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1"/>
    <p:sldMasterId id="2147485287" r:id="rId2"/>
  </p:sldMasterIdLst>
  <p:notesMasterIdLst>
    <p:notesMasterId r:id="rId39"/>
  </p:notesMasterIdLst>
  <p:handoutMasterIdLst>
    <p:handoutMasterId r:id="rId40"/>
  </p:handoutMasterIdLst>
  <p:sldIdLst>
    <p:sldId id="710" r:id="rId3"/>
    <p:sldId id="673" r:id="rId4"/>
    <p:sldId id="666" r:id="rId5"/>
    <p:sldId id="718" r:id="rId6"/>
    <p:sldId id="719" r:id="rId7"/>
    <p:sldId id="720" r:id="rId8"/>
    <p:sldId id="692" r:id="rId9"/>
    <p:sldId id="721" r:id="rId10"/>
    <p:sldId id="725" r:id="rId11"/>
    <p:sldId id="712" r:id="rId12"/>
    <p:sldId id="694" r:id="rId13"/>
    <p:sldId id="695" r:id="rId14"/>
    <p:sldId id="679" r:id="rId15"/>
    <p:sldId id="726" r:id="rId16"/>
    <p:sldId id="724" r:id="rId17"/>
    <p:sldId id="713" r:id="rId18"/>
    <p:sldId id="696" r:id="rId19"/>
    <p:sldId id="697" r:id="rId20"/>
    <p:sldId id="698" r:id="rId21"/>
    <p:sldId id="727" r:id="rId22"/>
    <p:sldId id="72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14" r:id="rId32"/>
    <p:sldId id="707" r:id="rId33"/>
    <p:sldId id="663" r:id="rId34"/>
    <p:sldId id="650" r:id="rId35"/>
    <p:sldId id="715" r:id="rId36"/>
    <p:sldId id="716" r:id="rId37"/>
    <p:sldId id="717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9396"/>
    <a:srgbClr val="005581"/>
    <a:srgbClr val="D9CFC0"/>
    <a:srgbClr val="A18F47"/>
    <a:srgbClr val="CC9900"/>
    <a:srgbClr val="9966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88040" autoAdjust="0"/>
  </p:normalViewPr>
  <p:slideViewPr>
    <p:cSldViewPr>
      <p:cViewPr>
        <p:scale>
          <a:sx n="111" d="100"/>
          <a:sy n="111" d="100"/>
        </p:scale>
        <p:origin x="-7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78D336-AD58-4B52-855D-4BFAA278C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6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F703A8B-838B-4C84-9716-E588FD85C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29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3A527-E7A3-488B-90D9-0CB2C0FFCC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69AB2-3806-47F5-B4B6-F2955941960F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9D01A-5A72-4294-80C9-1E94F2BD92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3044-C3CA-47B8-AD5E-1C93E9F9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86A7-8A62-49EA-85B7-588388AF3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0740-71D0-4DD6-859E-DC534F80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D36C-114B-4481-BA26-8CE39EBB5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748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27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CDE0-F27E-46A0-928F-0E9D6B0E2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99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1F0-364B-4983-89C9-A3CCDB01D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78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F816-AF68-4BFA-B492-3C9CA6E3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69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DC3D5B00-37AC-4EC9-9962-58E515139DB3}" type="slidenum">
              <a:rPr lang="en-US" sz="1200" smtClean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Arial" charset="0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500"/>
            <a:ext cx="6934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C82D-7BDE-4284-BCF3-7393EB744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6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14F-38F2-42FC-9219-AF17964B8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954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B3D7-9B66-4685-A7D7-490E3740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73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D4F7-DFD6-49BA-98AC-443BDF191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7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0623-B676-4FC2-908A-F32C70060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757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5FF7-2181-45A8-91BA-7FEDAC951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913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FC0E-C8A2-423F-A981-88CA87086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72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2BFB-8392-47AD-BE63-B518EBA9B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6A0A-3481-4F2F-A77B-E1F27E10D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497FA-ACA9-492E-A7E7-8B5CE45C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E089-F1F4-40B2-AA55-78926601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3B1D-1E06-4708-81ED-7336BE40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F7AE-A493-445A-9B86-99116A479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99BB-4A92-490F-BFBE-8550CC66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CCD72F-65E3-4BFA-B1FF-5D23D6399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BE58AB-E5AE-4E61-BC1F-402DD4722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9" r:id="rId2"/>
    <p:sldLayoutId id="2147485361" r:id="rId3"/>
    <p:sldLayoutId id="2147485362" r:id="rId4"/>
    <p:sldLayoutId id="2147485363" r:id="rId5"/>
    <p:sldLayoutId id="2147485370" r:id="rId6"/>
    <p:sldLayoutId id="2147485364" r:id="rId7"/>
    <p:sldLayoutId id="2147485365" r:id="rId8"/>
    <p:sldLayoutId id="2147485366" r:id="rId9"/>
    <p:sldLayoutId id="2147485367" r:id="rId10"/>
    <p:sldLayoutId id="214748536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e.todacheene@bi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2209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89396"/>
                </a:solidFill>
              </a:rPr>
              <a:t>Steps 2 &amp; 3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&lt;Insert Date&gt;</a:t>
            </a: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Presenter: &lt;Insert Presenter’s Name&gt;</a:t>
            </a:r>
          </a:p>
          <a:p>
            <a:pPr eaLnBrk="1" hangingPunct="1"/>
            <a:r>
              <a:rPr lang="en-US" sz="1800" b="1" dirty="0" smtClean="0">
                <a:solidFill>
                  <a:schemeClr val="tx1"/>
                </a:solidFill>
              </a:rPr>
              <a:t>&lt;Insert Presentation Time&gt;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43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219200" y="1600200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The principal completes the About Your School Form and gather needed documents for review.</a:t>
            </a:r>
          </a:p>
          <a:p>
            <a:pPr>
              <a:defRPr/>
            </a:pPr>
            <a:endParaRPr lang="en-US" sz="2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52600"/>
            <a:ext cx="838200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Step 2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304800" y="2438400"/>
            <a:ext cx="74676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98613" lvl="2" indent="-222250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Shared </a:t>
            </a: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Leadership - </a:t>
            </a:r>
            <a:r>
              <a:rPr lang="en-US" sz="2200" dirty="0">
                <a:latin typeface="+mn-lt"/>
                <a:ea typeface="DotumChe" pitchFamily="49" charset="-127"/>
                <a:cs typeface="Tahoma" pitchFamily="34" charset="0"/>
              </a:rPr>
              <a:t>Teams, Committee &amp; Councils at your school.</a:t>
            </a:r>
            <a:endParaRPr lang="en-US" sz="2200" dirty="0">
              <a:latin typeface="+mn-lt"/>
              <a:ea typeface="DotumChe" pitchFamily="49" charset="-127"/>
              <a:cs typeface="Tahoma" pitchFamily="34" charset="0"/>
            </a:endParaRPr>
          </a:p>
          <a:p>
            <a:pPr marL="1601788" lvl="3" indent="-174625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Goals and </a:t>
            </a: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Roles – </a:t>
            </a:r>
            <a:r>
              <a:rPr lang="en-US" sz="2200" dirty="0">
                <a:latin typeface="+mn-lt"/>
                <a:ea typeface="DotumChe" pitchFamily="49" charset="-127"/>
                <a:cs typeface="Tahoma" pitchFamily="34" charset="0"/>
              </a:rPr>
              <a:t>Policies, Guidelines, Classroom visits, School improvement plans </a:t>
            </a:r>
            <a:endParaRPr lang="en-US" sz="2200" dirty="0">
              <a:latin typeface="+mn-lt"/>
              <a:ea typeface="DotumChe" pitchFamily="49" charset="-127"/>
              <a:cs typeface="Tahoma" pitchFamily="34" charset="0"/>
            </a:endParaRPr>
          </a:p>
          <a:p>
            <a:pPr marL="1660525" lvl="3" indent="-233363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School Home Communication – </a:t>
            </a:r>
            <a:r>
              <a:rPr lang="en-US" sz="2200" dirty="0">
                <a:latin typeface="+mn-lt"/>
                <a:ea typeface="DotumChe" pitchFamily="49" charset="-127"/>
                <a:cs typeface="Tahoma" pitchFamily="34" charset="0"/>
              </a:rPr>
              <a:t>communication practices to parents</a:t>
            </a:r>
            <a:endParaRPr lang="en-US" sz="2200" dirty="0">
              <a:latin typeface="+mn-lt"/>
              <a:ea typeface="DotumChe" pitchFamily="49" charset="-127"/>
              <a:cs typeface="Tahoma" pitchFamily="34" charset="0"/>
            </a:endParaRPr>
          </a:p>
          <a:p>
            <a:pPr lvl="3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Education – </a:t>
            </a:r>
            <a:r>
              <a:rPr lang="en-US" sz="2200" dirty="0">
                <a:latin typeface="+mn-lt"/>
                <a:ea typeface="DotumChe" pitchFamily="49" charset="-127"/>
                <a:cs typeface="Tahoma" pitchFamily="34" charset="0"/>
              </a:rPr>
              <a:t>Training practices to staff and parents</a:t>
            </a:r>
          </a:p>
          <a:p>
            <a:pPr marL="1657350" lvl="3" indent="-285750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b="1" dirty="0">
                <a:latin typeface="+mn-lt"/>
                <a:ea typeface="DotumChe" pitchFamily="49" charset="-127"/>
                <a:cs typeface="Tahoma" pitchFamily="34" charset="0"/>
              </a:rPr>
              <a:t>Connection – </a:t>
            </a:r>
            <a:r>
              <a:rPr lang="en-US" sz="2200" dirty="0">
                <a:latin typeface="+mn-lt"/>
                <a:ea typeface="DotumChe" pitchFamily="49" charset="-127"/>
                <a:cs typeface="Tahoma" pitchFamily="34" charset="0"/>
              </a:rPr>
              <a:t>School practices on connection with parents and </a:t>
            </a:r>
            <a:r>
              <a:rPr lang="en-US" sz="2200" dirty="0" err="1">
                <a:latin typeface="+mn-lt"/>
                <a:ea typeface="DotumChe" pitchFamily="49" charset="-127"/>
                <a:cs typeface="Tahoma" pitchFamily="34" charset="0"/>
              </a:rPr>
              <a:t>communty</a:t>
            </a:r>
            <a:endParaRPr lang="en-US" sz="2200" b="1" dirty="0">
              <a:latin typeface="+mn-lt"/>
              <a:ea typeface="DotumChe" pitchFamily="49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1804988"/>
          </a:xfrm>
          <a:prstGeom prst="roundRect">
            <a:avLst/>
          </a:prstGeom>
          <a:noFill/>
          <a:ln w="76200" cmpd="dbl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Walk Through the Step 3</a:t>
            </a:r>
          </a:p>
          <a:p>
            <a:pPr algn="ctr" eaLnBrk="0" hangingPunct="0">
              <a:defRPr/>
            </a:pP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62000" y="2286000"/>
            <a:ext cx="8077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The principal/team leader prints out worksheets for Step 3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School Parent Involvement Policy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Compact Evaluation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Homework Guidelines Evaluation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Student Report Card Evaluation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Classroom Visit Procedures </a:t>
            </a:r>
            <a:r>
              <a:rPr lang="en-US" sz="2200" dirty="0">
                <a:latin typeface="+mn-lt"/>
                <a:cs typeface="Tahoma" pitchFamily="34" charset="0"/>
              </a:rPr>
              <a:t>Evaluation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Homeless Policy (new)</a:t>
            </a:r>
            <a:endParaRPr lang="en-US" sz="2200" dirty="0">
              <a:latin typeface="+mn-lt"/>
              <a:cs typeface="Tahoma" pitchFamily="34" charset="0"/>
            </a:endParaRPr>
          </a:p>
          <a:p>
            <a:pPr>
              <a:defRPr/>
            </a:pPr>
            <a:endParaRPr lang="en-US" sz="2200" dirty="0">
              <a:solidFill>
                <a:srgbClr val="00558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005581"/>
                </a:solidFill>
                <a:latin typeface="+mn-lt"/>
                <a:cs typeface="Tahoma" pitchFamily="34" charset="0"/>
              </a:rPr>
              <a:t>*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Tahoma" pitchFamily="34" charset="0"/>
              </a:rPr>
              <a:t>Disregard District Parent Involvement Policy</a:t>
            </a:r>
          </a:p>
          <a:p>
            <a:pPr>
              <a:defRPr/>
            </a:pPr>
            <a:endParaRPr lang="en-US" sz="2200" dirty="0">
              <a:solidFill>
                <a:srgbClr val="00558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endParaRPr lang="en-US" sz="2800" dirty="0">
              <a:solidFill>
                <a:srgbClr val="00558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62000" y="1447800"/>
            <a:ext cx="701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ahoma" pitchFamily="34" charset="0"/>
              </a:rPr>
              <a:t>Tools for the Team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990600" y="2438400"/>
            <a:ext cx="746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0800">
              <a:buSzPct val="149000"/>
              <a:buFontTx/>
              <a:buBlip>
                <a:blip r:embed="rId2"/>
              </a:buBlip>
              <a:defRPr/>
            </a:pPr>
            <a:r>
              <a:rPr lang="en-US" sz="2200" b="1" dirty="0"/>
              <a:t>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Schedule minimum of 90 minute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meeting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to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complete Step 3 of tool with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FET team</a:t>
            </a:r>
          </a:p>
          <a:p>
            <a:pPr>
              <a:buSzPct val="149000"/>
              <a:defRPr/>
            </a:pPr>
            <a:endParaRPr lang="en-US" sz="22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512763">
              <a:buSzPct val="149000"/>
              <a:buFontTx/>
              <a:buBlip>
                <a:blip r:embed="rId2"/>
              </a:buBlip>
              <a:defRPr/>
            </a:pP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  All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FET team members are required to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attend</a:t>
            </a:r>
            <a:endParaRPr lang="en-US" sz="22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457200" indent="-457200">
              <a:buSzPct val="149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49000"/>
              <a:defRPr/>
            </a:pPr>
            <a:endParaRPr lang="en-US" sz="14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49000"/>
              <a:defRPr/>
            </a:pPr>
            <a:endParaRPr lang="en-US" sz="28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90600" y="1524000"/>
            <a:ext cx="655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ahoma" pitchFamily="34" charset="0"/>
              </a:rPr>
              <a:t>Schedule Meeting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676400"/>
            <a:ext cx="838200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219200" y="1524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ahoma" pitchFamily="34" charset="0"/>
                <a:cs typeface="Tahoma" pitchFamily="34" charset="0"/>
              </a:rPr>
              <a:t>Gather Documents &amp; Complete Analysis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55588" y="2362200"/>
            <a:ext cx="84312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u="sng" dirty="0" smtClean="0">
                <a:latin typeface="Tahoma" pitchFamily="34" charset="0"/>
                <a:cs typeface="Tahoma" pitchFamily="34" charset="0"/>
              </a:rPr>
              <a:t>Gather Key Documents: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team leader gathers the key documents with the principal which will be analyzed by the team.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School Parent Involvement Policy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*</a:t>
            </a: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Compact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*</a:t>
            </a: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Homework Guidelines</a:t>
            </a: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Student Report Card</a:t>
            </a: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Classroom Visit Procedures</a:t>
            </a:r>
          </a:p>
          <a:p>
            <a:pPr marL="1257300" lvl="2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Homeless/McKinney Vento Policy*</a:t>
            </a:r>
          </a:p>
          <a:p>
            <a:pPr algn="r" eaLnBrk="1" hangingPunct="1">
              <a:defRPr/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*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Title I documents/McKinney Vento Requirements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76200" y="1524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u="sng" dirty="0" smtClean="0">
                <a:latin typeface="Tahoma" pitchFamily="34" charset="0"/>
                <a:cs typeface="Tahoma" pitchFamily="34" charset="0"/>
              </a:rPr>
              <a:t>Analyze Documents: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The team leader distributes the key documents to the team, and the members will evaluate each document with the rubric provided in this step.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31166" r="68279" b="25015"/>
          <a:stretch>
            <a:fillRect/>
          </a:stretch>
        </p:blipFill>
        <p:spPr bwMode="auto">
          <a:xfrm>
            <a:off x="304800" y="2935288"/>
            <a:ext cx="285115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31166" r="60896" b="31010"/>
          <a:stretch>
            <a:fillRect/>
          </a:stretch>
        </p:blipFill>
        <p:spPr bwMode="auto">
          <a:xfrm>
            <a:off x="3767138" y="3008313"/>
            <a:ext cx="469106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28600" y="1524000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The school team  scores the key documents with the rubrics</a:t>
            </a:r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30060" r="19711" b="30862"/>
          <a:stretch>
            <a:fillRect/>
          </a:stretch>
        </p:blipFill>
        <p:spPr bwMode="auto">
          <a:xfrm>
            <a:off x="4686300" y="2286000"/>
            <a:ext cx="3619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5279" r="20096" b="57272"/>
          <a:stretch>
            <a:fillRect/>
          </a:stretch>
        </p:blipFill>
        <p:spPr bwMode="auto">
          <a:xfrm>
            <a:off x="4495800" y="4035425"/>
            <a:ext cx="3810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228600" y="2641600"/>
            <a:ext cx="4648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School Parent Involvement Policy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*</a:t>
            </a:r>
          </a:p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Compact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*</a:t>
            </a:r>
          </a:p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Homework Guidelines</a:t>
            </a:r>
          </a:p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Student Report Card</a:t>
            </a:r>
          </a:p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Classroom Visit Procedures</a:t>
            </a:r>
          </a:p>
          <a:p>
            <a:pPr marL="114300" indent="-342900" eaLnBrk="1" hangingPunct="1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Homeless/McKinney Vento Policy*</a:t>
            </a:r>
          </a:p>
          <a:p>
            <a:pPr eaLnBrk="1" hangingPunct="1">
              <a:defRPr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*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Title I documents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3" t="32011" r="13226" b="39139"/>
          <a:stretch>
            <a:fillRect/>
          </a:stretch>
        </p:blipFill>
        <p:spPr bwMode="auto">
          <a:xfrm>
            <a:off x="1141413" y="1878013"/>
            <a:ext cx="7623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6" t="45813" r="13628" b="47968"/>
          <a:stretch>
            <a:fillRect/>
          </a:stretch>
        </p:blipFill>
        <p:spPr bwMode="auto">
          <a:xfrm>
            <a:off x="1066800" y="5410200"/>
            <a:ext cx="7543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2638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3562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95313" y="1447800"/>
            <a:ext cx="716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533400" y="2032000"/>
            <a:ext cx="8153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Use the rubric to score each of your documents. If there isn’t a document in place, you will indicate that on the web-entry form.</a:t>
            </a:r>
          </a:p>
          <a:p>
            <a:pPr>
              <a:defRPr/>
            </a:pPr>
            <a:endParaRPr lang="en-US" sz="2200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See the “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ahoma" pitchFamily="34" charset="0"/>
              </a:rPr>
              <a:t>Score Guide</a:t>
            </a:r>
            <a:r>
              <a:rPr lang="en-US" sz="2200" dirty="0">
                <a:latin typeface="+mj-lt"/>
                <a:cs typeface="Tahoma" pitchFamily="34" charset="0"/>
              </a:rPr>
              <a:t>” for your scoring key. This will be different, depending on the document. Add the scores for each item in the policy analysis to get your “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ahoma" pitchFamily="34" charset="0"/>
              </a:rPr>
              <a:t>Total Score</a:t>
            </a:r>
            <a:r>
              <a:rPr lang="en-US" sz="2200" dirty="0">
                <a:latin typeface="+mj-lt"/>
                <a:cs typeface="Tahoma" pitchFamily="34" charset="0"/>
              </a:rPr>
              <a:t>” for that document.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The McKinney Vento Rubric can be found on the BIE website or on your Native Star Dashboard. At this point it has not been integrated into FET.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3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33400" y="2032000"/>
            <a:ext cx="81534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389396"/>
                </a:solidFill>
                <a:latin typeface="+mj-lt"/>
                <a:cs typeface="Tahoma" pitchFamily="34" charset="0"/>
              </a:rPr>
              <a:t>Score Guide School Parent Involvement Policy :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0 = no evidence of criterion being met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1 = evidence that criterion 1 is met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2 = evidence that criteria 1 and 2 are met</a:t>
            </a:r>
          </a:p>
          <a:p>
            <a:pPr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>
              <a:defRPr/>
            </a:pPr>
            <a:r>
              <a:rPr lang="en-US" sz="2200" b="1" dirty="0">
                <a:solidFill>
                  <a:srgbClr val="389396"/>
                </a:solidFill>
                <a:latin typeface="+mj-lt"/>
                <a:cs typeface="Tahoma" pitchFamily="34" charset="0"/>
              </a:rPr>
              <a:t>Score Guide for all other documents: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0 = no evidence of criterion being met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1 = evidence that criterion 1 is met</a:t>
            </a: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2 = evidence that criteria 1 and 2 are met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Training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Walk Through Steps 2 &amp; 3</a:t>
            </a:r>
          </a:p>
          <a:p>
            <a:pPr eaLnBrk="1" hangingPunct="1"/>
            <a:r>
              <a:rPr lang="en-US" smtClean="0"/>
              <a:t>Username &amp; passwords</a:t>
            </a:r>
          </a:p>
          <a:p>
            <a:pPr eaLnBrk="1" hangingPunct="1"/>
            <a:r>
              <a:rPr lang="en-US" smtClean="0"/>
              <a:t>Team Requirements</a:t>
            </a:r>
          </a:p>
          <a:p>
            <a:pPr eaLnBrk="1" hangingPunct="1"/>
            <a:r>
              <a:rPr lang="en-US" smtClean="0"/>
              <a:t>Scheduled FET Trainings &amp; Completion Dates for FET Step(s) </a:t>
            </a:r>
          </a:p>
          <a:p>
            <a:pPr eaLnBrk="1" hangingPunct="1"/>
            <a:r>
              <a:rPr lang="en-US" smtClean="0"/>
              <a:t>Question(s) &amp; Answer(s)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76200" y="15240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u="sng">
                <a:latin typeface="Tahoma" pitchFamily="34" charset="0"/>
                <a:cs typeface="Tahoma" pitchFamily="34" charset="0"/>
              </a:rPr>
              <a:t>Analyze Homeless Policy: (refer to PDF)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990600" y="2133600"/>
            <a:ext cx="67818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Creating an overall Goal or </a:t>
            </a:r>
            <a:r>
              <a:rPr lang="en-US" dirty="0"/>
              <a:t>Statement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Creating a definition of </a:t>
            </a:r>
            <a:r>
              <a:rPr lang="en-US" dirty="0"/>
              <a:t>homelessness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Stating the rights of the students and </a:t>
            </a:r>
            <a:r>
              <a:rPr lang="en-US" dirty="0"/>
              <a:t>families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Distributing information on the school’s homeless </a:t>
            </a:r>
            <a:r>
              <a:rPr lang="en-US" dirty="0"/>
              <a:t>policy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Creating enrollment policy and </a:t>
            </a:r>
            <a:r>
              <a:rPr lang="en-US" dirty="0"/>
              <a:t>procedures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Creating and collecting student </a:t>
            </a:r>
            <a:r>
              <a:rPr lang="en-US" dirty="0"/>
              <a:t>records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Maintaining and transfer of </a:t>
            </a:r>
            <a:r>
              <a:rPr lang="en-US" dirty="0"/>
              <a:t>records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Providing Information for student and </a:t>
            </a:r>
            <a:r>
              <a:rPr lang="en-US" dirty="0"/>
              <a:t>family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Coordinating services with BIE, prior school, liaison, and support </a:t>
            </a:r>
            <a:r>
              <a:rPr lang="en-US" dirty="0"/>
              <a:t>services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Providing a </a:t>
            </a:r>
            <a:r>
              <a:rPr lang="en-US" dirty="0"/>
              <a:t>liaison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Explaining rights of Student and Family to a </a:t>
            </a:r>
            <a:r>
              <a:rPr lang="en-US" dirty="0"/>
              <a:t>liaison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Providing professional development on </a:t>
            </a:r>
            <a:r>
              <a:rPr lang="en-US" dirty="0"/>
              <a:t>homelessness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Handling of disputes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76200" y="1322388"/>
            <a:ext cx="861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u="sng">
                <a:latin typeface="Tahoma" pitchFamily="34" charset="0"/>
                <a:cs typeface="Tahoma" pitchFamily="34" charset="0"/>
              </a:rPr>
              <a:t>Homeless Policy Rubric: (PDF)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990600" y="1905000"/>
            <a:ext cx="6781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/>
              <a:t>Uploaded to the BIE Website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/>
              <a:t>Native Star “Docs &amp; Links” tab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24200"/>
            <a:ext cx="43815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74688" y="5181600"/>
            <a:ext cx="7908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Once all of the key documents have been scored by the school team, click the “Input Policy Analysis” button to open the online form.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/>
          <a:stretch>
            <a:fillRect/>
          </a:stretch>
        </p:blipFill>
        <p:spPr bwMode="auto">
          <a:xfrm>
            <a:off x="2132013" y="1446213"/>
            <a:ext cx="5411787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4819650" y="3052763"/>
            <a:ext cx="190500" cy="228600"/>
          </a:xfrm>
          <a:prstGeom prst="star5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5581"/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049463"/>
            <a:ext cx="3943350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852613"/>
            <a:ext cx="8267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914400" y="2209800"/>
            <a:ext cx="74676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48200" y="3352800"/>
            <a:ext cx="2057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9" t="88371" r="12500"/>
          <a:stretch>
            <a:fillRect/>
          </a:stretch>
        </p:blipFill>
        <p:spPr bwMode="auto">
          <a:xfrm>
            <a:off x="609600" y="51816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9600" y="5448300"/>
            <a:ext cx="2057400" cy="49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162175"/>
            <a:ext cx="70675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04800" y="3657600"/>
            <a:ext cx="8229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When you’ve entered all of the scores for a document, you may click the “Calculate Total” button to view the total score.</a:t>
            </a:r>
          </a:p>
          <a:p>
            <a:pPr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Don’t forget to click the “Next” button to save your data and move to the next web-entry page.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885825" y="1341438"/>
            <a:ext cx="7267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36576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Once you’ve entered all of the document scores in the web-entry pages, either of the links shown below (at the bottom of the policy analysis web-entry pages or on the Policy Analysis main page) will take you to the page to review and submit your report.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133600"/>
            <a:ext cx="76485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85825" y="3124200"/>
            <a:ext cx="5819775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78" y="274853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209800"/>
            <a:ext cx="4533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52800" y="5486400"/>
            <a:ext cx="2819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22742" r="45795" b="10904"/>
          <a:stretch>
            <a:fillRect/>
          </a:stretch>
        </p:blipFill>
        <p:spPr bwMode="auto">
          <a:xfrm>
            <a:off x="3124200" y="1909763"/>
            <a:ext cx="342582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86000"/>
            <a:ext cx="60404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33400" y="1828800"/>
            <a:ext cx="7696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Orientation Objectives</a:t>
            </a:r>
          </a:p>
          <a:p>
            <a:pPr>
              <a:defRPr/>
            </a:pPr>
            <a:endParaRPr lang="en-US" sz="22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Provide an overview of Steps 2 and 3 of the Family Engagement Tool web based system for the School Improvement Team to utilize.</a:t>
            </a:r>
          </a:p>
          <a:p>
            <a:pPr marL="457200" indent="-457200">
              <a:defRPr/>
            </a:pPr>
            <a:endParaRPr lang="en-US" sz="22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514350" indent="-514350">
              <a:tabLst>
                <a:tab pos="512763" algn="l"/>
              </a:tabLst>
              <a:defRPr/>
            </a:pP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2. 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	Demonstrate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how the tool is used on the website.</a:t>
            </a:r>
          </a:p>
          <a:p>
            <a:pPr marL="457200" indent="-457200">
              <a:defRPr/>
            </a:pPr>
            <a:endParaRPr lang="en-US" sz="22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3. 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	Answer </a:t>
            </a:r>
            <a:r>
              <a:rPr lang="en-US" sz="2200" dirty="0">
                <a:latin typeface="+mn-lt"/>
                <a:ea typeface="Tahoma" pitchFamily="34" charset="0"/>
                <a:cs typeface="Tahoma" pitchFamily="34" charset="0"/>
              </a:rPr>
              <a:t>any questions at the end of the session.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200" dirty="0"/>
          </a:p>
          <a:p>
            <a:pPr marL="457200" indent="-457200">
              <a:defRPr/>
            </a:pPr>
            <a:endParaRPr lang="en-US" sz="1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/>
          <a:stretch>
            <a:fillRect/>
          </a:stretch>
        </p:blipFill>
        <p:spPr bwMode="auto">
          <a:xfrm>
            <a:off x="1011238" y="2133600"/>
            <a:ext cx="67611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81000" y="4114800"/>
            <a:ext cx="8610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858000" y="3200400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7532688" y="26765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Indicate date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3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304800" y="25908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cs typeface="Tahoma" pitchFamily="34" charset="0"/>
              </a:rPr>
              <a:t>Reminder…if you’ve previously submitted your Policy Analysis report, when you click the “Input Policy Analysis” button you will have access to your pdf report, but you </a:t>
            </a:r>
            <a:r>
              <a:rPr lang="en-US" u="sng">
                <a:latin typeface="Tahoma" pitchFamily="34" charset="0"/>
                <a:cs typeface="Tahoma" pitchFamily="34" charset="0"/>
              </a:rPr>
              <a:t>will no longer </a:t>
            </a:r>
            <a:r>
              <a:rPr lang="en-US">
                <a:latin typeface="Tahoma" pitchFamily="34" charset="0"/>
                <a:cs typeface="Tahoma" pitchFamily="34" charset="0"/>
              </a:rPr>
              <a:t>have access to the entry forms. If you determine that you need to edit the data you’ve submitted, just email solidfoundation@adi.org and ask us to reopen your Policy Analysis form for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52400" y="2514600"/>
            <a:ext cx="2124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Quality resources are provided</a:t>
            </a: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to help schools implement their plan.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538288"/>
            <a:ext cx="5875338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04800" y="2362200"/>
            <a:ext cx="822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buSzPct val="149000"/>
              <a:buFont typeface="Wingdings" pitchFamily="2" charset="2"/>
              <a:buChar char="ü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The team may be an existing team (school improvement team) or a team formed especially to conduct the analysis.</a:t>
            </a:r>
          </a:p>
          <a:p>
            <a:pPr>
              <a:buSzPct val="149000"/>
              <a:buFont typeface="Wingdings" pitchFamily="2" charset="2"/>
              <a:buChar char="ü"/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 marL="806450" lvl="1" indent="-344488">
              <a:buSzPct val="149000"/>
              <a:buFont typeface="Wingdings" pitchFamily="2" charset="2"/>
              <a:buChar char="ü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 A typical team should include the principal, school staff, and parents. </a:t>
            </a:r>
          </a:p>
          <a:p>
            <a:pPr lvl="1">
              <a:buSzPct val="149000"/>
              <a:buFont typeface="Wingdings" pitchFamily="2" charset="2"/>
              <a:buChar char="ü"/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 marL="806450" lvl="1" indent="-293688">
              <a:buSzPct val="149000"/>
              <a:buFont typeface="Wingdings" pitchFamily="2" charset="2"/>
              <a:buChar char="ü"/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 A least half of the members of the team should be parents of currently enrolled students and not employed by the school or district. </a:t>
            </a:r>
          </a:p>
          <a:p>
            <a:pPr>
              <a:buClr>
                <a:schemeClr val="tx2"/>
              </a:buClr>
              <a:buSzPct val="149000"/>
              <a:defRPr/>
            </a:pPr>
            <a:endParaRPr lang="en-US" sz="2400" dirty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28800" y="1524000"/>
            <a:ext cx="533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The School Team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Trainings for FET Steps 1-5</a:t>
            </a:r>
          </a:p>
          <a:p>
            <a:pPr lvl="1" eaLnBrk="1" hangingPunct="1"/>
            <a:r>
              <a:rPr lang="en-US" smtClean="0"/>
              <a:t>&lt;Enter Date&gt; Step 1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 Steps 2 &amp; 3</a:t>
            </a:r>
          </a:p>
          <a:p>
            <a:pPr lvl="1" eaLnBrk="1" hangingPunct="1"/>
            <a:r>
              <a:rPr lang="en-US" smtClean="0"/>
              <a:t>&lt;Enter Date&gt; Step 4</a:t>
            </a:r>
          </a:p>
          <a:p>
            <a:pPr lvl="1" eaLnBrk="1" hangingPunct="1"/>
            <a:r>
              <a:rPr lang="en-US" smtClean="0"/>
              <a:t>&lt;Enter Date&gt; Step 5</a:t>
            </a:r>
          </a:p>
          <a:p>
            <a:pPr lvl="1" eaLnBrk="1" hangingPunct="1"/>
            <a:r>
              <a:rPr lang="en-US" smtClean="0"/>
              <a:t>&lt;Enter Date&gt; Debriefing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Completion of FET Steps 1-5</a:t>
            </a:r>
          </a:p>
          <a:p>
            <a:pPr lvl="1" eaLnBrk="1" hangingPunct="1"/>
            <a:r>
              <a:rPr lang="en-US" smtClean="0"/>
              <a:t>&lt;Enter Date&gt;, Complete Step 1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Date&gt;, Complete Steps 2 &amp; 3</a:t>
            </a:r>
          </a:p>
          <a:p>
            <a:pPr lvl="1" eaLnBrk="1" hangingPunct="1"/>
            <a:r>
              <a:rPr lang="en-US" smtClean="0"/>
              <a:t>&lt;Enter Date&gt;, Complete Step 4</a:t>
            </a:r>
          </a:p>
          <a:p>
            <a:pPr lvl="1" eaLnBrk="1" hangingPunct="1"/>
            <a:r>
              <a:rPr lang="en-US" smtClean="0"/>
              <a:t>&lt;Enter Date&gt;, Complete 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Presenter’s Name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Title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Email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Phone Number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We can help you to build strong school communities </a:t>
            </a:r>
          </a:p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within the schools you serve.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Access FET: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r>
              <a:rPr lang="en-US" sz="2000" dirty="0">
                <a:cs typeface="Tahoma" pitchFamily="34" charset="0"/>
              </a:rPr>
              <a:t>Native Star </a:t>
            </a:r>
            <a:r>
              <a:rPr lang="en-US" sz="2000" dirty="0" err="1">
                <a:cs typeface="Tahoma" pitchFamily="34" charset="0"/>
              </a:rPr>
              <a:t>Userid</a:t>
            </a:r>
            <a:r>
              <a:rPr lang="en-US" sz="2000" dirty="0">
                <a:cs typeface="Tahoma" pitchFamily="34" charset="0"/>
              </a:rPr>
              <a:t> &amp; Password (Process Manager &amp; Principal) </a:t>
            </a:r>
            <a:r>
              <a:rPr lang="en-US" sz="2000" b="1" u="sng" dirty="0">
                <a:cs typeface="Tahoma" pitchFamily="34" charset="0"/>
              </a:rPr>
              <a:t>LIMITED ACCESS</a:t>
            </a: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endParaRPr lang="en-US" sz="2000" dirty="0">
              <a:cs typeface="Tahoma" pitchFamily="34" charset="0"/>
            </a:endParaRP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r>
              <a:rPr lang="en-US" sz="2000" dirty="0">
                <a:cs typeface="Tahoma" pitchFamily="34" charset="0"/>
              </a:rPr>
              <a:t>ELO will submit request to Family Engagement Coordinator at DPA to have the “icon” turned on </a:t>
            </a: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endParaRPr lang="en-US" sz="2000" dirty="0">
              <a:cs typeface="Tahoma" pitchFamily="34" charset="0"/>
            </a:endParaRP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r>
              <a:rPr lang="en-US" sz="2000" dirty="0">
                <a:cs typeface="Tahoma" pitchFamily="34" charset="0"/>
              </a:rPr>
              <a:t> Select Icon “Family Engagement Tool”</a:t>
            </a: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endParaRPr lang="en-US" sz="2000" dirty="0">
              <a:cs typeface="Tahoma" pitchFamily="34" charset="0"/>
            </a:endParaRPr>
          </a:p>
          <a:p>
            <a:pPr marL="914400" lvl="1" indent="-457200">
              <a:buSzPct val="100000"/>
              <a:buFont typeface="Calibri" pitchFamily="34" charset="0"/>
              <a:buAutoNum type="arabicPeriod"/>
              <a:defRPr/>
            </a:pPr>
            <a:r>
              <a:rPr lang="en-US" sz="2000" dirty="0">
                <a:cs typeface="Tahoma" pitchFamily="34" charset="0"/>
              </a:rPr>
              <a:t>Email: </a:t>
            </a:r>
            <a:r>
              <a:rPr lang="en-US" sz="2000" dirty="0">
                <a:cs typeface="Tahoma" pitchFamily="34" charset="0"/>
                <a:hlinkClick r:id="rId3"/>
              </a:rPr>
              <a:t>valerie.todacheene@bie.edu</a:t>
            </a:r>
            <a:r>
              <a:rPr lang="en-US" sz="2000" dirty="0">
                <a:cs typeface="Tahoma" pitchFamily="34" charset="0"/>
              </a:rPr>
              <a:t> if you have problems.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586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586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5" t="22093"/>
          <a:stretch>
            <a:fillRect/>
          </a:stretch>
        </p:blipFill>
        <p:spPr bwMode="auto">
          <a:xfrm>
            <a:off x="1058863" y="1524000"/>
            <a:ext cx="645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ight Arrow 2"/>
          <p:cNvSpPr>
            <a:spLocks noChangeArrowheads="1"/>
          </p:cNvSpPr>
          <p:nvPr/>
        </p:nvSpPr>
        <p:spPr bwMode="auto">
          <a:xfrm>
            <a:off x="1187450" y="2930525"/>
            <a:ext cx="565150" cy="193675"/>
          </a:xfrm>
          <a:prstGeom prst="rightArrow">
            <a:avLst>
              <a:gd name="adj1" fmla="val 50000"/>
              <a:gd name="adj2" fmla="val 499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9221" name="Right Arrow 2"/>
          <p:cNvSpPr>
            <a:spLocks noChangeArrowheads="1"/>
          </p:cNvSpPr>
          <p:nvPr/>
        </p:nvSpPr>
        <p:spPr bwMode="auto">
          <a:xfrm>
            <a:off x="1187450" y="2713038"/>
            <a:ext cx="565150" cy="192087"/>
          </a:xfrm>
          <a:prstGeom prst="rightArrow">
            <a:avLst>
              <a:gd name="adj1" fmla="val 50000"/>
              <a:gd name="adj2" fmla="val 503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8200"/>
            <a:ext cx="8315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ight Arrow 2"/>
          <p:cNvSpPr>
            <a:spLocks noChangeArrowheads="1"/>
          </p:cNvSpPr>
          <p:nvPr/>
        </p:nvSpPr>
        <p:spPr bwMode="auto">
          <a:xfrm>
            <a:off x="352425" y="5040313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44" name="Right Arrow 2"/>
          <p:cNvSpPr>
            <a:spLocks noChangeArrowheads="1"/>
          </p:cNvSpPr>
          <p:nvPr/>
        </p:nvSpPr>
        <p:spPr bwMode="auto">
          <a:xfrm>
            <a:off x="352425" y="4449763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7024" r="57822" b="36497"/>
          <a:stretch>
            <a:fillRect/>
          </a:stretch>
        </p:blipFill>
        <p:spPr bwMode="auto">
          <a:xfrm>
            <a:off x="1066800" y="2441575"/>
            <a:ext cx="70104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1804988"/>
          </a:xfrm>
          <a:prstGeom prst="roundRect">
            <a:avLst/>
          </a:prstGeom>
          <a:noFill/>
          <a:ln w="76200" cmpd="dbl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Walk Through the Step 2</a:t>
            </a:r>
          </a:p>
          <a:p>
            <a:pPr algn="ctr" eaLnBrk="0" hangingPunct="0">
              <a:defRPr/>
            </a:pP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30463" r="62128" b="18687"/>
          <a:stretch>
            <a:fillRect/>
          </a:stretch>
        </p:blipFill>
        <p:spPr bwMode="auto">
          <a:xfrm>
            <a:off x="2058988" y="2166938"/>
            <a:ext cx="51022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590800" y="15240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latin typeface="Tahoma" pitchFamily="34" charset="0"/>
                <a:cs typeface="Tahoma" pitchFamily="34" charset="0"/>
              </a:rPr>
              <a:t>Main Menu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025525" y="6149975"/>
            <a:ext cx="708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 </a:t>
            </a:r>
            <a:r>
              <a:rPr lang="en-US" sz="2600">
                <a:latin typeface="Tahoma" pitchFamily="34" charset="0"/>
                <a:cs typeface="Tahoma" pitchFamily="34" charset="0"/>
              </a:rPr>
              <a:t>Quality resources for the school and the team</a:t>
            </a:r>
          </a:p>
        </p:txBody>
      </p:sp>
      <p:cxnSp>
        <p:nvCxnSpPr>
          <p:cNvPr id="12293" name="Straight Arrow Connector 15"/>
          <p:cNvCxnSpPr>
            <a:cxnSpLocks noChangeShapeType="1"/>
            <a:stCxn id="12290" idx="2"/>
          </p:cNvCxnSpPr>
          <p:nvPr/>
        </p:nvCxnSpPr>
        <p:spPr bwMode="auto">
          <a:xfrm flipV="1">
            <a:off x="4610100" y="5661025"/>
            <a:ext cx="1638300" cy="2730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15"/>
          <p:cNvCxnSpPr>
            <a:cxnSpLocks noChangeShapeType="1"/>
          </p:cNvCxnSpPr>
          <p:nvPr/>
        </p:nvCxnSpPr>
        <p:spPr bwMode="auto">
          <a:xfrm flipV="1">
            <a:off x="4572000" y="5651500"/>
            <a:ext cx="685800" cy="266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18"/>
          <p:cNvCxnSpPr>
            <a:cxnSpLocks noChangeShapeType="1"/>
          </p:cNvCxnSpPr>
          <p:nvPr/>
        </p:nvCxnSpPr>
        <p:spPr bwMode="auto">
          <a:xfrm flipH="1" flipV="1">
            <a:off x="4533900" y="5661025"/>
            <a:ext cx="38100" cy="3000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Arrow Connector 13"/>
          <p:cNvCxnSpPr>
            <a:cxnSpLocks noChangeShapeType="1"/>
          </p:cNvCxnSpPr>
          <p:nvPr/>
        </p:nvCxnSpPr>
        <p:spPr bwMode="auto">
          <a:xfrm flipH="1" flipV="1">
            <a:off x="3733800" y="5661025"/>
            <a:ext cx="876300" cy="2730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9"/>
          <p:cNvCxnSpPr>
            <a:cxnSpLocks noChangeShapeType="1"/>
          </p:cNvCxnSpPr>
          <p:nvPr/>
        </p:nvCxnSpPr>
        <p:spPr bwMode="auto">
          <a:xfrm flipH="1" flipV="1">
            <a:off x="3124200" y="5689600"/>
            <a:ext cx="14097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599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2299" name="Straight Arrow Connector 18"/>
          <p:cNvCxnSpPr>
            <a:cxnSpLocks noChangeShapeType="1"/>
          </p:cNvCxnSpPr>
          <p:nvPr/>
        </p:nvCxnSpPr>
        <p:spPr bwMode="auto">
          <a:xfrm flipV="1">
            <a:off x="1022350" y="3657600"/>
            <a:ext cx="1036638" cy="2190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1219200" y="1371600"/>
            <a:ext cx="71628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The team leader completes the Enter/Edit School Information with principal. Team will review responses.</a:t>
            </a:r>
          </a:p>
          <a:p>
            <a:pPr>
              <a:spcBef>
                <a:spcPct val="50000"/>
              </a:spcBef>
              <a:buClr>
                <a:srgbClr val="389396"/>
              </a:buClr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Series of questions on the various building blocks that is the current practice of the school in current Parent Involvement Practices</a:t>
            </a:r>
          </a:p>
          <a:p>
            <a:pPr marL="1427163" lvl="2" indent="-50800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Shared Leadership</a:t>
            </a:r>
          </a:p>
          <a:p>
            <a:pPr lvl="3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Goals and Roles</a:t>
            </a:r>
          </a:p>
          <a:p>
            <a:pPr lvl="3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School-Home Communication</a:t>
            </a:r>
          </a:p>
          <a:p>
            <a:pPr lvl="3">
              <a:spcBef>
                <a:spcPct val="50000"/>
              </a:spcBef>
              <a:buClr>
                <a:srgbClr val="389396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+mn-lt"/>
                <a:cs typeface="Tahoma" pitchFamily="34" charset="0"/>
              </a:rPr>
              <a:t>Education</a:t>
            </a:r>
            <a:endParaRPr lang="en-US" sz="2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838200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Step 2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12179</TotalTime>
  <Words>1187</Words>
  <Application>Microsoft Office PowerPoint</Application>
  <PresentationFormat>On-screen Show (4:3)</PresentationFormat>
  <Paragraphs>198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Garamond</vt:lpstr>
      <vt:lpstr>Arial</vt:lpstr>
      <vt:lpstr>Calibri</vt:lpstr>
      <vt:lpstr>Times New Roman</vt:lpstr>
      <vt:lpstr>Tahoma</vt:lpstr>
      <vt:lpstr>Wingdings</vt:lpstr>
      <vt:lpstr>DotumChe</vt:lpstr>
      <vt:lpstr>Custom Design</vt:lpstr>
      <vt:lpstr>Office Theme</vt:lpstr>
      <vt:lpstr>PowerPoint Presentation</vt:lpstr>
      <vt:lpstr>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SFOverviewSlideshow02</dc:title>
  <dc:creator>Denice Hildebrandt</dc:creator>
  <cp:lastModifiedBy>Todacheene, Valerie</cp:lastModifiedBy>
  <cp:revision>1156</cp:revision>
  <cp:lastPrinted>2011-09-29T21:57:45Z</cp:lastPrinted>
  <dcterms:created xsi:type="dcterms:W3CDTF">2003-03-01T14:04:52Z</dcterms:created>
  <dcterms:modified xsi:type="dcterms:W3CDTF">2013-06-21T21:33:31Z</dcterms:modified>
</cp:coreProperties>
</file>