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6" r:id="rId4"/>
    <p:sldId id="258" r:id="rId5"/>
    <p:sldId id="259" r:id="rId6"/>
    <p:sldId id="260" r:id="rId7"/>
    <p:sldId id="261" r:id="rId8"/>
    <p:sldId id="263" r:id="rId9"/>
    <p:sldId id="264" r:id="rId10"/>
    <p:sldId id="265" r:id="rId11"/>
    <p:sldId id="281" r:id="rId12"/>
    <p:sldId id="280" r:id="rId13"/>
    <p:sldId id="268" r:id="rId14"/>
    <p:sldId id="269" r:id="rId15"/>
    <p:sldId id="270" r:id="rId16"/>
    <p:sldId id="271" r:id="rId17"/>
    <p:sldId id="275" r:id="rId18"/>
    <p:sldId id="272" r:id="rId19"/>
    <p:sldId id="273" r:id="rId20"/>
    <p:sldId id="274" r:id="rId21"/>
    <p:sldId id="276" r:id="rId22"/>
    <p:sldId id="282" r:id="rId23"/>
    <p:sldId id="283" r:id="rId24"/>
    <p:sldId id="284" r:id="rId25"/>
    <p:sldId id="278" r:id="rId26"/>
    <p:sldId id="285"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786F-D2DE-4F5D-A660-DAE23D8C9DF4}" type="doc">
      <dgm:prSet loTypeId="urn:microsoft.com/office/officeart/2005/8/layout/hProcess9" loCatId="process" qsTypeId="urn:microsoft.com/office/officeart/2005/8/quickstyle/3d2" qsCatId="3D" csTypeId="urn:microsoft.com/office/officeart/2005/8/colors/accent1_2" csCatId="accent1" phldr="1"/>
      <dgm:spPr/>
    </dgm:pt>
    <dgm:pt modelId="{E72F880A-281F-4D34-A854-B28788ADC0DD}">
      <dgm:prSet phldrT="[Text]"/>
      <dgm:spPr/>
      <dgm:t>
        <a:bodyPr/>
        <a:lstStyle/>
        <a:p>
          <a:r>
            <a:rPr lang="en-US" dirty="0"/>
            <a:t>Family Engagement Tool</a:t>
          </a:r>
        </a:p>
        <a:p>
          <a:r>
            <a:rPr lang="en-US" dirty="0"/>
            <a:t>(FET)</a:t>
          </a:r>
        </a:p>
      </dgm:t>
    </dgm:pt>
    <dgm:pt modelId="{BBC4246F-77EC-4AEB-AE97-1259CE7AA0A5}" type="parTrans" cxnId="{37ED01F9-CC08-42D4-8792-E93C3C306BEE}">
      <dgm:prSet/>
      <dgm:spPr/>
      <dgm:t>
        <a:bodyPr/>
        <a:lstStyle/>
        <a:p>
          <a:endParaRPr lang="en-US"/>
        </a:p>
      </dgm:t>
    </dgm:pt>
    <dgm:pt modelId="{5984F1B0-0E33-4557-8DD5-4D948C2E593A}" type="sibTrans" cxnId="{37ED01F9-CC08-42D4-8792-E93C3C306BEE}">
      <dgm:prSet/>
      <dgm:spPr/>
      <dgm:t>
        <a:bodyPr/>
        <a:lstStyle/>
        <a:p>
          <a:endParaRPr lang="en-US"/>
        </a:p>
      </dgm:t>
    </dgm:pt>
    <dgm:pt modelId="{E9C67D4B-B431-43B8-9A6A-FBB36AF17A3E}">
      <dgm:prSet phldrT="[Text]"/>
      <dgm:spPr/>
      <dgm:t>
        <a:bodyPr/>
        <a:lstStyle/>
        <a:p>
          <a:r>
            <a:rPr lang="en-US" dirty="0"/>
            <a:t>"Next Steps"</a:t>
          </a:r>
        </a:p>
        <a:p>
          <a:r>
            <a:rPr lang="en-US" dirty="0"/>
            <a:t>Introduction to Indicators</a:t>
          </a:r>
        </a:p>
      </dgm:t>
    </dgm:pt>
    <dgm:pt modelId="{E319D2B5-7A18-4BBB-B984-9A6FD2DE884C}" type="parTrans" cxnId="{D518C1BE-123F-4253-BF65-D7999D767F3C}">
      <dgm:prSet/>
      <dgm:spPr/>
      <dgm:t>
        <a:bodyPr/>
        <a:lstStyle/>
        <a:p>
          <a:endParaRPr lang="en-US"/>
        </a:p>
      </dgm:t>
    </dgm:pt>
    <dgm:pt modelId="{F816B2A6-C2F3-4CE5-917C-278104765C83}" type="sibTrans" cxnId="{D518C1BE-123F-4253-BF65-D7999D767F3C}">
      <dgm:prSet/>
      <dgm:spPr/>
      <dgm:t>
        <a:bodyPr/>
        <a:lstStyle/>
        <a:p>
          <a:endParaRPr lang="en-US"/>
        </a:p>
      </dgm:t>
    </dgm:pt>
    <dgm:pt modelId="{1D755BB1-1AD6-4202-9F92-A9A41465C03F}">
      <dgm:prSet phldrT="[Text]"/>
      <dgm:spPr/>
      <dgm:t>
        <a:bodyPr/>
        <a:lstStyle/>
        <a:p>
          <a:r>
            <a:rPr lang="en-US" dirty="0"/>
            <a:t>"Family Engagement Indicators"</a:t>
          </a:r>
        </a:p>
        <a:p>
          <a:r>
            <a:rPr lang="en-US" dirty="0"/>
            <a:t>Moving Towards Family Engagement</a:t>
          </a:r>
        </a:p>
      </dgm:t>
    </dgm:pt>
    <dgm:pt modelId="{819F3187-0D9F-431C-9F14-F5A94BA0A292}" type="parTrans" cxnId="{E7AB09E1-70A2-4DC3-9FCE-DDF3F6E276B4}">
      <dgm:prSet/>
      <dgm:spPr/>
      <dgm:t>
        <a:bodyPr/>
        <a:lstStyle/>
        <a:p>
          <a:endParaRPr lang="en-US"/>
        </a:p>
      </dgm:t>
    </dgm:pt>
    <dgm:pt modelId="{485B1CBA-C7F0-42D2-82CA-4A3253F30FB0}" type="sibTrans" cxnId="{E7AB09E1-70A2-4DC3-9FCE-DDF3F6E276B4}">
      <dgm:prSet/>
      <dgm:spPr/>
      <dgm:t>
        <a:bodyPr/>
        <a:lstStyle/>
        <a:p>
          <a:endParaRPr lang="en-US"/>
        </a:p>
      </dgm:t>
    </dgm:pt>
    <dgm:pt modelId="{B21DDA97-762D-4A19-86A7-E32F56F96268}" type="pres">
      <dgm:prSet presAssocID="{DCAB786F-D2DE-4F5D-A660-DAE23D8C9DF4}" presName="CompostProcess" presStyleCnt="0">
        <dgm:presLayoutVars>
          <dgm:dir/>
          <dgm:resizeHandles val="exact"/>
        </dgm:presLayoutVars>
      </dgm:prSet>
      <dgm:spPr/>
    </dgm:pt>
    <dgm:pt modelId="{87B478EA-A062-4DCF-A947-5F951F0DD98C}" type="pres">
      <dgm:prSet presAssocID="{DCAB786F-D2DE-4F5D-A660-DAE23D8C9DF4}" presName="arrow" presStyleLbl="bgShp" presStyleIdx="0" presStyleCnt="1"/>
      <dgm:spPr/>
    </dgm:pt>
    <dgm:pt modelId="{F2BF12E7-5132-497B-A40B-FC9DD2624338}" type="pres">
      <dgm:prSet presAssocID="{DCAB786F-D2DE-4F5D-A660-DAE23D8C9DF4}" presName="linearProcess" presStyleCnt="0"/>
      <dgm:spPr/>
    </dgm:pt>
    <dgm:pt modelId="{C39B2035-B56A-4E23-8C03-2061B8C4D172}" type="pres">
      <dgm:prSet presAssocID="{E72F880A-281F-4D34-A854-B28788ADC0DD}" presName="textNode" presStyleLbl="node1" presStyleIdx="0" presStyleCnt="3">
        <dgm:presLayoutVars>
          <dgm:bulletEnabled val="1"/>
        </dgm:presLayoutVars>
      </dgm:prSet>
      <dgm:spPr/>
      <dgm:t>
        <a:bodyPr/>
        <a:lstStyle/>
        <a:p>
          <a:endParaRPr lang="en-US"/>
        </a:p>
      </dgm:t>
    </dgm:pt>
    <dgm:pt modelId="{60435585-7DDF-4735-B8E3-A705B20D7D17}" type="pres">
      <dgm:prSet presAssocID="{5984F1B0-0E33-4557-8DD5-4D948C2E593A}" presName="sibTrans" presStyleCnt="0"/>
      <dgm:spPr/>
    </dgm:pt>
    <dgm:pt modelId="{3CA6D099-FB24-4A95-8718-81CD860124A3}" type="pres">
      <dgm:prSet presAssocID="{E9C67D4B-B431-43B8-9A6A-FBB36AF17A3E}" presName="textNode" presStyleLbl="node1" presStyleIdx="1" presStyleCnt="3" custLinFactNeighborX="32323" custLinFactNeighborY="-1488">
        <dgm:presLayoutVars>
          <dgm:bulletEnabled val="1"/>
        </dgm:presLayoutVars>
      </dgm:prSet>
      <dgm:spPr/>
      <dgm:t>
        <a:bodyPr/>
        <a:lstStyle/>
        <a:p>
          <a:endParaRPr lang="en-US"/>
        </a:p>
      </dgm:t>
    </dgm:pt>
    <dgm:pt modelId="{12CD78A1-2252-44E1-92C4-520CAEF72464}" type="pres">
      <dgm:prSet presAssocID="{F816B2A6-C2F3-4CE5-917C-278104765C83}" presName="sibTrans" presStyleCnt="0"/>
      <dgm:spPr/>
    </dgm:pt>
    <dgm:pt modelId="{66A8BFE8-0A90-4A82-BDF9-6C23BA95BD22}" type="pres">
      <dgm:prSet presAssocID="{1D755BB1-1AD6-4202-9F92-A9A41465C03F}" presName="textNode" presStyleLbl="node1" presStyleIdx="2" presStyleCnt="3">
        <dgm:presLayoutVars>
          <dgm:bulletEnabled val="1"/>
        </dgm:presLayoutVars>
      </dgm:prSet>
      <dgm:spPr/>
      <dgm:t>
        <a:bodyPr/>
        <a:lstStyle/>
        <a:p>
          <a:endParaRPr lang="en-US"/>
        </a:p>
      </dgm:t>
    </dgm:pt>
  </dgm:ptLst>
  <dgm:cxnLst>
    <dgm:cxn modelId="{F0C08490-640C-49E0-9006-5754ED9DFFD4}" type="presOf" srcId="{E72F880A-281F-4D34-A854-B28788ADC0DD}" destId="{C39B2035-B56A-4E23-8C03-2061B8C4D172}" srcOrd="0" destOrd="0" presId="urn:microsoft.com/office/officeart/2005/8/layout/hProcess9"/>
    <dgm:cxn modelId="{1F9B4A79-4318-41DE-AF00-C208DC26B4F2}" type="presOf" srcId="{E9C67D4B-B431-43B8-9A6A-FBB36AF17A3E}" destId="{3CA6D099-FB24-4A95-8718-81CD860124A3}" srcOrd="0" destOrd="0" presId="urn:microsoft.com/office/officeart/2005/8/layout/hProcess9"/>
    <dgm:cxn modelId="{37ED01F9-CC08-42D4-8792-E93C3C306BEE}" srcId="{DCAB786F-D2DE-4F5D-A660-DAE23D8C9DF4}" destId="{E72F880A-281F-4D34-A854-B28788ADC0DD}" srcOrd="0" destOrd="0" parTransId="{BBC4246F-77EC-4AEB-AE97-1259CE7AA0A5}" sibTransId="{5984F1B0-0E33-4557-8DD5-4D948C2E593A}"/>
    <dgm:cxn modelId="{4D5A5A0F-107D-467B-BC89-A2708FAA9CB2}" type="presOf" srcId="{DCAB786F-D2DE-4F5D-A660-DAE23D8C9DF4}" destId="{B21DDA97-762D-4A19-86A7-E32F56F96268}" srcOrd="0" destOrd="0" presId="urn:microsoft.com/office/officeart/2005/8/layout/hProcess9"/>
    <dgm:cxn modelId="{B37A4D0A-AD7B-466C-9EAE-A9C9521E57DD}" type="presOf" srcId="{1D755BB1-1AD6-4202-9F92-A9A41465C03F}" destId="{66A8BFE8-0A90-4A82-BDF9-6C23BA95BD22}" srcOrd="0" destOrd="0" presId="urn:microsoft.com/office/officeart/2005/8/layout/hProcess9"/>
    <dgm:cxn modelId="{D518C1BE-123F-4253-BF65-D7999D767F3C}" srcId="{DCAB786F-D2DE-4F5D-A660-DAE23D8C9DF4}" destId="{E9C67D4B-B431-43B8-9A6A-FBB36AF17A3E}" srcOrd="1" destOrd="0" parTransId="{E319D2B5-7A18-4BBB-B984-9A6FD2DE884C}" sibTransId="{F816B2A6-C2F3-4CE5-917C-278104765C83}"/>
    <dgm:cxn modelId="{E7AB09E1-70A2-4DC3-9FCE-DDF3F6E276B4}" srcId="{DCAB786F-D2DE-4F5D-A660-DAE23D8C9DF4}" destId="{1D755BB1-1AD6-4202-9F92-A9A41465C03F}" srcOrd="2" destOrd="0" parTransId="{819F3187-0D9F-431C-9F14-F5A94BA0A292}" sibTransId="{485B1CBA-C7F0-42D2-82CA-4A3253F30FB0}"/>
    <dgm:cxn modelId="{7DA4C243-6891-4DDF-8C49-BACD90AF99EE}" type="presParOf" srcId="{B21DDA97-762D-4A19-86A7-E32F56F96268}" destId="{87B478EA-A062-4DCF-A947-5F951F0DD98C}" srcOrd="0" destOrd="0" presId="urn:microsoft.com/office/officeart/2005/8/layout/hProcess9"/>
    <dgm:cxn modelId="{DB79808C-EF30-43D0-A63F-10E951A3F5FC}" type="presParOf" srcId="{B21DDA97-762D-4A19-86A7-E32F56F96268}" destId="{F2BF12E7-5132-497B-A40B-FC9DD2624338}" srcOrd="1" destOrd="0" presId="urn:microsoft.com/office/officeart/2005/8/layout/hProcess9"/>
    <dgm:cxn modelId="{92A47CD0-CD26-4A30-8B7B-15288190F296}" type="presParOf" srcId="{F2BF12E7-5132-497B-A40B-FC9DD2624338}" destId="{C39B2035-B56A-4E23-8C03-2061B8C4D172}" srcOrd="0" destOrd="0" presId="urn:microsoft.com/office/officeart/2005/8/layout/hProcess9"/>
    <dgm:cxn modelId="{E1C8B69D-424F-42BB-B6F5-3B94BCA152C5}" type="presParOf" srcId="{F2BF12E7-5132-497B-A40B-FC9DD2624338}" destId="{60435585-7DDF-4735-B8E3-A705B20D7D17}" srcOrd="1" destOrd="0" presId="urn:microsoft.com/office/officeart/2005/8/layout/hProcess9"/>
    <dgm:cxn modelId="{7EAF8662-43AB-4F4D-A5C7-B688DE803D5A}" type="presParOf" srcId="{F2BF12E7-5132-497B-A40B-FC9DD2624338}" destId="{3CA6D099-FB24-4A95-8718-81CD860124A3}" srcOrd="2" destOrd="0" presId="urn:microsoft.com/office/officeart/2005/8/layout/hProcess9"/>
    <dgm:cxn modelId="{36D28867-A61E-48B1-B575-59770C0260FF}" type="presParOf" srcId="{F2BF12E7-5132-497B-A40B-FC9DD2624338}" destId="{12CD78A1-2252-44E1-92C4-520CAEF72464}" srcOrd="3" destOrd="0" presId="urn:microsoft.com/office/officeart/2005/8/layout/hProcess9"/>
    <dgm:cxn modelId="{EC56F624-591B-442A-B0C6-06C41D4CF0A9}" type="presParOf" srcId="{F2BF12E7-5132-497B-A40B-FC9DD2624338}" destId="{66A8BFE8-0A90-4A82-BDF9-6C23BA95BD2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478EA-A062-4DCF-A947-5F951F0DD98C}">
      <dsp:nvSpPr>
        <dsp:cNvPr id="0" name=""/>
        <dsp:cNvSpPr/>
      </dsp:nvSpPr>
      <dsp:spPr>
        <a:xfrm>
          <a:off x="411479" y="0"/>
          <a:ext cx="4663440" cy="3200400"/>
        </a:xfrm>
        <a:prstGeom prst="rightArrow">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9B2035-B56A-4E23-8C03-2061B8C4D172}">
      <dsp:nvSpPr>
        <dsp:cNvPr id="0" name=""/>
        <dsp:cNvSpPr/>
      </dsp:nvSpPr>
      <dsp:spPr>
        <a:xfrm>
          <a:off x="5893" y="960120"/>
          <a:ext cx="1765935" cy="128016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 Engagement Tool</a:t>
          </a:r>
        </a:p>
        <a:p>
          <a:pPr lvl="0" algn="ctr" defTabSz="622300">
            <a:lnSpc>
              <a:spcPct val="90000"/>
            </a:lnSpc>
            <a:spcBef>
              <a:spcPct val="0"/>
            </a:spcBef>
            <a:spcAft>
              <a:spcPct val="35000"/>
            </a:spcAft>
          </a:pPr>
          <a:r>
            <a:rPr lang="en-US" sz="1400" kern="1200" dirty="0"/>
            <a:t>(FET)</a:t>
          </a:r>
        </a:p>
      </dsp:txBody>
      <dsp:txXfrm>
        <a:off x="68385" y="1022612"/>
        <a:ext cx="1640951" cy="1155176"/>
      </dsp:txXfrm>
    </dsp:sp>
    <dsp:sp modelId="{3CA6D099-FB24-4A95-8718-81CD860124A3}">
      <dsp:nvSpPr>
        <dsp:cNvPr id="0" name=""/>
        <dsp:cNvSpPr/>
      </dsp:nvSpPr>
      <dsp:spPr>
        <a:xfrm>
          <a:off x="1888807" y="941071"/>
          <a:ext cx="1765935" cy="128016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"Next Steps"</a:t>
          </a:r>
        </a:p>
        <a:p>
          <a:pPr lvl="0" algn="ctr" defTabSz="622300">
            <a:lnSpc>
              <a:spcPct val="90000"/>
            </a:lnSpc>
            <a:spcBef>
              <a:spcPct val="0"/>
            </a:spcBef>
            <a:spcAft>
              <a:spcPct val="35000"/>
            </a:spcAft>
          </a:pPr>
          <a:r>
            <a:rPr lang="en-US" sz="1400" kern="1200" dirty="0"/>
            <a:t>Introduction to Indicators</a:t>
          </a:r>
        </a:p>
      </dsp:txBody>
      <dsp:txXfrm>
        <a:off x="1951299" y="1003563"/>
        <a:ext cx="1640951" cy="1155176"/>
      </dsp:txXfrm>
    </dsp:sp>
    <dsp:sp modelId="{66A8BFE8-0A90-4A82-BDF9-6C23BA95BD22}">
      <dsp:nvSpPr>
        <dsp:cNvPr id="0" name=""/>
        <dsp:cNvSpPr/>
      </dsp:nvSpPr>
      <dsp:spPr>
        <a:xfrm>
          <a:off x="3714571" y="960120"/>
          <a:ext cx="1765935" cy="128016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"Family Engagement Indicators"</a:t>
          </a:r>
        </a:p>
        <a:p>
          <a:pPr lvl="0" algn="ctr" defTabSz="622300">
            <a:lnSpc>
              <a:spcPct val="90000"/>
            </a:lnSpc>
            <a:spcBef>
              <a:spcPct val="0"/>
            </a:spcBef>
            <a:spcAft>
              <a:spcPct val="35000"/>
            </a:spcAft>
          </a:pPr>
          <a:r>
            <a:rPr lang="en-US" sz="1400" kern="1200" dirty="0"/>
            <a:t>Moving Towards Family Engagement</a:t>
          </a:r>
        </a:p>
      </dsp:txBody>
      <dsp:txXfrm>
        <a:off x="3777063" y="1022612"/>
        <a:ext cx="1640951" cy="11551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1894F-735A-497E-9564-022E928F398C}" type="datetimeFigureOut">
              <a:rPr lang="en-US" smtClean="0"/>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A4B8C-4821-4004-9FFA-D7F231011F1F}" type="slidenum">
              <a:rPr lang="en-US" smtClean="0"/>
              <a:t>‹#›</a:t>
            </a:fld>
            <a:endParaRPr lang="en-US"/>
          </a:p>
        </p:txBody>
      </p:sp>
    </p:spTree>
    <p:extLst>
      <p:ext uri="{BB962C8B-B14F-4D97-AF65-F5344CB8AC3E}">
        <p14:creationId xmlns:p14="http://schemas.microsoft.com/office/powerpoint/2010/main" val="50976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A4B8C-4821-4004-9FFA-D7F231011F1F}" type="slidenum">
              <a:rPr lang="en-US" smtClean="0"/>
              <a:t>23</a:t>
            </a:fld>
            <a:endParaRPr lang="en-US"/>
          </a:p>
        </p:txBody>
      </p:sp>
    </p:spTree>
    <p:extLst>
      <p:ext uri="{BB962C8B-B14F-4D97-AF65-F5344CB8AC3E}">
        <p14:creationId xmlns:p14="http://schemas.microsoft.com/office/powerpoint/2010/main" val="263993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A4B8C-4821-4004-9FFA-D7F231011F1F}" type="slidenum">
              <a:rPr lang="en-US" smtClean="0"/>
              <a:t>24</a:t>
            </a:fld>
            <a:endParaRPr lang="en-US"/>
          </a:p>
        </p:txBody>
      </p:sp>
    </p:spTree>
    <p:extLst>
      <p:ext uri="{BB962C8B-B14F-4D97-AF65-F5344CB8AC3E}">
        <p14:creationId xmlns:p14="http://schemas.microsoft.com/office/powerpoint/2010/main" val="263993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AFEE60-E92D-4530-A344-D330EE0028C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FEE60-E92D-4530-A344-D330EE0028C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FEE60-E92D-4530-A344-D330EE0028CC}"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AFEE60-E92D-4530-A344-D330EE0028CC}"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FEE60-E92D-4530-A344-D330EE0028CC}" type="datetimeFigureOut">
              <a:rPr lang="en-US" smtClean="0"/>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FEE60-E92D-4530-A344-D330EE0028CC}" type="datetimeFigureOut">
              <a:rPr lang="en-US" smtClean="0"/>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FEE60-E92D-4530-A344-D330EE0028CC}" type="datetimeFigureOut">
              <a:rPr lang="en-US" smtClean="0"/>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0E76B-7D56-4BDB-BBC8-DC2B46CCC4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FEE60-E92D-4530-A344-D330EE0028CC}"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0E76B-7D56-4BDB-BBC8-DC2B46CCC4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6AFEE60-E92D-4530-A344-D330EE0028CC}" type="datetimeFigureOut">
              <a:rPr lang="en-US" smtClean="0"/>
              <a:t>9/6/2013</a:t>
            </a:fld>
            <a:endParaRPr lang="en-US"/>
          </a:p>
        </p:txBody>
      </p:sp>
      <p:sp>
        <p:nvSpPr>
          <p:cNvPr id="9" name="Slide Number Placeholder 8"/>
          <p:cNvSpPr>
            <a:spLocks noGrp="1"/>
          </p:cNvSpPr>
          <p:nvPr>
            <p:ph type="sldNum" sz="quarter" idx="11"/>
          </p:nvPr>
        </p:nvSpPr>
        <p:spPr/>
        <p:txBody>
          <a:bodyPr/>
          <a:lstStyle/>
          <a:p>
            <a:fld id="{BEB0E76B-7D56-4BDB-BBC8-DC2B46CCC48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B0E76B-7D56-4BDB-BBC8-DC2B46CCC48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6AFEE60-E92D-4530-A344-D330EE0028CC}" type="datetimeFigureOut">
              <a:rPr lang="en-US" smtClean="0"/>
              <a:t>9/6/2013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ie.edu/Programs/supprog/TitleI/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ie.edu/Programs/supprog/TitleI/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ie.edu/Programs/supprog/TitleI/index.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valerie.todacheene@bi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543800" cy="1908175"/>
          </a:xfrm>
        </p:spPr>
        <p:txBody>
          <a:bodyPr/>
          <a:lstStyle/>
          <a:p>
            <a:r>
              <a:rPr lang="en-US" dirty="0" smtClean="0"/>
              <a:t/>
            </a:r>
            <a:br>
              <a:rPr lang="en-US" dirty="0" smtClean="0"/>
            </a:br>
            <a:r>
              <a:rPr lang="en-US" sz="4000" dirty="0" smtClean="0"/>
              <a:t>Jump Start: Parental Involvement Family Engagement 2013-14 SY</a:t>
            </a:r>
            <a:endParaRPr lang="en-US" sz="4000" dirty="0"/>
          </a:p>
        </p:txBody>
      </p:sp>
      <p:sp>
        <p:nvSpPr>
          <p:cNvPr id="3" name="Subtitle 2"/>
          <p:cNvSpPr>
            <a:spLocks noGrp="1"/>
          </p:cNvSpPr>
          <p:nvPr>
            <p:ph type="subTitle" idx="1"/>
          </p:nvPr>
        </p:nvSpPr>
        <p:spPr/>
        <p:txBody>
          <a:bodyPr/>
          <a:lstStyle/>
          <a:p>
            <a:r>
              <a:rPr lang="en-US" dirty="0" smtClean="0"/>
              <a:t>September </a:t>
            </a:r>
            <a:r>
              <a:rPr lang="en-US" dirty="0" smtClean="0"/>
              <a:t>9-13, 2013</a:t>
            </a:r>
            <a:endParaRPr lang="en-US" dirty="0" smtClean="0"/>
          </a:p>
          <a:p>
            <a:r>
              <a:rPr lang="en-US" dirty="0" smtClean="0"/>
              <a:t>Facilitated by: Valerie Todacheene</a:t>
            </a:r>
            <a:endParaRPr lang="en-US" dirty="0"/>
          </a:p>
        </p:txBody>
      </p:sp>
      <p:grpSp>
        <p:nvGrpSpPr>
          <p:cNvPr id="5" name="Group 4"/>
          <p:cNvGrpSpPr/>
          <p:nvPr/>
        </p:nvGrpSpPr>
        <p:grpSpPr>
          <a:xfrm>
            <a:off x="821470" y="3657601"/>
            <a:ext cx="6569929" cy="225964"/>
            <a:chOff x="0" y="0"/>
            <a:chExt cx="2375662" cy="395021"/>
          </a:xfrm>
        </p:grpSpPr>
        <p:grpSp>
          <p:nvGrpSpPr>
            <p:cNvPr id="6" name="Group 5"/>
            <p:cNvGrpSpPr/>
            <p:nvPr/>
          </p:nvGrpSpPr>
          <p:grpSpPr>
            <a:xfrm>
              <a:off x="0" y="0"/>
              <a:ext cx="474112" cy="395021"/>
              <a:chOff x="0" y="0"/>
              <a:chExt cx="509270" cy="385445"/>
            </a:xfrm>
          </p:grpSpPr>
          <p:sp>
            <p:nvSpPr>
              <p:cNvPr id="19" name="Cross 18"/>
              <p:cNvSpPr/>
              <p:nvPr/>
            </p:nvSpPr>
            <p:spPr>
              <a:xfrm>
                <a:off x="0" y="0"/>
                <a:ext cx="509270" cy="385445"/>
              </a:xfrm>
              <a:prstGeom prst="plu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Cross 19"/>
              <p:cNvSpPr/>
              <p:nvPr/>
            </p:nvSpPr>
            <p:spPr>
              <a:xfrm>
                <a:off x="117044" y="95097"/>
                <a:ext cx="285750" cy="175895"/>
              </a:xfrm>
              <a:prstGeom prst="plus">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oup 6"/>
            <p:cNvGrpSpPr/>
            <p:nvPr/>
          </p:nvGrpSpPr>
          <p:grpSpPr>
            <a:xfrm>
              <a:off x="475488" y="0"/>
              <a:ext cx="474112" cy="395021"/>
              <a:chOff x="0" y="0"/>
              <a:chExt cx="509270" cy="385445"/>
            </a:xfrm>
          </p:grpSpPr>
          <p:sp>
            <p:nvSpPr>
              <p:cNvPr id="17" name="Cross 16"/>
              <p:cNvSpPr/>
              <p:nvPr/>
            </p:nvSpPr>
            <p:spPr>
              <a:xfrm>
                <a:off x="0" y="0"/>
                <a:ext cx="509270" cy="385445"/>
              </a:xfrm>
              <a:prstGeom prst="plu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Cross 17"/>
              <p:cNvSpPr/>
              <p:nvPr/>
            </p:nvSpPr>
            <p:spPr>
              <a:xfrm>
                <a:off x="117044" y="95097"/>
                <a:ext cx="285750" cy="175895"/>
              </a:xfrm>
              <a:prstGeom prst="plus">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p:cNvGrpSpPr/>
            <p:nvPr/>
          </p:nvGrpSpPr>
          <p:grpSpPr>
            <a:xfrm>
              <a:off x="950976" y="0"/>
              <a:ext cx="473710" cy="394970"/>
              <a:chOff x="0" y="0"/>
              <a:chExt cx="509270" cy="385445"/>
            </a:xfrm>
          </p:grpSpPr>
          <p:sp>
            <p:nvSpPr>
              <p:cNvPr id="15" name="Cross 14"/>
              <p:cNvSpPr/>
              <p:nvPr/>
            </p:nvSpPr>
            <p:spPr>
              <a:xfrm>
                <a:off x="0" y="0"/>
                <a:ext cx="509270" cy="385445"/>
              </a:xfrm>
              <a:prstGeom prst="plu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ross 15"/>
              <p:cNvSpPr/>
              <p:nvPr/>
            </p:nvSpPr>
            <p:spPr>
              <a:xfrm>
                <a:off x="117044" y="95097"/>
                <a:ext cx="285750" cy="175895"/>
              </a:xfrm>
              <a:prstGeom prst="plus">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Group 8"/>
            <p:cNvGrpSpPr/>
            <p:nvPr/>
          </p:nvGrpSpPr>
          <p:grpSpPr>
            <a:xfrm>
              <a:off x="1419149" y="0"/>
              <a:ext cx="474112" cy="395021"/>
              <a:chOff x="0" y="0"/>
              <a:chExt cx="509270" cy="385445"/>
            </a:xfrm>
          </p:grpSpPr>
          <p:sp>
            <p:nvSpPr>
              <p:cNvPr id="13" name="Cross 12"/>
              <p:cNvSpPr/>
              <p:nvPr/>
            </p:nvSpPr>
            <p:spPr>
              <a:xfrm>
                <a:off x="0" y="0"/>
                <a:ext cx="509270" cy="385445"/>
              </a:xfrm>
              <a:prstGeom prst="plu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Cross 13"/>
              <p:cNvSpPr/>
              <p:nvPr/>
            </p:nvSpPr>
            <p:spPr>
              <a:xfrm>
                <a:off x="117044" y="95097"/>
                <a:ext cx="285750" cy="175895"/>
              </a:xfrm>
              <a:prstGeom prst="plus">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1901952" y="0"/>
              <a:ext cx="473710" cy="394970"/>
              <a:chOff x="0" y="0"/>
              <a:chExt cx="509270" cy="385445"/>
            </a:xfrm>
          </p:grpSpPr>
          <p:sp>
            <p:nvSpPr>
              <p:cNvPr id="11" name="Cross 10"/>
              <p:cNvSpPr/>
              <p:nvPr/>
            </p:nvSpPr>
            <p:spPr>
              <a:xfrm>
                <a:off x="0" y="0"/>
                <a:ext cx="509270" cy="385445"/>
              </a:xfrm>
              <a:prstGeom prst="plus">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ross 11"/>
              <p:cNvSpPr/>
              <p:nvPr/>
            </p:nvSpPr>
            <p:spPr>
              <a:xfrm>
                <a:off x="117044" y="95097"/>
                <a:ext cx="285750" cy="175895"/>
              </a:xfrm>
              <a:prstGeom prst="plus">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751" y="4648200"/>
            <a:ext cx="123329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6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BIE </a:t>
            </a:r>
            <a:r>
              <a:rPr lang="en-US" sz="3600" dirty="0" smtClean="0"/>
              <a:t>Resources</a:t>
            </a:r>
            <a:endParaRPr lang="en-US" sz="3600" dirty="0"/>
          </a:p>
        </p:txBody>
      </p:sp>
      <p:sp>
        <p:nvSpPr>
          <p:cNvPr id="4" name="Content Placeholder 3"/>
          <p:cNvSpPr>
            <a:spLocks noGrp="1"/>
          </p:cNvSpPr>
          <p:nvPr>
            <p:ph idx="1"/>
          </p:nvPr>
        </p:nvSpPr>
        <p:spPr>
          <a:xfrm>
            <a:off x="457200" y="1371600"/>
            <a:ext cx="7620000" cy="4800600"/>
          </a:xfrm>
          <a:ln>
            <a:noFill/>
          </a:ln>
        </p:spPr>
        <p:txBody>
          <a:bodyPr>
            <a:normAutofit/>
          </a:bodyPr>
          <a:lstStyle/>
          <a:p>
            <a:pPr marL="114300" indent="0">
              <a:buNone/>
            </a:pPr>
            <a:r>
              <a:rPr lang="en-US" sz="1600" b="1" dirty="0" smtClean="0"/>
              <a:t>Link: </a:t>
            </a:r>
            <a:r>
              <a:rPr lang="en-US" sz="1600" dirty="0" smtClean="0">
                <a:hlinkClick r:id="rId2"/>
              </a:rPr>
              <a:t>http</a:t>
            </a:r>
            <a:r>
              <a:rPr lang="en-US" sz="1600" dirty="0">
                <a:hlinkClick r:id="rId2"/>
              </a:rPr>
              <a:t>://</a:t>
            </a:r>
            <a:r>
              <a:rPr lang="en-US" sz="1600" dirty="0" smtClean="0">
                <a:hlinkClick r:id="rId2"/>
              </a:rPr>
              <a:t>www.bie.edu/Programs/supprog/TitleI/index.htm</a:t>
            </a:r>
            <a:endParaRPr lang="en-US" sz="1600" dirty="0" smtClean="0"/>
          </a:p>
          <a:p>
            <a:r>
              <a:rPr lang="en-US" sz="1600" dirty="0" smtClean="0"/>
              <a:t>Parental Involvement </a:t>
            </a:r>
            <a:r>
              <a:rPr lang="en-US" sz="1600" dirty="0"/>
              <a:t>Compliance Checklist </a:t>
            </a:r>
          </a:p>
          <a:p>
            <a:r>
              <a:rPr lang="en-US" sz="1600" dirty="0"/>
              <a:t>Family Engagement/Parental Involvement Planning Timeline </a:t>
            </a:r>
          </a:p>
          <a:p>
            <a:r>
              <a:rPr lang="en-US" sz="1600" dirty="0"/>
              <a:t>NCLB Parental Involvement/Engagement </a:t>
            </a:r>
          </a:p>
          <a:p>
            <a:r>
              <a:rPr lang="en-US" sz="1600" dirty="0"/>
              <a:t>State Resources for Parental Involvement (Notification Letters, Policies, Compacts, etc.) </a:t>
            </a:r>
          </a:p>
          <a:p>
            <a:r>
              <a:rPr lang="en-US" sz="1600" dirty="0"/>
              <a:t>Parent Compact Rubric &amp; Template developed by ADI (Title I Requirement) </a:t>
            </a:r>
          </a:p>
          <a:p>
            <a:r>
              <a:rPr lang="en-US" sz="1600" dirty="0"/>
              <a:t>Parental Involvement Policy Template developed by ADI (Title I Requirement) </a:t>
            </a:r>
          </a:p>
          <a:p>
            <a:r>
              <a:rPr lang="en-US" sz="1600" dirty="0"/>
              <a:t>Parental Involvement Policy Rubric developed by ADI </a:t>
            </a:r>
          </a:p>
        </p:txBody>
      </p:sp>
    </p:spTree>
    <p:extLst>
      <p:ext uri="{BB962C8B-B14F-4D97-AF65-F5344CB8AC3E}">
        <p14:creationId xmlns:p14="http://schemas.microsoft.com/office/powerpoint/2010/main" val="141810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BIE </a:t>
            </a:r>
            <a:r>
              <a:rPr lang="en-US" sz="3600" dirty="0" smtClean="0"/>
              <a:t>Training</a:t>
            </a:r>
            <a:endParaRPr lang="en-US" sz="3600" dirty="0"/>
          </a:p>
        </p:txBody>
      </p:sp>
      <p:sp>
        <p:nvSpPr>
          <p:cNvPr id="4" name="Content Placeholder 3"/>
          <p:cNvSpPr>
            <a:spLocks noGrp="1"/>
          </p:cNvSpPr>
          <p:nvPr>
            <p:ph idx="1"/>
          </p:nvPr>
        </p:nvSpPr>
        <p:spPr>
          <a:xfrm>
            <a:off x="457200" y="1371600"/>
            <a:ext cx="7620000" cy="4800600"/>
          </a:xfrm>
        </p:spPr>
        <p:txBody>
          <a:bodyPr>
            <a:normAutofit/>
          </a:bodyPr>
          <a:lstStyle/>
          <a:p>
            <a:pPr marL="114300" indent="0">
              <a:buNone/>
            </a:pPr>
            <a:r>
              <a:rPr lang="en-US" sz="1600" b="1" dirty="0"/>
              <a:t>Link: </a:t>
            </a:r>
            <a:r>
              <a:rPr lang="en-US" sz="1600" dirty="0">
                <a:hlinkClick r:id="rId2"/>
              </a:rPr>
              <a:t>http://www.bie.edu/Programs/supprog/TitleI/index.htm</a:t>
            </a:r>
            <a:endParaRPr lang="en-US" sz="1600" dirty="0"/>
          </a:p>
          <a:p>
            <a:pPr lvl="1"/>
            <a:r>
              <a:rPr lang="en-US" sz="1600" dirty="0" smtClean="0"/>
              <a:t>Family </a:t>
            </a:r>
            <a:r>
              <a:rPr lang="en-US" sz="1600" dirty="0" smtClean="0"/>
              <a:t>Engagement Tool Training </a:t>
            </a:r>
            <a:r>
              <a:rPr lang="en-US" sz="1600" dirty="0" smtClean="0"/>
              <a:t>Materials</a:t>
            </a:r>
          </a:p>
          <a:p>
            <a:pPr lvl="2"/>
            <a:r>
              <a:rPr lang="en-US" sz="1600" dirty="0" smtClean="0"/>
              <a:t>ADD-West Cohort (Contact Loverty Erickson, loverty.erickson@bie.edu)</a:t>
            </a:r>
          </a:p>
          <a:p>
            <a:pPr lvl="2"/>
            <a:r>
              <a:rPr lang="en-US" sz="1600" dirty="0" smtClean="0"/>
              <a:t>ADD-East &amp; ADD-Navajo (Beginning 9/24/2013 contact Valerie Todacheene)</a:t>
            </a:r>
            <a:endParaRPr lang="en-US" sz="1600" dirty="0" smtClean="0"/>
          </a:p>
          <a:p>
            <a:pPr lvl="1"/>
            <a:r>
              <a:rPr lang="en-US" sz="1600" dirty="0" smtClean="0"/>
              <a:t>“Next Steps” </a:t>
            </a:r>
            <a:r>
              <a:rPr lang="en-US" sz="1600" dirty="0" smtClean="0"/>
              <a:t>Family </a:t>
            </a:r>
            <a:r>
              <a:rPr lang="en-US" sz="1600" dirty="0" smtClean="0"/>
              <a:t>Engagement Training </a:t>
            </a:r>
            <a:r>
              <a:rPr lang="en-US" sz="1600" dirty="0" smtClean="0"/>
              <a:t>Materials</a:t>
            </a:r>
          </a:p>
          <a:p>
            <a:pPr lvl="1"/>
            <a:r>
              <a:rPr lang="en-US" sz="1600" dirty="0" smtClean="0"/>
              <a:t>Family Engagement Indicators Training Materials</a:t>
            </a:r>
          </a:p>
          <a:p>
            <a:pPr lvl="1"/>
            <a:endParaRPr lang="en-US" dirty="0"/>
          </a:p>
          <a:p>
            <a:pPr marL="411480" lvl="1" indent="0">
              <a:buNone/>
            </a:pPr>
            <a:endParaRPr lang="en-US" dirty="0"/>
          </a:p>
        </p:txBody>
      </p:sp>
    </p:spTree>
    <p:extLst>
      <p:ext uri="{BB962C8B-B14F-4D97-AF65-F5344CB8AC3E}">
        <p14:creationId xmlns:p14="http://schemas.microsoft.com/office/powerpoint/2010/main" val="165347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Training</a:t>
            </a:r>
            <a:endParaRPr lang="en-US" sz="3600" dirty="0"/>
          </a:p>
        </p:txBody>
      </p:sp>
      <p:graphicFrame>
        <p:nvGraphicFramePr>
          <p:cNvPr id="5" name="Diagram 4"/>
          <p:cNvGraphicFramePr/>
          <p:nvPr>
            <p:extLst>
              <p:ext uri="{D42A27DB-BD31-4B8C-83A1-F6EECF244321}">
                <p14:modId xmlns:p14="http://schemas.microsoft.com/office/powerpoint/2010/main" val="2707462771"/>
              </p:ext>
            </p:extLst>
          </p:nvPr>
        </p:nvGraphicFramePr>
        <p:xfrm>
          <a:off x="1447800" y="16002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47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Native Star </a:t>
            </a:r>
            <a:r>
              <a:rPr lang="en-US" sz="4800" dirty="0" smtClean="0"/>
              <a:t>Document Upload</a:t>
            </a:r>
            <a:endParaRPr lang="en-US" sz="4800" dirty="0"/>
          </a:p>
        </p:txBody>
      </p:sp>
      <p:sp>
        <p:nvSpPr>
          <p:cNvPr id="3" name="Subtitle 2"/>
          <p:cNvSpPr>
            <a:spLocks noGrp="1"/>
          </p:cNvSpPr>
          <p:nvPr>
            <p:ph type="subTitle" idx="1"/>
          </p:nvPr>
        </p:nvSpPr>
        <p:spPr/>
        <p:txBody>
          <a:bodyPr>
            <a:normAutofit/>
          </a:bodyPr>
          <a:lstStyle/>
          <a:p>
            <a:r>
              <a:rPr lang="en-US" sz="2800" dirty="0" smtClean="0"/>
              <a:t>Parental Involvement/Engagement</a:t>
            </a:r>
            <a:endParaRPr lang="en-US" sz="2800" dirty="0"/>
          </a:p>
        </p:txBody>
      </p:sp>
      <p:pic>
        <p:nvPicPr>
          <p:cNvPr id="1027" name="Picture 3" descr="C:\Users\Valerie.Todacheene\AppData\Local\Microsoft\Windows\Temporary Internet Files\Content.IE5\IUL4OLQD\MC9004326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7200"/>
            <a:ext cx="2498271" cy="249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8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1016" t="10312" r="60676" b="53307"/>
          <a:stretch/>
        </p:blipFill>
        <p:spPr bwMode="auto">
          <a:xfrm>
            <a:off x="562206" y="1854834"/>
            <a:ext cx="6856141" cy="446976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a:t>
            </a:r>
            <a:r>
              <a:rPr lang="en-US" sz="3600" dirty="0" smtClean="0"/>
              <a:t>Star-Document Upload</a:t>
            </a:r>
            <a:endParaRPr lang="en-US" sz="3600" dirty="0"/>
          </a:p>
        </p:txBody>
      </p:sp>
      <p:sp>
        <p:nvSpPr>
          <p:cNvPr id="6" name="Oval 5"/>
          <p:cNvSpPr/>
          <p:nvPr/>
        </p:nvSpPr>
        <p:spPr>
          <a:xfrm>
            <a:off x="549196" y="3547946"/>
            <a:ext cx="1279604"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81000" y="2418034"/>
            <a:ext cx="304800" cy="1239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238500" y="4038600"/>
            <a:ext cx="62865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883412" y="3708717"/>
            <a:ext cx="419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28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11381" t="10117" r="60458" b="55058"/>
          <a:stretch/>
        </p:blipFill>
        <p:spPr bwMode="auto">
          <a:xfrm>
            <a:off x="529683" y="1121162"/>
            <a:ext cx="7391400"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Star-File Cabinet</a:t>
            </a:r>
            <a:endParaRPr lang="en-US" sz="3600" dirty="0"/>
          </a:p>
        </p:txBody>
      </p:sp>
      <p:sp>
        <p:nvSpPr>
          <p:cNvPr id="6" name="Oval 5"/>
          <p:cNvSpPr/>
          <p:nvPr/>
        </p:nvSpPr>
        <p:spPr>
          <a:xfrm>
            <a:off x="770828" y="4648200"/>
            <a:ext cx="1743772"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310161" y="4876801"/>
            <a:ext cx="890239"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2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l="10870" t="10311" r="60968" b="42218"/>
          <a:stretch/>
        </p:blipFill>
        <p:spPr bwMode="auto">
          <a:xfrm>
            <a:off x="468350" y="1143000"/>
            <a:ext cx="7608849" cy="5486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600" dirty="0" smtClean="0"/>
              <a:t>Native </a:t>
            </a:r>
            <a:r>
              <a:rPr lang="en-US" sz="3600" dirty="0" smtClean="0"/>
              <a:t>Star-Document Upload</a:t>
            </a:r>
            <a:endParaRPr lang="en-US" sz="3600" dirty="0"/>
          </a:p>
        </p:txBody>
      </p:sp>
      <p:sp>
        <p:nvSpPr>
          <p:cNvPr id="6" name="Oval 5"/>
          <p:cNvSpPr/>
          <p:nvPr/>
        </p:nvSpPr>
        <p:spPr>
          <a:xfrm>
            <a:off x="761999" y="4267200"/>
            <a:ext cx="1546999"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308998" y="3528432"/>
            <a:ext cx="1065873" cy="891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3415099"/>
            <a:ext cx="2568497" cy="276999"/>
          </a:xfrm>
          <a:prstGeom prst="rect">
            <a:avLst/>
          </a:prstGeom>
          <a:noFill/>
        </p:spPr>
        <p:txBody>
          <a:bodyPr wrap="square" rtlCol="0">
            <a:spAutoFit/>
          </a:bodyPr>
          <a:lstStyle/>
          <a:p>
            <a:r>
              <a:rPr lang="en-US" sz="1200" dirty="0"/>
              <a:t>1. Parent Engagement File</a:t>
            </a:r>
          </a:p>
        </p:txBody>
      </p:sp>
      <p:sp>
        <p:nvSpPr>
          <p:cNvPr id="9" name="Oval 8"/>
          <p:cNvSpPr/>
          <p:nvPr/>
        </p:nvSpPr>
        <p:spPr>
          <a:xfrm>
            <a:off x="609600" y="1371600"/>
            <a:ext cx="16002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2308999" y="2133600"/>
            <a:ext cx="662800" cy="71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71799" y="2706765"/>
            <a:ext cx="2568497" cy="276999"/>
          </a:xfrm>
          <a:prstGeom prst="rect">
            <a:avLst/>
          </a:prstGeom>
          <a:noFill/>
        </p:spPr>
        <p:txBody>
          <a:bodyPr wrap="square" rtlCol="0">
            <a:spAutoFit/>
          </a:bodyPr>
          <a:lstStyle/>
          <a:p>
            <a:r>
              <a:rPr lang="en-US" sz="1200" dirty="0" smtClean="0"/>
              <a:t>2. Upload a New File</a:t>
            </a:r>
            <a:endParaRPr lang="en-US" sz="1200" dirty="0"/>
          </a:p>
        </p:txBody>
      </p:sp>
    </p:spTree>
    <p:extLst>
      <p:ext uri="{BB962C8B-B14F-4D97-AF65-F5344CB8AC3E}">
        <p14:creationId xmlns:p14="http://schemas.microsoft.com/office/powerpoint/2010/main" val="159262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Native </a:t>
            </a:r>
            <a:r>
              <a:rPr lang="en-US" sz="3600" dirty="0" smtClean="0"/>
              <a:t>Star-Document Upload</a:t>
            </a:r>
            <a:endParaRPr lang="en-US" sz="3600" dirty="0"/>
          </a:p>
        </p:txBody>
      </p:sp>
      <p:sp>
        <p:nvSpPr>
          <p:cNvPr id="4" name="Content Placeholder 3"/>
          <p:cNvSpPr>
            <a:spLocks noGrp="1"/>
          </p:cNvSpPr>
          <p:nvPr>
            <p:ph idx="1"/>
          </p:nvPr>
        </p:nvSpPr>
        <p:spPr>
          <a:xfrm>
            <a:off x="457200" y="1371600"/>
            <a:ext cx="7620000" cy="4800600"/>
          </a:xfrm>
        </p:spPr>
        <p:txBody>
          <a:bodyPr>
            <a:normAutofit fontScale="55000" lnSpcReduction="20000"/>
          </a:bodyPr>
          <a:lstStyle/>
          <a:p>
            <a:pPr marL="114300" indent="0">
              <a:buNone/>
            </a:pPr>
            <a:r>
              <a:rPr lang="en-US" b="1" dirty="0"/>
              <a:t>The Document Upload</a:t>
            </a:r>
            <a:endParaRPr lang="en-US" dirty="0"/>
          </a:p>
          <a:p>
            <a:pPr marL="114300" indent="0">
              <a:buNone/>
            </a:pPr>
            <a:r>
              <a:rPr lang="en-US" dirty="0"/>
              <a:t>The Native Star Document Upload feature was developed and instituted in SY 2012-13 to collect specific types of supporting documents that address those components of NCLB that are</a:t>
            </a:r>
            <a:r>
              <a:rPr lang="en-US" b="1" dirty="0"/>
              <a:t> not</a:t>
            </a:r>
            <a:r>
              <a:rPr lang="en-US" dirty="0"/>
              <a:t> explicitly addressed by indicators. For SY 2013-14, specific documents for IDEA Part B, 21</a:t>
            </a:r>
            <a:r>
              <a:rPr lang="en-US" baseline="30000" dirty="0"/>
              <a:t>st</a:t>
            </a:r>
            <a:r>
              <a:rPr lang="en-US" dirty="0"/>
              <a:t> CCLC (Title V), and FACE have been identified to upload into the appropriate folders.  The names of those documents are outlined in this Document Upload document along with a description of Acceptable Documentation, the Due Dates or Window to Upload, and a Recommended Name for the uploaded files.  Schools should use the Document upload feature for documents that support the plans and not as a substitute for the succinct information entered into the indicator-based planning tool. </a:t>
            </a:r>
          </a:p>
          <a:p>
            <a:pPr marL="114300" indent="0">
              <a:buNone/>
            </a:pPr>
            <a:r>
              <a:rPr lang="en-US" dirty="0"/>
              <a:t> </a:t>
            </a:r>
          </a:p>
          <a:p>
            <a:pPr marL="114300" indent="0">
              <a:buNone/>
            </a:pPr>
            <a:r>
              <a:rPr lang="en-US" b="1" dirty="0"/>
              <a:t>The Document Upload Feature</a:t>
            </a:r>
            <a:endParaRPr lang="en-US" dirty="0"/>
          </a:p>
          <a:p>
            <a:pPr marL="411480" lvl="1" indent="0">
              <a:buNone/>
            </a:pPr>
            <a:r>
              <a:rPr lang="en-US" dirty="0"/>
              <a:t>Document Upload enables the school to:</a:t>
            </a:r>
          </a:p>
          <a:p>
            <a:pPr marL="682625" lvl="1" indent="-222250">
              <a:buFont typeface="+mj-lt"/>
              <a:buAutoNum type="arabicPeriod"/>
            </a:pPr>
            <a:r>
              <a:rPr lang="en-US" dirty="0"/>
              <a:t>Place files in the designated folders created for the schools.</a:t>
            </a:r>
          </a:p>
          <a:p>
            <a:pPr marL="682625" lvl="1" indent="-222250">
              <a:buFont typeface="+mj-lt"/>
              <a:buAutoNum type="arabicPeriod"/>
            </a:pPr>
            <a:r>
              <a:rPr lang="en-US" dirty="0"/>
              <a:t>Place a URL in a folder that directs the viewers to a webpage or a document on a webpage. </a:t>
            </a:r>
          </a:p>
          <a:p>
            <a:pPr marL="682625" lvl="1" indent="-222250">
              <a:buFont typeface="+mj-lt"/>
              <a:buAutoNum type="arabicPeriod"/>
            </a:pPr>
            <a:r>
              <a:rPr lang="en-US" dirty="0"/>
              <a:t>Create a new folder if folders are inadvertently deleted or if an additional folder is necessary.</a:t>
            </a:r>
          </a:p>
          <a:p>
            <a:pPr marL="682625" lvl="1" indent="-222250">
              <a:buFont typeface="+mj-lt"/>
              <a:buAutoNum type="arabicPeriod"/>
            </a:pPr>
            <a:r>
              <a:rPr lang="en-US" dirty="0"/>
              <a:t>The files may be viewed and downloaded viewed by ADD and DPA staff.   </a:t>
            </a:r>
          </a:p>
          <a:p>
            <a:pPr marL="114300" indent="0">
              <a:buNone/>
            </a:pPr>
            <a:r>
              <a:rPr lang="en-US" dirty="0"/>
              <a:t> </a:t>
            </a:r>
          </a:p>
          <a:p>
            <a:pPr marL="114300" indent="0">
              <a:buNone/>
            </a:pPr>
            <a:r>
              <a:rPr lang="en-US" dirty="0"/>
              <a:t>Folders have been created for BIE schools in the Native Star Document Upload.  A folder can also be created in the Document Upload if necessary.  Please be aware that a folder may only be created when a file has been selected to upload. The school enters the folder name and saves the file to the new folder. Other files may be added to the folder at any time, but a folder cannot be created without a file to put in the folder. </a:t>
            </a:r>
          </a:p>
          <a:p>
            <a:pPr marL="114300" indent="0">
              <a:buNone/>
            </a:pPr>
            <a:r>
              <a:rPr lang="en-US" dirty="0"/>
              <a:t>	</a:t>
            </a:r>
          </a:p>
          <a:p>
            <a:pPr marL="114300" indent="0">
              <a:buNone/>
            </a:pPr>
            <a:r>
              <a:rPr lang="en-US" dirty="0"/>
              <a:t>Document Upload will accept the following file types: doc, </a:t>
            </a:r>
            <a:r>
              <a:rPr lang="en-US" dirty="0" err="1"/>
              <a:t>docx</a:t>
            </a:r>
            <a:r>
              <a:rPr lang="en-US" dirty="0"/>
              <a:t>, </a:t>
            </a:r>
            <a:r>
              <a:rPr lang="en-US" dirty="0" err="1"/>
              <a:t>ppt</a:t>
            </a:r>
            <a:r>
              <a:rPr lang="en-US" dirty="0"/>
              <a:t>, </a:t>
            </a:r>
            <a:r>
              <a:rPr lang="en-US" dirty="0" err="1"/>
              <a:t>pptx</a:t>
            </a:r>
            <a:r>
              <a:rPr lang="en-US" dirty="0"/>
              <a:t>, </a:t>
            </a:r>
            <a:r>
              <a:rPr lang="en-US" dirty="0" err="1"/>
              <a:t>xls</a:t>
            </a:r>
            <a:r>
              <a:rPr lang="en-US" dirty="0"/>
              <a:t>, </a:t>
            </a:r>
            <a:r>
              <a:rPr lang="en-US" dirty="0" err="1"/>
              <a:t>xlsx</a:t>
            </a:r>
            <a:r>
              <a:rPr lang="en-US" dirty="0"/>
              <a:t>, </a:t>
            </a:r>
            <a:r>
              <a:rPr lang="en-US" dirty="0" err="1"/>
              <a:t>pdf</a:t>
            </a:r>
            <a:r>
              <a:rPr lang="en-US" dirty="0"/>
              <a:t>, and txt with a limit of 100 MB per file. BIE establishes a limit for the number of files that may be stored at any one time.</a:t>
            </a:r>
          </a:p>
          <a:p>
            <a:pPr marL="114300" indent="0">
              <a:buNone/>
            </a:pPr>
            <a:endParaRPr lang="en-US" dirty="0" smtClean="0"/>
          </a:p>
          <a:p>
            <a:pPr lvl="1"/>
            <a:endParaRPr lang="en-US" dirty="0" smtClean="0"/>
          </a:p>
        </p:txBody>
      </p:sp>
    </p:spTree>
    <p:extLst>
      <p:ext uri="{BB962C8B-B14F-4D97-AF65-F5344CB8AC3E}">
        <p14:creationId xmlns:p14="http://schemas.microsoft.com/office/powerpoint/2010/main" val="4267517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Native </a:t>
            </a:r>
            <a:r>
              <a:rPr lang="en-US" sz="3600" dirty="0" smtClean="0"/>
              <a:t>Star-Document Upload</a:t>
            </a:r>
            <a:endParaRPr lang="en-US" sz="3600" dirty="0"/>
          </a:p>
        </p:txBody>
      </p:sp>
      <p:sp>
        <p:nvSpPr>
          <p:cNvPr id="6" name="Rectangle 1"/>
          <p:cNvSpPr>
            <a:spLocks noChangeArrowheads="1"/>
          </p:cNvSpPr>
          <p:nvPr/>
        </p:nvSpPr>
        <p:spPr bwMode="auto">
          <a:xfrm>
            <a:off x="304800" y="1201427"/>
            <a:ext cx="7239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200" b="0" i="0" u="none" strike="noStrike" cap="none" normalizeH="0" baseline="0" dirty="0" smtClean="0">
                <a:ln>
                  <a:noFill/>
                </a:ln>
                <a:solidFill>
                  <a:schemeClr val="tx1"/>
                </a:solidFill>
                <a:effectLst/>
                <a:latin typeface="Cambria" pitchFamily="18" charset="0"/>
                <a:cs typeface="Arial" pitchFamily="34" charset="0"/>
              </a:rPr>
              <a:t>Name of Folder</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lang="en-US" sz="1200" b="1" dirty="0"/>
              <a:t>Title I-A </a:t>
            </a:r>
            <a:r>
              <a:rPr lang="en-US" sz="1200" b="1" dirty="0" err="1"/>
              <a:t>Schoolwide</a:t>
            </a:r>
            <a:r>
              <a:rPr lang="en-US" sz="1200" b="1" dirty="0"/>
              <a:t> Family Engagement/Parental </a:t>
            </a:r>
            <a:r>
              <a:rPr lang="en-US" sz="1200" b="1" dirty="0" smtClean="0"/>
              <a:t>Involvement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1468493"/>
              </p:ext>
            </p:extLst>
          </p:nvPr>
        </p:nvGraphicFramePr>
        <p:xfrm>
          <a:off x="457200" y="1676400"/>
          <a:ext cx="7848601" cy="3451597"/>
        </p:xfrm>
        <a:graphic>
          <a:graphicData uri="http://schemas.openxmlformats.org/drawingml/2006/table">
            <a:tbl>
              <a:tblPr firstRow="1" firstCol="1" bandRow="1">
                <a:tableStyleId>{5C22544A-7EE6-4342-B048-85BDC9FD1C3A}</a:tableStyleId>
              </a:tblPr>
              <a:tblGrid>
                <a:gridCol w="1910805"/>
                <a:gridCol w="2066723"/>
                <a:gridCol w="1500041"/>
                <a:gridCol w="2371032"/>
              </a:tblGrid>
              <a:tr h="191755">
                <a:tc>
                  <a:txBody>
                    <a:bodyPr/>
                    <a:lstStyle/>
                    <a:p>
                      <a:pPr>
                        <a:spcAft>
                          <a:spcPts val="0"/>
                        </a:spcAft>
                      </a:pPr>
                      <a:r>
                        <a:rPr lang="en-US" sz="800" dirty="0">
                          <a:effectLst/>
                        </a:rPr>
                        <a:t>DOCUMENT</a:t>
                      </a:r>
                      <a:endParaRPr lang="en-US" sz="800" dirty="0">
                        <a:effectLst/>
                        <a:latin typeface="Calibri"/>
                        <a:cs typeface="Times New Roman"/>
                      </a:endParaRPr>
                    </a:p>
                  </a:txBody>
                  <a:tcPr marL="56375" marR="56375" marT="0" marB="0"/>
                </a:tc>
                <a:tc>
                  <a:txBody>
                    <a:bodyPr/>
                    <a:lstStyle/>
                    <a:p>
                      <a:pPr>
                        <a:spcAft>
                          <a:spcPts val="0"/>
                        </a:spcAft>
                      </a:pPr>
                      <a:r>
                        <a:rPr lang="en-US" sz="800">
                          <a:effectLst/>
                        </a:rPr>
                        <a:t>ACCEPTABLE DOCUMENTATION</a:t>
                      </a:r>
                      <a:endParaRPr lang="en-US" sz="800">
                        <a:effectLst/>
                        <a:latin typeface="Calibri"/>
                        <a:cs typeface="Times New Roman"/>
                      </a:endParaRPr>
                    </a:p>
                  </a:txBody>
                  <a:tcPr marL="56375" marR="56375" marT="0" marB="0"/>
                </a:tc>
                <a:tc>
                  <a:txBody>
                    <a:bodyPr/>
                    <a:lstStyle/>
                    <a:p>
                      <a:pPr>
                        <a:spcAft>
                          <a:spcPts val="0"/>
                        </a:spcAft>
                      </a:pPr>
                      <a:r>
                        <a:rPr lang="en-US" sz="800">
                          <a:effectLst/>
                        </a:rPr>
                        <a:t>WINDOW TO UPLOAD</a:t>
                      </a:r>
                      <a:endParaRPr lang="en-US" sz="800">
                        <a:effectLst/>
                        <a:latin typeface="Calibri"/>
                        <a:cs typeface="Times New Roman"/>
                      </a:endParaRPr>
                    </a:p>
                  </a:txBody>
                  <a:tcPr marL="56375" marR="56375" marT="0" marB="0"/>
                </a:tc>
                <a:tc>
                  <a:txBody>
                    <a:bodyPr/>
                    <a:lstStyle/>
                    <a:p>
                      <a:pPr>
                        <a:spcAft>
                          <a:spcPts val="0"/>
                        </a:spcAft>
                      </a:pPr>
                      <a:r>
                        <a:rPr lang="en-US" sz="800">
                          <a:effectLst/>
                        </a:rPr>
                        <a:t>RECOMMENDED FILE NAME</a:t>
                      </a:r>
                      <a:endParaRPr lang="en-US" sz="800">
                        <a:effectLst/>
                        <a:latin typeface="Calibri"/>
                        <a:cs typeface="Times New Roman"/>
                      </a:endParaRPr>
                    </a:p>
                  </a:txBody>
                  <a:tcPr marL="56375" marR="56375" marT="0" marB="0"/>
                </a:tc>
              </a:tr>
              <a:tr h="575266">
                <a:tc>
                  <a:txBody>
                    <a:bodyPr/>
                    <a:lstStyle/>
                    <a:p>
                      <a:pPr>
                        <a:spcAft>
                          <a:spcPts val="0"/>
                        </a:spcAft>
                      </a:pPr>
                      <a:r>
                        <a:rPr lang="en-US" sz="800">
                          <a:effectLst/>
                        </a:rPr>
                        <a:t>Title I Annual Parent Meeting Documentation</a:t>
                      </a:r>
                      <a:endParaRPr lang="en-US" sz="800">
                        <a:effectLst/>
                        <a:latin typeface="Calibri"/>
                        <a:cs typeface="Times New Roman"/>
                      </a:endParaRPr>
                    </a:p>
                  </a:txBody>
                  <a:tcPr marL="56375" marR="56375" marT="0" marB="0"/>
                </a:tc>
                <a:tc>
                  <a:txBody>
                    <a:bodyPr/>
                    <a:lstStyle/>
                    <a:p>
                      <a:pPr>
                        <a:spcAft>
                          <a:spcPts val="0"/>
                        </a:spcAft>
                      </a:pPr>
                      <a:r>
                        <a:rPr lang="en-US" sz="800">
                          <a:effectLst/>
                        </a:rPr>
                        <a:t>Varies, any format is acceptable (meeting agenda and sign-in sheets, announcement in newspaper or website URL, etc.)</a:t>
                      </a:r>
                      <a:endParaRPr lang="en-US" sz="800">
                        <a:effectLst/>
                        <a:latin typeface="Calibri"/>
                        <a:cs typeface="Times New Roman"/>
                      </a:endParaRPr>
                    </a:p>
                  </a:txBody>
                  <a:tcPr marL="56375" marR="56375" marT="0" marB="0"/>
                </a:tc>
                <a:tc>
                  <a:txBody>
                    <a:bodyPr/>
                    <a:lstStyle/>
                    <a:p>
                      <a:pPr>
                        <a:spcAft>
                          <a:spcPts val="0"/>
                        </a:spcAft>
                      </a:pPr>
                      <a:r>
                        <a:rPr lang="en-US" sz="800" dirty="0">
                          <a:effectLst/>
                        </a:rPr>
                        <a:t>August 1 - October 31, 2013</a:t>
                      </a:r>
                      <a:endParaRPr lang="en-US" sz="800" dirty="0">
                        <a:effectLst/>
                        <a:latin typeface="Calibri"/>
                        <a:cs typeface="Times New Roman"/>
                      </a:endParaRPr>
                    </a:p>
                  </a:txBody>
                  <a:tcPr marL="56375" marR="56375" marT="0" marB="0"/>
                </a:tc>
                <a:tc>
                  <a:txBody>
                    <a:bodyPr/>
                    <a:lstStyle/>
                    <a:p>
                      <a:pPr>
                        <a:spcAft>
                          <a:spcPts val="0"/>
                        </a:spcAft>
                      </a:pPr>
                      <a:r>
                        <a:rPr lang="en-US" sz="800">
                          <a:effectLst/>
                        </a:rPr>
                        <a:t>SchoolName_TI Annual Meeting Agenda_SY13-14</a:t>
                      </a:r>
                    </a:p>
                    <a:p>
                      <a:pPr>
                        <a:spcAft>
                          <a:spcPts val="0"/>
                        </a:spcAft>
                      </a:pPr>
                      <a:r>
                        <a:rPr lang="en-US" sz="800">
                          <a:effectLst/>
                        </a:rPr>
                        <a:t>SchoolName_TI Sign-In_XX-XX2013</a:t>
                      </a:r>
                    </a:p>
                    <a:p>
                      <a:pPr>
                        <a:spcAft>
                          <a:spcPts val="0"/>
                        </a:spcAft>
                      </a:pPr>
                      <a:r>
                        <a:rPr lang="en-US" sz="800">
                          <a:effectLst/>
                        </a:rPr>
                        <a:t>SchoolName_TI Newspaper_SY13-14</a:t>
                      </a:r>
                      <a:endParaRPr lang="en-US" sz="800">
                        <a:effectLst/>
                        <a:latin typeface="Calibri"/>
                        <a:cs typeface="Times New Roman"/>
                      </a:endParaRPr>
                    </a:p>
                  </a:txBody>
                  <a:tcPr marL="56375" marR="56375" marT="0" marB="0"/>
                </a:tc>
              </a:tr>
              <a:tr h="383511">
                <a:tc>
                  <a:txBody>
                    <a:bodyPr/>
                    <a:lstStyle/>
                    <a:p>
                      <a:pPr>
                        <a:spcAft>
                          <a:spcPts val="0"/>
                        </a:spcAft>
                      </a:pPr>
                      <a:r>
                        <a:rPr lang="en-US" sz="800">
                          <a:effectLst/>
                        </a:rPr>
                        <a:t>Title I School-Parent Compact</a:t>
                      </a:r>
                      <a:endParaRPr lang="en-US" sz="800">
                        <a:effectLst/>
                        <a:latin typeface="Calibri"/>
                        <a:cs typeface="Times New Roman"/>
                      </a:endParaRPr>
                    </a:p>
                  </a:txBody>
                  <a:tcPr marL="56375" marR="56375" marT="0" marB="0"/>
                </a:tc>
                <a:tc>
                  <a:txBody>
                    <a:bodyPr/>
                    <a:lstStyle/>
                    <a:p>
                      <a:pPr>
                        <a:spcAft>
                          <a:spcPts val="0"/>
                        </a:spcAft>
                      </a:pPr>
                      <a:r>
                        <a:rPr lang="en-US" sz="800">
                          <a:effectLst/>
                        </a:rPr>
                        <a:t>Varies, any format is acceptable </a:t>
                      </a:r>
                    </a:p>
                    <a:p>
                      <a:pPr>
                        <a:spcAft>
                          <a:spcPts val="0"/>
                        </a:spcAft>
                      </a:pPr>
                      <a:r>
                        <a:rPr lang="en-US" sz="800">
                          <a:effectLst/>
                        </a:rPr>
                        <a:t>Sample can be found at Docs &amp; Links</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a:effectLst/>
                        </a:rPr>
                        <a:t>SchoolName_TI School-Parent Comp_SY13-14</a:t>
                      </a:r>
                      <a:endParaRPr lang="en-US" sz="800">
                        <a:effectLst/>
                        <a:latin typeface="Calibri"/>
                        <a:cs typeface="Times New Roman"/>
                      </a:endParaRPr>
                    </a:p>
                  </a:txBody>
                  <a:tcPr marL="56375" marR="56375" marT="0" marB="0"/>
                </a:tc>
              </a:tr>
              <a:tr h="383511">
                <a:tc>
                  <a:txBody>
                    <a:bodyPr/>
                    <a:lstStyle/>
                    <a:p>
                      <a:pPr>
                        <a:spcAft>
                          <a:spcPts val="0"/>
                        </a:spcAft>
                      </a:pPr>
                      <a:r>
                        <a:rPr lang="en-US" sz="800">
                          <a:effectLst/>
                        </a:rPr>
                        <a:t>Parental Involvement Policy</a:t>
                      </a:r>
                      <a:endParaRPr lang="en-US" sz="800">
                        <a:effectLst/>
                        <a:latin typeface="Calibri"/>
                        <a:cs typeface="Times New Roman"/>
                      </a:endParaRPr>
                    </a:p>
                  </a:txBody>
                  <a:tcPr marL="56375" marR="56375" marT="0" marB="0"/>
                </a:tc>
                <a:tc>
                  <a:txBody>
                    <a:bodyPr/>
                    <a:lstStyle/>
                    <a:p>
                      <a:pPr>
                        <a:spcAft>
                          <a:spcPts val="0"/>
                        </a:spcAft>
                      </a:pPr>
                      <a:r>
                        <a:rPr lang="en-US" sz="800">
                          <a:effectLst/>
                        </a:rPr>
                        <a:t>Varies, any format is acceptable. </a:t>
                      </a:r>
                    </a:p>
                    <a:p>
                      <a:pPr>
                        <a:spcAft>
                          <a:spcPts val="0"/>
                        </a:spcAft>
                      </a:pPr>
                      <a:r>
                        <a:rPr lang="en-US" sz="800">
                          <a:effectLst/>
                        </a:rPr>
                        <a:t>Sample under Docs &amp; Links tab</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a:effectLst/>
                        </a:rPr>
                        <a:t>SchoolName_TI Parental Involve Policy_SY13-14</a:t>
                      </a:r>
                      <a:endParaRPr lang="en-US" sz="800">
                        <a:effectLst/>
                        <a:latin typeface="Calibri"/>
                        <a:cs typeface="Times New Roman"/>
                      </a:endParaRPr>
                    </a:p>
                  </a:txBody>
                  <a:tcPr marL="56375" marR="56375" marT="0" marB="0"/>
                </a:tc>
              </a:tr>
              <a:tr h="575266">
                <a:tc>
                  <a:txBody>
                    <a:bodyPr/>
                    <a:lstStyle/>
                    <a:p>
                      <a:pPr>
                        <a:spcAft>
                          <a:spcPts val="0"/>
                        </a:spcAft>
                      </a:pPr>
                      <a:r>
                        <a:rPr lang="en-US" sz="800">
                          <a:effectLst/>
                        </a:rPr>
                        <a:t>Annual Parent Notification of AYP Status </a:t>
                      </a:r>
                      <a:endParaRPr lang="en-US" sz="800">
                        <a:effectLst/>
                        <a:latin typeface="Calibri"/>
                        <a:cs typeface="Times New Roman"/>
                      </a:endParaRPr>
                    </a:p>
                  </a:txBody>
                  <a:tcPr marL="56375" marR="56375" marT="0" marB="0"/>
                </a:tc>
                <a:tc>
                  <a:txBody>
                    <a:bodyPr/>
                    <a:lstStyle/>
                    <a:p>
                      <a:pPr>
                        <a:spcAft>
                          <a:spcPts val="0"/>
                        </a:spcAft>
                      </a:pPr>
                      <a:r>
                        <a:rPr lang="en-US" sz="800">
                          <a:effectLst/>
                        </a:rPr>
                        <a:t>Documentation varies-Letter, Newsletter, Meeting Agenda, copy of presentation, screenshot &amp; URL, etc.</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a:effectLst/>
                        </a:rPr>
                        <a:t>SchoolName_TI Parent Notification_SY13-14  SchoolName_TI Parent Agenda_SY13-14</a:t>
                      </a:r>
                    </a:p>
                    <a:p>
                      <a:pPr>
                        <a:spcAft>
                          <a:spcPts val="0"/>
                        </a:spcAft>
                      </a:pPr>
                      <a:r>
                        <a:rPr lang="en-US" sz="800">
                          <a:effectLst/>
                        </a:rPr>
                        <a:t>SchoolName_TI Presentation_SY13-14</a:t>
                      </a:r>
                      <a:endParaRPr lang="en-US" sz="800">
                        <a:effectLst/>
                        <a:latin typeface="Calibri"/>
                        <a:cs typeface="Times New Roman"/>
                      </a:endParaRPr>
                    </a:p>
                  </a:txBody>
                  <a:tcPr marL="56375" marR="56375" marT="0" marB="0"/>
                </a:tc>
              </a:tr>
              <a:tr h="767022">
                <a:tc>
                  <a:txBody>
                    <a:bodyPr/>
                    <a:lstStyle/>
                    <a:p>
                      <a:pPr>
                        <a:spcAft>
                          <a:spcPts val="0"/>
                        </a:spcAft>
                      </a:pPr>
                      <a:r>
                        <a:rPr lang="en-US" sz="800">
                          <a:effectLst/>
                        </a:rPr>
                        <a:t>Parent’s Right to Know</a:t>
                      </a:r>
                    </a:p>
                    <a:p>
                      <a:pPr>
                        <a:spcAft>
                          <a:spcPts val="0"/>
                        </a:spcAft>
                      </a:pPr>
                      <a:r>
                        <a:rPr lang="en-US" sz="800">
                          <a:effectLst/>
                        </a:rPr>
                        <a:t> </a:t>
                      </a:r>
                      <a:endParaRPr lang="en-US" sz="800">
                        <a:effectLst/>
                        <a:latin typeface="Calibri"/>
                        <a:cs typeface="Times New Roman"/>
                      </a:endParaRPr>
                    </a:p>
                  </a:txBody>
                  <a:tcPr marL="56375" marR="56375" marT="0" marB="0"/>
                </a:tc>
                <a:tc>
                  <a:txBody>
                    <a:bodyPr/>
                    <a:lstStyle/>
                    <a:p>
                      <a:pPr>
                        <a:spcAft>
                          <a:spcPts val="0"/>
                        </a:spcAft>
                      </a:pPr>
                      <a:r>
                        <a:rPr lang="en-US" sz="800">
                          <a:effectLst/>
                        </a:rPr>
                        <a:t>Documentation varies-Student Handbook, Title I Annual Meeting Agenda, copy of presentation, Handouts, screenshot or URL., etc.</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a:effectLst/>
                        </a:rPr>
                        <a:t>SchoolName_TI Parent Right to Know_SY13-14</a:t>
                      </a:r>
                    </a:p>
                    <a:p>
                      <a:pPr>
                        <a:spcAft>
                          <a:spcPts val="0"/>
                        </a:spcAft>
                      </a:pPr>
                      <a:r>
                        <a:rPr lang="en-US" sz="800">
                          <a:effectLst/>
                        </a:rPr>
                        <a:t>SchoolName_TI Handbook_SY13-14</a:t>
                      </a:r>
                    </a:p>
                    <a:p>
                      <a:pPr>
                        <a:spcAft>
                          <a:spcPts val="0"/>
                        </a:spcAft>
                      </a:pPr>
                      <a:r>
                        <a:rPr lang="en-US" sz="800">
                          <a:effectLst/>
                        </a:rPr>
                        <a:t>SchoolName_TI Meeting Agenda_SY13-14</a:t>
                      </a:r>
                    </a:p>
                    <a:p>
                      <a:pPr>
                        <a:spcAft>
                          <a:spcPts val="0"/>
                        </a:spcAft>
                      </a:pPr>
                      <a:r>
                        <a:rPr lang="en-US" sz="800">
                          <a:effectLst/>
                        </a:rPr>
                        <a:t>SchoolName_TI Right-to-Know PPT_SY13-14</a:t>
                      </a:r>
                      <a:endParaRPr lang="en-US" sz="800">
                        <a:effectLst/>
                        <a:latin typeface="Calibri"/>
                        <a:cs typeface="Times New Roman"/>
                      </a:endParaRPr>
                    </a:p>
                  </a:txBody>
                  <a:tcPr marL="56375" marR="56375" marT="0" marB="0"/>
                </a:tc>
              </a:tr>
              <a:tr h="191755">
                <a:tc>
                  <a:txBody>
                    <a:bodyPr/>
                    <a:lstStyle/>
                    <a:p>
                      <a:pPr>
                        <a:spcAft>
                          <a:spcPts val="0"/>
                        </a:spcAft>
                      </a:pPr>
                      <a:r>
                        <a:rPr lang="en-US" sz="800">
                          <a:effectLst/>
                        </a:rPr>
                        <a:t>Family Engagement Needs Assessment</a:t>
                      </a:r>
                      <a:endParaRPr lang="en-US" sz="800">
                        <a:effectLst/>
                        <a:latin typeface="Calibri"/>
                        <a:cs typeface="Times New Roman"/>
                      </a:endParaRPr>
                    </a:p>
                  </a:txBody>
                  <a:tcPr marL="56375" marR="56375" marT="0" marB="0"/>
                </a:tc>
                <a:tc>
                  <a:txBody>
                    <a:bodyPr/>
                    <a:lstStyle/>
                    <a:p>
                      <a:pPr>
                        <a:spcAft>
                          <a:spcPts val="0"/>
                        </a:spcAft>
                      </a:pPr>
                      <a:r>
                        <a:rPr lang="en-US" sz="800">
                          <a:effectLst/>
                        </a:rPr>
                        <a:t>Family Engagement Tool or other format</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a:effectLst/>
                        </a:rPr>
                        <a:t>SchoolName_FET_SY13-14</a:t>
                      </a:r>
                      <a:endParaRPr lang="en-US" sz="800">
                        <a:effectLst/>
                        <a:latin typeface="Calibri"/>
                        <a:cs typeface="Times New Roman"/>
                      </a:endParaRPr>
                    </a:p>
                  </a:txBody>
                  <a:tcPr marL="56375" marR="56375" marT="0" marB="0"/>
                </a:tc>
              </a:tr>
              <a:tr h="383511">
                <a:tc>
                  <a:txBody>
                    <a:bodyPr/>
                    <a:lstStyle/>
                    <a:p>
                      <a:pPr>
                        <a:spcAft>
                          <a:spcPts val="0"/>
                        </a:spcAft>
                      </a:pPr>
                      <a:r>
                        <a:rPr lang="en-US" sz="800">
                          <a:effectLst/>
                        </a:rPr>
                        <a:t>Family or Parent Liaison (Job Description)</a:t>
                      </a:r>
                      <a:endParaRPr lang="en-US" sz="800">
                        <a:effectLst/>
                        <a:latin typeface="Calibri"/>
                        <a:cs typeface="Times New Roman"/>
                      </a:endParaRPr>
                    </a:p>
                  </a:txBody>
                  <a:tcPr marL="56375" marR="56375" marT="0" marB="0"/>
                </a:tc>
                <a:tc>
                  <a:txBody>
                    <a:bodyPr/>
                    <a:lstStyle/>
                    <a:p>
                      <a:pPr>
                        <a:spcAft>
                          <a:spcPts val="0"/>
                        </a:spcAft>
                      </a:pPr>
                      <a:r>
                        <a:rPr lang="en-US" sz="800">
                          <a:effectLst/>
                        </a:rPr>
                        <a:t>Varies, any format is acceptable</a:t>
                      </a:r>
                      <a:endParaRPr lang="en-US" sz="800">
                        <a:effectLst/>
                        <a:latin typeface="Calibri"/>
                        <a:cs typeface="Times New Roman"/>
                      </a:endParaRPr>
                    </a:p>
                  </a:txBody>
                  <a:tcPr marL="56375" marR="56375" marT="0" marB="0"/>
                </a:tc>
                <a:tc>
                  <a:txBody>
                    <a:bodyPr/>
                    <a:lstStyle/>
                    <a:p>
                      <a:pPr>
                        <a:spcAft>
                          <a:spcPts val="0"/>
                        </a:spcAft>
                      </a:pPr>
                      <a:r>
                        <a:rPr lang="en-US" sz="800">
                          <a:effectLst/>
                        </a:rPr>
                        <a:t>August 1 - October 31, 2013</a:t>
                      </a:r>
                      <a:endParaRPr lang="en-US" sz="800">
                        <a:effectLst/>
                        <a:latin typeface="Calibri"/>
                        <a:cs typeface="Times New Roman"/>
                      </a:endParaRPr>
                    </a:p>
                  </a:txBody>
                  <a:tcPr marL="56375" marR="56375" marT="0" marB="0"/>
                </a:tc>
                <a:tc>
                  <a:txBody>
                    <a:bodyPr/>
                    <a:lstStyle/>
                    <a:p>
                      <a:pPr>
                        <a:spcAft>
                          <a:spcPts val="0"/>
                        </a:spcAft>
                      </a:pPr>
                      <a:r>
                        <a:rPr lang="en-US" sz="800" dirty="0">
                          <a:effectLst/>
                        </a:rPr>
                        <a:t>SchoolName_Liaison_JD_SY13-14</a:t>
                      </a:r>
                      <a:endParaRPr lang="en-US" sz="800" dirty="0">
                        <a:effectLst/>
                        <a:latin typeface="Calibri"/>
                        <a:cs typeface="Times New Roman"/>
                      </a:endParaRPr>
                    </a:p>
                  </a:txBody>
                  <a:tcPr marL="56375" marR="56375" marT="0" marB="0"/>
                </a:tc>
              </a:tr>
            </a:tbl>
          </a:graphicData>
        </a:graphic>
      </p:graphicFrame>
    </p:spTree>
    <p:extLst>
      <p:ext uri="{BB962C8B-B14F-4D97-AF65-F5344CB8AC3E}">
        <p14:creationId xmlns:p14="http://schemas.microsoft.com/office/powerpoint/2010/main" val="4083997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10506" t="9922" r="60822" b="47471"/>
          <a:stretch/>
        </p:blipFill>
        <p:spPr bwMode="auto">
          <a:xfrm>
            <a:off x="959934" y="1345840"/>
            <a:ext cx="6240967" cy="501009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1624" y="152400"/>
            <a:ext cx="7620000"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695915" y="2362200"/>
            <a:ext cx="2772238"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496961" y="2362200"/>
            <a:ext cx="137043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16652" y="2161401"/>
            <a:ext cx="2568497" cy="276999"/>
          </a:xfrm>
          <a:prstGeom prst="rect">
            <a:avLst/>
          </a:prstGeom>
          <a:noFill/>
        </p:spPr>
        <p:txBody>
          <a:bodyPr wrap="square" rtlCol="0">
            <a:spAutoFit/>
          </a:bodyPr>
          <a:lstStyle/>
          <a:p>
            <a:r>
              <a:rPr lang="en-US" sz="1200" dirty="0"/>
              <a:t>1</a:t>
            </a:r>
            <a:r>
              <a:rPr lang="en-US" sz="1200" dirty="0" smtClean="0"/>
              <a:t>. Find File to Upload</a:t>
            </a:r>
            <a:endParaRPr lang="en-US" sz="1200" dirty="0"/>
          </a:p>
        </p:txBody>
      </p:sp>
      <p:sp>
        <p:nvSpPr>
          <p:cNvPr id="10" name="Oval 9"/>
          <p:cNvSpPr/>
          <p:nvPr/>
        </p:nvSpPr>
        <p:spPr>
          <a:xfrm>
            <a:off x="1508202" y="3489248"/>
            <a:ext cx="237335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1"/>
          </p:cNvCxnSpPr>
          <p:nvPr/>
        </p:nvCxnSpPr>
        <p:spPr>
          <a:xfrm flipH="1">
            <a:off x="3695700" y="3269708"/>
            <a:ext cx="1038922" cy="208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34622" y="3038875"/>
            <a:ext cx="4053469" cy="461665"/>
          </a:xfrm>
          <a:prstGeom prst="rect">
            <a:avLst/>
          </a:prstGeom>
          <a:noFill/>
        </p:spPr>
        <p:txBody>
          <a:bodyPr wrap="square" rtlCol="0">
            <a:spAutoFit/>
          </a:bodyPr>
          <a:lstStyle/>
          <a:p>
            <a:r>
              <a:rPr lang="en-US" sz="1200" dirty="0" smtClean="0"/>
              <a:t>2. Title using format in the Instructions: </a:t>
            </a:r>
            <a:endParaRPr lang="en-US" sz="1200" dirty="0" smtClean="0"/>
          </a:p>
          <a:p>
            <a:r>
              <a:rPr lang="en-US" sz="1200" dirty="0" err="1" smtClean="0"/>
              <a:t>SchoolName_TI</a:t>
            </a:r>
            <a:r>
              <a:rPr lang="en-US" sz="1200" dirty="0" smtClean="0"/>
              <a:t> </a:t>
            </a:r>
            <a:r>
              <a:rPr lang="en-US" sz="1200" dirty="0"/>
              <a:t>School-Parent Comp_SY13-14</a:t>
            </a:r>
            <a:endParaRPr lang="en-US" sz="1200" dirty="0"/>
          </a:p>
        </p:txBody>
      </p:sp>
      <p:sp>
        <p:nvSpPr>
          <p:cNvPr id="13" name="Oval 12"/>
          <p:cNvSpPr/>
          <p:nvPr/>
        </p:nvSpPr>
        <p:spPr>
          <a:xfrm>
            <a:off x="1695914" y="4038600"/>
            <a:ext cx="3257085"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885163" y="3972622"/>
            <a:ext cx="1251723" cy="131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36886" y="3782897"/>
            <a:ext cx="2819401" cy="276999"/>
          </a:xfrm>
          <a:prstGeom prst="rect">
            <a:avLst/>
          </a:prstGeom>
        </p:spPr>
        <p:txBody>
          <a:bodyPr wrap="square">
            <a:spAutoFit/>
          </a:bodyPr>
          <a:lstStyle/>
          <a:p>
            <a:r>
              <a:rPr lang="en-US" sz="1200" dirty="0" smtClean="0"/>
              <a:t>3. Select Folder you want to add File</a:t>
            </a:r>
            <a:endParaRPr lang="en-US" sz="1200" dirty="0"/>
          </a:p>
        </p:txBody>
      </p:sp>
      <p:sp>
        <p:nvSpPr>
          <p:cNvPr id="17" name="Oval 16"/>
          <p:cNvSpPr/>
          <p:nvPr/>
        </p:nvSpPr>
        <p:spPr>
          <a:xfrm>
            <a:off x="1714500" y="5638800"/>
            <a:ext cx="878159"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597537" y="5755888"/>
            <a:ext cx="749687" cy="5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86146" y="4648200"/>
            <a:ext cx="1481254" cy="276999"/>
          </a:xfrm>
          <a:prstGeom prst="rect">
            <a:avLst/>
          </a:prstGeom>
        </p:spPr>
        <p:txBody>
          <a:bodyPr wrap="square">
            <a:spAutoFit/>
          </a:bodyPr>
          <a:lstStyle/>
          <a:p>
            <a:r>
              <a:rPr lang="en-US" sz="1200" dirty="0" smtClean="0"/>
              <a:t>4. Insert Description</a:t>
            </a:r>
            <a:endParaRPr lang="en-US" sz="1200" dirty="0"/>
          </a:p>
        </p:txBody>
      </p:sp>
      <p:sp>
        <p:nvSpPr>
          <p:cNvPr id="21" name="Oval 20"/>
          <p:cNvSpPr/>
          <p:nvPr/>
        </p:nvSpPr>
        <p:spPr>
          <a:xfrm>
            <a:off x="1714500" y="6019800"/>
            <a:ext cx="533400"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2247900" y="6244604"/>
            <a:ext cx="1290985" cy="431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538885" y="6480557"/>
            <a:ext cx="1337915" cy="276999"/>
          </a:xfrm>
          <a:prstGeom prst="rect">
            <a:avLst/>
          </a:prstGeom>
        </p:spPr>
        <p:txBody>
          <a:bodyPr wrap="square">
            <a:spAutoFit/>
          </a:bodyPr>
          <a:lstStyle/>
          <a:p>
            <a:r>
              <a:rPr lang="en-US" sz="1200" dirty="0" smtClean="0"/>
              <a:t>6. “Click” Upload</a:t>
            </a:r>
            <a:endParaRPr lang="en-US" sz="1200" dirty="0"/>
          </a:p>
        </p:txBody>
      </p:sp>
      <p:sp>
        <p:nvSpPr>
          <p:cNvPr id="31" name="Rectangle 30"/>
          <p:cNvSpPr/>
          <p:nvPr/>
        </p:nvSpPr>
        <p:spPr>
          <a:xfrm>
            <a:off x="3347224" y="5638800"/>
            <a:ext cx="2824976" cy="276999"/>
          </a:xfrm>
          <a:prstGeom prst="rect">
            <a:avLst/>
          </a:prstGeom>
        </p:spPr>
        <p:txBody>
          <a:bodyPr wrap="square">
            <a:spAutoFit/>
          </a:bodyPr>
          <a:lstStyle/>
          <a:p>
            <a:r>
              <a:rPr lang="en-US" sz="1200" dirty="0" smtClean="0"/>
              <a:t>5. Insert Name of individual uploading file</a:t>
            </a:r>
            <a:endParaRPr lang="en-US" sz="1200" dirty="0"/>
          </a:p>
        </p:txBody>
      </p:sp>
      <p:sp>
        <p:nvSpPr>
          <p:cNvPr id="32" name="Oval 31"/>
          <p:cNvSpPr/>
          <p:nvPr/>
        </p:nvSpPr>
        <p:spPr>
          <a:xfrm>
            <a:off x="1695915" y="4648200"/>
            <a:ext cx="2286000" cy="23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6"/>
          </p:cNvCxnSpPr>
          <p:nvPr/>
        </p:nvCxnSpPr>
        <p:spPr>
          <a:xfrm flipH="1" flipV="1">
            <a:off x="3981915" y="4765288"/>
            <a:ext cx="486238" cy="21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0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BIE Monitoring Initiative on Parent Involvement/Engagement</a:t>
            </a:r>
          </a:p>
          <a:p>
            <a:r>
              <a:rPr lang="en-US" dirty="0" smtClean="0"/>
              <a:t>Review Requirements</a:t>
            </a:r>
          </a:p>
          <a:p>
            <a:r>
              <a:rPr lang="en-US" dirty="0" smtClean="0"/>
              <a:t>Evidence Parental Involvement Requirements</a:t>
            </a:r>
          </a:p>
          <a:p>
            <a:r>
              <a:rPr lang="en-US" dirty="0" smtClean="0"/>
              <a:t>BIE Resources/Training</a:t>
            </a:r>
          </a:p>
          <a:p>
            <a:r>
              <a:rPr lang="en-US" dirty="0" smtClean="0"/>
              <a:t>Native Star </a:t>
            </a:r>
            <a:r>
              <a:rPr lang="en-US" dirty="0" smtClean="0"/>
              <a:t>“Document Upload”</a:t>
            </a:r>
            <a:endParaRPr lang="en-US" dirty="0" smtClean="0"/>
          </a:p>
          <a:p>
            <a:r>
              <a:rPr lang="en-US" dirty="0" smtClean="0"/>
              <a:t>Questions</a:t>
            </a:r>
            <a:endParaRPr lang="en-US" dirty="0"/>
          </a:p>
        </p:txBody>
      </p:sp>
    </p:spTree>
    <p:extLst>
      <p:ext uri="{BB962C8B-B14F-4D97-AF65-F5344CB8AC3E}">
        <p14:creationId xmlns:p14="http://schemas.microsoft.com/office/powerpoint/2010/main" val="356036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rotWithShape="1">
          <a:blip r:embed="rId2"/>
          <a:srcRect l="8963" t="8671" r="58787" b="49413"/>
          <a:stretch/>
        </p:blipFill>
        <p:spPr bwMode="auto">
          <a:xfrm>
            <a:off x="657576" y="990600"/>
            <a:ext cx="6733824" cy="321712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1624" y="152400"/>
            <a:ext cx="7620000"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219200" y="2069131"/>
            <a:ext cx="22860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529188" y="2221531"/>
            <a:ext cx="990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40232" y="2074629"/>
            <a:ext cx="2568497" cy="646331"/>
          </a:xfrm>
          <a:prstGeom prst="rect">
            <a:avLst/>
          </a:prstGeom>
          <a:noFill/>
        </p:spPr>
        <p:txBody>
          <a:bodyPr wrap="square" rtlCol="0">
            <a:spAutoFit/>
          </a:bodyPr>
          <a:lstStyle/>
          <a:p>
            <a:pPr marL="228600" indent="-228600">
              <a:buAutoNum type="arabicPeriod"/>
            </a:pPr>
            <a:r>
              <a:rPr lang="en-US" sz="1200" dirty="0" smtClean="0"/>
              <a:t>Insert Link</a:t>
            </a:r>
          </a:p>
          <a:p>
            <a:pPr marL="228600" indent="-228600">
              <a:buAutoNum type="arabicPeriod"/>
            </a:pPr>
            <a:r>
              <a:rPr lang="en-US" sz="1200" dirty="0" smtClean="0"/>
              <a:t>Then follow 2-6 from the previous slide </a:t>
            </a:r>
            <a:endParaRPr lang="en-US" sz="1200" dirty="0"/>
          </a:p>
        </p:txBody>
      </p:sp>
    </p:spTree>
    <p:extLst>
      <p:ext uri="{BB962C8B-B14F-4D97-AF65-F5344CB8AC3E}">
        <p14:creationId xmlns:p14="http://schemas.microsoft.com/office/powerpoint/2010/main" val="439445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9314" t="10545" r="59315" b="47979"/>
          <a:stretch/>
        </p:blipFill>
        <p:spPr bwMode="auto">
          <a:xfrm>
            <a:off x="304798" y="1447800"/>
            <a:ext cx="7391399"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1624" y="152400"/>
            <a:ext cx="7620000" cy="1143000"/>
          </a:xfrm>
        </p:spPr>
        <p:txBody>
          <a:bodyPr/>
          <a:lstStyle/>
          <a:p>
            <a:r>
              <a:rPr lang="en-US" sz="3600" dirty="0"/>
              <a:t>Native </a:t>
            </a:r>
            <a:r>
              <a:rPr lang="en-US" sz="3600" dirty="0" smtClean="0"/>
              <a:t>Star-Document Upload</a:t>
            </a:r>
            <a:endParaRPr lang="en-US" sz="3600" dirty="0"/>
          </a:p>
        </p:txBody>
      </p:sp>
      <p:sp>
        <p:nvSpPr>
          <p:cNvPr id="6" name="Oval 5"/>
          <p:cNvSpPr/>
          <p:nvPr/>
        </p:nvSpPr>
        <p:spPr>
          <a:xfrm>
            <a:off x="1486828" y="2834848"/>
            <a:ext cx="5980771"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343400" y="3025348"/>
            <a:ext cx="381000" cy="97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4114800"/>
            <a:ext cx="2568497" cy="461665"/>
          </a:xfrm>
          <a:prstGeom prst="rect">
            <a:avLst/>
          </a:prstGeom>
          <a:noFill/>
        </p:spPr>
        <p:txBody>
          <a:bodyPr wrap="square" rtlCol="0">
            <a:spAutoFit/>
          </a:bodyPr>
          <a:lstStyle/>
          <a:p>
            <a:pPr marL="228600" indent="-228600">
              <a:buAutoNum type="arabicPeriod"/>
            </a:pPr>
            <a:r>
              <a:rPr lang="en-US" sz="1200" dirty="0" smtClean="0"/>
              <a:t>Click icon under “open” will take you to the link</a:t>
            </a:r>
          </a:p>
        </p:txBody>
      </p:sp>
    </p:spTree>
    <p:extLst>
      <p:ext uri="{BB962C8B-B14F-4D97-AF65-F5344CB8AC3E}">
        <p14:creationId xmlns:p14="http://schemas.microsoft.com/office/powerpoint/2010/main" val="1829928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533400"/>
            <a:ext cx="8229600" cy="990600"/>
          </a:xfrm>
        </p:spPr>
        <p:txBody>
          <a:bodyPr>
            <a:normAutofit fontScale="90000"/>
          </a:bodyPr>
          <a:lstStyle/>
          <a:p>
            <a:r>
              <a:rPr lang="en-US" sz="3600" b="1" dirty="0" smtClean="0">
                <a:solidFill>
                  <a:srgbClr val="C00000"/>
                </a:solidFill>
              </a:rPr>
              <a:t>Parent Involvement Policies</a:t>
            </a:r>
            <a:br>
              <a:rPr lang="en-US" sz="3600" b="1" dirty="0" smtClean="0">
                <a:solidFill>
                  <a:srgbClr val="C00000"/>
                </a:solidFill>
              </a:rPr>
            </a:br>
            <a:r>
              <a:rPr lang="en-US" sz="3600" dirty="0" smtClean="0">
                <a:solidFill>
                  <a:srgbClr val="C00000"/>
                </a:solidFill>
              </a:rPr>
              <a:t>Non-Compliant NCLB Cycle I&amp;II</a:t>
            </a:r>
            <a:endParaRPr lang="en-US" sz="2200" dirty="0">
              <a:solidFill>
                <a:srgbClr val="C00000"/>
              </a:solidFill>
              <a:effectLst/>
            </a:endParaRPr>
          </a:p>
        </p:txBody>
      </p:sp>
      <p:sp>
        <p:nvSpPr>
          <p:cNvPr id="8" name="Content Placeholder 2"/>
          <p:cNvSpPr>
            <a:spLocks noGrp="1"/>
          </p:cNvSpPr>
          <p:nvPr>
            <p:ph idx="1"/>
          </p:nvPr>
        </p:nvSpPr>
        <p:spPr>
          <a:xfrm>
            <a:off x="457200" y="1600200"/>
            <a:ext cx="8229600" cy="4876800"/>
          </a:xfrm>
        </p:spPr>
        <p:txBody>
          <a:bodyPr>
            <a:normAutofit fontScale="40000" lnSpcReduction="20000"/>
          </a:bodyPr>
          <a:lstStyle/>
          <a:p>
            <a:pPr marL="0" indent="0">
              <a:buNone/>
            </a:pPr>
            <a:r>
              <a:rPr lang="en-US" b="1" dirty="0"/>
              <a:t>ADD-NAVAJO</a:t>
            </a:r>
            <a:endParaRPr lang="en-US" dirty="0"/>
          </a:p>
          <a:p>
            <a:pPr lvl="1"/>
            <a:r>
              <a:rPr lang="en-US" sz="2500" dirty="0" err="1"/>
              <a:t>Chilchinbeto</a:t>
            </a:r>
            <a:r>
              <a:rPr lang="en-US" sz="2500" dirty="0"/>
              <a:t> (Cycle II)</a:t>
            </a:r>
          </a:p>
          <a:p>
            <a:pPr lvl="1"/>
            <a:r>
              <a:rPr lang="en-US" sz="2500" dirty="0"/>
              <a:t>Crystal Boarding School (Cycle I)</a:t>
            </a:r>
          </a:p>
          <a:p>
            <a:pPr lvl="1"/>
            <a:r>
              <a:rPr lang="en-US" sz="2500" dirty="0" err="1"/>
              <a:t>Dennehotso</a:t>
            </a:r>
            <a:r>
              <a:rPr lang="en-US" sz="2500" dirty="0"/>
              <a:t> Boarding School (Cycle I) Not Reported</a:t>
            </a:r>
          </a:p>
          <a:p>
            <a:pPr lvl="1"/>
            <a:r>
              <a:rPr lang="en-US" sz="2500" dirty="0"/>
              <a:t>Borrego (Cycle I) Not Reported</a:t>
            </a:r>
          </a:p>
          <a:p>
            <a:pPr lvl="1"/>
            <a:r>
              <a:rPr lang="en-US" sz="2500" dirty="0" err="1"/>
              <a:t>Dzlith</a:t>
            </a:r>
            <a:r>
              <a:rPr lang="en-US" sz="2500" dirty="0"/>
              <a:t>-Na-O-</a:t>
            </a:r>
            <a:r>
              <a:rPr lang="en-US" sz="2500" dirty="0" err="1"/>
              <a:t>Dith</a:t>
            </a:r>
            <a:r>
              <a:rPr lang="en-US" sz="2500" dirty="0"/>
              <a:t>-</a:t>
            </a:r>
            <a:r>
              <a:rPr lang="en-US" sz="2500" dirty="0" err="1"/>
              <a:t>Hle</a:t>
            </a:r>
            <a:r>
              <a:rPr lang="en-US" sz="2500" dirty="0"/>
              <a:t> School (Cycle I) Not Reported</a:t>
            </a:r>
          </a:p>
          <a:p>
            <a:pPr lvl="1"/>
            <a:r>
              <a:rPr lang="en-US" sz="2500" dirty="0" err="1"/>
              <a:t>Jeehdeez’a</a:t>
            </a:r>
            <a:r>
              <a:rPr lang="en-US" sz="2500" dirty="0"/>
              <a:t> Academy (Low Mtn.)</a:t>
            </a:r>
          </a:p>
          <a:p>
            <a:pPr lvl="1"/>
            <a:r>
              <a:rPr lang="en-US" sz="2500" dirty="0"/>
              <a:t>Lake Valley Navajo School (Cycle I)</a:t>
            </a:r>
          </a:p>
          <a:p>
            <a:pPr lvl="1"/>
            <a:r>
              <a:rPr lang="en-US" sz="2500" dirty="0"/>
              <a:t>Little Singer Community School (Cycle I) Not Reported</a:t>
            </a:r>
          </a:p>
          <a:p>
            <a:pPr lvl="1"/>
            <a:r>
              <a:rPr lang="en-US" sz="2500" dirty="0"/>
              <a:t>Mariano Lake Community School (Cycle I)</a:t>
            </a:r>
          </a:p>
          <a:p>
            <a:pPr lvl="1"/>
            <a:r>
              <a:rPr lang="en-US" sz="2500" dirty="0" err="1"/>
              <a:t>Nazlini</a:t>
            </a:r>
            <a:r>
              <a:rPr lang="en-US" sz="2500" dirty="0"/>
              <a:t> Boarding School Little Singer Community School (Cycle I) Not Reported</a:t>
            </a:r>
          </a:p>
          <a:p>
            <a:pPr lvl="1"/>
            <a:r>
              <a:rPr lang="en-US" sz="2500" dirty="0"/>
              <a:t>Rocky Ridge Boarding School (Cycle II)</a:t>
            </a:r>
          </a:p>
          <a:p>
            <a:pPr lvl="1"/>
            <a:r>
              <a:rPr lang="en-US" sz="2500" dirty="0"/>
              <a:t>Rough Rock Community School Little Singer Community School (Cycle I) Not Reported</a:t>
            </a:r>
          </a:p>
          <a:p>
            <a:pPr marL="0" indent="0">
              <a:buNone/>
            </a:pPr>
            <a:r>
              <a:rPr lang="en-US" dirty="0"/>
              <a:t> </a:t>
            </a:r>
          </a:p>
          <a:p>
            <a:pPr marL="0" indent="0">
              <a:buNone/>
            </a:pPr>
            <a:r>
              <a:rPr lang="en-US" b="1" dirty="0"/>
              <a:t>ADD-EAST</a:t>
            </a:r>
            <a:endParaRPr lang="en-US" dirty="0"/>
          </a:p>
          <a:p>
            <a:pPr lvl="1"/>
            <a:r>
              <a:rPr lang="en-US" sz="2500" dirty="0" err="1"/>
              <a:t>Ahfachkee</a:t>
            </a:r>
            <a:r>
              <a:rPr lang="en-US" sz="2500" dirty="0"/>
              <a:t> Day School (Cycle II)</a:t>
            </a:r>
          </a:p>
          <a:p>
            <a:pPr lvl="1"/>
            <a:r>
              <a:rPr lang="en-US" sz="2500" dirty="0"/>
              <a:t>American Horse School (Cycle I)</a:t>
            </a:r>
          </a:p>
          <a:p>
            <a:pPr lvl="1"/>
            <a:r>
              <a:rPr lang="en-US" sz="2500" dirty="0"/>
              <a:t>Crow Creek Reservation HS (Cycle II)</a:t>
            </a:r>
          </a:p>
          <a:p>
            <a:pPr lvl="1"/>
            <a:r>
              <a:rPr lang="en-US" sz="2500" dirty="0"/>
              <a:t>Crow Creek Tribal Elementary School (Cycle II)</a:t>
            </a:r>
          </a:p>
          <a:p>
            <a:pPr lvl="1"/>
            <a:r>
              <a:rPr lang="en-US" sz="2500" dirty="0"/>
              <a:t>Sitting Bull (Cycle I)</a:t>
            </a:r>
          </a:p>
          <a:p>
            <a:pPr lvl="1"/>
            <a:r>
              <a:rPr lang="en-US" sz="2500" dirty="0"/>
              <a:t>Standing Rock Community School (Cycle II)</a:t>
            </a:r>
          </a:p>
          <a:p>
            <a:pPr lvl="1"/>
            <a:r>
              <a:rPr lang="en-US" sz="2500" dirty="0" err="1"/>
              <a:t>Takini</a:t>
            </a:r>
            <a:r>
              <a:rPr lang="en-US" sz="2500" dirty="0"/>
              <a:t> School (Cycle II)</a:t>
            </a:r>
          </a:p>
          <a:p>
            <a:pPr marL="0" indent="0">
              <a:buNone/>
            </a:pPr>
            <a:r>
              <a:rPr lang="en-US" dirty="0"/>
              <a:t> </a:t>
            </a:r>
          </a:p>
          <a:p>
            <a:pPr marL="0" indent="0">
              <a:buNone/>
            </a:pPr>
            <a:r>
              <a:rPr lang="en-US" b="1" dirty="0"/>
              <a:t>ADD WEST</a:t>
            </a:r>
            <a:endParaRPr lang="en-US" dirty="0"/>
          </a:p>
          <a:p>
            <a:pPr lvl="1"/>
            <a:r>
              <a:rPr lang="en-US" sz="2500" dirty="0" err="1"/>
              <a:t>Cibecue</a:t>
            </a:r>
            <a:r>
              <a:rPr lang="en-US" sz="2500" dirty="0"/>
              <a:t> (Cycle II)</a:t>
            </a:r>
          </a:p>
          <a:p>
            <a:pPr lvl="1"/>
            <a:r>
              <a:rPr lang="en-US" sz="2500" dirty="0"/>
              <a:t>Havasupai Elem. School (Cycle I)</a:t>
            </a:r>
          </a:p>
          <a:p>
            <a:pPr lvl="1"/>
            <a:r>
              <a:rPr lang="en-US" sz="2500" dirty="0"/>
              <a:t>Lummi Tribal School (Cycle I)</a:t>
            </a:r>
          </a:p>
          <a:p>
            <a:pPr lvl="1"/>
            <a:r>
              <a:rPr lang="en-US" sz="2500" dirty="0"/>
              <a:t>Paschal Sherman Indian School (Cycle II)</a:t>
            </a:r>
          </a:p>
          <a:p>
            <a:pPr lvl="1"/>
            <a:r>
              <a:rPr lang="en-US" sz="2500" dirty="0"/>
              <a:t>Shoshone Bannock School District No, 512 (Cycle II)</a:t>
            </a:r>
          </a:p>
          <a:p>
            <a:pPr lvl="1"/>
            <a:r>
              <a:rPr lang="en-US" sz="2500" dirty="0" err="1"/>
              <a:t>Tsiya</a:t>
            </a:r>
            <a:r>
              <a:rPr lang="en-US" sz="2500" dirty="0"/>
              <a:t> Day School (Cycle I)</a:t>
            </a:r>
          </a:p>
          <a:p>
            <a:pPr marL="274320" lvl="1" indent="0">
              <a:buNone/>
            </a:pPr>
            <a:endParaRPr lang="en-US" sz="1500" dirty="0"/>
          </a:p>
        </p:txBody>
      </p:sp>
    </p:spTree>
    <p:extLst>
      <p:ext uri="{BB962C8B-B14F-4D97-AF65-F5344CB8AC3E}">
        <p14:creationId xmlns:p14="http://schemas.microsoft.com/office/powerpoint/2010/main" val="2995654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3400"/>
            <a:ext cx="82296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b="1" smtClean="0">
                <a:solidFill>
                  <a:srgbClr val="C00000"/>
                </a:solidFill>
              </a:rPr>
              <a:t>Parent Involvement Compacts</a:t>
            </a:r>
            <a:r>
              <a:rPr lang="en-US" sz="3600" smtClean="0">
                <a:solidFill>
                  <a:srgbClr val="C00000"/>
                </a:solidFill>
              </a:rPr>
              <a:t/>
            </a:r>
            <a:br>
              <a:rPr lang="en-US" sz="3600" smtClean="0">
                <a:solidFill>
                  <a:srgbClr val="C00000"/>
                </a:solidFill>
              </a:rPr>
            </a:br>
            <a:r>
              <a:rPr lang="en-US" sz="3600" smtClean="0">
                <a:solidFill>
                  <a:srgbClr val="C00000"/>
                </a:solidFill>
              </a:rPr>
              <a:t>Non-Compliant NCLB Cycle I&amp;II</a:t>
            </a:r>
            <a:endParaRPr lang="en-US" sz="2200" dirty="0">
              <a:solidFill>
                <a:srgbClr val="C00000"/>
              </a:solidFill>
            </a:endParaRPr>
          </a:p>
        </p:txBody>
      </p:sp>
      <p:sp>
        <p:nvSpPr>
          <p:cNvPr id="9" name="Content Placeholder 2"/>
          <p:cNvSpPr txBox="1">
            <a:spLocks/>
          </p:cNvSpPr>
          <p:nvPr/>
        </p:nvSpPr>
        <p:spPr>
          <a:xfrm>
            <a:off x="457200" y="1676400"/>
            <a:ext cx="8229600" cy="4876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1100" b="1" dirty="0" smtClean="0"/>
              <a:t>ADD-NAVAJO</a:t>
            </a:r>
            <a:endParaRPr lang="en-US" sz="1100" dirty="0" smtClean="0"/>
          </a:p>
          <a:p>
            <a:pPr lvl="1"/>
            <a:r>
              <a:rPr lang="en-US" sz="1100" dirty="0" smtClean="0"/>
              <a:t>Cottonwood Day School (Cycle II)</a:t>
            </a:r>
          </a:p>
          <a:p>
            <a:pPr lvl="1"/>
            <a:r>
              <a:rPr lang="en-US" sz="1100" dirty="0" smtClean="0"/>
              <a:t>Crystal Boarding School (Cycle I)</a:t>
            </a:r>
          </a:p>
          <a:p>
            <a:pPr lvl="1"/>
            <a:r>
              <a:rPr lang="en-US" sz="1100" dirty="0" err="1" smtClean="0"/>
              <a:t>Dennehotso</a:t>
            </a:r>
            <a:r>
              <a:rPr lang="en-US" sz="1100" dirty="0" smtClean="0"/>
              <a:t> Boarding School (Cycle I) Not Reported</a:t>
            </a:r>
          </a:p>
          <a:p>
            <a:pPr lvl="1"/>
            <a:r>
              <a:rPr lang="en-US" sz="1100" dirty="0" smtClean="0"/>
              <a:t>Borrego (Cycle I) Not Reported</a:t>
            </a:r>
          </a:p>
          <a:p>
            <a:pPr lvl="1"/>
            <a:r>
              <a:rPr lang="en-US" sz="1100" dirty="0" err="1" smtClean="0"/>
              <a:t>Dzlith</a:t>
            </a:r>
            <a:r>
              <a:rPr lang="en-US" sz="1100" dirty="0" smtClean="0"/>
              <a:t>-Na-O-</a:t>
            </a:r>
            <a:r>
              <a:rPr lang="en-US" sz="1100" dirty="0" err="1" smtClean="0"/>
              <a:t>Dith</a:t>
            </a:r>
            <a:r>
              <a:rPr lang="en-US" sz="1100" dirty="0" smtClean="0"/>
              <a:t>-</a:t>
            </a:r>
            <a:r>
              <a:rPr lang="en-US" sz="1100" dirty="0" err="1" smtClean="0"/>
              <a:t>Hle</a:t>
            </a:r>
            <a:r>
              <a:rPr lang="en-US" sz="1100" dirty="0" smtClean="0"/>
              <a:t> School (Cycle I) Not Reported</a:t>
            </a:r>
          </a:p>
          <a:p>
            <a:pPr lvl="1"/>
            <a:r>
              <a:rPr lang="en-US" sz="1100" dirty="0" err="1" smtClean="0"/>
              <a:t>Jeehdeez’a</a:t>
            </a:r>
            <a:r>
              <a:rPr lang="en-US" sz="1100" dirty="0" smtClean="0"/>
              <a:t> Academy (Low Mtn.) (Cycle I) Not Reported</a:t>
            </a:r>
          </a:p>
          <a:p>
            <a:pPr lvl="1"/>
            <a:r>
              <a:rPr lang="en-US" sz="1100" dirty="0" smtClean="0"/>
              <a:t>Lake Valley Navajo School (Cycle I)</a:t>
            </a:r>
          </a:p>
          <a:p>
            <a:pPr lvl="1"/>
            <a:r>
              <a:rPr lang="en-US" sz="1100" dirty="0" smtClean="0"/>
              <a:t>Little Singer Community School (Cycle I) Not Reported</a:t>
            </a:r>
          </a:p>
          <a:p>
            <a:pPr lvl="1"/>
            <a:r>
              <a:rPr lang="en-US" sz="1100" dirty="0" err="1" smtClean="0"/>
              <a:t>Nazlini</a:t>
            </a:r>
            <a:r>
              <a:rPr lang="en-US" sz="1100" dirty="0" smtClean="0"/>
              <a:t> Boarding School Little Singer Community School (Cycle I) </a:t>
            </a:r>
          </a:p>
          <a:p>
            <a:pPr lvl="1"/>
            <a:r>
              <a:rPr lang="en-US" sz="1100" dirty="0" smtClean="0"/>
              <a:t>Rough Rock Community School Little Singer Community School (Cycle I) Not Reported</a:t>
            </a:r>
          </a:p>
          <a:p>
            <a:pPr lvl="1"/>
            <a:r>
              <a:rPr lang="en-US" sz="1100" dirty="0" err="1" smtClean="0"/>
              <a:t>Tohajillee</a:t>
            </a:r>
            <a:r>
              <a:rPr lang="en-US" sz="1100" dirty="0" smtClean="0"/>
              <a:t> Elementary School (Cycle I)</a:t>
            </a:r>
          </a:p>
          <a:p>
            <a:pPr lvl="1"/>
            <a:r>
              <a:rPr lang="en-US" sz="1100" dirty="0" err="1" smtClean="0"/>
              <a:t>Tonalea</a:t>
            </a:r>
            <a:r>
              <a:rPr lang="en-US" sz="1100" dirty="0" smtClean="0"/>
              <a:t> Day School (Cycle II)</a:t>
            </a:r>
          </a:p>
          <a:p>
            <a:pPr lvl="1"/>
            <a:r>
              <a:rPr lang="en-US" sz="1100" dirty="0" smtClean="0"/>
              <a:t>Wingate HS (Cycle II)</a:t>
            </a:r>
          </a:p>
          <a:p>
            <a:pPr marL="0" indent="0">
              <a:buFont typeface="Arial" pitchFamily="34" charset="0"/>
              <a:buNone/>
            </a:pPr>
            <a:r>
              <a:rPr lang="en-US" sz="1100" dirty="0" smtClean="0"/>
              <a:t> </a:t>
            </a:r>
          </a:p>
          <a:p>
            <a:pPr marL="0" indent="0">
              <a:buFont typeface="Arial" pitchFamily="34" charset="0"/>
              <a:buNone/>
            </a:pPr>
            <a:r>
              <a:rPr lang="en-US" sz="1100" b="1" dirty="0" smtClean="0"/>
              <a:t>ADD-EAST</a:t>
            </a:r>
            <a:endParaRPr lang="en-US" sz="1100" dirty="0" smtClean="0"/>
          </a:p>
          <a:p>
            <a:pPr lvl="1"/>
            <a:r>
              <a:rPr lang="en-US" sz="1100" dirty="0" err="1" smtClean="0"/>
              <a:t>Ahfachkee</a:t>
            </a:r>
            <a:r>
              <a:rPr lang="en-US" sz="1100" dirty="0" smtClean="0"/>
              <a:t> Day School (Cycle II)</a:t>
            </a:r>
          </a:p>
          <a:p>
            <a:pPr lvl="1"/>
            <a:r>
              <a:rPr lang="en-US" sz="1100" dirty="0" smtClean="0"/>
              <a:t>Pine Ridge School (Cycle I) HS</a:t>
            </a:r>
          </a:p>
          <a:p>
            <a:pPr lvl="1"/>
            <a:r>
              <a:rPr lang="en-US" sz="1100" dirty="0" smtClean="0"/>
              <a:t>Porcupine Day School (Cycle I)</a:t>
            </a:r>
          </a:p>
          <a:p>
            <a:pPr lvl="1"/>
            <a:r>
              <a:rPr lang="en-US" sz="1100" dirty="0" smtClean="0"/>
              <a:t>Sitting Bull (Cycle I)</a:t>
            </a:r>
          </a:p>
          <a:p>
            <a:pPr lvl="1"/>
            <a:r>
              <a:rPr lang="en-US" sz="1100" dirty="0" smtClean="0"/>
              <a:t>Standing Rock Community School (Cycle II)</a:t>
            </a:r>
          </a:p>
          <a:p>
            <a:pPr lvl="1"/>
            <a:r>
              <a:rPr lang="en-US" sz="1100" dirty="0" err="1" smtClean="0"/>
              <a:t>Takini</a:t>
            </a:r>
            <a:r>
              <a:rPr lang="en-US" sz="1100" dirty="0" smtClean="0"/>
              <a:t> School (Cycle II)</a:t>
            </a:r>
          </a:p>
          <a:p>
            <a:pPr lvl="1"/>
            <a:r>
              <a:rPr lang="en-US" sz="1100" dirty="0" smtClean="0"/>
              <a:t>Wounded Knee (Cycle II)</a:t>
            </a:r>
          </a:p>
          <a:p>
            <a:endParaRPr lang="en-US" sz="1500" dirty="0"/>
          </a:p>
        </p:txBody>
      </p:sp>
    </p:spTree>
    <p:extLst>
      <p:ext uri="{BB962C8B-B14F-4D97-AF65-F5344CB8AC3E}">
        <p14:creationId xmlns:p14="http://schemas.microsoft.com/office/powerpoint/2010/main" val="4144769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990600"/>
          </a:xfrm>
        </p:spPr>
        <p:txBody>
          <a:bodyPr>
            <a:normAutofit fontScale="90000"/>
          </a:bodyPr>
          <a:lstStyle/>
          <a:p>
            <a:r>
              <a:rPr lang="en-US" sz="3600" b="1" dirty="0" smtClean="0">
                <a:solidFill>
                  <a:srgbClr val="C00000"/>
                </a:solidFill>
              </a:rPr>
              <a:t>Parent Involvement &amp; McKinney-Vento Training </a:t>
            </a:r>
            <a:r>
              <a:rPr lang="en-US" sz="3600" dirty="0" smtClean="0">
                <a:solidFill>
                  <a:srgbClr val="C00000"/>
                </a:solidFill>
              </a:rPr>
              <a:t>NCLB </a:t>
            </a:r>
            <a:r>
              <a:rPr lang="en-US" sz="3600" dirty="0">
                <a:solidFill>
                  <a:srgbClr val="C00000"/>
                </a:solidFill>
              </a:rPr>
              <a:t>Cycle </a:t>
            </a:r>
            <a:r>
              <a:rPr lang="en-US" sz="3600" dirty="0" smtClean="0">
                <a:solidFill>
                  <a:srgbClr val="C00000"/>
                </a:solidFill>
              </a:rPr>
              <a:t>III Preparation</a:t>
            </a:r>
            <a:br>
              <a:rPr lang="en-US" sz="3600" dirty="0" smtClean="0">
                <a:solidFill>
                  <a:srgbClr val="C00000"/>
                </a:solidFill>
              </a:rPr>
            </a:br>
            <a:r>
              <a:rPr lang="en-US" sz="2200" dirty="0" smtClean="0">
                <a:solidFill>
                  <a:srgbClr val="C00000"/>
                </a:solidFill>
              </a:rPr>
              <a:t>Fall 2013 Date TBD (</a:t>
            </a:r>
            <a:r>
              <a:rPr lang="en-US" sz="2200" i="1" dirty="0" smtClean="0">
                <a:solidFill>
                  <a:srgbClr val="C00000"/>
                </a:solidFill>
              </a:rPr>
              <a:t>Monitoring)</a:t>
            </a:r>
            <a:endParaRPr lang="en-US" sz="2200" dirty="0">
              <a:solidFill>
                <a:srgbClr val="C00000"/>
              </a:solidFill>
              <a:effectLst/>
            </a:endParaRPr>
          </a:p>
        </p:txBody>
      </p:sp>
      <p:sp>
        <p:nvSpPr>
          <p:cNvPr id="5" name="Content Placeholder 2"/>
          <p:cNvSpPr>
            <a:spLocks noGrp="1"/>
          </p:cNvSpPr>
          <p:nvPr>
            <p:ph idx="1"/>
          </p:nvPr>
        </p:nvSpPr>
        <p:spPr>
          <a:xfrm>
            <a:off x="304800" y="1676400"/>
            <a:ext cx="8229600" cy="4876800"/>
          </a:xfrm>
        </p:spPr>
        <p:txBody>
          <a:bodyPr>
            <a:normAutofit/>
          </a:bodyPr>
          <a:lstStyle/>
          <a:p>
            <a:pPr marL="274320" lvl="1" indent="0">
              <a:buNone/>
            </a:pPr>
            <a:r>
              <a:rPr lang="en-US" sz="1600" dirty="0" smtClean="0"/>
              <a:t>DPA will be providing Webinar Training(s) for schools that will be monitored in the Fall 2013 for NCLB Cycle III. The training will involve review of Parental Involvement requirements which includes Parental Involvement Policies &amp; Compacts along with McKinney Vento requirements and review of Homeless Policy. DPA has provided resources, templates, &amp; rubrics on the BIE Website and the Native Star Dashboard for Parental Involvement Policies &amp; Compacts, and Homeless Policies which will be reviewed during the webinars. The schools targeted for monitoring for NCLB Cycle III in the Fall 2013 should be encouraged to participate in the FET trainings which will begin also in the Fall 2013. </a:t>
            </a:r>
            <a:r>
              <a:rPr lang="en-US" sz="1600" b="1" dirty="0" smtClean="0"/>
              <a:t>NOTE: Schools that were in non-compliance for Parental Involvement requirements for Cycle I &amp; II NCLB monitoring should be highly encouraged to participate in FET training for the Fall 2013.</a:t>
            </a:r>
            <a:r>
              <a:rPr lang="en-US" sz="1600" dirty="0" smtClean="0"/>
              <a:t> ADD-West has already started their cohort training list and DPA will also be providing FET training for ADD Navajo &amp; East &amp; SIG schools in the Fall 2013</a:t>
            </a:r>
            <a:r>
              <a:rPr lang="en-US" sz="1600" smtClean="0"/>
              <a:t>. </a:t>
            </a:r>
            <a:r>
              <a:rPr lang="en-US" sz="1600" smtClean="0"/>
              <a:t>Training dates will be provided at the next NSS meeting in August 2013.</a:t>
            </a:r>
            <a:endParaRPr lang="en-US" sz="1500" dirty="0"/>
          </a:p>
        </p:txBody>
      </p:sp>
    </p:spTree>
    <p:extLst>
      <p:ext uri="{BB962C8B-B14F-4D97-AF65-F5344CB8AC3E}">
        <p14:creationId xmlns:p14="http://schemas.microsoft.com/office/powerpoint/2010/main" val="2861466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dirty="0" smtClean="0"/>
              <a:t>FUTURE TRAININGS</a:t>
            </a:r>
            <a:endParaRPr lang="en-US" dirty="0"/>
          </a:p>
        </p:txBody>
      </p:sp>
      <p:sp>
        <p:nvSpPr>
          <p:cNvPr id="3" name="Content Placeholder 2"/>
          <p:cNvSpPr>
            <a:spLocks noGrp="1"/>
          </p:cNvSpPr>
          <p:nvPr>
            <p:ph idx="1"/>
          </p:nvPr>
        </p:nvSpPr>
        <p:spPr/>
        <p:txBody>
          <a:bodyPr/>
          <a:lstStyle/>
          <a:p>
            <a:r>
              <a:rPr lang="en-US" sz="2800" dirty="0" smtClean="0"/>
              <a:t>FET/Next Steps/Family Engagement Indicator Trainings (Contact V. Todacheene for ADD-East &amp; ADD-Navajo &amp; Loverty Erickson for ADD-West) </a:t>
            </a:r>
          </a:p>
          <a:p>
            <a:r>
              <a:rPr lang="en-US" sz="2800" dirty="0" smtClean="0"/>
              <a:t>November 12-15, 2013</a:t>
            </a:r>
          </a:p>
          <a:p>
            <a:r>
              <a:rPr lang="en-US" sz="2800" dirty="0" smtClean="0"/>
              <a:t>February 10-14, 2013</a:t>
            </a:r>
          </a:p>
          <a:p>
            <a:r>
              <a:rPr lang="en-US" sz="2800" dirty="0" smtClean="0"/>
              <a:t>April 28-May 02, 2013</a:t>
            </a:r>
            <a:endParaRPr lang="en-US" sz="2800" dirty="0" smtClean="0"/>
          </a:p>
          <a:p>
            <a:endParaRPr lang="en-US" dirty="0"/>
          </a:p>
        </p:txBody>
      </p:sp>
    </p:spTree>
    <p:extLst>
      <p:ext uri="{BB962C8B-B14F-4D97-AF65-F5344CB8AC3E}">
        <p14:creationId xmlns:p14="http://schemas.microsoft.com/office/powerpoint/2010/main" val="1249408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dirty="0" smtClean="0"/>
              <a:t>Presentations</a:t>
            </a:r>
            <a:endParaRPr lang="en-US" dirty="0"/>
          </a:p>
        </p:txBody>
      </p:sp>
      <p:sp>
        <p:nvSpPr>
          <p:cNvPr id="3" name="Content Placeholder 2"/>
          <p:cNvSpPr>
            <a:spLocks noGrp="1"/>
          </p:cNvSpPr>
          <p:nvPr>
            <p:ph idx="1"/>
          </p:nvPr>
        </p:nvSpPr>
        <p:spPr/>
        <p:txBody>
          <a:bodyPr/>
          <a:lstStyle/>
          <a:p>
            <a:r>
              <a:rPr lang="en-US" sz="2800" dirty="0" smtClean="0"/>
              <a:t>Copies of presentations will be on the BIE Website at:</a:t>
            </a:r>
          </a:p>
          <a:p>
            <a:pPr marL="114300" indent="0">
              <a:buNone/>
            </a:pPr>
            <a:r>
              <a:rPr lang="en-US" sz="2800" dirty="0" smtClean="0">
                <a:hlinkClick r:id="rId2"/>
              </a:rPr>
              <a:t>http</a:t>
            </a:r>
            <a:r>
              <a:rPr lang="en-US" sz="2800" dirty="0">
                <a:hlinkClick r:id="rId2"/>
              </a:rPr>
              <a:t>://www.bie.edu/Programs/supprog/TitleI/index.htm</a:t>
            </a:r>
            <a:endParaRPr lang="en-US" sz="2800" dirty="0"/>
          </a:p>
          <a:p>
            <a:endParaRPr lang="en-US" sz="2800" dirty="0" smtClean="0"/>
          </a:p>
          <a:p>
            <a:endParaRPr lang="en-US" dirty="0"/>
          </a:p>
        </p:txBody>
      </p:sp>
    </p:spTree>
    <p:extLst>
      <p:ext uri="{BB962C8B-B14F-4D97-AF65-F5344CB8AC3E}">
        <p14:creationId xmlns:p14="http://schemas.microsoft.com/office/powerpoint/2010/main" val="2637239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dirty="0" smtClean="0"/>
              <a:t>Any Questions, Contact:</a:t>
            </a:r>
            <a:endParaRPr lang="en-US" dirty="0"/>
          </a:p>
        </p:txBody>
      </p:sp>
      <p:sp>
        <p:nvSpPr>
          <p:cNvPr id="3" name="Content Placeholder 2"/>
          <p:cNvSpPr>
            <a:spLocks noGrp="1"/>
          </p:cNvSpPr>
          <p:nvPr>
            <p:ph idx="1"/>
          </p:nvPr>
        </p:nvSpPr>
        <p:spPr/>
        <p:txBody>
          <a:bodyPr/>
          <a:lstStyle/>
          <a:p>
            <a:pPr marL="114300" indent="0" algn="ctr">
              <a:buNone/>
            </a:pPr>
            <a:endParaRPr lang="en-US" sz="3600" dirty="0" smtClean="0"/>
          </a:p>
          <a:p>
            <a:pPr marL="114300" indent="0" algn="ctr">
              <a:buNone/>
            </a:pPr>
            <a:r>
              <a:rPr lang="en-US" sz="3600" dirty="0" smtClean="0"/>
              <a:t>Valerie Todacheene, </a:t>
            </a:r>
            <a:r>
              <a:rPr lang="en-US" sz="3600" dirty="0" err="1" smtClean="0"/>
              <a:t>Ed.D</a:t>
            </a:r>
            <a:r>
              <a:rPr lang="en-US" sz="3600" dirty="0" smtClean="0"/>
              <a:t>.</a:t>
            </a:r>
            <a:endParaRPr lang="en-US" sz="3600" dirty="0"/>
          </a:p>
          <a:p>
            <a:pPr marL="114300" indent="0" algn="ctr">
              <a:buNone/>
            </a:pPr>
            <a:r>
              <a:rPr lang="en-US" sz="3600" dirty="0" smtClean="0"/>
              <a:t>Education Program Specialist, DPA</a:t>
            </a:r>
            <a:endParaRPr lang="en-US" sz="3600" dirty="0"/>
          </a:p>
          <a:p>
            <a:pPr marL="114300" indent="0" algn="ctr">
              <a:buNone/>
            </a:pPr>
            <a:r>
              <a:rPr lang="en-US" sz="3600" dirty="0" smtClean="0">
                <a:hlinkClick r:id="rId2"/>
              </a:rPr>
              <a:t>valerie.todacheene@bie.edu</a:t>
            </a:r>
            <a:endParaRPr lang="en-US" sz="3600" dirty="0" smtClean="0"/>
          </a:p>
          <a:p>
            <a:pPr marL="114300" indent="0" algn="ctr">
              <a:buNone/>
            </a:pPr>
            <a:r>
              <a:rPr lang="en-US" sz="3600" dirty="0" smtClean="0"/>
              <a:t>505-563-5269</a:t>
            </a:r>
            <a:endParaRPr lang="en-US" sz="3600" dirty="0"/>
          </a:p>
          <a:p>
            <a:endParaRPr lang="en-US" dirty="0"/>
          </a:p>
        </p:txBody>
      </p:sp>
    </p:spTree>
    <p:extLst>
      <p:ext uri="{BB962C8B-B14F-4D97-AF65-F5344CB8AC3E}">
        <p14:creationId xmlns:p14="http://schemas.microsoft.com/office/powerpoint/2010/main" val="448869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 Initiative </a:t>
            </a:r>
            <a:endParaRPr lang="en-US" dirty="0"/>
          </a:p>
        </p:txBody>
      </p:sp>
      <p:sp>
        <p:nvSpPr>
          <p:cNvPr id="3" name="Content Placeholder 2"/>
          <p:cNvSpPr>
            <a:spLocks noGrp="1"/>
          </p:cNvSpPr>
          <p:nvPr>
            <p:ph idx="1"/>
          </p:nvPr>
        </p:nvSpPr>
        <p:spPr>
          <a:xfrm>
            <a:off x="228600" y="1600200"/>
            <a:ext cx="7848600" cy="4800600"/>
          </a:xfrm>
        </p:spPr>
        <p:txBody>
          <a:bodyPr>
            <a:normAutofit/>
          </a:bodyPr>
          <a:lstStyle/>
          <a:p>
            <a:r>
              <a:rPr lang="en-US" sz="2000" dirty="0" smtClean="0"/>
              <a:t>NCLB Requirements Monitoring 2011-12, </a:t>
            </a:r>
            <a:r>
              <a:rPr lang="en-US" sz="2000" dirty="0" smtClean="0"/>
              <a:t>2012-13, 2013-14</a:t>
            </a:r>
            <a:endParaRPr lang="en-US" sz="2000" dirty="0" smtClean="0"/>
          </a:p>
          <a:p>
            <a:endParaRPr lang="en-US" sz="2000" dirty="0" smtClean="0"/>
          </a:p>
          <a:p>
            <a:r>
              <a:rPr lang="en-US" sz="2000" dirty="0" smtClean="0"/>
              <a:t>Communicate with ADDs/ELOs</a:t>
            </a:r>
          </a:p>
          <a:p>
            <a:endParaRPr lang="en-US" sz="2000" dirty="0" smtClean="0"/>
          </a:p>
          <a:p>
            <a:r>
              <a:rPr lang="en-US" sz="2000" dirty="0" smtClean="0"/>
              <a:t>Provide support to schools through </a:t>
            </a:r>
            <a:r>
              <a:rPr lang="en-US" sz="2000" dirty="0"/>
              <a:t>A</a:t>
            </a:r>
            <a:r>
              <a:rPr lang="en-US" sz="2000" dirty="0" smtClean="0"/>
              <a:t>DDs/ELOs on Family Engagement</a:t>
            </a:r>
          </a:p>
        </p:txBody>
      </p:sp>
    </p:spTree>
    <p:extLst>
      <p:ext uri="{BB962C8B-B14F-4D97-AF65-F5344CB8AC3E}">
        <p14:creationId xmlns:p14="http://schemas.microsoft.com/office/powerpoint/2010/main" val="120315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NCLB Parental Involvement</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b="1" dirty="0" smtClean="0"/>
              <a:t>Parents Right Know (NCLB 1111)</a:t>
            </a:r>
          </a:p>
          <a:p>
            <a:pPr lvl="1"/>
            <a:r>
              <a:rPr lang="en-US" dirty="0"/>
              <a:t>Parents have the right to know the qualifications of their children’s </a:t>
            </a:r>
            <a:r>
              <a:rPr lang="en-US" dirty="0" smtClean="0"/>
              <a:t>teacher and have right to request this information. </a:t>
            </a:r>
            <a:r>
              <a:rPr lang="en-US" dirty="0"/>
              <a:t>At the beginning of each school year, the school must notify parents of such information</a:t>
            </a:r>
            <a:r>
              <a:rPr lang="en-US" dirty="0" smtClean="0"/>
              <a:t>. Parent Notification Letter if their child is being taught by a teacher who is not highly qualified for 4 or more weeks.</a:t>
            </a:r>
          </a:p>
          <a:p>
            <a:pPr marL="114300" indent="0">
              <a:buNone/>
            </a:pPr>
            <a:r>
              <a:rPr lang="en-US" b="1" dirty="0" err="1" smtClean="0"/>
              <a:t>Schoolwide</a:t>
            </a:r>
            <a:r>
              <a:rPr lang="en-US" b="1" dirty="0" smtClean="0"/>
              <a:t> Program Criteria (NCLB 1114)</a:t>
            </a:r>
          </a:p>
          <a:p>
            <a:pPr lvl="1"/>
            <a:r>
              <a:rPr lang="en-US" dirty="0"/>
              <a:t>Parents must be involved in the planning, reviewing, and improving the </a:t>
            </a:r>
            <a:r>
              <a:rPr lang="en-US" dirty="0" err="1"/>
              <a:t>schoolwide</a:t>
            </a:r>
            <a:r>
              <a:rPr lang="en-US" dirty="0"/>
              <a:t> plan. This plan must include a parental involvement policy and a plan</a:t>
            </a:r>
            <a:r>
              <a:rPr lang="en-US" dirty="0" smtClean="0"/>
              <a:t>.</a:t>
            </a:r>
          </a:p>
          <a:p>
            <a:pPr marL="114300" indent="0">
              <a:buNone/>
            </a:pPr>
            <a:r>
              <a:rPr lang="en-US" b="1" dirty="0" smtClean="0"/>
              <a:t>Academic Assessment &amp; Local Educational Agency &amp; School Improvement (NCLB 1116)</a:t>
            </a:r>
          </a:p>
          <a:p>
            <a:pPr lvl="1"/>
            <a:r>
              <a:rPr lang="en-US" i="1" dirty="0"/>
              <a:t>Adequate Yearly Progress </a:t>
            </a:r>
            <a:r>
              <a:rPr lang="en-US" dirty="0"/>
              <a:t>– A copy of the school’s annual yearly progress reports must be provided to parents along with an explanation of the report.</a:t>
            </a:r>
            <a:endParaRPr lang="en-US" dirty="0" smtClean="0"/>
          </a:p>
        </p:txBody>
      </p:sp>
    </p:spTree>
    <p:extLst>
      <p:ext uri="{BB962C8B-B14F-4D97-AF65-F5344CB8AC3E}">
        <p14:creationId xmlns:p14="http://schemas.microsoft.com/office/powerpoint/2010/main" val="200922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NCLB Parental Involvement</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Parental Involvement (NCLB 1118)</a:t>
            </a:r>
          </a:p>
          <a:p>
            <a:pPr lvl="1"/>
            <a:r>
              <a:rPr lang="en-US" i="1" dirty="0"/>
              <a:t>Parent Involvement Policies </a:t>
            </a:r>
            <a:r>
              <a:rPr lang="en-US" dirty="0"/>
              <a:t>- Each school receiving Title IA funds or services must collaboratively develop, agree upon and distribute to parent(s) of participating children, parental involvement policies that contain information required by the law</a:t>
            </a:r>
            <a:r>
              <a:rPr lang="en-US" dirty="0" smtClean="0"/>
              <a:t>.</a:t>
            </a:r>
          </a:p>
          <a:p>
            <a:pPr lvl="1"/>
            <a:r>
              <a:rPr lang="en-US" i="1" dirty="0"/>
              <a:t>Parent Involvement Compacts - </a:t>
            </a:r>
            <a:r>
              <a:rPr lang="en-US" dirty="0"/>
              <a:t>Compacts must be developed yearly which includes all school community members, including parents, teachers, principals, students, and involved community members, who will agree to share responsibility for the learning among students at the school</a:t>
            </a:r>
            <a:r>
              <a:rPr lang="en-US" dirty="0" smtClean="0"/>
              <a:t>.</a:t>
            </a:r>
          </a:p>
          <a:p>
            <a:pPr lvl="1"/>
            <a:r>
              <a:rPr lang="en-US" i="1" dirty="0"/>
              <a:t>Annual Parent Meetings -</a:t>
            </a:r>
            <a:r>
              <a:rPr lang="en-US" dirty="0"/>
              <a:t> The school is required to host a meeting for parents to explain the Title I program at the school and its requirements and how parents can be involved in their child’s education.</a:t>
            </a:r>
            <a:endParaRPr lang="en-US" dirty="0" smtClean="0"/>
          </a:p>
        </p:txBody>
      </p:sp>
    </p:spTree>
    <p:extLst>
      <p:ext uri="{BB962C8B-B14F-4D97-AF65-F5344CB8AC3E}">
        <p14:creationId xmlns:p14="http://schemas.microsoft.com/office/powerpoint/2010/main" val="184968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NCLB Parental Involvement</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Parental Involvement (NCLB 1118 continued)</a:t>
            </a:r>
          </a:p>
          <a:p>
            <a:pPr lvl="1"/>
            <a:r>
              <a:rPr lang="en-US" i="1" dirty="0"/>
              <a:t>Assessing/Evaluating Your School’s Parent Involvement Program - </a:t>
            </a:r>
            <a:r>
              <a:rPr lang="en-US" dirty="0"/>
              <a:t>The school must assess their parent involvement component. This can be achieved by requesting parents to participate in a formal meeting or complete a survey questionnaire</a:t>
            </a:r>
            <a:r>
              <a:rPr lang="en-US" dirty="0" smtClean="0"/>
              <a:t>.</a:t>
            </a:r>
          </a:p>
          <a:p>
            <a:pPr lvl="1"/>
            <a:r>
              <a:rPr lang="en-US" i="1" dirty="0"/>
              <a:t>Parent Trainings - </a:t>
            </a:r>
            <a:r>
              <a:rPr lang="en-US" dirty="0"/>
              <a:t>The school provides parents with opportunities to become partners with the school and enhance their child’s education at home and at school through parent trainings</a:t>
            </a:r>
            <a:r>
              <a:rPr lang="en-US" dirty="0" smtClean="0"/>
              <a:t>.</a:t>
            </a:r>
          </a:p>
          <a:p>
            <a:pPr lvl="1"/>
            <a:r>
              <a:rPr lang="en-US" i="1" dirty="0"/>
              <a:t>Annual Review Meeting – </a:t>
            </a:r>
            <a:r>
              <a:rPr lang="en-US" dirty="0"/>
              <a:t>Title I require a review to be conducted of the entire Title I program each year. Parents must be informed of the results of this meeting</a:t>
            </a:r>
            <a:r>
              <a:rPr lang="en-US" dirty="0" smtClean="0"/>
              <a:t>.</a:t>
            </a:r>
          </a:p>
          <a:p>
            <a:pPr lvl="1"/>
            <a:r>
              <a:rPr lang="en-US" i="1" dirty="0"/>
              <a:t>1% Compliance - </a:t>
            </a:r>
            <a:r>
              <a:rPr lang="en-US" dirty="0"/>
              <a:t>If a school’s Title I allocation is $500,000 or more, they are then required to set aside 1% of their Title I allocation for parental involvement. </a:t>
            </a:r>
            <a:r>
              <a:rPr lang="en-US" dirty="0" smtClean="0"/>
              <a:t>*</a:t>
            </a:r>
            <a:r>
              <a:rPr lang="en-US" dirty="0" smtClean="0"/>
              <a:t>Included in the </a:t>
            </a:r>
            <a:r>
              <a:rPr lang="en-US" dirty="0" err="1" smtClean="0"/>
              <a:t>Schoolwide</a:t>
            </a:r>
            <a:r>
              <a:rPr lang="en-US" dirty="0" smtClean="0"/>
              <a:t> Plan &amp; the Consolidated </a:t>
            </a:r>
            <a:r>
              <a:rPr lang="en-US" dirty="0" err="1" smtClean="0"/>
              <a:t>Schoolwide</a:t>
            </a:r>
            <a:r>
              <a:rPr lang="en-US" dirty="0" smtClean="0"/>
              <a:t> budget. Also, are parents involved in how funds are spent.</a:t>
            </a:r>
            <a:endParaRPr lang="en-US" dirty="0" smtClean="0"/>
          </a:p>
        </p:txBody>
      </p:sp>
    </p:spTree>
    <p:extLst>
      <p:ext uri="{BB962C8B-B14F-4D97-AF65-F5344CB8AC3E}">
        <p14:creationId xmlns:p14="http://schemas.microsoft.com/office/powerpoint/2010/main" val="364180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NCLB Parental Involvement</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 </a:t>
            </a:r>
          </a:p>
        </p:txBody>
      </p:sp>
      <p:sp>
        <p:nvSpPr>
          <p:cNvPr id="7" name="TextBox 6"/>
          <p:cNvSpPr txBox="1"/>
          <p:nvPr/>
        </p:nvSpPr>
        <p:spPr>
          <a:xfrm>
            <a:off x="228600" y="1371600"/>
            <a:ext cx="7924800" cy="646331"/>
          </a:xfrm>
          <a:prstGeom prst="rect">
            <a:avLst/>
          </a:prstGeom>
          <a:noFill/>
        </p:spPr>
        <p:txBody>
          <a:bodyPr wrap="square" rtlCol="0">
            <a:spAutoFit/>
          </a:bodyPr>
          <a:lstStyle/>
          <a:p>
            <a:r>
              <a:rPr lang="en-US" dirty="0" smtClean="0"/>
              <a:t>Create a Timeline on how the requirements will be met </a:t>
            </a:r>
            <a:r>
              <a:rPr lang="en-US" dirty="0" smtClean="0">
                <a:solidFill>
                  <a:srgbClr val="FF0000"/>
                </a:solidFill>
              </a:rPr>
              <a:t>and</a:t>
            </a:r>
            <a:r>
              <a:rPr lang="en-US" dirty="0" smtClean="0"/>
              <a:t> by what means </a:t>
            </a:r>
            <a:r>
              <a:rPr lang="en-US" dirty="0" smtClean="0">
                <a:solidFill>
                  <a:srgbClr val="FF0000"/>
                </a:solidFill>
              </a:rPr>
              <a:t>and</a:t>
            </a:r>
            <a:r>
              <a:rPr lang="en-US" dirty="0" smtClean="0"/>
              <a:t> the evidence that supports the activities occurred or requirements were met.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73858170"/>
              </p:ext>
            </p:extLst>
          </p:nvPr>
        </p:nvGraphicFramePr>
        <p:xfrm>
          <a:off x="304800" y="2133600"/>
          <a:ext cx="7391400" cy="1285240"/>
        </p:xfrm>
        <a:graphic>
          <a:graphicData uri="http://schemas.openxmlformats.org/drawingml/2006/table">
            <a:tbl>
              <a:tblPr firstRow="1" bandRow="1">
                <a:tableStyleId>{073A0DAA-6AF3-43AB-8588-CEC1D06C72B9}</a:tableStyleId>
              </a:tblPr>
              <a:tblGrid>
                <a:gridCol w="2636094"/>
                <a:gridCol w="2774106"/>
                <a:gridCol w="1981200"/>
              </a:tblGrid>
              <a:tr h="370840">
                <a:tc>
                  <a:txBody>
                    <a:bodyPr/>
                    <a:lstStyle/>
                    <a:p>
                      <a:pPr algn="ctr"/>
                      <a:r>
                        <a:rPr lang="en-US" dirty="0" smtClean="0"/>
                        <a:t>Activities</a:t>
                      </a:r>
                      <a:endParaRPr lang="en-US" dirty="0"/>
                    </a:p>
                  </a:txBody>
                  <a:tcPr/>
                </a:tc>
                <a:tc>
                  <a:txBody>
                    <a:bodyPr/>
                    <a:lstStyle/>
                    <a:p>
                      <a:pPr algn="ctr"/>
                      <a:r>
                        <a:rPr lang="en-US" dirty="0" smtClean="0"/>
                        <a:t>Completion</a:t>
                      </a:r>
                      <a:endParaRPr lang="en-US" dirty="0"/>
                    </a:p>
                  </a:txBody>
                  <a:tcPr/>
                </a:tc>
                <a:tc>
                  <a:txBody>
                    <a:bodyPr/>
                    <a:lstStyle/>
                    <a:p>
                      <a:pPr algn="ctr"/>
                      <a:r>
                        <a:rPr lang="en-US" dirty="0" smtClean="0"/>
                        <a:t>Evidence</a:t>
                      </a:r>
                      <a:endParaRPr lang="en-US" dirty="0"/>
                    </a:p>
                  </a:txBody>
                  <a:tcPr/>
                </a:tc>
              </a:tr>
              <a:tr h="370840">
                <a:tc>
                  <a:txBody>
                    <a:bodyPr/>
                    <a:lstStyle/>
                    <a:p>
                      <a:r>
                        <a:rPr lang="en-US" dirty="0" smtClean="0"/>
                        <a:t>Insert Parent Involvement Requirement</a:t>
                      </a:r>
                      <a:endParaRPr lang="en-US" dirty="0"/>
                    </a:p>
                  </a:txBody>
                  <a:tcPr/>
                </a:tc>
                <a:tc>
                  <a:txBody>
                    <a:bodyPr/>
                    <a:lstStyle/>
                    <a:p>
                      <a:r>
                        <a:rPr lang="en-US" dirty="0" smtClean="0"/>
                        <a:t>When Expected to complete</a:t>
                      </a:r>
                      <a:endParaRPr lang="en-US" dirty="0"/>
                    </a:p>
                  </a:txBody>
                  <a:tcPr/>
                </a:tc>
                <a:tc>
                  <a:txBody>
                    <a:bodyPr/>
                    <a:lstStyle/>
                    <a:p>
                      <a:r>
                        <a:rPr lang="en-US" dirty="0" smtClean="0"/>
                        <a:t>What</a:t>
                      </a:r>
                      <a:r>
                        <a:rPr lang="en-US" baseline="0" dirty="0" smtClean="0"/>
                        <a:t> evidence can you provide on this requirement</a:t>
                      </a:r>
                      <a:endParaRPr lang="en-US" dirty="0"/>
                    </a:p>
                  </a:txBody>
                  <a:tcPr/>
                </a:tc>
              </a:tr>
            </a:tbl>
          </a:graphicData>
        </a:graphic>
      </p:graphicFrame>
    </p:spTree>
    <p:extLst>
      <p:ext uri="{BB962C8B-B14F-4D97-AF65-F5344CB8AC3E}">
        <p14:creationId xmlns:p14="http://schemas.microsoft.com/office/powerpoint/2010/main" val="312624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 Indicators Parents/Families (11)</a:t>
            </a:r>
            <a:endParaRPr lang="en-US" sz="3600" dirty="0"/>
          </a:p>
        </p:txBody>
      </p:sp>
      <p:sp>
        <p:nvSpPr>
          <p:cNvPr id="4" name="Content Placeholder 3"/>
          <p:cNvSpPr>
            <a:spLocks noGrp="1"/>
          </p:cNvSpPr>
          <p:nvPr>
            <p:ph idx="1"/>
          </p:nvPr>
        </p:nvSpPr>
        <p:spPr>
          <a:xfrm>
            <a:off x="457200" y="1371600"/>
            <a:ext cx="7620000" cy="4800600"/>
          </a:xfrm>
        </p:spPr>
        <p:txBody>
          <a:bodyPr>
            <a:normAutofit fontScale="55000" lnSpcReduction="20000"/>
          </a:bodyPr>
          <a:lstStyle/>
          <a:p>
            <a:pPr marL="114300" indent="0">
              <a:buNone/>
            </a:pPr>
            <a:r>
              <a:rPr lang="en-US" b="1" i="1" dirty="0"/>
              <a:t>Classroom Instruction </a:t>
            </a:r>
            <a:r>
              <a:rPr lang="en-US" b="1" dirty="0"/>
              <a:t>- Expecting and monitoring sound homework practices and communication with parents</a:t>
            </a:r>
            <a:endParaRPr lang="en-US" dirty="0"/>
          </a:p>
          <a:p>
            <a:r>
              <a:rPr lang="en-US" dirty="0"/>
              <a:t>IIIB01 - All teachers maintain a file of communication with parents. (150)</a:t>
            </a:r>
          </a:p>
          <a:p>
            <a:r>
              <a:rPr lang="en-US" dirty="0"/>
              <a:t>IIIB02 - All teachers regularly assign homework (4 or more days a week). (151)</a:t>
            </a:r>
          </a:p>
          <a:p>
            <a:r>
              <a:rPr lang="en-US" dirty="0"/>
              <a:t>IIIB03 - All teachers check, mark, and return homework. (152)</a:t>
            </a:r>
          </a:p>
          <a:p>
            <a:r>
              <a:rPr lang="en-US" dirty="0"/>
              <a:t>IIIB06 - All teachers systematically report to parents the student’s mastery of specific standards-based objectives. (155)</a:t>
            </a:r>
          </a:p>
          <a:p>
            <a:pPr marL="114300" indent="0">
              <a:buNone/>
            </a:pPr>
            <a:r>
              <a:rPr lang="en-US" dirty="0"/>
              <a:t> </a:t>
            </a:r>
          </a:p>
          <a:p>
            <a:pPr marL="114300" indent="0">
              <a:buNone/>
            </a:pPr>
            <a:r>
              <a:rPr lang="en-US" b="1" i="1" dirty="0"/>
              <a:t>School leadership and Decision Making – Helping parents to help their children meet the standards</a:t>
            </a:r>
            <a:endParaRPr lang="en-US" dirty="0"/>
          </a:p>
          <a:p>
            <a:r>
              <a:rPr lang="en-US" dirty="0"/>
              <a:t>IG02 - Parents receive regular communication (absent jargon) about learning standards, their children’s progress, and the parents’ role in their children’s school success. (76)</a:t>
            </a:r>
          </a:p>
          <a:p>
            <a:pPr marL="114300" indent="0">
              <a:buNone/>
            </a:pPr>
            <a:r>
              <a:rPr lang="en-US" dirty="0"/>
              <a:t> </a:t>
            </a:r>
          </a:p>
          <a:p>
            <a:pPr marL="114300" indent="0">
              <a:buNone/>
            </a:pPr>
            <a:r>
              <a:rPr lang="en-US" b="1" i="1" dirty="0"/>
              <a:t>School Community:  Policies and Practices-</a:t>
            </a:r>
            <a:endParaRPr lang="en-US" dirty="0"/>
          </a:p>
          <a:p>
            <a:r>
              <a:rPr lang="en-US" dirty="0"/>
              <a:t>IG10 - Parent involvement policy, classroom visit policy, and homework policy are clear, constructive, and include a plan for communicating the policies to parents and teachers. (84)</a:t>
            </a:r>
          </a:p>
          <a:p>
            <a:r>
              <a:rPr lang="en-US" dirty="0"/>
              <a:t>IVA09 - The school's Compact outlines the responsibilities/expectations of teachers, parents, and students. (202)</a:t>
            </a:r>
          </a:p>
          <a:p>
            <a:pPr marL="114300" indent="0">
              <a:buNone/>
            </a:pPr>
            <a:r>
              <a:rPr lang="en-US" dirty="0"/>
              <a:t> </a:t>
            </a:r>
          </a:p>
          <a:p>
            <a:pPr marL="114300" indent="0">
              <a:buNone/>
            </a:pPr>
            <a:r>
              <a:rPr lang="en-US" b="1" i="1" dirty="0"/>
              <a:t>School Community:  Communication</a:t>
            </a:r>
            <a:endParaRPr lang="en-US" dirty="0"/>
          </a:p>
          <a:p>
            <a:r>
              <a:rPr lang="en-US" dirty="0"/>
              <a:t>IVA11 - The school's Compact is annually distributed to teachers, school personnel, parents, and students. (204)</a:t>
            </a:r>
          </a:p>
          <a:p>
            <a:r>
              <a:rPr lang="en-US" dirty="0"/>
              <a:t>IVA06 - The school regularly and clearly communicates with parents about its expectations of them and the importance of the "curriculum of the home." (184)</a:t>
            </a:r>
          </a:p>
          <a:p>
            <a:r>
              <a:rPr lang="en-US" dirty="0"/>
              <a:t>IVB04 - The "ongoing conversation" between school personnel and parents is candid, supportive, and flows in both directions. (185)</a:t>
            </a:r>
          </a:p>
          <a:p>
            <a:pPr marL="114300" indent="0">
              <a:buNone/>
            </a:pPr>
            <a:r>
              <a:rPr lang="en-US" dirty="0"/>
              <a:t> </a:t>
            </a:r>
          </a:p>
          <a:p>
            <a:pPr marL="114300" indent="0">
              <a:buNone/>
            </a:pPr>
            <a:r>
              <a:rPr lang="en-US" b="1" i="1" dirty="0"/>
              <a:t>School Community:  Education</a:t>
            </a:r>
            <a:endParaRPr lang="en-US" dirty="0"/>
          </a:p>
          <a:p>
            <a:r>
              <a:rPr lang="en-US" dirty="0"/>
              <a:t>IVC02	Professional development programs for teachers include assistance in working effectively with parents. (192)</a:t>
            </a:r>
          </a:p>
          <a:p>
            <a:endParaRPr lang="en-US" dirty="0"/>
          </a:p>
        </p:txBody>
      </p:sp>
    </p:spTree>
    <p:extLst>
      <p:ext uri="{BB962C8B-B14F-4D97-AF65-F5344CB8AC3E}">
        <p14:creationId xmlns:p14="http://schemas.microsoft.com/office/powerpoint/2010/main" val="350054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Family Engagement Indicators (68)</a:t>
            </a:r>
            <a:endParaRPr lang="en-US" sz="3600" dirty="0"/>
          </a:p>
        </p:txBody>
      </p:sp>
      <p:pic>
        <p:nvPicPr>
          <p:cNvPr id="5" name="Picture 4"/>
          <p:cNvPicPr/>
          <p:nvPr/>
        </p:nvPicPr>
        <p:blipFill rotWithShape="1">
          <a:blip r:embed="rId2"/>
          <a:srcRect l="9856" t="32693" r="72536" b="15385"/>
          <a:stretch/>
        </p:blipFill>
        <p:spPr bwMode="auto">
          <a:xfrm>
            <a:off x="1752600" y="1219200"/>
            <a:ext cx="4775200" cy="5280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6144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315</TotalTime>
  <Words>1738</Words>
  <Application>Microsoft Office PowerPoint</Application>
  <PresentationFormat>On-screen Show (4:3)</PresentationFormat>
  <Paragraphs>238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 Jump Start: Parental Involvement Family Engagement 2013-14 SY</vt:lpstr>
      <vt:lpstr>Agenda</vt:lpstr>
      <vt:lpstr>BIE Initiative </vt:lpstr>
      <vt:lpstr>NCLB Parental Involvement</vt:lpstr>
      <vt:lpstr>NCLB Parental Involvement</vt:lpstr>
      <vt:lpstr>NCLB Parental Involvement</vt:lpstr>
      <vt:lpstr>NCLB Parental Involvement</vt:lpstr>
      <vt:lpstr>NS Indicators Parents/Families (11)</vt:lpstr>
      <vt:lpstr>Family Engagement Indicators (68)</vt:lpstr>
      <vt:lpstr>BIE Resources</vt:lpstr>
      <vt:lpstr>BIE Training</vt:lpstr>
      <vt:lpstr>Training</vt:lpstr>
      <vt:lpstr>Native Star Document Upload</vt:lpstr>
      <vt:lpstr>Native Star-Document Upload</vt:lpstr>
      <vt:lpstr>Native Star-File Cabinet</vt:lpstr>
      <vt:lpstr>Native Star-Document Upload</vt:lpstr>
      <vt:lpstr>Native Star-Document Upload</vt:lpstr>
      <vt:lpstr>Native Star-Document Upload</vt:lpstr>
      <vt:lpstr>Native Star-Document Upload</vt:lpstr>
      <vt:lpstr>Native Star-Document Upload</vt:lpstr>
      <vt:lpstr>Native Star-Document Upload</vt:lpstr>
      <vt:lpstr>Parent Involvement Policies Non-Compliant NCLB Cycle I&amp;II</vt:lpstr>
      <vt:lpstr>PowerPoint Presentation</vt:lpstr>
      <vt:lpstr>Parent Involvement &amp; McKinney-Vento Training NCLB Cycle III Preparation Fall 2013 Date TBD (Monitoring)</vt:lpstr>
      <vt:lpstr>FUTURE TRAININGS</vt:lpstr>
      <vt:lpstr>Presentations</vt:lpstr>
      <vt:lpstr>Any Questions, Contact:</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Engagement/Involvement: NCLB Requirements &amp; Native Star Filing Cabinet</dc:title>
  <dc:creator>Todacheene, Valerie</dc:creator>
  <cp:lastModifiedBy>Todacheene, Valerie</cp:lastModifiedBy>
  <cp:revision>30</cp:revision>
  <cp:lastPrinted>2012-09-11T22:02:11Z</cp:lastPrinted>
  <dcterms:created xsi:type="dcterms:W3CDTF">2012-09-11T21:34:54Z</dcterms:created>
  <dcterms:modified xsi:type="dcterms:W3CDTF">2013-09-06T19:40:21Z</dcterms:modified>
</cp:coreProperties>
</file>