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37"/>
  </p:notesMasterIdLst>
  <p:handoutMasterIdLst>
    <p:handoutMasterId r:id="rId38"/>
  </p:handoutMasterIdLst>
  <p:sldIdLst>
    <p:sldId id="256" r:id="rId2"/>
    <p:sldId id="296" r:id="rId3"/>
    <p:sldId id="306" r:id="rId4"/>
    <p:sldId id="336" r:id="rId5"/>
    <p:sldId id="337" r:id="rId6"/>
    <p:sldId id="269" r:id="rId7"/>
    <p:sldId id="338" r:id="rId8"/>
    <p:sldId id="294" r:id="rId9"/>
    <p:sldId id="295" r:id="rId10"/>
    <p:sldId id="339" r:id="rId11"/>
    <p:sldId id="291" r:id="rId12"/>
    <p:sldId id="340" r:id="rId13"/>
    <p:sldId id="290" r:id="rId14"/>
    <p:sldId id="341" r:id="rId15"/>
    <p:sldId id="342" r:id="rId16"/>
    <p:sldId id="292" r:id="rId17"/>
    <p:sldId id="293" r:id="rId18"/>
    <p:sldId id="343" r:id="rId19"/>
    <p:sldId id="335" r:id="rId20"/>
    <p:sldId id="300" r:id="rId21"/>
    <p:sldId id="331" r:id="rId22"/>
    <p:sldId id="344" r:id="rId23"/>
    <p:sldId id="345" r:id="rId24"/>
    <p:sldId id="346" r:id="rId25"/>
    <p:sldId id="347" r:id="rId26"/>
    <p:sldId id="348" r:id="rId27"/>
    <p:sldId id="349" r:id="rId28"/>
    <p:sldId id="350" r:id="rId29"/>
    <p:sldId id="351" r:id="rId30"/>
    <p:sldId id="278" r:id="rId31"/>
    <p:sldId id="352" r:id="rId32"/>
    <p:sldId id="282" r:id="rId33"/>
    <p:sldId id="353" r:id="rId34"/>
    <p:sldId id="355" r:id="rId35"/>
    <p:sldId id="356"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7706" autoAdjust="0"/>
    <p:restoredTop sz="74208" autoAdjust="0"/>
  </p:normalViewPr>
  <p:slideViewPr>
    <p:cSldViewPr>
      <p:cViewPr varScale="1">
        <p:scale>
          <a:sx n="113" d="100"/>
          <a:sy n="113" d="100"/>
        </p:scale>
        <p:origin x="-1344"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image" Target="../media/image26.jpeg"/><Relationship Id="rId4" Type="http://schemas.openxmlformats.org/officeDocument/2006/relationships/image" Target="../media/image2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image" Target="../media/image26.jpeg"/><Relationship Id="rId4"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D01515-B868-40CC-A693-E0625094B710}" type="doc">
      <dgm:prSet loTypeId="urn:microsoft.com/office/officeart/2005/8/layout/hList7" loCatId="relationship" qsTypeId="urn:microsoft.com/office/officeart/2005/8/quickstyle/simple3" qsCatId="simple" csTypeId="urn:microsoft.com/office/officeart/2005/8/colors/colorful2" csCatId="colorful" phldr="1"/>
      <dgm:spPr/>
      <dgm:t>
        <a:bodyPr/>
        <a:lstStyle/>
        <a:p>
          <a:endParaRPr lang="en-US"/>
        </a:p>
      </dgm:t>
    </dgm:pt>
    <dgm:pt modelId="{CA2E40FC-6AD3-4252-930B-93E42DDE326B}" type="pres">
      <dgm:prSet presAssocID="{F6D01515-B868-40CC-A693-E0625094B710}" presName="Name0" presStyleCnt="0">
        <dgm:presLayoutVars>
          <dgm:dir/>
          <dgm:resizeHandles val="exact"/>
        </dgm:presLayoutVars>
      </dgm:prSet>
      <dgm:spPr/>
      <dgm:t>
        <a:bodyPr/>
        <a:lstStyle/>
        <a:p>
          <a:endParaRPr lang="en-US"/>
        </a:p>
      </dgm:t>
    </dgm:pt>
    <dgm:pt modelId="{97EBBA35-5D68-47B1-B40B-444B59E29DA4}" type="pres">
      <dgm:prSet presAssocID="{F6D01515-B868-40CC-A693-E0625094B710}" presName="fgShape" presStyleLbl="fgShp" presStyleIdx="0" presStyleCnt="1" custFlipVert="1" custScaleX="567" custScaleY="50848" custLinFactNeighborX="51796" custLinFactNeighborY="39106"/>
      <dgm:spPr>
        <a:prstGeom prst="rightArrow">
          <a:avLst/>
        </a:prstGeom>
      </dgm:spPr>
      <dgm:t>
        <a:bodyPr/>
        <a:lstStyle/>
        <a:p>
          <a:endParaRPr lang="en-US"/>
        </a:p>
      </dgm:t>
    </dgm:pt>
    <dgm:pt modelId="{D2768AAC-6939-4FC0-AE86-59FFB778DB50}" type="pres">
      <dgm:prSet presAssocID="{F6D01515-B868-40CC-A693-E0625094B710}" presName="linComp" presStyleCnt="0"/>
      <dgm:spPr/>
      <dgm:t>
        <a:bodyPr/>
        <a:lstStyle/>
        <a:p>
          <a:endParaRPr lang="en-US"/>
        </a:p>
      </dgm:t>
    </dgm:pt>
  </dgm:ptLst>
  <dgm:cxnLst>
    <dgm:cxn modelId="{DBF6B723-EEEB-421B-92BA-01EE4EE49C1B}" type="presOf" srcId="{F6D01515-B868-40CC-A693-E0625094B710}" destId="{CA2E40FC-6AD3-4252-930B-93E42DDE326B}" srcOrd="0" destOrd="0" presId="urn:microsoft.com/office/officeart/2005/8/layout/hList7"/>
    <dgm:cxn modelId="{2FCCEBEC-BA0F-4768-BCDC-BB2509A5C9AD}" type="presParOf" srcId="{CA2E40FC-6AD3-4252-930B-93E42DDE326B}" destId="{97EBBA35-5D68-47B1-B40B-444B59E29DA4}" srcOrd="0" destOrd="0" presId="urn:microsoft.com/office/officeart/2005/8/layout/hList7"/>
    <dgm:cxn modelId="{2EA44D25-1080-4B13-9940-0E7EBBFE7D7A}" type="presParOf" srcId="{CA2E40FC-6AD3-4252-930B-93E42DDE326B}" destId="{D2768AAC-6939-4FC0-AE86-59FFB778DB50}" srcOrd="1" destOrd="0" presId="urn:microsoft.com/office/officeart/2005/8/layout/hList7"/>
  </dgm:cxnLst>
  <dgm:bg>
    <a:effectLst>
      <a:outerShdw blurRad="50800" dist="50800" dir="5400000" algn="ctr" rotWithShape="0">
        <a:schemeClr val="bg1"/>
      </a:outerShdw>
    </a:effectLst>
  </dgm:bg>
  <dgm:whole>
    <a:ln w="31750">
      <a:noFill/>
    </a:ln>
    <a:effectLst/>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D01515-B868-40CC-A693-E0625094B710}" type="doc">
      <dgm:prSet loTypeId="urn:microsoft.com/office/officeart/2005/8/layout/hList7" loCatId="relationship" qsTypeId="urn:microsoft.com/office/officeart/2005/8/quickstyle/simple3" qsCatId="simple" csTypeId="urn:microsoft.com/office/officeart/2005/8/colors/colorful2" csCatId="colorful" phldr="1"/>
      <dgm:spPr/>
      <dgm:t>
        <a:bodyPr/>
        <a:lstStyle/>
        <a:p>
          <a:endParaRPr lang="en-US"/>
        </a:p>
      </dgm:t>
    </dgm:pt>
    <dgm:pt modelId="{AE05CF88-B4F2-48A2-8888-7EE55F30A95F}">
      <dgm:prSet custT="1"/>
      <dgm:spPr/>
      <dgm:t>
        <a:bodyPr/>
        <a:lstStyle/>
        <a:p>
          <a:r>
            <a:rPr lang="en-US" sz="1800" b="1" dirty="0" smtClean="0">
              <a:latin typeface="Arial Narrow" pitchFamily="34" charset="0"/>
            </a:rPr>
            <a:t> Identify Gaps/Needs through the Comprehensive Needs Assessment (CNA) </a:t>
          </a:r>
        </a:p>
      </dgm:t>
    </dgm:pt>
    <dgm:pt modelId="{ECA3C369-F20D-496E-B151-5727E32ECC71}" type="parTrans" cxnId="{382D0D76-25F6-4C78-BC06-17F007681F83}">
      <dgm:prSet/>
      <dgm:spPr/>
      <dgm:t>
        <a:bodyPr/>
        <a:lstStyle/>
        <a:p>
          <a:endParaRPr lang="en-US"/>
        </a:p>
      </dgm:t>
    </dgm:pt>
    <dgm:pt modelId="{DA223913-7F68-4BDE-9848-0857CCC852FD}" type="sibTrans" cxnId="{382D0D76-25F6-4C78-BC06-17F007681F83}">
      <dgm:prSet/>
      <dgm:spPr/>
      <dgm:t>
        <a:bodyPr/>
        <a:lstStyle/>
        <a:p>
          <a:endParaRPr lang="en-US"/>
        </a:p>
      </dgm:t>
    </dgm:pt>
    <dgm:pt modelId="{CB2B59CC-057B-4019-98C5-DA9E2E73FDC0}">
      <dgm:prSet custT="1"/>
      <dgm:spPr/>
      <dgm:t>
        <a:bodyPr/>
        <a:lstStyle/>
        <a:p>
          <a:r>
            <a:rPr lang="en-US" sz="1800" b="1" dirty="0" smtClean="0">
              <a:latin typeface="Arial Narrow" pitchFamily="34" charset="0"/>
            </a:rPr>
            <a:t>Develop SMART Goals in to Address the Identified Needs/Gaps</a:t>
          </a:r>
          <a:endParaRPr lang="en-US" sz="1800" b="1" dirty="0">
            <a:latin typeface="Arial Narrow" pitchFamily="34" charset="0"/>
          </a:endParaRPr>
        </a:p>
      </dgm:t>
    </dgm:pt>
    <dgm:pt modelId="{FAB6053E-5474-47CE-890F-EFAADAE04DB3}" type="parTrans" cxnId="{69F84BC6-1D2B-43B0-A73B-93D61C19A4E1}">
      <dgm:prSet/>
      <dgm:spPr/>
      <dgm:t>
        <a:bodyPr/>
        <a:lstStyle/>
        <a:p>
          <a:endParaRPr lang="en-US"/>
        </a:p>
      </dgm:t>
    </dgm:pt>
    <dgm:pt modelId="{03040A20-DF07-4059-B8F0-9C705EED822F}" type="sibTrans" cxnId="{69F84BC6-1D2B-43B0-A73B-93D61C19A4E1}">
      <dgm:prSet/>
      <dgm:spPr/>
      <dgm:t>
        <a:bodyPr/>
        <a:lstStyle/>
        <a:p>
          <a:endParaRPr lang="en-US"/>
        </a:p>
      </dgm:t>
    </dgm:pt>
    <dgm:pt modelId="{393AC143-679D-440D-8BAC-21B2393B3E55}">
      <dgm:prSet custT="1"/>
      <dgm:spPr/>
      <dgm:t>
        <a:bodyPr/>
        <a:lstStyle/>
        <a:p>
          <a:r>
            <a:rPr lang="en-US" sz="1800" b="1" dirty="0" smtClean="0">
              <a:latin typeface="Arial Narrow" pitchFamily="34" charset="0"/>
            </a:rPr>
            <a:t>The Schoolwide Program Plan in NS helps Organize and Summarize LEA Schoolwide Improvement Strategies to address the SMART Goals</a:t>
          </a:r>
          <a:endParaRPr lang="en-US" sz="1800" b="1" dirty="0">
            <a:latin typeface="Arial Narrow" pitchFamily="34" charset="0"/>
          </a:endParaRPr>
        </a:p>
      </dgm:t>
    </dgm:pt>
    <dgm:pt modelId="{7C290025-377C-468C-AF9D-A782EED6C56B}" type="parTrans" cxnId="{5CE5A1CB-69DF-4164-A990-20966537A199}">
      <dgm:prSet/>
      <dgm:spPr/>
      <dgm:t>
        <a:bodyPr/>
        <a:lstStyle/>
        <a:p>
          <a:endParaRPr lang="en-US"/>
        </a:p>
      </dgm:t>
    </dgm:pt>
    <dgm:pt modelId="{2156F947-DE2D-4F5C-AF24-825F144DACA9}" type="sibTrans" cxnId="{5CE5A1CB-69DF-4164-A990-20966537A199}">
      <dgm:prSet/>
      <dgm:spPr/>
      <dgm:t>
        <a:bodyPr/>
        <a:lstStyle/>
        <a:p>
          <a:endParaRPr lang="en-US"/>
        </a:p>
      </dgm:t>
    </dgm:pt>
    <dgm:pt modelId="{6728C265-D3EA-44A5-AAAC-AF4892DF77FF}">
      <dgm:prSet custT="1"/>
      <dgm:spPr/>
      <dgm:t>
        <a:bodyPr/>
        <a:lstStyle/>
        <a:p>
          <a:r>
            <a:rPr lang="en-US" sz="1800" b="1" dirty="0" smtClean="0">
              <a:latin typeface="Arial Narrow" pitchFamily="34" charset="0"/>
            </a:rPr>
            <a:t>Develop the </a:t>
          </a:r>
          <a:r>
            <a:rPr lang="en-US" sz="1800" b="1" dirty="0" smtClean="0">
              <a:solidFill>
                <a:srgbClr val="C00000"/>
              </a:solidFill>
              <a:latin typeface="Arial Narrow" pitchFamily="34" charset="0"/>
            </a:rPr>
            <a:t>Schoolwide Budget to Support the Schoolwide Improvement Strategies </a:t>
          </a:r>
          <a:r>
            <a:rPr lang="en-US" sz="1800" b="1" dirty="0" smtClean="0">
              <a:latin typeface="Arial Narrow" pitchFamily="34" charset="0"/>
            </a:rPr>
            <a:t>and Provide Clear, Succinct Justification</a:t>
          </a:r>
          <a:endParaRPr lang="en-US" sz="1800" b="1" dirty="0">
            <a:latin typeface="Arial Narrow" pitchFamily="34" charset="0"/>
          </a:endParaRPr>
        </a:p>
      </dgm:t>
    </dgm:pt>
    <dgm:pt modelId="{3F76E35E-AD7E-49D5-9371-384E855A348A}" type="parTrans" cxnId="{F5C047D3-BCCC-4251-92BC-D347F4F3E185}">
      <dgm:prSet/>
      <dgm:spPr/>
      <dgm:t>
        <a:bodyPr/>
        <a:lstStyle/>
        <a:p>
          <a:endParaRPr lang="en-US"/>
        </a:p>
      </dgm:t>
    </dgm:pt>
    <dgm:pt modelId="{6AF292F4-DFBB-4EBE-BB8B-B8CF07FAB69F}" type="sibTrans" cxnId="{F5C047D3-BCCC-4251-92BC-D347F4F3E185}">
      <dgm:prSet/>
      <dgm:spPr/>
      <dgm:t>
        <a:bodyPr/>
        <a:lstStyle/>
        <a:p>
          <a:endParaRPr lang="en-US"/>
        </a:p>
      </dgm:t>
    </dgm:pt>
    <dgm:pt modelId="{CA2E40FC-6AD3-4252-930B-93E42DDE326B}" type="pres">
      <dgm:prSet presAssocID="{F6D01515-B868-40CC-A693-E0625094B710}" presName="Name0" presStyleCnt="0">
        <dgm:presLayoutVars>
          <dgm:dir/>
          <dgm:resizeHandles val="exact"/>
        </dgm:presLayoutVars>
      </dgm:prSet>
      <dgm:spPr/>
      <dgm:t>
        <a:bodyPr/>
        <a:lstStyle/>
        <a:p>
          <a:endParaRPr lang="en-US"/>
        </a:p>
      </dgm:t>
    </dgm:pt>
    <dgm:pt modelId="{97EBBA35-5D68-47B1-B40B-444B59E29DA4}" type="pres">
      <dgm:prSet presAssocID="{F6D01515-B868-40CC-A693-E0625094B710}" presName="fgShape" presStyleLbl="fgShp" presStyleIdx="0" presStyleCnt="1" custScaleX="93384" custLinFactNeighborX="635" custLinFactNeighborY="-1792"/>
      <dgm:spPr>
        <a:prstGeom prst="rightArrow">
          <a:avLst/>
        </a:prstGeom>
      </dgm:spPr>
      <dgm:t>
        <a:bodyPr/>
        <a:lstStyle/>
        <a:p>
          <a:endParaRPr lang="en-US"/>
        </a:p>
      </dgm:t>
    </dgm:pt>
    <dgm:pt modelId="{D2768AAC-6939-4FC0-AE86-59FFB778DB50}" type="pres">
      <dgm:prSet presAssocID="{F6D01515-B868-40CC-A693-E0625094B710}" presName="linComp" presStyleCnt="0"/>
      <dgm:spPr/>
      <dgm:t>
        <a:bodyPr/>
        <a:lstStyle/>
        <a:p>
          <a:endParaRPr lang="en-US"/>
        </a:p>
      </dgm:t>
    </dgm:pt>
    <dgm:pt modelId="{89A89D0B-CBAA-45B5-B783-707F33BC105E}" type="pres">
      <dgm:prSet presAssocID="{AE05CF88-B4F2-48A2-8888-7EE55F30A95F}" presName="compNode" presStyleCnt="0"/>
      <dgm:spPr/>
      <dgm:t>
        <a:bodyPr/>
        <a:lstStyle/>
        <a:p>
          <a:endParaRPr lang="en-US"/>
        </a:p>
      </dgm:t>
    </dgm:pt>
    <dgm:pt modelId="{9D8DCCB0-EC39-47E1-9273-808865BD4A1B}" type="pres">
      <dgm:prSet presAssocID="{AE05CF88-B4F2-48A2-8888-7EE55F30A95F}" presName="bkgdShape" presStyleLbl="node1" presStyleIdx="0" presStyleCnt="4"/>
      <dgm:spPr/>
      <dgm:t>
        <a:bodyPr/>
        <a:lstStyle/>
        <a:p>
          <a:endParaRPr lang="en-US"/>
        </a:p>
      </dgm:t>
    </dgm:pt>
    <dgm:pt modelId="{6EA96D84-81A3-4828-8007-8A053E73B421}" type="pres">
      <dgm:prSet presAssocID="{AE05CF88-B4F2-48A2-8888-7EE55F30A95F}" presName="nodeTx" presStyleLbl="node1" presStyleIdx="0" presStyleCnt="4">
        <dgm:presLayoutVars>
          <dgm:bulletEnabled val="1"/>
        </dgm:presLayoutVars>
      </dgm:prSet>
      <dgm:spPr/>
      <dgm:t>
        <a:bodyPr/>
        <a:lstStyle/>
        <a:p>
          <a:endParaRPr lang="en-US"/>
        </a:p>
      </dgm:t>
    </dgm:pt>
    <dgm:pt modelId="{B39F709A-3B51-4E11-88DB-EB7ECB575757}" type="pres">
      <dgm:prSet presAssocID="{AE05CF88-B4F2-48A2-8888-7EE55F30A95F}" presName="invisiNode" presStyleLbl="node1" presStyleIdx="0" presStyleCnt="4"/>
      <dgm:spPr/>
      <dgm:t>
        <a:bodyPr/>
        <a:lstStyle/>
        <a:p>
          <a:endParaRPr lang="en-US"/>
        </a:p>
      </dgm:t>
    </dgm:pt>
    <dgm:pt modelId="{EE74C1CD-D8E2-4022-8396-0B8FDDE2A3DD}" type="pres">
      <dgm:prSet presAssocID="{AE05CF88-B4F2-48A2-8888-7EE55F30A95F}" presName="imagNode" presStyleLbl="fgImgPlace1" presStyleIdx="0" presStyleCnt="4" custLinFactNeighborX="165" custLinFactNeighborY="-10010"/>
      <dgm:spPr>
        <a:prstGeom prst="round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t>
        <a:bodyPr/>
        <a:lstStyle/>
        <a:p>
          <a:endParaRPr lang="en-US"/>
        </a:p>
      </dgm:t>
    </dgm:pt>
    <dgm:pt modelId="{181D5E10-0BDB-4201-8103-8E8C989A4739}" type="pres">
      <dgm:prSet presAssocID="{DA223913-7F68-4BDE-9848-0857CCC852FD}" presName="sibTrans" presStyleLbl="sibTrans2D1" presStyleIdx="0" presStyleCnt="0"/>
      <dgm:spPr/>
      <dgm:t>
        <a:bodyPr/>
        <a:lstStyle/>
        <a:p>
          <a:endParaRPr lang="en-US"/>
        </a:p>
      </dgm:t>
    </dgm:pt>
    <dgm:pt modelId="{F4C6BCF0-A952-4087-86BF-C00167A3396A}" type="pres">
      <dgm:prSet presAssocID="{CB2B59CC-057B-4019-98C5-DA9E2E73FDC0}" presName="compNode" presStyleCnt="0"/>
      <dgm:spPr/>
    </dgm:pt>
    <dgm:pt modelId="{33D3D2C2-B43F-4115-9932-E3695E328ADE}" type="pres">
      <dgm:prSet presAssocID="{CB2B59CC-057B-4019-98C5-DA9E2E73FDC0}" presName="bkgdShape" presStyleLbl="node1" presStyleIdx="1" presStyleCnt="4"/>
      <dgm:spPr/>
      <dgm:t>
        <a:bodyPr/>
        <a:lstStyle/>
        <a:p>
          <a:endParaRPr lang="en-US"/>
        </a:p>
      </dgm:t>
    </dgm:pt>
    <dgm:pt modelId="{DBF3CC1F-E162-44FE-BBAE-4DA469EB8320}" type="pres">
      <dgm:prSet presAssocID="{CB2B59CC-057B-4019-98C5-DA9E2E73FDC0}" presName="nodeTx" presStyleLbl="node1" presStyleIdx="1" presStyleCnt="4">
        <dgm:presLayoutVars>
          <dgm:bulletEnabled val="1"/>
        </dgm:presLayoutVars>
      </dgm:prSet>
      <dgm:spPr/>
      <dgm:t>
        <a:bodyPr/>
        <a:lstStyle/>
        <a:p>
          <a:endParaRPr lang="en-US"/>
        </a:p>
      </dgm:t>
    </dgm:pt>
    <dgm:pt modelId="{50AB46A7-0F74-4E21-BAE1-AB2E2CF7ABB4}" type="pres">
      <dgm:prSet presAssocID="{CB2B59CC-057B-4019-98C5-DA9E2E73FDC0}" presName="invisiNode" presStyleLbl="node1" presStyleIdx="1" presStyleCnt="4"/>
      <dgm:spPr/>
    </dgm:pt>
    <dgm:pt modelId="{D0CCDE53-A483-4A65-8F41-BF861E7BF563}" type="pres">
      <dgm:prSet presAssocID="{CB2B59CC-057B-4019-98C5-DA9E2E73FDC0}" presName="imagNode" presStyleLbl="fgImgPlace1" presStyleIdx="1" presStyleCnt="4" custLinFactNeighborX="1356" custLinFactNeighborY="-14014"/>
      <dgm:spPr>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dgm:spPr>
      <dgm:t>
        <a:bodyPr/>
        <a:lstStyle/>
        <a:p>
          <a:endParaRPr lang="en-US"/>
        </a:p>
      </dgm:t>
    </dgm:pt>
    <dgm:pt modelId="{A61032E5-827F-4784-B647-486631AFAF64}" type="pres">
      <dgm:prSet presAssocID="{03040A20-DF07-4059-B8F0-9C705EED822F}" presName="sibTrans" presStyleLbl="sibTrans2D1" presStyleIdx="0" presStyleCnt="0"/>
      <dgm:spPr/>
      <dgm:t>
        <a:bodyPr/>
        <a:lstStyle/>
        <a:p>
          <a:endParaRPr lang="en-US"/>
        </a:p>
      </dgm:t>
    </dgm:pt>
    <dgm:pt modelId="{32058703-8A41-4C01-836E-D715EEB5666E}" type="pres">
      <dgm:prSet presAssocID="{393AC143-679D-440D-8BAC-21B2393B3E55}" presName="compNode" presStyleCnt="0"/>
      <dgm:spPr/>
    </dgm:pt>
    <dgm:pt modelId="{AA46F075-F4AE-4ADD-8D24-21EBF304EFDD}" type="pres">
      <dgm:prSet presAssocID="{393AC143-679D-440D-8BAC-21B2393B3E55}" presName="bkgdShape" presStyleLbl="node1" presStyleIdx="2" presStyleCnt="4"/>
      <dgm:spPr/>
      <dgm:t>
        <a:bodyPr/>
        <a:lstStyle/>
        <a:p>
          <a:endParaRPr lang="en-US"/>
        </a:p>
      </dgm:t>
    </dgm:pt>
    <dgm:pt modelId="{E840B3E3-AF68-4B05-A309-24E717424C9D}" type="pres">
      <dgm:prSet presAssocID="{393AC143-679D-440D-8BAC-21B2393B3E55}" presName="nodeTx" presStyleLbl="node1" presStyleIdx="2" presStyleCnt="4">
        <dgm:presLayoutVars>
          <dgm:bulletEnabled val="1"/>
        </dgm:presLayoutVars>
      </dgm:prSet>
      <dgm:spPr/>
      <dgm:t>
        <a:bodyPr/>
        <a:lstStyle/>
        <a:p>
          <a:endParaRPr lang="en-US"/>
        </a:p>
      </dgm:t>
    </dgm:pt>
    <dgm:pt modelId="{93096D05-A52E-48F0-933A-8E9D46AD3406}" type="pres">
      <dgm:prSet presAssocID="{393AC143-679D-440D-8BAC-21B2393B3E55}" presName="invisiNode" presStyleLbl="node1" presStyleIdx="2" presStyleCnt="4"/>
      <dgm:spPr/>
    </dgm:pt>
    <dgm:pt modelId="{A4B5BCA3-A6EC-4811-8498-E172508187DC}" type="pres">
      <dgm:prSet presAssocID="{393AC143-679D-440D-8BAC-21B2393B3E55}" presName="imagNode" presStyleLbl="fgImgPlace1" presStyleIdx="2" presStyleCnt="4" custLinFactNeighborX="-1456" custLinFactNeighborY="-10010"/>
      <dgm:spPr>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dgm:spPr>
      <dgm:t>
        <a:bodyPr/>
        <a:lstStyle/>
        <a:p>
          <a:endParaRPr lang="en-US"/>
        </a:p>
      </dgm:t>
    </dgm:pt>
    <dgm:pt modelId="{1158512C-7033-4341-897D-36282793076C}" type="pres">
      <dgm:prSet presAssocID="{2156F947-DE2D-4F5C-AF24-825F144DACA9}" presName="sibTrans" presStyleLbl="sibTrans2D1" presStyleIdx="0" presStyleCnt="0"/>
      <dgm:spPr/>
      <dgm:t>
        <a:bodyPr/>
        <a:lstStyle/>
        <a:p>
          <a:endParaRPr lang="en-US"/>
        </a:p>
      </dgm:t>
    </dgm:pt>
    <dgm:pt modelId="{8291CAAE-966E-4A5F-BA4D-FA26359D6A67}" type="pres">
      <dgm:prSet presAssocID="{6728C265-D3EA-44A5-AAAC-AF4892DF77FF}" presName="compNode" presStyleCnt="0"/>
      <dgm:spPr/>
    </dgm:pt>
    <dgm:pt modelId="{75E7D36E-1A8C-409F-A2C0-1D2F14B2F343}" type="pres">
      <dgm:prSet presAssocID="{6728C265-D3EA-44A5-AAAC-AF4892DF77FF}" presName="bkgdShape" presStyleLbl="node1" presStyleIdx="3" presStyleCnt="4" custLinFactNeighborX="777"/>
      <dgm:spPr/>
      <dgm:t>
        <a:bodyPr/>
        <a:lstStyle/>
        <a:p>
          <a:endParaRPr lang="en-US"/>
        </a:p>
      </dgm:t>
    </dgm:pt>
    <dgm:pt modelId="{AA9DD46B-81E0-4570-9662-0D7D2375DBB7}" type="pres">
      <dgm:prSet presAssocID="{6728C265-D3EA-44A5-AAAC-AF4892DF77FF}" presName="nodeTx" presStyleLbl="node1" presStyleIdx="3" presStyleCnt="4">
        <dgm:presLayoutVars>
          <dgm:bulletEnabled val="1"/>
        </dgm:presLayoutVars>
      </dgm:prSet>
      <dgm:spPr/>
      <dgm:t>
        <a:bodyPr/>
        <a:lstStyle/>
        <a:p>
          <a:endParaRPr lang="en-US"/>
        </a:p>
      </dgm:t>
    </dgm:pt>
    <dgm:pt modelId="{D0EAE43D-1C61-450A-9F2B-13FEF4202057}" type="pres">
      <dgm:prSet presAssocID="{6728C265-D3EA-44A5-AAAC-AF4892DF77FF}" presName="invisiNode" presStyleLbl="node1" presStyleIdx="3" presStyleCnt="4"/>
      <dgm:spPr/>
    </dgm:pt>
    <dgm:pt modelId="{F87315ED-2290-431F-8C7B-A62224A52E14}" type="pres">
      <dgm:prSet presAssocID="{6728C265-D3EA-44A5-AAAC-AF4892DF77FF}" presName="imagNode" presStyleLbl="fgImgPlace1" presStyleIdx="3" presStyleCnt="4" custLinFactNeighborX="3739" custLinFactNeighborY="-10010"/>
      <dgm:spPr>
        <a:prstGeom prst="roundRect">
          <a:avLst/>
        </a:prstGeom>
        <a:blipFill rotWithShape="1">
          <a:blip xmlns:r="http://schemas.openxmlformats.org/officeDocument/2006/relationships" r:embed="rId4"/>
          <a:stretch>
            <a:fillRect/>
          </a:stretch>
        </a:blipFill>
      </dgm:spPr>
      <dgm:t>
        <a:bodyPr/>
        <a:lstStyle/>
        <a:p>
          <a:endParaRPr lang="en-US"/>
        </a:p>
      </dgm:t>
    </dgm:pt>
  </dgm:ptLst>
  <dgm:cxnLst>
    <dgm:cxn modelId="{1C5DB927-8EC6-4703-9660-7482013C2206}" type="presOf" srcId="{6728C265-D3EA-44A5-AAAC-AF4892DF77FF}" destId="{75E7D36E-1A8C-409F-A2C0-1D2F14B2F343}" srcOrd="0" destOrd="0" presId="urn:microsoft.com/office/officeart/2005/8/layout/hList7"/>
    <dgm:cxn modelId="{69F84BC6-1D2B-43B0-A73B-93D61C19A4E1}" srcId="{F6D01515-B868-40CC-A693-E0625094B710}" destId="{CB2B59CC-057B-4019-98C5-DA9E2E73FDC0}" srcOrd="1" destOrd="0" parTransId="{FAB6053E-5474-47CE-890F-EFAADAE04DB3}" sibTransId="{03040A20-DF07-4059-B8F0-9C705EED822F}"/>
    <dgm:cxn modelId="{0C74C85F-5BD7-4B80-993A-F732A2454552}" type="presOf" srcId="{2156F947-DE2D-4F5C-AF24-825F144DACA9}" destId="{1158512C-7033-4341-897D-36282793076C}" srcOrd="0" destOrd="0" presId="urn:microsoft.com/office/officeart/2005/8/layout/hList7"/>
    <dgm:cxn modelId="{907CFB40-3938-4C89-8C7C-47F791D9ACF2}" type="presOf" srcId="{CB2B59CC-057B-4019-98C5-DA9E2E73FDC0}" destId="{DBF3CC1F-E162-44FE-BBAE-4DA469EB8320}" srcOrd="1" destOrd="0" presId="urn:microsoft.com/office/officeart/2005/8/layout/hList7"/>
    <dgm:cxn modelId="{088DD4C0-16A0-41F6-8203-946B6527E560}" type="presOf" srcId="{CB2B59CC-057B-4019-98C5-DA9E2E73FDC0}" destId="{33D3D2C2-B43F-4115-9932-E3695E328ADE}" srcOrd="0" destOrd="0" presId="urn:microsoft.com/office/officeart/2005/8/layout/hList7"/>
    <dgm:cxn modelId="{382D0D76-25F6-4C78-BC06-17F007681F83}" srcId="{F6D01515-B868-40CC-A693-E0625094B710}" destId="{AE05CF88-B4F2-48A2-8888-7EE55F30A95F}" srcOrd="0" destOrd="0" parTransId="{ECA3C369-F20D-496E-B151-5727E32ECC71}" sibTransId="{DA223913-7F68-4BDE-9848-0857CCC852FD}"/>
    <dgm:cxn modelId="{95F9CD84-B3A6-4458-A709-01CC9E1BE6DE}" type="presOf" srcId="{03040A20-DF07-4059-B8F0-9C705EED822F}" destId="{A61032E5-827F-4784-B647-486631AFAF64}" srcOrd="0" destOrd="0" presId="urn:microsoft.com/office/officeart/2005/8/layout/hList7"/>
    <dgm:cxn modelId="{5CE5A1CB-69DF-4164-A990-20966537A199}" srcId="{F6D01515-B868-40CC-A693-E0625094B710}" destId="{393AC143-679D-440D-8BAC-21B2393B3E55}" srcOrd="2" destOrd="0" parTransId="{7C290025-377C-468C-AF9D-A782EED6C56B}" sibTransId="{2156F947-DE2D-4F5C-AF24-825F144DACA9}"/>
    <dgm:cxn modelId="{69F0AC9D-EC93-4845-82F4-8EAD77C0B31C}" type="presOf" srcId="{AE05CF88-B4F2-48A2-8888-7EE55F30A95F}" destId="{9D8DCCB0-EC39-47E1-9273-808865BD4A1B}" srcOrd="0" destOrd="0" presId="urn:microsoft.com/office/officeart/2005/8/layout/hList7"/>
    <dgm:cxn modelId="{528EB5CD-0FE1-41AE-B790-7F5C8F8A5C20}" type="presOf" srcId="{6728C265-D3EA-44A5-AAAC-AF4892DF77FF}" destId="{AA9DD46B-81E0-4570-9662-0D7D2375DBB7}" srcOrd="1" destOrd="0" presId="urn:microsoft.com/office/officeart/2005/8/layout/hList7"/>
    <dgm:cxn modelId="{31E89E9F-CFA5-4615-8EF2-B8CBDD0C5E27}" type="presOf" srcId="{393AC143-679D-440D-8BAC-21B2393B3E55}" destId="{AA46F075-F4AE-4ADD-8D24-21EBF304EFDD}" srcOrd="0" destOrd="0" presId="urn:microsoft.com/office/officeart/2005/8/layout/hList7"/>
    <dgm:cxn modelId="{A4AA831A-0FF0-43A4-8F91-9740F5096888}" type="presOf" srcId="{AE05CF88-B4F2-48A2-8888-7EE55F30A95F}" destId="{6EA96D84-81A3-4828-8007-8A053E73B421}" srcOrd="1" destOrd="0" presId="urn:microsoft.com/office/officeart/2005/8/layout/hList7"/>
    <dgm:cxn modelId="{F5C047D3-BCCC-4251-92BC-D347F4F3E185}" srcId="{F6D01515-B868-40CC-A693-E0625094B710}" destId="{6728C265-D3EA-44A5-AAAC-AF4892DF77FF}" srcOrd="3" destOrd="0" parTransId="{3F76E35E-AD7E-49D5-9371-384E855A348A}" sibTransId="{6AF292F4-DFBB-4EBE-BB8B-B8CF07FAB69F}"/>
    <dgm:cxn modelId="{48CDF4F0-DFB5-422E-A827-71ABCA5D3DBD}" type="presOf" srcId="{F6D01515-B868-40CC-A693-E0625094B710}" destId="{CA2E40FC-6AD3-4252-930B-93E42DDE326B}" srcOrd="0" destOrd="0" presId="urn:microsoft.com/office/officeart/2005/8/layout/hList7"/>
    <dgm:cxn modelId="{CB5E51D9-4295-4586-826F-74393EF0864E}" type="presOf" srcId="{DA223913-7F68-4BDE-9848-0857CCC852FD}" destId="{181D5E10-0BDB-4201-8103-8E8C989A4739}" srcOrd="0" destOrd="0" presId="urn:microsoft.com/office/officeart/2005/8/layout/hList7"/>
    <dgm:cxn modelId="{A5C7DCDE-4528-4FBE-B641-F3C5977BE116}" type="presOf" srcId="{393AC143-679D-440D-8BAC-21B2393B3E55}" destId="{E840B3E3-AF68-4B05-A309-24E717424C9D}" srcOrd="1" destOrd="0" presId="urn:microsoft.com/office/officeart/2005/8/layout/hList7"/>
    <dgm:cxn modelId="{956BEA22-E13C-4ED1-BDFE-A52CBCF743EF}" type="presParOf" srcId="{CA2E40FC-6AD3-4252-930B-93E42DDE326B}" destId="{97EBBA35-5D68-47B1-B40B-444B59E29DA4}" srcOrd="0" destOrd="0" presId="urn:microsoft.com/office/officeart/2005/8/layout/hList7"/>
    <dgm:cxn modelId="{D4529703-ACB5-40E5-94A9-476717325359}" type="presParOf" srcId="{CA2E40FC-6AD3-4252-930B-93E42DDE326B}" destId="{D2768AAC-6939-4FC0-AE86-59FFB778DB50}" srcOrd="1" destOrd="0" presId="urn:microsoft.com/office/officeart/2005/8/layout/hList7"/>
    <dgm:cxn modelId="{9957D006-A6B0-445C-84DD-6399D7EB6D2A}" type="presParOf" srcId="{D2768AAC-6939-4FC0-AE86-59FFB778DB50}" destId="{89A89D0B-CBAA-45B5-B783-707F33BC105E}" srcOrd="0" destOrd="0" presId="urn:microsoft.com/office/officeart/2005/8/layout/hList7"/>
    <dgm:cxn modelId="{CEDE84A0-9474-4336-B667-16F10A972434}" type="presParOf" srcId="{89A89D0B-CBAA-45B5-B783-707F33BC105E}" destId="{9D8DCCB0-EC39-47E1-9273-808865BD4A1B}" srcOrd="0" destOrd="0" presId="urn:microsoft.com/office/officeart/2005/8/layout/hList7"/>
    <dgm:cxn modelId="{F5F3B631-7516-4BFD-A7E8-BEB832340648}" type="presParOf" srcId="{89A89D0B-CBAA-45B5-B783-707F33BC105E}" destId="{6EA96D84-81A3-4828-8007-8A053E73B421}" srcOrd="1" destOrd="0" presId="urn:microsoft.com/office/officeart/2005/8/layout/hList7"/>
    <dgm:cxn modelId="{1A2D26FE-A329-457B-943A-090C82168AC1}" type="presParOf" srcId="{89A89D0B-CBAA-45B5-B783-707F33BC105E}" destId="{B39F709A-3B51-4E11-88DB-EB7ECB575757}" srcOrd="2" destOrd="0" presId="urn:microsoft.com/office/officeart/2005/8/layout/hList7"/>
    <dgm:cxn modelId="{62D24127-359C-4F53-8B2D-539D3D339368}" type="presParOf" srcId="{89A89D0B-CBAA-45B5-B783-707F33BC105E}" destId="{EE74C1CD-D8E2-4022-8396-0B8FDDE2A3DD}" srcOrd="3" destOrd="0" presId="urn:microsoft.com/office/officeart/2005/8/layout/hList7"/>
    <dgm:cxn modelId="{0B111A1F-1772-48D0-9195-3509C2CC4A66}" type="presParOf" srcId="{D2768AAC-6939-4FC0-AE86-59FFB778DB50}" destId="{181D5E10-0BDB-4201-8103-8E8C989A4739}" srcOrd="1" destOrd="0" presId="urn:microsoft.com/office/officeart/2005/8/layout/hList7"/>
    <dgm:cxn modelId="{F33502BB-DAFA-423B-8891-64EF7A8D67A5}" type="presParOf" srcId="{D2768AAC-6939-4FC0-AE86-59FFB778DB50}" destId="{F4C6BCF0-A952-4087-86BF-C00167A3396A}" srcOrd="2" destOrd="0" presId="urn:microsoft.com/office/officeart/2005/8/layout/hList7"/>
    <dgm:cxn modelId="{16506285-2761-442D-8586-F76663939A10}" type="presParOf" srcId="{F4C6BCF0-A952-4087-86BF-C00167A3396A}" destId="{33D3D2C2-B43F-4115-9932-E3695E328ADE}" srcOrd="0" destOrd="0" presId="urn:microsoft.com/office/officeart/2005/8/layout/hList7"/>
    <dgm:cxn modelId="{A44991D9-271F-42A5-AA18-94C9157938A4}" type="presParOf" srcId="{F4C6BCF0-A952-4087-86BF-C00167A3396A}" destId="{DBF3CC1F-E162-44FE-BBAE-4DA469EB8320}" srcOrd="1" destOrd="0" presId="urn:microsoft.com/office/officeart/2005/8/layout/hList7"/>
    <dgm:cxn modelId="{726F44BF-066E-4B36-8091-0C198C6CAE22}" type="presParOf" srcId="{F4C6BCF0-A952-4087-86BF-C00167A3396A}" destId="{50AB46A7-0F74-4E21-BAE1-AB2E2CF7ABB4}" srcOrd="2" destOrd="0" presId="urn:microsoft.com/office/officeart/2005/8/layout/hList7"/>
    <dgm:cxn modelId="{F1ADE5CE-EE2A-4BE1-9AD9-0BF044DF00D4}" type="presParOf" srcId="{F4C6BCF0-A952-4087-86BF-C00167A3396A}" destId="{D0CCDE53-A483-4A65-8F41-BF861E7BF563}" srcOrd="3" destOrd="0" presId="urn:microsoft.com/office/officeart/2005/8/layout/hList7"/>
    <dgm:cxn modelId="{9771F30A-03BE-4888-9854-9D0243C103EA}" type="presParOf" srcId="{D2768AAC-6939-4FC0-AE86-59FFB778DB50}" destId="{A61032E5-827F-4784-B647-486631AFAF64}" srcOrd="3" destOrd="0" presId="urn:microsoft.com/office/officeart/2005/8/layout/hList7"/>
    <dgm:cxn modelId="{584E71B1-2C62-489F-A67F-372BF3937B10}" type="presParOf" srcId="{D2768AAC-6939-4FC0-AE86-59FFB778DB50}" destId="{32058703-8A41-4C01-836E-D715EEB5666E}" srcOrd="4" destOrd="0" presId="urn:microsoft.com/office/officeart/2005/8/layout/hList7"/>
    <dgm:cxn modelId="{C643E960-BFD0-404C-97DE-3E8B1BB0EEA5}" type="presParOf" srcId="{32058703-8A41-4C01-836E-D715EEB5666E}" destId="{AA46F075-F4AE-4ADD-8D24-21EBF304EFDD}" srcOrd="0" destOrd="0" presId="urn:microsoft.com/office/officeart/2005/8/layout/hList7"/>
    <dgm:cxn modelId="{7A61C313-47A6-47B4-BE39-5756324B8776}" type="presParOf" srcId="{32058703-8A41-4C01-836E-D715EEB5666E}" destId="{E840B3E3-AF68-4B05-A309-24E717424C9D}" srcOrd="1" destOrd="0" presId="urn:microsoft.com/office/officeart/2005/8/layout/hList7"/>
    <dgm:cxn modelId="{1B855610-83CA-4342-BCB1-ABDB20942EC4}" type="presParOf" srcId="{32058703-8A41-4C01-836E-D715EEB5666E}" destId="{93096D05-A52E-48F0-933A-8E9D46AD3406}" srcOrd="2" destOrd="0" presId="urn:microsoft.com/office/officeart/2005/8/layout/hList7"/>
    <dgm:cxn modelId="{40503A36-2231-4174-B605-FF9C8D4CF9F2}" type="presParOf" srcId="{32058703-8A41-4C01-836E-D715EEB5666E}" destId="{A4B5BCA3-A6EC-4811-8498-E172508187DC}" srcOrd="3" destOrd="0" presId="urn:microsoft.com/office/officeart/2005/8/layout/hList7"/>
    <dgm:cxn modelId="{1CC46DEA-1CDD-43F3-8E83-AE8CD00598E9}" type="presParOf" srcId="{D2768AAC-6939-4FC0-AE86-59FFB778DB50}" destId="{1158512C-7033-4341-897D-36282793076C}" srcOrd="5" destOrd="0" presId="urn:microsoft.com/office/officeart/2005/8/layout/hList7"/>
    <dgm:cxn modelId="{3D9592F9-F355-4CAB-9EEB-22B525FC40FF}" type="presParOf" srcId="{D2768AAC-6939-4FC0-AE86-59FFB778DB50}" destId="{8291CAAE-966E-4A5F-BA4D-FA26359D6A67}" srcOrd="6" destOrd="0" presId="urn:microsoft.com/office/officeart/2005/8/layout/hList7"/>
    <dgm:cxn modelId="{F3196222-58FB-4C0F-8DDD-766B35C678CE}" type="presParOf" srcId="{8291CAAE-966E-4A5F-BA4D-FA26359D6A67}" destId="{75E7D36E-1A8C-409F-A2C0-1D2F14B2F343}" srcOrd="0" destOrd="0" presId="urn:microsoft.com/office/officeart/2005/8/layout/hList7"/>
    <dgm:cxn modelId="{973A4DCF-C2B6-4587-9474-D12BFE80A318}" type="presParOf" srcId="{8291CAAE-966E-4A5F-BA4D-FA26359D6A67}" destId="{AA9DD46B-81E0-4570-9662-0D7D2375DBB7}" srcOrd="1" destOrd="0" presId="urn:microsoft.com/office/officeart/2005/8/layout/hList7"/>
    <dgm:cxn modelId="{F313ED02-E33F-4D47-955E-03DF49FA7786}" type="presParOf" srcId="{8291CAAE-966E-4A5F-BA4D-FA26359D6A67}" destId="{D0EAE43D-1C61-450A-9F2B-13FEF4202057}" srcOrd="2" destOrd="0" presId="urn:microsoft.com/office/officeart/2005/8/layout/hList7"/>
    <dgm:cxn modelId="{E2266DAA-713A-45AB-BC54-54D9F2B5D495}" type="presParOf" srcId="{8291CAAE-966E-4A5F-BA4D-FA26359D6A67}" destId="{F87315ED-2290-431F-8C7B-A62224A52E14}" srcOrd="3" destOrd="0" presId="urn:microsoft.com/office/officeart/2005/8/layout/hList7"/>
  </dgm:cxnLst>
  <dgm:bg>
    <a:effectLst>
      <a:outerShdw blurRad="50800" dist="50800" dir="5400000" algn="ctr" rotWithShape="0">
        <a:schemeClr val="bg1"/>
      </a:outerShdw>
    </a:effectLst>
  </dgm:bg>
  <dgm:whole>
    <a:ln w="31750">
      <a:noFill/>
    </a:ln>
    <a:effectLst/>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D01515-B868-40CC-A693-E0625094B710}" type="doc">
      <dgm:prSet loTypeId="urn:microsoft.com/office/officeart/2005/8/layout/radial4" loCatId="relationship" qsTypeId="urn:microsoft.com/office/officeart/2005/8/quickstyle/3d1" qsCatId="3D" csTypeId="urn:microsoft.com/office/officeart/2005/8/colors/colorful2" csCatId="colorful" phldr="1"/>
      <dgm:spPr/>
      <dgm:t>
        <a:bodyPr/>
        <a:lstStyle/>
        <a:p>
          <a:endParaRPr lang="en-US"/>
        </a:p>
      </dgm:t>
    </dgm:pt>
    <dgm:pt modelId="{9E9325B2-94CC-4806-9DA7-7D69F6B92D47}">
      <dgm:prSet phldrT="[Text]" custT="1"/>
      <dgm:spPr/>
      <dgm:t>
        <a:bodyPr/>
        <a:lstStyle/>
        <a:p>
          <a:r>
            <a:rPr lang="en-US" sz="2800" b="1" dirty="0" smtClean="0">
              <a:latin typeface="Arial Narrow" pitchFamily="34" charset="0"/>
            </a:rPr>
            <a:t>ISEP Funds: The Base Academic Program </a:t>
          </a:r>
        </a:p>
        <a:p>
          <a:r>
            <a:rPr lang="en-US" sz="1600" b="1" i="0" dirty="0" smtClean="0">
              <a:solidFill>
                <a:schemeClr val="tx1"/>
              </a:solidFill>
              <a:latin typeface="Arial Narrow" pitchFamily="34" charset="0"/>
              <a:cs typeface="Times New Roman" pitchFamily="18" charset="0"/>
            </a:rPr>
            <a:t>•15% ISEP Set-Aside for the Base Special Education Program</a:t>
          </a:r>
        </a:p>
        <a:p>
          <a:r>
            <a:rPr lang="en-US" sz="1600" b="1" i="1" dirty="0" smtClean="0">
              <a:solidFill>
                <a:schemeClr val="tx1"/>
              </a:solidFill>
              <a:latin typeface="Arial Narrow" pitchFamily="34" charset="0"/>
              <a:cs typeface="Times New Roman" pitchFamily="18" charset="0"/>
            </a:rPr>
            <a:t>•Base ELL/NLL Program(s)</a:t>
          </a:r>
        </a:p>
        <a:p>
          <a:r>
            <a:rPr lang="en-US" sz="1600" b="1" i="1" dirty="0" smtClean="0">
              <a:solidFill>
                <a:schemeClr val="tx1"/>
              </a:solidFill>
              <a:latin typeface="Arial Narrow" pitchFamily="34" charset="0"/>
              <a:cs typeface="Times New Roman" pitchFamily="18" charset="0"/>
            </a:rPr>
            <a:t>•Base G&amp;T Program</a:t>
          </a:r>
          <a:endParaRPr lang="en-US" sz="1600" b="1" i="1" dirty="0">
            <a:solidFill>
              <a:schemeClr val="tx1"/>
            </a:solidFill>
            <a:latin typeface="Arial Narrow" pitchFamily="34" charset="0"/>
            <a:cs typeface="Times New Roman" pitchFamily="18" charset="0"/>
          </a:endParaRPr>
        </a:p>
      </dgm:t>
    </dgm:pt>
    <dgm:pt modelId="{50D4CEEC-6A70-4C10-8C5C-0663B3516D27}" type="parTrans" cxnId="{ADE5D709-48CB-4A47-9140-46F22E0A1C83}">
      <dgm:prSet/>
      <dgm:spPr/>
      <dgm:t>
        <a:bodyPr/>
        <a:lstStyle/>
        <a:p>
          <a:endParaRPr lang="en-US" b="1">
            <a:solidFill>
              <a:sysClr val="windowText" lastClr="000000"/>
            </a:solidFill>
            <a:latin typeface="Arial Narrow" pitchFamily="34" charset="0"/>
          </a:endParaRPr>
        </a:p>
      </dgm:t>
    </dgm:pt>
    <dgm:pt modelId="{4FEA98D0-62BA-43E1-8915-2F6AD25E5161}" type="sibTrans" cxnId="{ADE5D709-48CB-4A47-9140-46F22E0A1C83}">
      <dgm:prSet/>
      <dgm:spPr/>
      <dgm:t>
        <a:bodyPr/>
        <a:lstStyle/>
        <a:p>
          <a:endParaRPr lang="en-US" b="1">
            <a:solidFill>
              <a:sysClr val="windowText" lastClr="000000"/>
            </a:solidFill>
            <a:latin typeface="Arial Narrow" pitchFamily="34" charset="0"/>
          </a:endParaRPr>
        </a:p>
      </dgm:t>
    </dgm:pt>
    <dgm:pt modelId="{3A99A330-44CA-465C-885D-05B775B43980}">
      <dgm:prSet phldrT="[Text]" custT="1"/>
      <dgm:spPr>
        <a:solidFill>
          <a:srgbClr val="FF9900"/>
        </a:solidFill>
      </dgm:spPr>
      <dgm:t>
        <a:bodyPr/>
        <a:lstStyle/>
        <a:p>
          <a:r>
            <a:rPr lang="en-US" sz="2000" b="1" dirty="0" smtClean="0">
              <a:solidFill>
                <a:schemeClr val="tx1"/>
              </a:solidFill>
              <a:latin typeface="Arial Narrow" pitchFamily="34" charset="0"/>
            </a:rPr>
            <a:t>Supplemental Program Funds </a:t>
          </a:r>
        </a:p>
        <a:p>
          <a:r>
            <a:rPr lang="en-US" sz="1800" b="1" dirty="0" smtClean="0">
              <a:solidFill>
                <a:schemeClr val="tx1"/>
              </a:solidFill>
              <a:latin typeface="Arial Narrow" pitchFamily="34" charset="0"/>
            </a:rPr>
            <a:t>ESSA</a:t>
          </a:r>
        </a:p>
        <a:p>
          <a:r>
            <a:rPr lang="en-US" sz="1800" b="1" dirty="0" smtClean="0">
              <a:solidFill>
                <a:schemeClr val="tx1"/>
              </a:solidFill>
              <a:latin typeface="Arial Narrow" pitchFamily="34" charset="0"/>
              <a:cs typeface="Times New Roman" pitchFamily="18" charset="0"/>
            </a:rPr>
            <a:t>•Title I-A</a:t>
          </a:r>
        </a:p>
        <a:p>
          <a:r>
            <a:rPr lang="en-US" sz="1800" b="1" dirty="0" smtClean="0">
              <a:solidFill>
                <a:schemeClr val="tx1"/>
              </a:solidFill>
              <a:latin typeface="Arial Narrow" pitchFamily="34" charset="0"/>
              <a:cs typeface="Times New Roman" pitchFamily="18" charset="0"/>
            </a:rPr>
            <a:t>•Title II-A</a:t>
          </a:r>
        </a:p>
        <a:p>
          <a:endParaRPr lang="en-US" sz="1800" b="1" dirty="0" smtClean="0">
            <a:solidFill>
              <a:schemeClr val="tx1"/>
            </a:solidFill>
            <a:latin typeface="Arial Narrow" pitchFamily="34" charset="0"/>
            <a:cs typeface="Times New Roman" pitchFamily="18" charset="0"/>
          </a:endParaRPr>
        </a:p>
        <a:p>
          <a:r>
            <a:rPr lang="en-US" sz="1800" b="1" dirty="0" smtClean="0">
              <a:solidFill>
                <a:schemeClr val="tx1"/>
              </a:solidFill>
              <a:latin typeface="Arial Narrow" pitchFamily="34" charset="0"/>
            </a:rPr>
            <a:t>IDEA </a:t>
          </a:r>
        </a:p>
        <a:p>
          <a:r>
            <a:rPr lang="en-US" sz="1800" b="1" dirty="0" smtClean="0">
              <a:solidFill>
                <a:schemeClr val="tx1"/>
              </a:solidFill>
              <a:latin typeface="Arial Narrow" pitchFamily="34" charset="0"/>
            </a:rPr>
            <a:t>Part B Program Funds   </a:t>
          </a:r>
          <a:endParaRPr lang="en-US" sz="1800" b="1" dirty="0" smtClean="0">
            <a:solidFill>
              <a:schemeClr val="tx1"/>
            </a:solidFill>
            <a:latin typeface="Arial Narrow" pitchFamily="34" charset="0"/>
            <a:cs typeface="Times New Roman" pitchFamily="18" charset="0"/>
          </a:endParaRPr>
        </a:p>
      </dgm:t>
    </dgm:pt>
    <dgm:pt modelId="{ACEF624D-F300-4440-B9D1-966525BF1F60}" type="parTrans" cxnId="{2B2C79AB-F8C1-4F3B-9195-E5CF08A1AA23}">
      <dgm:prSet/>
      <dgm:spPr>
        <a:solidFill>
          <a:srgbClr val="FF9900"/>
        </a:solidFill>
      </dgm:spPr>
      <dgm:t>
        <a:bodyPr/>
        <a:lstStyle/>
        <a:p>
          <a:endParaRPr lang="en-US" b="1">
            <a:solidFill>
              <a:sysClr val="windowText" lastClr="000000"/>
            </a:solidFill>
            <a:latin typeface="Arial Narrow" pitchFamily="34" charset="0"/>
          </a:endParaRPr>
        </a:p>
      </dgm:t>
    </dgm:pt>
    <dgm:pt modelId="{8FB5F0FD-9035-42F6-A4EA-75FFC80D3F20}" type="sibTrans" cxnId="{2B2C79AB-F8C1-4F3B-9195-E5CF08A1AA23}">
      <dgm:prSet/>
      <dgm:spPr/>
      <dgm:t>
        <a:bodyPr/>
        <a:lstStyle/>
        <a:p>
          <a:endParaRPr lang="en-US" b="1">
            <a:solidFill>
              <a:sysClr val="windowText" lastClr="000000"/>
            </a:solidFill>
            <a:latin typeface="Arial Narrow" pitchFamily="34" charset="0"/>
          </a:endParaRPr>
        </a:p>
      </dgm:t>
    </dgm:pt>
    <dgm:pt modelId="{487C2CFF-FD82-48EB-A396-BC58043AFF42}">
      <dgm:prSet/>
      <dgm:spPr/>
      <dgm:t>
        <a:bodyPr/>
        <a:lstStyle/>
        <a:p>
          <a:endParaRPr lang="en-US">
            <a:latin typeface="Arial Narrow" pitchFamily="34" charset="0"/>
          </a:endParaRPr>
        </a:p>
      </dgm:t>
    </dgm:pt>
    <dgm:pt modelId="{5390E827-F7EE-462C-ADFF-EB9E36DFC527}" type="parTrans" cxnId="{7867F7DD-2C60-4BE3-9FED-3B568D4E3EBF}">
      <dgm:prSet/>
      <dgm:spPr/>
      <dgm:t>
        <a:bodyPr/>
        <a:lstStyle/>
        <a:p>
          <a:endParaRPr lang="en-US">
            <a:latin typeface="Arial Narrow" pitchFamily="34" charset="0"/>
          </a:endParaRPr>
        </a:p>
      </dgm:t>
    </dgm:pt>
    <dgm:pt modelId="{6E5E099D-82E5-4951-B87B-5A4CBC134B07}" type="sibTrans" cxnId="{7867F7DD-2C60-4BE3-9FED-3B568D4E3EBF}">
      <dgm:prSet/>
      <dgm:spPr/>
      <dgm:t>
        <a:bodyPr/>
        <a:lstStyle/>
        <a:p>
          <a:endParaRPr lang="en-US">
            <a:latin typeface="Arial Narrow" pitchFamily="34" charset="0"/>
          </a:endParaRPr>
        </a:p>
      </dgm:t>
    </dgm:pt>
    <dgm:pt modelId="{1123CF52-E824-4A17-B589-52B5A7B50BA6}">
      <dgm:prSet phldrT="[Text]" custT="1"/>
      <dgm:spPr>
        <a:solidFill>
          <a:srgbClr val="92D050"/>
        </a:solidFill>
      </dgm:spPr>
      <dgm:t>
        <a:bodyPr/>
        <a:lstStyle/>
        <a:p>
          <a:r>
            <a:rPr lang="en-US" sz="1800" b="1" dirty="0" smtClean="0">
              <a:solidFill>
                <a:schemeClr val="tx1"/>
              </a:solidFill>
              <a:latin typeface="Arial Narrow" pitchFamily="34" charset="0"/>
              <a:cs typeface="Times New Roman" pitchFamily="18" charset="0"/>
            </a:rPr>
            <a:t> Other Interior Funds: IT, Transportation, Facilities, Enhancement, etc. </a:t>
          </a:r>
          <a:endParaRPr lang="en-US" sz="1800" b="1" dirty="0">
            <a:solidFill>
              <a:schemeClr val="tx1"/>
            </a:solidFill>
            <a:latin typeface="Arial Narrow" pitchFamily="34" charset="0"/>
            <a:cs typeface="Times New Roman" pitchFamily="18" charset="0"/>
          </a:endParaRPr>
        </a:p>
      </dgm:t>
    </dgm:pt>
    <dgm:pt modelId="{EC3A776A-48C3-4EC9-A867-2866D9499361}" type="parTrans" cxnId="{539F5EA4-591F-4FA5-A692-2AC3E964EE52}">
      <dgm:prSet/>
      <dgm:spPr>
        <a:solidFill>
          <a:srgbClr val="92D050"/>
        </a:solidFill>
      </dgm:spPr>
      <dgm:t>
        <a:bodyPr/>
        <a:lstStyle/>
        <a:p>
          <a:endParaRPr lang="en-US"/>
        </a:p>
      </dgm:t>
    </dgm:pt>
    <dgm:pt modelId="{56498AE4-6C78-4ACE-8443-39574FDF4F7B}" type="sibTrans" cxnId="{539F5EA4-591F-4FA5-A692-2AC3E964EE52}">
      <dgm:prSet/>
      <dgm:spPr/>
      <dgm:t>
        <a:bodyPr/>
        <a:lstStyle/>
        <a:p>
          <a:endParaRPr lang="en-US"/>
        </a:p>
      </dgm:t>
    </dgm:pt>
    <dgm:pt modelId="{60186852-8187-4EF9-8CB2-441E3C65A5F3}">
      <dgm:prSet/>
      <dgm:spPr/>
      <dgm:t>
        <a:bodyPr/>
        <a:lstStyle/>
        <a:p>
          <a:r>
            <a:rPr lang="en-US" b="1" dirty="0" smtClean="0">
              <a:solidFill>
                <a:schemeClr val="tx1"/>
              </a:solidFill>
              <a:latin typeface="Arial Narrow" pitchFamily="34" charset="0"/>
            </a:rPr>
            <a:t>(4) ESSA Discretionary Funds  </a:t>
          </a:r>
        </a:p>
        <a:p>
          <a:r>
            <a:rPr lang="en-US" b="1" dirty="0" smtClean="0">
              <a:solidFill>
                <a:schemeClr val="tx1"/>
              </a:solidFill>
              <a:latin typeface="Arial Narrow" pitchFamily="34" charset="0"/>
              <a:cs typeface="Times New Roman" pitchFamily="18" charset="0"/>
            </a:rPr>
            <a:t>•Title IV-B: 21</a:t>
          </a:r>
          <a:r>
            <a:rPr lang="en-US" b="1" baseline="30000" dirty="0" smtClean="0">
              <a:solidFill>
                <a:schemeClr val="tx1"/>
              </a:solidFill>
              <a:latin typeface="Arial Narrow" pitchFamily="34" charset="0"/>
              <a:cs typeface="Times New Roman" pitchFamily="18" charset="0"/>
            </a:rPr>
            <a:t>st</a:t>
          </a:r>
          <a:r>
            <a:rPr lang="en-US" b="1" dirty="0" smtClean="0">
              <a:solidFill>
                <a:schemeClr val="tx1"/>
              </a:solidFill>
              <a:latin typeface="Arial Narrow" pitchFamily="34" charset="0"/>
              <a:cs typeface="Times New Roman" pitchFamily="18" charset="0"/>
            </a:rPr>
            <a:t> CCLC </a:t>
          </a:r>
        </a:p>
        <a:p>
          <a:r>
            <a:rPr lang="en-US" b="1" dirty="0" smtClean="0">
              <a:solidFill>
                <a:schemeClr val="tx1"/>
              </a:solidFill>
              <a:latin typeface="Arial Narrow" pitchFamily="34" charset="0"/>
              <a:cs typeface="Times New Roman" pitchFamily="18" charset="0"/>
            </a:rPr>
            <a:t>•Title IX: MV Homeless</a:t>
          </a:r>
          <a:endParaRPr lang="en-US" dirty="0"/>
        </a:p>
      </dgm:t>
    </dgm:pt>
    <dgm:pt modelId="{AA0D97B6-C3AB-43E8-87A2-A92C4A4E0E93}" type="parTrans" cxnId="{5859204B-B6C5-4D4C-A5CA-A2DB580361C0}">
      <dgm:prSet/>
      <dgm:spPr/>
      <dgm:t>
        <a:bodyPr/>
        <a:lstStyle/>
        <a:p>
          <a:endParaRPr lang="en-US"/>
        </a:p>
      </dgm:t>
    </dgm:pt>
    <dgm:pt modelId="{43902B95-9A89-45CB-9DE5-E2F218A75B53}" type="sibTrans" cxnId="{5859204B-B6C5-4D4C-A5CA-A2DB580361C0}">
      <dgm:prSet/>
      <dgm:spPr/>
      <dgm:t>
        <a:bodyPr/>
        <a:lstStyle/>
        <a:p>
          <a:endParaRPr lang="en-US"/>
        </a:p>
      </dgm:t>
    </dgm:pt>
    <dgm:pt modelId="{96DDBADB-20FD-48AE-800B-B89DAD374EA5}" type="pres">
      <dgm:prSet presAssocID="{F6D01515-B868-40CC-A693-E0625094B710}" presName="cycle" presStyleCnt="0">
        <dgm:presLayoutVars>
          <dgm:chMax val="1"/>
          <dgm:dir/>
          <dgm:animLvl val="ctr"/>
          <dgm:resizeHandles val="exact"/>
        </dgm:presLayoutVars>
      </dgm:prSet>
      <dgm:spPr/>
      <dgm:t>
        <a:bodyPr/>
        <a:lstStyle/>
        <a:p>
          <a:endParaRPr lang="en-US"/>
        </a:p>
      </dgm:t>
    </dgm:pt>
    <dgm:pt modelId="{5B3C035C-55F0-4BE3-99DA-DBD8E1D83892}" type="pres">
      <dgm:prSet presAssocID="{9E9325B2-94CC-4806-9DA7-7D69F6B92D47}" presName="centerShape" presStyleLbl="node0" presStyleIdx="0" presStyleCnt="1" custScaleX="145555" custScaleY="150085" custLinFactNeighborX="-36625" custLinFactNeighborY="-14193"/>
      <dgm:spPr/>
      <dgm:t>
        <a:bodyPr/>
        <a:lstStyle/>
        <a:p>
          <a:endParaRPr lang="en-US"/>
        </a:p>
      </dgm:t>
    </dgm:pt>
    <dgm:pt modelId="{884DC5CC-B4F6-4A05-A680-586A514D824D}" type="pres">
      <dgm:prSet presAssocID="{EC3A776A-48C3-4EC9-A867-2866D9499361}" presName="parTrans" presStyleLbl="bgSibTrans2D1" presStyleIdx="0" presStyleCnt="3" custScaleX="72098" custScaleY="34710" custLinFactNeighborX="-1653" custLinFactNeighborY="65152"/>
      <dgm:spPr/>
      <dgm:t>
        <a:bodyPr/>
        <a:lstStyle/>
        <a:p>
          <a:endParaRPr lang="en-US"/>
        </a:p>
      </dgm:t>
    </dgm:pt>
    <dgm:pt modelId="{C68CC04B-1F96-4D72-B2C2-B4A65E070A43}" type="pres">
      <dgm:prSet presAssocID="{1123CF52-E824-4A17-B589-52B5A7B50BA6}" presName="node" presStyleLbl="node1" presStyleIdx="0" presStyleCnt="3" custScaleX="84410" custScaleY="82070" custRadScaleRad="106325" custRadScaleInc="97764">
        <dgm:presLayoutVars>
          <dgm:bulletEnabled val="1"/>
        </dgm:presLayoutVars>
      </dgm:prSet>
      <dgm:spPr/>
      <dgm:t>
        <a:bodyPr/>
        <a:lstStyle/>
        <a:p>
          <a:endParaRPr lang="en-US"/>
        </a:p>
      </dgm:t>
    </dgm:pt>
    <dgm:pt modelId="{B72A39C2-65CC-4E9A-B634-4185E07338FE}" type="pres">
      <dgm:prSet presAssocID="{ACEF624D-F300-4440-B9D1-966525BF1F60}" presName="parTrans" presStyleLbl="bgSibTrans2D1" presStyleIdx="1" presStyleCnt="3" custAng="21522551" custScaleX="68932" custScaleY="60748" custLinFactNeighborX="-21696" custLinFactNeighborY="-7041"/>
      <dgm:spPr/>
      <dgm:t>
        <a:bodyPr/>
        <a:lstStyle/>
        <a:p>
          <a:endParaRPr lang="en-US"/>
        </a:p>
      </dgm:t>
    </dgm:pt>
    <dgm:pt modelId="{104FEBF1-26E5-4359-82A0-BF87E5B393EA}" type="pres">
      <dgm:prSet presAssocID="{3A99A330-44CA-465C-885D-05B775B43980}" presName="node" presStyleLbl="node1" presStyleIdx="1" presStyleCnt="3" custScaleX="101907" custScaleY="158942" custRadScaleRad="45564" custRadScaleInc="92289">
        <dgm:presLayoutVars>
          <dgm:bulletEnabled val="1"/>
        </dgm:presLayoutVars>
      </dgm:prSet>
      <dgm:spPr/>
      <dgm:t>
        <a:bodyPr/>
        <a:lstStyle/>
        <a:p>
          <a:endParaRPr lang="en-US"/>
        </a:p>
      </dgm:t>
    </dgm:pt>
    <dgm:pt modelId="{04FAD3E5-6B14-4335-9D7C-E173D81AF00F}" type="pres">
      <dgm:prSet presAssocID="{AA0D97B6-C3AB-43E8-87A2-A92C4A4E0E93}" presName="parTrans" presStyleLbl="bgSibTrans2D1" presStyleIdx="2" presStyleCnt="3" custScaleX="21093" custScaleY="61872" custLinFactNeighborX="29994" custLinFactNeighborY="-8684"/>
      <dgm:spPr/>
      <dgm:t>
        <a:bodyPr/>
        <a:lstStyle/>
        <a:p>
          <a:endParaRPr lang="en-US"/>
        </a:p>
      </dgm:t>
    </dgm:pt>
    <dgm:pt modelId="{600F2711-A85A-48E2-82AD-E2E77FDA411A}" type="pres">
      <dgm:prSet presAssocID="{60186852-8187-4EF9-8CB2-441E3C65A5F3}" presName="node" presStyleLbl="node1" presStyleIdx="2" presStyleCnt="3" custScaleX="74311" custScaleY="48405" custRadScaleRad="117024" custRadScaleInc="32662">
        <dgm:presLayoutVars>
          <dgm:bulletEnabled val="1"/>
        </dgm:presLayoutVars>
      </dgm:prSet>
      <dgm:spPr/>
      <dgm:t>
        <a:bodyPr/>
        <a:lstStyle/>
        <a:p>
          <a:endParaRPr lang="en-US"/>
        </a:p>
      </dgm:t>
    </dgm:pt>
  </dgm:ptLst>
  <dgm:cxnLst>
    <dgm:cxn modelId="{5859204B-B6C5-4D4C-A5CA-A2DB580361C0}" srcId="{9E9325B2-94CC-4806-9DA7-7D69F6B92D47}" destId="{60186852-8187-4EF9-8CB2-441E3C65A5F3}" srcOrd="2" destOrd="0" parTransId="{AA0D97B6-C3AB-43E8-87A2-A92C4A4E0E93}" sibTransId="{43902B95-9A89-45CB-9DE5-E2F218A75B53}"/>
    <dgm:cxn modelId="{ADE5D709-48CB-4A47-9140-46F22E0A1C83}" srcId="{F6D01515-B868-40CC-A693-E0625094B710}" destId="{9E9325B2-94CC-4806-9DA7-7D69F6B92D47}" srcOrd="0" destOrd="0" parTransId="{50D4CEEC-6A70-4C10-8C5C-0663B3516D27}" sibTransId="{4FEA98D0-62BA-43E1-8915-2F6AD25E5161}"/>
    <dgm:cxn modelId="{B2C45CC4-5BDA-400A-A2F6-1292ED93F795}" type="presOf" srcId="{F6D01515-B868-40CC-A693-E0625094B710}" destId="{96DDBADB-20FD-48AE-800B-B89DAD374EA5}" srcOrd="0" destOrd="0" presId="urn:microsoft.com/office/officeart/2005/8/layout/radial4"/>
    <dgm:cxn modelId="{2B2C79AB-F8C1-4F3B-9195-E5CF08A1AA23}" srcId="{9E9325B2-94CC-4806-9DA7-7D69F6B92D47}" destId="{3A99A330-44CA-465C-885D-05B775B43980}" srcOrd="1" destOrd="0" parTransId="{ACEF624D-F300-4440-B9D1-966525BF1F60}" sibTransId="{8FB5F0FD-9035-42F6-A4EA-75FFC80D3F20}"/>
    <dgm:cxn modelId="{25FB5730-BE24-4B65-8BD3-72AD1C17D038}" type="presOf" srcId="{1123CF52-E824-4A17-B589-52B5A7B50BA6}" destId="{C68CC04B-1F96-4D72-B2C2-B4A65E070A43}" srcOrd="0" destOrd="0" presId="urn:microsoft.com/office/officeart/2005/8/layout/radial4"/>
    <dgm:cxn modelId="{D800A33A-AAD8-4CB8-A188-D3F780C0F313}" type="presOf" srcId="{9E9325B2-94CC-4806-9DA7-7D69F6B92D47}" destId="{5B3C035C-55F0-4BE3-99DA-DBD8E1D83892}" srcOrd="0" destOrd="0" presId="urn:microsoft.com/office/officeart/2005/8/layout/radial4"/>
    <dgm:cxn modelId="{3F6E4564-FE7C-49CD-AF4A-D1A04D63A584}" type="presOf" srcId="{60186852-8187-4EF9-8CB2-441E3C65A5F3}" destId="{600F2711-A85A-48E2-82AD-E2E77FDA411A}" srcOrd="0" destOrd="0" presId="urn:microsoft.com/office/officeart/2005/8/layout/radial4"/>
    <dgm:cxn modelId="{9919A2E9-9EE4-4699-81FE-7BABADCC0CF5}" type="presOf" srcId="{AA0D97B6-C3AB-43E8-87A2-A92C4A4E0E93}" destId="{04FAD3E5-6B14-4335-9D7C-E173D81AF00F}" srcOrd="0" destOrd="0" presId="urn:microsoft.com/office/officeart/2005/8/layout/radial4"/>
    <dgm:cxn modelId="{2E906418-8FD5-47E4-A3A3-0EF55BD8CE27}" type="presOf" srcId="{EC3A776A-48C3-4EC9-A867-2866D9499361}" destId="{884DC5CC-B4F6-4A05-A680-586A514D824D}" srcOrd="0" destOrd="0" presId="urn:microsoft.com/office/officeart/2005/8/layout/radial4"/>
    <dgm:cxn modelId="{2CCD0A65-D8F8-4FE1-BF6C-8BD1A2926A8B}" type="presOf" srcId="{ACEF624D-F300-4440-B9D1-966525BF1F60}" destId="{B72A39C2-65CC-4E9A-B634-4185E07338FE}" srcOrd="0" destOrd="0" presId="urn:microsoft.com/office/officeart/2005/8/layout/radial4"/>
    <dgm:cxn modelId="{539F5EA4-591F-4FA5-A692-2AC3E964EE52}" srcId="{9E9325B2-94CC-4806-9DA7-7D69F6B92D47}" destId="{1123CF52-E824-4A17-B589-52B5A7B50BA6}" srcOrd="0" destOrd="0" parTransId="{EC3A776A-48C3-4EC9-A867-2866D9499361}" sibTransId="{56498AE4-6C78-4ACE-8443-39574FDF4F7B}"/>
    <dgm:cxn modelId="{DD0AFA1D-28F2-48E3-8E96-C2A36C04B2F8}" type="presOf" srcId="{3A99A330-44CA-465C-885D-05B775B43980}" destId="{104FEBF1-26E5-4359-82A0-BF87E5B393EA}" srcOrd="0" destOrd="0" presId="urn:microsoft.com/office/officeart/2005/8/layout/radial4"/>
    <dgm:cxn modelId="{7867F7DD-2C60-4BE3-9FED-3B568D4E3EBF}" srcId="{F6D01515-B868-40CC-A693-E0625094B710}" destId="{487C2CFF-FD82-48EB-A396-BC58043AFF42}" srcOrd="1" destOrd="0" parTransId="{5390E827-F7EE-462C-ADFF-EB9E36DFC527}" sibTransId="{6E5E099D-82E5-4951-B87B-5A4CBC134B07}"/>
    <dgm:cxn modelId="{606BFD8E-1891-4AE1-88BE-F870E288D76D}" type="presParOf" srcId="{96DDBADB-20FD-48AE-800B-B89DAD374EA5}" destId="{5B3C035C-55F0-4BE3-99DA-DBD8E1D83892}" srcOrd="0" destOrd="0" presId="urn:microsoft.com/office/officeart/2005/8/layout/radial4"/>
    <dgm:cxn modelId="{91B12234-5640-47DB-8401-D857DFF3EE03}" type="presParOf" srcId="{96DDBADB-20FD-48AE-800B-B89DAD374EA5}" destId="{884DC5CC-B4F6-4A05-A680-586A514D824D}" srcOrd="1" destOrd="0" presId="urn:microsoft.com/office/officeart/2005/8/layout/radial4"/>
    <dgm:cxn modelId="{F9AC24FB-36DA-403D-8E02-7944C655442C}" type="presParOf" srcId="{96DDBADB-20FD-48AE-800B-B89DAD374EA5}" destId="{C68CC04B-1F96-4D72-B2C2-B4A65E070A43}" srcOrd="2" destOrd="0" presId="urn:microsoft.com/office/officeart/2005/8/layout/radial4"/>
    <dgm:cxn modelId="{40D55806-7275-4A7C-AB7B-D674A127F476}" type="presParOf" srcId="{96DDBADB-20FD-48AE-800B-B89DAD374EA5}" destId="{B72A39C2-65CC-4E9A-B634-4185E07338FE}" srcOrd="3" destOrd="0" presId="urn:microsoft.com/office/officeart/2005/8/layout/radial4"/>
    <dgm:cxn modelId="{AB17DE91-B732-46A3-8FC4-2E65AACA02C7}" type="presParOf" srcId="{96DDBADB-20FD-48AE-800B-B89DAD374EA5}" destId="{104FEBF1-26E5-4359-82A0-BF87E5B393EA}" srcOrd="4" destOrd="0" presId="urn:microsoft.com/office/officeart/2005/8/layout/radial4"/>
    <dgm:cxn modelId="{1A312C1A-1620-407E-B8E6-7FF484A5CCDD}" type="presParOf" srcId="{96DDBADB-20FD-48AE-800B-B89DAD374EA5}" destId="{04FAD3E5-6B14-4335-9D7C-E173D81AF00F}" srcOrd="5" destOrd="0" presId="urn:microsoft.com/office/officeart/2005/8/layout/radial4"/>
    <dgm:cxn modelId="{AA4DE3C9-8F9A-47B1-BCE5-9C27F13D68C3}" type="presParOf" srcId="{96DDBADB-20FD-48AE-800B-B89DAD374EA5}" destId="{600F2711-A85A-48E2-82AD-E2E77FDA411A}" srcOrd="6" destOrd="0" presId="urn:microsoft.com/office/officeart/2005/8/layout/radial4"/>
  </dgm:cxnLst>
  <dgm:bg>
    <a:effectLst>
      <a:outerShdw blurRad="50800" dist="50800" dir="5400000" algn="ctr" rotWithShape="0">
        <a:schemeClr val="bg1"/>
      </a:outerShdw>
    </a:effectLst>
  </dgm:bg>
  <dgm:whole>
    <a:ln w="31750">
      <a:noFill/>
    </a:ln>
    <a:effectLst/>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B426EB-4246-4752-B75D-EB847F895569}" type="doc">
      <dgm:prSet loTypeId="urn:microsoft.com/office/officeart/2011/layout/HexagonRadial" loCatId="cycle" qsTypeId="urn:microsoft.com/office/officeart/2005/8/quickstyle/simple5" qsCatId="simple" csTypeId="urn:microsoft.com/office/officeart/2005/8/colors/accent1_1" csCatId="accent1" phldr="1"/>
      <dgm:spPr/>
      <dgm:t>
        <a:bodyPr/>
        <a:lstStyle/>
        <a:p>
          <a:endParaRPr lang="en-US"/>
        </a:p>
      </dgm:t>
    </dgm:pt>
    <dgm:pt modelId="{F3E6A8CF-5BA3-4CCC-86D5-BCDBB0A958CD}">
      <dgm:prSet phldrT="[Text]" custT="1"/>
      <dgm:spPr>
        <a:solidFill>
          <a:schemeClr val="accent4">
            <a:lumMod val="40000"/>
            <a:lumOff val="60000"/>
          </a:schemeClr>
        </a:solidFill>
      </dgm:spPr>
      <dgm:t>
        <a:bodyPr/>
        <a:lstStyle/>
        <a:p>
          <a:r>
            <a:rPr lang="en-US" sz="1500" b="1">
              <a:latin typeface="Arial Narrow" panose="020B0606020202030204" pitchFamily="34" charset="0"/>
            </a:rPr>
            <a:t>Indian School Equalization Act (ISEP) Program</a:t>
          </a:r>
        </a:p>
      </dgm:t>
    </dgm:pt>
    <dgm:pt modelId="{CA4506EF-3F66-4B33-B18A-B66E0A1BDF6C}" type="parTrans" cxnId="{93F6EAEF-C5DD-4326-844B-BF15A31EF733}">
      <dgm:prSet/>
      <dgm:spPr/>
      <dgm:t>
        <a:bodyPr/>
        <a:lstStyle/>
        <a:p>
          <a:endParaRPr lang="en-US" sz="1500" b="1">
            <a:solidFill>
              <a:schemeClr val="tx1"/>
            </a:solidFill>
            <a:latin typeface="Arial Narrow" panose="020B0606020202030204" pitchFamily="34" charset="0"/>
          </a:endParaRPr>
        </a:p>
      </dgm:t>
    </dgm:pt>
    <dgm:pt modelId="{6E52F01A-7D4A-4A48-8B3E-DE07C6C92224}" type="sibTrans" cxnId="{93F6EAEF-C5DD-4326-844B-BF15A31EF733}">
      <dgm:prSet/>
      <dgm:spPr/>
      <dgm:t>
        <a:bodyPr/>
        <a:lstStyle/>
        <a:p>
          <a:endParaRPr lang="en-US" sz="1500" b="1">
            <a:solidFill>
              <a:schemeClr val="tx1"/>
            </a:solidFill>
            <a:latin typeface="Arial Narrow" panose="020B0606020202030204" pitchFamily="34" charset="0"/>
          </a:endParaRPr>
        </a:p>
      </dgm:t>
    </dgm:pt>
    <dgm:pt modelId="{22CBC3FF-1D49-4E37-8F7E-6CE557B5A7BB}">
      <dgm:prSet phldrT="[Text]" custT="1"/>
      <dgm:spPr/>
      <dgm:t>
        <a:bodyPr/>
        <a:lstStyle/>
        <a:p>
          <a:r>
            <a:rPr lang="en-US" sz="1500" b="1">
              <a:latin typeface="Arial Narrow" panose="020B0606020202030204" pitchFamily="34" charset="0"/>
            </a:rPr>
            <a:t>ISEP Supplemental Gifted and Talented </a:t>
          </a:r>
        </a:p>
      </dgm:t>
    </dgm:pt>
    <dgm:pt modelId="{5F899804-3E49-4914-846F-1E52CEC0B65C}" type="parTrans" cxnId="{6A019793-07F1-47BA-A473-A7B9BAF55303}">
      <dgm:prSet/>
      <dgm:spPr/>
      <dgm:t>
        <a:bodyPr/>
        <a:lstStyle/>
        <a:p>
          <a:endParaRPr lang="en-US" sz="1500" b="1">
            <a:solidFill>
              <a:schemeClr val="tx1"/>
            </a:solidFill>
            <a:latin typeface="Arial Narrow" panose="020B0606020202030204" pitchFamily="34" charset="0"/>
          </a:endParaRPr>
        </a:p>
      </dgm:t>
    </dgm:pt>
    <dgm:pt modelId="{6185D799-BF4A-41C9-8114-CB5D154D953F}" type="sibTrans" cxnId="{6A019793-07F1-47BA-A473-A7B9BAF55303}">
      <dgm:prSet/>
      <dgm:spPr/>
      <dgm:t>
        <a:bodyPr/>
        <a:lstStyle/>
        <a:p>
          <a:endParaRPr lang="en-US" sz="1500" b="1">
            <a:solidFill>
              <a:schemeClr val="tx1"/>
            </a:solidFill>
            <a:latin typeface="Arial Narrow" panose="020B0606020202030204" pitchFamily="34" charset="0"/>
          </a:endParaRPr>
        </a:p>
      </dgm:t>
    </dgm:pt>
    <dgm:pt modelId="{FF0B1D5C-7698-4DF4-893E-B7A96BF24364}">
      <dgm:prSet phldrT="[Text]" custT="1"/>
      <dgm:spPr/>
      <dgm:t>
        <a:bodyPr/>
        <a:lstStyle/>
        <a:p>
          <a:r>
            <a:rPr lang="en-US" sz="1500" b="1">
              <a:latin typeface="Arial Narrow" panose="020B0606020202030204" pitchFamily="34" charset="0"/>
            </a:rPr>
            <a:t>ISEP Supplemental Language Development (ELL/NLL)</a:t>
          </a:r>
        </a:p>
      </dgm:t>
    </dgm:pt>
    <dgm:pt modelId="{2D23F986-FFB4-44BB-8460-AF9F2D03AE17}" type="parTrans" cxnId="{3E939C98-DB91-4AD2-A044-2E461160EC0C}">
      <dgm:prSet/>
      <dgm:spPr/>
      <dgm:t>
        <a:bodyPr/>
        <a:lstStyle/>
        <a:p>
          <a:endParaRPr lang="en-US" sz="1500" b="1">
            <a:solidFill>
              <a:schemeClr val="tx1"/>
            </a:solidFill>
            <a:latin typeface="Arial Narrow" panose="020B0606020202030204" pitchFamily="34" charset="0"/>
          </a:endParaRPr>
        </a:p>
      </dgm:t>
    </dgm:pt>
    <dgm:pt modelId="{CFF8D2AF-FF8A-4992-A66A-36D5572720D8}" type="sibTrans" cxnId="{3E939C98-DB91-4AD2-A044-2E461160EC0C}">
      <dgm:prSet/>
      <dgm:spPr/>
      <dgm:t>
        <a:bodyPr/>
        <a:lstStyle/>
        <a:p>
          <a:endParaRPr lang="en-US" sz="1500" b="1">
            <a:solidFill>
              <a:schemeClr val="tx1"/>
            </a:solidFill>
            <a:latin typeface="Arial Narrow" panose="020B0606020202030204" pitchFamily="34" charset="0"/>
          </a:endParaRPr>
        </a:p>
      </dgm:t>
    </dgm:pt>
    <dgm:pt modelId="{C1D694E5-ECBC-45C2-B663-F92B8E92CFD2}">
      <dgm:prSet phldrT="[Text]" custT="1"/>
      <dgm:spPr/>
      <dgm:t>
        <a:bodyPr/>
        <a:lstStyle/>
        <a:p>
          <a:r>
            <a:rPr lang="en-US" sz="1500" b="1" dirty="0">
              <a:latin typeface="Arial Narrow" panose="020B0606020202030204" pitchFamily="34" charset="0"/>
            </a:rPr>
            <a:t>ESEA/ESSA Title I, II, IV, </a:t>
          </a:r>
          <a:r>
            <a:rPr lang="en-US" sz="1500" b="1" dirty="0" smtClean="0">
              <a:latin typeface="Arial Narrow" panose="020B0606020202030204" pitchFamily="34" charset="0"/>
            </a:rPr>
            <a:t>V, VI, </a:t>
          </a:r>
          <a:r>
            <a:rPr lang="en-US" sz="1500" b="1" dirty="0">
              <a:latin typeface="Arial Narrow" panose="020B0606020202030204" pitchFamily="34" charset="0"/>
            </a:rPr>
            <a:t>&amp; </a:t>
          </a:r>
          <a:r>
            <a:rPr lang="en-US" sz="1500" b="1" dirty="0" smtClean="0">
              <a:latin typeface="Arial Narrow" panose="020B0606020202030204" pitchFamily="34" charset="0"/>
            </a:rPr>
            <a:t>IX</a:t>
          </a:r>
          <a:endParaRPr lang="en-US" sz="1500" b="1" dirty="0">
            <a:latin typeface="Arial Narrow" panose="020B0606020202030204" pitchFamily="34" charset="0"/>
          </a:endParaRPr>
        </a:p>
      </dgm:t>
    </dgm:pt>
    <dgm:pt modelId="{4A9480B3-3159-4BAA-B8ED-F74D6382577A}" type="parTrans" cxnId="{5CCD6A9F-BAE0-4473-8658-B3AA41295A3B}">
      <dgm:prSet/>
      <dgm:spPr/>
      <dgm:t>
        <a:bodyPr/>
        <a:lstStyle/>
        <a:p>
          <a:endParaRPr lang="en-US" sz="1500" b="1">
            <a:solidFill>
              <a:schemeClr val="tx1"/>
            </a:solidFill>
            <a:latin typeface="Arial Narrow" panose="020B0606020202030204" pitchFamily="34" charset="0"/>
          </a:endParaRPr>
        </a:p>
      </dgm:t>
    </dgm:pt>
    <dgm:pt modelId="{FE3A5EA0-5496-4F8D-BC34-7636E64F8358}" type="sibTrans" cxnId="{5CCD6A9F-BAE0-4473-8658-B3AA41295A3B}">
      <dgm:prSet/>
      <dgm:spPr/>
      <dgm:t>
        <a:bodyPr/>
        <a:lstStyle/>
        <a:p>
          <a:endParaRPr lang="en-US" sz="1500" b="1">
            <a:solidFill>
              <a:schemeClr val="tx1"/>
            </a:solidFill>
            <a:latin typeface="Arial Narrow" panose="020B0606020202030204" pitchFamily="34" charset="0"/>
          </a:endParaRPr>
        </a:p>
      </dgm:t>
    </dgm:pt>
    <dgm:pt modelId="{4450A2D8-38BC-4110-9318-457CB2D43310}">
      <dgm:prSet phldrT="[Text]" custT="1"/>
      <dgm:spPr/>
      <dgm:t>
        <a:bodyPr/>
        <a:lstStyle/>
        <a:p>
          <a:r>
            <a:rPr lang="en-US" sz="1500" b="1">
              <a:latin typeface="Arial Narrow" panose="020B0606020202030204" pitchFamily="34" charset="0"/>
            </a:rPr>
            <a:t>IDEA Part B, CEIS, </a:t>
          </a:r>
        </a:p>
      </dgm:t>
    </dgm:pt>
    <dgm:pt modelId="{4ED85C22-18C9-4603-A2C3-4C59C4D57B21}" type="parTrans" cxnId="{A9374866-5642-4564-9917-8996957AB0A7}">
      <dgm:prSet/>
      <dgm:spPr/>
      <dgm:t>
        <a:bodyPr/>
        <a:lstStyle/>
        <a:p>
          <a:endParaRPr lang="en-US" sz="1500" b="1">
            <a:solidFill>
              <a:schemeClr val="tx1"/>
            </a:solidFill>
            <a:latin typeface="Arial Narrow" panose="020B0606020202030204" pitchFamily="34" charset="0"/>
          </a:endParaRPr>
        </a:p>
      </dgm:t>
    </dgm:pt>
    <dgm:pt modelId="{49AF192F-1D89-41BF-B122-9B741867D0AE}" type="sibTrans" cxnId="{A9374866-5642-4564-9917-8996957AB0A7}">
      <dgm:prSet/>
      <dgm:spPr/>
      <dgm:t>
        <a:bodyPr/>
        <a:lstStyle/>
        <a:p>
          <a:endParaRPr lang="en-US" sz="1500" b="1">
            <a:solidFill>
              <a:schemeClr val="tx1"/>
            </a:solidFill>
            <a:latin typeface="Arial Narrow" panose="020B0606020202030204" pitchFamily="34" charset="0"/>
          </a:endParaRPr>
        </a:p>
      </dgm:t>
    </dgm:pt>
    <dgm:pt modelId="{064EF86F-B3E5-4D43-AC43-4300420F9CE4}">
      <dgm:prSet phldrT="[Text]" phldr="1"/>
      <dgm:spPr/>
      <dgm:t>
        <a:bodyPr/>
        <a:lstStyle/>
        <a:p>
          <a:endParaRPr lang="en-US" sz="1500" b="1">
            <a:solidFill>
              <a:schemeClr val="tx1"/>
            </a:solidFill>
            <a:latin typeface="Arial Narrow" panose="020B0606020202030204" pitchFamily="34" charset="0"/>
          </a:endParaRPr>
        </a:p>
      </dgm:t>
    </dgm:pt>
    <dgm:pt modelId="{F694BFAA-E159-4D41-89E6-248515C88D33}" type="parTrans" cxnId="{6D963763-633E-4827-BC81-757D2192AC7E}">
      <dgm:prSet/>
      <dgm:spPr/>
      <dgm:t>
        <a:bodyPr/>
        <a:lstStyle/>
        <a:p>
          <a:endParaRPr lang="en-US" sz="1500" b="1">
            <a:solidFill>
              <a:schemeClr val="tx1"/>
            </a:solidFill>
            <a:latin typeface="Arial Narrow" panose="020B0606020202030204" pitchFamily="34" charset="0"/>
          </a:endParaRPr>
        </a:p>
      </dgm:t>
    </dgm:pt>
    <dgm:pt modelId="{7AB7A10A-6C00-40C4-8068-EB708EF19562}" type="sibTrans" cxnId="{6D963763-633E-4827-BC81-757D2192AC7E}">
      <dgm:prSet/>
      <dgm:spPr/>
      <dgm:t>
        <a:bodyPr/>
        <a:lstStyle/>
        <a:p>
          <a:endParaRPr lang="en-US" sz="1500" b="1">
            <a:solidFill>
              <a:schemeClr val="tx1"/>
            </a:solidFill>
            <a:latin typeface="Arial Narrow" panose="020B0606020202030204" pitchFamily="34" charset="0"/>
          </a:endParaRPr>
        </a:p>
      </dgm:t>
    </dgm:pt>
    <dgm:pt modelId="{1E0256E1-778D-4371-8DE5-03FD1ADB4430}">
      <dgm:prSet phldrT="[Text]" custT="1"/>
      <dgm:spPr/>
      <dgm:t>
        <a:bodyPr/>
        <a:lstStyle/>
        <a:p>
          <a:r>
            <a:rPr lang="en-US" sz="1500" b="1" dirty="0">
              <a:latin typeface="Arial Narrow" panose="020B0606020202030204" pitchFamily="34" charset="0"/>
            </a:rPr>
            <a:t>IT, Facilities </a:t>
          </a:r>
          <a:r>
            <a:rPr lang="en-US" sz="1500" b="1" dirty="0" smtClean="0">
              <a:latin typeface="Arial Narrow" panose="020B0606020202030204" pitchFamily="34" charset="0"/>
            </a:rPr>
            <a:t>Maintenance </a:t>
          </a:r>
          <a:r>
            <a:rPr lang="en-US" sz="1500" b="1" dirty="0">
              <a:latin typeface="Arial Narrow" panose="020B0606020202030204" pitchFamily="34" charset="0"/>
            </a:rPr>
            <a:t>and Operations, etc.</a:t>
          </a:r>
        </a:p>
      </dgm:t>
    </dgm:pt>
    <dgm:pt modelId="{66EA0C52-808A-45A1-A50C-E44C7AEE9873}" type="parTrans" cxnId="{F2637A2E-1351-4253-8CD7-3BB1144D83C5}">
      <dgm:prSet/>
      <dgm:spPr/>
      <dgm:t>
        <a:bodyPr/>
        <a:lstStyle/>
        <a:p>
          <a:endParaRPr lang="en-US" sz="1500" b="1">
            <a:latin typeface="Arial Narrow" panose="020B0606020202030204" pitchFamily="34" charset="0"/>
          </a:endParaRPr>
        </a:p>
      </dgm:t>
    </dgm:pt>
    <dgm:pt modelId="{14482CB5-B3B1-4F68-AD00-5D72128CC48D}" type="sibTrans" cxnId="{F2637A2E-1351-4253-8CD7-3BB1144D83C5}">
      <dgm:prSet/>
      <dgm:spPr/>
      <dgm:t>
        <a:bodyPr/>
        <a:lstStyle/>
        <a:p>
          <a:endParaRPr lang="en-US" sz="1500" b="1">
            <a:latin typeface="Arial Narrow" panose="020B0606020202030204" pitchFamily="34" charset="0"/>
          </a:endParaRPr>
        </a:p>
      </dgm:t>
    </dgm:pt>
    <dgm:pt modelId="{2264454B-0827-4509-B0DE-79B335910A28}">
      <dgm:prSet phldrT="[Text]" custT="1"/>
      <dgm:spPr/>
      <dgm:t>
        <a:bodyPr/>
        <a:lstStyle/>
        <a:p>
          <a:r>
            <a:rPr lang="en-US" sz="1500" b="1">
              <a:latin typeface="Arial Narrow" panose="020B0606020202030204" pitchFamily="34" charset="0"/>
            </a:rPr>
            <a:t>ISEP Special Education 15% Set Aside</a:t>
          </a:r>
        </a:p>
      </dgm:t>
    </dgm:pt>
    <dgm:pt modelId="{69348F43-972E-4996-AD7A-57C5CD388B84}" type="sibTrans" cxnId="{D05BA8B0-E344-45A5-A911-B1BC1E35DBB7}">
      <dgm:prSet/>
      <dgm:spPr/>
      <dgm:t>
        <a:bodyPr/>
        <a:lstStyle/>
        <a:p>
          <a:endParaRPr lang="en-US" sz="1500" b="1">
            <a:solidFill>
              <a:schemeClr val="tx1"/>
            </a:solidFill>
            <a:latin typeface="Arial Narrow" panose="020B0606020202030204" pitchFamily="34" charset="0"/>
          </a:endParaRPr>
        </a:p>
      </dgm:t>
    </dgm:pt>
    <dgm:pt modelId="{C63D7FBB-5738-4866-8EB4-641F5019BF00}" type="parTrans" cxnId="{D05BA8B0-E344-45A5-A911-B1BC1E35DBB7}">
      <dgm:prSet/>
      <dgm:spPr/>
      <dgm:t>
        <a:bodyPr/>
        <a:lstStyle/>
        <a:p>
          <a:endParaRPr lang="en-US" sz="1500" b="1">
            <a:solidFill>
              <a:schemeClr val="tx1"/>
            </a:solidFill>
            <a:latin typeface="Arial Narrow" panose="020B0606020202030204" pitchFamily="34" charset="0"/>
          </a:endParaRPr>
        </a:p>
      </dgm:t>
    </dgm:pt>
    <dgm:pt modelId="{6E839385-CF54-4E11-8313-8A054071BDDF}" type="pres">
      <dgm:prSet presAssocID="{7AB426EB-4246-4752-B75D-EB847F895569}" presName="Name0" presStyleCnt="0">
        <dgm:presLayoutVars>
          <dgm:chMax val="1"/>
          <dgm:chPref val="1"/>
          <dgm:dir/>
          <dgm:animOne val="branch"/>
          <dgm:animLvl val="lvl"/>
        </dgm:presLayoutVars>
      </dgm:prSet>
      <dgm:spPr/>
      <dgm:t>
        <a:bodyPr/>
        <a:lstStyle/>
        <a:p>
          <a:endParaRPr lang="en-US"/>
        </a:p>
      </dgm:t>
    </dgm:pt>
    <dgm:pt modelId="{0A3286FF-5ED1-4BED-9E61-042535CC2541}" type="pres">
      <dgm:prSet presAssocID="{F3E6A8CF-5BA3-4CCC-86D5-BCDBB0A958CD}" presName="Parent" presStyleLbl="node0" presStyleIdx="0" presStyleCnt="1">
        <dgm:presLayoutVars>
          <dgm:chMax val="6"/>
          <dgm:chPref val="6"/>
        </dgm:presLayoutVars>
      </dgm:prSet>
      <dgm:spPr/>
      <dgm:t>
        <a:bodyPr/>
        <a:lstStyle/>
        <a:p>
          <a:endParaRPr lang="en-US"/>
        </a:p>
      </dgm:t>
    </dgm:pt>
    <dgm:pt modelId="{B6B8EFCA-0967-4ED9-B1CC-1FD12E59267E}" type="pres">
      <dgm:prSet presAssocID="{22CBC3FF-1D49-4E37-8F7E-6CE557B5A7BB}" presName="Accent1" presStyleCnt="0"/>
      <dgm:spPr/>
    </dgm:pt>
    <dgm:pt modelId="{D40EB693-3897-4F84-9B7E-F179364E1C00}" type="pres">
      <dgm:prSet presAssocID="{22CBC3FF-1D49-4E37-8F7E-6CE557B5A7BB}" presName="Accent" presStyleLbl="bgShp" presStyleIdx="0" presStyleCnt="6"/>
      <dgm:spPr/>
    </dgm:pt>
    <dgm:pt modelId="{583F64AE-FA9B-4439-A049-B47292057D84}" type="pres">
      <dgm:prSet presAssocID="{22CBC3FF-1D49-4E37-8F7E-6CE557B5A7BB}" presName="Child1" presStyleLbl="node1" presStyleIdx="0" presStyleCnt="6">
        <dgm:presLayoutVars>
          <dgm:chMax val="0"/>
          <dgm:chPref val="0"/>
          <dgm:bulletEnabled val="1"/>
        </dgm:presLayoutVars>
      </dgm:prSet>
      <dgm:spPr/>
      <dgm:t>
        <a:bodyPr/>
        <a:lstStyle/>
        <a:p>
          <a:endParaRPr lang="en-US"/>
        </a:p>
      </dgm:t>
    </dgm:pt>
    <dgm:pt modelId="{C320AC17-FD15-4773-ABE6-45C5E687D418}" type="pres">
      <dgm:prSet presAssocID="{FF0B1D5C-7698-4DF4-893E-B7A96BF24364}" presName="Accent2" presStyleCnt="0"/>
      <dgm:spPr/>
    </dgm:pt>
    <dgm:pt modelId="{11A23ECA-5495-44FE-AEC9-928E4A9D9CA5}" type="pres">
      <dgm:prSet presAssocID="{FF0B1D5C-7698-4DF4-893E-B7A96BF24364}" presName="Accent" presStyleLbl="bgShp" presStyleIdx="1" presStyleCnt="6"/>
      <dgm:spPr/>
    </dgm:pt>
    <dgm:pt modelId="{C88D110F-94F2-495C-B633-1BD3BE94C7A6}" type="pres">
      <dgm:prSet presAssocID="{FF0B1D5C-7698-4DF4-893E-B7A96BF24364}" presName="Child2" presStyleLbl="node1" presStyleIdx="1" presStyleCnt="6">
        <dgm:presLayoutVars>
          <dgm:chMax val="0"/>
          <dgm:chPref val="0"/>
          <dgm:bulletEnabled val="1"/>
        </dgm:presLayoutVars>
      </dgm:prSet>
      <dgm:spPr/>
      <dgm:t>
        <a:bodyPr/>
        <a:lstStyle/>
        <a:p>
          <a:endParaRPr lang="en-US"/>
        </a:p>
      </dgm:t>
    </dgm:pt>
    <dgm:pt modelId="{0AEF9B48-646E-41D2-B459-90656E06FB4C}" type="pres">
      <dgm:prSet presAssocID="{C1D694E5-ECBC-45C2-B663-F92B8E92CFD2}" presName="Accent3" presStyleCnt="0"/>
      <dgm:spPr/>
    </dgm:pt>
    <dgm:pt modelId="{0535C3EC-7323-424F-9947-6484B3742690}" type="pres">
      <dgm:prSet presAssocID="{C1D694E5-ECBC-45C2-B663-F92B8E92CFD2}" presName="Accent" presStyleLbl="bgShp" presStyleIdx="2" presStyleCnt="6"/>
      <dgm:spPr/>
    </dgm:pt>
    <dgm:pt modelId="{6C854AC8-B319-4C6C-B3E9-AC54D20FD64C}" type="pres">
      <dgm:prSet presAssocID="{C1D694E5-ECBC-45C2-B663-F92B8E92CFD2}" presName="Child3" presStyleLbl="node1" presStyleIdx="2" presStyleCnt="6">
        <dgm:presLayoutVars>
          <dgm:chMax val="0"/>
          <dgm:chPref val="0"/>
          <dgm:bulletEnabled val="1"/>
        </dgm:presLayoutVars>
      </dgm:prSet>
      <dgm:spPr/>
      <dgm:t>
        <a:bodyPr/>
        <a:lstStyle/>
        <a:p>
          <a:endParaRPr lang="en-US"/>
        </a:p>
      </dgm:t>
    </dgm:pt>
    <dgm:pt modelId="{3A0A1D7E-2236-484C-AC2F-60329E8DAF8C}" type="pres">
      <dgm:prSet presAssocID="{2264454B-0827-4509-B0DE-79B335910A28}" presName="Accent4" presStyleCnt="0"/>
      <dgm:spPr/>
    </dgm:pt>
    <dgm:pt modelId="{3AA44EF3-3547-45E5-9124-7E3D0997B5A3}" type="pres">
      <dgm:prSet presAssocID="{2264454B-0827-4509-B0DE-79B335910A28}" presName="Accent" presStyleLbl="bgShp" presStyleIdx="3" presStyleCnt="6"/>
      <dgm:spPr/>
    </dgm:pt>
    <dgm:pt modelId="{A9B22E94-D8CF-40D8-BC02-AF2CDCA6D7DB}" type="pres">
      <dgm:prSet presAssocID="{2264454B-0827-4509-B0DE-79B335910A28}" presName="Child4" presStyleLbl="node1" presStyleIdx="3" presStyleCnt="6">
        <dgm:presLayoutVars>
          <dgm:chMax val="0"/>
          <dgm:chPref val="0"/>
          <dgm:bulletEnabled val="1"/>
        </dgm:presLayoutVars>
      </dgm:prSet>
      <dgm:spPr/>
      <dgm:t>
        <a:bodyPr/>
        <a:lstStyle/>
        <a:p>
          <a:endParaRPr lang="en-US"/>
        </a:p>
      </dgm:t>
    </dgm:pt>
    <dgm:pt modelId="{6C4B5AC3-FFCF-4F65-9DFB-6DF720430A28}" type="pres">
      <dgm:prSet presAssocID="{4450A2D8-38BC-4110-9318-457CB2D43310}" presName="Accent5" presStyleCnt="0"/>
      <dgm:spPr/>
    </dgm:pt>
    <dgm:pt modelId="{5BFD9673-AAD6-43BC-94A3-BB159D548F2A}" type="pres">
      <dgm:prSet presAssocID="{4450A2D8-38BC-4110-9318-457CB2D43310}" presName="Accent" presStyleLbl="bgShp" presStyleIdx="4" presStyleCnt="6"/>
      <dgm:spPr/>
    </dgm:pt>
    <dgm:pt modelId="{35AEA59C-34DE-47E6-AAEC-41344DAF9DAD}" type="pres">
      <dgm:prSet presAssocID="{4450A2D8-38BC-4110-9318-457CB2D43310}" presName="Child5" presStyleLbl="node1" presStyleIdx="4" presStyleCnt="6">
        <dgm:presLayoutVars>
          <dgm:chMax val="0"/>
          <dgm:chPref val="0"/>
          <dgm:bulletEnabled val="1"/>
        </dgm:presLayoutVars>
      </dgm:prSet>
      <dgm:spPr/>
      <dgm:t>
        <a:bodyPr/>
        <a:lstStyle/>
        <a:p>
          <a:endParaRPr lang="en-US"/>
        </a:p>
      </dgm:t>
    </dgm:pt>
    <dgm:pt modelId="{BDEA3A9C-1451-4993-A82D-82E97C9DC6A7}" type="pres">
      <dgm:prSet presAssocID="{1E0256E1-778D-4371-8DE5-03FD1ADB4430}" presName="Accent6" presStyleCnt="0"/>
      <dgm:spPr/>
    </dgm:pt>
    <dgm:pt modelId="{7A1F97E0-8357-46F6-8E93-DBE59530CE73}" type="pres">
      <dgm:prSet presAssocID="{1E0256E1-778D-4371-8DE5-03FD1ADB4430}" presName="Accent" presStyleLbl="bgShp" presStyleIdx="5" presStyleCnt="6"/>
      <dgm:spPr/>
    </dgm:pt>
    <dgm:pt modelId="{A7BA3EC7-BD05-4F8C-87A2-B8549562010E}" type="pres">
      <dgm:prSet presAssocID="{1E0256E1-778D-4371-8DE5-03FD1ADB4430}" presName="Child6" presStyleLbl="node1" presStyleIdx="5" presStyleCnt="6">
        <dgm:presLayoutVars>
          <dgm:chMax val="0"/>
          <dgm:chPref val="0"/>
          <dgm:bulletEnabled val="1"/>
        </dgm:presLayoutVars>
      </dgm:prSet>
      <dgm:spPr/>
      <dgm:t>
        <a:bodyPr/>
        <a:lstStyle/>
        <a:p>
          <a:endParaRPr lang="en-US"/>
        </a:p>
      </dgm:t>
    </dgm:pt>
  </dgm:ptLst>
  <dgm:cxnLst>
    <dgm:cxn modelId="{D05BA8B0-E344-45A5-A911-B1BC1E35DBB7}" srcId="{F3E6A8CF-5BA3-4CCC-86D5-BCDBB0A958CD}" destId="{2264454B-0827-4509-B0DE-79B335910A28}" srcOrd="3" destOrd="0" parTransId="{C63D7FBB-5738-4866-8EB4-641F5019BF00}" sibTransId="{69348F43-972E-4996-AD7A-57C5CD388B84}"/>
    <dgm:cxn modelId="{EEE09640-DB5F-450D-BD0E-1BACEFF7595E}" type="presOf" srcId="{FF0B1D5C-7698-4DF4-893E-B7A96BF24364}" destId="{C88D110F-94F2-495C-B633-1BD3BE94C7A6}" srcOrd="0" destOrd="0" presId="urn:microsoft.com/office/officeart/2011/layout/HexagonRadial"/>
    <dgm:cxn modelId="{93F6EAEF-C5DD-4326-844B-BF15A31EF733}" srcId="{7AB426EB-4246-4752-B75D-EB847F895569}" destId="{F3E6A8CF-5BA3-4CCC-86D5-BCDBB0A958CD}" srcOrd="0" destOrd="0" parTransId="{CA4506EF-3F66-4B33-B18A-B66E0A1BDF6C}" sibTransId="{6E52F01A-7D4A-4A48-8B3E-DE07C6C92224}"/>
    <dgm:cxn modelId="{D3C7DCB8-F0F9-46F4-84C0-DB89F4C053AE}" type="presOf" srcId="{7AB426EB-4246-4752-B75D-EB847F895569}" destId="{6E839385-CF54-4E11-8313-8A054071BDDF}" srcOrd="0" destOrd="0" presId="urn:microsoft.com/office/officeart/2011/layout/HexagonRadial"/>
    <dgm:cxn modelId="{A6747A88-17F9-4DFE-9348-E501FFC9C323}" type="presOf" srcId="{2264454B-0827-4509-B0DE-79B335910A28}" destId="{A9B22E94-D8CF-40D8-BC02-AF2CDCA6D7DB}" srcOrd="0" destOrd="0" presId="urn:microsoft.com/office/officeart/2011/layout/HexagonRadial"/>
    <dgm:cxn modelId="{6D963763-633E-4827-BC81-757D2192AC7E}" srcId="{F3E6A8CF-5BA3-4CCC-86D5-BCDBB0A958CD}" destId="{064EF86F-B3E5-4D43-AC43-4300420F9CE4}" srcOrd="6" destOrd="0" parTransId="{F694BFAA-E159-4D41-89E6-248515C88D33}" sibTransId="{7AB7A10A-6C00-40C4-8068-EB708EF19562}"/>
    <dgm:cxn modelId="{3E939C98-DB91-4AD2-A044-2E461160EC0C}" srcId="{F3E6A8CF-5BA3-4CCC-86D5-BCDBB0A958CD}" destId="{FF0B1D5C-7698-4DF4-893E-B7A96BF24364}" srcOrd="1" destOrd="0" parTransId="{2D23F986-FFB4-44BB-8460-AF9F2D03AE17}" sibTransId="{CFF8D2AF-FF8A-4992-A66A-36D5572720D8}"/>
    <dgm:cxn modelId="{4FEDBEAF-DF00-47E0-BF15-E8F8E6A42A3E}" type="presOf" srcId="{4450A2D8-38BC-4110-9318-457CB2D43310}" destId="{35AEA59C-34DE-47E6-AAEC-41344DAF9DAD}" srcOrd="0" destOrd="0" presId="urn:microsoft.com/office/officeart/2011/layout/HexagonRadial"/>
    <dgm:cxn modelId="{F2637A2E-1351-4253-8CD7-3BB1144D83C5}" srcId="{F3E6A8CF-5BA3-4CCC-86D5-BCDBB0A958CD}" destId="{1E0256E1-778D-4371-8DE5-03FD1ADB4430}" srcOrd="5" destOrd="0" parTransId="{66EA0C52-808A-45A1-A50C-E44C7AEE9873}" sibTransId="{14482CB5-B3B1-4F68-AD00-5D72128CC48D}"/>
    <dgm:cxn modelId="{1AA30BA2-84B2-46DB-88FA-9E5AD0390EED}" type="presOf" srcId="{C1D694E5-ECBC-45C2-B663-F92B8E92CFD2}" destId="{6C854AC8-B319-4C6C-B3E9-AC54D20FD64C}" srcOrd="0" destOrd="0" presId="urn:microsoft.com/office/officeart/2011/layout/HexagonRadial"/>
    <dgm:cxn modelId="{D6315958-0C51-4B92-B802-DD1561752594}" type="presOf" srcId="{22CBC3FF-1D49-4E37-8F7E-6CE557B5A7BB}" destId="{583F64AE-FA9B-4439-A049-B47292057D84}" srcOrd="0" destOrd="0" presId="urn:microsoft.com/office/officeart/2011/layout/HexagonRadial"/>
    <dgm:cxn modelId="{D808DC39-C9AF-4506-85AE-96EA52EEB8D9}" type="presOf" srcId="{1E0256E1-778D-4371-8DE5-03FD1ADB4430}" destId="{A7BA3EC7-BD05-4F8C-87A2-B8549562010E}" srcOrd="0" destOrd="0" presId="urn:microsoft.com/office/officeart/2011/layout/HexagonRadial"/>
    <dgm:cxn modelId="{A9374866-5642-4564-9917-8996957AB0A7}" srcId="{F3E6A8CF-5BA3-4CCC-86D5-BCDBB0A958CD}" destId="{4450A2D8-38BC-4110-9318-457CB2D43310}" srcOrd="4" destOrd="0" parTransId="{4ED85C22-18C9-4603-A2C3-4C59C4D57B21}" sibTransId="{49AF192F-1D89-41BF-B122-9B741867D0AE}"/>
    <dgm:cxn modelId="{5CCD6A9F-BAE0-4473-8658-B3AA41295A3B}" srcId="{F3E6A8CF-5BA3-4CCC-86D5-BCDBB0A958CD}" destId="{C1D694E5-ECBC-45C2-B663-F92B8E92CFD2}" srcOrd="2" destOrd="0" parTransId="{4A9480B3-3159-4BAA-B8ED-F74D6382577A}" sibTransId="{FE3A5EA0-5496-4F8D-BC34-7636E64F8358}"/>
    <dgm:cxn modelId="{6A019793-07F1-47BA-A473-A7B9BAF55303}" srcId="{F3E6A8CF-5BA3-4CCC-86D5-BCDBB0A958CD}" destId="{22CBC3FF-1D49-4E37-8F7E-6CE557B5A7BB}" srcOrd="0" destOrd="0" parTransId="{5F899804-3E49-4914-846F-1E52CEC0B65C}" sibTransId="{6185D799-BF4A-41C9-8114-CB5D154D953F}"/>
    <dgm:cxn modelId="{D895E174-F7D8-49B3-9E30-FD5C79F0710E}" type="presOf" srcId="{F3E6A8CF-5BA3-4CCC-86D5-BCDBB0A958CD}" destId="{0A3286FF-5ED1-4BED-9E61-042535CC2541}" srcOrd="0" destOrd="0" presId="urn:microsoft.com/office/officeart/2011/layout/HexagonRadial"/>
    <dgm:cxn modelId="{D10AE3D1-AFBC-45E3-AC05-253F8E669D2D}" type="presParOf" srcId="{6E839385-CF54-4E11-8313-8A054071BDDF}" destId="{0A3286FF-5ED1-4BED-9E61-042535CC2541}" srcOrd="0" destOrd="0" presId="urn:microsoft.com/office/officeart/2011/layout/HexagonRadial"/>
    <dgm:cxn modelId="{4F20E23A-7C1A-4318-8B60-B2C2503D0875}" type="presParOf" srcId="{6E839385-CF54-4E11-8313-8A054071BDDF}" destId="{B6B8EFCA-0967-4ED9-B1CC-1FD12E59267E}" srcOrd="1" destOrd="0" presId="urn:microsoft.com/office/officeart/2011/layout/HexagonRadial"/>
    <dgm:cxn modelId="{514C282E-8FBE-4B27-8877-41636C951BBC}" type="presParOf" srcId="{B6B8EFCA-0967-4ED9-B1CC-1FD12E59267E}" destId="{D40EB693-3897-4F84-9B7E-F179364E1C00}" srcOrd="0" destOrd="0" presId="urn:microsoft.com/office/officeart/2011/layout/HexagonRadial"/>
    <dgm:cxn modelId="{EDB9C57E-F2A0-4ED2-BF90-9954F1DB5E87}" type="presParOf" srcId="{6E839385-CF54-4E11-8313-8A054071BDDF}" destId="{583F64AE-FA9B-4439-A049-B47292057D84}" srcOrd="2" destOrd="0" presId="urn:microsoft.com/office/officeart/2011/layout/HexagonRadial"/>
    <dgm:cxn modelId="{47FC082A-902A-456A-8849-FE498186EDF6}" type="presParOf" srcId="{6E839385-CF54-4E11-8313-8A054071BDDF}" destId="{C320AC17-FD15-4773-ABE6-45C5E687D418}" srcOrd="3" destOrd="0" presId="urn:microsoft.com/office/officeart/2011/layout/HexagonRadial"/>
    <dgm:cxn modelId="{86287B79-BD4B-4D1F-B3DF-4CEB577DE589}" type="presParOf" srcId="{C320AC17-FD15-4773-ABE6-45C5E687D418}" destId="{11A23ECA-5495-44FE-AEC9-928E4A9D9CA5}" srcOrd="0" destOrd="0" presId="urn:microsoft.com/office/officeart/2011/layout/HexagonRadial"/>
    <dgm:cxn modelId="{2CB6AFD0-63F6-4BF7-84B3-5628E1A323E9}" type="presParOf" srcId="{6E839385-CF54-4E11-8313-8A054071BDDF}" destId="{C88D110F-94F2-495C-B633-1BD3BE94C7A6}" srcOrd="4" destOrd="0" presId="urn:microsoft.com/office/officeart/2011/layout/HexagonRadial"/>
    <dgm:cxn modelId="{C64ABEC1-B579-4A76-AEAF-05687FB39C21}" type="presParOf" srcId="{6E839385-CF54-4E11-8313-8A054071BDDF}" destId="{0AEF9B48-646E-41D2-B459-90656E06FB4C}" srcOrd="5" destOrd="0" presId="urn:microsoft.com/office/officeart/2011/layout/HexagonRadial"/>
    <dgm:cxn modelId="{D2A8AB87-AA1B-4664-9088-31507C130154}" type="presParOf" srcId="{0AEF9B48-646E-41D2-B459-90656E06FB4C}" destId="{0535C3EC-7323-424F-9947-6484B3742690}" srcOrd="0" destOrd="0" presId="urn:microsoft.com/office/officeart/2011/layout/HexagonRadial"/>
    <dgm:cxn modelId="{2E2BA13A-B8CA-479B-8F74-668D12BEEDD7}" type="presParOf" srcId="{6E839385-CF54-4E11-8313-8A054071BDDF}" destId="{6C854AC8-B319-4C6C-B3E9-AC54D20FD64C}" srcOrd="6" destOrd="0" presId="urn:microsoft.com/office/officeart/2011/layout/HexagonRadial"/>
    <dgm:cxn modelId="{0E53919B-F1EE-4590-98BA-1DF3BAFE5DE7}" type="presParOf" srcId="{6E839385-CF54-4E11-8313-8A054071BDDF}" destId="{3A0A1D7E-2236-484C-AC2F-60329E8DAF8C}" srcOrd="7" destOrd="0" presId="urn:microsoft.com/office/officeart/2011/layout/HexagonRadial"/>
    <dgm:cxn modelId="{304C82C1-6A05-4F1E-8329-00F19319F685}" type="presParOf" srcId="{3A0A1D7E-2236-484C-AC2F-60329E8DAF8C}" destId="{3AA44EF3-3547-45E5-9124-7E3D0997B5A3}" srcOrd="0" destOrd="0" presId="urn:microsoft.com/office/officeart/2011/layout/HexagonRadial"/>
    <dgm:cxn modelId="{D5776950-FE03-42C6-AF80-0BB5368BD700}" type="presParOf" srcId="{6E839385-CF54-4E11-8313-8A054071BDDF}" destId="{A9B22E94-D8CF-40D8-BC02-AF2CDCA6D7DB}" srcOrd="8" destOrd="0" presId="urn:microsoft.com/office/officeart/2011/layout/HexagonRadial"/>
    <dgm:cxn modelId="{090C73DD-20E7-4F4D-9E26-E8A92FB5E331}" type="presParOf" srcId="{6E839385-CF54-4E11-8313-8A054071BDDF}" destId="{6C4B5AC3-FFCF-4F65-9DFB-6DF720430A28}" srcOrd="9" destOrd="0" presId="urn:microsoft.com/office/officeart/2011/layout/HexagonRadial"/>
    <dgm:cxn modelId="{B8283B09-C1CC-49BF-9055-3B9F0B7082B6}" type="presParOf" srcId="{6C4B5AC3-FFCF-4F65-9DFB-6DF720430A28}" destId="{5BFD9673-AAD6-43BC-94A3-BB159D548F2A}" srcOrd="0" destOrd="0" presId="urn:microsoft.com/office/officeart/2011/layout/HexagonRadial"/>
    <dgm:cxn modelId="{63FE11B8-F411-4886-A262-237C55761F49}" type="presParOf" srcId="{6E839385-CF54-4E11-8313-8A054071BDDF}" destId="{35AEA59C-34DE-47E6-AAEC-41344DAF9DAD}" srcOrd="10" destOrd="0" presId="urn:microsoft.com/office/officeart/2011/layout/HexagonRadial"/>
    <dgm:cxn modelId="{07CE6A76-0F01-453D-B422-B8D614B3BDA9}" type="presParOf" srcId="{6E839385-CF54-4E11-8313-8A054071BDDF}" destId="{BDEA3A9C-1451-4993-A82D-82E97C9DC6A7}" srcOrd="11" destOrd="0" presId="urn:microsoft.com/office/officeart/2011/layout/HexagonRadial"/>
    <dgm:cxn modelId="{40028D0F-ABAB-4848-89FB-F5C1217FC9FA}" type="presParOf" srcId="{BDEA3A9C-1451-4993-A82D-82E97C9DC6A7}" destId="{7A1F97E0-8357-46F6-8E93-DBE59530CE73}" srcOrd="0" destOrd="0" presId="urn:microsoft.com/office/officeart/2011/layout/HexagonRadial"/>
    <dgm:cxn modelId="{B29A9827-8DA9-4836-9565-050830197038}" type="presParOf" srcId="{6E839385-CF54-4E11-8313-8A054071BDDF}" destId="{A7BA3EC7-BD05-4F8C-87A2-B8549562010E}"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EBBA35-5D68-47B1-B40B-444B59E29DA4}">
      <dsp:nvSpPr>
        <dsp:cNvPr id="0" name=""/>
        <dsp:cNvSpPr/>
      </dsp:nvSpPr>
      <dsp:spPr>
        <a:xfrm flipV="1">
          <a:off x="8534417" y="2657478"/>
          <a:ext cx="45711" cy="389399"/>
        </a:xfrm>
        <a:prstGeom prst="rightArrow">
          <a:avLst/>
        </a:prstGeom>
        <a:gradFill rotWithShape="0">
          <a:gsLst>
            <a:gs pos="0">
              <a:schemeClr val="accent2">
                <a:tint val="40000"/>
                <a:hueOff val="0"/>
                <a:satOff val="0"/>
                <a:lumOff val="0"/>
                <a:alphaOff val="0"/>
                <a:tint val="60000"/>
                <a:satMod val="250000"/>
              </a:schemeClr>
            </a:gs>
            <a:gs pos="35000">
              <a:schemeClr val="accent2">
                <a:tint val="40000"/>
                <a:hueOff val="0"/>
                <a:satOff val="0"/>
                <a:lumOff val="0"/>
                <a:alphaOff val="0"/>
                <a:tint val="47000"/>
                <a:satMod val="275000"/>
              </a:schemeClr>
            </a:gs>
            <a:gs pos="100000">
              <a:schemeClr val="accent2">
                <a:tint val="40000"/>
                <a:hueOff val="0"/>
                <a:satOff val="0"/>
                <a:lumOff val="0"/>
                <a:alphaOff val="0"/>
                <a:tint val="25000"/>
                <a:satMod val="300000"/>
              </a:schemeClr>
            </a:gs>
          </a:gsLst>
          <a:lin ang="16200000" scaled="1"/>
        </a:gradFill>
        <a:ln w="12700"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8DCCB0-EC39-47E1-9273-808865BD4A1B}">
      <dsp:nvSpPr>
        <dsp:cNvPr id="0" name=""/>
        <dsp:cNvSpPr/>
      </dsp:nvSpPr>
      <dsp:spPr>
        <a:xfrm>
          <a:off x="2007" y="0"/>
          <a:ext cx="2104299" cy="5562600"/>
        </a:xfrm>
        <a:prstGeom prst="roundRect">
          <a:avLst>
            <a:gd name="adj" fmla="val 10000"/>
          </a:avLst>
        </a:prstGeom>
        <a:gradFill rotWithShape="0">
          <a:gsLst>
            <a:gs pos="0">
              <a:schemeClr val="accent2">
                <a:hueOff val="0"/>
                <a:satOff val="0"/>
                <a:lumOff val="0"/>
                <a:alphaOff val="0"/>
                <a:tint val="60000"/>
                <a:satMod val="250000"/>
              </a:schemeClr>
            </a:gs>
            <a:gs pos="35000">
              <a:schemeClr val="accent2">
                <a:hueOff val="0"/>
                <a:satOff val="0"/>
                <a:lumOff val="0"/>
                <a:alphaOff val="0"/>
                <a:tint val="47000"/>
                <a:satMod val="275000"/>
              </a:schemeClr>
            </a:gs>
            <a:gs pos="100000">
              <a:schemeClr val="accent2">
                <a:hueOff val="0"/>
                <a:satOff val="0"/>
                <a:lumOff val="0"/>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latin typeface="Arial Narrow" pitchFamily="34" charset="0"/>
            </a:rPr>
            <a:t> Identify Gaps/Needs through the Comprehensive Needs Assessment (CNA) </a:t>
          </a:r>
        </a:p>
      </dsp:txBody>
      <dsp:txXfrm>
        <a:off x="2007" y="2225040"/>
        <a:ext cx="2104299" cy="2225040"/>
      </dsp:txXfrm>
    </dsp:sp>
    <dsp:sp modelId="{EE74C1CD-D8E2-4022-8396-0B8FDDE2A3DD}">
      <dsp:nvSpPr>
        <dsp:cNvPr id="0" name=""/>
        <dsp:cNvSpPr/>
      </dsp:nvSpPr>
      <dsp:spPr>
        <a:xfrm>
          <a:off x="131040" y="148336"/>
          <a:ext cx="1852345" cy="1852345"/>
        </a:xfrm>
        <a:prstGeom prst="round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33D3D2C2-B43F-4115-9932-E3695E328ADE}">
      <dsp:nvSpPr>
        <dsp:cNvPr id="0" name=""/>
        <dsp:cNvSpPr/>
      </dsp:nvSpPr>
      <dsp:spPr>
        <a:xfrm>
          <a:off x="2169436" y="0"/>
          <a:ext cx="2104299" cy="5562600"/>
        </a:xfrm>
        <a:prstGeom prst="roundRect">
          <a:avLst>
            <a:gd name="adj" fmla="val 10000"/>
          </a:avLst>
        </a:prstGeom>
        <a:gradFill rotWithShape="0">
          <a:gsLst>
            <a:gs pos="0">
              <a:schemeClr val="accent2">
                <a:hueOff val="3506125"/>
                <a:satOff val="-20632"/>
                <a:lumOff val="785"/>
                <a:alphaOff val="0"/>
                <a:tint val="60000"/>
                <a:satMod val="250000"/>
              </a:schemeClr>
            </a:gs>
            <a:gs pos="35000">
              <a:schemeClr val="accent2">
                <a:hueOff val="3506125"/>
                <a:satOff val="-20632"/>
                <a:lumOff val="785"/>
                <a:alphaOff val="0"/>
                <a:tint val="47000"/>
                <a:satMod val="275000"/>
              </a:schemeClr>
            </a:gs>
            <a:gs pos="100000">
              <a:schemeClr val="accent2">
                <a:hueOff val="3506125"/>
                <a:satOff val="-20632"/>
                <a:lumOff val="785"/>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latin typeface="Arial Narrow" pitchFamily="34" charset="0"/>
            </a:rPr>
            <a:t>Develop SMART Goals in to Address the Identified Needs/Gaps</a:t>
          </a:r>
          <a:endParaRPr lang="en-US" sz="1800" b="1" kern="1200" dirty="0">
            <a:latin typeface="Arial Narrow" pitchFamily="34" charset="0"/>
          </a:endParaRPr>
        </a:p>
      </dsp:txBody>
      <dsp:txXfrm>
        <a:off x="2169436" y="2225040"/>
        <a:ext cx="2104299" cy="2225040"/>
      </dsp:txXfrm>
    </dsp:sp>
    <dsp:sp modelId="{D0CCDE53-A483-4A65-8F41-BF861E7BF563}">
      <dsp:nvSpPr>
        <dsp:cNvPr id="0" name=""/>
        <dsp:cNvSpPr/>
      </dsp:nvSpPr>
      <dsp:spPr>
        <a:xfrm>
          <a:off x="2320530" y="74168"/>
          <a:ext cx="1852345" cy="1852345"/>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AA46F075-F4AE-4ADD-8D24-21EBF304EFDD}">
      <dsp:nvSpPr>
        <dsp:cNvPr id="0" name=""/>
        <dsp:cNvSpPr/>
      </dsp:nvSpPr>
      <dsp:spPr>
        <a:xfrm>
          <a:off x="4336864" y="0"/>
          <a:ext cx="2104299" cy="5562600"/>
        </a:xfrm>
        <a:prstGeom prst="roundRect">
          <a:avLst>
            <a:gd name="adj" fmla="val 10000"/>
          </a:avLst>
        </a:prstGeom>
        <a:gradFill rotWithShape="0">
          <a:gsLst>
            <a:gs pos="0">
              <a:schemeClr val="accent2">
                <a:hueOff val="7012249"/>
                <a:satOff val="-41263"/>
                <a:lumOff val="1570"/>
                <a:alphaOff val="0"/>
                <a:tint val="60000"/>
                <a:satMod val="250000"/>
              </a:schemeClr>
            </a:gs>
            <a:gs pos="35000">
              <a:schemeClr val="accent2">
                <a:hueOff val="7012249"/>
                <a:satOff val="-41263"/>
                <a:lumOff val="1570"/>
                <a:alphaOff val="0"/>
                <a:tint val="47000"/>
                <a:satMod val="275000"/>
              </a:schemeClr>
            </a:gs>
            <a:gs pos="100000">
              <a:schemeClr val="accent2">
                <a:hueOff val="7012249"/>
                <a:satOff val="-41263"/>
                <a:lumOff val="1570"/>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latin typeface="Arial Narrow" pitchFamily="34" charset="0"/>
            </a:rPr>
            <a:t>The Schoolwide Program Plan in NS helps Organize and Summarize LEA Schoolwide Improvement Strategies to address the SMART Goals</a:t>
          </a:r>
          <a:endParaRPr lang="en-US" sz="1800" b="1" kern="1200" dirty="0">
            <a:latin typeface="Arial Narrow" pitchFamily="34" charset="0"/>
          </a:endParaRPr>
        </a:p>
      </dsp:txBody>
      <dsp:txXfrm>
        <a:off x="4336864" y="2225040"/>
        <a:ext cx="2104299" cy="2225040"/>
      </dsp:txXfrm>
    </dsp:sp>
    <dsp:sp modelId="{A4B5BCA3-A6EC-4811-8498-E172508187DC}">
      <dsp:nvSpPr>
        <dsp:cNvPr id="0" name=""/>
        <dsp:cNvSpPr/>
      </dsp:nvSpPr>
      <dsp:spPr>
        <a:xfrm>
          <a:off x="4435871" y="148336"/>
          <a:ext cx="1852345" cy="1852345"/>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75E7D36E-1A8C-409F-A2C0-1D2F14B2F343}">
      <dsp:nvSpPr>
        <dsp:cNvPr id="0" name=""/>
        <dsp:cNvSpPr/>
      </dsp:nvSpPr>
      <dsp:spPr>
        <a:xfrm>
          <a:off x="6506300" y="0"/>
          <a:ext cx="2104299" cy="5562600"/>
        </a:xfrm>
        <a:prstGeom prst="roundRect">
          <a:avLst>
            <a:gd name="adj" fmla="val 10000"/>
          </a:avLst>
        </a:prstGeom>
        <a:gradFill rotWithShape="0">
          <a:gsLst>
            <a:gs pos="0">
              <a:schemeClr val="accent2">
                <a:hueOff val="10518374"/>
                <a:satOff val="-61895"/>
                <a:lumOff val="2355"/>
                <a:alphaOff val="0"/>
                <a:tint val="60000"/>
                <a:satMod val="250000"/>
              </a:schemeClr>
            </a:gs>
            <a:gs pos="35000">
              <a:schemeClr val="accent2">
                <a:hueOff val="10518374"/>
                <a:satOff val="-61895"/>
                <a:lumOff val="2355"/>
                <a:alphaOff val="0"/>
                <a:tint val="47000"/>
                <a:satMod val="275000"/>
              </a:schemeClr>
            </a:gs>
            <a:gs pos="100000">
              <a:schemeClr val="accent2">
                <a:hueOff val="10518374"/>
                <a:satOff val="-61895"/>
                <a:lumOff val="2355"/>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latin typeface="Arial Narrow" pitchFamily="34" charset="0"/>
            </a:rPr>
            <a:t>Develop the </a:t>
          </a:r>
          <a:r>
            <a:rPr lang="en-US" sz="1800" b="1" kern="1200" dirty="0" smtClean="0">
              <a:solidFill>
                <a:srgbClr val="C00000"/>
              </a:solidFill>
              <a:latin typeface="Arial Narrow" pitchFamily="34" charset="0"/>
            </a:rPr>
            <a:t>Schoolwide Budget to Support the Schoolwide Improvement Strategies </a:t>
          </a:r>
          <a:r>
            <a:rPr lang="en-US" sz="1800" b="1" kern="1200" dirty="0" smtClean="0">
              <a:latin typeface="Arial Narrow" pitchFamily="34" charset="0"/>
            </a:rPr>
            <a:t>and Provide Clear, Succinct Justification</a:t>
          </a:r>
          <a:endParaRPr lang="en-US" sz="1800" b="1" kern="1200" dirty="0">
            <a:latin typeface="Arial Narrow" pitchFamily="34" charset="0"/>
          </a:endParaRPr>
        </a:p>
      </dsp:txBody>
      <dsp:txXfrm>
        <a:off x="6506300" y="2225040"/>
        <a:ext cx="2104299" cy="2225040"/>
      </dsp:txXfrm>
    </dsp:sp>
    <dsp:sp modelId="{F87315ED-2290-431F-8C7B-A62224A52E14}">
      <dsp:nvSpPr>
        <dsp:cNvPr id="0" name=""/>
        <dsp:cNvSpPr/>
      </dsp:nvSpPr>
      <dsp:spPr>
        <a:xfrm>
          <a:off x="6699528" y="148336"/>
          <a:ext cx="1852345" cy="1852345"/>
        </a:xfrm>
        <a:prstGeom prst="roundRect">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97EBBA35-5D68-47B1-B40B-444B59E29DA4}">
      <dsp:nvSpPr>
        <dsp:cNvPr id="0" name=""/>
        <dsp:cNvSpPr/>
      </dsp:nvSpPr>
      <dsp:spPr>
        <a:xfrm>
          <a:off x="656778" y="4435127"/>
          <a:ext cx="7397648" cy="834390"/>
        </a:xfrm>
        <a:prstGeom prst="rightArrow">
          <a:avLst/>
        </a:prstGeom>
        <a:gradFill rotWithShape="0">
          <a:gsLst>
            <a:gs pos="0">
              <a:schemeClr val="accent2">
                <a:tint val="40000"/>
                <a:hueOff val="0"/>
                <a:satOff val="0"/>
                <a:lumOff val="0"/>
                <a:alphaOff val="0"/>
                <a:tint val="60000"/>
                <a:satMod val="250000"/>
              </a:schemeClr>
            </a:gs>
            <a:gs pos="35000">
              <a:schemeClr val="accent2">
                <a:tint val="40000"/>
                <a:hueOff val="0"/>
                <a:satOff val="0"/>
                <a:lumOff val="0"/>
                <a:alphaOff val="0"/>
                <a:tint val="47000"/>
                <a:satMod val="275000"/>
              </a:schemeClr>
            </a:gs>
            <a:gs pos="100000">
              <a:schemeClr val="accent2">
                <a:tint val="40000"/>
                <a:hueOff val="0"/>
                <a:satOff val="0"/>
                <a:lumOff val="0"/>
                <a:alphaOff val="0"/>
                <a:tint val="25000"/>
                <a:satMod val="300000"/>
              </a:schemeClr>
            </a:gs>
          </a:gsLst>
          <a:lin ang="16200000" scaled="1"/>
        </a:gradFill>
        <a:ln w="12700"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3C035C-55F0-4BE3-99DA-DBD8E1D83892}">
      <dsp:nvSpPr>
        <dsp:cNvPr id="0" name=""/>
        <dsp:cNvSpPr/>
      </dsp:nvSpPr>
      <dsp:spPr>
        <a:xfrm>
          <a:off x="254780" y="1365024"/>
          <a:ext cx="3174327" cy="3273119"/>
        </a:xfrm>
        <a:prstGeom prst="ellipse">
          <a:avLst/>
        </a:prstGeom>
        <a:solidFill>
          <a:schemeClr val="accent1">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latin typeface="Arial Narrow" pitchFamily="34" charset="0"/>
            </a:rPr>
            <a:t>ISEP Funds: The Base Academic Program </a:t>
          </a:r>
        </a:p>
        <a:p>
          <a:pPr lvl="0" algn="ctr" defTabSz="1244600">
            <a:lnSpc>
              <a:spcPct val="90000"/>
            </a:lnSpc>
            <a:spcBef>
              <a:spcPct val="0"/>
            </a:spcBef>
            <a:spcAft>
              <a:spcPct val="35000"/>
            </a:spcAft>
          </a:pPr>
          <a:r>
            <a:rPr lang="en-US" sz="1600" b="1" i="0" kern="1200" dirty="0" smtClean="0">
              <a:solidFill>
                <a:schemeClr val="tx1"/>
              </a:solidFill>
              <a:latin typeface="Arial Narrow" pitchFamily="34" charset="0"/>
              <a:cs typeface="Times New Roman" pitchFamily="18" charset="0"/>
            </a:rPr>
            <a:t>•15% ISEP Set-Aside for the Base Special Education Program</a:t>
          </a:r>
        </a:p>
        <a:p>
          <a:pPr lvl="0" algn="ctr" defTabSz="1244600">
            <a:lnSpc>
              <a:spcPct val="90000"/>
            </a:lnSpc>
            <a:spcBef>
              <a:spcPct val="0"/>
            </a:spcBef>
            <a:spcAft>
              <a:spcPct val="35000"/>
            </a:spcAft>
          </a:pPr>
          <a:r>
            <a:rPr lang="en-US" sz="1600" b="1" i="1" kern="1200" dirty="0" smtClean="0">
              <a:solidFill>
                <a:schemeClr val="tx1"/>
              </a:solidFill>
              <a:latin typeface="Arial Narrow" pitchFamily="34" charset="0"/>
              <a:cs typeface="Times New Roman" pitchFamily="18" charset="0"/>
            </a:rPr>
            <a:t>•Base ELL/NLL Program(s)</a:t>
          </a:r>
        </a:p>
        <a:p>
          <a:pPr lvl="0" algn="ctr" defTabSz="1244600">
            <a:lnSpc>
              <a:spcPct val="90000"/>
            </a:lnSpc>
            <a:spcBef>
              <a:spcPct val="0"/>
            </a:spcBef>
            <a:spcAft>
              <a:spcPct val="35000"/>
            </a:spcAft>
          </a:pPr>
          <a:r>
            <a:rPr lang="en-US" sz="1600" b="1" i="1" kern="1200" dirty="0" smtClean="0">
              <a:solidFill>
                <a:schemeClr val="tx1"/>
              </a:solidFill>
              <a:latin typeface="Arial Narrow" pitchFamily="34" charset="0"/>
              <a:cs typeface="Times New Roman" pitchFamily="18" charset="0"/>
            </a:rPr>
            <a:t>•Base G&amp;T Program</a:t>
          </a:r>
          <a:endParaRPr lang="en-US" sz="1600" b="1" i="1" kern="1200" dirty="0">
            <a:solidFill>
              <a:schemeClr val="tx1"/>
            </a:solidFill>
            <a:latin typeface="Arial Narrow" pitchFamily="34" charset="0"/>
            <a:cs typeface="Times New Roman" pitchFamily="18" charset="0"/>
          </a:endParaRPr>
        </a:p>
      </dsp:txBody>
      <dsp:txXfrm>
        <a:off x="719649" y="1844361"/>
        <a:ext cx="2244589" cy="2314445"/>
      </dsp:txXfrm>
    </dsp:sp>
    <dsp:sp modelId="{884DC5CC-B4F6-4A05-A680-586A514D824D}">
      <dsp:nvSpPr>
        <dsp:cNvPr id="0" name=""/>
        <dsp:cNvSpPr/>
      </dsp:nvSpPr>
      <dsp:spPr>
        <a:xfrm rot="18997672">
          <a:off x="3060278" y="1551714"/>
          <a:ext cx="1206309" cy="215736"/>
        </a:xfrm>
        <a:prstGeom prst="leftArrow">
          <a:avLst>
            <a:gd name="adj1" fmla="val 60000"/>
            <a:gd name="adj2" fmla="val 50000"/>
          </a:avLst>
        </a:prstGeom>
        <a:solidFill>
          <a:srgbClr val="92D050"/>
        </a:solidFill>
        <a:ln>
          <a:noFill/>
        </a:ln>
        <a:effectLst>
          <a:outerShdw blurRad="39999" dist="23000" algn="bl" rotWithShape="0">
            <a:srgbClr val="000000">
              <a:alpha val="40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68CC04B-1F96-4D72-B2C2-B4A65E070A43}">
      <dsp:nvSpPr>
        <dsp:cNvPr id="0" name=""/>
        <dsp:cNvSpPr/>
      </dsp:nvSpPr>
      <dsp:spPr>
        <a:xfrm>
          <a:off x="3424801" y="0"/>
          <a:ext cx="1748807" cy="1360262"/>
        </a:xfrm>
        <a:prstGeom prst="roundRect">
          <a:avLst>
            <a:gd name="adj" fmla="val 10000"/>
          </a:avLst>
        </a:prstGeom>
        <a:solidFill>
          <a:srgbClr val="92D050"/>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Arial Narrow" pitchFamily="34" charset="0"/>
              <a:cs typeface="Times New Roman" pitchFamily="18" charset="0"/>
            </a:rPr>
            <a:t> Other Interior Funds: IT, Transportation, Facilities, Enhancement, etc. </a:t>
          </a:r>
          <a:endParaRPr lang="en-US" sz="1800" b="1" kern="1200" dirty="0">
            <a:solidFill>
              <a:schemeClr val="tx1"/>
            </a:solidFill>
            <a:latin typeface="Arial Narrow" pitchFamily="34" charset="0"/>
            <a:cs typeface="Times New Roman" pitchFamily="18" charset="0"/>
          </a:endParaRPr>
        </a:p>
      </dsp:txBody>
      <dsp:txXfrm>
        <a:off x="3464642" y="39841"/>
        <a:ext cx="1669125" cy="1280580"/>
      </dsp:txXfrm>
    </dsp:sp>
    <dsp:sp modelId="{B72A39C2-65CC-4E9A-B634-4185E07338FE}">
      <dsp:nvSpPr>
        <dsp:cNvPr id="0" name=""/>
        <dsp:cNvSpPr/>
      </dsp:nvSpPr>
      <dsp:spPr>
        <a:xfrm rot="21600000">
          <a:off x="3422625" y="2826343"/>
          <a:ext cx="1181511" cy="377573"/>
        </a:xfrm>
        <a:prstGeom prst="leftArrow">
          <a:avLst>
            <a:gd name="adj1" fmla="val 60000"/>
            <a:gd name="adj2" fmla="val 50000"/>
          </a:avLst>
        </a:prstGeom>
        <a:solidFill>
          <a:srgbClr val="FF9900"/>
        </a:solidFill>
        <a:ln>
          <a:noFill/>
        </a:ln>
        <a:effectLst>
          <a:outerShdw blurRad="39999" dist="23000" algn="bl" rotWithShape="0">
            <a:srgbClr val="000000">
              <a:alpha val="40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04FEBF1-26E5-4359-82A0-BF87E5B393EA}">
      <dsp:nvSpPr>
        <dsp:cNvPr id="0" name=""/>
        <dsp:cNvSpPr/>
      </dsp:nvSpPr>
      <dsp:spPr>
        <a:xfrm>
          <a:off x="4186395" y="1761013"/>
          <a:ext cx="2111311" cy="2634370"/>
        </a:xfrm>
        <a:prstGeom prst="roundRect">
          <a:avLst>
            <a:gd name="adj" fmla="val 10000"/>
          </a:avLst>
        </a:prstGeom>
        <a:solidFill>
          <a:srgbClr val="FF9900"/>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Arial Narrow" pitchFamily="34" charset="0"/>
            </a:rPr>
            <a:t>Supplemental Program Funds </a:t>
          </a:r>
        </a:p>
        <a:p>
          <a:pPr lvl="0" algn="ctr" defTabSz="889000">
            <a:lnSpc>
              <a:spcPct val="90000"/>
            </a:lnSpc>
            <a:spcBef>
              <a:spcPct val="0"/>
            </a:spcBef>
            <a:spcAft>
              <a:spcPct val="35000"/>
            </a:spcAft>
          </a:pPr>
          <a:r>
            <a:rPr lang="en-US" sz="1800" b="1" kern="1200" dirty="0" smtClean="0">
              <a:solidFill>
                <a:schemeClr val="tx1"/>
              </a:solidFill>
              <a:latin typeface="Arial Narrow" pitchFamily="34" charset="0"/>
            </a:rPr>
            <a:t>ESSA</a:t>
          </a:r>
        </a:p>
        <a:p>
          <a:pPr lvl="0" algn="ctr" defTabSz="889000">
            <a:lnSpc>
              <a:spcPct val="90000"/>
            </a:lnSpc>
            <a:spcBef>
              <a:spcPct val="0"/>
            </a:spcBef>
            <a:spcAft>
              <a:spcPct val="35000"/>
            </a:spcAft>
          </a:pPr>
          <a:r>
            <a:rPr lang="en-US" sz="1800" b="1" kern="1200" dirty="0" smtClean="0">
              <a:solidFill>
                <a:schemeClr val="tx1"/>
              </a:solidFill>
              <a:latin typeface="Arial Narrow" pitchFamily="34" charset="0"/>
              <a:cs typeface="Times New Roman" pitchFamily="18" charset="0"/>
            </a:rPr>
            <a:t>•Title I-A</a:t>
          </a:r>
        </a:p>
        <a:p>
          <a:pPr lvl="0" algn="ctr" defTabSz="889000">
            <a:lnSpc>
              <a:spcPct val="90000"/>
            </a:lnSpc>
            <a:spcBef>
              <a:spcPct val="0"/>
            </a:spcBef>
            <a:spcAft>
              <a:spcPct val="35000"/>
            </a:spcAft>
          </a:pPr>
          <a:r>
            <a:rPr lang="en-US" sz="1800" b="1" kern="1200" dirty="0" smtClean="0">
              <a:solidFill>
                <a:schemeClr val="tx1"/>
              </a:solidFill>
              <a:latin typeface="Arial Narrow" pitchFamily="34" charset="0"/>
              <a:cs typeface="Times New Roman" pitchFamily="18" charset="0"/>
            </a:rPr>
            <a:t>•Title II-A</a:t>
          </a:r>
        </a:p>
        <a:p>
          <a:pPr lvl="0" algn="ctr" defTabSz="889000">
            <a:lnSpc>
              <a:spcPct val="90000"/>
            </a:lnSpc>
            <a:spcBef>
              <a:spcPct val="0"/>
            </a:spcBef>
            <a:spcAft>
              <a:spcPct val="35000"/>
            </a:spcAft>
          </a:pPr>
          <a:endParaRPr lang="en-US" sz="1800" b="1" kern="1200" dirty="0" smtClean="0">
            <a:solidFill>
              <a:schemeClr val="tx1"/>
            </a:solidFill>
            <a:latin typeface="Arial Narrow" pitchFamily="34" charset="0"/>
            <a:cs typeface="Times New Roman" pitchFamily="18" charset="0"/>
          </a:endParaRPr>
        </a:p>
        <a:p>
          <a:pPr lvl="0" algn="ctr" defTabSz="889000">
            <a:lnSpc>
              <a:spcPct val="90000"/>
            </a:lnSpc>
            <a:spcBef>
              <a:spcPct val="0"/>
            </a:spcBef>
            <a:spcAft>
              <a:spcPct val="35000"/>
            </a:spcAft>
          </a:pPr>
          <a:r>
            <a:rPr lang="en-US" sz="1800" b="1" kern="1200" dirty="0" smtClean="0">
              <a:solidFill>
                <a:schemeClr val="tx1"/>
              </a:solidFill>
              <a:latin typeface="Arial Narrow" pitchFamily="34" charset="0"/>
            </a:rPr>
            <a:t>IDEA </a:t>
          </a:r>
        </a:p>
        <a:p>
          <a:pPr lvl="0" algn="ctr" defTabSz="889000">
            <a:lnSpc>
              <a:spcPct val="90000"/>
            </a:lnSpc>
            <a:spcBef>
              <a:spcPct val="0"/>
            </a:spcBef>
            <a:spcAft>
              <a:spcPct val="35000"/>
            </a:spcAft>
          </a:pPr>
          <a:r>
            <a:rPr lang="en-US" sz="1800" b="1" kern="1200" dirty="0" smtClean="0">
              <a:solidFill>
                <a:schemeClr val="tx1"/>
              </a:solidFill>
              <a:latin typeface="Arial Narrow" pitchFamily="34" charset="0"/>
            </a:rPr>
            <a:t>Part B Program Funds   </a:t>
          </a:r>
          <a:endParaRPr lang="en-US" sz="1800" b="1" kern="1200" dirty="0" smtClean="0">
            <a:solidFill>
              <a:schemeClr val="tx1"/>
            </a:solidFill>
            <a:latin typeface="Arial Narrow" pitchFamily="34" charset="0"/>
            <a:cs typeface="Times New Roman" pitchFamily="18" charset="0"/>
          </a:endParaRPr>
        </a:p>
      </dsp:txBody>
      <dsp:txXfrm>
        <a:off x="4248233" y="1822851"/>
        <a:ext cx="1987635" cy="2510694"/>
      </dsp:txXfrm>
    </dsp:sp>
    <dsp:sp modelId="{04FAD3E5-6B14-4335-9D7C-E173D81AF00F}">
      <dsp:nvSpPr>
        <dsp:cNvPr id="0" name=""/>
        <dsp:cNvSpPr/>
      </dsp:nvSpPr>
      <dsp:spPr>
        <a:xfrm rot="21547940">
          <a:off x="6187695" y="2700311"/>
          <a:ext cx="773180" cy="384559"/>
        </a:xfrm>
        <a:prstGeom prst="leftArrow">
          <a:avLst>
            <a:gd name="adj1" fmla="val 60000"/>
            <a:gd name="adj2" fmla="val 50000"/>
          </a:avLst>
        </a:prstGeom>
        <a:solidFill>
          <a:schemeClr val="accent2">
            <a:hueOff val="10518374"/>
            <a:satOff val="-61895"/>
            <a:lumOff val="2355"/>
            <a:alphaOff val="0"/>
          </a:schemeClr>
        </a:solidFill>
        <a:ln>
          <a:noFill/>
        </a:ln>
        <a:effectLst>
          <a:outerShdw blurRad="39999" dist="23000" algn="bl" rotWithShape="0">
            <a:srgbClr val="000000">
              <a:alpha val="40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00F2711-A85A-48E2-82AD-E2E77FDA411A}">
      <dsp:nvSpPr>
        <dsp:cNvPr id="0" name=""/>
        <dsp:cNvSpPr/>
      </dsp:nvSpPr>
      <dsp:spPr>
        <a:xfrm>
          <a:off x="6537623" y="2517669"/>
          <a:ext cx="1539576" cy="802284"/>
        </a:xfrm>
        <a:prstGeom prst="roundRect">
          <a:avLst>
            <a:gd name="adj" fmla="val 10000"/>
          </a:avLst>
        </a:prstGeom>
        <a:solidFill>
          <a:schemeClr val="accent2">
            <a:hueOff val="10518374"/>
            <a:satOff val="-61895"/>
            <a:lumOff val="2355"/>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latin typeface="Arial Narrow" pitchFamily="34" charset="0"/>
            </a:rPr>
            <a:t>(4) ESSA Discretionary Funds  </a:t>
          </a:r>
        </a:p>
        <a:p>
          <a:pPr lvl="0" algn="ctr" defTabSz="488950">
            <a:lnSpc>
              <a:spcPct val="90000"/>
            </a:lnSpc>
            <a:spcBef>
              <a:spcPct val="0"/>
            </a:spcBef>
            <a:spcAft>
              <a:spcPct val="35000"/>
            </a:spcAft>
          </a:pPr>
          <a:r>
            <a:rPr lang="en-US" sz="1100" b="1" kern="1200" dirty="0" smtClean="0">
              <a:solidFill>
                <a:schemeClr val="tx1"/>
              </a:solidFill>
              <a:latin typeface="Arial Narrow" pitchFamily="34" charset="0"/>
              <a:cs typeface="Times New Roman" pitchFamily="18" charset="0"/>
            </a:rPr>
            <a:t>•Title IV-B: 21</a:t>
          </a:r>
          <a:r>
            <a:rPr lang="en-US" sz="1100" b="1" kern="1200" baseline="30000" dirty="0" smtClean="0">
              <a:solidFill>
                <a:schemeClr val="tx1"/>
              </a:solidFill>
              <a:latin typeface="Arial Narrow" pitchFamily="34" charset="0"/>
              <a:cs typeface="Times New Roman" pitchFamily="18" charset="0"/>
            </a:rPr>
            <a:t>st</a:t>
          </a:r>
          <a:r>
            <a:rPr lang="en-US" sz="1100" b="1" kern="1200" dirty="0" smtClean="0">
              <a:solidFill>
                <a:schemeClr val="tx1"/>
              </a:solidFill>
              <a:latin typeface="Arial Narrow" pitchFamily="34" charset="0"/>
              <a:cs typeface="Times New Roman" pitchFamily="18" charset="0"/>
            </a:rPr>
            <a:t> CCLC </a:t>
          </a:r>
        </a:p>
        <a:p>
          <a:pPr lvl="0" algn="ctr" defTabSz="488950">
            <a:lnSpc>
              <a:spcPct val="90000"/>
            </a:lnSpc>
            <a:spcBef>
              <a:spcPct val="0"/>
            </a:spcBef>
            <a:spcAft>
              <a:spcPct val="35000"/>
            </a:spcAft>
          </a:pPr>
          <a:r>
            <a:rPr lang="en-US" sz="1100" b="1" kern="1200" dirty="0" smtClean="0">
              <a:solidFill>
                <a:schemeClr val="tx1"/>
              </a:solidFill>
              <a:latin typeface="Arial Narrow" pitchFamily="34" charset="0"/>
              <a:cs typeface="Times New Roman" pitchFamily="18" charset="0"/>
            </a:rPr>
            <a:t>•Title IX: MV Homeless</a:t>
          </a:r>
          <a:endParaRPr lang="en-US" sz="1100" kern="1200" dirty="0"/>
        </a:p>
      </dsp:txBody>
      <dsp:txXfrm>
        <a:off x="6561121" y="2541167"/>
        <a:ext cx="1492580" cy="7552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3286FF-5ED1-4BED-9E61-042535CC2541}">
      <dsp:nvSpPr>
        <dsp:cNvPr id="0" name=""/>
        <dsp:cNvSpPr/>
      </dsp:nvSpPr>
      <dsp:spPr>
        <a:xfrm>
          <a:off x="2908603" y="1597837"/>
          <a:ext cx="2030921" cy="1756829"/>
        </a:xfrm>
        <a:prstGeom prst="hexagon">
          <a:avLst>
            <a:gd name="adj" fmla="val 28570"/>
            <a:gd name="vf" fmla="val 115470"/>
          </a:avLst>
        </a:prstGeom>
        <a:solidFill>
          <a:schemeClr val="accent4">
            <a:lumMod val="40000"/>
            <a:lumOff val="6000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a:latin typeface="Arial Narrow" panose="020B0606020202030204" pitchFamily="34" charset="0"/>
            </a:rPr>
            <a:t>Indian School Equalization Act (ISEP) Program</a:t>
          </a:r>
        </a:p>
      </dsp:txBody>
      <dsp:txXfrm>
        <a:off x="3245155" y="1888968"/>
        <a:ext cx="1357817" cy="1174567"/>
      </dsp:txXfrm>
    </dsp:sp>
    <dsp:sp modelId="{11A23ECA-5495-44FE-AEC9-928E4A9D9CA5}">
      <dsp:nvSpPr>
        <dsp:cNvPr id="0" name=""/>
        <dsp:cNvSpPr/>
      </dsp:nvSpPr>
      <dsp:spPr>
        <a:xfrm>
          <a:off x="4180350" y="757313"/>
          <a:ext cx="766260" cy="660234"/>
        </a:xfrm>
        <a:prstGeom prst="hexagon">
          <a:avLst>
            <a:gd name="adj" fmla="val 28900"/>
            <a:gd name="vf" fmla="val 115470"/>
          </a:avLst>
        </a:prstGeom>
        <a:solidFill>
          <a:schemeClr val="accent1">
            <a:tint val="40000"/>
            <a:hueOff val="0"/>
            <a:satOff val="0"/>
            <a:lumOff val="0"/>
            <a:alphaOff val="0"/>
          </a:schemeClr>
        </a:solidFill>
        <a:ln>
          <a:noFill/>
        </a:ln>
        <a:effectLst>
          <a:outerShdw blurRad="39999" dist="23000" algn="bl" rotWithShape="0">
            <a:srgbClr val="000000">
              <a:alpha val="40000"/>
            </a:srgbClr>
          </a:outerShdw>
        </a:effectLst>
      </dsp:spPr>
      <dsp:style>
        <a:lnRef idx="0">
          <a:scrgbClr r="0" g="0" b="0"/>
        </a:lnRef>
        <a:fillRef idx="1">
          <a:scrgbClr r="0" g="0" b="0"/>
        </a:fillRef>
        <a:effectRef idx="2">
          <a:scrgbClr r="0" g="0" b="0"/>
        </a:effectRef>
        <a:fontRef idx="minor"/>
      </dsp:style>
    </dsp:sp>
    <dsp:sp modelId="{583F64AE-FA9B-4439-A049-B47292057D84}">
      <dsp:nvSpPr>
        <dsp:cNvPr id="0" name=""/>
        <dsp:cNvSpPr/>
      </dsp:nvSpPr>
      <dsp:spPr>
        <a:xfrm>
          <a:off x="3095680" y="0"/>
          <a:ext cx="1664325" cy="1439837"/>
        </a:xfrm>
        <a:prstGeom prst="hexagon">
          <a:avLst>
            <a:gd name="adj" fmla="val 28570"/>
            <a:gd name="vf" fmla="val 115470"/>
          </a:avLst>
        </a:prstGeom>
        <a:solidFill>
          <a:schemeClr val="lt1">
            <a:hueOff val="0"/>
            <a:satOff val="0"/>
            <a:lumOff val="0"/>
            <a:alphaOff val="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a:latin typeface="Arial Narrow" panose="020B0606020202030204" pitchFamily="34" charset="0"/>
            </a:rPr>
            <a:t>ISEP Supplemental Gifted and Talented </a:t>
          </a:r>
        </a:p>
      </dsp:txBody>
      <dsp:txXfrm>
        <a:off x="3371494" y="238612"/>
        <a:ext cx="1112697" cy="962613"/>
      </dsp:txXfrm>
    </dsp:sp>
    <dsp:sp modelId="{0535C3EC-7323-424F-9947-6484B3742690}">
      <dsp:nvSpPr>
        <dsp:cNvPr id="0" name=""/>
        <dsp:cNvSpPr/>
      </dsp:nvSpPr>
      <dsp:spPr>
        <a:xfrm>
          <a:off x="5074635" y="1991601"/>
          <a:ext cx="766260" cy="660234"/>
        </a:xfrm>
        <a:prstGeom prst="hexagon">
          <a:avLst>
            <a:gd name="adj" fmla="val 28900"/>
            <a:gd name="vf" fmla="val 115470"/>
          </a:avLst>
        </a:prstGeom>
        <a:solidFill>
          <a:schemeClr val="accent1">
            <a:tint val="40000"/>
            <a:hueOff val="0"/>
            <a:satOff val="0"/>
            <a:lumOff val="0"/>
            <a:alphaOff val="0"/>
          </a:schemeClr>
        </a:solidFill>
        <a:ln>
          <a:noFill/>
        </a:ln>
        <a:effectLst>
          <a:outerShdw blurRad="39999" dist="23000" algn="bl" rotWithShape="0">
            <a:srgbClr val="000000">
              <a:alpha val="40000"/>
            </a:srgbClr>
          </a:outerShdw>
        </a:effectLst>
      </dsp:spPr>
      <dsp:style>
        <a:lnRef idx="0">
          <a:scrgbClr r="0" g="0" b="0"/>
        </a:lnRef>
        <a:fillRef idx="1">
          <a:scrgbClr r="0" g="0" b="0"/>
        </a:fillRef>
        <a:effectRef idx="2">
          <a:scrgbClr r="0" g="0" b="0"/>
        </a:effectRef>
        <a:fontRef idx="minor"/>
      </dsp:style>
    </dsp:sp>
    <dsp:sp modelId="{C88D110F-94F2-495C-B633-1BD3BE94C7A6}">
      <dsp:nvSpPr>
        <dsp:cNvPr id="0" name=""/>
        <dsp:cNvSpPr/>
      </dsp:nvSpPr>
      <dsp:spPr>
        <a:xfrm>
          <a:off x="4622060" y="885596"/>
          <a:ext cx="1664325" cy="1439837"/>
        </a:xfrm>
        <a:prstGeom prst="hexagon">
          <a:avLst>
            <a:gd name="adj" fmla="val 28570"/>
            <a:gd name="vf" fmla="val 115470"/>
          </a:avLst>
        </a:prstGeom>
        <a:solidFill>
          <a:schemeClr val="lt1">
            <a:hueOff val="0"/>
            <a:satOff val="0"/>
            <a:lumOff val="0"/>
            <a:alphaOff val="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a:latin typeface="Arial Narrow" panose="020B0606020202030204" pitchFamily="34" charset="0"/>
            </a:rPr>
            <a:t>ISEP Supplemental Language Development (ELL/NLL)</a:t>
          </a:r>
        </a:p>
      </dsp:txBody>
      <dsp:txXfrm>
        <a:off x="4897874" y="1124208"/>
        <a:ext cx="1112697" cy="962613"/>
      </dsp:txXfrm>
    </dsp:sp>
    <dsp:sp modelId="{3AA44EF3-3547-45E5-9124-7E3D0997B5A3}">
      <dsp:nvSpPr>
        <dsp:cNvPr id="0" name=""/>
        <dsp:cNvSpPr/>
      </dsp:nvSpPr>
      <dsp:spPr>
        <a:xfrm>
          <a:off x="4453407" y="3384880"/>
          <a:ext cx="766260" cy="660234"/>
        </a:xfrm>
        <a:prstGeom prst="hexagon">
          <a:avLst>
            <a:gd name="adj" fmla="val 28900"/>
            <a:gd name="vf" fmla="val 115470"/>
          </a:avLst>
        </a:prstGeom>
        <a:solidFill>
          <a:schemeClr val="accent1">
            <a:tint val="40000"/>
            <a:hueOff val="0"/>
            <a:satOff val="0"/>
            <a:lumOff val="0"/>
            <a:alphaOff val="0"/>
          </a:schemeClr>
        </a:solidFill>
        <a:ln>
          <a:noFill/>
        </a:ln>
        <a:effectLst>
          <a:outerShdw blurRad="39999" dist="23000" algn="bl" rotWithShape="0">
            <a:srgbClr val="000000">
              <a:alpha val="40000"/>
            </a:srgbClr>
          </a:outerShdw>
        </a:effectLst>
      </dsp:spPr>
      <dsp:style>
        <a:lnRef idx="0">
          <a:scrgbClr r="0" g="0" b="0"/>
        </a:lnRef>
        <a:fillRef idx="1">
          <a:scrgbClr r="0" g="0" b="0"/>
        </a:fillRef>
        <a:effectRef idx="2">
          <a:scrgbClr r="0" g="0" b="0"/>
        </a:effectRef>
        <a:fontRef idx="minor"/>
      </dsp:style>
    </dsp:sp>
    <dsp:sp modelId="{6C854AC8-B319-4C6C-B3E9-AC54D20FD64C}">
      <dsp:nvSpPr>
        <dsp:cNvPr id="0" name=""/>
        <dsp:cNvSpPr/>
      </dsp:nvSpPr>
      <dsp:spPr>
        <a:xfrm>
          <a:off x="4622060" y="2626575"/>
          <a:ext cx="1664325" cy="1439837"/>
        </a:xfrm>
        <a:prstGeom prst="hexagon">
          <a:avLst>
            <a:gd name="adj" fmla="val 28570"/>
            <a:gd name="vf" fmla="val 115470"/>
          </a:avLst>
        </a:prstGeom>
        <a:solidFill>
          <a:schemeClr val="lt1">
            <a:hueOff val="0"/>
            <a:satOff val="0"/>
            <a:lumOff val="0"/>
            <a:alphaOff val="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a:latin typeface="Arial Narrow" panose="020B0606020202030204" pitchFamily="34" charset="0"/>
            </a:rPr>
            <a:t>ESEA/ESSA Title I, II, IV, </a:t>
          </a:r>
          <a:r>
            <a:rPr lang="en-US" sz="1500" b="1" kern="1200" dirty="0" smtClean="0">
              <a:latin typeface="Arial Narrow" panose="020B0606020202030204" pitchFamily="34" charset="0"/>
            </a:rPr>
            <a:t>V, VI, </a:t>
          </a:r>
          <a:r>
            <a:rPr lang="en-US" sz="1500" b="1" kern="1200" dirty="0">
              <a:latin typeface="Arial Narrow" panose="020B0606020202030204" pitchFamily="34" charset="0"/>
            </a:rPr>
            <a:t>&amp; </a:t>
          </a:r>
          <a:r>
            <a:rPr lang="en-US" sz="1500" b="1" kern="1200" dirty="0" smtClean="0">
              <a:latin typeface="Arial Narrow" panose="020B0606020202030204" pitchFamily="34" charset="0"/>
            </a:rPr>
            <a:t>IX</a:t>
          </a:r>
          <a:endParaRPr lang="en-US" sz="1500" b="1" kern="1200" dirty="0">
            <a:latin typeface="Arial Narrow" panose="020B0606020202030204" pitchFamily="34" charset="0"/>
          </a:endParaRPr>
        </a:p>
      </dsp:txBody>
      <dsp:txXfrm>
        <a:off x="4897874" y="2865187"/>
        <a:ext cx="1112697" cy="962613"/>
      </dsp:txXfrm>
    </dsp:sp>
    <dsp:sp modelId="{5BFD9673-AAD6-43BC-94A3-BB159D548F2A}">
      <dsp:nvSpPr>
        <dsp:cNvPr id="0" name=""/>
        <dsp:cNvSpPr/>
      </dsp:nvSpPr>
      <dsp:spPr>
        <a:xfrm>
          <a:off x="2912382" y="3529507"/>
          <a:ext cx="766260" cy="660234"/>
        </a:xfrm>
        <a:prstGeom prst="hexagon">
          <a:avLst>
            <a:gd name="adj" fmla="val 28900"/>
            <a:gd name="vf" fmla="val 115470"/>
          </a:avLst>
        </a:prstGeom>
        <a:solidFill>
          <a:schemeClr val="accent1">
            <a:tint val="40000"/>
            <a:hueOff val="0"/>
            <a:satOff val="0"/>
            <a:lumOff val="0"/>
            <a:alphaOff val="0"/>
          </a:schemeClr>
        </a:solidFill>
        <a:ln>
          <a:noFill/>
        </a:ln>
        <a:effectLst>
          <a:outerShdw blurRad="39999" dist="23000" algn="bl" rotWithShape="0">
            <a:srgbClr val="000000">
              <a:alpha val="40000"/>
            </a:srgbClr>
          </a:outerShdw>
        </a:effectLst>
      </dsp:spPr>
      <dsp:style>
        <a:lnRef idx="0">
          <a:scrgbClr r="0" g="0" b="0"/>
        </a:lnRef>
        <a:fillRef idx="1">
          <a:scrgbClr r="0" g="0" b="0"/>
        </a:fillRef>
        <a:effectRef idx="2">
          <a:scrgbClr r="0" g="0" b="0"/>
        </a:effectRef>
        <a:fontRef idx="minor"/>
      </dsp:style>
    </dsp:sp>
    <dsp:sp modelId="{A9B22E94-D8CF-40D8-BC02-AF2CDCA6D7DB}">
      <dsp:nvSpPr>
        <dsp:cNvPr id="0" name=""/>
        <dsp:cNvSpPr/>
      </dsp:nvSpPr>
      <dsp:spPr>
        <a:xfrm>
          <a:off x="3095680" y="3513162"/>
          <a:ext cx="1664325" cy="1439837"/>
        </a:xfrm>
        <a:prstGeom prst="hexagon">
          <a:avLst>
            <a:gd name="adj" fmla="val 28570"/>
            <a:gd name="vf" fmla="val 115470"/>
          </a:avLst>
        </a:prstGeom>
        <a:solidFill>
          <a:schemeClr val="lt1">
            <a:hueOff val="0"/>
            <a:satOff val="0"/>
            <a:lumOff val="0"/>
            <a:alphaOff val="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a:latin typeface="Arial Narrow" panose="020B0606020202030204" pitchFamily="34" charset="0"/>
            </a:rPr>
            <a:t>ISEP Special Education 15% Set Aside</a:t>
          </a:r>
        </a:p>
      </dsp:txBody>
      <dsp:txXfrm>
        <a:off x="3371494" y="3751774"/>
        <a:ext cx="1112697" cy="962613"/>
      </dsp:txXfrm>
    </dsp:sp>
    <dsp:sp modelId="{7A1F97E0-8357-46F6-8E93-DBE59530CE73}">
      <dsp:nvSpPr>
        <dsp:cNvPr id="0" name=""/>
        <dsp:cNvSpPr/>
      </dsp:nvSpPr>
      <dsp:spPr>
        <a:xfrm>
          <a:off x="2003451" y="2295715"/>
          <a:ext cx="766260" cy="660234"/>
        </a:xfrm>
        <a:prstGeom prst="hexagon">
          <a:avLst>
            <a:gd name="adj" fmla="val 28900"/>
            <a:gd name="vf" fmla="val 115470"/>
          </a:avLst>
        </a:prstGeom>
        <a:solidFill>
          <a:schemeClr val="accent1">
            <a:tint val="40000"/>
            <a:hueOff val="0"/>
            <a:satOff val="0"/>
            <a:lumOff val="0"/>
            <a:alphaOff val="0"/>
          </a:schemeClr>
        </a:solidFill>
        <a:ln>
          <a:noFill/>
        </a:ln>
        <a:effectLst>
          <a:outerShdw blurRad="39999" dist="23000" algn="bl" rotWithShape="0">
            <a:srgbClr val="000000">
              <a:alpha val="40000"/>
            </a:srgbClr>
          </a:outerShdw>
        </a:effectLst>
      </dsp:spPr>
      <dsp:style>
        <a:lnRef idx="0">
          <a:scrgbClr r="0" g="0" b="0"/>
        </a:lnRef>
        <a:fillRef idx="1">
          <a:scrgbClr r="0" g="0" b="0"/>
        </a:fillRef>
        <a:effectRef idx="2">
          <a:scrgbClr r="0" g="0" b="0"/>
        </a:effectRef>
        <a:fontRef idx="minor"/>
      </dsp:style>
    </dsp:sp>
    <dsp:sp modelId="{35AEA59C-34DE-47E6-AAEC-41344DAF9DAD}">
      <dsp:nvSpPr>
        <dsp:cNvPr id="0" name=""/>
        <dsp:cNvSpPr/>
      </dsp:nvSpPr>
      <dsp:spPr>
        <a:xfrm>
          <a:off x="1562214" y="2627566"/>
          <a:ext cx="1664325" cy="1439837"/>
        </a:xfrm>
        <a:prstGeom prst="hexagon">
          <a:avLst>
            <a:gd name="adj" fmla="val 28570"/>
            <a:gd name="vf" fmla="val 115470"/>
          </a:avLst>
        </a:prstGeom>
        <a:solidFill>
          <a:schemeClr val="lt1">
            <a:hueOff val="0"/>
            <a:satOff val="0"/>
            <a:lumOff val="0"/>
            <a:alphaOff val="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a:latin typeface="Arial Narrow" panose="020B0606020202030204" pitchFamily="34" charset="0"/>
            </a:rPr>
            <a:t>IDEA Part B, CEIS, </a:t>
          </a:r>
        </a:p>
      </dsp:txBody>
      <dsp:txXfrm>
        <a:off x="1838028" y="2866178"/>
        <a:ext cx="1112697" cy="962613"/>
      </dsp:txXfrm>
    </dsp:sp>
    <dsp:sp modelId="{A7BA3EC7-BD05-4F8C-87A2-B8549562010E}">
      <dsp:nvSpPr>
        <dsp:cNvPr id="0" name=""/>
        <dsp:cNvSpPr/>
      </dsp:nvSpPr>
      <dsp:spPr>
        <a:xfrm>
          <a:off x="1562214" y="883615"/>
          <a:ext cx="1664325" cy="1439837"/>
        </a:xfrm>
        <a:prstGeom prst="hexagon">
          <a:avLst>
            <a:gd name="adj" fmla="val 28570"/>
            <a:gd name="vf" fmla="val 115470"/>
          </a:avLst>
        </a:prstGeom>
        <a:solidFill>
          <a:schemeClr val="lt1">
            <a:hueOff val="0"/>
            <a:satOff val="0"/>
            <a:lumOff val="0"/>
            <a:alphaOff val="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a:latin typeface="Arial Narrow" panose="020B0606020202030204" pitchFamily="34" charset="0"/>
            </a:rPr>
            <a:t>IT, Facilities </a:t>
          </a:r>
          <a:r>
            <a:rPr lang="en-US" sz="1500" b="1" kern="1200" dirty="0" smtClean="0">
              <a:latin typeface="Arial Narrow" panose="020B0606020202030204" pitchFamily="34" charset="0"/>
            </a:rPr>
            <a:t>Maintenance </a:t>
          </a:r>
          <a:r>
            <a:rPr lang="en-US" sz="1500" b="1" kern="1200" dirty="0">
              <a:latin typeface="Arial Narrow" panose="020B0606020202030204" pitchFamily="34" charset="0"/>
            </a:rPr>
            <a:t>and Operations, etc.</a:t>
          </a:r>
        </a:p>
      </dsp:txBody>
      <dsp:txXfrm>
        <a:off x="1838028" y="1122227"/>
        <a:ext cx="1112697" cy="962613"/>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F8F5989-7219-4C75-B85A-16AC23EAA132}" type="datetimeFigureOut">
              <a:rPr lang="en-US" smtClean="0"/>
              <a:t>4/26/2018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0D765B7-2523-49E0-9C85-E1DC8DA042DE}" type="slidenum">
              <a:rPr lang="en-US" smtClean="0"/>
              <a:t>‹#›</a:t>
            </a:fld>
            <a:endParaRPr lang="en-US"/>
          </a:p>
        </p:txBody>
      </p:sp>
    </p:spTree>
    <p:extLst>
      <p:ext uri="{BB962C8B-B14F-4D97-AF65-F5344CB8AC3E}">
        <p14:creationId xmlns:p14="http://schemas.microsoft.com/office/powerpoint/2010/main" val="6874382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873EA93-33F4-40C4-87D6-2EFDE27C5618}" type="datetimeFigureOut">
              <a:rPr lang="en-US" smtClean="0"/>
              <a:t>4/26/2018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F264234-3FB5-49B0-8A49-0A93FA8EC8E5}" type="slidenum">
              <a:rPr lang="en-US" smtClean="0"/>
              <a:t>‹#›</a:t>
            </a:fld>
            <a:endParaRPr lang="en-US"/>
          </a:p>
        </p:txBody>
      </p:sp>
    </p:spTree>
    <p:extLst>
      <p:ext uri="{BB962C8B-B14F-4D97-AF65-F5344CB8AC3E}">
        <p14:creationId xmlns:p14="http://schemas.microsoft.com/office/powerpoint/2010/main" val="186418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0000"/>
              </a:lnSpc>
            </a:pPr>
            <a:endParaRPr lang="en-US" dirty="0" smtClean="0"/>
          </a:p>
          <a:p>
            <a:pPr eaLnBrk="1" hangingPunct="1">
              <a:buFont typeface="Arial" pitchFamily="34" charset="0"/>
              <a:buNone/>
            </a:pPr>
            <a:endParaRPr lang="en-US" dirty="0" smtClean="0"/>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0000"/>
              </a:lnSpc>
            </a:pPr>
            <a:endParaRPr lang="en-US" dirty="0" smtClean="0"/>
          </a:p>
          <a:p>
            <a:pPr eaLnBrk="1" hangingPunct="1">
              <a:buFont typeface="Arial" pitchFamily="34" charset="0"/>
              <a:buNone/>
            </a:pPr>
            <a:endParaRPr lang="en-US" dirty="0" smtClean="0"/>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0000"/>
              </a:lnSpc>
            </a:pPr>
            <a:endParaRPr lang="en-US" dirty="0" smtClean="0"/>
          </a:p>
          <a:p>
            <a:pPr eaLnBrk="1" hangingPunct="1">
              <a:buFont typeface="Arial" pitchFamily="34" charset="0"/>
              <a:buNone/>
            </a:pPr>
            <a:endParaRPr lang="en-US" dirty="0" smtClean="0"/>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C12116-2C98-451B-8A93-E867E335C91C}" type="slidenum">
              <a:rPr lang="en-US" smtClean="0"/>
              <a:t>34</a:t>
            </a:fld>
            <a:endParaRPr lang="en-US"/>
          </a:p>
        </p:txBody>
      </p:sp>
    </p:spTree>
    <p:extLst>
      <p:ext uri="{BB962C8B-B14F-4D97-AF65-F5344CB8AC3E}">
        <p14:creationId xmlns:p14="http://schemas.microsoft.com/office/powerpoint/2010/main" val="3489865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C12116-2C98-451B-8A93-E867E335C91C}" type="slidenum">
              <a:rPr lang="en-US" smtClean="0"/>
              <a:t>35</a:t>
            </a:fld>
            <a:endParaRPr lang="en-US"/>
          </a:p>
        </p:txBody>
      </p:sp>
    </p:spTree>
    <p:extLst>
      <p:ext uri="{BB962C8B-B14F-4D97-AF65-F5344CB8AC3E}">
        <p14:creationId xmlns:p14="http://schemas.microsoft.com/office/powerpoint/2010/main" val="3489865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0000"/>
              </a:lnSpc>
            </a:pPr>
            <a:endParaRPr lang="en-US" dirty="0" smtClean="0"/>
          </a:p>
          <a:p>
            <a:pPr eaLnBrk="1" hangingPunct="1">
              <a:buFont typeface="Arial" pitchFamily="34" charset="0"/>
              <a:buNone/>
            </a:pPr>
            <a:endParaRPr lang="en-US" dirty="0" smtClean="0"/>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0000"/>
              </a:lnSpc>
            </a:pPr>
            <a:endParaRPr lang="en-US" dirty="0" smtClean="0"/>
          </a:p>
          <a:p>
            <a:pPr eaLnBrk="1" hangingPunct="1">
              <a:buFont typeface="Arial" pitchFamily="34" charset="0"/>
              <a:buNone/>
            </a:pPr>
            <a:endParaRPr lang="en-US" dirty="0" smtClean="0"/>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Rather</a:t>
            </a:r>
            <a:r>
              <a:rPr lang="en-US" baseline="0" dirty="0" smtClean="0"/>
              <a:t> than create a separate application, we used the reports in NS to develop an application.  </a:t>
            </a:r>
          </a:p>
          <a:p>
            <a:r>
              <a:rPr lang="en-US" baseline="0" dirty="0" smtClean="0"/>
              <a:t>It would have been duplicative since the information in Native Star Reports would be the same as for a separate application.</a:t>
            </a:r>
            <a:endParaRPr lang="en-US" dirty="0"/>
          </a:p>
        </p:txBody>
      </p:sp>
      <p:sp>
        <p:nvSpPr>
          <p:cNvPr id="4" name="Slide Number Placeholder 3"/>
          <p:cNvSpPr>
            <a:spLocks noGrp="1"/>
          </p:cNvSpPr>
          <p:nvPr>
            <p:ph type="sldNum" sz="quarter" idx="10"/>
          </p:nvPr>
        </p:nvSpPr>
        <p:spPr/>
        <p:txBody>
          <a:bodyPr/>
          <a:lstStyle/>
          <a:p>
            <a:fld id="{74D864B4-8338-47B9-A494-8CED4F67CC04}"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97215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the LEA Plan is actually:</a:t>
            </a:r>
          </a:p>
          <a:p>
            <a:pPr marL="232943" indent="-232943">
              <a:buFont typeface="+mj-lt"/>
              <a:buAutoNum type="arabicPeriod"/>
            </a:pPr>
            <a:r>
              <a:rPr lang="en-US" dirty="0" smtClean="0"/>
              <a:t> the SMART</a:t>
            </a:r>
            <a:r>
              <a:rPr lang="en-US" baseline="0" dirty="0" smtClean="0"/>
              <a:t> Goals, </a:t>
            </a:r>
          </a:p>
          <a:p>
            <a:pPr marL="232943" indent="-232943">
              <a:buFont typeface="+mj-lt"/>
              <a:buAutoNum type="arabicPeriod"/>
            </a:pPr>
            <a:r>
              <a:rPr lang="en-US" baseline="0" dirty="0" smtClean="0"/>
              <a:t>the Schoolwide Supplemental Report, </a:t>
            </a:r>
          </a:p>
          <a:p>
            <a:pPr marL="232943" indent="-232943">
              <a:buFont typeface="+mj-lt"/>
              <a:buAutoNum type="arabicPeriod"/>
            </a:pPr>
            <a:r>
              <a:rPr lang="en-US" baseline="0" dirty="0" smtClean="0"/>
              <a:t>the appropriate School Improvement Supplemental Report, </a:t>
            </a:r>
          </a:p>
          <a:p>
            <a:pPr marL="232943" indent="-232943">
              <a:buFont typeface="+mj-lt"/>
              <a:buAutoNum type="arabicPeriod"/>
            </a:pPr>
            <a:r>
              <a:rPr lang="en-US" baseline="0" dirty="0" smtClean="0"/>
              <a:t>and the indicators of effective practice.</a:t>
            </a:r>
            <a:endParaRPr lang="en-US" dirty="0"/>
          </a:p>
        </p:txBody>
      </p:sp>
      <p:sp>
        <p:nvSpPr>
          <p:cNvPr id="4" name="Slide Number Placeholder 3"/>
          <p:cNvSpPr>
            <a:spLocks noGrp="1"/>
          </p:cNvSpPr>
          <p:nvPr>
            <p:ph type="sldNum" sz="quarter" idx="10"/>
          </p:nvPr>
        </p:nvSpPr>
        <p:spPr/>
        <p:txBody>
          <a:bodyPr/>
          <a:lstStyle/>
          <a:p>
            <a:fld id="{74D864B4-8338-47B9-A494-8CED4F67CC04}"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252107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LEA/School</a:t>
            </a:r>
            <a:r>
              <a:rPr lang="en-US" baseline="0" dirty="0" smtClean="0"/>
              <a:t> agrees to the assurances and ensures the School Board is aware that the assurance are directly related to the items in the schoolwide budget </a:t>
            </a:r>
            <a:endParaRPr lang="en-US" dirty="0"/>
          </a:p>
        </p:txBody>
      </p:sp>
      <p:sp>
        <p:nvSpPr>
          <p:cNvPr id="4" name="Slide Number Placeholder 3"/>
          <p:cNvSpPr>
            <a:spLocks noGrp="1"/>
          </p:cNvSpPr>
          <p:nvPr>
            <p:ph type="sldNum" sz="quarter" idx="10"/>
          </p:nvPr>
        </p:nvSpPr>
        <p:spPr/>
        <p:txBody>
          <a:bodyPr/>
          <a:lstStyle/>
          <a:p>
            <a:fld id="{74D864B4-8338-47B9-A494-8CED4F67CC04}"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88273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programs should be coordinated in a schoolwide effort to provide students with quality instruction and services that lead to increased student</a:t>
            </a:r>
            <a:r>
              <a:rPr lang="en-US" baseline="0" dirty="0" smtClean="0"/>
              <a:t> achievement in order to meet the mission of the BIE </a:t>
            </a:r>
            <a:endParaRPr lang="en-US" dirty="0"/>
          </a:p>
        </p:txBody>
      </p:sp>
      <p:sp>
        <p:nvSpPr>
          <p:cNvPr id="4" name="Slide Number Placeholder 3"/>
          <p:cNvSpPr>
            <a:spLocks noGrp="1"/>
          </p:cNvSpPr>
          <p:nvPr>
            <p:ph type="sldNum" sz="quarter" idx="10"/>
          </p:nvPr>
        </p:nvSpPr>
        <p:spPr/>
        <p:txBody>
          <a:bodyPr/>
          <a:lstStyle/>
          <a:p>
            <a:fld id="{3D4AD63F-F9DB-488C-A9D6-B6B1BB95A63F}"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427513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0000"/>
              </a:lnSpc>
            </a:pPr>
            <a:endParaRPr lang="en-US" dirty="0" smtClean="0"/>
          </a:p>
          <a:p>
            <a:pPr eaLnBrk="1" hangingPunct="1">
              <a:buFont typeface="Arial" pitchFamily="34" charset="0"/>
              <a:buNone/>
            </a:pPr>
            <a:endParaRPr lang="en-US" dirty="0" smtClean="0"/>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0000"/>
              </a:lnSpc>
            </a:pPr>
            <a:endParaRPr lang="en-US" dirty="0" smtClean="0"/>
          </a:p>
          <a:p>
            <a:pPr eaLnBrk="1" hangingPunct="1">
              <a:buFont typeface="Arial" pitchFamily="34" charset="0"/>
              <a:buNone/>
            </a:pPr>
            <a:endParaRPr lang="en-US" dirty="0" smtClean="0"/>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E791F40-9FEC-486A-9562-87B5C96B81EA}" type="datetimeFigureOut">
              <a:rPr lang="en-US" smtClean="0"/>
              <a:t>4/26/2018</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CE6AE4DE-9789-4DE8-AB0C-27A8937115F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791F40-9FEC-486A-9562-87B5C96B81EA}" type="datetimeFigureOut">
              <a:rPr lang="en-US" smtClean="0"/>
              <a:t>4/26/2018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AE4DE-9789-4DE8-AB0C-27A8937115F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791F40-9FEC-486A-9562-87B5C96B81EA}" type="datetimeFigureOut">
              <a:rPr lang="en-US" smtClean="0"/>
              <a:t>4/26/2018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AE4DE-9789-4DE8-AB0C-27A8937115F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791F40-9FEC-486A-9562-87B5C96B81EA}" type="datetimeFigureOut">
              <a:rPr lang="en-US" smtClean="0"/>
              <a:t>4/26/2018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AE4DE-9789-4DE8-AB0C-27A8937115F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E791F40-9FEC-486A-9562-87B5C96B81EA}" type="datetimeFigureOut">
              <a:rPr lang="en-US" smtClean="0"/>
              <a:t>4/26/2018</a:t>
            </a:fld>
            <a:endParaRPr lang="en-US"/>
          </a:p>
        </p:txBody>
      </p:sp>
      <p:sp>
        <p:nvSpPr>
          <p:cNvPr id="8" name="Slide Number Placeholder 7"/>
          <p:cNvSpPr>
            <a:spLocks noGrp="1"/>
          </p:cNvSpPr>
          <p:nvPr>
            <p:ph type="sldNum" sz="quarter" idx="11"/>
          </p:nvPr>
        </p:nvSpPr>
        <p:spPr/>
        <p:txBody>
          <a:bodyPr/>
          <a:lstStyle/>
          <a:p>
            <a:fld id="{CE6AE4DE-9789-4DE8-AB0C-27A8937115FB}"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E791F40-9FEC-486A-9562-87B5C96B81EA}" type="datetimeFigureOut">
              <a:rPr lang="en-US" smtClean="0"/>
              <a:t>4/26/2018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6AE4DE-9789-4DE8-AB0C-27A8937115F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E791F40-9FEC-486A-9562-87B5C96B81EA}" type="datetimeFigureOut">
              <a:rPr lang="en-US" smtClean="0"/>
              <a:t>4/26/2018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6AE4DE-9789-4DE8-AB0C-27A8937115F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791F40-9FEC-486A-9562-87B5C96B81EA}" type="datetimeFigureOut">
              <a:rPr lang="en-US" smtClean="0"/>
              <a:t>4/26/2018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6AE4DE-9789-4DE8-AB0C-27A8937115F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91F40-9FEC-486A-9562-87B5C96B81EA}" type="datetimeFigureOut">
              <a:rPr lang="en-US" smtClean="0"/>
              <a:t>4/26/2018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6AE4DE-9789-4DE8-AB0C-27A8937115F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791F40-9FEC-486A-9562-87B5C96B81EA}" type="datetimeFigureOut">
              <a:rPr lang="en-US" smtClean="0"/>
              <a:t>4/26/2018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6AE4DE-9789-4DE8-AB0C-27A8937115FB}"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791F40-9FEC-486A-9562-87B5C96B81EA}" type="datetimeFigureOut">
              <a:rPr lang="en-US" smtClean="0"/>
              <a:t>4/26/2018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CE6AE4DE-9789-4DE8-AB0C-27A8937115FB}"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BE791F40-9FEC-486A-9562-87B5C96B81EA}" type="datetimeFigureOut">
              <a:rPr lang="en-US" smtClean="0"/>
              <a:t>4/26/2018</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CE6AE4DE-9789-4DE8-AB0C-27A8937115FB}" type="slidenum">
              <a:rPr lang="en-US" smtClean="0"/>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valerie.todacheene@bie.edu"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mailto:jacqueline.wade@bie.edu" TargetMode="External"/><Relationship Id="rId4" Type="http://schemas.openxmlformats.org/officeDocument/2006/relationships/hyperlink" Target="mailto:margo.delaune@bie.edu"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mailto:cheryl.quimayouise@bie.edu"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hyperlink" Target="mailto:andrea.bia@bie.edu" TargetMode="External"/><Relationship Id="rId5" Type="http://schemas.openxmlformats.org/officeDocument/2006/relationships/hyperlink" Target="mailto:eleanor.jones@bie.edu" TargetMode="External"/><Relationship Id="rId4" Type="http://schemas.openxmlformats.org/officeDocument/2006/relationships/hyperlink" Target="mailto:marie.silverhatband@bie.edu"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err="1" smtClean="0"/>
              <a:t>NDMile</a:t>
            </a:r>
            <a:r>
              <a:rPr lang="en-US" sz="4800" dirty="0" smtClean="0"/>
              <a:t> to Native Star </a:t>
            </a:r>
            <a:endParaRPr lang="en-US" sz="4800" dirty="0"/>
          </a:p>
        </p:txBody>
      </p:sp>
      <p:sp>
        <p:nvSpPr>
          <p:cNvPr id="3" name="Subtitle 2"/>
          <p:cNvSpPr>
            <a:spLocks noGrp="1"/>
          </p:cNvSpPr>
          <p:nvPr>
            <p:ph type="subTitle" idx="1"/>
          </p:nvPr>
        </p:nvSpPr>
        <p:spPr/>
        <p:txBody>
          <a:bodyPr>
            <a:normAutofit/>
          </a:bodyPr>
          <a:lstStyle/>
          <a:p>
            <a:r>
              <a:rPr lang="en-US" dirty="0" smtClean="0"/>
              <a:t>Technical Assistance webinar</a:t>
            </a:r>
          </a:p>
          <a:p>
            <a:r>
              <a:rPr lang="en-US" dirty="0" smtClean="0"/>
              <a:t>SEP-dpa-4/27/2018 &amp; 5/9/2018</a:t>
            </a:r>
          </a:p>
          <a:p>
            <a:endParaRPr lang="en-US" dirty="0"/>
          </a:p>
        </p:txBody>
      </p:sp>
    </p:spTree>
    <p:extLst>
      <p:ext uri="{BB962C8B-B14F-4D97-AF65-F5344CB8AC3E}">
        <p14:creationId xmlns:p14="http://schemas.microsoft.com/office/powerpoint/2010/main" val="34813043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81000" y="228600"/>
            <a:ext cx="8610600" cy="1295400"/>
          </a:xfrm>
        </p:spPr>
        <p:txBody>
          <a:bodyPr>
            <a:noAutofit/>
          </a:bodyPr>
          <a:lstStyle/>
          <a:p>
            <a:r>
              <a:rPr lang="en-US" sz="3200" b="1" dirty="0" smtClean="0">
                <a:solidFill>
                  <a:srgbClr val="FF0000"/>
                </a:solidFill>
              </a:rPr>
              <a:t>Our direction: set direction</a:t>
            </a:r>
            <a:endParaRPr lang="en-US" sz="3200" b="1" dirty="0">
              <a:solidFill>
                <a:srgbClr val="FF0000"/>
              </a:solidFill>
            </a:endParaRPr>
          </a:p>
        </p:txBody>
      </p:sp>
      <p:sp>
        <p:nvSpPr>
          <p:cNvPr id="9219" name="Content Placeholder 2"/>
          <p:cNvSpPr>
            <a:spLocks noGrp="1"/>
          </p:cNvSpPr>
          <p:nvPr>
            <p:ph idx="1"/>
          </p:nvPr>
        </p:nvSpPr>
        <p:spPr>
          <a:xfrm>
            <a:off x="609600" y="1524000"/>
            <a:ext cx="7696200" cy="4419600"/>
          </a:xfrm>
        </p:spPr>
        <p:txBody>
          <a:bodyPr>
            <a:normAutofit/>
          </a:bodyPr>
          <a:lstStyle/>
          <a:p>
            <a:endParaRPr lang="en-US" b="0"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4146" y="2743200"/>
            <a:ext cx="2847975" cy="300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a:off x="1752600" y="4800600"/>
            <a:ext cx="2237846" cy="13335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4038600" y="4867275"/>
            <a:ext cx="1143000" cy="2381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10361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05800" cy="533400"/>
          </a:xfrm>
        </p:spPr>
        <p:txBody>
          <a:bodyPr>
            <a:noAutofit/>
          </a:bodyPr>
          <a:lstStyle/>
          <a:p>
            <a:r>
              <a:rPr lang="en-US" sz="3200" b="1" dirty="0">
                <a:solidFill>
                  <a:srgbClr val="FF0000"/>
                </a:solidFill>
              </a:rPr>
              <a:t>Our direction: set direction</a:t>
            </a:r>
            <a:endParaRPr lang="en-US" sz="3200" dirty="0"/>
          </a:p>
        </p:txBody>
      </p:sp>
      <p:sp>
        <p:nvSpPr>
          <p:cNvPr id="3" name="Content Placeholder 2"/>
          <p:cNvSpPr>
            <a:spLocks noGrp="1"/>
          </p:cNvSpPr>
          <p:nvPr>
            <p:ph idx="1"/>
          </p:nvPr>
        </p:nvSpPr>
        <p:spPr>
          <a:xfrm>
            <a:off x="381000" y="1752600"/>
            <a:ext cx="7620000" cy="3581400"/>
          </a:xfrm>
        </p:spPr>
        <p:txBody>
          <a:bodyPr/>
          <a:lstStyle/>
          <a:p>
            <a:r>
              <a:rPr lang="en-US" sz="1800" b="0" dirty="0" smtClean="0"/>
              <a:t>4 components in Set Direction: </a:t>
            </a:r>
            <a:endParaRPr lang="en-US" sz="1800" b="0" dirty="0"/>
          </a:p>
          <a:p>
            <a:r>
              <a:rPr lang="en-US" b="0" dirty="0" smtClean="0"/>
              <a:t>             </a:t>
            </a:r>
            <a:endParaRPr lang="en-US" b="0" dirty="0"/>
          </a:p>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057400"/>
            <a:ext cx="8639175" cy="1342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66384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05800" cy="380682"/>
          </a:xfrm>
        </p:spPr>
        <p:txBody>
          <a:bodyPr>
            <a:noAutofit/>
          </a:bodyPr>
          <a:lstStyle/>
          <a:p>
            <a:r>
              <a:rPr lang="en-US" sz="3200" b="1" dirty="0">
                <a:solidFill>
                  <a:srgbClr val="FF0000"/>
                </a:solidFill>
              </a:rPr>
              <a:t>Our direction: set direction</a:t>
            </a:r>
            <a:endParaRPr lang="en-US" sz="3200" dirty="0"/>
          </a:p>
        </p:txBody>
      </p:sp>
      <p:sp>
        <p:nvSpPr>
          <p:cNvPr id="3" name="Content Placeholder 2"/>
          <p:cNvSpPr>
            <a:spLocks noGrp="1"/>
          </p:cNvSpPr>
          <p:nvPr>
            <p:ph idx="1"/>
          </p:nvPr>
        </p:nvSpPr>
        <p:spPr>
          <a:xfrm>
            <a:off x="457200" y="533400"/>
            <a:ext cx="7620000" cy="5592763"/>
          </a:xfrm>
        </p:spPr>
        <p:txBody>
          <a:bodyPr/>
          <a:lstStyle/>
          <a:p>
            <a:r>
              <a:rPr lang="en-US" sz="1800" b="0" dirty="0"/>
              <a:t>2.   Set </a:t>
            </a:r>
            <a:r>
              <a:rPr lang="en-US" sz="1800" b="0" dirty="0" smtClean="0"/>
              <a:t>Direction:</a:t>
            </a:r>
            <a:endParaRPr lang="en-US" sz="1800" b="0" dirty="0"/>
          </a:p>
          <a:p>
            <a:r>
              <a:rPr lang="en-US" sz="1800" b="0" dirty="0"/>
              <a:t>  </a:t>
            </a:r>
            <a:r>
              <a:rPr lang="en-US" sz="1800" b="0" dirty="0" smtClean="0"/>
              <a:t>    Review </a:t>
            </a:r>
            <a:r>
              <a:rPr lang="en-US" sz="1800" b="0" dirty="0"/>
              <a:t>school Mission/ </a:t>
            </a:r>
            <a:r>
              <a:rPr lang="en-US" sz="1800" b="0" dirty="0" smtClean="0"/>
              <a:t>Goals (Required by 25 CFR)</a:t>
            </a:r>
            <a:endParaRPr lang="en-US" sz="1800" b="0" dirty="0"/>
          </a:p>
          <a:p>
            <a:pPr lvl="1" indent="0">
              <a:buNone/>
            </a:pPr>
            <a:r>
              <a:rPr lang="en-US" sz="1800" dirty="0" smtClean="0"/>
              <a:t>The Data Review drives what Indicators will be selected.</a:t>
            </a:r>
            <a:endParaRPr lang="en-US" sz="1800" dirty="0"/>
          </a:p>
          <a:p>
            <a:r>
              <a:rPr lang="en-US" b="0" dirty="0"/>
              <a:t>             </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828800"/>
            <a:ext cx="85344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06503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153400" cy="837882"/>
          </a:xfrm>
        </p:spPr>
        <p:txBody>
          <a:bodyPr>
            <a:normAutofit/>
          </a:bodyPr>
          <a:lstStyle/>
          <a:p>
            <a:r>
              <a:rPr lang="en-US" dirty="0" smtClean="0">
                <a:solidFill>
                  <a:srgbClr val="FF0000"/>
                </a:solidFill>
              </a:rPr>
              <a:t>Our meetings</a:t>
            </a:r>
            <a:endParaRPr lang="en-US" dirty="0">
              <a:solidFill>
                <a:srgbClr val="FF0000"/>
              </a:solidFill>
            </a:endParaRPr>
          </a:p>
        </p:txBody>
      </p:sp>
      <p:sp>
        <p:nvSpPr>
          <p:cNvPr id="3" name="Content Placeholder 2"/>
          <p:cNvSpPr>
            <a:spLocks noGrp="1"/>
          </p:cNvSpPr>
          <p:nvPr>
            <p:ph idx="1"/>
          </p:nvPr>
        </p:nvSpPr>
        <p:spPr>
          <a:xfrm>
            <a:off x="381000" y="1524000"/>
            <a:ext cx="8153400" cy="4602163"/>
          </a:xfrm>
        </p:spPr>
        <p:txBody>
          <a:bodyPr/>
          <a:lstStyle/>
          <a:p>
            <a:r>
              <a:rPr lang="en-US" b="0" dirty="0" smtClean="0"/>
              <a:t>       </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6588" y="2052638"/>
            <a:ext cx="2790825" cy="275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2895600" y="2590800"/>
            <a:ext cx="1219200" cy="1066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37797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153400" cy="837882"/>
          </a:xfrm>
        </p:spPr>
        <p:txBody>
          <a:bodyPr>
            <a:normAutofit fontScale="90000"/>
          </a:bodyPr>
          <a:lstStyle/>
          <a:p>
            <a:r>
              <a:rPr lang="en-US" dirty="0">
                <a:solidFill>
                  <a:srgbClr val="FF0000"/>
                </a:solidFill>
              </a:rPr>
              <a:t>Our </a:t>
            </a:r>
            <a:r>
              <a:rPr lang="en-US" dirty="0" smtClean="0">
                <a:solidFill>
                  <a:srgbClr val="FF0000"/>
                </a:solidFill>
              </a:rPr>
              <a:t>meetings: Manage Meetings</a:t>
            </a:r>
            <a:endParaRPr lang="en-US" dirty="0"/>
          </a:p>
        </p:txBody>
      </p:sp>
      <p:sp>
        <p:nvSpPr>
          <p:cNvPr id="3" name="Content Placeholder 2"/>
          <p:cNvSpPr>
            <a:spLocks noGrp="1"/>
          </p:cNvSpPr>
          <p:nvPr>
            <p:ph idx="1"/>
          </p:nvPr>
        </p:nvSpPr>
        <p:spPr>
          <a:xfrm>
            <a:off x="228600" y="1219200"/>
            <a:ext cx="8153400" cy="5440363"/>
          </a:xfrm>
        </p:spPr>
        <p:txBody>
          <a:bodyPr/>
          <a:lstStyle/>
          <a:p>
            <a:pPr marL="457200" indent="-457200">
              <a:buAutoNum type="arabicPeriod" startAt="3"/>
            </a:pPr>
            <a:r>
              <a:rPr lang="en-US" b="0" dirty="0" smtClean="0"/>
              <a:t>Documenting your Leadership </a:t>
            </a:r>
            <a:r>
              <a:rPr lang="en-US" b="0" dirty="0"/>
              <a:t>Team </a:t>
            </a:r>
            <a:r>
              <a:rPr lang="en-US" b="0" dirty="0" smtClean="0"/>
              <a:t>Meetings:       </a:t>
            </a:r>
          </a:p>
          <a:p>
            <a:r>
              <a:rPr lang="en-US" b="0" dirty="0"/>
              <a:t> </a:t>
            </a:r>
            <a:r>
              <a:rPr lang="en-US" b="0" dirty="0" smtClean="0"/>
              <a:t>      This space helps you manage your meetings and  the documentation is all in one place.</a:t>
            </a:r>
            <a:endParaRPr lang="en-US" b="0" dirty="0"/>
          </a:p>
          <a:p>
            <a:r>
              <a:rPr lang="en-US" b="0" dirty="0" smtClean="0"/>
              <a:t>             </a:t>
            </a:r>
            <a:endParaRPr lang="en-US" b="0" dirty="0"/>
          </a:p>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23533"/>
            <a:ext cx="8239125"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3368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305800" cy="1066800"/>
          </a:xfrm>
        </p:spPr>
        <p:txBody>
          <a:bodyPr>
            <a:noAutofit/>
          </a:bodyPr>
          <a:lstStyle/>
          <a:p>
            <a:r>
              <a:rPr lang="en-US" dirty="0" smtClean="0">
                <a:solidFill>
                  <a:srgbClr val="FF0000"/>
                </a:solidFill>
              </a:rPr>
              <a:t>Success cycle: assess, create, monitor</a:t>
            </a:r>
            <a:endParaRPr lang="en-US" dirty="0">
              <a:solidFill>
                <a:srgbClr val="FF0000"/>
              </a:solidFill>
            </a:endParaRPr>
          </a:p>
        </p:txBody>
      </p:sp>
      <p:sp>
        <p:nvSpPr>
          <p:cNvPr id="3" name="Content Placeholder 2"/>
          <p:cNvSpPr>
            <a:spLocks noGrp="1"/>
          </p:cNvSpPr>
          <p:nvPr>
            <p:ph idx="1"/>
          </p:nvPr>
        </p:nvSpPr>
        <p:spPr>
          <a:xfrm>
            <a:off x="457200" y="838200"/>
            <a:ext cx="7620000" cy="5486400"/>
          </a:xfrm>
        </p:spPr>
        <p:txBody>
          <a:bodyPr/>
          <a:lstStyle/>
          <a:p>
            <a:r>
              <a:rPr lang="en-US" b="0" dirty="0" smtClean="0"/>
              <a:t>       </a:t>
            </a:r>
            <a:endParaRPr lang="en-US" b="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9355" y="1985433"/>
            <a:ext cx="2562225"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2286000" y="2743200"/>
            <a:ext cx="1524000" cy="11430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01388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305800" cy="990600"/>
          </a:xfrm>
        </p:spPr>
        <p:txBody>
          <a:bodyPr>
            <a:noAutofit/>
          </a:bodyPr>
          <a:lstStyle/>
          <a:p>
            <a:r>
              <a:rPr lang="en-US" sz="3200" dirty="0">
                <a:solidFill>
                  <a:srgbClr val="FF0000"/>
                </a:solidFill>
              </a:rPr>
              <a:t>Success cycle: assess, create, monitor</a:t>
            </a:r>
            <a:endParaRPr lang="en-US" sz="3200" dirty="0"/>
          </a:p>
        </p:txBody>
      </p:sp>
      <p:sp>
        <p:nvSpPr>
          <p:cNvPr id="3" name="Content Placeholder 2"/>
          <p:cNvSpPr>
            <a:spLocks noGrp="1"/>
          </p:cNvSpPr>
          <p:nvPr>
            <p:ph idx="1"/>
          </p:nvPr>
        </p:nvSpPr>
        <p:spPr>
          <a:xfrm>
            <a:off x="457200" y="1143000"/>
            <a:ext cx="7620000" cy="5486400"/>
          </a:xfrm>
        </p:spPr>
        <p:txBody>
          <a:bodyPr/>
          <a:lstStyle/>
          <a:p>
            <a:pPr marL="457200" indent="-457200">
              <a:buAutoNum type="arabicPeriod" startAt="4"/>
            </a:pPr>
            <a:r>
              <a:rPr lang="en-US" b="0" dirty="0" smtClean="0"/>
              <a:t>Success Cycle:  Access, create and monitor</a:t>
            </a:r>
          </a:p>
          <a:p>
            <a:pPr marL="274320" lvl="1" indent="0">
              <a:buNone/>
            </a:pPr>
            <a:r>
              <a:rPr lang="en-US" b="0" dirty="0" smtClean="0"/>
              <a:t>Select the Indicators that align with the SMART Goals you will be working on.  Be sure to include them in your Schoolwide Program Plan.  The Indicators of Effective Practices are imbedded into the Schoolwide Program to guide in the process to improve student outcomes.</a:t>
            </a:r>
            <a:endParaRPr lang="en-US" b="0"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352800"/>
            <a:ext cx="8124825" cy="2514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99507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0"/>
            <a:ext cx="8229601" cy="1295400"/>
          </a:xfrm>
        </p:spPr>
        <p:txBody>
          <a:bodyPr>
            <a:normAutofit/>
          </a:bodyPr>
          <a:lstStyle/>
          <a:p>
            <a:r>
              <a:rPr lang="en-US" dirty="0" smtClean="0">
                <a:solidFill>
                  <a:srgbClr val="FF0000"/>
                </a:solidFill>
              </a:rPr>
              <a:t>Our progress: View Reports &amp; View feedback</a:t>
            </a:r>
            <a:endParaRPr lang="en-US" dirty="0">
              <a:solidFill>
                <a:srgbClr val="FF0000"/>
              </a:solidFill>
            </a:endParaRPr>
          </a:p>
        </p:txBody>
      </p:sp>
      <p:sp>
        <p:nvSpPr>
          <p:cNvPr id="3" name="Content Placeholder 2"/>
          <p:cNvSpPr>
            <a:spLocks noGrp="1"/>
          </p:cNvSpPr>
          <p:nvPr>
            <p:ph idx="1"/>
          </p:nvPr>
        </p:nvSpPr>
        <p:spPr>
          <a:xfrm>
            <a:off x="457200" y="533400"/>
            <a:ext cx="7620000" cy="5592763"/>
          </a:xfrm>
        </p:spPr>
        <p:txBody>
          <a:bodyPr/>
          <a:lstStyle/>
          <a:p>
            <a:r>
              <a:rPr lang="en-US" b="0" dirty="0" smtClean="0"/>
              <a:t>    </a:t>
            </a:r>
            <a:endParaRPr lang="en-US" b="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7063" y="2066925"/>
            <a:ext cx="2809875" cy="272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2209800" y="3505200"/>
            <a:ext cx="1447800" cy="3810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47988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0"/>
            <a:ext cx="8229601" cy="1066800"/>
          </a:xfrm>
        </p:spPr>
        <p:txBody>
          <a:bodyPr>
            <a:normAutofit fontScale="90000"/>
          </a:bodyPr>
          <a:lstStyle/>
          <a:p>
            <a:r>
              <a:rPr lang="en-US" dirty="0">
                <a:solidFill>
                  <a:srgbClr val="FF0000"/>
                </a:solidFill>
              </a:rPr>
              <a:t>Our </a:t>
            </a:r>
            <a:r>
              <a:rPr lang="en-US" dirty="0" err="1">
                <a:solidFill>
                  <a:srgbClr val="FF0000"/>
                </a:solidFill>
              </a:rPr>
              <a:t>progess</a:t>
            </a:r>
            <a:r>
              <a:rPr lang="en-US" dirty="0">
                <a:solidFill>
                  <a:srgbClr val="FF0000"/>
                </a:solidFill>
              </a:rPr>
              <a:t>: View Reports &amp; View feedback</a:t>
            </a:r>
            <a:endParaRPr lang="en-US" dirty="0"/>
          </a:p>
        </p:txBody>
      </p:sp>
      <p:sp>
        <p:nvSpPr>
          <p:cNvPr id="3" name="Content Placeholder 2"/>
          <p:cNvSpPr>
            <a:spLocks noGrp="1"/>
          </p:cNvSpPr>
          <p:nvPr>
            <p:ph idx="1"/>
          </p:nvPr>
        </p:nvSpPr>
        <p:spPr>
          <a:xfrm>
            <a:off x="228600" y="1066800"/>
            <a:ext cx="7620000" cy="5592763"/>
          </a:xfrm>
        </p:spPr>
        <p:txBody>
          <a:bodyPr/>
          <a:lstStyle/>
          <a:p>
            <a:r>
              <a:rPr lang="en-US" b="0" dirty="0" smtClean="0"/>
              <a:t>5.  Our Progress:</a:t>
            </a:r>
          </a:p>
          <a:p>
            <a:r>
              <a:rPr lang="en-US" b="0" dirty="0" smtClean="0"/>
              <a:t>View Reports and View Feedback</a:t>
            </a:r>
          </a:p>
          <a:p>
            <a:endParaRPr lang="en-US" b="0"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34" y="2009547"/>
            <a:ext cx="8534401" cy="1005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352800"/>
            <a:ext cx="8380476"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21176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077200" cy="685482"/>
          </a:xfrm>
        </p:spPr>
        <p:txBody>
          <a:bodyPr/>
          <a:lstStyle/>
          <a:p>
            <a:r>
              <a:rPr lang="en-US" dirty="0">
                <a:solidFill>
                  <a:srgbClr val="FF0000"/>
                </a:solidFill>
              </a:rPr>
              <a:t>Native </a:t>
            </a:r>
            <a:r>
              <a:rPr lang="en-US" dirty="0" smtClean="0">
                <a:solidFill>
                  <a:srgbClr val="FF0000"/>
                </a:solidFill>
              </a:rPr>
              <a:t>Star Resources</a:t>
            </a:r>
            <a:endParaRPr lang="en-US" dirty="0">
              <a:solidFill>
                <a:srgbClr val="FF0000"/>
              </a:solidFill>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501916" y="1752600"/>
            <a:ext cx="3530567" cy="4373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2514600" y="4724400"/>
            <a:ext cx="2286000" cy="1066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00366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Why Native star?</a:t>
            </a:r>
            <a:endParaRPr lang="en-US" dirty="0"/>
          </a:p>
        </p:txBody>
      </p:sp>
      <p:sp>
        <p:nvSpPr>
          <p:cNvPr id="3" name="Content Placeholder 2"/>
          <p:cNvSpPr>
            <a:spLocks noGrp="1"/>
          </p:cNvSpPr>
          <p:nvPr>
            <p:ph idx="1"/>
          </p:nvPr>
        </p:nvSpPr>
        <p:spPr/>
        <p:txBody>
          <a:bodyPr/>
          <a:lstStyle/>
          <a:p>
            <a:r>
              <a:rPr lang="en-US" b="0" dirty="0"/>
              <a:t>Native Star is a planning tool that supports the school’s work to develop, implement and evaluate their school improvement </a:t>
            </a:r>
            <a:r>
              <a:rPr lang="en-US" b="0" dirty="0" smtClean="0"/>
              <a:t>plan.</a:t>
            </a:r>
            <a:endParaRPr lang="en-US" dirty="0"/>
          </a:p>
        </p:txBody>
      </p:sp>
      <p:pic>
        <p:nvPicPr>
          <p:cNvPr id="1026" name="Picture 2" descr="C:\Users\Valerie.Todacheene\AppData\Local\Microsoft\Windows\Temporary Internet Files\Content.IE5\HDMYIQHI\whywhywh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743200"/>
            <a:ext cx="5067300"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5272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457200" y="106998"/>
            <a:ext cx="7848600" cy="578801"/>
          </a:xfrm>
        </p:spPr>
        <p:txBody>
          <a:bodyPr>
            <a:normAutofit fontScale="90000"/>
          </a:bodyPr>
          <a:lstStyle/>
          <a:p>
            <a:r>
              <a:rPr lang="en-US" dirty="0" smtClean="0">
                <a:solidFill>
                  <a:srgbClr val="FF0000"/>
                </a:solidFill>
              </a:rPr>
              <a:t>Native Star Resources</a:t>
            </a:r>
            <a:endParaRPr lang="en-US" dirty="0">
              <a:solidFill>
                <a:srgbClr val="FF0000"/>
              </a:solidFill>
            </a:endParaRP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200" y="1846202"/>
            <a:ext cx="7620000" cy="4186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68077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382000" cy="1295082"/>
          </a:xfrm>
        </p:spPr>
        <p:txBody>
          <a:bodyPr>
            <a:normAutofit fontScale="90000"/>
          </a:bodyPr>
          <a:lstStyle/>
          <a:p>
            <a:r>
              <a:rPr lang="en-US" b="1" dirty="0">
                <a:solidFill>
                  <a:srgbClr val="FF0000"/>
                </a:solidFill>
              </a:rPr>
              <a:t>ALL BIE-Funded Schools Operate Schoolwide Programs</a:t>
            </a:r>
            <a:endParaRPr lang="en-US" dirty="0">
              <a:solidFill>
                <a:srgbClr val="FF0000"/>
              </a:solidFill>
            </a:endParaRPr>
          </a:p>
        </p:txBody>
      </p:sp>
      <p:sp>
        <p:nvSpPr>
          <p:cNvPr id="4" name="Content Placeholder 3"/>
          <p:cNvSpPr>
            <a:spLocks noGrp="1"/>
          </p:cNvSpPr>
          <p:nvPr>
            <p:ph idx="1"/>
          </p:nvPr>
        </p:nvSpPr>
        <p:spPr>
          <a:xfrm>
            <a:off x="457200" y="1752600"/>
            <a:ext cx="8305800" cy="4373563"/>
          </a:xfrm>
        </p:spPr>
        <p:txBody>
          <a:bodyPr>
            <a:normAutofit fontScale="92500" lnSpcReduction="20000"/>
          </a:bodyPr>
          <a:lstStyle/>
          <a:p>
            <a:r>
              <a:rPr lang="en-US" dirty="0"/>
              <a:t>The schoolwide program consists of:</a:t>
            </a:r>
          </a:p>
          <a:p>
            <a:pPr lvl="1"/>
            <a:r>
              <a:rPr lang="en-US" sz="2400" dirty="0"/>
              <a:t>The Base Program (ISEP) activities which is coordinated with all supplemental program activities. The Base program is funded with ISEP formula funds.</a:t>
            </a:r>
          </a:p>
          <a:p>
            <a:pPr lvl="1"/>
            <a:r>
              <a:rPr lang="en-US" sz="2400" dirty="0"/>
              <a:t>The 15% Special Education Set-aside. </a:t>
            </a:r>
          </a:p>
          <a:p>
            <a:pPr lvl="1"/>
            <a:r>
              <a:rPr lang="en-US" sz="2400" dirty="0"/>
              <a:t>Additional programs funded through the Department of the Interior (DOI) Education Enhancements.   </a:t>
            </a:r>
          </a:p>
          <a:p>
            <a:pPr lvl="1"/>
            <a:r>
              <a:rPr lang="en-US" sz="2400" dirty="0"/>
              <a:t>The ISEP supplemental funding for Gifted and Talented and Language Development ELL/NLL. </a:t>
            </a:r>
          </a:p>
          <a:p>
            <a:pPr lvl="1"/>
            <a:r>
              <a:rPr lang="en-US" sz="2400" dirty="0"/>
              <a:t>The supplemental programs funded through the Department of Education (ED) include the Elementary and Secondary Education Act (ESSA) programs and the Individuals with Disabilities Education Act (IDEA) programs.</a:t>
            </a:r>
          </a:p>
          <a:p>
            <a:endParaRPr lang="en-US" dirty="0"/>
          </a:p>
        </p:txBody>
      </p:sp>
    </p:spTree>
    <p:extLst>
      <p:ext uri="{BB962C8B-B14F-4D97-AF65-F5344CB8AC3E}">
        <p14:creationId xmlns:p14="http://schemas.microsoft.com/office/powerpoint/2010/main" val="24571390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458200" cy="685800"/>
          </a:xfrm>
        </p:spPr>
        <p:txBody>
          <a:bodyPr>
            <a:normAutofit/>
          </a:bodyPr>
          <a:lstStyle/>
          <a:p>
            <a:pPr algn="ctr"/>
            <a:r>
              <a:rPr lang="en-US" sz="3600" b="1" dirty="0" smtClean="0">
                <a:solidFill>
                  <a:srgbClr val="FF0000"/>
                </a:solidFill>
              </a:rPr>
              <a:t>Example of School Process</a:t>
            </a:r>
            <a:endParaRPr lang="en-US" sz="3600" b="1"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03481175"/>
              </p:ext>
            </p:extLst>
          </p:nvPr>
        </p:nvGraphicFramePr>
        <p:xfrm>
          <a:off x="304800" y="1600200"/>
          <a:ext cx="87630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1143000"/>
            <a:ext cx="6010275" cy="5558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7168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4000" dirty="0">
                <a:solidFill>
                  <a:schemeClr val="tx2">
                    <a:lumMod val="50000"/>
                  </a:schemeClr>
                </a:solidFill>
              </a:rPr>
              <a:t>Organizing a Schoolwide program Plan for school improvement</a:t>
            </a:r>
            <a:endParaRPr lang="en-US" sz="4000" dirty="0"/>
          </a:p>
        </p:txBody>
      </p:sp>
      <p:sp>
        <p:nvSpPr>
          <p:cNvPr id="5" name="Subtitle 4"/>
          <p:cNvSpPr>
            <a:spLocks noGrp="1"/>
          </p:cNvSpPr>
          <p:nvPr>
            <p:ph type="subTitle" idx="1"/>
          </p:nvPr>
        </p:nvSpPr>
        <p:spPr/>
        <p:txBody>
          <a:bodyPr/>
          <a:lstStyle/>
          <a:p>
            <a:r>
              <a:rPr lang="en-US" dirty="0">
                <a:solidFill>
                  <a:schemeClr val="tx1"/>
                </a:solidFill>
              </a:rPr>
              <a:t>Planning and Budget Development</a:t>
            </a:r>
          </a:p>
          <a:p>
            <a:endParaRPr lang="en-US" dirty="0"/>
          </a:p>
        </p:txBody>
      </p:sp>
    </p:spTree>
    <p:extLst>
      <p:ext uri="{BB962C8B-B14F-4D97-AF65-F5344CB8AC3E}">
        <p14:creationId xmlns:p14="http://schemas.microsoft.com/office/powerpoint/2010/main" val="12663375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458200" cy="762000"/>
          </a:xfrm>
        </p:spPr>
        <p:txBody>
          <a:bodyPr>
            <a:normAutofit fontScale="90000"/>
          </a:bodyPr>
          <a:lstStyle/>
          <a:p>
            <a:r>
              <a:rPr lang="en-US" sz="3600" b="1" dirty="0" smtClean="0">
                <a:solidFill>
                  <a:srgbClr val="FF0000"/>
                </a:solidFill>
              </a:rPr>
              <a:t>Organizing a Plan for School Improvement</a:t>
            </a:r>
            <a:endParaRPr lang="en-US" sz="3600" b="1"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57606021"/>
              </p:ext>
            </p:extLst>
          </p:nvPr>
        </p:nvGraphicFramePr>
        <p:xfrm>
          <a:off x="76200" y="1143000"/>
          <a:ext cx="86106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990600" y="5791200"/>
            <a:ext cx="6858000" cy="369332"/>
          </a:xfrm>
          <a:prstGeom prst="rect">
            <a:avLst/>
          </a:prstGeom>
          <a:noFill/>
        </p:spPr>
        <p:txBody>
          <a:bodyPr wrap="square" rtlCol="0">
            <a:spAutoFit/>
          </a:bodyPr>
          <a:lstStyle/>
          <a:p>
            <a:pPr algn="ctr"/>
            <a:r>
              <a:rPr lang="en-US" b="1" dirty="0">
                <a:solidFill>
                  <a:prstClr val="black"/>
                </a:solidFill>
                <a:latin typeface="Arial Narrow" pitchFamily="34" charset="0"/>
              </a:rPr>
              <a:t>Indicators of Effective Practice Progress and Evaluation</a:t>
            </a:r>
          </a:p>
        </p:txBody>
      </p:sp>
    </p:spTree>
    <p:extLst>
      <p:ext uri="{BB962C8B-B14F-4D97-AF65-F5344CB8AC3E}">
        <p14:creationId xmlns:p14="http://schemas.microsoft.com/office/powerpoint/2010/main" val="2600047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F6379590-A6BA-4E58-A370-67AF908AC70C}" type="datetime1">
              <a:rPr lang="en-US" smtClean="0"/>
              <a:pPr/>
              <a:t>4/26/2018</a:t>
            </a:fld>
            <a:endParaRPr lang="en-US"/>
          </a:p>
        </p:txBody>
      </p:sp>
      <p:sp>
        <p:nvSpPr>
          <p:cNvPr id="3" name="Content Placeholder 2"/>
          <p:cNvSpPr>
            <a:spLocks noGrp="1"/>
          </p:cNvSpPr>
          <p:nvPr>
            <p:ph sz="quarter" idx="1"/>
          </p:nvPr>
        </p:nvSpPr>
        <p:spPr>
          <a:xfrm>
            <a:off x="228600" y="1752600"/>
            <a:ext cx="8763000" cy="4876800"/>
          </a:xfrm>
        </p:spPr>
        <p:txBody>
          <a:bodyPr>
            <a:noAutofit/>
          </a:bodyPr>
          <a:lstStyle/>
          <a:p>
            <a:pPr marL="53975" indent="0">
              <a:buNone/>
            </a:pPr>
            <a:endParaRPr lang="en-US" sz="1000" b="1" u="sng" dirty="0" smtClean="0"/>
          </a:p>
          <a:p>
            <a:pPr marL="511175" indent="-457200">
              <a:buFont typeface="Arial" panose="020B0604020202020204" pitchFamily="34" charset="0"/>
              <a:buChar char="•"/>
            </a:pPr>
            <a:r>
              <a:rPr lang="en-US" sz="2800" b="0" dirty="0" smtClean="0"/>
              <a:t>Needs Assessment and SMART Goals [</a:t>
            </a:r>
            <a:r>
              <a:rPr lang="en-US" sz="2800" b="0" i="1" dirty="0"/>
              <a:t>ESSA Section 1008(b</a:t>
            </a:r>
            <a:r>
              <a:rPr lang="en-US" sz="2800" b="0" i="1" dirty="0" smtClean="0"/>
              <a:t>)</a:t>
            </a:r>
            <a:r>
              <a:rPr lang="en-US" sz="2800" b="0" dirty="0" smtClean="0"/>
              <a:t>]</a:t>
            </a:r>
          </a:p>
          <a:p>
            <a:pPr marL="511175" indent="-457200">
              <a:buFont typeface="Arial" panose="020B0604020202020204" pitchFamily="34" charset="0"/>
              <a:buChar char="•"/>
            </a:pPr>
            <a:r>
              <a:rPr lang="en-US" sz="2800" b="0" dirty="0" smtClean="0"/>
              <a:t>Benchmark </a:t>
            </a:r>
            <a:r>
              <a:rPr lang="en-US" sz="2800" b="0" dirty="0"/>
              <a:t>Reporting </a:t>
            </a:r>
            <a:r>
              <a:rPr lang="en-US" sz="2800" b="0" dirty="0" smtClean="0"/>
              <a:t>Period [</a:t>
            </a:r>
            <a:r>
              <a:rPr lang="en-US" sz="2800" b="0" i="1" dirty="0" smtClean="0"/>
              <a:t>ESSSA Section 1008(b)(7)(A)(ii)</a:t>
            </a:r>
            <a:r>
              <a:rPr lang="en-US" sz="2800" b="0" dirty="0" smtClean="0"/>
              <a:t>]</a:t>
            </a:r>
            <a:endParaRPr lang="en-US" sz="2800" b="0" dirty="0"/>
          </a:p>
          <a:p>
            <a:pPr marL="511175" indent="-457200">
              <a:buFont typeface="Arial" panose="020B0604020202020204" pitchFamily="34" charset="0"/>
              <a:buChar char="•"/>
            </a:pPr>
            <a:r>
              <a:rPr lang="en-US" sz="2800" b="0" dirty="0" smtClean="0"/>
              <a:t>Title </a:t>
            </a:r>
            <a:r>
              <a:rPr lang="en-US" sz="2800" b="0" dirty="0"/>
              <a:t>I Schoolwide </a:t>
            </a:r>
            <a:r>
              <a:rPr lang="en-US" sz="2800" b="0" dirty="0" smtClean="0"/>
              <a:t>Plan Report </a:t>
            </a:r>
            <a:r>
              <a:rPr lang="en-US" sz="2400" b="0" dirty="0" smtClean="0"/>
              <a:t>[</a:t>
            </a:r>
            <a:r>
              <a:rPr lang="en-US" sz="2400" b="0" i="1" dirty="0"/>
              <a:t>ESSA Section 1008(b)</a:t>
            </a:r>
            <a:r>
              <a:rPr lang="en-US" sz="2400" b="0" dirty="0"/>
              <a:t>]</a:t>
            </a:r>
          </a:p>
          <a:p>
            <a:pPr marL="511175" indent="-457200"/>
            <a:endParaRPr lang="en-US" sz="2400" b="1" dirty="0" smtClean="0"/>
          </a:p>
          <a:p>
            <a:pPr marL="53975" indent="0">
              <a:buNone/>
            </a:pPr>
            <a:endParaRPr lang="en-US" sz="2400" dirty="0"/>
          </a:p>
        </p:txBody>
      </p:sp>
      <p:sp>
        <p:nvSpPr>
          <p:cNvPr id="5" name="Title 1"/>
          <p:cNvSpPr txBox="1">
            <a:spLocks/>
          </p:cNvSpPr>
          <p:nvPr/>
        </p:nvSpPr>
        <p:spPr>
          <a:xfrm>
            <a:off x="228600" y="76200"/>
            <a:ext cx="8763000" cy="1066800"/>
          </a:xfrm>
          <a:prstGeom prst="rect">
            <a:avLst/>
          </a:prstGeom>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3200" b="1" dirty="0" smtClean="0">
                <a:solidFill>
                  <a:srgbClr val="FF0000"/>
                </a:solidFill>
                <a:effectLst/>
                <a:latin typeface="Arial" panose="020B0604020202020204" pitchFamily="34" charset="0"/>
                <a:cs typeface="Arial" panose="020B0604020202020204" pitchFamily="34" charset="0"/>
              </a:rPr>
              <a:t>The Local </a:t>
            </a:r>
            <a:r>
              <a:rPr lang="en-US" sz="3200" b="1" dirty="0">
                <a:solidFill>
                  <a:srgbClr val="FF0000"/>
                </a:solidFill>
                <a:effectLst/>
                <a:latin typeface="Arial" panose="020B0604020202020204" pitchFamily="34" charset="0"/>
                <a:cs typeface="Arial" panose="020B0604020202020204" pitchFamily="34" charset="0"/>
              </a:rPr>
              <a:t>Education </a:t>
            </a:r>
            <a:r>
              <a:rPr lang="en-US" sz="3200" b="1" dirty="0" smtClean="0">
                <a:solidFill>
                  <a:srgbClr val="FF0000"/>
                </a:solidFill>
                <a:effectLst/>
                <a:latin typeface="Arial" panose="020B0604020202020204" pitchFamily="34" charset="0"/>
                <a:cs typeface="Arial" panose="020B0604020202020204" pitchFamily="34" charset="0"/>
              </a:rPr>
              <a:t>Agency (LEA)</a:t>
            </a:r>
          </a:p>
          <a:p>
            <a:r>
              <a:rPr lang="en-US" sz="3200" b="1" dirty="0">
                <a:solidFill>
                  <a:srgbClr val="FF0000"/>
                </a:solidFill>
                <a:effectLst/>
                <a:latin typeface="Arial" panose="020B0604020202020204" pitchFamily="34" charset="0"/>
                <a:cs typeface="Arial" panose="020B0604020202020204" pitchFamily="34" charset="0"/>
              </a:rPr>
              <a:t> </a:t>
            </a:r>
            <a:r>
              <a:rPr lang="en-US" sz="3200" b="1" dirty="0" smtClean="0">
                <a:solidFill>
                  <a:srgbClr val="FF0000"/>
                </a:solidFill>
                <a:effectLst/>
                <a:latin typeface="Arial" panose="020B0604020202020204" pitchFamily="34" charset="0"/>
                <a:cs typeface="Arial" panose="020B0604020202020204" pitchFamily="34" charset="0"/>
              </a:rPr>
              <a:t>School </a:t>
            </a:r>
            <a:r>
              <a:rPr lang="en-US" sz="3200" b="1" dirty="0">
                <a:solidFill>
                  <a:srgbClr val="FF0000"/>
                </a:solidFill>
                <a:effectLst/>
                <a:latin typeface="Arial" panose="020B0604020202020204" pitchFamily="34" charset="0"/>
                <a:cs typeface="Arial" panose="020B0604020202020204" pitchFamily="34" charset="0"/>
              </a:rPr>
              <a:t>Plan </a:t>
            </a:r>
            <a:r>
              <a:rPr lang="en-US" sz="3200" i="1" cap="none" dirty="0" smtClean="0">
                <a:solidFill>
                  <a:srgbClr val="FF0000"/>
                </a:solidFill>
                <a:effectLst/>
                <a:latin typeface="Arial" panose="020B0604020202020204" pitchFamily="34" charset="0"/>
                <a:cs typeface="Arial" panose="020B0604020202020204" pitchFamily="34" charset="0"/>
              </a:rPr>
              <a:t>[ESSA Section 1112(a) &amp; (b</a:t>
            </a:r>
            <a:r>
              <a:rPr lang="en-US" sz="3200" i="1" dirty="0" smtClean="0">
                <a:solidFill>
                  <a:srgbClr val="FF0000"/>
                </a:solidFill>
                <a:effectLst/>
                <a:latin typeface="Arial" panose="020B0604020202020204" pitchFamily="34" charset="0"/>
                <a:cs typeface="Arial" panose="020B0604020202020204" pitchFamily="34" charset="0"/>
              </a:rPr>
              <a:t>)</a:t>
            </a:r>
            <a:r>
              <a:rPr lang="en-US" sz="3200" dirty="0" smtClean="0">
                <a:solidFill>
                  <a:srgbClr val="FF0000"/>
                </a:solidFill>
                <a:effectLst/>
                <a:latin typeface="Arial" panose="020B0604020202020204" pitchFamily="34" charset="0"/>
                <a:cs typeface="Arial" panose="020B0604020202020204" pitchFamily="34" charset="0"/>
              </a:rPr>
              <a:t>]</a:t>
            </a:r>
            <a:endParaRPr lang="en-US" sz="3200" b="1" dirty="0">
              <a:solidFill>
                <a:srgbClr val="FF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98935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685800"/>
          </a:xfrm>
        </p:spPr>
        <p:txBody>
          <a:bodyPr>
            <a:normAutofit/>
          </a:bodyPr>
          <a:lstStyle/>
          <a:p>
            <a:pPr marL="0" indent="0"/>
            <a:r>
              <a:rPr lang="en-US" b="1" dirty="0" smtClean="0">
                <a:solidFill>
                  <a:srgbClr val="FF0000"/>
                </a:solidFill>
              </a:rPr>
              <a:t>The </a:t>
            </a:r>
            <a:r>
              <a:rPr lang="en-US" b="1" dirty="0">
                <a:solidFill>
                  <a:srgbClr val="FF0000"/>
                </a:solidFill>
              </a:rPr>
              <a:t>Schoolwide Budget </a:t>
            </a:r>
          </a:p>
        </p:txBody>
      </p:sp>
      <p:sp>
        <p:nvSpPr>
          <p:cNvPr id="5" name="Date Placeholder 4"/>
          <p:cNvSpPr>
            <a:spLocks noGrp="1"/>
          </p:cNvSpPr>
          <p:nvPr>
            <p:ph type="dt" sz="half" idx="10"/>
          </p:nvPr>
        </p:nvSpPr>
        <p:spPr/>
        <p:txBody>
          <a:bodyPr/>
          <a:lstStyle/>
          <a:p>
            <a:fld id="{7B3B16EA-ADA3-4F3C-AF51-6FDFB97D817E}" type="datetime1">
              <a:rPr lang="en-US" smtClean="0"/>
              <a:pPr/>
              <a:t>4/26/2018</a:t>
            </a:fld>
            <a:endParaRPr lang="en-US"/>
          </a:p>
        </p:txBody>
      </p:sp>
      <p:sp>
        <p:nvSpPr>
          <p:cNvPr id="3" name="Content Placeholder 2"/>
          <p:cNvSpPr>
            <a:spLocks noGrp="1"/>
          </p:cNvSpPr>
          <p:nvPr>
            <p:ph sz="quarter" idx="1"/>
          </p:nvPr>
        </p:nvSpPr>
        <p:spPr>
          <a:xfrm>
            <a:off x="304800" y="1447800"/>
            <a:ext cx="8686800" cy="5181600"/>
          </a:xfrm>
        </p:spPr>
        <p:txBody>
          <a:bodyPr>
            <a:noAutofit/>
          </a:bodyPr>
          <a:lstStyle/>
          <a:p>
            <a:pPr marL="0" indent="0">
              <a:buNone/>
            </a:pPr>
            <a:r>
              <a:rPr lang="en-US" sz="2400" dirty="0" smtClean="0">
                <a:solidFill>
                  <a:schemeClr val="tx1"/>
                </a:solidFill>
              </a:rPr>
              <a:t>The initial </a:t>
            </a:r>
            <a:r>
              <a:rPr lang="en-US" sz="2400" dirty="0" smtClean="0"/>
              <a:t>Schoolwide Budget </a:t>
            </a:r>
            <a:r>
              <a:rPr lang="en-US" sz="2400" dirty="0" smtClean="0">
                <a:solidFill>
                  <a:schemeClr val="tx1"/>
                </a:solidFill>
              </a:rPr>
              <a:t>submission should:</a:t>
            </a:r>
          </a:p>
          <a:p>
            <a:pPr lvl="1">
              <a:buFont typeface="Arial" panose="020B0604020202020204" pitchFamily="34" charset="0"/>
              <a:buChar char="•"/>
            </a:pPr>
            <a:r>
              <a:rPr lang="en-US" sz="2400" dirty="0" smtClean="0">
                <a:solidFill>
                  <a:schemeClr val="tx1"/>
                </a:solidFill>
              </a:rPr>
              <a:t>Demonstrate allowable </a:t>
            </a:r>
            <a:r>
              <a:rPr lang="en-US" sz="2400" dirty="0">
                <a:solidFill>
                  <a:schemeClr val="tx1"/>
                </a:solidFill>
              </a:rPr>
              <a:t>financial support of all activities </a:t>
            </a:r>
            <a:r>
              <a:rPr lang="en-US" sz="2400" dirty="0" smtClean="0">
                <a:solidFill>
                  <a:schemeClr val="tx1"/>
                </a:solidFill>
              </a:rPr>
              <a:t>described </a:t>
            </a:r>
            <a:r>
              <a:rPr lang="en-US" sz="2400" dirty="0">
                <a:solidFill>
                  <a:schemeClr val="tx1"/>
                </a:solidFill>
              </a:rPr>
              <a:t>in the LEA Plan including specific </a:t>
            </a:r>
            <a:r>
              <a:rPr lang="en-US" sz="2400" b="1" dirty="0">
                <a:solidFill>
                  <a:schemeClr val="tx1"/>
                </a:solidFill>
              </a:rPr>
              <a:t>schoolwide</a:t>
            </a:r>
            <a:r>
              <a:rPr lang="en-US" sz="2400" dirty="0">
                <a:solidFill>
                  <a:schemeClr val="tx1"/>
                </a:solidFill>
              </a:rPr>
              <a:t> initiatives that address </a:t>
            </a:r>
            <a:r>
              <a:rPr lang="en-US" sz="2000" i="1" dirty="0" smtClean="0">
                <a:solidFill>
                  <a:schemeClr val="tx1"/>
                </a:solidFill>
                <a:latin typeface="Times New Roman" pitchFamily="18" charset="0"/>
                <a:cs typeface="Times New Roman" pitchFamily="18" charset="0"/>
              </a:rPr>
              <a:t>ESSA </a:t>
            </a:r>
            <a:r>
              <a:rPr lang="en-US" sz="2000" i="1" dirty="0">
                <a:solidFill>
                  <a:schemeClr val="tx1"/>
                </a:solidFill>
                <a:latin typeface="Times New Roman" pitchFamily="18" charset="0"/>
                <a:cs typeface="Times New Roman" pitchFamily="18" charset="0"/>
              </a:rPr>
              <a:t>Title I, Part A Section 1114</a:t>
            </a:r>
            <a:r>
              <a:rPr lang="en-US" sz="2400" i="1" dirty="0">
                <a:solidFill>
                  <a:schemeClr val="tx1"/>
                </a:solidFill>
              </a:rPr>
              <a:t> </a:t>
            </a:r>
            <a:r>
              <a:rPr lang="en-US" sz="2000" i="1" dirty="0" smtClean="0">
                <a:solidFill>
                  <a:schemeClr val="tx1"/>
                </a:solidFill>
              </a:rPr>
              <a:t> </a:t>
            </a:r>
          </a:p>
          <a:p>
            <a:pPr lvl="1">
              <a:buFont typeface="Arial" panose="020B0604020202020204" pitchFamily="34" charset="0"/>
              <a:buChar char="•"/>
            </a:pPr>
            <a:r>
              <a:rPr lang="en-US" sz="2400" dirty="0" smtClean="0">
                <a:solidFill>
                  <a:schemeClr val="tx1"/>
                </a:solidFill>
              </a:rPr>
              <a:t>Include school </a:t>
            </a:r>
            <a:r>
              <a:rPr lang="en-US" sz="2400" dirty="0">
                <a:solidFill>
                  <a:schemeClr val="tx1"/>
                </a:solidFill>
              </a:rPr>
              <a:t>improvement activities that address </a:t>
            </a:r>
            <a:r>
              <a:rPr lang="en-US" sz="2000" i="1" dirty="0" smtClean="0">
                <a:solidFill>
                  <a:schemeClr val="tx1"/>
                </a:solidFill>
                <a:latin typeface="Times New Roman" pitchFamily="18" charset="0"/>
                <a:cs typeface="Times New Roman" pitchFamily="18" charset="0"/>
              </a:rPr>
              <a:t>ESSA </a:t>
            </a:r>
            <a:r>
              <a:rPr lang="en-US" sz="2000" i="1" dirty="0">
                <a:solidFill>
                  <a:schemeClr val="tx1"/>
                </a:solidFill>
                <a:latin typeface="Times New Roman" pitchFamily="18" charset="0"/>
                <a:cs typeface="Times New Roman" pitchFamily="18" charset="0"/>
              </a:rPr>
              <a:t>Title I, Part A Section </a:t>
            </a:r>
            <a:r>
              <a:rPr lang="en-US" sz="2000" i="1" dirty="0" smtClean="0">
                <a:solidFill>
                  <a:schemeClr val="tx1"/>
                </a:solidFill>
                <a:latin typeface="Times New Roman" pitchFamily="18" charset="0"/>
                <a:cs typeface="Times New Roman" pitchFamily="18" charset="0"/>
              </a:rPr>
              <a:t>1116 </a:t>
            </a:r>
          </a:p>
          <a:p>
            <a:pPr lvl="1">
              <a:buFont typeface="Arial" panose="020B0604020202020204" pitchFamily="34" charset="0"/>
              <a:buChar char="•"/>
            </a:pPr>
            <a:r>
              <a:rPr lang="en-US" sz="2400" dirty="0" smtClean="0">
                <a:solidFill>
                  <a:schemeClr val="tx1"/>
                </a:solidFill>
                <a:latin typeface="Calibri" panose="020F0502020204030204" pitchFamily="34" charset="0"/>
                <a:cs typeface="Times New Roman" pitchFamily="18" charset="0"/>
              </a:rPr>
              <a:t>Align to the Needs Assessment/SMART Goals &amp; Schoolwide Program Plan</a:t>
            </a:r>
          </a:p>
          <a:p>
            <a:pPr lvl="1">
              <a:buFont typeface="Arial" panose="020B0604020202020204" pitchFamily="34" charset="0"/>
              <a:buChar char="•"/>
            </a:pPr>
            <a:r>
              <a:rPr lang="en-US" sz="2400" dirty="0" smtClean="0">
                <a:solidFill>
                  <a:schemeClr val="tx1"/>
                </a:solidFill>
              </a:rPr>
              <a:t>The </a:t>
            </a:r>
            <a:r>
              <a:rPr lang="en-US" sz="2400" b="1" u="sng" dirty="0">
                <a:solidFill>
                  <a:schemeClr val="tx1"/>
                </a:solidFill>
              </a:rPr>
              <a:t>SY 17-18 Schoolwide Budget Template </a:t>
            </a:r>
            <a:r>
              <a:rPr lang="en-US" sz="2400" dirty="0">
                <a:solidFill>
                  <a:schemeClr val="tx1"/>
                </a:solidFill>
              </a:rPr>
              <a:t>can be downloaded from the </a:t>
            </a:r>
            <a:r>
              <a:rPr lang="en-US" sz="2400" i="1" dirty="0">
                <a:solidFill>
                  <a:schemeClr val="tx1"/>
                </a:solidFill>
              </a:rPr>
              <a:t>Docs &amp; Links </a:t>
            </a:r>
            <a:r>
              <a:rPr lang="en-US" sz="2400" dirty="0">
                <a:solidFill>
                  <a:schemeClr val="tx1"/>
                </a:solidFill>
              </a:rPr>
              <a:t>tab. </a:t>
            </a:r>
          </a:p>
          <a:p>
            <a:pPr lvl="1">
              <a:buFont typeface="Arial" panose="020B0604020202020204" pitchFamily="34" charset="0"/>
              <a:buChar char="•"/>
            </a:pPr>
            <a:endParaRPr lang="en-US" sz="2000" dirty="0"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4538749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685800"/>
          </a:xfrm>
        </p:spPr>
        <p:txBody>
          <a:bodyPr>
            <a:normAutofit/>
          </a:bodyPr>
          <a:lstStyle/>
          <a:p>
            <a:pPr marL="0" indent="0"/>
            <a:r>
              <a:rPr lang="en-US" b="1" dirty="0" smtClean="0">
                <a:solidFill>
                  <a:srgbClr val="FF0000"/>
                </a:solidFill>
              </a:rPr>
              <a:t>LEA Assurances</a:t>
            </a:r>
            <a:endParaRPr lang="en-US" b="1" dirty="0">
              <a:solidFill>
                <a:srgbClr val="FF0000"/>
              </a:solidFill>
            </a:endParaRPr>
          </a:p>
        </p:txBody>
      </p:sp>
      <p:sp>
        <p:nvSpPr>
          <p:cNvPr id="5" name="Date Placeholder 4"/>
          <p:cNvSpPr>
            <a:spLocks noGrp="1"/>
          </p:cNvSpPr>
          <p:nvPr>
            <p:ph type="dt" sz="half" idx="10"/>
          </p:nvPr>
        </p:nvSpPr>
        <p:spPr/>
        <p:txBody>
          <a:bodyPr/>
          <a:lstStyle/>
          <a:p>
            <a:fld id="{7D501F2D-EB02-4C80-A583-B00BE3AEA7E5}" type="datetime1">
              <a:rPr lang="en-US" smtClean="0"/>
              <a:pPr/>
              <a:t>4/26/2018</a:t>
            </a:fld>
            <a:endParaRPr lang="en-US"/>
          </a:p>
        </p:txBody>
      </p:sp>
      <p:sp>
        <p:nvSpPr>
          <p:cNvPr id="3" name="Content Placeholder 2"/>
          <p:cNvSpPr>
            <a:spLocks noGrp="1"/>
          </p:cNvSpPr>
          <p:nvPr>
            <p:ph sz="quarter" idx="1"/>
          </p:nvPr>
        </p:nvSpPr>
        <p:spPr>
          <a:xfrm>
            <a:off x="304800" y="1066800"/>
            <a:ext cx="8763000" cy="4876800"/>
          </a:xfrm>
        </p:spPr>
        <p:txBody>
          <a:bodyPr>
            <a:noAutofit/>
          </a:bodyPr>
          <a:lstStyle/>
          <a:p>
            <a:pPr>
              <a:buFont typeface="Arial" panose="020B0604020202020204" pitchFamily="34" charset="0"/>
              <a:buChar char="•"/>
            </a:pPr>
            <a:r>
              <a:rPr lang="en-US" sz="2400" b="0" dirty="0" smtClean="0"/>
              <a:t>The </a:t>
            </a:r>
            <a:r>
              <a:rPr lang="en-US" sz="2400" b="0" i="1" dirty="0" smtClean="0"/>
              <a:t>LEA </a:t>
            </a:r>
            <a:r>
              <a:rPr lang="en-US" sz="2400" b="0" i="1" dirty="0"/>
              <a:t>Assurances </a:t>
            </a:r>
            <a:r>
              <a:rPr lang="en-US" sz="2400" b="0" dirty="0"/>
              <a:t>and the </a:t>
            </a:r>
            <a:r>
              <a:rPr lang="en-US" sz="2400" b="0" i="1" dirty="0"/>
              <a:t>Schoolwide Budget </a:t>
            </a:r>
            <a:r>
              <a:rPr lang="en-US" sz="2400" b="0" dirty="0"/>
              <a:t>should be presented to the School Board at the same time to better inform the board. </a:t>
            </a:r>
            <a:endParaRPr lang="en-US" sz="2400" b="0" dirty="0" smtClean="0"/>
          </a:p>
          <a:p>
            <a:pPr>
              <a:buFont typeface="Arial" panose="020B0604020202020204" pitchFamily="34" charset="0"/>
              <a:buChar char="•"/>
            </a:pPr>
            <a:r>
              <a:rPr lang="en-US" sz="2400" b="0" dirty="0" smtClean="0"/>
              <a:t>The </a:t>
            </a:r>
            <a:r>
              <a:rPr lang="en-US" sz="2400" b="0" dirty="0"/>
              <a:t>signed assurances verify that that the funds will be expended as budgeted </a:t>
            </a:r>
            <a:r>
              <a:rPr lang="en-US" sz="2400" b="0" dirty="0">
                <a:solidFill>
                  <a:srgbClr val="C00000"/>
                </a:solidFill>
              </a:rPr>
              <a:t>for the intent of the program</a:t>
            </a:r>
            <a:r>
              <a:rPr lang="en-US" sz="2400" b="0" dirty="0"/>
              <a:t>. </a:t>
            </a:r>
            <a:endParaRPr lang="en-US" sz="2400" b="0" dirty="0" smtClean="0">
              <a:solidFill>
                <a:schemeClr val="tx1"/>
              </a:solidFill>
            </a:endParaRPr>
          </a:p>
          <a:p>
            <a:pPr>
              <a:buFont typeface="Arial" panose="020B0604020202020204" pitchFamily="34" charset="0"/>
              <a:buChar char="•"/>
            </a:pPr>
            <a:r>
              <a:rPr lang="en-US" sz="2400" b="0" dirty="0" smtClean="0"/>
              <a:t>Up</a:t>
            </a:r>
            <a:r>
              <a:rPr lang="en-US" sz="2400" b="0" dirty="0" smtClean="0">
                <a:solidFill>
                  <a:schemeClr val="tx1"/>
                </a:solidFill>
              </a:rPr>
              <a:t>load the signed </a:t>
            </a:r>
            <a:r>
              <a:rPr lang="en-US" sz="2400" b="0" i="1" dirty="0" smtClean="0">
                <a:solidFill>
                  <a:schemeClr val="tx1"/>
                </a:solidFill>
              </a:rPr>
              <a:t>Title I LEA Assurances</a:t>
            </a:r>
            <a:r>
              <a:rPr lang="en-US" sz="2400" b="0" dirty="0" smtClean="0">
                <a:solidFill>
                  <a:schemeClr val="tx1"/>
                </a:solidFill>
              </a:rPr>
              <a:t> document into </a:t>
            </a:r>
            <a:r>
              <a:rPr lang="en-US" sz="2400" b="0" dirty="0">
                <a:solidFill>
                  <a:schemeClr val="tx1"/>
                </a:solidFill>
              </a:rPr>
              <a:t>the </a:t>
            </a:r>
            <a:r>
              <a:rPr lang="en-US" sz="2400" b="0" dirty="0" smtClean="0">
                <a:solidFill>
                  <a:schemeClr val="tx1"/>
                </a:solidFill>
              </a:rPr>
              <a:t>Schoolwide Budget and Assurances folder in Native Star</a:t>
            </a:r>
          </a:p>
          <a:p>
            <a:pPr>
              <a:buFont typeface="Arial" panose="020B0604020202020204" pitchFamily="34" charset="0"/>
              <a:buChar char="•"/>
            </a:pPr>
            <a:r>
              <a:rPr lang="en-US" sz="2400" b="0" dirty="0" smtClean="0">
                <a:solidFill>
                  <a:schemeClr val="tx1"/>
                </a:solidFill>
              </a:rPr>
              <a:t>LEA/School should notify the ERC if the </a:t>
            </a:r>
            <a:r>
              <a:rPr lang="en-US" sz="2400" b="0" i="1" dirty="0" smtClean="0">
                <a:solidFill>
                  <a:schemeClr val="tx1"/>
                </a:solidFill>
              </a:rPr>
              <a:t>Title I LEA Assurances </a:t>
            </a:r>
            <a:r>
              <a:rPr lang="en-US" sz="2400" b="0" dirty="0" smtClean="0">
                <a:solidFill>
                  <a:schemeClr val="tx1"/>
                </a:solidFill>
              </a:rPr>
              <a:t>will be uploaded after May 31</a:t>
            </a:r>
            <a:r>
              <a:rPr lang="en-US" sz="2400" b="0" baseline="30000" dirty="0" smtClean="0">
                <a:solidFill>
                  <a:schemeClr val="tx1"/>
                </a:solidFill>
              </a:rPr>
              <a:t>st</a:t>
            </a:r>
            <a:r>
              <a:rPr lang="en-US" sz="2400" b="0" dirty="0" smtClean="0">
                <a:solidFill>
                  <a:schemeClr val="tx1"/>
                </a:solidFill>
              </a:rPr>
              <a:t> due to school board scheduling</a:t>
            </a:r>
          </a:p>
          <a:p>
            <a:pPr>
              <a:buFont typeface="Arial" panose="020B0604020202020204" pitchFamily="34" charset="0"/>
              <a:buChar char="•"/>
            </a:pPr>
            <a:r>
              <a:rPr lang="en-US" sz="2400" b="0" dirty="0" smtClean="0">
                <a:solidFill>
                  <a:schemeClr val="tx1"/>
                </a:solidFill>
              </a:rPr>
              <a:t> </a:t>
            </a:r>
            <a:r>
              <a:rPr lang="en-US" sz="2400" b="0" dirty="0"/>
              <a:t>Download the </a:t>
            </a:r>
            <a:r>
              <a:rPr lang="en-US" sz="2400" b="0" i="1" dirty="0"/>
              <a:t>LEA Assurances </a:t>
            </a:r>
            <a:r>
              <a:rPr lang="en-US" sz="2400" b="0" dirty="0"/>
              <a:t>document from the link under the </a:t>
            </a:r>
            <a:r>
              <a:rPr lang="en-US" sz="2400" b="0" i="1" dirty="0"/>
              <a:t>Docs &amp; Links </a:t>
            </a:r>
            <a:r>
              <a:rPr lang="en-US" sz="2400" b="0" dirty="0"/>
              <a:t>tab </a:t>
            </a:r>
          </a:p>
          <a:p>
            <a:pPr>
              <a:buFont typeface="Wingdings" panose="05000000000000000000" pitchFamily="2" charset="2"/>
              <a:buChar char="ü"/>
            </a:pPr>
            <a:endParaRPr lang="en-US" sz="2400" dirty="0">
              <a:solidFill>
                <a:schemeClr val="tx1"/>
              </a:solidFill>
            </a:endParaRPr>
          </a:p>
        </p:txBody>
      </p:sp>
    </p:spTree>
    <p:extLst>
      <p:ext uri="{BB962C8B-B14F-4D97-AF65-F5344CB8AC3E}">
        <p14:creationId xmlns:p14="http://schemas.microsoft.com/office/powerpoint/2010/main" val="16062051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10600" cy="762000"/>
          </a:xfrm>
        </p:spPr>
        <p:txBody>
          <a:bodyPr>
            <a:noAutofit/>
          </a:bodyPr>
          <a:lstStyle/>
          <a:p>
            <a:r>
              <a:rPr lang="en-US" sz="3200" b="1" dirty="0" smtClean="0">
                <a:solidFill>
                  <a:srgbClr val="FF0000"/>
                </a:solidFill>
              </a:rPr>
              <a:t>Coordinating Funds to Support the Schoolwide Program Plan</a:t>
            </a:r>
            <a:endParaRPr lang="en-US" sz="3200"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22225270"/>
              </p:ext>
            </p:extLst>
          </p:nvPr>
        </p:nvGraphicFramePr>
        <p:xfrm>
          <a:off x="533400" y="1600200"/>
          <a:ext cx="8077200" cy="4995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5456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73162"/>
          </a:xfrm>
        </p:spPr>
        <p:txBody>
          <a:bodyPr>
            <a:noAutofit/>
          </a:bodyPr>
          <a:lstStyle/>
          <a:p>
            <a:pPr algn="ctr"/>
            <a:r>
              <a:rPr lang="en-US" sz="3200" b="1" dirty="0" smtClean="0">
                <a:solidFill>
                  <a:srgbClr val="FF0000"/>
                </a:solidFill>
                <a:latin typeface="Calibri" pitchFamily="34" charset="0"/>
                <a:ea typeface="Cambria Math" pitchFamily="18" charset="0"/>
              </a:rPr>
              <a:t>Key Programs That Provide Funds to BIE Schools</a:t>
            </a:r>
            <a:endParaRPr lang="en-US" sz="3200" b="1" dirty="0">
              <a:solidFill>
                <a:srgbClr val="FF0000"/>
              </a:solidFill>
              <a:latin typeface="Calibri" pitchFamily="34" charset="0"/>
              <a:ea typeface="Cambria Math" pitchFamily="18" charset="0"/>
            </a:endParaRPr>
          </a:p>
        </p:txBody>
      </p:sp>
      <p:graphicFrame>
        <p:nvGraphicFramePr>
          <p:cNvPr id="8" name="Diagram 7"/>
          <p:cNvGraphicFramePr/>
          <p:nvPr>
            <p:extLst>
              <p:ext uri="{D42A27DB-BD31-4B8C-83A1-F6EECF244321}">
                <p14:modId xmlns:p14="http://schemas.microsoft.com/office/powerpoint/2010/main" val="1170334139"/>
              </p:ext>
            </p:extLst>
          </p:nvPr>
        </p:nvGraphicFramePr>
        <p:xfrm>
          <a:off x="609600" y="1371600"/>
          <a:ext cx="7848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104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305800" cy="914082"/>
          </a:xfrm>
        </p:spPr>
        <p:txBody>
          <a:bodyPr>
            <a:normAutofit/>
          </a:bodyPr>
          <a:lstStyle/>
          <a:p>
            <a:r>
              <a:rPr lang="en-US" dirty="0" smtClean="0"/>
              <a:t>How to access Native </a:t>
            </a:r>
            <a:r>
              <a:rPr lang="en-US" dirty="0" err="1" smtClean="0"/>
              <a:t>STar</a:t>
            </a:r>
            <a:endParaRPr lang="en-US" dirty="0"/>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7620000" cy="3684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5334000"/>
            <a:ext cx="2209800"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4038600" y="5486400"/>
            <a:ext cx="1524000" cy="152400"/>
          </a:xfrm>
          <a:prstGeom prst="straightConnector1">
            <a:avLst/>
          </a:prstGeom>
          <a:ln w="3492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51466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81000" y="228600"/>
            <a:ext cx="8610600" cy="990600"/>
          </a:xfrm>
        </p:spPr>
        <p:txBody>
          <a:bodyPr>
            <a:noAutofit/>
          </a:bodyPr>
          <a:lstStyle/>
          <a:p>
            <a:r>
              <a:rPr lang="en-US" b="1" dirty="0" smtClean="0">
                <a:solidFill>
                  <a:srgbClr val="FF0000"/>
                </a:solidFill>
                <a:effectLst/>
              </a:rPr>
              <a:t>Complete forms</a:t>
            </a:r>
          </a:p>
        </p:txBody>
      </p:sp>
      <p:sp>
        <p:nvSpPr>
          <p:cNvPr id="9219" name="Content Placeholder 2"/>
          <p:cNvSpPr>
            <a:spLocks noGrp="1"/>
          </p:cNvSpPr>
          <p:nvPr>
            <p:ph idx="1"/>
          </p:nvPr>
        </p:nvSpPr>
        <p:spPr>
          <a:xfrm>
            <a:off x="609600" y="1828800"/>
            <a:ext cx="7696200" cy="4114800"/>
          </a:xfrm>
        </p:spPr>
        <p:txBody>
          <a:bodyPr>
            <a:normAutofit/>
          </a:bodyPr>
          <a:lstStyle/>
          <a:p>
            <a:pPr>
              <a:lnSpc>
                <a:spcPct val="90000"/>
              </a:lnSpc>
            </a:pPr>
            <a:r>
              <a:rPr lang="en-US" dirty="0"/>
              <a:t>	</a:t>
            </a:r>
            <a:endParaRPr lang="en-US" dirty="0" smtClean="0">
              <a:solidFill>
                <a:schemeClr val="tx2">
                  <a:lumMod val="50000"/>
                </a:schemeClr>
              </a:solidFill>
            </a:endParaRP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95400"/>
            <a:ext cx="6953250" cy="4974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97192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81000" y="228600"/>
            <a:ext cx="8610600" cy="990600"/>
          </a:xfrm>
        </p:spPr>
        <p:txBody>
          <a:bodyPr>
            <a:noAutofit/>
          </a:bodyPr>
          <a:lstStyle/>
          <a:p>
            <a:r>
              <a:rPr lang="en-US" b="1" dirty="0" smtClean="0">
                <a:solidFill>
                  <a:srgbClr val="FF0000"/>
                </a:solidFill>
                <a:effectLst/>
              </a:rPr>
              <a:t>Submitted forms</a:t>
            </a:r>
          </a:p>
        </p:txBody>
      </p:sp>
      <p:sp>
        <p:nvSpPr>
          <p:cNvPr id="9219" name="Content Placeholder 2"/>
          <p:cNvSpPr>
            <a:spLocks noGrp="1"/>
          </p:cNvSpPr>
          <p:nvPr>
            <p:ph idx="1"/>
          </p:nvPr>
        </p:nvSpPr>
        <p:spPr>
          <a:xfrm>
            <a:off x="609600" y="1828800"/>
            <a:ext cx="7696200" cy="4114800"/>
          </a:xfrm>
        </p:spPr>
        <p:txBody>
          <a:bodyPr>
            <a:normAutofit/>
          </a:bodyPr>
          <a:lstStyle/>
          <a:p>
            <a:pPr>
              <a:lnSpc>
                <a:spcPct val="90000"/>
              </a:lnSpc>
            </a:pPr>
            <a:r>
              <a:rPr lang="en-US" dirty="0"/>
              <a:t>	</a:t>
            </a:r>
            <a:endParaRPr lang="en-US" dirty="0" smtClean="0">
              <a:solidFill>
                <a:schemeClr val="tx2">
                  <a:lumMod val="50000"/>
                </a:schemeClr>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752600"/>
            <a:ext cx="89154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13108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04800" y="304800"/>
            <a:ext cx="8610600" cy="1295400"/>
          </a:xfrm>
        </p:spPr>
        <p:txBody>
          <a:bodyPr>
            <a:noAutofit/>
          </a:bodyPr>
          <a:lstStyle/>
          <a:p>
            <a:r>
              <a:rPr lang="en-US" b="1" dirty="0" smtClean="0">
                <a:solidFill>
                  <a:srgbClr val="FF0000"/>
                </a:solidFill>
                <a:effectLst/>
              </a:rPr>
              <a:t>Native Star Document Upload</a:t>
            </a:r>
          </a:p>
        </p:txBody>
      </p:sp>
      <p:sp>
        <p:nvSpPr>
          <p:cNvPr id="9219" name="Content Placeholder 2"/>
          <p:cNvSpPr>
            <a:spLocks noGrp="1"/>
          </p:cNvSpPr>
          <p:nvPr>
            <p:ph idx="1"/>
          </p:nvPr>
        </p:nvSpPr>
        <p:spPr>
          <a:xfrm>
            <a:off x="609600" y="1828800"/>
            <a:ext cx="7696200" cy="4114800"/>
          </a:xfrm>
        </p:spPr>
        <p:txBody>
          <a:bodyPr>
            <a:normAutofit/>
          </a:bodyPr>
          <a:lstStyle/>
          <a:p>
            <a:pPr>
              <a:lnSpc>
                <a:spcPct val="90000"/>
              </a:lnSpc>
            </a:pPr>
            <a:r>
              <a:rPr lang="en-US" dirty="0"/>
              <a:t>	</a:t>
            </a:r>
            <a:endParaRPr lang="en-US" dirty="0" smtClean="0">
              <a:solidFill>
                <a:schemeClr val="tx2">
                  <a:lumMod val="50000"/>
                </a:schemeClr>
              </a:solidFill>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531533"/>
            <a:ext cx="7792571"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7010400" y="2590800"/>
            <a:ext cx="4572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flipH="1">
            <a:off x="7239000" y="1524000"/>
            <a:ext cx="304800" cy="100753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1390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04800" y="304800"/>
            <a:ext cx="8610600" cy="1295400"/>
          </a:xfrm>
        </p:spPr>
        <p:txBody>
          <a:bodyPr>
            <a:noAutofit/>
          </a:bodyPr>
          <a:lstStyle/>
          <a:p>
            <a:r>
              <a:rPr lang="en-US" b="1" dirty="0" smtClean="0">
                <a:solidFill>
                  <a:srgbClr val="FF0000"/>
                </a:solidFill>
                <a:effectLst/>
              </a:rPr>
              <a:t>Native Star Document Upload</a:t>
            </a:r>
          </a:p>
        </p:txBody>
      </p:sp>
      <p:sp>
        <p:nvSpPr>
          <p:cNvPr id="9219" name="Content Placeholder 2"/>
          <p:cNvSpPr>
            <a:spLocks noGrp="1"/>
          </p:cNvSpPr>
          <p:nvPr>
            <p:ph idx="1"/>
          </p:nvPr>
        </p:nvSpPr>
        <p:spPr>
          <a:xfrm>
            <a:off x="609600" y="1828800"/>
            <a:ext cx="7696200" cy="4114800"/>
          </a:xfrm>
        </p:spPr>
        <p:txBody>
          <a:bodyPr>
            <a:normAutofit/>
          </a:bodyPr>
          <a:lstStyle/>
          <a:p>
            <a:pPr>
              <a:lnSpc>
                <a:spcPct val="90000"/>
              </a:lnSpc>
            </a:pPr>
            <a:r>
              <a:rPr lang="en-US" dirty="0"/>
              <a:t>	</a:t>
            </a:r>
            <a:endParaRPr lang="en-US" dirty="0" smtClean="0">
              <a:solidFill>
                <a:schemeClr val="tx2">
                  <a:lumMod val="50000"/>
                </a:schemeClr>
              </a:solidFill>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00200"/>
            <a:ext cx="7258050" cy="4540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80431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81000" y="1600200"/>
            <a:ext cx="4038600" cy="3810000"/>
          </a:xfrm>
        </p:spPr>
        <p:txBody>
          <a:bodyPr>
            <a:noAutofit/>
          </a:bodyPr>
          <a:lstStyle/>
          <a:p>
            <a:pPr marL="0" indent="0">
              <a:spcBef>
                <a:spcPts val="0"/>
              </a:spcBef>
              <a:buNone/>
            </a:pPr>
            <a:endParaRPr lang="en-US" sz="1600" b="1" dirty="0" smtClean="0"/>
          </a:p>
          <a:p>
            <a:pPr marL="0" indent="0">
              <a:spcBef>
                <a:spcPts val="0"/>
              </a:spcBef>
              <a:buNone/>
            </a:pPr>
            <a:r>
              <a:rPr lang="en-US" sz="1600" b="1" dirty="0" smtClean="0"/>
              <a:t>Albuquerque and Nashville ERCs (Tribally Controlled)</a:t>
            </a:r>
          </a:p>
          <a:p>
            <a:pPr marL="0" indent="0">
              <a:spcBef>
                <a:spcPts val="0"/>
              </a:spcBef>
              <a:buNone/>
            </a:pPr>
            <a:r>
              <a:rPr lang="en-US" sz="1600" dirty="0" smtClean="0"/>
              <a:t>VACAN</a:t>
            </a:r>
            <a:r>
              <a:rPr lang="en-US" sz="1600" dirty="0" smtClean="0">
                <a:effectLst/>
              </a:rPr>
              <a:t>T POSITION</a:t>
            </a:r>
            <a:endParaRPr lang="en-US" sz="1600" dirty="0" smtClean="0"/>
          </a:p>
          <a:p>
            <a:pPr marL="0" indent="0">
              <a:spcBef>
                <a:spcPts val="0"/>
              </a:spcBef>
              <a:buNone/>
            </a:pPr>
            <a:endParaRPr lang="en-US" sz="1600" dirty="0" smtClean="0"/>
          </a:p>
          <a:p>
            <a:pPr marL="0" indent="0">
              <a:spcBef>
                <a:spcPts val="0"/>
              </a:spcBef>
              <a:buNone/>
            </a:pPr>
            <a:r>
              <a:rPr lang="en-US" sz="1600" b="1" dirty="0" smtClean="0"/>
              <a:t>Albuquerque ERC (Bureau Operated)</a:t>
            </a:r>
          </a:p>
          <a:p>
            <a:pPr marL="0" indent="0">
              <a:spcBef>
                <a:spcPts val="0"/>
              </a:spcBef>
              <a:buNone/>
            </a:pPr>
            <a:r>
              <a:rPr lang="en-US" sz="1600" b="1" dirty="0" smtClean="0"/>
              <a:t>North Dakota (Tribally Controlled)</a:t>
            </a:r>
          </a:p>
          <a:p>
            <a:pPr marL="0" indent="0">
              <a:spcBef>
                <a:spcPts val="0"/>
              </a:spcBef>
              <a:buNone/>
            </a:pPr>
            <a:r>
              <a:rPr lang="en-US" sz="1600" dirty="0" smtClean="0"/>
              <a:t>Valerie Todacheene </a:t>
            </a:r>
          </a:p>
          <a:p>
            <a:pPr marL="0" indent="0">
              <a:spcBef>
                <a:spcPts val="0"/>
              </a:spcBef>
              <a:buNone/>
            </a:pPr>
            <a:r>
              <a:rPr lang="en-US" sz="1600" dirty="0" smtClean="0"/>
              <a:t>505-563-5269</a:t>
            </a:r>
            <a:endParaRPr lang="en-US" sz="1600" dirty="0"/>
          </a:p>
          <a:p>
            <a:pPr marL="0" indent="0">
              <a:spcBef>
                <a:spcPts val="0"/>
              </a:spcBef>
              <a:buNone/>
            </a:pPr>
            <a:r>
              <a:rPr lang="en-US" sz="1600" dirty="0">
                <a:hlinkClick r:id="rId3"/>
              </a:rPr>
              <a:t>valerie.todacheene@bie.edu</a:t>
            </a:r>
            <a:r>
              <a:rPr lang="en-US" sz="1600" dirty="0"/>
              <a:t> </a:t>
            </a:r>
          </a:p>
          <a:p>
            <a:pPr marL="0" indent="0">
              <a:spcBef>
                <a:spcPts val="0"/>
              </a:spcBef>
              <a:buNone/>
            </a:pPr>
            <a:endParaRPr lang="en-US" sz="1600" dirty="0"/>
          </a:p>
        </p:txBody>
      </p:sp>
      <p:sp>
        <p:nvSpPr>
          <p:cNvPr id="4" name="Content Placeholder 3"/>
          <p:cNvSpPr>
            <a:spLocks noGrp="1"/>
          </p:cNvSpPr>
          <p:nvPr>
            <p:ph sz="half" idx="2"/>
          </p:nvPr>
        </p:nvSpPr>
        <p:spPr>
          <a:xfrm>
            <a:off x="4419600" y="1600200"/>
            <a:ext cx="4191000" cy="3157728"/>
          </a:xfrm>
        </p:spPr>
        <p:txBody>
          <a:bodyPr>
            <a:noAutofit/>
          </a:bodyPr>
          <a:lstStyle/>
          <a:p>
            <a:pPr marL="0" indent="0">
              <a:spcBef>
                <a:spcPts val="0"/>
              </a:spcBef>
              <a:buNone/>
            </a:pPr>
            <a:endParaRPr lang="en-US" sz="1600" b="1" dirty="0" smtClean="0"/>
          </a:p>
          <a:p>
            <a:pPr marL="0" indent="0">
              <a:spcBef>
                <a:spcPts val="0"/>
              </a:spcBef>
              <a:buNone/>
            </a:pPr>
            <a:r>
              <a:rPr lang="en-US" sz="1600" b="1" dirty="0" smtClean="0"/>
              <a:t>Seattle and Minneapolis ERCs</a:t>
            </a:r>
          </a:p>
          <a:p>
            <a:pPr marL="0" indent="0">
              <a:spcBef>
                <a:spcPts val="0"/>
              </a:spcBef>
              <a:buNone/>
            </a:pPr>
            <a:r>
              <a:rPr lang="en-US" sz="1600" b="1" dirty="0" smtClean="0"/>
              <a:t>(Tribally Controlled)</a:t>
            </a:r>
          </a:p>
          <a:p>
            <a:pPr marL="0" indent="0">
              <a:spcBef>
                <a:spcPts val="0"/>
              </a:spcBef>
              <a:buNone/>
            </a:pPr>
            <a:r>
              <a:rPr lang="en-US" sz="1600" dirty="0" smtClean="0"/>
              <a:t>Margo </a:t>
            </a:r>
            <a:r>
              <a:rPr lang="en-US" sz="1600" dirty="0" err="1"/>
              <a:t>DeLaune</a:t>
            </a:r>
            <a:endParaRPr lang="en-US" sz="1600" dirty="0"/>
          </a:p>
          <a:p>
            <a:pPr marL="0" indent="0">
              <a:spcBef>
                <a:spcPts val="0"/>
              </a:spcBef>
              <a:buNone/>
            </a:pPr>
            <a:r>
              <a:rPr lang="en-US" sz="1600" dirty="0" smtClean="0"/>
              <a:t>206-220-7978</a:t>
            </a:r>
            <a:endParaRPr lang="en-US" sz="1600" dirty="0"/>
          </a:p>
          <a:p>
            <a:pPr marL="0" indent="0">
              <a:spcBef>
                <a:spcPts val="0"/>
              </a:spcBef>
              <a:buNone/>
            </a:pPr>
            <a:r>
              <a:rPr lang="en-US" sz="1600" dirty="0" smtClean="0">
                <a:hlinkClick r:id="rId4"/>
              </a:rPr>
              <a:t>margo.delaune@bie.edu</a:t>
            </a:r>
            <a:r>
              <a:rPr lang="en-US" sz="1600" dirty="0" smtClean="0"/>
              <a:t> </a:t>
            </a:r>
            <a:endParaRPr lang="en-US" sz="1600" dirty="0"/>
          </a:p>
          <a:p>
            <a:pPr marL="0" indent="0">
              <a:spcBef>
                <a:spcPts val="0"/>
              </a:spcBef>
              <a:buNone/>
            </a:pPr>
            <a:endParaRPr lang="en-US" sz="1600" dirty="0" smtClean="0"/>
          </a:p>
          <a:p>
            <a:pPr marL="0" indent="0">
              <a:spcBef>
                <a:spcPts val="0"/>
              </a:spcBef>
              <a:buNone/>
            </a:pPr>
            <a:endParaRPr lang="en-US" sz="1600" dirty="0"/>
          </a:p>
          <a:p>
            <a:pPr marL="0" indent="0">
              <a:spcBef>
                <a:spcPts val="0"/>
              </a:spcBef>
              <a:buNone/>
            </a:pPr>
            <a:r>
              <a:rPr lang="en-US" sz="1600" b="1" dirty="0" smtClean="0"/>
              <a:t>Phoenix ERC (Bureau Operated)</a:t>
            </a:r>
          </a:p>
          <a:p>
            <a:pPr marL="0" indent="0">
              <a:spcBef>
                <a:spcPts val="0"/>
              </a:spcBef>
              <a:buNone/>
            </a:pPr>
            <a:r>
              <a:rPr lang="en-US" sz="1600" b="1" dirty="0" smtClean="0"/>
              <a:t>South Dakota (Tribally Controlled)</a:t>
            </a:r>
          </a:p>
          <a:p>
            <a:pPr marL="0" indent="0">
              <a:spcBef>
                <a:spcPts val="0"/>
              </a:spcBef>
              <a:buNone/>
            </a:pPr>
            <a:r>
              <a:rPr lang="en-US" sz="1600" dirty="0" smtClean="0"/>
              <a:t>Jacqueline </a:t>
            </a:r>
            <a:r>
              <a:rPr lang="en-US" sz="1600" dirty="0"/>
              <a:t>Wade</a:t>
            </a:r>
          </a:p>
          <a:p>
            <a:pPr marL="0" indent="0">
              <a:spcBef>
                <a:spcPts val="0"/>
              </a:spcBef>
              <a:buNone/>
            </a:pPr>
            <a:r>
              <a:rPr lang="en-US" sz="1600" dirty="0"/>
              <a:t>602-265-1592</a:t>
            </a:r>
          </a:p>
          <a:p>
            <a:pPr marL="0" indent="0">
              <a:spcBef>
                <a:spcPts val="0"/>
              </a:spcBef>
              <a:buNone/>
            </a:pPr>
            <a:r>
              <a:rPr lang="en-US" sz="1600" dirty="0">
                <a:hlinkClick r:id="rId5"/>
              </a:rPr>
              <a:t>jacqueline.wade@bie.edu</a:t>
            </a:r>
            <a:r>
              <a:rPr lang="en-US" sz="1600" dirty="0"/>
              <a:t> </a:t>
            </a:r>
          </a:p>
          <a:p>
            <a:pPr marL="0" indent="0">
              <a:spcBef>
                <a:spcPts val="0"/>
              </a:spcBef>
              <a:buNone/>
            </a:pPr>
            <a:endParaRPr lang="en-US" sz="1600" dirty="0"/>
          </a:p>
          <a:p>
            <a:pPr marL="0" indent="0">
              <a:spcBef>
                <a:spcPts val="0"/>
              </a:spcBef>
              <a:buNone/>
            </a:pPr>
            <a:endParaRPr lang="en-US" sz="1600" dirty="0"/>
          </a:p>
          <a:p>
            <a:pPr marL="0" indent="0">
              <a:spcBef>
                <a:spcPts val="0"/>
              </a:spcBef>
              <a:buNone/>
            </a:pPr>
            <a:endParaRPr lang="en-US" sz="1600" dirty="0"/>
          </a:p>
        </p:txBody>
      </p:sp>
      <p:sp>
        <p:nvSpPr>
          <p:cNvPr id="6" name="Title 1"/>
          <p:cNvSpPr txBox="1">
            <a:spLocks/>
          </p:cNvSpPr>
          <p:nvPr/>
        </p:nvSpPr>
        <p:spPr>
          <a:xfrm>
            <a:off x="457200" y="274638"/>
            <a:ext cx="81534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3600" dirty="0" smtClean="0"/>
              <a:t>Education Program Specialists</a:t>
            </a:r>
          </a:p>
          <a:p>
            <a:pPr algn="ctr"/>
            <a:r>
              <a:rPr lang="en-US" sz="2400" dirty="0"/>
              <a:t>D</a:t>
            </a:r>
            <a:r>
              <a:rPr lang="en-US" sz="2400" dirty="0" smtClean="0"/>
              <a:t>ivision of Performance and Accountability</a:t>
            </a:r>
          </a:p>
          <a:p>
            <a:pPr algn="ctr"/>
            <a:r>
              <a:rPr lang="en-US" sz="2400" dirty="0" smtClean="0"/>
              <a:t>  (ESSA Programs)</a:t>
            </a:r>
            <a:endParaRPr lang="en-US" sz="2400" dirty="0"/>
          </a:p>
        </p:txBody>
      </p:sp>
      <p:sp>
        <p:nvSpPr>
          <p:cNvPr id="7" name="Title 2"/>
          <p:cNvSpPr txBox="1">
            <a:spLocks/>
          </p:cNvSpPr>
          <p:nvPr/>
        </p:nvSpPr>
        <p:spPr>
          <a:xfrm>
            <a:off x="762000" y="5638800"/>
            <a:ext cx="60960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1800" b="1" dirty="0" smtClean="0">
                <a:solidFill>
                  <a:schemeClr val="tx1"/>
                </a:solidFill>
              </a:rPr>
              <a:t>GayeLeia King, Supervisory Education Specialist</a:t>
            </a:r>
            <a:r>
              <a:rPr lang="en-US" sz="1800" b="1" dirty="0">
                <a:solidFill>
                  <a:schemeClr val="tx1"/>
                </a:solidFill>
              </a:rPr>
              <a:t/>
            </a:r>
            <a:br>
              <a:rPr lang="en-US" sz="1800" b="1" dirty="0">
                <a:solidFill>
                  <a:schemeClr val="tx1"/>
                </a:solidFill>
              </a:rPr>
            </a:br>
            <a:r>
              <a:rPr lang="en-US" sz="1800" b="1" dirty="0">
                <a:solidFill>
                  <a:schemeClr val="tx1"/>
                </a:solidFill>
              </a:rPr>
              <a:t>202-208-2535</a:t>
            </a:r>
            <a:br>
              <a:rPr lang="en-US" sz="1800" b="1" dirty="0">
                <a:solidFill>
                  <a:schemeClr val="tx1"/>
                </a:solidFill>
              </a:rPr>
            </a:br>
            <a:r>
              <a:rPr lang="en-US" sz="1800" b="1" dirty="0">
                <a:solidFill>
                  <a:schemeClr val="tx1"/>
                </a:solidFill>
              </a:rPr>
              <a:t>gayeleia.king@bie.edu</a:t>
            </a:r>
          </a:p>
        </p:txBody>
      </p:sp>
    </p:spTree>
    <p:extLst>
      <p:ext uri="{BB962C8B-B14F-4D97-AF65-F5344CB8AC3E}">
        <p14:creationId xmlns:p14="http://schemas.microsoft.com/office/powerpoint/2010/main" val="9607884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81000" y="1600200"/>
            <a:ext cx="4038600" cy="3810000"/>
          </a:xfrm>
        </p:spPr>
        <p:txBody>
          <a:bodyPr>
            <a:noAutofit/>
          </a:bodyPr>
          <a:lstStyle/>
          <a:p>
            <a:pPr marL="0" indent="0">
              <a:spcBef>
                <a:spcPts val="0"/>
              </a:spcBef>
              <a:buNone/>
            </a:pPr>
            <a:endParaRPr lang="en-US" sz="1600" dirty="0" smtClean="0"/>
          </a:p>
          <a:p>
            <a:pPr marL="0" indent="0">
              <a:spcBef>
                <a:spcPts val="0"/>
              </a:spcBef>
              <a:buNone/>
            </a:pPr>
            <a:r>
              <a:rPr lang="en-US" sz="1600" b="1" dirty="0" err="1" smtClean="0"/>
              <a:t>Crownpoint</a:t>
            </a:r>
            <a:r>
              <a:rPr lang="en-US" sz="1600" b="1" dirty="0" smtClean="0"/>
              <a:t> and Window Rock ERCs</a:t>
            </a:r>
          </a:p>
          <a:p>
            <a:pPr marL="0" indent="0">
              <a:spcBef>
                <a:spcPts val="0"/>
              </a:spcBef>
              <a:buNone/>
            </a:pPr>
            <a:r>
              <a:rPr lang="en-US" sz="1600" dirty="0" smtClean="0"/>
              <a:t>Cheryl </a:t>
            </a:r>
            <a:r>
              <a:rPr lang="en-US" sz="1600" dirty="0"/>
              <a:t>Quimayousie</a:t>
            </a:r>
          </a:p>
          <a:p>
            <a:pPr marL="0" indent="0">
              <a:spcBef>
                <a:spcPts val="0"/>
              </a:spcBef>
              <a:buNone/>
            </a:pPr>
            <a:r>
              <a:rPr lang="en-US" sz="1600" dirty="0" smtClean="0"/>
              <a:t>505-786-6144</a:t>
            </a:r>
            <a:endParaRPr lang="en-US" sz="1600" dirty="0"/>
          </a:p>
          <a:p>
            <a:pPr marL="0" indent="0">
              <a:spcBef>
                <a:spcPts val="0"/>
              </a:spcBef>
              <a:buNone/>
            </a:pPr>
            <a:r>
              <a:rPr lang="en-US" sz="1600" dirty="0" smtClean="0">
                <a:hlinkClick r:id="rId3"/>
              </a:rPr>
              <a:t>cheryl.quimayouise@bie.edu</a:t>
            </a:r>
            <a:endParaRPr lang="en-US" sz="1600" dirty="0" smtClean="0"/>
          </a:p>
          <a:p>
            <a:pPr marL="0" indent="0">
              <a:spcBef>
                <a:spcPts val="0"/>
              </a:spcBef>
              <a:buNone/>
            </a:pPr>
            <a:endParaRPr lang="en-US" sz="1600" dirty="0"/>
          </a:p>
          <a:p>
            <a:pPr marL="0" indent="0">
              <a:spcBef>
                <a:spcPts val="0"/>
              </a:spcBef>
              <a:buNone/>
            </a:pPr>
            <a:r>
              <a:rPr lang="en-US" sz="1600" b="1" dirty="0" err="1" smtClean="0"/>
              <a:t>Chinle</a:t>
            </a:r>
            <a:r>
              <a:rPr lang="en-US" sz="1600" b="1" dirty="0" smtClean="0"/>
              <a:t> and Window Rock ERCs</a:t>
            </a:r>
          </a:p>
          <a:p>
            <a:pPr marL="0" indent="0">
              <a:spcBef>
                <a:spcPts val="0"/>
              </a:spcBef>
              <a:buNone/>
            </a:pPr>
            <a:r>
              <a:rPr lang="en-US" sz="1600" dirty="0" smtClean="0"/>
              <a:t>Marie </a:t>
            </a:r>
            <a:r>
              <a:rPr lang="en-US" sz="1600" dirty="0"/>
              <a:t>Silverhatband</a:t>
            </a:r>
          </a:p>
          <a:p>
            <a:pPr marL="0" indent="0">
              <a:spcBef>
                <a:spcPts val="0"/>
              </a:spcBef>
              <a:buNone/>
            </a:pPr>
            <a:r>
              <a:rPr lang="en-US" sz="1600" dirty="0" smtClean="0"/>
              <a:t>938-674-5137</a:t>
            </a:r>
            <a:endParaRPr lang="en-US" sz="1600" dirty="0"/>
          </a:p>
          <a:p>
            <a:pPr marL="0" indent="0">
              <a:spcBef>
                <a:spcPts val="0"/>
              </a:spcBef>
              <a:buNone/>
            </a:pPr>
            <a:r>
              <a:rPr lang="en-US" sz="1600" dirty="0" smtClean="0">
                <a:hlinkClick r:id="rId4"/>
              </a:rPr>
              <a:t>marie.silverhatband@bie.edu</a:t>
            </a:r>
            <a:r>
              <a:rPr lang="en-US" sz="1600" dirty="0" smtClean="0"/>
              <a:t> </a:t>
            </a:r>
            <a:endParaRPr lang="en-US" sz="1600" dirty="0"/>
          </a:p>
          <a:p>
            <a:pPr marL="0" indent="0">
              <a:spcBef>
                <a:spcPts val="0"/>
              </a:spcBef>
              <a:buNone/>
            </a:pPr>
            <a:endParaRPr lang="en-US" sz="1600" dirty="0" smtClean="0"/>
          </a:p>
          <a:p>
            <a:pPr marL="0" indent="0">
              <a:spcBef>
                <a:spcPts val="0"/>
              </a:spcBef>
              <a:buNone/>
            </a:pPr>
            <a:endParaRPr lang="en-US" sz="1600" dirty="0"/>
          </a:p>
        </p:txBody>
      </p:sp>
      <p:sp>
        <p:nvSpPr>
          <p:cNvPr id="4" name="Content Placeholder 3"/>
          <p:cNvSpPr>
            <a:spLocks noGrp="1"/>
          </p:cNvSpPr>
          <p:nvPr>
            <p:ph sz="half" idx="2"/>
          </p:nvPr>
        </p:nvSpPr>
        <p:spPr>
          <a:xfrm>
            <a:off x="4419600" y="1600200"/>
            <a:ext cx="4191000" cy="3157728"/>
          </a:xfrm>
        </p:spPr>
        <p:txBody>
          <a:bodyPr>
            <a:noAutofit/>
          </a:bodyPr>
          <a:lstStyle/>
          <a:p>
            <a:pPr marL="0" indent="0">
              <a:spcBef>
                <a:spcPts val="0"/>
              </a:spcBef>
              <a:buNone/>
            </a:pPr>
            <a:endParaRPr lang="en-US" sz="1600" dirty="0" smtClean="0"/>
          </a:p>
          <a:p>
            <a:pPr marL="0" indent="0">
              <a:spcBef>
                <a:spcPts val="0"/>
              </a:spcBef>
              <a:buNone/>
            </a:pPr>
            <a:r>
              <a:rPr lang="en-US" sz="1600" b="1" dirty="0" err="1" smtClean="0"/>
              <a:t>Shiprock</a:t>
            </a:r>
            <a:r>
              <a:rPr lang="en-US" sz="1600" b="1" dirty="0" smtClean="0"/>
              <a:t> ERC</a:t>
            </a:r>
          </a:p>
          <a:p>
            <a:pPr marL="0" indent="0">
              <a:spcBef>
                <a:spcPts val="0"/>
              </a:spcBef>
              <a:buNone/>
            </a:pPr>
            <a:r>
              <a:rPr lang="en-US" sz="1600" dirty="0" smtClean="0"/>
              <a:t>Eleanor Jones</a:t>
            </a:r>
          </a:p>
          <a:p>
            <a:pPr marL="0" indent="0">
              <a:spcBef>
                <a:spcPts val="0"/>
              </a:spcBef>
              <a:buNone/>
            </a:pPr>
            <a:r>
              <a:rPr lang="en-US" sz="1600" dirty="0" smtClean="0"/>
              <a:t>505-368-3403/3400</a:t>
            </a:r>
          </a:p>
          <a:p>
            <a:pPr marL="0" indent="0">
              <a:spcBef>
                <a:spcPts val="0"/>
              </a:spcBef>
              <a:buNone/>
            </a:pPr>
            <a:r>
              <a:rPr lang="en-US" sz="1600" dirty="0" smtClean="0">
                <a:hlinkClick r:id="rId5"/>
              </a:rPr>
              <a:t>eleanor.jones@bie.edu</a:t>
            </a:r>
            <a:r>
              <a:rPr lang="en-US" sz="1600" dirty="0" smtClean="0"/>
              <a:t> </a:t>
            </a:r>
            <a:endParaRPr lang="en-US" sz="1600" dirty="0"/>
          </a:p>
          <a:p>
            <a:pPr marL="0" indent="0">
              <a:spcBef>
                <a:spcPts val="0"/>
              </a:spcBef>
              <a:buNone/>
            </a:pPr>
            <a:endParaRPr lang="en-US" sz="1600" dirty="0" smtClean="0"/>
          </a:p>
          <a:p>
            <a:pPr marL="0" indent="0">
              <a:spcBef>
                <a:spcPts val="0"/>
              </a:spcBef>
              <a:buNone/>
            </a:pPr>
            <a:r>
              <a:rPr lang="en-US" sz="1600" b="1" dirty="0" smtClean="0"/>
              <a:t>Tuba City ERC</a:t>
            </a:r>
          </a:p>
          <a:p>
            <a:pPr marL="0" indent="0">
              <a:spcBef>
                <a:spcPts val="0"/>
              </a:spcBef>
              <a:buNone/>
            </a:pPr>
            <a:r>
              <a:rPr lang="en-US" sz="1600" dirty="0" smtClean="0"/>
              <a:t>Andrea Bia</a:t>
            </a:r>
          </a:p>
          <a:p>
            <a:pPr marL="0" indent="0">
              <a:spcBef>
                <a:spcPts val="0"/>
              </a:spcBef>
              <a:buNone/>
            </a:pPr>
            <a:r>
              <a:rPr lang="en-US" sz="1600" dirty="0"/>
              <a:t>928-283-2308 </a:t>
            </a:r>
            <a:endParaRPr lang="en-US" sz="1600" dirty="0" smtClean="0"/>
          </a:p>
          <a:p>
            <a:pPr marL="0" indent="0">
              <a:spcBef>
                <a:spcPts val="0"/>
              </a:spcBef>
              <a:buNone/>
            </a:pPr>
            <a:r>
              <a:rPr lang="en-US" sz="1600" dirty="0" smtClean="0">
                <a:hlinkClick r:id="rId6"/>
              </a:rPr>
              <a:t>andrea.bia@bie.edu</a:t>
            </a:r>
            <a:r>
              <a:rPr lang="en-US" sz="1600" dirty="0" smtClean="0"/>
              <a:t> </a:t>
            </a:r>
          </a:p>
          <a:p>
            <a:pPr marL="0" indent="0">
              <a:spcBef>
                <a:spcPts val="0"/>
              </a:spcBef>
              <a:buNone/>
            </a:pPr>
            <a:endParaRPr lang="en-US" sz="1600" dirty="0"/>
          </a:p>
          <a:p>
            <a:pPr marL="0" indent="0">
              <a:spcBef>
                <a:spcPts val="0"/>
              </a:spcBef>
              <a:buNone/>
            </a:pPr>
            <a:endParaRPr lang="en-US" sz="1600" dirty="0"/>
          </a:p>
          <a:p>
            <a:pPr marL="0" indent="0">
              <a:spcBef>
                <a:spcPts val="0"/>
              </a:spcBef>
              <a:buNone/>
            </a:pPr>
            <a:endParaRPr lang="en-US" sz="1600" dirty="0"/>
          </a:p>
          <a:p>
            <a:pPr marL="0" indent="0">
              <a:spcBef>
                <a:spcPts val="0"/>
              </a:spcBef>
              <a:buNone/>
            </a:pPr>
            <a:endParaRPr lang="en-US" sz="1600" dirty="0"/>
          </a:p>
        </p:txBody>
      </p:sp>
      <p:sp>
        <p:nvSpPr>
          <p:cNvPr id="6" name="Title 1"/>
          <p:cNvSpPr txBox="1">
            <a:spLocks/>
          </p:cNvSpPr>
          <p:nvPr/>
        </p:nvSpPr>
        <p:spPr>
          <a:xfrm>
            <a:off x="457200" y="274638"/>
            <a:ext cx="81534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3600" dirty="0" smtClean="0"/>
              <a:t>Education Program Specialists</a:t>
            </a:r>
          </a:p>
          <a:p>
            <a:pPr algn="ctr"/>
            <a:r>
              <a:rPr lang="en-US" sz="2400" dirty="0"/>
              <a:t>D</a:t>
            </a:r>
            <a:r>
              <a:rPr lang="en-US" sz="2400" dirty="0" smtClean="0"/>
              <a:t>ivision of Performance and Accountability</a:t>
            </a:r>
          </a:p>
          <a:p>
            <a:pPr algn="ctr"/>
            <a:r>
              <a:rPr lang="en-US" sz="2400" dirty="0" smtClean="0"/>
              <a:t>(ESSA Programs)</a:t>
            </a:r>
            <a:endParaRPr lang="en-US" sz="2400" dirty="0"/>
          </a:p>
        </p:txBody>
      </p:sp>
      <p:sp>
        <p:nvSpPr>
          <p:cNvPr id="7" name="Title 2"/>
          <p:cNvSpPr txBox="1">
            <a:spLocks/>
          </p:cNvSpPr>
          <p:nvPr/>
        </p:nvSpPr>
        <p:spPr>
          <a:xfrm>
            <a:off x="762000" y="5257800"/>
            <a:ext cx="60960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1800" b="1" dirty="0" smtClean="0">
                <a:solidFill>
                  <a:schemeClr val="tx1"/>
                </a:solidFill>
              </a:rPr>
              <a:t>GayeLeia King, Supervisory Education Specialist</a:t>
            </a:r>
            <a:r>
              <a:rPr lang="en-US" sz="1800" b="1" dirty="0">
                <a:solidFill>
                  <a:schemeClr val="tx1"/>
                </a:solidFill>
              </a:rPr>
              <a:t/>
            </a:r>
            <a:br>
              <a:rPr lang="en-US" sz="1800" b="1" dirty="0">
                <a:solidFill>
                  <a:schemeClr val="tx1"/>
                </a:solidFill>
              </a:rPr>
            </a:br>
            <a:r>
              <a:rPr lang="en-US" sz="1800" b="1" dirty="0">
                <a:solidFill>
                  <a:schemeClr val="tx1"/>
                </a:solidFill>
              </a:rPr>
              <a:t>202-208-2535</a:t>
            </a:r>
            <a:br>
              <a:rPr lang="en-US" sz="1800" b="1" dirty="0">
                <a:solidFill>
                  <a:schemeClr val="tx1"/>
                </a:solidFill>
              </a:rPr>
            </a:br>
            <a:r>
              <a:rPr lang="en-US" sz="1800" b="1" dirty="0">
                <a:solidFill>
                  <a:schemeClr val="tx1"/>
                </a:solidFill>
              </a:rPr>
              <a:t>gayeleia.king@bie.edu</a:t>
            </a:r>
          </a:p>
        </p:txBody>
      </p:sp>
    </p:spTree>
    <p:extLst>
      <p:ext uri="{BB962C8B-B14F-4D97-AF65-F5344CB8AC3E}">
        <p14:creationId xmlns:p14="http://schemas.microsoft.com/office/powerpoint/2010/main" val="7639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305800" cy="914082"/>
          </a:xfrm>
        </p:spPr>
        <p:txBody>
          <a:bodyPr>
            <a:normAutofit/>
          </a:bodyPr>
          <a:lstStyle/>
          <a:p>
            <a:r>
              <a:rPr lang="en-US" dirty="0" smtClean="0"/>
              <a:t>How to access Native </a:t>
            </a:r>
            <a:r>
              <a:rPr lang="en-US" dirty="0" err="1" smtClean="0"/>
              <a:t>STar</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2275540"/>
            <a:ext cx="7620000" cy="2870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a:off x="3124200" y="1752600"/>
            <a:ext cx="838200" cy="609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447800" y="1447800"/>
            <a:ext cx="3657600" cy="369332"/>
          </a:xfrm>
          <a:prstGeom prst="rect">
            <a:avLst/>
          </a:prstGeom>
          <a:noFill/>
        </p:spPr>
        <p:txBody>
          <a:bodyPr wrap="square" rtlCol="0">
            <a:spAutoFit/>
          </a:bodyPr>
          <a:lstStyle/>
          <a:p>
            <a:r>
              <a:rPr lang="en-US" dirty="0" smtClean="0"/>
              <a:t>Enter Login &amp; Password</a:t>
            </a:r>
            <a:endParaRPr lang="en-US" dirty="0"/>
          </a:p>
        </p:txBody>
      </p:sp>
    </p:spTree>
    <p:extLst>
      <p:ext uri="{BB962C8B-B14F-4D97-AF65-F5344CB8AC3E}">
        <p14:creationId xmlns:p14="http://schemas.microsoft.com/office/powerpoint/2010/main" val="28172798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305800" cy="914082"/>
          </a:xfrm>
        </p:spPr>
        <p:txBody>
          <a:bodyPr>
            <a:normAutofit/>
          </a:bodyPr>
          <a:lstStyle/>
          <a:p>
            <a:r>
              <a:rPr lang="en-US" dirty="0" smtClean="0"/>
              <a:t>Native Star Dashboard</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209800"/>
            <a:ext cx="7620000" cy="2894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5524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81000" y="228600"/>
            <a:ext cx="8610600" cy="1295400"/>
          </a:xfrm>
        </p:spPr>
        <p:txBody>
          <a:bodyPr>
            <a:noAutofit/>
          </a:bodyPr>
          <a:lstStyle/>
          <a:p>
            <a:r>
              <a:rPr lang="en-US" b="1" dirty="0" smtClean="0">
                <a:solidFill>
                  <a:srgbClr val="FF0000"/>
                </a:solidFill>
              </a:rPr>
              <a:t>Our direction: Update Profile</a:t>
            </a:r>
            <a:endParaRPr lang="en-US" b="1" dirty="0">
              <a:solidFill>
                <a:srgbClr val="FF0000"/>
              </a:solidFill>
            </a:endParaRPr>
          </a:p>
        </p:txBody>
      </p:sp>
      <p:sp>
        <p:nvSpPr>
          <p:cNvPr id="9219" name="Content Placeholder 2"/>
          <p:cNvSpPr>
            <a:spLocks noGrp="1"/>
          </p:cNvSpPr>
          <p:nvPr>
            <p:ph idx="1"/>
          </p:nvPr>
        </p:nvSpPr>
        <p:spPr>
          <a:xfrm>
            <a:off x="609600" y="1524000"/>
            <a:ext cx="7696200" cy="4419600"/>
          </a:xfrm>
        </p:spPr>
        <p:txBody>
          <a:bodyPr>
            <a:normAutofit/>
          </a:bodyPr>
          <a:lstStyle/>
          <a:p>
            <a:endParaRPr lang="en-US"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4146" y="2743200"/>
            <a:ext cx="2847975" cy="300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a:off x="2209800" y="3276600"/>
            <a:ext cx="1752600" cy="1371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4038600" y="4572000"/>
            <a:ext cx="10668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1049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81000" y="228600"/>
            <a:ext cx="8610600" cy="1295400"/>
          </a:xfrm>
        </p:spPr>
        <p:txBody>
          <a:bodyPr>
            <a:noAutofit/>
          </a:bodyPr>
          <a:lstStyle/>
          <a:p>
            <a:r>
              <a:rPr lang="en-US" b="1" dirty="0">
                <a:solidFill>
                  <a:srgbClr val="FF0000"/>
                </a:solidFill>
              </a:rPr>
              <a:t>Our direction: Update Profile</a:t>
            </a:r>
          </a:p>
        </p:txBody>
      </p:sp>
      <p:sp>
        <p:nvSpPr>
          <p:cNvPr id="9219" name="Content Placeholder 2"/>
          <p:cNvSpPr>
            <a:spLocks noGrp="1"/>
          </p:cNvSpPr>
          <p:nvPr>
            <p:ph idx="1"/>
          </p:nvPr>
        </p:nvSpPr>
        <p:spPr>
          <a:xfrm>
            <a:off x="609600" y="1524000"/>
            <a:ext cx="7696200" cy="4419600"/>
          </a:xfrm>
        </p:spPr>
        <p:txBody>
          <a:bodyPr>
            <a:normAutofit/>
          </a:bodyPr>
          <a:lstStyle/>
          <a:p>
            <a:r>
              <a:rPr lang="en-US" b="0" dirty="0" smtClean="0"/>
              <a:t>1.  </a:t>
            </a:r>
            <a:endParaRPr lang="en-US" dirty="0" smtClean="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00200"/>
            <a:ext cx="7705725" cy="4883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533400" y="1905000"/>
            <a:ext cx="1676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33400" y="5562600"/>
            <a:ext cx="1676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14867" y="4191000"/>
            <a:ext cx="1676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46563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305800" cy="1218882"/>
          </a:xfrm>
        </p:spPr>
        <p:txBody>
          <a:bodyPr>
            <a:normAutofit/>
          </a:bodyPr>
          <a:lstStyle/>
          <a:p>
            <a:r>
              <a:rPr lang="en-US" b="1" dirty="0">
                <a:solidFill>
                  <a:srgbClr val="FF0000"/>
                </a:solidFill>
              </a:rPr>
              <a:t>Our direction: Update Profile</a:t>
            </a:r>
            <a:endParaRPr lang="en-US" sz="2000" dirty="0"/>
          </a:p>
        </p:txBody>
      </p:sp>
      <p:sp>
        <p:nvSpPr>
          <p:cNvPr id="3" name="Content Placeholder 2"/>
          <p:cNvSpPr>
            <a:spLocks noGrp="1"/>
          </p:cNvSpPr>
          <p:nvPr>
            <p:ph idx="1"/>
          </p:nvPr>
        </p:nvSpPr>
        <p:spPr>
          <a:xfrm>
            <a:off x="457200" y="1524000"/>
            <a:ext cx="7620000" cy="4602163"/>
          </a:xfrm>
        </p:spPr>
        <p:txBody>
          <a:bodyPr/>
          <a:lstStyle/>
          <a:p>
            <a:pPr lvl="1" indent="0">
              <a:buNone/>
            </a:pPr>
            <a:r>
              <a:rPr lang="en-US" dirty="0" smtClean="0"/>
              <a:t>Team Members:</a:t>
            </a:r>
            <a:endParaRPr lang="en-US" dirty="0"/>
          </a:p>
          <a:p>
            <a:pPr lvl="1" indent="0">
              <a:buNone/>
            </a:pPr>
            <a:r>
              <a:rPr lang="en-US" dirty="0" smtClean="0"/>
              <a:t>Team Members could include the administrator(s), the Leadership Team, the business technician(s), business manager, other school leaders and community stakeholders, like parents.</a:t>
            </a:r>
            <a:endParaRPr lang="en-US" dirty="0"/>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429000"/>
            <a:ext cx="8305800" cy="1581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5867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305800" cy="837882"/>
          </a:xfrm>
        </p:spPr>
        <p:txBody>
          <a:bodyPr>
            <a:normAutofit fontScale="90000"/>
          </a:bodyPr>
          <a:lstStyle/>
          <a:p>
            <a:r>
              <a:rPr lang="en-US" b="1" dirty="0">
                <a:solidFill>
                  <a:srgbClr val="FF0000"/>
                </a:solidFill>
              </a:rPr>
              <a:t>Our direction: Update Profile</a:t>
            </a:r>
            <a:endParaRPr lang="en-US" dirty="0"/>
          </a:p>
        </p:txBody>
      </p:sp>
      <p:sp>
        <p:nvSpPr>
          <p:cNvPr id="3" name="Content Placeholder 2"/>
          <p:cNvSpPr>
            <a:spLocks noGrp="1"/>
          </p:cNvSpPr>
          <p:nvPr>
            <p:ph idx="1"/>
          </p:nvPr>
        </p:nvSpPr>
        <p:spPr>
          <a:xfrm>
            <a:off x="441551" y="1066801"/>
            <a:ext cx="7620000" cy="5105400"/>
          </a:xfrm>
        </p:spPr>
        <p:txBody>
          <a:bodyPr/>
          <a:lstStyle/>
          <a:p>
            <a:pPr marL="0" lvl="1" indent="0">
              <a:spcAft>
                <a:spcPts val="600"/>
              </a:spcAft>
              <a:buClrTx/>
              <a:buNone/>
            </a:pPr>
            <a:r>
              <a:rPr lang="en-US" dirty="0" smtClean="0"/>
              <a:t>School </a:t>
            </a:r>
            <a:r>
              <a:rPr lang="en-US" dirty="0"/>
              <a:t>Demographics- Student and school </a:t>
            </a:r>
            <a:r>
              <a:rPr lang="en-US" dirty="0" smtClean="0"/>
              <a:t>personnel:      demographics</a:t>
            </a:r>
            <a:endParaRPr lang="en-US" dirty="0"/>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7" y="1981200"/>
            <a:ext cx="7920038"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flipV="1">
            <a:off x="528637" y="3200400"/>
            <a:ext cx="7620000" cy="3276600"/>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36" y="2743200"/>
            <a:ext cx="3243263"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429000"/>
            <a:ext cx="5819775"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636" y="4876800"/>
            <a:ext cx="5048584"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11645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1832</TotalTime>
  <Words>1142</Words>
  <Application>Microsoft Office PowerPoint</Application>
  <PresentationFormat>On-screen Show (4:3)</PresentationFormat>
  <Paragraphs>188</Paragraphs>
  <Slides>35</Slides>
  <Notes>13</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Essential</vt:lpstr>
      <vt:lpstr>NDMile to Native Star </vt:lpstr>
      <vt:lpstr>Why Native star?</vt:lpstr>
      <vt:lpstr>How to access Native STar</vt:lpstr>
      <vt:lpstr>How to access Native STar</vt:lpstr>
      <vt:lpstr>Native Star Dashboard</vt:lpstr>
      <vt:lpstr>Our direction: Update Profile</vt:lpstr>
      <vt:lpstr>Our direction: Update Profile</vt:lpstr>
      <vt:lpstr>Our direction: Update Profile</vt:lpstr>
      <vt:lpstr>Our direction: Update Profile</vt:lpstr>
      <vt:lpstr>Our direction: set direction</vt:lpstr>
      <vt:lpstr>Our direction: set direction</vt:lpstr>
      <vt:lpstr>Our direction: set direction</vt:lpstr>
      <vt:lpstr>Our meetings</vt:lpstr>
      <vt:lpstr>Our meetings: Manage Meetings</vt:lpstr>
      <vt:lpstr>Success cycle: assess, create, monitor</vt:lpstr>
      <vt:lpstr>Success cycle: assess, create, monitor</vt:lpstr>
      <vt:lpstr>Our progress: View Reports &amp; View feedback</vt:lpstr>
      <vt:lpstr>Our progess: View Reports &amp; View feedback</vt:lpstr>
      <vt:lpstr>Native Star Resources</vt:lpstr>
      <vt:lpstr>Native Star Resources</vt:lpstr>
      <vt:lpstr>ALL BIE-Funded Schools Operate Schoolwide Programs</vt:lpstr>
      <vt:lpstr>Example of School Process</vt:lpstr>
      <vt:lpstr>Organizing a Schoolwide program Plan for school improvement</vt:lpstr>
      <vt:lpstr>Organizing a Plan for School Improvement</vt:lpstr>
      <vt:lpstr>PowerPoint Presentation</vt:lpstr>
      <vt:lpstr>The Schoolwide Budget </vt:lpstr>
      <vt:lpstr>LEA Assurances</vt:lpstr>
      <vt:lpstr>Coordinating Funds to Support the Schoolwide Program Plan</vt:lpstr>
      <vt:lpstr>Key Programs That Provide Funds to BIE Schools</vt:lpstr>
      <vt:lpstr>Complete forms</vt:lpstr>
      <vt:lpstr>Submitted forms</vt:lpstr>
      <vt:lpstr>Native Star Document Upload</vt:lpstr>
      <vt:lpstr>Native Star Document Upload</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Schoolwide Planning &amp; Native Star</dc:title>
  <dc:creator>Todacheene, Valerie</dc:creator>
  <cp:lastModifiedBy>Todacheene, Valerie</cp:lastModifiedBy>
  <cp:revision>126</cp:revision>
  <cp:lastPrinted>2018-04-19T20:36:49Z</cp:lastPrinted>
  <dcterms:created xsi:type="dcterms:W3CDTF">2016-07-11T18:33:29Z</dcterms:created>
  <dcterms:modified xsi:type="dcterms:W3CDTF">2018-04-26T16:21:03Z</dcterms:modified>
</cp:coreProperties>
</file>