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2" r:id="rId4"/>
    <p:sldId id="278" r:id="rId5"/>
    <p:sldId id="276" r:id="rId6"/>
    <p:sldId id="277" r:id="rId7"/>
    <p:sldId id="268" r:id="rId8"/>
    <p:sldId id="267" r:id="rId9"/>
    <p:sldId id="270" r:id="rId10"/>
    <p:sldId id="269" r:id="rId11"/>
    <p:sldId id="271" r:id="rId12"/>
    <p:sldId id="272" r:id="rId13"/>
    <p:sldId id="274" r:id="rId14"/>
    <p:sldId id="27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 varScale="1">
        <p:scale>
          <a:sx n="128" d="100"/>
          <a:sy n="128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87EC0-CDB0-43BA-8BE4-57E19E24BE14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8C77-C192-4749-9D03-CD370A5F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D8C77-C192-4749-9D03-CD370A5F0B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2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10A0-A06A-4C4C-A80B-6846EEDF0D4E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DA61-7D9F-4119-9EB9-4C4CB7705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981199"/>
          </a:xfrm>
        </p:spPr>
        <p:txBody>
          <a:bodyPr>
            <a:noAutofit/>
          </a:bodyPr>
          <a:lstStyle/>
          <a:p>
            <a:r>
              <a:rPr lang="en-US" dirty="0" smtClean="0"/>
              <a:t>Family Engagement Indicators: Moving Towards Family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4836456" cy="162139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BIE FAMILY ENGAGEMENT</a:t>
            </a:r>
          </a:p>
          <a:p>
            <a:r>
              <a:rPr lang="en-US" dirty="0"/>
              <a:t>&lt;ENTER DATE&gt;</a:t>
            </a:r>
          </a:p>
          <a:p>
            <a:r>
              <a:rPr lang="en-US" dirty="0"/>
              <a:t>Facilitated by: &lt;ENTER NAME&gt;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Planning Indicators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C:\Users\Valerie.Todacheene\AppData\Local\Microsoft\Windows\Temporary Internet Files\Content.IE5\08H6OGDR\MP900442177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2924" r="14815" b="13706"/>
          <a:stretch/>
        </p:blipFill>
        <p:spPr bwMode="auto">
          <a:xfrm rot="20435730">
            <a:off x="706830" y="3650691"/>
            <a:ext cx="2111921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28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8461" t="10256" r="58462" b="26838"/>
          <a:stretch/>
        </p:blipFill>
        <p:spPr bwMode="auto">
          <a:xfrm>
            <a:off x="1447800" y="1241502"/>
            <a:ext cx="6172200" cy="4956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81412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114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" y="3905250"/>
            <a:ext cx="1371600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1" y="2590800"/>
            <a:ext cx="112783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06757" y="1857348"/>
            <a:ext cx="1981200" cy="5687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2108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2557" y="2056729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029200" y="3429000"/>
            <a:ext cx="25146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31122" y="28252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7801" y="369536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3957" y="43434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7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" y="15240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0715" y="2514600"/>
            <a:ext cx="6752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/>
              <a:t> </a:t>
            </a:r>
            <a:r>
              <a:rPr lang="en-US" dirty="0" smtClean="0"/>
              <a:t> Print Worksheets on the Indicator for the Team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Plan for the Indicators you selected from each of the five building blocks.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Shared Leadership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Goals &amp; Roles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Communication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Education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Connection</a:t>
            </a:r>
            <a:r>
              <a:rPr lang="en-US" dirty="0"/>
              <a:t>	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Refer to Wise Ways if you have difficulty with the planning and tutorials on the webpage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Your School Community Council or Family Engagement Team should work on planning for these indicators with you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Once completed submit to the Process Manager to enter into Native Star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940" t="43927" r="71895" b="41967"/>
          <a:stretch/>
        </p:blipFill>
        <p:spPr bwMode="auto">
          <a:xfrm>
            <a:off x="3600756" y="1143000"/>
            <a:ext cx="2115039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905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8461" t="10256" r="58462" b="26838"/>
          <a:stretch/>
        </p:blipFill>
        <p:spPr bwMode="auto">
          <a:xfrm>
            <a:off x="1447800" y="1241502"/>
            <a:ext cx="6172200" cy="4956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81412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7114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72200" y="1129990"/>
            <a:ext cx="1219200" cy="5203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2108" y="13033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1122" y="28252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86601" y="1488017"/>
            <a:ext cx="838199" cy="753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91400" y="2243285"/>
            <a:ext cx="1504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Retrieve Worksheets</a:t>
            </a:r>
          </a:p>
        </p:txBody>
      </p:sp>
    </p:spTree>
    <p:extLst>
      <p:ext uri="{BB962C8B-B14F-4D97-AF65-F5344CB8AC3E}">
        <p14:creationId xmlns:p14="http://schemas.microsoft.com/office/powerpoint/2010/main" val="252462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Trainings for </a:t>
            </a:r>
            <a:r>
              <a:rPr lang="en-US" dirty="0" smtClean="0"/>
              <a:t>Family Engagement Indicators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1"/>
            <a:r>
              <a:rPr lang="en-US" dirty="0"/>
              <a:t>&lt;</a:t>
            </a:r>
            <a:r>
              <a:rPr lang="en-US" strike="sngStrike" dirty="0"/>
              <a:t>ENTER DATE&gt;, Assessing Indicators</a:t>
            </a:r>
          </a:p>
          <a:p>
            <a:pPr lvl="1"/>
            <a:r>
              <a:rPr lang="en-US" dirty="0"/>
              <a:t>&lt;ENTER DATE&gt;, Planning Indicators</a:t>
            </a:r>
          </a:p>
          <a:p>
            <a:pPr lvl="1"/>
            <a:r>
              <a:rPr lang="en-US" dirty="0"/>
              <a:t>&lt;ENTER DATE&gt;, Monitoring Indicators</a:t>
            </a:r>
          </a:p>
          <a:p>
            <a:pPr lvl="1"/>
            <a:r>
              <a:rPr lang="en-US" dirty="0"/>
              <a:t>&lt;ENTER DATE&gt;, Debriefing on Training</a:t>
            </a:r>
          </a:p>
        </p:txBody>
      </p:sp>
      <p:pic>
        <p:nvPicPr>
          <p:cNvPr id="5" name="Picture 4" descr="C:\Users\Valerie.Todacheene\AppData\Local\Microsoft\Windows\Temporary Internet Files\Content.IE5\08H6OGDR\MP900442177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2924" r="14815" b="13706"/>
          <a:stretch/>
        </p:blipFill>
        <p:spPr bwMode="auto">
          <a:xfrm rot="20435730">
            <a:off x="5736031" y="4260292"/>
            <a:ext cx="2111921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73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696200" cy="4525963"/>
          </a:xfrm>
        </p:spPr>
        <p:txBody>
          <a:bodyPr/>
          <a:lstStyle/>
          <a:p>
            <a:pPr lvl="1"/>
            <a:r>
              <a:rPr lang="en-US" dirty="0"/>
              <a:t>&lt;ENTER DATE&gt;, Assessing Indicators</a:t>
            </a:r>
          </a:p>
          <a:p>
            <a:pPr lvl="1"/>
            <a:r>
              <a:rPr lang="en-US" dirty="0"/>
              <a:t>&lt;ENTER DATE&gt;, Planning Indicators</a:t>
            </a:r>
          </a:p>
          <a:p>
            <a:pPr lvl="1"/>
            <a:r>
              <a:rPr lang="en-US" dirty="0"/>
              <a:t>&lt;ENTER DATE&gt;, Monitoring Indicators</a:t>
            </a:r>
            <a:endParaRPr lang="en-US" dirty="0"/>
          </a:p>
        </p:txBody>
      </p:sp>
      <p:pic>
        <p:nvPicPr>
          <p:cNvPr id="5" name="Picture 4" descr="C:\Users\Valerie.Todacheene\AppData\Local\Microsoft\Windows\Temporary Internet Files\Content.IE5\08H6OGDR\MP900442177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2924" r="14815" b="13706"/>
          <a:stretch/>
        </p:blipFill>
        <p:spPr bwMode="auto">
          <a:xfrm rot="20435730">
            <a:off x="5736031" y="4260292"/>
            <a:ext cx="2111921" cy="186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34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6002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3600" dirty="0"/>
              <a:t>&lt;ENTER FACILITATOR NAME&gt;</a:t>
            </a:r>
          </a:p>
          <a:p>
            <a:pPr marL="114300" indent="0" algn="ctr">
              <a:buNone/>
            </a:pPr>
            <a:r>
              <a:rPr lang="en-US" sz="3600" dirty="0"/>
              <a:t>&lt;ENTER FACILITATOR TITLE&gt;</a:t>
            </a:r>
          </a:p>
          <a:p>
            <a:pPr marL="114300" indent="0" algn="ctr">
              <a:buNone/>
            </a:pPr>
            <a:r>
              <a:rPr lang="en-US" sz="3600" dirty="0"/>
              <a:t>&lt;ENTER EMAIL&gt;</a:t>
            </a:r>
          </a:p>
          <a:p>
            <a:pPr marL="114300" indent="0" algn="ctr">
              <a:buNone/>
            </a:pPr>
            <a:r>
              <a:rPr lang="en-US" sz="3600" dirty="0"/>
              <a:t>&lt;ENTER PHONE NUMBER&gt;</a:t>
            </a:r>
          </a:p>
          <a:p>
            <a:pPr marL="11430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741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Engagement Indicators</a:t>
            </a:r>
          </a:p>
          <a:p>
            <a:r>
              <a:rPr lang="en-US" dirty="0" smtClean="0"/>
              <a:t>Dashboard Overview</a:t>
            </a:r>
          </a:p>
          <a:p>
            <a:r>
              <a:rPr lang="en-US" dirty="0" smtClean="0"/>
              <a:t>Assessing Indicators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Engagement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Shared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Leadership</a:t>
            </a:r>
          </a:p>
          <a:p>
            <a:pPr lvl="1"/>
            <a:r>
              <a:rPr lang="en-US" sz="1900" dirty="0" smtClean="0"/>
              <a:t>How are parents involved in the decision making of your school?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Goals 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Roles/Policies</a:t>
            </a:r>
          </a:p>
          <a:p>
            <a:pPr lvl="1"/>
            <a:r>
              <a:rPr lang="en-US" sz="1900" dirty="0" smtClean="0"/>
              <a:t>What are your school’s key documents that incorporates the school community’s roles?</a:t>
            </a:r>
          </a:p>
          <a:p>
            <a:pPr lvl="1"/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Communication</a:t>
            </a:r>
          </a:p>
          <a:p>
            <a:pPr lvl="1"/>
            <a:r>
              <a:rPr lang="en-US" sz="1900" dirty="0" smtClean="0"/>
              <a:t>Clear, concise, consistent communication between the school and school community</a:t>
            </a:r>
          </a:p>
          <a:p>
            <a:pPr lvl="1"/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Education</a:t>
            </a:r>
          </a:p>
          <a:p>
            <a:pPr lvl="1"/>
            <a:r>
              <a:rPr lang="en-US" sz="1900" dirty="0" smtClean="0"/>
              <a:t>How does the school provide learning opportunities between the school staff and parents to maximize student learning?</a:t>
            </a:r>
          </a:p>
          <a:p>
            <a:pPr lvl="1"/>
            <a:endParaRPr lang="en-US" sz="1900" dirty="0" smtClean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Connections</a:t>
            </a:r>
          </a:p>
          <a:p>
            <a:pPr lvl="1"/>
            <a:r>
              <a:rPr lang="en-US" sz="1900" dirty="0" smtClean="0"/>
              <a:t>How does school increase sense of community and connectedness between school and parents/community?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4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9575" t="28778" r="71750" b="55671"/>
          <a:stretch/>
        </p:blipFill>
        <p:spPr bwMode="auto">
          <a:xfrm>
            <a:off x="2057400" y="1066800"/>
            <a:ext cx="4953000" cy="1710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3082290"/>
            <a:ext cx="6752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/>
              <a:t> </a:t>
            </a:r>
            <a:r>
              <a:rPr lang="en-US" dirty="0" smtClean="0"/>
              <a:t> Print Worksheets on the Indicator for the Team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Assess one Indicator from each of the five building blocks.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Shared Leadership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Goals &amp; Roles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Communication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Education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Connection</a:t>
            </a:r>
            <a:r>
              <a:rPr lang="en-US" dirty="0"/>
              <a:t>	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Refer to your Family Engagement Indicator Hand-out to select indicator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Your School Community Council or Family Engagement Team should work on these indicators with you</a:t>
            </a:r>
          </a:p>
          <a:p>
            <a:pPr marL="342900" indent="-342900">
              <a:buFont typeface="+mj-lt"/>
              <a:buAutoNum type="alphaUcPeriod" startAt="2"/>
            </a:pPr>
            <a:r>
              <a:rPr lang="en-US" dirty="0" smtClean="0"/>
              <a:t>Once completed submitted to Process Manger to enter into Native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0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Family Engagement Indicator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Shared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Leadership-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</a:rPr>
              <a:t>Goals &amp;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Roles/Policies-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Communication-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1900" dirty="0"/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Education-</a:t>
            </a:r>
          </a:p>
          <a:p>
            <a:pPr marL="114300" indent="0">
              <a:buNone/>
            </a:pP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Connections-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7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Family </a:t>
            </a:r>
            <a:r>
              <a:rPr lang="en-US" dirty="0"/>
              <a:t>Engagement </a:t>
            </a:r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Take one Indicator that you assessed and share your experience on assessing indicator(s).</a:t>
            </a:r>
          </a:p>
          <a:p>
            <a:pPr marL="571500" indent="-457200">
              <a:buFont typeface="+mj-lt"/>
              <a:buAutoNum type="arabicPeriod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What was the first thing you did with your team?</a:t>
            </a:r>
          </a:p>
          <a:p>
            <a:pPr marL="571500" indent="-457200">
              <a:buFont typeface="+mj-lt"/>
              <a:buAutoNum type="arabicPeriod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Give an example on how your team determined the level of implementation for the indicator(s)?</a:t>
            </a:r>
          </a:p>
          <a:p>
            <a:pPr marL="571500" indent="-457200">
              <a:buFont typeface="+mj-lt"/>
              <a:buAutoNum type="arabicPeriod"/>
            </a:pP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Please submit the indicators you assessed today, I plan on providing feedback on your submission through the coaching comments. 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9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FAMILY ENGAGEMENT INDICATORS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NATIVE 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36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Log into your </a:t>
            </a:r>
            <a:r>
              <a:rPr lang="en-US" dirty="0" err="1" smtClean="0"/>
              <a:t>Indistar</a:t>
            </a:r>
            <a:r>
              <a:rPr lang="en-US" dirty="0" smtClean="0"/>
              <a:t> Account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052" t="20171" r="61410" b="32991"/>
          <a:stretch/>
        </p:blipFill>
        <p:spPr bwMode="auto">
          <a:xfrm>
            <a:off x="1295400" y="2362200"/>
            <a:ext cx="57912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0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Log into your </a:t>
            </a:r>
            <a:r>
              <a:rPr lang="en-US" dirty="0" err="1" smtClean="0"/>
              <a:t>Indistar</a:t>
            </a:r>
            <a:r>
              <a:rPr lang="en-US" dirty="0" smtClean="0"/>
              <a:t> Account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9314" t="9608" r="56942" b="33919"/>
          <a:stretch/>
        </p:blipFill>
        <p:spPr bwMode="auto">
          <a:xfrm>
            <a:off x="2209800" y="2126166"/>
            <a:ext cx="57912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209800" y="4648200"/>
            <a:ext cx="838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8900" y="5410200"/>
            <a:ext cx="587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here to get to Family Engagement Indicators Dashboard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71800" y="5079380"/>
            <a:ext cx="6477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38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377</Words>
  <Application>Microsoft Office PowerPoint</Application>
  <PresentationFormat>On-screen Show (4:3)</PresentationFormat>
  <Paragraphs>114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Family Engagement Indicators: Moving Towards Family Engagement</vt:lpstr>
      <vt:lpstr>AGENDA</vt:lpstr>
      <vt:lpstr>Family Engagement Building Blocks</vt:lpstr>
      <vt:lpstr>Assessing Indicators</vt:lpstr>
      <vt:lpstr>Family Engagement Indicator Assignment</vt:lpstr>
      <vt:lpstr>Assessing Family Engagement Indicators</vt:lpstr>
      <vt:lpstr>PLANNING FAMILY ENGAGEMENT INDICATORS</vt:lpstr>
      <vt:lpstr>Family Engagement Dashboard</vt:lpstr>
      <vt:lpstr>Family Engagement Dashboard</vt:lpstr>
      <vt:lpstr>Family Engagement Dashboard</vt:lpstr>
      <vt:lpstr>Planning Indicators</vt:lpstr>
      <vt:lpstr>Family Engagement Dashboard</vt:lpstr>
      <vt:lpstr>Trainings for Family Engagement Indicators</vt:lpstr>
      <vt:lpstr>Assignments</vt:lpstr>
      <vt:lpstr>Questions?</vt:lpstr>
    </vt:vector>
  </TitlesOfParts>
  <Company>BIE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 Indicators: Moving Towards Family Engagement</dc:title>
  <dc:creator>Todacheene, Valerie</dc:creator>
  <cp:lastModifiedBy>Todacheene, Valerie</cp:lastModifiedBy>
  <cp:revision>26</cp:revision>
  <cp:lastPrinted>2012-09-24T19:20:55Z</cp:lastPrinted>
  <dcterms:created xsi:type="dcterms:W3CDTF">2012-09-24T17:07:10Z</dcterms:created>
  <dcterms:modified xsi:type="dcterms:W3CDTF">2013-06-28T19:00:32Z</dcterms:modified>
</cp:coreProperties>
</file>