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104" r:id="rId2"/>
  </p:sldMasterIdLst>
  <p:notesMasterIdLst>
    <p:notesMasterId r:id="rId26"/>
  </p:notesMasterIdLst>
  <p:handoutMasterIdLst>
    <p:handoutMasterId r:id="rId27"/>
  </p:handoutMasterIdLst>
  <p:sldIdLst>
    <p:sldId id="256" r:id="rId3"/>
    <p:sldId id="342" r:id="rId4"/>
    <p:sldId id="313" r:id="rId5"/>
    <p:sldId id="343" r:id="rId6"/>
    <p:sldId id="345" r:id="rId7"/>
    <p:sldId id="363" r:id="rId8"/>
    <p:sldId id="364" r:id="rId9"/>
    <p:sldId id="365" r:id="rId10"/>
    <p:sldId id="366" r:id="rId11"/>
    <p:sldId id="367" r:id="rId12"/>
    <p:sldId id="359" r:id="rId13"/>
    <p:sldId id="368" r:id="rId14"/>
    <p:sldId id="369" r:id="rId15"/>
    <p:sldId id="370" r:id="rId16"/>
    <p:sldId id="347" r:id="rId17"/>
    <p:sldId id="344" r:id="rId18"/>
    <p:sldId id="371" r:id="rId19"/>
    <p:sldId id="328" r:id="rId20"/>
    <p:sldId id="358" r:id="rId21"/>
    <p:sldId id="372" r:id="rId22"/>
    <p:sldId id="373" r:id="rId23"/>
    <p:sldId id="312" r:id="rId24"/>
    <p:sldId id="287" r:id="rId25"/>
  </p:sldIdLst>
  <p:sldSz cx="8594725" cy="6858000"/>
  <p:notesSz cx="6858000" cy="9077325"/>
  <p:custShowLst>
    <p:custShow name="Custom Show 1" id="0">
      <p:sldLst>
        <p:sld r:id="rId3"/>
        <p:sld r:id="rId25"/>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OWMAN" initials="D" lastIdx="8" clrIdx="0"/>
  <p:cmAuthor id="1" name="Katherine Campbell" initials="KC" lastIdx="0" clrIdx="1"/>
  <p:cmAuthor id="2" name="Sandoval, Marie S." initials="SM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391" autoAdjust="0"/>
  </p:normalViewPr>
  <p:slideViewPr>
    <p:cSldViewPr>
      <p:cViewPr>
        <p:scale>
          <a:sx n="66" d="100"/>
          <a:sy n="66" d="100"/>
        </p:scale>
        <p:origin x="-2142" y="-1428"/>
      </p:cViewPr>
      <p:guideLst>
        <p:guide orient="horz" pos="2160"/>
        <p:guide pos="2707"/>
      </p:guideLst>
    </p:cSldViewPr>
  </p:slideViewPr>
  <p:notesTextViewPr>
    <p:cViewPr>
      <p:scale>
        <a:sx n="100" d="100"/>
        <a:sy n="100" d="100"/>
      </p:scale>
      <p:origin x="0" y="0"/>
    </p:cViewPr>
  </p:notesTextViewPr>
  <p:sorterViewPr>
    <p:cViewPr>
      <p:scale>
        <a:sx n="100" d="100"/>
        <a:sy n="100" d="100"/>
      </p:scale>
      <p:origin x="0" y="1644"/>
    </p:cViewPr>
  </p:sorterViewPr>
  <p:notesViewPr>
    <p:cSldViewPr>
      <p:cViewPr varScale="1">
        <p:scale>
          <a:sx n="103" d="100"/>
          <a:sy n="103" d="100"/>
        </p:scale>
        <p:origin x="-2442" y="-90"/>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54177"/>
          </a:xfrm>
          <a:prstGeom prst="rect">
            <a:avLst/>
          </a:prstGeom>
        </p:spPr>
        <p:txBody>
          <a:bodyPr vert="horz" lIns="89342" tIns="44671" rIns="89342" bIns="44671" rtlCol="0"/>
          <a:lstStyle>
            <a:lvl1pPr algn="l">
              <a:defRPr sz="1200"/>
            </a:lvl1pPr>
          </a:lstStyle>
          <a:p>
            <a:pPr>
              <a:defRPr/>
            </a:pPr>
            <a:endParaRPr lang="en-US"/>
          </a:p>
        </p:txBody>
      </p:sp>
      <p:sp>
        <p:nvSpPr>
          <p:cNvPr id="3" name="Date Placeholder 2"/>
          <p:cNvSpPr>
            <a:spLocks noGrp="1"/>
          </p:cNvSpPr>
          <p:nvPr>
            <p:ph type="dt" sz="quarter" idx="1"/>
          </p:nvPr>
        </p:nvSpPr>
        <p:spPr>
          <a:xfrm>
            <a:off x="3884028" y="0"/>
            <a:ext cx="2972421" cy="454177"/>
          </a:xfrm>
          <a:prstGeom prst="rect">
            <a:avLst/>
          </a:prstGeom>
        </p:spPr>
        <p:txBody>
          <a:bodyPr vert="horz" lIns="89342" tIns="44671" rIns="89342" bIns="44671" rtlCol="0"/>
          <a:lstStyle>
            <a:lvl1pPr algn="r">
              <a:defRPr sz="1200"/>
            </a:lvl1pPr>
          </a:lstStyle>
          <a:p>
            <a:pPr>
              <a:defRPr/>
            </a:pPr>
            <a:fld id="{A65DCB74-B1B5-4906-813F-C4E580A7D9D5}" type="datetimeFigureOut">
              <a:rPr lang="en-US"/>
              <a:pPr>
                <a:defRPr/>
              </a:pPr>
              <a:t>9/25/2013</a:t>
            </a:fld>
            <a:endParaRPr lang="en-US" dirty="0"/>
          </a:p>
        </p:txBody>
      </p:sp>
      <p:sp>
        <p:nvSpPr>
          <p:cNvPr id="4" name="Footer Placeholder 3"/>
          <p:cNvSpPr>
            <a:spLocks noGrp="1"/>
          </p:cNvSpPr>
          <p:nvPr>
            <p:ph type="ftr" sz="quarter" idx="2"/>
          </p:nvPr>
        </p:nvSpPr>
        <p:spPr>
          <a:xfrm>
            <a:off x="2" y="8621599"/>
            <a:ext cx="2972421" cy="454177"/>
          </a:xfrm>
          <a:prstGeom prst="rect">
            <a:avLst/>
          </a:prstGeom>
        </p:spPr>
        <p:txBody>
          <a:bodyPr vert="horz" lIns="89342" tIns="44671" rIns="89342" bIns="4467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028" y="8621599"/>
            <a:ext cx="2972421" cy="454177"/>
          </a:xfrm>
          <a:prstGeom prst="rect">
            <a:avLst/>
          </a:prstGeom>
        </p:spPr>
        <p:txBody>
          <a:bodyPr vert="horz" lIns="89342" tIns="44671" rIns="89342" bIns="44671" rtlCol="0" anchor="b"/>
          <a:lstStyle>
            <a:lvl1pPr algn="r">
              <a:defRPr sz="1200"/>
            </a:lvl1pPr>
          </a:lstStyle>
          <a:p>
            <a:pPr>
              <a:defRPr/>
            </a:pPr>
            <a:fld id="{880B9121-61C0-4C58-AC38-17327082D04F}" type="slidenum">
              <a:rPr lang="en-US"/>
              <a:pPr>
                <a:defRPr/>
              </a:pPr>
              <a:t>‹#›</a:t>
            </a:fld>
            <a:endParaRPr lang="en-US" dirty="0"/>
          </a:p>
        </p:txBody>
      </p:sp>
    </p:spTree>
    <p:extLst>
      <p:ext uri="{BB962C8B-B14F-4D97-AF65-F5344CB8AC3E}">
        <p14:creationId xmlns:p14="http://schemas.microsoft.com/office/powerpoint/2010/main" val="169869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54177"/>
          </a:xfrm>
          <a:prstGeom prst="rect">
            <a:avLst/>
          </a:prstGeom>
        </p:spPr>
        <p:txBody>
          <a:bodyPr vert="horz" lIns="89342" tIns="44671" rIns="89342" bIns="44671" rtlCol="0"/>
          <a:lstStyle>
            <a:lvl1pPr algn="l">
              <a:defRPr sz="1200"/>
            </a:lvl1pPr>
          </a:lstStyle>
          <a:p>
            <a:pPr>
              <a:defRPr/>
            </a:pPr>
            <a:endParaRPr lang="en-US"/>
          </a:p>
        </p:txBody>
      </p:sp>
      <p:sp>
        <p:nvSpPr>
          <p:cNvPr id="3" name="Date Placeholder 2"/>
          <p:cNvSpPr>
            <a:spLocks noGrp="1"/>
          </p:cNvSpPr>
          <p:nvPr>
            <p:ph type="dt" idx="1"/>
          </p:nvPr>
        </p:nvSpPr>
        <p:spPr>
          <a:xfrm>
            <a:off x="3884028" y="0"/>
            <a:ext cx="2972421" cy="454177"/>
          </a:xfrm>
          <a:prstGeom prst="rect">
            <a:avLst/>
          </a:prstGeom>
        </p:spPr>
        <p:txBody>
          <a:bodyPr vert="horz" lIns="89342" tIns="44671" rIns="89342" bIns="44671" rtlCol="0"/>
          <a:lstStyle>
            <a:lvl1pPr algn="r">
              <a:defRPr sz="1200"/>
            </a:lvl1pPr>
          </a:lstStyle>
          <a:p>
            <a:pPr>
              <a:defRPr/>
            </a:pPr>
            <a:fld id="{EAC15341-89BD-4966-8BE2-BC692A377883}" type="datetimeFigureOut">
              <a:rPr lang="en-US"/>
              <a:pPr>
                <a:defRPr/>
              </a:pPr>
              <a:t>9/25/2013</a:t>
            </a:fld>
            <a:endParaRPr lang="en-US" dirty="0"/>
          </a:p>
        </p:txBody>
      </p:sp>
      <p:sp>
        <p:nvSpPr>
          <p:cNvPr id="4" name="Slide Image Placeholder 3"/>
          <p:cNvSpPr>
            <a:spLocks noGrp="1" noRot="1" noChangeAspect="1"/>
          </p:cNvSpPr>
          <p:nvPr>
            <p:ph type="sldImg" idx="2"/>
          </p:nvPr>
        </p:nvSpPr>
        <p:spPr>
          <a:xfrm>
            <a:off x="1296988" y="681038"/>
            <a:ext cx="4264025" cy="3403600"/>
          </a:xfrm>
          <a:prstGeom prst="rect">
            <a:avLst/>
          </a:prstGeom>
          <a:noFill/>
          <a:ln w="12700">
            <a:solidFill>
              <a:prstClr val="black"/>
            </a:solidFill>
          </a:ln>
        </p:spPr>
        <p:txBody>
          <a:bodyPr vert="horz" lIns="89342" tIns="44671" rIns="89342" bIns="44671" rtlCol="0" anchor="ctr"/>
          <a:lstStyle/>
          <a:p>
            <a:pPr lvl="0"/>
            <a:endParaRPr lang="en-US" noProof="0" dirty="0" smtClean="0"/>
          </a:p>
        </p:txBody>
      </p:sp>
      <p:sp>
        <p:nvSpPr>
          <p:cNvPr id="5" name="Notes Placeholder 4"/>
          <p:cNvSpPr>
            <a:spLocks noGrp="1"/>
          </p:cNvSpPr>
          <p:nvPr>
            <p:ph type="body" sz="quarter" idx="3"/>
          </p:nvPr>
        </p:nvSpPr>
        <p:spPr>
          <a:xfrm>
            <a:off x="686422" y="4312351"/>
            <a:ext cx="5485158" cy="4084487"/>
          </a:xfrm>
          <a:prstGeom prst="rect">
            <a:avLst/>
          </a:prstGeom>
        </p:spPr>
        <p:txBody>
          <a:bodyPr vert="horz" lIns="89342" tIns="44671" rIns="89342" bIns="4467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621599"/>
            <a:ext cx="2972421" cy="454177"/>
          </a:xfrm>
          <a:prstGeom prst="rect">
            <a:avLst/>
          </a:prstGeom>
        </p:spPr>
        <p:txBody>
          <a:bodyPr vert="horz" lIns="89342" tIns="44671" rIns="89342" bIns="4467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028" y="8621599"/>
            <a:ext cx="2972421" cy="454177"/>
          </a:xfrm>
          <a:prstGeom prst="rect">
            <a:avLst/>
          </a:prstGeom>
        </p:spPr>
        <p:txBody>
          <a:bodyPr vert="horz" lIns="89342" tIns="44671" rIns="89342" bIns="44671" rtlCol="0" anchor="b"/>
          <a:lstStyle>
            <a:lvl1pPr algn="r">
              <a:defRPr sz="1200"/>
            </a:lvl1pPr>
          </a:lstStyle>
          <a:p>
            <a:pPr>
              <a:defRPr/>
            </a:pPr>
            <a:fld id="{1FCB9F91-43AD-4BE1-9605-B40EDCB329F1}" type="slidenum">
              <a:rPr lang="en-US"/>
              <a:pPr>
                <a:defRPr/>
              </a:pPr>
              <a:t>‹#›</a:t>
            </a:fld>
            <a:endParaRPr lang="en-US" dirty="0"/>
          </a:p>
        </p:txBody>
      </p:sp>
    </p:spTree>
    <p:extLst>
      <p:ext uri="{BB962C8B-B14F-4D97-AF65-F5344CB8AC3E}">
        <p14:creationId xmlns:p14="http://schemas.microsoft.com/office/powerpoint/2010/main" val="148643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81038"/>
            <a:ext cx="426402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CB9F91-43AD-4BE1-9605-B40EDCB329F1}" type="slidenum">
              <a:rPr lang="en-US" smtClean="0"/>
              <a:pPr>
                <a:defRPr/>
              </a:pPr>
              <a:t>2</a:t>
            </a:fld>
            <a:endParaRPr lang="en-US" dirty="0"/>
          </a:p>
        </p:txBody>
      </p:sp>
    </p:spTree>
    <p:extLst>
      <p:ext uri="{BB962C8B-B14F-4D97-AF65-F5344CB8AC3E}">
        <p14:creationId xmlns:p14="http://schemas.microsoft.com/office/powerpoint/2010/main" val="417267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4605" y="2130428"/>
            <a:ext cx="730551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89209" y="3886200"/>
            <a:ext cx="601630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334495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328284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1177" y="274641"/>
            <a:ext cx="1933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9736" y="274641"/>
            <a:ext cx="565819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638478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4604" y="1905001"/>
            <a:ext cx="7090648"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4604" y="4572000"/>
            <a:ext cx="6073606"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7A5066-31BF-4A08-8B89-D904339A951B}"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p:blinds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4" y="5486400"/>
            <a:ext cx="7199574"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78924" y="3852863"/>
            <a:ext cx="5767120"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9C01EE-3FFA-48A1-A340-20E3F822DCA0}"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9736" y="1536192"/>
            <a:ext cx="343789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54117" y="1536192"/>
            <a:ext cx="343789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AECDA2-C1B5-4821-BE3E-15AAF34F36BC}"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9736" y="1535113"/>
            <a:ext cx="343789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9736" y="2174875"/>
            <a:ext cx="3437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54117" y="1535113"/>
            <a:ext cx="343789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54117" y="2174875"/>
            <a:ext cx="3437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074E2DD-0CC1-498B-9FB8-6D1962384157}"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4F5954-DFBE-4750-AB61-4482132DF76A}"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C883DB-71B1-4928-8F28-F08932ED3A3A}"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492" y="5495544"/>
            <a:ext cx="7305516"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286490" y="6096000"/>
            <a:ext cx="7305517"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043DAD-7859-495F-8E83-67EE6152FA76}" type="slidenum">
              <a:rPr lang="en-US" smtClean="0"/>
              <a:pPr>
                <a:defRPr/>
              </a:pPr>
              <a:t>‹#›</a:t>
            </a:fld>
            <a:endParaRPr lang="en-US" dirty="0"/>
          </a:p>
        </p:txBody>
      </p:sp>
      <p:sp>
        <p:nvSpPr>
          <p:cNvPr id="9" name="Content Placeholder 8"/>
          <p:cNvSpPr>
            <a:spLocks noGrp="1"/>
          </p:cNvSpPr>
          <p:nvPr>
            <p:ph sz="quarter" idx="13"/>
          </p:nvPr>
        </p:nvSpPr>
        <p:spPr>
          <a:xfrm>
            <a:off x="286491" y="381000"/>
            <a:ext cx="7305516"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3021858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626" y="5495278"/>
            <a:ext cx="7305516"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7950121"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83626" y="6096000"/>
            <a:ext cx="7305516"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C5B9254E-A7BE-4A81-80E2-1EBFE3432C1D}"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transition>
    <p:blinds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EF2B0C-E71E-4287-8F21-71A7CA77308E}"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1176" y="274639"/>
            <a:ext cx="1647322"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9736" y="274639"/>
            <a:ext cx="565819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86EB2C-A5E6-48E5-90A2-4C2D4FE66093}" type="slidenum">
              <a:rPr lang="en-US" smtClean="0"/>
              <a:pPr>
                <a:defRPr/>
              </a:pPr>
              <a:t>‹#›</a:t>
            </a:fld>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4" y="4406903"/>
            <a:ext cx="730551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78924" y="2906713"/>
            <a:ext cx="730551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409381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9736" y="1600203"/>
            <a:ext cx="37960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68985" y="1600203"/>
            <a:ext cx="37960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126504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9736" y="1535113"/>
            <a:ext cx="37974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9736" y="2174875"/>
            <a:ext cx="37974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66001" y="1535113"/>
            <a:ext cx="3798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66001" y="2174875"/>
            <a:ext cx="3798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239177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403374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416347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9738" y="273050"/>
            <a:ext cx="282760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60299" y="273053"/>
            <a:ext cx="480469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9738" y="1435103"/>
            <a:ext cx="28276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16468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4626" y="4800600"/>
            <a:ext cx="515683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84626" y="612775"/>
            <a:ext cx="51568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84626" y="5367338"/>
            <a:ext cx="51568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8C40D-2854-4E0D-8CCC-7F90FACF1AD5}" type="slidenum">
              <a:rPr lang="en-US" smtClean="0"/>
              <a:t>‹#›</a:t>
            </a:fld>
            <a:endParaRPr lang="en-US"/>
          </a:p>
        </p:txBody>
      </p:sp>
    </p:spTree>
    <p:extLst>
      <p:ext uri="{BB962C8B-B14F-4D97-AF65-F5344CB8AC3E}">
        <p14:creationId xmlns:p14="http://schemas.microsoft.com/office/powerpoint/2010/main" val="185841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737" y="274638"/>
            <a:ext cx="773525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29737" y="1600203"/>
            <a:ext cx="773525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29736" y="6356353"/>
            <a:ext cx="20054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936532" y="6356353"/>
            <a:ext cx="27216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59553" y="6356353"/>
            <a:ext cx="20054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8C40D-2854-4E0D-8CCC-7F90FACF1AD5}" type="slidenum">
              <a:rPr lang="en-US" smtClean="0"/>
              <a:t>‹#›</a:t>
            </a:fld>
            <a:endParaRPr lang="en-US"/>
          </a:p>
        </p:txBody>
      </p:sp>
    </p:spTree>
    <p:extLst>
      <p:ext uri="{BB962C8B-B14F-4D97-AF65-F5344CB8AC3E}">
        <p14:creationId xmlns:p14="http://schemas.microsoft.com/office/powerpoint/2010/main" val="22811616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736" y="274638"/>
            <a:ext cx="7162271"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29736" y="1600200"/>
            <a:ext cx="7162271"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950121" y="0"/>
            <a:ext cx="64460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50121" y="5486400"/>
            <a:ext cx="644604"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19288" y="5648960"/>
            <a:ext cx="515684"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0FD292F3-8E72-4727-B05E-F2835E7F2198}" type="slidenum">
              <a:rPr lang="en-US" smtClean="0"/>
              <a:pPr>
                <a:defRPr/>
              </a:pPr>
              <a:t>‹#›</a:t>
            </a:fld>
            <a:endParaRPr lang="en-US" dirty="0"/>
          </a:p>
        </p:txBody>
      </p:sp>
      <p:sp>
        <p:nvSpPr>
          <p:cNvPr id="5" name="Footer Placeholder 4"/>
          <p:cNvSpPr>
            <a:spLocks noGrp="1"/>
          </p:cNvSpPr>
          <p:nvPr>
            <p:ph type="ftr" sz="quarter" idx="3"/>
          </p:nvPr>
        </p:nvSpPr>
        <p:spPr>
          <a:xfrm rot="16200000">
            <a:off x="7060068" y="4059746"/>
            <a:ext cx="2367281" cy="343789"/>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024509" y="1656906"/>
            <a:ext cx="2438399" cy="343789"/>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p:blinds dir="vert"/>
  </p:transition>
  <p:timing>
    <p:tnLst>
      <p:par>
        <p:cTn id="1" dur="indefinite" restart="never" nodeType="tmRoot"/>
      </p:par>
    </p:tnLst>
  </p:timing>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viwc.org/Assets/linklogos/DOI-Logo.jpg"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ww.bie.edu/"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Valerie.Todacheene@bie.edu"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7954962" cy="1905000"/>
          </a:xfrm>
        </p:spPr>
        <p:txBody>
          <a:bodyPr>
            <a:normAutofit fontScale="90000"/>
          </a:bodyPr>
          <a:lstStyle/>
          <a:p>
            <a:pPr algn="ctr" eaLnBrk="1" fontAlgn="auto" hangingPunct="1">
              <a:spcAft>
                <a:spcPts val="0"/>
              </a:spcAft>
              <a:defRPr/>
            </a:pP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err="1" smtClean="0">
                <a:latin typeface="Aharoni" pitchFamily="2" charset="-79"/>
                <a:cs typeface="Aharoni" pitchFamily="2" charset="-79"/>
              </a:rPr>
              <a:t>MCkINNEY-vento</a:t>
            </a:r>
            <a:r>
              <a:rPr lang="en-US" dirty="0" smtClean="0">
                <a:latin typeface="Aharoni" pitchFamily="2" charset="-79"/>
                <a:cs typeface="Aharoni" pitchFamily="2" charset="-79"/>
              </a:rPr>
              <a:t> homeless education</a:t>
            </a:r>
            <a:br>
              <a:rPr lang="en-US" dirty="0" smtClean="0">
                <a:latin typeface="Aharoni" pitchFamily="2" charset="-79"/>
                <a:cs typeface="Aharoni" pitchFamily="2" charset="-79"/>
              </a:rPr>
            </a:br>
            <a:r>
              <a:rPr lang="en-US" sz="3100" dirty="0" smtClean="0">
                <a:latin typeface="+mn-lt"/>
                <a:cs typeface="Aharoni" pitchFamily="2" charset="-79"/>
              </a:rPr>
              <a:t>2012-2015 grant awardee training</a:t>
            </a:r>
            <a:r>
              <a:rPr lang="en-US" dirty="0" smtClean="0"/>
              <a:t/>
            </a:r>
            <a:br>
              <a:rPr lang="en-US" dirty="0" smtClean="0"/>
            </a:br>
            <a:endParaRPr lang="en-US" dirty="0" smtClean="0"/>
          </a:p>
        </p:txBody>
      </p:sp>
      <p:sp>
        <p:nvSpPr>
          <p:cNvPr id="3" name="Subtitle 2"/>
          <p:cNvSpPr>
            <a:spLocks noGrp="1"/>
          </p:cNvSpPr>
          <p:nvPr>
            <p:ph type="body" idx="1"/>
          </p:nvPr>
        </p:nvSpPr>
        <p:spPr>
          <a:xfrm>
            <a:off x="0" y="4495800"/>
            <a:ext cx="7954962" cy="2209800"/>
          </a:xfrm>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marL="0" lvl="3" algn="ctr">
              <a:defRPr/>
            </a:pPr>
            <a:r>
              <a:rPr lang="en-US" sz="6400" dirty="0" smtClean="0"/>
              <a:t>   </a:t>
            </a:r>
            <a:r>
              <a:rPr lang="en-US" sz="3200" dirty="0" smtClean="0"/>
              <a:t>Division </a:t>
            </a:r>
            <a:r>
              <a:rPr lang="en-US" sz="3200" dirty="0"/>
              <a:t>of Performance and </a:t>
            </a:r>
            <a:r>
              <a:rPr lang="en-US" sz="3200" dirty="0" smtClean="0"/>
              <a:t>Accountability</a:t>
            </a:r>
          </a:p>
          <a:p>
            <a:pPr marL="0" lvl="3">
              <a:defRPr/>
            </a:pPr>
            <a:endParaRPr lang="en-US" sz="3200" dirty="0" smtClean="0"/>
          </a:p>
          <a:p>
            <a:pPr marL="0" lvl="3" algn="ctr">
              <a:defRPr/>
            </a:pPr>
            <a:r>
              <a:rPr lang="en-US" sz="3200" dirty="0" smtClean="0"/>
              <a:t>September 26, </a:t>
            </a:r>
            <a:r>
              <a:rPr lang="en-US" sz="3200" dirty="0" smtClean="0"/>
              <a:t>2013</a:t>
            </a:r>
          </a:p>
          <a:p>
            <a:pPr marL="0" lvl="3" algn="ctr">
              <a:defRPr/>
            </a:pPr>
            <a:r>
              <a:rPr lang="en-US" sz="3200" dirty="0" smtClean="0"/>
              <a:t>2:00 PM(MDT</a:t>
            </a:r>
            <a:r>
              <a:rPr lang="en-US" sz="3200" dirty="0" smtClean="0"/>
              <a:t>)</a:t>
            </a:r>
            <a:endParaRPr lang="en-US" sz="3200" dirty="0"/>
          </a:p>
          <a:p>
            <a:pPr eaLnBrk="1" fontAlgn="auto" hangingPunct="1">
              <a:spcAft>
                <a:spcPts val="0"/>
              </a:spcAft>
              <a:buFont typeface="Arial" pitchFamily="34" charset="0"/>
              <a:buNone/>
              <a:defRPr/>
            </a:pPr>
            <a:endParaRPr lang="en-US" sz="6400" dirty="0" smtClean="0"/>
          </a:p>
        </p:txBody>
      </p:sp>
      <p:pic>
        <p:nvPicPr>
          <p:cNvPr id="8" name="Picture 7" descr="http://ts2.mm.bing.net/images/thumbnail.aspx?q=1758941677589&amp;id=759ff901bd428ef337eaf41376c00aa5&amp;url=http%3a%2f%2fwww.oviwc.org%2fAssets%2flinklogos%2fDOI-Logo.jpg">
            <a:hlinkClick r:id="rId2"/>
          </p:cNvPr>
          <p:cNvPicPr/>
          <p:nvPr/>
        </p:nvPicPr>
        <p:blipFill rotWithShape="1">
          <a:blip r:embed="rId3" cstate="print"/>
          <a:srcRect t="3290" b="3947"/>
          <a:stretch/>
        </p:blipFill>
        <p:spPr bwMode="auto">
          <a:xfrm>
            <a:off x="3230562" y="2209800"/>
            <a:ext cx="1575700" cy="1600200"/>
          </a:xfrm>
          <a:prstGeom prst="ellipse">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Native </a:t>
            </a:r>
            <a:r>
              <a:rPr lang="en-US" sz="3600" dirty="0" smtClean="0"/>
              <a:t>Star-Document Upload</a:t>
            </a:r>
            <a:endParaRPr lang="en-US" sz="3600" dirty="0"/>
          </a:p>
        </p:txBody>
      </p:sp>
      <p:sp>
        <p:nvSpPr>
          <p:cNvPr id="4" name="Content Placeholder 3"/>
          <p:cNvSpPr>
            <a:spLocks noGrp="1"/>
          </p:cNvSpPr>
          <p:nvPr>
            <p:ph idx="1"/>
          </p:nvPr>
        </p:nvSpPr>
        <p:spPr>
          <a:xfrm>
            <a:off x="429736" y="1371600"/>
            <a:ext cx="7162271" cy="4800600"/>
          </a:xfrm>
        </p:spPr>
        <p:txBody>
          <a:bodyPr>
            <a:normAutofit fontScale="55000" lnSpcReduction="20000"/>
          </a:bodyPr>
          <a:lstStyle/>
          <a:p>
            <a:pPr marL="114300" indent="0">
              <a:buNone/>
            </a:pPr>
            <a:r>
              <a:rPr lang="en-US" b="1" dirty="0"/>
              <a:t>The Document Upload</a:t>
            </a:r>
            <a:endParaRPr lang="en-US" dirty="0"/>
          </a:p>
          <a:p>
            <a:pPr marL="114300" indent="0">
              <a:buNone/>
            </a:pPr>
            <a:r>
              <a:rPr lang="en-US" dirty="0"/>
              <a:t>The Native Star Document Upload feature was developed and instituted in SY 2012-13 to collect specific types of supporting documents that address those components of NCLB that are</a:t>
            </a:r>
            <a:r>
              <a:rPr lang="en-US" b="1" dirty="0"/>
              <a:t> not</a:t>
            </a:r>
            <a:r>
              <a:rPr lang="en-US" dirty="0"/>
              <a:t> explicitly addressed by indicators. For SY 2013-14, specific documents for IDEA Part B, 21</a:t>
            </a:r>
            <a:r>
              <a:rPr lang="en-US" baseline="30000" dirty="0"/>
              <a:t>st</a:t>
            </a:r>
            <a:r>
              <a:rPr lang="en-US" dirty="0"/>
              <a:t> CCLC (Title V), and FACE have been identified to upload into the appropriate folders.  The names of those documents are outlined in this Document Upload document along with a description of Acceptable Documentation, the Due Dates or Window to Upload, and a Recommended Name for the uploaded files.  Schools should use the Document upload feature for documents that support the plans and not as a substitute for the succinct information entered into the indicator-based planning tool. </a:t>
            </a:r>
          </a:p>
          <a:p>
            <a:pPr marL="114300" indent="0">
              <a:buNone/>
            </a:pPr>
            <a:r>
              <a:rPr lang="en-US" dirty="0"/>
              <a:t> </a:t>
            </a:r>
          </a:p>
          <a:p>
            <a:pPr marL="114300" indent="0">
              <a:buNone/>
            </a:pPr>
            <a:r>
              <a:rPr lang="en-US" b="1" dirty="0"/>
              <a:t>The Document Upload Feature</a:t>
            </a:r>
            <a:endParaRPr lang="en-US" dirty="0"/>
          </a:p>
          <a:p>
            <a:pPr marL="411480" lvl="1" indent="0">
              <a:buNone/>
            </a:pPr>
            <a:r>
              <a:rPr lang="en-US" dirty="0"/>
              <a:t>Document Upload enables the school to:</a:t>
            </a:r>
          </a:p>
          <a:p>
            <a:pPr marL="682625" lvl="1" indent="-222250">
              <a:buFont typeface="+mj-lt"/>
              <a:buAutoNum type="arabicPeriod"/>
            </a:pPr>
            <a:r>
              <a:rPr lang="en-US" dirty="0"/>
              <a:t>Place files in the designated folders created for the schools.</a:t>
            </a:r>
          </a:p>
          <a:p>
            <a:pPr marL="682625" lvl="1" indent="-222250">
              <a:buFont typeface="+mj-lt"/>
              <a:buAutoNum type="arabicPeriod"/>
            </a:pPr>
            <a:r>
              <a:rPr lang="en-US" dirty="0"/>
              <a:t>Place a URL in a folder that directs the viewers to a webpage or a document on a webpage. </a:t>
            </a:r>
          </a:p>
          <a:p>
            <a:pPr marL="682625" lvl="1" indent="-222250">
              <a:buFont typeface="+mj-lt"/>
              <a:buAutoNum type="arabicPeriod"/>
            </a:pPr>
            <a:r>
              <a:rPr lang="en-US" dirty="0"/>
              <a:t>Create a new folder if folders are inadvertently deleted or if an additional folder is necessary.</a:t>
            </a:r>
          </a:p>
          <a:p>
            <a:pPr marL="682625" lvl="1" indent="-222250">
              <a:buFont typeface="+mj-lt"/>
              <a:buAutoNum type="arabicPeriod"/>
            </a:pPr>
            <a:r>
              <a:rPr lang="en-US" dirty="0"/>
              <a:t>The files may be viewed and downloaded viewed by ADD and DPA staff.   </a:t>
            </a:r>
          </a:p>
          <a:p>
            <a:pPr marL="114300" indent="0">
              <a:buNone/>
            </a:pPr>
            <a:r>
              <a:rPr lang="en-US" dirty="0"/>
              <a:t> </a:t>
            </a:r>
          </a:p>
          <a:p>
            <a:pPr marL="114300" indent="0">
              <a:buNone/>
            </a:pPr>
            <a:r>
              <a:rPr lang="en-US" dirty="0"/>
              <a:t>Folders have been created for BIE schools in the Native Star Document Upload.  A folder can also be created in the Document Upload if necessary.  Please be aware that a folder may only be created when a file has been selected to upload. The school enters the folder name and saves the file to the new folder. Other files may be added to the folder at any time, but a folder cannot be created without a file to put in the folder. </a:t>
            </a:r>
          </a:p>
          <a:p>
            <a:pPr marL="114300" indent="0">
              <a:buNone/>
            </a:pPr>
            <a:r>
              <a:rPr lang="en-US" dirty="0"/>
              <a:t>	</a:t>
            </a:r>
          </a:p>
          <a:p>
            <a:pPr marL="114300" indent="0">
              <a:buNone/>
            </a:pPr>
            <a:r>
              <a:rPr lang="en-US" dirty="0"/>
              <a:t>Document Upload will accept the following file types: doc, </a:t>
            </a:r>
            <a:r>
              <a:rPr lang="en-US" dirty="0" err="1"/>
              <a:t>docx</a:t>
            </a:r>
            <a:r>
              <a:rPr lang="en-US" dirty="0"/>
              <a:t>, </a:t>
            </a:r>
            <a:r>
              <a:rPr lang="en-US" dirty="0" err="1"/>
              <a:t>ppt</a:t>
            </a:r>
            <a:r>
              <a:rPr lang="en-US" dirty="0"/>
              <a:t>, </a:t>
            </a:r>
            <a:r>
              <a:rPr lang="en-US" dirty="0" err="1"/>
              <a:t>pptx</a:t>
            </a:r>
            <a:r>
              <a:rPr lang="en-US" dirty="0"/>
              <a:t>, </a:t>
            </a:r>
            <a:r>
              <a:rPr lang="en-US" dirty="0" err="1"/>
              <a:t>xls</a:t>
            </a:r>
            <a:r>
              <a:rPr lang="en-US" dirty="0"/>
              <a:t>, </a:t>
            </a:r>
            <a:r>
              <a:rPr lang="en-US" dirty="0" err="1"/>
              <a:t>xlsx</a:t>
            </a:r>
            <a:r>
              <a:rPr lang="en-US" dirty="0"/>
              <a:t>, </a:t>
            </a:r>
            <a:r>
              <a:rPr lang="en-US" dirty="0" err="1"/>
              <a:t>pdf</a:t>
            </a:r>
            <a:r>
              <a:rPr lang="en-US" dirty="0"/>
              <a:t>, and txt with a limit of 100 MB per file. BIE establishes a limit for the number of files that may be stored at any one time.</a:t>
            </a:r>
          </a:p>
          <a:p>
            <a:pPr marL="114300" indent="0">
              <a:buNone/>
            </a:pPr>
            <a:endParaRPr lang="en-US" dirty="0" smtClean="0"/>
          </a:p>
          <a:p>
            <a:pPr lvl="1"/>
            <a:endParaRPr lang="en-US" dirty="0" smtClean="0"/>
          </a:p>
        </p:txBody>
      </p:sp>
    </p:spTree>
    <p:extLst>
      <p:ext uri="{BB962C8B-B14F-4D97-AF65-F5344CB8AC3E}">
        <p14:creationId xmlns:p14="http://schemas.microsoft.com/office/powerpoint/2010/main" val="3085502358"/>
      </p:ext>
    </p:extLst>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sz="4000" dirty="0" smtClean="0"/>
              <a:t>Native Star </a:t>
            </a:r>
            <a:r>
              <a:rPr lang="en-US" sz="4000" dirty="0" smtClean="0"/>
              <a:t>Document Upload</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890501164"/>
              </p:ext>
            </p:extLst>
          </p:nvPr>
        </p:nvGraphicFramePr>
        <p:xfrm>
          <a:off x="258763" y="1295400"/>
          <a:ext cx="7297510" cy="2057401"/>
        </p:xfrm>
        <a:graphic>
          <a:graphicData uri="http://schemas.openxmlformats.org/drawingml/2006/table">
            <a:tbl>
              <a:tblPr firstRow="1" firstCol="1" bandRow="1">
                <a:tableStyleId>{5C22544A-7EE6-4342-B048-85BDC9FD1C3A}</a:tableStyleId>
              </a:tblPr>
              <a:tblGrid>
                <a:gridCol w="1763640"/>
                <a:gridCol w="1619669"/>
                <a:gridCol w="1754642"/>
                <a:gridCol w="2159559"/>
              </a:tblGrid>
              <a:tr h="158262">
                <a:tc>
                  <a:txBody>
                    <a:bodyPr/>
                    <a:lstStyle/>
                    <a:p>
                      <a:pPr>
                        <a:spcAft>
                          <a:spcPts val="0"/>
                        </a:spcAft>
                      </a:pPr>
                      <a:r>
                        <a:rPr lang="en-US" sz="800" dirty="0">
                          <a:effectLst/>
                        </a:rPr>
                        <a:t>DOCUMENT</a:t>
                      </a:r>
                      <a:endParaRPr lang="en-US" sz="800" dirty="0">
                        <a:effectLst/>
                        <a:latin typeface="Calibri"/>
                        <a:cs typeface="Times New Roman"/>
                      </a:endParaRPr>
                    </a:p>
                  </a:txBody>
                  <a:tcPr marL="52981" marR="52981" marT="0" marB="0"/>
                </a:tc>
                <a:tc>
                  <a:txBody>
                    <a:bodyPr/>
                    <a:lstStyle/>
                    <a:p>
                      <a:pPr>
                        <a:spcAft>
                          <a:spcPts val="0"/>
                        </a:spcAft>
                      </a:pPr>
                      <a:r>
                        <a:rPr lang="en-US" sz="800">
                          <a:effectLst/>
                        </a:rPr>
                        <a:t>Acceptable Documentation</a:t>
                      </a:r>
                      <a:endParaRPr lang="en-US" sz="800">
                        <a:effectLst/>
                        <a:latin typeface="Calibri"/>
                        <a:cs typeface="Times New Roman"/>
                      </a:endParaRPr>
                    </a:p>
                  </a:txBody>
                  <a:tcPr marL="52981" marR="52981" marT="0" marB="0"/>
                </a:tc>
                <a:tc>
                  <a:txBody>
                    <a:bodyPr/>
                    <a:lstStyle/>
                    <a:p>
                      <a:pPr>
                        <a:spcAft>
                          <a:spcPts val="0"/>
                        </a:spcAft>
                      </a:pPr>
                      <a:r>
                        <a:rPr lang="en-US" sz="800">
                          <a:effectLst/>
                        </a:rPr>
                        <a:t>WINDOW or DUE DATES </a:t>
                      </a:r>
                      <a:endParaRPr lang="en-US" sz="800">
                        <a:effectLst/>
                        <a:latin typeface="Calibri"/>
                        <a:cs typeface="Times New Roman"/>
                      </a:endParaRPr>
                    </a:p>
                  </a:txBody>
                  <a:tcPr marL="52981" marR="52981" marT="0" marB="0"/>
                </a:tc>
                <a:tc>
                  <a:txBody>
                    <a:bodyPr/>
                    <a:lstStyle/>
                    <a:p>
                      <a:pPr>
                        <a:spcAft>
                          <a:spcPts val="0"/>
                        </a:spcAft>
                      </a:pPr>
                      <a:r>
                        <a:rPr lang="en-US" sz="800">
                          <a:effectLst/>
                        </a:rPr>
                        <a:t>RECOMMENDED FILE NAME</a:t>
                      </a:r>
                      <a:endParaRPr lang="en-US" sz="800">
                        <a:effectLst/>
                        <a:latin typeface="Calibri"/>
                        <a:cs typeface="Times New Roman"/>
                      </a:endParaRPr>
                    </a:p>
                  </a:txBody>
                  <a:tcPr marL="52981" marR="52981" marT="0" marB="0"/>
                </a:tc>
              </a:tr>
              <a:tr h="158262">
                <a:tc>
                  <a:txBody>
                    <a:bodyPr/>
                    <a:lstStyle/>
                    <a:p>
                      <a:pPr>
                        <a:spcAft>
                          <a:spcPts val="0"/>
                        </a:spcAft>
                      </a:pPr>
                      <a:r>
                        <a:rPr lang="en-US" sz="800">
                          <a:effectLst/>
                        </a:rPr>
                        <a:t>Homeless Education Policy</a:t>
                      </a:r>
                      <a:endParaRPr lang="en-US" sz="800">
                        <a:effectLst/>
                        <a:latin typeface="Calibri"/>
                        <a:cs typeface="Times New Roman"/>
                      </a:endParaRPr>
                    </a:p>
                  </a:txBody>
                  <a:tcPr marL="52981" marR="52981" marT="0" marB="0"/>
                </a:tc>
                <a:tc>
                  <a:txBody>
                    <a:bodyPr/>
                    <a:lstStyle/>
                    <a:p>
                      <a:pPr>
                        <a:spcAft>
                          <a:spcPts val="0"/>
                        </a:spcAft>
                      </a:pPr>
                      <a:r>
                        <a:rPr lang="en-US" sz="800">
                          <a:effectLst/>
                        </a:rPr>
                        <a:t>Varies, any format is acceptable</a:t>
                      </a:r>
                      <a:endParaRPr lang="en-US" sz="800">
                        <a:effectLst/>
                        <a:latin typeface="Calibri"/>
                        <a:cs typeface="Times New Roman"/>
                      </a:endParaRPr>
                    </a:p>
                  </a:txBody>
                  <a:tcPr marL="52981" marR="52981"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Policy_SY13-14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Student Verification Document (Blank Document)</a:t>
                      </a:r>
                      <a:endParaRPr lang="en-US" sz="800">
                        <a:effectLst/>
                        <a:latin typeface="Calibri"/>
                        <a:cs typeface="Times New Roman"/>
                      </a:endParaRPr>
                    </a:p>
                  </a:txBody>
                  <a:tcPr marL="52981" marR="52981" marT="0" marB="0"/>
                </a:tc>
                <a:tc>
                  <a:txBody>
                    <a:bodyPr/>
                    <a:lstStyle/>
                    <a:p>
                      <a:pPr>
                        <a:spcAft>
                          <a:spcPts val="0"/>
                        </a:spcAft>
                      </a:pPr>
                      <a:r>
                        <a:rPr lang="en-US" sz="800">
                          <a:effectLst/>
                        </a:rPr>
                        <a:t>Example at </a:t>
                      </a:r>
                      <a:r>
                        <a:rPr lang="en-US" sz="800" u="sng">
                          <a:effectLst/>
                          <a:hlinkClick r:id="rId2"/>
                        </a:rPr>
                        <a:t>www.bie.edu</a:t>
                      </a:r>
                      <a:endParaRPr lang="en-US" sz="800">
                        <a:effectLst/>
                        <a:latin typeface="Calibri"/>
                        <a:cs typeface="Times New Roman"/>
                      </a:endParaRPr>
                    </a:p>
                  </a:txBody>
                  <a:tcPr marL="52981" marR="52981"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Enrollment Form_SY13-14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Homeless Education Liaison </a:t>
                      </a:r>
                    </a:p>
                    <a:p>
                      <a:pPr>
                        <a:spcAft>
                          <a:spcPts val="0"/>
                        </a:spcAft>
                      </a:pPr>
                      <a:r>
                        <a:rPr lang="en-US" sz="800">
                          <a:effectLst/>
                        </a:rPr>
                        <a:t>(Job Description)</a:t>
                      </a:r>
                      <a:endParaRPr lang="en-US" sz="800">
                        <a:effectLst/>
                        <a:latin typeface="Calibri"/>
                        <a:cs typeface="Times New Roman"/>
                      </a:endParaRPr>
                    </a:p>
                  </a:txBody>
                  <a:tcPr marL="52981" marR="52981" marT="0" marB="0"/>
                </a:tc>
                <a:tc>
                  <a:txBody>
                    <a:bodyPr/>
                    <a:lstStyle/>
                    <a:p>
                      <a:pPr>
                        <a:spcAft>
                          <a:spcPts val="0"/>
                        </a:spcAft>
                      </a:pPr>
                      <a:r>
                        <a:rPr lang="en-US" sz="800">
                          <a:effectLst/>
                        </a:rPr>
                        <a:t>Varies, any format is acceptable</a:t>
                      </a:r>
                      <a:endParaRPr lang="en-US" sz="800">
                        <a:effectLst/>
                        <a:latin typeface="Calibri"/>
                        <a:cs typeface="Times New Roman"/>
                      </a:endParaRPr>
                    </a:p>
                  </a:txBody>
                  <a:tcPr marL="52981" marR="52981"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Liaison_SY13-14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Evaluation Template</a:t>
                      </a:r>
                      <a:endParaRPr lang="en-US" sz="800">
                        <a:effectLst/>
                        <a:latin typeface="Calibri"/>
                        <a:cs typeface="Times New Roman"/>
                      </a:endParaRPr>
                    </a:p>
                  </a:txBody>
                  <a:tcPr marL="52981" marR="52981" marT="0" marB="0"/>
                </a:tc>
                <a:tc>
                  <a:txBody>
                    <a:bodyPr/>
                    <a:lstStyle/>
                    <a:p>
                      <a:pPr>
                        <a:spcAft>
                          <a:spcPts val="0"/>
                        </a:spcAft>
                      </a:pPr>
                      <a:r>
                        <a:rPr lang="en-US" sz="800">
                          <a:effectLst/>
                        </a:rPr>
                        <a:t>Template at </a:t>
                      </a:r>
                      <a:r>
                        <a:rPr lang="en-US" sz="800" u="sng">
                          <a:effectLst/>
                          <a:hlinkClick r:id="rId2"/>
                        </a:rPr>
                        <a:t>www.bie.edu</a:t>
                      </a:r>
                      <a:endParaRPr lang="en-US" sz="800">
                        <a:effectLst/>
                        <a:latin typeface="Calibri"/>
                        <a:cs typeface="Times New Roman"/>
                      </a:endParaRPr>
                    </a:p>
                  </a:txBody>
                  <a:tcPr marL="52981" marR="52981" marT="0" marB="0"/>
                </a:tc>
                <a:tc>
                  <a:txBody>
                    <a:bodyPr/>
                    <a:lstStyle/>
                    <a:p>
                      <a:pPr>
                        <a:spcAft>
                          <a:spcPts val="0"/>
                        </a:spcAft>
                      </a:pPr>
                      <a:r>
                        <a:rPr lang="en-US" sz="800">
                          <a:effectLst/>
                        </a:rPr>
                        <a:t>September 1, 2013, December 30, 2013, and July 1, 2014</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Evaluation_SY13-14</a:t>
                      </a:r>
                      <a:endParaRPr lang="en-US" sz="800">
                        <a:effectLst/>
                        <a:latin typeface="Calibri"/>
                        <a:cs typeface="Times New Roman"/>
                      </a:endParaRPr>
                    </a:p>
                  </a:txBody>
                  <a:tcPr marL="52981" marR="52981" marT="0" marB="0"/>
                </a:tc>
              </a:tr>
              <a:tr h="158262">
                <a:tc>
                  <a:txBody>
                    <a:bodyPr/>
                    <a:lstStyle/>
                    <a:p>
                      <a:pPr>
                        <a:spcAft>
                          <a:spcPts val="0"/>
                        </a:spcAft>
                      </a:pPr>
                      <a:r>
                        <a:rPr lang="en-US" sz="800">
                          <a:effectLst/>
                        </a:rPr>
                        <a:t>End of the Year Report Template</a:t>
                      </a:r>
                      <a:endParaRPr lang="en-US" sz="800">
                        <a:effectLst/>
                        <a:latin typeface="Calibri"/>
                        <a:cs typeface="Times New Roman"/>
                      </a:endParaRPr>
                    </a:p>
                  </a:txBody>
                  <a:tcPr marL="52981" marR="52981" marT="0" marB="0"/>
                </a:tc>
                <a:tc>
                  <a:txBody>
                    <a:bodyPr/>
                    <a:lstStyle/>
                    <a:p>
                      <a:pPr>
                        <a:spcAft>
                          <a:spcPts val="0"/>
                        </a:spcAft>
                      </a:pPr>
                      <a:r>
                        <a:rPr lang="en-US" sz="800">
                          <a:effectLst/>
                        </a:rPr>
                        <a:t>Template at </a:t>
                      </a:r>
                      <a:r>
                        <a:rPr lang="en-US" sz="800" u="sng">
                          <a:effectLst/>
                          <a:hlinkClick r:id="rId2"/>
                        </a:rPr>
                        <a:t>www.bie.edu</a:t>
                      </a:r>
                      <a:endParaRPr lang="en-US" sz="800">
                        <a:effectLst/>
                        <a:latin typeface="Calibri"/>
                        <a:cs typeface="Times New Roman"/>
                      </a:endParaRPr>
                    </a:p>
                  </a:txBody>
                  <a:tcPr marL="52981" marR="52981" marT="0" marB="0"/>
                </a:tc>
                <a:tc>
                  <a:txBody>
                    <a:bodyPr/>
                    <a:lstStyle/>
                    <a:p>
                      <a:pPr>
                        <a:spcAft>
                          <a:spcPts val="0"/>
                        </a:spcAft>
                      </a:pPr>
                      <a:r>
                        <a:rPr lang="en-US" sz="800">
                          <a:effectLst/>
                        </a:rPr>
                        <a:t>July 1 - 31, 2013</a:t>
                      </a:r>
                      <a:endParaRPr lang="en-US" sz="800">
                        <a:effectLst/>
                        <a:latin typeface="Calibri"/>
                        <a:cs typeface="Times New Roman"/>
                      </a:endParaRPr>
                    </a:p>
                  </a:txBody>
                  <a:tcPr marL="52981" marR="52981" marT="0" marB="0"/>
                </a:tc>
                <a:tc>
                  <a:txBody>
                    <a:bodyPr/>
                    <a:lstStyle/>
                    <a:p>
                      <a:pPr>
                        <a:spcAft>
                          <a:spcPts val="0"/>
                        </a:spcAft>
                      </a:pPr>
                      <a:r>
                        <a:rPr lang="en-US" sz="800">
                          <a:effectLst/>
                        </a:rPr>
                        <a:t>SchoolName_TX EOY Report_SY13-14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Homeless Education Approved Plan with Budget</a:t>
                      </a:r>
                      <a:endParaRPr lang="en-US" sz="800">
                        <a:effectLst/>
                        <a:latin typeface="Calibri"/>
                        <a:cs typeface="Times New Roman"/>
                      </a:endParaRPr>
                    </a:p>
                  </a:txBody>
                  <a:tcPr marL="52981" marR="52981" marT="0" marB="0"/>
                </a:tc>
                <a:tc>
                  <a:txBody>
                    <a:bodyPr/>
                    <a:lstStyle/>
                    <a:p>
                      <a:pPr>
                        <a:spcAft>
                          <a:spcPts val="0"/>
                        </a:spcAft>
                      </a:pPr>
                      <a:r>
                        <a:rPr lang="en-US" sz="800">
                          <a:effectLst/>
                        </a:rPr>
                        <a:t>Varies, any format is acceptable</a:t>
                      </a:r>
                      <a:endParaRPr lang="en-US" sz="800">
                        <a:effectLst/>
                        <a:latin typeface="Calibri"/>
                        <a:cs typeface="Times New Roman"/>
                      </a:endParaRPr>
                    </a:p>
                  </a:txBody>
                  <a:tcPr marL="52981" marR="52981" marT="0" marB="0"/>
                </a:tc>
                <a:tc>
                  <a:txBody>
                    <a:bodyPr/>
                    <a:lstStyle/>
                    <a:p>
                      <a:pPr>
                        <a:spcAft>
                          <a:spcPts val="0"/>
                        </a:spcAft>
                      </a:pPr>
                      <a:r>
                        <a:rPr lang="en-US" sz="800" dirty="0">
                          <a:effectLst/>
                        </a:rPr>
                        <a:t>August 1 - October 31, 2013</a:t>
                      </a:r>
                      <a:endParaRPr lang="en-US" sz="800" dirty="0">
                        <a:effectLst/>
                        <a:latin typeface="Calibri"/>
                        <a:cs typeface="Times New Roman"/>
                      </a:endParaRPr>
                    </a:p>
                  </a:txBody>
                  <a:tcPr marL="52981" marR="52981" marT="0" marB="0"/>
                </a:tc>
                <a:tc>
                  <a:txBody>
                    <a:bodyPr/>
                    <a:lstStyle/>
                    <a:p>
                      <a:pPr>
                        <a:spcAft>
                          <a:spcPts val="0"/>
                        </a:spcAft>
                      </a:pPr>
                      <a:r>
                        <a:rPr lang="en-US" sz="800">
                          <a:effectLst/>
                        </a:rPr>
                        <a:t>SchoolName_TX Plan&amp;Budget_SY13-14</a:t>
                      </a:r>
                      <a:endParaRPr lang="en-US" sz="800">
                        <a:effectLst/>
                        <a:latin typeface="Calibri"/>
                        <a:cs typeface="Times New Roman"/>
                      </a:endParaRPr>
                    </a:p>
                  </a:txBody>
                  <a:tcPr marL="52981" marR="52981" marT="0" marB="0"/>
                </a:tc>
              </a:tr>
              <a:tr h="316523">
                <a:tc>
                  <a:txBody>
                    <a:bodyPr/>
                    <a:lstStyle/>
                    <a:p>
                      <a:pPr>
                        <a:spcAft>
                          <a:spcPts val="0"/>
                        </a:spcAft>
                      </a:pPr>
                      <a:r>
                        <a:rPr lang="en-US" sz="800">
                          <a:effectLst/>
                        </a:rPr>
                        <a:t>Homeless Education Modification Request</a:t>
                      </a:r>
                      <a:endParaRPr lang="en-US" sz="800">
                        <a:effectLst/>
                        <a:latin typeface="Calibri"/>
                        <a:cs typeface="Times New Roman"/>
                      </a:endParaRPr>
                    </a:p>
                  </a:txBody>
                  <a:tcPr marL="52981" marR="52981" marT="0" marB="0"/>
                </a:tc>
                <a:tc>
                  <a:txBody>
                    <a:bodyPr/>
                    <a:lstStyle/>
                    <a:p>
                      <a:pPr>
                        <a:spcAft>
                          <a:spcPts val="0"/>
                        </a:spcAft>
                      </a:pPr>
                      <a:r>
                        <a:rPr lang="en-US" sz="800">
                          <a:effectLst/>
                        </a:rPr>
                        <a:t>Template at </a:t>
                      </a:r>
                      <a:r>
                        <a:rPr lang="en-US" sz="800" u="sng">
                          <a:effectLst/>
                          <a:hlinkClick r:id="rId2"/>
                        </a:rPr>
                        <a:t>www.bie.edu</a:t>
                      </a:r>
                      <a:endParaRPr lang="en-US" sz="800">
                        <a:effectLst/>
                        <a:latin typeface="Calibri"/>
                        <a:cs typeface="Times New Roman"/>
                      </a:endParaRPr>
                    </a:p>
                  </a:txBody>
                  <a:tcPr marL="52981" marR="52981" marT="0" marB="0"/>
                </a:tc>
                <a:tc>
                  <a:txBody>
                    <a:bodyPr/>
                    <a:lstStyle/>
                    <a:p>
                      <a:pPr>
                        <a:spcAft>
                          <a:spcPts val="0"/>
                        </a:spcAft>
                      </a:pPr>
                      <a:r>
                        <a:rPr lang="en-US" sz="800">
                          <a:effectLst/>
                        </a:rPr>
                        <a:t>As necessary</a:t>
                      </a:r>
                      <a:endParaRPr lang="en-US" sz="800">
                        <a:effectLst/>
                        <a:latin typeface="Calibri"/>
                        <a:cs typeface="Times New Roman"/>
                      </a:endParaRPr>
                    </a:p>
                  </a:txBody>
                  <a:tcPr marL="52981" marR="52981" marT="0" marB="0"/>
                </a:tc>
                <a:tc>
                  <a:txBody>
                    <a:bodyPr/>
                    <a:lstStyle/>
                    <a:p>
                      <a:pPr>
                        <a:spcAft>
                          <a:spcPts val="0"/>
                        </a:spcAft>
                      </a:pPr>
                      <a:r>
                        <a:rPr lang="en-US" sz="800" dirty="0" err="1">
                          <a:effectLst/>
                        </a:rPr>
                        <a:t>SchoolName_TX</a:t>
                      </a:r>
                      <a:r>
                        <a:rPr lang="en-US" sz="800" dirty="0">
                          <a:effectLst/>
                        </a:rPr>
                        <a:t> Modification_SY13-14</a:t>
                      </a:r>
                      <a:endParaRPr lang="en-US" sz="800" dirty="0">
                        <a:effectLst/>
                        <a:latin typeface="Calibri"/>
                        <a:cs typeface="Times New Roman"/>
                      </a:endParaRPr>
                    </a:p>
                  </a:txBody>
                  <a:tcPr marL="52981" marR="52981" marT="0" marB="0"/>
                </a:tc>
              </a:tr>
            </a:tbl>
          </a:graphicData>
        </a:graphic>
      </p:graphicFrame>
      <p:sp>
        <p:nvSpPr>
          <p:cNvPr id="4" name="Rectangle 1"/>
          <p:cNvSpPr>
            <a:spLocks noChangeArrowheads="1"/>
          </p:cNvSpPr>
          <p:nvPr/>
        </p:nvSpPr>
        <p:spPr bwMode="auto">
          <a:xfrm>
            <a:off x="258762" y="838200"/>
            <a:ext cx="8594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cs typeface="Arial" pitchFamily="34" charset="0"/>
              </a:rPr>
              <a:t>Name of Folder</a:t>
            </a:r>
            <a:r>
              <a:rPr kumimoji="0" lang="en-US" sz="1400" b="1" i="0" u="none" strike="noStrike" cap="none" normalizeH="0" baseline="0" dirty="0" smtClean="0">
                <a:ln>
                  <a:noFill/>
                </a:ln>
                <a:solidFill>
                  <a:schemeClr val="tx1"/>
                </a:solidFill>
                <a:effectLst/>
                <a:latin typeface="Arial" pitchFamily="34" charset="0"/>
                <a:cs typeface="Arial" pitchFamily="34" charset="0"/>
              </a:rPr>
              <a:t>:  TITLE X-C McKinney-Vento Competitive Grant SY13-14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754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rotWithShape="1">
          <a:blip r:embed="rId2"/>
          <a:srcRect l="10506" t="9922" r="60822" b="47471"/>
          <a:stretch/>
        </p:blipFill>
        <p:spPr bwMode="auto">
          <a:xfrm>
            <a:off x="902272" y="1345840"/>
            <a:ext cx="5866076" cy="501009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24495" y="152400"/>
            <a:ext cx="7162271"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594042" y="2362200"/>
            <a:ext cx="2605711"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226832" y="2362200"/>
            <a:ext cx="1288117"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1242" y="2161402"/>
            <a:ext cx="2414209" cy="276999"/>
          </a:xfrm>
          <a:prstGeom prst="rect">
            <a:avLst/>
          </a:prstGeom>
          <a:noFill/>
        </p:spPr>
        <p:txBody>
          <a:bodyPr wrap="square" rtlCol="0">
            <a:spAutoFit/>
          </a:bodyPr>
          <a:lstStyle/>
          <a:p>
            <a:r>
              <a:rPr lang="en-US" sz="1200" dirty="0"/>
              <a:t>1</a:t>
            </a:r>
            <a:r>
              <a:rPr lang="en-US" sz="1200" dirty="0" smtClean="0"/>
              <a:t>. Find File to Upload</a:t>
            </a:r>
            <a:endParaRPr lang="en-US" sz="1200" dirty="0"/>
          </a:p>
        </p:txBody>
      </p:sp>
      <p:sp>
        <p:nvSpPr>
          <p:cNvPr id="10" name="Oval 9"/>
          <p:cNvSpPr/>
          <p:nvPr/>
        </p:nvSpPr>
        <p:spPr>
          <a:xfrm>
            <a:off x="1417606" y="3489248"/>
            <a:ext cx="2230785"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2" idx="1"/>
          </p:cNvCxnSpPr>
          <p:nvPr/>
        </p:nvCxnSpPr>
        <p:spPr>
          <a:xfrm flipH="1">
            <a:off x="3473701" y="3269709"/>
            <a:ext cx="976515" cy="208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50217" y="3038876"/>
            <a:ext cx="3809979" cy="461665"/>
          </a:xfrm>
          <a:prstGeom prst="rect">
            <a:avLst/>
          </a:prstGeom>
          <a:noFill/>
        </p:spPr>
        <p:txBody>
          <a:bodyPr wrap="square" rtlCol="0">
            <a:spAutoFit/>
          </a:bodyPr>
          <a:lstStyle/>
          <a:p>
            <a:r>
              <a:rPr lang="en-US" sz="1200" dirty="0" smtClean="0"/>
              <a:t>2. Title using format in the Instructions: </a:t>
            </a:r>
          </a:p>
          <a:p>
            <a:r>
              <a:rPr lang="en-US" sz="1200" dirty="0" err="1" smtClean="0"/>
              <a:t>SchoolName_TI</a:t>
            </a:r>
            <a:r>
              <a:rPr lang="en-US" sz="1200" dirty="0" smtClean="0"/>
              <a:t> </a:t>
            </a:r>
            <a:r>
              <a:rPr lang="en-US" sz="1200" dirty="0"/>
              <a:t>School-Parent Comp_SY13-14</a:t>
            </a:r>
          </a:p>
        </p:txBody>
      </p:sp>
      <p:sp>
        <p:nvSpPr>
          <p:cNvPr id="13" name="Oval 12"/>
          <p:cNvSpPr/>
          <p:nvPr/>
        </p:nvSpPr>
        <p:spPr>
          <a:xfrm>
            <a:off x="1594042" y="4038600"/>
            <a:ext cx="306143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591714" y="3972622"/>
            <a:ext cx="1176533" cy="131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68247" y="3782898"/>
            <a:ext cx="2650041" cy="461665"/>
          </a:xfrm>
          <a:prstGeom prst="rect">
            <a:avLst/>
          </a:prstGeom>
        </p:spPr>
        <p:txBody>
          <a:bodyPr wrap="square">
            <a:spAutoFit/>
          </a:bodyPr>
          <a:lstStyle/>
          <a:p>
            <a:r>
              <a:rPr lang="en-US" sz="1200" dirty="0" smtClean="0"/>
              <a:t>3. Select Folder you want to add File</a:t>
            </a:r>
            <a:endParaRPr lang="en-US" sz="1200" dirty="0"/>
          </a:p>
        </p:txBody>
      </p:sp>
      <p:sp>
        <p:nvSpPr>
          <p:cNvPr id="17" name="Oval 16"/>
          <p:cNvSpPr/>
          <p:nvPr/>
        </p:nvSpPr>
        <p:spPr>
          <a:xfrm>
            <a:off x="1611512" y="5638800"/>
            <a:ext cx="825408"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41505" y="5755888"/>
            <a:ext cx="704654" cy="5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122673" y="4648201"/>
            <a:ext cx="1392276" cy="461665"/>
          </a:xfrm>
          <a:prstGeom prst="rect">
            <a:avLst/>
          </a:prstGeom>
        </p:spPr>
        <p:txBody>
          <a:bodyPr wrap="square">
            <a:spAutoFit/>
          </a:bodyPr>
          <a:lstStyle/>
          <a:p>
            <a:r>
              <a:rPr lang="en-US" sz="1200" dirty="0" smtClean="0"/>
              <a:t>4. Insert Description</a:t>
            </a:r>
            <a:endParaRPr lang="en-US" sz="1200" dirty="0"/>
          </a:p>
        </p:txBody>
      </p:sp>
      <p:sp>
        <p:nvSpPr>
          <p:cNvPr id="21" name="Oval 20"/>
          <p:cNvSpPr/>
          <p:nvPr/>
        </p:nvSpPr>
        <p:spPr>
          <a:xfrm>
            <a:off x="1611511" y="6019800"/>
            <a:ext cx="501359"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2112870" y="6244605"/>
            <a:ext cx="1213436" cy="431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26307" y="6480558"/>
            <a:ext cx="1257547" cy="461665"/>
          </a:xfrm>
          <a:prstGeom prst="rect">
            <a:avLst/>
          </a:prstGeom>
        </p:spPr>
        <p:txBody>
          <a:bodyPr wrap="square">
            <a:spAutoFit/>
          </a:bodyPr>
          <a:lstStyle/>
          <a:p>
            <a:r>
              <a:rPr lang="en-US" sz="1200" dirty="0" smtClean="0"/>
              <a:t>6. “Click” Upload</a:t>
            </a:r>
            <a:endParaRPr lang="en-US" sz="1200" dirty="0"/>
          </a:p>
        </p:txBody>
      </p:sp>
      <p:sp>
        <p:nvSpPr>
          <p:cNvPr id="31" name="Rectangle 30"/>
          <p:cNvSpPr/>
          <p:nvPr/>
        </p:nvSpPr>
        <p:spPr>
          <a:xfrm>
            <a:off x="3146158" y="5638801"/>
            <a:ext cx="2655281" cy="461665"/>
          </a:xfrm>
          <a:prstGeom prst="rect">
            <a:avLst/>
          </a:prstGeom>
        </p:spPr>
        <p:txBody>
          <a:bodyPr wrap="square">
            <a:spAutoFit/>
          </a:bodyPr>
          <a:lstStyle/>
          <a:p>
            <a:r>
              <a:rPr lang="en-US" sz="1200" dirty="0" smtClean="0"/>
              <a:t>5. Insert Name of individual uploading file</a:t>
            </a:r>
            <a:endParaRPr lang="en-US" sz="1200" dirty="0"/>
          </a:p>
        </p:txBody>
      </p:sp>
      <p:sp>
        <p:nvSpPr>
          <p:cNvPr id="32" name="Oval 31"/>
          <p:cNvSpPr/>
          <p:nvPr/>
        </p:nvSpPr>
        <p:spPr>
          <a:xfrm>
            <a:off x="1594042" y="4648200"/>
            <a:ext cx="2148681"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32" idx="6"/>
          </p:cNvCxnSpPr>
          <p:nvPr/>
        </p:nvCxnSpPr>
        <p:spPr>
          <a:xfrm flipH="1" flipV="1">
            <a:off x="3742724" y="4765289"/>
            <a:ext cx="457030" cy="21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463492"/>
      </p:ext>
    </p:extLst>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rotWithShape="1">
          <a:blip r:embed="rId2"/>
          <a:srcRect l="8963" t="8671" r="58787" b="49413"/>
          <a:stretch/>
        </p:blipFill>
        <p:spPr bwMode="auto">
          <a:xfrm>
            <a:off x="618076" y="990601"/>
            <a:ext cx="6329327" cy="321712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24495" y="152400"/>
            <a:ext cx="7162271"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145963" y="2069131"/>
            <a:ext cx="2148681"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3317192" y="2221532"/>
            <a:ext cx="93109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67503" y="2074630"/>
            <a:ext cx="2414209" cy="646331"/>
          </a:xfrm>
          <a:prstGeom prst="rect">
            <a:avLst/>
          </a:prstGeom>
          <a:noFill/>
        </p:spPr>
        <p:txBody>
          <a:bodyPr wrap="square" rtlCol="0">
            <a:spAutoFit/>
          </a:bodyPr>
          <a:lstStyle/>
          <a:p>
            <a:pPr marL="228600" indent="-228600">
              <a:buAutoNum type="arabicPeriod"/>
            </a:pPr>
            <a:r>
              <a:rPr lang="en-US" sz="1200" dirty="0" smtClean="0"/>
              <a:t>Insert Link</a:t>
            </a:r>
          </a:p>
          <a:p>
            <a:pPr marL="228600" indent="-228600">
              <a:buAutoNum type="arabicPeriod"/>
            </a:pPr>
            <a:r>
              <a:rPr lang="en-US" sz="1200" dirty="0" smtClean="0"/>
              <a:t>Then follow 2-6 from the previous slide </a:t>
            </a:r>
            <a:endParaRPr lang="en-US" sz="1200" dirty="0"/>
          </a:p>
        </p:txBody>
      </p:sp>
    </p:spTree>
    <p:extLst>
      <p:ext uri="{BB962C8B-B14F-4D97-AF65-F5344CB8AC3E}">
        <p14:creationId xmlns:p14="http://schemas.microsoft.com/office/powerpoint/2010/main" val="2636216773"/>
      </p:ext>
    </p:extLst>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9314" t="10545" r="59315" b="47979"/>
          <a:stretch/>
        </p:blipFill>
        <p:spPr bwMode="auto">
          <a:xfrm>
            <a:off x="286489" y="1447800"/>
            <a:ext cx="6947402" cy="510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24495" y="152400"/>
            <a:ext cx="7162271"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397516" y="2834848"/>
            <a:ext cx="5621509"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4082494" y="3025348"/>
            <a:ext cx="358114" cy="975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67627" y="4114801"/>
            <a:ext cx="2414209" cy="461665"/>
          </a:xfrm>
          <a:prstGeom prst="rect">
            <a:avLst/>
          </a:prstGeom>
          <a:noFill/>
        </p:spPr>
        <p:txBody>
          <a:bodyPr wrap="square" rtlCol="0">
            <a:spAutoFit/>
          </a:bodyPr>
          <a:lstStyle/>
          <a:p>
            <a:pPr marL="228600" indent="-228600">
              <a:buAutoNum type="arabicPeriod"/>
            </a:pPr>
            <a:r>
              <a:rPr lang="en-US" sz="1200" dirty="0" smtClean="0"/>
              <a:t>Click icon under “open” will take you to the link</a:t>
            </a:r>
          </a:p>
        </p:txBody>
      </p:sp>
    </p:spTree>
    <p:extLst>
      <p:ext uri="{BB962C8B-B14F-4D97-AF65-F5344CB8AC3E}">
        <p14:creationId xmlns:p14="http://schemas.microsoft.com/office/powerpoint/2010/main" val="4242302806"/>
      </p:ext>
    </p:extLst>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dirty="0" smtClean="0"/>
              <a:t>NS </a:t>
            </a:r>
            <a:r>
              <a:rPr lang="en-US" dirty="0" smtClean="0"/>
              <a:t>Report Submissions</a:t>
            </a:r>
            <a:endParaRPr lang="en-US" dirty="0"/>
          </a:p>
        </p:txBody>
      </p:sp>
      <p:sp>
        <p:nvSpPr>
          <p:cNvPr id="3" name="Content Placeholder 2"/>
          <p:cNvSpPr>
            <a:spLocks noGrp="1"/>
          </p:cNvSpPr>
          <p:nvPr>
            <p:ph idx="1"/>
          </p:nvPr>
        </p:nvSpPr>
        <p:spPr>
          <a:xfrm>
            <a:off x="0" y="1219200"/>
            <a:ext cx="7954962" cy="5084136"/>
          </a:xfrm>
        </p:spPr>
        <p:txBody>
          <a:bodyPr>
            <a:noAutofit/>
          </a:bodyPr>
          <a:lstStyle/>
          <a:p>
            <a:r>
              <a:rPr lang="en-US" sz="2400" dirty="0" err="1" smtClean="0"/>
              <a:t>Subgrantees</a:t>
            </a:r>
            <a:r>
              <a:rPr lang="en-US" sz="2400" dirty="0" smtClean="0"/>
              <a:t> should be working on the High Leverage Indicators (Sept. 15</a:t>
            </a:r>
            <a:r>
              <a:rPr lang="en-US" sz="2400" baseline="30000" dirty="0" smtClean="0"/>
              <a:t>th</a:t>
            </a:r>
            <a:r>
              <a:rPr lang="en-US" sz="2400" dirty="0" smtClean="0"/>
              <a:t>,  Dec. 15</a:t>
            </a:r>
            <a:r>
              <a:rPr lang="en-US" sz="2400" baseline="30000" dirty="0" smtClean="0"/>
              <a:t>th</a:t>
            </a:r>
            <a:r>
              <a:rPr lang="en-US" sz="2400" dirty="0" smtClean="0"/>
              <a:t>, May 15</a:t>
            </a:r>
            <a:r>
              <a:rPr lang="en-US" sz="2400" baseline="30000" dirty="0" smtClean="0"/>
              <a:t>th</a:t>
            </a:r>
            <a:r>
              <a:rPr lang="en-US" sz="2400" dirty="0" smtClean="0"/>
              <a:t>)</a:t>
            </a:r>
          </a:p>
          <a:p>
            <a:r>
              <a:rPr lang="en-US" sz="2400" dirty="0" smtClean="0"/>
              <a:t>Consolidated </a:t>
            </a:r>
            <a:r>
              <a:rPr lang="en-US" sz="2400" dirty="0" err="1" smtClean="0"/>
              <a:t>Schoolwide</a:t>
            </a:r>
            <a:r>
              <a:rPr lang="en-US" sz="2400" dirty="0" smtClean="0"/>
              <a:t> Budgets (July 1</a:t>
            </a:r>
            <a:r>
              <a:rPr lang="en-US" sz="2400" baseline="30000" dirty="0" smtClean="0"/>
              <a:t>st</a:t>
            </a:r>
            <a:r>
              <a:rPr lang="en-US" sz="2400" dirty="0" smtClean="0"/>
              <a:t> -Sept. 30</a:t>
            </a:r>
            <a:r>
              <a:rPr lang="en-US" sz="2400" baseline="30000" dirty="0" smtClean="0"/>
              <a:t>th</a:t>
            </a:r>
            <a:r>
              <a:rPr lang="en-US" sz="2400" dirty="0" smtClean="0"/>
              <a:t>)</a:t>
            </a:r>
            <a:endParaRPr lang="en-US" sz="2400" dirty="0" smtClean="0"/>
          </a:p>
          <a:p>
            <a:pPr lvl="0"/>
            <a:r>
              <a:rPr lang="en-US" sz="2400" dirty="0" smtClean="0"/>
              <a:t>AYP Smart Goals &amp; Title I Supplemental Report (July 1</a:t>
            </a:r>
            <a:r>
              <a:rPr lang="en-US" sz="2400" baseline="30000" dirty="0" smtClean="0"/>
              <a:t>st</a:t>
            </a:r>
            <a:r>
              <a:rPr lang="en-US" sz="2400" dirty="0" smtClean="0"/>
              <a:t>-Sept. 30</a:t>
            </a:r>
            <a:r>
              <a:rPr lang="en-US" sz="2400" baseline="30000" dirty="0" smtClean="0"/>
              <a:t>th</a:t>
            </a:r>
            <a:r>
              <a:rPr lang="en-US" sz="2400" dirty="0" smtClean="0"/>
              <a:t>)</a:t>
            </a:r>
          </a:p>
          <a:p>
            <a:pPr lvl="0"/>
            <a:r>
              <a:rPr lang="en-US" sz="2400" dirty="0" smtClean="0"/>
              <a:t>LEA Title I Assurances (July 1</a:t>
            </a:r>
            <a:r>
              <a:rPr lang="en-US" sz="2400" baseline="30000" dirty="0" smtClean="0"/>
              <a:t>st</a:t>
            </a:r>
            <a:r>
              <a:rPr lang="en-US" sz="2400" dirty="0" smtClean="0"/>
              <a:t>-Sept. 30</a:t>
            </a:r>
            <a:r>
              <a:rPr lang="en-US" sz="2400" baseline="30000" dirty="0" smtClean="0"/>
              <a:t>th</a:t>
            </a:r>
            <a:r>
              <a:rPr lang="en-US" sz="2400" dirty="0" smtClean="0"/>
              <a:t>)</a:t>
            </a:r>
          </a:p>
          <a:p>
            <a:pPr lvl="0"/>
            <a:r>
              <a:rPr lang="en-US" sz="2400" dirty="0" smtClean="0"/>
              <a:t>School Improvement, Corrective Action, Restructuring (July 1</a:t>
            </a:r>
            <a:r>
              <a:rPr lang="en-US" sz="2400" baseline="30000" dirty="0" smtClean="0"/>
              <a:t>st</a:t>
            </a:r>
            <a:r>
              <a:rPr lang="en-US" sz="2400" dirty="0" smtClean="0"/>
              <a:t>-Sept. 30</a:t>
            </a:r>
            <a:r>
              <a:rPr lang="en-US" sz="2400" baseline="30000" dirty="0" smtClean="0"/>
              <a:t>th</a:t>
            </a:r>
            <a:r>
              <a:rPr lang="en-US" sz="2400" dirty="0" smtClean="0"/>
              <a:t>)</a:t>
            </a:r>
          </a:p>
          <a:p>
            <a:pPr lvl="0"/>
            <a:r>
              <a:rPr lang="en-US" sz="2400" dirty="0" smtClean="0"/>
              <a:t>SIG Compliance Reports </a:t>
            </a:r>
            <a:r>
              <a:rPr lang="en-US" sz="2400" dirty="0" smtClean="0">
                <a:solidFill>
                  <a:srgbClr val="FF0000"/>
                </a:solidFill>
              </a:rPr>
              <a:t>if applicable</a:t>
            </a:r>
          </a:p>
          <a:p>
            <a:pPr lvl="0"/>
            <a:endParaRPr lang="en-US" sz="2400" dirty="0"/>
          </a:p>
        </p:txBody>
      </p:sp>
    </p:spTree>
    <p:extLst>
      <p:ext uri="{BB962C8B-B14F-4D97-AF65-F5344CB8AC3E}">
        <p14:creationId xmlns:p14="http://schemas.microsoft.com/office/powerpoint/2010/main" val="72315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dirty="0" smtClean="0"/>
              <a:t>Other Required Activities</a:t>
            </a:r>
            <a:endParaRPr lang="en-US" dirty="0"/>
          </a:p>
        </p:txBody>
      </p:sp>
      <p:sp>
        <p:nvSpPr>
          <p:cNvPr id="3" name="Content Placeholder 2"/>
          <p:cNvSpPr>
            <a:spLocks noGrp="1"/>
          </p:cNvSpPr>
          <p:nvPr>
            <p:ph idx="1"/>
          </p:nvPr>
        </p:nvSpPr>
        <p:spPr>
          <a:xfrm>
            <a:off x="0" y="1371600"/>
            <a:ext cx="7954962" cy="5084136"/>
          </a:xfrm>
        </p:spPr>
        <p:txBody>
          <a:bodyPr>
            <a:noAutofit/>
          </a:bodyPr>
          <a:lstStyle/>
          <a:p>
            <a:r>
              <a:rPr lang="en-US" sz="2400" dirty="0" smtClean="0"/>
              <a:t>Attend </a:t>
            </a:r>
            <a:r>
              <a:rPr lang="en-US" sz="2400" dirty="0" err="1" smtClean="0"/>
              <a:t>subgrantees</a:t>
            </a:r>
            <a:r>
              <a:rPr lang="en-US" sz="2400" dirty="0" smtClean="0"/>
              <a:t>’ webinars &amp; trainings scheduled</a:t>
            </a:r>
          </a:p>
          <a:p>
            <a:r>
              <a:rPr lang="en-US" sz="2400" dirty="0" smtClean="0"/>
              <a:t>Attend McKinney Vento Local Liaison trainings (four scheduled for the SY 13-14)</a:t>
            </a:r>
          </a:p>
          <a:p>
            <a:r>
              <a:rPr lang="en-US" sz="2400" dirty="0" smtClean="0"/>
              <a:t>Submit Homeless information into NASIS</a:t>
            </a:r>
          </a:p>
          <a:p>
            <a:r>
              <a:rPr lang="en-US" sz="2400" dirty="0" smtClean="0"/>
              <a:t>Participation in Family Engagement Tool</a:t>
            </a:r>
          </a:p>
          <a:p>
            <a:pPr lvl="1"/>
            <a:endParaRPr lang="en-US" dirty="0"/>
          </a:p>
        </p:txBody>
      </p:sp>
    </p:spTree>
    <p:extLst>
      <p:ext uri="{BB962C8B-B14F-4D97-AF65-F5344CB8AC3E}">
        <p14:creationId xmlns:p14="http://schemas.microsoft.com/office/powerpoint/2010/main" val="2363761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a:bodyPr>
          <a:lstStyle/>
          <a:p>
            <a:pPr algn="ctr"/>
            <a:r>
              <a:rPr lang="en-US" dirty="0" smtClean="0"/>
              <a:t>Suggested Activities</a:t>
            </a:r>
            <a:endParaRPr lang="en-US" dirty="0"/>
          </a:p>
        </p:txBody>
      </p:sp>
      <p:sp>
        <p:nvSpPr>
          <p:cNvPr id="3" name="Content Placeholder 2"/>
          <p:cNvSpPr>
            <a:spLocks noGrp="1"/>
          </p:cNvSpPr>
          <p:nvPr>
            <p:ph idx="1"/>
          </p:nvPr>
        </p:nvSpPr>
        <p:spPr>
          <a:xfrm>
            <a:off x="0" y="1371600"/>
            <a:ext cx="7954962" cy="5084136"/>
          </a:xfrm>
        </p:spPr>
        <p:txBody>
          <a:bodyPr>
            <a:noAutofit/>
          </a:bodyPr>
          <a:lstStyle/>
          <a:p>
            <a:r>
              <a:rPr lang="en-US" sz="2400" dirty="0" smtClean="0"/>
              <a:t>NAEHCY Conference </a:t>
            </a:r>
            <a:endParaRPr lang="en-US" sz="2400" dirty="0" smtClean="0"/>
          </a:p>
          <a:p>
            <a:r>
              <a:rPr lang="en-US" sz="2400" dirty="0" smtClean="0"/>
              <a:t>Atlanta, GA</a:t>
            </a:r>
          </a:p>
          <a:p>
            <a:r>
              <a:rPr lang="en-US" sz="2400" dirty="0" smtClean="0"/>
              <a:t>November 2-5, 2013</a:t>
            </a:r>
          </a:p>
          <a:p>
            <a:r>
              <a:rPr lang="en-US" sz="2400" dirty="0" smtClean="0"/>
              <a:t>Pre-Conference – November 2, 2013</a:t>
            </a:r>
          </a:p>
          <a:p>
            <a:pPr marL="114300" indent="0">
              <a:buNone/>
            </a:pPr>
            <a:endParaRPr lang="en-US" sz="2400" dirty="0" smtClean="0"/>
          </a:p>
          <a:p>
            <a:endParaRPr lang="en-US" sz="2400" dirty="0"/>
          </a:p>
        </p:txBody>
      </p:sp>
    </p:spTree>
    <p:extLst>
      <p:ext uri="{BB962C8B-B14F-4D97-AF65-F5344CB8AC3E}">
        <p14:creationId xmlns:p14="http://schemas.microsoft.com/office/powerpoint/2010/main" val="159918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860" y="-7434"/>
            <a:ext cx="7947102" cy="1143000"/>
          </a:xfrm>
        </p:spPr>
        <p:txBody>
          <a:bodyPr>
            <a:normAutofit fontScale="90000"/>
          </a:bodyPr>
          <a:lstStyle/>
          <a:p>
            <a:pPr algn="ctr"/>
            <a:r>
              <a:rPr lang="en-US" dirty="0" smtClean="0"/>
              <a:t>Policy &amp; Procedure Development</a:t>
            </a:r>
          </a:p>
        </p:txBody>
      </p:sp>
      <p:sp>
        <p:nvSpPr>
          <p:cNvPr id="36867" name="Content Placeholder 2"/>
          <p:cNvSpPr>
            <a:spLocks noGrp="1"/>
          </p:cNvSpPr>
          <p:nvPr>
            <p:ph idx="1"/>
          </p:nvPr>
        </p:nvSpPr>
        <p:spPr>
          <a:xfrm>
            <a:off x="0" y="990600"/>
            <a:ext cx="7954962" cy="5334000"/>
          </a:xfrm>
          <a:ln>
            <a:solidFill>
              <a:schemeClr val="bg1"/>
            </a:solidFill>
          </a:ln>
        </p:spPr>
        <p:txBody>
          <a:bodyPr>
            <a:noAutofit/>
          </a:bodyPr>
          <a:lstStyle/>
          <a:p>
            <a:r>
              <a:rPr lang="en-US" sz="2000" dirty="0" smtClean="0"/>
              <a:t>Policies </a:t>
            </a:r>
            <a:r>
              <a:rPr lang="en-US" sz="2000" dirty="0"/>
              <a:t>and procedures that are or will be in place to promote accessibility and academic success of homeless students. </a:t>
            </a:r>
            <a:endParaRPr lang="en-US" sz="2000" dirty="0" smtClean="0"/>
          </a:p>
          <a:p>
            <a:r>
              <a:rPr lang="en-US" sz="2000" dirty="0" smtClean="0"/>
              <a:t>Reviewing </a:t>
            </a:r>
            <a:r>
              <a:rPr lang="en-US" sz="2000" dirty="0"/>
              <a:t>and establishing policies and procedures for the purposes of promoting the education of McKinney-Vento eligible children and youth and addressing the following: determining eligibility, enrollment, transportation, attendance, guardianship assistance, credit accrual, comparable services, and any other policy or procedure-related</a:t>
            </a:r>
            <a:r>
              <a:rPr lang="en-US" sz="2000" dirty="0" smtClean="0"/>
              <a:t>.</a:t>
            </a:r>
          </a:p>
          <a:p>
            <a:r>
              <a:rPr lang="en-US" sz="2000" dirty="0" smtClean="0"/>
              <a:t>Policies &amp; Procedures should be in written form and can be included in Parent Policy, Handbook, or “stand alone” policy</a:t>
            </a:r>
          </a:p>
          <a:p>
            <a:r>
              <a:rPr lang="en-US" sz="2000" dirty="0" smtClean="0"/>
              <a:t>Schools receive </a:t>
            </a:r>
            <a:r>
              <a:rPr lang="en-US" sz="2000" dirty="0" err="1" smtClean="0"/>
              <a:t>subgrants</a:t>
            </a:r>
            <a:r>
              <a:rPr lang="en-US" sz="2000" dirty="0" smtClean="0"/>
              <a:t> will participate in FET to assist with the development of policies to address the needs McKinney-Vento students. Training for this will begin </a:t>
            </a:r>
            <a:r>
              <a:rPr lang="en-US" sz="2000" dirty="0" smtClean="0">
                <a:solidFill>
                  <a:srgbClr val="FF0000"/>
                </a:solidFill>
              </a:rPr>
              <a:t>April 2013</a:t>
            </a:r>
            <a:r>
              <a:rPr lang="en-US" sz="2000" dirty="0" smtClean="0"/>
              <a:t> to assist with this process</a:t>
            </a:r>
            <a:r>
              <a:rPr lang="en-US" sz="2000" dirty="0" smtClean="0"/>
              <a:t>.</a:t>
            </a:r>
          </a:p>
          <a:p>
            <a:r>
              <a:rPr lang="en-US" sz="2000" dirty="0" smtClean="0"/>
              <a:t>Policies must be uploaded into Native Star (August 1-October 31, 2013)</a:t>
            </a:r>
            <a:endParaRPr lang="en-US" sz="2000" dirty="0"/>
          </a:p>
          <a:p>
            <a:endParaRPr lang="en-US" sz="2000" dirty="0" smtClean="0"/>
          </a:p>
        </p:txBody>
      </p:sp>
    </p:spTree>
    <p:extLst>
      <p:ext uri="{BB962C8B-B14F-4D97-AF65-F5344CB8AC3E}">
        <p14:creationId xmlns:p14="http://schemas.microsoft.com/office/powerpoint/2010/main" val="66898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4"/>
            <a:ext cx="7954962" cy="1143000"/>
          </a:xfrm>
        </p:spPr>
        <p:txBody>
          <a:bodyPr>
            <a:normAutofit/>
          </a:bodyPr>
          <a:lstStyle/>
          <a:p>
            <a:pPr algn="ctr"/>
            <a:r>
              <a:rPr lang="en-US" sz="4000" dirty="0" smtClean="0"/>
              <a:t>2013-14 SY Funding</a:t>
            </a:r>
            <a:endParaRPr lang="en-US" sz="4000" dirty="0"/>
          </a:p>
        </p:txBody>
      </p:sp>
      <p:sp>
        <p:nvSpPr>
          <p:cNvPr id="3" name="Content Placeholder 2"/>
          <p:cNvSpPr>
            <a:spLocks noGrp="1"/>
          </p:cNvSpPr>
          <p:nvPr>
            <p:ph idx="1"/>
          </p:nvPr>
        </p:nvSpPr>
        <p:spPr>
          <a:xfrm>
            <a:off x="1718947" y="1392864"/>
            <a:ext cx="6732535" cy="5084136"/>
          </a:xfrm>
        </p:spPr>
        <p:txBody>
          <a:bodyPr>
            <a:noAutofit/>
          </a:bodyPr>
          <a:lstStyle/>
          <a:p>
            <a:pPr marL="0" indent="0">
              <a:buNone/>
            </a:pPr>
            <a:r>
              <a:rPr lang="en-US" sz="2400" dirty="0" smtClean="0"/>
              <a:t>  </a:t>
            </a:r>
          </a:p>
        </p:txBody>
      </p:sp>
      <p:sp>
        <p:nvSpPr>
          <p:cNvPr id="5" name="TextBox 4"/>
          <p:cNvSpPr txBox="1"/>
          <p:nvPr/>
        </p:nvSpPr>
        <p:spPr>
          <a:xfrm>
            <a:off x="15376" y="1066800"/>
            <a:ext cx="7939585" cy="5170646"/>
          </a:xfrm>
          <a:prstGeom prst="rect">
            <a:avLst/>
          </a:prstGeom>
          <a:noFill/>
        </p:spPr>
        <p:txBody>
          <a:bodyPr wrap="square" rtlCol="0">
            <a:spAutoFit/>
          </a:bodyPr>
          <a:lstStyle/>
          <a:p>
            <a:pPr marL="914400" lvl="1" indent="-457200">
              <a:buFont typeface="Arial" pitchFamily="34" charset="0"/>
              <a:buChar char="•"/>
            </a:pPr>
            <a:r>
              <a:rPr lang="en-US" sz="2400" dirty="0" smtClean="0"/>
              <a:t>Demonstrate </a:t>
            </a:r>
            <a:r>
              <a:rPr lang="en-US" sz="2400" dirty="0"/>
              <a:t>success yearly in order to be funded for a subsequent second and third year. </a:t>
            </a:r>
            <a:endParaRPr lang="en-US" sz="2400" dirty="0" smtClean="0"/>
          </a:p>
          <a:p>
            <a:pPr marL="914400" lvl="1" indent="-457200">
              <a:buFont typeface="Arial" pitchFamily="34" charset="0"/>
              <a:buChar char="•"/>
            </a:pPr>
            <a:r>
              <a:rPr lang="en-US" sz="2400" dirty="0" smtClean="0"/>
              <a:t>Evidence </a:t>
            </a:r>
            <a:r>
              <a:rPr lang="en-US" sz="2400" dirty="0"/>
              <a:t>of success includes meeting the grant requirements which were outlined in the application</a:t>
            </a:r>
            <a:r>
              <a:rPr lang="en-US" sz="2400" dirty="0" smtClean="0"/>
              <a:t>.</a:t>
            </a:r>
          </a:p>
          <a:p>
            <a:pPr marL="914400" lvl="1" indent="-457200">
              <a:buFont typeface="Arial" pitchFamily="34" charset="0"/>
              <a:buChar char="•"/>
            </a:pPr>
            <a:r>
              <a:rPr lang="en-US" sz="2400" dirty="0" smtClean="0"/>
              <a:t> </a:t>
            </a:r>
            <a:r>
              <a:rPr lang="en-US" sz="2400" dirty="0"/>
              <a:t>In addition, this award is contingent upon funding and availability of funds. </a:t>
            </a:r>
            <a:endParaRPr lang="en-US" sz="2400" dirty="0" smtClean="0"/>
          </a:p>
          <a:p>
            <a:pPr marL="914400" lvl="1" indent="-457200">
              <a:buFont typeface="Arial" pitchFamily="34" charset="0"/>
              <a:buChar char="•"/>
            </a:pPr>
            <a:r>
              <a:rPr lang="en-US" sz="2400" dirty="0" smtClean="0"/>
              <a:t>The </a:t>
            </a:r>
            <a:r>
              <a:rPr lang="en-US" sz="2400" dirty="0"/>
              <a:t>distribution of this award is for the implementation of the goals of the </a:t>
            </a:r>
            <a:r>
              <a:rPr lang="en-US" sz="2400" dirty="0" err="1" smtClean="0"/>
              <a:t>subgrant</a:t>
            </a:r>
            <a:r>
              <a:rPr lang="en-US" sz="2400" dirty="0" smtClean="0"/>
              <a:t> </a:t>
            </a:r>
            <a:r>
              <a:rPr lang="en-US" sz="2400" dirty="0"/>
              <a:t>which are carried out by the activities identified in the school’s approved application and signed assurances</a:t>
            </a:r>
            <a:r>
              <a:rPr lang="en-US" sz="2400" dirty="0" smtClean="0"/>
              <a:t>.</a:t>
            </a:r>
          </a:p>
          <a:p>
            <a:pPr lvl="1"/>
            <a:endParaRPr lang="en-US" sz="2400" dirty="0"/>
          </a:p>
          <a:p>
            <a:endParaRPr lang="en-US" dirty="0"/>
          </a:p>
        </p:txBody>
      </p:sp>
    </p:spTree>
    <p:extLst>
      <p:ext uri="{BB962C8B-B14F-4D97-AF65-F5344CB8AC3E}">
        <p14:creationId xmlns:p14="http://schemas.microsoft.com/office/powerpoint/2010/main" val="3465382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 y="31668"/>
            <a:ext cx="7954962" cy="746760"/>
          </a:xfrm>
        </p:spPr>
        <p:txBody>
          <a:bodyPr>
            <a:normAutofit fontScale="90000"/>
          </a:bodyPr>
          <a:lstStyle/>
          <a:p>
            <a:pPr algn="ctr" eaLnBrk="1" hangingPunct="1"/>
            <a:r>
              <a:rPr lang="en-US" dirty="0" smtClean="0"/>
              <a:t>Agenda</a:t>
            </a:r>
          </a:p>
        </p:txBody>
      </p:sp>
      <p:sp>
        <p:nvSpPr>
          <p:cNvPr id="11268" name="Content Placeholder 2"/>
          <p:cNvSpPr>
            <a:spLocks noGrp="1"/>
          </p:cNvSpPr>
          <p:nvPr>
            <p:ph idx="1"/>
          </p:nvPr>
        </p:nvSpPr>
        <p:spPr>
          <a:xfrm>
            <a:off x="0" y="762000"/>
            <a:ext cx="7954962" cy="6096000"/>
          </a:xfrm>
        </p:spPr>
        <p:txBody>
          <a:bodyPr>
            <a:normAutofit/>
          </a:bodyPr>
          <a:lstStyle/>
          <a:p>
            <a:pPr lvl="0"/>
            <a:r>
              <a:rPr lang="en-US" dirty="0"/>
              <a:t>Carryover Requests </a:t>
            </a:r>
          </a:p>
          <a:p>
            <a:pPr lvl="0"/>
            <a:r>
              <a:rPr lang="en-US" dirty="0"/>
              <a:t>Modifications</a:t>
            </a:r>
          </a:p>
          <a:p>
            <a:pPr lvl="0"/>
            <a:r>
              <a:rPr lang="en-US" dirty="0"/>
              <a:t>Document </a:t>
            </a:r>
            <a:r>
              <a:rPr lang="en-US" dirty="0" smtClean="0"/>
              <a:t>Submissions/Requirements </a:t>
            </a:r>
            <a:r>
              <a:rPr lang="en-US" dirty="0"/>
              <a:t>SY13-14</a:t>
            </a:r>
          </a:p>
          <a:p>
            <a:pPr lvl="0"/>
            <a:r>
              <a:rPr lang="en-US" dirty="0"/>
              <a:t> </a:t>
            </a:r>
            <a:r>
              <a:rPr lang="en-US" dirty="0" smtClean="0"/>
              <a:t>Homeless Policy/Procedures</a:t>
            </a:r>
          </a:p>
          <a:p>
            <a:pPr lvl="0"/>
            <a:r>
              <a:rPr lang="en-US" dirty="0" smtClean="0"/>
              <a:t>SY 13-14 Funding Status</a:t>
            </a:r>
            <a:endParaRPr lang="en-US" dirty="0"/>
          </a:p>
          <a:p>
            <a:pPr eaLnBrk="1" hangingPunct="1">
              <a:buNone/>
            </a:pPr>
            <a:endParaRPr lang="en-US" dirty="0" smtClean="0"/>
          </a:p>
          <a:p>
            <a:pPr lvl="1" eaLnBrk="1" hangingPunct="1"/>
            <a:endParaRPr lang="en-US" dirty="0" smtClean="0"/>
          </a:p>
          <a:p>
            <a:pPr lvl="1" eaLnBrk="1" hangingPunct="1">
              <a:buFont typeface="Wingdings 2" pitchFamily="18" charset="2"/>
              <a:buNone/>
            </a:pPr>
            <a:endParaRPr lang="en-US" dirty="0" smtClean="0"/>
          </a:p>
        </p:txBody>
      </p:sp>
    </p:spTree>
    <p:extLst>
      <p:ext uri="{BB962C8B-B14F-4D97-AF65-F5344CB8AC3E}">
        <p14:creationId xmlns:p14="http://schemas.microsoft.com/office/powerpoint/2010/main" val="4277480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4"/>
            <a:ext cx="7954962" cy="1143000"/>
          </a:xfrm>
        </p:spPr>
        <p:txBody>
          <a:bodyPr>
            <a:normAutofit/>
          </a:bodyPr>
          <a:lstStyle/>
          <a:p>
            <a:pPr algn="ctr"/>
            <a:r>
              <a:rPr lang="en-US" sz="4000" dirty="0" smtClean="0"/>
              <a:t>EOY Report Status</a:t>
            </a:r>
            <a:endParaRPr lang="en-US" sz="4000" dirty="0"/>
          </a:p>
        </p:txBody>
      </p:sp>
      <p:sp>
        <p:nvSpPr>
          <p:cNvPr id="3" name="Content Placeholder 2"/>
          <p:cNvSpPr>
            <a:spLocks noGrp="1"/>
          </p:cNvSpPr>
          <p:nvPr>
            <p:ph idx="1"/>
          </p:nvPr>
        </p:nvSpPr>
        <p:spPr>
          <a:xfrm>
            <a:off x="1718947" y="1392864"/>
            <a:ext cx="6732535" cy="5084136"/>
          </a:xfrm>
        </p:spPr>
        <p:txBody>
          <a:bodyPr>
            <a:noAutofit/>
          </a:bodyPr>
          <a:lstStyle/>
          <a:p>
            <a:pPr marL="0" indent="0">
              <a:buNone/>
            </a:pPr>
            <a:r>
              <a:rPr lang="en-US" sz="2400" dirty="0" smtClean="0"/>
              <a:t>  </a:t>
            </a:r>
          </a:p>
        </p:txBody>
      </p:sp>
      <p:sp>
        <p:nvSpPr>
          <p:cNvPr id="5" name="TextBox 4"/>
          <p:cNvSpPr txBox="1"/>
          <p:nvPr/>
        </p:nvSpPr>
        <p:spPr>
          <a:xfrm>
            <a:off x="15376" y="1066800"/>
            <a:ext cx="7939585" cy="4062651"/>
          </a:xfrm>
          <a:prstGeom prst="rect">
            <a:avLst/>
          </a:prstGeom>
          <a:noFill/>
        </p:spPr>
        <p:txBody>
          <a:bodyPr wrap="square" rtlCol="0">
            <a:spAutoFit/>
          </a:bodyPr>
          <a:lstStyle/>
          <a:p>
            <a:pPr marL="914400" lvl="1" indent="-457200">
              <a:buFont typeface="Arial" pitchFamily="34" charset="0"/>
              <a:buChar char="•"/>
            </a:pPr>
            <a:r>
              <a:rPr lang="en-US" sz="2400" dirty="0" smtClean="0"/>
              <a:t>Complete-</a:t>
            </a:r>
          </a:p>
          <a:p>
            <a:pPr lvl="1"/>
            <a:r>
              <a:rPr lang="en-US" sz="2400" dirty="0" smtClean="0"/>
              <a:t>	St. Stephens, Wingate HS, Fond Du Lac, Rock</a:t>
            </a:r>
          </a:p>
          <a:p>
            <a:pPr lvl="1"/>
            <a:r>
              <a:rPr lang="en-US" sz="2400" dirty="0"/>
              <a:t>	</a:t>
            </a:r>
            <a:r>
              <a:rPr lang="en-US" sz="2400" dirty="0" smtClean="0"/>
              <a:t>Creek, Riverside, Circle of Nations, Little Wound</a:t>
            </a:r>
          </a:p>
          <a:p>
            <a:pPr lvl="1"/>
            <a:endParaRPr lang="en-US" sz="2400" dirty="0" smtClean="0"/>
          </a:p>
          <a:p>
            <a:pPr marL="800100" lvl="1" indent="-342900">
              <a:buFont typeface="Arial" pitchFamily="34" charset="0"/>
              <a:buChar char="•"/>
            </a:pPr>
            <a:r>
              <a:rPr lang="en-US" sz="2400" dirty="0" smtClean="0"/>
              <a:t>Corrections-Rocky Ridge, Crow Creek, </a:t>
            </a:r>
            <a:r>
              <a:rPr lang="en-US" sz="2400" dirty="0" err="1" smtClean="0"/>
              <a:t>Tohaali</a:t>
            </a:r>
            <a:r>
              <a:rPr lang="en-US" sz="2400" dirty="0" smtClean="0"/>
              <a:t>, </a:t>
            </a:r>
            <a:r>
              <a:rPr lang="en-US" sz="2400" dirty="0" err="1" smtClean="0"/>
              <a:t>Hotevilla</a:t>
            </a:r>
            <a:r>
              <a:rPr lang="en-US" sz="2400" dirty="0" smtClean="0"/>
              <a:t> </a:t>
            </a:r>
            <a:r>
              <a:rPr lang="en-US" sz="2400" dirty="0" err="1" smtClean="0"/>
              <a:t>Bacavi</a:t>
            </a:r>
            <a:r>
              <a:rPr lang="en-US" sz="2400" dirty="0" smtClean="0"/>
              <a:t>, Lower Brule, Pueblo </a:t>
            </a:r>
            <a:r>
              <a:rPr lang="en-US" sz="2400" dirty="0" err="1" smtClean="0"/>
              <a:t>Pintado</a:t>
            </a:r>
            <a:r>
              <a:rPr lang="en-US" sz="2400" dirty="0" smtClean="0"/>
              <a:t>, </a:t>
            </a:r>
            <a:r>
              <a:rPr lang="en-US" sz="2400" dirty="0" err="1" smtClean="0"/>
              <a:t>Kayenta,Cheyenne</a:t>
            </a:r>
            <a:r>
              <a:rPr lang="en-US" sz="2400" dirty="0" smtClean="0"/>
              <a:t> Eagle Butte, Pine Ridge</a:t>
            </a:r>
          </a:p>
          <a:p>
            <a:pPr marL="800100" lvl="1" indent="-342900">
              <a:buFont typeface="Arial" pitchFamily="34" charset="0"/>
              <a:buChar char="•"/>
            </a:pPr>
            <a:endParaRPr lang="en-US" sz="2400" dirty="0"/>
          </a:p>
          <a:p>
            <a:pPr marL="800100" lvl="1" indent="-342900">
              <a:buFont typeface="Arial" pitchFamily="34" charset="0"/>
              <a:buChar char="•"/>
            </a:pPr>
            <a:r>
              <a:rPr lang="en-US" sz="2400" dirty="0" smtClean="0"/>
              <a:t>Not submitted- Standing Rock</a:t>
            </a:r>
            <a:endParaRPr lang="en-US" sz="2400" dirty="0" smtClean="0"/>
          </a:p>
          <a:p>
            <a:pPr lvl="1"/>
            <a:endParaRPr lang="en-US" sz="2400" dirty="0"/>
          </a:p>
          <a:p>
            <a:endParaRPr lang="en-US" dirty="0"/>
          </a:p>
        </p:txBody>
      </p:sp>
    </p:spTree>
    <p:extLst>
      <p:ext uri="{BB962C8B-B14F-4D97-AF65-F5344CB8AC3E}">
        <p14:creationId xmlns:p14="http://schemas.microsoft.com/office/powerpoint/2010/main" val="179882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4"/>
            <a:ext cx="7954962" cy="1143000"/>
          </a:xfrm>
        </p:spPr>
        <p:txBody>
          <a:bodyPr>
            <a:normAutofit/>
          </a:bodyPr>
          <a:lstStyle/>
          <a:p>
            <a:pPr algn="ctr"/>
            <a:r>
              <a:rPr lang="en-US" sz="4000" dirty="0" smtClean="0"/>
              <a:t>FDD Status</a:t>
            </a:r>
            <a:endParaRPr lang="en-US" sz="4000" dirty="0"/>
          </a:p>
        </p:txBody>
      </p:sp>
      <p:sp>
        <p:nvSpPr>
          <p:cNvPr id="5" name="TextBox 4"/>
          <p:cNvSpPr txBox="1"/>
          <p:nvPr/>
        </p:nvSpPr>
        <p:spPr>
          <a:xfrm>
            <a:off x="15376" y="1066800"/>
            <a:ext cx="7939585" cy="4801314"/>
          </a:xfrm>
          <a:prstGeom prst="rect">
            <a:avLst/>
          </a:prstGeom>
          <a:noFill/>
        </p:spPr>
        <p:txBody>
          <a:bodyPr wrap="square" rtlCol="0">
            <a:spAutoFit/>
          </a:bodyPr>
          <a:lstStyle/>
          <a:p>
            <a:pPr marL="914400" lvl="1" indent="-457200">
              <a:buFont typeface="Arial" pitchFamily="34" charset="0"/>
              <a:buChar char="•"/>
            </a:pPr>
            <a:r>
              <a:rPr lang="en-US" sz="2400" dirty="0" smtClean="0"/>
              <a:t>FDD Submitted</a:t>
            </a:r>
            <a:r>
              <a:rPr lang="en-US" sz="2400" dirty="0" smtClean="0"/>
              <a:t>- 50% or 100% SY 12-13 funds</a:t>
            </a:r>
          </a:p>
          <a:p>
            <a:pPr lvl="1"/>
            <a:r>
              <a:rPr lang="en-US" sz="2400" dirty="0" smtClean="0"/>
              <a:t>	Wingate HS, Fond Du Lac, Rock</a:t>
            </a:r>
          </a:p>
          <a:p>
            <a:pPr lvl="1"/>
            <a:r>
              <a:rPr lang="en-US" sz="2400" dirty="0"/>
              <a:t>	</a:t>
            </a:r>
            <a:r>
              <a:rPr lang="en-US" sz="2400" dirty="0" smtClean="0"/>
              <a:t>Creek, Riverside, Circle of Nations</a:t>
            </a:r>
          </a:p>
          <a:p>
            <a:pPr lvl="1"/>
            <a:endParaRPr lang="en-US" sz="2400" dirty="0"/>
          </a:p>
          <a:p>
            <a:pPr marL="800100" lvl="1" indent="-342900">
              <a:buFont typeface="Arial" pitchFamily="34" charset="0"/>
              <a:buChar char="•"/>
            </a:pPr>
            <a:r>
              <a:rPr lang="en-US" sz="2400" dirty="0" smtClean="0"/>
              <a:t>FBMS “Black out”</a:t>
            </a:r>
          </a:p>
          <a:p>
            <a:pPr marL="800100" lvl="1" indent="-342900">
              <a:buFont typeface="Arial" pitchFamily="34" charset="0"/>
              <a:buChar char="•"/>
            </a:pPr>
            <a:endParaRPr lang="en-US" sz="2400" dirty="0"/>
          </a:p>
          <a:p>
            <a:pPr marL="800100" lvl="1" indent="-342900">
              <a:buFont typeface="Arial" pitchFamily="34" charset="0"/>
              <a:buChar char="•"/>
            </a:pPr>
            <a:r>
              <a:rPr lang="en-US" sz="2400" dirty="0" smtClean="0"/>
              <a:t>Complete Corrections/Submit reports</a:t>
            </a:r>
          </a:p>
          <a:p>
            <a:pPr marL="800100" lvl="1" indent="-342900">
              <a:buFont typeface="Arial" pitchFamily="34" charset="0"/>
              <a:buChar char="•"/>
            </a:pPr>
            <a:endParaRPr lang="en-US" sz="2400" dirty="0"/>
          </a:p>
          <a:p>
            <a:pPr marL="800100" lvl="1" indent="-342900">
              <a:buFont typeface="Arial" pitchFamily="34" charset="0"/>
              <a:buChar char="•"/>
            </a:pPr>
            <a:r>
              <a:rPr lang="en-US" sz="2400" dirty="0" smtClean="0"/>
              <a:t>October FDD submission, processed by November 2013.</a:t>
            </a:r>
          </a:p>
          <a:p>
            <a:pPr marL="800100" lvl="1" indent="-342900">
              <a:buFont typeface="Arial" pitchFamily="34" charset="0"/>
              <a:buChar char="•"/>
            </a:pPr>
            <a:endParaRPr lang="en-US" sz="2400" dirty="0" smtClean="0"/>
          </a:p>
          <a:p>
            <a:pPr lvl="1"/>
            <a:endParaRPr lang="en-US" sz="2400" dirty="0"/>
          </a:p>
          <a:p>
            <a:endParaRPr lang="en-US" dirty="0"/>
          </a:p>
        </p:txBody>
      </p:sp>
    </p:spTree>
    <p:extLst>
      <p:ext uri="{BB962C8B-B14F-4D97-AF65-F5344CB8AC3E}">
        <p14:creationId xmlns:p14="http://schemas.microsoft.com/office/powerpoint/2010/main" val="2026997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4962" cy="1143000"/>
          </a:xfrm>
        </p:spPr>
        <p:txBody>
          <a:bodyPr>
            <a:normAutofit/>
          </a:bodyPr>
          <a:lstStyle/>
          <a:p>
            <a:pPr algn="ctr"/>
            <a:r>
              <a:rPr lang="en-US" dirty="0" smtClean="0"/>
              <a:t>Contact Information</a:t>
            </a:r>
            <a:endParaRPr lang="en-US" dirty="0"/>
          </a:p>
        </p:txBody>
      </p:sp>
      <p:sp>
        <p:nvSpPr>
          <p:cNvPr id="3" name="Content Placeholder 2"/>
          <p:cNvSpPr>
            <a:spLocks noGrp="1"/>
          </p:cNvSpPr>
          <p:nvPr>
            <p:ph idx="1"/>
          </p:nvPr>
        </p:nvSpPr>
        <p:spPr>
          <a:xfrm>
            <a:off x="19926" y="1219200"/>
            <a:ext cx="7935036" cy="5160336"/>
          </a:xfrm>
        </p:spPr>
        <p:txBody>
          <a:bodyPr>
            <a:normAutofit/>
          </a:bodyPr>
          <a:lstStyle/>
          <a:p>
            <a:r>
              <a:rPr lang="en-US" sz="2000" b="1" dirty="0" smtClean="0"/>
              <a:t>Valerie </a:t>
            </a:r>
            <a:r>
              <a:rPr lang="en-US" sz="2000" b="1" dirty="0" smtClean="0"/>
              <a:t>Todacheene, </a:t>
            </a:r>
            <a:r>
              <a:rPr lang="en-US" sz="2000" b="1" dirty="0" err="1" smtClean="0"/>
              <a:t>Ed.D</a:t>
            </a:r>
            <a:r>
              <a:rPr lang="en-US" sz="2000" b="1" dirty="0" smtClean="0"/>
              <a:t>, BIE </a:t>
            </a:r>
            <a:r>
              <a:rPr lang="en-US" sz="2000" b="1" dirty="0" smtClean="0"/>
              <a:t>McKinney-Vento State Coordinator</a:t>
            </a:r>
            <a:endParaRPr lang="en-US" sz="2000" b="1" dirty="0"/>
          </a:p>
          <a:p>
            <a:pPr lvl="1"/>
            <a:r>
              <a:rPr lang="en-US" sz="1700" dirty="0"/>
              <a:t>E-mail: </a:t>
            </a:r>
            <a:r>
              <a:rPr lang="en-US" sz="1700" dirty="0" smtClean="0">
                <a:hlinkClick r:id="rId2"/>
              </a:rPr>
              <a:t>Valerie.Todacheene@bie.edu</a:t>
            </a:r>
            <a:r>
              <a:rPr lang="en-US" sz="1700" dirty="0" smtClean="0"/>
              <a:t> </a:t>
            </a:r>
            <a:endParaRPr lang="en-US" sz="1700" dirty="0"/>
          </a:p>
          <a:p>
            <a:pPr lvl="1"/>
            <a:r>
              <a:rPr lang="en-US" sz="1700" dirty="0" err="1"/>
              <a:t>Ph</a:t>
            </a:r>
            <a:r>
              <a:rPr lang="en-US" sz="1700" dirty="0"/>
              <a:t>: </a:t>
            </a:r>
            <a:r>
              <a:rPr lang="en-US" sz="1700" dirty="0" smtClean="0"/>
              <a:t>505.563.5269</a:t>
            </a:r>
            <a:endParaRPr lang="en-US" sz="1700" dirty="0"/>
          </a:p>
          <a:p>
            <a:endParaRPr lang="en-US" sz="2000" b="1" dirty="0"/>
          </a:p>
          <a:p>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a:t>
            </a:r>
            <a:endParaRPr lang="en-US" sz="4000" dirty="0"/>
          </a:p>
        </p:txBody>
      </p:sp>
      <p:pic>
        <p:nvPicPr>
          <p:cNvPr id="2054" name="Picture 6" descr="C:\Users\Valerie.Todacheene\AppData\Local\Microsoft\Windows\Temporary Internet Files\Content.IE5\9H86GI7T\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631" y="3048000"/>
            <a:ext cx="1611511"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594726" cy="1417638"/>
          </a:xfrm>
        </p:spPr>
        <p:txBody>
          <a:bodyPr>
            <a:normAutofit/>
          </a:bodyPr>
          <a:lstStyle/>
          <a:p>
            <a:pPr algn="ctr"/>
            <a:r>
              <a:rPr lang="en-US" sz="4000" dirty="0" smtClean="0"/>
              <a:t>Carryover</a:t>
            </a:r>
            <a:endParaRPr lang="en-US" sz="4000" dirty="0"/>
          </a:p>
        </p:txBody>
      </p:sp>
      <p:sp>
        <p:nvSpPr>
          <p:cNvPr id="3" name="Content Placeholder 2"/>
          <p:cNvSpPr>
            <a:spLocks noGrp="1"/>
          </p:cNvSpPr>
          <p:nvPr>
            <p:ph idx="1"/>
          </p:nvPr>
        </p:nvSpPr>
        <p:spPr>
          <a:xfrm>
            <a:off x="1" y="1524000"/>
            <a:ext cx="7954962" cy="4626936"/>
          </a:xfrm>
        </p:spPr>
        <p:txBody>
          <a:bodyPr>
            <a:normAutofit/>
          </a:bodyPr>
          <a:lstStyle/>
          <a:p>
            <a:pPr marL="457200" indent="-457200"/>
            <a:r>
              <a:rPr lang="en-US" dirty="0" err="1" smtClean="0"/>
              <a:t>Subgrantees</a:t>
            </a:r>
            <a:r>
              <a:rPr lang="en-US" dirty="0" smtClean="0"/>
              <a:t> must submit Carryover Requests for 2012-13 funds by October 1, 2013 if you have a balance of your 12-13 funds by September 30, 2013.</a:t>
            </a:r>
          </a:p>
          <a:p>
            <a:pPr marL="457200" indent="-457200"/>
            <a:r>
              <a:rPr lang="en-US" dirty="0" smtClean="0"/>
              <a:t>See attached document</a:t>
            </a:r>
          </a:p>
          <a:p>
            <a:pPr marL="457200" indent="-457200"/>
            <a:r>
              <a:rPr lang="en-US" dirty="0" smtClean="0"/>
              <a:t>Must have signature/date of requestor/ELO</a:t>
            </a:r>
          </a:p>
          <a:p>
            <a:pPr marL="457200" indent="-457200"/>
            <a:r>
              <a:rPr lang="en-US" dirty="0" smtClean="0"/>
              <a:t>Provide Justification</a:t>
            </a:r>
          </a:p>
          <a:p>
            <a:pPr marL="457200" indent="-457200"/>
            <a:r>
              <a:rPr lang="en-US" dirty="0" smtClean="0"/>
              <a:t>DPA will review/approve and provide a date in which carryover must be expended.</a:t>
            </a:r>
          </a:p>
          <a:p>
            <a:pPr marL="457200" indent="-457200"/>
            <a:r>
              <a:rPr lang="en-US" sz="2000" dirty="0"/>
              <a:t>Carryover is discouraged, and any carryovers may potentially impact subsequent funding.</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3311888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7"/>
            <a:ext cx="7954962" cy="1143000"/>
          </a:xfrm>
        </p:spPr>
        <p:txBody>
          <a:bodyPr>
            <a:normAutofit fontScale="90000"/>
          </a:bodyPr>
          <a:lstStyle/>
          <a:p>
            <a:pPr algn="ctr"/>
            <a:r>
              <a:rPr lang="en-US" dirty="0" smtClean="0"/>
              <a:t>Modifications to Approved Application</a:t>
            </a:r>
            <a:endParaRPr lang="en-US" dirty="0"/>
          </a:p>
        </p:txBody>
      </p:sp>
      <p:sp>
        <p:nvSpPr>
          <p:cNvPr id="3" name="Content Placeholder 2"/>
          <p:cNvSpPr>
            <a:spLocks noGrp="1"/>
          </p:cNvSpPr>
          <p:nvPr>
            <p:ph idx="1"/>
          </p:nvPr>
        </p:nvSpPr>
        <p:spPr>
          <a:xfrm>
            <a:off x="1" y="1371600"/>
            <a:ext cx="7954962" cy="5084136"/>
          </a:xfrm>
        </p:spPr>
        <p:txBody>
          <a:bodyPr>
            <a:noAutofit/>
          </a:bodyPr>
          <a:lstStyle/>
          <a:p>
            <a:pPr lvl="0"/>
            <a:r>
              <a:rPr lang="en-US" sz="2400" dirty="0" smtClean="0"/>
              <a:t>If there are changes that you are making to your application in: activities, budget description, budget you must submit a modification request.</a:t>
            </a:r>
          </a:p>
          <a:p>
            <a:pPr lvl="0"/>
            <a:r>
              <a:rPr lang="en-US" sz="2400" dirty="0" smtClean="0"/>
              <a:t>Modifications must still fall within the goal &amp; intent of the McKinney Vento grant.</a:t>
            </a:r>
            <a:endParaRPr lang="en-US" sz="2400" dirty="0" smtClean="0"/>
          </a:p>
          <a:p>
            <a:r>
              <a:rPr lang="en-US" sz="2400" dirty="0" smtClean="0"/>
              <a:t>Three (3) parts to the modification: 1) Modification Template, 2) Budget Description, and 3) Budget</a:t>
            </a:r>
          </a:p>
          <a:p>
            <a:r>
              <a:rPr lang="en-US" sz="2400" dirty="0" smtClean="0"/>
              <a:t>Requestor must sign &amp; the ELO must sign</a:t>
            </a:r>
            <a:endParaRPr lang="en-US" sz="2400" dirty="0"/>
          </a:p>
        </p:txBody>
      </p:sp>
    </p:spTree>
    <p:extLst>
      <p:ext uri="{BB962C8B-B14F-4D97-AF65-F5344CB8AC3E}">
        <p14:creationId xmlns:p14="http://schemas.microsoft.com/office/powerpoint/2010/main" val="55464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1" y="0"/>
            <a:ext cx="7954962" cy="1143000"/>
          </a:xfrm>
        </p:spPr>
        <p:txBody>
          <a:bodyPr>
            <a:normAutofit fontScale="90000"/>
          </a:bodyPr>
          <a:lstStyle/>
          <a:p>
            <a:pPr algn="ctr"/>
            <a:r>
              <a:rPr lang="en-US" dirty="0" smtClean="0"/>
              <a:t>Document Submissions in NS Document Upload</a:t>
            </a:r>
            <a:endParaRPr lang="en-US" dirty="0"/>
          </a:p>
        </p:txBody>
      </p:sp>
      <p:sp>
        <p:nvSpPr>
          <p:cNvPr id="3" name="Content Placeholder 2"/>
          <p:cNvSpPr>
            <a:spLocks noGrp="1"/>
          </p:cNvSpPr>
          <p:nvPr>
            <p:ph idx="1"/>
          </p:nvPr>
        </p:nvSpPr>
        <p:spPr>
          <a:xfrm>
            <a:off x="0" y="1371600"/>
            <a:ext cx="7954962" cy="5084136"/>
          </a:xfrm>
        </p:spPr>
        <p:txBody>
          <a:bodyPr>
            <a:noAutofit/>
          </a:bodyPr>
          <a:lstStyle/>
          <a:p>
            <a:r>
              <a:rPr lang="en-US" sz="2400" dirty="0"/>
              <a:t>Submit an Evaluation Template which provides a status report of their project to the McKinney-Vento State Coordinator at the beginning, middle and end of the school year</a:t>
            </a:r>
            <a:r>
              <a:rPr lang="en-US" sz="2400" dirty="0" smtClean="0"/>
              <a:t>. (Sept. 1</a:t>
            </a:r>
            <a:r>
              <a:rPr lang="en-US" sz="2400" baseline="30000" dirty="0" smtClean="0"/>
              <a:t>st</a:t>
            </a:r>
            <a:r>
              <a:rPr lang="en-US" sz="2400" dirty="0" smtClean="0"/>
              <a:t> , Dec. 30</a:t>
            </a:r>
            <a:r>
              <a:rPr lang="en-US" sz="2400" baseline="30000" dirty="0" smtClean="0"/>
              <a:t>th</a:t>
            </a:r>
            <a:r>
              <a:rPr lang="en-US" sz="2400" dirty="0" smtClean="0"/>
              <a:t>, July 1</a:t>
            </a:r>
            <a:r>
              <a:rPr lang="en-US" sz="2400" baseline="30000" dirty="0" smtClean="0"/>
              <a:t>st</a:t>
            </a:r>
            <a:r>
              <a:rPr lang="en-US" sz="2400" dirty="0" smtClean="0"/>
              <a:t>)</a:t>
            </a:r>
          </a:p>
          <a:p>
            <a:r>
              <a:rPr lang="en-US" sz="2400" dirty="0" smtClean="0"/>
              <a:t>End of the Year Report (July 1-31, 2014)</a:t>
            </a:r>
            <a:endParaRPr lang="en-US" sz="2400" dirty="0"/>
          </a:p>
          <a:p>
            <a:r>
              <a:rPr lang="en-US" sz="2400" dirty="0" smtClean="0"/>
              <a:t>Homeless Education Modification Request (As necessary)</a:t>
            </a:r>
            <a:endParaRPr lang="en-US" sz="2400" dirty="0"/>
          </a:p>
          <a:p>
            <a:pPr lvl="0"/>
            <a:r>
              <a:rPr lang="en-US" sz="2400" dirty="0" smtClean="0"/>
              <a:t>Submission can be made into the Native Star Document Upload</a:t>
            </a:r>
          </a:p>
          <a:p>
            <a:r>
              <a:rPr lang="en-US" sz="2400" dirty="0" smtClean="0"/>
              <a:t>Homeless Policy/Procedures (August </a:t>
            </a:r>
            <a:r>
              <a:rPr lang="en-US" sz="2400" dirty="0"/>
              <a:t>1-October 31, 2013)</a:t>
            </a:r>
          </a:p>
          <a:p>
            <a:pPr lvl="0"/>
            <a:endParaRPr lang="en-US" sz="2400" dirty="0"/>
          </a:p>
        </p:txBody>
      </p:sp>
    </p:spTree>
    <p:extLst>
      <p:ext uri="{BB962C8B-B14F-4D97-AF65-F5344CB8AC3E}">
        <p14:creationId xmlns:p14="http://schemas.microsoft.com/office/powerpoint/2010/main" val="1518447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Native Star Document Upload</a:t>
            </a:r>
            <a:endParaRPr lang="en-US" sz="4800" dirty="0"/>
          </a:p>
        </p:txBody>
      </p:sp>
      <p:sp>
        <p:nvSpPr>
          <p:cNvPr id="3" name="Subtitle 2"/>
          <p:cNvSpPr>
            <a:spLocks noGrp="1"/>
          </p:cNvSpPr>
          <p:nvPr>
            <p:ph type="subTitle" idx="1"/>
          </p:nvPr>
        </p:nvSpPr>
        <p:spPr/>
        <p:txBody>
          <a:bodyPr>
            <a:normAutofit/>
          </a:bodyPr>
          <a:lstStyle/>
          <a:p>
            <a:r>
              <a:rPr lang="en-US" sz="2800" dirty="0" smtClean="0"/>
              <a:t>McKinney-Vento</a:t>
            </a:r>
            <a:endParaRPr lang="en-US" sz="2800" dirty="0"/>
          </a:p>
        </p:txBody>
      </p:sp>
      <p:pic>
        <p:nvPicPr>
          <p:cNvPr id="1027" name="Picture 3" descr="C:\Users\Valerie.Todacheene\AppData\Local\Microsoft\Windows\Temporary Internet Files\Content.IE5\IUL4OLQD\MC9004326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664" y="457201"/>
            <a:ext cx="2348201" cy="249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80094"/>
      </p:ext>
    </p:extLst>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l="11016" t="10312" r="60676" b="53307"/>
          <a:stretch/>
        </p:blipFill>
        <p:spPr bwMode="auto">
          <a:xfrm>
            <a:off x="528435" y="1854834"/>
            <a:ext cx="6444296" cy="446976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Star-Document Upload</a:t>
            </a:r>
            <a:endParaRPr lang="en-US" sz="3600" dirty="0"/>
          </a:p>
        </p:txBody>
      </p:sp>
      <p:sp>
        <p:nvSpPr>
          <p:cNvPr id="6" name="Oval 5"/>
          <p:cNvSpPr/>
          <p:nvPr/>
        </p:nvSpPr>
        <p:spPr>
          <a:xfrm>
            <a:off x="516206" y="3547946"/>
            <a:ext cx="1202739"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58113" y="2418034"/>
            <a:ext cx="286491" cy="1239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043965" y="4038600"/>
            <a:ext cx="590887"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3650138" y="3708717"/>
            <a:ext cx="39392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150542"/>
      </p:ext>
    </p:extLst>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11381" t="10117" r="60458" b="55058"/>
          <a:stretch/>
        </p:blipFill>
        <p:spPr bwMode="auto">
          <a:xfrm>
            <a:off x="497865" y="1121162"/>
            <a:ext cx="6947403" cy="510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Star-File Cabinet</a:t>
            </a:r>
            <a:endParaRPr lang="en-US" sz="3600" dirty="0"/>
          </a:p>
        </p:txBody>
      </p:sp>
      <p:sp>
        <p:nvSpPr>
          <p:cNvPr id="6" name="Oval 5"/>
          <p:cNvSpPr/>
          <p:nvPr/>
        </p:nvSpPr>
        <p:spPr>
          <a:xfrm>
            <a:off x="724525" y="4648200"/>
            <a:ext cx="1639025" cy="266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171391" y="4876802"/>
            <a:ext cx="836763" cy="1676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487092"/>
      </p:ext>
    </p:extLst>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l="10870" t="10311" r="60968" b="42218"/>
          <a:stretch/>
        </p:blipFill>
        <p:spPr bwMode="auto">
          <a:xfrm>
            <a:off x="424494" y="1143000"/>
            <a:ext cx="7151790" cy="5486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Star-Document Upload</a:t>
            </a:r>
            <a:endParaRPr lang="en-US" sz="3600" dirty="0"/>
          </a:p>
        </p:txBody>
      </p:sp>
      <p:sp>
        <p:nvSpPr>
          <p:cNvPr id="6" name="Oval 5"/>
          <p:cNvSpPr/>
          <p:nvPr/>
        </p:nvSpPr>
        <p:spPr>
          <a:xfrm>
            <a:off x="622987" y="5791200"/>
            <a:ext cx="1454072"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077059" y="3528432"/>
            <a:ext cx="1095087" cy="2262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23022" y="3415100"/>
            <a:ext cx="2414209" cy="276999"/>
          </a:xfrm>
          <a:prstGeom prst="rect">
            <a:avLst/>
          </a:prstGeom>
          <a:noFill/>
        </p:spPr>
        <p:txBody>
          <a:bodyPr wrap="square" rtlCol="0">
            <a:spAutoFit/>
          </a:bodyPr>
          <a:lstStyle/>
          <a:p>
            <a:r>
              <a:rPr lang="en-US" sz="1200" dirty="0"/>
              <a:t>1. </a:t>
            </a:r>
            <a:r>
              <a:rPr lang="en-US" sz="1200" dirty="0" smtClean="0"/>
              <a:t>McKinney Vento File</a:t>
            </a:r>
            <a:endParaRPr lang="en-US" sz="1200" dirty="0"/>
          </a:p>
        </p:txBody>
      </p:sp>
      <p:sp>
        <p:nvSpPr>
          <p:cNvPr id="9" name="Oval 8"/>
          <p:cNvSpPr/>
          <p:nvPr/>
        </p:nvSpPr>
        <p:spPr>
          <a:xfrm>
            <a:off x="572982" y="1371600"/>
            <a:ext cx="1504077"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2170299" y="2133601"/>
            <a:ext cx="622986" cy="71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93285" y="2706766"/>
            <a:ext cx="2414209" cy="276999"/>
          </a:xfrm>
          <a:prstGeom prst="rect">
            <a:avLst/>
          </a:prstGeom>
          <a:noFill/>
        </p:spPr>
        <p:txBody>
          <a:bodyPr wrap="square" rtlCol="0">
            <a:spAutoFit/>
          </a:bodyPr>
          <a:lstStyle/>
          <a:p>
            <a:r>
              <a:rPr lang="en-US" sz="1200" dirty="0" smtClean="0"/>
              <a:t>2. Upload a New File</a:t>
            </a:r>
            <a:endParaRPr lang="en-US" sz="1200" dirty="0"/>
          </a:p>
        </p:txBody>
      </p:sp>
    </p:spTree>
    <p:extLst>
      <p:ext uri="{BB962C8B-B14F-4D97-AF65-F5344CB8AC3E}">
        <p14:creationId xmlns:p14="http://schemas.microsoft.com/office/powerpoint/2010/main" val="382480268"/>
      </p:ext>
    </p:extLst>
  </p:cSld>
  <p:clrMapOvr>
    <a:masterClrMapping/>
  </p:clrMapOvr>
  <p:transition>
    <p:blinds dir="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3213</TotalTime>
  <Words>1029</Words>
  <Application>Microsoft Office PowerPoint</Application>
  <PresentationFormat>Custom</PresentationFormat>
  <Paragraphs>158</Paragraphs>
  <Slides>23</Slides>
  <Notes>1</Notes>
  <HiddenSlides>0</HiddenSlides>
  <MMClips>0</MMClips>
  <ScaleCrop>false</ScaleCrop>
  <HeadingPairs>
    <vt:vector size="6" baseType="variant">
      <vt:variant>
        <vt:lpstr>Theme</vt:lpstr>
      </vt:variant>
      <vt:variant>
        <vt:i4>2</vt:i4>
      </vt:variant>
      <vt:variant>
        <vt:lpstr>Slide Titles</vt:lpstr>
      </vt:variant>
      <vt:variant>
        <vt:i4>23</vt:i4>
      </vt:variant>
      <vt:variant>
        <vt:lpstr>Custom Shows</vt:lpstr>
      </vt:variant>
      <vt:variant>
        <vt:i4>1</vt:i4>
      </vt:variant>
    </vt:vector>
  </HeadingPairs>
  <TitlesOfParts>
    <vt:vector size="26" baseType="lpstr">
      <vt:lpstr>1_Custom Design</vt:lpstr>
      <vt:lpstr>Adjacency</vt:lpstr>
      <vt:lpstr> MCkINNEY-vento homeless education 2012-2015 grant awardee training </vt:lpstr>
      <vt:lpstr>Agenda</vt:lpstr>
      <vt:lpstr>Carryover</vt:lpstr>
      <vt:lpstr>Modifications to Approved Application</vt:lpstr>
      <vt:lpstr>Document Submissions in NS Document Upload</vt:lpstr>
      <vt:lpstr>Native Star Document Upload</vt:lpstr>
      <vt:lpstr>Native Star-Document Upload</vt:lpstr>
      <vt:lpstr>Native Star-File Cabinet</vt:lpstr>
      <vt:lpstr>Native Star-Document Upload</vt:lpstr>
      <vt:lpstr>Native Star-Document Upload</vt:lpstr>
      <vt:lpstr>Native Star Document Upload</vt:lpstr>
      <vt:lpstr>Native Star-Document Upload</vt:lpstr>
      <vt:lpstr>Native Star-Document Upload</vt:lpstr>
      <vt:lpstr>Native Star-Document Upload</vt:lpstr>
      <vt:lpstr>NS Report Submissions</vt:lpstr>
      <vt:lpstr>Other Required Activities</vt:lpstr>
      <vt:lpstr>Suggested Activities</vt:lpstr>
      <vt:lpstr>Policy &amp; Procedure Development</vt:lpstr>
      <vt:lpstr>2013-14 SY Funding</vt:lpstr>
      <vt:lpstr>EOY Report Status</vt:lpstr>
      <vt:lpstr>FDD Status</vt:lpstr>
      <vt:lpstr>Contact Information</vt:lpstr>
      <vt:lpstr>Questions</vt:lpstr>
      <vt:lpstr>Custom Show 1</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Jobs Fund Program (MS PowerPoint)</dc:title>
  <dc:creator>Authorised User</dc:creator>
  <cp:lastModifiedBy>Todacheene, Valerie</cp:lastModifiedBy>
  <cp:revision>322</cp:revision>
  <cp:lastPrinted>2013-09-25T22:23:16Z</cp:lastPrinted>
  <dcterms:created xsi:type="dcterms:W3CDTF">2010-08-12T13:39:24Z</dcterms:created>
  <dcterms:modified xsi:type="dcterms:W3CDTF">2013-09-25T22:24:20Z</dcterms:modified>
</cp:coreProperties>
</file>