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9"/>
  </p:notesMasterIdLst>
  <p:handoutMasterIdLst>
    <p:handoutMasterId r:id="rId30"/>
  </p:handoutMasterIdLst>
  <p:sldIdLst>
    <p:sldId id="257" r:id="rId5"/>
    <p:sldId id="299" r:id="rId6"/>
    <p:sldId id="300" r:id="rId7"/>
    <p:sldId id="258" r:id="rId8"/>
    <p:sldId id="282" r:id="rId9"/>
    <p:sldId id="274" r:id="rId10"/>
    <p:sldId id="259" r:id="rId11"/>
    <p:sldId id="287" r:id="rId12"/>
    <p:sldId id="288" r:id="rId13"/>
    <p:sldId id="286" r:id="rId14"/>
    <p:sldId id="289" r:id="rId15"/>
    <p:sldId id="296" r:id="rId16"/>
    <p:sldId id="290" r:id="rId17"/>
    <p:sldId id="276" r:id="rId18"/>
    <p:sldId id="293" r:id="rId19"/>
    <p:sldId id="295" r:id="rId20"/>
    <p:sldId id="294" r:id="rId21"/>
    <p:sldId id="297" r:id="rId22"/>
    <p:sldId id="260" r:id="rId23"/>
    <p:sldId id="292" r:id="rId24"/>
    <p:sldId id="264" r:id="rId25"/>
    <p:sldId id="284" r:id="rId26"/>
    <p:sldId id="270" r:id="rId27"/>
    <p:sldId id="298" r:id="rId28"/>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santis, Candace M" initials="DCM" lastIdx="2" clrIdx="0">
    <p:extLst>
      <p:ext uri="{19B8F6BF-5375-455C-9EA6-DF929625EA0E}">
        <p15:presenceInfo xmlns:p15="http://schemas.microsoft.com/office/powerpoint/2012/main" userId="S::candace.desantis@indianaffairs.gov::cc1ce566-0898-4593-bc31-013f7ad78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6" autoAdjust="0"/>
    <p:restoredTop sz="80680" autoAdjust="0"/>
  </p:normalViewPr>
  <p:slideViewPr>
    <p:cSldViewPr snapToGrid="0">
      <p:cViewPr varScale="1">
        <p:scale>
          <a:sx n="102" d="100"/>
          <a:sy n="102" d="100"/>
        </p:scale>
        <p:origin x="328" y="176"/>
      </p:cViewPr>
      <p:guideLst/>
    </p:cSldViewPr>
  </p:slideViewPr>
  <p:outlineViewPr>
    <p:cViewPr>
      <p:scale>
        <a:sx n="33" d="100"/>
        <a:sy n="33" d="100"/>
      </p:scale>
      <p:origin x="0" y="-2268"/>
    </p:cViewPr>
  </p:outlineViewPr>
  <p:notesTextViewPr>
    <p:cViewPr>
      <p:scale>
        <a:sx n="1" d="1"/>
        <a:sy n="1" d="1"/>
      </p:scale>
      <p:origin x="0" y="0"/>
    </p:cViewPr>
  </p:notesTextViewPr>
  <p:notesViewPr>
    <p:cSldViewPr snapToGrid="0">
      <p:cViewPr varScale="1">
        <p:scale>
          <a:sx n="100" d="100"/>
          <a:sy n="100" d="100"/>
        </p:scale>
        <p:origin x="43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06T06:41:05.764" idx="1">
    <p:pos x="7405" y="3792"/>
    <p:text>Training Coordinator: Can these documents be linked in the presentation from SharePoint once all training materials are uploaded?</p:text>
    <p:extLst>
      <p:ext uri="{C676402C-5697-4E1C-873F-D02D1690AC5C}">
        <p15:threadingInfo xmlns:p15="http://schemas.microsoft.com/office/powerpoint/2012/main" timeZoneBias="360"/>
      </p:ext>
    </p:extLst>
  </p:cm>
  <p:cm authorId="1" dt="2022-05-06T12:31:38.345" idx="2">
    <p:pos x="7405" y="3888"/>
    <p:text>Coordinate with Candace DeSantis - candace.desantis@bie.edu</p:text>
    <p:extLst>
      <p:ext uri="{C676402C-5697-4E1C-873F-D02D1690AC5C}">
        <p15:threadingInfo xmlns:p15="http://schemas.microsoft.com/office/powerpoint/2012/main" timeZoneBias="360">
          <p15:parentCm authorId="1" idx="1"/>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15B4E-5205-49EB-8B75-271F56249065}"/>
              </a:ext>
            </a:extLst>
          </p:cNvPr>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2EBE0A-EE59-4290-8567-4DFAF063990D}"/>
              </a:ext>
            </a:extLst>
          </p:cNvPr>
          <p:cNvSpPr>
            <a:spLocks noGrp="1"/>
          </p:cNvSpPr>
          <p:nvPr>
            <p:ph type="dt" sz="quarter" idx="1"/>
          </p:nvPr>
        </p:nvSpPr>
        <p:spPr>
          <a:xfrm>
            <a:off x="5438775" y="0"/>
            <a:ext cx="4160838" cy="366713"/>
          </a:xfrm>
          <a:prstGeom prst="rect">
            <a:avLst/>
          </a:prstGeom>
        </p:spPr>
        <p:txBody>
          <a:bodyPr vert="horz" lIns="91440" tIns="45720" rIns="91440" bIns="45720" rtlCol="0"/>
          <a:lstStyle>
            <a:lvl1pPr algn="r">
              <a:defRPr sz="1200"/>
            </a:lvl1pPr>
          </a:lstStyle>
          <a:p>
            <a:fld id="{8F5C6893-B6C9-4136-B147-FFFCF211FFE0}" type="datetimeFigureOut">
              <a:rPr lang="en-US" smtClean="0"/>
              <a:t>6/28/22</a:t>
            </a:fld>
            <a:endParaRPr lang="en-US"/>
          </a:p>
        </p:txBody>
      </p:sp>
      <p:sp>
        <p:nvSpPr>
          <p:cNvPr id="4" name="Footer Placeholder 3">
            <a:extLst>
              <a:ext uri="{FF2B5EF4-FFF2-40B4-BE49-F238E27FC236}">
                <a16:creationId xmlns:a16="http://schemas.microsoft.com/office/drawing/2014/main" id="{55131CA9-AE72-481B-92E2-CD9326C51367}"/>
              </a:ext>
            </a:extLst>
          </p:cNvPr>
          <p:cNvSpPr>
            <a:spLocks noGrp="1"/>
          </p:cNvSpPr>
          <p:nvPr>
            <p:ph type="ftr" sz="quarter" idx="2"/>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375041-FBB2-45BD-B7E8-D52C2A73B6CF}"/>
              </a:ext>
            </a:extLst>
          </p:cNvPr>
          <p:cNvSpPr>
            <a:spLocks noGrp="1"/>
          </p:cNvSpPr>
          <p:nvPr>
            <p:ph type="sldNum" sz="quarter" idx="3"/>
          </p:nvPr>
        </p:nvSpPr>
        <p:spPr>
          <a:xfrm>
            <a:off x="5438775" y="6948488"/>
            <a:ext cx="4160838" cy="366712"/>
          </a:xfrm>
          <a:prstGeom prst="rect">
            <a:avLst/>
          </a:prstGeom>
        </p:spPr>
        <p:txBody>
          <a:bodyPr vert="horz" lIns="91440" tIns="45720" rIns="91440" bIns="45720" rtlCol="0" anchor="b"/>
          <a:lstStyle>
            <a:lvl1pPr algn="r">
              <a:defRPr sz="1200"/>
            </a:lvl1pPr>
          </a:lstStyle>
          <a:p>
            <a:fld id="{A840BB21-4A77-47E7-8D30-D9800C7CE0F7}" type="slidenum">
              <a:rPr lang="en-US" smtClean="0"/>
              <a:t>‹#›</a:t>
            </a:fld>
            <a:endParaRPr lang="en-US"/>
          </a:p>
        </p:txBody>
      </p:sp>
    </p:spTree>
    <p:extLst>
      <p:ext uri="{BB962C8B-B14F-4D97-AF65-F5344CB8AC3E}">
        <p14:creationId xmlns:p14="http://schemas.microsoft.com/office/powerpoint/2010/main" val="348034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366713"/>
          </a:xfrm>
          <a:prstGeom prst="rect">
            <a:avLst/>
          </a:prstGeom>
        </p:spPr>
        <p:txBody>
          <a:bodyPr vert="horz" lIns="91440" tIns="45720" rIns="91440" bIns="45720" rtlCol="0"/>
          <a:lstStyle>
            <a:lvl1pPr algn="r">
              <a:defRPr sz="1200"/>
            </a:lvl1pPr>
          </a:lstStyle>
          <a:p>
            <a:fld id="{6061C52D-2493-4FDF-B3B8-346F89F0A2ED}" type="datetimeFigureOut">
              <a:rPr lang="en-US" smtClean="0"/>
              <a:t>6/28/22</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3521075"/>
            <a:ext cx="7680325" cy="28797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6948488"/>
            <a:ext cx="4160838" cy="366712"/>
          </a:xfrm>
          <a:prstGeom prst="rect">
            <a:avLst/>
          </a:prstGeom>
        </p:spPr>
        <p:txBody>
          <a:bodyPr vert="horz" lIns="91440" tIns="45720" rIns="91440" bIns="45720" rtlCol="0" anchor="b"/>
          <a:lstStyle>
            <a:lvl1pPr algn="r">
              <a:defRPr sz="1200"/>
            </a:lvl1pPr>
          </a:lstStyle>
          <a:p>
            <a:fld id="{FCED83BA-3F42-44DD-AA3F-059F6A637189}" type="slidenum">
              <a:rPr lang="en-US" smtClean="0"/>
              <a:t>‹#›</a:t>
            </a:fld>
            <a:endParaRPr lang="en-US"/>
          </a:p>
        </p:txBody>
      </p:sp>
    </p:spTree>
    <p:extLst>
      <p:ext uri="{BB962C8B-B14F-4D97-AF65-F5344CB8AC3E}">
        <p14:creationId xmlns:p14="http://schemas.microsoft.com/office/powerpoint/2010/main" val="390113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pa.gov/greenerproducts/recommendations-specifications-standards-and-ecolabels-federal-purchas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1</a:t>
            </a:fld>
            <a:endParaRPr lang="en-US"/>
          </a:p>
        </p:txBody>
      </p:sp>
    </p:spTree>
    <p:extLst>
      <p:ext uri="{BB962C8B-B14F-4D97-AF65-F5344CB8AC3E}">
        <p14:creationId xmlns:p14="http://schemas.microsoft.com/office/powerpoint/2010/main" val="1307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13</a:t>
            </a:fld>
            <a:endParaRPr lang="en-US"/>
          </a:p>
        </p:txBody>
      </p:sp>
    </p:spTree>
    <p:extLst>
      <p:ext uri="{BB962C8B-B14F-4D97-AF65-F5344CB8AC3E}">
        <p14:creationId xmlns:p14="http://schemas.microsoft.com/office/powerpoint/2010/main" val="555490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Coming</a:t>
            </a:r>
            <a:r>
              <a:rPr lang="en-US" sz="1200" b="0" i="0" kern="1200" dirty="0">
                <a:solidFill>
                  <a:schemeClr val="tx1"/>
                </a:solidFill>
                <a:effectLst/>
                <a:latin typeface="+mn-lt"/>
                <a:ea typeface="+mn-ea"/>
                <a:cs typeface="+mn-cs"/>
              </a:rPr>
              <a:t>….. BIE Mold Remediation SOP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many different kinds of mold. Molds can produce allergens, toxins and irritants.  </a:t>
            </a:r>
          </a:p>
          <a:p>
            <a:r>
              <a:rPr lang="en-US" sz="1200" b="0" i="0" kern="1200" dirty="0">
                <a:solidFill>
                  <a:schemeClr val="tx1"/>
                </a:solidFill>
                <a:effectLst/>
                <a:latin typeface="+mn-lt"/>
                <a:ea typeface="+mn-ea"/>
                <a:cs typeface="+mn-cs"/>
              </a:rPr>
              <a:t>Standards or Threshold Limit Values (TLVs) for airborne concentrations of mold, or mold spores, have not been set. Currently, there are no EPA regulations or standards for airborne mold contaminants.</a:t>
            </a:r>
          </a:p>
          <a:p>
            <a:r>
              <a:rPr lang="en-US" sz="1200" b="0" i="0" kern="1200" dirty="0">
                <a:solidFill>
                  <a:schemeClr val="tx1"/>
                </a:solidFill>
                <a:effectLst/>
                <a:latin typeface="+mn-lt"/>
                <a:ea typeface="+mn-ea"/>
                <a:cs typeface="+mn-cs"/>
              </a:rPr>
              <a:t>https://www.epa.gov/mold/are-there-federal-regulations-or-standards-regarding-mold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From PHS I/OAQ Presentation: </a:t>
            </a:r>
          </a:p>
          <a:p>
            <a:r>
              <a:rPr lang="en-US" sz="1200" b="0" i="0" u="none" strike="noStrike" kern="1200" baseline="0" dirty="0">
                <a:solidFill>
                  <a:schemeClr val="tx1"/>
                </a:solidFill>
                <a:latin typeface="+mn-lt"/>
                <a:ea typeface="+mn-ea"/>
                <a:cs typeface="+mn-cs"/>
              </a:rPr>
              <a:t>Mold spores are everywhere –the concern is for excess</a:t>
            </a:r>
          </a:p>
          <a:p>
            <a:r>
              <a:rPr lang="en-US" sz="1200" b="0" i="0" u="none" strike="noStrike" kern="1200" baseline="0" dirty="0">
                <a:solidFill>
                  <a:schemeClr val="tx1"/>
                </a:solidFill>
                <a:latin typeface="+mn-lt"/>
                <a:ea typeface="+mn-ea"/>
                <a:cs typeface="+mn-cs"/>
              </a:rPr>
              <a:t>Overly dry (&lt;20%) air can cause eye and sinus irritation</a:t>
            </a:r>
          </a:p>
          <a:p>
            <a:r>
              <a:rPr lang="en-US" sz="1200" b="0" i="0" u="none" strike="noStrike" kern="1200" baseline="0" dirty="0">
                <a:solidFill>
                  <a:schemeClr val="tx1"/>
                </a:solidFill>
                <a:latin typeface="+mn-lt"/>
                <a:ea typeface="+mn-ea"/>
                <a:cs typeface="+mn-cs"/>
              </a:rPr>
              <a:t>Overly moist (&gt;60%) air increased potential for mold and microbial growth</a:t>
            </a:r>
          </a:p>
          <a:p>
            <a:r>
              <a:rPr lang="en-US" sz="1200" b="0" i="0" u="none" strike="noStrike" kern="1200" baseline="0" dirty="0">
                <a:solidFill>
                  <a:schemeClr val="tx1"/>
                </a:solidFill>
                <a:latin typeface="+mn-lt"/>
                <a:ea typeface="+mn-ea"/>
                <a:cs typeface="+mn-cs"/>
              </a:rPr>
              <a:t>Color does not indicate hazard “Black Mold ” could be many species</a:t>
            </a:r>
          </a:p>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14</a:t>
            </a:fld>
            <a:endParaRPr lang="en-US"/>
          </a:p>
        </p:txBody>
      </p:sp>
    </p:spTree>
    <p:extLst>
      <p:ext uri="{BB962C8B-B14F-4D97-AF65-F5344CB8AC3E}">
        <p14:creationId xmlns:p14="http://schemas.microsoft.com/office/powerpoint/2010/main" val="176419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Carpet and Adhesives: </a:t>
            </a:r>
            <a:r>
              <a:rPr lang="en-US" sz="1200" b="0" i="0" kern="1200" dirty="0">
                <a:solidFill>
                  <a:schemeClr val="tx1"/>
                </a:solidFill>
                <a:effectLst/>
                <a:latin typeface="+mn-lt"/>
                <a:ea typeface="+mn-ea"/>
                <a:cs typeface="+mn-cs"/>
              </a:rPr>
              <a:t>The Carpet and Rug Institute’s Green Label Plus (GLP) program is recognized by the US Environmental Protection Agency’s (EPA’s) </a:t>
            </a:r>
            <a:r>
              <a:rPr lang="en-US" sz="1200" b="1" i="0" u="sng" kern="1200" dirty="0">
                <a:solidFill>
                  <a:schemeClr val="tx1"/>
                </a:solidFill>
                <a:effectLst/>
                <a:latin typeface="+mn-lt"/>
                <a:ea typeface="+mn-ea"/>
                <a:cs typeface="+mn-cs"/>
                <a:hlinkClick r:id="rId3"/>
              </a:rPr>
              <a:t>Recommendations of Specifications, Standards, and Ecolabels for Federal Purchasing</a:t>
            </a:r>
            <a:r>
              <a:rPr lang="en-US" sz="1200" b="0" i="0" kern="1200" dirty="0">
                <a:solidFill>
                  <a:schemeClr val="tx1"/>
                </a:solidFill>
                <a:effectLst/>
                <a:latin typeface="+mn-lt"/>
                <a:ea typeface="+mn-ea"/>
                <a:cs typeface="+mn-cs"/>
              </a:rPr>
              <a:t>. Carpet and adhesive products certified by GLP are preferred for purchase by the federal government. This recognition places the GLP program as a top-tier program for certification. The Recommendations of Specifications, Standards, and Ecolabels help federal purchasers identify and procure environmentally preferable products and services.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most common problems with portable classrooms include:</a:t>
            </a:r>
          </a:p>
          <a:p>
            <a:r>
              <a:rPr lang="en-US" sz="1200" b="0" i="0" kern="1200" dirty="0">
                <a:solidFill>
                  <a:schemeClr val="tx1"/>
                </a:solidFill>
                <a:effectLst/>
                <a:latin typeface="+mn-lt"/>
                <a:ea typeface="+mn-ea"/>
                <a:cs typeface="+mn-cs"/>
              </a:rPr>
              <a:t>Poorly functioning HVAC systems that provide minimal ventilation with outside air</a:t>
            </a:r>
          </a:p>
          <a:p>
            <a:r>
              <a:rPr lang="en-US" sz="1200" b="0" i="0" kern="1200" dirty="0">
                <a:solidFill>
                  <a:schemeClr val="tx1"/>
                </a:solidFill>
                <a:effectLst/>
                <a:latin typeface="+mn-lt"/>
                <a:ea typeface="+mn-ea"/>
                <a:cs typeface="+mn-cs"/>
              </a:rPr>
              <a:t>Poor acoustics from loud ventilation systems</a:t>
            </a:r>
          </a:p>
          <a:p>
            <a:r>
              <a:rPr lang="en-US" sz="1200" b="0" i="0" kern="1200" dirty="0">
                <a:solidFill>
                  <a:schemeClr val="tx1"/>
                </a:solidFill>
                <a:effectLst/>
                <a:latin typeface="+mn-lt"/>
                <a:ea typeface="+mn-ea"/>
                <a:cs typeface="+mn-cs"/>
              </a:rPr>
              <a:t>Chemical off-gassing from pressed wood and other high-emission materials, which may be of greater concern because of rapid occupancy after construction</a:t>
            </a:r>
          </a:p>
          <a:p>
            <a:r>
              <a:rPr lang="en-US" sz="1200" b="0" i="0" kern="1200" dirty="0">
                <a:solidFill>
                  <a:schemeClr val="tx1"/>
                </a:solidFill>
                <a:effectLst/>
                <a:latin typeface="+mn-lt"/>
                <a:ea typeface="+mn-ea"/>
                <a:cs typeface="+mn-cs"/>
              </a:rPr>
              <a:t>Water entry and mold growth</a:t>
            </a:r>
          </a:p>
          <a:p>
            <a:r>
              <a:rPr lang="en-US" sz="1200" b="0" i="0" kern="1200" dirty="0">
                <a:solidFill>
                  <a:schemeClr val="tx1"/>
                </a:solidFill>
                <a:effectLst/>
                <a:latin typeface="+mn-lt"/>
                <a:ea typeface="+mn-ea"/>
                <a:cs typeface="+mn-cs"/>
              </a:rPr>
              <a:t>Site pollution from nearby parking lots or loading areas</a:t>
            </a:r>
          </a:p>
          <a:p>
            <a:r>
              <a:rPr lang="en-US" dirty="0"/>
              <a:t>Source: https://www.epa.gov/iaq-schools/maintain-portable-classrooms-part-indoor-air-quality-design-tools-schools </a:t>
            </a:r>
          </a:p>
        </p:txBody>
      </p:sp>
      <p:sp>
        <p:nvSpPr>
          <p:cNvPr id="4" name="Slide Number Placeholder 3"/>
          <p:cNvSpPr>
            <a:spLocks noGrp="1"/>
          </p:cNvSpPr>
          <p:nvPr>
            <p:ph type="sldNum" sz="quarter" idx="5"/>
          </p:nvPr>
        </p:nvSpPr>
        <p:spPr/>
        <p:txBody>
          <a:bodyPr/>
          <a:lstStyle/>
          <a:p>
            <a:fld id="{FCED83BA-3F42-44DD-AA3F-059F6A637189}" type="slidenum">
              <a:rPr lang="en-US" smtClean="0"/>
              <a:t>15</a:t>
            </a:fld>
            <a:endParaRPr lang="en-US"/>
          </a:p>
        </p:txBody>
      </p:sp>
    </p:spTree>
    <p:extLst>
      <p:ext uri="{BB962C8B-B14F-4D97-AF65-F5344CB8AC3E}">
        <p14:creationId xmlns:p14="http://schemas.microsoft.com/office/powerpoint/2010/main" val="390344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From PHS I/OAQ Presentation: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Indoor air is usually more confined/easier to control or treat.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Air Quality Index:</a:t>
            </a:r>
          </a:p>
          <a:p>
            <a:r>
              <a:rPr lang="en-US" sz="1200" b="0" i="0" kern="1200" dirty="0">
                <a:solidFill>
                  <a:schemeClr val="tx1"/>
                </a:solidFill>
                <a:effectLst/>
                <a:latin typeface="+mn-lt"/>
                <a:ea typeface="+mn-ea"/>
                <a:cs typeface="+mn-cs"/>
              </a:rPr>
              <a:t>The U.S. AQI is EPA’s index for reporting air quality. The higher the AQI value, the greater the level of air pollution and the greater the health concern. For example, an AQI value of 50 or below represents good air quality, while an AQI value over 300 represents hazardous air quality. The AQI is divided into six categories. Each category corresponds to a different level of health concern. Each category also has a specific color. The color makes it easy for people to quickly determine whether air quality is reaching unhealthy levels in their communities. EPA establishes an AQI for five major air pollutants regulated by the Clean Air Act. Each of these pollutants has a national air quality standard set by EPA to protect public health:</a:t>
            </a:r>
          </a:p>
          <a:p>
            <a:r>
              <a:rPr lang="en-US" sz="1200" b="0" i="0" kern="1200" dirty="0">
                <a:solidFill>
                  <a:schemeClr val="tx1"/>
                </a:solidFill>
                <a:effectLst/>
                <a:latin typeface="+mn-lt"/>
                <a:ea typeface="+mn-ea"/>
                <a:cs typeface="+mn-cs"/>
              </a:rPr>
              <a:t>ground-level ozone, particle pollution (also known as particulate matter, including PM2.5 and PM10), carbon monoxide, sulfur dioxide, nitrogen dioxide.</a:t>
            </a:r>
            <a:endParaRPr lang="en-US" dirty="0"/>
          </a:p>
          <a:p>
            <a:endParaRPr lang="en-US" dirty="0"/>
          </a:p>
          <a:p>
            <a:r>
              <a:rPr lang="en-US" dirty="0"/>
              <a:t>Image citation:  https://www.researchgate.net/publication/282268341_Specifying_Exhaust_and_Intake_Systems </a:t>
            </a:r>
          </a:p>
          <a:p>
            <a:r>
              <a:rPr lang="en-US" dirty="0"/>
              <a:t>TY  - JOUR</a:t>
            </a:r>
          </a:p>
          <a:p>
            <a:r>
              <a:rPr lang="en-US" dirty="0"/>
              <a:t>AU  - Petersen, Ron</a:t>
            </a:r>
          </a:p>
          <a:p>
            <a:r>
              <a:rPr lang="en-US" dirty="0"/>
              <a:t>AU  - Cochran, Brad</a:t>
            </a:r>
          </a:p>
          <a:p>
            <a:r>
              <a:rPr lang="en-US" dirty="0"/>
              <a:t>AU  - Carter, John</a:t>
            </a:r>
          </a:p>
          <a:p>
            <a:r>
              <a:rPr lang="en-US" dirty="0"/>
              <a:t>PY  - 2002/08/01</a:t>
            </a:r>
          </a:p>
          <a:p>
            <a:r>
              <a:rPr lang="en-US" dirty="0"/>
              <a:t>SP  - 30</a:t>
            </a:r>
          </a:p>
          <a:p>
            <a:r>
              <a:rPr lang="en-US" dirty="0"/>
              <a:t>EP  - 37</a:t>
            </a:r>
          </a:p>
          <a:p>
            <a:r>
              <a:rPr lang="en-US" dirty="0"/>
              <a:t>T1  - Specifying Exhaust and Intake Systems</a:t>
            </a:r>
          </a:p>
          <a:p>
            <a:r>
              <a:rPr lang="en-US" dirty="0"/>
              <a:t>VL  - 44</a:t>
            </a:r>
          </a:p>
          <a:p>
            <a:r>
              <a:rPr lang="en-US" dirty="0"/>
              <a:t>JO  - ASHRAE Journal</a:t>
            </a:r>
          </a:p>
          <a:p>
            <a:r>
              <a:rPr lang="en-US" dirty="0"/>
              <a:t>ER  - </a:t>
            </a:r>
          </a:p>
        </p:txBody>
      </p:sp>
      <p:sp>
        <p:nvSpPr>
          <p:cNvPr id="4" name="Slide Number Placeholder 3"/>
          <p:cNvSpPr>
            <a:spLocks noGrp="1"/>
          </p:cNvSpPr>
          <p:nvPr>
            <p:ph type="sldNum" sz="quarter" idx="5"/>
          </p:nvPr>
        </p:nvSpPr>
        <p:spPr/>
        <p:txBody>
          <a:bodyPr/>
          <a:lstStyle/>
          <a:p>
            <a:fld id="{FCED83BA-3F42-44DD-AA3F-059F6A637189}" type="slidenum">
              <a:rPr lang="en-US" smtClean="0"/>
              <a:t>16</a:t>
            </a:fld>
            <a:endParaRPr lang="en-US"/>
          </a:p>
        </p:txBody>
      </p:sp>
    </p:spTree>
    <p:extLst>
      <p:ext uri="{BB962C8B-B14F-4D97-AF65-F5344CB8AC3E}">
        <p14:creationId xmlns:p14="http://schemas.microsoft.com/office/powerpoint/2010/main" val="2048044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process of monitoring. Short-term vs. </a:t>
            </a:r>
            <a:r>
              <a:rPr lang="en-US"/>
              <a:t>long-term. </a:t>
            </a:r>
          </a:p>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17</a:t>
            </a:fld>
            <a:endParaRPr lang="en-US"/>
          </a:p>
        </p:txBody>
      </p:sp>
    </p:spTree>
    <p:extLst>
      <p:ext uri="{BB962C8B-B14F-4D97-AF65-F5344CB8AC3E}">
        <p14:creationId xmlns:p14="http://schemas.microsoft.com/office/powerpoint/2010/main" val="2726275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D83BA-3F42-44DD-AA3F-059F6A637189}" type="slidenum">
              <a:rPr lang="en-US" smtClean="0"/>
              <a:t>18</a:t>
            </a:fld>
            <a:endParaRPr lang="en-US"/>
          </a:p>
        </p:txBody>
      </p:sp>
    </p:spTree>
    <p:extLst>
      <p:ext uri="{BB962C8B-B14F-4D97-AF65-F5344CB8AC3E}">
        <p14:creationId xmlns:p14="http://schemas.microsoft.com/office/powerpoint/2010/main" val="1319181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(like FEMP pilot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From PHS I/OAQ Presentation: </a:t>
            </a:r>
          </a:p>
          <a:p>
            <a:r>
              <a:rPr lang="en-US" sz="1200" b="1" i="0" u="none" strike="noStrike" kern="1200" baseline="0" dirty="0">
                <a:solidFill>
                  <a:schemeClr val="tx1"/>
                </a:solidFill>
                <a:latin typeface="+mn-lt"/>
                <a:ea typeface="+mn-ea"/>
                <a:cs typeface="+mn-cs"/>
              </a:rPr>
              <a:t>Benefits </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Limitations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Monitoring is an important part of investigation for a reported concern. / Reliance on numbers can miss the bigger picture. Consult a professional.	</a:t>
            </a:r>
          </a:p>
          <a:p>
            <a:r>
              <a:rPr lang="en-US" sz="1200" b="0" i="0" u="none" strike="noStrike" kern="1200" baseline="0" dirty="0">
                <a:solidFill>
                  <a:schemeClr val="tx1"/>
                </a:solidFill>
                <a:latin typeface="+mn-lt"/>
                <a:ea typeface="+mn-ea"/>
                <a:cs typeface="+mn-cs"/>
              </a:rPr>
              <a:t>Quantitative data can help justify corrective actions. / Individual preferences and sensitivities should be considered.	</a:t>
            </a:r>
          </a:p>
          <a:p>
            <a:r>
              <a:rPr lang="en-US" sz="1200" b="0" i="0" u="none" strike="noStrike" kern="1200" baseline="0" dirty="0">
                <a:solidFill>
                  <a:schemeClr val="tx1"/>
                </a:solidFill>
                <a:latin typeface="+mn-lt"/>
                <a:ea typeface="+mn-ea"/>
                <a:cs typeface="+mn-cs"/>
              </a:rPr>
              <a:t>Several parameters can be compared to industry standards. / Some parameters, like mold spores, have no standard threshold.</a:t>
            </a:r>
          </a:p>
          <a:p>
            <a:r>
              <a:rPr lang="en-US" sz="1200" b="0" i="0" u="none" strike="noStrike" kern="1200" baseline="0" dirty="0">
                <a:solidFill>
                  <a:schemeClr val="tx1"/>
                </a:solidFill>
                <a:latin typeface="+mn-lt"/>
                <a:ea typeface="+mn-ea"/>
                <a:cs typeface="+mn-cs"/>
              </a:rPr>
              <a:t>Changes over time can indicate issues relating to seasonal variation. / Consider the timeframe when monitoring –one hour won’t cut it.	</a:t>
            </a:r>
          </a:p>
          <a:p>
            <a:endParaRPr lang="en-US" dirty="0"/>
          </a:p>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19</a:t>
            </a:fld>
            <a:endParaRPr lang="en-US"/>
          </a:p>
        </p:txBody>
      </p:sp>
    </p:spTree>
    <p:extLst>
      <p:ext uri="{BB962C8B-B14F-4D97-AF65-F5344CB8AC3E}">
        <p14:creationId xmlns:p14="http://schemas.microsoft.com/office/powerpoint/2010/main" val="3727410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Source Control: Usually the most effective way to improve indoor air quality is to eliminate individual sources of pollution or to reduce their emissions.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 sources, like those that contain asbestos, can be sealed or enclosed; others, like gas stoves, can be adjusted to decrease the amount of emissions. In many cases, source control is also a more cost-efficient approach to protecting indoor air quality than increasing ventilation because increasing ventilation can increase energy costs.</a:t>
            </a:r>
          </a:p>
          <a:p>
            <a:r>
              <a:rPr lang="en-US" dirty="0"/>
              <a:t>https://www.epa.gov/indoor-air-quality-iaq/improving-indoor-air-quality </a:t>
            </a:r>
          </a:p>
        </p:txBody>
      </p:sp>
      <p:sp>
        <p:nvSpPr>
          <p:cNvPr id="4" name="Slide Number Placeholder 3"/>
          <p:cNvSpPr>
            <a:spLocks noGrp="1"/>
          </p:cNvSpPr>
          <p:nvPr>
            <p:ph type="sldNum" sz="quarter" idx="5"/>
          </p:nvPr>
        </p:nvSpPr>
        <p:spPr/>
        <p:txBody>
          <a:bodyPr/>
          <a:lstStyle/>
          <a:p>
            <a:fld id="{FCED83BA-3F42-44DD-AA3F-059F6A637189}" type="slidenum">
              <a:rPr lang="en-US" smtClean="0"/>
              <a:t>20</a:t>
            </a:fld>
            <a:endParaRPr lang="en-US"/>
          </a:p>
        </p:txBody>
      </p:sp>
    </p:spTree>
    <p:extLst>
      <p:ext uri="{BB962C8B-B14F-4D97-AF65-F5344CB8AC3E}">
        <p14:creationId xmlns:p14="http://schemas.microsoft.com/office/powerpoint/2010/main" val="72069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Indoor Air Quality Master Class Professional Training Webinar Series</a:t>
            </a:r>
          </a:p>
          <a:p>
            <a:r>
              <a:rPr lang="en-US" sz="1200" b="1" i="0" kern="1200" dirty="0">
                <a:solidFill>
                  <a:schemeClr val="tx1"/>
                </a:solidFill>
                <a:effectLst/>
                <a:latin typeface="+mn-lt"/>
                <a:ea typeface="+mn-ea"/>
                <a:cs typeface="+mn-cs"/>
              </a:rPr>
              <a:t>On-Demand Webinars</a:t>
            </a:r>
          </a:p>
          <a:p>
            <a:r>
              <a:rPr lang="en-US" sz="1200" b="0" i="0" kern="1200" dirty="0">
                <a:solidFill>
                  <a:schemeClr val="tx1"/>
                </a:solidFill>
                <a:effectLst/>
                <a:latin typeface="+mn-lt"/>
                <a:ea typeface="+mn-ea"/>
                <a:cs typeface="+mn-cs"/>
              </a:rPr>
              <a:t>The Indoor Air Quality (IAQ) Master Class Professional Training Webinar Series comprises ten 1-hour technical, web-based trainings designed to provide school district staff the knowledge and tools they need to execute an IAQ management program. Complete all 10 hours to receive a certificate that recognizes your efforts toward IAQ mastery.</a:t>
            </a:r>
          </a:p>
          <a:p>
            <a:endParaRPr lang="en-US" dirty="0"/>
          </a:p>
          <a:p>
            <a:r>
              <a:rPr lang="en-US" sz="1200" b="1" dirty="0">
                <a:solidFill>
                  <a:schemeClr val="accent4"/>
                </a:solidFill>
              </a:rPr>
              <a:t>Pyramid Lake Schools </a:t>
            </a:r>
            <a:r>
              <a:rPr lang="en-US" sz="1200" b="0" dirty="0">
                <a:solidFill>
                  <a:schemeClr val="accent4"/>
                </a:solidFill>
              </a:rPr>
              <a:t>– FM completed master class training series and applied it to his school – amazing self-initiative. </a:t>
            </a:r>
          </a:p>
          <a:p>
            <a:r>
              <a:rPr lang="en-US" sz="1200" kern="1200" dirty="0">
                <a:solidFill>
                  <a:schemeClr val="tx1"/>
                </a:solidFill>
                <a:effectLst/>
                <a:latin typeface="+mn-lt"/>
                <a:ea typeface="+mn-ea"/>
                <a:cs typeface="+mn-cs"/>
              </a:rPr>
              <a:t>Joseph Esposito</a:t>
            </a:r>
          </a:p>
          <a:p>
            <a:r>
              <a:rPr lang="en-US" sz="1200" kern="1200" dirty="0">
                <a:solidFill>
                  <a:schemeClr val="tx1"/>
                </a:solidFill>
                <a:effectLst/>
                <a:latin typeface="+mn-lt"/>
                <a:ea typeface="+mn-ea"/>
                <a:cs typeface="+mn-cs"/>
              </a:rPr>
              <a:t>Facility Manager-CDSO</a:t>
            </a:r>
          </a:p>
          <a:p>
            <a:r>
              <a:rPr lang="en-US" sz="1200" kern="1200" dirty="0">
                <a:solidFill>
                  <a:schemeClr val="tx1"/>
                </a:solidFill>
                <a:effectLst/>
                <a:latin typeface="+mn-lt"/>
                <a:ea typeface="+mn-ea"/>
                <a:cs typeface="+mn-cs"/>
              </a:rPr>
              <a:t>Pyramid Lake Jr/Sr High School</a:t>
            </a:r>
          </a:p>
          <a:p>
            <a:endParaRPr lang="en-US" b="0" dirty="0"/>
          </a:p>
        </p:txBody>
      </p:sp>
      <p:sp>
        <p:nvSpPr>
          <p:cNvPr id="4" name="Slide Number Placeholder 3"/>
          <p:cNvSpPr>
            <a:spLocks noGrp="1"/>
          </p:cNvSpPr>
          <p:nvPr>
            <p:ph type="sldNum" sz="quarter" idx="5"/>
          </p:nvPr>
        </p:nvSpPr>
        <p:spPr/>
        <p:txBody>
          <a:bodyPr/>
          <a:lstStyle/>
          <a:p>
            <a:fld id="{FCED83BA-3F42-44DD-AA3F-059F6A637189}" type="slidenum">
              <a:rPr lang="en-US" smtClean="0"/>
              <a:t>21</a:t>
            </a:fld>
            <a:endParaRPr lang="en-US"/>
          </a:p>
        </p:txBody>
      </p:sp>
    </p:spTree>
    <p:extLst>
      <p:ext uri="{BB962C8B-B14F-4D97-AF65-F5344CB8AC3E}">
        <p14:creationId xmlns:p14="http://schemas.microsoft.com/office/powerpoint/2010/main" val="356207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2</a:t>
            </a:fld>
            <a:endParaRPr lang="en-US"/>
          </a:p>
        </p:txBody>
      </p:sp>
    </p:spTree>
    <p:extLst>
      <p:ext uri="{BB962C8B-B14F-4D97-AF65-F5344CB8AC3E}">
        <p14:creationId xmlns:p14="http://schemas.microsoft.com/office/powerpoint/2010/main" val="184484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3</a:t>
            </a:fld>
            <a:endParaRPr lang="en-US"/>
          </a:p>
        </p:txBody>
      </p:sp>
    </p:spTree>
    <p:extLst>
      <p:ext uri="{BB962C8B-B14F-4D97-AF65-F5344CB8AC3E}">
        <p14:creationId xmlns:p14="http://schemas.microsoft.com/office/powerpoint/2010/main" val="235283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last several years, a growing body of scientific evidence has indicated that the air within homes and other buildings can be more seriously polluted than the outdoor air in </a:t>
            </a:r>
            <a:r>
              <a:rPr lang="en-US" sz="1200" b="0" i="0" u="sng" kern="1200" dirty="0">
                <a:solidFill>
                  <a:schemeClr val="tx1"/>
                </a:solidFill>
                <a:effectLst/>
                <a:latin typeface="+mn-lt"/>
                <a:ea typeface="+mn-ea"/>
                <a:cs typeface="+mn-cs"/>
              </a:rPr>
              <a:t>even the largest and most industrialized cities</a:t>
            </a:r>
            <a:r>
              <a:rPr lang="en-US" sz="1200" b="0" i="0" kern="1200" dirty="0">
                <a:solidFill>
                  <a:schemeClr val="tx1"/>
                </a:solidFill>
                <a:effectLst/>
                <a:latin typeface="+mn-lt"/>
                <a:ea typeface="+mn-ea"/>
                <a:cs typeface="+mn-cs"/>
              </a:rPr>
              <a:t>. Other research indicates that people spend approximately 90 percent of their time indoors. Thus, for many people, the risks to health may be greater due to exposure to air pollution indoors than outdoors. https://www.epa.gov/indoor-air-quality-iaq/inside-story-guide-indoor-air-quality</a:t>
            </a:r>
          </a:p>
          <a:p>
            <a:endParaRPr lang="en-US" sz="1200" b="0" i="0" kern="1200" dirty="0">
              <a:solidFill>
                <a:schemeClr val="tx1"/>
              </a:solidFill>
              <a:effectLst/>
              <a:latin typeface="+mn-lt"/>
              <a:ea typeface="+mn-ea"/>
              <a:cs typeface="+mn-cs"/>
            </a:endParaRPr>
          </a:p>
          <a:p>
            <a:r>
              <a:rPr lang="en-US" b="1" dirty="0"/>
              <a:t>Immediate Effects</a:t>
            </a:r>
            <a:r>
              <a:rPr lang="en-US" dirty="0"/>
              <a:t>: </a:t>
            </a:r>
            <a:r>
              <a:rPr lang="en-US" sz="1200" b="0" i="0" kern="1200" dirty="0">
                <a:solidFill>
                  <a:schemeClr val="tx1"/>
                </a:solidFill>
                <a:effectLst/>
                <a:latin typeface="+mn-lt"/>
                <a:ea typeface="+mn-ea"/>
                <a:cs typeface="+mn-cs"/>
              </a:rPr>
              <a:t>Some health effects may show up shortly after a single exposure or repeated exposures to a pollutant. These include irritation of the eyes, nose, and throat, headaches, dizziness, and fatigue. Such immediate effects are usually short-term and treatable. Sometimes the treatment is simply eliminating the person's exposure to the source of the pollution, if it can be identified. Soon after exposure to some indoor air pollutants, symptoms of some diseases such as asthma may show up, be aggravated or worsened.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Long-Term Effects</a:t>
            </a:r>
            <a:r>
              <a:rPr lang="en-US" sz="1200" b="0" i="0" kern="1200" dirty="0">
                <a:solidFill>
                  <a:schemeClr val="tx1"/>
                </a:solidFill>
                <a:effectLst/>
                <a:latin typeface="+mn-lt"/>
                <a:ea typeface="+mn-ea"/>
                <a:cs typeface="+mn-cs"/>
              </a:rPr>
              <a:t>: Other health effects may show up either years after exposure has occurred or only after long or repeated periods of exposure. These effects, which include some respiratory diseases, heart disease and cancer, can be severely debilitating or fatal. It is prudent to try to improve the indoor air quality in your home even if symptoms are not noticeable.</a:t>
            </a:r>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7</a:t>
            </a:fld>
            <a:endParaRPr lang="en-US"/>
          </a:p>
        </p:txBody>
      </p:sp>
    </p:spTree>
    <p:extLst>
      <p:ext uri="{BB962C8B-B14F-4D97-AF65-F5344CB8AC3E}">
        <p14:creationId xmlns:p14="http://schemas.microsoft.com/office/powerpoint/2010/main" val="50795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D83BA-3F42-44DD-AA3F-059F6A637189}" type="slidenum">
              <a:rPr lang="en-US" smtClean="0"/>
              <a:t>8</a:t>
            </a:fld>
            <a:endParaRPr lang="en-US"/>
          </a:p>
        </p:txBody>
      </p:sp>
    </p:spTree>
    <p:extLst>
      <p:ext uri="{BB962C8B-B14F-4D97-AF65-F5344CB8AC3E}">
        <p14:creationId xmlns:p14="http://schemas.microsoft.com/office/powerpoint/2010/main" val="158811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RRP Rule: </a:t>
            </a:r>
            <a:r>
              <a:rPr lang="en-US" dirty="0"/>
              <a:t>Regulates renovation activities that may disturb lead based paint – which can expose building occupants to lead dust.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can affect children’s brains and developing nervous systems, causing reduced IQ, learning disabilities, and behavioral problems. Lead is also harmful to adults. Lead in dust is the most common way people are exposed to lead. Reference USEPA’s </a:t>
            </a:r>
            <a:r>
              <a:rPr lang="en-US" sz="1200" i="1" kern="1200" dirty="0">
                <a:solidFill>
                  <a:schemeClr val="tx1"/>
                </a:solidFill>
                <a:effectLst/>
                <a:latin typeface="+mn-lt"/>
                <a:ea typeface="+mn-ea"/>
                <a:cs typeface="+mn-cs"/>
              </a:rPr>
              <a:t>Renovate Right: Important Lead Hazard Information for Families, Child Care Providers and Schools. </a:t>
            </a:r>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9</a:t>
            </a:fld>
            <a:endParaRPr lang="en-US"/>
          </a:p>
        </p:txBody>
      </p:sp>
    </p:spTree>
    <p:extLst>
      <p:ext uri="{BB962C8B-B14F-4D97-AF65-F5344CB8AC3E}">
        <p14:creationId xmlns:p14="http://schemas.microsoft.com/office/powerpoint/2010/main" val="77135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Each topic has a dedicated slide set that follows.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From PHS I/OAQ Presentation: </a:t>
            </a:r>
          </a:p>
          <a:p>
            <a:r>
              <a:rPr lang="en-US" sz="1200" b="1" i="0" u="none" strike="noStrike" kern="1200" baseline="0" dirty="0">
                <a:solidFill>
                  <a:schemeClr val="tx1"/>
                </a:solidFill>
                <a:latin typeface="+mn-lt"/>
                <a:ea typeface="+mn-ea"/>
                <a:cs typeface="+mn-cs"/>
              </a:rPr>
              <a:t>Causal Factor: Resulting Contaminant/Condition</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Poor Ventilation: Thermal discomfort (Temperature), Dampness (Relative Humidity), Stagnant Air (Carbon Dioxide)	</a:t>
            </a:r>
          </a:p>
          <a:p>
            <a:r>
              <a:rPr lang="fr-FR" sz="1200" b="0" i="0" u="none" strike="noStrike" kern="1200" baseline="0" dirty="0">
                <a:solidFill>
                  <a:schemeClr val="tx1"/>
                </a:solidFill>
                <a:latin typeface="+mn-lt"/>
                <a:ea typeface="+mn-ea"/>
                <a:cs typeface="+mn-cs"/>
              </a:rPr>
              <a:t>Combustion Sources: Carbon </a:t>
            </a:r>
            <a:r>
              <a:rPr lang="fr-FR" sz="1200" b="0" i="0" u="none" strike="noStrike" kern="1200" baseline="0" dirty="0" err="1">
                <a:solidFill>
                  <a:schemeClr val="tx1"/>
                </a:solidFill>
                <a:latin typeface="+mn-lt"/>
                <a:ea typeface="+mn-ea"/>
                <a:cs typeface="+mn-cs"/>
              </a:rPr>
              <a:t>Monoxide</a:t>
            </a:r>
            <a:r>
              <a:rPr lang="fr-FR" sz="1200" b="0" i="0" u="none" strike="noStrike" kern="1200" baseline="0" dirty="0">
                <a:solidFill>
                  <a:schemeClr val="tx1"/>
                </a:solidFill>
                <a:latin typeface="+mn-lt"/>
                <a:ea typeface="+mn-ea"/>
                <a:cs typeface="+mn-cs"/>
              </a:rPr>
              <a:t>, Smoke, </a:t>
            </a:r>
            <a:r>
              <a:rPr lang="fr-FR" sz="1200" b="0" i="0" u="none" strike="noStrike" kern="1200" baseline="0" dirty="0" err="1">
                <a:solidFill>
                  <a:schemeClr val="tx1"/>
                </a:solidFill>
                <a:latin typeface="+mn-lt"/>
                <a:ea typeface="+mn-ea"/>
                <a:cs typeface="+mn-cs"/>
              </a:rPr>
              <a:t>Particulate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Matter</a:t>
            </a:r>
            <a:r>
              <a:rPr lang="fr-FR"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Cleaning Supplies, Paints, Pesticides, Other Chemicals: Volatile Organic Compounds (VOCs)	</a:t>
            </a:r>
          </a:p>
          <a:p>
            <a:r>
              <a:rPr lang="en-US" sz="1200" b="0" i="0" u="none" strike="noStrike" kern="1200" baseline="0" dirty="0">
                <a:solidFill>
                  <a:schemeClr val="tx1"/>
                </a:solidFill>
                <a:latin typeface="+mn-lt"/>
                <a:ea typeface="+mn-ea"/>
                <a:cs typeface="+mn-cs"/>
              </a:rPr>
              <a:t>Building Materials: Asbestos Fibers, Lead Dust, VOCs	</a:t>
            </a:r>
          </a:p>
          <a:p>
            <a:r>
              <a:rPr lang="en-US" sz="1200" b="0" i="0" u="none" strike="noStrike" kern="1200" baseline="0" dirty="0">
                <a:solidFill>
                  <a:schemeClr val="tx1"/>
                </a:solidFill>
                <a:latin typeface="+mn-lt"/>
                <a:ea typeface="+mn-ea"/>
                <a:cs typeface="+mn-cs"/>
              </a:rPr>
              <a:t>Natural Environment: Mold Spores, Infectious Organisms, Radon	</a:t>
            </a:r>
          </a:p>
          <a:p>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10</a:t>
            </a:fld>
            <a:endParaRPr lang="en-US"/>
          </a:p>
        </p:txBody>
      </p:sp>
    </p:spTree>
    <p:extLst>
      <p:ext uri="{BB962C8B-B14F-4D97-AF65-F5344CB8AC3E}">
        <p14:creationId xmlns:p14="http://schemas.microsoft.com/office/powerpoint/2010/main" val="394916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From PHS I/OAQ Presentation: </a:t>
            </a:r>
          </a:p>
          <a:p>
            <a:r>
              <a:rPr lang="en-US" sz="1200" b="0" i="0" u="none" strike="noStrike" kern="1200" baseline="0" dirty="0">
                <a:solidFill>
                  <a:schemeClr val="tx1"/>
                </a:solidFill>
                <a:latin typeface="+mn-lt"/>
                <a:ea typeface="+mn-ea"/>
                <a:cs typeface="+mn-cs"/>
              </a:rPr>
              <a:t>Elevated Carbon Dioxide (&gt;1,000 ppm) is an indicator of stagnant air</a:t>
            </a:r>
          </a:p>
          <a:p>
            <a:r>
              <a:rPr lang="en-US" sz="1200" b="0" i="0" u="none" strike="noStrike" kern="1200" baseline="0" dirty="0">
                <a:solidFill>
                  <a:schemeClr val="tx1"/>
                </a:solidFill>
                <a:latin typeface="+mn-lt"/>
                <a:ea typeface="+mn-ea"/>
                <a:cs typeface="+mn-cs"/>
              </a:rPr>
              <a:t>NOTE: lack of fresh air increases risk of COVID-19 transmission</a:t>
            </a:r>
          </a:p>
          <a:p>
            <a:r>
              <a:rPr lang="en-US" sz="1200" b="0" i="0" u="none" strike="noStrike" kern="1200" baseline="0" dirty="0">
                <a:solidFill>
                  <a:schemeClr val="tx1"/>
                </a:solidFill>
                <a:latin typeface="+mn-lt"/>
                <a:ea typeface="+mn-ea"/>
                <a:cs typeface="+mn-cs"/>
              </a:rPr>
              <a:t>HVAC System Maintenance:</a:t>
            </a:r>
          </a:p>
          <a:p>
            <a:r>
              <a:rPr lang="en-US" sz="1200" b="0" i="0" u="none" strike="noStrike" kern="1200" baseline="0" dirty="0">
                <a:solidFill>
                  <a:schemeClr val="tx1"/>
                </a:solidFill>
                <a:latin typeface="+mn-lt"/>
                <a:ea typeface="+mn-ea"/>
                <a:cs typeface="+mn-cs"/>
              </a:rPr>
              <a:t>Perform monthly preventive maintenance checks for signs of damage, dust build-up, leaks, or improper function. </a:t>
            </a:r>
          </a:p>
          <a:p>
            <a:r>
              <a:rPr lang="en-US" sz="1200" b="0" i="0" u="none" strike="noStrike" kern="1200" baseline="0" dirty="0">
                <a:solidFill>
                  <a:schemeClr val="tx1"/>
                </a:solidFill>
                <a:latin typeface="+mn-lt"/>
                <a:ea typeface="+mn-ea"/>
                <a:cs typeface="+mn-cs"/>
              </a:rPr>
              <a:t>For comfort, maintain relative humidity between 40-60% and temperature between 68-76 F.</a:t>
            </a:r>
          </a:p>
          <a:p>
            <a:r>
              <a:rPr lang="en-US" sz="1200" b="0" i="0" u="none" strike="noStrike" kern="1200" baseline="0" dirty="0">
                <a:solidFill>
                  <a:schemeClr val="tx1"/>
                </a:solidFill>
                <a:latin typeface="+mn-lt"/>
                <a:ea typeface="+mn-ea"/>
                <a:cs typeface="+mn-cs"/>
              </a:rPr>
              <a:t>Establish filter change-out schedules.</a:t>
            </a:r>
          </a:p>
          <a:p>
            <a:r>
              <a:rPr lang="en-US" sz="1200" b="0" i="0" u="none" strike="noStrike" kern="1200" baseline="0" dirty="0">
                <a:solidFill>
                  <a:schemeClr val="tx1"/>
                </a:solidFill>
                <a:latin typeface="+mn-lt"/>
                <a:ea typeface="+mn-ea"/>
                <a:cs typeface="+mn-cs"/>
              </a:rPr>
              <a:t>Ensure exhaust fans are working.</a:t>
            </a:r>
          </a:p>
          <a:p>
            <a:r>
              <a:rPr lang="en-US" sz="1200" b="0" i="0" u="none" strike="noStrike" kern="1200" baseline="0" dirty="0">
                <a:solidFill>
                  <a:schemeClr val="tx1"/>
                </a:solidFill>
                <a:latin typeface="+mn-lt"/>
                <a:ea typeface="+mn-ea"/>
                <a:cs typeface="+mn-cs"/>
              </a:rPr>
              <a:t>Schedule HVAC professional annual service.   </a:t>
            </a:r>
          </a:p>
          <a:p>
            <a:r>
              <a:rPr lang="en-US" sz="1200" b="0" i="0" u="none" strike="noStrike" kern="1200" baseline="0" dirty="0">
                <a:solidFill>
                  <a:schemeClr val="tx1"/>
                </a:solidFill>
                <a:latin typeface="+mn-lt"/>
                <a:ea typeface="+mn-ea"/>
                <a:cs typeface="+mn-cs"/>
              </a:rPr>
              <a:t>Portable Air Purification:</a:t>
            </a:r>
          </a:p>
          <a:p>
            <a:r>
              <a:rPr lang="en-US" sz="1200" b="0" i="0" u="none" strike="noStrike" kern="1200" baseline="0" dirty="0">
                <a:solidFill>
                  <a:schemeClr val="tx1"/>
                </a:solidFill>
                <a:latin typeface="+mn-lt"/>
                <a:ea typeface="+mn-ea"/>
                <a:cs typeface="+mn-cs"/>
              </a:rPr>
              <a:t>Mechanical: portable high-efficiency particulate air (HEPA) filters -Preferred, proven effective against viruses/particles</a:t>
            </a:r>
          </a:p>
          <a:p>
            <a:r>
              <a:rPr lang="en-US" sz="1200" b="0" i="0" u="none" strike="noStrike" kern="1200" baseline="0" dirty="0">
                <a:solidFill>
                  <a:schemeClr val="tx1"/>
                </a:solidFill>
                <a:latin typeface="+mn-lt"/>
                <a:ea typeface="+mn-ea"/>
                <a:cs typeface="+mn-cs"/>
              </a:rPr>
              <a:t>Ultraviolet Germicidal Irradiation (UVGI) - May be effective but has complex requirements</a:t>
            </a:r>
          </a:p>
          <a:p>
            <a:r>
              <a:rPr lang="en-US" sz="1200" b="0" i="0" u="none" strike="noStrike" kern="1200" baseline="0" dirty="0">
                <a:solidFill>
                  <a:schemeClr val="tx1"/>
                </a:solidFill>
                <a:latin typeface="+mn-lt"/>
                <a:ea typeface="+mn-ea"/>
                <a:cs typeface="+mn-cs"/>
              </a:rPr>
              <a:t>Ionic (e.g., bipolar ionization) and ozone cleaners - Avoid, may produce harmful by-products</a:t>
            </a:r>
          </a:p>
          <a:p>
            <a:endParaRPr lang="en-US" dirty="0"/>
          </a:p>
          <a:p>
            <a:r>
              <a:rPr lang="en-US" b="1" dirty="0"/>
              <a:t>Story</a:t>
            </a:r>
            <a:r>
              <a:rPr lang="en-US" dirty="0"/>
              <a:t>: BIE Safety Inspector: </a:t>
            </a:r>
            <a:r>
              <a:rPr lang="en-US" sz="1200" kern="1200" dirty="0">
                <a:solidFill>
                  <a:schemeClr val="tx1"/>
                </a:solidFill>
                <a:effectLst/>
                <a:latin typeface="+mn-lt"/>
                <a:ea typeface="+mn-ea"/>
                <a:cs typeface="+mn-cs"/>
              </a:rPr>
              <a:t>I was talking with kitchen staff, and they stated many would get headaches after working in the dish room. They fired up the unit (gas-fired) and let it fun for 15 minutes. I walked into the area, turned on the gas meter and these were the readings- below, obviously I had them shut it off and exit the area.  Carbon Monoxide - CO (product of incomplete combustion) = 657 ppm. OSHA Permissible Exposure Limit (PEL) for CO....is 50 ppm, </a:t>
            </a:r>
            <a:r>
              <a:rPr lang="en-US" sz="1200" b="0" i="0" kern="1200" dirty="0">
                <a:solidFill>
                  <a:schemeClr val="tx1"/>
                </a:solidFill>
                <a:effectLst/>
                <a:latin typeface="+mn-lt"/>
                <a:ea typeface="+mn-ea"/>
                <a:cs typeface="+mn-cs"/>
              </a:rPr>
              <a:t>8-hour Time Weighted Average</a:t>
            </a:r>
            <a:r>
              <a:rPr lang="en-US" sz="1200" kern="1200" dirty="0">
                <a:solidFill>
                  <a:schemeClr val="tx1"/>
                </a:solidFill>
                <a:effectLst/>
                <a:latin typeface="+mn-lt"/>
                <a:ea typeface="+mn-ea"/>
                <a:cs typeface="+mn-cs"/>
              </a:rPr>
              <a:t>. The school now has a new dishwasher, school reports no more CO issues. https://www.osha.gov/chemicaldata/462 </a:t>
            </a:r>
            <a:endParaRPr lang="en-US" dirty="0"/>
          </a:p>
        </p:txBody>
      </p:sp>
      <p:sp>
        <p:nvSpPr>
          <p:cNvPr id="4" name="Slide Number Placeholder 3"/>
          <p:cNvSpPr>
            <a:spLocks noGrp="1"/>
          </p:cNvSpPr>
          <p:nvPr>
            <p:ph type="sldNum" sz="quarter" idx="5"/>
          </p:nvPr>
        </p:nvSpPr>
        <p:spPr/>
        <p:txBody>
          <a:bodyPr/>
          <a:lstStyle/>
          <a:p>
            <a:fld id="{FCED83BA-3F42-44DD-AA3F-059F6A637189}" type="slidenum">
              <a:rPr lang="en-US" smtClean="0"/>
              <a:t>11</a:t>
            </a:fld>
            <a:endParaRPr lang="en-US"/>
          </a:p>
        </p:txBody>
      </p:sp>
    </p:spTree>
    <p:extLst>
      <p:ext uri="{BB962C8B-B14F-4D97-AF65-F5344CB8AC3E}">
        <p14:creationId xmlns:p14="http://schemas.microsoft.com/office/powerpoint/2010/main" val="58001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4"/>
                </a:solidFill>
              </a:rPr>
              <a:t>Audience Questions: What is a Safety Data Sheet? </a:t>
            </a:r>
          </a:p>
          <a:p>
            <a:pPr marL="0" indent="0">
              <a:buNone/>
            </a:pPr>
            <a:r>
              <a:rPr lang="en-US" dirty="0">
                <a:solidFill>
                  <a:schemeClr val="accent4"/>
                </a:solidFill>
              </a:rPr>
              <a:t>                                   Where can you get one?</a:t>
            </a:r>
          </a:p>
          <a:p>
            <a:pPr marL="0" indent="0">
              <a:buNone/>
            </a:pPr>
            <a:r>
              <a:rPr lang="en-US" dirty="0">
                <a:solidFill>
                  <a:schemeClr val="accent4"/>
                </a:solidFill>
              </a:rPr>
              <a:t>                                   Where can you find it at your school?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Safety Data Sheet (formerly called Material Safety Data Sheet) is </a:t>
            </a:r>
            <a:r>
              <a:rPr lang="en-US" sz="1200" b="1" i="0" kern="1200" dirty="0">
                <a:solidFill>
                  <a:schemeClr val="tx1"/>
                </a:solidFill>
                <a:effectLst/>
                <a:latin typeface="+mn-lt"/>
                <a:ea typeface="+mn-ea"/>
                <a:cs typeface="+mn-cs"/>
              </a:rPr>
              <a:t>a detailed informational document prepared by the manufacturer of a hazardous chemical</a:t>
            </a:r>
            <a:r>
              <a:rPr lang="en-US" sz="1200" b="0" i="0" kern="1200" dirty="0">
                <a:solidFill>
                  <a:schemeClr val="tx1"/>
                </a:solidFill>
                <a:effectLst/>
                <a:latin typeface="+mn-lt"/>
                <a:ea typeface="+mn-ea"/>
                <a:cs typeface="+mn-cs"/>
              </a:rPr>
              <a:t>. It includes information such as the properties of each chemical; the physical, health, and environmental health hazards; protective measures; and safety precautions for handling, storing, and transporting the chemical. </a:t>
            </a:r>
            <a:r>
              <a:rPr lang="en-US" dirty="0"/>
              <a:t>Obtain SDS from vendor or manufacturer. </a:t>
            </a:r>
          </a:p>
          <a:p>
            <a:endParaRPr lang="en-US" dirty="0"/>
          </a:p>
          <a:p>
            <a:r>
              <a:rPr lang="en-US" dirty="0"/>
              <a:t>Mixing cleaning products that contain bleach and ammonia can cause severe lung damage or death. https://www.osha.gov/sites/default/files/publications/oSHa3512.pdf </a:t>
            </a:r>
          </a:p>
        </p:txBody>
      </p:sp>
      <p:sp>
        <p:nvSpPr>
          <p:cNvPr id="4" name="Slide Number Placeholder 3"/>
          <p:cNvSpPr>
            <a:spLocks noGrp="1"/>
          </p:cNvSpPr>
          <p:nvPr>
            <p:ph type="sldNum" sz="quarter" idx="5"/>
          </p:nvPr>
        </p:nvSpPr>
        <p:spPr/>
        <p:txBody>
          <a:bodyPr/>
          <a:lstStyle/>
          <a:p>
            <a:fld id="{FCED83BA-3F42-44DD-AA3F-059F6A637189}" type="slidenum">
              <a:rPr lang="en-US" smtClean="0"/>
              <a:t>12</a:t>
            </a:fld>
            <a:endParaRPr lang="en-US"/>
          </a:p>
        </p:txBody>
      </p:sp>
    </p:spTree>
    <p:extLst>
      <p:ext uri="{BB962C8B-B14F-4D97-AF65-F5344CB8AC3E}">
        <p14:creationId xmlns:p14="http://schemas.microsoft.com/office/powerpoint/2010/main" val="3122640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5.svg"/><Relationship Id="rId7" Type="http://schemas.openxmlformats.org/officeDocument/2006/relationships/image" Target="../media/image3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2.jpg"/><Relationship Id="rId4" Type="http://schemas.openxmlformats.org/officeDocument/2006/relationships/image" Target="../media/image31.jp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emf"/><Relationship Id="rId3" Type="http://schemas.openxmlformats.org/officeDocument/2006/relationships/image" Target="../media/image43.sv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4.png"/><Relationship Id="rId11" Type="http://schemas.openxmlformats.org/officeDocument/2006/relationships/hyperlink" Target="http://www.bie.edu/" TargetMode="External"/><Relationship Id="rId5" Type="http://schemas.openxmlformats.org/officeDocument/2006/relationships/image" Target="../media/image39.sv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7.emf"/><Relationship Id="rId4" Type="http://schemas.openxmlformats.org/officeDocument/2006/relationships/image" Target="../media/image11.svg"/><Relationship Id="rId9"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emf"/><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jp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27.svg"/><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27.sv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jpg"/><Relationship Id="rId4" Type="http://schemas.openxmlformats.org/officeDocument/2006/relationships/image" Target="../media/image31.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2942520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6377529" y="1999185"/>
            <a:ext cx="4587240" cy="3903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p:txBody>
          <a:bodyPr/>
          <a:lstStyle/>
          <a:p>
            <a:fld id="{9E7F3E95-5449-464B-9A17-EBCF3AFEBB5B}" type="datetimeFigureOut">
              <a:rPr lang="en-US" smtClean="0"/>
              <a:t>6/28/22</a:t>
            </a:fld>
            <a:endParaRPr lang="en-US"/>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428035" y="1988488"/>
            <a:ext cx="4587240" cy="3889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p:txBody>
          <a:bodyPr/>
          <a:lstStyle/>
          <a:p>
            <a:r>
              <a:rPr lang="en-US"/>
              <a:t>Click to edit Master title style</a:t>
            </a:r>
          </a:p>
        </p:txBody>
      </p:sp>
      <p:pic>
        <p:nvPicPr>
          <p:cNvPr id="10" name="Graphic 9" descr="An organic corner shape">
            <a:extLst>
              <a:ext uri="{FF2B5EF4-FFF2-40B4-BE49-F238E27FC236}">
                <a16:creationId xmlns:a16="http://schemas.microsoft.com/office/drawing/2014/main" id="{0C07F670-DD69-4009-802C-3E9B431B4B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1" name="Graphic 10" descr="A circle filled with diagonal lines">
            <a:extLst>
              <a:ext uri="{FF2B5EF4-FFF2-40B4-BE49-F238E27FC236}">
                <a16:creationId xmlns:a16="http://schemas.microsoft.com/office/drawing/2014/main" id="{1D863DA9-80A9-46D2-9D07-D9A62705319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2" name="Straight Connector 11">
            <a:extLst>
              <a:ext uri="{FF2B5EF4-FFF2-40B4-BE49-F238E27FC236}">
                <a16:creationId xmlns:a16="http://schemas.microsoft.com/office/drawing/2014/main" id="{0C668ED2-C1C7-4589-83B5-C84802335F56}"/>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8B5BA17-96F9-2666-DA57-CFE0B6254767}"/>
              </a:ext>
            </a:extLst>
          </p:cNvPr>
          <p:cNvPicPr>
            <a:picLocks noChangeAspect="1"/>
          </p:cNvPicPr>
          <p:nvPr userDrawn="1"/>
        </p:nvPicPr>
        <p:blipFill>
          <a:blip r:embed="rId6"/>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409323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839788" y="365125"/>
            <a:ext cx="905097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415737" y="1879598"/>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6377528" y="1870073"/>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6377529" y="2670561"/>
            <a:ext cx="4587240" cy="323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428035" y="2657443"/>
            <a:ext cx="4587240" cy="322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6/28/22</a:t>
            </a:fld>
            <a:endParaRPr lang="en-US" dirty="0"/>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dirty="0"/>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dirty="0"/>
          </a:p>
        </p:txBody>
      </p:sp>
      <p:pic>
        <p:nvPicPr>
          <p:cNvPr id="39" name="Picture 38">
            <a:extLst>
              <a:ext uri="{FF2B5EF4-FFF2-40B4-BE49-F238E27FC236}">
                <a16:creationId xmlns:a16="http://schemas.microsoft.com/office/drawing/2014/main" id="{079BB4D7-7D37-DF84-B40C-9F2F46E60F6E}"/>
              </a:ext>
            </a:extLst>
          </p:cNvPr>
          <p:cNvPicPr>
            <a:picLocks noChangeAspect="1"/>
          </p:cNvPicPr>
          <p:nvPr userDrawn="1"/>
        </p:nvPicPr>
        <p:blipFill>
          <a:blip r:embed="rId6"/>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1163808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2B1102AC-8EB6-4934-959F-AC0EE6F020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6/28/22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3455470" y="585651"/>
            <a:ext cx="6811843" cy="1105037"/>
          </a:xfrm>
        </p:spPr>
        <p:txBody>
          <a:bodyPr/>
          <a:lstStyle/>
          <a:p>
            <a:r>
              <a:rPr lang="en-US"/>
              <a:t>Click to edit Master title style</a:t>
            </a:r>
            <a:endParaRPr lang="en-US" dirty="0"/>
          </a:p>
        </p:txBody>
      </p:sp>
      <p:pic>
        <p:nvPicPr>
          <p:cNvPr id="8" name="Picture 7">
            <a:extLst>
              <a:ext uri="{FF2B5EF4-FFF2-40B4-BE49-F238E27FC236}">
                <a16:creationId xmlns:a16="http://schemas.microsoft.com/office/drawing/2014/main" id="{793FE53E-29FB-4D09-8C13-C143C0AF73E7}"/>
              </a:ext>
            </a:extLst>
          </p:cNvPr>
          <p:cNvPicPr>
            <a:picLocks noChangeAspect="1"/>
          </p:cNvPicPr>
          <p:nvPr userDrawn="1"/>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9" name="Picture 8">
            <a:extLst>
              <a:ext uri="{FF2B5EF4-FFF2-40B4-BE49-F238E27FC236}">
                <a16:creationId xmlns:a16="http://schemas.microsoft.com/office/drawing/2014/main" id="{3AC286AA-C7E6-4AA5-91C6-DE069B283BD8}"/>
              </a:ext>
            </a:extLst>
          </p:cNvPr>
          <p:cNvPicPr>
            <a:picLocks noChangeAspect="1"/>
          </p:cNvPicPr>
          <p:nvPr userDrawn="1"/>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11" name="Graphic 10" descr="A square made of dots">
            <a:extLst>
              <a:ext uri="{FF2B5EF4-FFF2-40B4-BE49-F238E27FC236}">
                <a16:creationId xmlns:a16="http://schemas.microsoft.com/office/drawing/2014/main" id="{4C0D2209-1C97-444D-963E-64AA356270B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pic>
        <p:nvPicPr>
          <p:cNvPr id="12" name="Picture 11">
            <a:extLst>
              <a:ext uri="{FF2B5EF4-FFF2-40B4-BE49-F238E27FC236}">
                <a16:creationId xmlns:a16="http://schemas.microsoft.com/office/drawing/2014/main" id="{B6BB7148-F531-B1A0-662F-72930A98C133}"/>
              </a:ext>
            </a:extLst>
          </p:cNvPr>
          <p:cNvPicPr>
            <a:picLocks noChangeAspect="1"/>
          </p:cNvPicPr>
          <p:nvPr userDrawn="1"/>
        </p:nvPicPr>
        <p:blipFill>
          <a:blip r:embed="rId8"/>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193775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endParaRPr lang="en-US" dirty="0"/>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dirty="0"/>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9E7F3E95-5449-464B-9A17-EBCF3AFEBB5B}" type="datetimeFigureOut">
              <a:rPr lang="en-US" smtClean="0"/>
              <a:pPr/>
              <a:t>6/28/22</a:t>
            </a:fld>
            <a:endParaRPr lang="en-US" dirty="0"/>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dirty="0"/>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1408166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userDrawn="1"/>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userDrawn="1"/>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userDrawn="1"/>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userDrawn="1"/>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2327563" y="585651"/>
            <a:ext cx="7860146" cy="1105037"/>
          </a:xfrm>
        </p:spPr>
        <p:txBody>
          <a:bodyPr>
            <a:normAutofit/>
          </a:bodyPr>
          <a:lstStyle>
            <a:lvl1pPr>
              <a:defRPr sz="5400" b="1"/>
            </a:lvl1pPr>
          </a:lstStyle>
          <a:p>
            <a:r>
              <a:rPr lang="en-US" dirty="0"/>
              <a:t>Connect With Us!</a:t>
            </a:r>
          </a:p>
        </p:txBody>
      </p:sp>
      <p:sp>
        <p:nvSpPr>
          <p:cNvPr id="41" name="TextBox 40">
            <a:extLst>
              <a:ext uri="{FF2B5EF4-FFF2-40B4-BE49-F238E27FC236}">
                <a16:creationId xmlns:a16="http://schemas.microsoft.com/office/drawing/2014/main" id="{C9BFF8D3-6784-4E3E-9495-B2599E04154C}"/>
              </a:ext>
            </a:extLst>
          </p:cNvPr>
          <p:cNvSpPr txBox="1"/>
          <p:nvPr userDrawn="1"/>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mj-lt"/>
              </a:rPr>
              <a:t>@BureauIndEdu</a:t>
            </a:r>
          </a:p>
          <a:p>
            <a:endParaRPr lang="en-US" sz="2400" b="1" dirty="0">
              <a:latin typeface="+mj-lt"/>
            </a:endParaRPr>
          </a:p>
          <a:p>
            <a:endParaRPr lang="en-US" sz="2400" b="1" dirty="0">
              <a:latin typeface="+mj-lt"/>
            </a:endParaRPr>
          </a:p>
          <a:p>
            <a:r>
              <a:rPr lang="en-US" sz="2400" b="1" dirty="0">
                <a:latin typeface="+mj-lt"/>
              </a:rPr>
              <a:t>/</a:t>
            </a:r>
            <a:r>
              <a:rPr lang="en-US" sz="2400" b="1" dirty="0" err="1">
                <a:latin typeface="+mj-lt"/>
              </a:rPr>
              <a:t>BureauIndianEdu</a:t>
            </a:r>
            <a:endParaRPr lang="en-US" sz="2400" b="1" dirty="0">
              <a:latin typeface="+mj-lt"/>
            </a:endParaRPr>
          </a:p>
        </p:txBody>
      </p:sp>
      <p:sp>
        <p:nvSpPr>
          <p:cNvPr id="42" name="TextBox 41">
            <a:extLst>
              <a:ext uri="{FF2B5EF4-FFF2-40B4-BE49-F238E27FC236}">
                <a16:creationId xmlns:a16="http://schemas.microsoft.com/office/drawing/2014/main" id="{A1F244C2-E7BC-4C50-9AB4-106803BB8CDF}"/>
              </a:ext>
            </a:extLst>
          </p:cNvPr>
          <p:cNvSpPr txBox="1"/>
          <p:nvPr userDrawn="1"/>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mj-lt"/>
              </a:rPr>
              <a:t>@BureauofIndianEducation</a:t>
            </a:r>
          </a:p>
          <a:p>
            <a:endParaRPr lang="en-US" sz="2400" b="1" dirty="0">
              <a:latin typeface="+mj-lt"/>
            </a:endParaRPr>
          </a:p>
          <a:p>
            <a:endParaRPr lang="en-US" sz="2400" b="1"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mj-lt"/>
              </a:rPr>
              <a:t>/</a:t>
            </a:r>
            <a:r>
              <a:rPr lang="en-US" sz="2400" b="1" dirty="0" err="1">
                <a:latin typeface="+mj-lt"/>
              </a:rPr>
              <a:t>BureauofIndianEducation</a:t>
            </a:r>
            <a:endParaRPr lang="en-US" sz="2400" b="1" dirty="0">
              <a:latin typeface="+mj-lt"/>
            </a:endParaRPr>
          </a:p>
          <a:p>
            <a:endParaRPr lang="en-US" sz="2400" b="1" dirty="0">
              <a:latin typeface="+mj-lt"/>
            </a:endParaRPr>
          </a:p>
        </p:txBody>
      </p:sp>
      <p:sp>
        <p:nvSpPr>
          <p:cNvPr id="44" name="TextBox 43">
            <a:extLst>
              <a:ext uri="{FF2B5EF4-FFF2-40B4-BE49-F238E27FC236}">
                <a16:creationId xmlns:a16="http://schemas.microsoft.com/office/drawing/2014/main" id="{BDD09183-3B0D-4FCC-9485-BD2AE1278D71}"/>
              </a:ext>
            </a:extLst>
          </p:cNvPr>
          <p:cNvSpPr txBox="1"/>
          <p:nvPr userDrawn="1"/>
        </p:nvSpPr>
        <p:spPr>
          <a:xfrm>
            <a:off x="5450629" y="2344371"/>
            <a:ext cx="2623127" cy="461665"/>
          </a:xfrm>
          <a:prstGeom prst="rect">
            <a:avLst/>
          </a:prstGeom>
          <a:noFill/>
        </p:spPr>
        <p:txBody>
          <a:bodyPr wrap="square">
            <a:spAutoFit/>
          </a:bodyPr>
          <a:lstStyle/>
          <a:p>
            <a:pPr algn="ctr"/>
            <a:r>
              <a:rPr lang="en-US" sz="2400" b="1" dirty="0">
                <a:latin typeface="+mj-lt"/>
                <a:hlinkClick r:id="rId11"/>
              </a:rPr>
              <a:t>www.bie.edu</a:t>
            </a:r>
            <a:endParaRPr lang="en-US" sz="2400" b="1" dirty="0">
              <a:latin typeface="+mj-lt"/>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userDrawn="1"/>
        </p:nvSpPr>
        <p:spPr>
          <a:xfrm rot="20435240">
            <a:off x="343414" y="2557448"/>
            <a:ext cx="2723559" cy="4296925"/>
          </a:xfrm>
          <a:prstGeom prst="rect">
            <a:avLst/>
          </a:prstGeom>
          <a:blipFill>
            <a:blip r:embed="rId1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pic>
        <p:nvPicPr>
          <p:cNvPr id="16" name="Picture 15">
            <a:extLst>
              <a:ext uri="{FF2B5EF4-FFF2-40B4-BE49-F238E27FC236}">
                <a16:creationId xmlns:a16="http://schemas.microsoft.com/office/drawing/2014/main" id="{D2C11549-A4FC-5F2D-7572-0B7218B05559}"/>
              </a:ext>
            </a:extLst>
          </p:cNvPr>
          <p:cNvPicPr>
            <a:picLocks noChangeAspect="1"/>
          </p:cNvPicPr>
          <p:nvPr userDrawn="1"/>
        </p:nvPicPr>
        <p:blipFill>
          <a:blip r:embed="rId13"/>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2646110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dirty="0"/>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363822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3116974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1869" y="283985"/>
            <a:ext cx="1568278" cy="1010668"/>
          </a:xfrm>
          <a:prstGeom prst="rect">
            <a:avLst/>
          </a:prstGeom>
        </p:spPr>
      </p:pic>
      <p:pic>
        <p:nvPicPr>
          <p:cNvPr id="6" name="Picture 5">
            <a:extLst>
              <a:ext uri="{FF2B5EF4-FFF2-40B4-BE49-F238E27FC236}">
                <a16:creationId xmlns:a16="http://schemas.microsoft.com/office/drawing/2014/main" id="{53DF866C-28CE-6071-903B-5E3E37600B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3674942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userDrawn="1"/>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Name of Presenter</a:t>
            </a:r>
          </a:p>
          <a:p>
            <a:pPr lvl="1"/>
            <a:r>
              <a:rPr lang="en-US" dirty="0"/>
              <a:t>Position/Title</a:t>
            </a:r>
          </a:p>
          <a:p>
            <a:pPr lvl="1"/>
            <a:r>
              <a:rPr lang="en-US" dirty="0"/>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9F7EC05-D291-4414-992A-84A2B43C81B6}"/>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F8FB9A3-F079-4123-B7F5-95DD642D54BA}"/>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994A99F-C668-45A7-AB95-381C92823E2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dirty="0"/>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pic>
        <p:nvPicPr>
          <p:cNvPr id="18" name="Picture 17">
            <a:extLst>
              <a:ext uri="{FF2B5EF4-FFF2-40B4-BE49-F238E27FC236}">
                <a16:creationId xmlns:a16="http://schemas.microsoft.com/office/drawing/2014/main" id="{7EEFE2FB-DD23-930F-82AA-9085BC2D6C2A}"/>
              </a:ext>
            </a:extLst>
          </p:cNvPr>
          <p:cNvPicPr>
            <a:picLocks noChangeAspect="1"/>
          </p:cNvPicPr>
          <p:nvPr userDrawn="1"/>
        </p:nvPicPr>
        <p:blipFill>
          <a:blip r:embed="rId10"/>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251404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Iss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EFABFB2-8E4D-40CA-818A-E5799E5703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80" y="-1038"/>
            <a:ext cx="5735954" cy="6526998"/>
          </a:xfrm>
          <a:prstGeom prst="rect">
            <a:avLst/>
          </a:prstGeom>
        </p:spPr>
      </p:pic>
      <p:pic>
        <p:nvPicPr>
          <p:cNvPr id="21" name="Graphic 20" descr="An organic corner shape">
            <a:extLst>
              <a:ext uri="{FF2B5EF4-FFF2-40B4-BE49-F238E27FC236}">
                <a16:creationId xmlns:a16="http://schemas.microsoft.com/office/drawing/2014/main" id="{48611652-191E-48F6-8C6F-E6C5A677D2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2" name="Graphic 21" descr="A circle filled with diagonal lines">
            <a:extLst>
              <a:ext uri="{FF2B5EF4-FFF2-40B4-BE49-F238E27FC236}">
                <a16:creationId xmlns:a16="http://schemas.microsoft.com/office/drawing/2014/main" id="{66E180A6-241B-4562-B90C-6E550277B26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3" name="Straight Connector 22">
            <a:extLst>
              <a:ext uri="{FF2B5EF4-FFF2-40B4-BE49-F238E27FC236}">
                <a16:creationId xmlns:a16="http://schemas.microsoft.com/office/drawing/2014/main" id="{A8F3CEFD-0959-442D-BF10-88A4BEEC1B07}"/>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BF9D1D-0CB9-45A8-AC0B-3AFE16682B61}"/>
              </a:ext>
            </a:extLst>
          </p:cNvPr>
          <p:cNvSpPr>
            <a:spLocks noGrp="1"/>
          </p:cNvSpPr>
          <p:nvPr>
            <p:ph type="title" hasCustomPrompt="1"/>
          </p:nvPr>
        </p:nvSpPr>
        <p:spPr>
          <a:xfrm>
            <a:off x="-101620" y="-1312401"/>
            <a:ext cx="5273040" cy="1105037"/>
          </a:xfrm>
        </p:spPr>
        <p:txBody>
          <a:bodyPr/>
          <a:lstStyle>
            <a:lvl1pPr algn="ctr">
              <a:defRPr spc="600"/>
            </a:lvl1pPr>
          </a:lstStyle>
          <a:p>
            <a:r>
              <a:rPr lang="en-US" dirty="0"/>
              <a:t>Mission</a:t>
            </a:r>
          </a:p>
        </p:txBody>
      </p:sp>
      <p:sp>
        <p:nvSpPr>
          <p:cNvPr id="3" name="Date Placeholder 2">
            <a:extLst>
              <a:ext uri="{FF2B5EF4-FFF2-40B4-BE49-F238E27FC236}">
                <a16:creationId xmlns:a16="http://schemas.microsoft.com/office/drawing/2014/main" id="{86DFA69D-190D-4130-8A36-5E35E5ED1EAA}"/>
              </a:ext>
            </a:extLst>
          </p:cNvPr>
          <p:cNvSpPr>
            <a:spLocks noGrp="1"/>
          </p:cNvSpPr>
          <p:nvPr>
            <p:ph type="dt" sz="half" idx="10"/>
          </p:nvPr>
        </p:nvSpPr>
        <p:spPr/>
        <p:txBody>
          <a:bodyPr/>
          <a:lstStyle/>
          <a:p>
            <a:fld id="{9E7F3E95-5449-464B-9A17-EBCF3AFEBB5B}" type="datetimeFigureOut">
              <a:rPr lang="en-US" smtClean="0"/>
              <a:t>6/28/22</a:t>
            </a:fld>
            <a:endParaRPr lang="en-US" dirty="0"/>
          </a:p>
        </p:txBody>
      </p:sp>
      <p:sp>
        <p:nvSpPr>
          <p:cNvPr id="4" name="Footer Placeholder 3">
            <a:extLst>
              <a:ext uri="{FF2B5EF4-FFF2-40B4-BE49-F238E27FC236}">
                <a16:creationId xmlns:a16="http://schemas.microsoft.com/office/drawing/2014/main" id="{0B528609-2664-49F4-9913-558CE43277B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9053C03F-58B1-41A2-BA16-9D6E5AA4D935}"/>
              </a:ext>
            </a:extLst>
          </p:cNvPr>
          <p:cNvSpPr>
            <a:spLocks noGrp="1"/>
          </p:cNvSpPr>
          <p:nvPr>
            <p:ph type="sldNum" sz="quarter" idx="12"/>
          </p:nvPr>
        </p:nvSpPr>
        <p:spPr/>
        <p:txBody>
          <a:bodyPr/>
          <a:lstStyle>
            <a:lvl1pPr>
              <a:defRPr>
                <a:solidFill>
                  <a:schemeClr val="bg1"/>
                </a:solidFill>
              </a:defRPr>
            </a:lvl1pPr>
          </a:lstStyle>
          <a:p>
            <a:fld id="{5B4CAECD-02FE-4C4A-9471-426DCC91B0DD}" type="slidenum">
              <a:rPr lang="en-US" smtClean="0"/>
              <a:pPr/>
              <a:t>‹#›</a:t>
            </a:fld>
            <a:endParaRPr lang="en-US" dirty="0"/>
          </a:p>
        </p:txBody>
      </p:sp>
      <p:grpSp>
        <p:nvGrpSpPr>
          <p:cNvPr id="31" name="Group 30">
            <a:extLst>
              <a:ext uri="{FF2B5EF4-FFF2-40B4-BE49-F238E27FC236}">
                <a16:creationId xmlns:a16="http://schemas.microsoft.com/office/drawing/2014/main" id="{58B6982C-8912-4CE9-9FE2-508D1BBCA9A6}"/>
              </a:ext>
            </a:extLst>
          </p:cNvPr>
          <p:cNvGrpSpPr/>
          <p:nvPr userDrawn="1"/>
        </p:nvGrpSpPr>
        <p:grpSpPr>
          <a:xfrm rot="16200000">
            <a:off x="10469429" y="1181806"/>
            <a:ext cx="2584807" cy="869620"/>
            <a:chOff x="9177476" y="5772727"/>
            <a:chExt cx="2584807" cy="869620"/>
          </a:xfrm>
          <a:solidFill>
            <a:schemeClr val="tx2"/>
          </a:solidFill>
        </p:grpSpPr>
        <p:sp>
          <p:nvSpPr>
            <p:cNvPr id="32" name="Rectangle 31">
              <a:extLst>
                <a:ext uri="{FF2B5EF4-FFF2-40B4-BE49-F238E27FC236}">
                  <a16:creationId xmlns:a16="http://schemas.microsoft.com/office/drawing/2014/main" id="{B73FE4F4-8A2B-4704-BAF7-11F65B09931F}"/>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1294810-550C-40CE-90C4-3506A1678F4C}"/>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0771D2E-E358-40D5-B1C5-0CB73E3C3566}"/>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FDB7F4-76EA-4091-88CF-71CEF3BDFB1B}"/>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8DDA743-628F-4815-92FC-5BB88814E2CA}"/>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6971250-8A27-460C-A0DB-8B6B53D5D19D}"/>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94FA83-76B9-429C-93B7-7AE992DF702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F15FD0F-06EA-41CA-8BFB-DEE0ACE09374}"/>
              </a:ext>
            </a:extLst>
          </p:cNvPr>
          <p:cNvSpPr txBox="1"/>
          <p:nvPr userDrawn="1"/>
        </p:nvSpPr>
        <p:spPr>
          <a:xfrm>
            <a:off x="6095311" y="2492314"/>
            <a:ext cx="4902814" cy="2462213"/>
          </a:xfrm>
          <a:prstGeom prst="rect">
            <a:avLst/>
          </a:prstGeom>
          <a:noFill/>
        </p:spPr>
        <p:txBody>
          <a:bodyPr wrap="square" rtlCol="0">
            <a:spAutoFit/>
          </a:bodyPr>
          <a:lstStyle/>
          <a:p>
            <a:pPr algn="l"/>
            <a:r>
              <a:rPr lang="en-US" sz="2200" dirty="0">
                <a:solidFill>
                  <a:schemeClr val="bg1"/>
                </a:solidFill>
              </a:rPr>
              <a:t>• </a:t>
            </a:r>
            <a:r>
              <a:rPr lang="en-US" sz="2200" b="1" dirty="0">
                <a:solidFill>
                  <a:schemeClr val="bg1"/>
                </a:solidFill>
              </a:rPr>
              <a:t>Provide Educational Leaders insight on common indoor air quality issues</a:t>
            </a:r>
          </a:p>
          <a:p>
            <a:pPr algn="l"/>
            <a:endParaRPr lang="en-US" sz="2200" b="1" dirty="0">
              <a:solidFill>
                <a:schemeClr val="bg1"/>
              </a:solidFill>
            </a:endParaRPr>
          </a:p>
          <a:p>
            <a:pPr algn="l"/>
            <a:r>
              <a:rPr lang="en-US" sz="2200" b="1" dirty="0">
                <a:solidFill>
                  <a:schemeClr val="bg1"/>
                </a:solidFill>
              </a:rPr>
              <a:t>• Supply informational resources and tools for implementation at schools to enhance indoor environments for students, staff, and visitors </a:t>
            </a:r>
          </a:p>
        </p:txBody>
      </p:sp>
      <p:sp>
        <p:nvSpPr>
          <p:cNvPr id="42" name="TextBox 41">
            <a:extLst>
              <a:ext uri="{FF2B5EF4-FFF2-40B4-BE49-F238E27FC236}">
                <a16:creationId xmlns:a16="http://schemas.microsoft.com/office/drawing/2014/main" id="{950C1D84-898C-4C1C-BD79-D133E59C2F43}"/>
              </a:ext>
            </a:extLst>
          </p:cNvPr>
          <p:cNvSpPr txBox="1"/>
          <p:nvPr userDrawn="1"/>
        </p:nvSpPr>
        <p:spPr>
          <a:xfrm>
            <a:off x="5967598" y="1283566"/>
            <a:ext cx="4902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600" dirty="0">
                <a:solidFill>
                  <a:schemeClr val="bg1"/>
                </a:solidFill>
                <a:latin typeface="+mj-lt"/>
              </a:rPr>
              <a:t>OBJECTIVES</a:t>
            </a:r>
          </a:p>
        </p:txBody>
      </p:sp>
      <p:pic>
        <p:nvPicPr>
          <p:cNvPr id="20" name="Picture 19">
            <a:extLst>
              <a:ext uri="{FF2B5EF4-FFF2-40B4-BE49-F238E27FC236}">
                <a16:creationId xmlns:a16="http://schemas.microsoft.com/office/drawing/2014/main" id="{4307D615-0D2E-C3F3-E7E1-57FBB75A821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49422" y="264194"/>
            <a:ext cx="1739165" cy="1120795"/>
          </a:xfrm>
          <a:prstGeom prst="rect">
            <a:avLst/>
          </a:prstGeom>
        </p:spPr>
      </p:pic>
    </p:spTree>
    <p:extLst>
      <p:ext uri="{BB962C8B-B14F-4D97-AF65-F5344CB8AC3E}">
        <p14:creationId xmlns:p14="http://schemas.microsoft.com/office/powerpoint/2010/main" val="411332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3173755"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789309" y="4855584"/>
            <a:ext cx="3512092" cy="403539"/>
          </a:xfrm>
        </p:spPr>
        <p:txBody>
          <a:bodyPr>
            <a:normAutofit/>
          </a:bodyPr>
          <a:lstStyle>
            <a:lvl2pPr marL="0" indent="0" algn="ctr">
              <a:buNone/>
              <a:defRPr sz="2400"/>
            </a:lvl2pPr>
          </a:lstStyle>
          <a:p>
            <a:pPr lvl="1"/>
            <a:r>
              <a:rPr lang="en-US" dirty="0"/>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789309" y="5357761"/>
            <a:ext cx="3512092" cy="799085"/>
          </a:xfrm>
        </p:spPr>
        <p:txBody>
          <a:bodyPr>
            <a:normAutofit/>
          </a:bodyPr>
          <a:lstStyle>
            <a:lvl4pPr marL="0" indent="0" algn="ctr">
              <a:buNone/>
              <a:defRPr sz="2000"/>
            </a:lvl4pPr>
          </a:lstStyle>
          <a:p>
            <a:pPr lvl="3"/>
            <a:r>
              <a:rPr lang="en-US" dirty="0"/>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7467387"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7082941" y="4855584"/>
            <a:ext cx="3512092" cy="403539"/>
          </a:xfrm>
        </p:spPr>
        <p:txBody>
          <a:bodyPr>
            <a:normAutofit/>
          </a:bodyPr>
          <a:lstStyle>
            <a:lvl2pPr marL="0" indent="0" algn="ctr">
              <a:buNone/>
              <a:defRPr sz="2400"/>
            </a:lvl2pPr>
          </a:lstStyle>
          <a:p>
            <a:pPr lvl="1"/>
            <a:r>
              <a:rPr lang="en-US" dirty="0"/>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7082941" y="5357761"/>
            <a:ext cx="3512092" cy="799085"/>
          </a:xfrm>
        </p:spPr>
        <p:txBody>
          <a:bodyPr>
            <a:normAutofit/>
          </a:bodyPr>
          <a:lstStyle>
            <a:lvl4pPr marL="0" indent="0" algn="ctr">
              <a:buNone/>
              <a:defRPr sz="2000"/>
            </a:lvl4pPr>
          </a:lstStyle>
          <a:p>
            <a:pPr lvl="3"/>
            <a:r>
              <a:rPr lang="en-US" dirty="0"/>
              <a:t>Title/Department</a:t>
            </a:r>
          </a:p>
        </p:txBody>
      </p:sp>
      <p:sp>
        <p:nvSpPr>
          <p:cNvPr id="5" name="Title 4">
            <a:extLst>
              <a:ext uri="{FF2B5EF4-FFF2-40B4-BE49-F238E27FC236}">
                <a16:creationId xmlns:a16="http://schemas.microsoft.com/office/drawing/2014/main" id="{811157E1-FDDB-4FB2-A177-E52C0239BE3C}"/>
              </a:ext>
            </a:extLst>
          </p:cNvPr>
          <p:cNvSpPr>
            <a:spLocks noGrp="1"/>
          </p:cNvSpPr>
          <p:nvPr>
            <p:ph type="title"/>
          </p:nvPr>
        </p:nvSpPr>
        <p:spPr>
          <a:xfrm>
            <a:off x="2289695" y="491696"/>
            <a:ext cx="7612609" cy="1105037"/>
          </a:xfrm>
        </p:spPr>
        <p:txBody>
          <a:bodyPr/>
          <a:lstStyle/>
          <a:p>
            <a:r>
              <a:rPr lang="en-US"/>
              <a:t>Click to edit Master title style</a:t>
            </a:r>
            <a:endParaRPr lang="en-US" dirty="0"/>
          </a:p>
        </p:txBody>
      </p:sp>
      <p:pic>
        <p:nvPicPr>
          <p:cNvPr id="20" name="Picture 19">
            <a:extLst>
              <a:ext uri="{FF2B5EF4-FFF2-40B4-BE49-F238E27FC236}">
                <a16:creationId xmlns:a16="http://schemas.microsoft.com/office/drawing/2014/main" id="{9AB98425-58F6-0362-C03A-50D0759A4518}"/>
              </a:ext>
            </a:extLst>
          </p:cNvPr>
          <p:cNvPicPr>
            <a:picLocks noChangeAspect="1"/>
          </p:cNvPicPr>
          <p:nvPr userDrawn="1"/>
        </p:nvPicPr>
        <p:blipFill>
          <a:blip r:embed="rId7"/>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3972535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2"/>
          <a:srcRect l="35167" t="11305" b="10043"/>
          <a:stretch/>
        </p:blipFill>
        <p:spPr>
          <a:xfrm>
            <a:off x="-386596" y="0"/>
            <a:ext cx="4470916" cy="6892290"/>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4160520" y="1136555"/>
            <a:ext cx="7589520" cy="2373408"/>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4160521" y="3642360"/>
            <a:ext cx="7589520"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6/28/22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4207589"/>
            <a:ext cx="1127760" cy="2100421"/>
          </a:xfrm>
          <a:prstGeom prst="rect">
            <a:avLst/>
          </a:prstGeom>
        </p:spPr>
      </p:pic>
      <p:pic>
        <p:nvPicPr>
          <p:cNvPr id="12" name="Picture 11">
            <a:extLst>
              <a:ext uri="{FF2B5EF4-FFF2-40B4-BE49-F238E27FC236}">
                <a16:creationId xmlns:a16="http://schemas.microsoft.com/office/drawing/2014/main" id="{98BEE1D3-4348-880E-FC48-24F8BE2B6965}"/>
              </a:ext>
            </a:extLst>
          </p:cNvPr>
          <p:cNvPicPr>
            <a:picLocks noChangeAspect="1"/>
          </p:cNvPicPr>
          <p:nvPr userDrawn="1"/>
        </p:nvPicPr>
        <p:blipFill>
          <a:blip r:embed="rId6"/>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337245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343" r="46333"/>
          <a:stretch/>
        </p:blipFill>
        <p:spPr>
          <a:xfrm flipH="1">
            <a:off x="8539996" y="0"/>
            <a:ext cx="3652004" cy="6892290"/>
          </a:xfrm>
          <a:prstGeom prst="flowChartDelay">
            <a:avLst/>
          </a:prstGeom>
        </p:spPr>
      </p:pic>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3">
            <a:duotone>
              <a:prstClr val="black"/>
              <a:schemeClr val="accent3">
                <a:tint val="45000"/>
                <a:satMod val="400000"/>
              </a:schemeClr>
            </a:duotone>
          </a:blip>
          <a:srcRect l="35167" t="11305" b="10043"/>
          <a:stretch/>
        </p:blipFill>
        <p:spPr>
          <a:xfrm flipH="1">
            <a:off x="8153400" y="0"/>
            <a:ext cx="4470916" cy="6892290"/>
          </a:xfrm>
          <a:prstGeom prst="rect">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757177" y="1312242"/>
            <a:ext cx="7055734" cy="2373408"/>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757178" y="3818047"/>
            <a:ext cx="7055734"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6/28/22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16200000" flipH="1">
            <a:off x="9026326" y="4207589"/>
            <a:ext cx="1127760" cy="2100421"/>
          </a:xfrm>
          <a:prstGeom prst="rect">
            <a:avLst/>
          </a:prstGeom>
        </p:spPr>
      </p:pic>
      <p:pic>
        <p:nvPicPr>
          <p:cNvPr id="12" name="Picture 11">
            <a:extLst>
              <a:ext uri="{FF2B5EF4-FFF2-40B4-BE49-F238E27FC236}">
                <a16:creationId xmlns:a16="http://schemas.microsoft.com/office/drawing/2014/main" id="{25758637-8362-5C7B-AC1C-CCA13FD1D16A}"/>
              </a:ext>
            </a:extLst>
          </p:cNvPr>
          <p:cNvPicPr>
            <a:picLocks noChangeAspect="1"/>
          </p:cNvPicPr>
          <p:nvPr userDrawn="1"/>
        </p:nvPicPr>
        <p:blipFill>
          <a:blip r:embed="rId6"/>
          <a:stretch>
            <a:fillRect/>
          </a:stretch>
        </p:blipFill>
        <p:spPr>
          <a:xfrm>
            <a:off x="709730" y="136525"/>
            <a:ext cx="1500070" cy="966712"/>
          </a:xfrm>
          <a:prstGeom prst="rect">
            <a:avLst/>
          </a:prstGeom>
        </p:spPr>
      </p:pic>
    </p:spTree>
    <p:extLst>
      <p:ext uri="{BB962C8B-B14F-4D97-AF65-F5344CB8AC3E}">
        <p14:creationId xmlns:p14="http://schemas.microsoft.com/office/powerpoint/2010/main" val="255351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sp>
        <p:nvSpPr>
          <p:cNvPr id="19" name="Oval 18">
            <a:extLst>
              <a:ext uri="{FF2B5EF4-FFF2-40B4-BE49-F238E27FC236}">
                <a16:creationId xmlns:a16="http://schemas.microsoft.com/office/drawing/2014/main" id="{9D78829A-F820-4959-A794-529717DB7BCD}"/>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9E7F3E95-5449-464B-9A17-EBCF3AFEBB5B}" type="datetimeFigureOut">
              <a:rPr lang="en-US" smtClean="0"/>
              <a:pPr/>
              <a:t>6/28/22</a:t>
            </a:fld>
            <a:endParaRPr lang="en-US" dirty="0"/>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dirty="0"/>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5B4CAECD-02FE-4C4A-9471-426DCC91B0DD}" type="slidenum">
              <a:rPr lang="en-US" smtClean="0"/>
              <a:pPr/>
              <a:t>‹#›</a:t>
            </a:fld>
            <a:endParaRPr lang="en-US" dirty="0"/>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endParaRPr lang="en-US" dirty="0"/>
          </a:p>
        </p:txBody>
      </p:sp>
    </p:spTree>
    <p:extLst>
      <p:ext uri="{BB962C8B-B14F-4D97-AF65-F5344CB8AC3E}">
        <p14:creationId xmlns:p14="http://schemas.microsoft.com/office/powerpoint/2010/main" val="350821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image" Target="../media/image5.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9E7F3E95-5449-464B-9A17-EBCF3AFEBB5B}" type="datetimeFigureOut">
              <a:rPr lang="en-US" smtClean="0"/>
              <a:pPr/>
              <a:t>6/28/22</a:t>
            </a:fld>
            <a:endParaRPr lang="en-US" dirty="0"/>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5B4CAECD-02FE-4C4A-9471-426DCC91B0DD}" type="slidenum">
              <a:rPr lang="en-US" smtClean="0"/>
              <a:pPr/>
              <a:t>‹#›</a:t>
            </a:fld>
            <a:endParaRPr lang="en-US" dirty="0"/>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2F42CC2-7D3E-1597-D258-D5719F037CC0}"/>
              </a:ext>
            </a:extLst>
          </p:cNvPr>
          <p:cNvPicPr>
            <a:picLocks noChangeAspect="1"/>
          </p:cNvPicPr>
          <p:nvPr userDrawn="1"/>
        </p:nvPicPr>
        <p:blipFill>
          <a:blip r:embed="rId21"/>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41967390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691" r:id="rId4"/>
    <p:sldLayoutId id="2147483690" r:id="rId5"/>
    <p:sldLayoutId id="2147483703" r:id="rId6"/>
    <p:sldLayoutId id="2147483692" r:id="rId7"/>
    <p:sldLayoutId id="2147483792" r:id="rId8"/>
    <p:sldLayoutId id="2147483693" r:id="rId9"/>
    <p:sldLayoutId id="2147483682" r:id="rId10"/>
    <p:sldLayoutId id="2147483683" r:id="rId11"/>
    <p:sldLayoutId id="2147483696" r:id="rId12"/>
    <p:sldLayoutId id="2147483697" r:id="rId13"/>
    <p:sldLayoutId id="2147483786" r:id="rId14"/>
    <p:sldLayoutId id="2147483701" r:id="rId15"/>
  </p:sldLayoutIdLst>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ashrae.org/professional-development/all-instructor-led-training/hvac-design-and-operations-trainin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epa.gov/saferchoice/safer-ingredients#searchList"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s://www.osha.gov/hazcom" TargetMode="External"/><Relationship Id="rId4" Type="http://schemas.openxmlformats.org/officeDocument/2006/relationships/hyperlink" Target="https://www.epa.gov/coronavirus/about-list-n-disinfectants-coronavirus-covid-19-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www.epa.gov/iaq-schools/reference-guide-indoor-air-quality-schools#IAQRG_AppendixK"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www.epa.gov/ipm" TargetMode="External"/><Relationship Id="rId5" Type="http://schemas.openxmlformats.org/officeDocument/2006/relationships/hyperlink" Target="https://www.epa.gov/ipm/health-benefits-integrated-pest-management-schools" TargetMode="Externa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hyperlink" Target="https://www.cdc.gov/mold/default.htm" TargetMode="External"/><Relationship Id="rId3" Type="http://schemas.openxmlformats.org/officeDocument/2006/relationships/image" Target="../media/image55.jpg"/><Relationship Id="rId7" Type="http://schemas.openxmlformats.org/officeDocument/2006/relationships/hyperlink" Target="https://www.epa.gov/mold/are-there-federal-regulations-or-standards-regarding-mold"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ashrae.org/file%20library/technical%20resources/covid-19/ashrae-healthcare-c19-guidance.pdf" TargetMode="External"/><Relationship Id="rId5" Type="http://schemas.openxmlformats.org/officeDocument/2006/relationships/hyperlink" Target="https://www.epa.gov/mold/mold-course-chapter-2#Chapter2Lesson1" TargetMode="External"/><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hyperlink" Target="https://www.epa.gov/iaq-schools/maintain-portable-classrooms-part-indoor-air-quality-design-tools-schools"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carpet-rug.org/testing/green-label-pl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irnow.gov/aqi/"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hyperlink" Target="https://www.researchgate.net/figure/Illustration-of-potential-air-quality-problems-due-to-laboratory-emissions_fig1_282268341" TargetMode="Externa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hyperlink" Target="https://www.epa.gov/radtown/radon-homes-schools-and-building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pa.gov/iaq-schools/indoor-air-quality-tools-schools-action-kit#tab-2"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jpg"/><Relationship Id="rId7" Type="http://schemas.openxmlformats.org/officeDocument/2006/relationships/hyperlink" Target="https://www.epa.gov/indoor-air-quality-iaq/indoor-air-quality-tribal-communities"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www.epa.gov/iaq-schools/indoor-air-quality-master-class-professional-training-webinar-series" TargetMode="External"/><Relationship Id="rId11" Type="http://schemas.openxmlformats.org/officeDocument/2006/relationships/comments" Target="../comments/comment1.xml"/><Relationship Id="rId5" Type="http://schemas.openxmlformats.org/officeDocument/2006/relationships/hyperlink" Target="https://www.epa.gov/iaq-schools/indoor-air-quality-tools-schools-action-kit" TargetMode="External"/><Relationship Id="rId10" Type="http://schemas.openxmlformats.org/officeDocument/2006/relationships/image" Target="../media/image62.png"/><Relationship Id="rId4" Type="http://schemas.openxmlformats.org/officeDocument/2006/relationships/hyperlink" Target="https://www.epa.gov/iaq-schools" TargetMode="External"/><Relationship Id="rId9" Type="http://schemas.openxmlformats.org/officeDocument/2006/relationships/hyperlink" Target="https://www.osha.gov/indoor-air-qualit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epa.gov/indoor-air-quality-iaq/introduction-indoor-air-quality#health" TargetMode="External"/><Relationship Id="rId7"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hyperlink" Target="https://www.worldgbc.org/news-media/health-wellbeing-and-productivity-offices-next-chapter-green-building" TargetMode="External"/><Relationship Id="rId4" Type="http://schemas.openxmlformats.org/officeDocument/2006/relationships/hyperlink" Target="https://www.epa.gov/iaq-schools/how-does-indoor-air-quality-impact-student-health-and-academic-performanc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asbestos/asbestos-and-school-buildings" TargetMode="External"/><Relationship Id="rId7" Type="http://schemas.openxmlformats.org/officeDocument/2006/relationships/hyperlink" Target="https://www.epa.gov/lead/renovate-right-important-lead-hazard-information-families-child-care-providers-and-schools"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www.ecfr.gov/current/title-40/chapter-I/subchapter-R/part-745" TargetMode="External"/><Relationship Id="rId5" Type="http://schemas.openxmlformats.org/officeDocument/2006/relationships/hyperlink" Target="https://www.epa.gov/lead/lead-renovation-repair-and-painting-program#:~:text=EPA's%20Lead%20Renovation%2C%20Repair%20and,renovators%20who%20are%20trained%20by" TargetMode="External"/><Relationship Id="rId4" Type="http://schemas.openxmlformats.org/officeDocument/2006/relationships/hyperlink" Target="https://www.ecfr.gov/current/title-40/chapter-I/subchapter-R/part-7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819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B8A5-3140-4D0F-9DE2-59A15611036F}"/>
              </a:ext>
            </a:extLst>
          </p:cNvPr>
          <p:cNvSpPr>
            <a:spLocks noGrp="1"/>
          </p:cNvSpPr>
          <p:nvPr>
            <p:ph type="ctrTitle"/>
          </p:nvPr>
        </p:nvSpPr>
        <p:spPr>
          <a:xfrm>
            <a:off x="2066795" y="0"/>
            <a:ext cx="6009164" cy="2373408"/>
          </a:xfrm>
        </p:spPr>
        <p:txBody>
          <a:bodyPr/>
          <a:lstStyle/>
          <a:p>
            <a:r>
              <a:rPr lang="en-US" dirty="0"/>
              <a:t>Some Common Factors that Affect </a:t>
            </a:r>
            <a:r>
              <a:rPr lang="en-US" dirty="0" err="1"/>
              <a:t>iAQ</a:t>
            </a:r>
            <a:endParaRPr lang="en-US" dirty="0"/>
          </a:p>
        </p:txBody>
      </p:sp>
      <p:sp>
        <p:nvSpPr>
          <p:cNvPr id="6" name="Content Placeholder 6">
            <a:extLst>
              <a:ext uri="{FF2B5EF4-FFF2-40B4-BE49-F238E27FC236}">
                <a16:creationId xmlns:a16="http://schemas.microsoft.com/office/drawing/2014/main" id="{06695182-C962-4D5E-9AD5-EFEF314F1ACE}"/>
              </a:ext>
            </a:extLst>
          </p:cNvPr>
          <p:cNvSpPr txBox="1">
            <a:spLocks/>
          </p:cNvSpPr>
          <p:nvPr/>
        </p:nvSpPr>
        <p:spPr>
          <a:xfrm>
            <a:off x="757178" y="2454377"/>
            <a:ext cx="6111240" cy="397691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Condition and configuration of Heating, Ventilation and Air Conditioning (HVAC) systems &amp; filtration</a:t>
            </a:r>
          </a:p>
          <a:p>
            <a:pPr marL="342900" indent="-342900" algn="l">
              <a:buFont typeface="Arial" panose="020B0604020202020204" pitchFamily="34" charset="0"/>
              <a:buChar char="•"/>
            </a:pPr>
            <a:r>
              <a:rPr lang="en-US" dirty="0"/>
              <a:t>Chemical Use and Management</a:t>
            </a:r>
          </a:p>
          <a:p>
            <a:pPr marL="342900" indent="-342900" algn="l">
              <a:buFont typeface="Arial" panose="020B0604020202020204" pitchFamily="34" charset="0"/>
              <a:buChar char="•"/>
            </a:pPr>
            <a:r>
              <a:rPr lang="en-US" dirty="0"/>
              <a:t>Mold and Moisture Control</a:t>
            </a:r>
          </a:p>
          <a:p>
            <a:pPr marL="342900" indent="-342900" algn="l">
              <a:buFont typeface="Arial" panose="020B0604020202020204" pitchFamily="34" charset="0"/>
              <a:buChar char="•"/>
            </a:pPr>
            <a:r>
              <a:rPr lang="en-US" dirty="0"/>
              <a:t>Building Materials</a:t>
            </a:r>
          </a:p>
          <a:p>
            <a:pPr marL="342900" indent="-342900" algn="l">
              <a:buFont typeface="Arial" panose="020B0604020202020204" pitchFamily="34" charset="0"/>
              <a:buChar char="•"/>
            </a:pPr>
            <a:r>
              <a:rPr lang="en-US" dirty="0"/>
              <a:t>Asbestos &amp; Lead Based Paint</a:t>
            </a:r>
          </a:p>
          <a:p>
            <a:pPr marL="342900" indent="-342900" algn="l">
              <a:buFont typeface="Arial" panose="020B0604020202020204" pitchFamily="34" charset="0"/>
              <a:buChar char="•"/>
            </a:pPr>
            <a:r>
              <a:rPr lang="en-US" dirty="0"/>
              <a:t>Outdoor Air Quality</a:t>
            </a:r>
          </a:p>
          <a:p>
            <a:pPr marL="342900" indent="-342900" algn="l">
              <a:buFont typeface="Arial" panose="020B0604020202020204" pitchFamily="34" charset="0"/>
              <a:buChar char="•"/>
            </a:pPr>
            <a:r>
              <a:rPr lang="en-US" dirty="0"/>
              <a:t>Radon</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102298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5" y="1988488"/>
            <a:ext cx="8822276" cy="3889043"/>
          </a:xfrm>
        </p:spPr>
        <p:txBody>
          <a:bodyPr>
            <a:normAutofit fontScale="77500" lnSpcReduction="20000"/>
          </a:bodyPr>
          <a:lstStyle/>
          <a:p>
            <a:r>
              <a:rPr lang="en-US" dirty="0"/>
              <a:t>Ventilation and Air Circulation</a:t>
            </a:r>
          </a:p>
          <a:p>
            <a:pPr lvl="1"/>
            <a:r>
              <a:rPr lang="en-US" dirty="0"/>
              <a:t>Prevents “stagnant” air and helps control odors</a:t>
            </a:r>
          </a:p>
          <a:p>
            <a:pPr lvl="1"/>
            <a:r>
              <a:rPr lang="en-US" dirty="0"/>
              <a:t>Reduces pollutants such as carbon dioxide (product of respiration), volatile organic compounds (from building materials and cleaning chemicals, e.g. formaldehyde), and radon</a:t>
            </a:r>
          </a:p>
          <a:p>
            <a:pPr lvl="1"/>
            <a:r>
              <a:rPr lang="en-US" dirty="0">
                <a:solidFill>
                  <a:schemeClr val="accent4"/>
                </a:solidFill>
              </a:rPr>
              <a:t>Story: School with inadequately ventilated gas dishwasher in kitchen </a:t>
            </a:r>
            <a:endParaRPr lang="en-US" dirty="0"/>
          </a:p>
          <a:p>
            <a:r>
              <a:rPr lang="en-US" dirty="0"/>
              <a:t>Filtration</a:t>
            </a:r>
          </a:p>
          <a:p>
            <a:pPr lvl="1"/>
            <a:r>
              <a:rPr lang="en-US" dirty="0"/>
              <a:t>Stationary HVAC or portable HEPA filters</a:t>
            </a:r>
          </a:p>
          <a:p>
            <a:pPr lvl="1"/>
            <a:r>
              <a:rPr lang="en-US" dirty="0"/>
              <a:t>Decreases particulate matter (e.g. dust and pollen) and respiratory droplets that can transmit viruses like COVID-19</a:t>
            </a:r>
          </a:p>
          <a:p>
            <a:r>
              <a:rPr lang="en-US" dirty="0"/>
              <a:t>Ensure systems are </a:t>
            </a:r>
            <a:r>
              <a:rPr lang="en-US" dirty="0">
                <a:hlinkClick r:id="rId3"/>
              </a:rPr>
              <a:t>designed</a:t>
            </a:r>
            <a:r>
              <a:rPr lang="en-US" dirty="0"/>
              <a:t>, installed, and </a:t>
            </a:r>
            <a:r>
              <a:rPr lang="en-US" u="sng" dirty="0"/>
              <a:t>maintained</a:t>
            </a:r>
            <a:r>
              <a:rPr lang="en-US" dirty="0"/>
              <a:t> in accordance with manufacturer instructions and industry standards - by </a:t>
            </a:r>
            <a:r>
              <a:rPr lang="en-US" u="sng" dirty="0"/>
              <a:t>knowledgeable</a:t>
            </a:r>
            <a:r>
              <a:rPr lang="en-US" dirty="0"/>
              <a:t> professionals</a:t>
            </a:r>
          </a:p>
          <a:p>
            <a:pPr lvl="1"/>
            <a:endParaRPr lang="en-US" dirty="0"/>
          </a:p>
          <a:p>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fontScale="90000"/>
          </a:bodyPr>
          <a:lstStyle/>
          <a:p>
            <a:r>
              <a:rPr lang="en-US" dirty="0" err="1"/>
              <a:t>Hvac</a:t>
            </a:r>
            <a:r>
              <a:rPr lang="en-US" dirty="0"/>
              <a:t> and related systems</a:t>
            </a:r>
          </a:p>
        </p:txBody>
      </p:sp>
    </p:spTree>
    <p:extLst>
      <p:ext uri="{BB962C8B-B14F-4D97-AF65-F5344CB8AC3E}">
        <p14:creationId xmlns:p14="http://schemas.microsoft.com/office/powerpoint/2010/main" val="2377190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5" y="1988488"/>
            <a:ext cx="9330276" cy="4283861"/>
          </a:xfrm>
        </p:spPr>
        <p:txBody>
          <a:bodyPr>
            <a:normAutofit fontScale="92500" lnSpcReduction="20000"/>
          </a:bodyPr>
          <a:lstStyle/>
          <a:p>
            <a:r>
              <a:rPr lang="en-US" sz="2800" dirty="0"/>
              <a:t>Common chemicals encountered in schools are those used for cleaning </a:t>
            </a:r>
          </a:p>
          <a:p>
            <a:pPr lvl="1"/>
            <a:r>
              <a:rPr lang="en-US" sz="2200" dirty="0">
                <a:hlinkClick r:id="rId3"/>
              </a:rPr>
              <a:t>USEPA Safer Chemical Ingredients List</a:t>
            </a:r>
            <a:endParaRPr lang="en-US" sz="2200" dirty="0"/>
          </a:p>
          <a:p>
            <a:pPr lvl="1"/>
            <a:r>
              <a:rPr lang="en-US" sz="2200" dirty="0">
                <a:hlinkClick r:id="rId4"/>
              </a:rPr>
              <a:t>List N: Disinfectants for Coronavirus (COVID-19)</a:t>
            </a:r>
            <a:endParaRPr lang="en-US" sz="2200" dirty="0"/>
          </a:p>
          <a:p>
            <a:pPr lvl="1"/>
            <a:r>
              <a:rPr lang="en-US" sz="2200" dirty="0"/>
              <a:t>Follow all manufacturer use and handling instructions</a:t>
            </a:r>
          </a:p>
          <a:p>
            <a:r>
              <a:rPr lang="en-US" sz="2800" u="sng" dirty="0"/>
              <a:t>Minimize</a:t>
            </a:r>
            <a:r>
              <a:rPr lang="en-US" sz="2800" dirty="0"/>
              <a:t> chemical use, especially while buildings are occupied</a:t>
            </a:r>
          </a:p>
          <a:p>
            <a:r>
              <a:rPr lang="en-US" sz="2800" dirty="0"/>
              <a:t>Store chemicals in accordance with </a:t>
            </a:r>
            <a:r>
              <a:rPr lang="en-US" sz="2800" dirty="0">
                <a:hlinkClick r:id="rId5"/>
              </a:rPr>
              <a:t>Safety Data Sheet </a:t>
            </a:r>
            <a:r>
              <a:rPr lang="en-US" sz="2800" dirty="0"/>
              <a:t>instructions</a:t>
            </a:r>
          </a:p>
          <a:p>
            <a:pPr lvl="1"/>
            <a:r>
              <a:rPr lang="en-US" sz="2200" dirty="0"/>
              <a:t>Well-ventilated area away from occupied spaces and air intakes</a:t>
            </a:r>
          </a:p>
          <a:p>
            <a:pPr lvl="1"/>
            <a:r>
              <a:rPr lang="en-US" sz="2200" dirty="0"/>
              <a:t>Segregate based on chemical properties (e.g. do not store bleach with ammonia-based chemicals!)</a:t>
            </a:r>
          </a:p>
          <a:p>
            <a:pPr lvl="1"/>
            <a:r>
              <a:rPr lang="en-US" sz="2200" dirty="0"/>
              <a:t>Ensure all primary and secondary containers are </a:t>
            </a:r>
            <a:r>
              <a:rPr lang="en-US" sz="2200" dirty="0">
                <a:hlinkClick r:id="rId5"/>
              </a:rPr>
              <a:t>labeled</a:t>
            </a:r>
            <a:endParaRPr lang="en-US" sz="2200" dirty="0"/>
          </a:p>
          <a:p>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fontScale="90000"/>
          </a:bodyPr>
          <a:lstStyle/>
          <a:p>
            <a:r>
              <a:rPr lang="en-US" dirty="0"/>
              <a:t>Chemical use and management</a:t>
            </a:r>
          </a:p>
        </p:txBody>
      </p:sp>
    </p:spTree>
    <p:extLst>
      <p:ext uri="{BB962C8B-B14F-4D97-AF65-F5344CB8AC3E}">
        <p14:creationId xmlns:p14="http://schemas.microsoft.com/office/powerpoint/2010/main" val="3339886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fontScale="90000"/>
          </a:bodyPr>
          <a:lstStyle/>
          <a:p>
            <a:r>
              <a:rPr lang="en-US" dirty="0"/>
              <a:t>Chemical use and management (CONTINUED)</a:t>
            </a:r>
          </a:p>
        </p:txBody>
      </p:sp>
      <p:pic>
        <p:nvPicPr>
          <p:cNvPr id="2" name="Picture 1">
            <a:extLst>
              <a:ext uri="{FF2B5EF4-FFF2-40B4-BE49-F238E27FC236}">
                <a16:creationId xmlns:a16="http://schemas.microsoft.com/office/drawing/2014/main" id="{389486A2-9453-4A6D-BB59-084E6DBBC100}"/>
              </a:ext>
            </a:extLst>
          </p:cNvPr>
          <p:cNvPicPr>
            <a:picLocks noChangeAspect="1"/>
          </p:cNvPicPr>
          <p:nvPr/>
        </p:nvPicPr>
        <p:blipFill rotWithShape="1">
          <a:blip r:embed="rId3"/>
          <a:srcRect l="16641" t="20555" r="33359" b="19444"/>
          <a:stretch/>
        </p:blipFill>
        <p:spPr>
          <a:xfrm>
            <a:off x="5207413" y="1663898"/>
            <a:ext cx="6984587" cy="4714596"/>
          </a:xfrm>
          <a:prstGeom prst="rect">
            <a:avLst/>
          </a:prstGeom>
        </p:spPr>
      </p:pic>
      <p:pic>
        <p:nvPicPr>
          <p:cNvPr id="6" name="Picture 5">
            <a:extLst>
              <a:ext uri="{FF2B5EF4-FFF2-40B4-BE49-F238E27FC236}">
                <a16:creationId xmlns:a16="http://schemas.microsoft.com/office/drawing/2014/main" id="{A4B25BE6-5727-4CCD-AFCC-F1B85C5B48F2}"/>
              </a:ext>
            </a:extLst>
          </p:cNvPr>
          <p:cNvPicPr>
            <a:picLocks noChangeAspect="1"/>
          </p:cNvPicPr>
          <p:nvPr/>
        </p:nvPicPr>
        <p:blipFill rotWithShape="1">
          <a:blip r:embed="rId4"/>
          <a:srcRect l="16328" t="40000" r="58672" b="27222"/>
          <a:stretch/>
        </p:blipFill>
        <p:spPr>
          <a:xfrm>
            <a:off x="176320" y="2863040"/>
            <a:ext cx="4929080" cy="3635200"/>
          </a:xfrm>
          <a:prstGeom prst="rect">
            <a:avLst/>
          </a:prstGeom>
        </p:spPr>
      </p:pic>
      <p:sp>
        <p:nvSpPr>
          <p:cNvPr id="7" name="TextBox 6">
            <a:extLst>
              <a:ext uri="{FF2B5EF4-FFF2-40B4-BE49-F238E27FC236}">
                <a16:creationId xmlns:a16="http://schemas.microsoft.com/office/drawing/2014/main" id="{2DC263FE-8C89-4536-A3AC-4A8CAC5D8211}"/>
              </a:ext>
            </a:extLst>
          </p:cNvPr>
          <p:cNvSpPr txBox="1"/>
          <p:nvPr/>
        </p:nvSpPr>
        <p:spPr>
          <a:xfrm>
            <a:off x="4415517" y="6319154"/>
            <a:ext cx="7791450" cy="323165"/>
          </a:xfrm>
          <a:prstGeom prst="rect">
            <a:avLst/>
          </a:prstGeom>
          <a:noFill/>
        </p:spPr>
        <p:txBody>
          <a:bodyPr wrap="square" rtlCol="0">
            <a:spAutoFit/>
          </a:bodyPr>
          <a:lstStyle/>
          <a:p>
            <a:r>
              <a:rPr lang="en-US" sz="1500" b="1" dirty="0"/>
              <a:t>Source: </a:t>
            </a:r>
            <a:r>
              <a:rPr lang="en-US" sz="1500" b="1" dirty="0">
                <a:hlinkClick r:id="rId5"/>
              </a:rPr>
              <a:t>Preventing Pests for Healthier Schools The Health Case for Integrated Pest Management </a:t>
            </a:r>
            <a:endParaRPr lang="en-US" sz="1500" b="1" dirty="0"/>
          </a:p>
        </p:txBody>
      </p:sp>
      <p:sp>
        <p:nvSpPr>
          <p:cNvPr id="8" name="Content Placeholder 9">
            <a:extLst>
              <a:ext uri="{FF2B5EF4-FFF2-40B4-BE49-F238E27FC236}">
                <a16:creationId xmlns:a16="http://schemas.microsoft.com/office/drawing/2014/main" id="{0113DBE2-9A66-4DAF-9915-85794C4F3586}"/>
              </a:ext>
            </a:extLst>
          </p:cNvPr>
          <p:cNvSpPr txBox="1">
            <a:spLocks/>
          </p:cNvSpPr>
          <p:nvPr/>
        </p:nvSpPr>
        <p:spPr>
          <a:xfrm>
            <a:off x="238400" y="1700813"/>
            <a:ext cx="5025458" cy="1381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Implement </a:t>
            </a:r>
            <a:r>
              <a:rPr lang="en-US" sz="2200" dirty="0">
                <a:hlinkClick r:id="rId6"/>
              </a:rPr>
              <a:t>integrated pest management</a:t>
            </a:r>
            <a:r>
              <a:rPr lang="en-US" sz="2200" dirty="0"/>
              <a:t> (</a:t>
            </a:r>
            <a:r>
              <a:rPr lang="en-US" sz="2200" dirty="0">
                <a:hlinkClick r:id="rId7"/>
              </a:rPr>
              <a:t>IPM</a:t>
            </a:r>
            <a:r>
              <a:rPr lang="en-US" sz="2200" dirty="0"/>
              <a:t>) principles</a:t>
            </a:r>
          </a:p>
          <a:p>
            <a:pPr lvl="1"/>
            <a:r>
              <a:rPr lang="en-US" sz="1800" dirty="0"/>
              <a:t>Limits use of chemical pesticides</a:t>
            </a:r>
          </a:p>
          <a:p>
            <a:pPr lvl="1"/>
            <a:r>
              <a:rPr lang="en-US" sz="1800" dirty="0"/>
              <a:t>Focuses on pest </a:t>
            </a:r>
            <a:r>
              <a:rPr lang="en-US" sz="1800" u="sng" dirty="0"/>
              <a:t>prevention</a:t>
            </a:r>
          </a:p>
          <a:p>
            <a:pPr lvl="1"/>
            <a:endParaRPr lang="en-US" sz="1800" dirty="0"/>
          </a:p>
          <a:p>
            <a:endParaRPr lang="en-US" sz="1800" dirty="0"/>
          </a:p>
        </p:txBody>
      </p:sp>
    </p:spTree>
    <p:extLst>
      <p:ext uri="{BB962C8B-B14F-4D97-AF65-F5344CB8AC3E}">
        <p14:creationId xmlns:p14="http://schemas.microsoft.com/office/powerpoint/2010/main" val="359636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window, appliance&#10;&#10;Description automatically generated">
            <a:extLst>
              <a:ext uri="{FF2B5EF4-FFF2-40B4-BE49-F238E27FC236}">
                <a16:creationId xmlns:a16="http://schemas.microsoft.com/office/drawing/2014/main" id="{FE700A07-973C-4246-A7F6-A6408F136BC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305" r="10305"/>
          <a:stretch>
            <a:fillRect/>
          </a:stretch>
        </p:blipFill>
        <p:spPr/>
      </p:pic>
      <p:pic>
        <p:nvPicPr>
          <p:cNvPr id="16" name="Picture Placeholder 15" descr="A picture containing fungus, old&#10;&#10;Description automatically generated">
            <a:extLst>
              <a:ext uri="{FF2B5EF4-FFF2-40B4-BE49-F238E27FC236}">
                <a16:creationId xmlns:a16="http://schemas.microsoft.com/office/drawing/2014/main" id="{358701EF-4155-4B36-B9DF-53D90A26196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0322" r="10322"/>
          <a:stretch>
            <a:fillRect/>
          </a:stretch>
        </p:blipFill>
        <p:spPr/>
      </p:pic>
      <p:sp>
        <p:nvSpPr>
          <p:cNvPr id="9" name="Title 3">
            <a:extLst>
              <a:ext uri="{FF2B5EF4-FFF2-40B4-BE49-F238E27FC236}">
                <a16:creationId xmlns:a16="http://schemas.microsoft.com/office/drawing/2014/main" id="{8DBCC466-9F0B-4FA0-81D0-1B6B841477A9}"/>
              </a:ext>
            </a:extLst>
          </p:cNvPr>
          <p:cNvSpPr>
            <a:spLocks noGrp="1"/>
          </p:cNvSpPr>
          <p:nvPr>
            <p:ph type="title"/>
          </p:nvPr>
        </p:nvSpPr>
        <p:spPr>
          <a:xfrm>
            <a:off x="838200" y="585651"/>
            <a:ext cx="9082603" cy="1105037"/>
          </a:xfrm>
        </p:spPr>
        <p:txBody>
          <a:bodyPr>
            <a:normAutofit fontScale="90000"/>
          </a:bodyPr>
          <a:lstStyle/>
          <a:p>
            <a:r>
              <a:rPr lang="en-US" dirty="0"/>
              <a:t>Mold and moisture control</a:t>
            </a:r>
          </a:p>
        </p:txBody>
      </p:sp>
      <p:sp>
        <p:nvSpPr>
          <p:cNvPr id="12" name="TextBox 11">
            <a:extLst>
              <a:ext uri="{FF2B5EF4-FFF2-40B4-BE49-F238E27FC236}">
                <a16:creationId xmlns:a16="http://schemas.microsoft.com/office/drawing/2014/main" id="{FB6CBEA0-422D-4222-AE1D-5B11C089F729}"/>
              </a:ext>
            </a:extLst>
          </p:cNvPr>
          <p:cNvSpPr txBox="1"/>
          <p:nvPr/>
        </p:nvSpPr>
        <p:spPr>
          <a:xfrm>
            <a:off x="1030310" y="1690688"/>
            <a:ext cx="6371976" cy="5169107"/>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000" b="1" dirty="0">
                <a:solidFill>
                  <a:schemeClr val="accent4"/>
                </a:solidFill>
                <a:latin typeface="Trebuchet MS"/>
              </a:rPr>
              <a:t>Audience Question: Who here today thinks they have mold spores in or around their school? Raise your hand…</a:t>
            </a:r>
          </a:p>
          <a:p>
            <a:pPr marL="228600" lvl="0" indent="-228600">
              <a:lnSpc>
                <a:spcPct val="90000"/>
              </a:lnSpc>
              <a:spcBef>
                <a:spcPts val="1000"/>
              </a:spcBef>
              <a:buFont typeface="Arial" panose="020B0604020202020204" pitchFamily="34" charset="0"/>
              <a:buChar char="•"/>
            </a:pPr>
            <a:r>
              <a:rPr lang="en-US" sz="2000" b="1" dirty="0">
                <a:solidFill>
                  <a:srgbClr val="9C3D10">
                    <a:lumMod val="50000"/>
                  </a:srgbClr>
                </a:solidFill>
                <a:latin typeface="Trebuchet MS"/>
                <a:hlinkClick r:id="rId5"/>
              </a:rPr>
              <a:t>Molds</a:t>
            </a:r>
            <a:r>
              <a:rPr lang="en-US" sz="2000" b="1" dirty="0">
                <a:solidFill>
                  <a:srgbClr val="9C3D10">
                    <a:lumMod val="50000"/>
                  </a:srgbClr>
                </a:solidFill>
                <a:latin typeface="Trebuchet MS"/>
              </a:rPr>
              <a:t> thrive in damp, humid, and wet conditions - they eat what they grow on</a:t>
            </a:r>
          </a:p>
          <a:p>
            <a:pPr marL="228600" lvl="0" indent="-228600">
              <a:lnSpc>
                <a:spcPct val="90000"/>
              </a:lnSpc>
              <a:spcBef>
                <a:spcPts val="1000"/>
              </a:spcBef>
              <a:buFont typeface="Arial" panose="020B0604020202020204" pitchFamily="34" charset="0"/>
              <a:buChar char="•"/>
            </a:pPr>
            <a:r>
              <a:rPr lang="en-US" sz="2000" b="1" dirty="0">
                <a:solidFill>
                  <a:srgbClr val="9C3D10">
                    <a:lumMod val="50000"/>
                  </a:srgbClr>
                </a:solidFill>
                <a:latin typeface="Trebuchet MS"/>
              </a:rPr>
              <a:t>Prevent damage to building materials and furnishings…save Operation &amp; Maintenance money…and avoid potential health risks by:</a:t>
            </a:r>
          </a:p>
          <a:p>
            <a:pPr marL="685800" lvl="1" indent="-228600">
              <a:lnSpc>
                <a:spcPct val="90000"/>
              </a:lnSpc>
              <a:spcBef>
                <a:spcPts val="1000"/>
              </a:spcBef>
              <a:buFont typeface="Arial" panose="020B0604020202020204" pitchFamily="34" charset="0"/>
              <a:buChar char="•"/>
            </a:pPr>
            <a:r>
              <a:rPr lang="en-US" b="1" dirty="0">
                <a:latin typeface="Trebuchet MS"/>
              </a:rPr>
              <a:t>Identifying </a:t>
            </a:r>
            <a:r>
              <a:rPr lang="en-US" b="1" u="sng" dirty="0">
                <a:latin typeface="Trebuchet MS"/>
              </a:rPr>
              <a:t>sources / root causes</a:t>
            </a:r>
            <a:r>
              <a:rPr lang="en-US" b="1" dirty="0">
                <a:latin typeface="Trebuchet MS"/>
              </a:rPr>
              <a:t> of leaks and fixing immediately - clean up quickly within 24-48 hours</a:t>
            </a:r>
          </a:p>
          <a:p>
            <a:pPr marL="685800" lvl="1" indent="-228600">
              <a:lnSpc>
                <a:spcPct val="90000"/>
              </a:lnSpc>
              <a:spcBef>
                <a:spcPts val="1000"/>
              </a:spcBef>
              <a:buFont typeface="Arial" panose="020B0604020202020204" pitchFamily="34" charset="0"/>
              <a:buChar char="•"/>
            </a:pPr>
            <a:r>
              <a:rPr lang="en-US" b="1" dirty="0">
                <a:latin typeface="Trebuchet MS"/>
              </a:rPr>
              <a:t>Knowing the humidity level in your school and controlling it - Ideal range is </a:t>
            </a:r>
            <a:r>
              <a:rPr lang="en-US" b="1" dirty="0">
                <a:latin typeface="Trebuchet MS"/>
                <a:hlinkClick r:id="rId6">
                  <a:extLst>
                    <a:ext uri="{A12FA001-AC4F-418D-AE19-62706E023703}">
                      <ahyp:hlinkClr xmlns:ahyp="http://schemas.microsoft.com/office/drawing/2018/hyperlinkcolor" val="tx"/>
                    </a:ext>
                  </a:extLst>
                </a:hlinkClick>
              </a:rPr>
              <a:t>40-60%</a:t>
            </a:r>
            <a:r>
              <a:rPr lang="en-US" b="1" dirty="0">
                <a:latin typeface="Trebuchet MS"/>
              </a:rPr>
              <a:t> humidity to discourage mold growth and limit virus transmission</a:t>
            </a:r>
          </a:p>
          <a:p>
            <a:pPr marL="228600" indent="-228600">
              <a:lnSpc>
                <a:spcPct val="90000"/>
              </a:lnSpc>
              <a:spcBef>
                <a:spcPts val="1000"/>
              </a:spcBef>
              <a:buFont typeface="Arial" panose="020B0604020202020204" pitchFamily="34" charset="0"/>
              <a:buChar char="•"/>
            </a:pPr>
            <a:r>
              <a:rPr lang="en-US" sz="2000" b="1" dirty="0">
                <a:solidFill>
                  <a:schemeClr val="tx2">
                    <a:lumMod val="50000"/>
                  </a:schemeClr>
                </a:solidFill>
                <a:latin typeface="Trebuchet MS"/>
                <a:hlinkClick r:id="rId7"/>
              </a:rPr>
              <a:t>No</a:t>
            </a:r>
            <a:r>
              <a:rPr lang="en-US" sz="2000" b="1" dirty="0">
                <a:solidFill>
                  <a:schemeClr val="tx2">
                    <a:lumMod val="50000"/>
                  </a:schemeClr>
                </a:solidFill>
                <a:latin typeface="Trebuchet MS"/>
              </a:rPr>
              <a:t> EPA regulation or standard for airborne mold</a:t>
            </a:r>
          </a:p>
          <a:p>
            <a:pPr marL="228600" lvl="0" indent="-228600">
              <a:lnSpc>
                <a:spcPct val="90000"/>
              </a:lnSpc>
              <a:spcBef>
                <a:spcPts val="1000"/>
              </a:spcBef>
              <a:buFont typeface="Arial" panose="020B0604020202020204" pitchFamily="34" charset="0"/>
              <a:buChar char="•"/>
            </a:pPr>
            <a:endParaRPr lang="en-US" sz="2300" b="1" dirty="0">
              <a:solidFill>
                <a:srgbClr val="9C3D10">
                  <a:lumMod val="50000"/>
                </a:srgbClr>
              </a:solidFill>
              <a:latin typeface="Trebuchet MS"/>
            </a:endParaRPr>
          </a:p>
        </p:txBody>
      </p:sp>
      <p:sp>
        <p:nvSpPr>
          <p:cNvPr id="2" name="TextBox 1">
            <a:extLst>
              <a:ext uri="{FF2B5EF4-FFF2-40B4-BE49-F238E27FC236}">
                <a16:creationId xmlns:a16="http://schemas.microsoft.com/office/drawing/2014/main" id="{0357C6C1-7160-47EC-802F-12B91F7DA483}"/>
              </a:ext>
            </a:extLst>
          </p:cNvPr>
          <p:cNvSpPr txBox="1"/>
          <p:nvPr/>
        </p:nvSpPr>
        <p:spPr>
          <a:xfrm>
            <a:off x="10218419" y="6129828"/>
            <a:ext cx="1886542" cy="553998"/>
          </a:xfrm>
          <a:prstGeom prst="rect">
            <a:avLst/>
          </a:prstGeom>
          <a:noFill/>
        </p:spPr>
        <p:txBody>
          <a:bodyPr wrap="none" rtlCol="0">
            <a:spAutoFit/>
          </a:bodyPr>
          <a:lstStyle/>
          <a:p>
            <a:r>
              <a:rPr lang="en-US" sz="1500" dirty="0"/>
              <a:t>Photo Source: </a:t>
            </a:r>
            <a:r>
              <a:rPr lang="en-US" sz="1500" dirty="0">
                <a:hlinkClick r:id="rId8"/>
              </a:rPr>
              <a:t>Center </a:t>
            </a:r>
          </a:p>
          <a:p>
            <a:r>
              <a:rPr lang="en-US" sz="1500" dirty="0">
                <a:hlinkClick r:id="rId8"/>
              </a:rPr>
              <a:t>for Disease Control</a:t>
            </a:r>
            <a:endParaRPr lang="en-US" sz="1500" dirty="0"/>
          </a:p>
        </p:txBody>
      </p:sp>
    </p:spTree>
    <p:extLst>
      <p:ext uri="{BB962C8B-B14F-4D97-AF65-F5344CB8AC3E}">
        <p14:creationId xmlns:p14="http://schemas.microsoft.com/office/powerpoint/2010/main" val="857442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5" y="1988488"/>
            <a:ext cx="8492768" cy="3889043"/>
          </a:xfrm>
        </p:spPr>
        <p:txBody>
          <a:bodyPr>
            <a:normAutofit fontScale="62500" lnSpcReduction="20000"/>
          </a:bodyPr>
          <a:lstStyle/>
          <a:p>
            <a:r>
              <a:rPr lang="en-US" dirty="0"/>
              <a:t>Building materials can emit various pollutants such as small particulate matter and volatile organic compounds (VOCs) – “off-gas”</a:t>
            </a:r>
          </a:p>
          <a:p>
            <a:pPr lvl="1"/>
            <a:r>
              <a:rPr lang="en-US" sz="2600" dirty="0"/>
              <a:t>Office furniture</a:t>
            </a:r>
          </a:p>
          <a:p>
            <a:pPr lvl="1"/>
            <a:r>
              <a:rPr lang="en-US" sz="2600" dirty="0"/>
              <a:t>Carpet</a:t>
            </a:r>
          </a:p>
          <a:p>
            <a:pPr lvl="1"/>
            <a:r>
              <a:rPr lang="en-US" sz="2600" dirty="0"/>
              <a:t>Pressed wood</a:t>
            </a:r>
          </a:p>
          <a:p>
            <a:pPr lvl="1"/>
            <a:r>
              <a:rPr lang="en-US" sz="2600" dirty="0"/>
              <a:t>Paints and other coatings</a:t>
            </a:r>
          </a:p>
          <a:p>
            <a:pPr lvl="1"/>
            <a:r>
              <a:rPr lang="en-US" sz="2600" dirty="0"/>
              <a:t>Adhesives and sealants </a:t>
            </a:r>
          </a:p>
          <a:p>
            <a:r>
              <a:rPr lang="en-US" dirty="0"/>
              <a:t>Use the least toxic, low-VOC materials like water-based adhesives and paints</a:t>
            </a:r>
          </a:p>
          <a:p>
            <a:r>
              <a:rPr lang="en-US" dirty="0"/>
              <a:t>Chose materials that emit little or no odor</a:t>
            </a:r>
          </a:p>
          <a:p>
            <a:r>
              <a:rPr lang="en-US" dirty="0"/>
              <a:t>Coordinate with contractors on material selections for maintenance and repairs</a:t>
            </a:r>
          </a:p>
          <a:p>
            <a:r>
              <a:rPr lang="en-US" dirty="0"/>
              <a:t>Ensure </a:t>
            </a:r>
            <a:r>
              <a:rPr lang="en-US" dirty="0">
                <a:hlinkClick r:id="rId3"/>
              </a:rPr>
              <a:t>portable</a:t>
            </a:r>
            <a:r>
              <a:rPr lang="en-US" dirty="0"/>
              <a:t> classrooms have adequate ventilation</a:t>
            </a:r>
          </a:p>
          <a:p>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a:bodyPr>
          <a:lstStyle/>
          <a:p>
            <a:r>
              <a:rPr lang="en-US" dirty="0"/>
              <a:t>Building materials</a:t>
            </a:r>
          </a:p>
        </p:txBody>
      </p:sp>
      <p:sp>
        <p:nvSpPr>
          <p:cNvPr id="2" name="Speech Bubble: Rectangle with Corners Rounded 1">
            <a:extLst>
              <a:ext uri="{FF2B5EF4-FFF2-40B4-BE49-F238E27FC236}">
                <a16:creationId xmlns:a16="http://schemas.microsoft.com/office/drawing/2014/main" id="{7109445D-96C1-4407-B1D7-61F5674AA6B0}"/>
              </a:ext>
            </a:extLst>
          </p:cNvPr>
          <p:cNvSpPr/>
          <p:nvPr/>
        </p:nvSpPr>
        <p:spPr>
          <a:xfrm>
            <a:off x="5225144" y="2601686"/>
            <a:ext cx="3820886" cy="903513"/>
          </a:xfrm>
          <a:prstGeom prst="wedgeRoundRectCallout">
            <a:avLst>
              <a:gd name="adj1" fmla="val -110265"/>
              <a:gd name="adj2" fmla="val -2888"/>
              <a:gd name="adj3" fmla="val 16667"/>
            </a:avLst>
          </a:prstGeom>
          <a:solidFill>
            <a:schemeClr val="accent6">
              <a:lumMod val="20000"/>
              <a:lumOff val="80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75000"/>
                  </a:schemeClr>
                </a:solidFill>
              </a:rPr>
              <a:t>See </a:t>
            </a:r>
            <a:r>
              <a:rPr lang="en-US" b="1" dirty="0">
                <a:solidFill>
                  <a:schemeClr val="accent3">
                    <a:lumMod val="75000"/>
                  </a:schemeClr>
                </a:solidFill>
                <a:hlinkClick r:id="rId4">
                  <a:extLst>
                    <a:ext uri="{A12FA001-AC4F-418D-AE19-62706E023703}">
                      <ahyp:hlinkClr xmlns:ahyp="http://schemas.microsoft.com/office/drawing/2018/hyperlinkcolor" val="tx"/>
                    </a:ext>
                  </a:extLst>
                </a:hlinkClick>
              </a:rPr>
              <a:t>Carpet and Rug Institute’s Green Label Plus (GLP) program</a:t>
            </a:r>
            <a:r>
              <a:rPr lang="en-US" b="1" dirty="0">
                <a:solidFill>
                  <a:schemeClr val="accent3">
                    <a:lumMod val="75000"/>
                  </a:schemeClr>
                </a:solidFill>
              </a:rPr>
              <a:t> for federal procurement recommendations</a:t>
            </a:r>
          </a:p>
        </p:txBody>
      </p:sp>
    </p:spTree>
    <p:extLst>
      <p:ext uri="{BB962C8B-B14F-4D97-AF65-F5344CB8AC3E}">
        <p14:creationId xmlns:p14="http://schemas.microsoft.com/office/powerpoint/2010/main" val="221291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4" y="1988488"/>
            <a:ext cx="4247051" cy="3889043"/>
          </a:xfrm>
        </p:spPr>
        <p:txBody>
          <a:bodyPr>
            <a:normAutofit fontScale="62500" lnSpcReduction="20000"/>
          </a:bodyPr>
          <a:lstStyle/>
          <a:p>
            <a:r>
              <a:rPr lang="en-US" dirty="0"/>
              <a:t>Outdoor air is not </a:t>
            </a:r>
            <a:r>
              <a:rPr lang="en-US" u="sng" dirty="0"/>
              <a:t>always</a:t>
            </a:r>
            <a:r>
              <a:rPr lang="en-US" dirty="0"/>
              <a:t> “fresh” or better quality than indoor air</a:t>
            </a:r>
          </a:p>
          <a:p>
            <a:pPr lvl="1"/>
            <a:r>
              <a:rPr lang="en-US" sz="2900" dirty="0"/>
              <a:t>Wildfires</a:t>
            </a:r>
          </a:p>
          <a:p>
            <a:pPr lvl="1"/>
            <a:r>
              <a:rPr lang="en-US" sz="2900" dirty="0"/>
              <a:t>High ozone (O3) days (ground-level)</a:t>
            </a:r>
          </a:p>
          <a:p>
            <a:pPr lvl="1"/>
            <a:r>
              <a:rPr lang="en-US" sz="2900" dirty="0"/>
              <a:t>Emissions from idling vehicles or other combustion sources (e.g. emergency generator emission stacks) near the building</a:t>
            </a:r>
          </a:p>
          <a:p>
            <a:r>
              <a:rPr lang="en-US" dirty="0"/>
              <a:t>When deciding to bring in more air from outside, consider possible sources of outdoor air contaminants – case-by-case</a:t>
            </a:r>
          </a:p>
          <a:p>
            <a:r>
              <a:rPr lang="en-US" dirty="0">
                <a:hlinkClick r:id="rId3"/>
              </a:rPr>
              <a:t>Air Quality Index</a:t>
            </a:r>
            <a:r>
              <a:rPr lang="en-US" dirty="0"/>
              <a:t> (outdoor air)</a:t>
            </a:r>
          </a:p>
          <a:p>
            <a:pPr marL="0" indent="0">
              <a:buNone/>
            </a:pPr>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a:bodyPr>
          <a:lstStyle/>
          <a:p>
            <a:r>
              <a:rPr lang="en-US" dirty="0"/>
              <a:t>Outdoor air quality</a:t>
            </a:r>
          </a:p>
        </p:txBody>
      </p:sp>
      <p:pic>
        <p:nvPicPr>
          <p:cNvPr id="5" name="Picture 4" descr="Diagram&#10;&#10;Description automatically generated">
            <a:extLst>
              <a:ext uri="{FF2B5EF4-FFF2-40B4-BE49-F238E27FC236}">
                <a16:creationId xmlns:a16="http://schemas.microsoft.com/office/drawing/2014/main" id="{DDAE2A81-4135-4A15-A031-28A75F9790C0}"/>
              </a:ext>
            </a:extLst>
          </p:cNvPr>
          <p:cNvPicPr>
            <a:picLocks noChangeAspect="1"/>
          </p:cNvPicPr>
          <p:nvPr/>
        </p:nvPicPr>
        <p:blipFill rotWithShape="1">
          <a:blip r:embed="rId4">
            <a:extLst>
              <a:ext uri="{28A0092B-C50C-407E-A947-70E740481C1C}">
                <a14:useLocalDpi xmlns:a14="http://schemas.microsoft.com/office/drawing/2010/main" val="0"/>
              </a:ext>
            </a:extLst>
          </a:blip>
          <a:srcRect b="1744"/>
          <a:stretch/>
        </p:blipFill>
        <p:spPr>
          <a:xfrm>
            <a:off x="5793921" y="2463797"/>
            <a:ext cx="6269773" cy="33382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7115D87-8238-476E-A480-B239E21EFFBC}"/>
              </a:ext>
            </a:extLst>
          </p:cNvPr>
          <p:cNvSpPr txBox="1"/>
          <p:nvPr/>
        </p:nvSpPr>
        <p:spPr>
          <a:xfrm>
            <a:off x="8461828" y="5921828"/>
            <a:ext cx="3729098" cy="369332"/>
          </a:xfrm>
          <a:prstGeom prst="rect">
            <a:avLst/>
          </a:prstGeom>
          <a:noFill/>
        </p:spPr>
        <p:txBody>
          <a:bodyPr wrap="none" rtlCol="0">
            <a:spAutoFit/>
          </a:bodyPr>
          <a:lstStyle/>
          <a:p>
            <a:r>
              <a:rPr lang="en-US" dirty="0"/>
              <a:t>(See notes section for image </a:t>
            </a:r>
            <a:r>
              <a:rPr lang="en-US" dirty="0">
                <a:hlinkClick r:id="rId5"/>
              </a:rPr>
              <a:t>citation</a:t>
            </a:r>
            <a:r>
              <a:rPr lang="en-US" dirty="0"/>
              <a:t>)</a:t>
            </a:r>
          </a:p>
        </p:txBody>
      </p:sp>
    </p:spTree>
    <p:extLst>
      <p:ext uri="{BB962C8B-B14F-4D97-AF65-F5344CB8AC3E}">
        <p14:creationId xmlns:p14="http://schemas.microsoft.com/office/powerpoint/2010/main" val="3100400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1F52659C-5AAE-49F5-B491-A79EC8BEF3FF}"/>
              </a:ext>
            </a:extLst>
          </p:cNvPr>
          <p:cNvSpPr txBox="1">
            <a:spLocks/>
          </p:cNvSpPr>
          <p:nvPr/>
        </p:nvSpPr>
        <p:spPr>
          <a:xfrm>
            <a:off x="216868" y="2269005"/>
            <a:ext cx="3981986" cy="3889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rebuchet MS (Headings)"/>
              </a:rPr>
              <a:t>Only testing can determine presence and amount</a:t>
            </a:r>
          </a:p>
        </p:txBody>
      </p:sp>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209014" y="1484478"/>
            <a:ext cx="9830336" cy="3889043"/>
          </a:xfrm>
        </p:spPr>
        <p:txBody>
          <a:bodyPr>
            <a:normAutofit/>
          </a:bodyPr>
          <a:lstStyle/>
          <a:p>
            <a:r>
              <a:rPr lang="en-US" sz="2400" dirty="0"/>
              <a:t>Radon is a colorless, odorless, and tasteless radioactive gas that occurs naturally in almost all soil and rock</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a:bodyPr>
          <a:lstStyle/>
          <a:p>
            <a:r>
              <a:rPr lang="en-US" dirty="0"/>
              <a:t>RADON monitoring</a:t>
            </a:r>
          </a:p>
        </p:txBody>
      </p:sp>
      <p:pic>
        <p:nvPicPr>
          <p:cNvPr id="2" name="Picture 1">
            <a:extLst>
              <a:ext uri="{FF2B5EF4-FFF2-40B4-BE49-F238E27FC236}">
                <a16:creationId xmlns:a16="http://schemas.microsoft.com/office/drawing/2014/main" id="{460627E2-E3AD-48BE-B052-418D86C2564C}"/>
              </a:ext>
            </a:extLst>
          </p:cNvPr>
          <p:cNvPicPr>
            <a:picLocks noChangeAspect="1"/>
          </p:cNvPicPr>
          <p:nvPr/>
        </p:nvPicPr>
        <p:blipFill rotWithShape="1">
          <a:blip r:embed="rId3"/>
          <a:srcRect l="21171" t="17639" r="21875" b="25653"/>
          <a:stretch/>
        </p:blipFill>
        <p:spPr>
          <a:xfrm>
            <a:off x="4313678" y="2198235"/>
            <a:ext cx="7831489" cy="4386262"/>
          </a:xfrm>
          <a:prstGeom prst="rect">
            <a:avLst/>
          </a:prstGeom>
        </p:spPr>
      </p:pic>
      <p:sp>
        <p:nvSpPr>
          <p:cNvPr id="9" name="Content Placeholder 9">
            <a:extLst>
              <a:ext uri="{FF2B5EF4-FFF2-40B4-BE49-F238E27FC236}">
                <a16:creationId xmlns:a16="http://schemas.microsoft.com/office/drawing/2014/main" id="{1A216122-6181-4106-B1E5-1B4172217CD6}"/>
              </a:ext>
            </a:extLst>
          </p:cNvPr>
          <p:cNvSpPr txBox="1">
            <a:spLocks/>
          </p:cNvSpPr>
          <p:nvPr/>
        </p:nvSpPr>
        <p:spPr>
          <a:xfrm>
            <a:off x="1077678" y="3428999"/>
            <a:ext cx="3236000" cy="13920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rebuchet MS (Headings)"/>
              </a:rPr>
              <a:t>Second only to smoking as the main cause of lung cancer in America</a:t>
            </a:r>
          </a:p>
          <a:p>
            <a:endParaRPr lang="en-US" sz="2400" dirty="0"/>
          </a:p>
          <a:p>
            <a:endParaRPr lang="en-US" sz="2400" dirty="0">
              <a:latin typeface="Trebuchet MS (Headings)"/>
            </a:endParaRPr>
          </a:p>
        </p:txBody>
      </p:sp>
      <p:sp>
        <p:nvSpPr>
          <p:cNvPr id="11" name="Content Placeholder 9">
            <a:extLst>
              <a:ext uri="{FF2B5EF4-FFF2-40B4-BE49-F238E27FC236}">
                <a16:creationId xmlns:a16="http://schemas.microsoft.com/office/drawing/2014/main" id="{AB6D9158-AAAE-456C-BFDF-F296F932A564}"/>
              </a:ext>
            </a:extLst>
          </p:cNvPr>
          <p:cNvSpPr txBox="1">
            <a:spLocks/>
          </p:cNvSpPr>
          <p:nvPr/>
        </p:nvSpPr>
        <p:spPr>
          <a:xfrm>
            <a:off x="1326308" y="4765197"/>
            <a:ext cx="3236000" cy="1392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Radon has been found in every state</a:t>
            </a:r>
          </a:p>
          <a:p>
            <a:endParaRPr lang="en-US" sz="2400" dirty="0"/>
          </a:p>
          <a:p>
            <a:endParaRPr lang="en-US" sz="2400" dirty="0">
              <a:latin typeface="Trebuchet MS (Headings)"/>
            </a:endParaRPr>
          </a:p>
        </p:txBody>
      </p:sp>
    </p:spTree>
    <p:extLst>
      <p:ext uri="{BB962C8B-B14F-4D97-AF65-F5344CB8AC3E}">
        <p14:creationId xmlns:p14="http://schemas.microsoft.com/office/powerpoint/2010/main" val="240104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5" y="1988488"/>
            <a:ext cx="4753690" cy="3889043"/>
          </a:xfrm>
        </p:spPr>
        <p:txBody>
          <a:bodyPr>
            <a:normAutofit fontScale="92500" lnSpcReduction="20000"/>
          </a:bodyPr>
          <a:lstStyle/>
          <a:p>
            <a:r>
              <a:rPr lang="en-US" sz="2800" dirty="0"/>
              <a:t>Varies seasonally and with ventilation</a:t>
            </a:r>
          </a:p>
          <a:p>
            <a:r>
              <a:rPr lang="en-US" sz="2800" dirty="0"/>
              <a:t>USEPA Action Limit of         4 </a:t>
            </a:r>
            <a:r>
              <a:rPr lang="en-US" sz="2800" dirty="0" err="1"/>
              <a:t>picoCuries</a:t>
            </a:r>
            <a:r>
              <a:rPr lang="en-US" sz="2800" dirty="0"/>
              <a:t>/Liter (</a:t>
            </a:r>
            <a:r>
              <a:rPr lang="en-US" sz="2800" dirty="0" err="1"/>
              <a:t>pCi</a:t>
            </a:r>
            <a:r>
              <a:rPr lang="en-US" sz="2800" dirty="0"/>
              <a:t>/L)</a:t>
            </a:r>
          </a:p>
          <a:p>
            <a:r>
              <a:rPr lang="en-US" sz="2800" dirty="0"/>
              <a:t>BIE funded schools with long-term monitoring radon levels above the action limit must implement mitigation measures</a:t>
            </a:r>
          </a:p>
          <a:p>
            <a:pPr lvl="1"/>
            <a:r>
              <a:rPr lang="en-US" sz="2000" dirty="0"/>
              <a:t>Seal cracks/gaps in foundation</a:t>
            </a:r>
          </a:p>
          <a:p>
            <a:pPr lvl="1"/>
            <a:r>
              <a:rPr lang="en-US" sz="2000" dirty="0"/>
              <a:t>Install mitigation system designed by qualified radon mitigators</a:t>
            </a:r>
          </a:p>
          <a:p>
            <a:pPr marL="0" indent="0">
              <a:buNone/>
            </a:pPr>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fontScale="90000"/>
          </a:bodyPr>
          <a:lstStyle/>
          <a:p>
            <a:r>
              <a:rPr lang="en-US" dirty="0"/>
              <a:t>RADON Monitoring (Continued)</a:t>
            </a:r>
          </a:p>
        </p:txBody>
      </p:sp>
      <p:sp>
        <p:nvSpPr>
          <p:cNvPr id="2" name="AutoShape 2" descr="Image of inside of two story home illustrating radon reducing construction techniques">
            <a:extLst>
              <a:ext uri="{FF2B5EF4-FFF2-40B4-BE49-F238E27FC236}">
                <a16:creationId xmlns:a16="http://schemas.microsoft.com/office/drawing/2014/main" id="{BA688068-4E1A-4557-829A-AB756881DC26}"/>
              </a:ext>
            </a:extLst>
          </p:cNvPr>
          <p:cNvSpPr>
            <a:spLocks noChangeAspect="1" noChangeArrowheads="1"/>
          </p:cNvSpPr>
          <p:nvPr/>
        </p:nvSpPr>
        <p:spPr bwMode="auto">
          <a:xfrm>
            <a:off x="5943600" y="3276600"/>
            <a:ext cx="2286000" cy="228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465F6DF8-C2A5-42F3-A55F-098D0B7398EA}"/>
              </a:ext>
            </a:extLst>
          </p:cNvPr>
          <p:cNvPicPr>
            <a:picLocks noChangeAspect="1"/>
          </p:cNvPicPr>
          <p:nvPr/>
        </p:nvPicPr>
        <p:blipFill rotWithShape="1">
          <a:blip r:embed="rId3"/>
          <a:srcRect l="67499" t="14297" r="2735" b="28995"/>
          <a:stretch/>
        </p:blipFill>
        <p:spPr>
          <a:xfrm>
            <a:off x="6581060" y="1448177"/>
            <a:ext cx="4372690" cy="4685991"/>
          </a:xfrm>
          <a:prstGeom prst="rect">
            <a:avLst/>
          </a:prstGeom>
        </p:spPr>
      </p:pic>
      <p:sp>
        <p:nvSpPr>
          <p:cNvPr id="5" name="Rectangle 4">
            <a:extLst>
              <a:ext uri="{FF2B5EF4-FFF2-40B4-BE49-F238E27FC236}">
                <a16:creationId xmlns:a16="http://schemas.microsoft.com/office/drawing/2014/main" id="{9F7BBFFB-6602-46A3-B64B-31BAA149ADFA}"/>
              </a:ext>
            </a:extLst>
          </p:cNvPr>
          <p:cNvSpPr/>
          <p:nvPr/>
        </p:nvSpPr>
        <p:spPr>
          <a:xfrm>
            <a:off x="9219485" y="6134168"/>
            <a:ext cx="2133600" cy="369332"/>
          </a:xfrm>
          <a:prstGeom prst="rect">
            <a:avLst/>
          </a:prstGeom>
        </p:spPr>
        <p:txBody>
          <a:bodyPr wrap="square">
            <a:spAutoFit/>
          </a:bodyPr>
          <a:lstStyle/>
          <a:p>
            <a:r>
              <a:rPr lang="en-US" dirty="0">
                <a:hlinkClick r:id="rId4"/>
              </a:rPr>
              <a:t>Photo Source: USEPA</a:t>
            </a:r>
            <a:endParaRPr lang="en-US" dirty="0"/>
          </a:p>
        </p:txBody>
      </p:sp>
    </p:spTree>
    <p:extLst>
      <p:ext uri="{BB962C8B-B14F-4D97-AF65-F5344CB8AC3E}">
        <p14:creationId xmlns:p14="http://schemas.microsoft.com/office/powerpoint/2010/main" val="3952551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CA6A-984E-4C94-B006-F0E4AC9DE4AC}"/>
              </a:ext>
            </a:extLst>
          </p:cNvPr>
          <p:cNvSpPr>
            <a:spLocks noGrp="1"/>
          </p:cNvSpPr>
          <p:nvPr>
            <p:ph type="ctrTitle"/>
          </p:nvPr>
        </p:nvSpPr>
        <p:spPr>
          <a:xfrm>
            <a:off x="3555213" y="-99817"/>
            <a:ext cx="7589520" cy="2373408"/>
          </a:xfrm>
        </p:spPr>
        <p:txBody>
          <a:bodyPr>
            <a:normAutofit/>
          </a:bodyPr>
          <a:lstStyle/>
          <a:p>
            <a:r>
              <a:rPr lang="en-US" dirty="0"/>
              <a:t>Indian affairs Efforts to improve </a:t>
            </a:r>
            <a:r>
              <a:rPr lang="en-US" dirty="0" err="1"/>
              <a:t>Iaq</a:t>
            </a:r>
            <a:endParaRPr lang="en-US" dirty="0"/>
          </a:p>
        </p:txBody>
      </p:sp>
      <p:sp>
        <p:nvSpPr>
          <p:cNvPr id="6" name="Content Placeholder 9">
            <a:extLst>
              <a:ext uri="{FF2B5EF4-FFF2-40B4-BE49-F238E27FC236}">
                <a16:creationId xmlns:a16="http://schemas.microsoft.com/office/drawing/2014/main" id="{FD70DE0F-01C4-464D-A9FE-6D7FA236D295}"/>
              </a:ext>
            </a:extLst>
          </p:cNvPr>
          <p:cNvSpPr txBox="1">
            <a:spLocks/>
          </p:cNvSpPr>
          <p:nvPr/>
        </p:nvSpPr>
        <p:spPr>
          <a:xfrm>
            <a:off x="4817238" y="2399717"/>
            <a:ext cx="6773747" cy="4441067"/>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COVID-19 Ventilation Assessments</a:t>
            </a:r>
          </a:p>
          <a:p>
            <a:pPr lvl="1"/>
            <a:r>
              <a:rPr lang="en-US" dirty="0"/>
              <a:t>Conducted FY2021</a:t>
            </a:r>
          </a:p>
          <a:p>
            <a:pPr lvl="1"/>
            <a:r>
              <a:rPr lang="en-US" dirty="0"/>
              <a:t>Corrective actions in progress</a:t>
            </a:r>
          </a:p>
          <a:p>
            <a:r>
              <a:rPr lang="en-US" dirty="0"/>
              <a:t>Radon Assessment Contract</a:t>
            </a:r>
          </a:p>
          <a:p>
            <a:pPr lvl="1"/>
            <a:r>
              <a:rPr lang="en-US" dirty="0"/>
              <a:t>Short-term radon monitoring</a:t>
            </a:r>
          </a:p>
          <a:p>
            <a:pPr lvl="1"/>
            <a:r>
              <a:rPr lang="en-US" dirty="0"/>
              <a:t>Public Health Service (PHS) wrapping up this contract year</a:t>
            </a:r>
          </a:p>
          <a:p>
            <a:pPr lvl="1"/>
            <a:r>
              <a:rPr lang="en-US" dirty="0"/>
              <a:t>BIE BEM to establish follow-on monitoring contract and advise on mitigation measures</a:t>
            </a:r>
          </a:p>
          <a:p>
            <a:r>
              <a:rPr lang="en-US" dirty="0"/>
              <a:t>Indoor and Outdoor Air Quality - Public Health Training for Indian Affairs </a:t>
            </a:r>
            <a:r>
              <a:rPr lang="en-US" sz="2400" dirty="0">
                <a:solidFill>
                  <a:schemeClr val="tx1"/>
                </a:solidFill>
              </a:rPr>
              <a:t>(Hosted by PHS, April 19, 2022)</a:t>
            </a:r>
          </a:p>
          <a:p>
            <a:pPr lvl="1"/>
            <a:r>
              <a:rPr lang="en-US" dirty="0"/>
              <a:t>IA Indoor Air Quality Fact Sheet and Response Process Guide </a:t>
            </a:r>
          </a:p>
          <a:p>
            <a:r>
              <a:rPr lang="en-US" dirty="0"/>
              <a:t>DOE FEMP Pilot Project</a:t>
            </a:r>
          </a:p>
          <a:p>
            <a:pPr lvl="1"/>
            <a:r>
              <a:rPr lang="en-US" dirty="0"/>
              <a:t>Collaborative Effort: Department of Energy Federal Energy Management Program, Building Technology Office, National Laboratories and PHS, BEM, BIE-BOS</a:t>
            </a:r>
          </a:p>
          <a:p>
            <a:pPr lvl="1"/>
            <a:r>
              <a:rPr lang="en-US" dirty="0"/>
              <a:t>Goal: Develop a tool kit for schools to measure indoor environmental quality and inform infrastructure improvements</a:t>
            </a:r>
          </a:p>
          <a:p>
            <a:endParaRPr lang="en-US" dirty="0"/>
          </a:p>
          <a:p>
            <a:endParaRPr lang="en-US" dirty="0"/>
          </a:p>
        </p:txBody>
      </p:sp>
    </p:spTree>
    <p:extLst>
      <p:ext uri="{BB962C8B-B14F-4D97-AF65-F5344CB8AC3E}">
        <p14:creationId xmlns:p14="http://schemas.microsoft.com/office/powerpoint/2010/main" val="183855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B234A-2B12-43E5-A4E8-CBEE5D72C0D9}"/>
              </a:ext>
            </a:extLst>
          </p:cNvPr>
          <p:cNvSpPr>
            <a:spLocks noGrp="1"/>
          </p:cNvSpPr>
          <p:nvPr>
            <p:ph type="title" idx="4294967295"/>
          </p:nvPr>
        </p:nvSpPr>
        <p:spPr>
          <a:xfrm>
            <a:off x="1574800" y="3429000"/>
            <a:ext cx="9042400" cy="968375"/>
          </a:xfrm>
        </p:spPr>
        <p:txBody>
          <a:bodyPr>
            <a:normAutofit fontScale="90000"/>
          </a:bodyPr>
          <a:lstStyle/>
          <a:p>
            <a:pPr algn="ctr"/>
            <a:r>
              <a:rPr lang="en-US" dirty="0">
                <a:solidFill>
                  <a:schemeClr val="bg1"/>
                </a:solidFill>
              </a:rPr>
              <a:t>Indoor air quality and </a:t>
            </a:r>
            <a:br>
              <a:rPr lang="en-US" dirty="0">
                <a:solidFill>
                  <a:schemeClr val="bg1"/>
                </a:solidFill>
              </a:rPr>
            </a:br>
            <a:r>
              <a:rPr lang="en-US" dirty="0">
                <a:solidFill>
                  <a:schemeClr val="bg1"/>
                </a:solidFill>
              </a:rPr>
              <a:t>radon monitoring</a:t>
            </a:r>
          </a:p>
        </p:txBody>
      </p:sp>
    </p:spTree>
    <p:extLst>
      <p:ext uri="{BB962C8B-B14F-4D97-AF65-F5344CB8AC3E}">
        <p14:creationId xmlns:p14="http://schemas.microsoft.com/office/powerpoint/2010/main" val="2638559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5" y="1988488"/>
            <a:ext cx="9486708" cy="3889043"/>
          </a:xfrm>
        </p:spPr>
        <p:txBody>
          <a:bodyPr>
            <a:normAutofit fontScale="70000" lnSpcReduction="20000"/>
          </a:bodyPr>
          <a:lstStyle/>
          <a:p>
            <a:r>
              <a:rPr lang="en-US" dirty="0"/>
              <a:t>Designate an IAQ Champion for your school</a:t>
            </a:r>
          </a:p>
          <a:p>
            <a:r>
              <a:rPr lang="en-US" dirty="0"/>
              <a:t>Identify all sources of indoor air pollutants in and around your school</a:t>
            </a:r>
          </a:p>
          <a:p>
            <a:pPr lvl="1"/>
            <a:r>
              <a:rPr lang="en-US" dirty="0"/>
              <a:t>Use the USEPA Indoor Air Quality Tools for Schools Action Kit </a:t>
            </a:r>
            <a:r>
              <a:rPr lang="en-US" dirty="0">
                <a:hlinkClick r:id="rId3"/>
              </a:rPr>
              <a:t>Checklists</a:t>
            </a:r>
            <a:r>
              <a:rPr lang="en-US" dirty="0"/>
              <a:t> to guide management of IAQ</a:t>
            </a:r>
          </a:p>
          <a:p>
            <a:pPr lvl="1"/>
            <a:r>
              <a:rPr lang="en-US" dirty="0"/>
              <a:t>Work with BIE Branch of Environmental Management</a:t>
            </a:r>
          </a:p>
          <a:p>
            <a:r>
              <a:rPr lang="en-US" dirty="0"/>
              <a:t>Eliminate and minimize as many sources as possible… examples…</a:t>
            </a:r>
          </a:p>
          <a:p>
            <a:pPr lvl="1"/>
            <a:r>
              <a:rPr lang="en-US" dirty="0"/>
              <a:t>Evaluate health, safety and environmental implications before buying a particular chemical</a:t>
            </a:r>
          </a:p>
          <a:p>
            <a:pPr lvl="1"/>
            <a:r>
              <a:rPr lang="en-US" dirty="0"/>
              <a:t>Prohibit staff from bringing in chemicals from home</a:t>
            </a:r>
          </a:p>
          <a:p>
            <a:pPr lvl="1"/>
            <a:r>
              <a:rPr lang="en-US" dirty="0"/>
              <a:t>Establish and enforce an anti-idling policy for school buses… if not feasible, locate idling area away from air intakes, windows, and doors</a:t>
            </a:r>
          </a:p>
          <a:p>
            <a:pPr lvl="1"/>
            <a:r>
              <a:rPr lang="en-US" dirty="0"/>
              <a:t>Air fresheners… avoid</a:t>
            </a:r>
          </a:p>
          <a:p>
            <a:pPr lvl="1"/>
            <a:r>
              <a:rPr lang="en-US" dirty="0">
                <a:solidFill>
                  <a:schemeClr val="accent4"/>
                </a:solidFill>
              </a:rPr>
              <a:t>Stay up-to-date on latest COVID-19 guidance (PHS is a great resource within IA)</a:t>
            </a:r>
          </a:p>
          <a:p>
            <a:pPr lvl="1"/>
            <a:endParaRPr lang="en-US" dirty="0"/>
          </a:p>
          <a:p>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fontScale="90000"/>
          </a:bodyPr>
          <a:lstStyle/>
          <a:p>
            <a:r>
              <a:rPr lang="en-US" dirty="0"/>
              <a:t>School Action:       Source control</a:t>
            </a:r>
          </a:p>
        </p:txBody>
      </p:sp>
    </p:spTree>
    <p:extLst>
      <p:ext uri="{BB962C8B-B14F-4D97-AF65-F5344CB8AC3E}">
        <p14:creationId xmlns:p14="http://schemas.microsoft.com/office/powerpoint/2010/main" val="3363270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xt&#10;&#10;Description automatically generated">
            <a:extLst>
              <a:ext uri="{FF2B5EF4-FFF2-40B4-BE49-F238E27FC236}">
                <a16:creationId xmlns:a16="http://schemas.microsoft.com/office/drawing/2014/main" id="{45B51402-E871-494D-B345-F29A1B54AF20}"/>
              </a:ext>
            </a:extLst>
          </p:cNvPr>
          <p:cNvPicPr>
            <a:picLocks noChangeAspect="1"/>
          </p:cNvPicPr>
          <p:nvPr/>
        </p:nvPicPr>
        <p:blipFill rotWithShape="1">
          <a:blip r:embed="rId3">
            <a:extLst>
              <a:ext uri="{28A0092B-C50C-407E-A947-70E740481C1C}">
                <a14:useLocalDpi xmlns:a14="http://schemas.microsoft.com/office/drawing/2010/main" val="0"/>
              </a:ext>
            </a:extLst>
          </a:blip>
          <a:srcRect l="19270" r="19376"/>
          <a:stretch/>
        </p:blipFill>
        <p:spPr>
          <a:xfrm>
            <a:off x="1719198" y="1771807"/>
            <a:ext cx="2542030" cy="3107406"/>
          </a:xfrm>
          <a:prstGeom prst="rect">
            <a:avLst/>
          </a:prstGeom>
        </p:spPr>
      </p:pic>
      <p:sp>
        <p:nvSpPr>
          <p:cNvPr id="2" name="Title 1">
            <a:extLst>
              <a:ext uri="{FF2B5EF4-FFF2-40B4-BE49-F238E27FC236}">
                <a16:creationId xmlns:a16="http://schemas.microsoft.com/office/drawing/2014/main" id="{8E4084F8-637D-4AD2-8041-190E5B110FBB}"/>
              </a:ext>
            </a:extLst>
          </p:cNvPr>
          <p:cNvSpPr>
            <a:spLocks noGrp="1"/>
          </p:cNvSpPr>
          <p:nvPr>
            <p:ph type="title"/>
          </p:nvPr>
        </p:nvSpPr>
        <p:spPr>
          <a:xfrm>
            <a:off x="839788" y="365125"/>
            <a:ext cx="9050972" cy="1325563"/>
          </a:xfrm>
        </p:spPr>
        <p:txBody>
          <a:bodyPr>
            <a:normAutofit/>
          </a:bodyPr>
          <a:lstStyle/>
          <a:p>
            <a:r>
              <a:rPr lang="en-US" dirty="0"/>
              <a:t>nearly endless Resources…</a:t>
            </a:r>
          </a:p>
        </p:txBody>
      </p:sp>
      <p:sp>
        <p:nvSpPr>
          <p:cNvPr id="3" name="Text Placeholder 2">
            <a:extLst>
              <a:ext uri="{FF2B5EF4-FFF2-40B4-BE49-F238E27FC236}">
                <a16:creationId xmlns:a16="http://schemas.microsoft.com/office/drawing/2014/main" id="{778BF383-93E0-43DA-AA97-7AF44E31969F}"/>
              </a:ext>
            </a:extLst>
          </p:cNvPr>
          <p:cNvSpPr>
            <a:spLocks noGrp="1"/>
          </p:cNvSpPr>
          <p:nvPr>
            <p:ph type="body" idx="1"/>
          </p:nvPr>
        </p:nvSpPr>
        <p:spPr>
          <a:xfrm>
            <a:off x="4739963" y="2365373"/>
            <a:ext cx="2571766" cy="621101"/>
          </a:xfrm>
        </p:spPr>
        <p:txBody>
          <a:bodyPr/>
          <a:lstStyle/>
          <a:p>
            <a:pPr algn="ctr"/>
            <a:r>
              <a:rPr lang="en-US" dirty="0"/>
              <a:t>USEPA</a:t>
            </a:r>
          </a:p>
        </p:txBody>
      </p:sp>
      <p:sp>
        <p:nvSpPr>
          <p:cNvPr id="4" name="Text Placeholder 3">
            <a:extLst>
              <a:ext uri="{FF2B5EF4-FFF2-40B4-BE49-F238E27FC236}">
                <a16:creationId xmlns:a16="http://schemas.microsoft.com/office/drawing/2014/main" id="{139AD0CF-9F76-4D8E-B67D-56106027CC74}"/>
              </a:ext>
            </a:extLst>
          </p:cNvPr>
          <p:cNvSpPr>
            <a:spLocks noGrp="1"/>
          </p:cNvSpPr>
          <p:nvPr>
            <p:ph type="body" sz="quarter" idx="3"/>
          </p:nvPr>
        </p:nvSpPr>
        <p:spPr>
          <a:xfrm>
            <a:off x="7687278" y="-47903"/>
            <a:ext cx="2428271" cy="1027667"/>
          </a:xfrm>
        </p:spPr>
        <p:txBody>
          <a:bodyPr>
            <a:normAutofit/>
          </a:bodyPr>
          <a:lstStyle/>
          <a:p>
            <a:r>
              <a:rPr lang="en-US" dirty="0"/>
              <a:t>IA Fact Sheets</a:t>
            </a:r>
          </a:p>
        </p:txBody>
      </p:sp>
      <p:sp>
        <p:nvSpPr>
          <p:cNvPr id="11" name="Content Placeholder 10">
            <a:extLst>
              <a:ext uri="{FF2B5EF4-FFF2-40B4-BE49-F238E27FC236}">
                <a16:creationId xmlns:a16="http://schemas.microsoft.com/office/drawing/2014/main" id="{F33BB970-0E6A-462E-BBAD-9C74A86D9D3D}"/>
              </a:ext>
            </a:extLst>
          </p:cNvPr>
          <p:cNvSpPr>
            <a:spLocks noGrp="1"/>
          </p:cNvSpPr>
          <p:nvPr>
            <p:ph sz="half" idx="13"/>
          </p:nvPr>
        </p:nvSpPr>
        <p:spPr>
          <a:xfrm>
            <a:off x="4752260" y="2962243"/>
            <a:ext cx="2793335" cy="3025142"/>
          </a:xfrm>
        </p:spPr>
        <p:txBody>
          <a:bodyPr>
            <a:normAutofit fontScale="92500" lnSpcReduction="20000"/>
          </a:bodyPr>
          <a:lstStyle/>
          <a:p>
            <a:r>
              <a:rPr lang="en-US" sz="2000" dirty="0">
                <a:hlinkClick r:id="rId4"/>
              </a:rPr>
              <a:t>Creating Healthy Indoor Air Quality in Schools</a:t>
            </a:r>
            <a:endParaRPr lang="en-US" sz="2000" dirty="0"/>
          </a:p>
          <a:p>
            <a:r>
              <a:rPr lang="en-US" sz="2000" dirty="0">
                <a:hlinkClick r:id="rId5"/>
              </a:rPr>
              <a:t>Indoor Air Quality Tools for Schools Action Kit</a:t>
            </a:r>
            <a:endParaRPr lang="en-US" sz="2000" dirty="0"/>
          </a:p>
          <a:p>
            <a:r>
              <a:rPr lang="en-US" sz="2000" dirty="0">
                <a:hlinkClick r:id="rId6"/>
              </a:rPr>
              <a:t>Indoor Air Quality Master Class Professional Training Webinar Series</a:t>
            </a:r>
            <a:endParaRPr lang="en-US" sz="2000" dirty="0"/>
          </a:p>
          <a:p>
            <a:r>
              <a:rPr lang="en-US" sz="2000" dirty="0">
                <a:hlinkClick r:id="rId7"/>
              </a:rPr>
              <a:t>IAQ in Tribal Communities</a:t>
            </a:r>
            <a:endParaRPr lang="en-US" sz="2000" dirty="0"/>
          </a:p>
        </p:txBody>
      </p:sp>
      <p:pic>
        <p:nvPicPr>
          <p:cNvPr id="5" name="Picture 4">
            <a:extLst>
              <a:ext uri="{FF2B5EF4-FFF2-40B4-BE49-F238E27FC236}">
                <a16:creationId xmlns:a16="http://schemas.microsoft.com/office/drawing/2014/main" id="{F10976AD-3308-4848-85E6-5B832475C9CE}"/>
              </a:ext>
            </a:extLst>
          </p:cNvPr>
          <p:cNvPicPr>
            <a:picLocks noChangeAspect="1"/>
          </p:cNvPicPr>
          <p:nvPr/>
        </p:nvPicPr>
        <p:blipFill rotWithShape="1">
          <a:blip r:embed="rId8"/>
          <a:srcRect l="17852" t="22928" r="67676" b="9906"/>
          <a:stretch/>
        </p:blipFill>
        <p:spPr>
          <a:xfrm>
            <a:off x="7430472" y="1284026"/>
            <a:ext cx="3462107" cy="4519176"/>
          </a:xfrm>
          <a:prstGeom prst="rect">
            <a:avLst/>
          </a:prstGeom>
        </p:spPr>
      </p:pic>
      <p:sp>
        <p:nvSpPr>
          <p:cNvPr id="10" name="Text Placeholder 2">
            <a:extLst>
              <a:ext uri="{FF2B5EF4-FFF2-40B4-BE49-F238E27FC236}">
                <a16:creationId xmlns:a16="http://schemas.microsoft.com/office/drawing/2014/main" id="{54F0E167-F3BD-4908-920A-A75E17F2D8C4}"/>
              </a:ext>
            </a:extLst>
          </p:cNvPr>
          <p:cNvSpPr txBox="1">
            <a:spLocks/>
          </p:cNvSpPr>
          <p:nvPr/>
        </p:nvSpPr>
        <p:spPr>
          <a:xfrm>
            <a:off x="5092879" y="1461257"/>
            <a:ext cx="2172415" cy="62110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00000"/>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START HERE</a:t>
            </a:r>
          </a:p>
        </p:txBody>
      </p:sp>
      <p:cxnSp>
        <p:nvCxnSpPr>
          <p:cNvPr id="12" name="Straight Arrow Connector 11">
            <a:extLst>
              <a:ext uri="{FF2B5EF4-FFF2-40B4-BE49-F238E27FC236}">
                <a16:creationId xmlns:a16="http://schemas.microsoft.com/office/drawing/2014/main" id="{20170BFA-9910-4DA0-BD2B-1400263A4FEB}"/>
              </a:ext>
            </a:extLst>
          </p:cNvPr>
          <p:cNvCxnSpPr>
            <a:cxnSpLocks/>
          </p:cNvCxnSpPr>
          <p:nvPr/>
        </p:nvCxnSpPr>
        <p:spPr>
          <a:xfrm>
            <a:off x="6025846" y="2082358"/>
            <a:ext cx="0"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38B3FE-1E30-46E0-A45A-602442EA505E}"/>
              </a:ext>
            </a:extLst>
          </p:cNvPr>
          <p:cNvCxnSpPr>
            <a:cxnSpLocks/>
          </p:cNvCxnSpPr>
          <p:nvPr/>
        </p:nvCxnSpPr>
        <p:spPr>
          <a:xfrm flipV="1">
            <a:off x="6547556" y="870615"/>
            <a:ext cx="1078358" cy="6759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4192E83B-1D4E-4EAD-9DB1-83F35A11AF04}"/>
              </a:ext>
            </a:extLst>
          </p:cNvPr>
          <p:cNvSpPr txBox="1">
            <a:spLocks/>
          </p:cNvSpPr>
          <p:nvPr/>
        </p:nvSpPr>
        <p:spPr>
          <a:xfrm>
            <a:off x="1703769" y="4879318"/>
            <a:ext cx="2571766" cy="62110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00000"/>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OSHA</a:t>
            </a:r>
          </a:p>
        </p:txBody>
      </p:sp>
      <p:sp>
        <p:nvSpPr>
          <p:cNvPr id="26" name="Content Placeholder 10">
            <a:extLst>
              <a:ext uri="{FF2B5EF4-FFF2-40B4-BE49-F238E27FC236}">
                <a16:creationId xmlns:a16="http://schemas.microsoft.com/office/drawing/2014/main" id="{05826FC5-7679-42C2-A409-C3CA55524AE2}"/>
              </a:ext>
            </a:extLst>
          </p:cNvPr>
          <p:cNvSpPr txBox="1">
            <a:spLocks/>
          </p:cNvSpPr>
          <p:nvPr/>
        </p:nvSpPr>
        <p:spPr>
          <a:xfrm>
            <a:off x="1861580" y="5398821"/>
            <a:ext cx="2793335" cy="808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hlinkClick r:id="rId9"/>
              </a:rPr>
              <a:t>IAQ Guidance</a:t>
            </a:r>
            <a:endParaRPr lang="en-US" sz="2000" dirty="0"/>
          </a:p>
        </p:txBody>
      </p:sp>
      <p:pic>
        <p:nvPicPr>
          <p:cNvPr id="27" name="Picture 26">
            <a:extLst>
              <a:ext uri="{FF2B5EF4-FFF2-40B4-BE49-F238E27FC236}">
                <a16:creationId xmlns:a16="http://schemas.microsoft.com/office/drawing/2014/main" id="{D168393A-DA20-4025-A345-E05BB34BCC84}"/>
              </a:ext>
            </a:extLst>
          </p:cNvPr>
          <p:cNvPicPr>
            <a:picLocks noChangeAspect="1"/>
          </p:cNvPicPr>
          <p:nvPr/>
        </p:nvPicPr>
        <p:blipFill rotWithShape="1">
          <a:blip r:embed="rId10"/>
          <a:srcRect l="45948" t="30675" r="26562" b="5324"/>
          <a:stretch/>
        </p:blipFill>
        <p:spPr>
          <a:xfrm>
            <a:off x="9315367" y="1853294"/>
            <a:ext cx="2696012" cy="3530632"/>
          </a:xfrm>
          <a:prstGeom prst="rect">
            <a:avLst/>
          </a:prstGeom>
        </p:spPr>
      </p:pic>
      <p:pic>
        <p:nvPicPr>
          <p:cNvPr id="28" name="Picture 27">
            <a:extLst>
              <a:ext uri="{FF2B5EF4-FFF2-40B4-BE49-F238E27FC236}">
                <a16:creationId xmlns:a16="http://schemas.microsoft.com/office/drawing/2014/main" id="{985C8FBE-7EB4-451D-B836-5C99A304F274}"/>
              </a:ext>
            </a:extLst>
          </p:cNvPr>
          <p:cNvPicPr>
            <a:picLocks noChangeAspect="1"/>
          </p:cNvPicPr>
          <p:nvPr/>
        </p:nvPicPr>
        <p:blipFill rotWithShape="1">
          <a:blip r:embed="rId10"/>
          <a:srcRect l="13516" t="30675" r="58406" b="5324"/>
          <a:stretch/>
        </p:blipFill>
        <p:spPr>
          <a:xfrm>
            <a:off x="8208242" y="2722101"/>
            <a:ext cx="2753711" cy="3530632"/>
          </a:xfrm>
          <a:prstGeom prst="rect">
            <a:avLst/>
          </a:prstGeom>
        </p:spPr>
      </p:pic>
      <p:sp>
        <p:nvSpPr>
          <p:cNvPr id="29" name="TextBox 28">
            <a:extLst>
              <a:ext uri="{FF2B5EF4-FFF2-40B4-BE49-F238E27FC236}">
                <a16:creationId xmlns:a16="http://schemas.microsoft.com/office/drawing/2014/main" id="{1656DD25-32EA-45AC-B91B-3C8BC7541146}"/>
              </a:ext>
            </a:extLst>
          </p:cNvPr>
          <p:cNvSpPr txBox="1"/>
          <p:nvPr/>
        </p:nvSpPr>
        <p:spPr>
          <a:xfrm>
            <a:off x="10961953" y="5447921"/>
            <a:ext cx="1469158" cy="553998"/>
          </a:xfrm>
          <a:prstGeom prst="rect">
            <a:avLst/>
          </a:prstGeom>
          <a:noFill/>
        </p:spPr>
        <p:txBody>
          <a:bodyPr wrap="square" rtlCol="0">
            <a:spAutoFit/>
          </a:bodyPr>
          <a:lstStyle/>
          <a:p>
            <a:r>
              <a:rPr lang="en-US" sz="1500" b="1" dirty="0"/>
              <a:t>Click image </a:t>
            </a:r>
          </a:p>
          <a:p>
            <a:r>
              <a:rPr lang="en-US" sz="1500" b="1" dirty="0"/>
              <a:t>to access</a:t>
            </a:r>
          </a:p>
        </p:txBody>
      </p:sp>
      <p:sp>
        <p:nvSpPr>
          <p:cNvPr id="31" name="TextBox 30">
            <a:extLst>
              <a:ext uri="{FF2B5EF4-FFF2-40B4-BE49-F238E27FC236}">
                <a16:creationId xmlns:a16="http://schemas.microsoft.com/office/drawing/2014/main" id="{AB636AA9-EE09-467B-B376-2F9735948DC9}"/>
              </a:ext>
            </a:extLst>
          </p:cNvPr>
          <p:cNvSpPr txBox="1"/>
          <p:nvPr/>
        </p:nvSpPr>
        <p:spPr>
          <a:xfrm>
            <a:off x="180621" y="1704620"/>
            <a:ext cx="1135789" cy="1631216"/>
          </a:xfrm>
          <a:prstGeom prst="rect">
            <a:avLst/>
          </a:prstGeom>
          <a:noFill/>
        </p:spPr>
        <p:txBody>
          <a:bodyPr wrap="square" rtlCol="0">
            <a:spAutoFit/>
          </a:bodyPr>
          <a:lstStyle/>
          <a:p>
            <a:r>
              <a:rPr lang="en-US" sz="2000" b="1" dirty="0">
                <a:solidFill>
                  <a:schemeClr val="accent4"/>
                </a:solidFill>
              </a:rPr>
              <a:t>It can be done: Pyramid Lake Schools</a:t>
            </a:r>
          </a:p>
        </p:txBody>
      </p:sp>
    </p:spTree>
    <p:extLst>
      <p:ext uri="{BB962C8B-B14F-4D97-AF65-F5344CB8AC3E}">
        <p14:creationId xmlns:p14="http://schemas.microsoft.com/office/powerpoint/2010/main" val="2085023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1284-325B-4231-B2CE-D8BCAE09ED72}"/>
              </a:ext>
            </a:extLst>
          </p:cNvPr>
          <p:cNvSpPr>
            <a:spLocks noGrp="1"/>
          </p:cNvSpPr>
          <p:nvPr>
            <p:ph type="title"/>
          </p:nvPr>
        </p:nvSpPr>
        <p:spPr/>
        <p:txBody>
          <a:bodyPr>
            <a:normAutofit/>
          </a:bodyPr>
          <a:lstStyle/>
          <a:p>
            <a:r>
              <a:rPr lang="en-US" dirty="0"/>
              <a:t>Connect With us!</a:t>
            </a:r>
          </a:p>
        </p:txBody>
      </p:sp>
    </p:spTree>
    <p:extLst>
      <p:ext uri="{BB962C8B-B14F-4D97-AF65-F5344CB8AC3E}">
        <p14:creationId xmlns:p14="http://schemas.microsoft.com/office/powerpoint/2010/main" val="2485902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42D9-256E-4DAC-9A50-01844D300E9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936153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92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581A4-2CF0-4694-90D6-90531565A984}"/>
              </a:ext>
            </a:extLst>
          </p:cNvPr>
          <p:cNvSpPr>
            <a:spLocks noGrp="1"/>
          </p:cNvSpPr>
          <p:nvPr>
            <p:ph type="body" sz="quarter" idx="13"/>
          </p:nvPr>
        </p:nvSpPr>
        <p:spPr>
          <a:xfrm>
            <a:off x="1602477" y="2276605"/>
            <a:ext cx="6643058" cy="1855302"/>
          </a:xfrm>
        </p:spPr>
        <p:txBody>
          <a:bodyPr/>
          <a:lstStyle/>
          <a:p>
            <a:pPr marL="0" indent="0">
              <a:buNone/>
            </a:pPr>
            <a:r>
              <a:rPr lang="en-US" sz="2800" dirty="0"/>
              <a:t>Candace DeSantis and Karmen Badonie</a:t>
            </a:r>
          </a:p>
          <a:p>
            <a:pPr marL="0" indent="0">
              <a:buNone/>
            </a:pPr>
            <a:r>
              <a:rPr lang="en-US" sz="2800" dirty="0"/>
              <a:t>Environmental Protection Specialists</a:t>
            </a:r>
          </a:p>
          <a:p>
            <a:pPr marL="0" indent="0">
              <a:buNone/>
            </a:pPr>
            <a:r>
              <a:rPr lang="en-US" sz="2800" dirty="0"/>
              <a:t>BIE Branch of Environmental Management</a:t>
            </a:r>
          </a:p>
        </p:txBody>
      </p:sp>
    </p:spTree>
    <p:extLst>
      <p:ext uri="{BB962C8B-B14F-4D97-AF65-F5344CB8AC3E}">
        <p14:creationId xmlns:p14="http://schemas.microsoft.com/office/powerpoint/2010/main" val="374415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EC84E9-7150-4A4A-9AF6-24DED4576165}"/>
              </a:ext>
            </a:extLst>
          </p:cNvPr>
          <p:cNvSpPr>
            <a:spLocks noGrp="1"/>
          </p:cNvSpPr>
          <p:nvPr>
            <p:ph type="title"/>
          </p:nvPr>
        </p:nvSpPr>
        <p:spPr/>
        <p:txBody>
          <a:bodyPr/>
          <a:lstStyle/>
          <a:p>
            <a:r>
              <a:rPr lang="en-US" dirty="0"/>
              <a:t>Mission Slide</a:t>
            </a:r>
          </a:p>
        </p:txBody>
      </p:sp>
    </p:spTree>
    <p:extLst>
      <p:ext uri="{BB962C8B-B14F-4D97-AF65-F5344CB8AC3E}">
        <p14:creationId xmlns:p14="http://schemas.microsoft.com/office/powerpoint/2010/main" val="1403175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1E06F49-5A3B-4A15-92CA-BF4059F22FE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00" r="12500"/>
          <a:stretch>
            <a:fillRect/>
          </a:stretch>
        </p:blipFill>
        <p:spPr/>
      </p:pic>
      <p:sp>
        <p:nvSpPr>
          <p:cNvPr id="3" name="Text Placeholder 2">
            <a:extLst>
              <a:ext uri="{FF2B5EF4-FFF2-40B4-BE49-F238E27FC236}">
                <a16:creationId xmlns:a16="http://schemas.microsoft.com/office/drawing/2014/main" id="{BC150ABC-0FBF-4CF6-B906-44C0B91232D2}"/>
              </a:ext>
            </a:extLst>
          </p:cNvPr>
          <p:cNvSpPr>
            <a:spLocks noGrp="1"/>
          </p:cNvSpPr>
          <p:nvPr>
            <p:ph type="body" sz="quarter" idx="11"/>
          </p:nvPr>
        </p:nvSpPr>
        <p:spPr>
          <a:xfrm>
            <a:off x="2789309" y="4855584"/>
            <a:ext cx="3512092" cy="403539"/>
          </a:xfrm>
        </p:spPr>
        <p:txBody>
          <a:bodyPr>
            <a:normAutofit fontScale="85000" lnSpcReduction="20000"/>
          </a:bodyPr>
          <a:lstStyle/>
          <a:p>
            <a:r>
              <a:rPr lang="en-US" dirty="0"/>
              <a:t>Candace DeSantis</a:t>
            </a:r>
          </a:p>
        </p:txBody>
      </p:sp>
      <p:sp>
        <p:nvSpPr>
          <p:cNvPr id="4" name="Text Placeholder 3">
            <a:extLst>
              <a:ext uri="{FF2B5EF4-FFF2-40B4-BE49-F238E27FC236}">
                <a16:creationId xmlns:a16="http://schemas.microsoft.com/office/drawing/2014/main" id="{F58F7CF5-5F1F-4463-AE22-A670F7114B98}"/>
              </a:ext>
            </a:extLst>
          </p:cNvPr>
          <p:cNvSpPr>
            <a:spLocks noGrp="1"/>
          </p:cNvSpPr>
          <p:nvPr>
            <p:ph type="body" sz="quarter" idx="12"/>
          </p:nvPr>
        </p:nvSpPr>
        <p:spPr>
          <a:xfrm>
            <a:off x="2789309" y="5357761"/>
            <a:ext cx="3512092" cy="1334441"/>
          </a:xfrm>
        </p:spPr>
        <p:txBody>
          <a:bodyPr>
            <a:normAutofit fontScale="55000" lnSpcReduction="20000"/>
          </a:bodyPr>
          <a:lstStyle/>
          <a:p>
            <a:r>
              <a:rPr lang="en-US" dirty="0"/>
              <a:t>Environmental Protection Specialist</a:t>
            </a:r>
          </a:p>
          <a:p>
            <a:r>
              <a:rPr lang="en-US" dirty="0"/>
              <a:t>BIE Branch of Environmental Management</a:t>
            </a:r>
          </a:p>
          <a:p>
            <a:r>
              <a:rPr lang="en-US" dirty="0"/>
              <a:t>candace.desantis@bie.edu</a:t>
            </a:r>
          </a:p>
        </p:txBody>
      </p:sp>
      <p:sp>
        <p:nvSpPr>
          <p:cNvPr id="5" name="Title 4">
            <a:extLst>
              <a:ext uri="{FF2B5EF4-FFF2-40B4-BE49-F238E27FC236}">
                <a16:creationId xmlns:a16="http://schemas.microsoft.com/office/drawing/2014/main" id="{C9A9D67A-C3BB-4D51-A08A-FA8C02DC8C1D}"/>
              </a:ext>
            </a:extLst>
          </p:cNvPr>
          <p:cNvSpPr>
            <a:spLocks noGrp="1"/>
          </p:cNvSpPr>
          <p:nvPr>
            <p:ph type="title"/>
          </p:nvPr>
        </p:nvSpPr>
        <p:spPr>
          <a:xfrm>
            <a:off x="2430684" y="585651"/>
            <a:ext cx="7490119" cy="1105037"/>
          </a:xfrm>
        </p:spPr>
        <p:txBody>
          <a:bodyPr>
            <a:normAutofit fontScale="90000"/>
          </a:bodyPr>
          <a:lstStyle/>
          <a:p>
            <a:r>
              <a:rPr lang="en-US" dirty="0"/>
              <a:t>Meet our Presenters</a:t>
            </a:r>
          </a:p>
        </p:txBody>
      </p:sp>
      <p:pic>
        <p:nvPicPr>
          <p:cNvPr id="10" name="Picture Placeholder 9" descr="A picture containing tree, outdoor, rock, mammal&#10;&#10;Description automatically generated">
            <a:extLst>
              <a:ext uri="{FF2B5EF4-FFF2-40B4-BE49-F238E27FC236}">
                <a16:creationId xmlns:a16="http://schemas.microsoft.com/office/drawing/2014/main" id="{2DAEDB72-CB0B-4048-B106-E9147D22E0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500" r="12500"/>
          <a:stretch>
            <a:fillRect/>
          </a:stretch>
        </p:blipFill>
        <p:spPr>
          <a:xfrm rot="5400000">
            <a:off x="7467600" y="1981200"/>
            <a:ext cx="2743200" cy="2743200"/>
          </a:xfrm>
        </p:spPr>
      </p:pic>
      <p:sp>
        <p:nvSpPr>
          <p:cNvPr id="7" name="Text Placeholder 6">
            <a:extLst>
              <a:ext uri="{FF2B5EF4-FFF2-40B4-BE49-F238E27FC236}">
                <a16:creationId xmlns:a16="http://schemas.microsoft.com/office/drawing/2014/main" id="{1810ED19-7433-43C2-935D-30CBA0E83F9D}"/>
              </a:ext>
            </a:extLst>
          </p:cNvPr>
          <p:cNvSpPr>
            <a:spLocks noGrp="1"/>
          </p:cNvSpPr>
          <p:nvPr>
            <p:ph type="body" sz="quarter" idx="14"/>
          </p:nvPr>
        </p:nvSpPr>
        <p:spPr>
          <a:xfrm>
            <a:off x="7082941" y="4855584"/>
            <a:ext cx="3512092" cy="403539"/>
          </a:xfrm>
        </p:spPr>
        <p:txBody>
          <a:bodyPr>
            <a:normAutofit fontScale="85000" lnSpcReduction="20000"/>
          </a:bodyPr>
          <a:lstStyle/>
          <a:p>
            <a:r>
              <a:rPr lang="en-US" dirty="0"/>
              <a:t>Karmen Badonie</a:t>
            </a:r>
          </a:p>
        </p:txBody>
      </p:sp>
      <p:sp>
        <p:nvSpPr>
          <p:cNvPr id="8" name="Text Placeholder 7">
            <a:extLst>
              <a:ext uri="{FF2B5EF4-FFF2-40B4-BE49-F238E27FC236}">
                <a16:creationId xmlns:a16="http://schemas.microsoft.com/office/drawing/2014/main" id="{3DFF24F3-7707-4BC3-88E2-9196ADDCC7AC}"/>
              </a:ext>
            </a:extLst>
          </p:cNvPr>
          <p:cNvSpPr>
            <a:spLocks noGrp="1"/>
          </p:cNvSpPr>
          <p:nvPr>
            <p:ph type="body" sz="quarter" idx="15"/>
          </p:nvPr>
        </p:nvSpPr>
        <p:spPr>
          <a:xfrm>
            <a:off x="7082940" y="5357761"/>
            <a:ext cx="3839617" cy="1500239"/>
          </a:xfrm>
        </p:spPr>
        <p:txBody>
          <a:bodyPr>
            <a:normAutofit fontScale="55000" lnSpcReduction="20000"/>
          </a:bodyPr>
          <a:lstStyle/>
          <a:p>
            <a:r>
              <a:rPr lang="en-US" dirty="0"/>
              <a:t>Environmental Protection Specialist</a:t>
            </a:r>
          </a:p>
          <a:p>
            <a:r>
              <a:rPr lang="en-US" dirty="0"/>
              <a:t>BIE Branch of Environmental Management</a:t>
            </a:r>
          </a:p>
          <a:p>
            <a:r>
              <a:rPr lang="en-US" dirty="0"/>
              <a:t>karmen.billey-badonie@bie.edu</a:t>
            </a:r>
          </a:p>
        </p:txBody>
      </p:sp>
    </p:spTree>
    <p:extLst>
      <p:ext uri="{BB962C8B-B14F-4D97-AF65-F5344CB8AC3E}">
        <p14:creationId xmlns:p14="http://schemas.microsoft.com/office/powerpoint/2010/main" val="1340494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6F091-0A15-4598-A5DE-4B9F4FCD2070}"/>
              </a:ext>
            </a:extLst>
          </p:cNvPr>
          <p:cNvSpPr>
            <a:spLocks noGrp="1"/>
          </p:cNvSpPr>
          <p:nvPr>
            <p:ph type="title"/>
          </p:nvPr>
        </p:nvSpPr>
        <p:spPr>
          <a:xfrm>
            <a:off x="3803201" y="585651"/>
            <a:ext cx="6811843" cy="1105037"/>
          </a:xfrm>
        </p:spPr>
        <p:txBody>
          <a:bodyPr/>
          <a:lstStyle/>
          <a:p>
            <a:r>
              <a:rPr lang="en-US" dirty="0"/>
              <a:t>AGENDA</a:t>
            </a:r>
          </a:p>
        </p:txBody>
      </p:sp>
      <p:sp>
        <p:nvSpPr>
          <p:cNvPr id="4" name="Content Placeholder 6">
            <a:extLst>
              <a:ext uri="{FF2B5EF4-FFF2-40B4-BE49-F238E27FC236}">
                <a16:creationId xmlns:a16="http://schemas.microsoft.com/office/drawing/2014/main" id="{124454AE-5287-4F57-83BC-30DE6D4300EB}"/>
              </a:ext>
            </a:extLst>
          </p:cNvPr>
          <p:cNvSpPr txBox="1">
            <a:spLocks/>
          </p:cNvSpPr>
          <p:nvPr/>
        </p:nvSpPr>
        <p:spPr>
          <a:xfrm>
            <a:off x="3803201" y="1690688"/>
            <a:ext cx="6111240" cy="3976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Indoor Air Quality (IAQ) Defined</a:t>
            </a:r>
          </a:p>
          <a:p>
            <a:r>
              <a:rPr lang="en-US" dirty="0"/>
              <a:t>Regulatory Drivers</a:t>
            </a:r>
          </a:p>
          <a:p>
            <a:r>
              <a:rPr lang="en-US" dirty="0"/>
              <a:t>Factors that Affect IAQ</a:t>
            </a:r>
          </a:p>
          <a:p>
            <a:r>
              <a:rPr lang="en-US" dirty="0"/>
              <a:t>Radon Monitoring</a:t>
            </a:r>
          </a:p>
          <a:p>
            <a:r>
              <a:rPr lang="en-US" dirty="0"/>
              <a:t>Efforts to Improve IAQ</a:t>
            </a:r>
          </a:p>
          <a:p>
            <a:r>
              <a:rPr lang="en-US" dirty="0"/>
              <a:t>Resources</a:t>
            </a:r>
          </a:p>
        </p:txBody>
      </p:sp>
    </p:spTree>
    <p:extLst>
      <p:ext uri="{BB962C8B-B14F-4D97-AF65-F5344CB8AC3E}">
        <p14:creationId xmlns:p14="http://schemas.microsoft.com/office/powerpoint/2010/main" val="405350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35F6A9-EBC4-4AB6-AA42-A0CB66DE079C}"/>
              </a:ext>
            </a:extLst>
          </p:cNvPr>
          <p:cNvSpPr>
            <a:spLocks noGrp="1"/>
          </p:cNvSpPr>
          <p:nvPr>
            <p:ph idx="1"/>
          </p:nvPr>
        </p:nvSpPr>
        <p:spPr>
          <a:xfrm>
            <a:off x="838200" y="2289262"/>
            <a:ext cx="6111240" cy="4253205"/>
          </a:xfrm>
        </p:spPr>
        <p:txBody>
          <a:bodyPr>
            <a:normAutofit fontScale="85000" lnSpcReduction="20000"/>
          </a:bodyPr>
          <a:lstStyle/>
          <a:p>
            <a:r>
              <a:rPr lang="en-US" dirty="0"/>
              <a:t>Indoor air quality (IAQ) refers to the quality of the air inside and around your school building</a:t>
            </a:r>
          </a:p>
          <a:p>
            <a:r>
              <a:rPr lang="en-US" dirty="0"/>
              <a:t>Poor indoor air quality </a:t>
            </a:r>
          </a:p>
          <a:p>
            <a:pPr lvl="1"/>
            <a:r>
              <a:rPr lang="en-US" sz="2600" dirty="0"/>
              <a:t>Can cause irritation and other </a:t>
            </a:r>
            <a:r>
              <a:rPr lang="en-US" sz="2600" dirty="0">
                <a:hlinkClick r:id="rId3"/>
              </a:rPr>
              <a:t>heath-related side effects</a:t>
            </a:r>
            <a:r>
              <a:rPr lang="en-US" sz="2600" dirty="0"/>
              <a:t>, especially in sensitive individuals (e.g., asthma)</a:t>
            </a:r>
          </a:p>
          <a:p>
            <a:pPr lvl="1"/>
            <a:r>
              <a:rPr lang="en-US" sz="2600" dirty="0"/>
              <a:t>Can interfere with </a:t>
            </a:r>
            <a:r>
              <a:rPr lang="en-US" sz="2600" dirty="0">
                <a:hlinkClick r:id="rId4"/>
              </a:rPr>
              <a:t>learning</a:t>
            </a:r>
            <a:endParaRPr lang="en-US" sz="2600" dirty="0"/>
          </a:p>
          <a:p>
            <a:pPr lvl="1"/>
            <a:r>
              <a:rPr lang="en-US" sz="2600" dirty="0"/>
              <a:t>Can impact staff morale and </a:t>
            </a:r>
            <a:r>
              <a:rPr lang="en-US" sz="2600" dirty="0">
                <a:hlinkClick r:id="rId5"/>
              </a:rPr>
              <a:t>productivity</a:t>
            </a:r>
            <a:endParaRPr lang="en-US" sz="2600" dirty="0"/>
          </a:p>
          <a:p>
            <a:pPr lvl="1"/>
            <a:r>
              <a:rPr lang="en-US" sz="2600" dirty="0"/>
              <a:t>Can increase costs through investigation and mitigation of IAQ issues – e.g. professional mold remediation</a:t>
            </a:r>
          </a:p>
        </p:txBody>
      </p:sp>
      <p:pic>
        <p:nvPicPr>
          <p:cNvPr id="9" name="Picture Placeholder 8" descr="A young child writing on a book&#10;&#10;Description automatically generated with low confidence">
            <a:extLst>
              <a:ext uri="{FF2B5EF4-FFF2-40B4-BE49-F238E27FC236}">
                <a16:creationId xmlns:a16="http://schemas.microsoft.com/office/drawing/2014/main" id="{1EF786BD-9868-44FC-AD6A-E3B010CCA72E}"/>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t="15011" b="15011"/>
          <a:stretch/>
        </p:blipFill>
        <p:spPr>
          <a:xfrm rot="386686">
            <a:off x="8280587" y="782897"/>
            <a:ext cx="3611140" cy="2527509"/>
          </a:xfrm>
        </p:spPr>
      </p:pic>
      <p:pic>
        <p:nvPicPr>
          <p:cNvPr id="11" name="Picture Placeholder 10" descr="A person using a tablet&#10;&#10;Description automatically generated with low confidence">
            <a:extLst>
              <a:ext uri="{FF2B5EF4-FFF2-40B4-BE49-F238E27FC236}">
                <a16:creationId xmlns:a16="http://schemas.microsoft.com/office/drawing/2014/main" id="{2C9EC2F1-CCCB-4A9B-B8CC-0B0B5E66B654}"/>
              </a:ext>
            </a:extLst>
          </p:cNvPr>
          <p:cNvPicPr>
            <a:picLocks noGrp="1" noChangeAspect="1"/>
          </p:cNvPicPr>
          <p:nvPr>
            <p:ph type="pic" sz="quarter" idx="14"/>
          </p:nvPr>
        </p:nvPicPr>
        <p:blipFill rotWithShape="1">
          <a:blip r:embed="rId7">
            <a:extLst>
              <a:ext uri="{28A0092B-C50C-407E-A947-70E740481C1C}">
                <a14:useLocalDpi xmlns:a14="http://schemas.microsoft.com/office/drawing/2010/main" val="0"/>
              </a:ext>
            </a:extLst>
          </a:blip>
          <a:srcRect l="2387" r="2387"/>
          <a:stretch/>
        </p:blipFill>
        <p:spPr>
          <a:xfrm rot="21288546">
            <a:off x="8347944" y="3384216"/>
            <a:ext cx="3611136" cy="2527506"/>
          </a:xfrm>
        </p:spPr>
      </p:pic>
      <p:sp>
        <p:nvSpPr>
          <p:cNvPr id="4" name="Title 3">
            <a:extLst>
              <a:ext uri="{FF2B5EF4-FFF2-40B4-BE49-F238E27FC236}">
                <a16:creationId xmlns:a16="http://schemas.microsoft.com/office/drawing/2014/main" id="{65431BFC-48A1-419D-B404-19566B81525D}"/>
              </a:ext>
            </a:extLst>
          </p:cNvPr>
          <p:cNvSpPr>
            <a:spLocks noGrp="1"/>
          </p:cNvSpPr>
          <p:nvPr>
            <p:ph type="title"/>
          </p:nvPr>
        </p:nvSpPr>
        <p:spPr>
          <a:xfrm>
            <a:off x="838201" y="585651"/>
            <a:ext cx="6720840" cy="1105037"/>
          </a:xfrm>
        </p:spPr>
        <p:txBody>
          <a:bodyPr>
            <a:normAutofit fontScale="90000"/>
          </a:bodyPr>
          <a:lstStyle/>
          <a:p>
            <a:r>
              <a:rPr lang="en-US" dirty="0"/>
              <a:t>What is indoor air quality and why does it matter?</a:t>
            </a:r>
          </a:p>
        </p:txBody>
      </p:sp>
    </p:spTree>
    <p:extLst>
      <p:ext uri="{BB962C8B-B14F-4D97-AF65-F5344CB8AC3E}">
        <p14:creationId xmlns:p14="http://schemas.microsoft.com/office/powerpoint/2010/main" val="3506532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5" y="1988488"/>
            <a:ext cx="8492768" cy="3889043"/>
          </a:xfrm>
        </p:spPr>
        <p:txBody>
          <a:bodyPr>
            <a:normAutofit fontScale="77500" lnSpcReduction="20000"/>
          </a:bodyPr>
          <a:lstStyle/>
          <a:p>
            <a:r>
              <a:rPr lang="en-US" dirty="0"/>
              <a:t>US Environmental Protection Agency (USEPA) has no regulatory or enforcement authority regarding </a:t>
            </a:r>
            <a:r>
              <a:rPr lang="en-US" u="sng" dirty="0"/>
              <a:t>general</a:t>
            </a:r>
            <a:r>
              <a:rPr lang="en-US" dirty="0"/>
              <a:t> indoor air quality in schools… </a:t>
            </a:r>
          </a:p>
          <a:p>
            <a:r>
              <a:rPr lang="en-US" dirty="0"/>
              <a:t>Occupational Safety and Health Administration (OSHA) also does not have IAQ standards, but it does have standards about ventilation and standards on some air contaminants that can be involved in IAQ problems… </a:t>
            </a:r>
          </a:p>
          <a:p>
            <a:r>
              <a:rPr lang="en-US" dirty="0"/>
              <a:t>Like OSHA, USEPA and other organizations have developed extensive guidance and industry standards to help prevent and address IAQ issues in schools</a:t>
            </a:r>
          </a:p>
          <a:p>
            <a:pPr lvl="1"/>
            <a:r>
              <a:rPr lang="en-US" dirty="0"/>
              <a:t>See embedded links and resources throughout presentation</a:t>
            </a:r>
          </a:p>
          <a:p>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fontScale="90000"/>
          </a:bodyPr>
          <a:lstStyle/>
          <a:p>
            <a:r>
              <a:rPr lang="en-US" dirty="0"/>
              <a:t>Who regulates indoor air quality?</a:t>
            </a:r>
          </a:p>
        </p:txBody>
      </p:sp>
    </p:spTree>
    <p:extLst>
      <p:ext uri="{BB962C8B-B14F-4D97-AF65-F5344CB8AC3E}">
        <p14:creationId xmlns:p14="http://schemas.microsoft.com/office/powerpoint/2010/main" val="45326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9E91C67-5D65-45E0-8854-8DEA2E6E8E14}"/>
              </a:ext>
            </a:extLst>
          </p:cNvPr>
          <p:cNvSpPr>
            <a:spLocks noGrp="1"/>
          </p:cNvSpPr>
          <p:nvPr>
            <p:ph sz="half" idx="13"/>
          </p:nvPr>
        </p:nvSpPr>
        <p:spPr>
          <a:xfrm>
            <a:off x="1428035" y="1988488"/>
            <a:ext cx="8492768" cy="4103219"/>
          </a:xfrm>
        </p:spPr>
        <p:txBody>
          <a:bodyPr>
            <a:normAutofit fontScale="70000" lnSpcReduction="20000"/>
          </a:bodyPr>
          <a:lstStyle/>
          <a:p>
            <a:r>
              <a:rPr lang="en-US" dirty="0"/>
              <a:t>USEPA does have regulations that address </a:t>
            </a:r>
            <a:r>
              <a:rPr lang="en-US" u="sng" dirty="0"/>
              <a:t>specific</a:t>
            </a:r>
            <a:r>
              <a:rPr lang="en-US" dirty="0"/>
              <a:t> factors that can impact IAQ:</a:t>
            </a:r>
          </a:p>
          <a:p>
            <a:r>
              <a:rPr lang="en-US" dirty="0"/>
              <a:t>Asbestos Hazard Emergency Response Act (</a:t>
            </a:r>
            <a:r>
              <a:rPr lang="en-US" dirty="0">
                <a:hlinkClick r:id="rId3"/>
              </a:rPr>
              <a:t>AHERA</a:t>
            </a:r>
            <a:r>
              <a:rPr lang="en-US" dirty="0"/>
              <a:t>) (</a:t>
            </a:r>
            <a:r>
              <a:rPr lang="en-US" dirty="0">
                <a:hlinkClick r:id="rId4"/>
              </a:rPr>
              <a:t>40 CFR Part 763 Subpart E</a:t>
            </a:r>
            <a:r>
              <a:rPr lang="en-US" dirty="0"/>
              <a:t>)</a:t>
            </a:r>
          </a:p>
          <a:p>
            <a:pPr lvl="1"/>
            <a:r>
              <a:rPr lang="en-US" dirty="0"/>
              <a:t>Founded on the principle of "</a:t>
            </a:r>
            <a:r>
              <a:rPr lang="en-US" u="sng" dirty="0"/>
              <a:t>in-place</a:t>
            </a:r>
            <a:r>
              <a:rPr lang="en-US" dirty="0"/>
              <a:t>" management of asbestos-containing building materials in schools</a:t>
            </a:r>
          </a:p>
          <a:p>
            <a:pPr lvl="1"/>
            <a:r>
              <a:rPr lang="en-US" dirty="0"/>
              <a:t>Removal of these materials is not usually necessary unless the material is severely damaged or will be disturbed by a building demolition or renovation project</a:t>
            </a:r>
          </a:p>
          <a:p>
            <a:pPr lvl="1"/>
            <a:r>
              <a:rPr lang="en-US" dirty="0"/>
              <a:t>Discussed in detail in BIE BEM presentation titled “</a:t>
            </a:r>
            <a:r>
              <a:rPr lang="en-US" i="1" dirty="0"/>
              <a:t>Asbestos Hazard Emergency Response Act</a:t>
            </a:r>
            <a:r>
              <a:rPr lang="en-US" b="0" dirty="0"/>
              <a:t>”</a:t>
            </a:r>
          </a:p>
          <a:p>
            <a:r>
              <a:rPr lang="en-US" dirty="0"/>
              <a:t>Lead Renovation, Repair and Painting (</a:t>
            </a:r>
            <a:r>
              <a:rPr lang="en-US" dirty="0">
                <a:hlinkClick r:id="rId5"/>
              </a:rPr>
              <a:t>RRP</a:t>
            </a:r>
            <a:r>
              <a:rPr lang="en-US" dirty="0"/>
              <a:t>) Rule of the Toxic Substances Control Act (TSCA) (</a:t>
            </a:r>
            <a:r>
              <a:rPr lang="en-US" dirty="0">
                <a:hlinkClick r:id="rId6"/>
              </a:rPr>
              <a:t>40 CFR Part 745 </a:t>
            </a:r>
            <a:r>
              <a:rPr lang="en-US" dirty="0"/>
              <a:t>Subpart E)</a:t>
            </a:r>
          </a:p>
          <a:p>
            <a:pPr lvl="1"/>
            <a:r>
              <a:rPr lang="en-US" dirty="0"/>
              <a:t>Reference USEPA’s </a:t>
            </a:r>
            <a:r>
              <a:rPr lang="en-US" i="1" dirty="0">
                <a:hlinkClick r:id="rId7"/>
              </a:rPr>
              <a:t>Renovate Right: Important Lead Hazard Information for Families, Child Care Providers and Schools</a:t>
            </a:r>
            <a:endParaRPr lang="en-US" dirty="0"/>
          </a:p>
        </p:txBody>
      </p:sp>
      <p:sp>
        <p:nvSpPr>
          <p:cNvPr id="4" name="Title 3">
            <a:extLst>
              <a:ext uri="{FF2B5EF4-FFF2-40B4-BE49-F238E27FC236}">
                <a16:creationId xmlns:a16="http://schemas.microsoft.com/office/drawing/2014/main" id="{A1ABCB1E-6933-4294-BB13-6F1B4661692D}"/>
              </a:ext>
            </a:extLst>
          </p:cNvPr>
          <p:cNvSpPr>
            <a:spLocks noGrp="1"/>
          </p:cNvSpPr>
          <p:nvPr>
            <p:ph type="title"/>
          </p:nvPr>
        </p:nvSpPr>
        <p:spPr>
          <a:xfrm>
            <a:off x="838200" y="585651"/>
            <a:ext cx="9082603" cy="1105037"/>
          </a:xfrm>
        </p:spPr>
        <p:txBody>
          <a:bodyPr>
            <a:normAutofit fontScale="90000"/>
          </a:bodyPr>
          <a:lstStyle/>
          <a:p>
            <a:r>
              <a:rPr lang="en-US" dirty="0"/>
              <a:t>Who regulates indoor air quality? (Continued)</a:t>
            </a:r>
          </a:p>
        </p:txBody>
      </p:sp>
    </p:spTree>
    <p:extLst>
      <p:ext uri="{BB962C8B-B14F-4D97-AF65-F5344CB8AC3E}">
        <p14:creationId xmlns:p14="http://schemas.microsoft.com/office/powerpoint/2010/main" val="2329103035"/>
      </p:ext>
    </p:extLst>
  </p:cSld>
  <p:clrMapOvr>
    <a:masterClrMapping/>
  </p:clrMapOvr>
</p:sld>
</file>

<file path=ppt/theme/theme1.xml><?xml version="1.0" encoding="utf-8"?>
<a:theme xmlns:a="http://schemas.openxmlformats.org/drawingml/2006/main" name="Official BIE Central 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16.9 Central Office Template" id="{53814AE9-C34D-487C-A598-234C3E8D71C1}" vid="{360D394E-2229-4247-B7FB-4CFFBDB12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TimePosted xmlns="537495c8-04d0-4d9f-a3c5-24b15dd8235a"/>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3EFBD184CCA942BD942D2DC234DA02" ma:contentTypeVersion="11" ma:contentTypeDescription="Create a new document." ma:contentTypeScope="" ma:versionID="61c5aca35df26f0a9d342db0c5a32b4e">
  <xsd:schema xmlns:xsd="http://www.w3.org/2001/XMLSchema" xmlns:xs="http://www.w3.org/2001/XMLSchema" xmlns:p="http://schemas.microsoft.com/office/2006/metadata/properties" xmlns:ns2="537495c8-04d0-4d9f-a3c5-24b15dd8235a" xmlns:ns3="d6c4c347-d8bf-4125-97e5-bf5a24a6ea48" targetNamespace="http://schemas.microsoft.com/office/2006/metadata/properties" ma:root="true" ma:fieldsID="31c9a3c69fb049f566627a14b56f285c" ns2:_="" ns3:_="">
    <xsd:import namespace="537495c8-04d0-4d9f-a3c5-24b15dd8235a"/>
    <xsd:import namespace="d6c4c347-d8bf-4125-97e5-bf5a24a6ea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DateTimePosted"/>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95c8-04d0-4d9f-a3c5-24b15dd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ateTimePosted" ma:index="18" ma:displayName="Date &amp; Time Posted" ma:format="DateTime" ma:internalName="DateTimePos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6c4c347-d8bf-4125-97e5-bf5a24a6ea4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3840FA-1974-4894-A165-E4272DCF6A4C}">
  <ds:schemaRefs>
    <ds:schemaRef ds:uri="http://schemas.microsoft.com/sharepoint/v3/contenttype/forms"/>
  </ds:schemaRefs>
</ds:datastoreItem>
</file>

<file path=customXml/itemProps2.xml><?xml version="1.0" encoding="utf-8"?>
<ds:datastoreItem xmlns:ds="http://schemas.openxmlformats.org/officeDocument/2006/customXml" ds:itemID="{8359A086-C4C4-4666-8382-5AB7E4C068EA}">
  <ds:schemaRefs>
    <ds:schemaRef ds:uri="d6c4c347-d8bf-4125-97e5-bf5a24a6ea48"/>
    <ds:schemaRef ds:uri="http://schemas.microsoft.com/office/2006/metadata/properties"/>
    <ds:schemaRef ds:uri="http://schemas.microsoft.com/office/2006/documentManagement/types"/>
    <ds:schemaRef ds:uri="537495c8-04d0-4d9f-a3c5-24b15dd8235a"/>
    <ds:schemaRef ds:uri="http://purl.org/dc/dcmitype/"/>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D8F49FB4-5E05-4312-8B85-017681C5F6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495c8-04d0-4d9f-a3c5-24b15dd8235a"/>
    <ds:schemaRef ds:uri="d6c4c347-d8bf-4125-97e5-bf5a24a6ea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BIE SLIDE 16.9 Central Office Template</Template>
  <TotalTime>822</TotalTime>
  <Words>3077</Words>
  <Application>Microsoft Macintosh PowerPoint</Application>
  <PresentationFormat>Widescreen</PresentationFormat>
  <Paragraphs>268</Paragraphs>
  <Slides>24</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Trebuchet MS</vt:lpstr>
      <vt:lpstr>Trebuchet MS (Headings)</vt:lpstr>
      <vt:lpstr>Official BIE Central Office Theme</vt:lpstr>
      <vt:lpstr>PowerPoint Presentation</vt:lpstr>
      <vt:lpstr>Indoor air quality and  radon monitoring</vt:lpstr>
      <vt:lpstr>PowerPoint Presentation</vt:lpstr>
      <vt:lpstr>Mission Slide</vt:lpstr>
      <vt:lpstr>Meet our Presenters</vt:lpstr>
      <vt:lpstr>AGENDA</vt:lpstr>
      <vt:lpstr>What is indoor air quality and why does it matter?</vt:lpstr>
      <vt:lpstr>Who regulates indoor air quality?</vt:lpstr>
      <vt:lpstr>Who regulates indoor air quality? (Continued)</vt:lpstr>
      <vt:lpstr>Some Common Factors that Affect iAQ</vt:lpstr>
      <vt:lpstr>Hvac and related systems</vt:lpstr>
      <vt:lpstr>Chemical use and management</vt:lpstr>
      <vt:lpstr>Chemical use and management (CONTINUED)</vt:lpstr>
      <vt:lpstr>Mold and moisture control</vt:lpstr>
      <vt:lpstr>Building materials</vt:lpstr>
      <vt:lpstr>Outdoor air quality</vt:lpstr>
      <vt:lpstr>RADON monitoring</vt:lpstr>
      <vt:lpstr>RADON Monitoring (Continued)</vt:lpstr>
      <vt:lpstr>Indian affairs Efforts to improve Iaq</vt:lpstr>
      <vt:lpstr>School Action:       Source control</vt:lpstr>
      <vt:lpstr>nearly endless Resources…</vt:lpstr>
      <vt:lpstr>Connect With 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Bitsui, Marian K</dc:creator>
  <cp:lastModifiedBy>Kevin McMillan</cp:lastModifiedBy>
  <cp:revision>255</cp:revision>
  <cp:lastPrinted>2021-09-27T05:10:24Z</cp:lastPrinted>
  <dcterms:created xsi:type="dcterms:W3CDTF">2022-01-20T15:01:18Z</dcterms:created>
  <dcterms:modified xsi:type="dcterms:W3CDTF">2022-06-28T21:46:12Z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ies>
</file>