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1"/>
  </p:sldMasterIdLst>
  <p:notesMasterIdLst>
    <p:notesMasterId r:id="rId36"/>
  </p:notesMasterIdLst>
  <p:sldIdLst>
    <p:sldId id="256" r:id="rId2"/>
    <p:sldId id="325" r:id="rId3"/>
    <p:sldId id="326" r:id="rId4"/>
    <p:sldId id="258" r:id="rId5"/>
    <p:sldId id="286" r:id="rId6"/>
    <p:sldId id="265" r:id="rId7"/>
    <p:sldId id="317" r:id="rId8"/>
    <p:sldId id="271" r:id="rId9"/>
    <p:sldId id="306" r:id="rId10"/>
    <p:sldId id="319" r:id="rId11"/>
    <p:sldId id="281" r:id="rId12"/>
    <p:sldId id="320" r:id="rId13"/>
    <p:sldId id="321" r:id="rId14"/>
    <p:sldId id="322" r:id="rId15"/>
    <p:sldId id="323" r:id="rId16"/>
    <p:sldId id="324" r:id="rId17"/>
    <p:sldId id="307" r:id="rId18"/>
    <p:sldId id="293" r:id="rId19"/>
    <p:sldId id="270" r:id="rId20"/>
    <p:sldId id="285" r:id="rId21"/>
    <p:sldId id="261" r:id="rId22"/>
    <p:sldId id="263" r:id="rId23"/>
    <p:sldId id="266" r:id="rId24"/>
    <p:sldId id="259" r:id="rId25"/>
    <p:sldId id="267" r:id="rId26"/>
    <p:sldId id="268" r:id="rId27"/>
    <p:sldId id="269" r:id="rId28"/>
    <p:sldId id="272" r:id="rId29"/>
    <p:sldId id="273" r:id="rId30"/>
    <p:sldId id="331" r:id="rId31"/>
    <p:sldId id="275" r:id="rId32"/>
    <p:sldId id="327" r:id="rId33"/>
    <p:sldId id="329" r:id="rId34"/>
    <p:sldId id="287" r:id="rId3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B4B50"/>
    <a:srgbClr val="9D3F2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83" autoAdjust="0"/>
    <p:restoredTop sz="94660"/>
  </p:normalViewPr>
  <p:slideViewPr>
    <p:cSldViewPr snapToGrid="0">
      <p:cViewPr>
        <p:scale>
          <a:sx n="120" d="100"/>
          <a:sy n="120" d="100"/>
        </p:scale>
        <p:origin x="296" y="3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AFD359A-6F16-E542-B353-2B91A6171A51}" type="doc">
      <dgm:prSet loTypeId="urn:microsoft.com/office/officeart/2005/8/layout/radial6" loCatId="" qsTypeId="urn:microsoft.com/office/officeart/2005/8/quickstyle/3d3" qsCatId="3D" csTypeId="urn:microsoft.com/office/officeart/2005/8/colors/colorful1" csCatId="colorful" phldr="1"/>
      <dgm:spPr/>
      <dgm:t>
        <a:bodyPr/>
        <a:lstStyle/>
        <a:p>
          <a:endParaRPr lang="en-US"/>
        </a:p>
      </dgm:t>
    </dgm:pt>
    <dgm:pt modelId="{EAA5EEFD-885B-9A4B-BDBE-C4BD94660112}">
      <dgm:prSet phldrT="[Text]"/>
      <dgm:spPr>
        <a:xfrm>
          <a:off x="2376485" y="1168895"/>
          <a:ext cx="1044578" cy="1044578"/>
        </a:xfrm>
        <a:solidFill>
          <a:srgbClr val="4472C4">
            <a:hueOff val="0"/>
            <a:satOff val="0"/>
            <a:lumOff val="0"/>
            <a:alphaOff val="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gm:spPr>
      <dgm:t>
        <a:bodyPr/>
        <a:lstStyle/>
        <a:p>
          <a:pPr algn="ctr"/>
          <a:r>
            <a:rPr lang="en-US">
              <a:solidFill>
                <a:sysClr val="windowText" lastClr="000000"/>
              </a:solidFill>
              <a:latin typeface="Calibri"/>
              <a:ea typeface="+mn-ea"/>
              <a:cs typeface="+mn-cs"/>
            </a:rPr>
            <a:t>Accepted Tribal Member</a:t>
          </a:r>
        </a:p>
      </dgm:t>
    </dgm:pt>
    <dgm:pt modelId="{A83CD783-4B87-7943-BD24-BC1B6CB31047}" type="parTrans" cxnId="{F7BEF848-AB90-3C4C-B281-CAD30355908A}">
      <dgm:prSet/>
      <dgm:spPr/>
      <dgm:t>
        <a:bodyPr/>
        <a:lstStyle/>
        <a:p>
          <a:pPr algn="ctr"/>
          <a:endParaRPr lang="en-US"/>
        </a:p>
      </dgm:t>
    </dgm:pt>
    <dgm:pt modelId="{BF4AABB3-BACA-994A-BE04-F7C305E9DA47}" type="sibTrans" cxnId="{F7BEF848-AB90-3C4C-B281-CAD30355908A}">
      <dgm:prSet/>
      <dgm:spPr/>
      <dgm:t>
        <a:bodyPr/>
        <a:lstStyle/>
        <a:p>
          <a:pPr algn="ctr"/>
          <a:endParaRPr lang="en-US"/>
        </a:p>
      </dgm:t>
    </dgm:pt>
    <dgm:pt modelId="{5E2AF25C-A2C6-0E42-9B25-DB9186941BE1}">
      <dgm:prSet phldrT="[Text]"/>
      <dgm:spPr>
        <a:xfrm>
          <a:off x="2533172" y="1056"/>
          <a:ext cx="731204" cy="731204"/>
        </a:xfrm>
        <a:solidFill>
          <a:srgbClr val="ED7D31">
            <a:hueOff val="0"/>
            <a:satOff val="0"/>
            <a:lumOff val="0"/>
            <a:alphaOff val="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gm:spPr>
      <dgm:t>
        <a:bodyPr/>
        <a:lstStyle/>
        <a:p>
          <a:pPr algn="ctr"/>
          <a:r>
            <a:rPr lang="en-US">
              <a:solidFill>
                <a:sysClr val="windowText" lastClr="000000"/>
              </a:solidFill>
              <a:latin typeface="Calibri"/>
              <a:ea typeface="+mn-ea"/>
              <a:cs typeface="+mn-cs"/>
            </a:rPr>
            <a:t>Indigenous Knowledge acquired in Indigenous environment</a:t>
          </a:r>
        </a:p>
      </dgm:t>
    </dgm:pt>
    <dgm:pt modelId="{D4E1815D-C655-9B45-9FF3-782291BB7B92}" type="parTrans" cxnId="{FD04B264-9A16-3E4E-998C-548F5A66E191}">
      <dgm:prSet/>
      <dgm:spPr/>
      <dgm:t>
        <a:bodyPr/>
        <a:lstStyle/>
        <a:p>
          <a:pPr algn="ctr"/>
          <a:endParaRPr lang="en-US"/>
        </a:p>
      </dgm:t>
    </dgm:pt>
    <dgm:pt modelId="{AC1A317C-F1D9-B845-8677-328F3E5424AE}" type="sibTrans" cxnId="{FD04B264-9A16-3E4E-998C-548F5A66E191}">
      <dgm:prSet/>
      <dgm:spPr>
        <a:xfrm>
          <a:off x="1547925" y="340335"/>
          <a:ext cx="2701698" cy="2701698"/>
        </a:xfrm>
        <a:solidFill>
          <a:srgbClr val="ED7D31">
            <a:hueOff val="0"/>
            <a:satOff val="0"/>
            <a:lumOff val="0"/>
            <a:alphaOff val="0"/>
          </a:srgb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gm:spPr>
      <dgm:t>
        <a:bodyPr/>
        <a:lstStyle/>
        <a:p>
          <a:pPr algn="ctr"/>
          <a:endParaRPr lang="en-US"/>
        </a:p>
      </dgm:t>
    </dgm:pt>
    <dgm:pt modelId="{F3A769DF-A8D6-AF41-BC0A-CD7FCD1DB467}">
      <dgm:prSet phldrT="[Text]"/>
      <dgm:spPr>
        <a:xfrm>
          <a:off x="3824489" y="1620317"/>
          <a:ext cx="731204" cy="731204"/>
        </a:xfrm>
        <a:solidFill>
          <a:srgbClr val="FFC000">
            <a:hueOff val="0"/>
            <a:satOff val="0"/>
            <a:lumOff val="0"/>
            <a:alphaOff val="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gm:spPr>
      <dgm:t>
        <a:bodyPr/>
        <a:lstStyle/>
        <a:p>
          <a:pPr algn="ctr"/>
          <a:r>
            <a:rPr lang="en-US">
              <a:solidFill>
                <a:sysClr val="windowText" lastClr="000000"/>
              </a:solidFill>
              <a:latin typeface="Calibri"/>
              <a:ea typeface="+mn-ea"/>
              <a:cs typeface="+mn-cs"/>
            </a:rPr>
            <a:t>Neok</a:t>
          </a:r>
        </a:p>
      </dgm:t>
    </dgm:pt>
    <dgm:pt modelId="{1A08BDD0-C222-1349-8A67-1AD31DFE2F1B}" type="parTrans" cxnId="{00FE6C5A-2F31-7842-89BE-641641E1CDC5}">
      <dgm:prSet/>
      <dgm:spPr/>
      <dgm:t>
        <a:bodyPr/>
        <a:lstStyle/>
        <a:p>
          <a:pPr algn="ctr"/>
          <a:endParaRPr lang="en-US"/>
        </a:p>
      </dgm:t>
    </dgm:pt>
    <dgm:pt modelId="{BE6CEC38-A690-154A-A1BD-B5BC394472CB}" type="sibTrans" cxnId="{00FE6C5A-2F31-7842-89BE-641641E1CDC5}">
      <dgm:prSet/>
      <dgm:spPr>
        <a:xfrm>
          <a:off x="1547925" y="340335"/>
          <a:ext cx="2701698" cy="2701698"/>
        </a:xfrm>
        <a:solidFill>
          <a:srgbClr val="FFC000">
            <a:hueOff val="0"/>
            <a:satOff val="0"/>
            <a:lumOff val="0"/>
            <a:alphaOff val="0"/>
          </a:srgb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gm:spPr>
      <dgm:t>
        <a:bodyPr/>
        <a:lstStyle/>
        <a:p>
          <a:pPr algn="ctr"/>
          <a:endParaRPr lang="en-US"/>
        </a:p>
      </dgm:t>
    </dgm:pt>
    <dgm:pt modelId="{A2862818-F2EB-154E-AD12-FD62B42E78B1}">
      <dgm:prSet phldrT="[Text]"/>
      <dgm:spPr>
        <a:xfrm>
          <a:off x="3107862" y="2518938"/>
          <a:ext cx="731204" cy="731204"/>
        </a:xfrm>
        <a:solidFill>
          <a:srgbClr val="5B9BD5">
            <a:hueOff val="0"/>
            <a:satOff val="0"/>
            <a:lumOff val="0"/>
            <a:alphaOff val="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gm:spPr>
      <dgm:t>
        <a:bodyPr/>
        <a:lstStyle/>
        <a:p>
          <a:pPr algn="ctr"/>
          <a:r>
            <a:rPr lang="en-US">
              <a:solidFill>
                <a:sysClr val="windowText" lastClr="000000"/>
              </a:solidFill>
              <a:latin typeface="Calibri"/>
              <a:ea typeface="+mn-ea"/>
              <a:cs typeface="+mn-cs"/>
            </a:rPr>
            <a:t>Phenotype</a:t>
          </a:r>
        </a:p>
      </dgm:t>
    </dgm:pt>
    <dgm:pt modelId="{4F6A9B8E-69D0-B843-8102-8415325AAAE3}" type="parTrans" cxnId="{8426FFC9-C909-A24E-A284-A871EEA2CE48}">
      <dgm:prSet/>
      <dgm:spPr/>
      <dgm:t>
        <a:bodyPr/>
        <a:lstStyle/>
        <a:p>
          <a:pPr algn="ctr"/>
          <a:endParaRPr lang="en-US"/>
        </a:p>
      </dgm:t>
    </dgm:pt>
    <dgm:pt modelId="{B0B8BF86-AD98-564B-A51D-052DF99B0742}" type="sibTrans" cxnId="{8426FFC9-C909-A24E-A284-A871EEA2CE48}">
      <dgm:prSet/>
      <dgm:spPr>
        <a:xfrm>
          <a:off x="1547925" y="340335"/>
          <a:ext cx="2701698" cy="2701698"/>
        </a:xfrm>
        <a:solidFill>
          <a:srgbClr val="5B9BD5">
            <a:hueOff val="0"/>
            <a:satOff val="0"/>
            <a:lumOff val="0"/>
            <a:alphaOff val="0"/>
          </a:srgb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gm:spPr>
      <dgm:t>
        <a:bodyPr/>
        <a:lstStyle/>
        <a:p>
          <a:pPr algn="ctr"/>
          <a:endParaRPr lang="en-US"/>
        </a:p>
      </dgm:t>
    </dgm:pt>
    <dgm:pt modelId="{9BB66AF3-D2A9-764B-BBFB-024184B1FCEA}">
      <dgm:prSet phldrT="[Text]"/>
      <dgm:spPr>
        <a:xfrm>
          <a:off x="1497616" y="499753"/>
          <a:ext cx="731204" cy="731204"/>
        </a:xfrm>
        <a:solidFill>
          <a:srgbClr val="A5A5A5">
            <a:hueOff val="0"/>
            <a:satOff val="0"/>
            <a:lumOff val="0"/>
            <a:alphaOff val="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gm:spPr>
      <dgm:t>
        <a:bodyPr/>
        <a:lstStyle/>
        <a:p>
          <a:pPr algn="ctr"/>
          <a:r>
            <a:rPr lang="en-US">
              <a:solidFill>
                <a:sysClr val="windowText" lastClr="000000"/>
              </a:solidFill>
              <a:latin typeface="Calibri"/>
              <a:ea typeface="+mn-ea"/>
              <a:cs typeface="+mn-cs"/>
            </a:rPr>
            <a:t>Cultural Knowledge</a:t>
          </a:r>
        </a:p>
      </dgm:t>
    </dgm:pt>
    <dgm:pt modelId="{0E6BE5D0-FAFF-DE45-817B-3EF37D96AAE8}" type="parTrans" cxnId="{BFF1858B-AE65-D04B-AAFD-48E2E2541513}">
      <dgm:prSet/>
      <dgm:spPr/>
      <dgm:t>
        <a:bodyPr/>
        <a:lstStyle/>
        <a:p>
          <a:pPr algn="ctr"/>
          <a:endParaRPr lang="en-US"/>
        </a:p>
      </dgm:t>
    </dgm:pt>
    <dgm:pt modelId="{5BA74094-5094-2F44-997B-1DEF0F4F774D}" type="sibTrans" cxnId="{BFF1858B-AE65-D04B-AAFD-48E2E2541513}">
      <dgm:prSet/>
      <dgm:spPr>
        <a:xfrm>
          <a:off x="1547925" y="340335"/>
          <a:ext cx="2701698" cy="2701698"/>
        </a:xfrm>
        <a:solidFill>
          <a:srgbClr val="A5A5A5">
            <a:hueOff val="0"/>
            <a:satOff val="0"/>
            <a:lumOff val="0"/>
            <a:alphaOff val="0"/>
          </a:srgb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gm:spPr>
      <dgm:t>
        <a:bodyPr/>
        <a:lstStyle/>
        <a:p>
          <a:pPr algn="ctr"/>
          <a:endParaRPr lang="en-US"/>
        </a:p>
      </dgm:t>
    </dgm:pt>
    <dgm:pt modelId="{B81901F2-77BE-DB4B-BB1B-C5ACE49F1478}">
      <dgm:prSet/>
      <dgm:spPr>
        <a:xfrm>
          <a:off x="1241855" y="1620317"/>
          <a:ext cx="731204" cy="731204"/>
        </a:xfrm>
        <a:solidFill>
          <a:srgbClr val="ED7D31">
            <a:hueOff val="0"/>
            <a:satOff val="0"/>
            <a:lumOff val="0"/>
            <a:alphaOff val="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gm:spPr>
      <dgm:t>
        <a:bodyPr/>
        <a:lstStyle/>
        <a:p>
          <a:pPr algn="ctr"/>
          <a:r>
            <a:rPr lang="en-US">
              <a:solidFill>
                <a:sysClr val="windowText" lastClr="000000"/>
              </a:solidFill>
              <a:latin typeface="Calibri"/>
              <a:ea typeface="+mn-ea"/>
              <a:cs typeface="+mn-cs"/>
            </a:rPr>
            <a:t>Knowledge of Tribal History</a:t>
          </a:r>
        </a:p>
      </dgm:t>
    </dgm:pt>
    <dgm:pt modelId="{9CCEFF88-4F96-A148-ABE0-60D095533E93}" type="parTrans" cxnId="{EB4D4BB9-978F-7045-A301-51DCBD11E37E}">
      <dgm:prSet/>
      <dgm:spPr/>
      <dgm:t>
        <a:bodyPr/>
        <a:lstStyle/>
        <a:p>
          <a:pPr algn="ctr"/>
          <a:endParaRPr lang="en-US"/>
        </a:p>
      </dgm:t>
    </dgm:pt>
    <dgm:pt modelId="{6A71AAF4-9CBF-D44B-BF58-7FE900C75A30}" type="sibTrans" cxnId="{EB4D4BB9-978F-7045-A301-51DCBD11E37E}">
      <dgm:prSet/>
      <dgm:spPr>
        <a:xfrm>
          <a:off x="1547925" y="340335"/>
          <a:ext cx="2701698" cy="2701698"/>
        </a:xfrm>
        <a:solidFill>
          <a:srgbClr val="ED7D31">
            <a:hueOff val="0"/>
            <a:satOff val="0"/>
            <a:lumOff val="0"/>
            <a:alphaOff val="0"/>
          </a:srgb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gm:spPr>
      <dgm:t>
        <a:bodyPr/>
        <a:lstStyle/>
        <a:p>
          <a:pPr algn="ctr"/>
          <a:endParaRPr lang="en-US"/>
        </a:p>
      </dgm:t>
    </dgm:pt>
    <dgm:pt modelId="{B062233E-128E-9448-ADE6-03BE204BB5B2}">
      <dgm:prSet/>
      <dgm:spPr>
        <a:xfrm>
          <a:off x="3568728" y="499753"/>
          <a:ext cx="731204" cy="731204"/>
        </a:xfrm>
        <a:solidFill>
          <a:srgbClr val="A5A5A5">
            <a:hueOff val="0"/>
            <a:satOff val="0"/>
            <a:lumOff val="0"/>
            <a:alphaOff val="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gm:spPr>
      <dgm:t>
        <a:bodyPr/>
        <a:lstStyle/>
        <a:p>
          <a:pPr algn="ctr"/>
          <a:r>
            <a:rPr lang="en-US" dirty="0">
              <a:solidFill>
                <a:sysClr val="window" lastClr="FFFFFF"/>
              </a:solidFill>
              <a:latin typeface="Calibri"/>
              <a:ea typeface="+mn-ea"/>
              <a:cs typeface="+mn-cs"/>
            </a:rPr>
            <a:t>Proximity, </a:t>
          </a:r>
          <a:r>
            <a:rPr lang="en-US" dirty="0">
              <a:solidFill>
                <a:schemeClr val="bg1"/>
              </a:solidFill>
              <a:latin typeface="Calibri"/>
              <a:ea typeface="+mn-ea"/>
              <a:cs typeface="+mn-cs"/>
            </a:rPr>
            <a:t>familiarity,</a:t>
          </a:r>
          <a:r>
            <a:rPr lang="en-US" dirty="0">
              <a:solidFill>
                <a:sysClr val="window" lastClr="FFFFFF"/>
              </a:solidFill>
              <a:latin typeface="Calibri"/>
              <a:ea typeface="+mn-ea"/>
              <a:cs typeface="+mn-cs"/>
            </a:rPr>
            <a:t> and/or relationship to land</a:t>
          </a:r>
        </a:p>
      </dgm:t>
    </dgm:pt>
    <dgm:pt modelId="{C427723F-944C-B04A-B151-674169A0E1A5}" type="parTrans" cxnId="{19686A55-2475-AA4F-AFAD-0867F3658B69}">
      <dgm:prSet/>
      <dgm:spPr/>
      <dgm:t>
        <a:bodyPr/>
        <a:lstStyle/>
        <a:p>
          <a:pPr algn="ctr"/>
          <a:endParaRPr lang="en-US"/>
        </a:p>
      </dgm:t>
    </dgm:pt>
    <dgm:pt modelId="{F6EE4487-0DDA-FF47-8BC2-F8A89F593E73}" type="sibTrans" cxnId="{19686A55-2475-AA4F-AFAD-0867F3658B69}">
      <dgm:prSet/>
      <dgm:spPr>
        <a:xfrm>
          <a:off x="1547925" y="340335"/>
          <a:ext cx="2701698" cy="2701698"/>
        </a:xfrm>
        <a:solidFill>
          <a:srgbClr val="A5A5A5">
            <a:hueOff val="0"/>
            <a:satOff val="0"/>
            <a:lumOff val="0"/>
            <a:alphaOff val="0"/>
          </a:srgb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gm:spPr>
      <dgm:t>
        <a:bodyPr/>
        <a:lstStyle/>
        <a:p>
          <a:pPr algn="ctr"/>
          <a:endParaRPr lang="en-US"/>
        </a:p>
      </dgm:t>
    </dgm:pt>
    <dgm:pt modelId="{C3B49AAD-CACC-8047-A792-BF06DD7EA0F0}">
      <dgm:prSet/>
      <dgm:spPr>
        <a:xfrm>
          <a:off x="1958482" y="2518938"/>
          <a:ext cx="731204" cy="731204"/>
        </a:xfrm>
        <a:solidFill>
          <a:srgbClr val="70AD47">
            <a:hueOff val="0"/>
            <a:satOff val="0"/>
            <a:lumOff val="0"/>
            <a:alphaOff val="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gm:spPr>
      <dgm:t>
        <a:bodyPr/>
        <a:lstStyle/>
        <a:p>
          <a:pPr algn="ctr"/>
          <a:r>
            <a:rPr lang="en-US">
              <a:solidFill>
                <a:sysClr val="windowText" lastClr="000000"/>
              </a:solidFill>
              <a:latin typeface="Calibri"/>
              <a:ea typeface="+mn-ea"/>
              <a:cs typeface="+mn-cs"/>
            </a:rPr>
            <a:t>Commitment to Himdag</a:t>
          </a:r>
        </a:p>
      </dgm:t>
    </dgm:pt>
    <dgm:pt modelId="{999C3EA7-FF23-9E4A-80C1-DF0AB53FBCCC}" type="parTrans" cxnId="{EB2A1CC0-C908-384B-9379-514C739CB6D3}">
      <dgm:prSet/>
      <dgm:spPr/>
      <dgm:t>
        <a:bodyPr/>
        <a:lstStyle/>
        <a:p>
          <a:pPr algn="ctr"/>
          <a:endParaRPr lang="en-US"/>
        </a:p>
      </dgm:t>
    </dgm:pt>
    <dgm:pt modelId="{0C7AC68A-C20E-FE44-9D5E-461FC04F86FF}" type="sibTrans" cxnId="{EB2A1CC0-C908-384B-9379-514C739CB6D3}">
      <dgm:prSet/>
      <dgm:spPr>
        <a:xfrm>
          <a:off x="1547925" y="340335"/>
          <a:ext cx="2701698" cy="2701698"/>
        </a:xfrm>
        <a:solidFill>
          <a:srgbClr val="70AD47">
            <a:hueOff val="0"/>
            <a:satOff val="0"/>
            <a:lumOff val="0"/>
            <a:alphaOff val="0"/>
          </a:srgb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gm:spPr>
      <dgm:t>
        <a:bodyPr/>
        <a:lstStyle/>
        <a:p>
          <a:pPr algn="ctr"/>
          <a:endParaRPr lang="en-US"/>
        </a:p>
      </dgm:t>
    </dgm:pt>
    <dgm:pt modelId="{5097E89D-5CD0-4C4F-957C-0BDAC783E9A2}" type="pres">
      <dgm:prSet presAssocID="{BAFD359A-6F16-E542-B353-2B91A6171A51}" presName="Name0" presStyleCnt="0">
        <dgm:presLayoutVars>
          <dgm:chMax val="1"/>
          <dgm:dir/>
          <dgm:animLvl val="ctr"/>
          <dgm:resizeHandles val="exact"/>
        </dgm:presLayoutVars>
      </dgm:prSet>
      <dgm:spPr/>
    </dgm:pt>
    <dgm:pt modelId="{7BAD1B70-4214-064E-BED8-DCC40F9B44CB}" type="pres">
      <dgm:prSet presAssocID="{EAA5EEFD-885B-9A4B-BDBE-C4BD94660112}" presName="centerShape" presStyleLbl="node0" presStyleIdx="0" presStyleCnt="1"/>
      <dgm:spPr>
        <a:prstGeom prst="ellipse">
          <a:avLst/>
        </a:prstGeom>
      </dgm:spPr>
    </dgm:pt>
    <dgm:pt modelId="{C3C218FD-A290-EB49-8B4B-57477937E654}" type="pres">
      <dgm:prSet presAssocID="{5E2AF25C-A2C6-0E42-9B25-DB9186941BE1}" presName="node" presStyleLbl="node1" presStyleIdx="0" presStyleCnt="7">
        <dgm:presLayoutVars>
          <dgm:bulletEnabled val="1"/>
        </dgm:presLayoutVars>
      </dgm:prSet>
      <dgm:spPr>
        <a:prstGeom prst="ellipse">
          <a:avLst/>
        </a:prstGeom>
      </dgm:spPr>
    </dgm:pt>
    <dgm:pt modelId="{F7E810FD-3A62-0149-9231-1AA417AC13A2}" type="pres">
      <dgm:prSet presAssocID="{5E2AF25C-A2C6-0E42-9B25-DB9186941BE1}" presName="dummy" presStyleCnt="0"/>
      <dgm:spPr/>
    </dgm:pt>
    <dgm:pt modelId="{4FE44914-04E7-674C-B049-3AAFF4977B48}" type="pres">
      <dgm:prSet presAssocID="{AC1A317C-F1D9-B845-8677-328F3E5424AE}" presName="sibTrans" presStyleLbl="sibTrans2D1" presStyleIdx="0" presStyleCnt="7"/>
      <dgm:spPr>
        <a:prstGeom prst="blockArc">
          <a:avLst>
            <a:gd name="adj1" fmla="val 16200000"/>
            <a:gd name="adj2" fmla="val 19285714"/>
            <a:gd name="adj3" fmla="val 3897"/>
          </a:avLst>
        </a:prstGeom>
      </dgm:spPr>
    </dgm:pt>
    <dgm:pt modelId="{4C0631B7-70AD-814B-9DE8-04E91C9BBB38}" type="pres">
      <dgm:prSet presAssocID="{B062233E-128E-9448-ADE6-03BE204BB5B2}" presName="node" presStyleLbl="node1" presStyleIdx="1" presStyleCnt="7">
        <dgm:presLayoutVars>
          <dgm:bulletEnabled val="1"/>
        </dgm:presLayoutVars>
      </dgm:prSet>
      <dgm:spPr>
        <a:prstGeom prst="ellipse">
          <a:avLst/>
        </a:prstGeom>
      </dgm:spPr>
    </dgm:pt>
    <dgm:pt modelId="{9CEE5FA9-5B8C-4040-AF68-344B56070737}" type="pres">
      <dgm:prSet presAssocID="{B062233E-128E-9448-ADE6-03BE204BB5B2}" presName="dummy" presStyleCnt="0"/>
      <dgm:spPr/>
    </dgm:pt>
    <dgm:pt modelId="{831C65D4-9406-FB47-9ECD-410A4B8DABD7}" type="pres">
      <dgm:prSet presAssocID="{F6EE4487-0DDA-FF47-8BC2-F8A89F593E73}" presName="sibTrans" presStyleLbl="sibTrans2D1" presStyleIdx="1" presStyleCnt="7"/>
      <dgm:spPr>
        <a:prstGeom prst="blockArc">
          <a:avLst>
            <a:gd name="adj1" fmla="val 19285714"/>
            <a:gd name="adj2" fmla="val 771429"/>
            <a:gd name="adj3" fmla="val 3897"/>
          </a:avLst>
        </a:prstGeom>
      </dgm:spPr>
    </dgm:pt>
    <dgm:pt modelId="{EA12FE38-EA8B-8C45-BE49-9052D78EF741}" type="pres">
      <dgm:prSet presAssocID="{F3A769DF-A8D6-AF41-BC0A-CD7FCD1DB467}" presName="node" presStyleLbl="node1" presStyleIdx="2" presStyleCnt="7">
        <dgm:presLayoutVars>
          <dgm:bulletEnabled val="1"/>
        </dgm:presLayoutVars>
      </dgm:prSet>
      <dgm:spPr>
        <a:prstGeom prst="ellipse">
          <a:avLst/>
        </a:prstGeom>
      </dgm:spPr>
    </dgm:pt>
    <dgm:pt modelId="{DA14836C-50FD-0240-A7E6-251A5B68F082}" type="pres">
      <dgm:prSet presAssocID="{F3A769DF-A8D6-AF41-BC0A-CD7FCD1DB467}" presName="dummy" presStyleCnt="0"/>
      <dgm:spPr/>
    </dgm:pt>
    <dgm:pt modelId="{E90E4564-4254-1940-A0AC-A93ABDE01549}" type="pres">
      <dgm:prSet presAssocID="{BE6CEC38-A690-154A-A1BD-B5BC394472CB}" presName="sibTrans" presStyleLbl="sibTrans2D1" presStyleIdx="2" presStyleCnt="7"/>
      <dgm:spPr>
        <a:prstGeom prst="blockArc">
          <a:avLst>
            <a:gd name="adj1" fmla="val 771429"/>
            <a:gd name="adj2" fmla="val 3857143"/>
            <a:gd name="adj3" fmla="val 3897"/>
          </a:avLst>
        </a:prstGeom>
      </dgm:spPr>
    </dgm:pt>
    <dgm:pt modelId="{546AF845-6529-6549-8CBC-60C373C20062}" type="pres">
      <dgm:prSet presAssocID="{A2862818-F2EB-154E-AD12-FD62B42E78B1}" presName="node" presStyleLbl="node1" presStyleIdx="3" presStyleCnt="7">
        <dgm:presLayoutVars>
          <dgm:bulletEnabled val="1"/>
        </dgm:presLayoutVars>
      </dgm:prSet>
      <dgm:spPr>
        <a:prstGeom prst="ellipse">
          <a:avLst/>
        </a:prstGeom>
      </dgm:spPr>
    </dgm:pt>
    <dgm:pt modelId="{2F84C12B-A7D0-6F45-B4EC-E81855D8A1D1}" type="pres">
      <dgm:prSet presAssocID="{A2862818-F2EB-154E-AD12-FD62B42E78B1}" presName="dummy" presStyleCnt="0"/>
      <dgm:spPr/>
    </dgm:pt>
    <dgm:pt modelId="{1035F1D0-7E3B-4843-B3F0-DB9F2D9391B5}" type="pres">
      <dgm:prSet presAssocID="{B0B8BF86-AD98-564B-A51D-052DF99B0742}" presName="sibTrans" presStyleLbl="sibTrans2D1" presStyleIdx="3" presStyleCnt="7"/>
      <dgm:spPr>
        <a:prstGeom prst="blockArc">
          <a:avLst>
            <a:gd name="adj1" fmla="val 3857143"/>
            <a:gd name="adj2" fmla="val 6942857"/>
            <a:gd name="adj3" fmla="val 3897"/>
          </a:avLst>
        </a:prstGeom>
      </dgm:spPr>
    </dgm:pt>
    <dgm:pt modelId="{088E892D-F723-8044-AB75-8E644EA316D7}" type="pres">
      <dgm:prSet presAssocID="{C3B49AAD-CACC-8047-A792-BF06DD7EA0F0}" presName="node" presStyleLbl="node1" presStyleIdx="4" presStyleCnt="7">
        <dgm:presLayoutVars>
          <dgm:bulletEnabled val="1"/>
        </dgm:presLayoutVars>
      </dgm:prSet>
      <dgm:spPr>
        <a:prstGeom prst="ellipse">
          <a:avLst/>
        </a:prstGeom>
      </dgm:spPr>
    </dgm:pt>
    <dgm:pt modelId="{8F2DCF70-0AA9-414B-AB74-9AB8A7FE5DF5}" type="pres">
      <dgm:prSet presAssocID="{C3B49AAD-CACC-8047-A792-BF06DD7EA0F0}" presName="dummy" presStyleCnt="0"/>
      <dgm:spPr/>
    </dgm:pt>
    <dgm:pt modelId="{61C55540-CEAC-5545-800F-BBE7DB4CD7C8}" type="pres">
      <dgm:prSet presAssocID="{0C7AC68A-C20E-FE44-9D5E-461FC04F86FF}" presName="sibTrans" presStyleLbl="sibTrans2D1" presStyleIdx="4" presStyleCnt="7"/>
      <dgm:spPr>
        <a:prstGeom prst="blockArc">
          <a:avLst>
            <a:gd name="adj1" fmla="val 6942857"/>
            <a:gd name="adj2" fmla="val 10028571"/>
            <a:gd name="adj3" fmla="val 3897"/>
          </a:avLst>
        </a:prstGeom>
      </dgm:spPr>
    </dgm:pt>
    <dgm:pt modelId="{33DAE143-F114-914D-A429-9085BEF444DD}" type="pres">
      <dgm:prSet presAssocID="{B81901F2-77BE-DB4B-BB1B-C5ACE49F1478}" presName="node" presStyleLbl="node1" presStyleIdx="5" presStyleCnt="7">
        <dgm:presLayoutVars>
          <dgm:bulletEnabled val="1"/>
        </dgm:presLayoutVars>
      </dgm:prSet>
      <dgm:spPr>
        <a:prstGeom prst="ellipse">
          <a:avLst/>
        </a:prstGeom>
      </dgm:spPr>
    </dgm:pt>
    <dgm:pt modelId="{949426E5-FB4E-494F-B00F-16B40B7C05FA}" type="pres">
      <dgm:prSet presAssocID="{B81901F2-77BE-DB4B-BB1B-C5ACE49F1478}" presName="dummy" presStyleCnt="0"/>
      <dgm:spPr/>
    </dgm:pt>
    <dgm:pt modelId="{F7AE98BB-5EFE-D542-B1AD-D2090B012EB1}" type="pres">
      <dgm:prSet presAssocID="{6A71AAF4-9CBF-D44B-BF58-7FE900C75A30}" presName="sibTrans" presStyleLbl="sibTrans2D1" presStyleIdx="5" presStyleCnt="7"/>
      <dgm:spPr>
        <a:prstGeom prst="blockArc">
          <a:avLst>
            <a:gd name="adj1" fmla="val 10028571"/>
            <a:gd name="adj2" fmla="val 13114286"/>
            <a:gd name="adj3" fmla="val 3897"/>
          </a:avLst>
        </a:prstGeom>
      </dgm:spPr>
    </dgm:pt>
    <dgm:pt modelId="{3B94D969-4B01-3141-BF71-EBB5C461D097}" type="pres">
      <dgm:prSet presAssocID="{9BB66AF3-D2A9-764B-BBFB-024184B1FCEA}" presName="node" presStyleLbl="node1" presStyleIdx="6" presStyleCnt="7">
        <dgm:presLayoutVars>
          <dgm:bulletEnabled val="1"/>
        </dgm:presLayoutVars>
      </dgm:prSet>
      <dgm:spPr>
        <a:prstGeom prst="ellipse">
          <a:avLst/>
        </a:prstGeom>
      </dgm:spPr>
    </dgm:pt>
    <dgm:pt modelId="{709DE09F-A940-3B4A-A79B-509037086BF5}" type="pres">
      <dgm:prSet presAssocID="{9BB66AF3-D2A9-764B-BBFB-024184B1FCEA}" presName="dummy" presStyleCnt="0"/>
      <dgm:spPr/>
    </dgm:pt>
    <dgm:pt modelId="{F674DAED-6892-F045-8B5B-C702B3A94B2C}" type="pres">
      <dgm:prSet presAssocID="{5BA74094-5094-2F44-997B-1DEF0F4F774D}" presName="sibTrans" presStyleLbl="sibTrans2D1" presStyleIdx="6" presStyleCnt="7"/>
      <dgm:spPr>
        <a:prstGeom prst="blockArc">
          <a:avLst>
            <a:gd name="adj1" fmla="val 13114286"/>
            <a:gd name="adj2" fmla="val 16200000"/>
            <a:gd name="adj3" fmla="val 3897"/>
          </a:avLst>
        </a:prstGeom>
      </dgm:spPr>
    </dgm:pt>
  </dgm:ptLst>
  <dgm:cxnLst>
    <dgm:cxn modelId="{E91A0106-E6D8-4863-BC1E-663272827EB5}" type="presOf" srcId="{C3B49AAD-CACC-8047-A792-BF06DD7EA0F0}" destId="{088E892D-F723-8044-AB75-8E644EA316D7}" srcOrd="0" destOrd="0" presId="urn:microsoft.com/office/officeart/2005/8/layout/radial6"/>
    <dgm:cxn modelId="{FDAAA20E-CDA0-4CF4-8F29-48F54F466AFE}" type="presOf" srcId="{B81901F2-77BE-DB4B-BB1B-C5ACE49F1478}" destId="{33DAE143-F114-914D-A429-9085BEF444DD}" srcOrd="0" destOrd="0" presId="urn:microsoft.com/office/officeart/2005/8/layout/radial6"/>
    <dgm:cxn modelId="{EB6FF517-4707-472A-A19B-0DC073050036}" type="presOf" srcId="{EAA5EEFD-885B-9A4B-BDBE-C4BD94660112}" destId="{7BAD1B70-4214-064E-BED8-DCC40F9B44CB}" srcOrd="0" destOrd="0" presId="urn:microsoft.com/office/officeart/2005/8/layout/radial6"/>
    <dgm:cxn modelId="{45114E3B-2923-4A7E-9ED6-B8E040415CD9}" type="presOf" srcId="{6A71AAF4-9CBF-D44B-BF58-7FE900C75A30}" destId="{F7AE98BB-5EFE-D542-B1AD-D2090B012EB1}" srcOrd="0" destOrd="0" presId="urn:microsoft.com/office/officeart/2005/8/layout/radial6"/>
    <dgm:cxn modelId="{EC127A3B-CD27-4F6B-8656-98B52EBA46D3}" type="presOf" srcId="{0C7AC68A-C20E-FE44-9D5E-461FC04F86FF}" destId="{61C55540-CEAC-5545-800F-BBE7DB4CD7C8}" srcOrd="0" destOrd="0" presId="urn:microsoft.com/office/officeart/2005/8/layout/radial6"/>
    <dgm:cxn modelId="{6B740F3C-6A91-4451-BA86-06BE916532CD}" type="presOf" srcId="{BE6CEC38-A690-154A-A1BD-B5BC394472CB}" destId="{E90E4564-4254-1940-A0AC-A93ABDE01549}" srcOrd="0" destOrd="0" presId="urn:microsoft.com/office/officeart/2005/8/layout/radial6"/>
    <dgm:cxn modelId="{6044BD3C-3219-453F-8067-C2F165E0F7AE}" type="presOf" srcId="{F3A769DF-A8D6-AF41-BC0A-CD7FCD1DB467}" destId="{EA12FE38-EA8B-8C45-BE49-9052D78EF741}" srcOrd="0" destOrd="0" presId="urn:microsoft.com/office/officeart/2005/8/layout/radial6"/>
    <dgm:cxn modelId="{F7BEF848-AB90-3C4C-B281-CAD30355908A}" srcId="{BAFD359A-6F16-E542-B353-2B91A6171A51}" destId="{EAA5EEFD-885B-9A4B-BDBE-C4BD94660112}" srcOrd="0" destOrd="0" parTransId="{A83CD783-4B87-7943-BD24-BC1B6CB31047}" sibTransId="{BF4AABB3-BACA-994A-BE04-F7C305E9DA47}"/>
    <dgm:cxn modelId="{5F090C4D-B66E-4113-86AA-4D246AFBF6AE}" type="presOf" srcId="{B062233E-128E-9448-ADE6-03BE204BB5B2}" destId="{4C0631B7-70AD-814B-9DE8-04E91C9BBB38}" srcOrd="0" destOrd="0" presId="urn:microsoft.com/office/officeart/2005/8/layout/radial6"/>
    <dgm:cxn modelId="{19686A55-2475-AA4F-AFAD-0867F3658B69}" srcId="{EAA5EEFD-885B-9A4B-BDBE-C4BD94660112}" destId="{B062233E-128E-9448-ADE6-03BE204BB5B2}" srcOrd="1" destOrd="0" parTransId="{C427723F-944C-B04A-B151-674169A0E1A5}" sibTransId="{F6EE4487-0DDA-FF47-8BC2-F8A89F593E73}"/>
    <dgm:cxn modelId="{00FE6C5A-2F31-7842-89BE-641641E1CDC5}" srcId="{EAA5EEFD-885B-9A4B-BDBE-C4BD94660112}" destId="{F3A769DF-A8D6-AF41-BC0A-CD7FCD1DB467}" srcOrd="2" destOrd="0" parTransId="{1A08BDD0-C222-1349-8A67-1AD31DFE2F1B}" sibTransId="{BE6CEC38-A690-154A-A1BD-B5BC394472CB}"/>
    <dgm:cxn modelId="{FD04B264-9A16-3E4E-998C-548F5A66E191}" srcId="{EAA5EEFD-885B-9A4B-BDBE-C4BD94660112}" destId="{5E2AF25C-A2C6-0E42-9B25-DB9186941BE1}" srcOrd="0" destOrd="0" parTransId="{D4E1815D-C655-9B45-9FF3-782291BB7B92}" sibTransId="{AC1A317C-F1D9-B845-8677-328F3E5424AE}"/>
    <dgm:cxn modelId="{4A984970-7C5A-44E2-8F3B-1C2FA0338AF0}" type="presOf" srcId="{5E2AF25C-A2C6-0E42-9B25-DB9186941BE1}" destId="{C3C218FD-A290-EB49-8B4B-57477937E654}" srcOrd="0" destOrd="0" presId="urn:microsoft.com/office/officeart/2005/8/layout/radial6"/>
    <dgm:cxn modelId="{BFF1858B-AE65-D04B-AAFD-48E2E2541513}" srcId="{EAA5EEFD-885B-9A4B-BDBE-C4BD94660112}" destId="{9BB66AF3-D2A9-764B-BBFB-024184B1FCEA}" srcOrd="6" destOrd="0" parTransId="{0E6BE5D0-FAFF-DE45-817B-3EF37D96AAE8}" sibTransId="{5BA74094-5094-2F44-997B-1DEF0F4F774D}"/>
    <dgm:cxn modelId="{7FE11C9C-4469-45D7-AB62-916C197D1523}" type="presOf" srcId="{5BA74094-5094-2F44-997B-1DEF0F4F774D}" destId="{F674DAED-6892-F045-8B5B-C702B3A94B2C}" srcOrd="0" destOrd="0" presId="urn:microsoft.com/office/officeart/2005/8/layout/radial6"/>
    <dgm:cxn modelId="{7F7832AB-540F-4CDC-9DCE-A08D1C6FA939}" type="presOf" srcId="{BAFD359A-6F16-E542-B353-2B91A6171A51}" destId="{5097E89D-5CD0-4C4F-957C-0BDAC783E9A2}" srcOrd="0" destOrd="0" presId="urn:microsoft.com/office/officeart/2005/8/layout/radial6"/>
    <dgm:cxn modelId="{BE5298AB-9ECA-4A6F-8DA3-1C339F9109B0}" type="presOf" srcId="{9BB66AF3-D2A9-764B-BBFB-024184B1FCEA}" destId="{3B94D969-4B01-3141-BF71-EBB5C461D097}" srcOrd="0" destOrd="0" presId="urn:microsoft.com/office/officeart/2005/8/layout/radial6"/>
    <dgm:cxn modelId="{3C6B82B1-C8F1-4009-A73A-83E708F7FDF6}" type="presOf" srcId="{F6EE4487-0DDA-FF47-8BC2-F8A89F593E73}" destId="{831C65D4-9406-FB47-9ECD-410A4B8DABD7}" srcOrd="0" destOrd="0" presId="urn:microsoft.com/office/officeart/2005/8/layout/radial6"/>
    <dgm:cxn modelId="{8CC07DB5-4574-4D05-A9F7-59FB57B34617}" type="presOf" srcId="{A2862818-F2EB-154E-AD12-FD62B42E78B1}" destId="{546AF845-6529-6549-8CBC-60C373C20062}" srcOrd="0" destOrd="0" presId="urn:microsoft.com/office/officeart/2005/8/layout/radial6"/>
    <dgm:cxn modelId="{EB4D4BB9-978F-7045-A301-51DCBD11E37E}" srcId="{EAA5EEFD-885B-9A4B-BDBE-C4BD94660112}" destId="{B81901F2-77BE-DB4B-BB1B-C5ACE49F1478}" srcOrd="5" destOrd="0" parTransId="{9CCEFF88-4F96-A148-ABE0-60D095533E93}" sibTransId="{6A71AAF4-9CBF-D44B-BF58-7FE900C75A30}"/>
    <dgm:cxn modelId="{EB2A1CC0-C908-384B-9379-514C739CB6D3}" srcId="{EAA5EEFD-885B-9A4B-BDBE-C4BD94660112}" destId="{C3B49AAD-CACC-8047-A792-BF06DD7EA0F0}" srcOrd="4" destOrd="0" parTransId="{999C3EA7-FF23-9E4A-80C1-DF0AB53FBCCC}" sibTransId="{0C7AC68A-C20E-FE44-9D5E-461FC04F86FF}"/>
    <dgm:cxn modelId="{8426FFC9-C909-A24E-A284-A871EEA2CE48}" srcId="{EAA5EEFD-885B-9A4B-BDBE-C4BD94660112}" destId="{A2862818-F2EB-154E-AD12-FD62B42E78B1}" srcOrd="3" destOrd="0" parTransId="{4F6A9B8E-69D0-B843-8102-8415325AAAE3}" sibTransId="{B0B8BF86-AD98-564B-A51D-052DF99B0742}"/>
    <dgm:cxn modelId="{380405EC-EAB8-4469-AEDE-9652EA822EE0}" type="presOf" srcId="{B0B8BF86-AD98-564B-A51D-052DF99B0742}" destId="{1035F1D0-7E3B-4843-B3F0-DB9F2D9391B5}" srcOrd="0" destOrd="0" presId="urn:microsoft.com/office/officeart/2005/8/layout/radial6"/>
    <dgm:cxn modelId="{F27FC2F4-57C7-4647-AE7B-BD85C3491403}" type="presOf" srcId="{AC1A317C-F1D9-B845-8677-328F3E5424AE}" destId="{4FE44914-04E7-674C-B049-3AAFF4977B48}" srcOrd="0" destOrd="0" presId="urn:microsoft.com/office/officeart/2005/8/layout/radial6"/>
    <dgm:cxn modelId="{E2C519BD-28C7-452A-B8B3-632DF75D57BE}" type="presParOf" srcId="{5097E89D-5CD0-4C4F-957C-0BDAC783E9A2}" destId="{7BAD1B70-4214-064E-BED8-DCC40F9B44CB}" srcOrd="0" destOrd="0" presId="urn:microsoft.com/office/officeart/2005/8/layout/radial6"/>
    <dgm:cxn modelId="{735E87E9-838C-45BB-97BA-398E9537F982}" type="presParOf" srcId="{5097E89D-5CD0-4C4F-957C-0BDAC783E9A2}" destId="{C3C218FD-A290-EB49-8B4B-57477937E654}" srcOrd="1" destOrd="0" presId="urn:microsoft.com/office/officeart/2005/8/layout/radial6"/>
    <dgm:cxn modelId="{6F53562F-BF24-4BDB-AFB9-3C702F7E5B1A}" type="presParOf" srcId="{5097E89D-5CD0-4C4F-957C-0BDAC783E9A2}" destId="{F7E810FD-3A62-0149-9231-1AA417AC13A2}" srcOrd="2" destOrd="0" presId="urn:microsoft.com/office/officeart/2005/8/layout/radial6"/>
    <dgm:cxn modelId="{0CA27B8D-948A-428B-85F1-B33C81AC74BC}" type="presParOf" srcId="{5097E89D-5CD0-4C4F-957C-0BDAC783E9A2}" destId="{4FE44914-04E7-674C-B049-3AAFF4977B48}" srcOrd="3" destOrd="0" presId="urn:microsoft.com/office/officeart/2005/8/layout/radial6"/>
    <dgm:cxn modelId="{4B68311E-A157-4F13-982B-7D2AEA0EAA2F}" type="presParOf" srcId="{5097E89D-5CD0-4C4F-957C-0BDAC783E9A2}" destId="{4C0631B7-70AD-814B-9DE8-04E91C9BBB38}" srcOrd="4" destOrd="0" presId="urn:microsoft.com/office/officeart/2005/8/layout/radial6"/>
    <dgm:cxn modelId="{214FED30-0786-464C-B9DF-6DA269F7673C}" type="presParOf" srcId="{5097E89D-5CD0-4C4F-957C-0BDAC783E9A2}" destId="{9CEE5FA9-5B8C-4040-AF68-344B56070737}" srcOrd="5" destOrd="0" presId="urn:microsoft.com/office/officeart/2005/8/layout/radial6"/>
    <dgm:cxn modelId="{9B77A72B-3504-412E-96A3-3300606F14D7}" type="presParOf" srcId="{5097E89D-5CD0-4C4F-957C-0BDAC783E9A2}" destId="{831C65D4-9406-FB47-9ECD-410A4B8DABD7}" srcOrd="6" destOrd="0" presId="urn:microsoft.com/office/officeart/2005/8/layout/radial6"/>
    <dgm:cxn modelId="{F3665F29-8785-4603-A21F-BF2C0EF453C6}" type="presParOf" srcId="{5097E89D-5CD0-4C4F-957C-0BDAC783E9A2}" destId="{EA12FE38-EA8B-8C45-BE49-9052D78EF741}" srcOrd="7" destOrd="0" presId="urn:microsoft.com/office/officeart/2005/8/layout/radial6"/>
    <dgm:cxn modelId="{FFC18BE9-F14B-47BE-A7F2-DDDAF876ED7A}" type="presParOf" srcId="{5097E89D-5CD0-4C4F-957C-0BDAC783E9A2}" destId="{DA14836C-50FD-0240-A7E6-251A5B68F082}" srcOrd="8" destOrd="0" presId="urn:microsoft.com/office/officeart/2005/8/layout/radial6"/>
    <dgm:cxn modelId="{939DBDB2-D042-409D-B715-DEA0691E3625}" type="presParOf" srcId="{5097E89D-5CD0-4C4F-957C-0BDAC783E9A2}" destId="{E90E4564-4254-1940-A0AC-A93ABDE01549}" srcOrd="9" destOrd="0" presId="urn:microsoft.com/office/officeart/2005/8/layout/radial6"/>
    <dgm:cxn modelId="{504707C3-F3BC-4A6A-BD7F-8B4B01BF1D90}" type="presParOf" srcId="{5097E89D-5CD0-4C4F-957C-0BDAC783E9A2}" destId="{546AF845-6529-6549-8CBC-60C373C20062}" srcOrd="10" destOrd="0" presId="urn:microsoft.com/office/officeart/2005/8/layout/radial6"/>
    <dgm:cxn modelId="{1913578B-F5A8-42EA-B4CE-9329369B54CE}" type="presParOf" srcId="{5097E89D-5CD0-4C4F-957C-0BDAC783E9A2}" destId="{2F84C12B-A7D0-6F45-B4EC-E81855D8A1D1}" srcOrd="11" destOrd="0" presId="urn:microsoft.com/office/officeart/2005/8/layout/radial6"/>
    <dgm:cxn modelId="{D44A5DFD-0016-40AA-94E5-3FB22CA4DCA4}" type="presParOf" srcId="{5097E89D-5CD0-4C4F-957C-0BDAC783E9A2}" destId="{1035F1D0-7E3B-4843-B3F0-DB9F2D9391B5}" srcOrd="12" destOrd="0" presId="urn:microsoft.com/office/officeart/2005/8/layout/radial6"/>
    <dgm:cxn modelId="{C1DD57EA-EFA6-4412-8F0B-FFDF04A15989}" type="presParOf" srcId="{5097E89D-5CD0-4C4F-957C-0BDAC783E9A2}" destId="{088E892D-F723-8044-AB75-8E644EA316D7}" srcOrd="13" destOrd="0" presId="urn:microsoft.com/office/officeart/2005/8/layout/radial6"/>
    <dgm:cxn modelId="{C9E49E05-BDD5-4613-A280-2B09C9DA573A}" type="presParOf" srcId="{5097E89D-5CD0-4C4F-957C-0BDAC783E9A2}" destId="{8F2DCF70-0AA9-414B-AB74-9AB8A7FE5DF5}" srcOrd="14" destOrd="0" presId="urn:microsoft.com/office/officeart/2005/8/layout/radial6"/>
    <dgm:cxn modelId="{87216ED3-FA75-49F1-8F70-E1BB3CB0D84D}" type="presParOf" srcId="{5097E89D-5CD0-4C4F-957C-0BDAC783E9A2}" destId="{61C55540-CEAC-5545-800F-BBE7DB4CD7C8}" srcOrd="15" destOrd="0" presId="urn:microsoft.com/office/officeart/2005/8/layout/radial6"/>
    <dgm:cxn modelId="{868A0D4E-84A8-45B4-858F-25D4112D7FC9}" type="presParOf" srcId="{5097E89D-5CD0-4C4F-957C-0BDAC783E9A2}" destId="{33DAE143-F114-914D-A429-9085BEF444DD}" srcOrd="16" destOrd="0" presId="urn:microsoft.com/office/officeart/2005/8/layout/radial6"/>
    <dgm:cxn modelId="{3035495C-982F-40BE-93FA-EAB97F545B66}" type="presParOf" srcId="{5097E89D-5CD0-4C4F-957C-0BDAC783E9A2}" destId="{949426E5-FB4E-494F-B00F-16B40B7C05FA}" srcOrd="17" destOrd="0" presId="urn:microsoft.com/office/officeart/2005/8/layout/radial6"/>
    <dgm:cxn modelId="{581DF6C0-982A-4E25-856A-895A539EAED6}" type="presParOf" srcId="{5097E89D-5CD0-4C4F-957C-0BDAC783E9A2}" destId="{F7AE98BB-5EFE-D542-B1AD-D2090B012EB1}" srcOrd="18" destOrd="0" presId="urn:microsoft.com/office/officeart/2005/8/layout/radial6"/>
    <dgm:cxn modelId="{533DC2B2-87E5-4C76-8B63-0824A0446036}" type="presParOf" srcId="{5097E89D-5CD0-4C4F-957C-0BDAC783E9A2}" destId="{3B94D969-4B01-3141-BF71-EBB5C461D097}" srcOrd="19" destOrd="0" presId="urn:microsoft.com/office/officeart/2005/8/layout/radial6"/>
    <dgm:cxn modelId="{F911FF7D-0A46-496B-9C45-FCFEDD2EB734}" type="presParOf" srcId="{5097E89D-5CD0-4C4F-957C-0BDAC783E9A2}" destId="{709DE09F-A940-3B4A-A79B-509037086BF5}" srcOrd="20" destOrd="0" presId="urn:microsoft.com/office/officeart/2005/8/layout/radial6"/>
    <dgm:cxn modelId="{48CD3505-04A3-4C12-AAD9-A6FE5BEC084C}" type="presParOf" srcId="{5097E89D-5CD0-4C4F-957C-0BDAC783E9A2}" destId="{F674DAED-6892-F045-8B5B-C702B3A94B2C}" srcOrd="21" destOrd="0" presId="urn:microsoft.com/office/officeart/2005/8/layout/radial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AFD359A-6F16-E542-B353-2B91A6171A51}" type="doc">
      <dgm:prSet loTypeId="urn:microsoft.com/office/officeart/2005/8/layout/radial6" loCatId="" qsTypeId="urn:microsoft.com/office/officeart/2005/8/quickstyle/3d3" qsCatId="3D" csTypeId="urn:microsoft.com/office/officeart/2005/8/colors/colorful5" csCatId="colorful" phldr="1"/>
      <dgm:spPr/>
      <dgm:t>
        <a:bodyPr/>
        <a:lstStyle/>
        <a:p>
          <a:endParaRPr lang="en-US"/>
        </a:p>
      </dgm:t>
    </dgm:pt>
    <dgm:pt modelId="{EAA5EEFD-885B-9A4B-BDBE-C4BD94660112}">
      <dgm:prSet phldrT="[Text]"/>
      <dgm:spPr/>
      <dgm:t>
        <a:bodyPr/>
        <a:lstStyle/>
        <a:p>
          <a:r>
            <a:rPr lang="en-US" dirty="0">
              <a:solidFill>
                <a:sysClr val="windowText" lastClr="000000"/>
              </a:solidFill>
            </a:rPr>
            <a:t>Urban Indian</a:t>
          </a:r>
        </a:p>
      </dgm:t>
    </dgm:pt>
    <dgm:pt modelId="{A83CD783-4B87-7943-BD24-BC1B6CB31047}" type="parTrans" cxnId="{F7BEF848-AB90-3C4C-B281-CAD30355908A}">
      <dgm:prSet/>
      <dgm:spPr/>
      <dgm:t>
        <a:bodyPr/>
        <a:lstStyle/>
        <a:p>
          <a:endParaRPr lang="en-US"/>
        </a:p>
      </dgm:t>
    </dgm:pt>
    <dgm:pt modelId="{BF4AABB3-BACA-994A-BE04-F7C305E9DA47}" type="sibTrans" cxnId="{F7BEF848-AB90-3C4C-B281-CAD30355908A}">
      <dgm:prSet/>
      <dgm:spPr/>
      <dgm:t>
        <a:bodyPr/>
        <a:lstStyle/>
        <a:p>
          <a:endParaRPr lang="en-US"/>
        </a:p>
      </dgm:t>
    </dgm:pt>
    <dgm:pt modelId="{5E2AF25C-A2C6-0E42-9B25-DB9186941BE1}">
      <dgm:prSet phldrT="[Text]"/>
      <dgm:spPr/>
      <dgm:t>
        <a:bodyPr/>
        <a:lstStyle/>
        <a:p>
          <a:r>
            <a:rPr lang="en-US">
              <a:solidFill>
                <a:sysClr val="windowText" lastClr="000000"/>
              </a:solidFill>
            </a:rPr>
            <a:t>Indigenous Knowledge acquired through schooling</a:t>
          </a:r>
        </a:p>
      </dgm:t>
    </dgm:pt>
    <dgm:pt modelId="{D4E1815D-C655-9B45-9FF3-782291BB7B92}" type="parTrans" cxnId="{FD04B264-9A16-3E4E-998C-548F5A66E191}">
      <dgm:prSet/>
      <dgm:spPr/>
      <dgm:t>
        <a:bodyPr/>
        <a:lstStyle/>
        <a:p>
          <a:endParaRPr lang="en-US"/>
        </a:p>
      </dgm:t>
    </dgm:pt>
    <dgm:pt modelId="{AC1A317C-F1D9-B845-8677-328F3E5424AE}" type="sibTrans" cxnId="{FD04B264-9A16-3E4E-998C-548F5A66E191}">
      <dgm:prSet/>
      <dgm:spPr/>
      <dgm:t>
        <a:bodyPr/>
        <a:lstStyle/>
        <a:p>
          <a:endParaRPr lang="en-US"/>
        </a:p>
      </dgm:t>
    </dgm:pt>
    <dgm:pt modelId="{F3A769DF-A8D6-AF41-BC0A-CD7FCD1DB467}">
      <dgm:prSet phldrT="[Text]"/>
      <dgm:spPr/>
      <dgm:t>
        <a:bodyPr/>
        <a:lstStyle/>
        <a:p>
          <a:r>
            <a:rPr lang="en-US">
              <a:solidFill>
                <a:sysClr val="windowText" lastClr="000000"/>
              </a:solidFill>
            </a:rPr>
            <a:t>Neok?</a:t>
          </a:r>
        </a:p>
      </dgm:t>
    </dgm:pt>
    <dgm:pt modelId="{1A08BDD0-C222-1349-8A67-1AD31DFE2F1B}" type="parTrans" cxnId="{00FE6C5A-2F31-7842-89BE-641641E1CDC5}">
      <dgm:prSet/>
      <dgm:spPr/>
      <dgm:t>
        <a:bodyPr/>
        <a:lstStyle/>
        <a:p>
          <a:endParaRPr lang="en-US"/>
        </a:p>
      </dgm:t>
    </dgm:pt>
    <dgm:pt modelId="{BE6CEC38-A690-154A-A1BD-B5BC394472CB}" type="sibTrans" cxnId="{00FE6C5A-2F31-7842-89BE-641641E1CDC5}">
      <dgm:prSet/>
      <dgm:spPr/>
      <dgm:t>
        <a:bodyPr/>
        <a:lstStyle/>
        <a:p>
          <a:endParaRPr lang="en-US"/>
        </a:p>
      </dgm:t>
    </dgm:pt>
    <dgm:pt modelId="{9BB66AF3-D2A9-764B-BBFB-024184B1FCEA}">
      <dgm:prSet phldrT="[Text]"/>
      <dgm:spPr/>
      <dgm:t>
        <a:bodyPr/>
        <a:lstStyle/>
        <a:p>
          <a:r>
            <a:rPr lang="en-US">
              <a:solidFill>
                <a:sysClr val="windowText" lastClr="000000"/>
              </a:solidFill>
            </a:rPr>
            <a:t>Cultural Knowledge?</a:t>
          </a:r>
        </a:p>
      </dgm:t>
    </dgm:pt>
    <dgm:pt modelId="{0E6BE5D0-FAFF-DE45-817B-3EF37D96AAE8}" type="parTrans" cxnId="{BFF1858B-AE65-D04B-AAFD-48E2E2541513}">
      <dgm:prSet/>
      <dgm:spPr/>
      <dgm:t>
        <a:bodyPr/>
        <a:lstStyle/>
        <a:p>
          <a:endParaRPr lang="en-US"/>
        </a:p>
      </dgm:t>
    </dgm:pt>
    <dgm:pt modelId="{5BA74094-5094-2F44-997B-1DEF0F4F774D}" type="sibTrans" cxnId="{BFF1858B-AE65-D04B-AAFD-48E2E2541513}">
      <dgm:prSet/>
      <dgm:spPr/>
      <dgm:t>
        <a:bodyPr/>
        <a:lstStyle/>
        <a:p>
          <a:endParaRPr lang="en-US"/>
        </a:p>
      </dgm:t>
    </dgm:pt>
    <dgm:pt modelId="{B81901F2-77BE-DB4B-BB1B-C5ACE49F1478}">
      <dgm:prSet/>
      <dgm:spPr/>
      <dgm:t>
        <a:bodyPr/>
        <a:lstStyle/>
        <a:p>
          <a:r>
            <a:rPr lang="en-US">
              <a:solidFill>
                <a:sysClr val="windowText" lastClr="000000"/>
              </a:solidFill>
            </a:rPr>
            <a:t>Tribal History?</a:t>
          </a:r>
        </a:p>
      </dgm:t>
    </dgm:pt>
    <dgm:pt modelId="{9CCEFF88-4F96-A148-ABE0-60D095533E93}" type="parTrans" cxnId="{EB4D4BB9-978F-7045-A301-51DCBD11E37E}">
      <dgm:prSet/>
      <dgm:spPr/>
      <dgm:t>
        <a:bodyPr/>
        <a:lstStyle/>
        <a:p>
          <a:endParaRPr lang="en-US"/>
        </a:p>
      </dgm:t>
    </dgm:pt>
    <dgm:pt modelId="{6A71AAF4-9CBF-D44B-BF58-7FE900C75A30}" type="sibTrans" cxnId="{EB4D4BB9-978F-7045-A301-51DCBD11E37E}">
      <dgm:prSet/>
      <dgm:spPr/>
      <dgm:t>
        <a:bodyPr/>
        <a:lstStyle/>
        <a:p>
          <a:endParaRPr lang="en-US"/>
        </a:p>
      </dgm:t>
    </dgm:pt>
    <dgm:pt modelId="{675B4FFA-1207-4540-95C9-EFC23B97BE90}">
      <dgm:prSet/>
      <dgm:spPr/>
      <dgm:t>
        <a:bodyPr/>
        <a:lstStyle/>
        <a:p>
          <a:r>
            <a:rPr lang="en-US">
              <a:solidFill>
                <a:sysClr val="windowText" lastClr="000000"/>
              </a:solidFill>
            </a:rPr>
            <a:t>Phenotype?</a:t>
          </a:r>
        </a:p>
      </dgm:t>
    </dgm:pt>
    <dgm:pt modelId="{24C43FE7-7154-DC46-B1B2-128A8FEC47C3}" type="parTrans" cxnId="{6F42CFA0-2750-1047-8083-FC4E4BD310B0}">
      <dgm:prSet/>
      <dgm:spPr/>
      <dgm:t>
        <a:bodyPr/>
        <a:lstStyle/>
        <a:p>
          <a:endParaRPr lang="en-US"/>
        </a:p>
      </dgm:t>
    </dgm:pt>
    <dgm:pt modelId="{90CB9F42-1EDF-8340-B7CD-2F4C178C97FA}" type="sibTrans" cxnId="{6F42CFA0-2750-1047-8083-FC4E4BD310B0}">
      <dgm:prSet/>
      <dgm:spPr/>
      <dgm:t>
        <a:bodyPr/>
        <a:lstStyle/>
        <a:p>
          <a:endParaRPr lang="en-US"/>
        </a:p>
      </dgm:t>
    </dgm:pt>
    <dgm:pt modelId="{B89D9653-FB05-8C4F-857B-61194A144B4C}">
      <dgm:prSet/>
      <dgm:spPr/>
      <dgm:t>
        <a:bodyPr/>
        <a:lstStyle/>
        <a:p>
          <a:r>
            <a:rPr lang="en-US">
              <a:solidFill>
                <a:sysClr val="windowText" lastClr="000000"/>
              </a:solidFill>
            </a:rPr>
            <a:t>Possesses Tribal Identification card</a:t>
          </a:r>
        </a:p>
      </dgm:t>
    </dgm:pt>
    <dgm:pt modelId="{C1D75DFE-9276-BD41-BFD7-97A85389BD18}" type="parTrans" cxnId="{B967FDB7-1B6F-AD41-9556-3772E3C1876A}">
      <dgm:prSet/>
      <dgm:spPr/>
      <dgm:t>
        <a:bodyPr/>
        <a:lstStyle/>
        <a:p>
          <a:endParaRPr lang="en-US"/>
        </a:p>
      </dgm:t>
    </dgm:pt>
    <dgm:pt modelId="{1B8B794E-4F3E-8E40-9C64-904B9AC9EFFA}" type="sibTrans" cxnId="{B967FDB7-1B6F-AD41-9556-3772E3C1876A}">
      <dgm:prSet/>
      <dgm:spPr/>
      <dgm:t>
        <a:bodyPr/>
        <a:lstStyle/>
        <a:p>
          <a:endParaRPr lang="en-US"/>
        </a:p>
      </dgm:t>
    </dgm:pt>
    <dgm:pt modelId="{7909E0D5-9E89-3246-BBB2-8D028F462712}">
      <dgm:prSet/>
      <dgm:spPr/>
      <dgm:t>
        <a:bodyPr/>
        <a:lstStyle/>
        <a:p>
          <a:r>
            <a:rPr lang="en-US">
              <a:solidFill>
                <a:sysClr val="windowText" lastClr="000000"/>
              </a:solidFill>
            </a:rPr>
            <a:t>Family ties to community?</a:t>
          </a:r>
        </a:p>
      </dgm:t>
    </dgm:pt>
    <dgm:pt modelId="{AD0A3913-7A98-0E46-9A29-3685BF62F26A}" type="parTrans" cxnId="{DF7244E4-D336-B74B-BC7D-6035505D223D}">
      <dgm:prSet/>
      <dgm:spPr/>
      <dgm:t>
        <a:bodyPr/>
        <a:lstStyle/>
        <a:p>
          <a:endParaRPr lang="en-US"/>
        </a:p>
      </dgm:t>
    </dgm:pt>
    <dgm:pt modelId="{6DE86FE3-73F7-C74D-98C6-4D221CED8BAA}" type="sibTrans" cxnId="{DF7244E4-D336-B74B-BC7D-6035505D223D}">
      <dgm:prSet/>
      <dgm:spPr/>
      <dgm:t>
        <a:bodyPr/>
        <a:lstStyle/>
        <a:p>
          <a:endParaRPr lang="en-US"/>
        </a:p>
      </dgm:t>
    </dgm:pt>
    <dgm:pt modelId="{5097E89D-5CD0-4C4F-957C-0BDAC783E9A2}" type="pres">
      <dgm:prSet presAssocID="{BAFD359A-6F16-E542-B353-2B91A6171A51}" presName="Name0" presStyleCnt="0">
        <dgm:presLayoutVars>
          <dgm:chMax val="1"/>
          <dgm:dir/>
          <dgm:animLvl val="ctr"/>
          <dgm:resizeHandles val="exact"/>
        </dgm:presLayoutVars>
      </dgm:prSet>
      <dgm:spPr/>
    </dgm:pt>
    <dgm:pt modelId="{7BAD1B70-4214-064E-BED8-DCC40F9B44CB}" type="pres">
      <dgm:prSet presAssocID="{EAA5EEFD-885B-9A4B-BDBE-C4BD94660112}" presName="centerShape" presStyleLbl="node0" presStyleIdx="0" presStyleCnt="1"/>
      <dgm:spPr/>
    </dgm:pt>
    <dgm:pt modelId="{F468D998-FF89-8240-9197-C72866134F39}" type="pres">
      <dgm:prSet presAssocID="{675B4FFA-1207-4540-95C9-EFC23B97BE90}" presName="node" presStyleLbl="node1" presStyleIdx="0" presStyleCnt="7">
        <dgm:presLayoutVars>
          <dgm:bulletEnabled val="1"/>
        </dgm:presLayoutVars>
      </dgm:prSet>
      <dgm:spPr/>
    </dgm:pt>
    <dgm:pt modelId="{1B04FE64-2FA4-1D46-85E7-A9BABAEF711B}" type="pres">
      <dgm:prSet presAssocID="{675B4FFA-1207-4540-95C9-EFC23B97BE90}" presName="dummy" presStyleCnt="0"/>
      <dgm:spPr/>
    </dgm:pt>
    <dgm:pt modelId="{55F4A8C7-302C-6D41-BD99-E0031CFF9E4E}" type="pres">
      <dgm:prSet presAssocID="{90CB9F42-1EDF-8340-B7CD-2F4C178C97FA}" presName="sibTrans" presStyleLbl="sibTrans2D1" presStyleIdx="0" presStyleCnt="7"/>
      <dgm:spPr/>
    </dgm:pt>
    <dgm:pt modelId="{C3C218FD-A290-EB49-8B4B-57477937E654}" type="pres">
      <dgm:prSet presAssocID="{5E2AF25C-A2C6-0E42-9B25-DB9186941BE1}" presName="node" presStyleLbl="node1" presStyleIdx="1" presStyleCnt="7">
        <dgm:presLayoutVars>
          <dgm:bulletEnabled val="1"/>
        </dgm:presLayoutVars>
      </dgm:prSet>
      <dgm:spPr/>
    </dgm:pt>
    <dgm:pt modelId="{F7E810FD-3A62-0149-9231-1AA417AC13A2}" type="pres">
      <dgm:prSet presAssocID="{5E2AF25C-A2C6-0E42-9B25-DB9186941BE1}" presName="dummy" presStyleCnt="0"/>
      <dgm:spPr/>
    </dgm:pt>
    <dgm:pt modelId="{4FE44914-04E7-674C-B049-3AAFF4977B48}" type="pres">
      <dgm:prSet presAssocID="{AC1A317C-F1D9-B845-8677-328F3E5424AE}" presName="sibTrans" presStyleLbl="sibTrans2D1" presStyleIdx="1" presStyleCnt="7"/>
      <dgm:spPr/>
    </dgm:pt>
    <dgm:pt modelId="{EA12FE38-EA8B-8C45-BE49-9052D78EF741}" type="pres">
      <dgm:prSet presAssocID="{F3A769DF-A8D6-AF41-BC0A-CD7FCD1DB467}" presName="node" presStyleLbl="node1" presStyleIdx="2" presStyleCnt="7">
        <dgm:presLayoutVars>
          <dgm:bulletEnabled val="1"/>
        </dgm:presLayoutVars>
      </dgm:prSet>
      <dgm:spPr/>
    </dgm:pt>
    <dgm:pt modelId="{DA14836C-50FD-0240-A7E6-251A5B68F082}" type="pres">
      <dgm:prSet presAssocID="{F3A769DF-A8D6-AF41-BC0A-CD7FCD1DB467}" presName="dummy" presStyleCnt="0"/>
      <dgm:spPr/>
    </dgm:pt>
    <dgm:pt modelId="{E90E4564-4254-1940-A0AC-A93ABDE01549}" type="pres">
      <dgm:prSet presAssocID="{BE6CEC38-A690-154A-A1BD-B5BC394472CB}" presName="sibTrans" presStyleLbl="sibTrans2D1" presStyleIdx="2" presStyleCnt="7"/>
      <dgm:spPr/>
    </dgm:pt>
    <dgm:pt modelId="{3DA22D34-7962-744A-BB9B-D9881A8F5539}" type="pres">
      <dgm:prSet presAssocID="{B89D9653-FB05-8C4F-857B-61194A144B4C}" presName="node" presStyleLbl="node1" presStyleIdx="3" presStyleCnt="7">
        <dgm:presLayoutVars>
          <dgm:bulletEnabled val="1"/>
        </dgm:presLayoutVars>
      </dgm:prSet>
      <dgm:spPr/>
    </dgm:pt>
    <dgm:pt modelId="{243F4699-C7C2-BC4D-837B-84FF780137D0}" type="pres">
      <dgm:prSet presAssocID="{B89D9653-FB05-8C4F-857B-61194A144B4C}" presName="dummy" presStyleCnt="0"/>
      <dgm:spPr/>
    </dgm:pt>
    <dgm:pt modelId="{C9777624-3393-814C-A9EC-3F096321F3F3}" type="pres">
      <dgm:prSet presAssocID="{1B8B794E-4F3E-8E40-9C64-904B9AC9EFFA}" presName="sibTrans" presStyleLbl="sibTrans2D1" presStyleIdx="3" presStyleCnt="7"/>
      <dgm:spPr/>
    </dgm:pt>
    <dgm:pt modelId="{33DAE143-F114-914D-A429-9085BEF444DD}" type="pres">
      <dgm:prSet presAssocID="{B81901F2-77BE-DB4B-BB1B-C5ACE49F1478}" presName="node" presStyleLbl="node1" presStyleIdx="4" presStyleCnt="7">
        <dgm:presLayoutVars>
          <dgm:bulletEnabled val="1"/>
        </dgm:presLayoutVars>
      </dgm:prSet>
      <dgm:spPr/>
    </dgm:pt>
    <dgm:pt modelId="{949426E5-FB4E-494F-B00F-16B40B7C05FA}" type="pres">
      <dgm:prSet presAssocID="{B81901F2-77BE-DB4B-BB1B-C5ACE49F1478}" presName="dummy" presStyleCnt="0"/>
      <dgm:spPr/>
    </dgm:pt>
    <dgm:pt modelId="{F7AE98BB-5EFE-D542-B1AD-D2090B012EB1}" type="pres">
      <dgm:prSet presAssocID="{6A71AAF4-9CBF-D44B-BF58-7FE900C75A30}" presName="sibTrans" presStyleLbl="sibTrans2D1" presStyleIdx="4" presStyleCnt="7"/>
      <dgm:spPr/>
    </dgm:pt>
    <dgm:pt modelId="{5B326886-C36C-A243-9FDE-432EF3867F20}" type="pres">
      <dgm:prSet presAssocID="{7909E0D5-9E89-3246-BBB2-8D028F462712}" presName="node" presStyleLbl="node1" presStyleIdx="5" presStyleCnt="7">
        <dgm:presLayoutVars>
          <dgm:bulletEnabled val="1"/>
        </dgm:presLayoutVars>
      </dgm:prSet>
      <dgm:spPr/>
    </dgm:pt>
    <dgm:pt modelId="{495580A7-BA56-5945-93A2-A93ACC67E851}" type="pres">
      <dgm:prSet presAssocID="{7909E0D5-9E89-3246-BBB2-8D028F462712}" presName="dummy" presStyleCnt="0"/>
      <dgm:spPr/>
    </dgm:pt>
    <dgm:pt modelId="{F2B58F8A-55E6-1D47-B76E-AA3933381A3B}" type="pres">
      <dgm:prSet presAssocID="{6DE86FE3-73F7-C74D-98C6-4D221CED8BAA}" presName="sibTrans" presStyleLbl="sibTrans2D1" presStyleIdx="5" presStyleCnt="7"/>
      <dgm:spPr/>
    </dgm:pt>
    <dgm:pt modelId="{3B94D969-4B01-3141-BF71-EBB5C461D097}" type="pres">
      <dgm:prSet presAssocID="{9BB66AF3-D2A9-764B-BBFB-024184B1FCEA}" presName="node" presStyleLbl="node1" presStyleIdx="6" presStyleCnt="7">
        <dgm:presLayoutVars>
          <dgm:bulletEnabled val="1"/>
        </dgm:presLayoutVars>
      </dgm:prSet>
      <dgm:spPr/>
    </dgm:pt>
    <dgm:pt modelId="{709DE09F-A940-3B4A-A79B-509037086BF5}" type="pres">
      <dgm:prSet presAssocID="{9BB66AF3-D2A9-764B-BBFB-024184B1FCEA}" presName="dummy" presStyleCnt="0"/>
      <dgm:spPr/>
    </dgm:pt>
    <dgm:pt modelId="{F674DAED-6892-F045-8B5B-C702B3A94B2C}" type="pres">
      <dgm:prSet presAssocID="{5BA74094-5094-2F44-997B-1DEF0F4F774D}" presName="sibTrans" presStyleLbl="sibTrans2D1" presStyleIdx="6" presStyleCnt="7"/>
      <dgm:spPr/>
    </dgm:pt>
  </dgm:ptLst>
  <dgm:cxnLst>
    <dgm:cxn modelId="{282ED601-FF31-4946-854E-9D1142F447E6}" type="presOf" srcId="{1B8B794E-4F3E-8E40-9C64-904B9AC9EFFA}" destId="{C9777624-3393-814C-A9EC-3F096321F3F3}" srcOrd="0" destOrd="0" presId="urn:microsoft.com/office/officeart/2005/8/layout/radial6"/>
    <dgm:cxn modelId="{5E892B16-1CC5-44BC-9101-D05A520B2CFD}" type="presOf" srcId="{AC1A317C-F1D9-B845-8677-328F3E5424AE}" destId="{4FE44914-04E7-674C-B049-3AAFF4977B48}" srcOrd="0" destOrd="0" presId="urn:microsoft.com/office/officeart/2005/8/layout/radial6"/>
    <dgm:cxn modelId="{0241D91B-1671-4CB9-8F72-F67A58B0959F}" type="presOf" srcId="{EAA5EEFD-885B-9A4B-BDBE-C4BD94660112}" destId="{7BAD1B70-4214-064E-BED8-DCC40F9B44CB}" srcOrd="0" destOrd="0" presId="urn:microsoft.com/office/officeart/2005/8/layout/radial6"/>
    <dgm:cxn modelId="{F7BEF848-AB90-3C4C-B281-CAD30355908A}" srcId="{BAFD359A-6F16-E542-B353-2B91A6171A51}" destId="{EAA5EEFD-885B-9A4B-BDBE-C4BD94660112}" srcOrd="0" destOrd="0" parTransId="{A83CD783-4B87-7943-BD24-BC1B6CB31047}" sibTransId="{BF4AABB3-BACA-994A-BE04-F7C305E9DA47}"/>
    <dgm:cxn modelId="{F59ECE49-F19B-4EBD-B893-1EF07BEC356A}" type="presOf" srcId="{6A71AAF4-9CBF-D44B-BF58-7FE900C75A30}" destId="{F7AE98BB-5EFE-D542-B1AD-D2090B012EB1}" srcOrd="0" destOrd="0" presId="urn:microsoft.com/office/officeart/2005/8/layout/radial6"/>
    <dgm:cxn modelId="{B25A814A-7BA9-406C-BF9E-92FCB78CABFC}" type="presOf" srcId="{BAFD359A-6F16-E542-B353-2B91A6171A51}" destId="{5097E89D-5CD0-4C4F-957C-0BDAC783E9A2}" srcOrd="0" destOrd="0" presId="urn:microsoft.com/office/officeart/2005/8/layout/radial6"/>
    <dgm:cxn modelId="{00FE6C5A-2F31-7842-89BE-641641E1CDC5}" srcId="{EAA5EEFD-885B-9A4B-BDBE-C4BD94660112}" destId="{F3A769DF-A8D6-AF41-BC0A-CD7FCD1DB467}" srcOrd="2" destOrd="0" parTransId="{1A08BDD0-C222-1349-8A67-1AD31DFE2F1B}" sibTransId="{BE6CEC38-A690-154A-A1BD-B5BC394472CB}"/>
    <dgm:cxn modelId="{FD04B264-9A16-3E4E-998C-548F5A66E191}" srcId="{EAA5EEFD-885B-9A4B-BDBE-C4BD94660112}" destId="{5E2AF25C-A2C6-0E42-9B25-DB9186941BE1}" srcOrd="1" destOrd="0" parTransId="{D4E1815D-C655-9B45-9FF3-782291BB7B92}" sibTransId="{AC1A317C-F1D9-B845-8677-328F3E5424AE}"/>
    <dgm:cxn modelId="{5CFFC16C-1FFB-46E2-AF3B-F17BF8FA6D58}" type="presOf" srcId="{BE6CEC38-A690-154A-A1BD-B5BC394472CB}" destId="{E90E4564-4254-1940-A0AC-A93ABDE01549}" srcOrd="0" destOrd="0" presId="urn:microsoft.com/office/officeart/2005/8/layout/radial6"/>
    <dgm:cxn modelId="{BFF1858B-AE65-D04B-AAFD-48E2E2541513}" srcId="{EAA5EEFD-885B-9A4B-BDBE-C4BD94660112}" destId="{9BB66AF3-D2A9-764B-BBFB-024184B1FCEA}" srcOrd="6" destOrd="0" parTransId="{0E6BE5D0-FAFF-DE45-817B-3EF37D96AAE8}" sibTransId="{5BA74094-5094-2F44-997B-1DEF0F4F774D}"/>
    <dgm:cxn modelId="{199A7D8F-91C9-47FE-8661-05542D9258F4}" type="presOf" srcId="{7909E0D5-9E89-3246-BBB2-8D028F462712}" destId="{5B326886-C36C-A243-9FDE-432EF3867F20}" srcOrd="0" destOrd="0" presId="urn:microsoft.com/office/officeart/2005/8/layout/radial6"/>
    <dgm:cxn modelId="{49BDC999-BFAF-4D60-8413-109572A684CE}" type="presOf" srcId="{6DE86FE3-73F7-C74D-98C6-4D221CED8BAA}" destId="{F2B58F8A-55E6-1D47-B76E-AA3933381A3B}" srcOrd="0" destOrd="0" presId="urn:microsoft.com/office/officeart/2005/8/layout/radial6"/>
    <dgm:cxn modelId="{52C24A9C-2018-40CC-8FE9-BDB04F65775B}" type="presOf" srcId="{90CB9F42-1EDF-8340-B7CD-2F4C178C97FA}" destId="{55F4A8C7-302C-6D41-BD99-E0031CFF9E4E}" srcOrd="0" destOrd="0" presId="urn:microsoft.com/office/officeart/2005/8/layout/radial6"/>
    <dgm:cxn modelId="{D0BF509F-1F9F-4D79-8010-55B5E09CABF4}" type="presOf" srcId="{9BB66AF3-D2A9-764B-BBFB-024184B1FCEA}" destId="{3B94D969-4B01-3141-BF71-EBB5C461D097}" srcOrd="0" destOrd="0" presId="urn:microsoft.com/office/officeart/2005/8/layout/radial6"/>
    <dgm:cxn modelId="{6F42CFA0-2750-1047-8083-FC4E4BD310B0}" srcId="{EAA5EEFD-885B-9A4B-BDBE-C4BD94660112}" destId="{675B4FFA-1207-4540-95C9-EFC23B97BE90}" srcOrd="0" destOrd="0" parTransId="{24C43FE7-7154-DC46-B1B2-128A8FEC47C3}" sibTransId="{90CB9F42-1EDF-8340-B7CD-2F4C178C97FA}"/>
    <dgm:cxn modelId="{D480B2A3-32EF-45D3-926A-3D3CAB85A9FF}" type="presOf" srcId="{B89D9653-FB05-8C4F-857B-61194A144B4C}" destId="{3DA22D34-7962-744A-BB9B-D9881A8F5539}" srcOrd="0" destOrd="0" presId="urn:microsoft.com/office/officeart/2005/8/layout/radial6"/>
    <dgm:cxn modelId="{815351A7-7B1F-4E99-8A73-343BA731523F}" type="presOf" srcId="{B81901F2-77BE-DB4B-BB1B-C5ACE49F1478}" destId="{33DAE143-F114-914D-A429-9085BEF444DD}" srcOrd="0" destOrd="0" presId="urn:microsoft.com/office/officeart/2005/8/layout/radial6"/>
    <dgm:cxn modelId="{F4385BA7-5DD4-4296-8C23-A303F3B08EBA}" type="presOf" srcId="{5BA74094-5094-2F44-997B-1DEF0F4F774D}" destId="{F674DAED-6892-F045-8B5B-C702B3A94B2C}" srcOrd="0" destOrd="0" presId="urn:microsoft.com/office/officeart/2005/8/layout/radial6"/>
    <dgm:cxn modelId="{B967FDB7-1B6F-AD41-9556-3772E3C1876A}" srcId="{EAA5EEFD-885B-9A4B-BDBE-C4BD94660112}" destId="{B89D9653-FB05-8C4F-857B-61194A144B4C}" srcOrd="3" destOrd="0" parTransId="{C1D75DFE-9276-BD41-BFD7-97A85389BD18}" sibTransId="{1B8B794E-4F3E-8E40-9C64-904B9AC9EFFA}"/>
    <dgm:cxn modelId="{EB4D4BB9-978F-7045-A301-51DCBD11E37E}" srcId="{EAA5EEFD-885B-9A4B-BDBE-C4BD94660112}" destId="{B81901F2-77BE-DB4B-BB1B-C5ACE49F1478}" srcOrd="4" destOrd="0" parTransId="{9CCEFF88-4F96-A148-ABE0-60D095533E93}" sibTransId="{6A71AAF4-9CBF-D44B-BF58-7FE900C75A30}"/>
    <dgm:cxn modelId="{F5AA2FC1-CA55-49F7-8AE5-E56C4F28AF60}" type="presOf" srcId="{F3A769DF-A8D6-AF41-BC0A-CD7FCD1DB467}" destId="{EA12FE38-EA8B-8C45-BE49-9052D78EF741}" srcOrd="0" destOrd="0" presId="urn:microsoft.com/office/officeart/2005/8/layout/radial6"/>
    <dgm:cxn modelId="{FE0CA5DE-6B11-42BB-911D-CB61A325F620}" type="presOf" srcId="{675B4FFA-1207-4540-95C9-EFC23B97BE90}" destId="{F468D998-FF89-8240-9197-C72866134F39}" srcOrd="0" destOrd="0" presId="urn:microsoft.com/office/officeart/2005/8/layout/radial6"/>
    <dgm:cxn modelId="{E8341AE3-51CC-4DC4-89A2-B9A2717B1F96}" type="presOf" srcId="{5E2AF25C-A2C6-0E42-9B25-DB9186941BE1}" destId="{C3C218FD-A290-EB49-8B4B-57477937E654}" srcOrd="0" destOrd="0" presId="urn:microsoft.com/office/officeart/2005/8/layout/radial6"/>
    <dgm:cxn modelId="{DF7244E4-D336-B74B-BC7D-6035505D223D}" srcId="{EAA5EEFD-885B-9A4B-BDBE-C4BD94660112}" destId="{7909E0D5-9E89-3246-BBB2-8D028F462712}" srcOrd="5" destOrd="0" parTransId="{AD0A3913-7A98-0E46-9A29-3685BF62F26A}" sibTransId="{6DE86FE3-73F7-C74D-98C6-4D221CED8BAA}"/>
    <dgm:cxn modelId="{F9DDDD6E-5B99-4FE9-9F1A-B32C2EC269BD}" type="presParOf" srcId="{5097E89D-5CD0-4C4F-957C-0BDAC783E9A2}" destId="{7BAD1B70-4214-064E-BED8-DCC40F9B44CB}" srcOrd="0" destOrd="0" presId="urn:microsoft.com/office/officeart/2005/8/layout/radial6"/>
    <dgm:cxn modelId="{AE61BBE6-0065-409D-A2B5-C2DAA27A6E97}" type="presParOf" srcId="{5097E89D-5CD0-4C4F-957C-0BDAC783E9A2}" destId="{F468D998-FF89-8240-9197-C72866134F39}" srcOrd="1" destOrd="0" presId="urn:microsoft.com/office/officeart/2005/8/layout/radial6"/>
    <dgm:cxn modelId="{E479C9BD-D633-4E97-BCEB-90D4A6784DE0}" type="presParOf" srcId="{5097E89D-5CD0-4C4F-957C-0BDAC783E9A2}" destId="{1B04FE64-2FA4-1D46-85E7-A9BABAEF711B}" srcOrd="2" destOrd="0" presId="urn:microsoft.com/office/officeart/2005/8/layout/radial6"/>
    <dgm:cxn modelId="{8015B4F5-7FB1-478E-B6A7-C9BEDCD4D751}" type="presParOf" srcId="{5097E89D-5CD0-4C4F-957C-0BDAC783E9A2}" destId="{55F4A8C7-302C-6D41-BD99-E0031CFF9E4E}" srcOrd="3" destOrd="0" presId="urn:microsoft.com/office/officeart/2005/8/layout/radial6"/>
    <dgm:cxn modelId="{B5D98F80-F212-4423-B600-10947F2E8AC5}" type="presParOf" srcId="{5097E89D-5CD0-4C4F-957C-0BDAC783E9A2}" destId="{C3C218FD-A290-EB49-8B4B-57477937E654}" srcOrd="4" destOrd="0" presId="urn:microsoft.com/office/officeart/2005/8/layout/radial6"/>
    <dgm:cxn modelId="{D1FBC548-E822-4252-8A2E-B9FF1E08C09D}" type="presParOf" srcId="{5097E89D-5CD0-4C4F-957C-0BDAC783E9A2}" destId="{F7E810FD-3A62-0149-9231-1AA417AC13A2}" srcOrd="5" destOrd="0" presId="urn:microsoft.com/office/officeart/2005/8/layout/radial6"/>
    <dgm:cxn modelId="{5E238FFE-3AEA-4FB8-A10E-FD46DD1339F2}" type="presParOf" srcId="{5097E89D-5CD0-4C4F-957C-0BDAC783E9A2}" destId="{4FE44914-04E7-674C-B049-3AAFF4977B48}" srcOrd="6" destOrd="0" presId="urn:microsoft.com/office/officeart/2005/8/layout/radial6"/>
    <dgm:cxn modelId="{093689C9-2056-476F-B5C7-BD6276C6561F}" type="presParOf" srcId="{5097E89D-5CD0-4C4F-957C-0BDAC783E9A2}" destId="{EA12FE38-EA8B-8C45-BE49-9052D78EF741}" srcOrd="7" destOrd="0" presId="urn:microsoft.com/office/officeart/2005/8/layout/radial6"/>
    <dgm:cxn modelId="{4B029B7A-5DD3-41CE-B9DD-C7FFFB5CDB37}" type="presParOf" srcId="{5097E89D-5CD0-4C4F-957C-0BDAC783E9A2}" destId="{DA14836C-50FD-0240-A7E6-251A5B68F082}" srcOrd="8" destOrd="0" presId="urn:microsoft.com/office/officeart/2005/8/layout/radial6"/>
    <dgm:cxn modelId="{D45E9B7C-0E7F-4944-A8E7-987721F87E33}" type="presParOf" srcId="{5097E89D-5CD0-4C4F-957C-0BDAC783E9A2}" destId="{E90E4564-4254-1940-A0AC-A93ABDE01549}" srcOrd="9" destOrd="0" presId="urn:microsoft.com/office/officeart/2005/8/layout/radial6"/>
    <dgm:cxn modelId="{A096E2D1-F544-4DBB-BC20-A87AB2E7B362}" type="presParOf" srcId="{5097E89D-5CD0-4C4F-957C-0BDAC783E9A2}" destId="{3DA22D34-7962-744A-BB9B-D9881A8F5539}" srcOrd="10" destOrd="0" presId="urn:microsoft.com/office/officeart/2005/8/layout/radial6"/>
    <dgm:cxn modelId="{14B72BB7-B384-4267-B290-26310FE9C134}" type="presParOf" srcId="{5097E89D-5CD0-4C4F-957C-0BDAC783E9A2}" destId="{243F4699-C7C2-BC4D-837B-84FF780137D0}" srcOrd="11" destOrd="0" presId="urn:microsoft.com/office/officeart/2005/8/layout/radial6"/>
    <dgm:cxn modelId="{4E6712F7-6272-4084-949C-D60ABB73C9BC}" type="presParOf" srcId="{5097E89D-5CD0-4C4F-957C-0BDAC783E9A2}" destId="{C9777624-3393-814C-A9EC-3F096321F3F3}" srcOrd="12" destOrd="0" presId="urn:microsoft.com/office/officeart/2005/8/layout/radial6"/>
    <dgm:cxn modelId="{B4C9AB34-4C75-49D2-B1BA-661C00C43512}" type="presParOf" srcId="{5097E89D-5CD0-4C4F-957C-0BDAC783E9A2}" destId="{33DAE143-F114-914D-A429-9085BEF444DD}" srcOrd="13" destOrd="0" presId="urn:microsoft.com/office/officeart/2005/8/layout/radial6"/>
    <dgm:cxn modelId="{FAF14C3C-ED8A-4043-882C-64F6B8A4D4B2}" type="presParOf" srcId="{5097E89D-5CD0-4C4F-957C-0BDAC783E9A2}" destId="{949426E5-FB4E-494F-B00F-16B40B7C05FA}" srcOrd="14" destOrd="0" presId="urn:microsoft.com/office/officeart/2005/8/layout/radial6"/>
    <dgm:cxn modelId="{91DEE947-53E9-4536-A3D3-8D8709BF7B14}" type="presParOf" srcId="{5097E89D-5CD0-4C4F-957C-0BDAC783E9A2}" destId="{F7AE98BB-5EFE-D542-B1AD-D2090B012EB1}" srcOrd="15" destOrd="0" presId="urn:microsoft.com/office/officeart/2005/8/layout/radial6"/>
    <dgm:cxn modelId="{E24ABF83-BC4E-44E8-BE3B-718C9C5F1E31}" type="presParOf" srcId="{5097E89D-5CD0-4C4F-957C-0BDAC783E9A2}" destId="{5B326886-C36C-A243-9FDE-432EF3867F20}" srcOrd="16" destOrd="0" presId="urn:microsoft.com/office/officeart/2005/8/layout/radial6"/>
    <dgm:cxn modelId="{C5CB0328-9C8D-425C-8F6B-B16495A26BDA}" type="presParOf" srcId="{5097E89D-5CD0-4C4F-957C-0BDAC783E9A2}" destId="{495580A7-BA56-5945-93A2-A93ACC67E851}" srcOrd="17" destOrd="0" presId="urn:microsoft.com/office/officeart/2005/8/layout/radial6"/>
    <dgm:cxn modelId="{AD9421E7-3484-4C58-87FF-6ECE745C7228}" type="presParOf" srcId="{5097E89D-5CD0-4C4F-957C-0BDAC783E9A2}" destId="{F2B58F8A-55E6-1D47-B76E-AA3933381A3B}" srcOrd="18" destOrd="0" presId="urn:microsoft.com/office/officeart/2005/8/layout/radial6"/>
    <dgm:cxn modelId="{1C45C1E1-E6F0-48C6-923C-65F777BAE6E5}" type="presParOf" srcId="{5097E89D-5CD0-4C4F-957C-0BDAC783E9A2}" destId="{3B94D969-4B01-3141-BF71-EBB5C461D097}" srcOrd="19" destOrd="0" presId="urn:microsoft.com/office/officeart/2005/8/layout/radial6"/>
    <dgm:cxn modelId="{79549339-C4CE-4F8F-B75B-D3FCC017F453}" type="presParOf" srcId="{5097E89D-5CD0-4C4F-957C-0BDAC783E9A2}" destId="{709DE09F-A940-3B4A-A79B-509037086BF5}" srcOrd="20" destOrd="0" presId="urn:microsoft.com/office/officeart/2005/8/layout/radial6"/>
    <dgm:cxn modelId="{153904EC-37FC-46D6-A65A-216F368719BC}" type="presParOf" srcId="{5097E89D-5CD0-4C4F-957C-0BDAC783E9A2}" destId="{F674DAED-6892-F045-8B5B-C702B3A94B2C}" srcOrd="21" destOrd="0" presId="urn:microsoft.com/office/officeart/2005/8/layout/radial6"/>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74DAED-6892-F045-8B5B-C702B3A94B2C}">
      <dsp:nvSpPr>
        <dsp:cNvPr id="0" name=""/>
        <dsp:cNvSpPr/>
      </dsp:nvSpPr>
      <dsp:spPr>
        <a:xfrm>
          <a:off x="541651" y="436204"/>
          <a:ext cx="3470590" cy="3470590"/>
        </a:xfrm>
        <a:prstGeom prst="blockArc">
          <a:avLst>
            <a:gd name="adj1" fmla="val 13114286"/>
            <a:gd name="adj2" fmla="val 16200000"/>
            <a:gd name="adj3" fmla="val 3897"/>
          </a:avLst>
        </a:prstGeom>
        <a:solidFill>
          <a:srgbClr val="A5A5A5">
            <a:hueOff val="0"/>
            <a:satOff val="0"/>
            <a:lumOff val="0"/>
            <a:alphaOff val="0"/>
          </a:srgb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sp>
    <dsp:sp modelId="{F7AE98BB-5EFE-D542-B1AD-D2090B012EB1}">
      <dsp:nvSpPr>
        <dsp:cNvPr id="0" name=""/>
        <dsp:cNvSpPr/>
      </dsp:nvSpPr>
      <dsp:spPr>
        <a:xfrm>
          <a:off x="541651" y="436204"/>
          <a:ext cx="3470590" cy="3470590"/>
        </a:xfrm>
        <a:prstGeom prst="blockArc">
          <a:avLst>
            <a:gd name="adj1" fmla="val 10028571"/>
            <a:gd name="adj2" fmla="val 13114286"/>
            <a:gd name="adj3" fmla="val 3897"/>
          </a:avLst>
        </a:prstGeom>
        <a:solidFill>
          <a:srgbClr val="ED7D31">
            <a:hueOff val="0"/>
            <a:satOff val="0"/>
            <a:lumOff val="0"/>
            <a:alphaOff val="0"/>
          </a:srgb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sp>
    <dsp:sp modelId="{61C55540-CEAC-5545-800F-BBE7DB4CD7C8}">
      <dsp:nvSpPr>
        <dsp:cNvPr id="0" name=""/>
        <dsp:cNvSpPr/>
      </dsp:nvSpPr>
      <dsp:spPr>
        <a:xfrm>
          <a:off x="541651" y="436204"/>
          <a:ext cx="3470590" cy="3470590"/>
        </a:xfrm>
        <a:prstGeom prst="blockArc">
          <a:avLst>
            <a:gd name="adj1" fmla="val 6942857"/>
            <a:gd name="adj2" fmla="val 10028571"/>
            <a:gd name="adj3" fmla="val 3897"/>
          </a:avLst>
        </a:prstGeom>
        <a:solidFill>
          <a:srgbClr val="70AD47">
            <a:hueOff val="0"/>
            <a:satOff val="0"/>
            <a:lumOff val="0"/>
            <a:alphaOff val="0"/>
          </a:srgb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sp>
    <dsp:sp modelId="{1035F1D0-7E3B-4843-B3F0-DB9F2D9391B5}">
      <dsp:nvSpPr>
        <dsp:cNvPr id="0" name=""/>
        <dsp:cNvSpPr/>
      </dsp:nvSpPr>
      <dsp:spPr>
        <a:xfrm>
          <a:off x="541651" y="436204"/>
          <a:ext cx="3470590" cy="3470590"/>
        </a:xfrm>
        <a:prstGeom prst="blockArc">
          <a:avLst>
            <a:gd name="adj1" fmla="val 3857143"/>
            <a:gd name="adj2" fmla="val 6942857"/>
            <a:gd name="adj3" fmla="val 3897"/>
          </a:avLst>
        </a:prstGeom>
        <a:solidFill>
          <a:srgbClr val="5B9BD5">
            <a:hueOff val="0"/>
            <a:satOff val="0"/>
            <a:lumOff val="0"/>
            <a:alphaOff val="0"/>
          </a:srgb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sp>
    <dsp:sp modelId="{E90E4564-4254-1940-A0AC-A93ABDE01549}">
      <dsp:nvSpPr>
        <dsp:cNvPr id="0" name=""/>
        <dsp:cNvSpPr/>
      </dsp:nvSpPr>
      <dsp:spPr>
        <a:xfrm>
          <a:off x="541651" y="436204"/>
          <a:ext cx="3470590" cy="3470590"/>
        </a:xfrm>
        <a:prstGeom prst="blockArc">
          <a:avLst>
            <a:gd name="adj1" fmla="val 771429"/>
            <a:gd name="adj2" fmla="val 3857143"/>
            <a:gd name="adj3" fmla="val 3897"/>
          </a:avLst>
        </a:prstGeom>
        <a:solidFill>
          <a:srgbClr val="FFC000">
            <a:hueOff val="0"/>
            <a:satOff val="0"/>
            <a:lumOff val="0"/>
            <a:alphaOff val="0"/>
          </a:srgb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sp>
    <dsp:sp modelId="{831C65D4-9406-FB47-9ECD-410A4B8DABD7}">
      <dsp:nvSpPr>
        <dsp:cNvPr id="0" name=""/>
        <dsp:cNvSpPr/>
      </dsp:nvSpPr>
      <dsp:spPr>
        <a:xfrm>
          <a:off x="541651" y="436204"/>
          <a:ext cx="3470590" cy="3470590"/>
        </a:xfrm>
        <a:prstGeom prst="blockArc">
          <a:avLst>
            <a:gd name="adj1" fmla="val 19285714"/>
            <a:gd name="adj2" fmla="val 771429"/>
            <a:gd name="adj3" fmla="val 3897"/>
          </a:avLst>
        </a:prstGeom>
        <a:solidFill>
          <a:srgbClr val="A5A5A5">
            <a:hueOff val="0"/>
            <a:satOff val="0"/>
            <a:lumOff val="0"/>
            <a:alphaOff val="0"/>
          </a:srgb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sp>
    <dsp:sp modelId="{4FE44914-04E7-674C-B049-3AAFF4977B48}">
      <dsp:nvSpPr>
        <dsp:cNvPr id="0" name=""/>
        <dsp:cNvSpPr/>
      </dsp:nvSpPr>
      <dsp:spPr>
        <a:xfrm>
          <a:off x="541651" y="436204"/>
          <a:ext cx="3470590" cy="3470590"/>
        </a:xfrm>
        <a:prstGeom prst="blockArc">
          <a:avLst>
            <a:gd name="adj1" fmla="val 16200000"/>
            <a:gd name="adj2" fmla="val 19285714"/>
            <a:gd name="adj3" fmla="val 3897"/>
          </a:avLst>
        </a:prstGeom>
        <a:solidFill>
          <a:srgbClr val="ED7D31">
            <a:hueOff val="0"/>
            <a:satOff val="0"/>
            <a:lumOff val="0"/>
            <a:alphaOff val="0"/>
          </a:srgb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sp>
    <dsp:sp modelId="{7BAD1B70-4214-064E-BED8-DCC40F9B44CB}">
      <dsp:nvSpPr>
        <dsp:cNvPr id="0" name=""/>
        <dsp:cNvSpPr/>
      </dsp:nvSpPr>
      <dsp:spPr>
        <a:xfrm>
          <a:off x="1607649" y="1502201"/>
          <a:ext cx="1338595" cy="1338595"/>
        </a:xfrm>
        <a:prstGeom prst="ellipse">
          <a:avLst/>
        </a:prstGeom>
        <a:solidFill>
          <a:srgbClr val="4472C4">
            <a:hueOff val="0"/>
            <a:satOff val="0"/>
            <a:lumOff val="0"/>
            <a:alphaOff val="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a:solidFill>
                <a:sysClr val="windowText" lastClr="000000"/>
              </a:solidFill>
              <a:latin typeface="Calibri"/>
              <a:ea typeface="+mn-ea"/>
              <a:cs typeface="+mn-cs"/>
            </a:rPr>
            <a:t>Accepted Tribal Member</a:t>
          </a:r>
        </a:p>
      </dsp:txBody>
      <dsp:txXfrm>
        <a:off x="1803682" y="1698234"/>
        <a:ext cx="946529" cy="946529"/>
      </dsp:txXfrm>
    </dsp:sp>
    <dsp:sp modelId="{C3C218FD-A290-EB49-8B4B-57477937E654}">
      <dsp:nvSpPr>
        <dsp:cNvPr id="0" name=""/>
        <dsp:cNvSpPr/>
      </dsp:nvSpPr>
      <dsp:spPr>
        <a:xfrm>
          <a:off x="1808438" y="1428"/>
          <a:ext cx="937017" cy="937017"/>
        </a:xfrm>
        <a:prstGeom prst="ellipse">
          <a:avLst/>
        </a:prstGeom>
        <a:solidFill>
          <a:srgbClr val="ED7D31">
            <a:hueOff val="0"/>
            <a:satOff val="0"/>
            <a:lumOff val="0"/>
            <a:alphaOff val="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US" sz="900" kern="1200">
              <a:solidFill>
                <a:sysClr val="windowText" lastClr="000000"/>
              </a:solidFill>
              <a:latin typeface="Calibri"/>
              <a:ea typeface="+mn-ea"/>
              <a:cs typeface="+mn-cs"/>
            </a:rPr>
            <a:t>Indigenous Knowledge acquired in Indigenous environment</a:t>
          </a:r>
        </a:p>
      </dsp:txBody>
      <dsp:txXfrm>
        <a:off x="1945661" y="138651"/>
        <a:ext cx="662571" cy="662571"/>
      </dsp:txXfrm>
    </dsp:sp>
    <dsp:sp modelId="{4C0631B7-70AD-814B-9DE8-04E91C9BBB38}">
      <dsp:nvSpPr>
        <dsp:cNvPr id="0" name=""/>
        <dsp:cNvSpPr/>
      </dsp:nvSpPr>
      <dsp:spPr>
        <a:xfrm>
          <a:off x="3138773" y="642084"/>
          <a:ext cx="937017" cy="937017"/>
        </a:xfrm>
        <a:prstGeom prst="ellipse">
          <a:avLst/>
        </a:prstGeom>
        <a:solidFill>
          <a:srgbClr val="A5A5A5">
            <a:hueOff val="0"/>
            <a:satOff val="0"/>
            <a:lumOff val="0"/>
            <a:alphaOff val="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US" sz="900" kern="1200" dirty="0">
              <a:solidFill>
                <a:sysClr val="window" lastClr="FFFFFF"/>
              </a:solidFill>
              <a:latin typeface="Calibri"/>
              <a:ea typeface="+mn-ea"/>
              <a:cs typeface="+mn-cs"/>
            </a:rPr>
            <a:t>Proximity, </a:t>
          </a:r>
          <a:r>
            <a:rPr lang="en-US" sz="900" kern="1200" dirty="0">
              <a:solidFill>
                <a:schemeClr val="bg1"/>
              </a:solidFill>
              <a:latin typeface="Calibri"/>
              <a:ea typeface="+mn-ea"/>
              <a:cs typeface="+mn-cs"/>
            </a:rPr>
            <a:t>familiarity,</a:t>
          </a:r>
          <a:r>
            <a:rPr lang="en-US" sz="900" kern="1200" dirty="0">
              <a:solidFill>
                <a:sysClr val="window" lastClr="FFFFFF"/>
              </a:solidFill>
              <a:latin typeface="Calibri"/>
              <a:ea typeface="+mn-ea"/>
              <a:cs typeface="+mn-cs"/>
            </a:rPr>
            <a:t> and/or relationship to land</a:t>
          </a:r>
        </a:p>
      </dsp:txBody>
      <dsp:txXfrm>
        <a:off x="3275996" y="779307"/>
        <a:ext cx="662571" cy="662571"/>
      </dsp:txXfrm>
    </dsp:sp>
    <dsp:sp modelId="{EA12FE38-EA8B-8C45-BE49-9052D78EF741}">
      <dsp:nvSpPr>
        <dsp:cNvPr id="0" name=""/>
        <dsp:cNvSpPr/>
      </dsp:nvSpPr>
      <dsp:spPr>
        <a:xfrm>
          <a:off x="3467339" y="2081624"/>
          <a:ext cx="937017" cy="937017"/>
        </a:xfrm>
        <a:prstGeom prst="ellipse">
          <a:avLst/>
        </a:prstGeom>
        <a:solidFill>
          <a:srgbClr val="FFC000">
            <a:hueOff val="0"/>
            <a:satOff val="0"/>
            <a:lumOff val="0"/>
            <a:alphaOff val="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US" sz="900" kern="1200">
              <a:solidFill>
                <a:sysClr val="windowText" lastClr="000000"/>
              </a:solidFill>
              <a:latin typeface="Calibri"/>
              <a:ea typeface="+mn-ea"/>
              <a:cs typeface="+mn-cs"/>
            </a:rPr>
            <a:t>Neok</a:t>
          </a:r>
        </a:p>
      </dsp:txBody>
      <dsp:txXfrm>
        <a:off x="3604562" y="2218847"/>
        <a:ext cx="662571" cy="662571"/>
      </dsp:txXfrm>
    </dsp:sp>
    <dsp:sp modelId="{546AF845-6529-6549-8CBC-60C373C20062}">
      <dsp:nvSpPr>
        <dsp:cNvPr id="0" name=""/>
        <dsp:cNvSpPr/>
      </dsp:nvSpPr>
      <dsp:spPr>
        <a:xfrm>
          <a:off x="2546718" y="3236046"/>
          <a:ext cx="937017" cy="937017"/>
        </a:xfrm>
        <a:prstGeom prst="ellipse">
          <a:avLst/>
        </a:prstGeom>
        <a:solidFill>
          <a:srgbClr val="5B9BD5">
            <a:hueOff val="0"/>
            <a:satOff val="0"/>
            <a:lumOff val="0"/>
            <a:alphaOff val="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US" sz="900" kern="1200">
              <a:solidFill>
                <a:sysClr val="windowText" lastClr="000000"/>
              </a:solidFill>
              <a:latin typeface="Calibri"/>
              <a:ea typeface="+mn-ea"/>
              <a:cs typeface="+mn-cs"/>
            </a:rPr>
            <a:t>Phenotype</a:t>
          </a:r>
        </a:p>
      </dsp:txBody>
      <dsp:txXfrm>
        <a:off x="2683941" y="3373269"/>
        <a:ext cx="662571" cy="662571"/>
      </dsp:txXfrm>
    </dsp:sp>
    <dsp:sp modelId="{088E892D-F723-8044-AB75-8E644EA316D7}">
      <dsp:nvSpPr>
        <dsp:cNvPr id="0" name=""/>
        <dsp:cNvSpPr/>
      </dsp:nvSpPr>
      <dsp:spPr>
        <a:xfrm>
          <a:off x="1070158" y="3236046"/>
          <a:ext cx="937017" cy="937017"/>
        </a:xfrm>
        <a:prstGeom prst="ellipse">
          <a:avLst/>
        </a:prstGeom>
        <a:solidFill>
          <a:srgbClr val="70AD47">
            <a:hueOff val="0"/>
            <a:satOff val="0"/>
            <a:lumOff val="0"/>
            <a:alphaOff val="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US" sz="900" kern="1200">
              <a:solidFill>
                <a:sysClr val="windowText" lastClr="000000"/>
              </a:solidFill>
              <a:latin typeface="Calibri"/>
              <a:ea typeface="+mn-ea"/>
              <a:cs typeface="+mn-cs"/>
            </a:rPr>
            <a:t>Commitment to Himdag</a:t>
          </a:r>
        </a:p>
      </dsp:txBody>
      <dsp:txXfrm>
        <a:off x="1207381" y="3373269"/>
        <a:ext cx="662571" cy="662571"/>
      </dsp:txXfrm>
    </dsp:sp>
    <dsp:sp modelId="{33DAE143-F114-914D-A429-9085BEF444DD}">
      <dsp:nvSpPr>
        <dsp:cNvPr id="0" name=""/>
        <dsp:cNvSpPr/>
      </dsp:nvSpPr>
      <dsp:spPr>
        <a:xfrm>
          <a:off x="149537" y="2081624"/>
          <a:ext cx="937017" cy="937017"/>
        </a:xfrm>
        <a:prstGeom prst="ellipse">
          <a:avLst/>
        </a:prstGeom>
        <a:solidFill>
          <a:srgbClr val="ED7D31">
            <a:hueOff val="0"/>
            <a:satOff val="0"/>
            <a:lumOff val="0"/>
            <a:alphaOff val="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US" sz="900" kern="1200">
              <a:solidFill>
                <a:sysClr val="windowText" lastClr="000000"/>
              </a:solidFill>
              <a:latin typeface="Calibri"/>
              <a:ea typeface="+mn-ea"/>
              <a:cs typeface="+mn-cs"/>
            </a:rPr>
            <a:t>Knowledge of Tribal History</a:t>
          </a:r>
        </a:p>
      </dsp:txBody>
      <dsp:txXfrm>
        <a:off x="286760" y="2218847"/>
        <a:ext cx="662571" cy="662571"/>
      </dsp:txXfrm>
    </dsp:sp>
    <dsp:sp modelId="{3B94D969-4B01-3141-BF71-EBB5C461D097}">
      <dsp:nvSpPr>
        <dsp:cNvPr id="0" name=""/>
        <dsp:cNvSpPr/>
      </dsp:nvSpPr>
      <dsp:spPr>
        <a:xfrm>
          <a:off x="478103" y="642084"/>
          <a:ext cx="937017" cy="937017"/>
        </a:xfrm>
        <a:prstGeom prst="ellipse">
          <a:avLst/>
        </a:prstGeom>
        <a:solidFill>
          <a:srgbClr val="A5A5A5">
            <a:hueOff val="0"/>
            <a:satOff val="0"/>
            <a:lumOff val="0"/>
            <a:alphaOff val="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US" sz="900" kern="1200">
              <a:solidFill>
                <a:sysClr val="windowText" lastClr="000000"/>
              </a:solidFill>
              <a:latin typeface="Calibri"/>
              <a:ea typeface="+mn-ea"/>
              <a:cs typeface="+mn-cs"/>
            </a:rPr>
            <a:t>Cultural Knowledge</a:t>
          </a:r>
        </a:p>
      </dsp:txBody>
      <dsp:txXfrm>
        <a:off x="615326" y="779307"/>
        <a:ext cx="662571" cy="66257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74DAED-6892-F045-8B5B-C702B3A94B2C}">
      <dsp:nvSpPr>
        <dsp:cNvPr id="0" name=""/>
        <dsp:cNvSpPr/>
      </dsp:nvSpPr>
      <dsp:spPr>
        <a:xfrm>
          <a:off x="478162" y="404929"/>
          <a:ext cx="3228325" cy="3228325"/>
        </a:xfrm>
        <a:prstGeom prst="blockArc">
          <a:avLst>
            <a:gd name="adj1" fmla="val 13114286"/>
            <a:gd name="adj2" fmla="val 16200000"/>
            <a:gd name="adj3" fmla="val 3885"/>
          </a:avLst>
        </a:prstGeom>
        <a:solidFill>
          <a:schemeClr val="accent5">
            <a:hueOff val="2495256"/>
            <a:satOff val="-50489"/>
            <a:lumOff val="1569"/>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sp>
    <dsp:sp modelId="{F2B58F8A-55E6-1D47-B76E-AA3933381A3B}">
      <dsp:nvSpPr>
        <dsp:cNvPr id="0" name=""/>
        <dsp:cNvSpPr/>
      </dsp:nvSpPr>
      <dsp:spPr>
        <a:xfrm>
          <a:off x="478162" y="404929"/>
          <a:ext cx="3228325" cy="3228325"/>
        </a:xfrm>
        <a:prstGeom prst="blockArc">
          <a:avLst>
            <a:gd name="adj1" fmla="val 10028571"/>
            <a:gd name="adj2" fmla="val 13114286"/>
            <a:gd name="adj3" fmla="val 3885"/>
          </a:avLst>
        </a:prstGeom>
        <a:solidFill>
          <a:schemeClr val="accent5">
            <a:hueOff val="2079380"/>
            <a:satOff val="-42074"/>
            <a:lumOff val="1307"/>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sp>
    <dsp:sp modelId="{F7AE98BB-5EFE-D542-B1AD-D2090B012EB1}">
      <dsp:nvSpPr>
        <dsp:cNvPr id="0" name=""/>
        <dsp:cNvSpPr/>
      </dsp:nvSpPr>
      <dsp:spPr>
        <a:xfrm>
          <a:off x="478162" y="404929"/>
          <a:ext cx="3228325" cy="3228325"/>
        </a:xfrm>
        <a:prstGeom prst="blockArc">
          <a:avLst>
            <a:gd name="adj1" fmla="val 6942857"/>
            <a:gd name="adj2" fmla="val 10028571"/>
            <a:gd name="adj3" fmla="val 3885"/>
          </a:avLst>
        </a:prstGeom>
        <a:solidFill>
          <a:schemeClr val="accent5">
            <a:hueOff val="1663504"/>
            <a:satOff val="-33659"/>
            <a:lumOff val="1046"/>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sp>
    <dsp:sp modelId="{C9777624-3393-814C-A9EC-3F096321F3F3}">
      <dsp:nvSpPr>
        <dsp:cNvPr id="0" name=""/>
        <dsp:cNvSpPr/>
      </dsp:nvSpPr>
      <dsp:spPr>
        <a:xfrm>
          <a:off x="478162" y="404929"/>
          <a:ext cx="3228325" cy="3228325"/>
        </a:xfrm>
        <a:prstGeom prst="blockArc">
          <a:avLst>
            <a:gd name="adj1" fmla="val 3857143"/>
            <a:gd name="adj2" fmla="val 6942857"/>
            <a:gd name="adj3" fmla="val 3885"/>
          </a:avLst>
        </a:prstGeom>
        <a:solidFill>
          <a:schemeClr val="accent5">
            <a:hueOff val="1247628"/>
            <a:satOff val="-25244"/>
            <a:lumOff val="784"/>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sp>
    <dsp:sp modelId="{E90E4564-4254-1940-A0AC-A93ABDE01549}">
      <dsp:nvSpPr>
        <dsp:cNvPr id="0" name=""/>
        <dsp:cNvSpPr/>
      </dsp:nvSpPr>
      <dsp:spPr>
        <a:xfrm>
          <a:off x="478162" y="404929"/>
          <a:ext cx="3228325" cy="3228325"/>
        </a:xfrm>
        <a:prstGeom prst="blockArc">
          <a:avLst>
            <a:gd name="adj1" fmla="val 771429"/>
            <a:gd name="adj2" fmla="val 3857143"/>
            <a:gd name="adj3" fmla="val 3885"/>
          </a:avLst>
        </a:prstGeom>
        <a:solidFill>
          <a:schemeClr val="accent5">
            <a:hueOff val="831752"/>
            <a:satOff val="-16830"/>
            <a:lumOff val="523"/>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sp>
    <dsp:sp modelId="{4FE44914-04E7-674C-B049-3AAFF4977B48}">
      <dsp:nvSpPr>
        <dsp:cNvPr id="0" name=""/>
        <dsp:cNvSpPr/>
      </dsp:nvSpPr>
      <dsp:spPr>
        <a:xfrm>
          <a:off x="478162" y="404929"/>
          <a:ext cx="3228325" cy="3228325"/>
        </a:xfrm>
        <a:prstGeom prst="blockArc">
          <a:avLst>
            <a:gd name="adj1" fmla="val 19285714"/>
            <a:gd name="adj2" fmla="val 771429"/>
            <a:gd name="adj3" fmla="val 3885"/>
          </a:avLst>
        </a:prstGeom>
        <a:solidFill>
          <a:schemeClr val="accent5">
            <a:hueOff val="415876"/>
            <a:satOff val="-8415"/>
            <a:lumOff val="261"/>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sp>
    <dsp:sp modelId="{55F4A8C7-302C-6D41-BD99-E0031CFF9E4E}">
      <dsp:nvSpPr>
        <dsp:cNvPr id="0" name=""/>
        <dsp:cNvSpPr/>
      </dsp:nvSpPr>
      <dsp:spPr>
        <a:xfrm>
          <a:off x="478162" y="404929"/>
          <a:ext cx="3228325" cy="3228325"/>
        </a:xfrm>
        <a:prstGeom prst="blockArc">
          <a:avLst>
            <a:gd name="adj1" fmla="val 16200000"/>
            <a:gd name="adj2" fmla="val 19285714"/>
            <a:gd name="adj3" fmla="val 3885"/>
          </a:avLst>
        </a:prstGeom>
        <a:solidFill>
          <a:schemeClr val="accent5">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sp>
    <dsp:sp modelId="{7BAD1B70-4214-064E-BED8-DCC40F9B44CB}">
      <dsp:nvSpPr>
        <dsp:cNvPr id="0" name=""/>
        <dsp:cNvSpPr/>
      </dsp:nvSpPr>
      <dsp:spPr>
        <a:xfrm>
          <a:off x="1470144" y="1396911"/>
          <a:ext cx="1244361" cy="1244361"/>
        </a:xfrm>
        <a:prstGeom prst="ellipse">
          <a:avLst/>
        </a:prstGeom>
        <a:solidFill>
          <a:schemeClr val="accent4">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en-US" sz="2300" kern="1200" dirty="0">
              <a:solidFill>
                <a:sysClr val="windowText" lastClr="000000"/>
              </a:solidFill>
            </a:rPr>
            <a:t>Urban Indian</a:t>
          </a:r>
        </a:p>
      </dsp:txBody>
      <dsp:txXfrm>
        <a:off x="1652376" y="1579143"/>
        <a:ext cx="879897" cy="879897"/>
      </dsp:txXfrm>
    </dsp:sp>
    <dsp:sp modelId="{F468D998-FF89-8240-9197-C72866134F39}">
      <dsp:nvSpPr>
        <dsp:cNvPr id="0" name=""/>
        <dsp:cNvSpPr/>
      </dsp:nvSpPr>
      <dsp:spPr>
        <a:xfrm>
          <a:off x="1656798" y="760"/>
          <a:ext cx="871052" cy="871052"/>
        </a:xfrm>
        <a:prstGeom prst="ellipse">
          <a:avLst/>
        </a:prstGeom>
        <a:solidFill>
          <a:schemeClr val="accent5">
            <a:hueOff val="0"/>
            <a:satOff val="0"/>
            <a:lumOff val="0"/>
            <a:alphaOff val="0"/>
          </a:schemeClr>
        </a:solidFill>
        <a:ln>
          <a:noFill/>
        </a:ln>
        <a:effectLst>
          <a:outerShdw blurRad="38100" dist="254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311150">
            <a:lnSpc>
              <a:spcPct val="90000"/>
            </a:lnSpc>
            <a:spcBef>
              <a:spcPct val="0"/>
            </a:spcBef>
            <a:spcAft>
              <a:spcPct val="35000"/>
            </a:spcAft>
            <a:buNone/>
          </a:pPr>
          <a:r>
            <a:rPr lang="en-US" sz="700" kern="1200">
              <a:solidFill>
                <a:sysClr val="windowText" lastClr="000000"/>
              </a:solidFill>
            </a:rPr>
            <a:t>Phenotype?</a:t>
          </a:r>
        </a:p>
      </dsp:txBody>
      <dsp:txXfrm>
        <a:off x="1784361" y="128323"/>
        <a:ext cx="615926" cy="615926"/>
      </dsp:txXfrm>
    </dsp:sp>
    <dsp:sp modelId="{C3C218FD-A290-EB49-8B4B-57477937E654}">
      <dsp:nvSpPr>
        <dsp:cNvPr id="0" name=""/>
        <dsp:cNvSpPr/>
      </dsp:nvSpPr>
      <dsp:spPr>
        <a:xfrm>
          <a:off x="2894285" y="596702"/>
          <a:ext cx="871052" cy="871052"/>
        </a:xfrm>
        <a:prstGeom prst="ellipse">
          <a:avLst/>
        </a:prstGeom>
        <a:solidFill>
          <a:schemeClr val="accent5">
            <a:hueOff val="415876"/>
            <a:satOff val="-8415"/>
            <a:lumOff val="261"/>
            <a:alphaOff val="0"/>
          </a:schemeClr>
        </a:solidFill>
        <a:ln>
          <a:noFill/>
        </a:ln>
        <a:effectLst>
          <a:outerShdw blurRad="38100" dist="254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311150">
            <a:lnSpc>
              <a:spcPct val="90000"/>
            </a:lnSpc>
            <a:spcBef>
              <a:spcPct val="0"/>
            </a:spcBef>
            <a:spcAft>
              <a:spcPct val="35000"/>
            </a:spcAft>
            <a:buNone/>
          </a:pPr>
          <a:r>
            <a:rPr lang="en-US" sz="700" kern="1200">
              <a:solidFill>
                <a:sysClr val="windowText" lastClr="000000"/>
              </a:solidFill>
            </a:rPr>
            <a:t>Indigenous Knowledge acquired through schooling</a:t>
          </a:r>
        </a:p>
      </dsp:txBody>
      <dsp:txXfrm>
        <a:off x="3021848" y="724265"/>
        <a:ext cx="615926" cy="615926"/>
      </dsp:txXfrm>
    </dsp:sp>
    <dsp:sp modelId="{EA12FE38-EA8B-8C45-BE49-9052D78EF741}">
      <dsp:nvSpPr>
        <dsp:cNvPr id="0" name=""/>
        <dsp:cNvSpPr/>
      </dsp:nvSpPr>
      <dsp:spPr>
        <a:xfrm>
          <a:off x="3199919" y="1935772"/>
          <a:ext cx="871052" cy="871052"/>
        </a:xfrm>
        <a:prstGeom prst="ellipse">
          <a:avLst/>
        </a:prstGeom>
        <a:solidFill>
          <a:schemeClr val="accent5">
            <a:hueOff val="831752"/>
            <a:satOff val="-16830"/>
            <a:lumOff val="523"/>
            <a:alphaOff val="0"/>
          </a:schemeClr>
        </a:solidFill>
        <a:ln>
          <a:noFill/>
        </a:ln>
        <a:effectLst>
          <a:outerShdw blurRad="38100" dist="254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311150">
            <a:lnSpc>
              <a:spcPct val="90000"/>
            </a:lnSpc>
            <a:spcBef>
              <a:spcPct val="0"/>
            </a:spcBef>
            <a:spcAft>
              <a:spcPct val="35000"/>
            </a:spcAft>
            <a:buNone/>
          </a:pPr>
          <a:r>
            <a:rPr lang="en-US" sz="700" kern="1200">
              <a:solidFill>
                <a:sysClr val="windowText" lastClr="000000"/>
              </a:solidFill>
            </a:rPr>
            <a:t>Neok?</a:t>
          </a:r>
        </a:p>
      </dsp:txBody>
      <dsp:txXfrm>
        <a:off x="3327482" y="2063335"/>
        <a:ext cx="615926" cy="615926"/>
      </dsp:txXfrm>
    </dsp:sp>
    <dsp:sp modelId="{3DA22D34-7962-744A-BB9B-D9881A8F5539}">
      <dsp:nvSpPr>
        <dsp:cNvPr id="0" name=""/>
        <dsp:cNvSpPr/>
      </dsp:nvSpPr>
      <dsp:spPr>
        <a:xfrm>
          <a:off x="2343551" y="3009623"/>
          <a:ext cx="871052" cy="871052"/>
        </a:xfrm>
        <a:prstGeom prst="ellipse">
          <a:avLst/>
        </a:prstGeom>
        <a:solidFill>
          <a:schemeClr val="accent5">
            <a:hueOff val="1247628"/>
            <a:satOff val="-25244"/>
            <a:lumOff val="784"/>
            <a:alphaOff val="0"/>
          </a:schemeClr>
        </a:solidFill>
        <a:ln>
          <a:noFill/>
        </a:ln>
        <a:effectLst>
          <a:outerShdw blurRad="38100" dist="254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311150">
            <a:lnSpc>
              <a:spcPct val="90000"/>
            </a:lnSpc>
            <a:spcBef>
              <a:spcPct val="0"/>
            </a:spcBef>
            <a:spcAft>
              <a:spcPct val="35000"/>
            </a:spcAft>
            <a:buNone/>
          </a:pPr>
          <a:r>
            <a:rPr lang="en-US" sz="700" kern="1200">
              <a:solidFill>
                <a:sysClr val="windowText" lastClr="000000"/>
              </a:solidFill>
            </a:rPr>
            <a:t>Possesses Tribal Identification card</a:t>
          </a:r>
        </a:p>
      </dsp:txBody>
      <dsp:txXfrm>
        <a:off x="2471114" y="3137186"/>
        <a:ext cx="615926" cy="615926"/>
      </dsp:txXfrm>
    </dsp:sp>
    <dsp:sp modelId="{33DAE143-F114-914D-A429-9085BEF444DD}">
      <dsp:nvSpPr>
        <dsp:cNvPr id="0" name=""/>
        <dsp:cNvSpPr/>
      </dsp:nvSpPr>
      <dsp:spPr>
        <a:xfrm>
          <a:off x="970045" y="3009623"/>
          <a:ext cx="871052" cy="871052"/>
        </a:xfrm>
        <a:prstGeom prst="ellipse">
          <a:avLst/>
        </a:prstGeom>
        <a:solidFill>
          <a:schemeClr val="accent5">
            <a:hueOff val="1663504"/>
            <a:satOff val="-33659"/>
            <a:lumOff val="1046"/>
            <a:alphaOff val="0"/>
          </a:schemeClr>
        </a:solidFill>
        <a:ln>
          <a:noFill/>
        </a:ln>
        <a:effectLst>
          <a:outerShdw blurRad="38100" dist="254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311150">
            <a:lnSpc>
              <a:spcPct val="90000"/>
            </a:lnSpc>
            <a:spcBef>
              <a:spcPct val="0"/>
            </a:spcBef>
            <a:spcAft>
              <a:spcPct val="35000"/>
            </a:spcAft>
            <a:buNone/>
          </a:pPr>
          <a:r>
            <a:rPr lang="en-US" sz="700" kern="1200">
              <a:solidFill>
                <a:sysClr val="windowText" lastClr="000000"/>
              </a:solidFill>
            </a:rPr>
            <a:t>Tribal History?</a:t>
          </a:r>
        </a:p>
      </dsp:txBody>
      <dsp:txXfrm>
        <a:off x="1097608" y="3137186"/>
        <a:ext cx="615926" cy="615926"/>
      </dsp:txXfrm>
    </dsp:sp>
    <dsp:sp modelId="{5B326886-C36C-A243-9FDE-432EF3867F20}">
      <dsp:nvSpPr>
        <dsp:cNvPr id="0" name=""/>
        <dsp:cNvSpPr/>
      </dsp:nvSpPr>
      <dsp:spPr>
        <a:xfrm>
          <a:off x="113678" y="1935772"/>
          <a:ext cx="871052" cy="871052"/>
        </a:xfrm>
        <a:prstGeom prst="ellipse">
          <a:avLst/>
        </a:prstGeom>
        <a:solidFill>
          <a:schemeClr val="accent5">
            <a:hueOff val="2079380"/>
            <a:satOff val="-42074"/>
            <a:lumOff val="1307"/>
            <a:alphaOff val="0"/>
          </a:schemeClr>
        </a:solidFill>
        <a:ln>
          <a:noFill/>
        </a:ln>
        <a:effectLst>
          <a:outerShdw blurRad="38100" dist="254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311150">
            <a:lnSpc>
              <a:spcPct val="90000"/>
            </a:lnSpc>
            <a:spcBef>
              <a:spcPct val="0"/>
            </a:spcBef>
            <a:spcAft>
              <a:spcPct val="35000"/>
            </a:spcAft>
            <a:buNone/>
          </a:pPr>
          <a:r>
            <a:rPr lang="en-US" sz="700" kern="1200">
              <a:solidFill>
                <a:sysClr val="windowText" lastClr="000000"/>
              </a:solidFill>
            </a:rPr>
            <a:t>Family ties to community?</a:t>
          </a:r>
        </a:p>
      </dsp:txBody>
      <dsp:txXfrm>
        <a:off x="241241" y="2063335"/>
        <a:ext cx="615926" cy="615926"/>
      </dsp:txXfrm>
    </dsp:sp>
    <dsp:sp modelId="{3B94D969-4B01-3141-BF71-EBB5C461D097}">
      <dsp:nvSpPr>
        <dsp:cNvPr id="0" name=""/>
        <dsp:cNvSpPr/>
      </dsp:nvSpPr>
      <dsp:spPr>
        <a:xfrm>
          <a:off x="419312" y="596702"/>
          <a:ext cx="871052" cy="871052"/>
        </a:xfrm>
        <a:prstGeom prst="ellipse">
          <a:avLst/>
        </a:prstGeom>
        <a:solidFill>
          <a:schemeClr val="accent5">
            <a:hueOff val="2495256"/>
            <a:satOff val="-50489"/>
            <a:lumOff val="1569"/>
            <a:alphaOff val="0"/>
          </a:schemeClr>
        </a:solidFill>
        <a:ln>
          <a:noFill/>
        </a:ln>
        <a:effectLst>
          <a:outerShdw blurRad="38100" dist="254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311150">
            <a:lnSpc>
              <a:spcPct val="90000"/>
            </a:lnSpc>
            <a:spcBef>
              <a:spcPct val="0"/>
            </a:spcBef>
            <a:spcAft>
              <a:spcPct val="35000"/>
            </a:spcAft>
            <a:buNone/>
          </a:pPr>
          <a:r>
            <a:rPr lang="en-US" sz="700" kern="1200">
              <a:solidFill>
                <a:sysClr val="windowText" lastClr="000000"/>
              </a:solidFill>
            </a:rPr>
            <a:t>Cultural Knowledge?</a:t>
          </a:r>
        </a:p>
      </dsp:txBody>
      <dsp:txXfrm>
        <a:off x="546875" y="724265"/>
        <a:ext cx="615926" cy="615926"/>
      </dsp:txXfrm>
    </dsp:sp>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C650DF5-FCA0-4817-8C65-11858AA12738}" type="datetimeFigureOut">
              <a:rPr lang="en-US" smtClean="0"/>
              <a:t>6/28/22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FA6A3A3-567E-4713-B414-E979B780D98F}" type="slidenum">
              <a:rPr lang="en-US" smtClean="0"/>
              <a:t>‹#›</a:t>
            </a:fld>
            <a:endParaRPr lang="en-US"/>
          </a:p>
        </p:txBody>
      </p:sp>
    </p:spTree>
    <p:extLst>
      <p:ext uri="{BB962C8B-B14F-4D97-AF65-F5344CB8AC3E}">
        <p14:creationId xmlns:p14="http://schemas.microsoft.com/office/powerpoint/2010/main" val="1454296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9"/>
        <p:cNvGrpSpPr/>
        <p:nvPr/>
      </p:nvGrpSpPr>
      <p:grpSpPr>
        <a:xfrm>
          <a:off x="0" y="0"/>
          <a:ext cx="0" cy="0"/>
          <a:chOff x="0" y="0"/>
          <a:chExt cx="0" cy="0"/>
        </a:xfrm>
      </p:grpSpPr>
      <p:sp>
        <p:nvSpPr>
          <p:cNvPr id="660" name="Google Shape;660;p32:notes"/>
          <p:cNvSpPr txBox="1">
            <a:spLocks noGrp="1"/>
          </p:cNvSpPr>
          <p:nvPr>
            <p:ph type="body" idx="1"/>
          </p:nvPr>
        </p:nvSpPr>
        <p:spPr>
          <a:xfrm>
            <a:off x="960438" y="3521075"/>
            <a:ext cx="7680325" cy="287972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61" name="Google Shape;661;p32:notes"/>
          <p:cNvSpPr>
            <a:spLocks noGrp="1" noRot="1" noChangeAspect="1"/>
          </p:cNvSpPr>
          <p:nvPr>
            <p:ph type="sldImg" idx="2"/>
          </p:nvPr>
        </p:nvSpPr>
        <p:spPr>
          <a:xfrm>
            <a:off x="2606675" y="914400"/>
            <a:ext cx="4387850" cy="24685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6.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6.emf"/></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2.emf"/><Relationship Id="rId2" Type="http://schemas.openxmlformats.org/officeDocument/2006/relationships/image" Target="../media/image7.jp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Master" Target="../slideMasters/slideMaster1.xml"/><Relationship Id="rId6" Type="http://schemas.openxmlformats.org/officeDocument/2006/relationships/image" Target="../media/image17.png"/><Relationship Id="rId11" Type="http://schemas.openxmlformats.org/officeDocument/2006/relationships/image" Target="../media/image21.emf"/><Relationship Id="rId5" Type="http://schemas.openxmlformats.org/officeDocument/2006/relationships/image" Target="../media/image16.png"/><Relationship Id="rId10" Type="http://schemas.openxmlformats.org/officeDocument/2006/relationships/image" Target="../media/image20.png"/><Relationship Id="rId4" Type="http://schemas.openxmlformats.org/officeDocument/2006/relationships/image" Target="../media/image15.png"/><Relationship Id="rId9" Type="http://schemas.openxmlformats.org/officeDocument/2006/relationships/hyperlink" Target="http://www.bie.edu/" TargetMode="Externa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CA150D39-4337-4515-C29F-3BBCD7A2A36A}"/>
              </a:ext>
            </a:extLst>
          </p:cNvPr>
          <p:cNvSpPr/>
          <p:nvPr userDrawn="1"/>
        </p:nvSpPr>
        <p:spPr>
          <a:xfrm>
            <a:off x="-134910" y="-149902"/>
            <a:ext cx="12441836" cy="7210270"/>
          </a:xfrm>
          <a:prstGeom prst="rect">
            <a:avLst/>
          </a:prstGeom>
          <a:solidFill>
            <a:srgbClr val="2B4B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pic>
        <p:nvPicPr>
          <p:cNvPr id="12" name="Picture 11" descr="Background pattern&#10;&#10;Description automatically generated with medium confidence">
            <a:extLst>
              <a:ext uri="{FF2B5EF4-FFF2-40B4-BE49-F238E27FC236}">
                <a16:creationId xmlns:a16="http://schemas.microsoft.com/office/drawing/2014/main" id="{FA63A791-D5E1-92FA-7B35-0F91BC6ECEA7}"/>
              </a:ext>
            </a:extLst>
          </p:cNvPr>
          <p:cNvPicPr>
            <a:picLocks noChangeAspect="1"/>
          </p:cNvPicPr>
          <p:nvPr userDrawn="1"/>
        </p:nvPicPr>
        <p:blipFill>
          <a:blip r:embed="rId2">
            <a:alphaModFix amt="48000"/>
            <a:extLst>
              <a:ext uri="{28A0092B-C50C-407E-A947-70E740481C1C}">
                <a14:useLocalDpi xmlns:a14="http://schemas.microsoft.com/office/drawing/2010/main" val="0"/>
              </a:ext>
            </a:extLst>
          </a:blip>
          <a:stretch>
            <a:fillRect/>
          </a:stretch>
        </p:blipFill>
        <p:spPr>
          <a:xfrm>
            <a:off x="-813602" y="-344367"/>
            <a:ext cx="13512897" cy="7599199"/>
          </a:xfrm>
          <a:prstGeom prst="rect">
            <a:avLst/>
          </a:prstGeom>
        </p:spPr>
      </p:pic>
      <p:pic>
        <p:nvPicPr>
          <p:cNvPr id="14" name="Picture 13">
            <a:extLst>
              <a:ext uri="{FF2B5EF4-FFF2-40B4-BE49-F238E27FC236}">
                <a16:creationId xmlns:a16="http://schemas.microsoft.com/office/drawing/2014/main" id="{876E4D05-84A7-623A-ED60-4B52D5437E2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537085" y="599010"/>
            <a:ext cx="7117830" cy="4587046"/>
          </a:xfrm>
          <a:prstGeom prst="rect">
            <a:avLst/>
          </a:prstGeom>
        </p:spPr>
      </p:pic>
      <p:pic>
        <p:nvPicPr>
          <p:cNvPr id="19" name="Picture 18">
            <a:extLst>
              <a:ext uri="{FF2B5EF4-FFF2-40B4-BE49-F238E27FC236}">
                <a16:creationId xmlns:a16="http://schemas.microsoft.com/office/drawing/2014/main" id="{FA416B67-B76A-8687-EFF8-2DCBCD3AF0B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471996" y="5310964"/>
            <a:ext cx="1320690" cy="1320690"/>
          </a:xfrm>
          <a:prstGeom prst="rect">
            <a:avLst/>
          </a:prstGeom>
        </p:spPr>
      </p:pic>
    </p:spTree>
    <p:extLst>
      <p:ext uri="{BB962C8B-B14F-4D97-AF65-F5344CB8AC3E}">
        <p14:creationId xmlns:p14="http://schemas.microsoft.com/office/powerpoint/2010/main" val="396550064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6C964BB-90EB-4CB2-B682-77E992652EC9}" type="datetimeFigureOut">
              <a:rPr lang="en-US" smtClean="0"/>
              <a:t>6/28/22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7DDA343-3AA0-4A83-8579-871D9872D553}" type="slidenum">
              <a:rPr lang="en-US" smtClean="0"/>
              <a:t>‹#›</a:t>
            </a:fld>
            <a:endParaRPr lang="en-US"/>
          </a:p>
        </p:txBody>
      </p:sp>
    </p:spTree>
    <p:extLst>
      <p:ext uri="{BB962C8B-B14F-4D97-AF65-F5344CB8AC3E}">
        <p14:creationId xmlns:p14="http://schemas.microsoft.com/office/powerpoint/2010/main" val="26424004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C964BB-90EB-4CB2-B682-77E992652EC9}" type="datetimeFigureOut">
              <a:rPr lang="en-US" smtClean="0"/>
              <a:t>6/28/22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7DDA343-3AA0-4A83-8579-871D9872D553}" type="slidenum">
              <a:rPr lang="en-US" smtClean="0"/>
              <a:t>‹#›</a:t>
            </a:fld>
            <a:endParaRPr lang="en-US"/>
          </a:p>
        </p:txBody>
      </p:sp>
    </p:spTree>
    <p:extLst>
      <p:ext uri="{BB962C8B-B14F-4D97-AF65-F5344CB8AC3E}">
        <p14:creationId xmlns:p14="http://schemas.microsoft.com/office/powerpoint/2010/main" val="17475524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6C964BB-90EB-4CB2-B682-77E992652EC9}" type="datetimeFigureOut">
              <a:rPr lang="en-US" smtClean="0"/>
              <a:t>6/28/22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DDA343-3AA0-4A83-8579-871D9872D553}" type="slidenum">
              <a:rPr lang="en-US" smtClean="0"/>
              <a:t>‹#›</a:t>
            </a:fld>
            <a:endParaRPr lang="en-US"/>
          </a:p>
        </p:txBody>
      </p:sp>
    </p:spTree>
    <p:extLst>
      <p:ext uri="{BB962C8B-B14F-4D97-AF65-F5344CB8AC3E}">
        <p14:creationId xmlns:p14="http://schemas.microsoft.com/office/powerpoint/2010/main" val="23758731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p:cSld name="1_Blank">
    <p:spTree>
      <p:nvGrpSpPr>
        <p:cNvPr id="1" name="Shape 149"/>
        <p:cNvGrpSpPr/>
        <p:nvPr/>
      </p:nvGrpSpPr>
      <p:grpSpPr>
        <a:xfrm>
          <a:off x="0" y="0"/>
          <a:ext cx="0" cy="0"/>
          <a:chOff x="0" y="0"/>
          <a:chExt cx="0" cy="0"/>
        </a:xfrm>
      </p:grpSpPr>
      <p:sp>
        <p:nvSpPr>
          <p:cNvPr id="150" name="Google Shape;150;p44"/>
          <p:cNvSpPr txBox="1">
            <a:spLocks noGrp="1"/>
          </p:cNvSpPr>
          <p:nvPr>
            <p:ph type="title"/>
          </p:nvPr>
        </p:nvSpPr>
        <p:spPr>
          <a:xfrm>
            <a:off x="381000" y="-1105037"/>
            <a:ext cx="9082603" cy="1105037"/>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Trebuchet MS"/>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1" name="Google Shape;151;p4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2" name="Google Shape;152;p4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3" name="Google Shape;153;p4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043869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CA150D39-4337-4515-C29F-3BBCD7A2A36A}"/>
              </a:ext>
            </a:extLst>
          </p:cNvPr>
          <p:cNvSpPr/>
          <p:nvPr userDrawn="1"/>
        </p:nvSpPr>
        <p:spPr>
          <a:xfrm>
            <a:off x="-134910" y="-149902"/>
            <a:ext cx="12441836" cy="7210270"/>
          </a:xfrm>
          <a:prstGeom prst="rect">
            <a:avLst/>
          </a:prstGeom>
          <a:solidFill>
            <a:srgbClr val="2B4B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pic>
        <p:nvPicPr>
          <p:cNvPr id="12" name="Picture 11" descr="Background pattern&#10;&#10;Description automatically generated with medium confidence">
            <a:extLst>
              <a:ext uri="{FF2B5EF4-FFF2-40B4-BE49-F238E27FC236}">
                <a16:creationId xmlns:a16="http://schemas.microsoft.com/office/drawing/2014/main" id="{FA63A791-D5E1-92FA-7B35-0F91BC6ECEA7}"/>
              </a:ext>
            </a:extLst>
          </p:cNvPr>
          <p:cNvPicPr>
            <a:picLocks noChangeAspect="1"/>
          </p:cNvPicPr>
          <p:nvPr userDrawn="1"/>
        </p:nvPicPr>
        <p:blipFill>
          <a:blip r:embed="rId2">
            <a:alphaModFix amt="48000"/>
            <a:extLst>
              <a:ext uri="{28A0092B-C50C-407E-A947-70E740481C1C}">
                <a14:useLocalDpi xmlns:a14="http://schemas.microsoft.com/office/drawing/2010/main" val="0"/>
              </a:ext>
            </a:extLst>
          </a:blip>
          <a:stretch>
            <a:fillRect/>
          </a:stretch>
        </p:blipFill>
        <p:spPr>
          <a:xfrm>
            <a:off x="-813602" y="-344367"/>
            <a:ext cx="13512897" cy="7599199"/>
          </a:xfrm>
          <a:prstGeom prst="rect">
            <a:avLst/>
          </a:prstGeom>
        </p:spPr>
      </p:pic>
      <p:pic>
        <p:nvPicPr>
          <p:cNvPr id="14" name="Picture 13">
            <a:extLst>
              <a:ext uri="{FF2B5EF4-FFF2-40B4-BE49-F238E27FC236}">
                <a16:creationId xmlns:a16="http://schemas.microsoft.com/office/drawing/2014/main" id="{876E4D05-84A7-623A-ED60-4B52D5437E2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36174" y="583843"/>
            <a:ext cx="3719652" cy="2397109"/>
          </a:xfrm>
          <a:prstGeom prst="rect">
            <a:avLst/>
          </a:prstGeom>
        </p:spPr>
      </p:pic>
      <p:pic>
        <p:nvPicPr>
          <p:cNvPr id="6" name="Picture 5">
            <a:extLst>
              <a:ext uri="{FF2B5EF4-FFF2-40B4-BE49-F238E27FC236}">
                <a16:creationId xmlns:a16="http://schemas.microsoft.com/office/drawing/2014/main" id="{331CC47D-FD88-49D5-9987-D4CF4A0B0F9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471996" y="5310964"/>
            <a:ext cx="1320690" cy="1320690"/>
          </a:xfrm>
          <a:prstGeom prst="rect">
            <a:avLst/>
          </a:prstGeom>
        </p:spPr>
      </p:pic>
    </p:spTree>
    <p:extLst>
      <p:ext uri="{BB962C8B-B14F-4D97-AF65-F5344CB8AC3E}">
        <p14:creationId xmlns:p14="http://schemas.microsoft.com/office/powerpoint/2010/main" val="356216965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CA150D39-4337-4515-C29F-3BBCD7A2A36A}"/>
              </a:ext>
            </a:extLst>
          </p:cNvPr>
          <p:cNvSpPr/>
          <p:nvPr userDrawn="1"/>
        </p:nvSpPr>
        <p:spPr>
          <a:xfrm>
            <a:off x="-134910" y="-149902"/>
            <a:ext cx="12441836" cy="7210270"/>
          </a:xfrm>
          <a:prstGeom prst="rect">
            <a:avLst/>
          </a:prstGeom>
          <a:solidFill>
            <a:srgbClr val="2B4B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pic>
        <p:nvPicPr>
          <p:cNvPr id="12" name="Picture 11" descr="Background pattern&#10;&#10;Description automatically generated with medium confidence">
            <a:extLst>
              <a:ext uri="{FF2B5EF4-FFF2-40B4-BE49-F238E27FC236}">
                <a16:creationId xmlns:a16="http://schemas.microsoft.com/office/drawing/2014/main" id="{FA63A791-D5E1-92FA-7B35-0F91BC6ECEA7}"/>
              </a:ext>
            </a:extLst>
          </p:cNvPr>
          <p:cNvPicPr>
            <a:picLocks noChangeAspect="1"/>
          </p:cNvPicPr>
          <p:nvPr userDrawn="1"/>
        </p:nvPicPr>
        <p:blipFill>
          <a:blip r:embed="rId2">
            <a:alphaModFix amt="48000"/>
            <a:extLst>
              <a:ext uri="{28A0092B-C50C-407E-A947-70E740481C1C}">
                <a14:useLocalDpi xmlns:a14="http://schemas.microsoft.com/office/drawing/2010/main" val="0"/>
              </a:ext>
            </a:extLst>
          </a:blip>
          <a:stretch>
            <a:fillRect/>
          </a:stretch>
        </p:blipFill>
        <p:spPr>
          <a:xfrm>
            <a:off x="-813602" y="-344367"/>
            <a:ext cx="13512897" cy="7599199"/>
          </a:xfrm>
          <a:prstGeom prst="rect">
            <a:avLst/>
          </a:prstGeom>
        </p:spPr>
      </p:pic>
    </p:spTree>
    <p:extLst>
      <p:ext uri="{BB962C8B-B14F-4D97-AF65-F5344CB8AC3E}">
        <p14:creationId xmlns:p14="http://schemas.microsoft.com/office/powerpoint/2010/main" val="299200616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Presentation Slide" preserve="1">
  <p:cSld name="Presentation Slide">
    <p:bg>
      <p:bgPr>
        <a:blipFill>
          <a:blip r:embed="rId2">
            <a:alphaModFix/>
          </a:blip>
          <a:stretch>
            <a:fillRect/>
          </a:stretch>
        </a:blipFill>
        <a:effectLst/>
      </p:bgPr>
    </p:bg>
    <p:spTree>
      <p:nvGrpSpPr>
        <p:cNvPr id="1" name="Shape 28"/>
        <p:cNvGrpSpPr/>
        <p:nvPr/>
      </p:nvGrpSpPr>
      <p:grpSpPr>
        <a:xfrm>
          <a:off x="0" y="0"/>
          <a:ext cx="0" cy="0"/>
          <a:chOff x="0" y="0"/>
          <a:chExt cx="0" cy="0"/>
        </a:xfrm>
      </p:grpSpPr>
      <p:pic>
        <p:nvPicPr>
          <p:cNvPr id="30" name="Google Shape;30;p35" descr="An organic corner shape"/>
          <p:cNvPicPr preferRelativeResize="0"/>
          <p:nvPr/>
        </p:nvPicPr>
        <p:blipFill rotWithShape="1">
          <a:blip r:embed="rId3">
            <a:alphaModFix/>
          </a:blip>
          <a:srcRect t="47415" r="11642"/>
          <a:stretch/>
        </p:blipFill>
        <p:spPr>
          <a:xfrm>
            <a:off x="-10180" y="4453838"/>
            <a:ext cx="4039730" cy="2404162"/>
          </a:xfrm>
          <a:prstGeom prst="rect">
            <a:avLst/>
          </a:prstGeom>
          <a:noFill/>
          <a:ln>
            <a:noFill/>
          </a:ln>
        </p:spPr>
      </p:pic>
      <p:pic>
        <p:nvPicPr>
          <p:cNvPr id="31" name="Google Shape;31;p35" descr="A circle filled with diagonal lines"/>
          <p:cNvPicPr preferRelativeResize="0"/>
          <p:nvPr/>
        </p:nvPicPr>
        <p:blipFill rotWithShape="1">
          <a:blip r:embed="rId4">
            <a:alphaModFix/>
          </a:blip>
          <a:srcRect l="58934" t="11636" r="12364" b="10950"/>
          <a:stretch/>
        </p:blipFill>
        <p:spPr>
          <a:xfrm>
            <a:off x="-10180" y="3318626"/>
            <a:ext cx="1312242" cy="3539374"/>
          </a:xfrm>
          <a:prstGeom prst="rect">
            <a:avLst/>
          </a:prstGeom>
          <a:noFill/>
          <a:ln>
            <a:noFill/>
          </a:ln>
        </p:spPr>
      </p:pic>
      <p:cxnSp>
        <p:nvCxnSpPr>
          <p:cNvPr id="32" name="Google Shape;32;p35"/>
          <p:cNvCxnSpPr/>
          <p:nvPr/>
        </p:nvCxnSpPr>
        <p:spPr>
          <a:xfrm rot="10800000">
            <a:off x="1702685" y="1919938"/>
            <a:ext cx="6765675" cy="3947"/>
          </a:xfrm>
          <a:prstGeom prst="straightConnector1">
            <a:avLst/>
          </a:prstGeom>
          <a:noFill/>
          <a:ln w="76200" cap="rnd" cmpd="sng">
            <a:solidFill>
              <a:schemeClr val="accent6"/>
            </a:solidFill>
            <a:prstDash val="dot"/>
            <a:miter lim="800000"/>
            <a:headEnd type="none" w="sm" len="sm"/>
            <a:tailEnd type="none" w="sm" len="sm"/>
          </a:ln>
        </p:spPr>
      </p:cxnSp>
      <p:sp>
        <p:nvSpPr>
          <p:cNvPr id="33" name="Google Shape;33;p35"/>
          <p:cNvSpPr txBox="1">
            <a:spLocks noGrp="1"/>
          </p:cNvSpPr>
          <p:nvPr>
            <p:ph type="body" idx="1"/>
          </p:nvPr>
        </p:nvSpPr>
        <p:spPr>
          <a:xfrm>
            <a:off x="1702685" y="3429000"/>
            <a:ext cx="6643058" cy="1855302"/>
          </a:xfrm>
          <a:prstGeom prst="rect">
            <a:avLst/>
          </a:prstGeom>
          <a:noFill/>
          <a:ln>
            <a:noFill/>
          </a:ln>
        </p:spPr>
        <p:txBody>
          <a:bodyPr spcFirstLastPara="1" wrap="square" lIns="91425" tIns="45700" rIns="91425" bIns="45700" anchor="ctr" anchorCtr="0">
            <a:noAutofit/>
          </a:bodyPr>
          <a:lstStyle>
            <a:lvl1pPr marL="457200" lvl="0" indent="-431800" algn="l">
              <a:lnSpc>
                <a:spcPct val="90000"/>
              </a:lnSpc>
              <a:spcBef>
                <a:spcPts val="1000"/>
              </a:spcBef>
              <a:spcAft>
                <a:spcPts val="0"/>
              </a:spcAft>
              <a:buClr>
                <a:schemeClr val="lt1"/>
              </a:buClr>
              <a:buSzPts val="3200"/>
              <a:buChar char="•"/>
              <a:defRPr>
                <a:solidFill>
                  <a:schemeClr val="lt1"/>
                </a:solidFill>
              </a:defRPr>
            </a:lvl1pPr>
            <a:lvl2pPr marL="914400" lvl="1" indent="-228600" algn="l">
              <a:lnSpc>
                <a:spcPct val="90000"/>
              </a:lnSpc>
              <a:spcBef>
                <a:spcPts val="500"/>
              </a:spcBef>
              <a:spcAft>
                <a:spcPts val="0"/>
              </a:spcAft>
              <a:buClr>
                <a:schemeClr val="lt1"/>
              </a:buClr>
              <a:buSzPts val="2800"/>
              <a:buNone/>
              <a:defRPr sz="2800">
                <a:solidFill>
                  <a:schemeClr val="lt1"/>
                </a:solidFill>
              </a:defRPr>
            </a:lvl2pPr>
            <a:lvl3pPr marL="1371600" lvl="2" indent="-355600" algn="l">
              <a:lnSpc>
                <a:spcPct val="90000"/>
              </a:lnSpc>
              <a:spcBef>
                <a:spcPts val="500"/>
              </a:spcBef>
              <a:spcAft>
                <a:spcPts val="0"/>
              </a:spcAft>
              <a:buClr>
                <a:schemeClr val="lt1"/>
              </a:buClr>
              <a:buSzPts val="2000"/>
              <a:buChar char="•"/>
              <a:defRPr>
                <a:solidFill>
                  <a:schemeClr val="lt1"/>
                </a:solidFill>
              </a:defRPr>
            </a:lvl3pPr>
            <a:lvl4pPr marL="1828800" lvl="3" indent="-355600" algn="l">
              <a:lnSpc>
                <a:spcPct val="90000"/>
              </a:lnSpc>
              <a:spcBef>
                <a:spcPts val="500"/>
              </a:spcBef>
              <a:spcAft>
                <a:spcPts val="0"/>
              </a:spcAft>
              <a:buClr>
                <a:schemeClr val="lt1"/>
              </a:buClr>
              <a:buSzPts val="2000"/>
              <a:buChar char="•"/>
              <a:defRPr>
                <a:solidFill>
                  <a:schemeClr val="lt1"/>
                </a:solidFill>
              </a:defRPr>
            </a:lvl4pPr>
            <a:lvl5pPr marL="2286000" lvl="4" indent="-355600" algn="l">
              <a:lnSpc>
                <a:spcPct val="90000"/>
              </a:lnSpc>
              <a:spcBef>
                <a:spcPts val="500"/>
              </a:spcBef>
              <a:spcAft>
                <a:spcPts val="0"/>
              </a:spcAft>
              <a:buClr>
                <a:schemeClr val="lt1"/>
              </a:buClr>
              <a:buSzPts val="2000"/>
              <a:buChar char="•"/>
              <a:defRPr>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34" name="Google Shape;34;p35" descr="An organic corner shape"/>
          <p:cNvPicPr preferRelativeResize="0"/>
          <p:nvPr/>
        </p:nvPicPr>
        <p:blipFill rotWithShape="1">
          <a:blip r:embed="rId5">
            <a:alphaModFix/>
          </a:blip>
          <a:srcRect b="65540"/>
          <a:stretch/>
        </p:blipFill>
        <p:spPr>
          <a:xfrm>
            <a:off x="7620000" y="-1038"/>
            <a:ext cx="4572000" cy="1575516"/>
          </a:xfrm>
          <a:prstGeom prst="rect">
            <a:avLst/>
          </a:prstGeom>
          <a:noFill/>
          <a:ln>
            <a:noFill/>
          </a:ln>
        </p:spPr>
      </p:pic>
      <p:grpSp>
        <p:nvGrpSpPr>
          <p:cNvPr id="35" name="Google Shape;35;p35"/>
          <p:cNvGrpSpPr/>
          <p:nvPr/>
        </p:nvGrpSpPr>
        <p:grpSpPr>
          <a:xfrm rot="-5400000">
            <a:off x="10469429" y="1181806"/>
            <a:ext cx="2584807" cy="869620"/>
            <a:chOff x="9177476" y="5772727"/>
            <a:chExt cx="2584807" cy="869620"/>
          </a:xfrm>
        </p:grpSpPr>
        <p:sp>
          <p:nvSpPr>
            <p:cNvPr id="36" name="Google Shape;36;p35"/>
            <p:cNvSpPr/>
            <p:nvPr/>
          </p:nvSpPr>
          <p:spPr>
            <a:xfrm>
              <a:off x="11660683" y="5772727"/>
              <a:ext cx="101600" cy="869620"/>
            </a:xfrm>
            <a:prstGeom prst="rect">
              <a:avLst/>
            </a:prstGeom>
            <a:solidFill>
              <a:srgbClr val="6A210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7" name="Google Shape;37;p35"/>
            <p:cNvSpPr/>
            <p:nvPr/>
          </p:nvSpPr>
          <p:spPr>
            <a:xfrm>
              <a:off x="11261904" y="5772727"/>
              <a:ext cx="101600" cy="869620"/>
            </a:xfrm>
            <a:prstGeom prst="rect">
              <a:avLst/>
            </a:prstGeom>
            <a:solidFill>
              <a:srgbClr val="6A210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8" name="Google Shape;38;p35"/>
            <p:cNvSpPr/>
            <p:nvPr/>
          </p:nvSpPr>
          <p:spPr>
            <a:xfrm>
              <a:off x="10858174" y="5772727"/>
              <a:ext cx="101600" cy="869620"/>
            </a:xfrm>
            <a:prstGeom prst="rect">
              <a:avLst/>
            </a:prstGeom>
            <a:solidFill>
              <a:srgbClr val="6A210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9" name="Google Shape;39;p35"/>
            <p:cNvSpPr/>
            <p:nvPr/>
          </p:nvSpPr>
          <p:spPr>
            <a:xfrm>
              <a:off x="10438963" y="5772727"/>
              <a:ext cx="101600" cy="869620"/>
            </a:xfrm>
            <a:prstGeom prst="rect">
              <a:avLst/>
            </a:prstGeom>
            <a:solidFill>
              <a:srgbClr val="6A210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0" name="Google Shape;40;p35"/>
            <p:cNvSpPr/>
            <p:nvPr/>
          </p:nvSpPr>
          <p:spPr>
            <a:xfrm>
              <a:off x="10019752" y="5772727"/>
              <a:ext cx="101600" cy="869620"/>
            </a:xfrm>
            <a:prstGeom prst="rect">
              <a:avLst/>
            </a:prstGeom>
            <a:solidFill>
              <a:srgbClr val="6A210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1" name="Google Shape;41;p35"/>
            <p:cNvSpPr/>
            <p:nvPr/>
          </p:nvSpPr>
          <p:spPr>
            <a:xfrm>
              <a:off x="9598614" y="5772727"/>
              <a:ext cx="101600" cy="869620"/>
            </a:xfrm>
            <a:prstGeom prst="rect">
              <a:avLst/>
            </a:prstGeom>
            <a:solidFill>
              <a:srgbClr val="6A210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2" name="Google Shape;42;p35"/>
            <p:cNvSpPr/>
            <p:nvPr/>
          </p:nvSpPr>
          <p:spPr>
            <a:xfrm>
              <a:off x="9177476" y="5772727"/>
              <a:ext cx="101600" cy="869620"/>
            </a:xfrm>
            <a:prstGeom prst="rect">
              <a:avLst/>
            </a:prstGeom>
            <a:solidFill>
              <a:srgbClr val="6A210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sp>
        <p:nvSpPr>
          <p:cNvPr id="43" name="Google Shape;43;p35"/>
          <p:cNvSpPr txBox="1">
            <a:spLocks noGrp="1"/>
          </p:cNvSpPr>
          <p:nvPr>
            <p:ph type="title"/>
          </p:nvPr>
        </p:nvSpPr>
        <p:spPr>
          <a:xfrm>
            <a:off x="1702685" y="2130681"/>
            <a:ext cx="9042786" cy="96851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400"/>
              <a:buFont typeface="Trebuchet MS"/>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44" name="Google Shape;44;p35"/>
          <p:cNvPicPr preferRelativeResize="0"/>
          <p:nvPr/>
        </p:nvPicPr>
        <p:blipFill rotWithShape="1">
          <a:blip r:embed="rId6">
            <a:alphaModFix/>
          </a:blip>
          <a:srcRect/>
          <a:stretch/>
        </p:blipFill>
        <p:spPr>
          <a:xfrm>
            <a:off x="444312" y="512082"/>
            <a:ext cx="5779766" cy="1229279"/>
          </a:xfrm>
          <a:prstGeom prst="rect">
            <a:avLst/>
          </a:prstGeom>
          <a:noFill/>
          <a:ln>
            <a:noFill/>
          </a:ln>
        </p:spPr>
      </p:pic>
      <p:pic>
        <p:nvPicPr>
          <p:cNvPr id="18" name="Picture 17">
            <a:extLst>
              <a:ext uri="{FF2B5EF4-FFF2-40B4-BE49-F238E27FC236}">
                <a16:creationId xmlns:a16="http://schemas.microsoft.com/office/drawing/2014/main" id="{03C9F7E2-509F-E2E6-037A-DD3BCBE257DA}"/>
              </a:ext>
            </a:extLst>
          </p:cNvPr>
          <p:cNvPicPr>
            <a:picLocks noChangeAspect="1"/>
          </p:cNvPicPr>
          <p:nvPr userDrawn="1"/>
        </p:nvPicPr>
        <p:blipFill>
          <a:blip r:embed="rId7"/>
          <a:stretch>
            <a:fillRect/>
          </a:stretch>
        </p:blipFill>
        <p:spPr>
          <a:xfrm>
            <a:off x="6705600" y="3228558"/>
            <a:ext cx="5210686" cy="3357998"/>
          </a:xfrm>
          <a:prstGeom prst="rect">
            <a:avLst/>
          </a:prstGeom>
        </p:spPr>
      </p:pic>
    </p:spTree>
    <p:extLst>
      <p:ext uri="{BB962C8B-B14F-4D97-AF65-F5344CB8AC3E}">
        <p14:creationId xmlns:p14="http://schemas.microsoft.com/office/powerpoint/2010/main" val="23459713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07067" y="2404534"/>
            <a:ext cx="7766936" cy="1646302"/>
          </a:xfrm>
        </p:spPr>
        <p:txBody>
          <a:bodyPr anchor="b">
            <a:noAutofit/>
          </a:bodyPr>
          <a:lstStyle>
            <a:lvl1pPr algn="r">
              <a:defRPr sz="5400">
                <a:solidFill>
                  <a:srgbClr val="2B4B50"/>
                </a:solidFill>
              </a:defRPr>
            </a:lvl1pPr>
          </a:lstStyle>
          <a:p>
            <a:r>
              <a:rPr lang="en-US" dirty="0"/>
              <a:t>Click to edit Master title style</a:t>
            </a:r>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6C964BB-90EB-4CB2-B682-77E992652EC9}" type="datetimeFigureOut">
              <a:rPr lang="en-US" smtClean="0"/>
              <a:t>6/28/22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DDA343-3AA0-4A83-8579-871D9872D553}" type="slidenum">
              <a:rPr lang="en-US" smtClean="0"/>
              <a:t>‹#›</a:t>
            </a:fld>
            <a:endParaRPr lang="en-US"/>
          </a:p>
        </p:txBody>
      </p:sp>
    </p:spTree>
    <p:extLst>
      <p:ext uri="{BB962C8B-B14F-4D97-AF65-F5344CB8AC3E}">
        <p14:creationId xmlns:p14="http://schemas.microsoft.com/office/powerpoint/2010/main" val="15469671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hank You" preserve="1">
  <p:cSld name="Thank You">
    <p:spTree>
      <p:nvGrpSpPr>
        <p:cNvPr id="1" name="Shape 142"/>
        <p:cNvGrpSpPr/>
        <p:nvPr/>
      </p:nvGrpSpPr>
      <p:grpSpPr>
        <a:xfrm>
          <a:off x="0" y="0"/>
          <a:ext cx="0" cy="0"/>
          <a:chOff x="0" y="0"/>
          <a:chExt cx="0" cy="0"/>
        </a:xfrm>
      </p:grpSpPr>
      <p:sp>
        <p:nvSpPr>
          <p:cNvPr id="143" name="Google Shape;143;p42"/>
          <p:cNvSpPr txBox="1">
            <a:spLocks noGrp="1"/>
          </p:cNvSpPr>
          <p:nvPr>
            <p:ph type="title"/>
          </p:nvPr>
        </p:nvSpPr>
        <p:spPr>
          <a:xfrm>
            <a:off x="0" y="-1232989"/>
            <a:ext cx="9082603" cy="1105037"/>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Trebuchet MS"/>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144" name="Google Shape;144;p42" descr="Text&#10;&#10;Description automatically generated"/>
          <p:cNvPicPr preferRelativeResize="0"/>
          <p:nvPr/>
        </p:nvPicPr>
        <p:blipFill rotWithShape="1">
          <a:blip r:embed="rId2">
            <a:alphaModFix/>
          </a:blip>
          <a:srcRect/>
          <a:stretch/>
        </p:blipFill>
        <p:spPr>
          <a:xfrm>
            <a:off x="2549717" y="447539"/>
            <a:ext cx="9199661" cy="5803895"/>
          </a:xfrm>
          <a:prstGeom prst="rect">
            <a:avLst/>
          </a:prstGeom>
          <a:noFill/>
          <a:ln>
            <a:noFill/>
          </a:ln>
        </p:spPr>
      </p:pic>
    </p:spTree>
    <p:extLst>
      <p:ext uri="{BB962C8B-B14F-4D97-AF65-F5344CB8AC3E}">
        <p14:creationId xmlns:p14="http://schemas.microsoft.com/office/powerpoint/2010/main" val="24986287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Digital Media" preserve="1">
  <p:cSld name="Digital Media">
    <p:spTree>
      <p:nvGrpSpPr>
        <p:cNvPr id="1" name="Shape 127"/>
        <p:cNvGrpSpPr/>
        <p:nvPr/>
      </p:nvGrpSpPr>
      <p:grpSpPr>
        <a:xfrm>
          <a:off x="0" y="0"/>
          <a:ext cx="0" cy="0"/>
          <a:chOff x="0" y="0"/>
          <a:chExt cx="0" cy="0"/>
        </a:xfrm>
      </p:grpSpPr>
      <p:pic>
        <p:nvPicPr>
          <p:cNvPr id="128" name="Google Shape;128;p41" descr="An organic corner shape"/>
          <p:cNvPicPr preferRelativeResize="0"/>
          <p:nvPr/>
        </p:nvPicPr>
        <p:blipFill rotWithShape="1">
          <a:blip r:embed="rId2">
            <a:alphaModFix/>
          </a:blip>
          <a:srcRect l="11893" b="65540"/>
          <a:stretch/>
        </p:blipFill>
        <p:spPr>
          <a:xfrm rot="-5400000" flipH="1">
            <a:off x="-2087881" y="2087880"/>
            <a:ext cx="6858003" cy="2682242"/>
          </a:xfrm>
          <a:prstGeom prst="rect">
            <a:avLst/>
          </a:prstGeom>
          <a:noFill/>
          <a:ln>
            <a:noFill/>
          </a:ln>
        </p:spPr>
      </p:pic>
      <p:pic>
        <p:nvPicPr>
          <p:cNvPr id="129" name="Google Shape;129;p41" descr="A square made of dots"/>
          <p:cNvPicPr preferRelativeResize="0"/>
          <p:nvPr/>
        </p:nvPicPr>
        <p:blipFill rotWithShape="1">
          <a:blip r:embed="rId3">
            <a:alphaModFix/>
          </a:blip>
          <a:srcRect l="44777" t="13758" r="30555" b="40299"/>
          <a:stretch/>
        </p:blipFill>
        <p:spPr>
          <a:xfrm rot="5400000">
            <a:off x="486330" y="-6112"/>
            <a:ext cx="1127760" cy="2100421"/>
          </a:xfrm>
          <a:prstGeom prst="rect">
            <a:avLst/>
          </a:prstGeom>
          <a:noFill/>
          <a:ln>
            <a:noFill/>
          </a:ln>
        </p:spPr>
      </p:pic>
      <p:pic>
        <p:nvPicPr>
          <p:cNvPr id="131" name="Google Shape;131;p41" descr="Logo, icon&#10;&#10;Description automatically generated"/>
          <p:cNvPicPr preferRelativeResize="0"/>
          <p:nvPr/>
        </p:nvPicPr>
        <p:blipFill rotWithShape="1">
          <a:blip r:embed="rId4">
            <a:alphaModFix/>
          </a:blip>
          <a:srcRect/>
          <a:stretch/>
        </p:blipFill>
        <p:spPr>
          <a:xfrm>
            <a:off x="6607207" y="4769288"/>
            <a:ext cx="457200" cy="457200"/>
          </a:xfrm>
          <a:prstGeom prst="rect">
            <a:avLst/>
          </a:prstGeom>
          <a:noFill/>
          <a:ln>
            <a:noFill/>
          </a:ln>
        </p:spPr>
      </p:pic>
      <p:pic>
        <p:nvPicPr>
          <p:cNvPr id="132" name="Google Shape;132;p41" descr="Logo&#10;&#10;Description automatically generated"/>
          <p:cNvPicPr preferRelativeResize="0"/>
          <p:nvPr/>
        </p:nvPicPr>
        <p:blipFill rotWithShape="1">
          <a:blip r:embed="rId5">
            <a:alphaModFix/>
          </a:blip>
          <a:srcRect/>
          <a:stretch/>
        </p:blipFill>
        <p:spPr>
          <a:xfrm>
            <a:off x="2861868" y="3659033"/>
            <a:ext cx="457200" cy="457200"/>
          </a:xfrm>
          <a:prstGeom prst="rect">
            <a:avLst/>
          </a:prstGeom>
          <a:noFill/>
          <a:ln>
            <a:noFill/>
          </a:ln>
        </p:spPr>
      </p:pic>
      <p:pic>
        <p:nvPicPr>
          <p:cNvPr id="133" name="Google Shape;133;p41" descr="Icon&#10;&#10;Description automatically generated"/>
          <p:cNvPicPr preferRelativeResize="0"/>
          <p:nvPr/>
        </p:nvPicPr>
        <p:blipFill rotWithShape="1">
          <a:blip r:embed="rId6">
            <a:alphaModFix/>
          </a:blip>
          <a:srcRect/>
          <a:stretch/>
        </p:blipFill>
        <p:spPr>
          <a:xfrm>
            <a:off x="2861868" y="4769288"/>
            <a:ext cx="457200" cy="457200"/>
          </a:xfrm>
          <a:prstGeom prst="rect">
            <a:avLst/>
          </a:prstGeom>
          <a:noFill/>
          <a:ln>
            <a:noFill/>
          </a:ln>
        </p:spPr>
      </p:pic>
      <p:pic>
        <p:nvPicPr>
          <p:cNvPr id="134" name="Google Shape;134;p41" descr="Icon&#10;&#10;Description automatically generated"/>
          <p:cNvPicPr preferRelativeResize="0"/>
          <p:nvPr/>
        </p:nvPicPr>
        <p:blipFill rotWithShape="1">
          <a:blip r:embed="rId7">
            <a:alphaModFix/>
          </a:blip>
          <a:srcRect/>
          <a:stretch/>
        </p:blipFill>
        <p:spPr>
          <a:xfrm>
            <a:off x="6581843" y="3653179"/>
            <a:ext cx="457200" cy="457200"/>
          </a:xfrm>
          <a:prstGeom prst="rect">
            <a:avLst/>
          </a:prstGeom>
          <a:noFill/>
          <a:ln>
            <a:noFill/>
          </a:ln>
        </p:spPr>
      </p:pic>
      <p:pic>
        <p:nvPicPr>
          <p:cNvPr id="135" name="Google Shape;135;p41"/>
          <p:cNvPicPr preferRelativeResize="0"/>
          <p:nvPr/>
        </p:nvPicPr>
        <p:blipFill rotWithShape="1">
          <a:blip r:embed="rId8">
            <a:alphaModFix/>
          </a:blip>
          <a:srcRect/>
          <a:stretch/>
        </p:blipFill>
        <p:spPr>
          <a:xfrm>
            <a:off x="4615214" y="2228959"/>
            <a:ext cx="992009" cy="992009"/>
          </a:xfrm>
          <a:prstGeom prst="rect">
            <a:avLst/>
          </a:prstGeom>
          <a:noFill/>
          <a:ln>
            <a:noFill/>
          </a:ln>
        </p:spPr>
      </p:pic>
      <p:sp>
        <p:nvSpPr>
          <p:cNvPr id="136" name="Google Shape;136;p41"/>
          <p:cNvSpPr txBox="1">
            <a:spLocks noGrp="1"/>
          </p:cNvSpPr>
          <p:nvPr>
            <p:ph type="title"/>
          </p:nvPr>
        </p:nvSpPr>
        <p:spPr>
          <a:xfrm>
            <a:off x="2327563" y="585651"/>
            <a:ext cx="7860146" cy="1105037"/>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5400"/>
              <a:buFont typeface="Trebuchet MS"/>
              <a:buNone/>
              <a:defRPr sz="54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7" name="Google Shape;137;p41"/>
          <p:cNvSpPr txBox="1"/>
          <p:nvPr/>
        </p:nvSpPr>
        <p:spPr>
          <a:xfrm>
            <a:off x="3511661" y="3674124"/>
            <a:ext cx="3065072" cy="156966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2400"/>
              <a:buFont typeface="Trebuchet MS"/>
              <a:buNone/>
            </a:pPr>
            <a:r>
              <a:rPr lang="en-US" sz="2400" b="1" dirty="0">
                <a:solidFill>
                  <a:schemeClr val="dk1"/>
                </a:solidFill>
                <a:latin typeface="Calibri" panose="020F0502020204030204" pitchFamily="34" charset="0"/>
                <a:ea typeface="Trebuchet MS"/>
                <a:cs typeface="Calibri" panose="020F0502020204030204" pitchFamily="34" charset="0"/>
                <a:sym typeface="Trebuchet MS"/>
              </a:rPr>
              <a:t>@BureauIndEdu</a:t>
            </a:r>
            <a:endParaRPr dirty="0">
              <a:latin typeface="Calibri" panose="020F0502020204030204" pitchFamily="34" charset="0"/>
            </a:endParaRPr>
          </a:p>
          <a:p>
            <a:pPr marL="0" marR="0" lvl="0" indent="0" algn="l" rtl="0">
              <a:spcBef>
                <a:spcPts val="0"/>
              </a:spcBef>
              <a:spcAft>
                <a:spcPts val="0"/>
              </a:spcAft>
              <a:buNone/>
            </a:pPr>
            <a:endParaRPr sz="2400" b="1" dirty="0">
              <a:solidFill>
                <a:schemeClr val="dk1"/>
              </a:solidFill>
              <a:latin typeface="Calibri" panose="020F0502020204030204" pitchFamily="34" charset="0"/>
              <a:ea typeface="Trebuchet MS"/>
              <a:cs typeface="Calibri" panose="020F0502020204030204" pitchFamily="34" charset="0"/>
              <a:sym typeface="Trebuchet MS"/>
            </a:endParaRPr>
          </a:p>
          <a:p>
            <a:pPr marL="0" marR="0" lvl="0" indent="0" algn="l" rtl="0">
              <a:spcBef>
                <a:spcPts val="0"/>
              </a:spcBef>
              <a:spcAft>
                <a:spcPts val="0"/>
              </a:spcAft>
              <a:buNone/>
            </a:pPr>
            <a:endParaRPr sz="2400" b="1" dirty="0">
              <a:solidFill>
                <a:schemeClr val="dk1"/>
              </a:solidFill>
              <a:latin typeface="Calibri" panose="020F0502020204030204" pitchFamily="34" charset="0"/>
              <a:ea typeface="Trebuchet MS"/>
              <a:cs typeface="Calibri" panose="020F0502020204030204" pitchFamily="34" charset="0"/>
              <a:sym typeface="Trebuchet MS"/>
            </a:endParaRPr>
          </a:p>
          <a:p>
            <a:pPr marL="0" marR="0" lvl="0" indent="0" algn="l" rtl="0">
              <a:spcBef>
                <a:spcPts val="0"/>
              </a:spcBef>
              <a:spcAft>
                <a:spcPts val="0"/>
              </a:spcAft>
              <a:buNone/>
            </a:pPr>
            <a:r>
              <a:rPr lang="en-US" sz="2400" b="1" dirty="0">
                <a:solidFill>
                  <a:schemeClr val="dk1"/>
                </a:solidFill>
                <a:latin typeface="Calibri" panose="020F0502020204030204" pitchFamily="34" charset="0"/>
                <a:ea typeface="Trebuchet MS"/>
                <a:cs typeface="Calibri" panose="020F0502020204030204" pitchFamily="34" charset="0"/>
                <a:sym typeface="Trebuchet MS"/>
              </a:rPr>
              <a:t>/</a:t>
            </a:r>
            <a:r>
              <a:rPr lang="en-US" sz="2400" b="1" dirty="0" err="1">
                <a:solidFill>
                  <a:schemeClr val="dk1"/>
                </a:solidFill>
                <a:latin typeface="Calibri" panose="020F0502020204030204" pitchFamily="34" charset="0"/>
                <a:ea typeface="Trebuchet MS"/>
                <a:cs typeface="Calibri" panose="020F0502020204030204" pitchFamily="34" charset="0"/>
                <a:sym typeface="Trebuchet MS"/>
              </a:rPr>
              <a:t>BureauIndianEdu</a:t>
            </a:r>
            <a:endParaRPr sz="2400" b="1" dirty="0">
              <a:solidFill>
                <a:schemeClr val="dk1"/>
              </a:solidFill>
              <a:latin typeface="Calibri" panose="020F0502020204030204" pitchFamily="34" charset="0"/>
              <a:ea typeface="Trebuchet MS"/>
              <a:cs typeface="Calibri" panose="020F0502020204030204" pitchFamily="34" charset="0"/>
              <a:sym typeface="Trebuchet MS"/>
            </a:endParaRPr>
          </a:p>
        </p:txBody>
      </p:sp>
      <p:sp>
        <p:nvSpPr>
          <p:cNvPr id="138" name="Google Shape;138;p41"/>
          <p:cNvSpPr txBox="1"/>
          <p:nvPr/>
        </p:nvSpPr>
        <p:spPr>
          <a:xfrm>
            <a:off x="7228763" y="3676270"/>
            <a:ext cx="4146602" cy="193899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2400"/>
              <a:buFont typeface="Trebuchet MS"/>
              <a:buNone/>
            </a:pPr>
            <a:r>
              <a:rPr lang="en-US" sz="2400" b="1" dirty="0">
                <a:solidFill>
                  <a:schemeClr val="dk1"/>
                </a:solidFill>
                <a:latin typeface="Calibri" panose="020F0502020204030204" pitchFamily="34" charset="0"/>
                <a:ea typeface="Trebuchet MS"/>
                <a:cs typeface="Calibri" panose="020F0502020204030204" pitchFamily="34" charset="0"/>
                <a:sym typeface="Trebuchet MS"/>
              </a:rPr>
              <a:t>@BureauofIndianEducation</a:t>
            </a:r>
            <a:endParaRPr dirty="0">
              <a:latin typeface="Calibri" panose="020F0502020204030204" pitchFamily="34" charset="0"/>
            </a:endParaRPr>
          </a:p>
          <a:p>
            <a:pPr marL="0" marR="0" lvl="0" indent="0" algn="l" rtl="0">
              <a:spcBef>
                <a:spcPts val="0"/>
              </a:spcBef>
              <a:spcAft>
                <a:spcPts val="0"/>
              </a:spcAft>
              <a:buNone/>
            </a:pPr>
            <a:endParaRPr sz="2400" b="1" dirty="0">
              <a:solidFill>
                <a:schemeClr val="dk1"/>
              </a:solidFill>
              <a:latin typeface="Calibri" panose="020F0502020204030204" pitchFamily="34" charset="0"/>
              <a:ea typeface="Trebuchet MS"/>
              <a:cs typeface="Calibri" panose="020F0502020204030204" pitchFamily="34" charset="0"/>
              <a:sym typeface="Trebuchet MS"/>
            </a:endParaRPr>
          </a:p>
          <a:p>
            <a:pPr marL="0" marR="0" lvl="0" indent="0" algn="l" rtl="0">
              <a:spcBef>
                <a:spcPts val="0"/>
              </a:spcBef>
              <a:spcAft>
                <a:spcPts val="0"/>
              </a:spcAft>
              <a:buNone/>
            </a:pPr>
            <a:endParaRPr sz="2400" b="1" dirty="0">
              <a:solidFill>
                <a:schemeClr val="dk1"/>
              </a:solidFill>
              <a:latin typeface="Calibri" panose="020F0502020204030204" pitchFamily="34" charset="0"/>
              <a:ea typeface="Trebuchet MS"/>
              <a:cs typeface="Calibri" panose="020F0502020204030204" pitchFamily="34" charset="0"/>
              <a:sym typeface="Trebuchet MS"/>
            </a:endParaRPr>
          </a:p>
          <a:p>
            <a:pPr marL="0" marR="0" lvl="0" indent="0" algn="l" rtl="0">
              <a:lnSpc>
                <a:spcPct val="100000"/>
              </a:lnSpc>
              <a:spcBef>
                <a:spcPts val="0"/>
              </a:spcBef>
              <a:spcAft>
                <a:spcPts val="0"/>
              </a:spcAft>
              <a:buClr>
                <a:schemeClr val="dk1"/>
              </a:buClr>
              <a:buSzPts val="2400"/>
              <a:buFont typeface="Trebuchet MS"/>
              <a:buNone/>
            </a:pPr>
            <a:r>
              <a:rPr lang="en-US" sz="2400" b="1" dirty="0">
                <a:solidFill>
                  <a:schemeClr val="dk1"/>
                </a:solidFill>
                <a:latin typeface="Calibri" panose="020F0502020204030204" pitchFamily="34" charset="0"/>
                <a:ea typeface="Trebuchet MS"/>
                <a:cs typeface="Calibri" panose="020F0502020204030204" pitchFamily="34" charset="0"/>
                <a:sym typeface="Trebuchet MS"/>
              </a:rPr>
              <a:t>/</a:t>
            </a:r>
            <a:r>
              <a:rPr lang="en-US" sz="2400" b="1" dirty="0" err="1">
                <a:solidFill>
                  <a:schemeClr val="dk1"/>
                </a:solidFill>
                <a:latin typeface="Calibri" panose="020F0502020204030204" pitchFamily="34" charset="0"/>
                <a:ea typeface="Trebuchet MS"/>
                <a:cs typeface="Calibri" panose="020F0502020204030204" pitchFamily="34" charset="0"/>
                <a:sym typeface="Trebuchet MS"/>
              </a:rPr>
              <a:t>BureauofIndianEducation</a:t>
            </a:r>
            <a:endParaRPr sz="2400" b="1" dirty="0">
              <a:solidFill>
                <a:schemeClr val="dk1"/>
              </a:solidFill>
              <a:latin typeface="Calibri" panose="020F0502020204030204" pitchFamily="34" charset="0"/>
              <a:ea typeface="Trebuchet MS"/>
              <a:cs typeface="Calibri" panose="020F0502020204030204" pitchFamily="34" charset="0"/>
              <a:sym typeface="Trebuchet MS"/>
            </a:endParaRPr>
          </a:p>
          <a:p>
            <a:pPr marL="0" marR="0" lvl="0" indent="0" algn="l" rtl="0">
              <a:spcBef>
                <a:spcPts val="0"/>
              </a:spcBef>
              <a:spcAft>
                <a:spcPts val="0"/>
              </a:spcAft>
              <a:buNone/>
            </a:pPr>
            <a:endParaRPr sz="2400" b="1" dirty="0">
              <a:solidFill>
                <a:schemeClr val="dk1"/>
              </a:solidFill>
              <a:latin typeface="Calibri" panose="020F0502020204030204" pitchFamily="34" charset="0"/>
              <a:ea typeface="Trebuchet MS"/>
              <a:cs typeface="Calibri" panose="020F0502020204030204" pitchFamily="34" charset="0"/>
              <a:sym typeface="Trebuchet MS"/>
            </a:endParaRPr>
          </a:p>
        </p:txBody>
      </p:sp>
      <p:sp>
        <p:nvSpPr>
          <p:cNvPr id="139" name="Google Shape;139;p41"/>
          <p:cNvSpPr txBox="1"/>
          <p:nvPr/>
        </p:nvSpPr>
        <p:spPr>
          <a:xfrm>
            <a:off x="5450629" y="2344371"/>
            <a:ext cx="2623127"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u="sng" dirty="0">
                <a:solidFill>
                  <a:schemeClr val="dk1"/>
                </a:solidFill>
                <a:latin typeface="Calibri" panose="020F0502020204030204" pitchFamily="34" charset="0"/>
                <a:ea typeface="Trebuchet MS"/>
                <a:cs typeface="Calibri" panose="020F0502020204030204" pitchFamily="34" charset="0"/>
                <a:sym typeface="Trebuchet MS"/>
                <a:hlinkClick r:id="rId9">
                  <a:extLst>
                    <a:ext uri="{A12FA001-AC4F-418D-AE19-62706E023703}">
                      <ahyp:hlinkClr xmlns:ahyp="http://schemas.microsoft.com/office/drawing/2018/hyperlinkcolor" val="tx"/>
                    </a:ext>
                  </a:extLst>
                </a:hlinkClick>
              </a:rPr>
              <a:t>www.bie.edu</a:t>
            </a:r>
            <a:endParaRPr sz="2400" b="1" dirty="0">
              <a:solidFill>
                <a:schemeClr val="dk1"/>
              </a:solidFill>
              <a:latin typeface="Calibri" panose="020F0502020204030204" pitchFamily="34" charset="0"/>
              <a:ea typeface="Trebuchet MS"/>
              <a:cs typeface="Calibri" panose="020F0502020204030204" pitchFamily="34" charset="0"/>
              <a:sym typeface="Trebuchet MS"/>
            </a:endParaRPr>
          </a:p>
        </p:txBody>
      </p:sp>
      <p:cxnSp>
        <p:nvCxnSpPr>
          <p:cNvPr id="140" name="Google Shape;140;p41"/>
          <p:cNvCxnSpPr/>
          <p:nvPr/>
        </p:nvCxnSpPr>
        <p:spPr>
          <a:xfrm rot="10800000">
            <a:off x="1168400" y="6176963"/>
            <a:ext cx="6747350" cy="0"/>
          </a:xfrm>
          <a:prstGeom prst="straightConnector1">
            <a:avLst/>
          </a:prstGeom>
          <a:noFill/>
          <a:ln w="76200" cap="rnd" cmpd="sng">
            <a:solidFill>
              <a:srgbClr val="F9C499"/>
            </a:solidFill>
            <a:prstDash val="dot"/>
            <a:miter lim="800000"/>
            <a:headEnd type="none" w="sm" len="sm"/>
            <a:tailEnd type="none" w="sm" len="sm"/>
          </a:ln>
        </p:spPr>
      </p:cxnSp>
      <p:sp>
        <p:nvSpPr>
          <p:cNvPr id="141" name="Google Shape;141;p41"/>
          <p:cNvSpPr/>
          <p:nvPr/>
        </p:nvSpPr>
        <p:spPr>
          <a:xfrm rot="-1164760">
            <a:off x="177960" y="2523420"/>
            <a:ext cx="2719445" cy="4296925"/>
          </a:xfrm>
          <a:prstGeom prst="rect">
            <a:avLst/>
          </a:prstGeom>
          <a:blipFill rotWithShape="1">
            <a:blip r:embed="rId10">
              <a:alphaModFix/>
            </a:blip>
            <a:stretch>
              <a:fillRect l="-1124" r="-1123"/>
            </a:stretch>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6" name="Picture 15">
            <a:extLst>
              <a:ext uri="{FF2B5EF4-FFF2-40B4-BE49-F238E27FC236}">
                <a16:creationId xmlns:a16="http://schemas.microsoft.com/office/drawing/2014/main" id="{65B10153-2257-B3E9-B6EF-FD47C60957D7}"/>
              </a:ext>
            </a:extLst>
          </p:cNvPr>
          <p:cNvPicPr>
            <a:picLocks noChangeAspect="1"/>
          </p:cNvPicPr>
          <p:nvPr userDrawn="1"/>
        </p:nvPicPr>
        <p:blipFill>
          <a:blip r:embed="rId11"/>
          <a:stretch>
            <a:fillRect/>
          </a:stretch>
        </p:blipFill>
        <p:spPr>
          <a:xfrm>
            <a:off x="10440834" y="351099"/>
            <a:ext cx="1500070" cy="966712"/>
          </a:xfrm>
          <a:prstGeom prst="rect">
            <a:avLst/>
          </a:prstGeom>
        </p:spPr>
      </p:pic>
    </p:spTree>
    <p:extLst>
      <p:ext uri="{BB962C8B-B14F-4D97-AF65-F5344CB8AC3E}">
        <p14:creationId xmlns:p14="http://schemas.microsoft.com/office/powerpoint/2010/main" val="1303836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6C964BB-90EB-4CB2-B682-77E992652EC9}" type="datetimeFigureOut">
              <a:rPr lang="en-US" smtClean="0"/>
              <a:t>6/28/22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DDA343-3AA0-4A83-8579-871D9872D553}" type="slidenum">
              <a:rPr lang="en-US" smtClean="0"/>
              <a:t>‹#›</a:t>
            </a:fld>
            <a:endParaRPr lang="en-US"/>
          </a:p>
        </p:txBody>
      </p:sp>
    </p:spTree>
    <p:extLst>
      <p:ext uri="{BB962C8B-B14F-4D97-AF65-F5344CB8AC3E}">
        <p14:creationId xmlns:p14="http://schemas.microsoft.com/office/powerpoint/2010/main" val="37825450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6C964BB-90EB-4CB2-B682-77E992652EC9}" type="datetimeFigureOut">
              <a:rPr lang="en-US" smtClean="0"/>
              <a:t>6/28/22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DDA343-3AA0-4A83-8579-871D9872D553}" type="slidenum">
              <a:rPr lang="en-US" smtClean="0"/>
              <a:t>‹#›</a:t>
            </a:fld>
            <a:endParaRPr lang="en-US"/>
          </a:p>
        </p:txBody>
      </p:sp>
    </p:spTree>
    <p:extLst>
      <p:ext uri="{BB962C8B-B14F-4D97-AF65-F5344CB8AC3E}">
        <p14:creationId xmlns:p14="http://schemas.microsoft.com/office/powerpoint/2010/main" val="38766075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4.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emf"/><Relationship Id="rId2" Type="http://schemas.openxmlformats.org/officeDocument/2006/relationships/slideLayout" Target="../slideLayouts/slideLayout2.xml"/><Relationship Id="rId16" Type="http://schemas.openxmlformats.org/officeDocument/2006/relationships/image" Target="../media/image2.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804308" y="569843"/>
            <a:ext cx="7693004" cy="1320800"/>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p:cNvSpPr>
            <a:spLocks noGrp="1"/>
          </p:cNvSpPr>
          <p:nvPr>
            <p:ph type="body" idx="1"/>
          </p:nvPr>
        </p:nvSpPr>
        <p:spPr>
          <a:xfrm>
            <a:off x="2804308" y="2120832"/>
            <a:ext cx="8596668" cy="388077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9332107" y="6001605"/>
            <a:ext cx="911939" cy="365125"/>
          </a:xfrm>
          <a:prstGeom prst="rect">
            <a:avLst/>
          </a:prstGeom>
        </p:spPr>
        <p:txBody>
          <a:bodyPr vert="horz" lIns="91440" tIns="45720" rIns="91440" bIns="45720" rtlCol="0" anchor="ctr"/>
          <a:lstStyle>
            <a:lvl1pPr algn="r">
              <a:defRPr sz="900">
                <a:solidFill>
                  <a:schemeClr val="tx1">
                    <a:tint val="75000"/>
                  </a:schemeClr>
                </a:solidFill>
                <a:latin typeface="Calibri" panose="020F0502020204030204" pitchFamily="34" charset="0"/>
              </a:defRPr>
            </a:lvl1pPr>
          </a:lstStyle>
          <a:p>
            <a:fld id="{96C964BB-90EB-4CB2-B682-77E992652EC9}" type="datetimeFigureOut">
              <a:rPr lang="en-US" smtClean="0"/>
              <a:pPr/>
              <a:t>6/28/22</a:t>
            </a:fld>
            <a:endParaRPr lang="en-US" dirty="0"/>
          </a:p>
        </p:txBody>
      </p:sp>
      <p:sp>
        <p:nvSpPr>
          <p:cNvPr id="5" name="Footer Placeholder 4"/>
          <p:cNvSpPr>
            <a:spLocks noGrp="1"/>
          </p:cNvSpPr>
          <p:nvPr>
            <p:ph type="ftr" sz="quarter" idx="3"/>
          </p:nvPr>
        </p:nvSpPr>
        <p:spPr>
          <a:xfrm>
            <a:off x="2804308" y="6001605"/>
            <a:ext cx="6297612" cy="365125"/>
          </a:xfrm>
          <a:prstGeom prst="rect">
            <a:avLst/>
          </a:prstGeom>
        </p:spPr>
        <p:txBody>
          <a:bodyPr vert="horz" lIns="91440" tIns="45720" rIns="91440" bIns="45720" rtlCol="0" anchor="ctr"/>
          <a:lstStyle>
            <a:lvl1pPr algn="l">
              <a:defRPr sz="900">
                <a:solidFill>
                  <a:schemeClr val="tx1">
                    <a:tint val="75000"/>
                  </a:schemeClr>
                </a:solidFill>
                <a:latin typeface="Calibri" panose="020F0502020204030204" pitchFamily="34" charset="0"/>
              </a:defRPr>
            </a:lvl1pPr>
          </a:lstStyle>
          <a:p>
            <a:endParaRPr lang="en-US" dirty="0"/>
          </a:p>
        </p:txBody>
      </p:sp>
      <p:sp>
        <p:nvSpPr>
          <p:cNvPr id="6" name="Slide Number Placeholder 5"/>
          <p:cNvSpPr>
            <a:spLocks noGrp="1"/>
          </p:cNvSpPr>
          <p:nvPr>
            <p:ph type="sldNum" sz="quarter" idx="4"/>
          </p:nvPr>
        </p:nvSpPr>
        <p:spPr>
          <a:xfrm>
            <a:off x="10717637" y="6001605"/>
            <a:ext cx="683339" cy="365125"/>
          </a:xfrm>
          <a:prstGeom prst="rect">
            <a:avLst/>
          </a:prstGeom>
        </p:spPr>
        <p:txBody>
          <a:bodyPr vert="horz" lIns="91440" tIns="45720" rIns="91440" bIns="45720" rtlCol="0" anchor="ctr"/>
          <a:lstStyle>
            <a:lvl1pPr algn="r">
              <a:defRPr sz="900">
                <a:solidFill>
                  <a:schemeClr val="accent1"/>
                </a:solidFill>
                <a:latin typeface="Calibri" panose="020F0502020204030204" pitchFamily="34" charset="0"/>
              </a:defRPr>
            </a:lvl1pPr>
          </a:lstStyle>
          <a:p>
            <a:fld id="{D7DDA343-3AA0-4A83-8579-871D9872D553}" type="slidenum">
              <a:rPr lang="en-US" smtClean="0"/>
              <a:pPr/>
              <a:t>‹#›</a:t>
            </a:fld>
            <a:endParaRPr lang="en-US" dirty="0"/>
          </a:p>
        </p:txBody>
      </p:sp>
      <p:pic>
        <p:nvPicPr>
          <p:cNvPr id="18" name="Google Shape;191;p49" descr="An organic corner shape">
            <a:extLst>
              <a:ext uri="{FF2B5EF4-FFF2-40B4-BE49-F238E27FC236}">
                <a16:creationId xmlns:a16="http://schemas.microsoft.com/office/drawing/2014/main" id="{5958E07B-779B-3691-7C57-9912EBDF31A7}"/>
              </a:ext>
            </a:extLst>
          </p:cNvPr>
          <p:cNvPicPr preferRelativeResize="0"/>
          <p:nvPr userDrawn="1"/>
        </p:nvPicPr>
        <p:blipFill rotWithShape="1">
          <a:blip r:embed="rId15">
            <a:alphaModFix/>
          </a:blip>
          <a:srcRect l="11893" b="65540"/>
          <a:stretch/>
        </p:blipFill>
        <p:spPr>
          <a:xfrm rot="-5400000" flipH="1">
            <a:off x="-2061952" y="1634025"/>
            <a:ext cx="7247962" cy="3199985"/>
          </a:xfrm>
          <a:prstGeom prst="rect">
            <a:avLst/>
          </a:prstGeom>
          <a:noFill/>
          <a:ln>
            <a:noFill/>
          </a:ln>
        </p:spPr>
      </p:pic>
      <p:pic>
        <p:nvPicPr>
          <p:cNvPr id="30" name="Picture 29">
            <a:extLst>
              <a:ext uri="{FF2B5EF4-FFF2-40B4-BE49-F238E27FC236}">
                <a16:creationId xmlns:a16="http://schemas.microsoft.com/office/drawing/2014/main" id="{BBD77D25-C73B-6512-097A-F30550EF7C12}"/>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38293" y="3949445"/>
            <a:ext cx="2061051" cy="1328233"/>
          </a:xfrm>
          <a:prstGeom prst="rect">
            <a:avLst/>
          </a:prstGeom>
        </p:spPr>
      </p:pic>
      <p:pic>
        <p:nvPicPr>
          <p:cNvPr id="7" name="Picture 6">
            <a:extLst>
              <a:ext uri="{FF2B5EF4-FFF2-40B4-BE49-F238E27FC236}">
                <a16:creationId xmlns:a16="http://schemas.microsoft.com/office/drawing/2014/main" id="{C06C5E83-EE69-11B4-FC23-35D0712CFE48}"/>
              </a:ext>
            </a:extLst>
          </p:cNvPr>
          <p:cNvPicPr>
            <a:picLocks noChangeAspect="1"/>
          </p:cNvPicPr>
          <p:nvPr userDrawn="1"/>
        </p:nvPicPr>
        <p:blipFill>
          <a:blip r:embed="rId17"/>
          <a:stretch>
            <a:fillRect/>
          </a:stretch>
        </p:blipFill>
        <p:spPr>
          <a:xfrm>
            <a:off x="10906941" y="291929"/>
            <a:ext cx="988070" cy="1016206"/>
          </a:xfrm>
          <a:prstGeom prst="rect">
            <a:avLst/>
          </a:prstGeom>
        </p:spPr>
      </p:pic>
      <p:pic>
        <p:nvPicPr>
          <p:cNvPr id="10" name="Picture 9">
            <a:extLst>
              <a:ext uri="{FF2B5EF4-FFF2-40B4-BE49-F238E27FC236}">
                <a16:creationId xmlns:a16="http://schemas.microsoft.com/office/drawing/2014/main" id="{9D163F31-2B79-48EE-1315-17AB96EFA172}"/>
              </a:ext>
            </a:extLst>
          </p:cNvPr>
          <p:cNvPicPr>
            <a:picLocks noChangeAspect="1"/>
          </p:cNvPicPr>
          <p:nvPr userDrawn="1"/>
        </p:nvPicPr>
        <p:blipFill rotWithShape="1">
          <a:blip r:embed="rId18">
            <a:alphaModFix amt="30000"/>
          </a:blip>
          <a:srcRect/>
          <a:stretch/>
        </p:blipFill>
        <p:spPr>
          <a:xfrm>
            <a:off x="-1408813" y="517039"/>
            <a:ext cx="3094211" cy="3182321"/>
          </a:xfrm>
          <a:prstGeom prst="rect">
            <a:avLst/>
          </a:prstGeom>
        </p:spPr>
      </p:pic>
    </p:spTree>
    <p:extLst>
      <p:ext uri="{BB962C8B-B14F-4D97-AF65-F5344CB8AC3E}">
        <p14:creationId xmlns:p14="http://schemas.microsoft.com/office/powerpoint/2010/main" val="1547672149"/>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2" r:id="rId4"/>
    <p:sldLayoutId id="2147483679" r:id="rId5"/>
    <p:sldLayoutId id="2147483690" r:id="rId6"/>
    <p:sldLayoutId id="2147483691" r:id="rId7"/>
    <p:sldLayoutId id="2147483680" r:id="rId8"/>
    <p:sldLayoutId id="2147483682" r:id="rId9"/>
    <p:sldLayoutId id="2147483683" r:id="rId10"/>
    <p:sldLayoutId id="2147483685" r:id="rId11"/>
    <p:sldLayoutId id="2147483686" r:id="rId12"/>
    <p:sldLayoutId id="2147483693" r:id="rId13"/>
  </p:sldLayoutIdLst>
  <p:txStyles>
    <p:titleStyle>
      <a:lvl1pPr algn="l" defTabSz="457200" rtl="0" eaLnBrk="1" latinLnBrk="0" hangingPunct="1">
        <a:spcBef>
          <a:spcPct val="0"/>
        </a:spcBef>
        <a:buNone/>
        <a:defRPr sz="3600" kern="1200">
          <a:solidFill>
            <a:srgbClr val="2B4B50"/>
          </a:solidFill>
          <a:latin typeface="Calibri" panose="020F050202020403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rgbClr val="9D3F21"/>
        </a:buClr>
        <a:buSzPct val="80000"/>
        <a:buFont typeface="Wingdings 3" charset="2"/>
        <a:buChar char=""/>
        <a:defRPr sz="1800" kern="1200">
          <a:solidFill>
            <a:srgbClr val="2B4B50"/>
          </a:solidFill>
          <a:latin typeface="Calibri" panose="020F0502020204030204" pitchFamily="34" charset="0"/>
          <a:ea typeface="+mn-ea"/>
          <a:cs typeface="+mn-cs"/>
        </a:defRPr>
      </a:lvl1pPr>
      <a:lvl2pPr marL="742950" indent="-285750" algn="l" defTabSz="457200" rtl="0" eaLnBrk="1" latinLnBrk="0" hangingPunct="1">
        <a:spcBef>
          <a:spcPts val="1000"/>
        </a:spcBef>
        <a:spcAft>
          <a:spcPts val="0"/>
        </a:spcAft>
        <a:buClr>
          <a:srgbClr val="9D3F21"/>
        </a:buClr>
        <a:buSzPct val="80000"/>
        <a:buFont typeface="Wingdings 3" charset="2"/>
        <a:buChar char=""/>
        <a:defRPr sz="1600" kern="1200">
          <a:solidFill>
            <a:srgbClr val="2B4B50"/>
          </a:solidFill>
          <a:latin typeface="Calibri" panose="020F0502020204030204" pitchFamily="34" charset="0"/>
          <a:ea typeface="+mn-ea"/>
          <a:cs typeface="+mn-cs"/>
        </a:defRPr>
      </a:lvl2pPr>
      <a:lvl3pPr marL="1143000" indent="-228600" algn="l" defTabSz="457200" rtl="0" eaLnBrk="1" latinLnBrk="0" hangingPunct="1">
        <a:spcBef>
          <a:spcPts val="1000"/>
        </a:spcBef>
        <a:spcAft>
          <a:spcPts val="0"/>
        </a:spcAft>
        <a:buClr>
          <a:srgbClr val="9D3F21"/>
        </a:buClr>
        <a:buSzPct val="80000"/>
        <a:buFont typeface="Wingdings 3" charset="2"/>
        <a:buChar char=""/>
        <a:defRPr sz="1400" kern="1200">
          <a:solidFill>
            <a:srgbClr val="2B4B50"/>
          </a:solidFill>
          <a:latin typeface="Calibri" panose="020F0502020204030204" pitchFamily="34" charset="0"/>
          <a:ea typeface="+mn-ea"/>
          <a:cs typeface="+mn-cs"/>
        </a:defRPr>
      </a:lvl3pPr>
      <a:lvl4pPr marL="1600200" indent="-228600" algn="l" defTabSz="457200" rtl="0" eaLnBrk="1" latinLnBrk="0" hangingPunct="1">
        <a:spcBef>
          <a:spcPts val="1000"/>
        </a:spcBef>
        <a:spcAft>
          <a:spcPts val="0"/>
        </a:spcAft>
        <a:buClr>
          <a:srgbClr val="9D3F21"/>
        </a:buClr>
        <a:buSzPct val="80000"/>
        <a:buFont typeface="Wingdings 3" charset="2"/>
        <a:buChar char=""/>
        <a:defRPr sz="1200" kern="1200">
          <a:solidFill>
            <a:srgbClr val="2B4B50"/>
          </a:solidFill>
          <a:latin typeface="Calibri" panose="020F0502020204030204" pitchFamily="34" charset="0"/>
          <a:ea typeface="+mn-ea"/>
          <a:cs typeface="+mn-cs"/>
        </a:defRPr>
      </a:lvl4pPr>
      <a:lvl5pPr marL="2057400" indent="-228600" algn="l" defTabSz="457200" rtl="0" eaLnBrk="1" latinLnBrk="0" hangingPunct="1">
        <a:spcBef>
          <a:spcPts val="1000"/>
        </a:spcBef>
        <a:spcAft>
          <a:spcPts val="0"/>
        </a:spcAft>
        <a:buClr>
          <a:srgbClr val="9D3F21"/>
        </a:buClr>
        <a:buSzPct val="80000"/>
        <a:buFont typeface="Wingdings 3" charset="2"/>
        <a:buChar char=""/>
        <a:defRPr sz="1200" kern="1200">
          <a:solidFill>
            <a:srgbClr val="2B4B50"/>
          </a:solidFill>
          <a:latin typeface="Calibri" panose="020F0502020204030204" pitchFamily="34" charset="0"/>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6.jpg"/><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diagramLayout" Target="../diagrams/layout1.xml"/><Relationship Id="rId7" Type="http://schemas.openxmlformats.org/officeDocument/2006/relationships/diagramData" Target="../diagrams/data2.xml"/><Relationship Id="rId2" Type="http://schemas.openxmlformats.org/officeDocument/2006/relationships/diagramData" Target="../diagrams/data1.xml"/><Relationship Id="rId1" Type="http://schemas.openxmlformats.org/officeDocument/2006/relationships/slideLayout" Target="../slideLayouts/slideLayout9.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hyperlink" Target="https://m.youtube.com/watch?v=OKT5unmJZPo" TargetMode="Externa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814083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E8A79A-FB37-894C-AA8B-105FA4DDB279}"/>
              </a:ext>
            </a:extLst>
          </p:cNvPr>
          <p:cNvSpPr>
            <a:spLocks noGrp="1"/>
          </p:cNvSpPr>
          <p:nvPr>
            <p:ph type="title"/>
          </p:nvPr>
        </p:nvSpPr>
        <p:spPr>
          <a:xfrm>
            <a:off x="1947781" y="800032"/>
            <a:ext cx="7693004" cy="1320800"/>
          </a:xfrm>
        </p:spPr>
        <p:txBody>
          <a:bodyPr/>
          <a:lstStyle/>
          <a:p>
            <a:r>
              <a:rPr lang="en-US" dirty="0"/>
              <a:t>Systems of Human Development</a:t>
            </a:r>
          </a:p>
        </p:txBody>
      </p:sp>
      <p:sp>
        <p:nvSpPr>
          <p:cNvPr id="3" name="Content Placeholder 2">
            <a:extLst>
              <a:ext uri="{FF2B5EF4-FFF2-40B4-BE49-F238E27FC236}">
                <a16:creationId xmlns:a16="http://schemas.microsoft.com/office/drawing/2014/main" id="{4A5DD06C-E751-B14B-9703-B7229EA7E86D}"/>
              </a:ext>
            </a:extLst>
          </p:cNvPr>
          <p:cNvSpPr>
            <a:spLocks noGrp="1"/>
          </p:cNvSpPr>
          <p:nvPr>
            <p:ph idx="1"/>
          </p:nvPr>
        </p:nvSpPr>
        <p:spPr/>
        <p:txBody>
          <a:bodyPr>
            <a:normAutofit lnSpcReduction="10000"/>
          </a:bodyPr>
          <a:lstStyle/>
          <a:p>
            <a:r>
              <a:rPr lang="en-US" sz="3600" dirty="0"/>
              <a:t>Bronfenbrenner initially started with 4 systems, later adding a 5</a:t>
            </a:r>
            <a:r>
              <a:rPr lang="en-US" sz="3600" baseline="30000" dirty="0"/>
              <a:t>th</a:t>
            </a:r>
            <a:r>
              <a:rPr lang="en-US" sz="3600" dirty="0"/>
              <a:t> system</a:t>
            </a:r>
          </a:p>
          <a:p>
            <a:pPr marL="0" indent="0">
              <a:buNone/>
            </a:pPr>
            <a:endParaRPr lang="en-US" dirty="0"/>
          </a:p>
          <a:p>
            <a:pPr marL="3657600" lvl="8" indent="0">
              <a:buNone/>
            </a:pPr>
            <a:r>
              <a:rPr lang="en-US" sz="2400" b="1" i="1" dirty="0">
                <a:latin typeface="Calibri" panose="020F0502020204030204" pitchFamily="34" charset="0"/>
              </a:rPr>
              <a:t>Mesosystem</a:t>
            </a:r>
          </a:p>
          <a:p>
            <a:pPr marL="3657600" lvl="8" indent="0">
              <a:buNone/>
            </a:pPr>
            <a:r>
              <a:rPr lang="en-US" sz="2400" b="1" i="1" dirty="0">
                <a:latin typeface="Calibri" panose="020F0502020204030204" pitchFamily="34" charset="0"/>
              </a:rPr>
              <a:t>Microsystem</a:t>
            </a:r>
          </a:p>
          <a:p>
            <a:pPr marL="3657600" lvl="8" indent="0">
              <a:buNone/>
            </a:pPr>
            <a:r>
              <a:rPr lang="en-US" sz="2400" b="1" i="1" dirty="0">
                <a:latin typeface="Calibri" panose="020F0502020204030204" pitchFamily="34" charset="0"/>
              </a:rPr>
              <a:t>Exosystem</a:t>
            </a:r>
          </a:p>
          <a:p>
            <a:pPr marL="3657600" lvl="8" indent="0">
              <a:buNone/>
            </a:pPr>
            <a:r>
              <a:rPr lang="en-US" sz="2400" b="1" i="1" dirty="0">
                <a:latin typeface="Calibri" panose="020F0502020204030204" pitchFamily="34" charset="0"/>
              </a:rPr>
              <a:t>Macrosystem</a:t>
            </a:r>
          </a:p>
          <a:p>
            <a:pPr marL="3657600" lvl="8" indent="0">
              <a:buNone/>
            </a:pPr>
            <a:r>
              <a:rPr lang="en-US" sz="2400" b="1" i="1" dirty="0">
                <a:latin typeface="Calibri" panose="020F0502020204030204" pitchFamily="34" charset="0"/>
              </a:rPr>
              <a:t>Chronosystem</a:t>
            </a:r>
          </a:p>
        </p:txBody>
      </p:sp>
      <p:sp>
        <p:nvSpPr>
          <p:cNvPr id="4" name="Slide Number Placeholder 3">
            <a:extLst>
              <a:ext uri="{FF2B5EF4-FFF2-40B4-BE49-F238E27FC236}">
                <a16:creationId xmlns:a16="http://schemas.microsoft.com/office/drawing/2014/main" id="{EB62E748-201F-A749-9A52-D71380A8DA42}"/>
              </a:ext>
            </a:extLst>
          </p:cNvPr>
          <p:cNvSpPr>
            <a:spLocks noGrp="1"/>
          </p:cNvSpPr>
          <p:nvPr>
            <p:ph type="sldNum" sz="quarter" idx="12"/>
          </p:nvPr>
        </p:nvSpPr>
        <p:spPr/>
        <p:txBody>
          <a:bodyPr/>
          <a:lstStyle/>
          <a:p>
            <a:fld id="{063073B8-B7E2-A24B-9A7F-7030488F6926}" type="slidenum">
              <a:rPr lang="en-US" smtClean="0"/>
              <a:t>10</a:t>
            </a:fld>
            <a:endParaRPr lang="en-US"/>
          </a:p>
        </p:txBody>
      </p:sp>
    </p:spTree>
    <p:extLst>
      <p:ext uri="{BB962C8B-B14F-4D97-AF65-F5344CB8AC3E}">
        <p14:creationId xmlns:p14="http://schemas.microsoft.com/office/powerpoint/2010/main" val="30022281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Ecological Model. Bronfenbrenner's Ecological Model des | Open-i">
            <a:extLst>
              <a:ext uri="{FF2B5EF4-FFF2-40B4-BE49-F238E27FC236}">
                <a16:creationId xmlns:a16="http://schemas.microsoft.com/office/drawing/2014/main" id="{F87EA54D-C248-5040-9B96-47AC0BFDCC7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30" t="1002"/>
          <a:stretch/>
        </p:blipFill>
        <p:spPr bwMode="auto">
          <a:xfrm>
            <a:off x="4201609" y="227936"/>
            <a:ext cx="6409425" cy="6600704"/>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5176EDB9-8ABA-254E-A3AF-7A713FCAE43F}"/>
              </a:ext>
            </a:extLst>
          </p:cNvPr>
          <p:cNvSpPr>
            <a:spLocks noGrp="1"/>
          </p:cNvSpPr>
          <p:nvPr>
            <p:ph type="sldNum" sz="quarter" idx="12"/>
          </p:nvPr>
        </p:nvSpPr>
        <p:spPr/>
        <p:txBody>
          <a:bodyPr/>
          <a:lstStyle/>
          <a:p>
            <a:fld id="{063073B8-B7E2-A24B-9A7F-7030488F6926}" type="slidenum">
              <a:rPr lang="en-US" smtClean="0"/>
              <a:t>11</a:t>
            </a:fld>
            <a:endParaRPr lang="en-US"/>
          </a:p>
        </p:txBody>
      </p:sp>
      <p:sp>
        <p:nvSpPr>
          <p:cNvPr id="3" name="Oval 2">
            <a:extLst>
              <a:ext uri="{FF2B5EF4-FFF2-40B4-BE49-F238E27FC236}">
                <a16:creationId xmlns:a16="http://schemas.microsoft.com/office/drawing/2014/main" id="{76F90BAF-90AC-291F-598A-B471275068D7}"/>
              </a:ext>
            </a:extLst>
          </p:cNvPr>
          <p:cNvSpPr/>
          <p:nvPr/>
        </p:nvSpPr>
        <p:spPr>
          <a:xfrm>
            <a:off x="4201609" y="227936"/>
            <a:ext cx="6308203" cy="6501415"/>
          </a:xfrm>
          <a:prstGeom prst="ellipse">
            <a:avLst/>
          </a:prstGeom>
          <a:noFill/>
          <a:ln w="76200">
            <a:solidFill>
              <a:srgbClr val="2B4B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Tree>
    <p:extLst>
      <p:ext uri="{BB962C8B-B14F-4D97-AF65-F5344CB8AC3E}">
        <p14:creationId xmlns:p14="http://schemas.microsoft.com/office/powerpoint/2010/main" val="29756405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3E2F29-CE76-6D47-B205-FA7E721F20C6}"/>
              </a:ext>
            </a:extLst>
          </p:cNvPr>
          <p:cNvSpPr>
            <a:spLocks noGrp="1"/>
          </p:cNvSpPr>
          <p:nvPr>
            <p:ph type="title"/>
          </p:nvPr>
        </p:nvSpPr>
        <p:spPr>
          <a:xfrm>
            <a:off x="1970931" y="639292"/>
            <a:ext cx="7693004" cy="1320800"/>
          </a:xfrm>
        </p:spPr>
        <p:txBody>
          <a:bodyPr/>
          <a:lstStyle/>
          <a:p>
            <a:r>
              <a:rPr lang="en-US" dirty="0"/>
              <a:t>Mesosystem (Invisible on graphic)</a:t>
            </a:r>
          </a:p>
        </p:txBody>
      </p:sp>
      <p:sp>
        <p:nvSpPr>
          <p:cNvPr id="3" name="Content Placeholder 2">
            <a:extLst>
              <a:ext uri="{FF2B5EF4-FFF2-40B4-BE49-F238E27FC236}">
                <a16:creationId xmlns:a16="http://schemas.microsoft.com/office/drawing/2014/main" id="{41DAC700-94DA-2C4D-A2EC-3501BEB7F392}"/>
              </a:ext>
            </a:extLst>
          </p:cNvPr>
          <p:cNvSpPr>
            <a:spLocks noGrp="1"/>
          </p:cNvSpPr>
          <p:nvPr>
            <p:ph idx="1"/>
          </p:nvPr>
        </p:nvSpPr>
        <p:spPr>
          <a:xfrm>
            <a:off x="2804308" y="1858073"/>
            <a:ext cx="8596668" cy="3880773"/>
          </a:xfrm>
        </p:spPr>
        <p:txBody>
          <a:bodyPr>
            <a:normAutofit fontScale="85000" lnSpcReduction="20000"/>
          </a:bodyPr>
          <a:lstStyle/>
          <a:p>
            <a:r>
              <a:rPr lang="en-US" sz="2800" dirty="0"/>
              <a:t>The mesosystem creates linkages between home and school, between peer group and family, etc. </a:t>
            </a:r>
          </a:p>
          <a:p>
            <a:r>
              <a:rPr lang="en-US" sz="2800" dirty="0"/>
              <a:t>The mesosystem identifies the ability or paths for microsystem to work together to either support or not support the thinking or influence of the individual people/communities that could be identified as a microsystem. </a:t>
            </a:r>
          </a:p>
          <a:p>
            <a:r>
              <a:rPr lang="en-US" sz="2800" dirty="0">
                <a:highlight>
                  <a:srgbClr val="FFFF00"/>
                </a:highlight>
              </a:rPr>
              <a:t>The mesosystem can be broken, sustained, or </a:t>
            </a:r>
            <a:r>
              <a:rPr lang="en-US" sz="2800" u="sng" dirty="0">
                <a:highlight>
                  <a:srgbClr val="FFFF00"/>
                </a:highlight>
              </a:rPr>
              <a:t>need to be built</a:t>
            </a:r>
          </a:p>
          <a:p>
            <a:pPr lvl="1"/>
            <a:r>
              <a:rPr lang="en-US" sz="2800" dirty="0"/>
              <a:t>This is our focus many times as educators, but sometimes we miss </a:t>
            </a:r>
          </a:p>
          <a:p>
            <a:pPr lvl="1"/>
            <a:r>
              <a:rPr lang="en-US" sz="2800" dirty="0"/>
              <a:t>Communication (cultural/age divide/parenting style)</a:t>
            </a:r>
          </a:p>
          <a:p>
            <a:pPr marL="0" indent="0">
              <a:buNone/>
            </a:pPr>
            <a:endParaRPr lang="en-US" dirty="0"/>
          </a:p>
        </p:txBody>
      </p:sp>
      <p:sp>
        <p:nvSpPr>
          <p:cNvPr id="4" name="Slide Number Placeholder 3">
            <a:extLst>
              <a:ext uri="{FF2B5EF4-FFF2-40B4-BE49-F238E27FC236}">
                <a16:creationId xmlns:a16="http://schemas.microsoft.com/office/drawing/2014/main" id="{99BE5112-35BF-834B-99DE-E704E8D51846}"/>
              </a:ext>
            </a:extLst>
          </p:cNvPr>
          <p:cNvSpPr>
            <a:spLocks noGrp="1"/>
          </p:cNvSpPr>
          <p:nvPr>
            <p:ph type="sldNum" sz="quarter" idx="12"/>
          </p:nvPr>
        </p:nvSpPr>
        <p:spPr/>
        <p:txBody>
          <a:bodyPr/>
          <a:lstStyle/>
          <a:p>
            <a:fld id="{063073B8-B7E2-A24B-9A7F-7030488F6926}" type="slidenum">
              <a:rPr lang="en-US" smtClean="0"/>
              <a:t>12</a:t>
            </a:fld>
            <a:endParaRPr lang="en-US"/>
          </a:p>
        </p:txBody>
      </p:sp>
    </p:spTree>
    <p:extLst>
      <p:ext uri="{BB962C8B-B14F-4D97-AF65-F5344CB8AC3E}">
        <p14:creationId xmlns:p14="http://schemas.microsoft.com/office/powerpoint/2010/main" val="10004715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64BFB8-8CCF-5146-B885-CB10FAC9057A}"/>
              </a:ext>
            </a:extLst>
          </p:cNvPr>
          <p:cNvSpPr>
            <a:spLocks noGrp="1"/>
          </p:cNvSpPr>
          <p:nvPr>
            <p:ph type="title"/>
          </p:nvPr>
        </p:nvSpPr>
        <p:spPr>
          <a:xfrm>
            <a:off x="1947781" y="569843"/>
            <a:ext cx="7693004" cy="1320800"/>
          </a:xfrm>
        </p:spPr>
        <p:txBody>
          <a:bodyPr/>
          <a:lstStyle/>
          <a:p>
            <a:r>
              <a:rPr lang="en-US" dirty="0"/>
              <a:t>Microsystem</a:t>
            </a:r>
          </a:p>
        </p:txBody>
      </p:sp>
      <p:sp>
        <p:nvSpPr>
          <p:cNvPr id="3" name="Content Placeholder 2">
            <a:extLst>
              <a:ext uri="{FF2B5EF4-FFF2-40B4-BE49-F238E27FC236}">
                <a16:creationId xmlns:a16="http://schemas.microsoft.com/office/drawing/2014/main" id="{15DAA058-B737-8A4B-97AE-4F53BEB116B0}"/>
              </a:ext>
            </a:extLst>
          </p:cNvPr>
          <p:cNvSpPr>
            <a:spLocks noGrp="1"/>
          </p:cNvSpPr>
          <p:nvPr>
            <p:ph idx="1"/>
          </p:nvPr>
        </p:nvSpPr>
        <p:spPr>
          <a:xfrm>
            <a:off x="2700136" y="1552877"/>
            <a:ext cx="8606270" cy="4735280"/>
          </a:xfrm>
        </p:spPr>
        <p:txBody>
          <a:bodyPr>
            <a:noAutofit/>
          </a:bodyPr>
          <a:lstStyle/>
          <a:p>
            <a:r>
              <a:rPr lang="en-US" sz="2000" dirty="0"/>
              <a:t>The microsystem includes the </a:t>
            </a:r>
            <a:r>
              <a:rPr lang="en-US" sz="2000" i="1" dirty="0"/>
              <a:t>immediate</a:t>
            </a:r>
            <a:r>
              <a:rPr lang="en-US" sz="2000" dirty="0"/>
              <a:t> influences that a person may have within their lives and is considered the system in which the individual most directly participates.</a:t>
            </a:r>
            <a:r>
              <a:rPr lang="en-US" sz="2000" dirty="0">
                <a:effectLst/>
              </a:rPr>
              <a:t> </a:t>
            </a:r>
            <a:endParaRPr lang="en-US" sz="2000" dirty="0"/>
          </a:p>
          <a:p>
            <a:r>
              <a:rPr lang="en-US" sz="2000" dirty="0"/>
              <a:t>How the student/staff reacts to his/her microsystems will influence how the student/staff will develop and influence how the tribal member will be treated in return. </a:t>
            </a:r>
          </a:p>
          <a:p>
            <a:r>
              <a:rPr lang="en-US" sz="2000" dirty="0"/>
              <a:t>The more microsystems you have, the greater the chance for a more widened base of knowledge and experience will be available for the person.</a:t>
            </a:r>
          </a:p>
          <a:p>
            <a:pPr lvl="1"/>
            <a:r>
              <a:rPr lang="en-US" sz="2000" b="1" i="1" dirty="0"/>
              <a:t>Examples:  i.e., Tribal Culture and Language, Gender, Location, Parents, Siblings, Extended Family, Peers, Clan/Village</a:t>
            </a:r>
          </a:p>
        </p:txBody>
      </p:sp>
      <p:sp>
        <p:nvSpPr>
          <p:cNvPr id="4" name="Slide Number Placeholder 3">
            <a:extLst>
              <a:ext uri="{FF2B5EF4-FFF2-40B4-BE49-F238E27FC236}">
                <a16:creationId xmlns:a16="http://schemas.microsoft.com/office/drawing/2014/main" id="{EC5CA5EC-B39F-5B49-92A7-C22F601FFE1E}"/>
              </a:ext>
            </a:extLst>
          </p:cNvPr>
          <p:cNvSpPr>
            <a:spLocks noGrp="1"/>
          </p:cNvSpPr>
          <p:nvPr>
            <p:ph type="sldNum" sz="quarter" idx="12"/>
          </p:nvPr>
        </p:nvSpPr>
        <p:spPr/>
        <p:txBody>
          <a:bodyPr/>
          <a:lstStyle/>
          <a:p>
            <a:fld id="{063073B8-B7E2-A24B-9A7F-7030488F6926}" type="slidenum">
              <a:rPr lang="en-US" smtClean="0"/>
              <a:t>13</a:t>
            </a:fld>
            <a:endParaRPr lang="en-US"/>
          </a:p>
        </p:txBody>
      </p:sp>
    </p:spTree>
    <p:extLst>
      <p:ext uri="{BB962C8B-B14F-4D97-AF65-F5344CB8AC3E}">
        <p14:creationId xmlns:p14="http://schemas.microsoft.com/office/powerpoint/2010/main" val="8005870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729F3F-C4BB-8B4F-9714-F291C6266746}"/>
              </a:ext>
            </a:extLst>
          </p:cNvPr>
          <p:cNvSpPr>
            <a:spLocks noGrp="1"/>
          </p:cNvSpPr>
          <p:nvPr>
            <p:ph type="title"/>
          </p:nvPr>
        </p:nvSpPr>
        <p:spPr>
          <a:xfrm>
            <a:off x="1825244" y="558268"/>
            <a:ext cx="7693004" cy="1320800"/>
          </a:xfrm>
        </p:spPr>
        <p:txBody>
          <a:bodyPr/>
          <a:lstStyle/>
          <a:p>
            <a:r>
              <a:rPr lang="en-US" dirty="0"/>
              <a:t>Exosystem</a:t>
            </a:r>
          </a:p>
        </p:txBody>
      </p:sp>
      <p:sp>
        <p:nvSpPr>
          <p:cNvPr id="3" name="Content Placeholder 2">
            <a:extLst>
              <a:ext uri="{FF2B5EF4-FFF2-40B4-BE49-F238E27FC236}">
                <a16:creationId xmlns:a16="http://schemas.microsoft.com/office/drawing/2014/main" id="{F0521BCB-D321-2F48-AA05-5997ED022F14}"/>
              </a:ext>
            </a:extLst>
          </p:cNvPr>
          <p:cNvSpPr>
            <a:spLocks noGrp="1"/>
          </p:cNvSpPr>
          <p:nvPr>
            <p:ph idx="1"/>
          </p:nvPr>
        </p:nvSpPr>
        <p:spPr>
          <a:xfrm>
            <a:off x="2673752" y="1626037"/>
            <a:ext cx="8723117" cy="4485395"/>
          </a:xfrm>
        </p:spPr>
        <p:txBody>
          <a:bodyPr>
            <a:normAutofit/>
          </a:bodyPr>
          <a:lstStyle/>
          <a:p>
            <a:r>
              <a:rPr lang="en-US" sz="2400" dirty="0"/>
              <a:t>The Exosystem references the </a:t>
            </a:r>
            <a:r>
              <a:rPr lang="en-US" sz="2400" i="1" dirty="0"/>
              <a:t>environment</a:t>
            </a:r>
            <a:r>
              <a:rPr lang="en-US" sz="2400" dirty="0"/>
              <a:t> that the person may not be a part of but can have an influence on the tribal student’s/staff’s development. </a:t>
            </a:r>
          </a:p>
          <a:p>
            <a:r>
              <a:rPr lang="en-US" sz="2400" dirty="0"/>
              <a:t>As the person grows, the Exosystem connects to the microsystem thru the mesosystem, the person uses schemas to draw from and learn, progress.  </a:t>
            </a:r>
          </a:p>
          <a:p>
            <a:r>
              <a:rPr lang="en-US" sz="2400" b="1" i="1" dirty="0"/>
              <a:t>Examples:  Schools, Government, Laws, Parent’s success/nonsuccess, Family’s economic status, school and family expectations, decisions made or directed by family elders</a:t>
            </a:r>
            <a:r>
              <a:rPr lang="en-US" sz="2400" b="1" dirty="0"/>
              <a:t>.  </a:t>
            </a:r>
          </a:p>
        </p:txBody>
      </p:sp>
      <p:sp>
        <p:nvSpPr>
          <p:cNvPr id="4" name="Slide Number Placeholder 3">
            <a:extLst>
              <a:ext uri="{FF2B5EF4-FFF2-40B4-BE49-F238E27FC236}">
                <a16:creationId xmlns:a16="http://schemas.microsoft.com/office/drawing/2014/main" id="{EC4DC3FC-6B16-F040-856D-0145429A02BF}"/>
              </a:ext>
            </a:extLst>
          </p:cNvPr>
          <p:cNvSpPr>
            <a:spLocks noGrp="1"/>
          </p:cNvSpPr>
          <p:nvPr>
            <p:ph type="sldNum" sz="quarter" idx="12"/>
          </p:nvPr>
        </p:nvSpPr>
        <p:spPr/>
        <p:txBody>
          <a:bodyPr/>
          <a:lstStyle/>
          <a:p>
            <a:fld id="{063073B8-B7E2-A24B-9A7F-7030488F6926}" type="slidenum">
              <a:rPr lang="en-US" smtClean="0"/>
              <a:t>14</a:t>
            </a:fld>
            <a:endParaRPr lang="en-US"/>
          </a:p>
        </p:txBody>
      </p:sp>
    </p:spTree>
    <p:extLst>
      <p:ext uri="{BB962C8B-B14F-4D97-AF65-F5344CB8AC3E}">
        <p14:creationId xmlns:p14="http://schemas.microsoft.com/office/powerpoint/2010/main" val="39967142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E589EC-3D92-6141-A737-734F19579645}"/>
              </a:ext>
            </a:extLst>
          </p:cNvPr>
          <p:cNvSpPr>
            <a:spLocks noGrp="1"/>
          </p:cNvSpPr>
          <p:nvPr>
            <p:ph type="title"/>
          </p:nvPr>
        </p:nvSpPr>
        <p:spPr>
          <a:xfrm>
            <a:off x="1886673" y="569843"/>
            <a:ext cx="8610639" cy="1320800"/>
          </a:xfrm>
        </p:spPr>
        <p:txBody>
          <a:bodyPr/>
          <a:lstStyle/>
          <a:p>
            <a:r>
              <a:rPr lang="en-US" dirty="0"/>
              <a:t>Macrosystem</a:t>
            </a:r>
          </a:p>
        </p:txBody>
      </p:sp>
      <p:sp>
        <p:nvSpPr>
          <p:cNvPr id="3" name="Content Placeholder 2">
            <a:extLst>
              <a:ext uri="{FF2B5EF4-FFF2-40B4-BE49-F238E27FC236}">
                <a16:creationId xmlns:a16="http://schemas.microsoft.com/office/drawing/2014/main" id="{7C516F10-8251-6E4B-8917-BAEFB7EF4837}"/>
              </a:ext>
            </a:extLst>
          </p:cNvPr>
          <p:cNvSpPr>
            <a:spLocks noGrp="1"/>
          </p:cNvSpPr>
          <p:nvPr>
            <p:ph idx="1"/>
          </p:nvPr>
        </p:nvSpPr>
        <p:spPr>
          <a:xfrm>
            <a:off x="2673752" y="1594507"/>
            <a:ext cx="8749621" cy="3416300"/>
          </a:xfrm>
        </p:spPr>
        <p:txBody>
          <a:bodyPr>
            <a:noAutofit/>
          </a:bodyPr>
          <a:lstStyle/>
          <a:p>
            <a:r>
              <a:rPr lang="en-US" sz="2400" dirty="0"/>
              <a:t>Less social and nature, more about intellectual and cultural sphere. </a:t>
            </a:r>
          </a:p>
          <a:p>
            <a:r>
              <a:rPr lang="en-US" sz="2400" dirty="0"/>
              <a:t>The macrosystem is represented from the vantage that the child/staff must be socialized or shown how to act within a particular pattern of behavior given the situation. Method to validate the student’s knowledge</a:t>
            </a:r>
          </a:p>
          <a:p>
            <a:r>
              <a:rPr lang="en-US" sz="2400" dirty="0"/>
              <a:t>Using their own schemas, the person maneuvers thru their social situation</a:t>
            </a:r>
          </a:p>
          <a:p>
            <a:pPr lvl="1"/>
            <a:r>
              <a:rPr lang="en-US" sz="2400" b="1" i="1" dirty="0"/>
              <a:t>Examples:  Social and Cultural values of the tribe, community.  Native student/staff versus the school social and cultural values (outside expectations)</a:t>
            </a:r>
          </a:p>
        </p:txBody>
      </p:sp>
      <p:sp>
        <p:nvSpPr>
          <p:cNvPr id="4" name="Slide Number Placeholder 3">
            <a:extLst>
              <a:ext uri="{FF2B5EF4-FFF2-40B4-BE49-F238E27FC236}">
                <a16:creationId xmlns:a16="http://schemas.microsoft.com/office/drawing/2014/main" id="{FA53632D-6216-5543-9145-5710F88F4595}"/>
              </a:ext>
            </a:extLst>
          </p:cNvPr>
          <p:cNvSpPr>
            <a:spLocks noGrp="1"/>
          </p:cNvSpPr>
          <p:nvPr>
            <p:ph type="sldNum" sz="quarter" idx="12"/>
          </p:nvPr>
        </p:nvSpPr>
        <p:spPr/>
        <p:txBody>
          <a:bodyPr/>
          <a:lstStyle/>
          <a:p>
            <a:fld id="{063073B8-B7E2-A24B-9A7F-7030488F6926}" type="slidenum">
              <a:rPr lang="en-US" smtClean="0"/>
              <a:t>15</a:t>
            </a:fld>
            <a:endParaRPr lang="en-US"/>
          </a:p>
        </p:txBody>
      </p:sp>
    </p:spTree>
    <p:extLst>
      <p:ext uri="{BB962C8B-B14F-4D97-AF65-F5344CB8AC3E}">
        <p14:creationId xmlns:p14="http://schemas.microsoft.com/office/powerpoint/2010/main" val="21339105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80C3FC-6F1A-334D-A91A-E8DD84117AB3}"/>
              </a:ext>
            </a:extLst>
          </p:cNvPr>
          <p:cNvSpPr>
            <a:spLocks noGrp="1"/>
          </p:cNvSpPr>
          <p:nvPr>
            <p:ph type="title"/>
          </p:nvPr>
        </p:nvSpPr>
        <p:spPr>
          <a:xfrm>
            <a:off x="1982790" y="569843"/>
            <a:ext cx="8514522" cy="1320800"/>
          </a:xfrm>
        </p:spPr>
        <p:txBody>
          <a:bodyPr/>
          <a:lstStyle/>
          <a:p>
            <a:r>
              <a:rPr lang="en-US" dirty="0"/>
              <a:t>Chronosystem (Invisible on graph)</a:t>
            </a:r>
          </a:p>
        </p:txBody>
      </p:sp>
      <p:sp>
        <p:nvSpPr>
          <p:cNvPr id="3" name="Content Placeholder 2">
            <a:extLst>
              <a:ext uri="{FF2B5EF4-FFF2-40B4-BE49-F238E27FC236}">
                <a16:creationId xmlns:a16="http://schemas.microsoft.com/office/drawing/2014/main" id="{56FF0B0B-741A-994D-9F81-DA819CE424D3}"/>
              </a:ext>
            </a:extLst>
          </p:cNvPr>
          <p:cNvSpPr>
            <a:spLocks noGrp="1"/>
          </p:cNvSpPr>
          <p:nvPr>
            <p:ph idx="1"/>
          </p:nvPr>
        </p:nvSpPr>
        <p:spPr>
          <a:xfrm>
            <a:off x="2804308" y="1394810"/>
            <a:ext cx="8514522" cy="4971920"/>
          </a:xfrm>
        </p:spPr>
        <p:txBody>
          <a:bodyPr>
            <a:noAutofit/>
          </a:bodyPr>
          <a:lstStyle/>
          <a:p>
            <a:r>
              <a:rPr lang="en-US" sz="2400" dirty="0"/>
              <a:t>The chronosystem refers to the dimension of time in relation to a person’s development.</a:t>
            </a:r>
            <a:r>
              <a:rPr lang="en-US" sz="2400" dirty="0">
                <a:effectLst/>
              </a:rPr>
              <a:t> (Visible vs. Invisible).  </a:t>
            </a:r>
          </a:p>
          <a:p>
            <a:pPr lvl="1"/>
            <a:r>
              <a:rPr lang="en-US" sz="2400" dirty="0">
                <a:effectLst/>
              </a:rPr>
              <a:t>End point, differs for Native People</a:t>
            </a:r>
          </a:p>
          <a:p>
            <a:r>
              <a:rPr lang="en-US" sz="2400" dirty="0"/>
              <a:t>The chronosystem is affected by the way our life is based on the history or time we live in and can be influence both change and constancy (positive and negative of development).  </a:t>
            </a:r>
          </a:p>
          <a:p>
            <a:pPr lvl="1"/>
            <a:r>
              <a:rPr lang="en-US" sz="2400" b="1" i="1" dirty="0"/>
              <a:t>Examples:  Change in family structure, Family’s economic status (Situational vs. Generational Poverty)</a:t>
            </a:r>
          </a:p>
        </p:txBody>
      </p:sp>
      <p:sp>
        <p:nvSpPr>
          <p:cNvPr id="4" name="Slide Number Placeholder 3">
            <a:extLst>
              <a:ext uri="{FF2B5EF4-FFF2-40B4-BE49-F238E27FC236}">
                <a16:creationId xmlns:a16="http://schemas.microsoft.com/office/drawing/2014/main" id="{3ED09C08-1C98-064A-AC0A-ED659C1DD690}"/>
              </a:ext>
            </a:extLst>
          </p:cNvPr>
          <p:cNvSpPr>
            <a:spLocks noGrp="1"/>
          </p:cNvSpPr>
          <p:nvPr>
            <p:ph type="sldNum" sz="quarter" idx="12"/>
          </p:nvPr>
        </p:nvSpPr>
        <p:spPr/>
        <p:txBody>
          <a:bodyPr/>
          <a:lstStyle/>
          <a:p>
            <a:fld id="{063073B8-B7E2-A24B-9A7F-7030488F6926}" type="slidenum">
              <a:rPr lang="en-US" smtClean="0"/>
              <a:t>16</a:t>
            </a:fld>
            <a:endParaRPr lang="en-US"/>
          </a:p>
        </p:txBody>
      </p:sp>
    </p:spTree>
    <p:extLst>
      <p:ext uri="{BB962C8B-B14F-4D97-AF65-F5344CB8AC3E}">
        <p14:creationId xmlns:p14="http://schemas.microsoft.com/office/powerpoint/2010/main" val="14885286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1391CB-F1FE-B34C-9183-75D7870DDCB4}"/>
              </a:ext>
            </a:extLst>
          </p:cNvPr>
          <p:cNvSpPr>
            <a:spLocks noGrp="1"/>
          </p:cNvSpPr>
          <p:nvPr>
            <p:ph type="title"/>
          </p:nvPr>
        </p:nvSpPr>
        <p:spPr>
          <a:xfrm>
            <a:off x="1811878" y="548750"/>
            <a:ext cx="9082892" cy="1320800"/>
          </a:xfrm>
        </p:spPr>
        <p:txBody>
          <a:bodyPr/>
          <a:lstStyle/>
          <a:p>
            <a:r>
              <a:rPr lang="en-US" dirty="0"/>
              <a:t>Bronfenbrenner’s Theory, Connecting</a:t>
            </a:r>
          </a:p>
        </p:txBody>
      </p:sp>
      <p:sp>
        <p:nvSpPr>
          <p:cNvPr id="5" name="Slide Number Placeholder 4">
            <a:extLst>
              <a:ext uri="{FF2B5EF4-FFF2-40B4-BE49-F238E27FC236}">
                <a16:creationId xmlns:a16="http://schemas.microsoft.com/office/drawing/2014/main" id="{525FB1E5-E805-244E-AC83-2D09AB4F713E}"/>
              </a:ext>
            </a:extLst>
          </p:cNvPr>
          <p:cNvSpPr>
            <a:spLocks noGrp="1"/>
          </p:cNvSpPr>
          <p:nvPr>
            <p:ph type="sldNum" sz="quarter" idx="12"/>
          </p:nvPr>
        </p:nvSpPr>
        <p:spPr/>
        <p:txBody>
          <a:bodyPr/>
          <a:lstStyle/>
          <a:p>
            <a:fld id="{063073B8-B7E2-A24B-9A7F-7030488F6926}" type="slidenum">
              <a:rPr lang="en-US" smtClean="0"/>
              <a:t>17</a:t>
            </a:fld>
            <a:endParaRPr lang="en-US"/>
          </a:p>
        </p:txBody>
      </p:sp>
      <p:pic>
        <p:nvPicPr>
          <p:cNvPr id="6" name="Picture 2" descr="PDF] The Bronfenbrenner ecological systems theory of human development |  Semantic Scholar">
            <a:extLst>
              <a:ext uri="{FF2B5EF4-FFF2-40B4-BE49-F238E27FC236}">
                <a16:creationId xmlns:a16="http://schemas.microsoft.com/office/drawing/2014/main" id="{0A2DFF2B-0169-BD4D-B41A-F74E13AD6DD0}"/>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2648087" y="2424913"/>
            <a:ext cx="3561674" cy="34163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PDF] The Bronfenbrenner ecological systems theory of human development |  Semantic Scholar">
            <a:extLst>
              <a:ext uri="{FF2B5EF4-FFF2-40B4-BE49-F238E27FC236}">
                <a16:creationId xmlns:a16="http://schemas.microsoft.com/office/drawing/2014/main" id="{4164025B-AC34-8E4D-9266-72580C302106}"/>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7839302" y="2412093"/>
            <a:ext cx="3561674" cy="34163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7A3015E7-3D51-7F4A-AB0E-09962A5323D7}"/>
              </a:ext>
            </a:extLst>
          </p:cNvPr>
          <p:cNvSpPr txBox="1"/>
          <p:nvPr/>
        </p:nvSpPr>
        <p:spPr>
          <a:xfrm>
            <a:off x="3348872" y="1869550"/>
            <a:ext cx="2160105" cy="369332"/>
          </a:xfrm>
          <a:prstGeom prst="rect">
            <a:avLst/>
          </a:prstGeom>
          <a:noFill/>
        </p:spPr>
        <p:txBody>
          <a:bodyPr wrap="square" rtlCol="0">
            <a:spAutoFit/>
          </a:bodyPr>
          <a:lstStyle/>
          <a:p>
            <a:pPr algn="ctr"/>
            <a:r>
              <a:rPr lang="en-US" b="1" dirty="0">
                <a:solidFill>
                  <a:srgbClr val="2B4B50"/>
                </a:solidFill>
                <a:latin typeface="Calibri" panose="020F0502020204030204" pitchFamily="34" charset="0"/>
              </a:rPr>
              <a:t>WESTERN (A/S)</a:t>
            </a:r>
          </a:p>
        </p:txBody>
      </p:sp>
      <p:sp>
        <p:nvSpPr>
          <p:cNvPr id="9" name="TextBox 8">
            <a:extLst>
              <a:ext uri="{FF2B5EF4-FFF2-40B4-BE49-F238E27FC236}">
                <a16:creationId xmlns:a16="http://schemas.microsoft.com/office/drawing/2014/main" id="{A0B97BC3-D8EE-4F41-84BE-ACD9567DD947}"/>
              </a:ext>
            </a:extLst>
          </p:cNvPr>
          <p:cNvSpPr txBox="1"/>
          <p:nvPr/>
        </p:nvSpPr>
        <p:spPr>
          <a:xfrm>
            <a:off x="8407447" y="1869550"/>
            <a:ext cx="2310190" cy="369332"/>
          </a:xfrm>
          <a:prstGeom prst="rect">
            <a:avLst/>
          </a:prstGeom>
          <a:noFill/>
        </p:spPr>
        <p:txBody>
          <a:bodyPr wrap="square" rtlCol="0">
            <a:spAutoFit/>
          </a:bodyPr>
          <a:lstStyle/>
          <a:p>
            <a:pPr algn="ctr"/>
            <a:r>
              <a:rPr lang="en-US" b="1" dirty="0">
                <a:solidFill>
                  <a:srgbClr val="2B4B50"/>
                </a:solidFill>
                <a:latin typeface="Calibri" panose="020F0502020204030204" pitchFamily="34" charset="0"/>
              </a:rPr>
              <a:t>INDIGENOUS (A/S)</a:t>
            </a:r>
          </a:p>
        </p:txBody>
      </p:sp>
      <p:sp>
        <p:nvSpPr>
          <p:cNvPr id="3" name="Equal 2">
            <a:extLst>
              <a:ext uri="{FF2B5EF4-FFF2-40B4-BE49-F238E27FC236}">
                <a16:creationId xmlns:a16="http://schemas.microsoft.com/office/drawing/2014/main" id="{DF386EEC-A100-5C39-DC40-5A4459041FE2}"/>
              </a:ext>
            </a:extLst>
          </p:cNvPr>
          <p:cNvSpPr/>
          <p:nvPr/>
        </p:nvSpPr>
        <p:spPr>
          <a:xfrm>
            <a:off x="6567331" y="3429000"/>
            <a:ext cx="914400" cy="525517"/>
          </a:xfrm>
          <a:prstGeom prst="mathEqua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Not Equal 3">
            <a:extLst>
              <a:ext uri="{FF2B5EF4-FFF2-40B4-BE49-F238E27FC236}">
                <a16:creationId xmlns:a16="http://schemas.microsoft.com/office/drawing/2014/main" id="{C54ABAA6-9E0B-6694-A56C-418266CCB76A}"/>
              </a:ext>
            </a:extLst>
          </p:cNvPr>
          <p:cNvSpPr/>
          <p:nvPr/>
        </p:nvSpPr>
        <p:spPr>
          <a:xfrm>
            <a:off x="6567331" y="4231707"/>
            <a:ext cx="914400" cy="525517"/>
          </a:xfrm>
          <a:prstGeom prst="mathNotEqual">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5644189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F7238B-3748-BC47-99EB-115D60AF6182}"/>
              </a:ext>
            </a:extLst>
          </p:cNvPr>
          <p:cNvSpPr>
            <a:spLocks noGrp="1"/>
          </p:cNvSpPr>
          <p:nvPr>
            <p:ph type="title"/>
          </p:nvPr>
        </p:nvSpPr>
        <p:spPr>
          <a:xfrm>
            <a:off x="2040379" y="856395"/>
            <a:ext cx="7693004" cy="1320800"/>
          </a:xfrm>
        </p:spPr>
        <p:txBody>
          <a:bodyPr/>
          <a:lstStyle/>
          <a:p>
            <a:r>
              <a:rPr lang="en-US" dirty="0"/>
              <a:t>Systems  </a:t>
            </a:r>
          </a:p>
        </p:txBody>
      </p:sp>
      <p:sp>
        <p:nvSpPr>
          <p:cNvPr id="3" name="Content Placeholder 2">
            <a:extLst>
              <a:ext uri="{FF2B5EF4-FFF2-40B4-BE49-F238E27FC236}">
                <a16:creationId xmlns:a16="http://schemas.microsoft.com/office/drawing/2014/main" id="{982F556A-1D87-A947-A710-231EC7F80C29}"/>
              </a:ext>
            </a:extLst>
          </p:cNvPr>
          <p:cNvSpPr>
            <a:spLocks noGrp="1"/>
          </p:cNvSpPr>
          <p:nvPr>
            <p:ph idx="1"/>
          </p:nvPr>
        </p:nvSpPr>
        <p:spPr>
          <a:xfrm>
            <a:off x="2804308" y="1587398"/>
            <a:ext cx="8596668" cy="3880773"/>
          </a:xfrm>
        </p:spPr>
        <p:txBody>
          <a:bodyPr>
            <a:noAutofit/>
          </a:bodyPr>
          <a:lstStyle/>
          <a:p>
            <a:r>
              <a:rPr lang="en-US" sz="2800" dirty="0"/>
              <a:t>All 5 systems rely upon the other</a:t>
            </a:r>
          </a:p>
          <a:p>
            <a:r>
              <a:rPr lang="en-US" sz="2800" dirty="0"/>
              <a:t>These systems can be found in all human development</a:t>
            </a:r>
          </a:p>
          <a:p>
            <a:pPr lvl="1"/>
            <a:r>
              <a:rPr lang="en-US" sz="2800" dirty="0"/>
              <a:t>Regardless of background</a:t>
            </a:r>
          </a:p>
          <a:p>
            <a:pPr lvl="1"/>
            <a:r>
              <a:rPr lang="en-US" sz="2800" dirty="0"/>
              <a:t>Regardless of SES status</a:t>
            </a:r>
          </a:p>
          <a:p>
            <a:pPr lvl="1"/>
            <a:r>
              <a:rPr lang="en-US" sz="2800" dirty="0"/>
              <a:t>Regardless of Race or Ethnicity. </a:t>
            </a:r>
          </a:p>
          <a:p>
            <a:pPr lvl="1"/>
            <a:endParaRPr lang="en-US" sz="2800" dirty="0"/>
          </a:p>
          <a:p>
            <a:r>
              <a:rPr lang="en-US" sz="2800" dirty="0"/>
              <a:t>For the Native student, two systems of development may emerge and/or merge (Piaget) </a:t>
            </a:r>
          </a:p>
          <a:p>
            <a:pPr lvl="1"/>
            <a:r>
              <a:rPr lang="en-US" sz="2600" dirty="0"/>
              <a:t>With development of what is success</a:t>
            </a:r>
          </a:p>
        </p:txBody>
      </p:sp>
      <p:sp>
        <p:nvSpPr>
          <p:cNvPr id="4" name="Slide Number Placeholder 3">
            <a:extLst>
              <a:ext uri="{FF2B5EF4-FFF2-40B4-BE49-F238E27FC236}">
                <a16:creationId xmlns:a16="http://schemas.microsoft.com/office/drawing/2014/main" id="{8C3C5048-C894-AC42-8779-F8DA48114246}"/>
              </a:ext>
            </a:extLst>
          </p:cNvPr>
          <p:cNvSpPr>
            <a:spLocks noGrp="1"/>
          </p:cNvSpPr>
          <p:nvPr>
            <p:ph type="sldNum" sz="quarter" idx="12"/>
          </p:nvPr>
        </p:nvSpPr>
        <p:spPr/>
        <p:txBody>
          <a:bodyPr/>
          <a:lstStyle/>
          <a:p>
            <a:fld id="{063073B8-B7E2-A24B-9A7F-7030488F6926}" type="slidenum">
              <a:rPr lang="en-US" smtClean="0"/>
              <a:t>18</a:t>
            </a:fld>
            <a:endParaRPr lang="en-US"/>
          </a:p>
        </p:txBody>
      </p:sp>
    </p:spTree>
    <p:extLst>
      <p:ext uri="{BB962C8B-B14F-4D97-AF65-F5344CB8AC3E}">
        <p14:creationId xmlns:p14="http://schemas.microsoft.com/office/powerpoint/2010/main" val="26616020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EED42E9-327A-4AEE-85B7-1C4BFC34A938}"/>
              </a:ext>
            </a:extLst>
          </p:cNvPr>
          <p:cNvPicPr>
            <a:picLocks noChangeAspect="1"/>
          </p:cNvPicPr>
          <p:nvPr/>
        </p:nvPicPr>
        <p:blipFill rotWithShape="1">
          <a:blip r:embed="rId2">
            <a:extLst>
              <a:ext uri="{28A0092B-C50C-407E-A947-70E740481C1C}">
                <a14:useLocalDpi xmlns:a14="http://schemas.microsoft.com/office/drawing/2010/main" val="0"/>
              </a:ext>
            </a:extLst>
          </a:blip>
          <a:srcRect l="5439"/>
          <a:stretch/>
        </p:blipFill>
        <p:spPr>
          <a:xfrm>
            <a:off x="2545189" y="1287683"/>
            <a:ext cx="4194995" cy="4282633"/>
          </a:xfrm>
          <a:prstGeom prst="rect">
            <a:avLst/>
          </a:prstGeom>
        </p:spPr>
      </p:pic>
      <p:pic>
        <p:nvPicPr>
          <p:cNvPr id="3" name="Picture 2">
            <a:extLst>
              <a:ext uri="{FF2B5EF4-FFF2-40B4-BE49-F238E27FC236}">
                <a16:creationId xmlns:a16="http://schemas.microsoft.com/office/drawing/2014/main" id="{E68FB6F3-0D33-3155-2866-FEC63810A669}"/>
              </a:ext>
            </a:extLst>
          </p:cNvPr>
          <p:cNvPicPr>
            <a:picLocks noChangeAspect="1"/>
          </p:cNvPicPr>
          <p:nvPr/>
        </p:nvPicPr>
        <p:blipFill>
          <a:blip r:embed="rId3"/>
          <a:stretch>
            <a:fillRect/>
          </a:stretch>
        </p:blipFill>
        <p:spPr>
          <a:xfrm>
            <a:off x="6874394" y="1287683"/>
            <a:ext cx="4194995" cy="4314450"/>
          </a:xfrm>
          <a:prstGeom prst="rect">
            <a:avLst/>
          </a:prstGeom>
        </p:spPr>
      </p:pic>
    </p:spTree>
    <p:extLst>
      <p:ext uri="{BB962C8B-B14F-4D97-AF65-F5344CB8AC3E}">
        <p14:creationId xmlns:p14="http://schemas.microsoft.com/office/powerpoint/2010/main" val="23364664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E7113F-EC57-445E-9B14-08B599B55C61}"/>
              </a:ext>
            </a:extLst>
          </p:cNvPr>
          <p:cNvSpPr>
            <a:spLocks noGrp="1"/>
          </p:cNvSpPr>
          <p:nvPr>
            <p:ph type="ctrTitle" idx="4294967295"/>
          </p:nvPr>
        </p:nvSpPr>
        <p:spPr>
          <a:xfrm>
            <a:off x="1310309" y="3230968"/>
            <a:ext cx="9571382" cy="1571141"/>
          </a:xfrm>
        </p:spPr>
        <p:txBody>
          <a:bodyPr>
            <a:normAutofit/>
          </a:bodyPr>
          <a:lstStyle/>
          <a:p>
            <a:pPr algn="ctr"/>
            <a:r>
              <a:rPr lang="en-US" sz="3200" dirty="0">
                <a:solidFill>
                  <a:schemeClr val="bg1"/>
                </a:solidFill>
              </a:rPr>
              <a:t>Man in the Maze; an Indigenous approach to understanding adolescent tribal youth development</a:t>
            </a:r>
          </a:p>
        </p:txBody>
      </p:sp>
    </p:spTree>
    <p:extLst>
      <p:ext uri="{BB962C8B-B14F-4D97-AF65-F5344CB8AC3E}">
        <p14:creationId xmlns:p14="http://schemas.microsoft.com/office/powerpoint/2010/main" val="3455053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FE886C-88FE-344E-9B99-6EB239DB2E9C}"/>
              </a:ext>
            </a:extLst>
          </p:cNvPr>
          <p:cNvSpPr>
            <a:spLocks noGrp="1"/>
          </p:cNvSpPr>
          <p:nvPr>
            <p:ph type="title" idx="4294967295"/>
          </p:nvPr>
        </p:nvSpPr>
        <p:spPr>
          <a:xfrm>
            <a:off x="1886674" y="530927"/>
            <a:ext cx="7693025" cy="1320800"/>
          </a:xfrm>
        </p:spPr>
        <p:txBody>
          <a:bodyPr/>
          <a:lstStyle/>
          <a:p>
            <a:pPr algn="ctr"/>
            <a:r>
              <a:rPr lang="en-US" dirty="0">
                <a:solidFill>
                  <a:schemeClr val="bg1"/>
                </a:solidFill>
              </a:rPr>
              <a:t>V.F. Cordova</a:t>
            </a:r>
          </a:p>
        </p:txBody>
      </p:sp>
      <p:sp>
        <p:nvSpPr>
          <p:cNvPr id="3" name="Content Placeholder 2">
            <a:extLst>
              <a:ext uri="{FF2B5EF4-FFF2-40B4-BE49-F238E27FC236}">
                <a16:creationId xmlns:a16="http://schemas.microsoft.com/office/drawing/2014/main" id="{571FA7BC-F546-B84F-8209-C33098182335}"/>
              </a:ext>
            </a:extLst>
          </p:cNvPr>
          <p:cNvSpPr>
            <a:spLocks noGrp="1"/>
          </p:cNvSpPr>
          <p:nvPr>
            <p:ph idx="4294967295"/>
          </p:nvPr>
        </p:nvSpPr>
        <p:spPr>
          <a:xfrm>
            <a:off x="1020119" y="1728366"/>
            <a:ext cx="9897239" cy="3913331"/>
          </a:xfrm>
        </p:spPr>
        <p:txBody>
          <a:bodyPr>
            <a:noAutofit/>
          </a:bodyPr>
          <a:lstStyle/>
          <a:p>
            <a:pPr marL="0" indent="0">
              <a:buNone/>
            </a:pPr>
            <a:r>
              <a:rPr lang="en-US" sz="2400" dirty="0">
                <a:solidFill>
                  <a:schemeClr val="bg1"/>
                </a:solidFill>
              </a:rPr>
              <a:t>My family stories provide a window to see what I have to say.  I exist only in and as a context.  I am what the context has created.  I did not burst full bloom into the world I confront.  I do not have a “hidden,” ”inner,” or “true” self that lies waiting for my discovery.  I have been created by my experiences, and I am recreated – over and over again – by each new experience.  </a:t>
            </a:r>
          </a:p>
        </p:txBody>
      </p:sp>
      <p:sp>
        <p:nvSpPr>
          <p:cNvPr id="4" name="Slide Number Placeholder 3">
            <a:extLst>
              <a:ext uri="{FF2B5EF4-FFF2-40B4-BE49-F238E27FC236}">
                <a16:creationId xmlns:a16="http://schemas.microsoft.com/office/drawing/2014/main" id="{B1E3575A-D8CB-9041-A807-305F85617CBF}"/>
              </a:ext>
            </a:extLst>
          </p:cNvPr>
          <p:cNvSpPr>
            <a:spLocks noGrp="1"/>
          </p:cNvSpPr>
          <p:nvPr>
            <p:ph type="sldNum" sz="quarter" idx="4294967295"/>
          </p:nvPr>
        </p:nvSpPr>
        <p:spPr>
          <a:xfrm>
            <a:off x="11507788" y="6002338"/>
            <a:ext cx="684212" cy="365125"/>
          </a:xfrm>
        </p:spPr>
        <p:txBody>
          <a:bodyPr/>
          <a:lstStyle/>
          <a:p>
            <a:fld id="{063073B8-B7E2-A24B-9A7F-7030488F6926}" type="slidenum">
              <a:rPr lang="en-US" smtClean="0"/>
              <a:pPr/>
              <a:t>20</a:t>
            </a:fld>
            <a:endParaRPr lang="en-US"/>
          </a:p>
        </p:txBody>
      </p:sp>
    </p:spTree>
    <p:extLst>
      <p:ext uri="{BB962C8B-B14F-4D97-AF65-F5344CB8AC3E}">
        <p14:creationId xmlns:p14="http://schemas.microsoft.com/office/powerpoint/2010/main" val="3878939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7C9B14-83B3-49C0-A953-0E12058AA9E7}"/>
              </a:ext>
            </a:extLst>
          </p:cNvPr>
          <p:cNvSpPr>
            <a:spLocks noGrp="1"/>
          </p:cNvSpPr>
          <p:nvPr>
            <p:ph type="title"/>
          </p:nvPr>
        </p:nvSpPr>
        <p:spPr>
          <a:xfrm>
            <a:off x="1921397" y="569843"/>
            <a:ext cx="8575915" cy="1320800"/>
          </a:xfrm>
        </p:spPr>
        <p:txBody>
          <a:bodyPr/>
          <a:lstStyle/>
          <a:p>
            <a:r>
              <a:rPr lang="en-US" dirty="0"/>
              <a:t>2 Ways of Being </a:t>
            </a:r>
          </a:p>
        </p:txBody>
      </p:sp>
      <p:sp>
        <p:nvSpPr>
          <p:cNvPr id="4" name="Content Placeholder 2">
            <a:extLst>
              <a:ext uri="{FF2B5EF4-FFF2-40B4-BE49-F238E27FC236}">
                <a16:creationId xmlns:a16="http://schemas.microsoft.com/office/drawing/2014/main" id="{794E5B47-1134-4EEC-8650-386BEAAF8B44}"/>
              </a:ext>
            </a:extLst>
          </p:cNvPr>
          <p:cNvSpPr txBox="1">
            <a:spLocks/>
          </p:cNvSpPr>
          <p:nvPr/>
        </p:nvSpPr>
        <p:spPr>
          <a:xfrm>
            <a:off x="2134627" y="1704525"/>
            <a:ext cx="8984609" cy="2961314"/>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Font typeface="Wingdings 3" charset="2"/>
              <a:buNone/>
            </a:pPr>
            <a:r>
              <a:rPr lang="en-US" dirty="0">
                <a:latin typeface="Calibri" panose="020F0502020204030204" pitchFamily="34" charset="0"/>
              </a:rPr>
              <a:t>						  Two paths of knowledge</a:t>
            </a:r>
          </a:p>
          <a:p>
            <a:pPr marL="0" indent="0">
              <a:buFont typeface="Wingdings 3" charset="2"/>
              <a:buNone/>
            </a:pPr>
            <a:r>
              <a:rPr lang="en-US" dirty="0">
                <a:latin typeface="Calibri" panose="020F0502020204030204" pitchFamily="34" charset="0"/>
              </a:rPr>
              <a:t>	</a:t>
            </a:r>
          </a:p>
          <a:p>
            <a:pPr marL="0" indent="0">
              <a:buFont typeface="Wingdings 3" charset="2"/>
              <a:buNone/>
            </a:pPr>
            <a:r>
              <a:rPr lang="en-US" dirty="0">
                <a:latin typeface="Calibri" panose="020F0502020204030204" pitchFamily="34" charset="0"/>
              </a:rPr>
              <a:t>	</a:t>
            </a:r>
            <a:r>
              <a:rPr lang="en-US" dirty="0">
                <a:solidFill>
                  <a:srgbClr val="2B4B50"/>
                </a:solidFill>
                <a:latin typeface="Calibri" panose="020F0502020204030204" pitchFamily="34" charset="0"/>
              </a:rPr>
              <a:t>   </a:t>
            </a:r>
            <a:r>
              <a:rPr lang="en-US" b="1" dirty="0">
                <a:solidFill>
                  <a:srgbClr val="2B4B50"/>
                </a:solidFill>
                <a:latin typeface="Calibri" panose="020F0502020204030204" pitchFamily="34" charset="0"/>
              </a:rPr>
              <a:t>Developmental Theorists</a:t>
            </a:r>
            <a:r>
              <a:rPr lang="en-US" b="1" dirty="0">
                <a:latin typeface="Calibri" panose="020F0502020204030204" pitchFamily="34" charset="0"/>
              </a:rPr>
              <a:t>				</a:t>
            </a:r>
            <a:r>
              <a:rPr lang="en-US" b="1" dirty="0">
                <a:solidFill>
                  <a:srgbClr val="9D3F21"/>
                </a:solidFill>
                <a:latin typeface="Calibri" panose="020F0502020204030204" pitchFamily="34" charset="0"/>
              </a:rPr>
              <a:t>Indigenous Theorists</a:t>
            </a:r>
          </a:p>
          <a:p>
            <a:pPr marL="0" indent="0">
              <a:buFont typeface="Wingdings 3" charset="2"/>
              <a:buNone/>
            </a:pPr>
            <a:endParaRPr lang="en-US" dirty="0">
              <a:latin typeface="Calibri" panose="020F0502020204030204" pitchFamily="34" charset="0"/>
            </a:endParaRPr>
          </a:p>
          <a:p>
            <a:pPr marL="0" indent="0" algn="ctr">
              <a:buFont typeface="Wingdings 3" charset="2"/>
              <a:buNone/>
            </a:pPr>
            <a:r>
              <a:rPr lang="en-US" dirty="0">
                <a:latin typeface="Calibri" panose="020F0502020204030204" pitchFamily="34" charset="0"/>
              </a:rPr>
              <a:t>Merged to understand and approach our tribal students and their desire to belong in two worlds; often times having to choose on over the other</a:t>
            </a:r>
          </a:p>
          <a:p>
            <a:endParaRPr lang="en-US" dirty="0">
              <a:latin typeface="Calibri" panose="020F0502020204030204" pitchFamily="34" charset="0"/>
            </a:endParaRPr>
          </a:p>
        </p:txBody>
      </p:sp>
      <p:cxnSp>
        <p:nvCxnSpPr>
          <p:cNvPr id="6" name="Straight Arrow Connector 5">
            <a:extLst>
              <a:ext uri="{FF2B5EF4-FFF2-40B4-BE49-F238E27FC236}">
                <a16:creationId xmlns:a16="http://schemas.microsoft.com/office/drawing/2014/main" id="{1CD9FF7F-C885-46CE-8F31-D2993EBFFD7C}"/>
              </a:ext>
            </a:extLst>
          </p:cNvPr>
          <p:cNvCxnSpPr/>
          <p:nvPr/>
        </p:nvCxnSpPr>
        <p:spPr>
          <a:xfrm flipH="1">
            <a:off x="5558733" y="2108012"/>
            <a:ext cx="327171" cy="518020"/>
          </a:xfrm>
          <a:prstGeom prst="straightConnector1">
            <a:avLst/>
          </a:prstGeom>
          <a:ln>
            <a:solidFill>
              <a:srgbClr val="2B4B50"/>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8D2F246A-B794-443D-A586-4E9233F835DA}"/>
              </a:ext>
            </a:extLst>
          </p:cNvPr>
          <p:cNvCxnSpPr/>
          <p:nvPr/>
        </p:nvCxnSpPr>
        <p:spPr>
          <a:xfrm flipH="1">
            <a:off x="6868813" y="2881606"/>
            <a:ext cx="327171" cy="518020"/>
          </a:xfrm>
          <a:prstGeom prst="straightConnector1">
            <a:avLst/>
          </a:prstGeom>
          <a:ln>
            <a:solidFill>
              <a:srgbClr val="9D3F21"/>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8BB8C97E-3358-4605-B70B-2D666491BCDB}"/>
              </a:ext>
            </a:extLst>
          </p:cNvPr>
          <p:cNvCxnSpPr/>
          <p:nvPr/>
        </p:nvCxnSpPr>
        <p:spPr>
          <a:xfrm>
            <a:off x="6930333" y="2108012"/>
            <a:ext cx="276837" cy="518020"/>
          </a:xfrm>
          <a:prstGeom prst="straightConnector1">
            <a:avLst/>
          </a:prstGeom>
          <a:ln>
            <a:solidFill>
              <a:srgbClr val="9D3F2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58505E74-064F-4791-88ED-C5FC55196C81}"/>
              </a:ext>
            </a:extLst>
          </p:cNvPr>
          <p:cNvCxnSpPr/>
          <p:nvPr/>
        </p:nvCxnSpPr>
        <p:spPr>
          <a:xfrm>
            <a:off x="5660799" y="2873100"/>
            <a:ext cx="276837" cy="518020"/>
          </a:xfrm>
          <a:prstGeom prst="straightConnector1">
            <a:avLst/>
          </a:prstGeom>
          <a:ln>
            <a:solidFill>
              <a:srgbClr val="2B4B50"/>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253AC065-C346-444C-A9F7-D6E19EF29B6B}"/>
              </a:ext>
            </a:extLst>
          </p:cNvPr>
          <p:cNvSpPr txBox="1"/>
          <p:nvPr/>
        </p:nvSpPr>
        <p:spPr>
          <a:xfrm>
            <a:off x="2403286" y="4481173"/>
            <a:ext cx="7894041" cy="369332"/>
          </a:xfrm>
          <a:prstGeom prst="rect">
            <a:avLst/>
          </a:prstGeom>
          <a:noFill/>
        </p:spPr>
        <p:txBody>
          <a:bodyPr wrap="square" rtlCol="0">
            <a:spAutoFit/>
          </a:bodyPr>
          <a:lstStyle/>
          <a:p>
            <a:pPr algn="ctr"/>
            <a:r>
              <a:rPr lang="en-US" u="sng" dirty="0">
                <a:latin typeface="Calibri" panose="020F0502020204030204" pitchFamily="34" charset="0"/>
              </a:rPr>
              <a:t>Interdependent vs. Independent, a new approach to education</a:t>
            </a:r>
          </a:p>
        </p:txBody>
      </p:sp>
    </p:spTree>
    <p:extLst>
      <p:ext uri="{BB962C8B-B14F-4D97-AF65-F5344CB8AC3E}">
        <p14:creationId xmlns:p14="http://schemas.microsoft.com/office/powerpoint/2010/main" val="13942528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0A3ED9-3A23-4997-96CC-F09D46BD57EC}"/>
              </a:ext>
            </a:extLst>
          </p:cNvPr>
          <p:cNvSpPr>
            <a:spLocks noGrp="1"/>
          </p:cNvSpPr>
          <p:nvPr>
            <p:ph type="title"/>
          </p:nvPr>
        </p:nvSpPr>
        <p:spPr>
          <a:xfrm>
            <a:off x="1900644" y="569843"/>
            <a:ext cx="8596668" cy="1320800"/>
          </a:xfrm>
        </p:spPr>
        <p:txBody>
          <a:bodyPr/>
          <a:lstStyle/>
          <a:p>
            <a:r>
              <a:rPr lang="en-US" dirty="0"/>
              <a:t>So, what does this mean?</a:t>
            </a:r>
          </a:p>
        </p:txBody>
      </p:sp>
      <p:sp>
        <p:nvSpPr>
          <p:cNvPr id="3" name="Content Placeholder 2">
            <a:extLst>
              <a:ext uri="{FF2B5EF4-FFF2-40B4-BE49-F238E27FC236}">
                <a16:creationId xmlns:a16="http://schemas.microsoft.com/office/drawing/2014/main" id="{4E7AB87D-C049-4258-9C06-8B428250D498}"/>
              </a:ext>
            </a:extLst>
          </p:cNvPr>
          <p:cNvSpPr>
            <a:spLocks noGrp="1"/>
          </p:cNvSpPr>
          <p:nvPr>
            <p:ph idx="1"/>
          </p:nvPr>
        </p:nvSpPr>
        <p:spPr>
          <a:xfrm>
            <a:off x="2488556" y="1602297"/>
            <a:ext cx="8125429" cy="4439065"/>
          </a:xfrm>
        </p:spPr>
        <p:txBody>
          <a:bodyPr>
            <a:normAutofit/>
          </a:bodyPr>
          <a:lstStyle/>
          <a:p>
            <a:r>
              <a:rPr lang="en-US" dirty="0"/>
              <a:t>With the onset of adolescence, mixed thoughts begin to emerge and challenge the student internally.  (Home vs. School)</a:t>
            </a:r>
          </a:p>
          <a:p>
            <a:pPr lvl="1"/>
            <a:r>
              <a:rPr lang="en-US" b="1" dirty="0"/>
              <a:t>Independent:  </a:t>
            </a:r>
            <a:r>
              <a:rPr lang="en-US" dirty="0"/>
              <a:t>What is promoted within a classroom and school</a:t>
            </a:r>
          </a:p>
          <a:p>
            <a:pPr lvl="2"/>
            <a:r>
              <a:rPr lang="en-US" dirty="0"/>
              <a:t>We encourage this as educators, leaders not followers (Disrespectful)</a:t>
            </a:r>
          </a:p>
          <a:p>
            <a:pPr lvl="1"/>
            <a:r>
              <a:rPr lang="en-US" b="1" dirty="0"/>
              <a:t>Interdependent:  </a:t>
            </a:r>
            <a:r>
              <a:rPr lang="en-US" dirty="0"/>
              <a:t>What is promoted within the tribal household and tribal community</a:t>
            </a:r>
          </a:p>
          <a:p>
            <a:pPr lvl="2"/>
            <a:r>
              <a:rPr lang="en-US" dirty="0"/>
              <a:t>The family expects this, anything out of this area is seen as negative. (Disrespectful)</a:t>
            </a:r>
          </a:p>
          <a:p>
            <a:pPr marL="914400" lvl="2" indent="0">
              <a:buNone/>
            </a:pPr>
            <a:endParaRPr lang="en-US" dirty="0"/>
          </a:p>
          <a:p>
            <a:r>
              <a:rPr lang="en-US" dirty="0"/>
              <a:t>For the student, these two thoughts conflict, who is right and who is wrong?</a:t>
            </a:r>
          </a:p>
          <a:p>
            <a:r>
              <a:rPr lang="en-US" dirty="0"/>
              <a:t>For the student, these two traits must be attained simultaneously while recognizing when to use and not use. But often, not the case.</a:t>
            </a:r>
          </a:p>
        </p:txBody>
      </p:sp>
    </p:spTree>
    <p:extLst>
      <p:ext uri="{BB962C8B-B14F-4D97-AF65-F5344CB8AC3E}">
        <p14:creationId xmlns:p14="http://schemas.microsoft.com/office/powerpoint/2010/main" val="41839433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1AF433-82F8-4B0D-B4B4-E226EE37EBFA}"/>
              </a:ext>
            </a:extLst>
          </p:cNvPr>
          <p:cNvSpPr>
            <a:spLocks noGrp="1"/>
          </p:cNvSpPr>
          <p:nvPr>
            <p:ph type="title"/>
          </p:nvPr>
        </p:nvSpPr>
        <p:spPr>
          <a:xfrm>
            <a:off x="2037144" y="569843"/>
            <a:ext cx="8460168" cy="1320800"/>
          </a:xfrm>
        </p:spPr>
        <p:txBody>
          <a:bodyPr/>
          <a:lstStyle/>
          <a:p>
            <a:r>
              <a:rPr lang="en-US" dirty="0"/>
              <a:t>Conflicting thoughts, why is this relevant to education?</a:t>
            </a:r>
          </a:p>
        </p:txBody>
      </p:sp>
      <p:sp>
        <p:nvSpPr>
          <p:cNvPr id="3" name="Text Placeholder 2">
            <a:extLst>
              <a:ext uri="{FF2B5EF4-FFF2-40B4-BE49-F238E27FC236}">
                <a16:creationId xmlns:a16="http://schemas.microsoft.com/office/drawing/2014/main" id="{E5D2FA4F-FBC8-4868-A052-EE329351A859}"/>
              </a:ext>
            </a:extLst>
          </p:cNvPr>
          <p:cNvSpPr>
            <a:spLocks noGrp="1"/>
          </p:cNvSpPr>
          <p:nvPr>
            <p:ph type="body" idx="1"/>
          </p:nvPr>
        </p:nvSpPr>
        <p:spPr>
          <a:xfrm>
            <a:off x="2804308" y="1953875"/>
            <a:ext cx="4185623" cy="576262"/>
          </a:xfrm>
        </p:spPr>
        <p:txBody>
          <a:bodyPr/>
          <a:lstStyle/>
          <a:p>
            <a:r>
              <a:rPr lang="en-US" dirty="0"/>
              <a:t>Academic Development	</a:t>
            </a:r>
          </a:p>
        </p:txBody>
      </p:sp>
      <p:sp>
        <p:nvSpPr>
          <p:cNvPr id="4" name="Content Placeholder 3">
            <a:extLst>
              <a:ext uri="{FF2B5EF4-FFF2-40B4-BE49-F238E27FC236}">
                <a16:creationId xmlns:a16="http://schemas.microsoft.com/office/drawing/2014/main" id="{CA73B116-B65D-4421-8CDB-FEDB25F154A9}"/>
              </a:ext>
            </a:extLst>
          </p:cNvPr>
          <p:cNvSpPr>
            <a:spLocks noGrp="1"/>
          </p:cNvSpPr>
          <p:nvPr>
            <p:ph sz="half" idx="2"/>
          </p:nvPr>
        </p:nvSpPr>
        <p:spPr>
          <a:xfrm>
            <a:off x="2804308" y="2530138"/>
            <a:ext cx="4185623" cy="3592248"/>
          </a:xfrm>
        </p:spPr>
        <p:txBody>
          <a:bodyPr>
            <a:normAutofit/>
          </a:bodyPr>
          <a:lstStyle/>
          <a:p>
            <a:r>
              <a:rPr lang="en-US" dirty="0"/>
              <a:t>As educators we wonder if the student is progressing at an expected rate of academic development.</a:t>
            </a:r>
          </a:p>
          <a:p>
            <a:r>
              <a:rPr lang="en-US" dirty="0"/>
              <a:t>As educators we want the student to be engaged, explore, try something new</a:t>
            </a:r>
          </a:p>
          <a:p>
            <a:r>
              <a:rPr lang="en-US" dirty="0"/>
              <a:t>As educators, we want the student to be strong for themselves, speak up, take control</a:t>
            </a:r>
          </a:p>
        </p:txBody>
      </p:sp>
      <p:sp>
        <p:nvSpPr>
          <p:cNvPr id="5" name="Text Placeholder 4">
            <a:extLst>
              <a:ext uri="{FF2B5EF4-FFF2-40B4-BE49-F238E27FC236}">
                <a16:creationId xmlns:a16="http://schemas.microsoft.com/office/drawing/2014/main" id="{E3F98606-F030-49E8-85B6-BFA645684475}"/>
              </a:ext>
            </a:extLst>
          </p:cNvPr>
          <p:cNvSpPr>
            <a:spLocks noGrp="1"/>
          </p:cNvSpPr>
          <p:nvPr>
            <p:ph type="body" sz="quarter" idx="3"/>
          </p:nvPr>
        </p:nvSpPr>
        <p:spPr>
          <a:xfrm>
            <a:off x="7216946" y="1953875"/>
            <a:ext cx="4185618" cy="576262"/>
          </a:xfrm>
        </p:spPr>
        <p:txBody>
          <a:bodyPr/>
          <a:lstStyle/>
          <a:p>
            <a:r>
              <a:rPr lang="en-US" dirty="0"/>
              <a:t>Social Development</a:t>
            </a:r>
          </a:p>
        </p:txBody>
      </p:sp>
      <p:sp>
        <p:nvSpPr>
          <p:cNvPr id="6" name="Content Placeholder 5">
            <a:extLst>
              <a:ext uri="{FF2B5EF4-FFF2-40B4-BE49-F238E27FC236}">
                <a16:creationId xmlns:a16="http://schemas.microsoft.com/office/drawing/2014/main" id="{6BB591A4-818E-4716-80FC-5F8F6F7FD7BE}"/>
              </a:ext>
            </a:extLst>
          </p:cNvPr>
          <p:cNvSpPr>
            <a:spLocks noGrp="1"/>
          </p:cNvSpPr>
          <p:nvPr>
            <p:ph sz="quarter" idx="4"/>
          </p:nvPr>
        </p:nvSpPr>
        <p:spPr>
          <a:xfrm>
            <a:off x="7216947" y="2530138"/>
            <a:ext cx="4185617" cy="3592248"/>
          </a:xfrm>
        </p:spPr>
        <p:txBody>
          <a:bodyPr>
            <a:normAutofit/>
          </a:bodyPr>
          <a:lstStyle/>
          <a:p>
            <a:r>
              <a:rPr lang="en-US" dirty="0"/>
              <a:t>As a tribal student we wonder how academic development affects other’s view of us.  (tribal and non-tribal)</a:t>
            </a:r>
          </a:p>
          <a:p>
            <a:r>
              <a:rPr lang="en-US" dirty="0"/>
              <a:t>As a tribal student we wonder how this will be looked upon by our peers and elders (tribal and non-tribal).</a:t>
            </a:r>
          </a:p>
          <a:p>
            <a:r>
              <a:rPr lang="en-US" dirty="0"/>
              <a:t>As a tribal student we wonder how we will be looked upon by our peers/family and how we will be accepted (tribal and non-tribal)</a:t>
            </a:r>
          </a:p>
        </p:txBody>
      </p:sp>
    </p:spTree>
    <p:extLst>
      <p:ext uri="{BB962C8B-B14F-4D97-AF65-F5344CB8AC3E}">
        <p14:creationId xmlns:p14="http://schemas.microsoft.com/office/powerpoint/2010/main" val="18897722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48686-C3AD-4B28-8FA6-ECC51D7E5F5D}"/>
              </a:ext>
            </a:extLst>
          </p:cNvPr>
          <p:cNvSpPr>
            <a:spLocks noGrp="1"/>
          </p:cNvSpPr>
          <p:nvPr>
            <p:ph type="title"/>
          </p:nvPr>
        </p:nvSpPr>
        <p:spPr>
          <a:xfrm>
            <a:off x="2943204" y="224054"/>
            <a:ext cx="8896771" cy="900142"/>
          </a:xfrm>
        </p:spPr>
        <p:txBody>
          <a:bodyPr>
            <a:normAutofit/>
          </a:bodyPr>
          <a:lstStyle/>
          <a:p>
            <a:r>
              <a:rPr lang="en-US" dirty="0"/>
              <a:t>Two types of tribal members</a:t>
            </a:r>
          </a:p>
        </p:txBody>
      </p:sp>
      <p:graphicFrame>
        <p:nvGraphicFramePr>
          <p:cNvPr id="5" name="Content Placeholder 4">
            <a:extLst>
              <a:ext uri="{FF2B5EF4-FFF2-40B4-BE49-F238E27FC236}">
                <a16:creationId xmlns:a16="http://schemas.microsoft.com/office/drawing/2014/main" id="{2D56F04C-3EA4-4299-941E-966E1DC404F0}"/>
              </a:ext>
            </a:extLst>
          </p:cNvPr>
          <p:cNvGraphicFramePr>
            <a:graphicFrameLocks noGrp="1"/>
          </p:cNvGraphicFramePr>
          <p:nvPr>
            <p:ph sz="half" idx="1"/>
            <p:extLst>
              <p:ext uri="{D42A27DB-BD31-4B8C-83A1-F6EECF244321}">
                <p14:modId xmlns:p14="http://schemas.microsoft.com/office/powerpoint/2010/main" val="320140874"/>
              </p:ext>
            </p:extLst>
          </p:nvPr>
        </p:nvGraphicFramePr>
        <p:xfrm>
          <a:off x="2157826" y="1143987"/>
          <a:ext cx="4553894" cy="417449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6" name="Content Placeholder 5">
            <a:extLst>
              <a:ext uri="{FF2B5EF4-FFF2-40B4-BE49-F238E27FC236}">
                <a16:creationId xmlns:a16="http://schemas.microsoft.com/office/drawing/2014/main" id="{5228A596-C927-4DA2-8246-8EA6CAB33AAB}"/>
              </a:ext>
            </a:extLst>
          </p:cNvPr>
          <p:cNvGraphicFramePr>
            <a:graphicFrameLocks noGrp="1"/>
          </p:cNvGraphicFramePr>
          <p:nvPr>
            <p:ph sz="half" idx="2"/>
            <p:extLst>
              <p:ext uri="{D42A27DB-BD31-4B8C-83A1-F6EECF244321}">
                <p14:modId xmlns:p14="http://schemas.microsoft.com/office/powerpoint/2010/main" val="2302426127"/>
              </p:ext>
            </p:extLst>
          </p:nvPr>
        </p:nvGraphicFramePr>
        <p:xfrm>
          <a:off x="7073006" y="2347344"/>
          <a:ext cx="4184650" cy="388143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2809250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F5B616-5B0E-4D86-B84A-38641EFB909E}"/>
              </a:ext>
            </a:extLst>
          </p:cNvPr>
          <p:cNvSpPr>
            <a:spLocks noGrp="1"/>
          </p:cNvSpPr>
          <p:nvPr>
            <p:ph type="title"/>
          </p:nvPr>
        </p:nvSpPr>
        <p:spPr>
          <a:xfrm>
            <a:off x="2249498" y="723398"/>
            <a:ext cx="7693004" cy="1320800"/>
          </a:xfrm>
        </p:spPr>
        <p:txBody>
          <a:bodyPr/>
          <a:lstStyle/>
          <a:p>
            <a:r>
              <a:rPr lang="en-US" dirty="0"/>
              <a:t>What we haven’t mentioned</a:t>
            </a:r>
          </a:p>
        </p:txBody>
      </p:sp>
      <p:sp>
        <p:nvSpPr>
          <p:cNvPr id="3" name="Content Placeholder 2">
            <a:extLst>
              <a:ext uri="{FF2B5EF4-FFF2-40B4-BE49-F238E27FC236}">
                <a16:creationId xmlns:a16="http://schemas.microsoft.com/office/drawing/2014/main" id="{33AD03A9-92A9-49F6-B053-2226ED832A9C}"/>
              </a:ext>
            </a:extLst>
          </p:cNvPr>
          <p:cNvSpPr>
            <a:spLocks noGrp="1"/>
          </p:cNvSpPr>
          <p:nvPr>
            <p:ph idx="1"/>
          </p:nvPr>
        </p:nvSpPr>
        <p:spPr>
          <a:xfrm>
            <a:off x="2911248" y="2044198"/>
            <a:ext cx="8596668" cy="3880773"/>
          </a:xfrm>
        </p:spPr>
        <p:txBody>
          <a:bodyPr/>
          <a:lstStyle/>
          <a:p>
            <a:r>
              <a:rPr lang="en-US" dirty="0"/>
              <a:t>The onset of adolescence…. how the human body and mind changes……  A time that we, as humans, question and challenge our environment. </a:t>
            </a:r>
          </a:p>
          <a:p>
            <a:pPr lvl="1"/>
            <a:r>
              <a:rPr lang="en-US" dirty="0"/>
              <a:t>Adding another layer of questions for students, trying to find their place and develop what is called, </a:t>
            </a:r>
            <a:r>
              <a:rPr lang="en-US" dirty="0">
                <a:highlight>
                  <a:srgbClr val="FFFF00"/>
                </a:highlight>
              </a:rPr>
              <a:t>“Social Capital,” so that they develop a sense of belonging and acceptance.    </a:t>
            </a:r>
          </a:p>
          <a:p>
            <a:r>
              <a:rPr lang="en-US" dirty="0"/>
              <a:t>Consider this:  </a:t>
            </a:r>
          </a:p>
          <a:p>
            <a:pPr lvl="1"/>
            <a:r>
              <a:rPr lang="en-US" dirty="0"/>
              <a:t>Does the school or the home understand these two-character traits that are expected of the student?  </a:t>
            </a:r>
          </a:p>
          <a:p>
            <a:pPr lvl="1"/>
            <a:r>
              <a:rPr lang="en-US" dirty="0"/>
              <a:t>Does the school or home recognize the onset of adolescence and how it impacts the social and academic development of a tribal student?</a:t>
            </a:r>
          </a:p>
          <a:p>
            <a:r>
              <a:rPr lang="en-US" dirty="0"/>
              <a:t>Eric Erikson’s theory of human development, 8 stages (Belonging and Acceptance) </a:t>
            </a:r>
          </a:p>
        </p:txBody>
      </p:sp>
    </p:spTree>
    <p:extLst>
      <p:ext uri="{BB962C8B-B14F-4D97-AF65-F5344CB8AC3E}">
        <p14:creationId xmlns:p14="http://schemas.microsoft.com/office/powerpoint/2010/main" val="26752365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E8C91-94AD-4D53-B873-F9FF0FDA779E}"/>
              </a:ext>
            </a:extLst>
          </p:cNvPr>
          <p:cNvSpPr>
            <a:spLocks noGrp="1"/>
          </p:cNvSpPr>
          <p:nvPr>
            <p:ph type="title"/>
          </p:nvPr>
        </p:nvSpPr>
        <p:spPr>
          <a:xfrm>
            <a:off x="1961061" y="519299"/>
            <a:ext cx="5990747" cy="1266291"/>
          </a:xfrm>
        </p:spPr>
        <p:txBody>
          <a:bodyPr>
            <a:noAutofit/>
          </a:bodyPr>
          <a:lstStyle/>
          <a:p>
            <a:r>
              <a:rPr lang="en-US" sz="3200" dirty="0"/>
              <a:t>Eric Erikson’s 8 stages Psychosocial Development</a:t>
            </a:r>
          </a:p>
        </p:txBody>
      </p:sp>
      <p:pic>
        <p:nvPicPr>
          <p:cNvPr id="6" name="Content Placeholder 5">
            <a:extLst>
              <a:ext uri="{FF2B5EF4-FFF2-40B4-BE49-F238E27FC236}">
                <a16:creationId xmlns:a16="http://schemas.microsoft.com/office/drawing/2014/main" id="{6B634AD7-FA5E-409D-BA63-24070991235F}"/>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2020" t="3196" r="2315" b="6391"/>
          <a:stretch/>
        </p:blipFill>
        <p:spPr>
          <a:xfrm>
            <a:off x="5723260" y="2009920"/>
            <a:ext cx="6166396" cy="4170961"/>
          </a:xfrm>
        </p:spPr>
      </p:pic>
      <p:sp>
        <p:nvSpPr>
          <p:cNvPr id="4" name="Text Placeholder 3">
            <a:extLst>
              <a:ext uri="{FF2B5EF4-FFF2-40B4-BE49-F238E27FC236}">
                <a16:creationId xmlns:a16="http://schemas.microsoft.com/office/drawing/2014/main" id="{4AAB3FF9-AEB5-4757-94A7-2355DF044B98}"/>
              </a:ext>
            </a:extLst>
          </p:cNvPr>
          <p:cNvSpPr>
            <a:spLocks noGrp="1"/>
          </p:cNvSpPr>
          <p:nvPr>
            <p:ph type="body" sz="half" idx="2"/>
          </p:nvPr>
        </p:nvSpPr>
        <p:spPr>
          <a:xfrm>
            <a:off x="2488557" y="2009920"/>
            <a:ext cx="3177198" cy="4380223"/>
          </a:xfrm>
        </p:spPr>
        <p:txBody>
          <a:bodyPr>
            <a:normAutofit/>
          </a:bodyPr>
          <a:lstStyle/>
          <a:p>
            <a:pPr marL="285750" indent="-285750">
              <a:buFont typeface="Arial" panose="020B0604020202020204" pitchFamily="34" charset="0"/>
              <a:buChar char="•"/>
            </a:pPr>
            <a:r>
              <a:rPr lang="en-US" dirty="0"/>
              <a:t>To the right, we can identify that a human entering adolescence stage focuses on Identity vs. Role Confusion.  </a:t>
            </a:r>
          </a:p>
          <a:p>
            <a:pPr marL="285750" indent="-285750">
              <a:buFont typeface="Arial" panose="020B0604020202020204" pitchFamily="34" charset="0"/>
              <a:buChar char="•"/>
            </a:pPr>
            <a:r>
              <a:rPr lang="en-US" dirty="0"/>
              <a:t>The 5</a:t>
            </a:r>
            <a:r>
              <a:rPr lang="en-US" baseline="30000" dirty="0"/>
              <a:t>th</a:t>
            </a:r>
            <a:r>
              <a:rPr lang="en-US" dirty="0"/>
              <a:t> stage is important in a student’s development (School and Home)</a:t>
            </a:r>
          </a:p>
          <a:p>
            <a:r>
              <a:rPr lang="en-US" dirty="0"/>
              <a:t>**Teenagers work at developing a sense of self by testing roles and then integrating them to form a single identity, or they become confused about who they are.  This occurs in two places… School and Home</a:t>
            </a:r>
          </a:p>
          <a:p>
            <a:r>
              <a:rPr lang="en-US" dirty="0"/>
              <a:t>**Social Capital in </a:t>
            </a:r>
            <a:r>
              <a:rPr lang="en-US" b="1" dirty="0">
                <a:highlight>
                  <a:srgbClr val="FFFF00"/>
                </a:highlight>
              </a:rPr>
              <a:t>stage five </a:t>
            </a:r>
            <a:r>
              <a:rPr lang="en-US" dirty="0"/>
              <a:t>is important for Belonging and Acceptance </a:t>
            </a:r>
          </a:p>
        </p:txBody>
      </p:sp>
    </p:spTree>
    <p:extLst>
      <p:ext uri="{BB962C8B-B14F-4D97-AF65-F5344CB8AC3E}">
        <p14:creationId xmlns:p14="http://schemas.microsoft.com/office/powerpoint/2010/main" val="27695847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3FC309-D90A-41B6-933D-E45B98912449}"/>
              </a:ext>
            </a:extLst>
          </p:cNvPr>
          <p:cNvSpPr>
            <a:spLocks noGrp="1"/>
          </p:cNvSpPr>
          <p:nvPr>
            <p:ph type="ctrTitle" idx="4294967295"/>
          </p:nvPr>
        </p:nvSpPr>
        <p:spPr>
          <a:xfrm>
            <a:off x="1804820" y="1372089"/>
            <a:ext cx="8582360" cy="1115929"/>
          </a:xfrm>
        </p:spPr>
        <p:txBody>
          <a:bodyPr>
            <a:normAutofit/>
          </a:bodyPr>
          <a:lstStyle/>
          <a:p>
            <a:pPr algn="ctr"/>
            <a:r>
              <a:rPr lang="en-US" dirty="0">
                <a:solidFill>
                  <a:schemeClr val="bg1"/>
                </a:solidFill>
              </a:rPr>
              <a:t>Social Capital and belonging and acceptance</a:t>
            </a:r>
          </a:p>
        </p:txBody>
      </p:sp>
      <p:sp>
        <p:nvSpPr>
          <p:cNvPr id="3" name="Subtitle 2">
            <a:extLst>
              <a:ext uri="{FF2B5EF4-FFF2-40B4-BE49-F238E27FC236}">
                <a16:creationId xmlns:a16="http://schemas.microsoft.com/office/drawing/2014/main" id="{7F65E02C-8EBD-4C8B-A7F6-AA3853EAC70C}"/>
              </a:ext>
            </a:extLst>
          </p:cNvPr>
          <p:cNvSpPr>
            <a:spLocks noGrp="1"/>
          </p:cNvSpPr>
          <p:nvPr>
            <p:ph type="subTitle" idx="4294967295"/>
          </p:nvPr>
        </p:nvSpPr>
        <p:spPr>
          <a:xfrm>
            <a:off x="1921397" y="2764466"/>
            <a:ext cx="8466612" cy="2445488"/>
          </a:xfrm>
        </p:spPr>
        <p:txBody>
          <a:bodyPr>
            <a:normAutofit/>
          </a:bodyPr>
          <a:lstStyle/>
          <a:p>
            <a:pPr algn="l"/>
            <a:r>
              <a:rPr lang="en-US" sz="2000" b="1" dirty="0">
                <a:solidFill>
                  <a:schemeClr val="bg1"/>
                </a:solidFill>
              </a:rPr>
              <a:t>What we earn/develop/acquire:  </a:t>
            </a:r>
            <a:r>
              <a:rPr lang="en-US" sz="2000" dirty="0">
                <a:solidFill>
                  <a:schemeClr val="bg1"/>
                </a:solidFill>
              </a:rPr>
              <a:t>(Cool points) Networks of relationships among people who live and work in a particular society, enabling that society to function effectively.  </a:t>
            </a:r>
          </a:p>
          <a:p>
            <a:pPr algn="l"/>
            <a:r>
              <a:rPr lang="en-US" sz="2000" dirty="0">
                <a:solidFill>
                  <a:schemeClr val="bg1"/>
                </a:solidFill>
              </a:rPr>
              <a:t>Have you wanted to develop Social Capital?</a:t>
            </a:r>
          </a:p>
          <a:p>
            <a:pPr algn="l"/>
            <a:r>
              <a:rPr lang="en-US" sz="2000" dirty="0">
                <a:solidFill>
                  <a:schemeClr val="bg1"/>
                </a:solidFill>
              </a:rPr>
              <a:t>Have you seen your students wanting to develop Social Capital?</a:t>
            </a:r>
          </a:p>
        </p:txBody>
      </p:sp>
    </p:spTree>
    <p:extLst>
      <p:ext uri="{BB962C8B-B14F-4D97-AF65-F5344CB8AC3E}">
        <p14:creationId xmlns:p14="http://schemas.microsoft.com/office/powerpoint/2010/main" val="1507089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51B74D73-2ADF-4403-AFC8-2DF1E60F7B83}"/>
              </a:ext>
            </a:extLst>
          </p:cNvPr>
          <p:cNvPicPr>
            <a:picLocks noGrp="1"/>
          </p:cNvPicPr>
          <p:nvPr>
            <p:ph idx="1"/>
          </p:nvPr>
        </p:nvPicPr>
        <p:blipFill>
          <a:blip r:embed="rId2"/>
          <a:stretch>
            <a:fillRect/>
          </a:stretch>
        </p:blipFill>
        <p:spPr>
          <a:xfrm>
            <a:off x="2381693" y="510363"/>
            <a:ext cx="4651786" cy="5400390"/>
          </a:xfrm>
          <a:prstGeom prst="rect">
            <a:avLst/>
          </a:prstGeom>
        </p:spPr>
      </p:pic>
      <p:sp>
        <p:nvSpPr>
          <p:cNvPr id="2" name="TextBox 1">
            <a:extLst>
              <a:ext uri="{FF2B5EF4-FFF2-40B4-BE49-F238E27FC236}">
                <a16:creationId xmlns:a16="http://schemas.microsoft.com/office/drawing/2014/main" id="{45071457-B1E2-668B-455E-E838E2AF1022}"/>
              </a:ext>
            </a:extLst>
          </p:cNvPr>
          <p:cNvSpPr txBox="1"/>
          <p:nvPr/>
        </p:nvSpPr>
        <p:spPr>
          <a:xfrm>
            <a:off x="7304567" y="1658679"/>
            <a:ext cx="3636335" cy="5816977"/>
          </a:xfrm>
          <a:prstGeom prst="rect">
            <a:avLst/>
          </a:prstGeom>
          <a:noFill/>
        </p:spPr>
        <p:txBody>
          <a:bodyPr wrap="square" rtlCol="0">
            <a:spAutoFit/>
          </a:bodyPr>
          <a:lstStyle/>
          <a:p>
            <a:pPr algn="ctr"/>
            <a:r>
              <a:rPr lang="en-US" sz="2400" b="1" dirty="0">
                <a:latin typeface="Calibri" panose="020F0502020204030204" pitchFamily="34" charset="0"/>
                <a:cs typeface="Calibri" panose="020F0502020204030204" pitchFamily="34" charset="0"/>
              </a:rPr>
              <a:t>T vs. NT </a:t>
            </a:r>
          </a:p>
          <a:p>
            <a:pPr algn="ctr"/>
            <a:r>
              <a:rPr lang="en-US" sz="2400" b="1" dirty="0">
                <a:latin typeface="Calibri" panose="020F0502020204030204" pitchFamily="34" charset="0"/>
                <a:cs typeface="Calibri" panose="020F0502020204030204" pitchFamily="34" charset="0"/>
              </a:rPr>
              <a:t>(Expected/Not Expected </a:t>
            </a:r>
          </a:p>
          <a:p>
            <a:endParaRPr lang="en-US" b="1" dirty="0">
              <a:latin typeface="Calibri" panose="020F0502020204030204" pitchFamily="34" charset="0"/>
              <a:cs typeface="Calibri" panose="020F0502020204030204" pitchFamily="34" charset="0"/>
            </a:endParaRPr>
          </a:p>
          <a:p>
            <a:r>
              <a:rPr lang="en-US" b="1" dirty="0">
                <a:latin typeface="Calibri" panose="020F0502020204030204" pitchFamily="34" charset="0"/>
                <a:cs typeface="Calibri" panose="020F0502020204030204" pitchFamily="34" charset="0"/>
              </a:rPr>
              <a:t>Not Accepted:  </a:t>
            </a:r>
            <a:r>
              <a:rPr lang="en-US" dirty="0">
                <a:latin typeface="Calibri" panose="020F0502020204030204" pitchFamily="34" charset="0"/>
                <a:cs typeface="Calibri" panose="020F0502020204030204" pitchFamily="34" charset="0"/>
              </a:rPr>
              <a:t>Student must find a way to belong and feel accepted. </a:t>
            </a:r>
          </a:p>
          <a:p>
            <a:pPr marL="342900" indent="-342900">
              <a:buAutoNum type="alphaUcPeriod"/>
            </a:pPr>
            <a:r>
              <a:rPr lang="en-US" dirty="0">
                <a:latin typeface="Calibri" panose="020F0502020204030204" pitchFamily="34" charset="0"/>
                <a:cs typeface="Calibri" panose="020F0502020204030204" pitchFamily="34" charset="0"/>
              </a:rPr>
              <a:t>Challenge rules and expectations</a:t>
            </a:r>
          </a:p>
          <a:p>
            <a:pPr marL="342900" indent="-342900">
              <a:buAutoNum type="alphaUcPeriod"/>
            </a:pPr>
            <a:r>
              <a:rPr lang="en-US" dirty="0">
                <a:latin typeface="Calibri" panose="020F0502020204030204" pitchFamily="34" charset="0"/>
                <a:cs typeface="Calibri" panose="020F0502020204030204" pitchFamily="34" charset="0"/>
              </a:rPr>
              <a:t>A “want” to be like others</a:t>
            </a:r>
          </a:p>
          <a:p>
            <a:pPr marL="342900" indent="-342900">
              <a:buAutoNum type="alphaUcPeriod"/>
            </a:pPr>
            <a:r>
              <a:rPr lang="en-US" dirty="0">
                <a:latin typeface="Calibri" panose="020F0502020204030204" pitchFamily="34" charset="0"/>
                <a:cs typeface="Calibri" panose="020F0502020204030204" pitchFamily="34" charset="0"/>
              </a:rPr>
              <a:t>Student is challenged to ”choose” </a:t>
            </a:r>
          </a:p>
          <a:p>
            <a:pPr marL="342900" indent="-342900">
              <a:buAutoNum type="alphaUcPeriod"/>
            </a:pPr>
            <a:endParaRPr lang="en-US" dirty="0">
              <a:latin typeface="Calibri" panose="020F0502020204030204" pitchFamily="34" charset="0"/>
              <a:cs typeface="Calibri" panose="020F0502020204030204" pitchFamily="34" charset="0"/>
            </a:endParaRPr>
          </a:p>
          <a:p>
            <a:r>
              <a:rPr lang="en-US" i="1" dirty="0">
                <a:latin typeface="Calibri" panose="020F0502020204030204" pitchFamily="34" charset="0"/>
                <a:cs typeface="Calibri" panose="020F0502020204030204" pitchFamily="34" charset="0"/>
              </a:rPr>
              <a:t>Students will strive to feel a sense of belonging and acceptance, the key is for school and home to recognize this and help the student to understand it is okay to have these feelings and to be different if that is what they want.  </a:t>
            </a:r>
          </a:p>
          <a:p>
            <a:pPr marL="342900" indent="-342900">
              <a:buAutoNum type="alphaUcPeriod"/>
            </a:pPr>
            <a:endParaRPr lang="en-US" dirty="0">
              <a:latin typeface="Calibri" panose="020F0502020204030204" pitchFamily="34" charset="0"/>
              <a:cs typeface="Calibri" panose="020F0502020204030204" pitchFamily="34" charset="0"/>
            </a:endParaRPr>
          </a:p>
          <a:p>
            <a:pPr marL="342900" indent="-342900">
              <a:buAutoNum type="alphaUcPeriod"/>
            </a:pPr>
            <a:endParaRPr lang="en-US" dirty="0">
              <a:latin typeface="Calibri" panose="020F0502020204030204" pitchFamily="34" charset="0"/>
              <a:cs typeface="Calibri" panose="020F0502020204030204" pitchFamily="34" charset="0"/>
            </a:endParaRPr>
          </a:p>
          <a:p>
            <a:pPr marL="342900" indent="-342900">
              <a:buAutoNum type="alphaUcPeriod"/>
            </a:pPr>
            <a:endParaRPr lang="en-US" dirty="0">
              <a:latin typeface="Calibri" panose="020F0502020204030204" pitchFamily="34" charset="0"/>
              <a:cs typeface="Calibri" panose="020F0502020204030204" pitchFamily="34" charset="0"/>
            </a:endParaRPr>
          </a:p>
          <a:p>
            <a:pPr marL="342900" indent="-342900">
              <a:buAutoNum type="alphaUcPeriod"/>
            </a:pPr>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497237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DD0EC3-8B44-4F95-8FC1-CE555EF025D4}"/>
              </a:ext>
            </a:extLst>
          </p:cNvPr>
          <p:cNvSpPr>
            <a:spLocks noGrp="1"/>
          </p:cNvSpPr>
          <p:nvPr>
            <p:ph type="title"/>
          </p:nvPr>
        </p:nvSpPr>
        <p:spPr>
          <a:xfrm>
            <a:off x="1900644" y="569843"/>
            <a:ext cx="8596668" cy="1320800"/>
          </a:xfrm>
        </p:spPr>
        <p:txBody>
          <a:bodyPr/>
          <a:lstStyle/>
          <a:p>
            <a:r>
              <a:rPr lang="en-US" dirty="0"/>
              <a:t>Tools and ideas</a:t>
            </a:r>
          </a:p>
        </p:txBody>
      </p:sp>
      <p:sp>
        <p:nvSpPr>
          <p:cNvPr id="3" name="Content Placeholder 2">
            <a:extLst>
              <a:ext uri="{FF2B5EF4-FFF2-40B4-BE49-F238E27FC236}">
                <a16:creationId xmlns:a16="http://schemas.microsoft.com/office/drawing/2014/main" id="{22C03DB3-B06B-426D-ABE6-A341E752F995}"/>
              </a:ext>
            </a:extLst>
          </p:cNvPr>
          <p:cNvSpPr>
            <a:spLocks noGrp="1"/>
          </p:cNvSpPr>
          <p:nvPr>
            <p:ph idx="1"/>
          </p:nvPr>
        </p:nvSpPr>
        <p:spPr>
          <a:xfrm>
            <a:off x="2691329" y="1469985"/>
            <a:ext cx="8596668" cy="4818172"/>
          </a:xfrm>
        </p:spPr>
        <p:txBody>
          <a:bodyPr/>
          <a:lstStyle/>
          <a:p>
            <a:r>
              <a:rPr lang="en-US" dirty="0"/>
              <a:t>Understanding the student and their background</a:t>
            </a:r>
          </a:p>
          <a:p>
            <a:pPr lvl="1"/>
            <a:r>
              <a:rPr lang="en-US" dirty="0"/>
              <a:t>Interdependent vs. Independent (Invest more PD time) </a:t>
            </a:r>
          </a:p>
          <a:p>
            <a:pPr lvl="1"/>
            <a:r>
              <a:rPr lang="en-US" dirty="0"/>
              <a:t>Recognizing what development implies (How this applies to learning)</a:t>
            </a:r>
          </a:p>
          <a:p>
            <a:r>
              <a:rPr lang="en-US" dirty="0"/>
              <a:t>Adjustment of approach to the student and family, parent support vs. parent involvement (family is a better term)</a:t>
            </a:r>
          </a:p>
          <a:p>
            <a:r>
              <a:rPr lang="en-US" dirty="0"/>
              <a:t>Finding a connection with the student, knowing what they are bringing to school everyday and supporting the student</a:t>
            </a:r>
          </a:p>
          <a:p>
            <a:r>
              <a:rPr lang="en-US" dirty="0"/>
              <a:t>Lastly, identifying why education is important, BIG PICTURE LEARNING.</a:t>
            </a:r>
          </a:p>
          <a:p>
            <a:pPr lvl="1"/>
            <a:r>
              <a:rPr lang="en-US" dirty="0"/>
              <a:t>Remember, what is important to you and general society may not be the same for the tribal community, as such, you must find a reason to sell education</a:t>
            </a:r>
          </a:p>
          <a:p>
            <a:pPr lvl="1"/>
            <a:r>
              <a:rPr lang="en-US" dirty="0"/>
              <a:t>Two types of community members that are striving to belong and be accepted in their worlds, which are you talking to and for what reason are you wanting to educate the student?</a:t>
            </a:r>
          </a:p>
          <a:p>
            <a:pPr lvl="1"/>
            <a:endParaRPr lang="en-US" dirty="0"/>
          </a:p>
        </p:txBody>
      </p:sp>
    </p:spTree>
    <p:extLst>
      <p:ext uri="{BB962C8B-B14F-4D97-AF65-F5344CB8AC3E}">
        <p14:creationId xmlns:p14="http://schemas.microsoft.com/office/powerpoint/2010/main" val="35988392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02A4041-D88A-4B8F-8464-BCC0A8029805}"/>
              </a:ext>
            </a:extLst>
          </p:cNvPr>
          <p:cNvSpPr>
            <a:spLocks noGrp="1"/>
          </p:cNvSpPr>
          <p:nvPr>
            <p:ph type="body" idx="1"/>
          </p:nvPr>
        </p:nvSpPr>
        <p:spPr>
          <a:xfrm>
            <a:off x="1568440" y="1959882"/>
            <a:ext cx="6643058" cy="1855302"/>
          </a:xfrm>
        </p:spPr>
        <p:txBody>
          <a:bodyPr/>
          <a:lstStyle/>
          <a:p>
            <a:pPr marL="25400" indent="0">
              <a:buNone/>
            </a:pPr>
            <a:r>
              <a:rPr lang="en-US" sz="4000" dirty="0"/>
              <a:t>Mario Molina, Ph.D.</a:t>
            </a:r>
          </a:p>
          <a:p>
            <a:pPr marL="25400" indent="0">
              <a:buNone/>
            </a:pPr>
            <a:r>
              <a:rPr lang="en-US" sz="4000" dirty="0"/>
              <a:t>Akimel O’odham/Yoeme</a:t>
            </a:r>
          </a:p>
        </p:txBody>
      </p:sp>
    </p:spTree>
    <p:extLst>
      <p:ext uri="{BB962C8B-B14F-4D97-AF65-F5344CB8AC3E}">
        <p14:creationId xmlns:p14="http://schemas.microsoft.com/office/powerpoint/2010/main" val="34119292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FE886C-88FE-344E-9B99-6EB239DB2E9C}"/>
              </a:ext>
            </a:extLst>
          </p:cNvPr>
          <p:cNvSpPr>
            <a:spLocks noGrp="1"/>
          </p:cNvSpPr>
          <p:nvPr>
            <p:ph type="title" idx="4294967295"/>
          </p:nvPr>
        </p:nvSpPr>
        <p:spPr>
          <a:xfrm>
            <a:off x="1886674" y="530927"/>
            <a:ext cx="7693025" cy="1320800"/>
          </a:xfrm>
        </p:spPr>
        <p:txBody>
          <a:bodyPr/>
          <a:lstStyle/>
          <a:p>
            <a:pPr algn="ctr"/>
            <a:r>
              <a:rPr lang="en-US" dirty="0">
                <a:solidFill>
                  <a:schemeClr val="bg1"/>
                </a:solidFill>
              </a:rPr>
              <a:t>V.F. Cordova</a:t>
            </a:r>
          </a:p>
        </p:txBody>
      </p:sp>
      <p:sp>
        <p:nvSpPr>
          <p:cNvPr id="3" name="Content Placeholder 2">
            <a:extLst>
              <a:ext uri="{FF2B5EF4-FFF2-40B4-BE49-F238E27FC236}">
                <a16:creationId xmlns:a16="http://schemas.microsoft.com/office/drawing/2014/main" id="{571FA7BC-F546-B84F-8209-C33098182335}"/>
              </a:ext>
            </a:extLst>
          </p:cNvPr>
          <p:cNvSpPr>
            <a:spLocks noGrp="1"/>
          </p:cNvSpPr>
          <p:nvPr>
            <p:ph idx="4294967295"/>
          </p:nvPr>
        </p:nvSpPr>
        <p:spPr>
          <a:xfrm>
            <a:off x="1029263" y="1472334"/>
            <a:ext cx="9897239" cy="3913331"/>
          </a:xfrm>
        </p:spPr>
        <p:txBody>
          <a:bodyPr>
            <a:noAutofit/>
          </a:bodyPr>
          <a:lstStyle/>
          <a:p>
            <a:pPr marL="0" indent="0">
              <a:buNone/>
            </a:pPr>
            <a:r>
              <a:rPr lang="en-US" sz="2400" dirty="0">
                <a:solidFill>
                  <a:schemeClr val="bg1"/>
                </a:solidFill>
              </a:rPr>
              <a:t>“The problem for the indigenous child lies not so much in his making sense of the facts that he must learn, but of making sense of the unspoken and alien context that his teacher assumes is inherent in the child.  Because the new context lies unconsciously in the nonindigenous teacher’s world picture, she cannot teach it to the child.  She assumed his is stupid.”  (And vice versa)</a:t>
            </a:r>
          </a:p>
          <a:p>
            <a:pPr marL="0" indent="0">
              <a:buNone/>
            </a:pPr>
            <a:r>
              <a:rPr lang="en-US" sz="2400" dirty="0">
                <a:solidFill>
                  <a:schemeClr val="bg1"/>
                </a:solidFill>
              </a:rPr>
              <a:t>“The child cannot evade the educational system.  It is illegal not to go to school.  He is told he is going to learn; he is not told that much of learning consists of proselytizing, or social conditioning for another form of social and cultural community than his own.  If he has enlightened parents, they can assist the child in making sense of what he is taught at school.” </a:t>
            </a:r>
          </a:p>
        </p:txBody>
      </p:sp>
      <p:sp>
        <p:nvSpPr>
          <p:cNvPr id="4" name="Slide Number Placeholder 3">
            <a:extLst>
              <a:ext uri="{FF2B5EF4-FFF2-40B4-BE49-F238E27FC236}">
                <a16:creationId xmlns:a16="http://schemas.microsoft.com/office/drawing/2014/main" id="{B1E3575A-D8CB-9041-A807-305F85617CBF}"/>
              </a:ext>
            </a:extLst>
          </p:cNvPr>
          <p:cNvSpPr>
            <a:spLocks noGrp="1"/>
          </p:cNvSpPr>
          <p:nvPr>
            <p:ph type="sldNum" sz="quarter" idx="4294967295"/>
          </p:nvPr>
        </p:nvSpPr>
        <p:spPr>
          <a:xfrm>
            <a:off x="11507788" y="6002338"/>
            <a:ext cx="684212" cy="365125"/>
          </a:xfrm>
        </p:spPr>
        <p:txBody>
          <a:bodyPr/>
          <a:lstStyle/>
          <a:p>
            <a:fld id="{063073B8-B7E2-A24B-9A7F-7030488F6926}" type="slidenum">
              <a:rPr lang="en-US" smtClean="0"/>
              <a:pPr/>
              <a:t>30</a:t>
            </a:fld>
            <a:endParaRPr lang="en-US"/>
          </a:p>
        </p:txBody>
      </p:sp>
    </p:spTree>
    <p:extLst>
      <p:ext uri="{BB962C8B-B14F-4D97-AF65-F5344CB8AC3E}">
        <p14:creationId xmlns:p14="http://schemas.microsoft.com/office/powerpoint/2010/main" val="31536009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B147E4-2591-427A-B0AA-78675485DAFE}"/>
              </a:ext>
            </a:extLst>
          </p:cNvPr>
          <p:cNvSpPr>
            <a:spLocks noGrp="1"/>
          </p:cNvSpPr>
          <p:nvPr>
            <p:ph type="ctrTitle" idx="4294967295"/>
          </p:nvPr>
        </p:nvSpPr>
        <p:spPr>
          <a:xfrm>
            <a:off x="1686044" y="1762246"/>
            <a:ext cx="8819909" cy="1646237"/>
          </a:xfrm>
        </p:spPr>
        <p:txBody>
          <a:bodyPr>
            <a:noAutofit/>
          </a:bodyPr>
          <a:lstStyle/>
          <a:p>
            <a:pPr algn="ctr"/>
            <a:r>
              <a:rPr lang="en-US" sz="8800" dirty="0">
                <a:solidFill>
                  <a:schemeClr val="bg1"/>
                </a:solidFill>
              </a:rPr>
              <a:t>THANKS FOR LISTENING</a:t>
            </a:r>
          </a:p>
        </p:txBody>
      </p:sp>
      <p:sp>
        <p:nvSpPr>
          <p:cNvPr id="3" name="Subtitle 2">
            <a:extLst>
              <a:ext uri="{FF2B5EF4-FFF2-40B4-BE49-F238E27FC236}">
                <a16:creationId xmlns:a16="http://schemas.microsoft.com/office/drawing/2014/main" id="{595D9910-219F-4336-BDF9-F9EF5BE715A3}"/>
              </a:ext>
            </a:extLst>
          </p:cNvPr>
          <p:cNvSpPr>
            <a:spLocks noGrp="1"/>
          </p:cNvSpPr>
          <p:nvPr>
            <p:ph type="subTitle" idx="4294967295"/>
          </p:nvPr>
        </p:nvSpPr>
        <p:spPr>
          <a:xfrm>
            <a:off x="2050135" y="4505446"/>
            <a:ext cx="7767638" cy="1096963"/>
          </a:xfrm>
        </p:spPr>
        <p:txBody>
          <a:bodyPr>
            <a:normAutofit/>
          </a:bodyPr>
          <a:lstStyle/>
          <a:p>
            <a:pPr algn="ctr"/>
            <a:r>
              <a:rPr lang="en-US" sz="3600" dirty="0">
                <a:solidFill>
                  <a:schemeClr val="bg1"/>
                </a:solidFill>
              </a:rPr>
              <a:t>Questions, comments?</a:t>
            </a:r>
          </a:p>
        </p:txBody>
      </p:sp>
    </p:spTree>
    <p:extLst>
      <p:ext uri="{BB962C8B-B14F-4D97-AF65-F5344CB8AC3E}">
        <p14:creationId xmlns:p14="http://schemas.microsoft.com/office/powerpoint/2010/main" val="5671318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F6C998D-89FE-DA5D-8C33-C4DE332F82B0}"/>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13898414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322E34-1977-17DA-9C23-67146274756B}"/>
              </a:ext>
            </a:extLst>
          </p:cNvPr>
          <p:cNvSpPr>
            <a:spLocks noGrp="1"/>
          </p:cNvSpPr>
          <p:nvPr>
            <p:ph type="title"/>
          </p:nvPr>
        </p:nvSpPr>
        <p:spPr/>
        <p:txBody>
          <a:bodyPr/>
          <a:lstStyle/>
          <a:p>
            <a:r>
              <a:rPr lang="en-US" dirty="0"/>
              <a:t>CONNECT WITH US!</a:t>
            </a:r>
          </a:p>
        </p:txBody>
      </p:sp>
    </p:spTree>
    <p:extLst>
      <p:ext uri="{BB962C8B-B14F-4D97-AF65-F5344CB8AC3E}">
        <p14:creationId xmlns:p14="http://schemas.microsoft.com/office/powerpoint/2010/main" val="23345522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662"/>
        <p:cNvGrpSpPr/>
        <p:nvPr/>
      </p:nvGrpSpPr>
      <p:grpSpPr>
        <a:xfrm>
          <a:off x="0" y="0"/>
          <a:ext cx="0" cy="0"/>
          <a:chOff x="0" y="0"/>
          <a:chExt cx="0" cy="0"/>
        </a:xfrm>
      </p:grpSpPr>
      <p:sp>
        <p:nvSpPr>
          <p:cNvPr id="663" name="Google Shape;663;p32"/>
          <p:cNvSpPr txBox="1">
            <a:spLocks noGrp="1"/>
          </p:cNvSpPr>
          <p:nvPr>
            <p:ph type="title"/>
          </p:nvPr>
        </p:nvSpPr>
        <p:spPr>
          <a:xfrm>
            <a:off x="381000" y="-1105037"/>
            <a:ext cx="9082603" cy="1105037"/>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Trebuchet MS"/>
              <a:buNone/>
            </a:pPr>
            <a:endParaRPr/>
          </a:p>
        </p:txBody>
      </p:sp>
      <p:sp>
        <p:nvSpPr>
          <p:cNvPr id="666" name="Google Shape;666;p32"/>
          <p:cNvSpPr/>
          <p:nvPr/>
        </p:nvSpPr>
        <p:spPr>
          <a:xfrm>
            <a:off x="4434215" y="919776"/>
            <a:ext cx="3281914" cy="760142"/>
          </a:xfrm>
          <a:prstGeom prst="roundRect">
            <a:avLst>
              <a:gd name="adj" fmla="val 16667"/>
            </a:avLst>
          </a:prstGeom>
          <a:solidFill>
            <a:srgbClr val="9D3F21"/>
          </a:solidFill>
          <a:ln w="12700" cap="flat" cmpd="sng">
            <a:solidFill>
              <a:srgbClr val="00605D"/>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End of Day Survey</a:t>
            </a:r>
            <a:endParaRPr sz="5400" dirty="0">
              <a:solidFill>
                <a:schemeClr val="bg1"/>
              </a:solidFill>
              <a:latin typeface="Calibri" panose="020F0502020204030204" pitchFamily="34" charset="0"/>
              <a:cs typeface="Calibri" panose="020F0502020204030204" pitchFamily="34" charset="0"/>
            </a:endParaRPr>
          </a:p>
        </p:txBody>
      </p:sp>
      <p:pic>
        <p:nvPicPr>
          <p:cNvPr id="3" name="Picture 2" descr="Qr code&#10;&#10;Description automatically generated">
            <a:extLst>
              <a:ext uri="{FF2B5EF4-FFF2-40B4-BE49-F238E27FC236}">
                <a16:creationId xmlns:a16="http://schemas.microsoft.com/office/drawing/2014/main" id="{18D2992E-69A9-4311-8DE6-9F9A0492B4EB}"/>
              </a:ext>
            </a:extLst>
          </p:cNvPr>
          <p:cNvPicPr>
            <a:picLocks noChangeAspect="1"/>
          </p:cNvPicPr>
          <p:nvPr/>
        </p:nvPicPr>
        <p:blipFill>
          <a:blip r:embed="rId3"/>
          <a:stretch>
            <a:fillRect/>
          </a:stretch>
        </p:blipFill>
        <p:spPr>
          <a:xfrm>
            <a:off x="4257509" y="1913207"/>
            <a:ext cx="3635326" cy="3635326"/>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FB866D-18D6-4517-9CCC-E1A457DAC188}"/>
              </a:ext>
            </a:extLst>
          </p:cNvPr>
          <p:cNvSpPr>
            <a:spLocks noGrp="1"/>
          </p:cNvSpPr>
          <p:nvPr>
            <p:ph type="title"/>
          </p:nvPr>
        </p:nvSpPr>
        <p:spPr>
          <a:xfrm>
            <a:off x="2167700" y="800033"/>
            <a:ext cx="7693004" cy="1320800"/>
          </a:xfrm>
        </p:spPr>
        <p:txBody>
          <a:bodyPr/>
          <a:lstStyle/>
          <a:p>
            <a:r>
              <a:rPr lang="en-US" dirty="0"/>
              <a:t>Man in the maze</a:t>
            </a:r>
          </a:p>
        </p:txBody>
      </p:sp>
      <p:sp>
        <p:nvSpPr>
          <p:cNvPr id="3" name="Content Placeholder 2">
            <a:extLst>
              <a:ext uri="{FF2B5EF4-FFF2-40B4-BE49-F238E27FC236}">
                <a16:creationId xmlns:a16="http://schemas.microsoft.com/office/drawing/2014/main" id="{1C757DC2-8DD3-41CC-9D47-FEC7CA8B71A2}"/>
              </a:ext>
            </a:extLst>
          </p:cNvPr>
          <p:cNvSpPr>
            <a:spLocks noGrp="1"/>
          </p:cNvSpPr>
          <p:nvPr>
            <p:ph idx="1"/>
          </p:nvPr>
        </p:nvSpPr>
        <p:spPr>
          <a:xfrm>
            <a:off x="2804308" y="2120833"/>
            <a:ext cx="5911429" cy="552920"/>
          </a:xfrm>
        </p:spPr>
        <p:txBody>
          <a:bodyPr/>
          <a:lstStyle/>
          <a:p>
            <a:r>
              <a:rPr lang="en-US" u="sng" dirty="0">
                <a:hlinkClick r:id="rId2"/>
              </a:rPr>
              <a:t>https://m.youtube.com/watch?v=OKT5unmJZPo</a:t>
            </a:r>
            <a:endParaRPr lang="en-US" u="sng" dirty="0"/>
          </a:p>
          <a:p>
            <a:endParaRPr lang="en-US" u="sng" dirty="0"/>
          </a:p>
        </p:txBody>
      </p:sp>
    </p:spTree>
    <p:extLst>
      <p:ext uri="{BB962C8B-B14F-4D97-AF65-F5344CB8AC3E}">
        <p14:creationId xmlns:p14="http://schemas.microsoft.com/office/powerpoint/2010/main" val="18527002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7B2E705-A8AF-DB40-9A11-81A1656246EE}"/>
              </a:ext>
            </a:extLst>
          </p:cNvPr>
          <p:cNvSpPr/>
          <p:nvPr/>
        </p:nvSpPr>
        <p:spPr>
          <a:xfrm>
            <a:off x="2524539" y="1762680"/>
            <a:ext cx="8984974" cy="2943563"/>
          </a:xfrm>
          <a:prstGeom prst="rect">
            <a:avLst/>
          </a:prstGeom>
        </p:spPr>
        <p:txBody>
          <a:bodyPr wrap="square">
            <a:spAutoFit/>
          </a:bodyPr>
          <a:lstStyle/>
          <a:p>
            <a:pPr indent="457200" algn="ctr">
              <a:lnSpc>
                <a:spcPct val="200000"/>
              </a:lnSpc>
            </a:pPr>
            <a:r>
              <a:rPr lang="en-US" sz="2400" dirty="0">
                <a:solidFill>
                  <a:srgbClr val="2B4B50"/>
                </a:solidFill>
                <a:uFill>
                  <a:solidFill>
                    <a:srgbClr val="000000"/>
                  </a:solidFill>
                </a:uFill>
                <a:latin typeface="Calibri" panose="020F0502020204030204" pitchFamily="34" charset="0"/>
                <a:ea typeface="Calibri" panose="020F0502020204030204" pitchFamily="34" charset="0"/>
                <a:cs typeface="Calibri" panose="020F0502020204030204" pitchFamily="34" charset="0"/>
              </a:rPr>
              <a:t>The conclusion that is drawn by most social scientists from the data on Indian cultures and Indian intelligence is that the American Indians of today have about the same innate equipment for learning as have the white children of America (B. Berry, 1968, p. 34).</a:t>
            </a:r>
          </a:p>
        </p:txBody>
      </p:sp>
      <p:sp>
        <p:nvSpPr>
          <p:cNvPr id="3" name="Slide Number Placeholder 2">
            <a:extLst>
              <a:ext uri="{FF2B5EF4-FFF2-40B4-BE49-F238E27FC236}">
                <a16:creationId xmlns:a16="http://schemas.microsoft.com/office/drawing/2014/main" id="{28392415-F294-2D48-B10B-DAB52B80637F}"/>
              </a:ext>
            </a:extLst>
          </p:cNvPr>
          <p:cNvSpPr>
            <a:spLocks noGrp="1"/>
          </p:cNvSpPr>
          <p:nvPr>
            <p:ph type="sldNum" sz="quarter" idx="12"/>
          </p:nvPr>
        </p:nvSpPr>
        <p:spPr/>
        <p:txBody>
          <a:bodyPr/>
          <a:lstStyle/>
          <a:p>
            <a:fld id="{063073B8-B7E2-A24B-9A7F-7030488F6926}" type="slidenum">
              <a:rPr lang="en-US" smtClean="0"/>
              <a:t>5</a:t>
            </a:fld>
            <a:endParaRPr lang="en-US"/>
          </a:p>
        </p:txBody>
      </p:sp>
    </p:spTree>
    <p:extLst>
      <p:ext uri="{BB962C8B-B14F-4D97-AF65-F5344CB8AC3E}">
        <p14:creationId xmlns:p14="http://schemas.microsoft.com/office/powerpoint/2010/main" val="19585476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B629D-7567-497F-9601-A7DBC1642866}"/>
              </a:ext>
            </a:extLst>
          </p:cNvPr>
          <p:cNvSpPr>
            <a:spLocks noGrp="1"/>
          </p:cNvSpPr>
          <p:nvPr>
            <p:ph type="title"/>
          </p:nvPr>
        </p:nvSpPr>
        <p:spPr>
          <a:xfrm>
            <a:off x="1892677" y="597080"/>
            <a:ext cx="3854528" cy="506365"/>
          </a:xfrm>
        </p:spPr>
        <p:txBody>
          <a:bodyPr>
            <a:noAutofit/>
          </a:bodyPr>
          <a:lstStyle/>
          <a:p>
            <a:r>
              <a:rPr lang="en-US" sz="3600" dirty="0"/>
              <a:t>Background</a:t>
            </a:r>
          </a:p>
        </p:txBody>
      </p:sp>
      <p:sp>
        <p:nvSpPr>
          <p:cNvPr id="4" name="Text Placeholder 3">
            <a:extLst>
              <a:ext uri="{FF2B5EF4-FFF2-40B4-BE49-F238E27FC236}">
                <a16:creationId xmlns:a16="http://schemas.microsoft.com/office/drawing/2014/main" id="{51F38231-C1E8-48A0-B784-23864A633CE4}"/>
              </a:ext>
            </a:extLst>
          </p:cNvPr>
          <p:cNvSpPr>
            <a:spLocks noGrp="1"/>
          </p:cNvSpPr>
          <p:nvPr>
            <p:ph type="body" sz="half" idx="2"/>
          </p:nvPr>
        </p:nvSpPr>
        <p:spPr>
          <a:xfrm>
            <a:off x="2436686" y="1498103"/>
            <a:ext cx="4704894" cy="3861794"/>
          </a:xfrm>
        </p:spPr>
        <p:txBody>
          <a:bodyPr>
            <a:noAutofit/>
          </a:bodyPr>
          <a:lstStyle/>
          <a:p>
            <a:pPr marL="285750" indent="-285750">
              <a:buFont typeface="Arial" panose="020B0604020202020204" pitchFamily="34" charset="0"/>
              <a:buChar char="•"/>
            </a:pPr>
            <a:r>
              <a:rPr lang="en-US" sz="2000" dirty="0"/>
              <a:t>Indian Education T.A. Specialist, WestEd </a:t>
            </a:r>
          </a:p>
          <a:p>
            <a:pPr marL="285750" indent="-285750">
              <a:buFont typeface="Arial" panose="020B0604020202020204" pitchFamily="34" charset="0"/>
              <a:buChar char="•"/>
            </a:pPr>
            <a:r>
              <a:rPr lang="en-US" sz="2000" dirty="0"/>
              <a:t>Consultant, on a hiatus at the moment</a:t>
            </a:r>
          </a:p>
          <a:p>
            <a:pPr marL="285750" indent="-285750">
              <a:buFont typeface="Arial" panose="020B0604020202020204" pitchFamily="34" charset="0"/>
              <a:buChar char="•"/>
            </a:pPr>
            <a:r>
              <a:rPr lang="en-US" sz="2000" dirty="0"/>
              <a:t>Past work: TED Director, Principal, Teacher, Police Officer</a:t>
            </a:r>
          </a:p>
          <a:p>
            <a:pPr marL="285750" indent="-285750">
              <a:buFont typeface="Arial" panose="020B0604020202020204" pitchFamily="34" charset="0"/>
              <a:buChar char="•"/>
            </a:pPr>
            <a:r>
              <a:rPr lang="en-US" sz="2000" dirty="0"/>
              <a:t>My work and research has focused on the development of programming to improve and increase academic achievement in schools that serve my tribal students while also retaining tribal culture, language and heritage of my people – other tribes</a:t>
            </a:r>
          </a:p>
          <a:p>
            <a:endParaRPr lang="en-US" sz="2000" dirty="0"/>
          </a:p>
        </p:txBody>
      </p:sp>
      <p:pic>
        <p:nvPicPr>
          <p:cNvPr id="5" name="Content Placeholder 3">
            <a:extLst>
              <a:ext uri="{FF2B5EF4-FFF2-40B4-BE49-F238E27FC236}">
                <a16:creationId xmlns:a16="http://schemas.microsoft.com/office/drawing/2014/main" id="{1B057D56-8BBF-4EA6-9895-3F2E69DF13B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307343" y="2271536"/>
            <a:ext cx="4513262" cy="3610609"/>
          </a:xfrm>
        </p:spPr>
      </p:pic>
    </p:spTree>
    <p:extLst>
      <p:ext uri="{BB962C8B-B14F-4D97-AF65-F5344CB8AC3E}">
        <p14:creationId xmlns:p14="http://schemas.microsoft.com/office/powerpoint/2010/main" val="11378188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picture containing text, outdoor, person, person&#10;&#10;Description automatically generated">
            <a:extLst>
              <a:ext uri="{FF2B5EF4-FFF2-40B4-BE49-F238E27FC236}">
                <a16:creationId xmlns:a16="http://schemas.microsoft.com/office/drawing/2014/main" id="{482DB96E-A0DC-D84A-92FC-7E7652D5DB15}"/>
              </a:ext>
            </a:extLst>
          </p:cNvPr>
          <p:cNvPicPr>
            <a:picLocks noGrp="1" noChangeAspect="1"/>
          </p:cNvPicPr>
          <p:nvPr>
            <p:ph idx="1"/>
          </p:nvPr>
        </p:nvPicPr>
        <p:blipFill rotWithShape="1">
          <a:blip r:embed="rId2"/>
          <a:srcRect r="1" b="17853"/>
          <a:stretch/>
        </p:blipFill>
        <p:spPr>
          <a:xfrm>
            <a:off x="6433099" y="1588509"/>
            <a:ext cx="5445818" cy="4473615"/>
          </a:xfrm>
          <a:prstGeom prst="rect">
            <a:avLst/>
          </a:prstGeom>
        </p:spPr>
      </p:pic>
      <p:sp>
        <p:nvSpPr>
          <p:cNvPr id="4" name="Text Placeholder 3">
            <a:extLst>
              <a:ext uri="{FF2B5EF4-FFF2-40B4-BE49-F238E27FC236}">
                <a16:creationId xmlns:a16="http://schemas.microsoft.com/office/drawing/2014/main" id="{B23C4D25-B9E1-F240-983F-DB861459B69B}"/>
              </a:ext>
            </a:extLst>
          </p:cNvPr>
          <p:cNvSpPr>
            <a:spLocks noGrp="1"/>
          </p:cNvSpPr>
          <p:nvPr>
            <p:ph type="body" sz="half" idx="2"/>
          </p:nvPr>
        </p:nvSpPr>
        <p:spPr>
          <a:xfrm>
            <a:off x="2331720" y="1588508"/>
            <a:ext cx="4101379" cy="4603947"/>
          </a:xfrm>
        </p:spPr>
        <p:txBody>
          <a:bodyPr vert="horz" lIns="91440" tIns="45720" rIns="91440" bIns="45720" rtlCol="0">
            <a:normAutofit/>
          </a:bodyPr>
          <a:lstStyle/>
          <a:p>
            <a:r>
              <a:rPr lang="en-US" sz="2500" dirty="0">
                <a:solidFill>
                  <a:schemeClr val="tx1"/>
                </a:solidFill>
              </a:rPr>
              <a:t>“Even the most severely eroded Indian community today still has a substantial fragment of the old ways left, and these ways are to be found in the Indian family." </a:t>
            </a:r>
          </a:p>
          <a:p>
            <a:r>
              <a:rPr lang="en-US" sz="2500" b="1" i="1" dirty="0">
                <a:solidFill>
                  <a:schemeClr val="tx1"/>
                </a:solidFill>
              </a:rPr>
              <a:t>Vine Deloria, Knowing and Understanding.  </a:t>
            </a:r>
          </a:p>
          <a:p>
            <a:pPr>
              <a:buFont typeface="Wingdings 3" charset="2"/>
              <a:buChar char=""/>
            </a:pPr>
            <a:endParaRPr lang="en-US" dirty="0">
              <a:solidFill>
                <a:schemeClr val="tx1"/>
              </a:solidFill>
            </a:endParaRPr>
          </a:p>
        </p:txBody>
      </p:sp>
      <p:sp>
        <p:nvSpPr>
          <p:cNvPr id="5" name="Slide Number Placeholder 4">
            <a:extLst>
              <a:ext uri="{FF2B5EF4-FFF2-40B4-BE49-F238E27FC236}">
                <a16:creationId xmlns:a16="http://schemas.microsoft.com/office/drawing/2014/main" id="{EDC6F254-753E-6041-9653-6D459C086F45}"/>
              </a:ext>
            </a:extLst>
          </p:cNvPr>
          <p:cNvSpPr>
            <a:spLocks noGrp="1"/>
          </p:cNvSpPr>
          <p:nvPr>
            <p:ph type="sldNum" sz="quarter" idx="12"/>
          </p:nvPr>
        </p:nvSpPr>
        <p:spPr>
          <a:xfrm>
            <a:off x="10352540" y="295729"/>
            <a:ext cx="838199" cy="767687"/>
          </a:xfrm>
        </p:spPr>
        <p:txBody>
          <a:bodyPr vert="horz" lIns="91440" tIns="45720" rIns="91440" bIns="45720" rtlCol="0" anchor="b">
            <a:normAutofit/>
          </a:bodyPr>
          <a:lstStyle/>
          <a:p>
            <a:pPr defTabSz="914400">
              <a:spcAft>
                <a:spcPts val="600"/>
              </a:spcAft>
            </a:pPr>
            <a:fld id="{063073B8-B7E2-A24B-9A7F-7030488F6926}" type="slidenum">
              <a:rPr lang="en-US">
                <a:solidFill>
                  <a:srgbClr val="FFFFFF"/>
                </a:solidFill>
              </a:rPr>
              <a:pPr defTabSz="914400">
                <a:spcAft>
                  <a:spcPts val="600"/>
                </a:spcAft>
              </a:pPr>
              <a:t>7</a:t>
            </a:fld>
            <a:endParaRPr lang="en-US">
              <a:solidFill>
                <a:srgbClr val="FFFFFF"/>
              </a:solidFill>
            </a:endParaRPr>
          </a:p>
        </p:txBody>
      </p:sp>
    </p:spTree>
    <p:extLst>
      <p:ext uri="{BB962C8B-B14F-4D97-AF65-F5344CB8AC3E}">
        <p14:creationId xmlns:p14="http://schemas.microsoft.com/office/powerpoint/2010/main" val="10339519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ED3FAB-CF54-45DB-B441-2F2FB1E74167}"/>
              </a:ext>
            </a:extLst>
          </p:cNvPr>
          <p:cNvSpPr>
            <a:spLocks noGrp="1"/>
          </p:cNvSpPr>
          <p:nvPr>
            <p:ph type="title"/>
          </p:nvPr>
        </p:nvSpPr>
        <p:spPr>
          <a:xfrm>
            <a:off x="2121402" y="800032"/>
            <a:ext cx="7693004" cy="1320800"/>
          </a:xfrm>
        </p:spPr>
        <p:txBody>
          <a:bodyPr/>
          <a:lstStyle/>
          <a:p>
            <a:r>
              <a:rPr lang="en-US" dirty="0"/>
              <a:t>Today</a:t>
            </a:r>
          </a:p>
        </p:txBody>
      </p:sp>
      <p:sp>
        <p:nvSpPr>
          <p:cNvPr id="3" name="Content Placeholder 2">
            <a:extLst>
              <a:ext uri="{FF2B5EF4-FFF2-40B4-BE49-F238E27FC236}">
                <a16:creationId xmlns:a16="http://schemas.microsoft.com/office/drawing/2014/main" id="{ED20FD1E-827D-4E2B-8EC2-5816F44B5930}"/>
              </a:ext>
            </a:extLst>
          </p:cNvPr>
          <p:cNvSpPr>
            <a:spLocks noGrp="1"/>
          </p:cNvSpPr>
          <p:nvPr>
            <p:ph idx="1"/>
          </p:nvPr>
        </p:nvSpPr>
        <p:spPr>
          <a:xfrm>
            <a:off x="2804308" y="1573620"/>
            <a:ext cx="8596668" cy="4427986"/>
          </a:xfrm>
        </p:spPr>
        <p:txBody>
          <a:bodyPr>
            <a:normAutofit/>
          </a:bodyPr>
          <a:lstStyle/>
          <a:p>
            <a:r>
              <a:rPr lang="en-US" sz="3200" dirty="0"/>
              <a:t>Today, the intent is to provide you with an understanding of human development, specifically tribal human development</a:t>
            </a:r>
          </a:p>
          <a:p>
            <a:r>
              <a:rPr lang="en-US" sz="3200" dirty="0"/>
              <a:t>How this development impacts learning</a:t>
            </a:r>
          </a:p>
          <a:p>
            <a:r>
              <a:rPr lang="en-US" sz="3200" dirty="0"/>
              <a:t>How this development impacts the student and family</a:t>
            </a:r>
          </a:p>
          <a:p>
            <a:r>
              <a:rPr lang="en-US" sz="3200" dirty="0"/>
              <a:t>Provide you with some tools, ideas to implement and practice in the school year</a:t>
            </a:r>
          </a:p>
          <a:p>
            <a:endParaRPr lang="en-US" dirty="0"/>
          </a:p>
        </p:txBody>
      </p:sp>
    </p:spTree>
    <p:extLst>
      <p:ext uri="{BB962C8B-B14F-4D97-AF65-F5344CB8AC3E}">
        <p14:creationId xmlns:p14="http://schemas.microsoft.com/office/powerpoint/2010/main" val="24731688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99D9FE-7E27-4E41-BAFA-06D2263787CB}"/>
              </a:ext>
            </a:extLst>
          </p:cNvPr>
          <p:cNvSpPr>
            <a:spLocks noGrp="1"/>
          </p:cNvSpPr>
          <p:nvPr>
            <p:ph type="title"/>
          </p:nvPr>
        </p:nvSpPr>
        <p:spPr>
          <a:xfrm>
            <a:off x="1866758" y="639607"/>
            <a:ext cx="7693004" cy="1320800"/>
          </a:xfrm>
        </p:spPr>
        <p:txBody>
          <a:bodyPr/>
          <a:lstStyle/>
          <a:p>
            <a:r>
              <a:rPr lang="en-US" dirty="0"/>
              <a:t>Systems of Human Development Theorists</a:t>
            </a:r>
          </a:p>
        </p:txBody>
      </p:sp>
      <p:sp>
        <p:nvSpPr>
          <p:cNvPr id="3" name="Content Placeholder 2">
            <a:extLst>
              <a:ext uri="{FF2B5EF4-FFF2-40B4-BE49-F238E27FC236}">
                <a16:creationId xmlns:a16="http://schemas.microsoft.com/office/drawing/2014/main" id="{18BEF142-22D2-0B4F-8CCD-959704ACFD59}"/>
              </a:ext>
            </a:extLst>
          </p:cNvPr>
          <p:cNvSpPr>
            <a:spLocks noGrp="1"/>
          </p:cNvSpPr>
          <p:nvPr>
            <p:ph idx="1"/>
          </p:nvPr>
        </p:nvSpPr>
        <p:spPr>
          <a:xfrm>
            <a:off x="2653836" y="2201855"/>
            <a:ext cx="9036593" cy="3880773"/>
          </a:xfrm>
        </p:spPr>
        <p:txBody>
          <a:bodyPr>
            <a:noAutofit/>
          </a:bodyPr>
          <a:lstStyle/>
          <a:p>
            <a:pPr lvl="0"/>
            <a:r>
              <a:rPr lang="en-US" sz="2800" dirty="0"/>
              <a:t>An insight to the work of Urie Bronfenbrenner </a:t>
            </a:r>
          </a:p>
          <a:p>
            <a:pPr lvl="1"/>
            <a:r>
              <a:rPr lang="en-US" sz="2800" dirty="0"/>
              <a:t>Development of a learner (Western/Indigenous)</a:t>
            </a:r>
          </a:p>
          <a:p>
            <a:r>
              <a:rPr lang="en-US" sz="2800" dirty="0"/>
              <a:t>Jean Piaget </a:t>
            </a:r>
          </a:p>
          <a:p>
            <a:r>
              <a:rPr lang="en-US" sz="2800" dirty="0"/>
              <a:t>Eric Erickson Stages of Human Development </a:t>
            </a:r>
          </a:p>
          <a:p>
            <a:r>
              <a:rPr lang="en-US" sz="2800" dirty="0"/>
              <a:t>The works of V.F. Cordova</a:t>
            </a:r>
          </a:p>
          <a:p>
            <a:r>
              <a:rPr lang="en-US" sz="2800" dirty="0"/>
              <a:t>The works of Vine Deloria</a:t>
            </a:r>
          </a:p>
        </p:txBody>
      </p:sp>
      <p:sp>
        <p:nvSpPr>
          <p:cNvPr id="4" name="Slide Number Placeholder 3">
            <a:extLst>
              <a:ext uri="{FF2B5EF4-FFF2-40B4-BE49-F238E27FC236}">
                <a16:creationId xmlns:a16="http://schemas.microsoft.com/office/drawing/2014/main" id="{158D9904-F9C9-C64A-8810-2E4BA262E1F0}"/>
              </a:ext>
            </a:extLst>
          </p:cNvPr>
          <p:cNvSpPr>
            <a:spLocks noGrp="1"/>
          </p:cNvSpPr>
          <p:nvPr>
            <p:ph type="sldNum" sz="quarter" idx="12"/>
          </p:nvPr>
        </p:nvSpPr>
        <p:spPr/>
        <p:txBody>
          <a:bodyPr/>
          <a:lstStyle/>
          <a:p>
            <a:fld id="{063073B8-B7E2-A24B-9A7F-7030488F6926}" type="slidenum">
              <a:rPr lang="en-US" smtClean="0"/>
              <a:t>9</a:t>
            </a:fld>
            <a:endParaRPr lang="en-US"/>
          </a:p>
        </p:txBody>
      </p:sp>
    </p:spTree>
    <p:extLst>
      <p:ext uri="{BB962C8B-B14F-4D97-AF65-F5344CB8AC3E}">
        <p14:creationId xmlns:p14="http://schemas.microsoft.com/office/powerpoint/2010/main" val="1053596932"/>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443</TotalTime>
  <Words>2022</Words>
  <Application>Microsoft Macintosh PowerPoint</Application>
  <PresentationFormat>Widescreen</PresentationFormat>
  <Paragraphs>171</Paragraphs>
  <Slides>34</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34</vt:i4>
      </vt:variant>
    </vt:vector>
  </HeadingPairs>
  <TitlesOfParts>
    <vt:vector size="39" baseType="lpstr">
      <vt:lpstr>Arial</vt:lpstr>
      <vt:lpstr>Calibri</vt:lpstr>
      <vt:lpstr>Trebuchet MS</vt:lpstr>
      <vt:lpstr>Wingdings 3</vt:lpstr>
      <vt:lpstr>Facet</vt:lpstr>
      <vt:lpstr>PowerPoint Presentation</vt:lpstr>
      <vt:lpstr>Man in the Maze; an Indigenous approach to understanding adolescent tribal youth development</vt:lpstr>
      <vt:lpstr>PowerPoint Presentation</vt:lpstr>
      <vt:lpstr>Man in the maze</vt:lpstr>
      <vt:lpstr>PowerPoint Presentation</vt:lpstr>
      <vt:lpstr>Background</vt:lpstr>
      <vt:lpstr>PowerPoint Presentation</vt:lpstr>
      <vt:lpstr>Today</vt:lpstr>
      <vt:lpstr>Systems of Human Development Theorists</vt:lpstr>
      <vt:lpstr>Systems of Human Development</vt:lpstr>
      <vt:lpstr>PowerPoint Presentation</vt:lpstr>
      <vt:lpstr>Mesosystem (Invisible on graphic)</vt:lpstr>
      <vt:lpstr>Microsystem</vt:lpstr>
      <vt:lpstr>Exosystem</vt:lpstr>
      <vt:lpstr>Macrosystem</vt:lpstr>
      <vt:lpstr>Chronosystem (Invisible on graph)</vt:lpstr>
      <vt:lpstr>Bronfenbrenner’s Theory, Connecting</vt:lpstr>
      <vt:lpstr>Systems  </vt:lpstr>
      <vt:lpstr>PowerPoint Presentation</vt:lpstr>
      <vt:lpstr>V.F. Cordova</vt:lpstr>
      <vt:lpstr>2 Ways of Being </vt:lpstr>
      <vt:lpstr>So, what does this mean?</vt:lpstr>
      <vt:lpstr>Conflicting thoughts, why is this relevant to education?</vt:lpstr>
      <vt:lpstr>Two types of tribal members</vt:lpstr>
      <vt:lpstr>What we haven’t mentioned</vt:lpstr>
      <vt:lpstr>Eric Erikson’s 8 stages Psychosocial Development</vt:lpstr>
      <vt:lpstr>Social Capital and belonging and acceptance</vt:lpstr>
      <vt:lpstr>PowerPoint Presentation</vt:lpstr>
      <vt:lpstr>Tools and ideas</vt:lpstr>
      <vt:lpstr>V.F. Cordova</vt:lpstr>
      <vt:lpstr>THANKS FOR LISTENING</vt:lpstr>
      <vt:lpstr>PowerPoint Presentation</vt:lpstr>
      <vt:lpstr>CONNECT WITH US!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Man in the Maze; an indigenous approach to understanding adolescent tribal youth development</dc:title>
  <dc:creator>Mario Molina</dc:creator>
  <cp:lastModifiedBy>Microsoft Office User</cp:lastModifiedBy>
  <cp:revision>42</cp:revision>
  <dcterms:created xsi:type="dcterms:W3CDTF">2019-08-07T15:57:57Z</dcterms:created>
  <dcterms:modified xsi:type="dcterms:W3CDTF">2022-06-28T23:04:49Z</dcterms:modified>
</cp:coreProperties>
</file>