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9" r:id="rId4"/>
  </p:sldMasterIdLst>
  <p:notesMasterIdLst>
    <p:notesMasterId r:id="rId64"/>
  </p:notesMasterIdLst>
  <p:sldIdLst>
    <p:sldId id="663" r:id="rId5"/>
    <p:sldId id="257" r:id="rId6"/>
    <p:sldId id="258" r:id="rId7"/>
    <p:sldId id="662" r:id="rId8"/>
    <p:sldId id="732" r:id="rId9"/>
    <p:sldId id="345" r:id="rId10"/>
    <p:sldId id="658" r:id="rId11"/>
    <p:sldId id="452" r:id="rId12"/>
    <p:sldId id="352" r:id="rId13"/>
    <p:sldId id="609" r:id="rId14"/>
    <p:sldId id="454" r:id="rId15"/>
    <p:sldId id="729" r:id="rId16"/>
    <p:sldId id="624" r:id="rId17"/>
    <p:sldId id="691" r:id="rId18"/>
    <p:sldId id="692" r:id="rId19"/>
    <p:sldId id="460" r:id="rId20"/>
    <p:sldId id="693" r:id="rId21"/>
    <p:sldId id="694" r:id="rId22"/>
    <p:sldId id="695" r:id="rId23"/>
    <p:sldId id="696" r:id="rId24"/>
    <p:sldId id="697" r:id="rId25"/>
    <p:sldId id="698" r:id="rId26"/>
    <p:sldId id="731" r:id="rId27"/>
    <p:sldId id="699" r:id="rId28"/>
    <p:sldId id="722" r:id="rId29"/>
    <p:sldId id="723" r:id="rId30"/>
    <p:sldId id="721" r:id="rId31"/>
    <p:sldId id="678" r:id="rId32"/>
    <p:sldId id="679" r:id="rId33"/>
    <p:sldId id="680" r:id="rId34"/>
    <p:sldId id="681" r:id="rId35"/>
    <p:sldId id="682" r:id="rId36"/>
    <p:sldId id="701" r:id="rId37"/>
    <p:sldId id="640" r:id="rId38"/>
    <p:sldId id="646" r:id="rId39"/>
    <p:sldId id="509" r:id="rId40"/>
    <p:sldId id="684" r:id="rId41"/>
    <p:sldId id="703" r:id="rId42"/>
    <p:sldId id="705" r:id="rId43"/>
    <p:sldId id="704" r:id="rId44"/>
    <p:sldId id="725" r:id="rId45"/>
    <p:sldId id="726" r:id="rId46"/>
    <p:sldId id="727" r:id="rId47"/>
    <p:sldId id="596" r:id="rId48"/>
    <p:sldId id="707" r:id="rId49"/>
    <p:sldId id="708" r:id="rId50"/>
    <p:sldId id="709" r:id="rId51"/>
    <p:sldId id="710" r:id="rId52"/>
    <p:sldId id="711" r:id="rId53"/>
    <p:sldId id="724" r:id="rId54"/>
    <p:sldId id="712" r:id="rId55"/>
    <p:sldId id="713" r:id="rId56"/>
    <p:sldId id="690" r:id="rId57"/>
    <p:sldId id="714" r:id="rId58"/>
    <p:sldId id="715" r:id="rId59"/>
    <p:sldId id="716" r:id="rId60"/>
    <p:sldId id="717" r:id="rId61"/>
    <p:sldId id="718" r:id="rId62"/>
    <p:sldId id="68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C29B27-C5CF-6475-5936-A68725353281}" name="Betsy Rogers" initials="BR" userId="S::Rogers.Betsy@measuredprogress.org::00aba314-71fb-4788-af00-247f032bb9b5" providerId="AD"/>
  <p188:author id="{FE0F787C-5D37-800D-80EB-127CB95EF407}" name="Anita Franklin" initials="AF" userId="S::Anita.Franklin@measuredprogress.org::7603cce5-95b1-4f4a-851b-0dcccb506d7e" providerId="AD"/>
  <p188:author id="{03373296-5072-6D13-C936-00F3A16624FF}" name="Anita Franklin" initials="AF" userId="S::Anita.Franklin@cognia.org::a5fcf588-4628-4897-afcc-01dfb7140ed6" providerId="AD"/>
  <p188:author id="{B643529F-DB2B-E521-FB8B-04AE7B69D158}" name="Haley Gardner" initials="HG" userId="S::Haley.Gardner@cognia.org::4ebdc004-3755-4d0b-8bfb-b0824beef661" providerId="AD"/>
  <p188:author id="{8EF91FD5-331D-3119-E0F1-7534F849FADF}" name="Haley Gardner" initials="HG" userId="S::Gardner.Haley@measuredprogress.org::9de82489-b12e-4f62-868f-6543b03277fe" providerId="AD"/>
  <p188:author id="{69605ED7-A1A7-9369-DBA2-8DC53D888ABC}" name="Megan Bairstow" initials="MB" userId="S::Megan.Bairstow@cognia.org::3709e911-d680-4fd1-a5cf-84ba40428e63" providerId="AD"/>
  <p188:author id="{568A3BEB-FE5E-02AF-D899-43DD79189C30}" name="Megan Bairstow" initials="MB" userId="S::bairstow.megan@measuredprogress.org::e72429b8-80b3-4712-99a1-bd4116fe2c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1126" autoAdjust="0"/>
  </p:normalViewPr>
  <p:slideViewPr>
    <p:cSldViewPr snapToGrid="0">
      <p:cViewPr varScale="1">
        <p:scale>
          <a:sx n="33" d="100"/>
          <a:sy n="33" d="100"/>
        </p:scale>
        <p:origin x="1362" y="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51" d="100"/>
          <a:sy n="51" d="100"/>
        </p:scale>
        <p:origin x="2692"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51516-89A2-4900-B9F2-555A373B802E}"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A89EDB3B-0584-43B8-B961-7BB1C42A2607}">
      <dgm:prSet phldrT="[Text]"/>
      <dgm:spPr/>
      <dgm:t>
        <a:bodyPr/>
        <a:lstStyle/>
        <a:p>
          <a:r>
            <a:rPr lang="en-US" dirty="0"/>
            <a:t>Test Administration Manual (TAM)</a:t>
          </a:r>
        </a:p>
      </dgm:t>
    </dgm:pt>
    <dgm:pt modelId="{7424DFE7-A6F6-497E-B11C-57C78D4AAA7A}" type="parTrans" cxnId="{2B0C4CA1-D5AE-45B3-9038-1A0F1715FE49}">
      <dgm:prSet/>
      <dgm:spPr/>
      <dgm:t>
        <a:bodyPr/>
        <a:lstStyle/>
        <a:p>
          <a:endParaRPr lang="en-US"/>
        </a:p>
      </dgm:t>
    </dgm:pt>
    <dgm:pt modelId="{F1CF5568-A713-4B71-ACDA-88D55DFB72ED}" type="sibTrans" cxnId="{2B0C4CA1-D5AE-45B3-9038-1A0F1715FE49}">
      <dgm:prSet/>
      <dgm:spPr/>
      <dgm:t>
        <a:bodyPr/>
        <a:lstStyle/>
        <a:p>
          <a:endParaRPr lang="en-US"/>
        </a:p>
      </dgm:t>
    </dgm:pt>
    <dgm:pt modelId="{222DC07D-D84F-4DB7-9966-DE6452C8CA02}">
      <dgm:prSet phldrT="[Text]"/>
      <dgm:spPr/>
      <dgm:t>
        <a:bodyPr/>
        <a:lstStyle/>
        <a:p>
          <a:r>
            <a:rPr lang="en-US" dirty="0"/>
            <a:t>Provides policies and procedures for TAs and TC to prepare and administer the MSAA Test</a:t>
          </a:r>
        </a:p>
      </dgm:t>
    </dgm:pt>
    <dgm:pt modelId="{6D75F41B-8C40-4F19-925D-F83D481CCC6D}" type="parTrans" cxnId="{49E4CAA5-765E-41C5-9D41-6E6C5AA0ABD5}">
      <dgm:prSet/>
      <dgm:spPr/>
      <dgm:t>
        <a:bodyPr/>
        <a:lstStyle/>
        <a:p>
          <a:endParaRPr lang="en-US"/>
        </a:p>
      </dgm:t>
    </dgm:pt>
    <dgm:pt modelId="{7499746B-608F-43BE-9761-974299E508A7}" type="sibTrans" cxnId="{49E4CAA5-765E-41C5-9D41-6E6C5AA0ABD5}">
      <dgm:prSet/>
      <dgm:spPr/>
      <dgm:t>
        <a:bodyPr/>
        <a:lstStyle/>
        <a:p>
          <a:endParaRPr lang="en-US"/>
        </a:p>
      </dgm:t>
    </dgm:pt>
    <dgm:pt modelId="{E9729617-94B5-44BB-821B-0D38C9012179}">
      <dgm:prSet phldrT="[Text]"/>
      <dgm:spPr/>
      <dgm:t>
        <a:bodyPr/>
        <a:lstStyle/>
        <a:p>
          <a:r>
            <a:rPr lang="en-US" dirty="0"/>
            <a:t>Online Assessment System User Guide</a:t>
          </a:r>
        </a:p>
      </dgm:t>
    </dgm:pt>
    <dgm:pt modelId="{191C4B74-516C-46E8-8EBB-78F103604AC8}" type="parTrans" cxnId="{36A4AB4C-60F8-4B8E-B620-D8DE35A3164C}">
      <dgm:prSet/>
      <dgm:spPr/>
      <dgm:t>
        <a:bodyPr/>
        <a:lstStyle/>
        <a:p>
          <a:endParaRPr lang="en-US"/>
        </a:p>
      </dgm:t>
    </dgm:pt>
    <dgm:pt modelId="{42C41DCF-B883-4E5A-8E88-809C5571DF4F}" type="sibTrans" cxnId="{36A4AB4C-60F8-4B8E-B620-D8DE35A3164C}">
      <dgm:prSet/>
      <dgm:spPr/>
      <dgm:t>
        <a:bodyPr/>
        <a:lstStyle/>
        <a:p>
          <a:endParaRPr lang="en-US"/>
        </a:p>
      </dgm:t>
    </dgm:pt>
    <dgm:pt modelId="{C3C82C14-2165-41EB-862D-948BD55B369A}">
      <dgm:prSet phldrT="[Text]"/>
      <dgm:spPr/>
      <dgm:t>
        <a:bodyPr/>
        <a:lstStyle/>
        <a:p>
          <a:pPr>
            <a:buFont typeface="Arial" panose="020B0604020202020204" pitchFamily="34" charset="0"/>
            <a:buChar char="•"/>
          </a:pPr>
          <a:r>
            <a:rPr lang="en-US" dirty="0"/>
            <a:t>Describes the MSAA System features and provides very detailed directions on how to perform required functions in the MSAA system before, during and after administration. </a:t>
          </a:r>
        </a:p>
      </dgm:t>
    </dgm:pt>
    <dgm:pt modelId="{63903908-1700-4982-B993-B29DE99FC177}" type="parTrans" cxnId="{E5D0F164-6886-4007-B88E-57253A65FAC9}">
      <dgm:prSet/>
      <dgm:spPr/>
      <dgm:t>
        <a:bodyPr/>
        <a:lstStyle/>
        <a:p>
          <a:endParaRPr lang="en-US"/>
        </a:p>
      </dgm:t>
    </dgm:pt>
    <dgm:pt modelId="{A698ECA5-7E44-4392-B6E7-3CCDD7992730}" type="sibTrans" cxnId="{E5D0F164-6886-4007-B88E-57253A65FAC9}">
      <dgm:prSet/>
      <dgm:spPr/>
      <dgm:t>
        <a:bodyPr/>
        <a:lstStyle/>
        <a:p>
          <a:endParaRPr lang="en-US"/>
        </a:p>
      </dgm:t>
    </dgm:pt>
    <dgm:pt modelId="{C93E2BDF-AFBD-46A5-943B-68360E6B9303}">
      <dgm:prSet phldrT="[Text]"/>
      <dgm:spPr/>
      <dgm:t>
        <a:bodyPr/>
        <a:lstStyle/>
        <a:p>
          <a:r>
            <a:rPr lang="en-US" dirty="0"/>
            <a:t>Directions for Test Administration (DTA)</a:t>
          </a:r>
        </a:p>
      </dgm:t>
    </dgm:pt>
    <dgm:pt modelId="{D76EC3F9-AB51-4D2D-AA48-CEA557023A9C}" type="parTrans" cxnId="{20749E64-DD99-4A70-9250-34E86771DECE}">
      <dgm:prSet/>
      <dgm:spPr/>
      <dgm:t>
        <a:bodyPr/>
        <a:lstStyle/>
        <a:p>
          <a:endParaRPr lang="en-US"/>
        </a:p>
      </dgm:t>
    </dgm:pt>
    <dgm:pt modelId="{10E7925B-4C85-44D8-A457-118C4C2A0D94}" type="sibTrans" cxnId="{20749E64-DD99-4A70-9250-34E86771DECE}">
      <dgm:prSet/>
      <dgm:spPr/>
      <dgm:t>
        <a:bodyPr/>
        <a:lstStyle/>
        <a:p>
          <a:endParaRPr lang="en-US"/>
        </a:p>
      </dgm:t>
    </dgm:pt>
    <dgm:pt modelId="{48D4E0AC-99EE-43F8-B8DB-89E9A51CEF9F}">
      <dgm:prSet phldrT="[Text]"/>
      <dgm:spPr/>
      <dgm:t>
        <a:bodyPr/>
        <a:lstStyle/>
        <a:p>
          <a:r>
            <a:rPr lang="en-US" dirty="0"/>
            <a:t>REQUIRED</a:t>
          </a:r>
        </a:p>
      </dgm:t>
    </dgm:pt>
    <dgm:pt modelId="{C175E4AA-BF76-4A46-90C2-D113FDFB0E9D}" type="parTrans" cxnId="{EBA7D934-4938-4D9A-8262-5B88C3E8294F}">
      <dgm:prSet/>
      <dgm:spPr/>
      <dgm:t>
        <a:bodyPr/>
        <a:lstStyle/>
        <a:p>
          <a:endParaRPr lang="en-US"/>
        </a:p>
      </dgm:t>
    </dgm:pt>
    <dgm:pt modelId="{5A977CA5-B1BD-455C-9575-D39A3E6A504D}" type="sibTrans" cxnId="{EBA7D934-4938-4D9A-8262-5B88C3E8294F}">
      <dgm:prSet/>
      <dgm:spPr/>
      <dgm:t>
        <a:bodyPr/>
        <a:lstStyle/>
        <a:p>
          <a:endParaRPr lang="en-US"/>
        </a:p>
      </dgm:t>
    </dgm:pt>
    <dgm:pt modelId="{F43D0175-0F19-4556-8026-129FF8EC28B8}">
      <dgm:prSet phldrT="[Text]"/>
      <dgm:spPr/>
      <dgm:t>
        <a:bodyPr/>
        <a:lstStyle/>
        <a:p>
          <a:r>
            <a:rPr lang="en-US" dirty="0"/>
            <a:t>Secure material </a:t>
          </a:r>
        </a:p>
      </dgm:t>
    </dgm:pt>
    <dgm:pt modelId="{052D3157-54BF-46FE-AA3B-6202E3157763}" type="parTrans" cxnId="{6A64CE46-37E3-44F1-A73B-E16A7D21D6D7}">
      <dgm:prSet/>
      <dgm:spPr/>
      <dgm:t>
        <a:bodyPr/>
        <a:lstStyle/>
        <a:p>
          <a:endParaRPr lang="en-US"/>
        </a:p>
      </dgm:t>
    </dgm:pt>
    <dgm:pt modelId="{8804C3E8-FCE2-420D-ADBB-A2CC2A31BA24}" type="sibTrans" cxnId="{6A64CE46-37E3-44F1-A73B-E16A7D21D6D7}">
      <dgm:prSet/>
      <dgm:spPr/>
      <dgm:t>
        <a:bodyPr/>
        <a:lstStyle/>
        <a:p>
          <a:endParaRPr lang="en-US"/>
        </a:p>
      </dgm:t>
    </dgm:pt>
    <dgm:pt modelId="{18C08473-03FC-4AB8-9258-FF1F08702C76}">
      <dgm:prSet phldrT="[Text]"/>
      <dgm:spPr/>
      <dgm:t>
        <a:bodyPr/>
        <a:lstStyle/>
        <a:p>
          <a:r>
            <a:rPr lang="en-US" dirty="0"/>
            <a:t>Contains essential administration information specific to your student’s test </a:t>
          </a:r>
        </a:p>
      </dgm:t>
    </dgm:pt>
    <dgm:pt modelId="{1ECA5A67-546A-4A1E-9AB8-DE0F139C64E6}" type="parTrans" cxnId="{4FB6A7C7-73DF-4D03-A549-6C7BB930C581}">
      <dgm:prSet/>
      <dgm:spPr/>
      <dgm:t>
        <a:bodyPr/>
        <a:lstStyle/>
        <a:p>
          <a:endParaRPr lang="en-US"/>
        </a:p>
      </dgm:t>
    </dgm:pt>
    <dgm:pt modelId="{0BF84D4C-F23F-4980-A5C2-4660B1A49B54}" type="sibTrans" cxnId="{4FB6A7C7-73DF-4D03-A549-6C7BB930C581}">
      <dgm:prSet/>
      <dgm:spPr/>
      <dgm:t>
        <a:bodyPr/>
        <a:lstStyle/>
        <a:p>
          <a:endParaRPr lang="en-US"/>
        </a:p>
      </dgm:t>
    </dgm:pt>
    <dgm:pt modelId="{ACEAD452-5508-4BA6-84C6-A0D4D9AA6719}" type="pres">
      <dgm:prSet presAssocID="{56A51516-89A2-4900-B9F2-555A373B802E}" presName="Name0" presStyleCnt="0">
        <dgm:presLayoutVars>
          <dgm:dir/>
          <dgm:animLvl val="lvl"/>
          <dgm:resizeHandles val="exact"/>
        </dgm:presLayoutVars>
      </dgm:prSet>
      <dgm:spPr/>
    </dgm:pt>
    <dgm:pt modelId="{75E43E2E-5AFA-4835-A385-7D447CFB61A5}" type="pres">
      <dgm:prSet presAssocID="{A89EDB3B-0584-43B8-B961-7BB1C42A2607}" presName="linNode" presStyleCnt="0"/>
      <dgm:spPr/>
    </dgm:pt>
    <dgm:pt modelId="{C4B49BCF-B999-4C8A-AF21-2C0E020636A2}" type="pres">
      <dgm:prSet presAssocID="{A89EDB3B-0584-43B8-B961-7BB1C42A2607}" presName="parentText" presStyleLbl="node1" presStyleIdx="0" presStyleCnt="3">
        <dgm:presLayoutVars>
          <dgm:chMax val="1"/>
          <dgm:bulletEnabled val="1"/>
        </dgm:presLayoutVars>
      </dgm:prSet>
      <dgm:spPr/>
    </dgm:pt>
    <dgm:pt modelId="{5001ABDF-855E-4BA9-BC63-1661BCA039CE}" type="pres">
      <dgm:prSet presAssocID="{A89EDB3B-0584-43B8-B961-7BB1C42A2607}" presName="descendantText" presStyleLbl="alignAccFollowNode1" presStyleIdx="0" presStyleCnt="3">
        <dgm:presLayoutVars>
          <dgm:bulletEnabled val="1"/>
        </dgm:presLayoutVars>
      </dgm:prSet>
      <dgm:spPr/>
    </dgm:pt>
    <dgm:pt modelId="{015BA98E-3203-45E0-9539-10439F78A70D}" type="pres">
      <dgm:prSet presAssocID="{F1CF5568-A713-4B71-ACDA-88D55DFB72ED}" presName="sp" presStyleCnt="0"/>
      <dgm:spPr/>
    </dgm:pt>
    <dgm:pt modelId="{B02E6C9F-208C-40E4-B70B-FF74061B0142}" type="pres">
      <dgm:prSet presAssocID="{E9729617-94B5-44BB-821B-0D38C9012179}" presName="linNode" presStyleCnt="0"/>
      <dgm:spPr/>
    </dgm:pt>
    <dgm:pt modelId="{84E03533-5E3C-4A5A-9EED-7BE69836F9C4}" type="pres">
      <dgm:prSet presAssocID="{E9729617-94B5-44BB-821B-0D38C9012179}" presName="parentText" presStyleLbl="node1" presStyleIdx="1" presStyleCnt="3">
        <dgm:presLayoutVars>
          <dgm:chMax val="1"/>
          <dgm:bulletEnabled val="1"/>
        </dgm:presLayoutVars>
      </dgm:prSet>
      <dgm:spPr/>
    </dgm:pt>
    <dgm:pt modelId="{7627A395-C988-4ECE-900C-F5953FE2EE40}" type="pres">
      <dgm:prSet presAssocID="{E9729617-94B5-44BB-821B-0D38C9012179}" presName="descendantText" presStyleLbl="alignAccFollowNode1" presStyleIdx="1" presStyleCnt="3">
        <dgm:presLayoutVars>
          <dgm:bulletEnabled val="1"/>
        </dgm:presLayoutVars>
      </dgm:prSet>
      <dgm:spPr/>
    </dgm:pt>
    <dgm:pt modelId="{194DBE15-301C-4739-8158-F3509BC02E79}" type="pres">
      <dgm:prSet presAssocID="{42C41DCF-B883-4E5A-8E88-809C5571DF4F}" presName="sp" presStyleCnt="0"/>
      <dgm:spPr/>
    </dgm:pt>
    <dgm:pt modelId="{A49EDC9F-6931-4B98-B581-FC1829AD0C86}" type="pres">
      <dgm:prSet presAssocID="{C93E2BDF-AFBD-46A5-943B-68360E6B9303}" presName="linNode" presStyleCnt="0"/>
      <dgm:spPr/>
    </dgm:pt>
    <dgm:pt modelId="{EA622B0A-0B91-4517-877A-938C0B757D15}" type="pres">
      <dgm:prSet presAssocID="{C93E2BDF-AFBD-46A5-943B-68360E6B9303}" presName="parentText" presStyleLbl="node1" presStyleIdx="2" presStyleCnt="3">
        <dgm:presLayoutVars>
          <dgm:chMax val="1"/>
          <dgm:bulletEnabled val="1"/>
        </dgm:presLayoutVars>
      </dgm:prSet>
      <dgm:spPr/>
    </dgm:pt>
    <dgm:pt modelId="{CA6C541E-CAA7-4197-AC71-D47CC457E5E9}" type="pres">
      <dgm:prSet presAssocID="{C93E2BDF-AFBD-46A5-943B-68360E6B9303}" presName="descendantText" presStyleLbl="alignAccFollowNode1" presStyleIdx="2" presStyleCnt="3">
        <dgm:presLayoutVars>
          <dgm:bulletEnabled val="1"/>
        </dgm:presLayoutVars>
      </dgm:prSet>
      <dgm:spPr/>
    </dgm:pt>
  </dgm:ptLst>
  <dgm:cxnLst>
    <dgm:cxn modelId="{9B85DF03-057E-4CE2-9F75-0D7EB62FBEC1}" type="presOf" srcId="{E9729617-94B5-44BB-821B-0D38C9012179}" destId="{84E03533-5E3C-4A5A-9EED-7BE69836F9C4}" srcOrd="0" destOrd="0" presId="urn:microsoft.com/office/officeart/2005/8/layout/vList5"/>
    <dgm:cxn modelId="{18F3A707-9A4D-4751-804C-225F9579684C}" type="presOf" srcId="{A89EDB3B-0584-43B8-B961-7BB1C42A2607}" destId="{C4B49BCF-B999-4C8A-AF21-2C0E020636A2}" srcOrd="0" destOrd="0" presId="urn:microsoft.com/office/officeart/2005/8/layout/vList5"/>
    <dgm:cxn modelId="{EBA7D934-4938-4D9A-8262-5B88C3E8294F}" srcId="{C93E2BDF-AFBD-46A5-943B-68360E6B9303}" destId="{48D4E0AC-99EE-43F8-B8DB-89E9A51CEF9F}" srcOrd="0" destOrd="0" parTransId="{C175E4AA-BF76-4A46-90C2-D113FDFB0E9D}" sibTransId="{5A977CA5-B1BD-455C-9575-D39A3E6A504D}"/>
    <dgm:cxn modelId="{60CDEA41-FFF5-4895-A016-0AB3793700C4}" type="presOf" srcId="{56A51516-89A2-4900-B9F2-555A373B802E}" destId="{ACEAD452-5508-4BA6-84C6-A0D4D9AA6719}" srcOrd="0" destOrd="0" presId="urn:microsoft.com/office/officeart/2005/8/layout/vList5"/>
    <dgm:cxn modelId="{20749E64-DD99-4A70-9250-34E86771DECE}" srcId="{56A51516-89A2-4900-B9F2-555A373B802E}" destId="{C93E2BDF-AFBD-46A5-943B-68360E6B9303}" srcOrd="2" destOrd="0" parTransId="{D76EC3F9-AB51-4D2D-AA48-CEA557023A9C}" sibTransId="{10E7925B-4C85-44D8-A457-118C4C2A0D94}"/>
    <dgm:cxn modelId="{E5D0F164-6886-4007-B88E-57253A65FAC9}" srcId="{E9729617-94B5-44BB-821B-0D38C9012179}" destId="{C3C82C14-2165-41EB-862D-948BD55B369A}" srcOrd="0" destOrd="0" parTransId="{63903908-1700-4982-B993-B29DE99FC177}" sibTransId="{A698ECA5-7E44-4392-B6E7-3CCDD7992730}"/>
    <dgm:cxn modelId="{01407F46-3D13-44E1-B814-16D2892C9749}" type="presOf" srcId="{222DC07D-D84F-4DB7-9966-DE6452C8CA02}" destId="{5001ABDF-855E-4BA9-BC63-1661BCA039CE}" srcOrd="0" destOrd="0" presId="urn:microsoft.com/office/officeart/2005/8/layout/vList5"/>
    <dgm:cxn modelId="{6A64CE46-37E3-44F1-A73B-E16A7D21D6D7}" srcId="{C93E2BDF-AFBD-46A5-943B-68360E6B9303}" destId="{F43D0175-0F19-4556-8026-129FF8EC28B8}" srcOrd="1" destOrd="0" parTransId="{052D3157-54BF-46FE-AA3B-6202E3157763}" sibTransId="{8804C3E8-FCE2-420D-ADBB-A2CC2A31BA24}"/>
    <dgm:cxn modelId="{F3B0E268-95C4-44DC-9DE7-73E43A24A20B}" type="presOf" srcId="{48D4E0AC-99EE-43F8-B8DB-89E9A51CEF9F}" destId="{CA6C541E-CAA7-4197-AC71-D47CC457E5E9}" srcOrd="0" destOrd="0" presId="urn:microsoft.com/office/officeart/2005/8/layout/vList5"/>
    <dgm:cxn modelId="{36A4AB4C-60F8-4B8E-B620-D8DE35A3164C}" srcId="{56A51516-89A2-4900-B9F2-555A373B802E}" destId="{E9729617-94B5-44BB-821B-0D38C9012179}" srcOrd="1" destOrd="0" parTransId="{191C4B74-516C-46E8-8EBB-78F103604AC8}" sibTransId="{42C41DCF-B883-4E5A-8E88-809C5571DF4F}"/>
    <dgm:cxn modelId="{5914FA4F-1964-4BE9-A26F-0AB7CD2767FA}" type="presOf" srcId="{C93E2BDF-AFBD-46A5-943B-68360E6B9303}" destId="{EA622B0A-0B91-4517-877A-938C0B757D15}" srcOrd="0" destOrd="0" presId="urn:microsoft.com/office/officeart/2005/8/layout/vList5"/>
    <dgm:cxn modelId="{E7278475-104A-4F6F-9F85-05E5B57FE191}" type="presOf" srcId="{C3C82C14-2165-41EB-862D-948BD55B369A}" destId="{7627A395-C988-4ECE-900C-F5953FE2EE40}" srcOrd="0" destOrd="0" presId="urn:microsoft.com/office/officeart/2005/8/layout/vList5"/>
    <dgm:cxn modelId="{58FF3F9D-E058-41DC-A3DD-B7C51DF3A410}" type="presOf" srcId="{18C08473-03FC-4AB8-9258-FF1F08702C76}" destId="{CA6C541E-CAA7-4197-AC71-D47CC457E5E9}" srcOrd="0" destOrd="2" presId="urn:microsoft.com/office/officeart/2005/8/layout/vList5"/>
    <dgm:cxn modelId="{2B0C4CA1-D5AE-45B3-9038-1A0F1715FE49}" srcId="{56A51516-89A2-4900-B9F2-555A373B802E}" destId="{A89EDB3B-0584-43B8-B961-7BB1C42A2607}" srcOrd="0" destOrd="0" parTransId="{7424DFE7-A6F6-497E-B11C-57C78D4AAA7A}" sibTransId="{F1CF5568-A713-4B71-ACDA-88D55DFB72ED}"/>
    <dgm:cxn modelId="{49E4CAA5-765E-41C5-9D41-6E6C5AA0ABD5}" srcId="{A89EDB3B-0584-43B8-B961-7BB1C42A2607}" destId="{222DC07D-D84F-4DB7-9966-DE6452C8CA02}" srcOrd="0" destOrd="0" parTransId="{6D75F41B-8C40-4F19-925D-F83D481CCC6D}" sibTransId="{7499746B-608F-43BE-9761-974299E508A7}"/>
    <dgm:cxn modelId="{99F73AB9-FB2D-4BA2-BD92-E4DBF8BC6B3C}" type="presOf" srcId="{F43D0175-0F19-4556-8026-129FF8EC28B8}" destId="{CA6C541E-CAA7-4197-AC71-D47CC457E5E9}" srcOrd="0" destOrd="1" presId="urn:microsoft.com/office/officeart/2005/8/layout/vList5"/>
    <dgm:cxn modelId="{4FB6A7C7-73DF-4D03-A549-6C7BB930C581}" srcId="{C93E2BDF-AFBD-46A5-943B-68360E6B9303}" destId="{18C08473-03FC-4AB8-9258-FF1F08702C76}" srcOrd="2" destOrd="0" parTransId="{1ECA5A67-546A-4A1E-9AB8-DE0F139C64E6}" sibTransId="{0BF84D4C-F23F-4980-A5C2-4660B1A49B54}"/>
    <dgm:cxn modelId="{9955DD5B-B76D-4B2D-B590-C0BA8701BCCC}" type="presParOf" srcId="{ACEAD452-5508-4BA6-84C6-A0D4D9AA6719}" destId="{75E43E2E-5AFA-4835-A385-7D447CFB61A5}" srcOrd="0" destOrd="0" presId="urn:microsoft.com/office/officeart/2005/8/layout/vList5"/>
    <dgm:cxn modelId="{61142C39-7D05-4A4B-A047-C1B1A9EB6003}" type="presParOf" srcId="{75E43E2E-5AFA-4835-A385-7D447CFB61A5}" destId="{C4B49BCF-B999-4C8A-AF21-2C0E020636A2}" srcOrd="0" destOrd="0" presId="urn:microsoft.com/office/officeart/2005/8/layout/vList5"/>
    <dgm:cxn modelId="{667D7231-F24B-4C4C-8238-2899079E4E35}" type="presParOf" srcId="{75E43E2E-5AFA-4835-A385-7D447CFB61A5}" destId="{5001ABDF-855E-4BA9-BC63-1661BCA039CE}" srcOrd="1" destOrd="0" presId="urn:microsoft.com/office/officeart/2005/8/layout/vList5"/>
    <dgm:cxn modelId="{8D27C482-CC2A-4DC9-A2E7-EF1038D97F36}" type="presParOf" srcId="{ACEAD452-5508-4BA6-84C6-A0D4D9AA6719}" destId="{015BA98E-3203-45E0-9539-10439F78A70D}" srcOrd="1" destOrd="0" presId="urn:microsoft.com/office/officeart/2005/8/layout/vList5"/>
    <dgm:cxn modelId="{329BB3C2-E340-43FF-9587-8E8906C7F1DB}" type="presParOf" srcId="{ACEAD452-5508-4BA6-84C6-A0D4D9AA6719}" destId="{B02E6C9F-208C-40E4-B70B-FF74061B0142}" srcOrd="2" destOrd="0" presId="urn:microsoft.com/office/officeart/2005/8/layout/vList5"/>
    <dgm:cxn modelId="{F9191A3F-D408-4962-B8DA-7ED1B641D648}" type="presParOf" srcId="{B02E6C9F-208C-40E4-B70B-FF74061B0142}" destId="{84E03533-5E3C-4A5A-9EED-7BE69836F9C4}" srcOrd="0" destOrd="0" presId="urn:microsoft.com/office/officeart/2005/8/layout/vList5"/>
    <dgm:cxn modelId="{0E179ED4-12D5-4C66-9731-F8D5F12B2ACC}" type="presParOf" srcId="{B02E6C9F-208C-40E4-B70B-FF74061B0142}" destId="{7627A395-C988-4ECE-900C-F5953FE2EE40}" srcOrd="1" destOrd="0" presId="urn:microsoft.com/office/officeart/2005/8/layout/vList5"/>
    <dgm:cxn modelId="{350FF3B9-17F2-4171-B3A7-2A861E63F2AC}" type="presParOf" srcId="{ACEAD452-5508-4BA6-84C6-A0D4D9AA6719}" destId="{194DBE15-301C-4739-8158-F3509BC02E79}" srcOrd="3" destOrd="0" presId="urn:microsoft.com/office/officeart/2005/8/layout/vList5"/>
    <dgm:cxn modelId="{35F87ED7-8E33-486D-8E61-0DCAA23012FE}" type="presParOf" srcId="{ACEAD452-5508-4BA6-84C6-A0D4D9AA6719}" destId="{A49EDC9F-6931-4B98-B581-FC1829AD0C86}" srcOrd="4" destOrd="0" presId="urn:microsoft.com/office/officeart/2005/8/layout/vList5"/>
    <dgm:cxn modelId="{0585F776-55A4-4417-8728-DB32B1CC4A67}" type="presParOf" srcId="{A49EDC9F-6931-4B98-B581-FC1829AD0C86}" destId="{EA622B0A-0B91-4517-877A-938C0B757D15}" srcOrd="0" destOrd="0" presId="urn:microsoft.com/office/officeart/2005/8/layout/vList5"/>
    <dgm:cxn modelId="{16B691EA-A1CB-4241-B4C1-B3A73748B3F7}" type="presParOf" srcId="{A49EDC9F-6931-4B98-B581-FC1829AD0C86}" destId="{CA6C541E-CAA7-4197-AC71-D47CC457E5E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34DB4C0-C29C-4D24-AA32-17D8E876A6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6382EC4-213E-4D9C-B75E-32557ED82558}">
      <dgm:prSet phldrT="[Text]" custT="1"/>
      <dgm:spPr>
        <a:solidFill>
          <a:schemeClr val="accent3"/>
        </a:solidFill>
      </dgm:spPr>
      <dgm:t>
        <a:bodyPr/>
        <a:lstStyle/>
        <a:p>
          <a:r>
            <a:rPr lang="en-US" sz="3000" dirty="0"/>
            <a:t>Directions for Test Administration (DTA)</a:t>
          </a:r>
        </a:p>
      </dgm:t>
    </dgm:pt>
    <dgm:pt modelId="{4977FAA2-ACC3-4A09-8201-C1020F3A31C6}" type="parTrans" cxnId="{C53341B1-AB3B-4BA2-8E9C-2822EEA325EE}">
      <dgm:prSet/>
      <dgm:spPr/>
      <dgm:t>
        <a:bodyPr/>
        <a:lstStyle/>
        <a:p>
          <a:endParaRPr lang="en-US"/>
        </a:p>
      </dgm:t>
    </dgm:pt>
    <dgm:pt modelId="{0ED753BF-2C12-4C06-B229-D8096AF1AAB1}" type="sibTrans" cxnId="{C53341B1-AB3B-4BA2-8E9C-2822EEA325EE}">
      <dgm:prSet/>
      <dgm:spPr/>
      <dgm:t>
        <a:bodyPr/>
        <a:lstStyle/>
        <a:p>
          <a:endParaRPr lang="en-US"/>
        </a:p>
      </dgm:t>
    </dgm:pt>
    <dgm:pt modelId="{25580DB8-759D-4125-8FD2-46568EB64987}">
      <dgm:prSet phldrT="[Text]" custT="1"/>
      <dgm:spPr/>
      <dgm:t>
        <a:bodyPr/>
        <a:lstStyle/>
        <a:p>
          <a:r>
            <a:rPr lang="en-US" sz="2400" dirty="0">
              <a:latin typeface="Arial" panose="020B0604020202020204" pitchFamily="34" charset="0"/>
              <a:cs typeface="Arial" panose="020B0604020202020204" pitchFamily="34" charset="0"/>
            </a:rPr>
            <a:t>The DTA </a:t>
          </a:r>
          <a:r>
            <a:rPr lang="en-US" sz="2400" b="1" u="sng" dirty="0">
              <a:solidFill>
                <a:srgbClr val="FF0000"/>
              </a:solidFill>
              <a:latin typeface="Arial" panose="020B0604020202020204" pitchFamily="34" charset="0"/>
              <a:cs typeface="Arial" panose="020B0604020202020204" pitchFamily="34" charset="0"/>
            </a:rPr>
            <a:t>must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be utilized when administering the Test. It provides all directions for a successful 1:1 MSAA administration and includes the following: </a:t>
          </a:r>
        </a:p>
      </dgm:t>
    </dgm:pt>
    <dgm:pt modelId="{661E18B4-37A6-4040-957A-C242ED18CB79}" type="parTrans" cxnId="{D11AC11D-DD90-43D0-9E73-91AB267B48CC}">
      <dgm:prSet/>
      <dgm:spPr/>
      <dgm:t>
        <a:bodyPr/>
        <a:lstStyle/>
        <a:p>
          <a:endParaRPr lang="en-US"/>
        </a:p>
      </dgm:t>
    </dgm:pt>
    <dgm:pt modelId="{17738442-B0A9-4383-A879-D1212EB7C7D3}" type="sibTrans" cxnId="{D11AC11D-DD90-43D0-9E73-91AB267B48CC}">
      <dgm:prSet/>
      <dgm:spPr/>
      <dgm:t>
        <a:bodyPr/>
        <a:lstStyle/>
        <a:p>
          <a:endParaRPr lang="en-US"/>
        </a:p>
      </dgm:t>
    </dgm:pt>
    <dgm:pt modelId="{5A02F919-74C1-4197-A00D-26BFA534DED4}" type="pres">
      <dgm:prSet presAssocID="{534DB4C0-C29C-4D24-AA32-17D8E876A6CA}" presName="linear" presStyleCnt="0">
        <dgm:presLayoutVars>
          <dgm:animLvl val="lvl"/>
          <dgm:resizeHandles val="exact"/>
        </dgm:presLayoutVars>
      </dgm:prSet>
      <dgm:spPr/>
    </dgm:pt>
    <dgm:pt modelId="{372ADBF8-933A-4814-B8CF-01E50FA6B209}" type="pres">
      <dgm:prSet presAssocID="{66382EC4-213E-4D9C-B75E-32557ED82558}" presName="parentText" presStyleLbl="node1" presStyleIdx="0" presStyleCnt="1" custScaleX="84460" custScaleY="48432" custLinFactY="-41451" custLinFactNeighborX="-50469" custLinFactNeighborY="-100000">
        <dgm:presLayoutVars>
          <dgm:chMax val="0"/>
          <dgm:bulletEnabled val="1"/>
        </dgm:presLayoutVars>
      </dgm:prSet>
      <dgm:spPr/>
    </dgm:pt>
    <dgm:pt modelId="{E56E8455-A273-409E-9D57-534502B43A7C}" type="pres">
      <dgm:prSet presAssocID="{66382EC4-213E-4D9C-B75E-32557ED82558}" presName="childText" presStyleLbl="revTx" presStyleIdx="0" presStyleCnt="1" custLinFactY="-33815" custLinFactNeighborY="-100000">
        <dgm:presLayoutVars>
          <dgm:bulletEnabled val="1"/>
        </dgm:presLayoutVars>
      </dgm:prSet>
      <dgm:spPr/>
    </dgm:pt>
  </dgm:ptLst>
  <dgm:cxnLst>
    <dgm:cxn modelId="{D11AC11D-DD90-43D0-9E73-91AB267B48CC}" srcId="{66382EC4-213E-4D9C-B75E-32557ED82558}" destId="{25580DB8-759D-4125-8FD2-46568EB64987}" srcOrd="0" destOrd="0" parTransId="{661E18B4-37A6-4040-957A-C242ED18CB79}" sibTransId="{17738442-B0A9-4383-A879-D1212EB7C7D3}"/>
    <dgm:cxn modelId="{4200F927-0474-424D-ADA4-BCA50C806637}" type="presOf" srcId="{534DB4C0-C29C-4D24-AA32-17D8E876A6CA}" destId="{5A02F919-74C1-4197-A00D-26BFA534DED4}" srcOrd="0" destOrd="0" presId="urn:microsoft.com/office/officeart/2005/8/layout/vList2"/>
    <dgm:cxn modelId="{D665777D-F59B-4C84-A4E1-702A87C10821}" type="presOf" srcId="{25580DB8-759D-4125-8FD2-46568EB64987}" destId="{E56E8455-A273-409E-9D57-534502B43A7C}" srcOrd="0" destOrd="0" presId="urn:microsoft.com/office/officeart/2005/8/layout/vList2"/>
    <dgm:cxn modelId="{C53341B1-AB3B-4BA2-8E9C-2822EEA325EE}" srcId="{534DB4C0-C29C-4D24-AA32-17D8E876A6CA}" destId="{66382EC4-213E-4D9C-B75E-32557ED82558}" srcOrd="0" destOrd="0" parTransId="{4977FAA2-ACC3-4A09-8201-C1020F3A31C6}" sibTransId="{0ED753BF-2C12-4C06-B229-D8096AF1AAB1}"/>
    <dgm:cxn modelId="{B729CBDD-7FDA-44D8-9564-18B3CC2FB5E6}" type="presOf" srcId="{66382EC4-213E-4D9C-B75E-32557ED82558}" destId="{372ADBF8-933A-4814-B8CF-01E50FA6B209}" srcOrd="0" destOrd="0" presId="urn:microsoft.com/office/officeart/2005/8/layout/vList2"/>
    <dgm:cxn modelId="{E315C74C-109D-4CF4-8B70-1770433EE4C0}" type="presParOf" srcId="{5A02F919-74C1-4197-A00D-26BFA534DED4}" destId="{372ADBF8-933A-4814-B8CF-01E50FA6B209}" srcOrd="0" destOrd="0" presId="urn:microsoft.com/office/officeart/2005/8/layout/vList2"/>
    <dgm:cxn modelId="{4CF5116F-374D-4C55-B9FB-C8B5E4130764}" type="presParOf" srcId="{5A02F919-74C1-4197-A00D-26BFA534DED4}" destId="{E56E8455-A273-409E-9D57-534502B43A7C}"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F79A78-11E2-4287-B60E-B840AAAF9C6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83883102-D630-4F0B-96A4-EFED8E28C6D0}">
      <dgm:prSet phldrT="[Text]" custT="1"/>
      <dgm:spPr/>
      <dgm:t>
        <a:bodyPr/>
        <a:lstStyle/>
        <a:p>
          <a:r>
            <a:rPr lang="en-US" sz="2800" b="1" dirty="0"/>
            <a:t>Accommodations</a:t>
          </a:r>
        </a:p>
        <a:p>
          <a:r>
            <a:rPr lang="en-US" sz="1900" dirty="0"/>
            <a:t>Accommodations are changes to the standard administration of an assessment that do not alter the construct being measured.</a:t>
          </a:r>
        </a:p>
      </dgm:t>
    </dgm:pt>
    <dgm:pt modelId="{982DB082-FD14-4DF4-9F20-E0DF65FA41C0}" type="parTrans" cxnId="{F641300F-5254-4F67-90D6-D3729412B761}">
      <dgm:prSet/>
      <dgm:spPr/>
      <dgm:t>
        <a:bodyPr/>
        <a:lstStyle/>
        <a:p>
          <a:endParaRPr lang="en-US"/>
        </a:p>
      </dgm:t>
    </dgm:pt>
    <dgm:pt modelId="{6BC64ABC-18B8-4CB1-8691-FF40195E962B}" type="sibTrans" cxnId="{F641300F-5254-4F67-90D6-D3729412B761}">
      <dgm:prSet/>
      <dgm:spPr/>
      <dgm:t>
        <a:bodyPr/>
        <a:lstStyle/>
        <a:p>
          <a:endParaRPr lang="en-US"/>
        </a:p>
      </dgm:t>
    </dgm:pt>
    <dgm:pt modelId="{99909A80-6B9A-40A8-B582-5BA0F7F5667E}">
      <dgm:prSet phldrT="[Text]" custT="1"/>
      <dgm:spPr/>
      <dgm:t>
        <a:bodyPr/>
        <a:lstStyle/>
        <a:p>
          <a:r>
            <a:rPr lang="en-US" sz="2000" dirty="0"/>
            <a:t>Assistive Technology</a:t>
          </a:r>
        </a:p>
      </dgm:t>
    </dgm:pt>
    <dgm:pt modelId="{42D504FE-3EEC-4A86-80CB-2A218FAF456D}" type="parTrans" cxnId="{3F0A6CA4-106E-4F4C-842C-F92A3835B32C}">
      <dgm:prSet/>
      <dgm:spPr/>
      <dgm:t>
        <a:bodyPr/>
        <a:lstStyle/>
        <a:p>
          <a:endParaRPr lang="en-US"/>
        </a:p>
      </dgm:t>
    </dgm:pt>
    <dgm:pt modelId="{A5A6340D-2E14-40D9-853A-67C9A858B53F}" type="sibTrans" cxnId="{3F0A6CA4-106E-4F4C-842C-F92A3835B32C}">
      <dgm:prSet/>
      <dgm:spPr/>
      <dgm:t>
        <a:bodyPr/>
        <a:lstStyle/>
        <a:p>
          <a:endParaRPr lang="en-US"/>
        </a:p>
      </dgm:t>
    </dgm:pt>
    <dgm:pt modelId="{9C79C3F5-8FD8-4FED-8926-4928752C239E}">
      <dgm:prSet phldrT="[Text]" custT="1"/>
      <dgm:spPr/>
      <dgm:t>
        <a:bodyPr/>
        <a:lstStyle/>
        <a:p>
          <a:r>
            <a:rPr lang="en-US" sz="2000" dirty="0"/>
            <a:t>Scribe</a:t>
          </a:r>
        </a:p>
      </dgm:t>
    </dgm:pt>
    <dgm:pt modelId="{514EDA3A-776F-476C-A015-AF330C145CF9}" type="parTrans" cxnId="{DF004D91-9199-4687-BAAF-9FA1D055F4B3}">
      <dgm:prSet/>
      <dgm:spPr/>
      <dgm:t>
        <a:bodyPr/>
        <a:lstStyle/>
        <a:p>
          <a:endParaRPr lang="en-US"/>
        </a:p>
      </dgm:t>
    </dgm:pt>
    <dgm:pt modelId="{0CC9666F-1A3C-4A5A-9535-4465B8AD08ED}" type="sibTrans" cxnId="{DF004D91-9199-4687-BAAF-9FA1D055F4B3}">
      <dgm:prSet/>
      <dgm:spPr/>
      <dgm:t>
        <a:bodyPr/>
        <a:lstStyle/>
        <a:p>
          <a:endParaRPr lang="en-US"/>
        </a:p>
      </dgm:t>
    </dgm:pt>
    <dgm:pt modelId="{50083BE4-BF94-403F-BD75-495D38E15F7B}">
      <dgm:prSet phldrT="[Text]" custT="1"/>
      <dgm:spPr/>
      <dgm:t>
        <a:bodyPr/>
        <a:lstStyle/>
        <a:p>
          <a:r>
            <a:rPr lang="en-US" sz="2000" dirty="0"/>
            <a:t>Paper Version</a:t>
          </a:r>
        </a:p>
      </dgm:t>
    </dgm:pt>
    <dgm:pt modelId="{9743F4C5-80E0-4FA6-9DE7-B06215A19750}" type="parTrans" cxnId="{85E9572A-060F-49D7-AE4C-0A7717917385}">
      <dgm:prSet/>
      <dgm:spPr/>
      <dgm:t>
        <a:bodyPr/>
        <a:lstStyle/>
        <a:p>
          <a:endParaRPr lang="en-US"/>
        </a:p>
      </dgm:t>
    </dgm:pt>
    <dgm:pt modelId="{4EFD9034-B5C2-4E12-8DC3-C746A1B9BCA4}" type="sibTrans" cxnId="{85E9572A-060F-49D7-AE4C-0A7717917385}">
      <dgm:prSet/>
      <dgm:spPr/>
      <dgm:t>
        <a:bodyPr/>
        <a:lstStyle/>
        <a:p>
          <a:endParaRPr lang="en-US"/>
        </a:p>
      </dgm:t>
    </dgm:pt>
    <dgm:pt modelId="{2F9EA5AC-FFC2-426B-BD47-75D12DB80A9F}">
      <dgm:prSet phldrT="[Text]" custT="1"/>
      <dgm:spPr/>
      <dgm:t>
        <a:bodyPr/>
        <a:lstStyle/>
        <a:p>
          <a:r>
            <a:rPr lang="en-US" sz="2000" dirty="0"/>
            <a:t>Sign Language</a:t>
          </a:r>
        </a:p>
      </dgm:t>
    </dgm:pt>
    <dgm:pt modelId="{E17E5C5E-A188-49A0-96DB-1D931EA02511}" type="parTrans" cxnId="{DD56CCE1-72CD-4D02-86FB-A85D891A1773}">
      <dgm:prSet/>
      <dgm:spPr/>
      <dgm:t>
        <a:bodyPr/>
        <a:lstStyle/>
        <a:p>
          <a:endParaRPr lang="en-US"/>
        </a:p>
      </dgm:t>
    </dgm:pt>
    <dgm:pt modelId="{345F963A-53CA-4CF2-BC57-03C79816F451}" type="sibTrans" cxnId="{DD56CCE1-72CD-4D02-86FB-A85D891A1773}">
      <dgm:prSet/>
      <dgm:spPr/>
      <dgm:t>
        <a:bodyPr/>
        <a:lstStyle/>
        <a:p>
          <a:endParaRPr lang="en-US"/>
        </a:p>
      </dgm:t>
    </dgm:pt>
    <dgm:pt modelId="{5EF90DDE-7AC4-4786-A2B7-8B8BDCC6C04C}">
      <dgm:prSet phldrT="[Text]" custT="1"/>
      <dgm:spPr/>
      <dgm:t>
        <a:bodyPr/>
        <a:lstStyle/>
        <a:p>
          <a:endParaRPr lang="en-US" sz="2000" dirty="0"/>
        </a:p>
      </dgm:t>
    </dgm:pt>
    <dgm:pt modelId="{251D4E84-9AF1-4A4D-9F8D-D5E96133EF77}" type="parTrans" cxnId="{F3CC37A9-48C3-4F5F-9C12-1EC6336911BC}">
      <dgm:prSet/>
      <dgm:spPr/>
    </dgm:pt>
    <dgm:pt modelId="{502023DC-5E4A-4704-9CE6-45DA2E2F5E25}" type="sibTrans" cxnId="{F3CC37A9-48C3-4F5F-9C12-1EC6336911BC}">
      <dgm:prSet/>
      <dgm:spPr/>
    </dgm:pt>
    <dgm:pt modelId="{C6341BD6-C728-42CD-8D9D-CB73E9489C70}">
      <dgm:prSet phldrT="[Text]" custT="1"/>
      <dgm:spPr/>
      <dgm:t>
        <a:bodyPr/>
        <a:lstStyle/>
        <a:p>
          <a:endParaRPr lang="en-US" sz="2000" dirty="0"/>
        </a:p>
      </dgm:t>
    </dgm:pt>
    <dgm:pt modelId="{0066AB66-2AA7-468C-B588-D88D3A31D330}" type="parTrans" cxnId="{2FD01A92-6E3E-4438-BAAE-11E1EB343200}">
      <dgm:prSet/>
      <dgm:spPr/>
    </dgm:pt>
    <dgm:pt modelId="{0677F35D-B855-43C2-AF41-37BCEE669590}" type="sibTrans" cxnId="{2FD01A92-6E3E-4438-BAAE-11E1EB343200}">
      <dgm:prSet/>
      <dgm:spPr/>
    </dgm:pt>
    <dgm:pt modelId="{73BB0604-C177-4D0C-8628-2531D7C4720D}">
      <dgm:prSet phldrT="[Text]" custT="1"/>
      <dgm:spPr/>
      <dgm:t>
        <a:bodyPr/>
        <a:lstStyle/>
        <a:p>
          <a:endParaRPr lang="en-US" sz="2000" dirty="0"/>
        </a:p>
      </dgm:t>
    </dgm:pt>
    <dgm:pt modelId="{B25DCD4F-ECAF-46B9-A49E-B7BED16D835F}" type="parTrans" cxnId="{7B44F75D-348B-48AF-BABE-1876BF3E98F3}">
      <dgm:prSet/>
      <dgm:spPr/>
    </dgm:pt>
    <dgm:pt modelId="{B9B5968B-8957-4A27-B1AE-CEF030C9C7BE}" type="sibTrans" cxnId="{7B44F75D-348B-48AF-BABE-1876BF3E98F3}">
      <dgm:prSet/>
      <dgm:spPr/>
    </dgm:pt>
    <dgm:pt modelId="{3A936521-227C-40DC-BB84-F58745A05DE8}">
      <dgm:prSet phldrT="[Text]" custT="1"/>
      <dgm:spPr/>
      <dgm:t>
        <a:bodyPr/>
        <a:lstStyle/>
        <a:p>
          <a:endParaRPr lang="en-US" sz="2000" dirty="0"/>
        </a:p>
      </dgm:t>
    </dgm:pt>
    <dgm:pt modelId="{2B957847-5265-4443-BC1C-D6E190E6F26E}" type="parTrans" cxnId="{6C169651-21F2-4C8C-9B82-4A85724343E4}">
      <dgm:prSet/>
      <dgm:spPr/>
    </dgm:pt>
    <dgm:pt modelId="{DD3244AC-21FA-4005-BF84-53909B8AF606}" type="sibTrans" cxnId="{6C169651-21F2-4C8C-9B82-4A85724343E4}">
      <dgm:prSet/>
      <dgm:spPr/>
    </dgm:pt>
    <dgm:pt modelId="{2EA017EB-D240-4273-93DB-FAEDC3559079}" type="pres">
      <dgm:prSet presAssocID="{F7F79A78-11E2-4287-B60E-B840AAAF9C6E}" presName="Name0" presStyleCnt="0">
        <dgm:presLayoutVars>
          <dgm:dir/>
          <dgm:animLvl val="lvl"/>
          <dgm:resizeHandles/>
        </dgm:presLayoutVars>
      </dgm:prSet>
      <dgm:spPr/>
    </dgm:pt>
    <dgm:pt modelId="{3F26BC06-3E74-40F2-BC39-8A3BF571E194}" type="pres">
      <dgm:prSet presAssocID="{83883102-D630-4F0B-96A4-EFED8E28C6D0}" presName="linNode" presStyleCnt="0"/>
      <dgm:spPr/>
    </dgm:pt>
    <dgm:pt modelId="{AEB7F877-67AD-4958-B636-7260DD5C8F28}" type="pres">
      <dgm:prSet presAssocID="{83883102-D630-4F0B-96A4-EFED8E28C6D0}" presName="parentShp" presStyleLbl="node1" presStyleIdx="0" presStyleCnt="1" custScaleX="164228">
        <dgm:presLayoutVars>
          <dgm:bulletEnabled val="1"/>
        </dgm:presLayoutVars>
      </dgm:prSet>
      <dgm:spPr/>
    </dgm:pt>
    <dgm:pt modelId="{4105EA58-3E67-4043-B6C5-992E74428DE4}" type="pres">
      <dgm:prSet presAssocID="{83883102-D630-4F0B-96A4-EFED8E28C6D0}" presName="childShp" presStyleLbl="bgAccFollowNode1" presStyleIdx="0" presStyleCnt="1">
        <dgm:presLayoutVars>
          <dgm:bulletEnabled val="1"/>
        </dgm:presLayoutVars>
      </dgm:prSet>
      <dgm:spPr/>
    </dgm:pt>
  </dgm:ptLst>
  <dgm:cxnLst>
    <dgm:cxn modelId="{F641300F-5254-4F67-90D6-D3729412B761}" srcId="{F7F79A78-11E2-4287-B60E-B840AAAF9C6E}" destId="{83883102-D630-4F0B-96A4-EFED8E28C6D0}" srcOrd="0" destOrd="0" parTransId="{982DB082-FD14-4DF4-9F20-E0DF65FA41C0}" sibTransId="{6BC64ABC-18B8-4CB1-8691-FF40195E962B}"/>
    <dgm:cxn modelId="{85E9572A-060F-49D7-AE4C-0A7717917385}" srcId="{83883102-D630-4F0B-96A4-EFED8E28C6D0}" destId="{50083BE4-BF94-403F-BD75-495D38E15F7B}" srcOrd="3" destOrd="0" parTransId="{9743F4C5-80E0-4FA6-9DE7-B06215A19750}" sibTransId="{4EFD9034-B5C2-4E12-8DC3-C746A1B9BCA4}"/>
    <dgm:cxn modelId="{D5F8A02A-2451-4B58-ADF3-FA44535005F4}" type="presOf" srcId="{50083BE4-BF94-403F-BD75-495D38E15F7B}" destId="{4105EA58-3E67-4043-B6C5-992E74428DE4}" srcOrd="0" destOrd="3" presId="urn:microsoft.com/office/officeart/2005/8/layout/vList6"/>
    <dgm:cxn modelId="{7B44F75D-348B-48AF-BABE-1876BF3E98F3}" srcId="{83883102-D630-4F0B-96A4-EFED8E28C6D0}" destId="{73BB0604-C177-4D0C-8628-2531D7C4720D}" srcOrd="6" destOrd="0" parTransId="{B25DCD4F-ECAF-46B9-A49E-B7BED16D835F}" sibTransId="{B9B5968B-8957-4A27-B1AE-CEF030C9C7BE}"/>
    <dgm:cxn modelId="{76F04967-0A6A-4111-BE77-D64855DEF4D6}" type="presOf" srcId="{83883102-D630-4F0B-96A4-EFED8E28C6D0}" destId="{AEB7F877-67AD-4958-B636-7260DD5C8F28}" srcOrd="0" destOrd="0" presId="urn:microsoft.com/office/officeart/2005/8/layout/vList6"/>
    <dgm:cxn modelId="{6C169651-21F2-4C8C-9B82-4A85724343E4}" srcId="{83883102-D630-4F0B-96A4-EFED8E28C6D0}" destId="{3A936521-227C-40DC-BB84-F58745A05DE8}" srcOrd="0" destOrd="0" parTransId="{2B957847-5265-4443-BC1C-D6E190E6F26E}" sibTransId="{DD3244AC-21FA-4005-BF84-53909B8AF606}"/>
    <dgm:cxn modelId="{C8DDF97C-3D1B-4344-8B7B-2FA9515D6E60}" type="presOf" srcId="{F7F79A78-11E2-4287-B60E-B840AAAF9C6E}" destId="{2EA017EB-D240-4273-93DB-FAEDC3559079}" srcOrd="0" destOrd="0" presId="urn:microsoft.com/office/officeart/2005/8/layout/vList6"/>
    <dgm:cxn modelId="{C9741E8E-8BBE-4C73-B792-7DDC03DAF200}" type="presOf" srcId="{9C79C3F5-8FD8-4FED-8926-4928752C239E}" destId="{4105EA58-3E67-4043-B6C5-992E74428DE4}" srcOrd="0" destOrd="5" presId="urn:microsoft.com/office/officeart/2005/8/layout/vList6"/>
    <dgm:cxn modelId="{DF004D91-9199-4687-BAAF-9FA1D055F4B3}" srcId="{83883102-D630-4F0B-96A4-EFED8E28C6D0}" destId="{9C79C3F5-8FD8-4FED-8926-4928752C239E}" srcOrd="5" destOrd="0" parTransId="{514EDA3A-776F-476C-A015-AF330C145CF9}" sibTransId="{0CC9666F-1A3C-4A5A-9535-4465B8AD08ED}"/>
    <dgm:cxn modelId="{2FD01A92-6E3E-4438-BAAE-11E1EB343200}" srcId="{83883102-D630-4F0B-96A4-EFED8E28C6D0}" destId="{C6341BD6-C728-42CD-8D9D-CB73E9489C70}" srcOrd="4" destOrd="0" parTransId="{0066AB66-2AA7-468C-B588-D88D3A31D330}" sibTransId="{0677F35D-B855-43C2-AF41-37BCEE669590}"/>
    <dgm:cxn modelId="{AA920E98-5575-4FF2-9022-B1CA0CCB94BE}" type="presOf" srcId="{2F9EA5AC-FFC2-426B-BD47-75D12DB80A9F}" destId="{4105EA58-3E67-4043-B6C5-992E74428DE4}" srcOrd="0" destOrd="7" presId="urn:microsoft.com/office/officeart/2005/8/layout/vList6"/>
    <dgm:cxn modelId="{3F0A6CA4-106E-4F4C-842C-F92A3835B32C}" srcId="{83883102-D630-4F0B-96A4-EFED8E28C6D0}" destId="{99909A80-6B9A-40A8-B582-5BA0F7F5667E}" srcOrd="1" destOrd="0" parTransId="{42D504FE-3EEC-4A86-80CB-2A218FAF456D}" sibTransId="{A5A6340D-2E14-40D9-853A-67C9A858B53F}"/>
    <dgm:cxn modelId="{F3CC37A9-48C3-4F5F-9C12-1EC6336911BC}" srcId="{83883102-D630-4F0B-96A4-EFED8E28C6D0}" destId="{5EF90DDE-7AC4-4786-A2B7-8B8BDCC6C04C}" srcOrd="2" destOrd="0" parTransId="{251D4E84-9AF1-4A4D-9F8D-D5E96133EF77}" sibTransId="{502023DC-5E4A-4704-9CE6-45DA2E2F5E25}"/>
    <dgm:cxn modelId="{372322B2-35EB-46C2-AA7B-2BC2F6B1642E}" type="presOf" srcId="{3A936521-227C-40DC-BB84-F58745A05DE8}" destId="{4105EA58-3E67-4043-B6C5-992E74428DE4}" srcOrd="0" destOrd="0" presId="urn:microsoft.com/office/officeart/2005/8/layout/vList6"/>
    <dgm:cxn modelId="{8C8ED3CC-5E75-4E58-B1D0-55B2C0DE509C}" type="presOf" srcId="{5EF90DDE-7AC4-4786-A2B7-8B8BDCC6C04C}" destId="{4105EA58-3E67-4043-B6C5-992E74428DE4}" srcOrd="0" destOrd="2" presId="urn:microsoft.com/office/officeart/2005/8/layout/vList6"/>
    <dgm:cxn modelId="{8936FFD5-9AF1-4E1E-9A82-0038C0C3810A}" type="presOf" srcId="{C6341BD6-C728-42CD-8D9D-CB73E9489C70}" destId="{4105EA58-3E67-4043-B6C5-992E74428DE4}" srcOrd="0" destOrd="4" presId="urn:microsoft.com/office/officeart/2005/8/layout/vList6"/>
    <dgm:cxn modelId="{3E2C28D6-BFA1-4FE5-91B6-B5368D4F5783}" type="presOf" srcId="{99909A80-6B9A-40A8-B582-5BA0F7F5667E}" destId="{4105EA58-3E67-4043-B6C5-992E74428DE4}" srcOrd="0" destOrd="1" presId="urn:microsoft.com/office/officeart/2005/8/layout/vList6"/>
    <dgm:cxn modelId="{A13587D9-04D3-4A91-AD06-DA33FC3E6294}" type="presOf" srcId="{73BB0604-C177-4D0C-8628-2531D7C4720D}" destId="{4105EA58-3E67-4043-B6C5-992E74428DE4}" srcOrd="0" destOrd="6" presId="urn:microsoft.com/office/officeart/2005/8/layout/vList6"/>
    <dgm:cxn modelId="{DD56CCE1-72CD-4D02-86FB-A85D891A1773}" srcId="{83883102-D630-4F0B-96A4-EFED8E28C6D0}" destId="{2F9EA5AC-FFC2-426B-BD47-75D12DB80A9F}" srcOrd="7" destOrd="0" parTransId="{E17E5C5E-A188-49A0-96DB-1D931EA02511}" sibTransId="{345F963A-53CA-4CF2-BC57-03C79816F451}"/>
    <dgm:cxn modelId="{72AB8AC3-AE6A-4328-81F0-8F49665221D1}" type="presParOf" srcId="{2EA017EB-D240-4273-93DB-FAEDC3559079}" destId="{3F26BC06-3E74-40F2-BC39-8A3BF571E194}" srcOrd="0" destOrd="0" presId="urn:microsoft.com/office/officeart/2005/8/layout/vList6"/>
    <dgm:cxn modelId="{3F477339-E0FD-48EA-8103-0E1659736AE6}" type="presParOf" srcId="{3F26BC06-3E74-40F2-BC39-8A3BF571E194}" destId="{AEB7F877-67AD-4958-B636-7260DD5C8F28}" srcOrd="0" destOrd="0" presId="urn:microsoft.com/office/officeart/2005/8/layout/vList6"/>
    <dgm:cxn modelId="{3381FE7E-FFA9-4F22-A458-BC03A0EE46FE}" type="presParOf" srcId="{3F26BC06-3E74-40F2-BC39-8A3BF571E194}" destId="{4105EA58-3E67-4043-B6C5-992E74428DE4}"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34ABE1-F1A3-47E6-9527-4E16CB43B61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BB94B3-6BBD-4CF9-AA3A-8490ACA2E014}">
      <dgm:prSet phldrT="[Text]"/>
      <dgm:spPr/>
      <dgm:t>
        <a:bodyPr/>
        <a:lstStyle/>
        <a:p>
          <a:r>
            <a:rPr lang="en-US" dirty="0"/>
            <a:t>Security Requirements</a:t>
          </a:r>
        </a:p>
      </dgm:t>
    </dgm:pt>
    <dgm:pt modelId="{8FA01CBD-E5AD-430D-A66C-509130CABCF4}" type="parTrans" cxnId="{8024D8F3-4361-4FF8-8A0C-5E9B19936471}">
      <dgm:prSet/>
      <dgm:spPr/>
      <dgm:t>
        <a:bodyPr/>
        <a:lstStyle/>
        <a:p>
          <a:endParaRPr lang="en-US"/>
        </a:p>
      </dgm:t>
    </dgm:pt>
    <dgm:pt modelId="{670C53E8-A943-47D1-B23C-E4C7739140D3}" type="sibTrans" cxnId="{8024D8F3-4361-4FF8-8A0C-5E9B19936471}">
      <dgm:prSet/>
      <dgm:spPr/>
      <dgm:t>
        <a:bodyPr/>
        <a:lstStyle/>
        <a:p>
          <a:endParaRPr lang="en-US"/>
        </a:p>
      </dgm:t>
    </dgm:pt>
    <dgm:pt modelId="{947FBF71-6B0C-42DE-9695-F4DA85D7043F}">
      <dgm:prSet phldrT="[Text]"/>
      <dgm:spPr/>
      <dgm:t>
        <a:bodyPr/>
        <a:lstStyle/>
        <a:p>
          <a:r>
            <a:rPr lang="en-US" sz="2300" b="0" i="0" u="none" strike="noStrike" baseline="0" dirty="0">
              <a:solidFill>
                <a:srgbClr val="000000"/>
              </a:solidFill>
              <a:latin typeface="Calibri" panose="020F0502020204030204" pitchFamily="34" charset="0"/>
            </a:rPr>
            <a:t>Maintain all printed test materials in a secure, locked location. </a:t>
          </a:r>
          <a:endParaRPr lang="en-US" sz="2300" dirty="0"/>
        </a:p>
      </dgm:t>
    </dgm:pt>
    <dgm:pt modelId="{F6B5C7E2-F19D-4398-82C5-9097A3C52182}" type="parTrans" cxnId="{2F094365-E821-44AE-AE23-288A3AD16FA2}">
      <dgm:prSet/>
      <dgm:spPr/>
      <dgm:t>
        <a:bodyPr/>
        <a:lstStyle/>
        <a:p>
          <a:endParaRPr lang="en-US"/>
        </a:p>
      </dgm:t>
    </dgm:pt>
    <dgm:pt modelId="{64096CCB-F286-48DE-9F08-DAC0FB4D7EE7}" type="sibTrans" cxnId="{2F094365-E821-44AE-AE23-288A3AD16FA2}">
      <dgm:prSet/>
      <dgm:spPr/>
      <dgm:t>
        <a:bodyPr/>
        <a:lstStyle/>
        <a:p>
          <a:endParaRPr lang="en-US"/>
        </a:p>
      </dgm:t>
    </dgm:pt>
    <dgm:pt modelId="{73A628CC-79E6-4938-A3F6-6D1E669D95B2}">
      <dgm:prSet/>
      <dgm:spPr/>
      <dgm:t>
        <a:bodyPr/>
        <a:lstStyle/>
        <a:p>
          <a:r>
            <a:rPr lang="en-US" sz="2300" b="0" i="0" u="none" strike="noStrike" baseline="0" dirty="0">
              <a:solidFill>
                <a:srgbClr val="000000"/>
              </a:solidFill>
              <a:latin typeface="Calibri" panose="020F0502020204030204" pitchFamily="34" charset="0"/>
            </a:rPr>
            <a:t>Protect secure materials from view by other students, teachers, parents, school staff, or other individuals. </a:t>
          </a:r>
        </a:p>
      </dgm:t>
    </dgm:pt>
    <dgm:pt modelId="{19ABFEA3-1CF2-44EA-A91F-BE5162FADE18}" type="parTrans" cxnId="{E80199A3-F351-49A7-AC8B-9B2FB19E3678}">
      <dgm:prSet/>
      <dgm:spPr/>
      <dgm:t>
        <a:bodyPr/>
        <a:lstStyle/>
        <a:p>
          <a:endParaRPr lang="en-US"/>
        </a:p>
      </dgm:t>
    </dgm:pt>
    <dgm:pt modelId="{CF2E1F8D-3745-4C67-9B59-5D54F486E612}" type="sibTrans" cxnId="{E80199A3-F351-49A7-AC8B-9B2FB19E3678}">
      <dgm:prSet/>
      <dgm:spPr/>
      <dgm:t>
        <a:bodyPr/>
        <a:lstStyle/>
        <a:p>
          <a:endParaRPr lang="en-US"/>
        </a:p>
      </dgm:t>
    </dgm:pt>
    <dgm:pt modelId="{C9CDF66B-1358-4FBD-816F-56A8EDDCE737}">
      <dgm:prSet/>
      <dgm:spPr/>
      <dgm:t>
        <a:bodyPr/>
        <a:lstStyle/>
        <a:p>
          <a:r>
            <a:rPr lang="en-US" sz="2300" b="0" i="0" u="none" strike="noStrike" baseline="0" dirty="0">
              <a:solidFill>
                <a:srgbClr val="000000"/>
              </a:solidFill>
              <a:latin typeface="Calibri" panose="020F0502020204030204" pitchFamily="34" charset="0"/>
            </a:rPr>
            <a:t>Do not duplicate, reproduce, or share items or other secure test materials. </a:t>
          </a:r>
        </a:p>
      </dgm:t>
    </dgm:pt>
    <dgm:pt modelId="{46728219-BB11-4A5A-8022-15F8866A2BCA}" type="parTrans" cxnId="{98F8F962-9664-48B3-850E-85B4FB45595E}">
      <dgm:prSet/>
      <dgm:spPr/>
      <dgm:t>
        <a:bodyPr/>
        <a:lstStyle/>
        <a:p>
          <a:endParaRPr lang="en-US"/>
        </a:p>
      </dgm:t>
    </dgm:pt>
    <dgm:pt modelId="{15196A53-6D7B-43B8-AFCA-D25443A2B986}" type="sibTrans" cxnId="{98F8F962-9664-48B3-850E-85B4FB45595E}">
      <dgm:prSet/>
      <dgm:spPr/>
      <dgm:t>
        <a:bodyPr/>
        <a:lstStyle/>
        <a:p>
          <a:endParaRPr lang="en-US"/>
        </a:p>
      </dgm:t>
    </dgm:pt>
    <dgm:pt modelId="{4286DFD7-E1A4-4A1F-B42A-2BDE1B0582DF}">
      <dgm:prSet/>
      <dgm:spPr/>
      <dgm:t>
        <a:bodyPr/>
        <a:lstStyle/>
        <a:p>
          <a:r>
            <a:rPr lang="en-US" sz="2300" b="0" i="0" u="none" strike="noStrike" baseline="0" dirty="0">
              <a:solidFill>
                <a:srgbClr val="000000"/>
              </a:solidFill>
              <a:latin typeface="Calibri" panose="020F0502020204030204" pitchFamily="34" charset="0"/>
            </a:rPr>
            <a:t>Give </a:t>
          </a:r>
          <a:r>
            <a:rPr lang="en-US" sz="2300" b="0" i="1" u="none" strike="noStrike" baseline="0" dirty="0">
              <a:solidFill>
                <a:srgbClr val="000000"/>
              </a:solidFill>
              <a:latin typeface="Calibri" panose="020F0502020204030204" pitchFamily="34" charset="0"/>
            </a:rPr>
            <a:t>all </a:t>
          </a:r>
          <a:r>
            <a:rPr lang="en-US" sz="2300" b="0" i="0" u="none" strike="noStrike" baseline="0" dirty="0">
              <a:solidFill>
                <a:srgbClr val="000000"/>
              </a:solidFill>
              <a:latin typeface="Calibri" panose="020F0502020204030204" pitchFamily="34" charset="0"/>
            </a:rPr>
            <a:t>printed test items or other printed material to the TC for secure shredding. </a:t>
          </a:r>
        </a:p>
      </dgm:t>
    </dgm:pt>
    <dgm:pt modelId="{D76EF7C5-443F-4F95-9653-3596E961D732}" type="parTrans" cxnId="{11282A39-5357-439E-BE80-B25A7D952677}">
      <dgm:prSet/>
      <dgm:spPr/>
      <dgm:t>
        <a:bodyPr/>
        <a:lstStyle/>
        <a:p>
          <a:endParaRPr lang="en-US"/>
        </a:p>
      </dgm:t>
    </dgm:pt>
    <dgm:pt modelId="{1D695A27-81D9-4423-8297-D4FF7801859D}" type="sibTrans" cxnId="{11282A39-5357-439E-BE80-B25A7D952677}">
      <dgm:prSet/>
      <dgm:spPr/>
      <dgm:t>
        <a:bodyPr/>
        <a:lstStyle/>
        <a:p>
          <a:endParaRPr lang="en-US"/>
        </a:p>
      </dgm:t>
    </dgm:pt>
    <dgm:pt modelId="{1E49F4A8-D887-4834-80FE-74968B3DF94A}">
      <dgm:prSet/>
      <dgm:spPr/>
      <dgm:t>
        <a:bodyPr/>
        <a:lstStyle/>
        <a:p>
          <a:r>
            <a:rPr lang="en-US" sz="2300" b="0" i="0" u="none" strike="noStrike" baseline="0" dirty="0">
              <a:solidFill>
                <a:srgbClr val="000000"/>
              </a:solidFill>
              <a:latin typeface="Calibri" panose="020F0502020204030204" pitchFamily="34" charset="0"/>
            </a:rPr>
            <a:t>Delete any test materials, items, and information from the computer and any AT used by the student after testing is complete</a:t>
          </a:r>
          <a:endParaRPr lang="en-US" sz="2300" dirty="0"/>
        </a:p>
      </dgm:t>
    </dgm:pt>
    <dgm:pt modelId="{48A34A05-B9D0-45F6-A6A9-246419E30698}" type="parTrans" cxnId="{557220D2-CDAA-4614-B838-1FAC109A03A7}">
      <dgm:prSet/>
      <dgm:spPr/>
      <dgm:t>
        <a:bodyPr/>
        <a:lstStyle/>
        <a:p>
          <a:endParaRPr lang="en-US"/>
        </a:p>
      </dgm:t>
    </dgm:pt>
    <dgm:pt modelId="{BE8C0BBF-854C-41F7-8D79-83568C895290}" type="sibTrans" cxnId="{557220D2-CDAA-4614-B838-1FAC109A03A7}">
      <dgm:prSet/>
      <dgm:spPr/>
      <dgm:t>
        <a:bodyPr/>
        <a:lstStyle/>
        <a:p>
          <a:endParaRPr lang="en-US"/>
        </a:p>
      </dgm:t>
    </dgm:pt>
    <dgm:pt modelId="{20466D5C-2A63-4A1B-913C-C39F4EA989F5}" type="pres">
      <dgm:prSet presAssocID="{6334ABE1-F1A3-47E6-9527-4E16CB43B61E}" presName="linear" presStyleCnt="0">
        <dgm:presLayoutVars>
          <dgm:animLvl val="lvl"/>
          <dgm:resizeHandles val="exact"/>
        </dgm:presLayoutVars>
      </dgm:prSet>
      <dgm:spPr/>
    </dgm:pt>
    <dgm:pt modelId="{67E29740-507D-4AFB-9889-7EF788AA6DC5}" type="pres">
      <dgm:prSet presAssocID="{12BB94B3-6BBD-4CF9-AA3A-8490ACA2E014}" presName="parentText" presStyleLbl="node1" presStyleIdx="0" presStyleCnt="1">
        <dgm:presLayoutVars>
          <dgm:chMax val="0"/>
          <dgm:bulletEnabled val="1"/>
        </dgm:presLayoutVars>
      </dgm:prSet>
      <dgm:spPr/>
    </dgm:pt>
    <dgm:pt modelId="{0C40762E-55F9-4733-9B16-B22FC3CAF610}" type="pres">
      <dgm:prSet presAssocID="{12BB94B3-6BBD-4CF9-AA3A-8490ACA2E014}" presName="childText" presStyleLbl="revTx" presStyleIdx="0" presStyleCnt="1">
        <dgm:presLayoutVars>
          <dgm:bulletEnabled val="1"/>
        </dgm:presLayoutVars>
      </dgm:prSet>
      <dgm:spPr/>
    </dgm:pt>
  </dgm:ptLst>
  <dgm:cxnLst>
    <dgm:cxn modelId="{D8E0730C-A6EF-4D3E-850A-FCDB6A9C769C}" type="presOf" srcId="{947FBF71-6B0C-42DE-9695-F4DA85D7043F}" destId="{0C40762E-55F9-4733-9B16-B22FC3CAF610}" srcOrd="0" destOrd="0" presId="urn:microsoft.com/office/officeart/2005/8/layout/vList2"/>
    <dgm:cxn modelId="{11282A39-5357-439E-BE80-B25A7D952677}" srcId="{12BB94B3-6BBD-4CF9-AA3A-8490ACA2E014}" destId="{4286DFD7-E1A4-4A1F-B42A-2BDE1B0582DF}" srcOrd="3" destOrd="0" parTransId="{D76EF7C5-443F-4F95-9653-3596E961D732}" sibTransId="{1D695A27-81D9-4423-8297-D4FF7801859D}"/>
    <dgm:cxn modelId="{98F8F962-9664-48B3-850E-85B4FB45595E}" srcId="{12BB94B3-6BBD-4CF9-AA3A-8490ACA2E014}" destId="{C9CDF66B-1358-4FBD-816F-56A8EDDCE737}" srcOrd="2" destOrd="0" parTransId="{46728219-BB11-4A5A-8022-15F8866A2BCA}" sibTransId="{15196A53-6D7B-43B8-AFCA-D25443A2B986}"/>
    <dgm:cxn modelId="{2F094365-E821-44AE-AE23-288A3AD16FA2}" srcId="{12BB94B3-6BBD-4CF9-AA3A-8490ACA2E014}" destId="{947FBF71-6B0C-42DE-9695-F4DA85D7043F}" srcOrd="0" destOrd="0" parTransId="{F6B5C7E2-F19D-4398-82C5-9097A3C52182}" sibTransId="{64096CCB-F286-48DE-9F08-DAC0FB4D7EE7}"/>
    <dgm:cxn modelId="{39406571-6528-4E88-AE6B-E6875E3A5BCF}" type="presOf" srcId="{6334ABE1-F1A3-47E6-9527-4E16CB43B61E}" destId="{20466D5C-2A63-4A1B-913C-C39F4EA989F5}" srcOrd="0" destOrd="0" presId="urn:microsoft.com/office/officeart/2005/8/layout/vList2"/>
    <dgm:cxn modelId="{E4D4A67B-0516-49C2-B7EF-69F92E490C34}" type="presOf" srcId="{73A628CC-79E6-4938-A3F6-6D1E669D95B2}" destId="{0C40762E-55F9-4733-9B16-B22FC3CAF610}" srcOrd="0" destOrd="1" presId="urn:microsoft.com/office/officeart/2005/8/layout/vList2"/>
    <dgm:cxn modelId="{CC128689-C9FE-48EF-9FCF-72FB56BF2F04}" type="presOf" srcId="{12BB94B3-6BBD-4CF9-AA3A-8490ACA2E014}" destId="{67E29740-507D-4AFB-9889-7EF788AA6DC5}" srcOrd="0" destOrd="0" presId="urn:microsoft.com/office/officeart/2005/8/layout/vList2"/>
    <dgm:cxn modelId="{20E84BA0-6AEF-41E1-91CC-342F03F5FA51}" type="presOf" srcId="{4286DFD7-E1A4-4A1F-B42A-2BDE1B0582DF}" destId="{0C40762E-55F9-4733-9B16-B22FC3CAF610}" srcOrd="0" destOrd="3" presId="urn:microsoft.com/office/officeart/2005/8/layout/vList2"/>
    <dgm:cxn modelId="{E80199A3-F351-49A7-AC8B-9B2FB19E3678}" srcId="{12BB94B3-6BBD-4CF9-AA3A-8490ACA2E014}" destId="{73A628CC-79E6-4938-A3F6-6D1E669D95B2}" srcOrd="1" destOrd="0" parTransId="{19ABFEA3-1CF2-44EA-A91F-BE5162FADE18}" sibTransId="{CF2E1F8D-3745-4C67-9B59-5D54F486E612}"/>
    <dgm:cxn modelId="{DC9119AD-770B-4F16-AA2C-1BBC39A4963B}" type="presOf" srcId="{C9CDF66B-1358-4FBD-816F-56A8EDDCE737}" destId="{0C40762E-55F9-4733-9B16-B22FC3CAF610}" srcOrd="0" destOrd="2" presId="urn:microsoft.com/office/officeart/2005/8/layout/vList2"/>
    <dgm:cxn modelId="{557220D2-CDAA-4614-B838-1FAC109A03A7}" srcId="{12BB94B3-6BBD-4CF9-AA3A-8490ACA2E014}" destId="{1E49F4A8-D887-4834-80FE-74968B3DF94A}" srcOrd="4" destOrd="0" parTransId="{48A34A05-B9D0-45F6-A6A9-246419E30698}" sibTransId="{BE8C0BBF-854C-41F7-8D79-83568C895290}"/>
    <dgm:cxn modelId="{CC66B0D2-896A-4A31-879D-EC4BAC0255DA}" type="presOf" srcId="{1E49F4A8-D887-4834-80FE-74968B3DF94A}" destId="{0C40762E-55F9-4733-9B16-B22FC3CAF610}" srcOrd="0" destOrd="4" presId="urn:microsoft.com/office/officeart/2005/8/layout/vList2"/>
    <dgm:cxn modelId="{8024D8F3-4361-4FF8-8A0C-5E9B19936471}" srcId="{6334ABE1-F1A3-47E6-9527-4E16CB43B61E}" destId="{12BB94B3-6BBD-4CF9-AA3A-8490ACA2E014}" srcOrd="0" destOrd="0" parTransId="{8FA01CBD-E5AD-430D-A66C-509130CABCF4}" sibTransId="{670C53E8-A943-47D1-B23C-E4C7739140D3}"/>
    <dgm:cxn modelId="{D6774B3D-08D3-440C-A5D7-08F9D4D1249F}" type="presParOf" srcId="{20466D5C-2A63-4A1B-913C-C39F4EA989F5}" destId="{67E29740-507D-4AFB-9889-7EF788AA6DC5}" srcOrd="0" destOrd="0" presId="urn:microsoft.com/office/officeart/2005/8/layout/vList2"/>
    <dgm:cxn modelId="{0AFABD25-2AB8-40CA-9206-4B820457D29A}" type="presParOf" srcId="{20466D5C-2A63-4A1B-913C-C39F4EA989F5}" destId="{0C40762E-55F9-4733-9B16-B22FC3CAF610}"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542F8B-45BA-43F7-BCF2-A7E2CFB5D2F4}" type="doc">
      <dgm:prSet loTypeId="urn:microsoft.com/office/officeart/2009/layout/CircleArrowProcess" loCatId="cycle" qsTypeId="urn:microsoft.com/office/officeart/2005/8/quickstyle/simple1" qsCatId="simple" csTypeId="urn:microsoft.com/office/officeart/2005/8/colors/accent1_2" csCatId="accent1" phldr="1"/>
      <dgm:spPr/>
    </dgm:pt>
    <dgm:pt modelId="{258E3168-A4ED-4108-9495-1B21C2DE30D8}">
      <dgm:prSet phldrT="[Text]"/>
      <dgm:spPr/>
      <dgm:t>
        <a:bodyPr/>
        <a:lstStyle/>
        <a:p>
          <a:r>
            <a:rPr lang="en-US" dirty="0"/>
            <a:t>Passages </a:t>
          </a:r>
        </a:p>
      </dgm:t>
    </dgm:pt>
    <dgm:pt modelId="{2BA4E07D-18DA-4CE8-8C61-6676121F6660}" type="parTrans" cxnId="{6EAAC38D-3369-4F83-8256-B5A2DCD69413}">
      <dgm:prSet/>
      <dgm:spPr/>
      <dgm:t>
        <a:bodyPr/>
        <a:lstStyle/>
        <a:p>
          <a:endParaRPr lang="en-US"/>
        </a:p>
      </dgm:t>
    </dgm:pt>
    <dgm:pt modelId="{7D5F9E26-720F-41FB-9B72-4BA5C9E2A90F}" type="sibTrans" cxnId="{6EAAC38D-3369-4F83-8256-B5A2DCD69413}">
      <dgm:prSet/>
      <dgm:spPr/>
      <dgm:t>
        <a:bodyPr/>
        <a:lstStyle/>
        <a:p>
          <a:endParaRPr lang="en-US"/>
        </a:p>
      </dgm:t>
    </dgm:pt>
    <dgm:pt modelId="{1A87D797-4FEF-4A57-AF2C-37259FF588C0}">
      <dgm:prSet phldrT="[Text]"/>
      <dgm:spPr/>
      <dgm:t>
        <a:bodyPr/>
        <a:lstStyle/>
        <a:p>
          <a:r>
            <a:rPr lang="en-US" dirty="0"/>
            <a:t>Entire Item</a:t>
          </a:r>
        </a:p>
      </dgm:t>
    </dgm:pt>
    <dgm:pt modelId="{49DBFB82-7BC1-4D0D-9E54-5445676502D1}" type="parTrans" cxnId="{FC21EDC0-38E5-469A-AEAE-8AFCFA2229C9}">
      <dgm:prSet/>
      <dgm:spPr/>
      <dgm:t>
        <a:bodyPr/>
        <a:lstStyle/>
        <a:p>
          <a:endParaRPr lang="en-US"/>
        </a:p>
      </dgm:t>
    </dgm:pt>
    <dgm:pt modelId="{CB7CA353-09F4-4C1A-B880-BE354A71286B}" type="sibTrans" cxnId="{FC21EDC0-38E5-469A-AEAE-8AFCFA2229C9}">
      <dgm:prSet/>
      <dgm:spPr/>
      <dgm:t>
        <a:bodyPr/>
        <a:lstStyle/>
        <a:p>
          <a:endParaRPr lang="en-US"/>
        </a:p>
      </dgm:t>
    </dgm:pt>
    <dgm:pt modelId="{40163F5D-278C-412B-96E1-991A4C7B6DE7}">
      <dgm:prSet phldrT="[Text]"/>
      <dgm:spPr/>
      <dgm:t>
        <a:bodyPr/>
        <a:lstStyle/>
        <a:p>
          <a:r>
            <a:rPr lang="en-US" dirty="0"/>
            <a:t>Item Question</a:t>
          </a:r>
        </a:p>
      </dgm:t>
    </dgm:pt>
    <dgm:pt modelId="{CCA02A57-3F50-4937-BAE5-30C3C569525A}" type="parTrans" cxnId="{064B79A4-5628-4D2B-9494-3BF34D2E2822}">
      <dgm:prSet/>
      <dgm:spPr/>
      <dgm:t>
        <a:bodyPr/>
        <a:lstStyle/>
        <a:p>
          <a:endParaRPr lang="en-US"/>
        </a:p>
      </dgm:t>
    </dgm:pt>
    <dgm:pt modelId="{5EBE8E33-FB62-4699-B7DB-51DDB0B31690}" type="sibTrans" cxnId="{064B79A4-5628-4D2B-9494-3BF34D2E2822}">
      <dgm:prSet/>
      <dgm:spPr/>
      <dgm:t>
        <a:bodyPr/>
        <a:lstStyle/>
        <a:p>
          <a:endParaRPr lang="en-US"/>
        </a:p>
      </dgm:t>
    </dgm:pt>
    <dgm:pt modelId="{D7F1C1C8-2B1A-4123-B53E-C330C04CA0BF}">
      <dgm:prSet phldrT="[Text]"/>
      <dgm:spPr/>
      <dgm:t>
        <a:bodyPr/>
        <a:lstStyle/>
        <a:p>
          <a:r>
            <a:rPr lang="en-US" dirty="0"/>
            <a:t>Response Options</a:t>
          </a:r>
        </a:p>
      </dgm:t>
    </dgm:pt>
    <dgm:pt modelId="{66BAE0FC-BF00-416B-968F-A525D3DB5417}" type="parTrans" cxnId="{F25243F8-FADF-444F-8EA4-B51EB0A62707}">
      <dgm:prSet/>
      <dgm:spPr/>
      <dgm:t>
        <a:bodyPr/>
        <a:lstStyle/>
        <a:p>
          <a:endParaRPr lang="en-US"/>
        </a:p>
      </dgm:t>
    </dgm:pt>
    <dgm:pt modelId="{6CF7A3D6-0229-4311-924C-371929406172}" type="sibTrans" cxnId="{F25243F8-FADF-444F-8EA4-B51EB0A62707}">
      <dgm:prSet/>
      <dgm:spPr/>
      <dgm:t>
        <a:bodyPr/>
        <a:lstStyle/>
        <a:p>
          <a:endParaRPr lang="en-US"/>
        </a:p>
      </dgm:t>
    </dgm:pt>
    <dgm:pt modelId="{71F94609-FF2C-432D-851B-960A6F959805}">
      <dgm:prSet phldrT="[Text]"/>
      <dgm:spPr/>
      <dgm:t>
        <a:bodyPr/>
        <a:lstStyle/>
        <a:p>
          <a:r>
            <a:rPr lang="en-US" dirty="0"/>
            <a:t>Graphic Description</a:t>
          </a:r>
        </a:p>
      </dgm:t>
    </dgm:pt>
    <dgm:pt modelId="{6B2013CF-016A-4962-8560-BB24749AC035}" type="parTrans" cxnId="{FF9ED8D0-6E31-4774-BF31-D5551828E031}">
      <dgm:prSet/>
      <dgm:spPr/>
      <dgm:t>
        <a:bodyPr/>
        <a:lstStyle/>
        <a:p>
          <a:endParaRPr lang="en-US"/>
        </a:p>
      </dgm:t>
    </dgm:pt>
    <dgm:pt modelId="{11987663-6842-46A1-9131-4049511E555A}" type="sibTrans" cxnId="{FF9ED8D0-6E31-4774-BF31-D5551828E031}">
      <dgm:prSet/>
      <dgm:spPr/>
      <dgm:t>
        <a:bodyPr/>
        <a:lstStyle/>
        <a:p>
          <a:endParaRPr lang="en-US"/>
        </a:p>
      </dgm:t>
    </dgm:pt>
    <dgm:pt modelId="{CDEBA090-5735-43C2-8D29-0D0B866D9D58}" type="pres">
      <dgm:prSet presAssocID="{57542F8B-45BA-43F7-BCF2-A7E2CFB5D2F4}" presName="Name0" presStyleCnt="0">
        <dgm:presLayoutVars>
          <dgm:chMax val="7"/>
          <dgm:chPref val="7"/>
          <dgm:dir/>
          <dgm:animLvl val="lvl"/>
        </dgm:presLayoutVars>
      </dgm:prSet>
      <dgm:spPr/>
    </dgm:pt>
    <dgm:pt modelId="{366BD484-56EE-4700-B6B2-16039578EB13}" type="pres">
      <dgm:prSet presAssocID="{258E3168-A4ED-4108-9495-1B21C2DE30D8}" presName="Accent1" presStyleCnt="0"/>
      <dgm:spPr/>
    </dgm:pt>
    <dgm:pt modelId="{8CB09DFB-8CA3-4E1F-BA20-AF333BDBD55C}" type="pres">
      <dgm:prSet presAssocID="{258E3168-A4ED-4108-9495-1B21C2DE30D8}" presName="Accent" presStyleLbl="node1" presStyleIdx="0" presStyleCnt="5"/>
      <dgm:spPr/>
    </dgm:pt>
    <dgm:pt modelId="{AB85665F-6DA9-458B-9DE9-E271E9055D27}" type="pres">
      <dgm:prSet presAssocID="{258E3168-A4ED-4108-9495-1B21C2DE30D8}" presName="Parent1" presStyleLbl="revTx" presStyleIdx="0" presStyleCnt="5">
        <dgm:presLayoutVars>
          <dgm:chMax val="1"/>
          <dgm:chPref val="1"/>
          <dgm:bulletEnabled val="1"/>
        </dgm:presLayoutVars>
      </dgm:prSet>
      <dgm:spPr/>
    </dgm:pt>
    <dgm:pt modelId="{0E11424F-932C-4D84-8088-AC94D6CAE7AE}" type="pres">
      <dgm:prSet presAssocID="{1A87D797-4FEF-4A57-AF2C-37259FF588C0}" presName="Accent2" presStyleCnt="0"/>
      <dgm:spPr/>
    </dgm:pt>
    <dgm:pt modelId="{372B774C-C9A9-4E33-8B10-653BB33CBFD3}" type="pres">
      <dgm:prSet presAssocID="{1A87D797-4FEF-4A57-AF2C-37259FF588C0}" presName="Accent" presStyleLbl="node1" presStyleIdx="1" presStyleCnt="5"/>
      <dgm:spPr/>
    </dgm:pt>
    <dgm:pt modelId="{E188B3D3-75B7-4B6E-8170-B8A357611650}" type="pres">
      <dgm:prSet presAssocID="{1A87D797-4FEF-4A57-AF2C-37259FF588C0}" presName="Parent2" presStyleLbl="revTx" presStyleIdx="1" presStyleCnt="5">
        <dgm:presLayoutVars>
          <dgm:chMax val="1"/>
          <dgm:chPref val="1"/>
          <dgm:bulletEnabled val="1"/>
        </dgm:presLayoutVars>
      </dgm:prSet>
      <dgm:spPr/>
    </dgm:pt>
    <dgm:pt modelId="{CCF81826-CAE2-404A-B3DB-22E231EDE883}" type="pres">
      <dgm:prSet presAssocID="{71F94609-FF2C-432D-851B-960A6F959805}" presName="Accent3" presStyleCnt="0"/>
      <dgm:spPr/>
    </dgm:pt>
    <dgm:pt modelId="{490835E4-A469-4B78-B9BC-E42EBAE1E7B9}" type="pres">
      <dgm:prSet presAssocID="{71F94609-FF2C-432D-851B-960A6F959805}" presName="Accent" presStyleLbl="node1" presStyleIdx="2" presStyleCnt="5"/>
      <dgm:spPr/>
    </dgm:pt>
    <dgm:pt modelId="{409304FB-7560-4B84-A1C9-73654B461DC4}" type="pres">
      <dgm:prSet presAssocID="{71F94609-FF2C-432D-851B-960A6F959805}" presName="Parent3" presStyleLbl="revTx" presStyleIdx="2" presStyleCnt="5">
        <dgm:presLayoutVars>
          <dgm:chMax val="1"/>
          <dgm:chPref val="1"/>
          <dgm:bulletEnabled val="1"/>
        </dgm:presLayoutVars>
      </dgm:prSet>
      <dgm:spPr/>
    </dgm:pt>
    <dgm:pt modelId="{02B239E1-4DD5-4822-A3BC-E654684F1288}" type="pres">
      <dgm:prSet presAssocID="{40163F5D-278C-412B-96E1-991A4C7B6DE7}" presName="Accent4" presStyleCnt="0"/>
      <dgm:spPr/>
    </dgm:pt>
    <dgm:pt modelId="{60BCEF5A-40AE-4D39-BE43-39C977651A56}" type="pres">
      <dgm:prSet presAssocID="{40163F5D-278C-412B-96E1-991A4C7B6DE7}" presName="Accent" presStyleLbl="node1" presStyleIdx="3" presStyleCnt="5"/>
      <dgm:spPr/>
    </dgm:pt>
    <dgm:pt modelId="{5A56E540-61B1-4A6D-868B-27A48E7A5B90}" type="pres">
      <dgm:prSet presAssocID="{40163F5D-278C-412B-96E1-991A4C7B6DE7}" presName="Parent4" presStyleLbl="revTx" presStyleIdx="3" presStyleCnt="5">
        <dgm:presLayoutVars>
          <dgm:chMax val="1"/>
          <dgm:chPref val="1"/>
          <dgm:bulletEnabled val="1"/>
        </dgm:presLayoutVars>
      </dgm:prSet>
      <dgm:spPr/>
    </dgm:pt>
    <dgm:pt modelId="{4CCD343A-2F99-4469-A510-0A8352F3795E}" type="pres">
      <dgm:prSet presAssocID="{D7F1C1C8-2B1A-4123-B53E-C330C04CA0BF}" presName="Accent5" presStyleCnt="0"/>
      <dgm:spPr/>
    </dgm:pt>
    <dgm:pt modelId="{BC189838-52C7-4673-8CC6-1D8EE0887FCE}" type="pres">
      <dgm:prSet presAssocID="{D7F1C1C8-2B1A-4123-B53E-C330C04CA0BF}" presName="Accent" presStyleLbl="node1" presStyleIdx="4" presStyleCnt="5" custLinFactNeighborX="841" custLinFactNeighborY="-2471"/>
      <dgm:spPr/>
    </dgm:pt>
    <dgm:pt modelId="{CA03018C-8977-4EF7-AC64-159EA13E4D00}" type="pres">
      <dgm:prSet presAssocID="{D7F1C1C8-2B1A-4123-B53E-C330C04CA0BF}" presName="Parent5" presStyleLbl="revTx" presStyleIdx="4" presStyleCnt="5">
        <dgm:presLayoutVars>
          <dgm:chMax val="1"/>
          <dgm:chPref val="1"/>
          <dgm:bulletEnabled val="1"/>
        </dgm:presLayoutVars>
      </dgm:prSet>
      <dgm:spPr/>
    </dgm:pt>
  </dgm:ptLst>
  <dgm:cxnLst>
    <dgm:cxn modelId="{9AC1092E-1B8E-4F8F-A831-CC0CD9A216CB}" type="presOf" srcId="{1A87D797-4FEF-4A57-AF2C-37259FF588C0}" destId="{E188B3D3-75B7-4B6E-8170-B8A357611650}" srcOrd="0" destOrd="0" presId="urn:microsoft.com/office/officeart/2009/layout/CircleArrowProcess"/>
    <dgm:cxn modelId="{13B68342-5317-493B-B155-1963F137AB2A}" type="presOf" srcId="{D7F1C1C8-2B1A-4123-B53E-C330C04CA0BF}" destId="{CA03018C-8977-4EF7-AC64-159EA13E4D00}" srcOrd="0" destOrd="0" presId="urn:microsoft.com/office/officeart/2009/layout/CircleArrowProcess"/>
    <dgm:cxn modelId="{1F4A9F48-7381-4153-AD2C-B54453875BC1}" type="presOf" srcId="{258E3168-A4ED-4108-9495-1B21C2DE30D8}" destId="{AB85665F-6DA9-458B-9DE9-E271E9055D27}" srcOrd="0" destOrd="0" presId="urn:microsoft.com/office/officeart/2009/layout/CircleArrowProcess"/>
    <dgm:cxn modelId="{46756486-6BDB-4EFA-A97F-4E5F3789CBB3}" type="presOf" srcId="{40163F5D-278C-412B-96E1-991A4C7B6DE7}" destId="{5A56E540-61B1-4A6D-868B-27A48E7A5B90}" srcOrd="0" destOrd="0" presId="urn:microsoft.com/office/officeart/2009/layout/CircleArrowProcess"/>
    <dgm:cxn modelId="{6EAAC38D-3369-4F83-8256-B5A2DCD69413}" srcId="{57542F8B-45BA-43F7-BCF2-A7E2CFB5D2F4}" destId="{258E3168-A4ED-4108-9495-1B21C2DE30D8}" srcOrd="0" destOrd="0" parTransId="{2BA4E07D-18DA-4CE8-8C61-6676121F6660}" sibTransId="{7D5F9E26-720F-41FB-9B72-4BA5C9E2A90F}"/>
    <dgm:cxn modelId="{41CDB092-26E7-477B-B2EA-356BF6626F8F}" type="presOf" srcId="{71F94609-FF2C-432D-851B-960A6F959805}" destId="{409304FB-7560-4B84-A1C9-73654B461DC4}" srcOrd="0" destOrd="0" presId="urn:microsoft.com/office/officeart/2009/layout/CircleArrowProcess"/>
    <dgm:cxn modelId="{064B79A4-5628-4D2B-9494-3BF34D2E2822}" srcId="{57542F8B-45BA-43F7-BCF2-A7E2CFB5D2F4}" destId="{40163F5D-278C-412B-96E1-991A4C7B6DE7}" srcOrd="3" destOrd="0" parTransId="{CCA02A57-3F50-4937-BAE5-30C3C569525A}" sibTransId="{5EBE8E33-FB62-4699-B7DB-51DDB0B31690}"/>
    <dgm:cxn modelId="{FC21EDC0-38E5-469A-AEAE-8AFCFA2229C9}" srcId="{57542F8B-45BA-43F7-BCF2-A7E2CFB5D2F4}" destId="{1A87D797-4FEF-4A57-AF2C-37259FF588C0}" srcOrd="1" destOrd="0" parTransId="{49DBFB82-7BC1-4D0D-9E54-5445676502D1}" sibTransId="{CB7CA353-09F4-4C1A-B880-BE354A71286B}"/>
    <dgm:cxn modelId="{FF9ED8D0-6E31-4774-BF31-D5551828E031}" srcId="{57542F8B-45BA-43F7-BCF2-A7E2CFB5D2F4}" destId="{71F94609-FF2C-432D-851B-960A6F959805}" srcOrd="2" destOrd="0" parTransId="{6B2013CF-016A-4962-8560-BB24749AC035}" sibTransId="{11987663-6842-46A1-9131-4049511E555A}"/>
    <dgm:cxn modelId="{DC7105EC-06B7-47DF-9407-FD133D8751FB}" type="presOf" srcId="{57542F8B-45BA-43F7-BCF2-A7E2CFB5D2F4}" destId="{CDEBA090-5735-43C2-8D29-0D0B866D9D58}" srcOrd="0" destOrd="0" presId="urn:microsoft.com/office/officeart/2009/layout/CircleArrowProcess"/>
    <dgm:cxn modelId="{F25243F8-FADF-444F-8EA4-B51EB0A62707}" srcId="{57542F8B-45BA-43F7-BCF2-A7E2CFB5D2F4}" destId="{D7F1C1C8-2B1A-4123-B53E-C330C04CA0BF}" srcOrd="4" destOrd="0" parTransId="{66BAE0FC-BF00-416B-968F-A525D3DB5417}" sibTransId="{6CF7A3D6-0229-4311-924C-371929406172}"/>
    <dgm:cxn modelId="{0E406595-12BE-4591-AA69-21D25BF847E4}" type="presParOf" srcId="{CDEBA090-5735-43C2-8D29-0D0B866D9D58}" destId="{366BD484-56EE-4700-B6B2-16039578EB13}" srcOrd="0" destOrd="0" presId="urn:microsoft.com/office/officeart/2009/layout/CircleArrowProcess"/>
    <dgm:cxn modelId="{6A412161-17FA-4453-8C85-1FB29B489E4C}" type="presParOf" srcId="{366BD484-56EE-4700-B6B2-16039578EB13}" destId="{8CB09DFB-8CA3-4E1F-BA20-AF333BDBD55C}" srcOrd="0" destOrd="0" presId="urn:microsoft.com/office/officeart/2009/layout/CircleArrowProcess"/>
    <dgm:cxn modelId="{C434719C-5CB6-46E3-B3B8-B81FC107872D}" type="presParOf" srcId="{CDEBA090-5735-43C2-8D29-0D0B866D9D58}" destId="{AB85665F-6DA9-458B-9DE9-E271E9055D27}" srcOrd="1" destOrd="0" presId="urn:microsoft.com/office/officeart/2009/layout/CircleArrowProcess"/>
    <dgm:cxn modelId="{7E4DBC47-C3FF-43F7-A4B3-7D07563B5F5B}" type="presParOf" srcId="{CDEBA090-5735-43C2-8D29-0D0B866D9D58}" destId="{0E11424F-932C-4D84-8088-AC94D6CAE7AE}" srcOrd="2" destOrd="0" presId="urn:microsoft.com/office/officeart/2009/layout/CircleArrowProcess"/>
    <dgm:cxn modelId="{774FD77B-B738-4E3F-BB20-515D1D8501C8}" type="presParOf" srcId="{0E11424F-932C-4D84-8088-AC94D6CAE7AE}" destId="{372B774C-C9A9-4E33-8B10-653BB33CBFD3}" srcOrd="0" destOrd="0" presId="urn:microsoft.com/office/officeart/2009/layout/CircleArrowProcess"/>
    <dgm:cxn modelId="{A4B8A129-F7AB-46B1-9C67-40A9ED12F5B2}" type="presParOf" srcId="{CDEBA090-5735-43C2-8D29-0D0B866D9D58}" destId="{E188B3D3-75B7-4B6E-8170-B8A357611650}" srcOrd="3" destOrd="0" presId="urn:microsoft.com/office/officeart/2009/layout/CircleArrowProcess"/>
    <dgm:cxn modelId="{A81840F6-D458-4326-90FB-612220463E51}" type="presParOf" srcId="{CDEBA090-5735-43C2-8D29-0D0B866D9D58}" destId="{CCF81826-CAE2-404A-B3DB-22E231EDE883}" srcOrd="4" destOrd="0" presId="urn:microsoft.com/office/officeart/2009/layout/CircleArrowProcess"/>
    <dgm:cxn modelId="{9FC87696-BFD4-4326-A92A-4B77CCE6663E}" type="presParOf" srcId="{CCF81826-CAE2-404A-B3DB-22E231EDE883}" destId="{490835E4-A469-4B78-B9BC-E42EBAE1E7B9}" srcOrd="0" destOrd="0" presId="urn:microsoft.com/office/officeart/2009/layout/CircleArrowProcess"/>
    <dgm:cxn modelId="{74AF21A8-6E26-4B18-BE27-0EB833C6AC97}" type="presParOf" srcId="{CDEBA090-5735-43C2-8D29-0D0B866D9D58}" destId="{409304FB-7560-4B84-A1C9-73654B461DC4}" srcOrd="5" destOrd="0" presId="urn:microsoft.com/office/officeart/2009/layout/CircleArrowProcess"/>
    <dgm:cxn modelId="{631E444A-40D9-4BDD-AB3A-97CFF95ECA9D}" type="presParOf" srcId="{CDEBA090-5735-43C2-8D29-0D0B866D9D58}" destId="{02B239E1-4DD5-4822-A3BC-E654684F1288}" srcOrd="6" destOrd="0" presId="urn:microsoft.com/office/officeart/2009/layout/CircleArrowProcess"/>
    <dgm:cxn modelId="{A1C9F52A-1E9C-4F32-A2E1-4E83DE70A333}" type="presParOf" srcId="{02B239E1-4DD5-4822-A3BC-E654684F1288}" destId="{60BCEF5A-40AE-4D39-BE43-39C977651A56}" srcOrd="0" destOrd="0" presId="urn:microsoft.com/office/officeart/2009/layout/CircleArrowProcess"/>
    <dgm:cxn modelId="{1A43166B-EDB7-4A9B-9961-5FD331FA08F0}" type="presParOf" srcId="{CDEBA090-5735-43C2-8D29-0D0B866D9D58}" destId="{5A56E540-61B1-4A6D-868B-27A48E7A5B90}" srcOrd="7" destOrd="0" presId="urn:microsoft.com/office/officeart/2009/layout/CircleArrowProcess"/>
    <dgm:cxn modelId="{E3FF0EC4-D268-4EAF-BCAA-25BA0452D206}" type="presParOf" srcId="{CDEBA090-5735-43C2-8D29-0D0B866D9D58}" destId="{4CCD343A-2F99-4469-A510-0A8352F3795E}" srcOrd="8" destOrd="0" presId="urn:microsoft.com/office/officeart/2009/layout/CircleArrowProcess"/>
    <dgm:cxn modelId="{2758DE55-6B20-498E-95D5-3F59434FC9B2}" type="presParOf" srcId="{4CCD343A-2F99-4469-A510-0A8352F3795E}" destId="{BC189838-52C7-4673-8CC6-1D8EE0887FCE}" srcOrd="0" destOrd="0" presId="urn:microsoft.com/office/officeart/2009/layout/CircleArrowProcess"/>
    <dgm:cxn modelId="{097EDCB4-9313-4DA9-9637-C46E4285892E}" type="presParOf" srcId="{CDEBA090-5735-43C2-8D29-0D0B866D9D58}" destId="{CA03018C-8977-4EF7-AC64-159EA13E4D00}" srcOrd="9"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6E6881-0A55-4D3F-9201-E23C54E4FF11}" type="doc">
      <dgm:prSet loTypeId="urn:microsoft.com/office/officeart/2005/8/layout/process2" loCatId="process" qsTypeId="urn:microsoft.com/office/officeart/2005/8/quickstyle/simple1" qsCatId="simple" csTypeId="urn:microsoft.com/office/officeart/2005/8/colors/accent3_3" csCatId="accent3" phldr="1"/>
      <dgm:spPr/>
    </dgm:pt>
    <dgm:pt modelId="{D18CBA0A-DFFE-4798-BE22-C95F192D2201}">
      <dgm:prSet phldrT="[Text]" custT="1"/>
      <dgm:spPr/>
      <dgm:t>
        <a:bodyPr/>
        <a:lstStyle/>
        <a:p>
          <a:r>
            <a:rPr lang="en-US" sz="2400" dirty="0">
              <a:solidFill>
                <a:schemeClr val="tx1"/>
              </a:solidFill>
            </a:rPr>
            <a:t>Reported by school Test Coordinators to district Test Coordinators</a:t>
          </a:r>
        </a:p>
      </dgm:t>
    </dgm:pt>
    <dgm:pt modelId="{38C90DF9-FFFF-4E8A-A698-90AC27A8EE25}" type="parTrans" cxnId="{1C37E481-5BC1-485A-A016-92AC916ADEB4}">
      <dgm:prSet/>
      <dgm:spPr/>
      <dgm:t>
        <a:bodyPr/>
        <a:lstStyle/>
        <a:p>
          <a:endParaRPr lang="en-US"/>
        </a:p>
      </dgm:t>
    </dgm:pt>
    <dgm:pt modelId="{A82A519C-13C0-422D-AB06-5CDEF7F8576F}" type="sibTrans" cxnId="{1C37E481-5BC1-485A-A016-92AC916ADEB4}">
      <dgm:prSet/>
      <dgm:spPr/>
      <dgm:t>
        <a:bodyPr/>
        <a:lstStyle/>
        <a:p>
          <a:endParaRPr lang="en-US" dirty="0"/>
        </a:p>
      </dgm:t>
    </dgm:pt>
    <dgm:pt modelId="{956F8D19-8514-4F80-A1A2-F7835B2644FB}">
      <dgm:prSet phldrT="[Text]" custT="1"/>
      <dgm:spPr/>
      <dgm:t>
        <a:bodyPr/>
        <a:lstStyle/>
        <a:p>
          <a:r>
            <a:rPr lang="en-US" sz="2400" dirty="0">
              <a:solidFill>
                <a:schemeClr val="tx1"/>
              </a:solidFill>
            </a:rPr>
            <a:t>Reported by district Test Coordinators to the State MSAA Coordinator</a:t>
          </a:r>
        </a:p>
      </dgm:t>
    </dgm:pt>
    <dgm:pt modelId="{E264A9BB-DFFC-47A6-878E-B196C7834E1C}" type="parTrans" cxnId="{7981F987-5DE2-440B-B5CD-DEFC7872EBFE}">
      <dgm:prSet/>
      <dgm:spPr/>
      <dgm:t>
        <a:bodyPr/>
        <a:lstStyle/>
        <a:p>
          <a:endParaRPr lang="en-US"/>
        </a:p>
      </dgm:t>
    </dgm:pt>
    <dgm:pt modelId="{04C94EFB-BD42-4712-8B77-BA13EDC1E51B}" type="sibTrans" cxnId="{7981F987-5DE2-440B-B5CD-DEFC7872EBFE}">
      <dgm:prSet/>
      <dgm:spPr/>
      <dgm:t>
        <a:bodyPr/>
        <a:lstStyle/>
        <a:p>
          <a:endParaRPr lang="en-US"/>
        </a:p>
      </dgm:t>
    </dgm:pt>
    <dgm:pt modelId="{82171BA0-21D2-4D52-8232-20BF77200E6F}">
      <dgm:prSet phldrT="[Text]" custT="1"/>
      <dgm:spPr/>
      <dgm:t>
        <a:bodyPr/>
        <a:lstStyle/>
        <a:p>
          <a:r>
            <a:rPr lang="en-US" sz="2400" dirty="0">
              <a:solidFill>
                <a:schemeClr val="tx1"/>
              </a:solidFill>
            </a:rPr>
            <a:t>Reported by Test Administrators to school Test Coordinators</a:t>
          </a:r>
        </a:p>
      </dgm:t>
    </dgm:pt>
    <dgm:pt modelId="{1C94B292-CB21-4991-9CED-84BC6E6FBEDD}" type="sibTrans" cxnId="{F19CC8B0-D591-4991-A652-BD1969351E6E}">
      <dgm:prSet/>
      <dgm:spPr/>
      <dgm:t>
        <a:bodyPr/>
        <a:lstStyle/>
        <a:p>
          <a:endParaRPr lang="en-US" dirty="0"/>
        </a:p>
      </dgm:t>
    </dgm:pt>
    <dgm:pt modelId="{38136426-CE19-4433-BF90-D03521F9880A}" type="parTrans" cxnId="{F19CC8B0-D591-4991-A652-BD1969351E6E}">
      <dgm:prSet/>
      <dgm:spPr/>
      <dgm:t>
        <a:bodyPr/>
        <a:lstStyle/>
        <a:p>
          <a:endParaRPr lang="en-US"/>
        </a:p>
      </dgm:t>
    </dgm:pt>
    <dgm:pt modelId="{2E80255D-7487-4DB5-A837-AE3568C7191A}" type="pres">
      <dgm:prSet presAssocID="{2C6E6881-0A55-4D3F-9201-E23C54E4FF11}" presName="linearFlow" presStyleCnt="0">
        <dgm:presLayoutVars>
          <dgm:resizeHandles val="exact"/>
        </dgm:presLayoutVars>
      </dgm:prSet>
      <dgm:spPr/>
    </dgm:pt>
    <dgm:pt modelId="{E76BC039-B43C-4356-BC2D-EE4F6F526916}" type="pres">
      <dgm:prSet presAssocID="{82171BA0-21D2-4D52-8232-20BF77200E6F}" presName="node" presStyleLbl="node1" presStyleIdx="0" presStyleCnt="3" custScaleX="208708">
        <dgm:presLayoutVars>
          <dgm:bulletEnabled val="1"/>
        </dgm:presLayoutVars>
      </dgm:prSet>
      <dgm:spPr/>
    </dgm:pt>
    <dgm:pt modelId="{BC0F14EC-F416-448A-9F1F-383D28EC83A3}" type="pres">
      <dgm:prSet presAssocID="{1C94B292-CB21-4991-9CED-84BC6E6FBEDD}" presName="sibTrans" presStyleLbl="sibTrans2D1" presStyleIdx="0" presStyleCnt="2"/>
      <dgm:spPr/>
    </dgm:pt>
    <dgm:pt modelId="{2F133608-DB40-4CA2-BE01-74E4FB6D03BC}" type="pres">
      <dgm:prSet presAssocID="{1C94B292-CB21-4991-9CED-84BC6E6FBEDD}" presName="connectorText" presStyleLbl="sibTrans2D1" presStyleIdx="0" presStyleCnt="2"/>
      <dgm:spPr/>
    </dgm:pt>
    <dgm:pt modelId="{A233377A-1C1E-4BCF-867D-9DD387B80019}" type="pres">
      <dgm:prSet presAssocID="{D18CBA0A-DFFE-4798-BE22-C95F192D2201}" presName="node" presStyleLbl="node1" presStyleIdx="1" presStyleCnt="3" custScaleX="208708">
        <dgm:presLayoutVars>
          <dgm:bulletEnabled val="1"/>
        </dgm:presLayoutVars>
      </dgm:prSet>
      <dgm:spPr/>
    </dgm:pt>
    <dgm:pt modelId="{FA9075BE-1386-4E21-B183-5A0FC69E39FC}" type="pres">
      <dgm:prSet presAssocID="{A82A519C-13C0-422D-AB06-5CDEF7F8576F}" presName="sibTrans" presStyleLbl="sibTrans2D1" presStyleIdx="1" presStyleCnt="2"/>
      <dgm:spPr/>
    </dgm:pt>
    <dgm:pt modelId="{24068DD8-D744-4B1E-8B99-87C4BB788C06}" type="pres">
      <dgm:prSet presAssocID="{A82A519C-13C0-422D-AB06-5CDEF7F8576F}" presName="connectorText" presStyleLbl="sibTrans2D1" presStyleIdx="1" presStyleCnt="2"/>
      <dgm:spPr/>
    </dgm:pt>
    <dgm:pt modelId="{C48F6D02-DBF7-4D8F-83D2-D80FEF8461AA}" type="pres">
      <dgm:prSet presAssocID="{956F8D19-8514-4F80-A1A2-F7835B2644FB}" presName="node" presStyleLbl="node1" presStyleIdx="2" presStyleCnt="3" custScaleX="208708">
        <dgm:presLayoutVars>
          <dgm:bulletEnabled val="1"/>
        </dgm:presLayoutVars>
      </dgm:prSet>
      <dgm:spPr/>
    </dgm:pt>
  </dgm:ptLst>
  <dgm:cxnLst>
    <dgm:cxn modelId="{D36DED7D-A4DE-4182-980E-77E5CBDB7611}" type="presOf" srcId="{1C94B292-CB21-4991-9CED-84BC6E6FBEDD}" destId="{BC0F14EC-F416-448A-9F1F-383D28EC83A3}" srcOrd="0" destOrd="0" presId="urn:microsoft.com/office/officeart/2005/8/layout/process2"/>
    <dgm:cxn modelId="{1C37E481-5BC1-485A-A016-92AC916ADEB4}" srcId="{2C6E6881-0A55-4D3F-9201-E23C54E4FF11}" destId="{D18CBA0A-DFFE-4798-BE22-C95F192D2201}" srcOrd="1" destOrd="0" parTransId="{38C90DF9-FFFF-4E8A-A698-90AC27A8EE25}" sibTransId="{A82A519C-13C0-422D-AB06-5CDEF7F8576F}"/>
    <dgm:cxn modelId="{7981F987-5DE2-440B-B5CD-DEFC7872EBFE}" srcId="{2C6E6881-0A55-4D3F-9201-E23C54E4FF11}" destId="{956F8D19-8514-4F80-A1A2-F7835B2644FB}" srcOrd="2" destOrd="0" parTransId="{E264A9BB-DFFC-47A6-878E-B196C7834E1C}" sibTransId="{04C94EFB-BD42-4712-8B77-BA13EDC1E51B}"/>
    <dgm:cxn modelId="{6674629F-D00E-4B91-8A55-4C4BAC45AA97}" type="presOf" srcId="{A82A519C-13C0-422D-AB06-5CDEF7F8576F}" destId="{24068DD8-D744-4B1E-8B99-87C4BB788C06}" srcOrd="1" destOrd="0" presId="urn:microsoft.com/office/officeart/2005/8/layout/process2"/>
    <dgm:cxn modelId="{F19CC8B0-D591-4991-A652-BD1969351E6E}" srcId="{2C6E6881-0A55-4D3F-9201-E23C54E4FF11}" destId="{82171BA0-21D2-4D52-8232-20BF77200E6F}" srcOrd="0" destOrd="0" parTransId="{38136426-CE19-4433-BF90-D03521F9880A}" sibTransId="{1C94B292-CB21-4991-9CED-84BC6E6FBEDD}"/>
    <dgm:cxn modelId="{BD6F4BBA-EE45-45DC-B5FF-3A076FB5A192}" type="presOf" srcId="{1C94B292-CB21-4991-9CED-84BC6E6FBEDD}" destId="{2F133608-DB40-4CA2-BE01-74E4FB6D03BC}" srcOrd="1" destOrd="0" presId="urn:microsoft.com/office/officeart/2005/8/layout/process2"/>
    <dgm:cxn modelId="{17E459BE-643C-4937-94AF-80BFBE3E453C}" type="presOf" srcId="{956F8D19-8514-4F80-A1A2-F7835B2644FB}" destId="{C48F6D02-DBF7-4D8F-83D2-D80FEF8461AA}" srcOrd="0" destOrd="0" presId="urn:microsoft.com/office/officeart/2005/8/layout/process2"/>
    <dgm:cxn modelId="{37157CD9-164B-4956-9E06-CAC7BD71798B}" type="presOf" srcId="{82171BA0-21D2-4D52-8232-20BF77200E6F}" destId="{E76BC039-B43C-4356-BC2D-EE4F6F526916}" srcOrd="0" destOrd="0" presId="urn:microsoft.com/office/officeart/2005/8/layout/process2"/>
    <dgm:cxn modelId="{8B3A54EC-E8BF-4160-8F0B-00F6B8989DC7}" type="presOf" srcId="{A82A519C-13C0-422D-AB06-5CDEF7F8576F}" destId="{FA9075BE-1386-4E21-B183-5A0FC69E39FC}" srcOrd="0" destOrd="0" presId="urn:microsoft.com/office/officeart/2005/8/layout/process2"/>
    <dgm:cxn modelId="{026BA6F4-CF90-42DF-949D-5D347B2D57F9}" type="presOf" srcId="{D18CBA0A-DFFE-4798-BE22-C95F192D2201}" destId="{A233377A-1C1E-4BCF-867D-9DD387B80019}" srcOrd="0" destOrd="0" presId="urn:microsoft.com/office/officeart/2005/8/layout/process2"/>
    <dgm:cxn modelId="{2E3404FD-A859-424D-A98E-5CBDBFA0C47F}" type="presOf" srcId="{2C6E6881-0A55-4D3F-9201-E23C54E4FF11}" destId="{2E80255D-7487-4DB5-A837-AE3568C7191A}" srcOrd="0" destOrd="0" presId="urn:microsoft.com/office/officeart/2005/8/layout/process2"/>
    <dgm:cxn modelId="{46C92B53-2FF9-4379-A94B-7A5CC7BFF65D}" type="presParOf" srcId="{2E80255D-7487-4DB5-A837-AE3568C7191A}" destId="{E76BC039-B43C-4356-BC2D-EE4F6F526916}" srcOrd="0" destOrd="0" presId="urn:microsoft.com/office/officeart/2005/8/layout/process2"/>
    <dgm:cxn modelId="{5C9DA597-CE40-4572-8CF4-3A9DC252F430}" type="presParOf" srcId="{2E80255D-7487-4DB5-A837-AE3568C7191A}" destId="{BC0F14EC-F416-448A-9F1F-383D28EC83A3}" srcOrd="1" destOrd="0" presId="urn:microsoft.com/office/officeart/2005/8/layout/process2"/>
    <dgm:cxn modelId="{6F140D9B-4F8D-44F1-98C7-15EFEBF2A10A}" type="presParOf" srcId="{BC0F14EC-F416-448A-9F1F-383D28EC83A3}" destId="{2F133608-DB40-4CA2-BE01-74E4FB6D03BC}" srcOrd="0" destOrd="0" presId="urn:microsoft.com/office/officeart/2005/8/layout/process2"/>
    <dgm:cxn modelId="{64F2183C-0AED-4194-B6FC-6BE28B61135D}" type="presParOf" srcId="{2E80255D-7487-4DB5-A837-AE3568C7191A}" destId="{A233377A-1C1E-4BCF-867D-9DD387B80019}" srcOrd="2" destOrd="0" presId="urn:microsoft.com/office/officeart/2005/8/layout/process2"/>
    <dgm:cxn modelId="{B98FA8C5-C79B-4BC7-AEF9-A7488043E7C9}" type="presParOf" srcId="{2E80255D-7487-4DB5-A837-AE3568C7191A}" destId="{FA9075BE-1386-4E21-B183-5A0FC69E39FC}" srcOrd="3" destOrd="0" presId="urn:microsoft.com/office/officeart/2005/8/layout/process2"/>
    <dgm:cxn modelId="{B3399A6F-5946-42FA-87B7-22478476B3C9}" type="presParOf" srcId="{FA9075BE-1386-4E21-B183-5A0FC69E39FC}" destId="{24068DD8-D744-4B1E-8B99-87C4BB788C06}" srcOrd="0" destOrd="0" presId="urn:microsoft.com/office/officeart/2005/8/layout/process2"/>
    <dgm:cxn modelId="{386313DB-2685-4BF4-96EB-EEC7B389D2C2}" type="presParOf" srcId="{2E80255D-7487-4DB5-A837-AE3568C7191A}" destId="{C48F6D02-DBF7-4D8F-83D2-D80FEF8461AA}"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EE8161-FC21-402F-9A09-FAAE73565A0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2FD2CC8-A98A-407F-ADFE-6E88CA1BE278}">
      <dgm:prSet phldrT="[Text]" custT="1"/>
      <dgm:spPr/>
      <dgm:t>
        <a:bodyPr/>
        <a:lstStyle/>
        <a:p>
          <a:r>
            <a:rPr lang="en-US" sz="2700" b="1" dirty="0"/>
            <a:t>Delete all secure materials from…</a:t>
          </a:r>
        </a:p>
      </dgm:t>
    </dgm:pt>
    <dgm:pt modelId="{3A034857-260E-4AAD-84FD-7245518B33F0}" type="parTrans" cxnId="{16E1DA68-81E2-40BC-8B58-90622DF0B110}">
      <dgm:prSet/>
      <dgm:spPr/>
      <dgm:t>
        <a:bodyPr/>
        <a:lstStyle/>
        <a:p>
          <a:endParaRPr lang="en-US"/>
        </a:p>
      </dgm:t>
    </dgm:pt>
    <dgm:pt modelId="{3160D224-C941-4705-9406-F72D8CC34B67}" type="sibTrans" cxnId="{16E1DA68-81E2-40BC-8B58-90622DF0B110}">
      <dgm:prSet/>
      <dgm:spPr/>
      <dgm:t>
        <a:bodyPr/>
        <a:lstStyle/>
        <a:p>
          <a:endParaRPr lang="en-US"/>
        </a:p>
      </dgm:t>
    </dgm:pt>
    <dgm:pt modelId="{23BBB704-362E-4391-AD46-9C46A2D5BE74}">
      <dgm:prSet phldrT="[Text]"/>
      <dgm:spPr/>
      <dgm:t>
        <a:bodyPr/>
        <a:lstStyle/>
        <a:p>
          <a:r>
            <a:rPr lang="en-US" dirty="0"/>
            <a:t>Computers</a:t>
          </a:r>
        </a:p>
      </dgm:t>
    </dgm:pt>
    <dgm:pt modelId="{6D60F720-5A3B-4DC9-BDFD-DE58406DC90C}" type="parTrans" cxnId="{3343B47E-9446-45A4-B3F0-580DAE02978E}">
      <dgm:prSet/>
      <dgm:spPr/>
      <dgm:t>
        <a:bodyPr/>
        <a:lstStyle/>
        <a:p>
          <a:endParaRPr lang="en-US"/>
        </a:p>
      </dgm:t>
    </dgm:pt>
    <dgm:pt modelId="{85015BCC-189D-4BD1-B836-FF31827478D0}" type="sibTrans" cxnId="{3343B47E-9446-45A4-B3F0-580DAE02978E}">
      <dgm:prSet/>
      <dgm:spPr/>
      <dgm:t>
        <a:bodyPr/>
        <a:lstStyle/>
        <a:p>
          <a:endParaRPr lang="en-US"/>
        </a:p>
      </dgm:t>
    </dgm:pt>
    <dgm:pt modelId="{D70E26F9-8431-4224-8725-7D9A73971F64}">
      <dgm:prSet phldrT="[Text]"/>
      <dgm:spPr/>
      <dgm:t>
        <a:bodyPr/>
        <a:lstStyle/>
        <a:p>
          <a:r>
            <a:rPr lang="en-US" dirty="0"/>
            <a:t>Tablets</a:t>
          </a:r>
        </a:p>
      </dgm:t>
    </dgm:pt>
    <dgm:pt modelId="{FCBAEAB8-B149-4290-9C31-BF746AC9FD4E}" type="parTrans" cxnId="{5546AF66-8F36-45B2-A090-69E976DAF237}">
      <dgm:prSet/>
      <dgm:spPr/>
      <dgm:t>
        <a:bodyPr/>
        <a:lstStyle/>
        <a:p>
          <a:endParaRPr lang="en-US"/>
        </a:p>
      </dgm:t>
    </dgm:pt>
    <dgm:pt modelId="{8BC6304A-0D6D-46E0-B509-A4EDD684493C}" type="sibTrans" cxnId="{5546AF66-8F36-45B2-A090-69E976DAF237}">
      <dgm:prSet/>
      <dgm:spPr/>
      <dgm:t>
        <a:bodyPr/>
        <a:lstStyle/>
        <a:p>
          <a:endParaRPr lang="en-US"/>
        </a:p>
      </dgm:t>
    </dgm:pt>
    <dgm:pt modelId="{D544DA6B-8F05-41B5-B564-3DD70EB1D7E8}">
      <dgm:prSet phldrT="[Text]"/>
      <dgm:spPr/>
      <dgm:t>
        <a:bodyPr/>
        <a:lstStyle/>
        <a:p>
          <a:r>
            <a:rPr lang="en-US" b="1" dirty="0"/>
            <a:t>Paper materials for secure shredding…</a:t>
          </a:r>
        </a:p>
      </dgm:t>
    </dgm:pt>
    <dgm:pt modelId="{A141CEE1-2E22-458D-A40E-F83EE7E23863}" type="parTrans" cxnId="{962B3EE9-3BCB-4F50-93D7-9356B7BB3D77}">
      <dgm:prSet/>
      <dgm:spPr/>
      <dgm:t>
        <a:bodyPr/>
        <a:lstStyle/>
        <a:p>
          <a:endParaRPr lang="en-US"/>
        </a:p>
      </dgm:t>
    </dgm:pt>
    <dgm:pt modelId="{8FF96FEF-0EB8-4963-9490-51B0EFFFA4AA}" type="sibTrans" cxnId="{962B3EE9-3BCB-4F50-93D7-9356B7BB3D77}">
      <dgm:prSet/>
      <dgm:spPr/>
      <dgm:t>
        <a:bodyPr/>
        <a:lstStyle/>
        <a:p>
          <a:endParaRPr lang="en-US"/>
        </a:p>
      </dgm:t>
    </dgm:pt>
    <dgm:pt modelId="{5DB8A3B2-04D6-4E95-A30A-64CE05AC0E25}">
      <dgm:prSet phldrT="[Text]"/>
      <dgm:spPr/>
      <dgm:t>
        <a:bodyPr/>
        <a:lstStyle/>
        <a:p>
          <a:r>
            <a:rPr lang="en-US" dirty="0"/>
            <a:t>DTAs</a:t>
          </a:r>
        </a:p>
      </dgm:t>
    </dgm:pt>
    <dgm:pt modelId="{D8715509-AB7D-40CA-B7CF-D0F9DE6A307E}" type="parTrans" cxnId="{A32F47F2-593D-4866-8001-E3A7182515A3}">
      <dgm:prSet/>
      <dgm:spPr/>
      <dgm:t>
        <a:bodyPr/>
        <a:lstStyle/>
        <a:p>
          <a:endParaRPr lang="en-US"/>
        </a:p>
      </dgm:t>
    </dgm:pt>
    <dgm:pt modelId="{C1A29417-4207-4CD7-A89E-F094DF50810F}" type="sibTrans" cxnId="{A32F47F2-593D-4866-8001-E3A7182515A3}">
      <dgm:prSet/>
      <dgm:spPr/>
      <dgm:t>
        <a:bodyPr/>
        <a:lstStyle/>
        <a:p>
          <a:endParaRPr lang="en-US"/>
        </a:p>
      </dgm:t>
    </dgm:pt>
    <dgm:pt modelId="{0FA306D7-C8A4-4604-922E-AA3003845BD1}">
      <dgm:prSet phldrT="[Text]"/>
      <dgm:spPr/>
      <dgm:t>
        <a:bodyPr/>
        <a:lstStyle/>
        <a:p>
          <a:r>
            <a:rPr lang="en-US" dirty="0"/>
            <a:t>AAC/AT Devices</a:t>
          </a:r>
        </a:p>
      </dgm:t>
    </dgm:pt>
    <dgm:pt modelId="{5FA356C0-F54F-435E-AB3D-D340C22748A8}" type="parTrans" cxnId="{10DE0D10-396F-43B3-BBE9-8D9CA7A52A3E}">
      <dgm:prSet/>
      <dgm:spPr/>
      <dgm:t>
        <a:bodyPr/>
        <a:lstStyle/>
        <a:p>
          <a:endParaRPr lang="en-US"/>
        </a:p>
      </dgm:t>
    </dgm:pt>
    <dgm:pt modelId="{11120AC8-4781-4A83-A690-FD8939D1D86C}" type="sibTrans" cxnId="{10DE0D10-396F-43B3-BBE9-8D9CA7A52A3E}">
      <dgm:prSet/>
      <dgm:spPr/>
      <dgm:t>
        <a:bodyPr/>
        <a:lstStyle/>
        <a:p>
          <a:endParaRPr lang="en-US"/>
        </a:p>
      </dgm:t>
    </dgm:pt>
    <dgm:pt modelId="{B7AE17F8-B070-4591-9B0B-25EC12D82263}">
      <dgm:prSet phldrT="[Text]"/>
      <dgm:spPr/>
      <dgm:t>
        <a:bodyPr/>
        <a:lstStyle/>
        <a:p>
          <a:r>
            <a:rPr lang="en-US" dirty="0"/>
            <a:t>Paper-Based Tests</a:t>
          </a:r>
        </a:p>
      </dgm:t>
    </dgm:pt>
    <dgm:pt modelId="{82875EAE-000F-4BFF-B9FC-2E453FE71CFD}" type="parTrans" cxnId="{73562687-DBC1-4889-AFEC-322E87AB23B2}">
      <dgm:prSet/>
      <dgm:spPr/>
      <dgm:t>
        <a:bodyPr/>
        <a:lstStyle/>
        <a:p>
          <a:endParaRPr lang="en-US"/>
        </a:p>
      </dgm:t>
    </dgm:pt>
    <dgm:pt modelId="{E3967EBB-9F83-4FEF-A47F-BB254254708A}" type="sibTrans" cxnId="{73562687-DBC1-4889-AFEC-322E87AB23B2}">
      <dgm:prSet/>
      <dgm:spPr/>
      <dgm:t>
        <a:bodyPr/>
        <a:lstStyle/>
        <a:p>
          <a:endParaRPr lang="en-US"/>
        </a:p>
      </dgm:t>
    </dgm:pt>
    <dgm:pt modelId="{B087CEC1-9D5C-406A-8E98-33DB48020988}">
      <dgm:prSet phldrT="[Text]"/>
      <dgm:spPr/>
      <dgm:t>
        <a:bodyPr/>
        <a:lstStyle/>
        <a:p>
          <a:r>
            <a:rPr lang="en-US" dirty="0"/>
            <a:t>Cutouts</a:t>
          </a:r>
        </a:p>
      </dgm:t>
    </dgm:pt>
    <dgm:pt modelId="{B9B4C661-40D4-443E-9308-569FA671F021}" type="parTrans" cxnId="{7FCCA7A6-A571-4261-988F-0F680F55D78C}">
      <dgm:prSet/>
      <dgm:spPr/>
      <dgm:t>
        <a:bodyPr/>
        <a:lstStyle/>
        <a:p>
          <a:endParaRPr lang="en-US"/>
        </a:p>
      </dgm:t>
    </dgm:pt>
    <dgm:pt modelId="{7D46EEC4-3809-4CC0-8F8C-8842BCEA0941}" type="sibTrans" cxnId="{7FCCA7A6-A571-4261-988F-0F680F55D78C}">
      <dgm:prSet/>
      <dgm:spPr/>
      <dgm:t>
        <a:bodyPr/>
        <a:lstStyle/>
        <a:p>
          <a:endParaRPr lang="en-US"/>
        </a:p>
      </dgm:t>
    </dgm:pt>
    <dgm:pt modelId="{47DA9E79-04D6-4AA4-95BD-5463263074D1}">
      <dgm:prSet phldrT="[Text]"/>
      <dgm:spPr/>
      <dgm:t>
        <a:bodyPr/>
        <a:lstStyle/>
        <a:p>
          <a:r>
            <a:rPr lang="en-US" dirty="0"/>
            <a:t>Reference Sheets</a:t>
          </a:r>
        </a:p>
      </dgm:t>
    </dgm:pt>
    <dgm:pt modelId="{CCBDECA6-3CCF-48E9-8ABA-8A6E3C9C9F70}" type="parTrans" cxnId="{99C6BDF9-56DB-4D26-AB3B-08E4622F795A}">
      <dgm:prSet/>
      <dgm:spPr/>
      <dgm:t>
        <a:bodyPr/>
        <a:lstStyle/>
        <a:p>
          <a:endParaRPr lang="en-US"/>
        </a:p>
      </dgm:t>
    </dgm:pt>
    <dgm:pt modelId="{A5E02327-37DE-4A52-A773-CF2F0148D551}" type="sibTrans" cxnId="{99C6BDF9-56DB-4D26-AB3B-08E4622F795A}">
      <dgm:prSet/>
      <dgm:spPr/>
      <dgm:t>
        <a:bodyPr/>
        <a:lstStyle/>
        <a:p>
          <a:endParaRPr lang="en-US"/>
        </a:p>
      </dgm:t>
    </dgm:pt>
    <dgm:pt modelId="{CE2DEE01-7551-4DED-B871-36ACE67BF5AE}">
      <dgm:prSet phldrT="[Text]"/>
      <dgm:spPr/>
      <dgm:t>
        <a:bodyPr/>
        <a:lstStyle/>
        <a:p>
          <a:r>
            <a:rPr lang="en-US" dirty="0"/>
            <a:t>Scoring Rubrics</a:t>
          </a:r>
        </a:p>
      </dgm:t>
    </dgm:pt>
    <dgm:pt modelId="{596AB46F-F5DE-4B8C-A870-74533ADFB715}" type="parTrans" cxnId="{1E21EDF9-49F4-4A3B-BE50-3C86214B149F}">
      <dgm:prSet/>
      <dgm:spPr/>
      <dgm:t>
        <a:bodyPr/>
        <a:lstStyle/>
        <a:p>
          <a:endParaRPr lang="en-US"/>
        </a:p>
      </dgm:t>
    </dgm:pt>
    <dgm:pt modelId="{0C89A191-DF8E-4365-AB8F-32BBE868602B}" type="sibTrans" cxnId="{1E21EDF9-49F4-4A3B-BE50-3C86214B149F}">
      <dgm:prSet/>
      <dgm:spPr/>
      <dgm:t>
        <a:bodyPr/>
        <a:lstStyle/>
        <a:p>
          <a:endParaRPr lang="en-US"/>
        </a:p>
      </dgm:t>
    </dgm:pt>
    <dgm:pt modelId="{D8EABE8B-30F8-4421-B3FB-C5EF1657B753}">
      <dgm:prSet phldrT="[Text]"/>
      <dgm:spPr/>
      <dgm:t>
        <a:bodyPr/>
        <a:lstStyle/>
        <a:p>
          <a:r>
            <a:rPr lang="en-US" dirty="0"/>
            <a:t>Braille Cards</a:t>
          </a:r>
        </a:p>
      </dgm:t>
    </dgm:pt>
    <dgm:pt modelId="{A01AEB36-34BC-488D-991D-56E0C59F86CF}" type="parTrans" cxnId="{8C1667E3-1AF7-4986-B226-E50EFCAC74B0}">
      <dgm:prSet/>
      <dgm:spPr/>
      <dgm:t>
        <a:bodyPr/>
        <a:lstStyle/>
        <a:p>
          <a:endParaRPr lang="en-US"/>
        </a:p>
      </dgm:t>
    </dgm:pt>
    <dgm:pt modelId="{321806B2-A630-4CAF-8407-43E80CC97E87}" type="sibTrans" cxnId="{8C1667E3-1AF7-4986-B226-E50EFCAC74B0}">
      <dgm:prSet/>
      <dgm:spPr/>
      <dgm:t>
        <a:bodyPr/>
        <a:lstStyle/>
        <a:p>
          <a:endParaRPr lang="en-US"/>
        </a:p>
      </dgm:t>
    </dgm:pt>
    <dgm:pt modelId="{18421C58-29B7-4E58-AC4E-F3BCF464649F}">
      <dgm:prSet phldrT="[Text]"/>
      <dgm:spPr/>
      <dgm:t>
        <a:bodyPr/>
        <a:lstStyle/>
        <a:p>
          <a:r>
            <a:rPr lang="en-US" dirty="0"/>
            <a:t>Writing Prompt Materials</a:t>
          </a:r>
        </a:p>
      </dgm:t>
    </dgm:pt>
    <dgm:pt modelId="{5A47800E-E724-4A78-9A18-6C523622F5F0}" type="parTrans" cxnId="{CAFC41B2-B997-4409-8D1E-262DA158CD7F}">
      <dgm:prSet/>
      <dgm:spPr/>
    </dgm:pt>
    <dgm:pt modelId="{07A6294E-246F-42A5-B2AF-FA8D6145EB7B}" type="sibTrans" cxnId="{CAFC41B2-B997-4409-8D1E-262DA158CD7F}">
      <dgm:prSet/>
      <dgm:spPr/>
    </dgm:pt>
    <dgm:pt modelId="{E6A9FABA-3DC2-4A84-9176-DCAF04382441}" type="pres">
      <dgm:prSet presAssocID="{ADEE8161-FC21-402F-9A09-FAAE73565A0A}" presName="Name0" presStyleCnt="0">
        <dgm:presLayoutVars>
          <dgm:dir/>
          <dgm:animLvl val="lvl"/>
          <dgm:resizeHandles val="exact"/>
        </dgm:presLayoutVars>
      </dgm:prSet>
      <dgm:spPr/>
    </dgm:pt>
    <dgm:pt modelId="{73896D5D-43D8-411A-8D0F-1E8181925995}" type="pres">
      <dgm:prSet presAssocID="{92FD2CC8-A98A-407F-ADFE-6E88CA1BE278}" presName="composite" presStyleCnt="0"/>
      <dgm:spPr/>
    </dgm:pt>
    <dgm:pt modelId="{F29B294C-1C85-4079-8E7E-3272921DEFE8}" type="pres">
      <dgm:prSet presAssocID="{92FD2CC8-A98A-407F-ADFE-6E88CA1BE278}" presName="parTx" presStyleLbl="alignNode1" presStyleIdx="0" presStyleCnt="2">
        <dgm:presLayoutVars>
          <dgm:chMax val="0"/>
          <dgm:chPref val="0"/>
          <dgm:bulletEnabled val="1"/>
        </dgm:presLayoutVars>
      </dgm:prSet>
      <dgm:spPr/>
    </dgm:pt>
    <dgm:pt modelId="{E0621300-036D-4AC0-8D86-49A823A8CB2D}" type="pres">
      <dgm:prSet presAssocID="{92FD2CC8-A98A-407F-ADFE-6E88CA1BE278}" presName="desTx" presStyleLbl="alignAccFollowNode1" presStyleIdx="0" presStyleCnt="2">
        <dgm:presLayoutVars>
          <dgm:bulletEnabled val="1"/>
        </dgm:presLayoutVars>
      </dgm:prSet>
      <dgm:spPr/>
    </dgm:pt>
    <dgm:pt modelId="{8867D1FD-7E4F-4119-9B27-EB90FF2F268E}" type="pres">
      <dgm:prSet presAssocID="{3160D224-C941-4705-9406-F72D8CC34B67}" presName="space" presStyleCnt="0"/>
      <dgm:spPr/>
    </dgm:pt>
    <dgm:pt modelId="{020586D5-DB8A-4CE2-A120-E168E2876056}" type="pres">
      <dgm:prSet presAssocID="{D544DA6B-8F05-41B5-B564-3DD70EB1D7E8}" presName="composite" presStyleCnt="0"/>
      <dgm:spPr/>
    </dgm:pt>
    <dgm:pt modelId="{CCD27CC5-0E75-474C-AD2B-DD7C90720639}" type="pres">
      <dgm:prSet presAssocID="{D544DA6B-8F05-41B5-B564-3DD70EB1D7E8}" presName="parTx" presStyleLbl="alignNode1" presStyleIdx="1" presStyleCnt="2">
        <dgm:presLayoutVars>
          <dgm:chMax val="0"/>
          <dgm:chPref val="0"/>
          <dgm:bulletEnabled val="1"/>
        </dgm:presLayoutVars>
      </dgm:prSet>
      <dgm:spPr/>
    </dgm:pt>
    <dgm:pt modelId="{C3A39812-69BE-4EB9-AB37-834AF8F160D7}" type="pres">
      <dgm:prSet presAssocID="{D544DA6B-8F05-41B5-B564-3DD70EB1D7E8}" presName="desTx" presStyleLbl="alignAccFollowNode1" presStyleIdx="1" presStyleCnt="2">
        <dgm:presLayoutVars>
          <dgm:bulletEnabled val="1"/>
        </dgm:presLayoutVars>
      </dgm:prSet>
      <dgm:spPr/>
    </dgm:pt>
  </dgm:ptLst>
  <dgm:cxnLst>
    <dgm:cxn modelId="{9B161E06-A1A3-4571-8F7F-4C3E996FCCF3}" type="presOf" srcId="{ADEE8161-FC21-402F-9A09-FAAE73565A0A}" destId="{E6A9FABA-3DC2-4A84-9176-DCAF04382441}" srcOrd="0" destOrd="0" presId="urn:microsoft.com/office/officeart/2005/8/layout/hList1"/>
    <dgm:cxn modelId="{A2912107-89D9-4AA4-82A6-9A27974C3508}" type="presOf" srcId="{CE2DEE01-7551-4DED-B871-36ACE67BF5AE}" destId="{C3A39812-69BE-4EB9-AB37-834AF8F160D7}" srcOrd="0" destOrd="4" presId="urn:microsoft.com/office/officeart/2005/8/layout/hList1"/>
    <dgm:cxn modelId="{10DE0D10-396F-43B3-BBE9-8D9CA7A52A3E}" srcId="{92FD2CC8-A98A-407F-ADFE-6E88CA1BE278}" destId="{0FA306D7-C8A4-4604-922E-AA3003845BD1}" srcOrd="2" destOrd="0" parTransId="{5FA356C0-F54F-435E-AB3D-D340C22748A8}" sibTransId="{11120AC8-4781-4A83-A690-FD8939D1D86C}"/>
    <dgm:cxn modelId="{9EBD011A-F2B7-4B29-BD52-C83A287B3933}" type="presOf" srcId="{D8EABE8B-30F8-4421-B3FB-C5EF1657B753}" destId="{C3A39812-69BE-4EB9-AB37-834AF8F160D7}" srcOrd="0" destOrd="5" presId="urn:microsoft.com/office/officeart/2005/8/layout/hList1"/>
    <dgm:cxn modelId="{7E5C1A27-420E-4753-AEAD-E4C2C6B871BC}" type="presOf" srcId="{D70E26F9-8431-4224-8725-7D9A73971F64}" destId="{E0621300-036D-4AC0-8D86-49A823A8CB2D}" srcOrd="0" destOrd="1" presId="urn:microsoft.com/office/officeart/2005/8/layout/hList1"/>
    <dgm:cxn modelId="{6C81122B-80D1-4483-BFE9-6E60864A96FD}" type="presOf" srcId="{D544DA6B-8F05-41B5-B564-3DD70EB1D7E8}" destId="{CCD27CC5-0E75-474C-AD2B-DD7C90720639}" srcOrd="0" destOrd="0" presId="urn:microsoft.com/office/officeart/2005/8/layout/hList1"/>
    <dgm:cxn modelId="{FA86D63C-C0D3-40D8-9DC5-D03BE2F18E6A}" type="presOf" srcId="{92FD2CC8-A98A-407F-ADFE-6E88CA1BE278}" destId="{F29B294C-1C85-4079-8E7E-3272921DEFE8}" srcOrd="0" destOrd="0" presId="urn:microsoft.com/office/officeart/2005/8/layout/hList1"/>
    <dgm:cxn modelId="{5546AF66-8F36-45B2-A090-69E976DAF237}" srcId="{92FD2CC8-A98A-407F-ADFE-6E88CA1BE278}" destId="{D70E26F9-8431-4224-8725-7D9A73971F64}" srcOrd="1" destOrd="0" parTransId="{FCBAEAB8-B149-4290-9C31-BF746AC9FD4E}" sibTransId="{8BC6304A-0D6D-46E0-B509-A4EDD684493C}"/>
    <dgm:cxn modelId="{16E1DA68-81E2-40BC-8B58-90622DF0B110}" srcId="{ADEE8161-FC21-402F-9A09-FAAE73565A0A}" destId="{92FD2CC8-A98A-407F-ADFE-6E88CA1BE278}" srcOrd="0" destOrd="0" parTransId="{3A034857-260E-4AAD-84FD-7245518B33F0}" sibTransId="{3160D224-C941-4705-9406-F72D8CC34B67}"/>
    <dgm:cxn modelId="{9B64B76E-B14B-42C9-84B1-725E2BCFE32B}" type="presOf" srcId="{5DB8A3B2-04D6-4E95-A30A-64CE05AC0E25}" destId="{C3A39812-69BE-4EB9-AB37-834AF8F160D7}" srcOrd="0" destOrd="0" presId="urn:microsoft.com/office/officeart/2005/8/layout/hList1"/>
    <dgm:cxn modelId="{1243AC7C-3748-45F2-8D11-F12054C27118}" type="presOf" srcId="{0FA306D7-C8A4-4604-922E-AA3003845BD1}" destId="{E0621300-036D-4AC0-8D86-49A823A8CB2D}" srcOrd="0" destOrd="2" presId="urn:microsoft.com/office/officeart/2005/8/layout/hList1"/>
    <dgm:cxn modelId="{3343B47E-9446-45A4-B3F0-580DAE02978E}" srcId="{92FD2CC8-A98A-407F-ADFE-6E88CA1BE278}" destId="{23BBB704-362E-4391-AD46-9C46A2D5BE74}" srcOrd="0" destOrd="0" parTransId="{6D60F720-5A3B-4DC9-BDFD-DE58406DC90C}" sibTransId="{85015BCC-189D-4BD1-B836-FF31827478D0}"/>
    <dgm:cxn modelId="{73562687-DBC1-4889-AFEC-322E87AB23B2}" srcId="{D544DA6B-8F05-41B5-B564-3DD70EB1D7E8}" destId="{B7AE17F8-B070-4591-9B0B-25EC12D82263}" srcOrd="1" destOrd="0" parTransId="{82875EAE-000F-4BFF-B9FC-2E453FE71CFD}" sibTransId="{E3967EBB-9F83-4FEF-A47F-BB254254708A}"/>
    <dgm:cxn modelId="{89C9C59D-3CB9-40B2-B308-5F8B2BD90106}" type="presOf" srcId="{B7AE17F8-B070-4591-9B0B-25EC12D82263}" destId="{C3A39812-69BE-4EB9-AB37-834AF8F160D7}" srcOrd="0" destOrd="1" presId="urn:microsoft.com/office/officeart/2005/8/layout/hList1"/>
    <dgm:cxn modelId="{7FCCA7A6-A571-4261-988F-0F680F55D78C}" srcId="{D544DA6B-8F05-41B5-B564-3DD70EB1D7E8}" destId="{B087CEC1-9D5C-406A-8E98-33DB48020988}" srcOrd="2" destOrd="0" parTransId="{B9B4C661-40D4-443E-9308-569FA671F021}" sibTransId="{7D46EEC4-3809-4CC0-8F8C-8842BCEA0941}"/>
    <dgm:cxn modelId="{D71268AE-D326-4F1D-8EE8-49DF18D91D88}" type="presOf" srcId="{47DA9E79-04D6-4AA4-95BD-5463263074D1}" destId="{C3A39812-69BE-4EB9-AB37-834AF8F160D7}" srcOrd="0" destOrd="3" presId="urn:microsoft.com/office/officeart/2005/8/layout/hList1"/>
    <dgm:cxn modelId="{CAFC41B2-B997-4409-8D1E-262DA158CD7F}" srcId="{D544DA6B-8F05-41B5-B564-3DD70EB1D7E8}" destId="{18421C58-29B7-4E58-AC4E-F3BCF464649F}" srcOrd="6" destOrd="0" parTransId="{5A47800E-E724-4A78-9A18-6C523622F5F0}" sibTransId="{07A6294E-246F-42A5-B2AF-FA8D6145EB7B}"/>
    <dgm:cxn modelId="{722BD3C6-E317-4278-B528-929AE415F644}" type="presOf" srcId="{23BBB704-362E-4391-AD46-9C46A2D5BE74}" destId="{E0621300-036D-4AC0-8D86-49A823A8CB2D}" srcOrd="0" destOrd="0" presId="urn:microsoft.com/office/officeart/2005/8/layout/hList1"/>
    <dgm:cxn modelId="{658FDEDD-4C54-466E-B89F-1F4C80008D46}" type="presOf" srcId="{18421C58-29B7-4E58-AC4E-F3BCF464649F}" destId="{C3A39812-69BE-4EB9-AB37-834AF8F160D7}" srcOrd="0" destOrd="6" presId="urn:microsoft.com/office/officeart/2005/8/layout/hList1"/>
    <dgm:cxn modelId="{53430DDF-524C-42C9-B2C3-161D84FC157C}" type="presOf" srcId="{B087CEC1-9D5C-406A-8E98-33DB48020988}" destId="{C3A39812-69BE-4EB9-AB37-834AF8F160D7}" srcOrd="0" destOrd="2" presId="urn:microsoft.com/office/officeart/2005/8/layout/hList1"/>
    <dgm:cxn modelId="{8C1667E3-1AF7-4986-B226-E50EFCAC74B0}" srcId="{D544DA6B-8F05-41B5-B564-3DD70EB1D7E8}" destId="{D8EABE8B-30F8-4421-B3FB-C5EF1657B753}" srcOrd="5" destOrd="0" parTransId="{A01AEB36-34BC-488D-991D-56E0C59F86CF}" sibTransId="{321806B2-A630-4CAF-8407-43E80CC97E87}"/>
    <dgm:cxn modelId="{962B3EE9-3BCB-4F50-93D7-9356B7BB3D77}" srcId="{ADEE8161-FC21-402F-9A09-FAAE73565A0A}" destId="{D544DA6B-8F05-41B5-B564-3DD70EB1D7E8}" srcOrd="1" destOrd="0" parTransId="{A141CEE1-2E22-458D-A40E-F83EE7E23863}" sibTransId="{8FF96FEF-0EB8-4963-9490-51B0EFFFA4AA}"/>
    <dgm:cxn modelId="{A32F47F2-593D-4866-8001-E3A7182515A3}" srcId="{D544DA6B-8F05-41B5-B564-3DD70EB1D7E8}" destId="{5DB8A3B2-04D6-4E95-A30A-64CE05AC0E25}" srcOrd="0" destOrd="0" parTransId="{D8715509-AB7D-40CA-B7CF-D0F9DE6A307E}" sibTransId="{C1A29417-4207-4CD7-A89E-F094DF50810F}"/>
    <dgm:cxn modelId="{99C6BDF9-56DB-4D26-AB3B-08E4622F795A}" srcId="{D544DA6B-8F05-41B5-B564-3DD70EB1D7E8}" destId="{47DA9E79-04D6-4AA4-95BD-5463263074D1}" srcOrd="3" destOrd="0" parTransId="{CCBDECA6-3CCF-48E9-8ABA-8A6E3C9C9F70}" sibTransId="{A5E02327-37DE-4A52-A773-CF2F0148D551}"/>
    <dgm:cxn modelId="{1E21EDF9-49F4-4A3B-BE50-3C86214B149F}" srcId="{D544DA6B-8F05-41B5-B564-3DD70EB1D7E8}" destId="{CE2DEE01-7551-4DED-B871-36ACE67BF5AE}" srcOrd="4" destOrd="0" parTransId="{596AB46F-F5DE-4B8C-A870-74533ADFB715}" sibTransId="{0C89A191-DF8E-4365-AB8F-32BBE868602B}"/>
    <dgm:cxn modelId="{3D92CA34-2E3D-41C7-A7D6-967DAFD1A0D5}" type="presParOf" srcId="{E6A9FABA-3DC2-4A84-9176-DCAF04382441}" destId="{73896D5D-43D8-411A-8D0F-1E8181925995}" srcOrd="0" destOrd="0" presId="urn:microsoft.com/office/officeart/2005/8/layout/hList1"/>
    <dgm:cxn modelId="{BE132F06-7C78-4B2C-9023-EAF4DF19F3CF}" type="presParOf" srcId="{73896D5D-43D8-411A-8D0F-1E8181925995}" destId="{F29B294C-1C85-4079-8E7E-3272921DEFE8}" srcOrd="0" destOrd="0" presId="urn:microsoft.com/office/officeart/2005/8/layout/hList1"/>
    <dgm:cxn modelId="{F4CB4850-1AFC-49DD-98D3-F4DA845BCC89}" type="presParOf" srcId="{73896D5D-43D8-411A-8D0F-1E8181925995}" destId="{E0621300-036D-4AC0-8D86-49A823A8CB2D}" srcOrd="1" destOrd="0" presId="urn:microsoft.com/office/officeart/2005/8/layout/hList1"/>
    <dgm:cxn modelId="{E2C6ECA7-24A5-4C16-9DE2-8967B4A12803}" type="presParOf" srcId="{E6A9FABA-3DC2-4A84-9176-DCAF04382441}" destId="{8867D1FD-7E4F-4119-9B27-EB90FF2F268E}" srcOrd="1" destOrd="0" presId="urn:microsoft.com/office/officeart/2005/8/layout/hList1"/>
    <dgm:cxn modelId="{D8FCE455-CD44-4807-8407-CB99ADA2C5B1}" type="presParOf" srcId="{E6A9FABA-3DC2-4A84-9176-DCAF04382441}" destId="{020586D5-DB8A-4CE2-A120-E168E2876056}" srcOrd="2" destOrd="0" presId="urn:microsoft.com/office/officeart/2005/8/layout/hList1"/>
    <dgm:cxn modelId="{5C9E55AF-EBBF-4A8B-B4BB-711E6E2190DA}" type="presParOf" srcId="{020586D5-DB8A-4CE2-A120-E168E2876056}" destId="{CCD27CC5-0E75-474C-AD2B-DD7C90720639}" srcOrd="0" destOrd="0" presId="urn:microsoft.com/office/officeart/2005/8/layout/hList1"/>
    <dgm:cxn modelId="{2D10E8C1-BA44-4A43-98F3-E486A3B637C9}" type="presParOf" srcId="{020586D5-DB8A-4CE2-A120-E168E2876056}" destId="{C3A39812-69BE-4EB9-AB37-834AF8F160D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1ABDF-855E-4BA9-BC63-1661BCA039CE}">
      <dsp:nvSpPr>
        <dsp:cNvPr id="0" name=""/>
        <dsp:cNvSpPr/>
      </dsp:nvSpPr>
      <dsp:spPr>
        <a:xfrm rot="5400000">
          <a:off x="4436648" y="-1592865"/>
          <a:ext cx="1263966" cy="4770476"/>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Provides policies and procedures for TAs and TC to prepare and administer the MSAA Test</a:t>
          </a:r>
        </a:p>
      </dsp:txBody>
      <dsp:txXfrm rot="-5400000">
        <a:off x="2683393" y="222092"/>
        <a:ext cx="4708774" cy="1140562"/>
      </dsp:txXfrm>
    </dsp:sp>
    <dsp:sp modelId="{C4B49BCF-B999-4C8A-AF21-2C0E020636A2}">
      <dsp:nvSpPr>
        <dsp:cNvPr id="0" name=""/>
        <dsp:cNvSpPr/>
      </dsp:nvSpPr>
      <dsp:spPr>
        <a:xfrm>
          <a:off x="0" y="2393"/>
          <a:ext cx="2683393" cy="157995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Test Administration Manual (TAM)</a:t>
          </a:r>
        </a:p>
      </dsp:txBody>
      <dsp:txXfrm>
        <a:off x="77127" y="79520"/>
        <a:ext cx="2529139" cy="1425703"/>
      </dsp:txXfrm>
    </dsp:sp>
    <dsp:sp modelId="{7627A395-C988-4ECE-900C-F5953FE2EE40}">
      <dsp:nvSpPr>
        <dsp:cNvPr id="0" name=""/>
        <dsp:cNvSpPr/>
      </dsp:nvSpPr>
      <dsp:spPr>
        <a:xfrm rot="5400000">
          <a:off x="4436648" y="66090"/>
          <a:ext cx="1263966" cy="4770476"/>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t>Describes the MSAA System features and provides very detailed directions on how to perform required functions in the MSAA system before, during and after administration. </a:t>
          </a:r>
        </a:p>
      </dsp:txBody>
      <dsp:txXfrm rot="-5400000">
        <a:off x="2683393" y="1881047"/>
        <a:ext cx="4708774" cy="1140562"/>
      </dsp:txXfrm>
    </dsp:sp>
    <dsp:sp modelId="{84E03533-5E3C-4A5A-9EED-7BE69836F9C4}">
      <dsp:nvSpPr>
        <dsp:cNvPr id="0" name=""/>
        <dsp:cNvSpPr/>
      </dsp:nvSpPr>
      <dsp:spPr>
        <a:xfrm>
          <a:off x="0" y="1661349"/>
          <a:ext cx="2683393" cy="157995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Online Assessment System User Guide</a:t>
          </a:r>
        </a:p>
      </dsp:txBody>
      <dsp:txXfrm>
        <a:off x="77127" y="1738476"/>
        <a:ext cx="2529139" cy="1425703"/>
      </dsp:txXfrm>
    </dsp:sp>
    <dsp:sp modelId="{CA6C541E-CAA7-4197-AC71-D47CC457E5E9}">
      <dsp:nvSpPr>
        <dsp:cNvPr id="0" name=""/>
        <dsp:cNvSpPr/>
      </dsp:nvSpPr>
      <dsp:spPr>
        <a:xfrm rot="5400000">
          <a:off x="4436648" y="1725045"/>
          <a:ext cx="1263966" cy="4770476"/>
        </a:xfrm>
        <a:prstGeom prst="round2SameRect">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REQUIRED</a:t>
          </a:r>
        </a:p>
        <a:p>
          <a:pPr marL="171450" lvl="1" indent="-171450" algn="l" defTabSz="755650">
            <a:lnSpc>
              <a:spcPct val="90000"/>
            </a:lnSpc>
            <a:spcBef>
              <a:spcPct val="0"/>
            </a:spcBef>
            <a:spcAft>
              <a:spcPct val="15000"/>
            </a:spcAft>
            <a:buChar char="•"/>
          </a:pPr>
          <a:r>
            <a:rPr lang="en-US" sz="1700" kern="1200" dirty="0"/>
            <a:t>Secure material </a:t>
          </a:r>
        </a:p>
        <a:p>
          <a:pPr marL="171450" lvl="1" indent="-171450" algn="l" defTabSz="755650">
            <a:lnSpc>
              <a:spcPct val="90000"/>
            </a:lnSpc>
            <a:spcBef>
              <a:spcPct val="0"/>
            </a:spcBef>
            <a:spcAft>
              <a:spcPct val="15000"/>
            </a:spcAft>
            <a:buChar char="•"/>
          </a:pPr>
          <a:r>
            <a:rPr lang="en-US" sz="1700" kern="1200" dirty="0"/>
            <a:t>Contains essential administration information specific to your student’s test </a:t>
          </a:r>
        </a:p>
      </dsp:txBody>
      <dsp:txXfrm rot="-5400000">
        <a:off x="2683393" y="3540002"/>
        <a:ext cx="4708774" cy="1140562"/>
      </dsp:txXfrm>
    </dsp:sp>
    <dsp:sp modelId="{EA622B0A-0B91-4517-877A-938C0B757D15}">
      <dsp:nvSpPr>
        <dsp:cNvPr id="0" name=""/>
        <dsp:cNvSpPr/>
      </dsp:nvSpPr>
      <dsp:spPr>
        <a:xfrm>
          <a:off x="0" y="3320305"/>
          <a:ext cx="2683393" cy="157995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Directions for Test Administration (DTA)</a:t>
          </a:r>
        </a:p>
      </dsp:txBody>
      <dsp:txXfrm>
        <a:off x="77127" y="3397432"/>
        <a:ext cx="2529139" cy="1425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ADBF8-933A-4814-B8CF-01E50FA6B209}">
      <dsp:nvSpPr>
        <dsp:cNvPr id="0" name=""/>
        <dsp:cNvSpPr/>
      </dsp:nvSpPr>
      <dsp:spPr>
        <a:xfrm>
          <a:off x="0" y="332830"/>
          <a:ext cx="6864908" cy="580254"/>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Directions for Test Administration (DTA)</a:t>
          </a:r>
        </a:p>
      </dsp:txBody>
      <dsp:txXfrm>
        <a:off x="28326" y="361156"/>
        <a:ext cx="6808256" cy="523602"/>
      </dsp:txXfrm>
    </dsp:sp>
    <dsp:sp modelId="{E56E8455-A273-409E-9D57-534502B43A7C}">
      <dsp:nvSpPr>
        <dsp:cNvPr id="0" name=""/>
        <dsp:cNvSpPr/>
      </dsp:nvSpPr>
      <dsp:spPr>
        <a:xfrm>
          <a:off x="0" y="913075"/>
          <a:ext cx="8128000"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latin typeface="Arial" panose="020B0604020202020204" pitchFamily="34" charset="0"/>
              <a:cs typeface="Arial" panose="020B0604020202020204" pitchFamily="34" charset="0"/>
            </a:rPr>
            <a:t>The DTA </a:t>
          </a:r>
          <a:r>
            <a:rPr lang="en-US" sz="2400" b="1" u="sng" kern="1200" dirty="0">
              <a:solidFill>
                <a:srgbClr val="FF0000"/>
              </a:solidFill>
              <a:latin typeface="Arial" panose="020B0604020202020204" pitchFamily="34" charset="0"/>
              <a:cs typeface="Arial" panose="020B0604020202020204" pitchFamily="34" charset="0"/>
            </a:rPr>
            <a:t>must</a:t>
          </a:r>
          <a:r>
            <a:rPr lang="en-US" sz="2400" b="1"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be utilized when administering the Test. It provides all directions for a successful 1:1 MSAA administration and includes the following: </a:t>
          </a:r>
        </a:p>
      </dsp:txBody>
      <dsp:txXfrm>
        <a:off x="0" y="913075"/>
        <a:ext cx="8128000" cy="105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5EA58-3E67-4043-B6C5-992E74428DE4}">
      <dsp:nvSpPr>
        <dsp:cNvPr id="0" name=""/>
        <dsp:cNvSpPr/>
      </dsp:nvSpPr>
      <dsp:spPr>
        <a:xfrm>
          <a:off x="3573269" y="0"/>
          <a:ext cx="3261033" cy="415636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Assistive Technology</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Paper Version</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Scribe</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Sign Language</a:t>
          </a:r>
        </a:p>
      </dsp:txBody>
      <dsp:txXfrm>
        <a:off x="3573269" y="519545"/>
        <a:ext cx="2038146" cy="3117273"/>
      </dsp:txXfrm>
    </dsp:sp>
    <dsp:sp modelId="{AEB7F877-67AD-4958-B636-7260DD5C8F28}">
      <dsp:nvSpPr>
        <dsp:cNvPr id="0" name=""/>
        <dsp:cNvSpPr/>
      </dsp:nvSpPr>
      <dsp:spPr>
        <a:xfrm>
          <a:off x="2916" y="0"/>
          <a:ext cx="3570353" cy="41563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Accommodations</a:t>
          </a:r>
        </a:p>
        <a:p>
          <a:pPr marL="0" lvl="0" indent="0" algn="ctr" defTabSz="1244600">
            <a:lnSpc>
              <a:spcPct val="90000"/>
            </a:lnSpc>
            <a:spcBef>
              <a:spcPct val="0"/>
            </a:spcBef>
            <a:spcAft>
              <a:spcPct val="35000"/>
            </a:spcAft>
            <a:buNone/>
          </a:pPr>
          <a:r>
            <a:rPr lang="en-US" sz="1900" kern="1200" dirty="0"/>
            <a:t>Accommodations are changes to the standard administration of an assessment that do not alter the construct being measured.</a:t>
          </a:r>
        </a:p>
      </dsp:txBody>
      <dsp:txXfrm>
        <a:off x="177206" y="174290"/>
        <a:ext cx="3221773" cy="38077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29740-507D-4AFB-9889-7EF788AA6DC5}">
      <dsp:nvSpPr>
        <dsp:cNvPr id="0" name=""/>
        <dsp:cNvSpPr/>
      </dsp:nvSpPr>
      <dsp:spPr>
        <a:xfrm>
          <a:off x="0" y="59351"/>
          <a:ext cx="8128000" cy="7915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Security Requirements</a:t>
          </a:r>
        </a:p>
      </dsp:txBody>
      <dsp:txXfrm>
        <a:off x="38638" y="97989"/>
        <a:ext cx="8050724" cy="714229"/>
      </dsp:txXfrm>
    </dsp:sp>
    <dsp:sp modelId="{0C40762E-55F9-4733-9B16-B22FC3CAF610}">
      <dsp:nvSpPr>
        <dsp:cNvPr id="0" name=""/>
        <dsp:cNvSpPr/>
      </dsp:nvSpPr>
      <dsp:spPr>
        <a:xfrm>
          <a:off x="0" y="850856"/>
          <a:ext cx="8128000" cy="4508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b="0" i="0" u="none" strike="noStrike" kern="1200" baseline="0" dirty="0">
              <a:solidFill>
                <a:srgbClr val="000000"/>
              </a:solidFill>
              <a:latin typeface="Calibri" panose="020F0502020204030204" pitchFamily="34" charset="0"/>
            </a:rPr>
            <a:t>Maintain all printed test materials in a secure, locked location. </a:t>
          </a:r>
          <a:endParaRPr lang="en-US" sz="2600" kern="1200" dirty="0"/>
        </a:p>
        <a:p>
          <a:pPr marL="228600" lvl="1" indent="-228600" algn="l" defTabSz="1155700">
            <a:lnSpc>
              <a:spcPct val="90000"/>
            </a:lnSpc>
            <a:spcBef>
              <a:spcPct val="0"/>
            </a:spcBef>
            <a:spcAft>
              <a:spcPct val="20000"/>
            </a:spcAft>
            <a:buChar char="•"/>
          </a:pPr>
          <a:r>
            <a:rPr lang="en-US" sz="2600" b="0" i="0" u="none" strike="noStrike" kern="1200" baseline="0" dirty="0">
              <a:solidFill>
                <a:srgbClr val="000000"/>
              </a:solidFill>
              <a:latin typeface="Calibri" panose="020F0502020204030204" pitchFamily="34" charset="0"/>
            </a:rPr>
            <a:t>Protect secure materials from view by other students, teachers, parents, school staff, or other individuals. </a:t>
          </a:r>
        </a:p>
        <a:p>
          <a:pPr marL="228600" lvl="1" indent="-228600" algn="l" defTabSz="1155700">
            <a:lnSpc>
              <a:spcPct val="90000"/>
            </a:lnSpc>
            <a:spcBef>
              <a:spcPct val="0"/>
            </a:spcBef>
            <a:spcAft>
              <a:spcPct val="20000"/>
            </a:spcAft>
            <a:buChar char="•"/>
          </a:pPr>
          <a:r>
            <a:rPr lang="en-US" sz="2600" b="0" i="0" u="none" strike="noStrike" kern="1200" baseline="0" dirty="0">
              <a:solidFill>
                <a:srgbClr val="000000"/>
              </a:solidFill>
              <a:latin typeface="Calibri" panose="020F0502020204030204" pitchFamily="34" charset="0"/>
            </a:rPr>
            <a:t>Do not duplicate, reproduce, or share items or other secure test materials. </a:t>
          </a:r>
        </a:p>
        <a:p>
          <a:pPr marL="228600" lvl="1" indent="-228600" algn="l" defTabSz="1155700">
            <a:lnSpc>
              <a:spcPct val="90000"/>
            </a:lnSpc>
            <a:spcBef>
              <a:spcPct val="0"/>
            </a:spcBef>
            <a:spcAft>
              <a:spcPct val="20000"/>
            </a:spcAft>
            <a:buChar char="•"/>
          </a:pPr>
          <a:r>
            <a:rPr lang="en-US" sz="2600" b="0" i="0" u="none" strike="noStrike" kern="1200" baseline="0" dirty="0">
              <a:solidFill>
                <a:srgbClr val="000000"/>
              </a:solidFill>
              <a:latin typeface="Calibri" panose="020F0502020204030204" pitchFamily="34" charset="0"/>
            </a:rPr>
            <a:t>Give </a:t>
          </a:r>
          <a:r>
            <a:rPr lang="en-US" sz="2600" b="0" i="1" u="none" strike="noStrike" kern="1200" baseline="0" dirty="0">
              <a:solidFill>
                <a:srgbClr val="000000"/>
              </a:solidFill>
              <a:latin typeface="Calibri" panose="020F0502020204030204" pitchFamily="34" charset="0"/>
            </a:rPr>
            <a:t>all </a:t>
          </a:r>
          <a:r>
            <a:rPr lang="en-US" sz="2600" b="0" i="0" u="none" strike="noStrike" kern="1200" baseline="0" dirty="0">
              <a:solidFill>
                <a:srgbClr val="000000"/>
              </a:solidFill>
              <a:latin typeface="Calibri" panose="020F0502020204030204" pitchFamily="34" charset="0"/>
            </a:rPr>
            <a:t>printed test items or other printed material to the TC for secure shredding. </a:t>
          </a:r>
        </a:p>
        <a:p>
          <a:pPr marL="228600" lvl="1" indent="-228600" algn="l" defTabSz="1155700">
            <a:lnSpc>
              <a:spcPct val="90000"/>
            </a:lnSpc>
            <a:spcBef>
              <a:spcPct val="0"/>
            </a:spcBef>
            <a:spcAft>
              <a:spcPct val="20000"/>
            </a:spcAft>
            <a:buChar char="•"/>
          </a:pPr>
          <a:r>
            <a:rPr lang="en-US" sz="2600" b="0" i="0" u="none" strike="noStrike" kern="1200" baseline="0" dirty="0">
              <a:solidFill>
                <a:srgbClr val="000000"/>
              </a:solidFill>
              <a:latin typeface="Calibri" panose="020F0502020204030204" pitchFamily="34" charset="0"/>
            </a:rPr>
            <a:t>Delete any test materials, items, and information from the computer and any AT used by the student after testing is complete</a:t>
          </a:r>
          <a:endParaRPr lang="en-US" sz="2600" kern="1200" dirty="0"/>
        </a:p>
      </dsp:txBody>
      <dsp:txXfrm>
        <a:off x="0" y="850856"/>
        <a:ext cx="8128000" cy="4508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09DFB-8CA3-4E1F-BA20-AF333BDBD55C}">
      <dsp:nvSpPr>
        <dsp:cNvPr id="0" name=""/>
        <dsp:cNvSpPr/>
      </dsp:nvSpPr>
      <dsp:spPr>
        <a:xfrm>
          <a:off x="1723827" y="0"/>
          <a:ext cx="1811639" cy="1811730"/>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85665F-6DA9-458B-9DE9-E271E9055D27}">
      <dsp:nvSpPr>
        <dsp:cNvPr id="0" name=""/>
        <dsp:cNvSpPr/>
      </dsp:nvSpPr>
      <dsp:spPr>
        <a:xfrm>
          <a:off x="2123808" y="656153"/>
          <a:ext cx="1010997" cy="505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Passages </a:t>
          </a:r>
        </a:p>
      </dsp:txBody>
      <dsp:txXfrm>
        <a:off x="2123808" y="656153"/>
        <a:ext cx="1010997" cy="505272"/>
      </dsp:txXfrm>
    </dsp:sp>
    <dsp:sp modelId="{372B774C-C9A9-4E33-8B10-653BB33CBFD3}">
      <dsp:nvSpPr>
        <dsp:cNvPr id="0" name=""/>
        <dsp:cNvSpPr/>
      </dsp:nvSpPr>
      <dsp:spPr>
        <a:xfrm>
          <a:off x="1220537" y="1040955"/>
          <a:ext cx="1811639" cy="181173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8B3D3-75B7-4B6E-8170-B8A357611650}">
      <dsp:nvSpPr>
        <dsp:cNvPr id="0" name=""/>
        <dsp:cNvSpPr/>
      </dsp:nvSpPr>
      <dsp:spPr>
        <a:xfrm>
          <a:off x="1618479" y="1699447"/>
          <a:ext cx="1010997" cy="505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Entire Item</a:t>
          </a:r>
        </a:p>
      </dsp:txBody>
      <dsp:txXfrm>
        <a:off x="1618479" y="1699447"/>
        <a:ext cx="1010997" cy="505272"/>
      </dsp:txXfrm>
    </dsp:sp>
    <dsp:sp modelId="{490835E4-A469-4B78-B9BC-E42EBAE1E7B9}">
      <dsp:nvSpPr>
        <dsp:cNvPr id="0" name=""/>
        <dsp:cNvSpPr/>
      </dsp:nvSpPr>
      <dsp:spPr>
        <a:xfrm>
          <a:off x="1723827" y="2086589"/>
          <a:ext cx="1811639" cy="1811730"/>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9304FB-7560-4B84-A1C9-73654B461DC4}">
      <dsp:nvSpPr>
        <dsp:cNvPr id="0" name=""/>
        <dsp:cNvSpPr/>
      </dsp:nvSpPr>
      <dsp:spPr>
        <a:xfrm>
          <a:off x="2123808" y="2742158"/>
          <a:ext cx="1010997" cy="505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Graphic Description</a:t>
          </a:r>
        </a:p>
      </dsp:txBody>
      <dsp:txXfrm>
        <a:off x="2123808" y="2742158"/>
        <a:ext cx="1010997" cy="505272"/>
      </dsp:txXfrm>
    </dsp:sp>
    <dsp:sp modelId="{60BCEF5A-40AE-4D39-BE43-39C977651A56}">
      <dsp:nvSpPr>
        <dsp:cNvPr id="0" name=""/>
        <dsp:cNvSpPr/>
      </dsp:nvSpPr>
      <dsp:spPr>
        <a:xfrm>
          <a:off x="1220537" y="3129300"/>
          <a:ext cx="1811639" cy="1811730"/>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6E540-61B1-4A6D-868B-27A48E7A5B90}">
      <dsp:nvSpPr>
        <dsp:cNvPr id="0" name=""/>
        <dsp:cNvSpPr/>
      </dsp:nvSpPr>
      <dsp:spPr>
        <a:xfrm>
          <a:off x="1618479" y="3785453"/>
          <a:ext cx="1010997" cy="505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Item Question</a:t>
          </a:r>
        </a:p>
      </dsp:txBody>
      <dsp:txXfrm>
        <a:off x="1618479" y="3785453"/>
        <a:ext cx="1010997" cy="505272"/>
      </dsp:txXfrm>
    </dsp:sp>
    <dsp:sp modelId="{BC189838-52C7-4673-8CC6-1D8EE0887FCE}">
      <dsp:nvSpPr>
        <dsp:cNvPr id="0" name=""/>
        <dsp:cNvSpPr/>
      </dsp:nvSpPr>
      <dsp:spPr>
        <a:xfrm>
          <a:off x="1865712" y="4252244"/>
          <a:ext cx="1556426" cy="1557339"/>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03018C-8977-4EF7-AC64-159EA13E4D00}">
      <dsp:nvSpPr>
        <dsp:cNvPr id="0" name=""/>
        <dsp:cNvSpPr/>
      </dsp:nvSpPr>
      <dsp:spPr>
        <a:xfrm>
          <a:off x="2123808" y="4828748"/>
          <a:ext cx="1010997" cy="505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Response Options</a:t>
          </a:r>
        </a:p>
      </dsp:txBody>
      <dsp:txXfrm>
        <a:off x="2123808" y="4828748"/>
        <a:ext cx="1010997" cy="5052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BC039-B43C-4356-BC2D-EE4F6F526916}">
      <dsp:nvSpPr>
        <dsp:cNvPr id="0" name=""/>
        <dsp:cNvSpPr/>
      </dsp:nvSpPr>
      <dsp:spPr>
        <a:xfrm>
          <a:off x="0" y="2158"/>
          <a:ext cx="7772400" cy="1103820"/>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Reported by Test Administrators to school Test Coordinators</a:t>
          </a:r>
        </a:p>
      </dsp:txBody>
      <dsp:txXfrm>
        <a:off x="32330" y="34488"/>
        <a:ext cx="7707740" cy="1039160"/>
      </dsp:txXfrm>
    </dsp:sp>
    <dsp:sp modelId="{BC0F14EC-F416-448A-9F1F-383D28EC83A3}">
      <dsp:nvSpPr>
        <dsp:cNvPr id="0" name=""/>
        <dsp:cNvSpPr/>
      </dsp:nvSpPr>
      <dsp:spPr>
        <a:xfrm rot="5400000">
          <a:off x="3679233" y="1133574"/>
          <a:ext cx="413932" cy="496719"/>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5400000">
        <a:off x="3737184" y="1174967"/>
        <a:ext cx="298031" cy="289752"/>
      </dsp:txXfrm>
    </dsp:sp>
    <dsp:sp modelId="{A233377A-1C1E-4BCF-867D-9DD387B80019}">
      <dsp:nvSpPr>
        <dsp:cNvPr id="0" name=""/>
        <dsp:cNvSpPr/>
      </dsp:nvSpPr>
      <dsp:spPr>
        <a:xfrm>
          <a:off x="0" y="1657889"/>
          <a:ext cx="7772400" cy="1103820"/>
        </a:xfrm>
        <a:prstGeom prst="roundRect">
          <a:avLst>
            <a:gd name="adj" fmla="val 10000"/>
          </a:avLst>
        </a:prstGeom>
        <a:solidFill>
          <a:schemeClr val="accent3">
            <a:shade val="80000"/>
            <a:hueOff val="109454"/>
            <a:satOff val="-716"/>
            <a:lumOff val="12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Reported by school Test Coordinators to district Test Coordinators</a:t>
          </a:r>
        </a:p>
      </dsp:txBody>
      <dsp:txXfrm>
        <a:off x="32330" y="1690219"/>
        <a:ext cx="7707740" cy="1039160"/>
      </dsp:txXfrm>
    </dsp:sp>
    <dsp:sp modelId="{FA9075BE-1386-4E21-B183-5A0FC69E39FC}">
      <dsp:nvSpPr>
        <dsp:cNvPr id="0" name=""/>
        <dsp:cNvSpPr/>
      </dsp:nvSpPr>
      <dsp:spPr>
        <a:xfrm rot="5400000">
          <a:off x="3679233" y="2789306"/>
          <a:ext cx="413932" cy="496719"/>
        </a:xfrm>
        <a:prstGeom prst="rightArrow">
          <a:avLst>
            <a:gd name="adj1" fmla="val 60000"/>
            <a:gd name="adj2" fmla="val 50000"/>
          </a:avLst>
        </a:prstGeom>
        <a:solidFill>
          <a:schemeClr val="accent3">
            <a:shade val="90000"/>
            <a:hueOff val="218894"/>
            <a:satOff val="-3532"/>
            <a:lumOff val="218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5400000">
        <a:off x="3737184" y="2830699"/>
        <a:ext cx="298031" cy="289752"/>
      </dsp:txXfrm>
    </dsp:sp>
    <dsp:sp modelId="{C48F6D02-DBF7-4D8F-83D2-D80FEF8461AA}">
      <dsp:nvSpPr>
        <dsp:cNvPr id="0" name=""/>
        <dsp:cNvSpPr/>
      </dsp:nvSpPr>
      <dsp:spPr>
        <a:xfrm>
          <a:off x="0" y="3313620"/>
          <a:ext cx="7772400" cy="1103820"/>
        </a:xfrm>
        <a:prstGeom prst="roundRect">
          <a:avLst>
            <a:gd name="adj" fmla="val 10000"/>
          </a:avLst>
        </a:prstGeom>
        <a:solidFill>
          <a:schemeClr val="accent3">
            <a:shade val="80000"/>
            <a:hueOff val="218907"/>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Reported by district Test Coordinators to the State MSAA Coordinator</a:t>
          </a:r>
        </a:p>
      </dsp:txBody>
      <dsp:txXfrm>
        <a:off x="32330" y="3345950"/>
        <a:ext cx="7707740" cy="1039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B294C-1C85-4079-8E7E-3272921DEFE8}">
      <dsp:nvSpPr>
        <dsp:cNvPr id="0" name=""/>
        <dsp:cNvSpPr/>
      </dsp:nvSpPr>
      <dsp:spPr>
        <a:xfrm>
          <a:off x="33" y="11251"/>
          <a:ext cx="3211256" cy="98785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t>Delete all secure materials from…</a:t>
          </a:r>
        </a:p>
      </dsp:txBody>
      <dsp:txXfrm>
        <a:off x="33" y="11251"/>
        <a:ext cx="3211256" cy="987851"/>
      </dsp:txXfrm>
    </dsp:sp>
    <dsp:sp modelId="{E0621300-036D-4AC0-8D86-49A823A8CB2D}">
      <dsp:nvSpPr>
        <dsp:cNvPr id="0" name=""/>
        <dsp:cNvSpPr/>
      </dsp:nvSpPr>
      <dsp:spPr>
        <a:xfrm>
          <a:off x="33" y="999103"/>
          <a:ext cx="3211256" cy="33516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Computers</a:t>
          </a:r>
        </a:p>
        <a:p>
          <a:pPr marL="228600" lvl="1" indent="-228600" algn="l" defTabSz="1066800">
            <a:lnSpc>
              <a:spcPct val="90000"/>
            </a:lnSpc>
            <a:spcBef>
              <a:spcPct val="0"/>
            </a:spcBef>
            <a:spcAft>
              <a:spcPct val="15000"/>
            </a:spcAft>
            <a:buChar char="•"/>
          </a:pPr>
          <a:r>
            <a:rPr lang="en-US" sz="2400" kern="1200" dirty="0"/>
            <a:t>Tablets</a:t>
          </a:r>
        </a:p>
        <a:p>
          <a:pPr marL="228600" lvl="1" indent="-228600" algn="l" defTabSz="1066800">
            <a:lnSpc>
              <a:spcPct val="90000"/>
            </a:lnSpc>
            <a:spcBef>
              <a:spcPct val="0"/>
            </a:spcBef>
            <a:spcAft>
              <a:spcPct val="15000"/>
            </a:spcAft>
            <a:buChar char="•"/>
          </a:pPr>
          <a:r>
            <a:rPr lang="en-US" sz="2400" kern="1200" dirty="0"/>
            <a:t>AAC/AT Devices</a:t>
          </a:r>
        </a:p>
      </dsp:txBody>
      <dsp:txXfrm>
        <a:off x="33" y="999103"/>
        <a:ext cx="3211256" cy="3351645"/>
      </dsp:txXfrm>
    </dsp:sp>
    <dsp:sp modelId="{CCD27CC5-0E75-474C-AD2B-DD7C90720639}">
      <dsp:nvSpPr>
        <dsp:cNvPr id="0" name=""/>
        <dsp:cNvSpPr/>
      </dsp:nvSpPr>
      <dsp:spPr>
        <a:xfrm>
          <a:off x="3660866" y="11251"/>
          <a:ext cx="3211256" cy="98785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Paper materials for secure shredding…</a:t>
          </a:r>
        </a:p>
      </dsp:txBody>
      <dsp:txXfrm>
        <a:off x="3660866" y="11251"/>
        <a:ext cx="3211256" cy="987851"/>
      </dsp:txXfrm>
    </dsp:sp>
    <dsp:sp modelId="{C3A39812-69BE-4EB9-AB37-834AF8F160D7}">
      <dsp:nvSpPr>
        <dsp:cNvPr id="0" name=""/>
        <dsp:cNvSpPr/>
      </dsp:nvSpPr>
      <dsp:spPr>
        <a:xfrm>
          <a:off x="3660866" y="999103"/>
          <a:ext cx="3211256" cy="335164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DTAs</a:t>
          </a:r>
        </a:p>
        <a:p>
          <a:pPr marL="228600" lvl="1" indent="-228600" algn="l" defTabSz="1066800">
            <a:lnSpc>
              <a:spcPct val="90000"/>
            </a:lnSpc>
            <a:spcBef>
              <a:spcPct val="0"/>
            </a:spcBef>
            <a:spcAft>
              <a:spcPct val="15000"/>
            </a:spcAft>
            <a:buChar char="•"/>
          </a:pPr>
          <a:r>
            <a:rPr lang="en-US" sz="2400" kern="1200" dirty="0"/>
            <a:t>Paper-Based Tests</a:t>
          </a:r>
        </a:p>
        <a:p>
          <a:pPr marL="228600" lvl="1" indent="-228600" algn="l" defTabSz="1066800">
            <a:lnSpc>
              <a:spcPct val="90000"/>
            </a:lnSpc>
            <a:spcBef>
              <a:spcPct val="0"/>
            </a:spcBef>
            <a:spcAft>
              <a:spcPct val="15000"/>
            </a:spcAft>
            <a:buChar char="•"/>
          </a:pPr>
          <a:r>
            <a:rPr lang="en-US" sz="2400" kern="1200" dirty="0"/>
            <a:t>Cutouts</a:t>
          </a:r>
        </a:p>
        <a:p>
          <a:pPr marL="228600" lvl="1" indent="-228600" algn="l" defTabSz="1066800">
            <a:lnSpc>
              <a:spcPct val="90000"/>
            </a:lnSpc>
            <a:spcBef>
              <a:spcPct val="0"/>
            </a:spcBef>
            <a:spcAft>
              <a:spcPct val="15000"/>
            </a:spcAft>
            <a:buChar char="•"/>
          </a:pPr>
          <a:r>
            <a:rPr lang="en-US" sz="2400" kern="1200" dirty="0"/>
            <a:t>Reference Sheets</a:t>
          </a:r>
        </a:p>
        <a:p>
          <a:pPr marL="228600" lvl="1" indent="-228600" algn="l" defTabSz="1066800">
            <a:lnSpc>
              <a:spcPct val="90000"/>
            </a:lnSpc>
            <a:spcBef>
              <a:spcPct val="0"/>
            </a:spcBef>
            <a:spcAft>
              <a:spcPct val="15000"/>
            </a:spcAft>
            <a:buChar char="•"/>
          </a:pPr>
          <a:r>
            <a:rPr lang="en-US" sz="2400" kern="1200" dirty="0"/>
            <a:t>Scoring Rubrics</a:t>
          </a:r>
        </a:p>
        <a:p>
          <a:pPr marL="228600" lvl="1" indent="-228600" algn="l" defTabSz="1066800">
            <a:lnSpc>
              <a:spcPct val="90000"/>
            </a:lnSpc>
            <a:spcBef>
              <a:spcPct val="0"/>
            </a:spcBef>
            <a:spcAft>
              <a:spcPct val="15000"/>
            </a:spcAft>
            <a:buChar char="•"/>
          </a:pPr>
          <a:r>
            <a:rPr lang="en-US" sz="2400" kern="1200" dirty="0"/>
            <a:t>Braille Cards</a:t>
          </a:r>
        </a:p>
        <a:p>
          <a:pPr marL="228600" lvl="1" indent="-228600" algn="l" defTabSz="1066800">
            <a:lnSpc>
              <a:spcPct val="90000"/>
            </a:lnSpc>
            <a:spcBef>
              <a:spcPct val="0"/>
            </a:spcBef>
            <a:spcAft>
              <a:spcPct val="15000"/>
            </a:spcAft>
            <a:buChar char="•"/>
          </a:pPr>
          <a:r>
            <a:rPr lang="en-US" sz="2400" kern="1200" dirty="0"/>
            <a:t>Writing Prompt Materials</a:t>
          </a:r>
        </a:p>
      </dsp:txBody>
      <dsp:txXfrm>
        <a:off x="3660866" y="999103"/>
        <a:ext cx="3211256" cy="335164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3B40-FF18-4A36-8589-AFE3F4D93645}"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E5A39-E076-43B1-B87E-29E6EB5DD76A}" type="slidenum">
              <a:rPr lang="en-US" smtClean="0"/>
              <a:t>‹#›</a:t>
            </a:fld>
            <a:endParaRPr lang="en-US"/>
          </a:p>
        </p:txBody>
      </p:sp>
    </p:spTree>
    <p:extLst>
      <p:ext uri="{BB962C8B-B14F-4D97-AF65-F5344CB8AC3E}">
        <p14:creationId xmlns:p14="http://schemas.microsoft.com/office/powerpoint/2010/main" val="185191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saastates.com/standard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396">
              <a:defRPr/>
            </a:pPr>
            <a:r>
              <a:rPr lang="en-US" dirty="0"/>
              <a:t>Hello and welcome</a:t>
            </a:r>
            <a:r>
              <a:rPr lang="en-US" baseline="0" dirty="0"/>
              <a:t> to the</a:t>
            </a:r>
            <a:r>
              <a:rPr lang="en-US" dirty="0"/>
              <a:t> Use Your Checklist! Training for Test Administrators and Test Coordinators </a:t>
            </a:r>
            <a:r>
              <a:rPr lang="en-US" baseline="0" dirty="0"/>
              <a:t>for</a:t>
            </a:r>
            <a:r>
              <a:rPr lang="en-US" dirty="0"/>
              <a:t> the Multi-State Alternate Assessment</a:t>
            </a:r>
            <a:r>
              <a:rPr lang="en-US" baseline="0" dirty="0"/>
              <a:t>. Before we jump into the checklists, we want to do a quick overview of The Multi-State Alternate Assessment.</a:t>
            </a:r>
            <a:endParaRPr lang="en-US" dirty="0"/>
          </a:p>
        </p:txBody>
      </p:sp>
    </p:spTree>
    <p:extLst>
      <p:ext uri="{BB962C8B-B14F-4D97-AF65-F5344CB8AC3E}">
        <p14:creationId xmlns:p14="http://schemas.microsoft.com/office/powerpoint/2010/main" val="155082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solidFill>
                  <a:srgbClr val="FF0000"/>
                </a:solidFill>
              </a:rPr>
              <a:t>[Animation] </a:t>
            </a:r>
            <a:r>
              <a:rPr lang="en-US" b="0" dirty="0"/>
              <a:t>The MSAA Science assessment is a </a:t>
            </a:r>
            <a:r>
              <a:rPr lang="en-US" dirty="0"/>
              <a:t>linear administration in which all items are administered to the student in the order presented. </a:t>
            </a:r>
            <a:r>
              <a:rPr lang="en-US" b="0" dirty="0"/>
              <a:t>It </a:t>
            </a:r>
            <a:r>
              <a:rPr lang="en-US" dirty="0"/>
              <a:t>is comprised of a series of sixteen item sets (forty-eight items total) administered over two sessions within the administration window. Once Session 1 has been submitted, students are NOT able to return to that session.  </a:t>
            </a:r>
          </a:p>
          <a:p>
            <a:endParaRPr lang="en-US" dirty="0"/>
          </a:p>
          <a:p>
            <a:r>
              <a:rPr lang="en-US" b="1" dirty="0">
                <a:solidFill>
                  <a:srgbClr val="FF0000"/>
                </a:solidFill>
              </a:rPr>
              <a:t>[Animation] </a:t>
            </a:r>
            <a:r>
              <a:rPr lang="en-US" dirty="0"/>
              <a:t>Each item set has three levels of difficulty, which are aligned to the three levels of the Extended Performance Expectations. </a:t>
            </a:r>
            <a:r>
              <a:rPr lang="en-US" dirty="0">
                <a:cs typeface="Arial" panose="020B0604020202020204" pitchFamily="34" charset="0"/>
              </a:rPr>
              <a:t>Items within a set do not share a scenario, with the exception to this being a specialized bundle of item sets referred to as a “cluster”.</a:t>
            </a:r>
            <a:r>
              <a:rPr lang="en-US" dirty="0"/>
              <a:t> </a:t>
            </a:r>
          </a:p>
          <a:p>
            <a:endParaRPr lang="en-US" dirty="0">
              <a:cs typeface="Arial" panose="020B0604020202020204" pitchFamily="34" charset="0"/>
            </a:endParaRPr>
          </a:p>
          <a:p>
            <a:r>
              <a:rPr lang="en-US" b="1" dirty="0">
                <a:cs typeface="Arial" panose="020B0604020202020204" pitchFamily="34" charset="0"/>
              </a:rPr>
              <a:t>[Animation] </a:t>
            </a:r>
            <a:r>
              <a:rPr lang="en-US" b="0" dirty="0">
                <a:cs typeface="Arial" panose="020B0604020202020204" pitchFamily="34" charset="0"/>
              </a:rPr>
              <a:t>Note that Session 1 must be submitted into the MSAA system before moving on to Session 2.</a:t>
            </a:r>
            <a:endParaRPr lang="en-US" b="1" dirty="0">
              <a:cs typeface="Arial" panose="020B0604020202020204" pitchFamily="34" charset="0"/>
            </a:endParaRPr>
          </a:p>
        </p:txBody>
      </p:sp>
    </p:spTree>
    <p:extLst>
      <p:ext uri="{BB962C8B-B14F-4D97-AF65-F5344CB8AC3E}">
        <p14:creationId xmlns:p14="http://schemas.microsoft.com/office/powerpoint/2010/main" val="286028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30250"/>
            <a:ext cx="5273675" cy="2967038"/>
          </a:xfrm>
        </p:spPr>
      </p:sp>
      <p:sp>
        <p:nvSpPr>
          <p:cNvPr id="3" name="Notes Placeholder 2"/>
          <p:cNvSpPr>
            <a:spLocks noGrp="1"/>
          </p:cNvSpPr>
          <p:nvPr>
            <p:ph type="body" idx="1"/>
          </p:nvPr>
        </p:nvSpPr>
        <p:spPr>
          <a:xfrm>
            <a:off x="401161" y="3840149"/>
            <a:ext cx="6471144" cy="5320136"/>
          </a:xfrm>
        </p:spPr>
        <p:txBody>
          <a:bodyPr>
            <a:normAutofit lnSpcReduction="10000"/>
          </a:bodyPr>
          <a:lstStyle/>
          <a:p>
            <a:pPr defTabSz="995372">
              <a:defRPr/>
            </a:pPr>
            <a:r>
              <a:rPr lang="en-US" dirty="0"/>
              <a:t>There are three types of items included in the MSAA assessment.</a:t>
            </a:r>
          </a:p>
          <a:p>
            <a:pPr defTabSz="995372">
              <a:defRPr/>
            </a:pPr>
            <a:endParaRPr lang="en-US" dirty="0"/>
          </a:p>
          <a:p>
            <a:pPr marL="186665" indent="-186665" defTabSz="995372">
              <a:buFont typeface="Arial" panose="020B0604020202020204" pitchFamily="34" charset="0"/>
              <a:buChar char="•"/>
              <a:defRPr/>
            </a:pPr>
            <a:r>
              <a:rPr lang="en-US" b="1" dirty="0"/>
              <a:t>Selected-Response (SR) Items </a:t>
            </a:r>
            <a:r>
              <a:rPr lang="en-US" dirty="0"/>
              <a:t>appear in ELA, Mathematics, and Science portions of the test. All directions and materials needed for administering the SR items are in the </a:t>
            </a:r>
            <a:r>
              <a:rPr lang="en-US" u="sng" dirty="0"/>
              <a:t>Directions for Test Administration (DTA) </a:t>
            </a:r>
            <a:r>
              <a:rPr lang="en-US" dirty="0"/>
              <a:t>for the specific content area. </a:t>
            </a:r>
          </a:p>
          <a:p>
            <a:pPr defTabSz="995372">
              <a:defRPr/>
            </a:pPr>
            <a:endParaRPr lang="en-US" sz="1300" dirty="0"/>
          </a:p>
          <a:p>
            <a:pPr marL="186665" indent="-186665" defTabSz="995372">
              <a:buFont typeface="Arial" panose="020B0604020202020204" pitchFamily="34" charset="0"/>
              <a:buChar char="•"/>
              <a:defRPr/>
            </a:pPr>
            <a:r>
              <a:rPr lang="en-US" b="1" dirty="0"/>
              <a:t>Constructed-Response (CR) Items </a:t>
            </a:r>
            <a:r>
              <a:rPr lang="en-US" dirty="0"/>
              <a:t>are in ELA and Mathematics only. These items ask the student to develop an answer instead of selecting an answer from answer options. Each item is presented to the student in a standardized, scripted sequence of steps culminating in the TA scoring the student’s performance using the Scoring Rubrics and entering the response into the MSAA system. Directions and materials needed for administering these items are included in the Directions for Test Administration (DTA). </a:t>
            </a:r>
          </a:p>
          <a:p>
            <a:pPr defTabSz="995372">
              <a:defRPr/>
            </a:pPr>
            <a:endParaRPr lang="en-US" b="1" dirty="0"/>
          </a:p>
          <a:p>
            <a:pPr marL="186665" indent="-186665" defTabSz="995372">
              <a:buFont typeface="Arial" panose="020B0604020202020204" pitchFamily="34" charset="0"/>
              <a:buChar char="•"/>
              <a:defRPr/>
            </a:pPr>
            <a:r>
              <a:rPr lang="en-US" b="1" dirty="0"/>
              <a:t>Writing Prompt: ELA </a:t>
            </a:r>
            <a:r>
              <a:rPr lang="en-US" dirty="0"/>
              <a:t>requires students to produce a permanent product in response to a prompt. Each writing prompt DTA contains:</a:t>
            </a:r>
          </a:p>
          <a:p>
            <a:pPr marL="670671" lvl="1" indent="-182911">
              <a:buFont typeface="Arial" panose="020B0604020202020204" pitchFamily="34" charset="0"/>
              <a:buChar char="•"/>
            </a:pPr>
            <a:r>
              <a:rPr lang="en-US" dirty="0"/>
              <a:t>A standardized, scripted sequence of steps for the TA to follow</a:t>
            </a:r>
          </a:p>
          <a:p>
            <a:pPr marL="670671" lvl="1" indent="-182911">
              <a:buFont typeface="Arial" panose="020B0604020202020204" pitchFamily="34" charset="0"/>
              <a:buChar char="•"/>
            </a:pPr>
            <a:r>
              <a:rPr lang="en-US" dirty="0"/>
              <a:t>A graphic organizer for students to make notes and plan their essay </a:t>
            </a:r>
          </a:p>
          <a:p>
            <a:pPr marL="670671" lvl="1" indent="-182911">
              <a:buFont typeface="Arial" panose="020B0604020202020204" pitchFamily="34" charset="0"/>
              <a:buChar char="•"/>
            </a:pPr>
            <a:r>
              <a:rPr lang="en-US" dirty="0"/>
              <a:t>A template to write their essay before it is typed on the computer or uploaded into the system </a:t>
            </a:r>
          </a:p>
          <a:p>
            <a:pPr marL="670671" lvl="1" indent="-182911">
              <a:buFont typeface="Arial" panose="020B0604020202020204" pitchFamily="34" charset="0"/>
              <a:buChar char="•"/>
            </a:pPr>
            <a:r>
              <a:rPr lang="en-US" dirty="0"/>
              <a:t>And a mentor text to present to the student as an example of a finished product are provided in grades 3, 4, 5, and 11 only</a:t>
            </a:r>
          </a:p>
          <a:p>
            <a:pPr marL="176656" indent="-176656" defTabSz="961061">
              <a:buFont typeface="Arial" panose="020B0604020202020204" pitchFamily="34" charset="0"/>
              <a:buChar char="•"/>
              <a:defRPr/>
            </a:pPr>
            <a:r>
              <a:rPr lang="en-US" dirty="0"/>
              <a:t>The writing prompt submissions are hand-scored. Please administer the ELA portion of the MSAA first because the writing prompt tends to be a little more time consuming. </a:t>
            </a:r>
          </a:p>
          <a:p>
            <a:pPr marL="176656" indent="-176656" defTabSz="961061">
              <a:buFont typeface="Arial" panose="020B0604020202020204" pitchFamily="34" charset="0"/>
              <a:buChar char="•"/>
              <a:defRPr/>
            </a:pPr>
            <a:r>
              <a:rPr lang="en-US" dirty="0"/>
              <a:t>It is understood that writing prompts are one of the more challenging part of the MSAA test. TA training module 4 goes into a great amount of detail about these prompts and can be accessed any time during the administration window, so please be sure to use this as a resource. Also, there is a best practice video on the MSAA assessment website that is a great resource as well. Which I will show you in the system here shortly. </a:t>
            </a:r>
          </a:p>
          <a:p>
            <a:pPr marL="176656" indent="-176656" defTabSz="961061">
              <a:buFont typeface="Arial" panose="020B0604020202020204" pitchFamily="34" charset="0"/>
              <a:buChar char="•"/>
              <a:defRPr/>
            </a:pPr>
            <a:r>
              <a:rPr lang="en-US" dirty="0"/>
              <a:t>The sample items available on the platform now for grade 6 have 2 sample writing prompts, and when the new sample items are released in February there will be sample writing prompts in grades 4, 7, &amp; 11 as well. </a:t>
            </a:r>
          </a:p>
          <a:p>
            <a:pPr defTabSz="961061">
              <a:defRPr/>
            </a:pPr>
            <a:endParaRPr lang="en-US" dirty="0"/>
          </a:p>
          <a:p>
            <a:pPr defTabSz="961061">
              <a:defRPr/>
            </a:pPr>
            <a:endParaRPr lang="en-US" dirty="0"/>
          </a:p>
        </p:txBody>
      </p:sp>
    </p:spTree>
    <p:extLst>
      <p:ext uri="{BB962C8B-B14F-4D97-AF65-F5344CB8AC3E}">
        <p14:creationId xmlns:p14="http://schemas.microsoft.com/office/powerpoint/2010/main" val="246819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discussed the background information about what the MSAA Test is and entails, lets get into some best practices for administration, which includes following along with the checklists that are provided in the TAM. </a:t>
            </a:r>
          </a:p>
        </p:txBody>
      </p:sp>
    </p:spTree>
    <p:extLst>
      <p:ext uri="{BB962C8B-B14F-4D97-AF65-F5344CB8AC3E}">
        <p14:creationId xmlns:p14="http://schemas.microsoft.com/office/powerpoint/2010/main" val="2962084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previously mentioned, the test administrator and test coordinator checklists can be found in Appendix F of the Test Administration Manual (TAM), which you should all have access to at this point for being here with us today. It can also be found in the MSAA system on the bottom lefthand corner once you have your login credentials, you will be able to get into the system and access the materials from there as well starting 2/27.</a:t>
            </a:r>
          </a:p>
          <a:p>
            <a:pPr marL="171450" indent="-171450">
              <a:buFont typeface="Arial" panose="020B0604020202020204" pitchFamily="34" charset="0"/>
              <a:buChar char="•"/>
            </a:pPr>
            <a:r>
              <a:rPr lang="en-US" dirty="0"/>
              <a:t>The checklists are designed to ensure you have a short document that lays out all of the tasks that you will be required to complete as either a TA or TC before administration, during administration and after administration. These checklists are basically the entire TAM shrunken down into a 1 or 2 page document that highlights your role as either a TA, TC or both. Let’s take a closer look.</a:t>
            </a:r>
          </a:p>
        </p:txBody>
      </p:sp>
    </p:spTree>
    <p:extLst>
      <p:ext uri="{BB962C8B-B14F-4D97-AF65-F5344CB8AC3E}">
        <p14:creationId xmlns:p14="http://schemas.microsoft.com/office/powerpoint/2010/main" val="4022970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the 2 pages of the TA checklist. The first page shown on the left focuses on the Before test administration tasks, while the second page focuses on the during and after test administration tasks.</a:t>
            </a:r>
          </a:p>
          <a:p>
            <a:pPr marL="171450" indent="-171450">
              <a:buFont typeface="Arial" panose="020B0604020202020204" pitchFamily="34" charset="0"/>
              <a:buChar char="•"/>
            </a:pPr>
            <a:r>
              <a:rPr lang="en-US" dirty="0"/>
              <a:t>The first column in the checklist </a:t>
            </a:r>
            <a:r>
              <a:rPr lang="en-US" b="1" dirty="0"/>
              <a:t>[animation]</a:t>
            </a:r>
            <a:r>
              <a:rPr lang="en-US" dirty="0"/>
              <a:t> identifies which part of administration you are focusing on, then lists all the associated tasks below in numerical order. </a:t>
            </a:r>
          </a:p>
          <a:p>
            <a:pPr marL="171450" indent="-171450">
              <a:buFont typeface="Arial" panose="020B0604020202020204" pitchFamily="34" charset="0"/>
              <a:buChar char="•"/>
            </a:pPr>
            <a:r>
              <a:rPr lang="en-US" dirty="0"/>
              <a:t>The second column in the checklist </a:t>
            </a:r>
            <a:r>
              <a:rPr lang="en-US" b="1" dirty="0"/>
              <a:t>[animation] </a:t>
            </a:r>
            <a:r>
              <a:rPr lang="en-US" dirty="0"/>
              <a:t>identifies the page number(s) in the TAM that this topic corresponds with. If you go to that corresponding page in the TAM, it will provide you will all the details required in order to complete the task on the checklist.</a:t>
            </a:r>
          </a:p>
          <a:p>
            <a:pPr marL="171450" indent="-171450">
              <a:buFont typeface="Arial" panose="020B0604020202020204" pitchFamily="34" charset="0"/>
              <a:buChar char="•"/>
            </a:pPr>
            <a:r>
              <a:rPr lang="en-US" dirty="0"/>
              <a:t>And the last column in the checklist </a:t>
            </a:r>
            <a:r>
              <a:rPr lang="en-US" b="1" dirty="0"/>
              <a:t>[animation] </a:t>
            </a:r>
            <a:r>
              <a:rPr lang="en-US" dirty="0"/>
              <a:t>is a place for you to keep track of where you are with your administration, and it always feels good to check something off your to-do list!</a:t>
            </a:r>
          </a:p>
        </p:txBody>
      </p:sp>
    </p:spTree>
    <p:extLst>
      <p:ext uri="{BB962C8B-B14F-4D97-AF65-F5344CB8AC3E}">
        <p14:creationId xmlns:p14="http://schemas.microsoft.com/office/powerpoint/2010/main" val="1399604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Test Coordinator (TC) checklist. It is set up in the same way as the TA checklist, but the tasks are different as they highlight the duties of a Test Coordinator. In contrast to the Test Administrator or (TA) checklist, this document is one page only with the same breakdown for tasks: before, during, and after test administration.</a:t>
            </a:r>
          </a:p>
          <a:p>
            <a:pPr marL="171450" indent="-171450">
              <a:buFont typeface="Arial" panose="020B0604020202020204" pitchFamily="34" charset="0"/>
              <a:buChar char="•"/>
            </a:pPr>
            <a:r>
              <a:rPr lang="en-US" dirty="0"/>
              <a:t>If you are a TA it is beneficial to be aware of the responsibilities of a test coordinator, and as a test coordinator, you must be aware of all expectations of a TA as you will be their first line of support as questions arise during testing. If you are a TC that is also serving as a TA, it will be very important that you are familiar with all tasks on both checklists. </a:t>
            </a:r>
          </a:p>
        </p:txBody>
      </p:sp>
    </p:spTree>
    <p:extLst>
      <p:ext uri="{BB962C8B-B14F-4D97-AF65-F5344CB8AC3E}">
        <p14:creationId xmlns:p14="http://schemas.microsoft.com/office/powerpoint/2010/main" val="3809145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plan is to use the TA checklist to call out each task identified and then show the test coordinator checklist to follow up with how the TC will support those TAs and the tasks that are specific to that role. </a:t>
            </a:r>
          </a:p>
        </p:txBody>
      </p:sp>
    </p:spTree>
    <p:extLst>
      <p:ext uri="{BB962C8B-B14F-4D97-AF65-F5344CB8AC3E}">
        <p14:creationId xmlns:p14="http://schemas.microsoft.com/office/powerpoint/2010/main" val="34844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Before administering the assessment, you will need to make sure that your student qualifies for the participation of an alternate assessment and MSAA, which is what step 1 of the TA checklist prompts you to do. </a:t>
            </a:r>
          </a:p>
          <a:p>
            <a:pPr defTabSz="941853">
              <a:defRPr/>
            </a:pPr>
            <a:endParaRPr lang="en-US" dirty="0"/>
          </a:p>
          <a:p>
            <a:pPr defTabSz="941853">
              <a:defRPr/>
            </a:pPr>
            <a:r>
              <a:rPr lang="en-US" dirty="0"/>
              <a:t>The Students who are participating in the MSAA have been determined eligible by their IEP team. You can refer to the Participation Criteria (which is shown on screen here) in the “Who Should Take the MSAA” section of the </a:t>
            </a:r>
            <a:r>
              <a:rPr lang="en-US" u="none" dirty="0"/>
              <a:t>Test Administration Manual (TAM). And if you have further questions about whether or not your student is eligible that is something you would want to talk to your BIE team with. </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70672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Step 2 of the TA checklist is to sign and submit state specific test security and confidentiality forms. The test security agreement shows up in a pop-up window during that very first login into the MSAA system. At that time, you can read and agree to the rules of test security, and you will be granted full access to the secure materials in the system. For BIE, this counts as your test security and confidentiality form.</a:t>
            </a:r>
          </a:p>
        </p:txBody>
      </p:sp>
    </p:spTree>
    <p:extLst>
      <p:ext uri="{BB962C8B-B14F-4D97-AF65-F5344CB8AC3E}">
        <p14:creationId xmlns:p14="http://schemas.microsoft.com/office/powerpoint/2010/main" val="1694027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Step 3 in the checklist is to activate your TA account. Before administration begins, you will receive an email from msaaservicecenter@cognia.org with a link and login credentials that will be used to activate your account. Once you get to the MSAA homepage log in page will be front and center </a:t>
            </a:r>
            <a:r>
              <a:rPr lang="en-US" b="1" dirty="0"/>
              <a:t>[Animation] </a:t>
            </a:r>
            <a:r>
              <a:rPr lang="en-US" dirty="0"/>
              <a:t>and you will put in your credentials. Upon that initial login, you will be prompted to update your password. Once you do that, you will then have an activated TA account that can be accessed by going to www.msaaassessment.org</a:t>
            </a:r>
          </a:p>
        </p:txBody>
      </p:sp>
    </p:spTree>
    <p:extLst>
      <p:ext uri="{BB962C8B-B14F-4D97-AF65-F5344CB8AC3E}">
        <p14:creationId xmlns:p14="http://schemas.microsoft.com/office/powerpoint/2010/main" val="207443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17550"/>
            <a:ext cx="5689600" cy="3200400"/>
          </a:xfrm>
        </p:spPr>
      </p:sp>
      <p:sp>
        <p:nvSpPr>
          <p:cNvPr id="3" name="Notes Placeholder 2"/>
          <p:cNvSpPr>
            <a:spLocks noGrp="1"/>
          </p:cNvSpPr>
          <p:nvPr>
            <p:ph type="body" idx="1"/>
          </p:nvPr>
        </p:nvSpPr>
        <p:spPr>
          <a:xfrm>
            <a:off x="482130" y="3918384"/>
            <a:ext cx="6076562" cy="4850712"/>
          </a:xfrm>
        </p:spPr>
        <p:txBody>
          <a:bodyPr/>
          <a:lstStyle/>
          <a:p>
            <a:r>
              <a:rPr lang="en-US" dirty="0"/>
              <a:t>The agenda for today begins with introductions and an overview of the MSAA Test. Then we will go over what the Test Administrator or (TA) </a:t>
            </a:r>
            <a:r>
              <a:rPr lang="en-US" b="1" dirty="0"/>
              <a:t>[animation] </a:t>
            </a:r>
            <a:r>
              <a:rPr lang="en-US" dirty="0"/>
              <a:t>and Test Coordinator or (TC) </a:t>
            </a:r>
            <a:r>
              <a:rPr lang="en-US" b="1" dirty="0"/>
              <a:t>[animation] </a:t>
            </a:r>
            <a:r>
              <a:rPr lang="en-US" dirty="0"/>
              <a:t>checklists are and how to use them specific to your role, which we will do by going through each step. With each step of the checklist, we will provide guidance on how to complete the task. </a:t>
            </a:r>
          </a:p>
          <a:p>
            <a:endParaRPr lang="en-US" dirty="0"/>
          </a:p>
          <a:p>
            <a:r>
              <a:rPr lang="en-US" b="0" dirty="0"/>
              <a:t>We will have each of these checklists dropped right into the chat for you to download at this time, but they are also found in Appendix F of the Test Administration Manual, or the TAM for short. The 2023 TAM in full was provided to you when you registered for this training. If you would like to have that out to follow along and take notes as we go over specific topics today you are more than welcome to do so. We have found it helpful to use sticky notes if you have a printed version, or you can use pdf comments if you are viewing the TAM in pdf form. If you had trouble downloading the TAM and need it sent to you, please </a:t>
            </a:r>
            <a:r>
              <a:rPr lang="en-US" b="0"/>
              <a:t>message Riley privately </a:t>
            </a:r>
            <a:r>
              <a:rPr lang="en-US" b="0" dirty="0"/>
              <a:t>and that can be provided to you asap. </a:t>
            </a:r>
          </a:p>
          <a:p>
            <a:endParaRPr lang="en-US" b="0" dirty="0"/>
          </a:p>
          <a:p>
            <a:r>
              <a:rPr lang="en-US" b="0" dirty="0"/>
              <a:t>We should have plenty of time at the end of this training to answer your questions. Feel free to drop them in the chat and we will gather them at the end to answer. </a:t>
            </a:r>
          </a:p>
        </p:txBody>
      </p:sp>
    </p:spTree>
    <p:extLst>
      <p:ext uri="{BB962C8B-B14F-4D97-AF65-F5344CB8AC3E}">
        <p14:creationId xmlns:p14="http://schemas.microsoft.com/office/powerpoint/2010/main" val="2846424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Step 4 of the TA checklist - Running into technology glitches while testing is never fun, so you will want to check with technology personnel at your school to make sure that your browsing and operating systems coincide with the technology requirements for administering the MSAA Test prior to testing. Requirements that are shown on screen here can be found in the User Guides, and in the MSAA system under resources if you click on technology requirements.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friendly reminder - be sure to check ANY device that will be used during the test administration, not just the device that you use for initial login. So, if your student is using an iPad or smart board or their favorite computer in a different classroom, be sure to check those as well.</a:t>
            </a:r>
          </a:p>
        </p:txBody>
      </p:sp>
    </p:spTree>
    <p:extLst>
      <p:ext uri="{BB962C8B-B14F-4D97-AF65-F5344CB8AC3E}">
        <p14:creationId xmlns:p14="http://schemas.microsoft.com/office/powerpoint/2010/main" val="2009916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Step 5 in the checklist is to complete the training modules and pass the final quiz. TAs will be required to watch the 6 training modules and pass a final quiz with 80% accuracy in order to get access to the secure materials in the MSAA system. </a:t>
            </a:r>
            <a:r>
              <a:rPr lang="en-US" b="1" dirty="0"/>
              <a:t>[Animation] </a:t>
            </a:r>
            <a:r>
              <a:rPr lang="en-US" dirty="0"/>
              <a:t>TAs who have students in grades 5, 8 and high school (grade 11) will also be required to watch the MSAA Science Training Module, however there are no quiz questions associated with that science module in the final quiz.</a:t>
            </a:r>
          </a:p>
        </p:txBody>
      </p:sp>
    </p:spTree>
    <p:extLst>
      <p:ext uri="{BB962C8B-B14F-4D97-AF65-F5344CB8AC3E}">
        <p14:creationId xmlns:p14="http://schemas.microsoft.com/office/powerpoint/2010/main" val="116211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Step 6 of the checklist it to review state-specific policy links and contact information. What you see on screen here can be found on Page 1 of the TAM. There are various states and entities who take the MSAA Test and don’t have all the same policies, so if you ever see something in the TAM that says refer to state-specific policies, you will want to go to the BIE website and find the BIE Specific policies information or reach out to your MSAA Contacts for BIE as shown on screen here. </a:t>
            </a:r>
          </a:p>
        </p:txBody>
      </p:sp>
    </p:spTree>
    <p:extLst>
      <p:ext uri="{BB962C8B-B14F-4D97-AF65-F5344CB8AC3E}">
        <p14:creationId xmlns:p14="http://schemas.microsoft.com/office/powerpoint/2010/main" val="2815078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 7 is to download the DTA and any other documents needed for administration. </a:t>
            </a:r>
          </a:p>
          <a:p>
            <a:pPr marL="171450" indent="-171450">
              <a:buFont typeface="Arial" panose="020B0604020202020204" pitchFamily="34" charset="0"/>
              <a:buChar char="•"/>
            </a:pPr>
            <a:r>
              <a:rPr lang="en-US" dirty="0"/>
              <a:t>There are 3 main documents needed for a successful administration. First being </a:t>
            </a:r>
          </a:p>
          <a:p>
            <a:pPr marL="171450" indent="-171450">
              <a:buFont typeface="Arial" panose="020B0604020202020204" pitchFamily="34" charset="0"/>
              <a:buChar char="•"/>
            </a:pPr>
            <a:r>
              <a:rPr lang="en-US" dirty="0"/>
              <a:t>[animation] the TAM or Test Administration Manual. This is where this checklist is from, and basically all the information we are going over today comes right from the TAM. It is the resource that provides policies and procedures for TAs and TC to prepare and administer the MSAA Test. All information being discussed today can be found in great detail in the TAM. </a:t>
            </a:r>
          </a:p>
          <a:p>
            <a:pPr marL="171450" indent="-171450">
              <a:buFont typeface="Arial" panose="020B0604020202020204" pitchFamily="34" charset="0"/>
              <a:buChar char="•"/>
            </a:pPr>
            <a:r>
              <a:rPr lang="en-US" dirty="0"/>
              <a:t>[animation] Another manual needed for administration is the MSAA Online assessment system user guide. This resource describes the MSAA System features and provides very detailed directions on how to perform required functions in the MSAA system before, during and after administration. There is one user guide for TAs and that shows step by steps procedures for completing the responsibilities as a TA, so if you are in the system and forget how to turn on the read aloud feature or something like that, the user guide is where you would find the “how to”. There is also a TC user guide that has more information related to the TC role, such as assigning students to classrooms in the system and things of that nature. So, for all technology, system-based questions you will want to find the user guides under resources on the MSAA homepage.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[animation] Last but certainly not least is the </a:t>
            </a:r>
            <a:r>
              <a:rPr lang="en-US" dirty="0"/>
              <a:t>DTA or the Directions for Test Administration. Where as the other two documents are resources to help you </a:t>
            </a:r>
            <a:r>
              <a:rPr lang="en-US" dirty="0" err="1"/>
              <a:t>dminister</a:t>
            </a:r>
            <a:r>
              <a:rPr lang="en-US" dirty="0"/>
              <a:t> as needed, the DTA is different because it MUST be utilized when administering the test. This is the document that includes all of the scripts, reference sheets, cutouts, scoring rubrics, writing prompts and various other directions and prompts. The Test CANNOT be administered without your student specific DTA. If you do not use a DTA when testing your student, it is not a valid test score. To ensure the test is administered consistently to every student, TAs must follow the directions in the DTA exactly as written for every single item on the test. While the other two documents can be found under resources, this DTA is found in your student profile once a test has been assigned to them. This can be downloaded once the modules are completed and the final quiz is passed since it is a secure material.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TAM and User guides are not secure materials and will be able to be accessed in the MSAA system under resources on the homepage of the MSAA System </a:t>
            </a:r>
            <a:r>
              <a:rPr lang="en-US" b="0" i="0" dirty="0">
                <a:solidFill>
                  <a:srgbClr val="242424"/>
                </a:solidFill>
                <a:effectLst/>
                <a:latin typeface="Segoe UI" panose="020B0502040204020203" pitchFamily="34" charset="0"/>
              </a:rPr>
              <a:t>once you receive your login credentials.</a:t>
            </a:r>
            <a:endParaRPr lang="en-US" dirty="0"/>
          </a:p>
        </p:txBody>
      </p:sp>
    </p:spTree>
    <p:extLst>
      <p:ext uri="{BB962C8B-B14F-4D97-AF65-F5344CB8AC3E}">
        <p14:creationId xmlns:p14="http://schemas.microsoft.com/office/powerpoint/2010/main" val="354542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Continuing on with step 7, lets talk a little bit more about the DTA - </a:t>
            </a:r>
            <a:r>
              <a:rPr lang="en-US" dirty="0"/>
              <a:t>The DTA MUST be utilized when administering the test. Regardless of which administration type (computer, paper, or both), regardless of the accommodations and accessibility features being used, all TAs must use the DTA for each assessment they administer. I know that the paper-based test does look very similar to the DTA, but it does not contain all of the materials and information required to validly administer the assessment. The DTA is the only document that contains all directions and materials for a successful 1:1 MSAA administration. Each DTA includes:</a:t>
            </a:r>
          </a:p>
          <a:p>
            <a:pPr marL="176679" indent="-176679">
              <a:buFontTx/>
              <a:buChar char="-"/>
            </a:pPr>
            <a:r>
              <a:rPr lang="en-US" dirty="0"/>
              <a:t>Directions and scripts for each item in the test.</a:t>
            </a:r>
          </a:p>
          <a:p>
            <a:pPr marL="176679" indent="-176679">
              <a:buFontTx/>
              <a:buChar char="-"/>
            </a:pPr>
            <a:r>
              <a:rPr lang="en-US" dirty="0"/>
              <a:t>Details about manipulatives required in order to administer a test item, such as calculators and counters. </a:t>
            </a:r>
          </a:p>
          <a:p>
            <a:pPr marL="176679" indent="-176679">
              <a:buFontTx/>
              <a:buChar char="-"/>
            </a:pPr>
            <a:r>
              <a:rPr lang="en-US" dirty="0"/>
              <a:t>Reference sheets that contain important graphics</a:t>
            </a:r>
          </a:p>
          <a:p>
            <a:pPr marL="176679" indent="-176679">
              <a:buFontTx/>
              <a:buChar char="-"/>
            </a:pPr>
            <a:r>
              <a:rPr lang="en-US" dirty="0"/>
              <a:t>Scoring rubrics for constructed response items </a:t>
            </a:r>
          </a:p>
          <a:p>
            <a:pPr marL="176679" indent="-176679">
              <a:buFontTx/>
              <a:buChar char="-"/>
            </a:pPr>
            <a:r>
              <a:rPr lang="en-US" dirty="0"/>
              <a:t>Writing prompt script, mentor text (when applicable), graphic organizer, student response templates, and stimulus materials for all writing prompts in each grade-level ELA DTA</a:t>
            </a:r>
          </a:p>
          <a:p>
            <a:pPr marL="176679" indent="-176679">
              <a:buFontTx/>
              <a:buChar char="-"/>
            </a:pPr>
            <a:r>
              <a:rPr lang="en-US" dirty="0"/>
              <a:t>And specific directions to administer the braille versions of ELA foundational reading items, and that is applicable for grades 3 and 4 only.</a:t>
            </a:r>
          </a:p>
          <a:p>
            <a:pPr marL="0" indent="0">
              <a:buFontTx/>
              <a:buNone/>
            </a:pPr>
            <a:endParaRPr lang="en-US" dirty="0"/>
          </a:p>
          <a:p>
            <a:r>
              <a:rPr lang="en-US" dirty="0">
                <a:solidFill>
                  <a:schemeClr val="tx1"/>
                </a:solidFill>
              </a:rPr>
              <a:t>TAs will receive access to their student’s DTAs on </a:t>
            </a:r>
            <a:r>
              <a:rPr lang="en-US" b="1" i="1" u="sng" dirty="0">
                <a:solidFill>
                  <a:schemeClr val="tx1"/>
                </a:solidFill>
              </a:rPr>
              <a:t>February 27, 2023</a:t>
            </a:r>
            <a:r>
              <a:rPr lang="en-US" b="1" i="1" dirty="0">
                <a:solidFill>
                  <a:schemeClr val="tx1"/>
                </a:solidFill>
              </a:rPr>
              <a:t>,</a:t>
            </a:r>
            <a:r>
              <a:rPr lang="en-US" i="1" dirty="0">
                <a:solidFill>
                  <a:schemeClr val="tx1"/>
                </a:solidFill>
              </a:rPr>
              <a:t> </a:t>
            </a:r>
            <a:r>
              <a:rPr lang="en-US" dirty="0">
                <a:solidFill>
                  <a:schemeClr val="tx1"/>
                </a:solidFill>
              </a:rPr>
              <a:t>after the online Test Administration Training modules are completed, and an 80% has been attained on the final quiz. </a:t>
            </a:r>
          </a:p>
          <a:p>
            <a:endParaRPr lang="en-US" dirty="0">
              <a:solidFill>
                <a:schemeClr val="tx1"/>
              </a:solidFill>
            </a:endParaRPr>
          </a:p>
          <a:p>
            <a:r>
              <a:rPr lang="en-US" dirty="0">
                <a:solidFill>
                  <a:schemeClr val="tx1"/>
                </a:solidFill>
              </a:rPr>
              <a:t>Prior to administration of the Test, TAs should download, print, and review the Session 1 DTA. </a:t>
            </a:r>
          </a:p>
          <a:p>
            <a:r>
              <a:rPr lang="en-US" dirty="0">
                <a:solidFill>
                  <a:schemeClr val="tx1"/>
                </a:solidFill>
              </a:rPr>
              <a:t>TAs may opt to view the DTA on another computer during administration, but you will still need to print out the student facing materials and prepare them then also provide them as the DTA states during testing.</a:t>
            </a:r>
          </a:p>
          <a:p>
            <a:endParaRPr lang="en-US" dirty="0">
              <a:solidFill>
                <a:schemeClr val="tx1"/>
              </a:solidFill>
            </a:endParaRPr>
          </a:p>
          <a:p>
            <a:r>
              <a:rPr lang="en-US" dirty="0">
                <a:solidFill>
                  <a:schemeClr val="tx1"/>
                </a:solidFill>
              </a:rPr>
              <a:t>Please remember </a:t>
            </a:r>
            <a:r>
              <a:rPr lang="en-US" b="1" dirty="0">
                <a:solidFill>
                  <a:schemeClr val="tx1"/>
                </a:solidFill>
              </a:rPr>
              <a:t>[animation] </a:t>
            </a:r>
            <a:r>
              <a:rPr lang="en-US" dirty="0">
                <a:solidFill>
                  <a:schemeClr val="tx1"/>
                </a:solidFill>
              </a:rPr>
              <a:t>that DTAs are secure material and must be kept in a secure location, given to a TC for shredding after testing, and deleted from all computers after testing.</a:t>
            </a:r>
          </a:p>
          <a:p>
            <a:pPr marL="0" indent="0">
              <a:buFontTx/>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33632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Moving on to step 8 of the checklist - there are many things that need to be done in order to prepare for test administration. We can start by talking about preparing student accommodations and assessment features.</a:t>
            </a:r>
          </a:p>
          <a:p>
            <a:pPr marL="171450" indent="-171450">
              <a:buFont typeface="Arial" panose="020B0604020202020204" pitchFamily="34" charset="0"/>
              <a:buChar char="•"/>
            </a:pPr>
            <a:r>
              <a:rPr lang="en-US" dirty="0"/>
              <a:t>Reviewing your student’s IEP accommodations and comparing those to the list in the TAM, making sure you are well versed on the guidelines and protocols for using the accommodations with the MSAA test.</a:t>
            </a:r>
          </a:p>
          <a:p>
            <a:pPr marL="171450" indent="-171450">
              <a:buFont typeface="Arial" panose="020B0604020202020204" pitchFamily="34" charset="0"/>
              <a:buChar char="•"/>
            </a:pPr>
            <a:r>
              <a:rPr lang="en-US" dirty="0"/>
              <a:t>You should also identify the equipment that will be used for testing – you may need to make sure that the equipment meets the minimum requirements for testing.</a:t>
            </a:r>
          </a:p>
          <a:p>
            <a:pPr marL="171450" indent="-171450">
              <a:buFont typeface="Arial" panose="020B0604020202020204" pitchFamily="34" charset="0"/>
              <a:buChar char="•"/>
            </a:pPr>
            <a:r>
              <a:rPr lang="en-US" dirty="0"/>
              <a:t>Along with any necessary accommodations, you will also want to discover which accessibility and assessment features will create the best testing environment for your student and then testing them out to make sure they function properly. The TAM has comprehensive lists of features and supports that may be used in the computer-based test and also if you are administering the paper-based test.</a:t>
            </a:r>
          </a:p>
        </p:txBody>
      </p:sp>
    </p:spTree>
    <p:extLst>
      <p:ext uri="{BB962C8B-B14F-4D97-AF65-F5344CB8AC3E}">
        <p14:creationId xmlns:p14="http://schemas.microsoft.com/office/powerpoint/2010/main" val="300042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You can test out the assessment features, accessibility features, and any accommodations by using the </a:t>
            </a:r>
            <a:r>
              <a:rPr lang="en-US" b="1" dirty="0"/>
              <a:t>[Animation] </a:t>
            </a:r>
            <a:r>
              <a:rPr lang="en-US" dirty="0"/>
              <a:t>sample items that are available year-round in the MSAA system (no log in required). Every grade and content has a set of sample items, so getting in there and preparing for the actual test will be very helpful to you and your student. It will give you an idea of what features work best for your individual student so you can create the most optimal testing environment for your student.</a:t>
            </a:r>
          </a:p>
        </p:txBody>
      </p:sp>
    </p:spTree>
    <p:extLst>
      <p:ext uri="{BB962C8B-B14F-4D97-AF65-F5344CB8AC3E}">
        <p14:creationId xmlns:p14="http://schemas.microsoft.com/office/powerpoint/2010/main" val="3015711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Here are some additional tips for preparing test materials: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Read the DTA for the session you are administering and make notes!</a:t>
            </a:r>
          </a:p>
          <a:p>
            <a:pPr marL="171450" indent="-171450">
              <a:buFont typeface="Arial" panose="020B0604020202020204" pitchFamily="34" charset="0"/>
              <a:buChar char="•"/>
            </a:pPr>
            <a:r>
              <a:rPr lang="en-US" dirty="0"/>
              <a:t>Create tactile graphics and object replacements for items as appropriate and as your student typically uses them to access instruction</a:t>
            </a:r>
          </a:p>
          <a:p>
            <a:pPr marL="171450" indent="-171450">
              <a:buFont typeface="Arial" panose="020B0604020202020204" pitchFamily="34" charset="0"/>
              <a:buChar char="•"/>
            </a:pPr>
            <a:r>
              <a:rPr lang="en-US" dirty="0"/>
              <a:t>Upload all vocabulary into AAC/AT devices </a:t>
            </a:r>
          </a:p>
          <a:p>
            <a:pPr marL="171450" indent="-171450">
              <a:buFont typeface="Arial" panose="020B0604020202020204" pitchFamily="34" charset="0"/>
              <a:buChar char="•"/>
            </a:pPr>
            <a:r>
              <a:rPr lang="en-US" dirty="0"/>
              <a:t>Cutout all constructed response cutouts beforehand and have them organized.</a:t>
            </a:r>
          </a:p>
          <a:p>
            <a:pPr marL="171450" indent="-171450">
              <a:buFont typeface="Arial" panose="020B0604020202020204" pitchFamily="34" charset="0"/>
              <a:buChar char="•"/>
            </a:pPr>
            <a:r>
              <a:rPr lang="en-US" dirty="0"/>
              <a:t>And find a system that works best for you! Here are some helpful tips and tricks to help you when preparing test materials.</a:t>
            </a:r>
          </a:p>
        </p:txBody>
      </p:sp>
    </p:spTree>
    <p:extLst>
      <p:ext uri="{BB962C8B-B14F-4D97-AF65-F5344CB8AC3E}">
        <p14:creationId xmlns:p14="http://schemas.microsoft.com/office/powerpoint/2010/main" val="1117874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each DTA at the beginning of the session, there will be a page that details the Reference Sheets, constructed response cutouts, counters, and writing prompt materials that are to be used on that specific session of the test, as shown on screen here. The materials will be labeled and marked as to which item they correspond to, as you can see the first reference sheet </a:t>
            </a:r>
            <a:r>
              <a:rPr lang="en-US" b="1" dirty="0"/>
              <a:t>[animation] </a:t>
            </a:r>
            <a:r>
              <a:rPr lang="en-US" dirty="0"/>
              <a:t>– graph 21 will be used for item 2, so when you get to item 2 on the test you should be prepared to hand the student the reference sheet.</a:t>
            </a:r>
          </a:p>
        </p:txBody>
      </p:sp>
    </p:spTree>
    <p:extLst>
      <p:ext uri="{BB962C8B-B14F-4D97-AF65-F5344CB8AC3E}">
        <p14:creationId xmlns:p14="http://schemas.microsoft.com/office/powerpoint/2010/main" val="4172475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screen here, you can see the page of the DTA (which is teacher facing only) with the reference sheet of the line graph clipped on to the page that it corresponds with. The image on the right has the reference sheet in a little baggy and paperclipped on to that page of the DTA. </a:t>
            </a:r>
          </a:p>
          <a:p>
            <a:endParaRPr lang="en-US" dirty="0"/>
          </a:p>
          <a:p>
            <a:r>
              <a:rPr lang="en-US" dirty="0"/>
              <a:t>Organizational tips such as using paper clips, binder clips, and resealable storage bags are excellent ways of keeping reference sheets and cutouts with the actual item in the DTA. All cut-outs should be cut and ready prior to administration. Many of them are small and will require proper storage so they don’t get lost. Writing the item number on the back of cut-outs is also helpful. If TAs are responsible for administering the assessment to students in multiple grade levels, adding the grade level to the back of the cut-outs or the storage bags may be helpful as well. </a:t>
            </a:r>
          </a:p>
        </p:txBody>
      </p:sp>
    </p:spTree>
    <p:extLst>
      <p:ext uri="{BB962C8B-B14F-4D97-AF65-F5344CB8AC3E}">
        <p14:creationId xmlns:p14="http://schemas.microsoft.com/office/powerpoint/2010/main" val="2112872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introduce some folks from Cognia who will be facilitating the training today. Some may be behind the scenes, and others you will see and hear from during today’s training: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rPr>
              <a:t>Jason Brodeur, Senior Program Manager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rPr>
              <a:t>Riley Emmons, Program Coordinator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rPr>
              <a:t>Kelly Ickes, Director of Content Development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rPr>
              <a:t>Megan Bairstow, Manager of Special Education Test Development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rPr>
              <a:t>Haley Gardner, Accessibility Assessment Specialist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rPr>
              <a:t>Anita Franklin, Accessibility Assessment Specialist</a:t>
            </a:r>
          </a:p>
          <a:p>
            <a:endParaRPr lang="en-US" dirty="0"/>
          </a:p>
        </p:txBody>
      </p:sp>
    </p:spTree>
    <p:extLst>
      <p:ext uri="{BB962C8B-B14F-4D97-AF65-F5344CB8AC3E}">
        <p14:creationId xmlns:p14="http://schemas.microsoft.com/office/powerpoint/2010/main" val="1894238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highlighters is encouraged as it allows TAs to read through the DTA and make notes of important details throughout the script. Some examples include highlighting items requiring the use of Reference Sheets as well as highlighting any alternative text that should be read for students with visual impairments. In addition, TAs are encouraged to annotate or make notes and write on the DTA as they are reading through it. As a reminder, the DTA is not student-facing, so anything you put in there is to help your administration process.</a:t>
            </a:r>
          </a:p>
        </p:txBody>
      </p:sp>
    </p:spTree>
    <p:extLst>
      <p:ext uri="{BB962C8B-B14F-4D97-AF65-F5344CB8AC3E}">
        <p14:creationId xmlns:p14="http://schemas.microsoft.com/office/powerpoint/2010/main" val="3121665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sticky notes is also a great hack. This may call attention to items requiring reference sheets, needing counters or manipulatives, a calculator, as well as items requiring object replacement if appropriate. Sticky notes can also be used to help with determining stopping points for students as the test may be paused and restarted at any time during the testing window.</a:t>
            </a:r>
          </a:p>
        </p:txBody>
      </p:sp>
    </p:spTree>
    <p:extLst>
      <p:ext uri="{BB962C8B-B14F-4D97-AF65-F5344CB8AC3E}">
        <p14:creationId xmlns:p14="http://schemas.microsoft.com/office/powerpoint/2010/main" val="4035676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Items that lend themselves nicely to the use of counters are called out at the top of items in the DTA and also called out on that materials page at the front of the session. Using the same counters that the student is most familiar with and uses during classroom instruction is preferred. These items may vary according to student age/grade, ability level, and preference.  Having the correct number sorted and in a resealable storage bag limits the amount of time you have to spend at the beginning of the item preparing while the student loses all interest. </a:t>
            </a:r>
          </a:p>
          <a:p>
            <a:endParaRPr lang="en-US" dirty="0"/>
          </a:p>
          <a:p>
            <a:r>
              <a:rPr lang="en-US" dirty="0"/>
              <a:t>These are just a few ways to prepare your testing materials to ensure an organized and smooth administration. </a:t>
            </a:r>
          </a:p>
          <a:p>
            <a:endParaRPr lang="en-US" dirty="0"/>
          </a:p>
          <a:p>
            <a:r>
              <a:rPr lang="en-US" dirty="0"/>
              <a:t>We’d like to pause for just a minute and ask if there are any other suggestions that folks might like to add to these? Any tips that have made administration more organized for you? Feel free to add those to the chat as we continue and we can share those along with any questions at the end.</a:t>
            </a:r>
          </a:p>
        </p:txBody>
      </p:sp>
    </p:spTree>
    <p:extLst>
      <p:ext uri="{BB962C8B-B14F-4D97-AF65-F5344CB8AC3E}">
        <p14:creationId xmlns:p14="http://schemas.microsoft.com/office/powerpoint/2010/main" val="3047161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Moving on to step 9 on the checklist, you will need to access the student profile in the MSAA system and complete the necessary tabs. Once the student is selected, you will see 5 tabs associated with that student.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[animation] </a:t>
            </a:r>
            <a:r>
              <a:rPr lang="en-US" dirty="0"/>
              <a:t>The first tab is demographics – you will want to make sure that all of the student information (student ID, name, birthday, current grade, state, district, school) is all accurate. If there is an error in this information you will want to contact your Test Coordinator, as they have the ability to make changes to that tab.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next 3 tabs are to be completed by the test administrator. </a:t>
            </a:r>
          </a:p>
          <a:p>
            <a:pPr marL="0" indent="0">
              <a:buFont typeface="Arial" panose="020B0604020202020204" pitchFamily="34" charset="0"/>
              <a:buNone/>
            </a:pPr>
            <a:r>
              <a:rPr lang="en-US" b="1" dirty="0"/>
              <a:t>[animation]</a:t>
            </a:r>
            <a:r>
              <a:rPr lang="en-US" dirty="0"/>
              <a:t> The LCI or Learner characteristics inventory tab has 16 different areas to fill out about your student, such as disability category, classroom setting, communication levels and more. </a:t>
            </a:r>
          </a:p>
          <a:p>
            <a:pPr marL="0" indent="0">
              <a:buFont typeface="Arial" panose="020B0604020202020204" pitchFamily="34" charset="0"/>
              <a:buNone/>
            </a:pPr>
            <a:r>
              <a:rPr lang="en-US" b="1" dirty="0"/>
              <a:t>[animation] </a:t>
            </a:r>
            <a:r>
              <a:rPr lang="en-US" dirty="0"/>
              <a:t>the accommodations before test tab is where you will select all accommodations that are documented in your students IEP.</a:t>
            </a:r>
          </a:p>
          <a:p>
            <a:pPr marL="0" indent="0">
              <a:buFont typeface="Arial" panose="020B0604020202020204" pitchFamily="34" charset="0"/>
              <a:buNone/>
            </a:pPr>
            <a:r>
              <a:rPr lang="en-US" b="1" dirty="0"/>
              <a:t>[animation] </a:t>
            </a:r>
            <a:r>
              <a:rPr lang="en-US" dirty="0"/>
              <a:t>the SRC or Student Response Check tab is where you will determine and/or identify if your student has an observable mode of responding to test items.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last tab, accommodations after test will be completed after testing.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take a closer look at the Student Response Check on the next slide.</a:t>
            </a:r>
          </a:p>
        </p:txBody>
      </p:sp>
    </p:spTree>
    <p:extLst>
      <p:ext uri="{BB962C8B-B14F-4D97-AF65-F5344CB8AC3E}">
        <p14:creationId xmlns:p14="http://schemas.microsoft.com/office/powerpoint/2010/main" val="1591698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17550"/>
            <a:ext cx="5689600" cy="3200400"/>
          </a:xfrm>
        </p:spPr>
      </p:sp>
      <p:sp>
        <p:nvSpPr>
          <p:cNvPr id="3" name="Notes Placeholder 2"/>
          <p:cNvSpPr>
            <a:spLocks noGrp="1"/>
          </p:cNvSpPr>
          <p:nvPr>
            <p:ph type="body" idx="1"/>
          </p:nvPr>
        </p:nvSpPr>
        <p:spPr>
          <a:xfrm>
            <a:off x="482130" y="3918384"/>
            <a:ext cx="6076562" cy="485071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Unicode MS" panose="020B0604020202020204" pitchFamily="34" charset="-128"/>
                <a:cs typeface="Calibri" panose="020F0502020204030204" pitchFamily="34" charset="0"/>
              </a:rPr>
              <a:t>So, what is the Student Response Check or SRC? It 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800" b="0" i="0" u="none" strike="noStrike" cap="none" normalizeH="0" baseline="0" dirty="0">
              <a:ln>
                <a:noFill/>
              </a:ln>
              <a:solidFill>
                <a:schemeClr val="tx1"/>
              </a:solidFill>
              <a:effectLst/>
              <a:latin typeface="Arial" panose="020B0604020202020204" pitchFamily="34" charset="0"/>
            </a:endParaRP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A task completed prior to testing during which a student is asked to demonstrate their preferred mode(s) of communication.</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It is used to determine if the student demonstrates an observable response mode. An </a:t>
            </a:r>
            <a:r>
              <a:rPr lang="en-US" dirty="0"/>
              <a:t>observable response mode is a predictable and consistent behavior or movement that is able to be understood by a communication partner as intentional communication. </a:t>
            </a:r>
            <a:endParaRPr lang="en-US" dirty="0">
              <a:latin typeface="Arial" panose="020B0604020202020204" pitchFamily="34" charset="0"/>
              <a:cs typeface="Arial" panose="020B0604020202020204" pitchFamily="34" charset="0"/>
            </a:endParaRP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The SRC ensures that the student will be able to participate in the assessment and respond to test items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It is a 3-question, content-neutral task used to ensure that the TA can clearly identify which answer a student chooses for a selected-response (SR) item. </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If you have a student who you know has a reliable response mode, for example they communicate daily and have taken MSAA many times, you do not need to conduct the whole SRC. You just need to select which response mode they will be using to access the Test in the  SRC tab, in order for secure materials to come available. </a:t>
            </a:r>
          </a:p>
          <a:p>
            <a:pPr indent="-228600">
              <a:lnSpc>
                <a:spcPct val="90000"/>
              </a:lnSpc>
              <a:buFont typeface="Arial" panose="020B0604020202020204" pitchFamily="34" charset="0"/>
              <a:buChar char="•"/>
            </a:pPr>
            <a:r>
              <a:rPr lang="en-US" dirty="0">
                <a:latin typeface="Arial" panose="020B0604020202020204" pitchFamily="34" charset="0"/>
                <a:cs typeface="Arial" panose="020B0604020202020204" pitchFamily="34" charset="0"/>
              </a:rPr>
              <a:t>So, in a quick summary, the SRC is done prior to testing, as a way to ensure that your student can select their response option in whichever way best meets their needs and is reflective of how they typically communicate, and it  tells the TA whether or not the student will be able to participate in the test.</a:t>
            </a:r>
          </a:p>
          <a:p>
            <a:endParaRPr lang="en-US" dirty="0"/>
          </a:p>
        </p:txBody>
      </p:sp>
    </p:spTree>
    <p:extLst>
      <p:ext uri="{BB962C8B-B14F-4D97-AF65-F5344CB8AC3E}">
        <p14:creationId xmlns:p14="http://schemas.microsoft.com/office/powerpoint/2010/main" val="306729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17550"/>
            <a:ext cx="5689600" cy="3200400"/>
          </a:xfrm>
        </p:spPr>
      </p:sp>
      <p:sp>
        <p:nvSpPr>
          <p:cNvPr id="3" name="Notes Placeholder 2"/>
          <p:cNvSpPr>
            <a:spLocks noGrp="1"/>
          </p:cNvSpPr>
          <p:nvPr>
            <p:ph type="body" idx="1"/>
          </p:nvPr>
        </p:nvSpPr>
        <p:spPr>
          <a:xfrm>
            <a:off x="482130" y="3918384"/>
            <a:ext cx="6076562" cy="4850712"/>
          </a:xfrm>
        </p:spPr>
        <p:txBody>
          <a:bodyPr/>
          <a:lstStyle/>
          <a:p>
            <a:r>
              <a:rPr lang="en-US" dirty="0"/>
              <a:t>Ending the testing experience after the SRC is conducted, based on the results, is called the Early Stopping Rule (ESR).</a:t>
            </a:r>
          </a:p>
          <a:p>
            <a:r>
              <a:rPr lang="en-US" sz="3200" dirty="0"/>
              <a:t>The lack of an observable response mode is the </a:t>
            </a:r>
            <a:r>
              <a:rPr lang="en-US" sz="3200" b="1" dirty="0"/>
              <a:t>only </a:t>
            </a:r>
            <a:r>
              <a:rPr lang="en-US" sz="3200" dirty="0"/>
              <a:t>reason the Early Stopping Rule can be applied.</a:t>
            </a:r>
            <a:endParaRPr lang="en-US" sz="1100" dirty="0"/>
          </a:p>
          <a:p>
            <a:r>
              <a:rPr lang="en-US" sz="3200" dirty="0"/>
              <a:t>The ESR </a:t>
            </a:r>
            <a:r>
              <a:rPr lang="en-US" sz="3200" b="1" dirty="0"/>
              <a:t>cannot</a:t>
            </a:r>
            <a:r>
              <a:rPr lang="en-US" sz="3200" dirty="0"/>
              <a:t> be applied based on the students</a:t>
            </a:r>
          </a:p>
          <a:p>
            <a:pPr lvl="1"/>
            <a:r>
              <a:rPr lang="en-US" dirty="0"/>
              <a:t>behavior</a:t>
            </a:r>
          </a:p>
          <a:p>
            <a:pPr lvl="1"/>
            <a:r>
              <a:rPr lang="en-US" dirty="0"/>
              <a:t>stamina</a:t>
            </a:r>
          </a:p>
          <a:p>
            <a:pPr lvl="1"/>
            <a:r>
              <a:rPr lang="en-US" dirty="0"/>
              <a:t>knowledge of the content</a:t>
            </a:r>
          </a:p>
          <a:p>
            <a:pPr lvl="1"/>
            <a:r>
              <a:rPr lang="en-US" dirty="0"/>
              <a:t>frustration level</a:t>
            </a:r>
          </a:p>
          <a:p>
            <a:pPr lvl="1"/>
            <a:r>
              <a:rPr lang="en-US" dirty="0"/>
              <a:t>refusal to participate in the test</a:t>
            </a:r>
          </a:p>
          <a:p>
            <a:endParaRPr lang="en-US" dirty="0"/>
          </a:p>
          <a:p>
            <a:r>
              <a:rPr lang="en-US" dirty="0"/>
              <a:t>So, ending the testing experience for a student means to close their tests and they wouldn’t participate in any subject of the MSAA assessment. Since that is a big deal, there are multiple steps that must be followed before this could even be considered for your student. Also, TAs do not have permission to apply the Early Stopping Rule and/or close a test. This involves communication with the Test Coordinator or TC. </a:t>
            </a:r>
          </a:p>
        </p:txBody>
      </p:sp>
    </p:spTree>
    <p:extLst>
      <p:ext uri="{BB962C8B-B14F-4D97-AF65-F5344CB8AC3E}">
        <p14:creationId xmlns:p14="http://schemas.microsoft.com/office/powerpoint/2010/main" val="1070481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19275" y="698500"/>
            <a:ext cx="3781425" cy="2127250"/>
          </a:xfrm>
        </p:spPr>
      </p:sp>
      <p:sp>
        <p:nvSpPr>
          <p:cNvPr id="3" name="Notes Placeholder 2"/>
          <p:cNvSpPr>
            <a:spLocks noGrp="1"/>
          </p:cNvSpPr>
          <p:nvPr>
            <p:ph type="body" idx="1"/>
          </p:nvPr>
        </p:nvSpPr>
        <p:spPr>
          <a:xfrm>
            <a:off x="387350" y="2825750"/>
            <a:ext cx="6400800" cy="5943600"/>
          </a:xfrm>
        </p:spPr>
        <p:txBody>
          <a:bodyPr/>
          <a:lstStyle/>
          <a:p>
            <a:r>
              <a:rPr lang="en-US" b="0" dirty="0">
                <a:solidFill>
                  <a:schemeClr val="tx1"/>
                </a:solidFill>
              </a:rPr>
              <a:t>This is the SRC/ESR flowchart, that is found in the TAM. It is a great tool in showing you the steps of how the decision of applying the ESR is come to, and it also is a great way to see how the SRC plays a major role with the ESR. </a:t>
            </a:r>
          </a:p>
          <a:p>
            <a:endParaRPr lang="en-US" b="0" dirty="0">
              <a:solidFill>
                <a:schemeClr val="tx1"/>
              </a:solidFill>
            </a:endParaRPr>
          </a:p>
          <a:p>
            <a:r>
              <a:rPr lang="en-US" b="0" dirty="0">
                <a:solidFill>
                  <a:schemeClr val="tx1"/>
                </a:solidFill>
              </a:rPr>
              <a:t>So, let’s go through this flowchart: We are starting in the top left box where it says start here:</a:t>
            </a:r>
          </a:p>
          <a:p>
            <a:endParaRPr lang="en-US" b="1" dirty="0">
              <a:solidFill>
                <a:schemeClr val="tx1"/>
              </a:solidFill>
            </a:endParaRPr>
          </a:p>
          <a:p>
            <a:r>
              <a:rPr lang="en-US" b="1" dirty="0">
                <a:solidFill>
                  <a:schemeClr val="tx1"/>
                </a:solidFill>
              </a:rPr>
              <a:t>[Animation] START HERE: </a:t>
            </a:r>
            <a:r>
              <a:rPr lang="en-US" b="0" u="sng" dirty="0">
                <a:solidFill>
                  <a:schemeClr val="tx1"/>
                </a:solidFill>
              </a:rPr>
              <a:t>Does the student use one or more of the following modes of communication consistently? </a:t>
            </a:r>
            <a:r>
              <a:rPr lang="en-US" b="0" u="none" dirty="0">
                <a:solidFill>
                  <a:schemeClr val="tx1"/>
                </a:solidFill>
              </a:rPr>
              <a:t>And then it lists out a variety of response modes</a:t>
            </a:r>
            <a:endParaRPr lang="en-US" b="0" u="sng" dirty="0">
              <a:solidFill>
                <a:schemeClr val="tx1"/>
              </a:solidFill>
            </a:endParaRPr>
          </a:p>
          <a:p>
            <a:pPr marL="628650" lvl="1" indent="-171450">
              <a:spcBef>
                <a:spcPts val="600"/>
              </a:spcBef>
              <a:buFont typeface="Arial" panose="020B0604020202020204" pitchFamily="34" charset="0"/>
              <a:buChar char="•"/>
            </a:pPr>
            <a:r>
              <a:rPr lang="en-US" dirty="0">
                <a:solidFill>
                  <a:schemeClr val="tx1"/>
                </a:solidFill>
              </a:rPr>
              <a:t>Mouse and computer</a:t>
            </a:r>
          </a:p>
          <a:p>
            <a:pPr marL="628650" lvl="1" indent="-171450">
              <a:spcBef>
                <a:spcPts val="600"/>
              </a:spcBef>
              <a:buFont typeface="Arial" panose="020B0604020202020204" pitchFamily="34" charset="0"/>
              <a:buChar char="•"/>
            </a:pPr>
            <a:r>
              <a:rPr lang="en-US" dirty="0">
                <a:solidFill>
                  <a:schemeClr val="tx1"/>
                </a:solidFill>
              </a:rPr>
              <a:t>Verbal response to test item</a:t>
            </a:r>
          </a:p>
          <a:p>
            <a:pPr marL="628650" lvl="1" indent="-171450">
              <a:spcBef>
                <a:spcPts val="600"/>
              </a:spcBef>
              <a:buFont typeface="Arial" panose="020B0604020202020204" pitchFamily="34" charset="0"/>
              <a:buChar char="•"/>
            </a:pPr>
            <a:r>
              <a:rPr lang="en-US" dirty="0">
                <a:solidFill>
                  <a:schemeClr val="tx1"/>
                </a:solidFill>
              </a:rPr>
              <a:t>Touch screen</a:t>
            </a:r>
          </a:p>
          <a:p>
            <a:pPr marL="628650" lvl="1" indent="-171450">
              <a:spcBef>
                <a:spcPts val="600"/>
              </a:spcBef>
              <a:buFont typeface="Arial" panose="020B0604020202020204" pitchFamily="34" charset="0"/>
              <a:buChar char="•"/>
            </a:pPr>
            <a:r>
              <a:rPr lang="en-US" dirty="0">
                <a:solidFill>
                  <a:schemeClr val="tx1"/>
                </a:solidFill>
              </a:rPr>
              <a:t>Gesture/point</a:t>
            </a:r>
          </a:p>
          <a:p>
            <a:pPr marL="628650" lvl="1" indent="-171450">
              <a:spcBef>
                <a:spcPts val="600"/>
              </a:spcBef>
              <a:buFont typeface="Arial" panose="020B0604020202020204" pitchFamily="34" charset="0"/>
              <a:buChar char="•"/>
            </a:pPr>
            <a:r>
              <a:rPr lang="en-US" dirty="0">
                <a:solidFill>
                  <a:schemeClr val="tx1"/>
                </a:solidFill>
              </a:rPr>
              <a:t>Circle response on the paper version of the Test</a:t>
            </a:r>
          </a:p>
          <a:p>
            <a:pPr marL="628650" lvl="1" indent="-171450">
              <a:spcBef>
                <a:spcPts val="600"/>
              </a:spcBef>
              <a:buFont typeface="Arial" panose="020B0604020202020204" pitchFamily="34" charset="0"/>
              <a:buChar char="•"/>
            </a:pPr>
            <a:r>
              <a:rPr lang="en-US" dirty="0">
                <a:solidFill>
                  <a:schemeClr val="tx1"/>
                </a:solidFill>
              </a:rPr>
              <a:t>Clock scanner with a switch</a:t>
            </a:r>
          </a:p>
          <a:p>
            <a:pPr marL="628650" lvl="1" indent="-171450">
              <a:spcBef>
                <a:spcPts val="600"/>
              </a:spcBef>
              <a:buFont typeface="Arial" panose="020B0604020202020204" pitchFamily="34" charset="0"/>
              <a:buChar char="•"/>
            </a:pPr>
            <a:r>
              <a:rPr lang="en-US" dirty="0">
                <a:solidFill>
                  <a:schemeClr val="tx1"/>
                </a:solidFill>
              </a:rPr>
              <a:t>Scanning device</a:t>
            </a:r>
          </a:p>
          <a:p>
            <a:pPr marL="628650" lvl="1" indent="-171450">
              <a:spcBef>
                <a:spcPts val="600"/>
              </a:spcBef>
              <a:buFont typeface="Arial" panose="020B0604020202020204" pitchFamily="34" charset="0"/>
              <a:buChar char="•"/>
            </a:pPr>
            <a:r>
              <a:rPr lang="en-US" dirty="0">
                <a:solidFill>
                  <a:schemeClr val="tx1"/>
                </a:solidFill>
              </a:rPr>
              <a:t>Eye gaze</a:t>
            </a:r>
          </a:p>
          <a:p>
            <a:pPr marL="628650" lvl="1" indent="-171450">
              <a:spcBef>
                <a:spcPts val="600"/>
              </a:spcBef>
              <a:buFont typeface="Arial" panose="020B0604020202020204" pitchFamily="34" charset="0"/>
              <a:buChar char="•"/>
            </a:pPr>
            <a:r>
              <a:rPr lang="en-US" dirty="0">
                <a:solidFill>
                  <a:schemeClr val="tx1"/>
                </a:solidFill>
              </a:rPr>
              <a:t>Other specify</a:t>
            </a:r>
          </a:p>
          <a:p>
            <a:pPr marL="457200" lvl="1" indent="0">
              <a:buFont typeface="Arial" panose="020B0604020202020204" pitchFamily="34" charset="0"/>
              <a:buNone/>
            </a:pPr>
            <a:endParaRPr lang="en-US" dirty="0">
              <a:solidFill>
                <a:schemeClr val="tx1"/>
              </a:solidFill>
            </a:endParaRPr>
          </a:p>
          <a:p>
            <a:pPr marL="0" indent="0">
              <a:buFont typeface="Wingdings" panose="05000000000000000000" pitchFamily="2" charset="2"/>
              <a:buNone/>
            </a:pPr>
            <a:r>
              <a:rPr lang="en-US" b="1" dirty="0">
                <a:solidFill>
                  <a:schemeClr val="tx1"/>
                </a:solidFill>
              </a:rPr>
              <a:t>[Animation] </a:t>
            </a:r>
            <a:r>
              <a:rPr lang="en-US" b="0" dirty="0">
                <a:solidFill>
                  <a:schemeClr val="tx1"/>
                </a:solidFill>
              </a:rPr>
              <a:t>If the answer is </a:t>
            </a:r>
            <a:r>
              <a:rPr lang="en-US" b="1" dirty="0">
                <a:solidFill>
                  <a:schemeClr val="tx1"/>
                </a:solidFill>
              </a:rPr>
              <a:t>YES</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you can go ahead and </a:t>
            </a:r>
            <a:r>
              <a:rPr lang="en-US" b="1" dirty="0">
                <a:solidFill>
                  <a:schemeClr val="tx1"/>
                </a:solidFill>
              </a:rPr>
              <a:t>STOP. </a:t>
            </a:r>
            <a:r>
              <a:rPr lang="en-US" dirty="0">
                <a:solidFill>
                  <a:schemeClr val="tx1"/>
                </a:solidFill>
              </a:rPr>
              <a:t>You do not need to administer the SRC. Select all response mode(s) that the student will use during testing in the SRC tab in the student profile in the MSAA system. An example of this would be your student consistently interacts using a switch to make choices, you witness them use it every day and you know as their TA this is something they will have no problem with, you can stop with the flowchart, document their response modes, and move on to the next step in your TA checklist. </a:t>
            </a:r>
          </a:p>
          <a:p>
            <a:pPr marL="0" indent="0">
              <a:buFont typeface="Wingdings" panose="05000000000000000000" pitchFamily="2" charset="2"/>
              <a:buNone/>
            </a:pPr>
            <a:r>
              <a:rPr lang="en-US" b="1" dirty="0">
                <a:solidFill>
                  <a:schemeClr val="tx1"/>
                </a:solidFill>
              </a:rPr>
              <a:t>[Animation]</a:t>
            </a:r>
            <a:r>
              <a:rPr lang="en-US" b="0" dirty="0">
                <a:solidFill>
                  <a:schemeClr val="tx1"/>
                </a:solidFill>
              </a:rPr>
              <a:t> If the answer to that first question was </a:t>
            </a:r>
            <a:r>
              <a:rPr lang="en-US" b="1" dirty="0">
                <a:solidFill>
                  <a:schemeClr val="tx1"/>
                </a:solidFill>
              </a:rPr>
              <a:t>NO</a:t>
            </a:r>
            <a:r>
              <a:rPr lang="en-US" sz="1800" b="1" dirty="0">
                <a:solidFill>
                  <a:schemeClr val="tx1"/>
                </a:solidFill>
                <a:effectLst/>
                <a:latin typeface="Calibri" panose="020F0502020204030204" pitchFamily="34" charset="0"/>
                <a:cs typeface="Times New Roman" panose="02020603050405020304" pitchFamily="18" charset="0"/>
              </a:rPr>
              <a:t>, </a:t>
            </a:r>
            <a:r>
              <a:rPr lang="en-US" sz="1800" b="0" dirty="0">
                <a:solidFill>
                  <a:schemeClr val="tx1"/>
                </a:solidFill>
                <a:effectLst/>
                <a:latin typeface="Calibri" panose="020F0502020204030204" pitchFamily="34" charset="0"/>
                <a:cs typeface="Times New Roman" panose="02020603050405020304" pitchFamily="18" charset="0"/>
              </a:rPr>
              <a:t>they do not use one or more mode(s) of communication consistently,</a:t>
            </a: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solidFill>
                  <a:schemeClr val="tx1"/>
                </a:solidFill>
              </a:rPr>
              <a:t>Administer the SRC using the modes of communication that the student is familiar with. Use either the paper or computer version of the SRC. All modes of communication used regularly by the student may be used at the same time. So here is that question again at the bottom of that box, </a:t>
            </a:r>
            <a:r>
              <a:rPr lang="en-US" i="0" u="sng" dirty="0">
                <a:solidFill>
                  <a:schemeClr val="tx1"/>
                </a:solidFill>
              </a:rPr>
              <a:t>Did the student demonstrate an *observable response?</a:t>
            </a:r>
          </a:p>
          <a:p>
            <a:endParaRPr lang="en-US" b="1" dirty="0">
              <a:solidFill>
                <a:schemeClr val="tx1"/>
              </a:solidFill>
            </a:endParaRPr>
          </a:p>
          <a:p>
            <a:pPr marL="457200" lvl="1" indent="0">
              <a:buFont typeface="Wingdings" panose="05000000000000000000" pitchFamily="2" charset="2"/>
              <a:buNone/>
            </a:pPr>
            <a:r>
              <a:rPr lang="en-US" b="1" dirty="0">
                <a:solidFill>
                  <a:schemeClr val="tx1"/>
                </a:solidFill>
              </a:rPr>
              <a:t>[Animation] </a:t>
            </a:r>
            <a:r>
              <a:rPr lang="en-US" b="0" dirty="0">
                <a:solidFill>
                  <a:schemeClr val="tx1"/>
                </a:solidFill>
              </a:rPr>
              <a:t>If </a:t>
            </a:r>
            <a:r>
              <a:rPr lang="en-US" b="1" dirty="0">
                <a:solidFill>
                  <a:schemeClr val="tx1"/>
                </a:solidFill>
              </a:rPr>
              <a:t>YES</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lang="en-US" b="1" dirty="0">
                <a:solidFill>
                  <a:schemeClr val="tx1"/>
                </a:solidFill>
              </a:rPr>
              <a:t>CONTINUE </a:t>
            </a:r>
            <a:r>
              <a:rPr lang="en-US" dirty="0">
                <a:solidFill>
                  <a:schemeClr val="tx1"/>
                </a:solidFill>
              </a:rPr>
              <a:t>to administer the MSAA tests in all content areas. At this time., the student showed an observable response mode so the test can no longer be closed due to the Early Stopping Rule.</a:t>
            </a:r>
          </a:p>
          <a:p>
            <a:pPr lvl="1"/>
            <a:r>
              <a:rPr lang="en-US" b="1" dirty="0">
                <a:solidFill>
                  <a:schemeClr val="tx1"/>
                </a:solidFill>
              </a:rPr>
              <a:t>[Animation] </a:t>
            </a:r>
            <a:r>
              <a:rPr lang="en-US" b="0" dirty="0">
                <a:solidFill>
                  <a:schemeClr val="tx1"/>
                </a:solidFill>
              </a:rPr>
              <a:t>If </a:t>
            </a:r>
            <a:r>
              <a:rPr lang="en-US" b="1" dirty="0">
                <a:solidFill>
                  <a:schemeClr val="tx1"/>
                </a:solidFill>
              </a:rPr>
              <a:t>NO</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the student did not demonstrate an observable response to the SRC, the next step will be to o</a:t>
            </a:r>
            <a:r>
              <a:rPr lang="en-US" dirty="0">
                <a:solidFill>
                  <a:schemeClr val="tx1"/>
                </a:solidFill>
              </a:rPr>
              <a:t>pen the student’s ELA and/or Mathematics Test. Again, this can be done using the computer-based test or the paper-based test, whatever is most appropriate for your student, and at that time, you will administer the first four test items. This is something that we recommend and that is best practice, to attempt with your student more than once. So, it may be with different content areas, different times of day, different week or just different strategies that may encourage or support your student to show that observable response. After that – the last question of the flowchart,  </a:t>
            </a:r>
          </a:p>
          <a:p>
            <a:pPr lvl="1"/>
            <a:r>
              <a:rPr lang="en-US" i="0" u="sng" dirty="0">
                <a:solidFill>
                  <a:schemeClr val="tx1"/>
                </a:solidFill>
              </a:rPr>
              <a:t>Did the student demonstrate an *observable response to those first 4 items of the Test</a:t>
            </a:r>
            <a:r>
              <a:rPr lang="en-US" i="1" dirty="0">
                <a:solidFill>
                  <a:schemeClr val="tx1"/>
                </a:solidFill>
              </a:rPr>
              <a:t>?</a:t>
            </a:r>
          </a:p>
          <a:p>
            <a:endParaRPr lang="en-US" b="1" dirty="0">
              <a:solidFill>
                <a:schemeClr val="tx1"/>
              </a:solidFill>
            </a:endParaRPr>
          </a:p>
          <a:p>
            <a:pPr lvl="2"/>
            <a:r>
              <a:rPr lang="en-US" b="1" dirty="0">
                <a:solidFill>
                  <a:schemeClr val="tx1"/>
                </a:solidFill>
              </a:rPr>
              <a:t>[Animation] </a:t>
            </a:r>
            <a:r>
              <a:rPr lang="en-US" b="0" dirty="0">
                <a:solidFill>
                  <a:schemeClr val="tx1"/>
                </a:solidFill>
              </a:rPr>
              <a:t>If</a:t>
            </a:r>
            <a:r>
              <a:rPr lang="en-US" b="1" dirty="0">
                <a:solidFill>
                  <a:schemeClr val="tx1"/>
                </a:solidFill>
              </a:rPr>
              <a:t> YES</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a:r>
            <a:r>
              <a:rPr lang="en-US" b="1" dirty="0">
                <a:solidFill>
                  <a:schemeClr val="tx1"/>
                </a:solidFill>
              </a:rPr>
              <a:t>CONTINUE </a:t>
            </a:r>
            <a:r>
              <a:rPr lang="en-US" dirty="0">
                <a:solidFill>
                  <a:schemeClr val="tx1"/>
                </a:solidFill>
              </a:rPr>
              <a:t>to administer the MSAA tests in all content areas. The test can no longer be closed due to the Early Stopping Rule.</a:t>
            </a:r>
          </a:p>
          <a:p>
            <a:pPr lvl="2"/>
            <a:r>
              <a:rPr lang="en-US" b="1" dirty="0">
                <a:solidFill>
                  <a:schemeClr val="tx1"/>
                </a:solidFill>
              </a:rPr>
              <a:t>[Animation] </a:t>
            </a:r>
            <a:r>
              <a:rPr lang="en-US" b="0" dirty="0">
                <a:solidFill>
                  <a:schemeClr val="tx1"/>
                </a:solidFill>
              </a:rPr>
              <a:t>If </a:t>
            </a:r>
            <a:r>
              <a:rPr lang="en-US" b="1" dirty="0">
                <a:solidFill>
                  <a:schemeClr val="tx1"/>
                </a:solidFill>
              </a:rPr>
              <a:t>NO</a:t>
            </a: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at this point you would </a:t>
            </a:r>
            <a:r>
              <a:rPr lang="en-US" b="1" dirty="0">
                <a:solidFill>
                  <a:schemeClr val="tx1"/>
                </a:solidFill>
              </a:rPr>
              <a:t>STOP. </a:t>
            </a:r>
            <a:r>
              <a:rPr lang="en-US" dirty="0">
                <a:solidFill>
                  <a:schemeClr val="tx1"/>
                </a:solidFill>
              </a:rPr>
              <a:t>The student does not have a consistent observable response. The TA must contact the district or school TC and discuss the results of the SRC. </a:t>
            </a:r>
            <a:r>
              <a:rPr lang="en-US" b="1" dirty="0">
                <a:solidFill>
                  <a:schemeClr val="tx1"/>
                </a:solidFill>
              </a:rPr>
              <a:t>Only TCs may apply the Early Stopping Rule and close the test.</a:t>
            </a:r>
          </a:p>
          <a:p>
            <a:pPr lvl="0"/>
            <a:endParaRPr lang="en-US" b="1" dirty="0">
              <a:solidFill>
                <a:schemeClr val="tx1"/>
              </a:solidFill>
            </a:endParaRPr>
          </a:p>
          <a:p>
            <a:pPr lvl="0"/>
            <a:r>
              <a:rPr lang="en-US" b="0" dirty="0">
                <a:solidFill>
                  <a:schemeClr val="tx1"/>
                </a:solidFill>
              </a:rPr>
              <a:t>Now that it has been determined that the ESR is the appropriate action to take, the TC must close tests for ALL content areas. </a:t>
            </a:r>
          </a:p>
          <a:p>
            <a:pPr lvl="0"/>
            <a:r>
              <a:rPr lang="en-US" b="0" dirty="0">
                <a:solidFill>
                  <a:schemeClr val="tx1"/>
                </a:solidFill>
              </a:rPr>
              <a:t>We went a little rogue off our checklists to really spend time focusing on this SRC process as it is often a pain point or a confusing part of administration. The big takeaway is that all students must be tested unless they cannot reliably and observably communicate responses.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C05E5-E787-45E3-9600-F905EDAA2E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1366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back to our checklist - The final step on the Before Test Administration Checklist is #10: Create a comfortable and secure testing environment. When considering the optimal testing environment for each student, look at the time of day when a student is most attentive during instruction. Avoid testing during times of day when students may be more lethargic such as after lunch or PE. Also, avoid times of day when students may be excited about recess or an upcoming class and be overstimulated and unable to concentrate.</a:t>
            </a:r>
          </a:p>
          <a:p>
            <a:endParaRPr lang="en-US" dirty="0"/>
          </a:p>
          <a:p>
            <a:r>
              <a:rPr lang="en-US" dirty="0"/>
              <a:t>By using the sample items provided on the MSAAAssessment.org site, TAs and students can become familiar with the assessment process, the layout of the questions and answer options, as well as the language of the assessment. Students can practice using the reference sheets as well as when they can and cannot use items such as calculators.  Again, you can use the sample items available on msaaassessment.org as they are available all year long.</a:t>
            </a:r>
          </a:p>
          <a:p>
            <a:endParaRPr lang="en-US" dirty="0"/>
          </a:p>
          <a:p>
            <a:r>
              <a:rPr lang="en-US" dirty="0"/>
              <a:t>If different counters or manipulatives are used by students, please use the counters and manipulatives with which they are most familiar. The assessment script within the DTA should be followed as written, but there are many ways to vary the experience and make it individualized for students. </a:t>
            </a:r>
          </a:p>
          <a:p>
            <a:endParaRPr lang="en-US" dirty="0"/>
          </a:p>
          <a:p>
            <a:r>
              <a:rPr lang="en-US" dirty="0"/>
              <a:t>If a student uses eye gaze in the classroom to communicate, the expectations should remain the same during the administration of the MSAA. Likewise, if a student uses an AAC/AT device during regular classroom instruction, those devices should be used during the assessment. </a:t>
            </a:r>
          </a:p>
          <a:p>
            <a:endParaRPr lang="en-US" dirty="0"/>
          </a:p>
          <a:p>
            <a:r>
              <a:rPr lang="en-US" dirty="0"/>
              <a:t>A comfortable environment should be individualized to the specific learner based on what makes them feel most at ease during testing. </a:t>
            </a:r>
          </a:p>
          <a:p>
            <a:endParaRPr lang="en-US" dirty="0"/>
          </a:p>
          <a:p>
            <a:r>
              <a:rPr lang="en-US" dirty="0"/>
              <a:t>Completing the </a:t>
            </a:r>
            <a:r>
              <a:rPr lang="en-US" b="1" dirty="0"/>
              <a:t>Before the Administration </a:t>
            </a:r>
            <a:r>
              <a:rPr lang="en-US" dirty="0"/>
              <a:t>Checklist before the administration window allows TAs to have the entire window to administer the assessment to students and to be selective about the days and times that students should test. TAs can help students avoid assessment fatigue by using this window efficiently.</a:t>
            </a:r>
          </a:p>
          <a:p>
            <a:endParaRPr lang="en-US" dirty="0"/>
          </a:p>
          <a:p>
            <a:r>
              <a:rPr lang="en-US" dirty="0"/>
              <a:t>Security is also a huge component in a testing environment, and we will talk a little more about that in the during test administration part of this training. </a:t>
            </a:r>
          </a:p>
        </p:txBody>
      </p:sp>
    </p:spTree>
    <p:extLst>
      <p:ext uri="{BB962C8B-B14F-4D97-AF65-F5344CB8AC3E}">
        <p14:creationId xmlns:p14="http://schemas.microsoft.com/office/powerpoint/2010/main" val="354614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can see that the Test Coordinator shares some similar tasks as the TA, and also has some that look a little different. </a:t>
            </a:r>
            <a:r>
              <a:rPr lang="en-US" b="1" dirty="0"/>
              <a:t>[animation]</a:t>
            </a:r>
            <a:r>
              <a:rPr lang="en-US" dirty="0"/>
              <a:t> Just like the TA, the TC is also responsible for signing and submitting those test security agreements and is also required to participate in the MSAA test administration training for Test Coordinators. The difference is that TAs must pass that final quiz with 80% accuracy and for TCs there is no final quiz required unless also acting as a test administrator. </a:t>
            </a:r>
          </a:p>
          <a:p>
            <a:pPr marL="171450" indent="-171450">
              <a:buFont typeface="Arial" panose="020B0604020202020204" pitchFamily="34" charset="0"/>
              <a:buChar char="•"/>
            </a:pPr>
            <a:r>
              <a:rPr lang="en-US" dirty="0"/>
              <a:t>As shown on step 3, </a:t>
            </a:r>
            <a:r>
              <a:rPr lang="en-US" b="1" dirty="0"/>
              <a:t>[animation] </a:t>
            </a:r>
            <a:r>
              <a:rPr lang="en-US" dirty="0"/>
              <a:t>the test coordinator is also responsible for making sure that the TAs that fall under your umbrella is able to access and complete the required training as well as the MSAA Online assessment system. </a:t>
            </a:r>
          </a:p>
          <a:p>
            <a:pPr marL="171450" indent="-171450">
              <a:buFont typeface="Arial" panose="020B0604020202020204" pitchFamily="34" charset="0"/>
              <a:buChar char="•"/>
            </a:pPr>
            <a:r>
              <a:rPr lang="en-US" dirty="0"/>
              <a:t>Test coordinators will also be receiving various updates from the BIE MSAA Coordinator, so it is the responsibility of the TC to make sure that those updates get passed on to the test administrators as well.</a:t>
            </a:r>
          </a:p>
          <a:p>
            <a:pPr marL="171450" indent="-171450">
              <a:buFont typeface="Arial" panose="020B0604020202020204" pitchFamily="34" charset="0"/>
              <a:buChar char="•"/>
            </a:pPr>
            <a:r>
              <a:rPr lang="en-US" dirty="0"/>
              <a:t>Steps 5 and 6 show other ways the TC can support the TAs, </a:t>
            </a:r>
            <a:r>
              <a:rPr lang="en-US" b="1" dirty="0"/>
              <a:t>[animation] </a:t>
            </a:r>
            <a:r>
              <a:rPr lang="en-US" dirty="0"/>
              <a:t>first being to ensure that the district/school that you are coordinating for meets the technology requirements that are outlined in order to access the MSAA test. </a:t>
            </a:r>
            <a:r>
              <a:rPr lang="en-US" b="1" dirty="0"/>
              <a:t>[animation] </a:t>
            </a:r>
            <a:r>
              <a:rPr lang="en-US" dirty="0"/>
              <a:t>TCs should also be working with the test administrators and other school personnel to develop testing schedules, and problem-solve any concerns in that regard to make sure the test administrator has the time carved out to be able to administer the Test. </a:t>
            </a:r>
          </a:p>
        </p:txBody>
      </p:sp>
    </p:spTree>
    <p:extLst>
      <p:ext uri="{BB962C8B-B14F-4D97-AF65-F5344CB8AC3E}">
        <p14:creationId xmlns:p14="http://schemas.microsoft.com/office/powerpoint/2010/main" val="1957123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covered the steps in the before test administration portion of our checklists, we are going to look at during test administration. </a:t>
            </a:r>
          </a:p>
        </p:txBody>
      </p:sp>
    </p:spTree>
    <p:extLst>
      <p:ext uri="{BB962C8B-B14F-4D97-AF65-F5344CB8AC3E}">
        <p14:creationId xmlns:p14="http://schemas.microsoft.com/office/powerpoint/2010/main" val="3012687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introductions from the Bureau of Indian Education, we will introduce Donald Griffin and allow him to say a few words and introduce others.</a:t>
            </a:r>
          </a:p>
        </p:txBody>
      </p:sp>
    </p:spTree>
    <p:extLst>
      <p:ext uri="{BB962C8B-B14F-4D97-AF65-F5344CB8AC3E}">
        <p14:creationId xmlns:p14="http://schemas.microsoft.com/office/powerpoint/2010/main" val="24484212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look at how the during-test admin is a little different than the before-testing.</a:t>
            </a:r>
            <a:r>
              <a:rPr lang="en-US" b="1" dirty="0"/>
              <a:t> </a:t>
            </a:r>
            <a:r>
              <a:rPr lang="en-US" dirty="0"/>
              <a:t>The first 10 steps on the checklist are to be done in the sequential order in which they are presented. While preparing there is a systematic way to do things, such as completing modules before you can access testing materials, etc. The </a:t>
            </a:r>
            <a:r>
              <a:rPr lang="en-US" b="1" dirty="0"/>
              <a:t>during</a:t>
            </a:r>
            <a:r>
              <a:rPr lang="en-US" dirty="0"/>
              <a:t> </a:t>
            </a:r>
            <a:r>
              <a:rPr lang="en-US" b="1" dirty="0"/>
              <a:t>[animation] </a:t>
            </a:r>
            <a:r>
              <a:rPr lang="en-US" dirty="0"/>
              <a:t>test administration tasks are all reminders of what should be occurring throughout the whole testing administration process. So, as we go through steps 11 through 16, just try and keep in mind that these should all be done while administering the assessment. </a:t>
            </a:r>
          </a:p>
        </p:txBody>
      </p:sp>
    </p:spTree>
    <p:extLst>
      <p:ext uri="{BB962C8B-B14F-4D97-AF65-F5344CB8AC3E}">
        <p14:creationId xmlns:p14="http://schemas.microsoft.com/office/powerpoint/2010/main" val="1718458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We have talked a lot about how required and important the DTA is to this Test, and now we will walk through what the components of the DTA look like and what you should be very familiar with during testing. </a:t>
            </a:r>
          </a:p>
          <a:p>
            <a:pPr marL="171450" indent="-171450">
              <a:buFont typeface="Arial" panose="020B0604020202020204" pitchFamily="34" charset="0"/>
              <a:buChar char="•"/>
            </a:pPr>
            <a:r>
              <a:rPr lang="en-US" b="1" dirty="0"/>
              <a:t>[animation] </a:t>
            </a:r>
            <a:r>
              <a:rPr lang="en-US" dirty="0"/>
              <a:t>DTAs are assigned to each student and are required throughout every session and every test. It is to be used as your script exactly as it is written. The front of each DTA as well as the TAM, has detailed directions on how to administer the assessment using the directions for test administration. There is specific guidance for scoring constructed response items as well as administering the writing prompt for ELA.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[animation] </a:t>
            </a:r>
            <a:r>
              <a:rPr lang="en-US" dirty="0"/>
              <a:t>It shows what font style is read aloud, where cutouts, reference sheets and calculator status is called out, the actions that a TA is to be performing and when, and what alternative text for describing graphics is to read aloud and to whom it should be read aloud to.</a:t>
            </a:r>
          </a:p>
        </p:txBody>
      </p:sp>
    </p:spTree>
    <p:extLst>
      <p:ext uri="{BB962C8B-B14F-4D97-AF65-F5344CB8AC3E}">
        <p14:creationId xmlns:p14="http://schemas.microsoft.com/office/powerpoint/2010/main" val="25550330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rPr>
              <a:t>A closer looks shows: </a:t>
            </a:r>
          </a:p>
          <a:p>
            <a:r>
              <a:rPr lang="en-US" b="1" dirty="0">
                <a:solidFill>
                  <a:schemeClr val="tx1"/>
                </a:solidFill>
              </a:rPr>
              <a:t>[Animation]</a:t>
            </a:r>
            <a:r>
              <a:rPr lang="en-US" b="1" baseline="0" dirty="0">
                <a:solidFill>
                  <a:schemeClr val="tx1"/>
                </a:solidFill>
              </a:rPr>
              <a:t> </a:t>
            </a:r>
            <a:r>
              <a:rPr lang="en-US" dirty="0">
                <a:solidFill>
                  <a:schemeClr val="tx1"/>
                </a:solidFill>
                <a:ea typeface="Calibri"/>
                <a:cs typeface="Times New Roman"/>
              </a:rPr>
              <a:t>Any script the TA must read aloud to the student is in black.</a:t>
            </a:r>
          </a:p>
          <a:p>
            <a:endParaRPr lang="en-US" b="1" baseline="0" dirty="0">
              <a:solidFill>
                <a:schemeClr val="tx1"/>
              </a:solidFill>
            </a:endParaRPr>
          </a:p>
          <a:p>
            <a:r>
              <a:rPr lang="en-US" b="1" dirty="0">
                <a:solidFill>
                  <a:schemeClr val="tx1"/>
                </a:solidFill>
              </a:rPr>
              <a:t>[Animation]</a:t>
            </a:r>
            <a:r>
              <a:rPr lang="en-US" b="1" baseline="0" dirty="0">
                <a:solidFill>
                  <a:schemeClr val="tx1"/>
                </a:solidFill>
              </a:rPr>
              <a:t> </a:t>
            </a:r>
            <a:r>
              <a:rPr lang="en-US" dirty="0">
                <a:solidFill>
                  <a:schemeClr val="tx1"/>
                </a:solidFill>
                <a:ea typeface="Calibri"/>
                <a:cs typeface="Times New Roman"/>
              </a:rPr>
              <a:t>Any actions the TA must perform are in gray italics.</a:t>
            </a:r>
          </a:p>
          <a:p>
            <a:endParaRPr lang="en-US" b="1" baseline="0" dirty="0">
              <a:solidFill>
                <a:schemeClr val="tx1"/>
              </a:solidFill>
            </a:endParaRPr>
          </a:p>
          <a:p>
            <a:pPr defTabSz="882762">
              <a:defRPr/>
            </a:pPr>
            <a:r>
              <a:rPr lang="en-US" b="1" dirty="0">
                <a:solidFill>
                  <a:schemeClr val="tx1"/>
                </a:solidFill>
                <a:latin typeface="+mn-lt"/>
              </a:rPr>
              <a:t>[Animation] NOTE:</a:t>
            </a:r>
            <a:r>
              <a:rPr lang="en-US" dirty="0">
                <a:solidFill>
                  <a:schemeClr val="tx1"/>
                </a:solidFill>
                <a:latin typeface="+mn-lt"/>
              </a:rPr>
              <a:t> Both types of alternative text will be in gray italics AND in brackets and should be read aloud as directed in the DTA.</a:t>
            </a:r>
            <a:endParaRPr lang="en-US" dirty="0">
              <a:solidFill>
                <a:schemeClr val="tx1"/>
              </a:solidFill>
              <a:effectLst/>
              <a:latin typeface="+mn-lt"/>
              <a:ea typeface="Calibri"/>
              <a:cs typeface="Times New Roman"/>
            </a:endParaRP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756593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[Animation] </a:t>
            </a:r>
            <a:r>
              <a:rPr lang="en-US" dirty="0"/>
              <a:t>Reference sheets for ELA and Math will be located in the DTA.  </a:t>
            </a:r>
            <a:r>
              <a:rPr lang="en-US" b="1" dirty="0"/>
              <a:t>[animation] </a:t>
            </a:r>
            <a:r>
              <a:rPr lang="en-US" dirty="0"/>
              <a:t>There will be directions at the top of each page for the items requiring the use of those reference sheets. </a:t>
            </a:r>
            <a:r>
              <a:rPr lang="en-US" b="1" dirty="0"/>
              <a:t>[animation] </a:t>
            </a:r>
            <a:r>
              <a:rPr lang="en-US" dirty="0"/>
              <a:t>For Mathematics, there will also be instructions for calculator usage and information about counters at the top. </a:t>
            </a:r>
          </a:p>
        </p:txBody>
      </p:sp>
    </p:spTree>
    <p:extLst>
      <p:ext uri="{BB962C8B-B14F-4D97-AF65-F5344CB8AC3E}">
        <p14:creationId xmlns:p14="http://schemas.microsoft.com/office/powerpoint/2010/main" val="1825901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46909">
              <a:buClr>
                <a:srgbClr val="F79646"/>
              </a:buClr>
              <a:defRPr/>
            </a:pPr>
            <a:r>
              <a:rPr lang="en-US" dirty="0">
                <a:solidFill>
                  <a:schemeClr val="tx1"/>
                </a:solidFill>
                <a:cs typeface="Arial" panose="020B0604020202020204" pitchFamily="34" charset="0"/>
              </a:rPr>
              <a:t>Here is an example of a Science DTA, which varies slightly from how the ELA/Math is displayed. You can see it is set up in a table that has different sections including say, ask, and record. The Say portion will have the actual item, the ask section has your question and response options, and then there is a record section at the bottom. If a TA is administering the paper based version, they can mark the student response on the paper and then transfer into the system when the student is done for that time.</a:t>
            </a:r>
          </a:p>
          <a:p>
            <a:pPr defTabSz="946909">
              <a:buClr>
                <a:srgbClr val="F79646"/>
              </a:buClr>
              <a:defRPr/>
            </a:pPr>
            <a:endParaRPr lang="en-US" dirty="0">
              <a:solidFill>
                <a:schemeClr val="tx1"/>
              </a:solidFill>
              <a:cs typeface="Arial" panose="020B0604020202020204" pitchFamily="34" charset="0"/>
            </a:endParaRPr>
          </a:p>
          <a:p>
            <a:pPr defTabSz="946909">
              <a:buClr>
                <a:srgbClr val="F79646"/>
              </a:buClr>
              <a:defRPr/>
            </a:pPr>
            <a:r>
              <a:rPr lang="en-US" b="0" i="0" dirty="0">
                <a:solidFill>
                  <a:schemeClr val="tx1"/>
                </a:solidFill>
                <a:cs typeface="Arial" panose="020B0604020202020204" pitchFamily="34" charset="0"/>
              </a:rPr>
              <a:t>For Science, the DTAs do not contain the graphics, instead the student sees the graphic and the teacher will just see the graphic description [animation] that corresponds and describes the graphic, which is the bold font. All Text that is to be read aloud to students will be bolded font. </a:t>
            </a:r>
          </a:p>
          <a:p>
            <a:pPr defTabSz="946909">
              <a:buClr>
                <a:srgbClr val="F79646"/>
              </a:buClr>
              <a:defRPr/>
            </a:pPr>
            <a:endParaRPr lang="en-US" b="0" i="0" dirty="0">
              <a:solidFill>
                <a:schemeClr val="tx1"/>
              </a:solidFill>
              <a:latin typeface="Arial" panose="020B0604020202020204" pitchFamily="34" charset="0"/>
              <a:cs typeface="Arial" panose="020B0604020202020204" pitchFamily="34" charset="0"/>
            </a:endParaRPr>
          </a:p>
          <a:p>
            <a:pPr>
              <a:buClr>
                <a:srgbClr val="F79646"/>
              </a:buClr>
            </a:pPr>
            <a:r>
              <a:rPr lang="en-US" b="0" i="0" dirty="0">
                <a:solidFill>
                  <a:schemeClr val="tx1"/>
                </a:solidFill>
                <a:cs typeface="Arial" panose="020B0604020202020204" pitchFamily="34" charset="0"/>
              </a:rPr>
              <a:t>[Animation] Any action that the TA should perform are in italics. So, you can see it says to indicate and read aloud each response option here. So, the TA would indicate in any way that the teacher usually directs the student attention, whether that be pointing with a finger, or the mouse. </a:t>
            </a:r>
          </a:p>
          <a:p>
            <a:pPr>
              <a:buClr>
                <a:srgbClr val="F79646"/>
              </a:buClr>
            </a:pPr>
            <a:endParaRPr lang="en-US" b="0" i="0" dirty="0">
              <a:solidFill>
                <a:schemeClr val="tx1"/>
              </a:solidFill>
              <a:cs typeface="Arial" panose="020B0604020202020204" pitchFamily="34" charset="0"/>
            </a:endParaRPr>
          </a:p>
          <a:p>
            <a:pPr>
              <a:buClr>
                <a:srgbClr val="F79646"/>
              </a:buClr>
            </a:pPr>
            <a:r>
              <a:rPr lang="en-US" b="0" i="0" dirty="0">
                <a:solidFill>
                  <a:schemeClr val="tx1"/>
                </a:solidFill>
                <a:cs typeface="Arial" panose="020B0604020202020204" pitchFamily="34" charset="0"/>
              </a:rPr>
              <a:t>Just like with ELA and Math, the script must be followed exactly as written. This allows for a standardized administration.</a:t>
            </a:r>
          </a:p>
          <a:p>
            <a:pPr>
              <a:buClr>
                <a:srgbClr val="F79646"/>
              </a:buClr>
            </a:pPr>
            <a:r>
              <a:rPr lang="en-US" sz="2700" dirty="0">
                <a:solidFill>
                  <a:schemeClr val="tx1"/>
                </a:solidFill>
                <a:cs typeface="Arial" panose="020B0604020202020204" pitchFamily="34" charset="0"/>
              </a:rPr>
              <a:t>  </a:t>
            </a: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endParaRP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589B1C1-C37B-448E-AA5F-FD0A59685AB7}" type="slidenum">
              <a:rPr kumimoji="0" lang="en-US" sz="1200" b="0" i="0" u="none" strike="noStrike" kern="1200" cap="none" spc="0" normalizeH="0" baseline="0" noProof="0" smtClean="0">
                <a:ln>
                  <a:noFill/>
                </a:ln>
                <a:solidFill>
                  <a:prstClr val="black"/>
                </a:solidFill>
                <a:effectLst/>
                <a:uLnTx/>
                <a:uFillTx/>
                <a:latin typeface="Arial"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pitchFamily="34" charset="0"/>
              <a:ea typeface="ヒラギノ角ゴ Pro W3" charset="-128"/>
              <a:cs typeface="+mn-cs"/>
            </a:endParaRPr>
          </a:p>
        </p:txBody>
      </p:sp>
    </p:spTree>
    <p:extLst>
      <p:ext uri="{BB962C8B-B14F-4D97-AF65-F5344CB8AC3E}">
        <p14:creationId xmlns:p14="http://schemas.microsoft.com/office/powerpoint/2010/main" val="2598917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Step 12 on the checklist is ensuring the appropriate accommodations are provided to your student throughout testing. </a:t>
            </a:r>
          </a:p>
          <a:p>
            <a:pPr marL="171450" indent="-171450">
              <a:buFont typeface="Arial" panose="020B0604020202020204" pitchFamily="34" charset="0"/>
              <a:buChar char="•"/>
            </a:pPr>
            <a:r>
              <a:rPr lang="en-US" dirty="0"/>
              <a:t>Accommodations should be provided to the student as identified in their IEPs and used in accordance with the guidelines outlined in the “accessibility features and accommodations” section of the TAM. </a:t>
            </a:r>
          </a:p>
          <a:p>
            <a:pPr marL="171450" indent="-171450">
              <a:buFont typeface="Arial" panose="020B0604020202020204" pitchFamily="34" charset="0"/>
              <a:buChar char="•"/>
            </a:pPr>
            <a:r>
              <a:rPr lang="en-US" dirty="0"/>
              <a:t>Accommodations are changes to the standard administration of an assessment that do not alter the construct being measured. For MSAA, the allowable accommodations that are implemented by the TA are assistive technology, the printed-out version of the test items which is referred to as the paper version, the scribe accommodation, and the use of sign language. Again, if your student uses any of these accommodations during instruction and it is included in their IEPs as well, then they are able to use them during testing.</a:t>
            </a:r>
          </a:p>
        </p:txBody>
      </p:sp>
    </p:spTree>
    <p:extLst>
      <p:ext uri="{BB962C8B-B14F-4D97-AF65-F5344CB8AC3E}">
        <p14:creationId xmlns:p14="http://schemas.microsoft.com/office/powerpoint/2010/main" val="3893230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300" b="0" i="0" u="none" strike="noStrike" baseline="0" dirty="0">
                <a:solidFill>
                  <a:srgbClr val="000000"/>
                </a:solidFill>
                <a:latin typeface="Calibri" panose="020F0502020204030204" pitchFamily="34" charset="0"/>
              </a:rPr>
              <a:t>TAs are required to be aware of and follow all security requirements during administration. These requirements include:</a:t>
            </a:r>
          </a:p>
          <a:p>
            <a:pPr marL="342900" lvl="0" indent="-342900">
              <a:buFont typeface="Arial" panose="020B0604020202020204" pitchFamily="34" charset="0"/>
              <a:buChar char="•"/>
            </a:pPr>
            <a:r>
              <a:rPr lang="en-US" sz="2300" b="0" i="0" u="none" strike="noStrike" baseline="0" dirty="0">
                <a:solidFill>
                  <a:srgbClr val="000000"/>
                </a:solidFill>
                <a:latin typeface="Calibri" panose="020F0502020204030204" pitchFamily="34" charset="0"/>
              </a:rPr>
              <a:t>Maintain all printed test materials in a secure, locked location. </a:t>
            </a:r>
            <a:r>
              <a:rPr lang="en-US" sz="2300" b="1" i="0" u="none" strike="noStrike" baseline="0" dirty="0">
                <a:solidFill>
                  <a:srgbClr val="000000"/>
                </a:solidFill>
                <a:latin typeface="Calibri" panose="020F0502020204030204" pitchFamily="34" charset="0"/>
              </a:rPr>
              <a:t>[animation]</a:t>
            </a:r>
            <a:endParaRPr lang="en-US" sz="2300" b="1" dirty="0"/>
          </a:p>
          <a:p>
            <a:pPr marL="342900" lvl="0" indent="-342900">
              <a:buFont typeface="Arial" panose="020B0604020202020204" pitchFamily="34" charset="0"/>
              <a:buChar char="•"/>
            </a:pPr>
            <a:r>
              <a:rPr lang="en-US" sz="2300" b="0" i="0" u="none" strike="noStrike" baseline="0" dirty="0">
                <a:solidFill>
                  <a:srgbClr val="000000"/>
                </a:solidFill>
                <a:latin typeface="Calibri" panose="020F0502020204030204" pitchFamily="34" charset="0"/>
              </a:rPr>
              <a:t>Protect secure materials from view by other students, teachers, parents, school staff, or other individuals. </a:t>
            </a:r>
          </a:p>
          <a:p>
            <a:pPr marL="800100" lvl="1" indent="-342900">
              <a:buFont typeface="Arial" panose="020B0604020202020204" pitchFamily="34" charset="0"/>
              <a:buChar char="•"/>
            </a:pPr>
            <a:r>
              <a:rPr lang="en-US" sz="2000" b="0" i="1" u="none" strike="noStrike" baseline="0" dirty="0">
                <a:solidFill>
                  <a:srgbClr val="000000"/>
                </a:solidFill>
                <a:latin typeface="Calibri" panose="020F0502020204030204" pitchFamily="34" charset="0"/>
              </a:rPr>
              <a:t>This includes logging out of the MSAA Online Assessment System and closing the browser after each testing session. </a:t>
            </a:r>
          </a:p>
          <a:p>
            <a:pPr marL="342900" lvl="0" indent="-342900">
              <a:buFont typeface="Arial" panose="020B0604020202020204" pitchFamily="34" charset="0"/>
              <a:buChar char="•"/>
            </a:pPr>
            <a:r>
              <a:rPr lang="en-US" sz="2300" b="0" i="0" u="none" strike="noStrike" baseline="0" dirty="0">
                <a:solidFill>
                  <a:srgbClr val="000000"/>
                </a:solidFill>
                <a:latin typeface="Calibri" panose="020F0502020204030204" pitchFamily="34" charset="0"/>
              </a:rPr>
              <a:t>Do not duplicate, reproduce, or share items or other secure test materials. </a:t>
            </a:r>
          </a:p>
          <a:p>
            <a:pPr marL="342900" lvl="0" indent="-342900">
              <a:buFont typeface="Arial" panose="020B0604020202020204" pitchFamily="34" charset="0"/>
              <a:buChar char="•"/>
            </a:pPr>
            <a:r>
              <a:rPr lang="en-US" sz="2300" b="0" i="0" u="none" strike="noStrike" baseline="0" dirty="0">
                <a:solidFill>
                  <a:srgbClr val="000000"/>
                </a:solidFill>
                <a:latin typeface="Calibri" panose="020F0502020204030204" pitchFamily="34" charset="0"/>
              </a:rPr>
              <a:t>Give </a:t>
            </a:r>
            <a:r>
              <a:rPr lang="en-US" sz="2300" b="0" i="1" u="none" strike="noStrike" baseline="0" dirty="0">
                <a:solidFill>
                  <a:srgbClr val="000000"/>
                </a:solidFill>
                <a:latin typeface="Calibri" panose="020F0502020204030204" pitchFamily="34" charset="0"/>
              </a:rPr>
              <a:t>all </a:t>
            </a:r>
            <a:r>
              <a:rPr lang="en-US" sz="2300" b="0" i="0" u="none" strike="noStrike" baseline="0" dirty="0">
                <a:solidFill>
                  <a:srgbClr val="000000"/>
                </a:solidFill>
                <a:latin typeface="Calibri" panose="020F0502020204030204" pitchFamily="34" charset="0"/>
              </a:rPr>
              <a:t>printed test items or other printed material to the TC for secure shredding. </a:t>
            </a:r>
          </a:p>
          <a:p>
            <a:pPr marL="342900" lvl="0" indent="-342900">
              <a:buFont typeface="Arial" panose="020B0604020202020204" pitchFamily="34" charset="0"/>
              <a:buChar char="•"/>
            </a:pPr>
            <a:r>
              <a:rPr lang="en-US" sz="2300" b="0" i="0" u="none" strike="noStrike" baseline="0" dirty="0">
                <a:solidFill>
                  <a:srgbClr val="000000"/>
                </a:solidFill>
                <a:latin typeface="Calibri" panose="020F0502020204030204" pitchFamily="34" charset="0"/>
              </a:rPr>
              <a:t>Delete any test materials, items, and information from the computer and any AT used by the student after testing is complete</a:t>
            </a:r>
            <a:endParaRPr lang="en-US" sz="2300" dirty="0"/>
          </a:p>
          <a:p>
            <a:endParaRPr lang="en-US" dirty="0"/>
          </a:p>
        </p:txBody>
      </p:sp>
    </p:spTree>
    <p:extLst>
      <p:ext uri="{BB962C8B-B14F-4D97-AF65-F5344CB8AC3E}">
        <p14:creationId xmlns:p14="http://schemas.microsoft.com/office/powerpoint/2010/main" val="3855003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creating a comfortable and secure testing environment for your student before testing, and during testing you will want to make sure that the testing environment is conducive to the student doing their best work. If you took your student out of the classroom to work in a quiet location and you realize they are trying to see what is going on back in their own class and appear distracted, then maybe their comfortable environment is inside the classroom in a quiet corner, so they don’t feel like they are missing out. If your student typically does reading in one area and Math in another, then maybe those same comfort zones should be used for the corresponding subject of the test. A comfortable environment will be individualized to the student and may take on many different forms throughout the administration process. Just be sure that wherever your kiddo may go, make sure that is also an area where you can maintain the Test security. </a:t>
            </a:r>
          </a:p>
        </p:txBody>
      </p:sp>
    </p:spTree>
    <p:extLst>
      <p:ext uri="{BB962C8B-B14F-4D97-AF65-F5344CB8AC3E}">
        <p14:creationId xmlns:p14="http://schemas.microsoft.com/office/powerpoint/2010/main" val="263518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students are not providing responses to test items, TAs are allowed to repeat </a:t>
            </a:r>
            <a:r>
              <a:rPr lang="en-US" b="1" dirty="0"/>
              <a:t>[animation]</a:t>
            </a:r>
            <a:r>
              <a:rPr lang="en-US" dirty="0"/>
              <a:t> items as necessary. The TA may reread passages, whole items, graphic descriptions, item questions, response options, etc. as often as is reasonable to obtain a student’s response to an item. All text must be read to students exactly as written with no paraphrasing or variation of speed that may emphasize words in way that provides hints to the correct or incorrect response options. </a:t>
            </a:r>
          </a:p>
        </p:txBody>
      </p:sp>
    </p:spTree>
    <p:extLst>
      <p:ext uri="{BB962C8B-B14F-4D97-AF65-F5344CB8AC3E}">
        <p14:creationId xmlns:p14="http://schemas.microsoft.com/office/powerpoint/2010/main" val="4006040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Test Administrator, it is your responsibility to be aware of test irregularities. Step 16 of the checklists ensures you are aware of these irregularities and are reporting them to your TC. Being familiar with the irregularities will ensure you aren’t doing any of them and that if something does come up you will know that it needs to be reported to your TC. </a:t>
            </a:r>
            <a:r>
              <a:rPr lang="en-US" b="1" dirty="0"/>
              <a:t>[animation] </a:t>
            </a:r>
            <a:r>
              <a:rPr lang="en-US" dirty="0"/>
              <a:t>Examples of test irregularities are:</a:t>
            </a:r>
          </a:p>
          <a:p>
            <a:pPr marL="171450" lvl="1" indent="-171450" algn="l" defTabSz="800100">
              <a:lnSpc>
                <a:spcPct val="90000"/>
              </a:lnSpc>
              <a:spcBef>
                <a:spcPct val="0"/>
              </a:spcBef>
              <a:spcAft>
                <a:spcPct val="20000"/>
              </a:spcAft>
              <a:buChar char="•"/>
            </a:pPr>
            <a:r>
              <a:rPr lang="en-US" sz="1200" kern="1200" dirty="0"/>
              <a:t>Failing to sign/submit the security agreement</a:t>
            </a:r>
          </a:p>
          <a:p>
            <a:pPr marL="171450" lvl="1" indent="-171450" algn="l" defTabSz="800100">
              <a:lnSpc>
                <a:spcPct val="90000"/>
              </a:lnSpc>
              <a:spcBef>
                <a:spcPct val="0"/>
              </a:spcBef>
              <a:spcAft>
                <a:spcPct val="20000"/>
              </a:spcAft>
              <a:buChar char="•"/>
            </a:pPr>
            <a:r>
              <a:rPr lang="en-US" sz="1200" kern="1200" dirty="0"/>
              <a:t>Failing to use the DTA </a:t>
            </a:r>
          </a:p>
          <a:p>
            <a:pPr marL="171450" lvl="1" indent="-171450" algn="l" defTabSz="800100">
              <a:lnSpc>
                <a:spcPct val="90000"/>
              </a:lnSpc>
              <a:spcBef>
                <a:spcPct val="0"/>
              </a:spcBef>
              <a:spcAft>
                <a:spcPct val="20000"/>
              </a:spcAft>
              <a:buChar char="•"/>
            </a:pPr>
            <a:r>
              <a:rPr lang="en-US" sz="1200" kern="1200" dirty="0"/>
              <a:t>Changing the wording of test directions, items, answer options, or any other text</a:t>
            </a:r>
          </a:p>
          <a:p>
            <a:pPr marL="171450" lvl="1" indent="-171450" algn="l" defTabSz="800100">
              <a:lnSpc>
                <a:spcPct val="90000"/>
              </a:lnSpc>
              <a:spcBef>
                <a:spcPct val="0"/>
              </a:spcBef>
              <a:spcAft>
                <a:spcPct val="20000"/>
              </a:spcAft>
              <a:buChar char="•"/>
            </a:pPr>
            <a:r>
              <a:rPr lang="en-US" sz="1200" kern="1200" dirty="0"/>
              <a:t>Using materials other than the DTA</a:t>
            </a:r>
          </a:p>
          <a:p>
            <a:pPr marL="171450" lvl="1" indent="-171450" algn="l" defTabSz="800100">
              <a:lnSpc>
                <a:spcPct val="90000"/>
              </a:lnSpc>
              <a:spcBef>
                <a:spcPct val="0"/>
              </a:spcBef>
              <a:spcAft>
                <a:spcPct val="20000"/>
              </a:spcAft>
              <a:buChar char="•"/>
            </a:pPr>
            <a:r>
              <a:rPr lang="en-US" sz="1200" kern="1200" dirty="0"/>
              <a:t>Using materials not indicated in the DTA</a:t>
            </a:r>
          </a:p>
          <a:p>
            <a:pPr marL="171450" lvl="1" indent="-171450" algn="l" defTabSz="800100">
              <a:lnSpc>
                <a:spcPct val="90000"/>
              </a:lnSpc>
              <a:spcBef>
                <a:spcPct val="0"/>
              </a:spcBef>
              <a:spcAft>
                <a:spcPct val="20000"/>
              </a:spcAft>
              <a:buChar char="•"/>
            </a:pPr>
            <a:r>
              <a:rPr lang="en-US" sz="1200" kern="1200" dirty="0"/>
              <a:t>Providing students with a preview of the test</a:t>
            </a:r>
          </a:p>
          <a:p>
            <a:endParaRPr lang="en-US" dirty="0"/>
          </a:p>
        </p:txBody>
      </p:sp>
    </p:spTree>
    <p:extLst>
      <p:ext uri="{BB962C8B-B14F-4D97-AF65-F5344CB8AC3E}">
        <p14:creationId xmlns:p14="http://schemas.microsoft.com/office/powerpoint/2010/main" val="345374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with the training today, we’d like to provide some information about upcoming opportunities for teachers to participate in the development process for the MSAA. </a:t>
            </a:r>
          </a:p>
          <a:p>
            <a:pPr marL="171450" indent="-171450">
              <a:buFontTx/>
              <a:buChar char="-"/>
            </a:pPr>
            <a:r>
              <a:rPr lang="en-US" dirty="0"/>
              <a:t>At the end of March there will be an Item content and bias review meeting for MSAA Science/CSAA which will be held virtually. Recruitment is currently going on for that so if you have interest in being a panelist be sure to reach out to Don and look out for communications about this opportunity.</a:t>
            </a:r>
          </a:p>
          <a:p>
            <a:pPr marL="171450" indent="-171450">
              <a:buFontTx/>
              <a:buChar char="-"/>
            </a:pPr>
            <a:r>
              <a:rPr lang="en-US" dirty="0"/>
              <a:t>There is also an in-person item content and bias review meeting for the Math and ELA assessments in Salt Lake City in June, recruitment will begin for that soon.</a:t>
            </a:r>
          </a:p>
          <a:p>
            <a:pPr marL="171450" indent="-171450">
              <a:buFontTx/>
              <a:buChar char="-"/>
            </a:pPr>
            <a:r>
              <a:rPr lang="en-US" dirty="0"/>
              <a:t>This summer, there will be an in person standard setting for science, location and date still to be determined, but a great opportunity to learn about the Science assessment and its alignment to standards.</a:t>
            </a:r>
          </a:p>
          <a:p>
            <a:pPr marL="171450" indent="-171450">
              <a:buFontTx/>
              <a:buChar char="-"/>
            </a:pPr>
            <a:r>
              <a:rPr lang="en-US" dirty="0"/>
              <a:t>And last but not least, there will be a passage bias review meeting in October that will be held virtually.</a:t>
            </a:r>
          </a:p>
          <a:p>
            <a:pPr marL="171450" indent="-171450">
              <a:buFontTx/>
              <a:buChar char="-"/>
            </a:pPr>
            <a:r>
              <a:rPr lang="en-US" dirty="0"/>
              <a:t>Be on the lookout for emails from BIE sharing opportunities to participate as a panelist in these meetings, it is a great way to get involved with the assessment. </a:t>
            </a:r>
          </a:p>
        </p:txBody>
      </p:sp>
    </p:spTree>
    <p:extLst>
      <p:ext uri="{BB962C8B-B14F-4D97-AF65-F5344CB8AC3E}">
        <p14:creationId xmlns:p14="http://schemas.microsoft.com/office/powerpoint/2010/main" val="2480672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l" defTabSz="800100">
              <a:lnSpc>
                <a:spcPct val="90000"/>
              </a:lnSpc>
              <a:spcBef>
                <a:spcPct val="0"/>
              </a:spcBef>
              <a:spcAft>
                <a:spcPct val="20000"/>
              </a:spcAft>
              <a:buNone/>
            </a:pPr>
            <a:r>
              <a:rPr lang="en-US" sz="1200" kern="1200" dirty="0"/>
              <a:t>Some additional test irregularities include:</a:t>
            </a:r>
          </a:p>
          <a:p>
            <a:pPr marL="171450" lvl="1" indent="-171450" algn="l" defTabSz="800100">
              <a:lnSpc>
                <a:spcPct val="90000"/>
              </a:lnSpc>
              <a:spcBef>
                <a:spcPct val="0"/>
              </a:spcBef>
              <a:spcAft>
                <a:spcPct val="20000"/>
              </a:spcAft>
              <a:buChar char="•"/>
            </a:pPr>
            <a:r>
              <a:rPr lang="en-US" sz="1200" kern="1200" dirty="0"/>
              <a:t>Providing answers, clues or cueing</a:t>
            </a:r>
          </a:p>
          <a:p>
            <a:pPr marL="171450" lvl="1" indent="-171450" algn="l" defTabSz="800100">
              <a:lnSpc>
                <a:spcPct val="90000"/>
              </a:lnSpc>
              <a:spcBef>
                <a:spcPct val="0"/>
              </a:spcBef>
              <a:spcAft>
                <a:spcPct val="20000"/>
              </a:spcAft>
              <a:buChar char="•"/>
            </a:pPr>
            <a:r>
              <a:rPr lang="en-US" sz="1200" kern="1200" dirty="0"/>
              <a:t>Manipulating test materials that may hint to correct answer</a:t>
            </a:r>
          </a:p>
          <a:p>
            <a:pPr marL="171450" lvl="1" indent="-171450" algn="l" defTabSz="800100">
              <a:lnSpc>
                <a:spcPct val="90000"/>
              </a:lnSpc>
              <a:spcBef>
                <a:spcPct val="0"/>
              </a:spcBef>
              <a:spcAft>
                <a:spcPct val="20000"/>
              </a:spcAft>
              <a:buChar char="•"/>
            </a:pPr>
            <a:r>
              <a:rPr lang="en-US" sz="1200" kern="1200" dirty="0"/>
              <a:t>Changing a student’s answer </a:t>
            </a:r>
          </a:p>
          <a:p>
            <a:pPr marL="171450" lvl="1" indent="-171450" algn="l" defTabSz="800100">
              <a:lnSpc>
                <a:spcPct val="90000"/>
              </a:lnSpc>
              <a:spcBef>
                <a:spcPct val="0"/>
              </a:spcBef>
              <a:spcAft>
                <a:spcPct val="20000"/>
              </a:spcAft>
              <a:buChar char="•"/>
            </a:pPr>
            <a:r>
              <a:rPr lang="en-US" sz="1200" kern="1200" dirty="0"/>
              <a:t>Using Test materials for instructional purposes</a:t>
            </a:r>
          </a:p>
          <a:p>
            <a:pPr marL="171450" lvl="1" indent="-171450" algn="l" defTabSz="800100">
              <a:lnSpc>
                <a:spcPct val="90000"/>
              </a:lnSpc>
              <a:spcBef>
                <a:spcPct val="0"/>
              </a:spcBef>
              <a:spcAft>
                <a:spcPct val="20000"/>
              </a:spcAft>
              <a:buChar char="•"/>
            </a:pPr>
            <a:r>
              <a:rPr lang="en-US" sz="1200" kern="1200" dirty="0"/>
              <a:t>Sharing test materials with anyone who is not a trained TA/TC or student taking the Test</a:t>
            </a:r>
          </a:p>
          <a:p>
            <a:pPr marL="171450" lvl="1" indent="-171450" algn="l" defTabSz="800100">
              <a:lnSpc>
                <a:spcPct val="90000"/>
              </a:lnSpc>
              <a:spcBef>
                <a:spcPct val="0"/>
              </a:spcBef>
              <a:spcAft>
                <a:spcPct val="20000"/>
              </a:spcAft>
              <a:buChar char="•"/>
            </a:pPr>
            <a:r>
              <a:rPr lang="en-US" sz="1200" kern="1200" dirty="0"/>
              <a:t>Leaving the MSAA Online Assessment System unattended while logged in</a:t>
            </a:r>
          </a:p>
          <a:p>
            <a:pPr marL="171450" lvl="1" indent="-171450" algn="l" defTabSz="800100">
              <a:lnSpc>
                <a:spcPct val="90000"/>
              </a:lnSpc>
              <a:spcBef>
                <a:spcPct val="0"/>
              </a:spcBef>
              <a:spcAft>
                <a:spcPct val="20000"/>
              </a:spcAft>
              <a:buChar char="•"/>
            </a:pPr>
            <a:r>
              <a:rPr lang="en-US" sz="1200" kern="1200" dirty="0"/>
              <a:t>Administration of the Test by a staff member who did not complete training modules and passed the final quiz</a:t>
            </a:r>
          </a:p>
          <a:p>
            <a:endParaRPr lang="en-US" dirty="0"/>
          </a:p>
        </p:txBody>
      </p:sp>
    </p:spTree>
    <p:extLst>
      <p:ext uri="{BB962C8B-B14F-4D97-AF65-F5344CB8AC3E}">
        <p14:creationId xmlns:p14="http://schemas.microsoft.com/office/powerpoint/2010/main" val="709195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check in on how TCs can monitor all those TA responsibilities during the test administration window. </a:t>
            </a:r>
          </a:p>
          <a:p>
            <a:r>
              <a:rPr lang="en-US" b="1" dirty="0"/>
              <a:t>[animation] </a:t>
            </a:r>
            <a:r>
              <a:rPr lang="en-US" dirty="0"/>
              <a:t>First, TCs are responsible for monitoring the administration of the test. TCs should be checking for appropriate test practices and student participation. During the administration window, TCs will need to consult with the test administrators to discuss the early stopping rule and work with the TA on determining if closing a test is appropriate. For this reason, TCs will want to be very familiar with the SRC or student response check and the  Early Stopping Rule which is called out on the checklist as ESR. There is another training in early February dedicated to the SRC and ESR so stay tuned for information on that, there is also a training module dedicated to this topic so there are many opportunities to learn more about this before administration. As part of test security and validity, TCs should be monitoring and collecting documentation on what is observed during testing.</a:t>
            </a:r>
          </a:p>
          <a:p>
            <a:r>
              <a:rPr lang="en-US" b="1" dirty="0"/>
              <a:t>[animation] </a:t>
            </a:r>
            <a:r>
              <a:rPr lang="en-US" dirty="0"/>
              <a:t>As discussed with the TA portion, there are many materials that TAs will need to prepare for administration, so it is the TCs responsibility to make sure that TAs have all the materials accessible to them in order to administer the assessment correctly.</a:t>
            </a:r>
          </a:p>
          <a:p>
            <a:r>
              <a:rPr lang="en-US" b="1" dirty="0"/>
              <a:t>[animation] </a:t>
            </a:r>
            <a:r>
              <a:rPr lang="en-US" dirty="0"/>
              <a:t>Also as discussed with the TAs, test security is extremely important. TCs are responsible for checking in with TAs to make sure test materials are stored in a locked location and that they are abiding by the security measures called out in the TAM.</a:t>
            </a:r>
          </a:p>
          <a:p>
            <a:r>
              <a:rPr lang="en-US" b="1" dirty="0"/>
              <a:t>[animation]</a:t>
            </a:r>
            <a:r>
              <a:rPr lang="en-US" dirty="0"/>
              <a:t> TCs will be contacted by TAs as inappropriate test practices arise, hopefully there won't be any but just in case – TCs should be familiar with the BIE policies on how to monitor and report these. </a:t>
            </a:r>
          </a:p>
          <a:p>
            <a:r>
              <a:rPr lang="en-US" b="1" dirty="0"/>
              <a:t>[animation] </a:t>
            </a:r>
            <a:r>
              <a:rPr lang="en-US" dirty="0"/>
              <a:t>Same as with the inappropriate test practices, TCs will also be responsible for reporting any security violations and test irregularities to the BIE MSAA Coordinator, again Don Griffin. </a:t>
            </a:r>
          </a:p>
          <a:p>
            <a:r>
              <a:rPr lang="en-US" b="1" dirty="0"/>
              <a:t>[animation] </a:t>
            </a:r>
            <a:r>
              <a:rPr lang="en-US" dirty="0"/>
              <a:t>and lastly for during test administration tasks, TCs will need to make sure that TAs are on track to administer all contents of the assessment assigned to their student(s) by April 29, 2022. The Test Status Summary tab on the MSAA system website is a great tool for TCs to keep track of their TAs and Students progress during administration, so be sure to check that out.</a:t>
            </a:r>
          </a:p>
        </p:txBody>
      </p:sp>
    </p:spTree>
    <p:extLst>
      <p:ext uri="{BB962C8B-B14F-4D97-AF65-F5344CB8AC3E}">
        <p14:creationId xmlns:p14="http://schemas.microsoft.com/office/powerpoint/2010/main" val="5732942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6220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talked about all the different types of test irregularities and security requirements that require conversation with your TC. Same as you’ll do during test administration, once you have completed administering the assessment if there are any questions regarding test practices, security violations, or suspected irregularities you will need to report those and have those conversations with your TC. These should be addressed as soon as they arise, so typically these conversations should occur during test administration, but as you are wrapping up the final steps of the assessment, if anything about security or any irregularities with the administered test arise, you will still need to bring them up with your TC. </a:t>
            </a:r>
          </a:p>
        </p:txBody>
      </p:sp>
    </p:spTree>
    <p:extLst>
      <p:ext uri="{BB962C8B-B14F-4D97-AF65-F5344CB8AC3E}">
        <p14:creationId xmlns:p14="http://schemas.microsoft.com/office/powerpoint/2010/main" val="981240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a TA, you’ll need to keep track of your students and their tests, and manage the administration timing to ensure that all test sessions are submitted into the MSAA system by </a:t>
            </a:r>
            <a:r>
              <a:rPr lang="en-US" b="1" dirty="0"/>
              <a:t>[animation]</a:t>
            </a:r>
            <a:r>
              <a:rPr lang="en-US" dirty="0"/>
              <a:t> 8:00 pm ET on April 28, 2023. If the TA and TC have discussed that the early stopping rule (ESR) is the only option for your student due to a lack of an observable response, you will also need to make sure that that student’s test has been closed in the MSAA system before that April 28 date as well. If tests aren’t submitted or closed by this time and date your student’s test will not be scored, so go ahead and add that important date to your calendar!</a:t>
            </a:r>
          </a:p>
        </p:txBody>
      </p:sp>
    </p:spTree>
    <p:extLst>
      <p:ext uri="{BB962C8B-B14F-4D97-AF65-F5344CB8AC3E}">
        <p14:creationId xmlns:p14="http://schemas.microsoft.com/office/powerpoint/2010/main" val="996596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Once the tests are submitted, there are two additional tasks that the TA will need to complete in the MSAA system. First, is step 19 on the checklist – completing the accommodations after test tab. This is the last tab in the student profile </a:t>
            </a:r>
            <a:r>
              <a:rPr lang="en-US" b="1" dirty="0"/>
              <a:t>[animation], </a:t>
            </a:r>
            <a:r>
              <a:rPr lang="en-US" dirty="0"/>
              <a:t>and it is asking for the TA to identify what accommodations were actually used during administration. This is important because although many accommodations may be identified in the accommodations before test tab due to what is identified in the student’s IEP, some or all of them may not have been used for each Test or content, so identifying what the accommodations were that were used in order to access and respond to the Test will be identified after administration. </a:t>
            </a:r>
          </a:p>
          <a:p>
            <a:pPr marL="171450" indent="-171450">
              <a:buFontTx/>
              <a:buChar char="-"/>
            </a:pPr>
            <a:r>
              <a:rPr lang="en-US" dirty="0"/>
              <a:t>The last thing to do in the MSAA system – step 20 on the checklist - is to complete the End of Test Survey </a:t>
            </a:r>
            <a:r>
              <a:rPr lang="en-US" b="1" dirty="0"/>
              <a:t>[animation]</a:t>
            </a:r>
            <a:r>
              <a:rPr lang="en-US" dirty="0"/>
              <a:t>. The survey can be found in the </a:t>
            </a:r>
            <a:r>
              <a:rPr lang="en-US" b="1" dirty="0"/>
              <a:t>[animation</a:t>
            </a:r>
            <a:r>
              <a:rPr lang="en-US" dirty="0"/>
              <a:t>] actions drop-down on the ‘Students’ page in the MSAA system. Only one survey will need to be completed for each Test Administrator. So, if you have a grade 5 student who would be taking ELA, Math, and Science, you only need to complete ONE survey, not one for every subject. The feedback collected from the survey results helps us track important information over time about the experience of administering the test and the assessment itself. </a:t>
            </a:r>
          </a:p>
        </p:txBody>
      </p:sp>
    </p:spTree>
    <p:extLst>
      <p:ext uri="{BB962C8B-B14F-4D97-AF65-F5344CB8AC3E}">
        <p14:creationId xmlns:p14="http://schemas.microsoft.com/office/powerpoint/2010/main" val="1949767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very last 2 steps of the checklist are making sure that ALL testing materials are removed from computers, tablets, AAC/AT devices and that all of the accompanying paper materials such as DTAs, paper-based tests, cutouts, reference sheets, scoring rubrics, braille cards, and writing prompt materials are given to your TC who is responsible for shredding it all. </a:t>
            </a:r>
          </a:p>
        </p:txBody>
      </p:sp>
    </p:spTree>
    <p:extLst>
      <p:ext uri="{BB962C8B-B14F-4D97-AF65-F5344CB8AC3E}">
        <p14:creationId xmlns:p14="http://schemas.microsoft.com/office/powerpoint/2010/main" val="6095361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here there are two final steps that TCs will be required to do in order to support TAs in completing their final steps in a secure manner. </a:t>
            </a:r>
          </a:p>
          <a:p>
            <a:r>
              <a:rPr lang="en-US" b="1" dirty="0"/>
              <a:t>[animation] </a:t>
            </a:r>
            <a:r>
              <a:rPr lang="en-US" dirty="0"/>
              <a:t>As TAs bring information forward to TCs about inappropriate test practices, security violations, and suspected irregularities, it is the TCs duty to make sure that those get escalated and reported to Don the MSAA Coordinator for BIE.</a:t>
            </a:r>
          </a:p>
          <a:p>
            <a:r>
              <a:rPr lang="en-US" b="1" dirty="0"/>
              <a:t>[animation] </a:t>
            </a:r>
            <a:r>
              <a:rPr lang="en-US" dirty="0"/>
              <a:t>As mentioned in the previous slide, TAs will be required to give all of the printed materials to their TC to ensure that they are shredded in a secure fashion. TCs will want to make sure they have access to a shredder that can handle a decent amount of paper, especially if there are multiple students’ testing materials that will be given to you. </a:t>
            </a:r>
          </a:p>
        </p:txBody>
      </p:sp>
    </p:spTree>
    <p:extLst>
      <p:ext uri="{BB962C8B-B14F-4D97-AF65-F5344CB8AC3E}">
        <p14:creationId xmlns:p14="http://schemas.microsoft.com/office/powerpoint/2010/main" val="1798555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checklist should be used per student and per subject</a:t>
            </a:r>
          </a:p>
          <a:p>
            <a:r>
              <a:rPr lang="en-US" dirty="0"/>
              <a:t>Write student’s name and subject on top of the checklist</a:t>
            </a:r>
          </a:p>
          <a:p>
            <a:r>
              <a:rPr lang="en-US" dirty="0"/>
              <a:t>Keep the checklist accessible for frequent and quick reference</a:t>
            </a:r>
          </a:p>
          <a:p>
            <a:r>
              <a:rPr lang="en-US" dirty="0"/>
              <a:t>If you are administering to lots of students:</a:t>
            </a:r>
          </a:p>
          <a:p>
            <a:pPr lvl="1"/>
            <a:r>
              <a:rPr lang="en-US" dirty="0"/>
              <a:t>Keep one location where all checklists stay (i.e. a binder, file cabinet, bulletin board) </a:t>
            </a:r>
            <a:r>
              <a:rPr lang="en-US" b="1" dirty="0"/>
              <a:t>OR</a:t>
            </a:r>
            <a:r>
              <a:rPr lang="en-US" dirty="0"/>
              <a:t> keep with individual student’s testing materials </a:t>
            </a:r>
          </a:p>
          <a:p>
            <a:r>
              <a:rPr lang="en-US" dirty="0"/>
              <a:t>Check off the steps as you go!</a:t>
            </a:r>
          </a:p>
          <a:p>
            <a:r>
              <a:rPr lang="en-US" dirty="0"/>
              <a:t>And when in doubt, contact your people! You have the MSAA service center, test coordinators, and Don your BIE Partner lead who has lots of answers and also our direct contacts he can always reach out to us here at Cognia as well and we can talk through things with you on an individual level. </a:t>
            </a:r>
          </a:p>
        </p:txBody>
      </p:sp>
      <p:sp>
        <p:nvSpPr>
          <p:cNvPr id="4" name="Slide Number Placeholder 3"/>
          <p:cNvSpPr>
            <a:spLocks noGrp="1"/>
          </p:cNvSpPr>
          <p:nvPr>
            <p:ph type="sldNum" sz="quarter" idx="5"/>
          </p:nvPr>
        </p:nvSpPr>
        <p:spPr/>
        <p:txBody>
          <a:bodyPr/>
          <a:lstStyle/>
          <a:p>
            <a:fld id="{1DEE5A39-E076-43B1-B87E-29E6EB5DD76A}" type="slidenum">
              <a:rPr lang="en-US" smtClean="0"/>
              <a:t>58</a:t>
            </a:fld>
            <a:endParaRPr lang="en-US"/>
          </a:p>
        </p:txBody>
      </p:sp>
    </p:spTree>
    <p:extLst>
      <p:ext uri="{BB962C8B-B14F-4D97-AF65-F5344CB8AC3E}">
        <p14:creationId xmlns:p14="http://schemas.microsoft.com/office/powerpoint/2010/main" val="3177988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today! At this time we would love to answer questions. If they are questions about MSAA and administration we are happy to answer those, and if they are BIE specific policy questions then we will direct those questions to Don.</a:t>
            </a:r>
          </a:p>
          <a:p>
            <a:endParaRPr lang="en-US" dirty="0"/>
          </a:p>
          <a:p>
            <a:r>
              <a:rPr lang="en-US" dirty="0"/>
              <a:t>[Cognia PM to read questions and direct to CDA or Don]</a:t>
            </a:r>
          </a:p>
        </p:txBody>
      </p:sp>
    </p:spTree>
    <p:extLst>
      <p:ext uri="{BB962C8B-B14F-4D97-AF65-F5344CB8AC3E}">
        <p14:creationId xmlns:p14="http://schemas.microsoft.com/office/powerpoint/2010/main" val="816212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start with a quick MSAA Overview.</a:t>
            </a:r>
          </a:p>
        </p:txBody>
      </p:sp>
    </p:spTree>
    <p:extLst>
      <p:ext uri="{BB962C8B-B14F-4D97-AF65-F5344CB8AC3E}">
        <p14:creationId xmlns:p14="http://schemas.microsoft.com/office/powerpoint/2010/main" val="3757854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5489">
              <a:defRPr/>
            </a:pPr>
            <a:r>
              <a:rPr lang="en-US" dirty="0" err="1"/>
              <a:t>Cognia</a:t>
            </a:r>
            <a:endParaRPr lang="en-US" dirty="0"/>
          </a:p>
          <a:p>
            <a:pPr defTabSz="995489">
              <a:defRPr/>
            </a:pPr>
            <a:endParaRPr lang="en-US" dirty="0"/>
          </a:p>
          <a:p>
            <a:pPr defTabSz="995489">
              <a:defRPr/>
            </a:pPr>
            <a:r>
              <a:rPr lang="en-US" dirty="0"/>
              <a:t>The MSAA </a:t>
            </a:r>
            <a:r>
              <a:rPr lang="en-US" dirty="0">
                <a:ea typeface="Calibri"/>
                <a:cs typeface="Times New Roman"/>
              </a:rPr>
              <a:t>assesses </a:t>
            </a:r>
            <a:r>
              <a:rPr lang="en-US" dirty="0"/>
              <a:t>three content areas, English Language Arts (ELA) which is comprised of reading and writing, Mathematics, and now Science.  </a:t>
            </a:r>
          </a:p>
          <a:p>
            <a:pPr defTabSz="995489">
              <a:defRPr/>
            </a:pPr>
            <a:endParaRPr lang="en-US" dirty="0"/>
          </a:p>
          <a:p>
            <a:pPr defTabSz="995489">
              <a:defRPr/>
            </a:pPr>
            <a:r>
              <a:rPr lang="en-US" dirty="0"/>
              <a:t>The ELA and Math portions of the MSAA are aligned to the MSAA Core Content Connectors, which are the alternate achievement standards.</a:t>
            </a:r>
          </a:p>
          <a:p>
            <a:pPr defTabSz="995489">
              <a:defRPr/>
            </a:pPr>
            <a:endParaRPr lang="en-US" dirty="0"/>
          </a:p>
          <a:p>
            <a:pPr defTabSz="995489">
              <a:defRPr/>
            </a:pPr>
            <a:r>
              <a:rPr lang="en-US" dirty="0"/>
              <a:t>The science portion is aligned to the Extended Performance Expectations. </a:t>
            </a:r>
          </a:p>
          <a:p>
            <a:pPr defTabSz="995489">
              <a:defRPr/>
            </a:pPr>
            <a:endParaRPr lang="en-US" dirty="0"/>
          </a:p>
          <a:p>
            <a:pPr defTabSz="995489">
              <a:defRPr/>
            </a:pPr>
            <a:r>
              <a:rPr lang="en-US" dirty="0"/>
              <a:t>All students eligible for alternate assessment in grades 3-8 and 11 will participate in both English Language Arts and Mathematics. </a:t>
            </a:r>
          </a:p>
          <a:p>
            <a:pPr defTabSz="995489">
              <a:defRPr/>
            </a:pPr>
            <a:r>
              <a:rPr lang="en-US" dirty="0"/>
              <a:t>All students eligible for an alt assessment in grades 5, 8, and 11 will also participate in the Science portion of the MSAA assessment.</a:t>
            </a:r>
          </a:p>
          <a:p>
            <a:pPr defTabSz="961175">
              <a:defRPr/>
            </a:pPr>
            <a:endParaRPr lang="en-US" sz="1300" b="1" dirty="0">
              <a:solidFill>
                <a:srgbClr val="FF0000"/>
              </a:solidFill>
            </a:endParaRPr>
          </a:p>
          <a:p>
            <a:pPr defTabSz="961175">
              <a:defRPr/>
            </a:pPr>
            <a:r>
              <a:rPr lang="en-US" sz="1300" b="1" dirty="0">
                <a:solidFill>
                  <a:srgbClr val="FF0000"/>
                </a:solidFill>
              </a:rPr>
              <a:t>[ANIMATION] </a:t>
            </a:r>
            <a:r>
              <a:rPr lang="en-US" sz="1300" dirty="0">
                <a:solidFill>
                  <a:srgbClr val="FF0000"/>
                </a:solidFill>
              </a:rPr>
              <a:t>All standards can be found on the MSAA website: </a:t>
            </a:r>
            <a:r>
              <a:rPr lang="en-US" sz="1400" dirty="0">
                <a:hlinkClick r:id="rId3"/>
              </a:rPr>
              <a:t>https://www.msaastates.com/standards.html</a:t>
            </a:r>
            <a:r>
              <a:rPr lang="en-US" sz="1400" dirty="0"/>
              <a:t> </a:t>
            </a:r>
          </a:p>
          <a:p>
            <a:pPr defTabSz="961175">
              <a:defRPr/>
            </a:pPr>
            <a:endParaRPr lang="en-US" sz="1300" b="1" dirty="0">
              <a:solidFill>
                <a:srgbClr val="FF0000"/>
              </a:solidFill>
            </a:endParaRPr>
          </a:p>
          <a:p>
            <a:pPr defTabSz="961175">
              <a:defRPr/>
            </a:pPr>
            <a:endParaRPr lang="en-US" sz="1300" dirty="0">
              <a:solidFill>
                <a:srgbClr val="FF0000"/>
              </a:solidFill>
            </a:endParaRPr>
          </a:p>
          <a:p>
            <a:pPr defTabSz="961175">
              <a:defRPr/>
            </a:pPr>
            <a:endParaRPr lang="en-US" sz="1300" b="1" dirty="0">
              <a:solidFill>
                <a:srgbClr val="FF0000"/>
              </a:solidFill>
            </a:endParaRPr>
          </a:p>
          <a:p>
            <a:pPr defTabSz="961175">
              <a:defRPr/>
            </a:pPr>
            <a:endParaRPr lang="en-US" sz="1300" dirty="0"/>
          </a:p>
        </p:txBody>
      </p:sp>
    </p:spTree>
    <p:extLst>
      <p:ext uri="{BB962C8B-B14F-4D97-AF65-F5344CB8AC3E}">
        <p14:creationId xmlns:p14="http://schemas.microsoft.com/office/powerpoint/2010/main" val="215522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1175">
              <a:defRPr/>
            </a:pPr>
            <a:r>
              <a:rPr lang="en-US" baseline="0" dirty="0"/>
              <a:t>The MSAA is </a:t>
            </a:r>
            <a:r>
              <a:rPr lang="en-US" dirty="0"/>
              <a:t>administered in a one-to-one setting </a:t>
            </a:r>
            <a:r>
              <a:rPr lang="en-US" baseline="0" dirty="0"/>
              <a:t>by a trained Test Administrator; preferably someone who is familiar with the student.</a:t>
            </a:r>
          </a:p>
          <a:p>
            <a:pPr defTabSz="961175">
              <a:defRPr/>
            </a:pPr>
            <a:endParaRPr lang="en-US" dirty="0"/>
          </a:p>
          <a:p>
            <a:pPr defTabSz="961175">
              <a:defRPr/>
            </a:pPr>
            <a:r>
              <a:rPr lang="en-US" dirty="0"/>
              <a:t>The assessment is available in two formats, computer or paper-based. Let’s take a closer look at how to customize the formats based on what is appropriate for each student. </a:t>
            </a:r>
            <a:r>
              <a:rPr lang="en-US" b="1" dirty="0">
                <a:solidFill>
                  <a:srgbClr val="FF0000"/>
                </a:solidFill>
              </a:rPr>
              <a:t>[Go to Next Slide]</a:t>
            </a:r>
          </a:p>
          <a:p>
            <a:pPr defTabSz="961175">
              <a:defRPr/>
            </a:pPr>
            <a:endParaRPr lang="en-US" b="1" dirty="0">
              <a:solidFill>
                <a:srgbClr val="FF0000"/>
              </a:solidFill>
            </a:endParaRPr>
          </a:p>
          <a:p>
            <a:pPr defTabSz="961175">
              <a:defRPr/>
            </a:pPr>
            <a:endParaRPr lang="en-US" b="1" baseline="0" dirty="0">
              <a:solidFill>
                <a:srgbClr val="FF0000"/>
              </a:solidFill>
            </a:endParaRPr>
          </a:p>
          <a:p>
            <a:pPr defTabSz="961175">
              <a:defRPr/>
            </a:pPr>
            <a:endParaRPr lang="en-US" baseline="0" dirty="0"/>
          </a:p>
          <a:p>
            <a:pPr defTabSz="961175">
              <a:defRPr/>
            </a:pPr>
            <a:endParaRPr lang="en-US" baseline="0" dirty="0"/>
          </a:p>
          <a:p>
            <a:pPr defTabSz="961175">
              <a:defRPr/>
            </a:pPr>
            <a:endParaRPr lang="en-US" baseline="0" dirty="0"/>
          </a:p>
          <a:p>
            <a:pPr marL="360461" indent="-360461">
              <a:buFont typeface="Arial" panose="020B0604020202020204" pitchFamily="34" charset="0"/>
              <a:buChar char="•"/>
            </a:pPr>
            <a:endParaRPr lang="en-US" sz="1900" dirty="0"/>
          </a:p>
          <a:p>
            <a:pPr defTabSz="961175">
              <a:defRPr/>
            </a:pPr>
            <a:endParaRPr lang="en-US" dirty="0"/>
          </a:p>
        </p:txBody>
      </p:sp>
    </p:spTree>
    <p:extLst>
      <p:ext uri="{BB962C8B-B14F-4D97-AF65-F5344CB8AC3E}">
        <p14:creationId xmlns:p14="http://schemas.microsoft.com/office/powerpoint/2010/main" val="215522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 and Mathematics are</a:t>
            </a:r>
            <a:r>
              <a:rPr lang="en-US" baseline="0" dirty="0"/>
              <a:t> </a:t>
            </a:r>
            <a:r>
              <a:rPr lang="en-US" dirty="0"/>
              <a:t>stage adaptive and provide students with an experience that assigns the second session of the assessment based on how the student responds to items in the first session. </a:t>
            </a:r>
          </a:p>
          <a:p>
            <a:endParaRPr lang="en-US" dirty="0"/>
          </a:p>
          <a:p>
            <a:r>
              <a:rPr lang="en-US" dirty="0"/>
              <a:t>The versions in the second session vary by difficulty/complexity level.  Each student will only take one version of Session 2  (A, B, or C) that is assigned to him/her after submitting Session 1. </a:t>
            </a:r>
          </a:p>
          <a:p>
            <a:pPr marL="0" lvl="1"/>
            <a:endParaRPr lang="en-US" b="1" dirty="0">
              <a:solidFill>
                <a:srgbClr val="FF0000"/>
              </a:solidFill>
            </a:endParaRPr>
          </a:p>
          <a:p>
            <a:pPr marL="0" lvl="1"/>
            <a:r>
              <a:rPr lang="en-US" dirty="0"/>
              <a:t>For ELA, all students are assessed in Stage 1. Session 1 contains items from a broad range of levels. Upon completion, the student is directed to Session 2 via version A, B, or C. </a:t>
            </a:r>
          </a:p>
          <a:p>
            <a:pPr marL="647649" lvl="1" indent="-176632">
              <a:buFont typeface="Arial" panose="020B0604020202020204" pitchFamily="34" charset="0"/>
              <a:buChar char="•"/>
            </a:pPr>
            <a:r>
              <a:rPr lang="en-US" dirty="0"/>
              <a:t>Version A contains items at a lower-level range of difficulty/complexity.  The writing prompt associated with this level utilizes graphic organizers and sentences starters for student work.</a:t>
            </a:r>
          </a:p>
          <a:p>
            <a:pPr marL="647649" lvl="1" indent="-176632" defTabSz="909564">
              <a:buFont typeface="Arial" panose="020B0604020202020204" pitchFamily="34" charset="0"/>
              <a:buChar char="•"/>
              <a:defRPr/>
            </a:pPr>
            <a:r>
              <a:rPr lang="en-US" dirty="0"/>
              <a:t>Version B contains items at a mid-Level range of difficulty/complexity. The writing prompt associated with this level utilizes graphic organizers and a template for student work.</a:t>
            </a:r>
          </a:p>
          <a:p>
            <a:pPr marL="647649" lvl="1" indent="-176632" defTabSz="909564">
              <a:buFont typeface="Arial" panose="020B0604020202020204" pitchFamily="34" charset="0"/>
              <a:buChar char="•"/>
              <a:defRPr/>
            </a:pPr>
            <a:r>
              <a:rPr lang="en-US" dirty="0"/>
              <a:t>Version C contains items at a higher-level range of difficulty/complexity. The writing prompt associated with this level utilizes graphic organizers and a template for student work.</a:t>
            </a:r>
          </a:p>
          <a:p>
            <a:pPr marL="647649" lvl="1" indent="-176632">
              <a:buFont typeface="Arial" panose="020B0604020202020204" pitchFamily="34" charset="0"/>
              <a:buChar char="•"/>
            </a:pPr>
            <a:endParaRPr lang="en-US" dirty="0"/>
          </a:p>
          <a:p>
            <a:r>
              <a:rPr lang="en-US" dirty="0"/>
              <a:t>The Mathematics assessment will be presented the same way with student responses from Session 1 directing them to a</a:t>
            </a:r>
            <a:r>
              <a:rPr lang="en-US" b="1" dirty="0">
                <a:solidFill>
                  <a:srgbClr val="FF0000"/>
                </a:solidFill>
              </a:rPr>
              <a:t> </a:t>
            </a:r>
            <a:r>
              <a:rPr lang="en-US" dirty="0"/>
              <a:t>Session 2 with varying levels of difficulty for the assigned version A, B, or C. </a:t>
            </a:r>
          </a:p>
          <a:p>
            <a:endParaRPr lang="en-US" dirty="0"/>
          </a:p>
          <a:p>
            <a:r>
              <a:rPr lang="en-US" b="1" dirty="0"/>
              <a:t>[Animation] </a:t>
            </a:r>
            <a:r>
              <a:rPr lang="en-US" dirty="0"/>
              <a:t>In order for the student to be routed to the Session 2 that best fits their performance level, the TA must submit Session 1 into the MSAA Online Assessment system prior to moving on to Session 2.</a:t>
            </a:r>
          </a:p>
        </p:txBody>
      </p:sp>
    </p:spTree>
    <p:extLst>
      <p:ext uri="{BB962C8B-B14F-4D97-AF65-F5344CB8AC3E}">
        <p14:creationId xmlns:p14="http://schemas.microsoft.com/office/powerpoint/2010/main" val="112367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F6F6-BBD4-4999-BA36-CDA74EA548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FA138F-2E90-41CD-A461-99734B2FFB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DE1A90-E097-4509-9E89-114C566A3FAD}"/>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5" name="Footer Placeholder 4">
            <a:extLst>
              <a:ext uri="{FF2B5EF4-FFF2-40B4-BE49-F238E27FC236}">
                <a16:creationId xmlns:a16="http://schemas.microsoft.com/office/drawing/2014/main" id="{5B8AE4DF-664A-4A70-8AE2-16192D142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8189B-B630-4757-A216-819D98609AF7}"/>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251340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41EE-924A-4F5C-9E7E-AA361C40CE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EDC66-B0D0-425D-9A6F-FABC2C8AC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67807-E0EC-4ABD-B462-90F52B383737}"/>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5" name="Footer Placeholder 4">
            <a:extLst>
              <a:ext uri="{FF2B5EF4-FFF2-40B4-BE49-F238E27FC236}">
                <a16:creationId xmlns:a16="http://schemas.microsoft.com/office/drawing/2014/main" id="{A80DE099-94DC-43B5-A6FD-019138BDF3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7D0B2-1346-4854-B6D9-7D68534C2483}"/>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91784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BA7128-D710-4487-A726-3614D4E9B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3FE9CD-5CDB-4090-86BF-5D2E04010F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8E85E-4B52-4C25-8917-76A7A56FCD9F}"/>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5" name="Footer Placeholder 4">
            <a:extLst>
              <a:ext uri="{FF2B5EF4-FFF2-40B4-BE49-F238E27FC236}">
                <a16:creationId xmlns:a16="http://schemas.microsoft.com/office/drawing/2014/main" id="{56F87D06-5BC5-47E5-AD34-1F39A014C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F1E6A-8271-4507-BA01-6491EF890238}"/>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309116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828800" y="3352800"/>
            <a:ext cx="8534400" cy="1752600"/>
          </a:xfrm>
        </p:spPr>
        <p:txBody>
          <a:bodyPr>
            <a:normAutofit/>
          </a:bodyPr>
          <a:lstStyle>
            <a:lvl1pPr marL="0" indent="0" algn="ctr">
              <a:buNone/>
              <a:defRPr sz="2800" b="0" i="0">
                <a:solidFill>
                  <a:schemeClr val="tx1">
                    <a:lumMod val="50000"/>
                    <a:lumOff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9"/>
          <p:cNvSpPr>
            <a:spLocks noGrp="1"/>
          </p:cNvSpPr>
          <p:nvPr>
            <p:ph type="title"/>
          </p:nvPr>
        </p:nvSpPr>
        <p:spPr>
          <a:xfrm>
            <a:off x="609600" y="2057400"/>
            <a:ext cx="10972800" cy="1143000"/>
          </a:xfrm>
        </p:spPr>
        <p:txBody>
          <a:bodyPr>
            <a:normAutofit/>
          </a:bodyPr>
          <a:lstStyle>
            <a:lvl1pPr>
              <a:defRPr sz="3800" b="1" i="0">
                <a:solidFill>
                  <a:srgbClr val="1B77BC"/>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855696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828800" y="3352800"/>
            <a:ext cx="8534400" cy="1752600"/>
          </a:xfrm>
        </p:spPr>
        <p:txBody>
          <a:bodyPr>
            <a:normAutofit/>
          </a:bodyPr>
          <a:lstStyle>
            <a:lvl1pPr marL="0" indent="0" algn="ctr">
              <a:buNone/>
              <a:defRPr sz="2800" b="0" i="0">
                <a:solidFill>
                  <a:schemeClr val="tx1">
                    <a:lumMod val="50000"/>
                    <a:lumOff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609600" y="2057400"/>
            <a:ext cx="10972800" cy="1143000"/>
          </a:xfrm>
        </p:spPr>
        <p:txBody>
          <a:bodyPr>
            <a:normAutofit/>
          </a:bodyPr>
          <a:lstStyle>
            <a:lvl1pPr>
              <a:defRPr sz="3800" b="1" i="0">
                <a:solidFill>
                  <a:srgbClr val="1B77BC"/>
                </a:solidFill>
                <a:latin typeface="Arial"/>
                <a:cs typeface="Arial"/>
              </a:defRPr>
            </a:lvl1pPr>
          </a:lstStyle>
          <a:p>
            <a:endParaRPr lang="en-US" dirty="0"/>
          </a:p>
        </p:txBody>
      </p:sp>
    </p:spTree>
    <p:extLst>
      <p:ext uri="{BB962C8B-B14F-4D97-AF65-F5344CB8AC3E}">
        <p14:creationId xmlns:p14="http://schemas.microsoft.com/office/powerpoint/2010/main" val="3120818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l">
              <a:defRPr sz="3600" b="1" i="0">
                <a:solidFill>
                  <a:srgbClr val="1B77BC"/>
                </a:solidFill>
                <a:latin typeface="Arial"/>
                <a:cs typeface="Myriad Pro"/>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Arial"/>
                <a:cs typeface="Myriad Pro"/>
              </a:defRPr>
            </a:lvl1pPr>
            <a:lvl2pPr>
              <a:defRPr b="0" i="0">
                <a:latin typeface="Arial"/>
                <a:cs typeface="Myriad Pro"/>
              </a:defRPr>
            </a:lvl2pPr>
            <a:lvl3pPr>
              <a:defRPr b="0" i="0">
                <a:latin typeface="Arial"/>
                <a:cs typeface="Myriad Pro"/>
              </a:defRPr>
            </a:lvl3pPr>
            <a:lvl4pPr>
              <a:defRPr b="0" i="0">
                <a:latin typeface="Arial"/>
                <a:cs typeface="Myriad Pro"/>
              </a:defRPr>
            </a:lvl4pPr>
            <a:lvl5pPr>
              <a:defRPr b="0" i="0">
                <a:latin typeface="Arial"/>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7206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73748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264898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913786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93400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53888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742D-0CA4-44B7-8EA2-719B2DA112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860FB5-79E6-42A0-886E-005B09E88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17B1A-554B-4295-980B-E685C291C668}"/>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5" name="Footer Placeholder 4">
            <a:extLst>
              <a:ext uri="{FF2B5EF4-FFF2-40B4-BE49-F238E27FC236}">
                <a16:creationId xmlns:a16="http://schemas.microsoft.com/office/drawing/2014/main" id="{669A0BDD-4C5F-4CC7-B04D-AE2303B7C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12367-1D83-41E4-8AB3-64F21D8D5A18}"/>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2436498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2778895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773329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75973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409781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939235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719540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828800" y="3352800"/>
            <a:ext cx="8534400" cy="1752600"/>
          </a:xfrm>
        </p:spPr>
        <p:txBody>
          <a:bodyPr>
            <a:normAutofit/>
          </a:bodyPr>
          <a:lstStyle>
            <a:lvl1pPr marL="0" indent="0" algn="ctr">
              <a:buNone/>
              <a:defRPr sz="2800" b="0" i="0">
                <a:solidFill>
                  <a:schemeClr val="tx1">
                    <a:lumMod val="50000"/>
                    <a:lumOff val="5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609600" y="2057400"/>
            <a:ext cx="10972800" cy="1143000"/>
          </a:xfrm>
        </p:spPr>
        <p:txBody>
          <a:bodyPr>
            <a:normAutofit/>
          </a:bodyPr>
          <a:lstStyle>
            <a:lvl1pPr>
              <a:defRPr sz="3800" b="1" i="0">
                <a:solidFill>
                  <a:srgbClr val="1B77BC"/>
                </a:solidFill>
                <a:latin typeface="Arial"/>
                <a:cs typeface="Arial"/>
              </a:defRPr>
            </a:lvl1pPr>
          </a:lstStyle>
          <a:p>
            <a:endParaRPr lang="en-US" dirty="0"/>
          </a:p>
        </p:txBody>
      </p:sp>
    </p:spTree>
    <p:extLst>
      <p:ext uri="{BB962C8B-B14F-4D97-AF65-F5344CB8AC3E}">
        <p14:creationId xmlns:p14="http://schemas.microsoft.com/office/powerpoint/2010/main" val="395751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l">
              <a:defRPr sz="3600" b="1" i="0">
                <a:solidFill>
                  <a:srgbClr val="1B77BC"/>
                </a:solidFill>
                <a:latin typeface="Arial"/>
                <a:cs typeface="Myriad Pro"/>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Arial"/>
                <a:cs typeface="Myriad Pro"/>
              </a:defRPr>
            </a:lvl1pPr>
            <a:lvl2pPr>
              <a:defRPr b="0" i="0">
                <a:latin typeface="Arial"/>
                <a:cs typeface="Myriad Pro"/>
              </a:defRPr>
            </a:lvl2pPr>
            <a:lvl3pPr>
              <a:defRPr b="0" i="0">
                <a:latin typeface="Arial"/>
                <a:cs typeface="Myriad Pro"/>
              </a:defRPr>
            </a:lvl3pPr>
            <a:lvl4pPr>
              <a:defRPr b="0" i="0">
                <a:latin typeface="Arial"/>
                <a:cs typeface="Myriad Pro"/>
              </a:defRPr>
            </a:lvl4pPr>
            <a:lvl5pPr>
              <a:defRPr b="0" i="0">
                <a:latin typeface="Arial"/>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1376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4174763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6394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4EEF0-3C4D-459E-83F4-B4F322A335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575009-6602-4D85-89EB-262088F7C5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E0A-6BEC-4EC8-9138-2E390BD02345}"/>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5" name="Footer Placeholder 4">
            <a:extLst>
              <a:ext uri="{FF2B5EF4-FFF2-40B4-BE49-F238E27FC236}">
                <a16:creationId xmlns:a16="http://schemas.microsoft.com/office/drawing/2014/main" id="{D85FB1F4-F40D-471C-9AF0-FEA14C3B3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8859F-CB52-417F-A547-8F31C0A82894}"/>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4260107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799608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61711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43165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91738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164427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131063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3165795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4142641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B5BD9A-B36A-4993-A80D-550C97DFB595}" type="slidenum">
              <a:rPr lang="en-US" smtClean="0"/>
              <a:t>‹#›</a:t>
            </a:fld>
            <a:endParaRPr lang="en-US" dirty="0"/>
          </a:p>
        </p:txBody>
      </p:sp>
    </p:spTree>
    <p:extLst>
      <p:ext uri="{BB962C8B-B14F-4D97-AF65-F5344CB8AC3E}">
        <p14:creationId xmlns:p14="http://schemas.microsoft.com/office/powerpoint/2010/main" val="447682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1828800" y="3352800"/>
            <a:ext cx="8534400" cy="1752600"/>
          </a:xfrm>
        </p:spPr>
        <p:txBody>
          <a:bodyPr>
            <a:normAutofit/>
          </a:bodyPr>
          <a:lstStyle>
            <a:lvl1pPr marL="0" indent="0" algn="ctr">
              <a:buNone/>
              <a:defRPr sz="2800" b="0" i="0">
                <a:solidFill>
                  <a:schemeClr val="tx1">
                    <a:lumMod val="50000"/>
                    <a:lumOff val="50000"/>
                  </a:schemeClr>
                </a:solidFill>
                <a:latin typeface="Arial" panose="020B0604020202020204" pitchFamily="34" charset="0"/>
                <a:cs typeface="Myria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609600" y="2057400"/>
            <a:ext cx="10972800" cy="1143000"/>
          </a:xfrm>
        </p:spPr>
        <p:txBody>
          <a:bodyPr>
            <a:normAutofit/>
          </a:bodyPr>
          <a:lstStyle>
            <a:lvl1pPr>
              <a:defRPr sz="3800" b="1" i="0">
                <a:solidFill>
                  <a:srgbClr val="1B77BC"/>
                </a:solidFill>
                <a:latin typeface="Arial" panose="020B0604020202020204" pitchFamily="34" charset="0"/>
                <a:cs typeface="Myriad Pro"/>
              </a:defRPr>
            </a:lvl1pPr>
          </a:lstStyle>
          <a:p>
            <a:r>
              <a:rPr lang="en-US" dirty="0"/>
              <a:t>Click to edit Master title style</a:t>
            </a:r>
          </a:p>
        </p:txBody>
      </p:sp>
    </p:spTree>
    <p:extLst>
      <p:ext uri="{BB962C8B-B14F-4D97-AF65-F5344CB8AC3E}">
        <p14:creationId xmlns:p14="http://schemas.microsoft.com/office/powerpoint/2010/main" val="60768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B88B-12EB-4B57-9ED0-83406911C2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6F709D-D9B9-4452-9EAE-045147FB4F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D8C79C-B1B5-40C5-88F9-CBAD9EC9A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E88B1-3A6F-4134-A876-320280075101}"/>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6" name="Footer Placeholder 5">
            <a:extLst>
              <a:ext uri="{FF2B5EF4-FFF2-40B4-BE49-F238E27FC236}">
                <a16:creationId xmlns:a16="http://schemas.microsoft.com/office/drawing/2014/main" id="{3B8A61A5-AA96-4A50-9A79-828FA0AA8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42316-D5D0-4A73-88AC-A1A7F26E4319}"/>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3259774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l">
              <a:defRPr sz="3600" b="1" i="0">
                <a:solidFill>
                  <a:srgbClr val="1B77BC"/>
                </a:solidFill>
                <a:latin typeface="Arial" panose="020B0604020202020204" pitchFamily="34" charset="0"/>
                <a:cs typeface="Myriad Pro"/>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79646"/>
              </a:buClr>
              <a:defRPr b="0" i="0">
                <a:latin typeface="Arial" panose="020B0604020202020204" pitchFamily="34" charset="0"/>
                <a:cs typeface="Myriad Pro"/>
              </a:defRPr>
            </a:lvl1pPr>
            <a:lvl2pPr>
              <a:buClr>
                <a:srgbClr val="F79646"/>
              </a:buClr>
              <a:defRPr b="0" i="0">
                <a:latin typeface="Arial" panose="020B0604020202020204" pitchFamily="34" charset="0"/>
                <a:cs typeface="Myriad Pro"/>
              </a:defRPr>
            </a:lvl2pPr>
            <a:lvl3pPr>
              <a:buClr>
                <a:srgbClr val="F79646"/>
              </a:buClr>
              <a:defRPr b="0" i="0">
                <a:latin typeface="Arial" panose="020B0604020202020204" pitchFamily="34" charset="0"/>
                <a:cs typeface="Myriad Pro"/>
              </a:defRPr>
            </a:lvl3pPr>
            <a:lvl4pPr>
              <a:buClr>
                <a:srgbClr val="F79646"/>
              </a:buClr>
              <a:defRPr b="0" i="0">
                <a:latin typeface="Arial" panose="020B0604020202020204" pitchFamily="34" charset="0"/>
                <a:cs typeface="Myriad Pro"/>
              </a:defRPr>
            </a:lvl4pPr>
            <a:lvl5pPr>
              <a:buClr>
                <a:srgbClr val="F79646"/>
              </a:buClr>
              <a:defRPr b="0" i="0">
                <a:latin typeface="Arial" panose="020B0604020202020204" pitchFamily="34" charset="0"/>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0983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normAutofit/>
          </a:bodyPr>
          <a:lstStyle>
            <a:lvl1pPr algn="l">
              <a:defRPr sz="3200" b="1" i="0">
                <a:solidFill>
                  <a:srgbClr val="1B77BC"/>
                </a:solidFill>
                <a:latin typeface="Arial" panose="020B0604020202020204" pitchFamily="34" charset="0"/>
                <a:cs typeface="Myriad Pro"/>
              </a:defRPr>
            </a:lvl1pPr>
          </a:lstStyle>
          <a:p>
            <a:r>
              <a:rPr lang="en-US" dirty="0"/>
              <a:t>Check for Learning</a:t>
            </a:r>
          </a:p>
        </p:txBody>
      </p:sp>
      <p:sp>
        <p:nvSpPr>
          <p:cNvPr id="3" name="Content Placeholder 2"/>
          <p:cNvSpPr>
            <a:spLocks noGrp="1"/>
          </p:cNvSpPr>
          <p:nvPr>
            <p:ph idx="1"/>
          </p:nvPr>
        </p:nvSpPr>
        <p:spPr/>
        <p:txBody>
          <a:bodyPr/>
          <a:lstStyle>
            <a:lvl1pPr>
              <a:defRPr sz="2800" b="0" i="0">
                <a:latin typeface="Arial" panose="020B0604020202020204" pitchFamily="34" charset="0"/>
                <a:cs typeface="Myriad Pro"/>
              </a:defRPr>
            </a:lvl1pPr>
            <a:lvl2pPr>
              <a:defRPr sz="2400" b="0" i="0">
                <a:latin typeface="Arial" panose="020B0604020202020204" pitchFamily="34" charset="0"/>
                <a:cs typeface="Myriad Pro"/>
              </a:defRPr>
            </a:lvl2pPr>
            <a:lvl3pPr>
              <a:defRPr sz="2000" b="0" i="0">
                <a:latin typeface="Arial" panose="020B0604020202020204" pitchFamily="34" charset="0"/>
                <a:cs typeface="Myriad Pro"/>
              </a:defRPr>
            </a:lvl3pPr>
            <a:lvl4pPr>
              <a:defRPr sz="1800" b="0" i="0">
                <a:latin typeface="Arial" panose="020B0604020202020204" pitchFamily="34" charset="0"/>
                <a:cs typeface="Myriad Pro"/>
              </a:defRPr>
            </a:lvl4pPr>
            <a:lvl5pPr>
              <a:defRPr sz="1400" b="0" i="0">
                <a:latin typeface="Arial" panose="020B0604020202020204" pitchFamily="34" charset="0"/>
                <a:cs typeface="Myriad Pro"/>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2733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2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3642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EFA49F7C-B2FA-4ABE-9AE3-8A497D68BECB}" type="datetime1">
              <a:rPr lang="en-US"/>
              <a:pPr/>
              <a:t>3/2/2023</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0D4D19FB-EF21-4C16-9263-08378D7EA05A}" type="slidenum">
              <a:rPr lang="en-US"/>
              <a:pPr/>
              <a:t>‹#›</a:t>
            </a:fld>
            <a:endParaRPr lang="en-US" dirty="0"/>
          </a:p>
        </p:txBody>
      </p:sp>
    </p:spTree>
    <p:extLst>
      <p:ext uri="{BB962C8B-B14F-4D97-AF65-F5344CB8AC3E}">
        <p14:creationId xmlns:p14="http://schemas.microsoft.com/office/powerpoint/2010/main" val="2118029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5442" y="2221612"/>
            <a:ext cx="5378959" cy="40195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B1A22945-7A28-4B5B-BDE6-A284EA269170}" type="datetime1">
              <a:rPr lang="en-US"/>
              <a:pPr/>
              <a:t>3/2/2023</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1000592F-DE6C-43B0-B7B4-77598D0A42F6}" type="slidenum">
              <a:rPr lang="en-US"/>
              <a:pPr/>
              <a:t>‹#›</a:t>
            </a:fld>
            <a:endParaRPr lang="en-US" dirty="0"/>
          </a:p>
        </p:txBody>
      </p:sp>
    </p:spTree>
    <p:extLst>
      <p:ext uri="{BB962C8B-B14F-4D97-AF65-F5344CB8AC3E}">
        <p14:creationId xmlns:p14="http://schemas.microsoft.com/office/powerpoint/2010/main" val="2075102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A6E5887-677A-4A62-B42A-F9D6BA1E3588}" type="datetime1">
              <a:rPr lang="en-US"/>
              <a:pPr/>
              <a:t>3/2/2023</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A291D442-DD06-4028-8C29-A39B2089FBC7}" type="slidenum">
              <a:rPr lang="en-US"/>
              <a:pPr/>
              <a:t>‹#›</a:t>
            </a:fld>
            <a:endParaRPr lang="en-US" dirty="0"/>
          </a:p>
        </p:txBody>
      </p:sp>
    </p:spTree>
    <p:extLst>
      <p:ext uri="{BB962C8B-B14F-4D97-AF65-F5344CB8AC3E}">
        <p14:creationId xmlns:p14="http://schemas.microsoft.com/office/powerpoint/2010/main" val="3529732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E060F57-25F2-4406-97A6-2CC9B991AC5B}" type="datetime1">
              <a:rPr lang="en-US"/>
              <a:pPr/>
              <a:t>3/2/2023</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F08C3043-650C-4265-843C-D01AB7800DE1}" type="slidenum">
              <a:rPr lang="en-US"/>
              <a:pPr/>
              <a:t>‹#›</a:t>
            </a:fld>
            <a:endParaRPr lang="en-US" dirty="0"/>
          </a:p>
        </p:txBody>
      </p:sp>
    </p:spTree>
    <p:extLst>
      <p:ext uri="{BB962C8B-B14F-4D97-AF65-F5344CB8AC3E}">
        <p14:creationId xmlns:p14="http://schemas.microsoft.com/office/powerpoint/2010/main" val="2119364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9820068-1641-4FD0-BD54-A8B96425EF1D}" type="datetime1">
              <a:rPr lang="en-US"/>
              <a:pPr/>
              <a:t>3/2/2023</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4483927F-22EF-4263-AC1C-58C76AF87DA5}" type="slidenum">
              <a:rPr lang="en-US"/>
              <a:pPr/>
              <a:t>‹#›</a:t>
            </a:fld>
            <a:endParaRPr lang="en-US" dirty="0"/>
          </a:p>
        </p:txBody>
      </p:sp>
    </p:spTree>
    <p:extLst>
      <p:ext uri="{BB962C8B-B14F-4D97-AF65-F5344CB8AC3E}">
        <p14:creationId xmlns:p14="http://schemas.microsoft.com/office/powerpoint/2010/main" val="4028140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E5C56B7-AA72-4BEC-ABE3-579546789F80}" type="datetime1">
              <a:rPr lang="en-US"/>
              <a:pPr/>
              <a:t>3/2/2023</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0E173A8-97C3-484E-A94A-8069D41E7205}" type="slidenum">
              <a:rPr lang="en-US"/>
              <a:pPr/>
              <a:t>‹#›</a:t>
            </a:fld>
            <a:endParaRPr lang="en-US" dirty="0"/>
          </a:p>
        </p:txBody>
      </p:sp>
    </p:spTree>
    <p:extLst>
      <p:ext uri="{BB962C8B-B14F-4D97-AF65-F5344CB8AC3E}">
        <p14:creationId xmlns:p14="http://schemas.microsoft.com/office/powerpoint/2010/main" val="2016151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6BAB93-92B9-4096-8DC4-4A29704C0C82}" type="datetime1">
              <a:rPr lang="en-US"/>
              <a:pPr/>
              <a:t>3/2/2023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9BDF840-AD03-4A90-9C98-57F50046204E}" type="slidenum">
              <a:rPr lang="en-US"/>
              <a:pPr/>
              <a:t>‹#›</a:t>
            </a:fld>
            <a:endParaRPr lang="en-US" dirty="0"/>
          </a:p>
        </p:txBody>
      </p:sp>
    </p:spTree>
    <p:extLst>
      <p:ext uri="{BB962C8B-B14F-4D97-AF65-F5344CB8AC3E}">
        <p14:creationId xmlns:p14="http://schemas.microsoft.com/office/powerpoint/2010/main" val="162981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E6BAF-2FDE-4450-9829-954578E4F6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2ABF5-C662-492D-8D6E-341CD52517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9766B-1B98-4999-AE84-B46838FF41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A6D377-FA25-4C4B-B63D-654796355D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AD9A3D-13AE-4EF6-AF96-3FD2AD5F22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6971F6-8FBB-44EC-B63D-1FCE723C75CD}"/>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8" name="Footer Placeholder 7">
            <a:extLst>
              <a:ext uri="{FF2B5EF4-FFF2-40B4-BE49-F238E27FC236}">
                <a16:creationId xmlns:a16="http://schemas.microsoft.com/office/drawing/2014/main" id="{BAE4C971-3238-456F-B2F5-0039294DC1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0069AF-E20A-47F6-A8C9-C9A462614159}"/>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3484588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6759575-7DEA-4A80-B441-CD960C4BDE65}" type="datetime1">
              <a:rPr lang="en-US"/>
              <a:pPr/>
              <a:t>3/2/2023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F91665F-2A57-46AD-8A97-AA481F57D9F1}" type="slidenum">
              <a:rPr lang="en-US"/>
              <a:pPr/>
              <a:t>‹#›</a:t>
            </a:fld>
            <a:endParaRPr lang="en-US" dirty="0"/>
          </a:p>
        </p:txBody>
      </p:sp>
    </p:spTree>
    <p:extLst>
      <p:ext uri="{BB962C8B-B14F-4D97-AF65-F5344CB8AC3E}">
        <p14:creationId xmlns:p14="http://schemas.microsoft.com/office/powerpoint/2010/main" val="235939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AE4D-816C-4EDF-83A9-847FE6E87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44B832-8ACF-4680-B0BB-D06760BADF9B}"/>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4" name="Footer Placeholder 3">
            <a:extLst>
              <a:ext uri="{FF2B5EF4-FFF2-40B4-BE49-F238E27FC236}">
                <a16:creationId xmlns:a16="http://schemas.microsoft.com/office/drawing/2014/main" id="{A7427F0A-8EAA-42F9-90A4-3E71926CB4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26C25E-F861-42F5-B11A-0404E756926D}"/>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14106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8F322-EB2B-4CE1-95A3-FF690F900C49}"/>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3" name="Footer Placeholder 2">
            <a:extLst>
              <a:ext uri="{FF2B5EF4-FFF2-40B4-BE49-F238E27FC236}">
                <a16:creationId xmlns:a16="http://schemas.microsoft.com/office/drawing/2014/main" id="{BAB7B8AD-10D9-4031-8EA9-93D1E74D05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749B82-165D-48B4-A7CA-462A9D8C927B}"/>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355683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6586-4451-43D3-874F-E58CF9199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FB1D-9532-47E5-BC46-7682614EE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CA17DF-21C5-413B-BBAD-5EB1C21C8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B4355-38C9-4FEE-91FD-B874DC976204}"/>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6" name="Footer Placeholder 5">
            <a:extLst>
              <a:ext uri="{FF2B5EF4-FFF2-40B4-BE49-F238E27FC236}">
                <a16:creationId xmlns:a16="http://schemas.microsoft.com/office/drawing/2014/main" id="{06C3C873-FC3F-4486-8186-F184410A1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27738-733C-4F5A-A14F-D184A5ABE6A8}"/>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2020190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3536-A640-4F71-A49B-C7107D809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8E38BB-0A36-4BDA-B513-C0D57580DD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0B2465A-090E-47CD-8BFB-BBA0F4268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5D720-0595-47FA-934B-6133E08E6D2C}"/>
              </a:ext>
            </a:extLst>
          </p:cNvPr>
          <p:cNvSpPr>
            <a:spLocks noGrp="1"/>
          </p:cNvSpPr>
          <p:nvPr>
            <p:ph type="dt" sz="half" idx="10"/>
          </p:nvPr>
        </p:nvSpPr>
        <p:spPr/>
        <p:txBody>
          <a:bodyPr/>
          <a:lstStyle/>
          <a:p>
            <a:fld id="{6A8A09D7-EDF2-4668-A5A5-E5E4F6A51F6D}" type="datetimeFigureOut">
              <a:rPr lang="en-US" smtClean="0"/>
              <a:t>3/2/2023</a:t>
            </a:fld>
            <a:endParaRPr lang="en-US"/>
          </a:p>
        </p:txBody>
      </p:sp>
      <p:sp>
        <p:nvSpPr>
          <p:cNvPr id="6" name="Footer Placeholder 5">
            <a:extLst>
              <a:ext uri="{FF2B5EF4-FFF2-40B4-BE49-F238E27FC236}">
                <a16:creationId xmlns:a16="http://schemas.microsoft.com/office/drawing/2014/main" id="{A68D241C-5040-42D2-AD38-3F83A4A21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0BA9C-6B4E-4E98-BE15-80427B0B0598}"/>
              </a:ext>
            </a:extLst>
          </p:cNvPr>
          <p:cNvSpPr>
            <a:spLocks noGrp="1"/>
          </p:cNvSpPr>
          <p:nvPr>
            <p:ph type="sldNum" sz="quarter" idx="12"/>
          </p:nvPr>
        </p:nvSpPr>
        <p:spPr/>
        <p:txBody>
          <a:bodyPr/>
          <a:lstStyle/>
          <a:p>
            <a:fld id="{2D63409B-DD44-4B21-8F24-0FF2FDFF36F1}" type="slidenum">
              <a:rPr lang="en-US" smtClean="0"/>
              <a:t>‹#›</a:t>
            </a:fld>
            <a:endParaRPr lang="en-US"/>
          </a:p>
        </p:txBody>
      </p:sp>
    </p:spTree>
    <p:extLst>
      <p:ext uri="{BB962C8B-B14F-4D97-AF65-F5344CB8AC3E}">
        <p14:creationId xmlns:p14="http://schemas.microsoft.com/office/powerpoint/2010/main" val="3476886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536AB5-BF68-409A-A4A4-40E733415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ECCFA1-8750-44BA-A2E9-9108CC0DAB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4A7EF-2044-43CB-B40D-A5D45364CD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A09D7-EDF2-4668-A5A5-E5E4F6A51F6D}" type="datetimeFigureOut">
              <a:rPr lang="en-US" smtClean="0"/>
              <a:t>3/2/2023</a:t>
            </a:fld>
            <a:endParaRPr lang="en-US"/>
          </a:p>
        </p:txBody>
      </p:sp>
      <p:sp>
        <p:nvSpPr>
          <p:cNvPr id="5" name="Footer Placeholder 4">
            <a:extLst>
              <a:ext uri="{FF2B5EF4-FFF2-40B4-BE49-F238E27FC236}">
                <a16:creationId xmlns:a16="http://schemas.microsoft.com/office/drawing/2014/main" id="{6B00AE84-0BB7-437E-A2D8-759950F7A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9F62BD-5AD3-4C94-8D97-8E7E6FA5A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3409B-DD44-4B21-8F24-0FF2FDFF36F1}" type="slidenum">
              <a:rPr lang="en-US" smtClean="0"/>
              <a:t>‹#›</a:t>
            </a:fld>
            <a:endParaRPr lang="en-US"/>
          </a:p>
        </p:txBody>
      </p:sp>
    </p:spTree>
    <p:extLst>
      <p:ext uri="{BB962C8B-B14F-4D97-AF65-F5344CB8AC3E}">
        <p14:creationId xmlns:p14="http://schemas.microsoft.com/office/powerpoint/2010/main" val="1867869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5BD9A-B36A-4993-A80D-550C97DFB595}" type="slidenum">
              <a:rPr lang="en-US" smtClean="0"/>
              <a:t>‹#›</a:t>
            </a:fld>
            <a:endParaRPr lang="en-US" dirty="0"/>
          </a:p>
        </p:txBody>
      </p:sp>
    </p:spTree>
    <p:extLst>
      <p:ext uri="{BB962C8B-B14F-4D97-AF65-F5344CB8AC3E}">
        <p14:creationId xmlns:p14="http://schemas.microsoft.com/office/powerpoint/2010/main" val="291814366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5BD9A-B36A-4993-A80D-550C97DFB595}" type="slidenum">
              <a:rPr lang="en-US" smtClean="0"/>
              <a:t>‹#›</a:t>
            </a:fld>
            <a:endParaRPr lang="en-US" dirty="0"/>
          </a:p>
        </p:txBody>
      </p:sp>
    </p:spTree>
    <p:extLst>
      <p:ext uri="{BB962C8B-B14F-4D97-AF65-F5344CB8AC3E}">
        <p14:creationId xmlns:p14="http://schemas.microsoft.com/office/powerpoint/2010/main" val="381347717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panose="020B0604020202020204" pitchFamily="34" charset="0"/>
              </a:defRPr>
            </a:lvl1pPr>
          </a:lstStyle>
          <a:p>
            <a:fld id="{E25BBCC3-089B-4ECE-A815-097CF50B4C09}" type="datetime1">
              <a:rPr lang="en-US" smtClean="0"/>
              <a:pPr/>
              <a:t>3/2/2023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anose="020B0604020202020204" pitchFamily="34" charset="0"/>
              </a:defRPr>
            </a:lvl1pPr>
          </a:lstStyle>
          <a:p>
            <a:fld id="{A805F2D1-8C30-49CA-BB5C-4F4054273EDA}" type="slidenum">
              <a:rPr lang="en-US" smtClean="0"/>
              <a:pPr/>
              <a:t>‹#›</a:t>
            </a:fld>
            <a:endParaRPr lang="en-US" dirty="0"/>
          </a:p>
        </p:txBody>
      </p:sp>
    </p:spTree>
    <p:extLst>
      <p:ext uri="{BB962C8B-B14F-4D97-AF65-F5344CB8AC3E}">
        <p14:creationId xmlns:p14="http://schemas.microsoft.com/office/powerpoint/2010/main" val="37678950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ctr" defTabSz="457200" rtl="0" eaLnBrk="1" fontAlgn="base" hangingPunct="1">
        <a:spcBef>
          <a:spcPct val="0"/>
        </a:spcBef>
        <a:spcAft>
          <a:spcPct val="0"/>
        </a:spcAft>
        <a:defRPr sz="4000" b="0" i="0" u="none" kern="1200">
          <a:solidFill>
            <a:srgbClr val="1B77BC"/>
          </a:solidFill>
          <a:latin typeface="Arial" panose="020B0604020202020204" pitchFamily="34" charset="0"/>
          <a:ea typeface="ヒラギノ角ゴ Pro W3"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2pPr>
      <a:lvl3pPr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3pPr>
      <a:lvl4pPr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4pPr>
      <a:lvl5pPr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ヒラギノ角ゴ Pro W3"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Arial" panose="020B0604020202020204" pitchFamily="34" charset="0"/>
          <a:ea typeface="ヒラギノ角ゴ Pro W3" charset="-128"/>
          <a:cs typeface="+mn-cs"/>
        </a:defRPr>
      </a:lvl1pPr>
      <a:lvl2pPr marL="742950" indent="-285750" algn="l" defTabSz="457200" rtl="0" eaLnBrk="1" fontAlgn="base" hangingPunct="1">
        <a:spcBef>
          <a:spcPct val="20000"/>
        </a:spcBef>
        <a:spcAft>
          <a:spcPct val="0"/>
        </a:spcAft>
        <a:buFont typeface="Arial" pitchFamily="34" charset="0"/>
        <a:buChar char="–"/>
        <a:defRPr sz="2800" b="0" i="0" u="none" kern="1200">
          <a:solidFill>
            <a:schemeClr val="tx1"/>
          </a:solidFill>
          <a:latin typeface="Arial" panose="020B0604020202020204" pitchFamily="34" charset="0"/>
          <a:ea typeface="ヒラギノ角ゴ Pro W3"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Arial" panose="020B0604020202020204" pitchFamily="34" charset="0"/>
          <a:ea typeface="ヒラギノ角ゴ Pro W3"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panose="020B0604020202020204" pitchFamily="34" charset="0"/>
          <a:ea typeface="ヒラギノ角ゴ Pro W3"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panose="020B0604020202020204" pitchFamily="34" charset="0"/>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4.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hyperlink" Target="mailto:msaaservicecenter@cognia.org"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hyperlink" Target="http://www.msaaassessmen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diagramQuickStyle" Target="../diagrams/quickStyle1.xml"/><Relationship Id="rId11" Type="http://schemas.openxmlformats.org/officeDocument/2006/relationships/image" Target="../media/image39.png"/><Relationship Id="rId5" Type="http://schemas.openxmlformats.org/officeDocument/2006/relationships/diagramLayout" Target="../diagrams/layout1.xml"/><Relationship Id="rId10" Type="http://schemas.openxmlformats.org/officeDocument/2006/relationships/image" Target="../media/image38.png"/><Relationship Id="rId4" Type="http://schemas.openxmlformats.org/officeDocument/2006/relationships/diagramData" Target="../diagrams/data1.xm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37.png"/><Relationship Id="rId7" Type="http://schemas.openxmlformats.org/officeDocument/2006/relationships/diagramData" Target="../diagrams/data2.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41.svg"/><Relationship Id="rId11" Type="http://schemas.microsoft.com/office/2007/relationships/diagramDrawing" Target="../diagrams/drawing2.xml"/><Relationship Id="rId5" Type="http://schemas.openxmlformats.org/officeDocument/2006/relationships/image" Target="../media/image40.png"/><Relationship Id="rId10" Type="http://schemas.openxmlformats.org/officeDocument/2006/relationships/diagramColors" Target="../diagrams/colors2.xml"/><Relationship Id="rId4" Type="http://schemas.openxmlformats.org/officeDocument/2006/relationships/image" Target="../media/image36.png"/><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56.jpe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59.sv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7.xml"/><Relationship Id="rId5" Type="http://schemas.openxmlformats.org/officeDocument/2006/relationships/image" Target="../media/image65.png"/><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7.png"/><Relationship Id="rId7" Type="http://schemas.openxmlformats.org/officeDocument/2006/relationships/diagramColors" Target="../diagrams/colors3.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8.png"/><Relationship Id="rId7" Type="http://schemas.openxmlformats.org/officeDocument/2006/relationships/diagramColors" Target="../diagrams/colors4.xml"/><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41.svg"/><Relationship Id="rId4" Type="http://schemas.openxmlformats.org/officeDocument/2006/relationships/diagramData" Target="../diagrams/data4.xml"/><Relationship Id="rId9"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1.png"/><Relationship Id="rId7" Type="http://schemas.openxmlformats.org/officeDocument/2006/relationships/diagramColors" Target="../diagrams/colors5.xml"/><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84.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86.png"/><Relationship Id="rId7" Type="http://schemas.openxmlformats.org/officeDocument/2006/relationships/diagramColors" Target="../diagrams/colors6.xml"/><Relationship Id="rId2" Type="http://schemas.openxmlformats.org/officeDocument/2006/relationships/notesSlide" Target="../notesSlides/notesSlide53.xml"/><Relationship Id="rId1" Type="http://schemas.openxmlformats.org/officeDocument/2006/relationships/slideLayout" Target="../slideLayouts/slideLayout2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27.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27.xml"/><Relationship Id="rId6" Type="http://schemas.openxmlformats.org/officeDocument/2006/relationships/image" Target="../media/image91.png"/><Relationship Id="rId5" Type="http://schemas.openxmlformats.org/officeDocument/2006/relationships/image" Target="../media/image6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6.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msaastates.com/standards.html"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754588" y="2535338"/>
            <a:ext cx="8682824" cy="1495778"/>
          </a:xfrm>
        </p:spPr>
        <p:txBody>
          <a:bodyPr>
            <a:normAutofit fontScale="92500" lnSpcReduction="20000"/>
          </a:bodyPr>
          <a:lstStyle/>
          <a:p>
            <a:r>
              <a:rPr lang="en-US" sz="3600" b="1" dirty="0">
                <a:solidFill>
                  <a:srgbClr val="1B77BC"/>
                </a:solidFill>
              </a:rPr>
              <a:t>Use Your Checklist!</a:t>
            </a:r>
          </a:p>
          <a:p>
            <a:r>
              <a:rPr lang="en-US" sz="3600" b="1" dirty="0">
                <a:solidFill>
                  <a:srgbClr val="1B77BC"/>
                </a:solidFill>
              </a:rPr>
              <a:t>Training for</a:t>
            </a:r>
          </a:p>
          <a:p>
            <a:r>
              <a:rPr lang="en-US" sz="3600" b="1" dirty="0">
                <a:solidFill>
                  <a:srgbClr val="1B77BC"/>
                </a:solidFill>
              </a:rPr>
              <a:t>Test Administrators and Test Coordinators</a:t>
            </a:r>
          </a:p>
        </p:txBody>
      </p:sp>
      <p:sp>
        <p:nvSpPr>
          <p:cNvPr id="3" name="Title 2"/>
          <p:cNvSpPr>
            <a:spLocks noGrp="1"/>
          </p:cNvSpPr>
          <p:nvPr>
            <p:ph type="title"/>
          </p:nvPr>
        </p:nvSpPr>
        <p:spPr>
          <a:xfrm>
            <a:off x="1486786" y="1251098"/>
            <a:ext cx="9218428" cy="1143000"/>
          </a:xfrm>
        </p:spPr>
        <p:txBody>
          <a:bodyPr>
            <a:noAutofit/>
          </a:bodyPr>
          <a:lstStyle/>
          <a:p>
            <a:r>
              <a:rPr lang="en-US" sz="3600" dirty="0"/>
              <a:t>Multi-State Alternate Assessment (MSAA)</a:t>
            </a:r>
          </a:p>
        </p:txBody>
      </p:sp>
    </p:spTree>
    <p:extLst>
      <p:ext uri="{BB962C8B-B14F-4D97-AF65-F5344CB8AC3E}">
        <p14:creationId xmlns:p14="http://schemas.microsoft.com/office/powerpoint/2010/main" val="2756258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1758-4338-49A2-86E0-55804C2F326C}"/>
              </a:ext>
            </a:extLst>
          </p:cNvPr>
          <p:cNvSpPr>
            <a:spLocks noGrp="1"/>
          </p:cNvSpPr>
          <p:nvPr>
            <p:ph type="title"/>
          </p:nvPr>
        </p:nvSpPr>
        <p:spPr/>
        <p:txBody>
          <a:bodyPr>
            <a:noAutofit/>
          </a:bodyPr>
          <a:lstStyle/>
          <a:p>
            <a:r>
              <a:rPr lang="en-US" dirty="0"/>
              <a:t>MSAA Test Design (cont.)</a:t>
            </a:r>
          </a:p>
        </p:txBody>
      </p:sp>
      <p:sp>
        <p:nvSpPr>
          <p:cNvPr id="3" name="Content Placeholder 2">
            <a:extLst>
              <a:ext uri="{FF2B5EF4-FFF2-40B4-BE49-F238E27FC236}">
                <a16:creationId xmlns:a16="http://schemas.microsoft.com/office/drawing/2014/main" id="{8273E60F-6070-45A8-ABAF-87DDF5C65CD2}"/>
              </a:ext>
            </a:extLst>
          </p:cNvPr>
          <p:cNvSpPr>
            <a:spLocks noGrp="1"/>
          </p:cNvSpPr>
          <p:nvPr>
            <p:ph idx="1"/>
          </p:nvPr>
        </p:nvSpPr>
        <p:spPr/>
        <p:txBody>
          <a:bodyPr/>
          <a:lstStyle/>
          <a:p>
            <a:pPr marL="0" indent="0">
              <a:buNone/>
            </a:pPr>
            <a:endParaRPr lang="en-US" dirty="0"/>
          </a:p>
          <a:p>
            <a:pPr marL="0" indent="0">
              <a:buNone/>
            </a:pPr>
            <a:br>
              <a:rPr lang="en-US" dirty="0"/>
            </a:br>
            <a:endParaRPr lang="en-US" dirty="0"/>
          </a:p>
          <a:p>
            <a:endParaRPr lang="en-US" sz="2600" dirty="0">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A124F6B8-AA0A-4AD4-9273-EEEF1BE08277}"/>
              </a:ext>
            </a:extLst>
          </p:cNvPr>
          <p:cNvPicPr>
            <a:picLocks noChangeAspect="1"/>
          </p:cNvPicPr>
          <p:nvPr/>
        </p:nvPicPr>
        <p:blipFill>
          <a:blip r:embed="rId3"/>
          <a:stretch>
            <a:fillRect/>
          </a:stretch>
        </p:blipFill>
        <p:spPr>
          <a:xfrm>
            <a:off x="3495312" y="1841548"/>
            <a:ext cx="5201376" cy="1343212"/>
          </a:xfrm>
          <a:prstGeom prst="rect">
            <a:avLst/>
          </a:prstGeom>
        </p:spPr>
      </p:pic>
      <p:pic>
        <p:nvPicPr>
          <p:cNvPr id="6" name="Picture 5">
            <a:extLst>
              <a:ext uri="{FF2B5EF4-FFF2-40B4-BE49-F238E27FC236}">
                <a16:creationId xmlns:a16="http://schemas.microsoft.com/office/drawing/2014/main" id="{60EBE149-7EA7-461C-9F6E-6A446050938C}"/>
              </a:ext>
            </a:extLst>
          </p:cNvPr>
          <p:cNvPicPr>
            <a:picLocks noChangeAspect="1"/>
          </p:cNvPicPr>
          <p:nvPr/>
        </p:nvPicPr>
        <p:blipFill>
          <a:blip r:embed="rId4"/>
          <a:stretch>
            <a:fillRect/>
          </a:stretch>
        </p:blipFill>
        <p:spPr>
          <a:xfrm>
            <a:off x="3495310" y="3393701"/>
            <a:ext cx="5172797" cy="1276528"/>
          </a:xfrm>
          <a:prstGeom prst="rect">
            <a:avLst/>
          </a:prstGeom>
        </p:spPr>
      </p:pic>
      <p:sp>
        <p:nvSpPr>
          <p:cNvPr id="7" name="Rectangle 6">
            <a:extLst>
              <a:ext uri="{FF2B5EF4-FFF2-40B4-BE49-F238E27FC236}">
                <a16:creationId xmlns:a16="http://schemas.microsoft.com/office/drawing/2014/main" id="{B7C95A95-81ED-4CCC-A58A-F723B9BDF53F}"/>
              </a:ext>
            </a:extLst>
          </p:cNvPr>
          <p:cNvSpPr/>
          <p:nvPr/>
        </p:nvSpPr>
        <p:spPr>
          <a:xfrm>
            <a:off x="5591028" y="1350157"/>
            <a:ext cx="981359" cy="400110"/>
          </a:xfrm>
          <a:prstGeom prst="rect">
            <a:avLst/>
          </a:prstGeom>
        </p:spPr>
        <p:txBody>
          <a:bodyPr wrap="none">
            <a:spAutoFit/>
          </a:bodyPr>
          <a:lstStyle/>
          <a:p>
            <a:r>
              <a:rPr lang="en-US" sz="2000" b="1">
                <a:solidFill>
                  <a:srgbClr val="0070C0"/>
                </a:solidFill>
              </a:rPr>
              <a:t>Science</a:t>
            </a:r>
          </a:p>
        </p:txBody>
      </p:sp>
      <p:pic>
        <p:nvPicPr>
          <p:cNvPr id="10" name="Graphic 9" descr="Postit Notes outline">
            <a:extLst>
              <a:ext uri="{FF2B5EF4-FFF2-40B4-BE49-F238E27FC236}">
                <a16:creationId xmlns:a16="http://schemas.microsoft.com/office/drawing/2014/main" id="{109BC627-F289-411C-A188-69D6AB0821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2219" y="5354434"/>
            <a:ext cx="796932" cy="691499"/>
          </a:xfrm>
          <a:prstGeom prst="rect">
            <a:avLst/>
          </a:prstGeom>
        </p:spPr>
      </p:pic>
      <p:sp>
        <p:nvSpPr>
          <p:cNvPr id="11" name="TextBox 10">
            <a:extLst>
              <a:ext uri="{FF2B5EF4-FFF2-40B4-BE49-F238E27FC236}">
                <a16:creationId xmlns:a16="http://schemas.microsoft.com/office/drawing/2014/main" id="{76E817E7-B003-414E-8A02-FA42109EE811}"/>
              </a:ext>
            </a:extLst>
          </p:cNvPr>
          <p:cNvSpPr txBox="1"/>
          <p:nvPr/>
        </p:nvSpPr>
        <p:spPr>
          <a:xfrm>
            <a:off x="1919151" y="5542504"/>
            <a:ext cx="9394372"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Session 1 must be submitted into the MSAA system before moving on to Session 2.</a:t>
            </a: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1027AC2-3E89-44F6-A6CB-634F3E5625CD}"/>
              </a:ext>
            </a:extLst>
          </p:cNvPr>
          <p:cNvSpPr/>
          <p:nvPr/>
        </p:nvSpPr>
        <p:spPr>
          <a:xfrm>
            <a:off x="1000348" y="5364358"/>
            <a:ext cx="10191304" cy="69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80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MSAA Item Types</a:t>
            </a:r>
          </a:p>
        </p:txBody>
      </p:sp>
      <p:sp>
        <p:nvSpPr>
          <p:cNvPr id="3" name="Content Placeholder 2"/>
          <p:cNvSpPr>
            <a:spLocks noGrp="1"/>
          </p:cNvSpPr>
          <p:nvPr>
            <p:ph idx="1"/>
          </p:nvPr>
        </p:nvSpPr>
        <p:spPr/>
        <p:txBody>
          <a:bodyPr>
            <a:normAutofit/>
          </a:bodyPr>
          <a:lstStyle/>
          <a:p>
            <a:r>
              <a:rPr lang="en-US" sz="3100" dirty="0"/>
              <a:t>Selected-Response: All contents</a:t>
            </a:r>
          </a:p>
          <a:p>
            <a:pPr marL="457200" lvl="1" indent="0">
              <a:buNone/>
            </a:pPr>
            <a:endParaRPr lang="en-US" sz="3100" dirty="0"/>
          </a:p>
          <a:p>
            <a:r>
              <a:rPr lang="en-US" sz="3100" dirty="0"/>
              <a:t>Constructed-Response: ELA and Mathematics </a:t>
            </a:r>
          </a:p>
          <a:p>
            <a:pPr marL="0" indent="0">
              <a:buNone/>
            </a:pPr>
            <a:endParaRPr lang="en-US" sz="3100" dirty="0"/>
          </a:p>
          <a:p>
            <a:r>
              <a:rPr lang="en-US" sz="3100" dirty="0"/>
              <a:t>Student Writing Prompt: ELA</a:t>
            </a:r>
          </a:p>
          <a:p>
            <a:pPr lvl="1"/>
            <a:r>
              <a:rPr lang="en-US" sz="2700" dirty="0"/>
              <a:t>Recommended: Administer the ELA portion of the test first!</a:t>
            </a:r>
          </a:p>
        </p:txBody>
      </p:sp>
    </p:spTree>
    <p:extLst>
      <p:ext uri="{BB962C8B-B14F-4D97-AF65-F5344CB8AC3E}">
        <p14:creationId xmlns:p14="http://schemas.microsoft.com/office/powerpoint/2010/main" val="1007242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438400"/>
            <a:ext cx="8229600" cy="1143000"/>
          </a:xfrm>
        </p:spPr>
        <p:txBody>
          <a:bodyPr/>
          <a:lstStyle/>
          <a:p>
            <a:r>
              <a:rPr lang="en-US" dirty="0"/>
              <a:t>Use Your Checklist! </a:t>
            </a:r>
          </a:p>
        </p:txBody>
      </p:sp>
    </p:spTree>
    <p:extLst>
      <p:ext uri="{BB962C8B-B14F-4D97-AF65-F5344CB8AC3E}">
        <p14:creationId xmlns:p14="http://schemas.microsoft.com/office/powerpoint/2010/main" val="2126268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F9BB-E578-4B34-9917-B326B00456ED}"/>
              </a:ext>
            </a:extLst>
          </p:cNvPr>
          <p:cNvSpPr>
            <a:spLocks noGrp="1"/>
          </p:cNvSpPr>
          <p:nvPr>
            <p:ph type="title"/>
          </p:nvPr>
        </p:nvSpPr>
        <p:spPr/>
        <p:txBody>
          <a:bodyPr/>
          <a:lstStyle/>
          <a:p>
            <a:r>
              <a:rPr lang="en-US" dirty="0"/>
              <a:t>TA and TC Checklist Overview</a:t>
            </a:r>
          </a:p>
        </p:txBody>
      </p:sp>
      <p:sp>
        <p:nvSpPr>
          <p:cNvPr id="3" name="Content Placeholder 2">
            <a:extLst>
              <a:ext uri="{FF2B5EF4-FFF2-40B4-BE49-F238E27FC236}">
                <a16:creationId xmlns:a16="http://schemas.microsoft.com/office/drawing/2014/main" id="{1FE168CD-08DE-424D-A512-3CFE0D624EE4}"/>
              </a:ext>
            </a:extLst>
          </p:cNvPr>
          <p:cNvSpPr>
            <a:spLocks noGrp="1"/>
          </p:cNvSpPr>
          <p:nvPr>
            <p:ph idx="1"/>
          </p:nvPr>
        </p:nvSpPr>
        <p:spPr>
          <a:xfrm>
            <a:off x="609600" y="1600201"/>
            <a:ext cx="10972800" cy="4869872"/>
          </a:xfrm>
        </p:spPr>
        <p:txBody>
          <a:bodyPr>
            <a:normAutofit/>
          </a:bodyPr>
          <a:lstStyle/>
          <a:p>
            <a:r>
              <a:rPr lang="en-US" dirty="0"/>
              <a:t>Located in Appendix F of the Test Administration Manual (TAM)</a:t>
            </a:r>
          </a:p>
          <a:p>
            <a:r>
              <a:rPr lang="en-US" dirty="0"/>
              <a:t>Intended to assist in ensuring a successful administration of the MSAA Test</a:t>
            </a:r>
          </a:p>
          <a:p>
            <a:pPr lvl="1"/>
            <a:r>
              <a:rPr lang="en-US" dirty="0"/>
              <a:t>Before administration</a:t>
            </a:r>
          </a:p>
          <a:p>
            <a:pPr lvl="1"/>
            <a:r>
              <a:rPr lang="en-US" dirty="0"/>
              <a:t>During administration</a:t>
            </a:r>
          </a:p>
          <a:p>
            <a:pPr lvl="1"/>
            <a:r>
              <a:rPr lang="en-US" dirty="0"/>
              <a:t>After administration </a:t>
            </a:r>
          </a:p>
          <a:p>
            <a:endParaRPr lang="en-US" dirty="0"/>
          </a:p>
          <a:p>
            <a:endParaRPr lang="en-US" dirty="0"/>
          </a:p>
        </p:txBody>
      </p:sp>
    </p:spTree>
    <p:extLst>
      <p:ext uri="{BB962C8B-B14F-4D97-AF65-F5344CB8AC3E}">
        <p14:creationId xmlns:p14="http://schemas.microsoft.com/office/powerpoint/2010/main" val="2890456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F9BB-E578-4B34-9917-B326B00456ED}"/>
              </a:ext>
            </a:extLst>
          </p:cNvPr>
          <p:cNvSpPr>
            <a:spLocks noGrp="1"/>
          </p:cNvSpPr>
          <p:nvPr>
            <p:ph type="title"/>
          </p:nvPr>
        </p:nvSpPr>
        <p:spPr/>
        <p:txBody>
          <a:bodyPr/>
          <a:lstStyle/>
          <a:p>
            <a:r>
              <a:rPr lang="en-US" dirty="0"/>
              <a:t>Test Administrator (TA) Checklist</a:t>
            </a:r>
          </a:p>
        </p:txBody>
      </p:sp>
      <p:pic>
        <p:nvPicPr>
          <p:cNvPr id="9" name="Picture 8" descr="Table&#10;&#10;Description automatically generated">
            <a:extLst>
              <a:ext uri="{FF2B5EF4-FFF2-40B4-BE49-F238E27FC236}">
                <a16:creationId xmlns:a16="http://schemas.microsoft.com/office/drawing/2014/main" id="{5B1FADD1-1E2D-A27D-7037-AC703A0F8745}"/>
              </a:ext>
            </a:extLst>
          </p:cNvPr>
          <p:cNvPicPr>
            <a:picLocks/>
          </p:cNvPicPr>
          <p:nvPr/>
        </p:nvPicPr>
        <p:blipFill rotWithShape="1">
          <a:blip r:embed="rId3">
            <a:extLst>
              <a:ext uri="{28A0092B-C50C-407E-A947-70E740481C1C}">
                <a14:useLocalDpi xmlns:a14="http://schemas.microsoft.com/office/drawing/2010/main" val="0"/>
              </a:ext>
            </a:extLst>
          </a:blip>
          <a:srcRect t="2148" b="8012"/>
          <a:stretch/>
        </p:blipFill>
        <p:spPr>
          <a:xfrm>
            <a:off x="609598" y="1466898"/>
            <a:ext cx="5239512" cy="3922776"/>
          </a:xfrm>
          <a:prstGeom prst="rect">
            <a:avLst/>
          </a:prstGeom>
          <a:ln w="9525">
            <a:solidFill>
              <a:schemeClr val="tx1"/>
            </a:solidFill>
          </a:ln>
        </p:spPr>
      </p:pic>
      <p:sp>
        <p:nvSpPr>
          <p:cNvPr id="6" name="Rectangle 5">
            <a:extLst>
              <a:ext uri="{FF2B5EF4-FFF2-40B4-BE49-F238E27FC236}">
                <a16:creationId xmlns:a16="http://schemas.microsoft.com/office/drawing/2014/main" id="{0D30C943-30BB-4D9F-A5A9-DF0F156154BB}"/>
              </a:ext>
            </a:extLst>
          </p:cNvPr>
          <p:cNvSpPr/>
          <p:nvPr/>
        </p:nvSpPr>
        <p:spPr>
          <a:xfrm>
            <a:off x="2427287" y="1904020"/>
            <a:ext cx="1127051" cy="14176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5708D6-2BBD-44A7-A1C3-2C754CD90076}"/>
              </a:ext>
            </a:extLst>
          </p:cNvPr>
          <p:cNvSpPr/>
          <p:nvPr/>
        </p:nvSpPr>
        <p:spPr>
          <a:xfrm>
            <a:off x="5008558" y="1897997"/>
            <a:ext cx="342686" cy="14176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C31198-6082-4324-A9F9-9515B86B8D5F}"/>
              </a:ext>
            </a:extLst>
          </p:cNvPr>
          <p:cNvSpPr/>
          <p:nvPr/>
        </p:nvSpPr>
        <p:spPr>
          <a:xfrm>
            <a:off x="5351244" y="1897997"/>
            <a:ext cx="334955" cy="14176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D6547F-F81D-7464-29A2-6F48AB584781}"/>
              </a:ext>
            </a:extLst>
          </p:cNvPr>
          <p:cNvPicPr>
            <a:picLocks noChangeAspect="1"/>
          </p:cNvPicPr>
          <p:nvPr/>
        </p:nvPicPr>
        <p:blipFill>
          <a:blip r:embed="rId4"/>
          <a:stretch>
            <a:fillRect/>
          </a:stretch>
        </p:blipFill>
        <p:spPr>
          <a:xfrm>
            <a:off x="6346697" y="1466898"/>
            <a:ext cx="5235705" cy="3924201"/>
          </a:xfrm>
          <a:prstGeom prst="rect">
            <a:avLst/>
          </a:prstGeom>
          <a:ln>
            <a:solidFill>
              <a:schemeClr val="tx1"/>
            </a:solidFill>
          </a:ln>
        </p:spPr>
      </p:pic>
    </p:spTree>
    <p:extLst>
      <p:ext uri="{BB962C8B-B14F-4D97-AF65-F5344CB8AC3E}">
        <p14:creationId xmlns:p14="http://schemas.microsoft.com/office/powerpoint/2010/main" val="149428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F9BB-E578-4B34-9917-B326B00456ED}"/>
              </a:ext>
            </a:extLst>
          </p:cNvPr>
          <p:cNvSpPr>
            <a:spLocks noGrp="1"/>
          </p:cNvSpPr>
          <p:nvPr>
            <p:ph type="title"/>
          </p:nvPr>
        </p:nvSpPr>
        <p:spPr/>
        <p:txBody>
          <a:bodyPr/>
          <a:lstStyle/>
          <a:p>
            <a:r>
              <a:rPr lang="en-US" dirty="0"/>
              <a:t>Test Coordinator (TC) Checklist</a:t>
            </a:r>
          </a:p>
        </p:txBody>
      </p:sp>
      <p:pic>
        <p:nvPicPr>
          <p:cNvPr id="5" name="Picture 4" descr="Table&#10;&#10;Description automatically generated">
            <a:extLst>
              <a:ext uri="{FF2B5EF4-FFF2-40B4-BE49-F238E27FC236}">
                <a16:creationId xmlns:a16="http://schemas.microsoft.com/office/drawing/2014/main" id="{992B97D2-8417-723C-2AF5-23624D88C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851" y="1417638"/>
            <a:ext cx="6528310" cy="4849471"/>
          </a:xfrm>
          <a:prstGeom prst="rect">
            <a:avLst/>
          </a:prstGeom>
          <a:solidFill>
            <a:schemeClr val="tx1"/>
          </a:solidFill>
          <a:ln w="12700">
            <a:solidFill>
              <a:schemeClr val="tx1"/>
            </a:solidFill>
          </a:ln>
        </p:spPr>
      </p:pic>
    </p:spTree>
    <p:extLst>
      <p:ext uri="{BB962C8B-B14F-4D97-AF65-F5344CB8AC3E}">
        <p14:creationId xmlns:p14="http://schemas.microsoft.com/office/powerpoint/2010/main" val="208339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286000"/>
            <a:ext cx="8229600" cy="1143000"/>
          </a:xfrm>
        </p:spPr>
        <p:txBody>
          <a:bodyPr/>
          <a:lstStyle/>
          <a:p>
            <a:r>
              <a:rPr lang="en-US" dirty="0"/>
              <a:t>Before Test Administration</a:t>
            </a:r>
          </a:p>
        </p:txBody>
      </p:sp>
    </p:spTree>
    <p:extLst>
      <p:ext uri="{BB962C8B-B14F-4D97-AF65-F5344CB8AC3E}">
        <p14:creationId xmlns:p14="http://schemas.microsoft.com/office/powerpoint/2010/main" val="284487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E386A6-E70D-49D5-A8E8-731A3CF29499}"/>
              </a:ext>
            </a:extLst>
          </p:cNvPr>
          <p:cNvPicPr>
            <a:picLocks noChangeAspect="1"/>
          </p:cNvPicPr>
          <p:nvPr/>
        </p:nvPicPr>
        <p:blipFill>
          <a:blip r:embed="rId3"/>
          <a:stretch>
            <a:fillRect/>
          </a:stretch>
        </p:blipFill>
        <p:spPr>
          <a:xfrm>
            <a:off x="1957180" y="1614055"/>
            <a:ext cx="7967964" cy="4359829"/>
          </a:xfrm>
          <a:prstGeom prst="rect">
            <a:avLst/>
          </a:prstGeom>
        </p:spPr>
      </p:pic>
      <p:pic>
        <p:nvPicPr>
          <p:cNvPr id="5" name="Picture 4">
            <a:extLst>
              <a:ext uri="{FF2B5EF4-FFF2-40B4-BE49-F238E27FC236}">
                <a16:creationId xmlns:a16="http://schemas.microsoft.com/office/drawing/2014/main" id="{3EB92A9F-3987-414B-853D-260D2316A283}"/>
              </a:ext>
            </a:extLst>
          </p:cNvPr>
          <p:cNvPicPr>
            <a:picLocks noChangeAspect="1"/>
          </p:cNvPicPr>
          <p:nvPr/>
        </p:nvPicPr>
        <p:blipFill>
          <a:blip r:embed="rId4"/>
          <a:stretch>
            <a:fillRect/>
          </a:stretch>
        </p:blipFill>
        <p:spPr>
          <a:xfrm>
            <a:off x="159327" y="586731"/>
            <a:ext cx="11873345" cy="594769"/>
          </a:xfrm>
          <a:prstGeom prst="rect">
            <a:avLst/>
          </a:prstGeom>
          <a:ln w="50800" cap="sq">
            <a:solidFill>
              <a:srgbClr val="92D05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8629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168CD-08DE-424D-A512-3CFE0D624EE4}"/>
              </a:ext>
            </a:extLst>
          </p:cNvPr>
          <p:cNvSpPr>
            <a:spLocks noGrp="1"/>
          </p:cNvSpPr>
          <p:nvPr>
            <p:ph idx="1"/>
          </p:nvPr>
        </p:nvSpPr>
        <p:spPr>
          <a:xfrm>
            <a:off x="609600" y="1600201"/>
            <a:ext cx="5602514" cy="4869872"/>
          </a:xfrm>
        </p:spPr>
        <p:txBody>
          <a:bodyPr>
            <a:normAutofit/>
          </a:bodyPr>
          <a:lstStyle/>
          <a:p>
            <a:r>
              <a:rPr lang="en-US" dirty="0"/>
              <a:t>Test Security Agreement will be in a pop-up window upon initial login into the MSAA Assessment System</a:t>
            </a:r>
          </a:p>
          <a:p>
            <a:r>
              <a:rPr lang="en-US" dirty="0"/>
              <a:t>TAs will need to accept agreement to have full access to secure materials </a:t>
            </a:r>
          </a:p>
          <a:p>
            <a:endParaRPr lang="en-US" dirty="0"/>
          </a:p>
        </p:txBody>
      </p:sp>
      <p:pic>
        <p:nvPicPr>
          <p:cNvPr id="5" name="Graphic 4" descr="Lock with solid fill">
            <a:extLst>
              <a:ext uri="{FF2B5EF4-FFF2-40B4-BE49-F238E27FC236}">
                <a16:creationId xmlns:a16="http://schemas.microsoft.com/office/drawing/2014/main" id="{1AD19DF9-E2C4-458E-9AFB-E1CA79E38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3152" y="1974272"/>
            <a:ext cx="2909455" cy="2909455"/>
          </a:xfrm>
          <a:prstGeom prst="rect">
            <a:avLst/>
          </a:prstGeom>
        </p:spPr>
      </p:pic>
      <p:pic>
        <p:nvPicPr>
          <p:cNvPr id="6" name="Picture 5">
            <a:extLst>
              <a:ext uri="{FF2B5EF4-FFF2-40B4-BE49-F238E27FC236}">
                <a16:creationId xmlns:a16="http://schemas.microsoft.com/office/drawing/2014/main" id="{8B0D6B37-58D6-4F17-9DB5-10D7C411D9D6}"/>
              </a:ext>
            </a:extLst>
          </p:cNvPr>
          <p:cNvPicPr>
            <a:picLocks noChangeAspect="1"/>
          </p:cNvPicPr>
          <p:nvPr/>
        </p:nvPicPr>
        <p:blipFill>
          <a:blip r:embed="rId5"/>
          <a:stretch>
            <a:fillRect/>
          </a:stretch>
        </p:blipFill>
        <p:spPr>
          <a:xfrm>
            <a:off x="609600" y="598343"/>
            <a:ext cx="9064717" cy="440748"/>
          </a:xfrm>
          <a:prstGeom prst="rect">
            <a:avLst/>
          </a:prstGeom>
          <a:ln w="50800">
            <a:solidFill>
              <a:srgbClr val="92D050"/>
            </a:solidFill>
          </a:ln>
        </p:spPr>
      </p:pic>
    </p:spTree>
    <p:extLst>
      <p:ext uri="{BB962C8B-B14F-4D97-AF65-F5344CB8AC3E}">
        <p14:creationId xmlns:p14="http://schemas.microsoft.com/office/powerpoint/2010/main" val="359525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168CD-08DE-424D-A512-3CFE0D624EE4}"/>
              </a:ext>
            </a:extLst>
          </p:cNvPr>
          <p:cNvSpPr>
            <a:spLocks noGrp="1"/>
          </p:cNvSpPr>
          <p:nvPr>
            <p:ph sz="half" idx="1"/>
          </p:nvPr>
        </p:nvSpPr>
        <p:spPr>
          <a:xfrm>
            <a:off x="609600" y="1600201"/>
            <a:ext cx="5255356" cy="4525963"/>
          </a:xfrm>
        </p:spPr>
        <p:txBody>
          <a:bodyPr>
            <a:normAutofit/>
          </a:bodyPr>
          <a:lstStyle/>
          <a:p>
            <a:pPr marL="514350" indent="-514350">
              <a:buAutoNum type="arabicPeriod"/>
            </a:pPr>
            <a:r>
              <a:rPr lang="en-US" dirty="0">
                <a:latin typeface="Arial" panose="020B0604020202020204" pitchFamily="34" charset="0"/>
                <a:cs typeface="Arial" panose="020B0604020202020204" pitchFamily="34" charset="0"/>
              </a:rPr>
              <a:t>Email will be sent from </a:t>
            </a:r>
            <a:r>
              <a:rPr lang="en-US" dirty="0">
                <a:latin typeface="Arial" panose="020B0604020202020204" pitchFamily="34" charset="0"/>
                <a:cs typeface="Arial" panose="020B0604020202020204" pitchFamily="34" charset="0"/>
                <a:hlinkClick r:id="rId3"/>
              </a:rPr>
              <a:t>msaaservicecenter@cognia.org</a:t>
            </a:r>
            <a:r>
              <a:rPr lang="en-US" dirty="0">
                <a:latin typeface="Arial" panose="020B0604020202020204" pitchFamily="34" charset="0"/>
                <a:cs typeface="Arial" panose="020B0604020202020204" pitchFamily="34" charset="0"/>
              </a:rPr>
              <a:t> with a link and login credentials</a:t>
            </a:r>
          </a:p>
          <a:p>
            <a:pPr marL="514350" indent="-514350">
              <a:buAutoNum type="arabicPeriod"/>
            </a:pPr>
            <a:r>
              <a:rPr lang="en-US" dirty="0">
                <a:latin typeface="Arial" panose="020B0604020202020204" pitchFamily="34" charset="0"/>
                <a:cs typeface="Arial" panose="020B0604020202020204" pitchFamily="34" charset="0"/>
              </a:rPr>
              <a:t>Update password as instructed in the MSAA System</a:t>
            </a:r>
          </a:p>
          <a:p>
            <a:pPr marL="514350" indent="-514350">
              <a:buAutoNum type="arabicPeriod"/>
            </a:pPr>
            <a:r>
              <a:rPr lang="en-US" dirty="0">
                <a:latin typeface="Arial" panose="020B0604020202020204" pitchFamily="34" charset="0"/>
                <a:cs typeface="Arial" panose="020B0604020202020204" pitchFamily="34" charset="0"/>
              </a:rPr>
              <a:t>Login to MSAA System at </a:t>
            </a:r>
            <a:r>
              <a:rPr lang="en-US" dirty="0">
                <a:latin typeface="Arial" panose="020B0604020202020204" pitchFamily="34" charset="0"/>
                <a:cs typeface="Arial" panose="020B0604020202020204" pitchFamily="34" charset="0"/>
                <a:hlinkClick r:id="rId4"/>
              </a:rPr>
              <a:t>www.msaaassessment.org</a:t>
            </a:r>
            <a:r>
              <a:rPr lang="en-US" dirty="0">
                <a:latin typeface="Arial" panose="020B0604020202020204" pitchFamily="34" charset="0"/>
                <a:cs typeface="Arial" panose="020B0604020202020204" pitchFamily="34" charset="0"/>
              </a:rPr>
              <a:t> </a:t>
            </a:r>
          </a:p>
          <a:p>
            <a:endParaRPr lang="en-US" dirty="0"/>
          </a:p>
          <a:p>
            <a:pPr marL="0" indent="0">
              <a:buNone/>
            </a:pPr>
            <a:endParaRPr lang="en-US" dirty="0"/>
          </a:p>
          <a:p>
            <a:endParaRPr lang="en-US" dirty="0"/>
          </a:p>
        </p:txBody>
      </p:sp>
      <p:pic>
        <p:nvPicPr>
          <p:cNvPr id="8" name="Picture 7">
            <a:extLst>
              <a:ext uri="{FF2B5EF4-FFF2-40B4-BE49-F238E27FC236}">
                <a16:creationId xmlns:a16="http://schemas.microsoft.com/office/drawing/2014/main" id="{7FC81B1B-5A20-4E3A-AD92-507470D6B8BF}"/>
              </a:ext>
            </a:extLst>
          </p:cNvPr>
          <p:cNvPicPr>
            <a:picLocks noChangeAspect="1"/>
          </p:cNvPicPr>
          <p:nvPr/>
        </p:nvPicPr>
        <p:blipFill>
          <a:blip r:embed="rId5"/>
          <a:stretch>
            <a:fillRect/>
          </a:stretch>
        </p:blipFill>
        <p:spPr>
          <a:xfrm>
            <a:off x="609599" y="620999"/>
            <a:ext cx="3644408" cy="459655"/>
          </a:xfrm>
          <a:prstGeom prst="rect">
            <a:avLst/>
          </a:prstGeom>
          <a:ln w="50800">
            <a:solidFill>
              <a:srgbClr val="92D050"/>
            </a:solidFill>
          </a:ln>
        </p:spPr>
      </p:pic>
      <p:pic>
        <p:nvPicPr>
          <p:cNvPr id="2" name="Picture 1" descr="Graphical user interface, application&#10;&#10;Description automatically generated">
            <a:extLst>
              <a:ext uri="{FF2B5EF4-FFF2-40B4-BE49-F238E27FC236}">
                <a16:creationId xmlns:a16="http://schemas.microsoft.com/office/drawing/2014/main" id="{2250975F-2A7B-EC1C-4A5F-51DB9F8582B3}"/>
              </a:ext>
            </a:extLst>
          </p:cNvPr>
          <p:cNvPicPr>
            <a:picLocks noChangeAspect="1"/>
          </p:cNvPicPr>
          <p:nvPr/>
        </p:nvPicPr>
        <p:blipFill>
          <a:blip r:embed="rId6"/>
          <a:stretch>
            <a:fillRect/>
          </a:stretch>
        </p:blipFill>
        <p:spPr>
          <a:xfrm>
            <a:off x="6236427" y="1952502"/>
            <a:ext cx="5255357" cy="2952996"/>
          </a:xfrm>
          <a:prstGeom prst="rect">
            <a:avLst/>
          </a:prstGeom>
        </p:spPr>
      </p:pic>
    </p:spTree>
    <p:extLst>
      <p:ext uri="{BB962C8B-B14F-4D97-AF65-F5344CB8AC3E}">
        <p14:creationId xmlns:p14="http://schemas.microsoft.com/office/powerpoint/2010/main" val="10716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lnSpc>
                <a:spcPct val="90000"/>
              </a:lnSpc>
            </a:pPr>
            <a:r>
              <a:rPr lang="en-US" sz="3600" b="1" dirty="0">
                <a:solidFill>
                  <a:schemeClr val="accent1"/>
                </a:solidFill>
                <a:latin typeface="Arial" panose="020B0604020202020204" pitchFamily="34" charset="0"/>
                <a:cs typeface="Arial" panose="020B0604020202020204" pitchFamily="34" charset="0"/>
              </a:rPr>
              <a:t>Agenda</a:t>
            </a:r>
            <a:endParaRPr lang="en-US" sz="3600" b="1" kern="1200" dirty="0">
              <a:solidFill>
                <a:schemeClr val="accent1"/>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52F9F5B3-2BBA-4C0B-B35A-3C9152C429A4}"/>
              </a:ext>
            </a:extLst>
          </p:cNvPr>
          <p:cNvSpPr>
            <a:spLocks noGrp="1"/>
          </p:cNvSpPr>
          <p:nvPr>
            <p:ph idx="1"/>
          </p:nvPr>
        </p:nvSpPr>
        <p:spPr>
          <a:xfrm>
            <a:off x="275838" y="1633710"/>
            <a:ext cx="5060135" cy="4425011"/>
          </a:xfrm>
        </p:spPr>
        <p:txBody>
          <a:bodyPr vert="horz" lIns="91440" tIns="45720" rIns="91440" bIns="45720" rtlCol="0">
            <a:normAutofit/>
          </a:bodyPr>
          <a:lstStyle/>
          <a:p>
            <a:pPr indent="-228600">
              <a:lnSpc>
                <a:spcPct val="90000"/>
              </a:lnSpc>
            </a:pPr>
            <a:r>
              <a:rPr lang="en-US" sz="2400" dirty="0">
                <a:latin typeface="Arial" panose="020B0604020202020204" pitchFamily="34" charset="0"/>
                <a:cs typeface="Arial" panose="020B0604020202020204" pitchFamily="34" charset="0"/>
              </a:rPr>
              <a:t>Introductions</a:t>
            </a:r>
          </a:p>
          <a:p>
            <a:pPr indent="-228600">
              <a:lnSpc>
                <a:spcPct val="90000"/>
              </a:lnSpc>
            </a:pPr>
            <a:r>
              <a:rPr lang="en-US" sz="2400" dirty="0">
                <a:latin typeface="Arial" panose="020B0604020202020204" pitchFamily="34" charset="0"/>
                <a:cs typeface="Arial" panose="020B0604020202020204" pitchFamily="34" charset="0"/>
              </a:rPr>
              <a:t>MSAA overview</a:t>
            </a:r>
          </a:p>
          <a:p>
            <a:pPr indent="-228600">
              <a:lnSpc>
                <a:spcPct val="90000"/>
              </a:lnSpc>
            </a:pPr>
            <a:r>
              <a:rPr lang="en-US" sz="2400" dirty="0">
                <a:latin typeface="Arial" panose="020B0604020202020204" pitchFamily="34" charset="0"/>
                <a:cs typeface="Arial" panose="020B0604020202020204" pitchFamily="34" charset="0"/>
              </a:rPr>
              <a:t>TA/TC checklist overview</a:t>
            </a:r>
          </a:p>
          <a:p>
            <a:pPr indent="-228600">
              <a:lnSpc>
                <a:spcPct val="90000"/>
              </a:lnSpc>
            </a:pPr>
            <a:r>
              <a:rPr lang="en-US" sz="2400" b="1" dirty="0">
                <a:latin typeface="Arial" panose="020B0604020202020204" pitchFamily="34" charset="0"/>
                <a:cs typeface="Arial" panose="020B0604020202020204" pitchFamily="34" charset="0"/>
              </a:rPr>
              <a:t>Before</a:t>
            </a:r>
            <a:r>
              <a:rPr lang="en-US" sz="2400" dirty="0">
                <a:latin typeface="Arial" panose="020B0604020202020204" pitchFamily="34" charset="0"/>
                <a:cs typeface="Arial" panose="020B0604020202020204" pitchFamily="34" charset="0"/>
              </a:rPr>
              <a:t> test administration </a:t>
            </a:r>
          </a:p>
          <a:p>
            <a:pPr indent="-228600">
              <a:lnSpc>
                <a:spcPct val="90000"/>
              </a:lnSpc>
            </a:pPr>
            <a:r>
              <a:rPr lang="en-US" sz="2400" b="1" dirty="0">
                <a:latin typeface="Arial" panose="020B0604020202020204" pitchFamily="34" charset="0"/>
                <a:cs typeface="Arial" panose="020B0604020202020204" pitchFamily="34" charset="0"/>
              </a:rPr>
              <a:t>During</a:t>
            </a:r>
            <a:r>
              <a:rPr lang="en-US" sz="2400" dirty="0">
                <a:latin typeface="Arial" panose="020B0604020202020204" pitchFamily="34" charset="0"/>
                <a:cs typeface="Arial" panose="020B0604020202020204" pitchFamily="34" charset="0"/>
              </a:rPr>
              <a:t> test administration </a:t>
            </a:r>
          </a:p>
          <a:p>
            <a:pPr indent="-228600">
              <a:lnSpc>
                <a:spcPct val="90000"/>
              </a:lnSpc>
            </a:pPr>
            <a:r>
              <a:rPr lang="en-US" sz="2400" b="1" dirty="0">
                <a:latin typeface="Arial" panose="020B0604020202020204" pitchFamily="34" charset="0"/>
                <a:cs typeface="Arial" panose="020B0604020202020204" pitchFamily="34" charset="0"/>
              </a:rPr>
              <a:t>After</a:t>
            </a:r>
            <a:r>
              <a:rPr lang="en-US" sz="2400" dirty="0">
                <a:latin typeface="Arial" panose="020B0604020202020204" pitchFamily="34" charset="0"/>
                <a:cs typeface="Arial" panose="020B0604020202020204" pitchFamily="34" charset="0"/>
              </a:rPr>
              <a:t> test administration </a:t>
            </a:r>
          </a:p>
          <a:p>
            <a:pPr indent="-228600">
              <a:lnSpc>
                <a:spcPct val="90000"/>
              </a:lnSpc>
            </a:pPr>
            <a:r>
              <a:rPr lang="en-US" sz="2400" dirty="0">
                <a:latin typeface="Arial" panose="020B0604020202020204" pitchFamily="34" charset="0"/>
                <a:cs typeface="Arial" panose="020B0604020202020204" pitchFamily="34" charset="0"/>
              </a:rPr>
              <a:t>Q&amp;A</a:t>
            </a:r>
          </a:p>
        </p:txBody>
      </p:sp>
      <p:pic>
        <p:nvPicPr>
          <p:cNvPr id="13" name="Picture 12">
            <a:extLst>
              <a:ext uri="{FF2B5EF4-FFF2-40B4-BE49-F238E27FC236}">
                <a16:creationId xmlns:a16="http://schemas.microsoft.com/office/drawing/2014/main" id="{B3293951-2A05-EB8D-70CC-AE6FE2BEB47C}"/>
              </a:ext>
            </a:extLst>
          </p:cNvPr>
          <p:cNvPicPr>
            <a:picLocks noChangeAspect="1"/>
          </p:cNvPicPr>
          <p:nvPr/>
        </p:nvPicPr>
        <p:blipFill>
          <a:blip r:embed="rId3"/>
          <a:stretch>
            <a:fillRect/>
          </a:stretch>
        </p:blipFill>
        <p:spPr>
          <a:xfrm>
            <a:off x="5098694" y="874415"/>
            <a:ext cx="3766902" cy="2926080"/>
          </a:xfrm>
          <a:prstGeom prst="rect">
            <a:avLst/>
          </a:prstGeom>
          <a:ln>
            <a:solidFill>
              <a:schemeClr val="tx1"/>
            </a:solidFill>
          </a:ln>
        </p:spPr>
      </p:pic>
      <p:pic>
        <p:nvPicPr>
          <p:cNvPr id="4" name="Picture 3">
            <a:extLst>
              <a:ext uri="{FF2B5EF4-FFF2-40B4-BE49-F238E27FC236}">
                <a16:creationId xmlns:a16="http://schemas.microsoft.com/office/drawing/2014/main" id="{132E9714-D232-D890-6E91-3474B34B9A18}"/>
              </a:ext>
            </a:extLst>
          </p:cNvPr>
          <p:cNvPicPr>
            <a:picLocks noChangeAspect="1"/>
          </p:cNvPicPr>
          <p:nvPr/>
        </p:nvPicPr>
        <p:blipFill>
          <a:blip r:embed="rId4"/>
          <a:stretch>
            <a:fillRect/>
          </a:stretch>
        </p:blipFill>
        <p:spPr>
          <a:xfrm>
            <a:off x="4495058" y="694606"/>
            <a:ext cx="3766902" cy="2914204"/>
          </a:xfrm>
          <a:prstGeom prst="rect">
            <a:avLst/>
          </a:prstGeom>
          <a:ln w="9525">
            <a:solidFill>
              <a:schemeClr val="tx1"/>
            </a:solidFill>
          </a:ln>
        </p:spPr>
      </p:pic>
      <p:pic>
        <p:nvPicPr>
          <p:cNvPr id="6" name="Picture 5" descr="Table&#10;&#10;Description automatically generated">
            <a:extLst>
              <a:ext uri="{FF2B5EF4-FFF2-40B4-BE49-F238E27FC236}">
                <a16:creationId xmlns:a16="http://schemas.microsoft.com/office/drawing/2014/main" id="{1129F30C-A973-302B-56AF-914B4E3DC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3152" y="3428270"/>
            <a:ext cx="3907216" cy="3017520"/>
          </a:xfrm>
          <a:prstGeom prst="rect">
            <a:avLst/>
          </a:prstGeom>
          <a:ln w="12700">
            <a:solidFill>
              <a:schemeClr val="tx1"/>
            </a:solidFill>
          </a:ln>
        </p:spPr>
      </p:pic>
    </p:spTree>
    <p:extLst>
      <p:ext uri="{BB962C8B-B14F-4D97-AF65-F5344CB8AC3E}">
        <p14:creationId xmlns:p14="http://schemas.microsoft.com/office/powerpoint/2010/main" val="350892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Ui Ux outline">
            <a:extLst>
              <a:ext uri="{FF2B5EF4-FFF2-40B4-BE49-F238E27FC236}">
                <a16:creationId xmlns:a16="http://schemas.microsoft.com/office/drawing/2014/main" id="{B897055B-C65A-4C3C-B1CA-F86002FB15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9371" y="1215737"/>
            <a:ext cx="2213263" cy="2213263"/>
          </a:xfrm>
          <a:prstGeom prst="rect">
            <a:avLst/>
          </a:prstGeom>
        </p:spPr>
      </p:pic>
      <p:pic>
        <p:nvPicPr>
          <p:cNvPr id="6" name="Picture 5">
            <a:extLst>
              <a:ext uri="{FF2B5EF4-FFF2-40B4-BE49-F238E27FC236}">
                <a16:creationId xmlns:a16="http://schemas.microsoft.com/office/drawing/2014/main" id="{50991A00-8421-43B0-A62C-112EADE8C5E2}"/>
              </a:ext>
            </a:extLst>
          </p:cNvPr>
          <p:cNvPicPr>
            <a:picLocks noChangeAspect="1"/>
          </p:cNvPicPr>
          <p:nvPr/>
        </p:nvPicPr>
        <p:blipFill>
          <a:blip r:embed="rId5"/>
          <a:stretch>
            <a:fillRect/>
          </a:stretch>
        </p:blipFill>
        <p:spPr>
          <a:xfrm>
            <a:off x="2942629" y="1863517"/>
            <a:ext cx="5793495" cy="2424948"/>
          </a:xfrm>
          <a:prstGeom prst="rect">
            <a:avLst/>
          </a:prstGeom>
        </p:spPr>
      </p:pic>
      <p:pic>
        <p:nvPicPr>
          <p:cNvPr id="9" name="Picture 8">
            <a:extLst>
              <a:ext uri="{FF2B5EF4-FFF2-40B4-BE49-F238E27FC236}">
                <a16:creationId xmlns:a16="http://schemas.microsoft.com/office/drawing/2014/main" id="{EB067978-8C81-46E0-9337-2D4E9FD4CBF4}"/>
              </a:ext>
            </a:extLst>
          </p:cNvPr>
          <p:cNvPicPr>
            <a:picLocks noChangeAspect="1"/>
          </p:cNvPicPr>
          <p:nvPr/>
        </p:nvPicPr>
        <p:blipFill>
          <a:blip r:embed="rId6"/>
          <a:stretch>
            <a:fillRect/>
          </a:stretch>
        </p:blipFill>
        <p:spPr>
          <a:xfrm>
            <a:off x="349828" y="532001"/>
            <a:ext cx="10927772" cy="448096"/>
          </a:xfrm>
          <a:prstGeom prst="rect">
            <a:avLst/>
          </a:prstGeom>
          <a:ln w="50800">
            <a:solidFill>
              <a:srgbClr val="92D050"/>
            </a:solidFill>
          </a:ln>
        </p:spPr>
      </p:pic>
      <p:pic>
        <p:nvPicPr>
          <p:cNvPr id="3" name="Picture 2">
            <a:extLst>
              <a:ext uri="{FF2B5EF4-FFF2-40B4-BE49-F238E27FC236}">
                <a16:creationId xmlns:a16="http://schemas.microsoft.com/office/drawing/2014/main" id="{8C948D73-0741-51A5-4E62-AB31362E80CF}"/>
              </a:ext>
            </a:extLst>
          </p:cNvPr>
          <p:cNvPicPr>
            <a:picLocks noChangeAspect="1"/>
          </p:cNvPicPr>
          <p:nvPr/>
        </p:nvPicPr>
        <p:blipFill>
          <a:blip r:embed="rId7"/>
          <a:stretch>
            <a:fillRect/>
          </a:stretch>
        </p:blipFill>
        <p:spPr>
          <a:xfrm>
            <a:off x="2901473" y="4288465"/>
            <a:ext cx="5834651" cy="1576137"/>
          </a:xfrm>
          <a:prstGeom prst="rect">
            <a:avLst/>
          </a:prstGeom>
        </p:spPr>
      </p:pic>
    </p:spTree>
    <p:extLst>
      <p:ext uri="{BB962C8B-B14F-4D97-AF65-F5344CB8AC3E}">
        <p14:creationId xmlns:p14="http://schemas.microsoft.com/office/powerpoint/2010/main" val="1932188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2211EA7-9C2B-4E4E-AF81-7D89938E3CE4}"/>
              </a:ext>
            </a:extLst>
          </p:cNvPr>
          <p:cNvPicPr>
            <a:picLocks noChangeAspect="1"/>
          </p:cNvPicPr>
          <p:nvPr/>
        </p:nvPicPr>
        <p:blipFill>
          <a:blip r:embed="rId3"/>
          <a:stretch>
            <a:fillRect/>
          </a:stretch>
        </p:blipFill>
        <p:spPr>
          <a:xfrm>
            <a:off x="1951496" y="1574041"/>
            <a:ext cx="7968163" cy="2139881"/>
          </a:xfrm>
          <a:prstGeom prst="rect">
            <a:avLst/>
          </a:prstGeom>
          <a:ln>
            <a:solidFill>
              <a:schemeClr val="tx1"/>
            </a:solidFill>
          </a:ln>
        </p:spPr>
      </p:pic>
      <p:sp>
        <p:nvSpPr>
          <p:cNvPr id="5" name="TextBox 4">
            <a:extLst>
              <a:ext uri="{FF2B5EF4-FFF2-40B4-BE49-F238E27FC236}">
                <a16:creationId xmlns:a16="http://schemas.microsoft.com/office/drawing/2014/main" id="{5484097F-7ACA-40A4-BF95-14DFDDA1F61E}"/>
              </a:ext>
            </a:extLst>
          </p:cNvPr>
          <p:cNvSpPr txBox="1"/>
          <p:nvPr/>
        </p:nvSpPr>
        <p:spPr>
          <a:xfrm>
            <a:off x="1951496" y="3956078"/>
            <a:ext cx="7667897" cy="369332"/>
          </a:xfrm>
          <a:prstGeom prst="rect">
            <a:avLst/>
          </a:prstGeom>
          <a:noFill/>
        </p:spPr>
        <p:txBody>
          <a:bodyPr wrap="square" rtlCol="0">
            <a:spAutoFit/>
          </a:bodyPr>
          <a:lstStyle/>
          <a:p>
            <a:r>
              <a:rPr lang="en-US" b="1" i="1" dirty="0"/>
              <a:t>*</a:t>
            </a:r>
            <a:r>
              <a:rPr lang="en-US" dirty="0"/>
              <a:t>MSAA Science Training Module </a:t>
            </a:r>
          </a:p>
        </p:txBody>
      </p:sp>
      <p:pic>
        <p:nvPicPr>
          <p:cNvPr id="10" name="Picture 9">
            <a:extLst>
              <a:ext uri="{FF2B5EF4-FFF2-40B4-BE49-F238E27FC236}">
                <a16:creationId xmlns:a16="http://schemas.microsoft.com/office/drawing/2014/main" id="{74C22357-8E80-4C6C-9193-89873C59E54D}"/>
              </a:ext>
            </a:extLst>
          </p:cNvPr>
          <p:cNvPicPr>
            <a:picLocks noChangeAspect="1"/>
          </p:cNvPicPr>
          <p:nvPr/>
        </p:nvPicPr>
        <p:blipFill>
          <a:blip r:embed="rId4"/>
          <a:stretch>
            <a:fillRect/>
          </a:stretch>
        </p:blipFill>
        <p:spPr>
          <a:xfrm>
            <a:off x="458931" y="575396"/>
            <a:ext cx="7038781" cy="505259"/>
          </a:xfrm>
          <a:prstGeom prst="rect">
            <a:avLst/>
          </a:prstGeom>
          <a:ln w="50800">
            <a:solidFill>
              <a:srgbClr val="92D050"/>
            </a:solidFill>
          </a:ln>
        </p:spPr>
      </p:pic>
    </p:spTree>
    <p:extLst>
      <p:ext uri="{BB962C8B-B14F-4D97-AF65-F5344CB8AC3E}">
        <p14:creationId xmlns:p14="http://schemas.microsoft.com/office/powerpoint/2010/main" val="330699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C99FAD-8107-4B8C-8151-F876A1D7A693}"/>
              </a:ext>
            </a:extLst>
          </p:cNvPr>
          <p:cNvPicPr>
            <a:picLocks noChangeAspect="1"/>
          </p:cNvPicPr>
          <p:nvPr/>
        </p:nvPicPr>
        <p:blipFill rotWithShape="1">
          <a:blip r:embed="rId3"/>
          <a:srcRect b="11165"/>
          <a:stretch/>
        </p:blipFill>
        <p:spPr>
          <a:xfrm>
            <a:off x="3759963" y="2171724"/>
            <a:ext cx="4453803" cy="35337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5EC0CC0B-C173-4470-AD37-DEB074FDD2AB}"/>
              </a:ext>
            </a:extLst>
          </p:cNvPr>
          <p:cNvPicPr>
            <a:picLocks noChangeAspect="1"/>
          </p:cNvPicPr>
          <p:nvPr/>
        </p:nvPicPr>
        <p:blipFill>
          <a:blip r:embed="rId4"/>
          <a:stretch>
            <a:fillRect/>
          </a:stretch>
        </p:blipFill>
        <p:spPr>
          <a:xfrm>
            <a:off x="477332" y="450705"/>
            <a:ext cx="8043190" cy="435986"/>
          </a:xfrm>
          <a:prstGeom prst="rect">
            <a:avLst/>
          </a:prstGeom>
          <a:ln w="50800">
            <a:solidFill>
              <a:srgbClr val="92D050"/>
            </a:solidFill>
          </a:ln>
        </p:spPr>
      </p:pic>
    </p:spTree>
    <p:extLst>
      <p:ext uri="{BB962C8B-B14F-4D97-AF65-F5344CB8AC3E}">
        <p14:creationId xmlns:p14="http://schemas.microsoft.com/office/powerpoint/2010/main" val="1959342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360CD9-FCB1-47E8-8EB7-B4D2244B0925}"/>
              </a:ext>
            </a:extLst>
          </p:cNvPr>
          <p:cNvPicPr>
            <a:picLocks noChangeAspect="1"/>
          </p:cNvPicPr>
          <p:nvPr/>
        </p:nvPicPr>
        <p:blipFill>
          <a:blip r:embed="rId3"/>
          <a:stretch>
            <a:fillRect/>
          </a:stretch>
        </p:blipFill>
        <p:spPr>
          <a:xfrm>
            <a:off x="307824" y="603539"/>
            <a:ext cx="10671024" cy="435552"/>
          </a:xfrm>
          <a:prstGeom prst="rect">
            <a:avLst/>
          </a:prstGeom>
          <a:ln w="50800">
            <a:solidFill>
              <a:srgbClr val="92D050"/>
            </a:solidFill>
          </a:ln>
        </p:spPr>
      </p:pic>
      <p:graphicFrame>
        <p:nvGraphicFramePr>
          <p:cNvPr id="6" name="Diagram 5">
            <a:extLst>
              <a:ext uri="{FF2B5EF4-FFF2-40B4-BE49-F238E27FC236}">
                <a16:creationId xmlns:a16="http://schemas.microsoft.com/office/drawing/2014/main" id="{4DF594D7-7B37-A959-49C1-ECF6A3370586}"/>
              </a:ext>
            </a:extLst>
          </p:cNvPr>
          <p:cNvGraphicFramePr/>
          <p:nvPr>
            <p:extLst>
              <p:ext uri="{D42A27DB-BD31-4B8C-83A1-F6EECF244321}">
                <p14:modId xmlns:p14="http://schemas.microsoft.com/office/powerpoint/2010/main" val="3809734986"/>
              </p:ext>
            </p:extLst>
          </p:nvPr>
        </p:nvGraphicFramePr>
        <p:xfrm>
          <a:off x="481914" y="1351804"/>
          <a:ext cx="7453870" cy="4902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E6FF65AF-E4C0-0307-16E2-3FC412FA95D5}"/>
              </a:ext>
            </a:extLst>
          </p:cNvPr>
          <p:cNvPicPr>
            <a:picLocks noChangeAspect="1"/>
          </p:cNvPicPr>
          <p:nvPr/>
        </p:nvPicPr>
        <p:blipFill rotWithShape="1">
          <a:blip r:embed="rId9"/>
          <a:srcRect l="1547" r="1411"/>
          <a:stretch/>
        </p:blipFill>
        <p:spPr>
          <a:xfrm>
            <a:off x="8124406" y="4753186"/>
            <a:ext cx="1240574" cy="1635257"/>
          </a:xfrm>
          <a:prstGeom prst="rect">
            <a:avLst/>
          </a:prstGeom>
          <a:ln w="38100">
            <a:solidFill>
              <a:schemeClr val="bg1"/>
            </a:solidFill>
          </a:ln>
        </p:spPr>
      </p:pic>
      <p:pic>
        <p:nvPicPr>
          <p:cNvPr id="9" name="Picture 8">
            <a:extLst>
              <a:ext uri="{FF2B5EF4-FFF2-40B4-BE49-F238E27FC236}">
                <a16:creationId xmlns:a16="http://schemas.microsoft.com/office/drawing/2014/main" id="{5CB18EBA-1BDB-4999-7379-D872DCD14DAA}"/>
              </a:ext>
            </a:extLst>
          </p:cNvPr>
          <p:cNvPicPr>
            <a:picLocks noChangeAspect="1"/>
          </p:cNvPicPr>
          <p:nvPr/>
        </p:nvPicPr>
        <p:blipFill rotWithShape="1">
          <a:blip r:embed="rId10"/>
          <a:srcRect l="606" t="975" r="1152" b="1"/>
          <a:stretch/>
        </p:blipFill>
        <p:spPr>
          <a:xfrm>
            <a:off x="8124406" y="1351805"/>
            <a:ext cx="1255919" cy="1490250"/>
          </a:xfrm>
          <a:prstGeom prst="rect">
            <a:avLst/>
          </a:prstGeom>
          <a:ln w="38100">
            <a:solidFill>
              <a:schemeClr val="bg1"/>
            </a:solidFill>
          </a:ln>
        </p:spPr>
      </p:pic>
      <p:pic>
        <p:nvPicPr>
          <p:cNvPr id="11" name="Picture 10">
            <a:extLst>
              <a:ext uri="{FF2B5EF4-FFF2-40B4-BE49-F238E27FC236}">
                <a16:creationId xmlns:a16="http://schemas.microsoft.com/office/drawing/2014/main" id="{C60FD1D2-6FAA-B399-6AA1-4C10080862C7}"/>
              </a:ext>
            </a:extLst>
          </p:cNvPr>
          <p:cNvPicPr>
            <a:picLocks noChangeAspect="1"/>
          </p:cNvPicPr>
          <p:nvPr/>
        </p:nvPicPr>
        <p:blipFill rotWithShape="1">
          <a:blip r:embed="rId11"/>
          <a:srcRect l="863" t="1129" r="896"/>
          <a:stretch/>
        </p:blipFill>
        <p:spPr>
          <a:xfrm>
            <a:off x="8116733" y="2985503"/>
            <a:ext cx="1255919" cy="1635257"/>
          </a:xfrm>
          <a:prstGeom prst="rect">
            <a:avLst/>
          </a:prstGeom>
          <a:ln w="38100">
            <a:solidFill>
              <a:schemeClr val="bg1"/>
            </a:solidFill>
          </a:ln>
        </p:spPr>
      </p:pic>
    </p:spTree>
    <p:extLst>
      <p:ext uri="{BB962C8B-B14F-4D97-AF65-F5344CB8AC3E}">
        <p14:creationId xmlns:p14="http://schemas.microsoft.com/office/powerpoint/2010/main" val="3754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10C5DF-DAC3-C60D-B994-44B6739EC10E}"/>
              </a:ext>
            </a:extLst>
          </p:cNvPr>
          <p:cNvPicPr>
            <a:picLocks noChangeAspect="1"/>
          </p:cNvPicPr>
          <p:nvPr/>
        </p:nvPicPr>
        <p:blipFill rotWithShape="1">
          <a:blip r:embed="rId3"/>
          <a:srcRect l="1547" r="1411"/>
          <a:stretch/>
        </p:blipFill>
        <p:spPr>
          <a:xfrm>
            <a:off x="8642354" y="1692275"/>
            <a:ext cx="3043576" cy="4011877"/>
          </a:xfrm>
          <a:prstGeom prst="rect">
            <a:avLst/>
          </a:prstGeom>
          <a:ln w="38100">
            <a:solidFill>
              <a:schemeClr val="bg1"/>
            </a:solidFill>
          </a:ln>
        </p:spPr>
      </p:pic>
      <p:pic>
        <p:nvPicPr>
          <p:cNvPr id="7" name="Picture 6">
            <a:extLst>
              <a:ext uri="{FF2B5EF4-FFF2-40B4-BE49-F238E27FC236}">
                <a16:creationId xmlns:a16="http://schemas.microsoft.com/office/drawing/2014/main" id="{AB360CD9-FCB1-47E8-8EB7-B4D2244B0925}"/>
              </a:ext>
            </a:extLst>
          </p:cNvPr>
          <p:cNvPicPr>
            <a:picLocks noChangeAspect="1"/>
          </p:cNvPicPr>
          <p:nvPr/>
        </p:nvPicPr>
        <p:blipFill>
          <a:blip r:embed="rId4"/>
          <a:stretch>
            <a:fillRect/>
          </a:stretch>
        </p:blipFill>
        <p:spPr>
          <a:xfrm>
            <a:off x="307824" y="603539"/>
            <a:ext cx="10671024" cy="435552"/>
          </a:xfrm>
          <a:prstGeom prst="rect">
            <a:avLst/>
          </a:prstGeom>
          <a:ln w="50800">
            <a:solidFill>
              <a:srgbClr val="92D050"/>
            </a:solidFill>
          </a:ln>
        </p:spPr>
      </p:pic>
      <p:pic>
        <p:nvPicPr>
          <p:cNvPr id="14" name="Graphic 13" descr="Lock with solid fill">
            <a:extLst>
              <a:ext uri="{FF2B5EF4-FFF2-40B4-BE49-F238E27FC236}">
                <a16:creationId xmlns:a16="http://schemas.microsoft.com/office/drawing/2014/main" id="{0C3C00A6-16CA-4C57-8D5F-B87F62BF1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78461" y="4015662"/>
            <a:ext cx="1666608" cy="1666608"/>
          </a:xfrm>
          <a:prstGeom prst="rect">
            <a:avLst/>
          </a:prstGeom>
        </p:spPr>
      </p:pic>
      <p:graphicFrame>
        <p:nvGraphicFramePr>
          <p:cNvPr id="6" name="Diagram 5">
            <a:extLst>
              <a:ext uri="{FF2B5EF4-FFF2-40B4-BE49-F238E27FC236}">
                <a16:creationId xmlns:a16="http://schemas.microsoft.com/office/drawing/2014/main" id="{6FC11C18-00A9-26C4-E577-50E38B9AE4A2}"/>
              </a:ext>
            </a:extLst>
          </p:cNvPr>
          <p:cNvGraphicFramePr/>
          <p:nvPr>
            <p:extLst>
              <p:ext uri="{D42A27DB-BD31-4B8C-83A1-F6EECF244321}">
                <p14:modId xmlns:p14="http://schemas.microsoft.com/office/powerpoint/2010/main" val="2179492274"/>
              </p:ext>
            </p:extLst>
          </p:nvPr>
        </p:nvGraphicFramePr>
        <p:xfrm>
          <a:off x="609600" y="1153848"/>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575058A3-FF78-EEF4-222B-C4F96CD9EAD7}"/>
              </a:ext>
            </a:extLst>
          </p:cNvPr>
          <p:cNvSpPr txBox="1"/>
          <p:nvPr/>
        </p:nvSpPr>
        <p:spPr>
          <a:xfrm>
            <a:off x="737630" y="3125417"/>
            <a:ext cx="7658100" cy="3447098"/>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directions and scripts for each item in the Test </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details about manipulatives required in order to administer a test item, such as calculators and counters </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reference sheets that contain important graphics </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scoring rubrics for constructed-response items (CRs) </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writing prompt script, mentor text (when applicable), graphic organizer, student response templates, and stimulus materials for all writing prompts in each grade-level ELA DTA </a:t>
            </a: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specific directions to administer the braille versions of ELA foundational reading items in grades 3 and 4 </a:t>
            </a:r>
          </a:p>
          <a:p>
            <a:endParaRPr lang="en-US" dirty="0"/>
          </a:p>
        </p:txBody>
      </p:sp>
    </p:spTree>
    <p:extLst>
      <p:ext uri="{BB962C8B-B14F-4D97-AF65-F5344CB8AC3E}">
        <p14:creationId xmlns:p14="http://schemas.microsoft.com/office/powerpoint/2010/main" val="55167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0AB673AF-2C46-2393-DD66-02320F712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802" y="2819775"/>
            <a:ext cx="2812972" cy="3823853"/>
          </a:xfrm>
          <a:prstGeom prst="rect">
            <a:avLst/>
          </a:prstGeom>
          <a:ln w="19050">
            <a:solidFill>
              <a:schemeClr val="tx1"/>
            </a:solidFill>
          </a:ln>
        </p:spPr>
      </p:pic>
      <p:sp>
        <p:nvSpPr>
          <p:cNvPr id="3" name="Content Placeholder 2">
            <a:extLst>
              <a:ext uri="{FF2B5EF4-FFF2-40B4-BE49-F238E27FC236}">
                <a16:creationId xmlns:a16="http://schemas.microsoft.com/office/drawing/2014/main" id="{1FE168CD-08DE-424D-A512-3CFE0D624EE4}"/>
              </a:ext>
            </a:extLst>
          </p:cNvPr>
          <p:cNvSpPr>
            <a:spLocks noGrp="1"/>
          </p:cNvSpPr>
          <p:nvPr>
            <p:ph idx="1"/>
          </p:nvPr>
        </p:nvSpPr>
        <p:spPr>
          <a:xfrm>
            <a:off x="207714" y="1066800"/>
            <a:ext cx="4870913" cy="4827373"/>
          </a:xfrm>
        </p:spPr>
        <p:txBody>
          <a:bodyPr>
            <a:normAutofit fontScale="92500" lnSpcReduction="20000"/>
          </a:bodyPr>
          <a:lstStyle/>
          <a:p>
            <a:endParaRPr lang="en-US" dirty="0"/>
          </a:p>
          <a:p>
            <a:r>
              <a:rPr lang="en-US" dirty="0"/>
              <a:t>Review your student’s IEP accommodations and compare those to the list in the TAM</a:t>
            </a:r>
          </a:p>
          <a:p>
            <a:r>
              <a:rPr lang="en-US" dirty="0"/>
              <a:t>Identify the equipment that will be used for testing </a:t>
            </a:r>
          </a:p>
          <a:p>
            <a:r>
              <a:rPr lang="en-US" dirty="0"/>
              <a:t>Ensure that the accessibility features function properly</a:t>
            </a:r>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60158295-D91A-463E-9D01-24186650B12E}"/>
              </a:ext>
            </a:extLst>
          </p:cNvPr>
          <p:cNvPicPr>
            <a:picLocks noChangeAspect="1"/>
          </p:cNvPicPr>
          <p:nvPr/>
        </p:nvPicPr>
        <p:blipFill>
          <a:blip r:embed="rId4"/>
          <a:stretch>
            <a:fillRect/>
          </a:stretch>
        </p:blipFill>
        <p:spPr>
          <a:xfrm>
            <a:off x="331178" y="534266"/>
            <a:ext cx="6861496" cy="532534"/>
          </a:xfrm>
          <a:prstGeom prst="rect">
            <a:avLst/>
          </a:prstGeom>
          <a:ln w="50800">
            <a:solidFill>
              <a:srgbClr val="92D050"/>
            </a:solidFill>
          </a:ln>
        </p:spPr>
      </p:pic>
      <p:pic>
        <p:nvPicPr>
          <p:cNvPr id="4" name="Picture 3" descr="Text&#10;&#10;Description automatically generated with medium confidence">
            <a:extLst>
              <a:ext uri="{FF2B5EF4-FFF2-40B4-BE49-F238E27FC236}">
                <a16:creationId xmlns:a16="http://schemas.microsoft.com/office/drawing/2014/main" id="{989714E7-8EDB-8986-C135-659B1E954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054" y="1894938"/>
            <a:ext cx="2948642" cy="3893593"/>
          </a:xfrm>
          <a:prstGeom prst="rect">
            <a:avLst/>
          </a:prstGeom>
          <a:ln w="19050">
            <a:solidFill>
              <a:schemeClr val="tx1"/>
            </a:solidFill>
          </a:ln>
        </p:spPr>
      </p:pic>
      <p:pic>
        <p:nvPicPr>
          <p:cNvPr id="9" name="Picture 8" descr="Text&#10;&#10;Description automatically generated">
            <a:extLst>
              <a:ext uri="{FF2B5EF4-FFF2-40B4-BE49-F238E27FC236}">
                <a16:creationId xmlns:a16="http://schemas.microsoft.com/office/drawing/2014/main" id="{E3D93585-5CFD-B048-6A9F-3321DC6F9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8123" y="723245"/>
            <a:ext cx="2926080" cy="3991031"/>
          </a:xfrm>
          <a:prstGeom prst="rect">
            <a:avLst/>
          </a:prstGeom>
          <a:ln w="19050">
            <a:solidFill>
              <a:schemeClr val="tx1"/>
            </a:solidFill>
          </a:ln>
        </p:spPr>
      </p:pic>
    </p:spTree>
    <p:extLst>
      <p:ext uri="{BB962C8B-B14F-4D97-AF65-F5344CB8AC3E}">
        <p14:creationId xmlns:p14="http://schemas.microsoft.com/office/powerpoint/2010/main" val="340312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168CD-08DE-424D-A512-3CFE0D624EE4}"/>
              </a:ext>
            </a:extLst>
          </p:cNvPr>
          <p:cNvSpPr>
            <a:spLocks noGrp="1"/>
          </p:cNvSpPr>
          <p:nvPr>
            <p:ph idx="1"/>
          </p:nvPr>
        </p:nvSpPr>
        <p:spPr>
          <a:xfrm>
            <a:off x="609600" y="1600201"/>
            <a:ext cx="6583074" cy="4869872"/>
          </a:xfrm>
        </p:spPr>
        <p:txBody>
          <a:bodyPr>
            <a:normAutofit/>
          </a:bodyPr>
          <a:lstStyle/>
          <a:p>
            <a:r>
              <a:rPr lang="en-US" dirty="0"/>
              <a:t>Access the sample items (available all year) and familiarize yourself with the assessment format and features.</a:t>
            </a:r>
          </a:p>
          <a:p>
            <a:pPr marL="0" indent="0">
              <a:buNone/>
            </a:pPr>
            <a:endParaRPr lang="en-US" dirty="0"/>
          </a:p>
          <a:p>
            <a:endParaRPr lang="en-US" dirty="0"/>
          </a:p>
          <a:p>
            <a:endParaRPr lang="en-US" dirty="0"/>
          </a:p>
        </p:txBody>
      </p:sp>
      <p:pic>
        <p:nvPicPr>
          <p:cNvPr id="7" name="Picture 6">
            <a:extLst>
              <a:ext uri="{FF2B5EF4-FFF2-40B4-BE49-F238E27FC236}">
                <a16:creationId xmlns:a16="http://schemas.microsoft.com/office/drawing/2014/main" id="{60158295-D91A-463E-9D01-24186650B12E}"/>
              </a:ext>
            </a:extLst>
          </p:cNvPr>
          <p:cNvPicPr>
            <a:picLocks noChangeAspect="1"/>
          </p:cNvPicPr>
          <p:nvPr/>
        </p:nvPicPr>
        <p:blipFill>
          <a:blip r:embed="rId3"/>
          <a:stretch>
            <a:fillRect/>
          </a:stretch>
        </p:blipFill>
        <p:spPr>
          <a:xfrm>
            <a:off x="331178" y="534266"/>
            <a:ext cx="6861496" cy="532534"/>
          </a:xfrm>
          <a:prstGeom prst="rect">
            <a:avLst/>
          </a:prstGeom>
          <a:ln w="50800">
            <a:solidFill>
              <a:srgbClr val="92D050"/>
            </a:solidFill>
          </a:ln>
        </p:spPr>
      </p:pic>
      <p:pic>
        <p:nvPicPr>
          <p:cNvPr id="4" name="Picture 3">
            <a:extLst>
              <a:ext uri="{FF2B5EF4-FFF2-40B4-BE49-F238E27FC236}">
                <a16:creationId xmlns:a16="http://schemas.microsoft.com/office/drawing/2014/main" id="{8C968682-C353-9BF1-8DF9-6085D84DE01B}"/>
              </a:ext>
            </a:extLst>
          </p:cNvPr>
          <p:cNvPicPr>
            <a:picLocks noChangeAspect="1"/>
          </p:cNvPicPr>
          <p:nvPr/>
        </p:nvPicPr>
        <p:blipFill>
          <a:blip r:embed="rId4"/>
          <a:stretch>
            <a:fillRect/>
          </a:stretch>
        </p:blipFill>
        <p:spPr>
          <a:xfrm>
            <a:off x="7836061" y="695455"/>
            <a:ext cx="3040732" cy="5057163"/>
          </a:xfrm>
          <a:prstGeom prst="rect">
            <a:avLst/>
          </a:prstGeom>
          <a:ln w="19050">
            <a:solidFill>
              <a:schemeClr val="tx1"/>
            </a:solidFill>
          </a:ln>
        </p:spPr>
      </p:pic>
      <p:sp>
        <p:nvSpPr>
          <p:cNvPr id="5" name="Rectangle 4">
            <a:extLst>
              <a:ext uri="{FF2B5EF4-FFF2-40B4-BE49-F238E27FC236}">
                <a16:creationId xmlns:a16="http://schemas.microsoft.com/office/drawing/2014/main" id="{F528B80C-F0EC-2557-27BA-F96ACB0B6BC5}"/>
              </a:ext>
            </a:extLst>
          </p:cNvPr>
          <p:cNvSpPr/>
          <p:nvPr/>
        </p:nvSpPr>
        <p:spPr>
          <a:xfrm>
            <a:off x="7836061" y="695455"/>
            <a:ext cx="1643605" cy="1726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1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168CD-08DE-424D-A512-3CFE0D624EE4}"/>
              </a:ext>
            </a:extLst>
          </p:cNvPr>
          <p:cNvSpPr>
            <a:spLocks noGrp="1"/>
          </p:cNvSpPr>
          <p:nvPr>
            <p:ph idx="1"/>
          </p:nvPr>
        </p:nvSpPr>
        <p:spPr>
          <a:xfrm>
            <a:off x="609600" y="1600201"/>
            <a:ext cx="10972800" cy="4869872"/>
          </a:xfrm>
        </p:spPr>
        <p:txBody>
          <a:bodyPr>
            <a:normAutofit/>
          </a:bodyPr>
          <a:lstStyle/>
          <a:p>
            <a:r>
              <a:rPr lang="en-US" b="1" dirty="0"/>
              <a:t>Read the DTA!</a:t>
            </a:r>
          </a:p>
          <a:p>
            <a:r>
              <a:rPr lang="en-US" dirty="0"/>
              <a:t>Create tactile graphics and object replacements </a:t>
            </a:r>
          </a:p>
          <a:p>
            <a:r>
              <a:rPr lang="en-US" dirty="0"/>
              <a:t>Upload vocabulary into AAC/AT devices </a:t>
            </a:r>
          </a:p>
          <a:p>
            <a:r>
              <a:rPr lang="en-US" dirty="0"/>
              <a:t>Cutout all CR cutouts beforehand </a:t>
            </a:r>
          </a:p>
          <a:p>
            <a:r>
              <a:rPr lang="en-US" dirty="0"/>
              <a:t>Find a system that works best for you!</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60158295-D91A-463E-9D01-24186650B12E}"/>
              </a:ext>
            </a:extLst>
          </p:cNvPr>
          <p:cNvPicPr>
            <a:picLocks noChangeAspect="1"/>
          </p:cNvPicPr>
          <p:nvPr/>
        </p:nvPicPr>
        <p:blipFill>
          <a:blip r:embed="rId3"/>
          <a:stretch>
            <a:fillRect/>
          </a:stretch>
        </p:blipFill>
        <p:spPr>
          <a:xfrm>
            <a:off x="331178" y="534266"/>
            <a:ext cx="6861496" cy="532534"/>
          </a:xfrm>
          <a:prstGeom prst="rect">
            <a:avLst/>
          </a:prstGeom>
          <a:ln w="50800">
            <a:solidFill>
              <a:srgbClr val="92D050"/>
            </a:solidFill>
          </a:ln>
        </p:spPr>
      </p:pic>
    </p:spTree>
    <p:extLst>
      <p:ext uri="{BB962C8B-B14F-4D97-AF65-F5344CB8AC3E}">
        <p14:creationId xmlns:p14="http://schemas.microsoft.com/office/powerpoint/2010/main" val="4181858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pPr marL="0" indent="0">
              <a:buNone/>
            </a:pPr>
            <a:endParaRPr lang="en-US" sz="2400" dirty="0"/>
          </a:p>
          <a:p>
            <a:pPr marL="0" indent="0">
              <a:buNone/>
            </a:pPr>
            <a:endParaRPr lang="en-US" sz="2400" dirty="0"/>
          </a:p>
        </p:txBody>
      </p:sp>
      <p:pic>
        <p:nvPicPr>
          <p:cNvPr id="6" name="Picture 5">
            <a:extLst>
              <a:ext uri="{FF2B5EF4-FFF2-40B4-BE49-F238E27FC236}">
                <a16:creationId xmlns:a16="http://schemas.microsoft.com/office/drawing/2014/main" id="{1081D6A3-A84E-928B-FE79-A45C60E90410}"/>
              </a:ext>
            </a:extLst>
          </p:cNvPr>
          <p:cNvPicPr>
            <a:picLocks noChangeAspect="1"/>
          </p:cNvPicPr>
          <p:nvPr/>
        </p:nvPicPr>
        <p:blipFill>
          <a:blip r:embed="rId3"/>
          <a:stretch>
            <a:fillRect/>
          </a:stretch>
        </p:blipFill>
        <p:spPr>
          <a:xfrm>
            <a:off x="1700690" y="1052486"/>
            <a:ext cx="9046011" cy="4891115"/>
          </a:xfrm>
          <a:prstGeom prst="rect">
            <a:avLst/>
          </a:prstGeom>
        </p:spPr>
      </p:pic>
      <p:sp>
        <p:nvSpPr>
          <p:cNvPr id="2" name="Arrow: Right 1">
            <a:extLst>
              <a:ext uri="{FF2B5EF4-FFF2-40B4-BE49-F238E27FC236}">
                <a16:creationId xmlns:a16="http://schemas.microsoft.com/office/drawing/2014/main" id="{B733428B-CE55-4FED-82C6-B2529C518947}"/>
              </a:ext>
            </a:extLst>
          </p:cNvPr>
          <p:cNvSpPr/>
          <p:nvPr/>
        </p:nvSpPr>
        <p:spPr>
          <a:xfrm>
            <a:off x="1368181" y="4529116"/>
            <a:ext cx="66501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AE2826A-4CFE-DDB8-B021-A6EBCE816833}"/>
              </a:ext>
            </a:extLst>
          </p:cNvPr>
          <p:cNvPicPr>
            <a:picLocks noChangeAspect="1"/>
          </p:cNvPicPr>
          <p:nvPr/>
        </p:nvPicPr>
        <p:blipFill>
          <a:blip r:embed="rId4"/>
          <a:stretch>
            <a:fillRect/>
          </a:stretch>
        </p:blipFill>
        <p:spPr>
          <a:xfrm>
            <a:off x="358473" y="519952"/>
            <a:ext cx="6861496" cy="532534"/>
          </a:xfrm>
          <a:prstGeom prst="rect">
            <a:avLst/>
          </a:prstGeom>
          <a:ln w="50800">
            <a:solidFill>
              <a:srgbClr val="92D050"/>
            </a:solidFill>
          </a:ln>
        </p:spPr>
      </p:pic>
    </p:spTree>
    <p:extLst>
      <p:ext uri="{BB962C8B-B14F-4D97-AF65-F5344CB8AC3E}">
        <p14:creationId xmlns:p14="http://schemas.microsoft.com/office/powerpoint/2010/main" val="212559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pPr marL="0" indent="0">
              <a:buNone/>
            </a:pPr>
            <a:endParaRPr lang="en-US" sz="2400" dirty="0"/>
          </a:p>
          <a:p>
            <a:pPr marL="0" indent="0">
              <a:buNone/>
            </a:pPr>
            <a:endParaRPr lang="en-US" sz="2400" dirty="0"/>
          </a:p>
        </p:txBody>
      </p:sp>
      <p:pic>
        <p:nvPicPr>
          <p:cNvPr id="4" name="Picture 3" descr="Diagram&#10;&#10;Description automatically generated">
            <a:extLst>
              <a:ext uri="{FF2B5EF4-FFF2-40B4-BE49-F238E27FC236}">
                <a16:creationId xmlns:a16="http://schemas.microsoft.com/office/drawing/2014/main" id="{2D8FF649-88CF-4F16-B5A4-8EDBC3859EA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63000"/>
                    </a14:imgEffect>
                  </a14:imgLayer>
                </a14:imgProps>
              </a:ext>
              <a:ext uri="{28A0092B-C50C-407E-A947-70E740481C1C}">
                <a14:useLocalDpi xmlns:a14="http://schemas.microsoft.com/office/drawing/2010/main" val="0"/>
              </a:ext>
            </a:extLst>
          </a:blip>
          <a:srcRect l="2779" t="1" r="660" b="692"/>
          <a:stretch/>
        </p:blipFill>
        <p:spPr>
          <a:xfrm>
            <a:off x="609599" y="1537086"/>
            <a:ext cx="3872816" cy="4790941"/>
          </a:xfrm>
          <a:prstGeom prst="rect">
            <a:avLst/>
          </a:prstGeom>
          <a:ln w="12700">
            <a:solidFill>
              <a:schemeClr val="tx1"/>
            </a:solidFill>
          </a:ln>
        </p:spPr>
      </p:pic>
      <p:pic>
        <p:nvPicPr>
          <p:cNvPr id="6" name="Picture 5" descr="A picture containing map&#10;&#10;Description automatically generated">
            <a:extLst>
              <a:ext uri="{FF2B5EF4-FFF2-40B4-BE49-F238E27FC236}">
                <a16:creationId xmlns:a16="http://schemas.microsoft.com/office/drawing/2014/main" id="{F8861455-323F-4F64-AC79-53F92040B3C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7000"/>
                    </a14:imgEffect>
                    <a14:imgEffect>
                      <a14:brightnessContrast bright="24000" contrast="42000"/>
                    </a14:imgEffect>
                  </a14:imgLayer>
                </a14:imgProps>
              </a:ext>
              <a:ext uri="{28A0092B-C50C-407E-A947-70E740481C1C}">
                <a14:useLocalDpi xmlns:a14="http://schemas.microsoft.com/office/drawing/2010/main" val="0"/>
              </a:ext>
            </a:extLst>
          </a:blip>
          <a:srcRect r="2830" b="3662"/>
          <a:stretch/>
        </p:blipFill>
        <p:spPr>
          <a:xfrm>
            <a:off x="5111204" y="1537086"/>
            <a:ext cx="3860521" cy="4790941"/>
          </a:xfrm>
          <a:prstGeom prst="rect">
            <a:avLst/>
          </a:prstGeom>
          <a:ln w="12700">
            <a:solidFill>
              <a:schemeClr val="tx1"/>
            </a:solidFill>
          </a:ln>
        </p:spPr>
      </p:pic>
      <p:pic>
        <p:nvPicPr>
          <p:cNvPr id="8" name="Graphic 7" descr="Paperclip outline">
            <a:extLst>
              <a:ext uri="{FF2B5EF4-FFF2-40B4-BE49-F238E27FC236}">
                <a16:creationId xmlns:a16="http://schemas.microsoft.com/office/drawing/2014/main" id="{F35D00A3-7F55-4B94-B499-C6192C53D5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7441">
            <a:off x="11224179" y="2722388"/>
            <a:ext cx="465127" cy="465127"/>
          </a:xfrm>
          <a:prstGeom prst="rect">
            <a:avLst/>
          </a:prstGeom>
        </p:spPr>
      </p:pic>
      <p:sp>
        <p:nvSpPr>
          <p:cNvPr id="2" name="TextBox 1">
            <a:extLst>
              <a:ext uri="{FF2B5EF4-FFF2-40B4-BE49-F238E27FC236}">
                <a16:creationId xmlns:a16="http://schemas.microsoft.com/office/drawing/2014/main" id="{0749E9C5-D53E-4196-BE34-138BA97E37F1}"/>
              </a:ext>
            </a:extLst>
          </p:cNvPr>
          <p:cNvSpPr txBox="1"/>
          <p:nvPr/>
        </p:nvSpPr>
        <p:spPr>
          <a:xfrm>
            <a:off x="9447717" y="2661582"/>
            <a:ext cx="2009026" cy="18466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paperclips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binder clips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clear bags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8F76CD7-CF3B-D317-2BD1-318D94230555}"/>
              </a:ext>
            </a:extLst>
          </p:cNvPr>
          <p:cNvPicPr>
            <a:picLocks noChangeAspect="1"/>
          </p:cNvPicPr>
          <p:nvPr/>
        </p:nvPicPr>
        <p:blipFill>
          <a:blip r:embed="rId9"/>
          <a:stretch>
            <a:fillRect/>
          </a:stretch>
        </p:blipFill>
        <p:spPr>
          <a:xfrm>
            <a:off x="331178" y="529973"/>
            <a:ext cx="6861496" cy="532534"/>
          </a:xfrm>
          <a:prstGeom prst="rect">
            <a:avLst/>
          </a:prstGeom>
          <a:ln w="50800">
            <a:solidFill>
              <a:srgbClr val="92D050"/>
            </a:solidFill>
          </a:ln>
        </p:spPr>
      </p:pic>
    </p:spTree>
    <p:extLst>
      <p:ext uri="{BB962C8B-B14F-4D97-AF65-F5344CB8AC3E}">
        <p14:creationId xmlns:p14="http://schemas.microsoft.com/office/powerpoint/2010/main" val="628353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 Cognia</a:t>
            </a:r>
          </a:p>
        </p:txBody>
      </p:sp>
      <p:sp>
        <p:nvSpPr>
          <p:cNvPr id="3" name="Content Placeholder 2"/>
          <p:cNvSpPr>
            <a:spLocks noGrp="1"/>
          </p:cNvSpPr>
          <p:nvPr>
            <p:ph idx="1"/>
          </p:nvPr>
        </p:nvSpPr>
        <p:spPr/>
        <p:txBody>
          <a:bodyPr>
            <a:normAutofit/>
          </a:bodyPr>
          <a:lstStyle/>
          <a:p>
            <a:r>
              <a:rPr lang="en-US" sz="2400" dirty="0"/>
              <a:t>Jason Brodeur, Senior Program Manager</a:t>
            </a:r>
          </a:p>
          <a:p>
            <a:r>
              <a:rPr lang="en-US" sz="2400" dirty="0"/>
              <a:t>Riley Emmons, Program Coordinator</a:t>
            </a:r>
          </a:p>
          <a:p>
            <a:r>
              <a:rPr lang="en-US" sz="2400" dirty="0"/>
              <a:t>Kelly Ickes, Director Content Development</a:t>
            </a:r>
          </a:p>
          <a:p>
            <a:r>
              <a:rPr lang="en-US" sz="2400" dirty="0"/>
              <a:t>Megan Bairstow, Manager Special Education Test Development</a:t>
            </a:r>
          </a:p>
          <a:p>
            <a:r>
              <a:rPr lang="en-US" sz="2400" dirty="0"/>
              <a:t>Haley Gardner, Accessibility Assessment Specialist</a:t>
            </a:r>
          </a:p>
          <a:p>
            <a:r>
              <a:rPr lang="en-US" sz="2400" dirty="0"/>
              <a:t>Anita Franklin, Accessibility Assessment Specialist</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57415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pPr marL="0" indent="0">
              <a:buNone/>
            </a:pPr>
            <a:endParaRPr lang="en-US" sz="2400" dirty="0"/>
          </a:p>
          <a:p>
            <a:pPr marL="0" indent="0">
              <a:buNone/>
            </a:pPr>
            <a:endParaRPr lang="en-US" sz="2400" dirty="0"/>
          </a:p>
        </p:txBody>
      </p:sp>
      <p:pic>
        <p:nvPicPr>
          <p:cNvPr id="4" name="Picture 3" descr="A piece of paper with writing on it&#10;&#10;Description automatically generated with medium confidence">
            <a:extLst>
              <a:ext uri="{FF2B5EF4-FFF2-40B4-BE49-F238E27FC236}">
                <a16:creationId xmlns:a16="http://schemas.microsoft.com/office/drawing/2014/main" id="{E09F7CDE-F403-4501-9B99-42380CC431E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contrast="26000"/>
                    </a14:imgEffect>
                  </a14:imgLayer>
                </a14:imgProps>
              </a:ext>
              <a:ext uri="{28A0092B-C50C-407E-A947-70E740481C1C}">
                <a14:useLocalDpi xmlns:a14="http://schemas.microsoft.com/office/drawing/2010/main" val="0"/>
              </a:ext>
            </a:extLst>
          </a:blip>
          <a:stretch>
            <a:fillRect/>
          </a:stretch>
        </p:blipFill>
        <p:spPr>
          <a:xfrm>
            <a:off x="450762" y="1655302"/>
            <a:ext cx="3994930" cy="5028718"/>
          </a:xfrm>
          <a:prstGeom prst="rect">
            <a:avLst/>
          </a:prstGeom>
          <a:ln w="12700">
            <a:solidFill>
              <a:schemeClr val="tx1"/>
            </a:solidFill>
          </a:ln>
        </p:spPr>
      </p:pic>
      <p:pic>
        <p:nvPicPr>
          <p:cNvPr id="6" name="Picture 5" descr="Multicolored pens">
            <a:extLst>
              <a:ext uri="{FF2B5EF4-FFF2-40B4-BE49-F238E27FC236}">
                <a16:creationId xmlns:a16="http://schemas.microsoft.com/office/drawing/2014/main" id="{6FCD97C2-A84B-4FFB-BB33-A6F6C367DA0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8706" t="15024" r="25253" b="16056"/>
          <a:stretch/>
        </p:blipFill>
        <p:spPr>
          <a:xfrm>
            <a:off x="5039834" y="2026887"/>
            <a:ext cx="1243074" cy="2193308"/>
          </a:xfrm>
          <a:prstGeom prst="rect">
            <a:avLst/>
          </a:prstGeom>
          <a:ln w="12700">
            <a:solidFill>
              <a:schemeClr val="tx1"/>
            </a:solidFill>
          </a:ln>
        </p:spPr>
      </p:pic>
      <p:pic>
        <p:nvPicPr>
          <p:cNvPr id="7" name="Picture 6" descr="A screenshot of a computer&#10;&#10;Description automatically generated with low confidence">
            <a:extLst>
              <a:ext uri="{FF2B5EF4-FFF2-40B4-BE49-F238E27FC236}">
                <a16:creationId xmlns:a16="http://schemas.microsoft.com/office/drawing/2014/main" id="{4D1D0BE6-9988-4512-9ADB-62EC2B166348}"/>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61000"/>
                    </a14:imgEffect>
                    <a14:imgEffect>
                      <a14:brightnessContrast bright="4000" contrast="20000"/>
                    </a14:imgEffect>
                  </a14:imgLayer>
                </a14:imgProps>
              </a:ext>
              <a:ext uri="{28A0092B-C50C-407E-A947-70E740481C1C}">
                <a14:useLocalDpi xmlns:a14="http://schemas.microsoft.com/office/drawing/2010/main" val="0"/>
              </a:ext>
            </a:extLst>
          </a:blip>
          <a:srcRect t="3381" b="44037"/>
          <a:stretch/>
        </p:blipFill>
        <p:spPr>
          <a:xfrm>
            <a:off x="6877051" y="1655302"/>
            <a:ext cx="4705350" cy="3298899"/>
          </a:xfrm>
          <a:prstGeom prst="rect">
            <a:avLst/>
          </a:prstGeom>
          <a:ln w="12700">
            <a:solidFill>
              <a:schemeClr val="tx1"/>
            </a:solidFill>
          </a:ln>
        </p:spPr>
      </p:pic>
      <p:pic>
        <p:nvPicPr>
          <p:cNvPr id="2" name="Picture 1">
            <a:extLst>
              <a:ext uri="{FF2B5EF4-FFF2-40B4-BE49-F238E27FC236}">
                <a16:creationId xmlns:a16="http://schemas.microsoft.com/office/drawing/2014/main" id="{76CAADB3-8071-D736-DE9F-8C16CE52335F}"/>
              </a:ext>
            </a:extLst>
          </p:cNvPr>
          <p:cNvPicPr>
            <a:picLocks noChangeAspect="1"/>
          </p:cNvPicPr>
          <p:nvPr/>
        </p:nvPicPr>
        <p:blipFill>
          <a:blip r:embed="rId9"/>
          <a:stretch>
            <a:fillRect/>
          </a:stretch>
        </p:blipFill>
        <p:spPr>
          <a:xfrm>
            <a:off x="331178" y="529973"/>
            <a:ext cx="6861496" cy="532534"/>
          </a:xfrm>
          <a:prstGeom prst="rect">
            <a:avLst/>
          </a:prstGeom>
          <a:ln w="50800">
            <a:solidFill>
              <a:srgbClr val="92D050"/>
            </a:solidFill>
          </a:ln>
        </p:spPr>
      </p:pic>
    </p:spTree>
    <p:extLst>
      <p:ext uri="{BB962C8B-B14F-4D97-AF65-F5344CB8AC3E}">
        <p14:creationId xmlns:p14="http://schemas.microsoft.com/office/powerpoint/2010/main" val="1699588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pPr marL="0" indent="0">
              <a:buNone/>
            </a:pPr>
            <a:endParaRPr lang="en-US" sz="2400" dirty="0"/>
          </a:p>
          <a:p>
            <a:pPr marL="0" indent="0">
              <a:buNone/>
            </a:pPr>
            <a:endParaRPr lang="en-US" sz="2400" dirty="0"/>
          </a:p>
        </p:txBody>
      </p:sp>
      <p:pic>
        <p:nvPicPr>
          <p:cNvPr id="4" name="Picture 3" descr="Diagram&#10;&#10;Description automatically generated">
            <a:extLst>
              <a:ext uri="{FF2B5EF4-FFF2-40B4-BE49-F238E27FC236}">
                <a16:creationId xmlns:a16="http://schemas.microsoft.com/office/drawing/2014/main" id="{38C44433-2147-4183-ABE4-29FF9BC364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54879" y="1255596"/>
            <a:ext cx="4213061" cy="5232739"/>
          </a:xfrm>
          <a:prstGeom prst="rect">
            <a:avLst/>
          </a:prstGeom>
          <a:ln w="12700">
            <a:solidFill>
              <a:schemeClr val="tx1"/>
            </a:solidFill>
          </a:ln>
        </p:spPr>
      </p:pic>
      <p:pic>
        <p:nvPicPr>
          <p:cNvPr id="8" name="Picture 7" descr="A wall covered with sticky notes.">
            <a:extLst>
              <a:ext uri="{FF2B5EF4-FFF2-40B4-BE49-F238E27FC236}">
                <a16:creationId xmlns:a16="http://schemas.microsoft.com/office/drawing/2014/main" id="{FBE4F13F-B1C8-4B51-A7D6-C60C94979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4062" y="1206877"/>
            <a:ext cx="1530953" cy="1028339"/>
          </a:xfrm>
          <a:prstGeom prst="rect">
            <a:avLst/>
          </a:prstGeom>
          <a:ln w="12700">
            <a:solidFill>
              <a:schemeClr val="tx1"/>
            </a:solidFill>
          </a:ln>
        </p:spPr>
      </p:pic>
      <p:cxnSp>
        <p:nvCxnSpPr>
          <p:cNvPr id="6" name="Straight Arrow Connector 5">
            <a:extLst>
              <a:ext uri="{FF2B5EF4-FFF2-40B4-BE49-F238E27FC236}">
                <a16:creationId xmlns:a16="http://schemas.microsoft.com/office/drawing/2014/main" id="{1161989C-076B-4AAA-AA15-EAC26C883B52}"/>
              </a:ext>
            </a:extLst>
          </p:cNvPr>
          <p:cNvCxnSpPr>
            <a:cxnSpLocks/>
          </p:cNvCxnSpPr>
          <p:nvPr/>
        </p:nvCxnSpPr>
        <p:spPr>
          <a:xfrm flipH="1">
            <a:off x="4827712" y="1417638"/>
            <a:ext cx="1689721" cy="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6DB46A6-D02B-4FF7-914E-127788A65571}"/>
              </a:ext>
            </a:extLst>
          </p:cNvPr>
          <p:cNvSpPr txBox="1"/>
          <p:nvPr/>
        </p:nvSpPr>
        <p:spPr>
          <a:xfrm>
            <a:off x="6543424" y="2605743"/>
            <a:ext cx="447773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Label items: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requiring supplemental 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alt 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potential stopping points</a:t>
            </a:r>
          </a:p>
        </p:txBody>
      </p:sp>
      <p:pic>
        <p:nvPicPr>
          <p:cNvPr id="2" name="Picture 1">
            <a:extLst>
              <a:ext uri="{FF2B5EF4-FFF2-40B4-BE49-F238E27FC236}">
                <a16:creationId xmlns:a16="http://schemas.microsoft.com/office/drawing/2014/main" id="{2AB5B98A-F8A8-C6F7-62B0-ECBCA3758C21}"/>
              </a:ext>
            </a:extLst>
          </p:cNvPr>
          <p:cNvPicPr>
            <a:picLocks noChangeAspect="1"/>
          </p:cNvPicPr>
          <p:nvPr/>
        </p:nvPicPr>
        <p:blipFill>
          <a:blip r:embed="rId6"/>
          <a:stretch>
            <a:fillRect/>
          </a:stretch>
        </p:blipFill>
        <p:spPr>
          <a:xfrm>
            <a:off x="331178" y="529973"/>
            <a:ext cx="6861496" cy="532534"/>
          </a:xfrm>
          <a:prstGeom prst="rect">
            <a:avLst/>
          </a:prstGeom>
          <a:ln w="50800">
            <a:solidFill>
              <a:srgbClr val="92D050"/>
            </a:solidFill>
          </a:ln>
        </p:spPr>
      </p:pic>
    </p:spTree>
    <p:extLst>
      <p:ext uri="{BB962C8B-B14F-4D97-AF65-F5344CB8AC3E}">
        <p14:creationId xmlns:p14="http://schemas.microsoft.com/office/powerpoint/2010/main" val="35752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8" y="1417638"/>
            <a:ext cx="9989127" cy="4525963"/>
          </a:xfrm>
        </p:spPr>
        <p:txBody>
          <a:bodyPr>
            <a:normAutofit/>
          </a:bodyPr>
          <a:lstStyle/>
          <a:p>
            <a:pPr marL="0" indent="0">
              <a:buNone/>
            </a:pPr>
            <a:endParaRPr lang="en-US" sz="2400" dirty="0"/>
          </a:p>
          <a:p>
            <a:pPr marL="0" indent="0">
              <a:buNone/>
            </a:pPr>
            <a:endParaRPr lang="en-US" sz="2400" dirty="0"/>
          </a:p>
        </p:txBody>
      </p:sp>
      <p:pic>
        <p:nvPicPr>
          <p:cNvPr id="6" name="Picture 5" descr="A box of candy&#10;&#10;Description automatically generated with medium confidence">
            <a:extLst>
              <a:ext uri="{FF2B5EF4-FFF2-40B4-BE49-F238E27FC236}">
                <a16:creationId xmlns:a16="http://schemas.microsoft.com/office/drawing/2014/main" id="{20EA10C1-BED9-4469-9063-C3CC93C52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159" y="1195362"/>
            <a:ext cx="4424557" cy="5516968"/>
          </a:xfrm>
          <a:prstGeom prst="rect">
            <a:avLst/>
          </a:prstGeom>
          <a:ln w="12700">
            <a:solidFill>
              <a:schemeClr val="tx1"/>
            </a:solidFill>
          </a:ln>
        </p:spPr>
      </p:pic>
      <p:pic>
        <p:nvPicPr>
          <p:cNvPr id="8" name="Graphic 7" descr="Alterations &amp; Tailoring with solid fill">
            <a:extLst>
              <a:ext uri="{FF2B5EF4-FFF2-40B4-BE49-F238E27FC236}">
                <a16:creationId xmlns:a16="http://schemas.microsoft.com/office/drawing/2014/main" id="{EEA95147-CA0A-4BD0-B78E-B1CC69C391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8761" y="4744053"/>
            <a:ext cx="914400" cy="914400"/>
          </a:xfrm>
          <a:prstGeom prst="rect">
            <a:avLst/>
          </a:prstGeom>
        </p:spPr>
      </p:pic>
      <p:pic>
        <p:nvPicPr>
          <p:cNvPr id="9" name="Graphic 8" descr="Alterations &amp; Tailoring with solid fill">
            <a:extLst>
              <a:ext uri="{FF2B5EF4-FFF2-40B4-BE49-F238E27FC236}">
                <a16:creationId xmlns:a16="http://schemas.microsoft.com/office/drawing/2014/main" id="{71D371B6-B7A0-413A-9312-25B060F021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86776" y="5817491"/>
            <a:ext cx="914400" cy="914400"/>
          </a:xfrm>
          <a:prstGeom prst="rect">
            <a:avLst/>
          </a:prstGeom>
        </p:spPr>
      </p:pic>
      <p:pic>
        <p:nvPicPr>
          <p:cNvPr id="10" name="Graphic 9" descr="Alterations &amp; Tailoring with solid fill">
            <a:extLst>
              <a:ext uri="{FF2B5EF4-FFF2-40B4-BE49-F238E27FC236}">
                <a16:creationId xmlns:a16="http://schemas.microsoft.com/office/drawing/2014/main" id="{DC332E68-6F47-4FE2-AF00-6DFCEB64F2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711" y="5817491"/>
            <a:ext cx="914400" cy="914400"/>
          </a:xfrm>
          <a:prstGeom prst="rect">
            <a:avLst/>
          </a:prstGeom>
        </p:spPr>
      </p:pic>
      <p:pic>
        <p:nvPicPr>
          <p:cNvPr id="11" name="Graphic 10" descr="Alterations &amp; Tailoring with solid fill">
            <a:extLst>
              <a:ext uri="{FF2B5EF4-FFF2-40B4-BE49-F238E27FC236}">
                <a16:creationId xmlns:a16="http://schemas.microsoft.com/office/drawing/2014/main" id="{8B412719-C841-4182-B32C-60BEFB1D55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184" y="5760501"/>
            <a:ext cx="951829" cy="951829"/>
          </a:xfrm>
          <a:prstGeom prst="rect">
            <a:avLst/>
          </a:prstGeom>
        </p:spPr>
      </p:pic>
      <p:pic>
        <p:nvPicPr>
          <p:cNvPr id="13" name="Graphic 12" descr="Alterations &amp; Tailoring with solid fill">
            <a:extLst>
              <a:ext uri="{FF2B5EF4-FFF2-40B4-BE49-F238E27FC236}">
                <a16:creationId xmlns:a16="http://schemas.microsoft.com/office/drawing/2014/main" id="{D579A251-E4A2-4236-827C-338B9C6F33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5837" y="5193565"/>
            <a:ext cx="914400" cy="914400"/>
          </a:xfrm>
          <a:prstGeom prst="rect">
            <a:avLst/>
          </a:prstGeom>
        </p:spPr>
      </p:pic>
      <p:pic>
        <p:nvPicPr>
          <p:cNvPr id="14" name="Graphic 13" descr="Alterations &amp; Tailoring with solid fill">
            <a:extLst>
              <a:ext uri="{FF2B5EF4-FFF2-40B4-BE49-F238E27FC236}">
                <a16:creationId xmlns:a16="http://schemas.microsoft.com/office/drawing/2014/main" id="{B39CD071-C305-4DBB-8F55-F5ED30E9CC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5300" y="5352603"/>
            <a:ext cx="914400" cy="914400"/>
          </a:xfrm>
          <a:prstGeom prst="rect">
            <a:avLst/>
          </a:prstGeom>
        </p:spPr>
      </p:pic>
      <p:pic>
        <p:nvPicPr>
          <p:cNvPr id="2" name="Picture 1">
            <a:extLst>
              <a:ext uri="{FF2B5EF4-FFF2-40B4-BE49-F238E27FC236}">
                <a16:creationId xmlns:a16="http://schemas.microsoft.com/office/drawing/2014/main" id="{7B963DD8-C189-8425-0F6D-B0E573ADCC2E}"/>
              </a:ext>
            </a:extLst>
          </p:cNvPr>
          <p:cNvPicPr>
            <a:picLocks noChangeAspect="1"/>
          </p:cNvPicPr>
          <p:nvPr/>
        </p:nvPicPr>
        <p:blipFill>
          <a:blip r:embed="rId6"/>
          <a:stretch>
            <a:fillRect/>
          </a:stretch>
        </p:blipFill>
        <p:spPr>
          <a:xfrm>
            <a:off x="331178" y="529973"/>
            <a:ext cx="6861496" cy="532534"/>
          </a:xfrm>
          <a:prstGeom prst="rect">
            <a:avLst/>
          </a:prstGeom>
          <a:ln w="50800">
            <a:solidFill>
              <a:srgbClr val="92D050"/>
            </a:solidFill>
          </a:ln>
        </p:spPr>
      </p:pic>
    </p:spTree>
    <p:extLst>
      <p:ext uri="{BB962C8B-B14F-4D97-AF65-F5344CB8AC3E}">
        <p14:creationId xmlns:p14="http://schemas.microsoft.com/office/powerpoint/2010/main" val="3517528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168CD-08DE-424D-A512-3CFE0D624EE4}"/>
              </a:ext>
            </a:extLst>
          </p:cNvPr>
          <p:cNvSpPr>
            <a:spLocks noGrp="1"/>
          </p:cNvSpPr>
          <p:nvPr>
            <p:ph idx="1"/>
          </p:nvPr>
        </p:nvSpPr>
        <p:spPr>
          <a:xfrm>
            <a:off x="505105" y="1988128"/>
            <a:ext cx="10972800" cy="4869872"/>
          </a:xfrm>
        </p:spPr>
        <p:txBody>
          <a:bodyPr>
            <a:normAutofit/>
          </a:bodyPr>
          <a:lstStyle/>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A5D13BB5-15C7-428F-8C28-B33A0B20B2A3}"/>
              </a:ext>
            </a:extLst>
          </p:cNvPr>
          <p:cNvPicPr>
            <a:picLocks noChangeAspect="1"/>
          </p:cNvPicPr>
          <p:nvPr/>
        </p:nvPicPr>
        <p:blipFill>
          <a:blip r:embed="rId3"/>
          <a:stretch>
            <a:fillRect/>
          </a:stretch>
        </p:blipFill>
        <p:spPr>
          <a:xfrm>
            <a:off x="714095" y="387927"/>
            <a:ext cx="10763810" cy="1466418"/>
          </a:xfrm>
          <a:prstGeom prst="rect">
            <a:avLst/>
          </a:prstGeom>
          <a:ln w="50800">
            <a:solidFill>
              <a:srgbClr val="92D050"/>
            </a:solidFill>
          </a:ln>
        </p:spPr>
      </p:pic>
      <p:pic>
        <p:nvPicPr>
          <p:cNvPr id="9" name="Picture 8">
            <a:extLst>
              <a:ext uri="{FF2B5EF4-FFF2-40B4-BE49-F238E27FC236}">
                <a16:creationId xmlns:a16="http://schemas.microsoft.com/office/drawing/2014/main" id="{9F4F96EA-8279-4A8C-A049-287B5E178510}"/>
              </a:ext>
            </a:extLst>
          </p:cNvPr>
          <p:cNvPicPr>
            <a:picLocks noChangeAspect="1"/>
          </p:cNvPicPr>
          <p:nvPr/>
        </p:nvPicPr>
        <p:blipFill>
          <a:blip r:embed="rId4"/>
          <a:stretch>
            <a:fillRect/>
          </a:stretch>
        </p:blipFill>
        <p:spPr>
          <a:xfrm>
            <a:off x="401391" y="3140220"/>
            <a:ext cx="11389218" cy="1116590"/>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FF323E17-6C91-4E1D-9455-4B9BDBF653BF}"/>
              </a:ext>
            </a:extLst>
          </p:cNvPr>
          <p:cNvSpPr/>
          <p:nvPr/>
        </p:nvSpPr>
        <p:spPr>
          <a:xfrm>
            <a:off x="505105" y="3429000"/>
            <a:ext cx="2016422" cy="464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DA2784-2C80-41DD-89A8-47B05D41B349}"/>
              </a:ext>
            </a:extLst>
          </p:cNvPr>
          <p:cNvSpPr/>
          <p:nvPr/>
        </p:nvSpPr>
        <p:spPr>
          <a:xfrm>
            <a:off x="2521527" y="3441124"/>
            <a:ext cx="872837" cy="4520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19BF0D-1035-420D-A75E-C7E2E20E9297}"/>
              </a:ext>
            </a:extLst>
          </p:cNvPr>
          <p:cNvSpPr/>
          <p:nvPr/>
        </p:nvSpPr>
        <p:spPr>
          <a:xfrm>
            <a:off x="3394364" y="3429000"/>
            <a:ext cx="3713018" cy="464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BEF043-9DA0-4D32-9ADF-9408FC0367FE}"/>
              </a:ext>
            </a:extLst>
          </p:cNvPr>
          <p:cNvSpPr/>
          <p:nvPr/>
        </p:nvSpPr>
        <p:spPr>
          <a:xfrm>
            <a:off x="7107382" y="3429000"/>
            <a:ext cx="1052945" cy="464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19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lnSpc>
                <a:spcPct val="90000"/>
              </a:lnSpc>
            </a:pPr>
            <a:r>
              <a:rPr lang="en-US" sz="3600" b="1" dirty="0">
                <a:solidFill>
                  <a:schemeClr val="accent1"/>
                </a:solidFill>
                <a:latin typeface="Arial" panose="020B0604020202020204" pitchFamily="34" charset="0"/>
                <a:cs typeface="Arial" panose="020B0604020202020204" pitchFamily="34" charset="0"/>
              </a:rPr>
              <a:t>What is the Student Response Check (SRC)?</a:t>
            </a:r>
            <a:endParaRPr lang="en-US" sz="3600" b="1" kern="1200" dirty="0">
              <a:solidFill>
                <a:schemeClr val="accent1"/>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52F9F5B3-2BBA-4C0B-B35A-3C9152C429A4}"/>
              </a:ext>
            </a:extLst>
          </p:cNvPr>
          <p:cNvSpPr>
            <a:spLocks noGrp="1"/>
          </p:cNvSpPr>
          <p:nvPr>
            <p:ph idx="1"/>
          </p:nvPr>
        </p:nvSpPr>
        <p:spPr/>
        <p:txBody>
          <a:bodyPr vert="horz" lIns="91440" tIns="45720" rIns="91440" bIns="45720" rtlCol="0">
            <a:normAutofit/>
          </a:bodyPr>
          <a:lstStyle/>
          <a:p>
            <a:pPr indent="-228600">
              <a:lnSpc>
                <a:spcPct val="90000"/>
              </a:lnSpc>
            </a:pPr>
            <a:r>
              <a:rPr lang="en-US" sz="2400" dirty="0">
                <a:latin typeface="Arial" panose="020B0604020202020204" pitchFamily="34" charset="0"/>
                <a:cs typeface="Arial" panose="020B0604020202020204" pitchFamily="34" charset="0"/>
              </a:rPr>
              <a:t>A task during which a student is asked to demonstrate their preferred mode(s) of communication.</a:t>
            </a:r>
          </a:p>
          <a:p>
            <a:pPr indent="-228600">
              <a:lnSpc>
                <a:spcPct val="90000"/>
              </a:lnSpc>
            </a:pPr>
            <a:r>
              <a:rPr lang="en-US" sz="2400" dirty="0">
                <a:latin typeface="Arial" panose="020B0604020202020204" pitchFamily="34" charset="0"/>
                <a:cs typeface="Arial" panose="020B0604020202020204" pitchFamily="34" charset="0"/>
              </a:rPr>
              <a:t>Used to determine if the student demonstrates an observable response mode.</a:t>
            </a:r>
          </a:p>
          <a:p>
            <a:pPr lvl="1" indent="-228600">
              <a:lnSpc>
                <a:spcPct val="90000"/>
              </a:lnSpc>
            </a:pPr>
            <a:r>
              <a:rPr lang="en-US" sz="2000" dirty="0"/>
              <a:t>An observable response mode is a predictable and consistent behavior or movement that is able to be understood by a communication partner as intentional communication. </a:t>
            </a:r>
            <a:endParaRPr lang="en-US" sz="4400" dirty="0">
              <a:latin typeface="Arial" panose="020B0604020202020204" pitchFamily="34" charset="0"/>
              <a:cs typeface="Arial" panose="020B0604020202020204" pitchFamily="34" charset="0"/>
            </a:endParaRPr>
          </a:p>
          <a:p>
            <a:pPr indent="-228600">
              <a:lnSpc>
                <a:spcPct val="90000"/>
              </a:lnSpc>
            </a:pPr>
            <a:r>
              <a:rPr lang="en-US" sz="2400" dirty="0">
                <a:latin typeface="Arial" panose="020B0604020202020204" pitchFamily="34" charset="0"/>
                <a:cs typeface="Arial" panose="020B0604020202020204" pitchFamily="34" charset="0"/>
              </a:rPr>
              <a:t>Ensures that the student will be able to participate in the assessment and respond to test items.</a:t>
            </a:r>
          </a:p>
          <a:p>
            <a:pPr indent="-228600">
              <a:lnSpc>
                <a:spcPct val="90000"/>
              </a:lnSpc>
            </a:pPr>
            <a:r>
              <a:rPr lang="en-US" sz="2400" dirty="0">
                <a:latin typeface="Arial" panose="020B0604020202020204" pitchFamily="34" charset="0"/>
                <a:cs typeface="Arial" panose="020B0604020202020204" pitchFamily="34" charset="0"/>
              </a:rPr>
              <a:t>Three question, content-neutral task used to ensure the TA can clearly identify which answer a student chooses for a selected response item.</a:t>
            </a:r>
          </a:p>
        </p:txBody>
      </p:sp>
      <p:sp>
        <p:nvSpPr>
          <p:cNvPr id="9" name="Rectangle 8">
            <a:extLst>
              <a:ext uri="{FF2B5EF4-FFF2-40B4-BE49-F238E27FC236}">
                <a16:creationId xmlns:a16="http://schemas.microsoft.com/office/drawing/2014/main" id="{DD8B8746-A608-05C9-5C42-C833E5323501}"/>
              </a:ext>
            </a:extLst>
          </p:cNvPr>
          <p:cNvSpPr/>
          <p:nvPr/>
        </p:nvSpPr>
        <p:spPr>
          <a:xfrm>
            <a:off x="2323337" y="1639641"/>
            <a:ext cx="8934679" cy="163030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6" name="Group 5">
            <a:extLst>
              <a:ext uri="{FF2B5EF4-FFF2-40B4-BE49-F238E27FC236}">
                <a16:creationId xmlns:a16="http://schemas.microsoft.com/office/drawing/2014/main" id="{AB10D259-5BBC-BD26-02C8-13284D06A9FA}"/>
              </a:ext>
            </a:extLst>
          </p:cNvPr>
          <p:cNvGrpSpPr/>
          <p:nvPr/>
        </p:nvGrpSpPr>
        <p:grpSpPr>
          <a:xfrm>
            <a:off x="1530645" y="5581934"/>
            <a:ext cx="8443703" cy="1044944"/>
            <a:chOff x="380784" y="3648927"/>
            <a:chExt cx="9159010" cy="1701147"/>
          </a:xfrm>
        </p:grpSpPr>
        <p:sp>
          <p:nvSpPr>
            <p:cNvPr id="7" name="Rectangle 6">
              <a:extLst>
                <a:ext uri="{FF2B5EF4-FFF2-40B4-BE49-F238E27FC236}">
                  <a16:creationId xmlns:a16="http://schemas.microsoft.com/office/drawing/2014/main" id="{E07C1089-1D5A-8E42-378B-1CCBEB6A74D1}"/>
                </a:ext>
              </a:extLst>
            </p:cNvPr>
            <p:cNvSpPr/>
            <p:nvPr/>
          </p:nvSpPr>
          <p:spPr>
            <a:xfrm>
              <a:off x="380785" y="3648927"/>
              <a:ext cx="8934679" cy="1630304"/>
            </a:xfrm>
            <a:prstGeom prst="rect">
              <a:avLst/>
            </a:prstGeom>
            <a:solidFill>
              <a:schemeClr val="accent1">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3015A14D-A1B1-5E3E-65A2-7174D1AF9646}"/>
                </a:ext>
              </a:extLst>
            </p:cNvPr>
            <p:cNvSpPr txBox="1"/>
            <p:nvPr/>
          </p:nvSpPr>
          <p:spPr>
            <a:xfrm>
              <a:off x="380784" y="3719770"/>
              <a:ext cx="9159010" cy="163030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2541" tIns="172541" rIns="172541" bIns="172541" numCol="1" spcCol="1270" anchor="ctr" anchorCtr="0">
              <a:noAutofit/>
            </a:bodyPr>
            <a:lstStyle/>
            <a:p>
              <a:pPr marL="0" lvl="0" indent="0" algn="l" defTabSz="1066800">
                <a:lnSpc>
                  <a:spcPct val="100000"/>
                </a:lnSpc>
                <a:spcBef>
                  <a:spcPct val="0"/>
                </a:spcBef>
                <a:buNone/>
              </a:pPr>
              <a:r>
                <a:rPr lang="en-US" dirty="0"/>
                <a:t>You do not need to conduct the SRC if you are certain that the student has an observable mode of communication so that you may enter a student’s response in the MSAA System with confidence.</a:t>
              </a:r>
            </a:p>
          </p:txBody>
        </p:sp>
      </p:grpSp>
    </p:spTree>
    <p:extLst>
      <p:ext uri="{BB962C8B-B14F-4D97-AF65-F5344CB8AC3E}">
        <p14:creationId xmlns:p14="http://schemas.microsoft.com/office/powerpoint/2010/main" val="2448941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gn="l">
              <a:lnSpc>
                <a:spcPct val="90000"/>
              </a:lnSpc>
            </a:pPr>
            <a:r>
              <a:rPr lang="en-US" sz="3600" b="1" dirty="0">
                <a:solidFill>
                  <a:schemeClr val="accent1"/>
                </a:solidFill>
                <a:latin typeface="Arial" panose="020B0604020202020204" pitchFamily="34" charset="0"/>
                <a:cs typeface="Arial" panose="020B0604020202020204" pitchFamily="34" charset="0"/>
              </a:rPr>
              <a:t>Early Stopping Rule (ESR)</a:t>
            </a:r>
            <a:endParaRPr lang="en-US" sz="3600" b="1" kern="1200" dirty="0">
              <a:solidFill>
                <a:schemeClr val="accent1"/>
              </a:solidFill>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F3FAD836-6F53-495B-B81C-B82BC0348270}"/>
              </a:ext>
            </a:extLst>
          </p:cNvPr>
          <p:cNvSpPr>
            <a:spLocks noGrp="1"/>
          </p:cNvSpPr>
          <p:nvPr>
            <p:ph idx="1"/>
          </p:nvPr>
        </p:nvSpPr>
        <p:spPr>
          <a:xfrm>
            <a:off x="609600" y="1375444"/>
            <a:ext cx="10972800" cy="4525963"/>
          </a:xfrm>
        </p:spPr>
        <p:txBody>
          <a:bodyPr>
            <a:normAutofit fontScale="25000" lnSpcReduction="20000"/>
          </a:bodyPr>
          <a:lstStyle/>
          <a:p>
            <a:pPr>
              <a:lnSpc>
                <a:spcPct val="120000"/>
              </a:lnSpc>
              <a:spcBef>
                <a:spcPts val="0"/>
              </a:spcBef>
            </a:pPr>
            <a:r>
              <a:rPr lang="en-US" sz="11200" dirty="0"/>
              <a:t>Ending the testing experience after the SRC is conducted is called the Early Stopping Rule (ESR).</a:t>
            </a:r>
          </a:p>
          <a:p>
            <a:pPr>
              <a:lnSpc>
                <a:spcPct val="120000"/>
              </a:lnSpc>
              <a:spcBef>
                <a:spcPts val="0"/>
              </a:spcBef>
            </a:pPr>
            <a:r>
              <a:rPr lang="en-US" sz="11200" dirty="0"/>
              <a:t>The lack of an observable response mode is the </a:t>
            </a:r>
            <a:r>
              <a:rPr lang="en-US" sz="11200" b="1" dirty="0"/>
              <a:t>only </a:t>
            </a:r>
            <a:r>
              <a:rPr lang="en-US" sz="11200" dirty="0"/>
              <a:t>reason the ESR can be applied.</a:t>
            </a:r>
          </a:p>
          <a:p>
            <a:pPr>
              <a:lnSpc>
                <a:spcPct val="120000"/>
              </a:lnSpc>
              <a:spcBef>
                <a:spcPts val="0"/>
              </a:spcBef>
            </a:pPr>
            <a:r>
              <a:rPr lang="en-US" sz="11200" dirty="0"/>
              <a:t>The ESR </a:t>
            </a:r>
            <a:r>
              <a:rPr lang="en-US" sz="11200" b="1" dirty="0"/>
              <a:t>cannot</a:t>
            </a:r>
            <a:r>
              <a:rPr lang="en-US" sz="11200" dirty="0"/>
              <a:t> be applied based on the students</a:t>
            </a:r>
          </a:p>
          <a:p>
            <a:pPr lvl="1">
              <a:lnSpc>
                <a:spcPct val="120000"/>
              </a:lnSpc>
              <a:spcBef>
                <a:spcPts val="0"/>
              </a:spcBef>
            </a:pPr>
            <a:r>
              <a:rPr lang="en-US" sz="9600" dirty="0"/>
              <a:t>behavior</a:t>
            </a:r>
          </a:p>
          <a:p>
            <a:pPr lvl="1">
              <a:lnSpc>
                <a:spcPct val="120000"/>
              </a:lnSpc>
              <a:spcBef>
                <a:spcPts val="0"/>
              </a:spcBef>
            </a:pPr>
            <a:r>
              <a:rPr lang="en-US" sz="9600" dirty="0"/>
              <a:t>stamina</a:t>
            </a:r>
          </a:p>
          <a:p>
            <a:pPr lvl="1">
              <a:lnSpc>
                <a:spcPct val="120000"/>
              </a:lnSpc>
              <a:spcBef>
                <a:spcPts val="0"/>
              </a:spcBef>
            </a:pPr>
            <a:r>
              <a:rPr lang="en-US" sz="9600" dirty="0"/>
              <a:t>knowledge of the content</a:t>
            </a:r>
          </a:p>
          <a:p>
            <a:pPr lvl="1">
              <a:lnSpc>
                <a:spcPct val="120000"/>
              </a:lnSpc>
              <a:spcBef>
                <a:spcPts val="0"/>
              </a:spcBef>
            </a:pPr>
            <a:r>
              <a:rPr lang="en-US" sz="9600" dirty="0"/>
              <a:t>frustration level</a:t>
            </a:r>
          </a:p>
          <a:p>
            <a:pPr lvl="1">
              <a:lnSpc>
                <a:spcPct val="120000"/>
              </a:lnSpc>
              <a:spcBef>
                <a:spcPts val="0"/>
              </a:spcBef>
            </a:pPr>
            <a:r>
              <a:rPr lang="en-US" sz="9600" dirty="0"/>
              <a:t>refusal to participate in the test</a:t>
            </a:r>
          </a:p>
          <a:p>
            <a:pPr>
              <a:lnSpc>
                <a:spcPct val="120000"/>
              </a:lnSpc>
              <a:spcBef>
                <a:spcPts val="0"/>
              </a:spcBef>
            </a:pPr>
            <a:r>
              <a:rPr lang="en-US" sz="11200" dirty="0"/>
              <a:t>TAs do not have permission to apply the Early Stopping Rule and close a test</a:t>
            </a:r>
            <a:r>
              <a:rPr lang="en-US" sz="6400" dirty="0"/>
              <a:t>. </a:t>
            </a:r>
          </a:p>
          <a:p>
            <a:endParaRPr lang="en-US" dirty="0"/>
          </a:p>
          <a:p>
            <a:endParaRPr lang="en-US" dirty="0"/>
          </a:p>
        </p:txBody>
      </p:sp>
    </p:spTree>
    <p:extLst>
      <p:ext uri="{BB962C8B-B14F-4D97-AF65-F5344CB8AC3E}">
        <p14:creationId xmlns:p14="http://schemas.microsoft.com/office/powerpoint/2010/main" val="4082928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Image result for NEW!"/>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pic>
        <p:nvPicPr>
          <p:cNvPr id="5" name="Picture 4">
            <a:extLst>
              <a:ext uri="{FF2B5EF4-FFF2-40B4-BE49-F238E27FC236}">
                <a16:creationId xmlns:a16="http://schemas.microsoft.com/office/drawing/2014/main" id="{9A38D397-1C36-4CD4-A95B-1E548A39F6FA}"/>
              </a:ext>
            </a:extLst>
          </p:cNvPr>
          <p:cNvPicPr>
            <a:picLocks noChangeAspect="1"/>
          </p:cNvPicPr>
          <p:nvPr/>
        </p:nvPicPr>
        <p:blipFill>
          <a:blip r:embed="rId3"/>
          <a:stretch>
            <a:fillRect/>
          </a:stretch>
        </p:blipFill>
        <p:spPr>
          <a:xfrm>
            <a:off x="2286000" y="1121753"/>
            <a:ext cx="6400800" cy="5700152"/>
          </a:xfrm>
          <a:prstGeom prst="rect">
            <a:avLst/>
          </a:prstGeom>
        </p:spPr>
      </p:pic>
      <p:sp>
        <p:nvSpPr>
          <p:cNvPr id="6" name="Rectangle 5">
            <a:extLst>
              <a:ext uri="{FF2B5EF4-FFF2-40B4-BE49-F238E27FC236}">
                <a16:creationId xmlns:a16="http://schemas.microsoft.com/office/drawing/2014/main" id="{90E749EA-FFBE-4622-A023-77A4EB0F43E1}"/>
              </a:ext>
            </a:extLst>
          </p:cNvPr>
          <p:cNvSpPr/>
          <p:nvPr/>
        </p:nvSpPr>
        <p:spPr>
          <a:xfrm>
            <a:off x="2438400" y="1215260"/>
            <a:ext cx="2971800" cy="206134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8" name="Straight Connector 7">
            <a:extLst>
              <a:ext uri="{FF2B5EF4-FFF2-40B4-BE49-F238E27FC236}">
                <a16:creationId xmlns:a16="http://schemas.microsoft.com/office/drawing/2014/main" id="{C8312EF8-1E5A-47C0-949B-E9E19460A278}"/>
              </a:ext>
            </a:extLst>
          </p:cNvPr>
          <p:cNvCxnSpPr>
            <a:cxnSpLocks/>
          </p:cNvCxnSpPr>
          <p:nvPr/>
        </p:nvCxnSpPr>
        <p:spPr>
          <a:xfrm>
            <a:off x="3505200" y="3276600"/>
            <a:ext cx="0" cy="25876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8E09D17-46F2-4D72-ABAC-F6458272266D}"/>
              </a:ext>
            </a:extLst>
          </p:cNvPr>
          <p:cNvSpPr/>
          <p:nvPr/>
        </p:nvSpPr>
        <p:spPr>
          <a:xfrm>
            <a:off x="2418348" y="3535362"/>
            <a:ext cx="1848821" cy="185896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6" name="Straight Connector 35">
            <a:extLst>
              <a:ext uri="{FF2B5EF4-FFF2-40B4-BE49-F238E27FC236}">
                <a16:creationId xmlns:a16="http://schemas.microsoft.com/office/drawing/2014/main" id="{A95F0CBD-39BE-4A9E-BC5F-B8CA935C06A8}"/>
              </a:ext>
            </a:extLst>
          </p:cNvPr>
          <p:cNvCxnSpPr>
            <a:cxnSpLocks/>
          </p:cNvCxnSpPr>
          <p:nvPr/>
        </p:nvCxnSpPr>
        <p:spPr>
          <a:xfrm>
            <a:off x="4114800" y="5394324"/>
            <a:ext cx="0" cy="777876"/>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8751B0-7DB4-48A6-AEE7-B270EB32BB51}"/>
              </a:ext>
            </a:extLst>
          </p:cNvPr>
          <p:cNvCxnSpPr>
            <a:cxnSpLocks/>
          </p:cNvCxnSpPr>
          <p:nvPr/>
        </p:nvCxnSpPr>
        <p:spPr>
          <a:xfrm>
            <a:off x="5410200" y="5394324"/>
            <a:ext cx="0" cy="777876"/>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D9321A1-B89D-41AD-865E-8D43AC8175BE}"/>
              </a:ext>
            </a:extLst>
          </p:cNvPr>
          <p:cNvSpPr/>
          <p:nvPr/>
        </p:nvSpPr>
        <p:spPr>
          <a:xfrm>
            <a:off x="4648200" y="3819254"/>
            <a:ext cx="1843858" cy="157507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a:extLst>
              <a:ext uri="{FF2B5EF4-FFF2-40B4-BE49-F238E27FC236}">
                <a16:creationId xmlns:a16="http://schemas.microsoft.com/office/drawing/2014/main" id="{B39E60FA-C822-4470-8CB5-94102555E44E}"/>
              </a:ext>
            </a:extLst>
          </p:cNvPr>
          <p:cNvSpPr/>
          <p:nvPr/>
        </p:nvSpPr>
        <p:spPr>
          <a:xfrm>
            <a:off x="6094942" y="1215260"/>
            <a:ext cx="1982259" cy="91834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Rectangle 41">
            <a:extLst>
              <a:ext uri="{FF2B5EF4-FFF2-40B4-BE49-F238E27FC236}">
                <a16:creationId xmlns:a16="http://schemas.microsoft.com/office/drawing/2014/main" id="{B97B3F45-9347-49E4-A7C4-449C143B7145}"/>
              </a:ext>
            </a:extLst>
          </p:cNvPr>
          <p:cNvSpPr/>
          <p:nvPr/>
        </p:nvSpPr>
        <p:spPr>
          <a:xfrm>
            <a:off x="6924132" y="3201430"/>
            <a:ext cx="1610268" cy="350417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Rectangle 42">
            <a:extLst>
              <a:ext uri="{FF2B5EF4-FFF2-40B4-BE49-F238E27FC236}">
                <a16:creationId xmlns:a16="http://schemas.microsoft.com/office/drawing/2014/main" id="{A96B8AC2-22E5-4D1F-AE35-2699F8A95122}"/>
              </a:ext>
            </a:extLst>
          </p:cNvPr>
          <p:cNvSpPr/>
          <p:nvPr/>
        </p:nvSpPr>
        <p:spPr>
          <a:xfrm>
            <a:off x="3495209" y="6172200"/>
            <a:ext cx="2514517" cy="53340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44" name="Straight Connector 43">
            <a:extLst>
              <a:ext uri="{FF2B5EF4-FFF2-40B4-BE49-F238E27FC236}">
                <a16:creationId xmlns:a16="http://schemas.microsoft.com/office/drawing/2014/main" id="{4E4A45A3-3251-408A-A6BC-22988CFA251B}"/>
              </a:ext>
            </a:extLst>
          </p:cNvPr>
          <p:cNvCxnSpPr>
            <a:cxnSpLocks/>
          </p:cNvCxnSpPr>
          <p:nvPr/>
        </p:nvCxnSpPr>
        <p:spPr>
          <a:xfrm>
            <a:off x="5371041" y="1524000"/>
            <a:ext cx="7239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37ED29-4D37-4FC7-95D8-04206750450E}"/>
              </a:ext>
            </a:extLst>
          </p:cNvPr>
          <p:cNvCxnSpPr>
            <a:cxnSpLocks/>
          </p:cNvCxnSpPr>
          <p:nvPr/>
        </p:nvCxnSpPr>
        <p:spPr>
          <a:xfrm>
            <a:off x="6515100" y="4596063"/>
            <a:ext cx="4090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0794C37-9BAC-4382-B387-D222B9FFB11F}"/>
              </a:ext>
            </a:extLst>
          </p:cNvPr>
          <p:cNvCxnSpPr>
            <a:cxnSpLocks/>
          </p:cNvCxnSpPr>
          <p:nvPr/>
        </p:nvCxnSpPr>
        <p:spPr>
          <a:xfrm>
            <a:off x="4267168" y="4596063"/>
            <a:ext cx="40903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DBAA4B3A-0FBD-4412-AB77-8148CFCFFF6C}"/>
              </a:ext>
            </a:extLst>
          </p:cNvPr>
          <p:cNvSpPr>
            <a:spLocks noGrp="1"/>
          </p:cNvSpPr>
          <p:nvPr>
            <p:ph type="title"/>
          </p:nvPr>
        </p:nvSpPr>
        <p:spPr>
          <a:xfrm>
            <a:off x="226636" y="339304"/>
            <a:ext cx="11291594" cy="1143000"/>
          </a:xfrm>
        </p:spPr>
        <p:txBody>
          <a:bodyPr>
            <a:normAutofit fontScale="90000"/>
          </a:bodyPr>
          <a:lstStyle/>
          <a:p>
            <a:r>
              <a:rPr lang="en-US" dirty="0"/>
              <a:t>Using the SRC and Early Stopping Rule Flowchart</a:t>
            </a:r>
            <a:br>
              <a:rPr lang="en-US" dirty="0"/>
            </a:br>
            <a:endParaRPr lang="en-US" dirty="0"/>
          </a:p>
        </p:txBody>
      </p:sp>
    </p:spTree>
    <p:extLst>
      <p:ext uri="{BB962C8B-B14F-4D97-AF65-F5344CB8AC3E}">
        <p14:creationId xmlns:p14="http://schemas.microsoft.com/office/powerpoint/2010/main" val="831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P spid="40" grpId="0" animBg="1"/>
      <p:bldP spid="41" grpId="0" animBg="1"/>
      <p:bldP spid="42"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pPr marL="0" indent="0">
              <a:buNone/>
            </a:pPr>
            <a:endParaRPr lang="en-US" sz="2400" dirty="0"/>
          </a:p>
          <a:p>
            <a:r>
              <a:rPr lang="en-US" sz="2800" dirty="0"/>
              <a:t>Determine the optimal assessment time and setting for each individual student.</a:t>
            </a:r>
          </a:p>
          <a:p>
            <a:r>
              <a:rPr lang="en-US" sz="2800" dirty="0"/>
              <a:t>Familiarize students with the process</a:t>
            </a:r>
          </a:p>
          <a:p>
            <a:r>
              <a:rPr lang="en-US" sz="2800" dirty="0"/>
              <a:t>Take into consideration specific manipulatives that work for each student.</a:t>
            </a:r>
          </a:p>
          <a:p>
            <a:r>
              <a:rPr lang="en-US" sz="2800" dirty="0"/>
              <a:t>Mirror the instruction in the classroom.</a:t>
            </a:r>
          </a:p>
          <a:p>
            <a:r>
              <a:rPr lang="en-US" sz="2800" dirty="0"/>
              <a:t>Use the administration window.</a:t>
            </a:r>
          </a:p>
          <a:p>
            <a:endParaRPr lang="en-US" sz="2400" dirty="0"/>
          </a:p>
          <a:p>
            <a:endParaRPr lang="en-US" sz="2400" dirty="0"/>
          </a:p>
        </p:txBody>
      </p:sp>
      <p:pic>
        <p:nvPicPr>
          <p:cNvPr id="4" name="Graphic 3" descr="Programmer female with solid fill">
            <a:extLst>
              <a:ext uri="{FF2B5EF4-FFF2-40B4-BE49-F238E27FC236}">
                <a16:creationId xmlns:a16="http://schemas.microsoft.com/office/drawing/2014/main" id="{4445BCF5-361E-4488-9144-84A47F1EF6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75779" y="408839"/>
            <a:ext cx="1375893" cy="1375893"/>
          </a:xfrm>
          <a:prstGeom prst="rect">
            <a:avLst/>
          </a:prstGeom>
        </p:spPr>
      </p:pic>
      <p:pic>
        <p:nvPicPr>
          <p:cNvPr id="6" name="Picture 5">
            <a:extLst>
              <a:ext uri="{FF2B5EF4-FFF2-40B4-BE49-F238E27FC236}">
                <a16:creationId xmlns:a16="http://schemas.microsoft.com/office/drawing/2014/main" id="{D104FFFA-74EE-48A6-8DD4-60B513614BC2}"/>
              </a:ext>
            </a:extLst>
          </p:cNvPr>
          <p:cNvPicPr>
            <a:picLocks noChangeAspect="1"/>
          </p:cNvPicPr>
          <p:nvPr/>
        </p:nvPicPr>
        <p:blipFill>
          <a:blip r:embed="rId5"/>
          <a:stretch>
            <a:fillRect/>
          </a:stretch>
        </p:blipFill>
        <p:spPr>
          <a:xfrm>
            <a:off x="459798" y="595488"/>
            <a:ext cx="8254712" cy="501298"/>
          </a:xfrm>
          <a:prstGeom prst="rect">
            <a:avLst/>
          </a:prstGeom>
          <a:ln w="50800">
            <a:solidFill>
              <a:srgbClr val="92D050"/>
            </a:solidFill>
          </a:ln>
        </p:spPr>
      </p:pic>
    </p:spTree>
    <p:extLst>
      <p:ext uri="{BB962C8B-B14F-4D97-AF65-F5344CB8AC3E}">
        <p14:creationId xmlns:p14="http://schemas.microsoft.com/office/powerpoint/2010/main" val="198787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E317B-2365-DB1C-A99E-033D61B87F34}"/>
              </a:ext>
            </a:extLst>
          </p:cNvPr>
          <p:cNvPicPr>
            <a:picLocks/>
          </p:cNvPicPr>
          <p:nvPr/>
        </p:nvPicPr>
        <p:blipFill>
          <a:blip r:embed="rId3"/>
          <a:stretch>
            <a:fillRect/>
          </a:stretch>
        </p:blipFill>
        <p:spPr>
          <a:xfrm>
            <a:off x="381000" y="1441019"/>
            <a:ext cx="11430000" cy="4244801"/>
          </a:xfrm>
          <a:prstGeom prst="rect">
            <a:avLst/>
          </a:prstGeom>
        </p:spPr>
      </p:pic>
      <p:sp>
        <p:nvSpPr>
          <p:cNvPr id="2" name="Title 1">
            <a:extLst>
              <a:ext uri="{FF2B5EF4-FFF2-40B4-BE49-F238E27FC236}">
                <a16:creationId xmlns:a16="http://schemas.microsoft.com/office/drawing/2014/main" id="{E3D6F9BB-E578-4B34-9917-B326B00456ED}"/>
              </a:ext>
            </a:extLst>
          </p:cNvPr>
          <p:cNvSpPr>
            <a:spLocks noGrp="1"/>
          </p:cNvSpPr>
          <p:nvPr>
            <p:ph type="title"/>
          </p:nvPr>
        </p:nvSpPr>
        <p:spPr/>
        <p:txBody>
          <a:bodyPr>
            <a:normAutofit/>
          </a:bodyPr>
          <a:lstStyle/>
          <a:p>
            <a:r>
              <a:rPr lang="en-US" dirty="0"/>
              <a:t>Test Coordinator Checklist – Before Test Admin</a:t>
            </a:r>
          </a:p>
        </p:txBody>
      </p:sp>
      <p:sp>
        <p:nvSpPr>
          <p:cNvPr id="7" name="Rectangle 6">
            <a:extLst>
              <a:ext uri="{FF2B5EF4-FFF2-40B4-BE49-F238E27FC236}">
                <a16:creationId xmlns:a16="http://schemas.microsoft.com/office/drawing/2014/main" id="{30C34D5C-0E49-4445-8FEB-F8E43B16695B}"/>
              </a:ext>
            </a:extLst>
          </p:cNvPr>
          <p:cNvSpPr/>
          <p:nvPr/>
        </p:nvSpPr>
        <p:spPr>
          <a:xfrm>
            <a:off x="458932" y="3918236"/>
            <a:ext cx="10513868" cy="290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4B4D4A-0D33-4D1D-A7E3-C096F9F1F920}"/>
              </a:ext>
            </a:extLst>
          </p:cNvPr>
          <p:cNvSpPr/>
          <p:nvPr/>
        </p:nvSpPr>
        <p:spPr>
          <a:xfrm>
            <a:off x="458932" y="2313950"/>
            <a:ext cx="10513868" cy="16042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33089D-E530-4157-A477-C399E75FABA8}"/>
              </a:ext>
            </a:extLst>
          </p:cNvPr>
          <p:cNvSpPr/>
          <p:nvPr/>
        </p:nvSpPr>
        <p:spPr>
          <a:xfrm>
            <a:off x="458932" y="4209182"/>
            <a:ext cx="10513868" cy="263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F981F6-54AC-4540-951C-6D0A68F476D5}"/>
              </a:ext>
            </a:extLst>
          </p:cNvPr>
          <p:cNvSpPr/>
          <p:nvPr/>
        </p:nvSpPr>
        <p:spPr>
          <a:xfrm>
            <a:off x="458932" y="4472903"/>
            <a:ext cx="10513868" cy="9029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EC5F6E-1132-4FA3-8860-719D3D8AE637}"/>
              </a:ext>
            </a:extLst>
          </p:cNvPr>
          <p:cNvSpPr/>
          <p:nvPr/>
        </p:nvSpPr>
        <p:spPr>
          <a:xfrm>
            <a:off x="458932" y="5375869"/>
            <a:ext cx="10513868" cy="272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93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286000"/>
            <a:ext cx="8229600" cy="1143000"/>
          </a:xfrm>
        </p:spPr>
        <p:txBody>
          <a:bodyPr/>
          <a:lstStyle/>
          <a:p>
            <a:r>
              <a:rPr lang="en-US" dirty="0"/>
              <a:t>During Test Administration</a:t>
            </a:r>
          </a:p>
        </p:txBody>
      </p:sp>
    </p:spTree>
    <p:extLst>
      <p:ext uri="{BB962C8B-B14F-4D97-AF65-F5344CB8AC3E}">
        <p14:creationId xmlns:p14="http://schemas.microsoft.com/office/powerpoint/2010/main" val="2277673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 Bureau of Indian Education (BIE)</a:t>
            </a:r>
          </a:p>
        </p:txBody>
      </p:sp>
      <p:sp>
        <p:nvSpPr>
          <p:cNvPr id="3" name="Content Placeholder 2"/>
          <p:cNvSpPr>
            <a:spLocks noGrp="1"/>
          </p:cNvSpPr>
          <p:nvPr>
            <p:ph idx="1"/>
          </p:nvPr>
        </p:nvSpPr>
        <p:spPr>
          <a:xfrm>
            <a:off x="609599" y="1417638"/>
            <a:ext cx="10165977" cy="4525963"/>
          </a:xfrm>
        </p:spPr>
        <p:txBody>
          <a:bodyPr>
            <a:normAutofit/>
          </a:bodyPr>
          <a:lstStyle/>
          <a:p>
            <a:r>
              <a:rPr lang="en-US" sz="2400" dirty="0"/>
              <a:t>Donald Griffin, BIE Section 504 Program Coordinator, BIE MSAA Program Manager</a:t>
            </a:r>
          </a:p>
          <a:p>
            <a:pPr marL="0" indent="0">
              <a:buNone/>
            </a:pPr>
            <a:endParaRPr lang="en-US" sz="2400" dirty="0"/>
          </a:p>
          <a:p>
            <a:r>
              <a:rPr lang="en-US" sz="2400" dirty="0"/>
              <a:t>Dr. Valerie Todacheene, Acting Chief Academic Officer</a:t>
            </a:r>
          </a:p>
          <a:p>
            <a:pPr marL="0" indent="0">
              <a:buNone/>
            </a:pPr>
            <a:endParaRPr lang="en-US" sz="2400" dirty="0"/>
          </a:p>
          <a:p>
            <a:r>
              <a:rPr lang="en-US" sz="2400" dirty="0"/>
              <a:t>Dr. Rebecca Izzo, Supervisory Education Specialist, BIE NASIS Program</a:t>
            </a:r>
          </a:p>
          <a:p>
            <a:pPr marL="0" indent="0">
              <a:buNone/>
            </a:pPr>
            <a:endParaRPr lang="en-US" sz="2400" dirty="0"/>
          </a:p>
          <a:p>
            <a:r>
              <a:rPr lang="en-US" sz="2400" dirty="0"/>
              <a:t>Aurelia Shorty, Education Specialist, BIE Program Manager for ELA/Math/Science General Assessments</a:t>
            </a:r>
          </a:p>
        </p:txBody>
      </p:sp>
    </p:spTree>
    <p:extLst>
      <p:ext uri="{BB962C8B-B14F-4D97-AF65-F5344CB8AC3E}">
        <p14:creationId xmlns:p14="http://schemas.microsoft.com/office/powerpoint/2010/main" val="866468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5A645-9FB5-0D42-58B5-6EF3B8AB814A}"/>
              </a:ext>
            </a:extLst>
          </p:cNvPr>
          <p:cNvPicPr>
            <a:picLocks noChangeAspect="1"/>
          </p:cNvPicPr>
          <p:nvPr/>
        </p:nvPicPr>
        <p:blipFill>
          <a:blip r:embed="rId3"/>
          <a:stretch>
            <a:fillRect/>
          </a:stretch>
        </p:blipFill>
        <p:spPr>
          <a:xfrm>
            <a:off x="6346697" y="1466898"/>
            <a:ext cx="5235705" cy="3924201"/>
          </a:xfrm>
          <a:prstGeom prst="rect">
            <a:avLst/>
          </a:prstGeom>
          <a:ln>
            <a:solidFill>
              <a:schemeClr val="tx1"/>
            </a:solidFill>
          </a:ln>
        </p:spPr>
      </p:pic>
      <p:sp>
        <p:nvSpPr>
          <p:cNvPr id="2" name="Title 1">
            <a:extLst>
              <a:ext uri="{FF2B5EF4-FFF2-40B4-BE49-F238E27FC236}">
                <a16:creationId xmlns:a16="http://schemas.microsoft.com/office/drawing/2014/main" id="{E3D6F9BB-E578-4B34-9917-B326B00456ED}"/>
              </a:ext>
            </a:extLst>
          </p:cNvPr>
          <p:cNvSpPr>
            <a:spLocks noGrp="1"/>
          </p:cNvSpPr>
          <p:nvPr>
            <p:ph type="title"/>
          </p:nvPr>
        </p:nvSpPr>
        <p:spPr/>
        <p:txBody>
          <a:bodyPr/>
          <a:lstStyle/>
          <a:p>
            <a:r>
              <a:rPr lang="en-US" dirty="0"/>
              <a:t>During Test Administration </a:t>
            </a:r>
          </a:p>
        </p:txBody>
      </p:sp>
      <p:sp>
        <p:nvSpPr>
          <p:cNvPr id="3" name="Rectangle 2">
            <a:extLst>
              <a:ext uri="{FF2B5EF4-FFF2-40B4-BE49-F238E27FC236}">
                <a16:creationId xmlns:a16="http://schemas.microsoft.com/office/drawing/2014/main" id="{4C1D0D78-B2F5-4F23-ACD8-24F7B3D105A2}"/>
              </a:ext>
            </a:extLst>
          </p:cNvPr>
          <p:cNvSpPr/>
          <p:nvPr/>
        </p:nvSpPr>
        <p:spPr>
          <a:xfrm>
            <a:off x="6693933" y="1605670"/>
            <a:ext cx="4779818" cy="20262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able&#10;&#10;Description automatically generated">
            <a:extLst>
              <a:ext uri="{FF2B5EF4-FFF2-40B4-BE49-F238E27FC236}">
                <a16:creationId xmlns:a16="http://schemas.microsoft.com/office/drawing/2014/main" id="{10C37D11-5636-F607-0F60-A17B496B000D}"/>
              </a:ext>
            </a:extLst>
          </p:cNvPr>
          <p:cNvPicPr>
            <a:picLocks/>
          </p:cNvPicPr>
          <p:nvPr/>
        </p:nvPicPr>
        <p:blipFill rotWithShape="1">
          <a:blip r:embed="rId4">
            <a:extLst>
              <a:ext uri="{28A0092B-C50C-407E-A947-70E740481C1C}">
                <a14:useLocalDpi xmlns:a14="http://schemas.microsoft.com/office/drawing/2010/main" val="0"/>
              </a:ext>
            </a:extLst>
          </a:blip>
          <a:srcRect t="2148" b="8012"/>
          <a:stretch/>
        </p:blipFill>
        <p:spPr>
          <a:xfrm>
            <a:off x="609598" y="1466898"/>
            <a:ext cx="5239512" cy="3922776"/>
          </a:xfrm>
          <a:prstGeom prst="rect">
            <a:avLst/>
          </a:prstGeom>
          <a:ln w="9525">
            <a:solidFill>
              <a:schemeClr val="tx1"/>
            </a:solidFill>
          </a:ln>
        </p:spPr>
      </p:pic>
    </p:spTree>
    <p:extLst>
      <p:ext uri="{BB962C8B-B14F-4D97-AF65-F5344CB8AC3E}">
        <p14:creationId xmlns:p14="http://schemas.microsoft.com/office/powerpoint/2010/main" val="41058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55EF2-6003-49A8-845C-C4D509A61FAB}"/>
              </a:ext>
            </a:extLst>
          </p:cNvPr>
          <p:cNvPicPr>
            <a:picLocks noChangeAspect="1"/>
          </p:cNvPicPr>
          <p:nvPr/>
        </p:nvPicPr>
        <p:blipFill>
          <a:blip r:embed="rId3"/>
          <a:stretch>
            <a:fillRect/>
          </a:stretch>
        </p:blipFill>
        <p:spPr>
          <a:xfrm>
            <a:off x="311728" y="239903"/>
            <a:ext cx="11149445" cy="758521"/>
          </a:xfrm>
          <a:prstGeom prst="rect">
            <a:avLst/>
          </a:prstGeom>
          <a:ln w="50800">
            <a:solidFill>
              <a:schemeClr val="accent3"/>
            </a:solidFill>
          </a:ln>
        </p:spPr>
      </p:pic>
      <p:pic>
        <p:nvPicPr>
          <p:cNvPr id="13" name="Picture 12">
            <a:extLst>
              <a:ext uri="{FF2B5EF4-FFF2-40B4-BE49-F238E27FC236}">
                <a16:creationId xmlns:a16="http://schemas.microsoft.com/office/drawing/2014/main" id="{1E186FF6-BBDD-487B-8759-E52952DC9E39}"/>
              </a:ext>
            </a:extLst>
          </p:cNvPr>
          <p:cNvPicPr>
            <a:picLocks noChangeAspect="1"/>
          </p:cNvPicPr>
          <p:nvPr/>
        </p:nvPicPr>
        <p:blipFill>
          <a:blip r:embed="rId4"/>
          <a:stretch>
            <a:fillRect/>
          </a:stretch>
        </p:blipFill>
        <p:spPr>
          <a:xfrm>
            <a:off x="9083041" y="2369127"/>
            <a:ext cx="2748308" cy="2318037"/>
          </a:xfrm>
          <a:prstGeom prst="rect">
            <a:avLst/>
          </a:prstGeom>
        </p:spPr>
      </p:pic>
      <p:sp>
        <p:nvSpPr>
          <p:cNvPr id="2" name="Title 1">
            <a:extLst>
              <a:ext uri="{FF2B5EF4-FFF2-40B4-BE49-F238E27FC236}">
                <a16:creationId xmlns:a16="http://schemas.microsoft.com/office/drawing/2014/main" id="{24421FB8-E782-A5F8-5158-E628DAF3D19A}"/>
              </a:ext>
            </a:extLst>
          </p:cNvPr>
          <p:cNvSpPr>
            <a:spLocks noGrp="1"/>
          </p:cNvSpPr>
          <p:nvPr>
            <p:ph type="title"/>
          </p:nvPr>
        </p:nvSpPr>
        <p:spPr>
          <a:xfrm>
            <a:off x="400050" y="1407028"/>
            <a:ext cx="10972800" cy="477716"/>
          </a:xfrm>
        </p:spPr>
        <p:txBody>
          <a:bodyPr>
            <a:normAutofit fontScale="90000"/>
          </a:bodyPr>
          <a:lstStyle/>
          <a:p>
            <a:r>
              <a:rPr lang="en-US" dirty="0"/>
              <a:t>DTA Front Matter</a:t>
            </a:r>
          </a:p>
        </p:txBody>
      </p:sp>
      <p:pic>
        <p:nvPicPr>
          <p:cNvPr id="6" name="Picture 5">
            <a:extLst>
              <a:ext uri="{FF2B5EF4-FFF2-40B4-BE49-F238E27FC236}">
                <a16:creationId xmlns:a16="http://schemas.microsoft.com/office/drawing/2014/main" id="{CAB276AD-C766-0591-CFC5-31F10CEDD98C}"/>
              </a:ext>
            </a:extLst>
          </p:cNvPr>
          <p:cNvPicPr>
            <a:picLocks noChangeAspect="1"/>
          </p:cNvPicPr>
          <p:nvPr/>
        </p:nvPicPr>
        <p:blipFill>
          <a:blip r:embed="rId5"/>
          <a:stretch>
            <a:fillRect/>
          </a:stretch>
        </p:blipFill>
        <p:spPr>
          <a:xfrm>
            <a:off x="503585" y="2293348"/>
            <a:ext cx="3219574" cy="3935623"/>
          </a:xfrm>
          <a:prstGeom prst="rect">
            <a:avLst/>
          </a:prstGeom>
          <a:ln w="38100">
            <a:solidFill>
              <a:schemeClr val="tx1"/>
            </a:solidFill>
          </a:ln>
        </p:spPr>
      </p:pic>
      <p:pic>
        <p:nvPicPr>
          <p:cNvPr id="10" name="Picture 9">
            <a:extLst>
              <a:ext uri="{FF2B5EF4-FFF2-40B4-BE49-F238E27FC236}">
                <a16:creationId xmlns:a16="http://schemas.microsoft.com/office/drawing/2014/main" id="{5494AF63-CFFA-2081-8358-6DBB67F44834}"/>
              </a:ext>
            </a:extLst>
          </p:cNvPr>
          <p:cNvPicPr>
            <a:picLocks noChangeAspect="1"/>
          </p:cNvPicPr>
          <p:nvPr/>
        </p:nvPicPr>
        <p:blipFill>
          <a:blip r:embed="rId6"/>
          <a:stretch>
            <a:fillRect/>
          </a:stretch>
        </p:blipFill>
        <p:spPr>
          <a:xfrm>
            <a:off x="4502552" y="1563174"/>
            <a:ext cx="3556767" cy="4681202"/>
          </a:xfrm>
          <a:prstGeom prst="rect">
            <a:avLst/>
          </a:prstGeom>
          <a:ln w="38100">
            <a:solidFill>
              <a:schemeClr val="tx1"/>
            </a:solidFill>
          </a:ln>
        </p:spPr>
      </p:pic>
    </p:spTree>
    <p:extLst>
      <p:ext uri="{BB962C8B-B14F-4D97-AF65-F5344CB8AC3E}">
        <p14:creationId xmlns:p14="http://schemas.microsoft.com/office/powerpoint/2010/main" val="203924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55EF2-6003-49A8-845C-C4D509A61FAB}"/>
              </a:ext>
            </a:extLst>
          </p:cNvPr>
          <p:cNvPicPr>
            <a:picLocks noChangeAspect="1"/>
          </p:cNvPicPr>
          <p:nvPr/>
        </p:nvPicPr>
        <p:blipFill>
          <a:blip r:embed="rId3"/>
          <a:stretch>
            <a:fillRect/>
          </a:stretch>
        </p:blipFill>
        <p:spPr>
          <a:xfrm>
            <a:off x="360651" y="260386"/>
            <a:ext cx="11149445" cy="758521"/>
          </a:xfrm>
          <a:prstGeom prst="rect">
            <a:avLst/>
          </a:prstGeom>
          <a:ln w="50800">
            <a:solidFill>
              <a:schemeClr val="accent3"/>
            </a:solidFill>
          </a:ln>
        </p:spPr>
      </p:pic>
      <p:pic>
        <p:nvPicPr>
          <p:cNvPr id="13" name="Picture 12">
            <a:extLst>
              <a:ext uri="{FF2B5EF4-FFF2-40B4-BE49-F238E27FC236}">
                <a16:creationId xmlns:a16="http://schemas.microsoft.com/office/drawing/2014/main" id="{1E186FF6-BBDD-487B-8759-E52952DC9E39}"/>
              </a:ext>
            </a:extLst>
          </p:cNvPr>
          <p:cNvPicPr>
            <a:picLocks noChangeAspect="1"/>
          </p:cNvPicPr>
          <p:nvPr/>
        </p:nvPicPr>
        <p:blipFill>
          <a:blip r:embed="rId4"/>
          <a:stretch>
            <a:fillRect/>
          </a:stretch>
        </p:blipFill>
        <p:spPr>
          <a:xfrm>
            <a:off x="9083041" y="2369127"/>
            <a:ext cx="2748308" cy="2318037"/>
          </a:xfrm>
          <a:prstGeom prst="rect">
            <a:avLst/>
          </a:prstGeom>
        </p:spPr>
      </p:pic>
      <p:pic>
        <p:nvPicPr>
          <p:cNvPr id="2" name="Picture 1">
            <a:extLst>
              <a:ext uri="{FF2B5EF4-FFF2-40B4-BE49-F238E27FC236}">
                <a16:creationId xmlns:a16="http://schemas.microsoft.com/office/drawing/2014/main" id="{CB0AEFB1-AA2D-7CC2-AE48-ADE5EE8A6E7F}"/>
              </a:ext>
            </a:extLst>
          </p:cNvPr>
          <p:cNvPicPr>
            <a:picLocks noChangeAspect="1"/>
          </p:cNvPicPr>
          <p:nvPr/>
        </p:nvPicPr>
        <p:blipFill>
          <a:blip r:embed="rId5"/>
          <a:stretch>
            <a:fillRect/>
          </a:stretch>
        </p:blipFill>
        <p:spPr>
          <a:xfrm>
            <a:off x="360651" y="1840418"/>
            <a:ext cx="4082954" cy="4530111"/>
          </a:xfrm>
          <a:prstGeom prst="rect">
            <a:avLst/>
          </a:prstGeom>
          <a:ln w="3175">
            <a:solidFill>
              <a:schemeClr val="tx1"/>
            </a:solidFill>
          </a:ln>
        </p:spPr>
      </p:pic>
      <p:pic>
        <p:nvPicPr>
          <p:cNvPr id="3" name="Picture 2">
            <a:extLst>
              <a:ext uri="{FF2B5EF4-FFF2-40B4-BE49-F238E27FC236}">
                <a16:creationId xmlns:a16="http://schemas.microsoft.com/office/drawing/2014/main" id="{9AE5EEA0-6872-5353-B7EA-982B0B8F266E}"/>
              </a:ext>
            </a:extLst>
          </p:cNvPr>
          <p:cNvPicPr>
            <a:picLocks noChangeAspect="1"/>
          </p:cNvPicPr>
          <p:nvPr/>
        </p:nvPicPr>
        <p:blipFill>
          <a:blip r:embed="rId6"/>
          <a:stretch>
            <a:fillRect/>
          </a:stretch>
        </p:blipFill>
        <p:spPr>
          <a:xfrm>
            <a:off x="4705924" y="1840418"/>
            <a:ext cx="4114798" cy="4530111"/>
          </a:xfrm>
          <a:prstGeom prst="rect">
            <a:avLst/>
          </a:prstGeom>
          <a:ln w="3175">
            <a:solidFill>
              <a:schemeClr val="tx1"/>
            </a:solidFill>
          </a:ln>
        </p:spPr>
      </p:pic>
      <p:sp>
        <p:nvSpPr>
          <p:cNvPr id="4" name="AutoShape 18">
            <a:extLst>
              <a:ext uri="{FF2B5EF4-FFF2-40B4-BE49-F238E27FC236}">
                <a16:creationId xmlns:a16="http://schemas.microsoft.com/office/drawing/2014/main" id="{D5E487C2-48E7-8EA6-5216-30ECED2663F3}"/>
              </a:ext>
            </a:extLst>
          </p:cNvPr>
          <p:cNvSpPr>
            <a:spLocks noChangeArrowheads="1"/>
          </p:cNvSpPr>
          <p:nvPr/>
        </p:nvSpPr>
        <p:spPr bwMode="auto">
          <a:xfrm>
            <a:off x="1795397" y="1114579"/>
            <a:ext cx="3200400" cy="579438"/>
          </a:xfrm>
          <a:prstGeom prst="wedgeRectCallout">
            <a:avLst>
              <a:gd name="adj1" fmla="val -63117"/>
              <a:gd name="adj2" fmla="val 102451"/>
            </a:avLst>
          </a:prstGeom>
          <a:solidFill>
            <a:srgbClr val="EBF1DE"/>
          </a:solidFill>
          <a:ln w="9525">
            <a:solidFill>
              <a:srgbClr val="000000"/>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600" dirty="0">
                <a:effectLst/>
                <a:latin typeface="Arial" panose="020B0604020202020204" pitchFamily="34" charset="0"/>
                <a:ea typeface="Calibri"/>
                <a:cs typeface="Arial" panose="020B0604020202020204" pitchFamily="34" charset="0"/>
              </a:rPr>
              <a:t>Any script the TA must read aloud to the student is in black.</a:t>
            </a:r>
          </a:p>
        </p:txBody>
      </p:sp>
      <p:sp>
        <p:nvSpPr>
          <p:cNvPr id="5" name="AutoShape 101">
            <a:extLst>
              <a:ext uri="{FF2B5EF4-FFF2-40B4-BE49-F238E27FC236}">
                <a16:creationId xmlns:a16="http://schemas.microsoft.com/office/drawing/2014/main" id="{774D1EAF-9140-1025-EF53-00946205C322}"/>
              </a:ext>
            </a:extLst>
          </p:cNvPr>
          <p:cNvSpPr>
            <a:spLocks noChangeArrowheads="1"/>
          </p:cNvSpPr>
          <p:nvPr/>
        </p:nvSpPr>
        <p:spPr bwMode="auto">
          <a:xfrm>
            <a:off x="7385696" y="3528145"/>
            <a:ext cx="1435026" cy="1295400"/>
          </a:xfrm>
          <a:prstGeom prst="wedgeRectCallout">
            <a:avLst>
              <a:gd name="adj1" fmla="val -36715"/>
              <a:gd name="adj2" fmla="val -76998"/>
            </a:avLst>
          </a:prstGeom>
          <a:solidFill>
            <a:srgbClr val="9BBB59">
              <a:lumMod val="20000"/>
              <a:lumOff val="80000"/>
            </a:srgbClr>
          </a:solidFill>
          <a:ln w="9525">
            <a:solidFill>
              <a:srgbClr val="000000"/>
            </a:solidFill>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sz="1600" dirty="0">
                <a:effectLst/>
                <a:latin typeface="Arial" panose="020B0604020202020204" pitchFamily="34" charset="0"/>
                <a:ea typeface="Calibri"/>
                <a:cs typeface="Arial" panose="020B0604020202020204" pitchFamily="34" charset="0"/>
              </a:rPr>
              <a:t>Any actions the TA must perform are in gray italics.</a:t>
            </a:r>
          </a:p>
        </p:txBody>
      </p:sp>
      <p:sp>
        <p:nvSpPr>
          <p:cNvPr id="6" name="AutoShape 108">
            <a:extLst>
              <a:ext uri="{FF2B5EF4-FFF2-40B4-BE49-F238E27FC236}">
                <a16:creationId xmlns:a16="http://schemas.microsoft.com/office/drawing/2014/main" id="{5C734C78-BC60-4CF5-5659-16E9D1056BEF}"/>
              </a:ext>
            </a:extLst>
          </p:cNvPr>
          <p:cNvSpPr>
            <a:spLocks noChangeArrowheads="1"/>
          </p:cNvSpPr>
          <p:nvPr/>
        </p:nvSpPr>
        <p:spPr bwMode="auto">
          <a:xfrm>
            <a:off x="3109415" y="6143909"/>
            <a:ext cx="6771533" cy="666741"/>
          </a:xfrm>
          <a:prstGeom prst="wedgeRectCallout">
            <a:avLst>
              <a:gd name="adj1" fmla="val -23997"/>
              <a:gd name="adj2" fmla="val -49712"/>
            </a:avLst>
          </a:prstGeom>
          <a:solidFill>
            <a:schemeClr val="accent6"/>
          </a:solidFill>
          <a:ln w="9525">
            <a:solidFill>
              <a:srgbClr val="000000"/>
            </a:solidFill>
            <a:miter lim="800000"/>
            <a:headEnd/>
            <a:tailEnd/>
          </a:ln>
        </p:spPr>
        <p:txBody>
          <a:bodyPr rot="0" vert="horz" wrap="square" lIns="91440" tIns="45720" rIns="91440" bIns="45720" anchor="t" anchorCtr="0" upright="1">
            <a:noAutofit/>
          </a:bodyPr>
          <a:lstStyle/>
          <a:p>
            <a:r>
              <a:rPr lang="en-US" b="1" dirty="0">
                <a:latin typeface="+mj-lt"/>
                <a:cs typeface="Arial" panose="020B0604020202020204" pitchFamily="34" charset="0"/>
              </a:rPr>
              <a:t>NOTE:</a:t>
            </a:r>
            <a:r>
              <a:rPr lang="en-US" dirty="0">
                <a:latin typeface="+mj-lt"/>
                <a:cs typeface="Arial" panose="020B0604020202020204" pitchFamily="34" charset="0"/>
              </a:rPr>
              <a:t> </a:t>
            </a:r>
            <a:r>
              <a:rPr lang="en-US" i="1" dirty="0">
                <a:latin typeface="+mj-lt"/>
                <a:cs typeface="Arial" panose="020B0604020202020204" pitchFamily="34" charset="0"/>
              </a:rPr>
              <a:t>Both types of alternative text will be in brackets with gray italics and should be read aloud as directed in the DTA.</a:t>
            </a:r>
            <a:endParaRPr lang="en-US" i="1" dirty="0">
              <a:latin typeface="+mj-lt"/>
              <a:ea typeface="Calibri"/>
              <a:cs typeface="Arial" panose="020B0604020202020204" pitchFamily="34" charset="0"/>
            </a:endParaRPr>
          </a:p>
        </p:txBody>
      </p:sp>
    </p:spTree>
    <p:extLst>
      <p:ext uri="{BB962C8B-B14F-4D97-AF65-F5344CB8AC3E}">
        <p14:creationId xmlns:p14="http://schemas.microsoft.com/office/powerpoint/2010/main" val="27334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C55EF2-6003-49A8-845C-C4D509A61FAB}"/>
              </a:ext>
            </a:extLst>
          </p:cNvPr>
          <p:cNvPicPr>
            <a:picLocks noChangeAspect="1"/>
          </p:cNvPicPr>
          <p:nvPr/>
        </p:nvPicPr>
        <p:blipFill>
          <a:blip r:embed="rId3"/>
          <a:stretch>
            <a:fillRect/>
          </a:stretch>
        </p:blipFill>
        <p:spPr>
          <a:xfrm>
            <a:off x="311728" y="239903"/>
            <a:ext cx="11149445" cy="758521"/>
          </a:xfrm>
          <a:prstGeom prst="rect">
            <a:avLst/>
          </a:prstGeom>
          <a:ln w="50800">
            <a:solidFill>
              <a:schemeClr val="accent3"/>
            </a:solidFill>
          </a:ln>
        </p:spPr>
      </p:pic>
      <p:pic>
        <p:nvPicPr>
          <p:cNvPr id="2" name="Picture 1">
            <a:extLst>
              <a:ext uri="{FF2B5EF4-FFF2-40B4-BE49-F238E27FC236}">
                <a16:creationId xmlns:a16="http://schemas.microsoft.com/office/drawing/2014/main" id="{B232DB56-51B2-0AAF-F4D6-CEC450235A34}"/>
              </a:ext>
            </a:extLst>
          </p:cNvPr>
          <p:cNvPicPr>
            <a:picLocks noChangeAspect="1"/>
          </p:cNvPicPr>
          <p:nvPr/>
        </p:nvPicPr>
        <p:blipFill>
          <a:blip r:embed="rId4"/>
          <a:stretch>
            <a:fillRect/>
          </a:stretch>
        </p:blipFill>
        <p:spPr>
          <a:xfrm>
            <a:off x="360651" y="1338520"/>
            <a:ext cx="3713804" cy="5168622"/>
          </a:xfrm>
          <a:prstGeom prst="rect">
            <a:avLst/>
          </a:prstGeom>
          <a:ln w="3175">
            <a:solidFill>
              <a:schemeClr val="tx1"/>
            </a:solidFill>
          </a:ln>
        </p:spPr>
      </p:pic>
      <p:sp>
        <p:nvSpPr>
          <p:cNvPr id="3" name="AutoShape 101">
            <a:extLst>
              <a:ext uri="{FF2B5EF4-FFF2-40B4-BE49-F238E27FC236}">
                <a16:creationId xmlns:a16="http://schemas.microsoft.com/office/drawing/2014/main" id="{018D78C5-A1B1-A0C2-B40C-AB62C8ED6C0C}"/>
              </a:ext>
            </a:extLst>
          </p:cNvPr>
          <p:cNvSpPr>
            <a:spLocks noChangeArrowheads="1"/>
          </p:cNvSpPr>
          <p:nvPr/>
        </p:nvSpPr>
        <p:spPr bwMode="auto">
          <a:xfrm>
            <a:off x="2392631" y="2382554"/>
            <a:ext cx="1928974" cy="2092891"/>
          </a:xfrm>
          <a:prstGeom prst="wedgeRectCallout">
            <a:avLst>
              <a:gd name="adj1" fmla="val -54658"/>
              <a:gd name="adj2" fmla="val -84196"/>
            </a:avLst>
          </a:prstGeom>
          <a:solidFill>
            <a:srgbClr val="9BBB59">
              <a:lumMod val="20000"/>
              <a:lumOff val="80000"/>
            </a:srgbClr>
          </a:solidFill>
          <a:ln w="9525">
            <a:solidFill>
              <a:srgbClr val="000000"/>
            </a:solidFill>
            <a:miter lim="800000"/>
            <a:headEnd/>
            <a:tailEnd/>
          </a:ln>
        </p:spPr>
        <p:txBody>
          <a:bodyPr rot="0" vert="horz" wrap="square" lIns="91440" tIns="45720" rIns="91440" bIns="45720" anchor="t" anchorCtr="0" upright="1">
            <a:noAutofit/>
          </a:bodyPr>
          <a:lstStyle/>
          <a:p>
            <a:r>
              <a:rPr lang="en-US" sz="1600" dirty="0"/>
              <a:t>Reference sheets can be found in the beginning of the session and must be provided during testing as instructed in the DTA.</a:t>
            </a:r>
            <a:endParaRPr lang="en-US" sz="1600" dirty="0">
              <a:effectLst/>
              <a:ea typeface="Calibri"/>
              <a:cs typeface="Times New Roman"/>
            </a:endParaRPr>
          </a:p>
        </p:txBody>
      </p:sp>
      <p:pic>
        <p:nvPicPr>
          <p:cNvPr id="4" name="Picture 3">
            <a:extLst>
              <a:ext uri="{FF2B5EF4-FFF2-40B4-BE49-F238E27FC236}">
                <a16:creationId xmlns:a16="http://schemas.microsoft.com/office/drawing/2014/main" id="{4D4F6907-94DF-B7E6-4D1B-07EB5CAEBE34}"/>
              </a:ext>
            </a:extLst>
          </p:cNvPr>
          <p:cNvPicPr>
            <a:picLocks noChangeAspect="1"/>
          </p:cNvPicPr>
          <p:nvPr/>
        </p:nvPicPr>
        <p:blipFill rotWithShape="1">
          <a:blip r:embed="rId5"/>
          <a:srcRect b="13076"/>
          <a:stretch/>
        </p:blipFill>
        <p:spPr>
          <a:xfrm>
            <a:off x="3685287" y="4302077"/>
            <a:ext cx="1928974" cy="2318037"/>
          </a:xfrm>
          <a:prstGeom prst="rect">
            <a:avLst/>
          </a:prstGeom>
          <a:ln w="3175">
            <a:solidFill>
              <a:schemeClr val="tx1"/>
            </a:solidFill>
          </a:ln>
        </p:spPr>
      </p:pic>
      <p:pic>
        <p:nvPicPr>
          <p:cNvPr id="5" name="Picture 4">
            <a:extLst>
              <a:ext uri="{FF2B5EF4-FFF2-40B4-BE49-F238E27FC236}">
                <a16:creationId xmlns:a16="http://schemas.microsoft.com/office/drawing/2014/main" id="{063C9D01-A18F-46A9-9173-1217E475BC59}"/>
              </a:ext>
            </a:extLst>
          </p:cNvPr>
          <p:cNvPicPr/>
          <p:nvPr/>
        </p:nvPicPr>
        <p:blipFill>
          <a:blip r:embed="rId6">
            <a:extLst>
              <a:ext uri="{28A0092B-C50C-407E-A947-70E740481C1C}">
                <a14:useLocalDpi xmlns:a14="http://schemas.microsoft.com/office/drawing/2010/main" val="0"/>
              </a:ext>
            </a:extLst>
          </a:blip>
          <a:stretch>
            <a:fillRect/>
          </a:stretch>
        </p:blipFill>
        <p:spPr bwMode="auto">
          <a:xfrm>
            <a:off x="6108561" y="1338520"/>
            <a:ext cx="3848515" cy="5168622"/>
          </a:xfrm>
          <a:prstGeom prst="rect">
            <a:avLst/>
          </a:prstGeom>
          <a:ln w="3175" cap="flat" cmpd="sng" algn="ctr">
            <a:solidFill>
              <a:sysClr val="window" lastClr="FFFFFF">
                <a:lumMod val="50000"/>
              </a:sysClr>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9153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827" y="998424"/>
            <a:ext cx="8229600" cy="672164"/>
          </a:xfrm>
        </p:spPr>
        <p:txBody>
          <a:bodyPr>
            <a:normAutofit/>
          </a:bodyPr>
          <a:lstStyle/>
          <a:p>
            <a:r>
              <a:rPr lang="en-US" sz="3200" dirty="0">
                <a:cs typeface="Arial" panose="020B0604020202020204" pitchFamily="34" charset="0"/>
              </a:rPr>
              <a:t>Example Science DTA </a:t>
            </a:r>
          </a:p>
        </p:txBody>
      </p:sp>
      <p:pic>
        <p:nvPicPr>
          <p:cNvPr id="6" name="Content Placeholder 5">
            <a:extLst>
              <a:ext uri="{FF2B5EF4-FFF2-40B4-BE49-F238E27FC236}">
                <a16:creationId xmlns:a16="http://schemas.microsoft.com/office/drawing/2014/main" id="{3E02218D-1004-4326-A96C-403D66DA7014}"/>
              </a:ext>
            </a:extLst>
          </p:cNvPr>
          <p:cNvPicPr>
            <a:picLocks noGrp="1" noChangeAspect="1"/>
          </p:cNvPicPr>
          <p:nvPr>
            <p:ph idx="1"/>
          </p:nvPr>
        </p:nvPicPr>
        <p:blipFill rotWithShape="1">
          <a:blip r:embed="rId3"/>
          <a:srcRect r="2916"/>
          <a:stretch/>
        </p:blipFill>
        <p:spPr>
          <a:xfrm>
            <a:off x="2895600" y="1882869"/>
            <a:ext cx="6400800" cy="4735228"/>
          </a:xfrm>
          <a:prstGeom prst="rect">
            <a:avLst/>
          </a:prstGeom>
          <a:ln w="3175" cap="sq">
            <a:solidFill>
              <a:srgbClr val="000000"/>
            </a:solidFill>
            <a:miter lim="800000"/>
          </a:ln>
          <a:effectLst>
            <a:outerShdw blurRad="57150" dist="50800" dir="2700000" algn="tl" rotWithShape="0">
              <a:srgbClr val="000000">
                <a:alpha val="40000"/>
              </a:srgbClr>
            </a:outerShdw>
          </a:effectLst>
        </p:spPr>
      </p:pic>
      <p:sp>
        <p:nvSpPr>
          <p:cNvPr id="7" name="Rectangle: Rounded Corners 6">
            <a:extLst>
              <a:ext uri="{FF2B5EF4-FFF2-40B4-BE49-F238E27FC236}">
                <a16:creationId xmlns:a16="http://schemas.microsoft.com/office/drawing/2014/main" id="{9D935974-7D39-415D-A25B-8C6DC247474F}"/>
              </a:ext>
            </a:extLst>
          </p:cNvPr>
          <p:cNvSpPr/>
          <p:nvPr/>
        </p:nvSpPr>
        <p:spPr>
          <a:xfrm>
            <a:off x="1828800" y="1371600"/>
            <a:ext cx="19431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200" b="1" dirty="0">
                <a:solidFill>
                  <a:prstClr val="black"/>
                </a:solidFill>
                <a:latin typeface="Arial" panose="020B0604020202020204"/>
              </a:rPr>
              <a:t>Text to be read aloud is in boldfaced black (if TA is reading the assessment).</a:t>
            </a:r>
          </a:p>
        </p:txBody>
      </p:sp>
      <p:sp>
        <p:nvSpPr>
          <p:cNvPr id="9" name="Rectangle: Rounded Corners 8">
            <a:extLst>
              <a:ext uri="{FF2B5EF4-FFF2-40B4-BE49-F238E27FC236}">
                <a16:creationId xmlns:a16="http://schemas.microsoft.com/office/drawing/2014/main" id="{2F1FF053-8A56-49B8-83F5-0C726EBB0232}"/>
              </a:ext>
            </a:extLst>
          </p:cNvPr>
          <p:cNvSpPr/>
          <p:nvPr/>
        </p:nvSpPr>
        <p:spPr>
          <a:xfrm>
            <a:off x="7467600" y="3429000"/>
            <a:ext cx="19812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r>
              <a:rPr lang="en-US" sz="1200" b="1" dirty="0">
                <a:solidFill>
                  <a:prstClr val="black"/>
                </a:solidFill>
                <a:latin typeface="Arial" panose="020B0604020202020204"/>
              </a:rPr>
              <a:t>Any actions the TA should perform are in italics.</a:t>
            </a:r>
          </a:p>
        </p:txBody>
      </p:sp>
      <p:pic>
        <p:nvPicPr>
          <p:cNvPr id="3" name="Picture 2">
            <a:extLst>
              <a:ext uri="{FF2B5EF4-FFF2-40B4-BE49-F238E27FC236}">
                <a16:creationId xmlns:a16="http://schemas.microsoft.com/office/drawing/2014/main" id="{1716DE50-DCCF-CE9D-27BE-74F46527F689}"/>
              </a:ext>
            </a:extLst>
          </p:cNvPr>
          <p:cNvPicPr>
            <a:picLocks noChangeAspect="1"/>
          </p:cNvPicPr>
          <p:nvPr/>
        </p:nvPicPr>
        <p:blipFill>
          <a:blip r:embed="rId4"/>
          <a:stretch>
            <a:fillRect/>
          </a:stretch>
        </p:blipFill>
        <p:spPr>
          <a:xfrm>
            <a:off x="311728" y="239903"/>
            <a:ext cx="11149445" cy="758521"/>
          </a:xfrm>
          <a:prstGeom prst="rect">
            <a:avLst/>
          </a:prstGeom>
          <a:ln w="50800">
            <a:solidFill>
              <a:schemeClr val="accent3"/>
            </a:solidFill>
          </a:ln>
        </p:spPr>
      </p:pic>
    </p:spTree>
    <p:extLst>
      <p:ext uri="{BB962C8B-B14F-4D97-AF65-F5344CB8AC3E}">
        <p14:creationId xmlns:p14="http://schemas.microsoft.com/office/powerpoint/2010/main" val="275759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3FEF0-10DB-45DC-89E6-935BEE892ED3}"/>
              </a:ext>
            </a:extLst>
          </p:cNvPr>
          <p:cNvPicPr>
            <a:picLocks noChangeAspect="1"/>
          </p:cNvPicPr>
          <p:nvPr/>
        </p:nvPicPr>
        <p:blipFill>
          <a:blip r:embed="rId3"/>
          <a:stretch>
            <a:fillRect/>
          </a:stretch>
        </p:blipFill>
        <p:spPr>
          <a:xfrm>
            <a:off x="240827" y="286615"/>
            <a:ext cx="11456605" cy="406111"/>
          </a:xfrm>
          <a:prstGeom prst="rect">
            <a:avLst/>
          </a:prstGeom>
          <a:ln w="50800">
            <a:solidFill>
              <a:schemeClr val="accent3"/>
            </a:solidFill>
          </a:ln>
        </p:spPr>
      </p:pic>
      <p:graphicFrame>
        <p:nvGraphicFramePr>
          <p:cNvPr id="4" name="Diagram 3">
            <a:extLst>
              <a:ext uri="{FF2B5EF4-FFF2-40B4-BE49-F238E27FC236}">
                <a16:creationId xmlns:a16="http://schemas.microsoft.com/office/drawing/2014/main" id="{B148F751-415D-4021-82E4-2E5765BB2157}"/>
              </a:ext>
            </a:extLst>
          </p:cNvPr>
          <p:cNvGraphicFramePr/>
          <p:nvPr>
            <p:extLst>
              <p:ext uri="{D42A27DB-BD31-4B8C-83A1-F6EECF244321}">
                <p14:modId xmlns:p14="http://schemas.microsoft.com/office/powerpoint/2010/main" val="4034629340"/>
              </p:ext>
            </p:extLst>
          </p:nvPr>
        </p:nvGraphicFramePr>
        <p:xfrm>
          <a:off x="2677390" y="1350818"/>
          <a:ext cx="6837220" cy="4156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0891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5" name="Picture 4">
            <a:extLst>
              <a:ext uri="{FF2B5EF4-FFF2-40B4-BE49-F238E27FC236}">
                <a16:creationId xmlns:a16="http://schemas.microsoft.com/office/drawing/2014/main" id="{CCC1FDE8-CC4C-4E8F-952C-F30555788727}"/>
              </a:ext>
            </a:extLst>
          </p:cNvPr>
          <p:cNvPicPr>
            <a:picLocks noChangeAspect="1"/>
          </p:cNvPicPr>
          <p:nvPr/>
        </p:nvPicPr>
        <p:blipFill>
          <a:blip r:embed="rId3"/>
          <a:stretch>
            <a:fillRect/>
          </a:stretch>
        </p:blipFill>
        <p:spPr>
          <a:xfrm>
            <a:off x="358052" y="301899"/>
            <a:ext cx="5015878" cy="612500"/>
          </a:xfrm>
          <a:prstGeom prst="rect">
            <a:avLst/>
          </a:prstGeom>
          <a:ln w="50800">
            <a:solidFill>
              <a:schemeClr val="accent3"/>
            </a:solidFill>
          </a:ln>
        </p:spPr>
      </p:pic>
      <p:graphicFrame>
        <p:nvGraphicFramePr>
          <p:cNvPr id="4" name="Diagram 3">
            <a:extLst>
              <a:ext uri="{FF2B5EF4-FFF2-40B4-BE49-F238E27FC236}">
                <a16:creationId xmlns:a16="http://schemas.microsoft.com/office/drawing/2014/main" id="{C7785CDA-A474-4788-9D7F-0B3F8A06E6E2}"/>
              </a:ext>
            </a:extLst>
          </p:cNvPr>
          <p:cNvGraphicFramePr/>
          <p:nvPr>
            <p:extLst>
              <p:ext uri="{D42A27DB-BD31-4B8C-83A1-F6EECF244321}">
                <p14:modId xmlns:p14="http://schemas.microsoft.com/office/powerpoint/2010/main" val="4191869366"/>
              </p:ext>
            </p:extLst>
          </p:nvPr>
        </p:nvGraphicFramePr>
        <p:xfrm>
          <a:off x="2140527" y="109586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Graphic 1" descr="Lock with solid fill">
            <a:extLst>
              <a:ext uri="{FF2B5EF4-FFF2-40B4-BE49-F238E27FC236}">
                <a16:creationId xmlns:a16="http://schemas.microsoft.com/office/drawing/2014/main" id="{925228D7-9533-7481-E7E6-995670EE45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118148">
            <a:off x="9316695" y="852148"/>
            <a:ext cx="1130978" cy="1130978"/>
          </a:xfrm>
          <a:prstGeom prst="rect">
            <a:avLst/>
          </a:prstGeom>
        </p:spPr>
      </p:pic>
    </p:spTree>
    <p:extLst>
      <p:ext uri="{BB962C8B-B14F-4D97-AF65-F5344CB8AC3E}">
        <p14:creationId xmlns:p14="http://schemas.microsoft.com/office/powerpoint/2010/main" val="217851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6" name="Picture 5">
            <a:extLst>
              <a:ext uri="{FF2B5EF4-FFF2-40B4-BE49-F238E27FC236}">
                <a16:creationId xmlns:a16="http://schemas.microsoft.com/office/drawing/2014/main" id="{A020B838-2BA5-452F-9D47-4447C3578542}"/>
              </a:ext>
            </a:extLst>
          </p:cNvPr>
          <p:cNvPicPr>
            <a:picLocks noChangeAspect="1"/>
          </p:cNvPicPr>
          <p:nvPr/>
        </p:nvPicPr>
        <p:blipFill>
          <a:blip r:embed="rId3"/>
          <a:stretch>
            <a:fillRect/>
          </a:stretch>
        </p:blipFill>
        <p:spPr>
          <a:xfrm>
            <a:off x="335973" y="394551"/>
            <a:ext cx="11406950" cy="519848"/>
          </a:xfrm>
          <a:prstGeom prst="rect">
            <a:avLst/>
          </a:prstGeom>
          <a:ln w="50800">
            <a:solidFill>
              <a:schemeClr val="accent3"/>
            </a:solidFill>
          </a:ln>
        </p:spPr>
      </p:pic>
      <p:pic>
        <p:nvPicPr>
          <p:cNvPr id="1026" name="Picture 2" descr="189,388 Comfortable Stock Vector Illustration and Royalty Free Comfortable  Clipart">
            <a:extLst>
              <a:ext uri="{FF2B5EF4-FFF2-40B4-BE49-F238E27FC236}">
                <a16:creationId xmlns:a16="http://schemas.microsoft.com/office/drawing/2014/main" id="{94419322-485D-4C9D-AA27-2AF4EB9A5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5" y="1285875"/>
            <a:ext cx="42862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98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5" name="Picture 4">
            <a:extLst>
              <a:ext uri="{FF2B5EF4-FFF2-40B4-BE49-F238E27FC236}">
                <a16:creationId xmlns:a16="http://schemas.microsoft.com/office/drawing/2014/main" id="{CCD53E16-9D84-49CB-88B7-B81872BFC803}"/>
              </a:ext>
            </a:extLst>
          </p:cNvPr>
          <p:cNvPicPr>
            <a:picLocks noChangeAspect="1"/>
          </p:cNvPicPr>
          <p:nvPr/>
        </p:nvPicPr>
        <p:blipFill>
          <a:blip r:embed="rId3"/>
          <a:stretch>
            <a:fillRect/>
          </a:stretch>
        </p:blipFill>
        <p:spPr>
          <a:xfrm>
            <a:off x="262515" y="287771"/>
            <a:ext cx="9580812" cy="626628"/>
          </a:xfrm>
          <a:prstGeom prst="rect">
            <a:avLst/>
          </a:prstGeom>
          <a:noFill/>
          <a:ln w="50800">
            <a:solidFill>
              <a:schemeClr val="accent3"/>
            </a:solidFill>
          </a:ln>
        </p:spPr>
      </p:pic>
      <p:sp>
        <p:nvSpPr>
          <p:cNvPr id="2" name="TextBox 1">
            <a:extLst>
              <a:ext uri="{FF2B5EF4-FFF2-40B4-BE49-F238E27FC236}">
                <a16:creationId xmlns:a16="http://schemas.microsoft.com/office/drawing/2014/main" id="{F56B089C-C839-2309-E6E6-9A71964BEA6F}"/>
              </a:ext>
            </a:extLst>
          </p:cNvPr>
          <p:cNvSpPr txBox="1"/>
          <p:nvPr/>
        </p:nvSpPr>
        <p:spPr>
          <a:xfrm>
            <a:off x="1837897" y="1417638"/>
            <a:ext cx="4412777" cy="4893647"/>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Students may require repetition of items or parts of items </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TAs can reread as often as possible in order to obtain a student response.</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TAs are not allowed to paraphrase or emphasize words that would provide hints to correct or incorrect response options.</a:t>
            </a:r>
          </a:p>
        </p:txBody>
      </p:sp>
      <p:graphicFrame>
        <p:nvGraphicFramePr>
          <p:cNvPr id="4" name="Diagram 3">
            <a:extLst>
              <a:ext uri="{FF2B5EF4-FFF2-40B4-BE49-F238E27FC236}">
                <a16:creationId xmlns:a16="http://schemas.microsoft.com/office/drawing/2014/main" id="{688708AA-CF33-0137-C54F-6064BD8FDE25}"/>
              </a:ext>
            </a:extLst>
          </p:cNvPr>
          <p:cNvGraphicFramePr/>
          <p:nvPr>
            <p:extLst>
              <p:ext uri="{D42A27DB-BD31-4B8C-83A1-F6EECF244321}">
                <p14:modId xmlns:p14="http://schemas.microsoft.com/office/powerpoint/2010/main" val="3244778858"/>
              </p:ext>
            </p:extLst>
          </p:nvPr>
        </p:nvGraphicFramePr>
        <p:xfrm>
          <a:off x="6096000" y="1009934"/>
          <a:ext cx="4756004" cy="5848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24087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4" name="Picture 3">
            <a:extLst>
              <a:ext uri="{FF2B5EF4-FFF2-40B4-BE49-F238E27FC236}">
                <a16:creationId xmlns:a16="http://schemas.microsoft.com/office/drawing/2014/main" id="{82BA83A1-B8C5-46E0-9792-F5E0C4B9F171}"/>
              </a:ext>
            </a:extLst>
          </p:cNvPr>
          <p:cNvPicPr>
            <a:picLocks noChangeAspect="1"/>
          </p:cNvPicPr>
          <p:nvPr/>
        </p:nvPicPr>
        <p:blipFill>
          <a:blip r:embed="rId3"/>
          <a:stretch>
            <a:fillRect/>
          </a:stretch>
        </p:blipFill>
        <p:spPr>
          <a:xfrm>
            <a:off x="371908" y="338569"/>
            <a:ext cx="9788092" cy="575829"/>
          </a:xfrm>
          <a:prstGeom prst="rect">
            <a:avLst/>
          </a:prstGeom>
          <a:ln w="50800">
            <a:solidFill>
              <a:schemeClr val="accent3"/>
            </a:solidFill>
          </a:ln>
        </p:spPr>
      </p:pic>
      <p:grpSp>
        <p:nvGrpSpPr>
          <p:cNvPr id="6" name="Group 5">
            <a:extLst>
              <a:ext uri="{FF2B5EF4-FFF2-40B4-BE49-F238E27FC236}">
                <a16:creationId xmlns:a16="http://schemas.microsoft.com/office/drawing/2014/main" id="{B48E0A60-491C-4E25-B26C-5CBF3BBEF596}"/>
              </a:ext>
            </a:extLst>
          </p:cNvPr>
          <p:cNvGrpSpPr/>
          <p:nvPr/>
        </p:nvGrpSpPr>
        <p:grpSpPr>
          <a:xfrm>
            <a:off x="501041" y="1143720"/>
            <a:ext cx="10749385" cy="5153565"/>
            <a:chOff x="0" y="699881"/>
            <a:chExt cx="8210922" cy="5153565"/>
          </a:xfrm>
        </p:grpSpPr>
        <p:sp>
          <p:nvSpPr>
            <p:cNvPr id="7" name="Rectangle 6">
              <a:extLst>
                <a:ext uri="{FF2B5EF4-FFF2-40B4-BE49-F238E27FC236}">
                  <a16:creationId xmlns:a16="http://schemas.microsoft.com/office/drawing/2014/main" id="{F53D15BA-17BA-4785-926B-761FE4ED33A2}"/>
                </a:ext>
              </a:extLst>
            </p:cNvPr>
            <p:cNvSpPr/>
            <p:nvPr/>
          </p:nvSpPr>
          <p:spPr>
            <a:xfrm>
              <a:off x="0" y="699881"/>
              <a:ext cx="8128000" cy="45705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EB663884-B10C-4A4F-83AC-3D45A623792E}"/>
                </a:ext>
              </a:extLst>
            </p:cNvPr>
            <p:cNvSpPr txBox="1"/>
            <p:nvPr/>
          </p:nvSpPr>
          <p:spPr>
            <a:xfrm>
              <a:off x="82922" y="1713173"/>
              <a:ext cx="8128000" cy="41402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8064" tIns="29210" rIns="163576" bIns="29210" numCol="1" spcCol="1270" anchor="t" anchorCtr="0">
              <a:noAutofit/>
            </a:bodyPr>
            <a:lstStyle/>
            <a:p>
              <a:pPr marL="171450" lvl="1" indent="-171450" algn="l" defTabSz="800100">
                <a:spcBef>
                  <a:spcPct val="0"/>
                </a:spcBef>
                <a:spcAft>
                  <a:spcPct val="20000"/>
                </a:spcAft>
                <a:buChar char="•"/>
              </a:pPr>
              <a:r>
                <a:rPr lang="en-US" sz="2400" kern="1200" dirty="0">
                  <a:latin typeface="Arial" panose="020B0604020202020204" pitchFamily="34" charset="0"/>
                  <a:cs typeface="Arial" panose="020B0604020202020204" pitchFamily="34" charset="0"/>
                </a:rPr>
                <a:t>Failing to sign/submit the security agreement</a:t>
              </a:r>
            </a:p>
            <a:p>
              <a:pPr marL="171450" lvl="1" indent="-171450" algn="l" defTabSz="800100">
                <a:spcBef>
                  <a:spcPct val="0"/>
                </a:spcBef>
                <a:spcAft>
                  <a:spcPct val="20000"/>
                </a:spcAft>
                <a:buChar char="•"/>
              </a:pPr>
              <a:r>
                <a:rPr lang="en-US" sz="2400" kern="1200" dirty="0">
                  <a:latin typeface="Arial" panose="020B0604020202020204" pitchFamily="34" charset="0"/>
                  <a:cs typeface="Arial" panose="020B0604020202020204" pitchFamily="34" charset="0"/>
                </a:rPr>
                <a:t>Failing to use the DTA </a:t>
              </a:r>
            </a:p>
            <a:p>
              <a:pPr marL="171450" lvl="1" indent="-171450" algn="l" defTabSz="800100">
                <a:spcBef>
                  <a:spcPct val="0"/>
                </a:spcBef>
                <a:spcAft>
                  <a:spcPct val="20000"/>
                </a:spcAft>
                <a:buChar char="•"/>
              </a:pPr>
              <a:r>
                <a:rPr lang="en-US" sz="2400" kern="1200" dirty="0">
                  <a:latin typeface="Arial" panose="020B0604020202020204" pitchFamily="34" charset="0"/>
                  <a:cs typeface="Arial" panose="020B0604020202020204" pitchFamily="34" charset="0"/>
                </a:rPr>
                <a:t>Changing the wording of test directions, items, answer options, or any other text</a:t>
              </a:r>
            </a:p>
            <a:p>
              <a:pPr marL="171450" lvl="1" indent="-171450" algn="l" defTabSz="800100">
                <a:spcBef>
                  <a:spcPct val="0"/>
                </a:spcBef>
                <a:spcAft>
                  <a:spcPct val="20000"/>
                </a:spcAft>
                <a:buChar char="•"/>
              </a:pPr>
              <a:r>
                <a:rPr lang="en-US" sz="2400" kern="1200" dirty="0">
                  <a:latin typeface="Arial" panose="020B0604020202020204" pitchFamily="34" charset="0"/>
                  <a:cs typeface="Arial" panose="020B0604020202020204" pitchFamily="34" charset="0"/>
                </a:rPr>
                <a:t>Using materials other than the DTA</a:t>
              </a:r>
            </a:p>
            <a:p>
              <a:pPr marL="171450" lvl="1" indent="-171450" algn="l" defTabSz="800100">
                <a:spcBef>
                  <a:spcPct val="0"/>
                </a:spcBef>
                <a:spcAft>
                  <a:spcPct val="20000"/>
                </a:spcAft>
                <a:buChar char="•"/>
              </a:pPr>
              <a:r>
                <a:rPr lang="en-US" sz="2400" kern="1200" dirty="0">
                  <a:latin typeface="Arial" panose="020B0604020202020204" pitchFamily="34" charset="0"/>
                  <a:cs typeface="Arial" panose="020B0604020202020204" pitchFamily="34" charset="0"/>
                </a:rPr>
                <a:t>Using materials not indicated in the DTA</a:t>
              </a:r>
            </a:p>
            <a:p>
              <a:pPr marL="171450" lvl="1" indent="-171450" algn="l" defTabSz="800100">
                <a:spcBef>
                  <a:spcPct val="0"/>
                </a:spcBef>
                <a:spcAft>
                  <a:spcPct val="20000"/>
                </a:spcAft>
                <a:buChar char="•"/>
              </a:pPr>
              <a:r>
                <a:rPr lang="en-US" sz="2400" kern="1200" dirty="0">
                  <a:latin typeface="Arial" panose="020B0604020202020204" pitchFamily="34" charset="0"/>
                  <a:cs typeface="Arial" panose="020B0604020202020204" pitchFamily="34" charset="0"/>
                </a:rPr>
                <a:t>Providing students with a preview of the test</a:t>
              </a:r>
            </a:p>
          </p:txBody>
        </p:sp>
      </p:grpSp>
      <p:grpSp>
        <p:nvGrpSpPr>
          <p:cNvPr id="9" name="Group 8">
            <a:extLst>
              <a:ext uri="{FF2B5EF4-FFF2-40B4-BE49-F238E27FC236}">
                <a16:creationId xmlns:a16="http://schemas.microsoft.com/office/drawing/2014/main" id="{6DBE34F7-858E-4509-96C3-94A1F2435A35}"/>
              </a:ext>
            </a:extLst>
          </p:cNvPr>
          <p:cNvGrpSpPr/>
          <p:nvPr/>
        </p:nvGrpSpPr>
        <p:grpSpPr>
          <a:xfrm>
            <a:off x="709684" y="1298179"/>
            <a:ext cx="9450316" cy="858833"/>
            <a:chOff x="0" y="148226"/>
            <a:chExt cx="8128000" cy="551655"/>
          </a:xfrm>
        </p:grpSpPr>
        <p:sp>
          <p:nvSpPr>
            <p:cNvPr id="10" name="Rectangle: Rounded Corners 9">
              <a:extLst>
                <a:ext uri="{FF2B5EF4-FFF2-40B4-BE49-F238E27FC236}">
                  <a16:creationId xmlns:a16="http://schemas.microsoft.com/office/drawing/2014/main" id="{8B0FCB6A-A3E7-4D1A-AA8D-32DB1EABA779}"/>
                </a:ext>
              </a:extLst>
            </p:cNvPr>
            <p:cNvSpPr/>
            <p:nvPr/>
          </p:nvSpPr>
          <p:spPr>
            <a:xfrm>
              <a:off x="0" y="148226"/>
              <a:ext cx="8128000" cy="5516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00B83851-1B1C-4FCB-9C52-1CD0ED95F9A0}"/>
                </a:ext>
              </a:extLst>
            </p:cNvPr>
            <p:cNvSpPr txBox="1"/>
            <p:nvPr/>
          </p:nvSpPr>
          <p:spPr>
            <a:xfrm>
              <a:off x="26930" y="175156"/>
              <a:ext cx="8074140" cy="49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Examples of Test Irregularities</a:t>
              </a:r>
              <a:r>
                <a:rPr lang="en-US" sz="3400" kern="1200" dirty="0"/>
                <a:t>:</a:t>
              </a:r>
            </a:p>
          </p:txBody>
        </p:sp>
      </p:grpSp>
    </p:spTree>
    <p:extLst>
      <p:ext uri="{BB962C8B-B14F-4D97-AF65-F5344CB8AC3E}">
        <p14:creationId xmlns:p14="http://schemas.microsoft.com/office/powerpoint/2010/main" val="27036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Upcoming Participation Opportunities for MSAA</a:t>
            </a:r>
          </a:p>
        </p:txBody>
      </p:sp>
      <p:graphicFrame>
        <p:nvGraphicFramePr>
          <p:cNvPr id="4" name="Content Placeholder 3">
            <a:extLst>
              <a:ext uri="{FF2B5EF4-FFF2-40B4-BE49-F238E27FC236}">
                <a16:creationId xmlns:a16="http://schemas.microsoft.com/office/drawing/2014/main" id="{C929865D-CFAC-8E83-558C-1F58C122A7F2}"/>
              </a:ext>
            </a:extLst>
          </p:cNvPr>
          <p:cNvGraphicFramePr>
            <a:graphicFrameLocks noGrp="1"/>
          </p:cNvGraphicFramePr>
          <p:nvPr>
            <p:ph idx="1"/>
            <p:extLst>
              <p:ext uri="{D42A27DB-BD31-4B8C-83A1-F6EECF244321}">
                <p14:modId xmlns:p14="http://schemas.microsoft.com/office/powerpoint/2010/main" val="4048018147"/>
              </p:ext>
            </p:extLst>
          </p:nvPr>
        </p:nvGraphicFramePr>
        <p:xfrm>
          <a:off x="609600" y="1846730"/>
          <a:ext cx="10972800" cy="4035662"/>
        </p:xfrm>
        <a:graphic>
          <a:graphicData uri="http://schemas.openxmlformats.org/drawingml/2006/table">
            <a:tbl>
              <a:tblPr firstCol="1" bandRow="1">
                <a:tableStyleId>{5C22544A-7EE6-4342-B048-85BDC9FD1C3A}</a:tableStyleId>
              </a:tblPr>
              <a:tblGrid>
                <a:gridCol w="1673817">
                  <a:extLst>
                    <a:ext uri="{9D8B030D-6E8A-4147-A177-3AD203B41FA5}">
                      <a16:colId xmlns:a16="http://schemas.microsoft.com/office/drawing/2014/main" val="3255137534"/>
                    </a:ext>
                  </a:extLst>
                </a:gridCol>
                <a:gridCol w="3886975">
                  <a:extLst>
                    <a:ext uri="{9D8B030D-6E8A-4147-A177-3AD203B41FA5}">
                      <a16:colId xmlns:a16="http://schemas.microsoft.com/office/drawing/2014/main" val="627453819"/>
                    </a:ext>
                  </a:extLst>
                </a:gridCol>
                <a:gridCol w="2733902">
                  <a:extLst>
                    <a:ext uri="{9D8B030D-6E8A-4147-A177-3AD203B41FA5}">
                      <a16:colId xmlns:a16="http://schemas.microsoft.com/office/drawing/2014/main" val="162163384"/>
                    </a:ext>
                  </a:extLst>
                </a:gridCol>
                <a:gridCol w="2678106">
                  <a:extLst>
                    <a:ext uri="{9D8B030D-6E8A-4147-A177-3AD203B41FA5}">
                      <a16:colId xmlns:a16="http://schemas.microsoft.com/office/drawing/2014/main" val="2771653429"/>
                    </a:ext>
                  </a:extLst>
                </a:gridCol>
              </a:tblGrid>
              <a:tr h="690609">
                <a:tc>
                  <a:txBody>
                    <a:bodyPr/>
                    <a:lstStyle/>
                    <a:p>
                      <a:pPr marL="0" marR="0" algn="ctr">
                        <a:lnSpc>
                          <a:spcPct val="107000"/>
                        </a:lnSpc>
                        <a:spcBef>
                          <a:spcPts val="0"/>
                        </a:spcBef>
                        <a:spcAft>
                          <a:spcPts val="0"/>
                        </a:spcAft>
                      </a:pPr>
                      <a:r>
                        <a:rPr lang="en-US" sz="2800" b="1" dirty="0">
                          <a:solidFill>
                            <a:schemeClr val="bg1"/>
                          </a:solidFill>
                          <a:effectLst/>
                        </a:rPr>
                        <a:t>Content Area</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2800" b="1" dirty="0">
                          <a:solidFill>
                            <a:schemeClr val="bg1"/>
                          </a:solidFill>
                          <a:effectLst/>
                        </a:rPr>
                        <a:t>Opportunity</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2800" b="1" dirty="0">
                          <a:solidFill>
                            <a:schemeClr val="bg1"/>
                          </a:solidFill>
                          <a:effectLst/>
                        </a:rPr>
                        <a:t>Dates</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accent1"/>
                    </a:solidFill>
                  </a:tcPr>
                </a:tc>
                <a:tc>
                  <a:txBody>
                    <a:bodyPr/>
                    <a:lstStyle/>
                    <a:p>
                      <a:pPr marL="0" marR="0" algn="ctr">
                        <a:lnSpc>
                          <a:spcPct val="107000"/>
                        </a:lnSpc>
                        <a:spcBef>
                          <a:spcPts val="0"/>
                        </a:spcBef>
                        <a:spcAft>
                          <a:spcPts val="0"/>
                        </a:spcAft>
                      </a:pPr>
                      <a:r>
                        <a:rPr lang="en-US" sz="2800" b="1" dirty="0">
                          <a:solidFill>
                            <a:schemeClr val="bg1"/>
                          </a:solidFill>
                          <a:effectLst/>
                        </a:rPr>
                        <a:t>In-person/</a:t>
                      </a:r>
                    </a:p>
                    <a:p>
                      <a:pPr marL="0" marR="0" algn="ctr">
                        <a:lnSpc>
                          <a:spcPct val="107000"/>
                        </a:lnSpc>
                        <a:spcBef>
                          <a:spcPts val="0"/>
                        </a:spcBef>
                        <a:spcAft>
                          <a:spcPts val="0"/>
                        </a:spcAft>
                      </a:pPr>
                      <a:r>
                        <a:rPr lang="en-US" sz="2800" b="1" dirty="0">
                          <a:solidFill>
                            <a:schemeClr val="bg1"/>
                          </a:solidFill>
                          <a:effectLst/>
                        </a:rPr>
                        <a:t>Virtual</a:t>
                      </a: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73810719"/>
                  </a:ext>
                </a:extLst>
              </a:tr>
              <a:tr h="762138">
                <a:tc>
                  <a:txBody>
                    <a:bodyPr/>
                    <a:lstStyle/>
                    <a:p>
                      <a:pPr marL="0" marR="0">
                        <a:lnSpc>
                          <a:spcPct val="107000"/>
                        </a:lnSpc>
                        <a:spcBef>
                          <a:spcPts val="0"/>
                        </a:spcBef>
                        <a:spcAft>
                          <a:spcPts val="0"/>
                        </a:spcAft>
                      </a:pPr>
                      <a:r>
                        <a:rPr lang="en-US" sz="2400" dirty="0">
                          <a:solidFill>
                            <a:schemeClr val="tx1"/>
                          </a:solidFill>
                          <a:effectLst/>
                        </a:rPr>
                        <a:t>Science</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effectLst/>
                        </a:rPr>
                        <a:t>IRC (Content/Bias &amp; Sensitivity)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2400" dirty="0">
                          <a:effectLst/>
                        </a:rPr>
                        <a:t>March 30-April 3, 2023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2400" dirty="0">
                          <a:effectLst/>
                        </a:rPr>
                        <a:t>Virtual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8441904"/>
                  </a:ext>
                </a:extLst>
              </a:tr>
              <a:tr h="79247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solidFill>
                            <a:schemeClr val="tx1"/>
                          </a:solidFill>
                          <a:effectLst/>
                        </a:rPr>
                        <a:t>Math/ELA</a:t>
                      </a:r>
                    </a:p>
                    <a:p>
                      <a:pPr marL="0" marR="0">
                        <a:lnSpc>
                          <a:spcPct val="107000"/>
                        </a:lnSpc>
                        <a:spcBef>
                          <a:spcPts val="0"/>
                        </a:spcBef>
                        <a:spcAft>
                          <a:spcPts val="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effectLst/>
                        </a:rPr>
                        <a:t>IRC (Content/Bias &amp; Sensitivity)</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Bef>
                          <a:spcPts val="0"/>
                        </a:spcBef>
                        <a:spcAft>
                          <a:spcPts val="0"/>
                        </a:spcAft>
                      </a:pPr>
                      <a:r>
                        <a:rPr lang="en-US" sz="2400" dirty="0">
                          <a:effectLst/>
                        </a:rPr>
                        <a:t>June 12-16, 2023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Bef>
                          <a:spcPts val="0"/>
                        </a:spcBef>
                        <a:spcAft>
                          <a:spcPts val="0"/>
                        </a:spcAft>
                      </a:pPr>
                      <a:r>
                        <a:rPr lang="en-US" sz="2400" dirty="0">
                          <a:effectLst/>
                        </a:rPr>
                        <a:t>In-person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50065034"/>
                  </a:ext>
                </a:extLst>
              </a:tr>
              <a:tr h="79247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solidFill>
                            <a:schemeClr val="tx1"/>
                          </a:solidFill>
                          <a:effectLst/>
                        </a:rPr>
                        <a:t>Science</a:t>
                      </a:r>
                    </a:p>
                    <a:p>
                      <a:pPr marL="0" marR="0">
                        <a:lnSpc>
                          <a:spcPct val="107000"/>
                        </a:lnSpc>
                        <a:spcBef>
                          <a:spcPts val="0"/>
                        </a:spcBef>
                        <a:spcAft>
                          <a:spcPts val="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effectLst/>
                        </a:rPr>
                        <a:t>Standards Setting</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2400" dirty="0">
                          <a:effectLst/>
                        </a:rPr>
                        <a:t>July 2023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n-US" sz="2400" dirty="0">
                          <a:effectLst/>
                        </a:rPr>
                        <a:t>In-person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7370896"/>
                  </a:ext>
                </a:extLst>
              </a:tr>
              <a:tr h="792474">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solidFill>
                            <a:schemeClr val="tx1"/>
                          </a:solidFill>
                          <a:effectLst/>
                        </a:rPr>
                        <a:t>ELA </a:t>
                      </a:r>
                    </a:p>
                    <a:p>
                      <a:pPr marL="0" marR="0">
                        <a:lnSpc>
                          <a:spcPct val="107000"/>
                        </a:lnSpc>
                        <a:spcBef>
                          <a:spcPts val="0"/>
                        </a:spcBef>
                        <a:spcAft>
                          <a:spcPts val="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400" dirty="0">
                          <a:effectLst/>
                        </a:rPr>
                        <a:t>Passage Review</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Bef>
                          <a:spcPts val="0"/>
                        </a:spcBef>
                        <a:spcAft>
                          <a:spcPts val="0"/>
                        </a:spcAft>
                      </a:pPr>
                      <a:r>
                        <a:rPr lang="en-US" sz="2400">
                          <a:effectLst/>
                        </a:rPr>
                        <a:t>October </a:t>
                      </a:r>
                      <a:r>
                        <a:rPr lang="en-US" sz="2400" dirty="0">
                          <a:effectLst/>
                        </a:rPr>
                        <a:t>2023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nSpc>
                          <a:spcPct val="107000"/>
                        </a:lnSpc>
                        <a:spcBef>
                          <a:spcPts val="0"/>
                        </a:spcBef>
                        <a:spcAft>
                          <a:spcPts val="0"/>
                        </a:spcAft>
                      </a:pPr>
                      <a:r>
                        <a:rPr lang="en-US" sz="2400" dirty="0">
                          <a:effectLst/>
                        </a:rPr>
                        <a:t>Virtual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66899286"/>
                  </a:ext>
                </a:extLst>
              </a:tr>
            </a:tbl>
          </a:graphicData>
        </a:graphic>
      </p:graphicFrame>
    </p:spTree>
    <p:extLst>
      <p:ext uri="{BB962C8B-B14F-4D97-AF65-F5344CB8AC3E}">
        <p14:creationId xmlns:p14="http://schemas.microsoft.com/office/powerpoint/2010/main" val="1280939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4" name="Picture 3">
            <a:extLst>
              <a:ext uri="{FF2B5EF4-FFF2-40B4-BE49-F238E27FC236}">
                <a16:creationId xmlns:a16="http://schemas.microsoft.com/office/drawing/2014/main" id="{82BA83A1-B8C5-46E0-9792-F5E0C4B9F171}"/>
              </a:ext>
            </a:extLst>
          </p:cNvPr>
          <p:cNvPicPr>
            <a:picLocks noChangeAspect="1"/>
          </p:cNvPicPr>
          <p:nvPr/>
        </p:nvPicPr>
        <p:blipFill>
          <a:blip r:embed="rId3"/>
          <a:stretch>
            <a:fillRect/>
          </a:stretch>
        </p:blipFill>
        <p:spPr>
          <a:xfrm>
            <a:off x="371908" y="338569"/>
            <a:ext cx="10103182" cy="575829"/>
          </a:xfrm>
          <a:prstGeom prst="rect">
            <a:avLst/>
          </a:prstGeom>
          <a:ln w="50800">
            <a:solidFill>
              <a:schemeClr val="accent3"/>
            </a:solidFill>
          </a:ln>
        </p:spPr>
      </p:pic>
      <p:grpSp>
        <p:nvGrpSpPr>
          <p:cNvPr id="6" name="Group 5">
            <a:extLst>
              <a:ext uri="{FF2B5EF4-FFF2-40B4-BE49-F238E27FC236}">
                <a16:creationId xmlns:a16="http://schemas.microsoft.com/office/drawing/2014/main" id="{B48E0A60-491C-4E25-B26C-5CBF3BBEF596}"/>
              </a:ext>
            </a:extLst>
          </p:cNvPr>
          <p:cNvGrpSpPr/>
          <p:nvPr/>
        </p:nvGrpSpPr>
        <p:grpSpPr>
          <a:xfrm>
            <a:off x="371908" y="1143720"/>
            <a:ext cx="10801308" cy="5495075"/>
            <a:chOff x="0" y="699881"/>
            <a:chExt cx="8238057" cy="5375711"/>
          </a:xfrm>
        </p:grpSpPr>
        <p:sp>
          <p:nvSpPr>
            <p:cNvPr id="7" name="Rectangle 6">
              <a:extLst>
                <a:ext uri="{FF2B5EF4-FFF2-40B4-BE49-F238E27FC236}">
                  <a16:creationId xmlns:a16="http://schemas.microsoft.com/office/drawing/2014/main" id="{F53D15BA-17BA-4785-926B-761FE4ED33A2}"/>
                </a:ext>
              </a:extLst>
            </p:cNvPr>
            <p:cNvSpPr/>
            <p:nvPr/>
          </p:nvSpPr>
          <p:spPr>
            <a:xfrm>
              <a:off x="0" y="699881"/>
              <a:ext cx="8128000" cy="45705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TextBox 7">
              <a:extLst>
                <a:ext uri="{FF2B5EF4-FFF2-40B4-BE49-F238E27FC236}">
                  <a16:creationId xmlns:a16="http://schemas.microsoft.com/office/drawing/2014/main" id="{EB663884-B10C-4A4F-83AC-3D45A623792E}"/>
                </a:ext>
              </a:extLst>
            </p:cNvPr>
            <p:cNvSpPr txBox="1"/>
            <p:nvPr/>
          </p:nvSpPr>
          <p:spPr>
            <a:xfrm>
              <a:off x="110057" y="1432442"/>
              <a:ext cx="8128000" cy="46431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8064" tIns="29210" rIns="163576" bIns="29210" numCol="1" spcCol="1270" anchor="t" anchorCtr="0">
              <a:noAutofit/>
            </a:bodyPr>
            <a:lstStyle/>
            <a:p>
              <a:pPr marL="171450" lvl="1" indent="-171450" algn="l" defTabSz="800100">
                <a:spcBef>
                  <a:spcPct val="0"/>
                </a:spcBef>
                <a:spcAft>
                  <a:spcPct val="20000"/>
                </a:spcAft>
                <a:buSzPct val="100000"/>
                <a:buChar char="•"/>
              </a:pPr>
              <a:r>
                <a:rPr lang="en-US" sz="2400" kern="1200" dirty="0">
                  <a:latin typeface="Arial" panose="020B0604020202020204" pitchFamily="34" charset="0"/>
                  <a:cs typeface="Arial" panose="020B0604020202020204" pitchFamily="34" charset="0"/>
                </a:rPr>
                <a:t>Providing answers, clues or cueing</a:t>
              </a:r>
            </a:p>
            <a:p>
              <a:pPr marL="171450" lvl="1" indent="-171450" algn="l" defTabSz="800100">
                <a:spcBef>
                  <a:spcPct val="0"/>
                </a:spcBef>
                <a:spcAft>
                  <a:spcPct val="20000"/>
                </a:spcAft>
                <a:buSzPct val="100000"/>
                <a:buChar char="•"/>
              </a:pPr>
              <a:r>
                <a:rPr lang="en-US" sz="2400" kern="1200" dirty="0">
                  <a:latin typeface="Arial" panose="020B0604020202020204" pitchFamily="34" charset="0"/>
                  <a:cs typeface="Arial" panose="020B0604020202020204" pitchFamily="34" charset="0"/>
                </a:rPr>
                <a:t>Manipulating test materials that may hint to correct answer</a:t>
              </a:r>
            </a:p>
            <a:p>
              <a:pPr marL="171450" lvl="1" indent="-171450" algn="l" defTabSz="800100">
                <a:spcBef>
                  <a:spcPct val="0"/>
                </a:spcBef>
                <a:spcAft>
                  <a:spcPct val="20000"/>
                </a:spcAft>
                <a:buSzPct val="100000"/>
                <a:buChar char="•"/>
              </a:pPr>
              <a:r>
                <a:rPr lang="en-US" sz="2400" kern="1200" dirty="0">
                  <a:latin typeface="Arial" panose="020B0604020202020204" pitchFamily="34" charset="0"/>
                  <a:cs typeface="Arial" panose="020B0604020202020204" pitchFamily="34" charset="0"/>
                </a:rPr>
                <a:t>Changing a student’s answer </a:t>
              </a:r>
            </a:p>
            <a:p>
              <a:pPr marL="171450" lvl="1" indent="-171450" algn="l" defTabSz="800100">
                <a:spcBef>
                  <a:spcPct val="0"/>
                </a:spcBef>
                <a:spcAft>
                  <a:spcPct val="20000"/>
                </a:spcAft>
                <a:buSzPct val="100000"/>
                <a:buChar char="•"/>
              </a:pPr>
              <a:r>
                <a:rPr lang="en-US" sz="2400" kern="1200" dirty="0">
                  <a:latin typeface="Arial" panose="020B0604020202020204" pitchFamily="34" charset="0"/>
                  <a:cs typeface="Arial" panose="020B0604020202020204" pitchFamily="34" charset="0"/>
                </a:rPr>
                <a:t>Using Test materials for instructional purposes</a:t>
              </a:r>
            </a:p>
            <a:p>
              <a:pPr marL="171450" lvl="1" indent="-171450" algn="l" defTabSz="800100">
                <a:spcBef>
                  <a:spcPct val="0"/>
                </a:spcBef>
                <a:spcAft>
                  <a:spcPct val="20000"/>
                </a:spcAft>
                <a:buSzPct val="100000"/>
                <a:buChar char="•"/>
              </a:pPr>
              <a:r>
                <a:rPr lang="en-US" sz="2400" kern="1200" dirty="0">
                  <a:latin typeface="Arial" panose="020B0604020202020204" pitchFamily="34" charset="0"/>
                  <a:cs typeface="Arial" panose="020B0604020202020204" pitchFamily="34" charset="0"/>
                </a:rPr>
                <a:t>Sharing test materials with anyone who is not a trained TA/TC or student taking the Test</a:t>
              </a:r>
            </a:p>
            <a:p>
              <a:pPr marL="171450" lvl="1" indent="-171450" algn="l" defTabSz="800100">
                <a:spcBef>
                  <a:spcPct val="0"/>
                </a:spcBef>
                <a:spcAft>
                  <a:spcPct val="20000"/>
                </a:spcAft>
                <a:buSzPct val="100000"/>
                <a:buChar char="•"/>
              </a:pPr>
              <a:r>
                <a:rPr lang="en-US" sz="2400" kern="1200" dirty="0">
                  <a:latin typeface="Arial" panose="020B0604020202020204" pitchFamily="34" charset="0"/>
                  <a:cs typeface="Arial" panose="020B0604020202020204" pitchFamily="34" charset="0"/>
                </a:rPr>
                <a:t>Leaving the MSAA Online Assessment System unattended while logged in</a:t>
              </a:r>
            </a:p>
            <a:p>
              <a:pPr marL="171450" lvl="1" indent="-171450" algn="l" defTabSz="800100">
                <a:spcBef>
                  <a:spcPct val="0"/>
                </a:spcBef>
                <a:buSzPct val="100000"/>
                <a:buChar char="•"/>
              </a:pPr>
              <a:r>
                <a:rPr lang="en-US" sz="2400" kern="1200" dirty="0">
                  <a:latin typeface="Arial" panose="020B0604020202020204" pitchFamily="34" charset="0"/>
                  <a:cs typeface="Arial" panose="020B0604020202020204" pitchFamily="34" charset="0"/>
                </a:rPr>
                <a:t>Administration of the Test by a staff member who did not complete training modules and passed the final quiz</a:t>
              </a:r>
            </a:p>
          </p:txBody>
        </p:sp>
      </p:grpSp>
      <p:grpSp>
        <p:nvGrpSpPr>
          <p:cNvPr id="9" name="Group 8">
            <a:extLst>
              <a:ext uri="{FF2B5EF4-FFF2-40B4-BE49-F238E27FC236}">
                <a16:creationId xmlns:a16="http://schemas.microsoft.com/office/drawing/2014/main" id="{6DBE34F7-858E-4509-96C3-94A1F2435A35}"/>
              </a:ext>
            </a:extLst>
          </p:cNvPr>
          <p:cNvGrpSpPr/>
          <p:nvPr/>
        </p:nvGrpSpPr>
        <p:grpSpPr>
          <a:xfrm>
            <a:off x="764275" y="1042234"/>
            <a:ext cx="9395725" cy="751727"/>
            <a:chOff x="0" y="148226"/>
            <a:chExt cx="8128000" cy="551655"/>
          </a:xfrm>
        </p:grpSpPr>
        <p:sp>
          <p:nvSpPr>
            <p:cNvPr id="10" name="Rectangle: Rounded Corners 9">
              <a:extLst>
                <a:ext uri="{FF2B5EF4-FFF2-40B4-BE49-F238E27FC236}">
                  <a16:creationId xmlns:a16="http://schemas.microsoft.com/office/drawing/2014/main" id="{8B0FCB6A-A3E7-4D1A-AA8D-32DB1EABA779}"/>
                </a:ext>
              </a:extLst>
            </p:cNvPr>
            <p:cNvSpPr/>
            <p:nvPr/>
          </p:nvSpPr>
          <p:spPr>
            <a:xfrm>
              <a:off x="0" y="148226"/>
              <a:ext cx="8128000" cy="55165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00B83851-1B1C-4FCB-9C52-1CD0ED95F9A0}"/>
                </a:ext>
              </a:extLst>
            </p:cNvPr>
            <p:cNvSpPr txBox="1"/>
            <p:nvPr/>
          </p:nvSpPr>
          <p:spPr>
            <a:xfrm>
              <a:off x="26930" y="175156"/>
              <a:ext cx="8074140" cy="4977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3400" kern="1200" dirty="0"/>
                <a:t>Other Examples of Test Irregularities:</a:t>
              </a:r>
            </a:p>
          </p:txBody>
        </p:sp>
      </p:grpSp>
    </p:spTree>
    <p:extLst>
      <p:ext uri="{BB962C8B-B14F-4D97-AF65-F5344CB8AC3E}">
        <p14:creationId xmlns:p14="http://schemas.microsoft.com/office/powerpoint/2010/main" val="1310312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sp>
        <p:nvSpPr>
          <p:cNvPr id="7" name="TextBox 6">
            <a:extLst>
              <a:ext uri="{FF2B5EF4-FFF2-40B4-BE49-F238E27FC236}">
                <a16:creationId xmlns:a16="http://schemas.microsoft.com/office/drawing/2014/main" id="{387121F7-2269-46A9-95BD-9B7FAAF849AA}"/>
              </a:ext>
            </a:extLst>
          </p:cNvPr>
          <p:cNvSpPr txBox="1"/>
          <p:nvPr/>
        </p:nvSpPr>
        <p:spPr>
          <a:xfrm>
            <a:off x="257174" y="217309"/>
            <a:ext cx="11588462" cy="600164"/>
          </a:xfrm>
          <a:prstGeom prst="rect">
            <a:avLst/>
          </a:prstGeom>
          <a:noFill/>
        </p:spPr>
        <p:txBody>
          <a:bodyPr wrap="square">
            <a:spAutoFit/>
          </a:bodyPr>
          <a:lstStyle/>
          <a:p>
            <a:r>
              <a:rPr kumimoji="0" lang="en-US" sz="3300" b="1" i="0" u="none" strike="noStrike" kern="1200" cap="none" spc="0" normalizeH="0" baseline="0" noProof="0" dirty="0">
                <a:ln>
                  <a:noFill/>
                </a:ln>
                <a:solidFill>
                  <a:srgbClr val="1B77BC"/>
                </a:solidFill>
                <a:effectLst/>
                <a:uLnTx/>
                <a:uFillTx/>
                <a:latin typeface="Arial"/>
                <a:ea typeface="+mj-ea"/>
              </a:rPr>
              <a:t>Test Coordinator Checklist – During Test Administration</a:t>
            </a:r>
            <a:endParaRPr lang="en-US" sz="3300" dirty="0"/>
          </a:p>
        </p:txBody>
      </p:sp>
      <p:pic>
        <p:nvPicPr>
          <p:cNvPr id="21" name="Graphic 20" descr="Arrow Right with solid fill">
            <a:extLst>
              <a:ext uri="{FF2B5EF4-FFF2-40B4-BE49-F238E27FC236}">
                <a16:creationId xmlns:a16="http://schemas.microsoft.com/office/drawing/2014/main" id="{40527862-2157-49EE-DD07-0641E6F05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837" y="1959864"/>
            <a:ext cx="426348" cy="504967"/>
          </a:xfrm>
          <a:prstGeom prst="rect">
            <a:avLst/>
          </a:prstGeom>
        </p:spPr>
      </p:pic>
      <p:pic>
        <p:nvPicPr>
          <p:cNvPr id="23" name="Graphic 22" descr="Arrow Right with solid fill">
            <a:extLst>
              <a:ext uri="{FF2B5EF4-FFF2-40B4-BE49-F238E27FC236}">
                <a16:creationId xmlns:a16="http://schemas.microsoft.com/office/drawing/2014/main" id="{4CFFA8D6-5CF8-2ABA-8AFB-EABC03FE78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837" y="2725887"/>
            <a:ext cx="426348" cy="504967"/>
          </a:xfrm>
          <a:prstGeom prst="rect">
            <a:avLst/>
          </a:prstGeom>
        </p:spPr>
      </p:pic>
      <p:pic>
        <p:nvPicPr>
          <p:cNvPr id="24" name="Graphic 23" descr="Arrow Right with solid fill">
            <a:extLst>
              <a:ext uri="{FF2B5EF4-FFF2-40B4-BE49-F238E27FC236}">
                <a16:creationId xmlns:a16="http://schemas.microsoft.com/office/drawing/2014/main" id="{9AC83C93-9BB3-9F43-A027-F8BE6230D7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837" y="3201707"/>
            <a:ext cx="426348" cy="504967"/>
          </a:xfrm>
          <a:prstGeom prst="rect">
            <a:avLst/>
          </a:prstGeom>
        </p:spPr>
      </p:pic>
      <p:pic>
        <p:nvPicPr>
          <p:cNvPr id="25" name="Graphic 24" descr="Arrow Right with solid fill">
            <a:extLst>
              <a:ext uri="{FF2B5EF4-FFF2-40B4-BE49-F238E27FC236}">
                <a16:creationId xmlns:a16="http://schemas.microsoft.com/office/drawing/2014/main" id="{4377E0D1-0595-3DD1-4037-EFE3FB03D0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837" y="3719604"/>
            <a:ext cx="426348" cy="504967"/>
          </a:xfrm>
          <a:prstGeom prst="rect">
            <a:avLst/>
          </a:prstGeom>
        </p:spPr>
      </p:pic>
      <p:pic>
        <p:nvPicPr>
          <p:cNvPr id="26" name="Graphic 25" descr="Arrow Right with solid fill">
            <a:extLst>
              <a:ext uri="{FF2B5EF4-FFF2-40B4-BE49-F238E27FC236}">
                <a16:creationId xmlns:a16="http://schemas.microsoft.com/office/drawing/2014/main" id="{6DA2EE12-60CE-C742-F38D-89F3F55B26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897" y="4153348"/>
            <a:ext cx="426348" cy="504967"/>
          </a:xfrm>
          <a:prstGeom prst="rect">
            <a:avLst/>
          </a:prstGeom>
        </p:spPr>
      </p:pic>
      <p:pic>
        <p:nvPicPr>
          <p:cNvPr id="27" name="Graphic 26" descr="Arrow Right with solid fill">
            <a:extLst>
              <a:ext uri="{FF2B5EF4-FFF2-40B4-BE49-F238E27FC236}">
                <a16:creationId xmlns:a16="http://schemas.microsoft.com/office/drawing/2014/main" id="{F1C023A7-244B-9682-C5E1-39C201028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837" y="4935395"/>
            <a:ext cx="426348" cy="504967"/>
          </a:xfrm>
          <a:prstGeom prst="rect">
            <a:avLst/>
          </a:prstGeom>
        </p:spPr>
      </p:pic>
      <p:pic>
        <p:nvPicPr>
          <p:cNvPr id="29" name="Picture 28">
            <a:extLst>
              <a:ext uri="{FF2B5EF4-FFF2-40B4-BE49-F238E27FC236}">
                <a16:creationId xmlns:a16="http://schemas.microsoft.com/office/drawing/2014/main" id="{767B997D-E2E9-E9F1-618A-9BC5FE6FDCBD}"/>
              </a:ext>
            </a:extLst>
          </p:cNvPr>
          <p:cNvPicPr>
            <a:picLocks noChangeAspect="1"/>
          </p:cNvPicPr>
          <p:nvPr/>
        </p:nvPicPr>
        <p:blipFill>
          <a:blip r:embed="rId5"/>
          <a:stretch>
            <a:fillRect/>
          </a:stretch>
        </p:blipFill>
        <p:spPr>
          <a:xfrm>
            <a:off x="1130977" y="1523265"/>
            <a:ext cx="10451424" cy="3811468"/>
          </a:xfrm>
          <a:prstGeom prst="rect">
            <a:avLst/>
          </a:prstGeom>
          <a:ln>
            <a:solidFill>
              <a:schemeClr val="tx1"/>
            </a:solidFill>
          </a:ln>
        </p:spPr>
      </p:pic>
    </p:spTree>
    <p:extLst>
      <p:ext uri="{BB962C8B-B14F-4D97-AF65-F5344CB8AC3E}">
        <p14:creationId xmlns:p14="http://schemas.microsoft.com/office/powerpoint/2010/main" val="72752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286000"/>
            <a:ext cx="8229600" cy="1143000"/>
          </a:xfrm>
        </p:spPr>
        <p:txBody>
          <a:bodyPr/>
          <a:lstStyle/>
          <a:p>
            <a:r>
              <a:rPr lang="en-US" dirty="0"/>
              <a:t>After Test Administration</a:t>
            </a:r>
          </a:p>
        </p:txBody>
      </p:sp>
    </p:spTree>
    <p:extLst>
      <p:ext uri="{BB962C8B-B14F-4D97-AF65-F5344CB8AC3E}">
        <p14:creationId xmlns:p14="http://schemas.microsoft.com/office/powerpoint/2010/main" val="1569806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7" name="Picture 6">
            <a:extLst>
              <a:ext uri="{FF2B5EF4-FFF2-40B4-BE49-F238E27FC236}">
                <a16:creationId xmlns:a16="http://schemas.microsoft.com/office/drawing/2014/main" id="{A9107CC1-9D17-48A7-8798-12C338F7BDAA}"/>
              </a:ext>
            </a:extLst>
          </p:cNvPr>
          <p:cNvPicPr>
            <a:picLocks noChangeAspect="1"/>
          </p:cNvPicPr>
          <p:nvPr/>
        </p:nvPicPr>
        <p:blipFill>
          <a:blip r:embed="rId3"/>
          <a:stretch>
            <a:fillRect/>
          </a:stretch>
        </p:blipFill>
        <p:spPr>
          <a:xfrm>
            <a:off x="209983" y="286616"/>
            <a:ext cx="10296525" cy="361950"/>
          </a:xfrm>
          <a:prstGeom prst="rect">
            <a:avLst/>
          </a:prstGeom>
          <a:ln w="50800">
            <a:solidFill>
              <a:schemeClr val="accent3"/>
            </a:solidFill>
          </a:ln>
        </p:spPr>
      </p:pic>
      <p:graphicFrame>
        <p:nvGraphicFramePr>
          <p:cNvPr id="2" name="Content Placeholder 3">
            <a:extLst>
              <a:ext uri="{FF2B5EF4-FFF2-40B4-BE49-F238E27FC236}">
                <a16:creationId xmlns:a16="http://schemas.microsoft.com/office/drawing/2014/main" id="{CEE54330-3175-BB20-2C5B-5BADB2A5DF67}"/>
              </a:ext>
            </a:extLst>
          </p:cNvPr>
          <p:cNvGraphicFramePr>
            <a:graphicFrameLocks noGrp="1"/>
          </p:cNvGraphicFramePr>
          <p:nvPr/>
        </p:nvGraphicFramePr>
        <p:xfrm>
          <a:off x="2209800" y="1219200"/>
          <a:ext cx="7772400" cy="441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5810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4B96356-4577-3E3C-36F6-4A65206D4156}"/>
              </a:ext>
            </a:extLst>
          </p:cNvPr>
          <p:cNvPicPr>
            <a:picLocks noChangeAspect="1"/>
          </p:cNvPicPr>
          <p:nvPr/>
        </p:nvPicPr>
        <p:blipFill>
          <a:blip r:embed="rId3"/>
          <a:stretch>
            <a:fillRect/>
          </a:stretch>
        </p:blipFill>
        <p:spPr>
          <a:xfrm>
            <a:off x="252618" y="307820"/>
            <a:ext cx="11331922" cy="342930"/>
          </a:xfrm>
          <a:prstGeom prst="rect">
            <a:avLst/>
          </a:prstGeom>
          <a:ln w="57150">
            <a:solidFill>
              <a:schemeClr val="accent3"/>
            </a:solidFill>
          </a:ln>
        </p:spPr>
      </p:pic>
      <p:pic>
        <p:nvPicPr>
          <p:cNvPr id="23" name="Picture 22" descr="Calendar&#10;&#10;Description automatically generated">
            <a:extLst>
              <a:ext uri="{FF2B5EF4-FFF2-40B4-BE49-F238E27FC236}">
                <a16:creationId xmlns:a16="http://schemas.microsoft.com/office/drawing/2014/main" id="{18F7ABD2-50EA-2B99-7983-BFF0D5D4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416" y="847364"/>
            <a:ext cx="7297168" cy="5163271"/>
          </a:xfrm>
          <a:prstGeom prst="rect">
            <a:avLst/>
          </a:prstGeom>
        </p:spPr>
      </p:pic>
      <p:sp>
        <p:nvSpPr>
          <p:cNvPr id="9" name="Rectangle: Folded Corner 8">
            <a:extLst>
              <a:ext uri="{FF2B5EF4-FFF2-40B4-BE49-F238E27FC236}">
                <a16:creationId xmlns:a16="http://schemas.microsoft.com/office/drawing/2014/main" id="{F267C667-B7C3-464F-930D-033A372412CB}"/>
              </a:ext>
            </a:extLst>
          </p:cNvPr>
          <p:cNvSpPr/>
          <p:nvPr/>
        </p:nvSpPr>
        <p:spPr>
          <a:xfrm>
            <a:off x="7941054" y="4769863"/>
            <a:ext cx="640080" cy="54864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MSAA Tests Due!</a:t>
            </a:r>
          </a:p>
        </p:txBody>
      </p:sp>
    </p:spTree>
    <p:extLst>
      <p:ext uri="{BB962C8B-B14F-4D97-AF65-F5344CB8AC3E}">
        <p14:creationId xmlns:p14="http://schemas.microsoft.com/office/powerpoint/2010/main" val="2431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7" name="Picture 6">
            <a:extLst>
              <a:ext uri="{FF2B5EF4-FFF2-40B4-BE49-F238E27FC236}">
                <a16:creationId xmlns:a16="http://schemas.microsoft.com/office/drawing/2014/main" id="{7AE31543-18DB-46F4-865D-6D38D5404BF8}"/>
              </a:ext>
            </a:extLst>
          </p:cNvPr>
          <p:cNvPicPr>
            <a:picLocks noChangeAspect="1"/>
          </p:cNvPicPr>
          <p:nvPr/>
        </p:nvPicPr>
        <p:blipFill rotWithShape="1">
          <a:blip r:embed="rId3"/>
          <a:srcRect b="13636"/>
          <a:stretch/>
        </p:blipFill>
        <p:spPr>
          <a:xfrm>
            <a:off x="346364" y="281854"/>
            <a:ext cx="5181600" cy="320820"/>
          </a:xfrm>
          <a:prstGeom prst="rect">
            <a:avLst/>
          </a:prstGeom>
          <a:ln w="50800">
            <a:solidFill>
              <a:schemeClr val="accent3"/>
            </a:solidFill>
          </a:ln>
        </p:spPr>
      </p:pic>
      <p:pic>
        <p:nvPicPr>
          <p:cNvPr id="9" name="Picture 8">
            <a:extLst>
              <a:ext uri="{FF2B5EF4-FFF2-40B4-BE49-F238E27FC236}">
                <a16:creationId xmlns:a16="http://schemas.microsoft.com/office/drawing/2014/main" id="{947F0F3D-5467-48C0-887A-311DA1BC0C49}"/>
              </a:ext>
            </a:extLst>
          </p:cNvPr>
          <p:cNvPicPr>
            <a:picLocks noChangeAspect="1"/>
          </p:cNvPicPr>
          <p:nvPr/>
        </p:nvPicPr>
        <p:blipFill>
          <a:blip r:embed="rId4"/>
          <a:stretch>
            <a:fillRect/>
          </a:stretch>
        </p:blipFill>
        <p:spPr>
          <a:xfrm>
            <a:off x="346364" y="3174279"/>
            <a:ext cx="3819525" cy="361950"/>
          </a:xfrm>
          <a:prstGeom prst="rect">
            <a:avLst/>
          </a:prstGeom>
          <a:ln w="50800">
            <a:solidFill>
              <a:schemeClr val="accent3"/>
            </a:solidFill>
          </a:ln>
        </p:spPr>
      </p:pic>
      <p:pic>
        <p:nvPicPr>
          <p:cNvPr id="10" name="Picture 9">
            <a:extLst>
              <a:ext uri="{FF2B5EF4-FFF2-40B4-BE49-F238E27FC236}">
                <a16:creationId xmlns:a16="http://schemas.microsoft.com/office/drawing/2014/main" id="{96229F2F-F49A-4919-AE98-444372B83E05}"/>
              </a:ext>
            </a:extLst>
          </p:cNvPr>
          <p:cNvPicPr>
            <a:picLocks noChangeAspect="1"/>
          </p:cNvPicPr>
          <p:nvPr/>
        </p:nvPicPr>
        <p:blipFill>
          <a:blip r:embed="rId5"/>
          <a:stretch>
            <a:fillRect/>
          </a:stretch>
        </p:blipFill>
        <p:spPr>
          <a:xfrm>
            <a:off x="346364" y="1128858"/>
            <a:ext cx="11389218" cy="111659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BB779E88-838F-4F32-ADC3-E167733F2693}"/>
              </a:ext>
            </a:extLst>
          </p:cNvPr>
          <p:cNvSpPr/>
          <p:nvPr/>
        </p:nvSpPr>
        <p:spPr>
          <a:xfrm>
            <a:off x="8101837" y="1455089"/>
            <a:ext cx="3480564" cy="4641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A6A3FA9-DD93-4B1C-B135-49DE3F7C126E}"/>
              </a:ext>
            </a:extLst>
          </p:cNvPr>
          <p:cNvPicPr>
            <a:picLocks noChangeAspect="1"/>
          </p:cNvPicPr>
          <p:nvPr/>
        </p:nvPicPr>
        <p:blipFill>
          <a:blip r:embed="rId6"/>
          <a:stretch>
            <a:fillRect/>
          </a:stretch>
        </p:blipFill>
        <p:spPr>
          <a:xfrm>
            <a:off x="2099194" y="3680619"/>
            <a:ext cx="7993612" cy="2947715"/>
          </a:xfrm>
          <a:prstGeom prst="rect">
            <a:avLst/>
          </a:prstGeom>
        </p:spPr>
      </p:pic>
      <p:sp>
        <p:nvSpPr>
          <p:cNvPr id="13" name="Rectangle 12">
            <a:extLst>
              <a:ext uri="{FF2B5EF4-FFF2-40B4-BE49-F238E27FC236}">
                <a16:creationId xmlns:a16="http://schemas.microsoft.com/office/drawing/2014/main" id="{7A0B3460-575D-499C-A44B-99AB253CF2A6}"/>
              </a:ext>
            </a:extLst>
          </p:cNvPr>
          <p:cNvSpPr/>
          <p:nvPr/>
        </p:nvSpPr>
        <p:spPr>
          <a:xfrm>
            <a:off x="5760419" y="5377944"/>
            <a:ext cx="1263836" cy="274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6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graphicFrame>
        <p:nvGraphicFramePr>
          <p:cNvPr id="2" name="Diagram 1">
            <a:extLst>
              <a:ext uri="{FF2B5EF4-FFF2-40B4-BE49-F238E27FC236}">
                <a16:creationId xmlns:a16="http://schemas.microsoft.com/office/drawing/2014/main" id="{1869CFCD-57C3-446A-9D33-625207AB4DC4}"/>
              </a:ext>
            </a:extLst>
          </p:cNvPr>
          <p:cNvGraphicFramePr/>
          <p:nvPr>
            <p:extLst>
              <p:ext uri="{D42A27DB-BD31-4B8C-83A1-F6EECF244321}">
                <p14:modId xmlns:p14="http://schemas.microsoft.com/office/powerpoint/2010/main" val="3364950339"/>
              </p:ext>
            </p:extLst>
          </p:nvPr>
        </p:nvGraphicFramePr>
        <p:xfrm>
          <a:off x="2421745" y="1603623"/>
          <a:ext cx="6872157" cy="43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0E8B020B-2B87-4816-BD26-04EA91B89D97}"/>
              </a:ext>
            </a:extLst>
          </p:cNvPr>
          <p:cNvPicPr>
            <a:picLocks noChangeAspect="1"/>
          </p:cNvPicPr>
          <p:nvPr/>
        </p:nvPicPr>
        <p:blipFill>
          <a:blip r:embed="rId8"/>
          <a:stretch>
            <a:fillRect/>
          </a:stretch>
        </p:blipFill>
        <p:spPr>
          <a:xfrm>
            <a:off x="303500" y="228598"/>
            <a:ext cx="10742036" cy="847127"/>
          </a:xfrm>
          <a:prstGeom prst="rect">
            <a:avLst/>
          </a:prstGeom>
          <a:ln w="50800">
            <a:solidFill>
              <a:schemeClr val="accent3"/>
            </a:solidFill>
          </a:ln>
        </p:spPr>
      </p:pic>
    </p:spTree>
    <p:extLst>
      <p:ext uri="{BB962C8B-B14F-4D97-AF65-F5344CB8AC3E}">
        <p14:creationId xmlns:p14="http://schemas.microsoft.com/office/powerpoint/2010/main" val="2179383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417638"/>
            <a:ext cx="9989127" cy="4525963"/>
          </a:xfrm>
        </p:spPr>
        <p:txBody>
          <a:bodyPr>
            <a:normAutofit/>
          </a:bodyPr>
          <a:lstStyle/>
          <a:p>
            <a:endParaRPr lang="en-US" sz="2400" dirty="0"/>
          </a:p>
          <a:p>
            <a:endParaRPr lang="en-US" sz="2400" dirty="0"/>
          </a:p>
        </p:txBody>
      </p:sp>
      <p:pic>
        <p:nvPicPr>
          <p:cNvPr id="4" name="Picture 3">
            <a:extLst>
              <a:ext uri="{FF2B5EF4-FFF2-40B4-BE49-F238E27FC236}">
                <a16:creationId xmlns:a16="http://schemas.microsoft.com/office/drawing/2014/main" id="{55CB759E-6422-43F9-8DAB-88840A0E1E64}"/>
              </a:ext>
            </a:extLst>
          </p:cNvPr>
          <p:cNvPicPr>
            <a:picLocks noChangeAspect="1"/>
          </p:cNvPicPr>
          <p:nvPr/>
        </p:nvPicPr>
        <p:blipFill>
          <a:blip r:embed="rId3"/>
          <a:stretch>
            <a:fillRect/>
          </a:stretch>
        </p:blipFill>
        <p:spPr>
          <a:xfrm>
            <a:off x="381000" y="1953283"/>
            <a:ext cx="11430000" cy="155902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E1CF7DE-2032-4D2F-AE16-0A4C46CBE7DA}"/>
              </a:ext>
            </a:extLst>
          </p:cNvPr>
          <p:cNvSpPr txBox="1"/>
          <p:nvPr/>
        </p:nvSpPr>
        <p:spPr>
          <a:xfrm>
            <a:off x="257174" y="217309"/>
            <a:ext cx="11588462" cy="600164"/>
          </a:xfrm>
          <a:prstGeom prst="rect">
            <a:avLst/>
          </a:prstGeom>
          <a:noFill/>
        </p:spPr>
        <p:txBody>
          <a:bodyPr wrap="square">
            <a:spAutoFit/>
          </a:bodyPr>
          <a:lstStyle/>
          <a:p>
            <a:r>
              <a:rPr kumimoji="0" lang="en-US" sz="3300" b="1" i="0" u="none" strike="noStrike" kern="1200" cap="none" spc="0" normalizeH="0" baseline="0" noProof="0" dirty="0">
                <a:ln>
                  <a:noFill/>
                </a:ln>
                <a:solidFill>
                  <a:srgbClr val="1B77BC"/>
                </a:solidFill>
                <a:effectLst/>
                <a:uLnTx/>
                <a:uFillTx/>
                <a:latin typeface="Arial"/>
                <a:ea typeface="+mj-ea"/>
              </a:rPr>
              <a:t>Test Coordinator Checklist – After Test Administration</a:t>
            </a:r>
            <a:endParaRPr lang="en-US" sz="3300" dirty="0"/>
          </a:p>
        </p:txBody>
      </p:sp>
      <p:sp>
        <p:nvSpPr>
          <p:cNvPr id="8" name="Rectangle 7">
            <a:extLst>
              <a:ext uri="{FF2B5EF4-FFF2-40B4-BE49-F238E27FC236}">
                <a16:creationId xmlns:a16="http://schemas.microsoft.com/office/drawing/2014/main" id="{2541B114-1D10-498F-828D-D37B07D2822A}"/>
              </a:ext>
            </a:extLst>
          </p:cNvPr>
          <p:cNvSpPr/>
          <p:nvPr/>
        </p:nvSpPr>
        <p:spPr>
          <a:xfrm>
            <a:off x="381000" y="2301087"/>
            <a:ext cx="11430000" cy="8674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0A0765-8252-4F27-815A-F6AE014CA248}"/>
              </a:ext>
            </a:extLst>
          </p:cNvPr>
          <p:cNvSpPr/>
          <p:nvPr/>
        </p:nvSpPr>
        <p:spPr>
          <a:xfrm>
            <a:off x="381000" y="3165694"/>
            <a:ext cx="11430000" cy="3466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1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0C598-9894-483F-B252-93CFC68F009D}"/>
              </a:ext>
            </a:extLst>
          </p:cNvPr>
          <p:cNvSpPr>
            <a:spLocks noGrp="1"/>
          </p:cNvSpPr>
          <p:nvPr>
            <p:ph type="title"/>
          </p:nvPr>
        </p:nvSpPr>
        <p:spPr/>
        <p:txBody>
          <a:bodyPr/>
          <a:lstStyle/>
          <a:p>
            <a:r>
              <a:rPr lang="en-US" dirty="0"/>
              <a:t>Tips and Tricks </a:t>
            </a:r>
          </a:p>
        </p:txBody>
      </p:sp>
      <p:sp>
        <p:nvSpPr>
          <p:cNvPr id="3" name="Content Placeholder 2">
            <a:extLst>
              <a:ext uri="{FF2B5EF4-FFF2-40B4-BE49-F238E27FC236}">
                <a16:creationId xmlns:a16="http://schemas.microsoft.com/office/drawing/2014/main" id="{5A44CE26-06A4-4012-868D-1175F91D42CD}"/>
              </a:ext>
            </a:extLst>
          </p:cNvPr>
          <p:cNvSpPr>
            <a:spLocks noGrp="1"/>
          </p:cNvSpPr>
          <p:nvPr>
            <p:ph idx="1"/>
          </p:nvPr>
        </p:nvSpPr>
        <p:spPr/>
        <p:txBody>
          <a:bodyPr>
            <a:normAutofit lnSpcReduction="10000"/>
          </a:bodyPr>
          <a:lstStyle/>
          <a:p>
            <a:r>
              <a:rPr lang="en-US" dirty="0"/>
              <a:t>One checklist should be used per student and per subject</a:t>
            </a:r>
          </a:p>
          <a:p>
            <a:r>
              <a:rPr lang="en-US" dirty="0"/>
              <a:t>Write student name and subject on top of checklist</a:t>
            </a:r>
          </a:p>
          <a:p>
            <a:r>
              <a:rPr lang="en-US" dirty="0"/>
              <a:t>Keep checklist accessible for frequent and quick reference</a:t>
            </a:r>
          </a:p>
          <a:p>
            <a:r>
              <a:rPr lang="en-US" dirty="0"/>
              <a:t>If you are administering to lots of students:</a:t>
            </a:r>
          </a:p>
          <a:p>
            <a:pPr lvl="1"/>
            <a:r>
              <a:rPr lang="en-US" dirty="0"/>
              <a:t>Keep one location where all checklists stay (i.e. a binder, file cabinet, bulletin board) </a:t>
            </a:r>
            <a:r>
              <a:rPr lang="en-US" b="1" dirty="0"/>
              <a:t>OR</a:t>
            </a:r>
            <a:r>
              <a:rPr lang="en-US" dirty="0"/>
              <a:t> keep with individual student’s testing materials </a:t>
            </a:r>
          </a:p>
          <a:p>
            <a:r>
              <a:rPr lang="en-US" dirty="0"/>
              <a:t>Check off steps as you go!</a:t>
            </a:r>
          </a:p>
          <a:p>
            <a:endParaRPr lang="en-US" dirty="0"/>
          </a:p>
          <a:p>
            <a:endParaRPr lang="en-US" dirty="0"/>
          </a:p>
        </p:txBody>
      </p:sp>
    </p:spTree>
    <p:extLst>
      <p:ext uri="{BB962C8B-B14F-4D97-AF65-F5344CB8AC3E}">
        <p14:creationId xmlns:p14="http://schemas.microsoft.com/office/powerpoint/2010/main" val="14283740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438400"/>
            <a:ext cx="8229600" cy="1143000"/>
          </a:xfrm>
        </p:spPr>
        <p:txBody>
          <a:bodyPr/>
          <a:lstStyle/>
          <a:p>
            <a:r>
              <a:rPr lang="en-US" dirty="0"/>
              <a:t>Questions?</a:t>
            </a:r>
          </a:p>
        </p:txBody>
      </p:sp>
    </p:spTree>
    <p:extLst>
      <p:ext uri="{BB962C8B-B14F-4D97-AF65-F5344CB8AC3E}">
        <p14:creationId xmlns:p14="http://schemas.microsoft.com/office/powerpoint/2010/main" val="1548156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438400"/>
            <a:ext cx="8229600" cy="1143000"/>
          </a:xfrm>
        </p:spPr>
        <p:txBody>
          <a:bodyPr/>
          <a:lstStyle/>
          <a:p>
            <a:r>
              <a:rPr lang="en-US" dirty="0"/>
              <a:t>MSAA Overview</a:t>
            </a:r>
          </a:p>
        </p:txBody>
      </p:sp>
    </p:spTree>
    <p:extLst>
      <p:ext uri="{BB962C8B-B14F-4D97-AF65-F5344CB8AC3E}">
        <p14:creationId xmlns:p14="http://schemas.microsoft.com/office/powerpoint/2010/main" val="43971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Overview of the Test</a:t>
            </a:r>
          </a:p>
        </p:txBody>
      </p:sp>
      <p:sp>
        <p:nvSpPr>
          <p:cNvPr id="3" name="Content Placeholder 2"/>
          <p:cNvSpPr>
            <a:spLocks noGrp="1"/>
          </p:cNvSpPr>
          <p:nvPr>
            <p:ph idx="1"/>
          </p:nvPr>
        </p:nvSpPr>
        <p:spPr>
          <a:xfrm>
            <a:off x="609600" y="1600201"/>
            <a:ext cx="10972800" cy="4174957"/>
          </a:xfrm>
        </p:spPr>
        <p:txBody>
          <a:bodyPr>
            <a:normAutofit fontScale="85000" lnSpcReduction="20000"/>
          </a:bodyPr>
          <a:lstStyle/>
          <a:p>
            <a:r>
              <a:rPr lang="en-US" sz="2800" dirty="0"/>
              <a:t>Assesses three content areas</a:t>
            </a:r>
          </a:p>
          <a:p>
            <a:pPr lvl="1"/>
            <a:r>
              <a:rPr lang="en-US" dirty="0"/>
              <a:t>English Language Arts (ELA)</a:t>
            </a:r>
          </a:p>
          <a:p>
            <a:pPr lvl="2"/>
            <a:r>
              <a:rPr lang="en-US" sz="2800" dirty="0"/>
              <a:t>Reading</a:t>
            </a:r>
          </a:p>
          <a:p>
            <a:pPr lvl="2"/>
            <a:r>
              <a:rPr lang="en-US" sz="2800" dirty="0"/>
              <a:t>Writing</a:t>
            </a:r>
          </a:p>
          <a:p>
            <a:pPr lvl="1"/>
            <a:r>
              <a:rPr lang="en-US" dirty="0"/>
              <a:t>Mathematics</a:t>
            </a:r>
          </a:p>
          <a:p>
            <a:pPr lvl="1"/>
            <a:r>
              <a:rPr lang="en-US" dirty="0"/>
              <a:t>Science</a:t>
            </a:r>
          </a:p>
          <a:p>
            <a:pPr marL="0" indent="0">
              <a:buNone/>
            </a:pPr>
            <a:endParaRPr lang="en-US" sz="1200" dirty="0"/>
          </a:p>
          <a:p>
            <a:r>
              <a:rPr lang="en-US" sz="2800" dirty="0"/>
              <a:t>ELA &amp; Math: Aligned to the MSAA Core Content Connectors (CCCs)</a:t>
            </a:r>
          </a:p>
          <a:p>
            <a:r>
              <a:rPr lang="en-US" sz="2800" dirty="0"/>
              <a:t>Science: Aligned to the Extended Performance Expectations (EPEs)</a:t>
            </a:r>
            <a:endParaRPr lang="en-US" sz="1200" dirty="0"/>
          </a:p>
          <a:p>
            <a:r>
              <a:rPr lang="en-US" sz="2800" dirty="0"/>
              <a:t>ELA &amp; Math: Grades 3-8 and 11</a:t>
            </a:r>
          </a:p>
          <a:p>
            <a:r>
              <a:rPr lang="en-US" sz="2800" dirty="0"/>
              <a:t>Science: Grades 5, 8, and 11</a:t>
            </a:r>
          </a:p>
        </p:txBody>
      </p:sp>
      <p:sp>
        <p:nvSpPr>
          <p:cNvPr id="4" name="TextBox 3">
            <a:extLst>
              <a:ext uri="{FF2B5EF4-FFF2-40B4-BE49-F238E27FC236}">
                <a16:creationId xmlns:a16="http://schemas.microsoft.com/office/drawing/2014/main" id="{60C31833-D96A-47F7-BD5A-BD4677744305}"/>
              </a:ext>
            </a:extLst>
          </p:cNvPr>
          <p:cNvSpPr txBox="1"/>
          <p:nvPr/>
        </p:nvSpPr>
        <p:spPr>
          <a:xfrm>
            <a:off x="609600" y="5714873"/>
            <a:ext cx="8510336" cy="892552"/>
          </a:xfrm>
          <a:custGeom>
            <a:avLst/>
            <a:gdLst>
              <a:gd name="connsiteX0" fmla="*/ 0 w 8510336"/>
              <a:gd name="connsiteY0" fmla="*/ 0 h 892552"/>
              <a:gd name="connsiteX1" fmla="*/ 737562 w 8510336"/>
              <a:gd name="connsiteY1" fmla="*/ 0 h 892552"/>
              <a:gd name="connsiteX2" fmla="*/ 1390022 w 8510336"/>
              <a:gd name="connsiteY2" fmla="*/ 0 h 892552"/>
              <a:gd name="connsiteX3" fmla="*/ 1702067 w 8510336"/>
              <a:gd name="connsiteY3" fmla="*/ 0 h 892552"/>
              <a:gd name="connsiteX4" fmla="*/ 2099216 w 8510336"/>
              <a:gd name="connsiteY4" fmla="*/ 0 h 892552"/>
              <a:gd name="connsiteX5" fmla="*/ 2666572 w 8510336"/>
              <a:gd name="connsiteY5" fmla="*/ 0 h 892552"/>
              <a:gd name="connsiteX6" fmla="*/ 3233928 w 8510336"/>
              <a:gd name="connsiteY6" fmla="*/ 0 h 892552"/>
              <a:gd name="connsiteX7" fmla="*/ 3886387 w 8510336"/>
              <a:gd name="connsiteY7" fmla="*/ 0 h 892552"/>
              <a:gd name="connsiteX8" fmla="*/ 4283536 w 8510336"/>
              <a:gd name="connsiteY8" fmla="*/ 0 h 892552"/>
              <a:gd name="connsiteX9" fmla="*/ 4935995 w 8510336"/>
              <a:gd name="connsiteY9" fmla="*/ 0 h 892552"/>
              <a:gd name="connsiteX10" fmla="*/ 5418247 w 8510336"/>
              <a:gd name="connsiteY10" fmla="*/ 0 h 892552"/>
              <a:gd name="connsiteX11" fmla="*/ 5730293 w 8510336"/>
              <a:gd name="connsiteY11" fmla="*/ 0 h 892552"/>
              <a:gd name="connsiteX12" fmla="*/ 6212545 w 8510336"/>
              <a:gd name="connsiteY12" fmla="*/ 0 h 892552"/>
              <a:gd name="connsiteX13" fmla="*/ 6865004 w 8510336"/>
              <a:gd name="connsiteY13" fmla="*/ 0 h 892552"/>
              <a:gd name="connsiteX14" fmla="*/ 7602567 w 8510336"/>
              <a:gd name="connsiteY14" fmla="*/ 0 h 892552"/>
              <a:gd name="connsiteX15" fmla="*/ 7914612 w 8510336"/>
              <a:gd name="connsiteY15" fmla="*/ 0 h 892552"/>
              <a:gd name="connsiteX16" fmla="*/ 8510336 w 8510336"/>
              <a:gd name="connsiteY16" fmla="*/ 0 h 892552"/>
              <a:gd name="connsiteX17" fmla="*/ 8510336 w 8510336"/>
              <a:gd name="connsiteY17" fmla="*/ 464127 h 892552"/>
              <a:gd name="connsiteX18" fmla="*/ 8510336 w 8510336"/>
              <a:gd name="connsiteY18" fmla="*/ 892552 h 892552"/>
              <a:gd name="connsiteX19" fmla="*/ 8028084 w 8510336"/>
              <a:gd name="connsiteY19" fmla="*/ 892552 h 892552"/>
              <a:gd name="connsiteX20" fmla="*/ 7630935 w 8510336"/>
              <a:gd name="connsiteY20" fmla="*/ 892552 h 892552"/>
              <a:gd name="connsiteX21" fmla="*/ 7063579 w 8510336"/>
              <a:gd name="connsiteY21" fmla="*/ 892552 h 892552"/>
              <a:gd name="connsiteX22" fmla="*/ 6666430 w 8510336"/>
              <a:gd name="connsiteY22" fmla="*/ 892552 h 892552"/>
              <a:gd name="connsiteX23" fmla="*/ 6354384 w 8510336"/>
              <a:gd name="connsiteY23" fmla="*/ 892552 h 892552"/>
              <a:gd name="connsiteX24" fmla="*/ 5872132 w 8510336"/>
              <a:gd name="connsiteY24" fmla="*/ 892552 h 892552"/>
              <a:gd name="connsiteX25" fmla="*/ 5134569 w 8510336"/>
              <a:gd name="connsiteY25" fmla="*/ 892552 h 892552"/>
              <a:gd name="connsiteX26" fmla="*/ 4567214 w 8510336"/>
              <a:gd name="connsiteY26" fmla="*/ 892552 h 892552"/>
              <a:gd name="connsiteX27" fmla="*/ 3914755 w 8510336"/>
              <a:gd name="connsiteY27" fmla="*/ 892552 h 892552"/>
              <a:gd name="connsiteX28" fmla="*/ 3602709 w 8510336"/>
              <a:gd name="connsiteY28" fmla="*/ 892552 h 892552"/>
              <a:gd name="connsiteX29" fmla="*/ 3035353 w 8510336"/>
              <a:gd name="connsiteY29" fmla="*/ 892552 h 892552"/>
              <a:gd name="connsiteX30" fmla="*/ 2553101 w 8510336"/>
              <a:gd name="connsiteY30" fmla="*/ 892552 h 892552"/>
              <a:gd name="connsiteX31" fmla="*/ 2070848 w 8510336"/>
              <a:gd name="connsiteY31" fmla="*/ 892552 h 892552"/>
              <a:gd name="connsiteX32" fmla="*/ 1418389 w 8510336"/>
              <a:gd name="connsiteY32" fmla="*/ 892552 h 892552"/>
              <a:gd name="connsiteX33" fmla="*/ 851034 w 8510336"/>
              <a:gd name="connsiteY33" fmla="*/ 892552 h 892552"/>
              <a:gd name="connsiteX34" fmla="*/ 538988 w 8510336"/>
              <a:gd name="connsiteY34" fmla="*/ 892552 h 892552"/>
              <a:gd name="connsiteX35" fmla="*/ 0 w 8510336"/>
              <a:gd name="connsiteY35" fmla="*/ 892552 h 892552"/>
              <a:gd name="connsiteX36" fmla="*/ 0 w 8510336"/>
              <a:gd name="connsiteY36" fmla="*/ 437350 h 892552"/>
              <a:gd name="connsiteX37" fmla="*/ 0 w 8510336"/>
              <a:gd name="connsiteY37" fmla="*/ 0 h 89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510336" h="892552" extrusionOk="0">
                <a:moveTo>
                  <a:pt x="0" y="0"/>
                </a:moveTo>
                <a:cubicBezTo>
                  <a:pt x="368519" y="-64272"/>
                  <a:pt x="397925" y="74374"/>
                  <a:pt x="737562" y="0"/>
                </a:cubicBezTo>
                <a:cubicBezTo>
                  <a:pt x="1077199" y="-74374"/>
                  <a:pt x="1252044" y="10187"/>
                  <a:pt x="1390022" y="0"/>
                </a:cubicBezTo>
                <a:cubicBezTo>
                  <a:pt x="1528000" y="-10187"/>
                  <a:pt x="1631426" y="9505"/>
                  <a:pt x="1702067" y="0"/>
                </a:cubicBezTo>
                <a:cubicBezTo>
                  <a:pt x="1772708" y="-9505"/>
                  <a:pt x="1955537" y="25242"/>
                  <a:pt x="2099216" y="0"/>
                </a:cubicBezTo>
                <a:cubicBezTo>
                  <a:pt x="2242895" y="-25242"/>
                  <a:pt x="2452454" y="6034"/>
                  <a:pt x="2666572" y="0"/>
                </a:cubicBezTo>
                <a:cubicBezTo>
                  <a:pt x="2880690" y="-6034"/>
                  <a:pt x="3010240" y="67870"/>
                  <a:pt x="3233928" y="0"/>
                </a:cubicBezTo>
                <a:cubicBezTo>
                  <a:pt x="3457616" y="-67870"/>
                  <a:pt x="3742557" y="4182"/>
                  <a:pt x="3886387" y="0"/>
                </a:cubicBezTo>
                <a:cubicBezTo>
                  <a:pt x="4030217" y="-4182"/>
                  <a:pt x="4193240" y="32484"/>
                  <a:pt x="4283536" y="0"/>
                </a:cubicBezTo>
                <a:cubicBezTo>
                  <a:pt x="4373832" y="-32484"/>
                  <a:pt x="4743928" y="60499"/>
                  <a:pt x="4935995" y="0"/>
                </a:cubicBezTo>
                <a:cubicBezTo>
                  <a:pt x="5128062" y="-60499"/>
                  <a:pt x="5225393" y="37198"/>
                  <a:pt x="5418247" y="0"/>
                </a:cubicBezTo>
                <a:cubicBezTo>
                  <a:pt x="5611101" y="-37198"/>
                  <a:pt x="5619847" y="19377"/>
                  <a:pt x="5730293" y="0"/>
                </a:cubicBezTo>
                <a:cubicBezTo>
                  <a:pt x="5840739" y="-19377"/>
                  <a:pt x="5991106" y="7779"/>
                  <a:pt x="6212545" y="0"/>
                </a:cubicBezTo>
                <a:cubicBezTo>
                  <a:pt x="6433984" y="-7779"/>
                  <a:pt x="6566522" y="51102"/>
                  <a:pt x="6865004" y="0"/>
                </a:cubicBezTo>
                <a:cubicBezTo>
                  <a:pt x="7163486" y="-51102"/>
                  <a:pt x="7258919" y="37049"/>
                  <a:pt x="7602567" y="0"/>
                </a:cubicBezTo>
                <a:cubicBezTo>
                  <a:pt x="7946215" y="-37049"/>
                  <a:pt x="7835388" y="29179"/>
                  <a:pt x="7914612" y="0"/>
                </a:cubicBezTo>
                <a:cubicBezTo>
                  <a:pt x="7993837" y="-29179"/>
                  <a:pt x="8266684" y="33842"/>
                  <a:pt x="8510336" y="0"/>
                </a:cubicBezTo>
                <a:cubicBezTo>
                  <a:pt x="8528589" y="116005"/>
                  <a:pt x="8502155" y="243647"/>
                  <a:pt x="8510336" y="464127"/>
                </a:cubicBezTo>
                <a:cubicBezTo>
                  <a:pt x="8518517" y="684607"/>
                  <a:pt x="8491514" y="784187"/>
                  <a:pt x="8510336" y="892552"/>
                </a:cubicBezTo>
                <a:cubicBezTo>
                  <a:pt x="8283498" y="902989"/>
                  <a:pt x="8259400" y="865611"/>
                  <a:pt x="8028084" y="892552"/>
                </a:cubicBezTo>
                <a:cubicBezTo>
                  <a:pt x="7796768" y="919493"/>
                  <a:pt x="7806581" y="860821"/>
                  <a:pt x="7630935" y="892552"/>
                </a:cubicBezTo>
                <a:cubicBezTo>
                  <a:pt x="7455289" y="924283"/>
                  <a:pt x="7324914" y="845231"/>
                  <a:pt x="7063579" y="892552"/>
                </a:cubicBezTo>
                <a:cubicBezTo>
                  <a:pt x="6802244" y="939873"/>
                  <a:pt x="6756627" y="858215"/>
                  <a:pt x="6666430" y="892552"/>
                </a:cubicBezTo>
                <a:cubicBezTo>
                  <a:pt x="6576233" y="926889"/>
                  <a:pt x="6425926" y="858118"/>
                  <a:pt x="6354384" y="892552"/>
                </a:cubicBezTo>
                <a:cubicBezTo>
                  <a:pt x="6282842" y="926986"/>
                  <a:pt x="6046591" y="840251"/>
                  <a:pt x="5872132" y="892552"/>
                </a:cubicBezTo>
                <a:cubicBezTo>
                  <a:pt x="5697673" y="944853"/>
                  <a:pt x="5358934" y="811428"/>
                  <a:pt x="5134569" y="892552"/>
                </a:cubicBezTo>
                <a:cubicBezTo>
                  <a:pt x="4910204" y="973676"/>
                  <a:pt x="4749100" y="847508"/>
                  <a:pt x="4567214" y="892552"/>
                </a:cubicBezTo>
                <a:cubicBezTo>
                  <a:pt x="4385329" y="937596"/>
                  <a:pt x="4185133" y="869136"/>
                  <a:pt x="3914755" y="892552"/>
                </a:cubicBezTo>
                <a:cubicBezTo>
                  <a:pt x="3644377" y="915968"/>
                  <a:pt x="3673908" y="861592"/>
                  <a:pt x="3602709" y="892552"/>
                </a:cubicBezTo>
                <a:cubicBezTo>
                  <a:pt x="3531510" y="923512"/>
                  <a:pt x="3225125" y="865902"/>
                  <a:pt x="3035353" y="892552"/>
                </a:cubicBezTo>
                <a:cubicBezTo>
                  <a:pt x="2845581" y="919202"/>
                  <a:pt x="2777458" y="853469"/>
                  <a:pt x="2553101" y="892552"/>
                </a:cubicBezTo>
                <a:cubicBezTo>
                  <a:pt x="2328744" y="931635"/>
                  <a:pt x="2208332" y="888547"/>
                  <a:pt x="2070848" y="892552"/>
                </a:cubicBezTo>
                <a:cubicBezTo>
                  <a:pt x="1933364" y="896557"/>
                  <a:pt x="1643101" y="853239"/>
                  <a:pt x="1418389" y="892552"/>
                </a:cubicBezTo>
                <a:cubicBezTo>
                  <a:pt x="1193677" y="931865"/>
                  <a:pt x="980703" y="852697"/>
                  <a:pt x="851034" y="892552"/>
                </a:cubicBezTo>
                <a:cubicBezTo>
                  <a:pt x="721366" y="932407"/>
                  <a:pt x="601597" y="856459"/>
                  <a:pt x="538988" y="892552"/>
                </a:cubicBezTo>
                <a:cubicBezTo>
                  <a:pt x="476379" y="928645"/>
                  <a:pt x="256734" y="843381"/>
                  <a:pt x="0" y="892552"/>
                </a:cubicBezTo>
                <a:cubicBezTo>
                  <a:pt x="-12695" y="675027"/>
                  <a:pt x="39786" y="645794"/>
                  <a:pt x="0" y="437350"/>
                </a:cubicBezTo>
                <a:cubicBezTo>
                  <a:pt x="-39786" y="228906"/>
                  <a:pt x="29607" y="213424"/>
                  <a:pt x="0" y="0"/>
                </a:cubicBezTo>
                <a:close/>
              </a:path>
            </a:pathLst>
          </a:custGeom>
          <a:noFill/>
          <a:ln>
            <a:solidFill>
              <a:schemeClr val="tx1"/>
            </a:solidFill>
            <a:extLst>
              <a:ext uri="{C807C97D-BFC1-408E-A445-0C87EB9F89A2}">
                <ask:lineSketchStyleProps xmlns:ask="http://schemas.microsoft.com/office/drawing/2018/sketchyshapes" sd="714250549">
                  <a:prstGeom prst="rect">
                    <a:avLst/>
                  </a:prstGeom>
                  <ask:type>
                    <ask:lineSketchScribble/>
                  </ask:type>
                </ask:lineSketchStyleProps>
              </a:ext>
            </a:extLst>
          </a:ln>
        </p:spPr>
        <p:txBody>
          <a:bodyPr wrap="square" rtlCol="0">
            <a:spAutoFit/>
          </a:bodyPr>
          <a:lstStyle/>
          <a:p>
            <a:pPr algn="ctr"/>
            <a:r>
              <a:rPr lang="en-US" sz="2600" dirty="0"/>
              <a:t>All standards can be found at </a:t>
            </a:r>
            <a:r>
              <a:rPr lang="en-US" sz="2600" dirty="0">
                <a:hlinkClick r:id="rId3"/>
              </a:rPr>
              <a:t>https://www.msaastates.com/standards.html</a:t>
            </a:r>
            <a:r>
              <a:rPr lang="en-US" sz="2600" dirty="0"/>
              <a:t> </a:t>
            </a:r>
            <a:endParaRPr lang="en-US" dirty="0"/>
          </a:p>
        </p:txBody>
      </p:sp>
    </p:spTree>
    <p:extLst>
      <p:ext uri="{BB962C8B-B14F-4D97-AF65-F5344CB8AC3E}">
        <p14:creationId xmlns:p14="http://schemas.microsoft.com/office/powerpoint/2010/main" val="326408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of the MSAA (cont.)</a:t>
            </a:r>
          </a:p>
        </p:txBody>
      </p:sp>
      <p:sp>
        <p:nvSpPr>
          <p:cNvPr id="3" name="Content Placeholder 2"/>
          <p:cNvSpPr>
            <a:spLocks noGrp="1"/>
          </p:cNvSpPr>
          <p:nvPr>
            <p:ph idx="1"/>
          </p:nvPr>
        </p:nvSpPr>
        <p:spPr/>
        <p:txBody>
          <a:bodyPr>
            <a:normAutofit/>
          </a:bodyPr>
          <a:lstStyle/>
          <a:p>
            <a:r>
              <a:rPr lang="en-US" dirty="0"/>
              <a:t>One-to-one test administration</a:t>
            </a:r>
          </a:p>
          <a:p>
            <a:pPr marL="0" indent="0">
              <a:buNone/>
            </a:pPr>
            <a:endParaRPr lang="en-US" sz="1300" dirty="0"/>
          </a:p>
          <a:p>
            <a:r>
              <a:rPr lang="en-US" dirty="0"/>
              <a:t>Administered by a trained Test Administrator</a:t>
            </a:r>
          </a:p>
          <a:p>
            <a:pPr marL="0" indent="0">
              <a:buNone/>
            </a:pPr>
            <a:endParaRPr lang="en-US" sz="1300" dirty="0"/>
          </a:p>
          <a:p>
            <a:r>
              <a:rPr lang="en-US" dirty="0"/>
              <a:t>Formats </a:t>
            </a:r>
            <a:r>
              <a:rPr lang="en-US" sz="2600" dirty="0"/>
              <a:t>(determined by what is appropriate for student)</a:t>
            </a:r>
          </a:p>
          <a:p>
            <a:pPr lvl="1"/>
            <a:r>
              <a:rPr lang="en-US" dirty="0"/>
              <a:t>Computer based format</a:t>
            </a:r>
          </a:p>
          <a:p>
            <a:pPr lvl="1"/>
            <a:r>
              <a:rPr lang="en-US" dirty="0"/>
              <a:t>Paper based format (downloaded from platform)</a:t>
            </a:r>
          </a:p>
          <a:p>
            <a:pPr lvl="2"/>
            <a:r>
              <a:rPr lang="en-US" dirty="0"/>
              <a:t>Test administrator enters student responses in online platform</a:t>
            </a:r>
          </a:p>
        </p:txBody>
      </p:sp>
    </p:spTree>
    <p:extLst>
      <p:ext uri="{BB962C8B-B14F-4D97-AF65-F5344CB8AC3E}">
        <p14:creationId xmlns:p14="http://schemas.microsoft.com/office/powerpoint/2010/main" val="3399178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MSAA </a:t>
            </a:r>
            <a:r>
              <a:rPr lang="en-US" dirty="0">
                <a:solidFill>
                  <a:srgbClr val="0070C0"/>
                </a:solidFill>
              </a:rPr>
              <a:t>Test </a:t>
            </a:r>
            <a:r>
              <a:rPr lang="en-US" dirty="0"/>
              <a:t>Design </a:t>
            </a:r>
            <a:endParaRPr lang="en-US" sz="2800" dirty="0"/>
          </a:p>
        </p:txBody>
      </p:sp>
      <p:pic>
        <p:nvPicPr>
          <p:cNvPr id="6" name="Picture 5"/>
          <p:cNvPicPr/>
          <p:nvPr/>
        </p:nvPicPr>
        <p:blipFill rotWithShape="1">
          <a:blip r:embed="rId3"/>
          <a:srcRect r="59291"/>
          <a:stretch/>
        </p:blipFill>
        <p:spPr>
          <a:xfrm>
            <a:off x="330690" y="1960339"/>
            <a:ext cx="1905000" cy="2971800"/>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396"/>
          <a:stretch/>
        </p:blipFill>
        <p:spPr bwMode="auto">
          <a:xfrm>
            <a:off x="2235691" y="1950193"/>
            <a:ext cx="2137680" cy="290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rotWithShape="1">
          <a:blip r:embed="rId5"/>
          <a:srcRect r="59438"/>
          <a:stretch/>
        </p:blipFill>
        <p:spPr>
          <a:xfrm>
            <a:off x="7219740" y="1926845"/>
            <a:ext cx="1905001" cy="2971801"/>
          </a:xfrm>
          <a:prstGeom prst="rect">
            <a:avLst/>
          </a:prstGeom>
        </p:spPr>
      </p:pic>
      <p:pic>
        <p:nvPicPr>
          <p:cNvPr id="7" name="Picture 6"/>
          <p:cNvPicPr/>
          <p:nvPr/>
        </p:nvPicPr>
        <p:blipFill rotWithShape="1">
          <a:blip r:embed="rId5"/>
          <a:srcRect l="40418"/>
          <a:stretch/>
        </p:blipFill>
        <p:spPr>
          <a:xfrm>
            <a:off x="9124740" y="1949371"/>
            <a:ext cx="2057400" cy="2949274"/>
          </a:xfrm>
          <a:prstGeom prst="rect">
            <a:avLst/>
          </a:prstGeom>
        </p:spPr>
      </p:pic>
      <p:sp>
        <p:nvSpPr>
          <p:cNvPr id="3" name="Rectangle 2"/>
          <p:cNvSpPr/>
          <p:nvPr/>
        </p:nvSpPr>
        <p:spPr>
          <a:xfrm>
            <a:off x="1321290" y="1448011"/>
            <a:ext cx="2496646" cy="400110"/>
          </a:xfrm>
          <a:prstGeom prst="rect">
            <a:avLst/>
          </a:prstGeom>
        </p:spPr>
        <p:txBody>
          <a:bodyPr wrap="none">
            <a:spAutoFit/>
          </a:bodyPr>
          <a:lstStyle/>
          <a:p>
            <a:r>
              <a:rPr lang="en-US" sz="2000" b="1" dirty="0">
                <a:solidFill>
                  <a:srgbClr val="0070C0"/>
                </a:solidFill>
              </a:rPr>
              <a:t>English Language Arts</a:t>
            </a:r>
          </a:p>
        </p:txBody>
      </p:sp>
      <p:sp>
        <p:nvSpPr>
          <p:cNvPr id="4" name="Rectangle 3"/>
          <p:cNvSpPr/>
          <p:nvPr/>
        </p:nvSpPr>
        <p:spPr>
          <a:xfrm>
            <a:off x="8553978" y="1404263"/>
            <a:ext cx="1582549" cy="400110"/>
          </a:xfrm>
          <a:prstGeom prst="rect">
            <a:avLst/>
          </a:prstGeom>
        </p:spPr>
        <p:txBody>
          <a:bodyPr wrap="none">
            <a:spAutoFit/>
          </a:bodyPr>
          <a:lstStyle/>
          <a:p>
            <a:r>
              <a:rPr lang="en-US" sz="2000" b="1" dirty="0">
                <a:solidFill>
                  <a:srgbClr val="0070C0"/>
                </a:solidFill>
              </a:rPr>
              <a:t>Mathematics</a:t>
            </a:r>
          </a:p>
        </p:txBody>
      </p:sp>
      <p:pic>
        <p:nvPicPr>
          <p:cNvPr id="10" name="Graphic 9" descr="Postit Notes outline">
            <a:extLst>
              <a:ext uri="{FF2B5EF4-FFF2-40B4-BE49-F238E27FC236}">
                <a16:creationId xmlns:a16="http://schemas.microsoft.com/office/drawing/2014/main" id="{69195293-404A-4C00-A8EC-2BA1945296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4751" y="5252508"/>
            <a:ext cx="914400" cy="793426"/>
          </a:xfrm>
          <a:prstGeom prst="rect">
            <a:avLst/>
          </a:prstGeom>
        </p:spPr>
      </p:pic>
      <p:sp>
        <p:nvSpPr>
          <p:cNvPr id="11" name="TextBox 10">
            <a:extLst>
              <a:ext uri="{FF2B5EF4-FFF2-40B4-BE49-F238E27FC236}">
                <a16:creationId xmlns:a16="http://schemas.microsoft.com/office/drawing/2014/main" id="{6DE890E3-1FC8-40B5-A5E4-CE188726E469}"/>
              </a:ext>
            </a:extLst>
          </p:cNvPr>
          <p:cNvSpPr txBox="1"/>
          <p:nvPr/>
        </p:nvSpPr>
        <p:spPr>
          <a:xfrm>
            <a:off x="1919151" y="5542504"/>
            <a:ext cx="939437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Session 1 must be submitted into the MSAA system before moving on to Session 2</a:t>
            </a:r>
            <a:r>
              <a:rPr lang="en-US" dirty="0">
                <a:latin typeface="Arial" panose="020B0604020202020204" pitchFamily="34" charset="0"/>
                <a:cs typeface="Arial" panose="020B0604020202020204" pitchFamily="34" charset="0"/>
              </a:rPr>
              <a:t>.</a:t>
            </a:r>
          </a:p>
        </p:txBody>
      </p:sp>
      <p:sp>
        <p:nvSpPr>
          <p:cNvPr id="12" name="Rectangle 11">
            <a:extLst>
              <a:ext uri="{FF2B5EF4-FFF2-40B4-BE49-F238E27FC236}">
                <a16:creationId xmlns:a16="http://schemas.microsoft.com/office/drawing/2014/main" id="{E5478497-7CE6-41D8-B96B-078AD8EE7755}"/>
              </a:ext>
            </a:extLst>
          </p:cNvPr>
          <p:cNvSpPr/>
          <p:nvPr/>
        </p:nvSpPr>
        <p:spPr>
          <a:xfrm>
            <a:off x="1004751" y="5160823"/>
            <a:ext cx="10182498" cy="991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4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HASE 2 TEMPLATE 062114v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9C99632-AAB0-4DDA-9FA4-8A7103B270DE}" vid="{355D910D-1C1F-45EE-A515-25CB789DC38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EDIT AY23 MSAA Checklist Training</Template>
  <TotalTime>2774</TotalTime>
  <Words>11088</Words>
  <Application>Microsoft Office PowerPoint</Application>
  <PresentationFormat>Widescreen</PresentationFormat>
  <Paragraphs>527</Paragraphs>
  <Slides>59</Slides>
  <Notes>59</Notes>
  <HiddenSlides>0</HiddenSlides>
  <MMClips>0</MMClips>
  <ScaleCrop>false</ScaleCrop>
  <HeadingPairs>
    <vt:vector size="4" baseType="variant">
      <vt:variant>
        <vt:lpstr>Theme</vt:lpstr>
      </vt:variant>
      <vt:variant>
        <vt:i4>4</vt:i4>
      </vt:variant>
      <vt:variant>
        <vt:lpstr>Slide Titles</vt:lpstr>
      </vt:variant>
      <vt:variant>
        <vt:i4>59</vt:i4>
      </vt:variant>
    </vt:vector>
  </HeadingPairs>
  <TitlesOfParts>
    <vt:vector size="63" baseType="lpstr">
      <vt:lpstr>Office Theme</vt:lpstr>
      <vt:lpstr>1_Office Theme</vt:lpstr>
      <vt:lpstr>2_Office Theme</vt:lpstr>
      <vt:lpstr>PHASE 2 TEMPLATE 062114v6</vt:lpstr>
      <vt:lpstr>Multi-State Alternate Assessment (MSAA)</vt:lpstr>
      <vt:lpstr>Agenda</vt:lpstr>
      <vt:lpstr>Introductions – Cognia</vt:lpstr>
      <vt:lpstr>Introductions – Bureau of Indian Education (BIE)</vt:lpstr>
      <vt:lpstr>Upcoming Participation Opportunities for MSAA</vt:lpstr>
      <vt:lpstr>MSAA Overview</vt:lpstr>
      <vt:lpstr>Overview of the Test</vt:lpstr>
      <vt:lpstr>Overview of the MSAA (cont.)</vt:lpstr>
      <vt:lpstr>MSAA Test Design </vt:lpstr>
      <vt:lpstr>MSAA Test Design (cont.)</vt:lpstr>
      <vt:lpstr>MSAA Item Types</vt:lpstr>
      <vt:lpstr>Use Your Checklist! </vt:lpstr>
      <vt:lpstr>TA and TC Checklist Overview</vt:lpstr>
      <vt:lpstr>Test Administrator (TA) Checklist</vt:lpstr>
      <vt:lpstr>Test Coordinator (TC) Checklist</vt:lpstr>
      <vt:lpstr>Before Test Administration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Student Response Check (SRC)?</vt:lpstr>
      <vt:lpstr>Early Stopping Rule (ESR)</vt:lpstr>
      <vt:lpstr>Using the SRC and Early Stopping Rule Flowchart </vt:lpstr>
      <vt:lpstr>PowerPoint Presentation</vt:lpstr>
      <vt:lpstr>Test Coordinator Checklist – Before Test Admin</vt:lpstr>
      <vt:lpstr>During Test Administration</vt:lpstr>
      <vt:lpstr>During Test Administration </vt:lpstr>
      <vt:lpstr>DTA Front Matter</vt:lpstr>
      <vt:lpstr>PowerPoint Presentation</vt:lpstr>
      <vt:lpstr>PowerPoint Presentation</vt:lpstr>
      <vt:lpstr>Example Science DTA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Test Administration</vt:lpstr>
      <vt:lpstr>PowerPoint Presentation</vt:lpstr>
      <vt:lpstr>PowerPoint Presentation</vt:lpstr>
      <vt:lpstr>PowerPoint Presentation</vt:lpstr>
      <vt:lpstr>PowerPoint Presentation</vt:lpstr>
      <vt:lpstr>PowerPoint Presentation</vt:lpstr>
      <vt:lpstr>Tips and Tricks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Multi-State Alternate Assessment (MSAA)</dc:title>
  <dc:creator>Anita Franklin</dc:creator>
  <cp:lastModifiedBy>Griffin, Donald R</cp:lastModifiedBy>
  <cp:revision>25</cp:revision>
  <dcterms:created xsi:type="dcterms:W3CDTF">2023-01-04T16:37:35Z</dcterms:created>
  <dcterms:modified xsi:type="dcterms:W3CDTF">2023-03-02T19:30:42Z</dcterms:modified>
</cp:coreProperties>
</file>