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70" r:id="rId3"/>
  </p:sldMasterIdLst>
  <p:notesMasterIdLst>
    <p:notesMasterId r:id="rId47"/>
  </p:notesMasterIdLst>
  <p:sldIdLst>
    <p:sldId id="257" r:id="rId4"/>
    <p:sldId id="295" r:id="rId5"/>
    <p:sldId id="256" r:id="rId6"/>
    <p:sldId id="29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6" r:id="rId44"/>
    <p:sldId id="297" r:id="rId45"/>
    <p:sldId id="299"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Comfortaa" panose="020B0604020202020204" charset="0"/>
      <p:regular r:id="rId52"/>
      <p:bold r:id="rId53"/>
    </p:embeddedFont>
    <p:embeddedFont>
      <p:font typeface="Helvetica Neue" panose="020B0604020202020204" charset="0"/>
      <p:regular r:id="rId54"/>
      <p:bold r:id="rId55"/>
      <p:italic r:id="rId56"/>
      <p:boldItalic r:id="rId57"/>
    </p:embeddedFont>
    <p:embeddedFont>
      <p:font typeface="Roboto" panose="02000000000000000000" pitchFamily="2" charset="0"/>
      <p:regular r:id="rId58"/>
      <p:bold r:id="rId59"/>
      <p:italic r:id="rId60"/>
      <p:boldItalic r:id="rId61"/>
    </p:embeddedFont>
    <p:embeddedFont>
      <p:font typeface="Trebuchet MS" panose="020B0603020202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jhbotrBSvbaOpJaihU6HN48T7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B50"/>
    <a:srgbClr val="9D3F21"/>
    <a:srgbClr val="E7A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FC6D0F-006A-4959-BEEF-CA574A68A531}">
  <a:tblStyle styleId="{81FC6D0F-006A-4959-BEEF-CA574A68A53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9" d="100"/>
          <a:sy n="109" d="100"/>
        </p:scale>
        <p:origin x="132" y="10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font" Target="fonts/font11.fntdata"/><Relationship Id="rId66" Type="http://customschemas.google.com/relationships/presentationmetadata" Target="metadata"/><Relationship Id="rId5" Type="http://schemas.openxmlformats.org/officeDocument/2006/relationships/slide" Target="slides/slide2.xml"/><Relationship Id="rId61"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2.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3.fntdata"/><Relationship Id="rId5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fc19296272_0_1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fc19296272_0_1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3094adcd4e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13094adcd4e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68" name="Google Shape;268;g13094adcd4e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3094adcd4e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3094adcd4e_0_6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1000"/>
          </a:p>
          <a:p>
            <a:pPr marL="0" lvl="0" indent="0" algn="l" rtl="0">
              <a:lnSpc>
                <a:spcPct val="115000"/>
              </a:lnSpc>
              <a:spcBef>
                <a:spcPts val="1000"/>
              </a:spcBef>
              <a:spcAft>
                <a:spcPts val="0"/>
              </a:spcAft>
              <a:buNone/>
            </a:pPr>
            <a:endParaRPr sz="1000"/>
          </a:p>
          <a:p>
            <a:pPr marL="0" lvl="0" indent="0" algn="l" rtl="0">
              <a:lnSpc>
                <a:spcPct val="115000"/>
              </a:lnSpc>
              <a:spcBef>
                <a:spcPts val="1000"/>
              </a:spcBef>
              <a:spcAft>
                <a:spcPts val="0"/>
              </a:spcAft>
              <a:buNone/>
            </a:pPr>
            <a:endParaRPr sz="2500"/>
          </a:p>
          <a:p>
            <a:pPr marL="0" lvl="0" indent="0" algn="l" rtl="0">
              <a:lnSpc>
                <a:spcPct val="115000"/>
              </a:lnSpc>
              <a:spcBef>
                <a:spcPts val="1000"/>
              </a:spcBef>
              <a:spcAft>
                <a:spcPts val="0"/>
              </a:spcAft>
              <a:buNone/>
            </a:pPr>
            <a:endParaRPr sz="2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3094adcd4e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13094adcd4e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3094adcd4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13094adcd4e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are focused on all absences (not truancy only)</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3094adcd4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g13094adcd4e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While ADA is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ADA = Is the average number of students that show up on any given day,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Chronic Absenteeism is an individual measure – 200 students with 10 missing every day, is 95% ADA </a:t>
            </a:r>
            <a:endParaRPr>
              <a:solidFill>
                <a:schemeClr val="dk1"/>
              </a:solidFill>
            </a:endParaRPr>
          </a:p>
          <a:p>
            <a:pPr marL="0" lvl="0" indent="0" algn="l" rtl="0">
              <a:lnSpc>
                <a:spcPct val="100000"/>
              </a:lnSpc>
              <a:spcBef>
                <a:spcPts val="0"/>
              </a:spcBef>
              <a:spcAft>
                <a:spcPts val="0"/>
              </a:spcAft>
              <a:buClr>
                <a:srgbClr val="505050"/>
              </a:buClr>
              <a:buSzPts val="1100"/>
              <a:buFont typeface="Arial"/>
              <a:buNone/>
            </a:pPr>
            <a:r>
              <a:rPr lang="en-US">
                <a:solidFill>
                  <a:schemeClr val="dk1"/>
                </a:solidFill>
              </a:rPr>
              <a:t>the question is who are the 10 students who were absent and how often do they miss school?</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3094adcd4e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always start off with by level setting with </a:t>
            </a:r>
            <a:endParaRPr/>
          </a:p>
        </p:txBody>
      </p:sp>
      <p:sp>
        <p:nvSpPr>
          <p:cNvPr id="319" name="Google Shape;319;g13094adcd4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31141598e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31141598e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31141598e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g131141598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3094adcd4e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3094adcd4e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Clr>
                <a:srgbClr val="D8D8D8"/>
              </a:buClr>
              <a:buSzPts val="1850"/>
              <a:buFont typeface="Arial"/>
              <a:buNone/>
            </a:pPr>
            <a:r>
              <a:rPr lang="en-US"/>
              <a:t>Evidence that we start seeing these academic differences at 5% </a:t>
            </a:r>
            <a:endParaRPr sz="1000">
              <a:latin typeface="Helvetica Neue"/>
              <a:ea typeface="Helvetica Neue"/>
              <a:cs typeface="Helvetica Neue"/>
              <a:sym typeface="Helvetica Neue"/>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3094adcd4e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3094adcd4e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fc19296272_0_1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fc19296272_0_1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5392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3094adcd4e_0_47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g13094adcd4e_0_4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3094adcd4e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5" name="Google Shape;365;g13094adcd4e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3094adcd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13094adcd4e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First - talk to everyone about their knowledge of Tiers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So, how do we tackle reducing chronic absenteeism?? </a:t>
            </a:r>
            <a:endParaRPr/>
          </a:p>
          <a:p>
            <a:pPr marL="0" lvl="0" indent="0" algn="l" rtl="0">
              <a:lnSpc>
                <a:spcPct val="100000"/>
              </a:lnSpc>
              <a:spcBef>
                <a:spcPts val="0"/>
              </a:spcBef>
              <a:spcAft>
                <a:spcPts val="0"/>
              </a:spcAft>
              <a:buSzPts val="1100"/>
              <a:buNone/>
            </a:pPr>
            <a:r>
              <a:rPr lang="en-US"/>
              <a:t>You may have seen something like this floating around, but this image is really going to guide a lot of the discussions that we have over the next few sessions because it is so encompassing of what the system looks like in its entirety.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Draw eyes to the right side and walk you through a couple of things that I want you to tune into. , and acknowledge that Tier I includes both students that are satisfactory attenders &amp; at risk for becoming chronically absent </a:t>
            </a:r>
            <a:endParaRPr/>
          </a:p>
          <a:p>
            <a:pPr marL="0" lvl="0" indent="0" algn="l" rtl="0">
              <a:lnSpc>
                <a:spcPct val="100000"/>
              </a:lnSpc>
              <a:spcBef>
                <a:spcPts val="0"/>
              </a:spcBef>
              <a:spcAft>
                <a:spcPts val="0"/>
              </a:spcAft>
              <a:buSzPts val="1100"/>
              <a:buNone/>
            </a:pPr>
            <a:r>
              <a:rPr lang="en-US"/>
              <a:t>We need to have a plan for students that are falling into each tier of absenteeism - so if you look on the right, you’ll see that each Tier encompasess a subset of students ….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And we need to ensure that our resources are being utilized as strategically as possible. We know that we can’t create highly individualized plans for each and every students because of the cost, so we need to have universal preventive interventions in place, to ensure that the students who need those specialized services the most, are able to access them.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next slide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3094adcd4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3094adcd4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Often times when we’re focused on attendance, we’re in reactive mode, particularly this year when times are extremely challenging. One of the benefits of having a system in place, is that all students are going to benefit from it.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3094adcd4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13094adcd4e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1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08e647d01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108e647d01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0d1300df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10d1300dfa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200" b="1">
                <a:solidFill>
                  <a:schemeClr val="dk1"/>
                </a:solidFill>
              </a:rPr>
              <a:t>What does your pyramid look like right now? Is your pyramid fairly balanced, or inverted? </a:t>
            </a:r>
            <a:endParaRPr sz="12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3094adcd4e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13094adcd4e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26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cfb1c4ae82_1_15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gcfb1c4ae82_1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cf05445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11cf054457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8ca2c92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e8ca2c927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1cf054457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11cf054457e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1cf054457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g11cf054457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Before we shift into thinking about Early Warning Communications - I want you to look over this list and see if there are any incentives that you could put into place by the end of the week at one of your school sites - jot it down!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1cf054457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11cf054457e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1cf054457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g11cf054457e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animate - show screenshots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1cf054457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11cf054457e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1cf054457e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11cf054457e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3094adcd4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g13094adcd4e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26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cfb1c4ae82_1_1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gcfb1c4ae82_1_17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add this to poll next time?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4d4016b8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114d4016b8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16286c6b9b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116286c6b9b_0_7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fc19296272_0_1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fc19296272_0_1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5598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fc19296272_0_10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gfc19296272_0_1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fc19296272_0_10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gfc19296272_0_1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7146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fc19296272_0_10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gfc19296272_0_1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9566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2:notes"/>
          <p:cNvSpPr txBox="1">
            <a:spLocks noGrp="1"/>
          </p:cNvSpPr>
          <p:nvPr>
            <p:ph type="body" idx="1"/>
          </p:nvPr>
        </p:nvSpPr>
        <p:spPr>
          <a:xfrm>
            <a:off x="960438" y="3521075"/>
            <a:ext cx="7680325" cy="28797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32:notes"/>
          <p:cNvSpPr>
            <a:spLocks noGrp="1" noRot="1" noChangeAspect="1"/>
          </p:cNvSpPr>
          <p:nvPr>
            <p:ph type="sldImg" idx="2"/>
          </p:nvPr>
        </p:nvSpPr>
        <p:spPr>
          <a:xfrm>
            <a:off x="2606675" y="914400"/>
            <a:ext cx="4387850" cy="2468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3094adcd4e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EveryDay Labs is an organization that was born out of the Harvard Kennedy school.  Our founder, Dr. Todd Rogers is a professor of behavioral science at Harvard and he became very interested in how to use behavioral science to motivate action &amp; change people’s behavior. He did a great deal of work with the Get out the Vote campaign back in 2008 &amp; learned a lot about how to increase voter turnout at the polls. As he became a father, he became very interested in applying similar behavioral insights to education, and seeing if he could improve attendance and reduce chronic absenteeism. Thus, our intervention was born!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Our organization partners with districts all across the county to provide this Tier I Universal Intervention and send snail mail &amp; text messages to families designed to motivate families to help their students come to school more often. We also provide districts access to a data platform that supports districts in the process of analyizing data to find emerging attendance trends &amp; patterns and we offer professional learning as well! </a:t>
            </a:r>
            <a:endParaRPr/>
          </a:p>
        </p:txBody>
      </p:sp>
      <p:sp>
        <p:nvSpPr>
          <p:cNvPr id="230" name="Google Shape;230;g13094adcd4e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094adcd4e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3094adcd4e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 chart </a:t>
            </a:r>
            <a:endParaRPr/>
          </a:p>
          <a:p>
            <a:pPr marL="0" lvl="0" indent="0" algn="l" rtl="0">
              <a:spcBef>
                <a:spcPts val="0"/>
              </a:spcBef>
              <a:spcAft>
                <a:spcPts val="0"/>
              </a:spcAft>
              <a:buNone/>
            </a:pPr>
            <a:endParaRPr/>
          </a:p>
          <a:p>
            <a:pPr marL="0" lvl="0" indent="0" algn="l" rtl="0">
              <a:spcBef>
                <a:spcPts val="0"/>
              </a:spcBef>
              <a:spcAft>
                <a:spcPts val="0"/>
              </a:spcAft>
              <a:buNone/>
            </a:pPr>
            <a:r>
              <a:rPr lang="en-US"/>
              <a:t>2 different colored post-its, </a:t>
            </a:r>
            <a:endParaRPr/>
          </a:p>
          <a:p>
            <a:pPr marL="0" lvl="0" indent="0" algn="l" rtl="0">
              <a:spcBef>
                <a:spcPts val="0"/>
              </a:spcBef>
              <a:spcAft>
                <a:spcPts val="0"/>
              </a:spcAft>
              <a:buNone/>
            </a:pPr>
            <a:r>
              <a:rPr lang="en-US"/>
              <a:t>barriers on yellow post-its </a:t>
            </a:r>
            <a:endParaRPr/>
          </a:p>
          <a:p>
            <a:pPr marL="0" lvl="0" indent="0" algn="l" rtl="0">
              <a:spcBef>
                <a:spcPts val="0"/>
              </a:spcBef>
              <a:spcAft>
                <a:spcPts val="0"/>
              </a:spcAft>
              <a:buNone/>
            </a:pPr>
            <a:endParaRPr/>
          </a:p>
          <a:p>
            <a:pPr marL="0" lvl="0" indent="0" algn="l" rtl="0">
              <a:spcBef>
                <a:spcPts val="0"/>
              </a:spcBef>
              <a:spcAft>
                <a:spcPts val="0"/>
              </a:spcAft>
              <a:buNone/>
            </a:pPr>
            <a:r>
              <a:rPr lang="en-US"/>
              <a:t>&amp; at least two strategies for tackling those barriers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094adcd4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094adcd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094adcd4e_0_3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g13094adcd4e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3094adcd4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13094adcd4e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US" sz="1000"/>
              <a:t>One of the critical pieces of a system is making sure that everyone is on the same page when it comes to thinking about ADA. </a:t>
            </a:r>
            <a:endParaRPr sz="1000"/>
          </a:p>
          <a:p>
            <a:pPr marL="0" lvl="0" indent="0" algn="l" rtl="0">
              <a:lnSpc>
                <a:spcPct val="115000"/>
              </a:lnSpc>
              <a:spcBef>
                <a:spcPts val="1000"/>
              </a:spcBef>
              <a:spcAft>
                <a:spcPts val="0"/>
              </a:spcAft>
              <a:buNone/>
            </a:pPr>
            <a:endParaRPr sz="1000"/>
          </a:p>
          <a:p>
            <a:pPr marL="0" lvl="0" indent="0" algn="l" rtl="0">
              <a:lnSpc>
                <a:spcPct val="115000"/>
              </a:lnSpc>
              <a:spcBef>
                <a:spcPts val="1000"/>
              </a:spcBef>
              <a:spcAft>
                <a:spcPts val="0"/>
              </a:spcAft>
              <a:buNone/>
            </a:pPr>
            <a:endParaRPr sz="2500"/>
          </a:p>
          <a:p>
            <a:pPr marL="0" lvl="0" indent="0" algn="l" rtl="0">
              <a:lnSpc>
                <a:spcPct val="115000"/>
              </a:lnSpc>
              <a:spcBef>
                <a:spcPts val="1000"/>
              </a:spcBef>
              <a:spcAft>
                <a:spcPts val="0"/>
              </a:spcAft>
              <a:buNone/>
            </a:pPr>
            <a:endParaRPr sz="25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4.emf"/><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hyperlink" Target="http://www.bie.edu/"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7085" y="599010"/>
            <a:ext cx="7117830" cy="4587046"/>
          </a:xfrm>
          <a:prstGeom prst="rect">
            <a:avLst/>
          </a:prstGeom>
        </p:spPr>
      </p:pic>
      <p:pic>
        <p:nvPicPr>
          <p:cNvPr id="6" name="Picture 5">
            <a:extLst>
              <a:ext uri="{FF2B5EF4-FFF2-40B4-BE49-F238E27FC236}">
                <a16:creationId xmlns:a16="http://schemas.microsoft.com/office/drawing/2014/main" id="{A5435909-073E-4E50-8606-3610F11C62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36245" y="5275213"/>
            <a:ext cx="1319509" cy="1319509"/>
          </a:xfrm>
          <a:prstGeom prst="rect">
            <a:avLst/>
          </a:prstGeom>
        </p:spPr>
      </p:pic>
    </p:spTree>
    <p:extLst>
      <p:ext uri="{BB962C8B-B14F-4D97-AF65-F5344CB8AC3E}">
        <p14:creationId xmlns:p14="http://schemas.microsoft.com/office/powerpoint/2010/main" val="1978223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8200" y="365125"/>
            <a:ext cx="954819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6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4"/>
          <p:cNvSpPr txBox="1">
            <a:spLocks noGrp="1"/>
          </p:cNvSpPr>
          <p:nvPr>
            <p:ph type="body" idx="1"/>
          </p:nvPr>
        </p:nvSpPr>
        <p:spPr>
          <a:xfrm>
            <a:off x="838200" y="1825625"/>
            <a:ext cx="9548191"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18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4"/>
          <p:cNvCxnSpPr/>
          <p:nvPr/>
        </p:nvCxnSpPr>
        <p:spPr>
          <a:xfrm>
            <a:off x="838200" y="1350719"/>
            <a:ext cx="11353800" cy="0"/>
          </a:xfrm>
          <a:prstGeom prst="straightConnector1">
            <a:avLst/>
          </a:prstGeom>
          <a:noFill/>
          <a:ln w="9525" cap="flat" cmpd="sng">
            <a:solidFill>
              <a:schemeClr val="accent1"/>
            </a:solidFill>
            <a:prstDash val="solid"/>
            <a:miter lim="800000"/>
            <a:headEnd type="none" w="sm" len="sm"/>
            <a:tailEnd type="none" w="sm" len="sm"/>
          </a:ln>
        </p:spPr>
      </p:cxnSp>
      <p:pic>
        <p:nvPicPr>
          <p:cNvPr id="8" name="Picture 7">
            <a:extLst>
              <a:ext uri="{FF2B5EF4-FFF2-40B4-BE49-F238E27FC236}">
                <a16:creationId xmlns:a16="http://schemas.microsoft.com/office/drawing/2014/main" id="{6036DC29-ADB6-FA1D-57F5-0EEC243DAF4E}"/>
              </a:ext>
            </a:extLst>
          </p:cNvPr>
          <p:cNvPicPr>
            <a:picLocks noChangeAspect="1"/>
          </p:cNvPicPr>
          <p:nvPr userDrawn="1"/>
        </p:nvPicPr>
        <p:blipFill>
          <a:blip r:embed="rId2"/>
          <a:stretch>
            <a:fillRect/>
          </a:stretch>
        </p:blipFill>
        <p:spPr>
          <a:xfrm>
            <a:off x="10589284" y="365125"/>
            <a:ext cx="1399823" cy="90210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 name="Picture 4">
            <a:extLst>
              <a:ext uri="{FF2B5EF4-FFF2-40B4-BE49-F238E27FC236}">
                <a16:creationId xmlns:a16="http://schemas.microsoft.com/office/drawing/2014/main" id="{70E23FD4-3919-AF32-6C4D-1299F47357FA}"/>
              </a:ext>
            </a:extLst>
          </p:cNvPr>
          <p:cNvPicPr>
            <a:picLocks noChangeAspect="1"/>
          </p:cNvPicPr>
          <p:nvPr userDrawn="1"/>
        </p:nvPicPr>
        <p:blipFill>
          <a:blip r:embed="rId2"/>
          <a:stretch>
            <a:fillRect/>
          </a:stretch>
        </p:blipFill>
        <p:spPr>
          <a:xfrm>
            <a:off x="10589284" y="365125"/>
            <a:ext cx="1399823" cy="90210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e97e88c5bf_0_230"/>
          <p:cNvSpPr txBox="1">
            <a:spLocks noGrp="1"/>
          </p:cNvSpPr>
          <p:nvPr>
            <p:ph type="title"/>
          </p:nvPr>
        </p:nvSpPr>
        <p:spPr>
          <a:xfrm>
            <a:off x="838201" y="365125"/>
            <a:ext cx="9587948"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ge97e88c5bf_0_2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e97e88c5bf_0_2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e97e88c5bf_0_2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 name="Picture 5">
            <a:extLst>
              <a:ext uri="{FF2B5EF4-FFF2-40B4-BE49-F238E27FC236}">
                <a16:creationId xmlns:a16="http://schemas.microsoft.com/office/drawing/2014/main" id="{6DF5997C-5FEF-E9DC-A3DF-E07427D27368}"/>
              </a:ext>
            </a:extLst>
          </p:cNvPr>
          <p:cNvPicPr>
            <a:picLocks noChangeAspect="1"/>
          </p:cNvPicPr>
          <p:nvPr userDrawn="1"/>
        </p:nvPicPr>
        <p:blipFill>
          <a:blip r:embed="rId2"/>
          <a:stretch>
            <a:fillRect/>
          </a:stretch>
        </p:blipFill>
        <p:spPr>
          <a:xfrm>
            <a:off x="10589284" y="365125"/>
            <a:ext cx="1399823" cy="90210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49"/>
        <p:cNvGrpSpPr/>
        <p:nvPr/>
      </p:nvGrpSpPr>
      <p:grpSpPr>
        <a:xfrm>
          <a:off x="0" y="0"/>
          <a:ext cx="0" cy="0"/>
          <a:chOff x="0" y="0"/>
          <a:chExt cx="0" cy="0"/>
        </a:xfrm>
      </p:grpSpPr>
      <p:sp>
        <p:nvSpPr>
          <p:cNvPr id="150" name="Google Shape;150;p44"/>
          <p:cNvSpPr txBox="1">
            <a:spLocks noGrp="1"/>
          </p:cNvSpPr>
          <p:nvPr>
            <p:ph type="title"/>
          </p:nvPr>
        </p:nvSpPr>
        <p:spPr>
          <a:xfrm>
            <a:off x="381000" y="-1105037"/>
            <a:ext cx="9082603"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005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
        <p:cNvGrpSpPr/>
        <p:nvPr/>
      </p:nvGrpSpPr>
      <p:grpSpPr>
        <a:xfrm>
          <a:off x="0" y="0"/>
          <a:ext cx="0" cy="0"/>
          <a:chOff x="0" y="0"/>
          <a:chExt cx="0" cy="0"/>
        </a:xfrm>
      </p:grpSpPr>
      <p:sp>
        <p:nvSpPr>
          <p:cNvPr id="81" name="Google Shape;81;g116286c6b9b_0_88"/>
          <p:cNvSpPr txBox="1">
            <a:spLocks noGrp="1"/>
          </p:cNvSpPr>
          <p:nvPr>
            <p:ph type="title"/>
          </p:nvPr>
        </p:nvSpPr>
        <p:spPr>
          <a:xfrm>
            <a:off x="838200" y="366185"/>
            <a:ext cx="9587948" cy="791700"/>
          </a:xfrm>
          <a:prstGeom prst="rect">
            <a:avLst/>
          </a:prstGeom>
          <a:noFill/>
          <a:ln>
            <a:noFill/>
          </a:ln>
        </p:spPr>
        <p:txBody>
          <a:bodyPr spcFirstLastPara="1" wrap="square" lIns="121900" tIns="60925" rIns="121900" bIns="60925" anchor="ctr" anchorCtr="0">
            <a:noAutofit/>
          </a:bodyPr>
          <a:lstStyle>
            <a:lvl1pPr lvl="0" algn="ctr">
              <a:lnSpc>
                <a:spcPct val="90000"/>
              </a:lnSpc>
              <a:spcBef>
                <a:spcPts val="0"/>
              </a:spcBef>
              <a:spcAft>
                <a:spcPts val="0"/>
              </a:spcAft>
              <a:buClr>
                <a:srgbClr val="50515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dirty="0"/>
          </a:p>
        </p:txBody>
      </p:sp>
      <p:sp>
        <p:nvSpPr>
          <p:cNvPr id="82" name="Google Shape;82;g116286c6b9b_0_88"/>
          <p:cNvSpPr txBox="1">
            <a:spLocks noGrp="1"/>
          </p:cNvSpPr>
          <p:nvPr>
            <p:ph type="body" idx="1"/>
          </p:nvPr>
        </p:nvSpPr>
        <p:spPr>
          <a:xfrm>
            <a:off x="838200" y="1336193"/>
            <a:ext cx="9587948" cy="4665900"/>
          </a:xfrm>
          <a:prstGeom prst="rect">
            <a:avLst/>
          </a:prstGeom>
          <a:noFill/>
          <a:ln>
            <a:noFill/>
          </a:ln>
        </p:spPr>
        <p:txBody>
          <a:bodyPr spcFirstLastPara="1" wrap="square" lIns="121900" tIns="60925" rIns="121900" bIns="60925" anchor="t" anchorCtr="0">
            <a:noAutofit/>
          </a:bodyPr>
          <a:lstStyle>
            <a:lvl1pPr marL="457200" lvl="0" indent="-228600" algn="l">
              <a:lnSpc>
                <a:spcPct val="120000"/>
              </a:lnSpc>
              <a:spcBef>
                <a:spcPts val="1300"/>
              </a:spcBef>
              <a:spcAft>
                <a:spcPts val="0"/>
              </a:spcAft>
              <a:buClr>
                <a:srgbClr val="505151"/>
              </a:buClr>
              <a:buSzPts val="2400"/>
              <a:buNone/>
              <a:defRPr/>
            </a:lvl1pPr>
            <a:lvl2pPr marL="914400" lvl="1" indent="-381000" algn="l">
              <a:lnSpc>
                <a:spcPct val="120000"/>
              </a:lnSpc>
              <a:spcBef>
                <a:spcPts val="700"/>
              </a:spcBef>
              <a:spcAft>
                <a:spcPts val="0"/>
              </a:spcAft>
              <a:buSzPts val="2400"/>
              <a:buChar char="•"/>
              <a:defRPr/>
            </a:lvl2pPr>
            <a:lvl3pPr marL="1371600" lvl="2" indent="-381000" algn="l">
              <a:lnSpc>
                <a:spcPct val="120000"/>
              </a:lnSpc>
              <a:spcBef>
                <a:spcPts val="700"/>
              </a:spcBef>
              <a:spcAft>
                <a:spcPts val="0"/>
              </a:spcAft>
              <a:buSzPts val="2400"/>
              <a:buChar char="•"/>
              <a:defRPr/>
            </a:lvl3pPr>
            <a:lvl4pPr marL="1828800" lvl="3" indent="-381000" algn="l">
              <a:lnSpc>
                <a:spcPct val="120000"/>
              </a:lnSpc>
              <a:spcBef>
                <a:spcPts val="700"/>
              </a:spcBef>
              <a:spcAft>
                <a:spcPts val="0"/>
              </a:spcAft>
              <a:buSzPts val="2400"/>
              <a:buChar char="•"/>
              <a:defRPr/>
            </a:lvl4pPr>
            <a:lvl5pPr marL="2286000" lvl="4" indent="-381000" algn="l">
              <a:lnSpc>
                <a:spcPct val="120000"/>
              </a:lnSpc>
              <a:spcBef>
                <a:spcPts val="700"/>
              </a:spcBef>
              <a:spcAft>
                <a:spcPts val="0"/>
              </a:spcAft>
              <a:buSzPts val="2400"/>
              <a:buChar char="•"/>
              <a:defRPr/>
            </a:lvl5pPr>
            <a:lvl6pPr marL="2743200" lvl="5" indent="-381000" algn="l">
              <a:lnSpc>
                <a:spcPct val="90000"/>
              </a:lnSpc>
              <a:spcBef>
                <a:spcPts val="700"/>
              </a:spcBef>
              <a:spcAft>
                <a:spcPts val="0"/>
              </a:spcAft>
              <a:buClr>
                <a:schemeClr val="dk1"/>
              </a:buClr>
              <a:buSzPts val="2400"/>
              <a:buChar char="•"/>
              <a:defRPr/>
            </a:lvl6pPr>
            <a:lvl7pPr marL="3200400" lvl="6" indent="-381000" algn="l">
              <a:lnSpc>
                <a:spcPct val="90000"/>
              </a:lnSpc>
              <a:spcBef>
                <a:spcPts val="700"/>
              </a:spcBef>
              <a:spcAft>
                <a:spcPts val="0"/>
              </a:spcAft>
              <a:buClr>
                <a:schemeClr val="dk1"/>
              </a:buClr>
              <a:buSzPts val="2400"/>
              <a:buChar char="•"/>
              <a:defRPr/>
            </a:lvl7pPr>
            <a:lvl8pPr marL="3657600" lvl="7" indent="-381000" algn="l">
              <a:lnSpc>
                <a:spcPct val="90000"/>
              </a:lnSpc>
              <a:spcBef>
                <a:spcPts val="700"/>
              </a:spcBef>
              <a:spcAft>
                <a:spcPts val="0"/>
              </a:spcAft>
              <a:buClr>
                <a:schemeClr val="dk1"/>
              </a:buClr>
              <a:buSzPts val="2400"/>
              <a:buChar char="•"/>
              <a:defRPr/>
            </a:lvl8pPr>
            <a:lvl9pPr marL="4114800" lvl="8" indent="-381000" algn="l">
              <a:lnSpc>
                <a:spcPct val="90000"/>
              </a:lnSpc>
              <a:spcBef>
                <a:spcPts val="700"/>
              </a:spcBef>
              <a:spcAft>
                <a:spcPts val="0"/>
              </a:spcAft>
              <a:buClr>
                <a:schemeClr val="dk1"/>
              </a:buClr>
              <a:buSzPts val="2400"/>
              <a:buChar char="•"/>
              <a:defRPr/>
            </a:lvl9pPr>
          </a:lstStyle>
          <a:p>
            <a:endParaRPr/>
          </a:p>
        </p:txBody>
      </p:sp>
      <p:sp>
        <p:nvSpPr>
          <p:cNvPr id="83" name="Google Shape;83;g116286c6b9b_0_88"/>
          <p:cNvSpPr txBox="1">
            <a:spLocks noGrp="1"/>
          </p:cNvSpPr>
          <p:nvPr>
            <p:ph type="dt" idx="10"/>
          </p:nvPr>
        </p:nvSpPr>
        <p:spPr>
          <a:xfrm>
            <a:off x="838200" y="6356351"/>
            <a:ext cx="2743200" cy="3660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84" name="Google Shape;84;g116286c6b9b_0_88"/>
          <p:cNvSpPr txBox="1">
            <a:spLocks noGrp="1"/>
          </p:cNvSpPr>
          <p:nvPr>
            <p:ph type="ftr" idx="11"/>
          </p:nvPr>
        </p:nvSpPr>
        <p:spPr>
          <a:xfrm>
            <a:off x="4038600" y="6356351"/>
            <a:ext cx="4114800" cy="3660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85" name="Google Shape;85;g116286c6b9b_0_88"/>
          <p:cNvSpPr txBox="1">
            <a:spLocks noGrp="1"/>
          </p:cNvSpPr>
          <p:nvPr>
            <p:ph type="sldNum" idx="12"/>
          </p:nvPr>
        </p:nvSpPr>
        <p:spPr>
          <a:xfrm>
            <a:off x="8610600" y="6356351"/>
            <a:ext cx="2743200" cy="3660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pic>
        <p:nvPicPr>
          <p:cNvPr id="87" name="Google Shape;87;g116286c6b9b_0_94" descr="Shape&#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8" name="Google Shape;88;g116286c6b9b_0_94"/>
          <p:cNvSpPr txBox="1">
            <a:spLocks noGrp="1"/>
          </p:cNvSpPr>
          <p:nvPr>
            <p:ph type="ctrTitle"/>
          </p:nvPr>
        </p:nvSpPr>
        <p:spPr>
          <a:xfrm>
            <a:off x="1524000" y="1121833"/>
            <a:ext cx="9144000" cy="2387700"/>
          </a:xfrm>
          <a:prstGeom prst="rect">
            <a:avLst/>
          </a:prstGeom>
          <a:noFill/>
          <a:ln>
            <a:noFill/>
          </a:ln>
        </p:spPr>
        <p:txBody>
          <a:bodyPr spcFirstLastPara="1" wrap="square" lIns="121900" tIns="60925" rIns="121900" bIns="60925" anchor="b" anchorCtr="0">
            <a:noAutofit/>
          </a:bodyPr>
          <a:lstStyle>
            <a:lvl1pPr lvl="0" algn="ctr">
              <a:lnSpc>
                <a:spcPct val="90000"/>
              </a:lnSpc>
              <a:spcBef>
                <a:spcPts val="0"/>
              </a:spcBef>
              <a:spcAft>
                <a:spcPts val="0"/>
              </a:spcAft>
              <a:buClr>
                <a:schemeClr val="lt1"/>
              </a:buClr>
              <a:buSzPts val="5300"/>
              <a:buFont typeface="Arial"/>
              <a:buNone/>
              <a:defRPr sz="5300" b="0">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89" name="Google Shape;89;g116286c6b9b_0_94"/>
          <p:cNvSpPr txBox="1">
            <a:spLocks noGrp="1"/>
          </p:cNvSpPr>
          <p:nvPr>
            <p:ph type="subTitle" idx="1"/>
          </p:nvPr>
        </p:nvSpPr>
        <p:spPr>
          <a:xfrm>
            <a:off x="1524000" y="3602567"/>
            <a:ext cx="9144000" cy="1655100"/>
          </a:xfrm>
          <a:prstGeom prst="rect">
            <a:avLst/>
          </a:prstGeom>
          <a:noFill/>
          <a:ln>
            <a:noFill/>
          </a:ln>
        </p:spPr>
        <p:txBody>
          <a:bodyPr spcFirstLastPara="1" wrap="square" lIns="121900" tIns="60925" rIns="121900" bIns="60925" anchor="t" anchorCtr="0">
            <a:noAutofit/>
          </a:bodyPr>
          <a:lstStyle>
            <a:lvl1pPr lvl="0" algn="ctr">
              <a:lnSpc>
                <a:spcPct val="120000"/>
              </a:lnSpc>
              <a:spcBef>
                <a:spcPts val="1300"/>
              </a:spcBef>
              <a:spcAft>
                <a:spcPts val="0"/>
              </a:spcAft>
              <a:buClr>
                <a:schemeClr val="lt1"/>
              </a:buClr>
              <a:buSzPts val="3200"/>
              <a:buNone/>
              <a:defRPr sz="3200" b="0">
                <a:solidFill>
                  <a:schemeClr val="lt1"/>
                </a:solidFill>
              </a:defRPr>
            </a:lvl1pPr>
            <a:lvl2pPr lvl="1" algn="ctr">
              <a:lnSpc>
                <a:spcPct val="120000"/>
              </a:lnSpc>
              <a:spcBef>
                <a:spcPts val="700"/>
              </a:spcBef>
              <a:spcAft>
                <a:spcPts val="0"/>
              </a:spcAft>
              <a:buSzPts val="2700"/>
              <a:buFont typeface="Arial"/>
              <a:buNone/>
              <a:defRPr sz="2700"/>
            </a:lvl2pPr>
            <a:lvl3pPr lvl="2" algn="ctr">
              <a:lnSpc>
                <a:spcPct val="120000"/>
              </a:lnSpc>
              <a:spcBef>
                <a:spcPts val="700"/>
              </a:spcBef>
              <a:spcAft>
                <a:spcPts val="0"/>
              </a:spcAft>
              <a:buSzPts val="2400"/>
              <a:buNone/>
              <a:defRPr sz="2400"/>
            </a:lvl3pPr>
            <a:lvl4pPr lvl="3" algn="ctr">
              <a:lnSpc>
                <a:spcPct val="120000"/>
              </a:lnSpc>
              <a:spcBef>
                <a:spcPts val="700"/>
              </a:spcBef>
              <a:spcAft>
                <a:spcPts val="0"/>
              </a:spcAft>
              <a:buSzPts val="2100"/>
              <a:buNone/>
              <a:defRPr sz="2100"/>
            </a:lvl4pPr>
            <a:lvl5pPr lvl="4" algn="ctr">
              <a:lnSpc>
                <a:spcPct val="120000"/>
              </a:lnSpc>
              <a:spcBef>
                <a:spcPts val="700"/>
              </a:spcBef>
              <a:spcAft>
                <a:spcPts val="0"/>
              </a:spcAft>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dirty="0"/>
          </a:p>
        </p:txBody>
      </p:sp>
      <p:sp>
        <p:nvSpPr>
          <p:cNvPr id="90" name="Google Shape;90;g116286c6b9b_0_94"/>
          <p:cNvSpPr txBox="1">
            <a:spLocks noGrp="1"/>
          </p:cNvSpPr>
          <p:nvPr>
            <p:ph type="dt" idx="10"/>
          </p:nvPr>
        </p:nvSpPr>
        <p:spPr>
          <a:xfrm>
            <a:off x="838200" y="6356351"/>
            <a:ext cx="2743200" cy="3660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91" name="Google Shape;91;g116286c6b9b_0_94"/>
          <p:cNvSpPr txBox="1">
            <a:spLocks noGrp="1"/>
          </p:cNvSpPr>
          <p:nvPr>
            <p:ph type="ftr" idx="11"/>
          </p:nvPr>
        </p:nvSpPr>
        <p:spPr>
          <a:xfrm>
            <a:off x="4038600" y="6356351"/>
            <a:ext cx="4114800" cy="3660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92" name="Google Shape;92;g116286c6b9b_0_94"/>
          <p:cNvSpPr txBox="1">
            <a:spLocks noGrp="1"/>
          </p:cNvSpPr>
          <p:nvPr>
            <p:ph type="sldNum" idx="12"/>
          </p:nvPr>
        </p:nvSpPr>
        <p:spPr>
          <a:xfrm>
            <a:off x="8610600" y="6356351"/>
            <a:ext cx="2743200" cy="3660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 name="Picture 7">
            <a:extLst>
              <a:ext uri="{FF2B5EF4-FFF2-40B4-BE49-F238E27FC236}">
                <a16:creationId xmlns:a16="http://schemas.microsoft.com/office/drawing/2014/main" id="{21069277-9678-D0F3-F5D3-ED9EAE46BB8B}"/>
              </a:ext>
            </a:extLst>
          </p:cNvPr>
          <p:cNvPicPr>
            <a:picLocks noChangeAspect="1"/>
          </p:cNvPicPr>
          <p:nvPr userDrawn="1"/>
        </p:nvPicPr>
        <p:blipFill>
          <a:blip r:embed="rId3"/>
          <a:stretch>
            <a:fillRect/>
          </a:stretch>
        </p:blipFill>
        <p:spPr>
          <a:xfrm>
            <a:off x="5274365" y="5210281"/>
            <a:ext cx="1643270" cy="105899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0"/>
        <p:cNvGrpSpPr/>
        <p:nvPr/>
      </p:nvGrpSpPr>
      <p:grpSpPr>
        <a:xfrm>
          <a:off x="0" y="0"/>
          <a:ext cx="0" cy="0"/>
          <a:chOff x="0" y="0"/>
          <a:chExt cx="0" cy="0"/>
        </a:xfrm>
      </p:grpSpPr>
      <p:sp>
        <p:nvSpPr>
          <p:cNvPr id="151" name="Google Shape;151;g116286c6b9b_0_752"/>
          <p:cNvSpPr txBox="1">
            <a:spLocks noGrp="1"/>
          </p:cNvSpPr>
          <p:nvPr>
            <p:ph type="ctrTitle"/>
          </p:nvPr>
        </p:nvSpPr>
        <p:spPr>
          <a:xfrm>
            <a:off x="1524000" y="1122363"/>
            <a:ext cx="8743122"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Arial"/>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2" name="Google Shape;152;g116286c6b9b_0_752"/>
          <p:cNvSpPr txBox="1">
            <a:spLocks noGrp="1"/>
          </p:cNvSpPr>
          <p:nvPr>
            <p:ph type="subTitle" idx="1"/>
          </p:nvPr>
        </p:nvSpPr>
        <p:spPr>
          <a:xfrm>
            <a:off x="1524000" y="3602038"/>
            <a:ext cx="8743122"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b="1">
                <a:solidFill>
                  <a:schemeClr val="dk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3" name="Google Shape;153;g116286c6b9b_0_7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116286c6b9b_0_7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116286c6b9b_0_7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g116286c6b9b_0_752" descr="A close up of a sign&#10;&#10;Description automatically generated"/>
          <p:cNvPicPr preferRelativeResize="0"/>
          <p:nvPr/>
        </p:nvPicPr>
        <p:blipFill rotWithShape="1">
          <a:blip r:embed="rId2">
            <a:alphaModFix/>
          </a:blip>
          <a:srcRect/>
          <a:stretch/>
        </p:blipFill>
        <p:spPr>
          <a:xfrm>
            <a:off x="4349198" y="361961"/>
            <a:ext cx="3493603" cy="12382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6174" y="583843"/>
            <a:ext cx="3719652" cy="2397109"/>
          </a:xfrm>
          <a:prstGeom prst="rect">
            <a:avLst/>
          </a:prstGeom>
        </p:spPr>
      </p:pic>
      <p:pic>
        <p:nvPicPr>
          <p:cNvPr id="6" name="Picture 5">
            <a:extLst>
              <a:ext uri="{FF2B5EF4-FFF2-40B4-BE49-F238E27FC236}">
                <a16:creationId xmlns:a16="http://schemas.microsoft.com/office/drawing/2014/main" id="{1162439D-14B4-4715-BCC4-87818158EF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36245" y="5275213"/>
            <a:ext cx="1319509" cy="1319509"/>
          </a:xfrm>
          <a:prstGeom prst="rect">
            <a:avLst/>
          </a:prstGeom>
        </p:spPr>
      </p:pic>
    </p:spTree>
    <p:extLst>
      <p:ext uri="{BB962C8B-B14F-4D97-AF65-F5344CB8AC3E}">
        <p14:creationId xmlns:p14="http://schemas.microsoft.com/office/powerpoint/2010/main" val="4022842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spTree>
    <p:extLst>
      <p:ext uri="{BB962C8B-B14F-4D97-AF65-F5344CB8AC3E}">
        <p14:creationId xmlns:p14="http://schemas.microsoft.com/office/powerpoint/2010/main" val="421657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Slide" preserve="1">
  <p:cSld name="Presentation Slide">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30" name="Google Shape;30;p35" descr="An organic corner shape"/>
          <p:cNvPicPr preferRelativeResize="0"/>
          <p:nvPr/>
        </p:nvPicPr>
        <p:blipFill rotWithShape="1">
          <a:blip r:embed="rId3">
            <a:alphaModFix/>
          </a:blip>
          <a:srcRect t="47415" r="11642"/>
          <a:stretch/>
        </p:blipFill>
        <p:spPr>
          <a:xfrm>
            <a:off x="-10180" y="4453838"/>
            <a:ext cx="4039730" cy="2404162"/>
          </a:xfrm>
          <a:prstGeom prst="rect">
            <a:avLst/>
          </a:prstGeom>
          <a:noFill/>
          <a:ln>
            <a:noFill/>
          </a:ln>
        </p:spPr>
      </p:pic>
      <p:pic>
        <p:nvPicPr>
          <p:cNvPr id="31" name="Google Shape;31;p35" descr="A circle filled with diagonal lines"/>
          <p:cNvPicPr preferRelativeResize="0"/>
          <p:nvPr/>
        </p:nvPicPr>
        <p:blipFill rotWithShape="1">
          <a:blip r:embed="rId4">
            <a:alphaModFix/>
          </a:blip>
          <a:srcRect l="58934" t="11636" r="12364" b="10950"/>
          <a:stretch/>
        </p:blipFill>
        <p:spPr>
          <a:xfrm>
            <a:off x="-10180" y="3318626"/>
            <a:ext cx="1312242" cy="3539374"/>
          </a:xfrm>
          <a:prstGeom prst="rect">
            <a:avLst/>
          </a:prstGeom>
          <a:noFill/>
          <a:ln>
            <a:noFill/>
          </a:ln>
        </p:spPr>
      </p:pic>
      <p:cxnSp>
        <p:nvCxnSpPr>
          <p:cNvPr id="32" name="Google Shape;32;p35"/>
          <p:cNvCxnSpPr/>
          <p:nvPr/>
        </p:nvCxnSpPr>
        <p:spPr>
          <a:xfrm rot="10800000">
            <a:off x="1702685" y="1919938"/>
            <a:ext cx="6765675" cy="3947"/>
          </a:xfrm>
          <a:prstGeom prst="straightConnector1">
            <a:avLst/>
          </a:prstGeom>
          <a:noFill/>
          <a:ln w="76200" cap="rnd" cmpd="sng">
            <a:solidFill>
              <a:schemeClr val="accent6"/>
            </a:solidFill>
            <a:prstDash val="dot"/>
            <a:miter lim="800000"/>
            <a:headEnd type="none" w="sm" len="sm"/>
            <a:tailEnd type="none" w="sm" len="sm"/>
          </a:ln>
        </p:spPr>
      </p:cxnSp>
      <p:sp>
        <p:nvSpPr>
          <p:cNvPr id="33" name="Google Shape;33;p35"/>
          <p:cNvSpPr txBox="1">
            <a:spLocks noGrp="1"/>
          </p:cNvSpPr>
          <p:nvPr>
            <p:ph type="body" idx="1"/>
          </p:nvPr>
        </p:nvSpPr>
        <p:spPr>
          <a:xfrm>
            <a:off x="1702685" y="3429000"/>
            <a:ext cx="6643058" cy="1855302"/>
          </a:xfrm>
          <a:prstGeom prst="rect">
            <a:avLst/>
          </a:prstGeom>
          <a:noFill/>
          <a:ln>
            <a:noFill/>
          </a:ln>
        </p:spPr>
        <p:txBody>
          <a:bodyPr spcFirstLastPara="1" wrap="square" lIns="91425" tIns="45700" rIns="91425" bIns="45700" anchor="ctr" anchorCtr="0">
            <a:noAutofit/>
          </a:bodyPr>
          <a:lstStyle>
            <a:lvl1pPr marL="457200" lvl="0" indent="-431800" algn="l">
              <a:lnSpc>
                <a:spcPct val="90000"/>
              </a:lnSpc>
              <a:spcBef>
                <a:spcPts val="1000"/>
              </a:spcBef>
              <a:spcAft>
                <a:spcPts val="0"/>
              </a:spcAft>
              <a:buClr>
                <a:schemeClr val="lt1"/>
              </a:buClr>
              <a:buSzPts val="3200"/>
              <a:buChar char="•"/>
              <a:defRPr>
                <a:solidFill>
                  <a:schemeClr val="lt1"/>
                </a:solidFill>
              </a:defRPr>
            </a:lvl1pPr>
            <a:lvl2pPr marL="914400" lvl="1" indent="-228600" algn="l">
              <a:lnSpc>
                <a:spcPct val="90000"/>
              </a:lnSpc>
              <a:spcBef>
                <a:spcPts val="500"/>
              </a:spcBef>
              <a:spcAft>
                <a:spcPts val="0"/>
              </a:spcAft>
              <a:buClr>
                <a:schemeClr val="lt1"/>
              </a:buClr>
              <a:buSzPts val="2800"/>
              <a:buNone/>
              <a:defRPr sz="2800">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55600" algn="l">
              <a:lnSpc>
                <a:spcPct val="90000"/>
              </a:lnSpc>
              <a:spcBef>
                <a:spcPts val="500"/>
              </a:spcBef>
              <a:spcAft>
                <a:spcPts val="0"/>
              </a:spcAft>
              <a:buClr>
                <a:schemeClr val="lt1"/>
              </a:buClr>
              <a:buSzPts val="2000"/>
              <a:buChar char="•"/>
              <a:defRPr>
                <a:solidFill>
                  <a:schemeClr val="lt1"/>
                </a:solidFill>
              </a:defRPr>
            </a:lvl4pPr>
            <a:lvl5pPr marL="2286000" lvl="4" indent="-355600" algn="l">
              <a:lnSpc>
                <a:spcPct val="90000"/>
              </a:lnSpc>
              <a:spcBef>
                <a:spcPts val="500"/>
              </a:spcBef>
              <a:spcAft>
                <a:spcPts val="0"/>
              </a:spcAft>
              <a:buClr>
                <a:schemeClr val="lt1"/>
              </a:buClr>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35" descr="An organic corner shape"/>
          <p:cNvPicPr preferRelativeResize="0"/>
          <p:nvPr/>
        </p:nvPicPr>
        <p:blipFill rotWithShape="1">
          <a:blip r:embed="rId5">
            <a:alphaModFix/>
          </a:blip>
          <a:srcRect b="65540"/>
          <a:stretch/>
        </p:blipFill>
        <p:spPr>
          <a:xfrm>
            <a:off x="7620000" y="-1038"/>
            <a:ext cx="4572000" cy="1575516"/>
          </a:xfrm>
          <a:prstGeom prst="rect">
            <a:avLst/>
          </a:prstGeom>
          <a:noFill/>
          <a:ln>
            <a:noFill/>
          </a:ln>
        </p:spPr>
      </p:pic>
      <p:grpSp>
        <p:nvGrpSpPr>
          <p:cNvPr id="35" name="Google Shape;35;p35"/>
          <p:cNvGrpSpPr/>
          <p:nvPr/>
        </p:nvGrpSpPr>
        <p:grpSpPr>
          <a:xfrm rot="-5400000">
            <a:off x="10469429" y="1181806"/>
            <a:ext cx="2584807" cy="869620"/>
            <a:chOff x="9177476" y="5772727"/>
            <a:chExt cx="2584807" cy="869620"/>
          </a:xfrm>
        </p:grpSpPr>
        <p:sp>
          <p:nvSpPr>
            <p:cNvPr id="36" name="Google Shape;36;p35"/>
            <p:cNvSpPr/>
            <p:nvPr/>
          </p:nvSpPr>
          <p:spPr>
            <a:xfrm>
              <a:off x="1166068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35"/>
            <p:cNvSpPr/>
            <p:nvPr/>
          </p:nvSpPr>
          <p:spPr>
            <a:xfrm>
              <a:off x="1126190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35"/>
            <p:cNvSpPr/>
            <p:nvPr/>
          </p:nvSpPr>
          <p:spPr>
            <a:xfrm>
              <a:off x="1085817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35"/>
            <p:cNvSpPr/>
            <p:nvPr/>
          </p:nvSpPr>
          <p:spPr>
            <a:xfrm>
              <a:off x="1043896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35"/>
            <p:cNvSpPr/>
            <p:nvPr/>
          </p:nvSpPr>
          <p:spPr>
            <a:xfrm>
              <a:off x="10019752"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35"/>
            <p:cNvSpPr/>
            <p:nvPr/>
          </p:nvSpPr>
          <p:spPr>
            <a:xfrm>
              <a:off x="959861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35"/>
            <p:cNvSpPr/>
            <p:nvPr/>
          </p:nvSpPr>
          <p:spPr>
            <a:xfrm>
              <a:off x="9177476"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3" name="Google Shape;43;p35"/>
          <p:cNvSpPr txBox="1">
            <a:spLocks noGrp="1"/>
          </p:cNvSpPr>
          <p:nvPr>
            <p:ph type="title"/>
          </p:nvPr>
        </p:nvSpPr>
        <p:spPr>
          <a:xfrm>
            <a:off x="1702685" y="2130681"/>
            <a:ext cx="9042786" cy="968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rebuchet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35"/>
          <p:cNvPicPr preferRelativeResize="0"/>
          <p:nvPr/>
        </p:nvPicPr>
        <p:blipFill rotWithShape="1">
          <a:blip r:embed="rId6">
            <a:alphaModFix/>
          </a:blip>
          <a:srcRect/>
          <a:stretch/>
        </p:blipFill>
        <p:spPr>
          <a:xfrm>
            <a:off x="444312" y="512082"/>
            <a:ext cx="5779766" cy="1229279"/>
          </a:xfrm>
          <a:prstGeom prst="rect">
            <a:avLst/>
          </a:prstGeom>
          <a:noFill/>
          <a:ln>
            <a:noFill/>
          </a:ln>
        </p:spPr>
      </p:pic>
      <p:pic>
        <p:nvPicPr>
          <p:cNvPr id="18" name="Picture 17">
            <a:extLst>
              <a:ext uri="{FF2B5EF4-FFF2-40B4-BE49-F238E27FC236}">
                <a16:creationId xmlns:a16="http://schemas.microsoft.com/office/drawing/2014/main" id="{03C9F7E2-509F-E2E6-037A-DD3BCBE257DA}"/>
              </a:ext>
            </a:extLst>
          </p:cNvPr>
          <p:cNvPicPr>
            <a:picLocks noChangeAspect="1"/>
          </p:cNvPicPr>
          <p:nvPr userDrawn="1"/>
        </p:nvPicPr>
        <p:blipFill>
          <a:blip r:embed="rId7"/>
          <a:stretch>
            <a:fillRect/>
          </a:stretch>
        </p:blipFill>
        <p:spPr>
          <a:xfrm>
            <a:off x="6705600" y="3228558"/>
            <a:ext cx="5210686" cy="3357998"/>
          </a:xfrm>
          <a:prstGeom prst="rect">
            <a:avLst/>
          </a:prstGeom>
        </p:spPr>
      </p:pic>
    </p:spTree>
    <p:extLst>
      <p:ext uri="{BB962C8B-B14F-4D97-AF65-F5344CB8AC3E}">
        <p14:creationId xmlns:p14="http://schemas.microsoft.com/office/powerpoint/2010/main" val="43827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MIssion Slide" preserve="1">
  <p:cSld name="MIssion Slide">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36"/>
          <p:cNvPicPr preferRelativeResize="0"/>
          <p:nvPr/>
        </p:nvPicPr>
        <p:blipFill rotWithShape="1">
          <a:blip r:embed="rId3">
            <a:alphaModFix/>
          </a:blip>
          <a:srcRect/>
          <a:stretch/>
        </p:blipFill>
        <p:spPr>
          <a:xfrm>
            <a:off x="-10180" y="-1038"/>
            <a:ext cx="5735954" cy="6526998"/>
          </a:xfrm>
          <a:prstGeom prst="rect">
            <a:avLst/>
          </a:prstGeom>
          <a:noFill/>
          <a:ln>
            <a:noFill/>
          </a:ln>
        </p:spPr>
      </p:pic>
      <p:pic>
        <p:nvPicPr>
          <p:cNvPr id="47" name="Google Shape;47;p36" descr="An organic corner shape"/>
          <p:cNvPicPr preferRelativeResize="0"/>
          <p:nvPr/>
        </p:nvPicPr>
        <p:blipFill rotWithShape="1">
          <a:blip r:embed="rId4">
            <a:alphaModFix/>
          </a:blip>
          <a:srcRect t="47415" r="11642"/>
          <a:stretch/>
        </p:blipFill>
        <p:spPr>
          <a:xfrm>
            <a:off x="-10180" y="4453838"/>
            <a:ext cx="4039730" cy="2404162"/>
          </a:xfrm>
          <a:prstGeom prst="rect">
            <a:avLst/>
          </a:prstGeom>
          <a:noFill/>
          <a:ln>
            <a:noFill/>
          </a:ln>
        </p:spPr>
      </p:pic>
      <p:pic>
        <p:nvPicPr>
          <p:cNvPr id="48" name="Google Shape;48;p36" descr="A circle filled with diagonal lines"/>
          <p:cNvPicPr preferRelativeResize="0"/>
          <p:nvPr/>
        </p:nvPicPr>
        <p:blipFill rotWithShape="1">
          <a:blip r:embed="rId5">
            <a:alphaModFix/>
          </a:blip>
          <a:srcRect l="58934" t="11636" r="12364" b="10950"/>
          <a:stretch/>
        </p:blipFill>
        <p:spPr>
          <a:xfrm>
            <a:off x="-10180" y="3318626"/>
            <a:ext cx="1312242" cy="3539374"/>
          </a:xfrm>
          <a:prstGeom prst="rect">
            <a:avLst/>
          </a:prstGeom>
          <a:noFill/>
          <a:ln>
            <a:noFill/>
          </a:ln>
        </p:spPr>
      </p:pic>
      <p:cxnSp>
        <p:nvCxnSpPr>
          <p:cNvPr id="49" name="Google Shape;49;p36"/>
          <p:cNvCxnSpPr/>
          <p:nvPr/>
        </p:nvCxnSpPr>
        <p:spPr>
          <a:xfrm rot="10800000">
            <a:off x="1168400" y="6176963"/>
            <a:ext cx="6747350" cy="0"/>
          </a:xfrm>
          <a:prstGeom prst="straightConnector1">
            <a:avLst/>
          </a:prstGeom>
          <a:noFill/>
          <a:ln w="76200" cap="rnd" cmpd="sng">
            <a:solidFill>
              <a:srgbClr val="FFCC56"/>
            </a:solidFill>
            <a:prstDash val="dot"/>
            <a:miter lim="800000"/>
            <a:headEnd type="none" w="sm" len="sm"/>
            <a:tailEnd type="none" w="sm" len="sm"/>
          </a:ln>
        </p:spPr>
      </p:cxnSp>
      <p:sp>
        <p:nvSpPr>
          <p:cNvPr id="50" name="Google Shape;50;p36"/>
          <p:cNvSpPr txBox="1">
            <a:spLocks noGrp="1"/>
          </p:cNvSpPr>
          <p:nvPr>
            <p:ph type="title"/>
          </p:nvPr>
        </p:nvSpPr>
        <p:spPr>
          <a:xfrm>
            <a:off x="-101620" y="-1312401"/>
            <a:ext cx="5273040" cy="11050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36"/>
          <p:cNvSpPr txBox="1"/>
          <p:nvPr/>
        </p:nvSpPr>
        <p:spPr>
          <a:xfrm>
            <a:off x="6095311" y="2492314"/>
            <a:ext cx="4902814"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To provide an overview of Asbestos Hazard Emergency Response Act (AHERA) requirements, roles, and responsibilities to reduce AHERA infractions within BIE Funded Schools</a:t>
            </a:r>
            <a:endParaRPr/>
          </a:p>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63" name="Google Shape;63;p36"/>
          <p:cNvSpPr txBox="1"/>
          <p:nvPr/>
        </p:nvSpPr>
        <p:spPr>
          <a:xfrm>
            <a:off x="6159193" y="1283566"/>
            <a:ext cx="490281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5400"/>
              <a:buFont typeface="Trebuchet MS"/>
              <a:buNone/>
            </a:pPr>
            <a:r>
              <a:rPr lang="en-US" sz="5400" b="1" i="0" u="none" strike="noStrike" cap="none" dirty="0">
                <a:solidFill>
                  <a:schemeClr val="lt1"/>
                </a:solidFill>
                <a:latin typeface="Trebuchet MS"/>
                <a:ea typeface="Trebuchet MS"/>
                <a:cs typeface="Trebuchet MS"/>
                <a:sym typeface="Trebuchet MS"/>
              </a:rPr>
              <a:t>OBJECTIVE</a:t>
            </a:r>
            <a:endParaRPr dirty="0"/>
          </a:p>
        </p:txBody>
      </p:sp>
      <p:pic>
        <p:nvPicPr>
          <p:cNvPr id="20" name="Picture 19">
            <a:extLst>
              <a:ext uri="{FF2B5EF4-FFF2-40B4-BE49-F238E27FC236}">
                <a16:creationId xmlns:a16="http://schemas.microsoft.com/office/drawing/2014/main" id="{E01B8EA2-28C4-DE59-E104-B4BA83D28742}"/>
              </a:ext>
            </a:extLst>
          </p:cNvPr>
          <p:cNvPicPr>
            <a:picLocks noChangeAspect="1"/>
          </p:cNvPicPr>
          <p:nvPr userDrawn="1"/>
        </p:nvPicPr>
        <p:blipFill>
          <a:blip r:embed="rId6"/>
          <a:stretch>
            <a:fillRect/>
          </a:stretch>
        </p:blipFill>
        <p:spPr>
          <a:xfrm>
            <a:off x="8610600" y="4431306"/>
            <a:ext cx="2708776" cy="1745656"/>
          </a:xfrm>
          <a:prstGeom prst="rect">
            <a:avLst/>
          </a:prstGeom>
        </p:spPr>
      </p:pic>
    </p:spTree>
    <p:extLst>
      <p:ext uri="{BB962C8B-B14F-4D97-AF65-F5344CB8AC3E}">
        <p14:creationId xmlns:p14="http://schemas.microsoft.com/office/powerpoint/2010/main" val="104029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ation Highlight Slide" preserve="1" userDrawn="1">
  <p:cSld name="Quotation Highlight Slide">
    <p:spTree>
      <p:nvGrpSpPr>
        <p:cNvPr id="1" name="Shape 84"/>
        <p:cNvGrpSpPr/>
        <p:nvPr/>
      </p:nvGrpSpPr>
      <p:grpSpPr>
        <a:xfrm>
          <a:off x="0" y="0"/>
          <a:ext cx="0" cy="0"/>
          <a:chOff x="0" y="0"/>
          <a:chExt cx="0" cy="0"/>
        </a:xfrm>
      </p:grpSpPr>
      <p:sp>
        <p:nvSpPr>
          <p:cNvPr id="85" name="Google Shape;85;p45"/>
          <p:cNvSpPr/>
          <p:nvPr/>
        </p:nvSpPr>
        <p:spPr>
          <a:xfrm>
            <a:off x="2245659" y="0"/>
            <a:ext cx="9955094" cy="6858000"/>
          </a:xfrm>
          <a:prstGeom prst="rect">
            <a:avLst/>
          </a:prstGeom>
          <a:solidFill>
            <a:srgbClr val="E7A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Helvetica Neue"/>
                <a:ea typeface="Helvetica Neue"/>
                <a:cs typeface="Helvetica Neue"/>
                <a:sym typeface="Helvetica Neue"/>
              </a:rPr>
              <a:t>‹#›</a:t>
            </a:fld>
            <a:endParaRPr sz="1200" b="1">
              <a:solidFill>
                <a:schemeClr val="lt1"/>
              </a:solidFill>
              <a:latin typeface="Helvetica Neue"/>
              <a:ea typeface="Helvetica Neue"/>
              <a:cs typeface="Helvetica Neue"/>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31"/>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365642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preserve="1">
  <p:cSld name="Thank You">
    <p:spTree>
      <p:nvGrpSpPr>
        <p:cNvPr id="1" name="Shape 142"/>
        <p:cNvGrpSpPr/>
        <p:nvPr/>
      </p:nvGrpSpPr>
      <p:grpSpPr>
        <a:xfrm>
          <a:off x="0" y="0"/>
          <a:ext cx="0" cy="0"/>
          <a:chOff x="0" y="0"/>
          <a:chExt cx="0" cy="0"/>
        </a:xfrm>
      </p:grpSpPr>
      <p:sp>
        <p:nvSpPr>
          <p:cNvPr id="143" name="Google Shape;143;p42"/>
          <p:cNvSpPr txBox="1">
            <a:spLocks noGrp="1"/>
          </p:cNvSpPr>
          <p:nvPr>
            <p:ph type="title"/>
          </p:nvPr>
        </p:nvSpPr>
        <p:spPr>
          <a:xfrm>
            <a:off x="0" y="-1232989"/>
            <a:ext cx="9082603"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4" name="Google Shape;144;p42" descr="Text&#10;&#10;Description automatically generated"/>
          <p:cNvPicPr preferRelativeResize="0"/>
          <p:nvPr/>
        </p:nvPicPr>
        <p:blipFill rotWithShape="1">
          <a:blip r:embed="rId2">
            <a:alphaModFix/>
          </a:blip>
          <a:srcRect/>
          <a:stretch/>
        </p:blipFill>
        <p:spPr>
          <a:xfrm>
            <a:off x="1496169" y="527052"/>
            <a:ext cx="9199661" cy="5803895"/>
          </a:xfrm>
          <a:prstGeom prst="rect">
            <a:avLst/>
          </a:prstGeom>
          <a:noFill/>
          <a:ln>
            <a:noFill/>
          </a:ln>
        </p:spPr>
      </p:pic>
    </p:spTree>
    <p:extLst>
      <p:ext uri="{BB962C8B-B14F-4D97-AF65-F5344CB8AC3E}">
        <p14:creationId xmlns:p14="http://schemas.microsoft.com/office/powerpoint/2010/main" val="242048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gital Media" preserve="1">
  <p:cSld name="Digital Media">
    <p:spTree>
      <p:nvGrpSpPr>
        <p:cNvPr id="1" name="Shape 127"/>
        <p:cNvGrpSpPr/>
        <p:nvPr/>
      </p:nvGrpSpPr>
      <p:grpSpPr>
        <a:xfrm>
          <a:off x="0" y="0"/>
          <a:ext cx="0" cy="0"/>
          <a:chOff x="0" y="0"/>
          <a:chExt cx="0" cy="0"/>
        </a:xfrm>
      </p:grpSpPr>
      <p:pic>
        <p:nvPicPr>
          <p:cNvPr id="128" name="Google Shape;128;p41" descr="An organic corner shape"/>
          <p:cNvPicPr preferRelativeResize="0"/>
          <p:nvPr/>
        </p:nvPicPr>
        <p:blipFill rotWithShape="1">
          <a:blip r:embed="rId2">
            <a:alphaModFix/>
          </a:blip>
          <a:srcRect l="11893" b="65540"/>
          <a:stretch/>
        </p:blipFill>
        <p:spPr>
          <a:xfrm rot="-5400000" flipH="1">
            <a:off x="-2087881" y="2087880"/>
            <a:ext cx="6858003" cy="2682242"/>
          </a:xfrm>
          <a:prstGeom prst="rect">
            <a:avLst/>
          </a:prstGeom>
          <a:noFill/>
          <a:ln>
            <a:noFill/>
          </a:ln>
        </p:spPr>
      </p:pic>
      <p:pic>
        <p:nvPicPr>
          <p:cNvPr id="129" name="Google Shape;129;p41" descr="A square made of dots"/>
          <p:cNvPicPr preferRelativeResize="0"/>
          <p:nvPr/>
        </p:nvPicPr>
        <p:blipFill rotWithShape="1">
          <a:blip r:embed="rId3">
            <a:alphaModFix/>
          </a:blip>
          <a:srcRect l="44777" t="13758" r="30555" b="40299"/>
          <a:stretch/>
        </p:blipFill>
        <p:spPr>
          <a:xfrm rot="5400000">
            <a:off x="486330" y="-6112"/>
            <a:ext cx="1127760" cy="2100421"/>
          </a:xfrm>
          <a:prstGeom prst="rect">
            <a:avLst/>
          </a:prstGeom>
          <a:noFill/>
          <a:ln>
            <a:noFill/>
          </a:ln>
        </p:spPr>
      </p:pic>
      <p:pic>
        <p:nvPicPr>
          <p:cNvPr id="131" name="Google Shape;131;p41" descr="Logo, icon&#10;&#10;Description automatically generated"/>
          <p:cNvPicPr preferRelativeResize="0"/>
          <p:nvPr/>
        </p:nvPicPr>
        <p:blipFill rotWithShape="1">
          <a:blip r:embed="rId4">
            <a:alphaModFix/>
          </a:blip>
          <a:srcRect/>
          <a:stretch/>
        </p:blipFill>
        <p:spPr>
          <a:xfrm>
            <a:off x="6607207" y="4769288"/>
            <a:ext cx="457200" cy="457200"/>
          </a:xfrm>
          <a:prstGeom prst="rect">
            <a:avLst/>
          </a:prstGeom>
          <a:noFill/>
          <a:ln>
            <a:noFill/>
          </a:ln>
        </p:spPr>
      </p:pic>
      <p:pic>
        <p:nvPicPr>
          <p:cNvPr id="132" name="Google Shape;132;p41" descr="Logo&#10;&#10;Description automatically generated"/>
          <p:cNvPicPr preferRelativeResize="0"/>
          <p:nvPr/>
        </p:nvPicPr>
        <p:blipFill rotWithShape="1">
          <a:blip r:embed="rId5">
            <a:alphaModFix/>
          </a:blip>
          <a:srcRect/>
          <a:stretch/>
        </p:blipFill>
        <p:spPr>
          <a:xfrm>
            <a:off x="2861868" y="3659033"/>
            <a:ext cx="457200" cy="457200"/>
          </a:xfrm>
          <a:prstGeom prst="rect">
            <a:avLst/>
          </a:prstGeom>
          <a:noFill/>
          <a:ln>
            <a:noFill/>
          </a:ln>
        </p:spPr>
      </p:pic>
      <p:pic>
        <p:nvPicPr>
          <p:cNvPr id="133" name="Google Shape;133;p41" descr="Icon&#10;&#10;Description automatically generated"/>
          <p:cNvPicPr preferRelativeResize="0"/>
          <p:nvPr/>
        </p:nvPicPr>
        <p:blipFill rotWithShape="1">
          <a:blip r:embed="rId6">
            <a:alphaModFix/>
          </a:blip>
          <a:srcRect/>
          <a:stretch/>
        </p:blipFill>
        <p:spPr>
          <a:xfrm>
            <a:off x="2861868" y="4769288"/>
            <a:ext cx="457200" cy="457200"/>
          </a:xfrm>
          <a:prstGeom prst="rect">
            <a:avLst/>
          </a:prstGeom>
          <a:noFill/>
          <a:ln>
            <a:noFill/>
          </a:ln>
        </p:spPr>
      </p:pic>
      <p:pic>
        <p:nvPicPr>
          <p:cNvPr id="134" name="Google Shape;134;p41" descr="Icon&#10;&#10;Description automatically generated"/>
          <p:cNvPicPr preferRelativeResize="0"/>
          <p:nvPr/>
        </p:nvPicPr>
        <p:blipFill rotWithShape="1">
          <a:blip r:embed="rId7">
            <a:alphaModFix/>
          </a:blip>
          <a:srcRect/>
          <a:stretch/>
        </p:blipFill>
        <p:spPr>
          <a:xfrm>
            <a:off x="6581843" y="3653179"/>
            <a:ext cx="457200" cy="457200"/>
          </a:xfrm>
          <a:prstGeom prst="rect">
            <a:avLst/>
          </a:prstGeom>
          <a:noFill/>
          <a:ln>
            <a:noFill/>
          </a:ln>
        </p:spPr>
      </p:pic>
      <p:pic>
        <p:nvPicPr>
          <p:cNvPr id="135" name="Google Shape;135;p41"/>
          <p:cNvPicPr preferRelativeResize="0"/>
          <p:nvPr/>
        </p:nvPicPr>
        <p:blipFill rotWithShape="1">
          <a:blip r:embed="rId8">
            <a:alphaModFix/>
          </a:blip>
          <a:srcRect/>
          <a:stretch/>
        </p:blipFill>
        <p:spPr>
          <a:xfrm>
            <a:off x="4615214" y="2228959"/>
            <a:ext cx="992009" cy="992009"/>
          </a:xfrm>
          <a:prstGeom prst="rect">
            <a:avLst/>
          </a:prstGeom>
          <a:noFill/>
          <a:ln>
            <a:noFill/>
          </a:ln>
        </p:spPr>
      </p:pic>
      <p:sp>
        <p:nvSpPr>
          <p:cNvPr id="136" name="Google Shape;136;p41"/>
          <p:cNvSpPr txBox="1">
            <a:spLocks noGrp="1"/>
          </p:cNvSpPr>
          <p:nvPr>
            <p:ph type="title"/>
          </p:nvPr>
        </p:nvSpPr>
        <p:spPr>
          <a:xfrm>
            <a:off x="2327563" y="585651"/>
            <a:ext cx="7860146"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Trebuchet MS"/>
              <a:buNone/>
              <a:defRPr sz="5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41"/>
          <p:cNvSpPr txBox="1"/>
          <p:nvPr/>
        </p:nvSpPr>
        <p:spPr>
          <a:xfrm>
            <a:off x="3511661" y="3674124"/>
            <a:ext cx="306507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a:solidFill>
                  <a:schemeClr val="dk1"/>
                </a:solidFill>
                <a:latin typeface="Trebuchet MS"/>
                <a:ea typeface="Trebuchet MS"/>
                <a:cs typeface="Trebuchet MS"/>
                <a:sym typeface="Trebuchet MS"/>
              </a:rPr>
              <a:t>@BureauIndEdu</a:t>
            </a:r>
            <a:endParaRPr/>
          </a:p>
          <a:p>
            <a:pPr marL="0" marR="0" lvl="0" indent="0" algn="l" rtl="0">
              <a:spcBef>
                <a:spcPts val="0"/>
              </a:spcBef>
              <a:spcAft>
                <a:spcPts val="0"/>
              </a:spcAft>
              <a:buNone/>
            </a:pPr>
            <a:endParaRPr sz="24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400" b="1">
                <a:solidFill>
                  <a:schemeClr val="dk1"/>
                </a:solidFill>
                <a:latin typeface="Trebuchet MS"/>
                <a:ea typeface="Trebuchet MS"/>
                <a:cs typeface="Trebuchet MS"/>
                <a:sym typeface="Trebuchet MS"/>
              </a:rPr>
              <a:t>/BureauIndianEdu</a:t>
            </a:r>
            <a:endParaRPr sz="2400" b="1">
              <a:solidFill>
                <a:schemeClr val="dk1"/>
              </a:solidFill>
              <a:latin typeface="Trebuchet MS"/>
              <a:ea typeface="Trebuchet MS"/>
              <a:cs typeface="Trebuchet MS"/>
              <a:sym typeface="Trebuchet MS"/>
            </a:endParaRPr>
          </a:p>
        </p:txBody>
      </p:sp>
      <p:sp>
        <p:nvSpPr>
          <p:cNvPr id="138" name="Google Shape;138;p41"/>
          <p:cNvSpPr txBox="1"/>
          <p:nvPr/>
        </p:nvSpPr>
        <p:spPr>
          <a:xfrm>
            <a:off x="7228763" y="3676270"/>
            <a:ext cx="414660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a:solidFill>
                  <a:schemeClr val="dk1"/>
                </a:solidFill>
                <a:latin typeface="Trebuchet MS"/>
                <a:ea typeface="Trebuchet MS"/>
                <a:cs typeface="Trebuchet MS"/>
                <a:sym typeface="Trebuchet MS"/>
              </a:rPr>
              <a:t>@BureauofIndianEducation</a:t>
            </a:r>
            <a:endParaRPr/>
          </a:p>
          <a:p>
            <a:pPr marL="0" marR="0" lvl="0" indent="0" algn="l" rtl="0">
              <a:spcBef>
                <a:spcPts val="0"/>
              </a:spcBef>
              <a:spcAft>
                <a:spcPts val="0"/>
              </a:spcAft>
              <a:buNone/>
            </a:pPr>
            <a:endParaRPr sz="24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b="1">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2400"/>
              <a:buFont typeface="Trebuchet MS"/>
              <a:buNone/>
            </a:pPr>
            <a:r>
              <a:rPr lang="en-US" sz="2400" b="1">
                <a:solidFill>
                  <a:schemeClr val="dk1"/>
                </a:solidFill>
                <a:latin typeface="Trebuchet MS"/>
                <a:ea typeface="Trebuchet MS"/>
                <a:cs typeface="Trebuchet MS"/>
                <a:sym typeface="Trebuchet MS"/>
              </a:rPr>
              <a:t>/BureauofIndianEducation</a:t>
            </a:r>
            <a:endParaRPr sz="24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b="1">
              <a:solidFill>
                <a:schemeClr val="dk1"/>
              </a:solidFill>
              <a:latin typeface="Trebuchet MS"/>
              <a:ea typeface="Trebuchet MS"/>
              <a:cs typeface="Trebuchet MS"/>
              <a:sym typeface="Trebuchet MS"/>
            </a:endParaRPr>
          </a:p>
        </p:txBody>
      </p:sp>
      <p:sp>
        <p:nvSpPr>
          <p:cNvPr id="139" name="Google Shape;139;p41"/>
          <p:cNvSpPr txBox="1"/>
          <p:nvPr/>
        </p:nvSpPr>
        <p:spPr>
          <a:xfrm>
            <a:off x="5450629" y="2344371"/>
            <a:ext cx="26231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u="sng">
                <a:solidFill>
                  <a:schemeClr val="dk1"/>
                </a:solidFill>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rPr>
              <a:t>www.bie.edu</a:t>
            </a:r>
            <a:endParaRPr sz="2400" b="1">
              <a:solidFill>
                <a:schemeClr val="dk1"/>
              </a:solidFill>
              <a:latin typeface="Trebuchet MS"/>
              <a:ea typeface="Trebuchet MS"/>
              <a:cs typeface="Trebuchet MS"/>
              <a:sym typeface="Trebuchet MS"/>
            </a:endParaRPr>
          </a:p>
        </p:txBody>
      </p:sp>
      <p:cxnSp>
        <p:nvCxnSpPr>
          <p:cNvPr id="140" name="Google Shape;140;p41"/>
          <p:cNvCxnSpPr/>
          <p:nvPr/>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sp>
        <p:nvSpPr>
          <p:cNvPr id="141" name="Google Shape;141;p41"/>
          <p:cNvSpPr/>
          <p:nvPr/>
        </p:nvSpPr>
        <p:spPr>
          <a:xfrm rot="-1164760">
            <a:off x="177960" y="2523420"/>
            <a:ext cx="2719445" cy="4296925"/>
          </a:xfrm>
          <a:prstGeom prst="rect">
            <a:avLst/>
          </a:prstGeom>
          <a:blipFill rotWithShape="1">
            <a:blip r:embed="rId10">
              <a:alphaModFix/>
            </a:blip>
            <a:stretch>
              <a:fillRect l="-1124" r="-11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65B10153-2257-B3E9-B6EF-FD47C60957D7}"/>
              </a:ext>
            </a:extLst>
          </p:cNvPr>
          <p:cNvPicPr>
            <a:picLocks noChangeAspect="1"/>
          </p:cNvPicPr>
          <p:nvPr userDrawn="1"/>
        </p:nvPicPr>
        <p:blipFill>
          <a:blip r:embed="rId11"/>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257368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Arial"/>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b="1">
                <a:solidFill>
                  <a:schemeClr val="dk2"/>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9" name="Google Shape;19;p3" descr="A close up of a sign&#10;&#10;Description automatically generated"/>
          <p:cNvPicPr preferRelativeResize="0"/>
          <p:nvPr/>
        </p:nvPicPr>
        <p:blipFill rotWithShape="1">
          <a:blip r:embed="rId2">
            <a:alphaModFix/>
          </a:blip>
          <a:srcRect/>
          <a:stretch/>
        </p:blipFill>
        <p:spPr>
          <a:xfrm>
            <a:off x="4349198" y="361961"/>
            <a:ext cx="3493604" cy="1238239"/>
          </a:xfrm>
          <a:prstGeom prst="rect">
            <a:avLst/>
          </a:prstGeom>
          <a:noFill/>
          <a:ln>
            <a:noFill/>
          </a:ln>
        </p:spPr>
      </p:pic>
      <p:pic>
        <p:nvPicPr>
          <p:cNvPr id="8" name="Picture 7">
            <a:extLst>
              <a:ext uri="{FF2B5EF4-FFF2-40B4-BE49-F238E27FC236}">
                <a16:creationId xmlns:a16="http://schemas.microsoft.com/office/drawing/2014/main" id="{EA9289D6-3256-A6E4-A419-D4DBA666BAFD}"/>
              </a:ext>
            </a:extLst>
          </p:cNvPr>
          <p:cNvPicPr>
            <a:picLocks noChangeAspect="1"/>
          </p:cNvPicPr>
          <p:nvPr userDrawn="1"/>
        </p:nvPicPr>
        <p:blipFill>
          <a:blip r:embed="rId3"/>
          <a:stretch>
            <a:fillRect/>
          </a:stretch>
        </p:blipFill>
        <p:spPr>
          <a:xfrm>
            <a:off x="10831931" y="308449"/>
            <a:ext cx="1043738" cy="67263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4.emf"/><Relationship Id="rId4" Type="http://schemas.openxmlformats.org/officeDocument/2006/relationships/image" Target="../media/image26.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2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6"/>
              </a:buClr>
              <a:buSzPts val="3600"/>
              <a:buFont typeface="Arial"/>
              <a:buNone/>
              <a:defRPr sz="3600" b="0"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2"/>
                </a:solidFill>
                <a:latin typeface="Arial"/>
                <a:ea typeface="Arial"/>
                <a:cs typeface="Arial"/>
                <a:sym typeface="Arial"/>
              </a:defRPr>
            </a:lvl2pPr>
            <a:lvl3pPr marL="1371600" marR="0" lvl="2"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2"/>
          <p:cNvSpPr txBox="1"/>
          <p:nvPr/>
        </p:nvSpPr>
        <p:spPr>
          <a:xfrm>
            <a:off x="11641015" y="4841631"/>
            <a:ext cx="1847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2" descr="A picture containing food, light&#10;&#10;Description automatically generated"/>
          <p:cNvPicPr preferRelativeResize="0"/>
          <p:nvPr/>
        </p:nvPicPr>
        <p:blipFill rotWithShape="1">
          <a:blip r:embed="rId15">
            <a:alphaModFix/>
          </a:blip>
          <a:srcRect t="50699" b="20391"/>
          <a:stretch/>
        </p:blipFill>
        <p:spPr>
          <a:xfrm>
            <a:off x="0" y="6261198"/>
            <a:ext cx="12192000" cy="5968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49" r:id="rId9"/>
    <p:sldLayoutId id="2147483650" r:id="rId10"/>
    <p:sldLayoutId id="2147483651" r:id="rId11"/>
    <p:sldLayoutId id="2147483652" r:id="rId12"/>
    <p:sldLayoutId id="214748368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g116286c6b9b_0_80" descr="A picture containing food, light&#10;&#10;Description automatically generated"/>
          <p:cNvPicPr preferRelativeResize="0"/>
          <p:nvPr/>
        </p:nvPicPr>
        <p:blipFill rotWithShape="1">
          <a:blip r:embed="rId4">
            <a:alphaModFix/>
          </a:blip>
          <a:srcRect/>
          <a:stretch/>
        </p:blipFill>
        <p:spPr>
          <a:xfrm>
            <a:off x="0" y="6091833"/>
            <a:ext cx="12192000" cy="766167"/>
          </a:xfrm>
          <a:prstGeom prst="rect">
            <a:avLst/>
          </a:prstGeom>
          <a:noFill/>
          <a:ln>
            <a:noFill/>
          </a:ln>
        </p:spPr>
      </p:pic>
      <p:sp>
        <p:nvSpPr>
          <p:cNvPr id="74" name="Google Shape;74;g116286c6b9b_0_80"/>
          <p:cNvSpPr txBox="1">
            <a:spLocks noGrp="1"/>
          </p:cNvSpPr>
          <p:nvPr>
            <p:ph type="title"/>
          </p:nvPr>
        </p:nvSpPr>
        <p:spPr>
          <a:xfrm>
            <a:off x="838200" y="366185"/>
            <a:ext cx="9587948" cy="791700"/>
          </a:xfrm>
          <a:prstGeom prst="rect">
            <a:avLst/>
          </a:prstGeom>
          <a:noFill/>
          <a:ln>
            <a:noFill/>
          </a:ln>
        </p:spPr>
        <p:txBody>
          <a:bodyPr spcFirstLastPara="1" wrap="square" lIns="121900" tIns="60925" rIns="121900" bIns="60925" anchor="ctr" anchorCtr="0">
            <a:noAutofit/>
          </a:bodyPr>
          <a:lstStyle>
            <a:lvl1pPr marR="0" lvl="0" algn="ctr" rtl="0">
              <a:lnSpc>
                <a:spcPct val="90000"/>
              </a:lnSpc>
              <a:spcBef>
                <a:spcPts val="0"/>
              </a:spcBef>
              <a:spcAft>
                <a:spcPts val="0"/>
              </a:spcAft>
              <a:buClr>
                <a:srgbClr val="505151"/>
              </a:buClr>
              <a:buSzPts val="3700"/>
              <a:buFont typeface="Arial"/>
              <a:buNone/>
              <a:defRPr sz="3700" b="0" i="0" u="none" strike="noStrike" cap="none">
                <a:solidFill>
                  <a:srgbClr val="50515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dirty="0"/>
          </a:p>
        </p:txBody>
      </p:sp>
      <p:sp>
        <p:nvSpPr>
          <p:cNvPr id="75" name="Google Shape;75;g116286c6b9b_0_80"/>
          <p:cNvSpPr txBox="1">
            <a:spLocks noGrp="1"/>
          </p:cNvSpPr>
          <p:nvPr>
            <p:ph type="body" idx="1"/>
          </p:nvPr>
        </p:nvSpPr>
        <p:spPr>
          <a:xfrm>
            <a:off x="838200" y="1336193"/>
            <a:ext cx="9587948" cy="46659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120000"/>
              </a:lnSpc>
              <a:spcBef>
                <a:spcPts val="1300"/>
              </a:spcBef>
              <a:spcAft>
                <a:spcPts val="0"/>
              </a:spcAft>
              <a:buClr>
                <a:srgbClr val="505151"/>
              </a:buClr>
              <a:buSzPts val="2400"/>
              <a:buFont typeface="Arial"/>
              <a:buNone/>
              <a:defRPr sz="2400" b="1" i="0" u="none" strike="noStrike" cap="none">
                <a:solidFill>
                  <a:srgbClr val="505151"/>
                </a:solidFill>
                <a:latin typeface="Arial"/>
                <a:ea typeface="Arial"/>
                <a:cs typeface="Arial"/>
                <a:sym typeface="Arial"/>
              </a:defRPr>
            </a:lvl1pPr>
            <a:lvl2pPr marL="914400" marR="0" lvl="1" indent="-361950" algn="l" rtl="0">
              <a:lnSpc>
                <a:spcPct val="120000"/>
              </a:lnSpc>
              <a:spcBef>
                <a:spcPts val="700"/>
              </a:spcBef>
              <a:spcAft>
                <a:spcPts val="0"/>
              </a:spcAft>
              <a:buClr>
                <a:srgbClr val="FCAB18"/>
              </a:buClr>
              <a:buSzPts val="2100"/>
              <a:buFont typeface="Arial"/>
              <a:buChar char="•"/>
              <a:defRPr sz="2100" b="0" i="0" u="none" strike="noStrike" cap="none">
                <a:solidFill>
                  <a:srgbClr val="505151"/>
                </a:solidFill>
                <a:latin typeface="Arial"/>
                <a:ea typeface="Arial"/>
                <a:cs typeface="Arial"/>
                <a:sym typeface="Arial"/>
              </a:defRPr>
            </a:lvl2pPr>
            <a:lvl3pPr marL="1371600" marR="0" lvl="2" indent="-349250" algn="l" rtl="0">
              <a:lnSpc>
                <a:spcPct val="120000"/>
              </a:lnSpc>
              <a:spcBef>
                <a:spcPts val="700"/>
              </a:spcBef>
              <a:spcAft>
                <a:spcPts val="0"/>
              </a:spcAft>
              <a:buClr>
                <a:srgbClr val="FCAB18"/>
              </a:buClr>
              <a:buSzPts val="1900"/>
              <a:buFont typeface="Arial"/>
              <a:buChar char="•"/>
              <a:defRPr sz="1900" b="0" i="0" u="none" strike="noStrike" cap="none">
                <a:solidFill>
                  <a:srgbClr val="505151"/>
                </a:solidFill>
                <a:latin typeface="Arial"/>
                <a:ea typeface="Arial"/>
                <a:cs typeface="Arial"/>
                <a:sym typeface="Arial"/>
              </a:defRPr>
            </a:lvl3pPr>
            <a:lvl4pPr marL="1828800" marR="0" lvl="3" indent="-330200" algn="l" rtl="0">
              <a:lnSpc>
                <a:spcPct val="120000"/>
              </a:lnSpc>
              <a:spcBef>
                <a:spcPts val="700"/>
              </a:spcBef>
              <a:spcAft>
                <a:spcPts val="0"/>
              </a:spcAft>
              <a:buClr>
                <a:srgbClr val="FCAB18"/>
              </a:buClr>
              <a:buSzPts val="1600"/>
              <a:buFont typeface="Arial"/>
              <a:buChar char="•"/>
              <a:defRPr sz="1600" b="0" i="0" u="none" strike="noStrike" cap="none">
                <a:solidFill>
                  <a:srgbClr val="505151"/>
                </a:solidFill>
                <a:latin typeface="Arial"/>
                <a:ea typeface="Arial"/>
                <a:cs typeface="Arial"/>
                <a:sym typeface="Arial"/>
              </a:defRPr>
            </a:lvl4pPr>
            <a:lvl5pPr marL="2286000" marR="0" lvl="4" indent="-330200" algn="l" rtl="0">
              <a:lnSpc>
                <a:spcPct val="120000"/>
              </a:lnSpc>
              <a:spcBef>
                <a:spcPts val="700"/>
              </a:spcBef>
              <a:spcAft>
                <a:spcPts val="0"/>
              </a:spcAft>
              <a:buClr>
                <a:srgbClr val="FCAB18"/>
              </a:buClr>
              <a:buSzPts val="1600"/>
              <a:buFont typeface="Arial"/>
              <a:buChar char="•"/>
              <a:defRPr sz="1600" b="0" i="0" u="none" strike="noStrike" cap="none">
                <a:solidFill>
                  <a:srgbClr val="505151"/>
                </a:solidFill>
                <a:latin typeface="Arial"/>
                <a:ea typeface="Arial"/>
                <a:cs typeface="Arial"/>
                <a:sym typeface="Arial"/>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76" name="Google Shape;76;g116286c6b9b_0_80"/>
          <p:cNvSpPr txBox="1">
            <a:spLocks noGrp="1"/>
          </p:cNvSpPr>
          <p:nvPr>
            <p:ph type="dt" idx="10"/>
          </p:nvPr>
        </p:nvSpPr>
        <p:spPr>
          <a:xfrm>
            <a:off x="838200" y="6356351"/>
            <a:ext cx="2743200" cy="3660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3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7" name="Google Shape;77;g116286c6b9b_0_80"/>
          <p:cNvSpPr txBox="1">
            <a:spLocks noGrp="1"/>
          </p:cNvSpPr>
          <p:nvPr>
            <p:ph type="ftr" idx="11"/>
          </p:nvPr>
        </p:nvSpPr>
        <p:spPr>
          <a:xfrm>
            <a:off x="4038600" y="6356351"/>
            <a:ext cx="4114800" cy="3660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a:buNone/>
              <a:defRPr sz="13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8" name="Google Shape;78;g116286c6b9b_0_80"/>
          <p:cNvSpPr txBox="1">
            <a:spLocks noGrp="1"/>
          </p:cNvSpPr>
          <p:nvPr>
            <p:ph type="sldNum" idx="12"/>
          </p:nvPr>
        </p:nvSpPr>
        <p:spPr>
          <a:xfrm>
            <a:off x="8610600" y="6356351"/>
            <a:ext cx="2743200" cy="3660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9" name="Google Shape;79;g116286c6b9b_0_80"/>
          <p:cNvCxnSpPr>
            <a:cxnSpLocks/>
          </p:cNvCxnSpPr>
          <p:nvPr/>
        </p:nvCxnSpPr>
        <p:spPr>
          <a:xfrm>
            <a:off x="838200" y="1243940"/>
            <a:ext cx="9587948" cy="0"/>
          </a:xfrm>
          <a:prstGeom prst="straightConnector1">
            <a:avLst/>
          </a:prstGeom>
          <a:noFill/>
          <a:ln w="9525" cap="flat" cmpd="sng">
            <a:solidFill>
              <a:srgbClr val="FCAB18"/>
            </a:solidFill>
            <a:prstDash val="solid"/>
            <a:round/>
            <a:headEnd type="none" w="sm" len="sm"/>
            <a:tailEnd type="none" w="sm" len="sm"/>
          </a:ln>
        </p:spPr>
      </p:cxnSp>
      <p:pic>
        <p:nvPicPr>
          <p:cNvPr id="9" name="Picture 8">
            <a:extLst>
              <a:ext uri="{FF2B5EF4-FFF2-40B4-BE49-F238E27FC236}">
                <a16:creationId xmlns:a16="http://schemas.microsoft.com/office/drawing/2014/main" id="{9447B3E5-7916-AF67-DBC3-5C2BA50FCA13}"/>
              </a:ext>
            </a:extLst>
          </p:cNvPr>
          <p:cNvPicPr>
            <a:picLocks noChangeAspect="1"/>
          </p:cNvPicPr>
          <p:nvPr userDrawn="1"/>
        </p:nvPicPr>
        <p:blipFill>
          <a:blip r:embed="rId5"/>
          <a:stretch>
            <a:fillRect/>
          </a:stretch>
        </p:blipFill>
        <p:spPr>
          <a:xfrm>
            <a:off x="10589284" y="365125"/>
            <a:ext cx="1399823" cy="902108"/>
          </a:xfrm>
          <a:prstGeom prst="rect">
            <a:avLst/>
          </a:prstGeom>
        </p:spPr>
      </p:pic>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g116286c6b9b_0_744"/>
          <p:cNvSpPr txBox="1">
            <a:spLocks noGrp="1"/>
          </p:cNvSpPr>
          <p:nvPr>
            <p:ph type="title"/>
          </p:nvPr>
        </p:nvSpPr>
        <p:spPr>
          <a:xfrm>
            <a:off x="838200" y="365125"/>
            <a:ext cx="9508435"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6"/>
              </a:buClr>
              <a:buSzPts val="3600"/>
              <a:buFont typeface="Arial"/>
              <a:buNone/>
              <a:defRPr sz="3600" b="0"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44" name="Google Shape;144;g116286c6b9b_0_744"/>
          <p:cNvSpPr txBox="1">
            <a:spLocks noGrp="1"/>
          </p:cNvSpPr>
          <p:nvPr>
            <p:ph type="body" idx="1"/>
          </p:nvPr>
        </p:nvSpPr>
        <p:spPr>
          <a:xfrm>
            <a:off x="838200" y="1825625"/>
            <a:ext cx="9508435" cy="43512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2"/>
                </a:solidFill>
                <a:latin typeface="Arial"/>
                <a:ea typeface="Arial"/>
                <a:cs typeface="Arial"/>
                <a:sym typeface="Arial"/>
              </a:defRPr>
            </a:lvl2pPr>
            <a:lvl3pPr marL="1371600" marR="0" lvl="2"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5" name="Google Shape;145;g116286c6b9b_0_7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6" name="Google Shape;146;g116286c6b9b_0_7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7" name="Google Shape;147;g116286c6b9b_0_7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g116286c6b9b_0_744"/>
          <p:cNvSpPr txBox="1"/>
          <p:nvPr/>
        </p:nvSpPr>
        <p:spPr>
          <a:xfrm>
            <a:off x="11641015" y="4841631"/>
            <a:ext cx="184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9" name="Google Shape;149;g116286c6b9b_0_744" descr="A picture containing food, light&#10;&#10;Description automatically generated"/>
          <p:cNvPicPr preferRelativeResize="0"/>
          <p:nvPr/>
        </p:nvPicPr>
        <p:blipFill rotWithShape="1">
          <a:blip r:embed="rId3">
            <a:alphaModFix/>
          </a:blip>
          <a:srcRect t="50699" b="20388"/>
          <a:stretch/>
        </p:blipFill>
        <p:spPr>
          <a:xfrm>
            <a:off x="0" y="6261198"/>
            <a:ext cx="12192000" cy="596802"/>
          </a:xfrm>
          <a:prstGeom prst="rect">
            <a:avLst/>
          </a:prstGeom>
          <a:noFill/>
          <a:ln>
            <a:noFill/>
          </a:ln>
        </p:spPr>
      </p:pic>
      <p:pic>
        <p:nvPicPr>
          <p:cNvPr id="9" name="Picture 8">
            <a:extLst>
              <a:ext uri="{FF2B5EF4-FFF2-40B4-BE49-F238E27FC236}">
                <a16:creationId xmlns:a16="http://schemas.microsoft.com/office/drawing/2014/main" id="{73602D85-BAD8-F651-AD1F-371AB192DC0C}"/>
              </a:ext>
            </a:extLst>
          </p:cNvPr>
          <p:cNvPicPr>
            <a:picLocks noChangeAspect="1"/>
          </p:cNvPicPr>
          <p:nvPr userDrawn="1"/>
        </p:nvPicPr>
        <p:blipFill>
          <a:blip r:embed="rId4"/>
          <a:stretch>
            <a:fillRect/>
          </a:stretch>
        </p:blipFill>
        <p:spPr>
          <a:xfrm>
            <a:off x="10589284" y="365125"/>
            <a:ext cx="1399823" cy="902108"/>
          </a:xfrm>
          <a:prstGeom prst="rect">
            <a:avLst/>
          </a:prstGeom>
        </p:spPr>
      </p:pic>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0.jpg"/><Relationship Id="rId4" Type="http://schemas.openxmlformats.org/officeDocument/2006/relationships/image" Target="../media/image2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6.xml"/><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g13094adcd4e_0_36"/>
          <p:cNvGrpSpPr/>
          <p:nvPr/>
        </p:nvGrpSpPr>
        <p:grpSpPr>
          <a:xfrm>
            <a:off x="1197889" y="500394"/>
            <a:ext cx="9508716" cy="4642800"/>
            <a:chOff x="1230084" y="1319894"/>
            <a:chExt cx="9508716" cy="4642800"/>
          </a:xfrm>
        </p:grpSpPr>
        <p:sp>
          <p:nvSpPr>
            <p:cNvPr id="271" name="Google Shape;271;g13094adcd4e_0_36"/>
            <p:cNvSpPr/>
            <p:nvPr/>
          </p:nvSpPr>
          <p:spPr>
            <a:xfrm>
              <a:off x="6096000" y="1319894"/>
              <a:ext cx="4642800" cy="4642800"/>
            </a:xfrm>
            <a:prstGeom prst="ellipse">
              <a:avLst/>
            </a:prstGeom>
            <a:solidFill>
              <a:srgbClr val="FFA7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Chronic Absence</a:t>
              </a: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 </a:t>
              </a:r>
              <a:endParaRPr sz="1500" b="0" i="0" u="none" strike="noStrike" cap="none">
                <a:solidFill>
                  <a:srgbClr val="000000"/>
                </a:solidFill>
                <a:latin typeface="Arial"/>
                <a:ea typeface="Arial"/>
                <a:cs typeface="Arial"/>
                <a:sym typeface="Arial"/>
              </a:endParaRPr>
            </a:p>
            <a:p>
              <a:pPr marL="292100" marR="0" lvl="0" indent="-279400" algn="l"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Counts all absences: </a:t>
              </a:r>
              <a:r>
                <a:rPr lang="en-US" sz="2000" b="1" i="0" u="none" strike="noStrike" cap="none">
                  <a:solidFill>
                    <a:schemeClr val="lt1"/>
                  </a:solidFill>
                </a:rPr>
                <a:t>excused,</a:t>
              </a:r>
              <a:r>
                <a:rPr lang="en-US" sz="2000" b="1" i="1" u="none" strike="noStrike" cap="none">
                  <a:solidFill>
                    <a:schemeClr val="lt1"/>
                  </a:solidFill>
                  <a:latin typeface="Arial"/>
                  <a:ea typeface="Arial"/>
                  <a:cs typeface="Arial"/>
                  <a:sym typeface="Arial"/>
                </a:rPr>
                <a:t> </a:t>
              </a:r>
              <a:r>
                <a:rPr lang="en-US" sz="2000" u="none" strike="noStrike" cap="none">
                  <a:solidFill>
                    <a:schemeClr val="lt1"/>
                  </a:solidFill>
                </a:rPr>
                <a:t>unexcused, &amp; suspensions </a:t>
              </a:r>
              <a:endParaRPr sz="2000" u="none" strike="noStrike" cap="none">
                <a:solidFill>
                  <a:srgbClr val="000000"/>
                </a:solidFill>
              </a:endParaRPr>
            </a:p>
            <a:p>
              <a:pPr marL="292100" marR="0" lvl="0" indent="-279400" algn="l"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Emphasizes academic impact of missed days </a:t>
              </a:r>
              <a:endParaRPr sz="2000" b="0" i="0" u="none" strike="noStrike" cap="none">
                <a:solidFill>
                  <a:srgbClr val="000000"/>
                </a:solidFill>
                <a:latin typeface="Arial"/>
                <a:ea typeface="Arial"/>
                <a:cs typeface="Arial"/>
                <a:sym typeface="Arial"/>
              </a:endParaRPr>
            </a:p>
            <a:p>
              <a:pPr marL="292100" marR="0" lvl="0" indent="-279400" algn="l"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Uses community-based, positive strategies </a:t>
              </a:r>
              <a:endParaRPr sz="2000" b="0" i="0" u="none" strike="noStrike" cap="none">
                <a:solidFill>
                  <a:srgbClr val="000000"/>
                </a:solidFill>
                <a:latin typeface="Arial"/>
                <a:ea typeface="Arial"/>
                <a:cs typeface="Arial"/>
                <a:sym typeface="Arial"/>
              </a:endParaRPr>
            </a:p>
          </p:txBody>
        </p:sp>
        <p:sp>
          <p:nvSpPr>
            <p:cNvPr id="272" name="Google Shape;272;g13094adcd4e_0_36"/>
            <p:cNvSpPr/>
            <p:nvPr/>
          </p:nvSpPr>
          <p:spPr>
            <a:xfrm>
              <a:off x="1230084" y="1319894"/>
              <a:ext cx="4642800" cy="4642800"/>
            </a:xfrm>
            <a:prstGeom prst="ellipse">
              <a:avLst/>
            </a:prstGeom>
            <a:solidFill>
              <a:srgbClr val="FF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666666"/>
                  </a:solidFill>
                  <a:latin typeface="Arial"/>
                  <a:ea typeface="Arial"/>
                  <a:cs typeface="Arial"/>
                  <a:sym typeface="Arial"/>
                </a:rPr>
                <a:t>Truancy</a:t>
              </a:r>
              <a:endParaRPr sz="1500" b="0" i="0" u="none" strike="noStrike" cap="none">
                <a:solidFill>
                  <a:srgbClr val="666666"/>
                </a:solidFill>
                <a:latin typeface="Arial"/>
                <a:ea typeface="Arial"/>
                <a:cs typeface="Arial"/>
                <a:sym typeface="Arial"/>
              </a:endParaRPr>
            </a:p>
            <a:p>
              <a:pPr marL="292100" marR="0" lvl="0" indent="-177800" algn="l" rtl="0">
                <a:lnSpc>
                  <a:spcPct val="100000"/>
                </a:lnSpc>
                <a:spcBef>
                  <a:spcPts val="0"/>
                </a:spcBef>
                <a:spcAft>
                  <a:spcPts val="0"/>
                </a:spcAft>
                <a:buClr>
                  <a:schemeClr val="dk1"/>
                </a:buClr>
                <a:buSzPts val="1900"/>
                <a:buFont typeface="Arial"/>
                <a:buNone/>
              </a:pPr>
              <a:endParaRPr sz="1900" b="0" i="0" u="none" strike="noStrike" cap="none">
                <a:solidFill>
                  <a:srgbClr val="666666"/>
                </a:solidFill>
                <a:latin typeface="Arial"/>
                <a:ea typeface="Arial"/>
                <a:cs typeface="Arial"/>
                <a:sym typeface="Arial"/>
              </a:endParaRPr>
            </a:p>
            <a:p>
              <a:pPr marL="292100" marR="0" lvl="0" indent="-279400" algn="l" rtl="0">
                <a:lnSpc>
                  <a:spcPct val="100000"/>
                </a:lnSpc>
                <a:spcBef>
                  <a:spcPts val="0"/>
                </a:spcBef>
                <a:spcAft>
                  <a:spcPts val="0"/>
                </a:spcAft>
                <a:buClr>
                  <a:srgbClr val="666666"/>
                </a:buClr>
                <a:buSzPts val="2000"/>
                <a:buFont typeface="Arial"/>
                <a:buChar char="•"/>
              </a:pPr>
              <a:r>
                <a:rPr lang="en-US" sz="2000" b="0" i="0" u="none" strike="noStrike" cap="none">
                  <a:solidFill>
                    <a:srgbClr val="666666"/>
                  </a:solidFill>
                  <a:latin typeface="Arial"/>
                  <a:ea typeface="Arial"/>
                  <a:cs typeface="Arial"/>
                  <a:sym typeface="Arial"/>
                </a:rPr>
                <a:t>Counts only unexcused absences </a:t>
              </a:r>
              <a:endParaRPr sz="2000" b="0" i="0" u="none" strike="noStrike" cap="none">
                <a:solidFill>
                  <a:srgbClr val="666666"/>
                </a:solidFill>
                <a:latin typeface="Arial"/>
                <a:ea typeface="Arial"/>
                <a:cs typeface="Arial"/>
                <a:sym typeface="Arial"/>
              </a:endParaRPr>
            </a:p>
            <a:p>
              <a:pPr marL="292100" marR="0" lvl="0" indent="-279400" algn="l" rtl="0">
                <a:lnSpc>
                  <a:spcPct val="100000"/>
                </a:lnSpc>
                <a:spcBef>
                  <a:spcPts val="0"/>
                </a:spcBef>
                <a:spcAft>
                  <a:spcPts val="0"/>
                </a:spcAft>
                <a:buClr>
                  <a:srgbClr val="666666"/>
                </a:buClr>
                <a:buSzPts val="2000"/>
                <a:buFont typeface="Arial"/>
                <a:buChar char="•"/>
              </a:pPr>
              <a:r>
                <a:rPr lang="en-US" sz="2000" b="0" i="0" u="none" strike="noStrike" cap="none">
                  <a:solidFill>
                    <a:srgbClr val="666666"/>
                  </a:solidFill>
                  <a:latin typeface="Arial"/>
                  <a:ea typeface="Arial"/>
                  <a:cs typeface="Arial"/>
                  <a:sym typeface="Arial"/>
                </a:rPr>
                <a:t>Emphasizes compliance </a:t>
              </a:r>
              <a:endParaRPr sz="2000" b="0" i="0" u="none" strike="noStrike" cap="none">
                <a:solidFill>
                  <a:srgbClr val="666666"/>
                </a:solidFill>
                <a:latin typeface="Arial"/>
                <a:ea typeface="Arial"/>
                <a:cs typeface="Arial"/>
                <a:sym typeface="Arial"/>
              </a:endParaRPr>
            </a:p>
            <a:p>
              <a:pPr marL="292100" marR="0" lvl="0" indent="-279400" algn="l" rtl="0">
                <a:lnSpc>
                  <a:spcPct val="100000"/>
                </a:lnSpc>
                <a:spcBef>
                  <a:spcPts val="0"/>
                </a:spcBef>
                <a:spcAft>
                  <a:spcPts val="0"/>
                </a:spcAft>
                <a:buClr>
                  <a:srgbClr val="666666"/>
                </a:buClr>
                <a:buSzPts val="2000"/>
                <a:buFont typeface="Arial"/>
                <a:buChar char="•"/>
              </a:pPr>
              <a:r>
                <a:rPr lang="en-US" sz="2000" b="0" i="0" u="none" strike="noStrike" cap="none">
                  <a:solidFill>
                    <a:srgbClr val="666666"/>
                  </a:solidFill>
                  <a:latin typeface="Arial"/>
                  <a:ea typeface="Arial"/>
                  <a:cs typeface="Arial"/>
                  <a:sym typeface="Arial"/>
                </a:rPr>
                <a:t>Relies on legal &amp; administrative solutions</a:t>
              </a:r>
              <a:endParaRPr sz="2000" b="0" i="0" u="none" strike="noStrike" cap="none">
                <a:solidFill>
                  <a:srgbClr val="666666"/>
                </a:solidFill>
                <a:latin typeface="Arial"/>
                <a:ea typeface="Arial"/>
                <a:cs typeface="Arial"/>
                <a:sym typeface="Arial"/>
              </a:endParaRPr>
            </a:p>
          </p:txBody>
        </p:sp>
        <p:pic>
          <p:nvPicPr>
            <p:cNvPr id="273" name="Google Shape;273;g13094adcd4e_0_36" descr="A picture containing stool, table&#10;&#10;Description automatically generated"/>
            <p:cNvPicPr preferRelativeResize="0"/>
            <p:nvPr/>
          </p:nvPicPr>
          <p:blipFill rotWithShape="1">
            <a:blip r:embed="rId3">
              <a:alphaModFix/>
            </a:blip>
            <a:srcRect/>
            <a:stretch/>
          </p:blipFill>
          <p:spPr>
            <a:xfrm>
              <a:off x="5005443" y="3128280"/>
              <a:ext cx="1734793" cy="1521280"/>
            </a:xfrm>
            <a:prstGeom prst="rect">
              <a:avLst/>
            </a:prstGeom>
            <a:noFill/>
            <a:ln>
              <a:noFill/>
            </a:ln>
          </p:spPr>
        </p:pic>
      </p:grpSp>
      <p:sp>
        <p:nvSpPr>
          <p:cNvPr id="274" name="Google Shape;274;g13094adcd4e_0_36"/>
          <p:cNvSpPr txBox="1"/>
          <p:nvPr/>
        </p:nvSpPr>
        <p:spPr>
          <a:xfrm>
            <a:off x="6137800" y="5221800"/>
            <a:ext cx="4568700" cy="831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solidFill>
                  <a:srgbClr val="666666"/>
                </a:solidFill>
              </a:rPr>
              <a:t>Chronic Absenteeism = Missing 10% of Enrolled Days</a:t>
            </a:r>
            <a:endParaRPr sz="1900">
              <a:solidFill>
                <a:srgbClr val="66666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3094adcd4e_0_613"/>
          <p:cNvSpPr txBox="1">
            <a:spLocks noGrp="1"/>
          </p:cNvSpPr>
          <p:nvPr>
            <p:ph type="title"/>
          </p:nvPr>
        </p:nvSpPr>
        <p:spPr>
          <a:xfrm>
            <a:off x="838200" y="365125"/>
            <a:ext cx="10515600" cy="1325700"/>
          </a:xfrm>
          <a:prstGeom prst="rect">
            <a:avLst/>
          </a:prstGeom>
          <a:noFill/>
          <a:ln>
            <a:noFill/>
          </a:ln>
        </p:spPr>
        <p:txBody>
          <a:bodyPr spcFirstLastPara="1" wrap="square" lIns="121900" tIns="60925" rIns="121900" bIns="60925" anchor="ctr" anchorCtr="0">
            <a:noAutofit/>
          </a:bodyPr>
          <a:lstStyle/>
          <a:p>
            <a:pPr marL="0" lvl="0" indent="0" algn="l" rtl="0">
              <a:spcBef>
                <a:spcPts val="0"/>
              </a:spcBef>
              <a:spcAft>
                <a:spcPts val="0"/>
              </a:spcAft>
              <a:buClr>
                <a:schemeClr val="dk1"/>
              </a:buClr>
              <a:buSzPts val="2400"/>
              <a:buFont typeface="Arial"/>
              <a:buNone/>
            </a:pPr>
            <a:r>
              <a:rPr lang="en-US" sz="2900">
                <a:solidFill>
                  <a:srgbClr val="505050"/>
                </a:solidFill>
              </a:rPr>
              <a:t>Chronic Absenteeism - By the Numbers </a:t>
            </a:r>
            <a:endParaRPr/>
          </a:p>
        </p:txBody>
      </p:sp>
      <p:sp>
        <p:nvSpPr>
          <p:cNvPr id="280" name="Google Shape;280;g13094adcd4e_0_613"/>
          <p:cNvSpPr txBox="1">
            <a:spLocks noGrp="1"/>
          </p:cNvSpPr>
          <p:nvPr>
            <p:ph type="body" idx="1"/>
          </p:nvPr>
        </p:nvSpPr>
        <p:spPr>
          <a:xfrm>
            <a:off x="838200" y="1520825"/>
            <a:ext cx="10515600" cy="43512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SzPts val="2400"/>
              <a:buNone/>
            </a:pPr>
            <a:endParaRPr sz="4200" b="0">
              <a:solidFill>
                <a:srgbClr val="505050"/>
              </a:solidFill>
            </a:endParaRPr>
          </a:p>
          <a:p>
            <a:pPr marL="0" lvl="0" indent="0" algn="ctr" rtl="0">
              <a:lnSpc>
                <a:spcPct val="115000"/>
              </a:lnSpc>
              <a:spcBef>
                <a:spcPts val="1000"/>
              </a:spcBef>
              <a:spcAft>
                <a:spcPts val="0"/>
              </a:spcAft>
              <a:buClr>
                <a:srgbClr val="000000"/>
              </a:buClr>
              <a:buSzPts val="1800"/>
              <a:buFont typeface="Arial"/>
              <a:buNone/>
            </a:pPr>
            <a:r>
              <a:rPr lang="en-US" sz="3500" b="0">
                <a:solidFill>
                  <a:srgbClr val="505050"/>
                </a:solidFill>
              </a:rPr>
              <a:t>10% = 18 (2 days/month)</a:t>
            </a:r>
            <a:endParaRPr sz="3500" b="0">
              <a:solidFill>
                <a:srgbClr val="505050"/>
              </a:solidFill>
            </a:endParaRPr>
          </a:p>
          <a:p>
            <a:pPr marL="0" lvl="0" indent="0" algn="ctr" rtl="0">
              <a:lnSpc>
                <a:spcPct val="115000"/>
              </a:lnSpc>
              <a:spcBef>
                <a:spcPts val="1000"/>
              </a:spcBef>
              <a:spcAft>
                <a:spcPts val="0"/>
              </a:spcAft>
              <a:buClr>
                <a:srgbClr val="000000"/>
              </a:buClr>
              <a:buSzPts val="1800"/>
              <a:buFont typeface="Arial"/>
              <a:buNone/>
            </a:pPr>
            <a:r>
              <a:rPr lang="en-US" sz="3500" b="0">
                <a:solidFill>
                  <a:srgbClr val="505050"/>
                </a:solidFill>
              </a:rPr>
              <a:t>20% = 36 (4 days/month) </a:t>
            </a:r>
            <a:endParaRPr sz="3500" b="0">
              <a:solidFill>
                <a:srgbClr val="505050"/>
              </a:solidFill>
            </a:endParaRPr>
          </a:p>
          <a:p>
            <a:pPr marL="0" lvl="0" indent="0" algn="ctr" rtl="0">
              <a:lnSpc>
                <a:spcPct val="115000"/>
              </a:lnSpc>
              <a:spcBef>
                <a:spcPts val="1000"/>
              </a:spcBef>
              <a:spcAft>
                <a:spcPts val="0"/>
              </a:spcAft>
              <a:buClr>
                <a:srgbClr val="000000"/>
              </a:buClr>
              <a:buSzPts val="1800"/>
              <a:buFont typeface="Arial"/>
              <a:buNone/>
            </a:pPr>
            <a:r>
              <a:rPr lang="en-US" sz="3500" b="0">
                <a:solidFill>
                  <a:srgbClr val="505050"/>
                </a:solidFill>
              </a:rPr>
              <a:t>30% = 54 (6 days/month)</a:t>
            </a:r>
            <a:endParaRPr sz="3500" b="0">
              <a:solidFill>
                <a:srgbClr val="505050"/>
              </a:solidFill>
            </a:endParaRPr>
          </a:p>
          <a:p>
            <a:pPr marL="0" lvl="0" indent="0" algn="ctr" rtl="0">
              <a:lnSpc>
                <a:spcPct val="115000"/>
              </a:lnSpc>
              <a:spcBef>
                <a:spcPts val="0"/>
              </a:spcBef>
              <a:spcAft>
                <a:spcPts val="0"/>
              </a:spcAft>
              <a:buNone/>
            </a:pPr>
            <a:r>
              <a:rPr lang="en-US" sz="3500" b="0">
                <a:solidFill>
                  <a:srgbClr val="505050"/>
                </a:solidFill>
              </a:rPr>
              <a:t>50% = 90 (10 days/month) </a:t>
            </a:r>
            <a:r>
              <a:rPr lang="en-US" sz="4500" b="0">
                <a:solidFill>
                  <a:srgbClr val="505050"/>
                </a:solidFill>
              </a:rPr>
              <a:t> </a:t>
            </a:r>
            <a:endParaRPr sz="3900">
              <a:solidFill>
                <a:srgbClr val="50505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AC00">
            <a:alpha val="9410"/>
          </a:srgbClr>
        </a:solidFill>
        <a:effectLst/>
      </p:bgPr>
    </p:bg>
    <p:spTree>
      <p:nvGrpSpPr>
        <p:cNvPr id="1" name="Shape 284"/>
        <p:cNvGrpSpPr/>
        <p:nvPr/>
      </p:nvGrpSpPr>
      <p:grpSpPr>
        <a:xfrm>
          <a:off x="0" y="0"/>
          <a:ext cx="0" cy="0"/>
          <a:chOff x="0" y="0"/>
          <a:chExt cx="0" cy="0"/>
        </a:xfrm>
      </p:grpSpPr>
      <p:sp>
        <p:nvSpPr>
          <p:cNvPr id="285" name="Google Shape;285;g13094adcd4e_0_45"/>
          <p:cNvSpPr txBox="1">
            <a:spLocks noGrp="1"/>
          </p:cNvSpPr>
          <p:nvPr>
            <p:ph type="title"/>
          </p:nvPr>
        </p:nvSpPr>
        <p:spPr>
          <a:xfrm>
            <a:off x="804673" y="1445494"/>
            <a:ext cx="3616800" cy="4376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Font typeface="Arial"/>
              <a:buNone/>
            </a:pPr>
            <a:r>
              <a:rPr lang="en-US" sz="2800" b="1">
                <a:solidFill>
                  <a:srgbClr val="666666"/>
                </a:solidFill>
                <a:latin typeface="Arial"/>
                <a:ea typeface="Arial"/>
                <a:cs typeface="Arial"/>
                <a:sym typeface="Arial"/>
              </a:rPr>
              <a:t>Academic Consequences of Chronic Absenteeism</a:t>
            </a:r>
            <a:endParaRPr>
              <a:solidFill>
                <a:srgbClr val="666666"/>
              </a:solidFill>
            </a:endParaRPr>
          </a:p>
        </p:txBody>
      </p:sp>
      <p:sp>
        <p:nvSpPr>
          <p:cNvPr id="286" name="Google Shape;286;g13094adcd4e_0_45"/>
          <p:cNvSpPr/>
          <p:nvPr/>
        </p:nvSpPr>
        <p:spPr>
          <a:xfrm>
            <a:off x="4907636" y="0"/>
            <a:ext cx="7281316" cy="6858000"/>
          </a:xfrm>
          <a:custGeom>
            <a:avLst/>
            <a:gdLst/>
            <a:ahLst/>
            <a:cxnLst/>
            <a:rect l="l" t="t" r="r" b="b"/>
            <a:pathLst>
              <a:path w="7281316" h="6858000" extrusionOk="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287" name="Google Shape;287;g13094adcd4e_0_45"/>
          <p:cNvSpPr/>
          <p:nvPr/>
        </p:nvSpPr>
        <p:spPr>
          <a:xfrm>
            <a:off x="5189558" y="0"/>
            <a:ext cx="6999394" cy="6858000"/>
          </a:xfrm>
          <a:custGeom>
            <a:avLst/>
            <a:gdLst/>
            <a:ahLst/>
            <a:cxnLst/>
            <a:rect l="l" t="t" r="r" b="b"/>
            <a:pathLst>
              <a:path w="6999394" h="6858000" extrusionOk="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288" name="Google Shape;288;g13094adcd4e_0_45"/>
          <p:cNvSpPr txBox="1"/>
          <p:nvPr/>
        </p:nvSpPr>
        <p:spPr>
          <a:xfrm>
            <a:off x="6096000" y="1399032"/>
            <a:ext cx="5501700" cy="4471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505050"/>
                </a:solidFill>
                <a:latin typeface="Arial"/>
                <a:ea typeface="Arial"/>
                <a:cs typeface="Arial"/>
                <a:sym typeface="Arial"/>
              </a:rPr>
              <a:t>In Elementary School:</a:t>
            </a:r>
            <a:endParaRPr sz="2000" b="0" i="0" u="none" strike="noStrike" cap="none">
              <a:solidFill>
                <a:srgbClr val="000000"/>
              </a:solidFill>
              <a:latin typeface="Arial"/>
              <a:ea typeface="Arial"/>
              <a:cs typeface="Arial"/>
              <a:sym typeface="Arial"/>
            </a:endParaRPr>
          </a:p>
          <a:p>
            <a:pPr marL="292100" marR="0" lvl="0" indent="-254000" algn="l" rtl="0">
              <a:lnSpc>
                <a:spcPct val="90000"/>
              </a:lnSpc>
              <a:spcBef>
                <a:spcPts val="700"/>
              </a:spcBef>
              <a:spcAft>
                <a:spcPts val="0"/>
              </a:spcAft>
              <a:buClr>
                <a:srgbClr val="505050"/>
              </a:buClr>
              <a:buSzPts val="2000"/>
              <a:buFont typeface="Arial"/>
              <a:buChar char="•"/>
            </a:pPr>
            <a:r>
              <a:rPr lang="en-US" sz="2000" b="0" i="0" u="none" strike="noStrike" cap="none">
                <a:solidFill>
                  <a:srgbClr val="505050"/>
                </a:solidFill>
                <a:latin typeface="Arial"/>
                <a:ea typeface="Arial"/>
                <a:cs typeface="Arial"/>
                <a:sym typeface="Arial"/>
              </a:rPr>
              <a:t>Weaker development of social skills</a:t>
            </a:r>
            <a:endParaRPr sz="2000" b="0" i="0" u="none" strike="noStrike" cap="none">
              <a:solidFill>
                <a:srgbClr val="000000"/>
              </a:solidFill>
              <a:latin typeface="Arial"/>
              <a:ea typeface="Arial"/>
              <a:cs typeface="Arial"/>
              <a:sym typeface="Arial"/>
            </a:endParaRPr>
          </a:p>
          <a:p>
            <a:pPr marL="292100" marR="0" lvl="0" indent="-254000" algn="l" rtl="0">
              <a:lnSpc>
                <a:spcPct val="90000"/>
              </a:lnSpc>
              <a:spcBef>
                <a:spcPts val="700"/>
              </a:spcBef>
              <a:spcAft>
                <a:spcPts val="0"/>
              </a:spcAft>
              <a:buClr>
                <a:srgbClr val="505050"/>
              </a:buClr>
              <a:buSzPts val="2000"/>
              <a:buFont typeface="Arial"/>
              <a:buChar char="•"/>
            </a:pPr>
            <a:r>
              <a:rPr lang="en-US" sz="2000" b="0" i="0" u="none" strike="noStrike" cap="none">
                <a:solidFill>
                  <a:srgbClr val="505050"/>
                </a:solidFill>
                <a:latin typeface="Arial"/>
                <a:ea typeface="Arial"/>
                <a:cs typeface="Arial"/>
                <a:sym typeface="Arial"/>
              </a:rPr>
              <a:t>Less likely to read well by 3</a:t>
            </a:r>
            <a:r>
              <a:rPr lang="en-US" sz="2000" b="0" i="0" u="none" strike="noStrike" cap="none" baseline="30000">
                <a:solidFill>
                  <a:srgbClr val="505050"/>
                </a:solidFill>
                <a:latin typeface="Arial"/>
                <a:ea typeface="Arial"/>
                <a:cs typeface="Arial"/>
                <a:sym typeface="Arial"/>
              </a:rPr>
              <a:t>rd</a:t>
            </a:r>
            <a:r>
              <a:rPr lang="en-US" sz="2000" b="0" i="0" u="none" strike="noStrike" cap="none">
                <a:solidFill>
                  <a:srgbClr val="505050"/>
                </a:solidFill>
                <a:latin typeface="Arial"/>
                <a:ea typeface="Arial"/>
                <a:cs typeface="Arial"/>
                <a:sym typeface="Arial"/>
              </a:rPr>
              <a:t> grade</a:t>
            </a:r>
            <a:endParaRPr sz="2000" b="0" i="0" u="none" strike="noStrike" cap="none">
              <a:solidFill>
                <a:srgbClr val="000000"/>
              </a:solidFill>
              <a:latin typeface="Arial"/>
              <a:ea typeface="Arial"/>
              <a:cs typeface="Arial"/>
              <a:sym typeface="Arial"/>
            </a:endParaRPr>
          </a:p>
          <a:p>
            <a:pPr marL="292100" marR="0" lvl="0" indent="-254000" algn="l" rtl="0">
              <a:lnSpc>
                <a:spcPct val="90000"/>
              </a:lnSpc>
              <a:spcBef>
                <a:spcPts val="700"/>
              </a:spcBef>
              <a:spcAft>
                <a:spcPts val="0"/>
              </a:spcAft>
              <a:buClr>
                <a:srgbClr val="505050"/>
              </a:buClr>
              <a:buSzPts val="2000"/>
              <a:buFont typeface="Arial"/>
              <a:buChar char="•"/>
            </a:pPr>
            <a:r>
              <a:rPr lang="en-US" sz="2000" b="0" i="0" u="none" strike="noStrike" cap="none">
                <a:solidFill>
                  <a:srgbClr val="505050"/>
                </a:solidFill>
                <a:latin typeface="Arial"/>
                <a:ea typeface="Arial"/>
                <a:cs typeface="Arial"/>
                <a:sym typeface="Arial"/>
              </a:rPr>
              <a:t>More likely to be retained</a:t>
            </a:r>
            <a:endParaRPr sz="2000" b="0" i="0" u="none" strike="noStrike" cap="none">
              <a:solidFill>
                <a:srgbClr val="000000"/>
              </a:solidFill>
              <a:latin typeface="Arial"/>
              <a:ea typeface="Arial"/>
              <a:cs typeface="Arial"/>
              <a:sym typeface="Arial"/>
            </a:endParaRPr>
          </a:p>
          <a:p>
            <a:pPr marL="0" marR="0" lvl="0" indent="101600" algn="l" rtl="0">
              <a:lnSpc>
                <a:spcPct val="90000"/>
              </a:lnSpc>
              <a:spcBef>
                <a:spcPts val="700"/>
              </a:spcBef>
              <a:spcAft>
                <a:spcPts val="0"/>
              </a:spcAft>
              <a:buClr>
                <a:schemeClr val="lt1"/>
              </a:buClr>
              <a:buSzPts val="1700"/>
              <a:buFont typeface="Arial"/>
              <a:buNone/>
            </a:pPr>
            <a:endParaRPr sz="2000" b="0" i="0" u="none" strike="noStrike" cap="none">
              <a:solidFill>
                <a:srgbClr val="505050"/>
              </a:solidFill>
              <a:latin typeface="Arial"/>
              <a:ea typeface="Arial"/>
              <a:cs typeface="Arial"/>
              <a:sym typeface="Arial"/>
            </a:endParaRPr>
          </a:p>
          <a:p>
            <a:pPr marL="0" marR="0" lvl="0" indent="0" algn="l" rtl="0">
              <a:lnSpc>
                <a:spcPct val="90000"/>
              </a:lnSpc>
              <a:spcBef>
                <a:spcPts val="700"/>
              </a:spcBef>
              <a:spcAft>
                <a:spcPts val="0"/>
              </a:spcAft>
              <a:buClr>
                <a:srgbClr val="000000"/>
              </a:buClr>
              <a:buSzPts val="2000"/>
              <a:buFont typeface="Arial"/>
              <a:buNone/>
            </a:pPr>
            <a:r>
              <a:rPr lang="en-US" sz="2000" b="1" i="0" u="none" strike="noStrike" cap="none">
                <a:solidFill>
                  <a:srgbClr val="505050"/>
                </a:solidFill>
                <a:latin typeface="Arial"/>
                <a:ea typeface="Arial"/>
                <a:cs typeface="Arial"/>
                <a:sym typeface="Arial"/>
              </a:rPr>
              <a:t>In Middle School</a:t>
            </a:r>
            <a:endParaRPr sz="2000" b="0" i="0" u="none" strike="noStrike" cap="none">
              <a:solidFill>
                <a:srgbClr val="000000"/>
              </a:solidFill>
              <a:latin typeface="Arial"/>
              <a:ea typeface="Arial"/>
              <a:cs typeface="Arial"/>
              <a:sym typeface="Arial"/>
            </a:endParaRPr>
          </a:p>
          <a:p>
            <a:pPr marL="292100" marR="0" lvl="0" indent="-254000" algn="l" rtl="0">
              <a:lnSpc>
                <a:spcPct val="90000"/>
              </a:lnSpc>
              <a:spcBef>
                <a:spcPts val="700"/>
              </a:spcBef>
              <a:spcAft>
                <a:spcPts val="0"/>
              </a:spcAft>
              <a:buClr>
                <a:srgbClr val="505050"/>
              </a:buClr>
              <a:buSzPts val="2000"/>
              <a:buFont typeface="Arial"/>
              <a:buChar char="•"/>
            </a:pPr>
            <a:r>
              <a:rPr lang="en-US" sz="2000" b="0" i="0" u="none" strike="noStrike" cap="none">
                <a:solidFill>
                  <a:srgbClr val="505050"/>
                </a:solidFill>
                <a:latin typeface="Arial"/>
                <a:ea typeface="Arial"/>
                <a:cs typeface="Arial"/>
                <a:sym typeface="Arial"/>
              </a:rPr>
              <a:t>Lower grades and test scores</a:t>
            </a:r>
            <a:endParaRPr sz="2000" b="0" i="0" u="none" strike="noStrike" cap="none">
              <a:solidFill>
                <a:srgbClr val="000000"/>
              </a:solidFill>
              <a:latin typeface="Arial"/>
              <a:ea typeface="Arial"/>
              <a:cs typeface="Arial"/>
              <a:sym typeface="Arial"/>
            </a:endParaRPr>
          </a:p>
          <a:p>
            <a:pPr marL="292100" marR="0" lvl="0" indent="-254000" algn="l" rtl="0">
              <a:lnSpc>
                <a:spcPct val="90000"/>
              </a:lnSpc>
              <a:spcBef>
                <a:spcPts val="700"/>
              </a:spcBef>
              <a:spcAft>
                <a:spcPts val="0"/>
              </a:spcAft>
              <a:buClr>
                <a:srgbClr val="505050"/>
              </a:buClr>
              <a:buSzPts val="2000"/>
              <a:buFont typeface="Arial"/>
              <a:buChar char="•"/>
            </a:pPr>
            <a:r>
              <a:rPr lang="en-US" sz="2000" b="0" i="0" u="none" strike="noStrike" cap="none">
                <a:solidFill>
                  <a:srgbClr val="505050"/>
                </a:solidFill>
                <a:latin typeface="Arial"/>
                <a:ea typeface="Arial"/>
                <a:cs typeface="Arial"/>
                <a:sym typeface="Arial"/>
              </a:rPr>
              <a:t>A warning sign that students will eventually drop out</a:t>
            </a:r>
            <a:endParaRPr sz="2000" b="0" i="0" u="none" strike="noStrike" cap="none">
              <a:solidFill>
                <a:srgbClr val="000000"/>
              </a:solidFill>
              <a:latin typeface="Arial"/>
              <a:ea typeface="Arial"/>
              <a:cs typeface="Arial"/>
              <a:sym typeface="Arial"/>
            </a:endParaRPr>
          </a:p>
          <a:p>
            <a:pPr marL="292100" marR="0" lvl="0" indent="-127000" algn="l" rtl="0">
              <a:lnSpc>
                <a:spcPct val="90000"/>
              </a:lnSpc>
              <a:spcBef>
                <a:spcPts val="700"/>
              </a:spcBef>
              <a:spcAft>
                <a:spcPts val="0"/>
              </a:spcAft>
              <a:buClr>
                <a:schemeClr val="lt1"/>
              </a:buClr>
              <a:buSzPts val="1700"/>
              <a:buFont typeface="Arial"/>
              <a:buNone/>
            </a:pPr>
            <a:endParaRPr sz="2000" b="0" i="0" u="none" strike="noStrike" cap="none">
              <a:solidFill>
                <a:srgbClr val="505050"/>
              </a:solidFill>
              <a:latin typeface="Arial"/>
              <a:ea typeface="Arial"/>
              <a:cs typeface="Arial"/>
              <a:sym typeface="Arial"/>
            </a:endParaRPr>
          </a:p>
          <a:p>
            <a:pPr marL="0" marR="0" lvl="0" indent="0" algn="l" rtl="0">
              <a:lnSpc>
                <a:spcPct val="90000"/>
              </a:lnSpc>
              <a:spcBef>
                <a:spcPts val="700"/>
              </a:spcBef>
              <a:spcAft>
                <a:spcPts val="0"/>
              </a:spcAft>
              <a:buClr>
                <a:srgbClr val="000000"/>
              </a:buClr>
              <a:buSzPts val="2000"/>
              <a:buFont typeface="Arial"/>
              <a:buNone/>
            </a:pPr>
            <a:r>
              <a:rPr lang="en-US" sz="2000" b="1" i="0" u="none" strike="noStrike" cap="none">
                <a:solidFill>
                  <a:srgbClr val="505050"/>
                </a:solidFill>
                <a:latin typeface="Arial"/>
                <a:ea typeface="Arial"/>
                <a:cs typeface="Arial"/>
                <a:sym typeface="Arial"/>
              </a:rPr>
              <a:t>In High School</a:t>
            </a:r>
            <a:endParaRPr sz="2000" b="0" i="0" u="none" strike="noStrike" cap="none">
              <a:solidFill>
                <a:srgbClr val="000000"/>
              </a:solidFill>
              <a:latin typeface="Arial"/>
              <a:ea typeface="Arial"/>
              <a:cs typeface="Arial"/>
              <a:sym typeface="Arial"/>
            </a:endParaRPr>
          </a:p>
          <a:p>
            <a:pPr marL="292100" marR="0" lvl="0" indent="-254000" algn="l" rtl="0">
              <a:lnSpc>
                <a:spcPct val="90000"/>
              </a:lnSpc>
              <a:spcBef>
                <a:spcPts val="700"/>
              </a:spcBef>
              <a:spcAft>
                <a:spcPts val="0"/>
              </a:spcAft>
              <a:buClr>
                <a:srgbClr val="505050"/>
              </a:buClr>
              <a:buSzPts val="2000"/>
              <a:buFont typeface="Arial"/>
              <a:buChar char="•"/>
            </a:pPr>
            <a:r>
              <a:rPr lang="en-US" sz="2000" b="0" i="0" u="none" strike="noStrike" cap="none">
                <a:solidFill>
                  <a:srgbClr val="505050"/>
                </a:solidFill>
                <a:latin typeface="Arial"/>
                <a:ea typeface="Arial"/>
                <a:cs typeface="Arial"/>
                <a:sym typeface="Arial"/>
              </a:rPr>
              <a:t>Lower grades and test scores</a:t>
            </a:r>
            <a:endParaRPr sz="2000" b="0" i="0" u="none" strike="noStrike" cap="none">
              <a:solidFill>
                <a:srgbClr val="000000"/>
              </a:solidFill>
              <a:latin typeface="Arial"/>
              <a:ea typeface="Arial"/>
              <a:cs typeface="Arial"/>
              <a:sym typeface="Arial"/>
            </a:endParaRPr>
          </a:p>
          <a:p>
            <a:pPr marL="292100" marR="0" lvl="0" indent="-254000" algn="l" rtl="0">
              <a:lnSpc>
                <a:spcPct val="90000"/>
              </a:lnSpc>
              <a:spcBef>
                <a:spcPts val="700"/>
              </a:spcBef>
              <a:spcAft>
                <a:spcPts val="0"/>
              </a:spcAft>
              <a:buClr>
                <a:srgbClr val="505050"/>
              </a:buClr>
              <a:buSzPts val="2000"/>
              <a:buFont typeface="Arial"/>
              <a:buChar char="•"/>
            </a:pPr>
            <a:r>
              <a:rPr lang="en-US" sz="2000" b="0" i="0" u="none" strike="noStrike" cap="none">
                <a:solidFill>
                  <a:srgbClr val="505050"/>
                </a:solidFill>
                <a:latin typeface="Arial"/>
                <a:ea typeface="Arial"/>
                <a:cs typeface="Arial"/>
                <a:sym typeface="Arial"/>
              </a:rPr>
              <a:t>Lower graduation rates</a:t>
            </a:r>
            <a:endParaRPr sz="2000" b="0" i="0" u="none" strike="noStrike" cap="none">
              <a:solidFill>
                <a:srgbClr val="000000"/>
              </a:solidFill>
              <a:latin typeface="Arial"/>
              <a:ea typeface="Arial"/>
              <a:cs typeface="Arial"/>
              <a:sym typeface="Arial"/>
            </a:endParaRPr>
          </a:p>
          <a:p>
            <a:pPr marL="292100" marR="0" lvl="0" indent="-254000" algn="l" rtl="0">
              <a:lnSpc>
                <a:spcPct val="90000"/>
              </a:lnSpc>
              <a:spcBef>
                <a:spcPts val="700"/>
              </a:spcBef>
              <a:spcAft>
                <a:spcPts val="0"/>
              </a:spcAft>
              <a:buClr>
                <a:srgbClr val="505050"/>
              </a:buClr>
              <a:buSzPts val="2000"/>
              <a:buFont typeface="Arial"/>
              <a:buChar char="•"/>
            </a:pPr>
            <a:r>
              <a:rPr lang="en-US" sz="2000" b="0" i="0" u="none" strike="noStrike" cap="none">
                <a:solidFill>
                  <a:srgbClr val="505050"/>
                </a:solidFill>
                <a:latin typeface="Arial"/>
                <a:ea typeface="Arial"/>
                <a:cs typeface="Arial"/>
                <a:sym typeface="Arial"/>
              </a:rPr>
              <a:t>Lower rates of college enrollment &amp; completion</a:t>
            </a:r>
            <a:endParaRPr sz="2000" b="0" i="0" u="none" strike="noStrike" cap="none">
              <a:solidFill>
                <a:srgbClr val="000000"/>
              </a:solidFill>
              <a:latin typeface="Arial"/>
              <a:ea typeface="Arial"/>
              <a:cs typeface="Arial"/>
              <a:sym typeface="Arial"/>
            </a:endParaRPr>
          </a:p>
          <a:p>
            <a:pPr marL="292100" marR="0" lvl="0" indent="-127000" algn="l" rtl="0">
              <a:lnSpc>
                <a:spcPct val="90000"/>
              </a:lnSpc>
              <a:spcBef>
                <a:spcPts val="700"/>
              </a:spcBef>
              <a:spcAft>
                <a:spcPts val="0"/>
              </a:spcAft>
              <a:buClr>
                <a:schemeClr val="lt1"/>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g13094adcd4e_0_52"/>
          <p:cNvPicPr preferRelativeResize="0"/>
          <p:nvPr/>
        </p:nvPicPr>
        <p:blipFill>
          <a:blip r:embed="rId3">
            <a:alphaModFix/>
          </a:blip>
          <a:stretch>
            <a:fillRect/>
          </a:stretch>
        </p:blipFill>
        <p:spPr>
          <a:xfrm>
            <a:off x="0" y="9400175"/>
            <a:ext cx="12192005" cy="6331726"/>
          </a:xfrm>
          <a:prstGeom prst="rect">
            <a:avLst/>
          </a:prstGeom>
          <a:noFill/>
          <a:ln>
            <a:noFill/>
          </a:ln>
        </p:spPr>
      </p:pic>
      <p:sp>
        <p:nvSpPr>
          <p:cNvPr id="294" name="Google Shape;294;g13094adcd4e_0_52"/>
          <p:cNvSpPr txBox="1">
            <a:spLocks noGrp="1"/>
          </p:cNvSpPr>
          <p:nvPr>
            <p:ph type="title" idx="4294967295"/>
          </p:nvPr>
        </p:nvSpPr>
        <p:spPr>
          <a:xfrm>
            <a:off x="838200" y="2127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Attendance Matters:</a:t>
            </a:r>
            <a:endParaRPr/>
          </a:p>
        </p:txBody>
      </p:sp>
      <p:sp>
        <p:nvSpPr>
          <p:cNvPr id="295" name="Google Shape;295;g13094adcd4e_0_52"/>
          <p:cNvSpPr txBox="1">
            <a:spLocks noGrp="1"/>
          </p:cNvSpPr>
          <p:nvPr>
            <p:ph type="title" idx="4294967295"/>
          </p:nvPr>
        </p:nvSpPr>
        <p:spPr>
          <a:xfrm>
            <a:off x="5060025" y="49381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FFAA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Reduced Literacy Skills</a:t>
            </a:r>
            <a:endParaRPr b="1">
              <a:solidFill>
                <a:srgbClr val="FFAA00"/>
              </a:solidFill>
            </a:endParaRPr>
          </a:p>
        </p:txBody>
      </p:sp>
      <p:sp>
        <p:nvSpPr>
          <p:cNvPr id="296" name="Google Shape;296;g13094adcd4e_0_52"/>
          <p:cNvSpPr txBox="1">
            <a:spLocks noGrp="1"/>
          </p:cNvSpPr>
          <p:nvPr>
            <p:ph type="title" idx="4294967295"/>
          </p:nvPr>
        </p:nvSpPr>
        <p:spPr>
          <a:xfrm>
            <a:off x="3191200" y="1164675"/>
            <a:ext cx="6271200" cy="76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2900"/>
              <a:t>A study in California found that:</a:t>
            </a:r>
            <a:endParaRPr sz="2900"/>
          </a:p>
        </p:txBody>
      </p:sp>
      <p:pic>
        <p:nvPicPr>
          <p:cNvPr id="297" name="Google Shape;297;g13094adcd4e_0_52"/>
          <p:cNvPicPr preferRelativeResize="0"/>
          <p:nvPr/>
        </p:nvPicPr>
        <p:blipFill>
          <a:blip r:embed="rId4">
            <a:alphaModFix/>
          </a:blip>
          <a:stretch>
            <a:fillRect/>
          </a:stretch>
        </p:blipFill>
        <p:spPr>
          <a:xfrm>
            <a:off x="2951775" y="2543325"/>
            <a:ext cx="2209800" cy="2143125"/>
          </a:xfrm>
          <a:prstGeom prst="rect">
            <a:avLst/>
          </a:prstGeom>
          <a:noFill/>
          <a:ln>
            <a:noFill/>
          </a:ln>
        </p:spPr>
      </p:pic>
      <p:pic>
        <p:nvPicPr>
          <p:cNvPr id="298" name="Google Shape;298;g13094adcd4e_0_52"/>
          <p:cNvPicPr preferRelativeResize="0"/>
          <p:nvPr/>
        </p:nvPicPr>
        <p:blipFill>
          <a:blip r:embed="rId5">
            <a:alphaModFix/>
          </a:blip>
          <a:stretch>
            <a:fillRect/>
          </a:stretch>
        </p:blipFill>
        <p:spPr>
          <a:xfrm>
            <a:off x="6852800" y="2543325"/>
            <a:ext cx="2099051" cy="2047435"/>
          </a:xfrm>
          <a:prstGeom prst="rect">
            <a:avLst/>
          </a:prstGeom>
          <a:noFill/>
          <a:ln>
            <a:noFill/>
          </a:ln>
        </p:spPr>
      </p:pic>
      <p:sp>
        <p:nvSpPr>
          <p:cNvPr id="299" name="Google Shape;299;g13094adcd4e_0_52"/>
          <p:cNvSpPr txBox="1"/>
          <p:nvPr/>
        </p:nvSpPr>
        <p:spPr>
          <a:xfrm>
            <a:off x="2690475" y="4596725"/>
            <a:ext cx="2732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rgbClr val="595959"/>
                </a:solidFill>
              </a:rPr>
              <a:t>of </a:t>
            </a:r>
            <a:r>
              <a:rPr lang="en-US" sz="1900" b="1">
                <a:solidFill>
                  <a:schemeClr val="dk2"/>
                </a:solidFill>
              </a:rPr>
              <a:t>chronically absent </a:t>
            </a:r>
            <a:r>
              <a:rPr lang="en-US" sz="1900">
                <a:solidFill>
                  <a:schemeClr val="dk2"/>
                </a:solidFill>
              </a:rPr>
              <a:t>students</a:t>
            </a:r>
            <a:r>
              <a:rPr lang="en-US" sz="1900" b="1">
                <a:solidFill>
                  <a:schemeClr val="dk2"/>
                </a:solidFill>
              </a:rPr>
              <a:t> </a:t>
            </a:r>
            <a:r>
              <a:rPr lang="en-US" sz="1900">
                <a:solidFill>
                  <a:srgbClr val="595959"/>
                </a:solidFill>
              </a:rPr>
              <a:t>in K and 1st are </a:t>
            </a:r>
            <a:r>
              <a:rPr lang="en-US" sz="1900" b="1">
                <a:solidFill>
                  <a:srgbClr val="595959"/>
                </a:solidFill>
              </a:rPr>
              <a:t>proficient readers </a:t>
            </a:r>
            <a:r>
              <a:rPr lang="en-US" sz="1900">
                <a:solidFill>
                  <a:srgbClr val="595959"/>
                </a:solidFill>
              </a:rPr>
              <a:t>by the end of third grade.</a:t>
            </a:r>
            <a:endParaRPr sz="1900">
              <a:solidFill>
                <a:srgbClr val="595959"/>
              </a:solidFill>
            </a:endParaRPr>
          </a:p>
        </p:txBody>
      </p:sp>
      <p:sp>
        <p:nvSpPr>
          <p:cNvPr id="300" name="Google Shape;300;g13094adcd4e_0_52"/>
          <p:cNvSpPr txBox="1"/>
          <p:nvPr/>
        </p:nvSpPr>
        <p:spPr>
          <a:xfrm>
            <a:off x="6852800" y="4596725"/>
            <a:ext cx="28980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rgbClr val="595959"/>
                </a:solidFill>
              </a:rPr>
              <a:t>of </a:t>
            </a:r>
            <a:r>
              <a:rPr lang="en-US" sz="1900" b="1">
                <a:solidFill>
                  <a:schemeClr val="dk2"/>
                </a:solidFill>
              </a:rPr>
              <a:t>strong attendance </a:t>
            </a:r>
            <a:r>
              <a:rPr lang="en-US" sz="1900">
                <a:solidFill>
                  <a:schemeClr val="dk2"/>
                </a:solidFill>
              </a:rPr>
              <a:t>students</a:t>
            </a:r>
            <a:r>
              <a:rPr lang="en-US" sz="1900">
                <a:solidFill>
                  <a:srgbClr val="595959"/>
                </a:solidFill>
              </a:rPr>
              <a:t> were </a:t>
            </a:r>
            <a:r>
              <a:rPr lang="en-US" sz="1900" b="1">
                <a:solidFill>
                  <a:srgbClr val="595959"/>
                </a:solidFill>
              </a:rPr>
              <a:t>proficient readers</a:t>
            </a:r>
            <a:r>
              <a:rPr lang="en-US" sz="1900">
                <a:solidFill>
                  <a:srgbClr val="595959"/>
                </a:solidFill>
              </a:rPr>
              <a:t> by the end of third grade.</a:t>
            </a:r>
            <a:endParaRPr sz="1900" b="1">
              <a:solidFill>
                <a:srgbClr val="595959"/>
              </a:solidFill>
            </a:endParaRPr>
          </a:p>
        </p:txBody>
      </p:sp>
      <p:sp>
        <p:nvSpPr>
          <p:cNvPr id="301" name="Google Shape;301;g13094adcd4e_0_52"/>
          <p:cNvSpPr txBox="1"/>
          <p:nvPr/>
        </p:nvSpPr>
        <p:spPr>
          <a:xfrm>
            <a:off x="2655975" y="2033663"/>
            <a:ext cx="2801400" cy="49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Chronically Absent </a:t>
            </a:r>
            <a:endParaRPr sz="2000" b="1"/>
          </a:p>
        </p:txBody>
      </p:sp>
      <p:sp>
        <p:nvSpPr>
          <p:cNvPr id="302" name="Google Shape;302;g13094adcd4e_0_52"/>
          <p:cNvSpPr txBox="1"/>
          <p:nvPr/>
        </p:nvSpPr>
        <p:spPr>
          <a:xfrm>
            <a:off x="6561300" y="2033663"/>
            <a:ext cx="2801400" cy="477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t>Strong Attendance </a:t>
            </a:r>
            <a:endParaRPr sz="19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3094adcd4e_0_23"/>
          <p:cNvSpPr txBox="1">
            <a:spLocks noGrp="1"/>
          </p:cNvSpPr>
          <p:nvPr>
            <p:ph type="title"/>
          </p:nvPr>
        </p:nvSpPr>
        <p:spPr>
          <a:xfrm>
            <a:off x="612800" y="683775"/>
            <a:ext cx="11147700" cy="4698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ts val="1600"/>
              <a:buFont typeface="Roboto Slab"/>
              <a:buNone/>
            </a:pPr>
            <a:r>
              <a:rPr lang="en-US" sz="3100" b="1">
                <a:solidFill>
                  <a:srgbClr val="FFAA00"/>
                </a:solidFill>
              </a:rPr>
              <a:t>ADA Can Mask a High Chronic Absence Rate</a:t>
            </a:r>
            <a:endParaRPr b="1">
              <a:solidFill>
                <a:srgbClr val="434343"/>
              </a:solidFill>
            </a:endParaRPr>
          </a:p>
        </p:txBody>
      </p:sp>
      <p:grpSp>
        <p:nvGrpSpPr>
          <p:cNvPr id="308" name="Google Shape;308;g13094adcd4e_0_23"/>
          <p:cNvGrpSpPr/>
          <p:nvPr/>
        </p:nvGrpSpPr>
        <p:grpSpPr>
          <a:xfrm>
            <a:off x="503591" y="1242371"/>
            <a:ext cx="416964" cy="302675"/>
            <a:chOff x="3932350" y="3714775"/>
            <a:chExt cx="439650" cy="319075"/>
          </a:xfrm>
        </p:grpSpPr>
        <p:sp>
          <p:nvSpPr>
            <p:cNvPr id="309" name="Google Shape;309;g13094adcd4e_0_23"/>
            <p:cNvSpPr/>
            <p:nvPr/>
          </p:nvSpPr>
          <p:spPr>
            <a:xfrm>
              <a:off x="3932350" y="3714775"/>
              <a:ext cx="439650" cy="319075"/>
            </a:xfrm>
            <a:custGeom>
              <a:avLst/>
              <a:gdLst/>
              <a:ahLst/>
              <a:cxnLst/>
              <a:rect l="l" t="t" r="r" b="b"/>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g13094adcd4e_0_23"/>
            <p:cNvSpPr/>
            <p:nvPr/>
          </p:nvSpPr>
          <p:spPr>
            <a:xfrm>
              <a:off x="3970100" y="3862750"/>
              <a:ext cx="77350" cy="132750"/>
            </a:xfrm>
            <a:custGeom>
              <a:avLst/>
              <a:gdLst/>
              <a:ahLst/>
              <a:cxnLst/>
              <a:rect l="l" t="t" r="r" b="b"/>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13094adcd4e_0_23"/>
            <p:cNvSpPr/>
            <p:nvPr/>
          </p:nvSpPr>
          <p:spPr>
            <a:xfrm>
              <a:off x="4278800" y="3862750"/>
              <a:ext cx="77350" cy="132750"/>
            </a:xfrm>
            <a:custGeom>
              <a:avLst/>
              <a:gdLst/>
              <a:ahLst/>
              <a:cxnLst/>
              <a:rect l="l" t="t" r="r" b="b"/>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13094adcd4e_0_23"/>
            <p:cNvSpPr/>
            <p:nvPr/>
          </p:nvSpPr>
          <p:spPr>
            <a:xfrm>
              <a:off x="4073000" y="3716600"/>
              <a:ext cx="77350" cy="278900"/>
            </a:xfrm>
            <a:custGeom>
              <a:avLst/>
              <a:gdLst/>
              <a:ahLst/>
              <a:cxnLst/>
              <a:rect l="l" t="t" r="r" b="b"/>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13094adcd4e_0_23"/>
            <p:cNvSpPr/>
            <p:nvPr/>
          </p:nvSpPr>
          <p:spPr>
            <a:xfrm>
              <a:off x="4175900" y="3787250"/>
              <a:ext cx="77350" cy="208250"/>
            </a:xfrm>
            <a:custGeom>
              <a:avLst/>
              <a:gdLst/>
              <a:ahLst/>
              <a:cxnLst/>
              <a:rect l="l" t="t" r="r" b="b"/>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14" name="Google Shape;314;g13094adcd4e_0_23"/>
          <p:cNvPicPr preferRelativeResize="0"/>
          <p:nvPr/>
        </p:nvPicPr>
        <p:blipFill rotWithShape="1">
          <a:blip r:embed="rId3">
            <a:alphaModFix/>
          </a:blip>
          <a:srcRect l="7381"/>
          <a:stretch/>
        </p:blipFill>
        <p:spPr>
          <a:xfrm>
            <a:off x="360158" y="1633854"/>
            <a:ext cx="6073619" cy="3507317"/>
          </a:xfrm>
          <a:prstGeom prst="rect">
            <a:avLst/>
          </a:prstGeom>
          <a:noFill/>
          <a:ln>
            <a:noFill/>
          </a:ln>
        </p:spPr>
      </p:pic>
      <p:pic>
        <p:nvPicPr>
          <p:cNvPr id="315" name="Google Shape;315;g13094adcd4e_0_23"/>
          <p:cNvPicPr preferRelativeResize="0"/>
          <p:nvPr/>
        </p:nvPicPr>
        <p:blipFill rotWithShape="1">
          <a:blip r:embed="rId4">
            <a:alphaModFix/>
          </a:blip>
          <a:srcRect l="10482"/>
          <a:stretch/>
        </p:blipFill>
        <p:spPr>
          <a:xfrm>
            <a:off x="6254752" y="1689949"/>
            <a:ext cx="5937248" cy="3395133"/>
          </a:xfrm>
          <a:prstGeom prst="rect">
            <a:avLst/>
          </a:prstGeom>
          <a:noFill/>
          <a:ln>
            <a:noFill/>
          </a:ln>
        </p:spPr>
      </p:pic>
      <p:sp>
        <p:nvSpPr>
          <p:cNvPr id="316" name="Google Shape;316;g13094adcd4e_0_23"/>
          <p:cNvSpPr txBox="1"/>
          <p:nvPr/>
        </p:nvSpPr>
        <p:spPr>
          <a:xfrm>
            <a:off x="1694943" y="5247959"/>
            <a:ext cx="8066700" cy="713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40404F"/>
              </a:buClr>
              <a:buSzPts val="1288"/>
              <a:buFont typeface="Arial"/>
              <a:buNone/>
            </a:pPr>
            <a:r>
              <a:rPr lang="en-US" sz="1600" b="1" i="0" u="none" strike="noStrike" cap="none">
                <a:solidFill>
                  <a:srgbClr val="404040"/>
                </a:solidFill>
                <a:latin typeface="Arial"/>
                <a:ea typeface="Arial"/>
                <a:cs typeface="Arial"/>
                <a:sym typeface="Arial"/>
              </a:rPr>
              <a:t>98% ADA = little chronic absence</a:t>
            </a:r>
            <a:endParaRPr sz="1600" b="1" i="0" u="none" strike="noStrike" cap="none">
              <a:solidFill>
                <a:srgbClr val="404040"/>
              </a:solidFill>
              <a:latin typeface="Arial"/>
              <a:ea typeface="Arial"/>
              <a:cs typeface="Arial"/>
              <a:sym typeface="Arial"/>
            </a:endParaRPr>
          </a:p>
          <a:p>
            <a:pPr marL="0" lvl="0" indent="0" algn="ctr" rtl="0">
              <a:lnSpc>
                <a:spcPct val="115000"/>
              </a:lnSpc>
              <a:spcBef>
                <a:spcPts val="0"/>
              </a:spcBef>
              <a:spcAft>
                <a:spcPts val="0"/>
              </a:spcAft>
              <a:buClr>
                <a:srgbClr val="40404F"/>
              </a:buClr>
              <a:buSzPts val="1288"/>
              <a:buFont typeface="Arial"/>
              <a:buNone/>
            </a:pPr>
            <a:r>
              <a:rPr lang="en-US" sz="1600" b="1">
                <a:solidFill>
                  <a:srgbClr val="404040"/>
                </a:solidFill>
              </a:rPr>
              <a:t>95% ADA = don’t know–varies by school</a:t>
            </a:r>
            <a:endParaRPr sz="1600" b="1">
              <a:solidFill>
                <a:srgbClr val="404040"/>
              </a:solidFill>
            </a:endParaRPr>
          </a:p>
          <a:p>
            <a:pPr marL="0" marR="0" lvl="0" indent="0" algn="ctr" rtl="0">
              <a:lnSpc>
                <a:spcPct val="115000"/>
              </a:lnSpc>
              <a:spcBef>
                <a:spcPts val="0"/>
              </a:spcBef>
              <a:spcAft>
                <a:spcPts val="0"/>
              </a:spcAft>
              <a:buClr>
                <a:srgbClr val="40404F"/>
              </a:buClr>
              <a:buSzPts val="1288"/>
              <a:buFont typeface="Arial"/>
              <a:buNone/>
            </a:pPr>
            <a:r>
              <a:rPr lang="en-US" sz="1600" b="1" i="0" u="none" strike="noStrike" cap="none">
                <a:solidFill>
                  <a:srgbClr val="404040"/>
                </a:solidFill>
                <a:latin typeface="Arial"/>
                <a:ea typeface="Arial"/>
                <a:cs typeface="Arial"/>
                <a:sym typeface="Arial"/>
              </a:rPr>
              <a:t>93% ADA = significant chronic absence</a:t>
            </a:r>
            <a:endParaRPr sz="1600" b="1" i="0" u="none" strike="noStrike" cap="none">
              <a:solidFill>
                <a:srgbClr val="404040"/>
              </a:solidFill>
              <a:latin typeface="Arial"/>
              <a:ea typeface="Arial"/>
              <a:cs typeface="Arial"/>
              <a:sym typeface="Arial"/>
            </a:endParaRPr>
          </a:p>
          <a:p>
            <a:pPr marL="0" lvl="0" indent="0" algn="ctr" rtl="0">
              <a:lnSpc>
                <a:spcPct val="115000"/>
              </a:lnSpc>
              <a:spcBef>
                <a:spcPts val="0"/>
              </a:spcBef>
              <a:spcAft>
                <a:spcPts val="0"/>
              </a:spcAft>
              <a:buClr>
                <a:srgbClr val="40404F"/>
              </a:buClr>
              <a:buSzPts val="1288"/>
              <a:buFont typeface="Arial"/>
              <a:buNone/>
            </a:pPr>
            <a:endParaRPr sz="1600" b="1">
              <a:solidFill>
                <a:srgbClr val="404040"/>
              </a:solidFil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0"/>
        <p:cNvGrpSpPr/>
        <p:nvPr/>
      </p:nvGrpSpPr>
      <p:grpSpPr>
        <a:xfrm>
          <a:off x="0" y="0"/>
          <a:ext cx="0" cy="0"/>
          <a:chOff x="0" y="0"/>
          <a:chExt cx="0" cy="0"/>
        </a:xfrm>
      </p:grpSpPr>
      <p:sp>
        <p:nvSpPr>
          <p:cNvPr id="321" name="Google Shape;321;g13094adcd4e_0_11"/>
          <p:cNvSpPr txBox="1">
            <a:spLocks noGrp="1"/>
          </p:cNvSpPr>
          <p:nvPr>
            <p:ph type="title"/>
          </p:nvPr>
        </p:nvSpPr>
        <p:spPr>
          <a:xfrm>
            <a:off x="399125" y="1445500"/>
            <a:ext cx="4022400" cy="4376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Arial"/>
              <a:buNone/>
            </a:pPr>
            <a:r>
              <a:rPr lang="en-US" sz="2800" b="1">
                <a:solidFill>
                  <a:srgbClr val="66666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Attendance Terms</a:t>
            </a:r>
            <a:endParaRPr sz="2800" b="1">
              <a:solidFill>
                <a:srgbClr val="666666"/>
              </a:solidFill>
            </a:endParaRPr>
          </a:p>
          <a:p>
            <a:pPr marL="0" lvl="0" indent="0" algn="l" rtl="0">
              <a:lnSpc>
                <a:spcPct val="90000"/>
              </a:lnSpc>
              <a:spcBef>
                <a:spcPts val="0"/>
              </a:spcBef>
              <a:spcAft>
                <a:spcPts val="0"/>
              </a:spcAft>
              <a:buClr>
                <a:schemeClr val="lt1"/>
              </a:buClr>
              <a:buSzPts val="2800"/>
              <a:buFont typeface="Arial"/>
              <a:buNone/>
            </a:pPr>
            <a:endParaRPr sz="2800" b="1">
              <a:solidFill>
                <a:srgbClr val="666666"/>
              </a:solidFill>
            </a:endParaRPr>
          </a:p>
        </p:txBody>
      </p:sp>
      <p:sp>
        <p:nvSpPr>
          <p:cNvPr id="322" name="Google Shape;322;g13094adcd4e_0_11"/>
          <p:cNvSpPr/>
          <p:nvPr/>
        </p:nvSpPr>
        <p:spPr>
          <a:xfrm>
            <a:off x="4907636" y="0"/>
            <a:ext cx="7281316" cy="6858000"/>
          </a:xfrm>
          <a:custGeom>
            <a:avLst/>
            <a:gdLst/>
            <a:ahLst/>
            <a:cxnLst/>
            <a:rect l="l" t="t" r="r" b="b"/>
            <a:pathLst>
              <a:path w="7281316" h="6858000" extrusionOk="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23" name="Google Shape;323;g13094adcd4e_0_11"/>
          <p:cNvSpPr/>
          <p:nvPr/>
        </p:nvSpPr>
        <p:spPr>
          <a:xfrm>
            <a:off x="4907634" y="0"/>
            <a:ext cx="7279370" cy="6858000"/>
          </a:xfrm>
          <a:custGeom>
            <a:avLst/>
            <a:gdLst/>
            <a:ahLst/>
            <a:cxnLst/>
            <a:rect l="l" t="t" r="r" b="b"/>
            <a:pathLst>
              <a:path w="6999394" h="6858000" extrusionOk="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24" name="Google Shape;324;g13094adcd4e_0_11"/>
          <p:cNvSpPr txBox="1"/>
          <p:nvPr/>
        </p:nvSpPr>
        <p:spPr>
          <a:xfrm>
            <a:off x="5728725" y="412025"/>
            <a:ext cx="5868900" cy="5458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2000" b="1">
              <a:solidFill>
                <a:srgbClr val="505050"/>
              </a:solidFill>
            </a:endParaRPr>
          </a:p>
          <a:p>
            <a:pPr marL="0" marR="0" lvl="0" indent="0" algn="l" rtl="0">
              <a:lnSpc>
                <a:spcPct val="90000"/>
              </a:lnSpc>
              <a:spcBef>
                <a:spcPts val="0"/>
              </a:spcBef>
              <a:spcAft>
                <a:spcPts val="0"/>
              </a:spcAft>
              <a:buClr>
                <a:srgbClr val="000000"/>
              </a:buClr>
              <a:buSzPts val="2000"/>
              <a:buFont typeface="Arial"/>
              <a:buNone/>
            </a:pPr>
            <a:r>
              <a:rPr lang="en-US" sz="2000" b="1">
                <a:solidFill>
                  <a:srgbClr val="505050"/>
                </a:solidFill>
              </a:rPr>
              <a:t>A</a:t>
            </a:r>
            <a:r>
              <a:rPr lang="en-US" sz="2300" b="1">
                <a:solidFill>
                  <a:srgbClr val="505050"/>
                </a:solidFill>
              </a:rPr>
              <a:t>verage Daily Attendance (ADA): </a:t>
            </a:r>
            <a:endParaRPr sz="2300" b="1">
              <a:solidFill>
                <a:srgbClr val="505050"/>
              </a:solidFill>
            </a:endParaRPr>
          </a:p>
          <a:p>
            <a:pPr marL="457200" marR="0" lvl="0" indent="-361950" algn="l" rtl="0">
              <a:lnSpc>
                <a:spcPct val="90000"/>
              </a:lnSpc>
              <a:spcBef>
                <a:spcPts val="0"/>
              </a:spcBef>
              <a:spcAft>
                <a:spcPts val="0"/>
              </a:spcAft>
              <a:buClr>
                <a:srgbClr val="505050"/>
              </a:buClr>
              <a:buSzPts val="2300"/>
              <a:buChar char="●"/>
            </a:pPr>
            <a:r>
              <a:rPr lang="en-US" sz="2300">
                <a:solidFill>
                  <a:srgbClr val="505050"/>
                </a:solidFill>
              </a:rPr>
              <a:t>85% ADA means that 85% of students are present each day on average</a:t>
            </a:r>
            <a:endParaRPr sz="2300" b="1">
              <a:solidFill>
                <a:srgbClr val="505050"/>
              </a:solidFill>
            </a:endParaRPr>
          </a:p>
          <a:p>
            <a:pPr marL="0" marR="0" lvl="0" indent="0" algn="l" rtl="0">
              <a:lnSpc>
                <a:spcPct val="90000"/>
              </a:lnSpc>
              <a:spcBef>
                <a:spcPts val="0"/>
              </a:spcBef>
              <a:spcAft>
                <a:spcPts val="0"/>
              </a:spcAft>
              <a:buClr>
                <a:srgbClr val="000000"/>
              </a:buClr>
              <a:buSzPts val="2000"/>
              <a:buFont typeface="Arial"/>
              <a:buNone/>
            </a:pPr>
            <a:endParaRPr sz="2300" b="1">
              <a:solidFill>
                <a:srgbClr val="505050"/>
              </a:solidFill>
            </a:endParaRPr>
          </a:p>
          <a:p>
            <a:pPr marL="0" marR="0" lvl="0" indent="0" algn="l" rtl="0">
              <a:lnSpc>
                <a:spcPct val="90000"/>
              </a:lnSpc>
              <a:spcBef>
                <a:spcPts val="0"/>
              </a:spcBef>
              <a:spcAft>
                <a:spcPts val="0"/>
              </a:spcAft>
              <a:buClr>
                <a:srgbClr val="000000"/>
              </a:buClr>
              <a:buSzPts val="2000"/>
              <a:buFont typeface="Arial"/>
              <a:buNone/>
            </a:pPr>
            <a:r>
              <a:rPr lang="en-US" sz="2300" b="1">
                <a:solidFill>
                  <a:srgbClr val="505050"/>
                </a:solidFill>
              </a:rPr>
              <a:t>Truancy:</a:t>
            </a:r>
            <a:endParaRPr sz="2300" b="0" i="0" u="none" strike="noStrike" cap="none">
              <a:solidFill>
                <a:srgbClr val="000000"/>
              </a:solidFill>
              <a:latin typeface="Arial"/>
              <a:ea typeface="Arial"/>
              <a:cs typeface="Arial"/>
              <a:sym typeface="Arial"/>
            </a:endParaRPr>
          </a:p>
          <a:p>
            <a:pPr marL="457200" marR="0" lvl="0" indent="-361950" algn="l" rtl="0">
              <a:lnSpc>
                <a:spcPct val="90000"/>
              </a:lnSpc>
              <a:spcBef>
                <a:spcPts val="700"/>
              </a:spcBef>
              <a:spcAft>
                <a:spcPts val="0"/>
              </a:spcAft>
              <a:buClr>
                <a:srgbClr val="505050"/>
              </a:buClr>
              <a:buSzPts val="2300"/>
              <a:buChar char="●"/>
            </a:pPr>
            <a:r>
              <a:rPr lang="en-US" sz="2300">
                <a:solidFill>
                  <a:srgbClr val="505050"/>
                </a:solidFill>
              </a:rPr>
              <a:t>Counts u</a:t>
            </a:r>
            <a:r>
              <a:rPr lang="en-US" sz="2300">
                <a:solidFill>
                  <a:srgbClr val="50505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nexcused absences only</a:t>
            </a:r>
            <a:endParaRPr sz="2300">
              <a:solidFill>
                <a:srgbClr val="505050"/>
              </a:solidFill>
            </a:endParaRPr>
          </a:p>
          <a:p>
            <a:pPr marL="0" marR="0" lvl="0" indent="0" algn="l" rtl="0">
              <a:lnSpc>
                <a:spcPct val="90000"/>
              </a:lnSpc>
              <a:spcBef>
                <a:spcPts val="700"/>
              </a:spcBef>
              <a:spcAft>
                <a:spcPts val="0"/>
              </a:spcAft>
              <a:buNone/>
            </a:pPr>
            <a:endParaRPr sz="2300">
              <a:solidFill>
                <a:srgbClr val="505050"/>
              </a:solidFill>
            </a:endParaRPr>
          </a:p>
          <a:p>
            <a:pPr marL="0" marR="0" lvl="0" indent="0" algn="l" rtl="0">
              <a:lnSpc>
                <a:spcPct val="90000"/>
              </a:lnSpc>
              <a:spcBef>
                <a:spcPts val="700"/>
              </a:spcBef>
              <a:spcAft>
                <a:spcPts val="0"/>
              </a:spcAft>
              <a:buNone/>
            </a:pPr>
            <a:r>
              <a:rPr lang="en-US" sz="2300" b="1">
                <a:solidFill>
                  <a:srgbClr val="505050"/>
                </a:solidFill>
              </a:rPr>
              <a:t>Chronic Absenteeism:</a:t>
            </a:r>
            <a:endParaRPr sz="2300" b="1">
              <a:solidFill>
                <a:srgbClr val="505050"/>
              </a:solidFill>
            </a:endParaRPr>
          </a:p>
          <a:p>
            <a:pPr marL="457200" lvl="0" indent="-361950" algn="l" rtl="0">
              <a:lnSpc>
                <a:spcPct val="90000"/>
              </a:lnSpc>
              <a:spcBef>
                <a:spcPts val="700"/>
              </a:spcBef>
              <a:spcAft>
                <a:spcPts val="0"/>
              </a:spcAft>
              <a:buClr>
                <a:srgbClr val="505050"/>
              </a:buClr>
              <a:buSzPts val="2300"/>
              <a:buChar char="●"/>
            </a:pPr>
            <a:r>
              <a:rPr lang="en-US" sz="2300">
                <a:solidFill>
                  <a:schemeClr val="dk1"/>
                </a:solidFill>
              </a:rPr>
              <a:t>Missing 10% or more of school days</a:t>
            </a:r>
            <a:endParaRPr sz="2300">
              <a:solidFill>
                <a:srgbClr val="505050"/>
              </a:solidFill>
            </a:endParaRPr>
          </a:p>
          <a:p>
            <a:pPr marL="457200" marR="0" lvl="0" indent="-361950" algn="l" rtl="0">
              <a:lnSpc>
                <a:spcPct val="90000"/>
              </a:lnSpc>
              <a:spcBef>
                <a:spcPts val="0"/>
              </a:spcBef>
              <a:spcAft>
                <a:spcPts val="0"/>
              </a:spcAft>
              <a:buClr>
                <a:srgbClr val="505050"/>
              </a:buClr>
              <a:buSzPts val="2300"/>
              <a:buChar char="●"/>
            </a:pPr>
            <a:r>
              <a:rPr lang="en-US" sz="2300">
                <a:solidFill>
                  <a:srgbClr val="505050"/>
                </a:solidFill>
              </a:rPr>
              <a:t>Includes unexcused </a:t>
            </a:r>
            <a:r>
              <a:rPr lang="en-US" sz="2300" u="sng">
                <a:solidFill>
                  <a:srgbClr val="505050"/>
                </a:solidFill>
              </a:rPr>
              <a:t>and excused</a:t>
            </a:r>
            <a:r>
              <a:rPr lang="en-US" sz="2300">
                <a:solidFill>
                  <a:srgbClr val="505050"/>
                </a:solidFill>
              </a:rPr>
              <a:t> absences</a:t>
            </a:r>
            <a:endParaRPr sz="2300">
              <a:solidFill>
                <a:srgbClr val="505050"/>
              </a:solidFill>
            </a:endParaRPr>
          </a:p>
          <a:p>
            <a:pPr marL="0" marR="0" lvl="0" indent="0" algn="l" rtl="0">
              <a:lnSpc>
                <a:spcPct val="90000"/>
              </a:lnSpc>
              <a:spcBef>
                <a:spcPts val="700"/>
              </a:spcBef>
              <a:spcAft>
                <a:spcPts val="0"/>
              </a:spcAft>
              <a:buNone/>
            </a:pPr>
            <a:endParaRPr sz="2300">
              <a:solidFill>
                <a:srgbClr val="505050"/>
              </a:solidFill>
            </a:endParaRPr>
          </a:p>
          <a:p>
            <a:pPr marL="165100" marR="0" lvl="0" indent="0" algn="l" rtl="0">
              <a:lnSpc>
                <a:spcPct val="90000"/>
              </a:lnSpc>
              <a:spcBef>
                <a:spcPts val="700"/>
              </a:spcBef>
              <a:spcAft>
                <a:spcPts val="0"/>
              </a:spcAft>
              <a:buClr>
                <a:schemeClr val="lt1"/>
              </a:buClr>
              <a:buSzPts val="1700"/>
              <a:buFont typeface="Arial"/>
              <a:buNone/>
            </a:pPr>
            <a:endParaRPr sz="19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31141598ea_0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Reflection </a:t>
            </a:r>
            <a:endParaRPr/>
          </a:p>
        </p:txBody>
      </p:sp>
      <p:sp>
        <p:nvSpPr>
          <p:cNvPr id="330" name="Google Shape;330;g131141598ea_0_10"/>
          <p:cNvSpPr txBox="1">
            <a:spLocks noGrp="1"/>
          </p:cNvSpPr>
          <p:nvPr>
            <p:ph type="body" idx="1"/>
          </p:nvPr>
        </p:nvSpPr>
        <p:spPr>
          <a:xfrm>
            <a:off x="838200" y="1888000"/>
            <a:ext cx="7266900" cy="4351200"/>
          </a:xfrm>
          <a:prstGeom prst="rect">
            <a:avLst/>
          </a:prstGeom>
        </p:spPr>
        <p:txBody>
          <a:bodyPr spcFirstLastPara="1" wrap="square" lIns="91425" tIns="45700" rIns="91425" bIns="45700" anchor="t" anchorCtr="0">
            <a:normAutofit/>
          </a:bodyPr>
          <a:lstStyle/>
          <a:p>
            <a:pPr marL="457200" lvl="0" indent="-431800" algn="l" rtl="0">
              <a:spcBef>
                <a:spcPts val="1000"/>
              </a:spcBef>
              <a:spcAft>
                <a:spcPts val="0"/>
              </a:spcAft>
              <a:buClr>
                <a:srgbClr val="595959"/>
              </a:buClr>
              <a:buSzPts val="3200"/>
              <a:buChar char="-"/>
            </a:pPr>
            <a:r>
              <a:rPr lang="en-US" sz="3200" b="0">
                <a:solidFill>
                  <a:srgbClr val="595959"/>
                </a:solidFill>
              </a:rPr>
              <a:t>Which data points are you currently tracking?</a:t>
            </a:r>
            <a:endParaRPr sz="3200" b="0">
              <a:solidFill>
                <a:srgbClr val="595959"/>
              </a:solidFill>
            </a:endParaRPr>
          </a:p>
          <a:p>
            <a:pPr marL="914400" lvl="1" indent="-406400" algn="l" rtl="0">
              <a:spcBef>
                <a:spcPts val="0"/>
              </a:spcBef>
              <a:spcAft>
                <a:spcPts val="0"/>
              </a:spcAft>
              <a:buClr>
                <a:srgbClr val="595959"/>
              </a:buClr>
              <a:buSzPts val="2800"/>
              <a:buChar char="-"/>
            </a:pPr>
            <a:r>
              <a:rPr lang="en-US" sz="2800">
                <a:solidFill>
                  <a:srgbClr val="595959"/>
                </a:solidFill>
              </a:rPr>
              <a:t>Average Daily Attendance Rates</a:t>
            </a:r>
            <a:endParaRPr sz="2800">
              <a:solidFill>
                <a:srgbClr val="595959"/>
              </a:solidFill>
            </a:endParaRPr>
          </a:p>
          <a:p>
            <a:pPr marL="914400" lvl="1" indent="-406400" algn="l" rtl="0">
              <a:spcBef>
                <a:spcPts val="0"/>
              </a:spcBef>
              <a:spcAft>
                <a:spcPts val="0"/>
              </a:spcAft>
              <a:buClr>
                <a:srgbClr val="595959"/>
              </a:buClr>
              <a:buSzPts val="2800"/>
              <a:buChar char="-"/>
            </a:pPr>
            <a:r>
              <a:rPr lang="en-US" sz="2800">
                <a:solidFill>
                  <a:srgbClr val="595959"/>
                </a:solidFill>
              </a:rPr>
              <a:t>Truancy Rates</a:t>
            </a:r>
            <a:endParaRPr sz="2800">
              <a:solidFill>
                <a:srgbClr val="595959"/>
              </a:solidFill>
            </a:endParaRPr>
          </a:p>
          <a:p>
            <a:pPr marL="914400" lvl="1" indent="-406400" algn="l" rtl="0">
              <a:spcBef>
                <a:spcPts val="0"/>
              </a:spcBef>
              <a:spcAft>
                <a:spcPts val="0"/>
              </a:spcAft>
              <a:buClr>
                <a:srgbClr val="595959"/>
              </a:buClr>
              <a:buSzPts val="2800"/>
              <a:buChar char="-"/>
            </a:pPr>
            <a:r>
              <a:rPr lang="en-US" sz="2800">
                <a:solidFill>
                  <a:srgbClr val="595959"/>
                </a:solidFill>
              </a:rPr>
              <a:t>Chronic Absence Rates</a:t>
            </a:r>
            <a:endParaRPr sz="2800">
              <a:solidFill>
                <a:srgbClr val="595959"/>
              </a:solidFill>
            </a:endParaRPr>
          </a:p>
          <a:p>
            <a:pPr marL="0" lvl="0" indent="0" algn="l" rtl="0">
              <a:spcBef>
                <a:spcPts val="1000"/>
              </a:spcBef>
              <a:spcAft>
                <a:spcPts val="0"/>
              </a:spcAft>
              <a:buNone/>
            </a:pPr>
            <a:endParaRPr sz="2800">
              <a:solidFill>
                <a:srgbClr val="595959"/>
              </a:solidFill>
            </a:endParaRPr>
          </a:p>
          <a:p>
            <a:pPr marL="457200" lvl="0" indent="-406400" algn="l" rtl="0">
              <a:spcBef>
                <a:spcPts val="1000"/>
              </a:spcBef>
              <a:spcAft>
                <a:spcPts val="0"/>
              </a:spcAft>
              <a:buClr>
                <a:srgbClr val="595959"/>
              </a:buClr>
              <a:buSzPts val="2800"/>
              <a:buChar char="-"/>
            </a:pPr>
            <a:r>
              <a:rPr lang="en-US" sz="3200" b="0">
                <a:solidFill>
                  <a:srgbClr val="595959"/>
                </a:solidFill>
              </a:rPr>
              <a:t>Which data points would you like to start tracking?</a:t>
            </a:r>
            <a:endParaRPr sz="2800">
              <a:solidFill>
                <a:srgbClr val="595959"/>
              </a:solidFill>
            </a:endParaRPr>
          </a:p>
        </p:txBody>
      </p:sp>
      <p:pic>
        <p:nvPicPr>
          <p:cNvPr id="331" name="Google Shape;331;g131141598ea_0_10" descr="Clip Art Analytics Icon Png - Data Analytics Icon Png, Transparent Png -  kindpng"/>
          <p:cNvPicPr preferRelativeResize="0"/>
          <p:nvPr/>
        </p:nvPicPr>
        <p:blipFill>
          <a:blip r:embed="rId3">
            <a:alphaModFix/>
          </a:blip>
          <a:stretch>
            <a:fillRect/>
          </a:stretch>
        </p:blipFill>
        <p:spPr>
          <a:xfrm>
            <a:off x="8943925" y="2157700"/>
            <a:ext cx="2461425" cy="2588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31141598ea_0_4"/>
          <p:cNvSpPr txBox="1">
            <a:spLocks noGrp="1"/>
          </p:cNvSpPr>
          <p:nvPr>
            <p:ph type="ctrTitle"/>
          </p:nvPr>
        </p:nvSpPr>
        <p:spPr>
          <a:xfrm>
            <a:off x="708053" y="3804607"/>
            <a:ext cx="10776000" cy="1197600"/>
          </a:xfrm>
          <a:prstGeom prst="rect">
            <a:avLst/>
          </a:prstGeom>
          <a:noFill/>
          <a:ln>
            <a:noFill/>
          </a:ln>
        </p:spPr>
        <p:txBody>
          <a:bodyPr spcFirstLastPara="1" wrap="square" lIns="121900" tIns="60925" rIns="121900" bIns="60925" anchor="b" anchorCtr="0">
            <a:noAutofit/>
          </a:bodyPr>
          <a:lstStyle/>
          <a:p>
            <a:pPr marL="0" lvl="0" indent="0" algn="ctr" rtl="0">
              <a:lnSpc>
                <a:spcPct val="112500"/>
              </a:lnSpc>
              <a:spcBef>
                <a:spcPts val="0"/>
              </a:spcBef>
              <a:spcAft>
                <a:spcPts val="0"/>
              </a:spcAft>
              <a:buClr>
                <a:schemeClr val="lt1"/>
              </a:buClr>
              <a:buSzPts val="8000"/>
              <a:buFont typeface="Arial"/>
              <a:buNone/>
            </a:pPr>
            <a:r>
              <a:rPr lang="en-US" sz="4000" b="1"/>
              <a:t>Research on Absences in High School</a:t>
            </a:r>
            <a:endParaRPr sz="4000"/>
          </a:p>
        </p:txBody>
      </p:sp>
      <p:cxnSp>
        <p:nvCxnSpPr>
          <p:cNvPr id="337" name="Google Shape;337;g131141598ea_0_4"/>
          <p:cNvCxnSpPr/>
          <p:nvPr/>
        </p:nvCxnSpPr>
        <p:spPr>
          <a:xfrm>
            <a:off x="3085763" y="3429000"/>
            <a:ext cx="5934000" cy="0"/>
          </a:xfrm>
          <a:prstGeom prst="straightConnector1">
            <a:avLst/>
          </a:prstGeom>
          <a:noFill/>
          <a:ln w="44450" cap="rnd" cmpd="sng">
            <a:solidFill>
              <a:schemeClr val="lt1"/>
            </a:solidFill>
            <a:prstDash val="dot"/>
            <a:miter lim="800000"/>
            <a:headEnd type="none" w="sm" len="sm"/>
            <a:tailEnd type="none" w="sm" len="sm"/>
          </a:ln>
        </p:spPr>
      </p:cxnSp>
      <p:pic>
        <p:nvPicPr>
          <p:cNvPr id="338" name="Google Shape;338;g131141598ea_0_4" descr="A picture containing logo&#10;&#10;Description automatically generated"/>
          <p:cNvPicPr preferRelativeResize="0"/>
          <p:nvPr/>
        </p:nvPicPr>
        <p:blipFill rotWithShape="1">
          <a:blip r:embed="rId3">
            <a:alphaModFix/>
          </a:blip>
          <a:srcRect/>
          <a:stretch/>
        </p:blipFill>
        <p:spPr>
          <a:xfrm>
            <a:off x="4539744" y="1945864"/>
            <a:ext cx="3112512" cy="11075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3094adcd4e_0_339"/>
          <p:cNvSpPr txBox="1">
            <a:spLocks noGrp="1"/>
          </p:cNvSpPr>
          <p:nvPr>
            <p:ph type="title"/>
          </p:nvPr>
        </p:nvSpPr>
        <p:spPr>
          <a:xfrm>
            <a:off x="762000" y="387675"/>
            <a:ext cx="10693500" cy="1062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505050"/>
                </a:solidFill>
              </a:rPr>
              <a:t>2019 Academic Study </a:t>
            </a:r>
            <a:endParaRPr sz="3200">
              <a:solidFill>
                <a:srgbClr val="505050"/>
              </a:solidFill>
            </a:endParaRPr>
          </a:p>
        </p:txBody>
      </p:sp>
      <p:sp>
        <p:nvSpPr>
          <p:cNvPr id="344" name="Google Shape;344;g13094adcd4e_0_339"/>
          <p:cNvSpPr txBox="1">
            <a:spLocks noGrp="1"/>
          </p:cNvSpPr>
          <p:nvPr>
            <p:ph type="body" idx="1"/>
          </p:nvPr>
        </p:nvSpPr>
        <p:spPr>
          <a:xfrm>
            <a:off x="667200" y="1559800"/>
            <a:ext cx="8015100" cy="4351200"/>
          </a:xfrm>
          <a:prstGeom prst="rect">
            <a:avLst/>
          </a:prstGeom>
        </p:spPr>
        <p:txBody>
          <a:bodyPr spcFirstLastPara="1" wrap="square" lIns="91425" tIns="45700" rIns="91425" bIns="45700" anchor="t" anchorCtr="0">
            <a:normAutofit fontScale="92500"/>
          </a:bodyPr>
          <a:lstStyle/>
          <a:p>
            <a:pPr marL="457200" lvl="0" indent="0" algn="l" rtl="0">
              <a:lnSpc>
                <a:spcPct val="115000"/>
              </a:lnSpc>
              <a:spcBef>
                <a:spcPts val="0"/>
              </a:spcBef>
              <a:spcAft>
                <a:spcPts val="0"/>
              </a:spcAft>
              <a:buNone/>
            </a:pPr>
            <a:endParaRPr sz="3000">
              <a:solidFill>
                <a:srgbClr val="434343"/>
              </a:solidFill>
            </a:endParaRPr>
          </a:p>
          <a:p>
            <a:pPr marL="457200" lvl="0" indent="-376237" algn="l" rtl="0">
              <a:lnSpc>
                <a:spcPct val="115000"/>
              </a:lnSpc>
              <a:spcBef>
                <a:spcPts val="0"/>
              </a:spcBef>
              <a:spcAft>
                <a:spcPts val="0"/>
              </a:spcAft>
              <a:buClr>
                <a:srgbClr val="595959"/>
              </a:buClr>
              <a:buSzPct val="100000"/>
              <a:buChar char="●"/>
            </a:pPr>
            <a:r>
              <a:rPr lang="en-US" sz="3000" b="0">
                <a:solidFill>
                  <a:srgbClr val="595959"/>
                </a:solidFill>
              </a:rPr>
              <a:t>Every </a:t>
            </a:r>
            <a:r>
              <a:rPr lang="en-US" sz="3000">
                <a:solidFill>
                  <a:srgbClr val="595959"/>
                </a:solidFill>
              </a:rPr>
              <a:t>10 math</a:t>
            </a:r>
            <a:r>
              <a:rPr lang="en-US" sz="3000" baseline="30000">
                <a:solidFill>
                  <a:srgbClr val="595959"/>
                </a:solidFill>
              </a:rPr>
              <a:t> </a:t>
            </a:r>
            <a:r>
              <a:rPr lang="en-US" sz="3000">
                <a:solidFill>
                  <a:srgbClr val="595959"/>
                </a:solidFill>
              </a:rPr>
              <a:t>class</a:t>
            </a:r>
            <a:r>
              <a:rPr lang="en-US" sz="3000" b="0">
                <a:solidFill>
                  <a:srgbClr val="595959"/>
                </a:solidFill>
              </a:rPr>
              <a:t> absences reduce standardized test scores by 7% of a Standard Deviation</a:t>
            </a:r>
            <a:endParaRPr sz="3000" b="0">
              <a:solidFill>
                <a:srgbClr val="595959"/>
              </a:solidFill>
            </a:endParaRPr>
          </a:p>
          <a:p>
            <a:pPr marL="0" lvl="0" indent="0" algn="l" rtl="0">
              <a:lnSpc>
                <a:spcPct val="115000"/>
              </a:lnSpc>
              <a:spcBef>
                <a:spcPts val="700"/>
              </a:spcBef>
              <a:spcAft>
                <a:spcPts val="0"/>
              </a:spcAft>
              <a:buNone/>
            </a:pPr>
            <a:endParaRPr sz="3000" b="0">
              <a:solidFill>
                <a:srgbClr val="595959"/>
              </a:solidFill>
            </a:endParaRPr>
          </a:p>
          <a:p>
            <a:pPr marL="457200" lvl="0" indent="-376237" algn="l" rtl="0">
              <a:lnSpc>
                <a:spcPct val="115000"/>
              </a:lnSpc>
              <a:spcBef>
                <a:spcPts val="700"/>
              </a:spcBef>
              <a:spcAft>
                <a:spcPts val="0"/>
              </a:spcAft>
              <a:buClr>
                <a:srgbClr val="595959"/>
              </a:buClr>
              <a:buSzPct val="100000"/>
              <a:buChar char="●"/>
            </a:pPr>
            <a:r>
              <a:rPr lang="en-US" sz="3000" b="0">
                <a:solidFill>
                  <a:srgbClr val="595959"/>
                </a:solidFill>
              </a:rPr>
              <a:t>Equivalent to the effect of replacing an average-quality teacher with one from the 20</a:t>
            </a:r>
            <a:r>
              <a:rPr lang="en-US" sz="3000" b="0" baseline="30000">
                <a:solidFill>
                  <a:srgbClr val="595959"/>
                </a:solidFill>
              </a:rPr>
              <a:t>th </a:t>
            </a:r>
            <a:r>
              <a:rPr lang="en-US" sz="3000" b="0">
                <a:solidFill>
                  <a:srgbClr val="595959"/>
                </a:solidFill>
              </a:rPr>
              <a:t>percentile of the effectiveness distribution</a:t>
            </a:r>
            <a:endParaRPr sz="3000" b="0">
              <a:solidFill>
                <a:srgbClr val="595959"/>
              </a:solidFill>
            </a:endParaRPr>
          </a:p>
          <a:p>
            <a:pPr marL="914400" lvl="0" indent="0" algn="l" rtl="0">
              <a:spcBef>
                <a:spcPts val="700"/>
              </a:spcBef>
              <a:spcAft>
                <a:spcPts val="0"/>
              </a:spcAft>
              <a:buNone/>
            </a:pPr>
            <a:endParaRPr sz="3200">
              <a:solidFill>
                <a:srgbClr val="434343"/>
              </a:solidFill>
            </a:endParaRPr>
          </a:p>
          <a:p>
            <a:pPr marL="0" lvl="0" indent="0" algn="l" rtl="0">
              <a:spcBef>
                <a:spcPts val="700"/>
              </a:spcBef>
              <a:spcAft>
                <a:spcPts val="0"/>
              </a:spcAft>
              <a:buNone/>
            </a:pPr>
            <a:endParaRPr sz="3200">
              <a:solidFill>
                <a:srgbClr val="434343"/>
              </a:solidFill>
            </a:endParaRPr>
          </a:p>
          <a:p>
            <a:pPr marL="304800" lvl="0" indent="0" algn="l" rtl="0">
              <a:spcBef>
                <a:spcPts val="1300"/>
              </a:spcBef>
              <a:spcAft>
                <a:spcPts val="0"/>
              </a:spcAft>
              <a:buNone/>
            </a:pPr>
            <a:endParaRPr sz="3500">
              <a:solidFill>
                <a:srgbClr val="434343"/>
              </a:solidFill>
            </a:endParaRPr>
          </a:p>
          <a:p>
            <a:pPr marL="304800" lvl="0" indent="-63500" algn="l" rtl="0">
              <a:spcBef>
                <a:spcPts val="1300"/>
              </a:spcBef>
              <a:spcAft>
                <a:spcPts val="0"/>
              </a:spcAft>
              <a:buClr>
                <a:schemeClr val="dk1"/>
              </a:buClr>
              <a:buSzPct val="100000"/>
              <a:buFont typeface="Arial"/>
              <a:buNone/>
            </a:pPr>
            <a:endParaRPr sz="3700"/>
          </a:p>
        </p:txBody>
      </p:sp>
      <p:sp>
        <p:nvSpPr>
          <p:cNvPr id="345" name="Google Shape;345;g13094adcd4e_0_339"/>
          <p:cNvSpPr txBox="1"/>
          <p:nvPr/>
        </p:nvSpPr>
        <p:spPr>
          <a:xfrm>
            <a:off x="762000" y="5376675"/>
            <a:ext cx="11142300" cy="877800"/>
          </a:xfrm>
          <a:prstGeom prst="rect">
            <a:avLst/>
          </a:prstGeom>
          <a:noFill/>
          <a:ln>
            <a:noFill/>
          </a:ln>
        </p:spPr>
        <p:txBody>
          <a:bodyPr spcFirstLastPara="1" wrap="square" lIns="121900" tIns="121900" rIns="121900" bIns="121900" anchor="t" anchorCtr="0">
            <a:noAutofit/>
          </a:bodyPr>
          <a:lstStyle/>
          <a:p>
            <a:pPr marL="0" lvl="0" indent="0" algn="l" rtl="0">
              <a:lnSpc>
                <a:spcPct val="80000"/>
              </a:lnSpc>
              <a:spcBef>
                <a:spcPts val="0"/>
              </a:spcBef>
              <a:spcAft>
                <a:spcPts val="0"/>
              </a:spcAft>
              <a:buClr>
                <a:schemeClr val="dk1"/>
              </a:buClr>
              <a:buSzPts val="1500"/>
              <a:buFont typeface="Arial"/>
              <a:buNone/>
            </a:pPr>
            <a:endParaRPr sz="1900">
              <a:solidFill>
                <a:schemeClr val="dk1"/>
              </a:solidFill>
              <a:latin typeface="Helvetica Neue"/>
              <a:ea typeface="Helvetica Neue"/>
              <a:cs typeface="Helvetica Neue"/>
              <a:sym typeface="Helvetica Neue"/>
            </a:endParaRPr>
          </a:p>
          <a:p>
            <a:pPr marL="0" lvl="0" indent="0" algn="l" rtl="0">
              <a:lnSpc>
                <a:spcPct val="80000"/>
              </a:lnSpc>
              <a:spcBef>
                <a:spcPts val="0"/>
              </a:spcBef>
              <a:spcAft>
                <a:spcPts val="0"/>
              </a:spcAft>
              <a:buClr>
                <a:schemeClr val="dk1"/>
              </a:buClr>
              <a:buSzPts val="1500"/>
              <a:buFont typeface="Arial"/>
              <a:buNone/>
            </a:pPr>
            <a:r>
              <a:rPr lang="en-US" sz="1900">
                <a:solidFill>
                  <a:schemeClr val="dk1"/>
                </a:solidFill>
                <a:latin typeface="Helvetica Neue"/>
                <a:ea typeface="Helvetica Neue"/>
                <a:cs typeface="Helvetica Neue"/>
                <a:sym typeface="Helvetica Neue"/>
              </a:rPr>
              <a:t>*The short- and long-run impacts of secondary school absences by Jing Liu, Monica Lee, Seth Gershenson</a:t>
            </a:r>
            <a:endParaRPr sz="1900" b="1">
              <a:solidFill>
                <a:srgbClr val="EB4B81"/>
              </a:solidFill>
            </a:endParaRPr>
          </a:p>
        </p:txBody>
      </p:sp>
      <p:sp>
        <p:nvSpPr>
          <p:cNvPr id="346" name="Google Shape;346;g13094adcd4e_0_339"/>
          <p:cNvSpPr txBox="1"/>
          <p:nvPr/>
        </p:nvSpPr>
        <p:spPr>
          <a:xfrm rot="-929205">
            <a:off x="8833155" y="2177077"/>
            <a:ext cx="3521145" cy="627909"/>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200" b="1">
                <a:solidFill>
                  <a:schemeClr val="accent1"/>
                </a:solidFill>
              </a:rPr>
              <a:t>10 years of data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3094adcd4e_0_34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505050"/>
                </a:solidFill>
              </a:rPr>
              <a:t>Absenteeism Link to Graduation</a:t>
            </a:r>
            <a:endParaRPr>
              <a:solidFill>
                <a:srgbClr val="505050"/>
              </a:solidFill>
            </a:endParaRPr>
          </a:p>
        </p:txBody>
      </p:sp>
      <p:sp>
        <p:nvSpPr>
          <p:cNvPr id="352" name="Google Shape;352;g13094adcd4e_0_345"/>
          <p:cNvSpPr txBox="1">
            <a:spLocks noGrp="1"/>
          </p:cNvSpPr>
          <p:nvPr>
            <p:ph type="body" idx="1"/>
          </p:nvPr>
        </p:nvSpPr>
        <p:spPr>
          <a:xfrm>
            <a:off x="838200" y="2534133"/>
            <a:ext cx="4830300" cy="3642300"/>
          </a:xfrm>
          <a:prstGeom prst="rect">
            <a:avLst/>
          </a:prstGeom>
          <a:ln w="9525" cap="flat" cmpd="sng">
            <a:solidFill>
              <a:srgbClr val="FFA700"/>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None/>
            </a:pPr>
            <a:endParaRPr sz="3200">
              <a:solidFill>
                <a:srgbClr val="434343"/>
              </a:solidFill>
              <a:latin typeface="Helvetica Neue"/>
              <a:ea typeface="Helvetica Neue"/>
              <a:cs typeface="Helvetica Neue"/>
              <a:sym typeface="Helvetica Neue"/>
            </a:endParaRPr>
          </a:p>
          <a:p>
            <a:pPr marL="914400" lvl="1" indent="-304800" algn="l" rtl="0">
              <a:spcBef>
                <a:spcPts val="700"/>
              </a:spcBef>
              <a:spcAft>
                <a:spcPts val="0"/>
              </a:spcAft>
              <a:buClr>
                <a:srgbClr val="434343"/>
              </a:buClr>
              <a:buSzPts val="3200"/>
              <a:buFont typeface="Helvetica Neue"/>
              <a:buChar char="•"/>
            </a:pPr>
            <a:r>
              <a:rPr lang="en-US" sz="3200">
                <a:solidFill>
                  <a:srgbClr val="434343"/>
                </a:solidFill>
                <a:latin typeface="Helvetica Neue"/>
                <a:ea typeface="Helvetica Neue"/>
                <a:cs typeface="Helvetica Neue"/>
                <a:sym typeface="Helvetica Neue"/>
              </a:rPr>
              <a:t>The probability of on-time high school graduation by 8%</a:t>
            </a:r>
            <a:endParaRPr sz="3200">
              <a:solidFill>
                <a:srgbClr val="434343"/>
              </a:solidFill>
              <a:latin typeface="Helvetica Neue"/>
              <a:ea typeface="Helvetica Neue"/>
              <a:cs typeface="Helvetica Neue"/>
              <a:sym typeface="Helvetica Neue"/>
            </a:endParaRPr>
          </a:p>
          <a:p>
            <a:pPr marL="914400" lvl="0" indent="0" algn="l" rtl="0">
              <a:spcBef>
                <a:spcPts val="700"/>
              </a:spcBef>
              <a:spcAft>
                <a:spcPts val="0"/>
              </a:spcAft>
              <a:buNone/>
            </a:pPr>
            <a:endParaRPr sz="3200">
              <a:solidFill>
                <a:srgbClr val="434343"/>
              </a:solidFill>
              <a:latin typeface="Helvetica Neue"/>
              <a:ea typeface="Helvetica Neue"/>
              <a:cs typeface="Helvetica Neue"/>
              <a:sym typeface="Helvetica Neue"/>
            </a:endParaRPr>
          </a:p>
          <a:p>
            <a:pPr marL="0" lvl="0" indent="0" algn="l" rtl="0">
              <a:spcBef>
                <a:spcPts val="700"/>
              </a:spcBef>
              <a:spcAft>
                <a:spcPts val="0"/>
              </a:spcAft>
              <a:buNone/>
            </a:pPr>
            <a:endParaRPr/>
          </a:p>
        </p:txBody>
      </p:sp>
      <p:sp>
        <p:nvSpPr>
          <p:cNvPr id="353" name="Google Shape;353;g13094adcd4e_0_345"/>
          <p:cNvSpPr txBox="1"/>
          <p:nvPr/>
        </p:nvSpPr>
        <p:spPr>
          <a:xfrm>
            <a:off x="5668600" y="2534133"/>
            <a:ext cx="5260500" cy="3642300"/>
          </a:xfrm>
          <a:prstGeom prst="rect">
            <a:avLst/>
          </a:prstGeom>
          <a:noFill/>
          <a:ln w="9525" cap="flat" cmpd="sng">
            <a:solidFill>
              <a:srgbClr val="FFA700"/>
            </a:solidFill>
            <a:prstDash val="solid"/>
            <a:round/>
            <a:headEnd type="none" w="sm" len="sm"/>
            <a:tailEnd type="none" w="sm" len="sm"/>
          </a:ln>
        </p:spPr>
        <p:txBody>
          <a:bodyPr spcFirstLastPara="1" wrap="square" lIns="121900" tIns="121900" rIns="121900" bIns="121900" anchor="t" anchorCtr="0">
            <a:noAutofit/>
          </a:bodyPr>
          <a:lstStyle/>
          <a:p>
            <a:pPr marL="914400" lvl="0" indent="0" algn="l" rtl="0">
              <a:lnSpc>
                <a:spcPct val="90000"/>
              </a:lnSpc>
              <a:spcBef>
                <a:spcPts val="700"/>
              </a:spcBef>
              <a:spcAft>
                <a:spcPts val="0"/>
              </a:spcAft>
              <a:buNone/>
            </a:pPr>
            <a:endParaRPr sz="3200">
              <a:solidFill>
                <a:srgbClr val="434343"/>
              </a:solidFill>
              <a:latin typeface="Helvetica Neue"/>
              <a:ea typeface="Helvetica Neue"/>
              <a:cs typeface="Helvetica Neue"/>
              <a:sym typeface="Helvetica Neue"/>
            </a:endParaRPr>
          </a:p>
          <a:p>
            <a:pPr marL="914400" lvl="1" indent="-304800" algn="l" rtl="0">
              <a:lnSpc>
                <a:spcPct val="90000"/>
              </a:lnSpc>
              <a:spcBef>
                <a:spcPts val="700"/>
              </a:spcBef>
              <a:spcAft>
                <a:spcPts val="0"/>
              </a:spcAft>
              <a:buClr>
                <a:srgbClr val="434343"/>
              </a:buClr>
              <a:buSzPts val="3200"/>
              <a:buFont typeface="Helvetica Neue"/>
              <a:buChar char="•"/>
            </a:pPr>
            <a:r>
              <a:rPr lang="en-US" sz="3200">
                <a:solidFill>
                  <a:srgbClr val="434343"/>
                </a:solidFill>
                <a:latin typeface="Helvetica Neue"/>
                <a:ea typeface="Helvetica Neue"/>
                <a:cs typeface="Helvetica Neue"/>
                <a:sym typeface="Helvetica Neue"/>
              </a:rPr>
              <a:t>The probability of immediate college enrollment by 7%</a:t>
            </a:r>
            <a:endParaRPr sz="1900">
              <a:latin typeface="Calibri"/>
              <a:ea typeface="Calibri"/>
              <a:cs typeface="Calibri"/>
              <a:sym typeface="Calibri"/>
            </a:endParaRPr>
          </a:p>
        </p:txBody>
      </p:sp>
      <p:sp>
        <p:nvSpPr>
          <p:cNvPr id="354" name="Google Shape;354;g13094adcd4e_0_345"/>
          <p:cNvSpPr txBox="1"/>
          <p:nvPr/>
        </p:nvSpPr>
        <p:spPr>
          <a:xfrm>
            <a:off x="972267" y="1547333"/>
            <a:ext cx="10926000" cy="986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500"/>
              <a:buFont typeface="Arial"/>
              <a:buNone/>
            </a:pPr>
            <a:r>
              <a:rPr lang="en-US" sz="3200">
                <a:solidFill>
                  <a:srgbClr val="434343"/>
                </a:solidFill>
                <a:latin typeface="Helvetica Neue"/>
                <a:ea typeface="Helvetica Neue"/>
                <a:cs typeface="Helvetica Neue"/>
                <a:sym typeface="Helvetica Neue"/>
              </a:rPr>
              <a:t>For 9</a:t>
            </a:r>
            <a:r>
              <a:rPr lang="en-US" sz="3200" baseline="30000">
                <a:solidFill>
                  <a:srgbClr val="434343"/>
                </a:solidFill>
                <a:latin typeface="Helvetica Neue"/>
                <a:ea typeface="Helvetica Neue"/>
                <a:cs typeface="Helvetica Neue"/>
                <a:sym typeface="Helvetica Neue"/>
              </a:rPr>
              <a:t>th</a:t>
            </a:r>
            <a:r>
              <a:rPr lang="en-US" sz="3200">
                <a:solidFill>
                  <a:srgbClr val="434343"/>
                </a:solidFill>
                <a:latin typeface="Helvetica Neue"/>
                <a:ea typeface="Helvetica Neue"/>
                <a:cs typeface="Helvetica Neue"/>
                <a:sym typeface="Helvetica Neue"/>
              </a:rPr>
              <a:t> graders, every 10 math class absences reduce…</a:t>
            </a:r>
            <a:endParaRPr sz="3200">
              <a:solidFill>
                <a:srgbClr val="434343"/>
              </a:solidFill>
              <a:latin typeface="Helvetica Neue"/>
              <a:ea typeface="Helvetica Neue"/>
              <a:cs typeface="Helvetica Neue"/>
              <a:sym typeface="Helvetica Neue"/>
            </a:endParaRPr>
          </a:p>
          <a:p>
            <a:pPr marL="0" lvl="0" indent="0" algn="l" rtl="0">
              <a:spcBef>
                <a:spcPts val="0"/>
              </a:spcBef>
              <a:spcAft>
                <a:spcPts val="0"/>
              </a:spcAft>
              <a:buNone/>
            </a:pPr>
            <a:endParaRPr sz="19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a:extLst>
              <a:ext uri="{FF2B5EF4-FFF2-40B4-BE49-F238E27FC236}">
                <a16:creationId xmlns:a16="http://schemas.microsoft.com/office/drawing/2014/main" id="{4EEAC7F1-4079-3F77-6DEA-F6084215AEC7}"/>
              </a:ext>
            </a:extLst>
          </p:cNvPr>
          <p:cNvSpPr txBox="1">
            <a:spLocks/>
          </p:cNvSpPr>
          <p:nvPr/>
        </p:nvSpPr>
        <p:spPr>
          <a:xfrm>
            <a:off x="2092411" y="3429000"/>
            <a:ext cx="8007178" cy="1325562"/>
          </a:xfrm>
          <a:prstGeom prst="rect">
            <a:avLst/>
          </a:prstGeom>
          <a:noFill/>
          <a:ln>
            <a:noFill/>
          </a:ln>
        </p:spPr>
        <p:txBody>
          <a:bodyPr spcFirstLastPara="1" wrap="square" lIns="91425" tIns="45700" rIns="91425" bIns="45700" anchor="ctr"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6"/>
              </a:buClr>
              <a:buSzPts val="3600"/>
              <a:buFont typeface="Arial"/>
              <a:buNone/>
              <a:defRPr sz="3600" b="0"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solidFill>
                  <a:schemeClr val="bg1"/>
                </a:solidFill>
              </a:rPr>
              <a:t>SESSION 1</a:t>
            </a:r>
          </a:p>
          <a:p>
            <a:pPr algn="ctr"/>
            <a:r>
              <a:rPr lang="en-US" dirty="0">
                <a:solidFill>
                  <a:schemeClr val="bg1"/>
                </a:solidFill>
              </a:rPr>
              <a:t>Chronic Absenteeism &amp; Supporting Graduation Rates</a:t>
            </a:r>
          </a:p>
        </p:txBody>
      </p:sp>
    </p:spTree>
    <p:extLst>
      <p:ext uri="{BB962C8B-B14F-4D97-AF65-F5344CB8AC3E}">
        <p14:creationId xmlns:p14="http://schemas.microsoft.com/office/powerpoint/2010/main" val="2378937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AC00">
            <a:alpha val="9410"/>
          </a:srgbClr>
        </a:solidFill>
        <a:effectLst/>
      </p:bgPr>
    </p:bg>
    <p:spTree>
      <p:nvGrpSpPr>
        <p:cNvPr id="1" name="Shape 358"/>
        <p:cNvGrpSpPr/>
        <p:nvPr/>
      </p:nvGrpSpPr>
      <p:grpSpPr>
        <a:xfrm>
          <a:off x="0" y="0"/>
          <a:ext cx="0" cy="0"/>
          <a:chOff x="0" y="0"/>
          <a:chExt cx="0" cy="0"/>
        </a:xfrm>
      </p:grpSpPr>
      <p:sp>
        <p:nvSpPr>
          <p:cNvPr id="359" name="Google Shape;359;g13094adcd4e_0_473"/>
          <p:cNvSpPr txBox="1">
            <a:spLocks noGrp="1"/>
          </p:cNvSpPr>
          <p:nvPr>
            <p:ph type="title"/>
          </p:nvPr>
        </p:nvSpPr>
        <p:spPr>
          <a:xfrm>
            <a:off x="804673" y="1445494"/>
            <a:ext cx="3616800" cy="4376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Font typeface="Arial"/>
              <a:buNone/>
            </a:pPr>
            <a:r>
              <a:rPr lang="en-US" sz="2800" b="1">
                <a:solidFill>
                  <a:srgbClr val="666666"/>
                </a:solidFill>
              </a:rPr>
              <a:t>Which absences matter most? </a:t>
            </a:r>
            <a:endParaRPr>
              <a:solidFill>
                <a:srgbClr val="666666"/>
              </a:solidFill>
            </a:endParaRPr>
          </a:p>
        </p:txBody>
      </p:sp>
      <p:sp>
        <p:nvSpPr>
          <p:cNvPr id="360" name="Google Shape;360;g13094adcd4e_0_473"/>
          <p:cNvSpPr/>
          <p:nvPr/>
        </p:nvSpPr>
        <p:spPr>
          <a:xfrm>
            <a:off x="4907636" y="0"/>
            <a:ext cx="7281316" cy="6858000"/>
          </a:xfrm>
          <a:custGeom>
            <a:avLst/>
            <a:gdLst/>
            <a:ahLst/>
            <a:cxnLst/>
            <a:rect l="l" t="t" r="r" b="b"/>
            <a:pathLst>
              <a:path w="7281316" h="6858000" extrusionOk="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61" name="Google Shape;361;g13094adcd4e_0_473"/>
          <p:cNvSpPr/>
          <p:nvPr/>
        </p:nvSpPr>
        <p:spPr>
          <a:xfrm>
            <a:off x="5189558" y="0"/>
            <a:ext cx="6999394" cy="6858000"/>
          </a:xfrm>
          <a:custGeom>
            <a:avLst/>
            <a:gdLst/>
            <a:ahLst/>
            <a:cxnLst/>
            <a:rect l="l" t="t" r="r" b="b"/>
            <a:pathLst>
              <a:path w="6999394" h="6858000" extrusionOk="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62" name="Google Shape;362;g13094adcd4e_0_473"/>
          <p:cNvSpPr txBox="1"/>
          <p:nvPr/>
        </p:nvSpPr>
        <p:spPr>
          <a:xfrm>
            <a:off x="5361825" y="1399025"/>
            <a:ext cx="6235800" cy="4471500"/>
          </a:xfrm>
          <a:prstGeom prst="rect">
            <a:avLst/>
          </a:prstGeom>
          <a:noFill/>
          <a:ln>
            <a:noFill/>
          </a:ln>
        </p:spPr>
        <p:txBody>
          <a:bodyPr spcFirstLastPara="1" wrap="square" lIns="91425" tIns="45700" rIns="91425" bIns="45700" anchor="ctr" anchorCtr="0">
            <a:noAutofit/>
          </a:bodyPr>
          <a:lstStyle/>
          <a:p>
            <a:pPr marL="304800" lvl="0" indent="0" algn="l" rtl="0">
              <a:lnSpc>
                <a:spcPct val="90000"/>
              </a:lnSpc>
              <a:spcBef>
                <a:spcPts val="0"/>
              </a:spcBef>
              <a:spcAft>
                <a:spcPts val="0"/>
              </a:spcAft>
              <a:buNone/>
            </a:pPr>
            <a:r>
              <a:rPr lang="en-US" sz="3000">
                <a:solidFill>
                  <a:srgbClr val="666666"/>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Short answer:</a:t>
            </a:r>
            <a:r>
              <a:rPr lang="en-US" sz="3000">
                <a:solidFill>
                  <a:srgbClr val="666666"/>
                </a:solidFill>
                <a:latin typeface="Helvetica Neue"/>
                <a:ea typeface="Helvetica Neue"/>
                <a:cs typeface="Helvetica Neue"/>
                <a:sym typeface="Helvetica Neue"/>
              </a:rPr>
              <a:t> They all do!</a:t>
            </a:r>
            <a:endParaRPr sz="3000">
              <a:solidFill>
                <a:srgbClr val="666666"/>
              </a:solidFill>
              <a:latin typeface="Helvetica Neue"/>
              <a:ea typeface="Helvetica Neue"/>
              <a:cs typeface="Helvetica Neue"/>
              <a:sym typeface="Helvetica Neue"/>
            </a:endParaRPr>
          </a:p>
          <a:p>
            <a:pPr marL="304800" lvl="0" indent="0" algn="l" rtl="0">
              <a:lnSpc>
                <a:spcPct val="90000"/>
              </a:lnSpc>
              <a:spcBef>
                <a:spcPts val="1300"/>
              </a:spcBef>
              <a:spcAft>
                <a:spcPts val="0"/>
              </a:spcAft>
              <a:buNone/>
            </a:pPr>
            <a:endParaRPr sz="3000">
              <a:solidFill>
                <a:srgbClr val="666666"/>
              </a:solidFill>
              <a:latin typeface="Helvetica Neue"/>
              <a:ea typeface="Helvetica Neue"/>
              <a:cs typeface="Helvetica Neue"/>
              <a:sym typeface="Helvetica Neue"/>
            </a:endParaRPr>
          </a:p>
          <a:p>
            <a:pPr marL="304800" lvl="0" indent="0" algn="l" rtl="0">
              <a:lnSpc>
                <a:spcPct val="90000"/>
              </a:lnSpc>
              <a:spcBef>
                <a:spcPts val="1300"/>
              </a:spcBef>
              <a:spcAft>
                <a:spcPts val="0"/>
              </a:spcAft>
              <a:buNone/>
            </a:pPr>
            <a:r>
              <a:rPr lang="en-US" sz="3000">
                <a:solidFill>
                  <a:srgbClr val="666666"/>
                </a:solidFill>
                <a:latin typeface="Helvetica Neue"/>
                <a:ea typeface="Helvetica Neue"/>
                <a:cs typeface="Helvetica Neue"/>
                <a:sym typeface="Helvetica Neue"/>
              </a:rPr>
              <a:t>Long answer: </a:t>
            </a:r>
            <a:endParaRPr sz="3000">
              <a:solidFill>
                <a:srgbClr val="666666"/>
              </a:solidFill>
              <a:latin typeface="Helvetica Neue"/>
              <a:ea typeface="Helvetica Neue"/>
              <a:cs typeface="Helvetica Neue"/>
              <a:sym typeface="Helvetica Neue"/>
            </a:endParaRPr>
          </a:p>
          <a:p>
            <a:pPr marL="914400" lvl="1" indent="-292100" algn="l" rtl="0">
              <a:lnSpc>
                <a:spcPct val="90000"/>
              </a:lnSpc>
              <a:spcBef>
                <a:spcPts val="700"/>
              </a:spcBef>
              <a:spcAft>
                <a:spcPts val="0"/>
              </a:spcAft>
              <a:buClr>
                <a:srgbClr val="666666"/>
              </a:buClr>
              <a:buSzPts val="3000"/>
              <a:buFont typeface="Helvetica Neue"/>
              <a:buChar char="•"/>
            </a:pPr>
            <a:r>
              <a:rPr lang="en-US" sz="3000">
                <a:solidFill>
                  <a:srgbClr val="666666"/>
                </a:solidFill>
                <a:latin typeface="Helvetica Neue"/>
                <a:ea typeface="Helvetica Neue"/>
                <a:cs typeface="Helvetica Neue"/>
                <a:sym typeface="Helvetica Neue"/>
              </a:rPr>
              <a:t>Spring absences are more harmful than Fall absences</a:t>
            </a:r>
            <a:endParaRPr sz="3000">
              <a:solidFill>
                <a:srgbClr val="666666"/>
              </a:solidFill>
              <a:latin typeface="Helvetica Neue"/>
              <a:ea typeface="Helvetica Neue"/>
              <a:cs typeface="Helvetica Neue"/>
              <a:sym typeface="Helvetica Neue"/>
            </a:endParaRPr>
          </a:p>
          <a:p>
            <a:pPr marL="914400" lvl="1" indent="-292100" algn="l" rtl="0">
              <a:lnSpc>
                <a:spcPct val="90000"/>
              </a:lnSpc>
              <a:spcBef>
                <a:spcPts val="700"/>
              </a:spcBef>
              <a:spcAft>
                <a:spcPts val="0"/>
              </a:spcAft>
              <a:buClr>
                <a:srgbClr val="666666"/>
              </a:buClr>
              <a:buSzPts val="3000"/>
              <a:buFont typeface="Helvetica Neue"/>
              <a:buChar char="•"/>
            </a:pPr>
            <a:r>
              <a:rPr lang="en-US" sz="3000">
                <a:solidFill>
                  <a:srgbClr val="666666"/>
                </a:solidFill>
                <a:latin typeface="Helvetica Neue"/>
                <a:ea typeface="Helvetica Neue"/>
                <a:cs typeface="Helvetica Neue"/>
                <a:sym typeface="Helvetica Neue"/>
              </a:rPr>
              <a:t>10 absences in the spring semester reduce course grades by 19% of a SD</a:t>
            </a:r>
            <a:endParaRPr sz="3000" b="1">
              <a:solidFill>
                <a:schemeClr val="dk1"/>
              </a:solidFill>
            </a:endParaRPr>
          </a:p>
          <a:p>
            <a:pPr marL="285750" lvl="0" indent="-120650" algn="l" rtl="0">
              <a:lnSpc>
                <a:spcPct val="90000"/>
              </a:lnSpc>
              <a:spcBef>
                <a:spcPts val="600"/>
              </a:spcBef>
              <a:spcAft>
                <a:spcPts val="0"/>
              </a:spcAft>
              <a:buClr>
                <a:schemeClr val="lt1"/>
              </a:buClr>
              <a:buSzPts val="1700"/>
              <a:buFont typeface="Arial"/>
              <a:buNone/>
            </a:pPr>
            <a:endParaRPr sz="1700">
              <a:solidFill>
                <a:schemeClr val="dk1"/>
              </a:solidFill>
              <a:latin typeface="Calibri"/>
              <a:ea typeface="Calibri"/>
              <a:cs typeface="Calibri"/>
              <a:sym typeface="Calibri"/>
            </a:endParaRPr>
          </a:p>
          <a:p>
            <a:pPr marL="292100" marR="0" lvl="0" indent="-127000" algn="l" rtl="0">
              <a:lnSpc>
                <a:spcPct val="90000"/>
              </a:lnSpc>
              <a:spcBef>
                <a:spcPts val="700"/>
              </a:spcBef>
              <a:spcAft>
                <a:spcPts val="0"/>
              </a:spcAft>
              <a:buClr>
                <a:schemeClr val="lt1"/>
              </a:buClr>
              <a:buSzPts val="1700"/>
              <a:buFont typeface="Arial"/>
              <a:buNone/>
            </a:pPr>
            <a:endParaRPr sz="2000" b="1">
              <a:solidFill>
                <a:srgbClr val="50505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3094adcd4e_0_300"/>
          <p:cNvSpPr txBox="1">
            <a:spLocks noGrp="1"/>
          </p:cNvSpPr>
          <p:nvPr>
            <p:ph type="ctrTitle"/>
          </p:nvPr>
        </p:nvSpPr>
        <p:spPr>
          <a:xfrm>
            <a:off x="708053" y="3804607"/>
            <a:ext cx="10776000" cy="1197600"/>
          </a:xfrm>
          <a:prstGeom prst="rect">
            <a:avLst/>
          </a:prstGeom>
          <a:noFill/>
          <a:ln>
            <a:noFill/>
          </a:ln>
        </p:spPr>
        <p:txBody>
          <a:bodyPr spcFirstLastPara="1" wrap="square" lIns="121900" tIns="60925" rIns="121900" bIns="60925" anchor="b" anchorCtr="0">
            <a:noAutofit/>
          </a:bodyPr>
          <a:lstStyle/>
          <a:p>
            <a:pPr marL="0" lvl="0" indent="0" algn="ctr" rtl="0">
              <a:lnSpc>
                <a:spcPct val="112500"/>
              </a:lnSpc>
              <a:spcBef>
                <a:spcPts val="0"/>
              </a:spcBef>
              <a:spcAft>
                <a:spcPts val="0"/>
              </a:spcAft>
              <a:buClr>
                <a:schemeClr val="lt1"/>
              </a:buClr>
              <a:buSzPts val="8000"/>
              <a:buFont typeface="Arial"/>
              <a:buNone/>
            </a:pPr>
            <a:r>
              <a:rPr lang="en-US" sz="4000" b="1"/>
              <a:t>Framework for Thinking about Attendance as a System</a:t>
            </a:r>
            <a:endParaRPr sz="4000"/>
          </a:p>
        </p:txBody>
      </p:sp>
      <p:cxnSp>
        <p:nvCxnSpPr>
          <p:cNvPr id="368" name="Google Shape;368;g13094adcd4e_0_300"/>
          <p:cNvCxnSpPr/>
          <p:nvPr/>
        </p:nvCxnSpPr>
        <p:spPr>
          <a:xfrm>
            <a:off x="3085763" y="3429000"/>
            <a:ext cx="5934000" cy="0"/>
          </a:xfrm>
          <a:prstGeom prst="straightConnector1">
            <a:avLst/>
          </a:prstGeom>
          <a:noFill/>
          <a:ln w="44450" cap="rnd" cmpd="sng">
            <a:solidFill>
              <a:schemeClr val="lt1"/>
            </a:solidFill>
            <a:prstDash val="dot"/>
            <a:miter lim="800000"/>
            <a:headEnd type="none" w="sm" len="sm"/>
            <a:tailEnd type="none" w="sm" len="sm"/>
          </a:ln>
        </p:spPr>
      </p:cxnSp>
      <p:pic>
        <p:nvPicPr>
          <p:cNvPr id="369" name="Google Shape;369;g13094adcd4e_0_300" descr="A picture containing logo&#10;&#10;Description automatically generated"/>
          <p:cNvPicPr preferRelativeResize="0"/>
          <p:nvPr/>
        </p:nvPicPr>
        <p:blipFill rotWithShape="1">
          <a:blip r:embed="rId3">
            <a:alphaModFix/>
          </a:blip>
          <a:srcRect/>
          <a:stretch/>
        </p:blipFill>
        <p:spPr>
          <a:xfrm>
            <a:off x="4539744" y="1945864"/>
            <a:ext cx="3112512" cy="11075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g13094adcd4e_0_63"/>
          <p:cNvPicPr preferRelativeResize="0"/>
          <p:nvPr/>
        </p:nvPicPr>
        <p:blipFill rotWithShape="1">
          <a:blip r:embed="rId3">
            <a:alphaModFix/>
          </a:blip>
          <a:srcRect/>
          <a:stretch/>
        </p:blipFill>
        <p:spPr>
          <a:xfrm>
            <a:off x="-36836" y="59913"/>
            <a:ext cx="12265572" cy="6822800"/>
          </a:xfrm>
          <a:prstGeom prst="rect">
            <a:avLst/>
          </a:prstGeom>
          <a:noFill/>
          <a:ln>
            <a:noFill/>
          </a:ln>
        </p:spPr>
      </p:pic>
      <p:sp>
        <p:nvSpPr>
          <p:cNvPr id="375" name="Google Shape;375;g13094adcd4e_0_63"/>
          <p:cNvSpPr txBox="1"/>
          <p:nvPr/>
        </p:nvSpPr>
        <p:spPr>
          <a:xfrm>
            <a:off x="1697200" y="229067"/>
            <a:ext cx="8797500" cy="815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1" i="1">
                <a:solidFill>
                  <a:srgbClr val="666666"/>
                </a:solidFill>
              </a:rPr>
              <a:t>System</a:t>
            </a:r>
            <a:r>
              <a:rPr lang="en-US" sz="3700">
                <a:solidFill>
                  <a:srgbClr val="666666"/>
                </a:solidFill>
              </a:rPr>
              <a:t> </a:t>
            </a:r>
            <a:r>
              <a:rPr lang="en-US" sz="3700" b="0" i="0" u="none" strike="noStrike" cap="none">
                <a:solidFill>
                  <a:srgbClr val="666666"/>
                </a:solidFill>
                <a:latin typeface="Arial"/>
                <a:ea typeface="Arial"/>
                <a:cs typeface="Arial"/>
                <a:sym typeface="Arial"/>
              </a:rPr>
              <a:t>of Support</a:t>
            </a:r>
            <a:endParaRPr sz="3700" b="0" i="0" u="none" strike="noStrike" cap="none">
              <a:solidFill>
                <a:srgbClr val="666666"/>
              </a:solidFill>
              <a:latin typeface="Arial"/>
              <a:ea typeface="Arial"/>
              <a:cs typeface="Arial"/>
              <a:sym typeface="Arial"/>
            </a:endParaRPr>
          </a:p>
        </p:txBody>
      </p:sp>
      <p:sp>
        <p:nvSpPr>
          <p:cNvPr id="376" name="Google Shape;376;g13094adcd4e_0_63"/>
          <p:cNvSpPr txBox="1"/>
          <p:nvPr/>
        </p:nvSpPr>
        <p:spPr>
          <a:xfrm>
            <a:off x="3876075" y="2306050"/>
            <a:ext cx="4267800" cy="538800"/>
          </a:xfrm>
          <a:prstGeom prst="rect">
            <a:avLst/>
          </a:prstGeom>
          <a:solidFill>
            <a:srgbClr val="FFAB40"/>
          </a:solid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a:solidFill>
                  <a:srgbClr val="666666"/>
                </a:solidFill>
              </a:rPr>
              <a:t>District or School</a:t>
            </a:r>
            <a:r>
              <a:rPr lang="en-US" sz="1900" b="0" i="0" u="none" strike="noStrike" cap="none">
                <a:solidFill>
                  <a:srgbClr val="666666"/>
                </a:solidFill>
                <a:latin typeface="Arial"/>
                <a:ea typeface="Arial"/>
                <a:cs typeface="Arial"/>
                <a:sym typeface="Arial"/>
              </a:rPr>
              <a:t> Wide Interventions</a:t>
            </a:r>
            <a:endParaRPr sz="1900" b="0" i="0" u="none" strike="noStrike" cap="none">
              <a:solidFill>
                <a:srgbClr val="666666"/>
              </a:solidFill>
              <a:latin typeface="Arial"/>
              <a:ea typeface="Arial"/>
              <a:cs typeface="Arial"/>
              <a:sym typeface="Arial"/>
            </a:endParaRPr>
          </a:p>
        </p:txBody>
      </p:sp>
      <p:sp>
        <p:nvSpPr>
          <p:cNvPr id="377" name="Google Shape;377;g13094adcd4e_0_63"/>
          <p:cNvSpPr txBox="1"/>
          <p:nvPr/>
        </p:nvSpPr>
        <p:spPr>
          <a:xfrm>
            <a:off x="4357575" y="3471313"/>
            <a:ext cx="3173400" cy="538800"/>
          </a:xfrm>
          <a:prstGeom prst="rect">
            <a:avLst/>
          </a:prstGeom>
          <a:solidFill>
            <a:srgbClr val="FFAB40"/>
          </a:solid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666666"/>
                </a:solidFill>
                <a:latin typeface="Arial"/>
                <a:ea typeface="Arial"/>
                <a:cs typeface="Arial"/>
                <a:sym typeface="Arial"/>
              </a:rPr>
              <a:t>Small Group Interventions</a:t>
            </a:r>
            <a:endParaRPr sz="1900" b="0" i="0" u="none" strike="noStrike" cap="none">
              <a:solidFill>
                <a:srgbClr val="666666"/>
              </a:solidFill>
              <a:latin typeface="Arial"/>
              <a:ea typeface="Arial"/>
              <a:cs typeface="Arial"/>
              <a:sym typeface="Arial"/>
            </a:endParaRPr>
          </a:p>
        </p:txBody>
      </p:sp>
      <p:sp>
        <p:nvSpPr>
          <p:cNvPr id="378" name="Google Shape;378;g13094adcd4e_0_63"/>
          <p:cNvSpPr txBox="1"/>
          <p:nvPr/>
        </p:nvSpPr>
        <p:spPr>
          <a:xfrm>
            <a:off x="4735200" y="4680108"/>
            <a:ext cx="2721600" cy="538800"/>
          </a:xfrm>
          <a:prstGeom prst="rect">
            <a:avLst/>
          </a:prstGeom>
          <a:solidFill>
            <a:srgbClr val="FFAB40"/>
          </a:solid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666666"/>
                </a:solidFill>
                <a:latin typeface="Arial"/>
                <a:ea typeface="Arial"/>
                <a:cs typeface="Arial"/>
                <a:sym typeface="Arial"/>
              </a:rPr>
              <a:t>Individual Interventions</a:t>
            </a:r>
            <a:endParaRPr sz="1900" b="0" i="0" u="none" strike="noStrike" cap="none">
              <a:solidFill>
                <a:srgbClr val="666666"/>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1000"/>
                                        <p:tgtEl>
                                          <p:spTgt spid="3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gtEl>
                                        <p:attrNameLst>
                                          <p:attrName>style.visibility</p:attrName>
                                        </p:attrNameLst>
                                      </p:cBhvr>
                                      <p:to>
                                        <p:strVal val="visible"/>
                                      </p:to>
                                    </p:set>
                                    <p:animEffect transition="in" filter="fade">
                                      <p:cBhvr>
                                        <p:cTn id="12" dur="1000"/>
                                        <p:tgtEl>
                                          <p:spTgt spid="3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
                                        </p:tgtEl>
                                        <p:attrNameLst>
                                          <p:attrName>style.visibility</p:attrName>
                                        </p:attrNameLst>
                                      </p:cBhvr>
                                      <p:to>
                                        <p:strVal val="visible"/>
                                      </p:to>
                                    </p:set>
                                    <p:animEffect transition="in" filter="fade">
                                      <p:cBhvr>
                                        <p:cTn id="1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3094adcd4e_0_7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solidFill>
                  <a:schemeClr val="accent1"/>
                </a:solidFill>
              </a:rPr>
              <a:t>System of Support Details</a:t>
            </a:r>
            <a:endParaRPr b="1">
              <a:solidFill>
                <a:schemeClr val="accent1"/>
              </a:solidFill>
            </a:endParaRPr>
          </a:p>
        </p:txBody>
      </p:sp>
      <p:sp>
        <p:nvSpPr>
          <p:cNvPr id="384" name="Google Shape;384;g13094adcd4e_0_71"/>
          <p:cNvSpPr txBox="1">
            <a:spLocks noGrp="1"/>
          </p:cNvSpPr>
          <p:nvPr>
            <p:ph type="body" idx="1"/>
          </p:nvPr>
        </p:nvSpPr>
        <p:spPr>
          <a:xfrm>
            <a:off x="838200" y="1500375"/>
            <a:ext cx="10515600" cy="4676400"/>
          </a:xfrm>
          <a:prstGeom prst="rect">
            <a:avLst/>
          </a:prstGeom>
        </p:spPr>
        <p:txBody>
          <a:bodyPr spcFirstLastPara="1" wrap="square" lIns="91425" tIns="45700" rIns="91425" bIns="45700" anchor="t" anchorCtr="0">
            <a:normAutofit fontScale="92500" lnSpcReduction="10000"/>
          </a:bodyPr>
          <a:lstStyle/>
          <a:p>
            <a:pPr marL="457200" lvl="0" indent="-369570" algn="l" rtl="0">
              <a:lnSpc>
                <a:spcPct val="115000"/>
              </a:lnSpc>
              <a:spcBef>
                <a:spcPts val="0"/>
              </a:spcBef>
              <a:spcAft>
                <a:spcPts val="0"/>
              </a:spcAft>
              <a:buClr>
                <a:srgbClr val="000000"/>
              </a:buClr>
              <a:buSzPct val="100000"/>
              <a:buFont typeface="Roboto"/>
              <a:buChar char="●"/>
            </a:pPr>
            <a:r>
              <a:rPr lang="en-US" sz="2400">
                <a:solidFill>
                  <a:srgbClr val="606060"/>
                </a:solidFill>
                <a:highlight>
                  <a:srgbClr val="FFFFFF"/>
                </a:highlight>
                <a:latin typeface="Roboto"/>
                <a:ea typeface="Roboto"/>
                <a:cs typeface="Roboto"/>
                <a:sym typeface="Roboto"/>
              </a:rPr>
              <a:t>Tier I</a:t>
            </a:r>
            <a:r>
              <a:rPr lang="en-US" sz="2400" b="0">
                <a:solidFill>
                  <a:srgbClr val="606060"/>
                </a:solidFill>
                <a:highlight>
                  <a:srgbClr val="FFFFFF"/>
                </a:highlight>
                <a:latin typeface="Roboto"/>
                <a:ea typeface="Roboto"/>
                <a:cs typeface="Roboto"/>
                <a:sym typeface="Roboto"/>
              </a:rPr>
              <a:t> strategies are aimed at </a:t>
            </a:r>
            <a:r>
              <a:rPr lang="en-US" sz="2400">
                <a:solidFill>
                  <a:srgbClr val="606060"/>
                </a:solidFill>
                <a:highlight>
                  <a:srgbClr val="FFFFFF"/>
                </a:highlight>
                <a:latin typeface="Roboto"/>
                <a:ea typeface="Roboto"/>
                <a:cs typeface="Roboto"/>
                <a:sym typeface="Roboto"/>
              </a:rPr>
              <a:t>encouraging</a:t>
            </a:r>
            <a:r>
              <a:rPr lang="en-US" sz="2400" b="0">
                <a:solidFill>
                  <a:srgbClr val="606060"/>
                </a:solidFill>
                <a:highlight>
                  <a:srgbClr val="FFFFFF"/>
                </a:highlight>
                <a:latin typeface="Roboto"/>
                <a:ea typeface="Roboto"/>
                <a:cs typeface="Roboto"/>
                <a:sym typeface="Roboto"/>
              </a:rPr>
              <a:t> better attendance for all students and at </a:t>
            </a:r>
            <a:r>
              <a:rPr lang="en-US" sz="2400">
                <a:solidFill>
                  <a:srgbClr val="606060"/>
                </a:solidFill>
                <a:highlight>
                  <a:srgbClr val="FFFFFF"/>
                </a:highlight>
                <a:latin typeface="Roboto"/>
                <a:ea typeface="Roboto"/>
                <a:cs typeface="Roboto"/>
                <a:sym typeface="Roboto"/>
              </a:rPr>
              <a:t>preventing </a:t>
            </a:r>
            <a:r>
              <a:rPr lang="en-US" sz="2400" b="0">
                <a:solidFill>
                  <a:srgbClr val="606060"/>
                </a:solidFill>
                <a:highlight>
                  <a:srgbClr val="FFFFFF"/>
                </a:highlight>
                <a:latin typeface="Roboto"/>
                <a:ea typeface="Roboto"/>
                <a:cs typeface="Roboto"/>
                <a:sym typeface="Roboto"/>
              </a:rPr>
              <a:t>absenteeism before it affects achievement.</a:t>
            </a:r>
            <a:endParaRPr sz="2400" b="0">
              <a:solidFill>
                <a:srgbClr val="606060"/>
              </a:solidFill>
              <a:highlight>
                <a:srgbClr val="FFFFFF"/>
              </a:highlight>
              <a:latin typeface="Roboto"/>
              <a:ea typeface="Roboto"/>
              <a:cs typeface="Roboto"/>
              <a:sym typeface="Roboto"/>
            </a:endParaRPr>
          </a:p>
          <a:p>
            <a:pPr marL="457200" lvl="0" indent="0" algn="l" rtl="0">
              <a:lnSpc>
                <a:spcPct val="115000"/>
              </a:lnSpc>
              <a:spcBef>
                <a:spcPts val="1600"/>
              </a:spcBef>
              <a:spcAft>
                <a:spcPts val="0"/>
              </a:spcAft>
              <a:buNone/>
            </a:pPr>
            <a:endParaRPr sz="2400" b="0">
              <a:solidFill>
                <a:srgbClr val="606060"/>
              </a:solidFill>
              <a:highlight>
                <a:srgbClr val="FFFFFF"/>
              </a:highlight>
              <a:latin typeface="Roboto"/>
              <a:ea typeface="Roboto"/>
              <a:cs typeface="Roboto"/>
              <a:sym typeface="Roboto"/>
            </a:endParaRPr>
          </a:p>
          <a:p>
            <a:pPr marL="457200" lvl="0" indent="-369570" algn="l" rtl="0">
              <a:lnSpc>
                <a:spcPct val="115000"/>
              </a:lnSpc>
              <a:spcBef>
                <a:spcPts val="1600"/>
              </a:spcBef>
              <a:spcAft>
                <a:spcPts val="0"/>
              </a:spcAft>
              <a:buClr>
                <a:srgbClr val="606060"/>
              </a:buClr>
              <a:buSzPct val="100000"/>
              <a:buFont typeface="Roboto"/>
              <a:buChar char="●"/>
            </a:pPr>
            <a:r>
              <a:rPr lang="en-US" sz="2400">
                <a:solidFill>
                  <a:srgbClr val="606060"/>
                </a:solidFill>
                <a:highlight>
                  <a:srgbClr val="FFFFFF"/>
                </a:highlight>
                <a:latin typeface="Roboto"/>
                <a:ea typeface="Roboto"/>
                <a:cs typeface="Roboto"/>
                <a:sym typeface="Roboto"/>
              </a:rPr>
              <a:t>Tier II </a:t>
            </a:r>
            <a:r>
              <a:rPr lang="en-US" sz="2400" b="0">
                <a:solidFill>
                  <a:srgbClr val="606060"/>
                </a:solidFill>
                <a:highlight>
                  <a:srgbClr val="FFFFFF"/>
                </a:highlight>
                <a:latin typeface="Roboto"/>
                <a:ea typeface="Roboto"/>
                <a:cs typeface="Roboto"/>
                <a:sym typeface="Roboto"/>
              </a:rPr>
              <a:t>interventions </a:t>
            </a:r>
            <a:r>
              <a:rPr lang="en-US" sz="2400">
                <a:solidFill>
                  <a:srgbClr val="606060"/>
                </a:solidFill>
                <a:highlight>
                  <a:srgbClr val="FFFFFF"/>
                </a:highlight>
                <a:latin typeface="Roboto"/>
                <a:ea typeface="Roboto"/>
                <a:cs typeface="Roboto"/>
                <a:sym typeface="Roboto"/>
              </a:rPr>
              <a:t>address barriers</a:t>
            </a:r>
            <a:r>
              <a:rPr lang="en-US" sz="2400" b="0">
                <a:solidFill>
                  <a:srgbClr val="606060"/>
                </a:solidFill>
                <a:highlight>
                  <a:srgbClr val="FFFFFF"/>
                </a:highlight>
                <a:latin typeface="Roboto"/>
                <a:ea typeface="Roboto"/>
                <a:cs typeface="Roboto"/>
                <a:sym typeface="Roboto"/>
              </a:rPr>
              <a:t> to attendance for students who are chronically absent. These students and families should receive </a:t>
            </a:r>
            <a:r>
              <a:rPr lang="en-US" sz="2400">
                <a:solidFill>
                  <a:srgbClr val="606060"/>
                </a:solidFill>
                <a:highlight>
                  <a:srgbClr val="FFFFFF"/>
                </a:highlight>
                <a:latin typeface="Roboto"/>
                <a:ea typeface="Roboto"/>
                <a:cs typeface="Roboto"/>
                <a:sym typeface="Roboto"/>
              </a:rPr>
              <a:t>personalized attention</a:t>
            </a:r>
            <a:r>
              <a:rPr lang="en-US" sz="2400" b="0">
                <a:solidFill>
                  <a:srgbClr val="606060"/>
                </a:solidFill>
                <a:highlight>
                  <a:srgbClr val="FFFFFF"/>
                </a:highlight>
                <a:latin typeface="Roboto"/>
                <a:ea typeface="Roboto"/>
                <a:cs typeface="Roboto"/>
                <a:sym typeface="Roboto"/>
              </a:rPr>
              <a:t> as part of the engagement strategy.</a:t>
            </a:r>
            <a:endParaRPr sz="2400" b="0">
              <a:solidFill>
                <a:srgbClr val="606060"/>
              </a:solidFill>
              <a:highlight>
                <a:srgbClr val="FFFFFF"/>
              </a:highlight>
              <a:latin typeface="Roboto"/>
              <a:ea typeface="Roboto"/>
              <a:cs typeface="Roboto"/>
              <a:sym typeface="Roboto"/>
            </a:endParaRPr>
          </a:p>
          <a:p>
            <a:pPr marL="457200" lvl="0" indent="0" algn="l" rtl="0">
              <a:lnSpc>
                <a:spcPct val="115000"/>
              </a:lnSpc>
              <a:spcBef>
                <a:spcPts val="1600"/>
              </a:spcBef>
              <a:spcAft>
                <a:spcPts val="0"/>
              </a:spcAft>
              <a:buNone/>
            </a:pPr>
            <a:endParaRPr sz="2400" b="0">
              <a:solidFill>
                <a:srgbClr val="606060"/>
              </a:solidFill>
              <a:highlight>
                <a:srgbClr val="FFFFFF"/>
              </a:highlight>
              <a:latin typeface="Roboto"/>
              <a:ea typeface="Roboto"/>
              <a:cs typeface="Roboto"/>
              <a:sym typeface="Roboto"/>
            </a:endParaRPr>
          </a:p>
          <a:p>
            <a:pPr marL="457200" lvl="0" indent="-369570" algn="l" rtl="0">
              <a:lnSpc>
                <a:spcPct val="115000"/>
              </a:lnSpc>
              <a:spcBef>
                <a:spcPts val="1600"/>
              </a:spcBef>
              <a:spcAft>
                <a:spcPts val="0"/>
              </a:spcAft>
              <a:buClr>
                <a:srgbClr val="606060"/>
              </a:buClr>
              <a:buSzPct val="100000"/>
              <a:buFont typeface="Roboto"/>
              <a:buChar char="●"/>
            </a:pPr>
            <a:r>
              <a:rPr lang="en-US" sz="2400">
                <a:solidFill>
                  <a:srgbClr val="606060"/>
                </a:solidFill>
                <a:highlight>
                  <a:srgbClr val="FFFFFF"/>
                </a:highlight>
                <a:latin typeface="Roboto"/>
                <a:ea typeface="Roboto"/>
                <a:cs typeface="Roboto"/>
                <a:sym typeface="Roboto"/>
              </a:rPr>
              <a:t>Tier III</a:t>
            </a:r>
            <a:r>
              <a:rPr lang="en-US" sz="2400" b="0">
                <a:solidFill>
                  <a:srgbClr val="606060"/>
                </a:solidFill>
                <a:highlight>
                  <a:srgbClr val="FFFFFF"/>
                </a:highlight>
                <a:latin typeface="Roboto"/>
                <a:ea typeface="Roboto"/>
                <a:cs typeface="Roboto"/>
                <a:sym typeface="Roboto"/>
              </a:rPr>
              <a:t> approaches provide </a:t>
            </a:r>
            <a:r>
              <a:rPr lang="en-US" sz="2400">
                <a:solidFill>
                  <a:srgbClr val="606060"/>
                </a:solidFill>
                <a:highlight>
                  <a:srgbClr val="FFFFFF"/>
                </a:highlight>
                <a:latin typeface="Roboto"/>
                <a:ea typeface="Roboto"/>
                <a:cs typeface="Roboto"/>
                <a:sym typeface="Roboto"/>
              </a:rPr>
              <a:t>intensive support</a:t>
            </a:r>
            <a:r>
              <a:rPr lang="en-US" sz="2400" b="0">
                <a:solidFill>
                  <a:srgbClr val="606060"/>
                </a:solidFill>
                <a:highlight>
                  <a:srgbClr val="FFFFFF"/>
                </a:highlight>
                <a:latin typeface="Roboto"/>
                <a:ea typeface="Roboto"/>
                <a:cs typeface="Roboto"/>
                <a:sym typeface="Roboto"/>
              </a:rPr>
              <a:t>, often involving not just schools but other agencies such as health, housing and social services, and typically requiring case management customized to individual </a:t>
            </a:r>
            <a:r>
              <a:rPr lang="en-US" sz="2400">
                <a:solidFill>
                  <a:srgbClr val="606060"/>
                </a:solidFill>
                <a:highlight>
                  <a:srgbClr val="FFFFFF"/>
                </a:highlight>
                <a:latin typeface="Roboto"/>
                <a:ea typeface="Roboto"/>
                <a:cs typeface="Roboto"/>
                <a:sym typeface="Roboto"/>
              </a:rPr>
              <a:t>students’ challenges</a:t>
            </a:r>
            <a:r>
              <a:rPr lang="en-US" sz="2400" b="0">
                <a:solidFill>
                  <a:srgbClr val="606060"/>
                </a:solidFill>
                <a:highlight>
                  <a:srgbClr val="FFFFFF"/>
                </a:highlight>
                <a:latin typeface="Roboto"/>
                <a:ea typeface="Roboto"/>
                <a:cs typeface="Roboto"/>
                <a:sym typeface="Roboto"/>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3094adcd4e_0_76"/>
          <p:cNvSpPr txBox="1">
            <a:spLocks noGrp="1"/>
          </p:cNvSpPr>
          <p:nvPr>
            <p:ph type="title"/>
          </p:nvPr>
        </p:nvSpPr>
        <p:spPr>
          <a:xfrm>
            <a:off x="838200" y="365125"/>
            <a:ext cx="10515600" cy="1325700"/>
          </a:xfrm>
          <a:prstGeom prst="rect">
            <a:avLst/>
          </a:prstGeom>
          <a:noFill/>
          <a:ln>
            <a:noFill/>
          </a:ln>
        </p:spPr>
        <p:txBody>
          <a:bodyPr spcFirstLastPara="1" wrap="square" lIns="121900" tIns="60925" rIns="121900" bIns="60925" anchor="ctr" anchorCtr="0">
            <a:noAutofit/>
          </a:bodyPr>
          <a:lstStyle/>
          <a:p>
            <a:pPr marL="0" lvl="0" indent="0" algn="l" rtl="0">
              <a:lnSpc>
                <a:spcPct val="90000"/>
              </a:lnSpc>
              <a:spcBef>
                <a:spcPts val="0"/>
              </a:spcBef>
              <a:spcAft>
                <a:spcPts val="0"/>
              </a:spcAft>
              <a:buSzPts val="2400"/>
              <a:buNone/>
            </a:pPr>
            <a:r>
              <a:rPr lang="en-US"/>
              <a:t>A Systemic Approach to Attendance </a:t>
            </a:r>
            <a:endParaRPr/>
          </a:p>
        </p:txBody>
      </p:sp>
      <p:sp>
        <p:nvSpPr>
          <p:cNvPr id="390" name="Google Shape;390;g13094adcd4e_0_76"/>
          <p:cNvSpPr txBox="1">
            <a:spLocks noGrp="1"/>
          </p:cNvSpPr>
          <p:nvPr>
            <p:ph type="body" idx="1"/>
          </p:nvPr>
        </p:nvSpPr>
        <p:spPr>
          <a:xfrm>
            <a:off x="378625" y="1520425"/>
            <a:ext cx="6411900" cy="43512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r>
              <a:rPr lang="en-US" sz="2900">
                <a:solidFill>
                  <a:srgbClr val="505050"/>
                </a:solidFill>
              </a:rPr>
              <a:t>Keys for Success:</a:t>
            </a:r>
            <a:endParaRPr sz="2900">
              <a:solidFill>
                <a:srgbClr val="505050"/>
              </a:solidFill>
            </a:endParaRPr>
          </a:p>
          <a:p>
            <a:pPr marL="0" lvl="0" indent="0" algn="l" rtl="0">
              <a:lnSpc>
                <a:spcPct val="90000"/>
              </a:lnSpc>
              <a:spcBef>
                <a:spcPts val="0"/>
              </a:spcBef>
              <a:spcAft>
                <a:spcPts val="0"/>
              </a:spcAft>
              <a:buNone/>
            </a:pPr>
            <a:endParaRPr sz="2900">
              <a:solidFill>
                <a:srgbClr val="505050"/>
              </a:solidFill>
            </a:endParaRPr>
          </a:p>
          <a:p>
            <a:pPr marL="914400" lvl="0" indent="-412750" algn="l" rtl="0">
              <a:lnSpc>
                <a:spcPct val="90000"/>
              </a:lnSpc>
              <a:spcBef>
                <a:spcPts val="0"/>
              </a:spcBef>
              <a:spcAft>
                <a:spcPts val="0"/>
              </a:spcAft>
              <a:buClr>
                <a:srgbClr val="505050"/>
              </a:buClr>
              <a:buSzPts val="2900"/>
              <a:buAutoNum type="arabicPeriod"/>
            </a:pPr>
            <a:r>
              <a:rPr lang="en-US" sz="2900" b="0">
                <a:solidFill>
                  <a:srgbClr val="505050"/>
                </a:solidFill>
              </a:rPr>
              <a:t>Effective Attendance Teams </a:t>
            </a:r>
            <a:endParaRPr sz="2900" b="0">
              <a:solidFill>
                <a:srgbClr val="505050"/>
              </a:solidFill>
            </a:endParaRPr>
          </a:p>
          <a:p>
            <a:pPr marL="914400" lvl="0" indent="-412750" algn="l" rtl="0">
              <a:lnSpc>
                <a:spcPct val="90000"/>
              </a:lnSpc>
              <a:spcBef>
                <a:spcPts val="0"/>
              </a:spcBef>
              <a:spcAft>
                <a:spcPts val="0"/>
              </a:spcAft>
              <a:buClr>
                <a:srgbClr val="505050"/>
              </a:buClr>
              <a:buSzPts val="2900"/>
              <a:buAutoNum type="arabicPeriod"/>
            </a:pPr>
            <a:r>
              <a:rPr lang="en-US" sz="2900" b="0">
                <a:solidFill>
                  <a:srgbClr val="505050"/>
                </a:solidFill>
              </a:rPr>
              <a:t>Access to and Analysis of Data</a:t>
            </a:r>
            <a:endParaRPr sz="2900" b="0">
              <a:solidFill>
                <a:srgbClr val="505050"/>
              </a:solidFill>
            </a:endParaRPr>
          </a:p>
          <a:p>
            <a:pPr marL="914400" lvl="0" indent="-412750" algn="l" rtl="0">
              <a:lnSpc>
                <a:spcPct val="90000"/>
              </a:lnSpc>
              <a:spcBef>
                <a:spcPts val="0"/>
              </a:spcBef>
              <a:spcAft>
                <a:spcPts val="0"/>
              </a:spcAft>
              <a:buClr>
                <a:srgbClr val="505050"/>
              </a:buClr>
              <a:buSzPts val="2900"/>
              <a:buAutoNum type="arabicPeriod"/>
            </a:pPr>
            <a:r>
              <a:rPr lang="en-US" sz="2900" b="0">
                <a:solidFill>
                  <a:srgbClr val="505050"/>
                </a:solidFill>
              </a:rPr>
              <a:t>Tier I Preventative Measures </a:t>
            </a:r>
            <a:endParaRPr sz="2900" b="0">
              <a:solidFill>
                <a:srgbClr val="505050"/>
              </a:solidFill>
            </a:endParaRPr>
          </a:p>
          <a:p>
            <a:pPr marL="914400" lvl="0" indent="-412750" algn="l" rtl="0">
              <a:lnSpc>
                <a:spcPct val="90000"/>
              </a:lnSpc>
              <a:spcBef>
                <a:spcPts val="0"/>
              </a:spcBef>
              <a:spcAft>
                <a:spcPts val="0"/>
              </a:spcAft>
              <a:buClr>
                <a:srgbClr val="505050"/>
              </a:buClr>
              <a:buSzPts val="2900"/>
              <a:buAutoNum type="arabicPeriod"/>
            </a:pPr>
            <a:r>
              <a:rPr lang="en-US" sz="2900" b="0">
                <a:solidFill>
                  <a:srgbClr val="505050"/>
                </a:solidFill>
              </a:rPr>
              <a:t>Tier II Early Interventions </a:t>
            </a:r>
            <a:endParaRPr sz="2900" b="0">
              <a:solidFill>
                <a:srgbClr val="505050"/>
              </a:solidFill>
            </a:endParaRPr>
          </a:p>
          <a:p>
            <a:pPr marL="914400" lvl="0" indent="-412750" algn="l" rtl="0">
              <a:lnSpc>
                <a:spcPct val="90000"/>
              </a:lnSpc>
              <a:spcBef>
                <a:spcPts val="0"/>
              </a:spcBef>
              <a:spcAft>
                <a:spcPts val="0"/>
              </a:spcAft>
              <a:buClr>
                <a:srgbClr val="505050"/>
              </a:buClr>
              <a:buSzPts val="2900"/>
              <a:buAutoNum type="arabicPeriod"/>
            </a:pPr>
            <a:r>
              <a:rPr lang="en-US" sz="2900" b="0">
                <a:solidFill>
                  <a:srgbClr val="505050"/>
                </a:solidFill>
              </a:rPr>
              <a:t>Tier III Specialized Supports</a:t>
            </a:r>
            <a:endParaRPr sz="2900" b="0">
              <a:solidFill>
                <a:srgbClr val="505050"/>
              </a:solidFill>
            </a:endParaRPr>
          </a:p>
          <a:p>
            <a:pPr marL="457200" lvl="0" indent="0" algn="l" rtl="0">
              <a:lnSpc>
                <a:spcPct val="90000"/>
              </a:lnSpc>
              <a:spcBef>
                <a:spcPts val="0"/>
              </a:spcBef>
              <a:spcAft>
                <a:spcPts val="0"/>
              </a:spcAft>
              <a:buNone/>
            </a:pPr>
            <a:endParaRPr sz="2900" b="0">
              <a:solidFill>
                <a:srgbClr val="505050"/>
              </a:solidFill>
            </a:endParaRPr>
          </a:p>
        </p:txBody>
      </p:sp>
      <p:sp>
        <p:nvSpPr>
          <p:cNvPr id="391" name="Google Shape;391;g13094adcd4e_0_76"/>
          <p:cNvSpPr txBox="1"/>
          <p:nvPr/>
        </p:nvSpPr>
        <p:spPr>
          <a:xfrm>
            <a:off x="7096975" y="1998275"/>
            <a:ext cx="4800300" cy="2851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900" b="1">
                <a:solidFill>
                  <a:schemeClr val="accent1"/>
                </a:solidFill>
                <a:highlight>
                  <a:srgbClr val="FFFFFF"/>
                </a:highlight>
              </a:rPr>
              <a:t>Our Approach must be:</a:t>
            </a:r>
            <a:endParaRPr sz="2900" b="1">
              <a:solidFill>
                <a:schemeClr val="accent1"/>
              </a:solidFill>
              <a:highlight>
                <a:srgbClr val="FFFFFF"/>
              </a:highlight>
            </a:endParaRPr>
          </a:p>
          <a:p>
            <a:pPr marL="0" lvl="0" indent="0" algn="l" rtl="0">
              <a:lnSpc>
                <a:spcPct val="90000"/>
              </a:lnSpc>
              <a:spcBef>
                <a:spcPts val="1000"/>
              </a:spcBef>
              <a:spcAft>
                <a:spcPts val="0"/>
              </a:spcAft>
              <a:buNone/>
            </a:pPr>
            <a:endParaRPr sz="2900" b="1">
              <a:solidFill>
                <a:schemeClr val="accent1"/>
              </a:solidFill>
              <a:highlight>
                <a:srgbClr val="FFFFFF"/>
              </a:highlight>
            </a:endParaRPr>
          </a:p>
          <a:p>
            <a:pPr marL="914400" lvl="0" indent="-412750" algn="l" rtl="0">
              <a:lnSpc>
                <a:spcPct val="90000"/>
              </a:lnSpc>
              <a:spcBef>
                <a:spcPts val="1000"/>
              </a:spcBef>
              <a:spcAft>
                <a:spcPts val="0"/>
              </a:spcAft>
              <a:buClr>
                <a:schemeClr val="accent1"/>
              </a:buClr>
              <a:buSzPts val="2900"/>
              <a:buAutoNum type="arabicPeriod"/>
            </a:pPr>
            <a:r>
              <a:rPr lang="en-US" sz="2900">
                <a:solidFill>
                  <a:schemeClr val="accent1"/>
                </a:solidFill>
                <a:highlight>
                  <a:srgbClr val="FFFFFF"/>
                </a:highlight>
              </a:rPr>
              <a:t>Data Driven</a:t>
            </a:r>
            <a:endParaRPr sz="2900">
              <a:solidFill>
                <a:schemeClr val="accent1"/>
              </a:solidFill>
              <a:highlight>
                <a:srgbClr val="FFFFFF"/>
              </a:highlight>
            </a:endParaRPr>
          </a:p>
          <a:p>
            <a:pPr marL="914400" lvl="0" indent="-412750" algn="l" rtl="0">
              <a:lnSpc>
                <a:spcPct val="90000"/>
              </a:lnSpc>
              <a:spcBef>
                <a:spcPts val="0"/>
              </a:spcBef>
              <a:spcAft>
                <a:spcPts val="0"/>
              </a:spcAft>
              <a:buClr>
                <a:schemeClr val="accent1"/>
              </a:buClr>
              <a:buSzPts val="2900"/>
              <a:buAutoNum type="arabicPeriod"/>
            </a:pPr>
            <a:r>
              <a:rPr lang="en-US" sz="2900">
                <a:solidFill>
                  <a:schemeClr val="accent1"/>
                </a:solidFill>
                <a:highlight>
                  <a:srgbClr val="FFFFFF"/>
                </a:highlight>
              </a:rPr>
              <a:t>Positive</a:t>
            </a:r>
            <a:endParaRPr sz="2900">
              <a:solidFill>
                <a:schemeClr val="accent1"/>
              </a:solidFill>
              <a:highlight>
                <a:srgbClr val="FFFFFF"/>
              </a:highlight>
            </a:endParaRPr>
          </a:p>
          <a:p>
            <a:pPr marL="914400" lvl="0" indent="-412750" algn="l" rtl="0">
              <a:lnSpc>
                <a:spcPct val="90000"/>
              </a:lnSpc>
              <a:spcBef>
                <a:spcPts val="0"/>
              </a:spcBef>
              <a:spcAft>
                <a:spcPts val="0"/>
              </a:spcAft>
              <a:buClr>
                <a:schemeClr val="accent1"/>
              </a:buClr>
              <a:buSzPts val="2900"/>
              <a:buAutoNum type="arabicPeriod"/>
            </a:pPr>
            <a:r>
              <a:rPr lang="en-US" sz="2900">
                <a:solidFill>
                  <a:schemeClr val="accent1"/>
                </a:solidFill>
                <a:highlight>
                  <a:srgbClr val="FFFFFF"/>
                </a:highlight>
              </a:rPr>
              <a:t>Problem Solving</a:t>
            </a:r>
            <a:endParaRPr sz="2900">
              <a:solidFill>
                <a:schemeClr val="accent1"/>
              </a:solidFill>
              <a:highlight>
                <a:srgbClr val="FFFFFF"/>
              </a:highlight>
            </a:endParaRPr>
          </a:p>
          <a:p>
            <a:pPr marL="914400" lvl="0" indent="-412750" algn="l" rtl="0">
              <a:lnSpc>
                <a:spcPct val="90000"/>
              </a:lnSpc>
              <a:spcBef>
                <a:spcPts val="0"/>
              </a:spcBef>
              <a:spcAft>
                <a:spcPts val="0"/>
              </a:spcAft>
              <a:buClr>
                <a:schemeClr val="accent1"/>
              </a:buClr>
              <a:buSzPts val="2900"/>
              <a:buAutoNum type="arabicPeriod"/>
            </a:pPr>
            <a:r>
              <a:rPr lang="en-US" sz="2900">
                <a:solidFill>
                  <a:schemeClr val="accent1"/>
                </a:solidFill>
                <a:highlight>
                  <a:srgbClr val="FFFFFF"/>
                </a:highlight>
              </a:rPr>
              <a:t>Multi-tiered</a:t>
            </a:r>
            <a:endParaRPr sz="29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0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108e647d01d_0_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In an Ideal World…</a:t>
            </a:r>
            <a:endParaRPr/>
          </a:p>
        </p:txBody>
      </p:sp>
      <p:sp>
        <p:nvSpPr>
          <p:cNvPr id="397" name="Google Shape;397;g108e647d01d_0_5"/>
          <p:cNvSpPr/>
          <p:nvPr/>
        </p:nvSpPr>
        <p:spPr>
          <a:xfrm>
            <a:off x="824800" y="1568450"/>
            <a:ext cx="6492600" cy="4610100"/>
          </a:xfrm>
          <a:prstGeom prst="triangle">
            <a:avLst>
              <a:gd name="adj" fmla="val 50000"/>
            </a:avLst>
          </a:prstGeom>
          <a:solidFill>
            <a:srgbClr val="E7A1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mfortaa"/>
                <a:ea typeface="Comfortaa"/>
                <a:cs typeface="Comfortaa"/>
                <a:sym typeface="Comfortaa"/>
              </a:rPr>
              <a:t>Tier 1</a:t>
            </a:r>
            <a:endParaRPr sz="2400" b="1" i="0" u="none" strike="noStrike" cap="none">
              <a:solidFill>
                <a:schemeClr val="lt1"/>
              </a:solidFill>
              <a:latin typeface="Comfortaa"/>
              <a:ea typeface="Comfortaa"/>
              <a:cs typeface="Comfortaa"/>
              <a:sym typeface="Comfortaa"/>
            </a:endParaRPr>
          </a:p>
        </p:txBody>
      </p:sp>
      <p:sp>
        <p:nvSpPr>
          <p:cNvPr id="398" name="Google Shape;398;g108e647d01d_0_5"/>
          <p:cNvSpPr/>
          <p:nvPr/>
        </p:nvSpPr>
        <p:spPr>
          <a:xfrm>
            <a:off x="2405950" y="1568450"/>
            <a:ext cx="3330300" cy="2350800"/>
          </a:xfrm>
          <a:prstGeom prst="triangle">
            <a:avLst>
              <a:gd name="adj" fmla="val 50000"/>
            </a:avLst>
          </a:prstGeom>
          <a:solidFill>
            <a:srgbClr val="9D3F2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mfortaa"/>
                <a:ea typeface="Comfortaa"/>
                <a:cs typeface="Comfortaa"/>
                <a:sym typeface="Comfortaa"/>
              </a:rPr>
              <a:t>Tier 2</a:t>
            </a:r>
            <a:endParaRPr sz="2400" b="1" i="0" u="none" strike="noStrike" cap="none">
              <a:solidFill>
                <a:schemeClr val="lt1"/>
              </a:solidFill>
              <a:latin typeface="Comfortaa"/>
              <a:ea typeface="Comfortaa"/>
              <a:cs typeface="Comfortaa"/>
              <a:sym typeface="Comfortaa"/>
            </a:endParaRPr>
          </a:p>
        </p:txBody>
      </p:sp>
      <p:sp>
        <p:nvSpPr>
          <p:cNvPr id="399" name="Google Shape;399;g108e647d01d_0_5"/>
          <p:cNvSpPr/>
          <p:nvPr/>
        </p:nvSpPr>
        <p:spPr>
          <a:xfrm>
            <a:off x="3304300" y="1568450"/>
            <a:ext cx="1533600" cy="1100400"/>
          </a:xfrm>
          <a:prstGeom prst="triangle">
            <a:avLst>
              <a:gd name="adj" fmla="val 50000"/>
            </a:avLst>
          </a:prstGeom>
          <a:solidFill>
            <a:srgbClr val="2B4B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Comfortaa"/>
                <a:ea typeface="Comfortaa"/>
                <a:cs typeface="Comfortaa"/>
                <a:sym typeface="Comfortaa"/>
              </a:rPr>
              <a:t>Tier 3</a:t>
            </a:r>
            <a:endParaRPr sz="2200" b="1" i="0" u="none" strike="noStrike" cap="none" dirty="0">
              <a:solidFill>
                <a:schemeClr val="lt1"/>
              </a:solidFill>
              <a:latin typeface="Comfortaa"/>
              <a:ea typeface="Comfortaa"/>
              <a:cs typeface="Comfortaa"/>
              <a:sym typeface="Comfortaa"/>
            </a:endParaRPr>
          </a:p>
        </p:txBody>
      </p:sp>
      <p:sp>
        <p:nvSpPr>
          <p:cNvPr id="400" name="Google Shape;400;g108e647d01d_0_5"/>
          <p:cNvSpPr txBox="1"/>
          <p:nvPr/>
        </p:nvSpPr>
        <p:spPr>
          <a:xfrm>
            <a:off x="7378250" y="4980400"/>
            <a:ext cx="39246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Low Cost, Low Lift Prevention and Early Intervention</a:t>
            </a:r>
            <a:endParaRPr sz="1800" b="1" i="0" u="none" strike="noStrike" cap="none">
              <a:solidFill>
                <a:srgbClr val="000000"/>
              </a:solidFill>
              <a:latin typeface="Arial"/>
              <a:ea typeface="Arial"/>
              <a:cs typeface="Arial"/>
              <a:sym typeface="Arial"/>
            </a:endParaRPr>
          </a:p>
        </p:txBody>
      </p:sp>
      <p:sp>
        <p:nvSpPr>
          <p:cNvPr id="401" name="Google Shape;401;g108e647d01d_0_5"/>
          <p:cNvSpPr txBox="1"/>
          <p:nvPr/>
        </p:nvSpPr>
        <p:spPr>
          <a:xfrm>
            <a:off x="6339950" y="3457500"/>
            <a:ext cx="3330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Group Interventions</a:t>
            </a:r>
            <a:endParaRPr sz="1800" b="1" i="0" u="none" strike="noStrike" cap="none">
              <a:solidFill>
                <a:srgbClr val="000000"/>
              </a:solidFill>
              <a:latin typeface="Arial"/>
              <a:ea typeface="Arial"/>
              <a:cs typeface="Arial"/>
              <a:sym typeface="Arial"/>
            </a:endParaRPr>
          </a:p>
        </p:txBody>
      </p:sp>
      <p:sp>
        <p:nvSpPr>
          <p:cNvPr id="402" name="Google Shape;402;g108e647d01d_0_5"/>
          <p:cNvSpPr txBox="1"/>
          <p:nvPr/>
        </p:nvSpPr>
        <p:spPr>
          <a:xfrm>
            <a:off x="5231825" y="1887800"/>
            <a:ext cx="33303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Resource-Intensive, Individualized Interventions</a:t>
            </a:r>
            <a:endParaRPr sz="17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1000"/>
                                        <p:tgtEl>
                                          <p:spTgt spid="4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1"/>
                                        </p:tgtEl>
                                        <p:attrNameLst>
                                          <p:attrName>style.visibility</p:attrName>
                                        </p:attrNameLst>
                                      </p:cBhvr>
                                      <p:to>
                                        <p:strVal val="visible"/>
                                      </p:to>
                                    </p:set>
                                    <p:animEffect transition="in" filter="fade">
                                      <p:cBhvr>
                                        <p:cTn id="12" dur="1000"/>
                                        <p:tgtEl>
                                          <p:spTgt spid="4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2"/>
                                        </p:tgtEl>
                                        <p:attrNameLst>
                                          <p:attrName>style.visibility</p:attrName>
                                        </p:attrNameLst>
                                      </p:cBhvr>
                                      <p:to>
                                        <p:strVal val="visible"/>
                                      </p:to>
                                    </p:set>
                                    <p:animEffect transition="in" filter="fade">
                                      <p:cBhvr>
                                        <p:cTn id="17" dur="1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10d1300dfa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What often happens…</a:t>
            </a:r>
            <a:endParaRPr/>
          </a:p>
        </p:txBody>
      </p:sp>
      <p:sp>
        <p:nvSpPr>
          <p:cNvPr id="408" name="Google Shape;408;g10d1300dfa3_0_0"/>
          <p:cNvSpPr/>
          <p:nvPr/>
        </p:nvSpPr>
        <p:spPr>
          <a:xfrm>
            <a:off x="596200" y="1416050"/>
            <a:ext cx="6492600" cy="4610100"/>
          </a:xfrm>
          <a:prstGeom prst="triangle">
            <a:avLst>
              <a:gd name="adj" fmla="val 50000"/>
            </a:avLst>
          </a:prstGeom>
          <a:solidFill>
            <a:srgbClr val="E7A1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Comfortaa"/>
                <a:ea typeface="Comfortaa"/>
                <a:cs typeface="Comfortaa"/>
                <a:sym typeface="Comfortaa"/>
              </a:rPr>
              <a:t>Tier 1</a:t>
            </a:r>
            <a:endParaRPr sz="2500" b="1" i="0" u="none" strike="noStrike" cap="none">
              <a:solidFill>
                <a:schemeClr val="lt1"/>
              </a:solidFill>
              <a:latin typeface="Comfortaa"/>
              <a:ea typeface="Comfortaa"/>
              <a:cs typeface="Comfortaa"/>
              <a:sym typeface="Comfortaa"/>
            </a:endParaRPr>
          </a:p>
        </p:txBody>
      </p:sp>
      <p:sp>
        <p:nvSpPr>
          <p:cNvPr id="409" name="Google Shape;409;g10d1300dfa3_0_0"/>
          <p:cNvSpPr/>
          <p:nvPr/>
        </p:nvSpPr>
        <p:spPr>
          <a:xfrm>
            <a:off x="1085600" y="1416050"/>
            <a:ext cx="5550600" cy="3955200"/>
          </a:xfrm>
          <a:prstGeom prst="triangle">
            <a:avLst>
              <a:gd name="adj" fmla="val 50000"/>
            </a:avLst>
          </a:prstGeom>
          <a:solidFill>
            <a:srgbClr val="9D3F2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Comfortaa"/>
              <a:ea typeface="Comfortaa"/>
              <a:cs typeface="Comfortaa"/>
              <a:sym typeface="Comfortaa"/>
            </a:endParaRPr>
          </a:p>
          <a:p>
            <a:pPr marL="0" marR="0" lvl="0" indent="0" algn="ctr" rtl="0">
              <a:lnSpc>
                <a:spcPct val="100000"/>
              </a:lnSpc>
              <a:spcBef>
                <a:spcPts val="1000"/>
              </a:spcBef>
              <a:spcAft>
                <a:spcPts val="0"/>
              </a:spcAft>
              <a:buClr>
                <a:srgbClr val="000000"/>
              </a:buClr>
              <a:buSzPts val="2500"/>
              <a:buFont typeface="Arial"/>
              <a:buNone/>
            </a:pPr>
            <a:r>
              <a:rPr lang="en-US" sz="2500" b="1" i="0" u="none" strike="noStrike" cap="none">
                <a:solidFill>
                  <a:schemeClr val="lt1"/>
                </a:solidFill>
                <a:latin typeface="Comfortaa"/>
                <a:ea typeface="Comfortaa"/>
                <a:cs typeface="Comfortaa"/>
                <a:sym typeface="Comfortaa"/>
              </a:rPr>
              <a:t>Tier 2</a:t>
            </a:r>
            <a:endParaRPr sz="2500" b="1" i="0" u="none" strike="noStrike" cap="none">
              <a:solidFill>
                <a:schemeClr val="lt1"/>
              </a:solidFill>
              <a:latin typeface="Comfortaa"/>
              <a:ea typeface="Comfortaa"/>
              <a:cs typeface="Comfortaa"/>
              <a:sym typeface="Comfortaa"/>
            </a:endParaRPr>
          </a:p>
        </p:txBody>
      </p:sp>
      <p:sp>
        <p:nvSpPr>
          <p:cNvPr id="410" name="Google Shape;410;g10d1300dfa3_0_0"/>
          <p:cNvSpPr/>
          <p:nvPr/>
        </p:nvSpPr>
        <p:spPr>
          <a:xfrm>
            <a:off x="1615850" y="1416050"/>
            <a:ext cx="4455900" cy="3192000"/>
          </a:xfrm>
          <a:prstGeom prst="triangle">
            <a:avLst>
              <a:gd name="adj" fmla="val 50000"/>
            </a:avLst>
          </a:prstGeom>
          <a:solidFill>
            <a:srgbClr val="2B4B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dirty="0">
                <a:solidFill>
                  <a:schemeClr val="lt1"/>
                </a:solidFill>
                <a:latin typeface="Comfortaa"/>
                <a:ea typeface="Comfortaa"/>
                <a:cs typeface="Comfortaa"/>
                <a:sym typeface="Comfortaa"/>
              </a:rPr>
              <a:t>Tier 3</a:t>
            </a:r>
            <a:endParaRPr sz="2500" b="1" i="0" u="none" strike="noStrike" cap="none" dirty="0">
              <a:solidFill>
                <a:schemeClr val="lt1"/>
              </a:solidFill>
              <a:latin typeface="Comfortaa"/>
              <a:ea typeface="Comfortaa"/>
              <a:cs typeface="Comfortaa"/>
              <a:sym typeface="Comfortaa"/>
            </a:endParaRPr>
          </a:p>
        </p:txBody>
      </p:sp>
      <p:sp>
        <p:nvSpPr>
          <p:cNvPr id="411" name="Google Shape;411;g10d1300dfa3_0_0"/>
          <p:cNvSpPr/>
          <p:nvPr/>
        </p:nvSpPr>
        <p:spPr>
          <a:xfrm>
            <a:off x="7418800" y="4836650"/>
            <a:ext cx="3700500" cy="1418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If Tier 1 prevention/early intervention is minimal</a:t>
            </a:r>
            <a:endParaRPr sz="1900" b="1" i="0" u="none" strike="noStrike" cap="none">
              <a:solidFill>
                <a:srgbClr val="000000"/>
              </a:solidFill>
              <a:latin typeface="Arial"/>
              <a:ea typeface="Arial"/>
              <a:cs typeface="Arial"/>
              <a:sym typeface="Arial"/>
            </a:endParaRPr>
          </a:p>
        </p:txBody>
      </p:sp>
      <p:sp>
        <p:nvSpPr>
          <p:cNvPr id="412" name="Google Shape;412;g10d1300dfa3_0_0"/>
          <p:cNvSpPr/>
          <p:nvPr/>
        </p:nvSpPr>
        <p:spPr>
          <a:xfrm>
            <a:off x="5357550" y="1854575"/>
            <a:ext cx="3996300" cy="16035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Too many students end up needing individualized plans</a:t>
            </a:r>
            <a:endParaRPr sz="19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13094adcd4e_0_82"/>
          <p:cNvSpPr txBox="1">
            <a:spLocks noGrp="1"/>
          </p:cNvSpPr>
          <p:nvPr>
            <p:ph type="title"/>
          </p:nvPr>
        </p:nvSpPr>
        <p:spPr>
          <a:xfrm>
            <a:off x="838200" y="365125"/>
            <a:ext cx="10515600" cy="1325700"/>
          </a:xfrm>
          <a:prstGeom prst="rect">
            <a:avLst/>
          </a:prstGeom>
          <a:noFill/>
          <a:ln>
            <a:noFill/>
          </a:ln>
        </p:spPr>
        <p:txBody>
          <a:bodyPr spcFirstLastPara="1" wrap="square" lIns="121900" tIns="60925" rIns="121900" bIns="60925" anchor="ctr" anchorCtr="0">
            <a:noAutofit/>
          </a:bodyPr>
          <a:lstStyle/>
          <a:p>
            <a:pPr marL="0" lvl="0" indent="0" algn="l" rtl="0">
              <a:lnSpc>
                <a:spcPct val="90000"/>
              </a:lnSpc>
              <a:spcBef>
                <a:spcPts val="0"/>
              </a:spcBef>
              <a:spcAft>
                <a:spcPts val="0"/>
              </a:spcAft>
              <a:buSzPts val="2400"/>
              <a:buNone/>
            </a:pPr>
            <a:r>
              <a:rPr lang="en-US"/>
              <a:t>Turn &amp; Talk</a:t>
            </a:r>
            <a:endParaRPr/>
          </a:p>
        </p:txBody>
      </p:sp>
      <p:sp>
        <p:nvSpPr>
          <p:cNvPr id="418" name="Google Shape;418;g13094adcd4e_0_82"/>
          <p:cNvSpPr txBox="1">
            <a:spLocks noGrp="1"/>
          </p:cNvSpPr>
          <p:nvPr>
            <p:ph type="body" idx="1"/>
          </p:nvPr>
        </p:nvSpPr>
        <p:spPr>
          <a:xfrm>
            <a:off x="838200" y="2345425"/>
            <a:ext cx="10515600" cy="3343800"/>
          </a:xfrm>
          <a:prstGeom prst="rect">
            <a:avLst/>
          </a:prstGeom>
          <a:noFill/>
          <a:ln>
            <a:noFill/>
          </a:ln>
        </p:spPr>
        <p:txBody>
          <a:bodyPr spcFirstLastPara="1" wrap="square" lIns="121900" tIns="60925" rIns="121900" bIns="60925" anchor="ctr" anchorCtr="0">
            <a:noAutofit/>
          </a:bodyPr>
          <a:lstStyle/>
          <a:p>
            <a:pPr marL="0" lvl="0" indent="0" algn="l" rtl="0">
              <a:lnSpc>
                <a:spcPct val="120000"/>
              </a:lnSpc>
              <a:spcBef>
                <a:spcPts val="1300"/>
              </a:spcBef>
              <a:spcAft>
                <a:spcPts val="0"/>
              </a:spcAft>
              <a:buNone/>
            </a:pPr>
            <a:endParaRPr sz="3200" b="0">
              <a:solidFill>
                <a:srgbClr val="595959"/>
              </a:solidFill>
            </a:endParaRPr>
          </a:p>
          <a:p>
            <a:pPr marL="0" lvl="0" indent="0" algn="l" rtl="0">
              <a:lnSpc>
                <a:spcPct val="120000"/>
              </a:lnSpc>
              <a:spcBef>
                <a:spcPts val="1300"/>
              </a:spcBef>
              <a:spcAft>
                <a:spcPts val="0"/>
              </a:spcAft>
              <a:buNone/>
            </a:pPr>
            <a:endParaRPr sz="3200" b="0">
              <a:solidFill>
                <a:srgbClr val="595959"/>
              </a:solidFill>
            </a:endParaRPr>
          </a:p>
          <a:p>
            <a:pPr marL="457200" lvl="0" indent="-406400" algn="l" rtl="0">
              <a:lnSpc>
                <a:spcPct val="120000"/>
              </a:lnSpc>
              <a:spcBef>
                <a:spcPts val="1300"/>
              </a:spcBef>
              <a:spcAft>
                <a:spcPts val="0"/>
              </a:spcAft>
              <a:buClr>
                <a:srgbClr val="595959"/>
              </a:buClr>
              <a:buSzPts val="2800"/>
              <a:buAutoNum type="arabicPeriod"/>
            </a:pPr>
            <a:r>
              <a:rPr lang="en-US" sz="2800" b="0">
                <a:solidFill>
                  <a:srgbClr val="595959"/>
                </a:solidFill>
              </a:rPr>
              <a:t>Share Name &amp; School</a:t>
            </a:r>
            <a:endParaRPr sz="2800" b="0">
              <a:solidFill>
                <a:srgbClr val="595959"/>
              </a:solidFill>
            </a:endParaRPr>
          </a:p>
          <a:p>
            <a:pPr marL="457200" lvl="0" indent="-406400" algn="l" rtl="0">
              <a:lnSpc>
                <a:spcPct val="120000"/>
              </a:lnSpc>
              <a:spcBef>
                <a:spcPts val="0"/>
              </a:spcBef>
              <a:spcAft>
                <a:spcPts val="0"/>
              </a:spcAft>
              <a:buClr>
                <a:srgbClr val="595959"/>
              </a:buClr>
              <a:buSzPts val="2800"/>
              <a:buAutoNum type="arabicPeriod"/>
            </a:pPr>
            <a:r>
              <a:rPr lang="en-US" sz="2800" b="0">
                <a:solidFill>
                  <a:srgbClr val="595959"/>
                </a:solidFill>
              </a:rPr>
              <a:t>Where do your school teams spend a majority of their time &amp; resources? </a:t>
            </a:r>
            <a:endParaRPr sz="2800" b="0">
              <a:solidFill>
                <a:srgbClr val="595959"/>
              </a:solidFill>
            </a:endParaRPr>
          </a:p>
          <a:p>
            <a:pPr marL="457200" lvl="0" indent="457200" algn="l" rtl="0">
              <a:lnSpc>
                <a:spcPct val="120000"/>
              </a:lnSpc>
              <a:spcBef>
                <a:spcPts val="1300"/>
              </a:spcBef>
              <a:spcAft>
                <a:spcPts val="0"/>
              </a:spcAft>
              <a:buNone/>
            </a:pPr>
            <a:r>
              <a:rPr lang="en-US" sz="2400">
                <a:solidFill>
                  <a:srgbClr val="595959"/>
                </a:solidFill>
              </a:rPr>
              <a:t>Truancy or Chronic Absence</a:t>
            </a:r>
            <a:endParaRPr sz="2400">
              <a:solidFill>
                <a:srgbClr val="595959"/>
              </a:solidFill>
            </a:endParaRPr>
          </a:p>
          <a:p>
            <a:pPr marL="457200" lvl="0" indent="457200" algn="l" rtl="0">
              <a:lnSpc>
                <a:spcPct val="120000"/>
              </a:lnSpc>
              <a:spcBef>
                <a:spcPts val="1300"/>
              </a:spcBef>
              <a:spcAft>
                <a:spcPts val="0"/>
              </a:spcAft>
              <a:buNone/>
            </a:pPr>
            <a:r>
              <a:rPr lang="en-US" sz="2400">
                <a:solidFill>
                  <a:srgbClr val="595959"/>
                </a:solidFill>
              </a:rPr>
              <a:t>Positive or Punitive Efforts</a:t>
            </a:r>
            <a:endParaRPr sz="2400">
              <a:solidFill>
                <a:srgbClr val="595959"/>
              </a:solidFill>
            </a:endParaRPr>
          </a:p>
          <a:p>
            <a:pPr marL="457200" lvl="0" indent="-406400" algn="l" rtl="0">
              <a:lnSpc>
                <a:spcPct val="120000"/>
              </a:lnSpc>
              <a:spcBef>
                <a:spcPts val="1300"/>
              </a:spcBef>
              <a:spcAft>
                <a:spcPts val="0"/>
              </a:spcAft>
              <a:buClr>
                <a:srgbClr val="595959"/>
              </a:buClr>
              <a:buSzPts val="2800"/>
              <a:buAutoNum type="arabicPeriod"/>
            </a:pPr>
            <a:r>
              <a:rPr lang="en-US" sz="2800" b="0">
                <a:solidFill>
                  <a:srgbClr val="595959"/>
                </a:solidFill>
              </a:rPr>
              <a:t>How can you work with your teams to understand the importance of tracking and working on chronic absenteeism?</a:t>
            </a:r>
            <a:endParaRPr sz="2800" b="0">
              <a:solidFill>
                <a:srgbClr val="595959"/>
              </a:solidFill>
            </a:endParaRPr>
          </a:p>
          <a:p>
            <a:pPr marL="914400" lvl="0" indent="0" algn="l" rtl="0">
              <a:lnSpc>
                <a:spcPct val="120000"/>
              </a:lnSpc>
              <a:spcBef>
                <a:spcPts val="1300"/>
              </a:spcBef>
              <a:spcAft>
                <a:spcPts val="0"/>
              </a:spcAft>
              <a:buNone/>
            </a:pPr>
            <a:endParaRPr sz="3000" b="0">
              <a:solidFill>
                <a:srgbClr val="595959"/>
              </a:solidFill>
            </a:endParaRPr>
          </a:p>
          <a:p>
            <a:pPr marL="457200" lvl="0" indent="457200" algn="ctr" rtl="0">
              <a:lnSpc>
                <a:spcPct val="120000"/>
              </a:lnSpc>
              <a:spcBef>
                <a:spcPts val="1300"/>
              </a:spcBef>
              <a:spcAft>
                <a:spcPts val="0"/>
              </a:spcAft>
              <a:buNone/>
            </a:pPr>
            <a:endParaRPr sz="3000" b="0">
              <a:solidFill>
                <a:srgbClr val="595959"/>
              </a:solidFill>
            </a:endParaRPr>
          </a:p>
          <a:p>
            <a:pPr marL="457200" lvl="0" indent="457200" algn="ctr" rtl="0">
              <a:lnSpc>
                <a:spcPct val="120000"/>
              </a:lnSpc>
              <a:spcBef>
                <a:spcPts val="1300"/>
              </a:spcBef>
              <a:spcAft>
                <a:spcPts val="0"/>
              </a:spcAft>
              <a:buNone/>
            </a:pPr>
            <a:endParaRPr sz="3000" b="0">
              <a:solidFill>
                <a:srgbClr val="59595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cfb1c4ae82_1_1565"/>
          <p:cNvSpPr txBox="1">
            <a:spLocks noGrp="1"/>
          </p:cNvSpPr>
          <p:nvPr>
            <p:ph type="ctrTitle"/>
          </p:nvPr>
        </p:nvSpPr>
        <p:spPr>
          <a:xfrm>
            <a:off x="708003" y="3351957"/>
            <a:ext cx="10776000" cy="1197600"/>
          </a:xfrm>
          <a:prstGeom prst="rect">
            <a:avLst/>
          </a:prstGeom>
          <a:noFill/>
          <a:ln>
            <a:noFill/>
          </a:ln>
        </p:spPr>
        <p:txBody>
          <a:bodyPr spcFirstLastPara="1" wrap="square" lIns="121900" tIns="60925" rIns="121900" bIns="60925" anchor="b" anchorCtr="0">
            <a:noAutofit/>
          </a:bodyPr>
          <a:lstStyle/>
          <a:p>
            <a:pPr marL="0" lvl="0" indent="0" algn="ctr" rtl="0">
              <a:lnSpc>
                <a:spcPct val="112500"/>
              </a:lnSpc>
              <a:spcBef>
                <a:spcPts val="0"/>
              </a:spcBef>
              <a:spcAft>
                <a:spcPts val="0"/>
              </a:spcAft>
              <a:buClr>
                <a:schemeClr val="lt1"/>
              </a:buClr>
              <a:buSzPts val="8000"/>
              <a:buFont typeface="Arial"/>
              <a:buNone/>
            </a:pPr>
            <a:r>
              <a:rPr lang="en-US" sz="4800" b="1"/>
              <a:t>Tiered Interventions</a:t>
            </a:r>
            <a:endParaRPr sz="4800"/>
          </a:p>
        </p:txBody>
      </p:sp>
      <p:cxnSp>
        <p:nvCxnSpPr>
          <p:cNvPr id="424" name="Google Shape;424;gcfb1c4ae82_1_1565"/>
          <p:cNvCxnSpPr/>
          <p:nvPr/>
        </p:nvCxnSpPr>
        <p:spPr>
          <a:xfrm>
            <a:off x="3085763" y="3429000"/>
            <a:ext cx="5934000" cy="0"/>
          </a:xfrm>
          <a:prstGeom prst="straightConnector1">
            <a:avLst/>
          </a:prstGeom>
          <a:noFill/>
          <a:ln w="44450" cap="rnd" cmpd="sng">
            <a:solidFill>
              <a:schemeClr val="lt1"/>
            </a:solidFill>
            <a:prstDash val="dot"/>
            <a:miter lim="800000"/>
            <a:headEnd type="none" w="sm" len="sm"/>
            <a:tailEnd type="none" w="sm" len="sm"/>
          </a:ln>
        </p:spPr>
      </p:cxnSp>
      <p:pic>
        <p:nvPicPr>
          <p:cNvPr id="425" name="Google Shape;425;gcfb1c4ae82_1_1565" descr="A picture containing logo&#10;&#10;Description automatically generated"/>
          <p:cNvPicPr preferRelativeResize="0"/>
          <p:nvPr/>
        </p:nvPicPr>
        <p:blipFill rotWithShape="1">
          <a:blip r:embed="rId3">
            <a:alphaModFix/>
          </a:blip>
          <a:srcRect/>
          <a:stretch/>
        </p:blipFill>
        <p:spPr>
          <a:xfrm>
            <a:off x="4539744" y="1945864"/>
            <a:ext cx="3112512" cy="11075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11cf054457e_0_0"/>
          <p:cNvSpPr txBox="1">
            <a:spLocks noGrp="1"/>
          </p:cNvSpPr>
          <p:nvPr>
            <p:ph type="title"/>
          </p:nvPr>
        </p:nvSpPr>
        <p:spPr>
          <a:xfrm>
            <a:off x="838200" y="242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b="1"/>
              <a:t>Tier 1 </a:t>
            </a:r>
            <a:r>
              <a:rPr lang="en-US"/>
              <a:t>Interventions</a:t>
            </a:r>
            <a:endParaRPr/>
          </a:p>
        </p:txBody>
      </p:sp>
      <p:sp>
        <p:nvSpPr>
          <p:cNvPr id="431" name="Google Shape;431;g11cf054457e_0_0"/>
          <p:cNvSpPr/>
          <p:nvPr/>
        </p:nvSpPr>
        <p:spPr>
          <a:xfrm>
            <a:off x="422250" y="2233300"/>
            <a:ext cx="4533300" cy="2878800"/>
          </a:xfrm>
          <a:prstGeom prst="triangle">
            <a:avLst>
              <a:gd name="adj" fmla="val 50000"/>
            </a:avLst>
          </a:prstGeom>
          <a:solidFill>
            <a:srgbClr val="2B4B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mfortaa"/>
                <a:ea typeface="Comfortaa"/>
                <a:cs typeface="Comfortaa"/>
                <a:sym typeface="Comfortaa"/>
              </a:rPr>
              <a:t>Tier 1</a:t>
            </a:r>
            <a:endParaRPr sz="2400" b="1" i="0" u="none" strike="noStrike" cap="none">
              <a:solidFill>
                <a:schemeClr val="lt1"/>
              </a:solidFill>
              <a:latin typeface="Comfortaa"/>
              <a:ea typeface="Comfortaa"/>
              <a:cs typeface="Comfortaa"/>
              <a:sym typeface="Comfortaa"/>
            </a:endParaRPr>
          </a:p>
        </p:txBody>
      </p:sp>
      <p:sp>
        <p:nvSpPr>
          <p:cNvPr id="432" name="Google Shape;432;g11cf054457e_0_0"/>
          <p:cNvSpPr/>
          <p:nvPr/>
        </p:nvSpPr>
        <p:spPr>
          <a:xfrm>
            <a:off x="1187427" y="2233300"/>
            <a:ext cx="3018600" cy="1914300"/>
          </a:xfrm>
          <a:prstGeom prst="triangle">
            <a:avLst>
              <a:gd name="adj" fmla="val 50000"/>
            </a:avLst>
          </a:prstGeom>
          <a:solidFill>
            <a:srgbClr val="9D3F2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mfortaa"/>
                <a:ea typeface="Comfortaa"/>
                <a:cs typeface="Comfortaa"/>
                <a:sym typeface="Comfortaa"/>
              </a:rPr>
              <a:t>Tier 2</a:t>
            </a:r>
            <a:endParaRPr sz="2400" b="1" i="0" u="none" strike="noStrike" cap="none">
              <a:solidFill>
                <a:schemeClr val="lt1"/>
              </a:solidFill>
              <a:latin typeface="Comfortaa"/>
              <a:ea typeface="Comfortaa"/>
              <a:cs typeface="Comfortaa"/>
              <a:sym typeface="Comfortaa"/>
            </a:endParaRPr>
          </a:p>
        </p:txBody>
      </p:sp>
      <p:sp>
        <p:nvSpPr>
          <p:cNvPr id="433" name="Google Shape;433;g11cf054457e_0_0"/>
          <p:cNvSpPr/>
          <p:nvPr/>
        </p:nvSpPr>
        <p:spPr>
          <a:xfrm>
            <a:off x="1880874" y="2233300"/>
            <a:ext cx="1631700" cy="1029000"/>
          </a:xfrm>
          <a:prstGeom prst="triangle">
            <a:avLst>
              <a:gd name="adj" fmla="val 50000"/>
            </a:avLst>
          </a:prstGeom>
          <a:solidFill>
            <a:srgbClr val="E7A1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Comfortaa"/>
                <a:ea typeface="Comfortaa"/>
                <a:cs typeface="Comfortaa"/>
                <a:sym typeface="Comfortaa"/>
              </a:rPr>
              <a:t>Tier 3</a:t>
            </a:r>
            <a:endParaRPr sz="2200" b="1" i="0" u="none" strike="noStrike" cap="none" dirty="0">
              <a:solidFill>
                <a:schemeClr val="lt1"/>
              </a:solidFill>
              <a:latin typeface="Comfortaa"/>
              <a:ea typeface="Comfortaa"/>
              <a:cs typeface="Comfortaa"/>
              <a:sym typeface="Comfortaa"/>
            </a:endParaRPr>
          </a:p>
        </p:txBody>
      </p:sp>
      <p:sp>
        <p:nvSpPr>
          <p:cNvPr id="434" name="Google Shape;434;g11cf054457e_0_0"/>
          <p:cNvSpPr txBox="1"/>
          <p:nvPr/>
        </p:nvSpPr>
        <p:spPr>
          <a:xfrm>
            <a:off x="5207950" y="2371950"/>
            <a:ext cx="639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35" name="Google Shape;435;g11cf054457e_0_0"/>
          <p:cNvSpPr txBox="1">
            <a:spLocks noGrp="1"/>
          </p:cNvSpPr>
          <p:nvPr>
            <p:ph type="body" idx="1"/>
          </p:nvPr>
        </p:nvSpPr>
        <p:spPr>
          <a:xfrm>
            <a:off x="5198950" y="1339850"/>
            <a:ext cx="6411900" cy="43512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None/>
            </a:pPr>
            <a:endParaRPr sz="2900" dirty="0">
              <a:solidFill>
                <a:srgbClr val="505050"/>
              </a:solidFill>
            </a:endParaRPr>
          </a:p>
          <a:p>
            <a:pPr marL="0" lvl="0" indent="0" algn="l" rtl="0">
              <a:lnSpc>
                <a:spcPct val="90000"/>
              </a:lnSpc>
              <a:spcBef>
                <a:spcPts val="0"/>
              </a:spcBef>
              <a:spcAft>
                <a:spcPts val="0"/>
              </a:spcAft>
              <a:buNone/>
            </a:pPr>
            <a:r>
              <a:rPr lang="en-US" sz="2900" dirty="0">
                <a:solidFill>
                  <a:srgbClr val="505050"/>
                </a:solidFill>
              </a:rPr>
              <a:t>School-wide Attendance campaigns</a:t>
            </a:r>
            <a:r>
              <a:rPr lang="en-US" sz="2900" b="0" dirty="0">
                <a:solidFill>
                  <a:srgbClr val="505050"/>
                </a:solidFill>
              </a:rPr>
              <a:t> (posters, fliers, classroom lessons on attendance, positive reinforcement, celebrating goals, communicating with families)</a:t>
            </a:r>
            <a:endParaRPr sz="2900" b="0" dirty="0">
              <a:solidFill>
                <a:srgbClr val="505050"/>
              </a:solidFill>
            </a:endParaRPr>
          </a:p>
          <a:p>
            <a:pPr marL="0" lvl="0" indent="0" algn="l" rtl="0">
              <a:lnSpc>
                <a:spcPct val="90000"/>
              </a:lnSpc>
              <a:spcBef>
                <a:spcPts val="0"/>
              </a:spcBef>
              <a:spcAft>
                <a:spcPts val="0"/>
              </a:spcAft>
              <a:buNone/>
            </a:pPr>
            <a:endParaRPr sz="2900" dirty="0">
              <a:solidFill>
                <a:srgbClr val="505050"/>
              </a:solidFill>
            </a:endParaRPr>
          </a:p>
          <a:p>
            <a:pPr marL="0" lvl="0" indent="0" algn="l" rtl="0">
              <a:lnSpc>
                <a:spcPct val="90000"/>
              </a:lnSpc>
              <a:spcBef>
                <a:spcPts val="0"/>
              </a:spcBef>
              <a:spcAft>
                <a:spcPts val="0"/>
              </a:spcAft>
              <a:buNone/>
            </a:pPr>
            <a:r>
              <a:rPr lang="en-US" sz="2900" dirty="0">
                <a:solidFill>
                  <a:srgbClr val="505050"/>
                </a:solidFill>
              </a:rPr>
              <a:t>Grade level/class Attendance Incentives</a:t>
            </a:r>
            <a:endParaRPr sz="2900" dirty="0">
              <a:solidFill>
                <a:srgbClr val="505050"/>
              </a:solidFill>
            </a:endParaRPr>
          </a:p>
          <a:p>
            <a:pPr marL="0" lvl="0" indent="0" algn="l" rtl="0">
              <a:lnSpc>
                <a:spcPct val="90000"/>
              </a:lnSpc>
              <a:spcBef>
                <a:spcPts val="0"/>
              </a:spcBef>
              <a:spcAft>
                <a:spcPts val="0"/>
              </a:spcAft>
              <a:buNone/>
            </a:pPr>
            <a:endParaRPr sz="2900" dirty="0">
              <a:solidFill>
                <a:srgbClr val="505050"/>
              </a:solidFill>
            </a:endParaRPr>
          </a:p>
          <a:p>
            <a:pPr marL="0" lvl="0" indent="0" algn="l" rtl="0">
              <a:lnSpc>
                <a:spcPct val="90000"/>
              </a:lnSpc>
              <a:spcBef>
                <a:spcPts val="0"/>
              </a:spcBef>
              <a:spcAft>
                <a:spcPts val="0"/>
              </a:spcAft>
              <a:buNone/>
            </a:pPr>
            <a:r>
              <a:rPr lang="en-US" sz="2900" dirty="0">
                <a:solidFill>
                  <a:srgbClr val="505050"/>
                </a:solidFill>
              </a:rPr>
              <a:t>On-site preventive healthcare</a:t>
            </a:r>
            <a:r>
              <a:rPr lang="en-US" sz="2900" b="0" dirty="0">
                <a:solidFill>
                  <a:srgbClr val="505050"/>
                </a:solidFill>
              </a:rPr>
              <a:t> (vaccines, dental care)</a:t>
            </a:r>
            <a:endParaRPr sz="2900" b="0" dirty="0">
              <a:solidFill>
                <a:srgbClr val="505050"/>
              </a:solidFill>
            </a:endParaRPr>
          </a:p>
          <a:p>
            <a:pPr marL="0" lvl="0" indent="0" algn="l" rtl="0">
              <a:lnSpc>
                <a:spcPct val="90000"/>
              </a:lnSpc>
              <a:spcBef>
                <a:spcPts val="0"/>
              </a:spcBef>
              <a:spcAft>
                <a:spcPts val="0"/>
              </a:spcAft>
              <a:buNone/>
            </a:pPr>
            <a:endParaRPr sz="2900" dirty="0">
              <a:solidFill>
                <a:srgbClr val="505050"/>
              </a:solidFill>
            </a:endParaRPr>
          </a:p>
          <a:p>
            <a:pPr marL="0" lvl="0" indent="0" algn="l" rtl="0">
              <a:lnSpc>
                <a:spcPct val="90000"/>
              </a:lnSpc>
              <a:spcBef>
                <a:spcPts val="0"/>
              </a:spcBef>
              <a:spcAft>
                <a:spcPts val="0"/>
              </a:spcAft>
              <a:buNone/>
            </a:pPr>
            <a:endParaRPr sz="2900" dirty="0">
              <a:solidFill>
                <a:srgbClr val="505050"/>
              </a:solidFill>
            </a:endParaRPr>
          </a:p>
          <a:p>
            <a:pPr marL="0" lvl="0" indent="0" algn="l" rtl="0">
              <a:lnSpc>
                <a:spcPct val="90000"/>
              </a:lnSpc>
              <a:spcBef>
                <a:spcPts val="0"/>
              </a:spcBef>
              <a:spcAft>
                <a:spcPts val="0"/>
              </a:spcAft>
              <a:buNone/>
            </a:pPr>
            <a:endParaRPr sz="2900" dirty="0">
              <a:solidFill>
                <a:srgbClr val="505050"/>
              </a:solidFill>
            </a:endParaRPr>
          </a:p>
          <a:p>
            <a:pPr marL="0" lvl="0" indent="0" algn="l" rtl="0">
              <a:lnSpc>
                <a:spcPct val="90000"/>
              </a:lnSpc>
              <a:spcBef>
                <a:spcPts val="0"/>
              </a:spcBef>
              <a:spcAft>
                <a:spcPts val="0"/>
              </a:spcAft>
              <a:buNone/>
            </a:pPr>
            <a:endParaRPr sz="2900" dirty="0">
              <a:solidFill>
                <a:srgbClr val="505050"/>
              </a:solidFill>
            </a:endParaRPr>
          </a:p>
          <a:p>
            <a:pPr marL="0" lvl="0" indent="0" algn="l" rtl="0">
              <a:lnSpc>
                <a:spcPct val="90000"/>
              </a:lnSpc>
              <a:spcBef>
                <a:spcPts val="0"/>
              </a:spcBef>
              <a:spcAft>
                <a:spcPts val="0"/>
              </a:spcAft>
              <a:buNone/>
            </a:pPr>
            <a:endParaRPr sz="2900" dirty="0">
              <a:solidFill>
                <a:srgbClr val="505050"/>
              </a:solidFill>
            </a:endParaRPr>
          </a:p>
          <a:p>
            <a:pPr marL="0" lvl="0" indent="0" algn="l" rtl="0">
              <a:lnSpc>
                <a:spcPct val="90000"/>
              </a:lnSpc>
              <a:spcBef>
                <a:spcPts val="0"/>
              </a:spcBef>
              <a:spcAft>
                <a:spcPts val="0"/>
              </a:spcAft>
              <a:buNone/>
            </a:pPr>
            <a:endParaRPr sz="2900" dirty="0">
              <a:solidFill>
                <a:srgbClr val="505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ge8ca2c9271_0_0"/>
          <p:cNvSpPr txBox="1">
            <a:spLocks noGrp="1"/>
          </p:cNvSpPr>
          <p:nvPr>
            <p:ph type="subTitle" idx="1"/>
          </p:nvPr>
        </p:nvSpPr>
        <p:spPr>
          <a:xfrm>
            <a:off x="404100" y="2005237"/>
            <a:ext cx="11360700" cy="1103100"/>
          </a:xfrm>
          <a:prstGeom prst="rect">
            <a:avLst/>
          </a:prstGeom>
          <a:noFill/>
          <a:ln>
            <a:noFill/>
          </a:ln>
        </p:spPr>
        <p:txBody>
          <a:bodyPr spcFirstLastPara="1" wrap="square" lIns="121900" tIns="121900" rIns="121900" bIns="121900" anchor="t" anchorCtr="0">
            <a:normAutofit fontScale="77500" lnSpcReduction="20000"/>
          </a:bodyPr>
          <a:lstStyle/>
          <a:p>
            <a:pPr marL="0" lvl="0" indent="0" algn="ctr" rtl="0">
              <a:lnSpc>
                <a:spcPct val="90000"/>
              </a:lnSpc>
              <a:spcBef>
                <a:spcPts val="1000"/>
              </a:spcBef>
              <a:spcAft>
                <a:spcPts val="0"/>
              </a:spcAft>
              <a:buClr>
                <a:schemeClr val="accent1"/>
              </a:buClr>
              <a:buSzPct val="100000"/>
              <a:buFont typeface="Arial"/>
              <a:buNone/>
            </a:pPr>
            <a:r>
              <a:rPr lang="en-US" sz="3600">
                <a:solidFill>
                  <a:schemeClr val="accent1"/>
                </a:solidFill>
              </a:rPr>
              <a:t>Chronic Absenteeism &amp; </a:t>
            </a:r>
            <a:endParaRPr sz="3600">
              <a:solidFill>
                <a:schemeClr val="accent1"/>
              </a:solidFill>
            </a:endParaRPr>
          </a:p>
          <a:p>
            <a:pPr marL="0" lvl="0" indent="0" algn="ctr" rtl="0">
              <a:lnSpc>
                <a:spcPct val="90000"/>
              </a:lnSpc>
              <a:spcBef>
                <a:spcPts val="1000"/>
              </a:spcBef>
              <a:spcAft>
                <a:spcPts val="0"/>
              </a:spcAft>
              <a:buClr>
                <a:schemeClr val="accent1"/>
              </a:buClr>
              <a:buSzPct val="100000"/>
              <a:buFont typeface="Arial"/>
              <a:buNone/>
            </a:pPr>
            <a:r>
              <a:rPr lang="en-US" sz="3600">
                <a:solidFill>
                  <a:schemeClr val="accent1"/>
                </a:solidFill>
              </a:rPr>
              <a:t>Supporting Graduation Rates</a:t>
            </a:r>
            <a:endParaRPr/>
          </a:p>
        </p:txBody>
      </p:sp>
      <p:cxnSp>
        <p:nvCxnSpPr>
          <p:cNvPr id="214" name="Google Shape;214;ge8ca2c9271_0_0"/>
          <p:cNvCxnSpPr/>
          <p:nvPr/>
        </p:nvCxnSpPr>
        <p:spPr>
          <a:xfrm>
            <a:off x="2635795" y="3108336"/>
            <a:ext cx="6897300" cy="0"/>
          </a:xfrm>
          <a:prstGeom prst="straightConnector1">
            <a:avLst/>
          </a:prstGeom>
          <a:noFill/>
          <a:ln w="9525" cap="flat" cmpd="sng">
            <a:solidFill>
              <a:srgbClr val="FFAA00"/>
            </a:solidFill>
            <a:prstDash val="solid"/>
            <a:round/>
            <a:headEnd type="none" w="sm" len="sm"/>
            <a:tailEnd type="none" w="sm" len="sm"/>
          </a:ln>
        </p:spPr>
      </p:cxnSp>
      <p:sp>
        <p:nvSpPr>
          <p:cNvPr id="215" name="Google Shape;215;ge8ca2c9271_0_0"/>
          <p:cNvSpPr txBox="1"/>
          <p:nvPr/>
        </p:nvSpPr>
        <p:spPr>
          <a:xfrm>
            <a:off x="2635795" y="3398418"/>
            <a:ext cx="6897300" cy="406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accent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accent6"/>
              </a:solidFill>
              <a:latin typeface="Arial"/>
              <a:ea typeface="Arial"/>
              <a:cs typeface="Arial"/>
              <a:sym typeface="Arial"/>
            </a:endParaRPr>
          </a:p>
        </p:txBody>
      </p:sp>
      <p:pic>
        <p:nvPicPr>
          <p:cNvPr id="216" name="Google Shape;216;ge8ca2c9271_0_0"/>
          <p:cNvPicPr preferRelativeResize="0"/>
          <p:nvPr/>
        </p:nvPicPr>
        <p:blipFill rotWithShape="1">
          <a:blip r:embed="rId3">
            <a:alphaModFix/>
          </a:blip>
          <a:srcRect/>
          <a:stretch/>
        </p:blipFill>
        <p:spPr>
          <a:xfrm>
            <a:off x="1608225" y="3259075"/>
            <a:ext cx="1416302" cy="1469876"/>
          </a:xfrm>
          <a:prstGeom prst="rect">
            <a:avLst/>
          </a:prstGeom>
          <a:noFill/>
          <a:ln>
            <a:noFill/>
          </a:ln>
        </p:spPr>
      </p:pic>
      <p:sp>
        <p:nvSpPr>
          <p:cNvPr id="217" name="Google Shape;217;ge8ca2c9271_0_0"/>
          <p:cNvSpPr txBox="1"/>
          <p:nvPr/>
        </p:nvSpPr>
        <p:spPr>
          <a:xfrm>
            <a:off x="703575" y="4780902"/>
            <a:ext cx="3225600" cy="1103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latin typeface="Arial"/>
                <a:ea typeface="Arial"/>
                <a:cs typeface="Arial"/>
                <a:sym typeface="Arial"/>
              </a:rPr>
              <a:t>Emily Orngard</a:t>
            </a:r>
            <a:endParaRPr sz="16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595959"/>
                </a:solidFill>
                <a:latin typeface="Arial"/>
                <a:ea typeface="Arial"/>
                <a:cs typeface="Arial"/>
                <a:sym typeface="Arial"/>
              </a:rPr>
              <a:t>Professional Learning Director </a:t>
            </a:r>
            <a:endParaRPr sz="16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latin typeface="Arial"/>
                <a:ea typeface="Arial"/>
                <a:cs typeface="Arial"/>
                <a:sym typeface="Arial"/>
              </a:rPr>
              <a:t>emilyo@everydaylabs.com</a:t>
            </a:r>
            <a:endParaRPr sz="16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595959"/>
              </a:solidFill>
              <a:latin typeface="Arial"/>
              <a:ea typeface="Arial"/>
              <a:cs typeface="Arial"/>
              <a:sym typeface="Arial"/>
            </a:endParaRPr>
          </a:p>
        </p:txBody>
      </p:sp>
      <p:sp>
        <p:nvSpPr>
          <p:cNvPr id="218" name="Google Shape;218;ge8ca2c9271_0_0"/>
          <p:cNvSpPr txBox="1"/>
          <p:nvPr/>
        </p:nvSpPr>
        <p:spPr>
          <a:xfrm>
            <a:off x="8402752" y="4780902"/>
            <a:ext cx="2970900" cy="6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latin typeface="Arial"/>
                <a:ea typeface="Arial"/>
                <a:cs typeface="Arial"/>
                <a:sym typeface="Arial"/>
              </a:rPr>
              <a:t>Sheena Shirakhon</a:t>
            </a:r>
            <a:endParaRPr sz="16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595959"/>
                </a:solidFill>
                <a:latin typeface="Arial"/>
                <a:ea typeface="Arial"/>
                <a:cs typeface="Arial"/>
                <a:sym typeface="Arial"/>
              </a:rPr>
              <a:t>Program Manager</a:t>
            </a:r>
            <a:endParaRPr sz="16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rPr>
              <a:t>sheena@everydaylabs.com</a:t>
            </a:r>
            <a:endParaRPr sz="1600" b="1" i="0" u="none" strike="noStrike" cap="none">
              <a:solidFill>
                <a:srgbClr val="595959"/>
              </a:solidFill>
            </a:endParaRPr>
          </a:p>
        </p:txBody>
      </p:sp>
      <p:pic>
        <p:nvPicPr>
          <p:cNvPr id="219" name="Google Shape;219;ge8ca2c9271_0_0"/>
          <p:cNvPicPr preferRelativeResize="0"/>
          <p:nvPr/>
        </p:nvPicPr>
        <p:blipFill rotWithShape="1">
          <a:blip r:embed="rId4">
            <a:alphaModFix/>
          </a:blip>
          <a:srcRect/>
          <a:stretch/>
        </p:blipFill>
        <p:spPr>
          <a:xfrm>
            <a:off x="9130700" y="3259075"/>
            <a:ext cx="1515000" cy="1515000"/>
          </a:xfrm>
          <a:prstGeom prst="ellipse">
            <a:avLst/>
          </a:prstGeom>
          <a:noFill/>
          <a:ln>
            <a:noFill/>
          </a:ln>
        </p:spPr>
      </p:pic>
      <p:pic>
        <p:nvPicPr>
          <p:cNvPr id="220" name="Google Shape;220;ge8ca2c9271_0_0" descr="A person smiling for the camera&#10;&#10;Description automatically generated"/>
          <p:cNvPicPr preferRelativeResize="0"/>
          <p:nvPr/>
        </p:nvPicPr>
        <p:blipFill rotWithShape="1">
          <a:blip r:embed="rId5">
            <a:alphaModFix/>
          </a:blip>
          <a:srcRect/>
          <a:stretch/>
        </p:blipFill>
        <p:spPr>
          <a:xfrm>
            <a:off x="5183900" y="3259075"/>
            <a:ext cx="1606500" cy="1515000"/>
          </a:xfrm>
          <a:prstGeom prst="ellipse">
            <a:avLst/>
          </a:prstGeom>
          <a:noFill/>
          <a:ln>
            <a:noFill/>
          </a:ln>
        </p:spPr>
      </p:pic>
      <p:sp>
        <p:nvSpPr>
          <p:cNvPr id="221" name="Google Shape;221;ge8ca2c9271_0_0"/>
          <p:cNvSpPr txBox="1"/>
          <p:nvPr/>
        </p:nvSpPr>
        <p:spPr>
          <a:xfrm>
            <a:off x="3875540" y="4780902"/>
            <a:ext cx="4417800" cy="10893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latin typeface="Arial"/>
                <a:ea typeface="Arial"/>
                <a:cs typeface="Arial"/>
                <a:sym typeface="Arial"/>
              </a:rPr>
              <a:t>Cindy Welling</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595959"/>
                </a:solidFill>
                <a:latin typeface="Arial"/>
                <a:ea typeface="Arial"/>
                <a:cs typeface="Arial"/>
                <a:sym typeface="Arial"/>
              </a:rPr>
              <a:t>Chief of Staff &amp; </a:t>
            </a:r>
            <a:endParaRPr sz="16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595959"/>
                </a:solidFill>
                <a:latin typeface="Arial"/>
                <a:ea typeface="Arial"/>
                <a:cs typeface="Arial"/>
                <a:sym typeface="Arial"/>
              </a:rPr>
              <a:t>Professional Learning Advisor</a:t>
            </a:r>
            <a:endParaRPr sz="16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latin typeface="Arial"/>
                <a:ea typeface="Arial"/>
                <a:cs typeface="Arial"/>
                <a:sym typeface="Arial"/>
              </a:rPr>
              <a:t>cindy@everydaylabs.com</a:t>
            </a:r>
            <a:endParaRPr sz="1600" b="1" i="0" u="none" strike="noStrike" cap="none">
              <a:solidFill>
                <a:srgbClr val="595959"/>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aphicFrame>
        <p:nvGraphicFramePr>
          <p:cNvPr id="440" name="Google Shape;440;g11cf054457e_0_90"/>
          <p:cNvGraphicFramePr/>
          <p:nvPr/>
        </p:nvGraphicFramePr>
        <p:xfrm>
          <a:off x="101600" y="109600"/>
          <a:ext cx="3000000" cy="3000000"/>
        </p:xfrm>
        <a:graphic>
          <a:graphicData uri="http://schemas.openxmlformats.org/drawingml/2006/table">
            <a:tbl>
              <a:tblPr>
                <a:noFill/>
                <a:tableStyleId>{81FC6D0F-006A-4959-BEEF-CA574A68A531}</a:tableStyleId>
              </a:tblPr>
              <a:tblGrid>
                <a:gridCol w="2406700">
                  <a:extLst>
                    <a:ext uri="{9D8B030D-6E8A-4147-A177-3AD203B41FA5}">
                      <a16:colId xmlns:a16="http://schemas.microsoft.com/office/drawing/2014/main" val="20000"/>
                    </a:ext>
                  </a:extLst>
                </a:gridCol>
                <a:gridCol w="2406700">
                  <a:extLst>
                    <a:ext uri="{9D8B030D-6E8A-4147-A177-3AD203B41FA5}">
                      <a16:colId xmlns:a16="http://schemas.microsoft.com/office/drawing/2014/main" val="20001"/>
                    </a:ext>
                  </a:extLst>
                </a:gridCol>
                <a:gridCol w="2406700">
                  <a:extLst>
                    <a:ext uri="{9D8B030D-6E8A-4147-A177-3AD203B41FA5}">
                      <a16:colId xmlns:a16="http://schemas.microsoft.com/office/drawing/2014/main" val="20002"/>
                    </a:ext>
                  </a:extLst>
                </a:gridCol>
                <a:gridCol w="2406700">
                  <a:extLst>
                    <a:ext uri="{9D8B030D-6E8A-4147-A177-3AD203B41FA5}">
                      <a16:colId xmlns:a16="http://schemas.microsoft.com/office/drawing/2014/main" val="20003"/>
                    </a:ext>
                  </a:extLst>
                </a:gridCol>
                <a:gridCol w="2406700">
                  <a:extLst>
                    <a:ext uri="{9D8B030D-6E8A-4147-A177-3AD203B41FA5}">
                      <a16:colId xmlns:a16="http://schemas.microsoft.com/office/drawing/2014/main" val="20004"/>
                    </a:ext>
                  </a:extLst>
                </a:gridCol>
              </a:tblGrid>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Dress Down Day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Daily Merits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Weekly 5 minute dance parties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Sneaker Days</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Monthly VIP lunch </a:t>
                      </a:r>
                      <a:endParaRPr sz="1900"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p>
                  </a:txBody>
                  <a:tcPr marL="121900" marR="121900" marT="121900" marB="121900"/>
                </a:tc>
                <a:extLst>
                  <a:ext uri="{0D108BD9-81ED-4DB2-BD59-A6C34878D82A}">
                    <a16:rowId xmlns:a16="http://schemas.microsoft.com/office/drawing/2014/main" val="10000"/>
                  </a:ext>
                </a:extLst>
              </a:tr>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Monthly T-shirts</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Pizza Party</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Quarterly attendance awards ceremony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Field Trips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Weekly Raffles</a:t>
                      </a:r>
                      <a:endParaRPr sz="1900" u="none" strike="noStrike" cap="none"/>
                    </a:p>
                  </a:txBody>
                  <a:tcPr marL="121900" marR="121900" marT="121900" marB="121900"/>
                </a:tc>
                <a:extLst>
                  <a:ext uri="{0D108BD9-81ED-4DB2-BD59-A6C34878D82A}">
                    <a16:rowId xmlns:a16="http://schemas.microsoft.com/office/drawing/2014/main" val="10001"/>
                  </a:ext>
                </a:extLst>
              </a:tr>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Extra Recess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Traveling Trophy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Grade level attendance wars</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Daily class trackers towards rewards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Monthly AttenDANCE</a:t>
                      </a:r>
                      <a:endParaRPr sz="1900" u="none" strike="noStrike" cap="none"/>
                    </a:p>
                  </a:txBody>
                  <a:tcPr marL="121900" marR="121900" marT="121900" marB="121900"/>
                </a:tc>
                <a:extLst>
                  <a:ext uri="{0D108BD9-81ED-4DB2-BD59-A6C34878D82A}">
                    <a16:rowId xmlns:a16="http://schemas.microsoft.com/office/drawing/2014/main" val="10002"/>
                  </a:ext>
                </a:extLst>
              </a:tr>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Homework Passes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Sports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Clubs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Class/School Jobs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Free Uniforms </a:t>
                      </a:r>
                      <a:endParaRPr sz="1900" u="none" strike="noStrike" cap="none"/>
                    </a:p>
                  </a:txBody>
                  <a:tcPr marL="121900" marR="121900" marT="121900" marB="121900"/>
                </a:tc>
                <a:extLst>
                  <a:ext uri="{0D108BD9-81ED-4DB2-BD59-A6C34878D82A}">
                    <a16:rowId xmlns:a16="http://schemas.microsoft.com/office/drawing/2014/main" val="10003"/>
                  </a:ext>
                </a:extLst>
              </a:tr>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Free tickets to school events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Line Leader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Credit Recovery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Mandatory Summer School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Extra Credit </a:t>
                      </a:r>
                      <a:endParaRPr sz="1900" u="none" strike="noStrike" cap="none"/>
                    </a:p>
                  </a:txBody>
                  <a:tcPr marL="121900" marR="121900" marT="121900" marB="121900"/>
                </a:tc>
                <a:extLst>
                  <a:ext uri="{0D108BD9-81ED-4DB2-BD59-A6C34878D82A}">
                    <a16:rowId xmlns:a16="http://schemas.microsoft.com/office/drawing/2014/main" val="10004"/>
                  </a:ext>
                </a:extLst>
              </a:tr>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Lunch with local celebrity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No assigned seats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Skip line at report card pick up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School Swag bags random/monthly </a:t>
                      </a: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Increase awards </a:t>
                      </a:r>
                      <a:endParaRPr sz="1900" u="none" strike="noStrike" cap="none"/>
                    </a:p>
                  </a:txBody>
                  <a:tcPr marL="121900" marR="121900" marT="121900" marB="121900"/>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aphicFrame>
        <p:nvGraphicFramePr>
          <p:cNvPr id="445" name="Google Shape;445;g11cf054457e_0_94"/>
          <p:cNvGraphicFramePr/>
          <p:nvPr/>
        </p:nvGraphicFramePr>
        <p:xfrm>
          <a:off x="101600" y="109600"/>
          <a:ext cx="3000000" cy="3000000"/>
        </p:xfrm>
        <a:graphic>
          <a:graphicData uri="http://schemas.openxmlformats.org/drawingml/2006/table">
            <a:tbl>
              <a:tblPr>
                <a:noFill/>
                <a:tableStyleId>{81FC6D0F-006A-4959-BEEF-CA574A68A531}</a:tableStyleId>
              </a:tblPr>
              <a:tblGrid>
                <a:gridCol w="2406700">
                  <a:extLst>
                    <a:ext uri="{9D8B030D-6E8A-4147-A177-3AD203B41FA5}">
                      <a16:colId xmlns:a16="http://schemas.microsoft.com/office/drawing/2014/main" val="20000"/>
                    </a:ext>
                  </a:extLst>
                </a:gridCol>
                <a:gridCol w="2406700">
                  <a:extLst>
                    <a:ext uri="{9D8B030D-6E8A-4147-A177-3AD203B41FA5}">
                      <a16:colId xmlns:a16="http://schemas.microsoft.com/office/drawing/2014/main" val="20001"/>
                    </a:ext>
                  </a:extLst>
                </a:gridCol>
                <a:gridCol w="2406700">
                  <a:extLst>
                    <a:ext uri="{9D8B030D-6E8A-4147-A177-3AD203B41FA5}">
                      <a16:colId xmlns:a16="http://schemas.microsoft.com/office/drawing/2014/main" val="20002"/>
                    </a:ext>
                  </a:extLst>
                </a:gridCol>
                <a:gridCol w="2406700">
                  <a:extLst>
                    <a:ext uri="{9D8B030D-6E8A-4147-A177-3AD203B41FA5}">
                      <a16:colId xmlns:a16="http://schemas.microsoft.com/office/drawing/2014/main" val="20003"/>
                    </a:ext>
                  </a:extLst>
                </a:gridCol>
                <a:gridCol w="2406700">
                  <a:extLst>
                    <a:ext uri="{9D8B030D-6E8A-4147-A177-3AD203B41FA5}">
                      <a16:colId xmlns:a16="http://schemas.microsoft.com/office/drawing/2014/main" val="20004"/>
                    </a:ext>
                  </a:extLst>
                </a:gridCol>
              </a:tblGrid>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Dress Down Day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Daily Merits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Weekly 5 minute dance parties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Sneaker Days</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Monthly VIP lunch </a:t>
                      </a:r>
                      <a:endParaRPr sz="1900"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p>
                  </a:txBody>
                  <a:tcPr marL="121900" marR="121900" marT="121900" marB="121900">
                    <a:solidFill>
                      <a:schemeClr val="lt1"/>
                    </a:solidFill>
                  </a:tcPr>
                </a:tc>
                <a:extLst>
                  <a:ext uri="{0D108BD9-81ED-4DB2-BD59-A6C34878D82A}">
                    <a16:rowId xmlns:a16="http://schemas.microsoft.com/office/drawing/2014/main" val="10000"/>
                  </a:ext>
                </a:extLst>
              </a:tr>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Monthly T-shirts</a:t>
                      </a:r>
                      <a:endParaRPr sz="1900" u="none" strike="noStrike" cap="none"/>
                    </a:p>
                  </a:txBody>
                  <a:tcPr marL="121900" marR="121900" marT="121900" marB="121900">
                    <a:solidFill>
                      <a:schemeClr val="lt1"/>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Pizza Party</a:t>
                      </a:r>
                      <a:endParaRPr sz="1900" u="none" strike="noStrike" cap="none"/>
                    </a:p>
                  </a:txBody>
                  <a:tcPr marL="121900" marR="121900" marT="121900" marB="121900">
                    <a:solidFill>
                      <a:schemeClr val="lt1"/>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Quarterly attendance awards ceremony </a:t>
                      </a:r>
                      <a:endParaRPr sz="1900" u="none" strike="noStrike" cap="none"/>
                    </a:p>
                  </a:txBody>
                  <a:tcPr marL="121900" marR="121900" marT="121900" marB="121900">
                    <a:solidFill>
                      <a:schemeClr val="lt1"/>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Field Trips </a:t>
                      </a:r>
                      <a:endParaRPr sz="1900" u="none" strike="noStrike" cap="none"/>
                    </a:p>
                  </a:txBody>
                  <a:tcPr marL="121900" marR="121900" marT="121900" marB="121900">
                    <a:solidFill>
                      <a:schemeClr val="lt1"/>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Weekly Raffles</a:t>
                      </a:r>
                      <a:endParaRPr sz="1900" u="none" strike="noStrike" cap="none"/>
                    </a:p>
                  </a:txBody>
                  <a:tcPr marL="121900" marR="121900" marT="121900" marB="121900">
                    <a:solidFill>
                      <a:schemeClr val="lt1"/>
                    </a:solidFill>
                  </a:tcPr>
                </a:tc>
                <a:extLst>
                  <a:ext uri="{0D108BD9-81ED-4DB2-BD59-A6C34878D82A}">
                    <a16:rowId xmlns:a16="http://schemas.microsoft.com/office/drawing/2014/main" val="10001"/>
                  </a:ext>
                </a:extLst>
              </a:tr>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Extra Recess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Traveling Trophy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Grade level attendance wars</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Daily class trackers towards rewards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Monthly AttenDANCE</a:t>
                      </a:r>
                      <a:endParaRPr sz="1900" u="none" strike="noStrike" cap="none"/>
                    </a:p>
                  </a:txBody>
                  <a:tcPr marL="121900" marR="121900" marT="121900" marB="121900">
                    <a:solidFill>
                      <a:schemeClr val="lt1"/>
                    </a:solidFill>
                  </a:tcPr>
                </a:tc>
                <a:extLst>
                  <a:ext uri="{0D108BD9-81ED-4DB2-BD59-A6C34878D82A}">
                    <a16:rowId xmlns:a16="http://schemas.microsoft.com/office/drawing/2014/main" val="10002"/>
                  </a:ext>
                </a:extLst>
              </a:tr>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Homework Passes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Sports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Clubs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Class/School Jobs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Free Uniforms </a:t>
                      </a:r>
                      <a:endParaRPr sz="1900" b="1" u="none" strike="noStrike" cap="none"/>
                    </a:p>
                  </a:txBody>
                  <a:tcPr marL="121900" marR="121900" marT="121900" marB="121900">
                    <a:solidFill>
                      <a:srgbClr val="D9EAD3"/>
                    </a:solidFill>
                  </a:tcPr>
                </a:tc>
                <a:extLst>
                  <a:ext uri="{0D108BD9-81ED-4DB2-BD59-A6C34878D82A}">
                    <a16:rowId xmlns:a16="http://schemas.microsoft.com/office/drawing/2014/main" val="10003"/>
                  </a:ext>
                </a:extLst>
              </a:tr>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Free tickets to school events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Line Leader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Credit Recovery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Mandatory Summer School </a:t>
                      </a:r>
                      <a:endParaRPr sz="1900" u="none" strike="noStrike" cap="none"/>
                    </a:p>
                  </a:txBody>
                  <a:tcPr marL="121900" marR="121900" marT="121900" marB="121900">
                    <a:solidFill>
                      <a:schemeClr val="lt1"/>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Extra Credit </a:t>
                      </a:r>
                      <a:endParaRPr sz="1900" b="1" u="none" strike="noStrike" cap="none"/>
                    </a:p>
                  </a:txBody>
                  <a:tcPr marL="121900" marR="121900" marT="121900" marB="121900">
                    <a:solidFill>
                      <a:srgbClr val="D9EAD3"/>
                    </a:solidFill>
                  </a:tcPr>
                </a:tc>
                <a:extLst>
                  <a:ext uri="{0D108BD9-81ED-4DB2-BD59-A6C34878D82A}">
                    <a16:rowId xmlns:a16="http://schemas.microsoft.com/office/drawing/2014/main" val="10004"/>
                  </a:ext>
                </a:extLst>
              </a:tr>
              <a:tr h="11048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Lunch with local celebrity </a:t>
                      </a:r>
                      <a:endParaRPr sz="1900" u="none" strike="noStrike" cap="none"/>
                    </a:p>
                  </a:txBody>
                  <a:tcPr marL="121900" marR="121900" marT="121900" marB="121900">
                    <a:solidFill>
                      <a:schemeClr val="lt1"/>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No assigned seats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Skip line at report card pick up </a:t>
                      </a:r>
                      <a:endParaRPr sz="1900" b="1" u="none" strike="noStrike" cap="none"/>
                    </a:p>
                  </a:txBody>
                  <a:tcPr marL="121900" marR="121900" marT="121900" marB="121900">
                    <a:solidFill>
                      <a:srgbClr val="D9EAD3"/>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School Swag bags random/monthly </a:t>
                      </a:r>
                      <a:endParaRPr sz="1900" u="none" strike="noStrike" cap="none"/>
                    </a:p>
                  </a:txBody>
                  <a:tcPr marL="121900" marR="121900" marT="121900" marB="121900">
                    <a:solidFill>
                      <a:schemeClr val="lt1"/>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Increase awards </a:t>
                      </a:r>
                      <a:endParaRPr sz="1900" b="1" u="none" strike="noStrike" cap="none"/>
                    </a:p>
                  </a:txBody>
                  <a:tcPr marL="121900" marR="121900" marT="121900" marB="121900">
                    <a:solidFill>
                      <a:srgbClr val="D9EAD3"/>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1cf054457e_0_165"/>
          <p:cNvSpPr txBox="1">
            <a:spLocks noGrp="1"/>
          </p:cNvSpPr>
          <p:nvPr>
            <p:ph type="title"/>
          </p:nvPr>
        </p:nvSpPr>
        <p:spPr>
          <a:xfrm>
            <a:off x="838200" y="242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b="1"/>
              <a:t>Tier 2</a:t>
            </a:r>
            <a:r>
              <a:rPr lang="en-US"/>
              <a:t> Interventions</a:t>
            </a:r>
            <a:endParaRPr/>
          </a:p>
        </p:txBody>
      </p:sp>
      <p:sp>
        <p:nvSpPr>
          <p:cNvPr id="451" name="Google Shape;451;g11cf054457e_0_165"/>
          <p:cNvSpPr/>
          <p:nvPr/>
        </p:nvSpPr>
        <p:spPr>
          <a:xfrm>
            <a:off x="422250" y="2233300"/>
            <a:ext cx="4533300" cy="2878800"/>
          </a:xfrm>
          <a:prstGeom prst="triangle">
            <a:avLst>
              <a:gd name="adj" fmla="val 50000"/>
            </a:avLst>
          </a:prstGeom>
          <a:solidFill>
            <a:srgbClr val="E7A1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mfortaa"/>
                <a:ea typeface="Comfortaa"/>
                <a:cs typeface="Comfortaa"/>
                <a:sym typeface="Comfortaa"/>
              </a:rPr>
              <a:t>Tier 1</a:t>
            </a:r>
            <a:endParaRPr sz="2400" b="1" i="0" u="none" strike="noStrike" cap="none">
              <a:solidFill>
                <a:schemeClr val="lt1"/>
              </a:solidFill>
              <a:latin typeface="Comfortaa"/>
              <a:ea typeface="Comfortaa"/>
              <a:cs typeface="Comfortaa"/>
              <a:sym typeface="Comfortaa"/>
            </a:endParaRPr>
          </a:p>
        </p:txBody>
      </p:sp>
      <p:sp>
        <p:nvSpPr>
          <p:cNvPr id="452" name="Google Shape;452;g11cf054457e_0_165"/>
          <p:cNvSpPr/>
          <p:nvPr/>
        </p:nvSpPr>
        <p:spPr>
          <a:xfrm>
            <a:off x="1187427" y="2233300"/>
            <a:ext cx="3018600" cy="1914300"/>
          </a:xfrm>
          <a:prstGeom prst="triangle">
            <a:avLst>
              <a:gd name="adj" fmla="val 50000"/>
            </a:avLst>
          </a:prstGeom>
          <a:solidFill>
            <a:srgbClr val="9D3F2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mfortaa"/>
                <a:ea typeface="Comfortaa"/>
                <a:cs typeface="Comfortaa"/>
                <a:sym typeface="Comfortaa"/>
              </a:rPr>
              <a:t>Tier 2</a:t>
            </a:r>
            <a:endParaRPr sz="2400" b="1" i="0" u="none" strike="noStrike" cap="none">
              <a:solidFill>
                <a:schemeClr val="lt1"/>
              </a:solidFill>
              <a:latin typeface="Comfortaa"/>
              <a:ea typeface="Comfortaa"/>
              <a:cs typeface="Comfortaa"/>
              <a:sym typeface="Comfortaa"/>
            </a:endParaRPr>
          </a:p>
        </p:txBody>
      </p:sp>
      <p:sp>
        <p:nvSpPr>
          <p:cNvPr id="453" name="Google Shape;453;g11cf054457e_0_165"/>
          <p:cNvSpPr/>
          <p:nvPr/>
        </p:nvSpPr>
        <p:spPr>
          <a:xfrm>
            <a:off x="1880874" y="2233300"/>
            <a:ext cx="1631700" cy="1029000"/>
          </a:xfrm>
          <a:prstGeom prst="triangle">
            <a:avLst>
              <a:gd name="adj" fmla="val 50000"/>
            </a:avLst>
          </a:prstGeom>
          <a:solidFill>
            <a:srgbClr val="2B4B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b="1" i="0" u="none" strike="noStrike" cap="none">
                <a:solidFill>
                  <a:schemeClr val="lt1"/>
                </a:solidFill>
                <a:latin typeface="Comfortaa"/>
                <a:ea typeface="Comfortaa"/>
                <a:cs typeface="Comfortaa"/>
                <a:sym typeface="Comfortaa"/>
              </a:rPr>
              <a:t>Tier 3</a:t>
            </a:r>
            <a:endParaRPr sz="2200" b="1" i="0" u="none" strike="noStrike" cap="none">
              <a:solidFill>
                <a:schemeClr val="lt1"/>
              </a:solidFill>
              <a:latin typeface="Comfortaa"/>
              <a:ea typeface="Comfortaa"/>
              <a:cs typeface="Comfortaa"/>
              <a:sym typeface="Comfortaa"/>
            </a:endParaRPr>
          </a:p>
        </p:txBody>
      </p:sp>
      <p:sp>
        <p:nvSpPr>
          <p:cNvPr id="454" name="Google Shape;454;g11cf054457e_0_165"/>
          <p:cNvSpPr txBox="1"/>
          <p:nvPr/>
        </p:nvSpPr>
        <p:spPr>
          <a:xfrm>
            <a:off x="5207950" y="2371950"/>
            <a:ext cx="639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55" name="Google Shape;455;g11cf054457e_0_165"/>
          <p:cNvSpPr txBox="1">
            <a:spLocks noGrp="1"/>
          </p:cNvSpPr>
          <p:nvPr>
            <p:ph type="body" idx="1"/>
          </p:nvPr>
        </p:nvSpPr>
        <p:spPr>
          <a:xfrm>
            <a:off x="5198950" y="1568450"/>
            <a:ext cx="6411900" cy="45213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r>
              <a:rPr lang="en-US" sz="2900">
                <a:solidFill>
                  <a:srgbClr val="505050"/>
                </a:solidFill>
              </a:rPr>
              <a:t>Check-in/Check-out </a:t>
            </a:r>
            <a:r>
              <a:rPr lang="en-US" sz="2900" b="0">
                <a:solidFill>
                  <a:srgbClr val="505050"/>
                </a:solidFill>
              </a:rPr>
              <a:t>(Daily check-ins with a trusted adult)</a:t>
            </a:r>
            <a:endParaRPr sz="2900" b="0">
              <a:solidFill>
                <a:srgbClr val="505050"/>
              </a:solidFill>
            </a:endParaRPr>
          </a:p>
          <a:p>
            <a:pPr marL="0" lvl="0" indent="0" algn="l" rtl="0">
              <a:lnSpc>
                <a:spcPct val="90000"/>
              </a:lnSpc>
              <a:spcBef>
                <a:spcPts val="0"/>
              </a:spcBef>
              <a:spcAft>
                <a:spcPts val="0"/>
              </a:spcAft>
              <a:buNone/>
            </a:pPr>
            <a:endParaRPr sz="2900" b="0">
              <a:solidFill>
                <a:srgbClr val="505050"/>
              </a:solidFill>
            </a:endParaRPr>
          </a:p>
          <a:p>
            <a:pPr marL="0" lvl="0" indent="0" algn="l" rtl="0">
              <a:lnSpc>
                <a:spcPct val="90000"/>
              </a:lnSpc>
              <a:spcBef>
                <a:spcPts val="0"/>
              </a:spcBef>
              <a:spcAft>
                <a:spcPts val="0"/>
              </a:spcAft>
              <a:buNone/>
            </a:pPr>
            <a:r>
              <a:rPr lang="en-US" sz="2900">
                <a:solidFill>
                  <a:srgbClr val="505050"/>
                </a:solidFill>
              </a:rPr>
              <a:t>Mentoring Groups</a:t>
            </a:r>
            <a:r>
              <a:rPr lang="en-US" sz="2900" b="0">
                <a:solidFill>
                  <a:srgbClr val="505050"/>
                </a:solidFill>
              </a:rPr>
              <a:t> (Pairing individual or groups of students with trusted adults that focus on building connection/engagement)</a:t>
            </a:r>
            <a:endParaRPr sz="2900" b="0">
              <a:solidFill>
                <a:srgbClr val="505050"/>
              </a:solidFill>
            </a:endParaRPr>
          </a:p>
          <a:p>
            <a:pPr marL="0" lvl="0" indent="0" algn="l" rtl="0">
              <a:lnSpc>
                <a:spcPct val="90000"/>
              </a:lnSpc>
              <a:spcBef>
                <a:spcPts val="0"/>
              </a:spcBef>
              <a:spcAft>
                <a:spcPts val="0"/>
              </a:spcAft>
              <a:buNone/>
            </a:pPr>
            <a:endParaRPr sz="2900" b="0">
              <a:solidFill>
                <a:srgbClr val="505050"/>
              </a:solidFill>
            </a:endParaRPr>
          </a:p>
          <a:p>
            <a:pPr marL="0" lvl="0" indent="0" algn="l" rtl="0">
              <a:lnSpc>
                <a:spcPct val="90000"/>
              </a:lnSpc>
              <a:spcBef>
                <a:spcPts val="0"/>
              </a:spcBef>
              <a:spcAft>
                <a:spcPts val="0"/>
              </a:spcAft>
              <a:buNone/>
            </a:pPr>
            <a:r>
              <a:rPr lang="en-US" sz="2900">
                <a:solidFill>
                  <a:srgbClr val="505050"/>
                </a:solidFill>
              </a:rPr>
              <a:t>Phone Calls Home + Barrier Assessment</a:t>
            </a:r>
            <a:endParaRPr sz="2900">
              <a:solidFill>
                <a:srgbClr val="505050"/>
              </a:solidFill>
            </a:endParaRPr>
          </a:p>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endParaRPr sz="2900">
              <a:solidFill>
                <a:srgbClr val="50505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g11cf054457e_0_183"/>
          <p:cNvPicPr preferRelativeResize="0"/>
          <p:nvPr/>
        </p:nvPicPr>
        <p:blipFill rotWithShape="1">
          <a:blip r:embed="rId3">
            <a:alphaModFix/>
          </a:blip>
          <a:srcRect/>
          <a:stretch/>
        </p:blipFill>
        <p:spPr>
          <a:xfrm>
            <a:off x="152400" y="152400"/>
            <a:ext cx="7443378" cy="5728074"/>
          </a:xfrm>
          <a:prstGeom prst="rect">
            <a:avLst/>
          </a:prstGeom>
          <a:noFill/>
          <a:ln>
            <a:noFill/>
          </a:ln>
        </p:spPr>
      </p:pic>
      <p:pic>
        <p:nvPicPr>
          <p:cNvPr id="461" name="Google Shape;461;g11cf054457e_0_183"/>
          <p:cNvPicPr preferRelativeResize="0"/>
          <p:nvPr/>
        </p:nvPicPr>
        <p:blipFill rotWithShape="1">
          <a:blip r:embed="rId4">
            <a:alphaModFix/>
          </a:blip>
          <a:srcRect/>
          <a:stretch/>
        </p:blipFill>
        <p:spPr>
          <a:xfrm>
            <a:off x="4596225" y="152400"/>
            <a:ext cx="7443374" cy="57189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1000"/>
                                        <p:tgtEl>
                                          <p:spTgt spid="4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1"/>
                                        </p:tgtEl>
                                        <p:attrNameLst>
                                          <p:attrName>style.visibility</p:attrName>
                                        </p:attrNameLst>
                                      </p:cBhvr>
                                      <p:to>
                                        <p:strVal val="visible"/>
                                      </p:to>
                                    </p:set>
                                    <p:animEffect transition="in" filter="fade">
                                      <p:cBhvr>
                                        <p:cTn id="12"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11cf054457e_0_174"/>
          <p:cNvSpPr txBox="1">
            <a:spLocks noGrp="1"/>
          </p:cNvSpPr>
          <p:nvPr>
            <p:ph type="title"/>
          </p:nvPr>
        </p:nvSpPr>
        <p:spPr>
          <a:xfrm>
            <a:off x="838200" y="242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b="1"/>
              <a:t>Tier 3</a:t>
            </a:r>
            <a:r>
              <a:rPr lang="en-US"/>
              <a:t> Interventions</a:t>
            </a:r>
            <a:endParaRPr/>
          </a:p>
        </p:txBody>
      </p:sp>
      <p:sp>
        <p:nvSpPr>
          <p:cNvPr id="467" name="Google Shape;467;g11cf054457e_0_174"/>
          <p:cNvSpPr/>
          <p:nvPr/>
        </p:nvSpPr>
        <p:spPr>
          <a:xfrm>
            <a:off x="422250" y="2233300"/>
            <a:ext cx="4533300" cy="2878800"/>
          </a:xfrm>
          <a:prstGeom prst="triangle">
            <a:avLst>
              <a:gd name="adj" fmla="val 50000"/>
            </a:avLst>
          </a:prstGeom>
          <a:solidFill>
            <a:srgbClr val="2B4B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mfortaa"/>
                <a:ea typeface="Comfortaa"/>
                <a:cs typeface="Comfortaa"/>
                <a:sym typeface="Comfortaa"/>
              </a:rPr>
              <a:t>Tier 1</a:t>
            </a:r>
            <a:endParaRPr sz="2400" b="1" i="0" u="none" strike="noStrike" cap="none">
              <a:solidFill>
                <a:schemeClr val="lt1"/>
              </a:solidFill>
              <a:latin typeface="Comfortaa"/>
              <a:ea typeface="Comfortaa"/>
              <a:cs typeface="Comfortaa"/>
              <a:sym typeface="Comfortaa"/>
            </a:endParaRPr>
          </a:p>
        </p:txBody>
      </p:sp>
      <p:sp>
        <p:nvSpPr>
          <p:cNvPr id="468" name="Google Shape;468;g11cf054457e_0_174"/>
          <p:cNvSpPr/>
          <p:nvPr/>
        </p:nvSpPr>
        <p:spPr>
          <a:xfrm>
            <a:off x="1187427" y="2233300"/>
            <a:ext cx="3018600" cy="1914300"/>
          </a:xfrm>
          <a:prstGeom prst="triangle">
            <a:avLst>
              <a:gd name="adj" fmla="val 50000"/>
            </a:avLst>
          </a:prstGeom>
          <a:solidFill>
            <a:srgbClr val="9D3F2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Comfortaa"/>
                <a:ea typeface="Comfortaa"/>
                <a:cs typeface="Comfortaa"/>
                <a:sym typeface="Comfortaa"/>
              </a:rPr>
              <a:t>Tier 2</a:t>
            </a:r>
            <a:endParaRPr sz="2400" b="1" i="0" u="none" strike="noStrike" cap="none" dirty="0">
              <a:solidFill>
                <a:schemeClr val="lt1"/>
              </a:solidFill>
              <a:latin typeface="Comfortaa"/>
              <a:ea typeface="Comfortaa"/>
              <a:cs typeface="Comfortaa"/>
              <a:sym typeface="Comfortaa"/>
            </a:endParaRPr>
          </a:p>
        </p:txBody>
      </p:sp>
      <p:sp>
        <p:nvSpPr>
          <p:cNvPr id="469" name="Google Shape;469;g11cf054457e_0_174"/>
          <p:cNvSpPr/>
          <p:nvPr/>
        </p:nvSpPr>
        <p:spPr>
          <a:xfrm>
            <a:off x="1880874" y="2233300"/>
            <a:ext cx="1631700" cy="1029000"/>
          </a:xfrm>
          <a:prstGeom prst="triangle">
            <a:avLst>
              <a:gd name="adj" fmla="val 50000"/>
            </a:avLst>
          </a:prstGeom>
          <a:solidFill>
            <a:srgbClr val="E7A1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b="1" i="0" u="none" strike="noStrike" cap="none">
                <a:solidFill>
                  <a:schemeClr val="lt1"/>
                </a:solidFill>
                <a:latin typeface="Comfortaa"/>
                <a:ea typeface="Comfortaa"/>
                <a:cs typeface="Comfortaa"/>
                <a:sym typeface="Comfortaa"/>
              </a:rPr>
              <a:t>Tier 3</a:t>
            </a:r>
            <a:endParaRPr sz="2200" b="1" i="0" u="none" strike="noStrike" cap="none">
              <a:solidFill>
                <a:schemeClr val="lt1"/>
              </a:solidFill>
              <a:latin typeface="Comfortaa"/>
              <a:ea typeface="Comfortaa"/>
              <a:cs typeface="Comfortaa"/>
              <a:sym typeface="Comfortaa"/>
            </a:endParaRPr>
          </a:p>
        </p:txBody>
      </p:sp>
      <p:sp>
        <p:nvSpPr>
          <p:cNvPr id="470" name="Google Shape;470;g11cf054457e_0_174"/>
          <p:cNvSpPr txBox="1"/>
          <p:nvPr/>
        </p:nvSpPr>
        <p:spPr>
          <a:xfrm>
            <a:off x="5207950" y="2371950"/>
            <a:ext cx="639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71" name="Google Shape;471;g11cf054457e_0_174"/>
          <p:cNvSpPr txBox="1">
            <a:spLocks noGrp="1"/>
          </p:cNvSpPr>
          <p:nvPr>
            <p:ph type="body" idx="1"/>
          </p:nvPr>
        </p:nvSpPr>
        <p:spPr>
          <a:xfrm>
            <a:off x="5198950" y="1568450"/>
            <a:ext cx="6411900" cy="43512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r>
              <a:rPr lang="en-US" sz="2900">
                <a:solidFill>
                  <a:srgbClr val="505050"/>
                </a:solidFill>
              </a:rPr>
              <a:t>Home Visits </a:t>
            </a:r>
            <a:r>
              <a:rPr lang="en-US" sz="2900" b="0">
                <a:solidFill>
                  <a:srgbClr val="505050"/>
                </a:solidFill>
              </a:rPr>
              <a:t>(or park/library visits)</a:t>
            </a:r>
            <a:endParaRPr sz="2900" b="0">
              <a:solidFill>
                <a:srgbClr val="505050"/>
              </a:solidFill>
            </a:endParaRPr>
          </a:p>
          <a:p>
            <a:pPr marL="0" lvl="0" indent="0" algn="l" rtl="0">
              <a:lnSpc>
                <a:spcPct val="90000"/>
              </a:lnSpc>
              <a:spcBef>
                <a:spcPts val="0"/>
              </a:spcBef>
              <a:spcAft>
                <a:spcPts val="0"/>
              </a:spcAft>
              <a:buNone/>
            </a:pPr>
            <a:endParaRPr sz="2900" b="0">
              <a:solidFill>
                <a:srgbClr val="505050"/>
              </a:solidFill>
            </a:endParaRPr>
          </a:p>
          <a:p>
            <a:pPr marL="0" lvl="0" indent="0" algn="l" rtl="0">
              <a:lnSpc>
                <a:spcPct val="90000"/>
              </a:lnSpc>
              <a:spcBef>
                <a:spcPts val="0"/>
              </a:spcBef>
              <a:spcAft>
                <a:spcPts val="0"/>
              </a:spcAft>
              <a:buNone/>
            </a:pPr>
            <a:r>
              <a:rPr lang="en-US" sz="2900">
                <a:solidFill>
                  <a:srgbClr val="505050"/>
                </a:solidFill>
              </a:rPr>
              <a:t>Student/Family Attendance Conference</a:t>
            </a:r>
            <a:r>
              <a:rPr lang="en-US" sz="2900" b="0">
                <a:solidFill>
                  <a:srgbClr val="505050"/>
                </a:solidFill>
              </a:rPr>
              <a:t> </a:t>
            </a:r>
            <a:endParaRPr sz="2900" b="0">
              <a:solidFill>
                <a:srgbClr val="505050"/>
              </a:solidFill>
            </a:endParaRPr>
          </a:p>
          <a:p>
            <a:pPr marL="0" lvl="0" indent="0" algn="l" rtl="0">
              <a:lnSpc>
                <a:spcPct val="90000"/>
              </a:lnSpc>
              <a:spcBef>
                <a:spcPts val="0"/>
              </a:spcBef>
              <a:spcAft>
                <a:spcPts val="0"/>
              </a:spcAft>
              <a:buNone/>
            </a:pPr>
            <a:endParaRPr sz="2900" b="0">
              <a:solidFill>
                <a:srgbClr val="505050"/>
              </a:solidFill>
            </a:endParaRPr>
          </a:p>
          <a:p>
            <a:pPr marL="0" lvl="0" indent="0" algn="l" rtl="0">
              <a:lnSpc>
                <a:spcPct val="90000"/>
              </a:lnSpc>
              <a:spcBef>
                <a:spcPts val="0"/>
              </a:spcBef>
              <a:spcAft>
                <a:spcPts val="0"/>
              </a:spcAft>
              <a:buNone/>
            </a:pPr>
            <a:r>
              <a:rPr lang="en-US" sz="2900">
                <a:solidFill>
                  <a:srgbClr val="505050"/>
                </a:solidFill>
              </a:rPr>
              <a:t>Individual Attendance Plan</a:t>
            </a:r>
            <a:endParaRPr sz="2900">
              <a:solidFill>
                <a:srgbClr val="505050"/>
              </a:solidFill>
            </a:endParaRPr>
          </a:p>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r>
              <a:rPr lang="en-US" sz="2900">
                <a:solidFill>
                  <a:srgbClr val="505050"/>
                </a:solidFill>
              </a:rPr>
              <a:t>Wrap-Around Supportive Services</a:t>
            </a:r>
            <a:r>
              <a:rPr lang="en-US" sz="2900" b="0">
                <a:solidFill>
                  <a:srgbClr val="505050"/>
                </a:solidFill>
              </a:rPr>
              <a:t> (mental health, transportation, meals)</a:t>
            </a:r>
            <a:endParaRPr sz="2900" b="0">
              <a:solidFill>
                <a:srgbClr val="505050"/>
              </a:solidFill>
            </a:endParaRPr>
          </a:p>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endParaRPr sz="2900">
              <a:solidFill>
                <a:srgbClr val="505050"/>
              </a:solidFill>
            </a:endParaRPr>
          </a:p>
          <a:p>
            <a:pPr marL="0" lvl="0" indent="0" algn="l" rtl="0">
              <a:lnSpc>
                <a:spcPct val="90000"/>
              </a:lnSpc>
              <a:spcBef>
                <a:spcPts val="0"/>
              </a:spcBef>
              <a:spcAft>
                <a:spcPts val="0"/>
              </a:spcAft>
              <a:buNone/>
            </a:pPr>
            <a:endParaRPr sz="2900">
              <a:solidFill>
                <a:srgbClr val="50505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11cf054457e_0_2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Intervention Plan </a:t>
            </a:r>
            <a:endParaRPr/>
          </a:p>
        </p:txBody>
      </p:sp>
      <p:pic>
        <p:nvPicPr>
          <p:cNvPr id="477" name="Google Shape;477;g11cf054457e_0_250"/>
          <p:cNvPicPr preferRelativeResize="0"/>
          <p:nvPr/>
        </p:nvPicPr>
        <p:blipFill rotWithShape="1">
          <a:blip r:embed="rId3">
            <a:alphaModFix/>
          </a:blip>
          <a:srcRect/>
          <a:stretch/>
        </p:blipFill>
        <p:spPr>
          <a:xfrm>
            <a:off x="838200" y="1863126"/>
            <a:ext cx="10305199" cy="4215074"/>
          </a:xfrm>
          <a:prstGeom prst="rect">
            <a:avLst/>
          </a:prstGeom>
          <a:noFill/>
          <a:ln w="9525" cap="flat" cmpd="sng">
            <a:solidFill>
              <a:srgbClr val="595959"/>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13094adcd4e_0_87"/>
          <p:cNvSpPr txBox="1">
            <a:spLocks noGrp="1"/>
          </p:cNvSpPr>
          <p:nvPr>
            <p:ph type="title"/>
          </p:nvPr>
        </p:nvSpPr>
        <p:spPr>
          <a:xfrm>
            <a:off x="838200" y="365125"/>
            <a:ext cx="10515600" cy="1325700"/>
          </a:xfrm>
          <a:prstGeom prst="rect">
            <a:avLst/>
          </a:prstGeom>
          <a:noFill/>
          <a:ln>
            <a:noFill/>
          </a:ln>
        </p:spPr>
        <p:txBody>
          <a:bodyPr spcFirstLastPara="1" wrap="square" lIns="121900" tIns="60925" rIns="121900" bIns="60925" anchor="ctr" anchorCtr="0">
            <a:noAutofit/>
          </a:bodyPr>
          <a:lstStyle/>
          <a:p>
            <a:pPr marL="0" lvl="0" indent="0" algn="l" rtl="0">
              <a:lnSpc>
                <a:spcPct val="90000"/>
              </a:lnSpc>
              <a:spcBef>
                <a:spcPts val="0"/>
              </a:spcBef>
              <a:spcAft>
                <a:spcPts val="0"/>
              </a:spcAft>
              <a:buSzPts val="24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Attendance Systems &amp; Support Rubric </a:t>
            </a:r>
            <a:endParaRPr/>
          </a:p>
        </p:txBody>
      </p:sp>
      <p:pic>
        <p:nvPicPr>
          <p:cNvPr id="483" name="Google Shape;483;g13094adcd4e_0_87"/>
          <p:cNvPicPr preferRelativeResize="0"/>
          <p:nvPr/>
        </p:nvPicPr>
        <p:blipFill>
          <a:blip r:embed="rId3">
            <a:alphaModFix/>
          </a:blip>
          <a:stretch>
            <a:fillRect/>
          </a:stretch>
        </p:blipFill>
        <p:spPr>
          <a:xfrm>
            <a:off x="2382664" y="1462684"/>
            <a:ext cx="7001921" cy="5395316"/>
          </a:xfrm>
          <a:prstGeom prst="rect">
            <a:avLst/>
          </a:prstGeom>
          <a:noFill/>
          <a:ln w="9525" cap="flat" cmpd="sng">
            <a:solidFill>
              <a:srgbClr val="505050"/>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cfb1c4ae82_1_1701"/>
          <p:cNvSpPr txBox="1">
            <a:spLocks noGrp="1"/>
          </p:cNvSpPr>
          <p:nvPr>
            <p:ph type="title"/>
          </p:nvPr>
        </p:nvSpPr>
        <p:spPr>
          <a:xfrm>
            <a:off x="838200" y="366185"/>
            <a:ext cx="10515600" cy="791700"/>
          </a:xfrm>
          <a:prstGeom prst="rect">
            <a:avLst/>
          </a:prstGeom>
          <a:noFill/>
          <a:ln>
            <a:noFill/>
          </a:ln>
        </p:spPr>
        <p:txBody>
          <a:bodyPr spcFirstLastPara="1" wrap="square" lIns="121900" tIns="60925" rIns="121900" bIns="60925" anchor="ctr" anchorCtr="0">
            <a:noAutofit/>
          </a:bodyPr>
          <a:lstStyle/>
          <a:p>
            <a:pPr marL="0" lvl="0" indent="0" algn="ctr" rtl="0">
              <a:lnSpc>
                <a:spcPct val="90000"/>
              </a:lnSpc>
              <a:spcBef>
                <a:spcPts val="0"/>
              </a:spcBef>
              <a:spcAft>
                <a:spcPts val="0"/>
              </a:spcAft>
              <a:buSzPts val="24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Suggested Next Steps</a:t>
            </a:r>
            <a:endParaRPr/>
          </a:p>
        </p:txBody>
      </p:sp>
      <p:sp>
        <p:nvSpPr>
          <p:cNvPr id="489" name="Google Shape;489;gcfb1c4ae82_1_1701"/>
          <p:cNvSpPr txBox="1">
            <a:spLocks noGrp="1"/>
          </p:cNvSpPr>
          <p:nvPr>
            <p:ph type="body" idx="1"/>
          </p:nvPr>
        </p:nvSpPr>
        <p:spPr>
          <a:xfrm>
            <a:off x="838200" y="1336193"/>
            <a:ext cx="10515600" cy="4665900"/>
          </a:xfrm>
          <a:prstGeom prst="rect">
            <a:avLst/>
          </a:prstGeom>
          <a:noFill/>
          <a:ln>
            <a:noFill/>
          </a:ln>
        </p:spPr>
        <p:txBody>
          <a:bodyPr spcFirstLastPara="1" wrap="square" lIns="121900" tIns="60925" rIns="121900" bIns="60925" anchor="t" anchorCtr="0">
            <a:noAutofit/>
          </a:bodyPr>
          <a:lstStyle/>
          <a:p>
            <a:pPr marL="0" lvl="0" indent="0" algn="l" rtl="0">
              <a:lnSpc>
                <a:spcPct val="120000"/>
              </a:lnSpc>
              <a:spcBef>
                <a:spcPts val="0"/>
              </a:spcBef>
              <a:spcAft>
                <a:spcPts val="0"/>
              </a:spcAft>
              <a:buNone/>
            </a:pPr>
            <a:r>
              <a:rPr lang="en-US" sz="2600"/>
              <a:t>Before next school year: </a:t>
            </a:r>
            <a:endParaRPr sz="2600"/>
          </a:p>
          <a:p>
            <a:pPr marL="457200" lvl="0" indent="-393700" algn="l" rtl="0">
              <a:lnSpc>
                <a:spcPct val="120000"/>
              </a:lnSpc>
              <a:spcBef>
                <a:spcPts val="0"/>
              </a:spcBef>
              <a:spcAft>
                <a:spcPts val="0"/>
              </a:spcAft>
              <a:buSzPts val="2600"/>
              <a:buAutoNum type="arabicPeriod"/>
            </a:pPr>
            <a:r>
              <a:rPr lang="en-US" sz="2600" b="0"/>
              <a:t>Review your school’s chronic absenteeism rates from SY 2020-21 and SY 2021-22</a:t>
            </a:r>
            <a:endParaRPr sz="2600" b="0"/>
          </a:p>
          <a:p>
            <a:pPr marL="0" lvl="0" indent="0" algn="l" rtl="0">
              <a:lnSpc>
                <a:spcPct val="120000"/>
              </a:lnSpc>
              <a:spcBef>
                <a:spcPts val="0"/>
              </a:spcBef>
              <a:spcAft>
                <a:spcPts val="0"/>
              </a:spcAft>
              <a:buNone/>
            </a:pPr>
            <a:endParaRPr sz="2600" b="0"/>
          </a:p>
          <a:p>
            <a:pPr marL="457200" lvl="0" indent="-393700" algn="l" rtl="0">
              <a:lnSpc>
                <a:spcPct val="120000"/>
              </a:lnSpc>
              <a:spcBef>
                <a:spcPts val="0"/>
              </a:spcBef>
              <a:spcAft>
                <a:spcPts val="0"/>
              </a:spcAft>
              <a:buSzPts val="2600"/>
              <a:buAutoNum type="arabicPeriod"/>
            </a:pPr>
            <a:r>
              <a:rPr lang="en-US" sz="2600" b="0"/>
              <a:t>Evaluate how well your team is implementing a system of support for attendance (use rubric).</a:t>
            </a:r>
            <a:endParaRPr sz="2600" b="0"/>
          </a:p>
          <a:p>
            <a:pPr marL="457200" lvl="0" indent="0" algn="l" rtl="0">
              <a:lnSpc>
                <a:spcPct val="120000"/>
              </a:lnSpc>
              <a:spcBef>
                <a:spcPts val="0"/>
              </a:spcBef>
              <a:spcAft>
                <a:spcPts val="0"/>
              </a:spcAft>
              <a:buNone/>
            </a:pPr>
            <a:endParaRPr sz="2600" b="0"/>
          </a:p>
          <a:p>
            <a:pPr marL="457200" lvl="0" indent="-393700" algn="l" rtl="0">
              <a:lnSpc>
                <a:spcPct val="120000"/>
              </a:lnSpc>
              <a:spcBef>
                <a:spcPts val="0"/>
              </a:spcBef>
              <a:spcAft>
                <a:spcPts val="0"/>
              </a:spcAft>
              <a:buSzPts val="2600"/>
              <a:buAutoNum type="arabicPeriod"/>
            </a:pPr>
            <a:r>
              <a:rPr lang="en-US" sz="2600" b="0"/>
              <a:t>Choose at least two interventions that were discussed today (Tier I, 2 or 3) to start putting into action for next year.</a:t>
            </a:r>
            <a:endParaRPr sz="25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114d4016b8b_0_6"/>
          <p:cNvSpPr txBox="1">
            <a:spLocks noGrp="1"/>
          </p:cNvSpPr>
          <p:nvPr>
            <p:ph type="title"/>
          </p:nvPr>
        </p:nvSpPr>
        <p:spPr>
          <a:xfrm>
            <a:off x="838200" y="366185"/>
            <a:ext cx="10515600" cy="791700"/>
          </a:xfrm>
          <a:prstGeom prst="rect">
            <a:avLst/>
          </a:prstGeom>
          <a:noFill/>
          <a:ln>
            <a:noFill/>
          </a:ln>
        </p:spPr>
        <p:txBody>
          <a:bodyPr spcFirstLastPara="1" wrap="square" lIns="121900" tIns="60925" rIns="121900" bIns="60925" anchor="ctr" anchorCtr="0">
            <a:noAutofit/>
          </a:bodyPr>
          <a:lstStyle/>
          <a:p>
            <a:pPr marL="0" lvl="0" indent="0" algn="ctr" rtl="0">
              <a:lnSpc>
                <a:spcPct val="90000"/>
              </a:lnSpc>
              <a:spcBef>
                <a:spcPts val="0"/>
              </a:spcBef>
              <a:spcAft>
                <a:spcPts val="0"/>
              </a:spcAft>
              <a:buSzPts val="2400"/>
              <a:buNone/>
            </a:pPr>
            <a:r>
              <a:rPr lang="en-US"/>
              <a:t>Feedback Survey / Exit Ticket</a:t>
            </a:r>
            <a:endParaRPr/>
          </a:p>
        </p:txBody>
      </p:sp>
      <p:sp>
        <p:nvSpPr>
          <p:cNvPr id="495" name="Google Shape;495;g114d4016b8b_0_6"/>
          <p:cNvSpPr txBox="1">
            <a:spLocks noGrp="1"/>
          </p:cNvSpPr>
          <p:nvPr>
            <p:ph type="body" idx="1"/>
          </p:nvPr>
        </p:nvSpPr>
        <p:spPr>
          <a:xfrm>
            <a:off x="838200" y="1336193"/>
            <a:ext cx="10515600" cy="4665900"/>
          </a:xfrm>
          <a:prstGeom prst="rect">
            <a:avLst/>
          </a:prstGeom>
          <a:noFill/>
          <a:ln>
            <a:noFill/>
          </a:ln>
        </p:spPr>
        <p:txBody>
          <a:bodyPr spcFirstLastPara="1" wrap="square" lIns="121900" tIns="60925" rIns="121900" bIns="60925" anchor="t" anchorCtr="0">
            <a:noAutofit/>
          </a:bodyPr>
          <a:lstStyle/>
          <a:p>
            <a:pPr marL="0" lvl="0" indent="0" algn="ctr" rtl="0">
              <a:lnSpc>
                <a:spcPct val="120000"/>
              </a:lnSpc>
              <a:spcBef>
                <a:spcPts val="1300"/>
              </a:spcBef>
              <a:spcAft>
                <a:spcPts val="0"/>
              </a:spcAft>
              <a:buSzPts val="2400"/>
              <a:buNone/>
            </a:pPr>
            <a:r>
              <a:rPr lang="en-US"/>
              <a:t>Please complete our feedback survey as your exit ticket! </a:t>
            </a:r>
            <a:endParaRPr/>
          </a:p>
          <a:p>
            <a:pPr marL="0" lvl="0" indent="0" algn="ctr" rtl="0">
              <a:lnSpc>
                <a:spcPct val="120000"/>
              </a:lnSpc>
              <a:spcBef>
                <a:spcPts val="1300"/>
              </a:spcBef>
              <a:spcAft>
                <a:spcPts val="0"/>
              </a:spcAft>
              <a:buSzPts val="2400"/>
              <a:buNone/>
            </a:pPr>
            <a:r>
              <a:rPr lang="en-US"/>
              <a:t>Short link: https://forms.gle/5wgSBdVzJ5Zg1ytc7</a:t>
            </a:r>
            <a:endParaRPr/>
          </a:p>
          <a:p>
            <a:pPr marL="0" lvl="0" indent="0" algn="l" rtl="0">
              <a:lnSpc>
                <a:spcPct val="120000"/>
              </a:lnSpc>
              <a:spcBef>
                <a:spcPts val="1300"/>
              </a:spcBef>
              <a:spcAft>
                <a:spcPts val="0"/>
              </a:spcAft>
              <a:buSzPts val="2400"/>
              <a:buNone/>
            </a:pPr>
            <a:endParaRPr/>
          </a:p>
          <a:p>
            <a:pPr marL="457200" lvl="0" indent="0" algn="l" rtl="0">
              <a:lnSpc>
                <a:spcPct val="120000"/>
              </a:lnSpc>
              <a:spcBef>
                <a:spcPts val="0"/>
              </a:spcBef>
              <a:spcAft>
                <a:spcPts val="0"/>
              </a:spcAft>
              <a:buSzPts val="2400"/>
              <a:buNone/>
            </a:pPr>
            <a:endParaRPr/>
          </a:p>
        </p:txBody>
      </p:sp>
      <p:pic>
        <p:nvPicPr>
          <p:cNvPr id="496" name="Google Shape;496;g114d4016b8b_0_6"/>
          <p:cNvPicPr preferRelativeResize="0"/>
          <p:nvPr/>
        </p:nvPicPr>
        <p:blipFill>
          <a:blip r:embed="rId3">
            <a:alphaModFix/>
          </a:blip>
          <a:stretch>
            <a:fillRect/>
          </a:stretch>
        </p:blipFill>
        <p:spPr>
          <a:xfrm>
            <a:off x="4338075" y="2631150"/>
            <a:ext cx="3315450" cy="33154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116286c6b9b_0_735"/>
          <p:cNvSpPr txBox="1">
            <a:spLocks noGrp="1"/>
          </p:cNvSpPr>
          <p:nvPr>
            <p:ph type="subTitle" idx="1"/>
          </p:nvPr>
        </p:nvSpPr>
        <p:spPr>
          <a:xfrm>
            <a:off x="341200" y="1326500"/>
            <a:ext cx="11360700" cy="11649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sz="8000" b="1">
                <a:solidFill>
                  <a:schemeClr val="accent1"/>
                </a:solidFill>
              </a:rPr>
              <a:t>Questions?</a:t>
            </a:r>
            <a:endParaRPr sz="8000"/>
          </a:p>
        </p:txBody>
      </p:sp>
      <p:cxnSp>
        <p:nvCxnSpPr>
          <p:cNvPr id="502" name="Google Shape;502;g116286c6b9b_0_735"/>
          <p:cNvCxnSpPr/>
          <p:nvPr/>
        </p:nvCxnSpPr>
        <p:spPr>
          <a:xfrm>
            <a:off x="3085389" y="2666964"/>
            <a:ext cx="5742300" cy="0"/>
          </a:xfrm>
          <a:prstGeom prst="straightConnector1">
            <a:avLst/>
          </a:prstGeom>
          <a:noFill/>
          <a:ln w="9525" cap="flat" cmpd="sng">
            <a:solidFill>
              <a:srgbClr val="FFAA00"/>
            </a:solidFill>
            <a:prstDash val="solid"/>
            <a:round/>
            <a:headEnd type="none" w="sm" len="sm"/>
            <a:tailEnd type="none" w="sm" len="sm"/>
          </a:ln>
        </p:spPr>
      </p:cxnSp>
      <p:pic>
        <p:nvPicPr>
          <p:cNvPr id="503" name="Google Shape;503;g116286c6b9b_0_735"/>
          <p:cNvPicPr preferRelativeResize="0"/>
          <p:nvPr/>
        </p:nvPicPr>
        <p:blipFill rotWithShape="1">
          <a:blip r:embed="rId3">
            <a:alphaModFix/>
          </a:blip>
          <a:srcRect/>
          <a:stretch/>
        </p:blipFill>
        <p:spPr>
          <a:xfrm>
            <a:off x="1608225" y="3259075"/>
            <a:ext cx="1416302" cy="1469876"/>
          </a:xfrm>
          <a:prstGeom prst="rect">
            <a:avLst/>
          </a:prstGeom>
          <a:noFill/>
          <a:ln>
            <a:noFill/>
          </a:ln>
        </p:spPr>
      </p:pic>
      <p:sp>
        <p:nvSpPr>
          <p:cNvPr id="504" name="Google Shape;504;g116286c6b9b_0_735"/>
          <p:cNvSpPr txBox="1"/>
          <p:nvPr/>
        </p:nvSpPr>
        <p:spPr>
          <a:xfrm>
            <a:off x="703575" y="4780902"/>
            <a:ext cx="3225600" cy="1103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latin typeface="Arial"/>
                <a:ea typeface="Arial"/>
                <a:cs typeface="Arial"/>
                <a:sym typeface="Arial"/>
              </a:rPr>
              <a:t>Emily Orngard</a:t>
            </a:r>
            <a:endParaRPr sz="16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595959"/>
                </a:solidFill>
                <a:latin typeface="Arial"/>
                <a:ea typeface="Arial"/>
                <a:cs typeface="Arial"/>
                <a:sym typeface="Arial"/>
              </a:rPr>
              <a:t>Professional Learning Director </a:t>
            </a:r>
            <a:endParaRPr sz="16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latin typeface="Arial"/>
                <a:ea typeface="Arial"/>
                <a:cs typeface="Arial"/>
                <a:sym typeface="Arial"/>
              </a:rPr>
              <a:t>emilyo@everydaylabs.com</a:t>
            </a:r>
            <a:endParaRPr sz="16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595959"/>
              </a:solidFill>
              <a:latin typeface="Arial"/>
              <a:ea typeface="Arial"/>
              <a:cs typeface="Arial"/>
              <a:sym typeface="Arial"/>
            </a:endParaRPr>
          </a:p>
        </p:txBody>
      </p:sp>
      <p:sp>
        <p:nvSpPr>
          <p:cNvPr id="505" name="Google Shape;505;g116286c6b9b_0_735"/>
          <p:cNvSpPr txBox="1"/>
          <p:nvPr/>
        </p:nvSpPr>
        <p:spPr>
          <a:xfrm>
            <a:off x="8402752" y="4780902"/>
            <a:ext cx="2970900" cy="6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latin typeface="Arial"/>
                <a:ea typeface="Arial"/>
                <a:cs typeface="Arial"/>
                <a:sym typeface="Arial"/>
              </a:rPr>
              <a:t>Sheena Shirakhon</a:t>
            </a:r>
            <a:endParaRPr sz="1600" b="1"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595959"/>
                </a:solidFill>
                <a:latin typeface="Arial"/>
                <a:ea typeface="Arial"/>
                <a:cs typeface="Arial"/>
                <a:sym typeface="Arial"/>
              </a:rPr>
              <a:t>Program Manager</a:t>
            </a:r>
            <a:endParaRPr sz="16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rPr>
              <a:t>sheena@everydaylabs.com</a:t>
            </a:r>
            <a:endParaRPr sz="1600" b="1" i="0" u="none" strike="noStrike" cap="none">
              <a:solidFill>
                <a:srgbClr val="595959"/>
              </a:solidFill>
            </a:endParaRPr>
          </a:p>
        </p:txBody>
      </p:sp>
      <p:pic>
        <p:nvPicPr>
          <p:cNvPr id="506" name="Google Shape;506;g116286c6b9b_0_735"/>
          <p:cNvPicPr preferRelativeResize="0"/>
          <p:nvPr/>
        </p:nvPicPr>
        <p:blipFill rotWithShape="1">
          <a:blip r:embed="rId4">
            <a:alphaModFix/>
          </a:blip>
          <a:srcRect/>
          <a:stretch/>
        </p:blipFill>
        <p:spPr>
          <a:xfrm>
            <a:off x="9130700" y="3259075"/>
            <a:ext cx="1515000" cy="1515000"/>
          </a:xfrm>
          <a:prstGeom prst="ellipse">
            <a:avLst/>
          </a:prstGeom>
          <a:noFill/>
          <a:ln>
            <a:noFill/>
          </a:ln>
        </p:spPr>
      </p:pic>
      <p:pic>
        <p:nvPicPr>
          <p:cNvPr id="507" name="Google Shape;507;g116286c6b9b_0_735" descr="A person smiling for the camera&#10;&#10;Description automatically generated"/>
          <p:cNvPicPr preferRelativeResize="0"/>
          <p:nvPr/>
        </p:nvPicPr>
        <p:blipFill rotWithShape="1">
          <a:blip r:embed="rId5">
            <a:alphaModFix/>
          </a:blip>
          <a:srcRect/>
          <a:stretch/>
        </p:blipFill>
        <p:spPr>
          <a:xfrm>
            <a:off x="5183900" y="3259075"/>
            <a:ext cx="1606500" cy="1515000"/>
          </a:xfrm>
          <a:prstGeom prst="ellipse">
            <a:avLst/>
          </a:prstGeom>
          <a:noFill/>
          <a:ln>
            <a:noFill/>
          </a:ln>
        </p:spPr>
      </p:pic>
      <p:sp>
        <p:nvSpPr>
          <p:cNvPr id="508" name="Google Shape;508;g116286c6b9b_0_735"/>
          <p:cNvSpPr txBox="1"/>
          <p:nvPr/>
        </p:nvSpPr>
        <p:spPr>
          <a:xfrm>
            <a:off x="3875540" y="4780902"/>
            <a:ext cx="4417800" cy="10893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latin typeface="Arial"/>
                <a:ea typeface="Arial"/>
                <a:cs typeface="Arial"/>
                <a:sym typeface="Arial"/>
              </a:rPr>
              <a:t>Cindy Welling</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595959"/>
                </a:solidFill>
                <a:latin typeface="Arial"/>
                <a:ea typeface="Arial"/>
                <a:cs typeface="Arial"/>
                <a:sym typeface="Arial"/>
              </a:rPr>
              <a:t>Chief of Staff &amp; </a:t>
            </a:r>
            <a:endParaRPr sz="16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595959"/>
                </a:solidFill>
                <a:latin typeface="Arial"/>
                <a:ea typeface="Arial"/>
                <a:cs typeface="Arial"/>
                <a:sym typeface="Arial"/>
              </a:rPr>
              <a:t>Professional Learning Advisor</a:t>
            </a:r>
            <a:endParaRPr sz="16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595959"/>
                </a:solidFill>
                <a:latin typeface="Arial"/>
                <a:ea typeface="Arial"/>
                <a:cs typeface="Arial"/>
                <a:sym typeface="Arial"/>
              </a:rPr>
              <a:t>cindy@everydaylabs.com</a:t>
            </a:r>
            <a:endParaRPr sz="1600" b="1" i="0" u="none" strike="noStrike" cap="none">
              <a:solidFill>
                <a:srgbClr val="59595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fc19296272_0_14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Today’s Agenda</a:t>
            </a:r>
            <a:endParaRPr/>
          </a:p>
        </p:txBody>
      </p:sp>
      <p:sp>
        <p:nvSpPr>
          <p:cNvPr id="227" name="Google Shape;227;gfc19296272_0_1418"/>
          <p:cNvSpPr txBox="1">
            <a:spLocks noGrp="1"/>
          </p:cNvSpPr>
          <p:nvPr>
            <p:ph type="body" idx="1"/>
          </p:nvPr>
        </p:nvSpPr>
        <p:spPr>
          <a:xfrm>
            <a:off x="838200" y="1825625"/>
            <a:ext cx="11180400" cy="4351200"/>
          </a:xfrm>
          <a:prstGeom prst="rect">
            <a:avLst/>
          </a:prstGeom>
          <a:noFill/>
          <a:ln>
            <a:noFill/>
          </a:ln>
        </p:spPr>
        <p:txBody>
          <a:bodyPr spcFirstLastPara="1" wrap="square" lIns="91425" tIns="45700" rIns="91425" bIns="45700" anchor="t" anchorCtr="0">
            <a:normAutofit/>
          </a:bodyPr>
          <a:lstStyle/>
          <a:p>
            <a:pPr marL="457200" lvl="0" indent="-425450" algn="l" rtl="0">
              <a:lnSpc>
                <a:spcPct val="115000"/>
              </a:lnSpc>
              <a:spcBef>
                <a:spcPts val="0"/>
              </a:spcBef>
              <a:spcAft>
                <a:spcPts val="0"/>
              </a:spcAft>
              <a:buClr>
                <a:srgbClr val="505050"/>
              </a:buClr>
              <a:buSzPts val="3100"/>
              <a:buChar char="●"/>
            </a:pPr>
            <a:r>
              <a:rPr lang="en-US" sz="3100" b="0">
                <a:solidFill>
                  <a:srgbClr val="505050"/>
                </a:solidFill>
              </a:rPr>
              <a:t>EveryDay Labs - Who are we? </a:t>
            </a:r>
            <a:endParaRPr sz="3100" b="0">
              <a:solidFill>
                <a:srgbClr val="505050"/>
              </a:solidFill>
            </a:endParaRPr>
          </a:p>
          <a:p>
            <a:pPr marL="0" lvl="0" indent="0" algn="l" rtl="0">
              <a:lnSpc>
                <a:spcPct val="115000"/>
              </a:lnSpc>
              <a:spcBef>
                <a:spcPts val="0"/>
              </a:spcBef>
              <a:spcAft>
                <a:spcPts val="0"/>
              </a:spcAft>
              <a:buNone/>
            </a:pPr>
            <a:endParaRPr sz="3100" b="0">
              <a:solidFill>
                <a:srgbClr val="505050"/>
              </a:solidFill>
            </a:endParaRPr>
          </a:p>
          <a:p>
            <a:pPr marL="457200" lvl="0" indent="-425450" algn="l" rtl="0">
              <a:lnSpc>
                <a:spcPct val="115000"/>
              </a:lnSpc>
              <a:spcBef>
                <a:spcPts val="0"/>
              </a:spcBef>
              <a:spcAft>
                <a:spcPts val="0"/>
              </a:spcAft>
              <a:buClr>
                <a:srgbClr val="505050"/>
              </a:buClr>
              <a:buSzPts val="3100"/>
              <a:buChar char="●"/>
            </a:pPr>
            <a:r>
              <a:rPr lang="en-US" sz="3100" b="0">
                <a:solidFill>
                  <a:srgbClr val="505050"/>
                </a:solidFill>
              </a:rPr>
              <a:t>Understanding the Impact of Chronic Absenteeism</a:t>
            </a:r>
            <a:endParaRPr sz="3100" b="0">
              <a:solidFill>
                <a:srgbClr val="505050"/>
              </a:solidFill>
            </a:endParaRPr>
          </a:p>
          <a:p>
            <a:pPr marL="0" lvl="0" indent="0" algn="l" rtl="0">
              <a:lnSpc>
                <a:spcPct val="115000"/>
              </a:lnSpc>
              <a:spcBef>
                <a:spcPts val="0"/>
              </a:spcBef>
              <a:spcAft>
                <a:spcPts val="0"/>
              </a:spcAft>
              <a:buNone/>
            </a:pPr>
            <a:endParaRPr sz="3100" b="0">
              <a:solidFill>
                <a:srgbClr val="505050"/>
              </a:solidFill>
            </a:endParaRPr>
          </a:p>
          <a:p>
            <a:pPr marL="457200" lvl="0" indent="-425450" algn="l" rtl="0">
              <a:lnSpc>
                <a:spcPct val="115000"/>
              </a:lnSpc>
              <a:spcBef>
                <a:spcPts val="0"/>
              </a:spcBef>
              <a:spcAft>
                <a:spcPts val="0"/>
              </a:spcAft>
              <a:buClr>
                <a:srgbClr val="505050"/>
              </a:buClr>
              <a:buSzPts val="3100"/>
              <a:buChar char="●"/>
            </a:pPr>
            <a:r>
              <a:rPr lang="en-US" sz="3100" b="0">
                <a:solidFill>
                  <a:srgbClr val="505050"/>
                </a:solidFill>
              </a:rPr>
              <a:t>Building a System to Tackle Chronic Absenteeism </a:t>
            </a:r>
            <a:endParaRPr sz="3100" b="0">
              <a:solidFill>
                <a:srgbClr val="505050"/>
              </a:solidFill>
            </a:endParaRPr>
          </a:p>
          <a:p>
            <a:pPr marL="0" lvl="0" indent="0" algn="l" rtl="0">
              <a:lnSpc>
                <a:spcPct val="115000"/>
              </a:lnSpc>
              <a:spcBef>
                <a:spcPts val="0"/>
              </a:spcBef>
              <a:spcAft>
                <a:spcPts val="0"/>
              </a:spcAft>
              <a:buNone/>
            </a:pPr>
            <a:endParaRPr sz="3100" b="0">
              <a:solidFill>
                <a:srgbClr val="505050"/>
              </a:solidFill>
            </a:endParaRPr>
          </a:p>
          <a:p>
            <a:pPr marL="457200" lvl="0" indent="-425450" algn="l" rtl="0">
              <a:lnSpc>
                <a:spcPct val="115000"/>
              </a:lnSpc>
              <a:spcBef>
                <a:spcPts val="0"/>
              </a:spcBef>
              <a:spcAft>
                <a:spcPts val="0"/>
              </a:spcAft>
              <a:buClr>
                <a:srgbClr val="505050"/>
              </a:buClr>
              <a:buSzPts val="3100"/>
              <a:buChar char="●"/>
            </a:pPr>
            <a:r>
              <a:rPr lang="en-US" sz="3100" b="0">
                <a:solidFill>
                  <a:srgbClr val="505050"/>
                </a:solidFill>
              </a:rPr>
              <a:t>Tiered Interventions &amp; Next Steps </a:t>
            </a:r>
            <a:endParaRPr sz="3100" b="0">
              <a:solidFill>
                <a:srgbClr val="505050"/>
              </a:solidFill>
            </a:endParaRPr>
          </a:p>
        </p:txBody>
      </p:sp>
    </p:spTree>
    <p:extLst>
      <p:ext uri="{BB962C8B-B14F-4D97-AF65-F5344CB8AC3E}">
        <p14:creationId xmlns:p14="http://schemas.microsoft.com/office/powerpoint/2010/main" val="2531753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cxnSp>
        <p:nvCxnSpPr>
          <p:cNvPr id="514" name="Google Shape;514;gfc19296272_0_1024"/>
          <p:cNvCxnSpPr/>
          <p:nvPr/>
        </p:nvCxnSpPr>
        <p:spPr>
          <a:xfrm>
            <a:off x="3085763" y="3429000"/>
            <a:ext cx="5934000" cy="0"/>
          </a:xfrm>
          <a:prstGeom prst="straightConnector1">
            <a:avLst/>
          </a:prstGeom>
          <a:noFill/>
          <a:ln w="44450" cap="rnd" cmpd="sng">
            <a:solidFill>
              <a:schemeClr val="lt1"/>
            </a:solidFill>
            <a:prstDash val="dot"/>
            <a:miter lim="800000"/>
            <a:headEnd type="none" w="sm" len="sm"/>
            <a:tailEnd type="none" w="sm" len="sm"/>
          </a:ln>
        </p:spPr>
      </p:cxnSp>
      <p:pic>
        <p:nvPicPr>
          <p:cNvPr id="515" name="Google Shape;515;gfc19296272_0_1024" descr="A picture containing logo&#10;&#10;Description automatically generated"/>
          <p:cNvPicPr preferRelativeResize="0"/>
          <p:nvPr/>
        </p:nvPicPr>
        <p:blipFill rotWithShape="1">
          <a:blip r:embed="rId3">
            <a:alphaModFix/>
          </a:blip>
          <a:srcRect/>
          <a:stretch/>
        </p:blipFill>
        <p:spPr>
          <a:xfrm>
            <a:off x="4539744" y="1945864"/>
            <a:ext cx="3112512" cy="110753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2" name="Title 1">
            <a:extLst>
              <a:ext uri="{FF2B5EF4-FFF2-40B4-BE49-F238E27FC236}">
                <a16:creationId xmlns:a16="http://schemas.microsoft.com/office/drawing/2014/main" id="{A90D0563-F33F-3B98-A833-E24819007590}"/>
              </a:ext>
            </a:extLst>
          </p:cNvPr>
          <p:cNvSpPr>
            <a:spLocks noGrp="1"/>
          </p:cNvSpPr>
          <p:nvPr>
            <p:ph type="title"/>
          </p:nvPr>
        </p:nvSpPr>
        <p:spPr/>
        <p:txBody>
          <a:bodyPr/>
          <a:lstStyle/>
          <a:p>
            <a:r>
              <a:rPr lang="en-US" dirty="0"/>
              <a:t>Connect with us!</a:t>
            </a:r>
          </a:p>
        </p:txBody>
      </p:sp>
    </p:spTree>
    <p:extLst>
      <p:ext uri="{BB962C8B-B14F-4D97-AF65-F5344CB8AC3E}">
        <p14:creationId xmlns:p14="http://schemas.microsoft.com/office/powerpoint/2010/main" val="1268262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2" name="Title 1">
            <a:extLst>
              <a:ext uri="{FF2B5EF4-FFF2-40B4-BE49-F238E27FC236}">
                <a16:creationId xmlns:a16="http://schemas.microsoft.com/office/drawing/2014/main" id="{340366F9-8BB3-9F32-9410-CF2A72C7AB1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28803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2"/>
          <p:cNvSpPr txBox="1">
            <a:spLocks noGrp="1"/>
          </p:cNvSpPr>
          <p:nvPr>
            <p:ph type="title"/>
          </p:nvPr>
        </p:nvSpPr>
        <p:spPr>
          <a:xfrm>
            <a:off x="381000" y="-1105037"/>
            <a:ext cx="9082603" cy="1105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endParaRPr/>
          </a:p>
        </p:txBody>
      </p:sp>
      <p:sp>
        <p:nvSpPr>
          <p:cNvPr id="666" name="Google Shape;666;p32"/>
          <p:cNvSpPr/>
          <p:nvPr/>
        </p:nvSpPr>
        <p:spPr>
          <a:xfrm>
            <a:off x="4434215" y="919776"/>
            <a:ext cx="3281914" cy="760142"/>
          </a:xfrm>
          <a:prstGeom prst="roundRect">
            <a:avLst>
              <a:gd name="adj" fmla="val 16667"/>
            </a:avLst>
          </a:prstGeom>
          <a:solidFill>
            <a:schemeClr val="accent1"/>
          </a:solidFill>
          <a:ln w="12700" cap="flat" cmpd="sng">
            <a:solidFill>
              <a:srgbClr val="0060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End of Day Survey</a:t>
            </a:r>
            <a:endParaRPr sz="5400" dirty="0">
              <a:solidFill>
                <a:schemeClr val="bg1"/>
              </a:solidFill>
              <a:latin typeface="Calibri" panose="020F0502020204030204" pitchFamily="34" charset="0"/>
              <a:cs typeface="Calibri" panose="020F0502020204030204" pitchFamily="34" charset="0"/>
            </a:endParaRPr>
          </a:p>
        </p:txBody>
      </p:sp>
      <p:pic>
        <p:nvPicPr>
          <p:cNvPr id="3" name="Picture 2" descr="Qr code&#10;&#10;Description automatically generated">
            <a:extLst>
              <a:ext uri="{FF2B5EF4-FFF2-40B4-BE49-F238E27FC236}">
                <a16:creationId xmlns:a16="http://schemas.microsoft.com/office/drawing/2014/main" id="{18D2992E-69A9-4311-8DE6-9F9A0492B4EB}"/>
              </a:ext>
            </a:extLst>
          </p:cNvPr>
          <p:cNvPicPr>
            <a:picLocks noChangeAspect="1"/>
          </p:cNvPicPr>
          <p:nvPr/>
        </p:nvPicPr>
        <p:blipFill>
          <a:blip r:embed="rId3"/>
          <a:stretch>
            <a:fillRect/>
          </a:stretch>
        </p:blipFill>
        <p:spPr>
          <a:xfrm>
            <a:off x="4257509" y="1913207"/>
            <a:ext cx="3635326" cy="36353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13094adcd4e_0_490" descr="A picture containing logo&#10;&#10;Description automatically generated"/>
          <p:cNvPicPr preferRelativeResize="0"/>
          <p:nvPr/>
        </p:nvPicPr>
        <p:blipFill rotWithShape="1">
          <a:blip r:embed="rId3">
            <a:alphaModFix/>
          </a:blip>
          <a:srcRect/>
          <a:stretch/>
        </p:blipFill>
        <p:spPr>
          <a:xfrm>
            <a:off x="0" y="-1"/>
            <a:ext cx="9489989" cy="6252520"/>
          </a:xfrm>
          <a:prstGeom prst="rect">
            <a:avLst/>
          </a:prstGeom>
          <a:noFill/>
          <a:ln>
            <a:noFill/>
          </a:ln>
        </p:spPr>
      </p:pic>
      <p:pic>
        <p:nvPicPr>
          <p:cNvPr id="233" name="Google Shape;233;g13094adcd4e_0_490"/>
          <p:cNvPicPr preferRelativeResize="0"/>
          <p:nvPr/>
        </p:nvPicPr>
        <p:blipFill rotWithShape="1">
          <a:blip r:embed="rId4">
            <a:alphaModFix/>
          </a:blip>
          <a:srcRect/>
          <a:stretch/>
        </p:blipFill>
        <p:spPr>
          <a:xfrm>
            <a:off x="511295" y="2718924"/>
            <a:ext cx="6353310" cy="710076"/>
          </a:xfrm>
          <a:prstGeom prst="rect">
            <a:avLst/>
          </a:prstGeom>
          <a:noFill/>
          <a:ln>
            <a:noFill/>
          </a:ln>
        </p:spPr>
      </p:pic>
      <p:sp>
        <p:nvSpPr>
          <p:cNvPr id="234" name="Google Shape;234;g13094adcd4e_0_490"/>
          <p:cNvSpPr/>
          <p:nvPr/>
        </p:nvSpPr>
        <p:spPr>
          <a:xfrm>
            <a:off x="8263988" y="1871805"/>
            <a:ext cx="3798000" cy="3798000"/>
          </a:xfrm>
          <a:prstGeom prst="ellipse">
            <a:avLst/>
          </a:prstGeom>
          <a:solidFill>
            <a:srgbClr val="9D3F2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235" name="Google Shape;235;g13094adcd4e_0_490"/>
          <p:cNvSpPr/>
          <p:nvPr/>
        </p:nvSpPr>
        <p:spPr>
          <a:xfrm>
            <a:off x="2813851" y="3896584"/>
            <a:ext cx="4097100" cy="1145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None/>
            </a:pPr>
            <a:r>
              <a:rPr lang="en-US" sz="2100" b="1" i="0" u="none" strike="noStrike" cap="none" dirty="0">
                <a:solidFill>
                  <a:srgbClr val="505151"/>
                </a:solidFill>
                <a:latin typeface="Arial"/>
                <a:ea typeface="Arial"/>
                <a:cs typeface="Arial"/>
                <a:sym typeface="Arial"/>
              </a:rPr>
              <a:t>Prevention and Early Intervention </a:t>
            </a:r>
            <a:br>
              <a:rPr lang="en-US" sz="2100" b="0" i="0" u="none" strike="noStrike" cap="none" dirty="0">
                <a:solidFill>
                  <a:srgbClr val="505151"/>
                </a:solidFill>
                <a:latin typeface="Arial"/>
                <a:ea typeface="Arial"/>
                <a:cs typeface="Arial"/>
                <a:sym typeface="Arial"/>
              </a:rPr>
            </a:br>
            <a:r>
              <a:rPr lang="en-US" sz="2100" b="0" i="0" u="none" strike="noStrike" cap="none" dirty="0">
                <a:solidFill>
                  <a:srgbClr val="505151"/>
                </a:solidFill>
                <a:latin typeface="Arial"/>
                <a:ea typeface="Arial"/>
                <a:cs typeface="Arial"/>
                <a:sym typeface="Arial"/>
              </a:rPr>
              <a:t>for Students and Families </a:t>
            </a:r>
            <a:endParaRPr sz="1900" dirty="0"/>
          </a:p>
        </p:txBody>
      </p:sp>
      <p:pic>
        <p:nvPicPr>
          <p:cNvPr id="236" name="Google Shape;236;g13094adcd4e_0_490" descr="Logo&#10;&#10;Description automatically generated with medium confidence"/>
          <p:cNvPicPr preferRelativeResize="0"/>
          <p:nvPr/>
        </p:nvPicPr>
        <p:blipFill rotWithShape="1">
          <a:blip r:embed="rId5">
            <a:alphaModFix/>
          </a:blip>
          <a:srcRect/>
          <a:stretch/>
        </p:blipFill>
        <p:spPr>
          <a:xfrm>
            <a:off x="8263988" y="343301"/>
            <a:ext cx="2186963" cy="1115178"/>
          </a:xfrm>
          <a:prstGeom prst="rect">
            <a:avLst/>
          </a:prstGeom>
          <a:noFill/>
          <a:ln>
            <a:noFill/>
          </a:ln>
        </p:spPr>
      </p:pic>
      <p:sp>
        <p:nvSpPr>
          <p:cNvPr id="237" name="Google Shape;237;g13094adcd4e_0_490"/>
          <p:cNvSpPr txBox="1">
            <a:spLocks noGrp="1"/>
          </p:cNvSpPr>
          <p:nvPr>
            <p:ph type="body" idx="4294967295"/>
          </p:nvPr>
        </p:nvSpPr>
        <p:spPr>
          <a:xfrm>
            <a:off x="8383081" y="2625634"/>
            <a:ext cx="3613200" cy="2541900"/>
          </a:xfrm>
          <a:prstGeom prst="rect">
            <a:avLst/>
          </a:prstGeom>
          <a:noFill/>
          <a:ln>
            <a:noFill/>
          </a:ln>
        </p:spPr>
        <p:txBody>
          <a:bodyPr spcFirstLastPara="1" wrap="square" lIns="121900" tIns="60925" rIns="121900" bIns="60925" anchor="t" anchorCtr="0">
            <a:noAutofit/>
          </a:bodyPr>
          <a:lstStyle/>
          <a:p>
            <a:pPr marL="0" lvl="0" indent="0" algn="ctr" rtl="0">
              <a:lnSpc>
                <a:spcPct val="120000"/>
              </a:lnSpc>
              <a:spcBef>
                <a:spcPts val="0"/>
              </a:spcBef>
              <a:spcAft>
                <a:spcPts val="0"/>
              </a:spcAft>
              <a:buClr>
                <a:schemeClr val="lt1"/>
              </a:buClr>
              <a:buSzPts val="2400"/>
              <a:buNone/>
            </a:pPr>
            <a:endParaRPr dirty="0">
              <a:solidFill>
                <a:schemeClr val="lt1"/>
              </a:solidFill>
            </a:endParaRPr>
          </a:p>
          <a:p>
            <a:pPr marL="0" lvl="0" indent="0" algn="ctr" rtl="0">
              <a:lnSpc>
                <a:spcPct val="120000"/>
              </a:lnSpc>
              <a:spcBef>
                <a:spcPts val="0"/>
              </a:spcBef>
              <a:spcAft>
                <a:spcPts val="0"/>
              </a:spcAft>
              <a:buClr>
                <a:schemeClr val="lt1"/>
              </a:buClr>
              <a:buSzPts val="2400"/>
              <a:buNone/>
            </a:pPr>
            <a:r>
              <a:rPr lang="en-US" dirty="0">
                <a:solidFill>
                  <a:schemeClr val="lt1"/>
                </a:solidFill>
              </a:rPr>
              <a:t>Proven to reduce chronic absenteeism by </a:t>
            </a:r>
          </a:p>
          <a:p>
            <a:pPr marL="0" lvl="0" indent="0" algn="ctr" rtl="0">
              <a:lnSpc>
                <a:spcPct val="120000"/>
              </a:lnSpc>
              <a:spcBef>
                <a:spcPts val="0"/>
              </a:spcBef>
              <a:spcAft>
                <a:spcPts val="0"/>
              </a:spcAft>
              <a:buClr>
                <a:schemeClr val="lt1"/>
              </a:buClr>
              <a:buSzPts val="2400"/>
              <a:buNone/>
            </a:pPr>
            <a:r>
              <a:rPr lang="en-US" sz="3700" dirty="0">
                <a:solidFill>
                  <a:schemeClr val="lt1"/>
                </a:solidFill>
              </a:rPr>
              <a:t>10–15% </a:t>
            </a:r>
            <a:br>
              <a:rPr lang="en-US" sz="3700" dirty="0">
                <a:solidFill>
                  <a:schemeClr val="lt1"/>
                </a:solidFill>
              </a:rPr>
            </a:br>
            <a:r>
              <a:rPr lang="en-US" sz="3700" dirty="0">
                <a:solidFill>
                  <a:schemeClr val="lt1"/>
                </a:solidFill>
              </a:rPr>
              <a:t>at scale</a:t>
            </a:r>
            <a:endParaRPr dirty="0">
              <a:solidFill>
                <a:schemeClr val="lt1"/>
              </a:solidFill>
            </a:endParaRPr>
          </a:p>
        </p:txBody>
      </p:sp>
      <p:pic>
        <p:nvPicPr>
          <p:cNvPr id="238" name="Google Shape;238;g13094adcd4e_0_490"/>
          <p:cNvPicPr preferRelativeResize="0"/>
          <p:nvPr/>
        </p:nvPicPr>
        <p:blipFill>
          <a:blip r:embed="rId6">
            <a:alphaModFix/>
          </a:blip>
          <a:stretch>
            <a:fillRect/>
          </a:stretch>
        </p:blipFill>
        <p:spPr>
          <a:xfrm rot="21086132">
            <a:off x="488542" y="3792600"/>
            <a:ext cx="2187113" cy="2822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3094adcd4e_0_31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Gallery Walk </a:t>
            </a:r>
            <a:endParaRPr/>
          </a:p>
        </p:txBody>
      </p:sp>
      <p:sp>
        <p:nvSpPr>
          <p:cNvPr id="244" name="Google Shape;244;g13094adcd4e_0_311"/>
          <p:cNvSpPr txBox="1">
            <a:spLocks noGrp="1"/>
          </p:cNvSpPr>
          <p:nvPr>
            <p:ph type="body" idx="1"/>
          </p:nvPr>
        </p:nvSpPr>
        <p:spPr>
          <a:xfrm>
            <a:off x="838200" y="1630950"/>
            <a:ext cx="7254300" cy="4596000"/>
          </a:xfrm>
          <a:prstGeom prst="rect">
            <a:avLst/>
          </a:prstGeom>
        </p:spPr>
        <p:txBody>
          <a:bodyPr spcFirstLastPara="1" wrap="square" lIns="91425" tIns="45700" rIns="91425" bIns="45700" anchor="t" anchorCtr="0">
            <a:normAutofit fontScale="92500" lnSpcReduction="20000"/>
          </a:bodyPr>
          <a:lstStyle/>
          <a:p>
            <a:pPr marL="457200" lvl="0" indent="-412750" algn="l" rtl="0">
              <a:spcBef>
                <a:spcPts val="1000"/>
              </a:spcBef>
              <a:spcAft>
                <a:spcPts val="0"/>
              </a:spcAft>
              <a:buClr>
                <a:srgbClr val="505050"/>
              </a:buClr>
              <a:buSzPts val="2900"/>
              <a:buAutoNum type="arabicPeriod"/>
            </a:pPr>
            <a:r>
              <a:rPr lang="en-US" sz="2900" b="0">
                <a:solidFill>
                  <a:srgbClr val="505050"/>
                </a:solidFill>
              </a:rPr>
              <a:t>Create a T-Chart with Barriers &amp; Strategies</a:t>
            </a:r>
            <a:endParaRPr sz="2900" b="0">
              <a:solidFill>
                <a:srgbClr val="505050"/>
              </a:solidFill>
            </a:endParaRPr>
          </a:p>
          <a:p>
            <a:pPr marL="0" lvl="0" indent="0" algn="l" rtl="0">
              <a:spcBef>
                <a:spcPts val="1000"/>
              </a:spcBef>
              <a:spcAft>
                <a:spcPts val="0"/>
              </a:spcAft>
              <a:buNone/>
            </a:pPr>
            <a:endParaRPr sz="2900" b="0">
              <a:solidFill>
                <a:srgbClr val="505050"/>
              </a:solidFill>
            </a:endParaRPr>
          </a:p>
          <a:p>
            <a:pPr marL="457200" lvl="0" indent="-412750" algn="l" rtl="0">
              <a:spcBef>
                <a:spcPts val="1000"/>
              </a:spcBef>
              <a:spcAft>
                <a:spcPts val="0"/>
              </a:spcAft>
              <a:buClr>
                <a:srgbClr val="505050"/>
              </a:buClr>
              <a:buSzPts val="2900"/>
              <a:buAutoNum type="arabicPeriod"/>
            </a:pPr>
            <a:r>
              <a:rPr lang="en-US" sz="2900" b="0">
                <a:solidFill>
                  <a:srgbClr val="505050"/>
                </a:solidFill>
              </a:rPr>
              <a:t>On the left side, write the top barriers your students experience. </a:t>
            </a:r>
            <a:endParaRPr sz="2900" b="0">
              <a:solidFill>
                <a:srgbClr val="505050"/>
              </a:solidFill>
            </a:endParaRPr>
          </a:p>
          <a:p>
            <a:pPr marL="0" lvl="0" indent="0" algn="l" rtl="0">
              <a:spcBef>
                <a:spcPts val="1000"/>
              </a:spcBef>
              <a:spcAft>
                <a:spcPts val="0"/>
              </a:spcAft>
              <a:buNone/>
            </a:pPr>
            <a:endParaRPr sz="2900" b="0">
              <a:solidFill>
                <a:srgbClr val="505050"/>
              </a:solidFill>
            </a:endParaRPr>
          </a:p>
          <a:p>
            <a:pPr marL="457200" lvl="0" indent="-412750" algn="l" rtl="0">
              <a:spcBef>
                <a:spcPts val="1000"/>
              </a:spcBef>
              <a:spcAft>
                <a:spcPts val="0"/>
              </a:spcAft>
              <a:buClr>
                <a:srgbClr val="505050"/>
              </a:buClr>
              <a:buSzPts val="2900"/>
              <a:buAutoNum type="arabicPeriod"/>
            </a:pPr>
            <a:r>
              <a:rPr lang="en-US" sz="2900" b="0">
                <a:solidFill>
                  <a:srgbClr val="505050"/>
                </a:solidFill>
              </a:rPr>
              <a:t>On the right side, write the top two (at least!) strategies you’ve utilized to tackle those barriers. </a:t>
            </a:r>
            <a:endParaRPr sz="2900" b="0">
              <a:solidFill>
                <a:srgbClr val="505050"/>
              </a:solidFill>
            </a:endParaRPr>
          </a:p>
          <a:p>
            <a:pPr marL="0" lvl="0" indent="0" algn="l" rtl="0">
              <a:spcBef>
                <a:spcPts val="1000"/>
              </a:spcBef>
              <a:spcAft>
                <a:spcPts val="0"/>
              </a:spcAft>
              <a:buNone/>
            </a:pPr>
            <a:endParaRPr sz="2900" b="0">
              <a:solidFill>
                <a:srgbClr val="505050"/>
              </a:solidFill>
            </a:endParaRPr>
          </a:p>
          <a:p>
            <a:pPr marL="457200" lvl="0" indent="-412750" algn="l" rtl="0">
              <a:spcBef>
                <a:spcPts val="1000"/>
              </a:spcBef>
              <a:spcAft>
                <a:spcPts val="0"/>
              </a:spcAft>
              <a:buClr>
                <a:srgbClr val="505050"/>
              </a:buClr>
              <a:buSzPts val="2900"/>
              <a:buAutoNum type="arabicPeriod"/>
            </a:pPr>
            <a:r>
              <a:rPr lang="en-US" sz="2900" b="0">
                <a:solidFill>
                  <a:srgbClr val="505050"/>
                </a:solidFill>
              </a:rPr>
              <a:t>Walk around &amp; take notes on strategies you want to implement </a:t>
            </a:r>
            <a:endParaRPr sz="2900" b="0">
              <a:solidFill>
                <a:srgbClr val="505050"/>
              </a:solidFill>
            </a:endParaRPr>
          </a:p>
        </p:txBody>
      </p:sp>
      <p:pic>
        <p:nvPicPr>
          <p:cNvPr id="245" name="Google Shape;245;g13094adcd4e_0_311"/>
          <p:cNvPicPr preferRelativeResize="0"/>
          <p:nvPr/>
        </p:nvPicPr>
        <p:blipFill>
          <a:blip r:embed="rId3">
            <a:alphaModFix/>
          </a:blip>
          <a:stretch>
            <a:fillRect/>
          </a:stretch>
        </p:blipFill>
        <p:spPr>
          <a:xfrm>
            <a:off x="8538975" y="1990075"/>
            <a:ext cx="3653025" cy="3653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3094adcd4e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Spreading the word about absenteeism….</a:t>
            </a:r>
            <a:endParaRPr/>
          </a:p>
        </p:txBody>
      </p:sp>
      <p:sp>
        <p:nvSpPr>
          <p:cNvPr id="251" name="Google Shape;251;g13094adcd4e_0_6"/>
          <p:cNvSpPr txBox="1">
            <a:spLocks noGrp="1"/>
          </p:cNvSpPr>
          <p:nvPr>
            <p:ph type="body" idx="1"/>
          </p:nvPr>
        </p:nvSpPr>
        <p:spPr>
          <a:xfrm>
            <a:off x="978650" y="1336200"/>
            <a:ext cx="10190700" cy="46659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sz="2900" b="0">
              <a:solidFill>
                <a:srgbClr val="888888"/>
              </a:solidFill>
            </a:endParaRPr>
          </a:p>
          <a:p>
            <a:pPr marL="0" lvl="0" indent="0" algn="ctr" rtl="0">
              <a:spcBef>
                <a:spcPts val="1000"/>
              </a:spcBef>
              <a:spcAft>
                <a:spcPts val="0"/>
              </a:spcAft>
              <a:buNone/>
            </a:pPr>
            <a:endParaRPr sz="2900" b="0">
              <a:solidFill>
                <a:srgbClr val="888888"/>
              </a:solidFill>
            </a:endParaRPr>
          </a:p>
          <a:p>
            <a:pPr marL="0" lvl="0" indent="0" algn="ctr" rtl="0">
              <a:spcBef>
                <a:spcPts val="1000"/>
              </a:spcBef>
              <a:spcAft>
                <a:spcPts val="0"/>
              </a:spcAft>
              <a:buNone/>
            </a:pPr>
            <a:endParaRPr sz="2900" b="0">
              <a:solidFill>
                <a:srgbClr val="888888"/>
              </a:solidFill>
            </a:endParaRPr>
          </a:p>
          <a:p>
            <a:pPr marL="0" lvl="0" indent="0" algn="ctr" rtl="0">
              <a:spcBef>
                <a:spcPts val="1000"/>
              </a:spcBef>
              <a:spcAft>
                <a:spcPts val="0"/>
              </a:spcAft>
              <a:buNone/>
            </a:pPr>
            <a:r>
              <a:rPr lang="en-US" sz="2900" b="0">
                <a:solidFill>
                  <a:srgbClr val="595959"/>
                </a:solidFill>
              </a:rPr>
              <a:t>How can you use these upcoming slides and information with your school teams?</a:t>
            </a:r>
            <a:endParaRPr sz="2900" b="0">
              <a:solidFill>
                <a:srgbClr val="5959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3094adcd4e_0_326"/>
          <p:cNvSpPr txBox="1">
            <a:spLocks noGrp="1"/>
          </p:cNvSpPr>
          <p:nvPr>
            <p:ph type="ctrTitle"/>
          </p:nvPr>
        </p:nvSpPr>
        <p:spPr>
          <a:xfrm>
            <a:off x="708053" y="3804607"/>
            <a:ext cx="10776000" cy="1197600"/>
          </a:xfrm>
          <a:prstGeom prst="rect">
            <a:avLst/>
          </a:prstGeom>
          <a:noFill/>
          <a:ln>
            <a:noFill/>
          </a:ln>
        </p:spPr>
        <p:txBody>
          <a:bodyPr spcFirstLastPara="1" wrap="square" lIns="121900" tIns="60925" rIns="121900" bIns="60925" anchor="b" anchorCtr="0">
            <a:noAutofit/>
          </a:bodyPr>
          <a:lstStyle/>
          <a:p>
            <a:pPr marL="0" lvl="0" indent="0" algn="ctr" rtl="0">
              <a:lnSpc>
                <a:spcPct val="112500"/>
              </a:lnSpc>
              <a:spcBef>
                <a:spcPts val="0"/>
              </a:spcBef>
              <a:spcAft>
                <a:spcPts val="0"/>
              </a:spcAft>
              <a:buClr>
                <a:schemeClr val="lt1"/>
              </a:buClr>
              <a:buSzPts val="8000"/>
              <a:buFont typeface="Arial"/>
              <a:buNone/>
            </a:pPr>
            <a:r>
              <a:rPr lang="en-US" sz="4000" b="1"/>
              <a:t>Understanding </a:t>
            </a:r>
            <a:r>
              <a:rPr lang="en-US" sz="40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Chronic Absenteeism </a:t>
            </a:r>
            <a:endParaRPr sz="4000"/>
          </a:p>
        </p:txBody>
      </p:sp>
      <p:cxnSp>
        <p:nvCxnSpPr>
          <p:cNvPr id="257" name="Google Shape;257;g13094adcd4e_0_326"/>
          <p:cNvCxnSpPr/>
          <p:nvPr/>
        </p:nvCxnSpPr>
        <p:spPr>
          <a:xfrm>
            <a:off x="3085763" y="3429000"/>
            <a:ext cx="5934000" cy="0"/>
          </a:xfrm>
          <a:prstGeom prst="straightConnector1">
            <a:avLst/>
          </a:prstGeom>
          <a:noFill/>
          <a:ln w="44450" cap="rnd" cmpd="sng">
            <a:solidFill>
              <a:schemeClr val="lt1"/>
            </a:solidFill>
            <a:prstDash val="dot"/>
            <a:miter lim="800000"/>
            <a:headEnd type="none" w="sm" len="sm"/>
            <a:tailEnd type="none" w="sm" len="sm"/>
          </a:ln>
        </p:spPr>
      </p:cxnSp>
      <p:pic>
        <p:nvPicPr>
          <p:cNvPr id="258" name="Google Shape;258;g13094adcd4e_0_326" descr="A picture containing logo&#10;&#10;Description automatically generated"/>
          <p:cNvPicPr preferRelativeResize="0"/>
          <p:nvPr/>
        </p:nvPicPr>
        <p:blipFill rotWithShape="1">
          <a:blip r:embed="rId3">
            <a:alphaModFix/>
          </a:blip>
          <a:srcRect/>
          <a:stretch/>
        </p:blipFill>
        <p:spPr>
          <a:xfrm>
            <a:off x="4539744" y="1945864"/>
            <a:ext cx="3112512" cy="11075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3094adcd4e_0_18"/>
          <p:cNvSpPr txBox="1">
            <a:spLocks noGrp="1"/>
          </p:cNvSpPr>
          <p:nvPr>
            <p:ph type="title"/>
          </p:nvPr>
        </p:nvSpPr>
        <p:spPr>
          <a:xfrm>
            <a:off x="838200" y="365125"/>
            <a:ext cx="10515600" cy="1325700"/>
          </a:xfrm>
          <a:prstGeom prst="rect">
            <a:avLst/>
          </a:prstGeom>
          <a:noFill/>
          <a:ln>
            <a:noFill/>
          </a:ln>
        </p:spPr>
        <p:txBody>
          <a:bodyPr spcFirstLastPara="1" wrap="square" lIns="121900" tIns="60925" rIns="121900" bIns="60925" anchor="ctr" anchorCtr="0">
            <a:noAutofit/>
          </a:bodyPr>
          <a:lstStyle/>
          <a:p>
            <a:pPr marL="0" lvl="0" indent="0" algn="l" rtl="0">
              <a:spcBef>
                <a:spcPts val="0"/>
              </a:spcBef>
              <a:spcAft>
                <a:spcPts val="0"/>
              </a:spcAft>
              <a:buClr>
                <a:schemeClr val="dk1"/>
              </a:buClr>
              <a:buSzPts val="2400"/>
              <a:buFont typeface="Arial"/>
              <a:buNone/>
            </a:pPr>
            <a:r>
              <a:rPr lang="en-US" sz="2900">
                <a:solidFill>
                  <a:srgbClr val="505050"/>
                </a:solidFill>
              </a:rPr>
              <a:t>A</a:t>
            </a:r>
            <a:r>
              <a:rPr lang="en-US" sz="3200">
                <a:solidFill>
                  <a:srgbClr val="505050"/>
                </a:solidFill>
              </a:rPr>
              <a:t>verage Daily Attendance (ADA):</a:t>
            </a:r>
            <a:endParaRPr/>
          </a:p>
        </p:txBody>
      </p:sp>
      <p:sp>
        <p:nvSpPr>
          <p:cNvPr id="264" name="Google Shape;264;g13094adcd4e_0_18"/>
          <p:cNvSpPr txBox="1">
            <a:spLocks noGrp="1"/>
          </p:cNvSpPr>
          <p:nvPr>
            <p:ph type="body" idx="1"/>
          </p:nvPr>
        </p:nvSpPr>
        <p:spPr>
          <a:xfrm>
            <a:off x="838200" y="1520825"/>
            <a:ext cx="10515600" cy="43512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SzPts val="2400"/>
              <a:buNone/>
            </a:pPr>
            <a:endParaRPr sz="3200">
              <a:solidFill>
                <a:srgbClr val="505050"/>
              </a:solidFill>
            </a:endParaRPr>
          </a:p>
          <a:p>
            <a:pPr marL="0" lvl="0" indent="0" algn="l" rtl="0">
              <a:lnSpc>
                <a:spcPct val="90000"/>
              </a:lnSpc>
              <a:spcBef>
                <a:spcPts val="0"/>
              </a:spcBef>
              <a:spcAft>
                <a:spcPts val="0"/>
              </a:spcAft>
              <a:buNone/>
            </a:pPr>
            <a:r>
              <a:rPr lang="en-US" sz="3200" b="0">
                <a:solidFill>
                  <a:srgbClr val="505050"/>
                </a:solidFill>
              </a:rPr>
              <a:t>ADA:  The percent of students who are present per day, on average. </a:t>
            </a:r>
            <a:endParaRPr sz="3200" b="0">
              <a:solidFill>
                <a:srgbClr val="505050"/>
              </a:solidFill>
            </a:endParaRPr>
          </a:p>
          <a:p>
            <a:pPr marL="0" lvl="0" indent="0" algn="l" rtl="0">
              <a:lnSpc>
                <a:spcPct val="90000"/>
              </a:lnSpc>
              <a:spcBef>
                <a:spcPts val="0"/>
              </a:spcBef>
              <a:spcAft>
                <a:spcPts val="0"/>
              </a:spcAft>
              <a:buNone/>
            </a:pPr>
            <a:endParaRPr sz="3200" b="0">
              <a:solidFill>
                <a:srgbClr val="505050"/>
              </a:solidFill>
            </a:endParaRPr>
          </a:p>
          <a:p>
            <a:pPr marL="0" lvl="0" indent="0" algn="l" rtl="0">
              <a:lnSpc>
                <a:spcPct val="115000"/>
              </a:lnSpc>
              <a:spcBef>
                <a:spcPts val="1000"/>
              </a:spcBef>
              <a:spcAft>
                <a:spcPts val="0"/>
              </a:spcAft>
              <a:buNone/>
            </a:pPr>
            <a:r>
              <a:rPr lang="en-US" sz="2600" b="1">
                <a:solidFill>
                  <a:srgbClr val="00A5C6"/>
                </a:solidFill>
              </a:rPr>
              <a:t>Tracking ADA allows you to </a:t>
            </a:r>
            <a:endParaRPr sz="2600" b="1">
              <a:solidFill>
                <a:srgbClr val="00A5C6"/>
              </a:solidFill>
            </a:endParaRPr>
          </a:p>
          <a:p>
            <a:pPr marL="1371600" lvl="3" indent="-622300" algn="l" rtl="0">
              <a:lnSpc>
                <a:spcPct val="115000"/>
              </a:lnSpc>
              <a:spcBef>
                <a:spcPts val="0"/>
              </a:spcBef>
              <a:spcAft>
                <a:spcPts val="0"/>
              </a:spcAft>
              <a:buClr>
                <a:srgbClr val="FFAC00"/>
              </a:buClr>
              <a:buSzPts val="2600"/>
              <a:buChar char="•"/>
            </a:pPr>
            <a:r>
              <a:rPr lang="en-US" sz="2600">
                <a:solidFill>
                  <a:srgbClr val="595959"/>
                </a:solidFill>
              </a:rPr>
              <a:t>monitor overall health of school’s attendance</a:t>
            </a:r>
            <a:endParaRPr sz="2600">
              <a:solidFill>
                <a:srgbClr val="595959"/>
              </a:solidFill>
            </a:endParaRPr>
          </a:p>
          <a:p>
            <a:pPr marL="1371600" lvl="3" indent="-622300" algn="l" rtl="0">
              <a:lnSpc>
                <a:spcPct val="115000"/>
              </a:lnSpc>
              <a:spcBef>
                <a:spcPts val="0"/>
              </a:spcBef>
              <a:spcAft>
                <a:spcPts val="0"/>
              </a:spcAft>
              <a:buClr>
                <a:srgbClr val="FFAC00"/>
              </a:buClr>
              <a:buSzPts val="2600"/>
              <a:buChar char="•"/>
            </a:pPr>
            <a:r>
              <a:rPr lang="en-US" sz="2600">
                <a:solidFill>
                  <a:srgbClr val="595959"/>
                </a:solidFill>
              </a:rPr>
              <a:t>set school-wide goals  </a:t>
            </a:r>
            <a:endParaRPr sz="2600">
              <a:solidFill>
                <a:srgbClr val="595959"/>
              </a:solidFill>
            </a:endParaRPr>
          </a:p>
          <a:p>
            <a:pPr marL="1371600" lvl="3" indent="-622300" algn="l" rtl="0">
              <a:lnSpc>
                <a:spcPct val="115000"/>
              </a:lnSpc>
              <a:spcBef>
                <a:spcPts val="0"/>
              </a:spcBef>
              <a:spcAft>
                <a:spcPts val="0"/>
              </a:spcAft>
              <a:buClr>
                <a:srgbClr val="FFAC00"/>
              </a:buClr>
              <a:buSzPts val="2600"/>
              <a:buChar char="•"/>
            </a:pPr>
            <a:r>
              <a:rPr lang="en-US" sz="2600">
                <a:solidFill>
                  <a:srgbClr val="595959"/>
                </a:solidFill>
              </a:rPr>
              <a:t>reward staff/students for improvement</a:t>
            </a:r>
            <a:endParaRPr sz="2600">
              <a:solidFill>
                <a:srgbClr val="505050"/>
              </a:solidFill>
            </a:endParaRPr>
          </a:p>
        </p:txBody>
      </p:sp>
    </p:spTree>
  </p:cSld>
  <p:clrMapOvr>
    <a:masterClrMapping/>
  </p:clrMapOvr>
</p:sld>
</file>

<file path=ppt/theme/theme1.xml><?xml version="1.0" encoding="utf-8"?>
<a:theme xmlns:a="http://schemas.openxmlformats.org/drawingml/2006/main" name="Office Theme">
  <a:themeElements>
    <a:clrScheme name="EveryDay Labs Branding ">
      <a:dk1>
        <a:srgbClr val="505050"/>
      </a:dk1>
      <a:lt1>
        <a:srgbClr val="FFFFFF"/>
      </a:lt1>
      <a:dk2>
        <a:srgbClr val="595959"/>
      </a:dk2>
      <a:lt2>
        <a:srgbClr val="EEEEEE"/>
      </a:lt2>
      <a:accent1>
        <a:srgbClr val="FFAC00"/>
      </a:accent1>
      <a:accent2>
        <a:srgbClr val="00A5C6"/>
      </a:accent2>
      <a:accent3>
        <a:srgbClr val="EB4B81"/>
      </a:accent3>
      <a:accent4>
        <a:srgbClr val="00A95C"/>
      </a:accent4>
      <a:accent5>
        <a:srgbClr val="E6E6E6"/>
      </a:accent5>
      <a:accent6>
        <a:srgbClr val="505050"/>
      </a:accent6>
      <a:hlink>
        <a:srgbClr val="EB4B81"/>
      </a:hlink>
      <a:folHlink>
        <a:srgbClr val="00A3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veryDay Labs Branding ">
      <a:dk1>
        <a:srgbClr val="505050"/>
      </a:dk1>
      <a:lt1>
        <a:srgbClr val="FFFFFF"/>
      </a:lt1>
      <a:dk2>
        <a:srgbClr val="595959"/>
      </a:dk2>
      <a:lt2>
        <a:srgbClr val="EEEEEE"/>
      </a:lt2>
      <a:accent1>
        <a:srgbClr val="FFAC00"/>
      </a:accent1>
      <a:accent2>
        <a:srgbClr val="00A5C6"/>
      </a:accent2>
      <a:accent3>
        <a:srgbClr val="EB4B81"/>
      </a:accent3>
      <a:accent4>
        <a:srgbClr val="00A95C"/>
      </a:accent4>
      <a:accent5>
        <a:srgbClr val="E6E6E6"/>
      </a:accent5>
      <a:accent6>
        <a:srgbClr val="505050"/>
      </a:accent6>
      <a:hlink>
        <a:srgbClr val="EB4B81"/>
      </a:hlink>
      <a:folHlink>
        <a:srgbClr val="00A3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2015</Words>
  <Application>Microsoft Office PowerPoint</Application>
  <PresentationFormat>Widescreen</PresentationFormat>
  <Paragraphs>359</Paragraphs>
  <Slides>43</Slides>
  <Notes>43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Helvetica Neue</vt:lpstr>
      <vt:lpstr>Roboto</vt:lpstr>
      <vt:lpstr>Arial</vt:lpstr>
      <vt:lpstr>Roboto Slab</vt:lpstr>
      <vt:lpstr>Trebuchet MS</vt:lpstr>
      <vt:lpstr>Calibri</vt:lpstr>
      <vt:lpstr>Comfortaa</vt:lpstr>
      <vt:lpstr>Office Theme</vt:lpstr>
      <vt:lpstr>Custom Design</vt:lpstr>
      <vt:lpstr>Office Theme</vt:lpstr>
      <vt:lpstr>PowerPoint Presentation</vt:lpstr>
      <vt:lpstr>PowerPoint Presentation</vt:lpstr>
      <vt:lpstr>PowerPoint Presentation</vt:lpstr>
      <vt:lpstr>Today’s Agenda</vt:lpstr>
      <vt:lpstr>PowerPoint Presentation</vt:lpstr>
      <vt:lpstr>Gallery Walk </vt:lpstr>
      <vt:lpstr>Spreading the word about absenteeism….</vt:lpstr>
      <vt:lpstr>Understanding Chronic Absenteeism </vt:lpstr>
      <vt:lpstr>Average Daily Attendance (ADA):</vt:lpstr>
      <vt:lpstr>PowerPoint Presentation</vt:lpstr>
      <vt:lpstr>Chronic Absenteeism - By the Numbers </vt:lpstr>
      <vt:lpstr>Academic Consequences of Chronic Absenteeism</vt:lpstr>
      <vt:lpstr>Attendance Matters:</vt:lpstr>
      <vt:lpstr>ADA Can Mask a High Chronic Absence Rate</vt:lpstr>
      <vt:lpstr>Attendance Terms </vt:lpstr>
      <vt:lpstr>Reflection </vt:lpstr>
      <vt:lpstr>Research on Absences in High School</vt:lpstr>
      <vt:lpstr>2019 Academic Study </vt:lpstr>
      <vt:lpstr>Absenteeism Link to Graduation</vt:lpstr>
      <vt:lpstr>Which absences matter most? </vt:lpstr>
      <vt:lpstr>Framework for Thinking about Attendance as a System</vt:lpstr>
      <vt:lpstr>PowerPoint Presentation</vt:lpstr>
      <vt:lpstr>System of Support Details</vt:lpstr>
      <vt:lpstr>A Systemic Approach to Attendance </vt:lpstr>
      <vt:lpstr>In an Ideal World…</vt:lpstr>
      <vt:lpstr>What often happens…</vt:lpstr>
      <vt:lpstr>Turn &amp; Talk</vt:lpstr>
      <vt:lpstr>Tiered Interventions</vt:lpstr>
      <vt:lpstr>Tier 1 Interventions</vt:lpstr>
      <vt:lpstr>PowerPoint Presentation</vt:lpstr>
      <vt:lpstr>PowerPoint Presentation</vt:lpstr>
      <vt:lpstr>Tier 2 Interventions</vt:lpstr>
      <vt:lpstr>PowerPoint Presentation</vt:lpstr>
      <vt:lpstr>Tier 3 Interventions</vt:lpstr>
      <vt:lpstr>Intervention Plan </vt:lpstr>
      <vt:lpstr>Attendance Systems &amp; Support Rubric </vt:lpstr>
      <vt:lpstr>Suggested Next Steps</vt:lpstr>
      <vt:lpstr>Feedback Survey / Exit Ticket</vt:lpstr>
      <vt:lpstr>PowerPoint Presentation</vt:lpstr>
      <vt:lpstr>PowerPoint Presentation</vt:lpstr>
      <vt:lpstr>Connect with 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Masnjak</dc:creator>
  <cp:lastModifiedBy>Perry, Dunnivan G</cp:lastModifiedBy>
  <cp:revision>3</cp:revision>
  <dcterms:created xsi:type="dcterms:W3CDTF">2020-08-11T14:07:19Z</dcterms:created>
  <dcterms:modified xsi:type="dcterms:W3CDTF">2022-06-03T23:00:27Z</dcterms:modified>
</cp:coreProperties>
</file>