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6" r:id="rId5"/>
    <p:sldId id="269" r:id="rId6"/>
    <p:sldId id="270" r:id="rId7"/>
    <p:sldId id="257" r:id="rId8"/>
    <p:sldId id="258" r:id="rId9"/>
    <p:sldId id="260" r:id="rId10"/>
    <p:sldId id="261" r:id="rId11"/>
    <p:sldId id="262" r:id="rId12"/>
    <p:sldId id="263" r:id="rId13"/>
    <p:sldId id="264" r:id="rId14"/>
    <p:sldId id="265" r:id="rId15"/>
    <p:sldId id="266" r:id="rId16"/>
    <p:sldId id="267" r:id="rId17"/>
    <p:sldId id="268" r:id="rId18"/>
    <p:sldId id="271" r:id="rId19"/>
    <p:sldId id="273" r:id="rId20"/>
    <p:sldId id="421"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HIgVyABBiT/lQLGTWEyamA9HK+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0"/>
    <a:srgbClr val="2B4B50"/>
    <a:srgbClr val="9D3F21"/>
    <a:srgbClr val="E7A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61FA3-4B03-10EC-3498-DA46217D155F}" v="33" dt="2022-06-06T21:54:36.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1"/>
    <p:restoredTop sz="94702"/>
  </p:normalViewPr>
  <p:slideViewPr>
    <p:cSldViewPr snapToGrid="0" snapToObjects="1" showGuides="1">
      <p:cViewPr varScale="1">
        <p:scale>
          <a:sx n="149" d="100"/>
          <a:sy n="149" d="100"/>
        </p:scale>
        <p:origin x="46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ee, Lisa L" userId="S::lisa.magee@indianaffairs.gov::239c0ca5-e341-462c-b073-abcd5e6101ef" providerId="AD" clId="Web-{2E961FA3-4B03-10EC-3498-DA46217D155F}"/>
    <pc:docChg chg="delSld modSld">
      <pc:chgData name="Magee, Lisa L" userId="S::lisa.magee@indianaffairs.gov::239c0ca5-e341-462c-b073-abcd5e6101ef" providerId="AD" clId="Web-{2E961FA3-4B03-10EC-3498-DA46217D155F}" dt="2022-06-06T21:54:36.774" v="25" actId="20577"/>
      <pc:docMkLst>
        <pc:docMk/>
      </pc:docMkLst>
      <pc:sldChg chg="del">
        <pc:chgData name="Magee, Lisa L" userId="S::lisa.magee@indianaffairs.gov::239c0ca5-e341-462c-b073-abcd5e6101ef" providerId="AD" clId="Web-{2E961FA3-4B03-10EC-3498-DA46217D155F}" dt="2022-06-06T21:52:36.631" v="12"/>
        <pc:sldMkLst>
          <pc:docMk/>
          <pc:sldMk cId="0" sldId="259"/>
        </pc:sldMkLst>
      </pc:sldChg>
      <pc:sldChg chg="modSp">
        <pc:chgData name="Magee, Lisa L" userId="S::lisa.magee@indianaffairs.gov::239c0ca5-e341-462c-b073-abcd5e6101ef" providerId="AD" clId="Web-{2E961FA3-4B03-10EC-3498-DA46217D155F}" dt="2022-06-06T21:53:11.569" v="15" actId="20577"/>
        <pc:sldMkLst>
          <pc:docMk/>
          <pc:sldMk cId="0" sldId="260"/>
        </pc:sldMkLst>
        <pc:spChg chg="mod">
          <ac:chgData name="Magee, Lisa L" userId="S::lisa.magee@indianaffairs.gov::239c0ca5-e341-462c-b073-abcd5e6101ef" providerId="AD" clId="Web-{2E961FA3-4B03-10EC-3498-DA46217D155F}" dt="2022-06-06T21:53:11.569" v="15" actId="20577"/>
          <ac:spMkLst>
            <pc:docMk/>
            <pc:sldMk cId="0" sldId="260"/>
            <ac:spMk id="211" creationId="{00000000-0000-0000-0000-000000000000}"/>
          </ac:spMkLst>
        </pc:spChg>
      </pc:sldChg>
      <pc:sldChg chg="modSp">
        <pc:chgData name="Magee, Lisa L" userId="S::lisa.magee@indianaffairs.gov::239c0ca5-e341-462c-b073-abcd5e6101ef" providerId="AD" clId="Web-{2E961FA3-4B03-10EC-3498-DA46217D155F}" dt="2022-06-06T21:53:38.945" v="20" actId="20577"/>
        <pc:sldMkLst>
          <pc:docMk/>
          <pc:sldMk cId="0" sldId="261"/>
        </pc:sldMkLst>
        <pc:spChg chg="mod">
          <ac:chgData name="Magee, Lisa L" userId="S::lisa.magee@indianaffairs.gov::239c0ca5-e341-462c-b073-abcd5e6101ef" providerId="AD" clId="Web-{2E961FA3-4B03-10EC-3498-DA46217D155F}" dt="2022-06-06T21:53:38.945" v="20" actId="20577"/>
          <ac:spMkLst>
            <pc:docMk/>
            <pc:sldMk cId="0" sldId="261"/>
            <ac:spMk id="220" creationId="{00000000-0000-0000-0000-000000000000}"/>
          </ac:spMkLst>
        </pc:spChg>
      </pc:sldChg>
      <pc:sldChg chg="modSp">
        <pc:chgData name="Magee, Lisa L" userId="S::lisa.magee@indianaffairs.gov::239c0ca5-e341-462c-b073-abcd5e6101ef" providerId="AD" clId="Web-{2E961FA3-4B03-10EC-3498-DA46217D155F}" dt="2022-06-06T21:54:17.180" v="23" actId="20577"/>
        <pc:sldMkLst>
          <pc:docMk/>
          <pc:sldMk cId="0" sldId="262"/>
        </pc:sldMkLst>
        <pc:spChg chg="mod">
          <ac:chgData name="Magee, Lisa L" userId="S::lisa.magee@indianaffairs.gov::239c0ca5-e341-462c-b073-abcd5e6101ef" providerId="AD" clId="Web-{2E961FA3-4B03-10EC-3498-DA46217D155F}" dt="2022-06-06T21:54:17.180" v="23" actId="20577"/>
          <ac:spMkLst>
            <pc:docMk/>
            <pc:sldMk cId="0" sldId="262"/>
            <ac:spMk id="227" creationId="{00000000-0000-0000-0000-000000000000}"/>
          </ac:spMkLst>
        </pc:spChg>
      </pc:sldChg>
      <pc:sldChg chg="modSp">
        <pc:chgData name="Magee, Lisa L" userId="S::lisa.magee@indianaffairs.gov::239c0ca5-e341-462c-b073-abcd5e6101ef" providerId="AD" clId="Web-{2E961FA3-4B03-10EC-3498-DA46217D155F}" dt="2022-06-06T21:54:36.774" v="25" actId="20577"/>
        <pc:sldMkLst>
          <pc:docMk/>
          <pc:sldMk cId="0" sldId="264"/>
        </pc:sldMkLst>
        <pc:spChg chg="mod">
          <ac:chgData name="Magee, Lisa L" userId="S::lisa.magee@indianaffairs.gov::239c0ca5-e341-462c-b073-abcd5e6101ef" providerId="AD" clId="Web-{2E961FA3-4B03-10EC-3498-DA46217D155F}" dt="2022-06-06T21:54:36.774" v="25" actId="20577"/>
          <ac:spMkLst>
            <pc:docMk/>
            <pc:sldMk cId="0" sldId="264"/>
            <ac:spMk id="242" creationId="{00000000-0000-0000-0000-000000000000}"/>
          </ac:spMkLst>
        </pc:spChg>
      </pc:sldChg>
      <pc:sldChg chg="modSp">
        <pc:chgData name="Magee, Lisa L" userId="S::lisa.magee@indianaffairs.gov::239c0ca5-e341-462c-b073-abcd5e6101ef" providerId="AD" clId="Web-{2E961FA3-4B03-10EC-3498-DA46217D155F}" dt="2022-06-06T21:50:37.380" v="8" actId="20577"/>
        <pc:sldMkLst>
          <pc:docMk/>
          <pc:sldMk cId="0" sldId="267"/>
        </pc:sldMkLst>
        <pc:spChg chg="mod">
          <ac:chgData name="Magee, Lisa L" userId="S::lisa.magee@indianaffairs.gov::239c0ca5-e341-462c-b073-abcd5e6101ef" providerId="AD" clId="Web-{2E961FA3-4B03-10EC-3498-DA46217D155F}" dt="2022-06-06T21:50:37.380" v="8" actId="20577"/>
          <ac:spMkLst>
            <pc:docMk/>
            <pc:sldMk cId="0" sldId="267"/>
            <ac:spMk id="265" creationId="{00000000-0000-0000-0000-000000000000}"/>
          </ac:spMkLst>
        </pc:spChg>
      </pc:sldChg>
      <pc:sldChg chg="modSp">
        <pc:chgData name="Magee, Lisa L" userId="S::lisa.magee@indianaffairs.gov::239c0ca5-e341-462c-b073-abcd5e6101ef" providerId="AD" clId="Web-{2E961FA3-4B03-10EC-3498-DA46217D155F}" dt="2022-06-06T21:51:08.364" v="11" actId="20577"/>
        <pc:sldMkLst>
          <pc:docMk/>
          <pc:sldMk cId="0" sldId="268"/>
        </pc:sldMkLst>
        <pc:spChg chg="mod">
          <ac:chgData name="Magee, Lisa L" userId="S::lisa.magee@indianaffairs.gov::239c0ca5-e341-462c-b073-abcd5e6101ef" providerId="AD" clId="Web-{2E961FA3-4B03-10EC-3498-DA46217D155F}" dt="2022-06-06T21:51:08.364" v="11" actId="20577"/>
          <ac:spMkLst>
            <pc:docMk/>
            <pc:sldMk cId="0" sldId="268"/>
            <ac:spMk id="272" creationId="{00000000-0000-0000-0000-000000000000}"/>
          </ac:spMkLst>
        </pc:spChg>
      </pc:sldChg>
      <pc:sldChg chg="modSp">
        <pc:chgData name="Magee, Lisa L" userId="S::lisa.magee@indianaffairs.gov::239c0ca5-e341-462c-b073-abcd5e6101ef" providerId="AD" clId="Web-{2E961FA3-4B03-10EC-3498-DA46217D155F}" dt="2022-06-06T21:46:03.985" v="2" actId="20577"/>
        <pc:sldMkLst>
          <pc:docMk/>
          <pc:sldMk cId="1956793747" sldId="269"/>
        </pc:sldMkLst>
        <pc:spChg chg="mod">
          <ac:chgData name="Magee, Lisa L" userId="S::lisa.magee@indianaffairs.gov::239c0ca5-e341-462c-b073-abcd5e6101ef" providerId="AD" clId="Web-{2E961FA3-4B03-10EC-3498-DA46217D155F}" dt="2022-06-06T21:46:03.985" v="2" actId="20577"/>
          <ac:spMkLst>
            <pc:docMk/>
            <pc:sldMk cId="1956793747" sldId="269"/>
            <ac:spMk id="1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Myl5gV75wR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Myl5gV75wR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Myl5gV75wR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Myl5gV75wR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3 slides should be relatively quick as an intro</a:t>
            </a:r>
            <a:endParaRPr/>
          </a:p>
        </p:txBody>
      </p:sp>
      <p:sp>
        <p:nvSpPr>
          <p:cNvPr id="178" name="Google Shape;1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solidFill>
                <a:schemeClr val="hlink"/>
              </a:solidFill>
              <a:hlinkClick r:id="rId3"/>
            </a:endParaRPr>
          </a:p>
        </p:txBody>
      </p:sp>
      <p:sp>
        <p:nvSpPr>
          <p:cNvPr id="239" name="Google Shape;2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u="sng">
              <a:solidFill>
                <a:schemeClr val="hlink"/>
              </a:solidFill>
              <a:hlinkClick r:id="rId3"/>
            </a:endParaRPr>
          </a:p>
        </p:txBody>
      </p:sp>
      <p:sp>
        <p:nvSpPr>
          <p:cNvPr id="247" name="Google Shape;2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solidFill>
                <a:schemeClr val="hlink"/>
              </a:solidFill>
              <a:hlinkClick r:id="rId3"/>
            </a:endParaRPr>
          </a:p>
        </p:txBody>
      </p:sp>
      <p:sp>
        <p:nvSpPr>
          <p:cNvPr id="255" name="Google Shape;25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0355e21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0355e211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130355e211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0355e211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0355e211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30355e211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0355e211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0355e211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30355e211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08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0355e211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0355e211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30355e211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53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2:notes"/>
          <p:cNvSpPr txBox="1">
            <a:spLocks noGrp="1"/>
          </p:cNvSpPr>
          <p:nvPr>
            <p:ph type="body" idx="1"/>
          </p:nvPr>
        </p:nvSpPr>
        <p:spPr>
          <a:xfrm>
            <a:off x="960438" y="3521075"/>
            <a:ext cx="7680325" cy="287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32:notes"/>
          <p:cNvSpPr>
            <a:spLocks noGrp="1" noRot="1" noChangeAspect="1"/>
          </p:cNvSpPr>
          <p:nvPr>
            <p:ph type="sldImg" idx="2"/>
          </p:nvPr>
        </p:nvSpPr>
        <p:spPr>
          <a:xfrm>
            <a:off x="2606675" y="914400"/>
            <a:ext cx="438785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3 slides should be relatively quick as an intro</a:t>
            </a:r>
            <a:endParaRPr/>
          </a:p>
        </p:txBody>
      </p:sp>
      <p:sp>
        <p:nvSpPr>
          <p:cNvPr id="178" name="Google Shape;1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31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3 slides should be relatively quick as an intro</a:t>
            </a:r>
            <a:endParaRPr/>
          </a:p>
        </p:txBody>
      </p:sp>
      <p:sp>
        <p:nvSpPr>
          <p:cNvPr id="178" name="Google Shape;1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906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solidFill>
                <a:schemeClr val="hlink"/>
              </a:solidFill>
              <a:hlinkClick r:id="rId3"/>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0355e211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0355e211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30355e211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0355e211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30355e211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30355e211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10</a:t>
            </a:fld>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20.emf"/><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hyperlink" Target="http://www.bie.edu/"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4876" y="5375051"/>
            <a:ext cx="1202247" cy="1202247"/>
          </a:xfrm>
          <a:prstGeom prst="rect">
            <a:avLst/>
          </a:prstGeom>
        </p:spPr>
      </p:pic>
    </p:spTree>
    <p:extLst>
      <p:ext uri="{BB962C8B-B14F-4D97-AF65-F5344CB8AC3E}">
        <p14:creationId xmlns:p14="http://schemas.microsoft.com/office/powerpoint/2010/main" val="1581675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reserve="1">
  <p:cSld name="Thank You">
    <p:spTree>
      <p:nvGrpSpPr>
        <p:cNvPr id="1" name="Shape 142"/>
        <p:cNvGrpSpPr/>
        <p:nvPr/>
      </p:nvGrpSpPr>
      <p:grpSpPr>
        <a:xfrm>
          <a:off x="0" y="0"/>
          <a:ext cx="0" cy="0"/>
          <a:chOff x="0" y="0"/>
          <a:chExt cx="0" cy="0"/>
        </a:xfrm>
      </p:grpSpPr>
      <p:sp>
        <p:nvSpPr>
          <p:cNvPr id="143" name="Google Shape;143;p42"/>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42"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pic>
        <p:nvPicPr>
          <p:cNvPr id="4" name="Google Shape;10;p34" descr="An organic corner shape">
            <a:extLst>
              <a:ext uri="{FF2B5EF4-FFF2-40B4-BE49-F238E27FC236}">
                <a16:creationId xmlns:a16="http://schemas.microsoft.com/office/drawing/2014/main" id="{4738C601-6F76-6B0B-99BF-A38F1B99362E}"/>
              </a:ext>
            </a:extLst>
          </p:cNvPr>
          <p:cNvPicPr preferRelativeResize="0"/>
          <p:nvPr userDrawn="1"/>
        </p:nvPicPr>
        <p:blipFill rotWithShape="1">
          <a:blip r:embed="rId3">
            <a:alphaModFix/>
          </a:blip>
          <a:srcRect t="47415" r="11642"/>
          <a:stretch/>
        </p:blipFill>
        <p:spPr>
          <a:xfrm>
            <a:off x="-10180" y="4453838"/>
            <a:ext cx="4039730" cy="2404162"/>
          </a:xfrm>
          <a:prstGeom prst="rect">
            <a:avLst/>
          </a:prstGeom>
          <a:noFill/>
          <a:ln>
            <a:noFill/>
          </a:ln>
        </p:spPr>
      </p:pic>
      <p:pic>
        <p:nvPicPr>
          <p:cNvPr id="5" name="Google Shape;16;p34" descr="A circle filled with diagonal lines">
            <a:extLst>
              <a:ext uri="{FF2B5EF4-FFF2-40B4-BE49-F238E27FC236}">
                <a16:creationId xmlns:a16="http://schemas.microsoft.com/office/drawing/2014/main" id="{01F48C5C-5F77-5130-6F71-C1A58FCCE3CC}"/>
              </a:ext>
            </a:extLst>
          </p:cNvPr>
          <p:cNvPicPr preferRelativeResize="0"/>
          <p:nvPr userDrawn="1"/>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6" name="Google Shape;17;p34">
            <a:extLst>
              <a:ext uri="{FF2B5EF4-FFF2-40B4-BE49-F238E27FC236}">
                <a16:creationId xmlns:a16="http://schemas.microsoft.com/office/drawing/2014/main" id="{DA607710-B874-5890-41B7-5712E25E6357}"/>
              </a:ext>
            </a:extLst>
          </p:cNvPr>
          <p:cNvCxnSpPr/>
          <p:nvPr userDrawn="1"/>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pic>
        <p:nvPicPr>
          <p:cNvPr id="7" name="Picture 6">
            <a:extLst>
              <a:ext uri="{FF2B5EF4-FFF2-40B4-BE49-F238E27FC236}">
                <a16:creationId xmlns:a16="http://schemas.microsoft.com/office/drawing/2014/main" id="{23225894-E800-CFF7-17DE-E7CE74DA6C36}"/>
              </a:ext>
            </a:extLst>
          </p:cNvPr>
          <p:cNvPicPr>
            <a:picLocks noChangeAspect="1"/>
          </p:cNvPicPr>
          <p:nvPr userDrawn="1"/>
        </p:nvPicPr>
        <p:blipFill>
          <a:blip r:embed="rId5"/>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82066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ation Highlight Slide" preserve="1">
  <p:cSld name="1_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9D3F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2537415" y="261157"/>
            <a:ext cx="7749585" cy="70294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3199985" y="1351022"/>
            <a:ext cx="7087015" cy="509850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25"/>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410744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preserve="1">
  <p:cSld name="Comparison">
    <p:spTree>
      <p:nvGrpSpPr>
        <p:cNvPr id="1" name="Shape 106"/>
        <p:cNvGrpSpPr/>
        <p:nvPr/>
      </p:nvGrpSpPr>
      <p:grpSpPr>
        <a:xfrm>
          <a:off x="0" y="0"/>
          <a:ext cx="0" cy="0"/>
          <a:chOff x="0" y="0"/>
          <a:chExt cx="0" cy="0"/>
        </a:xfrm>
      </p:grpSpPr>
      <p:pic>
        <p:nvPicPr>
          <p:cNvPr id="107" name="Google Shape;107;p40" descr="An organic corner shape"/>
          <p:cNvPicPr preferRelativeResize="0"/>
          <p:nvPr/>
        </p:nvPicPr>
        <p:blipFill rotWithShape="1">
          <a:blip r:embed="rId2">
            <a:alphaModFix/>
          </a:blip>
          <a:srcRect t="47415" r="11642"/>
          <a:stretch/>
        </p:blipFill>
        <p:spPr>
          <a:xfrm>
            <a:off x="-10180" y="4453838"/>
            <a:ext cx="4039730" cy="2404162"/>
          </a:xfrm>
          <a:prstGeom prst="rect">
            <a:avLst/>
          </a:prstGeom>
          <a:noFill/>
          <a:ln>
            <a:noFill/>
          </a:ln>
        </p:spPr>
      </p:pic>
      <p:pic>
        <p:nvPicPr>
          <p:cNvPr id="108" name="Google Shape;108;p40" descr="A circle filled with diagonal lines"/>
          <p:cNvPicPr preferRelativeResize="0"/>
          <p:nvPr/>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109" name="Google Shape;109;p40"/>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19" name="Google Shape;119;p40"/>
          <p:cNvSpPr txBox="1">
            <a:spLocks noGrp="1"/>
          </p:cNvSpPr>
          <p:nvPr>
            <p:ph type="title"/>
          </p:nvPr>
        </p:nvSpPr>
        <p:spPr>
          <a:xfrm>
            <a:off x="839788" y="365125"/>
            <a:ext cx="90509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40"/>
          <p:cNvSpPr txBox="1">
            <a:spLocks noGrp="1"/>
          </p:cNvSpPr>
          <p:nvPr>
            <p:ph type="body" idx="1"/>
          </p:nvPr>
        </p:nvSpPr>
        <p:spPr>
          <a:xfrm>
            <a:off x="1415737" y="1879598"/>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0"/>
          <p:cNvSpPr txBox="1">
            <a:spLocks noGrp="1"/>
          </p:cNvSpPr>
          <p:nvPr>
            <p:ph type="body" idx="2"/>
          </p:nvPr>
        </p:nvSpPr>
        <p:spPr>
          <a:xfrm>
            <a:off x="6377528" y="1870073"/>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40"/>
          <p:cNvSpPr txBox="1">
            <a:spLocks noGrp="1"/>
          </p:cNvSpPr>
          <p:nvPr>
            <p:ph type="body" idx="3"/>
          </p:nvPr>
        </p:nvSpPr>
        <p:spPr>
          <a:xfrm>
            <a:off x="6377529" y="2670561"/>
            <a:ext cx="4587240" cy="32317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0"/>
          <p:cNvSpPr txBox="1">
            <a:spLocks noGrp="1"/>
          </p:cNvSpPr>
          <p:nvPr>
            <p:ph type="body" idx="4"/>
          </p:nvPr>
        </p:nvSpPr>
        <p:spPr>
          <a:xfrm>
            <a:off x="1428035" y="2657443"/>
            <a:ext cx="4587240" cy="32200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Picture 21">
            <a:extLst>
              <a:ext uri="{FF2B5EF4-FFF2-40B4-BE49-F238E27FC236}">
                <a16:creationId xmlns:a16="http://schemas.microsoft.com/office/drawing/2014/main" id="{FCC422FC-EC37-1D18-3098-44DD30D63010}"/>
              </a:ext>
            </a:extLst>
          </p:cNvPr>
          <p:cNvPicPr>
            <a:picLocks noChangeAspect="1"/>
          </p:cNvPicPr>
          <p:nvPr userDrawn="1"/>
        </p:nvPicPr>
        <p:blipFill>
          <a:blip r:embed="rId4"/>
          <a:stretch>
            <a:fillRect/>
          </a:stretch>
        </p:blipFill>
        <p:spPr>
          <a:xfrm>
            <a:off x="10073086" y="307030"/>
            <a:ext cx="1500070" cy="966712"/>
          </a:xfrm>
          <a:prstGeom prst="rect">
            <a:avLst/>
          </a:prstGeom>
        </p:spPr>
      </p:pic>
    </p:spTree>
    <p:extLst>
      <p:ext uri="{BB962C8B-B14F-4D97-AF65-F5344CB8AC3E}">
        <p14:creationId xmlns:p14="http://schemas.microsoft.com/office/powerpoint/2010/main" val="30449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Two Content">
  <p:cSld name="2_Two Content">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6377529" y="1999185"/>
            <a:ext cx="4587240" cy="3903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5"/>
          <p:cNvSpPr txBox="1">
            <a:spLocks noGrp="1"/>
          </p:cNvSpPr>
          <p:nvPr>
            <p:ph type="body" idx="2"/>
          </p:nvPr>
        </p:nvSpPr>
        <p:spPr>
          <a:xfrm>
            <a:off x="1428035" y="1988488"/>
            <a:ext cx="4587240" cy="38890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title"/>
          </p:nvPr>
        </p:nvSpPr>
        <p:spPr>
          <a:xfrm>
            <a:off x="838200" y="365125"/>
            <a:ext cx="92301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4" name="Google Shape;94;p15" descr="An organic corner shape"/>
          <p:cNvPicPr preferRelativeResize="0"/>
          <p:nvPr/>
        </p:nvPicPr>
        <p:blipFill rotWithShape="1">
          <a:blip r:embed="rId2">
            <a:alphaModFix/>
          </a:blip>
          <a:srcRect t="47415" r="11642"/>
          <a:stretch/>
        </p:blipFill>
        <p:spPr>
          <a:xfrm>
            <a:off x="-10180" y="4453838"/>
            <a:ext cx="4039730" cy="2404162"/>
          </a:xfrm>
          <a:prstGeom prst="rect">
            <a:avLst/>
          </a:prstGeom>
          <a:noFill/>
          <a:ln>
            <a:noFill/>
          </a:ln>
        </p:spPr>
      </p:pic>
      <p:pic>
        <p:nvPicPr>
          <p:cNvPr id="95" name="Google Shape;95;p15" descr="A circle filled with diagonal lines"/>
          <p:cNvPicPr preferRelativeResize="0"/>
          <p:nvPr/>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96" name="Google Shape;96;p15"/>
          <p:cNvCxnSpPr/>
          <p:nvPr/>
        </p:nvCxnSpPr>
        <p:spPr>
          <a:xfrm rot="10800000">
            <a:off x="1168400" y="6176963"/>
            <a:ext cx="6747350" cy="0"/>
          </a:xfrm>
          <a:prstGeom prst="straightConnector1">
            <a:avLst/>
          </a:prstGeom>
          <a:noFill/>
          <a:ln w="76200" cap="rnd" cmpd="sng">
            <a:solidFill>
              <a:srgbClr val="F5F4F4"/>
            </a:solidFill>
            <a:prstDash val="dot"/>
            <a:miter lim="800000"/>
            <a:headEnd type="none" w="sm" len="sm"/>
            <a:tailEnd type="none" w="sm" len="sm"/>
          </a:ln>
        </p:spPr>
      </p:cxnSp>
      <p:pic>
        <p:nvPicPr>
          <p:cNvPr id="20" name="Picture 19">
            <a:extLst>
              <a:ext uri="{FF2B5EF4-FFF2-40B4-BE49-F238E27FC236}">
                <a16:creationId xmlns:a16="http://schemas.microsoft.com/office/drawing/2014/main" id="{B724825A-054F-97CC-8BED-F7A06A9E86FC}"/>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gital Media" preserve="1">
  <p:cSld name="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chemeClr val="dk1"/>
                </a:solidFill>
                <a:latin typeface="Calibri" panose="020F0502020204030204" pitchFamily="34" charset="0"/>
                <a:ea typeface="Trebuchet MS"/>
                <a:cs typeface="Calibri" panose="020F0502020204030204" pitchFamily="34" charset="0"/>
                <a:sym typeface="Trebuchet MS"/>
                <a:hlinkClick r:id="rId9">
                  <a:extLst>
                    <a:ext uri="{A12FA001-AC4F-418D-AE19-62706E023703}">
                      <ahyp:hlinkClr xmlns:ahyp="http://schemas.microsoft.com/office/drawing/2018/hyperlinkcolor" val="tx"/>
                    </a:ext>
                  </a:extLst>
                </a:hlinkClick>
              </a:rPr>
              <a:t>www.bie.edu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190217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0C293-FE0B-463C-857E-DF3752343DE7}"/>
              </a:ext>
            </a:extLst>
          </p:cNvPr>
          <p:cNvSpPr>
            <a:spLocks noGrp="1"/>
          </p:cNvSpPr>
          <p:nvPr>
            <p:ph type="title" hasCustomPrompt="1"/>
          </p:nvPr>
        </p:nvSpPr>
        <p:spPr>
          <a:xfrm>
            <a:off x="381001" y="-1105037"/>
            <a:ext cx="9082603" cy="1105037"/>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Blank layout title (1)</a:t>
            </a:r>
          </a:p>
        </p:txBody>
      </p:sp>
      <p:sp>
        <p:nvSpPr>
          <p:cNvPr id="9" name="Date Placeholder 8">
            <a:extLst>
              <a:ext uri="{FF2B5EF4-FFF2-40B4-BE49-F238E27FC236}">
                <a16:creationId xmlns:a16="http://schemas.microsoft.com/office/drawing/2014/main" id="{C5059B3B-ADB1-49A4-871E-05C78B568FD3}"/>
              </a:ext>
            </a:extLst>
          </p:cNvPr>
          <p:cNvSpPr>
            <a:spLocks noGrp="1"/>
          </p:cNvSpPr>
          <p:nvPr>
            <p:ph type="dt" sz="half" idx="10"/>
          </p:nvPr>
        </p:nvSpPr>
        <p:spPr>
          <a:xfrm>
            <a:off x="838200" y="6356354"/>
            <a:ext cx="2743200" cy="365125"/>
          </a:xfrm>
          <a:prstGeom prst="rect">
            <a:avLst/>
          </a:prstGeom>
        </p:spPr>
        <p:txBody>
          <a:bodyPr/>
          <a:lstStyle/>
          <a:p>
            <a:fld id="{9E7F3E95-5449-464B-9A17-EBCF3AFEBB5B}" type="datetimeFigureOut">
              <a:rPr lang="en-US" smtClean="0"/>
              <a:pPr/>
              <a:t>6/6/2022</a:t>
            </a:fld>
            <a:endParaRPr lang="en-US" dirty="0"/>
          </a:p>
        </p:txBody>
      </p:sp>
      <p:sp>
        <p:nvSpPr>
          <p:cNvPr id="10" name="Footer Placeholder 9">
            <a:extLst>
              <a:ext uri="{FF2B5EF4-FFF2-40B4-BE49-F238E27FC236}">
                <a16:creationId xmlns:a16="http://schemas.microsoft.com/office/drawing/2014/main" id="{3872F73A-0F28-42E1-9F70-85468A66094A}"/>
              </a:ext>
            </a:extLst>
          </p:cNvPr>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11" name="Slide Number Placeholder 10">
            <a:extLst>
              <a:ext uri="{FF2B5EF4-FFF2-40B4-BE49-F238E27FC236}">
                <a16:creationId xmlns:a16="http://schemas.microsoft.com/office/drawing/2014/main" id="{DDF14BCE-7454-4381-83D0-3B2A215A78AD}"/>
              </a:ext>
            </a:extLst>
          </p:cNvPr>
          <p:cNvSpPr>
            <a:spLocks noGrp="1"/>
          </p:cNvSpPr>
          <p:nvPr>
            <p:ph type="sldNum" sz="quarter" idx="12"/>
          </p:nvPr>
        </p:nvSpPr>
        <p:spPr>
          <a:xfrm>
            <a:off x="8610600" y="6356354"/>
            <a:ext cx="2743200" cy="365125"/>
          </a:xfrm>
          <a:prstGeom prst="rect">
            <a:avLst/>
          </a:prstGeom>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38789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6" name="Picture 5">
            <a:extLst>
              <a:ext uri="{FF2B5EF4-FFF2-40B4-BE49-F238E27FC236}">
                <a16:creationId xmlns:a16="http://schemas.microsoft.com/office/drawing/2014/main" id="{9B7603B1-E0CD-4938-A48A-E41CA43C9F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4876" y="5375051"/>
            <a:ext cx="1202247" cy="1202247"/>
          </a:xfrm>
          <a:prstGeom prst="rect">
            <a:avLst/>
          </a:prstGeom>
        </p:spPr>
      </p:pic>
    </p:spTree>
    <p:extLst>
      <p:ext uri="{BB962C8B-B14F-4D97-AF65-F5344CB8AC3E}">
        <p14:creationId xmlns:p14="http://schemas.microsoft.com/office/powerpoint/2010/main" val="1953472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1869" y="283985"/>
            <a:ext cx="1568278" cy="1010668"/>
          </a:xfrm>
          <a:prstGeom prst="rect">
            <a:avLst/>
          </a:prstGeom>
        </p:spPr>
      </p:pic>
      <p:pic>
        <p:nvPicPr>
          <p:cNvPr id="7" name="Picture 6">
            <a:extLst>
              <a:ext uri="{FF2B5EF4-FFF2-40B4-BE49-F238E27FC236}">
                <a16:creationId xmlns:a16="http://schemas.microsoft.com/office/drawing/2014/main" id="{A71CB03D-95F7-42D7-8605-8178F848A7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4876" y="5375051"/>
            <a:ext cx="1202247" cy="1202247"/>
          </a:xfrm>
          <a:prstGeom prst="rect">
            <a:avLst/>
          </a:prstGeom>
        </p:spPr>
      </p:pic>
    </p:spTree>
    <p:extLst>
      <p:ext uri="{BB962C8B-B14F-4D97-AF65-F5344CB8AC3E}">
        <p14:creationId xmlns:p14="http://schemas.microsoft.com/office/powerpoint/2010/main" val="1020939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preserve="1">
  <p:cSld name="1_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5"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5"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5"/>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5"/>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35"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5"/>
          <p:cNvGrpSpPr/>
          <p:nvPr/>
        </p:nvGrpSpPr>
        <p:grpSpPr>
          <a:xfrm rot="-5400000">
            <a:off x="10469429" y="1181806"/>
            <a:ext cx="2584807" cy="869620"/>
            <a:chOff x="9177476" y="5772727"/>
            <a:chExt cx="2584807" cy="869620"/>
          </a:xfrm>
        </p:grpSpPr>
        <p:sp>
          <p:nvSpPr>
            <p:cNvPr id="36" name="Google Shape;36;p35"/>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5"/>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5"/>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5"/>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5"/>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35"/>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35"/>
          <p:cNvPicPr preferRelativeResize="0"/>
          <p:nvPr/>
        </p:nvPicPr>
        <p:blipFill rotWithShape="1">
          <a:blip r:embed="rId6">
            <a:alphaModFix/>
          </a:blip>
          <a:srcRect/>
          <a:stretch/>
        </p:blipFill>
        <p:spPr>
          <a:xfrm>
            <a:off x="444312" y="512082"/>
            <a:ext cx="5779766" cy="1229279"/>
          </a:xfrm>
          <a:prstGeom prst="rect">
            <a:avLst/>
          </a:prstGeom>
          <a:noFill/>
          <a:ln>
            <a:noFill/>
          </a:ln>
        </p:spPr>
      </p:pic>
      <p:pic>
        <p:nvPicPr>
          <p:cNvPr id="18" name="Picture 17">
            <a:extLst>
              <a:ext uri="{FF2B5EF4-FFF2-40B4-BE49-F238E27FC236}">
                <a16:creationId xmlns:a16="http://schemas.microsoft.com/office/drawing/2014/main" id="{03C9F7E2-509F-E2E6-037A-DD3BCBE257D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250699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resentation Slide">
  <p:cSld name="Presentation Slid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3">
            <a:alphaModFix/>
          </a:blip>
          <a:srcRect/>
          <a:stretch/>
        </p:blipFill>
        <p:spPr>
          <a:xfrm>
            <a:off x="8561433" y="3163130"/>
            <a:ext cx="3200400" cy="3200400"/>
          </a:xfrm>
          <a:prstGeom prst="rect">
            <a:avLst/>
          </a:prstGeom>
          <a:noFill/>
          <a:ln>
            <a:noFill/>
          </a:ln>
        </p:spPr>
      </p:pic>
      <p:pic>
        <p:nvPicPr>
          <p:cNvPr id="17" name="Google Shape;17;p11"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18" name="Google Shape;18;p11"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19" name="Google Shape;19;p11"/>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20" name="Google Shape;20;p11"/>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11" descr="An organic corner shape"/>
          <p:cNvPicPr preferRelativeResize="0"/>
          <p:nvPr/>
        </p:nvPicPr>
        <p:blipFill rotWithShape="1">
          <a:blip r:embed="rId6">
            <a:alphaModFix/>
          </a:blip>
          <a:srcRect b="65540"/>
          <a:stretch/>
        </p:blipFill>
        <p:spPr>
          <a:xfrm>
            <a:off x="7620000" y="-1038"/>
            <a:ext cx="4572000" cy="1575516"/>
          </a:xfrm>
          <a:prstGeom prst="rect">
            <a:avLst/>
          </a:prstGeom>
          <a:noFill/>
          <a:ln>
            <a:noFill/>
          </a:ln>
        </p:spPr>
      </p:pic>
      <p:grpSp>
        <p:nvGrpSpPr>
          <p:cNvPr id="22" name="Google Shape;22;p11"/>
          <p:cNvGrpSpPr/>
          <p:nvPr/>
        </p:nvGrpSpPr>
        <p:grpSpPr>
          <a:xfrm rot="-5400000">
            <a:off x="10469429" y="1181806"/>
            <a:ext cx="2584807" cy="869620"/>
            <a:chOff x="9177476" y="5772727"/>
            <a:chExt cx="2584807" cy="869620"/>
          </a:xfrm>
        </p:grpSpPr>
        <p:sp>
          <p:nvSpPr>
            <p:cNvPr id="23" name="Google Shape;23;p11"/>
            <p:cNvSpPr/>
            <p:nvPr/>
          </p:nvSpPr>
          <p:spPr>
            <a:xfrm>
              <a:off x="11660683"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1"/>
            <p:cNvSpPr/>
            <p:nvPr/>
          </p:nvSpPr>
          <p:spPr>
            <a:xfrm>
              <a:off x="11261904"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10858174"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1"/>
            <p:cNvSpPr/>
            <p:nvPr/>
          </p:nvSpPr>
          <p:spPr>
            <a:xfrm>
              <a:off x="10438963"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1"/>
            <p:cNvSpPr/>
            <p:nvPr/>
          </p:nvSpPr>
          <p:spPr>
            <a:xfrm>
              <a:off x="10019752"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1"/>
            <p:cNvSpPr/>
            <p:nvPr/>
          </p:nvSpPr>
          <p:spPr>
            <a:xfrm>
              <a:off x="9598614"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1"/>
            <p:cNvSpPr/>
            <p:nvPr/>
          </p:nvSpPr>
          <p:spPr>
            <a:xfrm>
              <a:off x="9177476" y="5772727"/>
              <a:ext cx="101600" cy="86962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Google Shape;30;p11"/>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1"/>
          <p:cNvPicPr preferRelativeResize="0"/>
          <p:nvPr/>
        </p:nvPicPr>
        <p:blipFill rotWithShape="1">
          <a:blip r:embed="rId7">
            <a:alphaModFix/>
          </a:blip>
          <a:srcRect/>
          <a:stretch/>
        </p:blipFill>
        <p:spPr>
          <a:xfrm>
            <a:off x="444312" y="512082"/>
            <a:ext cx="5779766" cy="12292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Ission Slide">
  <p:cSld name="MIssion Slide">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12"/>
          <p:cNvPicPr preferRelativeResize="0"/>
          <p:nvPr/>
        </p:nvPicPr>
        <p:blipFill rotWithShape="1">
          <a:blip r:embed="rId3">
            <a:alphaModFix/>
          </a:blip>
          <a:srcRect/>
          <a:stretch/>
        </p:blipFill>
        <p:spPr>
          <a:xfrm>
            <a:off x="-10180" y="-1038"/>
            <a:ext cx="5735954" cy="6526998"/>
          </a:xfrm>
          <a:prstGeom prst="rect">
            <a:avLst/>
          </a:prstGeom>
          <a:noFill/>
          <a:ln>
            <a:noFill/>
          </a:ln>
        </p:spPr>
      </p:pic>
      <p:pic>
        <p:nvPicPr>
          <p:cNvPr id="34" name="Google Shape;34;p12"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35" name="Google Shape;35;p12"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36" name="Google Shape;36;p12"/>
          <p:cNvCxnSpPr/>
          <p:nvPr/>
        </p:nvCxnSpPr>
        <p:spPr>
          <a:xfrm rot="10800000">
            <a:off x="1168400" y="6176963"/>
            <a:ext cx="6747350" cy="0"/>
          </a:xfrm>
          <a:prstGeom prst="straightConnector1">
            <a:avLst/>
          </a:prstGeom>
          <a:noFill/>
          <a:ln w="76200" cap="rnd" cmpd="sng">
            <a:solidFill>
              <a:srgbClr val="F4B081"/>
            </a:solidFill>
            <a:prstDash val="dot"/>
            <a:miter lim="800000"/>
            <a:headEnd type="none" w="sm" len="sm"/>
            <a:tailEnd type="none" w="sm" len="sm"/>
          </a:ln>
        </p:spPr>
      </p:cxnSp>
      <p:sp>
        <p:nvSpPr>
          <p:cNvPr id="37" name="Google Shape;37;p12"/>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2"/>
          <p:cNvSpPr txBox="1"/>
          <p:nvPr/>
        </p:nvSpPr>
        <p:spPr>
          <a:xfrm>
            <a:off x="5913539" y="1342306"/>
            <a:ext cx="5735954"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The mission of the BIE is to provide students at BIE-funded schools with a culturally relevant, high-quality education that prepares students with the knowledge, skills, and behaviors needed to flourish in the opportunities of tomorrow, become healthy and successful individuals, and lead their communities and sovereign nations to a thriving future that preserves their unique cultural identities.</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b="0" i="0" u="none" strike="noStrike" cap="none" dirty="0">
              <a:solidFill>
                <a:schemeClr val="lt1"/>
              </a:solidFill>
              <a:latin typeface="Calibri"/>
              <a:ea typeface="Calibri"/>
              <a:cs typeface="Calibri"/>
              <a:sym typeface="Calibri"/>
            </a:endParaRPr>
          </a:p>
        </p:txBody>
      </p:sp>
      <p:sp>
        <p:nvSpPr>
          <p:cNvPr id="50" name="Google Shape;50;p12"/>
          <p:cNvSpPr txBox="1"/>
          <p:nvPr/>
        </p:nvSpPr>
        <p:spPr>
          <a:xfrm>
            <a:off x="6416562" y="418976"/>
            <a:ext cx="49028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Calibri"/>
              <a:buNone/>
            </a:pPr>
            <a:r>
              <a:rPr lang="en-US" sz="5400" b="1" i="0" u="none" strike="noStrike" cap="none" dirty="0">
                <a:solidFill>
                  <a:schemeClr val="lt1"/>
                </a:solidFill>
                <a:latin typeface="Calibri"/>
                <a:ea typeface="Calibri"/>
                <a:cs typeface="Calibri"/>
                <a:sym typeface="Calibri"/>
              </a:rPr>
              <a:t>MISSION</a:t>
            </a:r>
            <a:endParaRPr dirty="0">
              <a:latin typeface="Calibri" panose="020F0502020204030204" pitchFamily="34" charset="0"/>
              <a:cs typeface="Calibri" panose="020F0502020204030204" pitchFamily="34" charset="0"/>
            </a:endParaRPr>
          </a:p>
        </p:txBody>
      </p:sp>
      <p:pic>
        <p:nvPicPr>
          <p:cNvPr id="20" name="Google Shape;47;p36" descr="An organic corner shape">
            <a:extLst>
              <a:ext uri="{FF2B5EF4-FFF2-40B4-BE49-F238E27FC236}">
                <a16:creationId xmlns:a16="http://schemas.microsoft.com/office/drawing/2014/main" id="{D244BB0E-CE85-8BFD-2E2B-867435D66ABE}"/>
              </a:ext>
            </a:extLst>
          </p:cNvPr>
          <p:cNvPicPr preferRelativeResize="0"/>
          <p:nvPr userDrawn="1"/>
        </p:nvPicPr>
        <p:blipFill rotWithShape="1">
          <a:blip r:embed="rId6">
            <a:alphaModFix/>
          </a:blip>
          <a:srcRect t="47415" r="11642"/>
          <a:stretch/>
        </p:blipFill>
        <p:spPr>
          <a:xfrm>
            <a:off x="-10180" y="4453838"/>
            <a:ext cx="4039730" cy="2404162"/>
          </a:xfrm>
          <a:prstGeom prst="rect">
            <a:avLst/>
          </a:prstGeom>
          <a:noFill/>
          <a:ln>
            <a:noFill/>
          </a:ln>
        </p:spPr>
      </p:pic>
      <p:pic>
        <p:nvPicPr>
          <p:cNvPr id="21" name="Google Shape;48;p36" descr="A circle filled with diagonal lines">
            <a:extLst>
              <a:ext uri="{FF2B5EF4-FFF2-40B4-BE49-F238E27FC236}">
                <a16:creationId xmlns:a16="http://schemas.microsoft.com/office/drawing/2014/main" id="{A66720C0-60CF-AF0F-F066-2894CAC3D8A7}"/>
              </a:ext>
            </a:extLst>
          </p:cNvPr>
          <p:cNvPicPr preferRelativeResize="0"/>
          <p:nvPr userDrawn="1"/>
        </p:nvPicPr>
        <p:blipFill rotWithShape="1">
          <a:blip r:embed="rId7">
            <a:alphaModFix/>
          </a:blip>
          <a:srcRect l="58934" t="11636" r="12364" b="10950"/>
          <a:stretch/>
        </p:blipFill>
        <p:spPr>
          <a:xfrm>
            <a:off x="-10180" y="3318626"/>
            <a:ext cx="1312242" cy="3539374"/>
          </a:xfrm>
          <a:prstGeom prst="rect">
            <a:avLst/>
          </a:prstGeom>
          <a:noFill/>
          <a:ln>
            <a:noFill/>
          </a:ln>
        </p:spPr>
      </p:pic>
      <p:pic>
        <p:nvPicPr>
          <p:cNvPr id="22" name="Picture 21">
            <a:extLst>
              <a:ext uri="{FF2B5EF4-FFF2-40B4-BE49-F238E27FC236}">
                <a16:creationId xmlns:a16="http://schemas.microsoft.com/office/drawing/2014/main" id="{67E694C3-1F5D-6F62-45C6-C83859F352F4}"/>
              </a:ext>
            </a:extLst>
          </p:cNvPr>
          <p:cNvPicPr>
            <a:picLocks noChangeAspect="1"/>
          </p:cNvPicPr>
          <p:nvPr userDrawn="1"/>
        </p:nvPicPr>
        <p:blipFill>
          <a:blip r:embed="rId8"/>
          <a:stretch>
            <a:fillRect/>
          </a:stretch>
        </p:blipFill>
        <p:spPr>
          <a:xfrm>
            <a:off x="8610600" y="4431306"/>
            <a:ext cx="2708776" cy="174565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eam Page">
  <p:cSld name="Team Page">
    <p:spTree>
      <p:nvGrpSpPr>
        <p:cNvPr id="1" name="Shape 70"/>
        <p:cNvGrpSpPr/>
        <p:nvPr/>
      </p:nvGrpSpPr>
      <p:grpSpPr>
        <a:xfrm>
          <a:off x="0" y="0"/>
          <a:ext cx="0" cy="0"/>
          <a:chOff x="0" y="0"/>
          <a:chExt cx="0" cy="0"/>
        </a:xfrm>
      </p:grpSpPr>
      <p:pic>
        <p:nvPicPr>
          <p:cNvPr id="71" name="Google Shape;71;p14" descr="An organic corner shape"/>
          <p:cNvPicPr preferRelativeResize="0"/>
          <p:nvPr/>
        </p:nvPicPr>
        <p:blipFill rotWithShape="1">
          <a:blip r:embed="rId2">
            <a:alphaModFix/>
          </a:blip>
          <a:srcRect t="47415" r="11642"/>
          <a:stretch/>
        </p:blipFill>
        <p:spPr>
          <a:xfrm>
            <a:off x="-10180" y="4453838"/>
            <a:ext cx="4039730" cy="2404162"/>
          </a:xfrm>
          <a:prstGeom prst="rect">
            <a:avLst/>
          </a:prstGeom>
          <a:noFill/>
          <a:ln>
            <a:noFill/>
          </a:ln>
        </p:spPr>
      </p:pic>
      <p:pic>
        <p:nvPicPr>
          <p:cNvPr id="73" name="Google Shape;73;p14"/>
          <p:cNvPicPr preferRelativeResize="0">
            <a:picLocks noGrp="1"/>
          </p:cNvPicPr>
          <p:nvPr>
            <p:ph type="pic" idx="2"/>
          </p:nvPr>
        </p:nvPicPr>
        <p:blipFill/>
        <p:spPr>
          <a:xfrm>
            <a:off x="1303572" y="2487984"/>
            <a:ext cx="1306574" cy="1304975"/>
          </a:xfrm>
          <a:prstGeom prst="ellipse">
            <a:avLst/>
          </a:prstGeom>
          <a:blipFill rotWithShape="1">
            <a:blip r:embed="rId3">
              <a:alphaModFix/>
            </a:blip>
            <a:stretch>
              <a:fillRect l="-1732" t="-4790" r="-4531" b="-12621"/>
            </a:stretch>
          </a:blipFill>
          <a:ln w="57150" cap="flat" cmpd="sng">
            <a:solidFill>
              <a:schemeClr val="dk2"/>
            </a:solidFill>
            <a:prstDash val="solid"/>
            <a:round/>
            <a:headEnd type="none" w="sm" len="sm"/>
            <a:tailEnd type="none" w="sm" len="sm"/>
          </a:ln>
        </p:spPr>
      </p:pic>
      <p:sp>
        <p:nvSpPr>
          <p:cNvPr id="74" name="Google Shape;74;p14"/>
          <p:cNvSpPr txBox="1">
            <a:spLocks noGrp="1"/>
          </p:cNvSpPr>
          <p:nvPr>
            <p:ph type="body" idx="1"/>
          </p:nvPr>
        </p:nvSpPr>
        <p:spPr>
          <a:xfrm>
            <a:off x="2913297" y="2487985"/>
            <a:ext cx="3512092" cy="403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body" idx="3"/>
          </p:nvPr>
        </p:nvSpPr>
        <p:spPr>
          <a:xfrm>
            <a:off x="2913297" y="2990162"/>
            <a:ext cx="3512092" cy="799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000"/>
              <a:buNone/>
              <a:defRPr sz="20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4"/>
          <p:cNvPicPr preferRelativeResize="0">
            <a:picLocks noGrp="1"/>
          </p:cNvPicPr>
          <p:nvPr>
            <p:ph type="pic" idx="4"/>
          </p:nvPr>
        </p:nvPicPr>
        <p:blipFill/>
        <p:spPr>
          <a:xfrm>
            <a:off x="1302062" y="4112489"/>
            <a:ext cx="1306574" cy="1304975"/>
          </a:xfrm>
          <a:prstGeom prst="ellipse">
            <a:avLst/>
          </a:prstGeom>
          <a:blipFill rotWithShape="1">
            <a:blip r:embed="rId3">
              <a:alphaModFix/>
            </a:blip>
            <a:stretch>
              <a:fillRect l="-1732" t="-4790" r="-4531" b="-12621"/>
            </a:stretch>
          </a:blipFill>
          <a:ln w="57150" cap="flat" cmpd="sng">
            <a:solidFill>
              <a:schemeClr val="dk2"/>
            </a:solidFill>
            <a:prstDash val="solid"/>
            <a:round/>
            <a:headEnd type="none" w="sm" len="sm"/>
            <a:tailEnd type="none" w="sm" len="sm"/>
          </a:ln>
        </p:spPr>
      </p:pic>
      <p:sp>
        <p:nvSpPr>
          <p:cNvPr id="77" name="Google Shape;77;p14"/>
          <p:cNvSpPr txBox="1">
            <a:spLocks noGrp="1"/>
          </p:cNvSpPr>
          <p:nvPr>
            <p:ph type="body" idx="5"/>
          </p:nvPr>
        </p:nvSpPr>
        <p:spPr>
          <a:xfrm>
            <a:off x="2911787" y="4112490"/>
            <a:ext cx="3512092" cy="403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4"/>
          <p:cNvSpPr txBox="1">
            <a:spLocks noGrp="1"/>
          </p:cNvSpPr>
          <p:nvPr>
            <p:ph type="body" idx="6"/>
          </p:nvPr>
        </p:nvSpPr>
        <p:spPr>
          <a:xfrm>
            <a:off x="2911787" y="4614667"/>
            <a:ext cx="3512092" cy="799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000"/>
              <a:buNone/>
              <a:defRPr sz="20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14"/>
          <p:cNvPicPr preferRelativeResize="0">
            <a:picLocks noGrp="1"/>
          </p:cNvPicPr>
          <p:nvPr>
            <p:ph type="pic" idx="7"/>
          </p:nvPr>
        </p:nvPicPr>
        <p:blipFill/>
        <p:spPr>
          <a:xfrm>
            <a:off x="6728540" y="2484272"/>
            <a:ext cx="1306574" cy="1304975"/>
          </a:xfrm>
          <a:prstGeom prst="ellipse">
            <a:avLst/>
          </a:prstGeom>
          <a:blipFill rotWithShape="1">
            <a:blip r:embed="rId3">
              <a:alphaModFix/>
            </a:blip>
            <a:stretch>
              <a:fillRect l="-1732" t="-4790" r="-4531" b="-12621"/>
            </a:stretch>
          </a:blipFill>
          <a:ln w="57150" cap="flat" cmpd="sng">
            <a:solidFill>
              <a:schemeClr val="dk2"/>
            </a:solidFill>
            <a:prstDash val="solid"/>
            <a:round/>
            <a:headEnd type="none" w="sm" len="sm"/>
            <a:tailEnd type="none" w="sm" len="sm"/>
          </a:ln>
        </p:spPr>
      </p:pic>
      <p:sp>
        <p:nvSpPr>
          <p:cNvPr id="80" name="Google Shape;80;p14"/>
          <p:cNvSpPr txBox="1">
            <a:spLocks noGrp="1"/>
          </p:cNvSpPr>
          <p:nvPr>
            <p:ph type="body" idx="8"/>
          </p:nvPr>
        </p:nvSpPr>
        <p:spPr>
          <a:xfrm>
            <a:off x="8338265" y="2484273"/>
            <a:ext cx="3512092" cy="403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body" idx="9"/>
          </p:nvPr>
        </p:nvSpPr>
        <p:spPr>
          <a:xfrm>
            <a:off x="8338265" y="2986450"/>
            <a:ext cx="3512092" cy="799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000"/>
              <a:buNone/>
              <a:defRPr sz="20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4"/>
          <p:cNvPicPr preferRelativeResize="0">
            <a:picLocks noGrp="1"/>
          </p:cNvPicPr>
          <p:nvPr>
            <p:ph type="pic" idx="13"/>
          </p:nvPr>
        </p:nvPicPr>
        <p:blipFill/>
        <p:spPr>
          <a:xfrm>
            <a:off x="6727030" y="4108777"/>
            <a:ext cx="1306574" cy="1304975"/>
          </a:xfrm>
          <a:prstGeom prst="ellipse">
            <a:avLst/>
          </a:prstGeom>
          <a:blipFill rotWithShape="1">
            <a:blip r:embed="rId3">
              <a:alphaModFix/>
            </a:blip>
            <a:stretch>
              <a:fillRect l="-1732" t="-4790" r="-4531" b="-12621"/>
            </a:stretch>
          </a:blipFill>
          <a:ln w="57150" cap="flat" cmpd="sng">
            <a:solidFill>
              <a:schemeClr val="dk2"/>
            </a:solidFill>
            <a:prstDash val="solid"/>
            <a:round/>
            <a:headEnd type="none" w="sm" len="sm"/>
            <a:tailEnd type="none" w="sm" len="sm"/>
          </a:ln>
        </p:spPr>
      </p:pic>
      <p:sp>
        <p:nvSpPr>
          <p:cNvPr id="83" name="Google Shape;83;p14"/>
          <p:cNvSpPr txBox="1">
            <a:spLocks noGrp="1"/>
          </p:cNvSpPr>
          <p:nvPr>
            <p:ph type="body" idx="14"/>
          </p:nvPr>
        </p:nvSpPr>
        <p:spPr>
          <a:xfrm>
            <a:off x="8336755" y="4108778"/>
            <a:ext cx="3512092" cy="403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4"/>
          <p:cNvSpPr txBox="1">
            <a:spLocks noGrp="1"/>
          </p:cNvSpPr>
          <p:nvPr>
            <p:ph type="body" idx="15"/>
          </p:nvPr>
        </p:nvSpPr>
        <p:spPr>
          <a:xfrm>
            <a:off x="8336755" y="4610955"/>
            <a:ext cx="3512092" cy="799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000"/>
              <a:buNone/>
              <a:defRPr sz="20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 name="Google Shape;85;p14"/>
          <p:cNvCxnSpPr/>
          <p:nvPr/>
        </p:nvCxnSpPr>
        <p:spPr>
          <a:xfrm>
            <a:off x="7915750" y="7793008"/>
            <a:ext cx="49875" cy="1"/>
          </a:xfrm>
          <a:prstGeom prst="straightConnector1">
            <a:avLst/>
          </a:prstGeom>
          <a:noFill/>
          <a:ln w="76200" cap="rnd" cmpd="sng">
            <a:solidFill>
              <a:srgbClr val="F5F4F4"/>
            </a:solidFill>
            <a:prstDash val="dot"/>
            <a:miter lim="800000"/>
            <a:headEnd type="none" w="sm" len="sm"/>
            <a:tailEnd type="none" w="sm" len="sm"/>
          </a:ln>
        </p:spPr>
      </p:cxnSp>
      <p:sp>
        <p:nvSpPr>
          <p:cNvPr id="86" name="Google Shape;86;p14"/>
          <p:cNvSpPr txBox="1">
            <a:spLocks noGrp="1"/>
          </p:cNvSpPr>
          <p:nvPr>
            <p:ph type="title"/>
          </p:nvPr>
        </p:nvSpPr>
        <p:spPr>
          <a:xfrm>
            <a:off x="838200" y="365125"/>
            <a:ext cx="905123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8" name="Picture 17">
            <a:extLst>
              <a:ext uri="{FF2B5EF4-FFF2-40B4-BE49-F238E27FC236}">
                <a16:creationId xmlns:a16="http://schemas.microsoft.com/office/drawing/2014/main" id="{66F41697-6064-D11A-C27C-0C1B0E832BEC}"/>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ation Highlight Slide" preserve="1" userDrawn="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
        <p:nvSpPr>
          <p:cNvPr id="10" name="Google Shape;87;p45">
            <a:extLst>
              <a:ext uri="{FF2B5EF4-FFF2-40B4-BE49-F238E27FC236}">
                <a16:creationId xmlns:a16="http://schemas.microsoft.com/office/drawing/2014/main" id="{29B2FF11-09AB-EC52-0B34-6575BE9D6D40}"/>
              </a:ext>
            </a:extLst>
          </p:cNvPr>
          <p:cNvSpPr txBox="1">
            <a:spLocks noGrp="1"/>
          </p:cNvSpPr>
          <p:nvPr>
            <p:ph type="title"/>
          </p:nvPr>
        </p:nvSpPr>
        <p:spPr>
          <a:xfrm>
            <a:off x="2537415" y="261157"/>
            <a:ext cx="7749585" cy="70294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90;p45">
            <a:extLst>
              <a:ext uri="{FF2B5EF4-FFF2-40B4-BE49-F238E27FC236}">
                <a16:creationId xmlns:a16="http://schemas.microsoft.com/office/drawing/2014/main" id="{50F422DA-F5DA-240C-AEE0-8DE2156612F8}"/>
              </a:ext>
            </a:extLst>
          </p:cNvPr>
          <p:cNvSpPr txBox="1">
            <a:spLocks noGrp="1"/>
          </p:cNvSpPr>
          <p:nvPr>
            <p:ph type="body" idx="1"/>
          </p:nvPr>
        </p:nvSpPr>
        <p:spPr>
          <a:xfrm>
            <a:off x="3199985" y="1351022"/>
            <a:ext cx="7087015" cy="509850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8491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ation Highlight Slide" preserve="1">
  <p:cSld name="1_Quotation Highlight Slide">
    <p:spTree>
      <p:nvGrpSpPr>
        <p:cNvPr id="1" name="Shape 84"/>
        <p:cNvGrpSpPr/>
        <p:nvPr/>
      </p:nvGrpSpPr>
      <p:grpSpPr>
        <a:xfrm>
          <a:off x="0" y="0"/>
          <a:ext cx="0" cy="0"/>
          <a:chOff x="0" y="0"/>
          <a:chExt cx="0" cy="0"/>
        </a:xfrm>
      </p:grpSpPr>
      <p:sp>
        <p:nvSpPr>
          <p:cNvPr id="85" name="Google Shape;85;p45"/>
          <p:cNvSpPr/>
          <p:nvPr/>
        </p:nvSpPr>
        <p:spPr>
          <a:xfrm>
            <a:off x="2236906" y="0"/>
            <a:ext cx="9955094" cy="6858000"/>
          </a:xfrm>
          <a:prstGeom prst="rect">
            <a:avLst/>
          </a:prstGeom>
          <a:solidFill>
            <a:srgbClr val="FF9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2537415" y="261157"/>
            <a:ext cx="7749585" cy="70294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2B4B50"/>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3199985" y="1351022"/>
            <a:ext cx="7087015" cy="509850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2B4B50"/>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25"/>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87546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63" r:id="rId3"/>
    <p:sldLayoutId id="2147483657" r:id="rId4"/>
    <p:sldLayoutId id="2147483649" r:id="rId5"/>
    <p:sldLayoutId id="2147483650" r:id="rId6"/>
    <p:sldLayoutId id="2147483652" r:id="rId7"/>
    <p:sldLayoutId id="2147483660" r:id="rId8"/>
    <p:sldLayoutId id="2147483661" r:id="rId9"/>
    <p:sldLayoutId id="2147483664" r:id="rId10"/>
    <p:sldLayoutId id="2147483662" r:id="rId11"/>
    <p:sldLayoutId id="2147483659" r:id="rId12"/>
    <p:sldLayoutId id="2147483653" r:id="rId13"/>
    <p:sldLayoutId id="214748365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Gilma.Stands@isnawica.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US" dirty="0"/>
              <a:t>Culture and Language: School spotlight</a:t>
            </a:r>
            <a:endParaRPr dirty="0"/>
          </a:p>
        </p:txBody>
      </p:sp>
      <p:sp>
        <p:nvSpPr>
          <p:cNvPr id="243" name="Google Shape;243;p7"/>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242" name="Google Shape;242;p7"/>
          <p:cNvSpPr txBox="1"/>
          <p:nvPr/>
        </p:nvSpPr>
        <p:spPr>
          <a:xfrm>
            <a:off x="2888165" y="1331493"/>
            <a:ext cx="7893449" cy="5078273"/>
          </a:xfrm>
          <a:prstGeom prst="rect">
            <a:avLst/>
          </a:prstGeom>
          <a:noFill/>
          <a:ln>
            <a:noFill/>
          </a:ln>
        </p:spPr>
        <p:txBody>
          <a:bodyPr spcFirstLastPara="1" wrap="square" lIns="91425" tIns="45700" rIns="91425" bIns="45700" anchor="t" anchorCtr="0">
            <a:spAutoFit/>
          </a:bodyPr>
          <a:lstStyle/>
          <a:p>
            <a:r>
              <a:rPr lang="en-US" sz="2000" dirty="0">
                <a:solidFill>
                  <a:srgbClr val="2B4B50"/>
                </a:solidFill>
                <a:latin typeface="Calibri"/>
                <a:ea typeface="Calibri"/>
                <a:cs typeface="Calibri"/>
                <a:sym typeface="Calibri"/>
              </a:rPr>
              <a:t>Our Lakota Studies program teaches Lakota language and culture to all of the K-8 students. </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r>
              <a:rPr lang="en-US" sz="2000" dirty="0">
                <a:solidFill>
                  <a:srgbClr val="2B4B50"/>
                </a:solidFill>
                <a:latin typeface="Calibri"/>
                <a:ea typeface="Calibri"/>
                <a:cs typeface="Calibri"/>
                <a:sym typeface="Calibri"/>
              </a:rPr>
              <a:t>Our goal is to provide services to each and every student at </a:t>
            </a:r>
            <a:r>
              <a:rPr lang="en-US" sz="2000" dirty="0" err="1">
                <a:solidFill>
                  <a:srgbClr val="2B4B50"/>
                </a:solidFill>
                <a:latin typeface="Calibri"/>
                <a:ea typeface="Calibri"/>
                <a:cs typeface="Calibri"/>
                <a:sym typeface="Calibri"/>
              </a:rPr>
              <a:t>Isna</a:t>
            </a:r>
            <a:r>
              <a:rPr lang="en-US" sz="2000" dirty="0">
                <a:solidFill>
                  <a:srgbClr val="2B4B50"/>
                </a:solidFill>
                <a:latin typeface="Calibri"/>
                <a:ea typeface="Calibri"/>
                <a:cs typeface="Calibri"/>
                <a:sym typeface="Calibri"/>
              </a:rPr>
              <a:t> Wica </a:t>
            </a:r>
            <a:r>
              <a:rPr lang="en-US" sz="2000" dirty="0" err="1">
                <a:solidFill>
                  <a:srgbClr val="2B4B50"/>
                </a:solidFill>
                <a:latin typeface="Calibri"/>
                <a:ea typeface="Calibri"/>
                <a:cs typeface="Calibri"/>
                <a:sym typeface="Calibri"/>
              </a:rPr>
              <a:t>Owayawa</a:t>
            </a:r>
            <a:r>
              <a:rPr lang="en-US" sz="2000" dirty="0">
                <a:solidFill>
                  <a:srgbClr val="2B4B50"/>
                </a:solidFill>
                <a:latin typeface="Calibri"/>
                <a:ea typeface="Calibri"/>
                <a:cs typeface="Calibri"/>
                <a:sym typeface="Calibri"/>
              </a:rPr>
              <a:t> in our effort to produce Lakota language speakers by teaching Lakota language daily. </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r>
              <a:rPr lang="en-US" sz="2000" dirty="0">
                <a:solidFill>
                  <a:srgbClr val="2B4B50"/>
                </a:solidFill>
                <a:latin typeface="Calibri"/>
                <a:ea typeface="Calibri"/>
                <a:cs typeface="Calibri"/>
                <a:sym typeface="Calibri"/>
              </a:rPr>
              <a:t>Another goal is to teach our Lakota history and culture so our students maintain historical and cultural knowledge so they know who they are as a Lakota individual who is empowered by that knowledge. </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4B50"/>
                </a:solidFill>
                <a:latin typeface="Calibri"/>
                <a:ea typeface="Calibri"/>
                <a:cs typeface="Calibri"/>
                <a:sym typeface="Calibri"/>
              </a:rPr>
              <a:t>All of the knowledge that encompasses the Lakota and culture are interconnected and one cannot be taught without the other. A continuous cycle of teaching and learning is needed to tie the Lakota language and culture together for </a:t>
            </a:r>
            <a:r>
              <a:rPr lang="en-US" sz="2000" dirty="0" err="1">
                <a:solidFill>
                  <a:srgbClr val="2B4B50"/>
                </a:solidFill>
                <a:latin typeface="Calibri"/>
                <a:ea typeface="Calibri"/>
                <a:cs typeface="Calibri"/>
                <a:sym typeface="Calibri"/>
              </a:rPr>
              <a:t>Lakol</a:t>
            </a:r>
            <a:r>
              <a:rPr lang="en-US" sz="2000" dirty="0">
                <a:solidFill>
                  <a:srgbClr val="2B4B50"/>
                </a:solidFill>
                <a:latin typeface="Calibri"/>
                <a:ea typeface="Calibri"/>
                <a:cs typeface="Calibri"/>
                <a:sym typeface="Calibri"/>
              </a:rPr>
              <a:t> </a:t>
            </a:r>
            <a:r>
              <a:rPr lang="en-US" sz="2000" dirty="0" err="1">
                <a:solidFill>
                  <a:srgbClr val="2B4B50"/>
                </a:solidFill>
                <a:latin typeface="Calibri"/>
                <a:ea typeface="Calibri"/>
                <a:cs typeface="Calibri"/>
                <a:sym typeface="Calibri"/>
              </a:rPr>
              <a:t>Wicohan</a:t>
            </a:r>
            <a:r>
              <a:rPr lang="en-US" sz="2000" dirty="0">
                <a:solidFill>
                  <a:srgbClr val="2B4B50"/>
                </a:solidFill>
                <a:latin typeface="Calibri"/>
                <a:ea typeface="Calibri"/>
                <a:cs typeface="Calibri"/>
                <a:sym typeface="Calibri"/>
              </a:rPr>
              <a:t>, a Lakota way of life.</a:t>
            </a:r>
            <a:endParaRPr dirty="0">
              <a:solidFill>
                <a:srgbClr val="2B4B50"/>
              </a:solidFill>
              <a:latin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537415" y="261157"/>
            <a:ext cx="7180743" cy="10147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ct val="100000"/>
              <a:buFont typeface="Calibri"/>
              <a:buNone/>
            </a:pPr>
            <a:r>
              <a:rPr lang="en-US" dirty="0"/>
              <a:t>School’s Culture and Language Program overview</a:t>
            </a:r>
            <a:endParaRPr dirty="0"/>
          </a:p>
        </p:txBody>
      </p:sp>
      <p:sp>
        <p:nvSpPr>
          <p:cNvPr id="2" name="Text Placeholder 1">
            <a:extLst>
              <a:ext uri="{FF2B5EF4-FFF2-40B4-BE49-F238E27FC236}">
                <a16:creationId xmlns:a16="http://schemas.microsoft.com/office/drawing/2014/main" id="{BE75D723-D5C5-B81B-AFE1-DEEF39C21E65}"/>
              </a:ext>
            </a:extLst>
          </p:cNvPr>
          <p:cNvSpPr>
            <a:spLocks noGrp="1"/>
          </p:cNvSpPr>
          <p:nvPr>
            <p:ph type="body" idx="1"/>
          </p:nvPr>
        </p:nvSpPr>
        <p:spPr>
          <a:xfrm>
            <a:off x="3072393" y="1361655"/>
            <a:ext cx="7687755" cy="5098502"/>
          </a:xfrm>
        </p:spPr>
        <p:txBody>
          <a:bodyPr/>
          <a:lstStyle/>
          <a:p>
            <a:pPr marL="0" lvl="0" indent="0" algn="l">
              <a:spcBef>
                <a:spcPts val="0"/>
              </a:spcBef>
            </a:pPr>
            <a:r>
              <a:rPr lang="en-US" sz="2400" dirty="0">
                <a:latin typeface="Calibri"/>
                <a:ea typeface="Calibri"/>
                <a:cs typeface="Calibri"/>
                <a:sym typeface="Calibri"/>
              </a:rPr>
              <a:t>We are implementing the </a:t>
            </a:r>
            <a:r>
              <a:rPr lang="en-US" sz="2400" dirty="0" err="1">
                <a:latin typeface="Calibri"/>
                <a:ea typeface="Calibri"/>
                <a:cs typeface="Calibri"/>
                <a:sym typeface="Calibri"/>
              </a:rPr>
              <a:t>Oceti</a:t>
            </a:r>
            <a:r>
              <a:rPr lang="en-US" sz="2400" dirty="0">
                <a:latin typeface="Calibri"/>
                <a:ea typeface="Calibri"/>
                <a:cs typeface="Calibri"/>
                <a:sym typeface="Calibri"/>
              </a:rPr>
              <a:t> Sakowin Essentials and Understandings standards for our curriculum. These standards drive our lesson planning and implementation. We also partner with Technology in Education (TIE) to provide technical assistance and help with the growth of our Lakota Studies instructors. TIE supports the implementation of these standards so they help us with program monitoring and sharing of resources to help our program. </a:t>
            </a:r>
          </a:p>
          <a:p>
            <a:pPr marL="0" lvl="0" indent="0" algn="l">
              <a:spcBef>
                <a:spcPts val="0"/>
              </a:spcBef>
            </a:pPr>
            <a:endParaRPr lang="en-US" sz="2400" dirty="0">
              <a:latin typeface="Calibri"/>
              <a:ea typeface="Calibri"/>
              <a:cs typeface="Calibri"/>
              <a:sym typeface="Calibri"/>
            </a:endParaRPr>
          </a:p>
          <a:p>
            <a:pPr marL="0" lvl="0" indent="0" algn="l">
              <a:spcBef>
                <a:spcPts val="0"/>
              </a:spcBef>
            </a:pPr>
            <a:r>
              <a:rPr lang="en-US" sz="2400" dirty="0">
                <a:latin typeface="Calibri"/>
                <a:ea typeface="Calibri"/>
                <a:cs typeface="Calibri"/>
                <a:sym typeface="Calibri"/>
              </a:rPr>
              <a:t>We teach Lakota Studies on daily basis. Our K-5 students get 30 minutes daily and 6th-8th students get at least 45 minutes daily. Our Lakota Studies program teaches a wide variety of topics, including but not limited to, Lakota language, culture, history, government, and traditional arts.  </a:t>
            </a:r>
          </a:p>
          <a:p>
            <a:pPr marL="0" lvl="0" indent="0" algn="l">
              <a:spcBef>
                <a:spcPts val="0"/>
              </a:spcBef>
            </a:pPr>
            <a:endParaRPr lang="en-US" sz="2400" dirty="0">
              <a:latin typeface="Calibri"/>
              <a:ea typeface="Calibri"/>
              <a:cs typeface="Calibri"/>
              <a:sym typeface="Calibri"/>
            </a:endParaRPr>
          </a:p>
          <a:p>
            <a:endParaRPr lang="en-US" sz="2400" dirty="0"/>
          </a:p>
        </p:txBody>
      </p:sp>
      <p:sp>
        <p:nvSpPr>
          <p:cNvPr id="251" name="Google Shape;251;p8"/>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US" dirty="0"/>
              <a:t>Lessons Learned</a:t>
            </a:r>
            <a:endParaRPr dirty="0"/>
          </a:p>
        </p:txBody>
      </p:sp>
      <p:sp>
        <p:nvSpPr>
          <p:cNvPr id="259" name="Google Shape;259;p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58" name="Google Shape;258;p9"/>
          <p:cNvSpPr txBox="1"/>
          <p:nvPr/>
        </p:nvSpPr>
        <p:spPr>
          <a:xfrm>
            <a:off x="2794569" y="1396981"/>
            <a:ext cx="8025831"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err="1">
                <a:solidFill>
                  <a:schemeClr val="bg1"/>
                </a:solidFill>
                <a:latin typeface="Calibri"/>
                <a:ea typeface="Calibri"/>
                <a:cs typeface="Calibri"/>
                <a:sym typeface="Calibri"/>
              </a:rPr>
              <a:t>Loneman</a:t>
            </a:r>
            <a:r>
              <a:rPr lang="en-US" sz="2000" dirty="0">
                <a:solidFill>
                  <a:schemeClr val="bg1"/>
                </a:solidFill>
                <a:latin typeface="Calibri"/>
                <a:ea typeface="Calibri"/>
                <a:cs typeface="Calibri"/>
                <a:sym typeface="Calibri"/>
              </a:rPr>
              <a:t> Day School was a BIA school up until 1974, when it became a 638 Contract school. The School Board at the time knew the importance of the students knowing their language, culture and history. With the move to a Contract school, the School Board directed the administration to incorporate Lakota language, culture and history into the curriculum. Every year the program develops into a more comprehensive program based on the need of the students and families. </a:t>
            </a:r>
            <a:endParaRPr sz="2000" dirty="0">
              <a:solidFill>
                <a:schemeClr val="bg1"/>
              </a:solidFill>
              <a:latin typeface="Calibri"/>
              <a:ea typeface="Calibri"/>
              <a:cs typeface="Calibri"/>
              <a:sym typeface="Calibri"/>
            </a:endParaRPr>
          </a:p>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bg1"/>
                </a:solidFill>
                <a:latin typeface="Calibri"/>
                <a:ea typeface="Calibri"/>
                <a:cs typeface="Calibri"/>
                <a:sym typeface="Calibri"/>
              </a:rPr>
              <a:t>In developing the school wide program, we realize the need to provide training to our teachers and staff on cultural sensitivity for the benefit of our students. We provide training as identified by the teachers. As for our Lakota teachers, we recruit people who are experts in their respective fields and grow them into the teachers we need them to be. We provide any support and training the teachers and all staff need to be supportive of the Lakota program and the services provided to the students.  </a:t>
            </a:r>
            <a:endParaRPr sz="2000" dirty="0">
              <a:solidFill>
                <a:schemeClr val="bg1"/>
              </a:solidFill>
              <a:latin typeface="Calibri"/>
              <a:ea typeface="Calibri"/>
              <a:cs typeface="Calibri"/>
              <a:sym typeface="Calibri"/>
            </a:endParaRPr>
          </a:p>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30355e2115_0_0"/>
          <p:cNvSpPr txBox="1">
            <a:spLocks noGrp="1"/>
          </p:cNvSpPr>
          <p:nvPr>
            <p:ph type="body" idx="1"/>
          </p:nvPr>
        </p:nvSpPr>
        <p:spPr>
          <a:xfrm>
            <a:off x="2837248" y="1284761"/>
            <a:ext cx="7749585" cy="5098502"/>
          </a:xfrm>
          <a:prstGeom prst="rect">
            <a:avLst/>
          </a:prstGeom>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Font typeface="Arial"/>
              <a:buNone/>
            </a:pPr>
            <a:endParaRPr sz="2000" dirty="0">
              <a:latin typeface="Calibri" panose="020F0502020204030204" pitchFamily="34" charset="0"/>
              <a:ea typeface="Arial"/>
              <a:cs typeface="Calibri" panose="020F0502020204030204" pitchFamily="34" charset="0"/>
              <a:sym typeface="Arial"/>
            </a:endParaRPr>
          </a:p>
          <a:p>
            <a:pPr marL="0" indent="0" algn="l">
              <a:lnSpc>
                <a:spcPct val="100000"/>
              </a:lnSpc>
              <a:spcBef>
                <a:spcPts val="0"/>
              </a:spcBef>
            </a:pPr>
            <a:r>
              <a:rPr lang="en-US" sz="9600" dirty="0">
                <a:latin typeface="Calibri"/>
                <a:ea typeface="Arial"/>
                <a:cs typeface="Calibri"/>
                <a:sym typeface="Arial"/>
              </a:rPr>
              <a:t>We learned that we cannot take life for granted. The pandemic taught us that life is precious. We have lost many respected and cherished elders, who took all of their knowledge and expertise with them. We are in the process of having our students design and complete a project which will record our elders sharing their knowledge. </a:t>
            </a:r>
            <a:endParaRPr sz="9600" dirty="0">
              <a:latin typeface="Calibri" panose="020F0502020204030204" pitchFamily="34" charset="0"/>
              <a:ea typeface="Arial"/>
              <a:cs typeface="Calibri" panose="020F0502020204030204" pitchFamily="34" charset="0"/>
              <a:sym typeface="Arial"/>
            </a:endParaRPr>
          </a:p>
          <a:p>
            <a:pPr marL="0" indent="0" algn="l">
              <a:lnSpc>
                <a:spcPct val="100000"/>
              </a:lnSpc>
              <a:spcBef>
                <a:spcPts val="1200"/>
              </a:spcBef>
              <a:buClr>
                <a:schemeClr val="dk1"/>
              </a:buClr>
              <a:buSzPts val="358"/>
            </a:pPr>
            <a:r>
              <a:rPr lang="en-US" sz="9600" dirty="0">
                <a:latin typeface="Calibri"/>
                <a:ea typeface="Arial"/>
                <a:cs typeface="Calibri"/>
                <a:sym typeface="Arial"/>
              </a:rPr>
              <a:t>We have identified a few areas of need that we fill focus on in SY22-23. We sincerely believe that our language will die out if we continue on the path we have been on. We are committed to providing Lakota language classes daily, which will focus on conversational language to begin with. We are also providing Lakota language classes to our community members in the evenings. Another focus is on providing more in-depth lessons on our treaties and the various forms of government from our past to our present. </a:t>
            </a:r>
            <a:endParaRPr sz="96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None/>
            </a:pPr>
            <a:endParaRPr sz="96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None/>
            </a:pPr>
            <a:endParaRPr sz="96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None/>
            </a:pPr>
            <a:endParaRPr sz="96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dk1"/>
              </a:buClr>
              <a:buFont typeface="Arial"/>
              <a:buNone/>
            </a:pPr>
            <a:endParaRPr sz="9600" dirty="0">
              <a:latin typeface="Calibri" panose="020F0502020204030204" pitchFamily="34" charset="0"/>
              <a:ea typeface="Arial"/>
              <a:cs typeface="Calibri" panose="020F0502020204030204" pitchFamily="34" charset="0"/>
              <a:sym typeface="Arial"/>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4" name="Google Shape;257;p9">
            <a:extLst>
              <a:ext uri="{FF2B5EF4-FFF2-40B4-BE49-F238E27FC236}">
                <a16:creationId xmlns:a16="http://schemas.microsoft.com/office/drawing/2014/main" id="{0CEC8FDA-77D3-48B7-9BD0-5FDC35A6A8DD}"/>
              </a:ext>
            </a:extLst>
          </p:cNvPr>
          <p:cNvSpPr txBox="1">
            <a:spLocks noGrp="1"/>
          </p:cNvSpPr>
          <p:nvPr>
            <p:ph type="title"/>
          </p:nvPr>
        </p:nvSpPr>
        <p:spPr>
          <a:xfrm>
            <a:off x="2537415" y="261157"/>
            <a:ext cx="7749585" cy="7029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US" dirty="0"/>
              <a:t>Lessons Learned</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30355e2115_0_21"/>
          <p:cNvSpPr txBox="1">
            <a:spLocks noGrp="1"/>
          </p:cNvSpPr>
          <p:nvPr>
            <p:ph type="body" idx="4294967295"/>
          </p:nvPr>
        </p:nvSpPr>
        <p:spPr>
          <a:xfrm>
            <a:off x="2774950" y="3237614"/>
            <a:ext cx="6642100" cy="1855788"/>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1800" b="1" dirty="0">
                <a:solidFill>
                  <a:schemeClr val="bg1"/>
                </a:solidFill>
              </a:rPr>
              <a:t>Contact information:</a:t>
            </a:r>
            <a:endParaRPr sz="1800" b="1" dirty="0">
              <a:solidFill>
                <a:schemeClr val="bg1"/>
              </a:solidFill>
            </a:endParaRPr>
          </a:p>
          <a:p>
            <a:pPr marL="0" lvl="0" indent="0" algn="ctr" rtl="0">
              <a:spcBef>
                <a:spcPts val="1000"/>
              </a:spcBef>
              <a:spcAft>
                <a:spcPts val="0"/>
              </a:spcAft>
              <a:buNone/>
            </a:pPr>
            <a:r>
              <a:rPr lang="en-US" u="sng" dirty="0">
                <a:solidFill>
                  <a:schemeClr val="bg1"/>
                </a:solidFill>
                <a:hlinkClick r:id="rId3">
                  <a:extLst>
                    <a:ext uri="{A12FA001-AC4F-418D-AE19-62706E023703}">
                      <ahyp:hlinkClr xmlns:ahyp="http://schemas.microsoft.com/office/drawing/2018/hyperlinkcolor" val="tx"/>
                    </a:ext>
                  </a:extLst>
                </a:hlinkClick>
              </a:rPr>
              <a:t>Gilma.Stands@isnawica.org</a:t>
            </a:r>
            <a:endParaRPr dirty="0">
              <a:solidFill>
                <a:schemeClr val="bg1"/>
              </a:solidFill>
            </a:endParaRPr>
          </a:p>
          <a:p>
            <a:pPr marL="0" indent="0" algn="ctr">
              <a:buNone/>
            </a:pPr>
            <a:r>
              <a:rPr lang="en-US" dirty="0">
                <a:solidFill>
                  <a:schemeClr val="bg1"/>
                </a:solidFill>
              </a:rPr>
              <a:t>School Phone Number: (605) 867-6875</a:t>
            </a:r>
            <a:endParaRPr dirty="0">
              <a:solidFill>
                <a:schemeClr val="bg1"/>
              </a:solidFill>
            </a:endParaRPr>
          </a:p>
        </p:txBody>
      </p:sp>
      <p:sp>
        <p:nvSpPr>
          <p:cNvPr id="273" name="Google Shape;273;g130355e2115_0_21"/>
          <p:cNvSpPr txBox="1">
            <a:spLocks noGrp="1"/>
          </p:cNvSpPr>
          <p:nvPr>
            <p:ph type="title" idx="4294967295"/>
          </p:nvPr>
        </p:nvSpPr>
        <p:spPr>
          <a:xfrm>
            <a:off x="1574800" y="2109751"/>
            <a:ext cx="9042400" cy="96837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8000" b="1" dirty="0" err="1">
                <a:solidFill>
                  <a:schemeClr val="bg1"/>
                </a:solidFill>
                <a:latin typeface="Calibri" panose="020F0502020204030204" pitchFamily="34" charset="0"/>
              </a:rPr>
              <a:t>Pilamaya</a:t>
            </a:r>
            <a:r>
              <a:rPr lang="en-US" sz="8000" b="1" dirty="0">
                <a:solidFill>
                  <a:schemeClr val="bg1"/>
                </a:solidFill>
                <a:latin typeface="Calibri" panose="020F0502020204030204" pitchFamily="34" charset="0"/>
              </a:rPr>
              <a:t>!</a:t>
            </a:r>
            <a:endParaRPr sz="8000" b="1" dirty="0">
              <a:solidFill>
                <a:schemeClr val="bg1"/>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itle 1">
            <a:extLst>
              <a:ext uri="{FF2B5EF4-FFF2-40B4-BE49-F238E27FC236}">
                <a16:creationId xmlns:a16="http://schemas.microsoft.com/office/drawing/2014/main" id="{ABAE8B4F-3F04-532E-012F-DC675BBE0B7E}"/>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104851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itle 1">
            <a:extLst>
              <a:ext uri="{FF2B5EF4-FFF2-40B4-BE49-F238E27FC236}">
                <a16:creationId xmlns:a16="http://schemas.microsoft.com/office/drawing/2014/main" id="{ABAE8B4F-3F04-532E-012F-DC675BBE0B7E}"/>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186788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6" name="Google Shape;666;p32"/>
          <p:cNvSpPr/>
          <p:nvPr/>
        </p:nvSpPr>
        <p:spPr>
          <a:xfrm>
            <a:off x="4434215" y="919776"/>
            <a:ext cx="3281914" cy="760142"/>
          </a:xfrm>
          <a:prstGeom prst="roundRect">
            <a:avLst>
              <a:gd name="adj" fmla="val 16667"/>
            </a:avLst>
          </a:prstGeom>
          <a:solidFill>
            <a:schemeClr val="accent1"/>
          </a:solidFill>
          <a:ln w="12700" cap="flat" cmpd="sng">
            <a:solidFill>
              <a:srgbClr val="0060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End of Day Survey</a:t>
            </a:r>
            <a:endParaRPr sz="5400" dirty="0">
              <a:solidFill>
                <a:schemeClr val="bg1"/>
              </a:solidFill>
              <a:latin typeface="Calibri" panose="020F0502020204030204" pitchFamily="34" charset="0"/>
              <a:cs typeface="Calibri" panose="020F0502020204030204" pitchFamily="34" charset="0"/>
            </a:endParaRPr>
          </a:p>
        </p:txBody>
      </p:sp>
      <p:pic>
        <p:nvPicPr>
          <p:cNvPr id="3" name="Picture 2" descr="Qr code&#10;&#10;Description automatically generated">
            <a:extLst>
              <a:ext uri="{FF2B5EF4-FFF2-40B4-BE49-F238E27FC236}">
                <a16:creationId xmlns:a16="http://schemas.microsoft.com/office/drawing/2014/main" id="{18D2992E-69A9-4311-8DE6-9F9A0492B4EB}"/>
              </a:ext>
            </a:extLst>
          </p:cNvPr>
          <p:cNvPicPr>
            <a:picLocks noChangeAspect="1"/>
          </p:cNvPicPr>
          <p:nvPr/>
        </p:nvPicPr>
        <p:blipFill>
          <a:blip r:embed="rId3"/>
          <a:stretch>
            <a:fillRect/>
          </a:stretch>
        </p:blipFill>
        <p:spPr>
          <a:xfrm>
            <a:off x="4257509" y="1913207"/>
            <a:ext cx="3635326" cy="3635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1"/>
          <p:cNvSpPr txBox="1">
            <a:spLocks noGrp="1"/>
          </p:cNvSpPr>
          <p:nvPr>
            <p:ph type="title" idx="4294967295"/>
          </p:nvPr>
        </p:nvSpPr>
        <p:spPr>
          <a:xfrm>
            <a:off x="1672228" y="3264196"/>
            <a:ext cx="9127079" cy="192449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solidFill>
                  <a:schemeClr val="bg1"/>
                </a:solidFill>
              </a:rPr>
              <a:t>SESSION 9: </a:t>
            </a:r>
            <a:br>
              <a:rPr lang="en-US" dirty="0">
                <a:solidFill>
                  <a:schemeClr val="bg1"/>
                </a:solidFill>
              </a:rPr>
            </a:br>
            <a:r>
              <a:rPr lang="en-US" dirty="0">
                <a:solidFill>
                  <a:schemeClr val="bg1"/>
                </a:solidFill>
              </a:rPr>
              <a:t>Culture and Language: Implementing Tribal culture and language within your school </a:t>
            </a:r>
            <a:br>
              <a:rPr lang="en-US" dirty="0">
                <a:solidFill>
                  <a:schemeClr val="bg1"/>
                </a:solidFill>
              </a:rPr>
            </a:br>
            <a:endParaRPr dirty="0">
              <a:solidFill>
                <a:schemeClr val="bg1"/>
              </a:solidFill>
            </a:endParaRPr>
          </a:p>
        </p:txBody>
      </p:sp>
    </p:spTree>
    <p:extLst>
      <p:ext uri="{BB962C8B-B14F-4D97-AF65-F5344CB8AC3E}">
        <p14:creationId xmlns:p14="http://schemas.microsoft.com/office/powerpoint/2010/main" val="195679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body" idx="1"/>
          </p:nvPr>
        </p:nvSpPr>
        <p:spPr>
          <a:xfrm>
            <a:off x="1546568" y="1579274"/>
            <a:ext cx="6643058" cy="185530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dirty="0" err="1"/>
              <a:t>Isna</a:t>
            </a:r>
            <a:r>
              <a:rPr lang="en-US" dirty="0"/>
              <a:t> </a:t>
            </a:r>
            <a:r>
              <a:rPr lang="en-US" dirty="0" err="1"/>
              <a:t>Wica</a:t>
            </a:r>
            <a:r>
              <a:rPr lang="en-US" dirty="0"/>
              <a:t> </a:t>
            </a:r>
            <a:r>
              <a:rPr lang="en-US" dirty="0" err="1"/>
              <a:t>Owayawa</a:t>
            </a:r>
            <a:endParaRPr dirty="0"/>
          </a:p>
          <a:p>
            <a:pPr marL="0" lvl="0" indent="0" algn="l" rtl="0">
              <a:lnSpc>
                <a:spcPct val="90000"/>
              </a:lnSpc>
              <a:spcBef>
                <a:spcPts val="1000"/>
              </a:spcBef>
              <a:spcAft>
                <a:spcPts val="0"/>
              </a:spcAft>
              <a:buClr>
                <a:schemeClr val="lt1"/>
              </a:buClr>
              <a:buSzPts val="2800"/>
              <a:buNone/>
            </a:pPr>
            <a:r>
              <a:rPr lang="en-US" dirty="0"/>
              <a:t>Rapid City, SD</a:t>
            </a:r>
            <a:endParaRPr sz="2800" dirty="0"/>
          </a:p>
        </p:txBody>
      </p:sp>
    </p:spTree>
    <p:extLst>
      <p:ext uri="{BB962C8B-B14F-4D97-AF65-F5344CB8AC3E}">
        <p14:creationId xmlns:p14="http://schemas.microsoft.com/office/powerpoint/2010/main" val="135793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Mission Slide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3"/>
          <p:cNvSpPr txBox="1">
            <a:spLocks noGrp="1"/>
          </p:cNvSpPr>
          <p:nvPr>
            <p:ph type="title"/>
          </p:nvPr>
        </p:nvSpPr>
        <p:spPr>
          <a:xfrm>
            <a:off x="2537416" y="404834"/>
            <a:ext cx="5617756" cy="5733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1"/>
                </a:solidFill>
              </a:rPr>
              <a:t>Meet our Presenters</a:t>
            </a:r>
            <a:endParaRPr dirty="0">
              <a:solidFill>
                <a:schemeClr val="bg1"/>
              </a:solidFill>
            </a:endParaRPr>
          </a:p>
        </p:txBody>
      </p:sp>
      <p:sp>
        <p:nvSpPr>
          <p:cNvPr id="191" name="Google Shape;191;p3"/>
          <p:cNvSpPr txBox="1">
            <a:spLocks noGrp="1"/>
          </p:cNvSpPr>
          <p:nvPr>
            <p:ph type="body" idx="4294967295"/>
          </p:nvPr>
        </p:nvSpPr>
        <p:spPr>
          <a:xfrm>
            <a:off x="3992623" y="1981367"/>
            <a:ext cx="6460751" cy="14476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4000" dirty="0">
                <a:solidFill>
                  <a:schemeClr val="bg1"/>
                </a:solidFill>
                <a:latin typeface="Calibri" panose="020F0502020204030204" pitchFamily="34" charset="0"/>
                <a:cs typeface="Calibri" panose="020F0502020204030204" pitchFamily="34" charset="0"/>
              </a:rPr>
              <a:t>GILMA STANDS</a:t>
            </a:r>
          </a:p>
          <a:p>
            <a:pPr marL="0" indent="0" algn="ctr">
              <a:spcBef>
                <a:spcPts val="0"/>
              </a:spcBef>
              <a:buClr>
                <a:schemeClr val="dk1"/>
              </a:buClr>
              <a:buSzPts val="2800"/>
              <a:buNone/>
            </a:pPr>
            <a:r>
              <a:rPr lang="en-US" sz="4000" dirty="0">
                <a:solidFill>
                  <a:schemeClr val="bg1"/>
                </a:solidFill>
                <a:latin typeface="Calibri" panose="020F0502020204030204" pitchFamily="34" charset="0"/>
                <a:cs typeface="Calibri" panose="020F0502020204030204" pitchFamily="34" charset="0"/>
              </a:rPr>
              <a:t>Lakota Studies Teacher</a:t>
            </a:r>
          </a:p>
          <a:p>
            <a:pPr marL="0" lvl="0" indent="0" algn="ctr" rtl="0">
              <a:lnSpc>
                <a:spcPct val="90000"/>
              </a:lnSpc>
              <a:spcBef>
                <a:spcPts val="0"/>
              </a:spcBef>
              <a:spcAft>
                <a:spcPts val="0"/>
              </a:spcAft>
              <a:buClr>
                <a:schemeClr val="dk1"/>
              </a:buClr>
              <a:buSzPts val="2800"/>
            </a:pPr>
            <a:endParaRPr lang="en-US" sz="4000" dirty="0">
              <a:solidFill>
                <a:schemeClr val="bg1"/>
              </a:solidFill>
            </a:endParaRPr>
          </a:p>
        </p:txBody>
      </p:sp>
      <p:sp>
        <p:nvSpPr>
          <p:cNvPr id="194" name="Google Shape;194;p3"/>
          <p:cNvSpPr txBox="1">
            <a:spLocks noGrp="1"/>
          </p:cNvSpPr>
          <p:nvPr>
            <p:ph type="body" idx="4294967295"/>
          </p:nvPr>
        </p:nvSpPr>
        <p:spPr>
          <a:xfrm>
            <a:off x="3656450" y="3864935"/>
            <a:ext cx="7133099" cy="14476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4000" dirty="0">
                <a:solidFill>
                  <a:schemeClr val="bg1"/>
                </a:solidFill>
              </a:rPr>
              <a:t>STEPHANIE STARR</a:t>
            </a:r>
          </a:p>
          <a:p>
            <a:pPr marL="0" indent="0" algn="ctr">
              <a:spcBef>
                <a:spcPts val="0"/>
              </a:spcBef>
              <a:buNone/>
            </a:pPr>
            <a:r>
              <a:rPr lang="en-US" sz="4000" dirty="0">
                <a:solidFill>
                  <a:schemeClr val="bg1"/>
                </a:solidFill>
              </a:rPr>
              <a:t>Gilma’s friend and supporter</a:t>
            </a:r>
          </a:p>
          <a:p>
            <a:pPr marL="0" lvl="0" indent="0" algn="ctr" rtl="0">
              <a:lnSpc>
                <a:spcPct val="90000"/>
              </a:lnSpc>
              <a:spcBef>
                <a:spcPts val="0"/>
              </a:spcBef>
              <a:spcAft>
                <a:spcPts val="0"/>
              </a:spcAft>
              <a:buClr>
                <a:schemeClr val="dk1"/>
              </a:buClr>
              <a:buSzPts val="2800"/>
              <a:buNone/>
            </a:pPr>
            <a:endParaRPr lang="en-US"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531447" y="241492"/>
            <a:ext cx="9537586" cy="1105037"/>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sz="3500" b="1" dirty="0">
                <a:solidFill>
                  <a:srgbClr val="2B4B50"/>
                </a:solidFill>
                <a:latin typeface="Calibri" panose="020F0502020204030204" pitchFamily="34" charset="0"/>
              </a:rPr>
              <a:t>AGENDA &amp; LEARNING OBJECTIVES</a:t>
            </a:r>
          </a:p>
        </p:txBody>
      </p:sp>
      <p:sp>
        <p:nvSpPr>
          <p:cNvPr id="210" name="Google Shape;210;p4"/>
          <p:cNvSpPr txBox="1"/>
          <p:nvPr/>
        </p:nvSpPr>
        <p:spPr>
          <a:xfrm>
            <a:off x="839734" y="1310511"/>
            <a:ext cx="4661847"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9D3F21"/>
                </a:solidFill>
                <a:latin typeface="Calibri"/>
                <a:ea typeface="Calibri"/>
                <a:cs typeface="Calibri"/>
                <a:sym typeface="Calibri"/>
              </a:rPr>
              <a:t>Agenda</a:t>
            </a:r>
            <a:endParaRPr dirty="0">
              <a:solidFill>
                <a:srgbClr val="9D3F21"/>
              </a:solidFill>
              <a:latin typeface="Calibri" panose="020F0502020204030204" pitchFamily="34" charset="0"/>
              <a:cs typeface="Calibri" panose="020F0502020204030204" pitchFamily="34" charset="0"/>
            </a:endParaRPr>
          </a:p>
          <a:p>
            <a:pPr marL="342900" indent="-342900">
              <a:buClr>
                <a:srgbClr val="2B4B50"/>
              </a:buClr>
              <a:buFont typeface="Arial" panose="020B0604020202020204" pitchFamily="34" charset="0"/>
              <a:buChar char="•"/>
            </a:pPr>
            <a:r>
              <a:rPr lang="en-US" sz="2400" dirty="0">
                <a:solidFill>
                  <a:srgbClr val="2B4B50"/>
                </a:solidFill>
                <a:latin typeface="Calibri"/>
                <a:ea typeface="Calibri"/>
                <a:cs typeface="Calibri"/>
                <a:sym typeface="Calibri"/>
              </a:rPr>
              <a:t>BIE Requirements/Expectations</a:t>
            </a:r>
            <a:endParaRPr lang="en-US" sz="2400" dirty="0">
              <a:solidFill>
                <a:srgbClr val="2B4B50"/>
              </a:solidFill>
              <a:latin typeface="Calibri" panose="020F0502020204030204" pitchFamily="34" charset="0"/>
              <a:cs typeface="Calibri" panose="020F0502020204030204" pitchFamily="34" charset="0"/>
            </a:endParaRPr>
          </a:p>
          <a:p>
            <a:pPr marL="342900" indent="-342900">
              <a:buClr>
                <a:srgbClr val="2B4B50"/>
              </a:buClr>
              <a:buFont typeface="Arial" panose="020B0604020202020204" pitchFamily="34" charset="0"/>
              <a:buChar char="•"/>
            </a:pPr>
            <a:r>
              <a:rPr lang="en-US" sz="2400" dirty="0">
                <a:solidFill>
                  <a:srgbClr val="2B4B50"/>
                </a:solidFill>
                <a:latin typeface="Calibri"/>
                <a:ea typeface="Calibri"/>
                <a:cs typeface="Calibri"/>
                <a:sym typeface="Calibri"/>
              </a:rPr>
              <a:t>Understanding Culture and Language differences </a:t>
            </a:r>
          </a:p>
          <a:p>
            <a:pPr marL="342900" marR="0" lvl="0" indent="-342900" algn="l" rtl="0">
              <a:spcBef>
                <a:spcPts val="0"/>
              </a:spcBef>
              <a:spcAft>
                <a:spcPts val="0"/>
              </a:spcAft>
              <a:buClr>
                <a:srgbClr val="2B4B50"/>
              </a:buClr>
              <a:buFont typeface="Arial" panose="020B0604020202020204" pitchFamily="34" charset="0"/>
              <a:buChar char="•"/>
            </a:pPr>
            <a:r>
              <a:rPr lang="en-US" sz="2400" dirty="0">
                <a:solidFill>
                  <a:srgbClr val="2B4B50"/>
                </a:solidFill>
                <a:latin typeface="Calibri"/>
                <a:ea typeface="Calibri"/>
                <a:cs typeface="Calibri"/>
                <a:sym typeface="Calibri"/>
              </a:rPr>
              <a:t>Culture and Language: School spotlight</a:t>
            </a:r>
            <a:endParaRPr dirty="0">
              <a:solidFill>
                <a:srgbClr val="2B4B50"/>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rgbClr val="2B4B50"/>
              </a:buClr>
              <a:buFont typeface="Arial" panose="020B0604020202020204" pitchFamily="34" charset="0"/>
              <a:buChar char="•"/>
            </a:pPr>
            <a:r>
              <a:rPr lang="en-US" sz="2400" dirty="0">
                <a:solidFill>
                  <a:srgbClr val="2B4B50"/>
                </a:solidFill>
                <a:latin typeface="Calibri"/>
                <a:ea typeface="Calibri"/>
                <a:cs typeface="Calibri"/>
                <a:sym typeface="Calibri"/>
              </a:rPr>
              <a:t>School’s Culture and Language Program overview </a:t>
            </a:r>
            <a:endParaRPr dirty="0">
              <a:solidFill>
                <a:srgbClr val="2B4B50"/>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rgbClr val="2B4B50"/>
              </a:buClr>
              <a:buFont typeface="Arial" panose="020B0604020202020204" pitchFamily="34" charset="0"/>
              <a:buChar char="•"/>
            </a:pPr>
            <a:r>
              <a:rPr lang="en-US" sz="2400" dirty="0">
                <a:solidFill>
                  <a:srgbClr val="2B4B50"/>
                </a:solidFill>
                <a:latin typeface="Calibri"/>
                <a:ea typeface="Calibri"/>
                <a:cs typeface="Calibri"/>
                <a:sym typeface="Calibri"/>
              </a:rPr>
              <a:t>Lessons learned</a:t>
            </a:r>
            <a:endParaRPr dirty="0">
              <a:solidFill>
                <a:srgbClr val="2B4B50"/>
              </a:solidFill>
              <a:latin typeface="Calibri" panose="020F0502020204030204" pitchFamily="34" charset="0"/>
              <a:cs typeface="Calibri" panose="020F0502020204030204" pitchFamily="34" charset="0"/>
            </a:endParaRPr>
          </a:p>
        </p:txBody>
      </p:sp>
      <p:sp>
        <p:nvSpPr>
          <p:cNvPr id="211" name="Google Shape;211;p4"/>
          <p:cNvSpPr txBox="1"/>
          <p:nvPr/>
        </p:nvSpPr>
        <p:spPr>
          <a:xfrm>
            <a:off x="6106230" y="1289953"/>
            <a:ext cx="5589588"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9D3F21"/>
                </a:solidFill>
                <a:latin typeface="Calibri"/>
                <a:ea typeface="Calibri"/>
                <a:cs typeface="Calibri"/>
                <a:sym typeface="Calibri"/>
              </a:rPr>
              <a:t>Learning Objectives</a:t>
            </a:r>
            <a:endParaRPr dirty="0">
              <a:solidFill>
                <a:srgbClr val="9D3F2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400" dirty="0">
                <a:solidFill>
                  <a:srgbClr val="2B4B50"/>
                </a:solidFill>
                <a:latin typeface="Calibri"/>
                <a:ea typeface="Calibri"/>
                <a:cs typeface="Calibri"/>
                <a:sym typeface="Calibri"/>
              </a:rPr>
              <a:t>At the conclusion of this training, leaders will:</a:t>
            </a:r>
            <a:endParaRPr dirty="0">
              <a:solidFill>
                <a:srgbClr val="2B4B5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rgbClr val="2B4B50"/>
              </a:solidFill>
              <a:latin typeface="Calibri"/>
              <a:ea typeface="Calibri"/>
              <a:cs typeface="Calibri"/>
              <a:sym typeface="Calibri"/>
            </a:endParaRPr>
          </a:p>
          <a:p>
            <a:pPr marL="285750" marR="0" lvl="0" indent="-285750" algn="l" rtl="0">
              <a:spcBef>
                <a:spcPts val="0"/>
              </a:spcBef>
              <a:spcAft>
                <a:spcPts val="0"/>
              </a:spcAft>
              <a:buClr>
                <a:schemeClr val="dk2"/>
              </a:buClr>
              <a:buSzPts val="2400"/>
              <a:buFont typeface="Arial"/>
              <a:buChar char="•"/>
            </a:pPr>
            <a:r>
              <a:rPr lang="en-US" sz="2400" dirty="0">
                <a:solidFill>
                  <a:srgbClr val="2B4B50"/>
                </a:solidFill>
                <a:latin typeface="Calibri"/>
                <a:ea typeface="Calibri"/>
                <a:cs typeface="Calibri"/>
                <a:sym typeface="Calibri"/>
              </a:rPr>
              <a:t>Understand the BIE’s requirements and expectations for Tribal schools.</a:t>
            </a:r>
            <a:endParaRPr dirty="0">
              <a:solidFill>
                <a:srgbClr val="2B4B50"/>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2"/>
              </a:buClr>
              <a:buSzPts val="2400"/>
              <a:buFont typeface="Arial"/>
              <a:buChar char="•"/>
            </a:pPr>
            <a:r>
              <a:rPr lang="en-US" sz="2400" dirty="0">
                <a:solidFill>
                  <a:srgbClr val="2B4B50"/>
                </a:solidFill>
                <a:latin typeface="Calibri"/>
                <a:ea typeface="Calibri"/>
                <a:cs typeface="Calibri"/>
                <a:sym typeface="Calibri"/>
              </a:rPr>
              <a:t>Recognize the differences between culture and language instruction</a:t>
            </a:r>
            <a:endParaRPr dirty="0">
              <a:solidFill>
                <a:srgbClr val="2B4B50"/>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2"/>
              </a:buClr>
              <a:buSzPts val="2400"/>
              <a:buFont typeface="Arial"/>
              <a:buChar char="•"/>
            </a:pPr>
            <a:r>
              <a:rPr lang="en-US" sz="2400" dirty="0">
                <a:solidFill>
                  <a:srgbClr val="2B4B50"/>
                </a:solidFill>
                <a:latin typeface="Calibri"/>
                <a:ea typeface="Calibri"/>
                <a:cs typeface="Calibri"/>
                <a:sym typeface="Calibri"/>
              </a:rPr>
              <a:t>Recognize how a school has implemented culture or language in their school</a:t>
            </a:r>
            <a:endParaRPr dirty="0">
              <a:solidFill>
                <a:srgbClr val="2B4B50"/>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2"/>
              </a:buClr>
              <a:buSzPts val="2400"/>
              <a:buFont typeface="Arial"/>
              <a:buChar char="•"/>
            </a:pPr>
            <a:r>
              <a:rPr lang="en-US" sz="2400" dirty="0">
                <a:solidFill>
                  <a:srgbClr val="2B4B50"/>
                </a:solidFill>
                <a:latin typeface="Calibri"/>
                <a:ea typeface="Calibri"/>
                <a:cs typeface="Calibri"/>
                <a:sym typeface="Calibri"/>
              </a:rPr>
              <a:t>Obtain resources to share with individual schools, lessons learned, scheduling, etc. </a:t>
            </a:r>
            <a:endParaRPr dirty="0">
              <a:solidFill>
                <a:srgbClr val="2B4B50"/>
              </a:solidFill>
              <a:latin typeface="Calibri" panose="020F0502020204030204" pitchFamily="34" charset="0"/>
              <a:cs typeface="Calibri" panose="020F0502020204030204" pitchFamily="34" charset="0"/>
            </a:endParaRPr>
          </a:p>
        </p:txBody>
      </p:sp>
      <p:sp>
        <p:nvSpPr>
          <p:cNvPr id="213" name="Google Shape;213;p4"/>
          <p:cNvSpPr txBox="1"/>
          <p:nvPr/>
        </p:nvSpPr>
        <p:spPr>
          <a:xfrm>
            <a:off x="11045456" y="6368099"/>
            <a:ext cx="2743200" cy="3651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22A35"/>
              </a:buClr>
              <a:buSzPts val="1200"/>
              <a:buFont typeface="Arial"/>
              <a:buNone/>
            </a:pPr>
            <a:r>
              <a:rPr lang="en-US" sz="1200" b="1" u="none" dirty="0">
                <a:solidFill>
                  <a:srgbClr val="222A35"/>
                </a:solidFill>
                <a:latin typeface="Calibri"/>
                <a:ea typeface="Calibri"/>
                <a:cs typeface="Calibri"/>
                <a:sym typeface="Calibri"/>
              </a:rPr>
              <a:t>2</a:t>
            </a:r>
            <a:endParaRPr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CAF5138-BD6A-749E-697D-3DD406441305}"/>
              </a:ext>
            </a:extLst>
          </p:cNvPr>
          <p:cNvSpPr/>
          <p:nvPr/>
        </p:nvSpPr>
        <p:spPr>
          <a:xfrm>
            <a:off x="5631972" y="1412689"/>
            <a:ext cx="152477" cy="5858540"/>
          </a:xfrm>
          <a:prstGeom prst="rect">
            <a:avLst/>
          </a:prstGeom>
          <a:solidFill>
            <a:srgbClr val="E7A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US" sz="3500" dirty="0"/>
              <a:t>Culture</a:t>
            </a:r>
            <a:endParaRPr sz="3500" dirty="0"/>
          </a:p>
        </p:txBody>
      </p:sp>
      <p:sp>
        <p:nvSpPr>
          <p:cNvPr id="221" name="Google Shape;221;p6"/>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20" name="Google Shape;220;p6"/>
          <p:cNvSpPr txBox="1"/>
          <p:nvPr/>
        </p:nvSpPr>
        <p:spPr>
          <a:xfrm>
            <a:off x="2815430" y="1066681"/>
            <a:ext cx="8004970" cy="6617156"/>
          </a:xfrm>
          <a:prstGeom prst="rect">
            <a:avLst/>
          </a:prstGeom>
          <a:noFill/>
          <a:ln>
            <a:noFill/>
          </a:ln>
        </p:spPr>
        <p:txBody>
          <a:bodyPr spcFirstLastPara="1" wrap="square" lIns="91425" tIns="45700" rIns="91425" bIns="45700" anchor="t" anchorCtr="0">
            <a:spAutoFit/>
          </a:bodyPr>
          <a:lstStyle/>
          <a:p>
            <a:r>
              <a:rPr lang="en-US" sz="2000" dirty="0">
                <a:solidFill>
                  <a:srgbClr val="2B4B50"/>
                </a:solidFill>
                <a:latin typeface="Calibri"/>
                <a:ea typeface="Calibri"/>
                <a:cs typeface="Calibri"/>
                <a:sym typeface="Calibri"/>
              </a:rPr>
              <a:t>Culture is “all the ways of life including arts, beliefs and institutions of a population that are passed down from generation to generation.” In the Lakota culture, we pass down our spirituality, arts, music, values, land and animal-based teachings, education and leadership. Our Lakota culture is our way of life, a daily understanding of how to live in harmony with all that is. </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r>
              <a:rPr lang="en-US" sz="2000" dirty="0">
                <a:solidFill>
                  <a:srgbClr val="2B4B50"/>
                </a:solidFill>
                <a:latin typeface="Calibri"/>
                <a:ea typeface="Calibri"/>
                <a:cs typeface="Calibri"/>
                <a:sym typeface="Calibri"/>
              </a:rPr>
              <a:t>Our culture lessons focus on a concept that we want them to learn. The lesson will begin with a story to set the tone for learning. The students need to know the importance of the lesson they are going to learn for the lesson to actually be learned. Each culture lesson incorporates more than culture. </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4B50"/>
                </a:solidFill>
                <a:latin typeface="Calibri"/>
                <a:ea typeface="Calibri"/>
                <a:cs typeface="Calibri"/>
                <a:sym typeface="Calibri"/>
              </a:rPr>
              <a:t>We must incorporate the Lakota language into these cultural teachings to gain full understanding. This is often a difficult task as our students are English speakers first, then having to have Lakota thought process to fully understand is where we need to work on.</a:t>
            </a: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pPr marL="0" marR="0" lvl="0" indent="0" algn="l" rtl="0">
              <a:spcBef>
                <a:spcPts val="0"/>
              </a:spcBef>
              <a:spcAft>
                <a:spcPts val="0"/>
              </a:spcAft>
              <a:buNone/>
            </a:pPr>
            <a:endParaRPr sz="2000" dirty="0">
              <a:solidFill>
                <a:srgbClr val="2B4B50"/>
              </a:solidFill>
              <a:latin typeface="Calibri"/>
              <a:ea typeface="Calibri"/>
              <a:cs typeface="Calibri"/>
              <a:sym typeface="Calibri"/>
            </a:endParaRPr>
          </a:p>
          <a:p>
            <a:pPr marL="0" marR="0" lvl="0" indent="0" algn="l" rtl="0">
              <a:spcBef>
                <a:spcPts val="1200"/>
              </a:spcBef>
              <a:spcAft>
                <a:spcPts val="0"/>
              </a:spcAft>
              <a:buNone/>
            </a:pPr>
            <a:endParaRPr dirty="0">
              <a:solidFill>
                <a:srgbClr val="2B4B50"/>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g130355e2115_0_14"/>
          <p:cNvSpPr txBox="1">
            <a:spLocks noGrp="1"/>
          </p:cNvSpPr>
          <p:nvPr>
            <p:ph type="title"/>
          </p:nvPr>
        </p:nvSpPr>
        <p:spPr>
          <a:xfrm>
            <a:off x="2537415" y="235730"/>
            <a:ext cx="7117169" cy="88069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1"/>
                </a:solidFill>
              </a:rPr>
              <a:t>Lakota Language</a:t>
            </a:r>
            <a:endParaRPr dirty="0">
              <a:solidFill>
                <a:schemeClr val="bg1"/>
              </a:solidFill>
            </a:endParaRPr>
          </a:p>
        </p:txBody>
      </p:sp>
      <p:sp>
        <p:nvSpPr>
          <p:cNvPr id="227" name="Google Shape;227;g130355e2115_0_14"/>
          <p:cNvSpPr txBox="1">
            <a:spLocks noGrp="1"/>
          </p:cNvSpPr>
          <p:nvPr>
            <p:ph type="body" idx="4294967295"/>
          </p:nvPr>
        </p:nvSpPr>
        <p:spPr>
          <a:xfrm>
            <a:off x="3227133" y="1318438"/>
            <a:ext cx="7309732" cy="5071730"/>
          </a:xfrm>
          <a:prstGeom prst="rect">
            <a:avLst/>
          </a:prstGeom>
        </p:spPr>
        <p:txBody>
          <a:bodyPr spcFirstLastPara="1" wrap="square" lIns="91425" tIns="45700" rIns="91425" bIns="45700" anchor="t" anchorCtr="0">
            <a:normAutofit fontScale="92500" lnSpcReduction="20000"/>
          </a:bodyPr>
          <a:lstStyle/>
          <a:p>
            <a:pPr marL="0" indent="0">
              <a:lnSpc>
                <a:spcPct val="100000"/>
              </a:lnSpc>
              <a:spcBef>
                <a:spcPts val="0"/>
              </a:spcBef>
              <a:buNone/>
            </a:pPr>
            <a:r>
              <a:rPr lang="en-US" sz="2800" dirty="0">
                <a:solidFill>
                  <a:schemeClr val="bg1"/>
                </a:solidFill>
              </a:rPr>
              <a:t>Teaching the Lakota language is a unique process. The students must hear it and be exposed to it at an early age and on a daily basis. They must learn to “think” as a native language speaker to be able to grasp their native language easier.</a:t>
            </a:r>
            <a:r>
              <a:rPr lang="en-US" dirty="0">
                <a:solidFill>
                  <a:schemeClr val="bg1"/>
                </a:solidFill>
              </a:rPr>
              <a:t> </a:t>
            </a:r>
            <a:endParaRPr sz="2800" dirty="0">
              <a:solidFill>
                <a:schemeClr val="bg1"/>
              </a:solidFill>
            </a:endParaRPr>
          </a:p>
          <a:p>
            <a:pPr marL="0" lvl="0" indent="0" algn="l" rtl="0">
              <a:lnSpc>
                <a:spcPct val="100000"/>
              </a:lnSpc>
              <a:spcBef>
                <a:spcPts val="0"/>
              </a:spcBef>
              <a:spcAft>
                <a:spcPts val="0"/>
              </a:spcAft>
              <a:buNone/>
            </a:pPr>
            <a:endParaRPr sz="2800" dirty="0">
              <a:solidFill>
                <a:schemeClr val="bg1"/>
              </a:solidFill>
            </a:endParaRPr>
          </a:p>
          <a:p>
            <a:pPr marL="0" indent="0">
              <a:lnSpc>
                <a:spcPct val="100000"/>
              </a:lnSpc>
              <a:spcBef>
                <a:spcPts val="0"/>
              </a:spcBef>
              <a:buNone/>
            </a:pPr>
            <a:r>
              <a:rPr lang="en-US" sz="2800" dirty="0">
                <a:solidFill>
                  <a:schemeClr val="bg1"/>
                </a:solidFill>
              </a:rPr>
              <a:t>Our language lessons begin with the basics of identifying terms in Lakota. We use single work vocabulary in the beginning. As the </a:t>
            </a:r>
            <a:r>
              <a:rPr lang="en-US" dirty="0">
                <a:solidFill>
                  <a:schemeClr val="bg1"/>
                </a:solidFill>
              </a:rPr>
              <a:t>students </a:t>
            </a:r>
            <a:r>
              <a:rPr lang="en-US" sz="2800" dirty="0">
                <a:solidFill>
                  <a:schemeClr val="bg1"/>
                </a:solidFill>
              </a:rPr>
              <a:t>progress the lessons gradually become more difficult. They progress from the simple terms, to the simple sentences and commands. After these are mastered, then the conversational lessons are taught.</a:t>
            </a:r>
            <a:r>
              <a:rPr lang="en-US" dirty="0">
                <a:solidFill>
                  <a:schemeClr val="bg1"/>
                </a:solidFill>
              </a:rPr>
              <a:t> </a:t>
            </a:r>
            <a:endParaRPr sz="2800" dirty="0">
              <a:solidFill>
                <a:schemeClr val="bg1"/>
              </a:solidFill>
            </a:endParaRPr>
          </a:p>
          <a:p>
            <a:pPr marL="0" lvl="0" indent="0" algn="l" rtl="0">
              <a:lnSpc>
                <a:spcPct val="100000"/>
              </a:lnSpc>
              <a:spcBef>
                <a:spcPts val="0"/>
              </a:spcBef>
              <a:spcAft>
                <a:spcPts val="0"/>
              </a:spcAft>
              <a:buClr>
                <a:schemeClr val="dk1"/>
              </a:buClr>
              <a:buFont typeface="Arial"/>
              <a:buNone/>
            </a:pPr>
            <a:endParaRPr sz="2000" dirty="0"/>
          </a:p>
          <a:p>
            <a:pPr marL="0" lvl="0" indent="0" algn="l" rtl="0">
              <a:lnSpc>
                <a:spcPct val="100000"/>
              </a:lnSpc>
              <a:spcBef>
                <a:spcPts val="0"/>
              </a:spcBef>
              <a:spcAft>
                <a:spcPts val="0"/>
              </a:spcAft>
              <a:buClr>
                <a:schemeClr val="dk1"/>
              </a:buClr>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g130355e2115_0_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Unity of Culture and Language</a:t>
            </a:r>
            <a:endParaRPr dirty="0"/>
          </a:p>
        </p:txBody>
      </p:sp>
      <p:sp>
        <p:nvSpPr>
          <p:cNvPr id="234" name="Google Shape;234;g130355e2115_0_7"/>
          <p:cNvSpPr txBox="1">
            <a:spLocks noGrp="1"/>
          </p:cNvSpPr>
          <p:nvPr>
            <p:ph type="body" idx="1"/>
          </p:nvPr>
        </p:nvSpPr>
        <p:spPr>
          <a:xfrm>
            <a:off x="3199985" y="964097"/>
            <a:ext cx="7087015" cy="5485427"/>
          </a:xfrm>
          <a:prstGeom prst="rect">
            <a:avLst/>
          </a:prstGeom>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None/>
            </a:pPr>
            <a:endParaRPr sz="3600" dirty="0"/>
          </a:p>
          <a:p>
            <a:pPr marL="0" lvl="0" indent="0" algn="l" rtl="0">
              <a:lnSpc>
                <a:spcPct val="100000"/>
              </a:lnSpc>
              <a:spcBef>
                <a:spcPts val="0"/>
              </a:spcBef>
              <a:spcAft>
                <a:spcPts val="0"/>
              </a:spcAft>
              <a:buClr>
                <a:schemeClr val="dk1"/>
              </a:buClr>
              <a:buSzPts val="1100"/>
              <a:buFont typeface="Arial"/>
              <a:buNone/>
            </a:pPr>
            <a:r>
              <a:rPr lang="en-US" sz="3600" dirty="0"/>
              <a:t>Our program teaches culture and language together. The lessons are intertwined due to the complexity of each topic. One can not be taught without the other. The students must be proud of being Lakota to embrace themselves and grow in their cultural identity.</a:t>
            </a:r>
            <a:endParaRPr sz="3600" dirty="0"/>
          </a:p>
          <a:p>
            <a:pPr marL="0" lvl="0" indent="0" algn="l" rtl="0">
              <a:lnSpc>
                <a:spcPct val="100000"/>
              </a:lnSpc>
              <a:spcBef>
                <a:spcPts val="1200"/>
              </a:spcBef>
              <a:spcAft>
                <a:spcPts val="0"/>
              </a:spcAft>
              <a:buClr>
                <a:schemeClr val="dk1"/>
              </a:buClr>
              <a:buFont typeface="Arial"/>
              <a:buNone/>
            </a:pPr>
            <a:r>
              <a:rPr lang="en-US" sz="3600" dirty="0"/>
              <a:t>For our tribal expectations, we work with our local elders in our communities to provide guidance and expertise to our program. We learn as much as we can from our elders, then pass those teachings on to our students. </a:t>
            </a:r>
            <a:endParaRPr sz="3600" dirty="0"/>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7495c8-04d0-4d9f-a3c5-24b15dd8235a">
      <Terms xmlns="http://schemas.microsoft.com/office/infopath/2007/PartnerControls"/>
    </lcf76f155ced4ddcb4097134ff3c332f>
    <DateTimePosted xmlns="537495c8-04d0-4d9f-a3c5-24b15dd8235a"/>
    <TaxCatchAll xmlns="31062a0d-ede8-4112-b4bb-00a9c1bc8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4" ma:contentTypeDescription="Create a new document." ma:contentTypeScope="" ma:versionID="b6e045c44db7cc55ae4da8845646d733">
  <xsd:schema xmlns:xsd="http://www.w3.org/2001/XMLSchema" xmlns:xs="http://www.w3.org/2001/XMLSchema" xmlns:p="http://schemas.microsoft.com/office/2006/metadata/properties" xmlns:ns2="537495c8-04d0-4d9f-a3c5-24b15dd8235a" xmlns:ns3="d6c4c347-d8bf-4125-97e5-bf5a24a6ea48" xmlns:ns4="31062a0d-ede8-4112-b4bb-00a9c1bc8e16" targetNamespace="http://schemas.microsoft.com/office/2006/metadata/properties" ma:root="true" ma:fieldsID="1804e3f35c2ccfb1888bbfb2fec1de90" ns2:_="" ns3:_="" ns4:_="">
    <xsd:import namespace="537495c8-04d0-4d9f-a3c5-24b15dd8235a"/>
    <xsd:import namespace="d6c4c347-d8bf-4125-97e5-bf5a24a6ea48"/>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505bb3b-600f-4dd2-97d1-0aa4c49e4934}" ma:internalName="TaxCatchAll" ma:showField="CatchAllData" ma:web="53f24b3a-2adf-47ef-9d29-c9edda841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7D643-B76D-43F7-98D0-DEF9345AA4E5}">
  <ds:schemaRefs>
    <ds:schemaRef ds:uri="http://schemas.microsoft.com/office/2006/metadata/properties"/>
    <ds:schemaRef ds:uri="http://schemas.microsoft.com/office/infopath/2007/PartnerControls"/>
    <ds:schemaRef ds:uri="537495c8-04d0-4d9f-a3c5-24b15dd8235a"/>
    <ds:schemaRef ds:uri="31062a0d-ede8-4112-b4bb-00a9c1bc8e16"/>
  </ds:schemaRefs>
</ds:datastoreItem>
</file>

<file path=customXml/itemProps2.xml><?xml version="1.0" encoding="utf-8"?>
<ds:datastoreItem xmlns:ds="http://schemas.openxmlformats.org/officeDocument/2006/customXml" ds:itemID="{A4CE4BC1-38CB-43D8-B67A-6478EC8658A1}">
  <ds:schemaRefs>
    <ds:schemaRef ds:uri="http://schemas.microsoft.com/sharepoint/v3/contenttype/forms"/>
  </ds:schemaRefs>
</ds:datastoreItem>
</file>

<file path=customXml/itemProps3.xml><?xml version="1.0" encoding="utf-8"?>
<ds:datastoreItem xmlns:ds="http://schemas.openxmlformats.org/officeDocument/2006/customXml" ds:itemID="{8358A913-C13B-454F-B4D4-9212093BA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1213</Words>
  <Application>Microsoft Office PowerPoint</Application>
  <PresentationFormat>Widescreen</PresentationFormat>
  <Paragraphs>96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SESSION 9:  Culture and Language: Implementing Tribal culture and language within your school  </vt:lpstr>
      <vt:lpstr>PowerPoint Presentation</vt:lpstr>
      <vt:lpstr>Mission Slide</vt:lpstr>
      <vt:lpstr>Meet our Presenters</vt:lpstr>
      <vt:lpstr>AGENDA &amp; LEARNING OBJECTIVES</vt:lpstr>
      <vt:lpstr>Culture</vt:lpstr>
      <vt:lpstr>Lakota Language</vt:lpstr>
      <vt:lpstr>Unity of Culture and Language</vt:lpstr>
      <vt:lpstr>Culture and Language: School spotlight</vt:lpstr>
      <vt:lpstr>School’s Culture and Language Program overview</vt:lpstr>
      <vt:lpstr>Lessons Learned</vt:lpstr>
      <vt:lpstr>Lessons Learned</vt:lpstr>
      <vt:lpstr>Pilamaya!</vt:lpstr>
      <vt:lpstr>CONNECT WITH US!</vt:lpstr>
      <vt:lpstr>CONNECT WITH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Perry, Dunnivan G</cp:lastModifiedBy>
  <cp:revision>25</cp:revision>
  <dcterms:created xsi:type="dcterms:W3CDTF">2022-05-17T02:55:42Z</dcterms:created>
  <dcterms:modified xsi:type="dcterms:W3CDTF">2022-06-06T21:54:40Z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y fmtid="{D5CDD505-2E9C-101B-9397-08002B2CF9AE}" pid="3" name="MediaServiceImageTags">
    <vt:lpwstr/>
  </property>
</Properties>
</file>