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89" r:id="rId3"/>
    <p:sldId id="290"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91" r:id="rId35"/>
    <p:sldId id="292" r:id="rId36"/>
    <p:sldId id="287" r:id="rId37"/>
    <p:sldId id="288" r:id="rId38"/>
    <p:sldId id="293" r:id="rId39"/>
  </p:sldIdLst>
  <p:sldSz cx="12192000" cy="6858000"/>
  <p:notesSz cx="7023100" cy="9309100"/>
  <p:embeddedFontLst>
    <p:embeddedFont>
      <p:font typeface="Calibri" panose="020F0502020204030204" pitchFamily="34" charset="0"/>
      <p:regular r:id="rId41"/>
      <p:bold r:id="rId42"/>
      <p:italic r:id="rId43"/>
      <p:boldItalic r:id="rId44"/>
    </p:embeddedFont>
    <p:embeddedFont>
      <p:font typeface="Corbel" panose="020B0503020204020204" pitchFamily="34" charset="0"/>
      <p:regular r:id="rId45"/>
      <p:bold r:id="rId46"/>
      <p:italic r:id="rId47"/>
      <p:boldItalic r:id="rId48"/>
    </p:embeddedFont>
    <p:embeddedFont>
      <p:font typeface="Trebuchet MS" panose="020B0603020202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gnECDdeaoQdo2y3KO3+DnEbj2Pz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rice, Henryetta 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4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showGuides="1">
      <p:cViewPr varScale="1">
        <p:scale>
          <a:sx n="147" d="100"/>
          <a:sy n="147" d="100"/>
        </p:scale>
        <p:origin x="46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customschemas.google.com/relationships/presentationmetadata" Target="metadata"/><Relationship Id="rId6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5-09T21:28:29.308" idx="1">
    <p:pos x="414" y="1932"/>
    <p:text>Only People in DOI with link can view</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Ze6eQR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238"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275" y="0"/>
            <a:ext cx="3043238"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9925"/>
            <a:ext cx="5619750" cy="36655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375"/>
            <a:ext cx="3043238"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275" y="8842375"/>
            <a:ext cx="3043238"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9: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0: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1: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2: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3: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4: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5: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6: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1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7: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1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814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8: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1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9: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0: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1: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2: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3: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2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4: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2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5: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2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6: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7: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2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246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8: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2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9: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2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0: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1:notes"/>
          <p:cNvSpPr txBox="1">
            <a:spLocks noGrp="1"/>
          </p:cNvSpPr>
          <p:nvPr>
            <p:ph type="body" idx="1"/>
          </p:nvPr>
        </p:nvSpPr>
        <p:spPr>
          <a:xfrm>
            <a:off x="701675" y="4479925"/>
            <a:ext cx="5619750" cy="36655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accent4"/>
                </a:solidFill>
              </a:rPr>
              <a:t>Pine Hill School- Tribally Controlled School- Not sure if we are able to use their AHERA report as an example. Link is only accessible by DOI users. </a:t>
            </a:r>
            <a:endParaRPr/>
          </a:p>
          <a:p>
            <a:pPr marL="0" lvl="0" indent="0" algn="l" rtl="0">
              <a:spcBef>
                <a:spcPts val="0"/>
              </a:spcBef>
              <a:spcAft>
                <a:spcPts val="0"/>
              </a:spcAft>
              <a:buNone/>
            </a:pPr>
            <a:endParaRPr b="0"/>
          </a:p>
        </p:txBody>
      </p:sp>
      <p:sp>
        <p:nvSpPr>
          <p:cNvPr id="579" name="Google Shape;579;p31:notes"/>
          <p:cNvSpPr txBox="1">
            <a:spLocks noGrp="1"/>
          </p:cNvSpPr>
          <p:nvPr>
            <p:ph type="sldNum" idx="12"/>
          </p:nvPr>
        </p:nvSpPr>
        <p:spPr>
          <a:xfrm>
            <a:off x="3978275" y="8842375"/>
            <a:ext cx="3043238"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1:notes"/>
          <p:cNvSpPr txBox="1">
            <a:spLocks noGrp="1"/>
          </p:cNvSpPr>
          <p:nvPr>
            <p:ph type="body" idx="1"/>
          </p:nvPr>
        </p:nvSpPr>
        <p:spPr>
          <a:xfrm>
            <a:off x="701675" y="4479925"/>
            <a:ext cx="5619750" cy="36655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accent4"/>
                </a:solidFill>
              </a:rPr>
              <a:t>Pine Hill School- Tribally Controlled School- Not sure if we are able to use their AHERA report as an example. Link is only accessible by DOI users. </a:t>
            </a:r>
            <a:endParaRPr/>
          </a:p>
          <a:p>
            <a:pPr marL="0" lvl="0" indent="0" algn="l" rtl="0">
              <a:spcBef>
                <a:spcPts val="0"/>
              </a:spcBef>
              <a:spcAft>
                <a:spcPts val="0"/>
              </a:spcAft>
              <a:buNone/>
            </a:pPr>
            <a:endParaRPr b="0"/>
          </a:p>
        </p:txBody>
      </p:sp>
      <p:sp>
        <p:nvSpPr>
          <p:cNvPr id="579" name="Google Shape;579;p31:notes"/>
          <p:cNvSpPr txBox="1">
            <a:spLocks noGrp="1"/>
          </p:cNvSpPr>
          <p:nvPr>
            <p:ph type="sldNum" idx="12"/>
          </p:nvPr>
        </p:nvSpPr>
        <p:spPr>
          <a:xfrm>
            <a:off x="3978275" y="8842375"/>
            <a:ext cx="3043238"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34</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0941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1:notes"/>
          <p:cNvSpPr txBox="1">
            <a:spLocks noGrp="1"/>
          </p:cNvSpPr>
          <p:nvPr>
            <p:ph type="body" idx="1"/>
          </p:nvPr>
        </p:nvSpPr>
        <p:spPr>
          <a:xfrm>
            <a:off x="701675" y="4479925"/>
            <a:ext cx="5619750" cy="36655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accent4"/>
                </a:solidFill>
              </a:rPr>
              <a:t>Pine Hill School- Tribally Controlled School- Not sure if we are able to use their AHERA report as an example. Link is only accessible by DOI users. </a:t>
            </a:r>
            <a:endParaRPr/>
          </a:p>
          <a:p>
            <a:pPr marL="0" lvl="0" indent="0" algn="l" rtl="0">
              <a:spcBef>
                <a:spcPts val="0"/>
              </a:spcBef>
              <a:spcAft>
                <a:spcPts val="0"/>
              </a:spcAft>
              <a:buNone/>
            </a:pPr>
            <a:endParaRPr b="0"/>
          </a:p>
        </p:txBody>
      </p:sp>
      <p:sp>
        <p:nvSpPr>
          <p:cNvPr id="579" name="Google Shape;579;p31:notes"/>
          <p:cNvSpPr txBox="1">
            <a:spLocks noGrp="1"/>
          </p:cNvSpPr>
          <p:nvPr>
            <p:ph type="sldNum" idx="12"/>
          </p:nvPr>
        </p:nvSpPr>
        <p:spPr>
          <a:xfrm>
            <a:off x="3978275" y="8842375"/>
            <a:ext cx="3043238"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35</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8712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2: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3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3: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3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92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5: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6: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7:notes"/>
          <p:cNvSpPr txBox="1">
            <a:spLocks noGrp="1"/>
          </p:cNvSpPr>
          <p:nvPr>
            <p:ph type="body" idx="1"/>
          </p:nvPr>
        </p:nvSpPr>
        <p:spPr>
          <a:xfrm>
            <a:off x="701675" y="4479925"/>
            <a:ext cx="5619750" cy="36655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3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3.emf"/><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http://www.bie.ed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3762977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ntent Slide - Emphasized 2-column" preserve="1">
  <p:cSld name="1_Content Slide - Emphasized 2-column">
    <p:spTree>
      <p:nvGrpSpPr>
        <p:cNvPr id="1" name="Shape 45"/>
        <p:cNvGrpSpPr/>
        <p:nvPr/>
      </p:nvGrpSpPr>
      <p:grpSpPr>
        <a:xfrm>
          <a:off x="0" y="0"/>
          <a:ext cx="0" cy="0"/>
          <a:chOff x="0" y="0"/>
          <a:chExt cx="0" cy="0"/>
        </a:xfrm>
      </p:grpSpPr>
      <p:sp>
        <p:nvSpPr>
          <p:cNvPr id="46" name="Google Shape;46;p40"/>
          <p:cNvSpPr/>
          <p:nvPr/>
        </p:nvSpPr>
        <p:spPr>
          <a:xfrm>
            <a:off x="0" y="0"/>
            <a:ext cx="4597527" cy="68580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dirty="0">
              <a:solidFill>
                <a:schemeClr val="lt1"/>
              </a:solidFill>
              <a:latin typeface="Calibri" panose="020F0502020204030204" pitchFamily="34" charset="0"/>
              <a:ea typeface="Arial"/>
              <a:cs typeface="Calibri" panose="020F0502020204030204" pitchFamily="34" charset="0"/>
              <a:sym typeface="Arial"/>
            </a:endParaRPr>
          </a:p>
        </p:txBody>
      </p:sp>
      <p:sp>
        <p:nvSpPr>
          <p:cNvPr id="47" name="Google Shape;47;p40"/>
          <p:cNvSpPr txBox="1">
            <a:spLocks noGrp="1"/>
          </p:cNvSpPr>
          <p:nvPr>
            <p:ph type="title"/>
          </p:nvPr>
        </p:nvSpPr>
        <p:spPr>
          <a:xfrm>
            <a:off x="526184" y="681849"/>
            <a:ext cx="3738284" cy="2348732"/>
          </a:xfrm>
          <a:prstGeom prst="rect">
            <a:avLst/>
          </a:prstGeom>
          <a:noFill/>
          <a:ln>
            <a:noFill/>
          </a:ln>
        </p:spPr>
        <p:txBody>
          <a:bodyPr spcFirstLastPara="1" wrap="square" lIns="91425" tIns="45700" rIns="91425" bIns="45700" anchor="t" anchorCtr="0">
            <a:noAutofit/>
          </a:bodyPr>
          <a:lstStyle>
            <a:lvl1pPr marR="0" lvl="0" algn="l" rtl="0">
              <a:lnSpc>
                <a:spcPct val="102000"/>
              </a:lnSpc>
              <a:spcBef>
                <a:spcPts val="0"/>
              </a:spcBef>
              <a:spcAft>
                <a:spcPts val="0"/>
              </a:spcAft>
              <a:buClr>
                <a:schemeClr val="lt1"/>
              </a:buClr>
              <a:buSzPts val="3749"/>
              <a:buFont typeface="Helvetica Neue"/>
              <a:buNone/>
              <a:defRPr sz="3749"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9" name="Google Shape;49;p40"/>
          <p:cNvSpPr txBox="1">
            <a:spLocks noGrp="1"/>
          </p:cNvSpPr>
          <p:nvPr>
            <p:ph type="body" idx="1"/>
          </p:nvPr>
        </p:nvSpPr>
        <p:spPr>
          <a:xfrm>
            <a:off x="5005689" y="681849"/>
            <a:ext cx="5281312" cy="48111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0" name="Google Shape;50;p40"/>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dirty="0">
              <a:solidFill>
                <a:schemeClr val="lt1"/>
              </a:solidFill>
              <a:latin typeface="Calibri" panose="020F0502020204030204" pitchFamily="34" charset="0"/>
              <a:ea typeface="Arial"/>
              <a:cs typeface="Calibri" panose="020F0502020204030204" pitchFamily="34" charset="0"/>
              <a:sym typeface="Arial"/>
            </a:endParaRPr>
          </a:p>
        </p:txBody>
      </p:sp>
      <p:sp>
        <p:nvSpPr>
          <p:cNvPr id="52" name="Google Shape;52;p40"/>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rgbClr val="002156"/>
                </a:solidFill>
                <a:latin typeface="Calibri" panose="020F0502020204030204" pitchFamily="34" charset="0"/>
                <a:ea typeface="Helvetica Neue"/>
                <a:cs typeface="Calibri" panose="020F0502020204030204" pitchFamily="34" charset="0"/>
                <a:sym typeface="Helvetica Neue"/>
              </a:rPr>
              <a:t>‹#›</a:t>
            </a:fld>
            <a:endParaRPr sz="1200" b="1" dirty="0">
              <a:solidFill>
                <a:srgbClr val="002156"/>
              </a:solidFill>
              <a:latin typeface="Calibri" panose="020F0502020204030204" pitchFamily="34" charset="0"/>
              <a:ea typeface="Helvetica Neue"/>
              <a:cs typeface="Calibri" panose="020F0502020204030204" pitchFamily="34" charset="0"/>
              <a:sym typeface="Helvetica Neue"/>
            </a:endParaRPr>
          </a:p>
        </p:txBody>
      </p:sp>
      <p:pic>
        <p:nvPicPr>
          <p:cNvPr id="11" name="Google Shape;208;p50" descr="An organic corner shape">
            <a:extLst>
              <a:ext uri="{FF2B5EF4-FFF2-40B4-BE49-F238E27FC236}">
                <a16:creationId xmlns:a16="http://schemas.microsoft.com/office/drawing/2014/main" id="{822B584E-A7CC-A43F-B9C5-4EED587D8D48}"/>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2" name="Google Shape;209;p50" descr="A circle filled with diagonal lines">
            <a:extLst>
              <a:ext uri="{FF2B5EF4-FFF2-40B4-BE49-F238E27FC236}">
                <a16:creationId xmlns:a16="http://schemas.microsoft.com/office/drawing/2014/main" id="{EA8C5626-B463-AEDF-0710-3629DE6B5E2C}"/>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3" name="Google Shape;210;p50">
            <a:extLst>
              <a:ext uri="{FF2B5EF4-FFF2-40B4-BE49-F238E27FC236}">
                <a16:creationId xmlns:a16="http://schemas.microsoft.com/office/drawing/2014/main" id="{120F6A39-861F-D71E-CE3B-ACA8FB8BE4BE}"/>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4" name="Google Shape;26;p37">
            <a:extLst>
              <a:ext uri="{FF2B5EF4-FFF2-40B4-BE49-F238E27FC236}">
                <a16:creationId xmlns:a16="http://schemas.microsoft.com/office/drawing/2014/main" id="{9F34D0A7-6D75-F6ED-DAE1-F4DC814D6759}"/>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5" name="Picture 14">
            <a:extLst>
              <a:ext uri="{FF2B5EF4-FFF2-40B4-BE49-F238E27FC236}">
                <a16:creationId xmlns:a16="http://schemas.microsoft.com/office/drawing/2014/main" id="{7F546FA3-2454-031F-24FF-0A0B47423399}"/>
              </a:ext>
            </a:extLst>
          </p:cNvPr>
          <p:cNvPicPr>
            <a:picLocks noChangeAspect="1"/>
          </p:cNvPicPr>
          <p:nvPr userDrawn="1"/>
        </p:nvPicPr>
        <p:blipFill>
          <a:blip r:embed="rId5"/>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99949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se Slide (No Content)" preserve="1">
  <p:cSld name="Base Slide (No Content)">
    <p:spTree>
      <p:nvGrpSpPr>
        <p:cNvPr id="1" name="Shape 106"/>
        <p:cNvGrpSpPr/>
        <p:nvPr/>
      </p:nvGrpSpPr>
      <p:grpSpPr>
        <a:xfrm>
          <a:off x="0" y="0"/>
          <a:ext cx="0" cy="0"/>
          <a:chOff x="0" y="0"/>
          <a:chExt cx="0" cy="0"/>
        </a:xfrm>
      </p:grpSpPr>
      <p:sp>
        <p:nvSpPr>
          <p:cNvPr id="107" name="Google Shape;107;p48"/>
          <p:cNvSpPr txBox="1"/>
          <p:nvPr/>
        </p:nvSpPr>
        <p:spPr>
          <a:xfrm>
            <a:off x="2209800" y="1600200"/>
            <a:ext cx="4580467" cy="2690811"/>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5000"/>
              <a:buFont typeface="Corbel"/>
              <a:buNone/>
            </a:pPr>
            <a:endParaRPr sz="5000" b="1" dirty="0">
              <a:solidFill>
                <a:schemeClr val="dk1"/>
              </a:solidFill>
              <a:latin typeface="Calibri" panose="020F0502020204030204" pitchFamily="34" charset="0"/>
              <a:ea typeface="Corbel"/>
              <a:cs typeface="Calibri" panose="020F0502020204030204" pitchFamily="34" charset="0"/>
              <a:sym typeface="Corbel"/>
            </a:endParaRPr>
          </a:p>
        </p:txBody>
      </p:sp>
      <p:sp>
        <p:nvSpPr>
          <p:cNvPr id="108" name="Google Shape;108;p48"/>
          <p:cNvSpPr txBox="1"/>
          <p:nvPr/>
        </p:nvSpPr>
        <p:spPr>
          <a:xfrm>
            <a:off x="362124" y="6424429"/>
            <a:ext cx="407125" cy="292885"/>
          </a:xfrm>
          <a:prstGeom prst="rect">
            <a:avLst/>
          </a:prstGeom>
          <a:noFill/>
          <a:ln>
            <a:noFill/>
          </a:ln>
        </p:spPr>
        <p:txBody>
          <a:bodyPr spcFirstLastPara="1" wrap="square" lIns="91425" tIns="45700" rIns="91425" bIns="45700" anchor="ctr" anchorCtr="1">
            <a:noAutofit/>
          </a:bodyPr>
          <a:lstStyle/>
          <a:p>
            <a:pPr marL="0" marR="0" lvl="0" indent="0" algn="l" rtl="0">
              <a:spcBef>
                <a:spcPts val="0"/>
              </a:spcBef>
              <a:spcAft>
                <a:spcPts val="0"/>
              </a:spcAft>
              <a:buNone/>
            </a:pPr>
            <a:fld id="{00000000-1234-1234-1234-123412341234}" type="slidenum">
              <a:rPr lang="en-US" sz="1300" b="1">
                <a:solidFill>
                  <a:schemeClr val="lt1"/>
                </a:solidFill>
                <a:latin typeface="Calibri" panose="020F0502020204030204" pitchFamily="34" charset="0"/>
                <a:ea typeface="Trebuchet MS"/>
                <a:cs typeface="Calibri" panose="020F0502020204030204" pitchFamily="34" charset="0"/>
                <a:sym typeface="Trebuchet MS"/>
              </a:rPr>
              <a:t>‹#›</a:t>
            </a:fld>
            <a:endParaRPr sz="1300" b="1" dirty="0">
              <a:solidFill>
                <a:schemeClr val="lt1"/>
              </a:solidFill>
              <a:latin typeface="Calibri" panose="020F0502020204030204" pitchFamily="34" charset="0"/>
              <a:ea typeface="Trebuchet MS"/>
              <a:cs typeface="Calibri" panose="020F0502020204030204" pitchFamily="34" charset="0"/>
              <a:sym typeface="Trebuchet MS"/>
            </a:endParaRPr>
          </a:p>
        </p:txBody>
      </p:sp>
      <p:pic>
        <p:nvPicPr>
          <p:cNvPr id="4" name="Google Shape;208;p50" descr="An organic corner shape">
            <a:extLst>
              <a:ext uri="{FF2B5EF4-FFF2-40B4-BE49-F238E27FC236}">
                <a16:creationId xmlns:a16="http://schemas.microsoft.com/office/drawing/2014/main" id="{2F5AE6E3-A0DD-31B4-7C38-E7596DED3150}"/>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5" name="Google Shape;209;p50" descr="A circle filled with diagonal lines">
            <a:extLst>
              <a:ext uri="{FF2B5EF4-FFF2-40B4-BE49-F238E27FC236}">
                <a16:creationId xmlns:a16="http://schemas.microsoft.com/office/drawing/2014/main" id="{D6B374F8-E74A-0CB4-F180-0F7970FC88FD}"/>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6" name="Google Shape;210;p50">
            <a:extLst>
              <a:ext uri="{FF2B5EF4-FFF2-40B4-BE49-F238E27FC236}">
                <a16:creationId xmlns:a16="http://schemas.microsoft.com/office/drawing/2014/main" id="{4598EEE7-45AB-F71D-C0D8-0EA8A41B5633}"/>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8" name="Google Shape;26;p37">
            <a:extLst>
              <a:ext uri="{FF2B5EF4-FFF2-40B4-BE49-F238E27FC236}">
                <a16:creationId xmlns:a16="http://schemas.microsoft.com/office/drawing/2014/main" id="{BDE3A39F-596F-183C-78CD-12E22D090B0F}"/>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9" name="Picture 8">
            <a:extLst>
              <a:ext uri="{FF2B5EF4-FFF2-40B4-BE49-F238E27FC236}">
                <a16:creationId xmlns:a16="http://schemas.microsoft.com/office/drawing/2014/main" id="{B3BA1628-A3BC-CD32-6E08-71748A0761A2}"/>
              </a:ext>
            </a:extLst>
          </p:cNvPr>
          <p:cNvPicPr>
            <a:picLocks noChangeAspect="1"/>
          </p:cNvPicPr>
          <p:nvPr userDrawn="1"/>
        </p:nvPicPr>
        <p:blipFill>
          <a:blip r:embed="rId5"/>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21791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ation Highlight Slide" preserve="1">
  <p:cSld name="Quotation Highlight Slide">
    <p:spTree>
      <p:nvGrpSpPr>
        <p:cNvPr id="1" name="Shape 84"/>
        <p:cNvGrpSpPr/>
        <p:nvPr/>
      </p:nvGrpSpPr>
      <p:grpSpPr>
        <a:xfrm>
          <a:off x="0" y="0"/>
          <a:ext cx="0" cy="0"/>
          <a:chOff x="0" y="0"/>
          <a:chExt cx="0" cy="0"/>
        </a:xfrm>
      </p:grpSpPr>
      <p:sp>
        <p:nvSpPr>
          <p:cNvPr id="85" name="Google Shape;85;p45"/>
          <p:cNvSpPr/>
          <p:nvPr/>
        </p:nvSpPr>
        <p:spPr>
          <a:xfrm>
            <a:off x="2245659" y="0"/>
            <a:ext cx="9955094" cy="68580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dirty="0">
              <a:solidFill>
                <a:schemeClr val="lt1"/>
              </a:solidFill>
              <a:latin typeface="Calibri" panose="020F0502020204030204" pitchFamily="34" charset="0"/>
              <a:ea typeface="Arial"/>
              <a:cs typeface="Calibri" panose="020F0502020204030204" pitchFamily="34" charset="0"/>
              <a:sym typeface="Arial"/>
            </a:endParaRPr>
          </a:p>
        </p:txBody>
      </p:sp>
      <p:sp>
        <p:nvSpPr>
          <p:cNvPr id="87" name="Google Shape;87;p45"/>
          <p:cNvSpPr txBox="1">
            <a:spLocks noGrp="1"/>
          </p:cNvSpPr>
          <p:nvPr>
            <p:ph type="title"/>
          </p:nvPr>
        </p:nvSpPr>
        <p:spPr>
          <a:xfrm>
            <a:off x="3199983" y="1692390"/>
            <a:ext cx="7117169" cy="2435649"/>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ABC1DA"/>
              </a:buClr>
              <a:buSzPts val="3199"/>
              <a:buFont typeface="Helvetica Neue"/>
              <a:buNone/>
              <a:defRPr sz="3199" b="1" i="0" u="none" strike="noStrike" cap="none">
                <a:solidFill>
                  <a:srgbClr val="ABC1DA"/>
                </a:solidFill>
                <a:latin typeface="Calibri" panose="020F0502020204030204" pitchFamily="34" charset="0"/>
                <a:ea typeface="Calibri" panose="020F0502020204030204" pitchFamily="34" charset="0"/>
                <a:cs typeface="Calibri" panose="020F0502020204030204" pitchFamily="34" charset="0"/>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90" name="Google Shape;90;p45"/>
          <p:cNvSpPr txBox="1">
            <a:spLocks noGrp="1"/>
          </p:cNvSpPr>
          <p:nvPr>
            <p:ph type="body" idx="1"/>
          </p:nvPr>
        </p:nvSpPr>
        <p:spPr>
          <a:xfrm>
            <a:off x="5438484" y="4473460"/>
            <a:ext cx="4818086" cy="6921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72E51D"/>
              </a:buClr>
              <a:buSzPts val="1900"/>
              <a:buFont typeface="Arial"/>
              <a:buNone/>
              <a:defRPr sz="1900" b="0" i="0" u="none" strike="noStrike" cap="none">
                <a:solidFill>
                  <a:srgbClr val="72E51D"/>
                </a:solidFill>
                <a:latin typeface="Calibri" panose="020F0502020204030204" pitchFamily="34" charset="0"/>
                <a:ea typeface="Calibri" panose="020F0502020204030204" pitchFamily="34" charset="0"/>
                <a:cs typeface="Calibri" panose="020F0502020204030204" pitchFamily="34" charset="0"/>
                <a:sym typeface="Helvetica Neue"/>
              </a:defRPr>
            </a:lvl1pPr>
            <a:lvl2pPr marL="914400" marR="0" lvl="1" indent="-342900"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L="1371600" marR="0" lvl="2" indent="-317500"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91" name="Google Shape;91;p45"/>
          <p:cNvSpPr txBox="1"/>
          <p:nvPr/>
        </p:nvSpPr>
        <p:spPr>
          <a:xfrm>
            <a:off x="11332473" y="6161286"/>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panose="020F0502020204030204" pitchFamily="34" charset="0"/>
                <a:ea typeface="Helvetica Neue"/>
                <a:cs typeface="Calibri" panose="020F0502020204030204" pitchFamily="34" charset="0"/>
                <a:sym typeface="Helvetica Neue"/>
              </a:rPr>
              <a:t>‹#›</a:t>
            </a:fld>
            <a:endParaRPr sz="1200" b="1" dirty="0">
              <a:solidFill>
                <a:schemeClr val="lt1"/>
              </a:solidFill>
              <a:latin typeface="Calibri" panose="020F0502020204030204" pitchFamily="34" charset="0"/>
              <a:ea typeface="Helvetica Neue"/>
              <a:cs typeface="Calibri" panose="020F0502020204030204" pitchFamily="34" charset="0"/>
              <a:sym typeface="Helvetica Neue"/>
            </a:endParaRPr>
          </a:p>
        </p:txBody>
      </p:sp>
      <p:pic>
        <p:nvPicPr>
          <p:cNvPr id="13" name="Picture 12">
            <a:extLst>
              <a:ext uri="{FF2B5EF4-FFF2-40B4-BE49-F238E27FC236}">
                <a16:creationId xmlns:a16="http://schemas.microsoft.com/office/drawing/2014/main" id="{85F68321-FDF1-B2B5-8B63-8089615761C1}"/>
              </a:ext>
            </a:extLst>
          </p:cNvPr>
          <p:cNvPicPr>
            <a:picLocks noChangeAspect="1"/>
          </p:cNvPicPr>
          <p:nvPr userDrawn="1"/>
        </p:nvPicPr>
        <p:blipFill>
          <a:blip r:embed="rId2"/>
          <a:stretch>
            <a:fillRect/>
          </a:stretch>
        </p:blipFill>
        <p:spPr>
          <a:xfrm>
            <a:off x="10474663" y="408476"/>
            <a:ext cx="1462571" cy="942546"/>
          </a:xfrm>
          <a:prstGeom prst="rect">
            <a:avLst/>
          </a:prstGeom>
        </p:spPr>
      </p:pic>
      <p:pic>
        <p:nvPicPr>
          <p:cNvPr id="15" name="Google Shape;191;p49" descr="An organic corner shape">
            <a:extLst>
              <a:ext uri="{FF2B5EF4-FFF2-40B4-BE49-F238E27FC236}">
                <a16:creationId xmlns:a16="http://schemas.microsoft.com/office/drawing/2014/main" id="{FB6EB3C1-2A9A-FAB2-E868-4E953B271F16}"/>
              </a:ext>
            </a:extLst>
          </p:cNvPr>
          <p:cNvPicPr preferRelativeResize="0"/>
          <p:nvPr userDrawn="1"/>
        </p:nvPicPr>
        <p:blipFill rotWithShape="1">
          <a:blip r:embed="rId3">
            <a:alphaModFix/>
          </a:blip>
          <a:srcRect l="11893" b="65540"/>
          <a:stretch/>
        </p:blipFill>
        <p:spPr>
          <a:xfrm rot="-5400000" flipH="1">
            <a:off x="-2023989" y="1634031"/>
            <a:ext cx="7247962" cy="3199985"/>
          </a:xfrm>
          <a:prstGeom prst="rect">
            <a:avLst/>
          </a:prstGeom>
          <a:noFill/>
          <a:ln>
            <a:noFill/>
          </a:ln>
        </p:spPr>
      </p:pic>
      <p:pic>
        <p:nvPicPr>
          <p:cNvPr id="17" name="Google Shape;200;p49" descr="A square made of dots">
            <a:extLst>
              <a:ext uri="{FF2B5EF4-FFF2-40B4-BE49-F238E27FC236}">
                <a16:creationId xmlns:a16="http://schemas.microsoft.com/office/drawing/2014/main" id="{36484840-0458-E308-25D4-DFFED3AC48F2}"/>
              </a:ext>
            </a:extLst>
          </p:cNvPr>
          <p:cNvPicPr preferRelativeResize="0"/>
          <p:nvPr userDrawn="1"/>
        </p:nvPicPr>
        <p:blipFill rotWithShape="1">
          <a:blip r:embed="rId4">
            <a:alphaModFix/>
          </a:blip>
          <a:srcRect l="44777" t="13758" r="30555" b="40299"/>
          <a:stretch/>
        </p:blipFill>
        <p:spPr>
          <a:xfrm rot="5400000">
            <a:off x="486330" y="4207589"/>
            <a:ext cx="1127760" cy="2100421"/>
          </a:xfrm>
          <a:prstGeom prst="rect">
            <a:avLst/>
          </a:prstGeom>
          <a:noFill/>
          <a:ln>
            <a:noFill/>
          </a:ln>
        </p:spPr>
      </p:pic>
      <p:pic>
        <p:nvPicPr>
          <p:cNvPr id="14" name="Google Shape;26;p37">
            <a:extLst>
              <a:ext uri="{FF2B5EF4-FFF2-40B4-BE49-F238E27FC236}">
                <a16:creationId xmlns:a16="http://schemas.microsoft.com/office/drawing/2014/main" id="{32A5F4C1-CEC4-053B-1423-8EEBEC7327F8}"/>
              </a:ext>
            </a:extLst>
          </p:cNvPr>
          <p:cNvPicPr preferRelativeResize="0"/>
          <p:nvPr userDrawn="1"/>
        </p:nvPicPr>
        <p:blipFill rotWithShape="1">
          <a:blip r:embed="rId5">
            <a:alphaModFix/>
          </a:blip>
          <a:srcRect/>
          <a:stretch/>
        </p:blipFill>
        <p:spPr>
          <a:xfrm>
            <a:off x="307119" y="5836393"/>
            <a:ext cx="1486182" cy="335633"/>
          </a:xfrm>
          <a:prstGeom prst="rect">
            <a:avLst/>
          </a:prstGeom>
          <a:noFill/>
          <a:ln>
            <a:noFill/>
          </a:ln>
        </p:spPr>
      </p:pic>
    </p:spTree>
    <p:extLst>
      <p:ext uri="{BB962C8B-B14F-4D97-AF65-F5344CB8AC3E}">
        <p14:creationId xmlns:p14="http://schemas.microsoft.com/office/powerpoint/2010/main" val="2927584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42"/>
        <p:cNvGrpSpPr/>
        <p:nvPr/>
      </p:nvGrpSpPr>
      <p:grpSpPr>
        <a:xfrm>
          <a:off x="0" y="0"/>
          <a:ext cx="0" cy="0"/>
          <a:chOff x="0" y="0"/>
          <a:chExt cx="0" cy="0"/>
        </a:xfrm>
      </p:grpSpPr>
      <p:sp>
        <p:nvSpPr>
          <p:cNvPr id="143" name="Google Shape;143;p42"/>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44" name="Google Shape;144;p42" descr="Text&#10;&#10;Description automatically generated"/>
          <p:cNvPicPr preferRelativeResize="0"/>
          <p:nvPr/>
        </p:nvPicPr>
        <p:blipFill rotWithShape="1">
          <a:blip r:embed="rId2">
            <a:alphaModFix/>
          </a:blip>
          <a:srcRect/>
          <a:stretch/>
        </p:blipFill>
        <p:spPr>
          <a:xfrm>
            <a:off x="1496169" y="527052"/>
            <a:ext cx="9199661" cy="580389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wo Category Titles">
  <p:cSld name="Two Category Titles">
    <p:spTree>
      <p:nvGrpSpPr>
        <p:cNvPr id="1" name="Shape 331"/>
        <p:cNvGrpSpPr/>
        <p:nvPr/>
      </p:nvGrpSpPr>
      <p:grpSpPr>
        <a:xfrm>
          <a:off x="0" y="0"/>
          <a:ext cx="0" cy="0"/>
          <a:chOff x="0" y="0"/>
          <a:chExt cx="0" cy="0"/>
        </a:xfrm>
      </p:grpSpPr>
      <p:pic>
        <p:nvPicPr>
          <p:cNvPr id="332" name="Google Shape;332;p62"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33" name="Google Shape;333;p62"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sp>
        <p:nvSpPr>
          <p:cNvPr id="334" name="Google Shape;334;p62"/>
          <p:cNvSpPr txBox="1">
            <a:spLocks noGrp="1"/>
          </p:cNvSpPr>
          <p:nvPr>
            <p:ph type="title"/>
          </p:nvPr>
        </p:nvSpPr>
        <p:spPr>
          <a:xfrm>
            <a:off x="840568" y="1807242"/>
            <a:ext cx="4770120" cy="19349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35" name="Google Shape;335;p62" descr="A person reading a newspaper&#10;&#10;Description automatically generated with low confidence"/>
          <p:cNvPicPr preferRelativeResize="0"/>
          <p:nvPr/>
        </p:nvPicPr>
        <p:blipFill rotWithShape="1">
          <a:blip r:embed="rId4">
            <a:alphaModFix/>
          </a:blip>
          <a:srcRect l="-85" r="39415"/>
          <a:stretch/>
        </p:blipFill>
        <p:spPr>
          <a:xfrm rot="10800000">
            <a:off x="5952744" y="0"/>
            <a:ext cx="6239256" cy="6858000"/>
          </a:xfrm>
          <a:prstGeom prst="flowChartDelay">
            <a:avLst/>
          </a:prstGeom>
          <a:noFill/>
          <a:ln>
            <a:noFill/>
          </a:ln>
        </p:spPr>
      </p:pic>
      <p:sp>
        <p:nvSpPr>
          <p:cNvPr id="336" name="Google Shape;336;p62"/>
          <p:cNvSpPr/>
          <p:nvPr/>
        </p:nvSpPr>
        <p:spPr>
          <a:xfrm>
            <a:off x="838200" y="4343718"/>
            <a:ext cx="4143756" cy="1630680"/>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62"/>
          <p:cNvSpPr/>
          <p:nvPr/>
        </p:nvSpPr>
        <p:spPr>
          <a:xfrm>
            <a:off x="5268631" y="4313238"/>
            <a:ext cx="4143756" cy="1630680"/>
          </a:xfrm>
          <a:prstGeom prst="roundRect">
            <a:avLst>
              <a:gd name="adj" fmla="val 16667"/>
            </a:avLst>
          </a:prstGeom>
          <a:solidFill>
            <a:schemeClr val="lt2"/>
          </a:solidFill>
          <a:ln w="12700" cap="flat" cmpd="sng">
            <a:solidFill>
              <a:srgbClr val="A77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62"/>
          <p:cNvSpPr txBox="1">
            <a:spLocks noGrp="1"/>
          </p:cNvSpPr>
          <p:nvPr>
            <p:ph type="body" idx="1"/>
          </p:nvPr>
        </p:nvSpPr>
        <p:spPr>
          <a:xfrm>
            <a:off x="2198123"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39" name="Google Shape;339;p62"/>
          <p:cNvSpPr txBox="1">
            <a:spLocks noGrp="1"/>
          </p:cNvSpPr>
          <p:nvPr>
            <p:ph type="body" idx="2"/>
          </p:nvPr>
        </p:nvSpPr>
        <p:spPr>
          <a:xfrm>
            <a:off x="6684099"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40" name="Google Shape;340;p62" descr="A circle filled with diagonal lines"/>
          <p:cNvPicPr preferRelativeResize="0"/>
          <p:nvPr/>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Emphasis">
  <p:cSld name="Quote/Emphasis">
    <p:spTree>
      <p:nvGrpSpPr>
        <p:cNvPr id="1" name="Shape 341"/>
        <p:cNvGrpSpPr/>
        <p:nvPr/>
      </p:nvGrpSpPr>
      <p:grpSpPr>
        <a:xfrm>
          <a:off x="0" y="0"/>
          <a:ext cx="0" cy="0"/>
          <a:chOff x="0" y="0"/>
          <a:chExt cx="0" cy="0"/>
        </a:xfrm>
      </p:grpSpPr>
      <p:sp>
        <p:nvSpPr>
          <p:cNvPr id="342" name="Google Shape;342;p63"/>
          <p:cNvSpPr txBox="1">
            <a:spLocks noGrp="1"/>
          </p:cNvSpPr>
          <p:nvPr>
            <p:ph type="title"/>
          </p:nvPr>
        </p:nvSpPr>
        <p:spPr>
          <a:xfrm>
            <a:off x="1754907" y="1819563"/>
            <a:ext cx="9855201"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Trebuchet MS"/>
              <a:buNone/>
              <a:defRPr sz="60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3" name="Google Shape;343;p63"/>
          <p:cNvSpPr txBox="1">
            <a:spLocks noGrp="1"/>
          </p:cNvSpPr>
          <p:nvPr>
            <p:ph type="body" idx="1"/>
          </p:nvPr>
        </p:nvSpPr>
        <p:spPr>
          <a:xfrm>
            <a:off x="6454774" y="4945064"/>
            <a:ext cx="5155333" cy="514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3200"/>
              <a:buNone/>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Quote/Emphasis 2">
  <p:cSld name="Quote/Emphasis 2">
    <p:spTree>
      <p:nvGrpSpPr>
        <p:cNvPr id="1" name="Shape 344"/>
        <p:cNvGrpSpPr/>
        <p:nvPr/>
      </p:nvGrpSpPr>
      <p:grpSpPr>
        <a:xfrm>
          <a:off x="0" y="0"/>
          <a:ext cx="0" cy="0"/>
          <a:chOff x="0" y="0"/>
          <a:chExt cx="0" cy="0"/>
        </a:xfrm>
      </p:grpSpPr>
      <p:pic>
        <p:nvPicPr>
          <p:cNvPr id="345" name="Google Shape;345;p64"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46" name="Google Shape;346;p64"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sp>
        <p:nvSpPr>
          <p:cNvPr id="348" name="Google Shape;348;p64"/>
          <p:cNvSpPr txBox="1">
            <a:spLocks noGrp="1"/>
          </p:cNvSpPr>
          <p:nvPr>
            <p:ph type="title"/>
          </p:nvPr>
        </p:nvSpPr>
        <p:spPr>
          <a:xfrm>
            <a:off x="1754908" y="1819563"/>
            <a:ext cx="9873674"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Trebuchet MS"/>
              <a:buNone/>
              <a:defRPr sz="60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9" name="Google Shape;349;p64"/>
          <p:cNvSpPr txBox="1">
            <a:spLocks noGrp="1"/>
          </p:cNvSpPr>
          <p:nvPr>
            <p:ph type="body" idx="1"/>
          </p:nvPr>
        </p:nvSpPr>
        <p:spPr>
          <a:xfrm>
            <a:off x="6454774" y="4945064"/>
            <a:ext cx="5155333" cy="514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3200"/>
              <a:buNone/>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7" name="Picture 6">
            <a:extLst>
              <a:ext uri="{FF2B5EF4-FFF2-40B4-BE49-F238E27FC236}">
                <a16:creationId xmlns:a16="http://schemas.microsoft.com/office/drawing/2014/main" id="{5D62C3B4-CF81-0852-BFA2-5101CA01D57E}"/>
              </a:ext>
            </a:extLst>
          </p:cNvPr>
          <p:cNvPicPr>
            <a:picLocks noChangeAspect="1"/>
          </p:cNvPicPr>
          <p:nvPr userDrawn="1"/>
        </p:nvPicPr>
        <p:blipFill>
          <a:blip r:embed="rId4"/>
          <a:stretch>
            <a:fillRect/>
          </a:stretch>
        </p:blipFill>
        <p:spPr>
          <a:xfrm>
            <a:off x="10440834" y="351099"/>
            <a:ext cx="1500070" cy="96671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act Information">
  <p:cSld name="Contact Information">
    <p:spTree>
      <p:nvGrpSpPr>
        <p:cNvPr id="1" name="Shape 350"/>
        <p:cNvGrpSpPr/>
        <p:nvPr/>
      </p:nvGrpSpPr>
      <p:grpSpPr>
        <a:xfrm>
          <a:off x="0" y="0"/>
          <a:ext cx="0" cy="0"/>
          <a:chOff x="0" y="0"/>
          <a:chExt cx="0" cy="0"/>
        </a:xfrm>
      </p:grpSpPr>
      <p:pic>
        <p:nvPicPr>
          <p:cNvPr id="351" name="Google Shape;351;p65" descr="Customer review with solid fill"/>
          <p:cNvPicPr preferRelativeResize="0"/>
          <p:nvPr/>
        </p:nvPicPr>
        <p:blipFill rotWithShape="1">
          <a:blip r:embed="rId2">
            <a:alphaModFix/>
          </a:blip>
          <a:srcRect/>
          <a:stretch/>
        </p:blipFill>
        <p:spPr>
          <a:xfrm>
            <a:off x="8515654" y="3161295"/>
            <a:ext cx="3331580" cy="3331580"/>
          </a:xfrm>
          <a:prstGeom prst="rect">
            <a:avLst/>
          </a:prstGeom>
          <a:noFill/>
          <a:ln>
            <a:noFill/>
          </a:ln>
        </p:spPr>
      </p:pic>
      <p:pic>
        <p:nvPicPr>
          <p:cNvPr id="352" name="Google Shape;352;p65"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53" name="Google Shape;353;p65"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54" name="Google Shape;354;p65"/>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364" name="Google Shape;364;p65"/>
          <p:cNvSpPr txBox="1">
            <a:spLocks noGrp="1"/>
          </p:cNvSpPr>
          <p:nvPr>
            <p:ph type="title"/>
          </p:nvPr>
        </p:nvSpPr>
        <p:spPr>
          <a:xfrm>
            <a:off x="839788" y="365125"/>
            <a:ext cx="905097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5" name="Google Shape;365;p65"/>
          <p:cNvSpPr txBox="1">
            <a:spLocks noGrp="1"/>
          </p:cNvSpPr>
          <p:nvPr>
            <p:ph type="body" idx="1"/>
          </p:nvPr>
        </p:nvSpPr>
        <p:spPr>
          <a:xfrm>
            <a:off x="1415737" y="1879598"/>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solidFill>
                  <a:srgbClr val="4E1E07"/>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66" name="Google Shape;366;p65"/>
          <p:cNvSpPr txBox="1">
            <a:spLocks noGrp="1"/>
          </p:cNvSpPr>
          <p:nvPr>
            <p:ph type="body" idx="2"/>
          </p:nvPr>
        </p:nvSpPr>
        <p:spPr>
          <a:xfrm>
            <a:off x="6377528" y="1870073"/>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solidFill>
                  <a:srgbClr val="4E1E07"/>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67" name="Google Shape;367;p65"/>
          <p:cNvSpPr txBox="1">
            <a:spLocks noGrp="1"/>
          </p:cNvSpPr>
          <p:nvPr>
            <p:ph type="body" idx="3"/>
          </p:nvPr>
        </p:nvSpPr>
        <p:spPr>
          <a:xfrm>
            <a:off x="6377529" y="2670561"/>
            <a:ext cx="4587240" cy="32317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2"/>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rgbClr val="000000"/>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8" name="Google Shape;368;p65"/>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2"/>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rgbClr val="000000"/>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9" name="Google Shape;36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0" name="Google Shape;37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1" name="Google Shape;37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pic>
        <p:nvPicPr>
          <p:cNvPr id="23" name="Picture 22">
            <a:extLst>
              <a:ext uri="{FF2B5EF4-FFF2-40B4-BE49-F238E27FC236}">
                <a16:creationId xmlns:a16="http://schemas.microsoft.com/office/drawing/2014/main" id="{54CDEAA6-D3DC-CD35-D8C9-DBA3DE8798C6}"/>
              </a:ext>
            </a:extLst>
          </p:cNvPr>
          <p:cNvPicPr>
            <a:picLocks noChangeAspect="1"/>
          </p:cNvPicPr>
          <p:nvPr userDrawn="1"/>
        </p:nvPicPr>
        <p:blipFill>
          <a:blip r:embed="rId5"/>
          <a:stretch>
            <a:fillRect/>
          </a:stretch>
        </p:blipFill>
        <p:spPr>
          <a:xfrm>
            <a:off x="10440834" y="351099"/>
            <a:ext cx="1500070" cy="96671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513978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esentation Slide">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5"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5"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5"/>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5"/>
          <p:cNvSpPr txBox="1">
            <a:spLocks noGrp="1"/>
          </p:cNvSpPr>
          <p:nvPr>
            <p:ph type="body" idx="1"/>
          </p:nvPr>
        </p:nvSpPr>
        <p:spPr>
          <a:xfrm>
            <a:off x="1702685" y="3429000"/>
            <a:ext cx="6643058"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4" name="Google Shape;34;p35"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5"/>
          <p:cNvGrpSpPr/>
          <p:nvPr/>
        </p:nvGrpSpPr>
        <p:grpSpPr>
          <a:xfrm rot="-5400000">
            <a:off x="10469429" y="1181806"/>
            <a:ext cx="2584807" cy="869620"/>
            <a:chOff x="9177476" y="5772727"/>
            <a:chExt cx="2584807" cy="869620"/>
          </a:xfrm>
        </p:grpSpPr>
        <p:sp>
          <p:nvSpPr>
            <p:cNvPr id="36" name="Google Shape;36;p35"/>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5"/>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5"/>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5"/>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5"/>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5"/>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5"/>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35"/>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44" name="Google Shape;44;p35"/>
          <p:cNvPicPr preferRelativeResize="0"/>
          <p:nvPr/>
        </p:nvPicPr>
        <p:blipFill rotWithShape="1">
          <a:blip r:embed="rId6">
            <a:alphaModFix/>
          </a:blip>
          <a:srcRect/>
          <a:stretch/>
        </p:blipFill>
        <p:spPr>
          <a:xfrm>
            <a:off x="444312" y="512082"/>
            <a:ext cx="5779766" cy="1229279"/>
          </a:xfrm>
          <a:prstGeom prst="rect">
            <a:avLst/>
          </a:prstGeom>
          <a:noFill/>
          <a:ln>
            <a:noFill/>
          </a:ln>
        </p:spPr>
      </p:pic>
      <p:pic>
        <p:nvPicPr>
          <p:cNvPr id="18" name="Picture 17">
            <a:extLst>
              <a:ext uri="{FF2B5EF4-FFF2-40B4-BE49-F238E27FC236}">
                <a16:creationId xmlns:a16="http://schemas.microsoft.com/office/drawing/2014/main" id="{03C9F7E2-509F-E2E6-037A-DD3BCBE257DA}"/>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MIssion Slide">
  <p:cSld name="MIssion Slide">
    <p:bg>
      <p:bgPr>
        <a:blipFill>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Google Shape;46;p36"/>
          <p:cNvPicPr preferRelativeResize="0"/>
          <p:nvPr/>
        </p:nvPicPr>
        <p:blipFill rotWithShape="1">
          <a:blip r:embed="rId3">
            <a:alphaModFix/>
          </a:blip>
          <a:srcRect/>
          <a:stretch/>
        </p:blipFill>
        <p:spPr>
          <a:xfrm>
            <a:off x="-10180" y="-1038"/>
            <a:ext cx="5735954" cy="6526998"/>
          </a:xfrm>
          <a:prstGeom prst="rect">
            <a:avLst/>
          </a:prstGeom>
          <a:noFill/>
          <a:ln>
            <a:noFill/>
          </a:ln>
        </p:spPr>
      </p:pic>
      <p:pic>
        <p:nvPicPr>
          <p:cNvPr id="47" name="Google Shape;47;p36" descr="An organic corner shape"/>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48" name="Google Shape;48;p36" descr="A circle filled with diagonal lines"/>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49" name="Google Shape;49;p36"/>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sp>
        <p:nvSpPr>
          <p:cNvPr id="50" name="Google Shape;50;p36"/>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36"/>
          <p:cNvSpPr txBox="1"/>
          <p:nvPr/>
        </p:nvSpPr>
        <p:spPr>
          <a:xfrm>
            <a:off x="6095311" y="2492314"/>
            <a:ext cx="4902814"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To provide an overview of Asbestos Hazard Emergency Response Act (AHERA) requirements, roles, and responsibilities to reduce AHERA infractions within BIE Funded Schools</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000" b="0" i="0" u="none" strike="noStrike" cap="none" dirty="0">
              <a:solidFill>
                <a:schemeClr val="lt1"/>
              </a:solidFill>
              <a:latin typeface="Calibri"/>
              <a:ea typeface="Calibri"/>
              <a:cs typeface="Calibri"/>
              <a:sym typeface="Calibri"/>
            </a:endParaRPr>
          </a:p>
        </p:txBody>
      </p:sp>
      <p:sp>
        <p:nvSpPr>
          <p:cNvPr id="63" name="Google Shape;63;p36"/>
          <p:cNvSpPr txBox="1"/>
          <p:nvPr/>
        </p:nvSpPr>
        <p:spPr>
          <a:xfrm>
            <a:off x="6159193" y="1283566"/>
            <a:ext cx="490281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Trebuchet MS"/>
              <a:buNone/>
            </a:pPr>
            <a:r>
              <a:rPr lang="en-US" sz="5400" b="1"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OBJECTIVE</a:t>
            </a:r>
            <a:endParaRPr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01B8EA2-28C4-DE59-E104-B4BA83D28742}"/>
              </a:ext>
            </a:extLst>
          </p:cNvPr>
          <p:cNvPicPr>
            <a:picLocks noChangeAspect="1"/>
          </p:cNvPicPr>
          <p:nvPr userDrawn="1"/>
        </p:nvPicPr>
        <p:blipFill>
          <a:blip r:embed="rId6"/>
          <a:stretch>
            <a:fillRect/>
          </a:stretch>
        </p:blipFill>
        <p:spPr>
          <a:xfrm>
            <a:off x="8610600" y="4431306"/>
            <a:ext cx="2708776" cy="174565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Presenter Page" userDrawn="1">
  <p:cSld name="Co-Presenter Page">
    <p:spTree>
      <p:nvGrpSpPr>
        <p:cNvPr id="1" name="Shape 64"/>
        <p:cNvGrpSpPr/>
        <p:nvPr/>
      </p:nvGrpSpPr>
      <p:grpSpPr>
        <a:xfrm>
          <a:off x="0" y="0"/>
          <a:ext cx="0" cy="0"/>
          <a:chOff x="0" y="0"/>
          <a:chExt cx="0" cy="0"/>
        </a:xfrm>
      </p:grpSpPr>
      <p:pic>
        <p:nvPicPr>
          <p:cNvPr id="65" name="Google Shape;65;p37"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66" name="Google Shape;66;p37"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75" name="Google Shape;75;p37"/>
          <p:cNvPicPr preferRelativeResize="0">
            <a:picLocks noGrp="1"/>
          </p:cNvPicPr>
          <p:nvPr>
            <p:ph type="pic" idx="2"/>
          </p:nvPr>
        </p:nvPicPr>
        <p:blipFill/>
        <p:spPr>
          <a:xfrm>
            <a:off x="3173755" y="1981415"/>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76" name="Google Shape;76;p37"/>
          <p:cNvSpPr txBox="1">
            <a:spLocks noGrp="1"/>
          </p:cNvSpPr>
          <p:nvPr>
            <p:ph type="body" idx="1"/>
          </p:nvPr>
        </p:nvSpPr>
        <p:spPr>
          <a:xfrm>
            <a:off x="2789309"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78" name="Google Shape;78;p37"/>
          <p:cNvCxnSpPr/>
          <p:nvPr/>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pic>
        <p:nvPicPr>
          <p:cNvPr id="79" name="Google Shape;79;p37"/>
          <p:cNvPicPr preferRelativeResize="0">
            <a:picLocks noGrp="1"/>
          </p:cNvPicPr>
          <p:nvPr>
            <p:ph type="pic" idx="4"/>
          </p:nvPr>
        </p:nvPicPr>
        <p:blipFill/>
        <p:spPr>
          <a:xfrm>
            <a:off x="7467387" y="1981415"/>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80" name="Google Shape;80;p37"/>
          <p:cNvSpPr txBox="1">
            <a:spLocks noGrp="1"/>
          </p:cNvSpPr>
          <p:nvPr>
            <p:ph type="body" idx="5"/>
          </p:nvPr>
        </p:nvSpPr>
        <p:spPr>
          <a:xfrm>
            <a:off x="7082941"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37"/>
          <p:cNvSpPr txBox="1">
            <a:spLocks noGrp="1"/>
          </p:cNvSpPr>
          <p:nvPr>
            <p:ph type="body" idx="6"/>
          </p:nvPr>
        </p:nvSpPr>
        <p:spPr>
          <a:xfrm>
            <a:off x="7082941"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2" name="Google Shape;82;p37"/>
          <p:cNvSpPr txBox="1">
            <a:spLocks noGrp="1"/>
          </p:cNvSpPr>
          <p:nvPr>
            <p:ph type="title"/>
          </p:nvPr>
        </p:nvSpPr>
        <p:spPr>
          <a:xfrm>
            <a:off x="2289695" y="491696"/>
            <a:ext cx="7612609"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0" name="Picture 19">
            <a:extLst>
              <a:ext uri="{FF2B5EF4-FFF2-40B4-BE49-F238E27FC236}">
                <a16:creationId xmlns:a16="http://schemas.microsoft.com/office/drawing/2014/main" id="{EF7905C2-1CBF-D0F9-6B28-047D16B0055A}"/>
              </a:ext>
            </a:extLst>
          </p:cNvPr>
          <p:cNvPicPr>
            <a:picLocks noChangeAspect="1"/>
          </p:cNvPicPr>
          <p:nvPr userDrawn="1"/>
        </p:nvPicPr>
        <p:blipFill>
          <a:blip r:embed="rId5"/>
          <a:stretch>
            <a:fillRect/>
          </a:stretch>
        </p:blipFill>
        <p:spPr>
          <a:xfrm>
            <a:off x="10440834" y="351099"/>
            <a:ext cx="1500070" cy="96671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eam Page">
  <p:cSld name="Team Page">
    <p:spTree>
      <p:nvGrpSpPr>
        <p:cNvPr id="1" name="Shape 83"/>
        <p:cNvGrpSpPr/>
        <p:nvPr/>
      </p:nvGrpSpPr>
      <p:grpSpPr>
        <a:xfrm>
          <a:off x="0" y="0"/>
          <a:ext cx="0" cy="0"/>
          <a:chOff x="0" y="0"/>
          <a:chExt cx="0" cy="0"/>
        </a:xfrm>
      </p:grpSpPr>
      <p:pic>
        <p:nvPicPr>
          <p:cNvPr id="84" name="Google Shape;84;p38"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86" name="Google Shape;86;p38"/>
          <p:cNvPicPr preferRelativeResize="0">
            <a:picLocks noGrp="1"/>
          </p:cNvPicPr>
          <p:nvPr>
            <p:ph type="pic" idx="2"/>
          </p:nvPr>
        </p:nvPicPr>
        <p:blipFill/>
        <p:spPr>
          <a:xfrm>
            <a:off x="1303572" y="2487984"/>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87" name="Google Shape;87;p38"/>
          <p:cNvSpPr txBox="1">
            <a:spLocks noGrp="1"/>
          </p:cNvSpPr>
          <p:nvPr>
            <p:ph type="body" idx="1"/>
          </p:nvPr>
        </p:nvSpPr>
        <p:spPr>
          <a:xfrm>
            <a:off x="2913297" y="2487985"/>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8" name="Google Shape;88;p38"/>
          <p:cNvSpPr txBox="1">
            <a:spLocks noGrp="1"/>
          </p:cNvSpPr>
          <p:nvPr>
            <p:ph type="body" idx="3"/>
          </p:nvPr>
        </p:nvSpPr>
        <p:spPr>
          <a:xfrm>
            <a:off x="2913297" y="2990162"/>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89" name="Google Shape;89;p38"/>
          <p:cNvPicPr preferRelativeResize="0">
            <a:picLocks noGrp="1"/>
          </p:cNvPicPr>
          <p:nvPr>
            <p:ph type="pic" idx="4"/>
          </p:nvPr>
        </p:nvPicPr>
        <p:blipFill/>
        <p:spPr>
          <a:xfrm>
            <a:off x="1302062" y="4112489"/>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90" name="Google Shape;90;p38"/>
          <p:cNvSpPr txBox="1">
            <a:spLocks noGrp="1"/>
          </p:cNvSpPr>
          <p:nvPr>
            <p:ph type="body" idx="5"/>
          </p:nvPr>
        </p:nvSpPr>
        <p:spPr>
          <a:xfrm>
            <a:off x="2911787" y="4112490"/>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91" name="Google Shape;91;p38"/>
          <p:cNvSpPr txBox="1">
            <a:spLocks noGrp="1"/>
          </p:cNvSpPr>
          <p:nvPr>
            <p:ph type="body" idx="6"/>
          </p:nvPr>
        </p:nvSpPr>
        <p:spPr>
          <a:xfrm>
            <a:off x="2911787" y="4614667"/>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92" name="Google Shape;92;p38"/>
          <p:cNvPicPr preferRelativeResize="0">
            <a:picLocks noGrp="1"/>
          </p:cNvPicPr>
          <p:nvPr>
            <p:ph type="pic" idx="7"/>
          </p:nvPr>
        </p:nvPicPr>
        <p:blipFill/>
        <p:spPr>
          <a:xfrm>
            <a:off x="6728540" y="2484272"/>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93" name="Google Shape;93;p38"/>
          <p:cNvSpPr txBox="1">
            <a:spLocks noGrp="1"/>
          </p:cNvSpPr>
          <p:nvPr>
            <p:ph type="body" idx="8"/>
          </p:nvPr>
        </p:nvSpPr>
        <p:spPr>
          <a:xfrm>
            <a:off x="8338265" y="2484273"/>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94" name="Google Shape;94;p38"/>
          <p:cNvSpPr txBox="1">
            <a:spLocks noGrp="1"/>
          </p:cNvSpPr>
          <p:nvPr>
            <p:ph type="body" idx="9"/>
          </p:nvPr>
        </p:nvSpPr>
        <p:spPr>
          <a:xfrm>
            <a:off x="8338265" y="2986450"/>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95" name="Google Shape;95;p38"/>
          <p:cNvPicPr preferRelativeResize="0">
            <a:picLocks noGrp="1"/>
          </p:cNvPicPr>
          <p:nvPr>
            <p:ph type="pic" idx="13"/>
          </p:nvPr>
        </p:nvPicPr>
        <p:blipFill/>
        <p:spPr>
          <a:xfrm>
            <a:off x="6727030" y="4108777"/>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96" name="Google Shape;96;p38"/>
          <p:cNvSpPr txBox="1">
            <a:spLocks noGrp="1"/>
          </p:cNvSpPr>
          <p:nvPr>
            <p:ph type="body" idx="14"/>
          </p:nvPr>
        </p:nvSpPr>
        <p:spPr>
          <a:xfrm>
            <a:off x="8336755" y="4108778"/>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97" name="Google Shape;97;p38"/>
          <p:cNvSpPr txBox="1">
            <a:spLocks noGrp="1"/>
          </p:cNvSpPr>
          <p:nvPr>
            <p:ph type="body" idx="15"/>
          </p:nvPr>
        </p:nvSpPr>
        <p:spPr>
          <a:xfrm>
            <a:off x="8336755" y="4610955"/>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98" name="Google Shape;98;p38"/>
          <p:cNvCxnSpPr/>
          <p:nvPr/>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sp>
        <p:nvSpPr>
          <p:cNvPr id="99" name="Google Shape;99;p38"/>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8" name="Picture 17">
            <a:extLst>
              <a:ext uri="{FF2B5EF4-FFF2-40B4-BE49-F238E27FC236}">
                <a16:creationId xmlns:a16="http://schemas.microsoft.com/office/drawing/2014/main" id="{9CCB3E0C-2FE5-0077-D7BC-DF316318CB38}"/>
              </a:ext>
            </a:extLst>
          </p:cNvPr>
          <p:cNvPicPr>
            <a:picLocks noChangeAspect="1"/>
          </p:cNvPicPr>
          <p:nvPr userDrawn="1"/>
        </p:nvPicPr>
        <p:blipFill>
          <a:blip r:embed="rId4"/>
          <a:stretch>
            <a:fillRect/>
          </a:stretch>
        </p:blipFill>
        <p:spPr>
          <a:xfrm>
            <a:off x="10440834" y="351099"/>
            <a:ext cx="1500070" cy="96671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9"/>
          <p:cNvSpPr txBox="1">
            <a:spLocks noGrp="1"/>
          </p:cNvSpPr>
          <p:nvPr>
            <p:ph type="title"/>
          </p:nvPr>
        </p:nvSpPr>
        <p:spPr>
          <a:xfrm>
            <a:off x="1325880" y="1709739"/>
            <a:ext cx="10021570" cy="23745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rebuchet MS"/>
              <a:buNone/>
              <a:defRPr sz="60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2" name="Google Shape;102;p39"/>
          <p:cNvSpPr txBox="1">
            <a:spLocks noGrp="1"/>
          </p:cNvSpPr>
          <p:nvPr>
            <p:ph type="body" idx="1"/>
          </p:nvPr>
        </p:nvSpPr>
        <p:spPr>
          <a:xfrm>
            <a:off x="2209800" y="4343401"/>
            <a:ext cx="9137650" cy="13411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9D9C"/>
              </a:buClr>
              <a:buSzPts val="2400"/>
              <a:buNone/>
              <a:defRPr sz="2400">
                <a:solidFill>
                  <a:srgbClr val="889D9C"/>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rgbClr val="889D9C"/>
              </a:buClr>
              <a:buSzPts val="2000"/>
              <a:buNone/>
              <a:defRPr sz="2000">
                <a:solidFill>
                  <a:srgbClr val="889D9C"/>
                </a:solidFill>
              </a:defRPr>
            </a:lvl2pPr>
            <a:lvl3pPr marL="1371600" lvl="2" indent="-228600" algn="l">
              <a:lnSpc>
                <a:spcPct val="90000"/>
              </a:lnSpc>
              <a:spcBef>
                <a:spcPts val="500"/>
              </a:spcBef>
              <a:spcAft>
                <a:spcPts val="0"/>
              </a:spcAft>
              <a:buClr>
                <a:srgbClr val="889D9C"/>
              </a:buClr>
              <a:buSzPts val="1800"/>
              <a:buNone/>
              <a:defRPr sz="1800">
                <a:solidFill>
                  <a:srgbClr val="889D9C"/>
                </a:solidFill>
              </a:defRPr>
            </a:lvl3pPr>
            <a:lvl4pPr marL="1828800" lvl="3" indent="-228600" algn="l">
              <a:lnSpc>
                <a:spcPct val="90000"/>
              </a:lnSpc>
              <a:spcBef>
                <a:spcPts val="500"/>
              </a:spcBef>
              <a:spcAft>
                <a:spcPts val="0"/>
              </a:spcAft>
              <a:buClr>
                <a:srgbClr val="889D9C"/>
              </a:buClr>
              <a:buSzPts val="1600"/>
              <a:buNone/>
              <a:defRPr sz="1600">
                <a:solidFill>
                  <a:srgbClr val="889D9C"/>
                </a:solidFill>
              </a:defRPr>
            </a:lvl4pPr>
            <a:lvl5pPr marL="2286000" lvl="4" indent="-228600" algn="l">
              <a:lnSpc>
                <a:spcPct val="90000"/>
              </a:lnSpc>
              <a:spcBef>
                <a:spcPts val="500"/>
              </a:spcBef>
              <a:spcAft>
                <a:spcPts val="0"/>
              </a:spcAft>
              <a:buClr>
                <a:srgbClr val="889D9C"/>
              </a:buClr>
              <a:buSzPts val="1600"/>
              <a:buNone/>
              <a:defRPr sz="1600">
                <a:solidFill>
                  <a:srgbClr val="889D9C"/>
                </a:solidFill>
              </a:defRPr>
            </a:lvl5pPr>
            <a:lvl6pPr marL="2743200" lvl="5" indent="-228600" algn="l">
              <a:lnSpc>
                <a:spcPct val="90000"/>
              </a:lnSpc>
              <a:spcBef>
                <a:spcPts val="500"/>
              </a:spcBef>
              <a:spcAft>
                <a:spcPts val="0"/>
              </a:spcAft>
              <a:buClr>
                <a:srgbClr val="889D9C"/>
              </a:buClr>
              <a:buSzPts val="1600"/>
              <a:buNone/>
              <a:defRPr sz="1600">
                <a:solidFill>
                  <a:srgbClr val="889D9C"/>
                </a:solidFill>
              </a:defRPr>
            </a:lvl6pPr>
            <a:lvl7pPr marL="3200400" lvl="6" indent="-228600" algn="l">
              <a:lnSpc>
                <a:spcPct val="90000"/>
              </a:lnSpc>
              <a:spcBef>
                <a:spcPts val="500"/>
              </a:spcBef>
              <a:spcAft>
                <a:spcPts val="0"/>
              </a:spcAft>
              <a:buClr>
                <a:srgbClr val="889D9C"/>
              </a:buClr>
              <a:buSzPts val="1600"/>
              <a:buNone/>
              <a:defRPr sz="1600">
                <a:solidFill>
                  <a:srgbClr val="889D9C"/>
                </a:solidFill>
              </a:defRPr>
            </a:lvl7pPr>
            <a:lvl8pPr marL="3657600" lvl="7" indent="-228600" algn="l">
              <a:lnSpc>
                <a:spcPct val="90000"/>
              </a:lnSpc>
              <a:spcBef>
                <a:spcPts val="500"/>
              </a:spcBef>
              <a:spcAft>
                <a:spcPts val="0"/>
              </a:spcAft>
              <a:buClr>
                <a:srgbClr val="889D9C"/>
              </a:buClr>
              <a:buSzPts val="1600"/>
              <a:buNone/>
              <a:defRPr sz="1600">
                <a:solidFill>
                  <a:srgbClr val="889D9C"/>
                </a:solidFill>
              </a:defRPr>
            </a:lvl8pPr>
            <a:lvl9pPr marL="4114800" lvl="8" indent="-228600" algn="l">
              <a:lnSpc>
                <a:spcPct val="90000"/>
              </a:lnSpc>
              <a:spcBef>
                <a:spcPts val="500"/>
              </a:spcBef>
              <a:spcAft>
                <a:spcPts val="0"/>
              </a:spcAft>
              <a:buClr>
                <a:srgbClr val="889D9C"/>
              </a:buClr>
              <a:buSzPts val="1600"/>
              <a:buNone/>
              <a:defRPr sz="1600">
                <a:solidFill>
                  <a:srgbClr val="889D9C"/>
                </a:solidFill>
              </a:defRPr>
            </a:lvl9pPr>
          </a:lstStyle>
          <a:p>
            <a:endParaRPr dirty="0"/>
          </a:p>
        </p:txBody>
      </p:sp>
      <p:sp>
        <p:nvSpPr>
          <p:cNvPr id="103" name="Google Shape;10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4" name="Google Shape;10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5" name="Google Shape;10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106"/>
        <p:cNvGrpSpPr/>
        <p:nvPr/>
      </p:nvGrpSpPr>
      <p:grpSpPr>
        <a:xfrm>
          <a:off x="0" y="0"/>
          <a:ext cx="0" cy="0"/>
          <a:chOff x="0" y="0"/>
          <a:chExt cx="0" cy="0"/>
        </a:xfrm>
      </p:grpSpPr>
      <p:pic>
        <p:nvPicPr>
          <p:cNvPr id="107" name="Google Shape;107;p40"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108" name="Google Shape;108;p40"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09" name="Google Shape;109;p40"/>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119" name="Google Shape;119;p40"/>
          <p:cNvSpPr txBox="1">
            <a:spLocks noGrp="1"/>
          </p:cNvSpPr>
          <p:nvPr>
            <p:ph type="title"/>
          </p:nvPr>
        </p:nvSpPr>
        <p:spPr>
          <a:xfrm>
            <a:off x="839788" y="365125"/>
            <a:ext cx="905097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0" name="Google Shape;120;p40"/>
          <p:cNvSpPr txBox="1">
            <a:spLocks noGrp="1"/>
          </p:cNvSpPr>
          <p:nvPr>
            <p:ph type="body" idx="1"/>
          </p:nvPr>
        </p:nvSpPr>
        <p:spPr>
          <a:xfrm>
            <a:off x="1415737" y="1879598"/>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1" name="Google Shape;121;p40"/>
          <p:cNvSpPr txBox="1">
            <a:spLocks noGrp="1"/>
          </p:cNvSpPr>
          <p:nvPr>
            <p:ph type="body" idx="2"/>
          </p:nvPr>
        </p:nvSpPr>
        <p:spPr>
          <a:xfrm>
            <a:off x="6377528" y="1870073"/>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2" name="Google Shape;122;p40"/>
          <p:cNvSpPr txBox="1">
            <a:spLocks noGrp="1"/>
          </p:cNvSpPr>
          <p:nvPr>
            <p:ph type="body" idx="3"/>
          </p:nvPr>
        </p:nvSpPr>
        <p:spPr>
          <a:xfrm>
            <a:off x="6377529" y="2670561"/>
            <a:ext cx="4587240" cy="32317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3" name="Google Shape;123;p40"/>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4" name="Google Shape;12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5" name="Google Shape;12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6" name="Google Shape;12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pic>
        <p:nvPicPr>
          <p:cNvPr id="22" name="Picture 21">
            <a:extLst>
              <a:ext uri="{FF2B5EF4-FFF2-40B4-BE49-F238E27FC236}">
                <a16:creationId xmlns:a16="http://schemas.microsoft.com/office/drawing/2014/main" id="{FCC422FC-EC37-1D18-3098-44DD30D63010}"/>
              </a:ext>
            </a:extLst>
          </p:cNvPr>
          <p:cNvPicPr>
            <a:picLocks noChangeAspect="1"/>
          </p:cNvPicPr>
          <p:nvPr userDrawn="1"/>
        </p:nvPicPr>
        <p:blipFill>
          <a:blip r:embed="rId4"/>
          <a:stretch>
            <a:fillRect/>
          </a:stretch>
        </p:blipFill>
        <p:spPr>
          <a:xfrm>
            <a:off x="10440834" y="351099"/>
            <a:ext cx="1500070" cy="96671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gital Media">
  <p:cSld name="Digital Media">
    <p:spTree>
      <p:nvGrpSpPr>
        <p:cNvPr id="1" name="Shape 127"/>
        <p:cNvGrpSpPr/>
        <p:nvPr/>
      </p:nvGrpSpPr>
      <p:grpSpPr>
        <a:xfrm>
          <a:off x="0" y="0"/>
          <a:ext cx="0" cy="0"/>
          <a:chOff x="0" y="0"/>
          <a:chExt cx="0" cy="0"/>
        </a:xfrm>
      </p:grpSpPr>
      <p:pic>
        <p:nvPicPr>
          <p:cNvPr id="128" name="Google Shape;128;p41"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129" name="Google Shape;129;p41"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131" name="Google Shape;131;p41" descr="Logo, icon&#10;&#10;Description automatically generated"/>
          <p:cNvPicPr preferRelativeResize="0"/>
          <p:nvPr/>
        </p:nvPicPr>
        <p:blipFill rotWithShape="1">
          <a:blip r:embed="rId4">
            <a:alphaModFix/>
          </a:blip>
          <a:srcRect/>
          <a:stretch/>
        </p:blipFill>
        <p:spPr>
          <a:xfrm>
            <a:off x="6607207" y="4769288"/>
            <a:ext cx="457200" cy="457200"/>
          </a:xfrm>
          <a:prstGeom prst="rect">
            <a:avLst/>
          </a:prstGeom>
          <a:noFill/>
          <a:ln>
            <a:noFill/>
          </a:ln>
        </p:spPr>
      </p:pic>
      <p:pic>
        <p:nvPicPr>
          <p:cNvPr id="132" name="Google Shape;132;p41" descr="Logo&#10;&#10;Description automatically generated"/>
          <p:cNvPicPr preferRelativeResize="0"/>
          <p:nvPr/>
        </p:nvPicPr>
        <p:blipFill rotWithShape="1">
          <a:blip r:embed="rId5">
            <a:alphaModFix/>
          </a:blip>
          <a:srcRect/>
          <a:stretch/>
        </p:blipFill>
        <p:spPr>
          <a:xfrm>
            <a:off x="2861868" y="3659033"/>
            <a:ext cx="457200" cy="457200"/>
          </a:xfrm>
          <a:prstGeom prst="rect">
            <a:avLst/>
          </a:prstGeom>
          <a:noFill/>
          <a:ln>
            <a:noFill/>
          </a:ln>
        </p:spPr>
      </p:pic>
      <p:pic>
        <p:nvPicPr>
          <p:cNvPr id="133" name="Google Shape;133;p41" descr="Icon&#10;&#10;Description automatically generated"/>
          <p:cNvPicPr preferRelativeResize="0"/>
          <p:nvPr/>
        </p:nvPicPr>
        <p:blipFill rotWithShape="1">
          <a:blip r:embed="rId6">
            <a:alphaModFix/>
          </a:blip>
          <a:srcRect/>
          <a:stretch/>
        </p:blipFill>
        <p:spPr>
          <a:xfrm>
            <a:off x="2861868" y="4769288"/>
            <a:ext cx="457200" cy="457200"/>
          </a:xfrm>
          <a:prstGeom prst="rect">
            <a:avLst/>
          </a:prstGeom>
          <a:noFill/>
          <a:ln>
            <a:noFill/>
          </a:ln>
        </p:spPr>
      </p:pic>
      <p:pic>
        <p:nvPicPr>
          <p:cNvPr id="134" name="Google Shape;134;p41" descr="Icon&#10;&#10;Description automatically generated"/>
          <p:cNvPicPr preferRelativeResize="0"/>
          <p:nvPr/>
        </p:nvPicPr>
        <p:blipFill rotWithShape="1">
          <a:blip r:embed="rId7">
            <a:alphaModFix/>
          </a:blip>
          <a:srcRect/>
          <a:stretch/>
        </p:blipFill>
        <p:spPr>
          <a:xfrm>
            <a:off x="6581843" y="3653179"/>
            <a:ext cx="457200" cy="457200"/>
          </a:xfrm>
          <a:prstGeom prst="rect">
            <a:avLst/>
          </a:prstGeom>
          <a:noFill/>
          <a:ln>
            <a:noFill/>
          </a:ln>
        </p:spPr>
      </p:pic>
      <p:pic>
        <p:nvPicPr>
          <p:cNvPr id="135" name="Google Shape;135;p41"/>
          <p:cNvPicPr preferRelativeResize="0"/>
          <p:nvPr/>
        </p:nvPicPr>
        <p:blipFill rotWithShape="1">
          <a:blip r:embed="rId8">
            <a:alphaModFix/>
          </a:blip>
          <a:srcRect/>
          <a:stretch/>
        </p:blipFill>
        <p:spPr>
          <a:xfrm>
            <a:off x="4615214" y="2228959"/>
            <a:ext cx="992009" cy="992009"/>
          </a:xfrm>
          <a:prstGeom prst="rect">
            <a:avLst/>
          </a:prstGeom>
          <a:noFill/>
          <a:ln>
            <a:noFill/>
          </a:ln>
        </p:spPr>
      </p:pic>
      <p:sp>
        <p:nvSpPr>
          <p:cNvPr id="136" name="Google Shape;136;p41"/>
          <p:cNvSpPr txBox="1">
            <a:spLocks noGrp="1"/>
          </p:cNvSpPr>
          <p:nvPr>
            <p:ph type="title"/>
          </p:nvPr>
        </p:nvSpPr>
        <p:spPr>
          <a:xfrm>
            <a:off x="2327563" y="585651"/>
            <a:ext cx="7860146"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Trebuchet MS"/>
              <a:buNone/>
              <a:defRPr sz="54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7" name="Google Shape;137;p41"/>
          <p:cNvSpPr txBox="1"/>
          <p:nvPr/>
        </p:nvSpPr>
        <p:spPr>
          <a:xfrm>
            <a:off x="3511661" y="3674124"/>
            <a:ext cx="30650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@BureauIndEdu</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a:t>
            </a:r>
            <a:r>
              <a:rPr lang="en-US" sz="2400" b="1" dirty="0" err="1">
                <a:solidFill>
                  <a:schemeClr val="dk1"/>
                </a:solidFill>
                <a:latin typeface="Calibri" panose="020F0502020204030204" pitchFamily="34" charset="0"/>
                <a:ea typeface="Trebuchet MS"/>
                <a:cs typeface="Calibri" panose="020F0502020204030204" pitchFamily="34" charset="0"/>
                <a:sym typeface="Trebuchet MS"/>
              </a:rPr>
              <a:t>BureauIndianEdu</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8" name="Google Shape;138;p41"/>
          <p:cNvSpPr txBox="1"/>
          <p:nvPr/>
        </p:nvSpPr>
        <p:spPr>
          <a:xfrm>
            <a:off x="7228763" y="3676270"/>
            <a:ext cx="414660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a:t>
            </a:r>
            <a:r>
              <a:rPr lang="en-US" sz="2400" b="1" dirty="0" err="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9" name="Google Shape;139;p41"/>
          <p:cNvSpPr txBox="1"/>
          <p:nvPr/>
        </p:nvSpPr>
        <p:spPr>
          <a:xfrm>
            <a:off x="5450629" y="2344371"/>
            <a:ext cx="26231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dirty="0">
                <a:solidFill>
                  <a:schemeClr val="dk1"/>
                </a:solidFill>
                <a:latin typeface="Calibri" panose="020F0502020204030204" pitchFamily="34" charset="0"/>
                <a:ea typeface="Trebuchet MS"/>
                <a:cs typeface="Calibri" panose="020F0502020204030204" pitchFamily="34" charset="0"/>
                <a:sym typeface="Trebuchet MS"/>
                <a:hlinkClick r:id="rId9">
                  <a:extLst>
                    <a:ext uri="{A12FA001-AC4F-418D-AE19-62706E023703}">
                      <ahyp:hlinkClr xmlns:ahyp="http://schemas.microsoft.com/office/drawing/2018/hyperlinkcolor" val="tx"/>
                    </a:ext>
                  </a:extLst>
                </a:hlinkClick>
              </a:rPr>
              <a:t>www.bie.edu</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cxnSp>
        <p:nvCxnSpPr>
          <p:cNvPr id="140" name="Google Shape;140;p41"/>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141" name="Google Shape;141;p41"/>
          <p:cNvSpPr/>
          <p:nvPr/>
        </p:nvSpPr>
        <p:spPr>
          <a:xfrm rot="-1164760">
            <a:off x="177960" y="2523420"/>
            <a:ext cx="2719445" cy="4296925"/>
          </a:xfrm>
          <a:prstGeom prst="rect">
            <a:avLst/>
          </a:prstGeom>
          <a:blipFill rotWithShape="1">
            <a:blip r:embed="rId10">
              <a:alphaModFix/>
            </a:blip>
            <a:stretch>
              <a:fillRect l="-1124" r="-11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id="{65B10153-2257-B3E9-B6EF-FD47C60957D7}"/>
              </a:ext>
            </a:extLst>
          </p:cNvPr>
          <p:cNvPicPr>
            <a:picLocks noChangeAspect="1"/>
          </p:cNvPicPr>
          <p:nvPr userDrawn="1"/>
        </p:nvPicPr>
        <p:blipFill>
          <a:blip r:embed="rId11"/>
          <a:stretch>
            <a:fillRect/>
          </a:stretch>
        </p:blipFill>
        <p:spPr>
          <a:xfrm>
            <a:off x="10440834" y="351099"/>
            <a:ext cx="1500070" cy="96671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4" descr="An organic corner shape"/>
          <p:cNvPicPr preferRelativeResize="0"/>
          <p:nvPr/>
        </p:nvPicPr>
        <p:blipFill rotWithShape="1">
          <a:blip r:embed="rId19">
            <a:alphaModFix/>
          </a:blip>
          <a:srcRect t="47415" r="11642"/>
          <a:stretch/>
        </p:blipFill>
        <p:spPr>
          <a:xfrm>
            <a:off x="-10180" y="4453838"/>
            <a:ext cx="4039730" cy="2404162"/>
          </a:xfrm>
          <a:prstGeom prst="rect">
            <a:avLst/>
          </a:prstGeom>
          <a:noFill/>
          <a:ln>
            <a:noFill/>
          </a:ln>
        </p:spPr>
      </p:pic>
      <p:sp>
        <p:nvSpPr>
          <p:cNvPr id="11" name="Google Shape;11;p34"/>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rebuchet MS"/>
              <a:buNone/>
              <a:defRPr sz="44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34"/>
          <p:cNvSpPr txBox="1">
            <a:spLocks noGrp="1"/>
          </p:cNvSpPr>
          <p:nvPr>
            <p:ph type="body" idx="1"/>
          </p:nvPr>
        </p:nvSpPr>
        <p:spPr>
          <a:xfrm>
            <a:off x="1455592" y="1825625"/>
            <a:ext cx="9700088" cy="397691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rgbClr val="4E1E07"/>
              </a:buClr>
              <a:buSzPts val="3200"/>
              <a:buFont typeface="Arial"/>
              <a:buChar char="•"/>
              <a:defRPr sz="3200" b="1" i="0" u="none" strike="noStrike" cap="none">
                <a:solidFill>
                  <a:srgbClr val="4E1E0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2"/>
              </a:buClr>
              <a:buSzPts val="2000"/>
              <a:buFont typeface="Arial"/>
              <a:buChar char="•"/>
              <a:defRPr sz="2000" b="1" i="0" u="none" strike="noStrike" cap="none">
                <a:solidFill>
                  <a:schemeClr val="dk2"/>
                </a:solidFill>
                <a:latin typeface="Trebuchet MS"/>
                <a:ea typeface="Trebuchet MS"/>
                <a:cs typeface="Trebuchet MS"/>
                <a:sym typeface="Trebuchet MS"/>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16" name="Google Shape;16;p34" descr="A circle filled with diagonal lines"/>
          <p:cNvPicPr preferRelativeResize="0"/>
          <p:nvPr/>
        </p:nvPicPr>
        <p:blipFill rotWithShape="1">
          <a:blip r:embed="rId20">
            <a:alphaModFix/>
          </a:blip>
          <a:srcRect l="58934" t="11636" r="12364" b="10950"/>
          <a:stretch/>
        </p:blipFill>
        <p:spPr>
          <a:xfrm>
            <a:off x="-10180" y="3318626"/>
            <a:ext cx="1312242" cy="3539374"/>
          </a:xfrm>
          <a:prstGeom prst="rect">
            <a:avLst/>
          </a:prstGeom>
          <a:noFill/>
          <a:ln>
            <a:noFill/>
          </a:ln>
        </p:spPr>
      </p:pic>
      <p:cxnSp>
        <p:nvCxnSpPr>
          <p:cNvPr id="17" name="Google Shape;17;p34"/>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pic>
        <p:nvPicPr>
          <p:cNvPr id="28" name="Picture 27">
            <a:extLst>
              <a:ext uri="{FF2B5EF4-FFF2-40B4-BE49-F238E27FC236}">
                <a16:creationId xmlns:a16="http://schemas.microsoft.com/office/drawing/2014/main" id="{1F19D131-7838-0C42-AC7A-2E9B8B8BDD02}"/>
              </a:ext>
            </a:extLst>
          </p:cNvPr>
          <p:cNvPicPr>
            <a:picLocks noChangeAspect="1"/>
          </p:cNvPicPr>
          <p:nvPr userDrawn="1"/>
        </p:nvPicPr>
        <p:blipFill>
          <a:blip r:embed="rId21"/>
          <a:stretch>
            <a:fillRect/>
          </a:stretch>
        </p:blipFill>
        <p:spPr>
          <a:xfrm>
            <a:off x="10440834" y="351099"/>
            <a:ext cx="1500070" cy="966712"/>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49" r:id="rId3"/>
    <p:sldLayoutId id="2147483650" r:id="rId4"/>
    <p:sldLayoutId id="2147483651" r:id="rId5"/>
    <p:sldLayoutId id="2147483652" r:id="rId6"/>
    <p:sldLayoutId id="2147483653" r:id="rId7"/>
    <p:sldLayoutId id="2147483654" r:id="rId8"/>
    <p:sldLayoutId id="2147483655" r:id="rId9"/>
    <p:sldLayoutId id="2147483682" r:id="rId10"/>
    <p:sldLayoutId id="2147483684" r:id="rId11"/>
    <p:sldLayoutId id="2147483683" r:id="rId12"/>
    <p:sldLayoutId id="2147483656" r:id="rId13"/>
    <p:sldLayoutId id="2147483676" r:id="rId14"/>
    <p:sldLayoutId id="2147483677" r:id="rId15"/>
    <p:sldLayoutId id="2147483678" r:id="rId16"/>
    <p:sldLayoutId id="214748367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vinfo.gov/link/uscode/15/2610"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ecfr.gov/current/title-29/section-1926.1101"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www.ecfr.gov/current/title-40/section-763.91#p-763.91(e)" TargetMode="External"/><Relationship Id="rId4" Type="http://schemas.openxmlformats.org/officeDocument/2006/relationships/hyperlink" Target="https://www.ecfr.gov/current/title-40/section-763.120"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comments" Target="../comments/comment1.xml"/><Relationship Id="rId5" Type="http://schemas.openxmlformats.org/officeDocument/2006/relationships/hyperlink" Target="https://doimspp-my.sharepoint.com/:b:/g/personal/henryetta_price_indianaffairs_gov/EQVfewKjEztKmDIYZhezFrYBF-ndK5KFMtBHvAY4opI7cg?e=zkeenh" TargetMode="External"/><Relationship Id="rId4" Type="http://schemas.openxmlformats.org/officeDocument/2006/relationships/hyperlink" Target="https://www.osha.gov/asbesto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epa.gov/asbestos/asbestos-and-school-buildings#comply"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hyperlink" Target="https://doimspp-my.sharepoint.com/:b:/g/personal/henryetta_price_indianaffairs_gov/EQVfewKjEztKmDIYZhezFrYBF-ndK5KFMtBHvAY4opI7cg?e=zkeenh" TargetMode="External"/><Relationship Id="rId5" Type="http://schemas.openxmlformats.org/officeDocument/2006/relationships/hyperlink" Target="https://www.epa.gov/asbestos/asbestos-and-school-buildings#resources" TargetMode="External"/><Relationship Id="rId4" Type="http://schemas.openxmlformats.org/officeDocument/2006/relationships/hyperlink" Target="https://www.epa.gov/asbestos/asbestos-and-school-buildings#managemen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48.jpg"/><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govinfo.gov/link/uscode/20/3381"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govinfo.gov/link/uscode/20/92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
          <p:cNvSpPr txBox="1">
            <a:spLocks noGrp="1"/>
          </p:cNvSpPr>
          <p:nvPr>
            <p:ph type="title"/>
          </p:nvPr>
        </p:nvSpPr>
        <p:spPr>
          <a:xfrm>
            <a:off x="672738" y="430029"/>
            <a:ext cx="10021570" cy="9960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Trebuchet MS"/>
              <a:buNone/>
            </a:pPr>
            <a:r>
              <a:rPr lang="en-US" sz="4000" dirty="0"/>
              <a:t>STATE &amp; LOCAL REGULATIONS</a:t>
            </a:r>
            <a:endParaRPr dirty="0"/>
          </a:p>
        </p:txBody>
      </p:sp>
      <p:sp>
        <p:nvSpPr>
          <p:cNvPr id="434" name="Google Shape;434;p8"/>
          <p:cNvSpPr txBox="1"/>
          <p:nvPr/>
        </p:nvSpPr>
        <p:spPr>
          <a:xfrm>
            <a:off x="1848182" y="2142924"/>
            <a:ext cx="8846126" cy="14315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4E1E07"/>
              </a:buClr>
              <a:buSzPts val="2000"/>
              <a:buFont typeface="Arial"/>
              <a:buNone/>
            </a:pPr>
            <a:r>
              <a:rPr lang="en-US" sz="2000" b="1" i="0" u="none" strike="noStrike" cap="none" dirty="0">
                <a:solidFill>
                  <a:srgbClr val="4E1E07"/>
                </a:solidFill>
                <a:latin typeface="Calibri" panose="020F0502020204030204" pitchFamily="34" charset="0"/>
                <a:ea typeface="Trebuchet MS"/>
                <a:cs typeface="Calibri" panose="020F0502020204030204" pitchFamily="34" charset="0"/>
                <a:sym typeface="Trebuchet MS"/>
              </a:rPr>
              <a:t>Twelve states have an AHERA waiver to implement and oversee their own asbestos in schools' regulations. Those states include Connecticut, Colorado, Illinois, Kentucky, Louisiana, Massachusetts, Maine, New Hampshire, Oklahoma, Rhode Island, Texas and Utah.</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9"/>
          <p:cNvSpPr txBox="1">
            <a:spLocks noGrp="1"/>
          </p:cNvSpPr>
          <p:nvPr>
            <p:ph type="title"/>
          </p:nvPr>
        </p:nvSpPr>
        <p:spPr>
          <a:xfrm>
            <a:off x="1325880" y="168676"/>
            <a:ext cx="10021570" cy="10919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sz="4800" b="1" i="0" u="none" strike="noStrike" dirty="0">
                <a:latin typeface="Calibri" panose="020F0502020204030204" pitchFamily="34" charset="0"/>
                <a:ea typeface="Arial"/>
                <a:cs typeface="Calibri" panose="020F0502020204030204" pitchFamily="34" charset="0"/>
                <a:sym typeface="Arial"/>
              </a:rPr>
              <a:t>WHAT IS ASBESTOS? </a:t>
            </a:r>
            <a:endParaRPr sz="4800" dirty="0"/>
          </a:p>
        </p:txBody>
      </p:sp>
      <p:sp>
        <p:nvSpPr>
          <p:cNvPr id="440" name="Google Shape;440;p9"/>
          <p:cNvSpPr txBox="1">
            <a:spLocks noGrp="1"/>
          </p:cNvSpPr>
          <p:nvPr>
            <p:ph type="body" idx="1"/>
          </p:nvPr>
        </p:nvSpPr>
        <p:spPr>
          <a:xfrm>
            <a:off x="1746662" y="1496291"/>
            <a:ext cx="9137650" cy="4250489"/>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4E1E07"/>
              </a:buClr>
              <a:buSzPts val="1800"/>
              <a:buFont typeface="Arial"/>
              <a:buChar char="•"/>
            </a:pPr>
            <a:r>
              <a:rPr lang="en-US" sz="1800" i="0" u="none" strike="noStrike" dirty="0">
                <a:solidFill>
                  <a:srgbClr val="4E1E07"/>
                </a:solidFill>
                <a:sym typeface="Trebuchet MS"/>
              </a:rPr>
              <a:t>Asbestos is a naturally occurring mineral fiber. </a:t>
            </a:r>
            <a:endParaRPr dirty="0"/>
          </a:p>
          <a:p>
            <a:pPr marL="342900" lvl="0" indent="-34290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There are 6 types divided into 2 main groups. </a:t>
            </a:r>
            <a:r>
              <a:rPr lang="en-US" sz="1800" dirty="0">
                <a:solidFill>
                  <a:srgbClr val="4E1E07"/>
                </a:solidFill>
                <a:sym typeface="Trebuchet MS"/>
              </a:rPr>
              <a:t>C</a:t>
            </a:r>
            <a:r>
              <a:rPr lang="en-US" sz="1800" i="0" u="none" strike="noStrike" dirty="0">
                <a:solidFill>
                  <a:srgbClr val="4E1E07"/>
                </a:solidFill>
                <a:sym typeface="Trebuchet MS"/>
              </a:rPr>
              <a:t>hrysotile, amosite, crocidolite, anthophyllite, tremolite and actinolite — belonging to the serpentine and amphibole families.</a:t>
            </a:r>
            <a:endParaRPr dirty="0"/>
          </a:p>
          <a:p>
            <a:pPr marL="342900" lvl="0" indent="-34290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Asbestos is essentially inert.</a:t>
            </a:r>
            <a:endParaRPr dirty="0"/>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Asbestos fibers are virtually indestructible. </a:t>
            </a:r>
            <a:endParaRPr dirty="0"/>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They are resistant to chemicals and heat, and they are very stable in the environment. </a:t>
            </a:r>
            <a:endParaRPr dirty="0"/>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They do not evaporate into air or dissolve in water, and they are not broken down over time. </a:t>
            </a:r>
            <a:endParaRPr dirty="0"/>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Asbestos is probably the best insulator known to man. Because asbestos has so many useful properties, it has been used in over 3,000 different products. </a:t>
            </a:r>
            <a:endParaRPr dirty="0"/>
          </a:p>
          <a:p>
            <a:pPr marL="285750" lvl="0" indent="-171450" algn="l" rtl="0">
              <a:lnSpc>
                <a:spcPct val="90000"/>
              </a:lnSpc>
              <a:spcBef>
                <a:spcPts val="1000"/>
              </a:spcBef>
              <a:spcAft>
                <a:spcPts val="0"/>
              </a:spcAft>
              <a:buClr>
                <a:srgbClr val="889D9C"/>
              </a:buClr>
              <a:buSzPts val="1800"/>
              <a:buFont typeface="Arial"/>
              <a:buNone/>
            </a:pPr>
            <a:endParaRPr sz="1800" i="0" u="none" strike="noStrike" dirty="0">
              <a:solidFill>
                <a:srgbClr val="4E1E07"/>
              </a:solidFill>
              <a:sym typeface="Trebuchet MS"/>
            </a:endParaRPr>
          </a:p>
          <a:p>
            <a:pPr marL="0" lvl="0" indent="0" algn="l" rtl="0">
              <a:lnSpc>
                <a:spcPct val="90000"/>
              </a:lnSpc>
              <a:spcBef>
                <a:spcPts val="1000"/>
              </a:spcBef>
              <a:spcAft>
                <a:spcPts val="0"/>
              </a:spcAft>
              <a:buClr>
                <a:srgbClr val="889D9C"/>
              </a:buClr>
              <a:buSzPts val="24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0"/>
          <p:cNvSpPr txBox="1">
            <a:spLocks noGrp="1"/>
          </p:cNvSpPr>
          <p:nvPr>
            <p:ph type="title"/>
          </p:nvPr>
        </p:nvSpPr>
        <p:spPr>
          <a:xfrm>
            <a:off x="433251" y="358077"/>
            <a:ext cx="9233263" cy="122704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Trebuchet MS"/>
              <a:buNone/>
            </a:pPr>
            <a:r>
              <a:rPr lang="en-US" sz="4000" dirty="0"/>
              <a:t>EPA POLICY FOR ASBESTOS CONTROL IN SCHOOLS </a:t>
            </a:r>
            <a:endParaRPr dirty="0"/>
          </a:p>
        </p:txBody>
      </p:sp>
      <p:sp>
        <p:nvSpPr>
          <p:cNvPr id="446" name="Google Shape;446;p10"/>
          <p:cNvSpPr txBox="1">
            <a:spLocks noGrp="1"/>
          </p:cNvSpPr>
          <p:nvPr>
            <p:ph type="body" idx="1"/>
          </p:nvPr>
        </p:nvSpPr>
        <p:spPr>
          <a:xfrm>
            <a:off x="1901041" y="1870883"/>
            <a:ext cx="9137650" cy="4015520"/>
          </a:xfrm>
          <a:prstGeom prst="rect">
            <a:avLst/>
          </a:prstGeom>
          <a:noFill/>
          <a:ln>
            <a:noFill/>
          </a:ln>
        </p:spPr>
        <p:txBody>
          <a:bodyPr spcFirstLastPara="1" wrap="square" lIns="91425" tIns="45700" rIns="91425" bIns="45700" anchor="t" anchorCtr="0">
            <a:normAutofit lnSpcReduction="10000"/>
          </a:bodyPr>
          <a:lstStyle/>
          <a:p>
            <a:pPr marL="285750" marR="4020" lvl="0" indent="-285750" algn="just" rtl="0">
              <a:lnSpc>
                <a:spcPct val="90000"/>
              </a:lnSpc>
              <a:spcBef>
                <a:spcPts val="0"/>
              </a:spcBef>
              <a:spcAft>
                <a:spcPts val="0"/>
              </a:spcAft>
              <a:buClr>
                <a:srgbClr val="4E1E07"/>
              </a:buClr>
              <a:buSzPts val="1800"/>
              <a:buFont typeface="Arial"/>
              <a:buChar char="•"/>
            </a:pPr>
            <a:r>
              <a:rPr lang="en-US" sz="1800" dirty="0">
                <a:solidFill>
                  <a:srgbClr val="4E1E07"/>
                </a:solidFill>
                <a:sym typeface="Trebuchet MS"/>
              </a:rPr>
              <a:t>Although asbestos is hazardous, the risk of asbestos-related disease depends upon exposure to airborne asbestos fibers. </a:t>
            </a:r>
            <a:endParaRPr dirty="0"/>
          </a:p>
          <a:p>
            <a:pPr marL="285750" marR="4020" lvl="0" indent="-285750" algn="just" rtl="0">
              <a:lnSpc>
                <a:spcPct val="90000"/>
              </a:lnSpc>
              <a:spcBef>
                <a:spcPts val="1000"/>
              </a:spcBef>
              <a:spcAft>
                <a:spcPts val="0"/>
              </a:spcAft>
              <a:buClr>
                <a:srgbClr val="4E1E07"/>
              </a:buClr>
              <a:buSzPts val="1800"/>
              <a:buFont typeface="Arial"/>
              <a:buChar char="•"/>
            </a:pPr>
            <a:r>
              <a:rPr lang="en-US" sz="1800" dirty="0">
                <a:solidFill>
                  <a:srgbClr val="4E1E07"/>
                </a:solidFill>
                <a:sym typeface="Trebuchet MS"/>
              </a:rPr>
              <a:t>Based upon available data, the average airborne asbestos levels in buildings seem to be very low. Accordingly, the health risk to most building occupants also appears to be very low. However, there is no safe limit for asbestos.</a:t>
            </a:r>
            <a:endParaRPr dirty="0"/>
          </a:p>
          <a:p>
            <a:pPr marL="285750" marR="4020" lvl="0" indent="-285750" algn="just" rtl="0">
              <a:lnSpc>
                <a:spcPct val="90000"/>
              </a:lnSpc>
              <a:spcBef>
                <a:spcPts val="1000"/>
              </a:spcBef>
              <a:spcAft>
                <a:spcPts val="0"/>
              </a:spcAft>
              <a:buClr>
                <a:srgbClr val="4E1E07"/>
              </a:buClr>
              <a:buSzPts val="1800"/>
              <a:buFont typeface="Arial"/>
              <a:buChar char="•"/>
            </a:pPr>
            <a:r>
              <a:rPr lang="en-US" sz="1800" dirty="0">
                <a:solidFill>
                  <a:srgbClr val="4E1E07"/>
                </a:solidFill>
                <a:sym typeface="Trebuchet MS"/>
              </a:rPr>
              <a:t>Removal is often not a building owner's best course of action to reduce asbestos exposure. In fact, an improper removal can create a dangerous situation where none previously existed. </a:t>
            </a:r>
            <a:endParaRPr dirty="0"/>
          </a:p>
          <a:p>
            <a:pPr marL="285750" marR="4020" lvl="0" indent="-285750" algn="just" rtl="0">
              <a:lnSpc>
                <a:spcPct val="90000"/>
              </a:lnSpc>
              <a:spcBef>
                <a:spcPts val="1000"/>
              </a:spcBef>
              <a:spcAft>
                <a:spcPts val="0"/>
              </a:spcAft>
              <a:buClr>
                <a:srgbClr val="4E1E07"/>
              </a:buClr>
              <a:buSzPts val="1800"/>
              <a:buFont typeface="Arial"/>
              <a:buChar char="•"/>
            </a:pPr>
            <a:r>
              <a:rPr lang="en-US" sz="1800" dirty="0">
                <a:solidFill>
                  <a:srgbClr val="4E1E07"/>
                </a:solidFill>
                <a:sym typeface="Trebuchet MS"/>
              </a:rPr>
              <a:t>EPA only requires asbestos removal to prevent significant public exposure to airborne asbestos fibers during building demolition or renovation activities. </a:t>
            </a:r>
            <a:endParaRPr dirty="0"/>
          </a:p>
          <a:p>
            <a:pPr marL="285750" marR="4020" lvl="0" indent="-285750" algn="l" rtl="0">
              <a:lnSpc>
                <a:spcPct val="90000"/>
              </a:lnSpc>
              <a:spcBef>
                <a:spcPts val="1000"/>
              </a:spcBef>
              <a:spcAft>
                <a:spcPts val="0"/>
              </a:spcAft>
              <a:buClr>
                <a:srgbClr val="4E1E07"/>
              </a:buClr>
              <a:buSzPts val="1800"/>
              <a:buFont typeface="Arial"/>
              <a:buChar char="•"/>
            </a:pPr>
            <a:r>
              <a:rPr lang="en-US" sz="1800" dirty="0">
                <a:solidFill>
                  <a:srgbClr val="4E1E07"/>
                </a:solidFill>
                <a:sym typeface="Trebuchet MS"/>
              </a:rPr>
              <a:t>Identified asbestos will pose little risk if it is well maintained under an operations and maintenance program. Improper operations and maintenance also can cause dangerous situations. Therefore, EPA requires a pro-active, in-place management program whenever ACBM is discovered and is not removed.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1"/>
          <p:cNvSpPr txBox="1">
            <a:spLocks noGrp="1"/>
          </p:cNvSpPr>
          <p:nvPr>
            <p:ph type="title"/>
          </p:nvPr>
        </p:nvSpPr>
        <p:spPr>
          <a:xfrm>
            <a:off x="400594" y="344962"/>
            <a:ext cx="10021570" cy="10919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ct val="100000"/>
              <a:buFont typeface="Arial"/>
              <a:buNone/>
            </a:pPr>
            <a:r>
              <a:rPr lang="en-US" sz="4800" b="1" i="0" u="none" strike="noStrike" dirty="0">
                <a:latin typeface="Calibri" panose="020F0502020204030204" pitchFamily="34" charset="0"/>
                <a:ea typeface="Arial"/>
                <a:cs typeface="Calibri" panose="020F0502020204030204" pitchFamily="34" charset="0"/>
                <a:sym typeface="Arial"/>
              </a:rPr>
              <a:t>WHEN WAS ASBESTOS REGULATED? </a:t>
            </a:r>
            <a:endParaRPr sz="4800" dirty="0"/>
          </a:p>
        </p:txBody>
      </p:sp>
      <p:sp>
        <p:nvSpPr>
          <p:cNvPr id="452" name="Google Shape;452;p11"/>
          <p:cNvSpPr txBox="1">
            <a:spLocks noGrp="1"/>
          </p:cNvSpPr>
          <p:nvPr>
            <p:ph type="body" idx="1"/>
          </p:nvPr>
        </p:nvSpPr>
        <p:spPr>
          <a:xfrm>
            <a:off x="1923802" y="1436915"/>
            <a:ext cx="8633362" cy="4631376"/>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4E1E07"/>
              </a:buClr>
              <a:buSzPts val="1800"/>
              <a:buFont typeface="Arial"/>
              <a:buChar char="•"/>
            </a:pPr>
            <a:r>
              <a:rPr lang="en-US" sz="1800" i="0" u="none" strike="noStrike" dirty="0">
                <a:solidFill>
                  <a:srgbClr val="4E1E07"/>
                </a:solidFill>
                <a:sym typeface="Trebuchet MS"/>
              </a:rPr>
              <a:t>Asbestos was first identified as a hazardous air pollutant under the Clean Air Act of 1970. </a:t>
            </a:r>
            <a:endParaRPr dirty="0"/>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Amendments to the act resulted in several U.S. Environmental Protection Agency regulations governing the use and disposal of asbestos. Giving the agenc</a:t>
            </a:r>
            <a:r>
              <a:rPr lang="en-US" sz="1800" dirty="0">
                <a:solidFill>
                  <a:srgbClr val="4E1E07"/>
                </a:solidFill>
                <a:sym typeface="Trebuchet MS"/>
              </a:rPr>
              <a:t>y the authority to ban certain asbestos products. </a:t>
            </a:r>
            <a:endParaRPr dirty="0"/>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ASBESTOS PRODUCTS BANNED UNDER NESHAP</a:t>
            </a:r>
            <a:endParaRPr dirty="0"/>
          </a:p>
          <a:p>
            <a:pPr marL="742950" lvl="1" indent="-285750" algn="l" rtl="0">
              <a:lnSpc>
                <a:spcPct val="90000"/>
              </a:lnSpc>
              <a:spcBef>
                <a:spcPts val="500"/>
              </a:spcBef>
              <a:spcAft>
                <a:spcPts val="0"/>
              </a:spcAft>
              <a:buClr>
                <a:srgbClr val="4E1E07"/>
              </a:buClr>
              <a:buSzPts val="1400"/>
              <a:buFont typeface="Arial"/>
              <a:buChar char="•"/>
            </a:pPr>
            <a:r>
              <a:rPr lang="en-US" sz="1400" dirty="0">
                <a:solidFill>
                  <a:srgbClr val="4E1E07"/>
                </a:solidFill>
                <a:latin typeface="Calibri" panose="020F0502020204030204" pitchFamily="34" charset="0"/>
                <a:cs typeface="Calibri" panose="020F0502020204030204" pitchFamily="34" charset="0"/>
                <a:sym typeface="Trebuchet MS"/>
              </a:rPr>
              <a:t>1973: Application of spray-applied surfacing material containing asbestos was banned for fireproofing and insulating purposes.</a:t>
            </a:r>
            <a:endParaRPr dirty="0">
              <a:latin typeface="Calibri" panose="020F0502020204030204" pitchFamily="34" charset="0"/>
              <a:cs typeface="Calibri" panose="020F0502020204030204" pitchFamily="34" charset="0"/>
            </a:endParaRPr>
          </a:p>
          <a:p>
            <a:pPr marL="742950" lvl="1" indent="-285750" algn="l" rtl="0">
              <a:lnSpc>
                <a:spcPct val="90000"/>
              </a:lnSpc>
              <a:spcBef>
                <a:spcPts val="500"/>
              </a:spcBef>
              <a:spcAft>
                <a:spcPts val="0"/>
              </a:spcAft>
              <a:buClr>
                <a:srgbClr val="4E1E07"/>
              </a:buClr>
              <a:buSzPts val="1400"/>
              <a:buFont typeface="Arial"/>
              <a:buChar char="•"/>
            </a:pPr>
            <a:r>
              <a:rPr lang="en-US" sz="1400" dirty="0">
                <a:solidFill>
                  <a:srgbClr val="4E1E07"/>
                </a:solidFill>
                <a:latin typeface="Calibri" panose="020F0502020204030204" pitchFamily="34" charset="0"/>
                <a:cs typeface="Calibri" panose="020F0502020204030204" pitchFamily="34" charset="0"/>
                <a:sym typeface="Trebuchet MS"/>
              </a:rPr>
              <a:t>1975: The installation of asbestos pipe insulation and asbestos block insulation on facility components, including boilers and hot water tanks, were banned.</a:t>
            </a:r>
            <a:endParaRPr dirty="0">
              <a:latin typeface="Calibri" panose="020F0502020204030204" pitchFamily="34" charset="0"/>
              <a:cs typeface="Calibri" panose="020F0502020204030204" pitchFamily="34" charset="0"/>
            </a:endParaRPr>
          </a:p>
          <a:p>
            <a:pPr marL="742950" lvl="1" indent="-285750" algn="l" rtl="0">
              <a:lnSpc>
                <a:spcPct val="90000"/>
              </a:lnSpc>
              <a:spcBef>
                <a:spcPts val="500"/>
              </a:spcBef>
              <a:spcAft>
                <a:spcPts val="0"/>
              </a:spcAft>
              <a:buClr>
                <a:srgbClr val="4E1E07"/>
              </a:buClr>
              <a:buSzPts val="1400"/>
              <a:buFont typeface="Arial"/>
              <a:buChar char="•"/>
            </a:pPr>
            <a:r>
              <a:rPr lang="en-US" sz="1400" dirty="0">
                <a:solidFill>
                  <a:srgbClr val="4E1E07"/>
                </a:solidFill>
                <a:latin typeface="Calibri" panose="020F0502020204030204" pitchFamily="34" charset="0"/>
                <a:cs typeface="Calibri" panose="020F0502020204030204" pitchFamily="34" charset="0"/>
                <a:sym typeface="Trebuchet MS"/>
              </a:rPr>
              <a:t>1978: It banned spray-applied surfacing materials for purposes not already banned.</a:t>
            </a:r>
            <a:endParaRPr dirty="0">
              <a:latin typeface="Calibri" panose="020F0502020204030204" pitchFamily="34" charset="0"/>
              <a:cs typeface="Calibri" panose="020F0502020204030204" pitchFamily="34" charset="0"/>
            </a:endParaRPr>
          </a:p>
          <a:p>
            <a:pPr marL="742950" lvl="1" indent="-285750" algn="l" rtl="0">
              <a:lnSpc>
                <a:spcPct val="90000"/>
              </a:lnSpc>
              <a:spcBef>
                <a:spcPts val="500"/>
              </a:spcBef>
              <a:spcAft>
                <a:spcPts val="0"/>
              </a:spcAft>
              <a:buClr>
                <a:srgbClr val="4E1E07"/>
              </a:buClr>
              <a:buSzPts val="1400"/>
              <a:buFont typeface="Arial"/>
              <a:buChar char="•"/>
            </a:pPr>
            <a:r>
              <a:rPr lang="en-US" sz="1400" i="0" u="none" strike="noStrike" dirty="0">
                <a:solidFill>
                  <a:srgbClr val="4E1E07"/>
                </a:solidFill>
                <a:latin typeface="Calibri" panose="020F0502020204030204" pitchFamily="34" charset="0"/>
                <a:cs typeface="Calibri" panose="020F0502020204030204" pitchFamily="34" charset="0"/>
                <a:sym typeface="Trebuchet MS"/>
              </a:rPr>
              <a:t>1990: The agency prohibited spray-on applications of materials containing more than 1% asbestos to buildings, structures, pipes and conduits.</a:t>
            </a:r>
            <a:endParaRPr dirty="0">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4E1E07"/>
              </a:buClr>
              <a:buSzPts val="1800"/>
              <a:buFont typeface="Arial"/>
              <a:buChar char="•"/>
            </a:pPr>
            <a:r>
              <a:rPr lang="en-US" sz="1800" dirty="0">
                <a:solidFill>
                  <a:srgbClr val="4E1E07"/>
                </a:solidFill>
                <a:sym typeface="Trebuchet MS"/>
              </a:rPr>
              <a:t>People injured by asbestos have advocated for their rights. They work hard to implement regulations that might protect future workers.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2"/>
          <p:cNvSpPr txBox="1">
            <a:spLocks noGrp="1"/>
          </p:cNvSpPr>
          <p:nvPr>
            <p:ph type="title"/>
          </p:nvPr>
        </p:nvSpPr>
        <p:spPr>
          <a:xfrm>
            <a:off x="1325880" y="168676"/>
            <a:ext cx="10021570" cy="109195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Trebuchet MS"/>
              <a:buNone/>
            </a:pPr>
            <a:r>
              <a:rPr lang="en-US" sz="4000" b="1" i="0" u="none" strike="noStrike" dirty="0">
                <a:sym typeface="Trebuchet MS"/>
              </a:rPr>
              <a:t>ASBESTOS HISTORICAL USES? </a:t>
            </a:r>
            <a:endParaRPr sz="4000" dirty="0">
              <a:sym typeface="Trebuchet MS"/>
            </a:endParaRPr>
          </a:p>
        </p:txBody>
      </p:sp>
      <p:sp>
        <p:nvSpPr>
          <p:cNvPr id="458" name="Google Shape;458;p12"/>
          <p:cNvSpPr txBox="1">
            <a:spLocks noGrp="1"/>
          </p:cNvSpPr>
          <p:nvPr>
            <p:ph type="body" idx="1"/>
          </p:nvPr>
        </p:nvSpPr>
        <p:spPr>
          <a:xfrm>
            <a:off x="1936668" y="1260629"/>
            <a:ext cx="9137650" cy="482057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89D9C"/>
              </a:buClr>
              <a:buSzPct val="100000"/>
              <a:buNone/>
            </a:pPr>
            <a:endParaRPr sz="1800" b="0" i="0" u="none" strike="noStrike" dirty="0">
              <a:solidFill>
                <a:srgbClr val="000000"/>
              </a:solidFill>
              <a:latin typeface="Calibri" panose="020F0502020204030204" pitchFamily="34" charset="0"/>
              <a:ea typeface="Arial"/>
              <a:cs typeface="Calibri" panose="020F0502020204030204" pitchFamily="34" charset="0"/>
              <a:sym typeface="Arial"/>
            </a:endParaRPr>
          </a:p>
          <a:p>
            <a:pPr marL="342900" lvl="0" indent="-342900" algn="l" rtl="0">
              <a:lnSpc>
                <a:spcPct val="90000"/>
              </a:lnSpc>
              <a:spcBef>
                <a:spcPts val="1000"/>
              </a:spcBef>
              <a:spcAft>
                <a:spcPts val="0"/>
              </a:spcAft>
              <a:buClr>
                <a:srgbClr val="4E1E07"/>
              </a:buClr>
              <a:buSzPct val="100000"/>
              <a:buFont typeface="Arial"/>
              <a:buChar char="•"/>
            </a:pPr>
            <a:r>
              <a:rPr lang="en-US" sz="2600" i="0" u="none" strike="noStrike" dirty="0">
                <a:solidFill>
                  <a:srgbClr val="4E1E07"/>
                </a:solidFill>
                <a:sym typeface="Trebuchet MS"/>
              </a:rPr>
              <a:t>The Greeks used asbestos in lamp wicks. </a:t>
            </a:r>
            <a:endParaRPr dirty="0"/>
          </a:p>
          <a:p>
            <a:pPr marL="342900" lvl="0" indent="-342900" algn="l" rtl="0">
              <a:lnSpc>
                <a:spcPct val="90000"/>
              </a:lnSpc>
              <a:spcBef>
                <a:spcPts val="1000"/>
              </a:spcBef>
              <a:spcAft>
                <a:spcPts val="0"/>
              </a:spcAft>
              <a:buClr>
                <a:srgbClr val="4E1E07"/>
              </a:buClr>
              <a:buSzPct val="100000"/>
              <a:buFont typeface="Arial"/>
              <a:buChar char="•"/>
            </a:pPr>
            <a:r>
              <a:rPr lang="en-US" sz="2600" i="0" u="none" strike="noStrike" dirty="0">
                <a:solidFill>
                  <a:srgbClr val="4E1E07"/>
                </a:solidFill>
                <a:sym typeface="Trebuchet MS"/>
              </a:rPr>
              <a:t>The fire resistance properties of asbestos have been known since ancient times. </a:t>
            </a:r>
            <a:endParaRPr dirty="0"/>
          </a:p>
          <a:p>
            <a:pPr marL="342900" lvl="0" indent="-342900" algn="l" rtl="0">
              <a:lnSpc>
                <a:spcPct val="90000"/>
              </a:lnSpc>
              <a:spcBef>
                <a:spcPts val="1000"/>
              </a:spcBef>
              <a:spcAft>
                <a:spcPts val="0"/>
              </a:spcAft>
              <a:buClr>
                <a:srgbClr val="4E1E07"/>
              </a:buClr>
              <a:buSzPct val="100000"/>
              <a:buFont typeface="Arial"/>
              <a:buChar char="•"/>
            </a:pPr>
            <a:r>
              <a:rPr lang="en-US" sz="2600" i="0" u="none" strike="noStrike" dirty="0">
                <a:solidFill>
                  <a:srgbClr val="4E1E07"/>
                </a:solidFill>
                <a:sym typeface="Trebuchet MS"/>
              </a:rPr>
              <a:t>It is said that Charlemagne's tablecloth (which according to legend, he threw in a fire to clean) was made of asbestos. </a:t>
            </a:r>
            <a:endParaRPr dirty="0"/>
          </a:p>
          <a:p>
            <a:pPr marL="342900" lvl="0" indent="-342900" algn="l" rtl="0">
              <a:lnSpc>
                <a:spcPct val="90000"/>
              </a:lnSpc>
              <a:spcBef>
                <a:spcPts val="1000"/>
              </a:spcBef>
              <a:spcAft>
                <a:spcPts val="0"/>
              </a:spcAft>
              <a:buClr>
                <a:srgbClr val="4E1E07"/>
              </a:buClr>
              <a:buSzPct val="100000"/>
              <a:buFont typeface="Arial"/>
              <a:buChar char="•"/>
            </a:pPr>
            <a:r>
              <a:rPr lang="en-US" sz="2600" i="0" u="none" strike="noStrike" dirty="0">
                <a:solidFill>
                  <a:srgbClr val="4E1E07"/>
                </a:solidFill>
                <a:sym typeface="Trebuchet MS"/>
              </a:rPr>
              <a:t>Asbestos was used in fabrics such as Egyptian burial cloth.</a:t>
            </a:r>
            <a:endParaRPr dirty="0"/>
          </a:p>
          <a:p>
            <a:pPr marL="342900" lvl="0" indent="-342900" algn="l" rtl="0">
              <a:lnSpc>
                <a:spcPct val="90000"/>
              </a:lnSpc>
              <a:spcBef>
                <a:spcPts val="1000"/>
              </a:spcBef>
              <a:spcAft>
                <a:spcPts val="0"/>
              </a:spcAft>
              <a:buClr>
                <a:srgbClr val="4E1E07"/>
              </a:buClr>
              <a:buSzPct val="100000"/>
              <a:buFont typeface="Arial"/>
              <a:buChar char="•"/>
            </a:pPr>
            <a:r>
              <a:rPr lang="en-US" sz="2600" dirty="0">
                <a:solidFill>
                  <a:srgbClr val="4E1E07"/>
                </a:solidFill>
                <a:sym typeface="Trebuchet MS"/>
              </a:rPr>
              <a:t>Insulation material -- Usually spray-applied, trowel-applied, or manually installed after being preformed to fit surfaces such as pipes for thermal insulation and condensation control. </a:t>
            </a:r>
            <a:r>
              <a:rPr lang="en-US" sz="2600" i="0" u="none" strike="noStrike" dirty="0">
                <a:solidFill>
                  <a:srgbClr val="4E1E07"/>
                </a:solidFill>
                <a:sym typeface="Trebuchet MS"/>
              </a:rPr>
              <a:t> </a:t>
            </a:r>
            <a:endParaRPr dirty="0"/>
          </a:p>
          <a:p>
            <a:pPr marL="342900" lvl="0" indent="-342900" algn="l" rtl="0">
              <a:lnSpc>
                <a:spcPct val="90000"/>
              </a:lnSpc>
              <a:spcBef>
                <a:spcPts val="1000"/>
              </a:spcBef>
              <a:spcAft>
                <a:spcPts val="0"/>
              </a:spcAft>
              <a:buClr>
                <a:srgbClr val="4E1E07"/>
              </a:buClr>
              <a:buSzPct val="100000"/>
              <a:buFont typeface="Arial"/>
              <a:buChar char="•"/>
            </a:pPr>
            <a:r>
              <a:rPr lang="en-US" sz="2600" dirty="0">
                <a:solidFill>
                  <a:srgbClr val="4E1E07"/>
                </a:solidFill>
                <a:sym typeface="Trebuchet MS"/>
              </a:rPr>
              <a:t>Acoustical or soundproofing material -- Trowel- or spray-applied. May also be used for decoration. Asbestos was mixed with other materials and sprayed onto ceilings and walls to produce a soft, textured look. </a:t>
            </a:r>
            <a:endParaRPr sz="2600" i="0" u="none" strike="noStrike" dirty="0">
              <a:solidFill>
                <a:srgbClr val="4E1E07"/>
              </a:solidFill>
              <a:sym typeface="Trebuchet MS"/>
            </a:endParaRPr>
          </a:p>
          <a:p>
            <a:pPr marL="0" lvl="0" indent="0" algn="l" rtl="0">
              <a:lnSpc>
                <a:spcPct val="90000"/>
              </a:lnSpc>
              <a:spcBef>
                <a:spcPts val="1000"/>
              </a:spcBef>
              <a:spcAft>
                <a:spcPts val="0"/>
              </a:spcAft>
              <a:buClr>
                <a:srgbClr val="889D9C"/>
              </a:buClr>
              <a:buSzPct val="1000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3"/>
          <p:cNvSpPr txBox="1">
            <a:spLocks noGrp="1"/>
          </p:cNvSpPr>
          <p:nvPr>
            <p:ph type="title"/>
          </p:nvPr>
        </p:nvSpPr>
        <p:spPr>
          <a:xfrm>
            <a:off x="248195" y="249950"/>
            <a:ext cx="10021570" cy="90552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Trebuchet MS"/>
              <a:buNone/>
            </a:pPr>
            <a:r>
              <a:rPr lang="en-US" sz="4000" b="1" i="0" u="none" strike="noStrike" dirty="0">
                <a:sym typeface="Trebuchet MS"/>
              </a:rPr>
              <a:t>WHERE IS ASBESTOS FOUND? </a:t>
            </a:r>
            <a:endParaRPr sz="4000" dirty="0">
              <a:sym typeface="Trebuchet MS"/>
            </a:endParaRPr>
          </a:p>
        </p:txBody>
      </p:sp>
      <p:sp>
        <p:nvSpPr>
          <p:cNvPr id="464" name="Google Shape;464;p13"/>
          <p:cNvSpPr txBox="1">
            <a:spLocks noGrp="1"/>
          </p:cNvSpPr>
          <p:nvPr>
            <p:ph type="body" idx="1"/>
          </p:nvPr>
        </p:nvSpPr>
        <p:spPr>
          <a:xfrm>
            <a:off x="2209800" y="1340529"/>
            <a:ext cx="9137650" cy="4500978"/>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90000"/>
              </a:lnSpc>
              <a:spcBef>
                <a:spcPts val="0"/>
              </a:spcBef>
              <a:spcAft>
                <a:spcPts val="0"/>
              </a:spcAft>
              <a:buClr>
                <a:srgbClr val="4E1E07"/>
              </a:buClr>
              <a:buSzPct val="100000"/>
              <a:buNone/>
            </a:pPr>
            <a:r>
              <a:rPr lang="en-US" sz="1800" i="0" u="none" strike="noStrike" dirty="0">
                <a:solidFill>
                  <a:srgbClr val="4E1E07"/>
                </a:solidFill>
                <a:sym typeface="Trebuchet MS"/>
              </a:rPr>
              <a:t>Asbestos may be found in many different products</a:t>
            </a:r>
            <a:endParaRPr dirty="0"/>
          </a:p>
          <a:p>
            <a:pPr marL="0" lvl="0" indent="0" algn="just" rtl="0">
              <a:lnSpc>
                <a:spcPct val="90000"/>
              </a:lnSpc>
              <a:spcBef>
                <a:spcPts val="1000"/>
              </a:spcBef>
              <a:spcAft>
                <a:spcPts val="0"/>
              </a:spcAft>
              <a:buClr>
                <a:srgbClr val="4E1E07"/>
              </a:buClr>
              <a:buSzPct val="100000"/>
              <a:buNone/>
            </a:pPr>
            <a:r>
              <a:rPr lang="en-US" sz="1800" i="0" u="none" strike="noStrike" dirty="0">
                <a:solidFill>
                  <a:srgbClr val="4E1E07"/>
                </a:solidFill>
                <a:sym typeface="Trebuchet MS"/>
              </a:rPr>
              <a:t>and many different places. Examples of products that</a:t>
            </a:r>
            <a:endParaRPr dirty="0"/>
          </a:p>
          <a:p>
            <a:pPr marL="0" lvl="0" indent="0" algn="just" rtl="0">
              <a:lnSpc>
                <a:spcPct val="90000"/>
              </a:lnSpc>
              <a:spcBef>
                <a:spcPts val="1000"/>
              </a:spcBef>
              <a:spcAft>
                <a:spcPts val="0"/>
              </a:spcAft>
              <a:buClr>
                <a:srgbClr val="4E1E07"/>
              </a:buClr>
              <a:buSzPct val="100000"/>
              <a:buNone/>
            </a:pPr>
            <a:r>
              <a:rPr lang="en-US" sz="1800" i="0" u="none" strike="noStrike" dirty="0">
                <a:solidFill>
                  <a:srgbClr val="4E1E07"/>
                </a:solidFill>
                <a:sym typeface="Trebuchet MS"/>
              </a:rPr>
              <a:t>might contain asbestos ar</a:t>
            </a:r>
            <a:r>
              <a:rPr lang="en-US" sz="1800" dirty="0">
                <a:solidFill>
                  <a:srgbClr val="4E1E07"/>
                </a:solidFill>
                <a:sym typeface="Trebuchet MS"/>
              </a:rPr>
              <a:t>e:</a:t>
            </a:r>
            <a:endParaRPr sz="1800" dirty="0">
              <a:solidFill>
                <a:srgbClr val="4E1E07"/>
              </a:solidFill>
              <a:sym typeface="Trebuchet MS"/>
            </a:endParaRPr>
          </a:p>
          <a:p>
            <a:pPr marL="0" lvl="0" indent="0" algn="just" rtl="0">
              <a:lnSpc>
                <a:spcPct val="90000"/>
              </a:lnSpc>
              <a:spcBef>
                <a:spcPts val="1000"/>
              </a:spcBef>
              <a:spcAft>
                <a:spcPts val="0"/>
              </a:spcAft>
              <a:buClr>
                <a:srgbClr val="4E1E07"/>
              </a:buClr>
              <a:buSzPct val="100000"/>
              <a:buNone/>
            </a:pPr>
            <a:endParaRPr sz="1800" dirty="0">
              <a:solidFill>
                <a:srgbClr val="4E1E07"/>
              </a:solidFill>
            </a:endParaRPr>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Sprayed-on fireproofing and insulation in buildings </a:t>
            </a:r>
            <a:endParaRPr dirty="0"/>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Insulation for pipes and boilers </a:t>
            </a:r>
            <a:endParaRPr dirty="0"/>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Wall and ceiling insulation </a:t>
            </a:r>
            <a:endParaRPr dirty="0"/>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Ceiling tiles </a:t>
            </a:r>
            <a:endParaRPr dirty="0"/>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Floor tiles </a:t>
            </a:r>
            <a:endParaRPr dirty="0"/>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Putties, caulks, and cements (such as in chemical carrying cement pipes) </a:t>
            </a:r>
            <a:endParaRPr dirty="0"/>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Plaster material </a:t>
            </a:r>
            <a:endParaRPr dirty="0"/>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Mastic material (pipe, HVAC, sink) </a:t>
            </a:r>
            <a:endParaRPr dirty="0"/>
          </a:p>
          <a:p>
            <a:pPr marL="285750" lvl="0" indent="-268605" algn="l" rtl="0">
              <a:lnSpc>
                <a:spcPct val="90000"/>
              </a:lnSpc>
              <a:spcBef>
                <a:spcPts val="1000"/>
              </a:spcBef>
              <a:spcAft>
                <a:spcPts val="0"/>
              </a:spcAft>
              <a:buClr>
                <a:schemeClr val="dk1"/>
              </a:buClr>
              <a:buSzPct val="100000"/>
              <a:buFont typeface="Arial"/>
              <a:buChar char="•"/>
            </a:pPr>
            <a:r>
              <a:rPr lang="en-US" sz="1800" i="0" u="none" strike="noStrike" dirty="0">
                <a:solidFill>
                  <a:schemeClr val="dk1"/>
                </a:solidFill>
                <a:sym typeface="Trebuchet MS"/>
              </a:rPr>
              <a:t>Roofing shingles </a:t>
            </a:r>
            <a:endParaRPr dirty="0"/>
          </a:p>
          <a:p>
            <a:pPr marL="285750" lvl="0" indent="-171450" algn="l" rtl="0">
              <a:lnSpc>
                <a:spcPct val="90000"/>
              </a:lnSpc>
              <a:spcBef>
                <a:spcPts val="1000"/>
              </a:spcBef>
              <a:spcAft>
                <a:spcPts val="0"/>
              </a:spcAft>
              <a:buClr>
                <a:srgbClr val="889D9C"/>
              </a:buClr>
              <a:buSzPct val="100000"/>
              <a:buFont typeface="Arial"/>
              <a:buNone/>
            </a:pPr>
            <a:endParaRPr sz="1800" b="0" i="0" u="none" strike="noStrike" dirty="0">
              <a:solidFill>
                <a:srgbClr val="000000"/>
              </a:solidFill>
              <a:latin typeface="Calibri" panose="020F0502020204030204" pitchFamily="34" charset="0"/>
              <a:ea typeface="Arial"/>
              <a:cs typeface="Calibri" panose="020F0502020204030204" pitchFamily="34" charset="0"/>
              <a:sym typeface="Arial"/>
            </a:endParaRPr>
          </a:p>
          <a:p>
            <a:pPr marL="0" lvl="0" indent="0" algn="just" rtl="0">
              <a:lnSpc>
                <a:spcPct val="90000"/>
              </a:lnSpc>
              <a:spcBef>
                <a:spcPts val="1000"/>
              </a:spcBef>
              <a:spcAft>
                <a:spcPts val="0"/>
              </a:spcAft>
              <a:buClr>
                <a:srgbClr val="889D9C"/>
              </a:buClr>
              <a:buSzPct val="1000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4"/>
          <p:cNvSpPr txBox="1">
            <a:spLocks noGrp="1"/>
          </p:cNvSpPr>
          <p:nvPr>
            <p:ph type="title"/>
          </p:nvPr>
        </p:nvSpPr>
        <p:spPr>
          <a:xfrm>
            <a:off x="313509" y="272143"/>
            <a:ext cx="8833188" cy="12374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Trebuchet MS"/>
              <a:buNone/>
            </a:pPr>
            <a:r>
              <a:rPr lang="en-US" sz="4000" i="0" dirty="0">
                <a:sym typeface="Trebuchet MS"/>
              </a:rPr>
              <a:t>WHAT ARE THE HAZARDS OF ASBESTOS? </a:t>
            </a:r>
            <a:endParaRPr sz="4000" dirty="0">
              <a:sym typeface="Trebuchet MS"/>
            </a:endParaRPr>
          </a:p>
        </p:txBody>
      </p:sp>
      <p:sp>
        <p:nvSpPr>
          <p:cNvPr id="470" name="Google Shape;470;p14"/>
          <p:cNvSpPr txBox="1">
            <a:spLocks noGrp="1"/>
          </p:cNvSpPr>
          <p:nvPr>
            <p:ph type="body" idx="1"/>
          </p:nvPr>
        </p:nvSpPr>
        <p:spPr>
          <a:xfrm>
            <a:off x="2209800" y="2441197"/>
            <a:ext cx="9137650" cy="324332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4E1E07"/>
              </a:buClr>
              <a:buSzPts val="2000"/>
              <a:buNone/>
            </a:pPr>
            <a:r>
              <a:rPr lang="en-US" sz="2000" i="0" dirty="0">
                <a:solidFill>
                  <a:srgbClr val="4E1E07"/>
                </a:solidFill>
                <a:sym typeface="Trebuchet MS"/>
              </a:rPr>
              <a:t>Asbestos is well recognized as a health hazard and its use is now highly regulated by both OSHA and EPA. Asbestos fibers associated with these health risks are too small to be seen with the naked eye. Breathing asbestos fibers can cause a buildup of scar-like tissue in the lungs called asbestosis and result in loss of lung function that often progresses to disability and death. Asbestos also causes cancer of the lung and other diseases such as mesothelioma of the pleura which is a fatal malignant tumor of the membrane lining the cavity of the lung or stomach. Epidemiologic evidence has increasingly shown that all asbestos fiber types, including the most commonly used form of asbestos, chrysotile, causes mesothelioma in humans.</a:t>
            </a:r>
            <a:endParaRPr sz="2000" dirty="0">
              <a:solidFill>
                <a:srgbClr val="4E1E07"/>
              </a:solidFill>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5"/>
          <p:cNvSpPr txBox="1">
            <a:spLocks noGrp="1"/>
          </p:cNvSpPr>
          <p:nvPr>
            <p:ph type="title"/>
          </p:nvPr>
        </p:nvSpPr>
        <p:spPr>
          <a:xfrm>
            <a:off x="184657" y="206830"/>
            <a:ext cx="7457114" cy="133788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Trebuchet MS"/>
              <a:buNone/>
            </a:pPr>
            <a:r>
              <a:rPr lang="en-US" sz="4000" b="1" i="0" u="none" strike="noStrike" dirty="0">
                <a:sym typeface="Trebuchet MS"/>
              </a:rPr>
              <a:t>WHEN IS ASBESTOS DANGEROUS? </a:t>
            </a:r>
            <a:endParaRPr sz="4000" dirty="0">
              <a:sym typeface="Trebuchet MS"/>
            </a:endParaRPr>
          </a:p>
        </p:txBody>
      </p:sp>
      <p:sp>
        <p:nvSpPr>
          <p:cNvPr id="476" name="Google Shape;476;p15"/>
          <p:cNvSpPr txBox="1">
            <a:spLocks noGrp="1"/>
          </p:cNvSpPr>
          <p:nvPr>
            <p:ph type="body" idx="1"/>
          </p:nvPr>
        </p:nvSpPr>
        <p:spPr>
          <a:xfrm>
            <a:off x="2209800" y="1544715"/>
            <a:ext cx="9137650" cy="41398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9D9C"/>
              </a:buClr>
              <a:buSzPts val="1800"/>
              <a:buNone/>
            </a:pPr>
            <a:endParaRPr sz="1800" b="0" i="0" u="none" strike="noStrike" dirty="0">
              <a:solidFill>
                <a:srgbClr val="000000"/>
              </a:solidFill>
              <a:latin typeface="Calibri" panose="020F0502020204030204" pitchFamily="34" charset="0"/>
              <a:ea typeface="Arial"/>
              <a:cs typeface="Calibri" panose="020F0502020204030204" pitchFamily="34" charset="0"/>
              <a:sym typeface="Arial"/>
            </a:endParaRPr>
          </a:p>
          <a:p>
            <a:pPr marL="342900" lvl="0" indent="-342900" algn="l" rtl="0">
              <a:lnSpc>
                <a:spcPct val="90000"/>
              </a:lnSpc>
              <a:spcBef>
                <a:spcPts val="1000"/>
              </a:spcBef>
              <a:spcAft>
                <a:spcPts val="0"/>
              </a:spcAft>
              <a:buClr>
                <a:srgbClr val="4E1E07"/>
              </a:buClr>
              <a:buSzPts val="2400"/>
              <a:buFont typeface="Arial"/>
              <a:buChar char="•"/>
            </a:pPr>
            <a:r>
              <a:rPr lang="en-US" i="0" u="none" strike="noStrike" dirty="0">
                <a:solidFill>
                  <a:srgbClr val="4E1E07"/>
                </a:solidFill>
                <a:sym typeface="Trebuchet MS"/>
              </a:rPr>
              <a:t>ACM is not generally considered to be harmful unless it is releasing dust or fibers into the air where the fibers can be inhaled. </a:t>
            </a:r>
            <a:endParaRPr dirty="0"/>
          </a:p>
          <a:p>
            <a:pPr marL="342900" lvl="0" indent="-342900" algn="l" rtl="0">
              <a:lnSpc>
                <a:spcPct val="90000"/>
              </a:lnSpc>
              <a:spcBef>
                <a:spcPts val="1000"/>
              </a:spcBef>
              <a:spcAft>
                <a:spcPts val="0"/>
              </a:spcAft>
              <a:buClr>
                <a:srgbClr val="4E1E07"/>
              </a:buClr>
              <a:buSzPts val="2400"/>
              <a:buFont typeface="Arial"/>
              <a:buChar char="•"/>
            </a:pPr>
            <a:r>
              <a:rPr lang="en-US" i="0" u="none" strike="noStrike" dirty="0">
                <a:solidFill>
                  <a:srgbClr val="4E1E07"/>
                </a:solidFill>
                <a:sym typeface="Trebuchet MS"/>
              </a:rPr>
              <a:t>Many of the fibers will become trapped in the mucous membranes of the nose and throat where they can then be removed, but some may pass deep into the lungs. </a:t>
            </a:r>
            <a:endParaRPr dirty="0"/>
          </a:p>
          <a:p>
            <a:pPr marL="342900" lvl="0" indent="-342900" algn="l" rtl="0">
              <a:lnSpc>
                <a:spcPct val="90000"/>
              </a:lnSpc>
              <a:spcBef>
                <a:spcPts val="1000"/>
              </a:spcBef>
              <a:spcAft>
                <a:spcPts val="0"/>
              </a:spcAft>
              <a:buClr>
                <a:srgbClr val="4E1E07"/>
              </a:buClr>
              <a:buSzPts val="2400"/>
              <a:buFont typeface="Arial"/>
              <a:buChar char="•"/>
            </a:pPr>
            <a:r>
              <a:rPr lang="en-US" i="0" u="none" strike="noStrike" dirty="0">
                <a:solidFill>
                  <a:srgbClr val="4E1E07"/>
                </a:solidFill>
                <a:sym typeface="Trebuchet MS"/>
              </a:rPr>
              <a:t>Once they are trapped in the lungs, the fibers can cause health problems. </a:t>
            </a:r>
            <a:endParaRPr dirty="0"/>
          </a:p>
          <a:p>
            <a:pPr marL="0" lvl="0" indent="0" algn="l" rtl="0">
              <a:lnSpc>
                <a:spcPct val="90000"/>
              </a:lnSpc>
              <a:spcBef>
                <a:spcPts val="1000"/>
              </a:spcBef>
              <a:spcAft>
                <a:spcPts val="0"/>
              </a:spcAft>
              <a:buClr>
                <a:srgbClr val="889D9C"/>
              </a:buClr>
              <a:buSzPts val="24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6"/>
          <p:cNvSpPr txBox="1">
            <a:spLocks noGrp="1"/>
          </p:cNvSpPr>
          <p:nvPr>
            <p:ph type="title"/>
          </p:nvPr>
        </p:nvSpPr>
        <p:spPr>
          <a:xfrm>
            <a:off x="411061" y="177553"/>
            <a:ext cx="10936389" cy="79899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Trebuchet MS"/>
              <a:buNone/>
            </a:pPr>
            <a:r>
              <a:rPr lang="en-US" sz="4000" b="1" i="0" u="none" strike="noStrike" dirty="0">
                <a:sym typeface="Trebuchet MS"/>
              </a:rPr>
              <a:t>WHEN IS ASBESTOS DANGEROUS? </a:t>
            </a:r>
            <a:endParaRPr sz="4000" dirty="0">
              <a:sym typeface="Trebuchet MS"/>
            </a:endParaRPr>
          </a:p>
        </p:txBody>
      </p:sp>
      <p:sp>
        <p:nvSpPr>
          <p:cNvPr id="482" name="Google Shape;482;p16"/>
          <p:cNvSpPr txBox="1">
            <a:spLocks noGrp="1"/>
          </p:cNvSpPr>
          <p:nvPr>
            <p:ph type="body" idx="1"/>
          </p:nvPr>
        </p:nvSpPr>
        <p:spPr>
          <a:xfrm>
            <a:off x="5246703" y="1515429"/>
            <a:ext cx="6100747" cy="4264094"/>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en-US" sz="1800" i="0" u="none" strike="noStrike" dirty="0">
                <a:solidFill>
                  <a:schemeClr val="dk1"/>
                </a:solidFill>
                <a:sym typeface="Trebuchet MS"/>
              </a:rPr>
              <a:t>Continued:</a:t>
            </a:r>
            <a:endParaRPr dirty="0"/>
          </a:p>
          <a:p>
            <a:pPr marL="285750" lvl="0" indent="-285750" algn="l" rtl="0">
              <a:lnSpc>
                <a:spcPct val="90000"/>
              </a:lnSpc>
              <a:spcBef>
                <a:spcPts val="1000"/>
              </a:spcBef>
              <a:spcAft>
                <a:spcPts val="0"/>
              </a:spcAft>
              <a:buClr>
                <a:srgbClr val="4E1E07"/>
              </a:buClr>
              <a:buSzPct val="100000"/>
              <a:buFont typeface="Arial"/>
              <a:buChar char="•"/>
            </a:pPr>
            <a:r>
              <a:rPr lang="en-US" i="0" u="none" strike="noStrike" dirty="0">
                <a:solidFill>
                  <a:srgbClr val="4E1E07"/>
                </a:solidFill>
                <a:sym typeface="Trebuchet MS"/>
              </a:rPr>
              <a:t>Asbestos is hazardous when it is friable and is disturbed in such a nature that it releases fibers. </a:t>
            </a:r>
            <a:endParaRPr dirty="0"/>
          </a:p>
          <a:p>
            <a:pPr marL="285750" lvl="0" indent="-285750" algn="l" rtl="0">
              <a:lnSpc>
                <a:spcPct val="90000"/>
              </a:lnSpc>
              <a:spcBef>
                <a:spcPts val="1000"/>
              </a:spcBef>
              <a:spcAft>
                <a:spcPts val="0"/>
              </a:spcAft>
              <a:buClr>
                <a:srgbClr val="4E1E07"/>
              </a:buClr>
              <a:buSzPct val="100000"/>
              <a:buFont typeface="Arial"/>
              <a:buChar char="•"/>
            </a:pPr>
            <a:r>
              <a:rPr lang="en-US" i="0" u="none" strike="noStrike" dirty="0">
                <a:solidFill>
                  <a:srgbClr val="4E1E07"/>
                </a:solidFill>
                <a:sym typeface="Trebuchet MS"/>
              </a:rPr>
              <a:t>The term "friable" means that the asbestos is easily crumbled by hand, releasing fibers into the air. </a:t>
            </a:r>
            <a:endParaRPr dirty="0"/>
          </a:p>
          <a:p>
            <a:pPr marL="742950" lvl="1" indent="-285750" algn="l" rtl="0">
              <a:lnSpc>
                <a:spcPct val="90000"/>
              </a:lnSpc>
              <a:spcBef>
                <a:spcPts val="500"/>
              </a:spcBef>
              <a:spcAft>
                <a:spcPts val="0"/>
              </a:spcAft>
              <a:buClr>
                <a:srgbClr val="4E1E07"/>
              </a:buClr>
              <a:buSzPct val="100000"/>
              <a:buFont typeface="Arial"/>
              <a:buChar char="•"/>
            </a:pPr>
            <a:r>
              <a:rPr lang="en-US" i="0" u="none" strike="noStrike" dirty="0">
                <a:solidFill>
                  <a:srgbClr val="4E1E07"/>
                </a:solidFill>
                <a:latin typeface="Calibri" panose="020F0502020204030204" pitchFamily="34" charset="0"/>
                <a:cs typeface="Calibri" panose="020F0502020204030204" pitchFamily="34" charset="0"/>
                <a:sym typeface="Trebuchet MS"/>
              </a:rPr>
              <a:t>Asbestos floor tile is non-friable. </a:t>
            </a:r>
            <a:endParaRPr dirty="0">
              <a:latin typeface="Calibri" panose="020F0502020204030204" pitchFamily="34" charset="0"/>
              <a:cs typeface="Calibri" panose="020F0502020204030204" pitchFamily="34" charset="0"/>
            </a:endParaRPr>
          </a:p>
          <a:p>
            <a:pPr marL="742950" lvl="1" indent="-285750" algn="l" rtl="0">
              <a:lnSpc>
                <a:spcPct val="90000"/>
              </a:lnSpc>
              <a:spcBef>
                <a:spcPts val="500"/>
              </a:spcBef>
              <a:spcAft>
                <a:spcPts val="0"/>
              </a:spcAft>
              <a:buClr>
                <a:srgbClr val="4E1E07"/>
              </a:buClr>
              <a:buSzPct val="83333"/>
              <a:buFont typeface="Arial"/>
              <a:buChar char="•"/>
            </a:pPr>
            <a:r>
              <a:rPr lang="en-US" i="0" u="none" strike="noStrike" dirty="0">
                <a:solidFill>
                  <a:srgbClr val="4E1E07"/>
                </a:solidFill>
                <a:latin typeface="Calibri" panose="020F0502020204030204" pitchFamily="34" charset="0"/>
                <a:cs typeface="Calibri" panose="020F0502020204030204" pitchFamily="34" charset="0"/>
                <a:sym typeface="Trebuchet MS"/>
              </a:rPr>
              <a:t>Asbestos ceiling tile is friable </a:t>
            </a:r>
            <a:endParaRPr sz="2400" i="0" dirty="0">
              <a:solidFill>
                <a:srgbClr val="4E1E07"/>
              </a:solidFill>
              <a:latin typeface="Calibri" panose="020F0502020204030204" pitchFamily="34" charset="0"/>
              <a:cs typeface="Calibri" panose="020F0502020204030204" pitchFamily="34" charset="0"/>
              <a:sym typeface="Trebuchet MS"/>
            </a:endParaRPr>
          </a:p>
          <a:p>
            <a:pPr marL="285750" lvl="0" indent="-285750" algn="l" rtl="0">
              <a:lnSpc>
                <a:spcPct val="90000"/>
              </a:lnSpc>
              <a:spcBef>
                <a:spcPts val="1000"/>
              </a:spcBef>
              <a:spcAft>
                <a:spcPts val="0"/>
              </a:spcAft>
              <a:buClr>
                <a:srgbClr val="4E1E07"/>
              </a:buClr>
              <a:buSzPct val="100000"/>
              <a:buFont typeface="Arial"/>
              <a:buChar char="•"/>
            </a:pPr>
            <a:r>
              <a:rPr lang="en-US" sz="2400" i="0" dirty="0">
                <a:solidFill>
                  <a:srgbClr val="4E1E07"/>
                </a:solidFill>
                <a:sym typeface="Trebuchet MS"/>
              </a:rPr>
              <a:t>There is no "safe" level of asbestos exposure for any type of asbestos fiber. Asbestos exposures as short in duration as a few days have caused mesothelioma in humans.</a:t>
            </a:r>
            <a:endParaRPr i="0" u="none" strike="noStrike" dirty="0">
              <a:solidFill>
                <a:srgbClr val="4E1E07"/>
              </a:solidFill>
              <a:sym typeface="Trebuchet MS"/>
            </a:endParaRPr>
          </a:p>
          <a:p>
            <a:pPr marL="285750" lvl="0" indent="-144780" algn="l" rtl="0">
              <a:lnSpc>
                <a:spcPct val="90000"/>
              </a:lnSpc>
              <a:spcBef>
                <a:spcPts val="1000"/>
              </a:spcBef>
              <a:spcAft>
                <a:spcPts val="0"/>
              </a:spcAft>
              <a:buClr>
                <a:srgbClr val="889D9C"/>
              </a:buClr>
              <a:buSzPct val="100000"/>
              <a:buFont typeface="Arial"/>
              <a:buNone/>
            </a:pPr>
            <a:endParaRPr i="0" u="none" strike="noStrike" dirty="0">
              <a:solidFill>
                <a:srgbClr val="4E1E07"/>
              </a:solidFill>
              <a:sym typeface="Trebuchet MS"/>
            </a:endParaRPr>
          </a:p>
        </p:txBody>
      </p:sp>
      <p:pic>
        <p:nvPicPr>
          <p:cNvPr id="483" name="Google Shape;483;p16"/>
          <p:cNvPicPr preferRelativeResize="0"/>
          <p:nvPr/>
        </p:nvPicPr>
        <p:blipFill rotWithShape="1">
          <a:blip r:embed="rId3">
            <a:alphaModFix/>
          </a:blip>
          <a:srcRect/>
          <a:stretch/>
        </p:blipFill>
        <p:spPr>
          <a:xfrm>
            <a:off x="688769" y="1078562"/>
            <a:ext cx="3922909" cy="2830250"/>
          </a:xfrm>
          <a:prstGeom prst="rect">
            <a:avLst/>
          </a:prstGeom>
          <a:noFill/>
          <a:ln>
            <a:noFill/>
          </a:ln>
        </p:spPr>
      </p:pic>
      <p:pic>
        <p:nvPicPr>
          <p:cNvPr id="484" name="Google Shape;484;p16"/>
          <p:cNvPicPr preferRelativeResize="0"/>
          <p:nvPr/>
        </p:nvPicPr>
        <p:blipFill rotWithShape="1">
          <a:blip r:embed="rId4">
            <a:alphaModFix/>
          </a:blip>
          <a:srcRect/>
          <a:stretch/>
        </p:blipFill>
        <p:spPr>
          <a:xfrm>
            <a:off x="2181531" y="3234437"/>
            <a:ext cx="3065172" cy="26470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7"/>
          <p:cNvSpPr txBox="1">
            <a:spLocks noGrp="1"/>
          </p:cNvSpPr>
          <p:nvPr>
            <p:ph type="title"/>
          </p:nvPr>
        </p:nvSpPr>
        <p:spPr>
          <a:xfrm>
            <a:off x="1325880" y="230819"/>
            <a:ext cx="10021570" cy="106532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Trebuchet MS"/>
              <a:buNone/>
            </a:pPr>
            <a:r>
              <a:rPr lang="en-US" sz="4400" b="1" i="0" u="none" strike="noStrike" dirty="0">
                <a:sym typeface="Trebuchet MS"/>
              </a:rPr>
              <a:t>HOW TO AVOID EXPOSURE </a:t>
            </a:r>
            <a:endParaRPr sz="4400" dirty="0">
              <a:sym typeface="Trebuchet MS"/>
            </a:endParaRPr>
          </a:p>
        </p:txBody>
      </p:sp>
      <p:sp>
        <p:nvSpPr>
          <p:cNvPr id="490" name="Google Shape;490;p17"/>
          <p:cNvSpPr txBox="1">
            <a:spLocks noGrp="1"/>
          </p:cNvSpPr>
          <p:nvPr>
            <p:ph type="body" idx="1"/>
          </p:nvPr>
        </p:nvSpPr>
        <p:spPr>
          <a:xfrm>
            <a:off x="1948542" y="1462395"/>
            <a:ext cx="9137650" cy="43883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9D9C"/>
              </a:buClr>
              <a:buSzPts val="1800"/>
              <a:buNone/>
            </a:pPr>
            <a:endParaRPr sz="1800" b="0" i="0" u="none" strike="noStrike" dirty="0">
              <a:solidFill>
                <a:srgbClr val="000000"/>
              </a:solidFill>
              <a:latin typeface="Calibri" panose="020F0502020204030204" pitchFamily="34" charset="0"/>
              <a:ea typeface="Arial"/>
              <a:cs typeface="Calibri" panose="020F0502020204030204" pitchFamily="34" charset="0"/>
              <a:sym typeface="Arial"/>
            </a:endParaRPr>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In order to avoid being exposed to asbestos, you must be aware of the locations it is likely to be found</a:t>
            </a:r>
            <a:r>
              <a:rPr lang="en-US" sz="1800" dirty="0">
                <a:solidFill>
                  <a:srgbClr val="4E1E07"/>
                </a:solidFill>
                <a:sym typeface="Trebuchet MS"/>
              </a:rPr>
              <a:t>. Recent reports and locations are identified in the Asbestos Management Plan. </a:t>
            </a:r>
            <a:endParaRPr sz="1800" i="0" u="none" strike="noStrike" dirty="0">
              <a:solidFill>
                <a:srgbClr val="4E1E07"/>
              </a:solidFill>
              <a:sym typeface="Trebuchet MS"/>
            </a:endParaRPr>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If you do not know whether something is asbestos or not and it fits the suspect material category, </a:t>
            </a:r>
            <a:r>
              <a:rPr lang="en-US" sz="1800" i="0" u="none" strike="noStrike" dirty="0">
                <a:solidFill>
                  <a:schemeClr val="dk1"/>
                </a:solidFill>
                <a:sym typeface="Trebuchet MS"/>
              </a:rPr>
              <a:t>assume that it is </a:t>
            </a:r>
            <a:r>
              <a:rPr lang="en-US" sz="1800" i="0" u="none" strike="noStrike" dirty="0">
                <a:solidFill>
                  <a:srgbClr val="4E1E07"/>
                </a:solidFill>
                <a:sym typeface="Trebuchet MS"/>
              </a:rPr>
              <a:t>until it is verified otherwise. </a:t>
            </a:r>
            <a:endParaRPr dirty="0"/>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Remember that you cannot tell if floor or ceiling tiles contain asbestos just by looking at them. </a:t>
            </a:r>
            <a:endParaRPr dirty="0"/>
          </a:p>
          <a:p>
            <a:pPr marL="285750" lvl="0" indent="-285750" algn="l" rtl="0">
              <a:lnSpc>
                <a:spcPct val="90000"/>
              </a:lnSpc>
              <a:spcBef>
                <a:spcPts val="1000"/>
              </a:spcBef>
              <a:spcAft>
                <a:spcPts val="0"/>
              </a:spcAft>
              <a:buClr>
                <a:srgbClr val="4E1E07"/>
              </a:buClr>
              <a:buSzPts val="1800"/>
              <a:buFont typeface="Arial"/>
              <a:buChar char="•"/>
            </a:pPr>
            <a:r>
              <a:rPr lang="en-US" sz="1800" i="0" u="none" strike="noStrike" dirty="0">
                <a:solidFill>
                  <a:srgbClr val="4E1E07"/>
                </a:solidFill>
                <a:sym typeface="Trebuchet MS"/>
              </a:rPr>
              <a:t>The Division of Occupational Health and Safety has a contractor that can take samples from materials in order to determine whether or not they contain asbestos. If you would like to have materials analyzed or tested for asbestos, please contact DOHS (301-496-3457). </a:t>
            </a:r>
            <a:endParaRPr dirty="0"/>
          </a:p>
          <a:p>
            <a:pPr marL="285750" lvl="0" indent="-285750" algn="l" rtl="0">
              <a:lnSpc>
                <a:spcPct val="90000"/>
              </a:lnSpc>
              <a:spcBef>
                <a:spcPts val="1000"/>
              </a:spcBef>
              <a:spcAft>
                <a:spcPts val="0"/>
              </a:spcAft>
              <a:buClr>
                <a:schemeClr val="dk1"/>
              </a:buClr>
              <a:buSzPts val="1800"/>
              <a:buFont typeface="Arial"/>
              <a:buChar char="•"/>
            </a:pPr>
            <a:r>
              <a:rPr lang="en-US" sz="1800" i="0" u="none" strike="noStrike" dirty="0">
                <a:solidFill>
                  <a:schemeClr val="dk1"/>
                </a:solidFill>
                <a:sym typeface="Trebuchet MS"/>
              </a:rPr>
              <a:t>Never try to take a sample yourself </a:t>
            </a:r>
            <a:r>
              <a:rPr lang="en-US" sz="1800" i="0" u="none" strike="noStrike" dirty="0">
                <a:solidFill>
                  <a:srgbClr val="4E1E07"/>
                </a:solidFill>
                <a:sym typeface="Trebuchet MS"/>
              </a:rPr>
              <a:t>unless you have been trained to do so. </a:t>
            </a:r>
            <a:endParaRPr dirty="0"/>
          </a:p>
          <a:p>
            <a:pPr marL="285750" lvl="0" indent="-133350" algn="l" rtl="0">
              <a:lnSpc>
                <a:spcPct val="90000"/>
              </a:lnSpc>
              <a:spcBef>
                <a:spcPts val="1000"/>
              </a:spcBef>
              <a:spcAft>
                <a:spcPts val="0"/>
              </a:spcAft>
              <a:buClr>
                <a:srgbClr val="889D9C"/>
              </a:buClr>
              <a:buSzPts val="2400"/>
              <a:buFont typeface="Arial"/>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p1"/>
          <p:cNvSpPr txBox="1">
            <a:spLocks noGrp="1"/>
          </p:cNvSpPr>
          <p:nvPr>
            <p:ph type="title" idx="4294967295"/>
          </p:nvPr>
        </p:nvSpPr>
        <p:spPr>
          <a:xfrm>
            <a:off x="1633751" y="3559629"/>
            <a:ext cx="8924497" cy="124301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Trebuchet MS"/>
              <a:buNone/>
            </a:pPr>
            <a:r>
              <a:rPr lang="en-US" dirty="0">
                <a:solidFill>
                  <a:schemeClr val="bg1"/>
                </a:solidFill>
                <a:latin typeface="Calibri" panose="020F0502020204030204" pitchFamily="34" charset="0"/>
                <a:cs typeface="Calibri" panose="020F0502020204030204" pitchFamily="34" charset="0"/>
              </a:rPr>
              <a:t>DAY 3 SESSION 11-13</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ASBESTOS HAZARD EMERGENCY RESPONSE ACT (AHERA) </a:t>
            </a:r>
            <a:endParaRPr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73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8"/>
          <p:cNvSpPr txBox="1">
            <a:spLocks noGrp="1"/>
          </p:cNvSpPr>
          <p:nvPr>
            <p:ph type="title"/>
          </p:nvPr>
        </p:nvSpPr>
        <p:spPr>
          <a:xfrm>
            <a:off x="1476800" y="145669"/>
            <a:ext cx="10021570" cy="106694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t>COMMON ASBESTOS ITEMS</a:t>
            </a:r>
            <a:endParaRPr dirty="0"/>
          </a:p>
        </p:txBody>
      </p:sp>
      <p:pic>
        <p:nvPicPr>
          <p:cNvPr id="499" name="Google Shape;499;p18"/>
          <p:cNvPicPr preferRelativeResize="0"/>
          <p:nvPr/>
        </p:nvPicPr>
        <p:blipFill rotWithShape="1">
          <a:blip r:embed="rId3">
            <a:alphaModFix/>
          </a:blip>
          <a:srcRect/>
          <a:stretch/>
        </p:blipFill>
        <p:spPr>
          <a:xfrm>
            <a:off x="1126999" y="1427608"/>
            <a:ext cx="4312684" cy="4838329"/>
          </a:xfrm>
          <a:prstGeom prst="rect">
            <a:avLst/>
          </a:prstGeom>
          <a:noFill/>
          <a:ln>
            <a:noFill/>
          </a:ln>
        </p:spPr>
      </p:pic>
      <p:pic>
        <p:nvPicPr>
          <p:cNvPr id="500" name="Google Shape;500;p18"/>
          <p:cNvPicPr preferRelativeResize="0"/>
          <p:nvPr/>
        </p:nvPicPr>
        <p:blipFill rotWithShape="1">
          <a:blip r:embed="rId4">
            <a:alphaModFix/>
          </a:blip>
          <a:srcRect/>
          <a:stretch/>
        </p:blipFill>
        <p:spPr>
          <a:xfrm>
            <a:off x="5585226" y="1427607"/>
            <a:ext cx="4777973" cy="48383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9"/>
          <p:cNvSpPr txBox="1">
            <a:spLocks noGrp="1"/>
          </p:cNvSpPr>
          <p:nvPr>
            <p:ph type="title"/>
          </p:nvPr>
        </p:nvSpPr>
        <p:spPr>
          <a:xfrm>
            <a:off x="1085215" y="145669"/>
            <a:ext cx="10021570" cy="106694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t>COMMON ASBESTOS ITEMS</a:t>
            </a:r>
            <a:endParaRPr dirty="0"/>
          </a:p>
        </p:txBody>
      </p:sp>
      <p:pic>
        <p:nvPicPr>
          <p:cNvPr id="507" name="Google Shape;507;p19"/>
          <p:cNvPicPr preferRelativeResize="0"/>
          <p:nvPr/>
        </p:nvPicPr>
        <p:blipFill rotWithShape="1">
          <a:blip r:embed="rId3">
            <a:alphaModFix/>
          </a:blip>
          <a:srcRect/>
          <a:stretch/>
        </p:blipFill>
        <p:spPr>
          <a:xfrm>
            <a:off x="1169985" y="1468439"/>
            <a:ext cx="4614346" cy="4838329"/>
          </a:xfrm>
          <a:prstGeom prst="rect">
            <a:avLst/>
          </a:prstGeom>
          <a:noFill/>
          <a:ln>
            <a:noFill/>
          </a:ln>
        </p:spPr>
      </p:pic>
      <p:pic>
        <p:nvPicPr>
          <p:cNvPr id="508" name="Google Shape;508;p19"/>
          <p:cNvPicPr preferRelativeResize="0"/>
          <p:nvPr/>
        </p:nvPicPr>
        <p:blipFill rotWithShape="1">
          <a:blip r:embed="rId4">
            <a:alphaModFix/>
          </a:blip>
          <a:srcRect/>
          <a:stretch/>
        </p:blipFill>
        <p:spPr>
          <a:xfrm>
            <a:off x="5992533" y="1468438"/>
            <a:ext cx="4777973" cy="483832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Google Shape;514;p20"/>
          <p:cNvSpPr txBox="1">
            <a:spLocks noGrp="1"/>
          </p:cNvSpPr>
          <p:nvPr>
            <p:ph type="body" idx="1"/>
          </p:nvPr>
        </p:nvSpPr>
        <p:spPr>
          <a:xfrm>
            <a:off x="1470470" y="1683898"/>
            <a:ext cx="9098569" cy="389750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sz="2100" i="0" dirty="0">
                <a:solidFill>
                  <a:schemeClr val="dk1"/>
                </a:solidFill>
                <a:sym typeface="Trebuchet MS"/>
              </a:rPr>
              <a:t>Local Education Agencies (LEAs) </a:t>
            </a:r>
            <a:endParaRPr dirty="0"/>
          </a:p>
          <a:p>
            <a:pPr marL="0" lvl="0" indent="0" algn="l" rtl="0">
              <a:lnSpc>
                <a:spcPct val="90000"/>
              </a:lnSpc>
              <a:spcBef>
                <a:spcPts val="1000"/>
              </a:spcBef>
              <a:spcAft>
                <a:spcPts val="0"/>
              </a:spcAft>
              <a:buClr>
                <a:schemeClr val="dk1"/>
              </a:buClr>
              <a:buSzPct val="100000"/>
              <a:buNone/>
            </a:pPr>
            <a:r>
              <a:rPr lang="en-US" sz="1800" dirty="0">
                <a:solidFill>
                  <a:schemeClr val="dk1"/>
                </a:solidFill>
                <a:sym typeface="Trebuchet MS"/>
              </a:rPr>
              <a:t>Compliance requirements include but not limited to: </a:t>
            </a:r>
            <a:endParaRPr dirty="0"/>
          </a:p>
          <a:p>
            <a:pPr marL="0" lvl="0" indent="0" algn="l" rtl="0">
              <a:lnSpc>
                <a:spcPct val="90000"/>
              </a:lnSpc>
              <a:spcBef>
                <a:spcPts val="1000"/>
              </a:spcBef>
              <a:spcAft>
                <a:spcPts val="0"/>
              </a:spcAft>
              <a:buClr>
                <a:srgbClr val="4E1E07"/>
              </a:buClr>
              <a:buSzPct val="100000"/>
              <a:buNone/>
            </a:pPr>
            <a:r>
              <a:rPr lang="en-US" sz="1800" dirty="0">
                <a:solidFill>
                  <a:srgbClr val="4E1E07"/>
                </a:solidFill>
                <a:sym typeface="Trebuchet MS"/>
              </a:rPr>
              <a:t>Management Plans:</a:t>
            </a:r>
            <a:endParaRPr dirty="0"/>
          </a:p>
          <a:p>
            <a:pPr marL="514350" marR="0" lvl="0" indent="-197167" algn="l" rtl="0">
              <a:lnSpc>
                <a:spcPct val="107000"/>
              </a:lnSpc>
              <a:spcBef>
                <a:spcPts val="0"/>
              </a:spcBef>
              <a:spcAft>
                <a:spcPts val="0"/>
              </a:spcAft>
              <a:buClr>
                <a:srgbClr val="889D9C"/>
              </a:buClr>
              <a:buSzPct val="100000"/>
              <a:buFont typeface="Arial"/>
              <a:buNone/>
            </a:pPr>
            <a:endParaRPr sz="1800" dirty="0">
              <a:solidFill>
                <a:schemeClr val="dk1"/>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The LEA shall implement an asbestos management plan (AMP) developed by an </a:t>
            </a:r>
            <a:r>
              <a:rPr lang="en-US" sz="1800" u="sng" dirty="0">
                <a:solidFill>
                  <a:schemeClr val="dk1"/>
                </a:solidFill>
                <a:sym typeface="Trebuchet MS"/>
              </a:rPr>
              <a:t>accredited management planner</a:t>
            </a:r>
            <a:r>
              <a:rPr lang="en-US" sz="1800" dirty="0">
                <a:solidFill>
                  <a:schemeClr val="dk1"/>
                </a:solidFill>
                <a:sym typeface="Trebuchet MS"/>
              </a:rPr>
              <a:t> following the guidelines listed in 40 CFR 763.93. </a:t>
            </a:r>
            <a:endParaRPr sz="1800" dirty="0">
              <a:solidFill>
                <a:schemeClr val="dk1"/>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The AMP for each school to include all school buildings and submit the plan to an Agency designated by the Governor of the State or local Tribe in which the LEA is located. </a:t>
            </a:r>
            <a:endParaRPr sz="1800" dirty="0">
              <a:solidFill>
                <a:schemeClr val="dk1"/>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The LEA shall include any new building in the AMP for the school prior to its use as a school building. </a:t>
            </a:r>
            <a:endParaRPr sz="1800" dirty="0">
              <a:solidFill>
                <a:schemeClr val="dk1"/>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Each LEA shall maintain and update its AMP to keep it current with ongoing operations and maintenance, periodic surveillance, inspection, reinspection, and response action activities. </a:t>
            </a:r>
            <a:endParaRPr sz="1800" dirty="0">
              <a:solidFill>
                <a:schemeClr val="dk1"/>
              </a:solidFill>
              <a:sym typeface="Trebuchet MS"/>
            </a:endParaRPr>
          </a:p>
          <a:p>
            <a:pPr marL="51435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Each school shall maintain in its administrative office a complete, updated copy of the AMP for that school. </a:t>
            </a:r>
            <a:endParaRPr sz="1800" dirty="0">
              <a:solidFill>
                <a:schemeClr val="dk1"/>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Each LEA shall maintain in its administrative office a complete, updated copy of an AMP for each school under its administrative control or direction. </a:t>
            </a:r>
            <a:endParaRPr sz="1800" dirty="0">
              <a:solidFill>
                <a:schemeClr val="dk1"/>
              </a:solidFill>
              <a:sym typeface="Trebuchet MS"/>
            </a:endParaRPr>
          </a:p>
          <a:p>
            <a:pPr marL="0" lvl="0" indent="0" algn="l" rtl="0">
              <a:lnSpc>
                <a:spcPct val="90000"/>
              </a:lnSpc>
              <a:spcBef>
                <a:spcPts val="1800"/>
              </a:spcBef>
              <a:spcAft>
                <a:spcPts val="0"/>
              </a:spcAft>
              <a:buClr>
                <a:srgbClr val="889D9C"/>
              </a:buClr>
              <a:buSzPct val="100000"/>
              <a:buNone/>
            </a:pPr>
            <a:endParaRPr sz="1800" dirty="0">
              <a:solidFill>
                <a:schemeClr val="dk1"/>
              </a:solidFill>
              <a:sym typeface="Trebuchet MS"/>
            </a:endParaRPr>
          </a:p>
          <a:p>
            <a:pPr marL="0" lvl="0" indent="0" algn="l" rtl="0">
              <a:lnSpc>
                <a:spcPct val="90000"/>
              </a:lnSpc>
              <a:spcBef>
                <a:spcPts val="1000"/>
              </a:spcBef>
              <a:spcAft>
                <a:spcPts val="0"/>
              </a:spcAft>
              <a:buClr>
                <a:srgbClr val="889D9C"/>
              </a:buClr>
              <a:buSzPct val="100000"/>
              <a:buNone/>
            </a:pPr>
            <a:endParaRPr sz="1800" b="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90000"/>
              </a:lnSpc>
              <a:spcBef>
                <a:spcPts val="1000"/>
              </a:spcBef>
              <a:spcAft>
                <a:spcPts val="0"/>
              </a:spcAft>
              <a:buClr>
                <a:srgbClr val="889D9C"/>
              </a:buClr>
              <a:buSzPct val="100000"/>
              <a:buNone/>
            </a:pPr>
            <a:endParaRPr dirty="0"/>
          </a:p>
        </p:txBody>
      </p:sp>
      <p:sp>
        <p:nvSpPr>
          <p:cNvPr id="7" name="Google Shape;519;p21">
            <a:extLst>
              <a:ext uri="{FF2B5EF4-FFF2-40B4-BE49-F238E27FC236}">
                <a16:creationId xmlns:a16="http://schemas.microsoft.com/office/drawing/2014/main" id="{FB2DDE77-F9D7-4993-8A3E-D6C68F927D31}"/>
              </a:ext>
            </a:extLst>
          </p:cNvPr>
          <p:cNvSpPr txBox="1">
            <a:spLocks/>
          </p:cNvSpPr>
          <p:nvPr/>
        </p:nvSpPr>
        <p:spPr>
          <a:xfrm>
            <a:off x="271945" y="169861"/>
            <a:ext cx="7190326" cy="81175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Calibri" panose="020F0502020204030204" pitchFamily="34" charset="0"/>
                <a:ea typeface="Trebuchet MS"/>
                <a:cs typeface="Calibri" panose="020F0502020204030204" pitchFamily="34" charset="0"/>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4400"/>
              <a:t>ROLES AND RESPONSIBILITIES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1"/>
          <p:cNvSpPr txBox="1">
            <a:spLocks noGrp="1"/>
          </p:cNvSpPr>
          <p:nvPr>
            <p:ph type="title"/>
          </p:nvPr>
        </p:nvSpPr>
        <p:spPr>
          <a:xfrm>
            <a:off x="271945" y="169861"/>
            <a:ext cx="10021570" cy="81175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Trebuchet MS"/>
              <a:buNone/>
            </a:pPr>
            <a:r>
              <a:rPr lang="en-US" sz="4400" dirty="0"/>
              <a:t>ROLES AND RESPONSIBILITIES</a:t>
            </a:r>
            <a:endParaRPr dirty="0"/>
          </a:p>
        </p:txBody>
      </p:sp>
      <p:sp>
        <p:nvSpPr>
          <p:cNvPr id="520" name="Google Shape;520;p21"/>
          <p:cNvSpPr txBox="1">
            <a:spLocks noGrp="1"/>
          </p:cNvSpPr>
          <p:nvPr>
            <p:ph type="body" idx="1"/>
          </p:nvPr>
        </p:nvSpPr>
        <p:spPr>
          <a:xfrm>
            <a:off x="1630102" y="1367406"/>
            <a:ext cx="9266498" cy="4385694"/>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sz="1800" i="0" dirty="0">
                <a:solidFill>
                  <a:schemeClr val="dk1"/>
                </a:solidFill>
                <a:sym typeface="Trebuchet MS"/>
              </a:rPr>
              <a:t>Local Education Agencies (LEAs) Continued</a:t>
            </a:r>
            <a:endParaRPr dirty="0"/>
          </a:p>
          <a:p>
            <a:pPr marL="400050" marR="0" lvl="0" indent="-285750" algn="l" rtl="0">
              <a:lnSpc>
                <a:spcPct val="107000"/>
              </a:lnSpc>
              <a:spcBef>
                <a:spcPts val="0"/>
              </a:spcBef>
              <a:spcAft>
                <a:spcPts val="0"/>
              </a:spcAft>
              <a:buClr>
                <a:srgbClr val="4E1E07"/>
              </a:buClr>
              <a:buSzPct val="100000"/>
              <a:buFont typeface="Arial"/>
              <a:buChar char="•"/>
            </a:pPr>
            <a:r>
              <a:rPr lang="en-US" sz="1800" dirty="0">
                <a:solidFill>
                  <a:srgbClr val="4E1E07"/>
                </a:solidFill>
                <a:sym typeface="Trebuchet MS"/>
              </a:rPr>
              <a:t>Initial Inspection: </a:t>
            </a:r>
            <a:endParaRPr sz="1800" dirty="0">
              <a:solidFill>
                <a:srgbClr val="4E1E07"/>
              </a:solidFill>
              <a:sym typeface="Trebuchet MS"/>
            </a:endParaRPr>
          </a:p>
          <a:p>
            <a:pPr marL="51435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Shall be conducted by an accredited inspector. </a:t>
            </a:r>
            <a:endParaRPr dirty="0"/>
          </a:p>
          <a:p>
            <a:pPr marL="51435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Each school building shall be inspected to identify all locations of friable and nonfriable ACBM. </a:t>
            </a:r>
            <a:endParaRPr sz="1800" dirty="0">
              <a:solidFill>
                <a:schemeClr val="dk1"/>
              </a:solidFill>
              <a:sym typeface="Trebuchet MS"/>
            </a:endParaRPr>
          </a:p>
          <a:p>
            <a:pPr marL="51435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In the event that emergency use of an uninspected building as a school building is necessitated, such buildings shall be inspected within 30 days after commencement of such use. </a:t>
            </a:r>
            <a:endParaRPr dirty="0"/>
          </a:p>
          <a:p>
            <a:pPr marL="51435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The EPA may conduct inspections and review management plans under section 11 of Title I of the Act (</a:t>
            </a:r>
            <a:r>
              <a:rPr lang="en-US" sz="1800" u="sng" dirty="0">
                <a:solidFill>
                  <a:schemeClr val="dk1"/>
                </a:solidFill>
                <a:sym typeface="Trebuchet MS"/>
                <a:hlinkClick r:id="rId3">
                  <a:extLst>
                    <a:ext uri="{A12FA001-AC4F-418D-AE19-62706E023703}">
                      <ahyp:hlinkClr xmlns:ahyp="http://schemas.microsoft.com/office/drawing/2018/hyperlinkcolor" val="tx"/>
                    </a:ext>
                  </a:extLst>
                </a:hlinkClick>
              </a:rPr>
              <a:t>15 U.S.C. 2610</a:t>
            </a:r>
            <a:r>
              <a:rPr lang="en-US" sz="1800" dirty="0">
                <a:solidFill>
                  <a:schemeClr val="dk1"/>
                </a:solidFill>
                <a:sym typeface="Trebuchet MS"/>
              </a:rPr>
              <a:t>) to ensure compliance. </a:t>
            </a:r>
            <a:endParaRPr sz="1800" dirty="0">
              <a:solidFill>
                <a:schemeClr val="dk1"/>
              </a:solidFill>
              <a:sym typeface="Trebuchet MS"/>
            </a:endParaRPr>
          </a:p>
          <a:p>
            <a:pPr marL="400050" marR="0" lvl="0" indent="-285750"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Reinspection: </a:t>
            </a:r>
            <a:endParaRPr sz="1800" dirty="0">
              <a:solidFill>
                <a:srgbClr val="4E1E07"/>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Each inspection shall be made by an accredited inspector. </a:t>
            </a:r>
            <a:endParaRPr sz="1800" dirty="0">
              <a:solidFill>
                <a:schemeClr val="dk1"/>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At least once </a:t>
            </a:r>
            <a:r>
              <a:rPr lang="en-US" sz="1800" u="sng" dirty="0">
                <a:solidFill>
                  <a:schemeClr val="dk1"/>
                </a:solidFill>
                <a:sym typeface="Trebuchet MS"/>
              </a:rPr>
              <a:t>every 3 years </a:t>
            </a:r>
            <a:r>
              <a:rPr lang="en-US" sz="1800" dirty="0">
                <a:solidFill>
                  <a:schemeClr val="dk1"/>
                </a:solidFill>
                <a:sym typeface="Trebuchet MS"/>
              </a:rPr>
              <a:t>after a management plan is in effect, each LEA shall conduct a reinspection of all friable and nonfriable known or assumed ACBM in each school building.</a:t>
            </a:r>
            <a:endParaRPr dirty="0"/>
          </a:p>
          <a:p>
            <a:pPr marL="514350" marR="0" lvl="0" indent="-285750"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Surveillance:</a:t>
            </a:r>
            <a:endParaRPr dirty="0"/>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At least once </a:t>
            </a:r>
            <a:r>
              <a:rPr lang="en-US" sz="1800" u="sng" dirty="0">
                <a:solidFill>
                  <a:schemeClr val="dk1"/>
                </a:solidFill>
                <a:sym typeface="Trebuchet MS"/>
              </a:rPr>
              <a:t>every 6 months </a:t>
            </a:r>
            <a:r>
              <a:rPr lang="en-US" sz="1800" dirty="0">
                <a:solidFill>
                  <a:schemeClr val="dk1"/>
                </a:solidFill>
                <a:sym typeface="Trebuchet MS"/>
              </a:rPr>
              <a:t>after a management plan is in effect, each LEA shall conduct periodic surveillance in each building that it leases, owns, or otherwise uses as a school building that contains ACBM or is assumed to contain ACBM. </a:t>
            </a:r>
            <a:endParaRPr sz="1800" dirty="0">
              <a:solidFill>
                <a:schemeClr val="dk1"/>
              </a:solidFill>
              <a:sym typeface="Trebuchet MS"/>
            </a:endParaRPr>
          </a:p>
          <a:p>
            <a:pPr marL="0" lvl="0" indent="0" algn="l" rtl="0">
              <a:lnSpc>
                <a:spcPct val="90000"/>
              </a:lnSpc>
              <a:spcBef>
                <a:spcPts val="1800"/>
              </a:spcBef>
              <a:spcAft>
                <a:spcPts val="0"/>
              </a:spcAft>
              <a:buClr>
                <a:srgbClr val="889D9C"/>
              </a:buClr>
              <a:buSzPct val="100000"/>
              <a:buNone/>
            </a:pPr>
            <a:endParaRPr b="0" i="0" dirty="0">
              <a:solidFill>
                <a:srgbClr val="000000"/>
              </a:solidFill>
              <a:latin typeface="Calibri" panose="020F0502020204030204" pitchFamily="34" charset="0"/>
              <a:ea typeface="Quattrocento Sans"/>
              <a:cs typeface="Calibri" panose="020F0502020204030204" pitchFamily="34" charset="0"/>
              <a:sym typeface="Quattrocen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6" name="Google Shape;526;p22"/>
          <p:cNvSpPr txBox="1">
            <a:spLocks noGrp="1"/>
          </p:cNvSpPr>
          <p:nvPr>
            <p:ph type="body" idx="1"/>
          </p:nvPr>
        </p:nvSpPr>
        <p:spPr>
          <a:xfrm>
            <a:off x="1630102" y="1322773"/>
            <a:ext cx="9266498" cy="443032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sz="1800" i="0" dirty="0">
                <a:solidFill>
                  <a:schemeClr val="dk1"/>
                </a:solidFill>
                <a:sym typeface="Trebuchet MS"/>
              </a:rPr>
              <a:t>Local Education Agencies (LEAs) Continued:</a:t>
            </a:r>
            <a:endParaRPr dirty="0"/>
          </a:p>
          <a:p>
            <a:pPr marL="228600" marR="0" lvl="0" indent="0" algn="l" rtl="0">
              <a:lnSpc>
                <a:spcPct val="107000"/>
              </a:lnSpc>
              <a:spcBef>
                <a:spcPts val="0"/>
              </a:spcBef>
              <a:spcAft>
                <a:spcPts val="0"/>
              </a:spcAft>
              <a:buClr>
                <a:srgbClr val="4E1E07"/>
              </a:buClr>
              <a:buSzPct val="100000"/>
              <a:buNone/>
            </a:pPr>
            <a:r>
              <a:rPr lang="en-US" sz="1800" dirty="0">
                <a:solidFill>
                  <a:srgbClr val="4E1E07"/>
                </a:solidFill>
                <a:sym typeface="Trebuchet MS"/>
              </a:rPr>
              <a:t>Designated Person:</a:t>
            </a:r>
            <a:endParaRPr sz="1800" dirty="0">
              <a:solidFill>
                <a:srgbClr val="4E1E07"/>
              </a:solidFill>
              <a:sym typeface="Trebuchet MS"/>
            </a:endParaRPr>
          </a:p>
          <a:p>
            <a:pPr marL="228600" marR="0" lvl="0" indent="0" algn="l" rtl="0">
              <a:lnSpc>
                <a:spcPct val="107000"/>
              </a:lnSpc>
              <a:spcBef>
                <a:spcPts val="800"/>
              </a:spcBef>
              <a:spcAft>
                <a:spcPts val="0"/>
              </a:spcAft>
              <a:buClr>
                <a:srgbClr val="4E1E07"/>
              </a:buClr>
              <a:buSzPct val="100000"/>
              <a:buNone/>
            </a:pPr>
            <a:r>
              <a:rPr lang="en-US" sz="1800" dirty="0">
                <a:solidFill>
                  <a:srgbClr val="4E1E07"/>
                </a:solidFill>
                <a:sym typeface="Trebuchet MS"/>
              </a:rPr>
              <a:t> </a:t>
            </a:r>
            <a:r>
              <a:rPr lang="en-US" sz="1800" dirty="0">
                <a:solidFill>
                  <a:schemeClr val="dk1"/>
                </a:solidFill>
                <a:sym typeface="Trebuchet MS"/>
              </a:rPr>
              <a:t>The LEA shall designate a person to ensure that requirements are properly implemented. </a:t>
            </a:r>
            <a:endParaRPr sz="1800" dirty="0">
              <a:solidFill>
                <a:schemeClr val="dk1"/>
              </a:solidFill>
              <a:sym typeface="Trebuchet MS"/>
            </a:endParaRPr>
          </a:p>
          <a:p>
            <a:pPr marL="2286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The designated person receives adequate training to perform their duties.  Such training shall provide, as necessary, basic knowledge of: </a:t>
            </a:r>
            <a:endParaRPr sz="1800" dirty="0">
              <a:solidFill>
                <a:schemeClr val="dk1"/>
              </a:solidFill>
              <a:sym typeface="Trebuchet MS"/>
            </a:endParaRPr>
          </a:p>
          <a:p>
            <a:pPr marL="628650" marR="0" lvl="0" indent="-285749"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Health effects of asbestos. </a:t>
            </a:r>
            <a:endParaRPr sz="1800" dirty="0">
              <a:solidFill>
                <a:srgbClr val="4E1E07"/>
              </a:solidFill>
              <a:sym typeface="Trebuchet MS"/>
            </a:endParaRPr>
          </a:p>
          <a:p>
            <a:pPr marL="628650" marR="0" lvl="0" indent="-285749"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Detection, identification, and assessment of ACM. </a:t>
            </a:r>
            <a:endParaRPr sz="1800" dirty="0">
              <a:solidFill>
                <a:srgbClr val="4E1E07"/>
              </a:solidFill>
              <a:sym typeface="Trebuchet MS"/>
            </a:endParaRPr>
          </a:p>
          <a:p>
            <a:pPr marL="628650" marR="0" lvl="0" indent="-285749"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Options for controlling ACBM. </a:t>
            </a:r>
            <a:endParaRPr sz="1800" dirty="0">
              <a:solidFill>
                <a:srgbClr val="4E1E07"/>
              </a:solidFill>
              <a:sym typeface="Trebuchet MS"/>
            </a:endParaRPr>
          </a:p>
          <a:p>
            <a:pPr marL="628650" marR="0" lvl="0" indent="-285749"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Asbestos management programs. </a:t>
            </a:r>
            <a:endParaRPr sz="1800" dirty="0">
              <a:solidFill>
                <a:srgbClr val="4E1E07"/>
              </a:solidFill>
              <a:sym typeface="Trebuchet MS"/>
            </a:endParaRPr>
          </a:p>
          <a:p>
            <a:pPr marL="628650" marR="0" lvl="0" indent="-285749"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Relevant Federal and State regulations concerning asbestos, including those in this subpart E and those of the Occupational Safety and Health Administration, U.S. Department of Labor, the U.S. Department of Transportation and the U.S. Environmental Protection Agency. </a:t>
            </a:r>
            <a:endParaRPr sz="1800" dirty="0">
              <a:solidFill>
                <a:srgbClr val="4E1E07"/>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Consider whether any conflict of interest may arise from the interrelationship among accredited personnel and whether that should influence the selection of accredited personnel to perform the activities. </a:t>
            </a:r>
            <a:endParaRPr sz="1800" dirty="0">
              <a:solidFill>
                <a:schemeClr val="dk1"/>
              </a:solidFill>
              <a:sym typeface="Trebuchet MS"/>
            </a:endParaRPr>
          </a:p>
          <a:p>
            <a:pPr marL="0" lvl="0" indent="0" algn="l" rtl="0">
              <a:lnSpc>
                <a:spcPct val="90000"/>
              </a:lnSpc>
              <a:spcBef>
                <a:spcPts val="1800"/>
              </a:spcBef>
              <a:spcAft>
                <a:spcPts val="0"/>
              </a:spcAft>
              <a:buClr>
                <a:srgbClr val="889D9C"/>
              </a:buClr>
              <a:buSzPct val="100000"/>
              <a:buNone/>
            </a:pPr>
            <a:endParaRPr sz="1800" i="0" dirty="0">
              <a:solidFill>
                <a:srgbClr val="000000"/>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90000"/>
              </a:lnSpc>
              <a:spcBef>
                <a:spcPts val="1000"/>
              </a:spcBef>
              <a:spcAft>
                <a:spcPts val="0"/>
              </a:spcAft>
              <a:buClr>
                <a:srgbClr val="889D9C"/>
              </a:buClr>
              <a:buSzPct val="100000"/>
              <a:buNone/>
            </a:pPr>
            <a:endParaRPr b="0" i="0" dirty="0">
              <a:solidFill>
                <a:srgbClr val="000000"/>
              </a:solidFill>
              <a:latin typeface="Calibri" panose="020F0502020204030204" pitchFamily="34" charset="0"/>
              <a:ea typeface="Quattrocento Sans"/>
              <a:cs typeface="Calibri" panose="020F0502020204030204" pitchFamily="34" charset="0"/>
              <a:sym typeface="Quattrocento Sans"/>
            </a:endParaRPr>
          </a:p>
        </p:txBody>
      </p:sp>
      <p:sp>
        <p:nvSpPr>
          <p:cNvPr id="6" name="Google Shape;519;p21">
            <a:extLst>
              <a:ext uri="{FF2B5EF4-FFF2-40B4-BE49-F238E27FC236}">
                <a16:creationId xmlns:a16="http://schemas.microsoft.com/office/drawing/2014/main" id="{03A52664-333E-4223-94A4-4F1B9B5A67C4}"/>
              </a:ext>
            </a:extLst>
          </p:cNvPr>
          <p:cNvSpPr txBox="1">
            <a:spLocks/>
          </p:cNvSpPr>
          <p:nvPr/>
        </p:nvSpPr>
        <p:spPr>
          <a:xfrm>
            <a:off x="271945" y="169861"/>
            <a:ext cx="10021570" cy="81175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Calibri" panose="020F0502020204030204" pitchFamily="34" charset="0"/>
                <a:ea typeface="Trebuchet MS"/>
                <a:cs typeface="Calibri" panose="020F0502020204030204" pitchFamily="34" charset="0"/>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4400"/>
              <a:t>ROLES AND RESPONSIBILITIES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23"/>
          <p:cNvSpPr txBox="1">
            <a:spLocks noGrp="1"/>
          </p:cNvSpPr>
          <p:nvPr>
            <p:ph type="body" idx="1"/>
          </p:nvPr>
        </p:nvSpPr>
        <p:spPr>
          <a:xfrm>
            <a:off x="1630102" y="1322773"/>
            <a:ext cx="9266498" cy="44303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i="0" dirty="0">
                <a:solidFill>
                  <a:schemeClr val="dk1"/>
                </a:solidFill>
                <a:sym typeface="Trebuchet MS"/>
              </a:rPr>
              <a:t>Local Education Agencies (LEAs) Continued:</a:t>
            </a:r>
            <a:endParaRPr dirty="0"/>
          </a:p>
          <a:p>
            <a:pPr marL="114300" marR="0" lvl="0" indent="0" algn="l" rtl="0">
              <a:lnSpc>
                <a:spcPct val="107000"/>
              </a:lnSpc>
              <a:spcBef>
                <a:spcPts val="0"/>
              </a:spcBef>
              <a:spcAft>
                <a:spcPts val="0"/>
              </a:spcAft>
              <a:buClr>
                <a:srgbClr val="889D9C"/>
              </a:buClr>
              <a:buSzPts val="1800"/>
              <a:buNone/>
            </a:pPr>
            <a:endParaRPr sz="1800" dirty="0">
              <a:solidFill>
                <a:srgbClr val="4E1E07"/>
              </a:solidFill>
              <a:sym typeface="Trebuchet MS"/>
            </a:endParaRPr>
          </a:p>
          <a:p>
            <a:pPr marL="114300" marR="0" lvl="0" indent="0" algn="l" rtl="0">
              <a:lnSpc>
                <a:spcPct val="107000"/>
              </a:lnSpc>
              <a:spcBef>
                <a:spcPts val="800"/>
              </a:spcBef>
              <a:spcAft>
                <a:spcPts val="0"/>
              </a:spcAft>
              <a:buClr>
                <a:srgbClr val="4E1E07"/>
              </a:buClr>
              <a:buSzPts val="1800"/>
              <a:buNone/>
            </a:pPr>
            <a:r>
              <a:rPr lang="en-US" sz="1800" dirty="0">
                <a:solidFill>
                  <a:srgbClr val="4E1E07"/>
                </a:solidFill>
                <a:sym typeface="Trebuchet MS"/>
              </a:rPr>
              <a:t>Notification:</a:t>
            </a:r>
            <a:endParaRPr sz="1800" dirty="0">
              <a:solidFill>
                <a:srgbClr val="4E1E07"/>
              </a:solidFill>
              <a:sym typeface="Trebuchet MS"/>
            </a:endParaRPr>
          </a:p>
          <a:p>
            <a:pPr marL="400050" marR="0" lvl="0" indent="-285750" algn="l" rtl="0">
              <a:lnSpc>
                <a:spcPct val="107000"/>
              </a:lnSpc>
              <a:spcBef>
                <a:spcPts val="800"/>
              </a:spcBef>
              <a:spcAft>
                <a:spcPts val="0"/>
              </a:spcAft>
              <a:buClr>
                <a:schemeClr val="dk1"/>
              </a:buClr>
              <a:buSzPts val="1500"/>
              <a:buFont typeface="Arial"/>
              <a:buChar char="•"/>
            </a:pPr>
            <a:r>
              <a:rPr lang="en-US" sz="1500" dirty="0">
                <a:solidFill>
                  <a:schemeClr val="dk1"/>
                </a:solidFill>
                <a:sym typeface="Trebuchet MS"/>
              </a:rPr>
              <a:t>Ensure that workers and building occupants, or their legal guardians, are informed at least once each school year the availability of the asbestos management plan, inspections, response actions, and post-response action activities, including periodic reinspection and surveillance activities that are planned or in progress. </a:t>
            </a:r>
            <a:endParaRPr sz="1500" dirty="0">
              <a:solidFill>
                <a:schemeClr val="dk1"/>
              </a:solidFill>
              <a:sym typeface="Trebuchet MS"/>
            </a:endParaRPr>
          </a:p>
          <a:p>
            <a:pPr marL="400050" marR="0" lvl="0" indent="-285750" algn="l" rtl="0">
              <a:lnSpc>
                <a:spcPct val="107000"/>
              </a:lnSpc>
              <a:spcBef>
                <a:spcPts val="800"/>
              </a:spcBef>
              <a:spcAft>
                <a:spcPts val="0"/>
              </a:spcAft>
              <a:buClr>
                <a:schemeClr val="dk1"/>
              </a:buClr>
              <a:buSzPts val="1500"/>
              <a:buFont typeface="Arial"/>
              <a:buChar char="•"/>
            </a:pPr>
            <a:r>
              <a:rPr lang="en-US" sz="1500" dirty="0">
                <a:solidFill>
                  <a:schemeClr val="dk1"/>
                </a:solidFill>
                <a:sym typeface="Trebuchet MS"/>
              </a:rPr>
              <a:t>Ensure that short-term workers (e.g., telephone repair workers, utility workers, or exterminators) who may come in contact with asbestos in a school are provided information regarding the locations of ACBM and suspected ACBM assumed to be ACM. </a:t>
            </a:r>
            <a:endParaRPr sz="1500" dirty="0">
              <a:solidFill>
                <a:schemeClr val="dk1"/>
              </a:solidFill>
              <a:sym typeface="Trebuchet MS"/>
            </a:endParaRPr>
          </a:p>
          <a:p>
            <a:pPr marL="0" lvl="0" indent="0" algn="l" rtl="0">
              <a:lnSpc>
                <a:spcPct val="90000"/>
              </a:lnSpc>
              <a:spcBef>
                <a:spcPts val="1800"/>
              </a:spcBef>
              <a:spcAft>
                <a:spcPts val="0"/>
              </a:spcAft>
              <a:buClr>
                <a:srgbClr val="889D9C"/>
              </a:buClr>
              <a:buSzPts val="2400"/>
              <a:buNone/>
            </a:pPr>
            <a:endParaRPr b="0" i="0" dirty="0">
              <a:solidFill>
                <a:srgbClr val="000000"/>
              </a:solidFill>
              <a:latin typeface="Calibri" panose="020F0502020204030204" pitchFamily="34" charset="0"/>
              <a:ea typeface="Quattrocento Sans"/>
              <a:cs typeface="Calibri" panose="020F0502020204030204" pitchFamily="34" charset="0"/>
              <a:sym typeface="Quattrocento Sans"/>
            </a:endParaRPr>
          </a:p>
        </p:txBody>
      </p:sp>
      <p:sp>
        <p:nvSpPr>
          <p:cNvPr id="6" name="Google Shape;519;p21">
            <a:extLst>
              <a:ext uri="{FF2B5EF4-FFF2-40B4-BE49-F238E27FC236}">
                <a16:creationId xmlns:a16="http://schemas.microsoft.com/office/drawing/2014/main" id="{F0E64EC4-175E-433C-B6E8-E87AC5007E51}"/>
              </a:ext>
            </a:extLst>
          </p:cNvPr>
          <p:cNvSpPr txBox="1">
            <a:spLocks/>
          </p:cNvSpPr>
          <p:nvPr/>
        </p:nvSpPr>
        <p:spPr>
          <a:xfrm>
            <a:off x="271945" y="169861"/>
            <a:ext cx="10021570" cy="81175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Calibri" panose="020F0502020204030204" pitchFamily="34" charset="0"/>
                <a:ea typeface="Trebuchet MS"/>
                <a:cs typeface="Calibri" panose="020F0502020204030204" pitchFamily="34" charset="0"/>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4400"/>
              <a:t>ROLES AND RESPONSIBILITIES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Google Shape;538;p24"/>
          <p:cNvSpPr txBox="1">
            <a:spLocks noGrp="1"/>
          </p:cNvSpPr>
          <p:nvPr>
            <p:ph type="body" idx="1"/>
          </p:nvPr>
        </p:nvSpPr>
        <p:spPr>
          <a:xfrm>
            <a:off x="1630102" y="1322773"/>
            <a:ext cx="9266498" cy="44303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i="0" dirty="0">
                <a:solidFill>
                  <a:schemeClr val="dk1"/>
                </a:solidFill>
                <a:sym typeface="Trebuchet MS"/>
              </a:rPr>
              <a:t>Local Education Agencies (LEAs) Continued:</a:t>
            </a:r>
            <a:endParaRPr dirty="0"/>
          </a:p>
          <a:p>
            <a:pPr marL="0" marR="0" lvl="0" indent="0" algn="l" rtl="0">
              <a:lnSpc>
                <a:spcPct val="107000"/>
              </a:lnSpc>
              <a:spcBef>
                <a:spcPts val="0"/>
              </a:spcBef>
              <a:spcAft>
                <a:spcPts val="0"/>
              </a:spcAft>
              <a:buClr>
                <a:srgbClr val="4E1E07"/>
              </a:buClr>
              <a:buSzPts val="1800"/>
              <a:buNone/>
            </a:pPr>
            <a:r>
              <a:rPr lang="en-US" sz="1800" dirty="0">
                <a:solidFill>
                  <a:srgbClr val="4E1E07"/>
                </a:solidFill>
                <a:sym typeface="Trebuchet MS"/>
              </a:rPr>
              <a:t>Training: </a:t>
            </a:r>
            <a:endParaRPr sz="1800" dirty="0">
              <a:solidFill>
                <a:srgbClr val="4E1E07"/>
              </a:solidFill>
              <a:sym typeface="Trebuchet MS"/>
            </a:endParaRPr>
          </a:p>
          <a:p>
            <a:pPr marL="228600" marR="0" lvl="0" indent="0" algn="l" rtl="0">
              <a:lnSpc>
                <a:spcPct val="107000"/>
              </a:lnSpc>
              <a:spcBef>
                <a:spcPts val="800"/>
              </a:spcBef>
              <a:spcAft>
                <a:spcPts val="0"/>
              </a:spcAft>
              <a:buClr>
                <a:schemeClr val="dk1"/>
              </a:buClr>
              <a:buSzPts val="1800"/>
              <a:buNone/>
            </a:pPr>
            <a:r>
              <a:rPr lang="en-US" sz="1800" dirty="0">
                <a:solidFill>
                  <a:schemeClr val="dk1"/>
                </a:solidFill>
                <a:sym typeface="Trebuchet MS"/>
              </a:rPr>
              <a:t>The LEA shall ensure, prior to the implementation of the O&amp;M provisions of the management plan, that all members of its </a:t>
            </a:r>
            <a:r>
              <a:rPr lang="en-US" sz="1800" u="sng" dirty="0">
                <a:solidFill>
                  <a:schemeClr val="dk1"/>
                </a:solidFill>
                <a:sym typeface="Trebuchet MS"/>
              </a:rPr>
              <a:t>maintenance and custodial staff </a:t>
            </a:r>
            <a:r>
              <a:rPr lang="en-US" sz="1800" dirty="0">
                <a:solidFill>
                  <a:schemeClr val="dk1"/>
                </a:solidFill>
                <a:sym typeface="Trebuchet MS"/>
              </a:rPr>
              <a:t>(custodians, electricians, heating/air conditioning engineers, plumbers, etc.) who may work in a building that contains ACBM receive </a:t>
            </a:r>
            <a:r>
              <a:rPr lang="en-US" sz="1800" u="sng" dirty="0">
                <a:solidFill>
                  <a:schemeClr val="dk1"/>
                </a:solidFill>
                <a:sym typeface="Trebuchet MS"/>
              </a:rPr>
              <a:t>awareness training of at least 2 hours, whether or not they are required to work with ACBM. </a:t>
            </a:r>
            <a:endParaRPr dirty="0"/>
          </a:p>
          <a:p>
            <a:pPr marL="228600" marR="0" lvl="0" indent="0" algn="l" rtl="0">
              <a:lnSpc>
                <a:spcPct val="107000"/>
              </a:lnSpc>
              <a:spcBef>
                <a:spcPts val="800"/>
              </a:spcBef>
              <a:spcAft>
                <a:spcPts val="0"/>
              </a:spcAft>
              <a:buClr>
                <a:schemeClr val="dk1"/>
              </a:buClr>
              <a:buSzPts val="1800"/>
              <a:buNone/>
            </a:pPr>
            <a:r>
              <a:rPr lang="en-US" sz="1800" dirty="0">
                <a:solidFill>
                  <a:schemeClr val="dk1"/>
                </a:solidFill>
                <a:sym typeface="Trebuchet MS"/>
              </a:rPr>
              <a:t>New custodial and maintenance employees shall be trained within 60 days after commencement of employment. </a:t>
            </a:r>
            <a:endParaRPr sz="1800" dirty="0">
              <a:solidFill>
                <a:schemeClr val="dk1"/>
              </a:solidFill>
              <a:sym typeface="Trebuchet MS"/>
            </a:endParaRPr>
          </a:p>
          <a:p>
            <a:pPr marL="228600" marR="0" lvl="0" indent="0" algn="l" rtl="0">
              <a:lnSpc>
                <a:spcPct val="107000"/>
              </a:lnSpc>
              <a:spcBef>
                <a:spcPts val="800"/>
              </a:spcBef>
              <a:spcAft>
                <a:spcPts val="0"/>
              </a:spcAft>
              <a:buClr>
                <a:schemeClr val="dk1"/>
              </a:buClr>
              <a:buSzPts val="1800"/>
              <a:buNone/>
            </a:pPr>
            <a:r>
              <a:rPr lang="en-US" sz="1800" dirty="0">
                <a:solidFill>
                  <a:schemeClr val="dk1"/>
                </a:solidFill>
                <a:sym typeface="Trebuchet MS"/>
              </a:rPr>
              <a:t>The LEA shall ensure that all members of its maintenance and custodial staff who conduct any activities that will result in the disturbance of ACBM shall receive 14 hours of additional training. </a:t>
            </a:r>
            <a:endParaRPr sz="1800" dirty="0">
              <a:solidFill>
                <a:schemeClr val="dk1"/>
              </a:solidFill>
              <a:sym typeface="Trebuchet MS"/>
            </a:endParaRPr>
          </a:p>
          <a:p>
            <a:pPr marL="0" lvl="0" indent="0" algn="l" rtl="0">
              <a:lnSpc>
                <a:spcPct val="90000"/>
              </a:lnSpc>
              <a:spcBef>
                <a:spcPts val="1800"/>
              </a:spcBef>
              <a:spcAft>
                <a:spcPts val="0"/>
              </a:spcAft>
              <a:buClr>
                <a:srgbClr val="889D9C"/>
              </a:buClr>
              <a:buSzPts val="2400"/>
              <a:buNone/>
            </a:pPr>
            <a:endParaRPr b="0" i="0" dirty="0">
              <a:solidFill>
                <a:srgbClr val="000000"/>
              </a:solidFill>
              <a:latin typeface="Calibri" panose="020F0502020204030204" pitchFamily="34" charset="0"/>
              <a:ea typeface="Quattrocento Sans"/>
              <a:cs typeface="Calibri" panose="020F0502020204030204" pitchFamily="34" charset="0"/>
              <a:sym typeface="Quattrocento Sans"/>
            </a:endParaRPr>
          </a:p>
        </p:txBody>
      </p:sp>
      <p:sp>
        <p:nvSpPr>
          <p:cNvPr id="6" name="Google Shape;519;p21">
            <a:extLst>
              <a:ext uri="{FF2B5EF4-FFF2-40B4-BE49-F238E27FC236}">
                <a16:creationId xmlns:a16="http://schemas.microsoft.com/office/drawing/2014/main" id="{5CDC189A-8869-42E3-B315-73B6D626F0E9}"/>
              </a:ext>
            </a:extLst>
          </p:cNvPr>
          <p:cNvSpPr txBox="1">
            <a:spLocks/>
          </p:cNvSpPr>
          <p:nvPr/>
        </p:nvSpPr>
        <p:spPr>
          <a:xfrm>
            <a:off x="271945" y="169861"/>
            <a:ext cx="10021570" cy="81175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Calibri" panose="020F0502020204030204" pitchFamily="34" charset="0"/>
                <a:ea typeface="Trebuchet MS"/>
                <a:cs typeface="Calibri" panose="020F0502020204030204" pitchFamily="34" charset="0"/>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4400"/>
              <a:t>ROLES AND RESPONSIBILITIES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4" name="Google Shape;544;p25"/>
          <p:cNvSpPr txBox="1">
            <a:spLocks noGrp="1"/>
          </p:cNvSpPr>
          <p:nvPr>
            <p:ph type="body" idx="1"/>
          </p:nvPr>
        </p:nvSpPr>
        <p:spPr>
          <a:xfrm>
            <a:off x="1630102" y="1322773"/>
            <a:ext cx="9266498" cy="4430327"/>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r>
              <a:rPr lang="en-US" sz="1800" i="0" dirty="0">
                <a:solidFill>
                  <a:schemeClr val="dk1"/>
                </a:solidFill>
                <a:sym typeface="Trebuchet MS"/>
              </a:rPr>
              <a:t>Local Education Agencies (LEAs) Continued:</a:t>
            </a:r>
            <a:endParaRPr dirty="0"/>
          </a:p>
          <a:p>
            <a:pPr marL="0" marR="0" lvl="0" indent="0" algn="l" rtl="0">
              <a:lnSpc>
                <a:spcPct val="107000"/>
              </a:lnSpc>
              <a:spcBef>
                <a:spcPts val="0"/>
              </a:spcBef>
              <a:spcAft>
                <a:spcPts val="0"/>
              </a:spcAft>
              <a:buClr>
                <a:srgbClr val="4E1E07"/>
              </a:buClr>
              <a:buSzPct val="100000"/>
              <a:buNone/>
            </a:pPr>
            <a:r>
              <a:rPr lang="en-US" sz="1800" dirty="0">
                <a:solidFill>
                  <a:srgbClr val="4E1E07"/>
                </a:solidFill>
                <a:sym typeface="Trebuchet MS"/>
              </a:rPr>
              <a:t>Operations and Maintenance: </a:t>
            </a:r>
            <a:endParaRPr sz="1800" dirty="0">
              <a:solidFill>
                <a:srgbClr val="4E1E07"/>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The LEA shall implement an operations, maintenance, and repair (O&amp;M) program under this section whenever any friable ACBM is present or assumed to be ACBM present in a school building. Will also be included within the Asbestos Management Plan</a:t>
            </a:r>
            <a:endParaRPr sz="1800" dirty="0">
              <a:solidFill>
                <a:schemeClr val="dk1"/>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The LEA must comply with either the OSHA Asbestos Construction Standard at </a:t>
            </a:r>
            <a:r>
              <a:rPr lang="en-US" sz="1800" u="sng" dirty="0">
                <a:solidFill>
                  <a:schemeClr val="dk1"/>
                </a:solidFill>
                <a:sym typeface="Trebuchet MS"/>
                <a:hlinkClick r:id="rId3">
                  <a:extLst>
                    <a:ext uri="{A12FA001-AC4F-418D-AE19-62706E023703}">
                      <ahyp:hlinkClr xmlns:ahyp="http://schemas.microsoft.com/office/drawing/2018/hyperlinkcolor" val="tx"/>
                    </a:ext>
                  </a:extLst>
                </a:hlinkClick>
              </a:rPr>
              <a:t>29 CFR 1926.1101</a:t>
            </a:r>
            <a:r>
              <a:rPr lang="en-US" sz="1800" dirty="0">
                <a:solidFill>
                  <a:schemeClr val="dk1"/>
                </a:solidFill>
                <a:sym typeface="Trebuchet MS"/>
              </a:rPr>
              <a:t>, or the Asbestos Worker Protection Rule at </a:t>
            </a:r>
            <a:r>
              <a:rPr lang="en-US" sz="1800" u="sng" dirty="0">
                <a:solidFill>
                  <a:schemeClr val="dk1"/>
                </a:solidFill>
                <a:sym typeface="Trebuchet MS"/>
                <a:hlinkClick r:id="rId4">
                  <a:extLst>
                    <a:ext uri="{A12FA001-AC4F-418D-AE19-62706E023703}">
                      <ahyp:hlinkClr xmlns:ahyp="http://schemas.microsoft.com/office/drawing/2018/hyperlinkcolor" val="tx"/>
                    </a:ext>
                  </a:extLst>
                </a:hlinkClick>
              </a:rPr>
              <a:t>40 CFR 763.120</a:t>
            </a:r>
            <a:r>
              <a:rPr lang="en-US" sz="1800" dirty="0">
                <a:solidFill>
                  <a:schemeClr val="dk1"/>
                </a:solidFill>
                <a:sym typeface="Trebuchet MS"/>
              </a:rPr>
              <a:t>, whichever is applicable. </a:t>
            </a:r>
            <a:endParaRPr sz="1800" dirty="0">
              <a:solidFill>
                <a:schemeClr val="dk1"/>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In the event of a minor fiber release the LEA shall ensure that the procedures described below are followed:</a:t>
            </a:r>
            <a:endParaRPr sz="1800" dirty="0">
              <a:solidFill>
                <a:schemeClr val="dk1"/>
              </a:solidFill>
              <a:sym typeface="Trebuchet MS"/>
            </a:endParaRPr>
          </a:p>
          <a:p>
            <a:pPr marL="628650" marR="0" lvl="0" indent="-285750"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Thoroughly saturate the debris using wet methods. </a:t>
            </a:r>
            <a:endParaRPr sz="1800" dirty="0">
              <a:solidFill>
                <a:srgbClr val="4E1E07"/>
              </a:solidFill>
              <a:sym typeface="Trebuchet MS"/>
            </a:endParaRPr>
          </a:p>
          <a:p>
            <a:pPr marL="628650" marR="0" lvl="0" indent="-285750"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Clean the area, as described in </a:t>
            </a:r>
            <a:r>
              <a:rPr lang="en-US" sz="1800" u="sng" dirty="0">
                <a:solidFill>
                  <a:srgbClr val="4E1E07"/>
                </a:solidFill>
                <a:sym typeface="Trebuchet MS"/>
                <a:hlinkClick r:id="rId5">
                  <a:extLst>
                    <a:ext uri="{A12FA001-AC4F-418D-AE19-62706E023703}">
                      <ahyp:hlinkClr xmlns:ahyp="http://schemas.microsoft.com/office/drawing/2018/hyperlinkcolor" val="tx"/>
                    </a:ext>
                  </a:extLst>
                </a:hlinkClick>
              </a:rPr>
              <a:t>paragraph (e)</a:t>
            </a:r>
            <a:r>
              <a:rPr lang="en-US" sz="1800" dirty="0">
                <a:solidFill>
                  <a:srgbClr val="4E1E07"/>
                </a:solidFill>
                <a:sym typeface="Trebuchet MS"/>
              </a:rPr>
              <a:t> of this section. </a:t>
            </a:r>
            <a:endParaRPr sz="1800" dirty="0">
              <a:solidFill>
                <a:srgbClr val="4E1E07"/>
              </a:solidFill>
              <a:sym typeface="Trebuchet MS"/>
            </a:endParaRPr>
          </a:p>
          <a:p>
            <a:pPr marL="628650" marR="0" lvl="0" indent="-285750"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Place the asbestos debris in a sealed, leak-tight container. </a:t>
            </a:r>
            <a:endParaRPr sz="1800" dirty="0">
              <a:solidFill>
                <a:srgbClr val="4E1E07"/>
              </a:solidFill>
              <a:sym typeface="Trebuchet MS"/>
            </a:endParaRPr>
          </a:p>
          <a:p>
            <a:pPr marL="628650" marR="0" lvl="0" indent="-285750"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Repair the area of damaged ACM with asbestos-free materials. </a:t>
            </a:r>
            <a:endParaRPr sz="1800" dirty="0">
              <a:solidFill>
                <a:srgbClr val="4E1E07"/>
              </a:solidFill>
              <a:sym typeface="Trebuchet MS"/>
            </a:endParaRPr>
          </a:p>
          <a:p>
            <a:pPr marL="2286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In the event of a major fiber release (the falling or dislodging of more than 3 square or linear feet of friable ACBM) the LEA shall ensure that the procedures described below are followed:</a:t>
            </a:r>
            <a:endParaRPr sz="1800" dirty="0">
              <a:solidFill>
                <a:schemeClr val="dk1"/>
              </a:solidFill>
              <a:sym typeface="Trebuchet MS"/>
            </a:endParaRPr>
          </a:p>
          <a:p>
            <a:pPr marL="628650" marR="0" lvl="0" indent="-285750"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Restrict entry into the area and post signs to prevent entry into the area by persons other than those necessary to perform the response action. </a:t>
            </a:r>
            <a:endParaRPr sz="1800" dirty="0">
              <a:solidFill>
                <a:srgbClr val="4E1E07"/>
              </a:solidFill>
              <a:sym typeface="Trebuchet MS"/>
            </a:endParaRPr>
          </a:p>
          <a:p>
            <a:pPr marL="628650" marR="0" lvl="0" indent="-285750" algn="l" rtl="0">
              <a:lnSpc>
                <a:spcPct val="107000"/>
              </a:lnSpc>
              <a:spcBef>
                <a:spcPts val="800"/>
              </a:spcBef>
              <a:spcAft>
                <a:spcPts val="0"/>
              </a:spcAft>
              <a:buClr>
                <a:srgbClr val="4E1E07"/>
              </a:buClr>
              <a:buSzPct val="100000"/>
              <a:buFont typeface="Arial"/>
              <a:buChar char="•"/>
            </a:pPr>
            <a:r>
              <a:rPr lang="en-US" sz="1800" dirty="0">
                <a:solidFill>
                  <a:srgbClr val="4E1E07"/>
                </a:solidFill>
                <a:sym typeface="Trebuchet MS"/>
              </a:rPr>
              <a:t>Shut off or temporarily modify the air-handling system to prevent the distribution of fibers to other areas in the building. </a:t>
            </a:r>
            <a:endParaRPr sz="1800" dirty="0">
              <a:solidFill>
                <a:srgbClr val="4E1E07"/>
              </a:solidFill>
              <a:sym typeface="Trebuchet MS"/>
            </a:endParaRPr>
          </a:p>
          <a:p>
            <a:pPr marL="0" lvl="0" indent="0" algn="l" rtl="0">
              <a:lnSpc>
                <a:spcPct val="90000"/>
              </a:lnSpc>
              <a:spcBef>
                <a:spcPts val="1800"/>
              </a:spcBef>
              <a:spcAft>
                <a:spcPts val="0"/>
              </a:spcAft>
              <a:buClr>
                <a:srgbClr val="889D9C"/>
              </a:buClr>
              <a:buSzPct val="100000"/>
              <a:buNone/>
            </a:pPr>
            <a:endParaRPr b="0" i="0" dirty="0">
              <a:solidFill>
                <a:srgbClr val="000000"/>
              </a:solidFill>
              <a:latin typeface="Calibri" panose="020F0502020204030204" pitchFamily="34" charset="0"/>
              <a:ea typeface="Quattrocento Sans"/>
              <a:cs typeface="Calibri" panose="020F0502020204030204" pitchFamily="34" charset="0"/>
              <a:sym typeface="Quattrocento Sans"/>
            </a:endParaRPr>
          </a:p>
        </p:txBody>
      </p:sp>
      <p:sp>
        <p:nvSpPr>
          <p:cNvPr id="6" name="Google Shape;519;p21">
            <a:extLst>
              <a:ext uri="{FF2B5EF4-FFF2-40B4-BE49-F238E27FC236}">
                <a16:creationId xmlns:a16="http://schemas.microsoft.com/office/drawing/2014/main" id="{BF238F64-75F3-4487-AA51-8B16E36D59AD}"/>
              </a:ext>
            </a:extLst>
          </p:cNvPr>
          <p:cNvSpPr txBox="1">
            <a:spLocks/>
          </p:cNvSpPr>
          <p:nvPr/>
        </p:nvSpPr>
        <p:spPr>
          <a:xfrm>
            <a:off x="271945" y="169861"/>
            <a:ext cx="10021570" cy="81175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Calibri" panose="020F0502020204030204" pitchFamily="34" charset="0"/>
                <a:ea typeface="Trebuchet MS"/>
                <a:cs typeface="Calibri" panose="020F0502020204030204" pitchFamily="34" charset="0"/>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4400"/>
              <a:t>ROLES AND RESPONSIBILITIES</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Google Shape;550;p26"/>
          <p:cNvSpPr txBox="1">
            <a:spLocks noGrp="1"/>
          </p:cNvSpPr>
          <p:nvPr>
            <p:ph type="body" idx="1"/>
          </p:nvPr>
        </p:nvSpPr>
        <p:spPr>
          <a:xfrm>
            <a:off x="1630102" y="1322773"/>
            <a:ext cx="9266498" cy="443032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1800" i="0" dirty="0">
                <a:solidFill>
                  <a:schemeClr val="dk1"/>
                </a:solidFill>
                <a:sym typeface="Trebuchet MS"/>
              </a:rPr>
              <a:t>Local Education Agencies (LEAs) Continued:</a:t>
            </a:r>
            <a:endParaRPr dirty="0"/>
          </a:p>
          <a:p>
            <a:pPr marL="0" marR="0" lvl="0" indent="0" algn="l" rtl="0">
              <a:lnSpc>
                <a:spcPct val="107000"/>
              </a:lnSpc>
              <a:spcBef>
                <a:spcPts val="0"/>
              </a:spcBef>
              <a:spcAft>
                <a:spcPts val="0"/>
              </a:spcAft>
              <a:buClr>
                <a:srgbClr val="4E1E07"/>
              </a:buClr>
              <a:buSzPct val="100000"/>
              <a:buNone/>
            </a:pPr>
            <a:r>
              <a:rPr lang="en-US" sz="1800" dirty="0">
                <a:solidFill>
                  <a:srgbClr val="4E1E07"/>
                </a:solidFill>
                <a:sym typeface="Trebuchet MS"/>
              </a:rPr>
              <a:t>Response Actions: </a:t>
            </a:r>
            <a:endParaRPr sz="1800" dirty="0">
              <a:solidFill>
                <a:srgbClr val="4E1E07"/>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The LEA shall select and implement in a timely manner the appropriate response actions. The response actions selected shall be sufficient to protect human health and the environment. The LEA may then select, from the response actions which protect human health and the environment, that action which is the least burdensome method. </a:t>
            </a:r>
            <a:endParaRPr sz="1800" dirty="0">
              <a:solidFill>
                <a:schemeClr val="dk1"/>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At the conclusion of any action to remove, encapsulate, or enclose ACBM or material assumed to be ACBM, a person designated by the LEA shall visually inspect each functional space where such action was conducted to determine whether the action has been properly completed. </a:t>
            </a:r>
            <a:endParaRPr sz="1800" dirty="0">
              <a:solidFill>
                <a:schemeClr val="dk1"/>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A person designated by the LEA shall collect air samples to monitor air for clearance after each removal, encapsulation, and enclosure project involving ACBM, except for projects that are of small-scale, short-duration. </a:t>
            </a:r>
            <a:endParaRPr dirty="0"/>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An action to remove, encapsulate, or enclose ACBM shall be considered complete when the average concentration of asbestos of five air samples collected within the affected functional space meets the requirements listed in 40 CFR 763.90.</a:t>
            </a:r>
            <a:endParaRPr sz="1800" dirty="0">
              <a:solidFill>
                <a:schemeClr val="dk1"/>
              </a:solidFill>
              <a:sym typeface="Trebuchet MS"/>
            </a:endParaRPr>
          </a:p>
          <a:p>
            <a:pPr marL="0" lvl="0" indent="0" algn="l" rtl="0">
              <a:lnSpc>
                <a:spcPct val="90000"/>
              </a:lnSpc>
              <a:spcBef>
                <a:spcPts val="1800"/>
              </a:spcBef>
              <a:spcAft>
                <a:spcPts val="0"/>
              </a:spcAft>
              <a:buClr>
                <a:srgbClr val="889D9C"/>
              </a:buClr>
              <a:buSzPct val="100000"/>
              <a:buNone/>
            </a:pPr>
            <a:endParaRPr b="0" i="0" dirty="0">
              <a:solidFill>
                <a:srgbClr val="000000"/>
              </a:solidFill>
              <a:latin typeface="Calibri" panose="020F0502020204030204" pitchFamily="34" charset="0"/>
              <a:ea typeface="Quattrocento Sans"/>
              <a:cs typeface="Calibri" panose="020F0502020204030204" pitchFamily="34" charset="0"/>
              <a:sym typeface="Quattrocento Sans"/>
            </a:endParaRPr>
          </a:p>
        </p:txBody>
      </p:sp>
      <p:sp>
        <p:nvSpPr>
          <p:cNvPr id="6" name="Google Shape;519;p21">
            <a:extLst>
              <a:ext uri="{FF2B5EF4-FFF2-40B4-BE49-F238E27FC236}">
                <a16:creationId xmlns:a16="http://schemas.microsoft.com/office/drawing/2014/main" id="{7CD7A2CB-266F-4973-8BF4-0FDDFD3E70DC}"/>
              </a:ext>
            </a:extLst>
          </p:cNvPr>
          <p:cNvSpPr txBox="1">
            <a:spLocks/>
          </p:cNvSpPr>
          <p:nvPr/>
        </p:nvSpPr>
        <p:spPr>
          <a:xfrm>
            <a:off x="271945" y="169861"/>
            <a:ext cx="10021570" cy="81175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Calibri" panose="020F0502020204030204" pitchFamily="34" charset="0"/>
                <a:ea typeface="Trebuchet MS"/>
                <a:cs typeface="Calibri" panose="020F0502020204030204" pitchFamily="34" charset="0"/>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4400"/>
              <a:t>ROLES AND RESPONSIBILITIES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Google Shape;556;p27"/>
          <p:cNvSpPr txBox="1">
            <a:spLocks noGrp="1"/>
          </p:cNvSpPr>
          <p:nvPr>
            <p:ph type="body" idx="1"/>
          </p:nvPr>
        </p:nvSpPr>
        <p:spPr>
          <a:xfrm>
            <a:off x="1630102" y="1375794"/>
            <a:ext cx="9426588" cy="417771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1800" i="0" dirty="0">
                <a:solidFill>
                  <a:schemeClr val="dk1"/>
                </a:solidFill>
                <a:sym typeface="Trebuchet MS"/>
              </a:rPr>
              <a:t>Local Education Agencies (LEAs) Continued:</a:t>
            </a:r>
            <a:endParaRPr dirty="0"/>
          </a:p>
          <a:p>
            <a:pPr marL="0" marR="0" lvl="0" indent="0" algn="l" rtl="0">
              <a:lnSpc>
                <a:spcPct val="107000"/>
              </a:lnSpc>
              <a:spcBef>
                <a:spcPts val="0"/>
              </a:spcBef>
              <a:spcAft>
                <a:spcPts val="0"/>
              </a:spcAft>
              <a:buClr>
                <a:srgbClr val="4E1E07"/>
              </a:buClr>
              <a:buSzPct val="100000"/>
              <a:buNone/>
            </a:pPr>
            <a:r>
              <a:rPr lang="en-US" sz="1800" dirty="0">
                <a:solidFill>
                  <a:srgbClr val="4E1E07"/>
                </a:solidFill>
                <a:sym typeface="Trebuchet MS"/>
              </a:rPr>
              <a:t>Recordkeeping: </a:t>
            </a:r>
            <a:endParaRPr sz="1800" dirty="0">
              <a:solidFill>
                <a:srgbClr val="4E1E07"/>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All records shall be maintained in a centralized location in the administrative office of both the school and the LEA as part of the AMP. For each homogeneous area where all ACBM has been removed, the LEA shall ensure that such records are retained for 3 years after the next reinspection. </a:t>
            </a:r>
            <a:endParaRPr dirty="0"/>
          </a:p>
          <a:p>
            <a:pPr marL="114300" marR="0" lvl="0" indent="0" algn="l" rtl="0">
              <a:lnSpc>
                <a:spcPct val="107000"/>
              </a:lnSpc>
              <a:spcBef>
                <a:spcPts val="800"/>
              </a:spcBef>
              <a:spcAft>
                <a:spcPts val="0"/>
              </a:spcAft>
              <a:buClr>
                <a:srgbClr val="4E1E07"/>
              </a:buClr>
              <a:buSzPct val="100000"/>
              <a:buNone/>
            </a:pPr>
            <a:r>
              <a:rPr lang="en-US" sz="1800" i="0" dirty="0">
                <a:solidFill>
                  <a:srgbClr val="4E1E07"/>
                </a:solidFill>
                <a:sym typeface="Trebuchet MS"/>
              </a:rPr>
              <a:t>Warning Labels:</a:t>
            </a:r>
            <a:endParaRPr dirty="0"/>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The LEA shall attach a warning label immediately adjacent to any friable and nonfriable ACBM and suspected ACBM assumed to be ACM located in routine maintenance areas at each school building. This shall include: </a:t>
            </a:r>
            <a:endParaRPr sz="1800" dirty="0">
              <a:solidFill>
                <a:schemeClr val="dk1"/>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All labels shall be prominently displayed in readily visible locations and shall remain posted until the ACBM that is labeled is removed. </a:t>
            </a:r>
            <a:endParaRPr sz="1800" dirty="0">
              <a:solidFill>
                <a:schemeClr val="dk1"/>
              </a:solidFill>
              <a:sym typeface="Trebuchet MS"/>
            </a:endParaRPr>
          </a:p>
          <a:p>
            <a:pPr marL="114300" marR="0" lvl="0" indent="0" algn="l" rtl="0">
              <a:lnSpc>
                <a:spcPct val="107000"/>
              </a:lnSpc>
              <a:spcBef>
                <a:spcPts val="800"/>
              </a:spcBef>
              <a:spcAft>
                <a:spcPts val="0"/>
              </a:spcAft>
              <a:buClr>
                <a:schemeClr val="dk1"/>
              </a:buClr>
              <a:buSzPct val="100000"/>
              <a:buNone/>
            </a:pPr>
            <a:r>
              <a:rPr lang="en-US" sz="1800" dirty="0">
                <a:solidFill>
                  <a:schemeClr val="dk1"/>
                </a:solidFill>
                <a:sym typeface="Trebuchet MS"/>
              </a:rPr>
              <a:t>The warning label shall read, in print which is readily visible because of large size or bright color, as follows: </a:t>
            </a:r>
            <a:endParaRPr sz="1800" dirty="0">
              <a:solidFill>
                <a:schemeClr val="dk1"/>
              </a:solidFill>
              <a:sym typeface="Trebuchet MS"/>
            </a:endParaRPr>
          </a:p>
          <a:p>
            <a:pPr marL="0" marR="0" lvl="0" indent="0" algn="l" rtl="0">
              <a:lnSpc>
                <a:spcPct val="107000"/>
              </a:lnSpc>
              <a:spcBef>
                <a:spcPts val="800"/>
              </a:spcBef>
              <a:spcAft>
                <a:spcPts val="0"/>
              </a:spcAft>
              <a:buClr>
                <a:srgbClr val="4E1E07"/>
              </a:buClr>
              <a:buSzPct val="100000"/>
              <a:buNone/>
            </a:pPr>
            <a:r>
              <a:rPr lang="en-US" sz="1800" dirty="0">
                <a:solidFill>
                  <a:srgbClr val="4E1E07"/>
                </a:solidFill>
                <a:sym typeface="Trebuchet MS"/>
              </a:rPr>
              <a:t>CAUTION: ASBESTOS. HAZARDOUS. DO NOT DISTURB WITHOUT PROPER TRAINING AND EQUIPMENT. </a:t>
            </a:r>
            <a:endParaRPr sz="1800" dirty="0">
              <a:solidFill>
                <a:srgbClr val="4E1E07"/>
              </a:solidFill>
              <a:sym typeface="Trebuchet MS"/>
            </a:endParaRPr>
          </a:p>
          <a:p>
            <a:pPr marL="0" lvl="0" indent="0" algn="l" rtl="0">
              <a:lnSpc>
                <a:spcPct val="90000"/>
              </a:lnSpc>
              <a:spcBef>
                <a:spcPts val="1800"/>
              </a:spcBef>
              <a:spcAft>
                <a:spcPts val="0"/>
              </a:spcAft>
              <a:buClr>
                <a:srgbClr val="889D9C"/>
              </a:buClr>
              <a:buSzPct val="100000"/>
              <a:buNone/>
            </a:pPr>
            <a:endParaRPr sz="1800" i="0" dirty="0">
              <a:solidFill>
                <a:srgbClr val="000000"/>
              </a:solidFill>
              <a:latin typeface="Calibri" panose="020F0502020204030204" pitchFamily="34" charset="0"/>
              <a:ea typeface="Quattrocento Sans"/>
              <a:cs typeface="Calibri" panose="020F0502020204030204" pitchFamily="34" charset="0"/>
              <a:sym typeface="Quattrocento Sans"/>
            </a:endParaRPr>
          </a:p>
        </p:txBody>
      </p:sp>
      <p:sp>
        <p:nvSpPr>
          <p:cNvPr id="6" name="Google Shape;519;p21">
            <a:extLst>
              <a:ext uri="{FF2B5EF4-FFF2-40B4-BE49-F238E27FC236}">
                <a16:creationId xmlns:a16="http://schemas.microsoft.com/office/drawing/2014/main" id="{E4A4BED1-3AF3-42C1-817B-8BE3DB722F37}"/>
              </a:ext>
            </a:extLst>
          </p:cNvPr>
          <p:cNvSpPr txBox="1">
            <a:spLocks noGrp="1"/>
          </p:cNvSpPr>
          <p:nvPr>
            <p:ph type="title"/>
          </p:nvPr>
        </p:nvSpPr>
        <p:spPr>
          <a:xfrm>
            <a:off x="271945" y="169861"/>
            <a:ext cx="10021570" cy="81175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Trebuchet MS"/>
              <a:buNone/>
            </a:pPr>
            <a:r>
              <a:rPr lang="en-US" sz="4400" dirty="0"/>
              <a:t>ROLES AND RESPONSIBILITIES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
          <p:cNvSpPr txBox="1">
            <a:spLocks noGrp="1"/>
          </p:cNvSpPr>
          <p:nvPr>
            <p:ph type="body" idx="1"/>
          </p:nvPr>
        </p:nvSpPr>
        <p:spPr>
          <a:xfrm>
            <a:off x="1597376" y="2057399"/>
            <a:ext cx="7030126" cy="19454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None/>
            </a:pPr>
            <a:r>
              <a:rPr lang="en-US" sz="2800" dirty="0" err="1"/>
              <a:t>Henryetta</a:t>
            </a:r>
            <a:r>
              <a:rPr lang="en-US" sz="2800" dirty="0"/>
              <a:t> Price and Mark Ulibarri</a:t>
            </a:r>
            <a:endParaRPr dirty="0"/>
          </a:p>
          <a:p>
            <a:pPr marL="0" lvl="0" indent="0" algn="l" rtl="0">
              <a:lnSpc>
                <a:spcPct val="90000"/>
              </a:lnSpc>
              <a:spcBef>
                <a:spcPts val="1000"/>
              </a:spcBef>
              <a:spcAft>
                <a:spcPts val="0"/>
              </a:spcAft>
              <a:buClr>
                <a:schemeClr val="lt1"/>
              </a:buClr>
              <a:buSzPts val="2800"/>
              <a:buNone/>
            </a:pPr>
            <a:r>
              <a:rPr lang="en-US" sz="2800" dirty="0"/>
              <a:t>Environmental Protection Specialists</a:t>
            </a:r>
            <a:endParaRPr sz="2400" dirty="0"/>
          </a:p>
          <a:p>
            <a:pPr marL="0" lvl="0" indent="0" algn="l" rtl="0">
              <a:lnSpc>
                <a:spcPct val="90000"/>
              </a:lnSpc>
              <a:spcBef>
                <a:spcPts val="1000"/>
              </a:spcBef>
              <a:spcAft>
                <a:spcPts val="0"/>
              </a:spcAft>
              <a:buClr>
                <a:schemeClr val="lt1"/>
              </a:buClr>
              <a:buSzPts val="2400"/>
              <a:buNone/>
            </a:pPr>
            <a:r>
              <a:rPr lang="en-US" sz="2400" dirty="0"/>
              <a:t>BIE Branch of Environmental Management</a:t>
            </a:r>
            <a:endParaRPr dirty="0"/>
          </a:p>
        </p:txBody>
      </p:sp>
    </p:spTree>
    <p:extLst>
      <p:ext uri="{BB962C8B-B14F-4D97-AF65-F5344CB8AC3E}">
        <p14:creationId xmlns:p14="http://schemas.microsoft.com/office/powerpoint/2010/main" val="838270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8"/>
          <p:cNvSpPr txBox="1">
            <a:spLocks noGrp="1"/>
          </p:cNvSpPr>
          <p:nvPr>
            <p:ph type="title"/>
          </p:nvPr>
        </p:nvSpPr>
        <p:spPr>
          <a:xfrm>
            <a:off x="270954" y="206829"/>
            <a:ext cx="11071959" cy="90151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6000"/>
              <a:buFont typeface="Trebuchet MS"/>
              <a:buNone/>
            </a:pPr>
            <a:r>
              <a:rPr lang="en-US" dirty="0"/>
              <a:t>PROCESSES AND PROCEDURES </a:t>
            </a:r>
            <a:endParaRPr dirty="0"/>
          </a:p>
        </p:txBody>
      </p:sp>
      <p:sp>
        <p:nvSpPr>
          <p:cNvPr id="562" name="Google Shape;562;p28"/>
          <p:cNvSpPr txBox="1">
            <a:spLocks noGrp="1"/>
          </p:cNvSpPr>
          <p:nvPr>
            <p:ph type="body" idx="1"/>
          </p:nvPr>
        </p:nvSpPr>
        <p:spPr>
          <a:xfrm>
            <a:off x="1699161" y="2786017"/>
            <a:ext cx="9137650" cy="24608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4E1E07"/>
              </a:buClr>
              <a:buSzPts val="2400"/>
              <a:buNone/>
            </a:pPr>
            <a:r>
              <a:rPr lang="en-US" dirty="0">
                <a:solidFill>
                  <a:srgbClr val="4E1E07"/>
                </a:solidFill>
                <a:sym typeface="Trebuchet MS"/>
              </a:rPr>
              <a:t>No Asbestos Found:</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solidFill>
                  <a:schemeClr val="dk1"/>
                </a:solidFill>
                <a:sym typeface="Trebuchet MS"/>
              </a:rPr>
              <a:t>Maintain an Exclusion letter or an Asbestos-free inspection report</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solidFill>
                  <a:schemeClr val="dk1"/>
                </a:solidFill>
                <a:sym typeface="Trebuchet MS"/>
              </a:rPr>
              <a:t>Maintain an AHERA Designated Person at each school</a:t>
            </a:r>
            <a:endParaRPr dirty="0"/>
          </a:p>
          <a:p>
            <a:pPr marL="342900" lvl="0" indent="-342900" algn="l" rtl="0">
              <a:lnSpc>
                <a:spcPct val="90000"/>
              </a:lnSpc>
              <a:spcBef>
                <a:spcPts val="1000"/>
              </a:spcBef>
              <a:spcAft>
                <a:spcPts val="0"/>
              </a:spcAft>
              <a:buClr>
                <a:schemeClr val="dk1"/>
              </a:buClr>
              <a:buSzPts val="2400"/>
              <a:buFont typeface="Arial"/>
              <a:buChar char="•"/>
            </a:pPr>
            <a:r>
              <a:rPr lang="en-US" dirty="0">
                <a:solidFill>
                  <a:schemeClr val="dk1"/>
                </a:solidFill>
                <a:sym typeface="Trebuchet MS"/>
              </a:rPr>
              <a:t>Annually notify the Parent Teacher Association (PTA) about the management plan</a:t>
            </a:r>
            <a:endParaRPr dirty="0"/>
          </a:p>
          <a:p>
            <a:pPr marL="0" lvl="0" indent="0" algn="l" rtl="0">
              <a:lnSpc>
                <a:spcPct val="90000"/>
              </a:lnSpc>
              <a:spcBef>
                <a:spcPts val="1000"/>
              </a:spcBef>
              <a:spcAft>
                <a:spcPts val="0"/>
              </a:spcAft>
              <a:buClr>
                <a:srgbClr val="889D9C"/>
              </a:buClr>
              <a:buSzPts val="2400"/>
              <a:buNone/>
            </a:pPr>
            <a:endParaRPr dirty="0">
              <a:solidFill>
                <a:schemeClr val="dk1"/>
              </a:solidFill>
              <a:sym typeface="Trebuchet MS"/>
            </a:endParaRPr>
          </a:p>
          <a:p>
            <a:pPr marL="0" lvl="0" indent="0" algn="l" rtl="0">
              <a:lnSpc>
                <a:spcPct val="90000"/>
              </a:lnSpc>
              <a:spcBef>
                <a:spcPts val="1000"/>
              </a:spcBef>
              <a:spcAft>
                <a:spcPts val="0"/>
              </a:spcAft>
              <a:buClr>
                <a:srgbClr val="889D9C"/>
              </a:buClr>
              <a:buSzPts val="2400"/>
              <a:buNone/>
            </a:pPr>
            <a:endParaRPr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lvl="0" indent="-190500" algn="l" rtl="0">
              <a:lnSpc>
                <a:spcPct val="90000"/>
              </a:lnSpc>
              <a:spcBef>
                <a:spcPts val="1000"/>
              </a:spcBef>
              <a:spcAft>
                <a:spcPts val="0"/>
              </a:spcAft>
              <a:buClr>
                <a:srgbClr val="889D9C"/>
              </a:buClr>
              <a:buSzPts val="2400"/>
              <a:buFont typeface="Arial"/>
              <a:buNone/>
            </a:pPr>
            <a:endParaRPr dirty="0">
              <a:solidFill>
                <a:srgbClr val="000000"/>
              </a:solidFill>
              <a:latin typeface="Calibri" panose="020F0502020204030204" pitchFamily="34" charset="0"/>
              <a:ea typeface="Times New Roman"/>
              <a:cs typeface="Calibri" panose="020F0502020204030204" pitchFamily="34" charset="0"/>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9"/>
          <p:cNvSpPr txBox="1">
            <a:spLocks noGrp="1"/>
          </p:cNvSpPr>
          <p:nvPr>
            <p:ph type="title"/>
          </p:nvPr>
        </p:nvSpPr>
        <p:spPr>
          <a:xfrm>
            <a:off x="228403" y="195943"/>
            <a:ext cx="10021570" cy="12132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Trebuchet MS"/>
              <a:buNone/>
            </a:pPr>
            <a:r>
              <a:rPr lang="en-US" sz="4000" dirty="0"/>
              <a:t>PROCESSES AND PROCEDURES CONTINUED</a:t>
            </a:r>
            <a:endParaRPr dirty="0"/>
          </a:p>
        </p:txBody>
      </p:sp>
      <p:sp>
        <p:nvSpPr>
          <p:cNvPr id="568" name="Google Shape;568;p29"/>
          <p:cNvSpPr txBox="1"/>
          <p:nvPr/>
        </p:nvSpPr>
        <p:spPr>
          <a:xfrm>
            <a:off x="1177141" y="2280062"/>
            <a:ext cx="8847118" cy="35895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panose="020F0502020204030204" pitchFamily="34" charset="0"/>
                <a:ea typeface="Times New Roman"/>
                <a:cs typeface="Calibri" panose="020F0502020204030204" pitchFamily="34" charset="0"/>
                <a:sym typeface="Times New Roman"/>
              </a:rPr>
              <a:t> </a:t>
            </a:r>
            <a:endParaRPr sz="2400" b="1" i="0" u="none" strike="noStrike" cap="none" dirty="0">
              <a:solidFill>
                <a:srgbClr val="889D9C"/>
              </a:solidFill>
              <a:latin typeface="Calibri" panose="020F0502020204030204" pitchFamily="34" charset="0"/>
              <a:ea typeface="Trebuchet MS"/>
              <a:cs typeface="Calibri" panose="020F0502020204030204" pitchFamily="34" charset="0"/>
              <a:sym typeface="Trebuchet MS"/>
            </a:endParaRPr>
          </a:p>
        </p:txBody>
      </p:sp>
      <p:sp>
        <p:nvSpPr>
          <p:cNvPr id="569" name="Google Shape;569;p29"/>
          <p:cNvSpPr txBox="1"/>
          <p:nvPr/>
        </p:nvSpPr>
        <p:spPr>
          <a:xfrm>
            <a:off x="2239276" y="2644170"/>
            <a:ext cx="7784983"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rgbClr val="4E1E07"/>
                </a:solidFill>
                <a:latin typeface="Calibri" panose="020F0502020204030204" pitchFamily="34" charset="0"/>
                <a:ea typeface="Trebuchet MS"/>
                <a:cs typeface="Calibri" panose="020F0502020204030204" pitchFamily="34" charset="0"/>
                <a:sym typeface="Trebuchet MS"/>
              </a:rPr>
              <a:t>Asbestos Found:</a:t>
            </a:r>
            <a:endParaRPr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2400"/>
              <a:buFont typeface="Arial"/>
              <a:buChar char="•"/>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Conduct an inspection </a:t>
            </a:r>
            <a:endParaRPr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2400"/>
              <a:buFont typeface="Arial"/>
              <a:buChar char="•"/>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Develop maintain and implement an asbestos  management plan (notifications, training, document management, etc.)</a:t>
            </a:r>
            <a:endParaRPr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2400"/>
              <a:buFont typeface="Arial"/>
              <a:buChar char="•"/>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Conduct periodic (6 mos.) surveillance. </a:t>
            </a:r>
            <a:endParaRPr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2400"/>
              <a:buFont typeface="Arial"/>
              <a:buChar char="•"/>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Reinspect every 3 years. </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0"/>
          <p:cNvSpPr txBox="1">
            <a:spLocks noGrp="1"/>
          </p:cNvSpPr>
          <p:nvPr>
            <p:ph type="title"/>
          </p:nvPr>
        </p:nvSpPr>
        <p:spPr>
          <a:xfrm>
            <a:off x="302623" y="228600"/>
            <a:ext cx="8833188" cy="117426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Trebuchet MS"/>
              <a:buNone/>
            </a:pPr>
            <a:r>
              <a:rPr lang="en-US" sz="4000" i="0" dirty="0">
                <a:sym typeface="Trebuchet MS"/>
              </a:rPr>
              <a:t>WHAT CAN BE DONE TO REDUCE THE HAZARDS OF ASBESTOS? </a:t>
            </a:r>
            <a:endParaRPr sz="4000" dirty="0">
              <a:sym typeface="Trebuchet MS"/>
            </a:endParaRPr>
          </a:p>
        </p:txBody>
      </p:sp>
      <p:sp>
        <p:nvSpPr>
          <p:cNvPr id="575" name="Google Shape;575;p30"/>
          <p:cNvSpPr txBox="1">
            <a:spLocks noGrp="1"/>
          </p:cNvSpPr>
          <p:nvPr>
            <p:ph type="body" idx="1"/>
          </p:nvPr>
        </p:nvSpPr>
        <p:spPr>
          <a:xfrm>
            <a:off x="1710047" y="1531707"/>
            <a:ext cx="9137650" cy="3604051"/>
          </a:xfrm>
          <a:prstGeom prst="rect">
            <a:avLst/>
          </a:prstGeom>
          <a:noFill/>
          <a:ln>
            <a:noFill/>
          </a:ln>
        </p:spPr>
        <p:txBody>
          <a:bodyPr spcFirstLastPara="1" wrap="square" lIns="91425" tIns="45700" rIns="91425" bIns="45700" anchor="t" anchorCtr="0">
            <a:normAutofit fontScale="55000" lnSpcReduction="20000"/>
          </a:bodyPr>
          <a:lstStyle/>
          <a:p>
            <a:pPr marL="285750" lvl="0" indent="-263372" algn="l" rtl="0">
              <a:lnSpc>
                <a:spcPct val="90000"/>
              </a:lnSpc>
              <a:spcBef>
                <a:spcPts val="0"/>
              </a:spcBef>
              <a:spcAft>
                <a:spcPts val="0"/>
              </a:spcAft>
              <a:buClr>
                <a:srgbClr val="4E1E07"/>
              </a:buClr>
              <a:buSzPct val="100000"/>
              <a:buFont typeface="Arial"/>
              <a:buChar char="•"/>
            </a:pPr>
            <a:r>
              <a:rPr lang="en-US" sz="4668" dirty="0">
                <a:solidFill>
                  <a:srgbClr val="4E1E07"/>
                </a:solidFill>
                <a:sym typeface="Trebuchet MS"/>
              </a:rPr>
              <a:t>Ensure an updated and maintained Asbestos Management Plan is in place. </a:t>
            </a:r>
            <a:endParaRPr sz="4668" dirty="0"/>
          </a:p>
          <a:p>
            <a:pPr marL="285750" lvl="0" indent="-263372" algn="l" rtl="0">
              <a:lnSpc>
                <a:spcPct val="90000"/>
              </a:lnSpc>
              <a:spcBef>
                <a:spcPts val="1000"/>
              </a:spcBef>
              <a:spcAft>
                <a:spcPts val="0"/>
              </a:spcAft>
              <a:buClr>
                <a:srgbClr val="4E1E07"/>
              </a:buClr>
              <a:buSzPct val="100000"/>
              <a:buFont typeface="Arial"/>
              <a:buChar char="•"/>
            </a:pPr>
            <a:r>
              <a:rPr lang="en-US" sz="4668" dirty="0">
                <a:solidFill>
                  <a:srgbClr val="4E1E07"/>
                </a:solidFill>
                <a:sym typeface="Trebuchet MS"/>
              </a:rPr>
              <a:t>Facility Managers and custodians should not remove damaged ACBM to reduce risk and hazards to workers and occupants. </a:t>
            </a:r>
            <a:endParaRPr sz="4668" dirty="0"/>
          </a:p>
          <a:p>
            <a:pPr marL="285750" lvl="0" indent="-263372" algn="l" rtl="0">
              <a:lnSpc>
                <a:spcPct val="90000"/>
              </a:lnSpc>
              <a:spcBef>
                <a:spcPts val="1000"/>
              </a:spcBef>
              <a:spcAft>
                <a:spcPts val="0"/>
              </a:spcAft>
              <a:buClr>
                <a:srgbClr val="4E1E07"/>
              </a:buClr>
              <a:buSzPct val="100000"/>
              <a:buFont typeface="Arial"/>
              <a:buChar char="•"/>
            </a:pPr>
            <a:r>
              <a:rPr lang="en-US" sz="4668" dirty="0">
                <a:solidFill>
                  <a:srgbClr val="4E1E07"/>
                </a:solidFill>
                <a:sym typeface="Trebuchet MS"/>
              </a:rPr>
              <a:t>Ensure only trained and certified personnel conduct sampling, repairs, and removal while using proper personal protective equipment (PPE).</a:t>
            </a:r>
            <a:endParaRPr sz="4668" dirty="0"/>
          </a:p>
          <a:p>
            <a:pPr marL="342900" lvl="0" indent="-320522" algn="l" rtl="0">
              <a:lnSpc>
                <a:spcPct val="90000"/>
              </a:lnSpc>
              <a:spcBef>
                <a:spcPts val="1000"/>
              </a:spcBef>
              <a:spcAft>
                <a:spcPts val="0"/>
              </a:spcAft>
              <a:buClr>
                <a:srgbClr val="4E1E07"/>
              </a:buClr>
              <a:buSzPct val="100000"/>
              <a:buFont typeface="Arial"/>
              <a:buChar char="•"/>
            </a:pPr>
            <a:r>
              <a:rPr lang="en-US" sz="4668" dirty="0">
                <a:solidFill>
                  <a:srgbClr val="4E1E07"/>
                </a:solidFill>
                <a:sym typeface="Trebuchet MS"/>
              </a:rPr>
              <a:t>Utilize trained and licensed contractors during major activities that may involve disturbance or removal of ACBM, such as</a:t>
            </a:r>
            <a:r>
              <a:rPr lang="en-US" sz="4668" dirty="0">
                <a:solidFill>
                  <a:srgbClr val="4E1E07"/>
                </a:solidFill>
              </a:rPr>
              <a:t> </a:t>
            </a:r>
            <a:r>
              <a:rPr lang="en-US" sz="4668" dirty="0">
                <a:solidFill>
                  <a:srgbClr val="4E1E07"/>
                </a:solidFill>
                <a:sym typeface="Trebuchet MS"/>
              </a:rPr>
              <a:t>during improvement or repairs to buildings. </a:t>
            </a:r>
            <a:endParaRPr sz="4668" dirty="0"/>
          </a:p>
          <a:p>
            <a:pPr marL="342900" lvl="0" indent="-201930" algn="l" rtl="0">
              <a:lnSpc>
                <a:spcPct val="90000"/>
              </a:lnSpc>
              <a:spcBef>
                <a:spcPts val="1000"/>
              </a:spcBef>
              <a:spcAft>
                <a:spcPts val="0"/>
              </a:spcAft>
              <a:buClr>
                <a:srgbClr val="889D9C"/>
              </a:buClr>
              <a:buSzPct val="100000"/>
              <a:buFont typeface="Arial"/>
              <a:buNone/>
            </a:pPr>
            <a:endParaRPr dirty="0">
              <a:solidFill>
                <a:srgbClr val="4E1E07"/>
              </a:solidFill>
              <a:sym typeface="Trebuchet MS"/>
            </a:endParaRPr>
          </a:p>
          <a:p>
            <a:pPr marL="342900" lvl="0" indent="-201930" algn="l" rtl="0">
              <a:lnSpc>
                <a:spcPct val="90000"/>
              </a:lnSpc>
              <a:spcBef>
                <a:spcPts val="1000"/>
              </a:spcBef>
              <a:spcAft>
                <a:spcPts val="0"/>
              </a:spcAft>
              <a:buClr>
                <a:srgbClr val="889D9C"/>
              </a:buClr>
              <a:buSzPct val="100000"/>
              <a:buFont typeface="Arial"/>
              <a:buNone/>
            </a:pPr>
            <a:endParaRPr dirty="0">
              <a:solidFill>
                <a:srgbClr val="4E1E07"/>
              </a:solidFill>
              <a:sym typeface="Trebuchet MS"/>
            </a:endParaRPr>
          </a:p>
          <a:p>
            <a:pPr marL="342900" lvl="0" indent="-201930" algn="l" rtl="0">
              <a:lnSpc>
                <a:spcPct val="90000"/>
              </a:lnSpc>
              <a:spcBef>
                <a:spcPts val="1000"/>
              </a:spcBef>
              <a:spcAft>
                <a:spcPts val="0"/>
              </a:spcAft>
              <a:buClr>
                <a:srgbClr val="889D9C"/>
              </a:buClr>
              <a:buSzPct val="100000"/>
              <a:buFont typeface="Arial"/>
              <a:buNone/>
            </a:pPr>
            <a:endParaRPr dirty="0">
              <a:solidFill>
                <a:srgbClr val="4E1E07"/>
              </a:solidFill>
              <a:sym typeface="Trebuchet MS"/>
            </a:endParaRPr>
          </a:p>
          <a:p>
            <a:pPr marL="342900" lvl="0" indent="-201930" algn="l" rtl="0">
              <a:lnSpc>
                <a:spcPct val="90000"/>
              </a:lnSpc>
              <a:spcBef>
                <a:spcPts val="1000"/>
              </a:spcBef>
              <a:spcAft>
                <a:spcPts val="0"/>
              </a:spcAft>
              <a:buClr>
                <a:srgbClr val="889D9C"/>
              </a:buClr>
              <a:buSzPct val="100000"/>
              <a:buFont typeface="Arial"/>
              <a:buNone/>
            </a:pPr>
            <a:endParaRPr dirty="0">
              <a:solidFill>
                <a:srgbClr val="4E1E07"/>
              </a:solidFill>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2" name="Google Shape;582;p31" descr="Text&#10;&#10;Description automatically generated"/>
          <p:cNvPicPr preferRelativeResize="0"/>
          <p:nvPr/>
        </p:nvPicPr>
        <p:blipFill rotWithShape="1">
          <a:blip r:embed="rId3">
            <a:alphaModFix/>
          </a:blip>
          <a:srcRect l="19270" r="19375"/>
          <a:stretch/>
        </p:blipFill>
        <p:spPr>
          <a:xfrm>
            <a:off x="4440999" y="1102262"/>
            <a:ext cx="3310002" cy="4046184"/>
          </a:xfrm>
          <a:prstGeom prst="rect">
            <a:avLst/>
          </a:prstGeom>
          <a:noFill/>
          <a:ln>
            <a:noFill/>
          </a:ln>
        </p:spPr>
      </p:pic>
      <p:sp>
        <p:nvSpPr>
          <p:cNvPr id="583" name="Google Shape;583;p31"/>
          <p:cNvSpPr txBox="1">
            <a:spLocks noGrp="1"/>
          </p:cNvSpPr>
          <p:nvPr>
            <p:ph type="title"/>
          </p:nvPr>
        </p:nvSpPr>
        <p:spPr>
          <a:xfrm>
            <a:off x="317274" y="268903"/>
            <a:ext cx="9050972" cy="6769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Trebuchet MS"/>
              <a:buNone/>
            </a:pPr>
            <a:r>
              <a:rPr lang="en-US" dirty="0"/>
              <a:t>NEARLY ENDLESS RESOURCES…</a:t>
            </a:r>
            <a:endParaRPr dirty="0"/>
          </a:p>
        </p:txBody>
      </p:sp>
      <p:sp>
        <p:nvSpPr>
          <p:cNvPr id="590" name="Google Shape;590;p31"/>
          <p:cNvSpPr txBox="1"/>
          <p:nvPr/>
        </p:nvSpPr>
        <p:spPr>
          <a:xfrm>
            <a:off x="4718166" y="4994265"/>
            <a:ext cx="2571766" cy="621101"/>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4E1E07"/>
              </a:buClr>
              <a:buSzPts val="2400"/>
              <a:buFont typeface="Arial"/>
              <a:buNone/>
            </a:pPr>
            <a:r>
              <a:rPr lang="en-US" sz="2400" b="1" dirty="0">
                <a:solidFill>
                  <a:srgbClr val="4E1E07"/>
                </a:solidFill>
                <a:latin typeface="Calibri" panose="020F0502020204030204" pitchFamily="34" charset="0"/>
                <a:ea typeface="Trebuchet MS"/>
                <a:cs typeface="Calibri" panose="020F0502020204030204" pitchFamily="34" charset="0"/>
                <a:sym typeface="Trebuchet MS"/>
              </a:rPr>
              <a:t>OSHA</a:t>
            </a:r>
            <a:endParaRPr dirty="0">
              <a:latin typeface="Calibri" panose="020F0502020204030204" pitchFamily="34" charset="0"/>
              <a:cs typeface="Calibri" panose="020F0502020204030204" pitchFamily="34" charset="0"/>
            </a:endParaRPr>
          </a:p>
        </p:txBody>
      </p:sp>
      <p:sp>
        <p:nvSpPr>
          <p:cNvPr id="591" name="Google Shape;591;p31"/>
          <p:cNvSpPr txBox="1"/>
          <p:nvPr/>
        </p:nvSpPr>
        <p:spPr>
          <a:xfrm>
            <a:off x="5237142" y="5615366"/>
            <a:ext cx="2793335" cy="808762"/>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4E1E07"/>
              </a:buClr>
              <a:buSzPts val="2000"/>
              <a:buFont typeface="Arial"/>
              <a:buChar char="•"/>
            </a:pPr>
            <a:r>
              <a:rPr lang="en-US" sz="2000" b="1" u="sng" dirty="0">
                <a:solidFill>
                  <a:srgbClr val="4E1E07"/>
                </a:solidFill>
                <a:latin typeface="Calibri" panose="020F0502020204030204" pitchFamily="34" charset="0"/>
                <a:ea typeface="Trebuchet MS"/>
                <a:cs typeface="Calibri" panose="020F0502020204030204" pitchFamily="34" charset="0"/>
                <a:sym typeface="Trebuchet MS"/>
                <a:hlinkClick r:id="rId4">
                  <a:extLst>
                    <a:ext uri="{A12FA001-AC4F-418D-AE19-62706E023703}">
                      <ahyp:hlinkClr xmlns:ahyp="http://schemas.microsoft.com/office/drawing/2018/hyperlinkcolor" val="tx"/>
                    </a:ext>
                  </a:extLst>
                </a:hlinkClick>
              </a:rPr>
              <a:t>Asbestos</a:t>
            </a:r>
            <a:endParaRPr sz="2000" b="1" dirty="0">
              <a:solidFill>
                <a:srgbClr val="4E1E07"/>
              </a:solidFill>
              <a:latin typeface="Calibri" panose="020F0502020204030204" pitchFamily="34" charset="0"/>
              <a:ea typeface="Trebuchet MS"/>
              <a:cs typeface="Calibri" panose="020F0502020204030204" pitchFamily="34" charset="0"/>
              <a:sym typeface="Trebuchet MS"/>
            </a:endParaRPr>
          </a:p>
        </p:txBody>
      </p:sp>
      <p:sp>
        <p:nvSpPr>
          <p:cNvPr id="593" name="Google Shape;593;p31"/>
          <p:cNvSpPr txBox="1"/>
          <p:nvPr/>
        </p:nvSpPr>
        <p:spPr>
          <a:xfrm>
            <a:off x="349932" y="842565"/>
            <a:ext cx="593112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4"/>
                </a:solidFill>
                <a:latin typeface="Calibri"/>
                <a:ea typeface="Calibri"/>
                <a:cs typeface="Calibri"/>
                <a:sym typeface="Calibri"/>
              </a:rPr>
              <a:t>It can be done: </a:t>
            </a:r>
            <a:r>
              <a:rPr lang="en-US" sz="2000" b="1" u="sng" dirty="0">
                <a:solidFill>
                  <a:schemeClr val="accent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Pine Hill School</a:t>
            </a:r>
            <a:endParaRPr sz="2000" b="1" dirty="0">
              <a:solidFill>
                <a:schemeClr val="accent4"/>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3" name="Google Shape;583;p31"/>
          <p:cNvSpPr txBox="1">
            <a:spLocks noGrp="1"/>
          </p:cNvSpPr>
          <p:nvPr>
            <p:ph type="title"/>
          </p:nvPr>
        </p:nvSpPr>
        <p:spPr>
          <a:xfrm>
            <a:off x="317274" y="268903"/>
            <a:ext cx="9050972" cy="6769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Trebuchet MS"/>
              <a:buNone/>
            </a:pPr>
            <a:r>
              <a:rPr lang="en-US" dirty="0"/>
              <a:t>NEARLY ENDLESS RESOURCES…</a:t>
            </a:r>
            <a:endParaRPr dirty="0"/>
          </a:p>
        </p:txBody>
      </p:sp>
      <p:sp>
        <p:nvSpPr>
          <p:cNvPr id="584" name="Google Shape;584;p31"/>
          <p:cNvSpPr txBox="1">
            <a:spLocks noGrp="1"/>
          </p:cNvSpPr>
          <p:nvPr>
            <p:ph type="body" idx="1"/>
          </p:nvPr>
        </p:nvSpPr>
        <p:spPr>
          <a:xfrm>
            <a:off x="4739963" y="2365373"/>
            <a:ext cx="2571766" cy="6211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4E1E07"/>
              </a:buClr>
              <a:buSzPts val="2400"/>
              <a:buNone/>
            </a:pPr>
            <a:r>
              <a:rPr lang="en-US" dirty="0">
                <a:solidFill>
                  <a:srgbClr val="2B4B50"/>
                </a:solidFill>
              </a:rPr>
              <a:t>USEPA</a:t>
            </a:r>
            <a:endParaRPr dirty="0">
              <a:solidFill>
                <a:srgbClr val="2B4B50"/>
              </a:solidFill>
            </a:endParaRPr>
          </a:p>
        </p:txBody>
      </p:sp>
      <p:sp>
        <p:nvSpPr>
          <p:cNvPr id="585" name="Google Shape;585;p31"/>
          <p:cNvSpPr txBox="1">
            <a:spLocks noGrp="1"/>
          </p:cNvSpPr>
          <p:nvPr>
            <p:ph type="body" idx="2"/>
          </p:nvPr>
        </p:nvSpPr>
        <p:spPr>
          <a:xfrm>
            <a:off x="7811141" y="-93826"/>
            <a:ext cx="2428271" cy="102766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E1E07"/>
              </a:buClr>
              <a:buSzPts val="2400"/>
              <a:buNone/>
            </a:pPr>
            <a:r>
              <a:rPr lang="en-US" dirty="0"/>
              <a:t>IA Fact Sheets</a:t>
            </a:r>
            <a:endParaRPr dirty="0"/>
          </a:p>
        </p:txBody>
      </p:sp>
      <p:sp>
        <p:nvSpPr>
          <p:cNvPr id="586" name="Google Shape;586;p31"/>
          <p:cNvSpPr txBox="1">
            <a:spLocks noGrp="1"/>
          </p:cNvSpPr>
          <p:nvPr>
            <p:ph type="body" idx="4"/>
          </p:nvPr>
        </p:nvSpPr>
        <p:spPr>
          <a:xfrm>
            <a:off x="4364948" y="3219841"/>
            <a:ext cx="3462103" cy="18207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B1B1B"/>
              </a:buClr>
              <a:buSzPts val="1800"/>
              <a:buChar char="•"/>
            </a:pPr>
            <a:r>
              <a:rPr lang="en-US" sz="1800" b="1" i="0" u="sng" dirty="0">
                <a:solidFill>
                  <a:srgbClr val="2B4B50"/>
                </a:solidFill>
                <a:latin typeface="Calibri" panose="020F0502020204030204" pitchFamily="34" charset="0"/>
                <a:ea typeface="Merriweather"/>
                <a:cs typeface="Calibri" panose="020F0502020204030204" pitchFamily="34" charset="0"/>
                <a:sym typeface="Merriweather"/>
                <a:hlinkClick r:id="rId3">
                  <a:extLst>
                    <a:ext uri="{A12FA001-AC4F-418D-AE19-62706E023703}">
                      <ahyp:hlinkClr xmlns:ahyp="http://schemas.microsoft.com/office/drawing/2018/hyperlinkcolor" val="tx"/>
                    </a:ext>
                  </a:extLst>
                </a:hlinkClick>
              </a:rPr>
              <a:t>Asbestos and School Buildings</a:t>
            </a:r>
            <a:endParaRPr sz="1800" b="1" i="0" dirty="0">
              <a:solidFill>
                <a:srgbClr val="2B4B50"/>
              </a:solidFill>
              <a:latin typeface="Calibri" panose="020F0502020204030204" pitchFamily="34" charset="0"/>
              <a:ea typeface="Merriweather"/>
              <a:cs typeface="Calibri" panose="020F0502020204030204" pitchFamily="34" charset="0"/>
              <a:sym typeface="Merriweather"/>
            </a:endParaRPr>
          </a:p>
          <a:p>
            <a:pPr marL="228600" lvl="0" indent="-228600" algn="l" rtl="0">
              <a:lnSpc>
                <a:spcPct val="90000"/>
              </a:lnSpc>
              <a:spcBef>
                <a:spcPts val="1000"/>
              </a:spcBef>
              <a:spcAft>
                <a:spcPts val="0"/>
              </a:spcAft>
              <a:buClr>
                <a:srgbClr val="1B1B1B"/>
              </a:buClr>
              <a:buSzPts val="1800"/>
              <a:buChar char="•"/>
            </a:pPr>
            <a:r>
              <a:rPr lang="en-US" sz="1800" b="1" i="0" u="sng" dirty="0">
                <a:solidFill>
                  <a:srgbClr val="2B4B50"/>
                </a:solidFill>
                <a:latin typeface="Calibri" panose="020F0502020204030204" pitchFamily="34" charset="0"/>
                <a:ea typeface="Merriweather"/>
                <a:cs typeface="Calibri" panose="020F0502020204030204" pitchFamily="34" charset="0"/>
                <a:sym typeface="Merriweather"/>
                <a:hlinkClick r:id="rId4">
                  <a:extLst>
                    <a:ext uri="{A12FA001-AC4F-418D-AE19-62706E023703}">
                      <ahyp:hlinkClr xmlns:ahyp="http://schemas.microsoft.com/office/drawing/2018/hyperlinkcolor" val="tx"/>
                    </a:ext>
                  </a:extLst>
                </a:hlinkClick>
              </a:rPr>
              <a:t>School Asbestos Management Plans</a:t>
            </a:r>
            <a:endParaRPr sz="1800" b="1" i="0" dirty="0">
              <a:solidFill>
                <a:srgbClr val="2B4B50"/>
              </a:solidFill>
              <a:latin typeface="Calibri" panose="020F0502020204030204" pitchFamily="34" charset="0"/>
              <a:ea typeface="Merriweather"/>
              <a:cs typeface="Calibri" panose="020F0502020204030204" pitchFamily="34" charset="0"/>
              <a:sym typeface="Merriweather"/>
            </a:endParaRPr>
          </a:p>
          <a:p>
            <a:pPr marL="228600" lvl="0" indent="-228600" rtl="0">
              <a:lnSpc>
                <a:spcPct val="90000"/>
              </a:lnSpc>
              <a:spcBef>
                <a:spcPts val="1000"/>
              </a:spcBef>
              <a:spcAft>
                <a:spcPts val="0"/>
              </a:spcAft>
              <a:buClr>
                <a:srgbClr val="1B1B1B"/>
              </a:buClr>
              <a:buSzPts val="1800"/>
              <a:buChar char="•"/>
            </a:pPr>
            <a:r>
              <a:rPr lang="en-US" sz="1800" b="1" i="0" u="sng" dirty="0">
                <a:solidFill>
                  <a:srgbClr val="2B4B50"/>
                </a:solidFill>
                <a:latin typeface="Calibri" panose="020F0502020204030204" pitchFamily="34" charset="0"/>
                <a:ea typeface="Merriweather"/>
                <a:cs typeface="Calibri" panose="020F0502020204030204" pitchFamily="34" charset="0"/>
                <a:sym typeface="Merriweather"/>
                <a:hlinkClick r:id="rId5">
                  <a:extLst>
                    <a:ext uri="{A12FA001-AC4F-418D-AE19-62706E023703}">
                      <ahyp:hlinkClr xmlns:ahyp="http://schemas.microsoft.com/office/drawing/2018/hyperlinkcolor" val="tx"/>
                    </a:ext>
                  </a:extLst>
                </a:hlinkClick>
              </a:rPr>
              <a:t>Resources for Schools and Parents</a:t>
            </a:r>
            <a:endParaRPr sz="1800" b="1" i="0" dirty="0">
              <a:solidFill>
                <a:srgbClr val="2B4B50"/>
              </a:solidFill>
              <a:latin typeface="Calibri" panose="020F0502020204030204" pitchFamily="34" charset="0"/>
              <a:ea typeface="Merriweather"/>
              <a:cs typeface="Calibri" panose="020F0502020204030204" pitchFamily="34" charset="0"/>
              <a:sym typeface="Merriweather"/>
            </a:endParaRPr>
          </a:p>
          <a:p>
            <a:pPr marL="0" lvl="0" indent="0" algn="l" rtl="0">
              <a:lnSpc>
                <a:spcPct val="90000"/>
              </a:lnSpc>
              <a:spcBef>
                <a:spcPts val="1000"/>
              </a:spcBef>
              <a:spcAft>
                <a:spcPts val="0"/>
              </a:spcAft>
              <a:buClr>
                <a:srgbClr val="4E1E07"/>
              </a:buClr>
              <a:buSzPts val="1200"/>
              <a:buNone/>
            </a:pPr>
            <a:endParaRPr sz="1200" b="1" i="0" dirty="0">
              <a:solidFill>
                <a:srgbClr val="2B4B50"/>
              </a:solidFill>
              <a:latin typeface="Calibri" panose="020F0502020204030204" pitchFamily="34" charset="0"/>
              <a:ea typeface="Merriweather"/>
              <a:cs typeface="Calibri" panose="020F0502020204030204" pitchFamily="34" charset="0"/>
              <a:sym typeface="Merriweather"/>
            </a:endParaRPr>
          </a:p>
        </p:txBody>
      </p:sp>
      <p:sp>
        <p:nvSpPr>
          <p:cNvPr id="587" name="Google Shape;587;p31"/>
          <p:cNvSpPr txBox="1"/>
          <p:nvPr/>
        </p:nvSpPr>
        <p:spPr>
          <a:xfrm>
            <a:off x="5092879" y="1461257"/>
            <a:ext cx="2172415" cy="62110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400"/>
              <a:buFont typeface="Arial"/>
              <a:buNone/>
            </a:pPr>
            <a:r>
              <a:rPr lang="en-US" sz="2400" b="1" dirty="0">
                <a:solidFill>
                  <a:srgbClr val="FF0000"/>
                </a:solidFill>
                <a:latin typeface="Calibri" panose="020F0502020204030204" pitchFamily="34" charset="0"/>
                <a:ea typeface="Trebuchet MS"/>
                <a:cs typeface="Calibri" panose="020F0502020204030204" pitchFamily="34" charset="0"/>
                <a:sym typeface="Trebuchet MS"/>
              </a:rPr>
              <a:t>START HERE</a:t>
            </a:r>
            <a:endParaRPr dirty="0">
              <a:latin typeface="Calibri" panose="020F0502020204030204" pitchFamily="34" charset="0"/>
              <a:cs typeface="Calibri" panose="020F0502020204030204" pitchFamily="34" charset="0"/>
            </a:endParaRPr>
          </a:p>
        </p:txBody>
      </p:sp>
      <p:cxnSp>
        <p:nvCxnSpPr>
          <p:cNvPr id="588" name="Google Shape;588;p31"/>
          <p:cNvCxnSpPr/>
          <p:nvPr/>
        </p:nvCxnSpPr>
        <p:spPr>
          <a:xfrm>
            <a:off x="6025846" y="2082358"/>
            <a:ext cx="0" cy="457200"/>
          </a:xfrm>
          <a:prstGeom prst="straightConnector1">
            <a:avLst/>
          </a:prstGeom>
          <a:noFill/>
          <a:ln w="57150" cap="flat" cmpd="sng">
            <a:solidFill>
              <a:srgbClr val="FF0000"/>
            </a:solidFill>
            <a:prstDash val="solid"/>
            <a:miter lim="800000"/>
            <a:headEnd type="none" w="sm" len="sm"/>
            <a:tailEnd type="triangle" w="med" len="med"/>
          </a:ln>
        </p:spPr>
      </p:cxnSp>
      <p:cxnSp>
        <p:nvCxnSpPr>
          <p:cNvPr id="589" name="Google Shape;589;p31"/>
          <p:cNvCxnSpPr/>
          <p:nvPr/>
        </p:nvCxnSpPr>
        <p:spPr>
          <a:xfrm rot="10800000" flipH="1">
            <a:off x="6547556" y="870615"/>
            <a:ext cx="1078358" cy="675963"/>
          </a:xfrm>
          <a:prstGeom prst="straightConnector1">
            <a:avLst/>
          </a:prstGeom>
          <a:noFill/>
          <a:ln w="57150" cap="flat" cmpd="sng">
            <a:solidFill>
              <a:srgbClr val="FF0000"/>
            </a:solidFill>
            <a:prstDash val="solid"/>
            <a:miter lim="800000"/>
            <a:headEnd type="none" w="sm" len="sm"/>
            <a:tailEnd type="triangle" w="med" len="med"/>
          </a:ln>
        </p:spPr>
      </p:cxnSp>
      <p:sp>
        <p:nvSpPr>
          <p:cNvPr id="593" name="Google Shape;593;p31"/>
          <p:cNvSpPr txBox="1"/>
          <p:nvPr/>
        </p:nvSpPr>
        <p:spPr>
          <a:xfrm>
            <a:off x="344135" y="779729"/>
            <a:ext cx="383148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4"/>
                </a:solidFill>
                <a:latin typeface="Calibri"/>
                <a:ea typeface="Calibri"/>
                <a:cs typeface="Calibri"/>
                <a:sym typeface="Calibri"/>
              </a:rPr>
              <a:t>It can be done: </a:t>
            </a:r>
            <a:r>
              <a:rPr lang="en-US" sz="2000" b="1" u="sng" dirty="0">
                <a:solidFill>
                  <a:schemeClr val="accent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Pine Hill School</a:t>
            </a:r>
            <a:endParaRPr sz="2000" b="1" dirty="0">
              <a:solidFill>
                <a:schemeClr val="accent4"/>
              </a:solidFill>
              <a:latin typeface="Calibri"/>
              <a:ea typeface="Calibri"/>
              <a:cs typeface="Calibri"/>
              <a:sym typeface="Calibri"/>
            </a:endParaRPr>
          </a:p>
        </p:txBody>
      </p:sp>
      <p:sp>
        <p:nvSpPr>
          <p:cNvPr id="594" name="Google Shape;594;p31"/>
          <p:cNvSpPr txBox="1"/>
          <p:nvPr/>
        </p:nvSpPr>
        <p:spPr>
          <a:xfrm>
            <a:off x="3061771" y="5407872"/>
            <a:ext cx="6068457" cy="621101"/>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rgbClr val="4E1E07"/>
              </a:buClr>
              <a:buSzPts val="2000"/>
              <a:buFont typeface="Arial"/>
              <a:buNone/>
            </a:pPr>
            <a:r>
              <a:rPr lang="en-US" sz="2000" b="1" dirty="0">
                <a:solidFill>
                  <a:srgbClr val="4E1E07"/>
                </a:solidFill>
                <a:latin typeface="Calibri" panose="020F0502020204030204" pitchFamily="34" charset="0"/>
                <a:ea typeface="Trebuchet MS"/>
                <a:cs typeface="Calibri" panose="020F0502020204030204" pitchFamily="34" charset="0"/>
                <a:sym typeface="Trebuchet MS"/>
              </a:rPr>
              <a:t>Feel free to contact your BIE Environmental Protection Specialists	 for further guidance!!! </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5214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31">
            <a:hlinkClick r:id="rId3"/>
          </p:cNvPr>
          <p:cNvPicPr preferRelativeResize="0"/>
          <p:nvPr/>
        </p:nvPicPr>
        <p:blipFill rotWithShape="1">
          <a:blip r:embed="rId4">
            <a:alphaModFix/>
          </a:blip>
          <a:srcRect l="8963" r="428"/>
          <a:stretch/>
        </p:blipFill>
        <p:spPr>
          <a:xfrm rot="21386218">
            <a:off x="2364439" y="1374988"/>
            <a:ext cx="3576298" cy="5107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3" name="Google Shape;583;p31"/>
          <p:cNvSpPr txBox="1">
            <a:spLocks noGrp="1"/>
          </p:cNvSpPr>
          <p:nvPr>
            <p:ph type="title"/>
          </p:nvPr>
        </p:nvSpPr>
        <p:spPr>
          <a:xfrm>
            <a:off x="317274" y="268903"/>
            <a:ext cx="9050972" cy="6769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Trebuchet MS"/>
              <a:buNone/>
            </a:pPr>
            <a:r>
              <a:rPr lang="en-US" dirty="0"/>
              <a:t>NEARLY ENDLESS RESOURCES…</a:t>
            </a:r>
            <a:endParaRPr dirty="0"/>
          </a:p>
        </p:txBody>
      </p:sp>
      <p:pic>
        <p:nvPicPr>
          <p:cNvPr id="592" name="Google Shape;592;p31"/>
          <p:cNvPicPr preferRelativeResize="0"/>
          <p:nvPr/>
        </p:nvPicPr>
        <p:blipFill rotWithShape="1">
          <a:blip r:embed="rId5">
            <a:alphaModFix/>
          </a:blip>
          <a:srcRect l="590" r="590"/>
          <a:stretch/>
        </p:blipFill>
        <p:spPr>
          <a:xfrm rot="727536">
            <a:off x="6443846" y="1414818"/>
            <a:ext cx="3615440" cy="5028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8667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2"/>
          <p:cNvSpPr txBox="1">
            <a:spLocks noGrp="1"/>
          </p:cNvSpPr>
          <p:nvPr>
            <p:ph type="title"/>
          </p:nvPr>
        </p:nvSpPr>
        <p:spPr>
          <a:xfrm>
            <a:off x="2327563" y="585651"/>
            <a:ext cx="7860146"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Trebuchet MS"/>
              <a:buNone/>
            </a:pPr>
            <a:r>
              <a:rPr lang="en-US" dirty="0"/>
              <a:t>CONNECT WITH US!</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3"/>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Tree>
    <p:extLst>
      <p:ext uri="{BB962C8B-B14F-4D97-AF65-F5344CB8AC3E}">
        <p14:creationId xmlns:p14="http://schemas.microsoft.com/office/powerpoint/2010/main" val="294846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 name="Title 2">
            <a:extLst>
              <a:ext uri="{FF2B5EF4-FFF2-40B4-BE49-F238E27FC236}">
                <a16:creationId xmlns:a16="http://schemas.microsoft.com/office/drawing/2014/main" id="{42C8EAAA-688B-B271-9E09-8463634E27EE}"/>
              </a:ext>
            </a:extLst>
          </p:cNvPr>
          <p:cNvSpPr>
            <a:spLocks noGrp="1"/>
          </p:cNvSpPr>
          <p:nvPr>
            <p:ph type="title"/>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
          <p:cNvPicPr preferRelativeResize="0">
            <a:picLocks noGrp="1"/>
          </p:cNvPicPr>
          <p:nvPr>
            <p:ph type="pic" idx="2"/>
          </p:nvPr>
        </p:nvPicPr>
        <p:blipFill rotWithShape="1">
          <a:blip r:embed="rId3">
            <a:alphaModFix/>
          </a:blip>
          <a:srcRect t="12421" b="12422"/>
          <a:stretch/>
        </p:blipFill>
        <p:spPr>
          <a:xfrm>
            <a:off x="3173413" y="1758950"/>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388" name="Google Shape;388;p3"/>
          <p:cNvSpPr txBox="1">
            <a:spLocks noGrp="1"/>
          </p:cNvSpPr>
          <p:nvPr>
            <p:ph type="body" idx="1"/>
          </p:nvPr>
        </p:nvSpPr>
        <p:spPr>
          <a:xfrm>
            <a:off x="2789309" y="4855584"/>
            <a:ext cx="3512092" cy="40353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rgbClr val="4E1E07"/>
              </a:buClr>
              <a:buSzPct val="100000"/>
              <a:buChar char="•"/>
            </a:pPr>
            <a:r>
              <a:rPr lang="en-US" dirty="0" err="1"/>
              <a:t>Henryetta</a:t>
            </a:r>
            <a:r>
              <a:rPr lang="en-US" dirty="0"/>
              <a:t> Price</a:t>
            </a:r>
            <a:endParaRPr dirty="0"/>
          </a:p>
        </p:txBody>
      </p:sp>
      <p:sp>
        <p:nvSpPr>
          <p:cNvPr id="389" name="Google Shape;389;p3"/>
          <p:cNvSpPr txBox="1">
            <a:spLocks noGrp="1"/>
          </p:cNvSpPr>
          <p:nvPr>
            <p:ph type="body" idx="4294967295"/>
          </p:nvPr>
        </p:nvSpPr>
        <p:spPr>
          <a:xfrm>
            <a:off x="2789309" y="5327009"/>
            <a:ext cx="3512092" cy="10486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4E1E07"/>
              </a:buClr>
              <a:buSzPts val="1800"/>
              <a:buChar char="•"/>
            </a:pPr>
            <a:r>
              <a:rPr lang="en-US" sz="1800" dirty="0">
                <a:latin typeface="Calibri" panose="020F0502020204030204" pitchFamily="34" charset="0"/>
                <a:cs typeface="Calibri" panose="020F0502020204030204" pitchFamily="34" charset="0"/>
              </a:rPr>
              <a:t>Environmental Protection Specialist </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4E1E07"/>
              </a:buClr>
              <a:buSzPts val="1800"/>
              <a:buChar char="•"/>
            </a:pPr>
            <a:r>
              <a:rPr lang="en-US" sz="1800" dirty="0">
                <a:latin typeface="Calibri" panose="020F0502020204030204" pitchFamily="34" charset="0"/>
                <a:cs typeface="Calibri" panose="020F0502020204030204" pitchFamily="34" charset="0"/>
              </a:rPr>
              <a:t>Albuquerque-Central Office</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4E1E07"/>
              </a:buClr>
              <a:buSzPts val="1800"/>
              <a:buChar char="•"/>
            </a:pPr>
            <a:r>
              <a:rPr lang="en-US" sz="1800" dirty="0">
                <a:latin typeface="Calibri" panose="020F0502020204030204" pitchFamily="34" charset="0"/>
                <a:cs typeface="Calibri" panose="020F0502020204030204" pitchFamily="34" charset="0"/>
              </a:rPr>
              <a:t>Henryetta.price@bie.edu	</a:t>
            </a:r>
            <a:endParaRPr dirty="0">
              <a:latin typeface="Calibri" panose="020F0502020204030204" pitchFamily="34" charset="0"/>
              <a:cs typeface="Calibri" panose="020F0502020204030204" pitchFamily="34" charset="0"/>
            </a:endParaRPr>
          </a:p>
        </p:txBody>
      </p:sp>
      <p:sp>
        <p:nvSpPr>
          <p:cNvPr id="390" name="Google Shape;390;p3"/>
          <p:cNvSpPr txBox="1">
            <a:spLocks noGrp="1"/>
          </p:cNvSpPr>
          <p:nvPr>
            <p:ph type="title"/>
          </p:nvPr>
        </p:nvSpPr>
        <p:spPr>
          <a:xfrm>
            <a:off x="2430684" y="585651"/>
            <a:ext cx="7490119"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Trebuchet MS"/>
              <a:buNone/>
            </a:pPr>
            <a:r>
              <a:rPr lang="en-US" dirty="0"/>
              <a:t>MEET OUR PRESENTERS</a:t>
            </a:r>
            <a:endParaRPr dirty="0"/>
          </a:p>
        </p:txBody>
      </p:sp>
      <p:pic>
        <p:nvPicPr>
          <p:cNvPr id="391" name="Google Shape;391;p3" descr="A person with a mustache&#10;&#10;Description automatically generated with low confidence"/>
          <p:cNvPicPr preferRelativeResize="0">
            <a:picLocks noGrp="1"/>
          </p:cNvPicPr>
          <p:nvPr>
            <p:ph type="pic" idx="4"/>
          </p:nvPr>
        </p:nvPicPr>
        <p:blipFill rotWithShape="1">
          <a:blip r:embed="rId5">
            <a:alphaModFix/>
          </a:blip>
          <a:srcRect t="12500" b="12500"/>
          <a:stretch/>
        </p:blipFill>
        <p:spPr>
          <a:xfrm>
            <a:off x="7562850" y="1758950"/>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392" name="Google Shape;392;p3"/>
          <p:cNvSpPr txBox="1">
            <a:spLocks noGrp="1"/>
          </p:cNvSpPr>
          <p:nvPr>
            <p:ph type="body" idx="5"/>
          </p:nvPr>
        </p:nvSpPr>
        <p:spPr>
          <a:xfrm>
            <a:off x="7082941" y="4855584"/>
            <a:ext cx="3512092" cy="40353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rgbClr val="4E1E07"/>
              </a:buClr>
              <a:buSzPct val="100000"/>
              <a:buChar char="•"/>
            </a:pPr>
            <a:r>
              <a:rPr lang="en-US" dirty="0"/>
              <a:t>Mark Ulibarri</a:t>
            </a:r>
            <a:endParaRPr dirty="0"/>
          </a:p>
        </p:txBody>
      </p:sp>
      <p:sp>
        <p:nvSpPr>
          <p:cNvPr id="393" name="Google Shape;393;p3"/>
          <p:cNvSpPr txBox="1">
            <a:spLocks noGrp="1"/>
          </p:cNvSpPr>
          <p:nvPr>
            <p:ph type="body" idx="6"/>
          </p:nvPr>
        </p:nvSpPr>
        <p:spPr>
          <a:xfrm>
            <a:off x="7082942" y="5293065"/>
            <a:ext cx="4029818" cy="123836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4E1E07"/>
              </a:buClr>
              <a:buSzPts val="1800"/>
              <a:buChar char="•"/>
            </a:pPr>
            <a:r>
              <a:rPr lang="en-US" sz="1800" dirty="0"/>
              <a:t>Environmental Protection Specialist </a:t>
            </a:r>
            <a:endParaRPr dirty="0"/>
          </a:p>
          <a:p>
            <a:pPr marL="228600" lvl="0" indent="-228600" algn="l" rtl="0">
              <a:lnSpc>
                <a:spcPct val="90000"/>
              </a:lnSpc>
              <a:spcBef>
                <a:spcPts val="1000"/>
              </a:spcBef>
              <a:spcAft>
                <a:spcPts val="0"/>
              </a:spcAft>
              <a:buClr>
                <a:srgbClr val="4E1E07"/>
              </a:buClr>
              <a:buSzPts val="1800"/>
              <a:buChar char="•"/>
            </a:pPr>
            <a:r>
              <a:rPr lang="en-US" sz="1800" dirty="0"/>
              <a:t>Navajo BIE-Window Rock Office</a:t>
            </a:r>
            <a:endParaRPr dirty="0"/>
          </a:p>
          <a:p>
            <a:pPr marL="228600" lvl="0" indent="-228600" algn="l" rtl="0">
              <a:lnSpc>
                <a:spcPct val="90000"/>
              </a:lnSpc>
              <a:spcBef>
                <a:spcPts val="1000"/>
              </a:spcBef>
              <a:spcAft>
                <a:spcPts val="0"/>
              </a:spcAft>
              <a:buClr>
                <a:srgbClr val="4E1E07"/>
              </a:buClr>
              <a:buSzPts val="1800"/>
              <a:buChar char="•"/>
            </a:pPr>
            <a:r>
              <a:rPr lang="en-US" sz="1800" dirty="0"/>
              <a:t>Mark.Ulibarri@bie.edu</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
          <p:cNvPicPr preferRelativeResize="0">
            <a:picLocks noGrp="1"/>
          </p:cNvPicPr>
          <p:nvPr>
            <p:ph type="pic" idx="2"/>
          </p:nvPr>
        </p:nvPicPr>
        <p:blipFill/>
        <p:spPr>
          <a:xfrm>
            <a:off x="1303572" y="2487984"/>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399" name="Google Shape;399;p4"/>
          <p:cNvSpPr txBox="1">
            <a:spLocks noGrp="1"/>
          </p:cNvSpPr>
          <p:nvPr>
            <p:ph type="body" idx="1"/>
          </p:nvPr>
        </p:nvSpPr>
        <p:spPr>
          <a:xfrm>
            <a:off x="2913297" y="2487985"/>
            <a:ext cx="3512092" cy="40353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4E1E07"/>
              </a:buClr>
              <a:buSzPct val="100000"/>
              <a:buNone/>
            </a:pPr>
            <a:r>
              <a:rPr lang="en-US" dirty="0"/>
              <a:t>Russell Brigham</a:t>
            </a:r>
            <a:endParaRPr dirty="0"/>
          </a:p>
        </p:txBody>
      </p:sp>
      <p:sp>
        <p:nvSpPr>
          <p:cNvPr id="400" name="Google Shape;400;p4"/>
          <p:cNvSpPr txBox="1">
            <a:spLocks noGrp="1"/>
          </p:cNvSpPr>
          <p:nvPr>
            <p:ph type="body" idx="3"/>
          </p:nvPr>
        </p:nvSpPr>
        <p:spPr>
          <a:xfrm>
            <a:off x="2918552" y="3029457"/>
            <a:ext cx="3512092" cy="799085"/>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rgbClr val="4E1E07"/>
              </a:buClr>
              <a:buSzPct val="100000"/>
              <a:buNone/>
            </a:pPr>
            <a:r>
              <a:rPr lang="en-US" sz="3200" dirty="0"/>
              <a:t>BIE Environmental Protection Specialist </a:t>
            </a:r>
            <a:endParaRPr dirty="0"/>
          </a:p>
          <a:p>
            <a:pPr marL="0" lvl="0" indent="0" algn="l" rtl="0">
              <a:lnSpc>
                <a:spcPct val="90000"/>
              </a:lnSpc>
              <a:spcBef>
                <a:spcPts val="1000"/>
              </a:spcBef>
              <a:spcAft>
                <a:spcPts val="0"/>
              </a:spcAft>
              <a:buClr>
                <a:srgbClr val="4E1E07"/>
              </a:buClr>
              <a:buSzPct val="100000"/>
              <a:buNone/>
            </a:pPr>
            <a:r>
              <a:rPr lang="en-US" sz="3200" dirty="0"/>
              <a:t>Albuquerque-Central Office</a:t>
            </a:r>
            <a:endParaRPr dirty="0"/>
          </a:p>
          <a:p>
            <a:pPr marL="0" lvl="0" indent="0" algn="l" rtl="0">
              <a:lnSpc>
                <a:spcPct val="90000"/>
              </a:lnSpc>
              <a:spcBef>
                <a:spcPts val="1000"/>
              </a:spcBef>
              <a:spcAft>
                <a:spcPts val="0"/>
              </a:spcAft>
              <a:buClr>
                <a:srgbClr val="4E1E07"/>
              </a:buClr>
              <a:buSzPct val="100000"/>
              <a:buNone/>
            </a:pPr>
            <a:endParaRPr dirty="0"/>
          </a:p>
        </p:txBody>
      </p:sp>
      <p:sp>
        <p:nvSpPr>
          <p:cNvPr id="401" name="Google Shape;401;p4"/>
          <p:cNvSpPr txBox="1">
            <a:spLocks noGrp="1"/>
          </p:cNvSpPr>
          <p:nvPr>
            <p:ph type="title"/>
          </p:nvPr>
        </p:nvSpPr>
        <p:spPr>
          <a:xfrm>
            <a:off x="838200" y="585651"/>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dirty="0"/>
              <a:t>MEET OUR TEAM</a:t>
            </a:r>
            <a:endParaRPr dirty="0"/>
          </a:p>
        </p:txBody>
      </p:sp>
      <p:pic>
        <p:nvPicPr>
          <p:cNvPr id="402" name="Google Shape;402;p4"/>
          <p:cNvPicPr preferRelativeResize="0">
            <a:picLocks noGrp="1"/>
          </p:cNvPicPr>
          <p:nvPr>
            <p:ph type="pic" idx="4"/>
          </p:nvPr>
        </p:nvPicPr>
        <p:blipFill/>
        <p:spPr>
          <a:xfrm>
            <a:off x="1302062" y="4112489"/>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403" name="Google Shape;403;p4"/>
          <p:cNvSpPr txBox="1">
            <a:spLocks noGrp="1"/>
          </p:cNvSpPr>
          <p:nvPr>
            <p:ph type="body" idx="5"/>
          </p:nvPr>
        </p:nvSpPr>
        <p:spPr>
          <a:xfrm>
            <a:off x="2911787" y="4112490"/>
            <a:ext cx="3512092" cy="40353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4E1E07"/>
              </a:buClr>
              <a:buSzPct val="100000"/>
              <a:buNone/>
            </a:pPr>
            <a:r>
              <a:rPr lang="en-US" dirty="0"/>
              <a:t>Candace </a:t>
            </a:r>
            <a:r>
              <a:rPr lang="en-US" dirty="0" err="1"/>
              <a:t>Desantis</a:t>
            </a:r>
            <a:endParaRPr dirty="0"/>
          </a:p>
        </p:txBody>
      </p:sp>
      <p:sp>
        <p:nvSpPr>
          <p:cNvPr id="404" name="Google Shape;404;p4"/>
          <p:cNvSpPr txBox="1">
            <a:spLocks noGrp="1"/>
          </p:cNvSpPr>
          <p:nvPr>
            <p:ph type="body" idx="6"/>
          </p:nvPr>
        </p:nvSpPr>
        <p:spPr>
          <a:xfrm>
            <a:off x="2911787" y="4614667"/>
            <a:ext cx="3512092" cy="79908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4E1E07"/>
              </a:buClr>
              <a:buSzPct val="100000"/>
              <a:buNone/>
            </a:pPr>
            <a:r>
              <a:rPr lang="en-US" sz="2000" dirty="0"/>
              <a:t>BIE Environmental Protection Specialist </a:t>
            </a:r>
            <a:endParaRPr dirty="0"/>
          </a:p>
          <a:p>
            <a:pPr marL="0" lvl="0" indent="0" algn="l" rtl="0">
              <a:lnSpc>
                <a:spcPct val="90000"/>
              </a:lnSpc>
              <a:spcBef>
                <a:spcPts val="1000"/>
              </a:spcBef>
              <a:spcAft>
                <a:spcPts val="0"/>
              </a:spcAft>
              <a:buClr>
                <a:srgbClr val="4E1E07"/>
              </a:buClr>
              <a:buSzPct val="100000"/>
              <a:buNone/>
            </a:pPr>
            <a:r>
              <a:rPr lang="en-US" sz="2000" dirty="0"/>
              <a:t>Albuquerque-Central Office</a:t>
            </a:r>
            <a:endParaRPr dirty="0"/>
          </a:p>
          <a:p>
            <a:pPr marL="914400" lvl="2" indent="0" algn="l" rtl="0">
              <a:lnSpc>
                <a:spcPct val="90000"/>
              </a:lnSpc>
              <a:spcBef>
                <a:spcPts val="500"/>
              </a:spcBef>
              <a:spcAft>
                <a:spcPts val="0"/>
              </a:spcAft>
              <a:buClr>
                <a:schemeClr val="dk2"/>
              </a:buClr>
              <a:buSzPct val="100000"/>
              <a:buNone/>
            </a:pPr>
            <a:endParaRPr dirty="0">
              <a:latin typeface="Calibri" panose="020F0502020204030204" pitchFamily="34" charset="0"/>
              <a:cs typeface="Calibri" panose="020F0502020204030204" pitchFamily="34" charset="0"/>
            </a:endParaRPr>
          </a:p>
        </p:txBody>
      </p:sp>
      <p:pic>
        <p:nvPicPr>
          <p:cNvPr id="405" name="Google Shape;405;p4"/>
          <p:cNvPicPr preferRelativeResize="0">
            <a:picLocks noGrp="1"/>
          </p:cNvPicPr>
          <p:nvPr>
            <p:ph type="pic" idx="7"/>
          </p:nvPr>
        </p:nvPicPr>
        <p:blipFill/>
        <p:spPr>
          <a:xfrm>
            <a:off x="6728540" y="2484272"/>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406" name="Google Shape;406;p4"/>
          <p:cNvSpPr txBox="1">
            <a:spLocks noGrp="1"/>
          </p:cNvSpPr>
          <p:nvPr>
            <p:ph type="body" idx="8"/>
          </p:nvPr>
        </p:nvSpPr>
        <p:spPr>
          <a:xfrm>
            <a:off x="8338265" y="2484273"/>
            <a:ext cx="3512092" cy="40353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4E1E07"/>
              </a:buClr>
              <a:buSzPct val="100000"/>
              <a:buNone/>
            </a:pPr>
            <a:r>
              <a:rPr lang="en-US" dirty="0"/>
              <a:t>Lionel </a:t>
            </a:r>
            <a:r>
              <a:rPr lang="en-US" dirty="0" err="1"/>
              <a:t>Puhuyesva</a:t>
            </a:r>
            <a:endParaRPr dirty="0"/>
          </a:p>
        </p:txBody>
      </p:sp>
      <p:sp>
        <p:nvSpPr>
          <p:cNvPr id="407" name="Google Shape;407;p4"/>
          <p:cNvSpPr txBox="1">
            <a:spLocks noGrp="1"/>
          </p:cNvSpPr>
          <p:nvPr>
            <p:ph type="body" idx="9"/>
          </p:nvPr>
        </p:nvSpPr>
        <p:spPr>
          <a:xfrm>
            <a:off x="8338265" y="2986450"/>
            <a:ext cx="3512092" cy="799085"/>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rgbClr val="4E1E07"/>
              </a:buClr>
              <a:buSzPct val="100000"/>
              <a:buNone/>
            </a:pPr>
            <a:r>
              <a:rPr lang="en-US" sz="3200" dirty="0"/>
              <a:t>BIE Environmental Protection Specialist </a:t>
            </a:r>
            <a:endParaRPr dirty="0"/>
          </a:p>
          <a:p>
            <a:pPr marL="0" lvl="0" indent="0" algn="l" rtl="0">
              <a:lnSpc>
                <a:spcPct val="90000"/>
              </a:lnSpc>
              <a:spcBef>
                <a:spcPts val="1000"/>
              </a:spcBef>
              <a:spcAft>
                <a:spcPts val="0"/>
              </a:spcAft>
              <a:buClr>
                <a:srgbClr val="4E1E07"/>
              </a:buClr>
              <a:buSzPct val="100000"/>
              <a:buNone/>
            </a:pPr>
            <a:r>
              <a:rPr lang="en-US" sz="3200" dirty="0"/>
              <a:t> Phoenix Southwest Office</a:t>
            </a:r>
            <a:endParaRPr dirty="0"/>
          </a:p>
          <a:p>
            <a:pPr marL="0" lvl="0" indent="0" algn="l" rtl="0">
              <a:lnSpc>
                <a:spcPct val="90000"/>
              </a:lnSpc>
              <a:spcBef>
                <a:spcPts val="1000"/>
              </a:spcBef>
              <a:spcAft>
                <a:spcPts val="0"/>
              </a:spcAft>
              <a:buClr>
                <a:srgbClr val="4E1E07"/>
              </a:buClr>
              <a:buSzPct val="100000"/>
              <a:buNone/>
            </a:pPr>
            <a:endParaRPr dirty="0"/>
          </a:p>
        </p:txBody>
      </p:sp>
      <p:pic>
        <p:nvPicPr>
          <p:cNvPr id="408" name="Google Shape;408;p4"/>
          <p:cNvPicPr preferRelativeResize="0">
            <a:picLocks noGrp="1"/>
          </p:cNvPicPr>
          <p:nvPr>
            <p:ph type="pic" idx="13"/>
          </p:nvPr>
        </p:nvPicPr>
        <p:blipFill/>
        <p:spPr>
          <a:xfrm>
            <a:off x="6727030" y="4108777"/>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409" name="Google Shape;409;p4"/>
          <p:cNvSpPr txBox="1">
            <a:spLocks noGrp="1"/>
          </p:cNvSpPr>
          <p:nvPr>
            <p:ph type="body" idx="14"/>
          </p:nvPr>
        </p:nvSpPr>
        <p:spPr>
          <a:xfrm>
            <a:off x="8336755" y="4108778"/>
            <a:ext cx="3512092" cy="403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E1E07"/>
              </a:buClr>
              <a:buSzPts val="2400"/>
              <a:buNone/>
            </a:pPr>
            <a:r>
              <a:rPr lang="en-US" sz="2400" dirty="0"/>
              <a:t>Karmen </a:t>
            </a:r>
            <a:r>
              <a:rPr lang="en-US" sz="2400" dirty="0" err="1"/>
              <a:t>Billey</a:t>
            </a:r>
            <a:r>
              <a:rPr lang="en-US" sz="2400" dirty="0"/>
              <a:t>-Badonie</a:t>
            </a:r>
            <a:endParaRPr dirty="0"/>
          </a:p>
        </p:txBody>
      </p:sp>
      <p:sp>
        <p:nvSpPr>
          <p:cNvPr id="410" name="Google Shape;410;p4"/>
          <p:cNvSpPr txBox="1">
            <a:spLocks noGrp="1"/>
          </p:cNvSpPr>
          <p:nvPr>
            <p:ph type="body" idx="15"/>
          </p:nvPr>
        </p:nvSpPr>
        <p:spPr>
          <a:xfrm>
            <a:off x="8336755" y="4610955"/>
            <a:ext cx="3512092" cy="90402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4E1E07"/>
              </a:buClr>
              <a:buSzPct val="100000"/>
              <a:buNone/>
            </a:pPr>
            <a:r>
              <a:rPr lang="en-US" sz="6800" dirty="0"/>
              <a:t>BIE Environmental Protection Specialist </a:t>
            </a:r>
            <a:endParaRPr dirty="0"/>
          </a:p>
          <a:p>
            <a:pPr marL="0" lvl="0" indent="0" algn="l" rtl="0">
              <a:lnSpc>
                <a:spcPct val="90000"/>
              </a:lnSpc>
              <a:spcBef>
                <a:spcPts val="1000"/>
              </a:spcBef>
              <a:spcAft>
                <a:spcPts val="0"/>
              </a:spcAft>
              <a:buClr>
                <a:srgbClr val="4E1E07"/>
              </a:buClr>
              <a:buSzPct val="100000"/>
              <a:buNone/>
            </a:pPr>
            <a:r>
              <a:rPr lang="en-US" sz="6800" dirty="0"/>
              <a:t>Navajo BIE-Window Rock Office</a:t>
            </a:r>
            <a:endParaRPr dirty="0"/>
          </a:p>
          <a:p>
            <a:pPr marL="0" lvl="0" indent="0" algn="l" rtl="0">
              <a:lnSpc>
                <a:spcPct val="90000"/>
              </a:lnSpc>
              <a:spcBef>
                <a:spcPts val="1000"/>
              </a:spcBef>
              <a:spcAft>
                <a:spcPts val="0"/>
              </a:spcAft>
              <a:buClr>
                <a:srgbClr val="4E1E07"/>
              </a:buClr>
              <a:buSzPct val="1000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
          <p:cNvSpPr txBox="1">
            <a:spLocks noGrp="1"/>
          </p:cNvSpPr>
          <p:nvPr>
            <p:ph type="title"/>
          </p:nvPr>
        </p:nvSpPr>
        <p:spPr>
          <a:xfrm>
            <a:off x="400595" y="174700"/>
            <a:ext cx="10021570" cy="134111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Trebuchet MS"/>
              <a:buNone/>
            </a:pPr>
            <a:r>
              <a:rPr lang="en-US" sz="4400" b="1" i="0" u="none" strike="noStrike" dirty="0">
                <a:sym typeface="Trebuchet MS"/>
              </a:rPr>
              <a:t>ASBESTOS AWARENESS -DEFINI</a:t>
            </a:r>
            <a:r>
              <a:rPr lang="en-US" sz="4400" dirty="0">
                <a:sym typeface="Trebuchet MS"/>
              </a:rPr>
              <a:t>TIONS</a:t>
            </a:r>
            <a:endParaRPr dirty="0"/>
          </a:p>
        </p:txBody>
      </p:sp>
      <p:sp>
        <p:nvSpPr>
          <p:cNvPr id="416" name="Google Shape;416;p5"/>
          <p:cNvSpPr txBox="1">
            <a:spLocks noGrp="1"/>
          </p:cNvSpPr>
          <p:nvPr>
            <p:ph type="body" idx="1"/>
          </p:nvPr>
        </p:nvSpPr>
        <p:spPr>
          <a:xfrm>
            <a:off x="1895913" y="1669409"/>
            <a:ext cx="9451538" cy="426160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4E1E07"/>
              </a:buClr>
              <a:buSzPts val="1900"/>
              <a:buNone/>
            </a:pPr>
            <a:r>
              <a:rPr lang="en-US" sz="1900" u="none" strike="noStrike" dirty="0">
                <a:solidFill>
                  <a:srgbClr val="4E1E07"/>
                </a:solidFill>
                <a:sym typeface="Trebuchet MS"/>
              </a:rPr>
              <a:t>Asbestos:</a:t>
            </a:r>
            <a:r>
              <a:rPr lang="en-US" sz="1900" u="none" strike="noStrike" dirty="0">
                <a:solidFill>
                  <a:schemeClr val="dk1"/>
                </a:solidFill>
                <a:sym typeface="Trebuchet MS"/>
              </a:rPr>
              <a:t> chrysotile, amosite, crocidolite, tremolite, anthophyllite, actinolite, and any of these minerals that have been chemically altered; includes PACM </a:t>
            </a:r>
            <a:endParaRPr dirty="0"/>
          </a:p>
          <a:p>
            <a:pPr marL="0" lvl="0" indent="0" algn="l" rtl="0">
              <a:lnSpc>
                <a:spcPct val="90000"/>
              </a:lnSpc>
              <a:spcBef>
                <a:spcPts val="1000"/>
              </a:spcBef>
              <a:spcAft>
                <a:spcPts val="0"/>
              </a:spcAft>
              <a:buClr>
                <a:srgbClr val="4E1E07"/>
              </a:buClr>
              <a:buSzPts val="1900"/>
              <a:buNone/>
            </a:pPr>
            <a:r>
              <a:rPr lang="en-US" sz="1900" u="none" strike="noStrike" dirty="0">
                <a:solidFill>
                  <a:srgbClr val="4E1E07"/>
                </a:solidFill>
                <a:sym typeface="Trebuchet MS"/>
              </a:rPr>
              <a:t>ACM: </a:t>
            </a:r>
            <a:r>
              <a:rPr lang="en-US" sz="1900" u="none" strike="noStrike" dirty="0">
                <a:solidFill>
                  <a:schemeClr val="dk1"/>
                </a:solidFill>
                <a:sym typeface="Trebuchet MS"/>
              </a:rPr>
              <a:t>"asbestos-containing material," any material containing &gt; 1% asbestos </a:t>
            </a:r>
            <a:endParaRPr dirty="0"/>
          </a:p>
          <a:p>
            <a:pPr marL="0" lvl="0" indent="0" algn="l" rtl="0">
              <a:lnSpc>
                <a:spcPct val="90000"/>
              </a:lnSpc>
              <a:spcBef>
                <a:spcPts val="1000"/>
              </a:spcBef>
              <a:spcAft>
                <a:spcPts val="0"/>
              </a:spcAft>
              <a:buClr>
                <a:srgbClr val="4E1E07"/>
              </a:buClr>
              <a:buSzPts val="1900"/>
              <a:buNone/>
            </a:pPr>
            <a:r>
              <a:rPr lang="en-US" sz="1900" dirty="0">
                <a:solidFill>
                  <a:srgbClr val="4E1E07"/>
                </a:solidFill>
                <a:sym typeface="Trebuchet MS"/>
              </a:rPr>
              <a:t>Asbestos-containing building material (ACBM): </a:t>
            </a:r>
            <a:r>
              <a:rPr lang="en-US" sz="1900" dirty="0">
                <a:solidFill>
                  <a:schemeClr val="dk1"/>
                </a:solidFill>
                <a:sym typeface="Trebuchet MS"/>
              </a:rPr>
              <a:t>Surfacing ACM, thermal system insulation ACM, or miscellaneous ACM that is found in or on interior structural members or other parts of a school building.</a:t>
            </a:r>
            <a:endParaRPr dirty="0"/>
          </a:p>
          <a:p>
            <a:pPr marL="0" lvl="0" indent="0" algn="l" rtl="0">
              <a:lnSpc>
                <a:spcPct val="90000"/>
              </a:lnSpc>
              <a:spcBef>
                <a:spcPts val="1000"/>
              </a:spcBef>
              <a:spcAft>
                <a:spcPts val="0"/>
              </a:spcAft>
              <a:buClr>
                <a:srgbClr val="4E1E07"/>
              </a:buClr>
              <a:buSzPts val="1900"/>
              <a:buNone/>
            </a:pPr>
            <a:r>
              <a:rPr lang="en-US" sz="1900" dirty="0">
                <a:solidFill>
                  <a:srgbClr val="4E1E07"/>
                </a:solidFill>
                <a:sym typeface="Trebuchet MS"/>
              </a:rPr>
              <a:t>Encapsulation:</a:t>
            </a:r>
            <a:r>
              <a:rPr lang="en-US" sz="1900" dirty="0">
                <a:solidFill>
                  <a:schemeClr val="dk1"/>
                </a:solidFill>
                <a:sym typeface="Trebuchet MS"/>
              </a:rPr>
              <a:t> The treatment of ACBM with a material that surrounds or embeds asbestos fibers in an adhesive matrix to prevent the release of fibers, as the encapsulant creates a membrane over the surface (bridging encapsulant) or penetrates the material and binds its components together (penetrating encapsulant). </a:t>
            </a:r>
            <a:endParaRPr sz="1900" dirty="0">
              <a:solidFill>
                <a:schemeClr val="dk1"/>
              </a:solidFill>
              <a:sym typeface="Trebuchet MS"/>
            </a:endParaRPr>
          </a:p>
          <a:p>
            <a:pPr marL="0" lvl="0" indent="0" algn="l" rtl="0">
              <a:lnSpc>
                <a:spcPct val="90000"/>
              </a:lnSpc>
              <a:spcBef>
                <a:spcPts val="1000"/>
              </a:spcBef>
              <a:spcAft>
                <a:spcPts val="0"/>
              </a:spcAft>
              <a:buClr>
                <a:srgbClr val="4E1E07"/>
              </a:buClr>
              <a:buSzPts val="1800"/>
              <a:buNone/>
            </a:pPr>
            <a:r>
              <a:rPr lang="en-US" sz="1800" dirty="0">
                <a:solidFill>
                  <a:srgbClr val="4E1E07"/>
                </a:solidFill>
                <a:sym typeface="Trebuchet MS"/>
              </a:rPr>
              <a:t>Enclosure: </a:t>
            </a:r>
            <a:r>
              <a:rPr lang="en-US" sz="1800" dirty="0">
                <a:solidFill>
                  <a:schemeClr val="dk1"/>
                </a:solidFill>
                <a:sym typeface="Trebuchet MS"/>
              </a:rPr>
              <a:t>Is an airtight, impermeable, permanent barrier around ACBM to prevent the release of asbestos fibers into the air. </a:t>
            </a:r>
            <a:endParaRPr sz="1800" dirty="0">
              <a:solidFill>
                <a:schemeClr val="dk1"/>
              </a:solidFill>
              <a:sym typeface="Trebuchet MS"/>
            </a:endParaRPr>
          </a:p>
          <a:p>
            <a:pPr marL="0" lvl="0" indent="0" algn="l" rtl="0">
              <a:lnSpc>
                <a:spcPct val="90000"/>
              </a:lnSpc>
              <a:spcBef>
                <a:spcPts val="1000"/>
              </a:spcBef>
              <a:spcAft>
                <a:spcPts val="0"/>
              </a:spcAft>
              <a:buClr>
                <a:srgbClr val="889D9C"/>
              </a:buClr>
              <a:buSzPts val="24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
          <p:cNvSpPr txBox="1">
            <a:spLocks noGrp="1"/>
          </p:cNvSpPr>
          <p:nvPr>
            <p:ph type="title"/>
          </p:nvPr>
        </p:nvSpPr>
        <p:spPr>
          <a:xfrm>
            <a:off x="1085215" y="142043"/>
            <a:ext cx="10021570" cy="134111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sz="4400" b="1" i="0" u="none" strike="noStrike" dirty="0">
                <a:latin typeface="Calibri" panose="020F0502020204030204" pitchFamily="34" charset="0"/>
                <a:ea typeface="Arial"/>
                <a:cs typeface="Calibri" panose="020F0502020204030204" pitchFamily="34" charset="0"/>
                <a:sym typeface="Arial"/>
              </a:rPr>
              <a:t>ASBESTOS AWARENESS -DEFINI</a:t>
            </a:r>
            <a:r>
              <a:rPr lang="en-US" sz="4400" dirty="0">
                <a:latin typeface="Calibri" panose="020F0502020204030204" pitchFamily="34" charset="0"/>
                <a:ea typeface="Arial"/>
                <a:cs typeface="Calibri" panose="020F0502020204030204" pitchFamily="34" charset="0"/>
                <a:sym typeface="Arial"/>
              </a:rPr>
              <a:t>TIONS</a:t>
            </a:r>
            <a:endParaRPr sz="4400" dirty="0"/>
          </a:p>
        </p:txBody>
      </p:sp>
      <p:sp>
        <p:nvSpPr>
          <p:cNvPr id="422" name="Google Shape;422;p6"/>
          <p:cNvSpPr txBox="1">
            <a:spLocks noGrp="1"/>
          </p:cNvSpPr>
          <p:nvPr>
            <p:ph type="body" idx="1"/>
          </p:nvPr>
        </p:nvSpPr>
        <p:spPr>
          <a:xfrm>
            <a:off x="1049652" y="1483162"/>
            <a:ext cx="10574025" cy="447132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1800" i="0" u="none" strike="noStrike" dirty="0">
                <a:solidFill>
                  <a:schemeClr val="dk1"/>
                </a:solidFill>
                <a:sym typeface="Trebuchet MS"/>
              </a:rPr>
              <a:t>Definitions continued:</a:t>
            </a:r>
            <a:endParaRPr dirty="0"/>
          </a:p>
          <a:p>
            <a:pPr marL="114300" marR="0" lvl="0" indent="0" algn="l" rtl="0">
              <a:lnSpc>
                <a:spcPct val="107000"/>
              </a:lnSpc>
              <a:spcBef>
                <a:spcPts val="0"/>
              </a:spcBef>
              <a:spcAft>
                <a:spcPts val="0"/>
              </a:spcAft>
              <a:buClr>
                <a:srgbClr val="4E1E07"/>
              </a:buClr>
              <a:buSzPct val="100000"/>
              <a:buNone/>
            </a:pPr>
            <a:r>
              <a:rPr lang="en-US" sz="1800" dirty="0">
                <a:solidFill>
                  <a:srgbClr val="4E1E07"/>
                </a:solidFill>
                <a:sym typeface="Trebuchet MS"/>
              </a:rPr>
              <a:t>Friable: </a:t>
            </a:r>
            <a:r>
              <a:rPr lang="en-US" sz="1800" dirty="0">
                <a:solidFill>
                  <a:schemeClr val="dk1"/>
                </a:solidFill>
                <a:sym typeface="Trebuchet MS"/>
              </a:rPr>
              <a:t>When referring to material in a school building means that the material, when dry, may be crumbled, pulverized, or reduced to powder by hand pressure</a:t>
            </a:r>
            <a:endParaRPr dirty="0"/>
          </a:p>
          <a:p>
            <a:pPr marL="114300" lvl="0" indent="0" algn="l" rtl="0">
              <a:lnSpc>
                <a:spcPct val="107000"/>
              </a:lnSpc>
              <a:spcBef>
                <a:spcPts val="800"/>
              </a:spcBef>
              <a:spcAft>
                <a:spcPts val="0"/>
              </a:spcAft>
              <a:buClr>
                <a:srgbClr val="4E1E07"/>
              </a:buClr>
              <a:buSzPct val="100000"/>
              <a:buNone/>
            </a:pPr>
            <a:r>
              <a:rPr lang="en-US" sz="1800" dirty="0">
                <a:solidFill>
                  <a:srgbClr val="4E1E07"/>
                </a:solidFill>
                <a:sym typeface="Trebuchet MS"/>
              </a:rPr>
              <a:t>Nonfriable:  </a:t>
            </a:r>
            <a:r>
              <a:rPr lang="en-US" sz="1800" dirty="0">
                <a:solidFill>
                  <a:schemeClr val="dk1"/>
                </a:solidFill>
                <a:sym typeface="Trebuchet MS"/>
              </a:rPr>
              <a:t>Means material in a school building which when dry may not be crumbled, pulverized, or reduced to powder by hand pressure.</a:t>
            </a:r>
            <a:endParaRPr dirty="0"/>
          </a:p>
          <a:p>
            <a:pPr marL="114300" lvl="0" indent="0" algn="l" rtl="0">
              <a:lnSpc>
                <a:spcPct val="107000"/>
              </a:lnSpc>
              <a:spcBef>
                <a:spcPts val="800"/>
              </a:spcBef>
              <a:spcAft>
                <a:spcPts val="0"/>
              </a:spcAft>
              <a:buClr>
                <a:srgbClr val="4E1E07"/>
              </a:buClr>
              <a:buSzPct val="100000"/>
              <a:buNone/>
            </a:pPr>
            <a:r>
              <a:rPr lang="en-US" sz="1800" dirty="0">
                <a:solidFill>
                  <a:srgbClr val="4E1E07"/>
                </a:solidFill>
                <a:sym typeface="Trebuchet MS"/>
              </a:rPr>
              <a:t>School Building: </a:t>
            </a:r>
            <a:r>
              <a:rPr lang="en-US" sz="1800" dirty="0">
                <a:solidFill>
                  <a:schemeClr val="dk1"/>
                </a:solidFill>
                <a:sym typeface="Trebuchet MS"/>
              </a:rPr>
              <a:t>Any structure suitable for use as a classroom, including a school facility such as a laboratory, library, school eating facility, or facility used for school purposes. </a:t>
            </a:r>
            <a:endParaRPr sz="1800" dirty="0">
              <a:solidFill>
                <a:schemeClr val="dk1"/>
              </a:solidFill>
              <a:sym typeface="Trebuchet MS"/>
            </a:endParaRPr>
          </a:p>
          <a:p>
            <a:pPr marL="114300" lvl="0" indent="0" algn="l" rtl="0">
              <a:lnSpc>
                <a:spcPct val="107000"/>
              </a:lnSpc>
              <a:spcBef>
                <a:spcPts val="800"/>
              </a:spcBef>
              <a:spcAft>
                <a:spcPts val="0"/>
              </a:spcAft>
              <a:buClr>
                <a:srgbClr val="4E1E07"/>
              </a:buClr>
              <a:buSzPct val="100000"/>
              <a:buNone/>
            </a:pPr>
            <a:r>
              <a:rPr lang="en-US" sz="1800" dirty="0">
                <a:solidFill>
                  <a:srgbClr val="4E1E07"/>
                </a:solidFill>
                <a:sym typeface="Trebuchet MS"/>
              </a:rPr>
              <a:t>Local education agency </a:t>
            </a:r>
            <a:r>
              <a:rPr lang="en-US" sz="1800" dirty="0">
                <a:solidFill>
                  <a:schemeClr val="dk1"/>
                </a:solidFill>
                <a:sym typeface="Trebuchet MS"/>
              </a:rPr>
              <a:t>The Tribe, as an administrative director of the school, qualifies as a LEA pursuant to 40 C.F.R. § 763.83. and must ensure compliance among schools. </a:t>
            </a:r>
            <a:endParaRPr sz="1800" dirty="0">
              <a:solidFill>
                <a:srgbClr val="4E1E07"/>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Any local educational agency as defined in section 198 of the Elementary and Secondary Education Act of 1965 (</a:t>
            </a:r>
            <a:r>
              <a:rPr lang="en-US" sz="1800" u="sng" dirty="0">
                <a:solidFill>
                  <a:schemeClr val="dk1"/>
                </a:solidFill>
                <a:sym typeface="Trebuchet MS"/>
                <a:hlinkClick r:id="rId3">
                  <a:extLst>
                    <a:ext uri="{A12FA001-AC4F-418D-AE19-62706E023703}">
                      <ahyp:hlinkClr xmlns:ahyp="http://schemas.microsoft.com/office/drawing/2018/hyperlinkcolor" val="tx"/>
                    </a:ext>
                  </a:extLst>
                </a:hlinkClick>
              </a:rPr>
              <a:t>20 U.S.C. 3381</a:t>
            </a:r>
            <a:r>
              <a:rPr lang="en-US" sz="1800" dirty="0">
                <a:solidFill>
                  <a:schemeClr val="dk1"/>
                </a:solidFill>
                <a:sym typeface="Trebuchet MS"/>
              </a:rPr>
              <a:t>). </a:t>
            </a:r>
            <a:endParaRPr sz="1800" dirty="0">
              <a:solidFill>
                <a:schemeClr val="dk1"/>
              </a:solidFill>
              <a:sym typeface="Trebuchet MS"/>
            </a:endParaRPr>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The owner of any nonpublic, nonprofit elementary, or secondary school building.</a:t>
            </a:r>
            <a:endParaRPr dirty="0"/>
          </a:p>
          <a:p>
            <a:pPr marL="514350" marR="0" lvl="0" indent="-285750" algn="l" rtl="0">
              <a:lnSpc>
                <a:spcPct val="107000"/>
              </a:lnSpc>
              <a:spcBef>
                <a:spcPts val="800"/>
              </a:spcBef>
              <a:spcAft>
                <a:spcPts val="0"/>
              </a:spcAft>
              <a:buClr>
                <a:schemeClr val="dk1"/>
              </a:buClr>
              <a:buSzPct val="100000"/>
              <a:buFont typeface="Arial"/>
              <a:buChar char="•"/>
            </a:pPr>
            <a:r>
              <a:rPr lang="en-US" sz="1800" dirty="0">
                <a:solidFill>
                  <a:schemeClr val="dk1"/>
                </a:solidFill>
                <a:sym typeface="Trebuchet MS"/>
              </a:rPr>
              <a:t>The governing authority of any school operated under the defense dependent's education system provided for under the Defense Dependents' Education Act of 1978 (</a:t>
            </a:r>
            <a:r>
              <a:rPr lang="en-US" sz="1800" u="sng" dirty="0">
                <a:solidFill>
                  <a:schemeClr val="dk1"/>
                </a:solidFill>
                <a:sym typeface="Trebuchet MS"/>
                <a:hlinkClick r:id="rId4">
                  <a:extLst>
                    <a:ext uri="{A12FA001-AC4F-418D-AE19-62706E023703}">
                      <ahyp:hlinkClr xmlns:ahyp="http://schemas.microsoft.com/office/drawing/2018/hyperlinkcolor" val="tx"/>
                    </a:ext>
                  </a:extLst>
                </a:hlinkClick>
              </a:rPr>
              <a:t>20 U.S.C. 921</a:t>
            </a:r>
            <a:r>
              <a:rPr lang="en-US" sz="1800" dirty="0">
                <a:solidFill>
                  <a:schemeClr val="dk1"/>
                </a:solidFill>
                <a:sym typeface="Trebuchet MS"/>
              </a:rPr>
              <a:t>, et seq.). </a:t>
            </a:r>
            <a:endParaRPr dirty="0"/>
          </a:p>
          <a:p>
            <a:pPr marL="514350" marR="0" lvl="0" indent="-180022" algn="l" rtl="0">
              <a:lnSpc>
                <a:spcPct val="107000"/>
              </a:lnSpc>
              <a:spcBef>
                <a:spcPts val="800"/>
              </a:spcBef>
              <a:spcAft>
                <a:spcPts val="0"/>
              </a:spcAft>
              <a:buClr>
                <a:srgbClr val="889D9C"/>
              </a:buClr>
              <a:buSzPct val="100000"/>
              <a:buFont typeface="Arial"/>
              <a:buNone/>
            </a:pPr>
            <a:endParaRPr sz="1800" dirty="0">
              <a:solidFill>
                <a:schemeClr val="dk1"/>
              </a:solidFill>
              <a:sym typeface="Trebuchet MS"/>
            </a:endParaRPr>
          </a:p>
          <a:p>
            <a:pPr marL="0" lvl="0" indent="0" algn="l" rtl="0">
              <a:lnSpc>
                <a:spcPct val="90000"/>
              </a:lnSpc>
              <a:spcBef>
                <a:spcPts val="1800"/>
              </a:spcBef>
              <a:spcAft>
                <a:spcPts val="0"/>
              </a:spcAft>
              <a:buClr>
                <a:srgbClr val="889D9C"/>
              </a:buClr>
              <a:buSzPct val="100000"/>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
          <p:cNvSpPr txBox="1">
            <a:spLocks noGrp="1"/>
          </p:cNvSpPr>
          <p:nvPr>
            <p:ph type="title"/>
          </p:nvPr>
        </p:nvSpPr>
        <p:spPr>
          <a:xfrm>
            <a:off x="672738" y="430029"/>
            <a:ext cx="10021570" cy="148690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Trebuchet MS"/>
              <a:buNone/>
            </a:pPr>
            <a:r>
              <a:rPr lang="en-US" dirty="0"/>
              <a:t>FEDERAL REGULATIONS</a:t>
            </a:r>
            <a:endParaRPr dirty="0"/>
          </a:p>
        </p:txBody>
      </p:sp>
      <p:sp>
        <p:nvSpPr>
          <p:cNvPr id="428" name="Google Shape;428;p7"/>
          <p:cNvSpPr txBox="1"/>
          <p:nvPr/>
        </p:nvSpPr>
        <p:spPr>
          <a:xfrm>
            <a:off x="1848182" y="2142924"/>
            <a:ext cx="8846126" cy="3394423"/>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rgbClr val="4E1E07"/>
              </a:buClr>
              <a:buSzPct val="100000"/>
              <a:buFont typeface="Arial"/>
              <a:buChar char="•"/>
            </a:pPr>
            <a:r>
              <a:rPr lang="en-US" sz="1800" b="1" i="0" u="none" strike="noStrike" cap="none" dirty="0">
                <a:solidFill>
                  <a:srgbClr val="4E1E07"/>
                </a:solidFill>
                <a:latin typeface="Calibri" panose="020F0502020204030204" pitchFamily="34" charset="0"/>
                <a:ea typeface="Trebuchet MS"/>
                <a:cs typeface="Calibri" panose="020F0502020204030204" pitchFamily="34" charset="0"/>
                <a:sym typeface="Trebuchet MS"/>
              </a:rPr>
              <a:t>Asbestos is also regulated by the U.S Environmental Protection Agency (EPA) under </a:t>
            </a:r>
            <a:endParaRPr dirty="0">
              <a:latin typeface="Calibri" panose="020F0502020204030204" pitchFamily="34" charset="0"/>
              <a:cs typeface="Calibri" panose="020F0502020204030204" pitchFamily="34" charset="0"/>
            </a:endParaRPr>
          </a:p>
          <a:p>
            <a:pPr marL="742950" marR="0" lvl="1" indent="-285750" algn="l" rtl="0">
              <a:lnSpc>
                <a:spcPct val="90000"/>
              </a:lnSpc>
              <a:spcBef>
                <a:spcPts val="500"/>
              </a:spcBef>
              <a:spcAft>
                <a:spcPts val="0"/>
              </a:spcAft>
              <a:buClr>
                <a:schemeClr val="dk1"/>
              </a:buClr>
              <a:buSzPct val="100000"/>
              <a:buFont typeface="Arial"/>
              <a:buChar char="•"/>
            </a:pPr>
            <a:r>
              <a:rPr lang="en-US" sz="14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15 U.S.C, Title 15, CHAPTER 53, Subchapter II- Asbestos Hazard Emergency Response</a:t>
            </a:r>
            <a:endParaRPr dirty="0">
              <a:latin typeface="Calibri" panose="020F0502020204030204" pitchFamily="34" charset="0"/>
              <a:cs typeface="Calibri" panose="020F0502020204030204" pitchFamily="34" charset="0"/>
            </a:endParaRPr>
          </a:p>
          <a:p>
            <a:pPr marL="742950" marR="0" lvl="1" indent="-285750" algn="l" rtl="0">
              <a:lnSpc>
                <a:spcPct val="90000"/>
              </a:lnSpc>
              <a:spcBef>
                <a:spcPts val="500"/>
              </a:spcBef>
              <a:spcAft>
                <a:spcPts val="0"/>
              </a:spcAft>
              <a:buClr>
                <a:schemeClr val="dk1"/>
              </a:buClr>
              <a:buSzPct val="100000"/>
              <a:buFont typeface="Arial"/>
              <a:buChar char="•"/>
            </a:pPr>
            <a:r>
              <a:rPr lang="en-US" sz="14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40 CFR 763 Asbestos Hazard Emergency Response Act (AHERA) </a:t>
            </a:r>
            <a:endParaRPr dirty="0">
              <a:latin typeface="Calibri" panose="020F0502020204030204" pitchFamily="34" charset="0"/>
              <a:cs typeface="Calibri" panose="020F0502020204030204" pitchFamily="34" charset="0"/>
            </a:endParaRPr>
          </a:p>
          <a:p>
            <a:pPr marL="742950" marR="0" lvl="1" indent="-285750" algn="l" rtl="0">
              <a:lnSpc>
                <a:spcPct val="90000"/>
              </a:lnSpc>
              <a:spcBef>
                <a:spcPts val="500"/>
              </a:spcBef>
              <a:spcAft>
                <a:spcPts val="0"/>
              </a:spcAft>
              <a:buClr>
                <a:schemeClr val="dk1"/>
              </a:buClr>
              <a:buSzPct val="100000"/>
              <a:buFont typeface="Arial"/>
              <a:buChar char="•"/>
            </a:pPr>
            <a:r>
              <a:rPr lang="en-US" sz="1400" b="1" i="0" u="sng" strike="noStrike" cap="none" dirty="0">
                <a:solidFill>
                  <a:schemeClr val="dk1"/>
                </a:solidFill>
                <a:latin typeface="Calibri" panose="020F0502020204030204" pitchFamily="34" charset="0"/>
                <a:ea typeface="Trebuchet MS"/>
                <a:cs typeface="Calibri" panose="020F0502020204030204" pitchFamily="34" charset="0"/>
                <a:sym typeface="Trebuchet MS"/>
              </a:rPr>
              <a:t>40 CFR 763 Subpart E – Asbestos-containing Materials in Schools </a:t>
            </a:r>
            <a:endParaRPr dirty="0">
              <a:latin typeface="Calibri" panose="020F0502020204030204" pitchFamily="34" charset="0"/>
              <a:cs typeface="Calibri" panose="020F0502020204030204" pitchFamily="34" charset="0"/>
            </a:endParaRPr>
          </a:p>
          <a:p>
            <a:pPr marL="742950" marR="0" lvl="1" indent="-285750" algn="l" rtl="0">
              <a:lnSpc>
                <a:spcPct val="90000"/>
              </a:lnSpc>
              <a:spcBef>
                <a:spcPts val="500"/>
              </a:spcBef>
              <a:spcAft>
                <a:spcPts val="0"/>
              </a:spcAft>
              <a:buClr>
                <a:schemeClr val="dk1"/>
              </a:buClr>
              <a:buSzPct val="100000"/>
              <a:buFont typeface="Arial"/>
              <a:buChar char="•"/>
            </a:pPr>
            <a:r>
              <a:rPr lang="en-US" sz="14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40 CFR 61 Subpart M National Emissions Standards for Hazardous Air Pollutants (NESHAP) for Asbestos – Renovation and Demolition. </a:t>
            </a:r>
            <a:endParaRPr dirty="0">
              <a:latin typeface="Calibri" panose="020F0502020204030204" pitchFamily="34" charset="0"/>
              <a:cs typeface="Calibri" panose="020F0502020204030204" pitchFamily="34" charset="0"/>
            </a:endParaRPr>
          </a:p>
          <a:p>
            <a:pPr marL="742950" marR="0" lvl="1" indent="-285750" algn="l" rtl="0">
              <a:lnSpc>
                <a:spcPct val="90000"/>
              </a:lnSpc>
              <a:spcBef>
                <a:spcPts val="500"/>
              </a:spcBef>
              <a:spcAft>
                <a:spcPts val="0"/>
              </a:spcAft>
              <a:buClr>
                <a:schemeClr val="dk1"/>
              </a:buClr>
              <a:buSzPct val="100000"/>
              <a:buFont typeface="Arial"/>
              <a:buChar char="•"/>
            </a:pPr>
            <a:r>
              <a:rPr lang="en-US" sz="14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Oversight of AHERA and NESHAP regulations is assigned to BIE’s Environmental Program.  </a:t>
            </a:r>
            <a:endParaRPr sz="14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endParaRPr>
          </a:p>
          <a:p>
            <a:pPr marL="285750" marR="0" lvl="0" indent="-285750" algn="l" rtl="0">
              <a:lnSpc>
                <a:spcPct val="90000"/>
              </a:lnSpc>
              <a:spcBef>
                <a:spcPts val="1000"/>
              </a:spcBef>
              <a:spcAft>
                <a:spcPts val="0"/>
              </a:spcAft>
              <a:buClr>
                <a:srgbClr val="4E1E07"/>
              </a:buClr>
              <a:buSzPct val="100000"/>
              <a:buFont typeface="Arial"/>
              <a:buChar char="•"/>
            </a:pPr>
            <a:r>
              <a:rPr lang="en-US" sz="1800" b="1" i="0" u="none" strike="noStrike" cap="none" dirty="0">
                <a:solidFill>
                  <a:srgbClr val="4E1E07"/>
                </a:solidFill>
                <a:latin typeface="Calibri" panose="020F0502020204030204" pitchFamily="34" charset="0"/>
                <a:ea typeface="Trebuchet MS"/>
                <a:cs typeface="Calibri" panose="020F0502020204030204" pitchFamily="34" charset="0"/>
                <a:sym typeface="Trebuchet MS"/>
              </a:rPr>
              <a:t>Asbestos is regulated by the Occupational Safety &amp; Health Administration (OSHA) under </a:t>
            </a:r>
            <a:endParaRPr dirty="0">
              <a:latin typeface="Calibri" panose="020F0502020204030204" pitchFamily="34" charset="0"/>
              <a:cs typeface="Calibri" panose="020F0502020204030204" pitchFamily="34" charset="0"/>
            </a:endParaRPr>
          </a:p>
          <a:p>
            <a:pPr marL="742950" marR="0" lvl="1" indent="-285750" algn="l" rtl="0">
              <a:lnSpc>
                <a:spcPct val="90000"/>
              </a:lnSpc>
              <a:spcBef>
                <a:spcPts val="500"/>
              </a:spcBef>
              <a:spcAft>
                <a:spcPts val="0"/>
              </a:spcAft>
              <a:buClr>
                <a:schemeClr val="dk1"/>
              </a:buClr>
              <a:buSzPct val="100000"/>
              <a:buFont typeface="Arial"/>
              <a:buChar char="•"/>
            </a:pPr>
            <a:r>
              <a:rPr lang="en-US" sz="14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29 Code of Federal Regulations (CFR) 1910 General Industry (1910.1001 Toxic and Hazardous Substances – Asbestos) and </a:t>
            </a:r>
            <a:endParaRPr dirty="0">
              <a:latin typeface="Calibri" panose="020F0502020204030204" pitchFamily="34" charset="0"/>
              <a:cs typeface="Calibri" panose="020F0502020204030204" pitchFamily="34" charset="0"/>
            </a:endParaRPr>
          </a:p>
          <a:p>
            <a:pPr marL="742950" marR="0" lvl="1" indent="-285750" algn="l" rtl="0">
              <a:lnSpc>
                <a:spcPct val="90000"/>
              </a:lnSpc>
              <a:spcBef>
                <a:spcPts val="500"/>
              </a:spcBef>
              <a:spcAft>
                <a:spcPts val="0"/>
              </a:spcAft>
              <a:buClr>
                <a:schemeClr val="dk1"/>
              </a:buClr>
              <a:buSzPct val="100000"/>
              <a:buFont typeface="Arial"/>
              <a:buChar char="•"/>
            </a:pPr>
            <a:r>
              <a:rPr lang="en-US" sz="14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29 CFR 1926 Safety and Health Regulations for Construction (1926.1101 Toxic and Hazardous Substances – Asbestos), </a:t>
            </a:r>
            <a:endParaRPr dirty="0">
              <a:latin typeface="Calibri" panose="020F0502020204030204" pitchFamily="34" charset="0"/>
              <a:cs typeface="Calibri" panose="020F0502020204030204" pitchFamily="34" charset="0"/>
            </a:endParaRPr>
          </a:p>
          <a:p>
            <a:pPr marL="742950" marR="0" lvl="1" indent="-285750" algn="l" rtl="0">
              <a:lnSpc>
                <a:spcPct val="90000"/>
              </a:lnSpc>
              <a:spcBef>
                <a:spcPts val="500"/>
              </a:spcBef>
              <a:spcAft>
                <a:spcPts val="0"/>
              </a:spcAft>
              <a:buClr>
                <a:schemeClr val="dk1"/>
              </a:buClr>
              <a:buSzPct val="100000"/>
              <a:buFont typeface="Arial"/>
              <a:buChar char="•"/>
            </a:pPr>
            <a:r>
              <a:rPr lang="en-US" sz="14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Oversight of OSHA regulations fall under the preview of BIE’s Safety Program. </a:t>
            </a:r>
            <a:endParaRPr sz="20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lnSpc>
                <a:spcPct val="90000"/>
              </a:lnSpc>
              <a:spcBef>
                <a:spcPts val="1000"/>
              </a:spcBef>
              <a:spcAft>
                <a:spcPts val="0"/>
              </a:spcAft>
              <a:buClr>
                <a:srgbClr val="889D9C"/>
              </a:buClr>
              <a:buSzPct val="100000"/>
              <a:buFont typeface="Arial"/>
              <a:buNone/>
            </a:pPr>
            <a:endParaRPr sz="2400" b="1" i="0" u="none" strike="noStrike" cap="none" dirty="0">
              <a:solidFill>
                <a:srgbClr val="889D9C"/>
              </a:solidFill>
              <a:latin typeface="Calibri" panose="020F0502020204030204" pitchFamily="34" charset="0"/>
              <a:ea typeface="Trebuchet MS"/>
              <a:cs typeface="Calibri" panose="020F0502020204030204" pitchFamily="34" charset="0"/>
              <a:sym typeface="Trebuchet MS"/>
            </a:endParaRPr>
          </a:p>
        </p:txBody>
      </p:sp>
    </p:spTree>
  </p:cSld>
  <p:clrMapOvr>
    <a:masterClrMapping/>
  </p:clrMapOvr>
</p:sld>
</file>

<file path=ppt/theme/theme1.xml><?xml version="1.0" encoding="utf-8"?>
<a:theme xmlns:a="http://schemas.openxmlformats.org/drawingml/2006/main" name="Official BIE Central Office Theme">
  <a:themeElements>
    <a:clrScheme name="BIE Color Palette">
      <a:dk1>
        <a:srgbClr val="0F6460"/>
      </a:dk1>
      <a:lt1>
        <a:srgbClr val="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3482</Words>
  <Application>Microsoft Office PowerPoint</Application>
  <PresentationFormat>Widescreen</PresentationFormat>
  <Paragraphs>239</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Helvetica Neue</vt:lpstr>
      <vt:lpstr>Arial</vt:lpstr>
      <vt:lpstr>NTR</vt:lpstr>
      <vt:lpstr>Corbel</vt:lpstr>
      <vt:lpstr>Trebuchet MS</vt:lpstr>
      <vt:lpstr>Noto Sans Symbols</vt:lpstr>
      <vt:lpstr>Calibri</vt:lpstr>
      <vt:lpstr>Courier New</vt:lpstr>
      <vt:lpstr>Official BIE Central Office Theme</vt:lpstr>
      <vt:lpstr>PowerPoint Presentation</vt:lpstr>
      <vt:lpstr>DAY 3 SESSION 11-13 ASBESTOS HAZARD EMERGENCY RESPONSE ACT (AHERA) </vt:lpstr>
      <vt:lpstr>PowerPoint Presentation</vt:lpstr>
      <vt:lpstr>PowerPoint Presentation</vt:lpstr>
      <vt:lpstr>MEET OUR PRESENTERS</vt:lpstr>
      <vt:lpstr>MEET OUR TEAM</vt:lpstr>
      <vt:lpstr>ASBESTOS AWARENESS -DEFINITIONS</vt:lpstr>
      <vt:lpstr>ASBESTOS AWARENESS -DEFINITIONS</vt:lpstr>
      <vt:lpstr>FEDERAL REGULATIONS</vt:lpstr>
      <vt:lpstr>STATE &amp; LOCAL REGULATIONS</vt:lpstr>
      <vt:lpstr>WHAT IS ASBESTOS? </vt:lpstr>
      <vt:lpstr>EPA POLICY FOR ASBESTOS CONTROL IN SCHOOLS </vt:lpstr>
      <vt:lpstr>WHEN WAS ASBESTOS REGULATED? </vt:lpstr>
      <vt:lpstr>ASBESTOS HISTORICAL USES? </vt:lpstr>
      <vt:lpstr>WHERE IS ASBESTOS FOUND? </vt:lpstr>
      <vt:lpstr>WHAT ARE THE HAZARDS OF ASBESTOS? </vt:lpstr>
      <vt:lpstr>WHEN IS ASBESTOS DANGEROUS? </vt:lpstr>
      <vt:lpstr>WHEN IS ASBESTOS DANGEROUS? </vt:lpstr>
      <vt:lpstr>HOW TO AVOID EXPOSURE </vt:lpstr>
      <vt:lpstr>COMMON ASBESTOS ITEMS</vt:lpstr>
      <vt:lpstr>COMMON ASBESTOS ITEMS</vt:lpstr>
      <vt:lpstr>PowerPoint Presentation</vt:lpstr>
      <vt:lpstr>ROLES AND RESPONSIBILITIES</vt:lpstr>
      <vt:lpstr>PowerPoint Presentation</vt:lpstr>
      <vt:lpstr>PowerPoint Presentation</vt:lpstr>
      <vt:lpstr>PowerPoint Presentation</vt:lpstr>
      <vt:lpstr>PowerPoint Presentation</vt:lpstr>
      <vt:lpstr>PowerPoint Presentation</vt:lpstr>
      <vt:lpstr>ROLES AND RESPONSIBILITIES</vt:lpstr>
      <vt:lpstr>PROCESSES AND PROCEDURES </vt:lpstr>
      <vt:lpstr>PROCESSES AND PROCEDURES CONTINUED</vt:lpstr>
      <vt:lpstr>WHAT CAN BE DONE TO REDUCE THE HAZARDS OF ASBESTOS? </vt:lpstr>
      <vt:lpstr>NEARLY ENDLESS RESOURCES…</vt:lpstr>
      <vt:lpstr>NEARLY ENDLESS RESOURCES…</vt:lpstr>
      <vt:lpstr>NEARLY ENDLESS RESOURCES…</vt:lpstr>
      <vt:lpstr>CONNECT WITH 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Bitsui, Marian K</dc:creator>
  <cp:lastModifiedBy>Perry, Dunnivan G</cp:lastModifiedBy>
  <cp:revision>3</cp:revision>
  <dcterms:created xsi:type="dcterms:W3CDTF">2022-01-20T15:01:18Z</dcterms:created>
  <dcterms:modified xsi:type="dcterms:W3CDTF">2022-06-02T12:54:12Z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ies>
</file>