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comment2.xml" ContentType="application/vnd.openxmlformats-officedocument.presentationml.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omments/comment3.xml" ContentType="application/vnd.openxmlformats-officedocument.presentationml.comment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omments/comment4.xml" ContentType="application/vnd.openxmlformats-officedocument.presentationml.comment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41"/>
  </p:notesMasterIdLst>
  <p:sldIdLst>
    <p:sldId id="256" r:id="rId5"/>
    <p:sldId id="289" r:id="rId6"/>
    <p:sldId id="290"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91" r:id="rId40"/>
  </p:sldIdLst>
  <p:sldSz cx="12192000" cy="6858000"/>
  <p:notesSz cx="6858000" cy="9144000"/>
  <p:embeddedFontLst>
    <p:embeddedFont>
      <p:font typeface="Calibri" panose="020F0502020204030204" pitchFamily="34" charset="0"/>
      <p:regular r:id="rId42"/>
      <p:bold r:id="rId43"/>
      <p:italic r:id="rId44"/>
      <p:boldItalic r:id="rId45"/>
    </p:embeddedFont>
    <p:embeddedFont>
      <p:font typeface="Public Sans" panose="020B0604020202020204" charset="0"/>
      <p:regular r:id="rId46"/>
      <p:bold r:id="rId47"/>
      <p:italic r:id="rId48"/>
      <p:boldItalic r:id="rId49"/>
    </p:embeddedFont>
    <p:embeddedFont>
      <p:font typeface="Quattrocento Sans" panose="020B0502050000020003" pitchFamily="34" charset="0"/>
      <p:regular r:id="rId50"/>
      <p:bold r:id="rId51"/>
      <p:italic r:id="rId52"/>
      <p:boldItalic r:id="rId53"/>
    </p:embeddedFont>
    <p:embeddedFont>
      <p:font typeface="Trebuchet MS" panose="020B0603020202020204" pitchFamily="34"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8" roundtripDataSignature="AMtx7mj9SocAOCnHvdpLjvm2AvJVyBP/g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santis, Candace M"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520724-3731-3DC3-FE10-27CB0A8FC58A}" v="10" dt="2022-06-06T22:38:50.9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snapToObjects="1" showGuides="1">
      <p:cViewPr varScale="1">
        <p:scale>
          <a:sx n="147" d="100"/>
          <a:sy n="147" d="100"/>
        </p:scale>
        <p:origin x="468" y="1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4.fntdata"/><Relationship Id="rId53" Type="http://schemas.openxmlformats.org/officeDocument/2006/relationships/font" Target="fonts/font12.fntdata"/><Relationship Id="rId58" Type="http://customschemas.google.com/relationships/presentationmetadata" Target="metadata"/><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64"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font" Target="fonts/font10.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5.fntdata"/><Relationship Id="rId59"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notesMaster" Target="notesMasters/notesMaster1.xml"/><Relationship Id="rId54" Type="http://schemas.openxmlformats.org/officeDocument/2006/relationships/font" Target="fonts/font13.fntdata"/><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8.fntdata"/><Relationship Id="rId57" Type="http://schemas.openxmlformats.org/officeDocument/2006/relationships/font" Target="fonts/font16.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gee, Lisa L" userId="S::lisa.magee@indianaffairs.gov::239c0ca5-e341-462c-b073-abcd5e6101ef" providerId="AD" clId="Web-{AA520724-3731-3DC3-FE10-27CB0A8FC58A}"/>
    <pc:docChg chg="modSld">
      <pc:chgData name="Magee, Lisa L" userId="S::lisa.magee@indianaffairs.gov::239c0ca5-e341-462c-b073-abcd5e6101ef" providerId="AD" clId="Web-{AA520724-3731-3DC3-FE10-27CB0A8FC58A}" dt="2022-06-06T22:38:50.996" v="8" actId="20577"/>
      <pc:docMkLst>
        <pc:docMk/>
      </pc:docMkLst>
      <pc:sldChg chg="modSp">
        <pc:chgData name="Magee, Lisa L" userId="S::lisa.magee@indianaffairs.gov::239c0ca5-e341-462c-b073-abcd5e6101ef" providerId="AD" clId="Web-{AA520724-3731-3DC3-FE10-27CB0A8FC58A}" dt="2022-06-06T22:38:50.996" v="8" actId="20577"/>
        <pc:sldMkLst>
          <pc:docMk/>
          <pc:sldMk cId="0" sldId="262"/>
        </pc:sldMkLst>
        <pc:spChg chg="mod">
          <ac:chgData name="Magee, Lisa L" userId="S::lisa.magee@indianaffairs.gov::239c0ca5-e341-462c-b073-abcd5e6101ef" providerId="AD" clId="Web-{AA520724-3731-3DC3-FE10-27CB0A8FC58A}" dt="2022-06-06T22:38:50.996" v="8" actId="20577"/>
          <ac:spMkLst>
            <pc:docMk/>
            <pc:sldMk cId="0" sldId="262"/>
            <ac:spMk id="429" creationId="{00000000-0000-0000-0000-000000000000}"/>
          </ac:spMkLst>
        </pc:spChg>
      </pc:sldChg>
      <pc:sldChg chg="modSp">
        <pc:chgData name="Magee, Lisa L" userId="S::lisa.magee@indianaffairs.gov::239c0ca5-e341-462c-b073-abcd5e6101ef" providerId="AD" clId="Web-{AA520724-3731-3DC3-FE10-27CB0A8FC58A}" dt="2022-06-06T22:36:56.119" v="2" actId="20577"/>
        <pc:sldMkLst>
          <pc:docMk/>
          <pc:sldMk cId="3161913723" sldId="289"/>
        </pc:sldMkLst>
        <pc:spChg chg="mod">
          <ac:chgData name="Magee, Lisa L" userId="S::lisa.magee@indianaffairs.gov::239c0ca5-e341-462c-b073-abcd5e6101ef" providerId="AD" clId="Web-{AA520724-3731-3DC3-FE10-27CB0A8FC58A}" dt="2022-06-06T22:36:56.119" v="2" actId="20577"/>
          <ac:spMkLst>
            <pc:docMk/>
            <pc:sldMk cId="3161913723" sldId="289"/>
            <ac:spMk id="389" creationId="{00000000-0000-0000-0000-000000000000}"/>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0" dt="2022-03-22T18:29:27.807" idx="1">
    <p:pos x="4338" y="1560"/>
    <p:text>Objective, Audience: Bridge gaps/deficiencies with schools working in Maximo...at school level. Present to ADDs and EPAs and principals, to emphasize the importance of using maximo and process. Overview of O&amp;M, how to capture data. O&amp;M needs to be documented in maximo for budget tracking/planning purposes. if not documented in maximo, additional need for O&amp;M will not be identified for the school.</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ZfCLqpY"/>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22-04-18T20:51:13.488" idx="2">
    <p:pos x="3549" y="2450"/>
    <p:text>Is MI&amp;R for individual DM WOs???</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ZfCLqpg"/>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0" dt="2022-04-15T19:37:03.767" idx="3">
    <p:pos x="358" y="1313"/>
    <p:text>Todd - what does this process look like for regions that have transitioned under BIE faclities management? is this slide accurate?</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ZfCLqpc"/>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0" dt="2022-04-19T20:38:32.991" idx="4">
    <p:pos x="4478" y="2201"/>
    <p:text>BIE website has out of date contact information (Charles Riley)</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ZfCLqpk"/>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2" name="Google Shape;43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8" name="Google Shape;43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4" name="Google Shape;44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lgn="l" rtl="0">
              <a:spcBef>
                <a:spcPts val="0"/>
              </a:spcBef>
              <a:spcAft>
                <a:spcPts val="0"/>
              </a:spcAft>
              <a:buNone/>
            </a:pPr>
            <a:r>
              <a:rPr lang="en-US" sz="1200" b="0" i="0" dirty="0">
                <a:solidFill>
                  <a:srgbClr val="FF0000"/>
                </a:solidFill>
                <a:latin typeface="Calibri" panose="020F0502020204030204" pitchFamily="34" charset="0"/>
                <a:ea typeface="Public Sans"/>
                <a:cs typeface="Calibri" panose="020F0502020204030204" pitchFamily="34" charset="0"/>
                <a:sym typeface="Public Sans"/>
              </a:rPr>
              <a:t>Site</a:t>
            </a:r>
            <a:r>
              <a:rPr lang="en-US" sz="1200" b="0" i="0" dirty="0">
                <a:solidFill>
                  <a:srgbClr val="000000"/>
                </a:solidFill>
                <a:latin typeface="Calibri" panose="020F0502020204030204" pitchFamily="34" charset="0"/>
                <a:ea typeface="Public Sans"/>
                <a:cs typeface="Calibri" panose="020F0502020204030204" pitchFamily="34" charset="0"/>
                <a:sym typeface="Public Sans"/>
              </a:rPr>
              <a:t> structures include telecommunication radio repeater towers, water towers, underground and above ground fuel storage tanks, parking lots, landscaping, sidewalks, fencing, and playgrounds. </a:t>
            </a:r>
            <a:endParaRPr dirty="0"/>
          </a:p>
          <a:p>
            <a:pPr marL="457200" lvl="1" indent="0" algn="l" rtl="0">
              <a:spcBef>
                <a:spcPts val="0"/>
              </a:spcBef>
              <a:spcAft>
                <a:spcPts val="0"/>
              </a:spcAft>
              <a:buNone/>
            </a:pPr>
            <a:r>
              <a:rPr lang="en-US" sz="1200" dirty="0">
                <a:solidFill>
                  <a:srgbClr val="000000"/>
                </a:solidFill>
                <a:latin typeface="Calibri" panose="020F0502020204030204" pitchFamily="34" charset="0"/>
                <a:ea typeface="Public Sans"/>
                <a:cs typeface="Calibri" panose="020F0502020204030204" pitchFamily="34" charset="0"/>
                <a:sym typeface="Public Sans"/>
              </a:rPr>
              <a:t>Grounds includes trees, ball fields, and tracks. </a:t>
            </a:r>
            <a:endParaRPr sz="1200" b="0" i="0" dirty="0">
              <a:solidFill>
                <a:srgbClr val="000000"/>
              </a:solidFill>
              <a:latin typeface="Calibri" panose="020F0502020204030204" pitchFamily="34" charset="0"/>
              <a:ea typeface="Public Sans"/>
              <a:cs typeface="Calibri" panose="020F0502020204030204" pitchFamily="34" charset="0"/>
              <a:sym typeface="Public Sans"/>
            </a:endParaRPr>
          </a:p>
          <a:p>
            <a:pPr marL="457200" lvl="1" indent="0" algn="l" rtl="0">
              <a:spcBef>
                <a:spcPts val="0"/>
              </a:spcBef>
              <a:spcAft>
                <a:spcPts val="0"/>
              </a:spcAft>
              <a:buNone/>
            </a:pPr>
            <a:r>
              <a:rPr lang="en-US" sz="1200" b="0" i="0" dirty="0">
                <a:solidFill>
                  <a:srgbClr val="000000"/>
                </a:solidFill>
                <a:latin typeface="Calibri" panose="020F0502020204030204" pitchFamily="34" charset="0"/>
                <a:ea typeface="Public Sans"/>
                <a:cs typeface="Calibri" panose="020F0502020204030204" pitchFamily="34" charset="0"/>
                <a:sym typeface="Public Sans"/>
              </a:rPr>
              <a:t>Equipment includes heating, ventilation and air conditioning (HVAC), boilers, furnaces, fire alarm panels, sprinkler controls, security lights/camera and emergency lights and sirens and master control systems that may be connected to Central Processing Units.  </a:t>
            </a:r>
            <a:endParaRPr dirty="0"/>
          </a:p>
          <a:p>
            <a:pPr marL="457200" lvl="1" indent="0" algn="l" rtl="0">
              <a:spcBef>
                <a:spcPts val="0"/>
              </a:spcBef>
              <a:spcAft>
                <a:spcPts val="0"/>
              </a:spcAft>
              <a:buNone/>
            </a:pPr>
            <a:r>
              <a:rPr lang="en-US" sz="1200" b="0" i="0" dirty="0">
                <a:solidFill>
                  <a:srgbClr val="000000"/>
                </a:solidFill>
                <a:latin typeface="Calibri" panose="020F0502020204030204" pitchFamily="34" charset="0"/>
                <a:ea typeface="Public Sans"/>
                <a:cs typeface="Calibri" panose="020F0502020204030204" pitchFamily="34" charset="0"/>
                <a:sym typeface="Public Sans"/>
              </a:rPr>
              <a:t>Utility </a:t>
            </a:r>
            <a:r>
              <a:rPr lang="en-US" sz="1200" b="0" i="0" dirty="0">
                <a:solidFill>
                  <a:srgbClr val="FF0000"/>
                </a:solidFill>
                <a:latin typeface="Calibri" panose="020F0502020204030204" pitchFamily="34" charset="0"/>
                <a:ea typeface="Public Sans"/>
                <a:cs typeface="Calibri" panose="020F0502020204030204" pitchFamily="34" charset="0"/>
                <a:sym typeface="Public Sans"/>
              </a:rPr>
              <a:t>systems</a:t>
            </a:r>
            <a:r>
              <a:rPr lang="en-US" sz="1200" b="0" i="0" dirty="0">
                <a:solidFill>
                  <a:srgbClr val="000000"/>
                </a:solidFill>
                <a:latin typeface="Calibri" panose="020F0502020204030204" pitchFamily="34" charset="0"/>
                <a:ea typeface="Public Sans"/>
                <a:cs typeface="Calibri" panose="020F0502020204030204" pitchFamily="34" charset="0"/>
                <a:sym typeface="Public Sans"/>
              </a:rPr>
              <a:t> include potable water treatment and distribution systems, sewer treatment and collection systems, storm drainage, fire hydrants, gas distribution, street lighting, and Supervisory Control and Data Acquisition (SCADA) systems.</a:t>
            </a:r>
            <a:endParaRPr sz="1200" dirty="0"/>
          </a:p>
          <a:p>
            <a:pPr marL="0" lvl="0" indent="0" algn="l" rtl="0">
              <a:spcBef>
                <a:spcPts val="0"/>
              </a:spcBef>
              <a:spcAft>
                <a:spcPts val="0"/>
              </a:spcAft>
              <a:buNone/>
            </a:pPr>
            <a:endParaRPr dirty="0"/>
          </a:p>
        </p:txBody>
      </p:sp>
      <p:sp>
        <p:nvSpPr>
          <p:cNvPr id="445" name="Google Shape;44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Calibri" panose="020F0502020204030204" pitchFamily="34" charset="0"/>
                <a:cs typeface="Calibri" panose="020F0502020204030204" pitchFamily="34" charset="0"/>
              </a:rPr>
              <a:t>12</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1" name="Google Shape;45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Public Sans"/>
              <a:buNone/>
            </a:pPr>
            <a:r>
              <a:rPr lang="en-US" sz="1200" dirty="0">
                <a:solidFill>
                  <a:srgbClr val="000000"/>
                </a:solidFill>
                <a:latin typeface="Calibri" panose="020F0502020204030204" pitchFamily="34" charset="0"/>
                <a:ea typeface="Public Sans"/>
                <a:cs typeface="Calibri" panose="020F0502020204030204" pitchFamily="34" charset="0"/>
                <a:sym typeface="Public Sans"/>
              </a:rPr>
              <a:t>F</a:t>
            </a:r>
            <a:r>
              <a:rPr lang="en-US" sz="1200" b="0" i="0" dirty="0">
                <a:solidFill>
                  <a:srgbClr val="000000"/>
                </a:solidFill>
                <a:latin typeface="Calibri" panose="020F0502020204030204" pitchFamily="34" charset="0"/>
                <a:ea typeface="Public Sans"/>
                <a:cs typeface="Calibri" panose="020F0502020204030204" pitchFamily="34" charset="0"/>
                <a:sym typeface="Public Sans"/>
              </a:rPr>
              <a:t>ollow standard practices and manufacturer’s maintenance procedures for particular systems and equipment and include regular inspections that identify deficiencies and replacement of equipment parts or building components that prolong the life of the asset such as filter changes, lubrication, roof repairs, and caulking. Ask audience….name other preventive maintenance activities.</a:t>
            </a:r>
            <a:endParaRPr sz="1200" dirty="0"/>
          </a:p>
          <a:p>
            <a:pPr marL="0" lvl="0" indent="0" algn="l" rtl="0">
              <a:spcBef>
                <a:spcPts val="0"/>
              </a:spcBef>
              <a:spcAft>
                <a:spcPts val="0"/>
              </a:spcAft>
              <a:buNone/>
            </a:pPr>
            <a:endParaRPr dirty="0"/>
          </a:p>
        </p:txBody>
      </p:sp>
      <p:sp>
        <p:nvSpPr>
          <p:cNvPr id="452" name="Google Shape;45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Calibri" panose="020F0502020204030204" pitchFamily="34" charset="0"/>
                <a:cs typeface="Calibri" panose="020F0502020204030204" pitchFamily="34" charset="0"/>
              </a:rPr>
              <a:t>13</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 name="Google Shape;45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 schools under Regions that have not transferred, coordinate with BIA Facility Management.</a:t>
            </a:r>
            <a:endParaRPr/>
          </a:p>
          <a:p>
            <a:pPr marL="0" lvl="0" indent="0" algn="l" rtl="0">
              <a:spcBef>
                <a:spcPts val="0"/>
              </a:spcBef>
              <a:spcAft>
                <a:spcPts val="0"/>
              </a:spcAft>
              <a:buNone/>
            </a:pPr>
            <a:endParaRPr/>
          </a:p>
          <a:p>
            <a:pPr marL="0" lvl="0" indent="0" algn="l" rtl="0">
              <a:spcBef>
                <a:spcPts val="0"/>
              </a:spcBef>
              <a:spcAft>
                <a:spcPts val="0"/>
              </a:spcAft>
              <a:buNone/>
            </a:pPr>
            <a:r>
              <a:rPr lang="en-US"/>
              <a:t>Explain what is meant by supplemental funding – emergency funding, MI&amp;R, FI&amp;R, etc.</a:t>
            </a:r>
            <a:endParaRPr/>
          </a:p>
        </p:txBody>
      </p:sp>
      <p:sp>
        <p:nvSpPr>
          <p:cNvPr id="459" name="Google Shape;45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Calibri" panose="020F0502020204030204" pitchFamily="34" charset="0"/>
                <a:cs typeface="Calibri" panose="020F0502020204030204" pitchFamily="34" charset="0"/>
              </a:rPr>
              <a:t>14</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Clarify line of authority during presentation. For schools under Regions that have not transferred, coordinate with BIA Facility Management. </a:t>
            </a:r>
            <a:r>
              <a:rPr lang="en-US" sz="1200" dirty="0">
                <a:solidFill>
                  <a:srgbClr val="000000"/>
                </a:solidFill>
                <a:latin typeface="Calibri" panose="020F0502020204030204" pitchFamily="34" charset="0"/>
                <a:ea typeface="Public Sans"/>
                <a:cs typeface="Calibri" panose="020F0502020204030204" pitchFamily="34" charset="0"/>
                <a:sym typeface="Public Sans"/>
              </a:rPr>
              <a:t>Safety Office must be informed, as well, (CDSO must notify Central Safety Office). Emergency Action Plans must be established, maintained, and followed. </a:t>
            </a:r>
            <a:endParaRPr dirty="0"/>
          </a:p>
          <a:p>
            <a:pPr marL="0" marR="0" lvl="0" indent="0" algn="l" rtl="0">
              <a:lnSpc>
                <a:spcPct val="100000"/>
              </a:lnSpc>
              <a:spcBef>
                <a:spcPts val="0"/>
              </a:spcBef>
              <a:spcAft>
                <a:spcPts val="0"/>
              </a:spcAft>
              <a:buClr>
                <a:srgbClr val="000000"/>
              </a:buClr>
              <a:buSzPts val="1200"/>
              <a:buFont typeface="Public Sans"/>
              <a:buNone/>
            </a:pPr>
            <a:r>
              <a:rPr lang="en-US" sz="1200" dirty="0">
                <a:solidFill>
                  <a:srgbClr val="000000"/>
                </a:solidFill>
                <a:latin typeface="Calibri" panose="020F0502020204030204" pitchFamily="34" charset="0"/>
                <a:ea typeface="Public Sans"/>
                <a:cs typeface="Calibri" panose="020F0502020204030204" pitchFamily="34" charset="0"/>
                <a:sym typeface="Public Sans"/>
              </a:rPr>
              <a:t>Implement interim actions to remove immediate threat if cannot be corrected immediately.  Example: Shut off gas, water, etc. as applicable to the emergency. School administration must be trained on location of shut-off valves, etc. </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spcBef>
                <a:spcPts val="0"/>
              </a:spcBef>
              <a:spcAft>
                <a:spcPts val="0"/>
              </a:spcAft>
              <a:buNone/>
            </a:pPr>
            <a:endParaRPr dirty="0"/>
          </a:p>
        </p:txBody>
      </p:sp>
      <p:sp>
        <p:nvSpPr>
          <p:cNvPr id="466" name="Google Shape;466;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Calibri" panose="020F0502020204030204" pitchFamily="34" charset="0"/>
                <a:cs typeface="Calibri" panose="020F0502020204030204" pitchFamily="34" charset="0"/>
              </a:rPr>
              <a:t>15</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2" name="Google Shape;47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Clarify line of authority during presentation. For schools under Regions that have not transferred, coordinate with BIA Facility Management. </a:t>
            </a:r>
            <a:r>
              <a:rPr lang="en-US" sz="1200" dirty="0">
                <a:solidFill>
                  <a:srgbClr val="000000"/>
                </a:solidFill>
                <a:latin typeface="Calibri" panose="020F0502020204030204" pitchFamily="34" charset="0"/>
                <a:ea typeface="Public Sans"/>
                <a:cs typeface="Calibri" panose="020F0502020204030204" pitchFamily="34" charset="0"/>
                <a:sym typeface="Public Sans"/>
              </a:rPr>
              <a:t>Safety Office must be informed, as well, (CDSO must notify Central Safety Office). Emergency Action Plans must be established, maintained, and followed. </a:t>
            </a:r>
            <a:endParaRPr dirty="0"/>
          </a:p>
          <a:p>
            <a:pPr marL="0" marR="0" lvl="0" indent="0" algn="l" rtl="0">
              <a:lnSpc>
                <a:spcPct val="100000"/>
              </a:lnSpc>
              <a:spcBef>
                <a:spcPts val="0"/>
              </a:spcBef>
              <a:spcAft>
                <a:spcPts val="0"/>
              </a:spcAft>
              <a:buClr>
                <a:srgbClr val="000000"/>
              </a:buClr>
              <a:buSzPts val="1200"/>
              <a:buFont typeface="Public Sans"/>
              <a:buNone/>
            </a:pPr>
            <a:r>
              <a:rPr lang="en-US" sz="1200" dirty="0">
                <a:solidFill>
                  <a:srgbClr val="000000"/>
                </a:solidFill>
                <a:latin typeface="Calibri" panose="020F0502020204030204" pitchFamily="34" charset="0"/>
                <a:ea typeface="Public Sans"/>
                <a:cs typeface="Calibri" panose="020F0502020204030204" pitchFamily="34" charset="0"/>
                <a:sym typeface="Public Sans"/>
              </a:rPr>
              <a:t>Implement interim actions to remove immediate threat if cannot be corrected immediately.  Example: Shut off gas, water, etc. as applicable to the emergency. School administration must be trained on location of shut-off valves, etc. </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spcBef>
                <a:spcPts val="0"/>
              </a:spcBef>
              <a:spcAft>
                <a:spcPts val="0"/>
              </a:spcAft>
              <a:buNone/>
            </a:pPr>
            <a:endParaRPr dirty="0"/>
          </a:p>
        </p:txBody>
      </p:sp>
      <p:sp>
        <p:nvSpPr>
          <p:cNvPr id="473" name="Google Shape;473;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Calibri" panose="020F0502020204030204" pitchFamily="34" charset="0"/>
                <a:cs typeface="Calibri" panose="020F0502020204030204" pitchFamily="34" charset="0"/>
              </a:rPr>
              <a:t>16</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Funding from DFMC is pending availability, not guaranteed.</a:t>
            </a:r>
            <a:endParaRPr/>
          </a:p>
          <a:p>
            <a:pPr marL="0" lvl="0" indent="0" algn="l" rtl="0">
              <a:spcBef>
                <a:spcPts val="0"/>
              </a:spcBef>
              <a:spcAft>
                <a:spcPts val="0"/>
              </a:spcAft>
              <a:buNone/>
            </a:pPr>
            <a:r>
              <a:rPr lang="en-US"/>
              <a:t>Bureau of Indian Affairs Office of Facilities Management and Construction Emergency Reimbursement Program Policies and Procedures .. https://www.bia.gov/sites/bia.gov/files/assets/as-ia/pdf/idc-040905.pdf</a:t>
            </a:r>
            <a:endParaRPr/>
          </a:p>
        </p:txBody>
      </p:sp>
      <p:sp>
        <p:nvSpPr>
          <p:cNvPr id="480" name="Google Shape;48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Calibri" panose="020F0502020204030204" pitchFamily="34" charset="0"/>
                <a:cs typeface="Calibri" panose="020F0502020204030204" pitchFamily="34" charset="0"/>
              </a:rPr>
              <a:t>17</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7" name="Google Shape;48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488" name="Google Shape;488;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Calibri" panose="020F0502020204030204" pitchFamily="34" charset="0"/>
                <a:cs typeface="Calibri" panose="020F0502020204030204" pitchFamily="34" charset="0"/>
              </a:rPr>
              <a:t>18</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4" name="Google Shape;49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In Maximo, under Subtype field – Check “Emergency.”</a:t>
            </a:r>
            <a:endParaRPr/>
          </a:p>
        </p:txBody>
      </p:sp>
      <p:sp>
        <p:nvSpPr>
          <p:cNvPr id="495" name="Google Shape;49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Calibri" panose="020F0502020204030204" pitchFamily="34" charset="0"/>
                <a:cs typeface="Calibri" panose="020F0502020204030204" pitchFamily="34" charset="0"/>
              </a:rPr>
              <a:t>19</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01935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1" name="Google Shape;50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502" name="Google Shape;502;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Calibri" panose="020F0502020204030204" pitchFamily="34" charset="0"/>
                <a:cs typeface="Calibri" panose="020F0502020204030204" pitchFamily="34" charset="0"/>
              </a:rPr>
              <a:t>20</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8" name="Google Shape;508;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Public Sans"/>
              <a:buNone/>
            </a:pPr>
            <a:r>
              <a:rPr lang="en-US" sz="1200" dirty="0">
                <a:solidFill>
                  <a:srgbClr val="000000"/>
                </a:solidFill>
                <a:latin typeface="Calibri" panose="020F0502020204030204" pitchFamily="34" charset="0"/>
                <a:ea typeface="Public Sans"/>
                <a:cs typeface="Calibri" panose="020F0502020204030204" pitchFamily="34" charset="0"/>
                <a:sym typeface="Public Sans"/>
              </a:rPr>
              <a:t>MI&amp;R funds are for the abatement of the identified critical deficiencies which cannot be delayed for inclusion in an FI&amp;R project and urgency requires that action be taken as soon as possible.</a:t>
            </a:r>
            <a:endParaRPr dirty="0"/>
          </a:p>
          <a:p>
            <a:pPr marL="0" marR="0" lvl="0" indent="0" algn="l" rtl="0">
              <a:lnSpc>
                <a:spcPct val="100000"/>
              </a:lnSpc>
              <a:spcBef>
                <a:spcPts val="0"/>
              </a:spcBef>
              <a:spcAft>
                <a:spcPts val="0"/>
              </a:spcAft>
              <a:buClr>
                <a:schemeClr val="dk1"/>
              </a:buClr>
              <a:buSzPts val="1200"/>
              <a:buFont typeface="Calibri"/>
              <a:buNone/>
            </a:pPr>
            <a:endParaRPr sz="1200" dirty="0">
              <a:solidFill>
                <a:srgbClr val="000000"/>
              </a:solidFill>
              <a:latin typeface="Calibri" panose="020F0502020204030204" pitchFamily="34" charset="0"/>
              <a:ea typeface="Public Sans"/>
              <a:cs typeface="Calibri" panose="020F0502020204030204" pitchFamily="34" charset="0"/>
              <a:sym typeface="Public Sans"/>
            </a:endParaRPr>
          </a:p>
          <a:p>
            <a:pPr marL="0" marR="0" lvl="0" indent="0" algn="l" rtl="0">
              <a:lnSpc>
                <a:spcPct val="100000"/>
              </a:lnSpc>
              <a:spcBef>
                <a:spcPts val="0"/>
              </a:spcBef>
              <a:spcAft>
                <a:spcPts val="0"/>
              </a:spcAft>
              <a:buClr>
                <a:srgbClr val="000000"/>
              </a:buClr>
              <a:buSzPts val="1200"/>
              <a:buFont typeface="Public Sans"/>
              <a:buNone/>
            </a:pPr>
            <a:r>
              <a:rPr lang="en-US" sz="1200" dirty="0">
                <a:solidFill>
                  <a:srgbClr val="000000"/>
                </a:solidFill>
                <a:latin typeface="Calibri" panose="020F0502020204030204" pitchFamily="34" charset="0"/>
                <a:ea typeface="Public Sans"/>
                <a:cs typeface="Calibri" panose="020F0502020204030204" pitchFamily="34" charset="0"/>
                <a:sym typeface="Public Sans"/>
              </a:rPr>
              <a:t>Under limited circumstances, DFMC may choose to fund critical life safety deficiencies that exceed the threshold on a case-by-case basis based on urgent need.</a:t>
            </a:r>
            <a:endParaRPr dirty="0"/>
          </a:p>
          <a:p>
            <a:pPr marL="0" marR="0" lvl="0" indent="0" algn="l" rtl="0">
              <a:lnSpc>
                <a:spcPct val="100000"/>
              </a:lnSpc>
              <a:spcBef>
                <a:spcPts val="0"/>
              </a:spcBef>
              <a:spcAft>
                <a:spcPts val="0"/>
              </a:spcAft>
              <a:buClr>
                <a:schemeClr val="dk1"/>
              </a:buClr>
              <a:buSzPts val="1200"/>
              <a:buFont typeface="Calibri"/>
              <a:buNone/>
            </a:pPr>
            <a:endParaRPr sz="1200" dirty="0">
              <a:solidFill>
                <a:srgbClr val="000000"/>
              </a:solidFill>
              <a:latin typeface="Calibri" panose="020F0502020204030204" pitchFamily="34" charset="0"/>
              <a:ea typeface="Public Sans"/>
              <a:cs typeface="Calibri" panose="020F0502020204030204" pitchFamily="34" charset="0"/>
              <a:sym typeface="Public Sans"/>
            </a:endParaRPr>
          </a:p>
          <a:p>
            <a:pPr marL="0" lvl="0" indent="0" algn="l" rtl="0">
              <a:spcBef>
                <a:spcPts val="0"/>
              </a:spcBef>
              <a:spcAft>
                <a:spcPts val="0"/>
              </a:spcAft>
              <a:buNone/>
            </a:pPr>
            <a:endParaRPr dirty="0"/>
          </a:p>
        </p:txBody>
      </p:sp>
      <p:sp>
        <p:nvSpPr>
          <p:cNvPr id="509" name="Google Shape;509;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Calibri" panose="020F0502020204030204" pitchFamily="34" charset="0"/>
                <a:cs typeface="Calibri" panose="020F0502020204030204" pitchFamily="34" charset="0"/>
              </a:rPr>
              <a:t>21</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5" name="Google Shape;515;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Public Sans"/>
              <a:buNone/>
            </a:pPr>
            <a:r>
              <a:rPr lang="en-US" sz="1200" dirty="0">
                <a:solidFill>
                  <a:srgbClr val="000000"/>
                </a:solidFill>
                <a:latin typeface="Calibri" panose="020F0502020204030204" pitchFamily="34" charset="0"/>
                <a:ea typeface="Public Sans"/>
                <a:cs typeface="Calibri" panose="020F0502020204030204" pitchFamily="34" charset="0"/>
                <a:sym typeface="Public Sans"/>
              </a:rPr>
              <a:t>MI&amp;R funds are for the abatement of the identified critical deficiencies which cannot be delayed for inclusion in an FI&amp;R project and urgency requires that action be taken as soon as possible.</a:t>
            </a:r>
            <a:endParaRPr dirty="0"/>
          </a:p>
          <a:p>
            <a:pPr marL="0" marR="0" lvl="0" indent="0" algn="l" rtl="0">
              <a:lnSpc>
                <a:spcPct val="100000"/>
              </a:lnSpc>
              <a:spcBef>
                <a:spcPts val="0"/>
              </a:spcBef>
              <a:spcAft>
                <a:spcPts val="0"/>
              </a:spcAft>
              <a:buClr>
                <a:schemeClr val="dk1"/>
              </a:buClr>
              <a:buSzPts val="1200"/>
              <a:buFont typeface="Calibri"/>
              <a:buNone/>
            </a:pPr>
            <a:endParaRPr sz="1200" dirty="0">
              <a:solidFill>
                <a:srgbClr val="000000"/>
              </a:solidFill>
              <a:latin typeface="Calibri" panose="020F0502020204030204" pitchFamily="34" charset="0"/>
              <a:ea typeface="Public Sans"/>
              <a:cs typeface="Calibri" panose="020F0502020204030204" pitchFamily="34" charset="0"/>
              <a:sym typeface="Public Sans"/>
            </a:endParaRPr>
          </a:p>
          <a:p>
            <a:pPr marL="0" marR="0" lvl="0" indent="0" algn="l" rtl="0">
              <a:lnSpc>
                <a:spcPct val="100000"/>
              </a:lnSpc>
              <a:spcBef>
                <a:spcPts val="0"/>
              </a:spcBef>
              <a:spcAft>
                <a:spcPts val="0"/>
              </a:spcAft>
              <a:buClr>
                <a:srgbClr val="000000"/>
              </a:buClr>
              <a:buSzPts val="1200"/>
              <a:buFont typeface="Public Sans"/>
              <a:buNone/>
            </a:pPr>
            <a:r>
              <a:rPr lang="en-US" sz="1200" dirty="0">
                <a:solidFill>
                  <a:srgbClr val="000000"/>
                </a:solidFill>
                <a:latin typeface="Calibri" panose="020F0502020204030204" pitchFamily="34" charset="0"/>
                <a:ea typeface="Public Sans"/>
                <a:cs typeface="Calibri" panose="020F0502020204030204" pitchFamily="34" charset="0"/>
                <a:sym typeface="Public Sans"/>
              </a:rPr>
              <a:t>Under limited circumstances, DFMC may choose to fund critical life safety deficiencies that exceed the threshold on a case-by-case basis based on urgent need.</a:t>
            </a:r>
            <a:endParaRPr dirty="0"/>
          </a:p>
          <a:p>
            <a:pPr marL="0" marR="0" lvl="0" indent="0" algn="l" rtl="0">
              <a:lnSpc>
                <a:spcPct val="100000"/>
              </a:lnSpc>
              <a:spcBef>
                <a:spcPts val="0"/>
              </a:spcBef>
              <a:spcAft>
                <a:spcPts val="0"/>
              </a:spcAft>
              <a:buClr>
                <a:schemeClr val="dk1"/>
              </a:buClr>
              <a:buSzPts val="1200"/>
              <a:buFont typeface="Calibri"/>
              <a:buNone/>
            </a:pPr>
            <a:endParaRPr sz="1200" dirty="0">
              <a:solidFill>
                <a:srgbClr val="000000"/>
              </a:solidFill>
              <a:latin typeface="Calibri" panose="020F0502020204030204" pitchFamily="34" charset="0"/>
              <a:ea typeface="Public Sans"/>
              <a:cs typeface="Calibri" panose="020F0502020204030204" pitchFamily="34" charset="0"/>
              <a:sym typeface="Public Sans"/>
            </a:endParaRPr>
          </a:p>
          <a:p>
            <a:pPr marL="0" lvl="0" indent="0" algn="l" rtl="0">
              <a:spcBef>
                <a:spcPts val="0"/>
              </a:spcBef>
              <a:spcAft>
                <a:spcPts val="0"/>
              </a:spcAft>
              <a:buNone/>
            </a:pPr>
            <a:endParaRPr dirty="0"/>
          </a:p>
        </p:txBody>
      </p:sp>
      <p:sp>
        <p:nvSpPr>
          <p:cNvPr id="516" name="Google Shape;516;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Calibri" panose="020F0502020204030204" pitchFamily="34" charset="0"/>
                <a:cs typeface="Calibri" panose="020F0502020204030204" pitchFamily="34" charset="0"/>
              </a:rPr>
              <a:t>22</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2" name="Google Shape;52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dirty="0">
                <a:latin typeface="Calibri" panose="020F0502020204030204" pitchFamily="34" charset="0"/>
                <a:ea typeface="Quattrocento Sans"/>
                <a:cs typeface="Calibri" panose="020F0502020204030204" pitchFamily="34" charset="0"/>
                <a:sym typeface="Quattrocento Sans"/>
              </a:rPr>
              <a:t>IA Supplemental Attachment G Project Scoring Methodology</a:t>
            </a:r>
            <a:r>
              <a:rPr lang="en-US" sz="1800" dirty="0">
                <a:latin typeface="Calibri" panose="020F0502020204030204" pitchFamily="34" charset="0"/>
                <a:ea typeface="Arial"/>
                <a:cs typeface="Calibri" panose="020F0502020204030204" pitchFamily="34" charset="0"/>
                <a:sym typeface="Arial"/>
              </a:rPr>
              <a:t> </a:t>
            </a:r>
            <a:r>
              <a:rPr lang="en-US" sz="1800" dirty="0">
                <a:latin typeface="Calibri" panose="020F0502020204030204" pitchFamily="34" charset="0"/>
                <a:ea typeface="Quattrocento Sans"/>
                <a:cs typeface="Calibri" panose="020F0502020204030204" pitchFamily="34" charset="0"/>
                <a:sym typeface="Quattrocento Sans"/>
              </a:rPr>
              <a:t>5-Year Capital Improvement Planning, https://www.bia.gov/sites/bia_prod.opengov.ibmcloud.com/files/assets/as-ia/ofpsm/IA%20Sup%20Att%20G%20Project%20Scoring%20Methodology_v2%20161108.pdf </a:t>
            </a:r>
            <a:endParaRPr dirty="0"/>
          </a:p>
          <a:p>
            <a:pPr marL="0" lvl="0" indent="0" algn="l" rtl="0">
              <a:spcBef>
                <a:spcPts val="0"/>
              </a:spcBef>
              <a:spcAft>
                <a:spcPts val="0"/>
              </a:spcAft>
              <a:buNone/>
            </a:pPr>
            <a:endParaRPr sz="1800" dirty="0">
              <a:latin typeface="Calibri" panose="020F0502020204030204" pitchFamily="34" charset="0"/>
              <a:ea typeface="Quattrocento Sans"/>
              <a:cs typeface="Calibri" panose="020F0502020204030204" pitchFamily="34" charset="0"/>
              <a:sym typeface="Quattrocento Sans"/>
            </a:endParaRPr>
          </a:p>
          <a:p>
            <a:pPr marL="0" lvl="0" indent="0" algn="l" rtl="0">
              <a:spcBef>
                <a:spcPts val="0"/>
              </a:spcBef>
              <a:spcAft>
                <a:spcPts val="0"/>
              </a:spcAft>
              <a:buNone/>
            </a:pPr>
            <a:r>
              <a:rPr lang="en-US" sz="2800" dirty="0"/>
              <a:t>Purpose: The Department of Interior (DOI) annually published budget guidance and instruction using “Attachment G” issued by the DOI Budget Office to be used by the Bureau’s to develop Five-Year Deferred Maintenance and Capital Improvement Plans. As stated, the criteria are designed to allow the bureaus to further define the distribution of points based on bureau missions and provided through bureau-specific guidance. This supplement is intended to provide the specific guidance and scoring methodology for Indian Affairs construction projects under the oversight of the Office of Facilities, Property, and Safety Management (OFPSM); specifically, Education Construction, Public Safety &amp; Justice Construction, and Other Construction. The Indian Affairs-Facilities Management System (IA-FMS) is a Maximo based management information system used to enter, track, support, and report on data used to manage the facilities program. In addition to the central Maximo database, IA-FMS utilizes several additional applications (“Apps”) that help to manage people, funding, safety reports and abatement plans, calculate API, and other functions. In the summer of 2015 DFMC transitioned to IA-FMS from its predecessor. Some business processes are still being developed and new ones are being defined regularly as OFPSM continues to mature its asset management program. </a:t>
            </a:r>
            <a:endParaRPr sz="1800" dirty="0">
              <a:latin typeface="Calibri" panose="020F0502020204030204" pitchFamily="34" charset="0"/>
              <a:ea typeface="Arial"/>
              <a:cs typeface="Calibri" panose="020F0502020204030204" pitchFamily="34" charset="0"/>
              <a:sym typeface="Arial"/>
            </a:endParaRPr>
          </a:p>
          <a:p>
            <a:pPr marL="0" lvl="0" indent="0" algn="l" rtl="0">
              <a:spcBef>
                <a:spcPts val="0"/>
              </a:spcBef>
              <a:spcAft>
                <a:spcPts val="0"/>
              </a:spcAft>
              <a:buNone/>
            </a:pPr>
            <a:endParaRPr sz="1800" b="0" i="0" u="none" strike="noStrike" dirty="0">
              <a:solidFill>
                <a:srgbClr val="000000"/>
              </a:solidFill>
              <a:latin typeface="Calibri"/>
              <a:ea typeface="Calibri"/>
              <a:cs typeface="Calibri"/>
              <a:sym typeface="Calibri"/>
            </a:endParaRPr>
          </a:p>
          <a:p>
            <a:pPr marL="0" lvl="0" indent="0" algn="l" rtl="0">
              <a:spcBef>
                <a:spcPts val="0"/>
              </a:spcBef>
              <a:spcAft>
                <a:spcPts val="0"/>
              </a:spcAft>
              <a:buNone/>
            </a:pPr>
            <a:r>
              <a:rPr lang="en-US" sz="1800" b="0" i="0" u="none" strike="noStrike" dirty="0">
                <a:solidFill>
                  <a:srgbClr val="000000"/>
                </a:solidFill>
                <a:latin typeface="Calibri"/>
                <a:ea typeface="Calibri"/>
                <a:cs typeface="Calibri"/>
                <a:sym typeface="Calibri"/>
              </a:rPr>
              <a:t>Maximo Training Material: DM Work Orders Training Manual </a:t>
            </a:r>
            <a:r>
              <a:rPr lang="en-US" sz="1800" b="0" i="0" u="none" strike="noStrike" dirty="0">
                <a:solidFill>
                  <a:srgbClr val="000000"/>
                </a:solidFill>
                <a:latin typeface="Calibri" panose="020F0502020204030204" pitchFamily="34" charset="0"/>
                <a:ea typeface="Arial"/>
                <a:cs typeface="Calibri" panose="020F0502020204030204" pitchFamily="34" charset="0"/>
                <a:sym typeface="Arial"/>
              </a:rPr>
              <a:t>April 2021 Version 7.6 </a:t>
            </a:r>
            <a:r>
              <a:rPr lang="en-US" sz="1800" b="0" i="0" u="none" strike="noStrike" dirty="0">
                <a:solidFill>
                  <a:srgbClr val="000000"/>
                </a:solidFill>
              </a:rPr>
              <a:t>Appendix I: Category/Rank Combination Descriptions and Examples – describes categories and ranks.</a:t>
            </a:r>
            <a:endParaRPr dirty="0"/>
          </a:p>
          <a:p>
            <a:pPr marL="0" lvl="0" indent="0" algn="l" rtl="0">
              <a:spcBef>
                <a:spcPts val="0"/>
              </a:spcBef>
              <a:spcAft>
                <a:spcPts val="0"/>
              </a:spcAft>
              <a:buNone/>
            </a:pPr>
            <a:endParaRPr sz="1800" b="0" i="0" u="none" strike="noStrike" dirty="0">
              <a:solidFill>
                <a:srgbClr val="000000"/>
              </a:solidFill>
            </a:endParaRPr>
          </a:p>
          <a:p>
            <a:pPr marL="0" lvl="0" indent="0" algn="l" rtl="0">
              <a:spcBef>
                <a:spcPts val="0"/>
              </a:spcBef>
              <a:spcAft>
                <a:spcPts val="0"/>
              </a:spcAft>
              <a:buNone/>
            </a:pPr>
            <a:endParaRPr dirty="0"/>
          </a:p>
        </p:txBody>
      </p:sp>
      <p:sp>
        <p:nvSpPr>
          <p:cNvPr id="523" name="Google Shape;523;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Calibri" panose="020F0502020204030204" pitchFamily="34" charset="0"/>
                <a:cs typeface="Calibri" panose="020F0502020204030204" pitchFamily="34" charset="0"/>
              </a:rPr>
              <a:t>23</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9" name="Google Shape;52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dirty="0">
                <a:latin typeface="Calibri" panose="020F0502020204030204" pitchFamily="34" charset="0"/>
                <a:ea typeface="Quattrocento Sans"/>
                <a:cs typeface="Calibri" panose="020F0502020204030204" pitchFamily="34" charset="0"/>
                <a:sym typeface="Quattrocento Sans"/>
              </a:rPr>
              <a:t>Explain the category and rank examples provided here on the slides. </a:t>
            </a:r>
            <a:endParaRPr dirty="0"/>
          </a:p>
          <a:p>
            <a:pPr marL="0" lvl="0" indent="0" algn="l" rtl="0">
              <a:spcBef>
                <a:spcPts val="0"/>
              </a:spcBef>
              <a:spcAft>
                <a:spcPts val="0"/>
              </a:spcAft>
              <a:buNone/>
            </a:pPr>
            <a:endParaRPr sz="1800" dirty="0">
              <a:latin typeface="Calibri" panose="020F0502020204030204" pitchFamily="34" charset="0"/>
              <a:ea typeface="Quattrocento Sans"/>
              <a:cs typeface="Calibri" panose="020F0502020204030204" pitchFamily="34" charset="0"/>
              <a:sym typeface="Quattrocento Sans"/>
            </a:endParaRPr>
          </a:p>
          <a:p>
            <a:pPr marL="0" lvl="0" indent="0" algn="l" rtl="0">
              <a:spcBef>
                <a:spcPts val="0"/>
              </a:spcBef>
              <a:spcAft>
                <a:spcPts val="0"/>
              </a:spcAft>
              <a:buNone/>
            </a:pPr>
            <a:r>
              <a:rPr lang="en-US" sz="1800" dirty="0">
                <a:latin typeface="Calibri" panose="020F0502020204030204" pitchFamily="34" charset="0"/>
                <a:ea typeface="Quattrocento Sans"/>
                <a:cs typeface="Calibri" panose="020F0502020204030204" pitchFamily="34" charset="0"/>
                <a:sym typeface="Quattrocento Sans"/>
              </a:rPr>
              <a:t>IA Supplemental Attachment G Project Scoring Methodology</a:t>
            </a:r>
            <a:r>
              <a:rPr lang="en-US" sz="1800" dirty="0">
                <a:latin typeface="Calibri" panose="020F0502020204030204" pitchFamily="34" charset="0"/>
                <a:ea typeface="Arial"/>
                <a:cs typeface="Calibri" panose="020F0502020204030204" pitchFamily="34" charset="0"/>
                <a:sym typeface="Arial"/>
              </a:rPr>
              <a:t> </a:t>
            </a:r>
            <a:r>
              <a:rPr lang="en-US" sz="1800" dirty="0">
                <a:latin typeface="Calibri" panose="020F0502020204030204" pitchFamily="34" charset="0"/>
                <a:ea typeface="Quattrocento Sans"/>
                <a:cs typeface="Calibri" panose="020F0502020204030204" pitchFamily="34" charset="0"/>
                <a:sym typeface="Quattrocento Sans"/>
              </a:rPr>
              <a:t>5-Year Capital Improvement Planning, https://www.bia.gov/sites/bia_prod.opengov.ibmcloud.com/files/assets/as-ia/ofpsm/IA%20Sup%20Att%20G%20Project%20Scoring%20Methodology_v2%20161108.pdf </a:t>
            </a:r>
            <a:endParaRPr dirty="0"/>
          </a:p>
          <a:p>
            <a:pPr marL="0" lvl="0" indent="0" algn="l" rtl="0">
              <a:spcBef>
                <a:spcPts val="0"/>
              </a:spcBef>
              <a:spcAft>
                <a:spcPts val="0"/>
              </a:spcAft>
              <a:buNone/>
            </a:pPr>
            <a:endParaRPr sz="1800" dirty="0">
              <a:latin typeface="Calibri" panose="020F0502020204030204" pitchFamily="34" charset="0"/>
              <a:ea typeface="Quattrocento Sans"/>
              <a:cs typeface="Calibri" panose="020F0502020204030204" pitchFamily="34" charset="0"/>
              <a:sym typeface="Quattrocento Sans"/>
            </a:endParaRPr>
          </a:p>
          <a:p>
            <a:pPr marL="0" lvl="0" indent="0" algn="l" rtl="0">
              <a:spcBef>
                <a:spcPts val="0"/>
              </a:spcBef>
              <a:spcAft>
                <a:spcPts val="0"/>
              </a:spcAft>
              <a:buNone/>
            </a:pPr>
            <a:r>
              <a:rPr lang="en-US" sz="2800" dirty="0"/>
              <a:t>Purpose: The Department of Interior (DOI) annually published budget guidance and instruction using “Attachment G” issued by the DOI Budget Office to be used by the Bureau’s to develop Five-Year Deferred Maintenance and Capital Improvement Plans. As stated, the criteria are designed to allow the bureaus to further define the distribution of points based on bureau missions and provided through bureau-specific guidance. This supplement is intended to provide the specific guidance and scoring methodology for Indian Affairs construction projects under the oversight of the Office of Facilities, Property, and Safety Management (OFPSM); specifically, Education Construction, Public Safety &amp; Justice Construction, and Other Construction. The Indian Affairs-Facilities Management System (IA-FMS) is a Maximo based management information system used to enter, track, support, and report on data used to manage the facilities program. In addition to the central Maximo database, IA-FMS utilizes several additional applications (“Apps”) that help to manage people, funding, safety reports and abatement plans, calculate API, and other functions. In the summer of 2015 DFMC transitioned to IA-FMS from its predecessor. Some business processes are still being developed and new ones are being defined regularly as OFPSM continues to mature its asset management program. </a:t>
            </a:r>
            <a:endParaRPr sz="1800" dirty="0">
              <a:latin typeface="Calibri" panose="020F0502020204030204" pitchFamily="34" charset="0"/>
              <a:ea typeface="Arial"/>
              <a:cs typeface="Calibri" panose="020F0502020204030204" pitchFamily="34" charset="0"/>
              <a:sym typeface="Arial"/>
            </a:endParaRPr>
          </a:p>
          <a:p>
            <a:pPr marL="0" lvl="0" indent="0" algn="l" rtl="0">
              <a:spcBef>
                <a:spcPts val="0"/>
              </a:spcBef>
              <a:spcAft>
                <a:spcPts val="0"/>
              </a:spcAft>
              <a:buNone/>
            </a:pPr>
            <a:endParaRPr sz="1800" b="0" i="0" u="none" strike="noStrike" dirty="0">
              <a:solidFill>
                <a:srgbClr val="000000"/>
              </a:solidFill>
              <a:latin typeface="Calibri"/>
              <a:ea typeface="Calibri"/>
              <a:cs typeface="Calibri"/>
              <a:sym typeface="Calibri"/>
            </a:endParaRPr>
          </a:p>
          <a:p>
            <a:pPr marL="0" lvl="0" indent="0" algn="l" rtl="0">
              <a:spcBef>
                <a:spcPts val="0"/>
              </a:spcBef>
              <a:spcAft>
                <a:spcPts val="0"/>
              </a:spcAft>
              <a:buNone/>
            </a:pPr>
            <a:r>
              <a:rPr lang="en-US" sz="1800" b="0" i="0" u="none" strike="noStrike" dirty="0">
                <a:solidFill>
                  <a:srgbClr val="000000"/>
                </a:solidFill>
                <a:latin typeface="Calibri"/>
                <a:ea typeface="Calibri"/>
                <a:cs typeface="Calibri"/>
                <a:sym typeface="Calibri"/>
              </a:rPr>
              <a:t>Maximo Training Material: DM Work Orders Training Manual </a:t>
            </a:r>
            <a:r>
              <a:rPr lang="en-US" sz="1800" b="0" i="0" u="none" strike="noStrike" dirty="0">
                <a:solidFill>
                  <a:srgbClr val="000000"/>
                </a:solidFill>
                <a:latin typeface="Calibri" panose="020F0502020204030204" pitchFamily="34" charset="0"/>
                <a:ea typeface="Arial"/>
                <a:cs typeface="Calibri" panose="020F0502020204030204" pitchFamily="34" charset="0"/>
                <a:sym typeface="Arial"/>
              </a:rPr>
              <a:t>April 2021 Version 7.6 </a:t>
            </a:r>
            <a:r>
              <a:rPr lang="en-US" sz="1800" b="0" i="0" u="none" strike="noStrike" dirty="0">
                <a:solidFill>
                  <a:srgbClr val="000000"/>
                </a:solidFill>
              </a:rPr>
              <a:t>Appendix I: Category/Rank Combination Descriptions and Examples – describes categories and ranks.</a:t>
            </a:r>
            <a:endParaRPr dirty="0"/>
          </a:p>
          <a:p>
            <a:pPr marL="0" lvl="0" indent="0" algn="l" rtl="0">
              <a:spcBef>
                <a:spcPts val="0"/>
              </a:spcBef>
              <a:spcAft>
                <a:spcPts val="0"/>
              </a:spcAft>
              <a:buNone/>
            </a:pPr>
            <a:endParaRPr sz="1800" b="0" i="0" u="none" strike="noStrike" dirty="0">
              <a:solidFill>
                <a:srgbClr val="000000"/>
              </a:solidFill>
            </a:endParaRPr>
          </a:p>
          <a:p>
            <a:pPr marL="0" lvl="0" indent="0" algn="l" rtl="0">
              <a:spcBef>
                <a:spcPts val="0"/>
              </a:spcBef>
              <a:spcAft>
                <a:spcPts val="0"/>
              </a:spcAft>
              <a:buNone/>
            </a:pPr>
            <a:endParaRPr dirty="0"/>
          </a:p>
        </p:txBody>
      </p:sp>
      <p:sp>
        <p:nvSpPr>
          <p:cNvPr id="530" name="Google Shape;530;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Calibri" panose="020F0502020204030204" pitchFamily="34" charset="0"/>
                <a:cs typeface="Calibri" panose="020F0502020204030204" pitchFamily="34" charset="0"/>
              </a:rPr>
              <a:t>24</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6" name="Google Shape;53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2" name="Google Shape;54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8" name="Google Shape;548;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9" name="Google Shape;549;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Calibri" panose="020F0502020204030204" pitchFamily="34" charset="0"/>
                <a:cs typeface="Calibri" panose="020F0502020204030204" pitchFamily="34" charset="0"/>
              </a:rPr>
              <a:t>27</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5" name="Google Shape;555;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Quattrocento Sans"/>
              <a:buNone/>
            </a:pPr>
            <a:r>
              <a:rPr lang="en-US" sz="1200" dirty="0">
                <a:latin typeface="Calibri" panose="020F0502020204030204" pitchFamily="34" charset="0"/>
                <a:ea typeface="Quattrocento Sans"/>
                <a:cs typeface="Calibri" panose="020F0502020204030204" pitchFamily="34" charset="0"/>
                <a:sym typeface="Quattrocento Sans"/>
              </a:rPr>
              <a:t>IA Supplemental Attachment G Project Scoring Methodology</a:t>
            </a:r>
            <a:r>
              <a:rPr lang="en-US" sz="1200" dirty="0">
                <a:latin typeface="Calibri" panose="020F0502020204030204" pitchFamily="34" charset="0"/>
                <a:ea typeface="Arial"/>
                <a:cs typeface="Calibri" panose="020F0502020204030204" pitchFamily="34" charset="0"/>
                <a:sym typeface="Arial"/>
              </a:rPr>
              <a:t> </a:t>
            </a:r>
            <a:r>
              <a:rPr lang="en-US" sz="1200" dirty="0">
                <a:latin typeface="Calibri" panose="020F0502020204030204" pitchFamily="34" charset="0"/>
                <a:ea typeface="Quattrocento Sans"/>
                <a:cs typeface="Calibri" panose="020F0502020204030204" pitchFamily="34" charset="0"/>
                <a:sym typeface="Quattrocento Sans"/>
              </a:rPr>
              <a:t>5-Year Capital Improvement Planning, https://www.bia.gov/sites/bia_prod.opengov.ibmcloud.com/files/assets/as-ia/ofpsm/IA%20Sup%20Att%20G%20Project%20Scoring%20Methodology_v2%20161108.pdf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Purpose: The Department of Interior (DOI) annually published budget guidance and instruction using “Attachment G” issued by the DOI Budget Office to be used by the Bureau’s to develop Five-Year Deferred Maintenance and Capital Improvement Plans. As stated, the criteria are designed to allow the bureaus to further define the distribution of points based on bureau missions and provided through bureau-specific guidance. This supplement is intended to provide the specific guidance and scoring methodology for Indian Affairs construction projects under the oversight of the Office of Facilities, Property, and Safety Management (OFPSM); specifically, Education Construction, Public Safety &amp; Justice Construction, and Other Construction. The Indian Affairs-Facilities Management System (IA-FMS) is a Maximo based management information system used to enter, track, support, and report on data used to manage the facilities program. In addition to the central Maximo database, IA-FMS utilizes several additional applications (“Apps”) that help to manage people, funding, safety reports and abatement plans, calculate API, and other functions. In the summer of 2015 DFMC transitioned to IA-FMS from its predecessor. Some business processes are still being developed and new ones are being defined regularly as OFPSM continues to mature its asset management program. </a:t>
            </a:r>
            <a:endParaRPr dirty="0"/>
          </a:p>
        </p:txBody>
      </p:sp>
      <p:sp>
        <p:nvSpPr>
          <p:cNvPr id="556" name="Google Shape;556;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Calibri" panose="020F0502020204030204" pitchFamily="34" charset="0"/>
                <a:cs typeface="Calibri" panose="020F0502020204030204" pitchFamily="34" charset="0"/>
              </a:rPr>
              <a:t>28</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2" name="Google Shape;562;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91975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8" name="Google Shape;568;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9" name="Google Shape;569;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Calibri" panose="020F0502020204030204" pitchFamily="34" charset="0"/>
                <a:cs typeface="Calibri" panose="020F0502020204030204" pitchFamily="34" charset="0"/>
              </a:rPr>
              <a:t>30</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7" name="Google Shape;577;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8" name="Google Shape;578;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Calibri" panose="020F0502020204030204" pitchFamily="34" charset="0"/>
                <a:cs typeface="Calibri" panose="020F0502020204030204" pitchFamily="34" charset="0"/>
              </a:rPr>
              <a:t>31</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4" name="Google Shape;584;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5" name="Google Shape;585;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Calibri" panose="020F0502020204030204" pitchFamily="34" charset="0"/>
                <a:cs typeface="Calibri" panose="020F0502020204030204" pitchFamily="34" charset="0"/>
              </a:rPr>
              <a:t>32</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3" name="Google Shape;593;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9" name="Google Shape;599;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4" name="Google Shape;604;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4967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3" name="Google Shape;3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9" name="Google Shape;39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6" name="Google Shape;40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r>
              <a:rPr lang="en-US" sz="1800" dirty="0">
                <a:latin typeface="Calibri" panose="020F0502020204030204" pitchFamily="34" charset="0"/>
                <a:ea typeface="Quattrocento Sans"/>
                <a:cs typeface="Calibri" panose="020F0502020204030204" pitchFamily="34" charset="0"/>
                <a:sym typeface="Quattrocento Sans"/>
              </a:rPr>
              <a:t>DFMC website...MI&amp;R presentation... https://www.bia.gov/sites/bia_prod.opengov.ibmcloud.com/files/assets/as-ia/ofpsm/MIR-Emergency%20Program%20Presentation%20170928%20Final.pdf</a:t>
            </a:r>
            <a:endParaRPr sz="1800" dirty="0">
              <a:latin typeface="Calibri" panose="020F0502020204030204" pitchFamily="34" charset="0"/>
              <a:ea typeface="Arial"/>
              <a:cs typeface="Calibri" panose="020F0502020204030204" pitchFamily="34" charset="0"/>
              <a:sym typeface="Arial"/>
            </a:endParaRPr>
          </a:p>
          <a:p>
            <a:pPr marL="0" lvl="0" indent="0" algn="l" rtl="0">
              <a:spcBef>
                <a:spcPts val="0"/>
              </a:spcBef>
              <a:spcAft>
                <a:spcPts val="0"/>
              </a:spcAft>
              <a:buNone/>
            </a:pPr>
            <a:endParaRPr dirty="0"/>
          </a:p>
        </p:txBody>
      </p:sp>
      <p:sp>
        <p:nvSpPr>
          <p:cNvPr id="407" name="Google Shape;40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Calibri" panose="020F0502020204030204" pitchFamily="34" charset="0"/>
                <a:cs typeface="Calibri" panose="020F0502020204030204" pitchFamily="34" charset="0"/>
              </a:rPr>
              <a:t>6</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3" name="Google Shape;41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r>
              <a:rPr lang="en-US" sz="1800" dirty="0">
                <a:latin typeface="Calibri" panose="020F0502020204030204" pitchFamily="34" charset="0"/>
                <a:ea typeface="Quattrocento Sans"/>
                <a:cs typeface="Calibri" panose="020F0502020204030204" pitchFamily="34" charset="0"/>
                <a:sym typeface="Quattrocento Sans"/>
              </a:rPr>
              <a:t>DFMC website...MI&amp;R presentation... https://www.bia.gov/sites/bia_prod.opengov.ibmcloud.com/files/assets/as-ia/ofpsm/MIR-Emergency%20Program%20Presentation%20170928%20Final.pdf</a:t>
            </a:r>
            <a:endParaRPr sz="1800" dirty="0">
              <a:latin typeface="Calibri" panose="020F0502020204030204" pitchFamily="34" charset="0"/>
              <a:ea typeface="Arial"/>
              <a:cs typeface="Calibri" panose="020F0502020204030204" pitchFamily="34" charset="0"/>
              <a:sym typeface="Arial"/>
            </a:endParaRPr>
          </a:p>
          <a:p>
            <a:pPr marL="0" lvl="0" indent="0" algn="l" rtl="0">
              <a:spcBef>
                <a:spcPts val="0"/>
              </a:spcBef>
              <a:spcAft>
                <a:spcPts val="0"/>
              </a:spcAft>
              <a:buNone/>
            </a:pPr>
            <a:endParaRPr dirty="0"/>
          </a:p>
        </p:txBody>
      </p:sp>
      <p:sp>
        <p:nvSpPr>
          <p:cNvPr id="420" name="Google Shape;42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Calibri" panose="020F0502020204030204" pitchFamily="34" charset="0"/>
                <a:cs typeface="Calibri" panose="020F0502020204030204" pitchFamily="34" charset="0"/>
              </a:rPr>
              <a:t>8</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6" name="Google Shape;42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5.emf"/></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23.png"/><Relationship Id="rId5" Type="http://schemas.openxmlformats.org/officeDocument/2006/relationships/image" Target="../media/image18.png"/><Relationship Id="rId10" Type="http://schemas.openxmlformats.org/officeDocument/2006/relationships/hyperlink" Target="http://www.bie.edu/" TargetMode="External"/><Relationship Id="rId4" Type="http://schemas.openxmlformats.org/officeDocument/2006/relationships/image" Target="../media/image11.png"/><Relationship Id="rId9" Type="http://schemas.openxmlformats.org/officeDocument/2006/relationships/image" Target="../media/image2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png"/><Relationship Id="rId1" Type="http://schemas.openxmlformats.org/officeDocument/2006/relationships/slideMaster" Target="../slideMasters/slideMaster1.xml"/><Relationship Id="rId6" Type="http://schemas.openxmlformats.org/officeDocument/2006/relationships/image" Target="../media/image2.emf"/><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5.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5.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5.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A150D39-4337-4515-C29F-3BBCD7A2A36A}"/>
              </a:ext>
            </a:extLst>
          </p:cNvPr>
          <p:cNvSpPr/>
          <p:nvPr userDrawn="1"/>
        </p:nvSpPr>
        <p:spPr>
          <a:xfrm>
            <a:off x="-134910" y="-149902"/>
            <a:ext cx="12441836" cy="7210270"/>
          </a:xfrm>
          <a:prstGeom prst="rect">
            <a:avLst/>
          </a:prstGeom>
          <a:solidFill>
            <a:srgbClr val="2B4B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pic>
        <p:nvPicPr>
          <p:cNvPr id="12" name="Picture 11" descr="Background pattern&#10;&#10;Description automatically generated with medium confidence">
            <a:extLst>
              <a:ext uri="{FF2B5EF4-FFF2-40B4-BE49-F238E27FC236}">
                <a16:creationId xmlns:a16="http://schemas.microsoft.com/office/drawing/2014/main" id="{FA63A791-D5E1-92FA-7B35-0F91BC6ECEA7}"/>
              </a:ext>
            </a:extLst>
          </p:cNvPr>
          <p:cNvPicPr>
            <a:picLocks noChangeAspect="1"/>
          </p:cNvPicPr>
          <p:nvPr userDrawn="1"/>
        </p:nvPicPr>
        <p:blipFill>
          <a:blip r:embed="rId2">
            <a:alphaModFix amt="48000"/>
            <a:extLst>
              <a:ext uri="{28A0092B-C50C-407E-A947-70E740481C1C}">
                <a14:useLocalDpi xmlns:a14="http://schemas.microsoft.com/office/drawing/2010/main" val="0"/>
              </a:ext>
            </a:extLst>
          </a:blip>
          <a:stretch>
            <a:fillRect/>
          </a:stretch>
        </p:blipFill>
        <p:spPr>
          <a:xfrm>
            <a:off x="-813602" y="-344367"/>
            <a:ext cx="13512897" cy="7599199"/>
          </a:xfrm>
          <a:prstGeom prst="rect">
            <a:avLst/>
          </a:prstGeom>
        </p:spPr>
      </p:pic>
      <p:pic>
        <p:nvPicPr>
          <p:cNvPr id="14" name="Picture 13">
            <a:extLst>
              <a:ext uri="{FF2B5EF4-FFF2-40B4-BE49-F238E27FC236}">
                <a16:creationId xmlns:a16="http://schemas.microsoft.com/office/drawing/2014/main" id="{876E4D05-84A7-623A-ED60-4B52D5437E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37085" y="599010"/>
            <a:ext cx="7117830" cy="4587046"/>
          </a:xfrm>
          <a:prstGeom prst="rect">
            <a:avLst/>
          </a:prstGeom>
        </p:spPr>
      </p:pic>
      <p:pic>
        <p:nvPicPr>
          <p:cNvPr id="19" name="Picture 18">
            <a:extLst>
              <a:ext uri="{FF2B5EF4-FFF2-40B4-BE49-F238E27FC236}">
                <a16:creationId xmlns:a16="http://schemas.microsoft.com/office/drawing/2014/main" id="{FA416B67-B76A-8687-EFF8-2DCBCD3AF0B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49182" y="5380521"/>
            <a:ext cx="893636" cy="893636"/>
          </a:xfrm>
          <a:prstGeom prst="rect">
            <a:avLst/>
          </a:prstGeom>
        </p:spPr>
      </p:pic>
    </p:spTree>
    <p:extLst>
      <p:ext uri="{BB962C8B-B14F-4D97-AF65-F5344CB8AC3E}">
        <p14:creationId xmlns:p14="http://schemas.microsoft.com/office/powerpoint/2010/main" val="11262698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Comparison">
  <p:cSld name="Comparison">
    <p:spTree>
      <p:nvGrpSpPr>
        <p:cNvPr id="1" name="Shape 95"/>
        <p:cNvGrpSpPr/>
        <p:nvPr/>
      </p:nvGrpSpPr>
      <p:grpSpPr>
        <a:xfrm>
          <a:off x="0" y="0"/>
          <a:ext cx="0" cy="0"/>
          <a:chOff x="0" y="0"/>
          <a:chExt cx="0" cy="0"/>
        </a:xfrm>
      </p:grpSpPr>
      <p:sp>
        <p:nvSpPr>
          <p:cNvPr id="108" name="Google Shape;108;p40"/>
          <p:cNvSpPr txBox="1">
            <a:spLocks noGrp="1"/>
          </p:cNvSpPr>
          <p:nvPr>
            <p:ph type="title"/>
          </p:nvPr>
        </p:nvSpPr>
        <p:spPr>
          <a:xfrm>
            <a:off x="839789" y="365127"/>
            <a:ext cx="905097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09" name="Google Shape;109;p40"/>
          <p:cNvSpPr txBox="1">
            <a:spLocks noGrp="1"/>
          </p:cNvSpPr>
          <p:nvPr>
            <p:ph type="body" idx="1"/>
          </p:nvPr>
        </p:nvSpPr>
        <p:spPr>
          <a:xfrm>
            <a:off x="1415738" y="1879600"/>
            <a:ext cx="4599537" cy="621101"/>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1800"/>
              <a:buNone/>
              <a:defRPr sz="1800" b="1"/>
            </a:lvl1pPr>
            <a:lvl2pPr marL="914400" lvl="1" indent="-228600" algn="l">
              <a:lnSpc>
                <a:spcPct val="90000"/>
              </a:lnSpc>
              <a:spcBef>
                <a:spcPts val="500"/>
              </a:spcBef>
              <a:spcAft>
                <a:spcPts val="0"/>
              </a:spcAft>
              <a:buClr>
                <a:schemeClr val="dk1"/>
              </a:buClr>
              <a:buSzPts val="1500"/>
              <a:buNone/>
              <a:defRPr sz="1500" b="1"/>
            </a:lvl2pPr>
            <a:lvl3pPr marL="1371600" lvl="2" indent="-228600" algn="l">
              <a:lnSpc>
                <a:spcPct val="90000"/>
              </a:lnSpc>
              <a:spcBef>
                <a:spcPts val="500"/>
              </a:spcBef>
              <a:spcAft>
                <a:spcPts val="0"/>
              </a:spcAft>
              <a:buClr>
                <a:schemeClr val="dk1"/>
              </a:buClr>
              <a:buSzPts val="1350"/>
              <a:buNone/>
              <a:defRPr sz="1350" b="1"/>
            </a:lvl3pPr>
            <a:lvl4pPr marL="1828800" lvl="3" indent="-228600" algn="l">
              <a:lnSpc>
                <a:spcPct val="90000"/>
              </a:lnSpc>
              <a:spcBef>
                <a:spcPts val="500"/>
              </a:spcBef>
              <a:spcAft>
                <a:spcPts val="0"/>
              </a:spcAft>
              <a:buClr>
                <a:schemeClr val="dk1"/>
              </a:buClr>
              <a:buSzPts val="1200"/>
              <a:buNone/>
              <a:defRPr sz="1200" b="1"/>
            </a:lvl4pPr>
            <a:lvl5pPr marL="2286000" lvl="4" indent="-228600" algn="l">
              <a:lnSpc>
                <a:spcPct val="90000"/>
              </a:lnSpc>
              <a:spcBef>
                <a:spcPts val="500"/>
              </a:spcBef>
              <a:spcAft>
                <a:spcPts val="0"/>
              </a:spcAft>
              <a:buClr>
                <a:schemeClr val="dk1"/>
              </a:buClr>
              <a:buSzPts val="1200"/>
              <a:buNone/>
              <a:defRPr sz="1200" b="1"/>
            </a:lvl5pPr>
            <a:lvl6pPr marL="2743200" lvl="5" indent="-228600" algn="l">
              <a:lnSpc>
                <a:spcPct val="90000"/>
              </a:lnSpc>
              <a:spcBef>
                <a:spcPts val="500"/>
              </a:spcBef>
              <a:spcAft>
                <a:spcPts val="0"/>
              </a:spcAft>
              <a:buClr>
                <a:schemeClr val="dk1"/>
              </a:buClr>
              <a:buSzPts val="1200"/>
              <a:buNone/>
              <a:defRPr sz="1200" b="1"/>
            </a:lvl6pPr>
            <a:lvl7pPr marL="3200400" lvl="6" indent="-228600" algn="l">
              <a:lnSpc>
                <a:spcPct val="90000"/>
              </a:lnSpc>
              <a:spcBef>
                <a:spcPts val="500"/>
              </a:spcBef>
              <a:spcAft>
                <a:spcPts val="0"/>
              </a:spcAft>
              <a:buClr>
                <a:schemeClr val="dk1"/>
              </a:buClr>
              <a:buSzPts val="1200"/>
              <a:buNone/>
              <a:defRPr sz="1200" b="1"/>
            </a:lvl7pPr>
            <a:lvl8pPr marL="3657600" lvl="7" indent="-228600" algn="l">
              <a:lnSpc>
                <a:spcPct val="90000"/>
              </a:lnSpc>
              <a:spcBef>
                <a:spcPts val="500"/>
              </a:spcBef>
              <a:spcAft>
                <a:spcPts val="0"/>
              </a:spcAft>
              <a:buClr>
                <a:schemeClr val="dk1"/>
              </a:buClr>
              <a:buSzPts val="1200"/>
              <a:buNone/>
              <a:defRPr sz="1200" b="1"/>
            </a:lvl8pPr>
            <a:lvl9pPr marL="4114800" lvl="8" indent="-228600" algn="l">
              <a:lnSpc>
                <a:spcPct val="90000"/>
              </a:lnSpc>
              <a:spcBef>
                <a:spcPts val="500"/>
              </a:spcBef>
              <a:spcAft>
                <a:spcPts val="0"/>
              </a:spcAft>
              <a:buClr>
                <a:schemeClr val="dk1"/>
              </a:buClr>
              <a:buSzPts val="1200"/>
              <a:buNone/>
              <a:defRPr sz="1200" b="1"/>
            </a:lvl9pPr>
          </a:lstStyle>
          <a:p>
            <a:endParaRPr/>
          </a:p>
        </p:txBody>
      </p:sp>
      <p:sp>
        <p:nvSpPr>
          <p:cNvPr id="110" name="Google Shape;110;p40"/>
          <p:cNvSpPr txBox="1">
            <a:spLocks noGrp="1"/>
          </p:cNvSpPr>
          <p:nvPr>
            <p:ph type="body" idx="2"/>
          </p:nvPr>
        </p:nvSpPr>
        <p:spPr>
          <a:xfrm>
            <a:off x="6377529" y="1870075"/>
            <a:ext cx="4599537" cy="621101"/>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1800"/>
              <a:buNone/>
              <a:defRPr sz="1800" b="1"/>
            </a:lvl1pPr>
            <a:lvl2pPr marL="914400" lvl="1" indent="-228600" algn="l">
              <a:lnSpc>
                <a:spcPct val="90000"/>
              </a:lnSpc>
              <a:spcBef>
                <a:spcPts val="500"/>
              </a:spcBef>
              <a:spcAft>
                <a:spcPts val="0"/>
              </a:spcAft>
              <a:buClr>
                <a:schemeClr val="dk1"/>
              </a:buClr>
              <a:buSzPts val="1500"/>
              <a:buNone/>
              <a:defRPr sz="1500" b="1"/>
            </a:lvl2pPr>
            <a:lvl3pPr marL="1371600" lvl="2" indent="-228600" algn="l">
              <a:lnSpc>
                <a:spcPct val="90000"/>
              </a:lnSpc>
              <a:spcBef>
                <a:spcPts val="500"/>
              </a:spcBef>
              <a:spcAft>
                <a:spcPts val="0"/>
              </a:spcAft>
              <a:buClr>
                <a:schemeClr val="dk1"/>
              </a:buClr>
              <a:buSzPts val="1350"/>
              <a:buNone/>
              <a:defRPr sz="1350" b="1"/>
            </a:lvl3pPr>
            <a:lvl4pPr marL="1828800" lvl="3" indent="-228600" algn="l">
              <a:lnSpc>
                <a:spcPct val="90000"/>
              </a:lnSpc>
              <a:spcBef>
                <a:spcPts val="500"/>
              </a:spcBef>
              <a:spcAft>
                <a:spcPts val="0"/>
              </a:spcAft>
              <a:buClr>
                <a:schemeClr val="dk1"/>
              </a:buClr>
              <a:buSzPts val="1200"/>
              <a:buNone/>
              <a:defRPr sz="1200" b="1"/>
            </a:lvl4pPr>
            <a:lvl5pPr marL="2286000" lvl="4" indent="-228600" algn="l">
              <a:lnSpc>
                <a:spcPct val="90000"/>
              </a:lnSpc>
              <a:spcBef>
                <a:spcPts val="500"/>
              </a:spcBef>
              <a:spcAft>
                <a:spcPts val="0"/>
              </a:spcAft>
              <a:buClr>
                <a:schemeClr val="dk1"/>
              </a:buClr>
              <a:buSzPts val="1200"/>
              <a:buNone/>
              <a:defRPr sz="1200" b="1"/>
            </a:lvl5pPr>
            <a:lvl6pPr marL="2743200" lvl="5" indent="-228600" algn="l">
              <a:lnSpc>
                <a:spcPct val="90000"/>
              </a:lnSpc>
              <a:spcBef>
                <a:spcPts val="500"/>
              </a:spcBef>
              <a:spcAft>
                <a:spcPts val="0"/>
              </a:spcAft>
              <a:buClr>
                <a:schemeClr val="dk1"/>
              </a:buClr>
              <a:buSzPts val="1200"/>
              <a:buNone/>
              <a:defRPr sz="1200" b="1"/>
            </a:lvl6pPr>
            <a:lvl7pPr marL="3200400" lvl="6" indent="-228600" algn="l">
              <a:lnSpc>
                <a:spcPct val="90000"/>
              </a:lnSpc>
              <a:spcBef>
                <a:spcPts val="500"/>
              </a:spcBef>
              <a:spcAft>
                <a:spcPts val="0"/>
              </a:spcAft>
              <a:buClr>
                <a:schemeClr val="dk1"/>
              </a:buClr>
              <a:buSzPts val="1200"/>
              <a:buNone/>
              <a:defRPr sz="1200" b="1"/>
            </a:lvl7pPr>
            <a:lvl8pPr marL="3657600" lvl="7" indent="-228600" algn="l">
              <a:lnSpc>
                <a:spcPct val="90000"/>
              </a:lnSpc>
              <a:spcBef>
                <a:spcPts val="500"/>
              </a:spcBef>
              <a:spcAft>
                <a:spcPts val="0"/>
              </a:spcAft>
              <a:buClr>
                <a:schemeClr val="dk1"/>
              </a:buClr>
              <a:buSzPts val="1200"/>
              <a:buNone/>
              <a:defRPr sz="1200" b="1"/>
            </a:lvl8pPr>
            <a:lvl9pPr marL="4114800" lvl="8" indent="-228600" algn="l">
              <a:lnSpc>
                <a:spcPct val="90000"/>
              </a:lnSpc>
              <a:spcBef>
                <a:spcPts val="500"/>
              </a:spcBef>
              <a:spcAft>
                <a:spcPts val="0"/>
              </a:spcAft>
              <a:buClr>
                <a:schemeClr val="dk1"/>
              </a:buClr>
              <a:buSzPts val="1200"/>
              <a:buNone/>
              <a:defRPr sz="1200" b="1"/>
            </a:lvl9pPr>
          </a:lstStyle>
          <a:p>
            <a:endParaRPr/>
          </a:p>
        </p:txBody>
      </p:sp>
      <p:sp>
        <p:nvSpPr>
          <p:cNvPr id="111" name="Google Shape;111;p40"/>
          <p:cNvSpPr txBox="1">
            <a:spLocks noGrp="1"/>
          </p:cNvSpPr>
          <p:nvPr>
            <p:ph type="body" idx="3"/>
          </p:nvPr>
        </p:nvSpPr>
        <p:spPr>
          <a:xfrm>
            <a:off x="6377529" y="2670563"/>
            <a:ext cx="4587240" cy="323174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40"/>
          <p:cNvSpPr txBox="1">
            <a:spLocks noGrp="1"/>
          </p:cNvSpPr>
          <p:nvPr>
            <p:ph type="body" idx="4"/>
          </p:nvPr>
        </p:nvSpPr>
        <p:spPr>
          <a:xfrm>
            <a:off x="1428035" y="2657443"/>
            <a:ext cx="4587240" cy="32200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4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4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4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pic>
        <p:nvPicPr>
          <p:cNvPr id="22" name="Google Shape;208;p50" descr="An organic corner shape">
            <a:extLst>
              <a:ext uri="{FF2B5EF4-FFF2-40B4-BE49-F238E27FC236}">
                <a16:creationId xmlns:a16="http://schemas.microsoft.com/office/drawing/2014/main" id="{BF5F8C57-6845-35F5-0699-C60E6BA644A4}"/>
              </a:ext>
            </a:extLst>
          </p:cNvPr>
          <p:cNvPicPr preferRelativeResize="0"/>
          <p:nvPr userDrawn="1"/>
        </p:nvPicPr>
        <p:blipFill rotWithShape="1">
          <a:blip r:embed="rId2">
            <a:alphaModFix/>
          </a:blip>
          <a:srcRect t="47415" r="11642"/>
          <a:stretch/>
        </p:blipFill>
        <p:spPr>
          <a:xfrm>
            <a:off x="-10180" y="4453838"/>
            <a:ext cx="4039730" cy="2404162"/>
          </a:xfrm>
          <a:prstGeom prst="rect">
            <a:avLst/>
          </a:prstGeom>
          <a:noFill/>
          <a:ln>
            <a:noFill/>
          </a:ln>
        </p:spPr>
      </p:pic>
      <p:pic>
        <p:nvPicPr>
          <p:cNvPr id="23" name="Google Shape;209;p50" descr="A circle filled with diagonal lines">
            <a:extLst>
              <a:ext uri="{FF2B5EF4-FFF2-40B4-BE49-F238E27FC236}">
                <a16:creationId xmlns:a16="http://schemas.microsoft.com/office/drawing/2014/main" id="{FEFD461B-6500-8C6E-549B-A60595507C38}"/>
              </a:ext>
            </a:extLst>
          </p:cNvPr>
          <p:cNvPicPr preferRelativeResize="0"/>
          <p:nvPr userDrawn="1"/>
        </p:nvPicPr>
        <p:blipFill rotWithShape="1">
          <a:blip r:embed="rId3">
            <a:alphaModFix/>
          </a:blip>
          <a:srcRect l="58934" t="11636" r="12364" b="10950"/>
          <a:stretch/>
        </p:blipFill>
        <p:spPr>
          <a:xfrm>
            <a:off x="-10180" y="3318626"/>
            <a:ext cx="1312242" cy="3539374"/>
          </a:xfrm>
          <a:prstGeom prst="rect">
            <a:avLst/>
          </a:prstGeom>
          <a:noFill/>
          <a:ln>
            <a:noFill/>
          </a:ln>
        </p:spPr>
      </p:pic>
      <p:cxnSp>
        <p:nvCxnSpPr>
          <p:cNvPr id="24" name="Google Shape;210;p50">
            <a:extLst>
              <a:ext uri="{FF2B5EF4-FFF2-40B4-BE49-F238E27FC236}">
                <a16:creationId xmlns:a16="http://schemas.microsoft.com/office/drawing/2014/main" id="{AACDD53F-BB05-DFB0-BC24-4C7495B4DA6C}"/>
              </a:ext>
            </a:extLst>
          </p:cNvPr>
          <p:cNvCxnSpPr/>
          <p:nvPr userDrawn="1"/>
        </p:nvCxnSpPr>
        <p:spPr>
          <a:xfrm rot="10800000">
            <a:off x="1168400" y="6176963"/>
            <a:ext cx="6747350" cy="0"/>
          </a:xfrm>
          <a:prstGeom prst="straightConnector1">
            <a:avLst/>
          </a:prstGeom>
          <a:noFill/>
          <a:ln w="76200" cap="rnd" cmpd="sng">
            <a:solidFill>
              <a:srgbClr val="F9C499"/>
            </a:solidFill>
            <a:prstDash val="dot"/>
            <a:miter lim="800000"/>
            <a:headEnd type="none" w="sm" len="sm"/>
            <a:tailEnd type="none" w="sm" len="sm"/>
          </a:ln>
        </p:spPr>
      </p:cxnSp>
      <p:pic>
        <p:nvPicPr>
          <p:cNvPr id="25" name="Picture 24">
            <a:extLst>
              <a:ext uri="{FF2B5EF4-FFF2-40B4-BE49-F238E27FC236}">
                <a16:creationId xmlns:a16="http://schemas.microsoft.com/office/drawing/2014/main" id="{989F33E1-8E08-AF7C-EFD7-175042327A91}"/>
              </a:ext>
            </a:extLst>
          </p:cNvPr>
          <p:cNvPicPr>
            <a:picLocks noChangeAspect="1"/>
          </p:cNvPicPr>
          <p:nvPr userDrawn="1"/>
        </p:nvPicPr>
        <p:blipFill>
          <a:blip r:embed="rId4"/>
          <a:stretch>
            <a:fillRect/>
          </a:stretch>
        </p:blipFill>
        <p:spPr>
          <a:xfrm>
            <a:off x="10440834" y="351099"/>
            <a:ext cx="1500070" cy="966712"/>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Digital Media" userDrawn="1">
  <p:cSld name="Digital Media">
    <p:spTree>
      <p:nvGrpSpPr>
        <p:cNvPr id="1" name="Shape 116"/>
        <p:cNvGrpSpPr/>
        <p:nvPr/>
      </p:nvGrpSpPr>
      <p:grpSpPr>
        <a:xfrm>
          <a:off x="0" y="0"/>
          <a:ext cx="0" cy="0"/>
          <a:chOff x="0" y="0"/>
          <a:chExt cx="0" cy="0"/>
        </a:xfrm>
      </p:grpSpPr>
      <p:pic>
        <p:nvPicPr>
          <p:cNvPr id="16" name="Google Shape;128;p41" descr="An organic corner shape">
            <a:extLst>
              <a:ext uri="{FF2B5EF4-FFF2-40B4-BE49-F238E27FC236}">
                <a16:creationId xmlns:a16="http://schemas.microsoft.com/office/drawing/2014/main" id="{3EC3A95F-CC37-6907-ED31-B52BB689CA66}"/>
              </a:ext>
            </a:extLst>
          </p:cNvPr>
          <p:cNvPicPr preferRelativeResize="0"/>
          <p:nvPr userDrawn="1"/>
        </p:nvPicPr>
        <p:blipFill rotWithShape="1">
          <a:blip r:embed="rId2">
            <a:alphaModFix/>
          </a:blip>
          <a:srcRect l="11893" b="65540"/>
          <a:stretch/>
        </p:blipFill>
        <p:spPr>
          <a:xfrm rot="-5400000" flipH="1">
            <a:off x="-2087881" y="2087880"/>
            <a:ext cx="6858003" cy="2682242"/>
          </a:xfrm>
          <a:prstGeom prst="rect">
            <a:avLst/>
          </a:prstGeom>
          <a:noFill/>
          <a:ln>
            <a:noFill/>
          </a:ln>
        </p:spPr>
      </p:pic>
      <p:pic>
        <p:nvPicPr>
          <p:cNvPr id="17" name="Google Shape;129;p41" descr="A square made of dots">
            <a:extLst>
              <a:ext uri="{FF2B5EF4-FFF2-40B4-BE49-F238E27FC236}">
                <a16:creationId xmlns:a16="http://schemas.microsoft.com/office/drawing/2014/main" id="{2B7419FE-C493-BD2F-B62D-AED1CCF6C64B}"/>
              </a:ext>
            </a:extLst>
          </p:cNvPr>
          <p:cNvPicPr preferRelativeResize="0"/>
          <p:nvPr userDrawn="1"/>
        </p:nvPicPr>
        <p:blipFill rotWithShape="1">
          <a:blip r:embed="rId3">
            <a:alphaModFix/>
          </a:blip>
          <a:srcRect l="44777" t="13758" r="30555" b="40299"/>
          <a:stretch/>
        </p:blipFill>
        <p:spPr>
          <a:xfrm rot="5400000">
            <a:off x="486330" y="-6112"/>
            <a:ext cx="1127760" cy="2100421"/>
          </a:xfrm>
          <a:prstGeom prst="rect">
            <a:avLst/>
          </a:prstGeom>
          <a:noFill/>
          <a:ln>
            <a:noFill/>
          </a:ln>
        </p:spPr>
      </p:pic>
      <p:pic>
        <p:nvPicPr>
          <p:cNvPr id="18" name="Google Shape;130;p41" descr="A circle filled with diagonal lines">
            <a:extLst>
              <a:ext uri="{FF2B5EF4-FFF2-40B4-BE49-F238E27FC236}">
                <a16:creationId xmlns:a16="http://schemas.microsoft.com/office/drawing/2014/main" id="{9EBC7E91-CD78-B915-6FFD-0C01A48C72F0}"/>
              </a:ext>
            </a:extLst>
          </p:cNvPr>
          <p:cNvPicPr preferRelativeResize="0"/>
          <p:nvPr userDrawn="1"/>
        </p:nvPicPr>
        <p:blipFill rotWithShape="1">
          <a:blip r:embed="rId4">
            <a:alphaModFix/>
          </a:blip>
          <a:srcRect l="29003" t="11635" r="12363" b="52733"/>
          <a:stretch/>
        </p:blipFill>
        <p:spPr>
          <a:xfrm rot="-5400000" flipH="1">
            <a:off x="10037114" y="525789"/>
            <a:ext cx="2680677" cy="1629095"/>
          </a:xfrm>
          <a:prstGeom prst="rect">
            <a:avLst/>
          </a:prstGeom>
          <a:noFill/>
          <a:ln>
            <a:noFill/>
          </a:ln>
        </p:spPr>
      </p:pic>
      <p:pic>
        <p:nvPicPr>
          <p:cNvPr id="19" name="Google Shape;131;p41" descr="Logo, icon&#10;&#10;Description automatically generated">
            <a:extLst>
              <a:ext uri="{FF2B5EF4-FFF2-40B4-BE49-F238E27FC236}">
                <a16:creationId xmlns:a16="http://schemas.microsoft.com/office/drawing/2014/main" id="{FAFA5A35-3FAF-B2D3-8EE1-5D3C8514D2EC}"/>
              </a:ext>
            </a:extLst>
          </p:cNvPr>
          <p:cNvPicPr preferRelativeResize="0"/>
          <p:nvPr userDrawn="1"/>
        </p:nvPicPr>
        <p:blipFill rotWithShape="1">
          <a:blip r:embed="rId5">
            <a:alphaModFix/>
          </a:blip>
          <a:srcRect/>
          <a:stretch/>
        </p:blipFill>
        <p:spPr>
          <a:xfrm>
            <a:off x="6607207" y="4769288"/>
            <a:ext cx="457200" cy="457200"/>
          </a:xfrm>
          <a:prstGeom prst="rect">
            <a:avLst/>
          </a:prstGeom>
          <a:noFill/>
          <a:ln>
            <a:noFill/>
          </a:ln>
        </p:spPr>
      </p:pic>
      <p:pic>
        <p:nvPicPr>
          <p:cNvPr id="20" name="Google Shape;132;p41" descr="Logo&#10;&#10;Description automatically generated">
            <a:extLst>
              <a:ext uri="{FF2B5EF4-FFF2-40B4-BE49-F238E27FC236}">
                <a16:creationId xmlns:a16="http://schemas.microsoft.com/office/drawing/2014/main" id="{F2331FF9-5E6D-C0FF-FE70-7631ACD2CB79}"/>
              </a:ext>
            </a:extLst>
          </p:cNvPr>
          <p:cNvPicPr preferRelativeResize="0"/>
          <p:nvPr userDrawn="1"/>
        </p:nvPicPr>
        <p:blipFill rotWithShape="1">
          <a:blip r:embed="rId6">
            <a:alphaModFix/>
          </a:blip>
          <a:srcRect/>
          <a:stretch/>
        </p:blipFill>
        <p:spPr>
          <a:xfrm>
            <a:off x="2861868" y="3659033"/>
            <a:ext cx="457200" cy="457200"/>
          </a:xfrm>
          <a:prstGeom prst="rect">
            <a:avLst/>
          </a:prstGeom>
          <a:noFill/>
          <a:ln>
            <a:noFill/>
          </a:ln>
        </p:spPr>
      </p:pic>
      <p:pic>
        <p:nvPicPr>
          <p:cNvPr id="21" name="Google Shape;133;p41" descr="Icon&#10;&#10;Description automatically generated">
            <a:extLst>
              <a:ext uri="{FF2B5EF4-FFF2-40B4-BE49-F238E27FC236}">
                <a16:creationId xmlns:a16="http://schemas.microsoft.com/office/drawing/2014/main" id="{35F31C2F-F065-19A0-99E6-A56FC7D6FFF5}"/>
              </a:ext>
            </a:extLst>
          </p:cNvPr>
          <p:cNvPicPr preferRelativeResize="0"/>
          <p:nvPr userDrawn="1"/>
        </p:nvPicPr>
        <p:blipFill rotWithShape="1">
          <a:blip r:embed="rId7">
            <a:alphaModFix/>
          </a:blip>
          <a:srcRect/>
          <a:stretch/>
        </p:blipFill>
        <p:spPr>
          <a:xfrm>
            <a:off x="2861868" y="4769288"/>
            <a:ext cx="457200" cy="457200"/>
          </a:xfrm>
          <a:prstGeom prst="rect">
            <a:avLst/>
          </a:prstGeom>
          <a:noFill/>
          <a:ln>
            <a:noFill/>
          </a:ln>
        </p:spPr>
      </p:pic>
      <p:pic>
        <p:nvPicPr>
          <p:cNvPr id="22" name="Google Shape;134;p41" descr="Icon&#10;&#10;Description automatically generated">
            <a:extLst>
              <a:ext uri="{FF2B5EF4-FFF2-40B4-BE49-F238E27FC236}">
                <a16:creationId xmlns:a16="http://schemas.microsoft.com/office/drawing/2014/main" id="{568A14F5-614A-1ACC-338F-0FE0399613D9}"/>
              </a:ext>
            </a:extLst>
          </p:cNvPr>
          <p:cNvPicPr preferRelativeResize="0"/>
          <p:nvPr userDrawn="1"/>
        </p:nvPicPr>
        <p:blipFill rotWithShape="1">
          <a:blip r:embed="rId8">
            <a:alphaModFix/>
          </a:blip>
          <a:srcRect/>
          <a:stretch/>
        </p:blipFill>
        <p:spPr>
          <a:xfrm>
            <a:off x="6581843" y="3653179"/>
            <a:ext cx="457200" cy="457200"/>
          </a:xfrm>
          <a:prstGeom prst="rect">
            <a:avLst/>
          </a:prstGeom>
          <a:noFill/>
          <a:ln>
            <a:noFill/>
          </a:ln>
        </p:spPr>
      </p:pic>
      <p:pic>
        <p:nvPicPr>
          <p:cNvPr id="23" name="Google Shape;135;p41">
            <a:extLst>
              <a:ext uri="{FF2B5EF4-FFF2-40B4-BE49-F238E27FC236}">
                <a16:creationId xmlns:a16="http://schemas.microsoft.com/office/drawing/2014/main" id="{B7F41DB5-EAA3-96F7-567A-AE0652FB78B1}"/>
              </a:ext>
            </a:extLst>
          </p:cNvPr>
          <p:cNvPicPr preferRelativeResize="0"/>
          <p:nvPr userDrawn="1"/>
        </p:nvPicPr>
        <p:blipFill rotWithShape="1">
          <a:blip r:embed="rId9">
            <a:alphaModFix/>
          </a:blip>
          <a:srcRect/>
          <a:stretch/>
        </p:blipFill>
        <p:spPr>
          <a:xfrm>
            <a:off x="4615214" y="2228959"/>
            <a:ext cx="992009" cy="992009"/>
          </a:xfrm>
          <a:prstGeom prst="rect">
            <a:avLst/>
          </a:prstGeom>
          <a:noFill/>
          <a:ln>
            <a:noFill/>
          </a:ln>
        </p:spPr>
      </p:pic>
      <p:sp>
        <p:nvSpPr>
          <p:cNvPr id="24" name="Google Shape;136;p41">
            <a:extLst>
              <a:ext uri="{FF2B5EF4-FFF2-40B4-BE49-F238E27FC236}">
                <a16:creationId xmlns:a16="http://schemas.microsoft.com/office/drawing/2014/main" id="{86B7883C-B511-1433-8993-5EE941C16DA7}"/>
              </a:ext>
            </a:extLst>
          </p:cNvPr>
          <p:cNvSpPr txBox="1">
            <a:spLocks noGrp="1"/>
          </p:cNvSpPr>
          <p:nvPr>
            <p:ph type="title"/>
          </p:nvPr>
        </p:nvSpPr>
        <p:spPr>
          <a:xfrm>
            <a:off x="2327563" y="585651"/>
            <a:ext cx="7860146" cy="110503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5400"/>
              <a:buFont typeface="Trebuchet MS"/>
              <a:buNone/>
              <a:defRPr sz="5400" b="1">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5" name="Google Shape;137;p41">
            <a:extLst>
              <a:ext uri="{FF2B5EF4-FFF2-40B4-BE49-F238E27FC236}">
                <a16:creationId xmlns:a16="http://schemas.microsoft.com/office/drawing/2014/main" id="{ACA37522-A20E-E024-57FE-8DB690AD4D76}"/>
              </a:ext>
            </a:extLst>
          </p:cNvPr>
          <p:cNvSpPr txBox="1"/>
          <p:nvPr userDrawn="1"/>
        </p:nvSpPr>
        <p:spPr>
          <a:xfrm>
            <a:off x="3511661" y="3674124"/>
            <a:ext cx="3065072" cy="15696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Trebuchet MS"/>
              <a:buNone/>
            </a:pPr>
            <a:r>
              <a:rPr lang="en-US" sz="2400" b="1" dirty="0">
                <a:solidFill>
                  <a:schemeClr val="dk1"/>
                </a:solidFill>
                <a:latin typeface="Calibri" panose="020F0502020204030204" pitchFamily="34" charset="0"/>
                <a:ea typeface="Trebuchet MS"/>
                <a:cs typeface="Calibri" panose="020F0502020204030204" pitchFamily="34" charset="0"/>
                <a:sym typeface="Trebuchet MS"/>
              </a:rPr>
              <a:t>@BureauIndEdu</a:t>
            </a:r>
            <a:endParaRPr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endParaRPr sz="2400" b="1" dirty="0">
              <a:solidFill>
                <a:schemeClr val="dk1"/>
              </a:solidFill>
              <a:latin typeface="Calibri" panose="020F0502020204030204" pitchFamily="34" charset="0"/>
              <a:ea typeface="Trebuchet MS"/>
              <a:cs typeface="Calibri" panose="020F0502020204030204" pitchFamily="34" charset="0"/>
              <a:sym typeface="Trebuchet MS"/>
            </a:endParaRPr>
          </a:p>
          <a:p>
            <a:pPr marL="0" marR="0" lvl="0" indent="0" algn="l" rtl="0">
              <a:spcBef>
                <a:spcPts val="0"/>
              </a:spcBef>
              <a:spcAft>
                <a:spcPts val="0"/>
              </a:spcAft>
              <a:buNone/>
            </a:pPr>
            <a:endParaRPr sz="2400" b="1" dirty="0">
              <a:solidFill>
                <a:schemeClr val="dk1"/>
              </a:solidFill>
              <a:latin typeface="Calibri" panose="020F0502020204030204" pitchFamily="34" charset="0"/>
              <a:ea typeface="Trebuchet MS"/>
              <a:cs typeface="Calibri" panose="020F0502020204030204" pitchFamily="34" charset="0"/>
              <a:sym typeface="Trebuchet MS"/>
            </a:endParaRPr>
          </a:p>
          <a:p>
            <a:pPr marL="0" marR="0" lvl="0" indent="0" algn="l" rtl="0">
              <a:spcBef>
                <a:spcPts val="0"/>
              </a:spcBef>
              <a:spcAft>
                <a:spcPts val="0"/>
              </a:spcAft>
              <a:buNone/>
            </a:pPr>
            <a:r>
              <a:rPr lang="en-US" sz="2400" b="1" dirty="0">
                <a:solidFill>
                  <a:schemeClr val="dk1"/>
                </a:solidFill>
                <a:latin typeface="Calibri" panose="020F0502020204030204" pitchFamily="34" charset="0"/>
                <a:ea typeface="Trebuchet MS"/>
                <a:cs typeface="Calibri" panose="020F0502020204030204" pitchFamily="34" charset="0"/>
                <a:sym typeface="Trebuchet MS"/>
              </a:rPr>
              <a:t>/</a:t>
            </a:r>
            <a:r>
              <a:rPr lang="en-US" sz="2400" b="1" dirty="0" err="1">
                <a:solidFill>
                  <a:schemeClr val="dk1"/>
                </a:solidFill>
                <a:latin typeface="Calibri" panose="020F0502020204030204" pitchFamily="34" charset="0"/>
                <a:ea typeface="Trebuchet MS"/>
                <a:cs typeface="Calibri" panose="020F0502020204030204" pitchFamily="34" charset="0"/>
                <a:sym typeface="Trebuchet MS"/>
              </a:rPr>
              <a:t>BureauIndianEdu</a:t>
            </a:r>
            <a:endParaRPr sz="2400" b="1" dirty="0">
              <a:solidFill>
                <a:schemeClr val="dk1"/>
              </a:solidFill>
              <a:latin typeface="Calibri" panose="020F0502020204030204" pitchFamily="34" charset="0"/>
              <a:ea typeface="Trebuchet MS"/>
              <a:cs typeface="Calibri" panose="020F0502020204030204" pitchFamily="34" charset="0"/>
              <a:sym typeface="Trebuchet MS"/>
            </a:endParaRPr>
          </a:p>
        </p:txBody>
      </p:sp>
      <p:sp>
        <p:nvSpPr>
          <p:cNvPr id="26" name="Google Shape;138;p41">
            <a:extLst>
              <a:ext uri="{FF2B5EF4-FFF2-40B4-BE49-F238E27FC236}">
                <a16:creationId xmlns:a16="http://schemas.microsoft.com/office/drawing/2014/main" id="{3B8D593E-A7C0-1866-2722-76A87773154D}"/>
              </a:ext>
            </a:extLst>
          </p:cNvPr>
          <p:cNvSpPr txBox="1"/>
          <p:nvPr userDrawn="1"/>
        </p:nvSpPr>
        <p:spPr>
          <a:xfrm>
            <a:off x="7228763" y="3676270"/>
            <a:ext cx="4146602" cy="19389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Trebuchet MS"/>
              <a:buNone/>
            </a:pPr>
            <a:r>
              <a:rPr lang="en-US" sz="2400" b="1" dirty="0">
                <a:solidFill>
                  <a:schemeClr val="dk1"/>
                </a:solidFill>
                <a:latin typeface="Calibri" panose="020F0502020204030204" pitchFamily="34" charset="0"/>
                <a:ea typeface="Trebuchet MS"/>
                <a:cs typeface="Calibri" panose="020F0502020204030204" pitchFamily="34" charset="0"/>
                <a:sym typeface="Trebuchet MS"/>
              </a:rPr>
              <a:t>@BureauofIndianEducation</a:t>
            </a:r>
            <a:endParaRPr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endParaRPr sz="2400" b="1" dirty="0">
              <a:solidFill>
                <a:schemeClr val="dk1"/>
              </a:solidFill>
              <a:latin typeface="Calibri" panose="020F0502020204030204" pitchFamily="34" charset="0"/>
              <a:ea typeface="Trebuchet MS"/>
              <a:cs typeface="Calibri" panose="020F0502020204030204" pitchFamily="34" charset="0"/>
              <a:sym typeface="Trebuchet MS"/>
            </a:endParaRPr>
          </a:p>
          <a:p>
            <a:pPr marL="0" marR="0" lvl="0" indent="0" algn="l" rtl="0">
              <a:spcBef>
                <a:spcPts val="0"/>
              </a:spcBef>
              <a:spcAft>
                <a:spcPts val="0"/>
              </a:spcAft>
              <a:buNone/>
            </a:pPr>
            <a:endParaRPr sz="2400" b="1" dirty="0">
              <a:solidFill>
                <a:schemeClr val="dk1"/>
              </a:solidFill>
              <a:latin typeface="Calibri" panose="020F0502020204030204" pitchFamily="34" charset="0"/>
              <a:ea typeface="Trebuchet MS"/>
              <a:cs typeface="Calibri" panose="020F0502020204030204" pitchFamily="34" charset="0"/>
              <a:sym typeface="Trebuchet MS"/>
            </a:endParaRPr>
          </a:p>
          <a:p>
            <a:pPr marL="0" marR="0" lvl="0" indent="0" algn="l" rtl="0">
              <a:lnSpc>
                <a:spcPct val="100000"/>
              </a:lnSpc>
              <a:spcBef>
                <a:spcPts val="0"/>
              </a:spcBef>
              <a:spcAft>
                <a:spcPts val="0"/>
              </a:spcAft>
              <a:buClr>
                <a:schemeClr val="dk1"/>
              </a:buClr>
              <a:buSzPts val="2400"/>
              <a:buFont typeface="Trebuchet MS"/>
              <a:buNone/>
            </a:pPr>
            <a:r>
              <a:rPr lang="en-US" sz="2400" b="1" dirty="0">
                <a:solidFill>
                  <a:schemeClr val="dk1"/>
                </a:solidFill>
                <a:latin typeface="Calibri" panose="020F0502020204030204" pitchFamily="34" charset="0"/>
                <a:ea typeface="Trebuchet MS"/>
                <a:cs typeface="Calibri" panose="020F0502020204030204" pitchFamily="34" charset="0"/>
                <a:sym typeface="Trebuchet MS"/>
              </a:rPr>
              <a:t>/</a:t>
            </a:r>
            <a:r>
              <a:rPr lang="en-US" sz="2400" b="1" dirty="0" err="1">
                <a:solidFill>
                  <a:schemeClr val="dk1"/>
                </a:solidFill>
                <a:latin typeface="Calibri" panose="020F0502020204030204" pitchFamily="34" charset="0"/>
                <a:ea typeface="Trebuchet MS"/>
                <a:cs typeface="Calibri" panose="020F0502020204030204" pitchFamily="34" charset="0"/>
                <a:sym typeface="Trebuchet MS"/>
              </a:rPr>
              <a:t>BureauofIndianEducation</a:t>
            </a:r>
            <a:endParaRPr sz="2400" b="1" dirty="0">
              <a:solidFill>
                <a:schemeClr val="dk1"/>
              </a:solidFill>
              <a:latin typeface="Calibri" panose="020F0502020204030204" pitchFamily="34" charset="0"/>
              <a:ea typeface="Trebuchet MS"/>
              <a:cs typeface="Calibri" panose="020F0502020204030204" pitchFamily="34" charset="0"/>
              <a:sym typeface="Trebuchet MS"/>
            </a:endParaRPr>
          </a:p>
          <a:p>
            <a:pPr marL="0" marR="0" lvl="0" indent="0" algn="l" rtl="0">
              <a:spcBef>
                <a:spcPts val="0"/>
              </a:spcBef>
              <a:spcAft>
                <a:spcPts val="0"/>
              </a:spcAft>
              <a:buNone/>
            </a:pPr>
            <a:endParaRPr sz="2400" b="1" dirty="0">
              <a:solidFill>
                <a:schemeClr val="dk1"/>
              </a:solidFill>
              <a:latin typeface="Calibri" panose="020F0502020204030204" pitchFamily="34" charset="0"/>
              <a:ea typeface="Trebuchet MS"/>
              <a:cs typeface="Calibri" panose="020F0502020204030204" pitchFamily="34" charset="0"/>
              <a:sym typeface="Trebuchet MS"/>
            </a:endParaRPr>
          </a:p>
        </p:txBody>
      </p:sp>
      <p:sp>
        <p:nvSpPr>
          <p:cNvPr id="27" name="Google Shape;139;p41">
            <a:extLst>
              <a:ext uri="{FF2B5EF4-FFF2-40B4-BE49-F238E27FC236}">
                <a16:creationId xmlns:a16="http://schemas.microsoft.com/office/drawing/2014/main" id="{0B9A8CC6-ABF6-B16D-525A-D7D9E0F5BEF9}"/>
              </a:ext>
            </a:extLst>
          </p:cNvPr>
          <p:cNvSpPr txBox="1"/>
          <p:nvPr userDrawn="1"/>
        </p:nvSpPr>
        <p:spPr>
          <a:xfrm>
            <a:off x="5450629" y="2344371"/>
            <a:ext cx="2623127"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u="sng" dirty="0">
                <a:solidFill>
                  <a:schemeClr val="dk1"/>
                </a:solidFill>
                <a:latin typeface="Calibri" panose="020F0502020204030204" pitchFamily="34" charset="0"/>
                <a:ea typeface="Trebuchet MS"/>
                <a:cs typeface="Calibri" panose="020F0502020204030204" pitchFamily="34" charset="0"/>
                <a:sym typeface="Trebuchet MS"/>
                <a:hlinkClick r:id="rId10">
                  <a:extLst>
                    <a:ext uri="{A12FA001-AC4F-418D-AE19-62706E023703}">
                      <ahyp:hlinkClr xmlns:ahyp="http://schemas.microsoft.com/office/drawing/2018/hyperlinkcolor" val="tx"/>
                    </a:ext>
                  </a:extLst>
                </a:hlinkClick>
              </a:rPr>
              <a:t>www.bie.edu</a:t>
            </a:r>
            <a:endParaRPr sz="2400" b="1" dirty="0">
              <a:solidFill>
                <a:schemeClr val="dk1"/>
              </a:solidFill>
              <a:latin typeface="Calibri" panose="020F0502020204030204" pitchFamily="34" charset="0"/>
              <a:ea typeface="Trebuchet MS"/>
              <a:cs typeface="Calibri" panose="020F0502020204030204" pitchFamily="34" charset="0"/>
              <a:sym typeface="Trebuchet MS"/>
            </a:endParaRPr>
          </a:p>
        </p:txBody>
      </p:sp>
      <p:cxnSp>
        <p:nvCxnSpPr>
          <p:cNvPr id="28" name="Google Shape;140;p41">
            <a:extLst>
              <a:ext uri="{FF2B5EF4-FFF2-40B4-BE49-F238E27FC236}">
                <a16:creationId xmlns:a16="http://schemas.microsoft.com/office/drawing/2014/main" id="{1746B509-ED43-A005-956A-B11C81AF1545}"/>
              </a:ext>
            </a:extLst>
          </p:cNvPr>
          <p:cNvCxnSpPr/>
          <p:nvPr userDrawn="1"/>
        </p:nvCxnSpPr>
        <p:spPr>
          <a:xfrm rot="10800000">
            <a:off x="1168400" y="6176963"/>
            <a:ext cx="6747350" cy="0"/>
          </a:xfrm>
          <a:prstGeom prst="straightConnector1">
            <a:avLst/>
          </a:prstGeom>
          <a:noFill/>
          <a:ln w="76200" cap="rnd" cmpd="sng">
            <a:solidFill>
              <a:srgbClr val="F9C499"/>
            </a:solidFill>
            <a:prstDash val="dot"/>
            <a:miter lim="800000"/>
            <a:headEnd type="none" w="sm" len="sm"/>
            <a:tailEnd type="none" w="sm" len="sm"/>
          </a:ln>
        </p:spPr>
      </p:cxnSp>
      <p:sp>
        <p:nvSpPr>
          <p:cNvPr id="29" name="Google Shape;141;p41">
            <a:extLst>
              <a:ext uri="{FF2B5EF4-FFF2-40B4-BE49-F238E27FC236}">
                <a16:creationId xmlns:a16="http://schemas.microsoft.com/office/drawing/2014/main" id="{C6E5E00F-82F9-3875-6B42-409A37A85E6E}"/>
              </a:ext>
            </a:extLst>
          </p:cNvPr>
          <p:cNvSpPr/>
          <p:nvPr userDrawn="1"/>
        </p:nvSpPr>
        <p:spPr>
          <a:xfrm rot="-1164760">
            <a:off x="420900" y="2620825"/>
            <a:ext cx="2452384" cy="4296925"/>
          </a:xfrm>
          <a:prstGeom prst="rect">
            <a:avLst/>
          </a:prstGeom>
          <a:blipFill rotWithShape="1">
            <a:blip r:embed="rId11">
              <a:alphaModFix/>
            </a:blip>
            <a:stretch>
              <a:fillRect l="-1124" r="-1123"/>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ank You">
  <p:cSld name="Thank You">
    <p:spTree>
      <p:nvGrpSpPr>
        <p:cNvPr id="1" name="Shape 131"/>
        <p:cNvGrpSpPr/>
        <p:nvPr/>
      </p:nvGrpSpPr>
      <p:grpSpPr>
        <a:xfrm>
          <a:off x="0" y="0"/>
          <a:ext cx="0" cy="0"/>
          <a:chOff x="0" y="0"/>
          <a:chExt cx="0" cy="0"/>
        </a:xfrm>
      </p:grpSpPr>
      <p:sp>
        <p:nvSpPr>
          <p:cNvPr id="132" name="Google Shape;132;p42"/>
          <p:cNvSpPr txBox="1">
            <a:spLocks noGrp="1"/>
          </p:cNvSpPr>
          <p:nvPr>
            <p:ph type="title"/>
          </p:nvPr>
        </p:nvSpPr>
        <p:spPr>
          <a:xfrm>
            <a:off x="1" y="-1232989"/>
            <a:ext cx="9082603" cy="110503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000"/>
              <a:buFont typeface="Trebuchet MS"/>
              <a:buNone/>
              <a:defRPr>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pic>
        <p:nvPicPr>
          <p:cNvPr id="4" name="Google Shape;144;p42" descr="Text&#10;&#10;Description automatically generated">
            <a:extLst>
              <a:ext uri="{FF2B5EF4-FFF2-40B4-BE49-F238E27FC236}">
                <a16:creationId xmlns:a16="http://schemas.microsoft.com/office/drawing/2014/main" id="{3CD46CC7-D64A-3FE3-74FD-526D813F3E3F}"/>
              </a:ext>
            </a:extLst>
          </p:cNvPr>
          <p:cNvPicPr preferRelativeResize="0"/>
          <p:nvPr userDrawn="1"/>
        </p:nvPicPr>
        <p:blipFill rotWithShape="1">
          <a:blip r:embed="rId2">
            <a:alphaModFix/>
          </a:blip>
          <a:srcRect/>
          <a:stretch/>
        </p:blipFill>
        <p:spPr>
          <a:xfrm>
            <a:off x="1496169" y="527052"/>
            <a:ext cx="9199661" cy="5803895"/>
          </a:xfrm>
          <a:prstGeom prst="rect">
            <a:avLst/>
          </a:prstGeom>
          <a:noFill/>
          <a:ln>
            <a:noFill/>
          </a:ln>
        </p:spPr>
      </p:pic>
      <p:pic>
        <p:nvPicPr>
          <p:cNvPr id="5" name="Google Shape;30;p34" descr="An organic corner shape">
            <a:extLst>
              <a:ext uri="{FF2B5EF4-FFF2-40B4-BE49-F238E27FC236}">
                <a16:creationId xmlns:a16="http://schemas.microsoft.com/office/drawing/2014/main" id="{2196982B-549B-0204-2D4F-FEADE8F8C082}"/>
              </a:ext>
            </a:extLst>
          </p:cNvPr>
          <p:cNvPicPr preferRelativeResize="0"/>
          <p:nvPr userDrawn="1"/>
        </p:nvPicPr>
        <p:blipFill rotWithShape="1">
          <a:blip r:embed="rId3">
            <a:alphaModFix/>
          </a:blip>
          <a:srcRect t="47415" r="11642"/>
          <a:stretch/>
        </p:blipFill>
        <p:spPr>
          <a:xfrm>
            <a:off x="-10180" y="4453838"/>
            <a:ext cx="4039730" cy="2404162"/>
          </a:xfrm>
          <a:prstGeom prst="rect">
            <a:avLst/>
          </a:prstGeom>
          <a:noFill/>
          <a:ln>
            <a:noFill/>
          </a:ln>
        </p:spPr>
      </p:pic>
      <p:pic>
        <p:nvPicPr>
          <p:cNvPr id="6" name="Google Shape;31;p34" descr="A circle filled with diagonal lines">
            <a:extLst>
              <a:ext uri="{FF2B5EF4-FFF2-40B4-BE49-F238E27FC236}">
                <a16:creationId xmlns:a16="http://schemas.microsoft.com/office/drawing/2014/main" id="{171D96DF-E1E3-1B3A-F726-2B708FAD2265}"/>
              </a:ext>
            </a:extLst>
          </p:cNvPr>
          <p:cNvPicPr preferRelativeResize="0"/>
          <p:nvPr userDrawn="1"/>
        </p:nvPicPr>
        <p:blipFill rotWithShape="1">
          <a:blip r:embed="rId4">
            <a:alphaModFix/>
          </a:blip>
          <a:srcRect l="58934" t="11636" r="12364" b="10950"/>
          <a:stretch/>
        </p:blipFill>
        <p:spPr>
          <a:xfrm>
            <a:off x="-10180" y="3318626"/>
            <a:ext cx="1312242" cy="3539374"/>
          </a:xfrm>
          <a:prstGeom prst="rect">
            <a:avLst/>
          </a:prstGeom>
          <a:noFill/>
          <a:ln>
            <a:noFill/>
          </a:ln>
        </p:spPr>
      </p:pic>
      <p:pic>
        <p:nvPicPr>
          <p:cNvPr id="7" name="Google Shape;34;p34" descr="An organic corner shape">
            <a:extLst>
              <a:ext uri="{FF2B5EF4-FFF2-40B4-BE49-F238E27FC236}">
                <a16:creationId xmlns:a16="http://schemas.microsoft.com/office/drawing/2014/main" id="{44AD523B-4788-7382-C14C-B311B5869D7D}"/>
              </a:ext>
            </a:extLst>
          </p:cNvPr>
          <p:cNvPicPr preferRelativeResize="0"/>
          <p:nvPr userDrawn="1"/>
        </p:nvPicPr>
        <p:blipFill rotWithShape="1">
          <a:blip r:embed="rId5">
            <a:alphaModFix/>
          </a:blip>
          <a:srcRect b="65540"/>
          <a:stretch/>
        </p:blipFill>
        <p:spPr>
          <a:xfrm>
            <a:off x="7620000" y="-1038"/>
            <a:ext cx="4572000" cy="1575516"/>
          </a:xfrm>
          <a:prstGeom prst="rect">
            <a:avLst/>
          </a:prstGeom>
          <a:noFill/>
          <a:ln>
            <a:noFill/>
          </a:ln>
        </p:spPr>
      </p:pic>
      <p:pic>
        <p:nvPicPr>
          <p:cNvPr id="8" name="Picture 7">
            <a:extLst>
              <a:ext uri="{FF2B5EF4-FFF2-40B4-BE49-F238E27FC236}">
                <a16:creationId xmlns:a16="http://schemas.microsoft.com/office/drawing/2014/main" id="{61B3314F-3715-467E-67E1-8E4AF01E4C64}"/>
              </a:ext>
            </a:extLst>
          </p:cNvPr>
          <p:cNvPicPr>
            <a:picLocks noChangeAspect="1"/>
          </p:cNvPicPr>
          <p:nvPr userDrawn="1"/>
        </p:nvPicPr>
        <p:blipFill>
          <a:blip r:embed="rId6"/>
          <a:stretch>
            <a:fillRect/>
          </a:stretch>
        </p:blipFill>
        <p:spPr>
          <a:xfrm>
            <a:off x="1536809" y="5941851"/>
            <a:ext cx="1207539" cy="77819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A150D39-4337-4515-C29F-3BBCD7A2A36A}"/>
              </a:ext>
            </a:extLst>
          </p:cNvPr>
          <p:cNvSpPr/>
          <p:nvPr userDrawn="1"/>
        </p:nvSpPr>
        <p:spPr>
          <a:xfrm>
            <a:off x="-134910" y="-149902"/>
            <a:ext cx="12441836" cy="7210270"/>
          </a:xfrm>
          <a:prstGeom prst="rect">
            <a:avLst/>
          </a:prstGeom>
          <a:solidFill>
            <a:srgbClr val="2B4B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pic>
        <p:nvPicPr>
          <p:cNvPr id="12" name="Picture 11" descr="Background pattern&#10;&#10;Description automatically generated with medium confidence">
            <a:extLst>
              <a:ext uri="{FF2B5EF4-FFF2-40B4-BE49-F238E27FC236}">
                <a16:creationId xmlns:a16="http://schemas.microsoft.com/office/drawing/2014/main" id="{FA63A791-D5E1-92FA-7B35-0F91BC6ECEA7}"/>
              </a:ext>
            </a:extLst>
          </p:cNvPr>
          <p:cNvPicPr>
            <a:picLocks noChangeAspect="1"/>
          </p:cNvPicPr>
          <p:nvPr userDrawn="1"/>
        </p:nvPicPr>
        <p:blipFill>
          <a:blip r:embed="rId2">
            <a:alphaModFix amt="48000"/>
            <a:extLst>
              <a:ext uri="{28A0092B-C50C-407E-A947-70E740481C1C}">
                <a14:useLocalDpi xmlns:a14="http://schemas.microsoft.com/office/drawing/2010/main" val="0"/>
              </a:ext>
            </a:extLst>
          </a:blip>
          <a:stretch>
            <a:fillRect/>
          </a:stretch>
        </p:blipFill>
        <p:spPr>
          <a:xfrm>
            <a:off x="-813602" y="-344367"/>
            <a:ext cx="13512897" cy="7599199"/>
          </a:xfrm>
          <a:prstGeom prst="rect">
            <a:avLst/>
          </a:prstGeom>
        </p:spPr>
      </p:pic>
      <p:pic>
        <p:nvPicPr>
          <p:cNvPr id="14" name="Picture 13">
            <a:extLst>
              <a:ext uri="{FF2B5EF4-FFF2-40B4-BE49-F238E27FC236}">
                <a16:creationId xmlns:a16="http://schemas.microsoft.com/office/drawing/2014/main" id="{876E4D05-84A7-623A-ED60-4B52D5437E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36174" y="583843"/>
            <a:ext cx="3719652" cy="2397109"/>
          </a:xfrm>
          <a:prstGeom prst="rect">
            <a:avLst/>
          </a:prstGeom>
        </p:spPr>
      </p:pic>
      <p:pic>
        <p:nvPicPr>
          <p:cNvPr id="19" name="Picture 18">
            <a:extLst>
              <a:ext uri="{FF2B5EF4-FFF2-40B4-BE49-F238E27FC236}">
                <a16:creationId xmlns:a16="http://schemas.microsoft.com/office/drawing/2014/main" id="{FA416B67-B76A-8687-EFF8-2DCBCD3AF0B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49182" y="5380521"/>
            <a:ext cx="893636" cy="893636"/>
          </a:xfrm>
          <a:prstGeom prst="rect">
            <a:avLst/>
          </a:prstGeom>
        </p:spPr>
      </p:pic>
    </p:spTree>
    <p:extLst>
      <p:ext uri="{BB962C8B-B14F-4D97-AF65-F5344CB8AC3E}">
        <p14:creationId xmlns:p14="http://schemas.microsoft.com/office/powerpoint/2010/main" val="8683626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1_Custom Layout">
  <p:cSld name="1_Custom Layout">
    <p:bg>
      <p:bgPr>
        <a:blipFill>
          <a:blip r:embed="rId2">
            <a:alphaModFix/>
          </a:blip>
          <a:stretch>
            <a:fillRect/>
          </a:stretch>
        </a:blipFill>
        <a:effectLst/>
      </p:bgPr>
    </p:bg>
    <p:spTree>
      <p:nvGrpSpPr>
        <p:cNvPr id="1" name="Shape 29"/>
        <p:cNvGrpSpPr/>
        <p:nvPr/>
      </p:nvGrpSpPr>
      <p:grpSpPr>
        <a:xfrm>
          <a:off x="0" y="0"/>
          <a:ext cx="0" cy="0"/>
          <a:chOff x="0" y="0"/>
          <a:chExt cx="0" cy="0"/>
        </a:xfrm>
      </p:grpSpPr>
      <p:sp>
        <p:nvSpPr>
          <p:cNvPr id="31" name="Google Shape;31;p35"/>
          <p:cNvSpPr txBox="1">
            <a:spLocks noGrp="1"/>
          </p:cNvSpPr>
          <p:nvPr>
            <p:ph type="title"/>
          </p:nvPr>
        </p:nvSpPr>
        <p:spPr>
          <a:xfrm>
            <a:off x="1266965" y="2348095"/>
            <a:ext cx="89408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000"/>
              <a:buFont typeface="Trebuchet MS"/>
              <a:buNone/>
              <a:defRPr>
                <a:solidFill>
                  <a:schemeClr val="lt1"/>
                </a:solidFill>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4" name="Google Shape;34;p35"/>
          <p:cNvSpPr txBox="1">
            <a:spLocks noGrp="1"/>
          </p:cNvSpPr>
          <p:nvPr>
            <p:ph type="body" idx="1"/>
          </p:nvPr>
        </p:nvSpPr>
        <p:spPr>
          <a:xfrm>
            <a:off x="2322901" y="3744689"/>
            <a:ext cx="8087360" cy="1855302"/>
          </a:xfrm>
          <a:prstGeom prst="rect">
            <a:avLst/>
          </a:prstGeom>
          <a:noFill/>
          <a:ln>
            <a:noFill/>
          </a:ln>
        </p:spPr>
        <p:txBody>
          <a:bodyPr spcFirstLastPara="1" wrap="square" lIns="91425" tIns="45700" rIns="91425" bIns="45700" anchor="ctr" anchorCtr="0">
            <a:noAutofit/>
          </a:bodyPr>
          <a:lstStyle>
            <a:lvl1pPr marL="457200" lvl="0" indent="-431800" algn="l">
              <a:lnSpc>
                <a:spcPct val="90000"/>
              </a:lnSpc>
              <a:spcBef>
                <a:spcPts val="1000"/>
              </a:spcBef>
              <a:spcAft>
                <a:spcPts val="0"/>
              </a:spcAft>
              <a:buClr>
                <a:schemeClr val="lt1"/>
              </a:buClr>
              <a:buSzPts val="3200"/>
              <a:buChar char="•"/>
              <a:defRPr>
                <a:solidFill>
                  <a:schemeClr val="lt1"/>
                </a:solidFill>
              </a:defRPr>
            </a:lvl1pPr>
            <a:lvl2pPr marL="914400" lvl="1" indent="-228600" algn="l">
              <a:lnSpc>
                <a:spcPct val="90000"/>
              </a:lnSpc>
              <a:spcBef>
                <a:spcPts val="500"/>
              </a:spcBef>
              <a:spcAft>
                <a:spcPts val="0"/>
              </a:spcAft>
              <a:buClr>
                <a:schemeClr val="lt1"/>
              </a:buClr>
              <a:buSzPts val="2800"/>
              <a:buNone/>
              <a:defRPr sz="2800">
                <a:solidFill>
                  <a:schemeClr val="lt1"/>
                </a:solidFill>
              </a:defRPr>
            </a:lvl2pPr>
            <a:lvl3pPr marL="1371600" lvl="2" indent="-381000" algn="l">
              <a:lnSpc>
                <a:spcPct val="90000"/>
              </a:lnSpc>
              <a:spcBef>
                <a:spcPts val="500"/>
              </a:spcBef>
              <a:spcAft>
                <a:spcPts val="0"/>
              </a:spcAft>
              <a:buClr>
                <a:schemeClr val="lt1"/>
              </a:buClr>
              <a:buSzPts val="2400"/>
              <a:buChar char="•"/>
              <a:defRPr>
                <a:solidFill>
                  <a:schemeClr val="lt1"/>
                </a:solidFill>
              </a:defRPr>
            </a:lvl3pPr>
            <a:lvl4pPr marL="1828800" lvl="3" indent="-355600" algn="l">
              <a:lnSpc>
                <a:spcPct val="90000"/>
              </a:lnSpc>
              <a:spcBef>
                <a:spcPts val="500"/>
              </a:spcBef>
              <a:spcAft>
                <a:spcPts val="0"/>
              </a:spcAft>
              <a:buClr>
                <a:schemeClr val="lt1"/>
              </a:buClr>
              <a:buSzPts val="2000"/>
              <a:buChar char="•"/>
              <a:defRPr>
                <a:solidFill>
                  <a:schemeClr val="lt1"/>
                </a:solidFill>
              </a:defRPr>
            </a:lvl4pPr>
            <a:lvl5pPr marL="2286000" lvl="4" indent="-355600" algn="l">
              <a:lnSpc>
                <a:spcPct val="90000"/>
              </a:lnSpc>
              <a:spcBef>
                <a:spcPts val="500"/>
              </a:spcBef>
              <a:spcAft>
                <a:spcPts val="0"/>
              </a:spcAft>
              <a:buClr>
                <a:schemeClr val="lt1"/>
              </a:buClr>
              <a:buSzPts val="20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4" name="Google Shape;44;p35"/>
          <p:cNvCxnSpPr/>
          <p:nvPr userDrawn="1"/>
        </p:nvCxnSpPr>
        <p:spPr>
          <a:xfrm rot="10800000">
            <a:off x="1403971" y="2169946"/>
            <a:ext cx="8996467" cy="0"/>
          </a:xfrm>
          <a:prstGeom prst="straightConnector1">
            <a:avLst/>
          </a:prstGeom>
          <a:noFill/>
          <a:ln w="76200" cap="rnd" cmpd="sng">
            <a:solidFill>
              <a:schemeClr val="accent6"/>
            </a:solidFill>
            <a:prstDash val="dot"/>
            <a:miter lim="800000"/>
            <a:headEnd type="none" w="sm" len="sm"/>
            <a:tailEnd type="none" w="sm" len="sm"/>
          </a:ln>
        </p:spPr>
      </p:cxnSp>
      <p:pic>
        <p:nvPicPr>
          <p:cNvPr id="18" name="Google Shape;30;p34" descr="An organic corner shape">
            <a:extLst>
              <a:ext uri="{FF2B5EF4-FFF2-40B4-BE49-F238E27FC236}">
                <a16:creationId xmlns:a16="http://schemas.microsoft.com/office/drawing/2014/main" id="{79758640-EBB0-3612-6EAE-450878011F00}"/>
              </a:ext>
            </a:extLst>
          </p:cNvPr>
          <p:cNvPicPr preferRelativeResize="0"/>
          <p:nvPr userDrawn="1"/>
        </p:nvPicPr>
        <p:blipFill rotWithShape="1">
          <a:blip r:embed="rId3">
            <a:alphaModFix/>
          </a:blip>
          <a:srcRect t="47415" r="11642"/>
          <a:stretch/>
        </p:blipFill>
        <p:spPr>
          <a:xfrm>
            <a:off x="-10180" y="4453838"/>
            <a:ext cx="4039730" cy="2404162"/>
          </a:xfrm>
          <a:prstGeom prst="rect">
            <a:avLst/>
          </a:prstGeom>
          <a:noFill/>
          <a:ln>
            <a:noFill/>
          </a:ln>
        </p:spPr>
      </p:pic>
      <p:pic>
        <p:nvPicPr>
          <p:cNvPr id="19" name="Google Shape;31;p34" descr="A circle filled with diagonal lines">
            <a:extLst>
              <a:ext uri="{FF2B5EF4-FFF2-40B4-BE49-F238E27FC236}">
                <a16:creationId xmlns:a16="http://schemas.microsoft.com/office/drawing/2014/main" id="{95D7728C-A8E6-0105-A9CE-3BAC43E3C98E}"/>
              </a:ext>
            </a:extLst>
          </p:cNvPr>
          <p:cNvPicPr preferRelativeResize="0"/>
          <p:nvPr userDrawn="1"/>
        </p:nvPicPr>
        <p:blipFill rotWithShape="1">
          <a:blip r:embed="rId4">
            <a:alphaModFix/>
          </a:blip>
          <a:srcRect l="58934" t="11636" r="12364" b="10950"/>
          <a:stretch/>
        </p:blipFill>
        <p:spPr>
          <a:xfrm>
            <a:off x="-10180" y="3318626"/>
            <a:ext cx="1312242" cy="3539374"/>
          </a:xfrm>
          <a:prstGeom prst="rect">
            <a:avLst/>
          </a:prstGeom>
          <a:noFill/>
          <a:ln>
            <a:noFill/>
          </a:ln>
        </p:spPr>
      </p:pic>
      <p:pic>
        <p:nvPicPr>
          <p:cNvPr id="20" name="Google Shape;34;p34" descr="An organic corner shape">
            <a:extLst>
              <a:ext uri="{FF2B5EF4-FFF2-40B4-BE49-F238E27FC236}">
                <a16:creationId xmlns:a16="http://schemas.microsoft.com/office/drawing/2014/main" id="{2EFDBDC7-10DB-FE35-3C74-C5233AAE6559}"/>
              </a:ext>
            </a:extLst>
          </p:cNvPr>
          <p:cNvPicPr preferRelativeResize="0"/>
          <p:nvPr userDrawn="1"/>
        </p:nvPicPr>
        <p:blipFill rotWithShape="1">
          <a:blip r:embed="rId5">
            <a:alphaModFix/>
          </a:blip>
          <a:srcRect b="65540"/>
          <a:stretch/>
        </p:blipFill>
        <p:spPr>
          <a:xfrm>
            <a:off x="7620000" y="-1038"/>
            <a:ext cx="4572000" cy="1575516"/>
          </a:xfrm>
          <a:prstGeom prst="rect">
            <a:avLst/>
          </a:prstGeom>
          <a:noFill/>
          <a:ln>
            <a:noFill/>
          </a:ln>
        </p:spPr>
      </p:pic>
      <p:grpSp>
        <p:nvGrpSpPr>
          <p:cNvPr id="21" name="Google Shape;35;p34">
            <a:extLst>
              <a:ext uri="{FF2B5EF4-FFF2-40B4-BE49-F238E27FC236}">
                <a16:creationId xmlns:a16="http://schemas.microsoft.com/office/drawing/2014/main" id="{469F774E-A0C9-0DE9-B7E6-E071A0B89C81}"/>
              </a:ext>
            </a:extLst>
          </p:cNvPr>
          <p:cNvGrpSpPr/>
          <p:nvPr userDrawn="1"/>
        </p:nvGrpSpPr>
        <p:grpSpPr>
          <a:xfrm rot="-5400000">
            <a:off x="10469429" y="1181806"/>
            <a:ext cx="2584807" cy="869620"/>
            <a:chOff x="9177476" y="5772727"/>
            <a:chExt cx="2584807" cy="869620"/>
          </a:xfrm>
        </p:grpSpPr>
        <p:sp>
          <p:nvSpPr>
            <p:cNvPr id="22" name="Google Shape;36;p34">
              <a:extLst>
                <a:ext uri="{FF2B5EF4-FFF2-40B4-BE49-F238E27FC236}">
                  <a16:creationId xmlns:a16="http://schemas.microsoft.com/office/drawing/2014/main" id="{22150E37-C083-779E-BC0B-C0FD923D0430}"/>
                </a:ext>
              </a:extLst>
            </p:cNvPr>
            <p:cNvSpPr/>
            <p:nvPr/>
          </p:nvSpPr>
          <p:spPr>
            <a:xfrm>
              <a:off x="11660683" y="5772727"/>
              <a:ext cx="101600" cy="869620"/>
            </a:xfrm>
            <a:prstGeom prst="rect">
              <a:avLst/>
            </a:prstGeom>
            <a:solidFill>
              <a:srgbClr val="6A21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 name="Google Shape;37;p34">
              <a:extLst>
                <a:ext uri="{FF2B5EF4-FFF2-40B4-BE49-F238E27FC236}">
                  <a16:creationId xmlns:a16="http://schemas.microsoft.com/office/drawing/2014/main" id="{D66B851A-9C68-D514-1712-CF424978F9CA}"/>
                </a:ext>
              </a:extLst>
            </p:cNvPr>
            <p:cNvSpPr/>
            <p:nvPr/>
          </p:nvSpPr>
          <p:spPr>
            <a:xfrm>
              <a:off x="11261904" y="5772727"/>
              <a:ext cx="101600" cy="869620"/>
            </a:xfrm>
            <a:prstGeom prst="rect">
              <a:avLst/>
            </a:prstGeom>
            <a:solidFill>
              <a:srgbClr val="6A21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 name="Google Shape;38;p34">
              <a:extLst>
                <a:ext uri="{FF2B5EF4-FFF2-40B4-BE49-F238E27FC236}">
                  <a16:creationId xmlns:a16="http://schemas.microsoft.com/office/drawing/2014/main" id="{7CA2D823-BB7A-3B0F-55F0-C667BEF5937F}"/>
                </a:ext>
              </a:extLst>
            </p:cNvPr>
            <p:cNvSpPr/>
            <p:nvPr/>
          </p:nvSpPr>
          <p:spPr>
            <a:xfrm>
              <a:off x="10858174" y="5772727"/>
              <a:ext cx="101600" cy="869620"/>
            </a:xfrm>
            <a:prstGeom prst="rect">
              <a:avLst/>
            </a:prstGeom>
            <a:solidFill>
              <a:srgbClr val="6A21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 name="Google Shape;39;p34">
              <a:extLst>
                <a:ext uri="{FF2B5EF4-FFF2-40B4-BE49-F238E27FC236}">
                  <a16:creationId xmlns:a16="http://schemas.microsoft.com/office/drawing/2014/main" id="{D90D43C7-732C-CD4F-F4CB-6323E5717BAB}"/>
                </a:ext>
              </a:extLst>
            </p:cNvPr>
            <p:cNvSpPr/>
            <p:nvPr/>
          </p:nvSpPr>
          <p:spPr>
            <a:xfrm>
              <a:off x="10438963" y="5772727"/>
              <a:ext cx="101600" cy="869620"/>
            </a:xfrm>
            <a:prstGeom prst="rect">
              <a:avLst/>
            </a:prstGeom>
            <a:solidFill>
              <a:srgbClr val="6A21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 name="Google Shape;40;p34">
              <a:extLst>
                <a:ext uri="{FF2B5EF4-FFF2-40B4-BE49-F238E27FC236}">
                  <a16:creationId xmlns:a16="http://schemas.microsoft.com/office/drawing/2014/main" id="{33E943C3-B6B6-E697-C4D1-EA1BD94A143D}"/>
                </a:ext>
              </a:extLst>
            </p:cNvPr>
            <p:cNvSpPr/>
            <p:nvPr/>
          </p:nvSpPr>
          <p:spPr>
            <a:xfrm>
              <a:off x="10019752" y="5772727"/>
              <a:ext cx="101600" cy="869620"/>
            </a:xfrm>
            <a:prstGeom prst="rect">
              <a:avLst/>
            </a:prstGeom>
            <a:solidFill>
              <a:srgbClr val="6A21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 name="Google Shape;41;p34">
              <a:extLst>
                <a:ext uri="{FF2B5EF4-FFF2-40B4-BE49-F238E27FC236}">
                  <a16:creationId xmlns:a16="http://schemas.microsoft.com/office/drawing/2014/main" id="{E6D93F78-0B5A-66BA-9522-0907F078276E}"/>
                </a:ext>
              </a:extLst>
            </p:cNvPr>
            <p:cNvSpPr/>
            <p:nvPr/>
          </p:nvSpPr>
          <p:spPr>
            <a:xfrm>
              <a:off x="9598614" y="5772727"/>
              <a:ext cx="101600" cy="869620"/>
            </a:xfrm>
            <a:prstGeom prst="rect">
              <a:avLst/>
            </a:prstGeom>
            <a:solidFill>
              <a:srgbClr val="6A21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 name="Google Shape;42;p34">
              <a:extLst>
                <a:ext uri="{FF2B5EF4-FFF2-40B4-BE49-F238E27FC236}">
                  <a16:creationId xmlns:a16="http://schemas.microsoft.com/office/drawing/2014/main" id="{2C243A8D-C558-3153-5F33-46160C5FE5AC}"/>
                </a:ext>
              </a:extLst>
            </p:cNvPr>
            <p:cNvSpPr/>
            <p:nvPr/>
          </p:nvSpPr>
          <p:spPr>
            <a:xfrm>
              <a:off x="9177476" y="5772727"/>
              <a:ext cx="101600" cy="869620"/>
            </a:xfrm>
            <a:prstGeom prst="rect">
              <a:avLst/>
            </a:prstGeom>
            <a:solidFill>
              <a:srgbClr val="6A21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29" name="Google Shape;44;p34">
            <a:extLst>
              <a:ext uri="{FF2B5EF4-FFF2-40B4-BE49-F238E27FC236}">
                <a16:creationId xmlns:a16="http://schemas.microsoft.com/office/drawing/2014/main" id="{5FFC9A85-AD9C-5E8D-C067-982F88DFA147}"/>
              </a:ext>
            </a:extLst>
          </p:cNvPr>
          <p:cNvPicPr preferRelativeResize="0"/>
          <p:nvPr userDrawn="1"/>
        </p:nvPicPr>
        <p:blipFill rotWithShape="1">
          <a:blip r:embed="rId6">
            <a:alphaModFix/>
          </a:blip>
          <a:srcRect/>
          <a:stretch/>
        </p:blipFill>
        <p:spPr>
          <a:xfrm>
            <a:off x="444312" y="512082"/>
            <a:ext cx="5779766" cy="1229279"/>
          </a:xfrm>
          <a:prstGeom prst="rect">
            <a:avLst/>
          </a:prstGeom>
          <a:noFill/>
          <a:ln>
            <a:noFill/>
          </a:ln>
        </p:spPr>
      </p:pic>
      <p:pic>
        <p:nvPicPr>
          <p:cNvPr id="46" name="Picture 45">
            <a:extLst>
              <a:ext uri="{FF2B5EF4-FFF2-40B4-BE49-F238E27FC236}">
                <a16:creationId xmlns:a16="http://schemas.microsoft.com/office/drawing/2014/main" id="{A08716F3-2E3D-9BFE-E817-F488782C7CAA}"/>
              </a:ext>
            </a:extLst>
          </p:cNvPr>
          <p:cNvPicPr>
            <a:picLocks noChangeAspect="1"/>
          </p:cNvPicPr>
          <p:nvPr userDrawn="1"/>
        </p:nvPicPr>
        <p:blipFill>
          <a:blip r:embed="rId7"/>
          <a:stretch>
            <a:fillRect/>
          </a:stretch>
        </p:blipFill>
        <p:spPr>
          <a:xfrm>
            <a:off x="6705600" y="3228558"/>
            <a:ext cx="5210686" cy="335799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bg>
      <p:bgPr>
        <a:blipFill>
          <a:blip r:embed="rId2">
            <a:alphaModFix/>
          </a:blip>
          <a:stretch>
            <a:fillRect/>
          </a:stretch>
        </a:blipFill>
        <a:effectLst/>
      </p:bgPr>
    </p:bg>
    <p:spTree>
      <p:nvGrpSpPr>
        <p:cNvPr id="1" name="Shape 46"/>
        <p:cNvGrpSpPr/>
        <p:nvPr/>
      </p:nvGrpSpPr>
      <p:grpSpPr>
        <a:xfrm>
          <a:off x="0" y="0"/>
          <a:ext cx="0" cy="0"/>
          <a:chOff x="0" y="0"/>
          <a:chExt cx="0" cy="0"/>
        </a:xfrm>
      </p:grpSpPr>
      <p:pic>
        <p:nvPicPr>
          <p:cNvPr id="47" name="Google Shape;47;p36"/>
          <p:cNvPicPr preferRelativeResize="0"/>
          <p:nvPr/>
        </p:nvPicPr>
        <p:blipFill rotWithShape="1">
          <a:blip r:embed="rId3">
            <a:alphaModFix/>
          </a:blip>
          <a:srcRect l="21325" t="1641" r="1"/>
          <a:stretch/>
        </p:blipFill>
        <p:spPr>
          <a:xfrm>
            <a:off x="-13573" y="-1"/>
            <a:ext cx="6109573" cy="7406633"/>
          </a:xfrm>
          <a:prstGeom prst="rect">
            <a:avLst/>
          </a:prstGeom>
          <a:noFill/>
          <a:ln>
            <a:noFill/>
          </a:ln>
        </p:spPr>
      </p:pic>
      <p:pic>
        <p:nvPicPr>
          <p:cNvPr id="48" name="Google Shape;48;p36" descr="An organic corner shape"/>
          <p:cNvPicPr preferRelativeResize="0"/>
          <p:nvPr/>
        </p:nvPicPr>
        <p:blipFill rotWithShape="1">
          <a:blip r:embed="rId4">
            <a:alphaModFix/>
          </a:blip>
          <a:srcRect t="47415" r="11642"/>
          <a:stretch/>
        </p:blipFill>
        <p:spPr>
          <a:xfrm>
            <a:off x="-13573" y="4033520"/>
            <a:ext cx="4321413" cy="2824480"/>
          </a:xfrm>
          <a:prstGeom prst="rect">
            <a:avLst/>
          </a:prstGeom>
          <a:noFill/>
          <a:ln>
            <a:noFill/>
          </a:ln>
        </p:spPr>
      </p:pic>
      <p:sp>
        <p:nvSpPr>
          <p:cNvPr id="49" name="Google Shape;49;p36"/>
          <p:cNvSpPr txBox="1">
            <a:spLocks noGrp="1"/>
          </p:cNvSpPr>
          <p:nvPr>
            <p:ph type="title"/>
          </p:nvPr>
        </p:nvSpPr>
        <p:spPr>
          <a:xfrm>
            <a:off x="6238275" y="672175"/>
            <a:ext cx="4543637"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Trebuchet MS"/>
              <a:buNone/>
              <a:defRPr b="1">
                <a:solidFill>
                  <a:schemeClr val="lt1"/>
                </a:solidFill>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0" name="Google Shape;50;p36"/>
          <p:cNvSpPr txBox="1">
            <a:spLocks noGrp="1"/>
          </p:cNvSpPr>
          <p:nvPr>
            <p:ph type="body" idx="1"/>
          </p:nvPr>
        </p:nvSpPr>
        <p:spPr>
          <a:xfrm>
            <a:off x="6238276" y="2403716"/>
            <a:ext cx="4488041" cy="313285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1800"/>
              <a:buNone/>
              <a:defRPr sz="18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1" name="Google Shape;51;p36" descr="A circle filled with diagonal lines"/>
          <p:cNvPicPr preferRelativeResize="0"/>
          <p:nvPr/>
        </p:nvPicPr>
        <p:blipFill rotWithShape="1">
          <a:blip r:embed="rId5">
            <a:alphaModFix/>
          </a:blip>
          <a:srcRect l="58934" t="11636" r="12364" b="10950"/>
          <a:stretch/>
        </p:blipFill>
        <p:spPr>
          <a:xfrm>
            <a:off x="-13573" y="3429001"/>
            <a:ext cx="1281385" cy="3429000"/>
          </a:xfrm>
          <a:prstGeom prst="rect">
            <a:avLst/>
          </a:prstGeom>
          <a:noFill/>
          <a:ln>
            <a:noFill/>
          </a:ln>
        </p:spPr>
      </p:pic>
      <p:cxnSp>
        <p:nvCxnSpPr>
          <p:cNvPr id="60" name="Google Shape;60;p36"/>
          <p:cNvCxnSpPr/>
          <p:nvPr/>
        </p:nvCxnSpPr>
        <p:spPr>
          <a:xfrm rot="10800000">
            <a:off x="976701" y="6197283"/>
            <a:ext cx="5513633" cy="0"/>
          </a:xfrm>
          <a:prstGeom prst="straightConnector1">
            <a:avLst/>
          </a:prstGeom>
          <a:noFill/>
          <a:ln w="76200" cap="rnd" cmpd="sng">
            <a:solidFill>
              <a:srgbClr val="F9C499"/>
            </a:solidFill>
            <a:prstDash val="dot"/>
            <a:miter lim="800000"/>
            <a:headEnd type="none" w="sm" len="sm"/>
            <a:tailEnd type="none" w="sm" len="sm"/>
          </a:ln>
        </p:spPr>
      </p:cxnSp>
      <p:sp>
        <p:nvSpPr>
          <p:cNvPr id="61" name="Google Shape;61;p3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3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ation Highlight Slide" preserve="1">
  <p:cSld name="Quotation Highlight Slide">
    <p:spTree>
      <p:nvGrpSpPr>
        <p:cNvPr id="1" name="Shape 84"/>
        <p:cNvGrpSpPr/>
        <p:nvPr/>
      </p:nvGrpSpPr>
      <p:grpSpPr>
        <a:xfrm>
          <a:off x="0" y="0"/>
          <a:ext cx="0" cy="0"/>
          <a:chOff x="0" y="0"/>
          <a:chExt cx="0" cy="0"/>
        </a:xfrm>
      </p:grpSpPr>
      <p:sp>
        <p:nvSpPr>
          <p:cNvPr id="85" name="Google Shape;85;p45"/>
          <p:cNvSpPr/>
          <p:nvPr/>
        </p:nvSpPr>
        <p:spPr>
          <a:xfrm>
            <a:off x="2245659" y="0"/>
            <a:ext cx="9955094" cy="6858000"/>
          </a:xfrm>
          <a:prstGeom prst="rect">
            <a:avLst/>
          </a:prstGeom>
          <a:solidFill>
            <a:srgbClr val="2B4B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dirty="0">
              <a:solidFill>
                <a:schemeClr val="lt1"/>
              </a:solidFill>
              <a:latin typeface="Calibri" panose="020F0502020204030204" pitchFamily="34" charset="0"/>
              <a:ea typeface="Arial"/>
              <a:cs typeface="Calibri" panose="020F0502020204030204" pitchFamily="34" charset="0"/>
              <a:sym typeface="Arial"/>
            </a:endParaRPr>
          </a:p>
        </p:txBody>
      </p:sp>
      <p:sp>
        <p:nvSpPr>
          <p:cNvPr id="87" name="Google Shape;87;p45"/>
          <p:cNvSpPr txBox="1">
            <a:spLocks noGrp="1"/>
          </p:cNvSpPr>
          <p:nvPr>
            <p:ph type="title"/>
          </p:nvPr>
        </p:nvSpPr>
        <p:spPr>
          <a:xfrm>
            <a:off x="3199983" y="1692390"/>
            <a:ext cx="7117169" cy="2435649"/>
          </a:xfrm>
          <a:prstGeom prst="rect">
            <a:avLst/>
          </a:prstGeom>
          <a:noFill/>
          <a:ln>
            <a:noFill/>
          </a:ln>
        </p:spPr>
        <p:txBody>
          <a:bodyPr spcFirstLastPara="1" wrap="square" lIns="91425" tIns="45700" rIns="91425" bIns="45700" anchor="t" anchorCtr="0">
            <a:noAutofit/>
          </a:bodyPr>
          <a:lstStyle>
            <a:lvl1pPr marR="0" lvl="0" algn="l" rtl="0">
              <a:lnSpc>
                <a:spcPct val="110000"/>
              </a:lnSpc>
              <a:spcBef>
                <a:spcPts val="0"/>
              </a:spcBef>
              <a:spcAft>
                <a:spcPts val="0"/>
              </a:spcAft>
              <a:buClr>
                <a:srgbClr val="ABC1DA"/>
              </a:buClr>
              <a:buSzPts val="3199"/>
              <a:buFont typeface="Helvetica Neue"/>
              <a:buNone/>
              <a:defRPr sz="3199" b="1" i="0" u="none" strike="noStrike" cap="none">
                <a:solidFill>
                  <a:srgbClr val="ABC1DA"/>
                </a:solidFill>
                <a:latin typeface="Calibri" panose="020F0502020204030204" pitchFamily="34" charset="0"/>
                <a:ea typeface="Calibri" panose="020F0502020204030204" pitchFamily="34" charset="0"/>
                <a:cs typeface="Calibri" panose="020F0502020204030204" pitchFamily="34" charset="0"/>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90" name="Google Shape;90;p45"/>
          <p:cNvSpPr txBox="1">
            <a:spLocks noGrp="1"/>
          </p:cNvSpPr>
          <p:nvPr>
            <p:ph type="body" idx="1"/>
          </p:nvPr>
        </p:nvSpPr>
        <p:spPr>
          <a:xfrm>
            <a:off x="5438484" y="4473460"/>
            <a:ext cx="4818086" cy="692150"/>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rgbClr val="72E51D"/>
              </a:buClr>
              <a:buSzPts val="1900"/>
              <a:buFont typeface="Arial"/>
              <a:buNone/>
              <a:defRPr sz="1900" b="0" i="0" u="none" strike="noStrike" cap="none">
                <a:solidFill>
                  <a:srgbClr val="72E51D"/>
                </a:solidFill>
                <a:latin typeface="Calibri" panose="020F0502020204030204" pitchFamily="34" charset="0"/>
                <a:ea typeface="Calibri" panose="020F0502020204030204" pitchFamily="34" charset="0"/>
                <a:cs typeface="Calibri" panose="020F0502020204030204" pitchFamily="34" charset="0"/>
                <a:sym typeface="Helvetica Neue"/>
              </a:defRPr>
            </a:lvl1pPr>
            <a:lvl2pPr marL="914400" marR="0" lvl="1" indent="-342900" algn="l" rtl="0">
              <a:lnSpc>
                <a:spcPct val="90000"/>
              </a:lnSpc>
              <a:spcBef>
                <a:spcPts val="1100"/>
              </a:spcBef>
              <a:spcAft>
                <a:spcPts val="0"/>
              </a:spcAft>
              <a:buClr>
                <a:srgbClr val="5A799C"/>
              </a:buClr>
              <a:buSzPts val="1800"/>
              <a:buFont typeface="Arial"/>
              <a:buChar char="•"/>
              <a:defRPr sz="1800" b="0" i="0" u="none" strike="noStrike" cap="none">
                <a:solidFill>
                  <a:srgbClr val="5A799C"/>
                </a:solidFill>
                <a:latin typeface="Helvetica Neue"/>
                <a:ea typeface="Helvetica Neue"/>
                <a:cs typeface="Helvetica Neue"/>
                <a:sym typeface="Helvetica Neue"/>
              </a:defRPr>
            </a:lvl2pPr>
            <a:lvl3pPr marL="1371600" marR="0" lvl="2" indent="-317500" algn="l" rtl="0">
              <a:lnSpc>
                <a:spcPct val="90000"/>
              </a:lnSpc>
              <a:spcBef>
                <a:spcPts val="500"/>
              </a:spcBef>
              <a:spcAft>
                <a:spcPts val="0"/>
              </a:spcAft>
              <a:buClr>
                <a:srgbClr val="5A799C"/>
              </a:buClr>
              <a:buSzPts val="1400"/>
              <a:buFont typeface="NTR"/>
              <a:buChar char="–"/>
              <a:defRPr sz="1400" b="0" i="0" u="none" strike="noStrike" cap="none">
                <a:solidFill>
                  <a:srgbClr val="5A799C"/>
                </a:solidFill>
                <a:latin typeface="Helvetica Neue"/>
                <a:ea typeface="Helvetica Neue"/>
                <a:cs typeface="Helvetica Neue"/>
                <a:sym typeface="Helvetica Neue"/>
              </a:defRPr>
            </a:lvl3pPr>
            <a:lvl4pPr marL="1828800" marR="0" lvl="3" indent="-304800" algn="l" rtl="0">
              <a:lnSpc>
                <a:spcPct val="90000"/>
              </a:lnSpc>
              <a:spcBef>
                <a:spcPts val="500"/>
              </a:spcBef>
              <a:spcAft>
                <a:spcPts val="0"/>
              </a:spcAft>
              <a:buClr>
                <a:srgbClr val="143367"/>
              </a:buClr>
              <a:buSzPts val="1200"/>
              <a:buFont typeface="Courier New"/>
              <a:buChar char="o"/>
              <a:defRPr sz="1200" b="1" i="0" u="none" strike="noStrike" cap="none">
                <a:solidFill>
                  <a:srgbClr val="143367"/>
                </a:solidFill>
                <a:latin typeface="Helvetica Neue"/>
                <a:ea typeface="Helvetica Neue"/>
                <a:cs typeface="Helvetica Neue"/>
                <a:sym typeface="Helvetica Neue"/>
              </a:defRPr>
            </a:lvl4pPr>
            <a:lvl5pPr marL="2286000" marR="0" lvl="4" indent="-292100" algn="l" rtl="0">
              <a:lnSpc>
                <a:spcPct val="90000"/>
              </a:lnSpc>
              <a:spcBef>
                <a:spcPts val="500"/>
              </a:spcBef>
              <a:spcAft>
                <a:spcPts val="0"/>
              </a:spcAft>
              <a:buClr>
                <a:schemeClr val="dk1"/>
              </a:buClr>
              <a:buSzPts val="1000"/>
              <a:buFont typeface="Arial"/>
              <a:buChar char="•"/>
              <a:defRPr sz="10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91" name="Google Shape;91;p45"/>
          <p:cNvSpPr txBox="1"/>
          <p:nvPr/>
        </p:nvSpPr>
        <p:spPr>
          <a:xfrm>
            <a:off x="11332473" y="6161286"/>
            <a:ext cx="395573" cy="365125"/>
          </a:xfrm>
          <a:prstGeom prst="rect">
            <a:avLst/>
          </a:prstGeom>
          <a:noFill/>
          <a:ln>
            <a:noFill/>
          </a:ln>
        </p:spPr>
        <p:txBody>
          <a:bodyPr spcFirstLastPara="1" wrap="square" lIns="45700" tIns="22850" rIns="45700" bIns="22850" anchor="ctr" anchorCtr="0">
            <a:noAutofit/>
          </a:bodyPr>
          <a:lstStyle/>
          <a:p>
            <a:pPr marL="0" marR="0" lvl="0" indent="0" algn="ctr" rtl="0">
              <a:spcBef>
                <a:spcPts val="0"/>
              </a:spcBef>
              <a:spcAft>
                <a:spcPts val="0"/>
              </a:spcAft>
              <a:buNone/>
            </a:pPr>
            <a:fld id="{00000000-1234-1234-1234-123412341234}" type="slidenum">
              <a:rPr lang="en-US" sz="1200" b="1">
                <a:solidFill>
                  <a:schemeClr val="lt1"/>
                </a:solidFill>
                <a:latin typeface="Calibri" panose="020F0502020204030204" pitchFamily="34" charset="0"/>
                <a:ea typeface="Helvetica Neue"/>
                <a:cs typeface="Calibri" panose="020F0502020204030204" pitchFamily="34" charset="0"/>
                <a:sym typeface="Helvetica Neue"/>
              </a:rPr>
              <a:t>‹#›</a:t>
            </a:fld>
            <a:endParaRPr sz="1200" b="1" dirty="0">
              <a:solidFill>
                <a:schemeClr val="lt1"/>
              </a:solidFill>
              <a:latin typeface="Calibri" panose="020F0502020204030204" pitchFamily="34" charset="0"/>
              <a:ea typeface="Helvetica Neue"/>
              <a:cs typeface="Calibri" panose="020F0502020204030204" pitchFamily="34" charset="0"/>
              <a:sym typeface="Helvetica Neue"/>
            </a:endParaRPr>
          </a:p>
        </p:txBody>
      </p:sp>
      <p:pic>
        <p:nvPicPr>
          <p:cNvPr id="13" name="Picture 12">
            <a:extLst>
              <a:ext uri="{FF2B5EF4-FFF2-40B4-BE49-F238E27FC236}">
                <a16:creationId xmlns:a16="http://schemas.microsoft.com/office/drawing/2014/main" id="{85F68321-FDF1-B2B5-8B63-8089615761C1}"/>
              </a:ext>
            </a:extLst>
          </p:cNvPr>
          <p:cNvPicPr>
            <a:picLocks noChangeAspect="1"/>
          </p:cNvPicPr>
          <p:nvPr userDrawn="1"/>
        </p:nvPicPr>
        <p:blipFill>
          <a:blip r:embed="rId2"/>
          <a:stretch>
            <a:fillRect/>
          </a:stretch>
        </p:blipFill>
        <p:spPr>
          <a:xfrm>
            <a:off x="10474663" y="408476"/>
            <a:ext cx="1462571" cy="942546"/>
          </a:xfrm>
          <a:prstGeom prst="rect">
            <a:avLst/>
          </a:prstGeom>
        </p:spPr>
      </p:pic>
      <p:pic>
        <p:nvPicPr>
          <p:cNvPr id="15" name="Google Shape;191;p49" descr="An organic corner shape">
            <a:extLst>
              <a:ext uri="{FF2B5EF4-FFF2-40B4-BE49-F238E27FC236}">
                <a16:creationId xmlns:a16="http://schemas.microsoft.com/office/drawing/2014/main" id="{FB6EB3C1-2A9A-FAB2-E868-4E953B271F16}"/>
              </a:ext>
            </a:extLst>
          </p:cNvPr>
          <p:cNvPicPr preferRelativeResize="0"/>
          <p:nvPr userDrawn="1"/>
        </p:nvPicPr>
        <p:blipFill rotWithShape="1">
          <a:blip r:embed="rId3">
            <a:alphaModFix/>
          </a:blip>
          <a:srcRect l="11893" b="65540"/>
          <a:stretch/>
        </p:blipFill>
        <p:spPr>
          <a:xfrm rot="-5400000" flipH="1">
            <a:off x="-2023989" y="1634031"/>
            <a:ext cx="7247962" cy="3199985"/>
          </a:xfrm>
          <a:prstGeom prst="rect">
            <a:avLst/>
          </a:prstGeom>
          <a:noFill/>
          <a:ln>
            <a:noFill/>
          </a:ln>
        </p:spPr>
      </p:pic>
      <p:pic>
        <p:nvPicPr>
          <p:cNvPr id="17" name="Google Shape;200;p49" descr="A square made of dots">
            <a:extLst>
              <a:ext uri="{FF2B5EF4-FFF2-40B4-BE49-F238E27FC236}">
                <a16:creationId xmlns:a16="http://schemas.microsoft.com/office/drawing/2014/main" id="{36484840-0458-E308-25D4-DFFED3AC48F2}"/>
              </a:ext>
            </a:extLst>
          </p:cNvPr>
          <p:cNvPicPr preferRelativeResize="0"/>
          <p:nvPr userDrawn="1"/>
        </p:nvPicPr>
        <p:blipFill rotWithShape="1">
          <a:blip r:embed="rId4">
            <a:alphaModFix/>
          </a:blip>
          <a:srcRect l="44777" t="13758" r="30555" b="40299"/>
          <a:stretch/>
        </p:blipFill>
        <p:spPr>
          <a:xfrm rot="5400000">
            <a:off x="486330" y="4207589"/>
            <a:ext cx="1127760" cy="2100421"/>
          </a:xfrm>
          <a:prstGeom prst="rect">
            <a:avLst/>
          </a:prstGeom>
          <a:noFill/>
          <a:ln>
            <a:noFill/>
          </a:ln>
        </p:spPr>
      </p:pic>
    </p:spTree>
    <p:extLst>
      <p:ext uri="{BB962C8B-B14F-4D97-AF65-F5344CB8AC3E}">
        <p14:creationId xmlns:p14="http://schemas.microsoft.com/office/powerpoint/2010/main" val="233808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ation Highlight Slide" preserve="1">
  <p:cSld name="1_Quotation Highlight Slide">
    <p:spTree>
      <p:nvGrpSpPr>
        <p:cNvPr id="1" name="Shape 84"/>
        <p:cNvGrpSpPr/>
        <p:nvPr/>
      </p:nvGrpSpPr>
      <p:grpSpPr>
        <a:xfrm>
          <a:off x="0" y="0"/>
          <a:ext cx="0" cy="0"/>
          <a:chOff x="0" y="0"/>
          <a:chExt cx="0" cy="0"/>
        </a:xfrm>
      </p:grpSpPr>
      <p:sp>
        <p:nvSpPr>
          <p:cNvPr id="85" name="Google Shape;85;p45"/>
          <p:cNvSpPr/>
          <p:nvPr/>
        </p:nvSpPr>
        <p:spPr>
          <a:xfrm>
            <a:off x="2245659" y="0"/>
            <a:ext cx="9955094" cy="6858000"/>
          </a:xfrm>
          <a:prstGeom prst="rect">
            <a:avLst/>
          </a:prstGeom>
          <a:solidFill>
            <a:srgbClr val="2B4B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dirty="0">
              <a:solidFill>
                <a:schemeClr val="lt1"/>
              </a:solidFill>
              <a:latin typeface="Calibri" panose="020F0502020204030204" pitchFamily="34" charset="0"/>
              <a:ea typeface="Arial"/>
              <a:cs typeface="Calibri" panose="020F0502020204030204" pitchFamily="34" charset="0"/>
              <a:sym typeface="Arial"/>
            </a:endParaRPr>
          </a:p>
        </p:txBody>
      </p:sp>
      <p:sp>
        <p:nvSpPr>
          <p:cNvPr id="87" name="Google Shape;87;p45"/>
          <p:cNvSpPr txBox="1">
            <a:spLocks noGrp="1"/>
          </p:cNvSpPr>
          <p:nvPr>
            <p:ph type="title"/>
          </p:nvPr>
        </p:nvSpPr>
        <p:spPr>
          <a:xfrm>
            <a:off x="3199983" y="1692390"/>
            <a:ext cx="7117169" cy="2435649"/>
          </a:xfrm>
          <a:prstGeom prst="rect">
            <a:avLst/>
          </a:prstGeom>
          <a:noFill/>
          <a:ln>
            <a:noFill/>
          </a:ln>
        </p:spPr>
        <p:txBody>
          <a:bodyPr spcFirstLastPara="1" wrap="square" lIns="91425" tIns="45700" rIns="91425" bIns="45700" anchor="t" anchorCtr="0">
            <a:noAutofit/>
          </a:bodyPr>
          <a:lstStyle>
            <a:lvl1pPr marR="0" lvl="0" algn="l" rtl="0">
              <a:lnSpc>
                <a:spcPct val="110000"/>
              </a:lnSpc>
              <a:spcBef>
                <a:spcPts val="0"/>
              </a:spcBef>
              <a:spcAft>
                <a:spcPts val="0"/>
              </a:spcAft>
              <a:buClr>
                <a:srgbClr val="ABC1DA"/>
              </a:buClr>
              <a:buSzPts val="3199"/>
              <a:buFont typeface="Helvetica Neue"/>
              <a:buNone/>
              <a:defRPr sz="3199" b="1" i="0" u="none" strike="noStrike" cap="none">
                <a:solidFill>
                  <a:srgbClr val="ABC1DA"/>
                </a:solidFill>
                <a:latin typeface="Calibri" panose="020F0502020204030204" pitchFamily="34" charset="0"/>
                <a:ea typeface="Calibri" panose="020F0502020204030204" pitchFamily="34" charset="0"/>
                <a:cs typeface="Calibri" panose="020F0502020204030204" pitchFamily="34" charset="0"/>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90" name="Google Shape;90;p45"/>
          <p:cNvSpPr txBox="1">
            <a:spLocks noGrp="1"/>
          </p:cNvSpPr>
          <p:nvPr>
            <p:ph type="body" idx="1"/>
          </p:nvPr>
        </p:nvSpPr>
        <p:spPr>
          <a:xfrm>
            <a:off x="5438484" y="4473460"/>
            <a:ext cx="4818086" cy="692150"/>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rgbClr val="72E51D"/>
              </a:buClr>
              <a:buSzPts val="1900"/>
              <a:buFont typeface="Arial"/>
              <a:buNone/>
              <a:defRPr sz="1900" b="0" i="0" u="none" strike="noStrike" cap="none">
                <a:solidFill>
                  <a:srgbClr val="72E51D"/>
                </a:solidFill>
                <a:latin typeface="Calibri" panose="020F0502020204030204" pitchFamily="34" charset="0"/>
                <a:ea typeface="Calibri" panose="020F0502020204030204" pitchFamily="34" charset="0"/>
                <a:cs typeface="Calibri" panose="020F0502020204030204" pitchFamily="34" charset="0"/>
                <a:sym typeface="Helvetica Neue"/>
              </a:defRPr>
            </a:lvl1pPr>
            <a:lvl2pPr marL="914400" marR="0" lvl="1" indent="-342900" algn="l" rtl="0">
              <a:lnSpc>
                <a:spcPct val="90000"/>
              </a:lnSpc>
              <a:spcBef>
                <a:spcPts val="1100"/>
              </a:spcBef>
              <a:spcAft>
                <a:spcPts val="0"/>
              </a:spcAft>
              <a:buClr>
                <a:srgbClr val="5A799C"/>
              </a:buClr>
              <a:buSzPts val="1800"/>
              <a:buFont typeface="Arial"/>
              <a:buChar char="•"/>
              <a:defRPr sz="1800" b="0" i="0" u="none" strike="noStrike" cap="none">
                <a:solidFill>
                  <a:srgbClr val="5A799C"/>
                </a:solidFill>
                <a:latin typeface="Helvetica Neue"/>
                <a:ea typeface="Helvetica Neue"/>
                <a:cs typeface="Helvetica Neue"/>
                <a:sym typeface="Helvetica Neue"/>
              </a:defRPr>
            </a:lvl2pPr>
            <a:lvl3pPr marL="1371600" marR="0" lvl="2" indent="-317500" algn="l" rtl="0">
              <a:lnSpc>
                <a:spcPct val="90000"/>
              </a:lnSpc>
              <a:spcBef>
                <a:spcPts val="500"/>
              </a:spcBef>
              <a:spcAft>
                <a:spcPts val="0"/>
              </a:spcAft>
              <a:buClr>
                <a:srgbClr val="5A799C"/>
              </a:buClr>
              <a:buSzPts val="1400"/>
              <a:buFont typeface="NTR"/>
              <a:buChar char="–"/>
              <a:defRPr sz="1400" b="0" i="0" u="none" strike="noStrike" cap="none">
                <a:solidFill>
                  <a:srgbClr val="5A799C"/>
                </a:solidFill>
                <a:latin typeface="Helvetica Neue"/>
                <a:ea typeface="Helvetica Neue"/>
                <a:cs typeface="Helvetica Neue"/>
                <a:sym typeface="Helvetica Neue"/>
              </a:defRPr>
            </a:lvl3pPr>
            <a:lvl4pPr marL="1828800" marR="0" lvl="3" indent="-304800" algn="l" rtl="0">
              <a:lnSpc>
                <a:spcPct val="90000"/>
              </a:lnSpc>
              <a:spcBef>
                <a:spcPts val="500"/>
              </a:spcBef>
              <a:spcAft>
                <a:spcPts val="0"/>
              </a:spcAft>
              <a:buClr>
                <a:srgbClr val="143367"/>
              </a:buClr>
              <a:buSzPts val="1200"/>
              <a:buFont typeface="Courier New"/>
              <a:buChar char="o"/>
              <a:defRPr sz="1200" b="1" i="0" u="none" strike="noStrike" cap="none">
                <a:solidFill>
                  <a:srgbClr val="143367"/>
                </a:solidFill>
                <a:latin typeface="Helvetica Neue"/>
                <a:ea typeface="Helvetica Neue"/>
                <a:cs typeface="Helvetica Neue"/>
                <a:sym typeface="Helvetica Neue"/>
              </a:defRPr>
            </a:lvl4pPr>
            <a:lvl5pPr marL="2286000" marR="0" lvl="4" indent="-292100" algn="l" rtl="0">
              <a:lnSpc>
                <a:spcPct val="90000"/>
              </a:lnSpc>
              <a:spcBef>
                <a:spcPts val="500"/>
              </a:spcBef>
              <a:spcAft>
                <a:spcPts val="0"/>
              </a:spcAft>
              <a:buClr>
                <a:schemeClr val="dk1"/>
              </a:buClr>
              <a:buSzPts val="1000"/>
              <a:buFont typeface="Arial"/>
              <a:buChar char="•"/>
              <a:defRPr sz="10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91" name="Google Shape;91;p45"/>
          <p:cNvSpPr txBox="1"/>
          <p:nvPr/>
        </p:nvSpPr>
        <p:spPr>
          <a:xfrm>
            <a:off x="11332473" y="6161286"/>
            <a:ext cx="395573" cy="365125"/>
          </a:xfrm>
          <a:prstGeom prst="rect">
            <a:avLst/>
          </a:prstGeom>
          <a:noFill/>
          <a:ln>
            <a:noFill/>
          </a:ln>
        </p:spPr>
        <p:txBody>
          <a:bodyPr spcFirstLastPara="1" wrap="square" lIns="45700" tIns="22850" rIns="45700" bIns="22850" anchor="ctr" anchorCtr="0">
            <a:noAutofit/>
          </a:bodyPr>
          <a:lstStyle/>
          <a:p>
            <a:pPr marL="0" marR="0" lvl="0" indent="0" algn="ctr" rtl="0">
              <a:spcBef>
                <a:spcPts val="0"/>
              </a:spcBef>
              <a:spcAft>
                <a:spcPts val="0"/>
              </a:spcAft>
              <a:buNone/>
            </a:pPr>
            <a:fld id="{00000000-1234-1234-1234-123412341234}" type="slidenum">
              <a:rPr lang="en-US" sz="1200" b="1">
                <a:solidFill>
                  <a:schemeClr val="lt1"/>
                </a:solidFill>
                <a:latin typeface="Calibri" panose="020F0502020204030204" pitchFamily="34" charset="0"/>
                <a:ea typeface="Helvetica Neue"/>
                <a:cs typeface="Calibri" panose="020F0502020204030204" pitchFamily="34" charset="0"/>
                <a:sym typeface="Helvetica Neue"/>
              </a:rPr>
              <a:t>‹#›</a:t>
            </a:fld>
            <a:endParaRPr sz="1200" b="1" dirty="0">
              <a:solidFill>
                <a:schemeClr val="lt1"/>
              </a:solidFill>
              <a:latin typeface="Calibri" panose="020F0502020204030204" pitchFamily="34" charset="0"/>
              <a:ea typeface="Helvetica Neue"/>
              <a:cs typeface="Calibri" panose="020F0502020204030204" pitchFamily="34" charset="0"/>
              <a:sym typeface="Helvetica Neue"/>
            </a:endParaRPr>
          </a:p>
        </p:txBody>
      </p:sp>
      <p:pic>
        <p:nvPicPr>
          <p:cNvPr id="13" name="Picture 12">
            <a:extLst>
              <a:ext uri="{FF2B5EF4-FFF2-40B4-BE49-F238E27FC236}">
                <a16:creationId xmlns:a16="http://schemas.microsoft.com/office/drawing/2014/main" id="{85F68321-FDF1-B2B5-8B63-8089615761C1}"/>
              </a:ext>
            </a:extLst>
          </p:cNvPr>
          <p:cNvPicPr>
            <a:picLocks noChangeAspect="1"/>
          </p:cNvPicPr>
          <p:nvPr userDrawn="1"/>
        </p:nvPicPr>
        <p:blipFill>
          <a:blip r:embed="rId2"/>
          <a:stretch>
            <a:fillRect/>
          </a:stretch>
        </p:blipFill>
        <p:spPr>
          <a:xfrm>
            <a:off x="10474663" y="408476"/>
            <a:ext cx="1462571" cy="942546"/>
          </a:xfrm>
          <a:prstGeom prst="rect">
            <a:avLst/>
          </a:prstGeom>
        </p:spPr>
      </p:pic>
      <p:pic>
        <p:nvPicPr>
          <p:cNvPr id="15" name="Google Shape;191;p49" descr="An organic corner shape">
            <a:extLst>
              <a:ext uri="{FF2B5EF4-FFF2-40B4-BE49-F238E27FC236}">
                <a16:creationId xmlns:a16="http://schemas.microsoft.com/office/drawing/2014/main" id="{FB6EB3C1-2A9A-FAB2-E868-4E953B271F16}"/>
              </a:ext>
            </a:extLst>
          </p:cNvPr>
          <p:cNvPicPr preferRelativeResize="0"/>
          <p:nvPr userDrawn="1"/>
        </p:nvPicPr>
        <p:blipFill rotWithShape="1">
          <a:blip r:embed="rId3">
            <a:alphaModFix/>
          </a:blip>
          <a:srcRect l="11893" b="65540"/>
          <a:stretch/>
        </p:blipFill>
        <p:spPr>
          <a:xfrm rot="-5400000" flipH="1">
            <a:off x="-2023989" y="1634031"/>
            <a:ext cx="7247962" cy="3199985"/>
          </a:xfrm>
          <a:prstGeom prst="rect">
            <a:avLst/>
          </a:prstGeom>
          <a:noFill/>
          <a:ln>
            <a:noFill/>
          </a:ln>
        </p:spPr>
      </p:pic>
      <p:pic>
        <p:nvPicPr>
          <p:cNvPr id="17" name="Google Shape;200;p49" descr="A square made of dots">
            <a:extLst>
              <a:ext uri="{FF2B5EF4-FFF2-40B4-BE49-F238E27FC236}">
                <a16:creationId xmlns:a16="http://schemas.microsoft.com/office/drawing/2014/main" id="{36484840-0458-E308-25D4-DFFED3AC48F2}"/>
              </a:ext>
            </a:extLst>
          </p:cNvPr>
          <p:cNvPicPr preferRelativeResize="0"/>
          <p:nvPr userDrawn="1"/>
        </p:nvPicPr>
        <p:blipFill rotWithShape="1">
          <a:blip r:embed="rId4">
            <a:alphaModFix/>
          </a:blip>
          <a:srcRect l="44777" t="13758" r="30555" b="40299"/>
          <a:stretch/>
        </p:blipFill>
        <p:spPr>
          <a:xfrm rot="5400000">
            <a:off x="486330" y="4207589"/>
            <a:ext cx="1127760" cy="2100421"/>
          </a:xfrm>
          <a:prstGeom prst="rect">
            <a:avLst/>
          </a:prstGeom>
          <a:noFill/>
          <a:ln>
            <a:noFill/>
          </a:ln>
        </p:spPr>
      </p:pic>
    </p:spTree>
    <p:extLst>
      <p:ext uri="{BB962C8B-B14F-4D97-AF65-F5344CB8AC3E}">
        <p14:creationId xmlns:p14="http://schemas.microsoft.com/office/powerpoint/2010/main" val="655945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4"/>
        <p:cNvGrpSpPr/>
        <p:nvPr/>
      </p:nvGrpSpPr>
      <p:grpSpPr>
        <a:xfrm>
          <a:off x="0" y="0"/>
          <a:ext cx="0" cy="0"/>
          <a:chOff x="0" y="0"/>
          <a:chExt cx="0" cy="0"/>
        </a:xfrm>
      </p:grpSpPr>
      <p:sp>
        <p:nvSpPr>
          <p:cNvPr id="65" name="Google Shape;65;p37"/>
          <p:cNvSpPr txBox="1">
            <a:spLocks noGrp="1"/>
          </p:cNvSpPr>
          <p:nvPr>
            <p:ph type="ctrTitle"/>
          </p:nvPr>
        </p:nvSpPr>
        <p:spPr>
          <a:xfrm>
            <a:off x="1828800" y="1122363"/>
            <a:ext cx="8839200" cy="1999528"/>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800"/>
              <a:buFont typeface="Trebuchet MS"/>
              <a:buNone/>
              <a:defRPr sz="4800">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6" name="Google Shape;66;p37"/>
          <p:cNvSpPr txBox="1">
            <a:spLocks noGrp="1"/>
          </p:cNvSpPr>
          <p:nvPr>
            <p:ph type="subTitle" idx="1"/>
          </p:nvPr>
        </p:nvSpPr>
        <p:spPr>
          <a:xfrm>
            <a:off x="1828800" y="3429000"/>
            <a:ext cx="8839200" cy="212852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67" name="Google Shape;67;p3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3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3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pic>
        <p:nvPicPr>
          <p:cNvPr id="7" name="Google Shape;208;p50" descr="An organic corner shape">
            <a:extLst>
              <a:ext uri="{FF2B5EF4-FFF2-40B4-BE49-F238E27FC236}">
                <a16:creationId xmlns:a16="http://schemas.microsoft.com/office/drawing/2014/main" id="{491D950C-5C4E-840B-E8AF-2FA6DD4558D0}"/>
              </a:ext>
            </a:extLst>
          </p:cNvPr>
          <p:cNvPicPr preferRelativeResize="0"/>
          <p:nvPr userDrawn="1"/>
        </p:nvPicPr>
        <p:blipFill rotWithShape="1">
          <a:blip r:embed="rId2">
            <a:alphaModFix/>
          </a:blip>
          <a:srcRect t="47415" r="11642"/>
          <a:stretch/>
        </p:blipFill>
        <p:spPr>
          <a:xfrm>
            <a:off x="-10180" y="4453838"/>
            <a:ext cx="4039730" cy="2404162"/>
          </a:xfrm>
          <a:prstGeom prst="rect">
            <a:avLst/>
          </a:prstGeom>
          <a:noFill/>
          <a:ln>
            <a:noFill/>
          </a:ln>
        </p:spPr>
      </p:pic>
      <p:pic>
        <p:nvPicPr>
          <p:cNvPr id="8" name="Google Shape;209;p50" descr="A circle filled with diagonal lines">
            <a:extLst>
              <a:ext uri="{FF2B5EF4-FFF2-40B4-BE49-F238E27FC236}">
                <a16:creationId xmlns:a16="http://schemas.microsoft.com/office/drawing/2014/main" id="{38F73E9D-3415-095D-6228-8B311427D954}"/>
              </a:ext>
            </a:extLst>
          </p:cNvPr>
          <p:cNvPicPr preferRelativeResize="0"/>
          <p:nvPr userDrawn="1"/>
        </p:nvPicPr>
        <p:blipFill rotWithShape="1">
          <a:blip r:embed="rId3">
            <a:alphaModFix/>
          </a:blip>
          <a:srcRect l="58934" t="11636" r="12364" b="10950"/>
          <a:stretch/>
        </p:blipFill>
        <p:spPr>
          <a:xfrm>
            <a:off x="-10180" y="3318626"/>
            <a:ext cx="1312242" cy="3539374"/>
          </a:xfrm>
          <a:prstGeom prst="rect">
            <a:avLst/>
          </a:prstGeom>
          <a:noFill/>
          <a:ln>
            <a:noFill/>
          </a:ln>
        </p:spPr>
      </p:pic>
      <p:cxnSp>
        <p:nvCxnSpPr>
          <p:cNvPr id="9" name="Google Shape;210;p50">
            <a:extLst>
              <a:ext uri="{FF2B5EF4-FFF2-40B4-BE49-F238E27FC236}">
                <a16:creationId xmlns:a16="http://schemas.microsoft.com/office/drawing/2014/main" id="{278A3E0F-0E63-1A39-471F-9A67DEAAEA2E}"/>
              </a:ext>
            </a:extLst>
          </p:cNvPr>
          <p:cNvCxnSpPr/>
          <p:nvPr userDrawn="1"/>
        </p:nvCxnSpPr>
        <p:spPr>
          <a:xfrm rot="10800000">
            <a:off x="1168400" y="6176963"/>
            <a:ext cx="6747350" cy="0"/>
          </a:xfrm>
          <a:prstGeom prst="straightConnector1">
            <a:avLst/>
          </a:prstGeom>
          <a:noFill/>
          <a:ln w="76200" cap="rnd" cmpd="sng">
            <a:solidFill>
              <a:srgbClr val="F9C499"/>
            </a:solidFill>
            <a:prstDash val="dot"/>
            <a:miter lim="800000"/>
            <a:headEnd type="none" w="sm" len="sm"/>
            <a:tailEnd type="none" w="sm" len="sm"/>
          </a:ln>
        </p:spPr>
      </p:cxnSp>
      <p:pic>
        <p:nvPicPr>
          <p:cNvPr id="10" name="Picture 9">
            <a:extLst>
              <a:ext uri="{FF2B5EF4-FFF2-40B4-BE49-F238E27FC236}">
                <a16:creationId xmlns:a16="http://schemas.microsoft.com/office/drawing/2014/main" id="{5C18E6CD-0D9D-5E18-6EB3-A16FC352635B}"/>
              </a:ext>
            </a:extLst>
          </p:cNvPr>
          <p:cNvPicPr>
            <a:picLocks noChangeAspect="1"/>
          </p:cNvPicPr>
          <p:nvPr userDrawn="1"/>
        </p:nvPicPr>
        <p:blipFill>
          <a:blip r:embed="rId4"/>
          <a:stretch>
            <a:fillRect/>
          </a:stretch>
        </p:blipFill>
        <p:spPr>
          <a:xfrm>
            <a:off x="10440834" y="351099"/>
            <a:ext cx="1500070" cy="96671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70"/>
        <p:cNvGrpSpPr/>
        <p:nvPr/>
      </p:nvGrpSpPr>
      <p:grpSpPr>
        <a:xfrm>
          <a:off x="0" y="0"/>
          <a:ext cx="0" cy="0"/>
          <a:chOff x="0" y="0"/>
          <a:chExt cx="0" cy="0"/>
        </a:xfrm>
      </p:grpSpPr>
      <p:sp>
        <p:nvSpPr>
          <p:cNvPr id="71" name="Google Shape;71;p38"/>
          <p:cNvSpPr txBox="1">
            <a:spLocks noGrp="1"/>
          </p:cNvSpPr>
          <p:nvPr>
            <p:ph type="body" idx="1"/>
          </p:nvPr>
        </p:nvSpPr>
        <p:spPr>
          <a:xfrm>
            <a:off x="1455592" y="1825625"/>
            <a:ext cx="9623888" cy="397691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3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3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75" name="Google Shape;75;p38"/>
          <p:cNvSpPr txBox="1">
            <a:spLocks noGrp="1"/>
          </p:cNvSpPr>
          <p:nvPr>
            <p:ph type="title"/>
          </p:nvPr>
        </p:nvSpPr>
        <p:spPr>
          <a:xfrm>
            <a:off x="1236021" y="618354"/>
            <a:ext cx="831600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pic>
        <p:nvPicPr>
          <p:cNvPr id="7" name="Google Shape;208;p50" descr="An organic corner shape">
            <a:extLst>
              <a:ext uri="{FF2B5EF4-FFF2-40B4-BE49-F238E27FC236}">
                <a16:creationId xmlns:a16="http://schemas.microsoft.com/office/drawing/2014/main" id="{33961851-38E0-5FA8-4E89-5498BCD8C48E}"/>
              </a:ext>
            </a:extLst>
          </p:cNvPr>
          <p:cNvPicPr preferRelativeResize="0"/>
          <p:nvPr userDrawn="1"/>
        </p:nvPicPr>
        <p:blipFill rotWithShape="1">
          <a:blip r:embed="rId2">
            <a:alphaModFix/>
          </a:blip>
          <a:srcRect t="47415" r="11642"/>
          <a:stretch/>
        </p:blipFill>
        <p:spPr>
          <a:xfrm>
            <a:off x="-10180" y="4453838"/>
            <a:ext cx="4039730" cy="2404162"/>
          </a:xfrm>
          <a:prstGeom prst="rect">
            <a:avLst/>
          </a:prstGeom>
          <a:noFill/>
          <a:ln>
            <a:noFill/>
          </a:ln>
        </p:spPr>
      </p:pic>
      <p:pic>
        <p:nvPicPr>
          <p:cNvPr id="8" name="Google Shape;209;p50" descr="A circle filled with diagonal lines">
            <a:extLst>
              <a:ext uri="{FF2B5EF4-FFF2-40B4-BE49-F238E27FC236}">
                <a16:creationId xmlns:a16="http://schemas.microsoft.com/office/drawing/2014/main" id="{9FBE80C5-7630-0187-B9A2-260BD19B5542}"/>
              </a:ext>
            </a:extLst>
          </p:cNvPr>
          <p:cNvPicPr preferRelativeResize="0"/>
          <p:nvPr userDrawn="1"/>
        </p:nvPicPr>
        <p:blipFill rotWithShape="1">
          <a:blip r:embed="rId3">
            <a:alphaModFix/>
          </a:blip>
          <a:srcRect l="58934" t="11636" r="12364" b="10950"/>
          <a:stretch/>
        </p:blipFill>
        <p:spPr>
          <a:xfrm>
            <a:off x="-10180" y="3318626"/>
            <a:ext cx="1312242" cy="3539374"/>
          </a:xfrm>
          <a:prstGeom prst="rect">
            <a:avLst/>
          </a:prstGeom>
          <a:noFill/>
          <a:ln>
            <a:noFill/>
          </a:ln>
        </p:spPr>
      </p:pic>
      <p:cxnSp>
        <p:nvCxnSpPr>
          <p:cNvPr id="9" name="Google Shape;210;p50">
            <a:extLst>
              <a:ext uri="{FF2B5EF4-FFF2-40B4-BE49-F238E27FC236}">
                <a16:creationId xmlns:a16="http://schemas.microsoft.com/office/drawing/2014/main" id="{078065AD-AA8F-E03B-C0FD-E9DF0BF2CA6C}"/>
              </a:ext>
            </a:extLst>
          </p:cNvPr>
          <p:cNvCxnSpPr/>
          <p:nvPr userDrawn="1"/>
        </p:nvCxnSpPr>
        <p:spPr>
          <a:xfrm rot="10800000">
            <a:off x="1168400" y="6176963"/>
            <a:ext cx="6747350" cy="0"/>
          </a:xfrm>
          <a:prstGeom prst="straightConnector1">
            <a:avLst/>
          </a:prstGeom>
          <a:noFill/>
          <a:ln w="76200" cap="rnd" cmpd="sng">
            <a:solidFill>
              <a:srgbClr val="F9C499"/>
            </a:solidFill>
            <a:prstDash val="dot"/>
            <a:miter lim="800000"/>
            <a:headEnd type="none" w="sm" len="sm"/>
            <a:tailEnd type="none" w="sm" len="sm"/>
          </a:ln>
        </p:spPr>
      </p:cxnSp>
      <p:pic>
        <p:nvPicPr>
          <p:cNvPr id="10" name="Picture 9">
            <a:extLst>
              <a:ext uri="{FF2B5EF4-FFF2-40B4-BE49-F238E27FC236}">
                <a16:creationId xmlns:a16="http://schemas.microsoft.com/office/drawing/2014/main" id="{268E2B9B-79FB-74D6-F522-3363FD01B46D}"/>
              </a:ext>
            </a:extLst>
          </p:cNvPr>
          <p:cNvPicPr>
            <a:picLocks noChangeAspect="1"/>
          </p:cNvPicPr>
          <p:nvPr userDrawn="1"/>
        </p:nvPicPr>
        <p:blipFill>
          <a:blip r:embed="rId4"/>
          <a:stretch>
            <a:fillRect/>
          </a:stretch>
        </p:blipFill>
        <p:spPr>
          <a:xfrm>
            <a:off x="10440834" y="351099"/>
            <a:ext cx="1500070" cy="96671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wo Content">
  <p:cSld name="Two Content">
    <p:spTree>
      <p:nvGrpSpPr>
        <p:cNvPr id="1" name="Shape 76"/>
        <p:cNvGrpSpPr/>
        <p:nvPr/>
      </p:nvGrpSpPr>
      <p:grpSpPr>
        <a:xfrm>
          <a:off x="0" y="0"/>
          <a:ext cx="0" cy="0"/>
          <a:chOff x="0" y="0"/>
          <a:chExt cx="0" cy="0"/>
        </a:xfrm>
      </p:grpSpPr>
      <p:sp>
        <p:nvSpPr>
          <p:cNvPr id="89" name="Google Shape;89;p39"/>
          <p:cNvSpPr txBox="1">
            <a:spLocks noGrp="1"/>
          </p:cNvSpPr>
          <p:nvPr>
            <p:ph type="body" idx="1"/>
          </p:nvPr>
        </p:nvSpPr>
        <p:spPr>
          <a:xfrm>
            <a:off x="6377529" y="1999187"/>
            <a:ext cx="4587240" cy="390311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3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3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93" name="Google Shape;93;p39"/>
          <p:cNvSpPr txBox="1">
            <a:spLocks noGrp="1"/>
          </p:cNvSpPr>
          <p:nvPr>
            <p:ph type="body" idx="2"/>
          </p:nvPr>
        </p:nvSpPr>
        <p:spPr>
          <a:xfrm>
            <a:off x="1428035" y="1988490"/>
            <a:ext cx="4587240" cy="388904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39"/>
          <p:cNvSpPr txBox="1">
            <a:spLocks noGrp="1"/>
          </p:cNvSpPr>
          <p:nvPr>
            <p:ph type="title"/>
          </p:nvPr>
        </p:nvSpPr>
        <p:spPr>
          <a:xfrm>
            <a:off x="1236021" y="618354"/>
            <a:ext cx="831600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pic>
        <p:nvPicPr>
          <p:cNvPr id="20" name="Google Shape;208;p50" descr="An organic corner shape">
            <a:extLst>
              <a:ext uri="{FF2B5EF4-FFF2-40B4-BE49-F238E27FC236}">
                <a16:creationId xmlns:a16="http://schemas.microsoft.com/office/drawing/2014/main" id="{C99F1899-DB15-3D66-F08A-10F1655E2E98}"/>
              </a:ext>
            </a:extLst>
          </p:cNvPr>
          <p:cNvPicPr preferRelativeResize="0"/>
          <p:nvPr userDrawn="1"/>
        </p:nvPicPr>
        <p:blipFill rotWithShape="1">
          <a:blip r:embed="rId2">
            <a:alphaModFix/>
          </a:blip>
          <a:srcRect t="47415" r="11642"/>
          <a:stretch/>
        </p:blipFill>
        <p:spPr>
          <a:xfrm>
            <a:off x="-10180" y="4453838"/>
            <a:ext cx="4039730" cy="2404162"/>
          </a:xfrm>
          <a:prstGeom prst="rect">
            <a:avLst/>
          </a:prstGeom>
          <a:noFill/>
          <a:ln>
            <a:noFill/>
          </a:ln>
        </p:spPr>
      </p:pic>
      <p:pic>
        <p:nvPicPr>
          <p:cNvPr id="21" name="Google Shape;209;p50" descr="A circle filled with diagonal lines">
            <a:extLst>
              <a:ext uri="{FF2B5EF4-FFF2-40B4-BE49-F238E27FC236}">
                <a16:creationId xmlns:a16="http://schemas.microsoft.com/office/drawing/2014/main" id="{CD27907C-2867-4EE1-0014-98096985B500}"/>
              </a:ext>
            </a:extLst>
          </p:cNvPr>
          <p:cNvPicPr preferRelativeResize="0"/>
          <p:nvPr userDrawn="1"/>
        </p:nvPicPr>
        <p:blipFill rotWithShape="1">
          <a:blip r:embed="rId3">
            <a:alphaModFix/>
          </a:blip>
          <a:srcRect l="58934" t="11636" r="12364" b="10950"/>
          <a:stretch/>
        </p:blipFill>
        <p:spPr>
          <a:xfrm>
            <a:off x="-10180" y="3318626"/>
            <a:ext cx="1312242" cy="3539374"/>
          </a:xfrm>
          <a:prstGeom prst="rect">
            <a:avLst/>
          </a:prstGeom>
          <a:noFill/>
          <a:ln>
            <a:noFill/>
          </a:ln>
        </p:spPr>
      </p:pic>
      <p:cxnSp>
        <p:nvCxnSpPr>
          <p:cNvPr id="22" name="Google Shape;210;p50">
            <a:extLst>
              <a:ext uri="{FF2B5EF4-FFF2-40B4-BE49-F238E27FC236}">
                <a16:creationId xmlns:a16="http://schemas.microsoft.com/office/drawing/2014/main" id="{92EB5305-5022-6731-F415-A60797210B9D}"/>
              </a:ext>
            </a:extLst>
          </p:cNvPr>
          <p:cNvCxnSpPr/>
          <p:nvPr userDrawn="1"/>
        </p:nvCxnSpPr>
        <p:spPr>
          <a:xfrm rot="10800000">
            <a:off x="1168400" y="6176963"/>
            <a:ext cx="6747350" cy="0"/>
          </a:xfrm>
          <a:prstGeom prst="straightConnector1">
            <a:avLst/>
          </a:prstGeom>
          <a:noFill/>
          <a:ln w="76200" cap="rnd" cmpd="sng">
            <a:solidFill>
              <a:srgbClr val="F9C499"/>
            </a:solidFill>
            <a:prstDash val="dot"/>
            <a:miter lim="800000"/>
            <a:headEnd type="none" w="sm" len="sm"/>
            <a:tailEnd type="none" w="sm" len="sm"/>
          </a:ln>
        </p:spPr>
      </p:cxnSp>
      <p:pic>
        <p:nvPicPr>
          <p:cNvPr id="23" name="Picture 22">
            <a:extLst>
              <a:ext uri="{FF2B5EF4-FFF2-40B4-BE49-F238E27FC236}">
                <a16:creationId xmlns:a16="http://schemas.microsoft.com/office/drawing/2014/main" id="{26683AA5-8A0E-6D67-85BE-E0FCF9A0BF9D}"/>
              </a:ext>
            </a:extLst>
          </p:cNvPr>
          <p:cNvPicPr>
            <a:picLocks noChangeAspect="1"/>
          </p:cNvPicPr>
          <p:nvPr userDrawn="1"/>
        </p:nvPicPr>
        <p:blipFill>
          <a:blip r:embed="rId4"/>
          <a:stretch>
            <a:fillRect/>
          </a:stretch>
        </p:blipFill>
        <p:spPr>
          <a:xfrm>
            <a:off x="10440834" y="351099"/>
            <a:ext cx="1500070" cy="96671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3" name="Google Shape;13;p34"/>
          <p:cNvSpPr txBox="1">
            <a:spLocks noGrp="1"/>
          </p:cNvSpPr>
          <p:nvPr>
            <p:ph type="title"/>
          </p:nvPr>
        </p:nvSpPr>
        <p:spPr>
          <a:xfrm>
            <a:off x="1236021" y="618354"/>
            <a:ext cx="8316003"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Trebuchet MS"/>
              <a:buNone/>
              <a:defRPr sz="4000" b="0" i="0" u="none" strike="noStrike" cap="none">
                <a:solidFill>
                  <a:schemeClr val="dk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4" name="Google Shape;14;p34"/>
          <p:cNvSpPr txBox="1">
            <a:spLocks noGrp="1"/>
          </p:cNvSpPr>
          <p:nvPr>
            <p:ph type="body" idx="1"/>
          </p:nvPr>
        </p:nvSpPr>
        <p:spPr>
          <a:xfrm>
            <a:off x="1236021" y="2076904"/>
            <a:ext cx="9276192" cy="402833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5" name="Google Shape;15;p3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000000"/>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3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000000"/>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 name="Google Shape;17;p3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000000"/>
                </a:solidFill>
                <a:latin typeface="Calibri"/>
                <a:ea typeface="Calibri"/>
                <a:cs typeface="Calibri"/>
                <a:sym typeface="Calibri"/>
              </a:defRPr>
            </a:lvl1pPr>
            <a:lvl2pPr marL="0" marR="0" lvl="1" indent="0" algn="r" rtl="0">
              <a:spcBef>
                <a:spcPts val="0"/>
              </a:spcBef>
              <a:buNone/>
              <a:defRPr sz="1200" b="0" i="0" u="none" strike="noStrike" cap="none">
                <a:solidFill>
                  <a:srgbClr val="000000"/>
                </a:solidFill>
                <a:latin typeface="Calibri"/>
                <a:ea typeface="Calibri"/>
                <a:cs typeface="Calibri"/>
                <a:sym typeface="Calibri"/>
              </a:defRPr>
            </a:lvl2pPr>
            <a:lvl3pPr marL="0" marR="0" lvl="2" indent="0" algn="r" rtl="0">
              <a:spcBef>
                <a:spcPts val="0"/>
              </a:spcBef>
              <a:buNone/>
              <a:defRPr sz="1200" b="0" i="0" u="none" strike="noStrike" cap="none">
                <a:solidFill>
                  <a:srgbClr val="000000"/>
                </a:solidFill>
                <a:latin typeface="Calibri"/>
                <a:ea typeface="Calibri"/>
                <a:cs typeface="Calibri"/>
                <a:sym typeface="Calibri"/>
              </a:defRPr>
            </a:lvl3pPr>
            <a:lvl4pPr marL="0" marR="0" lvl="3" indent="0" algn="r" rtl="0">
              <a:spcBef>
                <a:spcPts val="0"/>
              </a:spcBef>
              <a:buNone/>
              <a:defRPr sz="1200" b="0" i="0" u="none" strike="noStrike" cap="none">
                <a:solidFill>
                  <a:srgbClr val="000000"/>
                </a:solidFill>
                <a:latin typeface="Calibri"/>
                <a:ea typeface="Calibri"/>
                <a:cs typeface="Calibri"/>
                <a:sym typeface="Calibri"/>
              </a:defRPr>
            </a:lvl4pPr>
            <a:lvl5pPr marL="0" marR="0" lvl="4" indent="0" algn="r" rtl="0">
              <a:spcBef>
                <a:spcPts val="0"/>
              </a:spcBef>
              <a:buNone/>
              <a:defRPr sz="1200" b="0" i="0" u="none" strike="noStrike" cap="none">
                <a:solidFill>
                  <a:srgbClr val="000000"/>
                </a:solidFill>
                <a:latin typeface="Calibri"/>
                <a:ea typeface="Calibri"/>
                <a:cs typeface="Calibri"/>
                <a:sym typeface="Calibri"/>
              </a:defRPr>
            </a:lvl5pPr>
            <a:lvl6pPr marL="0" marR="0" lvl="5" indent="0" algn="r" rtl="0">
              <a:spcBef>
                <a:spcPts val="0"/>
              </a:spcBef>
              <a:buNone/>
              <a:defRPr sz="1200" b="0" i="0" u="none" strike="noStrike" cap="none">
                <a:solidFill>
                  <a:srgbClr val="000000"/>
                </a:solidFill>
                <a:latin typeface="Calibri"/>
                <a:ea typeface="Calibri"/>
                <a:cs typeface="Calibri"/>
                <a:sym typeface="Calibri"/>
              </a:defRPr>
            </a:lvl6pPr>
            <a:lvl7pPr marL="0" marR="0" lvl="6" indent="0" algn="r" rtl="0">
              <a:spcBef>
                <a:spcPts val="0"/>
              </a:spcBef>
              <a:buNone/>
              <a:defRPr sz="1200" b="0" i="0" u="none" strike="noStrike" cap="none">
                <a:solidFill>
                  <a:srgbClr val="000000"/>
                </a:solidFill>
                <a:latin typeface="Calibri"/>
                <a:ea typeface="Calibri"/>
                <a:cs typeface="Calibri"/>
                <a:sym typeface="Calibri"/>
              </a:defRPr>
            </a:lvl7pPr>
            <a:lvl8pPr marL="0" marR="0" lvl="7" indent="0" algn="r" rtl="0">
              <a:spcBef>
                <a:spcPts val="0"/>
              </a:spcBef>
              <a:buNone/>
              <a:defRPr sz="1200" b="0" i="0" u="none" strike="noStrike" cap="none">
                <a:solidFill>
                  <a:srgbClr val="000000"/>
                </a:solidFill>
                <a:latin typeface="Calibri"/>
                <a:ea typeface="Calibri"/>
                <a:cs typeface="Calibri"/>
                <a:sym typeface="Calibri"/>
              </a:defRPr>
            </a:lvl8pPr>
            <a:lvl9pPr marL="0" marR="0" lvl="8" indent="0" algn="r" rtl="0">
              <a:spcBef>
                <a:spcPts val="0"/>
              </a:spcBef>
              <a:buNone/>
              <a:defRPr sz="1200" b="0" i="0" u="none" strike="noStrike" cap="none">
                <a:solidFill>
                  <a:srgbClr val="000000"/>
                </a:solidFill>
                <a:latin typeface="Calibri"/>
                <a:ea typeface="Calibri"/>
                <a:cs typeface="Calibri"/>
                <a:sym typeface="Calibri"/>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58" r:id="rId1"/>
    <p:sldLayoutId id="2147483659" r:id="rId2"/>
    <p:sldLayoutId id="2147483649" r:id="rId3"/>
    <p:sldLayoutId id="2147483650" r:id="rId4"/>
    <p:sldLayoutId id="2147483657" r:id="rId5"/>
    <p:sldLayoutId id="2147483660" r:id="rId6"/>
    <p:sldLayoutId id="2147483651" r:id="rId7"/>
    <p:sldLayoutId id="2147483652" r:id="rId8"/>
    <p:sldLayoutId id="2147483653" r:id="rId9"/>
    <p:sldLayoutId id="2147483654" r:id="rId10"/>
    <p:sldLayoutId id="2147483655" r:id="rId11"/>
    <p:sldLayoutId id="214748365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8.xml"/><Relationship Id="rId4" Type="http://schemas.openxmlformats.org/officeDocument/2006/relationships/hyperlink" Target="mailto:IAFMS_HelpDesk@bia.gov"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www.bia.gov/sites/bia.gov/files/assets/as-ia/pdf/idc-040904.pdf" TargetMode="External"/><Relationship Id="rId3" Type="http://schemas.openxmlformats.org/officeDocument/2006/relationships/hyperlink" Target="https://maximo.bia.gov/maximo/webclient/login/login.jsp?welcome=true" TargetMode="External"/><Relationship Id="rId7" Type="http://schemas.openxmlformats.org/officeDocument/2006/relationships/hyperlink" Target="https://www.bia.gov/sites/bia.gov/files/assets/as-ia/pdf/idc-040905.pdf" TargetMode="External"/><Relationship Id="rId2" Type="http://schemas.openxmlformats.org/officeDocument/2006/relationships/notesSlide" Target="../notesSlides/notesSlide33.xml"/><Relationship Id="rId1" Type="http://schemas.openxmlformats.org/officeDocument/2006/relationships/slideLayout" Target="../slideLayouts/slideLayout10.xml"/><Relationship Id="rId6" Type="http://schemas.openxmlformats.org/officeDocument/2006/relationships/hyperlink" Target="https://www.bie.edu/landing-page/facilities-safety" TargetMode="External"/><Relationship Id="rId5" Type="http://schemas.openxmlformats.org/officeDocument/2006/relationships/hyperlink" Target="https://www.bia.gov/as-ia/ofpsm/dfmc" TargetMode="External"/><Relationship Id="rId10" Type="http://schemas.openxmlformats.org/officeDocument/2006/relationships/comments" Target="../comments/comment4.xml"/><Relationship Id="rId4" Type="http://schemas.openxmlformats.org/officeDocument/2006/relationships/hyperlink" Target="https://www.bia.gov/as-ia/ofpsm/dfmc/iafms" TargetMode="External"/><Relationship Id="rId9" Type="http://schemas.openxmlformats.org/officeDocument/2006/relationships/hyperlink" Target="https://www.bia.gov/sites/bia.gov/files/assets/as-ia/pdf/idc-040907.pdf"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8"/>
          <p:cNvSpPr txBox="1">
            <a:spLocks noGrp="1"/>
          </p:cNvSpPr>
          <p:nvPr>
            <p:ph type="ctrTitle"/>
          </p:nvPr>
        </p:nvSpPr>
        <p:spPr>
          <a:xfrm>
            <a:off x="2173224" y="344404"/>
            <a:ext cx="6629400" cy="1999528"/>
          </a:xfrm>
          <a:prstGeom prst="rect">
            <a:avLst/>
          </a:prstGeom>
          <a:noFill/>
          <a:ln>
            <a:noFill/>
          </a:ln>
        </p:spPr>
        <p:txBody>
          <a:bodyPr spcFirstLastPara="1" wrap="square" lIns="91425" tIns="45700" rIns="91425" bIns="45700" anchor="b" anchorCtr="0">
            <a:normAutofit/>
          </a:bodyPr>
          <a:lstStyle/>
          <a:p>
            <a:pPr algn="l"/>
            <a:r>
              <a:rPr lang="en-US" dirty="0"/>
              <a:t>O&amp;M CONTINUED</a:t>
            </a:r>
            <a:br>
              <a:rPr lang="en-US" dirty="0"/>
            </a:br>
            <a:endParaRPr dirty="0"/>
          </a:p>
        </p:txBody>
      </p:sp>
      <p:sp>
        <p:nvSpPr>
          <p:cNvPr id="435" name="Google Shape;435;p8"/>
          <p:cNvSpPr txBox="1">
            <a:spLocks noGrp="1"/>
          </p:cNvSpPr>
          <p:nvPr>
            <p:ph type="subTitle" idx="1"/>
          </p:nvPr>
        </p:nvSpPr>
        <p:spPr>
          <a:xfrm>
            <a:off x="2612136" y="2624328"/>
            <a:ext cx="6629400" cy="2679192"/>
          </a:xfrm>
          <a:prstGeom prst="rect">
            <a:avLst/>
          </a:prstGeom>
          <a:noFill/>
          <a:ln>
            <a:noFill/>
          </a:ln>
        </p:spPr>
        <p:txBody>
          <a:bodyPr spcFirstLastPara="1" wrap="square" lIns="91425" tIns="45700" rIns="91425" bIns="45700" anchor="t" anchorCtr="0">
            <a:normAutofit/>
          </a:bodyPr>
          <a:lstStyle/>
          <a:p>
            <a:pPr marL="228600" indent="-228600" algn="l">
              <a:spcBef>
                <a:spcPts val="0"/>
              </a:spcBef>
              <a:buClr>
                <a:srgbClr val="000000"/>
              </a:buClr>
              <a:buSzPts val="1800"/>
              <a:buFont typeface="Arial"/>
              <a:buChar char="•"/>
            </a:pPr>
            <a:r>
              <a:rPr lang="en-US" sz="1800" dirty="0">
                <a:solidFill>
                  <a:srgbClr val="000000"/>
                </a:solidFill>
                <a:latin typeface="Calibri" panose="020F0502020204030204" pitchFamily="34" charset="0"/>
                <a:ea typeface="Public Sans"/>
                <a:cs typeface="Calibri" panose="020F0502020204030204" pitchFamily="34" charset="0"/>
                <a:sym typeface="Public Sans"/>
              </a:rPr>
              <a:t>O&amp;M is divided into three categories:</a:t>
            </a:r>
            <a:endParaRPr dirty="0"/>
          </a:p>
          <a:p>
            <a:pPr marL="0" indent="0" algn="l">
              <a:buSzPts val="1800"/>
            </a:pPr>
            <a:endParaRPr sz="1800" dirty="0">
              <a:solidFill>
                <a:srgbClr val="000000"/>
              </a:solidFill>
              <a:latin typeface="Calibri" panose="020F0502020204030204" pitchFamily="34" charset="0"/>
              <a:ea typeface="Public Sans"/>
              <a:cs typeface="Calibri" panose="020F0502020204030204" pitchFamily="34" charset="0"/>
              <a:sym typeface="Public Sans"/>
            </a:endParaRPr>
          </a:p>
          <a:p>
            <a:pPr marL="685800" lvl="1" indent="-228600" algn="l">
              <a:buClr>
                <a:srgbClr val="000000"/>
              </a:buClr>
              <a:buSzPts val="1800"/>
              <a:buFont typeface="Arial"/>
              <a:buChar char="•"/>
            </a:pPr>
            <a:r>
              <a:rPr lang="en-US" sz="1800" dirty="0">
                <a:solidFill>
                  <a:srgbClr val="000000"/>
                </a:solidFill>
                <a:latin typeface="Calibri" panose="020F0502020204030204" pitchFamily="34" charset="0"/>
                <a:ea typeface="Public Sans"/>
                <a:cs typeface="Calibri" panose="020F0502020204030204" pitchFamily="34" charset="0"/>
                <a:sym typeface="Public Sans"/>
              </a:rPr>
              <a:t>Operations</a:t>
            </a:r>
            <a:endParaRPr dirty="0"/>
          </a:p>
          <a:p>
            <a:pPr marL="457200" lvl="1" indent="0" algn="l">
              <a:buSzPts val="1800"/>
            </a:pPr>
            <a:endParaRPr sz="1800" dirty="0">
              <a:solidFill>
                <a:srgbClr val="000000"/>
              </a:solidFill>
              <a:latin typeface="Calibri" panose="020F0502020204030204" pitchFamily="34" charset="0"/>
              <a:ea typeface="Public Sans"/>
              <a:cs typeface="Calibri" panose="020F0502020204030204" pitchFamily="34" charset="0"/>
              <a:sym typeface="Public Sans"/>
            </a:endParaRPr>
          </a:p>
          <a:p>
            <a:pPr marL="685800" lvl="1" indent="-228600" algn="l">
              <a:buClr>
                <a:srgbClr val="000000"/>
              </a:buClr>
              <a:buSzPts val="1800"/>
              <a:buFont typeface="Arial"/>
              <a:buChar char="•"/>
            </a:pPr>
            <a:r>
              <a:rPr lang="en-US" sz="1800" dirty="0">
                <a:solidFill>
                  <a:srgbClr val="000000"/>
                </a:solidFill>
                <a:latin typeface="Calibri" panose="020F0502020204030204" pitchFamily="34" charset="0"/>
                <a:ea typeface="Public Sans"/>
                <a:cs typeface="Calibri" panose="020F0502020204030204" pitchFamily="34" charset="0"/>
                <a:sym typeface="Public Sans"/>
              </a:rPr>
              <a:t>Preventive (Scheduled) Maintenance</a:t>
            </a:r>
            <a:endParaRPr dirty="0"/>
          </a:p>
          <a:p>
            <a:pPr marL="457200" lvl="1" indent="0" algn="l">
              <a:buSzPts val="1800"/>
            </a:pPr>
            <a:endParaRPr sz="1800" dirty="0">
              <a:solidFill>
                <a:srgbClr val="333333"/>
              </a:solidFill>
              <a:latin typeface="Calibri" panose="020F0502020204030204" pitchFamily="34" charset="0"/>
              <a:ea typeface="Public Sans"/>
              <a:cs typeface="Calibri" panose="020F0502020204030204" pitchFamily="34" charset="0"/>
              <a:sym typeface="Public Sans"/>
            </a:endParaRPr>
          </a:p>
          <a:p>
            <a:pPr marL="685800" lvl="1" indent="-228600" algn="l">
              <a:buClr>
                <a:srgbClr val="000000"/>
              </a:buClr>
              <a:buSzPts val="1800"/>
              <a:buFont typeface="Arial"/>
              <a:buChar char="•"/>
            </a:pPr>
            <a:r>
              <a:rPr lang="en-US" sz="1800" dirty="0">
                <a:solidFill>
                  <a:srgbClr val="000000"/>
                </a:solidFill>
                <a:latin typeface="Calibri" panose="020F0502020204030204" pitchFamily="34" charset="0"/>
                <a:ea typeface="Public Sans"/>
                <a:cs typeface="Calibri" panose="020F0502020204030204" pitchFamily="34" charset="0"/>
                <a:sym typeface="Public Sans"/>
              </a:rPr>
              <a:t>Unscheduled Maintenance</a:t>
            </a:r>
            <a:endParaRPr sz="1800" dirty="0">
              <a:solidFill>
                <a:srgbClr val="333333"/>
              </a:solidFill>
              <a:latin typeface="Calibri" panose="020F0502020204030204" pitchFamily="34" charset="0"/>
              <a:ea typeface="Public Sans"/>
              <a:cs typeface="Calibri" panose="020F0502020204030204" pitchFamily="34" charset="0"/>
              <a:sym typeface="Public Sans"/>
            </a:endParaRPr>
          </a:p>
          <a:p>
            <a:pPr marL="0" indent="0">
              <a:buSzPts val="1800"/>
            </a:pPr>
            <a:endParaRPr sz="1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9"/>
          <p:cNvSpPr txBox="1">
            <a:spLocks noGrp="1"/>
          </p:cNvSpPr>
          <p:nvPr>
            <p:ph type="body" idx="1"/>
          </p:nvPr>
        </p:nvSpPr>
        <p:spPr>
          <a:xfrm>
            <a:off x="2615694" y="1825625"/>
            <a:ext cx="7217916" cy="3976912"/>
          </a:xfrm>
          <a:prstGeom prst="rect">
            <a:avLst/>
          </a:prstGeom>
          <a:noFill/>
          <a:ln>
            <a:noFill/>
          </a:ln>
        </p:spPr>
        <p:txBody>
          <a:bodyPr spcFirstLastPara="1" wrap="square" lIns="91425" tIns="45700" rIns="91425" bIns="45700" anchor="t" anchorCtr="0">
            <a:normAutofit/>
          </a:bodyPr>
          <a:lstStyle/>
          <a:p>
            <a:pPr marL="228600" indent="-228600">
              <a:spcBef>
                <a:spcPts val="0"/>
              </a:spcBef>
              <a:buClr>
                <a:srgbClr val="000000"/>
              </a:buClr>
            </a:pPr>
            <a:r>
              <a:rPr lang="en-US" sz="1800" dirty="0">
                <a:solidFill>
                  <a:srgbClr val="000000"/>
                </a:solidFill>
                <a:latin typeface="Calibri" panose="020F0502020204030204" pitchFamily="34" charset="0"/>
                <a:ea typeface="Public Sans"/>
                <a:cs typeface="Calibri" panose="020F0502020204030204" pitchFamily="34" charset="0"/>
                <a:sym typeface="Public Sans"/>
              </a:rPr>
              <a:t>Personnel, Equipment, and Supplies</a:t>
            </a:r>
            <a:endParaRPr dirty="0"/>
          </a:p>
          <a:p>
            <a:pPr marL="685800" lvl="1" indent="-228600">
              <a:buClr>
                <a:srgbClr val="000000"/>
              </a:buClr>
            </a:pPr>
            <a:r>
              <a:rPr lang="en-US" sz="1800" dirty="0">
                <a:solidFill>
                  <a:srgbClr val="000000"/>
                </a:solidFill>
                <a:latin typeface="Calibri" panose="020F0502020204030204" pitchFamily="34" charset="0"/>
                <a:ea typeface="Public Sans"/>
                <a:cs typeface="Calibri" panose="020F0502020204030204" pitchFamily="34" charset="0"/>
                <a:sym typeface="Public Sans"/>
              </a:rPr>
              <a:t>Fire protection – Fire truck, training, SCBAs (might also be under DFMC program)</a:t>
            </a:r>
            <a:endParaRPr dirty="0"/>
          </a:p>
          <a:p>
            <a:pPr marL="228600" indent="-228600">
              <a:buClr>
                <a:srgbClr val="000000"/>
              </a:buClr>
            </a:pPr>
            <a:r>
              <a:rPr lang="en-US" sz="1800" dirty="0">
                <a:solidFill>
                  <a:srgbClr val="000000"/>
                </a:solidFill>
                <a:latin typeface="Calibri" panose="020F0502020204030204" pitchFamily="34" charset="0"/>
                <a:ea typeface="Public Sans"/>
                <a:cs typeface="Calibri" panose="020F0502020204030204" pitchFamily="34" charset="0"/>
                <a:sym typeface="Public Sans"/>
              </a:rPr>
              <a:t>Services</a:t>
            </a:r>
            <a:endParaRPr dirty="0"/>
          </a:p>
          <a:p>
            <a:pPr marL="685800" lvl="1" indent="-228600">
              <a:buClr>
                <a:srgbClr val="000000"/>
              </a:buClr>
            </a:pPr>
            <a:r>
              <a:rPr lang="en-US" sz="1800" dirty="0">
                <a:solidFill>
                  <a:srgbClr val="000000"/>
                </a:solidFill>
                <a:latin typeface="Calibri" panose="020F0502020204030204" pitchFamily="34" charset="0"/>
                <a:ea typeface="Public Sans"/>
                <a:cs typeface="Calibri" panose="020F0502020204030204" pitchFamily="34" charset="0"/>
                <a:sym typeface="Public Sans"/>
              </a:rPr>
              <a:t>Janitorial services, utility system expenses, refuse disposal, fire protection, vehicle maintenance, communications, and pest control  </a:t>
            </a:r>
            <a:endParaRPr dirty="0"/>
          </a:p>
          <a:p>
            <a:pPr marL="228600" indent="-228600">
              <a:buClr>
                <a:srgbClr val="000000"/>
              </a:buClr>
            </a:pPr>
            <a:r>
              <a:rPr lang="en-US" sz="1800" dirty="0">
                <a:solidFill>
                  <a:srgbClr val="000000"/>
                </a:solidFill>
                <a:latin typeface="Calibri" panose="020F0502020204030204" pitchFamily="34" charset="0"/>
                <a:ea typeface="Public Sans"/>
                <a:cs typeface="Calibri" panose="020F0502020204030204" pitchFamily="34" charset="0"/>
                <a:sym typeface="Public Sans"/>
              </a:rPr>
              <a:t>Utility Expenses</a:t>
            </a:r>
            <a:endParaRPr dirty="0"/>
          </a:p>
          <a:p>
            <a:pPr marL="685800" lvl="1" indent="-228600">
              <a:buClr>
                <a:srgbClr val="000000"/>
              </a:buClr>
            </a:pPr>
            <a:r>
              <a:rPr lang="en-US" sz="1800" dirty="0">
                <a:solidFill>
                  <a:srgbClr val="000000"/>
                </a:solidFill>
                <a:latin typeface="Calibri" panose="020F0502020204030204" pitchFamily="34" charset="0"/>
                <a:ea typeface="Public Sans"/>
                <a:cs typeface="Calibri" panose="020F0502020204030204" pitchFamily="34" charset="0"/>
                <a:sym typeface="Public Sans"/>
              </a:rPr>
              <a:t>Electrical power; fuels such as natural gas, propane, and heating oil; potable water; sewer; and refuse collection.  </a:t>
            </a:r>
            <a:endParaRPr dirty="0"/>
          </a:p>
          <a:p>
            <a:pPr marL="228600" indent="-228600">
              <a:buClr>
                <a:srgbClr val="000000"/>
              </a:buClr>
            </a:pPr>
            <a:r>
              <a:rPr lang="en-US" sz="1800" dirty="0">
                <a:solidFill>
                  <a:srgbClr val="000000"/>
                </a:solidFill>
                <a:latin typeface="Calibri" panose="020F0502020204030204" pitchFamily="34" charset="0"/>
                <a:ea typeface="Public Sans"/>
                <a:cs typeface="Calibri" panose="020F0502020204030204" pitchFamily="34" charset="0"/>
                <a:sym typeface="Public Sans"/>
              </a:rPr>
              <a:t>Compliance with codes and regulations</a:t>
            </a:r>
            <a:endParaRPr dirty="0"/>
          </a:p>
          <a:p>
            <a:pPr marL="685800" lvl="1" indent="-228600">
              <a:buClr>
                <a:srgbClr val="000000"/>
              </a:buClr>
            </a:pPr>
            <a:r>
              <a:rPr lang="en-US" sz="1800" dirty="0">
                <a:solidFill>
                  <a:srgbClr val="000000"/>
                </a:solidFill>
                <a:latin typeface="Calibri" panose="020F0502020204030204" pitchFamily="34" charset="0"/>
                <a:ea typeface="Public Sans"/>
                <a:cs typeface="Calibri" panose="020F0502020204030204" pitchFamily="34" charset="0"/>
                <a:sym typeface="Public Sans"/>
              </a:rPr>
              <a:t>Personal protective clothing for personnel</a:t>
            </a:r>
            <a:endParaRPr dirty="0"/>
          </a:p>
          <a:p>
            <a:pPr marL="685800" lvl="1" indent="-228600">
              <a:buClr>
                <a:srgbClr val="000000"/>
              </a:buClr>
            </a:pPr>
            <a:r>
              <a:rPr lang="en-US" sz="1800" dirty="0">
                <a:solidFill>
                  <a:srgbClr val="000000"/>
                </a:solidFill>
                <a:latin typeface="Calibri" panose="020F0502020204030204" pitchFamily="34" charset="0"/>
                <a:ea typeface="Public Sans"/>
                <a:cs typeface="Calibri" panose="020F0502020204030204" pitchFamily="34" charset="0"/>
                <a:sym typeface="Public Sans"/>
              </a:rPr>
              <a:t>Safety and environmental requirements</a:t>
            </a:r>
            <a:endParaRPr dirty="0"/>
          </a:p>
        </p:txBody>
      </p:sp>
      <p:sp>
        <p:nvSpPr>
          <p:cNvPr id="441" name="Google Shape;441;p9"/>
          <p:cNvSpPr txBox="1">
            <a:spLocks noGrp="1"/>
          </p:cNvSpPr>
          <p:nvPr>
            <p:ph type="title"/>
          </p:nvPr>
        </p:nvSpPr>
        <p:spPr>
          <a:xfrm>
            <a:off x="2451016" y="618354"/>
            <a:ext cx="6237002" cy="1325563"/>
          </a:xfrm>
          <a:prstGeom prst="rect">
            <a:avLst/>
          </a:prstGeom>
          <a:noFill/>
          <a:ln>
            <a:noFill/>
          </a:ln>
        </p:spPr>
        <p:txBody>
          <a:bodyPr spcFirstLastPara="1" wrap="square" lIns="91425" tIns="45700" rIns="91425" bIns="45700" anchor="ctr" anchorCtr="0">
            <a:normAutofit/>
          </a:bodyPr>
          <a:lstStyle/>
          <a:p>
            <a:pPr>
              <a:buSzPts val="4000"/>
            </a:pPr>
            <a:r>
              <a:rPr lang="en-US" dirty="0"/>
              <a:t>OPERATIONS</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10"/>
          <p:cNvSpPr txBox="1">
            <a:spLocks noGrp="1"/>
          </p:cNvSpPr>
          <p:nvPr>
            <p:ph type="body" idx="1"/>
          </p:nvPr>
        </p:nvSpPr>
        <p:spPr>
          <a:xfrm>
            <a:off x="2615693" y="1616529"/>
            <a:ext cx="8542164" cy="4186008"/>
          </a:xfrm>
          <a:prstGeom prst="rect">
            <a:avLst/>
          </a:prstGeom>
          <a:noFill/>
          <a:ln>
            <a:noFill/>
          </a:ln>
        </p:spPr>
        <p:txBody>
          <a:bodyPr spcFirstLastPara="1" wrap="square" lIns="91425" tIns="45700" rIns="91425" bIns="45700" anchor="t" anchorCtr="0">
            <a:noAutofit/>
          </a:bodyPr>
          <a:lstStyle/>
          <a:p>
            <a:pPr marL="228600" indent="-228600">
              <a:spcBef>
                <a:spcPts val="0"/>
              </a:spcBef>
              <a:buClr>
                <a:srgbClr val="000000"/>
              </a:buClr>
            </a:pPr>
            <a:r>
              <a:rPr lang="en-US" sz="1800" dirty="0">
                <a:solidFill>
                  <a:srgbClr val="000000"/>
                </a:solidFill>
                <a:latin typeface="Calibri" panose="020F0502020204030204" pitchFamily="34" charset="0"/>
                <a:ea typeface="Public Sans"/>
                <a:cs typeface="Calibri" panose="020F0502020204030204" pitchFamily="34" charset="0"/>
                <a:sym typeface="Public Sans"/>
              </a:rPr>
              <a:t>Preventative, routine, and unscheduled work for all buildings, repairs  and replacements, site structures, grounds, equipment, and utility systems. </a:t>
            </a:r>
            <a:endParaRPr dirty="0"/>
          </a:p>
          <a:p>
            <a:pPr marL="0" indent="0">
              <a:buClr>
                <a:srgbClr val="000000"/>
              </a:buClr>
              <a:buNone/>
            </a:pPr>
            <a:r>
              <a:rPr lang="en-US" sz="1800" dirty="0">
                <a:solidFill>
                  <a:srgbClr val="000000"/>
                </a:solidFill>
                <a:latin typeface="Calibri" panose="020F0502020204030204" pitchFamily="34" charset="0"/>
                <a:ea typeface="Public Sans"/>
                <a:cs typeface="Calibri" panose="020F0502020204030204" pitchFamily="34" charset="0"/>
                <a:sym typeface="Public Sans"/>
              </a:rPr>
              <a:t>  </a:t>
            </a:r>
            <a:endParaRPr dirty="0"/>
          </a:p>
          <a:p>
            <a:pPr marL="685800" lvl="1" indent="-228600">
              <a:buClr>
                <a:srgbClr val="000000"/>
              </a:buClr>
            </a:pPr>
            <a:r>
              <a:rPr lang="en-US" sz="1800" dirty="0">
                <a:solidFill>
                  <a:srgbClr val="000000"/>
                </a:solidFill>
                <a:latin typeface="Calibri" panose="020F0502020204030204" pitchFamily="34" charset="0"/>
                <a:ea typeface="Public Sans"/>
                <a:cs typeface="Calibri" panose="020F0502020204030204" pitchFamily="34" charset="0"/>
                <a:sym typeface="Public Sans"/>
              </a:rPr>
              <a:t>Site structures include water towers, parking lots, landscaping, playgrounds, etc. </a:t>
            </a:r>
            <a:endParaRPr dirty="0"/>
          </a:p>
          <a:p>
            <a:pPr marL="457200" lvl="1" indent="0">
              <a:buNone/>
            </a:pPr>
            <a:endParaRPr sz="1800" dirty="0">
              <a:solidFill>
                <a:srgbClr val="000000"/>
              </a:solidFill>
              <a:latin typeface="Calibri" panose="020F0502020204030204" pitchFamily="34" charset="0"/>
              <a:ea typeface="Public Sans"/>
              <a:cs typeface="Calibri" panose="020F0502020204030204" pitchFamily="34" charset="0"/>
              <a:sym typeface="Public Sans"/>
            </a:endParaRPr>
          </a:p>
          <a:p>
            <a:pPr marL="685800" lvl="1" indent="-228600">
              <a:buClr>
                <a:srgbClr val="000000"/>
              </a:buClr>
            </a:pPr>
            <a:r>
              <a:rPr lang="en-US" sz="1800" dirty="0">
                <a:solidFill>
                  <a:srgbClr val="000000"/>
                </a:solidFill>
                <a:latin typeface="Calibri" panose="020F0502020204030204" pitchFamily="34" charset="0"/>
                <a:ea typeface="Public Sans"/>
                <a:cs typeface="Calibri" panose="020F0502020204030204" pitchFamily="34" charset="0"/>
                <a:sym typeface="Public Sans"/>
              </a:rPr>
              <a:t>Grounds includes trees, ball fields, tracks, etc. </a:t>
            </a:r>
            <a:endParaRPr dirty="0"/>
          </a:p>
          <a:p>
            <a:pPr marL="457200" lvl="1" indent="0">
              <a:buNone/>
            </a:pPr>
            <a:endParaRPr sz="1800" dirty="0">
              <a:solidFill>
                <a:srgbClr val="000000"/>
              </a:solidFill>
              <a:latin typeface="Calibri" panose="020F0502020204030204" pitchFamily="34" charset="0"/>
              <a:ea typeface="Public Sans"/>
              <a:cs typeface="Calibri" panose="020F0502020204030204" pitchFamily="34" charset="0"/>
              <a:sym typeface="Public Sans"/>
            </a:endParaRPr>
          </a:p>
          <a:p>
            <a:pPr marL="685800" lvl="1" indent="-228600">
              <a:buClr>
                <a:srgbClr val="000000"/>
              </a:buClr>
            </a:pPr>
            <a:r>
              <a:rPr lang="en-US" sz="1800" dirty="0">
                <a:solidFill>
                  <a:srgbClr val="000000"/>
                </a:solidFill>
                <a:latin typeface="Calibri" panose="020F0502020204030204" pitchFamily="34" charset="0"/>
                <a:ea typeface="Public Sans"/>
                <a:cs typeface="Calibri" panose="020F0502020204030204" pitchFamily="34" charset="0"/>
                <a:sym typeface="Public Sans"/>
              </a:rPr>
              <a:t>Equipment includes heating, ventilation and air conditioning (HVAC), fire alarm panels, emergency lights and sirens, etc.</a:t>
            </a:r>
            <a:endParaRPr dirty="0"/>
          </a:p>
          <a:p>
            <a:pPr marL="457200" lvl="1" indent="0">
              <a:buNone/>
            </a:pPr>
            <a:endParaRPr sz="1800" dirty="0">
              <a:solidFill>
                <a:srgbClr val="000000"/>
              </a:solidFill>
              <a:latin typeface="Calibri" panose="020F0502020204030204" pitchFamily="34" charset="0"/>
              <a:ea typeface="Public Sans"/>
              <a:cs typeface="Calibri" panose="020F0502020204030204" pitchFamily="34" charset="0"/>
              <a:sym typeface="Public Sans"/>
            </a:endParaRPr>
          </a:p>
          <a:p>
            <a:pPr marL="685800" lvl="1" indent="-228600">
              <a:buClr>
                <a:srgbClr val="000000"/>
              </a:buClr>
            </a:pPr>
            <a:r>
              <a:rPr lang="en-US" sz="1800" dirty="0">
                <a:solidFill>
                  <a:srgbClr val="000000"/>
                </a:solidFill>
                <a:latin typeface="Calibri" panose="020F0502020204030204" pitchFamily="34" charset="0"/>
                <a:ea typeface="Public Sans"/>
                <a:cs typeface="Calibri" panose="020F0502020204030204" pitchFamily="34" charset="0"/>
                <a:sym typeface="Public Sans"/>
              </a:rPr>
              <a:t>Utility systems include potable water systems, sewer  treatment   and collection systems, fire hydrants, gas       distribution, etc.</a:t>
            </a:r>
            <a:endParaRPr sz="1800" dirty="0"/>
          </a:p>
        </p:txBody>
      </p:sp>
      <p:sp>
        <p:nvSpPr>
          <p:cNvPr id="448" name="Google Shape;448;p10"/>
          <p:cNvSpPr txBox="1">
            <a:spLocks noGrp="1"/>
          </p:cNvSpPr>
          <p:nvPr>
            <p:ph type="title"/>
          </p:nvPr>
        </p:nvSpPr>
        <p:spPr>
          <a:xfrm>
            <a:off x="2451016" y="618354"/>
            <a:ext cx="6237002" cy="1325563"/>
          </a:xfrm>
          <a:prstGeom prst="rect">
            <a:avLst/>
          </a:prstGeom>
          <a:noFill/>
          <a:ln>
            <a:noFill/>
          </a:ln>
        </p:spPr>
        <p:txBody>
          <a:bodyPr spcFirstLastPara="1" wrap="square" lIns="91425" tIns="45700" rIns="91425" bIns="45700" anchor="ctr" anchorCtr="0">
            <a:normAutofit/>
          </a:bodyPr>
          <a:lstStyle/>
          <a:p>
            <a:pPr>
              <a:buSzPts val="4000"/>
            </a:pPr>
            <a:r>
              <a:rPr lang="en-US" dirty="0"/>
              <a:t>MAINTENANCE</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11"/>
          <p:cNvSpPr txBox="1">
            <a:spLocks noGrp="1"/>
          </p:cNvSpPr>
          <p:nvPr>
            <p:ph type="body" idx="1"/>
          </p:nvPr>
        </p:nvSpPr>
        <p:spPr>
          <a:xfrm>
            <a:off x="2615694" y="1872561"/>
            <a:ext cx="7217916" cy="4186008"/>
          </a:xfrm>
          <a:prstGeom prst="rect">
            <a:avLst/>
          </a:prstGeom>
          <a:noFill/>
          <a:ln>
            <a:noFill/>
          </a:ln>
        </p:spPr>
        <p:txBody>
          <a:bodyPr spcFirstLastPara="1" wrap="square" lIns="91425" tIns="45700" rIns="91425" bIns="45700" anchor="t" anchorCtr="0">
            <a:normAutofit lnSpcReduction="10000"/>
          </a:bodyPr>
          <a:lstStyle/>
          <a:p>
            <a:pPr marL="228600" indent="-228600">
              <a:spcBef>
                <a:spcPts val="0"/>
              </a:spcBef>
              <a:buClr>
                <a:srgbClr val="000000"/>
              </a:buClr>
            </a:pPr>
            <a:r>
              <a:rPr lang="en-US" sz="1800" dirty="0">
                <a:solidFill>
                  <a:srgbClr val="000000"/>
                </a:solidFill>
                <a:latin typeface="Calibri" panose="020F0502020204030204" pitchFamily="34" charset="0"/>
                <a:ea typeface="Public Sans"/>
                <a:cs typeface="Calibri" panose="020F0502020204030204" pitchFamily="34" charset="0"/>
                <a:sym typeface="Public Sans"/>
              </a:rPr>
              <a:t>Routine activities/services required to maintain facilities in good working condition. </a:t>
            </a:r>
            <a:endParaRPr dirty="0"/>
          </a:p>
          <a:p>
            <a:pPr marL="228600" indent="-228600">
              <a:buClr>
                <a:srgbClr val="000000"/>
              </a:buClr>
            </a:pPr>
            <a:r>
              <a:rPr lang="en-US" sz="1800" dirty="0">
                <a:solidFill>
                  <a:srgbClr val="000000"/>
                </a:solidFill>
                <a:latin typeface="Calibri" panose="020F0502020204030204" pitchFamily="34" charset="0"/>
                <a:ea typeface="Public Sans"/>
                <a:cs typeface="Calibri" panose="020F0502020204030204" pitchFamily="34" charset="0"/>
                <a:sym typeface="Public Sans"/>
              </a:rPr>
              <a:t>Funded by annual O&amp;M budget.</a:t>
            </a:r>
            <a:endParaRPr dirty="0"/>
          </a:p>
          <a:p>
            <a:pPr marL="228600" indent="-228600">
              <a:buClr>
                <a:srgbClr val="000000"/>
              </a:buClr>
            </a:pPr>
            <a:r>
              <a:rPr lang="en-US" sz="1800" dirty="0">
                <a:solidFill>
                  <a:srgbClr val="000000"/>
                </a:solidFill>
                <a:latin typeface="Calibri" panose="020F0502020204030204" pitchFamily="34" charset="0"/>
                <a:ea typeface="Public Sans"/>
                <a:cs typeface="Calibri" panose="020F0502020204030204" pitchFamily="34" charset="0"/>
                <a:sym typeface="Public Sans"/>
              </a:rPr>
              <a:t>How is preventative maintenance accomplished?</a:t>
            </a:r>
            <a:endParaRPr sz="1800" dirty="0">
              <a:solidFill>
                <a:srgbClr val="000000"/>
              </a:solidFill>
              <a:latin typeface="Calibri" panose="020F0502020204030204" pitchFamily="34" charset="0"/>
              <a:ea typeface="Public Sans"/>
              <a:cs typeface="Calibri" panose="020F0502020204030204" pitchFamily="34" charset="0"/>
              <a:sym typeface="Public Sans"/>
            </a:endParaRPr>
          </a:p>
          <a:p>
            <a:pPr marL="685800" lvl="1" indent="-228600">
              <a:buClr>
                <a:srgbClr val="000000"/>
              </a:buClr>
            </a:pPr>
            <a:r>
              <a:rPr lang="en-US" sz="1800" dirty="0">
                <a:solidFill>
                  <a:srgbClr val="000000"/>
                </a:solidFill>
                <a:latin typeface="Calibri" panose="020F0502020204030204" pitchFamily="34" charset="0"/>
                <a:ea typeface="Public Sans"/>
                <a:cs typeface="Calibri" panose="020F0502020204030204" pitchFamily="34" charset="0"/>
                <a:sym typeface="Public Sans"/>
              </a:rPr>
              <a:t>Conducting routine inspections</a:t>
            </a:r>
            <a:endParaRPr dirty="0"/>
          </a:p>
          <a:p>
            <a:pPr marL="1143000" lvl="2" indent="-228600">
              <a:buClr>
                <a:srgbClr val="000000"/>
              </a:buClr>
            </a:pPr>
            <a:r>
              <a:rPr lang="en-US" sz="1800" dirty="0">
                <a:solidFill>
                  <a:srgbClr val="000000"/>
                </a:solidFill>
                <a:latin typeface="Calibri" panose="020F0502020204030204" pitchFamily="34" charset="0"/>
                <a:ea typeface="Public Sans"/>
                <a:cs typeface="Calibri" panose="020F0502020204030204" pitchFamily="34" charset="0"/>
                <a:sym typeface="Public Sans"/>
              </a:rPr>
              <a:t>Assure proper operation and condition</a:t>
            </a:r>
            <a:endParaRPr dirty="0"/>
          </a:p>
          <a:p>
            <a:pPr marL="1143000" lvl="2" indent="-228600">
              <a:buClr>
                <a:srgbClr val="000000"/>
              </a:buClr>
            </a:pPr>
            <a:r>
              <a:rPr lang="en-US" sz="1800" dirty="0">
                <a:solidFill>
                  <a:srgbClr val="000000"/>
                </a:solidFill>
                <a:latin typeface="Calibri" panose="020F0502020204030204" pitchFamily="34" charset="0"/>
                <a:ea typeface="Public Sans"/>
                <a:cs typeface="Calibri" panose="020F0502020204030204" pitchFamily="34" charset="0"/>
                <a:sym typeface="Public Sans"/>
              </a:rPr>
              <a:t>Identify more extensive replacement or repair needs</a:t>
            </a:r>
            <a:endParaRPr dirty="0"/>
          </a:p>
          <a:p>
            <a:pPr marL="1143000" lvl="2" indent="-228600">
              <a:buClr>
                <a:srgbClr val="000000"/>
              </a:buClr>
            </a:pPr>
            <a:r>
              <a:rPr lang="en-US" sz="1800" dirty="0">
                <a:solidFill>
                  <a:srgbClr val="000000"/>
                </a:solidFill>
                <a:latin typeface="Calibri" panose="020F0502020204030204" pitchFamily="34" charset="0"/>
                <a:ea typeface="Public Sans"/>
                <a:cs typeface="Calibri" panose="020F0502020204030204" pitchFamily="34" charset="0"/>
                <a:sym typeface="Public Sans"/>
              </a:rPr>
              <a:t>Example: Annual roof inspection</a:t>
            </a:r>
            <a:endParaRPr dirty="0"/>
          </a:p>
          <a:p>
            <a:pPr marL="914400" lvl="2" indent="0">
              <a:buNone/>
            </a:pPr>
            <a:endParaRPr sz="1800" dirty="0">
              <a:solidFill>
                <a:srgbClr val="000000"/>
              </a:solidFill>
              <a:latin typeface="Calibri" panose="020F0502020204030204" pitchFamily="34" charset="0"/>
              <a:ea typeface="Public Sans"/>
              <a:cs typeface="Calibri" panose="020F0502020204030204" pitchFamily="34" charset="0"/>
              <a:sym typeface="Public Sans"/>
            </a:endParaRPr>
          </a:p>
          <a:p>
            <a:pPr marL="685800" lvl="1" indent="-228600">
              <a:buClr>
                <a:srgbClr val="000000"/>
              </a:buClr>
            </a:pPr>
            <a:r>
              <a:rPr lang="en-US" sz="1800" dirty="0">
                <a:solidFill>
                  <a:srgbClr val="000000"/>
                </a:solidFill>
                <a:latin typeface="Calibri" panose="020F0502020204030204" pitchFamily="34" charset="0"/>
                <a:ea typeface="Public Sans"/>
                <a:cs typeface="Calibri" panose="020F0502020204030204" pitchFamily="34" charset="0"/>
                <a:sym typeface="Public Sans"/>
              </a:rPr>
              <a:t>Following standard practices and manufacturer maintenance procedures to address deficiencies such as replacing light bulbs, fixing gutters, filter changes, etc.</a:t>
            </a:r>
            <a:endParaRPr dirty="0"/>
          </a:p>
          <a:p>
            <a:pPr marL="457200" lvl="1" indent="0">
              <a:buNone/>
            </a:pPr>
            <a:endParaRPr sz="1800" dirty="0">
              <a:solidFill>
                <a:srgbClr val="000000"/>
              </a:solidFill>
              <a:latin typeface="Calibri" panose="020F0502020204030204" pitchFamily="34" charset="0"/>
              <a:ea typeface="Public Sans"/>
              <a:cs typeface="Calibri" panose="020F0502020204030204" pitchFamily="34" charset="0"/>
              <a:sym typeface="Public Sans"/>
            </a:endParaRPr>
          </a:p>
          <a:p>
            <a:pPr marL="685800" lvl="1" indent="-228600">
              <a:buClr>
                <a:srgbClr val="000000"/>
              </a:buClr>
            </a:pPr>
            <a:r>
              <a:rPr lang="en-US" sz="1800" i="1" dirty="0">
                <a:solidFill>
                  <a:srgbClr val="000000"/>
                </a:solidFill>
                <a:latin typeface="Calibri" panose="020F0502020204030204" pitchFamily="34" charset="0"/>
                <a:ea typeface="Public Sans"/>
                <a:cs typeface="Calibri" panose="020F0502020204030204" pitchFamily="34" charset="0"/>
                <a:sym typeface="Public Sans"/>
              </a:rPr>
              <a:t>Audience Question: What other preventive maintenance       activities are conducted at schools?</a:t>
            </a:r>
            <a:endParaRPr sz="1800" i="1" dirty="0"/>
          </a:p>
          <a:p>
            <a:pPr marL="228600" indent="-95250">
              <a:buSzPts val="2100"/>
              <a:buNone/>
            </a:pPr>
            <a:endParaRPr sz="2100" i="1" dirty="0">
              <a:solidFill>
                <a:srgbClr val="000000"/>
              </a:solidFill>
              <a:latin typeface="Calibri" panose="020F0502020204030204" pitchFamily="34" charset="0"/>
              <a:ea typeface="Public Sans"/>
              <a:cs typeface="Calibri" panose="020F0502020204030204" pitchFamily="34" charset="0"/>
              <a:sym typeface="Public Sans"/>
            </a:endParaRPr>
          </a:p>
        </p:txBody>
      </p:sp>
      <p:sp>
        <p:nvSpPr>
          <p:cNvPr id="455" name="Google Shape;455;p11"/>
          <p:cNvSpPr txBox="1">
            <a:spLocks noGrp="1"/>
          </p:cNvSpPr>
          <p:nvPr>
            <p:ph type="title"/>
          </p:nvPr>
        </p:nvSpPr>
        <p:spPr>
          <a:xfrm>
            <a:off x="2451016" y="618354"/>
            <a:ext cx="6237002" cy="1325563"/>
          </a:xfrm>
          <a:prstGeom prst="rect">
            <a:avLst/>
          </a:prstGeom>
          <a:noFill/>
          <a:ln>
            <a:noFill/>
          </a:ln>
        </p:spPr>
        <p:txBody>
          <a:bodyPr spcFirstLastPara="1" wrap="square" lIns="91425" tIns="45700" rIns="91425" bIns="45700" anchor="ctr" anchorCtr="0">
            <a:normAutofit fontScale="90000"/>
          </a:bodyPr>
          <a:lstStyle/>
          <a:p>
            <a:pPr>
              <a:buSzPct val="100000"/>
            </a:pPr>
            <a:r>
              <a:rPr lang="en-US" dirty="0"/>
              <a:t>PREVENTATIVE MAINTENANCE (SCHEDULED)</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12"/>
          <p:cNvSpPr txBox="1">
            <a:spLocks noGrp="1"/>
          </p:cNvSpPr>
          <p:nvPr>
            <p:ph type="body" idx="1"/>
          </p:nvPr>
        </p:nvSpPr>
        <p:spPr>
          <a:xfrm>
            <a:off x="2615694" y="1872561"/>
            <a:ext cx="7217916" cy="4186008"/>
          </a:xfrm>
          <a:prstGeom prst="rect">
            <a:avLst/>
          </a:prstGeom>
          <a:noFill/>
          <a:ln>
            <a:noFill/>
          </a:ln>
        </p:spPr>
        <p:txBody>
          <a:bodyPr spcFirstLastPara="1" wrap="square" lIns="91425" tIns="45700" rIns="91425" bIns="45700" anchor="t" anchorCtr="0">
            <a:normAutofit/>
          </a:bodyPr>
          <a:lstStyle/>
          <a:p>
            <a:pPr marL="228600" indent="-228600">
              <a:spcBef>
                <a:spcPts val="0"/>
              </a:spcBef>
              <a:buClr>
                <a:srgbClr val="000000"/>
              </a:buClr>
            </a:pPr>
            <a:r>
              <a:rPr lang="en-US" sz="1800" dirty="0">
                <a:solidFill>
                  <a:srgbClr val="000000"/>
                </a:solidFill>
                <a:latin typeface="Calibri" panose="020F0502020204030204" pitchFamily="34" charset="0"/>
                <a:ea typeface="Public Sans"/>
                <a:cs typeface="Calibri" panose="020F0502020204030204" pitchFamily="34" charset="0"/>
                <a:sym typeface="Public Sans"/>
              </a:rPr>
              <a:t>Correction of unforeseen problems or deficiencies.</a:t>
            </a:r>
            <a:endParaRPr dirty="0"/>
          </a:p>
          <a:p>
            <a:pPr marL="685800" lvl="1" indent="-228600">
              <a:buClr>
                <a:srgbClr val="000000"/>
              </a:buClr>
              <a:buSzPts val="1500"/>
            </a:pPr>
            <a:r>
              <a:rPr lang="en-US" sz="1500" dirty="0">
                <a:solidFill>
                  <a:srgbClr val="000000"/>
                </a:solidFill>
                <a:latin typeface="Calibri" panose="020F0502020204030204" pitchFamily="34" charset="0"/>
                <a:ea typeface="Public Sans"/>
                <a:cs typeface="Calibri" panose="020F0502020204030204" pitchFamily="34" charset="0"/>
                <a:sym typeface="Public Sans"/>
              </a:rPr>
              <a:t>Broken sign, automatic gate not operating, door not closing properly, etc.</a:t>
            </a:r>
            <a:endParaRPr dirty="0"/>
          </a:p>
          <a:p>
            <a:pPr marL="228600" indent="-228600">
              <a:buClr>
                <a:srgbClr val="000000"/>
              </a:buClr>
            </a:pPr>
            <a:r>
              <a:rPr lang="en-US" sz="1800" dirty="0">
                <a:solidFill>
                  <a:srgbClr val="000000"/>
                </a:solidFill>
                <a:latin typeface="Calibri" panose="020F0502020204030204" pitchFamily="34" charset="0"/>
                <a:ea typeface="Public Sans"/>
                <a:cs typeface="Calibri" panose="020F0502020204030204" pitchFamily="34" charset="0"/>
                <a:sym typeface="Public Sans"/>
              </a:rPr>
              <a:t>Work order (WO) costs less than $2,500.</a:t>
            </a:r>
            <a:endParaRPr dirty="0"/>
          </a:p>
          <a:p>
            <a:pPr marL="228600" indent="-228600">
              <a:buClr>
                <a:srgbClr val="000000"/>
              </a:buClr>
            </a:pPr>
            <a:r>
              <a:rPr lang="en-US" sz="1800" dirty="0">
                <a:solidFill>
                  <a:srgbClr val="000000"/>
                </a:solidFill>
                <a:latin typeface="Calibri" panose="020F0502020204030204" pitchFamily="34" charset="0"/>
                <a:ea typeface="Public Sans"/>
                <a:cs typeface="Calibri" panose="020F0502020204030204" pitchFamily="34" charset="0"/>
                <a:sym typeface="Public Sans"/>
              </a:rPr>
              <a:t>Addressed at local school level.</a:t>
            </a:r>
            <a:endParaRPr sz="1800" dirty="0">
              <a:solidFill>
                <a:srgbClr val="000000"/>
              </a:solidFill>
              <a:latin typeface="Calibri" panose="020F0502020204030204" pitchFamily="34" charset="0"/>
              <a:ea typeface="Public Sans"/>
              <a:cs typeface="Calibri" panose="020F0502020204030204" pitchFamily="34" charset="0"/>
              <a:sym typeface="Public Sans"/>
            </a:endParaRPr>
          </a:p>
          <a:p>
            <a:pPr marL="685800" lvl="1" indent="-228600">
              <a:buClr>
                <a:srgbClr val="000000"/>
              </a:buClr>
            </a:pPr>
            <a:r>
              <a:rPr lang="en-US" sz="1800" dirty="0">
                <a:solidFill>
                  <a:srgbClr val="000000"/>
                </a:solidFill>
                <a:latin typeface="Calibri" panose="020F0502020204030204" pitchFamily="34" charset="0"/>
                <a:ea typeface="Public Sans"/>
                <a:cs typeface="Calibri" panose="020F0502020204030204" pitchFamily="34" charset="0"/>
                <a:sym typeface="Public Sans"/>
              </a:rPr>
              <a:t>Assess.</a:t>
            </a:r>
            <a:endParaRPr dirty="0"/>
          </a:p>
          <a:p>
            <a:pPr marL="1143000" lvl="2" indent="-228600">
              <a:buClr>
                <a:srgbClr val="000000"/>
              </a:buClr>
              <a:buSzPts val="1500"/>
            </a:pPr>
            <a:r>
              <a:rPr lang="en-US" sz="1500" dirty="0">
                <a:solidFill>
                  <a:srgbClr val="000000"/>
                </a:solidFill>
                <a:latin typeface="Calibri" panose="020F0502020204030204" pitchFamily="34" charset="0"/>
                <a:ea typeface="Public Sans"/>
                <a:cs typeface="Calibri" panose="020F0502020204030204" pitchFamily="34" charset="0"/>
                <a:sym typeface="Public Sans"/>
              </a:rPr>
              <a:t>Does it impact operations?</a:t>
            </a:r>
            <a:endParaRPr dirty="0"/>
          </a:p>
          <a:p>
            <a:pPr marL="1143000" lvl="2" indent="-228600">
              <a:buClr>
                <a:srgbClr val="000000"/>
              </a:buClr>
              <a:buSzPts val="1500"/>
            </a:pPr>
            <a:r>
              <a:rPr lang="en-US" sz="1500" dirty="0">
                <a:solidFill>
                  <a:srgbClr val="000000"/>
                </a:solidFill>
                <a:latin typeface="Calibri" panose="020F0502020204030204" pitchFamily="34" charset="0"/>
                <a:ea typeface="Public Sans"/>
                <a:cs typeface="Calibri" panose="020F0502020204030204" pitchFamily="34" charset="0"/>
                <a:sym typeface="Public Sans"/>
              </a:rPr>
              <a:t>Timeline to fix?</a:t>
            </a:r>
            <a:endParaRPr dirty="0"/>
          </a:p>
          <a:p>
            <a:pPr marL="685800" lvl="1" indent="-228600">
              <a:buClr>
                <a:srgbClr val="000000"/>
              </a:buClr>
            </a:pPr>
            <a:r>
              <a:rPr lang="en-US" sz="1800" dirty="0">
                <a:solidFill>
                  <a:srgbClr val="000000"/>
                </a:solidFill>
                <a:latin typeface="Calibri" panose="020F0502020204030204" pitchFamily="34" charset="0"/>
                <a:ea typeface="Public Sans"/>
                <a:cs typeface="Calibri" panose="020F0502020204030204" pitchFamily="34" charset="0"/>
                <a:sym typeface="Public Sans"/>
              </a:rPr>
              <a:t>Prioritize.</a:t>
            </a:r>
            <a:endParaRPr dirty="0"/>
          </a:p>
          <a:p>
            <a:pPr marL="685800" lvl="1" indent="-228600">
              <a:buClr>
                <a:srgbClr val="000000"/>
              </a:buClr>
            </a:pPr>
            <a:r>
              <a:rPr lang="en-US" sz="1800" dirty="0">
                <a:solidFill>
                  <a:srgbClr val="000000"/>
                </a:solidFill>
                <a:latin typeface="Calibri" panose="020F0502020204030204" pitchFamily="34" charset="0"/>
                <a:ea typeface="Public Sans"/>
                <a:cs typeface="Calibri" panose="020F0502020204030204" pitchFamily="34" charset="0"/>
                <a:sym typeface="Public Sans"/>
              </a:rPr>
              <a:t>Enter in Maximo.</a:t>
            </a:r>
            <a:endParaRPr dirty="0"/>
          </a:p>
          <a:p>
            <a:pPr marL="1143000" lvl="2" indent="-228600">
              <a:buClr>
                <a:srgbClr val="000000"/>
              </a:buClr>
              <a:buSzPts val="1400"/>
            </a:pPr>
            <a:r>
              <a:rPr lang="en-US" sz="1400" dirty="0">
                <a:solidFill>
                  <a:srgbClr val="000000"/>
                </a:solidFill>
                <a:latin typeface="Calibri" panose="020F0502020204030204" pitchFamily="34" charset="0"/>
                <a:ea typeface="Public Sans"/>
                <a:cs typeface="Calibri" panose="020F0502020204030204" pitchFamily="34" charset="0"/>
                <a:sym typeface="Public Sans"/>
              </a:rPr>
              <a:t>Track WO through to funding.</a:t>
            </a:r>
            <a:endParaRPr dirty="0"/>
          </a:p>
          <a:p>
            <a:pPr marL="228600" indent="-228600">
              <a:buClr>
                <a:srgbClr val="000000"/>
              </a:buClr>
            </a:pPr>
            <a:r>
              <a:rPr lang="en-US" sz="1800" dirty="0">
                <a:solidFill>
                  <a:srgbClr val="000000"/>
                </a:solidFill>
                <a:latin typeface="Calibri" panose="020F0502020204030204" pitchFamily="34" charset="0"/>
                <a:ea typeface="Public Sans"/>
                <a:cs typeface="Calibri" panose="020F0502020204030204" pitchFamily="34" charset="0"/>
                <a:sym typeface="Public Sans"/>
              </a:rPr>
              <a:t>If $2,500 or above, enter in Maximo to request supplemental funding</a:t>
            </a:r>
            <a:endParaRPr dirty="0"/>
          </a:p>
          <a:p>
            <a:pPr marL="685800" lvl="1" indent="-228600">
              <a:buClr>
                <a:srgbClr val="000000"/>
              </a:buClr>
              <a:buSzPts val="1500"/>
            </a:pPr>
            <a:r>
              <a:rPr lang="en-US" sz="1500" dirty="0">
                <a:solidFill>
                  <a:srgbClr val="000000"/>
                </a:solidFill>
                <a:latin typeface="Calibri" panose="020F0502020204030204" pitchFamily="34" charset="0"/>
                <a:ea typeface="Public Sans"/>
                <a:cs typeface="Calibri" panose="020F0502020204030204" pitchFamily="34" charset="0"/>
                <a:sym typeface="Public Sans"/>
              </a:rPr>
              <a:t>School Facility Manager – Coordinate with respective BIA or BIE Facility      Management oversight</a:t>
            </a:r>
            <a:endParaRPr dirty="0"/>
          </a:p>
        </p:txBody>
      </p:sp>
      <p:sp>
        <p:nvSpPr>
          <p:cNvPr id="462" name="Google Shape;462;p12"/>
          <p:cNvSpPr txBox="1">
            <a:spLocks noGrp="1"/>
          </p:cNvSpPr>
          <p:nvPr>
            <p:ph type="title"/>
          </p:nvPr>
        </p:nvSpPr>
        <p:spPr>
          <a:xfrm>
            <a:off x="2451016" y="618354"/>
            <a:ext cx="6237002" cy="1325563"/>
          </a:xfrm>
          <a:prstGeom prst="rect">
            <a:avLst/>
          </a:prstGeom>
          <a:noFill/>
          <a:ln>
            <a:noFill/>
          </a:ln>
        </p:spPr>
        <p:txBody>
          <a:bodyPr spcFirstLastPara="1" wrap="square" lIns="91425" tIns="45700" rIns="91425" bIns="45700" anchor="ctr" anchorCtr="0">
            <a:normAutofit/>
          </a:bodyPr>
          <a:lstStyle/>
          <a:p>
            <a:pPr>
              <a:buSzPts val="4000"/>
            </a:pPr>
            <a:r>
              <a:rPr lang="en-US" dirty="0"/>
              <a:t>UNSCHEDULED MAINTENANCE</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13"/>
          <p:cNvSpPr txBox="1">
            <a:spLocks noGrp="1"/>
          </p:cNvSpPr>
          <p:nvPr>
            <p:ph type="body" idx="1"/>
          </p:nvPr>
        </p:nvSpPr>
        <p:spPr>
          <a:xfrm>
            <a:off x="2615694" y="1872561"/>
            <a:ext cx="7217916" cy="4186008"/>
          </a:xfrm>
          <a:prstGeom prst="rect">
            <a:avLst/>
          </a:prstGeom>
          <a:noFill/>
          <a:ln>
            <a:noFill/>
          </a:ln>
        </p:spPr>
        <p:txBody>
          <a:bodyPr spcFirstLastPara="1" wrap="square" lIns="91425" tIns="45700" rIns="91425" bIns="45700" anchor="t" anchorCtr="0">
            <a:normAutofit/>
          </a:bodyPr>
          <a:lstStyle/>
          <a:p>
            <a:pPr marL="228600" indent="-228600">
              <a:spcBef>
                <a:spcPts val="0"/>
              </a:spcBef>
              <a:buClr>
                <a:srgbClr val="000000"/>
              </a:buClr>
            </a:pPr>
            <a:r>
              <a:rPr lang="en-US" sz="1800" dirty="0">
                <a:solidFill>
                  <a:srgbClr val="000000"/>
                </a:solidFill>
                <a:latin typeface="Calibri" panose="020F0502020204030204" pitchFamily="34" charset="0"/>
                <a:ea typeface="Public Sans"/>
                <a:cs typeface="Calibri" panose="020F0502020204030204" pitchFamily="34" charset="0"/>
                <a:sym typeface="Public Sans"/>
              </a:rPr>
              <a:t>Condition where death, physical harm, or property damage can be foreseen and possibly eliminated</a:t>
            </a:r>
            <a:endParaRPr dirty="0"/>
          </a:p>
          <a:p>
            <a:pPr marL="228600" indent="-114300">
              <a:buNone/>
            </a:pPr>
            <a:endParaRPr sz="1800" dirty="0">
              <a:solidFill>
                <a:srgbClr val="000000"/>
              </a:solidFill>
              <a:latin typeface="Calibri" panose="020F0502020204030204" pitchFamily="34" charset="0"/>
              <a:ea typeface="Public Sans"/>
              <a:cs typeface="Calibri" panose="020F0502020204030204" pitchFamily="34" charset="0"/>
              <a:sym typeface="Public Sans"/>
            </a:endParaRPr>
          </a:p>
          <a:p>
            <a:pPr marL="685800" lvl="1" indent="-228600">
              <a:buClr>
                <a:srgbClr val="000000"/>
              </a:buClr>
            </a:pPr>
            <a:r>
              <a:rPr lang="en-US" sz="1800" dirty="0">
                <a:solidFill>
                  <a:srgbClr val="000000"/>
                </a:solidFill>
                <a:latin typeface="Calibri" panose="020F0502020204030204" pitchFamily="34" charset="0"/>
                <a:ea typeface="Public Sans"/>
                <a:cs typeface="Calibri" panose="020F0502020204030204" pitchFamily="34" charset="0"/>
                <a:sym typeface="Public Sans"/>
              </a:rPr>
              <a:t>Roof caving in, destroyed by storm; heating system failed posing threat to a building; etc.</a:t>
            </a:r>
            <a:endParaRPr dirty="0"/>
          </a:p>
          <a:p>
            <a:pPr marL="685800" lvl="1" indent="-114300">
              <a:buNone/>
            </a:pPr>
            <a:endParaRPr sz="1800" dirty="0">
              <a:solidFill>
                <a:srgbClr val="000000"/>
              </a:solidFill>
              <a:latin typeface="Calibri" panose="020F0502020204030204" pitchFamily="34" charset="0"/>
              <a:ea typeface="Public Sans"/>
              <a:cs typeface="Calibri" panose="020F0502020204030204" pitchFamily="34" charset="0"/>
              <a:sym typeface="Public Sans"/>
            </a:endParaRPr>
          </a:p>
          <a:p>
            <a:pPr marL="685800" lvl="1" indent="-228600">
              <a:buClr>
                <a:srgbClr val="000000"/>
              </a:buClr>
            </a:pPr>
            <a:r>
              <a:rPr lang="en-US" sz="1800" dirty="0">
                <a:solidFill>
                  <a:srgbClr val="000000"/>
                </a:solidFill>
                <a:latin typeface="Calibri" panose="020F0502020204030204" pitchFamily="34" charset="0"/>
                <a:ea typeface="Public Sans"/>
                <a:cs typeface="Calibri" panose="020F0502020204030204" pitchFamily="34" charset="0"/>
                <a:sym typeface="Public Sans"/>
              </a:rPr>
              <a:t>Facility conditions must not be the result of </a:t>
            </a:r>
            <a:r>
              <a:rPr lang="en-US" sz="1800" u="sng" dirty="0">
                <a:solidFill>
                  <a:srgbClr val="000000"/>
                </a:solidFill>
                <a:latin typeface="Calibri" panose="020F0502020204030204" pitchFamily="34" charset="0"/>
                <a:ea typeface="Public Sans"/>
                <a:cs typeface="Calibri" panose="020F0502020204030204" pitchFamily="34" charset="0"/>
                <a:sym typeface="Public Sans"/>
              </a:rPr>
              <a:t>lack</a:t>
            </a:r>
            <a:r>
              <a:rPr lang="en-US" sz="1800" dirty="0">
                <a:solidFill>
                  <a:srgbClr val="000000"/>
                </a:solidFill>
                <a:latin typeface="Calibri" panose="020F0502020204030204" pitchFamily="34" charset="0"/>
                <a:ea typeface="Public Sans"/>
                <a:cs typeface="Calibri" panose="020F0502020204030204" pitchFamily="34" charset="0"/>
                <a:sym typeface="Public Sans"/>
              </a:rPr>
              <a:t> of preventative maintenance</a:t>
            </a:r>
            <a:endParaRPr dirty="0"/>
          </a:p>
        </p:txBody>
      </p:sp>
      <p:sp>
        <p:nvSpPr>
          <p:cNvPr id="469" name="Google Shape;469;p13"/>
          <p:cNvSpPr txBox="1">
            <a:spLocks noGrp="1"/>
          </p:cNvSpPr>
          <p:nvPr>
            <p:ph type="title"/>
          </p:nvPr>
        </p:nvSpPr>
        <p:spPr>
          <a:xfrm>
            <a:off x="2451016" y="618354"/>
            <a:ext cx="6237002" cy="1325563"/>
          </a:xfrm>
          <a:prstGeom prst="rect">
            <a:avLst/>
          </a:prstGeom>
          <a:noFill/>
          <a:ln>
            <a:noFill/>
          </a:ln>
        </p:spPr>
        <p:txBody>
          <a:bodyPr spcFirstLastPara="1" wrap="square" lIns="91425" tIns="45700" rIns="91425" bIns="45700" anchor="ctr" anchorCtr="0">
            <a:normAutofit/>
          </a:bodyPr>
          <a:lstStyle/>
          <a:p>
            <a:pPr>
              <a:buSzPts val="4000"/>
            </a:pPr>
            <a:r>
              <a:rPr lang="en-US" dirty="0"/>
              <a:t>EMERGENCY</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14"/>
          <p:cNvSpPr txBox="1">
            <a:spLocks noGrp="1"/>
          </p:cNvSpPr>
          <p:nvPr>
            <p:ph type="body" idx="1"/>
          </p:nvPr>
        </p:nvSpPr>
        <p:spPr>
          <a:xfrm>
            <a:off x="2615694" y="1872561"/>
            <a:ext cx="7217916" cy="4186008"/>
          </a:xfrm>
          <a:prstGeom prst="rect">
            <a:avLst/>
          </a:prstGeom>
          <a:noFill/>
          <a:ln>
            <a:noFill/>
          </a:ln>
        </p:spPr>
        <p:txBody>
          <a:bodyPr spcFirstLastPara="1" wrap="square" lIns="91425" tIns="45700" rIns="91425" bIns="45700" anchor="t" anchorCtr="0">
            <a:normAutofit/>
          </a:bodyPr>
          <a:lstStyle/>
          <a:p>
            <a:pPr marL="228600" indent="-228600">
              <a:spcBef>
                <a:spcPts val="0"/>
              </a:spcBef>
              <a:buClr>
                <a:srgbClr val="000000"/>
              </a:buClr>
            </a:pPr>
            <a:r>
              <a:rPr lang="en-US" sz="1800" dirty="0">
                <a:solidFill>
                  <a:srgbClr val="000000"/>
                </a:solidFill>
                <a:latin typeface="Calibri" panose="020F0502020204030204" pitchFamily="34" charset="0"/>
                <a:ea typeface="Public Sans"/>
                <a:cs typeface="Calibri" panose="020F0502020204030204" pitchFamily="34" charset="0"/>
                <a:sym typeface="Public Sans"/>
              </a:rPr>
              <a:t>What do you do?</a:t>
            </a:r>
            <a:endParaRPr dirty="0"/>
          </a:p>
          <a:p>
            <a:pPr marL="685800" lvl="1" indent="-228600">
              <a:buClr>
                <a:srgbClr val="000000"/>
              </a:buClr>
            </a:pPr>
            <a:r>
              <a:rPr lang="en-US" sz="1800" dirty="0">
                <a:solidFill>
                  <a:srgbClr val="000000"/>
                </a:solidFill>
                <a:latin typeface="Calibri" panose="020F0502020204030204" pitchFamily="34" charset="0"/>
                <a:ea typeface="Public Sans"/>
                <a:cs typeface="Calibri" panose="020F0502020204030204" pitchFamily="34" charset="0"/>
                <a:sym typeface="Public Sans"/>
              </a:rPr>
              <a:t>Implement interim actions, if appropriate.</a:t>
            </a:r>
            <a:endParaRPr dirty="0"/>
          </a:p>
          <a:p>
            <a:pPr marL="685800" lvl="1" indent="-228600">
              <a:buClr>
                <a:srgbClr val="000000"/>
              </a:buClr>
            </a:pPr>
            <a:r>
              <a:rPr lang="en-US" sz="1800" dirty="0">
                <a:solidFill>
                  <a:srgbClr val="000000"/>
                </a:solidFill>
                <a:latin typeface="Calibri" panose="020F0502020204030204" pitchFamily="34" charset="0"/>
                <a:ea typeface="Public Sans"/>
                <a:cs typeface="Calibri" panose="020F0502020204030204" pitchFamily="34" charset="0"/>
                <a:sym typeface="Public Sans"/>
              </a:rPr>
              <a:t>Notify Line of Authority from school level up to respective BIA or BIE Facility Management oversight staff as soon as possible but no later than 24 hours after discovery</a:t>
            </a:r>
            <a:endParaRPr dirty="0"/>
          </a:p>
          <a:p>
            <a:pPr marL="1143000" lvl="2" indent="-228600">
              <a:buClr>
                <a:srgbClr val="000000"/>
              </a:buClr>
            </a:pPr>
            <a:r>
              <a:rPr lang="en-US" sz="1800" dirty="0">
                <a:solidFill>
                  <a:srgbClr val="000000"/>
                </a:solidFill>
                <a:latin typeface="Calibri" panose="020F0502020204030204" pitchFamily="34" charset="0"/>
                <a:ea typeface="Public Sans"/>
                <a:cs typeface="Calibri" panose="020F0502020204030204" pitchFamily="34" charset="0"/>
                <a:sym typeface="Public Sans"/>
              </a:rPr>
              <a:t>Request verbal approval to expend funds</a:t>
            </a:r>
            <a:endParaRPr dirty="0"/>
          </a:p>
          <a:p>
            <a:pPr marL="685800" lvl="1" indent="-228600">
              <a:buClr>
                <a:srgbClr val="000000"/>
              </a:buClr>
            </a:pPr>
            <a:r>
              <a:rPr lang="en-US" sz="1800" dirty="0">
                <a:solidFill>
                  <a:srgbClr val="000000"/>
                </a:solidFill>
                <a:latin typeface="Calibri" panose="020F0502020204030204" pitchFamily="34" charset="0"/>
                <a:ea typeface="Public Sans"/>
                <a:cs typeface="Calibri" panose="020F0502020204030204" pitchFamily="34" charset="0"/>
                <a:sym typeface="Public Sans"/>
              </a:rPr>
              <a:t>Utilize school funds to correct as soon as possible</a:t>
            </a:r>
            <a:endParaRPr dirty="0"/>
          </a:p>
          <a:p>
            <a:pPr marL="1143000" lvl="2" indent="-228600">
              <a:buClr>
                <a:srgbClr val="000000"/>
              </a:buClr>
            </a:pPr>
            <a:r>
              <a:rPr lang="en-US" sz="1800" dirty="0">
                <a:solidFill>
                  <a:srgbClr val="000000"/>
                </a:solidFill>
                <a:latin typeface="Calibri" panose="020F0502020204030204" pitchFamily="34" charset="0"/>
                <a:ea typeface="Public Sans"/>
                <a:cs typeface="Calibri" panose="020F0502020204030204" pitchFamily="34" charset="0"/>
                <a:sym typeface="Public Sans"/>
              </a:rPr>
              <a:t>If cost exceeds available O&amp;M budget, school Facility Managers to work with respective BIA or BIE Facility Management oversight staff to access emergency funds</a:t>
            </a:r>
            <a:endParaRPr dirty="0"/>
          </a:p>
          <a:p>
            <a:pPr marL="685800" lvl="1" indent="-228600">
              <a:buClr>
                <a:srgbClr val="000000"/>
              </a:buClr>
            </a:pPr>
            <a:r>
              <a:rPr lang="en-US" sz="1800" dirty="0">
                <a:solidFill>
                  <a:srgbClr val="000000"/>
                </a:solidFill>
                <a:latin typeface="Calibri" panose="020F0502020204030204" pitchFamily="34" charset="0"/>
                <a:ea typeface="Public Sans"/>
                <a:cs typeface="Calibri" panose="020F0502020204030204" pitchFamily="34" charset="0"/>
                <a:sym typeface="Public Sans"/>
              </a:rPr>
              <a:t>Seek reimbursement (at the discretion of the school)</a:t>
            </a:r>
            <a:endParaRPr dirty="0"/>
          </a:p>
        </p:txBody>
      </p:sp>
      <p:sp>
        <p:nvSpPr>
          <p:cNvPr id="476" name="Google Shape;476;p14"/>
          <p:cNvSpPr txBox="1">
            <a:spLocks noGrp="1"/>
          </p:cNvSpPr>
          <p:nvPr>
            <p:ph type="title"/>
          </p:nvPr>
        </p:nvSpPr>
        <p:spPr>
          <a:xfrm>
            <a:off x="2451016" y="618354"/>
            <a:ext cx="6237002" cy="1325563"/>
          </a:xfrm>
          <a:prstGeom prst="rect">
            <a:avLst/>
          </a:prstGeom>
          <a:noFill/>
          <a:ln>
            <a:noFill/>
          </a:ln>
        </p:spPr>
        <p:txBody>
          <a:bodyPr spcFirstLastPara="1" wrap="square" lIns="91425" tIns="45700" rIns="91425" bIns="45700" anchor="ctr" anchorCtr="0">
            <a:normAutofit/>
          </a:bodyPr>
          <a:lstStyle/>
          <a:p>
            <a:pPr>
              <a:buSzPts val="4000"/>
            </a:pPr>
            <a:r>
              <a:rPr lang="en-US" dirty="0"/>
              <a:t>EMERGENCY CONTINUED</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15"/>
          <p:cNvSpPr txBox="1">
            <a:spLocks noGrp="1"/>
          </p:cNvSpPr>
          <p:nvPr>
            <p:ph type="body" idx="1"/>
          </p:nvPr>
        </p:nvSpPr>
        <p:spPr>
          <a:xfrm>
            <a:off x="6300554" y="1477440"/>
            <a:ext cx="3440430" cy="3903119"/>
          </a:xfrm>
          <a:prstGeom prst="rect">
            <a:avLst/>
          </a:prstGeom>
          <a:noFill/>
          <a:ln>
            <a:noFill/>
          </a:ln>
        </p:spPr>
        <p:txBody>
          <a:bodyPr spcFirstLastPara="1" wrap="square" lIns="91425" tIns="45700" rIns="91425" bIns="45700" anchor="t" anchorCtr="0">
            <a:noAutofit/>
          </a:bodyPr>
          <a:lstStyle/>
          <a:p>
            <a:pPr marL="0" indent="0">
              <a:spcBef>
                <a:spcPts val="0"/>
              </a:spcBef>
              <a:buClr>
                <a:srgbClr val="000000"/>
              </a:buClr>
              <a:buNone/>
            </a:pPr>
            <a:r>
              <a:rPr lang="en-US" sz="1800" b="1" u="sng" dirty="0">
                <a:solidFill>
                  <a:srgbClr val="000000"/>
                </a:solidFill>
                <a:latin typeface="Calibri" panose="020F0502020204030204" pitchFamily="34" charset="0"/>
                <a:ea typeface="Public Sans"/>
                <a:cs typeface="Calibri" panose="020F0502020204030204" pitchFamily="34" charset="0"/>
                <a:sym typeface="Public Sans"/>
              </a:rPr>
              <a:t>INDIAN AFFAIRS FACILITY PROGRAM POLICY</a:t>
            </a:r>
            <a:r>
              <a:rPr lang="en-US" sz="1800" dirty="0">
                <a:solidFill>
                  <a:srgbClr val="000000"/>
                </a:solidFill>
                <a:latin typeface="Calibri" panose="020F0502020204030204" pitchFamily="34" charset="0"/>
                <a:ea typeface="Public Sans"/>
                <a:cs typeface="Calibri" panose="020F0502020204030204" pitchFamily="34" charset="0"/>
                <a:sym typeface="Public Sans"/>
              </a:rPr>
              <a:t> </a:t>
            </a:r>
            <a:endParaRPr dirty="0"/>
          </a:p>
          <a:p>
            <a:pPr marL="228600" indent="-228600">
              <a:buClr>
                <a:srgbClr val="000000"/>
              </a:buClr>
            </a:pPr>
            <a:r>
              <a:rPr lang="en-US" sz="1800" dirty="0">
                <a:solidFill>
                  <a:srgbClr val="000000"/>
                </a:solidFill>
                <a:latin typeface="Calibri" panose="020F0502020204030204" pitchFamily="34" charset="0"/>
                <a:ea typeface="Public Sans"/>
                <a:cs typeface="Calibri" panose="020F0502020204030204" pitchFamily="34" charset="0"/>
                <a:sym typeface="Public Sans"/>
              </a:rPr>
              <a:t>Provide funds from any source to resolve emergency situations. </a:t>
            </a:r>
            <a:endParaRPr dirty="0"/>
          </a:p>
          <a:p>
            <a:pPr marL="228600" indent="-228600">
              <a:buClr>
                <a:srgbClr val="000000"/>
              </a:buClr>
            </a:pPr>
            <a:r>
              <a:rPr lang="en-US" sz="1800" dirty="0">
                <a:solidFill>
                  <a:srgbClr val="000000"/>
                </a:solidFill>
                <a:latin typeface="Calibri" panose="020F0502020204030204" pitchFamily="34" charset="0"/>
                <a:ea typeface="Public Sans"/>
                <a:cs typeface="Calibri" panose="020F0502020204030204" pitchFamily="34" charset="0"/>
                <a:sym typeface="Public Sans"/>
              </a:rPr>
              <a:t>Based on supporting documentation, DFMC may provide reimbursement for costs associated with mitigating the emergency. </a:t>
            </a:r>
            <a:endParaRPr dirty="0"/>
          </a:p>
          <a:p>
            <a:pPr marL="228600" indent="-228600">
              <a:buClr>
                <a:srgbClr val="000000"/>
              </a:buClr>
            </a:pPr>
            <a:r>
              <a:rPr lang="en-US" sz="1800" dirty="0">
                <a:solidFill>
                  <a:srgbClr val="000000"/>
                </a:solidFill>
                <a:latin typeface="Calibri" panose="020F0502020204030204" pitchFamily="34" charset="0"/>
                <a:ea typeface="Public Sans"/>
                <a:cs typeface="Calibri" panose="020F0502020204030204" pitchFamily="34" charset="0"/>
                <a:sym typeface="Public Sans"/>
              </a:rPr>
              <a:t>Funding Thresholds:  </a:t>
            </a:r>
            <a:endParaRPr dirty="0"/>
          </a:p>
          <a:p>
            <a:pPr marL="685800" lvl="1" indent="-228600">
              <a:buClr>
                <a:srgbClr val="000000"/>
              </a:buClr>
            </a:pPr>
            <a:r>
              <a:rPr lang="en-US" sz="1800" dirty="0">
                <a:solidFill>
                  <a:srgbClr val="000000"/>
                </a:solidFill>
                <a:latin typeface="Calibri" panose="020F0502020204030204" pitchFamily="34" charset="0"/>
                <a:ea typeface="Public Sans"/>
                <a:cs typeface="Calibri" panose="020F0502020204030204" pitchFamily="34" charset="0"/>
                <a:sym typeface="Public Sans"/>
              </a:rPr>
              <a:t>Minimum $2,500 per work order item.</a:t>
            </a:r>
            <a:endParaRPr dirty="0"/>
          </a:p>
          <a:p>
            <a:pPr marL="685800" lvl="1" indent="-228600">
              <a:buClr>
                <a:srgbClr val="000000"/>
              </a:buClr>
            </a:pPr>
            <a:r>
              <a:rPr lang="en-US" sz="1800" dirty="0">
                <a:solidFill>
                  <a:srgbClr val="000000"/>
                </a:solidFill>
                <a:latin typeface="Calibri" panose="020F0502020204030204" pitchFamily="34" charset="0"/>
                <a:ea typeface="Public Sans"/>
                <a:cs typeface="Calibri" panose="020F0502020204030204" pitchFamily="34" charset="0"/>
                <a:sym typeface="Public Sans"/>
              </a:rPr>
              <a:t>Maximum $100,000 per work order item.</a:t>
            </a:r>
            <a:endParaRPr dirty="0"/>
          </a:p>
        </p:txBody>
      </p:sp>
      <p:sp>
        <p:nvSpPr>
          <p:cNvPr id="483" name="Google Shape;483;p15"/>
          <p:cNvSpPr txBox="1">
            <a:spLocks noGrp="1"/>
          </p:cNvSpPr>
          <p:nvPr>
            <p:ph type="body" idx="2"/>
          </p:nvPr>
        </p:nvSpPr>
        <p:spPr>
          <a:xfrm>
            <a:off x="2595026" y="1988490"/>
            <a:ext cx="3440430" cy="3889043"/>
          </a:xfrm>
          <a:prstGeom prst="rect">
            <a:avLst/>
          </a:prstGeom>
          <a:noFill/>
          <a:ln>
            <a:noFill/>
          </a:ln>
        </p:spPr>
        <p:txBody>
          <a:bodyPr spcFirstLastPara="1" wrap="square" lIns="91425" tIns="45700" rIns="91425" bIns="45700" anchor="t" anchorCtr="0">
            <a:normAutofit/>
          </a:bodyPr>
          <a:lstStyle/>
          <a:p>
            <a:pPr marL="228600" indent="-228600">
              <a:spcBef>
                <a:spcPts val="0"/>
              </a:spcBef>
              <a:buClr>
                <a:srgbClr val="000000"/>
              </a:buClr>
            </a:pPr>
            <a:r>
              <a:rPr lang="en-US" sz="1800" dirty="0">
                <a:solidFill>
                  <a:srgbClr val="000000"/>
                </a:solidFill>
                <a:latin typeface="Calibri" panose="020F0502020204030204" pitchFamily="34" charset="0"/>
                <a:ea typeface="Public Sans"/>
                <a:cs typeface="Calibri" panose="020F0502020204030204" pitchFamily="34" charset="0"/>
                <a:sym typeface="Public Sans"/>
              </a:rPr>
              <a:t>Purpose: Provides reimbursement for costs necessary to correct immediate threats to life or property at BIE education facilities.</a:t>
            </a:r>
            <a:endParaRPr dirty="0"/>
          </a:p>
          <a:p>
            <a:pPr marL="228600" indent="-114300">
              <a:buNone/>
            </a:pPr>
            <a:endParaRPr sz="1800" dirty="0">
              <a:solidFill>
                <a:srgbClr val="000000"/>
              </a:solidFill>
              <a:latin typeface="Calibri" panose="020F0502020204030204" pitchFamily="34" charset="0"/>
              <a:ea typeface="Public Sans"/>
              <a:cs typeface="Calibri" panose="020F0502020204030204" pitchFamily="34" charset="0"/>
              <a:sym typeface="Public Sans"/>
            </a:endParaRPr>
          </a:p>
          <a:p>
            <a:pPr marL="228600" indent="-228600">
              <a:buClr>
                <a:srgbClr val="000000"/>
              </a:buClr>
            </a:pPr>
            <a:r>
              <a:rPr lang="en-US" sz="1800" dirty="0">
                <a:solidFill>
                  <a:srgbClr val="000000"/>
                </a:solidFill>
                <a:latin typeface="Calibri" panose="020F0502020204030204" pitchFamily="34" charset="0"/>
                <a:ea typeface="Public Sans"/>
                <a:cs typeface="Calibri" panose="020F0502020204030204" pitchFamily="34" charset="0"/>
                <a:sym typeface="Public Sans"/>
              </a:rPr>
              <a:t>Still requires a DM WO entry and authorization, but with compressed decision and funding timeline.</a:t>
            </a:r>
            <a:endParaRPr dirty="0"/>
          </a:p>
          <a:p>
            <a:pPr marL="228600" indent="-114300">
              <a:buNone/>
            </a:pPr>
            <a:endParaRPr sz="1800" dirty="0">
              <a:solidFill>
                <a:srgbClr val="000000"/>
              </a:solidFill>
              <a:latin typeface="Calibri" panose="020F0502020204030204" pitchFamily="34" charset="0"/>
              <a:ea typeface="Public Sans"/>
              <a:cs typeface="Calibri" panose="020F0502020204030204" pitchFamily="34" charset="0"/>
              <a:sym typeface="Public Sans"/>
            </a:endParaRPr>
          </a:p>
        </p:txBody>
      </p:sp>
      <p:sp>
        <p:nvSpPr>
          <p:cNvPr id="484" name="Google Shape;484;p15"/>
          <p:cNvSpPr txBox="1">
            <a:spLocks noGrp="1"/>
          </p:cNvSpPr>
          <p:nvPr>
            <p:ph type="title"/>
          </p:nvPr>
        </p:nvSpPr>
        <p:spPr>
          <a:xfrm>
            <a:off x="2451016" y="618354"/>
            <a:ext cx="7223720" cy="1325563"/>
          </a:xfrm>
          <a:prstGeom prst="rect">
            <a:avLst/>
          </a:prstGeom>
          <a:noFill/>
          <a:ln>
            <a:noFill/>
          </a:ln>
        </p:spPr>
        <p:txBody>
          <a:bodyPr spcFirstLastPara="1" wrap="square" lIns="91425" tIns="45700" rIns="91425" bIns="45700" anchor="ctr" anchorCtr="0">
            <a:normAutofit/>
          </a:bodyPr>
          <a:lstStyle/>
          <a:p>
            <a:pPr>
              <a:buSzPct val="100000"/>
            </a:pPr>
            <a:r>
              <a:rPr lang="en-US" dirty="0"/>
              <a:t>EMERGENCY REIMBURSEMENT PROGRAM</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16"/>
          <p:cNvSpPr txBox="1">
            <a:spLocks noGrp="1"/>
          </p:cNvSpPr>
          <p:nvPr>
            <p:ph type="body" idx="4"/>
          </p:nvPr>
        </p:nvSpPr>
        <p:spPr>
          <a:xfrm>
            <a:off x="2595026" y="2154523"/>
            <a:ext cx="6622546" cy="3408077"/>
          </a:xfrm>
          <a:prstGeom prst="rect">
            <a:avLst/>
          </a:prstGeom>
          <a:noFill/>
          <a:ln>
            <a:noFill/>
          </a:ln>
        </p:spPr>
        <p:txBody>
          <a:bodyPr spcFirstLastPara="1" wrap="square" lIns="91425" tIns="45700" rIns="91425" bIns="45700" anchor="t" anchorCtr="0">
            <a:noAutofit/>
          </a:bodyPr>
          <a:lstStyle/>
          <a:p>
            <a:pPr marL="0" indent="0">
              <a:spcBef>
                <a:spcPts val="0"/>
              </a:spcBef>
              <a:buClr>
                <a:srgbClr val="000000"/>
              </a:buClr>
              <a:buNone/>
            </a:pPr>
            <a:r>
              <a:rPr lang="en-US" sz="1800" b="1" u="sng" dirty="0">
                <a:solidFill>
                  <a:srgbClr val="000000"/>
                </a:solidFill>
                <a:latin typeface="Calibri" panose="020F0502020204030204" pitchFamily="34" charset="0"/>
                <a:ea typeface="Public Sans"/>
                <a:cs typeface="Calibri" panose="020F0502020204030204" pitchFamily="34" charset="0"/>
                <a:sym typeface="Public Sans"/>
              </a:rPr>
              <a:t>PROGRAM PROCEDURES</a:t>
            </a:r>
            <a:endParaRPr dirty="0"/>
          </a:p>
          <a:p>
            <a:pPr marL="228600" indent="-228600">
              <a:buClr>
                <a:srgbClr val="000000"/>
              </a:buClr>
            </a:pPr>
            <a:r>
              <a:rPr lang="en-US" sz="1800" dirty="0">
                <a:solidFill>
                  <a:srgbClr val="000000"/>
                </a:solidFill>
                <a:latin typeface="Calibri" panose="020F0502020204030204" pitchFamily="34" charset="0"/>
                <a:ea typeface="Public Sans"/>
                <a:cs typeface="Calibri" panose="020F0502020204030204" pitchFamily="34" charset="0"/>
                <a:sym typeface="Public Sans"/>
              </a:rPr>
              <a:t>Schools must notify Line of Authority from school level up to respective BIA or BIE Facility Management oversight staff within 24 hours before notifying DFMC.</a:t>
            </a:r>
            <a:endParaRPr dirty="0"/>
          </a:p>
          <a:p>
            <a:pPr marL="228600" indent="-228600">
              <a:buClr>
                <a:srgbClr val="000000"/>
              </a:buClr>
            </a:pPr>
            <a:r>
              <a:rPr lang="en-US" sz="1800" dirty="0">
                <a:solidFill>
                  <a:srgbClr val="000000"/>
                </a:solidFill>
                <a:latin typeface="Calibri" panose="020F0502020204030204" pitchFamily="34" charset="0"/>
                <a:ea typeface="Public Sans"/>
                <a:cs typeface="Calibri" panose="020F0502020204030204" pitchFamily="34" charset="0"/>
                <a:sym typeface="Public Sans"/>
              </a:rPr>
              <a:t>Correct emergency immediately utilizing funds available.</a:t>
            </a:r>
            <a:endParaRPr dirty="0"/>
          </a:p>
        </p:txBody>
      </p:sp>
      <p:sp>
        <p:nvSpPr>
          <p:cNvPr id="491" name="Google Shape;491;p16"/>
          <p:cNvSpPr txBox="1">
            <a:spLocks noGrp="1"/>
          </p:cNvSpPr>
          <p:nvPr>
            <p:ph type="title"/>
          </p:nvPr>
        </p:nvSpPr>
        <p:spPr>
          <a:xfrm>
            <a:off x="2451016" y="618354"/>
            <a:ext cx="6237002" cy="1325563"/>
          </a:xfrm>
          <a:prstGeom prst="rect">
            <a:avLst/>
          </a:prstGeom>
          <a:noFill/>
          <a:ln>
            <a:noFill/>
          </a:ln>
        </p:spPr>
        <p:txBody>
          <a:bodyPr spcFirstLastPara="1" wrap="square" lIns="91425" tIns="45700" rIns="91425" bIns="45700" anchor="ctr" anchorCtr="0">
            <a:normAutofit fontScale="90000"/>
          </a:bodyPr>
          <a:lstStyle/>
          <a:p>
            <a:pPr>
              <a:buSzPct val="100000"/>
            </a:pPr>
            <a:r>
              <a:rPr lang="en-US" dirty="0"/>
              <a:t>EMERGENCY REIMBURSEMENT PROGRAM CONTINUED</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17"/>
          <p:cNvSpPr txBox="1">
            <a:spLocks noGrp="1"/>
          </p:cNvSpPr>
          <p:nvPr>
            <p:ph type="body" idx="4"/>
          </p:nvPr>
        </p:nvSpPr>
        <p:spPr>
          <a:xfrm>
            <a:off x="2595025" y="2154523"/>
            <a:ext cx="8726117" cy="3408077"/>
          </a:xfrm>
          <a:prstGeom prst="rect">
            <a:avLst/>
          </a:prstGeom>
          <a:noFill/>
          <a:ln>
            <a:noFill/>
          </a:ln>
        </p:spPr>
        <p:txBody>
          <a:bodyPr spcFirstLastPara="1" wrap="square" lIns="91425" tIns="45700" rIns="91425" bIns="45700" anchor="t" anchorCtr="0">
            <a:noAutofit/>
          </a:bodyPr>
          <a:lstStyle/>
          <a:p>
            <a:pPr marL="0" indent="0">
              <a:spcBef>
                <a:spcPts val="0"/>
              </a:spcBef>
              <a:buClr>
                <a:srgbClr val="000000"/>
              </a:buClr>
              <a:buNone/>
            </a:pPr>
            <a:r>
              <a:rPr lang="en-US" sz="1800" b="1" u="sng" dirty="0">
                <a:solidFill>
                  <a:srgbClr val="000000"/>
                </a:solidFill>
                <a:latin typeface="Calibri" panose="020F0502020204030204" pitchFamily="34" charset="0"/>
                <a:ea typeface="Public Sans"/>
                <a:cs typeface="Calibri" panose="020F0502020204030204" pitchFamily="34" charset="0"/>
                <a:sym typeface="Public Sans"/>
              </a:rPr>
              <a:t>PROGRAM PROCEDURES Continued</a:t>
            </a:r>
            <a:endParaRPr dirty="0"/>
          </a:p>
          <a:p>
            <a:pPr marL="228600" indent="-228600">
              <a:buClr>
                <a:srgbClr val="000000"/>
              </a:buClr>
            </a:pPr>
            <a:r>
              <a:rPr lang="en-US" sz="1800" dirty="0">
                <a:solidFill>
                  <a:srgbClr val="000000"/>
                </a:solidFill>
                <a:latin typeface="Calibri" panose="020F0502020204030204" pitchFamily="34" charset="0"/>
                <a:ea typeface="Public Sans"/>
                <a:cs typeface="Calibri" panose="020F0502020204030204" pitchFamily="34" charset="0"/>
                <a:sym typeface="Public Sans"/>
              </a:rPr>
              <a:t>The BIE or School must establish the emergency as a Deferred Maintenance Work Order in IA-FMS Maximo.</a:t>
            </a:r>
            <a:endParaRPr dirty="0"/>
          </a:p>
          <a:p>
            <a:pPr marL="228600" indent="-228600">
              <a:buClr>
                <a:srgbClr val="000000"/>
              </a:buClr>
            </a:pPr>
            <a:r>
              <a:rPr lang="en-US" sz="1800" dirty="0">
                <a:solidFill>
                  <a:srgbClr val="000000"/>
                </a:solidFill>
                <a:latin typeface="Calibri" panose="020F0502020204030204" pitchFamily="34" charset="0"/>
                <a:ea typeface="Public Sans"/>
                <a:cs typeface="Calibri" panose="020F0502020204030204" pitchFamily="34" charset="0"/>
                <a:sym typeface="Public Sans"/>
              </a:rPr>
              <a:t>The school submits supporting documentation within 90 days of emergency </a:t>
            </a:r>
            <a:endParaRPr dirty="0"/>
          </a:p>
          <a:p>
            <a:pPr marL="685800" lvl="1" indent="-228600">
              <a:buClr>
                <a:srgbClr val="000000"/>
              </a:buClr>
            </a:pPr>
            <a:r>
              <a:rPr lang="en-US" sz="1800" dirty="0">
                <a:solidFill>
                  <a:srgbClr val="000000"/>
                </a:solidFill>
                <a:latin typeface="Calibri" panose="020F0502020204030204" pitchFamily="34" charset="0"/>
                <a:ea typeface="Public Sans"/>
                <a:cs typeface="Calibri" panose="020F0502020204030204" pitchFamily="34" charset="0"/>
                <a:sym typeface="Public Sans"/>
              </a:rPr>
              <a:t>Memo with EMERGENCY REQUEST/REIMBURSTMENT CHECKLIST, cost estimate/invoices, SOW, justification, available funding, PR information, DM WO #) to respective BIA or BIE Facility Management oversight staff.</a:t>
            </a:r>
            <a:endParaRPr dirty="0"/>
          </a:p>
          <a:p>
            <a:pPr marL="228600" indent="-228600">
              <a:buClr>
                <a:srgbClr val="000000"/>
              </a:buClr>
            </a:pPr>
            <a:r>
              <a:rPr lang="en-US" sz="1800" dirty="0">
                <a:solidFill>
                  <a:srgbClr val="000000"/>
                </a:solidFill>
                <a:latin typeface="Calibri" panose="020F0502020204030204" pitchFamily="34" charset="0"/>
                <a:ea typeface="Public Sans"/>
                <a:cs typeface="Calibri" panose="020F0502020204030204" pitchFamily="34" charset="0"/>
                <a:sym typeface="Public Sans"/>
              </a:rPr>
              <a:t>The respective BIA or BIE Facility Management oversight staff submit emergency request with supporting documentation to DFMC. </a:t>
            </a:r>
            <a:endParaRPr dirty="0"/>
          </a:p>
          <a:p>
            <a:pPr marL="228600" indent="-228600">
              <a:buClr>
                <a:srgbClr val="000000"/>
              </a:buClr>
            </a:pPr>
            <a:r>
              <a:rPr lang="en-US" sz="1800" dirty="0">
                <a:solidFill>
                  <a:srgbClr val="000000"/>
                </a:solidFill>
                <a:latin typeface="Calibri" panose="020F0502020204030204" pitchFamily="34" charset="0"/>
                <a:ea typeface="Public Sans"/>
                <a:cs typeface="Calibri" panose="020F0502020204030204" pitchFamily="34" charset="0"/>
                <a:sym typeface="Public Sans"/>
              </a:rPr>
              <a:t>DFMC reviews documents and provides funding reimbursement. </a:t>
            </a:r>
            <a:endParaRPr dirty="0"/>
          </a:p>
          <a:p>
            <a:pPr marL="228600" indent="-133350">
              <a:buSzPts val="1500"/>
              <a:buNone/>
            </a:pPr>
            <a:endParaRPr sz="1500" dirty="0">
              <a:solidFill>
                <a:srgbClr val="000000"/>
              </a:solidFill>
              <a:latin typeface="Calibri" panose="020F0502020204030204" pitchFamily="34" charset="0"/>
              <a:ea typeface="Public Sans"/>
              <a:cs typeface="Calibri" panose="020F0502020204030204" pitchFamily="34" charset="0"/>
              <a:sym typeface="Public Sans"/>
            </a:endParaRPr>
          </a:p>
        </p:txBody>
      </p:sp>
      <p:sp>
        <p:nvSpPr>
          <p:cNvPr id="498" name="Google Shape;498;p17"/>
          <p:cNvSpPr txBox="1">
            <a:spLocks noGrp="1"/>
          </p:cNvSpPr>
          <p:nvPr>
            <p:ph type="title"/>
          </p:nvPr>
        </p:nvSpPr>
        <p:spPr>
          <a:xfrm>
            <a:off x="2451016" y="618354"/>
            <a:ext cx="6237002" cy="1325563"/>
          </a:xfrm>
          <a:prstGeom prst="rect">
            <a:avLst/>
          </a:prstGeom>
          <a:noFill/>
          <a:ln>
            <a:noFill/>
          </a:ln>
        </p:spPr>
        <p:txBody>
          <a:bodyPr spcFirstLastPara="1" wrap="square" lIns="91425" tIns="45700" rIns="91425" bIns="45700" anchor="ctr" anchorCtr="0">
            <a:normAutofit fontScale="90000"/>
          </a:bodyPr>
          <a:lstStyle/>
          <a:p>
            <a:pPr>
              <a:buSzPct val="100000"/>
            </a:pPr>
            <a:r>
              <a:rPr lang="en-US" dirty="0"/>
              <a:t>EMERGENCY REIMBURSEMENT PROGRAM CONTINUED</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1"/>
          <p:cNvSpPr txBox="1">
            <a:spLocks noGrp="1"/>
          </p:cNvSpPr>
          <p:nvPr>
            <p:ph type="title" idx="4294967295"/>
          </p:nvPr>
        </p:nvSpPr>
        <p:spPr>
          <a:xfrm>
            <a:off x="1243693" y="3429000"/>
            <a:ext cx="9704614" cy="1325562"/>
          </a:xfrm>
          <a:prstGeom prst="rect">
            <a:avLst/>
          </a:prstGeom>
          <a:noFill/>
          <a:ln>
            <a:noFill/>
          </a:ln>
        </p:spPr>
        <p:txBody>
          <a:bodyPr spcFirstLastPara="1" wrap="square" lIns="91425" tIns="45700" rIns="91425" bIns="45700" anchor="ctr" anchorCtr="0">
            <a:normAutofit fontScale="90000"/>
          </a:bodyPr>
          <a:lstStyle/>
          <a:p>
            <a:pPr algn="ctr">
              <a:buSzPct val="100000"/>
            </a:pPr>
            <a:r>
              <a:rPr lang="en-US" dirty="0">
                <a:solidFill>
                  <a:schemeClr val="bg1"/>
                </a:solidFill>
                <a:latin typeface="Calibri"/>
                <a:cs typeface="Calibri"/>
              </a:rPr>
              <a:t>SESSION 11 &amp; 13</a:t>
            </a:r>
            <a:br>
              <a:rPr lang="en-US" dirty="0">
                <a:latin typeface="Calibri" panose="020F0502020204030204" pitchFamily="34" charset="0"/>
                <a:cs typeface="Calibri" panose="020F0502020204030204" pitchFamily="34" charset="0"/>
              </a:rPr>
            </a:br>
            <a:r>
              <a:rPr lang="en-US" dirty="0">
                <a:solidFill>
                  <a:schemeClr val="bg1"/>
                </a:solidFill>
                <a:latin typeface="Calibri"/>
                <a:cs typeface="Calibri"/>
              </a:rPr>
              <a:t>FACILITIES OPERATION, MAINTENANCE &amp; REPAIR OVERVIEW</a:t>
            </a:r>
            <a:endParaRPr dirty="0">
              <a:solidFill>
                <a:schemeClr val="bg1"/>
              </a:solidFill>
              <a:highlight>
                <a:srgbClr val="FFFF00"/>
              </a:highlight>
              <a:latin typeface="Calibri"/>
              <a:cs typeface="Calibri"/>
            </a:endParaRPr>
          </a:p>
        </p:txBody>
      </p:sp>
    </p:spTree>
    <p:extLst>
      <p:ext uri="{BB962C8B-B14F-4D97-AF65-F5344CB8AC3E}">
        <p14:creationId xmlns:p14="http://schemas.microsoft.com/office/powerpoint/2010/main" val="3161913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18"/>
          <p:cNvSpPr txBox="1">
            <a:spLocks noGrp="1"/>
          </p:cNvSpPr>
          <p:nvPr>
            <p:ph type="body" idx="4"/>
          </p:nvPr>
        </p:nvSpPr>
        <p:spPr>
          <a:xfrm>
            <a:off x="2595026" y="2154523"/>
            <a:ext cx="7768174" cy="3408077"/>
          </a:xfrm>
          <a:prstGeom prst="rect">
            <a:avLst/>
          </a:prstGeom>
          <a:noFill/>
          <a:ln>
            <a:noFill/>
          </a:ln>
        </p:spPr>
        <p:txBody>
          <a:bodyPr spcFirstLastPara="1" wrap="square" lIns="91425" tIns="45700" rIns="91425" bIns="45700" anchor="t" anchorCtr="0">
            <a:noAutofit/>
          </a:bodyPr>
          <a:lstStyle/>
          <a:p>
            <a:pPr marL="0" indent="0">
              <a:spcBef>
                <a:spcPts val="0"/>
              </a:spcBef>
              <a:buClr>
                <a:srgbClr val="000000"/>
              </a:buClr>
              <a:buNone/>
            </a:pPr>
            <a:r>
              <a:rPr lang="en-US" sz="1800" b="1" u="sng" dirty="0">
                <a:solidFill>
                  <a:srgbClr val="000000"/>
                </a:solidFill>
                <a:latin typeface="Calibri" panose="020F0502020204030204" pitchFamily="34" charset="0"/>
                <a:ea typeface="Public Sans"/>
                <a:cs typeface="Calibri" panose="020F0502020204030204" pitchFamily="34" charset="0"/>
                <a:sym typeface="Public Sans"/>
              </a:rPr>
              <a:t>PROGRAM PROCEDURES Continued</a:t>
            </a:r>
            <a:endParaRPr dirty="0"/>
          </a:p>
          <a:p>
            <a:pPr marL="228600" indent="-228600">
              <a:buClr>
                <a:srgbClr val="000000"/>
              </a:buClr>
            </a:pPr>
            <a:r>
              <a:rPr lang="en-US" sz="1800" dirty="0">
                <a:solidFill>
                  <a:srgbClr val="000000"/>
                </a:solidFill>
                <a:latin typeface="Calibri" panose="020F0502020204030204" pitchFamily="34" charset="0"/>
                <a:ea typeface="Public Sans"/>
                <a:cs typeface="Calibri" panose="020F0502020204030204" pitchFamily="34" charset="0"/>
                <a:sym typeface="Public Sans"/>
              </a:rPr>
              <a:t>Advance funding </a:t>
            </a:r>
            <a:endParaRPr dirty="0"/>
          </a:p>
          <a:p>
            <a:pPr marL="685800" lvl="1" indent="-228600">
              <a:buClr>
                <a:srgbClr val="000000"/>
              </a:buClr>
            </a:pPr>
            <a:r>
              <a:rPr lang="en-US" sz="1800" dirty="0">
                <a:solidFill>
                  <a:srgbClr val="000000"/>
                </a:solidFill>
                <a:latin typeface="Calibri" panose="020F0502020204030204" pitchFamily="34" charset="0"/>
                <a:ea typeface="Public Sans"/>
                <a:cs typeface="Calibri" panose="020F0502020204030204" pitchFamily="34" charset="0"/>
                <a:sym typeface="Public Sans"/>
              </a:rPr>
              <a:t>Under special circumstances on a case-by-case basis, advance emergency funding may be granted.</a:t>
            </a:r>
            <a:endParaRPr dirty="0"/>
          </a:p>
          <a:p>
            <a:pPr marL="685800" lvl="1" indent="-228600">
              <a:buClr>
                <a:srgbClr val="000000"/>
              </a:buClr>
            </a:pPr>
            <a:r>
              <a:rPr lang="en-US" sz="1800" dirty="0">
                <a:solidFill>
                  <a:srgbClr val="000000"/>
                </a:solidFill>
                <a:latin typeface="Calibri" panose="020F0502020204030204" pitchFamily="34" charset="0"/>
                <a:ea typeface="Public Sans"/>
                <a:cs typeface="Calibri" panose="020F0502020204030204" pitchFamily="34" charset="0"/>
                <a:sym typeface="Public Sans"/>
              </a:rPr>
              <a:t>The Region, Agency and/or location must identify that no available funds exist to correct the emergency. </a:t>
            </a:r>
            <a:endParaRPr dirty="0"/>
          </a:p>
          <a:p>
            <a:pPr marL="1143000" lvl="2" indent="-228600">
              <a:buClr>
                <a:srgbClr val="000000"/>
              </a:buClr>
            </a:pPr>
            <a:r>
              <a:rPr lang="en-US" sz="1800" dirty="0">
                <a:solidFill>
                  <a:srgbClr val="000000"/>
                </a:solidFill>
                <a:latin typeface="Calibri" panose="020F0502020204030204" pitchFamily="34" charset="0"/>
                <a:ea typeface="Public Sans"/>
                <a:cs typeface="Calibri" panose="020F0502020204030204" pitchFamily="34" charset="0"/>
                <a:sym typeface="Public Sans"/>
              </a:rPr>
              <a:t>This condition normally exists at the end of the fiscal year or when the amount of cost approaches the funding threshold of $100,000.</a:t>
            </a:r>
            <a:endParaRPr dirty="0"/>
          </a:p>
          <a:p>
            <a:pPr marL="228600" indent="-133350">
              <a:buSzPts val="1500"/>
              <a:buNone/>
            </a:pPr>
            <a:endParaRPr sz="1500" dirty="0">
              <a:solidFill>
                <a:srgbClr val="000000"/>
              </a:solidFill>
              <a:latin typeface="Calibri" panose="020F0502020204030204" pitchFamily="34" charset="0"/>
              <a:ea typeface="Public Sans"/>
              <a:cs typeface="Calibri" panose="020F0502020204030204" pitchFamily="34" charset="0"/>
              <a:sym typeface="Public Sans"/>
            </a:endParaRPr>
          </a:p>
          <a:p>
            <a:pPr marL="228600" indent="-133350">
              <a:buSzPts val="1500"/>
              <a:buNone/>
            </a:pPr>
            <a:endParaRPr sz="1500" dirty="0">
              <a:solidFill>
                <a:srgbClr val="000000"/>
              </a:solidFill>
              <a:latin typeface="Calibri" panose="020F0502020204030204" pitchFamily="34" charset="0"/>
              <a:ea typeface="Public Sans"/>
              <a:cs typeface="Calibri" panose="020F0502020204030204" pitchFamily="34" charset="0"/>
              <a:sym typeface="Public Sans"/>
            </a:endParaRPr>
          </a:p>
        </p:txBody>
      </p:sp>
      <p:sp>
        <p:nvSpPr>
          <p:cNvPr id="505" name="Google Shape;505;p18"/>
          <p:cNvSpPr txBox="1">
            <a:spLocks noGrp="1"/>
          </p:cNvSpPr>
          <p:nvPr>
            <p:ph type="title"/>
          </p:nvPr>
        </p:nvSpPr>
        <p:spPr>
          <a:xfrm>
            <a:off x="2451016" y="618354"/>
            <a:ext cx="6237002" cy="1325563"/>
          </a:xfrm>
          <a:prstGeom prst="rect">
            <a:avLst/>
          </a:prstGeom>
          <a:noFill/>
          <a:ln>
            <a:noFill/>
          </a:ln>
        </p:spPr>
        <p:txBody>
          <a:bodyPr spcFirstLastPara="1" wrap="square" lIns="91425" tIns="45700" rIns="91425" bIns="45700" anchor="ctr" anchorCtr="0">
            <a:normAutofit fontScale="90000"/>
          </a:bodyPr>
          <a:lstStyle/>
          <a:p>
            <a:pPr>
              <a:buSzPct val="100000"/>
            </a:pPr>
            <a:r>
              <a:rPr lang="en-US" dirty="0"/>
              <a:t>EMERGENCY REIMBURSEMENT PROGRAM CONTINUED</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19"/>
          <p:cNvSpPr txBox="1">
            <a:spLocks noGrp="1"/>
          </p:cNvSpPr>
          <p:nvPr>
            <p:ph type="body" idx="2"/>
          </p:nvPr>
        </p:nvSpPr>
        <p:spPr>
          <a:xfrm>
            <a:off x="2595025" y="1988489"/>
            <a:ext cx="8279803" cy="4796359"/>
          </a:xfrm>
          <a:prstGeom prst="rect">
            <a:avLst/>
          </a:prstGeom>
          <a:noFill/>
          <a:ln>
            <a:noFill/>
          </a:ln>
        </p:spPr>
        <p:txBody>
          <a:bodyPr spcFirstLastPara="1" wrap="square" lIns="91425" tIns="45700" rIns="91425" bIns="45700" anchor="t" anchorCtr="0">
            <a:normAutofit/>
          </a:bodyPr>
          <a:lstStyle/>
          <a:p>
            <a:pPr marL="228600" indent="-228600">
              <a:spcBef>
                <a:spcPts val="0"/>
              </a:spcBef>
              <a:buClr>
                <a:srgbClr val="000000"/>
              </a:buClr>
            </a:pPr>
            <a:r>
              <a:rPr lang="en-US" sz="1800" dirty="0">
                <a:solidFill>
                  <a:srgbClr val="000000"/>
                </a:solidFill>
                <a:latin typeface="Calibri" panose="020F0502020204030204" pitchFamily="34" charset="0"/>
                <a:ea typeface="Public Sans"/>
                <a:cs typeface="Calibri" panose="020F0502020204030204" pitchFamily="34" charset="0"/>
                <a:sym typeface="Public Sans"/>
              </a:rPr>
              <a:t>Purpose: Identify and correct serious life/safety and high ranked deficiencies identified in IA-FMS as Deferred Maintenance (DM) to assist in providing safe and functional Indian Affairs facilities.</a:t>
            </a:r>
            <a:endParaRPr dirty="0"/>
          </a:p>
          <a:p>
            <a:pPr marL="0" indent="0">
              <a:buNone/>
            </a:pPr>
            <a:endParaRPr sz="1800" dirty="0">
              <a:solidFill>
                <a:srgbClr val="000000"/>
              </a:solidFill>
              <a:latin typeface="Calibri" panose="020F0502020204030204" pitchFamily="34" charset="0"/>
              <a:ea typeface="Public Sans"/>
              <a:cs typeface="Calibri" panose="020F0502020204030204" pitchFamily="34" charset="0"/>
              <a:sym typeface="Public Sans"/>
            </a:endParaRPr>
          </a:p>
          <a:p>
            <a:pPr marL="228600" indent="-228600">
              <a:buClr>
                <a:srgbClr val="000000"/>
              </a:buClr>
            </a:pPr>
            <a:r>
              <a:rPr lang="en-US" sz="1800" dirty="0">
                <a:solidFill>
                  <a:srgbClr val="000000"/>
                </a:solidFill>
                <a:latin typeface="Calibri" panose="020F0502020204030204" pitchFamily="34" charset="0"/>
                <a:ea typeface="Public Sans"/>
                <a:cs typeface="Calibri" panose="020F0502020204030204" pitchFamily="34" charset="0"/>
                <a:sym typeface="Public Sans"/>
              </a:rPr>
              <a:t>DM Work Orders</a:t>
            </a:r>
            <a:endParaRPr dirty="0"/>
          </a:p>
          <a:p>
            <a:pPr marL="685800" lvl="1" indent="-228600">
              <a:buClr>
                <a:srgbClr val="000000"/>
              </a:buClr>
            </a:pPr>
            <a:r>
              <a:rPr lang="en-US" sz="1800" dirty="0">
                <a:solidFill>
                  <a:srgbClr val="000000"/>
                </a:solidFill>
                <a:latin typeface="Calibri" panose="020F0502020204030204" pitchFamily="34" charset="0"/>
                <a:ea typeface="Public Sans"/>
                <a:cs typeface="Calibri" panose="020F0502020204030204" pitchFamily="34" charset="0"/>
                <a:sym typeface="Public Sans"/>
              </a:rPr>
              <a:t>Exceed IA (O&amp;M) Work Order threshold of $2,500 or less</a:t>
            </a:r>
            <a:endParaRPr dirty="0"/>
          </a:p>
          <a:p>
            <a:pPr marL="457200" lvl="1" indent="0">
              <a:buNone/>
            </a:pPr>
            <a:endParaRPr sz="1800" dirty="0">
              <a:solidFill>
                <a:srgbClr val="000000"/>
              </a:solidFill>
              <a:latin typeface="Calibri" panose="020F0502020204030204" pitchFamily="34" charset="0"/>
              <a:ea typeface="Public Sans"/>
              <a:cs typeface="Calibri" panose="020F0502020204030204" pitchFamily="34" charset="0"/>
              <a:sym typeface="Public Sans"/>
            </a:endParaRPr>
          </a:p>
          <a:p>
            <a:pPr marL="228600" indent="-228600">
              <a:buClr>
                <a:srgbClr val="000000"/>
              </a:buClr>
            </a:pPr>
            <a:r>
              <a:rPr lang="en-US" sz="1800" dirty="0">
                <a:solidFill>
                  <a:srgbClr val="000000"/>
                </a:solidFill>
                <a:latin typeface="Calibri" panose="020F0502020204030204" pitchFamily="34" charset="0"/>
                <a:ea typeface="Public Sans"/>
                <a:cs typeface="Calibri" panose="020F0502020204030204" pitchFamily="34" charset="0"/>
                <a:sym typeface="Public Sans"/>
              </a:rPr>
              <a:t>Prioritized at the local school level </a:t>
            </a:r>
            <a:endParaRPr dirty="0"/>
          </a:p>
          <a:p>
            <a:pPr marL="457200" lvl="1" indent="0">
              <a:buNone/>
            </a:pPr>
            <a:endParaRPr sz="1800" dirty="0">
              <a:solidFill>
                <a:srgbClr val="000000"/>
              </a:solidFill>
              <a:latin typeface="Calibri" panose="020F0502020204030204" pitchFamily="34" charset="0"/>
              <a:ea typeface="Public Sans"/>
              <a:cs typeface="Calibri" panose="020F0502020204030204" pitchFamily="34" charset="0"/>
              <a:sym typeface="Public Sans"/>
            </a:endParaRPr>
          </a:p>
          <a:p>
            <a:pPr marL="228600" indent="-228600">
              <a:buClr>
                <a:srgbClr val="000000"/>
              </a:buClr>
            </a:pPr>
            <a:r>
              <a:rPr lang="en-US" sz="1800" dirty="0">
                <a:solidFill>
                  <a:srgbClr val="000000"/>
                </a:solidFill>
                <a:latin typeface="Calibri" panose="020F0502020204030204" pitchFamily="34" charset="0"/>
                <a:ea typeface="Public Sans"/>
                <a:cs typeface="Calibri" panose="020F0502020204030204" pitchFamily="34" charset="0"/>
                <a:sym typeface="Public Sans"/>
              </a:rPr>
              <a:t>Funding thresholds:</a:t>
            </a:r>
            <a:endParaRPr dirty="0"/>
          </a:p>
          <a:p>
            <a:pPr marL="685800" lvl="1" indent="-228600">
              <a:buClr>
                <a:srgbClr val="000000"/>
              </a:buClr>
            </a:pPr>
            <a:r>
              <a:rPr lang="en-US" sz="1800" dirty="0">
                <a:solidFill>
                  <a:srgbClr val="000000"/>
                </a:solidFill>
                <a:latin typeface="Calibri" panose="020F0502020204030204" pitchFamily="34" charset="0"/>
                <a:ea typeface="Public Sans"/>
                <a:cs typeface="Calibri" panose="020F0502020204030204" pitchFamily="34" charset="0"/>
                <a:sym typeface="Public Sans"/>
              </a:rPr>
              <a:t>Minimum $2,500 per work order item </a:t>
            </a:r>
            <a:endParaRPr dirty="0"/>
          </a:p>
          <a:p>
            <a:pPr marL="685800" lvl="1" indent="-228600">
              <a:buClr>
                <a:srgbClr val="000000"/>
              </a:buClr>
            </a:pPr>
            <a:r>
              <a:rPr lang="en-US" sz="1800" dirty="0">
                <a:solidFill>
                  <a:srgbClr val="000000"/>
                </a:solidFill>
                <a:latin typeface="Calibri" panose="020F0502020204030204" pitchFamily="34" charset="0"/>
                <a:ea typeface="Public Sans"/>
                <a:cs typeface="Calibri" panose="020F0502020204030204" pitchFamily="34" charset="0"/>
                <a:sym typeface="Public Sans"/>
              </a:rPr>
              <a:t>Maximum $250,000 per work order item </a:t>
            </a:r>
            <a:endParaRPr dirty="0"/>
          </a:p>
        </p:txBody>
      </p:sp>
      <p:sp>
        <p:nvSpPr>
          <p:cNvPr id="512" name="Google Shape;512;p19"/>
          <p:cNvSpPr txBox="1">
            <a:spLocks noGrp="1"/>
          </p:cNvSpPr>
          <p:nvPr>
            <p:ph type="title"/>
          </p:nvPr>
        </p:nvSpPr>
        <p:spPr>
          <a:xfrm>
            <a:off x="2451016" y="618354"/>
            <a:ext cx="6237002" cy="1325563"/>
          </a:xfrm>
          <a:prstGeom prst="rect">
            <a:avLst/>
          </a:prstGeom>
          <a:noFill/>
          <a:ln>
            <a:noFill/>
          </a:ln>
        </p:spPr>
        <p:txBody>
          <a:bodyPr spcFirstLastPara="1" wrap="square" lIns="91425" tIns="45700" rIns="91425" bIns="45700" anchor="ctr" anchorCtr="0">
            <a:normAutofit/>
          </a:bodyPr>
          <a:lstStyle/>
          <a:p>
            <a:pPr>
              <a:buSzPts val="4000"/>
            </a:pPr>
            <a:r>
              <a:rPr lang="en-US" dirty="0"/>
              <a:t>MINOR IMPROVEMENT &amp; REPAIR (MI&amp;R) PROGRAM</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20"/>
          <p:cNvSpPr txBox="1">
            <a:spLocks noGrp="1"/>
          </p:cNvSpPr>
          <p:nvPr>
            <p:ph type="body" idx="2"/>
          </p:nvPr>
        </p:nvSpPr>
        <p:spPr>
          <a:xfrm>
            <a:off x="2595025" y="1988489"/>
            <a:ext cx="7267431" cy="4796359"/>
          </a:xfrm>
          <a:prstGeom prst="rect">
            <a:avLst/>
          </a:prstGeom>
          <a:noFill/>
          <a:ln>
            <a:noFill/>
          </a:ln>
        </p:spPr>
        <p:txBody>
          <a:bodyPr spcFirstLastPara="1" wrap="square" lIns="91425" tIns="45700" rIns="91425" bIns="45700" anchor="t" anchorCtr="0">
            <a:normAutofit/>
          </a:bodyPr>
          <a:lstStyle/>
          <a:p>
            <a:pPr marL="0" indent="0">
              <a:spcBef>
                <a:spcPts val="0"/>
              </a:spcBef>
              <a:buClr>
                <a:srgbClr val="000000"/>
              </a:buClr>
              <a:buNone/>
            </a:pPr>
            <a:r>
              <a:rPr lang="en-US" sz="1800" dirty="0">
                <a:solidFill>
                  <a:srgbClr val="000000"/>
                </a:solidFill>
                <a:latin typeface="Calibri" panose="020F0502020204030204" pitchFamily="34" charset="0"/>
                <a:ea typeface="Public Sans"/>
                <a:cs typeface="Calibri" panose="020F0502020204030204" pitchFamily="34" charset="0"/>
                <a:sym typeface="Public Sans"/>
              </a:rPr>
              <a:t>Note: Grant Schools utilizing MI&amp;R for projects over $100,000 must have the Education Program Administrator (EPA) determine the capabilities of the Grantee and the need for a P.L. 100-297 application. </a:t>
            </a:r>
            <a:endParaRPr dirty="0"/>
          </a:p>
          <a:p>
            <a:pPr marL="228600" indent="-88900">
              <a:buSzPts val="2200"/>
              <a:buNone/>
            </a:pPr>
            <a:endParaRPr sz="2200" dirty="0">
              <a:solidFill>
                <a:srgbClr val="000000"/>
              </a:solidFill>
              <a:latin typeface="Calibri" panose="020F0502020204030204" pitchFamily="34" charset="0"/>
              <a:ea typeface="Public Sans"/>
              <a:cs typeface="Calibri" panose="020F0502020204030204" pitchFamily="34" charset="0"/>
              <a:sym typeface="Public Sans"/>
            </a:endParaRPr>
          </a:p>
        </p:txBody>
      </p:sp>
      <p:sp>
        <p:nvSpPr>
          <p:cNvPr id="519" name="Google Shape;519;p20"/>
          <p:cNvSpPr txBox="1">
            <a:spLocks noGrp="1"/>
          </p:cNvSpPr>
          <p:nvPr>
            <p:ph type="title"/>
          </p:nvPr>
        </p:nvSpPr>
        <p:spPr>
          <a:xfrm>
            <a:off x="2451016" y="618354"/>
            <a:ext cx="6237002" cy="1325563"/>
          </a:xfrm>
          <a:prstGeom prst="rect">
            <a:avLst/>
          </a:prstGeom>
          <a:noFill/>
          <a:ln>
            <a:noFill/>
          </a:ln>
        </p:spPr>
        <p:txBody>
          <a:bodyPr spcFirstLastPara="1" wrap="square" lIns="91425" tIns="45700" rIns="91425" bIns="45700" anchor="ctr" anchorCtr="0">
            <a:normAutofit/>
          </a:bodyPr>
          <a:lstStyle/>
          <a:p>
            <a:pPr>
              <a:buSzPts val="4000"/>
            </a:pPr>
            <a:r>
              <a:rPr lang="en-US" dirty="0"/>
              <a:t>MINOR IMPROVEMENT &amp; REPAIR (MI&amp;R) PROGRAM</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21"/>
          <p:cNvSpPr txBox="1">
            <a:spLocks noGrp="1"/>
          </p:cNvSpPr>
          <p:nvPr>
            <p:ph type="body" idx="1"/>
          </p:nvPr>
        </p:nvSpPr>
        <p:spPr>
          <a:xfrm>
            <a:off x="3082977" y="1962611"/>
            <a:ext cx="6664600" cy="4112369"/>
          </a:xfrm>
          <a:prstGeom prst="rect">
            <a:avLst/>
          </a:prstGeom>
          <a:noFill/>
          <a:ln>
            <a:noFill/>
          </a:ln>
        </p:spPr>
        <p:txBody>
          <a:bodyPr spcFirstLastPara="1" wrap="square" lIns="91425" tIns="45700" rIns="91425" bIns="45700" anchor="t" anchorCtr="0">
            <a:noAutofit/>
          </a:bodyPr>
          <a:lstStyle/>
          <a:p>
            <a:pPr marL="0" indent="0">
              <a:spcBef>
                <a:spcPts val="0"/>
              </a:spcBef>
              <a:buClr>
                <a:srgbClr val="000000"/>
              </a:buClr>
              <a:buNone/>
            </a:pPr>
            <a:r>
              <a:rPr lang="en-US" sz="1800" b="1" u="sng" dirty="0">
                <a:solidFill>
                  <a:srgbClr val="000000"/>
                </a:solidFill>
                <a:latin typeface="Calibri" panose="020F0502020204030204" pitchFamily="34" charset="0"/>
                <a:ea typeface="Public Sans"/>
                <a:cs typeface="Calibri" panose="020F0502020204030204" pitchFamily="34" charset="0"/>
                <a:sym typeface="Public Sans"/>
              </a:rPr>
              <a:t>WORK ORDER PRIORITIZATION </a:t>
            </a:r>
            <a:endParaRPr dirty="0"/>
          </a:p>
          <a:p>
            <a:pPr marL="228600" indent="-228600">
              <a:buClr>
                <a:srgbClr val="000000"/>
              </a:buClr>
            </a:pPr>
            <a:r>
              <a:rPr lang="en-US" sz="1800" dirty="0">
                <a:solidFill>
                  <a:srgbClr val="000000"/>
                </a:solidFill>
                <a:latin typeface="Calibri" panose="020F0502020204030204" pitchFamily="34" charset="0"/>
                <a:ea typeface="Public Sans"/>
                <a:cs typeface="Calibri" panose="020F0502020204030204" pitchFamily="34" charset="0"/>
                <a:sym typeface="Public Sans"/>
              </a:rPr>
              <a:t>Work Orders are prioritized according to the IA Supplemental Attachment G Project Scoring Methodology 5-Year Capital Improvement Planning as follows:</a:t>
            </a:r>
            <a:endParaRPr dirty="0"/>
          </a:p>
          <a:p>
            <a:pPr marL="228600" indent="-228600">
              <a:buClr>
                <a:srgbClr val="000000"/>
              </a:buClr>
            </a:pPr>
            <a:r>
              <a:rPr lang="en-US" sz="1800" b="1" dirty="0">
                <a:solidFill>
                  <a:srgbClr val="000000"/>
                </a:solidFill>
                <a:latin typeface="Calibri" panose="020F0502020204030204" pitchFamily="34" charset="0"/>
                <a:ea typeface="Public Sans"/>
                <a:cs typeface="Calibri" panose="020F0502020204030204" pitchFamily="34" charset="0"/>
                <a:sym typeface="Public Sans"/>
              </a:rPr>
              <a:t>Facility Condition Index (FCI)</a:t>
            </a:r>
            <a:r>
              <a:rPr lang="en-US" sz="1800" dirty="0">
                <a:solidFill>
                  <a:srgbClr val="000000"/>
                </a:solidFill>
                <a:latin typeface="Calibri" panose="020F0502020204030204" pitchFamily="34" charset="0"/>
                <a:ea typeface="Public Sans"/>
                <a:cs typeface="Calibri" panose="020F0502020204030204" pitchFamily="34" charset="0"/>
                <a:sym typeface="Public Sans"/>
              </a:rPr>
              <a:t> Represents the condition of the building (DM Repair Needs compared to Current Replacement Value). </a:t>
            </a:r>
            <a:endParaRPr dirty="0"/>
          </a:p>
          <a:p>
            <a:pPr marL="228600" indent="-228600">
              <a:buClr>
                <a:srgbClr val="000000"/>
              </a:buClr>
            </a:pPr>
            <a:r>
              <a:rPr lang="en-US" sz="1800" b="1" dirty="0">
                <a:solidFill>
                  <a:srgbClr val="000000"/>
                </a:solidFill>
                <a:latin typeface="Calibri" panose="020F0502020204030204" pitchFamily="34" charset="0"/>
                <a:ea typeface="Public Sans"/>
                <a:cs typeface="Calibri" panose="020F0502020204030204" pitchFamily="34" charset="0"/>
                <a:sym typeface="Public Sans"/>
              </a:rPr>
              <a:t>Asset Priority Index (API)</a:t>
            </a:r>
            <a:r>
              <a:rPr lang="en-US" sz="1800" dirty="0">
                <a:solidFill>
                  <a:srgbClr val="000000"/>
                </a:solidFill>
                <a:latin typeface="Calibri" panose="020F0502020204030204" pitchFamily="34" charset="0"/>
                <a:ea typeface="Public Sans"/>
                <a:cs typeface="Calibri" panose="020F0502020204030204" pitchFamily="34" charset="0"/>
                <a:sym typeface="Public Sans"/>
              </a:rPr>
              <a:t> Represents importance of an asset in supporting the overall mission. </a:t>
            </a:r>
            <a:endParaRPr dirty="0"/>
          </a:p>
        </p:txBody>
      </p:sp>
      <p:sp>
        <p:nvSpPr>
          <p:cNvPr id="526" name="Google Shape;526;p21"/>
          <p:cNvSpPr txBox="1">
            <a:spLocks noGrp="1"/>
          </p:cNvSpPr>
          <p:nvPr>
            <p:ph type="title"/>
          </p:nvPr>
        </p:nvSpPr>
        <p:spPr>
          <a:xfrm>
            <a:off x="2451016" y="618354"/>
            <a:ext cx="6237002" cy="1325563"/>
          </a:xfrm>
          <a:prstGeom prst="rect">
            <a:avLst/>
          </a:prstGeom>
          <a:noFill/>
          <a:ln>
            <a:noFill/>
          </a:ln>
        </p:spPr>
        <p:txBody>
          <a:bodyPr spcFirstLastPara="1" wrap="square" lIns="91425" tIns="45700" rIns="91425" bIns="45700" anchor="ctr" anchorCtr="0">
            <a:normAutofit/>
          </a:bodyPr>
          <a:lstStyle/>
          <a:p>
            <a:pPr>
              <a:buSzPts val="4000"/>
            </a:pPr>
            <a:r>
              <a:rPr lang="en-US" dirty="0"/>
              <a:t>MI&amp;R PROGRAM CONTINUED</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22"/>
          <p:cNvSpPr txBox="1">
            <a:spLocks noGrp="1"/>
          </p:cNvSpPr>
          <p:nvPr>
            <p:ph type="body" idx="1"/>
          </p:nvPr>
        </p:nvSpPr>
        <p:spPr>
          <a:xfrm>
            <a:off x="3082977" y="1962611"/>
            <a:ext cx="6664600" cy="4112369"/>
          </a:xfrm>
          <a:prstGeom prst="rect">
            <a:avLst/>
          </a:prstGeom>
          <a:noFill/>
          <a:ln>
            <a:noFill/>
          </a:ln>
        </p:spPr>
        <p:txBody>
          <a:bodyPr spcFirstLastPara="1" wrap="square" lIns="91425" tIns="45700" rIns="91425" bIns="45700" anchor="t" anchorCtr="0">
            <a:noAutofit/>
          </a:bodyPr>
          <a:lstStyle/>
          <a:p>
            <a:pPr marL="0" indent="0">
              <a:spcBef>
                <a:spcPts val="0"/>
              </a:spcBef>
              <a:buClr>
                <a:srgbClr val="000000"/>
              </a:buClr>
              <a:buNone/>
            </a:pPr>
            <a:r>
              <a:rPr lang="en-US" sz="1800" b="1" u="sng" dirty="0">
                <a:solidFill>
                  <a:srgbClr val="000000"/>
                </a:solidFill>
                <a:latin typeface="Calibri" panose="020F0502020204030204" pitchFamily="34" charset="0"/>
                <a:ea typeface="Public Sans"/>
                <a:cs typeface="Calibri" panose="020F0502020204030204" pitchFamily="34" charset="0"/>
                <a:sym typeface="Public Sans"/>
              </a:rPr>
              <a:t>WORK ORDER PRIORITIZATION Continued</a:t>
            </a:r>
            <a:endParaRPr dirty="0"/>
          </a:p>
          <a:p>
            <a:pPr marL="228600" indent="-228600">
              <a:buClr>
                <a:srgbClr val="000000"/>
              </a:buClr>
            </a:pPr>
            <a:r>
              <a:rPr lang="en-US" sz="1800" b="1" dirty="0">
                <a:solidFill>
                  <a:srgbClr val="000000"/>
                </a:solidFill>
                <a:latin typeface="Calibri" panose="020F0502020204030204" pitchFamily="34" charset="0"/>
                <a:ea typeface="Public Sans"/>
                <a:cs typeface="Calibri" panose="020F0502020204030204" pitchFamily="34" charset="0"/>
                <a:sym typeface="Public Sans"/>
              </a:rPr>
              <a:t>Category/Rank                                   </a:t>
            </a:r>
            <a:endParaRPr dirty="0"/>
          </a:p>
          <a:p>
            <a:pPr marL="685800" lvl="1" indent="-228600">
              <a:buClr>
                <a:srgbClr val="000000"/>
              </a:buClr>
            </a:pPr>
            <a:r>
              <a:rPr lang="en-US" sz="1800" b="1" dirty="0">
                <a:solidFill>
                  <a:srgbClr val="000000"/>
                </a:solidFill>
                <a:latin typeface="Calibri" panose="020F0502020204030204" pitchFamily="34" charset="0"/>
                <a:ea typeface="Public Sans"/>
                <a:cs typeface="Calibri" panose="020F0502020204030204" pitchFamily="34" charset="0"/>
                <a:sym typeface="Public Sans"/>
              </a:rPr>
              <a:t>U</a:t>
            </a:r>
            <a:r>
              <a:rPr lang="en-US" sz="1800" dirty="0">
                <a:solidFill>
                  <a:srgbClr val="000000"/>
                </a:solidFill>
                <a:latin typeface="Calibri" panose="020F0502020204030204" pitchFamily="34" charset="0"/>
                <a:ea typeface="Public Sans"/>
                <a:cs typeface="Calibri" panose="020F0502020204030204" pitchFamily="34" charset="0"/>
                <a:sym typeface="Public Sans"/>
              </a:rPr>
              <a:t> = Emergency repair on a case-by case basis                                       </a:t>
            </a:r>
            <a:endParaRPr dirty="0"/>
          </a:p>
          <a:p>
            <a:pPr marL="685800" lvl="1" indent="-228600">
              <a:buClr>
                <a:srgbClr val="000000"/>
              </a:buClr>
            </a:pPr>
            <a:r>
              <a:rPr lang="en-US" sz="1800" b="1" dirty="0">
                <a:solidFill>
                  <a:srgbClr val="000000"/>
                </a:solidFill>
                <a:latin typeface="Calibri" panose="020F0502020204030204" pitchFamily="34" charset="0"/>
                <a:ea typeface="Public Sans"/>
                <a:cs typeface="Calibri" panose="020F0502020204030204" pitchFamily="34" charset="0"/>
                <a:sym typeface="Public Sans"/>
              </a:rPr>
              <a:t>S&amp;H/1&amp;2</a:t>
            </a:r>
            <a:r>
              <a:rPr lang="en-US" sz="1800" dirty="0">
                <a:solidFill>
                  <a:srgbClr val="000000"/>
                </a:solidFill>
                <a:latin typeface="Calibri" panose="020F0502020204030204" pitchFamily="34" charset="0"/>
                <a:ea typeface="Public Sans"/>
                <a:cs typeface="Calibri" panose="020F0502020204030204" pitchFamily="34" charset="0"/>
                <a:sym typeface="Public Sans"/>
              </a:rPr>
              <a:t> = Safety and Heath / Rank 1 and 2</a:t>
            </a:r>
            <a:endParaRPr dirty="0"/>
          </a:p>
          <a:p>
            <a:pPr marL="685800" lvl="1" indent="-228600">
              <a:buClr>
                <a:srgbClr val="000000"/>
              </a:buClr>
            </a:pPr>
            <a:r>
              <a:rPr lang="en-US" sz="1800" b="1" dirty="0">
                <a:solidFill>
                  <a:srgbClr val="000000"/>
                </a:solidFill>
                <a:latin typeface="Calibri" panose="020F0502020204030204" pitchFamily="34" charset="0"/>
                <a:ea typeface="Public Sans"/>
                <a:cs typeface="Calibri" panose="020F0502020204030204" pitchFamily="34" charset="0"/>
                <a:sym typeface="Public Sans"/>
              </a:rPr>
              <a:t>M/1&amp;2 </a:t>
            </a:r>
            <a:r>
              <a:rPr lang="en-US" sz="1800" dirty="0">
                <a:solidFill>
                  <a:srgbClr val="000000"/>
                </a:solidFill>
                <a:latin typeface="Calibri" panose="020F0502020204030204" pitchFamily="34" charset="0"/>
                <a:ea typeface="Public Sans"/>
                <a:cs typeface="Calibri" panose="020F0502020204030204" pitchFamily="34" charset="0"/>
                <a:sym typeface="Public Sans"/>
              </a:rPr>
              <a:t>= Physical Plant / Rank 1 and 2</a:t>
            </a:r>
            <a:endParaRPr sz="1800" b="1" dirty="0">
              <a:solidFill>
                <a:srgbClr val="000000"/>
              </a:solidFill>
              <a:latin typeface="Calibri" panose="020F0502020204030204" pitchFamily="34" charset="0"/>
              <a:ea typeface="Public Sans"/>
              <a:cs typeface="Calibri" panose="020F0502020204030204" pitchFamily="34" charset="0"/>
              <a:sym typeface="Public Sans"/>
            </a:endParaRPr>
          </a:p>
          <a:p>
            <a:pPr marL="685800" lvl="1" indent="-228600">
              <a:buClr>
                <a:srgbClr val="000000"/>
              </a:buClr>
            </a:pPr>
            <a:r>
              <a:rPr lang="en-US" sz="1800" b="1" dirty="0">
                <a:solidFill>
                  <a:srgbClr val="000000"/>
                </a:solidFill>
                <a:latin typeface="Calibri" panose="020F0502020204030204" pitchFamily="34" charset="0"/>
                <a:ea typeface="Public Sans"/>
                <a:cs typeface="Calibri" panose="020F0502020204030204" pitchFamily="34" charset="0"/>
                <a:sym typeface="Public Sans"/>
              </a:rPr>
              <a:t>Then any remaining DM</a:t>
            </a:r>
            <a:r>
              <a:rPr lang="en-US" sz="1800" dirty="0">
                <a:solidFill>
                  <a:srgbClr val="000000"/>
                </a:solidFill>
                <a:latin typeface="Calibri" panose="020F0502020204030204" pitchFamily="34" charset="0"/>
                <a:ea typeface="Public Sans"/>
                <a:cs typeface="Calibri" panose="020F0502020204030204" pitchFamily="34" charset="0"/>
                <a:sym typeface="Public Sans"/>
              </a:rPr>
              <a:t> WO less than $250,000</a:t>
            </a:r>
            <a:endParaRPr dirty="0"/>
          </a:p>
          <a:p>
            <a:pPr marL="228600" indent="-228600">
              <a:buClr>
                <a:srgbClr val="000000"/>
              </a:buClr>
            </a:pPr>
            <a:r>
              <a:rPr lang="en-US" sz="1800" b="1" dirty="0">
                <a:solidFill>
                  <a:srgbClr val="000000"/>
                </a:solidFill>
                <a:latin typeface="Calibri" panose="020F0502020204030204" pitchFamily="34" charset="0"/>
                <a:ea typeface="Public Sans"/>
                <a:cs typeface="Calibri" panose="020F0502020204030204" pitchFamily="34" charset="0"/>
                <a:sym typeface="Public Sans"/>
              </a:rPr>
              <a:t>Risk Assessment Code (RAC) </a:t>
            </a:r>
            <a:r>
              <a:rPr lang="en-US" sz="1800" dirty="0">
                <a:solidFill>
                  <a:srgbClr val="000000"/>
                </a:solidFill>
                <a:latin typeface="Calibri" panose="020F0502020204030204" pitchFamily="34" charset="0"/>
                <a:ea typeface="Public Sans"/>
                <a:cs typeface="Calibri" panose="020F0502020204030204" pitchFamily="34" charset="0"/>
                <a:sym typeface="Public Sans"/>
              </a:rPr>
              <a:t>Represents the risk of possible injury or additional property damage may occur if the problem isn't addressed.</a:t>
            </a:r>
            <a:endParaRPr dirty="0"/>
          </a:p>
          <a:p>
            <a:pPr marL="685800" lvl="1" indent="-228600">
              <a:buClr>
                <a:srgbClr val="000000"/>
              </a:buClr>
            </a:pPr>
            <a:r>
              <a:rPr lang="en-US" sz="1800" dirty="0">
                <a:solidFill>
                  <a:srgbClr val="000000"/>
                </a:solidFill>
                <a:latin typeface="Calibri" panose="020F0502020204030204" pitchFamily="34" charset="0"/>
                <a:ea typeface="Public Sans"/>
                <a:cs typeface="Calibri" panose="020F0502020204030204" pitchFamily="34" charset="0"/>
                <a:sym typeface="Public Sans"/>
              </a:rPr>
              <a:t>Assigned by safety specialists conducting safety and health inspections.</a:t>
            </a:r>
            <a:endParaRPr dirty="0"/>
          </a:p>
          <a:p>
            <a:pPr marL="685800" lvl="1" indent="-228600">
              <a:buClr>
                <a:srgbClr val="000000"/>
              </a:buClr>
            </a:pPr>
            <a:r>
              <a:rPr lang="en-US" sz="1800" dirty="0">
                <a:solidFill>
                  <a:srgbClr val="000000"/>
                </a:solidFill>
                <a:latin typeface="Calibri" panose="020F0502020204030204" pitchFamily="34" charset="0"/>
                <a:ea typeface="Public Sans"/>
                <a:cs typeface="Calibri" panose="020F0502020204030204" pitchFamily="34" charset="0"/>
                <a:sym typeface="Public Sans"/>
              </a:rPr>
              <a:t>Valid RAC 1, 2, 3 issues are required to be addressed immediately. </a:t>
            </a:r>
            <a:endParaRPr dirty="0"/>
          </a:p>
        </p:txBody>
      </p:sp>
      <p:sp>
        <p:nvSpPr>
          <p:cNvPr id="533" name="Google Shape;533;p22"/>
          <p:cNvSpPr txBox="1">
            <a:spLocks noGrp="1"/>
          </p:cNvSpPr>
          <p:nvPr>
            <p:ph type="title"/>
          </p:nvPr>
        </p:nvSpPr>
        <p:spPr>
          <a:xfrm>
            <a:off x="2451016" y="618354"/>
            <a:ext cx="6237002" cy="1325563"/>
          </a:xfrm>
          <a:prstGeom prst="rect">
            <a:avLst/>
          </a:prstGeom>
          <a:noFill/>
          <a:ln>
            <a:noFill/>
          </a:ln>
        </p:spPr>
        <p:txBody>
          <a:bodyPr spcFirstLastPara="1" wrap="square" lIns="91425" tIns="45700" rIns="91425" bIns="45700" anchor="ctr" anchorCtr="0">
            <a:normAutofit/>
          </a:bodyPr>
          <a:lstStyle/>
          <a:p>
            <a:pPr>
              <a:buSzPts val="4000"/>
            </a:pPr>
            <a:r>
              <a:rPr lang="en-US" dirty="0"/>
              <a:t>MI&amp;R PROGRAM CONTINUED</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23"/>
          <p:cNvSpPr txBox="1">
            <a:spLocks noGrp="1"/>
          </p:cNvSpPr>
          <p:nvPr>
            <p:ph type="body" idx="1"/>
          </p:nvPr>
        </p:nvSpPr>
        <p:spPr>
          <a:xfrm>
            <a:off x="2648607" y="1953467"/>
            <a:ext cx="7098970" cy="3903119"/>
          </a:xfrm>
          <a:prstGeom prst="rect">
            <a:avLst/>
          </a:prstGeom>
          <a:noFill/>
          <a:ln>
            <a:noFill/>
          </a:ln>
        </p:spPr>
        <p:txBody>
          <a:bodyPr spcFirstLastPara="1" wrap="square" lIns="91425" tIns="45700" rIns="91425" bIns="45700" anchor="t" anchorCtr="0">
            <a:noAutofit/>
          </a:bodyPr>
          <a:lstStyle/>
          <a:p>
            <a:pPr marL="0" indent="0">
              <a:spcBef>
                <a:spcPts val="0"/>
              </a:spcBef>
              <a:buClr>
                <a:srgbClr val="000000"/>
              </a:buClr>
              <a:buNone/>
            </a:pPr>
            <a:r>
              <a:rPr lang="en-US" sz="1800" b="1" u="sng" dirty="0">
                <a:solidFill>
                  <a:srgbClr val="000000"/>
                </a:solidFill>
                <a:latin typeface="Calibri" panose="020F0502020204030204" pitchFamily="34" charset="0"/>
                <a:ea typeface="Public Sans"/>
                <a:cs typeface="Calibri" panose="020F0502020204030204" pitchFamily="34" charset="0"/>
                <a:sym typeface="Public Sans"/>
              </a:rPr>
              <a:t>MILESTONES – For schools that have NOT transitioned from BIA to BIE for Facilities Management</a:t>
            </a:r>
            <a:endParaRPr dirty="0"/>
          </a:p>
          <a:p>
            <a:pPr marL="0" indent="0">
              <a:buClr>
                <a:srgbClr val="000000"/>
              </a:buClr>
              <a:buNone/>
            </a:pPr>
            <a:r>
              <a:rPr lang="en-US" sz="1800" dirty="0">
                <a:solidFill>
                  <a:srgbClr val="000000"/>
                </a:solidFill>
                <a:latin typeface="Calibri" panose="020F0502020204030204" pitchFamily="34" charset="0"/>
                <a:ea typeface="Public Sans"/>
                <a:cs typeface="Calibri" panose="020F0502020204030204" pitchFamily="34" charset="0"/>
                <a:sym typeface="Public Sans"/>
              </a:rPr>
              <a:t>Approximate timeframe for supplemental funding requests (MI&amp;R prioritization) </a:t>
            </a:r>
            <a:endParaRPr dirty="0"/>
          </a:p>
          <a:p>
            <a:pPr marL="342900">
              <a:buClr>
                <a:srgbClr val="000000"/>
              </a:buClr>
              <a:buAutoNum type="alphaLcPeriod"/>
            </a:pPr>
            <a:r>
              <a:rPr lang="en-US" sz="1800" dirty="0">
                <a:solidFill>
                  <a:srgbClr val="000000"/>
                </a:solidFill>
                <a:latin typeface="Calibri" panose="020F0502020204030204" pitchFamily="34" charset="0"/>
                <a:ea typeface="Public Sans"/>
                <a:cs typeface="Calibri" panose="020F0502020204030204" pitchFamily="34" charset="0"/>
                <a:sym typeface="Public Sans"/>
              </a:rPr>
              <a:t>July: BIA Region/Agency, in consultation with School(s), establishes Priority listing for DFMC. </a:t>
            </a:r>
            <a:endParaRPr dirty="0"/>
          </a:p>
          <a:p>
            <a:pPr marL="342900">
              <a:buClr>
                <a:srgbClr val="000000"/>
              </a:buClr>
              <a:buAutoNum type="alphaLcPeriod"/>
            </a:pPr>
            <a:r>
              <a:rPr lang="en-US" sz="1800" dirty="0">
                <a:solidFill>
                  <a:srgbClr val="000000"/>
                </a:solidFill>
                <a:latin typeface="Calibri" panose="020F0502020204030204" pitchFamily="34" charset="0"/>
                <a:ea typeface="Public Sans"/>
                <a:cs typeface="Calibri" panose="020F0502020204030204" pitchFamily="34" charset="0"/>
                <a:sym typeface="Public Sans"/>
              </a:rPr>
              <a:t>August: BIA Regions send list to DFMC for review and consultation with BIA Region/Agency and School(s).</a:t>
            </a:r>
            <a:endParaRPr dirty="0"/>
          </a:p>
          <a:p>
            <a:pPr marL="342900">
              <a:buClr>
                <a:srgbClr val="000000"/>
              </a:buClr>
              <a:buAutoNum type="alphaLcPeriod"/>
            </a:pPr>
            <a:r>
              <a:rPr lang="en-US" sz="1800" dirty="0">
                <a:solidFill>
                  <a:srgbClr val="000000"/>
                </a:solidFill>
                <a:latin typeface="Calibri" panose="020F0502020204030204" pitchFamily="34" charset="0"/>
                <a:ea typeface="Public Sans"/>
                <a:cs typeface="Calibri" panose="020F0502020204030204" pitchFamily="34" charset="0"/>
                <a:sym typeface="Public Sans"/>
              </a:rPr>
              <a:t>September: BIA Region/Agency and School(s) submit any changes to Priority listing to DFMC. </a:t>
            </a:r>
            <a:endParaRPr dirty="0"/>
          </a:p>
          <a:p>
            <a:pPr marL="342900">
              <a:buClr>
                <a:srgbClr val="000000"/>
              </a:buClr>
              <a:buAutoNum type="alphaLcPeriod"/>
            </a:pPr>
            <a:r>
              <a:rPr lang="en-US" sz="1800" dirty="0">
                <a:solidFill>
                  <a:srgbClr val="000000"/>
                </a:solidFill>
                <a:latin typeface="Calibri" panose="020F0502020204030204" pitchFamily="34" charset="0"/>
                <a:ea typeface="Public Sans"/>
                <a:cs typeface="Calibri" panose="020F0502020204030204" pitchFamily="34" charset="0"/>
                <a:sym typeface="Public Sans"/>
              </a:rPr>
              <a:t>September: DFMC finalizes priorities and awaits appropriation of funding. </a:t>
            </a:r>
            <a:endParaRPr dirty="0"/>
          </a:p>
        </p:txBody>
      </p:sp>
      <p:sp>
        <p:nvSpPr>
          <p:cNvPr id="539" name="Google Shape;539;p23"/>
          <p:cNvSpPr txBox="1">
            <a:spLocks noGrp="1"/>
          </p:cNvSpPr>
          <p:nvPr>
            <p:ph type="title"/>
          </p:nvPr>
        </p:nvSpPr>
        <p:spPr>
          <a:xfrm>
            <a:off x="2451016" y="618354"/>
            <a:ext cx="6237002" cy="1325563"/>
          </a:xfrm>
          <a:prstGeom prst="rect">
            <a:avLst/>
          </a:prstGeom>
          <a:noFill/>
          <a:ln>
            <a:noFill/>
          </a:ln>
        </p:spPr>
        <p:txBody>
          <a:bodyPr spcFirstLastPara="1" wrap="square" lIns="91425" tIns="45700" rIns="91425" bIns="45700" anchor="ctr" anchorCtr="0">
            <a:normAutofit/>
          </a:bodyPr>
          <a:lstStyle/>
          <a:p>
            <a:pPr>
              <a:buSzPts val="4000"/>
            </a:pPr>
            <a:r>
              <a:rPr lang="en-US" dirty="0"/>
              <a:t>MI&amp;R PROGRAM CONTINUED</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24"/>
          <p:cNvSpPr txBox="1">
            <a:spLocks noGrp="1"/>
          </p:cNvSpPr>
          <p:nvPr>
            <p:ph type="body" idx="1"/>
          </p:nvPr>
        </p:nvSpPr>
        <p:spPr>
          <a:xfrm>
            <a:off x="2648607" y="1953467"/>
            <a:ext cx="7098970" cy="3903119"/>
          </a:xfrm>
          <a:prstGeom prst="rect">
            <a:avLst/>
          </a:prstGeom>
          <a:noFill/>
          <a:ln>
            <a:noFill/>
          </a:ln>
        </p:spPr>
        <p:txBody>
          <a:bodyPr spcFirstLastPara="1" wrap="square" lIns="91425" tIns="45700" rIns="91425" bIns="45700" anchor="t" anchorCtr="0">
            <a:noAutofit/>
          </a:bodyPr>
          <a:lstStyle/>
          <a:p>
            <a:pPr marL="0" indent="0">
              <a:spcBef>
                <a:spcPts val="0"/>
              </a:spcBef>
              <a:buClr>
                <a:srgbClr val="000000"/>
              </a:buClr>
              <a:buNone/>
            </a:pPr>
            <a:r>
              <a:rPr lang="en-US" sz="1800" b="1" u="sng" dirty="0">
                <a:solidFill>
                  <a:srgbClr val="000000"/>
                </a:solidFill>
                <a:latin typeface="Calibri" panose="020F0502020204030204" pitchFamily="34" charset="0"/>
                <a:ea typeface="Public Sans"/>
                <a:cs typeface="Calibri" panose="020F0502020204030204" pitchFamily="34" charset="0"/>
                <a:sym typeface="Public Sans"/>
              </a:rPr>
              <a:t>MILESTONES – For schools that HAVE transitioned from BIA to BIE for Facilities Management</a:t>
            </a:r>
            <a:endParaRPr dirty="0"/>
          </a:p>
          <a:p>
            <a:pPr marL="0" indent="0">
              <a:buClr>
                <a:srgbClr val="000000"/>
              </a:buClr>
              <a:buNone/>
            </a:pPr>
            <a:r>
              <a:rPr lang="en-US" sz="1800" dirty="0">
                <a:solidFill>
                  <a:srgbClr val="000000"/>
                </a:solidFill>
                <a:latin typeface="Calibri" panose="020F0502020204030204" pitchFamily="34" charset="0"/>
                <a:ea typeface="Public Sans"/>
                <a:cs typeface="Calibri" panose="020F0502020204030204" pitchFamily="34" charset="0"/>
                <a:sym typeface="Public Sans"/>
              </a:rPr>
              <a:t>Approximate timeframe for supplemental funding requests (MI&amp;R prioritization) </a:t>
            </a:r>
            <a:endParaRPr dirty="0"/>
          </a:p>
          <a:p>
            <a:pPr marL="342900">
              <a:buClr>
                <a:srgbClr val="000000"/>
              </a:buClr>
              <a:buAutoNum type="alphaLcPeriod"/>
            </a:pPr>
            <a:r>
              <a:rPr lang="en-US" sz="1800" dirty="0">
                <a:solidFill>
                  <a:srgbClr val="000000"/>
                </a:solidFill>
                <a:latin typeface="Calibri" panose="020F0502020204030204" pitchFamily="34" charset="0"/>
                <a:ea typeface="Public Sans"/>
                <a:cs typeface="Calibri" panose="020F0502020204030204" pitchFamily="34" charset="0"/>
                <a:sym typeface="Public Sans"/>
              </a:rPr>
              <a:t>July: BIE Branch of Facilities Management, in consultation with School(s), establishes Priority listing for DFMC. </a:t>
            </a:r>
            <a:endParaRPr dirty="0"/>
          </a:p>
          <a:p>
            <a:pPr marL="342900">
              <a:buClr>
                <a:srgbClr val="000000"/>
              </a:buClr>
              <a:buAutoNum type="alphaLcPeriod"/>
            </a:pPr>
            <a:r>
              <a:rPr lang="en-US" sz="1800" dirty="0">
                <a:solidFill>
                  <a:srgbClr val="000000"/>
                </a:solidFill>
                <a:latin typeface="Calibri" panose="020F0502020204030204" pitchFamily="34" charset="0"/>
                <a:ea typeface="Public Sans"/>
                <a:cs typeface="Calibri" panose="020F0502020204030204" pitchFamily="34" charset="0"/>
                <a:sym typeface="Public Sans"/>
              </a:rPr>
              <a:t>August: BIE Branch of Facilities Management send list to DFMC for review and consultation with BIE Branch of Facilities Management and School(s).</a:t>
            </a:r>
            <a:endParaRPr dirty="0"/>
          </a:p>
          <a:p>
            <a:pPr marL="342900">
              <a:buClr>
                <a:srgbClr val="000000"/>
              </a:buClr>
              <a:buAutoNum type="alphaLcPeriod"/>
            </a:pPr>
            <a:r>
              <a:rPr lang="en-US" sz="1800" dirty="0">
                <a:solidFill>
                  <a:srgbClr val="000000"/>
                </a:solidFill>
                <a:latin typeface="Calibri" panose="020F0502020204030204" pitchFamily="34" charset="0"/>
                <a:ea typeface="Public Sans"/>
                <a:cs typeface="Calibri" panose="020F0502020204030204" pitchFamily="34" charset="0"/>
                <a:sym typeface="Public Sans"/>
              </a:rPr>
              <a:t>September: BIE Branch of Facilities Management and School(s) submit any changes to Priority listing to DFMC. </a:t>
            </a:r>
            <a:endParaRPr dirty="0"/>
          </a:p>
          <a:p>
            <a:pPr marL="342900">
              <a:buClr>
                <a:srgbClr val="000000"/>
              </a:buClr>
              <a:buAutoNum type="alphaLcPeriod"/>
            </a:pPr>
            <a:r>
              <a:rPr lang="en-US" sz="1800" dirty="0">
                <a:solidFill>
                  <a:srgbClr val="000000"/>
                </a:solidFill>
                <a:latin typeface="Calibri" panose="020F0502020204030204" pitchFamily="34" charset="0"/>
                <a:ea typeface="Public Sans"/>
                <a:cs typeface="Calibri" panose="020F0502020204030204" pitchFamily="34" charset="0"/>
                <a:sym typeface="Public Sans"/>
              </a:rPr>
              <a:t>September: DFMC finalizes priorities and awaits appropriation of funding. </a:t>
            </a:r>
            <a:endParaRPr dirty="0"/>
          </a:p>
        </p:txBody>
      </p:sp>
      <p:sp>
        <p:nvSpPr>
          <p:cNvPr id="545" name="Google Shape;545;p24"/>
          <p:cNvSpPr txBox="1">
            <a:spLocks noGrp="1"/>
          </p:cNvSpPr>
          <p:nvPr>
            <p:ph type="title"/>
          </p:nvPr>
        </p:nvSpPr>
        <p:spPr>
          <a:xfrm>
            <a:off x="2451016" y="618354"/>
            <a:ext cx="6237002" cy="1325563"/>
          </a:xfrm>
          <a:prstGeom prst="rect">
            <a:avLst/>
          </a:prstGeom>
          <a:noFill/>
          <a:ln>
            <a:noFill/>
          </a:ln>
        </p:spPr>
        <p:txBody>
          <a:bodyPr spcFirstLastPara="1" wrap="square" lIns="91425" tIns="45700" rIns="91425" bIns="45700" anchor="ctr" anchorCtr="0">
            <a:normAutofit/>
          </a:bodyPr>
          <a:lstStyle/>
          <a:p>
            <a:pPr>
              <a:buSzPts val="4000"/>
            </a:pPr>
            <a:r>
              <a:rPr lang="en-US" dirty="0"/>
              <a:t>MI&amp;R PROGRAM CONTINUED</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25"/>
          <p:cNvSpPr txBox="1">
            <a:spLocks noGrp="1"/>
          </p:cNvSpPr>
          <p:nvPr>
            <p:ph type="body" idx="2"/>
          </p:nvPr>
        </p:nvSpPr>
        <p:spPr>
          <a:xfrm>
            <a:off x="2595026" y="1988489"/>
            <a:ext cx="6424056" cy="3802712"/>
          </a:xfrm>
          <a:prstGeom prst="rect">
            <a:avLst/>
          </a:prstGeom>
          <a:noFill/>
          <a:ln>
            <a:noFill/>
          </a:ln>
        </p:spPr>
        <p:txBody>
          <a:bodyPr spcFirstLastPara="1" wrap="square" lIns="91425" tIns="45700" rIns="91425" bIns="45700" anchor="t" anchorCtr="0">
            <a:noAutofit/>
          </a:bodyPr>
          <a:lstStyle/>
          <a:p>
            <a:pPr marL="228600" indent="-228600">
              <a:spcBef>
                <a:spcPts val="0"/>
              </a:spcBef>
              <a:buClr>
                <a:srgbClr val="000000"/>
              </a:buClr>
            </a:pPr>
            <a:r>
              <a:rPr lang="en-US" sz="1800" dirty="0">
                <a:solidFill>
                  <a:srgbClr val="000000"/>
                </a:solidFill>
                <a:latin typeface="Calibri" panose="020F0502020204030204" pitchFamily="34" charset="0"/>
                <a:ea typeface="Public Sans"/>
                <a:cs typeface="Calibri" panose="020F0502020204030204" pitchFamily="34" charset="0"/>
                <a:sym typeface="Public Sans"/>
              </a:rPr>
              <a:t>Purpose:  Focused on eliminating critical health and safety hazards in Bureau education facilities. </a:t>
            </a:r>
            <a:endParaRPr dirty="0"/>
          </a:p>
          <a:p>
            <a:pPr marL="685800" lvl="1" indent="-228600">
              <a:buClr>
                <a:srgbClr val="000000"/>
              </a:buClr>
            </a:pPr>
            <a:r>
              <a:rPr lang="en-US" sz="1800" dirty="0">
                <a:solidFill>
                  <a:srgbClr val="000000"/>
                </a:solidFill>
                <a:latin typeface="Calibri" panose="020F0502020204030204" pitchFamily="34" charset="0"/>
                <a:ea typeface="Public Sans"/>
                <a:cs typeface="Calibri" panose="020F0502020204030204" pitchFamily="34" charset="0"/>
                <a:sym typeface="Public Sans"/>
              </a:rPr>
              <a:t>Maximizes the use of existing facilities.</a:t>
            </a:r>
            <a:endParaRPr dirty="0"/>
          </a:p>
          <a:p>
            <a:pPr marL="685800" lvl="1" indent="-228600">
              <a:buClr>
                <a:srgbClr val="000000"/>
              </a:buClr>
            </a:pPr>
            <a:r>
              <a:rPr lang="en-US" sz="1800" dirty="0">
                <a:solidFill>
                  <a:srgbClr val="000000"/>
                </a:solidFill>
                <a:latin typeface="Calibri" panose="020F0502020204030204" pitchFamily="34" charset="0"/>
                <a:ea typeface="Public Sans"/>
                <a:cs typeface="Calibri" panose="020F0502020204030204" pitchFamily="34" charset="0"/>
                <a:sym typeface="Public Sans"/>
              </a:rPr>
              <a:t>Reduces the costs of repair, operation, and maintenance by repairing, rehabilitating or replacing educational facilities in lieu of complete new construction. </a:t>
            </a:r>
            <a:endParaRPr dirty="0"/>
          </a:p>
          <a:p>
            <a:pPr marL="685800" lvl="1" indent="-228600">
              <a:buClr>
                <a:srgbClr val="000000"/>
              </a:buClr>
            </a:pPr>
            <a:r>
              <a:rPr lang="en-US" sz="1800" dirty="0">
                <a:solidFill>
                  <a:srgbClr val="000000"/>
                </a:solidFill>
                <a:latin typeface="Calibri" panose="020F0502020204030204" pitchFamily="34" charset="0"/>
                <a:ea typeface="Public Sans"/>
                <a:cs typeface="Calibri" panose="020F0502020204030204" pitchFamily="34" charset="0"/>
                <a:sym typeface="Public Sans"/>
              </a:rPr>
              <a:t>Improve, repair, renovate, and demolish highest priority DM items. </a:t>
            </a:r>
            <a:endParaRPr dirty="0"/>
          </a:p>
          <a:p>
            <a:pPr marL="228600" indent="-228600">
              <a:buClr>
                <a:srgbClr val="000000"/>
              </a:buClr>
            </a:pPr>
            <a:r>
              <a:rPr lang="en-US" sz="1800" dirty="0">
                <a:solidFill>
                  <a:srgbClr val="000000"/>
                </a:solidFill>
                <a:latin typeface="Calibri" panose="020F0502020204030204" pitchFamily="34" charset="0"/>
                <a:ea typeface="Public Sans"/>
                <a:cs typeface="Calibri" panose="020F0502020204030204" pitchFamily="34" charset="0"/>
                <a:sym typeface="Public Sans"/>
              </a:rPr>
              <a:t>Funding Thresholds: </a:t>
            </a:r>
            <a:endParaRPr dirty="0"/>
          </a:p>
          <a:p>
            <a:pPr marL="685800" lvl="1" indent="-228600">
              <a:buClr>
                <a:srgbClr val="000000"/>
              </a:buClr>
            </a:pPr>
            <a:r>
              <a:rPr lang="en-US" sz="1800" dirty="0">
                <a:solidFill>
                  <a:srgbClr val="000000"/>
                </a:solidFill>
                <a:latin typeface="Calibri" panose="020F0502020204030204" pitchFamily="34" charset="0"/>
                <a:ea typeface="Public Sans"/>
                <a:cs typeface="Calibri" panose="020F0502020204030204" pitchFamily="34" charset="0"/>
                <a:sym typeface="Public Sans"/>
              </a:rPr>
              <a:t>DM Work Order items greater than $250,000</a:t>
            </a:r>
            <a:endParaRPr dirty="0"/>
          </a:p>
          <a:p>
            <a:pPr marL="685800" lvl="1" indent="-228600">
              <a:buClr>
                <a:srgbClr val="000000"/>
              </a:buClr>
            </a:pPr>
            <a:r>
              <a:rPr lang="en-US" sz="1800" dirty="0">
                <a:solidFill>
                  <a:srgbClr val="000000"/>
                </a:solidFill>
                <a:latin typeface="Calibri" panose="020F0502020204030204" pitchFamily="34" charset="0"/>
                <a:ea typeface="Public Sans"/>
                <a:cs typeface="Calibri" panose="020F0502020204030204" pitchFamily="34" charset="0"/>
                <a:sym typeface="Public Sans"/>
              </a:rPr>
              <a:t>Minor vs. Major Construction FI&amp;R</a:t>
            </a:r>
            <a:endParaRPr dirty="0"/>
          </a:p>
          <a:p>
            <a:pPr marL="1143000" lvl="2" indent="-228600">
              <a:buClr>
                <a:srgbClr val="000000"/>
              </a:buClr>
            </a:pPr>
            <a:r>
              <a:rPr lang="en-US" sz="1800" dirty="0">
                <a:solidFill>
                  <a:srgbClr val="000000"/>
                </a:solidFill>
                <a:latin typeface="Calibri" panose="020F0502020204030204" pitchFamily="34" charset="0"/>
                <a:ea typeface="Public Sans"/>
                <a:cs typeface="Calibri" panose="020F0502020204030204" pitchFamily="34" charset="0"/>
                <a:sym typeface="Public Sans"/>
              </a:rPr>
              <a:t>Minor = $250,00 and below</a:t>
            </a:r>
            <a:endParaRPr dirty="0"/>
          </a:p>
          <a:p>
            <a:pPr marL="1143000" lvl="2" indent="-228600">
              <a:buClr>
                <a:srgbClr val="000000"/>
              </a:buClr>
            </a:pPr>
            <a:r>
              <a:rPr lang="en-US" sz="1800" dirty="0">
                <a:solidFill>
                  <a:srgbClr val="000000"/>
                </a:solidFill>
                <a:latin typeface="Calibri" panose="020F0502020204030204" pitchFamily="34" charset="0"/>
                <a:ea typeface="Public Sans"/>
                <a:cs typeface="Calibri" panose="020F0502020204030204" pitchFamily="34" charset="0"/>
                <a:sym typeface="Public Sans"/>
              </a:rPr>
              <a:t>Major = above $250,000</a:t>
            </a:r>
            <a:endParaRPr sz="1800" dirty="0">
              <a:solidFill>
                <a:srgbClr val="000000"/>
              </a:solidFill>
              <a:latin typeface="Calibri" panose="020F0502020204030204" pitchFamily="34" charset="0"/>
              <a:ea typeface="Public Sans"/>
              <a:cs typeface="Calibri" panose="020F0502020204030204" pitchFamily="34" charset="0"/>
              <a:sym typeface="Public Sans"/>
            </a:endParaRPr>
          </a:p>
        </p:txBody>
      </p:sp>
      <p:sp>
        <p:nvSpPr>
          <p:cNvPr id="552" name="Google Shape;552;p25"/>
          <p:cNvSpPr txBox="1">
            <a:spLocks noGrp="1"/>
          </p:cNvSpPr>
          <p:nvPr>
            <p:ph type="title"/>
          </p:nvPr>
        </p:nvSpPr>
        <p:spPr>
          <a:xfrm>
            <a:off x="2451016" y="618354"/>
            <a:ext cx="6237002" cy="1325563"/>
          </a:xfrm>
          <a:prstGeom prst="rect">
            <a:avLst/>
          </a:prstGeom>
          <a:noFill/>
          <a:ln>
            <a:noFill/>
          </a:ln>
        </p:spPr>
        <p:txBody>
          <a:bodyPr spcFirstLastPara="1" wrap="square" lIns="91425" tIns="45700" rIns="91425" bIns="45700" anchor="ctr" anchorCtr="0">
            <a:normAutofit/>
          </a:bodyPr>
          <a:lstStyle/>
          <a:p>
            <a:pPr>
              <a:buSzPct val="100000"/>
            </a:pPr>
            <a:r>
              <a:rPr lang="en-US" dirty="0"/>
              <a:t>FACILITIES IMPROVEMENT &amp; </a:t>
            </a:r>
            <a:r>
              <a:rPr lang="en-US" u="sng" dirty="0"/>
              <a:t>REPAIR</a:t>
            </a:r>
            <a:r>
              <a:rPr lang="en-US" dirty="0"/>
              <a:t> (FI&amp;R) PROGRAM</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26"/>
          <p:cNvSpPr txBox="1">
            <a:spLocks noGrp="1"/>
          </p:cNvSpPr>
          <p:nvPr>
            <p:ph type="body" idx="2"/>
          </p:nvPr>
        </p:nvSpPr>
        <p:spPr>
          <a:xfrm>
            <a:off x="2595026" y="1988489"/>
            <a:ext cx="6424056" cy="3802712"/>
          </a:xfrm>
          <a:prstGeom prst="rect">
            <a:avLst/>
          </a:prstGeom>
          <a:noFill/>
          <a:ln>
            <a:noFill/>
          </a:ln>
        </p:spPr>
        <p:txBody>
          <a:bodyPr spcFirstLastPara="1" wrap="square" lIns="91425" tIns="45700" rIns="91425" bIns="45700" anchor="t" anchorCtr="0">
            <a:normAutofit/>
          </a:bodyPr>
          <a:lstStyle/>
          <a:p>
            <a:pPr marL="228600" indent="-228600">
              <a:spcBef>
                <a:spcPts val="0"/>
              </a:spcBef>
              <a:buClr>
                <a:srgbClr val="000000"/>
              </a:buClr>
            </a:pPr>
            <a:r>
              <a:rPr lang="en-US" sz="1800" dirty="0">
                <a:solidFill>
                  <a:srgbClr val="000000"/>
                </a:solidFill>
                <a:latin typeface="Calibri" panose="020F0502020204030204" pitchFamily="34" charset="0"/>
                <a:ea typeface="Public Sans"/>
                <a:cs typeface="Calibri" panose="020F0502020204030204" pitchFamily="34" charset="0"/>
                <a:sym typeface="Public Sans"/>
              </a:rPr>
              <a:t>Roles</a:t>
            </a:r>
            <a:endParaRPr dirty="0"/>
          </a:p>
          <a:p>
            <a:pPr marL="685800" lvl="1" indent="-228600">
              <a:buClr>
                <a:srgbClr val="000000"/>
              </a:buClr>
            </a:pPr>
            <a:r>
              <a:rPr lang="en-US" sz="1800" dirty="0">
                <a:solidFill>
                  <a:srgbClr val="000000"/>
                </a:solidFill>
                <a:latin typeface="Calibri" panose="020F0502020204030204" pitchFamily="34" charset="0"/>
                <a:ea typeface="Public Sans"/>
                <a:cs typeface="Calibri" panose="020F0502020204030204" pitchFamily="34" charset="0"/>
                <a:sym typeface="Public Sans"/>
              </a:rPr>
              <a:t>Respective BIA or BIE Facility Management oversight staff</a:t>
            </a:r>
            <a:endParaRPr dirty="0"/>
          </a:p>
          <a:p>
            <a:pPr marL="1143000" lvl="2" indent="-228600">
              <a:buClr>
                <a:srgbClr val="000000"/>
              </a:buClr>
            </a:pPr>
            <a:r>
              <a:rPr lang="en-US" sz="1800" dirty="0">
                <a:solidFill>
                  <a:srgbClr val="000000"/>
                </a:solidFill>
                <a:latin typeface="Calibri" panose="020F0502020204030204" pitchFamily="34" charset="0"/>
                <a:ea typeface="Public Sans"/>
                <a:cs typeface="Calibri" panose="020F0502020204030204" pitchFamily="34" charset="0"/>
                <a:sym typeface="Public Sans"/>
              </a:rPr>
              <a:t>Assemble lists for FI&amp;R Minor for </a:t>
            </a:r>
            <a:r>
              <a:rPr lang="en-US" sz="1800" u="sng" dirty="0">
                <a:solidFill>
                  <a:srgbClr val="000000"/>
                </a:solidFill>
                <a:latin typeface="Calibri" panose="020F0502020204030204" pitchFamily="34" charset="0"/>
                <a:ea typeface="Public Sans"/>
                <a:cs typeface="Calibri" panose="020F0502020204030204" pitchFamily="34" charset="0"/>
                <a:sym typeface="Public Sans"/>
              </a:rPr>
              <a:t>packaging</a:t>
            </a:r>
            <a:r>
              <a:rPr lang="en-US" sz="1800" dirty="0">
                <a:solidFill>
                  <a:srgbClr val="000000"/>
                </a:solidFill>
                <a:latin typeface="Calibri" panose="020F0502020204030204" pitchFamily="34" charset="0"/>
                <a:ea typeface="Public Sans"/>
                <a:cs typeface="Calibri" panose="020F0502020204030204" pitchFamily="34" charset="0"/>
                <a:sym typeface="Public Sans"/>
              </a:rPr>
              <a:t> WOs in groups to achieve economies of scale for work performed at a specific site/building.</a:t>
            </a:r>
            <a:endParaRPr dirty="0"/>
          </a:p>
          <a:p>
            <a:pPr marL="685800" lvl="1" indent="-228600">
              <a:buClr>
                <a:srgbClr val="000000"/>
              </a:buClr>
            </a:pPr>
            <a:r>
              <a:rPr lang="en-US" sz="1800" dirty="0">
                <a:solidFill>
                  <a:srgbClr val="000000"/>
                </a:solidFill>
                <a:latin typeface="Calibri" panose="020F0502020204030204" pitchFamily="34" charset="0"/>
                <a:ea typeface="Public Sans"/>
                <a:cs typeface="Calibri" panose="020F0502020204030204" pitchFamily="34" charset="0"/>
                <a:sym typeface="Public Sans"/>
              </a:rPr>
              <a:t>DFMC </a:t>
            </a:r>
            <a:endParaRPr dirty="0"/>
          </a:p>
          <a:p>
            <a:pPr marL="1143000" lvl="2" indent="-228600">
              <a:buClr>
                <a:srgbClr val="000000"/>
              </a:buClr>
            </a:pPr>
            <a:r>
              <a:rPr lang="en-US" sz="1800" dirty="0">
                <a:solidFill>
                  <a:srgbClr val="000000"/>
                </a:solidFill>
                <a:latin typeface="Calibri" panose="020F0502020204030204" pitchFamily="34" charset="0"/>
                <a:ea typeface="Public Sans"/>
                <a:cs typeface="Calibri" panose="020F0502020204030204" pitchFamily="34" charset="0"/>
                <a:sym typeface="Public Sans"/>
              </a:rPr>
              <a:t>Reviews data, calculates allocations for FI&amp;R Minor, and finalizes FI&amp;R Major priority list.</a:t>
            </a:r>
            <a:endParaRPr dirty="0"/>
          </a:p>
        </p:txBody>
      </p:sp>
      <p:sp>
        <p:nvSpPr>
          <p:cNvPr id="559" name="Google Shape;559;p26"/>
          <p:cNvSpPr txBox="1">
            <a:spLocks noGrp="1"/>
          </p:cNvSpPr>
          <p:nvPr>
            <p:ph type="title"/>
          </p:nvPr>
        </p:nvSpPr>
        <p:spPr>
          <a:xfrm>
            <a:off x="2451015" y="618354"/>
            <a:ext cx="8097241" cy="1325563"/>
          </a:xfrm>
          <a:prstGeom prst="rect">
            <a:avLst/>
          </a:prstGeom>
          <a:noFill/>
          <a:ln>
            <a:noFill/>
          </a:ln>
        </p:spPr>
        <p:txBody>
          <a:bodyPr spcFirstLastPara="1" wrap="square" lIns="91425" tIns="45700" rIns="91425" bIns="45700" anchor="ctr" anchorCtr="0">
            <a:normAutofit/>
          </a:bodyPr>
          <a:lstStyle/>
          <a:p>
            <a:pPr>
              <a:buSzPts val="4000"/>
            </a:pPr>
            <a:r>
              <a:rPr lang="en-US" dirty="0"/>
              <a:t>FI&amp;R PROGRAM CONTINUED</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27"/>
          <p:cNvSpPr txBox="1">
            <a:spLocks noGrp="1"/>
          </p:cNvSpPr>
          <p:nvPr>
            <p:ph type="body" idx="2"/>
          </p:nvPr>
        </p:nvSpPr>
        <p:spPr>
          <a:xfrm>
            <a:off x="2595026" y="1988489"/>
            <a:ext cx="6424056" cy="3802712"/>
          </a:xfrm>
          <a:prstGeom prst="rect">
            <a:avLst/>
          </a:prstGeom>
          <a:noFill/>
          <a:ln>
            <a:noFill/>
          </a:ln>
        </p:spPr>
        <p:txBody>
          <a:bodyPr spcFirstLastPara="1" wrap="square" lIns="91425" tIns="45700" rIns="91425" bIns="45700" anchor="t" anchorCtr="0">
            <a:normAutofit/>
          </a:bodyPr>
          <a:lstStyle/>
          <a:p>
            <a:pPr marL="228600" indent="-228600">
              <a:spcBef>
                <a:spcPts val="0"/>
              </a:spcBef>
              <a:buClr>
                <a:srgbClr val="000000"/>
              </a:buClr>
            </a:pPr>
            <a:r>
              <a:rPr lang="en-US" sz="1800" dirty="0">
                <a:solidFill>
                  <a:srgbClr val="000000"/>
                </a:solidFill>
                <a:latin typeface="Calibri" panose="020F0502020204030204" pitchFamily="34" charset="0"/>
                <a:ea typeface="Public Sans"/>
                <a:cs typeface="Calibri" panose="020F0502020204030204" pitchFamily="34" charset="0"/>
                <a:sym typeface="Public Sans"/>
              </a:rPr>
              <a:t>Purpose: Provides for the replacement of total or major portions of existing facilities in those instances where rehabilitation, upgrade, or repair of the existing facilities is not economically feasible or because of student capacity needs, required functional changes, and costs.</a:t>
            </a:r>
            <a:endParaRPr dirty="0"/>
          </a:p>
          <a:p>
            <a:pPr marL="228600" indent="-114300">
              <a:buNone/>
            </a:pPr>
            <a:endParaRPr sz="1800" dirty="0">
              <a:solidFill>
                <a:srgbClr val="000000"/>
              </a:solidFill>
              <a:latin typeface="Calibri" panose="020F0502020204030204" pitchFamily="34" charset="0"/>
              <a:ea typeface="Public Sans"/>
              <a:cs typeface="Calibri" panose="020F0502020204030204" pitchFamily="34" charset="0"/>
              <a:sym typeface="Public Sans"/>
            </a:endParaRPr>
          </a:p>
          <a:p>
            <a:pPr marL="228600" indent="-228600">
              <a:buClr>
                <a:srgbClr val="000000"/>
              </a:buClr>
            </a:pPr>
            <a:r>
              <a:rPr lang="en-US" sz="1800" dirty="0">
                <a:solidFill>
                  <a:srgbClr val="000000"/>
                </a:solidFill>
                <a:latin typeface="Calibri" panose="020F0502020204030204" pitchFamily="34" charset="0"/>
                <a:ea typeface="Public Sans"/>
                <a:cs typeface="Calibri" panose="020F0502020204030204" pitchFamily="34" charset="0"/>
                <a:sym typeface="Public Sans"/>
              </a:rPr>
              <a:t>Bureau-published Education Facilities Replacement Construction Priority List</a:t>
            </a:r>
            <a:endParaRPr dirty="0"/>
          </a:p>
          <a:p>
            <a:pPr marL="685800" lvl="1" indent="-228600">
              <a:buClr>
                <a:srgbClr val="000000"/>
              </a:buClr>
            </a:pPr>
            <a:r>
              <a:rPr lang="en-US" sz="1800" dirty="0">
                <a:solidFill>
                  <a:srgbClr val="000000"/>
                </a:solidFill>
                <a:latin typeface="Calibri" panose="020F0502020204030204" pitchFamily="34" charset="0"/>
                <a:ea typeface="Public Sans"/>
                <a:cs typeface="Calibri" panose="020F0502020204030204" pitchFamily="34" charset="0"/>
                <a:sym typeface="Public Sans"/>
              </a:rPr>
              <a:t>Sets the list of schools most needing replacement.</a:t>
            </a:r>
            <a:endParaRPr dirty="0"/>
          </a:p>
        </p:txBody>
      </p:sp>
      <p:sp>
        <p:nvSpPr>
          <p:cNvPr id="565" name="Google Shape;565;p27"/>
          <p:cNvSpPr txBox="1">
            <a:spLocks noGrp="1"/>
          </p:cNvSpPr>
          <p:nvPr>
            <p:ph type="title"/>
          </p:nvPr>
        </p:nvSpPr>
        <p:spPr>
          <a:xfrm>
            <a:off x="2451016" y="618354"/>
            <a:ext cx="6237002" cy="1325563"/>
          </a:xfrm>
          <a:prstGeom prst="rect">
            <a:avLst/>
          </a:prstGeom>
          <a:noFill/>
          <a:ln>
            <a:noFill/>
          </a:ln>
        </p:spPr>
        <p:txBody>
          <a:bodyPr spcFirstLastPara="1" wrap="square" lIns="91425" tIns="45700" rIns="91425" bIns="45700" anchor="ctr" anchorCtr="0">
            <a:normAutofit/>
          </a:bodyPr>
          <a:lstStyle/>
          <a:p>
            <a:pPr>
              <a:buSzPct val="100000"/>
            </a:pPr>
            <a:r>
              <a:rPr lang="en-US" dirty="0"/>
              <a:t>REPLACEMENT SCHOOL CONSTRUCTION PROGRAM</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90" name="Google Shape;390;p1"/>
          <p:cNvSpPr txBox="1">
            <a:spLocks noGrp="1"/>
          </p:cNvSpPr>
          <p:nvPr>
            <p:ph type="body" idx="4294967295"/>
          </p:nvPr>
        </p:nvSpPr>
        <p:spPr>
          <a:xfrm>
            <a:off x="1524461" y="2402801"/>
            <a:ext cx="6065520" cy="1855302"/>
          </a:xfrm>
          <a:prstGeom prst="rect">
            <a:avLst/>
          </a:prstGeom>
          <a:noFill/>
          <a:ln>
            <a:noFill/>
          </a:ln>
        </p:spPr>
        <p:txBody>
          <a:bodyPr spcFirstLastPara="1" wrap="square" lIns="91425" tIns="45700" rIns="91425" bIns="45700" anchor="t" anchorCtr="0">
            <a:normAutofit fontScale="85000" lnSpcReduction="20000"/>
          </a:bodyPr>
          <a:lstStyle/>
          <a:p>
            <a:pPr marL="0" indent="0">
              <a:spcBef>
                <a:spcPts val="0"/>
              </a:spcBef>
              <a:buClr>
                <a:schemeClr val="lt1"/>
              </a:buClr>
              <a:buSzPct val="100000"/>
              <a:buNone/>
            </a:pPr>
            <a:r>
              <a:rPr lang="en-US" sz="2800" dirty="0">
                <a:solidFill>
                  <a:schemeClr val="lt1"/>
                </a:solidFill>
              </a:rPr>
              <a:t>Todd E. </a:t>
            </a:r>
            <a:r>
              <a:rPr lang="en-US" sz="2800" dirty="0" err="1">
                <a:solidFill>
                  <a:schemeClr val="lt1"/>
                </a:solidFill>
              </a:rPr>
              <a:t>Reber</a:t>
            </a:r>
            <a:endParaRPr dirty="0"/>
          </a:p>
          <a:p>
            <a:pPr marL="0" indent="0">
              <a:buClr>
                <a:schemeClr val="lt1"/>
              </a:buClr>
              <a:buSzPct val="100000"/>
              <a:buNone/>
            </a:pPr>
            <a:r>
              <a:rPr lang="en-US" sz="2800" dirty="0">
                <a:solidFill>
                  <a:schemeClr val="lt1"/>
                </a:solidFill>
              </a:rPr>
              <a:t>Program Manager</a:t>
            </a:r>
            <a:endParaRPr dirty="0"/>
          </a:p>
          <a:p>
            <a:pPr marL="0" indent="0">
              <a:buClr>
                <a:schemeClr val="lt1"/>
              </a:buClr>
              <a:buSzPct val="100000"/>
              <a:buNone/>
            </a:pPr>
            <a:r>
              <a:rPr lang="en-US" sz="2800" dirty="0">
                <a:solidFill>
                  <a:schemeClr val="lt1"/>
                </a:solidFill>
              </a:rPr>
              <a:t>BIE Division of Facilities and Safety Management - </a:t>
            </a:r>
            <a:endParaRPr dirty="0"/>
          </a:p>
          <a:p>
            <a:pPr marL="0" indent="0">
              <a:buClr>
                <a:schemeClr val="lt1"/>
              </a:buClr>
              <a:buSzPct val="100000"/>
              <a:buNone/>
            </a:pPr>
            <a:r>
              <a:rPr lang="en-US" sz="2800" dirty="0">
                <a:solidFill>
                  <a:schemeClr val="lt1"/>
                </a:solidFill>
              </a:rPr>
              <a:t>Branch of Facilities Management</a:t>
            </a:r>
            <a:endParaRPr dirty="0"/>
          </a:p>
        </p:txBody>
      </p:sp>
    </p:spTree>
    <p:extLst>
      <p:ext uri="{BB962C8B-B14F-4D97-AF65-F5344CB8AC3E}">
        <p14:creationId xmlns:p14="http://schemas.microsoft.com/office/powerpoint/2010/main" val="36070824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28"/>
          <p:cNvSpPr txBox="1">
            <a:spLocks noGrp="1"/>
          </p:cNvSpPr>
          <p:nvPr>
            <p:ph type="body" idx="1"/>
          </p:nvPr>
        </p:nvSpPr>
        <p:spPr>
          <a:xfrm>
            <a:off x="2615695" y="1872561"/>
            <a:ext cx="7976105" cy="3813536"/>
          </a:xfrm>
          <a:prstGeom prst="rect">
            <a:avLst/>
          </a:prstGeom>
          <a:noFill/>
          <a:ln>
            <a:noFill/>
          </a:ln>
        </p:spPr>
        <p:txBody>
          <a:bodyPr spcFirstLastPara="1" wrap="square" lIns="91425" tIns="45700" rIns="91425" bIns="45700" anchor="t" anchorCtr="0">
            <a:noAutofit/>
          </a:bodyPr>
          <a:lstStyle/>
          <a:p>
            <a:pPr marL="228600" indent="-228600">
              <a:spcBef>
                <a:spcPts val="0"/>
              </a:spcBef>
              <a:buClr>
                <a:srgbClr val="000000"/>
              </a:buClr>
            </a:pPr>
            <a:r>
              <a:rPr lang="en-US" sz="1800" b="1" u="sng" dirty="0">
                <a:solidFill>
                  <a:srgbClr val="000000"/>
                </a:solidFill>
                <a:latin typeface="Calibri" panose="020F0502020204030204" pitchFamily="34" charset="0"/>
                <a:ea typeface="Public Sans"/>
                <a:cs typeface="Calibri" panose="020F0502020204030204" pitchFamily="34" charset="0"/>
                <a:sym typeface="Public Sans"/>
              </a:rPr>
              <a:t>All</a:t>
            </a:r>
            <a:r>
              <a:rPr lang="en-US" sz="1800" b="1" dirty="0">
                <a:solidFill>
                  <a:srgbClr val="000000"/>
                </a:solidFill>
                <a:latin typeface="Calibri" panose="020F0502020204030204" pitchFamily="34" charset="0"/>
                <a:ea typeface="Public Sans"/>
                <a:cs typeface="Calibri" panose="020F0502020204030204" pitchFamily="34" charset="0"/>
                <a:sym typeface="Public Sans"/>
              </a:rPr>
              <a:t> schools must enter </a:t>
            </a:r>
            <a:r>
              <a:rPr lang="en-US" sz="1800" b="1" u="sng" dirty="0">
                <a:solidFill>
                  <a:srgbClr val="000000"/>
                </a:solidFill>
                <a:latin typeface="Calibri" panose="020F0502020204030204" pitchFamily="34" charset="0"/>
                <a:ea typeface="Public Sans"/>
                <a:cs typeface="Calibri" panose="020F0502020204030204" pitchFamily="34" charset="0"/>
                <a:sym typeface="Public Sans"/>
              </a:rPr>
              <a:t>all</a:t>
            </a:r>
            <a:r>
              <a:rPr lang="en-US" sz="1800" b="1" dirty="0">
                <a:solidFill>
                  <a:srgbClr val="000000"/>
                </a:solidFill>
                <a:latin typeface="Calibri" panose="020F0502020204030204" pitchFamily="34" charset="0"/>
                <a:ea typeface="Public Sans"/>
                <a:cs typeface="Calibri" panose="020F0502020204030204" pitchFamily="34" charset="0"/>
                <a:sym typeface="Public Sans"/>
              </a:rPr>
              <a:t> WOs in Maximo!</a:t>
            </a:r>
            <a:endParaRPr dirty="0"/>
          </a:p>
          <a:p>
            <a:pPr marL="685800" lvl="1" indent="-228600">
              <a:buClr>
                <a:srgbClr val="000000"/>
              </a:buClr>
            </a:pPr>
            <a:r>
              <a:rPr lang="en-US" sz="1800" b="1" dirty="0">
                <a:solidFill>
                  <a:srgbClr val="000000"/>
                </a:solidFill>
                <a:latin typeface="Calibri" panose="020F0502020204030204" pitchFamily="34" charset="0"/>
                <a:ea typeface="Public Sans"/>
                <a:cs typeface="Calibri" panose="020F0502020204030204" pitchFamily="34" charset="0"/>
                <a:sym typeface="Public Sans"/>
              </a:rPr>
              <a:t>Impacts annual O&amp;M funding, FCI, etc.</a:t>
            </a:r>
            <a:endParaRPr dirty="0"/>
          </a:p>
          <a:p>
            <a:pPr marL="685800" lvl="1" indent="-228600">
              <a:buClr>
                <a:srgbClr val="000000"/>
              </a:buClr>
            </a:pPr>
            <a:r>
              <a:rPr lang="en-US" sz="1800" b="1" dirty="0">
                <a:solidFill>
                  <a:srgbClr val="000000"/>
                </a:solidFill>
                <a:latin typeface="Calibri" panose="020F0502020204030204" pitchFamily="34" charset="0"/>
                <a:ea typeface="Public Sans"/>
                <a:cs typeface="Calibri" panose="020F0502020204030204" pitchFamily="34" charset="0"/>
                <a:sym typeface="Public Sans"/>
              </a:rPr>
              <a:t>Cannot receive supplemental funding if the WO is not entered into Maximo.</a:t>
            </a:r>
            <a:endParaRPr dirty="0"/>
          </a:p>
          <a:p>
            <a:pPr marL="457200" lvl="1" indent="0">
              <a:buNone/>
            </a:pPr>
            <a:endParaRPr sz="1800" b="1" dirty="0">
              <a:solidFill>
                <a:srgbClr val="000000"/>
              </a:solidFill>
              <a:latin typeface="Calibri" panose="020F0502020204030204" pitchFamily="34" charset="0"/>
              <a:ea typeface="Public Sans"/>
              <a:cs typeface="Calibri" panose="020F0502020204030204" pitchFamily="34" charset="0"/>
              <a:sym typeface="Public Sans"/>
            </a:endParaRPr>
          </a:p>
          <a:p>
            <a:pPr marL="228600" indent="-228600">
              <a:buClr>
                <a:srgbClr val="000000"/>
              </a:buClr>
            </a:pPr>
            <a:r>
              <a:rPr lang="en-US" sz="1800" dirty="0">
                <a:solidFill>
                  <a:srgbClr val="000000"/>
                </a:solidFill>
                <a:latin typeface="Calibri" panose="020F0502020204030204" pitchFamily="34" charset="0"/>
                <a:ea typeface="Public Sans"/>
                <a:cs typeface="Calibri" panose="020F0502020204030204" pitchFamily="34" charset="0"/>
                <a:sym typeface="Public Sans"/>
              </a:rPr>
              <a:t>Ensure sufficient staff at the school level are trained in Maximo and actively utilizing the system – keep account active.</a:t>
            </a:r>
            <a:endParaRPr dirty="0"/>
          </a:p>
          <a:p>
            <a:pPr marL="0" indent="0">
              <a:buNone/>
            </a:pPr>
            <a:endParaRPr sz="1800" dirty="0">
              <a:solidFill>
                <a:srgbClr val="000000"/>
              </a:solidFill>
              <a:latin typeface="Calibri" panose="020F0502020204030204" pitchFamily="34" charset="0"/>
              <a:ea typeface="Public Sans"/>
              <a:cs typeface="Calibri" panose="020F0502020204030204" pitchFamily="34" charset="0"/>
              <a:sym typeface="Public Sans"/>
            </a:endParaRPr>
          </a:p>
          <a:p>
            <a:pPr marL="228600" indent="-228600">
              <a:buClr>
                <a:srgbClr val="000000"/>
              </a:buClr>
            </a:pPr>
            <a:r>
              <a:rPr lang="en-US" sz="1800" dirty="0">
                <a:solidFill>
                  <a:srgbClr val="000000"/>
                </a:solidFill>
                <a:latin typeface="Calibri" panose="020F0502020204030204" pitchFamily="34" charset="0"/>
                <a:ea typeface="Public Sans"/>
                <a:cs typeface="Calibri" panose="020F0502020204030204" pitchFamily="34" charset="0"/>
                <a:sym typeface="Public Sans"/>
              </a:rPr>
              <a:t>Remember to initiate the workflow for DM WO approval </a:t>
            </a:r>
            <a:endParaRPr dirty="0"/>
          </a:p>
          <a:p>
            <a:pPr marL="0" indent="0">
              <a:buClr>
                <a:srgbClr val="000000"/>
              </a:buClr>
              <a:buNone/>
            </a:pPr>
            <a:r>
              <a:rPr lang="en-US" sz="1800" dirty="0">
                <a:solidFill>
                  <a:srgbClr val="000000"/>
                </a:solidFill>
                <a:latin typeface="Calibri" panose="020F0502020204030204" pitchFamily="34" charset="0"/>
                <a:ea typeface="Public Sans"/>
                <a:cs typeface="Calibri" panose="020F0502020204030204" pitchFamily="34" charset="0"/>
                <a:sym typeface="Public Sans"/>
              </a:rPr>
              <a:t>     </a:t>
            </a:r>
            <a:endParaRPr dirty="0"/>
          </a:p>
          <a:p>
            <a:pPr marL="228600" indent="-228600">
              <a:buClr>
                <a:srgbClr val="000000"/>
              </a:buClr>
            </a:pPr>
            <a:r>
              <a:rPr lang="en-US" sz="1800" dirty="0">
                <a:solidFill>
                  <a:srgbClr val="000000"/>
                </a:solidFill>
                <a:latin typeface="Calibri" panose="020F0502020204030204" pitchFamily="34" charset="0"/>
                <a:ea typeface="Public Sans"/>
                <a:cs typeface="Calibri" panose="020F0502020204030204" pitchFamily="34" charset="0"/>
                <a:sym typeface="Public Sans"/>
              </a:rPr>
              <a:t>Remember to attach statement of work (SOW), independent government estimate (IGE), and vendor quotes.</a:t>
            </a:r>
            <a:endParaRPr dirty="0"/>
          </a:p>
          <a:p>
            <a:pPr marL="457200" lvl="1" indent="0">
              <a:buNone/>
            </a:pPr>
            <a:endParaRPr sz="1800" dirty="0">
              <a:solidFill>
                <a:srgbClr val="000000"/>
              </a:solidFill>
              <a:latin typeface="Calibri" panose="020F0502020204030204" pitchFamily="34" charset="0"/>
              <a:ea typeface="Public Sans"/>
              <a:cs typeface="Calibri" panose="020F0502020204030204" pitchFamily="34" charset="0"/>
              <a:sym typeface="Public Sans"/>
            </a:endParaRPr>
          </a:p>
        </p:txBody>
      </p:sp>
      <p:sp>
        <p:nvSpPr>
          <p:cNvPr id="572" name="Google Shape;572;p28"/>
          <p:cNvSpPr txBox="1">
            <a:spLocks noGrp="1"/>
          </p:cNvSpPr>
          <p:nvPr>
            <p:ph type="title"/>
          </p:nvPr>
        </p:nvSpPr>
        <p:spPr>
          <a:xfrm>
            <a:off x="2451016" y="618354"/>
            <a:ext cx="6237002" cy="1325563"/>
          </a:xfrm>
          <a:prstGeom prst="rect">
            <a:avLst/>
          </a:prstGeom>
          <a:noFill/>
          <a:ln>
            <a:noFill/>
          </a:ln>
        </p:spPr>
        <p:txBody>
          <a:bodyPr spcFirstLastPara="1" wrap="square" lIns="91425" tIns="45700" rIns="91425" bIns="45700" anchor="ctr" anchorCtr="0">
            <a:normAutofit/>
          </a:bodyPr>
          <a:lstStyle/>
          <a:p>
            <a:pPr>
              <a:buSzPts val="4000"/>
            </a:pPr>
            <a:r>
              <a:rPr lang="en-US" dirty="0"/>
              <a:t>SOLUTIONS TO COMMON MAXIMO ISSUES…</a:t>
            </a:r>
            <a:endParaRPr dirty="0"/>
          </a:p>
        </p:txBody>
      </p:sp>
      <p:pic>
        <p:nvPicPr>
          <p:cNvPr id="573" name="Google Shape;573;p28"/>
          <p:cNvPicPr preferRelativeResize="0"/>
          <p:nvPr/>
        </p:nvPicPr>
        <p:blipFill rotWithShape="1">
          <a:blip r:embed="rId3">
            <a:alphaModFix/>
          </a:blip>
          <a:srcRect l="42521" t="48079" r="54860" b="47778"/>
          <a:stretch/>
        </p:blipFill>
        <p:spPr>
          <a:xfrm>
            <a:off x="9576305" y="4287328"/>
            <a:ext cx="646504" cy="575535"/>
          </a:xfrm>
          <a:prstGeom prst="rect">
            <a:avLst/>
          </a:prstGeom>
          <a:noFill/>
          <a:ln>
            <a:noFill/>
          </a:ln>
        </p:spPr>
      </p:pic>
      <p:cxnSp>
        <p:nvCxnSpPr>
          <p:cNvPr id="574" name="Google Shape;574;p28"/>
          <p:cNvCxnSpPr/>
          <p:nvPr/>
        </p:nvCxnSpPr>
        <p:spPr>
          <a:xfrm>
            <a:off x="8914224" y="4575095"/>
            <a:ext cx="469900" cy="0"/>
          </a:xfrm>
          <a:prstGeom prst="straightConnector1">
            <a:avLst/>
          </a:prstGeom>
          <a:noFill/>
          <a:ln w="57150" cap="flat" cmpd="sng">
            <a:solidFill>
              <a:schemeClr val="accent1"/>
            </a:solidFill>
            <a:prstDash val="solid"/>
            <a:miter lim="800000"/>
            <a:headEnd type="none" w="sm" len="sm"/>
            <a:tailEnd type="triangle" w="med" len="med"/>
          </a:ln>
        </p:spPr>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29"/>
          <p:cNvSpPr txBox="1">
            <a:spLocks noGrp="1"/>
          </p:cNvSpPr>
          <p:nvPr>
            <p:ph type="body" idx="1"/>
          </p:nvPr>
        </p:nvSpPr>
        <p:spPr>
          <a:xfrm>
            <a:off x="2615695" y="1872561"/>
            <a:ext cx="7399162" cy="3813536"/>
          </a:xfrm>
          <a:prstGeom prst="rect">
            <a:avLst/>
          </a:prstGeom>
          <a:noFill/>
          <a:ln>
            <a:noFill/>
          </a:ln>
        </p:spPr>
        <p:txBody>
          <a:bodyPr spcFirstLastPara="1" wrap="square" lIns="91425" tIns="45700" rIns="91425" bIns="45700" anchor="t" anchorCtr="0">
            <a:noAutofit/>
          </a:bodyPr>
          <a:lstStyle/>
          <a:p>
            <a:pPr marL="228600" indent="-228600">
              <a:spcBef>
                <a:spcPts val="0"/>
              </a:spcBef>
              <a:buClr>
                <a:srgbClr val="000000"/>
              </a:buClr>
            </a:pPr>
            <a:r>
              <a:rPr lang="en-US" sz="1800" dirty="0">
                <a:solidFill>
                  <a:srgbClr val="000000"/>
                </a:solidFill>
                <a:latin typeface="Calibri" panose="020F0502020204030204" pitchFamily="34" charset="0"/>
                <a:ea typeface="Public Sans"/>
                <a:cs typeface="Calibri" panose="020F0502020204030204" pitchFamily="34" charset="0"/>
                <a:sym typeface="Public Sans"/>
              </a:rPr>
              <a:t>Be sure to track and monitor funding status of WOs – log into Maximo at least once a week.</a:t>
            </a:r>
            <a:endParaRPr sz="1400" dirty="0">
              <a:solidFill>
                <a:srgbClr val="000000"/>
              </a:solidFill>
              <a:latin typeface="Calibri" panose="020F0502020204030204" pitchFamily="34" charset="0"/>
              <a:ea typeface="Public Sans"/>
              <a:cs typeface="Calibri" panose="020F0502020204030204" pitchFamily="34" charset="0"/>
              <a:sym typeface="Public Sans"/>
            </a:endParaRPr>
          </a:p>
          <a:p>
            <a:pPr marL="0" indent="0">
              <a:buNone/>
            </a:pPr>
            <a:endParaRPr sz="1800" dirty="0">
              <a:solidFill>
                <a:srgbClr val="000000"/>
              </a:solidFill>
              <a:latin typeface="Calibri" panose="020F0502020204030204" pitchFamily="34" charset="0"/>
              <a:ea typeface="Public Sans"/>
              <a:cs typeface="Calibri" panose="020F0502020204030204" pitchFamily="34" charset="0"/>
              <a:sym typeface="Public Sans"/>
            </a:endParaRPr>
          </a:p>
          <a:p>
            <a:pPr marL="228600" indent="-228600">
              <a:buClr>
                <a:srgbClr val="000000"/>
              </a:buClr>
            </a:pPr>
            <a:r>
              <a:rPr lang="en-US" sz="1800" dirty="0">
                <a:solidFill>
                  <a:srgbClr val="000000"/>
                </a:solidFill>
                <a:latin typeface="Calibri" panose="020F0502020204030204" pitchFamily="34" charset="0"/>
                <a:ea typeface="Public Sans"/>
                <a:cs typeface="Calibri" panose="020F0502020204030204" pitchFamily="34" charset="0"/>
                <a:sym typeface="Public Sans"/>
              </a:rPr>
              <a:t>Grant Schools – Once WO is funded, contact GMS.</a:t>
            </a:r>
            <a:endParaRPr dirty="0"/>
          </a:p>
          <a:p>
            <a:pPr marL="685800" lvl="1" indent="-228600">
              <a:buClr>
                <a:srgbClr val="000000"/>
              </a:buClr>
            </a:pPr>
            <a:r>
              <a:rPr lang="en-US" sz="1800" dirty="0">
                <a:solidFill>
                  <a:srgbClr val="000000"/>
                </a:solidFill>
                <a:latin typeface="Calibri" panose="020F0502020204030204" pitchFamily="34" charset="0"/>
                <a:ea typeface="Public Sans"/>
                <a:cs typeface="Calibri" panose="020F0502020204030204" pitchFamily="34" charset="0"/>
                <a:sym typeface="Public Sans"/>
              </a:rPr>
              <a:t>Coordinate with respective BIA or BIE Facility Management oversight staff for assistance.</a:t>
            </a:r>
            <a:endParaRPr dirty="0"/>
          </a:p>
          <a:p>
            <a:pPr marL="457200" lvl="1" indent="0">
              <a:buNone/>
            </a:pPr>
            <a:endParaRPr sz="1800" dirty="0">
              <a:solidFill>
                <a:srgbClr val="000000"/>
              </a:solidFill>
              <a:latin typeface="Calibri" panose="020F0502020204030204" pitchFamily="34" charset="0"/>
              <a:ea typeface="Public Sans"/>
              <a:cs typeface="Calibri" panose="020F0502020204030204" pitchFamily="34" charset="0"/>
              <a:sym typeface="Public Sans"/>
            </a:endParaRPr>
          </a:p>
          <a:p>
            <a:pPr marL="228600" indent="-228600">
              <a:buClr>
                <a:srgbClr val="000000"/>
              </a:buClr>
            </a:pPr>
            <a:r>
              <a:rPr lang="en-US" sz="1800" b="1" dirty="0">
                <a:solidFill>
                  <a:srgbClr val="000000"/>
                </a:solidFill>
                <a:latin typeface="Calibri" panose="020F0502020204030204" pitchFamily="34" charset="0"/>
                <a:ea typeface="Public Sans"/>
                <a:cs typeface="Calibri" panose="020F0502020204030204" pitchFamily="34" charset="0"/>
                <a:sym typeface="Public Sans"/>
              </a:rPr>
              <a:t>Close</a:t>
            </a:r>
            <a:r>
              <a:rPr lang="en-US" sz="1800" dirty="0">
                <a:solidFill>
                  <a:srgbClr val="000000"/>
                </a:solidFill>
                <a:latin typeface="Calibri" panose="020F0502020204030204" pitchFamily="34" charset="0"/>
                <a:ea typeface="Public Sans"/>
                <a:cs typeface="Calibri" panose="020F0502020204030204" pitchFamily="34" charset="0"/>
                <a:sym typeface="Public Sans"/>
              </a:rPr>
              <a:t> out completed WOs.</a:t>
            </a:r>
            <a:endParaRPr dirty="0"/>
          </a:p>
          <a:p>
            <a:pPr marL="228600" indent="-114300">
              <a:buNone/>
            </a:pPr>
            <a:endParaRPr sz="1800" dirty="0">
              <a:solidFill>
                <a:srgbClr val="000000"/>
              </a:solidFill>
              <a:latin typeface="Calibri" panose="020F0502020204030204" pitchFamily="34" charset="0"/>
              <a:ea typeface="Public Sans"/>
              <a:cs typeface="Calibri" panose="020F0502020204030204" pitchFamily="34" charset="0"/>
              <a:sym typeface="Public Sans"/>
            </a:endParaRPr>
          </a:p>
          <a:p>
            <a:pPr marL="228600" indent="-228600">
              <a:buClr>
                <a:srgbClr val="000000"/>
              </a:buClr>
            </a:pPr>
            <a:r>
              <a:rPr lang="en-US" sz="1800" dirty="0">
                <a:solidFill>
                  <a:srgbClr val="000000"/>
                </a:solidFill>
                <a:latin typeface="Calibri" panose="020F0502020204030204" pitchFamily="34" charset="0"/>
                <a:ea typeface="Public Sans"/>
                <a:cs typeface="Calibri" panose="020F0502020204030204" pitchFamily="34" charset="0"/>
                <a:sym typeface="Public Sans"/>
              </a:rPr>
              <a:t>Clean up Maximo – cancel aged WOs that are not longer needed</a:t>
            </a:r>
            <a:endParaRPr dirty="0"/>
          </a:p>
          <a:p>
            <a:pPr marL="685800" lvl="1" indent="-228600">
              <a:buClr>
                <a:srgbClr val="000000"/>
              </a:buClr>
            </a:pPr>
            <a:r>
              <a:rPr lang="en-US" sz="1800" dirty="0">
                <a:solidFill>
                  <a:srgbClr val="000000"/>
                </a:solidFill>
                <a:latin typeface="Calibri" panose="020F0502020204030204" pitchFamily="34" charset="0"/>
                <a:ea typeface="Public Sans"/>
                <a:cs typeface="Calibri" panose="020F0502020204030204" pitchFamily="34" charset="0"/>
                <a:sym typeface="Public Sans"/>
              </a:rPr>
              <a:t>Maximo Help Desk can assist.</a:t>
            </a:r>
            <a:endParaRPr dirty="0"/>
          </a:p>
          <a:p>
            <a:pPr marL="685800" lvl="1" indent="-114300">
              <a:buNone/>
            </a:pPr>
            <a:endParaRPr sz="1800" dirty="0">
              <a:solidFill>
                <a:srgbClr val="000000"/>
              </a:solidFill>
              <a:latin typeface="Calibri" panose="020F0502020204030204" pitchFamily="34" charset="0"/>
              <a:ea typeface="Public Sans"/>
              <a:cs typeface="Calibri" panose="020F0502020204030204" pitchFamily="34" charset="0"/>
              <a:sym typeface="Public Sans"/>
            </a:endParaRPr>
          </a:p>
        </p:txBody>
      </p:sp>
      <p:sp>
        <p:nvSpPr>
          <p:cNvPr id="581" name="Google Shape;581;p29"/>
          <p:cNvSpPr txBox="1">
            <a:spLocks noGrp="1"/>
          </p:cNvSpPr>
          <p:nvPr>
            <p:ph type="title"/>
          </p:nvPr>
        </p:nvSpPr>
        <p:spPr>
          <a:xfrm>
            <a:off x="2451016" y="618354"/>
            <a:ext cx="6237002" cy="1325563"/>
          </a:xfrm>
          <a:prstGeom prst="rect">
            <a:avLst/>
          </a:prstGeom>
          <a:noFill/>
          <a:ln>
            <a:noFill/>
          </a:ln>
        </p:spPr>
        <p:txBody>
          <a:bodyPr spcFirstLastPara="1" wrap="square" lIns="91425" tIns="45700" rIns="91425" bIns="45700" anchor="ctr" anchorCtr="0">
            <a:normAutofit/>
          </a:bodyPr>
          <a:lstStyle/>
          <a:p>
            <a:pPr>
              <a:buSzPts val="4000"/>
            </a:pPr>
            <a:r>
              <a:rPr lang="en-US" dirty="0"/>
              <a:t>SOLUTIONS TO COMMON MAXIMO ISSUES…CONT.</a:t>
            </a: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30"/>
          <p:cNvSpPr txBox="1">
            <a:spLocks noGrp="1"/>
          </p:cNvSpPr>
          <p:nvPr>
            <p:ph type="body" idx="1"/>
          </p:nvPr>
        </p:nvSpPr>
        <p:spPr>
          <a:xfrm>
            <a:off x="2615695" y="1872561"/>
            <a:ext cx="6801575" cy="3813536"/>
          </a:xfrm>
          <a:prstGeom prst="rect">
            <a:avLst/>
          </a:prstGeom>
          <a:noFill/>
          <a:ln>
            <a:noFill/>
          </a:ln>
        </p:spPr>
        <p:txBody>
          <a:bodyPr spcFirstLastPara="1" wrap="square" lIns="91425" tIns="45700" rIns="91425" bIns="45700" anchor="t" anchorCtr="0">
            <a:noAutofit/>
          </a:bodyPr>
          <a:lstStyle/>
          <a:p>
            <a:pPr marL="228600" indent="-228600">
              <a:spcBef>
                <a:spcPts val="0"/>
              </a:spcBef>
              <a:buClr>
                <a:srgbClr val="000000"/>
              </a:buClr>
            </a:pPr>
            <a:r>
              <a:rPr lang="en-US" sz="1800" dirty="0">
                <a:solidFill>
                  <a:srgbClr val="000000"/>
                </a:solidFill>
                <a:latin typeface="Calibri" panose="020F0502020204030204" pitchFamily="34" charset="0"/>
                <a:ea typeface="Public Sans"/>
                <a:cs typeface="Calibri" panose="020F0502020204030204" pitchFamily="34" charset="0"/>
                <a:sym typeface="Public Sans"/>
              </a:rPr>
              <a:t>Utilize the Maximo Help Desk. </a:t>
            </a:r>
            <a:endParaRPr dirty="0"/>
          </a:p>
          <a:p>
            <a:pPr marL="228600" indent="-114300">
              <a:buNone/>
            </a:pPr>
            <a:endParaRPr sz="1800" dirty="0">
              <a:solidFill>
                <a:srgbClr val="000000"/>
              </a:solidFill>
              <a:latin typeface="Calibri" panose="020F0502020204030204" pitchFamily="34" charset="0"/>
              <a:ea typeface="Public Sans"/>
              <a:cs typeface="Calibri" panose="020F0502020204030204" pitchFamily="34" charset="0"/>
              <a:sym typeface="Public Sans"/>
            </a:endParaRPr>
          </a:p>
          <a:p>
            <a:pPr marL="228600" indent="-114300">
              <a:buNone/>
            </a:pPr>
            <a:endParaRPr sz="1800" dirty="0">
              <a:solidFill>
                <a:srgbClr val="000000"/>
              </a:solidFill>
              <a:latin typeface="Calibri" panose="020F0502020204030204" pitchFamily="34" charset="0"/>
              <a:ea typeface="Public Sans"/>
              <a:cs typeface="Calibri" panose="020F0502020204030204" pitchFamily="34" charset="0"/>
              <a:sym typeface="Public Sans"/>
            </a:endParaRPr>
          </a:p>
        </p:txBody>
      </p:sp>
      <p:sp>
        <p:nvSpPr>
          <p:cNvPr id="588" name="Google Shape;588;p30"/>
          <p:cNvSpPr txBox="1">
            <a:spLocks noGrp="1"/>
          </p:cNvSpPr>
          <p:nvPr>
            <p:ph type="title"/>
          </p:nvPr>
        </p:nvSpPr>
        <p:spPr>
          <a:xfrm>
            <a:off x="2451016" y="618354"/>
            <a:ext cx="6237002" cy="1325563"/>
          </a:xfrm>
          <a:prstGeom prst="rect">
            <a:avLst/>
          </a:prstGeom>
          <a:noFill/>
          <a:ln>
            <a:noFill/>
          </a:ln>
        </p:spPr>
        <p:txBody>
          <a:bodyPr spcFirstLastPara="1" wrap="square" lIns="91425" tIns="45700" rIns="91425" bIns="45700" anchor="ctr" anchorCtr="0">
            <a:normAutofit/>
          </a:bodyPr>
          <a:lstStyle/>
          <a:p>
            <a:pPr>
              <a:buSzPts val="4000"/>
            </a:pPr>
            <a:r>
              <a:rPr lang="en-US" dirty="0"/>
              <a:t>SOLUTIONS TO COMMON MAXIMO ISSUES…CONT.</a:t>
            </a:r>
            <a:endParaRPr dirty="0"/>
          </a:p>
        </p:txBody>
      </p:sp>
      <p:pic>
        <p:nvPicPr>
          <p:cNvPr id="589" name="Google Shape;589;p30"/>
          <p:cNvPicPr preferRelativeResize="0"/>
          <p:nvPr/>
        </p:nvPicPr>
        <p:blipFill rotWithShape="1">
          <a:blip r:embed="rId3">
            <a:alphaModFix/>
          </a:blip>
          <a:srcRect l="37709" t="14815" r="37707" b="39259"/>
          <a:stretch/>
        </p:blipFill>
        <p:spPr>
          <a:xfrm>
            <a:off x="2964375" y="2285185"/>
            <a:ext cx="3449085" cy="3624462"/>
          </a:xfrm>
          <a:prstGeom prst="rect">
            <a:avLst/>
          </a:prstGeom>
          <a:noFill/>
          <a:ln>
            <a:noFill/>
          </a:ln>
        </p:spPr>
      </p:pic>
      <p:sp>
        <p:nvSpPr>
          <p:cNvPr id="590" name="Google Shape;590;p30"/>
          <p:cNvSpPr txBox="1"/>
          <p:nvPr/>
        </p:nvSpPr>
        <p:spPr>
          <a:xfrm>
            <a:off x="6579966" y="2551794"/>
            <a:ext cx="2647660" cy="3139281"/>
          </a:xfrm>
          <a:prstGeom prst="rect">
            <a:avLst/>
          </a:prstGeom>
          <a:noFill/>
          <a:ln>
            <a:noFill/>
          </a:ln>
        </p:spPr>
        <p:txBody>
          <a:bodyPr spcFirstLastPara="1" wrap="square" lIns="91425" tIns="45700" rIns="91425" bIns="45700" anchor="t" anchorCtr="0">
            <a:spAutoFit/>
          </a:bodyPr>
          <a:lstStyle/>
          <a:p>
            <a:r>
              <a:rPr lang="en-US" sz="1800" dirty="0">
                <a:latin typeface="Calibri" panose="020F0502020204030204" pitchFamily="34" charset="0"/>
                <a:ea typeface="Public Sans"/>
                <a:cs typeface="Calibri" panose="020F0502020204030204" pitchFamily="34" charset="0"/>
                <a:sym typeface="Public Sans"/>
              </a:rPr>
              <a:t>Phone:</a:t>
            </a:r>
            <a:endParaRPr dirty="0">
              <a:latin typeface="Calibri" panose="020F0502020204030204" pitchFamily="34" charset="0"/>
              <a:cs typeface="Calibri" panose="020F0502020204030204" pitchFamily="34" charset="0"/>
            </a:endParaRPr>
          </a:p>
          <a:p>
            <a:r>
              <a:rPr lang="en-US" sz="1800" dirty="0">
                <a:latin typeface="Calibri" panose="020F0502020204030204" pitchFamily="34" charset="0"/>
                <a:ea typeface="Public Sans"/>
                <a:cs typeface="Calibri" panose="020F0502020204030204" pitchFamily="34" charset="0"/>
                <a:sym typeface="Public Sans"/>
              </a:rPr>
              <a:t>866-706-2011</a:t>
            </a:r>
            <a:endParaRPr dirty="0">
              <a:latin typeface="Calibri" panose="020F0502020204030204" pitchFamily="34" charset="0"/>
              <a:cs typeface="Calibri" panose="020F0502020204030204" pitchFamily="34" charset="0"/>
            </a:endParaRPr>
          </a:p>
          <a:p>
            <a:endParaRPr sz="1800" dirty="0">
              <a:latin typeface="Calibri" panose="020F0502020204030204" pitchFamily="34" charset="0"/>
              <a:ea typeface="Public Sans"/>
              <a:cs typeface="Calibri" panose="020F0502020204030204" pitchFamily="34" charset="0"/>
              <a:sym typeface="Public Sans"/>
            </a:endParaRPr>
          </a:p>
          <a:p>
            <a:r>
              <a:rPr lang="en-US" sz="1800" dirty="0">
                <a:latin typeface="Calibri" panose="020F0502020204030204" pitchFamily="34" charset="0"/>
                <a:ea typeface="Public Sans"/>
                <a:cs typeface="Calibri" panose="020F0502020204030204" pitchFamily="34" charset="0"/>
                <a:sym typeface="Public Sans"/>
              </a:rPr>
              <a:t>Email: </a:t>
            </a:r>
            <a:endParaRPr dirty="0">
              <a:latin typeface="Calibri" panose="020F0502020204030204" pitchFamily="34" charset="0"/>
              <a:cs typeface="Calibri" panose="020F0502020204030204" pitchFamily="34" charset="0"/>
            </a:endParaRPr>
          </a:p>
          <a:p>
            <a:r>
              <a:rPr lang="en-US" sz="1800" u="sng" dirty="0">
                <a:latin typeface="Calibri" panose="020F0502020204030204" pitchFamily="34" charset="0"/>
                <a:ea typeface="Public Sans"/>
                <a:cs typeface="Calibri" panose="020F0502020204030204" pitchFamily="34" charset="0"/>
                <a:sym typeface="Public Sans"/>
                <a:hlinkClick r:id="rId4">
                  <a:extLst>
                    <a:ext uri="{A12FA001-AC4F-418D-AE19-62706E023703}">
                      <ahyp:hlinkClr xmlns:ahyp="http://schemas.microsoft.com/office/drawing/2018/hyperlinkcolor" val="tx"/>
                    </a:ext>
                  </a:extLst>
                </a:hlinkClick>
              </a:rPr>
              <a:t>IAFMS_HelpDesk@bia.gov</a:t>
            </a:r>
            <a:endParaRPr sz="1800" dirty="0">
              <a:latin typeface="Calibri" panose="020F0502020204030204" pitchFamily="34" charset="0"/>
              <a:ea typeface="Public Sans"/>
              <a:cs typeface="Calibri" panose="020F0502020204030204" pitchFamily="34" charset="0"/>
              <a:sym typeface="Public Sans"/>
            </a:endParaRPr>
          </a:p>
          <a:p>
            <a:endParaRPr sz="1800" dirty="0">
              <a:latin typeface="Calibri" panose="020F0502020204030204" pitchFamily="34" charset="0"/>
              <a:ea typeface="Public Sans"/>
              <a:cs typeface="Calibri" panose="020F0502020204030204" pitchFamily="34" charset="0"/>
              <a:sym typeface="Public Sans"/>
            </a:endParaRPr>
          </a:p>
          <a:p>
            <a:endParaRPr sz="1800" dirty="0">
              <a:latin typeface="Calibri" panose="020F0502020204030204" pitchFamily="34" charset="0"/>
              <a:ea typeface="Public Sans"/>
              <a:cs typeface="Calibri" panose="020F0502020204030204" pitchFamily="34" charset="0"/>
              <a:sym typeface="Public Sans"/>
            </a:endParaRPr>
          </a:p>
          <a:p>
            <a:r>
              <a:rPr lang="en-US" sz="1800" dirty="0">
                <a:latin typeface="Calibri" panose="020F0502020204030204" pitchFamily="34" charset="0"/>
                <a:ea typeface="Public Sans"/>
                <a:cs typeface="Calibri" panose="020F0502020204030204" pitchFamily="34" charset="0"/>
                <a:sym typeface="Public Sans"/>
              </a:rPr>
              <a:t>Maximo Login Link:</a:t>
            </a:r>
            <a:endParaRPr dirty="0">
              <a:latin typeface="Calibri" panose="020F0502020204030204" pitchFamily="34" charset="0"/>
              <a:cs typeface="Calibri" panose="020F0502020204030204" pitchFamily="34" charset="0"/>
            </a:endParaRPr>
          </a:p>
          <a:p>
            <a:r>
              <a:rPr lang="en-US" sz="1800" dirty="0">
                <a:solidFill>
                  <a:schemeClr val="dk1"/>
                </a:solidFill>
                <a:latin typeface="Calibri"/>
                <a:ea typeface="Calibri"/>
                <a:cs typeface="Calibri"/>
                <a:sym typeface="Calibri"/>
              </a:rPr>
              <a:t>https://maximo.bia.gov/maximo/webclient/login/login.jsp?welcome=true</a:t>
            </a:r>
            <a:endParaRPr dirty="0">
              <a:latin typeface="Calibri" panose="020F0502020204030204" pitchFamily="34" charset="0"/>
              <a:cs typeface="Calibri" panose="020F050202020403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31"/>
          <p:cNvSpPr txBox="1"/>
          <p:nvPr/>
        </p:nvSpPr>
        <p:spPr>
          <a:xfrm>
            <a:off x="2422508" y="340516"/>
            <a:ext cx="6237002" cy="1325563"/>
          </a:xfrm>
          <a:prstGeom prst="rect">
            <a:avLst/>
          </a:prstGeom>
          <a:noFill/>
          <a:ln>
            <a:noFill/>
          </a:ln>
        </p:spPr>
        <p:txBody>
          <a:bodyPr spcFirstLastPara="1" wrap="square" lIns="91425" tIns="45700" rIns="91425" bIns="45700" anchor="ctr" anchorCtr="0">
            <a:normAutofit/>
          </a:bodyPr>
          <a:lstStyle/>
          <a:p>
            <a:pPr>
              <a:lnSpc>
                <a:spcPct val="90000"/>
              </a:lnSpc>
              <a:buClr>
                <a:schemeClr val="dk1"/>
              </a:buClr>
              <a:buSzPts val="4000"/>
            </a:pPr>
            <a:r>
              <a:rPr lang="en-US" sz="4000" dirty="0">
                <a:solidFill>
                  <a:schemeClr val="dk1"/>
                </a:solidFill>
                <a:latin typeface="Calibri" panose="020F0502020204030204" pitchFamily="34" charset="0"/>
                <a:ea typeface="Trebuchet MS"/>
                <a:cs typeface="Calibri" panose="020F0502020204030204" pitchFamily="34" charset="0"/>
                <a:sym typeface="Trebuchet MS"/>
              </a:rPr>
              <a:t>HELPFUL LINKS</a:t>
            </a:r>
            <a:endParaRPr dirty="0">
              <a:latin typeface="Calibri" panose="020F0502020204030204" pitchFamily="34" charset="0"/>
              <a:cs typeface="Calibri" panose="020F0502020204030204" pitchFamily="34" charset="0"/>
            </a:endParaRPr>
          </a:p>
        </p:txBody>
      </p:sp>
      <p:sp>
        <p:nvSpPr>
          <p:cNvPr id="596" name="Google Shape;596;p31"/>
          <p:cNvSpPr txBox="1"/>
          <p:nvPr/>
        </p:nvSpPr>
        <p:spPr>
          <a:xfrm>
            <a:off x="2422508" y="1666079"/>
            <a:ext cx="8716335" cy="3809782"/>
          </a:xfrm>
          <a:prstGeom prst="rect">
            <a:avLst/>
          </a:prstGeom>
          <a:noFill/>
          <a:ln>
            <a:noFill/>
          </a:ln>
        </p:spPr>
        <p:txBody>
          <a:bodyPr spcFirstLastPara="1" wrap="square" lIns="91425" tIns="45700" rIns="91425" bIns="45700" anchor="b" anchorCtr="0">
            <a:normAutofit/>
          </a:bodyPr>
          <a:lstStyle/>
          <a:p>
            <a:pPr>
              <a:lnSpc>
                <a:spcPct val="90000"/>
              </a:lnSpc>
              <a:buSzPct val="100000"/>
            </a:pPr>
            <a:r>
              <a:rPr lang="en-US" sz="1800" b="1" dirty="0">
                <a:solidFill>
                  <a:schemeClr val="tx1"/>
                </a:solidFill>
                <a:latin typeface="Calibri" panose="020F0502020204030204" pitchFamily="34" charset="0"/>
                <a:ea typeface="Public Sans"/>
                <a:cs typeface="Calibri" panose="020F0502020204030204" pitchFamily="34" charset="0"/>
                <a:sym typeface="Public Sans"/>
              </a:rPr>
              <a:t>Maximo: </a:t>
            </a:r>
            <a:r>
              <a:rPr lang="en-US" sz="1800" b="1" u="sng" dirty="0">
                <a:solidFill>
                  <a:schemeClr val="tx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https://maximo.bia.gov/maximo/webclient/login/login.jsp?welcome=true</a:t>
            </a:r>
            <a:endParaRPr sz="1800" b="1" dirty="0">
              <a:solidFill>
                <a:schemeClr val="tx1"/>
              </a:solidFill>
              <a:latin typeface="Calibri" panose="020F0502020204030204" pitchFamily="34" charset="0"/>
              <a:ea typeface="Public Sans"/>
              <a:cs typeface="Calibri" panose="020F0502020204030204" pitchFamily="34" charset="0"/>
              <a:sym typeface="Public Sans"/>
            </a:endParaRPr>
          </a:p>
          <a:p>
            <a:pPr>
              <a:lnSpc>
                <a:spcPct val="90000"/>
              </a:lnSpc>
              <a:spcBef>
                <a:spcPts val="1000"/>
              </a:spcBef>
              <a:buClr>
                <a:srgbClr val="333333"/>
              </a:buClr>
              <a:buSzPct val="100000"/>
            </a:pPr>
            <a:r>
              <a:rPr lang="en-US" sz="1800" b="1" dirty="0">
                <a:solidFill>
                  <a:schemeClr val="tx1"/>
                </a:solidFill>
                <a:latin typeface="Calibri" panose="020F0502020204030204" pitchFamily="34" charset="0"/>
                <a:ea typeface="Public Sans"/>
                <a:cs typeface="Calibri" panose="020F0502020204030204" pitchFamily="34" charset="0"/>
                <a:sym typeface="Public Sans"/>
              </a:rPr>
              <a:t>Maximo Training Registration Information and Training Materials: </a:t>
            </a:r>
            <a:r>
              <a:rPr lang="en-US" sz="1800" b="1" u="sng" dirty="0">
                <a:solidFill>
                  <a:schemeClr val="tx1"/>
                </a:solidFill>
                <a:latin typeface="Calibri" panose="020F0502020204030204" pitchFamily="34" charset="0"/>
                <a:ea typeface="Public Sans"/>
                <a:cs typeface="Calibri" panose="020F0502020204030204" pitchFamily="34" charset="0"/>
                <a:sym typeface="Public Sans"/>
                <a:hlinkClick r:id="rId4">
                  <a:extLst>
                    <a:ext uri="{A12FA001-AC4F-418D-AE19-62706E023703}">
                      <ahyp:hlinkClr xmlns:ahyp="http://schemas.microsoft.com/office/drawing/2018/hyperlinkcolor" val="tx"/>
                    </a:ext>
                  </a:extLst>
                </a:hlinkClick>
              </a:rPr>
              <a:t>https://www.bia.gov/as-ia/ofpsm/dfmc/iafms</a:t>
            </a:r>
            <a:r>
              <a:rPr lang="en-US" sz="1800" b="1" dirty="0">
                <a:solidFill>
                  <a:schemeClr val="tx1"/>
                </a:solidFill>
                <a:latin typeface="Calibri" panose="020F0502020204030204" pitchFamily="34" charset="0"/>
                <a:ea typeface="Public Sans"/>
                <a:cs typeface="Calibri" panose="020F0502020204030204" pitchFamily="34" charset="0"/>
                <a:sym typeface="Public Sans"/>
              </a:rPr>
              <a:t>  </a:t>
            </a:r>
            <a:endParaRPr dirty="0">
              <a:solidFill>
                <a:schemeClr val="tx1"/>
              </a:solidFill>
              <a:latin typeface="Calibri" panose="020F0502020204030204" pitchFamily="34" charset="0"/>
              <a:cs typeface="Calibri" panose="020F0502020204030204" pitchFamily="34" charset="0"/>
            </a:endParaRPr>
          </a:p>
          <a:p>
            <a:pPr>
              <a:lnSpc>
                <a:spcPct val="90000"/>
              </a:lnSpc>
              <a:spcBef>
                <a:spcPts val="1000"/>
              </a:spcBef>
              <a:buSzPct val="100000"/>
            </a:pPr>
            <a:r>
              <a:rPr lang="en-US" sz="1800" b="1" dirty="0">
                <a:solidFill>
                  <a:schemeClr val="tx1"/>
                </a:solidFill>
                <a:latin typeface="Calibri" panose="020F0502020204030204" pitchFamily="34" charset="0"/>
                <a:ea typeface="Public Sans"/>
                <a:cs typeface="Calibri" panose="020F0502020204030204" pitchFamily="34" charset="0"/>
                <a:sym typeface="Public Sans"/>
              </a:rPr>
              <a:t>DFMC’s website: </a:t>
            </a:r>
            <a:r>
              <a:rPr lang="en-US" sz="1800" b="1" u="sng" dirty="0">
                <a:solidFill>
                  <a:schemeClr val="tx1"/>
                </a:solidFill>
                <a:latin typeface="Calibri" panose="020F0502020204030204" pitchFamily="34" charset="0"/>
                <a:ea typeface="Public Sans"/>
                <a:cs typeface="Calibri" panose="020F0502020204030204" pitchFamily="34" charset="0"/>
                <a:sym typeface="Public Sans"/>
                <a:hlinkClick r:id="rId5">
                  <a:extLst>
                    <a:ext uri="{A12FA001-AC4F-418D-AE19-62706E023703}">
                      <ahyp:hlinkClr xmlns:ahyp="http://schemas.microsoft.com/office/drawing/2018/hyperlinkcolor" val="tx"/>
                    </a:ext>
                  </a:extLst>
                </a:hlinkClick>
              </a:rPr>
              <a:t>https://www.bia.gov/as-ia/ofpsm/dfmc</a:t>
            </a:r>
            <a:r>
              <a:rPr lang="en-US" sz="1800" b="1" dirty="0">
                <a:solidFill>
                  <a:schemeClr val="tx1"/>
                </a:solidFill>
                <a:latin typeface="Calibri" panose="020F0502020204030204" pitchFamily="34" charset="0"/>
                <a:ea typeface="Public Sans"/>
                <a:cs typeface="Calibri" panose="020F0502020204030204" pitchFamily="34" charset="0"/>
                <a:sym typeface="Public Sans"/>
              </a:rPr>
              <a:t> </a:t>
            </a:r>
            <a:endParaRPr dirty="0">
              <a:solidFill>
                <a:schemeClr val="tx1"/>
              </a:solidFill>
              <a:latin typeface="Calibri" panose="020F0502020204030204" pitchFamily="34" charset="0"/>
              <a:cs typeface="Calibri" panose="020F0502020204030204" pitchFamily="34" charset="0"/>
            </a:endParaRPr>
          </a:p>
          <a:p>
            <a:pPr>
              <a:lnSpc>
                <a:spcPct val="90000"/>
              </a:lnSpc>
              <a:spcBef>
                <a:spcPts val="1000"/>
              </a:spcBef>
              <a:buSzPct val="100000"/>
            </a:pPr>
            <a:r>
              <a:rPr lang="en-US" sz="1800" b="1" dirty="0">
                <a:solidFill>
                  <a:schemeClr val="tx1"/>
                </a:solidFill>
                <a:latin typeface="Calibri" panose="020F0502020204030204" pitchFamily="34" charset="0"/>
                <a:ea typeface="Public Sans"/>
                <a:cs typeface="Calibri" panose="020F0502020204030204" pitchFamily="34" charset="0"/>
                <a:sym typeface="Public Sans"/>
              </a:rPr>
              <a:t>BIE’s website: </a:t>
            </a:r>
            <a:r>
              <a:rPr lang="en-US" sz="1800" b="1" u="sng" dirty="0">
                <a:solidFill>
                  <a:schemeClr val="tx1"/>
                </a:solidFill>
                <a:latin typeface="Calibri" panose="020F0502020204030204" pitchFamily="34" charset="0"/>
                <a:ea typeface="Public Sans"/>
                <a:cs typeface="Calibri" panose="020F0502020204030204" pitchFamily="34" charset="0"/>
                <a:sym typeface="Public Sans"/>
                <a:hlinkClick r:id="rId6">
                  <a:extLst>
                    <a:ext uri="{A12FA001-AC4F-418D-AE19-62706E023703}">
                      <ahyp:hlinkClr xmlns:ahyp="http://schemas.microsoft.com/office/drawing/2018/hyperlinkcolor" val="tx"/>
                    </a:ext>
                  </a:extLst>
                </a:hlinkClick>
              </a:rPr>
              <a:t>https://www.bie.edu/landing-page/facilities-safety</a:t>
            </a:r>
            <a:r>
              <a:rPr lang="en-US" sz="1800" b="1" dirty="0">
                <a:solidFill>
                  <a:schemeClr val="tx1"/>
                </a:solidFill>
                <a:latin typeface="Calibri" panose="020F0502020204030204" pitchFamily="34" charset="0"/>
                <a:ea typeface="Public Sans"/>
                <a:cs typeface="Calibri" panose="020F0502020204030204" pitchFamily="34" charset="0"/>
                <a:sym typeface="Public Sans"/>
              </a:rPr>
              <a:t> </a:t>
            </a:r>
            <a:endParaRPr dirty="0">
              <a:solidFill>
                <a:schemeClr val="tx1"/>
              </a:solidFill>
              <a:latin typeface="Calibri" panose="020F0502020204030204" pitchFamily="34" charset="0"/>
              <a:cs typeface="Calibri" panose="020F0502020204030204" pitchFamily="34" charset="0"/>
            </a:endParaRPr>
          </a:p>
          <a:p>
            <a:pPr>
              <a:lnSpc>
                <a:spcPct val="90000"/>
              </a:lnSpc>
              <a:spcBef>
                <a:spcPts val="1000"/>
              </a:spcBef>
              <a:buSzPct val="100000"/>
            </a:pPr>
            <a:r>
              <a:rPr lang="en-US" sz="1800" b="1" dirty="0">
                <a:solidFill>
                  <a:schemeClr val="tx1"/>
                </a:solidFill>
                <a:latin typeface="Calibri" panose="020F0502020204030204" pitchFamily="34" charset="0"/>
                <a:ea typeface="Public Sans"/>
                <a:cs typeface="Calibri" panose="020F0502020204030204" pitchFamily="34" charset="0"/>
                <a:sym typeface="Public Sans"/>
              </a:rPr>
              <a:t>Emergency Reimbursement Program and Checklist: </a:t>
            </a:r>
            <a:r>
              <a:rPr lang="en-US" sz="1800" b="1" u="sng" dirty="0">
                <a:solidFill>
                  <a:schemeClr val="tx1"/>
                </a:solidFill>
                <a:latin typeface="Calibri" panose="020F0502020204030204" pitchFamily="34" charset="0"/>
                <a:ea typeface="Public Sans"/>
                <a:cs typeface="Calibri" panose="020F0502020204030204" pitchFamily="34" charset="0"/>
                <a:sym typeface="Public Sans"/>
                <a:hlinkClick r:id="rId7">
                  <a:extLst>
                    <a:ext uri="{A12FA001-AC4F-418D-AE19-62706E023703}">
                      <ahyp:hlinkClr xmlns:ahyp="http://schemas.microsoft.com/office/drawing/2018/hyperlinkcolor" val="tx"/>
                    </a:ext>
                  </a:extLst>
                </a:hlinkClick>
              </a:rPr>
              <a:t>https://www.bia.gov/sites/bia.gov/files/assets/as-ia/pdf/idc-040905.pdf</a:t>
            </a:r>
            <a:r>
              <a:rPr lang="en-US" sz="1800" b="1" dirty="0">
                <a:solidFill>
                  <a:schemeClr val="tx1"/>
                </a:solidFill>
                <a:latin typeface="Calibri" panose="020F0502020204030204" pitchFamily="34" charset="0"/>
                <a:ea typeface="Public Sans"/>
                <a:cs typeface="Calibri" panose="020F0502020204030204" pitchFamily="34" charset="0"/>
                <a:sym typeface="Public Sans"/>
              </a:rPr>
              <a:t>; </a:t>
            </a:r>
            <a:r>
              <a:rPr lang="en-US" sz="1800" b="1" u="sng" dirty="0">
                <a:solidFill>
                  <a:schemeClr val="tx1"/>
                </a:solidFill>
                <a:latin typeface="Calibri" panose="020F0502020204030204" pitchFamily="34" charset="0"/>
                <a:ea typeface="Public Sans"/>
                <a:cs typeface="Calibri" panose="020F0502020204030204" pitchFamily="34" charset="0"/>
                <a:sym typeface="Public Sans"/>
                <a:hlinkClick r:id="rId8">
                  <a:extLst>
                    <a:ext uri="{A12FA001-AC4F-418D-AE19-62706E023703}">
                      <ahyp:hlinkClr xmlns:ahyp="http://schemas.microsoft.com/office/drawing/2018/hyperlinkcolor" val="tx"/>
                    </a:ext>
                  </a:extLst>
                </a:hlinkClick>
              </a:rPr>
              <a:t>https://www.bia.gov/sites/bia.gov/files/assets/as-ia/pdf/idc-040904.pdf</a:t>
            </a:r>
            <a:r>
              <a:rPr lang="en-US" sz="1800" b="1" dirty="0">
                <a:solidFill>
                  <a:schemeClr val="tx1"/>
                </a:solidFill>
                <a:latin typeface="Calibri" panose="020F0502020204030204" pitchFamily="34" charset="0"/>
                <a:ea typeface="Public Sans"/>
                <a:cs typeface="Calibri" panose="020F0502020204030204" pitchFamily="34" charset="0"/>
                <a:sym typeface="Public Sans"/>
              </a:rPr>
              <a:t> </a:t>
            </a:r>
            <a:endParaRPr dirty="0">
              <a:solidFill>
                <a:schemeClr val="tx1"/>
              </a:solidFill>
              <a:latin typeface="Calibri" panose="020F0502020204030204" pitchFamily="34" charset="0"/>
              <a:cs typeface="Calibri" panose="020F0502020204030204" pitchFamily="34" charset="0"/>
            </a:endParaRPr>
          </a:p>
          <a:p>
            <a:pPr>
              <a:lnSpc>
                <a:spcPct val="90000"/>
              </a:lnSpc>
              <a:spcBef>
                <a:spcPts val="1000"/>
              </a:spcBef>
              <a:buSzPct val="100000"/>
            </a:pPr>
            <a:r>
              <a:rPr lang="en-US" sz="1800" b="1" dirty="0">
                <a:solidFill>
                  <a:schemeClr val="tx1"/>
                </a:solidFill>
                <a:latin typeface="Calibri" panose="020F0502020204030204" pitchFamily="34" charset="0"/>
                <a:ea typeface="Public Sans"/>
                <a:cs typeface="Calibri" panose="020F0502020204030204" pitchFamily="34" charset="0"/>
                <a:sym typeface="Public Sans"/>
              </a:rPr>
              <a:t>MI&amp;R Program: </a:t>
            </a:r>
            <a:r>
              <a:rPr lang="en-US" sz="1800" b="1" u="sng" dirty="0">
                <a:solidFill>
                  <a:schemeClr val="tx1"/>
                </a:solidFill>
                <a:latin typeface="Calibri" panose="020F0502020204030204" pitchFamily="34" charset="0"/>
                <a:ea typeface="Public Sans"/>
                <a:cs typeface="Calibri" panose="020F0502020204030204" pitchFamily="34" charset="0"/>
                <a:sym typeface="Public Sans"/>
                <a:hlinkClick r:id="rId9">
                  <a:extLst>
                    <a:ext uri="{A12FA001-AC4F-418D-AE19-62706E023703}">
                      <ahyp:hlinkClr xmlns:ahyp="http://schemas.microsoft.com/office/drawing/2018/hyperlinkcolor" val="tx"/>
                    </a:ext>
                  </a:extLst>
                </a:hlinkClick>
              </a:rPr>
              <a:t>https://www.bia.gov/sites/bia.gov/files/assets/as-ia/pdf/idc-040907.pdf</a:t>
            </a:r>
            <a:r>
              <a:rPr lang="en-US" sz="1800" b="1" dirty="0">
                <a:solidFill>
                  <a:schemeClr val="tx1"/>
                </a:solidFill>
                <a:latin typeface="Calibri" panose="020F0502020204030204" pitchFamily="34" charset="0"/>
                <a:ea typeface="Public Sans"/>
                <a:cs typeface="Calibri" panose="020F0502020204030204" pitchFamily="34" charset="0"/>
                <a:sym typeface="Public Sans"/>
              </a:rPr>
              <a:t> </a:t>
            </a:r>
            <a:endParaRPr dirty="0">
              <a:solidFill>
                <a:schemeClr val="tx1"/>
              </a:solidFill>
              <a:latin typeface="Calibri" panose="020F0502020204030204" pitchFamily="34" charset="0"/>
              <a:cs typeface="Calibri" panose="020F0502020204030204" pitchFamily="34" charset="0"/>
            </a:endParaRPr>
          </a:p>
          <a:p>
            <a:pPr>
              <a:lnSpc>
                <a:spcPct val="90000"/>
              </a:lnSpc>
              <a:spcBef>
                <a:spcPts val="1000"/>
              </a:spcBef>
              <a:buClr>
                <a:srgbClr val="FF0000"/>
              </a:buClr>
              <a:buSzPct val="100000"/>
            </a:pPr>
            <a:r>
              <a:rPr lang="en-US" sz="1800" b="1" dirty="0">
                <a:solidFill>
                  <a:schemeClr val="tx1"/>
                </a:solidFill>
                <a:latin typeface="Calibri" panose="020F0502020204030204" pitchFamily="34" charset="0"/>
                <a:ea typeface="Public Sans"/>
                <a:cs typeface="Calibri" panose="020F0502020204030204" pitchFamily="34" charset="0"/>
                <a:sym typeface="Public Sans"/>
              </a:rPr>
              <a:t>Link to facilities transition document (cannot find on website)</a:t>
            </a:r>
            <a:endParaRPr dirty="0">
              <a:solidFill>
                <a:schemeClr val="tx1"/>
              </a:solidFill>
              <a:latin typeface="Calibri" panose="020F0502020204030204" pitchFamily="34" charset="0"/>
              <a:cs typeface="Calibri" panose="020F0502020204030204" pitchFamily="34" charset="0"/>
            </a:endParaRPr>
          </a:p>
          <a:p>
            <a:pPr>
              <a:lnSpc>
                <a:spcPct val="90000"/>
              </a:lnSpc>
              <a:spcBef>
                <a:spcPts val="1000"/>
              </a:spcBef>
              <a:buClr>
                <a:schemeClr val="dk1"/>
              </a:buClr>
              <a:buSzPct val="100000"/>
            </a:pPr>
            <a:endParaRPr sz="1800" b="1" dirty="0">
              <a:solidFill>
                <a:schemeClr val="tx1"/>
              </a:solidFill>
              <a:latin typeface="Calibri" panose="020F0502020204030204" pitchFamily="34" charset="0"/>
              <a:ea typeface="Public Sans"/>
              <a:cs typeface="Calibri" panose="020F0502020204030204" pitchFamily="34" charset="0"/>
              <a:sym typeface="Public San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32"/>
          <p:cNvSpPr txBox="1">
            <a:spLocks noGrp="1"/>
          </p:cNvSpPr>
          <p:nvPr>
            <p:ph type="title"/>
          </p:nvPr>
        </p:nvSpPr>
        <p:spPr>
          <a:xfrm>
            <a:off x="3269672" y="585653"/>
            <a:ext cx="5895110" cy="1105037"/>
          </a:xfrm>
          <a:prstGeom prst="rect">
            <a:avLst/>
          </a:prstGeom>
          <a:noFill/>
          <a:ln>
            <a:noFill/>
          </a:ln>
        </p:spPr>
        <p:txBody>
          <a:bodyPr spcFirstLastPara="1" wrap="square" lIns="91425" tIns="45700" rIns="91425" bIns="45700" anchor="ctr" anchorCtr="0">
            <a:normAutofit/>
          </a:bodyPr>
          <a:lstStyle/>
          <a:p>
            <a:pPr>
              <a:buSzPts val="4000"/>
            </a:pPr>
            <a:r>
              <a:rPr lang="en-US" dirty="0"/>
              <a:t>CONNECT WITH US</a:t>
            </a:r>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33"/>
          <p:cNvSpPr txBox="1">
            <a:spLocks noGrp="1"/>
          </p:cNvSpPr>
          <p:nvPr>
            <p:ph type="title"/>
          </p:nvPr>
        </p:nvSpPr>
        <p:spPr>
          <a:xfrm>
            <a:off x="1524001" y="-1232989"/>
            <a:ext cx="6811952" cy="1105037"/>
          </a:xfrm>
          <a:prstGeom prst="rect">
            <a:avLst/>
          </a:prstGeom>
          <a:noFill/>
          <a:ln>
            <a:noFill/>
          </a:ln>
        </p:spPr>
        <p:txBody>
          <a:bodyPr spcFirstLastPara="1" wrap="square" lIns="91425" tIns="45700" rIns="91425" bIns="45700" anchor="ctr" anchorCtr="0">
            <a:normAutofit/>
          </a:bodyPr>
          <a:lstStyle/>
          <a:p>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Tree>
    <p:extLst>
      <p:ext uri="{BB962C8B-B14F-4D97-AF65-F5344CB8AC3E}">
        <p14:creationId xmlns:p14="http://schemas.microsoft.com/office/powerpoint/2010/main" val="1265755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2"/>
          <p:cNvSpPr txBox="1">
            <a:spLocks noGrp="1"/>
          </p:cNvSpPr>
          <p:nvPr>
            <p:ph type="title"/>
          </p:nvPr>
        </p:nvSpPr>
        <p:spPr>
          <a:xfrm>
            <a:off x="6202706" y="598787"/>
            <a:ext cx="4628580" cy="1238863"/>
          </a:xfrm>
          <a:prstGeom prst="rect">
            <a:avLst/>
          </a:prstGeom>
          <a:noFill/>
          <a:ln>
            <a:noFill/>
          </a:ln>
        </p:spPr>
        <p:txBody>
          <a:bodyPr spcFirstLastPara="1" wrap="square" lIns="91425" tIns="45700" rIns="91425" bIns="45700" anchor="ctr" anchorCtr="0">
            <a:normAutofit/>
          </a:bodyPr>
          <a:lstStyle/>
          <a:p>
            <a:pPr>
              <a:buSzPct val="100000"/>
            </a:pPr>
            <a:r>
              <a:rPr lang="en-US" dirty="0"/>
              <a:t>DOI SECRETARIAL ORDER 3334</a:t>
            </a:r>
            <a:endParaRPr dirty="0"/>
          </a:p>
        </p:txBody>
      </p:sp>
      <p:sp>
        <p:nvSpPr>
          <p:cNvPr id="396" name="Google Shape;396;p2"/>
          <p:cNvSpPr txBox="1">
            <a:spLocks noGrp="1"/>
          </p:cNvSpPr>
          <p:nvPr>
            <p:ph type="body" idx="1"/>
          </p:nvPr>
        </p:nvSpPr>
        <p:spPr>
          <a:xfrm>
            <a:off x="6202706" y="2403718"/>
            <a:ext cx="4628580" cy="2699224"/>
          </a:xfrm>
          <a:prstGeom prst="rect">
            <a:avLst/>
          </a:prstGeom>
          <a:noFill/>
          <a:ln>
            <a:noFill/>
          </a:ln>
        </p:spPr>
        <p:txBody>
          <a:bodyPr spcFirstLastPara="1" wrap="square" lIns="91425" tIns="45700" rIns="91425" bIns="45700" anchor="t" anchorCtr="0">
            <a:noAutofit/>
          </a:bodyPr>
          <a:lstStyle/>
          <a:p>
            <a:pPr marL="0" indent="0">
              <a:spcBef>
                <a:spcPts val="0"/>
              </a:spcBef>
            </a:pPr>
            <a:r>
              <a:rPr lang="en-US" dirty="0"/>
              <a:t>The purpose of this Order is to begin the process of implementing reforms and restructuring the BIE into an innovative organization that will improve operations for both tribally-controlled and BIE-operated schools.</a:t>
            </a:r>
            <a:endParaRPr dirty="0"/>
          </a:p>
          <a:p>
            <a:pPr marL="0" indent="0"/>
            <a:endParaRPr dirty="0"/>
          </a:p>
          <a:p>
            <a:pPr marL="0" indent="0"/>
            <a:r>
              <a:rPr lang="en-US" dirty="0"/>
              <a:t>Sally Jewell, Secretary of the Interior </a:t>
            </a:r>
            <a:endParaRPr dirty="0"/>
          </a:p>
          <a:p>
            <a:pPr marL="0" indent="0"/>
            <a:r>
              <a:rPr lang="en-US" dirty="0"/>
              <a:t>June 12, 2014</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3"/>
          <p:cNvSpPr txBox="1">
            <a:spLocks noGrp="1"/>
          </p:cNvSpPr>
          <p:nvPr>
            <p:ph type="title"/>
          </p:nvPr>
        </p:nvSpPr>
        <p:spPr>
          <a:xfrm>
            <a:off x="2858570" y="632334"/>
            <a:ext cx="7117169" cy="866208"/>
          </a:xfrm>
          <a:prstGeom prst="rect">
            <a:avLst/>
          </a:prstGeom>
          <a:noFill/>
          <a:ln>
            <a:noFill/>
          </a:ln>
        </p:spPr>
        <p:txBody>
          <a:bodyPr spcFirstLastPara="1" wrap="square" lIns="91425" tIns="45700" rIns="91425" bIns="45700" anchor="b" anchorCtr="0">
            <a:normAutofit fontScale="90000"/>
          </a:bodyPr>
          <a:lstStyle/>
          <a:p>
            <a:pPr algn="l"/>
            <a:r>
              <a:rPr lang="en-US" dirty="0">
                <a:solidFill>
                  <a:schemeClr val="bg1"/>
                </a:solidFill>
              </a:rPr>
              <a:t>MEET OUR TEAM…</a:t>
            </a:r>
            <a:br>
              <a:rPr lang="en-US" dirty="0"/>
            </a:br>
            <a:endParaRPr dirty="0"/>
          </a:p>
        </p:txBody>
      </p:sp>
      <p:sp>
        <p:nvSpPr>
          <p:cNvPr id="402" name="Google Shape;402;p3"/>
          <p:cNvSpPr txBox="1">
            <a:spLocks noGrp="1"/>
          </p:cNvSpPr>
          <p:nvPr>
            <p:ph type="body" idx="1"/>
          </p:nvPr>
        </p:nvSpPr>
        <p:spPr>
          <a:xfrm>
            <a:off x="2858570" y="2078035"/>
            <a:ext cx="4663460" cy="3445667"/>
          </a:xfrm>
          <a:prstGeom prst="rect">
            <a:avLst/>
          </a:prstGeom>
          <a:noFill/>
          <a:ln>
            <a:noFill/>
          </a:ln>
        </p:spPr>
        <p:txBody>
          <a:bodyPr spcFirstLastPara="1" wrap="square" lIns="91425" tIns="45700" rIns="91425" bIns="45700" anchor="t" anchorCtr="0">
            <a:normAutofit/>
          </a:bodyPr>
          <a:lstStyle/>
          <a:p>
            <a:pPr marL="0" indent="0" algn="l">
              <a:lnSpc>
                <a:spcPct val="70000"/>
              </a:lnSpc>
              <a:spcBef>
                <a:spcPts val="0"/>
              </a:spcBef>
              <a:buClr>
                <a:srgbClr val="000000"/>
              </a:buClr>
              <a:buSzPts val="1800"/>
            </a:pPr>
            <a:r>
              <a:rPr lang="en-US" sz="1800" b="1" dirty="0">
                <a:solidFill>
                  <a:schemeClr val="bg1"/>
                </a:solidFill>
                <a:ea typeface="Public Sans"/>
                <a:sym typeface="Public Sans"/>
              </a:rPr>
              <a:t>Todd </a:t>
            </a:r>
            <a:r>
              <a:rPr lang="en-US" sz="1800" b="1" dirty="0" err="1">
                <a:solidFill>
                  <a:schemeClr val="bg1"/>
                </a:solidFill>
                <a:ea typeface="Public Sans"/>
                <a:sym typeface="Public Sans"/>
              </a:rPr>
              <a:t>Reber</a:t>
            </a:r>
            <a:endParaRPr dirty="0">
              <a:solidFill>
                <a:schemeClr val="bg1"/>
              </a:solidFill>
            </a:endParaRPr>
          </a:p>
          <a:p>
            <a:pPr marL="0" indent="0" algn="l">
              <a:lnSpc>
                <a:spcPct val="70000"/>
              </a:lnSpc>
              <a:buClr>
                <a:srgbClr val="000000"/>
              </a:buClr>
              <a:buSzPts val="1600"/>
            </a:pPr>
            <a:r>
              <a:rPr lang="en-US" sz="1600" i="1" dirty="0">
                <a:solidFill>
                  <a:schemeClr val="bg1"/>
                </a:solidFill>
                <a:ea typeface="Public Sans"/>
                <a:sym typeface="Public Sans"/>
              </a:rPr>
              <a:t>BIE Branch of Facilities Management</a:t>
            </a:r>
            <a:endParaRPr dirty="0">
              <a:solidFill>
                <a:schemeClr val="bg1"/>
              </a:solidFill>
            </a:endParaRPr>
          </a:p>
          <a:p>
            <a:pPr marL="0" indent="0" algn="l">
              <a:lnSpc>
                <a:spcPct val="70000"/>
              </a:lnSpc>
              <a:buClr>
                <a:srgbClr val="000000"/>
              </a:buClr>
              <a:buSzPts val="1600"/>
            </a:pPr>
            <a:r>
              <a:rPr lang="en-US" sz="1600" i="1" dirty="0">
                <a:solidFill>
                  <a:schemeClr val="bg1"/>
                </a:solidFill>
                <a:ea typeface="Public Sans"/>
                <a:sym typeface="Public Sans"/>
              </a:rPr>
              <a:t>Program Manager – Albuquerque</a:t>
            </a:r>
            <a:endParaRPr dirty="0">
              <a:solidFill>
                <a:schemeClr val="bg1"/>
              </a:solidFill>
            </a:endParaRPr>
          </a:p>
          <a:p>
            <a:pPr marL="0" indent="0" algn="l">
              <a:lnSpc>
                <a:spcPct val="70000"/>
              </a:lnSpc>
              <a:buClr>
                <a:srgbClr val="000000"/>
              </a:buClr>
              <a:buSzPts val="1600"/>
            </a:pPr>
            <a:r>
              <a:rPr lang="en-US" sz="1600" i="1" dirty="0" err="1">
                <a:solidFill>
                  <a:schemeClr val="bg1"/>
                </a:solidFill>
                <a:ea typeface="Public Sans"/>
                <a:sym typeface="Public Sans"/>
              </a:rPr>
              <a:t>todd.reber@bie.edu</a:t>
            </a:r>
            <a:endParaRPr dirty="0">
              <a:solidFill>
                <a:schemeClr val="bg1"/>
              </a:solidFill>
            </a:endParaRPr>
          </a:p>
          <a:p>
            <a:pPr marL="0" indent="0" algn="l">
              <a:lnSpc>
                <a:spcPct val="70000"/>
              </a:lnSpc>
              <a:buSzPts val="1800"/>
            </a:pPr>
            <a:endParaRPr sz="1800" b="1" dirty="0">
              <a:solidFill>
                <a:schemeClr val="bg1"/>
              </a:solidFill>
              <a:ea typeface="Public Sans"/>
              <a:sym typeface="Public Sans"/>
            </a:endParaRPr>
          </a:p>
          <a:p>
            <a:pPr marL="0" indent="0" algn="l">
              <a:lnSpc>
                <a:spcPct val="70000"/>
              </a:lnSpc>
              <a:buClr>
                <a:srgbClr val="000000"/>
              </a:buClr>
              <a:buSzPts val="1800"/>
            </a:pPr>
            <a:r>
              <a:rPr lang="en-US" sz="1800" b="1" dirty="0">
                <a:solidFill>
                  <a:schemeClr val="bg1"/>
                </a:solidFill>
                <a:ea typeface="Public Sans"/>
                <a:sym typeface="Public Sans"/>
              </a:rPr>
              <a:t>Renee Allen</a:t>
            </a:r>
            <a:endParaRPr dirty="0">
              <a:solidFill>
                <a:schemeClr val="bg1"/>
              </a:solidFill>
            </a:endParaRPr>
          </a:p>
          <a:p>
            <a:pPr marL="0" indent="0" algn="l">
              <a:lnSpc>
                <a:spcPct val="70000"/>
              </a:lnSpc>
              <a:buClr>
                <a:srgbClr val="000000"/>
              </a:buClr>
              <a:buSzPts val="1600"/>
            </a:pPr>
            <a:r>
              <a:rPr lang="en-US" sz="1600" i="1" dirty="0">
                <a:solidFill>
                  <a:schemeClr val="bg1"/>
                </a:solidFill>
                <a:ea typeface="Public Sans"/>
                <a:sym typeface="Public Sans"/>
              </a:rPr>
              <a:t>Facility Operations Specialist – Albuquerque</a:t>
            </a:r>
            <a:endParaRPr dirty="0">
              <a:solidFill>
                <a:schemeClr val="bg1"/>
              </a:solidFill>
            </a:endParaRPr>
          </a:p>
          <a:p>
            <a:pPr marL="0" indent="0" algn="l">
              <a:lnSpc>
                <a:spcPct val="70000"/>
              </a:lnSpc>
              <a:buClr>
                <a:srgbClr val="000000"/>
              </a:buClr>
              <a:buSzPts val="1600"/>
            </a:pPr>
            <a:r>
              <a:rPr lang="en-US" sz="1600" i="1" dirty="0" err="1">
                <a:solidFill>
                  <a:schemeClr val="bg1"/>
                </a:solidFill>
                <a:ea typeface="Public Sans"/>
                <a:sym typeface="Public Sans"/>
              </a:rPr>
              <a:t>renee.allen@bie.edu</a:t>
            </a:r>
            <a:endParaRPr dirty="0">
              <a:solidFill>
                <a:schemeClr val="bg1"/>
              </a:solidFill>
            </a:endParaRPr>
          </a:p>
        </p:txBody>
      </p:sp>
      <p:sp>
        <p:nvSpPr>
          <p:cNvPr id="403" name="Google Shape;403;p3"/>
          <p:cNvSpPr txBox="1"/>
          <p:nvPr/>
        </p:nvSpPr>
        <p:spPr>
          <a:xfrm>
            <a:off x="7522030" y="1785257"/>
            <a:ext cx="4165082" cy="3738445"/>
          </a:xfrm>
          <a:prstGeom prst="rect">
            <a:avLst/>
          </a:prstGeom>
          <a:noFill/>
          <a:ln>
            <a:noFill/>
          </a:ln>
        </p:spPr>
        <p:txBody>
          <a:bodyPr spcFirstLastPara="1" wrap="square" lIns="91425" tIns="45700" rIns="91425" bIns="45700" anchor="t" anchorCtr="0">
            <a:normAutofit/>
          </a:bodyPr>
          <a:lstStyle/>
          <a:p>
            <a:pPr>
              <a:lnSpc>
                <a:spcPct val="70000"/>
              </a:lnSpc>
              <a:buClr>
                <a:schemeClr val="dk1"/>
              </a:buClr>
              <a:buSzPts val="1600"/>
            </a:pPr>
            <a:endParaRPr sz="1600" i="1" dirty="0">
              <a:solidFill>
                <a:schemeClr val="bg1"/>
              </a:solidFill>
              <a:latin typeface="Calibri" panose="020F0502020204030204" pitchFamily="34" charset="0"/>
              <a:ea typeface="Public Sans"/>
              <a:cs typeface="Calibri" panose="020F0502020204030204" pitchFamily="34" charset="0"/>
              <a:sym typeface="Public Sans"/>
            </a:endParaRPr>
          </a:p>
          <a:p>
            <a:pPr>
              <a:lnSpc>
                <a:spcPct val="70000"/>
              </a:lnSpc>
              <a:spcBef>
                <a:spcPts val="1000"/>
              </a:spcBef>
              <a:buSzPts val="1800"/>
            </a:pPr>
            <a:r>
              <a:rPr lang="en-US" sz="1800" b="1" dirty="0">
                <a:solidFill>
                  <a:schemeClr val="bg1"/>
                </a:solidFill>
                <a:latin typeface="Calibri" panose="020F0502020204030204" pitchFamily="34" charset="0"/>
                <a:ea typeface="Public Sans"/>
                <a:cs typeface="Calibri" panose="020F0502020204030204" pitchFamily="34" charset="0"/>
                <a:sym typeface="Public Sans"/>
              </a:rPr>
              <a:t>Marvin Charley</a:t>
            </a:r>
            <a:endParaRPr dirty="0">
              <a:solidFill>
                <a:schemeClr val="bg1"/>
              </a:solidFill>
              <a:latin typeface="Calibri" panose="020F0502020204030204" pitchFamily="34" charset="0"/>
              <a:cs typeface="Calibri" panose="020F0502020204030204" pitchFamily="34" charset="0"/>
            </a:endParaRPr>
          </a:p>
          <a:p>
            <a:pPr>
              <a:lnSpc>
                <a:spcPct val="70000"/>
              </a:lnSpc>
              <a:spcBef>
                <a:spcPts val="1000"/>
              </a:spcBef>
              <a:buSzPts val="1600"/>
            </a:pPr>
            <a:r>
              <a:rPr lang="en-US" sz="1600" i="1" dirty="0">
                <a:solidFill>
                  <a:schemeClr val="bg1"/>
                </a:solidFill>
                <a:latin typeface="Calibri" panose="020F0502020204030204" pitchFamily="34" charset="0"/>
                <a:ea typeface="Public Sans"/>
                <a:cs typeface="Calibri" panose="020F0502020204030204" pitchFamily="34" charset="0"/>
                <a:sym typeface="Public Sans"/>
              </a:rPr>
              <a:t>Facility Operations Specialist – Phoenix</a:t>
            </a:r>
            <a:endParaRPr dirty="0">
              <a:solidFill>
                <a:schemeClr val="bg1"/>
              </a:solidFill>
              <a:latin typeface="Calibri" panose="020F0502020204030204" pitchFamily="34" charset="0"/>
              <a:cs typeface="Calibri" panose="020F0502020204030204" pitchFamily="34" charset="0"/>
            </a:endParaRPr>
          </a:p>
          <a:p>
            <a:pPr>
              <a:lnSpc>
                <a:spcPct val="70000"/>
              </a:lnSpc>
              <a:spcBef>
                <a:spcPts val="1000"/>
              </a:spcBef>
              <a:buSzPts val="1600"/>
            </a:pPr>
            <a:r>
              <a:rPr lang="en-US" sz="1600" i="1" dirty="0" err="1">
                <a:solidFill>
                  <a:schemeClr val="bg1"/>
                </a:solidFill>
                <a:latin typeface="Calibri" panose="020F0502020204030204" pitchFamily="34" charset="0"/>
                <a:ea typeface="Public Sans"/>
                <a:cs typeface="Calibri" panose="020F0502020204030204" pitchFamily="34" charset="0"/>
                <a:sym typeface="Public Sans"/>
              </a:rPr>
              <a:t>marvin.charley@bie.edu</a:t>
            </a:r>
            <a:endParaRPr dirty="0">
              <a:solidFill>
                <a:schemeClr val="bg1"/>
              </a:solidFill>
              <a:latin typeface="Calibri" panose="020F0502020204030204" pitchFamily="34" charset="0"/>
              <a:cs typeface="Calibri" panose="020F0502020204030204" pitchFamily="34" charset="0"/>
            </a:endParaRPr>
          </a:p>
          <a:p>
            <a:pPr>
              <a:lnSpc>
                <a:spcPct val="70000"/>
              </a:lnSpc>
              <a:spcBef>
                <a:spcPts val="1000"/>
              </a:spcBef>
              <a:buClr>
                <a:schemeClr val="dk1"/>
              </a:buClr>
              <a:buSzPts val="1800"/>
            </a:pPr>
            <a:endParaRPr sz="1800" b="1" dirty="0">
              <a:solidFill>
                <a:schemeClr val="bg1"/>
              </a:solidFill>
              <a:latin typeface="Calibri" panose="020F0502020204030204" pitchFamily="34" charset="0"/>
              <a:ea typeface="Public Sans"/>
              <a:cs typeface="Calibri" panose="020F0502020204030204" pitchFamily="34" charset="0"/>
              <a:sym typeface="Public Sans"/>
            </a:endParaRPr>
          </a:p>
          <a:p>
            <a:pPr>
              <a:lnSpc>
                <a:spcPct val="70000"/>
              </a:lnSpc>
              <a:spcBef>
                <a:spcPts val="1000"/>
              </a:spcBef>
              <a:buSzPts val="1800"/>
            </a:pPr>
            <a:r>
              <a:rPr lang="en-US" sz="1800" b="1" dirty="0">
                <a:solidFill>
                  <a:schemeClr val="bg1"/>
                </a:solidFill>
                <a:latin typeface="Calibri" panose="020F0502020204030204" pitchFamily="34" charset="0"/>
                <a:ea typeface="Public Sans"/>
                <a:cs typeface="Calibri" panose="020F0502020204030204" pitchFamily="34" charset="0"/>
                <a:sym typeface="Public Sans"/>
              </a:rPr>
              <a:t>Paul </a:t>
            </a:r>
            <a:r>
              <a:rPr lang="en-US" sz="1800" b="1" dirty="0" err="1">
                <a:solidFill>
                  <a:schemeClr val="bg1"/>
                </a:solidFill>
                <a:latin typeface="Calibri" panose="020F0502020204030204" pitchFamily="34" charset="0"/>
                <a:ea typeface="Public Sans"/>
                <a:cs typeface="Calibri" panose="020F0502020204030204" pitchFamily="34" charset="0"/>
                <a:sym typeface="Public Sans"/>
              </a:rPr>
              <a:t>Tohtsonie</a:t>
            </a:r>
            <a:endParaRPr dirty="0">
              <a:solidFill>
                <a:schemeClr val="bg1"/>
              </a:solidFill>
              <a:latin typeface="Calibri" panose="020F0502020204030204" pitchFamily="34" charset="0"/>
              <a:cs typeface="Calibri" panose="020F0502020204030204" pitchFamily="34" charset="0"/>
            </a:endParaRPr>
          </a:p>
          <a:p>
            <a:pPr>
              <a:lnSpc>
                <a:spcPct val="70000"/>
              </a:lnSpc>
              <a:spcBef>
                <a:spcPts val="1000"/>
              </a:spcBef>
              <a:buSzPts val="1600"/>
            </a:pPr>
            <a:r>
              <a:rPr lang="en-US" sz="1600" i="1" dirty="0">
                <a:solidFill>
                  <a:schemeClr val="bg1"/>
                </a:solidFill>
                <a:latin typeface="Calibri" panose="020F0502020204030204" pitchFamily="34" charset="0"/>
                <a:ea typeface="Public Sans"/>
                <a:cs typeface="Calibri" panose="020F0502020204030204" pitchFamily="34" charset="0"/>
                <a:sym typeface="Public Sans"/>
              </a:rPr>
              <a:t>General Engineer – Phoenix</a:t>
            </a:r>
            <a:endParaRPr dirty="0">
              <a:solidFill>
                <a:schemeClr val="bg1"/>
              </a:solidFill>
              <a:latin typeface="Calibri" panose="020F0502020204030204" pitchFamily="34" charset="0"/>
              <a:cs typeface="Calibri" panose="020F0502020204030204" pitchFamily="34" charset="0"/>
            </a:endParaRPr>
          </a:p>
          <a:p>
            <a:pPr>
              <a:lnSpc>
                <a:spcPct val="70000"/>
              </a:lnSpc>
              <a:spcBef>
                <a:spcPts val="1000"/>
              </a:spcBef>
              <a:buSzPts val="1600"/>
            </a:pPr>
            <a:r>
              <a:rPr lang="en-US" sz="1600" i="1" dirty="0" err="1">
                <a:solidFill>
                  <a:schemeClr val="bg1"/>
                </a:solidFill>
                <a:latin typeface="Calibri" panose="020F0502020204030204" pitchFamily="34" charset="0"/>
                <a:ea typeface="Public Sans"/>
                <a:cs typeface="Calibri" panose="020F0502020204030204" pitchFamily="34" charset="0"/>
                <a:sym typeface="Public Sans"/>
              </a:rPr>
              <a:t>paul.tohtsonie@bia.gov</a:t>
            </a:r>
            <a:endParaRPr dirty="0">
              <a:solidFill>
                <a:schemeClr val="bg1"/>
              </a:solidFill>
              <a:latin typeface="Calibri" panose="020F0502020204030204" pitchFamily="34" charset="0"/>
              <a:cs typeface="Calibri" panose="020F0502020204030204" pitchFamily="34" charset="0"/>
            </a:endParaRPr>
          </a:p>
          <a:p>
            <a:pPr>
              <a:lnSpc>
                <a:spcPct val="70000"/>
              </a:lnSpc>
              <a:spcBef>
                <a:spcPts val="1000"/>
              </a:spcBef>
              <a:buClr>
                <a:schemeClr val="dk1"/>
              </a:buClr>
              <a:buSzPts val="1900"/>
            </a:pPr>
            <a:endParaRPr sz="1900" i="1" dirty="0">
              <a:solidFill>
                <a:schemeClr val="bg1"/>
              </a:solidFill>
              <a:latin typeface="Calibri" panose="020F0502020204030204" pitchFamily="34" charset="0"/>
              <a:ea typeface="Public Sans"/>
              <a:cs typeface="Calibri" panose="020F0502020204030204" pitchFamily="34" charset="0"/>
              <a:sym typeface="Public Sans"/>
            </a:endParaRPr>
          </a:p>
          <a:p>
            <a:pPr>
              <a:lnSpc>
                <a:spcPct val="70000"/>
              </a:lnSpc>
              <a:spcBef>
                <a:spcPts val="1000"/>
              </a:spcBef>
              <a:buSzPts val="1800"/>
            </a:pPr>
            <a:r>
              <a:rPr lang="en-US" sz="1800" b="1" dirty="0">
                <a:solidFill>
                  <a:schemeClr val="bg1"/>
                </a:solidFill>
                <a:latin typeface="Calibri" panose="020F0502020204030204" pitchFamily="34" charset="0"/>
                <a:ea typeface="Public Sans"/>
                <a:cs typeface="Calibri" panose="020F0502020204030204" pitchFamily="34" charset="0"/>
                <a:sym typeface="Public Sans"/>
              </a:rPr>
              <a:t>Dave </a:t>
            </a:r>
            <a:r>
              <a:rPr lang="en-US" sz="1800" b="1" dirty="0" err="1">
                <a:solidFill>
                  <a:schemeClr val="bg1"/>
                </a:solidFill>
                <a:latin typeface="Calibri" panose="020F0502020204030204" pitchFamily="34" charset="0"/>
                <a:ea typeface="Public Sans"/>
                <a:cs typeface="Calibri" panose="020F0502020204030204" pitchFamily="34" charset="0"/>
                <a:sym typeface="Public Sans"/>
              </a:rPr>
              <a:t>Wohlers</a:t>
            </a:r>
            <a:endParaRPr dirty="0">
              <a:solidFill>
                <a:schemeClr val="bg1"/>
              </a:solidFill>
              <a:latin typeface="Calibri" panose="020F0502020204030204" pitchFamily="34" charset="0"/>
              <a:cs typeface="Calibri" panose="020F0502020204030204" pitchFamily="34" charset="0"/>
            </a:endParaRPr>
          </a:p>
          <a:p>
            <a:pPr>
              <a:lnSpc>
                <a:spcPct val="70000"/>
              </a:lnSpc>
              <a:spcBef>
                <a:spcPts val="1000"/>
              </a:spcBef>
              <a:buSzPts val="1600"/>
            </a:pPr>
            <a:r>
              <a:rPr lang="en-US" sz="1600" i="1" dirty="0">
                <a:solidFill>
                  <a:schemeClr val="bg1"/>
                </a:solidFill>
                <a:latin typeface="Calibri" panose="020F0502020204030204" pitchFamily="34" charset="0"/>
                <a:ea typeface="Public Sans"/>
                <a:cs typeface="Calibri" panose="020F0502020204030204" pitchFamily="34" charset="0"/>
                <a:sym typeface="Public Sans"/>
              </a:rPr>
              <a:t>General Engineer – Bloomington</a:t>
            </a:r>
            <a:endParaRPr dirty="0">
              <a:solidFill>
                <a:schemeClr val="bg1"/>
              </a:solidFill>
              <a:latin typeface="Calibri" panose="020F0502020204030204" pitchFamily="34" charset="0"/>
              <a:cs typeface="Calibri" panose="020F0502020204030204" pitchFamily="34" charset="0"/>
            </a:endParaRPr>
          </a:p>
          <a:p>
            <a:pPr>
              <a:lnSpc>
                <a:spcPct val="70000"/>
              </a:lnSpc>
              <a:spcBef>
                <a:spcPts val="1000"/>
              </a:spcBef>
              <a:buSzPts val="1600"/>
            </a:pPr>
            <a:r>
              <a:rPr lang="en-US" sz="1600" i="1" dirty="0" err="1">
                <a:solidFill>
                  <a:schemeClr val="bg1"/>
                </a:solidFill>
                <a:latin typeface="Calibri" panose="020F0502020204030204" pitchFamily="34" charset="0"/>
                <a:ea typeface="Public Sans"/>
                <a:cs typeface="Calibri" panose="020F0502020204030204" pitchFamily="34" charset="0"/>
                <a:sym typeface="Public Sans"/>
              </a:rPr>
              <a:t>david.wohlers@bie.edu</a:t>
            </a:r>
            <a:endParaRPr sz="1600" i="1" dirty="0">
              <a:solidFill>
                <a:schemeClr val="bg1"/>
              </a:solidFill>
              <a:latin typeface="Calibri" panose="020F0502020204030204" pitchFamily="34" charset="0"/>
              <a:ea typeface="Public Sans"/>
              <a:cs typeface="Calibri" panose="020F0502020204030204" pitchFamily="34" charset="0"/>
              <a:sym typeface="Public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4"/>
          <p:cNvSpPr txBox="1">
            <a:spLocks noGrp="1"/>
          </p:cNvSpPr>
          <p:nvPr>
            <p:ph type="ctrTitle"/>
          </p:nvPr>
        </p:nvSpPr>
        <p:spPr>
          <a:xfrm>
            <a:off x="2173224" y="344404"/>
            <a:ext cx="6629400" cy="1999528"/>
          </a:xfrm>
          <a:prstGeom prst="rect">
            <a:avLst/>
          </a:prstGeom>
          <a:noFill/>
          <a:ln>
            <a:noFill/>
          </a:ln>
        </p:spPr>
        <p:txBody>
          <a:bodyPr spcFirstLastPara="1" wrap="square" lIns="91425" tIns="45700" rIns="91425" bIns="45700" anchor="b" anchorCtr="0">
            <a:normAutofit/>
          </a:bodyPr>
          <a:lstStyle/>
          <a:p>
            <a:pPr algn="l"/>
            <a:r>
              <a:rPr lang="en-US" dirty="0"/>
              <a:t>OBJECTIVES</a:t>
            </a:r>
            <a:br>
              <a:rPr lang="en-US" dirty="0"/>
            </a:br>
            <a:endParaRPr dirty="0"/>
          </a:p>
        </p:txBody>
      </p:sp>
      <p:sp>
        <p:nvSpPr>
          <p:cNvPr id="410" name="Google Shape;410;p4"/>
          <p:cNvSpPr txBox="1">
            <a:spLocks noGrp="1"/>
          </p:cNvSpPr>
          <p:nvPr>
            <p:ph type="subTitle" idx="1"/>
          </p:nvPr>
        </p:nvSpPr>
        <p:spPr>
          <a:xfrm>
            <a:off x="2612136" y="2624328"/>
            <a:ext cx="7074229" cy="2679192"/>
          </a:xfrm>
          <a:prstGeom prst="rect">
            <a:avLst/>
          </a:prstGeom>
          <a:noFill/>
          <a:ln>
            <a:noFill/>
          </a:ln>
        </p:spPr>
        <p:txBody>
          <a:bodyPr spcFirstLastPara="1" wrap="square" lIns="91425" tIns="45700" rIns="91425" bIns="45700" anchor="t" anchorCtr="0">
            <a:normAutofit lnSpcReduction="10000"/>
          </a:bodyPr>
          <a:lstStyle/>
          <a:p>
            <a:pPr marL="228600" indent="-228600" algn="l">
              <a:spcBef>
                <a:spcPts val="0"/>
              </a:spcBef>
              <a:buClr>
                <a:srgbClr val="000000"/>
              </a:buClr>
              <a:buSzPts val="2200"/>
              <a:buFont typeface="Arial"/>
              <a:buChar char="•"/>
            </a:pPr>
            <a:r>
              <a:rPr lang="en-US" sz="2200" dirty="0">
                <a:solidFill>
                  <a:srgbClr val="000000"/>
                </a:solidFill>
                <a:latin typeface="Calibri" panose="020F0502020204030204" pitchFamily="34" charset="0"/>
                <a:ea typeface="Public Sans"/>
                <a:cs typeface="Calibri" panose="020F0502020204030204" pitchFamily="34" charset="0"/>
                <a:sym typeface="Public Sans"/>
              </a:rPr>
              <a:t>Provide high-level overview of Facilities Operation, Maintenance, and Repair.</a:t>
            </a:r>
            <a:endParaRPr dirty="0"/>
          </a:p>
          <a:p>
            <a:pPr marL="228600" indent="-228600" algn="l">
              <a:buClr>
                <a:srgbClr val="000000"/>
              </a:buClr>
              <a:buSzPts val="2200"/>
              <a:buFont typeface="Arial"/>
              <a:buChar char="•"/>
            </a:pPr>
            <a:r>
              <a:rPr lang="en-US" sz="2200" dirty="0">
                <a:solidFill>
                  <a:srgbClr val="000000"/>
                </a:solidFill>
                <a:latin typeface="Calibri" panose="020F0502020204030204" pitchFamily="34" charset="0"/>
                <a:ea typeface="Public Sans"/>
                <a:cs typeface="Calibri" panose="020F0502020204030204" pitchFamily="34" charset="0"/>
                <a:sym typeface="Public Sans"/>
              </a:rPr>
              <a:t>Emphasize the importance of using IA-FMS Maximo and related work order processes for budget tracking/planning purposes. </a:t>
            </a:r>
            <a:endParaRPr dirty="0"/>
          </a:p>
          <a:p>
            <a:pPr marL="685800" lvl="1" indent="-228600" algn="l">
              <a:buClr>
                <a:srgbClr val="000000"/>
              </a:buClr>
              <a:buSzPts val="2200"/>
              <a:buFont typeface="Arial"/>
              <a:buChar char="•"/>
            </a:pPr>
            <a:r>
              <a:rPr lang="en-US" sz="2200" dirty="0">
                <a:solidFill>
                  <a:srgbClr val="000000"/>
                </a:solidFill>
                <a:latin typeface="Calibri" panose="020F0502020204030204" pitchFamily="34" charset="0"/>
                <a:ea typeface="Public Sans"/>
                <a:cs typeface="Calibri" panose="020F0502020204030204" pitchFamily="34" charset="0"/>
                <a:sym typeface="Public Sans"/>
              </a:rPr>
              <a:t>If needs are not documented in Maximo, additional funding requirements cannot not be identified for the school. </a:t>
            </a:r>
            <a:endParaRPr sz="2200" dirty="0">
              <a:solidFill>
                <a:srgbClr val="333333"/>
              </a:solidFill>
              <a:latin typeface="Calibri" panose="020F0502020204030204" pitchFamily="34" charset="0"/>
              <a:ea typeface="Public Sans"/>
              <a:cs typeface="Calibri" panose="020F0502020204030204" pitchFamily="34" charset="0"/>
              <a:sym typeface="Public Sans"/>
            </a:endParaRPr>
          </a:p>
          <a:p>
            <a:pPr marL="228600" indent="0" algn="l">
              <a:buSzPts val="3800"/>
            </a:pPr>
            <a:endParaRPr sz="3800" dirty="0">
              <a:solidFill>
                <a:srgbClr val="333333"/>
              </a:solidFill>
              <a:latin typeface="Calibri" panose="020F0502020204030204" pitchFamily="34" charset="0"/>
              <a:ea typeface="Public Sans"/>
              <a:cs typeface="Calibri" panose="020F0502020204030204" pitchFamily="34" charset="0"/>
              <a:sym typeface="Public Sans"/>
            </a:endParaRPr>
          </a:p>
          <a:p>
            <a:pPr marL="228600" indent="0" algn="l">
              <a:buSzPts val="3800"/>
            </a:pPr>
            <a:endParaRPr sz="3800" dirty="0">
              <a:solidFill>
                <a:srgbClr val="333333"/>
              </a:solidFill>
              <a:latin typeface="Calibri" panose="020F0502020204030204" pitchFamily="34" charset="0"/>
              <a:ea typeface="Public Sans"/>
              <a:cs typeface="Calibri" panose="020F0502020204030204" pitchFamily="34" charset="0"/>
              <a:sym typeface="Public Sans"/>
            </a:endParaRPr>
          </a:p>
          <a:p>
            <a:pPr marL="0" indent="0"/>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5"/>
          <p:cNvSpPr txBox="1">
            <a:spLocks noGrp="1"/>
          </p:cNvSpPr>
          <p:nvPr>
            <p:ph type="ctrTitle"/>
          </p:nvPr>
        </p:nvSpPr>
        <p:spPr>
          <a:xfrm>
            <a:off x="2173224" y="344404"/>
            <a:ext cx="6629400" cy="1999528"/>
          </a:xfrm>
          <a:prstGeom prst="rect">
            <a:avLst/>
          </a:prstGeom>
          <a:noFill/>
          <a:ln>
            <a:noFill/>
          </a:ln>
        </p:spPr>
        <p:txBody>
          <a:bodyPr spcFirstLastPara="1" wrap="square" lIns="91425" tIns="45700" rIns="91425" bIns="45700" anchor="b" anchorCtr="0">
            <a:normAutofit/>
          </a:bodyPr>
          <a:lstStyle/>
          <a:p>
            <a:pPr algn="l"/>
            <a:r>
              <a:rPr lang="en-US" dirty="0"/>
              <a:t>APPLICABILITY</a:t>
            </a:r>
            <a:br>
              <a:rPr lang="en-US" dirty="0"/>
            </a:br>
            <a:endParaRPr dirty="0"/>
          </a:p>
        </p:txBody>
      </p:sp>
      <p:sp>
        <p:nvSpPr>
          <p:cNvPr id="416" name="Google Shape;416;p5"/>
          <p:cNvSpPr txBox="1">
            <a:spLocks noGrp="1"/>
          </p:cNvSpPr>
          <p:nvPr>
            <p:ph type="subTitle" idx="1"/>
          </p:nvPr>
        </p:nvSpPr>
        <p:spPr>
          <a:xfrm>
            <a:off x="2612136" y="2624328"/>
            <a:ext cx="6629400" cy="2679192"/>
          </a:xfrm>
          <a:prstGeom prst="rect">
            <a:avLst/>
          </a:prstGeom>
          <a:noFill/>
          <a:ln>
            <a:noFill/>
          </a:ln>
        </p:spPr>
        <p:txBody>
          <a:bodyPr spcFirstLastPara="1" wrap="square" lIns="91425" tIns="45700" rIns="91425" bIns="45700" anchor="t" anchorCtr="0">
            <a:normAutofit/>
          </a:bodyPr>
          <a:lstStyle/>
          <a:p>
            <a:pPr marL="0" indent="0" algn="l">
              <a:spcBef>
                <a:spcPts val="0"/>
              </a:spcBef>
              <a:buClr>
                <a:srgbClr val="000000"/>
              </a:buClr>
              <a:buSzPts val="2200"/>
            </a:pPr>
            <a:r>
              <a:rPr lang="en-US" sz="2200" dirty="0">
                <a:solidFill>
                  <a:srgbClr val="000000"/>
                </a:solidFill>
                <a:latin typeface="Calibri" panose="020F0502020204030204" pitchFamily="34" charset="0"/>
                <a:ea typeface="Public Sans"/>
                <a:cs typeface="Calibri" panose="020F0502020204030204" pitchFamily="34" charset="0"/>
                <a:sym typeface="Public Sans"/>
              </a:rPr>
              <a:t>Facilities Management Programs are for use by Indian Affairs, P.L. 100-297 Grant, and P.L. 93-638 operations. If the facility is in the IA-FMS inventory, it is eligible for funding.</a:t>
            </a:r>
            <a:endParaRPr sz="2200" dirty="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6"/>
          <p:cNvSpPr txBox="1">
            <a:spLocks noGrp="1"/>
          </p:cNvSpPr>
          <p:nvPr>
            <p:ph type="ctrTitle"/>
          </p:nvPr>
        </p:nvSpPr>
        <p:spPr>
          <a:xfrm>
            <a:off x="2173224" y="344404"/>
            <a:ext cx="6629400" cy="1999528"/>
          </a:xfrm>
          <a:prstGeom prst="rect">
            <a:avLst/>
          </a:prstGeom>
          <a:noFill/>
          <a:ln>
            <a:noFill/>
          </a:ln>
        </p:spPr>
        <p:txBody>
          <a:bodyPr spcFirstLastPara="1" wrap="square" lIns="91425" tIns="45700" rIns="91425" bIns="45700" anchor="b" anchorCtr="0">
            <a:normAutofit/>
          </a:bodyPr>
          <a:lstStyle/>
          <a:p>
            <a:pPr algn="l"/>
            <a:r>
              <a:rPr lang="en-US" dirty="0"/>
              <a:t>PRESENTATION TOPICS</a:t>
            </a:r>
            <a:br>
              <a:rPr lang="en-US" dirty="0"/>
            </a:br>
            <a:endParaRPr dirty="0"/>
          </a:p>
        </p:txBody>
      </p:sp>
      <p:sp>
        <p:nvSpPr>
          <p:cNvPr id="423" name="Google Shape;423;p6"/>
          <p:cNvSpPr txBox="1">
            <a:spLocks noGrp="1"/>
          </p:cNvSpPr>
          <p:nvPr>
            <p:ph type="subTitle" idx="1"/>
          </p:nvPr>
        </p:nvSpPr>
        <p:spPr>
          <a:xfrm>
            <a:off x="2612136" y="2624328"/>
            <a:ext cx="7074229" cy="2679192"/>
          </a:xfrm>
          <a:prstGeom prst="rect">
            <a:avLst/>
          </a:prstGeom>
          <a:noFill/>
          <a:ln>
            <a:noFill/>
          </a:ln>
        </p:spPr>
        <p:txBody>
          <a:bodyPr spcFirstLastPara="1" wrap="square" lIns="91425" tIns="45700" rIns="91425" bIns="45700" anchor="t" anchorCtr="0">
            <a:normAutofit/>
          </a:bodyPr>
          <a:lstStyle/>
          <a:p>
            <a:pPr marL="228600" indent="-228600" algn="l">
              <a:spcBef>
                <a:spcPts val="0"/>
              </a:spcBef>
              <a:buClr>
                <a:srgbClr val="000000"/>
              </a:buClr>
              <a:buSzPts val="2200"/>
              <a:buFont typeface="Arial"/>
              <a:buChar char="•"/>
            </a:pPr>
            <a:r>
              <a:rPr lang="en-US" sz="2200" dirty="0">
                <a:solidFill>
                  <a:srgbClr val="000000"/>
                </a:solidFill>
                <a:latin typeface="Calibri" panose="020F0502020204030204" pitchFamily="34" charset="0"/>
                <a:ea typeface="Public Sans"/>
                <a:cs typeface="Calibri" panose="020F0502020204030204" pitchFamily="34" charset="0"/>
                <a:sym typeface="Public Sans"/>
              </a:rPr>
              <a:t>Operations and Maintenance</a:t>
            </a:r>
            <a:endParaRPr dirty="0"/>
          </a:p>
          <a:p>
            <a:pPr marL="228600" indent="-228600" algn="l">
              <a:buClr>
                <a:srgbClr val="333333"/>
              </a:buClr>
              <a:buSzPts val="2200"/>
              <a:buFont typeface="Arial"/>
              <a:buChar char="•"/>
            </a:pPr>
            <a:r>
              <a:rPr lang="en-US" sz="2200" dirty="0">
                <a:solidFill>
                  <a:srgbClr val="333333"/>
                </a:solidFill>
                <a:latin typeface="Calibri" panose="020F0502020204030204" pitchFamily="34" charset="0"/>
                <a:ea typeface="Public Sans"/>
                <a:cs typeface="Calibri" panose="020F0502020204030204" pitchFamily="34" charset="0"/>
                <a:sym typeface="Public Sans"/>
              </a:rPr>
              <a:t>Emergencies</a:t>
            </a:r>
            <a:endParaRPr dirty="0"/>
          </a:p>
          <a:p>
            <a:pPr marL="228600" indent="-228600" algn="l">
              <a:buClr>
                <a:srgbClr val="333333"/>
              </a:buClr>
              <a:buSzPts val="2200"/>
              <a:buFont typeface="Arial"/>
              <a:buChar char="•"/>
            </a:pPr>
            <a:r>
              <a:rPr lang="en-US" sz="2200" dirty="0">
                <a:solidFill>
                  <a:srgbClr val="333333"/>
                </a:solidFill>
                <a:latin typeface="Calibri" panose="020F0502020204030204" pitchFamily="34" charset="0"/>
                <a:ea typeface="Public Sans"/>
                <a:cs typeface="Calibri" panose="020F0502020204030204" pitchFamily="34" charset="0"/>
                <a:sym typeface="Public Sans"/>
              </a:rPr>
              <a:t>Minor Improvement &amp; Repair</a:t>
            </a:r>
            <a:endParaRPr dirty="0"/>
          </a:p>
          <a:p>
            <a:pPr marL="228600" indent="-228600" algn="l">
              <a:buClr>
                <a:srgbClr val="333333"/>
              </a:buClr>
              <a:buSzPts val="2200"/>
              <a:buFont typeface="Arial"/>
              <a:buChar char="•"/>
            </a:pPr>
            <a:r>
              <a:rPr lang="en-US" sz="2200" dirty="0">
                <a:solidFill>
                  <a:srgbClr val="333333"/>
                </a:solidFill>
                <a:latin typeface="Calibri" panose="020F0502020204030204" pitchFamily="34" charset="0"/>
                <a:ea typeface="Public Sans"/>
                <a:cs typeface="Calibri" panose="020F0502020204030204" pitchFamily="34" charset="0"/>
                <a:sym typeface="Public Sans"/>
              </a:rPr>
              <a:t>Facilities Improvement &amp; Repair</a:t>
            </a:r>
            <a:endParaRPr dirty="0"/>
          </a:p>
          <a:p>
            <a:pPr marL="228600" indent="-228600" algn="l">
              <a:buClr>
                <a:srgbClr val="333333"/>
              </a:buClr>
              <a:buSzPts val="2200"/>
              <a:buFont typeface="Arial"/>
              <a:buChar char="•"/>
            </a:pPr>
            <a:r>
              <a:rPr lang="en-US" sz="2200" dirty="0">
                <a:solidFill>
                  <a:srgbClr val="333333"/>
                </a:solidFill>
                <a:latin typeface="Calibri" panose="020F0502020204030204" pitchFamily="34" charset="0"/>
                <a:ea typeface="Public Sans"/>
                <a:cs typeface="Calibri" panose="020F0502020204030204" pitchFamily="34" charset="0"/>
                <a:sym typeface="Public Sans"/>
              </a:rPr>
              <a:t>Replacement School Construction Program</a:t>
            </a:r>
            <a:endParaRPr dirty="0"/>
          </a:p>
          <a:p>
            <a:pPr marL="228600" indent="-228600" algn="l">
              <a:buClr>
                <a:srgbClr val="333333"/>
              </a:buClr>
              <a:buSzPts val="2200"/>
              <a:buFont typeface="Arial"/>
              <a:buChar char="•"/>
            </a:pPr>
            <a:r>
              <a:rPr lang="en-US" sz="2200" dirty="0">
                <a:solidFill>
                  <a:srgbClr val="333333"/>
                </a:solidFill>
                <a:latin typeface="Calibri" panose="020F0502020204030204" pitchFamily="34" charset="0"/>
                <a:ea typeface="Public Sans"/>
                <a:cs typeface="Calibri" panose="020F0502020204030204" pitchFamily="34" charset="0"/>
                <a:sym typeface="Public Sans"/>
              </a:rPr>
              <a:t>Common Maximo Issues</a:t>
            </a:r>
            <a:endParaRPr dirty="0"/>
          </a:p>
          <a:p>
            <a:pPr marL="228600" indent="0" algn="l">
              <a:buSzPts val="3800"/>
            </a:pPr>
            <a:endParaRPr sz="3800" dirty="0">
              <a:solidFill>
                <a:srgbClr val="333333"/>
              </a:solidFill>
              <a:latin typeface="Calibri" panose="020F0502020204030204" pitchFamily="34" charset="0"/>
              <a:ea typeface="Public Sans"/>
              <a:cs typeface="Calibri" panose="020F0502020204030204" pitchFamily="34" charset="0"/>
              <a:sym typeface="Public Sans"/>
            </a:endParaRPr>
          </a:p>
          <a:p>
            <a:pPr marL="228600" indent="0" algn="l">
              <a:buSzPts val="3800"/>
            </a:pPr>
            <a:endParaRPr sz="3800" dirty="0">
              <a:solidFill>
                <a:srgbClr val="333333"/>
              </a:solidFill>
              <a:latin typeface="Calibri" panose="020F0502020204030204" pitchFamily="34" charset="0"/>
              <a:ea typeface="Public Sans"/>
              <a:cs typeface="Calibri" panose="020F0502020204030204" pitchFamily="34" charset="0"/>
              <a:sym typeface="Public Sans"/>
            </a:endParaRPr>
          </a:p>
          <a:p>
            <a:pPr marL="0" indent="0"/>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7"/>
          <p:cNvSpPr txBox="1">
            <a:spLocks noGrp="1"/>
          </p:cNvSpPr>
          <p:nvPr>
            <p:ph type="ctrTitle"/>
          </p:nvPr>
        </p:nvSpPr>
        <p:spPr>
          <a:xfrm>
            <a:off x="2173224" y="344404"/>
            <a:ext cx="6629400" cy="1999528"/>
          </a:xfrm>
          <a:prstGeom prst="rect">
            <a:avLst/>
          </a:prstGeom>
          <a:noFill/>
          <a:ln>
            <a:noFill/>
          </a:ln>
        </p:spPr>
        <p:txBody>
          <a:bodyPr spcFirstLastPara="1" wrap="square" lIns="91425" tIns="45700" rIns="91425" bIns="45700" anchor="b" anchorCtr="0">
            <a:normAutofit/>
          </a:bodyPr>
          <a:lstStyle/>
          <a:p>
            <a:pPr algn="l"/>
            <a:r>
              <a:rPr lang="en-US" dirty="0"/>
              <a:t>OPERATIONS AND MAINTENANCE (O&amp;M)</a:t>
            </a:r>
            <a:endParaRPr dirty="0"/>
          </a:p>
        </p:txBody>
      </p:sp>
      <p:sp>
        <p:nvSpPr>
          <p:cNvPr id="429" name="Google Shape;429;p7"/>
          <p:cNvSpPr txBox="1">
            <a:spLocks noGrp="1"/>
          </p:cNvSpPr>
          <p:nvPr>
            <p:ph type="subTitle" idx="1"/>
          </p:nvPr>
        </p:nvSpPr>
        <p:spPr>
          <a:xfrm>
            <a:off x="2612136" y="2624328"/>
            <a:ext cx="6629400" cy="2679192"/>
          </a:xfrm>
          <a:prstGeom prst="rect">
            <a:avLst/>
          </a:prstGeom>
          <a:noFill/>
          <a:ln>
            <a:noFill/>
          </a:ln>
        </p:spPr>
        <p:txBody>
          <a:bodyPr spcFirstLastPara="1" wrap="square" lIns="91425" tIns="45700" rIns="91425" bIns="45700" anchor="t" anchorCtr="0">
            <a:normAutofit fontScale="25000" lnSpcReduction="20000"/>
          </a:bodyPr>
          <a:lstStyle/>
          <a:p>
            <a:pPr marL="228600" indent="-228600" algn="l">
              <a:spcBef>
                <a:spcPts val="0"/>
              </a:spcBef>
              <a:buClr>
                <a:srgbClr val="000000"/>
              </a:buClr>
              <a:buSzPct val="100000"/>
              <a:buFont typeface="Arial"/>
              <a:buChar char="•"/>
            </a:pPr>
            <a:r>
              <a:rPr lang="en-US" sz="7200" dirty="0">
                <a:solidFill>
                  <a:srgbClr val="000000"/>
                </a:solidFill>
                <a:latin typeface="Calibri" panose="020F0502020204030204" pitchFamily="34" charset="0"/>
                <a:ea typeface="Public Sans"/>
                <a:cs typeface="Calibri" panose="020F0502020204030204" pitchFamily="34" charset="0"/>
                <a:sym typeface="Public Sans"/>
              </a:rPr>
              <a:t>Day-to-day activities required to maintain Bureau-owned facilities</a:t>
            </a:r>
            <a:endParaRPr dirty="0"/>
          </a:p>
          <a:p>
            <a:pPr marL="685800" lvl="1" indent="-228600" algn="l">
              <a:buClr>
                <a:srgbClr val="000000"/>
              </a:buClr>
              <a:buSzPct val="100000"/>
              <a:buFont typeface="Arial"/>
              <a:buChar char="•"/>
            </a:pPr>
            <a:r>
              <a:rPr lang="en-US" sz="7200" dirty="0">
                <a:solidFill>
                  <a:srgbClr val="000000"/>
                </a:solidFill>
                <a:ea typeface="Public Sans"/>
                <a:sym typeface="Public Sans"/>
              </a:rPr>
              <a:t>Buildings</a:t>
            </a:r>
            <a:endParaRPr dirty="0"/>
          </a:p>
          <a:p>
            <a:pPr marL="685800" lvl="1" indent="-228600" algn="l">
              <a:buClr>
                <a:srgbClr val="000000"/>
              </a:buClr>
              <a:buSzPct val="100000"/>
              <a:buFont typeface="Arial"/>
              <a:buChar char="•"/>
            </a:pPr>
            <a:r>
              <a:rPr lang="en-US" sz="7200" dirty="0">
                <a:solidFill>
                  <a:srgbClr val="000000"/>
                </a:solidFill>
                <a:ea typeface="Public Sans"/>
                <a:sym typeface="Public Sans"/>
              </a:rPr>
              <a:t>Grounds </a:t>
            </a:r>
            <a:endParaRPr dirty="0"/>
          </a:p>
          <a:p>
            <a:pPr marL="685800" lvl="1" indent="-228600" algn="l">
              <a:buClr>
                <a:srgbClr val="000000"/>
              </a:buClr>
              <a:buSzPct val="100000"/>
              <a:buFont typeface="Arial"/>
              <a:buChar char="•"/>
            </a:pPr>
            <a:r>
              <a:rPr lang="en-US" sz="7200" dirty="0">
                <a:solidFill>
                  <a:srgbClr val="000000"/>
                </a:solidFill>
                <a:sym typeface="Public Sans"/>
              </a:rPr>
              <a:t>Equipment</a:t>
            </a:r>
            <a:endParaRPr lang="en-US" sz="7200" dirty="0">
              <a:solidFill>
                <a:srgbClr val="000000"/>
              </a:solidFill>
            </a:endParaRPr>
          </a:p>
          <a:p>
            <a:pPr marL="685800" lvl="1" indent="-228600" algn="l">
              <a:buClr>
                <a:srgbClr val="000000"/>
              </a:buClr>
              <a:buSzPct val="100000"/>
              <a:buFont typeface="Arial"/>
              <a:buChar char="•"/>
            </a:pPr>
            <a:r>
              <a:rPr lang="en-US" sz="7200" dirty="0">
                <a:solidFill>
                  <a:srgbClr val="000000"/>
                </a:solidFill>
                <a:latin typeface="Calibri" panose="020F0502020204030204" pitchFamily="34" charset="0"/>
                <a:ea typeface="Public Sans"/>
                <a:cs typeface="Calibri" panose="020F0502020204030204" pitchFamily="34" charset="0"/>
                <a:sym typeface="Public Sans"/>
              </a:rPr>
              <a:t>Systems</a:t>
            </a:r>
            <a:endParaRPr dirty="0"/>
          </a:p>
          <a:p>
            <a:pPr marL="457200" lvl="1" indent="0" algn="l">
              <a:buSzPct val="100000"/>
            </a:pPr>
            <a:endParaRPr sz="7200" dirty="0">
              <a:solidFill>
                <a:srgbClr val="000000"/>
              </a:solidFill>
              <a:latin typeface="Calibri" panose="020F0502020204030204" pitchFamily="34" charset="0"/>
              <a:ea typeface="Public Sans"/>
              <a:cs typeface="Calibri" panose="020F0502020204030204" pitchFamily="34" charset="0"/>
              <a:sym typeface="Public Sans"/>
            </a:endParaRPr>
          </a:p>
          <a:p>
            <a:pPr marL="228600" indent="-228600" algn="l">
              <a:buClr>
                <a:srgbClr val="000000"/>
              </a:buClr>
              <a:buSzPct val="100000"/>
              <a:buFont typeface="Arial"/>
              <a:buChar char="•"/>
            </a:pPr>
            <a:r>
              <a:rPr lang="en-US" sz="7200" dirty="0">
                <a:solidFill>
                  <a:srgbClr val="000000"/>
                </a:solidFill>
                <a:latin typeface="Calibri" panose="020F0502020204030204" pitchFamily="34" charset="0"/>
                <a:ea typeface="Public Sans"/>
                <a:cs typeface="Calibri" panose="020F0502020204030204" pitchFamily="34" charset="0"/>
                <a:sym typeface="Public Sans"/>
              </a:rPr>
              <a:t>Primary Goal: Ensure all facilities are maintained to provide a safe and healthy environment for the occupants and for the protection of property. </a:t>
            </a:r>
            <a:endParaRPr dirty="0"/>
          </a:p>
          <a:p>
            <a:pPr marL="0" indent="0">
              <a:buSzPct val="100000"/>
            </a:pPr>
            <a:endParaRPr dirty="0"/>
          </a:p>
        </p:txBody>
      </p:sp>
    </p:spTree>
  </p:cSld>
  <p:clrMapOvr>
    <a:masterClrMapping/>
  </p:clrMapOvr>
</p:sld>
</file>

<file path=ppt/theme/theme1.xml><?xml version="1.0" encoding="utf-8"?>
<a:theme xmlns:a="http://schemas.openxmlformats.org/drawingml/2006/main" name="Office Theme">
  <a:themeElements>
    <a:clrScheme name="BIE Color Palette">
      <a:dk1>
        <a:srgbClr val="0F6460"/>
      </a:dk1>
      <a:lt1>
        <a:srgbClr val="FFFFFF"/>
      </a:lt1>
      <a:dk2>
        <a:srgbClr val="9C3D10"/>
      </a:dk2>
      <a:lt2>
        <a:srgbClr val="E66F0E"/>
      </a:lt2>
      <a:accent1>
        <a:srgbClr val="008480"/>
      </a:accent1>
      <a:accent2>
        <a:srgbClr val="E5A000"/>
      </a:accent2>
      <a:accent3>
        <a:srgbClr val="008480"/>
      </a:accent3>
      <a:accent4>
        <a:srgbClr val="D54309"/>
      </a:accent4>
      <a:accent5>
        <a:srgbClr val="6FBAB3"/>
      </a:accent5>
      <a:accent6>
        <a:srgbClr val="FFBE2E"/>
      </a:accent6>
      <a:hlink>
        <a:srgbClr val="008480"/>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ateTimePosted xmlns="537495c8-04d0-4d9f-a3c5-24b15dd8235a"/>
    <lcf76f155ced4ddcb4097134ff3c332f xmlns="537495c8-04d0-4d9f-a3c5-24b15dd8235a">
      <Terms xmlns="http://schemas.microsoft.com/office/infopath/2007/PartnerControls"/>
    </lcf76f155ced4ddcb4097134ff3c332f>
    <TaxCatchAll xmlns="31062a0d-ede8-4112-b4bb-00a9c1bc8e1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13EFBD184CCA942BD942D2DC234DA02" ma:contentTypeVersion="14" ma:contentTypeDescription="Create a new document." ma:contentTypeScope="" ma:versionID="b6e045c44db7cc55ae4da8845646d733">
  <xsd:schema xmlns:xsd="http://www.w3.org/2001/XMLSchema" xmlns:xs="http://www.w3.org/2001/XMLSchema" xmlns:p="http://schemas.microsoft.com/office/2006/metadata/properties" xmlns:ns2="537495c8-04d0-4d9f-a3c5-24b15dd8235a" xmlns:ns3="d6c4c347-d8bf-4125-97e5-bf5a24a6ea48" xmlns:ns4="31062a0d-ede8-4112-b4bb-00a9c1bc8e16" targetNamespace="http://schemas.microsoft.com/office/2006/metadata/properties" ma:root="true" ma:fieldsID="1804e3f35c2ccfb1888bbfb2fec1de90" ns2:_="" ns3:_="" ns4:_="">
    <xsd:import namespace="537495c8-04d0-4d9f-a3c5-24b15dd8235a"/>
    <xsd:import namespace="d6c4c347-d8bf-4125-97e5-bf5a24a6ea48"/>
    <xsd:import namespace="31062a0d-ede8-4112-b4bb-00a9c1bc8e1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LengthInSeconds" minOccurs="0"/>
                <xsd:element ref="ns2:DateTimePosted"/>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7495c8-04d0-4d9f-a3c5-24b15dd823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DateTimePosted" ma:index="18" ma:displayName="Date &amp; Time Posted" ma:format="DateTime" ma:internalName="DateTimePosted">
      <xsd:simpleType>
        <xsd:restriction base="dms:DateTime"/>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c5df3ad-b4e5-45d1-88c9-23db5f1fe61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6c4c347-d8bf-4125-97e5-bf5a24a6ea48"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062a0d-ede8-4112-b4bb-00a9c1bc8e16"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8505bb3b-600f-4dd2-97d1-0aa4c49e4934}" ma:internalName="TaxCatchAll" ma:showField="CatchAllData" ma:web="53f24b3a-2adf-47ef-9d29-c9edda8419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3E1413-A236-4D50-91FF-30B84D227FB3}">
  <ds:schemaRefs>
    <ds:schemaRef ds:uri="http://schemas.microsoft.com/sharepoint/v3/contenttype/forms"/>
  </ds:schemaRefs>
</ds:datastoreItem>
</file>

<file path=customXml/itemProps2.xml><?xml version="1.0" encoding="utf-8"?>
<ds:datastoreItem xmlns:ds="http://schemas.openxmlformats.org/officeDocument/2006/customXml" ds:itemID="{977895BA-543B-49ED-893C-A9E37F4FD1CA}">
  <ds:schemaRefs>
    <ds:schemaRef ds:uri="http://schemas.microsoft.com/office/2006/metadata/properties"/>
    <ds:schemaRef ds:uri="http://schemas.microsoft.com/office/infopath/2007/PartnerControls"/>
    <ds:schemaRef ds:uri="537495c8-04d0-4d9f-a3c5-24b15dd8235a"/>
    <ds:schemaRef ds:uri="31062a0d-ede8-4112-b4bb-00a9c1bc8e16"/>
  </ds:schemaRefs>
</ds:datastoreItem>
</file>

<file path=customXml/itemProps3.xml><?xml version="1.0" encoding="utf-8"?>
<ds:datastoreItem xmlns:ds="http://schemas.openxmlformats.org/officeDocument/2006/customXml" ds:itemID="{9909E62E-D853-4F2E-8155-60E37A81D4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7495c8-04d0-4d9f-a3c5-24b15dd8235a"/>
    <ds:schemaRef ds:uri="d6c4c347-d8bf-4125-97e5-bf5a24a6ea48"/>
    <ds:schemaRef ds:uri="31062a0d-ede8-4112-b4bb-00a9c1bc8e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25</TotalTime>
  <Words>3905</Words>
  <Application>Microsoft Office PowerPoint</Application>
  <PresentationFormat>Widescreen</PresentationFormat>
  <Paragraphs>309</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PowerPoint Presentation</vt:lpstr>
      <vt:lpstr>SESSION 11 &amp; 13 FACILITIES OPERATION, MAINTENANCE &amp; REPAIR OVERVIEW</vt:lpstr>
      <vt:lpstr>PowerPoint Presentation</vt:lpstr>
      <vt:lpstr>DOI SECRETARIAL ORDER 3334</vt:lpstr>
      <vt:lpstr>MEET OUR TEAM… </vt:lpstr>
      <vt:lpstr>OBJECTIVES </vt:lpstr>
      <vt:lpstr>APPLICABILITY </vt:lpstr>
      <vt:lpstr>PRESENTATION TOPICS </vt:lpstr>
      <vt:lpstr>OPERATIONS AND MAINTENANCE (O&amp;M)</vt:lpstr>
      <vt:lpstr>O&amp;M CONTINUED </vt:lpstr>
      <vt:lpstr>OPERATIONS</vt:lpstr>
      <vt:lpstr>MAINTENANCE</vt:lpstr>
      <vt:lpstr>PREVENTATIVE MAINTENANCE (SCHEDULED)</vt:lpstr>
      <vt:lpstr>UNSCHEDULED MAINTENANCE</vt:lpstr>
      <vt:lpstr>EMERGENCY</vt:lpstr>
      <vt:lpstr>EMERGENCY CONTINUED</vt:lpstr>
      <vt:lpstr>EMERGENCY REIMBURSEMENT PROGRAM</vt:lpstr>
      <vt:lpstr>EMERGENCY REIMBURSEMENT PROGRAM CONTINUED</vt:lpstr>
      <vt:lpstr>EMERGENCY REIMBURSEMENT PROGRAM CONTINUED</vt:lpstr>
      <vt:lpstr>EMERGENCY REIMBURSEMENT PROGRAM CONTINUED</vt:lpstr>
      <vt:lpstr>MINOR IMPROVEMENT &amp; REPAIR (MI&amp;R) PROGRAM</vt:lpstr>
      <vt:lpstr>MINOR IMPROVEMENT &amp; REPAIR (MI&amp;R) PROGRAM</vt:lpstr>
      <vt:lpstr>MI&amp;R PROGRAM CONTINUED</vt:lpstr>
      <vt:lpstr>MI&amp;R PROGRAM CONTINUED</vt:lpstr>
      <vt:lpstr>MI&amp;R PROGRAM CONTINUED</vt:lpstr>
      <vt:lpstr>MI&amp;R PROGRAM CONTINUED</vt:lpstr>
      <vt:lpstr>FACILITIES IMPROVEMENT &amp; REPAIR (FI&amp;R) PROGRAM</vt:lpstr>
      <vt:lpstr>FI&amp;R PROGRAM CONTINUED</vt:lpstr>
      <vt:lpstr>REPLACEMENT SCHOOL CONSTRUCTION PROGRAM</vt:lpstr>
      <vt:lpstr>SOLUTIONS TO COMMON MAXIMO ISSUES…</vt:lpstr>
      <vt:lpstr>SOLUTIONS TO COMMON MAXIMO ISSUES…CONT.</vt:lpstr>
      <vt:lpstr>SOLUTIONS TO COMMON MAXIMO ISSUES…CONT.</vt:lpstr>
      <vt:lpstr>PowerPoint Presentation</vt:lpstr>
      <vt:lpstr>CONNECT WITH US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FACILITIES OPERATION, MAINTENANCE &amp; REPAIR OVERVIEW</dc:title>
  <dc:creator>Bitsui, Marian K</dc:creator>
  <cp:lastModifiedBy>Perry, Dunnivan G</cp:lastModifiedBy>
  <cp:revision>8</cp:revision>
  <dcterms:created xsi:type="dcterms:W3CDTF">2022-01-20T15:00:48Z</dcterms:created>
  <dcterms:modified xsi:type="dcterms:W3CDTF">2022-06-06T22:39:00Z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0x010100813EFBD184CCA942BD942D2DC234DA02</vt:lpwstr>
  </property>
  <property fmtid="{D5CDD505-2E9C-101B-9397-08002B2CF9AE}" pid="3" name="MediaServiceImageTags">
    <vt:lpwstr/>
  </property>
</Properties>
</file>