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4"/>
  </p:sldMasterIdLst>
  <p:notesMasterIdLst>
    <p:notesMasterId r:id="rId28"/>
  </p:notesMasterIdLst>
  <p:sldIdLst>
    <p:sldId id="266" r:id="rId5"/>
    <p:sldId id="313" r:id="rId6"/>
    <p:sldId id="314" r:id="rId7"/>
    <p:sldId id="294" r:id="rId8"/>
    <p:sldId id="295" r:id="rId9"/>
    <p:sldId id="297" r:id="rId10"/>
    <p:sldId id="312" r:id="rId11"/>
    <p:sldId id="263" r:id="rId12"/>
    <p:sldId id="298" r:id="rId13"/>
    <p:sldId id="299" r:id="rId14"/>
    <p:sldId id="300" r:id="rId15"/>
    <p:sldId id="311" r:id="rId16"/>
    <p:sldId id="305" r:id="rId17"/>
    <p:sldId id="308" r:id="rId18"/>
    <p:sldId id="310" r:id="rId19"/>
    <p:sldId id="307" r:id="rId20"/>
    <p:sldId id="309" r:id="rId21"/>
    <p:sldId id="306" r:id="rId22"/>
    <p:sldId id="284" r:id="rId23"/>
    <p:sldId id="264" r:id="rId24"/>
    <p:sldId id="268" r:id="rId25"/>
    <p:sldId id="267" r:id="rId26"/>
    <p:sldId id="315" r:id="rId27"/>
  </p:sldIdLst>
  <p:sldSz cx="12192000" cy="6858000"/>
  <p:notesSz cx="7010400" cy="9296400"/>
  <p:embeddedFontLst>
    <p:embeddedFont>
      <p:font typeface="Calibri" panose="020F0502020204030204" pitchFamily="34" charset="0"/>
      <p:regular r:id="rId29"/>
      <p:bold r:id="rId29"/>
      <p:italic r:id="rId29"/>
      <p:boldItalic r:id="rId29"/>
    </p:embeddedFont>
    <p:embeddedFont>
      <p:font typeface="Calibri Light" panose="020F0302020204030204" pitchFamily="34" charset="0"/>
      <p:regular r:id="rId29"/>
      <p:italic r:id="rId29"/>
    </p:embeddedFont>
    <p:embeddedFont>
      <p:font typeface="Trebuchet MS" panose="020B060302020202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50"/>
    <a:srgbClr val="9D3F21"/>
    <a:srgbClr val="CE821F"/>
    <a:srgbClr val="AE431C"/>
    <a:srgbClr val="CE831D"/>
    <a:srgbClr val="FF8300"/>
    <a:srgbClr val="E56F10"/>
    <a:srgbClr val="E66E0F"/>
    <a:srgbClr val="4586BE"/>
    <a:srgbClr val="146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05F15-B949-15E0-F11B-BFF81BB4E789}" v="23" dt="2022-06-06T22:42:15.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667" autoAdjust="0"/>
  </p:normalViewPr>
  <p:slideViewPr>
    <p:cSldViewPr snapToGrid="0" snapToObjects="1">
      <p:cViewPr varScale="1">
        <p:scale>
          <a:sx n="136" d="100"/>
          <a:sy n="136" d="100"/>
        </p:scale>
        <p:origin x="954" y="96"/>
      </p:cViewPr>
      <p:guideLst>
        <p:guide orient="horz" pos="136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NUL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ee, Lisa L" userId="S::lisa.magee@indianaffairs.gov::239c0ca5-e341-462c-b073-abcd5e6101ef" providerId="AD" clId="Web-{43805F15-B949-15E0-F11B-BFF81BB4E789}"/>
    <pc:docChg chg="modSld">
      <pc:chgData name="Magee, Lisa L" userId="S::lisa.magee@indianaffairs.gov::239c0ca5-e341-462c-b073-abcd5e6101ef" providerId="AD" clId="Web-{43805F15-B949-15E0-F11B-BFF81BB4E789}" dt="2022-06-06T22:42:12.416" v="10" actId="20577"/>
      <pc:docMkLst>
        <pc:docMk/>
      </pc:docMkLst>
      <pc:sldChg chg="modSp">
        <pc:chgData name="Magee, Lisa L" userId="S::lisa.magee@indianaffairs.gov::239c0ca5-e341-462c-b073-abcd5e6101ef" providerId="AD" clId="Web-{43805F15-B949-15E0-F11B-BFF81BB4E789}" dt="2022-06-06T22:42:12.416" v="10" actId="20577"/>
        <pc:sldMkLst>
          <pc:docMk/>
          <pc:sldMk cId="3621357148" sldId="264"/>
        </pc:sldMkLst>
        <pc:spChg chg="mod">
          <ac:chgData name="Magee, Lisa L" userId="S::lisa.magee@indianaffairs.gov::239c0ca5-e341-462c-b073-abcd5e6101ef" providerId="AD" clId="Web-{43805F15-B949-15E0-F11B-BFF81BB4E789}" dt="2022-06-06T22:42:12.416" v="10" actId="20577"/>
          <ac:spMkLst>
            <pc:docMk/>
            <pc:sldMk cId="3621357148" sldId="264"/>
            <ac:spMk id="5" creationId="{3B4F97EA-ACA5-4B6E-977B-F82EE7B747F2}"/>
          </ac:spMkLst>
        </pc:spChg>
        <pc:spChg chg="mod">
          <ac:chgData name="Magee, Lisa L" userId="S::lisa.magee@indianaffairs.gov::239c0ca5-e341-462c-b073-abcd5e6101ef" providerId="AD" clId="Web-{43805F15-B949-15E0-F11B-BFF81BB4E789}" dt="2022-06-06T22:41:28.587" v="7" actId="20577"/>
          <ac:spMkLst>
            <pc:docMk/>
            <pc:sldMk cId="3621357148" sldId="264"/>
            <ac:spMk id="15" creationId="{C987FEFE-EDA8-F242-ACD2-923252C71A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C18878D-1091-4447-B782-4B9681C8AAC3}" type="datetimeFigureOut">
              <a:rPr lang="en-US" smtClean="0"/>
              <a:t>6/6/2022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A7679A2-0803-43B4-A9F1-9CBBE1AC322A}" type="slidenum">
              <a:rPr lang="en-US" smtClean="0"/>
              <a:t>‹#›</a:t>
            </a:fld>
            <a:endParaRPr lang="en-US" dirty="0"/>
          </a:p>
        </p:txBody>
      </p:sp>
    </p:spTree>
    <p:extLst>
      <p:ext uri="{BB962C8B-B14F-4D97-AF65-F5344CB8AC3E}">
        <p14:creationId xmlns:p14="http://schemas.microsoft.com/office/powerpoint/2010/main" val="372929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679A2-0803-43B4-A9F1-9CBBE1AC322A}" type="slidenum">
              <a:rPr lang="en-US" smtClean="0"/>
              <a:t>12</a:t>
            </a:fld>
            <a:endParaRPr lang="en-US" dirty="0"/>
          </a:p>
        </p:txBody>
      </p:sp>
    </p:spTree>
    <p:extLst>
      <p:ext uri="{BB962C8B-B14F-4D97-AF65-F5344CB8AC3E}">
        <p14:creationId xmlns:p14="http://schemas.microsoft.com/office/powerpoint/2010/main" val="140143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679A2-0803-43B4-A9F1-9CBBE1AC322A}" type="slidenum">
              <a:rPr lang="en-US" smtClean="0"/>
              <a:t>19</a:t>
            </a:fld>
            <a:endParaRPr lang="en-US" dirty="0"/>
          </a:p>
        </p:txBody>
      </p:sp>
    </p:spTree>
    <p:extLst>
      <p:ext uri="{BB962C8B-B14F-4D97-AF65-F5344CB8AC3E}">
        <p14:creationId xmlns:p14="http://schemas.microsoft.com/office/powerpoint/2010/main" val="222724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679A2-0803-43B4-A9F1-9CBBE1AC322A}" type="slidenum">
              <a:rPr lang="en-US" smtClean="0"/>
              <a:t>20</a:t>
            </a:fld>
            <a:endParaRPr lang="en-US" dirty="0"/>
          </a:p>
        </p:txBody>
      </p:sp>
    </p:spTree>
    <p:extLst>
      <p:ext uri="{BB962C8B-B14F-4D97-AF65-F5344CB8AC3E}">
        <p14:creationId xmlns:p14="http://schemas.microsoft.com/office/powerpoint/2010/main" val="355476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679A2-0803-43B4-A9F1-9CBBE1AC322A}" type="slidenum">
              <a:rPr lang="en-US" smtClean="0"/>
              <a:t>21</a:t>
            </a:fld>
            <a:endParaRPr lang="en-US" dirty="0"/>
          </a:p>
        </p:txBody>
      </p:sp>
    </p:spTree>
    <p:extLst>
      <p:ext uri="{BB962C8B-B14F-4D97-AF65-F5344CB8AC3E}">
        <p14:creationId xmlns:p14="http://schemas.microsoft.com/office/powerpoint/2010/main" val="1305795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emf"/><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hyperlink" Target="http://www.bie.edu/"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2485109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8E38AFEF-1E6B-407C-9142-1F01A4151C03}"/>
              </a:ext>
            </a:extLst>
          </p:cNvPr>
          <p:cNvSpPr>
            <a:spLocks noGrp="1"/>
          </p:cNvSpPr>
          <p:nvPr>
            <p:ph type="pic" sz="quarter" idx="10" hasCustomPrompt="1"/>
          </p:nvPr>
        </p:nvSpPr>
        <p:spPr>
          <a:xfrm>
            <a:off x="4289853" y="1686562"/>
            <a:ext cx="3167763" cy="391773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picture</a:t>
            </a:r>
          </a:p>
        </p:txBody>
      </p:sp>
      <p:sp>
        <p:nvSpPr>
          <p:cNvPr id="8" name="Picture Placeholder 8">
            <a:extLst>
              <a:ext uri="{FF2B5EF4-FFF2-40B4-BE49-F238E27FC236}">
                <a16:creationId xmlns:a16="http://schemas.microsoft.com/office/drawing/2014/main" id="{EEB23EB0-CC8D-40C4-B807-2E7136B069DB}"/>
              </a:ext>
            </a:extLst>
          </p:cNvPr>
          <p:cNvSpPr>
            <a:spLocks noGrp="1"/>
          </p:cNvSpPr>
          <p:nvPr>
            <p:ph type="pic" sz="quarter" idx="11" hasCustomPrompt="1"/>
          </p:nvPr>
        </p:nvSpPr>
        <p:spPr>
          <a:xfrm>
            <a:off x="7299548" y="1718182"/>
            <a:ext cx="3167763" cy="388611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picture</a:t>
            </a:r>
          </a:p>
        </p:txBody>
      </p:sp>
      <p:sp>
        <p:nvSpPr>
          <p:cNvPr id="6" name="Picture Placeholder 7">
            <a:extLst>
              <a:ext uri="{FF2B5EF4-FFF2-40B4-BE49-F238E27FC236}">
                <a16:creationId xmlns:a16="http://schemas.microsoft.com/office/drawing/2014/main" id="{015BEAB9-7498-BB49-B431-B0DB91D1A9CB}"/>
              </a:ext>
            </a:extLst>
          </p:cNvPr>
          <p:cNvSpPr>
            <a:spLocks noGrp="1"/>
          </p:cNvSpPr>
          <p:nvPr>
            <p:ph type="pic" sz="quarter" idx="12" hasCustomPrompt="1"/>
          </p:nvPr>
        </p:nvSpPr>
        <p:spPr>
          <a:xfrm>
            <a:off x="1280160" y="1686561"/>
            <a:ext cx="3167763" cy="391773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picture</a:t>
            </a:r>
          </a:p>
        </p:txBody>
      </p:sp>
      <p:sp>
        <p:nvSpPr>
          <p:cNvPr id="10" name="Text Placeholder 7">
            <a:extLst>
              <a:ext uri="{FF2B5EF4-FFF2-40B4-BE49-F238E27FC236}">
                <a16:creationId xmlns:a16="http://schemas.microsoft.com/office/drawing/2014/main" id="{4A92E812-F8D7-8E4F-A772-982B5980460F}"/>
              </a:ext>
            </a:extLst>
          </p:cNvPr>
          <p:cNvSpPr>
            <a:spLocks noGrp="1"/>
          </p:cNvSpPr>
          <p:nvPr>
            <p:ph type="body" sz="quarter" idx="13" hasCustomPrompt="1"/>
          </p:nvPr>
        </p:nvSpPr>
        <p:spPr>
          <a:xfrm>
            <a:off x="1280161" y="5830564"/>
            <a:ext cx="3009695" cy="801165"/>
          </a:xfrm>
        </p:spPr>
        <p:txBody>
          <a:bodyPr/>
          <a:lstStyle>
            <a:lvl1pPr marL="0" indent="0">
              <a:lnSpc>
                <a:spcPct val="80000"/>
              </a:lnSpc>
              <a:buNone/>
              <a:defRPr sz="1200" b="1"/>
            </a:lvl1pPr>
            <a:lvl2pPr marL="0" indent="0">
              <a:lnSpc>
                <a:spcPct val="80000"/>
              </a:lnSpc>
              <a:buNone/>
              <a:defRPr sz="1200">
                <a:solidFill>
                  <a:schemeClr val="tx1"/>
                </a:solidFill>
              </a:defRPr>
            </a:lvl2pPr>
          </a:lstStyle>
          <a:p>
            <a:pPr lvl="0"/>
            <a:r>
              <a:rPr lang="en-US" dirty="0"/>
              <a:t>Name</a:t>
            </a:r>
          </a:p>
          <a:p>
            <a:pPr lvl="1"/>
            <a:r>
              <a:rPr lang="en-US" dirty="0"/>
              <a:t>Organization</a:t>
            </a:r>
          </a:p>
          <a:p>
            <a:pPr lvl="1"/>
            <a:r>
              <a:rPr lang="en-US" dirty="0"/>
              <a:t>Position/Title</a:t>
            </a:r>
          </a:p>
        </p:txBody>
      </p:sp>
      <p:sp>
        <p:nvSpPr>
          <p:cNvPr id="12" name="Text Placeholder 7">
            <a:extLst>
              <a:ext uri="{FF2B5EF4-FFF2-40B4-BE49-F238E27FC236}">
                <a16:creationId xmlns:a16="http://schemas.microsoft.com/office/drawing/2014/main" id="{6F5FBFA8-C704-EA44-A8CC-8823AAD6DD62}"/>
              </a:ext>
            </a:extLst>
          </p:cNvPr>
          <p:cNvSpPr>
            <a:spLocks noGrp="1"/>
          </p:cNvSpPr>
          <p:nvPr>
            <p:ph type="body" sz="quarter" idx="14" hasCustomPrompt="1"/>
          </p:nvPr>
        </p:nvSpPr>
        <p:spPr>
          <a:xfrm>
            <a:off x="4447921" y="5825321"/>
            <a:ext cx="2851627" cy="801165"/>
          </a:xfrm>
        </p:spPr>
        <p:txBody>
          <a:bodyPr/>
          <a:lstStyle>
            <a:lvl1pPr marL="0" indent="0">
              <a:lnSpc>
                <a:spcPct val="80000"/>
              </a:lnSpc>
              <a:buNone/>
              <a:defRPr sz="1200" b="1"/>
            </a:lvl1pPr>
            <a:lvl2pPr marL="0" indent="0">
              <a:lnSpc>
                <a:spcPct val="80000"/>
              </a:lnSpc>
              <a:buNone/>
              <a:defRPr sz="1200">
                <a:solidFill>
                  <a:schemeClr val="tx1"/>
                </a:solidFill>
              </a:defRPr>
            </a:lvl2pPr>
          </a:lstStyle>
          <a:p>
            <a:pPr lvl="0"/>
            <a:r>
              <a:rPr lang="en-US" dirty="0"/>
              <a:t>Name</a:t>
            </a:r>
          </a:p>
          <a:p>
            <a:pPr lvl="1"/>
            <a:r>
              <a:rPr lang="en-US" dirty="0"/>
              <a:t>Organization</a:t>
            </a:r>
          </a:p>
          <a:p>
            <a:pPr lvl="1"/>
            <a:r>
              <a:rPr lang="en-US" dirty="0"/>
              <a:t>Position/Title</a:t>
            </a:r>
          </a:p>
        </p:txBody>
      </p:sp>
      <p:sp>
        <p:nvSpPr>
          <p:cNvPr id="13" name="Text Placeholder 7">
            <a:extLst>
              <a:ext uri="{FF2B5EF4-FFF2-40B4-BE49-F238E27FC236}">
                <a16:creationId xmlns:a16="http://schemas.microsoft.com/office/drawing/2014/main" id="{BEBAFF09-F762-0544-B095-1B7BB98FEFB7}"/>
              </a:ext>
            </a:extLst>
          </p:cNvPr>
          <p:cNvSpPr>
            <a:spLocks noGrp="1"/>
          </p:cNvSpPr>
          <p:nvPr>
            <p:ph type="body" sz="quarter" idx="15" hasCustomPrompt="1"/>
          </p:nvPr>
        </p:nvSpPr>
        <p:spPr>
          <a:xfrm>
            <a:off x="7457617" y="5825321"/>
            <a:ext cx="3009695" cy="801165"/>
          </a:xfrm>
        </p:spPr>
        <p:txBody>
          <a:bodyPr/>
          <a:lstStyle>
            <a:lvl1pPr marL="0" indent="0">
              <a:lnSpc>
                <a:spcPct val="80000"/>
              </a:lnSpc>
              <a:buNone/>
              <a:defRPr sz="1200" b="1"/>
            </a:lvl1pPr>
            <a:lvl2pPr marL="0" indent="0">
              <a:lnSpc>
                <a:spcPct val="80000"/>
              </a:lnSpc>
              <a:buNone/>
              <a:defRPr sz="1200">
                <a:solidFill>
                  <a:schemeClr val="tx1"/>
                </a:solidFill>
              </a:defRPr>
            </a:lvl2pPr>
          </a:lstStyle>
          <a:p>
            <a:pPr lvl="0"/>
            <a:r>
              <a:rPr lang="en-US" dirty="0"/>
              <a:t>Name</a:t>
            </a:r>
          </a:p>
          <a:p>
            <a:pPr lvl="1"/>
            <a:r>
              <a:rPr lang="en-US" dirty="0"/>
              <a:t>Organization</a:t>
            </a:r>
          </a:p>
          <a:p>
            <a:pPr lvl="1"/>
            <a:r>
              <a:rPr lang="en-US" dirty="0"/>
              <a:t>Position/Title</a:t>
            </a:r>
          </a:p>
        </p:txBody>
      </p:sp>
      <p:sp>
        <p:nvSpPr>
          <p:cNvPr id="14" name="Title 1">
            <a:extLst>
              <a:ext uri="{FF2B5EF4-FFF2-40B4-BE49-F238E27FC236}">
                <a16:creationId xmlns:a16="http://schemas.microsoft.com/office/drawing/2014/main" id="{41407FE6-9E70-E34A-9C08-C13368CFEB8A}"/>
              </a:ext>
            </a:extLst>
          </p:cNvPr>
          <p:cNvSpPr>
            <a:spLocks noGrp="1"/>
          </p:cNvSpPr>
          <p:nvPr>
            <p:ph type="title"/>
          </p:nvPr>
        </p:nvSpPr>
        <p:spPr>
          <a:xfrm>
            <a:off x="838201" y="876825"/>
            <a:ext cx="8879959" cy="813867"/>
          </a:xfrm>
        </p:spPr>
        <p:txBody>
          <a:bodyPr/>
          <a:lstStyle/>
          <a:p>
            <a:r>
              <a:rPr lang="en-US"/>
              <a:t>Click to edit Master title style</a:t>
            </a:r>
            <a:endParaRPr lang="en-US" dirty="0"/>
          </a:p>
        </p:txBody>
      </p:sp>
    </p:spTree>
    <p:extLst>
      <p:ext uri="{BB962C8B-B14F-4D97-AF65-F5344CB8AC3E}">
        <p14:creationId xmlns:p14="http://schemas.microsoft.com/office/powerpoint/2010/main" val="378629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0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gital Media" preserve="1" userDrawn="1">
  <p:cSld name="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rgbClr val="2B4B50"/>
                </a:solidFill>
                <a:latin typeface="Calibri" panose="020F0502020204030204" pitchFamily="34" charset="0"/>
                <a:ea typeface="Trebuchet MS"/>
                <a:cs typeface="Calibri" panose="020F0502020204030204" pitchFamily="34" charset="0"/>
                <a:sym typeface="Trebuchet MS"/>
              </a:rPr>
              <a:t>@</a:t>
            </a:r>
            <a:r>
              <a:rPr lang="en-US" sz="2400" b="1" dirty="0" err="1">
                <a:solidFill>
                  <a:srgbClr val="2B4B50"/>
                </a:solidFill>
                <a:latin typeface="Calibri" panose="020F0502020204030204" pitchFamily="34" charset="0"/>
                <a:ea typeface="Trebuchet MS"/>
                <a:cs typeface="Calibri" panose="020F0502020204030204" pitchFamily="34" charset="0"/>
                <a:sym typeface="Trebuchet MS"/>
              </a:rPr>
              <a:t>BureauofIndianEducation</a:t>
            </a:r>
            <a:endParaRPr dirty="0">
              <a:solidFill>
                <a:srgbClr val="2B4B50"/>
              </a:solidFill>
            </a:endParaRPr>
          </a:p>
          <a:p>
            <a:pPr marL="0" marR="0" lvl="0" indent="0" algn="l" rtl="0">
              <a:spcBef>
                <a:spcPts val="0"/>
              </a:spcBef>
              <a:spcAft>
                <a:spcPts val="0"/>
              </a:spcAft>
              <a:buNone/>
            </a:pPr>
            <a:endParaRPr sz="2400" b="1" dirty="0">
              <a:solidFill>
                <a:srgbClr val="2B4B50"/>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rgbClr val="2B4B50"/>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rgbClr val="2B4B50"/>
                </a:solidFill>
                <a:latin typeface="Calibri" panose="020F0502020204030204" pitchFamily="34" charset="0"/>
                <a:ea typeface="Trebuchet MS"/>
                <a:cs typeface="Calibri" panose="020F0502020204030204" pitchFamily="34" charset="0"/>
                <a:sym typeface="Trebuchet MS"/>
              </a:rPr>
              <a:t>/</a:t>
            </a:r>
            <a:r>
              <a:rPr lang="en-US" sz="2400" b="1" dirty="0" err="1">
                <a:solidFill>
                  <a:srgbClr val="2B4B50"/>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rgbClr val="2B4B50"/>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rgbClr val="2B4B50"/>
              </a:solidFill>
              <a:latin typeface="Calibri" panose="020F0502020204030204" pitchFamily="34" charset="0"/>
              <a:ea typeface="Trebuchet MS"/>
              <a:cs typeface="Calibri" panose="020F0502020204030204" pitchFamily="34" charset="0"/>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rgbClr val="2B4B50"/>
                </a:solidFill>
                <a:latin typeface="Calibri" panose="020F0502020204030204" pitchFamily="34" charset="0"/>
                <a:ea typeface="Trebuchet MS"/>
                <a:cs typeface="Calibri" panose="020F0502020204030204" pitchFamily="34" charset="0"/>
                <a:sym typeface="Trebuchet MS"/>
                <a:hlinkClick r:id="rId9">
                  <a:extLst>
                    <a:ext uri="{A12FA001-AC4F-418D-AE19-62706E023703}">
                      <ahyp:hlinkClr xmlns:ahyp="http://schemas.microsoft.com/office/drawing/2018/hyperlinkcolor" val="tx"/>
                    </a:ext>
                  </a:extLst>
                </a:hlinkClick>
              </a:rPr>
              <a:t>www.bie.edu</a:t>
            </a:r>
            <a:endParaRPr sz="2400" b="1" dirty="0">
              <a:solidFill>
                <a:srgbClr val="2B4B50"/>
              </a:solidFill>
              <a:latin typeface="Calibri" panose="020F0502020204030204" pitchFamily="34" charset="0"/>
              <a:ea typeface="Trebuchet MS"/>
              <a:cs typeface="Calibri" panose="020F0502020204030204" pitchFamily="34" charset="0"/>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18229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preserve="1">
  <p:cSld name="Thank You">
    <p:spTree>
      <p:nvGrpSpPr>
        <p:cNvPr id="1" name="Shape 142"/>
        <p:cNvGrpSpPr/>
        <p:nvPr/>
      </p:nvGrpSpPr>
      <p:grpSpPr>
        <a:xfrm>
          <a:off x="0" y="0"/>
          <a:ext cx="0" cy="0"/>
          <a:chOff x="0" y="0"/>
          <a:chExt cx="0" cy="0"/>
        </a:xfrm>
      </p:grpSpPr>
      <p:sp>
        <p:nvSpPr>
          <p:cNvPr id="143" name="Google Shape;143;p42"/>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42"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spTree>
    <p:extLst>
      <p:ext uri="{BB962C8B-B14F-4D97-AF65-F5344CB8AC3E}">
        <p14:creationId xmlns:p14="http://schemas.microsoft.com/office/powerpoint/2010/main" val="2336552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2D12B4-0C88-E243-B138-FEA1F28CD9E4}"/>
              </a:ext>
            </a:extLst>
          </p:cNvPr>
          <p:cNvSpPr/>
          <p:nvPr userDrawn="1"/>
        </p:nvSpPr>
        <p:spPr>
          <a:xfrm>
            <a:off x="7869382" y="5636450"/>
            <a:ext cx="3231215" cy="230832"/>
          </a:xfrm>
          <a:prstGeom prst="rect">
            <a:avLst/>
          </a:prstGeom>
        </p:spPr>
        <p:txBody>
          <a:bodyPr wrap="square">
            <a:spAutoFit/>
          </a:bodyPr>
          <a:lstStyle/>
          <a:p>
            <a:pPr algn="r"/>
            <a:r>
              <a:rPr lang="en-US" sz="900" b="0" i="0" dirty="0">
                <a:latin typeface="Calibri Light" panose="020F0302020204030204" pitchFamily="34" charset="0"/>
              </a:rPr>
              <a:t>Bureau of Indian Education</a:t>
            </a:r>
          </a:p>
        </p:txBody>
      </p:sp>
    </p:spTree>
    <p:extLst>
      <p:ext uri="{BB962C8B-B14F-4D97-AF65-F5344CB8AC3E}">
        <p14:creationId xmlns:p14="http://schemas.microsoft.com/office/powerpoint/2010/main" val="428191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27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3178564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esentation Slide" preserve="1" userDrawn="1">
  <p:cSld name="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4"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4"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4"/>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4"/>
          <p:cNvSpPr txBox="1">
            <a:spLocks noGrp="1"/>
          </p:cNvSpPr>
          <p:nvPr>
            <p:ph type="body" idx="1"/>
          </p:nvPr>
        </p:nvSpPr>
        <p:spPr>
          <a:xfrm>
            <a:off x="1455592" y="1825625"/>
            <a:ext cx="9700088" cy="39769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rgbClr val="4E1E07"/>
              </a:buClr>
              <a:buSzPts val="3200"/>
              <a:buFont typeface="Arial"/>
              <a:buChar char="•"/>
              <a:defRPr sz="3200" b="1" i="0" u="none" strike="noStrike" cap="none">
                <a:solidFill>
                  <a:srgbClr val="4E1E07"/>
                </a:solidFill>
                <a:latin typeface="Calibri" panose="020F0502020204030204" pitchFamily="34" charset="0"/>
                <a:ea typeface="Calibri" panose="020F0502020204030204" pitchFamily="34" charset="0"/>
                <a:cs typeface="Calibri" panose="020F0502020204030204" pitchFamily="34" charset="0"/>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Trebuchet MS"/>
                <a:ea typeface="Trebuchet MS"/>
                <a:cs typeface="Trebuchet MS"/>
                <a:sym typeface="Trebuchet M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34" name="Google Shape;34;p34"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4"/>
          <p:cNvGrpSpPr/>
          <p:nvPr/>
        </p:nvGrpSpPr>
        <p:grpSpPr>
          <a:xfrm rot="-5400000">
            <a:off x="10469429" y="1181806"/>
            <a:ext cx="2584807" cy="869620"/>
            <a:chOff x="9177476" y="5772727"/>
            <a:chExt cx="2584807" cy="869620"/>
          </a:xfrm>
        </p:grpSpPr>
        <p:sp>
          <p:nvSpPr>
            <p:cNvPr id="36" name="Google Shape;36;p34"/>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4"/>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4"/>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4"/>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4"/>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4"/>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4"/>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4" name="Google Shape;44;p34"/>
          <p:cNvPicPr preferRelativeResize="0"/>
          <p:nvPr userDrawn="1"/>
        </p:nvPicPr>
        <p:blipFill rotWithShape="1">
          <a:blip r:embed="rId6">
            <a:alphaModFix/>
          </a:blip>
          <a:srcRect/>
          <a:stretch/>
        </p:blipFill>
        <p:spPr>
          <a:xfrm>
            <a:off x="444312" y="512082"/>
            <a:ext cx="5779766" cy="1229279"/>
          </a:xfrm>
          <a:prstGeom prst="rect">
            <a:avLst/>
          </a:prstGeom>
          <a:noFill/>
          <a:ln>
            <a:noFill/>
          </a:ln>
        </p:spPr>
      </p:pic>
      <p:pic>
        <p:nvPicPr>
          <p:cNvPr id="5" name="Picture 4">
            <a:extLst>
              <a:ext uri="{FF2B5EF4-FFF2-40B4-BE49-F238E27FC236}">
                <a16:creationId xmlns:a16="http://schemas.microsoft.com/office/drawing/2014/main" id="{B6213CA0-9459-5250-6FEB-14A74DD5504B}"/>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93570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385773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Slide - Emphasized 2-column" preserve="1">
  <p:cSld name="1_Content Slide - Emphasized 2-column">
    <p:spTree>
      <p:nvGrpSpPr>
        <p:cNvPr id="1" name="Shape 45"/>
        <p:cNvGrpSpPr/>
        <p:nvPr/>
      </p:nvGrpSpPr>
      <p:grpSpPr>
        <a:xfrm>
          <a:off x="0" y="0"/>
          <a:ext cx="0" cy="0"/>
          <a:chOff x="0" y="0"/>
          <a:chExt cx="0" cy="0"/>
        </a:xfrm>
      </p:grpSpPr>
      <p:sp>
        <p:nvSpPr>
          <p:cNvPr id="46" name="Google Shape;46;p40"/>
          <p:cNvSpPr/>
          <p:nvPr/>
        </p:nvSpPr>
        <p:spPr>
          <a:xfrm>
            <a:off x="0" y="0"/>
            <a:ext cx="4597527"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47" name="Google Shape;47;p40"/>
          <p:cNvSpPr txBox="1">
            <a:spLocks noGrp="1"/>
          </p:cNvSpPr>
          <p:nvPr>
            <p:ph type="title"/>
          </p:nvPr>
        </p:nvSpPr>
        <p:spPr>
          <a:xfrm>
            <a:off x="526184" y="681849"/>
            <a:ext cx="3738284" cy="2348732"/>
          </a:xfrm>
          <a:prstGeom prst="rect">
            <a:avLst/>
          </a:prstGeom>
          <a:noFill/>
          <a:ln>
            <a:noFill/>
          </a:ln>
        </p:spPr>
        <p:txBody>
          <a:bodyPr spcFirstLastPara="1" wrap="square" lIns="91425" tIns="45700" rIns="91425" bIns="45700" anchor="t" anchorCtr="0">
            <a:noAutofit/>
          </a:bodyPr>
          <a:lstStyle>
            <a:lvl1pPr marR="0" lvl="0" algn="l" rtl="0">
              <a:lnSpc>
                <a:spcPct val="102000"/>
              </a:lnSpc>
              <a:spcBef>
                <a:spcPts val="0"/>
              </a:spcBef>
              <a:spcAft>
                <a:spcPts val="0"/>
              </a:spcAft>
              <a:buClr>
                <a:schemeClr val="lt1"/>
              </a:buClr>
              <a:buSzPts val="3749"/>
              <a:buFont typeface="Helvetica Neue"/>
              <a:buNone/>
              <a:defRPr sz="3749"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9" name="Google Shape;49;p40"/>
          <p:cNvSpPr txBox="1">
            <a:spLocks noGrp="1"/>
          </p:cNvSpPr>
          <p:nvPr>
            <p:ph type="body" idx="1"/>
          </p:nvPr>
        </p:nvSpPr>
        <p:spPr>
          <a:xfrm>
            <a:off x="5005689" y="681849"/>
            <a:ext cx="5281312" cy="4811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2000"/>
              </a:lnSpc>
              <a:spcBef>
                <a:spcPts val="1300"/>
              </a:spcBef>
              <a:spcAft>
                <a:spcPts val="0"/>
              </a:spcAft>
              <a:buClr>
                <a:schemeClr val="accent3"/>
              </a:buClr>
              <a:buSzPts val="1900"/>
              <a:buFont typeface="Arial"/>
              <a:buNone/>
              <a:defRPr sz="19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rtl="0">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rtl="0">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rtl="0">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50" name="Google Shape;50;p40"/>
          <p:cNvSpPr/>
          <p:nvPr/>
        </p:nvSpPr>
        <p:spPr>
          <a:xfrm>
            <a:off x="11338334" y="6158941"/>
            <a:ext cx="395573" cy="380064"/>
          </a:xfrm>
          <a:prstGeom prst="rect">
            <a:avLst/>
          </a:prstGeom>
          <a:solidFill>
            <a:schemeClr val="lt1">
              <a:alpha val="7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52" name="Google Shape;52;p40"/>
          <p:cNvSpPr txBox="1"/>
          <p:nvPr/>
        </p:nvSpPr>
        <p:spPr>
          <a:xfrm>
            <a:off x="11338334" y="6168542"/>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rgbClr val="002156"/>
                </a:solidFill>
                <a:latin typeface="Calibri" panose="020F0502020204030204" pitchFamily="34" charset="0"/>
                <a:ea typeface="Helvetica Neue"/>
                <a:cs typeface="Calibri" panose="020F0502020204030204" pitchFamily="34" charset="0"/>
                <a:sym typeface="Helvetica Neue"/>
              </a:rPr>
              <a:t>‹#›</a:t>
            </a:fld>
            <a:endParaRPr sz="1200" b="1" dirty="0">
              <a:solidFill>
                <a:srgbClr val="002156"/>
              </a:solidFill>
              <a:latin typeface="Calibri" panose="020F0502020204030204" pitchFamily="34" charset="0"/>
              <a:ea typeface="Helvetica Neue"/>
              <a:cs typeface="Calibri" panose="020F0502020204030204" pitchFamily="34" charset="0"/>
              <a:sym typeface="Helvetica Neue"/>
            </a:endParaRPr>
          </a:p>
        </p:txBody>
      </p:sp>
      <p:pic>
        <p:nvPicPr>
          <p:cNvPr id="11" name="Google Shape;208;p50" descr="An organic corner shape">
            <a:extLst>
              <a:ext uri="{FF2B5EF4-FFF2-40B4-BE49-F238E27FC236}">
                <a16:creationId xmlns:a16="http://schemas.microsoft.com/office/drawing/2014/main" id="{822B584E-A7CC-A43F-B9C5-4EED587D8D48}"/>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12" name="Google Shape;209;p50" descr="A circle filled with diagonal lines">
            <a:extLst>
              <a:ext uri="{FF2B5EF4-FFF2-40B4-BE49-F238E27FC236}">
                <a16:creationId xmlns:a16="http://schemas.microsoft.com/office/drawing/2014/main" id="{EA8C5626-B463-AEDF-0710-3629DE6B5E2C}"/>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13" name="Google Shape;210;p50">
            <a:extLst>
              <a:ext uri="{FF2B5EF4-FFF2-40B4-BE49-F238E27FC236}">
                <a16:creationId xmlns:a16="http://schemas.microsoft.com/office/drawing/2014/main" id="{120F6A39-861F-D71E-CE3B-ACA8FB8BE4BE}"/>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5" name="Picture 14">
            <a:extLst>
              <a:ext uri="{FF2B5EF4-FFF2-40B4-BE49-F238E27FC236}">
                <a16:creationId xmlns:a16="http://schemas.microsoft.com/office/drawing/2014/main" id="{7F546FA3-2454-031F-24FF-0A0B47423399}"/>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67494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83F6B0D4-36A1-4046-A9D6-B51ECCEF6E8D}"/>
              </a:ext>
            </a:extLst>
          </p:cNvPr>
          <p:cNvSpPr>
            <a:spLocks noGrp="1"/>
          </p:cNvSpPr>
          <p:nvPr>
            <p:ph type="title"/>
          </p:nvPr>
        </p:nvSpPr>
        <p:spPr>
          <a:xfrm>
            <a:off x="838200" y="365129"/>
            <a:ext cx="950155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23C0276-B9AC-2547-90DF-A719B6AC5BBB}"/>
              </a:ext>
            </a:extLst>
          </p:cNvPr>
          <p:cNvSpPr>
            <a:spLocks noGrp="1"/>
          </p:cNvSpPr>
          <p:nvPr>
            <p:ph idx="1"/>
          </p:nvPr>
        </p:nvSpPr>
        <p:spPr>
          <a:xfrm>
            <a:off x="838200" y="1825625"/>
            <a:ext cx="950155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77415EBE-69AA-E845-B766-D66CCD375DC5}"/>
              </a:ext>
            </a:extLst>
          </p:cNvPr>
          <p:cNvSpPr>
            <a:spLocks noGrp="1"/>
          </p:cNvSpPr>
          <p:nvPr>
            <p:ph type="sldNum" sz="quarter" idx="4"/>
          </p:nvPr>
        </p:nvSpPr>
        <p:spPr>
          <a:xfrm>
            <a:off x="7596555" y="637778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1072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72"/>
        <p:cNvGrpSpPr/>
        <p:nvPr/>
      </p:nvGrpSpPr>
      <p:grpSpPr>
        <a:xfrm>
          <a:off x="0" y="0"/>
          <a:ext cx="0" cy="0"/>
          <a:chOff x="0" y="0"/>
          <a:chExt cx="0" cy="0"/>
        </a:xfrm>
      </p:grpSpPr>
      <p:sp>
        <p:nvSpPr>
          <p:cNvPr id="74" name="Google Shape;74;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75" name="Google Shape;75;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76" name="Google Shape;76;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pic>
        <p:nvPicPr>
          <p:cNvPr id="6" name="Google Shape;208;p50" descr="An organic corner shape">
            <a:extLst>
              <a:ext uri="{FF2B5EF4-FFF2-40B4-BE49-F238E27FC236}">
                <a16:creationId xmlns:a16="http://schemas.microsoft.com/office/drawing/2014/main" id="{D43B82D8-03DD-7E67-15C8-FD24F9EF94BA}"/>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7" name="Google Shape;209;p50" descr="A circle filled with diagonal lines">
            <a:extLst>
              <a:ext uri="{FF2B5EF4-FFF2-40B4-BE49-F238E27FC236}">
                <a16:creationId xmlns:a16="http://schemas.microsoft.com/office/drawing/2014/main" id="{F49ABF38-E446-BBF2-B088-ADC613AC3FE8}"/>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8" name="Google Shape;210;p50">
            <a:extLst>
              <a:ext uri="{FF2B5EF4-FFF2-40B4-BE49-F238E27FC236}">
                <a16:creationId xmlns:a16="http://schemas.microsoft.com/office/drawing/2014/main" id="{D8C9DB45-4887-289B-8559-D81BCD9362CD}"/>
              </a:ext>
            </a:extLst>
          </p:cNvPr>
          <p:cNvCxnSpPr/>
          <p:nvPr userDrawn="1"/>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pic>
        <p:nvPicPr>
          <p:cNvPr id="10" name="Picture 9">
            <a:extLst>
              <a:ext uri="{FF2B5EF4-FFF2-40B4-BE49-F238E27FC236}">
                <a16:creationId xmlns:a16="http://schemas.microsoft.com/office/drawing/2014/main" id="{54B3C7F8-3AE2-8577-4433-50A5D1A67055}"/>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70717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271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64640"/>
            <a:ext cx="10515600" cy="87789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77467"/>
            <a:ext cx="5181600" cy="347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77467"/>
            <a:ext cx="5181600" cy="3477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605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950155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50155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6/6/2022</a:t>
            </a:fld>
            <a:endParaRPr lang="en-US" dirty="0"/>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7685472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 id="2147483687" r:id="rId5"/>
    <p:sldLayoutId id="2147483680" r:id="rId6"/>
    <p:sldLayoutId id="2147483688" r:id="rId7"/>
    <p:sldLayoutId id="2147483663" r:id="rId8"/>
    <p:sldLayoutId id="2147483665" r:id="rId9"/>
    <p:sldLayoutId id="2147483683" r:id="rId10"/>
    <p:sldLayoutId id="2147483674" r:id="rId11"/>
    <p:sldLayoutId id="2147483691" r:id="rId12"/>
    <p:sldLayoutId id="2147483690" r:id="rId13"/>
    <p:sldLayoutId id="2147483677" r:id="rId14"/>
    <p:sldLayoutId id="214748367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vehicle.policy@gsa.go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oren.morgan@bie.edu" TargetMode="External"/><Relationship Id="rId7" Type="http://schemas.openxmlformats.org/officeDocument/2006/relationships/hyperlink" Target="mailto:Jerrod.bekis@bie.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tracey.ayze@bie.edu" TargetMode="External"/><Relationship Id="rId5" Type="http://schemas.openxmlformats.org/officeDocument/2006/relationships/hyperlink" Target="mailto:michael.soman@bie.edu" TargetMode="External"/><Relationship Id="rId4" Type="http://schemas.openxmlformats.org/officeDocument/2006/relationships/hyperlink" Target="mailto:bernadine.letchr@bie.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9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82A2-69AD-4A02-A6DF-4F87C36B4CC8}"/>
              </a:ext>
            </a:extLst>
          </p:cNvPr>
          <p:cNvSpPr>
            <a:spLocks noGrp="1"/>
          </p:cNvSpPr>
          <p:nvPr>
            <p:ph type="title" idx="4294967295"/>
          </p:nvPr>
        </p:nvSpPr>
        <p:spPr>
          <a:xfrm>
            <a:off x="437745" y="365125"/>
            <a:ext cx="9063443" cy="1325563"/>
          </a:xfrm>
        </p:spPr>
        <p:txBody>
          <a:bodyPr>
            <a:normAutofit/>
          </a:bodyPr>
          <a:lstStyle/>
          <a:p>
            <a:r>
              <a:rPr lang="en-US" sz="4000" b="1" dirty="0">
                <a:solidFill>
                  <a:srgbClr val="2B4B50"/>
                </a:solidFill>
                <a:latin typeface="Calibri" panose="020F0502020204030204" pitchFamily="34" charset="0"/>
              </a:rPr>
              <a:t>Fleet Management</a:t>
            </a:r>
          </a:p>
        </p:txBody>
      </p:sp>
      <p:sp>
        <p:nvSpPr>
          <p:cNvPr id="3" name="Content Placeholder 2">
            <a:extLst>
              <a:ext uri="{FF2B5EF4-FFF2-40B4-BE49-F238E27FC236}">
                <a16:creationId xmlns:a16="http://schemas.microsoft.com/office/drawing/2014/main" id="{C69AF6B8-1C9B-4043-8CA9-93CE99F7A424}"/>
              </a:ext>
            </a:extLst>
          </p:cNvPr>
          <p:cNvSpPr>
            <a:spLocks noGrp="1"/>
          </p:cNvSpPr>
          <p:nvPr>
            <p:ph idx="4294967295"/>
          </p:nvPr>
        </p:nvSpPr>
        <p:spPr>
          <a:xfrm>
            <a:off x="1177046" y="1825625"/>
            <a:ext cx="8324141" cy="4351338"/>
          </a:xfrm>
        </p:spPr>
        <p:txBody>
          <a:bodyPr>
            <a:normAutofit/>
          </a:bodyPr>
          <a:lstStyle/>
          <a:p>
            <a:r>
              <a:rPr lang="en-US" dirty="0"/>
              <a:t>GSA Leasing Guide </a:t>
            </a:r>
          </a:p>
          <a:p>
            <a:pPr lvl="1"/>
            <a:r>
              <a:rPr lang="en-US" dirty="0"/>
              <a:t>Explains what GSA Fleet is about and what it is authorized to do.</a:t>
            </a:r>
          </a:p>
          <a:p>
            <a:pPr lvl="1"/>
            <a:r>
              <a:rPr lang="en-US" dirty="0"/>
              <a:t>Used when placing a request for a new or replacement vehicle.</a:t>
            </a:r>
          </a:p>
          <a:p>
            <a:pPr lvl="1"/>
            <a:r>
              <a:rPr lang="en-US" dirty="0"/>
              <a:t>Use of the GSA Fleet Card Issued with the Vehicle.</a:t>
            </a:r>
          </a:p>
          <a:p>
            <a:pPr lvl="1"/>
            <a:r>
              <a:rPr lang="en-US" dirty="0"/>
              <a:t>Maintenance and Repairs - A Maintenance Control Center (MCC) that provides GSA Fleet customer agencies, drivers, and vendors with one-stop service for mechanical repairs and record-keeping on vehicle repair history. </a:t>
            </a:r>
          </a:p>
          <a:p>
            <a:pPr lvl="1"/>
            <a:r>
              <a:rPr lang="en-US" dirty="0"/>
              <a:t>Accident or Incidents – Accident Management Center providing GSA Fleet’s customer agencies and drivers with one-stop service. </a:t>
            </a:r>
          </a:p>
          <a:p>
            <a:pPr lvl="1"/>
            <a:r>
              <a:rPr lang="en-US" dirty="0"/>
              <a:t>Vehicle Insured.</a:t>
            </a:r>
          </a:p>
          <a:p>
            <a:pPr lvl="1"/>
            <a:r>
              <a:rPr lang="en-US" dirty="0"/>
              <a:t>Reporting Requirements-refer to BIE Property.</a:t>
            </a:r>
          </a:p>
          <a:p>
            <a:pPr lvl="1"/>
            <a:r>
              <a:rPr lang="en-US" dirty="0"/>
              <a:t>Contact for GSA Fleet Service Representative – Do you know who that is for you?</a:t>
            </a:r>
          </a:p>
          <a:p>
            <a:pPr marL="342900" lvl="1" indent="0">
              <a:buNone/>
            </a:pPr>
            <a:endParaRPr lang="en-US" dirty="0"/>
          </a:p>
        </p:txBody>
      </p:sp>
    </p:spTree>
    <p:extLst>
      <p:ext uri="{BB962C8B-B14F-4D97-AF65-F5344CB8AC3E}">
        <p14:creationId xmlns:p14="http://schemas.microsoft.com/office/powerpoint/2010/main" val="426483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A532C-D647-4ABD-B4B7-3731FB886A08}"/>
              </a:ext>
            </a:extLst>
          </p:cNvPr>
          <p:cNvSpPr>
            <a:spLocks noGrp="1"/>
          </p:cNvSpPr>
          <p:nvPr>
            <p:ph type="title" idx="4294967295"/>
          </p:nvPr>
        </p:nvSpPr>
        <p:spPr>
          <a:xfrm>
            <a:off x="418289" y="365125"/>
            <a:ext cx="9679021" cy="1325563"/>
          </a:xfrm>
        </p:spPr>
        <p:txBody>
          <a:bodyPr>
            <a:normAutofit/>
          </a:bodyPr>
          <a:lstStyle/>
          <a:p>
            <a:r>
              <a:rPr lang="en-US" sz="4000" b="1" dirty="0">
                <a:solidFill>
                  <a:srgbClr val="2B4B50"/>
                </a:solidFill>
                <a:latin typeface="Calibri" panose="020F0502020204030204" pitchFamily="34" charset="0"/>
              </a:rPr>
              <a:t>Fleet Management – Point of Contacts</a:t>
            </a:r>
          </a:p>
        </p:txBody>
      </p:sp>
      <p:sp>
        <p:nvSpPr>
          <p:cNvPr id="5" name="Content Placeholder 4">
            <a:extLst>
              <a:ext uri="{FF2B5EF4-FFF2-40B4-BE49-F238E27FC236}">
                <a16:creationId xmlns:a16="http://schemas.microsoft.com/office/drawing/2014/main" id="{E3261F98-D0D1-4FEE-A87F-2161BD384AFE}"/>
              </a:ext>
            </a:extLst>
          </p:cNvPr>
          <p:cNvSpPr>
            <a:spLocks noGrp="1"/>
          </p:cNvSpPr>
          <p:nvPr>
            <p:ph idx="4294967295"/>
          </p:nvPr>
        </p:nvSpPr>
        <p:spPr>
          <a:xfrm>
            <a:off x="1449420" y="1825625"/>
            <a:ext cx="9007814" cy="4351338"/>
          </a:xfrm>
        </p:spPr>
        <p:txBody>
          <a:bodyPr>
            <a:normAutofit/>
          </a:bodyPr>
          <a:lstStyle/>
          <a:p>
            <a:pPr marL="0" indent="0">
              <a:buNone/>
            </a:pPr>
            <a:r>
              <a:rPr lang="en-US" dirty="0"/>
              <a:t>Need to Know:</a:t>
            </a:r>
          </a:p>
          <a:p>
            <a:r>
              <a:rPr lang="en-US" dirty="0"/>
              <a:t>Fleet Service Representatives (FSR) are there for GSA Fleet customers throughout the entire vehicle leasing process.</a:t>
            </a:r>
          </a:p>
          <a:p>
            <a:r>
              <a:rPr lang="en-US" dirty="0"/>
              <a:t>Utilization Clerk: </a:t>
            </a:r>
          </a:p>
          <a:p>
            <a:pPr lvl="1"/>
            <a:r>
              <a:rPr lang="en-US" dirty="0"/>
              <a:t>Enters current and accurate mileage that is critical to ensure timely billing and PM notifications. It is the agency’s responsibility to monitor mileage reporting.</a:t>
            </a:r>
          </a:p>
          <a:p>
            <a:pPr lvl="1"/>
            <a:r>
              <a:rPr lang="en-US" dirty="0"/>
              <a:t>Also called Fleet Maintenance Clerk.</a:t>
            </a:r>
          </a:p>
          <a:p>
            <a:r>
              <a:rPr lang="en-US" dirty="0"/>
              <a:t>Property Management Specialist (Fleet) and Accountable Property Officers are to be notified for new and returned vehicles.</a:t>
            </a:r>
          </a:p>
          <a:p>
            <a:r>
              <a:rPr lang="en-US" dirty="0"/>
              <a:t>GSA </a:t>
            </a:r>
            <a:r>
              <a:rPr lang="en-US" dirty="0" err="1"/>
              <a:t>DriveThru</a:t>
            </a:r>
            <a:r>
              <a:rPr lang="en-US" dirty="0"/>
              <a:t> POC are to be kept current.</a:t>
            </a:r>
          </a:p>
          <a:p>
            <a:r>
              <a:rPr lang="en-US" dirty="0"/>
              <a:t>GSA Drive Thru Account – Custodial Property Officer/Report mileage to Utilization Clerk or to BIE Property </a:t>
            </a:r>
          </a:p>
          <a:p>
            <a:endParaRPr lang="en-US" dirty="0"/>
          </a:p>
        </p:txBody>
      </p:sp>
    </p:spTree>
    <p:extLst>
      <p:ext uri="{BB962C8B-B14F-4D97-AF65-F5344CB8AC3E}">
        <p14:creationId xmlns:p14="http://schemas.microsoft.com/office/powerpoint/2010/main" val="327548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9E5-EBBA-41E8-B469-44BAFC0F6B61}"/>
              </a:ext>
            </a:extLst>
          </p:cNvPr>
          <p:cNvSpPr>
            <a:spLocks noGrp="1"/>
          </p:cNvSpPr>
          <p:nvPr>
            <p:ph type="title"/>
          </p:nvPr>
        </p:nvSpPr>
        <p:spPr>
          <a:xfrm>
            <a:off x="4752976" y="134347"/>
            <a:ext cx="5529160" cy="2348732"/>
          </a:xfrm>
        </p:spPr>
        <p:txBody>
          <a:bodyPr/>
          <a:lstStyle/>
          <a:p>
            <a:r>
              <a:rPr lang="en-US" sz="4000" dirty="0">
                <a:solidFill>
                  <a:srgbClr val="2B4B50"/>
                </a:solidFill>
              </a:rPr>
              <a:t>Fleet Management – GSA Fleet Cards</a:t>
            </a:r>
          </a:p>
        </p:txBody>
      </p:sp>
      <p:sp>
        <p:nvSpPr>
          <p:cNvPr id="6" name="Content Placeholder 5">
            <a:extLst>
              <a:ext uri="{FF2B5EF4-FFF2-40B4-BE49-F238E27FC236}">
                <a16:creationId xmlns:a16="http://schemas.microsoft.com/office/drawing/2014/main" id="{62523384-0CDF-4CE6-845C-DE17C4C5CE08}"/>
              </a:ext>
            </a:extLst>
          </p:cNvPr>
          <p:cNvSpPr>
            <a:spLocks noGrp="1"/>
          </p:cNvSpPr>
          <p:nvPr>
            <p:ph type="body" idx="1"/>
          </p:nvPr>
        </p:nvSpPr>
        <p:spPr>
          <a:xfrm>
            <a:off x="933854" y="289990"/>
            <a:ext cx="3570051" cy="5311142"/>
          </a:xfrm>
        </p:spPr>
        <p:txBody>
          <a:bodyPr>
            <a:normAutofit/>
          </a:bodyPr>
          <a:lstStyle/>
          <a:p>
            <a:pPr algn="r"/>
            <a:r>
              <a:rPr lang="en-US" sz="1400" dirty="0">
                <a:solidFill>
                  <a:schemeClr val="bg1"/>
                </a:solidFill>
              </a:rPr>
              <a:t>GSA Fleet cards are accepted by most branded fueling stations and by maintenance facilities for under $100 transactions, excluding tires, batteries, or glass replacement which require preauthorization by contacting GSA’s MCC or AMC at 1-866-400-0411.</a:t>
            </a:r>
          </a:p>
          <a:p>
            <a:pPr algn="r"/>
            <a:r>
              <a:rPr lang="en-US" sz="1400" dirty="0">
                <a:solidFill>
                  <a:schemeClr val="bg1"/>
                </a:solidFill>
              </a:rPr>
              <a:t>Only use the GSA Fleet Service Card assigned to your specific vehicle. </a:t>
            </a:r>
          </a:p>
          <a:p>
            <a:pPr algn="r"/>
            <a:r>
              <a:rPr lang="en-US" sz="1400" dirty="0">
                <a:solidFill>
                  <a:schemeClr val="bg1"/>
                </a:solidFill>
              </a:rPr>
              <a:t>Educate drivers on proper GSA Fleet Service Card use. </a:t>
            </a:r>
          </a:p>
          <a:p>
            <a:pPr algn="r"/>
            <a:r>
              <a:rPr lang="en-US" sz="1400" dirty="0">
                <a:solidFill>
                  <a:schemeClr val="bg1"/>
                </a:solidFill>
              </a:rPr>
              <a:t>Keep cards secure when not in use.</a:t>
            </a:r>
          </a:p>
          <a:p>
            <a:pPr algn="r"/>
            <a:r>
              <a:rPr lang="en-US" sz="1400" dirty="0">
                <a:solidFill>
                  <a:schemeClr val="bg1"/>
                </a:solidFill>
              </a:rPr>
              <a:t>Do not buy anything that is not for that vehicle. Example: NO FOOD.</a:t>
            </a:r>
          </a:p>
        </p:txBody>
      </p:sp>
      <p:pic>
        <p:nvPicPr>
          <p:cNvPr id="5" name="Content Placeholder 4">
            <a:extLst>
              <a:ext uri="{FF2B5EF4-FFF2-40B4-BE49-F238E27FC236}">
                <a16:creationId xmlns:a16="http://schemas.microsoft.com/office/drawing/2014/main" id="{7F343715-E996-4025-9B5F-7CFE95322975}"/>
              </a:ext>
            </a:extLst>
          </p:cNvPr>
          <p:cNvPicPr>
            <a:picLocks noGrp="1" noChangeAspect="1"/>
          </p:cNvPicPr>
          <p:nvPr>
            <p:ph sz="half" idx="4294967295"/>
          </p:nvPr>
        </p:nvPicPr>
        <p:blipFill>
          <a:blip r:embed="rId3"/>
          <a:stretch>
            <a:fillRect/>
          </a:stretch>
        </p:blipFill>
        <p:spPr>
          <a:xfrm>
            <a:off x="4849239" y="1480716"/>
            <a:ext cx="4635230" cy="4195214"/>
          </a:xfrm>
        </p:spPr>
      </p:pic>
    </p:spTree>
    <p:extLst>
      <p:ext uri="{BB962C8B-B14F-4D97-AF65-F5344CB8AC3E}">
        <p14:creationId xmlns:p14="http://schemas.microsoft.com/office/powerpoint/2010/main" val="104272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59AF-4786-4F12-971A-4B493A894B0C}"/>
              </a:ext>
            </a:extLst>
          </p:cNvPr>
          <p:cNvSpPr>
            <a:spLocks noGrp="1"/>
          </p:cNvSpPr>
          <p:nvPr>
            <p:ph type="title" idx="4294967295"/>
          </p:nvPr>
        </p:nvSpPr>
        <p:spPr>
          <a:xfrm>
            <a:off x="389106" y="365125"/>
            <a:ext cx="9112082" cy="1325563"/>
          </a:xfrm>
        </p:spPr>
        <p:txBody>
          <a:bodyPr>
            <a:normAutofit/>
          </a:bodyPr>
          <a:lstStyle/>
          <a:p>
            <a:r>
              <a:rPr lang="en-US" sz="4000" b="1" dirty="0">
                <a:solidFill>
                  <a:srgbClr val="2B4B50"/>
                </a:solidFill>
                <a:latin typeface="Calibri" panose="020F0502020204030204" pitchFamily="34" charset="0"/>
              </a:rPr>
              <a:t>Fleet Management: License Plate</a:t>
            </a:r>
          </a:p>
        </p:txBody>
      </p:sp>
      <p:sp>
        <p:nvSpPr>
          <p:cNvPr id="3" name="Content Placeholder 2">
            <a:extLst>
              <a:ext uri="{FF2B5EF4-FFF2-40B4-BE49-F238E27FC236}">
                <a16:creationId xmlns:a16="http://schemas.microsoft.com/office/drawing/2014/main" id="{F4A05034-2CAA-4560-939B-7BEECC27BF9D}"/>
              </a:ext>
            </a:extLst>
          </p:cNvPr>
          <p:cNvSpPr>
            <a:spLocks noGrp="1"/>
          </p:cNvSpPr>
          <p:nvPr>
            <p:ph idx="4294967295"/>
          </p:nvPr>
        </p:nvSpPr>
        <p:spPr>
          <a:xfrm>
            <a:off x="1420237" y="1443038"/>
            <a:ext cx="10301593" cy="5049837"/>
          </a:xfrm>
        </p:spPr>
        <p:txBody>
          <a:bodyPr>
            <a:normAutofit/>
          </a:bodyPr>
          <a:lstStyle/>
          <a:p>
            <a:r>
              <a:rPr lang="en-US" sz="1800" dirty="0"/>
              <a:t>The Federal Management Regulations for vehicle identification, license plates, and exemption can be found at FMR 102-34.85 through FMR 102-34.195.</a:t>
            </a:r>
          </a:p>
          <a:p>
            <a:r>
              <a:rPr lang="en-US" sz="1800" dirty="0"/>
              <a:t>A list of assigned agency license plate prefixes is found in the appendix to FMR Bulletin B-11 :U.S. Government License Plate Codes”.</a:t>
            </a:r>
          </a:p>
          <a:p>
            <a:r>
              <a:rPr lang="en-US" sz="1800" dirty="0"/>
              <a:t>The General Services Administration (GSA) Memorandum of Understanding (MOU) can be sent to </a:t>
            </a:r>
            <a:r>
              <a:rPr lang="en-US" sz="1800" dirty="0">
                <a:hlinkClick r:id="rId2"/>
              </a:rPr>
              <a:t>vehicle.policy@gsa.gov</a:t>
            </a:r>
            <a:endParaRPr lang="en-US" sz="1800" dirty="0"/>
          </a:p>
          <a:p>
            <a:endParaRPr lang="en-US" sz="1800" dirty="0"/>
          </a:p>
          <a:p>
            <a:r>
              <a:rPr lang="en-US" sz="1800" dirty="0"/>
              <a:t>Vehicle Identification Card: </a:t>
            </a:r>
          </a:p>
          <a:p>
            <a:pPr lvl="1"/>
            <a:r>
              <a:rPr lang="en-US" dirty="0"/>
              <a:t>The U.S. Government Vehicle Identification card is NOT an actual registration card. It is an identification card that states that the Federal license plates and Motor Vehicle Identification Number (VIN) are registered in FMVRS, and provides vehicle, license plate, and insurance information that may be useful if stopped by law enforcement.</a:t>
            </a:r>
          </a:p>
          <a:p>
            <a:pPr lvl="1"/>
            <a:r>
              <a:rPr lang="en-US" dirty="0"/>
              <a:t>Vehicle Identification Cards are downloaded from within FMVRS. FMVRS - Data Base for every motor vehicle.</a:t>
            </a:r>
          </a:p>
        </p:txBody>
      </p:sp>
    </p:spTree>
    <p:extLst>
      <p:ext uri="{BB962C8B-B14F-4D97-AF65-F5344CB8AC3E}">
        <p14:creationId xmlns:p14="http://schemas.microsoft.com/office/powerpoint/2010/main" val="270135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C3BE-5B3B-49AE-BA76-DE64B61CBA90}"/>
              </a:ext>
            </a:extLst>
          </p:cNvPr>
          <p:cNvSpPr>
            <a:spLocks noGrp="1"/>
          </p:cNvSpPr>
          <p:nvPr>
            <p:ph type="title" idx="4294967295"/>
          </p:nvPr>
        </p:nvSpPr>
        <p:spPr>
          <a:xfrm>
            <a:off x="457200" y="365125"/>
            <a:ext cx="10136221" cy="1325563"/>
          </a:xfrm>
        </p:spPr>
        <p:txBody>
          <a:bodyPr>
            <a:normAutofit/>
          </a:bodyPr>
          <a:lstStyle/>
          <a:p>
            <a:r>
              <a:rPr lang="en-US" sz="4000" b="1" dirty="0">
                <a:solidFill>
                  <a:srgbClr val="2B4B50"/>
                </a:solidFill>
                <a:latin typeface="Calibri" panose="020F0502020204030204" pitchFamily="34" charset="0"/>
              </a:rPr>
              <a:t>Fleet Management – License Plate </a:t>
            </a:r>
            <a:r>
              <a:rPr lang="en-US" sz="4000" b="1" dirty="0" err="1">
                <a:solidFill>
                  <a:srgbClr val="2B4B50"/>
                </a:solidFill>
                <a:latin typeface="Calibri" panose="020F0502020204030204" pitchFamily="34" charset="0"/>
              </a:rPr>
              <a:t>Con’t</a:t>
            </a:r>
            <a:endParaRPr lang="en-US" sz="4000" b="1" dirty="0">
              <a:solidFill>
                <a:srgbClr val="2B4B50"/>
              </a:solidFill>
              <a:latin typeface="Calibri" panose="020F0502020204030204" pitchFamily="34" charset="0"/>
            </a:endParaRPr>
          </a:p>
        </p:txBody>
      </p:sp>
      <p:sp>
        <p:nvSpPr>
          <p:cNvPr id="3" name="Content Placeholder 2">
            <a:extLst>
              <a:ext uri="{FF2B5EF4-FFF2-40B4-BE49-F238E27FC236}">
                <a16:creationId xmlns:a16="http://schemas.microsoft.com/office/drawing/2014/main" id="{B69B7959-5273-4ED9-9C5D-FA1460085874}"/>
              </a:ext>
            </a:extLst>
          </p:cNvPr>
          <p:cNvSpPr>
            <a:spLocks noGrp="1"/>
          </p:cNvSpPr>
          <p:nvPr>
            <p:ph idx="4294967295"/>
          </p:nvPr>
        </p:nvSpPr>
        <p:spPr>
          <a:xfrm>
            <a:off x="1449421" y="1825625"/>
            <a:ext cx="5768942" cy="4667250"/>
          </a:xfrm>
        </p:spPr>
        <p:txBody>
          <a:bodyPr>
            <a:normAutofit/>
          </a:bodyPr>
          <a:lstStyle/>
          <a:p>
            <a:r>
              <a:rPr lang="en-US" dirty="0"/>
              <a:t>License plates are displayed in accordance with FMR 102-34.100 and FMR 102-34.110 through 150. Federal sedans and trucks, buses must display 2 U.S. Government license plates even if the State in which the vehicle is operating only requires one plate. Note that trailers and motorcycles are only required to display one license plate on the rear of the vehicle.</a:t>
            </a:r>
          </a:p>
          <a:p>
            <a:r>
              <a:rPr lang="en-US" dirty="0"/>
              <a:t>License Plate Display</a:t>
            </a:r>
          </a:p>
          <a:p>
            <a:pPr lvl="1"/>
            <a:r>
              <a:rPr lang="en-US" dirty="0"/>
              <a:t>2 plates for front and back</a:t>
            </a:r>
          </a:p>
          <a:p>
            <a:pPr lvl="1"/>
            <a:r>
              <a:rPr lang="en-US" dirty="0"/>
              <a:t>Expiration date and expire in 8 years</a:t>
            </a:r>
          </a:p>
          <a:p>
            <a:endParaRPr lang="en-US" dirty="0"/>
          </a:p>
        </p:txBody>
      </p:sp>
      <p:pic>
        <p:nvPicPr>
          <p:cNvPr id="6" name="Content Placeholder 4" descr="A collage of a car&#10;&#10;Description automatically generated with low confidence">
            <a:extLst>
              <a:ext uri="{FF2B5EF4-FFF2-40B4-BE49-F238E27FC236}">
                <a16:creationId xmlns:a16="http://schemas.microsoft.com/office/drawing/2014/main" id="{42C78D92-A966-4576-B614-9E2C5F668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363" y="1907885"/>
            <a:ext cx="4699821" cy="3262028"/>
          </a:xfrm>
          <a:prstGeom prst="rect">
            <a:avLst/>
          </a:prstGeom>
        </p:spPr>
      </p:pic>
    </p:spTree>
    <p:extLst>
      <p:ext uri="{BB962C8B-B14F-4D97-AF65-F5344CB8AC3E}">
        <p14:creationId xmlns:p14="http://schemas.microsoft.com/office/powerpoint/2010/main" val="260244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A0337-34ED-4488-B8FC-46601BEFC48B}"/>
              </a:ext>
            </a:extLst>
          </p:cNvPr>
          <p:cNvSpPr>
            <a:spLocks noGrp="1"/>
          </p:cNvSpPr>
          <p:nvPr>
            <p:ph idx="4294967295"/>
          </p:nvPr>
        </p:nvSpPr>
        <p:spPr>
          <a:xfrm>
            <a:off x="1279185" y="1786714"/>
            <a:ext cx="9674160" cy="4351338"/>
          </a:xfrm>
        </p:spPr>
        <p:txBody>
          <a:bodyPr>
            <a:normAutofit/>
          </a:bodyPr>
          <a:lstStyle/>
          <a:p>
            <a:r>
              <a:rPr lang="en-US" dirty="0"/>
              <a:t>Purchasing License Plates</a:t>
            </a:r>
          </a:p>
          <a:p>
            <a:pPr lvl="1"/>
            <a:r>
              <a:rPr lang="en-US" dirty="0"/>
              <a:t>License Plates are purchased from UNICOR during the procurement during the acquisition through an online store using an account set up by BIE for that purpose. </a:t>
            </a:r>
          </a:p>
          <a:p>
            <a:pPr marL="342900" lvl="1" indent="0">
              <a:buNone/>
            </a:pPr>
            <a:endParaRPr lang="en-US" dirty="0"/>
          </a:p>
          <a:p>
            <a:r>
              <a:rPr lang="en-US" dirty="0"/>
              <a:t>Returning License Plates – Only return U.S. Gov’t License Plate</a:t>
            </a:r>
          </a:p>
          <a:p>
            <a:pPr lvl="1"/>
            <a:r>
              <a:rPr lang="en-US" b="1" dirty="0"/>
              <a:t>Return to BIE Property Management Specialist (Fleet) for all owned BIE Vehicles.  </a:t>
            </a:r>
          </a:p>
          <a:p>
            <a:pPr lvl="1"/>
            <a:r>
              <a:rPr lang="en-US" b="1" dirty="0"/>
              <a:t>GSA Leased Vehicles require working with the FSR.</a:t>
            </a:r>
          </a:p>
          <a:p>
            <a:pPr lvl="1"/>
            <a:r>
              <a:rPr lang="en-US" dirty="0"/>
              <a:t>U.S. Government license plates that are expired, removed, replaced, damaged or unneeded must be returned to UNICOR for destruction. There is no charge for the return shipment of excess license plates.</a:t>
            </a:r>
          </a:p>
          <a:p>
            <a:pPr lvl="1"/>
            <a:r>
              <a:rPr lang="en-US" dirty="0"/>
              <a:t>UNICOR will provide a certificate of destruction for returned plates. </a:t>
            </a:r>
          </a:p>
          <a:p>
            <a:pPr lvl="1"/>
            <a:r>
              <a:rPr lang="en-US" dirty="0"/>
              <a:t>Local destruction of U.S. Government license plates is not permitted.</a:t>
            </a:r>
          </a:p>
        </p:txBody>
      </p:sp>
      <p:sp>
        <p:nvSpPr>
          <p:cNvPr id="4" name="Title 1">
            <a:extLst>
              <a:ext uri="{FF2B5EF4-FFF2-40B4-BE49-F238E27FC236}">
                <a16:creationId xmlns:a16="http://schemas.microsoft.com/office/drawing/2014/main" id="{52E50E6C-38CD-8770-9FB3-EE5BE64ED5BF}"/>
              </a:ext>
            </a:extLst>
          </p:cNvPr>
          <p:cNvSpPr txBox="1">
            <a:spLocks/>
          </p:cNvSpPr>
          <p:nvPr/>
        </p:nvSpPr>
        <p:spPr>
          <a:xfrm>
            <a:off x="457200" y="365125"/>
            <a:ext cx="10136221"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2B4B50"/>
                </a:solidFill>
                <a:latin typeface="Calibri" panose="020F0502020204030204" pitchFamily="34" charset="0"/>
              </a:rPr>
              <a:t>Fleet Management – License Plate </a:t>
            </a:r>
            <a:r>
              <a:rPr lang="en-US" sz="4000" b="1" dirty="0" err="1">
                <a:solidFill>
                  <a:srgbClr val="2B4B50"/>
                </a:solidFill>
                <a:latin typeface="Calibri" panose="020F0502020204030204" pitchFamily="34" charset="0"/>
              </a:rPr>
              <a:t>Con’t</a:t>
            </a:r>
            <a:endParaRPr lang="en-US" sz="4000" b="1" dirty="0">
              <a:solidFill>
                <a:srgbClr val="2B4B50"/>
              </a:solidFill>
              <a:latin typeface="Calibri" panose="020F0502020204030204" pitchFamily="34" charset="0"/>
            </a:endParaRPr>
          </a:p>
        </p:txBody>
      </p:sp>
    </p:spTree>
    <p:extLst>
      <p:ext uri="{BB962C8B-B14F-4D97-AF65-F5344CB8AC3E}">
        <p14:creationId xmlns:p14="http://schemas.microsoft.com/office/powerpoint/2010/main" val="417860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99B83-B2DC-43DF-922B-5924350E5B54}"/>
              </a:ext>
            </a:extLst>
          </p:cNvPr>
          <p:cNvSpPr>
            <a:spLocks noGrp="1"/>
          </p:cNvSpPr>
          <p:nvPr>
            <p:ph idx="4294967295"/>
          </p:nvPr>
        </p:nvSpPr>
        <p:spPr>
          <a:xfrm>
            <a:off x="1400783" y="1825625"/>
            <a:ext cx="9717932" cy="4765675"/>
          </a:xfrm>
        </p:spPr>
        <p:txBody>
          <a:bodyPr>
            <a:normAutofit/>
          </a:bodyPr>
          <a:lstStyle/>
          <a:p>
            <a:r>
              <a:rPr lang="en-US" dirty="0"/>
              <a:t>Lost or Stolen License Plates – Report Immediately.</a:t>
            </a:r>
          </a:p>
          <a:p>
            <a:r>
              <a:rPr lang="en-US" dirty="0"/>
              <a:t>FMR 102.34-135 contains a list of actions that must be taken when a license plate is lost or stolen. For U.S. Government license plates, agencies should: </a:t>
            </a:r>
          </a:p>
          <a:p>
            <a:pPr lvl="1"/>
            <a:r>
              <a:rPr lang="en-US" dirty="0"/>
              <a:t>Report to your local security office (or equivalent); </a:t>
            </a:r>
          </a:p>
          <a:p>
            <a:pPr lvl="1"/>
            <a:r>
              <a:rPr lang="en-US" dirty="0"/>
              <a:t>Report to your local police department; </a:t>
            </a:r>
          </a:p>
          <a:p>
            <a:pPr lvl="1"/>
            <a:r>
              <a:rPr lang="en-US" dirty="0"/>
              <a:t>Report to GSA Fleet when a GSA Fleet leased motor vehicle is involved; and </a:t>
            </a:r>
          </a:p>
          <a:p>
            <a:pPr lvl="1"/>
            <a:r>
              <a:rPr lang="en-US" dirty="0"/>
              <a:t>Update the status of the license plates in the Federal Government Motor Vehicle Registration System. </a:t>
            </a:r>
          </a:p>
          <a:p>
            <a:pPr lvl="1"/>
            <a:r>
              <a:rPr lang="en-US" dirty="0"/>
              <a:t>Include your BIE Property Management Specialist (Fleet).</a:t>
            </a:r>
          </a:p>
          <a:p>
            <a:r>
              <a:rPr lang="en-US" dirty="0"/>
              <a:t>Recommend that agencies report lost or stolen plates to the Federal Protective Service via the Service’s National Toll-Free Number at 1-877-437-7411.</a:t>
            </a:r>
          </a:p>
          <a:p>
            <a:pPr lvl="1"/>
            <a:endParaRPr lang="en-US" dirty="0"/>
          </a:p>
          <a:p>
            <a:pPr marL="342900" lvl="1" indent="0">
              <a:buNone/>
            </a:pPr>
            <a:endParaRPr lang="en-US" dirty="0"/>
          </a:p>
          <a:p>
            <a:endParaRPr lang="en-US" dirty="0"/>
          </a:p>
        </p:txBody>
      </p:sp>
      <p:sp>
        <p:nvSpPr>
          <p:cNvPr id="4" name="Title 1">
            <a:extLst>
              <a:ext uri="{FF2B5EF4-FFF2-40B4-BE49-F238E27FC236}">
                <a16:creationId xmlns:a16="http://schemas.microsoft.com/office/drawing/2014/main" id="{05FAF287-556F-140E-5DC5-535B76585C7F}"/>
              </a:ext>
            </a:extLst>
          </p:cNvPr>
          <p:cNvSpPr txBox="1">
            <a:spLocks/>
          </p:cNvSpPr>
          <p:nvPr/>
        </p:nvSpPr>
        <p:spPr>
          <a:xfrm>
            <a:off x="457200" y="365125"/>
            <a:ext cx="10136221"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2B4B50"/>
                </a:solidFill>
                <a:latin typeface="Calibri" panose="020F0502020204030204" pitchFamily="34" charset="0"/>
              </a:rPr>
              <a:t>Fleet Management – License Plate </a:t>
            </a:r>
            <a:r>
              <a:rPr lang="en-US" sz="4000" b="1" dirty="0" err="1">
                <a:solidFill>
                  <a:srgbClr val="2B4B50"/>
                </a:solidFill>
                <a:latin typeface="Calibri" panose="020F0502020204030204" pitchFamily="34" charset="0"/>
              </a:rPr>
              <a:t>Con’t</a:t>
            </a:r>
            <a:endParaRPr lang="en-US" sz="4000" b="1" dirty="0">
              <a:solidFill>
                <a:srgbClr val="2B4B50"/>
              </a:solidFill>
              <a:latin typeface="Calibri" panose="020F0502020204030204" pitchFamily="34" charset="0"/>
            </a:endParaRPr>
          </a:p>
        </p:txBody>
      </p:sp>
    </p:spTree>
    <p:extLst>
      <p:ext uri="{BB962C8B-B14F-4D97-AF65-F5344CB8AC3E}">
        <p14:creationId xmlns:p14="http://schemas.microsoft.com/office/powerpoint/2010/main" val="250530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B81B6-1264-4283-8103-4E5C8AF9ECDF}"/>
              </a:ext>
            </a:extLst>
          </p:cNvPr>
          <p:cNvSpPr>
            <a:spLocks noGrp="1"/>
          </p:cNvSpPr>
          <p:nvPr>
            <p:ph idx="4294967295"/>
          </p:nvPr>
        </p:nvSpPr>
        <p:spPr>
          <a:xfrm>
            <a:off x="1089498" y="1825625"/>
            <a:ext cx="8411690" cy="4351338"/>
          </a:xfrm>
        </p:spPr>
        <p:txBody>
          <a:bodyPr/>
          <a:lstStyle/>
          <a:p>
            <a:r>
              <a:rPr lang="en-US" dirty="0"/>
              <a:t>Missing License Plates</a:t>
            </a:r>
          </a:p>
          <a:p>
            <a:pPr lvl="1"/>
            <a:r>
              <a:rPr lang="en-US" dirty="0"/>
              <a:t>Missing U.S. Government license plates pose a very serious security concern. It is important that a missing license plate has its FMVRS status changed to “missing” as soon as it is noticed. Do not wait until after a search is made to locate it. Change the status immediately. If the plate is used by unauthorized persons and spotted by law enforcement, law enforcement will receive a message through NLETS that the plate is missing and to approach with caution.</a:t>
            </a:r>
          </a:p>
          <a:p>
            <a:r>
              <a:rPr lang="en-US" dirty="0"/>
              <a:t>Your quick action to change the missing plate’s status to “missing” in FMVRS is critically important. If the license plate is later found and reattached to the vehicle, the status can be changed back to “attached”. </a:t>
            </a:r>
          </a:p>
          <a:p>
            <a:r>
              <a:rPr lang="en-US" dirty="0"/>
              <a:t>There is no penalty for listing a plate as missing and it just might help avoid a tragedy. </a:t>
            </a:r>
          </a:p>
        </p:txBody>
      </p:sp>
      <p:sp>
        <p:nvSpPr>
          <p:cNvPr id="4" name="Title 1">
            <a:extLst>
              <a:ext uri="{FF2B5EF4-FFF2-40B4-BE49-F238E27FC236}">
                <a16:creationId xmlns:a16="http://schemas.microsoft.com/office/drawing/2014/main" id="{2C881B6F-7498-1623-8C69-C0FE557736CC}"/>
              </a:ext>
            </a:extLst>
          </p:cNvPr>
          <p:cNvSpPr txBox="1">
            <a:spLocks/>
          </p:cNvSpPr>
          <p:nvPr/>
        </p:nvSpPr>
        <p:spPr>
          <a:xfrm>
            <a:off x="457200" y="365125"/>
            <a:ext cx="10136221"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2B4B50"/>
                </a:solidFill>
                <a:latin typeface="Calibri" panose="020F0502020204030204" pitchFamily="34" charset="0"/>
              </a:rPr>
              <a:t>Fleet Management – License Plate </a:t>
            </a:r>
            <a:r>
              <a:rPr lang="en-US" sz="4000" b="1" dirty="0" err="1">
                <a:solidFill>
                  <a:srgbClr val="2B4B50"/>
                </a:solidFill>
                <a:latin typeface="Calibri" panose="020F0502020204030204" pitchFamily="34" charset="0"/>
              </a:rPr>
              <a:t>Con’t</a:t>
            </a:r>
            <a:endParaRPr lang="en-US" sz="4000" b="1" dirty="0">
              <a:solidFill>
                <a:srgbClr val="2B4B50"/>
              </a:solidFill>
              <a:latin typeface="Calibri" panose="020F0502020204030204" pitchFamily="34" charset="0"/>
            </a:endParaRPr>
          </a:p>
        </p:txBody>
      </p:sp>
    </p:spTree>
    <p:extLst>
      <p:ext uri="{BB962C8B-B14F-4D97-AF65-F5344CB8AC3E}">
        <p14:creationId xmlns:p14="http://schemas.microsoft.com/office/powerpoint/2010/main" val="179130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DD42C-E59B-4709-A72C-967F7A43B404}"/>
              </a:ext>
            </a:extLst>
          </p:cNvPr>
          <p:cNvSpPr>
            <a:spLocks noGrp="1"/>
          </p:cNvSpPr>
          <p:nvPr>
            <p:ph idx="4294967295"/>
          </p:nvPr>
        </p:nvSpPr>
        <p:spPr>
          <a:xfrm>
            <a:off x="1070042" y="1825625"/>
            <a:ext cx="8431145" cy="4351338"/>
          </a:xfrm>
        </p:spPr>
        <p:txBody>
          <a:bodyPr/>
          <a:lstStyle/>
          <a:p>
            <a:r>
              <a:rPr lang="en-US" dirty="0"/>
              <a:t>Off-road identification plates are not required to be registered in Federal Motor Vehicle Registration System (FMVRS).</a:t>
            </a:r>
          </a:p>
          <a:p>
            <a:r>
              <a:rPr lang="en-US" dirty="0"/>
              <a:t>Use of “off-road identification plates” for identifying vehicles and equipment that is NEVER operated on a public road.</a:t>
            </a:r>
          </a:p>
          <a:p>
            <a:r>
              <a:rPr lang="en-US" dirty="0"/>
              <a:t>Examples: Forklifts, UTVs, and construction equipment.</a:t>
            </a:r>
          </a:p>
          <a:p>
            <a:r>
              <a:rPr lang="en-US" dirty="0"/>
              <a:t>Note: UTVs that do travel on a public road must have a U.S. Government license plate.</a:t>
            </a:r>
          </a:p>
          <a:p>
            <a:pPr marL="0" indent="0">
              <a:buNone/>
            </a:pPr>
            <a:endParaRPr lang="en-US" dirty="0"/>
          </a:p>
        </p:txBody>
      </p:sp>
      <p:sp>
        <p:nvSpPr>
          <p:cNvPr id="4" name="Title 1">
            <a:extLst>
              <a:ext uri="{FF2B5EF4-FFF2-40B4-BE49-F238E27FC236}">
                <a16:creationId xmlns:a16="http://schemas.microsoft.com/office/drawing/2014/main" id="{8C991B96-5469-4BC0-CDD2-4C5C0FF8C191}"/>
              </a:ext>
            </a:extLst>
          </p:cNvPr>
          <p:cNvSpPr txBox="1">
            <a:spLocks/>
          </p:cNvSpPr>
          <p:nvPr/>
        </p:nvSpPr>
        <p:spPr>
          <a:xfrm>
            <a:off x="457200" y="365125"/>
            <a:ext cx="10136221"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2B4B50"/>
                </a:solidFill>
                <a:latin typeface="Calibri" panose="020F0502020204030204" pitchFamily="34" charset="0"/>
              </a:rPr>
              <a:t>Fleet Management – License Plate </a:t>
            </a:r>
            <a:r>
              <a:rPr lang="en-US" sz="4000" b="1" dirty="0" err="1">
                <a:solidFill>
                  <a:srgbClr val="2B4B50"/>
                </a:solidFill>
                <a:latin typeface="Calibri" panose="020F0502020204030204" pitchFamily="34" charset="0"/>
              </a:rPr>
              <a:t>Con’t</a:t>
            </a:r>
            <a:endParaRPr lang="en-US" sz="4000" b="1" dirty="0">
              <a:solidFill>
                <a:srgbClr val="2B4B50"/>
              </a:solidFill>
              <a:latin typeface="Calibri" panose="020F0502020204030204" pitchFamily="34" charset="0"/>
            </a:endParaRPr>
          </a:p>
        </p:txBody>
      </p:sp>
    </p:spTree>
    <p:extLst>
      <p:ext uri="{BB962C8B-B14F-4D97-AF65-F5344CB8AC3E}">
        <p14:creationId xmlns:p14="http://schemas.microsoft.com/office/powerpoint/2010/main" val="57076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8FD3C-003B-4603-B135-D47598755E52}"/>
              </a:ext>
            </a:extLst>
          </p:cNvPr>
          <p:cNvSpPr txBox="1"/>
          <p:nvPr/>
        </p:nvSpPr>
        <p:spPr>
          <a:xfrm>
            <a:off x="3064212" y="464750"/>
            <a:ext cx="7509753" cy="5214248"/>
          </a:xfrm>
          <a:prstGeom prst="rect">
            <a:avLst/>
          </a:prstGeom>
          <a:noFill/>
        </p:spPr>
        <p:txBody>
          <a:bodyPr wrap="square">
            <a:spAutoFit/>
          </a:bodyPr>
          <a:lstStyle/>
          <a:p>
            <a:r>
              <a:rPr lang="en-US" sz="4000" b="1" dirty="0">
                <a:solidFill>
                  <a:schemeClr val="bg1"/>
                </a:solidFill>
                <a:latin typeface="Calibri" panose="020F0502020204030204" pitchFamily="34" charset="0"/>
              </a:rPr>
              <a:t>References that cover Property Management </a:t>
            </a:r>
          </a:p>
          <a:p>
            <a:pPr algn="ctr"/>
            <a:endParaRPr lang="en-US" b="1" u="sng" dirty="0">
              <a:solidFill>
                <a:schemeClr val="bg1"/>
              </a:solidFill>
              <a:latin typeface="Calibri Light" panose="020F0302020204030204" pitchFamily="34" charset="0"/>
            </a:endParaRPr>
          </a:p>
          <a:p>
            <a:pPr algn="ctr"/>
            <a:endParaRPr lang="en-US" b="1" u="sng" dirty="0">
              <a:solidFill>
                <a:schemeClr val="bg1"/>
              </a:solidFill>
              <a:latin typeface="Calibri Light" panose="020F0302020204030204" pitchFamily="34" charset="0"/>
            </a:endParaRPr>
          </a:p>
          <a:p>
            <a:pPr marL="171450" indent="-171450">
              <a:buFont typeface="Arial" panose="020B0604020202020204" pitchFamily="34" charset="0"/>
              <a:buChar char="•"/>
            </a:pPr>
            <a:r>
              <a:rPr lang="en-US" b="1" dirty="0">
                <a:solidFill>
                  <a:schemeClr val="bg1"/>
                </a:solidFill>
                <a:latin typeface="+mj-lt"/>
                <a:ea typeface="Times New Roman" panose="02020603050405020304" pitchFamily="18" charset="0"/>
              </a:rPr>
              <a:t>25 U.S.C.</a:t>
            </a:r>
            <a:r>
              <a:rPr lang="en-US" b="1" spc="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Part 900- Contracts</a:t>
            </a:r>
            <a:r>
              <a:rPr lang="en-US" b="1" spc="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under</a:t>
            </a:r>
            <a:r>
              <a:rPr lang="en-US" b="1" spc="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the Indian</a:t>
            </a:r>
            <a:r>
              <a:rPr lang="en-US" b="1" spc="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Self-Determination and</a:t>
            </a:r>
            <a:r>
              <a:rPr lang="en-US" b="1" spc="-28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Education</a:t>
            </a:r>
            <a:r>
              <a:rPr lang="en-US" b="1" spc="9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Assistance</a:t>
            </a:r>
            <a:r>
              <a:rPr lang="en-US" b="1" spc="10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Act</a:t>
            </a:r>
            <a:r>
              <a:rPr lang="en-US" b="1" spc="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Subpart</a:t>
            </a:r>
            <a:r>
              <a:rPr lang="en-US" b="1" spc="10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I</a:t>
            </a:r>
            <a:r>
              <a:rPr lang="en-US" b="1" spc="-7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t>
            </a:r>
            <a:r>
              <a:rPr lang="en-US" b="1" spc="30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Property Donation</a:t>
            </a:r>
            <a:r>
              <a:rPr lang="en-US" b="1" spc="7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Procedures</a:t>
            </a:r>
          </a:p>
          <a:p>
            <a:pPr marL="171450" indent="-171450">
              <a:spcBef>
                <a:spcPts val="50"/>
              </a:spcBef>
              <a:buFont typeface="Arial" panose="020B0604020202020204" pitchFamily="34" charset="0"/>
              <a:buChar char="•"/>
            </a:pPr>
            <a:r>
              <a:rPr lang="en-US" b="1" dirty="0">
                <a:solidFill>
                  <a:schemeClr val="bg1"/>
                </a:solidFill>
                <a:latin typeface="+mj-lt"/>
                <a:ea typeface="Times New Roman" panose="02020603050405020304" pitchFamily="18" charset="0"/>
              </a:rPr>
              <a:t>40</a:t>
            </a:r>
            <a:r>
              <a:rPr lang="en-US" b="1" spc="1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U.S.C.</a:t>
            </a:r>
            <a:r>
              <a:rPr lang="en-US" b="1" spc="8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Subtitle</a:t>
            </a:r>
            <a:r>
              <a:rPr lang="en-US" b="1" spc="11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I:</a:t>
            </a:r>
            <a:r>
              <a:rPr lang="en-US" b="1" spc="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Federal</a:t>
            </a:r>
            <a:r>
              <a:rPr lang="en-US" b="1" spc="9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Property</a:t>
            </a:r>
            <a:r>
              <a:rPr lang="en-US" b="1" spc="9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and</a:t>
            </a:r>
            <a:r>
              <a:rPr lang="en-US" b="1" spc="2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Administrative</a:t>
            </a:r>
            <a:r>
              <a:rPr lang="en-US" b="1" spc="2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Services</a:t>
            </a:r>
          </a:p>
          <a:p>
            <a:pPr marL="171450" indent="-171450">
              <a:spcBef>
                <a:spcPts val="15"/>
              </a:spcBef>
              <a:buFont typeface="Arial" panose="020B0604020202020204" pitchFamily="34" charset="0"/>
              <a:buChar char="•"/>
            </a:pPr>
            <a:r>
              <a:rPr lang="en-US" b="1" dirty="0">
                <a:solidFill>
                  <a:schemeClr val="bg1"/>
                </a:solidFill>
                <a:latin typeface="+mj-lt"/>
                <a:ea typeface="Times New Roman" panose="02020603050405020304" pitchFamily="18" charset="0"/>
              </a:rPr>
              <a:t>P.L.</a:t>
            </a:r>
            <a:r>
              <a:rPr lang="en-US" b="1" spc="3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93-638,</a:t>
            </a:r>
            <a:r>
              <a:rPr lang="en-US" b="1" spc="1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Indian</a:t>
            </a:r>
            <a:r>
              <a:rPr lang="en-US" b="1" spc="7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Self-Determination</a:t>
            </a:r>
            <a:r>
              <a:rPr lang="en-US" b="1" spc="-1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and</a:t>
            </a:r>
            <a:r>
              <a:rPr lang="en-US" b="1" spc="7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Education</a:t>
            </a:r>
            <a:r>
              <a:rPr lang="en-US" b="1" spc="15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Assistance</a:t>
            </a:r>
            <a:r>
              <a:rPr lang="en-US" b="1" spc="12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Act,</a:t>
            </a:r>
            <a:r>
              <a:rPr lang="en-US" b="1" spc="5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as</a:t>
            </a:r>
            <a:r>
              <a:rPr lang="en-US" b="1" spc="-28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amended</a:t>
            </a:r>
          </a:p>
          <a:p>
            <a:pPr marL="171450" indent="-171450">
              <a:spcBef>
                <a:spcPts val="30"/>
              </a:spcBef>
              <a:buFont typeface="Arial" panose="020B0604020202020204" pitchFamily="34" charset="0"/>
              <a:buChar char="•"/>
            </a:pPr>
            <a:r>
              <a:rPr lang="en-US" b="1" dirty="0">
                <a:solidFill>
                  <a:schemeClr val="bg1"/>
                </a:solidFill>
                <a:latin typeface="+mj-lt"/>
                <a:ea typeface="Times New Roman" panose="02020603050405020304" pitchFamily="18" charset="0"/>
              </a:rPr>
              <a:t>41</a:t>
            </a:r>
            <a:r>
              <a:rPr lang="en-US" b="1" spc="3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CFR</a:t>
            </a:r>
            <a:r>
              <a:rPr lang="en-US" b="1" spc="13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101,</a:t>
            </a:r>
            <a:r>
              <a:rPr lang="en-US" b="1" spc="6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Federal</a:t>
            </a:r>
            <a:r>
              <a:rPr lang="en-US" b="1" spc="6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Property</a:t>
            </a:r>
            <a:r>
              <a:rPr lang="en-US" b="1" spc="4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Management</a:t>
            </a:r>
            <a:r>
              <a:rPr lang="en-US" b="1" spc="1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Regulations</a:t>
            </a:r>
          </a:p>
          <a:p>
            <a:pPr marL="171450" indent="-171450">
              <a:spcBef>
                <a:spcPts val="20"/>
              </a:spcBef>
              <a:buFont typeface="Arial" panose="020B0604020202020204" pitchFamily="34" charset="0"/>
              <a:buChar char="•"/>
            </a:pPr>
            <a:r>
              <a:rPr lang="en-US" b="1" dirty="0">
                <a:solidFill>
                  <a:schemeClr val="bg1"/>
                </a:solidFill>
                <a:latin typeface="+mj-lt"/>
                <a:ea typeface="Times New Roman" panose="02020603050405020304" pitchFamily="18" charset="0"/>
              </a:rPr>
              <a:t>41</a:t>
            </a:r>
            <a:r>
              <a:rPr lang="en-US" b="1" spc="1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CFR</a:t>
            </a:r>
            <a:r>
              <a:rPr lang="en-US" b="1" spc="6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102,</a:t>
            </a:r>
            <a:r>
              <a:rPr lang="en-US" b="1" spc="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Subchapter</a:t>
            </a:r>
            <a:r>
              <a:rPr lang="en-US" b="1" spc="12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B,</a:t>
            </a:r>
            <a:r>
              <a:rPr lang="en-US" b="1" spc="1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Federal</a:t>
            </a:r>
            <a:r>
              <a:rPr lang="en-US" b="1" spc="12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Management</a:t>
            </a:r>
            <a:r>
              <a:rPr lang="en-US" b="1" spc="11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Regulation</a:t>
            </a:r>
            <a:r>
              <a:rPr lang="en-US" b="1" spc="130"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(FMR) -</a:t>
            </a:r>
            <a:r>
              <a:rPr lang="en-US" b="1" spc="2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Personal</a:t>
            </a:r>
            <a:r>
              <a:rPr lang="en-US" b="1" spc="-285" dirty="0">
                <a:solidFill>
                  <a:schemeClr val="bg1"/>
                </a:solidFill>
                <a:latin typeface="+mj-lt"/>
                <a:ea typeface="Times New Roman" panose="02020603050405020304" pitchFamily="18" charset="0"/>
              </a:rPr>
              <a:t> </a:t>
            </a:r>
            <a:r>
              <a:rPr lang="en-US" b="1" dirty="0">
                <a:solidFill>
                  <a:schemeClr val="bg1"/>
                </a:solidFill>
                <a:latin typeface="+mj-lt"/>
                <a:ea typeface="Times New Roman" panose="02020603050405020304" pitchFamily="18" charset="0"/>
              </a:rPr>
              <a:t>Property</a:t>
            </a:r>
          </a:p>
          <a:p>
            <a:pPr marL="171450" indent="-171450">
              <a:spcBef>
                <a:spcPts val="20"/>
              </a:spcBef>
              <a:buFont typeface="Arial" panose="020B0604020202020204" pitchFamily="34" charset="0"/>
              <a:buChar char="•"/>
            </a:pPr>
            <a:r>
              <a:rPr lang="en-US" b="1" dirty="0">
                <a:solidFill>
                  <a:schemeClr val="bg1"/>
                </a:solidFill>
                <a:latin typeface="+mj-lt"/>
                <a:ea typeface="Times New Roman" panose="02020603050405020304" pitchFamily="18" charset="0"/>
              </a:rPr>
              <a:t>23 IAM  Chapter 1 Property Overview</a:t>
            </a:r>
          </a:p>
          <a:p>
            <a:pPr marL="171450" indent="-171450">
              <a:spcBef>
                <a:spcPts val="20"/>
              </a:spcBef>
              <a:buFont typeface="Arial" panose="020B0604020202020204" pitchFamily="34" charset="0"/>
              <a:buChar char="•"/>
            </a:pPr>
            <a:r>
              <a:rPr lang="en-US" b="1" dirty="0">
                <a:solidFill>
                  <a:schemeClr val="bg1"/>
                </a:solidFill>
                <a:latin typeface="+mj-lt"/>
              </a:rPr>
              <a:t>Federal Management Regulations 102-34.85 through FMR 102-34.195</a:t>
            </a:r>
          </a:p>
          <a:p>
            <a:pPr marL="171450" indent="-171450">
              <a:spcBef>
                <a:spcPts val="20"/>
              </a:spcBef>
              <a:buFont typeface="Arial" panose="020B0604020202020204" pitchFamily="34" charset="0"/>
              <a:buChar char="•"/>
            </a:pPr>
            <a:r>
              <a:rPr lang="en-US" b="1" dirty="0">
                <a:solidFill>
                  <a:schemeClr val="bg1"/>
                </a:solidFill>
                <a:latin typeface="+mj-lt"/>
              </a:rPr>
              <a:t>Financial and Business Management System Training Team Workflow Diagram</a:t>
            </a:r>
          </a:p>
          <a:p>
            <a:pPr marL="171450" indent="-171450">
              <a:spcBef>
                <a:spcPts val="20"/>
              </a:spcBef>
              <a:buFont typeface="Arial" panose="020B0604020202020204" pitchFamily="34" charset="0"/>
              <a:buChar char="•"/>
            </a:pPr>
            <a:endParaRPr lang="en-US" b="1"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12058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3AA792-C0A6-4830-9A68-1487C40726AC}"/>
              </a:ext>
            </a:extLst>
          </p:cNvPr>
          <p:cNvSpPr/>
          <p:nvPr/>
        </p:nvSpPr>
        <p:spPr>
          <a:xfrm>
            <a:off x="828091" y="3242620"/>
            <a:ext cx="10232942" cy="1446550"/>
          </a:xfrm>
          <a:prstGeom prst="rect">
            <a:avLst/>
          </a:prstGeom>
        </p:spPr>
        <p:txBody>
          <a:bodyPr wrap="square">
            <a:spAutoFit/>
          </a:bodyPr>
          <a:lstStyle/>
          <a:p>
            <a:pPr algn="ctr"/>
            <a:r>
              <a:rPr lang="en-US" sz="4400" b="1" dirty="0">
                <a:solidFill>
                  <a:schemeClr val="bg1"/>
                </a:solidFill>
                <a:latin typeface="Calibri" panose="020F0502020204030204" pitchFamily="34" charset="0"/>
              </a:rPr>
              <a:t>SESSION 11-13 </a:t>
            </a:r>
          </a:p>
          <a:p>
            <a:pPr algn="ctr"/>
            <a:r>
              <a:rPr lang="en-US" sz="4400" b="1" dirty="0">
                <a:solidFill>
                  <a:schemeClr val="bg1"/>
                </a:solidFill>
                <a:latin typeface="Calibri" panose="020F0502020204030204" pitchFamily="34" charset="0"/>
              </a:rPr>
              <a:t>PROPERTY INFORMATION</a:t>
            </a:r>
          </a:p>
        </p:txBody>
      </p:sp>
    </p:spTree>
    <p:extLst>
      <p:ext uri="{BB962C8B-B14F-4D97-AF65-F5344CB8AC3E}">
        <p14:creationId xmlns:p14="http://schemas.microsoft.com/office/powerpoint/2010/main" val="60858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87FEFE-EDA8-F242-ACD2-923252C71A56}"/>
              </a:ext>
            </a:extLst>
          </p:cNvPr>
          <p:cNvSpPr/>
          <p:nvPr/>
        </p:nvSpPr>
        <p:spPr>
          <a:xfrm>
            <a:off x="3333923" y="1042122"/>
            <a:ext cx="3699175" cy="4524315"/>
          </a:xfrm>
          <a:prstGeom prst="rect">
            <a:avLst/>
          </a:prstGeom>
        </p:spPr>
        <p:txBody>
          <a:bodyPr wrap="square" lIns="91440" tIns="45720" rIns="91440" bIns="45720" anchor="t">
            <a:spAutoFit/>
          </a:bodyPr>
          <a:lstStyle/>
          <a:p>
            <a:r>
              <a:rPr lang="en-US" b="1" dirty="0">
                <a:solidFill>
                  <a:schemeClr val="bg1"/>
                </a:solidFill>
                <a:latin typeface="Calibri Light" panose="020F0302020204030204" pitchFamily="34" charset="0"/>
              </a:rPr>
              <a:t>Albuquerque Office</a:t>
            </a:r>
          </a:p>
          <a:p>
            <a:endParaRPr lang="en-US" b="1" dirty="0">
              <a:solidFill>
                <a:schemeClr val="bg1"/>
              </a:solidFill>
              <a:latin typeface="Calibri Light" panose="020F0302020204030204" pitchFamily="34" charset="0"/>
            </a:endParaRPr>
          </a:p>
          <a:p>
            <a:r>
              <a:rPr lang="en-US" dirty="0">
                <a:solidFill>
                  <a:schemeClr val="bg1"/>
                </a:solidFill>
                <a:latin typeface="Calibri Light"/>
                <a:cs typeface="Calibri Light"/>
              </a:rPr>
              <a:t>Loren Morgan</a:t>
            </a:r>
          </a:p>
          <a:p>
            <a:r>
              <a:rPr lang="en-US" b="1" dirty="0">
                <a:solidFill>
                  <a:schemeClr val="bg1"/>
                </a:solidFill>
                <a:latin typeface="Calibri Light" panose="020F0302020204030204" pitchFamily="34" charset="0"/>
                <a:hlinkClick r:id="rId3">
                  <a:extLst>
                    <a:ext uri="{A12FA001-AC4F-418D-AE19-62706E023703}">
                      <ahyp:hlinkClr xmlns:ahyp="http://schemas.microsoft.com/office/drawing/2018/hyperlinkcolor" val="tx"/>
                    </a:ext>
                  </a:extLst>
                </a:hlinkClick>
              </a:rPr>
              <a:t>loren.morgan@bie.edu</a:t>
            </a:r>
            <a:endParaRPr lang="en-US" b="1" dirty="0">
              <a:solidFill>
                <a:schemeClr val="bg1"/>
              </a:solidFill>
              <a:latin typeface="Calibri Light" panose="020F0302020204030204" pitchFamily="34" charset="0"/>
            </a:endParaRPr>
          </a:p>
          <a:p>
            <a:endParaRPr lang="en-US" b="1" dirty="0">
              <a:solidFill>
                <a:schemeClr val="bg1"/>
              </a:solidFill>
              <a:latin typeface="Calibri Light" panose="020F0302020204030204" pitchFamily="34" charset="0"/>
            </a:endParaRPr>
          </a:p>
          <a:p>
            <a:r>
              <a:rPr lang="en-US" dirty="0">
                <a:solidFill>
                  <a:schemeClr val="bg1"/>
                </a:solidFill>
                <a:latin typeface="Calibri Light"/>
                <a:cs typeface="Calibri Light"/>
              </a:rPr>
              <a:t>Bernadine Letcher</a:t>
            </a:r>
          </a:p>
          <a:p>
            <a:r>
              <a:rPr lang="en-US" b="1" dirty="0">
                <a:solidFill>
                  <a:schemeClr val="bg1"/>
                </a:solidFill>
                <a:latin typeface="Calibri Light" panose="020F0302020204030204" pitchFamily="34" charset="0"/>
                <a:hlinkClick r:id="rId4">
                  <a:extLst>
                    <a:ext uri="{A12FA001-AC4F-418D-AE19-62706E023703}">
                      <ahyp:hlinkClr xmlns:ahyp="http://schemas.microsoft.com/office/drawing/2018/hyperlinkcolor" val="tx"/>
                    </a:ext>
                  </a:extLst>
                </a:hlinkClick>
              </a:rPr>
              <a:t>bernadine.letchr@bie.edu</a:t>
            </a:r>
            <a:endParaRPr lang="en-US" b="1" dirty="0">
              <a:solidFill>
                <a:schemeClr val="bg1"/>
              </a:solidFill>
              <a:latin typeface="Calibri Light" panose="020F0302020204030204" pitchFamily="34" charset="0"/>
            </a:endParaRPr>
          </a:p>
          <a:p>
            <a:r>
              <a:rPr lang="en-US" dirty="0">
                <a:solidFill>
                  <a:schemeClr val="bg1"/>
                </a:solidFill>
                <a:latin typeface="Calibri Light"/>
                <a:cs typeface="Calibri Light"/>
              </a:rPr>
              <a:t>Work Phone: (505) 377-4852</a:t>
            </a:r>
          </a:p>
          <a:p>
            <a:endParaRPr lang="en-US" b="1" dirty="0">
              <a:solidFill>
                <a:schemeClr val="bg1"/>
              </a:solidFill>
              <a:latin typeface="Calibri Light" panose="020F0302020204030204" pitchFamily="34" charset="0"/>
            </a:endParaRPr>
          </a:p>
          <a:p>
            <a:endParaRPr lang="en-US" b="1" dirty="0">
              <a:solidFill>
                <a:schemeClr val="bg1"/>
              </a:solidFill>
              <a:latin typeface="Calibri Light" panose="020F0302020204030204" pitchFamily="34" charset="0"/>
            </a:endParaRPr>
          </a:p>
          <a:p>
            <a:endParaRPr lang="en-US" b="1" dirty="0">
              <a:solidFill>
                <a:schemeClr val="bg1"/>
              </a:solidFill>
              <a:latin typeface="Calibri Light" panose="020F0302020204030204" pitchFamily="34" charset="0"/>
            </a:endParaRPr>
          </a:p>
          <a:p>
            <a:r>
              <a:rPr lang="en-US" b="1" dirty="0">
                <a:solidFill>
                  <a:schemeClr val="bg1"/>
                </a:solidFill>
                <a:latin typeface="Calibri Light" panose="020F0302020204030204" pitchFamily="34" charset="0"/>
              </a:rPr>
              <a:t>Bloomington Office</a:t>
            </a:r>
          </a:p>
          <a:p>
            <a:endParaRPr lang="en-US" b="1" dirty="0">
              <a:solidFill>
                <a:schemeClr val="bg1"/>
              </a:solidFill>
              <a:latin typeface="Calibri Light" panose="020F0302020204030204" pitchFamily="34" charset="0"/>
            </a:endParaRPr>
          </a:p>
          <a:p>
            <a:r>
              <a:rPr lang="en-US" dirty="0">
                <a:solidFill>
                  <a:schemeClr val="bg1"/>
                </a:solidFill>
                <a:latin typeface="Calibri Light"/>
                <a:cs typeface="Calibri Light"/>
              </a:rPr>
              <a:t>Michael Soman</a:t>
            </a:r>
          </a:p>
          <a:p>
            <a:r>
              <a:rPr lang="en-US" dirty="0">
                <a:solidFill>
                  <a:schemeClr val="bg1"/>
                </a:solidFill>
                <a:latin typeface="Calibri Light"/>
                <a:cs typeface="Calibri Light"/>
                <a:hlinkClick r:id="rId5">
                  <a:extLst>
                    <a:ext uri="{A12FA001-AC4F-418D-AE19-62706E023703}">
                      <ahyp:hlinkClr xmlns:ahyp="http://schemas.microsoft.com/office/drawing/2018/hyperlinkcolor" val="tx"/>
                    </a:ext>
                  </a:extLst>
                </a:hlinkClick>
              </a:rPr>
              <a:t>michael.soman@bie.edu</a:t>
            </a:r>
          </a:p>
          <a:p>
            <a:endParaRPr lang="en-US" dirty="0">
              <a:solidFill>
                <a:schemeClr val="bg1"/>
              </a:solidFill>
              <a:latin typeface="Calibri Light"/>
              <a:cs typeface="Calibri Light"/>
            </a:endParaRPr>
          </a:p>
        </p:txBody>
      </p:sp>
      <p:sp>
        <p:nvSpPr>
          <p:cNvPr id="8" name="TextBox 7">
            <a:extLst>
              <a:ext uri="{FF2B5EF4-FFF2-40B4-BE49-F238E27FC236}">
                <a16:creationId xmlns:a16="http://schemas.microsoft.com/office/drawing/2014/main" id="{36916109-832B-0540-A848-7F52169F24E3}"/>
              </a:ext>
            </a:extLst>
          </p:cNvPr>
          <p:cNvSpPr txBox="1"/>
          <p:nvPr/>
        </p:nvSpPr>
        <p:spPr>
          <a:xfrm>
            <a:off x="12534900" y="-4724401"/>
            <a:ext cx="184731" cy="300082"/>
          </a:xfrm>
          <a:prstGeom prst="rect">
            <a:avLst/>
          </a:prstGeom>
          <a:noFill/>
        </p:spPr>
        <p:txBody>
          <a:bodyPr wrap="none" rtlCol="0">
            <a:spAutoFit/>
          </a:bodyPr>
          <a:lstStyle/>
          <a:p>
            <a:endParaRPr lang="en-US" sz="1350" dirty="0"/>
          </a:p>
        </p:txBody>
      </p:sp>
      <p:sp>
        <p:nvSpPr>
          <p:cNvPr id="7" name="Rectangle 6">
            <a:extLst>
              <a:ext uri="{FF2B5EF4-FFF2-40B4-BE49-F238E27FC236}">
                <a16:creationId xmlns:a16="http://schemas.microsoft.com/office/drawing/2014/main" id="{4013573E-1B4A-D44B-B01F-409BFFF423E9}"/>
              </a:ext>
            </a:extLst>
          </p:cNvPr>
          <p:cNvSpPr/>
          <p:nvPr/>
        </p:nvSpPr>
        <p:spPr>
          <a:xfrm>
            <a:off x="6659749" y="5772430"/>
            <a:ext cx="3195032" cy="219291"/>
          </a:xfrm>
          <a:prstGeom prst="rect">
            <a:avLst/>
          </a:prstGeom>
        </p:spPr>
        <p:txBody>
          <a:bodyPr wrap="square">
            <a:spAutoFit/>
          </a:bodyPr>
          <a:lstStyle/>
          <a:p>
            <a:pPr algn="r"/>
            <a:r>
              <a:rPr lang="en-US" sz="825" dirty="0">
                <a:latin typeface="Calibri Light" panose="020F0302020204030204" pitchFamily="34" charset="0"/>
              </a:rPr>
              <a:t>Common Property Forms</a:t>
            </a:r>
          </a:p>
        </p:txBody>
      </p:sp>
      <p:sp>
        <p:nvSpPr>
          <p:cNvPr id="5" name="Rectangle 4">
            <a:extLst>
              <a:ext uri="{FF2B5EF4-FFF2-40B4-BE49-F238E27FC236}">
                <a16:creationId xmlns:a16="http://schemas.microsoft.com/office/drawing/2014/main" id="{3B4F97EA-ACA5-4B6E-977B-F82EE7B747F2}"/>
              </a:ext>
            </a:extLst>
          </p:cNvPr>
          <p:cNvSpPr/>
          <p:nvPr/>
        </p:nvSpPr>
        <p:spPr>
          <a:xfrm>
            <a:off x="7963402" y="1042122"/>
            <a:ext cx="3093381" cy="3939540"/>
          </a:xfrm>
          <a:prstGeom prst="rect">
            <a:avLst/>
          </a:prstGeom>
        </p:spPr>
        <p:txBody>
          <a:bodyPr wrap="square" lIns="91440" tIns="45720" rIns="91440" bIns="45720" anchor="t">
            <a:spAutoFit/>
          </a:bodyPr>
          <a:lstStyle/>
          <a:p>
            <a:r>
              <a:rPr lang="en-US" b="1" dirty="0">
                <a:solidFill>
                  <a:schemeClr val="bg1"/>
                </a:solidFill>
                <a:latin typeface="Calibri Light"/>
                <a:cs typeface="Calibri Light"/>
              </a:rPr>
              <a:t>Phoenix Office</a:t>
            </a: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Tracey Ayze</a:t>
            </a:r>
          </a:p>
          <a:p>
            <a:r>
              <a:rPr lang="en-US" dirty="0">
                <a:solidFill>
                  <a:schemeClr val="bg1"/>
                </a:solidFill>
                <a:latin typeface="Calibri Light" panose="020F0302020204030204" pitchFamily="34" charset="0"/>
                <a:hlinkClick r:id="rId6">
                  <a:extLst>
                    <a:ext uri="{A12FA001-AC4F-418D-AE19-62706E023703}">
                      <ahyp:hlinkClr xmlns:ahyp="http://schemas.microsoft.com/office/drawing/2018/hyperlinkcolor" val="tx"/>
                    </a:ext>
                  </a:extLst>
                </a:hlinkClick>
              </a:rPr>
              <a:t>tracey.ayze@bie.edu</a:t>
            </a:r>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Work Phone: (505) 377-4365</a:t>
            </a:r>
          </a:p>
          <a:p>
            <a:r>
              <a:rPr lang="en-US" dirty="0">
                <a:solidFill>
                  <a:schemeClr val="bg1"/>
                </a:solidFill>
                <a:latin typeface="Calibri Light" panose="020F0302020204030204" pitchFamily="34" charset="0"/>
              </a:rPr>
              <a:t>Fleet Question(s)</a:t>
            </a:r>
            <a:endParaRPr lang="en-US" dirty="0">
              <a:solidFill>
                <a:schemeClr val="bg1"/>
              </a:solidFill>
              <a:latin typeface="Calibri Light" panose="020F0302020204030204" pitchFamily="34" charset="0"/>
              <a:cs typeface="Calibri Light" panose="020F0302020204030204" pitchFamily="34" charset="0"/>
            </a:endParaRP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Jarred Bekis</a:t>
            </a:r>
          </a:p>
          <a:p>
            <a:r>
              <a:rPr lang="en-US" dirty="0">
                <a:solidFill>
                  <a:schemeClr val="bg1"/>
                </a:solidFill>
                <a:latin typeface="Calibri Light" panose="020F0302020204030204" pitchFamily="34" charset="0"/>
                <a:hlinkClick r:id="rId7">
                  <a:extLst>
                    <a:ext uri="{A12FA001-AC4F-418D-AE19-62706E023703}">
                      <ahyp:hlinkClr xmlns:ahyp="http://schemas.microsoft.com/office/drawing/2018/hyperlinkcolor" val="tx"/>
                    </a:ext>
                  </a:extLst>
                </a:hlinkClick>
              </a:rPr>
              <a:t>Jerrod.bekis@bie.edu</a:t>
            </a:r>
            <a:endParaRPr lang="en-US" dirty="0">
              <a:solidFill>
                <a:schemeClr val="bg1"/>
              </a:solidFill>
              <a:latin typeface="Calibri Light" panose="020F0302020204030204" pitchFamily="34" charset="0"/>
            </a:endParaRPr>
          </a:p>
          <a:p>
            <a:endParaRPr lang="en-US" dirty="0">
              <a:solidFill>
                <a:schemeClr val="bg1"/>
              </a:solidFill>
              <a:latin typeface="Calibri Light" panose="020F0302020204030204" pitchFamily="34" charset="0"/>
            </a:endParaRPr>
          </a:p>
          <a:p>
            <a:endParaRPr lang="en-US" dirty="0">
              <a:solidFill>
                <a:schemeClr val="bg1"/>
              </a:solidFill>
              <a:latin typeface="Calibri Light" panose="020F0302020204030204" pitchFamily="34" charset="0"/>
            </a:endParaRPr>
          </a:p>
          <a:p>
            <a:r>
              <a:rPr lang="en-US" b="1" dirty="0">
                <a:solidFill>
                  <a:schemeClr val="bg1"/>
                </a:solidFill>
                <a:latin typeface="Calibri Light"/>
                <a:cs typeface="Calibri Light"/>
              </a:rPr>
              <a:t>Window Rock Office</a:t>
            </a:r>
          </a:p>
          <a:p>
            <a:r>
              <a:rPr lang="en-US" dirty="0">
                <a:solidFill>
                  <a:schemeClr val="bg1"/>
                </a:solidFill>
                <a:latin typeface="Calibri Light" panose="020F0302020204030204" pitchFamily="34" charset="0"/>
              </a:rPr>
              <a:t>In-Progress</a:t>
            </a:r>
          </a:p>
          <a:p>
            <a:endParaRPr lang="en-US" sz="16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62135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916109-832B-0540-A848-7F52169F24E3}"/>
              </a:ext>
            </a:extLst>
          </p:cNvPr>
          <p:cNvSpPr txBox="1"/>
          <p:nvPr/>
        </p:nvSpPr>
        <p:spPr>
          <a:xfrm>
            <a:off x="12534900" y="-4724401"/>
            <a:ext cx="184731" cy="300082"/>
          </a:xfrm>
          <a:prstGeom prst="rect">
            <a:avLst/>
          </a:prstGeom>
          <a:noFill/>
        </p:spPr>
        <p:txBody>
          <a:bodyPr wrap="none" rtlCol="0">
            <a:spAutoFit/>
          </a:bodyPr>
          <a:lstStyle/>
          <a:p>
            <a:endParaRPr lang="en-US" sz="1350" dirty="0"/>
          </a:p>
        </p:txBody>
      </p:sp>
      <p:pic>
        <p:nvPicPr>
          <p:cNvPr id="4" name="Google Shape;144;p42" descr="Text&#10;&#10;Description automatically generated">
            <a:extLst>
              <a:ext uri="{FF2B5EF4-FFF2-40B4-BE49-F238E27FC236}">
                <a16:creationId xmlns:a16="http://schemas.microsoft.com/office/drawing/2014/main" id="{AF65988C-5D2C-183A-A8C8-5700949A67BF}"/>
              </a:ext>
            </a:extLst>
          </p:cNvPr>
          <p:cNvPicPr preferRelativeResize="0"/>
          <p:nvPr/>
        </p:nvPicPr>
        <p:blipFill rotWithShape="1">
          <a:blip r:embed="rId3">
            <a:alphaModFix/>
          </a:blip>
          <a:srcRect/>
          <a:stretch/>
        </p:blipFill>
        <p:spPr>
          <a:xfrm>
            <a:off x="1496169" y="527052"/>
            <a:ext cx="9199661" cy="5803895"/>
          </a:xfrm>
          <a:prstGeom prst="rect">
            <a:avLst/>
          </a:prstGeom>
          <a:noFill/>
          <a:ln>
            <a:noFill/>
          </a:ln>
        </p:spPr>
      </p:pic>
    </p:spTree>
    <p:extLst>
      <p:ext uri="{BB962C8B-B14F-4D97-AF65-F5344CB8AC3E}">
        <p14:creationId xmlns:p14="http://schemas.microsoft.com/office/powerpoint/2010/main" val="4199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9;p17">
            <a:extLst>
              <a:ext uri="{FF2B5EF4-FFF2-40B4-BE49-F238E27FC236}">
                <a16:creationId xmlns:a16="http://schemas.microsoft.com/office/drawing/2014/main" id="{4EFBBEDE-3D42-49DD-94BE-2C1CDC2FF113}"/>
              </a:ext>
            </a:extLst>
          </p:cNvPr>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p>
            <a:pPr>
              <a:buSzPts val="4000"/>
            </a:pPr>
            <a:r>
              <a:rPr lang="en-US" dirty="0"/>
              <a:t>CONNECT WITH US</a:t>
            </a:r>
            <a:endParaRPr dirty="0"/>
          </a:p>
        </p:txBody>
      </p:sp>
    </p:spTree>
    <p:extLst>
      <p:ext uri="{BB962C8B-B14F-4D97-AF65-F5344CB8AC3E}">
        <p14:creationId xmlns:p14="http://schemas.microsoft.com/office/powerpoint/2010/main" val="316086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3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3AA792-C0A6-4830-9A68-1487C40726AC}"/>
              </a:ext>
            </a:extLst>
          </p:cNvPr>
          <p:cNvSpPr/>
          <p:nvPr/>
        </p:nvSpPr>
        <p:spPr>
          <a:xfrm>
            <a:off x="1650139" y="2171700"/>
            <a:ext cx="6230545" cy="1569660"/>
          </a:xfrm>
          <a:prstGeom prst="rect">
            <a:avLst/>
          </a:prstGeom>
        </p:spPr>
        <p:txBody>
          <a:bodyPr wrap="square">
            <a:spAutoFit/>
          </a:bodyPr>
          <a:lstStyle/>
          <a:p>
            <a:r>
              <a:rPr lang="en-US" sz="3200" dirty="0">
                <a:solidFill>
                  <a:schemeClr val="bg1"/>
                </a:solidFill>
                <a:latin typeface="Calibri" panose="020F0502020204030204" pitchFamily="34" charset="0"/>
              </a:rPr>
              <a:t>Presented by the BIE Branch of Property Representatives</a:t>
            </a:r>
          </a:p>
          <a:p>
            <a:r>
              <a:rPr lang="en-US" sz="3200" dirty="0">
                <a:solidFill>
                  <a:schemeClr val="bg1"/>
                </a:solidFill>
                <a:latin typeface="Calibri" panose="020F0502020204030204" pitchFamily="34" charset="0"/>
              </a:rPr>
              <a:t>Property Management Specialist</a:t>
            </a:r>
          </a:p>
        </p:txBody>
      </p:sp>
    </p:spTree>
    <p:extLst>
      <p:ext uri="{BB962C8B-B14F-4D97-AF65-F5344CB8AC3E}">
        <p14:creationId xmlns:p14="http://schemas.microsoft.com/office/powerpoint/2010/main" val="356281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552C-D4FD-42B0-A9AB-587F752B2DE5}"/>
              </a:ext>
            </a:extLst>
          </p:cNvPr>
          <p:cNvSpPr>
            <a:spLocks noGrp="1"/>
          </p:cNvSpPr>
          <p:nvPr>
            <p:ph type="title" idx="4294967295"/>
          </p:nvPr>
        </p:nvSpPr>
        <p:spPr>
          <a:xfrm>
            <a:off x="1269586" y="846137"/>
            <a:ext cx="8946711" cy="1325563"/>
          </a:xfrm>
        </p:spPr>
        <p:txBody>
          <a:bodyPr>
            <a:normAutofit/>
          </a:bodyPr>
          <a:lstStyle/>
          <a:p>
            <a:pPr algn="ctr"/>
            <a:r>
              <a:rPr lang="en-US" sz="7200" b="1" dirty="0">
                <a:solidFill>
                  <a:srgbClr val="2B4B50"/>
                </a:solidFill>
                <a:latin typeface="Calibri" panose="020F0502020204030204" pitchFamily="34" charset="0"/>
              </a:rPr>
              <a:t>TOPICS</a:t>
            </a:r>
          </a:p>
        </p:txBody>
      </p:sp>
      <p:sp>
        <p:nvSpPr>
          <p:cNvPr id="6" name="Content Placeholder 5">
            <a:extLst>
              <a:ext uri="{FF2B5EF4-FFF2-40B4-BE49-F238E27FC236}">
                <a16:creationId xmlns:a16="http://schemas.microsoft.com/office/drawing/2014/main" id="{C8AF40E1-4841-4272-AC1F-7B99A1C19609}"/>
              </a:ext>
            </a:extLst>
          </p:cNvPr>
          <p:cNvSpPr>
            <a:spLocks noGrp="1"/>
          </p:cNvSpPr>
          <p:nvPr>
            <p:ph idx="4294967295"/>
          </p:nvPr>
        </p:nvSpPr>
        <p:spPr>
          <a:xfrm>
            <a:off x="3793787" y="2171700"/>
            <a:ext cx="5911681" cy="1935703"/>
          </a:xfrm>
        </p:spPr>
        <p:txBody>
          <a:bodyPr>
            <a:normAutofit fontScale="92500" lnSpcReduction="10000"/>
          </a:bodyPr>
          <a:lstStyle/>
          <a:p>
            <a:pPr marL="0" indent="0">
              <a:buNone/>
            </a:pPr>
            <a:endParaRPr lang="en-US" sz="3200" dirty="0"/>
          </a:p>
          <a:p>
            <a:r>
              <a:rPr lang="en-US" sz="3200" dirty="0"/>
              <a:t>Custodial Property Officer</a:t>
            </a:r>
          </a:p>
          <a:p>
            <a:r>
              <a:rPr lang="en-US" sz="3200" dirty="0"/>
              <a:t>Inventory </a:t>
            </a:r>
          </a:p>
          <a:p>
            <a:r>
              <a:rPr lang="en-US" sz="3200" dirty="0"/>
              <a:t>Fleet Management</a:t>
            </a:r>
          </a:p>
          <a:p>
            <a:endParaRPr lang="en-US" dirty="0"/>
          </a:p>
          <a:p>
            <a:endParaRPr lang="en-US" dirty="0"/>
          </a:p>
        </p:txBody>
      </p:sp>
      <p:sp>
        <p:nvSpPr>
          <p:cNvPr id="4" name="Rectangle 3">
            <a:extLst>
              <a:ext uri="{FF2B5EF4-FFF2-40B4-BE49-F238E27FC236}">
                <a16:creationId xmlns:a16="http://schemas.microsoft.com/office/drawing/2014/main" id="{F95BD003-1F04-40F0-BFE1-CA8992873D1C}"/>
              </a:ext>
            </a:extLst>
          </p:cNvPr>
          <p:cNvSpPr/>
          <p:nvPr/>
        </p:nvSpPr>
        <p:spPr>
          <a:xfrm>
            <a:off x="2303646" y="1482291"/>
            <a:ext cx="6410426" cy="501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1445-A4B2-451F-8DDF-F7C0F6BA0968}"/>
              </a:ext>
            </a:extLst>
          </p:cNvPr>
          <p:cNvSpPr>
            <a:spLocks noGrp="1"/>
          </p:cNvSpPr>
          <p:nvPr>
            <p:ph type="title" idx="4294967295"/>
          </p:nvPr>
        </p:nvSpPr>
        <p:spPr>
          <a:xfrm>
            <a:off x="564204" y="365125"/>
            <a:ext cx="8936984" cy="1325563"/>
          </a:xfrm>
        </p:spPr>
        <p:txBody>
          <a:bodyPr/>
          <a:lstStyle/>
          <a:p>
            <a:r>
              <a:rPr lang="en-US" sz="3600" b="1" dirty="0">
                <a:solidFill>
                  <a:srgbClr val="2B4B50"/>
                </a:solidFill>
                <a:latin typeface="Calibri" panose="020F0502020204030204" pitchFamily="34" charset="0"/>
              </a:rPr>
              <a:t>Custodial Property Officer: Role</a:t>
            </a:r>
            <a:endParaRPr lang="en-US" b="1" dirty="0">
              <a:solidFill>
                <a:srgbClr val="2B4B50"/>
              </a:solidFill>
              <a:latin typeface="Calibri" panose="020F0502020204030204" pitchFamily="34" charset="0"/>
            </a:endParaRPr>
          </a:p>
        </p:txBody>
      </p:sp>
      <p:sp>
        <p:nvSpPr>
          <p:cNvPr id="3" name="Content Placeholder 2">
            <a:extLst>
              <a:ext uri="{FF2B5EF4-FFF2-40B4-BE49-F238E27FC236}">
                <a16:creationId xmlns:a16="http://schemas.microsoft.com/office/drawing/2014/main" id="{A25DEBA2-0CE2-4111-8790-B00ECAD54B1A}"/>
              </a:ext>
            </a:extLst>
          </p:cNvPr>
          <p:cNvSpPr>
            <a:spLocks noGrp="1"/>
          </p:cNvSpPr>
          <p:nvPr>
            <p:ph idx="4294967295"/>
          </p:nvPr>
        </p:nvSpPr>
        <p:spPr>
          <a:xfrm>
            <a:off x="1431757" y="1778000"/>
            <a:ext cx="9453493" cy="4386263"/>
          </a:xfrm>
        </p:spPr>
        <p:txBody>
          <a:bodyPr>
            <a:normAutofit/>
          </a:bodyPr>
          <a:lstStyle/>
          <a:p>
            <a:r>
              <a:rPr lang="en-US" sz="2000" dirty="0"/>
              <a:t>Without a CPO there is no property controls in Financial and Business Management System inventory.</a:t>
            </a:r>
          </a:p>
          <a:p>
            <a:r>
              <a:rPr lang="en-US" sz="2000" dirty="0"/>
              <a:t>Identify/Designate/Issue a Custodial Property Officer Designation Letter – Signed acceptance to Property Management Specialist.</a:t>
            </a:r>
          </a:p>
          <a:p>
            <a:r>
              <a:rPr lang="en-US" sz="2000" dirty="0"/>
              <a:t>Complete UAR Form for access to Financial &amp; Business Management System.</a:t>
            </a:r>
          </a:p>
          <a:p>
            <a:pPr lvl="1"/>
            <a:r>
              <a:rPr lang="en-US" sz="1700" dirty="0"/>
              <a:t>Active Directory</a:t>
            </a:r>
          </a:p>
          <a:p>
            <a:pPr lvl="1"/>
            <a:r>
              <a:rPr lang="en-US" sz="1700" dirty="0"/>
              <a:t>VPN Access</a:t>
            </a:r>
          </a:p>
          <a:p>
            <a:pPr lvl="1"/>
            <a:r>
              <a:rPr lang="en-US" sz="1700" dirty="0"/>
              <a:t>SAP GUI</a:t>
            </a:r>
          </a:p>
          <a:p>
            <a:r>
              <a:rPr lang="en-US" sz="2000" dirty="0"/>
              <a:t>Need to inform the Property Management Specialist of your computer background. Is your computer a BIE Imaged or BIA Imaged background.</a:t>
            </a:r>
          </a:p>
          <a:p>
            <a:r>
              <a:rPr lang="en-US" sz="2000" dirty="0"/>
              <a:t>Must have an active CPO for GSA leased vehicles.</a:t>
            </a:r>
          </a:p>
        </p:txBody>
      </p:sp>
    </p:spTree>
    <p:extLst>
      <p:ext uri="{BB962C8B-B14F-4D97-AF65-F5344CB8AC3E}">
        <p14:creationId xmlns:p14="http://schemas.microsoft.com/office/powerpoint/2010/main" val="370693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2CCB-F45F-48E6-83B8-3B016B3053DD}"/>
              </a:ext>
            </a:extLst>
          </p:cNvPr>
          <p:cNvSpPr>
            <a:spLocks noGrp="1"/>
          </p:cNvSpPr>
          <p:nvPr>
            <p:ph type="title" idx="4294967295"/>
          </p:nvPr>
        </p:nvSpPr>
        <p:spPr>
          <a:xfrm>
            <a:off x="544750" y="365125"/>
            <a:ext cx="8956438" cy="1325563"/>
          </a:xfrm>
        </p:spPr>
        <p:txBody>
          <a:bodyPr>
            <a:normAutofit/>
          </a:bodyPr>
          <a:lstStyle/>
          <a:p>
            <a:r>
              <a:rPr lang="en-US" sz="4000" b="1" dirty="0">
                <a:solidFill>
                  <a:srgbClr val="2B4B50"/>
                </a:solidFill>
                <a:latin typeface="Calibri" panose="020F0502020204030204" pitchFamily="34" charset="0"/>
              </a:rPr>
              <a:t>Custodial Property Officer:  Roles &amp; Responsibilities</a:t>
            </a:r>
          </a:p>
        </p:txBody>
      </p:sp>
      <p:sp>
        <p:nvSpPr>
          <p:cNvPr id="3" name="Content Placeholder 2">
            <a:extLst>
              <a:ext uri="{FF2B5EF4-FFF2-40B4-BE49-F238E27FC236}">
                <a16:creationId xmlns:a16="http://schemas.microsoft.com/office/drawing/2014/main" id="{F53CD874-A035-4BF8-9EF1-326D2011DA46}"/>
              </a:ext>
            </a:extLst>
          </p:cNvPr>
          <p:cNvSpPr>
            <a:spLocks noGrp="1"/>
          </p:cNvSpPr>
          <p:nvPr>
            <p:ph idx="4294967295"/>
          </p:nvPr>
        </p:nvSpPr>
        <p:spPr>
          <a:xfrm>
            <a:off x="1431758" y="1825625"/>
            <a:ext cx="8069430" cy="4351338"/>
          </a:xfrm>
        </p:spPr>
        <p:txBody>
          <a:bodyPr/>
          <a:lstStyle/>
          <a:p>
            <a:r>
              <a:rPr lang="en-US" sz="2400" dirty="0"/>
              <a:t>Designated Custodial Property Officer</a:t>
            </a:r>
          </a:p>
          <a:p>
            <a:pPr lvl="1"/>
            <a:r>
              <a:rPr lang="en-US" sz="2100" dirty="0"/>
              <a:t>Receive &amp; Sign the Designation Letter</a:t>
            </a:r>
          </a:p>
          <a:p>
            <a:pPr lvl="1"/>
            <a:r>
              <a:rPr lang="en-US" sz="2100" dirty="0"/>
              <a:t>Completes the UAR Form</a:t>
            </a:r>
          </a:p>
          <a:p>
            <a:pPr lvl="1"/>
            <a:r>
              <a:rPr lang="en-US" sz="2100" dirty="0"/>
              <a:t>Assigned courses in DOI Talent</a:t>
            </a:r>
          </a:p>
          <a:p>
            <a:pPr lvl="1"/>
            <a:r>
              <a:rPr lang="en-US" sz="2100" dirty="0"/>
              <a:t>Must maintain access to FBMS</a:t>
            </a:r>
          </a:p>
          <a:p>
            <a:r>
              <a:rPr lang="en-US" sz="2400" dirty="0"/>
              <a:t>Completes acceptance of assets in FBMS</a:t>
            </a:r>
          </a:p>
          <a:p>
            <a:endParaRPr lang="en-US" dirty="0"/>
          </a:p>
        </p:txBody>
      </p:sp>
    </p:spTree>
    <p:extLst>
      <p:ext uri="{BB962C8B-B14F-4D97-AF65-F5344CB8AC3E}">
        <p14:creationId xmlns:p14="http://schemas.microsoft.com/office/powerpoint/2010/main" val="11578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01E4A7-8B81-43D1-B124-CC42488D9F8D}"/>
              </a:ext>
            </a:extLst>
          </p:cNvPr>
          <p:cNvPicPr>
            <a:picLocks noChangeAspect="1"/>
          </p:cNvPicPr>
          <p:nvPr/>
        </p:nvPicPr>
        <p:blipFill>
          <a:blip r:embed="rId2"/>
          <a:stretch>
            <a:fillRect/>
          </a:stretch>
        </p:blipFill>
        <p:spPr>
          <a:xfrm>
            <a:off x="2665589" y="342555"/>
            <a:ext cx="7216966" cy="5574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560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87FEFE-EDA8-F242-ACD2-923252C71A56}"/>
              </a:ext>
            </a:extLst>
          </p:cNvPr>
          <p:cNvSpPr/>
          <p:nvPr/>
        </p:nvSpPr>
        <p:spPr>
          <a:xfrm>
            <a:off x="2652229" y="275141"/>
            <a:ext cx="5605036" cy="707886"/>
          </a:xfrm>
          <a:prstGeom prst="rect">
            <a:avLst/>
          </a:prstGeom>
        </p:spPr>
        <p:txBody>
          <a:bodyPr wrap="square">
            <a:spAutoFit/>
          </a:bodyPr>
          <a:lstStyle/>
          <a:p>
            <a:pPr algn="ctr"/>
            <a:r>
              <a:rPr lang="en-US" sz="4000" b="1" dirty="0">
                <a:solidFill>
                  <a:srgbClr val="2B4B50"/>
                </a:solidFill>
                <a:latin typeface="Calibri" panose="020F0502020204030204" pitchFamily="34" charset="0"/>
              </a:rPr>
              <a:t>Inventory: Timeline</a:t>
            </a:r>
          </a:p>
        </p:txBody>
      </p:sp>
      <p:sp>
        <p:nvSpPr>
          <p:cNvPr id="8" name="TextBox 7">
            <a:extLst>
              <a:ext uri="{FF2B5EF4-FFF2-40B4-BE49-F238E27FC236}">
                <a16:creationId xmlns:a16="http://schemas.microsoft.com/office/drawing/2014/main" id="{36916109-832B-0540-A848-7F52169F24E3}"/>
              </a:ext>
            </a:extLst>
          </p:cNvPr>
          <p:cNvSpPr txBox="1"/>
          <p:nvPr/>
        </p:nvSpPr>
        <p:spPr>
          <a:xfrm>
            <a:off x="12534900" y="-4724401"/>
            <a:ext cx="184731" cy="300082"/>
          </a:xfrm>
          <a:prstGeom prst="rect">
            <a:avLst/>
          </a:prstGeom>
          <a:noFill/>
        </p:spPr>
        <p:txBody>
          <a:bodyPr wrap="none" rtlCol="0">
            <a:spAutoFit/>
          </a:bodyPr>
          <a:lstStyle/>
          <a:p>
            <a:endParaRPr lang="en-US" sz="1350" dirty="0"/>
          </a:p>
        </p:txBody>
      </p:sp>
      <p:sp>
        <p:nvSpPr>
          <p:cNvPr id="2" name="Arrow: Right 1">
            <a:extLst>
              <a:ext uri="{FF2B5EF4-FFF2-40B4-BE49-F238E27FC236}">
                <a16:creationId xmlns:a16="http://schemas.microsoft.com/office/drawing/2014/main" id="{75C19CE0-9860-4AD5-A8A8-98982CD712C3}"/>
              </a:ext>
            </a:extLst>
          </p:cNvPr>
          <p:cNvSpPr/>
          <p:nvPr/>
        </p:nvSpPr>
        <p:spPr>
          <a:xfrm rot="1957535">
            <a:off x="-1055355" y="2846251"/>
            <a:ext cx="9936640" cy="593243"/>
          </a:xfrm>
          <a:prstGeom prst="rightArrow">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4B50"/>
              </a:solidFill>
            </a:endParaRPr>
          </a:p>
        </p:txBody>
      </p:sp>
      <p:sp>
        <p:nvSpPr>
          <p:cNvPr id="3" name="TextBox 2">
            <a:extLst>
              <a:ext uri="{FF2B5EF4-FFF2-40B4-BE49-F238E27FC236}">
                <a16:creationId xmlns:a16="http://schemas.microsoft.com/office/drawing/2014/main" id="{A5DF7DC4-FBC5-40F9-B217-6DA31D91EDF7}"/>
              </a:ext>
            </a:extLst>
          </p:cNvPr>
          <p:cNvSpPr txBox="1"/>
          <p:nvPr/>
        </p:nvSpPr>
        <p:spPr>
          <a:xfrm>
            <a:off x="2750174" y="1180100"/>
            <a:ext cx="7247535" cy="261610"/>
          </a:xfrm>
          <a:prstGeom prst="rect">
            <a:avLst/>
          </a:prstGeom>
          <a:noFill/>
        </p:spPr>
        <p:txBody>
          <a:bodyPr wrap="square" rtlCol="0">
            <a:spAutoFit/>
          </a:bodyPr>
          <a:lstStyle/>
          <a:p>
            <a:r>
              <a:rPr lang="en-US" sz="1100" dirty="0"/>
              <a:t> FY Inventories will be downloaded and published out to the schools by first week in </a:t>
            </a:r>
            <a:r>
              <a:rPr lang="en-US" sz="1100" b="1" dirty="0"/>
              <a:t>January</a:t>
            </a:r>
            <a:r>
              <a:rPr lang="en-US" sz="1100" dirty="0"/>
              <a:t> and inventory training </a:t>
            </a:r>
          </a:p>
        </p:txBody>
      </p:sp>
      <p:sp>
        <p:nvSpPr>
          <p:cNvPr id="16" name="TextBox 15">
            <a:extLst>
              <a:ext uri="{FF2B5EF4-FFF2-40B4-BE49-F238E27FC236}">
                <a16:creationId xmlns:a16="http://schemas.microsoft.com/office/drawing/2014/main" id="{46BB5FE7-10E3-459A-A312-7634BB590128}"/>
              </a:ext>
            </a:extLst>
          </p:cNvPr>
          <p:cNvSpPr txBox="1"/>
          <p:nvPr/>
        </p:nvSpPr>
        <p:spPr>
          <a:xfrm>
            <a:off x="5534526" y="3141287"/>
            <a:ext cx="5499419" cy="430887"/>
          </a:xfrm>
          <a:prstGeom prst="rect">
            <a:avLst/>
          </a:prstGeom>
          <a:noFill/>
        </p:spPr>
        <p:txBody>
          <a:bodyPr wrap="square" rtlCol="0">
            <a:spAutoFit/>
          </a:bodyPr>
          <a:lstStyle/>
          <a:p>
            <a:pPr algn="ctr"/>
            <a:r>
              <a:rPr lang="en-US" sz="1100" dirty="0"/>
              <a:t>Physical Inventories will be completed, and all supporting documentation will be submitted to your Property Management Specialist by last workday in </a:t>
            </a:r>
            <a:r>
              <a:rPr lang="en-US" sz="1100" b="1" dirty="0"/>
              <a:t>April</a:t>
            </a:r>
          </a:p>
        </p:txBody>
      </p:sp>
      <p:sp>
        <p:nvSpPr>
          <p:cNvPr id="17" name="TextBox 16">
            <a:extLst>
              <a:ext uri="{FF2B5EF4-FFF2-40B4-BE49-F238E27FC236}">
                <a16:creationId xmlns:a16="http://schemas.microsoft.com/office/drawing/2014/main" id="{AF6E7642-E885-4CEF-80AE-2311DEEA123F}"/>
              </a:ext>
            </a:extLst>
          </p:cNvPr>
          <p:cNvSpPr txBox="1"/>
          <p:nvPr/>
        </p:nvSpPr>
        <p:spPr>
          <a:xfrm>
            <a:off x="6696773" y="3921854"/>
            <a:ext cx="4752681" cy="430887"/>
          </a:xfrm>
          <a:prstGeom prst="rect">
            <a:avLst/>
          </a:prstGeom>
          <a:noFill/>
        </p:spPr>
        <p:txBody>
          <a:bodyPr wrap="square" rtlCol="0">
            <a:spAutoFit/>
          </a:bodyPr>
          <a:lstStyle/>
          <a:p>
            <a:pPr algn="ctr"/>
            <a:r>
              <a:rPr lang="en-US" sz="1100" dirty="0"/>
              <a:t>All adjustments will be made in FBMS by Property Management Specialist by last workday in </a:t>
            </a:r>
            <a:r>
              <a:rPr lang="en-US" sz="1100" b="1" dirty="0"/>
              <a:t>May</a:t>
            </a:r>
          </a:p>
        </p:txBody>
      </p:sp>
      <p:sp>
        <p:nvSpPr>
          <p:cNvPr id="18" name="TextBox 17">
            <a:extLst>
              <a:ext uri="{FF2B5EF4-FFF2-40B4-BE49-F238E27FC236}">
                <a16:creationId xmlns:a16="http://schemas.microsoft.com/office/drawing/2014/main" id="{5272E3EC-CDAD-4111-AF85-5B53DC18DF14}"/>
              </a:ext>
            </a:extLst>
          </p:cNvPr>
          <p:cNvSpPr txBox="1"/>
          <p:nvPr/>
        </p:nvSpPr>
        <p:spPr>
          <a:xfrm>
            <a:off x="8075899" y="4767083"/>
            <a:ext cx="3843620" cy="261610"/>
          </a:xfrm>
          <a:prstGeom prst="rect">
            <a:avLst/>
          </a:prstGeom>
          <a:noFill/>
        </p:spPr>
        <p:txBody>
          <a:bodyPr wrap="square" rtlCol="0">
            <a:spAutoFit/>
          </a:bodyPr>
          <a:lstStyle/>
          <a:p>
            <a:pPr algn="ctr"/>
            <a:r>
              <a:rPr lang="en-US" sz="1100" dirty="0"/>
              <a:t>Inventory Certification statements due the last workday in </a:t>
            </a:r>
            <a:r>
              <a:rPr lang="en-US" sz="1100" b="1" dirty="0"/>
              <a:t>June</a:t>
            </a:r>
          </a:p>
        </p:txBody>
      </p:sp>
      <p:sp>
        <p:nvSpPr>
          <p:cNvPr id="19" name="TextBox 18">
            <a:extLst>
              <a:ext uri="{FF2B5EF4-FFF2-40B4-BE49-F238E27FC236}">
                <a16:creationId xmlns:a16="http://schemas.microsoft.com/office/drawing/2014/main" id="{58B6AF78-48B2-49E3-B56C-47230F23398B}"/>
              </a:ext>
            </a:extLst>
          </p:cNvPr>
          <p:cNvSpPr txBox="1"/>
          <p:nvPr/>
        </p:nvSpPr>
        <p:spPr>
          <a:xfrm>
            <a:off x="4416113" y="2353760"/>
            <a:ext cx="6138397" cy="430887"/>
          </a:xfrm>
          <a:prstGeom prst="rect">
            <a:avLst/>
          </a:prstGeom>
          <a:noFill/>
        </p:spPr>
        <p:txBody>
          <a:bodyPr wrap="square" rtlCol="0">
            <a:spAutoFit/>
          </a:bodyPr>
          <a:lstStyle/>
          <a:p>
            <a:pPr algn="ctr"/>
            <a:r>
              <a:rPr lang="en-US" sz="1100" dirty="0">
                <a:solidFill>
                  <a:srgbClr val="000000"/>
                </a:solidFill>
              </a:rPr>
              <a:t>Should an extension be required for the inventory completion, the extension must be submitted to the Director, Office of Facilities &amp; Safety Management (OFPSM) NLT last workday in </a:t>
            </a:r>
            <a:r>
              <a:rPr lang="en-US" sz="1100" b="1" dirty="0">
                <a:solidFill>
                  <a:srgbClr val="000000"/>
                </a:solidFill>
              </a:rPr>
              <a:t>March</a:t>
            </a:r>
            <a:endParaRPr lang="en-US" sz="1100" b="1" dirty="0"/>
          </a:p>
        </p:txBody>
      </p:sp>
      <p:sp>
        <p:nvSpPr>
          <p:cNvPr id="5" name="TextBox 4">
            <a:extLst>
              <a:ext uri="{FF2B5EF4-FFF2-40B4-BE49-F238E27FC236}">
                <a16:creationId xmlns:a16="http://schemas.microsoft.com/office/drawing/2014/main" id="{FA222096-FE96-48BA-B5AA-DDE4F0CBF0F3}"/>
              </a:ext>
            </a:extLst>
          </p:cNvPr>
          <p:cNvSpPr txBox="1"/>
          <p:nvPr/>
        </p:nvSpPr>
        <p:spPr>
          <a:xfrm>
            <a:off x="1516148" y="4058252"/>
            <a:ext cx="3036743" cy="1200329"/>
          </a:xfrm>
          <a:prstGeom prst="rect">
            <a:avLst/>
          </a:prstGeom>
          <a:noFill/>
        </p:spPr>
        <p:txBody>
          <a:bodyPr wrap="square" rtlCol="0">
            <a:spAutoFit/>
          </a:bodyPr>
          <a:lstStyle/>
          <a:p>
            <a:pPr algn="ctr"/>
            <a:r>
              <a:rPr lang="en-US" b="1" dirty="0">
                <a:solidFill>
                  <a:srgbClr val="9D3F21"/>
                </a:solidFill>
              </a:rPr>
              <a:t>Each year dates will be announced when inventory begins, training provided and deadlines to meet.</a:t>
            </a:r>
          </a:p>
        </p:txBody>
      </p:sp>
      <p:sp>
        <p:nvSpPr>
          <p:cNvPr id="21" name="TextBox 20">
            <a:extLst>
              <a:ext uri="{FF2B5EF4-FFF2-40B4-BE49-F238E27FC236}">
                <a16:creationId xmlns:a16="http://schemas.microsoft.com/office/drawing/2014/main" id="{7F8B7A6E-C348-4174-819D-7F0DBF5859EE}"/>
              </a:ext>
            </a:extLst>
          </p:cNvPr>
          <p:cNvSpPr txBox="1"/>
          <p:nvPr/>
        </p:nvSpPr>
        <p:spPr>
          <a:xfrm>
            <a:off x="3297677" y="1707709"/>
            <a:ext cx="6700032" cy="261610"/>
          </a:xfrm>
          <a:prstGeom prst="rect">
            <a:avLst/>
          </a:prstGeom>
          <a:noFill/>
        </p:spPr>
        <p:txBody>
          <a:bodyPr wrap="square" rtlCol="0">
            <a:spAutoFit/>
          </a:bodyPr>
          <a:lstStyle/>
          <a:p>
            <a:r>
              <a:rPr lang="en-US" sz="1100" dirty="0"/>
              <a:t> </a:t>
            </a:r>
            <a:r>
              <a:rPr lang="en-US" sz="1100" b="1" dirty="0"/>
              <a:t>February</a:t>
            </a:r>
            <a:r>
              <a:rPr lang="en-US" sz="1100" dirty="0"/>
              <a:t> - weekly inventory reporting on progress each Friday to the Property office until complete</a:t>
            </a:r>
          </a:p>
        </p:txBody>
      </p:sp>
      <p:sp>
        <p:nvSpPr>
          <p:cNvPr id="6" name="5-Point Star 5">
            <a:extLst>
              <a:ext uri="{FF2B5EF4-FFF2-40B4-BE49-F238E27FC236}">
                <a16:creationId xmlns:a16="http://schemas.microsoft.com/office/drawing/2014/main" id="{E9BA0B4A-126C-5380-5B68-7EB86623560A}"/>
              </a:ext>
            </a:extLst>
          </p:cNvPr>
          <p:cNvSpPr/>
          <p:nvPr/>
        </p:nvSpPr>
        <p:spPr>
          <a:xfrm>
            <a:off x="7577137" y="4727465"/>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77876795-C6BF-F99B-24F4-C4BF971490AA}"/>
              </a:ext>
            </a:extLst>
          </p:cNvPr>
          <p:cNvSpPr/>
          <p:nvPr/>
        </p:nvSpPr>
        <p:spPr>
          <a:xfrm>
            <a:off x="6230331" y="3921854"/>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995AFF9B-8605-0AB4-11B2-CB021F161E50}"/>
              </a:ext>
            </a:extLst>
          </p:cNvPr>
          <p:cNvSpPr/>
          <p:nvPr/>
        </p:nvSpPr>
        <p:spPr>
          <a:xfrm>
            <a:off x="5068083" y="3117299"/>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
        <p:nvSpPr>
          <p:cNvPr id="24" name="5-Point Star 23">
            <a:extLst>
              <a:ext uri="{FF2B5EF4-FFF2-40B4-BE49-F238E27FC236}">
                <a16:creationId xmlns:a16="http://schemas.microsoft.com/office/drawing/2014/main" id="{9A9A9D13-C0BD-A968-024B-412DF613F303}"/>
              </a:ext>
            </a:extLst>
          </p:cNvPr>
          <p:cNvSpPr/>
          <p:nvPr/>
        </p:nvSpPr>
        <p:spPr>
          <a:xfrm>
            <a:off x="3949671" y="2333235"/>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
        <p:nvSpPr>
          <p:cNvPr id="25" name="5-Point Star 24">
            <a:extLst>
              <a:ext uri="{FF2B5EF4-FFF2-40B4-BE49-F238E27FC236}">
                <a16:creationId xmlns:a16="http://schemas.microsoft.com/office/drawing/2014/main" id="{1CBA26FF-82AD-CC4A-95EB-6C364DE0BC8A}"/>
              </a:ext>
            </a:extLst>
          </p:cNvPr>
          <p:cNvSpPr/>
          <p:nvPr/>
        </p:nvSpPr>
        <p:spPr>
          <a:xfrm>
            <a:off x="2750174" y="1599419"/>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
        <p:nvSpPr>
          <p:cNvPr id="26" name="5-Point Star 25">
            <a:extLst>
              <a:ext uri="{FF2B5EF4-FFF2-40B4-BE49-F238E27FC236}">
                <a16:creationId xmlns:a16="http://schemas.microsoft.com/office/drawing/2014/main" id="{C250E602-AC0F-6F53-2ED2-6C97145F572A}"/>
              </a:ext>
            </a:extLst>
          </p:cNvPr>
          <p:cNvSpPr/>
          <p:nvPr/>
        </p:nvSpPr>
        <p:spPr>
          <a:xfrm>
            <a:off x="2067397" y="1197980"/>
            <a:ext cx="466443" cy="466443"/>
          </a:xfrm>
          <a:prstGeom prst="star5">
            <a:avLst/>
          </a:prstGeom>
          <a:solidFill>
            <a:srgbClr val="9D3F21"/>
          </a:solidFill>
          <a:ln/>
        </p:spPr>
        <p:style>
          <a:lnRef idx="0">
            <a:schemeClr val="accent6"/>
          </a:lnRef>
          <a:fillRef idx="1001">
            <a:schemeClr val="lt1"/>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53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0BC6-816B-44D3-9C4C-B2632039B0D7}"/>
              </a:ext>
            </a:extLst>
          </p:cNvPr>
          <p:cNvSpPr>
            <a:spLocks noGrp="1"/>
          </p:cNvSpPr>
          <p:nvPr>
            <p:ph type="title" idx="4294967295"/>
          </p:nvPr>
        </p:nvSpPr>
        <p:spPr>
          <a:xfrm>
            <a:off x="350196" y="365125"/>
            <a:ext cx="9150992" cy="1042211"/>
          </a:xfrm>
        </p:spPr>
        <p:txBody>
          <a:bodyPr>
            <a:normAutofit/>
          </a:bodyPr>
          <a:lstStyle/>
          <a:p>
            <a:r>
              <a:rPr lang="en-US" sz="4000" b="1" dirty="0">
                <a:solidFill>
                  <a:srgbClr val="2B4B50"/>
                </a:solidFill>
                <a:latin typeface="Calibri" panose="020F0502020204030204" pitchFamily="34" charset="0"/>
              </a:rPr>
              <a:t>Inventory: Forms</a:t>
            </a:r>
          </a:p>
        </p:txBody>
      </p:sp>
      <p:sp>
        <p:nvSpPr>
          <p:cNvPr id="3" name="Content Placeholder 2">
            <a:extLst>
              <a:ext uri="{FF2B5EF4-FFF2-40B4-BE49-F238E27FC236}">
                <a16:creationId xmlns:a16="http://schemas.microsoft.com/office/drawing/2014/main" id="{7C726AF9-05DA-48C8-B700-94ABE822A448}"/>
              </a:ext>
            </a:extLst>
          </p:cNvPr>
          <p:cNvSpPr>
            <a:spLocks noGrp="1"/>
          </p:cNvSpPr>
          <p:nvPr>
            <p:ph idx="4294967295"/>
          </p:nvPr>
        </p:nvSpPr>
        <p:spPr>
          <a:xfrm>
            <a:off x="1167319" y="1407336"/>
            <a:ext cx="7714034" cy="4667250"/>
          </a:xfrm>
        </p:spPr>
        <p:txBody>
          <a:bodyPr>
            <a:normAutofit/>
          </a:bodyPr>
          <a:lstStyle/>
          <a:p>
            <a:r>
              <a:rPr lang="en-US" dirty="0"/>
              <a:t>DI 105, Receipt of Property – Back bone of all property – nothing happens without the DI-105. </a:t>
            </a:r>
          </a:p>
          <a:p>
            <a:endParaRPr lang="en-US" dirty="0"/>
          </a:p>
          <a:p>
            <a:pPr marL="342900" indent="-342900"/>
            <a:r>
              <a:rPr lang="en-US" sz="2000" b="1" dirty="0"/>
              <a:t>Forms needed for Removing Equipment from Inventory:                        * Mandatory Turn In </a:t>
            </a:r>
            <a:endParaRPr lang="en-US" b="1" dirty="0">
              <a:solidFill>
                <a:schemeClr val="tx1"/>
              </a:solidFill>
            </a:endParaRPr>
          </a:p>
          <a:p>
            <a:pPr marL="742950" lvl="1" indent="-285750"/>
            <a:r>
              <a:rPr lang="en-US" sz="2000" dirty="0"/>
              <a:t>DI-103 Report of Survey for all equipment not found.*</a:t>
            </a:r>
          </a:p>
          <a:p>
            <a:pPr marL="742950" lvl="1" indent="-285750"/>
            <a:r>
              <a:rPr lang="en-US" sz="2000" dirty="0"/>
              <a:t>DI- 103A Unserviceable Property Report (disposition of equipment). * </a:t>
            </a:r>
          </a:p>
          <a:p>
            <a:pPr marL="742950" lvl="1" indent="-285750"/>
            <a:r>
              <a:rPr lang="en-US" sz="2000" dirty="0"/>
              <a:t>DI-104 Transfer of Property.</a:t>
            </a:r>
          </a:p>
          <a:p>
            <a:pPr marL="742950" lvl="1" indent="-285750"/>
            <a:r>
              <a:rPr lang="en-US" sz="2000" dirty="0"/>
              <a:t>DI-105 Receipt for Property-supports DI 104.</a:t>
            </a:r>
          </a:p>
          <a:p>
            <a:pPr marL="742950" lvl="1" indent="-285750"/>
            <a:r>
              <a:rPr lang="en-US" sz="2000" dirty="0"/>
              <a:t>Submit documents no later than requested by the assigned Office Hub Property Management Specialist/Accountable Property Officer.</a:t>
            </a:r>
          </a:p>
          <a:p>
            <a:endParaRPr lang="en-US" dirty="0"/>
          </a:p>
        </p:txBody>
      </p:sp>
    </p:spTree>
    <p:extLst>
      <p:ext uri="{BB962C8B-B14F-4D97-AF65-F5344CB8AC3E}">
        <p14:creationId xmlns:p14="http://schemas.microsoft.com/office/powerpoint/2010/main" val="720184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7" id="{EEB04B5D-F413-594F-B83B-A08E095BB315}" vid="{E57FC07F-0784-114D-BEC5-6C989BD384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TimePosted xmlns="537495c8-04d0-4d9f-a3c5-24b15dd8235a"/>
    <lcf76f155ced4ddcb4097134ff3c332f xmlns="537495c8-04d0-4d9f-a3c5-24b15dd8235a">
      <Terms xmlns="http://schemas.microsoft.com/office/infopath/2007/PartnerControls"/>
    </lcf76f155ced4ddcb4097134ff3c332f>
    <TaxCatchAll xmlns="31062a0d-ede8-4112-b4bb-00a9c1bc8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4" ma:contentTypeDescription="Create a new document." ma:contentTypeScope="" ma:versionID="b6e045c44db7cc55ae4da8845646d733">
  <xsd:schema xmlns:xsd="http://www.w3.org/2001/XMLSchema" xmlns:xs="http://www.w3.org/2001/XMLSchema" xmlns:p="http://schemas.microsoft.com/office/2006/metadata/properties" xmlns:ns2="537495c8-04d0-4d9f-a3c5-24b15dd8235a" xmlns:ns3="d6c4c347-d8bf-4125-97e5-bf5a24a6ea48" xmlns:ns4="31062a0d-ede8-4112-b4bb-00a9c1bc8e16" targetNamespace="http://schemas.microsoft.com/office/2006/metadata/properties" ma:root="true" ma:fieldsID="1804e3f35c2ccfb1888bbfb2fec1de90" ns2:_="" ns3:_="" ns4:_="">
    <xsd:import namespace="537495c8-04d0-4d9f-a3c5-24b15dd8235a"/>
    <xsd:import namespace="d6c4c347-d8bf-4125-97e5-bf5a24a6ea48"/>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505bb3b-600f-4dd2-97d1-0aa4c49e4934}" ma:internalName="TaxCatchAll" ma:showField="CatchAllData" ma:web="53f24b3a-2adf-47ef-9d29-c9edda841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C86873-E2BA-4AEA-BB62-80A6DCAF3AF3}">
  <ds:schemaRefs>
    <ds:schemaRef ds:uri="http://schemas.microsoft.com/office/2006/metadata/properties"/>
    <ds:schemaRef ds:uri="http://schemas.microsoft.com/office/infopath/2007/PartnerControls"/>
    <ds:schemaRef ds:uri="537495c8-04d0-4d9f-a3c5-24b15dd8235a"/>
    <ds:schemaRef ds:uri="31062a0d-ede8-4112-b4bb-00a9c1bc8e16"/>
  </ds:schemaRefs>
</ds:datastoreItem>
</file>

<file path=customXml/itemProps2.xml><?xml version="1.0" encoding="utf-8"?>
<ds:datastoreItem xmlns:ds="http://schemas.openxmlformats.org/officeDocument/2006/customXml" ds:itemID="{DEAFF90A-0D10-4CAC-A704-AF031CC9DC0D}">
  <ds:schemaRefs>
    <ds:schemaRef ds:uri="http://schemas.microsoft.com/sharepoint/v3/contenttype/forms"/>
  </ds:schemaRefs>
</ds:datastoreItem>
</file>

<file path=customXml/itemProps3.xml><?xml version="1.0" encoding="utf-8"?>
<ds:datastoreItem xmlns:ds="http://schemas.openxmlformats.org/officeDocument/2006/customXml" ds:itemID="{FAEE1266-9051-4AEE-A6CD-06B4C4EAD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BIE SLIDE 16.9, V10</Template>
  <TotalTime>2882</TotalTime>
  <Words>1635</Words>
  <Application>Microsoft Office PowerPoint</Application>
  <PresentationFormat>Widescreen</PresentationFormat>
  <Paragraphs>155</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TOPICS</vt:lpstr>
      <vt:lpstr>Custodial Property Officer: Role</vt:lpstr>
      <vt:lpstr>Custodial Property Officer:  Roles &amp; Responsibilities</vt:lpstr>
      <vt:lpstr>PowerPoint Presentation</vt:lpstr>
      <vt:lpstr>PowerPoint Presentation</vt:lpstr>
      <vt:lpstr>Inventory: Forms</vt:lpstr>
      <vt:lpstr>Fleet Management</vt:lpstr>
      <vt:lpstr>Fleet Management – Point of Contacts</vt:lpstr>
      <vt:lpstr>Fleet Management – GSA Fleet Cards</vt:lpstr>
      <vt:lpstr>Fleet Management: License Plate</vt:lpstr>
      <vt:lpstr>Fleet Management – License Plate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 WITH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Soman, Michael A</dc:creator>
  <cp:lastModifiedBy>Perry, Dunnivan G</cp:lastModifiedBy>
  <cp:revision>109</cp:revision>
  <cp:lastPrinted>2021-03-12T19:53:55Z</cp:lastPrinted>
  <dcterms:created xsi:type="dcterms:W3CDTF">2022-01-12T14:56:33Z</dcterms:created>
  <dcterms:modified xsi:type="dcterms:W3CDTF">2022-06-06T22:42:19Z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y fmtid="{D5CDD505-2E9C-101B-9397-08002B2CF9AE}" pid="3" name="MediaServiceImageTags">
    <vt:lpwstr/>
  </property>
</Properties>
</file>