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2"/>
  </p:notesMasterIdLst>
  <p:sldIdLst>
    <p:sldId id="257" r:id="rId5"/>
    <p:sldId id="312" r:id="rId6"/>
    <p:sldId id="311" r:id="rId7"/>
    <p:sldId id="262" r:id="rId8"/>
    <p:sldId id="264" r:id="rId9"/>
    <p:sldId id="266" r:id="rId10"/>
    <p:sldId id="268" r:id="rId11"/>
    <p:sldId id="309" r:id="rId12"/>
    <p:sldId id="310" r:id="rId13"/>
    <p:sldId id="270" r:id="rId14"/>
    <p:sldId id="272" r:id="rId15"/>
    <p:sldId id="287" r:id="rId16"/>
    <p:sldId id="288" r:id="rId17"/>
    <p:sldId id="285" r:id="rId18"/>
    <p:sldId id="286" r:id="rId19"/>
    <p:sldId id="313" r:id="rId20"/>
    <p:sldId id="31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A122"/>
    <a:srgbClr val="9D3F2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DE13BD-3A78-0686-4405-7F5C24DCF50C}" v="8" dt="2022-05-18T15:25:36.913"/>
    <p1510:client id="{3D733D6E-1EAB-4AAE-4E00-66823B9C1FDE}" v="4" dt="2022-06-06T22:43:49.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66395" autoAdjust="0"/>
  </p:normalViewPr>
  <p:slideViewPr>
    <p:cSldViewPr snapToGrid="0">
      <p:cViewPr varScale="1">
        <p:scale>
          <a:sx n="104" d="100"/>
          <a:sy n="104" d="100"/>
        </p:scale>
        <p:origin x="2196"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ee, Lisa L" userId="S::lisa.magee@indianaffairs.gov::239c0ca5-e341-462c-b073-abcd5e6101ef" providerId="AD" clId="Web-{3D733D6E-1EAB-4AAE-4E00-66823B9C1FDE}"/>
    <pc:docChg chg="modSld">
      <pc:chgData name="Magee, Lisa L" userId="S::lisa.magee@indianaffairs.gov::239c0ca5-e341-462c-b073-abcd5e6101ef" providerId="AD" clId="Web-{3D733D6E-1EAB-4AAE-4E00-66823B9C1FDE}" dt="2022-06-06T22:43:49.105" v="3" actId="20577"/>
      <pc:docMkLst>
        <pc:docMk/>
      </pc:docMkLst>
      <pc:sldChg chg="modSp">
        <pc:chgData name="Magee, Lisa L" userId="S::lisa.magee@indianaffairs.gov::239c0ca5-e341-462c-b073-abcd5e6101ef" providerId="AD" clId="Web-{3D733D6E-1EAB-4AAE-4E00-66823B9C1FDE}" dt="2022-06-06T22:43:49.105" v="3" actId="20577"/>
        <pc:sldMkLst>
          <pc:docMk/>
          <pc:sldMk cId="2001620780" sldId="272"/>
        </pc:sldMkLst>
        <pc:spChg chg="mod">
          <ac:chgData name="Magee, Lisa L" userId="S::lisa.magee@indianaffairs.gov::239c0ca5-e341-462c-b073-abcd5e6101ef" providerId="AD" clId="Web-{3D733D6E-1EAB-4AAE-4E00-66823B9C1FDE}" dt="2022-06-06T22:43:49.105" v="3" actId="20577"/>
          <ac:spMkLst>
            <pc:docMk/>
            <pc:sldMk cId="2001620780" sldId="272"/>
            <ac:spMk id="5" creationId="{DDEE08AA-0627-4DBD-AD9F-2688A0AF1B86}"/>
          </ac:spMkLst>
        </pc:spChg>
      </pc:sldChg>
    </pc:docChg>
  </pc:docChgLst>
  <pc:docChgLst>
    <pc:chgData name="Longenecker, Emmalani H" userId="S::emmalani.longenecker@indianaffairs.gov::62807714-6f1a-4722-abd1-c68d74e47ad7" providerId="AD" clId="Web-{2FDE13BD-3A78-0686-4405-7F5C24DCF50C}"/>
    <pc:docChg chg="modSld">
      <pc:chgData name="Longenecker, Emmalani H" userId="S::emmalani.longenecker@indianaffairs.gov::62807714-6f1a-4722-abd1-c68d74e47ad7" providerId="AD" clId="Web-{2FDE13BD-3A78-0686-4405-7F5C24DCF50C}" dt="2022-05-18T15:25:36.913" v="11" actId="20577"/>
      <pc:docMkLst>
        <pc:docMk/>
      </pc:docMkLst>
      <pc:sldChg chg="modSp">
        <pc:chgData name="Longenecker, Emmalani H" userId="S::emmalani.longenecker@indianaffairs.gov::62807714-6f1a-4722-abd1-c68d74e47ad7" providerId="AD" clId="Web-{2FDE13BD-3A78-0686-4405-7F5C24DCF50C}" dt="2022-05-18T15:25:36.913" v="11" actId="20577"/>
        <pc:sldMkLst>
          <pc:docMk/>
          <pc:sldMk cId="1204994805" sldId="310"/>
        </pc:sldMkLst>
        <pc:spChg chg="mod">
          <ac:chgData name="Longenecker, Emmalani H" userId="S::emmalani.longenecker@indianaffairs.gov::62807714-6f1a-4722-abd1-c68d74e47ad7" providerId="AD" clId="Web-{2FDE13BD-3A78-0686-4405-7F5C24DCF50C}" dt="2022-05-18T15:25:36.913" v="11" actId="20577"/>
          <ac:spMkLst>
            <pc:docMk/>
            <pc:sldMk cId="1204994805" sldId="310"/>
            <ac:spMk id="2" creationId="{51B6C7B7-9D40-44E3-BD55-4728AA5148F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964C8-7560-4AEE-90DF-92958107A503}" type="datetimeFigureOut">
              <a:rPr lang="en-US" smtClean="0"/>
              <a:t>6/6/2022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DCC71-7580-4A7D-A169-D53BEA327D13}" type="slidenum">
              <a:rPr lang="en-US" smtClean="0"/>
              <a:t>‹#›</a:t>
            </a:fld>
            <a:endParaRPr lang="en-US"/>
          </a:p>
        </p:txBody>
      </p:sp>
    </p:spTree>
    <p:extLst>
      <p:ext uri="{BB962C8B-B14F-4D97-AF65-F5344CB8AC3E}">
        <p14:creationId xmlns:p14="http://schemas.microsoft.com/office/powerpoint/2010/main" val="4241357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FDCC71-7580-4A7D-A169-D53BEA327D13}" type="slidenum">
              <a:rPr lang="en-US" smtClean="0"/>
              <a:t>2</a:t>
            </a:fld>
            <a:endParaRPr lang="en-US"/>
          </a:p>
        </p:txBody>
      </p:sp>
    </p:spTree>
    <p:extLst>
      <p:ext uri="{BB962C8B-B14F-4D97-AF65-F5344CB8AC3E}">
        <p14:creationId xmlns:p14="http://schemas.microsoft.com/office/powerpoint/2010/main" val="1912458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Out inspections are not intended to be “Gotcha” moments.  Nobody is going to take away your birthday or fire you for having deficiencies.  The point is to identify what can kill a child.  This is often taken for granted, but any Safety rule that exists, exists because somebody died as a result of the same issue in the past.  There is not one safety rule out there, that I am aware of, that was established after a worker received a single stitch after an accident.</a:t>
            </a:r>
          </a:p>
          <a:p>
            <a:endParaRPr lang="en-US" dirty="0"/>
          </a:p>
          <a:p>
            <a:r>
              <a:rPr lang="en-US" dirty="0"/>
              <a:t>Your schools should be receiving an advanced notice before we come out to your campus.  This should include a copy of previous deficiencies (usually in the form of the previous inspection report), but it could be a simple deficiencies list.  You should also be asked, about two weeks before the inspection, what other things the Safety Rep can provide to you during their visit.  This is your chance to ask.  Ask for specifics, if you need a play ground inspection (say it).  If you need fire alarms inspected or fire extinguishers inspected ask for it.  Not everybody on my team is qualified as a playground inspector, or a fire extinguisher inspector – but several are.  And if you ask, early enough, we might be able to send one of those team members there.   Keep in mind – my team can’t do 200 play ground inspections.  If they have time, they will help out.  These are things that we check to ensure are inspected, and it is still your responsibility to get them inspected annually.</a:t>
            </a:r>
          </a:p>
          <a:p>
            <a:endParaRPr lang="en-US" dirty="0"/>
          </a:p>
          <a:p>
            <a:r>
              <a:rPr lang="en-US" dirty="0"/>
              <a:t>My team can also provide training. For example: Bloodborne Pathogens, Lock Out Tag Out, Fire extinguisher are some of the training that is required annually.  Most schools have  a need for these.  My team can provide this training during their visit – or they can schedule this training with you as a follow up.  One more thing, that I expect out of my team (and if you are not getting this, please let me know) is that when they are walking around your campus, they are trying to explain the “Why this is important” and not just saying “This is wrong”.  When I first came to BIE – I heard a lot of complaints from schools about why did they site me for having MSDS sheets up.  Nobody explained that MSDS sheets went away years ago, and that they have been SDS sheets for 6 years now.  There Hazard Communications is another annual training requirement.  So these things shouldn’t be a surprise.  I want my team to educate when they are on campus too.</a:t>
            </a:r>
          </a:p>
        </p:txBody>
      </p:sp>
      <p:sp>
        <p:nvSpPr>
          <p:cNvPr id="4" name="Slide Number Placeholder 3"/>
          <p:cNvSpPr>
            <a:spLocks noGrp="1"/>
          </p:cNvSpPr>
          <p:nvPr>
            <p:ph type="sldNum" sz="quarter" idx="5"/>
          </p:nvPr>
        </p:nvSpPr>
        <p:spPr/>
        <p:txBody>
          <a:bodyPr/>
          <a:lstStyle/>
          <a:p>
            <a:fld id="{B8FDCC71-7580-4A7D-A169-D53BEA327D13}" type="slidenum">
              <a:rPr lang="en-US" smtClean="0"/>
              <a:t>13</a:t>
            </a:fld>
            <a:endParaRPr lang="en-US"/>
          </a:p>
        </p:txBody>
      </p:sp>
    </p:spTree>
    <p:extLst>
      <p:ext uri="{BB962C8B-B14F-4D97-AF65-F5344CB8AC3E}">
        <p14:creationId xmlns:p14="http://schemas.microsoft.com/office/powerpoint/2010/main" val="3564169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FDCC71-7580-4A7D-A169-D53BEA327D13}" type="slidenum">
              <a:rPr lang="en-US" smtClean="0"/>
              <a:t>14</a:t>
            </a:fld>
            <a:endParaRPr lang="en-US"/>
          </a:p>
        </p:txBody>
      </p:sp>
    </p:spTree>
    <p:extLst>
      <p:ext uri="{BB962C8B-B14F-4D97-AF65-F5344CB8AC3E}">
        <p14:creationId xmlns:p14="http://schemas.microsoft.com/office/powerpoint/2010/main" val="2867503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FDCC71-7580-4A7D-A169-D53BEA327D13}" type="slidenum">
              <a:rPr lang="en-US" smtClean="0"/>
              <a:t>3</a:t>
            </a:fld>
            <a:endParaRPr lang="en-US"/>
          </a:p>
        </p:txBody>
      </p:sp>
    </p:spTree>
    <p:extLst>
      <p:ext uri="{BB962C8B-B14F-4D97-AF65-F5344CB8AC3E}">
        <p14:creationId xmlns:p14="http://schemas.microsoft.com/office/powerpoint/2010/main" val="1009309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is the memorandum that Director Dearman signed this year.  This is not a new requirement, but rather updates previous guidance from 2018.   Before the transition from BIA to BIE, BIA indicated that every school had a CDSO and was conducing monthly Safety Committee meetings as required.  With COVID-19, and remote learning, it is understandable why this program may have been ignored or fallen from a priority task.  But we must be back to 100% this year, in fact, we must be there “NOW”.</a:t>
            </a:r>
          </a:p>
          <a:p>
            <a:endParaRPr lang="en-US" dirty="0"/>
          </a:p>
          <a:p>
            <a:r>
              <a:rPr lang="en-US" dirty="0"/>
              <a:t>This requirement is also codified in federal regulation: under CFR 29CFR1960 and 29CFR1910.</a:t>
            </a:r>
          </a:p>
          <a:p>
            <a:endParaRPr lang="en-US" dirty="0"/>
          </a:p>
          <a:p>
            <a:r>
              <a:rPr lang="en-US" dirty="0"/>
              <a:t>The Presidential executive Order 12196, originally signed by President Ronal Regan, and confirmed by every President since also grants authority for CDSOs, Committees, and Inspections.</a:t>
            </a:r>
          </a:p>
        </p:txBody>
      </p:sp>
      <p:sp>
        <p:nvSpPr>
          <p:cNvPr id="4" name="Slide Number Placeholder 3"/>
          <p:cNvSpPr>
            <a:spLocks noGrp="1"/>
          </p:cNvSpPr>
          <p:nvPr>
            <p:ph type="sldNum" sz="quarter" idx="5"/>
          </p:nvPr>
        </p:nvSpPr>
        <p:spPr/>
        <p:txBody>
          <a:bodyPr/>
          <a:lstStyle/>
          <a:p>
            <a:fld id="{B8FDCC71-7580-4A7D-A169-D53BEA327D13}" type="slidenum">
              <a:rPr lang="en-US" smtClean="0"/>
              <a:t>5</a:t>
            </a:fld>
            <a:endParaRPr lang="en-US"/>
          </a:p>
        </p:txBody>
      </p:sp>
    </p:spTree>
    <p:extLst>
      <p:ext uri="{BB962C8B-B14F-4D97-AF65-F5344CB8AC3E}">
        <p14:creationId xmlns:p14="http://schemas.microsoft.com/office/powerpoint/2010/main" val="1831865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Many times, people look at these basic requirements and automatically think: Maintenance.  Please  get that out of your mind.  A maintenance team might sound right, but consider competing priorities.  </a:t>
            </a:r>
          </a:p>
          <a:p>
            <a:endParaRPr lang="en-US" dirty="0"/>
          </a:p>
          <a:p>
            <a:r>
              <a:rPr lang="en-US" dirty="0"/>
              <a:t>If you have a priority repair at your school, like rebuilding the entrance sign, but you have exposed wires in the girl’s locker room show (the Top photo comes from a general internet search – the bottom photo was taken at a BIE School, in the Girls Locker room Shower.) a Maintenance Professional might consider the shower less of an emergency (especially if the school is not in session or impacted by COVID).</a:t>
            </a:r>
          </a:p>
          <a:p>
            <a:endParaRPr lang="en-US" dirty="0"/>
          </a:p>
          <a:p>
            <a:r>
              <a:rPr lang="en-US" dirty="0"/>
              <a:t>Consideration should be made as to who is the best fit for this responsibility.</a:t>
            </a:r>
          </a:p>
          <a:p>
            <a:endParaRPr lang="en-US" dirty="0"/>
          </a:p>
          <a:p>
            <a:r>
              <a:rPr lang="en-US" dirty="0"/>
              <a:t>CDSO Training starts with our office.  We are making it available to all TSC and BOS schools either through DOI Talent, or DOI University.  Additionally, my team will conduct CDSO training based on topics, with individual schools or hold </a:t>
            </a:r>
            <a:r>
              <a:rPr lang="en-US" dirty="0" err="1"/>
              <a:t>adhoc</a:t>
            </a:r>
            <a:r>
              <a:rPr lang="en-US" dirty="0"/>
              <a:t> training to support the schools as a whole.</a:t>
            </a:r>
          </a:p>
        </p:txBody>
      </p:sp>
      <p:sp>
        <p:nvSpPr>
          <p:cNvPr id="4" name="Slide Number Placeholder 3"/>
          <p:cNvSpPr>
            <a:spLocks noGrp="1"/>
          </p:cNvSpPr>
          <p:nvPr>
            <p:ph type="sldNum" sz="quarter" idx="5"/>
          </p:nvPr>
        </p:nvSpPr>
        <p:spPr/>
        <p:txBody>
          <a:bodyPr/>
          <a:lstStyle/>
          <a:p>
            <a:fld id="{B8FDCC71-7580-4A7D-A169-D53BEA327D13}" type="slidenum">
              <a:rPr lang="en-US" smtClean="0"/>
              <a:t>6</a:t>
            </a:fld>
            <a:endParaRPr lang="en-US"/>
          </a:p>
        </p:txBody>
      </p:sp>
    </p:spTree>
    <p:extLst>
      <p:ext uri="{BB962C8B-B14F-4D97-AF65-F5344CB8AC3E}">
        <p14:creationId xmlns:p14="http://schemas.microsoft.com/office/powerpoint/2010/main" val="903001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safety program is the responsibility of the senior leader on campus.  At the end of the day, the “Buck stops there”.  For that reason, the Principal needs to be holding this meeting themselves.</a:t>
            </a:r>
          </a:p>
          <a:p>
            <a:endParaRPr lang="en-US" dirty="0"/>
          </a:p>
          <a:p>
            <a:r>
              <a:rPr lang="en-US" dirty="0"/>
              <a:t>The Schools Safety person (the CDSO) should be present, and will often lead the discussion.</a:t>
            </a:r>
          </a:p>
          <a:p>
            <a:endParaRPr lang="en-US" dirty="0"/>
          </a:p>
          <a:p>
            <a:r>
              <a:rPr lang="en-US" dirty="0"/>
              <a:t>The rest of the team should be made up of individuals that are most likely to be aware of the ongoing activities at the school.  Such as the Janitor/Custodian, the school nurse, and the facilities manager.  This is the recommended list, but it can be adjusted.  If you have other individuals that you would like to add or take off this list.  Please reach out to my office and discuss this choice.  I will listen and give advice, but at the end of the day – it is the Principals Choice who participates.  The ultimate goal would be to identify hazards on campus, that can be addressed to make it a safer place to learn.</a:t>
            </a:r>
          </a:p>
        </p:txBody>
      </p:sp>
      <p:sp>
        <p:nvSpPr>
          <p:cNvPr id="4" name="Slide Number Placeholder 3"/>
          <p:cNvSpPr>
            <a:spLocks noGrp="1"/>
          </p:cNvSpPr>
          <p:nvPr>
            <p:ph type="sldNum" sz="quarter" idx="5"/>
          </p:nvPr>
        </p:nvSpPr>
        <p:spPr/>
        <p:txBody>
          <a:bodyPr/>
          <a:lstStyle/>
          <a:p>
            <a:fld id="{B8FDCC71-7580-4A7D-A169-D53BEA327D13}" type="slidenum">
              <a:rPr lang="en-US" smtClean="0"/>
              <a:t>7</a:t>
            </a:fld>
            <a:endParaRPr lang="en-US"/>
          </a:p>
        </p:txBody>
      </p:sp>
    </p:spTree>
    <p:extLst>
      <p:ext uri="{BB962C8B-B14F-4D97-AF65-F5344CB8AC3E}">
        <p14:creationId xmlns:p14="http://schemas.microsoft.com/office/powerpoint/2010/main" val="607416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safety committee should happen at least monthly.  The meeting doesn’t require a lunch, or special circumstances.  IT can be informal or formal but should cover the topics presented in the previous slide.   In what ever timeline it takes to make that presentation.  If the meeting can be held in 10 minutes, that is acceptable.  However, if there has been a traumatic event during the last 30 days, don’t expect the meeting to meet any specific timelines.  Ensure that the meeting has time to discuss the important topics that are to be presented.  In the event of a fatality or catastrophic injury, myself or a member of my time may be on campus to participate in your safety meeting.</a:t>
            </a:r>
          </a:p>
        </p:txBody>
      </p:sp>
      <p:sp>
        <p:nvSpPr>
          <p:cNvPr id="4" name="Slide Number Placeholder 3"/>
          <p:cNvSpPr>
            <a:spLocks noGrp="1"/>
          </p:cNvSpPr>
          <p:nvPr>
            <p:ph type="sldNum" sz="quarter" idx="5"/>
          </p:nvPr>
        </p:nvSpPr>
        <p:spPr/>
        <p:txBody>
          <a:bodyPr/>
          <a:lstStyle/>
          <a:p>
            <a:fld id="{B8FDCC71-7580-4A7D-A169-D53BEA327D13}" type="slidenum">
              <a:rPr lang="en-US" smtClean="0"/>
              <a:t>9</a:t>
            </a:fld>
            <a:endParaRPr lang="en-US"/>
          </a:p>
        </p:txBody>
      </p:sp>
    </p:spTree>
    <p:extLst>
      <p:ext uri="{BB962C8B-B14F-4D97-AF65-F5344CB8AC3E}">
        <p14:creationId xmlns:p14="http://schemas.microsoft.com/office/powerpoint/2010/main" val="867741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Many schools have Emergency Operations Plan and some have Emergency Action Plans.  In most cases, they are the same thing.  However, this is not always the case – and you need to know that a COOP plan (which is also considered an Emergency Operations Plan) is something entirely different.</a:t>
            </a:r>
          </a:p>
          <a:p>
            <a:endParaRPr lang="en-US" dirty="0"/>
          </a:p>
          <a:p>
            <a:r>
              <a:rPr lang="en-US" dirty="0"/>
              <a:t>An Emergency Action plan is what to do at the onset of an emergency.   A continuity of operations plan is how to get back to normal after the emergency.  </a:t>
            </a:r>
          </a:p>
          <a:p>
            <a:endParaRPr lang="en-US" dirty="0"/>
          </a:p>
          <a:p>
            <a:r>
              <a:rPr lang="en-US" dirty="0"/>
              <a:t>For example: </a:t>
            </a:r>
            <a:br>
              <a:rPr lang="en-US" dirty="0"/>
            </a:br>
            <a:endParaRPr lang="en-US" dirty="0"/>
          </a:p>
          <a:p>
            <a:r>
              <a:rPr lang="en-US" dirty="0"/>
              <a:t>Fire would be covered in the EAP, how to evacuate, how to contact local authorities, families, and emergency response.  How to account for everybody.</a:t>
            </a:r>
          </a:p>
          <a:p>
            <a:endParaRPr lang="en-US" dirty="0"/>
          </a:p>
          <a:p>
            <a:r>
              <a:rPr lang="en-US" dirty="0"/>
              <a:t>A coop plan would be who to call to have the damage repaired, after the fire.  Who to contact to get drywall repaired, after the fire.  How to get the phone lines turned back on, after the fire.</a:t>
            </a:r>
          </a:p>
          <a:p>
            <a:endParaRPr lang="en-US" dirty="0"/>
          </a:p>
          <a:p>
            <a:r>
              <a:rPr lang="en-US" dirty="0"/>
              <a:t>Both plans are important, but the EAP will save lives.  The COOP plan will get back to normal operations sooner.</a:t>
            </a:r>
          </a:p>
          <a:p>
            <a:endParaRPr lang="en-US" dirty="0"/>
          </a:p>
          <a:p>
            <a:r>
              <a:rPr lang="en-US" dirty="0"/>
              <a:t>BIE Safety has developed a template EAP Plan.  Right now it is being staffed through BIE for final approval.  So it is not a requirement to use.  However, it is recommended, especially if you don’t have a specific EAP in place.  For this, you take it, fill it out with local contacts, and you make it available for everybody to read.  They have a right to know.</a:t>
            </a:r>
          </a:p>
        </p:txBody>
      </p:sp>
      <p:sp>
        <p:nvSpPr>
          <p:cNvPr id="4" name="Slide Number Placeholder 3"/>
          <p:cNvSpPr>
            <a:spLocks noGrp="1"/>
          </p:cNvSpPr>
          <p:nvPr>
            <p:ph type="sldNum" sz="quarter" idx="5"/>
          </p:nvPr>
        </p:nvSpPr>
        <p:spPr/>
        <p:txBody>
          <a:bodyPr/>
          <a:lstStyle/>
          <a:p>
            <a:fld id="{B8FDCC71-7580-4A7D-A169-D53BEA327D13}" type="slidenum">
              <a:rPr lang="en-US" smtClean="0"/>
              <a:t>10</a:t>
            </a:fld>
            <a:endParaRPr lang="en-US"/>
          </a:p>
        </p:txBody>
      </p:sp>
    </p:spTree>
    <p:extLst>
      <p:ext uri="{BB962C8B-B14F-4D97-AF65-F5344CB8AC3E}">
        <p14:creationId xmlns:p14="http://schemas.microsoft.com/office/powerpoint/2010/main" val="3094280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leading cause of injury within BIE is slips trips and falls.  Our staff experience these more than 4 x as often as the next three causes of injury.</a:t>
            </a:r>
          </a:p>
          <a:p>
            <a:pPr marL="171450" indent="-171450">
              <a:buFontTx/>
              <a:buChar char="-"/>
            </a:pPr>
            <a:r>
              <a:rPr lang="en-US" dirty="0"/>
              <a:t>Prevention for falls:</a:t>
            </a:r>
          </a:p>
          <a:p>
            <a:pPr marL="628650" lvl="1" indent="-171450">
              <a:buFontTx/>
              <a:buChar char="-"/>
            </a:pPr>
            <a:r>
              <a:rPr lang="en-US" dirty="0"/>
              <a:t>Clean up spills in walk ways</a:t>
            </a:r>
          </a:p>
          <a:p>
            <a:pPr marL="628650" lvl="1" indent="-171450">
              <a:buFontTx/>
              <a:buChar char="-"/>
            </a:pPr>
            <a:r>
              <a:rPr lang="en-US" dirty="0"/>
              <a:t>Salt and blow parking lots</a:t>
            </a:r>
          </a:p>
          <a:p>
            <a:pPr marL="628650" lvl="1" indent="-171450">
              <a:buFontTx/>
              <a:buChar char="-"/>
            </a:pPr>
            <a:r>
              <a:rPr lang="en-US" dirty="0"/>
              <a:t>Salt and shovel sidewalks</a:t>
            </a:r>
          </a:p>
          <a:p>
            <a:pPr marL="628650" lvl="1" indent="-171450">
              <a:buFontTx/>
              <a:buChar char="-"/>
            </a:pPr>
            <a:r>
              <a:rPr lang="en-US" dirty="0"/>
              <a:t>Good house keeping</a:t>
            </a:r>
          </a:p>
          <a:p>
            <a:pPr marL="171450" lvl="0" indent="-171450">
              <a:buFontTx/>
              <a:buChar char="-"/>
            </a:pPr>
            <a:r>
              <a:rPr lang="en-US" dirty="0"/>
              <a:t>Material Handling:</a:t>
            </a:r>
          </a:p>
          <a:p>
            <a:pPr marL="628650" lvl="1" indent="-171450">
              <a:buFontTx/>
              <a:buChar char="-"/>
            </a:pPr>
            <a:r>
              <a:rPr lang="en-US" dirty="0"/>
              <a:t>Lift with Legs</a:t>
            </a:r>
          </a:p>
          <a:p>
            <a:pPr marL="628650" lvl="1" indent="-171450">
              <a:buFontTx/>
              <a:buChar char="-"/>
            </a:pPr>
            <a:r>
              <a:rPr lang="en-US" dirty="0"/>
              <a:t>Buddy lift (2 person)</a:t>
            </a:r>
          </a:p>
          <a:p>
            <a:pPr marL="628650" lvl="1" indent="-171450">
              <a:buFontTx/>
              <a:buChar char="-"/>
            </a:pPr>
            <a:r>
              <a:rPr lang="en-US" dirty="0"/>
              <a:t>Make sure the leading person leads (Never push against a person that is walking backwards)</a:t>
            </a:r>
          </a:p>
          <a:p>
            <a:pPr marL="628650" lvl="1" indent="-171450">
              <a:buFontTx/>
              <a:buChar char="-"/>
            </a:pPr>
            <a:r>
              <a:rPr lang="en-US" dirty="0"/>
              <a:t>Limit lifting to strength abilities</a:t>
            </a:r>
          </a:p>
          <a:p>
            <a:pPr marL="171450" lvl="0" indent="-171450">
              <a:buFontTx/>
              <a:buChar char="-"/>
            </a:pPr>
            <a:r>
              <a:rPr lang="en-US" dirty="0"/>
              <a:t>Crush Injuries:</a:t>
            </a:r>
          </a:p>
          <a:p>
            <a:pPr marL="628650" lvl="1" indent="-171450">
              <a:buFontTx/>
              <a:buChar char="-"/>
            </a:pPr>
            <a:r>
              <a:rPr lang="en-US" dirty="0"/>
              <a:t>Wear protective clothing, gloves</a:t>
            </a:r>
          </a:p>
          <a:p>
            <a:pPr marL="628650" lvl="1" indent="-171450">
              <a:buFontTx/>
              <a:buChar char="-"/>
            </a:pPr>
            <a:r>
              <a:rPr lang="en-US" dirty="0"/>
              <a:t>Watch where your hands are</a:t>
            </a:r>
          </a:p>
          <a:p>
            <a:pPr marL="628650" lvl="1" indent="-171450">
              <a:buFontTx/>
              <a:buChar char="-"/>
            </a:pPr>
            <a:r>
              <a:rPr lang="en-US" dirty="0"/>
              <a:t>Avoid pinch points</a:t>
            </a:r>
          </a:p>
          <a:p>
            <a:pPr marL="171450" lvl="0" indent="-171450">
              <a:buFontTx/>
              <a:buChar char="-"/>
            </a:pPr>
            <a:r>
              <a:rPr lang="en-US" dirty="0"/>
              <a:t>Assault:</a:t>
            </a:r>
          </a:p>
          <a:p>
            <a:pPr marL="628650" lvl="1" indent="-171450">
              <a:buFontTx/>
              <a:buChar char="-"/>
            </a:pPr>
            <a:r>
              <a:rPr lang="en-US" dirty="0"/>
              <a:t>Pay attention to your surroundings</a:t>
            </a:r>
          </a:p>
          <a:p>
            <a:pPr marL="628650" lvl="1" indent="-171450">
              <a:buFontTx/>
              <a:buChar char="-"/>
            </a:pPr>
            <a:r>
              <a:rPr lang="en-US" dirty="0"/>
              <a:t>Be aware that troubled youth may act out violently</a:t>
            </a:r>
          </a:p>
        </p:txBody>
      </p:sp>
      <p:sp>
        <p:nvSpPr>
          <p:cNvPr id="4" name="Slide Number Placeholder 3"/>
          <p:cNvSpPr>
            <a:spLocks noGrp="1"/>
          </p:cNvSpPr>
          <p:nvPr>
            <p:ph type="sldNum" sz="quarter" idx="5"/>
          </p:nvPr>
        </p:nvSpPr>
        <p:spPr/>
        <p:txBody>
          <a:bodyPr/>
          <a:lstStyle/>
          <a:p>
            <a:fld id="{B8FDCC71-7580-4A7D-A169-D53BEA327D13}" type="slidenum">
              <a:rPr lang="en-US" smtClean="0"/>
              <a:t>11</a:t>
            </a:fld>
            <a:endParaRPr lang="en-US"/>
          </a:p>
        </p:txBody>
      </p:sp>
    </p:spTree>
    <p:extLst>
      <p:ext uri="{BB962C8B-B14F-4D97-AF65-F5344CB8AC3E}">
        <p14:creationId xmlns:p14="http://schemas.microsoft.com/office/powerpoint/2010/main" val="3992678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Every year my teams visits your schools to conduct a safety inspection.   We are trying to adjust our schedule so that we can visit you earlier and earlier each year to provide you with the opportunity to have additional visits if time and budget allows.  </a:t>
            </a:r>
          </a:p>
          <a:p>
            <a:endParaRPr lang="en-US" dirty="0"/>
          </a:p>
          <a:p>
            <a:r>
              <a:rPr lang="en-US" dirty="0"/>
              <a:t>We have assigned specific individuals to each of your schools.  This allows for both a friendly face, and continuity.  You don’t have to work with somebody new every year.  And you can have more personal support individually by working with your assigned safety representative in conjunction with your own CDSO.  My team can better support your team on a more frequent basis.</a:t>
            </a:r>
          </a:p>
          <a:p>
            <a:endParaRPr lang="en-US" dirty="0"/>
          </a:p>
          <a:p>
            <a:r>
              <a:rPr lang="en-US" dirty="0"/>
              <a:t>By arranging our schedules, my team is better able to address the major issues at schools that need the most help.  We can come back and provide assistance visit.  For example, if you school is in need of major training topics ( my team can provide those via Teams or even live on site).  We can help your facilities managers understand and implement temporary mitigation measures to protect students, while you are waiting for funding approval to handle major issues that are beyond O&amp;M Funding.</a:t>
            </a:r>
          </a:p>
        </p:txBody>
      </p:sp>
      <p:sp>
        <p:nvSpPr>
          <p:cNvPr id="4" name="Slide Number Placeholder 3"/>
          <p:cNvSpPr>
            <a:spLocks noGrp="1"/>
          </p:cNvSpPr>
          <p:nvPr>
            <p:ph type="sldNum" sz="quarter" idx="5"/>
          </p:nvPr>
        </p:nvSpPr>
        <p:spPr/>
        <p:txBody>
          <a:bodyPr/>
          <a:lstStyle/>
          <a:p>
            <a:fld id="{B8FDCC71-7580-4A7D-A169-D53BEA327D13}" type="slidenum">
              <a:rPr lang="en-US" smtClean="0"/>
              <a:t>12</a:t>
            </a:fld>
            <a:endParaRPr lang="en-US"/>
          </a:p>
        </p:txBody>
      </p:sp>
    </p:spTree>
    <p:extLst>
      <p:ext uri="{BB962C8B-B14F-4D97-AF65-F5344CB8AC3E}">
        <p14:creationId xmlns:p14="http://schemas.microsoft.com/office/powerpoint/2010/main" val="2173103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11" Type="http://schemas.openxmlformats.org/officeDocument/2006/relationships/image" Target="../media/image3.emf"/><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hyperlink" Target="http://www.bie.edu/"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emf"/><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A150D39-4337-4515-C29F-3BBCD7A2A36A}"/>
              </a:ext>
            </a:extLst>
          </p:cNvPr>
          <p:cNvSpPr/>
          <p:nvPr userDrawn="1"/>
        </p:nvSpPr>
        <p:spPr>
          <a:xfrm>
            <a:off x="-134910" y="-149902"/>
            <a:ext cx="12441836" cy="7210270"/>
          </a:xfrm>
          <a:prstGeom prst="rect">
            <a:avLst/>
          </a:prstGeom>
          <a:solidFill>
            <a:srgbClr val="2B4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ackground pattern&#10;&#10;Description automatically generated with medium confidence">
            <a:extLst>
              <a:ext uri="{FF2B5EF4-FFF2-40B4-BE49-F238E27FC236}">
                <a16:creationId xmlns:a16="http://schemas.microsoft.com/office/drawing/2014/main" id="{FA63A791-D5E1-92FA-7B35-0F91BC6ECEA7}"/>
              </a:ext>
            </a:extLst>
          </p:cNvPr>
          <p:cNvPicPr>
            <a:picLocks noChangeAspect="1"/>
          </p:cNvPicPr>
          <p:nvPr userDrawn="1"/>
        </p:nvPicPr>
        <p:blipFill>
          <a:blip r:embed="rId2">
            <a:alphaModFix amt="48000"/>
            <a:extLst>
              <a:ext uri="{28A0092B-C50C-407E-A947-70E740481C1C}">
                <a14:useLocalDpi xmlns:a14="http://schemas.microsoft.com/office/drawing/2010/main" val="0"/>
              </a:ext>
            </a:extLst>
          </a:blip>
          <a:stretch>
            <a:fillRect/>
          </a:stretch>
        </p:blipFill>
        <p:spPr>
          <a:xfrm>
            <a:off x="-813602" y="-344367"/>
            <a:ext cx="13512897" cy="7599199"/>
          </a:xfrm>
          <a:prstGeom prst="rect">
            <a:avLst/>
          </a:prstGeom>
        </p:spPr>
      </p:pic>
      <p:pic>
        <p:nvPicPr>
          <p:cNvPr id="14" name="Picture 13">
            <a:extLst>
              <a:ext uri="{FF2B5EF4-FFF2-40B4-BE49-F238E27FC236}">
                <a16:creationId xmlns:a16="http://schemas.microsoft.com/office/drawing/2014/main" id="{876E4D05-84A7-623A-ED60-4B52D5437E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37085" y="599010"/>
            <a:ext cx="7117830" cy="4587046"/>
          </a:xfrm>
          <a:prstGeom prst="rect">
            <a:avLst/>
          </a:prstGeom>
        </p:spPr>
      </p:pic>
      <p:pic>
        <p:nvPicPr>
          <p:cNvPr id="19" name="Picture 18">
            <a:extLst>
              <a:ext uri="{FF2B5EF4-FFF2-40B4-BE49-F238E27FC236}">
                <a16:creationId xmlns:a16="http://schemas.microsoft.com/office/drawing/2014/main" id="{FA416B67-B76A-8687-EFF8-2DCBCD3AF0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9182" y="5380521"/>
            <a:ext cx="893636" cy="893636"/>
          </a:xfrm>
          <a:prstGeom prst="rect">
            <a:avLst/>
          </a:prstGeom>
        </p:spPr>
      </p:pic>
    </p:spTree>
    <p:extLst>
      <p:ext uri="{BB962C8B-B14F-4D97-AF65-F5344CB8AC3E}">
        <p14:creationId xmlns:p14="http://schemas.microsoft.com/office/powerpoint/2010/main" val="27417797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D324A1-5BED-48B2-8F32-80A2A2879EFF}"/>
              </a:ext>
            </a:extLst>
          </p:cNvPr>
          <p:cNvSpPr>
            <a:spLocks noGrp="1"/>
          </p:cNvSpPr>
          <p:nvPr>
            <p:ph idx="1"/>
          </p:nvPr>
        </p:nvSpPr>
        <p:spPr>
          <a:xfrm>
            <a:off x="1455592" y="1825625"/>
            <a:ext cx="9623888" cy="3976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ED912-A6E7-465F-BCFC-43B5611D8902}"/>
              </a:ext>
            </a:extLst>
          </p:cNvPr>
          <p:cNvSpPr>
            <a:spLocks noGrp="1"/>
          </p:cNvSpPr>
          <p:nvPr>
            <p:ph type="dt" sz="half" idx="10"/>
          </p:nvPr>
        </p:nvSpPr>
        <p:spPr/>
        <p:txBody>
          <a:bodyPr/>
          <a:lstStyle/>
          <a:p>
            <a:fld id="{9E7F3E95-5449-464B-9A17-EBCF3AFEBB5B}" type="datetimeFigureOut">
              <a:rPr lang="en-US" smtClean="0"/>
              <a:t>6/6/2022</a:t>
            </a:fld>
            <a:endParaRPr lang="en-US"/>
          </a:p>
        </p:txBody>
      </p:sp>
      <p:sp>
        <p:nvSpPr>
          <p:cNvPr id="5" name="Footer Placeholder 4">
            <a:extLst>
              <a:ext uri="{FF2B5EF4-FFF2-40B4-BE49-F238E27FC236}">
                <a16:creationId xmlns:a16="http://schemas.microsoft.com/office/drawing/2014/main" id="{69C5E22B-649D-4E6E-A4C4-B31035B50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3035C-9E1A-43C1-81FB-B27D0C04D350}"/>
              </a:ext>
            </a:extLst>
          </p:cNvPr>
          <p:cNvSpPr>
            <a:spLocks noGrp="1"/>
          </p:cNvSpPr>
          <p:nvPr>
            <p:ph type="sldNum" sz="quarter" idx="12"/>
          </p:nvPr>
        </p:nvSpPr>
        <p:spPr/>
        <p:txBody>
          <a:bodyPr/>
          <a:lstStyle/>
          <a:p>
            <a:fld id="{5B4CAECD-02FE-4C4A-9471-426DCC91B0DD}" type="slidenum">
              <a:rPr lang="en-US" smtClean="0"/>
              <a:t>‹#›</a:t>
            </a:fld>
            <a:endParaRPr lang="en-US"/>
          </a:p>
        </p:txBody>
      </p:sp>
      <p:sp>
        <p:nvSpPr>
          <p:cNvPr id="8" name="Title 7">
            <a:extLst>
              <a:ext uri="{FF2B5EF4-FFF2-40B4-BE49-F238E27FC236}">
                <a16:creationId xmlns:a16="http://schemas.microsoft.com/office/drawing/2014/main" id="{4FFEE128-D22C-40F6-BF3D-EC7513B4821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9578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D324A1-5BED-48B2-8F32-80A2A2879EFF}"/>
              </a:ext>
            </a:extLst>
          </p:cNvPr>
          <p:cNvSpPr>
            <a:spLocks noGrp="1"/>
          </p:cNvSpPr>
          <p:nvPr>
            <p:ph idx="1"/>
          </p:nvPr>
        </p:nvSpPr>
        <p:spPr>
          <a:xfrm>
            <a:off x="838200" y="1825625"/>
            <a:ext cx="6111240" cy="3976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88976CE6-40C5-4EFC-AEDA-75E3922CF078}"/>
              </a:ext>
            </a:extLst>
          </p:cNvPr>
          <p:cNvSpPr>
            <a:spLocks noGrp="1"/>
          </p:cNvSpPr>
          <p:nvPr>
            <p:ph type="pic" sz="quarter" idx="13"/>
          </p:nvPr>
        </p:nvSpPr>
        <p:spPr>
          <a:xfrm rot="386686">
            <a:off x="8280587" y="782899"/>
            <a:ext cx="3611140" cy="2527509"/>
          </a:xfrm>
          <a:prstGeom prst="roundRect">
            <a:avLst/>
          </a:prstGeom>
          <a:blipFill>
            <a:blip r:embed="rId2"/>
            <a:stretch>
              <a:fillRect l="-1733" t="-4791" r="-4532" b="-12623"/>
            </a:stretch>
          </a:blipFill>
          <a:ln>
            <a:solidFill>
              <a:schemeClr val="tx1">
                <a:lumMod val="20000"/>
                <a:lumOff val="80000"/>
              </a:schemeClr>
            </a:solidFill>
          </a:ln>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AF9FB945-AEE2-4D5B-9FFC-F04A0F418C01}"/>
              </a:ext>
            </a:extLst>
          </p:cNvPr>
          <p:cNvSpPr>
            <a:spLocks noGrp="1"/>
          </p:cNvSpPr>
          <p:nvPr>
            <p:ph type="pic" sz="quarter" idx="14"/>
          </p:nvPr>
        </p:nvSpPr>
        <p:spPr>
          <a:xfrm rot="21288546">
            <a:off x="8347944" y="3384216"/>
            <a:ext cx="3611136" cy="2527506"/>
          </a:xfrm>
          <a:prstGeom prst="roundRect">
            <a:avLst/>
          </a:prstGeom>
          <a:blipFill>
            <a:blip r:embed="rId3"/>
            <a:stretch>
              <a:fillRect/>
            </a:stretch>
          </a:blipFill>
          <a:ln>
            <a:solidFill>
              <a:schemeClr val="tx1">
                <a:lumMod val="20000"/>
                <a:lumOff val="80000"/>
              </a:schemeClr>
            </a:solidFill>
          </a:ln>
        </p:spPr>
        <p:txBody>
          <a:bodyPr/>
          <a:lstStyle/>
          <a:p>
            <a:r>
              <a:rPr lang="en-US"/>
              <a:t>Click icon to add picture</a:t>
            </a:r>
          </a:p>
        </p:txBody>
      </p:sp>
      <p:sp>
        <p:nvSpPr>
          <p:cNvPr id="24" name="Date Placeholder 23">
            <a:extLst>
              <a:ext uri="{FF2B5EF4-FFF2-40B4-BE49-F238E27FC236}">
                <a16:creationId xmlns:a16="http://schemas.microsoft.com/office/drawing/2014/main" id="{F40B23F7-B13D-47B8-BA82-EC4EC5C630F6}"/>
              </a:ext>
            </a:extLst>
          </p:cNvPr>
          <p:cNvSpPr>
            <a:spLocks noGrp="1"/>
          </p:cNvSpPr>
          <p:nvPr>
            <p:ph type="dt" sz="half" idx="15"/>
          </p:nvPr>
        </p:nvSpPr>
        <p:spPr/>
        <p:txBody>
          <a:bodyPr/>
          <a:lstStyle/>
          <a:p>
            <a:fld id="{9E7F3E95-5449-464B-9A17-EBCF3AFEBB5B}" type="datetimeFigureOut">
              <a:rPr lang="en-US" smtClean="0"/>
              <a:pPr/>
              <a:t>6/6/2022</a:t>
            </a:fld>
            <a:endParaRPr lang="en-US" dirty="0"/>
          </a:p>
        </p:txBody>
      </p:sp>
      <p:sp>
        <p:nvSpPr>
          <p:cNvPr id="25" name="Footer Placeholder 24">
            <a:extLst>
              <a:ext uri="{FF2B5EF4-FFF2-40B4-BE49-F238E27FC236}">
                <a16:creationId xmlns:a16="http://schemas.microsoft.com/office/drawing/2014/main" id="{276EF49D-4D8B-4E9F-8384-C308D59E8C73}"/>
              </a:ext>
            </a:extLst>
          </p:cNvPr>
          <p:cNvSpPr>
            <a:spLocks noGrp="1"/>
          </p:cNvSpPr>
          <p:nvPr>
            <p:ph type="ftr" sz="quarter" idx="16"/>
          </p:nvPr>
        </p:nvSpPr>
        <p:spPr/>
        <p:txBody>
          <a:bodyPr/>
          <a:lstStyle/>
          <a:p>
            <a:endParaRPr lang="en-US" dirty="0"/>
          </a:p>
        </p:txBody>
      </p:sp>
      <p:sp>
        <p:nvSpPr>
          <p:cNvPr id="26" name="Slide Number Placeholder 25">
            <a:extLst>
              <a:ext uri="{FF2B5EF4-FFF2-40B4-BE49-F238E27FC236}">
                <a16:creationId xmlns:a16="http://schemas.microsoft.com/office/drawing/2014/main" id="{0F3C96ED-A555-4D9A-9AAC-4BB3BEDA66F9}"/>
              </a:ext>
            </a:extLst>
          </p:cNvPr>
          <p:cNvSpPr>
            <a:spLocks noGrp="1"/>
          </p:cNvSpPr>
          <p:nvPr>
            <p:ph type="sldNum" sz="quarter" idx="17"/>
          </p:nvPr>
        </p:nvSpPr>
        <p:spPr/>
        <p:txBody>
          <a:bodyPr/>
          <a:lstStyle/>
          <a:p>
            <a:fld id="{5B4CAECD-02FE-4C4A-9471-426DCC91B0DD}" type="slidenum">
              <a:rPr lang="en-US" smtClean="0"/>
              <a:pPr/>
              <a:t>‹#›</a:t>
            </a:fld>
            <a:endParaRPr lang="en-US" dirty="0"/>
          </a:p>
        </p:txBody>
      </p:sp>
      <p:sp>
        <p:nvSpPr>
          <p:cNvPr id="27" name="Title 26">
            <a:extLst>
              <a:ext uri="{FF2B5EF4-FFF2-40B4-BE49-F238E27FC236}">
                <a16:creationId xmlns:a16="http://schemas.microsoft.com/office/drawing/2014/main" id="{BC0EB494-FD50-4D24-802D-CF95A8D502C1}"/>
              </a:ext>
            </a:extLst>
          </p:cNvPr>
          <p:cNvSpPr>
            <a:spLocks noGrp="1"/>
          </p:cNvSpPr>
          <p:nvPr>
            <p:ph type="title"/>
          </p:nvPr>
        </p:nvSpPr>
        <p:spPr>
          <a:xfrm>
            <a:off x="838201" y="585653"/>
            <a:ext cx="6720840" cy="1105037"/>
          </a:xfrm>
        </p:spPr>
        <p:txBody>
          <a:bodyPr/>
          <a:lstStyle/>
          <a:p>
            <a:r>
              <a:rPr lang="en-US"/>
              <a:t>Click to edit Master title style</a:t>
            </a:r>
            <a:endParaRPr lang="en-US" dirty="0"/>
          </a:p>
        </p:txBody>
      </p:sp>
      <p:pic>
        <p:nvPicPr>
          <p:cNvPr id="15" name="Google Shape;10;p34" descr="An organic corner shape">
            <a:extLst>
              <a:ext uri="{FF2B5EF4-FFF2-40B4-BE49-F238E27FC236}">
                <a16:creationId xmlns:a16="http://schemas.microsoft.com/office/drawing/2014/main" id="{1CF52687-EBC8-15FB-9498-C92536EDD15E}"/>
              </a:ext>
            </a:extLst>
          </p:cNvPr>
          <p:cNvPicPr preferRelativeResize="0"/>
          <p:nvPr userDrawn="1"/>
        </p:nvPicPr>
        <p:blipFill rotWithShape="1">
          <a:blip r:embed="rId4">
            <a:alphaModFix/>
          </a:blip>
          <a:srcRect t="47415" r="11642"/>
          <a:stretch/>
        </p:blipFill>
        <p:spPr>
          <a:xfrm>
            <a:off x="-10180" y="4453838"/>
            <a:ext cx="4039730" cy="2404162"/>
          </a:xfrm>
          <a:prstGeom prst="rect">
            <a:avLst/>
          </a:prstGeom>
          <a:noFill/>
          <a:ln>
            <a:noFill/>
          </a:ln>
        </p:spPr>
      </p:pic>
      <p:pic>
        <p:nvPicPr>
          <p:cNvPr id="16" name="Google Shape;16;p34" descr="A circle filled with diagonal lines">
            <a:extLst>
              <a:ext uri="{FF2B5EF4-FFF2-40B4-BE49-F238E27FC236}">
                <a16:creationId xmlns:a16="http://schemas.microsoft.com/office/drawing/2014/main" id="{71F34F04-0A25-753B-A6B2-70760B854521}"/>
              </a:ext>
            </a:extLst>
          </p:cNvPr>
          <p:cNvPicPr preferRelativeResize="0"/>
          <p:nvPr userDrawn="1"/>
        </p:nvPicPr>
        <p:blipFill rotWithShape="1">
          <a:blip r:embed="rId5">
            <a:alphaModFix/>
          </a:blip>
          <a:srcRect l="58934" t="11636" r="12364" b="10950"/>
          <a:stretch/>
        </p:blipFill>
        <p:spPr>
          <a:xfrm>
            <a:off x="-10180" y="3318626"/>
            <a:ext cx="1312242" cy="3539374"/>
          </a:xfrm>
          <a:prstGeom prst="rect">
            <a:avLst/>
          </a:prstGeom>
          <a:noFill/>
          <a:ln>
            <a:noFill/>
          </a:ln>
        </p:spPr>
      </p:pic>
      <p:pic>
        <p:nvPicPr>
          <p:cNvPr id="20" name="Picture 19">
            <a:extLst>
              <a:ext uri="{FF2B5EF4-FFF2-40B4-BE49-F238E27FC236}">
                <a16:creationId xmlns:a16="http://schemas.microsoft.com/office/drawing/2014/main" id="{2FC3E8D4-198B-95F8-60EE-73D54C9E19CC}"/>
              </a:ext>
            </a:extLst>
          </p:cNvPr>
          <p:cNvPicPr>
            <a:picLocks noChangeAspect="1"/>
          </p:cNvPicPr>
          <p:nvPr userDrawn="1"/>
        </p:nvPicPr>
        <p:blipFill>
          <a:blip r:embed="rId6"/>
          <a:stretch>
            <a:fillRect/>
          </a:stretch>
        </p:blipFill>
        <p:spPr>
          <a:xfrm>
            <a:off x="645941" y="5937472"/>
            <a:ext cx="1122466" cy="723367"/>
          </a:xfrm>
          <a:prstGeom prst="rect">
            <a:avLst/>
          </a:prstGeom>
        </p:spPr>
      </p:pic>
    </p:spTree>
    <p:extLst>
      <p:ext uri="{BB962C8B-B14F-4D97-AF65-F5344CB8AC3E}">
        <p14:creationId xmlns:p14="http://schemas.microsoft.com/office/powerpoint/2010/main" val="1334996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FC71BA7-B93C-4695-9D75-E068A5470A13}"/>
              </a:ext>
            </a:extLst>
          </p:cNvPr>
          <p:cNvCxnSpPr>
            <a:cxnSpLocks/>
          </p:cNvCxnSpPr>
          <p:nvPr userDrawn="1"/>
        </p:nvCxnSpPr>
        <p:spPr>
          <a:xfrm flipH="1">
            <a:off x="976701" y="6197283"/>
            <a:ext cx="5513633" cy="0"/>
          </a:xfrm>
          <a:prstGeom prst="line">
            <a:avLst/>
          </a:prstGeom>
          <a:ln w="76200" cap="rnd">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E65C4283-5B1E-4C8B-A9C2-905770922A03}"/>
              </a:ext>
            </a:extLst>
          </p:cNvPr>
          <p:cNvSpPr>
            <a:spLocks noGrp="1"/>
          </p:cNvSpPr>
          <p:nvPr>
            <p:ph sz="half" idx="2"/>
          </p:nvPr>
        </p:nvSpPr>
        <p:spPr>
          <a:xfrm>
            <a:off x="6377529" y="1999187"/>
            <a:ext cx="4587240" cy="3903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56C733E-9A4F-4F57-BEA6-C72C28094911}"/>
              </a:ext>
            </a:extLst>
          </p:cNvPr>
          <p:cNvSpPr>
            <a:spLocks noGrp="1"/>
          </p:cNvSpPr>
          <p:nvPr>
            <p:ph type="dt" sz="half" idx="10"/>
          </p:nvPr>
        </p:nvSpPr>
        <p:spPr/>
        <p:txBody>
          <a:bodyPr/>
          <a:lstStyle/>
          <a:p>
            <a:fld id="{9E7F3E95-5449-464B-9A17-EBCF3AFEBB5B}" type="datetimeFigureOut">
              <a:rPr lang="en-US" smtClean="0"/>
              <a:t>6/6/2022</a:t>
            </a:fld>
            <a:endParaRPr lang="en-US"/>
          </a:p>
        </p:txBody>
      </p:sp>
      <p:sp>
        <p:nvSpPr>
          <p:cNvPr id="6" name="Footer Placeholder 5">
            <a:extLst>
              <a:ext uri="{FF2B5EF4-FFF2-40B4-BE49-F238E27FC236}">
                <a16:creationId xmlns:a16="http://schemas.microsoft.com/office/drawing/2014/main" id="{D50D977F-D124-4275-A4AD-3DE3ADA299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99923A-F119-4F34-B72A-8E4924C9CCA7}"/>
              </a:ext>
            </a:extLst>
          </p:cNvPr>
          <p:cNvSpPr>
            <a:spLocks noGrp="1"/>
          </p:cNvSpPr>
          <p:nvPr>
            <p:ph type="sldNum" sz="quarter" idx="12"/>
          </p:nvPr>
        </p:nvSpPr>
        <p:spPr/>
        <p:txBody>
          <a:bodyPr/>
          <a:lstStyle/>
          <a:p>
            <a:fld id="{5B4CAECD-02FE-4C4A-9471-426DCC91B0DD}" type="slidenum">
              <a:rPr lang="en-US" smtClean="0"/>
              <a:t>‹#›</a:t>
            </a:fld>
            <a:endParaRPr lang="en-US"/>
          </a:p>
        </p:txBody>
      </p:sp>
      <p:sp>
        <p:nvSpPr>
          <p:cNvPr id="8" name="Content Placeholder 3">
            <a:extLst>
              <a:ext uri="{FF2B5EF4-FFF2-40B4-BE49-F238E27FC236}">
                <a16:creationId xmlns:a16="http://schemas.microsoft.com/office/drawing/2014/main" id="{40C05E55-7A83-49EB-915E-FAD11D77E09C}"/>
              </a:ext>
            </a:extLst>
          </p:cNvPr>
          <p:cNvSpPr>
            <a:spLocks noGrp="1"/>
          </p:cNvSpPr>
          <p:nvPr>
            <p:ph sz="half" idx="13"/>
          </p:nvPr>
        </p:nvSpPr>
        <p:spPr>
          <a:xfrm>
            <a:off x="1428035" y="1988490"/>
            <a:ext cx="4587240" cy="3889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a:extLst>
              <a:ext uri="{FF2B5EF4-FFF2-40B4-BE49-F238E27FC236}">
                <a16:creationId xmlns:a16="http://schemas.microsoft.com/office/drawing/2014/main" id="{0A2228CD-3BB2-427D-9BB1-B2236B49DDC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1474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act Information">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7051ADDC-8D90-443F-8D31-F60D3B82F805}"/>
              </a:ext>
            </a:extLst>
          </p:cNvPr>
          <p:cNvCxnSpPr>
            <a:cxnSpLocks/>
          </p:cNvCxnSpPr>
          <p:nvPr userDrawn="1"/>
        </p:nvCxnSpPr>
        <p:spPr>
          <a:xfrm flipH="1">
            <a:off x="1168401" y="6176963"/>
            <a:ext cx="6747351" cy="0"/>
          </a:xfrm>
          <a:prstGeom prst="line">
            <a:avLst/>
          </a:prstGeom>
          <a:ln w="76200" cap="rnd">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1" name="Graphic 10" descr="Customer review with solid fill">
            <a:extLst>
              <a:ext uri="{FF2B5EF4-FFF2-40B4-BE49-F238E27FC236}">
                <a16:creationId xmlns:a16="http://schemas.microsoft.com/office/drawing/2014/main" id="{149B2C69-65D6-44A3-98A6-D2FBDF1A9B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15655" y="3632200"/>
            <a:ext cx="3331580" cy="2860675"/>
          </a:xfrm>
          <a:prstGeom prst="rect">
            <a:avLst/>
          </a:prstGeom>
        </p:spPr>
      </p:pic>
      <p:sp>
        <p:nvSpPr>
          <p:cNvPr id="2" name="Title 1">
            <a:extLst>
              <a:ext uri="{FF2B5EF4-FFF2-40B4-BE49-F238E27FC236}">
                <a16:creationId xmlns:a16="http://schemas.microsoft.com/office/drawing/2014/main" id="{5C1A2026-B319-4345-99C3-5A91C49FD4DF}"/>
              </a:ext>
            </a:extLst>
          </p:cNvPr>
          <p:cNvSpPr>
            <a:spLocks noGrp="1"/>
          </p:cNvSpPr>
          <p:nvPr>
            <p:ph type="title" hasCustomPrompt="1"/>
          </p:nvPr>
        </p:nvSpPr>
        <p:spPr>
          <a:xfrm>
            <a:off x="839789" y="365127"/>
            <a:ext cx="9050972" cy="1325563"/>
          </a:xfrm>
        </p:spPr>
        <p:txBody>
          <a:bodyPr/>
          <a:lstStyle>
            <a:lvl1pPr>
              <a:defRPr b="1"/>
            </a:lvl1pPr>
          </a:lstStyle>
          <a:p>
            <a:r>
              <a:rPr lang="en-US" dirty="0"/>
              <a:t>Contact Information</a:t>
            </a:r>
          </a:p>
        </p:txBody>
      </p:sp>
      <p:sp>
        <p:nvSpPr>
          <p:cNvPr id="3" name="Text Placeholder 2">
            <a:extLst>
              <a:ext uri="{FF2B5EF4-FFF2-40B4-BE49-F238E27FC236}">
                <a16:creationId xmlns:a16="http://schemas.microsoft.com/office/drawing/2014/main" id="{FE7A0E75-00F3-4A54-AC5F-5DA96A153259}"/>
              </a:ext>
            </a:extLst>
          </p:cNvPr>
          <p:cNvSpPr>
            <a:spLocks noGrp="1"/>
          </p:cNvSpPr>
          <p:nvPr>
            <p:ph type="body" idx="1" hasCustomPrompt="1"/>
          </p:nvPr>
        </p:nvSpPr>
        <p:spPr>
          <a:xfrm>
            <a:off x="1415738" y="1879600"/>
            <a:ext cx="4599537" cy="621101"/>
          </a:xfrm>
        </p:spPr>
        <p:txBody>
          <a:bodyPr anchor="b"/>
          <a:lstStyle>
            <a:lvl1pPr marL="0" indent="0">
              <a:buNone/>
              <a:defRPr sz="1800" b="1">
                <a:solidFill>
                  <a:schemeClr val="tx2">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Please Submit Comments To:</a:t>
            </a:r>
          </a:p>
        </p:txBody>
      </p:sp>
      <p:sp>
        <p:nvSpPr>
          <p:cNvPr id="5" name="Text Placeholder 4">
            <a:extLst>
              <a:ext uri="{FF2B5EF4-FFF2-40B4-BE49-F238E27FC236}">
                <a16:creationId xmlns:a16="http://schemas.microsoft.com/office/drawing/2014/main" id="{51841DE0-C31D-4561-9095-DF5AB072C4DC}"/>
              </a:ext>
            </a:extLst>
          </p:cNvPr>
          <p:cNvSpPr>
            <a:spLocks noGrp="1"/>
          </p:cNvSpPr>
          <p:nvPr>
            <p:ph type="body" sz="quarter" idx="3" hasCustomPrompt="1"/>
          </p:nvPr>
        </p:nvSpPr>
        <p:spPr>
          <a:xfrm>
            <a:off x="6377529" y="1870075"/>
            <a:ext cx="4599537" cy="621101"/>
          </a:xfrm>
        </p:spPr>
        <p:txBody>
          <a:bodyPr anchor="b"/>
          <a:lstStyle>
            <a:lvl1pPr marL="0" indent="0">
              <a:buNone/>
              <a:defRPr sz="1800" b="1">
                <a:solidFill>
                  <a:schemeClr val="tx2">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For Further Information Contact:</a:t>
            </a:r>
          </a:p>
        </p:txBody>
      </p:sp>
      <p:sp>
        <p:nvSpPr>
          <p:cNvPr id="34" name="Content Placeholder 3">
            <a:extLst>
              <a:ext uri="{FF2B5EF4-FFF2-40B4-BE49-F238E27FC236}">
                <a16:creationId xmlns:a16="http://schemas.microsoft.com/office/drawing/2014/main" id="{828B7A96-C9C1-4448-A1CC-FC4F4FDADA28}"/>
              </a:ext>
            </a:extLst>
          </p:cNvPr>
          <p:cNvSpPr>
            <a:spLocks noGrp="1"/>
          </p:cNvSpPr>
          <p:nvPr>
            <p:ph sz="half" idx="2" hasCustomPrompt="1"/>
          </p:nvPr>
        </p:nvSpPr>
        <p:spPr>
          <a:xfrm>
            <a:off x="6377529" y="2670563"/>
            <a:ext cx="4587240" cy="3231743"/>
          </a:xfrm>
        </p:spPr>
        <p:txBody>
          <a:bodyPr>
            <a:normAutofit/>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35" name="Content Placeholder 3">
            <a:extLst>
              <a:ext uri="{FF2B5EF4-FFF2-40B4-BE49-F238E27FC236}">
                <a16:creationId xmlns:a16="http://schemas.microsoft.com/office/drawing/2014/main" id="{244FBF8B-A1B8-4CC5-9DA4-D9A26BF94AC5}"/>
              </a:ext>
            </a:extLst>
          </p:cNvPr>
          <p:cNvSpPr>
            <a:spLocks noGrp="1"/>
          </p:cNvSpPr>
          <p:nvPr>
            <p:ph sz="half" idx="13" hasCustomPrompt="1"/>
          </p:nvPr>
        </p:nvSpPr>
        <p:spPr>
          <a:xfrm>
            <a:off x="1428035" y="2657443"/>
            <a:ext cx="4587240" cy="3220088"/>
          </a:xfrm>
        </p:spPr>
        <p:txBody>
          <a:bodyPr>
            <a:normAutofit/>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36" name="Date Placeholder 35">
            <a:extLst>
              <a:ext uri="{FF2B5EF4-FFF2-40B4-BE49-F238E27FC236}">
                <a16:creationId xmlns:a16="http://schemas.microsoft.com/office/drawing/2014/main" id="{87DB8E0F-E4CD-4A08-AF4A-E7BCE72C8410}"/>
              </a:ext>
            </a:extLst>
          </p:cNvPr>
          <p:cNvSpPr>
            <a:spLocks noGrp="1"/>
          </p:cNvSpPr>
          <p:nvPr>
            <p:ph type="dt" sz="half" idx="14"/>
          </p:nvPr>
        </p:nvSpPr>
        <p:spPr/>
        <p:txBody>
          <a:bodyPr/>
          <a:lstStyle/>
          <a:p>
            <a:fld id="{9E7F3E95-5449-464B-9A17-EBCF3AFEBB5B}" type="datetimeFigureOut">
              <a:rPr lang="en-US" smtClean="0"/>
              <a:pPr/>
              <a:t>6/6/2022</a:t>
            </a:fld>
            <a:endParaRPr lang="en-US" dirty="0"/>
          </a:p>
        </p:txBody>
      </p:sp>
      <p:sp>
        <p:nvSpPr>
          <p:cNvPr id="37" name="Footer Placeholder 36">
            <a:extLst>
              <a:ext uri="{FF2B5EF4-FFF2-40B4-BE49-F238E27FC236}">
                <a16:creationId xmlns:a16="http://schemas.microsoft.com/office/drawing/2014/main" id="{C111E237-987F-4611-B8EE-B8901F9E16F7}"/>
              </a:ext>
            </a:extLst>
          </p:cNvPr>
          <p:cNvSpPr>
            <a:spLocks noGrp="1"/>
          </p:cNvSpPr>
          <p:nvPr>
            <p:ph type="ftr" sz="quarter" idx="15"/>
          </p:nvPr>
        </p:nvSpPr>
        <p:spPr/>
        <p:txBody>
          <a:bodyPr/>
          <a:lstStyle/>
          <a:p>
            <a:endParaRPr lang="en-US" dirty="0"/>
          </a:p>
        </p:txBody>
      </p:sp>
      <p:sp>
        <p:nvSpPr>
          <p:cNvPr id="38" name="Slide Number Placeholder 37">
            <a:extLst>
              <a:ext uri="{FF2B5EF4-FFF2-40B4-BE49-F238E27FC236}">
                <a16:creationId xmlns:a16="http://schemas.microsoft.com/office/drawing/2014/main" id="{973A9DBC-DB91-44EF-B0A4-E108604642F2}"/>
              </a:ext>
            </a:extLst>
          </p:cNvPr>
          <p:cNvSpPr>
            <a:spLocks noGrp="1"/>
          </p:cNvSpPr>
          <p:nvPr>
            <p:ph type="sldNum" sz="quarter" idx="16"/>
          </p:nvPr>
        </p:nvSpPr>
        <p:spPr/>
        <p:txBody>
          <a:bodyPr/>
          <a:lstStyle/>
          <a:p>
            <a:fld id="{5B4CAECD-02FE-4C4A-9471-426DCC91B0DD}" type="slidenum">
              <a:rPr lang="en-US" smtClean="0"/>
              <a:pPr/>
              <a:t>‹#›</a:t>
            </a:fld>
            <a:endParaRPr lang="en-US" dirty="0"/>
          </a:p>
        </p:txBody>
      </p:sp>
    </p:spTree>
    <p:extLst>
      <p:ext uri="{BB962C8B-B14F-4D97-AF65-F5344CB8AC3E}">
        <p14:creationId xmlns:p14="http://schemas.microsoft.com/office/powerpoint/2010/main" val="352485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 You" preserve="1">
  <p:cSld name="1_Thank You">
    <p:spTree>
      <p:nvGrpSpPr>
        <p:cNvPr id="1" name="Shape 142"/>
        <p:cNvGrpSpPr/>
        <p:nvPr/>
      </p:nvGrpSpPr>
      <p:grpSpPr>
        <a:xfrm>
          <a:off x="0" y="0"/>
          <a:ext cx="0" cy="0"/>
          <a:chOff x="0" y="0"/>
          <a:chExt cx="0" cy="0"/>
        </a:xfrm>
      </p:grpSpPr>
      <p:sp>
        <p:nvSpPr>
          <p:cNvPr id="143" name="Google Shape;143;p42"/>
          <p:cNvSpPr txBox="1">
            <a:spLocks noGrp="1"/>
          </p:cNvSpPr>
          <p:nvPr>
            <p:ph type="title"/>
          </p:nvPr>
        </p:nvSpPr>
        <p:spPr>
          <a:xfrm>
            <a:off x="0" y="-1232989"/>
            <a:ext cx="9082603" cy="11050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4" name="Google Shape;144;p42" descr="Text&#10;&#10;Description automatically generated"/>
          <p:cNvPicPr preferRelativeResize="0"/>
          <p:nvPr/>
        </p:nvPicPr>
        <p:blipFill rotWithShape="1">
          <a:blip r:embed="rId2">
            <a:alphaModFix/>
          </a:blip>
          <a:srcRect/>
          <a:stretch/>
        </p:blipFill>
        <p:spPr>
          <a:xfrm>
            <a:off x="1496169" y="527052"/>
            <a:ext cx="9199661" cy="5803895"/>
          </a:xfrm>
          <a:prstGeom prst="rect">
            <a:avLst/>
          </a:prstGeom>
          <a:noFill/>
          <a:ln>
            <a:noFill/>
          </a:ln>
        </p:spPr>
      </p:pic>
    </p:spTree>
    <p:extLst>
      <p:ext uri="{BB962C8B-B14F-4D97-AF65-F5344CB8AC3E}">
        <p14:creationId xmlns:p14="http://schemas.microsoft.com/office/powerpoint/2010/main" val="2970994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igital Media" preserve="1">
  <p:cSld name="Digital Media">
    <p:spTree>
      <p:nvGrpSpPr>
        <p:cNvPr id="1" name="Shape 127"/>
        <p:cNvGrpSpPr/>
        <p:nvPr/>
      </p:nvGrpSpPr>
      <p:grpSpPr>
        <a:xfrm>
          <a:off x="0" y="0"/>
          <a:ext cx="0" cy="0"/>
          <a:chOff x="0" y="0"/>
          <a:chExt cx="0" cy="0"/>
        </a:xfrm>
      </p:grpSpPr>
      <p:pic>
        <p:nvPicPr>
          <p:cNvPr id="128" name="Google Shape;128;p41" descr="An organic corner shape"/>
          <p:cNvPicPr preferRelativeResize="0"/>
          <p:nvPr/>
        </p:nvPicPr>
        <p:blipFill rotWithShape="1">
          <a:blip r:embed="rId2">
            <a:alphaModFix/>
          </a:blip>
          <a:srcRect l="11893" b="65540"/>
          <a:stretch/>
        </p:blipFill>
        <p:spPr>
          <a:xfrm rot="-5400000" flipH="1">
            <a:off x="-2087881" y="2087880"/>
            <a:ext cx="6858003" cy="2682242"/>
          </a:xfrm>
          <a:prstGeom prst="rect">
            <a:avLst/>
          </a:prstGeom>
          <a:noFill/>
          <a:ln>
            <a:noFill/>
          </a:ln>
        </p:spPr>
      </p:pic>
      <p:pic>
        <p:nvPicPr>
          <p:cNvPr id="129" name="Google Shape;129;p41" descr="A square made of dots"/>
          <p:cNvPicPr preferRelativeResize="0"/>
          <p:nvPr/>
        </p:nvPicPr>
        <p:blipFill rotWithShape="1">
          <a:blip r:embed="rId3">
            <a:alphaModFix/>
          </a:blip>
          <a:srcRect l="44777" t="13758" r="30555" b="40299"/>
          <a:stretch/>
        </p:blipFill>
        <p:spPr>
          <a:xfrm rot="5400000">
            <a:off x="486330" y="-6112"/>
            <a:ext cx="1127760" cy="2100421"/>
          </a:xfrm>
          <a:prstGeom prst="rect">
            <a:avLst/>
          </a:prstGeom>
          <a:noFill/>
          <a:ln>
            <a:noFill/>
          </a:ln>
        </p:spPr>
      </p:pic>
      <p:pic>
        <p:nvPicPr>
          <p:cNvPr id="131" name="Google Shape;131;p41" descr="Logo, icon&#10;&#10;Description automatically generated"/>
          <p:cNvPicPr preferRelativeResize="0"/>
          <p:nvPr/>
        </p:nvPicPr>
        <p:blipFill rotWithShape="1">
          <a:blip r:embed="rId4">
            <a:alphaModFix/>
          </a:blip>
          <a:srcRect/>
          <a:stretch/>
        </p:blipFill>
        <p:spPr>
          <a:xfrm>
            <a:off x="6607207" y="4769288"/>
            <a:ext cx="457200" cy="457200"/>
          </a:xfrm>
          <a:prstGeom prst="rect">
            <a:avLst/>
          </a:prstGeom>
          <a:noFill/>
          <a:ln>
            <a:noFill/>
          </a:ln>
        </p:spPr>
      </p:pic>
      <p:pic>
        <p:nvPicPr>
          <p:cNvPr id="132" name="Google Shape;132;p41" descr="Logo&#10;&#10;Description automatically generated"/>
          <p:cNvPicPr preferRelativeResize="0"/>
          <p:nvPr/>
        </p:nvPicPr>
        <p:blipFill rotWithShape="1">
          <a:blip r:embed="rId5">
            <a:alphaModFix/>
          </a:blip>
          <a:srcRect/>
          <a:stretch/>
        </p:blipFill>
        <p:spPr>
          <a:xfrm>
            <a:off x="2861868" y="3659033"/>
            <a:ext cx="457200" cy="457200"/>
          </a:xfrm>
          <a:prstGeom prst="rect">
            <a:avLst/>
          </a:prstGeom>
          <a:noFill/>
          <a:ln>
            <a:noFill/>
          </a:ln>
        </p:spPr>
      </p:pic>
      <p:pic>
        <p:nvPicPr>
          <p:cNvPr id="133" name="Google Shape;133;p41" descr="Icon&#10;&#10;Description automatically generated"/>
          <p:cNvPicPr preferRelativeResize="0"/>
          <p:nvPr/>
        </p:nvPicPr>
        <p:blipFill rotWithShape="1">
          <a:blip r:embed="rId6">
            <a:alphaModFix/>
          </a:blip>
          <a:srcRect/>
          <a:stretch/>
        </p:blipFill>
        <p:spPr>
          <a:xfrm>
            <a:off x="2861868" y="4769288"/>
            <a:ext cx="457200" cy="457200"/>
          </a:xfrm>
          <a:prstGeom prst="rect">
            <a:avLst/>
          </a:prstGeom>
          <a:noFill/>
          <a:ln>
            <a:noFill/>
          </a:ln>
        </p:spPr>
      </p:pic>
      <p:pic>
        <p:nvPicPr>
          <p:cNvPr id="134" name="Google Shape;134;p41" descr="Icon&#10;&#10;Description automatically generated"/>
          <p:cNvPicPr preferRelativeResize="0"/>
          <p:nvPr/>
        </p:nvPicPr>
        <p:blipFill rotWithShape="1">
          <a:blip r:embed="rId7">
            <a:alphaModFix/>
          </a:blip>
          <a:srcRect/>
          <a:stretch/>
        </p:blipFill>
        <p:spPr>
          <a:xfrm>
            <a:off x="6581843" y="3653179"/>
            <a:ext cx="457200" cy="457200"/>
          </a:xfrm>
          <a:prstGeom prst="rect">
            <a:avLst/>
          </a:prstGeom>
          <a:noFill/>
          <a:ln>
            <a:noFill/>
          </a:ln>
        </p:spPr>
      </p:pic>
      <p:pic>
        <p:nvPicPr>
          <p:cNvPr id="135" name="Google Shape;135;p41"/>
          <p:cNvPicPr preferRelativeResize="0"/>
          <p:nvPr/>
        </p:nvPicPr>
        <p:blipFill rotWithShape="1">
          <a:blip r:embed="rId8">
            <a:alphaModFix/>
          </a:blip>
          <a:srcRect/>
          <a:stretch/>
        </p:blipFill>
        <p:spPr>
          <a:xfrm>
            <a:off x="4615214" y="2228959"/>
            <a:ext cx="992009" cy="992009"/>
          </a:xfrm>
          <a:prstGeom prst="rect">
            <a:avLst/>
          </a:prstGeom>
          <a:noFill/>
          <a:ln>
            <a:noFill/>
          </a:ln>
        </p:spPr>
      </p:pic>
      <p:sp>
        <p:nvSpPr>
          <p:cNvPr id="136" name="Google Shape;136;p41"/>
          <p:cNvSpPr txBox="1">
            <a:spLocks noGrp="1"/>
          </p:cNvSpPr>
          <p:nvPr>
            <p:ph type="title"/>
          </p:nvPr>
        </p:nvSpPr>
        <p:spPr>
          <a:xfrm>
            <a:off x="2327563" y="585651"/>
            <a:ext cx="7860146" cy="11050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400"/>
              <a:buFont typeface="Trebuchet MS"/>
              <a:buNone/>
              <a:defRPr sz="5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41"/>
          <p:cNvSpPr txBox="1"/>
          <p:nvPr/>
        </p:nvSpPr>
        <p:spPr>
          <a:xfrm>
            <a:off x="3511661" y="3674124"/>
            <a:ext cx="3065072"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rebuchet MS"/>
              <a:buNone/>
            </a:pPr>
            <a:r>
              <a:rPr lang="en-US" sz="2400" b="1" dirty="0">
                <a:solidFill>
                  <a:schemeClr val="dk1"/>
                </a:solidFill>
                <a:latin typeface="Calibri" panose="020F0502020204030204" pitchFamily="34" charset="0"/>
                <a:ea typeface="Trebuchet MS"/>
                <a:cs typeface="Calibri" panose="020F0502020204030204" pitchFamily="34" charset="0"/>
                <a:sym typeface="Trebuchet MS"/>
              </a:rPr>
              <a:t>@BureauIndEdu</a:t>
            </a:r>
            <a:endParaRPr dirty="0"/>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0"/>
              </a:spcBef>
              <a:spcAft>
                <a:spcPts val="0"/>
              </a:spcAft>
              <a:buNone/>
            </a:pPr>
            <a:r>
              <a:rPr lang="en-US" sz="2400" b="1" dirty="0">
                <a:solidFill>
                  <a:schemeClr val="dk1"/>
                </a:solidFill>
                <a:latin typeface="Calibri" panose="020F0502020204030204" pitchFamily="34" charset="0"/>
                <a:ea typeface="Trebuchet MS"/>
                <a:cs typeface="Calibri" panose="020F0502020204030204" pitchFamily="34" charset="0"/>
                <a:sym typeface="Trebuchet MS"/>
              </a:rPr>
              <a:t>/</a:t>
            </a:r>
            <a:r>
              <a:rPr lang="en-US" sz="2400" b="1" dirty="0" err="1">
                <a:solidFill>
                  <a:schemeClr val="dk1"/>
                </a:solidFill>
                <a:latin typeface="Calibri" panose="020F0502020204030204" pitchFamily="34" charset="0"/>
                <a:ea typeface="Trebuchet MS"/>
                <a:cs typeface="Calibri" panose="020F0502020204030204" pitchFamily="34" charset="0"/>
                <a:sym typeface="Trebuchet MS"/>
              </a:rPr>
              <a:t>BureauIndianEdu</a:t>
            </a: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p:txBody>
      </p:sp>
      <p:sp>
        <p:nvSpPr>
          <p:cNvPr id="138" name="Google Shape;138;p41"/>
          <p:cNvSpPr txBox="1"/>
          <p:nvPr/>
        </p:nvSpPr>
        <p:spPr>
          <a:xfrm>
            <a:off x="7228763" y="3676270"/>
            <a:ext cx="4146602"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rebuchet MS"/>
              <a:buNone/>
            </a:pPr>
            <a:r>
              <a:rPr lang="en-US" sz="2400" b="1" dirty="0">
                <a:solidFill>
                  <a:schemeClr val="dk1"/>
                </a:solidFill>
                <a:latin typeface="Calibri" panose="020F0502020204030204" pitchFamily="34" charset="0"/>
                <a:ea typeface="Trebuchet MS"/>
                <a:cs typeface="Calibri" panose="020F0502020204030204" pitchFamily="34" charset="0"/>
                <a:sym typeface="Trebuchet MS"/>
              </a:rPr>
              <a:t>@BureauofIndianEducation</a:t>
            </a:r>
            <a:endParaRPr dirty="0"/>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lnSpc>
                <a:spcPct val="100000"/>
              </a:lnSpc>
              <a:spcBef>
                <a:spcPts val="0"/>
              </a:spcBef>
              <a:spcAft>
                <a:spcPts val="0"/>
              </a:spcAft>
              <a:buClr>
                <a:schemeClr val="dk1"/>
              </a:buClr>
              <a:buSzPts val="2400"/>
              <a:buFont typeface="Trebuchet MS"/>
              <a:buNone/>
            </a:pPr>
            <a:r>
              <a:rPr lang="en-US" sz="2400" b="1" dirty="0">
                <a:solidFill>
                  <a:schemeClr val="dk1"/>
                </a:solidFill>
                <a:latin typeface="Calibri" panose="020F0502020204030204" pitchFamily="34" charset="0"/>
                <a:ea typeface="Trebuchet MS"/>
                <a:cs typeface="Calibri" panose="020F0502020204030204" pitchFamily="34" charset="0"/>
                <a:sym typeface="Trebuchet MS"/>
              </a:rPr>
              <a:t>/</a:t>
            </a:r>
            <a:r>
              <a:rPr lang="en-US" sz="2400" b="1" dirty="0" err="1">
                <a:solidFill>
                  <a:schemeClr val="dk1"/>
                </a:solidFill>
                <a:latin typeface="Calibri" panose="020F0502020204030204" pitchFamily="34" charset="0"/>
                <a:ea typeface="Trebuchet MS"/>
                <a:cs typeface="Calibri" panose="020F0502020204030204" pitchFamily="34" charset="0"/>
                <a:sym typeface="Trebuchet MS"/>
              </a:rPr>
              <a:t>BureauofIndianEducation</a:t>
            </a: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p:txBody>
      </p:sp>
      <p:sp>
        <p:nvSpPr>
          <p:cNvPr id="139" name="Google Shape;139;p41"/>
          <p:cNvSpPr txBox="1"/>
          <p:nvPr/>
        </p:nvSpPr>
        <p:spPr>
          <a:xfrm>
            <a:off x="5450629" y="2344371"/>
            <a:ext cx="262312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u="sng" dirty="0">
                <a:solidFill>
                  <a:schemeClr val="dk1"/>
                </a:solidFill>
                <a:latin typeface="Calibri" panose="020F0502020204030204" pitchFamily="34" charset="0"/>
                <a:ea typeface="Trebuchet MS"/>
                <a:cs typeface="Calibri" panose="020F0502020204030204" pitchFamily="34" charset="0"/>
                <a:sym typeface="Trebuchet MS"/>
                <a:hlinkClick r:id="rId9">
                  <a:extLst>
                    <a:ext uri="{A12FA001-AC4F-418D-AE19-62706E023703}">
                      <ahyp:hlinkClr xmlns:ahyp="http://schemas.microsoft.com/office/drawing/2018/hyperlinkcolor" val="tx"/>
                    </a:ext>
                  </a:extLst>
                </a:hlinkClick>
              </a:rPr>
              <a:t>www.bie.edu</a:t>
            </a: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p:txBody>
      </p:sp>
      <p:cxnSp>
        <p:nvCxnSpPr>
          <p:cNvPr id="140" name="Google Shape;140;p41"/>
          <p:cNvCxnSpPr/>
          <p:nvPr/>
        </p:nvCxnSpPr>
        <p:spPr>
          <a:xfrm rot="10800000">
            <a:off x="1168400" y="6176963"/>
            <a:ext cx="6747350" cy="0"/>
          </a:xfrm>
          <a:prstGeom prst="straightConnector1">
            <a:avLst/>
          </a:prstGeom>
          <a:noFill/>
          <a:ln w="76200" cap="rnd" cmpd="sng">
            <a:solidFill>
              <a:srgbClr val="F9C499"/>
            </a:solidFill>
            <a:prstDash val="dot"/>
            <a:miter lim="800000"/>
            <a:headEnd type="none" w="sm" len="sm"/>
            <a:tailEnd type="none" w="sm" len="sm"/>
          </a:ln>
        </p:spPr>
      </p:cxnSp>
      <p:sp>
        <p:nvSpPr>
          <p:cNvPr id="141" name="Google Shape;141;p41"/>
          <p:cNvSpPr/>
          <p:nvPr/>
        </p:nvSpPr>
        <p:spPr>
          <a:xfrm rot="-1164760">
            <a:off x="177960" y="2523420"/>
            <a:ext cx="2719445" cy="4296925"/>
          </a:xfrm>
          <a:prstGeom prst="rect">
            <a:avLst/>
          </a:prstGeom>
          <a:blipFill rotWithShape="1">
            <a:blip r:embed="rId10">
              <a:alphaModFix/>
            </a:blip>
            <a:stretch>
              <a:fillRect l="-1124" r="-1123"/>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65B10153-2257-B3E9-B6EF-FD47C60957D7}"/>
              </a:ext>
            </a:extLst>
          </p:cNvPr>
          <p:cNvPicPr>
            <a:picLocks noChangeAspect="1"/>
          </p:cNvPicPr>
          <p:nvPr userDrawn="1"/>
        </p:nvPicPr>
        <p:blipFill>
          <a:blip r:embed="rId11"/>
          <a:stretch>
            <a:fillRect/>
          </a:stretch>
        </p:blipFill>
        <p:spPr>
          <a:xfrm>
            <a:off x="10440834" y="351099"/>
            <a:ext cx="1500070" cy="966712"/>
          </a:xfrm>
          <a:prstGeom prst="rect">
            <a:avLst/>
          </a:prstGeom>
        </p:spPr>
      </p:pic>
    </p:spTree>
    <p:extLst>
      <p:ext uri="{BB962C8B-B14F-4D97-AF65-F5344CB8AC3E}">
        <p14:creationId xmlns:p14="http://schemas.microsoft.com/office/powerpoint/2010/main" val="3087643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28BF7-B745-4C54-B15B-B1FF506701EC}"/>
              </a:ext>
            </a:extLst>
          </p:cNvPr>
          <p:cNvSpPr>
            <a:spLocks noGrp="1"/>
          </p:cNvSpPr>
          <p:nvPr>
            <p:ph type="title" hasCustomPrompt="1"/>
          </p:nvPr>
        </p:nvSpPr>
        <p:spPr>
          <a:xfrm>
            <a:off x="1" y="-1232989"/>
            <a:ext cx="9082603" cy="1105037"/>
          </a:xfrm>
        </p:spPr>
        <p:txBody>
          <a:bodyPr/>
          <a:lstStyle>
            <a:lvl1pPr>
              <a:defRPr/>
            </a:lvl1pPr>
          </a:lstStyle>
          <a:p>
            <a:r>
              <a:rPr lang="en-US" dirty="0"/>
              <a:t>Thank You (Hidden)</a:t>
            </a:r>
          </a:p>
        </p:txBody>
      </p:sp>
    </p:spTree>
    <p:extLst>
      <p:ext uri="{BB962C8B-B14F-4D97-AF65-F5344CB8AC3E}">
        <p14:creationId xmlns:p14="http://schemas.microsoft.com/office/powerpoint/2010/main" val="3885153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A150D39-4337-4515-C29F-3BBCD7A2A36A}"/>
              </a:ext>
            </a:extLst>
          </p:cNvPr>
          <p:cNvSpPr/>
          <p:nvPr userDrawn="1"/>
        </p:nvSpPr>
        <p:spPr>
          <a:xfrm>
            <a:off x="-134910" y="-149902"/>
            <a:ext cx="12441836" cy="7210270"/>
          </a:xfrm>
          <a:prstGeom prst="rect">
            <a:avLst/>
          </a:prstGeom>
          <a:solidFill>
            <a:srgbClr val="2B4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ackground pattern&#10;&#10;Description automatically generated with medium confidence">
            <a:extLst>
              <a:ext uri="{FF2B5EF4-FFF2-40B4-BE49-F238E27FC236}">
                <a16:creationId xmlns:a16="http://schemas.microsoft.com/office/drawing/2014/main" id="{FA63A791-D5E1-92FA-7B35-0F91BC6ECEA7}"/>
              </a:ext>
            </a:extLst>
          </p:cNvPr>
          <p:cNvPicPr>
            <a:picLocks noChangeAspect="1"/>
          </p:cNvPicPr>
          <p:nvPr userDrawn="1"/>
        </p:nvPicPr>
        <p:blipFill>
          <a:blip r:embed="rId2">
            <a:alphaModFix amt="48000"/>
            <a:extLst>
              <a:ext uri="{28A0092B-C50C-407E-A947-70E740481C1C}">
                <a14:useLocalDpi xmlns:a14="http://schemas.microsoft.com/office/drawing/2010/main" val="0"/>
              </a:ext>
            </a:extLst>
          </a:blip>
          <a:stretch>
            <a:fillRect/>
          </a:stretch>
        </p:blipFill>
        <p:spPr>
          <a:xfrm>
            <a:off x="-813602" y="-344367"/>
            <a:ext cx="13512897" cy="7599199"/>
          </a:xfrm>
          <a:prstGeom prst="rect">
            <a:avLst/>
          </a:prstGeom>
        </p:spPr>
      </p:pic>
      <p:pic>
        <p:nvPicPr>
          <p:cNvPr id="14" name="Picture 13">
            <a:extLst>
              <a:ext uri="{FF2B5EF4-FFF2-40B4-BE49-F238E27FC236}">
                <a16:creationId xmlns:a16="http://schemas.microsoft.com/office/drawing/2014/main" id="{876E4D05-84A7-623A-ED60-4B52D5437E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36174" y="583843"/>
            <a:ext cx="3719652" cy="2397109"/>
          </a:xfrm>
          <a:prstGeom prst="rect">
            <a:avLst/>
          </a:prstGeom>
        </p:spPr>
      </p:pic>
      <p:pic>
        <p:nvPicPr>
          <p:cNvPr id="19" name="Picture 18">
            <a:extLst>
              <a:ext uri="{FF2B5EF4-FFF2-40B4-BE49-F238E27FC236}">
                <a16:creationId xmlns:a16="http://schemas.microsoft.com/office/drawing/2014/main" id="{FA416B67-B76A-8687-EFF8-2DCBCD3AF0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9182" y="5380521"/>
            <a:ext cx="893636" cy="893636"/>
          </a:xfrm>
          <a:prstGeom prst="rect">
            <a:avLst/>
          </a:prstGeom>
        </p:spPr>
      </p:pic>
    </p:spTree>
    <p:extLst>
      <p:ext uri="{BB962C8B-B14F-4D97-AF65-F5344CB8AC3E}">
        <p14:creationId xmlns:p14="http://schemas.microsoft.com/office/powerpoint/2010/main" val="644754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A150D39-4337-4515-C29F-3BBCD7A2A36A}"/>
              </a:ext>
            </a:extLst>
          </p:cNvPr>
          <p:cNvSpPr/>
          <p:nvPr userDrawn="1"/>
        </p:nvSpPr>
        <p:spPr>
          <a:xfrm>
            <a:off x="-134910" y="-149902"/>
            <a:ext cx="12441836" cy="7210270"/>
          </a:xfrm>
          <a:prstGeom prst="rect">
            <a:avLst/>
          </a:prstGeom>
          <a:solidFill>
            <a:srgbClr val="2B4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ackground pattern&#10;&#10;Description automatically generated with medium confidence">
            <a:extLst>
              <a:ext uri="{FF2B5EF4-FFF2-40B4-BE49-F238E27FC236}">
                <a16:creationId xmlns:a16="http://schemas.microsoft.com/office/drawing/2014/main" id="{FA63A791-D5E1-92FA-7B35-0F91BC6ECEA7}"/>
              </a:ext>
            </a:extLst>
          </p:cNvPr>
          <p:cNvPicPr>
            <a:picLocks noChangeAspect="1"/>
          </p:cNvPicPr>
          <p:nvPr userDrawn="1"/>
        </p:nvPicPr>
        <p:blipFill>
          <a:blip r:embed="rId2">
            <a:alphaModFix amt="48000"/>
            <a:extLst>
              <a:ext uri="{28A0092B-C50C-407E-A947-70E740481C1C}">
                <a14:useLocalDpi xmlns:a14="http://schemas.microsoft.com/office/drawing/2010/main" val="0"/>
              </a:ext>
            </a:extLst>
          </a:blip>
          <a:stretch>
            <a:fillRect/>
          </a:stretch>
        </p:blipFill>
        <p:spPr>
          <a:xfrm>
            <a:off x="-813602" y="-344367"/>
            <a:ext cx="13512897" cy="7599199"/>
          </a:xfrm>
          <a:prstGeom prst="rect">
            <a:avLst/>
          </a:prstGeom>
        </p:spPr>
      </p:pic>
    </p:spTree>
    <p:extLst>
      <p:ext uri="{BB962C8B-B14F-4D97-AF65-F5344CB8AC3E}">
        <p14:creationId xmlns:p14="http://schemas.microsoft.com/office/powerpoint/2010/main" val="1199107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resentation Slide" preserve="1">
  <p:cSld name="Presentation Slide">
    <p:bg>
      <p:bgPr>
        <a:blipFill>
          <a:blip r:embed="rId2">
            <a:alphaModFix/>
          </a:blip>
          <a:stretch>
            <a:fillRect/>
          </a:stretch>
        </a:blipFill>
        <a:effectLst/>
      </p:bgPr>
    </p:bg>
    <p:spTree>
      <p:nvGrpSpPr>
        <p:cNvPr id="1" name="Shape 28"/>
        <p:cNvGrpSpPr/>
        <p:nvPr/>
      </p:nvGrpSpPr>
      <p:grpSpPr>
        <a:xfrm>
          <a:off x="0" y="0"/>
          <a:ext cx="0" cy="0"/>
          <a:chOff x="0" y="0"/>
          <a:chExt cx="0" cy="0"/>
        </a:xfrm>
      </p:grpSpPr>
      <p:pic>
        <p:nvPicPr>
          <p:cNvPr id="30" name="Google Shape;30;p35" descr="An organic corner shape"/>
          <p:cNvPicPr preferRelativeResize="0"/>
          <p:nvPr/>
        </p:nvPicPr>
        <p:blipFill rotWithShape="1">
          <a:blip r:embed="rId3">
            <a:alphaModFix/>
          </a:blip>
          <a:srcRect t="47415" r="11642"/>
          <a:stretch/>
        </p:blipFill>
        <p:spPr>
          <a:xfrm>
            <a:off x="-10180" y="4453838"/>
            <a:ext cx="4039730" cy="2404162"/>
          </a:xfrm>
          <a:prstGeom prst="rect">
            <a:avLst/>
          </a:prstGeom>
          <a:noFill/>
          <a:ln>
            <a:noFill/>
          </a:ln>
        </p:spPr>
      </p:pic>
      <p:pic>
        <p:nvPicPr>
          <p:cNvPr id="31" name="Google Shape;31;p35" descr="A circle filled with diagonal lines"/>
          <p:cNvPicPr preferRelativeResize="0"/>
          <p:nvPr/>
        </p:nvPicPr>
        <p:blipFill rotWithShape="1">
          <a:blip r:embed="rId4">
            <a:alphaModFix/>
          </a:blip>
          <a:srcRect l="58934" t="11636" r="12364" b="10950"/>
          <a:stretch/>
        </p:blipFill>
        <p:spPr>
          <a:xfrm>
            <a:off x="-10180" y="3318626"/>
            <a:ext cx="1312242" cy="3539374"/>
          </a:xfrm>
          <a:prstGeom prst="rect">
            <a:avLst/>
          </a:prstGeom>
          <a:noFill/>
          <a:ln>
            <a:noFill/>
          </a:ln>
        </p:spPr>
      </p:pic>
      <p:cxnSp>
        <p:nvCxnSpPr>
          <p:cNvPr id="32" name="Google Shape;32;p35"/>
          <p:cNvCxnSpPr/>
          <p:nvPr/>
        </p:nvCxnSpPr>
        <p:spPr>
          <a:xfrm rot="10800000">
            <a:off x="1702685" y="1919938"/>
            <a:ext cx="6765675" cy="3947"/>
          </a:xfrm>
          <a:prstGeom prst="straightConnector1">
            <a:avLst/>
          </a:prstGeom>
          <a:noFill/>
          <a:ln w="76200" cap="rnd" cmpd="sng">
            <a:solidFill>
              <a:schemeClr val="accent6"/>
            </a:solidFill>
            <a:prstDash val="dot"/>
            <a:miter lim="800000"/>
            <a:headEnd type="none" w="sm" len="sm"/>
            <a:tailEnd type="none" w="sm" len="sm"/>
          </a:ln>
        </p:spPr>
      </p:cxnSp>
      <p:sp>
        <p:nvSpPr>
          <p:cNvPr id="33" name="Google Shape;33;p35"/>
          <p:cNvSpPr txBox="1">
            <a:spLocks noGrp="1"/>
          </p:cNvSpPr>
          <p:nvPr>
            <p:ph type="body" idx="1"/>
          </p:nvPr>
        </p:nvSpPr>
        <p:spPr>
          <a:xfrm>
            <a:off x="1702685" y="3429000"/>
            <a:ext cx="6643058" cy="1855302"/>
          </a:xfrm>
          <a:prstGeom prst="rect">
            <a:avLst/>
          </a:prstGeom>
          <a:noFill/>
          <a:ln>
            <a:noFill/>
          </a:ln>
        </p:spPr>
        <p:txBody>
          <a:bodyPr spcFirstLastPara="1" wrap="square" lIns="91425" tIns="45700" rIns="91425" bIns="45700" anchor="ctr" anchorCtr="0">
            <a:noAutofit/>
          </a:bodyPr>
          <a:lstStyle>
            <a:lvl1pPr marL="457200" lvl="0" indent="-431800" algn="l">
              <a:lnSpc>
                <a:spcPct val="90000"/>
              </a:lnSpc>
              <a:spcBef>
                <a:spcPts val="1000"/>
              </a:spcBef>
              <a:spcAft>
                <a:spcPts val="0"/>
              </a:spcAft>
              <a:buClr>
                <a:schemeClr val="lt1"/>
              </a:buClr>
              <a:buSzPts val="3200"/>
              <a:buChar char="•"/>
              <a:defRPr>
                <a:solidFill>
                  <a:schemeClr val="lt1"/>
                </a:solidFill>
              </a:defRPr>
            </a:lvl1pPr>
            <a:lvl2pPr marL="914400" lvl="1" indent="-228600" algn="l">
              <a:lnSpc>
                <a:spcPct val="90000"/>
              </a:lnSpc>
              <a:spcBef>
                <a:spcPts val="500"/>
              </a:spcBef>
              <a:spcAft>
                <a:spcPts val="0"/>
              </a:spcAft>
              <a:buClr>
                <a:schemeClr val="lt1"/>
              </a:buClr>
              <a:buSzPts val="2800"/>
              <a:buNone/>
              <a:defRPr sz="2800">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55600" algn="l">
              <a:lnSpc>
                <a:spcPct val="90000"/>
              </a:lnSpc>
              <a:spcBef>
                <a:spcPts val="500"/>
              </a:spcBef>
              <a:spcAft>
                <a:spcPts val="0"/>
              </a:spcAft>
              <a:buClr>
                <a:schemeClr val="lt1"/>
              </a:buClr>
              <a:buSzPts val="2000"/>
              <a:buChar char="•"/>
              <a:defRPr>
                <a:solidFill>
                  <a:schemeClr val="lt1"/>
                </a:solidFill>
              </a:defRPr>
            </a:lvl4pPr>
            <a:lvl5pPr marL="2286000" lvl="4" indent="-355600" algn="l">
              <a:lnSpc>
                <a:spcPct val="90000"/>
              </a:lnSpc>
              <a:spcBef>
                <a:spcPts val="500"/>
              </a:spcBef>
              <a:spcAft>
                <a:spcPts val="0"/>
              </a:spcAft>
              <a:buClr>
                <a:schemeClr val="lt1"/>
              </a:buClr>
              <a:buSzPts val="20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35" descr="An organic corner shape"/>
          <p:cNvPicPr preferRelativeResize="0"/>
          <p:nvPr/>
        </p:nvPicPr>
        <p:blipFill rotWithShape="1">
          <a:blip r:embed="rId5">
            <a:alphaModFix/>
          </a:blip>
          <a:srcRect b="65540"/>
          <a:stretch/>
        </p:blipFill>
        <p:spPr>
          <a:xfrm>
            <a:off x="7620000" y="-1038"/>
            <a:ext cx="4572000" cy="1575516"/>
          </a:xfrm>
          <a:prstGeom prst="rect">
            <a:avLst/>
          </a:prstGeom>
          <a:noFill/>
          <a:ln>
            <a:noFill/>
          </a:ln>
        </p:spPr>
      </p:pic>
      <p:grpSp>
        <p:nvGrpSpPr>
          <p:cNvPr id="35" name="Google Shape;35;p35"/>
          <p:cNvGrpSpPr/>
          <p:nvPr/>
        </p:nvGrpSpPr>
        <p:grpSpPr>
          <a:xfrm rot="-5400000">
            <a:off x="10469429" y="1181806"/>
            <a:ext cx="2584807" cy="869620"/>
            <a:chOff x="9177476" y="5772727"/>
            <a:chExt cx="2584807" cy="869620"/>
          </a:xfrm>
        </p:grpSpPr>
        <p:sp>
          <p:nvSpPr>
            <p:cNvPr id="36" name="Google Shape;36;p35"/>
            <p:cNvSpPr/>
            <p:nvPr/>
          </p:nvSpPr>
          <p:spPr>
            <a:xfrm>
              <a:off x="11660683"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35"/>
            <p:cNvSpPr/>
            <p:nvPr/>
          </p:nvSpPr>
          <p:spPr>
            <a:xfrm>
              <a:off x="1126190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35"/>
            <p:cNvSpPr/>
            <p:nvPr/>
          </p:nvSpPr>
          <p:spPr>
            <a:xfrm>
              <a:off x="1085817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35"/>
            <p:cNvSpPr/>
            <p:nvPr/>
          </p:nvSpPr>
          <p:spPr>
            <a:xfrm>
              <a:off x="10438963"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35"/>
            <p:cNvSpPr/>
            <p:nvPr/>
          </p:nvSpPr>
          <p:spPr>
            <a:xfrm>
              <a:off x="10019752"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35"/>
            <p:cNvSpPr/>
            <p:nvPr/>
          </p:nvSpPr>
          <p:spPr>
            <a:xfrm>
              <a:off x="959861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35"/>
            <p:cNvSpPr/>
            <p:nvPr/>
          </p:nvSpPr>
          <p:spPr>
            <a:xfrm>
              <a:off x="9177476"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43" name="Google Shape;43;p35"/>
          <p:cNvSpPr txBox="1">
            <a:spLocks noGrp="1"/>
          </p:cNvSpPr>
          <p:nvPr>
            <p:ph type="title"/>
          </p:nvPr>
        </p:nvSpPr>
        <p:spPr>
          <a:xfrm>
            <a:off x="1702685" y="2130681"/>
            <a:ext cx="9042786" cy="9685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Trebuchet MS"/>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4" name="Google Shape;44;p35"/>
          <p:cNvPicPr preferRelativeResize="0"/>
          <p:nvPr/>
        </p:nvPicPr>
        <p:blipFill rotWithShape="1">
          <a:blip r:embed="rId6">
            <a:alphaModFix/>
          </a:blip>
          <a:srcRect/>
          <a:stretch/>
        </p:blipFill>
        <p:spPr>
          <a:xfrm>
            <a:off x="444312" y="512082"/>
            <a:ext cx="5779766" cy="1229279"/>
          </a:xfrm>
          <a:prstGeom prst="rect">
            <a:avLst/>
          </a:prstGeom>
          <a:noFill/>
          <a:ln>
            <a:noFill/>
          </a:ln>
        </p:spPr>
      </p:pic>
      <p:pic>
        <p:nvPicPr>
          <p:cNvPr id="18" name="Picture 17">
            <a:extLst>
              <a:ext uri="{FF2B5EF4-FFF2-40B4-BE49-F238E27FC236}">
                <a16:creationId xmlns:a16="http://schemas.microsoft.com/office/drawing/2014/main" id="{03C9F7E2-509F-E2E6-037A-DD3BCBE257DA}"/>
              </a:ext>
            </a:extLst>
          </p:cNvPr>
          <p:cNvPicPr>
            <a:picLocks noChangeAspect="1"/>
          </p:cNvPicPr>
          <p:nvPr userDrawn="1"/>
        </p:nvPicPr>
        <p:blipFill>
          <a:blip r:embed="rId7"/>
          <a:stretch>
            <a:fillRect/>
          </a:stretch>
        </p:blipFill>
        <p:spPr>
          <a:xfrm>
            <a:off x="6705600" y="3228558"/>
            <a:ext cx="5210686" cy="3357998"/>
          </a:xfrm>
          <a:prstGeom prst="rect">
            <a:avLst/>
          </a:prstGeom>
        </p:spPr>
      </p:pic>
    </p:spTree>
    <p:extLst>
      <p:ext uri="{BB962C8B-B14F-4D97-AF65-F5344CB8AC3E}">
        <p14:creationId xmlns:p14="http://schemas.microsoft.com/office/powerpoint/2010/main" val="202630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MIssion Slide" preserve="1">
  <p:cSld name="MIssion Slide">
    <p:bg>
      <p:bgPr>
        <a:blipFill>
          <a:blip r:embed="rId2">
            <a:alphaModFix/>
          </a:blip>
          <a:stretch>
            <a:fillRect/>
          </a:stretch>
        </a:blipFill>
        <a:effectLst/>
      </p:bgPr>
    </p:bg>
    <p:spTree>
      <p:nvGrpSpPr>
        <p:cNvPr id="1" name="Shape 45"/>
        <p:cNvGrpSpPr/>
        <p:nvPr/>
      </p:nvGrpSpPr>
      <p:grpSpPr>
        <a:xfrm>
          <a:off x="0" y="0"/>
          <a:ext cx="0" cy="0"/>
          <a:chOff x="0" y="0"/>
          <a:chExt cx="0" cy="0"/>
        </a:xfrm>
      </p:grpSpPr>
      <p:pic>
        <p:nvPicPr>
          <p:cNvPr id="46" name="Google Shape;46;p36"/>
          <p:cNvPicPr preferRelativeResize="0"/>
          <p:nvPr/>
        </p:nvPicPr>
        <p:blipFill rotWithShape="1">
          <a:blip r:embed="rId3">
            <a:alphaModFix/>
          </a:blip>
          <a:srcRect/>
          <a:stretch/>
        </p:blipFill>
        <p:spPr>
          <a:xfrm>
            <a:off x="-10180" y="-1038"/>
            <a:ext cx="5735954" cy="6526998"/>
          </a:xfrm>
          <a:prstGeom prst="rect">
            <a:avLst/>
          </a:prstGeom>
          <a:noFill/>
          <a:ln>
            <a:noFill/>
          </a:ln>
        </p:spPr>
      </p:pic>
      <p:pic>
        <p:nvPicPr>
          <p:cNvPr id="47" name="Google Shape;47;p36" descr="An organic corner shape"/>
          <p:cNvPicPr preferRelativeResize="0"/>
          <p:nvPr/>
        </p:nvPicPr>
        <p:blipFill rotWithShape="1">
          <a:blip r:embed="rId4">
            <a:alphaModFix/>
          </a:blip>
          <a:srcRect t="47415" r="11642"/>
          <a:stretch/>
        </p:blipFill>
        <p:spPr>
          <a:xfrm>
            <a:off x="-10180" y="4453838"/>
            <a:ext cx="4039730" cy="2404162"/>
          </a:xfrm>
          <a:prstGeom prst="rect">
            <a:avLst/>
          </a:prstGeom>
          <a:noFill/>
          <a:ln>
            <a:noFill/>
          </a:ln>
        </p:spPr>
      </p:pic>
      <p:pic>
        <p:nvPicPr>
          <p:cNvPr id="48" name="Google Shape;48;p36" descr="A circle filled with diagonal lines"/>
          <p:cNvPicPr preferRelativeResize="0"/>
          <p:nvPr/>
        </p:nvPicPr>
        <p:blipFill rotWithShape="1">
          <a:blip r:embed="rId5">
            <a:alphaModFix/>
          </a:blip>
          <a:srcRect l="58934" t="11636" r="12364" b="10950"/>
          <a:stretch/>
        </p:blipFill>
        <p:spPr>
          <a:xfrm>
            <a:off x="-10180" y="3318626"/>
            <a:ext cx="1312242" cy="3539374"/>
          </a:xfrm>
          <a:prstGeom prst="rect">
            <a:avLst/>
          </a:prstGeom>
          <a:noFill/>
          <a:ln>
            <a:noFill/>
          </a:ln>
        </p:spPr>
      </p:pic>
      <p:cxnSp>
        <p:nvCxnSpPr>
          <p:cNvPr id="49" name="Google Shape;49;p36"/>
          <p:cNvCxnSpPr/>
          <p:nvPr/>
        </p:nvCxnSpPr>
        <p:spPr>
          <a:xfrm rot="10800000">
            <a:off x="1168400" y="6176963"/>
            <a:ext cx="6747350" cy="0"/>
          </a:xfrm>
          <a:prstGeom prst="straightConnector1">
            <a:avLst/>
          </a:prstGeom>
          <a:noFill/>
          <a:ln w="76200" cap="rnd" cmpd="sng">
            <a:solidFill>
              <a:srgbClr val="FFCC56"/>
            </a:solidFill>
            <a:prstDash val="dot"/>
            <a:miter lim="800000"/>
            <a:headEnd type="none" w="sm" len="sm"/>
            <a:tailEnd type="none" w="sm" len="sm"/>
          </a:ln>
        </p:spPr>
      </p:cxnSp>
      <p:sp>
        <p:nvSpPr>
          <p:cNvPr id="50" name="Google Shape;50;p36"/>
          <p:cNvSpPr txBox="1">
            <a:spLocks noGrp="1"/>
          </p:cNvSpPr>
          <p:nvPr>
            <p:ph type="title"/>
          </p:nvPr>
        </p:nvSpPr>
        <p:spPr>
          <a:xfrm>
            <a:off x="-101620" y="-1312401"/>
            <a:ext cx="5273040" cy="110503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36"/>
          <p:cNvSpPr txBox="1"/>
          <p:nvPr/>
        </p:nvSpPr>
        <p:spPr>
          <a:xfrm>
            <a:off x="6095311" y="2492314"/>
            <a:ext cx="4902814"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000"/>
              <a:buFont typeface="Calibri"/>
              <a:buNone/>
            </a:pPr>
            <a:r>
              <a:rPr lang="en-US" sz="2000" b="0" i="0" u="none" strike="noStrike" cap="none">
                <a:solidFill>
                  <a:schemeClr val="lt1"/>
                </a:solidFill>
                <a:latin typeface="Calibri"/>
                <a:ea typeface="Calibri"/>
                <a:cs typeface="Calibri"/>
                <a:sym typeface="Calibri"/>
              </a:rPr>
              <a:t>To provide an overview of Asbestos Hazard Emergency Response Act (AHERA) requirements, roles, and responsibilities to reduce AHERA infractions within BIE Funded Schools</a:t>
            </a:r>
            <a:endParaRPr/>
          </a:p>
          <a:p>
            <a:pPr marL="0" marR="0" lvl="0" indent="0" algn="ctr" rtl="0">
              <a:spcBef>
                <a:spcPts val="0"/>
              </a:spcBef>
              <a:spcAft>
                <a:spcPts val="0"/>
              </a:spcAft>
              <a:buNone/>
            </a:pPr>
            <a:endParaRPr sz="2000" b="0" i="0" u="none" strike="noStrike" cap="none">
              <a:solidFill>
                <a:schemeClr val="lt1"/>
              </a:solidFill>
              <a:latin typeface="Calibri"/>
              <a:ea typeface="Calibri"/>
              <a:cs typeface="Calibri"/>
              <a:sym typeface="Calibri"/>
            </a:endParaRPr>
          </a:p>
        </p:txBody>
      </p:sp>
      <p:sp>
        <p:nvSpPr>
          <p:cNvPr id="63" name="Google Shape;63;p36"/>
          <p:cNvSpPr txBox="1"/>
          <p:nvPr/>
        </p:nvSpPr>
        <p:spPr>
          <a:xfrm>
            <a:off x="6159193" y="1283566"/>
            <a:ext cx="4902814"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5400"/>
              <a:buFont typeface="Trebuchet MS"/>
              <a:buNone/>
            </a:pPr>
            <a:r>
              <a:rPr lang="en-US" sz="5400" b="1" i="0" u="none" strike="noStrike" cap="none" dirty="0">
                <a:solidFill>
                  <a:schemeClr val="lt1"/>
                </a:solidFill>
                <a:latin typeface="Calibri" panose="020F0502020204030204" pitchFamily="34" charset="0"/>
                <a:ea typeface="Trebuchet MS"/>
                <a:cs typeface="Calibri" panose="020F0502020204030204" pitchFamily="34" charset="0"/>
                <a:sym typeface="Trebuchet MS"/>
              </a:rPr>
              <a:t>OBJECTIVE</a:t>
            </a:r>
            <a:endParaRPr dirty="0"/>
          </a:p>
        </p:txBody>
      </p:sp>
      <p:pic>
        <p:nvPicPr>
          <p:cNvPr id="20" name="Picture 19">
            <a:extLst>
              <a:ext uri="{FF2B5EF4-FFF2-40B4-BE49-F238E27FC236}">
                <a16:creationId xmlns:a16="http://schemas.microsoft.com/office/drawing/2014/main" id="{E01B8EA2-28C4-DE59-E104-B4BA83D28742}"/>
              </a:ext>
            </a:extLst>
          </p:cNvPr>
          <p:cNvPicPr>
            <a:picLocks noChangeAspect="1"/>
          </p:cNvPicPr>
          <p:nvPr userDrawn="1"/>
        </p:nvPicPr>
        <p:blipFill>
          <a:blip r:embed="rId6"/>
          <a:stretch>
            <a:fillRect/>
          </a:stretch>
        </p:blipFill>
        <p:spPr>
          <a:xfrm>
            <a:off x="8610600" y="4431306"/>
            <a:ext cx="2708776" cy="1745656"/>
          </a:xfrm>
          <a:prstGeom prst="rect">
            <a:avLst/>
          </a:prstGeom>
        </p:spPr>
      </p:pic>
    </p:spTree>
    <p:extLst>
      <p:ext uri="{BB962C8B-B14F-4D97-AF65-F5344CB8AC3E}">
        <p14:creationId xmlns:p14="http://schemas.microsoft.com/office/powerpoint/2010/main" val="1687942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1568C-9F28-4C55-B8FD-72E227ED2585}"/>
              </a:ext>
            </a:extLst>
          </p:cNvPr>
          <p:cNvSpPr>
            <a:spLocks noGrp="1"/>
          </p:cNvSpPr>
          <p:nvPr>
            <p:ph type="title"/>
          </p:nvPr>
        </p:nvSpPr>
        <p:spPr>
          <a:xfrm>
            <a:off x="1266965" y="2348095"/>
            <a:ext cx="8940800" cy="1325563"/>
          </a:xfrm>
        </p:spPr>
        <p:txBody>
          <a:bodyPr/>
          <a:lstStyle>
            <a:lvl1pPr>
              <a:defRPr baseline="0">
                <a:solidFill>
                  <a:schemeClr val="bg1"/>
                </a:solidFill>
              </a:defRPr>
            </a:lvl1pPr>
          </a:lstStyle>
          <a:p>
            <a:r>
              <a:rPr lang="en-US"/>
              <a:t>Click to edit Master title style</a:t>
            </a:r>
            <a:endParaRPr lang="en-US" dirty="0"/>
          </a:p>
        </p:txBody>
      </p:sp>
      <p:cxnSp>
        <p:nvCxnSpPr>
          <p:cNvPr id="35" name="Straight Connector 34">
            <a:extLst>
              <a:ext uri="{FF2B5EF4-FFF2-40B4-BE49-F238E27FC236}">
                <a16:creationId xmlns:a16="http://schemas.microsoft.com/office/drawing/2014/main" id="{58934AB8-0BB6-43C1-8C47-F9538024E73D}"/>
              </a:ext>
            </a:extLst>
          </p:cNvPr>
          <p:cNvCxnSpPr>
            <a:cxnSpLocks/>
          </p:cNvCxnSpPr>
          <p:nvPr userDrawn="1"/>
        </p:nvCxnSpPr>
        <p:spPr>
          <a:xfrm flipH="1">
            <a:off x="976701" y="6197283"/>
            <a:ext cx="5513633" cy="0"/>
          </a:xfrm>
          <a:prstGeom prst="line">
            <a:avLst/>
          </a:prstGeom>
          <a:ln w="76200" cap="rnd">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18">
            <a:extLst>
              <a:ext uri="{FF2B5EF4-FFF2-40B4-BE49-F238E27FC236}">
                <a16:creationId xmlns:a16="http://schemas.microsoft.com/office/drawing/2014/main" id="{159A8289-EB18-4ACB-9800-EE8DBEF9C3FD}"/>
              </a:ext>
            </a:extLst>
          </p:cNvPr>
          <p:cNvSpPr>
            <a:spLocks noGrp="1"/>
          </p:cNvSpPr>
          <p:nvPr>
            <p:ph type="body" sz="quarter" idx="13" hasCustomPrompt="1"/>
          </p:nvPr>
        </p:nvSpPr>
        <p:spPr>
          <a:xfrm>
            <a:off x="2322901" y="3744689"/>
            <a:ext cx="8087360" cy="1855302"/>
          </a:xfrm>
        </p:spPr>
        <p:txBody>
          <a:bodyPr anchor="ctr">
            <a:noAutofit/>
          </a:bodyPr>
          <a:lstStyle>
            <a:lvl1pPr>
              <a:defRPr>
                <a:solidFill>
                  <a:schemeClr val="bg1"/>
                </a:solidFill>
              </a:defRPr>
            </a:lvl1pPr>
            <a:lvl2pPr marL="228600" indent="0" algn="l">
              <a:buNone/>
              <a:defRPr sz="2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1"/>
            <a:r>
              <a:rPr lang="en-US" dirty="0"/>
              <a:t>Name of Presenter</a:t>
            </a:r>
          </a:p>
          <a:p>
            <a:pPr lvl="1"/>
            <a:r>
              <a:rPr lang="en-US" dirty="0"/>
              <a:t>Position/Title</a:t>
            </a:r>
          </a:p>
          <a:p>
            <a:pPr lvl="1"/>
            <a:r>
              <a:rPr lang="en-US" dirty="0"/>
              <a:t>School/Department/Organization Info</a:t>
            </a:r>
          </a:p>
        </p:txBody>
      </p:sp>
      <p:cxnSp>
        <p:nvCxnSpPr>
          <p:cNvPr id="50" name="Straight Connector 49">
            <a:extLst>
              <a:ext uri="{FF2B5EF4-FFF2-40B4-BE49-F238E27FC236}">
                <a16:creationId xmlns:a16="http://schemas.microsoft.com/office/drawing/2014/main" id="{E75C3BDF-EF99-4A3A-A025-6D989A2DF48B}"/>
              </a:ext>
            </a:extLst>
          </p:cNvPr>
          <p:cNvCxnSpPr>
            <a:cxnSpLocks/>
          </p:cNvCxnSpPr>
          <p:nvPr userDrawn="1"/>
        </p:nvCxnSpPr>
        <p:spPr>
          <a:xfrm flipH="1">
            <a:off x="1403971" y="2169946"/>
            <a:ext cx="8996467" cy="0"/>
          </a:xfrm>
          <a:prstGeom prst="line">
            <a:avLst/>
          </a:prstGeom>
          <a:ln w="762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850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ation Highlight Slide" preserve="1">
  <p:cSld name="Quotation Highlight Slide">
    <p:spTree>
      <p:nvGrpSpPr>
        <p:cNvPr id="1" name="Shape 84"/>
        <p:cNvGrpSpPr/>
        <p:nvPr/>
      </p:nvGrpSpPr>
      <p:grpSpPr>
        <a:xfrm>
          <a:off x="0" y="0"/>
          <a:ext cx="0" cy="0"/>
          <a:chOff x="0" y="0"/>
          <a:chExt cx="0" cy="0"/>
        </a:xfrm>
      </p:grpSpPr>
      <p:sp>
        <p:nvSpPr>
          <p:cNvPr id="85" name="Google Shape;85;p45"/>
          <p:cNvSpPr/>
          <p:nvPr/>
        </p:nvSpPr>
        <p:spPr>
          <a:xfrm>
            <a:off x="2245659" y="0"/>
            <a:ext cx="9955094" cy="6858000"/>
          </a:xfrm>
          <a:prstGeom prst="rect">
            <a:avLst/>
          </a:prstGeom>
          <a:solidFill>
            <a:srgbClr val="2B4B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sp>
        <p:nvSpPr>
          <p:cNvPr id="87" name="Google Shape;87;p45"/>
          <p:cNvSpPr txBox="1">
            <a:spLocks noGrp="1"/>
          </p:cNvSpPr>
          <p:nvPr>
            <p:ph type="title"/>
          </p:nvPr>
        </p:nvSpPr>
        <p:spPr>
          <a:xfrm>
            <a:off x="3199983" y="1692390"/>
            <a:ext cx="7117169" cy="2435649"/>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rgbClr val="ABC1DA"/>
              </a:buClr>
              <a:buSzPts val="3199"/>
              <a:buFont typeface="Helvetica Neue"/>
              <a:buNone/>
              <a:defRPr sz="3199" b="1" i="0" u="none" strike="noStrike" cap="none">
                <a:solidFill>
                  <a:srgbClr val="ABC1DA"/>
                </a:solidFill>
                <a:latin typeface="Calibri" panose="020F0502020204030204" pitchFamily="34" charset="0"/>
                <a:ea typeface="Calibri" panose="020F0502020204030204" pitchFamily="34" charset="0"/>
                <a:cs typeface="Calibri" panose="020F0502020204030204" pitchFamily="34" charset="0"/>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90" name="Google Shape;90;p45"/>
          <p:cNvSpPr txBox="1">
            <a:spLocks noGrp="1"/>
          </p:cNvSpPr>
          <p:nvPr>
            <p:ph type="body" idx="1"/>
          </p:nvPr>
        </p:nvSpPr>
        <p:spPr>
          <a:xfrm>
            <a:off x="5438484" y="4473460"/>
            <a:ext cx="4818086" cy="69215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72E51D"/>
              </a:buClr>
              <a:buSzPts val="1900"/>
              <a:buFont typeface="Arial"/>
              <a:buNone/>
              <a:defRPr sz="1900" b="0" i="0" u="none" strike="noStrike" cap="none">
                <a:solidFill>
                  <a:srgbClr val="72E51D"/>
                </a:solidFill>
                <a:latin typeface="Calibri" panose="020F0502020204030204" pitchFamily="34" charset="0"/>
                <a:ea typeface="Calibri" panose="020F0502020204030204" pitchFamily="34" charset="0"/>
                <a:cs typeface="Calibri" panose="020F0502020204030204" pitchFamily="34" charset="0"/>
                <a:sym typeface="Helvetica Neue"/>
              </a:defRPr>
            </a:lvl1pPr>
            <a:lvl2pPr marL="914400" marR="0" lvl="1" indent="-342900" algn="l" rtl="0">
              <a:lnSpc>
                <a:spcPct val="90000"/>
              </a:lnSpc>
              <a:spcBef>
                <a:spcPts val="1100"/>
              </a:spcBef>
              <a:spcAft>
                <a:spcPts val="0"/>
              </a:spcAft>
              <a:buClr>
                <a:srgbClr val="5A799C"/>
              </a:buClr>
              <a:buSzPts val="1800"/>
              <a:buFont typeface="Arial"/>
              <a:buChar char="•"/>
              <a:defRPr sz="1800" b="0" i="0" u="none" strike="noStrike" cap="none">
                <a:solidFill>
                  <a:srgbClr val="5A799C"/>
                </a:solidFill>
                <a:latin typeface="Helvetica Neue"/>
                <a:ea typeface="Helvetica Neue"/>
                <a:cs typeface="Helvetica Neue"/>
                <a:sym typeface="Helvetica Neue"/>
              </a:defRPr>
            </a:lvl2pPr>
            <a:lvl3pPr marL="1371600" marR="0" lvl="2" indent="-317500" algn="l" rtl="0">
              <a:lnSpc>
                <a:spcPct val="90000"/>
              </a:lnSpc>
              <a:spcBef>
                <a:spcPts val="500"/>
              </a:spcBef>
              <a:spcAft>
                <a:spcPts val="0"/>
              </a:spcAft>
              <a:buClr>
                <a:srgbClr val="5A799C"/>
              </a:buClr>
              <a:buSzPts val="1400"/>
              <a:buFont typeface="NTR"/>
              <a:buChar char="–"/>
              <a:defRPr sz="1400" b="0" i="0" u="none" strike="noStrike" cap="none">
                <a:solidFill>
                  <a:srgbClr val="5A799C"/>
                </a:solidFill>
                <a:latin typeface="Helvetica Neue"/>
                <a:ea typeface="Helvetica Neue"/>
                <a:cs typeface="Helvetica Neue"/>
                <a:sym typeface="Helvetica Neue"/>
              </a:defRPr>
            </a:lvl3pPr>
            <a:lvl4pPr marL="1828800" marR="0" lvl="3" indent="-304800" algn="l" rtl="0">
              <a:lnSpc>
                <a:spcPct val="90000"/>
              </a:lnSpc>
              <a:spcBef>
                <a:spcPts val="500"/>
              </a:spcBef>
              <a:spcAft>
                <a:spcPts val="0"/>
              </a:spcAft>
              <a:buClr>
                <a:srgbClr val="143367"/>
              </a:buClr>
              <a:buSzPts val="1200"/>
              <a:buFont typeface="Courier New"/>
              <a:buChar char="o"/>
              <a:defRPr sz="1200" b="1" i="0" u="none" strike="noStrike" cap="none">
                <a:solidFill>
                  <a:srgbClr val="143367"/>
                </a:solidFill>
                <a:latin typeface="Helvetica Neue"/>
                <a:ea typeface="Helvetica Neue"/>
                <a:cs typeface="Helvetica Neue"/>
                <a:sym typeface="Helvetica Neue"/>
              </a:defRPr>
            </a:lvl4pPr>
            <a:lvl5pPr marL="2286000" marR="0" lvl="4"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91" name="Google Shape;91;p45"/>
          <p:cNvSpPr txBox="1"/>
          <p:nvPr/>
        </p:nvSpPr>
        <p:spPr>
          <a:xfrm>
            <a:off x="11332473" y="6161286"/>
            <a:ext cx="395573" cy="365125"/>
          </a:xfrm>
          <a:prstGeom prst="rect">
            <a:avLst/>
          </a:prstGeom>
          <a:no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fld id="{00000000-1234-1234-1234-123412341234}" type="slidenum">
              <a:rPr lang="en-US" sz="1200" b="1">
                <a:solidFill>
                  <a:schemeClr val="lt1"/>
                </a:solidFill>
                <a:latin typeface="Calibri" panose="020F0502020204030204" pitchFamily="34" charset="0"/>
                <a:ea typeface="Helvetica Neue"/>
                <a:cs typeface="Calibri" panose="020F0502020204030204" pitchFamily="34" charset="0"/>
                <a:sym typeface="Helvetica Neue"/>
              </a:rPr>
              <a:t>‹#›</a:t>
            </a:fld>
            <a:endParaRPr sz="1200" b="1" dirty="0">
              <a:solidFill>
                <a:schemeClr val="lt1"/>
              </a:solidFill>
              <a:latin typeface="Calibri" panose="020F0502020204030204" pitchFamily="34" charset="0"/>
              <a:ea typeface="Helvetica Neue"/>
              <a:cs typeface="Calibri" panose="020F0502020204030204" pitchFamily="34" charset="0"/>
              <a:sym typeface="Helvetica Neue"/>
            </a:endParaRPr>
          </a:p>
        </p:txBody>
      </p:sp>
      <p:pic>
        <p:nvPicPr>
          <p:cNvPr id="13" name="Picture 12">
            <a:extLst>
              <a:ext uri="{FF2B5EF4-FFF2-40B4-BE49-F238E27FC236}">
                <a16:creationId xmlns:a16="http://schemas.microsoft.com/office/drawing/2014/main" id="{85F68321-FDF1-B2B5-8B63-8089615761C1}"/>
              </a:ext>
            </a:extLst>
          </p:cNvPr>
          <p:cNvPicPr>
            <a:picLocks noChangeAspect="1"/>
          </p:cNvPicPr>
          <p:nvPr userDrawn="1"/>
        </p:nvPicPr>
        <p:blipFill>
          <a:blip r:embed="rId2"/>
          <a:stretch>
            <a:fillRect/>
          </a:stretch>
        </p:blipFill>
        <p:spPr>
          <a:xfrm>
            <a:off x="10474663" y="408476"/>
            <a:ext cx="1462571" cy="942546"/>
          </a:xfrm>
          <a:prstGeom prst="rect">
            <a:avLst/>
          </a:prstGeom>
        </p:spPr>
      </p:pic>
      <p:pic>
        <p:nvPicPr>
          <p:cNvPr id="15" name="Google Shape;191;p49" descr="An organic corner shape">
            <a:extLst>
              <a:ext uri="{FF2B5EF4-FFF2-40B4-BE49-F238E27FC236}">
                <a16:creationId xmlns:a16="http://schemas.microsoft.com/office/drawing/2014/main" id="{FB6EB3C1-2A9A-FAB2-E868-4E953B271F16}"/>
              </a:ext>
            </a:extLst>
          </p:cNvPr>
          <p:cNvPicPr preferRelativeResize="0"/>
          <p:nvPr userDrawn="1"/>
        </p:nvPicPr>
        <p:blipFill rotWithShape="1">
          <a:blip r:embed="rId3">
            <a:alphaModFix/>
          </a:blip>
          <a:srcRect l="11893" b="65540"/>
          <a:stretch/>
        </p:blipFill>
        <p:spPr>
          <a:xfrm rot="-5400000" flipH="1">
            <a:off x="-2023989" y="1634031"/>
            <a:ext cx="7247962" cy="3199985"/>
          </a:xfrm>
          <a:prstGeom prst="rect">
            <a:avLst/>
          </a:prstGeom>
          <a:noFill/>
          <a:ln>
            <a:noFill/>
          </a:ln>
        </p:spPr>
      </p:pic>
      <p:pic>
        <p:nvPicPr>
          <p:cNvPr id="17" name="Google Shape;200;p49" descr="A square made of dots">
            <a:extLst>
              <a:ext uri="{FF2B5EF4-FFF2-40B4-BE49-F238E27FC236}">
                <a16:creationId xmlns:a16="http://schemas.microsoft.com/office/drawing/2014/main" id="{36484840-0458-E308-25D4-DFFED3AC48F2}"/>
              </a:ext>
            </a:extLst>
          </p:cNvPr>
          <p:cNvPicPr preferRelativeResize="0"/>
          <p:nvPr userDrawn="1"/>
        </p:nvPicPr>
        <p:blipFill rotWithShape="1">
          <a:blip r:embed="rId4">
            <a:alphaModFix/>
          </a:blip>
          <a:srcRect l="44777" t="13758" r="30555" b="40299"/>
          <a:stretch/>
        </p:blipFill>
        <p:spPr>
          <a:xfrm rot="5400000">
            <a:off x="486330" y="4207589"/>
            <a:ext cx="1127760" cy="2100421"/>
          </a:xfrm>
          <a:prstGeom prst="rect">
            <a:avLst/>
          </a:prstGeom>
          <a:noFill/>
          <a:ln>
            <a:noFill/>
          </a:ln>
        </p:spPr>
      </p:pic>
    </p:spTree>
    <p:extLst>
      <p:ext uri="{BB962C8B-B14F-4D97-AF65-F5344CB8AC3E}">
        <p14:creationId xmlns:p14="http://schemas.microsoft.com/office/powerpoint/2010/main" val="4029293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ation Highlight Slide" preserve="1" userDrawn="1">
  <p:cSld name="1_Quotation Highlight Slide">
    <p:spTree>
      <p:nvGrpSpPr>
        <p:cNvPr id="1" name="Shape 84"/>
        <p:cNvGrpSpPr/>
        <p:nvPr/>
      </p:nvGrpSpPr>
      <p:grpSpPr>
        <a:xfrm>
          <a:off x="0" y="0"/>
          <a:ext cx="0" cy="0"/>
          <a:chOff x="0" y="0"/>
          <a:chExt cx="0" cy="0"/>
        </a:xfrm>
      </p:grpSpPr>
      <p:sp>
        <p:nvSpPr>
          <p:cNvPr id="85" name="Google Shape;85;p45"/>
          <p:cNvSpPr/>
          <p:nvPr/>
        </p:nvSpPr>
        <p:spPr>
          <a:xfrm>
            <a:off x="2245659" y="0"/>
            <a:ext cx="9955094" cy="6858000"/>
          </a:xfrm>
          <a:prstGeom prst="rect">
            <a:avLst/>
          </a:prstGeom>
          <a:solidFill>
            <a:srgbClr val="2B4B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sp>
        <p:nvSpPr>
          <p:cNvPr id="91" name="Google Shape;91;p45"/>
          <p:cNvSpPr txBox="1"/>
          <p:nvPr/>
        </p:nvSpPr>
        <p:spPr>
          <a:xfrm>
            <a:off x="11332473" y="6161286"/>
            <a:ext cx="395573" cy="365125"/>
          </a:xfrm>
          <a:prstGeom prst="rect">
            <a:avLst/>
          </a:prstGeom>
          <a:no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fld id="{00000000-1234-1234-1234-123412341234}" type="slidenum">
              <a:rPr lang="en-US" sz="1200" b="1">
                <a:solidFill>
                  <a:schemeClr val="lt1"/>
                </a:solidFill>
                <a:latin typeface="Calibri" panose="020F0502020204030204" pitchFamily="34" charset="0"/>
                <a:ea typeface="Helvetica Neue"/>
                <a:cs typeface="Calibri" panose="020F0502020204030204" pitchFamily="34" charset="0"/>
                <a:sym typeface="Helvetica Neue"/>
              </a:rPr>
              <a:t>‹#›</a:t>
            </a:fld>
            <a:endParaRPr sz="1200" b="1" dirty="0">
              <a:solidFill>
                <a:schemeClr val="lt1"/>
              </a:solidFill>
              <a:latin typeface="Calibri" panose="020F0502020204030204" pitchFamily="34" charset="0"/>
              <a:ea typeface="Helvetica Neue"/>
              <a:cs typeface="Calibri" panose="020F0502020204030204" pitchFamily="34" charset="0"/>
              <a:sym typeface="Helvetica Neue"/>
            </a:endParaRPr>
          </a:p>
        </p:txBody>
      </p:sp>
      <p:pic>
        <p:nvPicPr>
          <p:cNvPr id="13" name="Picture 12">
            <a:extLst>
              <a:ext uri="{FF2B5EF4-FFF2-40B4-BE49-F238E27FC236}">
                <a16:creationId xmlns:a16="http://schemas.microsoft.com/office/drawing/2014/main" id="{85F68321-FDF1-B2B5-8B63-8089615761C1}"/>
              </a:ext>
            </a:extLst>
          </p:cNvPr>
          <p:cNvPicPr>
            <a:picLocks noChangeAspect="1"/>
          </p:cNvPicPr>
          <p:nvPr userDrawn="1"/>
        </p:nvPicPr>
        <p:blipFill>
          <a:blip r:embed="rId2"/>
          <a:stretch>
            <a:fillRect/>
          </a:stretch>
        </p:blipFill>
        <p:spPr>
          <a:xfrm>
            <a:off x="10474663" y="408476"/>
            <a:ext cx="1462571" cy="942546"/>
          </a:xfrm>
          <a:prstGeom prst="rect">
            <a:avLst/>
          </a:prstGeom>
        </p:spPr>
      </p:pic>
      <p:pic>
        <p:nvPicPr>
          <p:cNvPr id="15" name="Google Shape;191;p49" descr="An organic corner shape">
            <a:extLst>
              <a:ext uri="{FF2B5EF4-FFF2-40B4-BE49-F238E27FC236}">
                <a16:creationId xmlns:a16="http://schemas.microsoft.com/office/drawing/2014/main" id="{FB6EB3C1-2A9A-FAB2-E868-4E953B271F16}"/>
              </a:ext>
            </a:extLst>
          </p:cNvPr>
          <p:cNvPicPr preferRelativeResize="0"/>
          <p:nvPr userDrawn="1"/>
        </p:nvPicPr>
        <p:blipFill rotWithShape="1">
          <a:blip r:embed="rId3">
            <a:alphaModFix/>
          </a:blip>
          <a:srcRect l="11893" b="65540"/>
          <a:stretch/>
        </p:blipFill>
        <p:spPr>
          <a:xfrm rot="-5400000" flipH="1">
            <a:off x="-2023989" y="1634031"/>
            <a:ext cx="7247962" cy="3199985"/>
          </a:xfrm>
          <a:prstGeom prst="rect">
            <a:avLst/>
          </a:prstGeom>
          <a:noFill/>
          <a:ln>
            <a:noFill/>
          </a:ln>
        </p:spPr>
      </p:pic>
      <p:pic>
        <p:nvPicPr>
          <p:cNvPr id="17" name="Google Shape;200;p49" descr="A square made of dots">
            <a:extLst>
              <a:ext uri="{FF2B5EF4-FFF2-40B4-BE49-F238E27FC236}">
                <a16:creationId xmlns:a16="http://schemas.microsoft.com/office/drawing/2014/main" id="{36484840-0458-E308-25D4-DFFED3AC48F2}"/>
              </a:ext>
            </a:extLst>
          </p:cNvPr>
          <p:cNvPicPr preferRelativeResize="0"/>
          <p:nvPr userDrawn="1"/>
        </p:nvPicPr>
        <p:blipFill rotWithShape="1">
          <a:blip r:embed="rId4">
            <a:alphaModFix/>
          </a:blip>
          <a:srcRect l="44777" t="13758" r="30555" b="40299"/>
          <a:stretch/>
        </p:blipFill>
        <p:spPr>
          <a:xfrm rot="5400000">
            <a:off x="486330" y="4207589"/>
            <a:ext cx="1127760" cy="2100421"/>
          </a:xfrm>
          <a:prstGeom prst="rect">
            <a:avLst/>
          </a:prstGeom>
          <a:noFill/>
          <a:ln>
            <a:noFill/>
          </a:ln>
        </p:spPr>
      </p:pic>
    </p:spTree>
    <p:extLst>
      <p:ext uri="{BB962C8B-B14F-4D97-AF65-F5344CB8AC3E}">
        <p14:creationId xmlns:p14="http://schemas.microsoft.com/office/powerpoint/2010/main" val="2384630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ation Highlight Slide" preserve="1" userDrawn="1">
  <p:cSld name="1_Quotation Highlight Slide">
    <p:spTree>
      <p:nvGrpSpPr>
        <p:cNvPr id="1" name="Shape 84"/>
        <p:cNvGrpSpPr/>
        <p:nvPr/>
      </p:nvGrpSpPr>
      <p:grpSpPr>
        <a:xfrm>
          <a:off x="0" y="0"/>
          <a:ext cx="0" cy="0"/>
          <a:chOff x="0" y="0"/>
          <a:chExt cx="0" cy="0"/>
        </a:xfrm>
      </p:grpSpPr>
      <p:sp>
        <p:nvSpPr>
          <p:cNvPr id="85" name="Google Shape;85;p45"/>
          <p:cNvSpPr/>
          <p:nvPr/>
        </p:nvSpPr>
        <p:spPr>
          <a:xfrm>
            <a:off x="2245659" y="0"/>
            <a:ext cx="9955094" cy="6858000"/>
          </a:xfrm>
          <a:prstGeom prst="rect">
            <a:avLst/>
          </a:prstGeom>
          <a:solidFill>
            <a:srgbClr val="E7A1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Arial"/>
              <a:ea typeface="Arial"/>
              <a:cs typeface="Arial"/>
              <a:sym typeface="Arial"/>
            </a:endParaRPr>
          </a:p>
        </p:txBody>
      </p:sp>
      <p:sp>
        <p:nvSpPr>
          <p:cNvPr id="91" name="Google Shape;91;p45"/>
          <p:cNvSpPr txBox="1"/>
          <p:nvPr/>
        </p:nvSpPr>
        <p:spPr>
          <a:xfrm>
            <a:off x="11332473" y="6161286"/>
            <a:ext cx="395573" cy="365125"/>
          </a:xfrm>
          <a:prstGeom prst="rect">
            <a:avLst/>
          </a:prstGeom>
          <a:no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fld id="{00000000-1234-1234-1234-123412341234}" type="slidenum">
              <a:rPr lang="en-US" sz="1200" b="1">
                <a:solidFill>
                  <a:schemeClr val="lt1"/>
                </a:solidFill>
                <a:latin typeface="Calibri" panose="020F0502020204030204" pitchFamily="34" charset="0"/>
                <a:ea typeface="Helvetica Neue"/>
                <a:cs typeface="Calibri" panose="020F0502020204030204" pitchFamily="34" charset="0"/>
                <a:sym typeface="Helvetica Neue"/>
              </a:rPr>
              <a:t>‹#›</a:t>
            </a:fld>
            <a:endParaRPr sz="1200" b="1" dirty="0">
              <a:solidFill>
                <a:schemeClr val="lt1"/>
              </a:solidFill>
              <a:latin typeface="Calibri" panose="020F0502020204030204" pitchFamily="34" charset="0"/>
              <a:ea typeface="Helvetica Neue"/>
              <a:cs typeface="Calibri" panose="020F0502020204030204" pitchFamily="34" charset="0"/>
              <a:sym typeface="Helvetica Neue"/>
            </a:endParaRPr>
          </a:p>
        </p:txBody>
      </p:sp>
      <p:pic>
        <p:nvPicPr>
          <p:cNvPr id="13" name="Picture 12">
            <a:extLst>
              <a:ext uri="{FF2B5EF4-FFF2-40B4-BE49-F238E27FC236}">
                <a16:creationId xmlns:a16="http://schemas.microsoft.com/office/drawing/2014/main" id="{85F68321-FDF1-B2B5-8B63-8089615761C1}"/>
              </a:ext>
            </a:extLst>
          </p:cNvPr>
          <p:cNvPicPr>
            <a:picLocks noChangeAspect="1"/>
          </p:cNvPicPr>
          <p:nvPr userDrawn="1"/>
        </p:nvPicPr>
        <p:blipFill>
          <a:blip r:embed="rId2"/>
          <a:stretch>
            <a:fillRect/>
          </a:stretch>
        </p:blipFill>
        <p:spPr>
          <a:xfrm>
            <a:off x="10474663" y="408476"/>
            <a:ext cx="1462571" cy="942546"/>
          </a:xfrm>
          <a:prstGeom prst="rect">
            <a:avLst/>
          </a:prstGeom>
        </p:spPr>
      </p:pic>
      <p:pic>
        <p:nvPicPr>
          <p:cNvPr id="15" name="Google Shape;191;p49" descr="An organic corner shape">
            <a:extLst>
              <a:ext uri="{FF2B5EF4-FFF2-40B4-BE49-F238E27FC236}">
                <a16:creationId xmlns:a16="http://schemas.microsoft.com/office/drawing/2014/main" id="{FB6EB3C1-2A9A-FAB2-E868-4E953B271F16}"/>
              </a:ext>
            </a:extLst>
          </p:cNvPr>
          <p:cNvPicPr preferRelativeResize="0"/>
          <p:nvPr userDrawn="1"/>
        </p:nvPicPr>
        <p:blipFill rotWithShape="1">
          <a:blip r:embed="rId3">
            <a:alphaModFix/>
          </a:blip>
          <a:srcRect l="11893" b="65540"/>
          <a:stretch/>
        </p:blipFill>
        <p:spPr>
          <a:xfrm rot="-5400000" flipH="1">
            <a:off x="-2023989" y="1634031"/>
            <a:ext cx="7247962" cy="3199985"/>
          </a:xfrm>
          <a:prstGeom prst="rect">
            <a:avLst/>
          </a:prstGeom>
          <a:noFill/>
          <a:ln>
            <a:noFill/>
          </a:ln>
        </p:spPr>
      </p:pic>
      <p:pic>
        <p:nvPicPr>
          <p:cNvPr id="17" name="Google Shape;200;p49" descr="A square made of dots">
            <a:extLst>
              <a:ext uri="{FF2B5EF4-FFF2-40B4-BE49-F238E27FC236}">
                <a16:creationId xmlns:a16="http://schemas.microsoft.com/office/drawing/2014/main" id="{36484840-0458-E308-25D4-DFFED3AC48F2}"/>
              </a:ext>
            </a:extLst>
          </p:cNvPr>
          <p:cNvPicPr preferRelativeResize="0"/>
          <p:nvPr userDrawn="1"/>
        </p:nvPicPr>
        <p:blipFill rotWithShape="1">
          <a:blip r:embed="rId4">
            <a:alphaModFix/>
          </a:blip>
          <a:srcRect l="44777" t="13758" r="30555" b="40299"/>
          <a:stretch/>
        </p:blipFill>
        <p:spPr>
          <a:xfrm rot="5400000">
            <a:off x="486330" y="4207589"/>
            <a:ext cx="1127760" cy="2100421"/>
          </a:xfrm>
          <a:prstGeom prst="rect">
            <a:avLst/>
          </a:prstGeom>
          <a:noFill/>
          <a:ln>
            <a:noFill/>
          </a:ln>
        </p:spPr>
      </p:pic>
    </p:spTree>
    <p:extLst>
      <p:ext uri="{BB962C8B-B14F-4D97-AF65-F5344CB8AC3E}">
        <p14:creationId xmlns:p14="http://schemas.microsoft.com/office/powerpoint/2010/main" val="1905826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33B3AF7B-12A9-4689-96FC-AB2E3053F04F}"/>
              </a:ext>
            </a:extLst>
          </p:cNvPr>
          <p:cNvCxnSpPr>
            <a:cxnSpLocks/>
          </p:cNvCxnSpPr>
          <p:nvPr userDrawn="1"/>
        </p:nvCxnSpPr>
        <p:spPr>
          <a:xfrm flipH="1">
            <a:off x="976701" y="6197283"/>
            <a:ext cx="5513633" cy="0"/>
          </a:xfrm>
          <a:prstGeom prst="line">
            <a:avLst/>
          </a:prstGeom>
          <a:ln w="76200" cap="rnd">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236021" y="618354"/>
            <a:ext cx="831600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36021" y="2076904"/>
            <a:ext cx="9276192" cy="40283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rgbClr val="000000"/>
                </a:solidFill>
              </a:defRPr>
            </a:lvl1pPr>
          </a:lstStyle>
          <a:p>
            <a:fld id="{5F04B6FE-C588-47DB-B391-9B05A3EE49FB}" type="datetimeFigureOut">
              <a:rPr lang="en-US" smtClean="0"/>
              <a:pPr/>
              <a:t>6/6/2022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rgbClr val="000000"/>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rgbClr val="000000"/>
                </a:solidFill>
              </a:defRPr>
            </a:lvl1pPr>
          </a:lstStyle>
          <a:p>
            <a:fld id="{CE7D89A8-707A-4211-B4C1-F782CEB4C25A}" type="slidenum">
              <a:rPr lang="en-US" smtClean="0"/>
              <a:pPr/>
              <a:t>‹#›</a:t>
            </a:fld>
            <a:endParaRPr lang="en-US"/>
          </a:p>
        </p:txBody>
      </p:sp>
      <p:pic>
        <p:nvPicPr>
          <p:cNvPr id="33" name="Google Shape;10;p34" descr="An organic corner shape">
            <a:extLst>
              <a:ext uri="{FF2B5EF4-FFF2-40B4-BE49-F238E27FC236}">
                <a16:creationId xmlns:a16="http://schemas.microsoft.com/office/drawing/2014/main" id="{D59AC1AA-F540-23B5-667E-2DBBA4A314BF}"/>
              </a:ext>
            </a:extLst>
          </p:cNvPr>
          <p:cNvPicPr preferRelativeResize="0"/>
          <p:nvPr userDrawn="1"/>
        </p:nvPicPr>
        <p:blipFill rotWithShape="1">
          <a:blip r:embed="rId18">
            <a:alphaModFix/>
          </a:blip>
          <a:srcRect t="47415" r="11642"/>
          <a:stretch/>
        </p:blipFill>
        <p:spPr>
          <a:xfrm>
            <a:off x="-10180" y="4453838"/>
            <a:ext cx="4039730" cy="2404162"/>
          </a:xfrm>
          <a:prstGeom prst="rect">
            <a:avLst/>
          </a:prstGeom>
          <a:noFill/>
          <a:ln>
            <a:noFill/>
          </a:ln>
        </p:spPr>
      </p:pic>
      <p:pic>
        <p:nvPicPr>
          <p:cNvPr id="34" name="Google Shape;16;p34" descr="A circle filled with diagonal lines">
            <a:extLst>
              <a:ext uri="{FF2B5EF4-FFF2-40B4-BE49-F238E27FC236}">
                <a16:creationId xmlns:a16="http://schemas.microsoft.com/office/drawing/2014/main" id="{E6EE3A09-3926-F7AA-BA91-287B2ABBD1BF}"/>
              </a:ext>
            </a:extLst>
          </p:cNvPr>
          <p:cNvPicPr preferRelativeResize="0"/>
          <p:nvPr userDrawn="1"/>
        </p:nvPicPr>
        <p:blipFill rotWithShape="1">
          <a:blip r:embed="rId19">
            <a:alphaModFix/>
          </a:blip>
          <a:srcRect l="58934" t="11636" r="12364" b="10950"/>
          <a:stretch/>
        </p:blipFill>
        <p:spPr>
          <a:xfrm>
            <a:off x="-10180" y="3318626"/>
            <a:ext cx="1312242" cy="3539374"/>
          </a:xfrm>
          <a:prstGeom prst="rect">
            <a:avLst/>
          </a:prstGeom>
          <a:noFill/>
          <a:ln>
            <a:noFill/>
          </a:ln>
        </p:spPr>
      </p:pic>
      <p:pic>
        <p:nvPicPr>
          <p:cNvPr id="35" name="Picture 34">
            <a:extLst>
              <a:ext uri="{FF2B5EF4-FFF2-40B4-BE49-F238E27FC236}">
                <a16:creationId xmlns:a16="http://schemas.microsoft.com/office/drawing/2014/main" id="{1FE62B5D-CAD1-752F-A970-D4599457776D}"/>
              </a:ext>
            </a:extLst>
          </p:cNvPr>
          <p:cNvPicPr>
            <a:picLocks noChangeAspect="1"/>
          </p:cNvPicPr>
          <p:nvPr userDrawn="1"/>
        </p:nvPicPr>
        <p:blipFill>
          <a:blip r:embed="rId20"/>
          <a:stretch>
            <a:fillRect/>
          </a:stretch>
        </p:blipFill>
        <p:spPr>
          <a:xfrm>
            <a:off x="10440834" y="351099"/>
            <a:ext cx="1500070" cy="966712"/>
          </a:xfrm>
          <a:prstGeom prst="rect">
            <a:avLst/>
          </a:prstGeom>
        </p:spPr>
      </p:pic>
    </p:spTree>
    <p:extLst>
      <p:ext uri="{BB962C8B-B14F-4D97-AF65-F5344CB8AC3E}">
        <p14:creationId xmlns:p14="http://schemas.microsoft.com/office/powerpoint/2010/main" val="108627864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24" r:id="rId3"/>
    <p:sldLayoutId id="2147483718" r:id="rId4"/>
    <p:sldLayoutId id="2147483719" r:id="rId5"/>
    <p:sldLayoutId id="2147483685" r:id="rId6"/>
    <p:sldLayoutId id="2147483720" r:id="rId7"/>
    <p:sldLayoutId id="2147483722" r:id="rId8"/>
    <p:sldLayoutId id="2147483723" r:id="rId9"/>
    <p:sldLayoutId id="2147483691" r:id="rId10"/>
    <p:sldLayoutId id="2147483692" r:id="rId11"/>
    <p:sldLayoutId id="2147483695" r:id="rId12"/>
    <p:sldLayoutId id="2147483713" r:id="rId13"/>
    <p:sldLayoutId id="2147483721" r:id="rId14"/>
    <p:sldLayoutId id="2147483715" r:id="rId15"/>
    <p:sldLayoutId id="2147483714" r:id="rId16"/>
  </p:sldLayoutIdLst>
  <p:txStyles>
    <p:titleStyle>
      <a:lvl1pPr algn="l" defTabSz="914400" rtl="0" eaLnBrk="1" latinLnBrk="0" hangingPunct="1">
        <a:lnSpc>
          <a:spcPct val="90000"/>
        </a:lnSpc>
        <a:spcBef>
          <a:spcPct val="0"/>
        </a:spcBef>
        <a:buNone/>
        <a:defRPr sz="4000" b="1" kern="1200" cap="all" spc="100" normalizeH="0" baseline="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mailto:email@bie.edu"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mailto:Donald.dryer@bie.ed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46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987F3D-75E9-4DD2-8A49-72284067C8C9}"/>
              </a:ext>
            </a:extLst>
          </p:cNvPr>
          <p:cNvSpPr>
            <a:spLocks noGrp="1"/>
          </p:cNvSpPr>
          <p:nvPr>
            <p:ph idx="1"/>
          </p:nvPr>
        </p:nvSpPr>
        <p:spPr>
          <a:xfrm>
            <a:off x="1455592" y="2070553"/>
            <a:ext cx="9623888" cy="3976912"/>
          </a:xfrm>
        </p:spPr>
        <p:txBody>
          <a:bodyPr/>
          <a:lstStyle/>
          <a:p>
            <a:pPr marL="0" indent="0">
              <a:buNone/>
            </a:pPr>
            <a:r>
              <a:rPr lang="en-US" dirty="0"/>
              <a:t>What it is:</a:t>
            </a:r>
          </a:p>
          <a:p>
            <a:pPr lvl="1" eaLnBrk="1" hangingPunct="1"/>
            <a:r>
              <a:rPr lang="en-US" sz="3200" dirty="0"/>
              <a:t>Emergency Action Plan (EAP)</a:t>
            </a:r>
          </a:p>
          <a:p>
            <a:pPr lvl="1" eaLnBrk="1" hangingPunct="1"/>
            <a:r>
              <a:rPr lang="en-US" sz="3200" dirty="0"/>
              <a:t>Emergency Operations Plan</a:t>
            </a:r>
          </a:p>
          <a:p>
            <a:pPr marL="0" indent="0">
              <a:buNone/>
            </a:pPr>
            <a:r>
              <a:rPr lang="en-US" sz="3600" dirty="0"/>
              <a:t>What it is not:</a:t>
            </a:r>
          </a:p>
          <a:p>
            <a:pPr lvl="1"/>
            <a:r>
              <a:rPr lang="en-US" sz="3200" dirty="0"/>
              <a:t>Continuity of Operations (COOP)</a:t>
            </a:r>
          </a:p>
        </p:txBody>
      </p:sp>
      <p:sp>
        <p:nvSpPr>
          <p:cNvPr id="2" name="Title 1">
            <a:extLst>
              <a:ext uri="{FF2B5EF4-FFF2-40B4-BE49-F238E27FC236}">
                <a16:creationId xmlns:a16="http://schemas.microsoft.com/office/drawing/2014/main" id="{0964F067-A4D8-44F8-90C6-431EF958B8BB}"/>
              </a:ext>
            </a:extLst>
          </p:cNvPr>
          <p:cNvSpPr>
            <a:spLocks noGrp="1"/>
          </p:cNvSpPr>
          <p:nvPr>
            <p:ph type="title"/>
          </p:nvPr>
        </p:nvSpPr>
        <p:spPr>
          <a:xfrm>
            <a:off x="1455592" y="618354"/>
            <a:ext cx="7517832" cy="1325563"/>
          </a:xfrm>
        </p:spPr>
        <p:txBody>
          <a:bodyPr/>
          <a:lstStyle/>
          <a:p>
            <a:r>
              <a:rPr lang="en-US" dirty="0"/>
              <a:t>Emergency Action Plan</a:t>
            </a:r>
          </a:p>
        </p:txBody>
      </p:sp>
    </p:spTree>
    <p:extLst>
      <p:ext uri="{BB962C8B-B14F-4D97-AF65-F5344CB8AC3E}">
        <p14:creationId xmlns:p14="http://schemas.microsoft.com/office/powerpoint/2010/main" val="2859560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DEE08AA-0627-4DBD-AD9F-2688A0AF1B86}"/>
              </a:ext>
            </a:extLst>
          </p:cNvPr>
          <p:cNvSpPr>
            <a:spLocks noGrp="1"/>
          </p:cNvSpPr>
          <p:nvPr>
            <p:ph idx="1"/>
          </p:nvPr>
        </p:nvSpPr>
        <p:spPr/>
        <p:txBody>
          <a:bodyPr vert="horz" lIns="91440" tIns="45720" rIns="91440" bIns="45720" rtlCol="0" anchor="t">
            <a:normAutofit/>
          </a:bodyPr>
          <a:lstStyle/>
          <a:p>
            <a:pPr marL="514350" indent="-514350">
              <a:buFont typeface="CommonBullets" pitchFamily="34" charset="2"/>
              <a:buAutoNum type="alphaLcParenBoth"/>
            </a:pPr>
            <a:r>
              <a:rPr lang="en-US"/>
              <a:t>Slips, Trips and Falls</a:t>
            </a:r>
          </a:p>
          <a:p>
            <a:pPr marL="514350" indent="-514350">
              <a:buFont typeface="CommonBullets" pitchFamily="34" charset="2"/>
              <a:buAutoNum type="alphaLcParenBoth"/>
            </a:pPr>
            <a:r>
              <a:rPr lang="en-US" dirty="0"/>
              <a:t>Material Handling</a:t>
            </a:r>
          </a:p>
          <a:p>
            <a:pPr marL="514350" indent="-514350">
              <a:buFont typeface="CommonBullets" pitchFamily="34" charset="2"/>
              <a:buAutoNum type="alphaLcParenBoth"/>
            </a:pPr>
            <a:r>
              <a:rPr lang="en-US" dirty="0"/>
              <a:t>Crush</a:t>
            </a:r>
          </a:p>
          <a:p>
            <a:pPr marL="514350" indent="-514350">
              <a:buFont typeface="CommonBullets" pitchFamily="34" charset="2"/>
              <a:buAutoNum type="alphaLcParenBoth"/>
            </a:pPr>
            <a:r>
              <a:rPr lang="en-US" dirty="0" err="1"/>
              <a:t>Assualt</a:t>
            </a:r>
            <a:endParaRPr lang="en-US" dirty="0"/>
          </a:p>
          <a:p>
            <a:endParaRPr lang="en-US" dirty="0"/>
          </a:p>
        </p:txBody>
      </p:sp>
      <p:sp>
        <p:nvSpPr>
          <p:cNvPr id="2" name="Title 1">
            <a:extLst>
              <a:ext uri="{FF2B5EF4-FFF2-40B4-BE49-F238E27FC236}">
                <a16:creationId xmlns:a16="http://schemas.microsoft.com/office/drawing/2014/main" id="{E7950D15-7BE0-4368-8BC8-1D0D7336B785}"/>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Most Common Accidents</a:t>
            </a:r>
          </a:p>
        </p:txBody>
      </p:sp>
    </p:spTree>
    <p:extLst>
      <p:ext uri="{BB962C8B-B14F-4D97-AF65-F5344CB8AC3E}">
        <p14:creationId xmlns:p14="http://schemas.microsoft.com/office/powerpoint/2010/main" val="2001620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62EF582-25EB-4FBE-82CB-7B4E28AE7630}"/>
              </a:ext>
            </a:extLst>
          </p:cNvPr>
          <p:cNvSpPr>
            <a:spLocks noGrp="1"/>
          </p:cNvSpPr>
          <p:nvPr>
            <p:ph idx="1"/>
          </p:nvPr>
        </p:nvSpPr>
        <p:spPr/>
        <p:txBody>
          <a:bodyPr>
            <a:normAutofit/>
          </a:bodyPr>
          <a:lstStyle/>
          <a:p>
            <a:pPr marL="514350" indent="-514350">
              <a:buAutoNum type="arabicPeriod"/>
              <a:defRPr/>
            </a:pPr>
            <a:r>
              <a:rPr lang="en-US" dirty="0"/>
              <a:t>Every School, Every Year</a:t>
            </a:r>
          </a:p>
          <a:p>
            <a:pPr marL="514350" indent="-514350">
              <a:buAutoNum type="arabicPeriod"/>
              <a:defRPr/>
            </a:pPr>
            <a:r>
              <a:rPr lang="en-US" dirty="0"/>
              <a:t>Assigned Safety Specialists</a:t>
            </a:r>
          </a:p>
          <a:p>
            <a:pPr marL="514350" indent="-514350">
              <a:buAutoNum type="arabicPeriod"/>
              <a:defRPr/>
            </a:pPr>
            <a:r>
              <a:rPr lang="en-US" dirty="0"/>
              <a:t>Follow up Assistance Visits (if needed or requested)</a:t>
            </a:r>
          </a:p>
          <a:p>
            <a:pPr marL="0" indent="0">
              <a:buNone/>
              <a:defRPr/>
            </a:pPr>
            <a:endParaRPr lang="en-US" dirty="0"/>
          </a:p>
          <a:p>
            <a:endParaRPr lang="en-US" dirty="0"/>
          </a:p>
        </p:txBody>
      </p:sp>
      <p:sp>
        <p:nvSpPr>
          <p:cNvPr id="5" name="Title 4">
            <a:extLst>
              <a:ext uri="{FF2B5EF4-FFF2-40B4-BE49-F238E27FC236}">
                <a16:creationId xmlns:a16="http://schemas.microsoft.com/office/drawing/2014/main" id="{94A14B3E-4969-49A3-A8B6-FD87E981EB19}"/>
              </a:ext>
            </a:extLst>
          </p:cNvPr>
          <p:cNvSpPr>
            <a:spLocks noGrp="1"/>
          </p:cNvSpPr>
          <p:nvPr>
            <p:ph type="title"/>
          </p:nvPr>
        </p:nvSpPr>
        <p:spPr/>
        <p:txBody>
          <a:bodyPr/>
          <a:lstStyle/>
          <a:p>
            <a:r>
              <a:rPr lang="en-US" dirty="0"/>
              <a:t>Inspection Program</a:t>
            </a:r>
          </a:p>
        </p:txBody>
      </p:sp>
    </p:spTree>
    <p:extLst>
      <p:ext uri="{BB962C8B-B14F-4D97-AF65-F5344CB8AC3E}">
        <p14:creationId xmlns:p14="http://schemas.microsoft.com/office/powerpoint/2010/main" val="1596932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CB7E7B-A036-49EB-B946-2F0A6C4D317E}"/>
              </a:ext>
            </a:extLst>
          </p:cNvPr>
          <p:cNvSpPr>
            <a:spLocks noGrp="1"/>
          </p:cNvSpPr>
          <p:nvPr>
            <p:ph type="title"/>
          </p:nvPr>
        </p:nvSpPr>
        <p:spPr/>
        <p:txBody>
          <a:bodyPr/>
          <a:lstStyle/>
          <a:p>
            <a:r>
              <a:rPr lang="en-US" dirty="0"/>
              <a:t>Inspection program</a:t>
            </a:r>
          </a:p>
        </p:txBody>
      </p:sp>
      <p:sp>
        <p:nvSpPr>
          <p:cNvPr id="4" name="Content Placeholder 5">
            <a:extLst>
              <a:ext uri="{FF2B5EF4-FFF2-40B4-BE49-F238E27FC236}">
                <a16:creationId xmlns:a16="http://schemas.microsoft.com/office/drawing/2014/main" id="{0633D43E-1B5E-498E-BF53-8B87BA71C2E5}"/>
              </a:ext>
            </a:extLst>
          </p:cNvPr>
          <p:cNvSpPr txBox="1">
            <a:spLocks/>
          </p:cNvSpPr>
          <p:nvPr/>
        </p:nvSpPr>
        <p:spPr>
          <a:xfrm>
            <a:off x="2768094" y="1978025"/>
            <a:ext cx="7217916" cy="3976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defRPr/>
            </a:pPr>
            <a:r>
              <a:rPr lang="en-US" dirty="0"/>
              <a:t>Not intended to “I Gotcha”</a:t>
            </a:r>
          </a:p>
          <a:p>
            <a:pPr marL="514350" indent="-514350">
              <a:buFont typeface="Arial" panose="020B0604020202020204" pitchFamily="34" charset="0"/>
              <a:buAutoNum type="arabicPeriod"/>
              <a:defRPr/>
            </a:pPr>
            <a:r>
              <a:rPr lang="en-US" dirty="0"/>
              <a:t>Ask in advance or ask on site</a:t>
            </a:r>
          </a:p>
          <a:p>
            <a:pPr marL="514350" indent="-514350">
              <a:buFont typeface="Arial" panose="020B0604020202020204" pitchFamily="34" charset="0"/>
              <a:buAutoNum type="arabicPeriod"/>
              <a:defRPr/>
            </a:pPr>
            <a:r>
              <a:rPr lang="en-US" dirty="0"/>
              <a:t>Training while inspecting</a:t>
            </a:r>
          </a:p>
          <a:p>
            <a:pPr marL="514350" indent="-514350">
              <a:buFont typeface="Arial" panose="020B0604020202020204" pitchFamily="34" charset="0"/>
              <a:buAutoNum type="arabicPeriod"/>
              <a:defRPr/>
            </a:pPr>
            <a:endParaRPr lang="en-US" dirty="0"/>
          </a:p>
          <a:p>
            <a:pPr marL="0" indent="0">
              <a:buNone/>
              <a:defRPr/>
            </a:pPr>
            <a:endParaRPr lang="en-US" dirty="0"/>
          </a:p>
          <a:p>
            <a:endParaRPr lang="en-US" dirty="0"/>
          </a:p>
        </p:txBody>
      </p:sp>
    </p:spTree>
    <p:extLst>
      <p:ext uri="{BB962C8B-B14F-4D97-AF65-F5344CB8AC3E}">
        <p14:creationId xmlns:p14="http://schemas.microsoft.com/office/powerpoint/2010/main" val="2890924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06BF-FCDF-4917-8052-2F8DA3D28D70}"/>
              </a:ext>
            </a:extLst>
          </p:cNvPr>
          <p:cNvSpPr>
            <a:spLocks noGrp="1"/>
          </p:cNvSpPr>
          <p:nvPr>
            <p:ph type="title" idx="4294967295"/>
          </p:nvPr>
        </p:nvSpPr>
        <p:spPr>
          <a:xfrm>
            <a:off x="3014216" y="365125"/>
            <a:ext cx="6913555" cy="1325563"/>
          </a:xfrm>
        </p:spPr>
        <p:txBody>
          <a:bodyPr/>
          <a:lstStyle/>
          <a:p>
            <a:r>
              <a:rPr lang="en-US" dirty="0">
                <a:solidFill>
                  <a:schemeClr val="bg1"/>
                </a:solidFill>
              </a:rPr>
              <a:t>Contact Information</a:t>
            </a:r>
          </a:p>
        </p:txBody>
      </p:sp>
      <p:sp>
        <p:nvSpPr>
          <p:cNvPr id="3" name="Text Placeholder 2">
            <a:extLst>
              <a:ext uri="{FF2B5EF4-FFF2-40B4-BE49-F238E27FC236}">
                <a16:creationId xmlns:a16="http://schemas.microsoft.com/office/drawing/2014/main" id="{C7A1A4E8-33A0-4243-A54D-F39260E9867D}"/>
              </a:ext>
            </a:extLst>
          </p:cNvPr>
          <p:cNvSpPr>
            <a:spLocks noGrp="1"/>
          </p:cNvSpPr>
          <p:nvPr>
            <p:ph type="body" idx="4294967295"/>
          </p:nvPr>
        </p:nvSpPr>
        <p:spPr>
          <a:xfrm>
            <a:off x="3014217" y="2064638"/>
            <a:ext cx="4212772" cy="866775"/>
          </a:xfrm>
        </p:spPr>
        <p:txBody>
          <a:bodyPr>
            <a:normAutofit fontScale="92500" lnSpcReduction="10000"/>
          </a:bodyPr>
          <a:lstStyle/>
          <a:p>
            <a:pPr marL="0" indent="0">
              <a:buNone/>
            </a:pPr>
            <a:r>
              <a:rPr lang="en-US" dirty="0">
                <a:solidFill>
                  <a:schemeClr val="bg1"/>
                </a:solidFill>
              </a:rPr>
              <a:t>Please email written comments to:</a:t>
            </a:r>
          </a:p>
        </p:txBody>
      </p:sp>
      <p:sp>
        <p:nvSpPr>
          <p:cNvPr id="6" name="Content Placeholder 5">
            <a:extLst>
              <a:ext uri="{FF2B5EF4-FFF2-40B4-BE49-F238E27FC236}">
                <a16:creationId xmlns:a16="http://schemas.microsoft.com/office/drawing/2014/main" id="{91E815C3-A0B9-4089-ACB9-67C18E3B4FAD}"/>
              </a:ext>
            </a:extLst>
          </p:cNvPr>
          <p:cNvSpPr>
            <a:spLocks noGrp="1"/>
          </p:cNvSpPr>
          <p:nvPr>
            <p:ph sz="half" idx="4294967295"/>
          </p:nvPr>
        </p:nvSpPr>
        <p:spPr>
          <a:xfrm>
            <a:off x="2919630" y="2931413"/>
            <a:ext cx="4401946" cy="2296205"/>
          </a:xfrm>
        </p:spPr>
        <p:txBody>
          <a:bodyPr/>
          <a:lstStyle/>
          <a:p>
            <a:pPr marL="0" indent="0">
              <a:buNone/>
            </a:pPr>
            <a:r>
              <a:rPr lang="en-US" dirty="0">
                <a:solidFill>
                  <a:schemeClr val="bg1"/>
                </a:solidFill>
              </a:rPr>
              <a:t>Mr. Donald J. Dryer, MA, CP12, CSO</a:t>
            </a:r>
            <a:endParaRPr lang="en-US" dirty="0">
              <a:solidFill>
                <a:schemeClr val="bg1"/>
              </a:solidFill>
              <a:hlinkClick r:id="rId3">
                <a:extLst>
                  <a:ext uri="{A12FA001-AC4F-418D-AE19-62706E023703}">
                    <ahyp:hlinkClr xmlns:ahyp="http://schemas.microsoft.com/office/drawing/2018/hyperlinkcolor" val="tx"/>
                  </a:ext>
                </a:extLst>
              </a:hlinkClick>
            </a:endParaRPr>
          </a:p>
          <a:p>
            <a:pPr marL="0" indent="0">
              <a:buNone/>
            </a:pPr>
            <a:r>
              <a:rPr lang="en-US" dirty="0">
                <a:solidFill>
                  <a:schemeClr val="bg1"/>
                </a:solidFill>
                <a:hlinkClick r:id="rId4">
                  <a:extLst>
                    <a:ext uri="{A12FA001-AC4F-418D-AE19-62706E023703}">
                      <ahyp:hlinkClr xmlns:ahyp="http://schemas.microsoft.com/office/drawing/2018/hyperlinkcolor" val="tx"/>
                    </a:ext>
                  </a:extLst>
                </a:hlinkClick>
              </a:rPr>
              <a:t>Donald.dryer@bie.edu</a:t>
            </a:r>
            <a:endParaRPr lang="en-US" dirty="0">
              <a:solidFill>
                <a:schemeClr val="bg1"/>
              </a:solidFill>
            </a:endParaRPr>
          </a:p>
          <a:p>
            <a:pPr marL="0" indent="0">
              <a:buNone/>
            </a:pPr>
            <a:r>
              <a:rPr lang="en-US" dirty="0">
                <a:solidFill>
                  <a:schemeClr val="bg1"/>
                </a:solidFill>
              </a:rPr>
              <a:t>(334) 447-1734</a:t>
            </a:r>
          </a:p>
          <a:p>
            <a:endParaRPr lang="en-US" dirty="0">
              <a:solidFill>
                <a:schemeClr val="bg1"/>
              </a:solidFill>
            </a:endParaRPr>
          </a:p>
          <a:p>
            <a:endParaRPr lang="en-US" dirty="0">
              <a:solidFill>
                <a:schemeClr val="bg1"/>
              </a:solidFill>
            </a:endParaRPr>
          </a:p>
        </p:txBody>
      </p:sp>
      <p:sp>
        <p:nvSpPr>
          <p:cNvPr id="7" name="Text Placeholder 6">
            <a:extLst>
              <a:ext uri="{FF2B5EF4-FFF2-40B4-BE49-F238E27FC236}">
                <a16:creationId xmlns:a16="http://schemas.microsoft.com/office/drawing/2014/main" id="{CB7EC2F7-10ED-4CD1-B8C1-C6FBACAD64A5}"/>
              </a:ext>
            </a:extLst>
          </p:cNvPr>
          <p:cNvSpPr>
            <a:spLocks noGrp="1"/>
          </p:cNvSpPr>
          <p:nvPr>
            <p:ph type="body" sz="quarter" idx="4294967295"/>
          </p:nvPr>
        </p:nvSpPr>
        <p:spPr>
          <a:xfrm>
            <a:off x="7615492" y="1676834"/>
            <a:ext cx="2575775" cy="620713"/>
          </a:xfrm>
        </p:spPr>
        <p:txBody>
          <a:bodyPr>
            <a:normAutofit fontScale="70000" lnSpcReduction="20000"/>
          </a:bodyPr>
          <a:lstStyle/>
          <a:p>
            <a:pPr marL="0" indent="0" algn="ctr">
              <a:buNone/>
            </a:pPr>
            <a:r>
              <a:rPr lang="en-US" dirty="0">
                <a:solidFill>
                  <a:schemeClr val="bg1"/>
                </a:solidFill>
              </a:rPr>
              <a:t>Assigned School Safety Specialists:</a:t>
            </a:r>
          </a:p>
        </p:txBody>
      </p:sp>
      <p:sp>
        <p:nvSpPr>
          <p:cNvPr id="8" name="TextBox 7">
            <a:extLst>
              <a:ext uri="{FF2B5EF4-FFF2-40B4-BE49-F238E27FC236}">
                <a16:creationId xmlns:a16="http://schemas.microsoft.com/office/drawing/2014/main" id="{46D6E69C-5698-4A9B-9EDD-E100B22BAD69}"/>
              </a:ext>
            </a:extLst>
          </p:cNvPr>
          <p:cNvSpPr txBox="1"/>
          <p:nvPr/>
        </p:nvSpPr>
        <p:spPr>
          <a:xfrm>
            <a:off x="7615492" y="2297547"/>
            <a:ext cx="2869691" cy="3970318"/>
          </a:xfrm>
          <a:prstGeom prst="rect">
            <a:avLst/>
          </a:prstGeom>
          <a:noFill/>
        </p:spPr>
        <p:txBody>
          <a:bodyPr wrap="square" rtlCol="0">
            <a:spAutoFit/>
          </a:bodyPr>
          <a:lstStyle/>
          <a:p>
            <a:r>
              <a:rPr lang="en-US" sz="1400" b="1" dirty="0">
                <a:solidFill>
                  <a:schemeClr val="bg1"/>
                </a:solidFill>
              </a:rPr>
              <a:t>Bloomington:</a:t>
            </a:r>
          </a:p>
          <a:p>
            <a:r>
              <a:rPr lang="en-US" sz="1400" dirty="0">
                <a:solidFill>
                  <a:schemeClr val="bg1"/>
                </a:solidFill>
              </a:rPr>
              <a:t>Marcel Felicia   	(505)382-5941</a:t>
            </a:r>
          </a:p>
          <a:p>
            <a:r>
              <a:rPr lang="en-US" sz="1400" dirty="0">
                <a:solidFill>
                  <a:schemeClr val="bg1"/>
                </a:solidFill>
              </a:rPr>
              <a:t>Mike Quigley	(612)449-4082</a:t>
            </a:r>
          </a:p>
          <a:p>
            <a:r>
              <a:rPr lang="en-US" sz="1400" dirty="0">
                <a:solidFill>
                  <a:schemeClr val="bg1"/>
                </a:solidFill>
              </a:rPr>
              <a:t>Mike Okeke		(505)377-5479</a:t>
            </a:r>
          </a:p>
          <a:p>
            <a:r>
              <a:rPr lang="en-US" sz="1400" dirty="0">
                <a:solidFill>
                  <a:schemeClr val="bg1"/>
                </a:solidFill>
              </a:rPr>
              <a:t>Shawn Damberger	(701)390-2845</a:t>
            </a:r>
          </a:p>
          <a:p>
            <a:r>
              <a:rPr lang="en-US" sz="1400" dirty="0">
                <a:solidFill>
                  <a:schemeClr val="bg1"/>
                </a:solidFill>
              </a:rPr>
              <a:t>Dan Schmokel	(402)578-8021</a:t>
            </a:r>
          </a:p>
          <a:p>
            <a:endParaRPr lang="en-US" sz="1400" dirty="0">
              <a:solidFill>
                <a:schemeClr val="bg1"/>
              </a:solidFill>
            </a:endParaRPr>
          </a:p>
          <a:p>
            <a:r>
              <a:rPr lang="en-US" sz="1400" b="1" dirty="0">
                <a:solidFill>
                  <a:schemeClr val="bg1"/>
                </a:solidFill>
              </a:rPr>
              <a:t>Phoenix: </a:t>
            </a:r>
          </a:p>
          <a:p>
            <a:r>
              <a:rPr lang="en-US" sz="1400" dirty="0">
                <a:solidFill>
                  <a:schemeClr val="bg1"/>
                </a:solidFill>
              </a:rPr>
              <a:t>Wil Begoody		(480)528-7598</a:t>
            </a:r>
          </a:p>
          <a:p>
            <a:endParaRPr lang="en-US" sz="1400" dirty="0">
              <a:solidFill>
                <a:schemeClr val="bg1"/>
              </a:solidFill>
            </a:endParaRPr>
          </a:p>
          <a:p>
            <a:r>
              <a:rPr lang="en-US" sz="1400" b="1" dirty="0">
                <a:solidFill>
                  <a:schemeClr val="bg1"/>
                </a:solidFill>
              </a:rPr>
              <a:t>Window Rock:</a:t>
            </a:r>
          </a:p>
          <a:p>
            <a:r>
              <a:rPr lang="en-US" sz="1400" dirty="0">
                <a:solidFill>
                  <a:schemeClr val="bg1"/>
                </a:solidFill>
              </a:rPr>
              <a:t>Tito Noveron	(505)382-6095</a:t>
            </a:r>
          </a:p>
          <a:p>
            <a:r>
              <a:rPr lang="en-US" sz="1400" dirty="0">
                <a:solidFill>
                  <a:schemeClr val="bg1"/>
                </a:solidFill>
              </a:rPr>
              <a:t>Tommy Belone	(505)563-5092</a:t>
            </a:r>
          </a:p>
          <a:p>
            <a:endParaRPr lang="en-US" sz="1400" dirty="0">
              <a:solidFill>
                <a:schemeClr val="bg1"/>
              </a:solidFill>
            </a:endParaRPr>
          </a:p>
          <a:p>
            <a:r>
              <a:rPr lang="en-US" sz="1400" b="1" dirty="0">
                <a:solidFill>
                  <a:schemeClr val="bg1"/>
                </a:solidFill>
              </a:rPr>
              <a:t>Albuquerque:</a:t>
            </a:r>
          </a:p>
          <a:p>
            <a:r>
              <a:rPr lang="en-US" sz="1400" dirty="0">
                <a:solidFill>
                  <a:schemeClr val="bg1"/>
                </a:solidFill>
              </a:rPr>
              <a:t>Omar Dela Cruz	(505)273-0371</a:t>
            </a:r>
          </a:p>
          <a:p>
            <a:r>
              <a:rPr lang="en-US" sz="1400" dirty="0">
                <a:solidFill>
                  <a:schemeClr val="bg1"/>
                </a:solidFill>
              </a:rPr>
              <a:t>Mark Dixon		(505)377-4980</a:t>
            </a:r>
          </a:p>
          <a:p>
            <a:r>
              <a:rPr lang="en-US" sz="1400" dirty="0">
                <a:solidFill>
                  <a:schemeClr val="bg1"/>
                </a:solidFill>
              </a:rPr>
              <a:t>Anson Damon	(505)870-4916</a:t>
            </a:r>
          </a:p>
        </p:txBody>
      </p:sp>
    </p:spTree>
    <p:extLst>
      <p:ext uri="{BB962C8B-B14F-4D97-AF65-F5344CB8AC3E}">
        <p14:creationId xmlns:p14="http://schemas.microsoft.com/office/powerpoint/2010/main" val="664019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EF1D7B-0486-7AA1-2C9B-69A29B0DC0D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076660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9;p17">
            <a:extLst>
              <a:ext uri="{FF2B5EF4-FFF2-40B4-BE49-F238E27FC236}">
                <a16:creationId xmlns:a16="http://schemas.microsoft.com/office/drawing/2014/main" id="{0AAE3D5B-F6A6-4FB5-88BA-FDA6A4765F7C}"/>
              </a:ext>
            </a:extLst>
          </p:cNvPr>
          <p:cNvSpPr txBox="1">
            <a:spLocks noGrp="1"/>
          </p:cNvSpPr>
          <p:nvPr>
            <p:ph type="title"/>
          </p:nvPr>
        </p:nvSpPr>
        <p:spPr>
          <a:xfrm>
            <a:off x="2327563" y="585651"/>
            <a:ext cx="7860146" cy="1105037"/>
          </a:xfrm>
          <a:prstGeom prst="rect">
            <a:avLst/>
          </a:prstGeom>
          <a:noFill/>
          <a:ln>
            <a:noFill/>
          </a:ln>
        </p:spPr>
        <p:txBody>
          <a:bodyPr spcFirstLastPara="1" wrap="square" lIns="91425" tIns="45700" rIns="91425" bIns="45700" anchor="ctr" anchorCtr="0">
            <a:normAutofit/>
          </a:bodyPr>
          <a:lstStyle/>
          <a:p>
            <a:pPr>
              <a:buSzPts val="4000"/>
            </a:pPr>
            <a:r>
              <a:rPr lang="en-US" dirty="0"/>
              <a:t>CONNECT WITH US</a:t>
            </a:r>
            <a:endParaRPr dirty="0"/>
          </a:p>
        </p:txBody>
      </p:sp>
    </p:spTree>
    <p:extLst>
      <p:ext uri="{BB962C8B-B14F-4D97-AF65-F5344CB8AC3E}">
        <p14:creationId xmlns:p14="http://schemas.microsoft.com/office/powerpoint/2010/main" val="421238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777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9E705-BEA3-4DFC-9C0B-E0410CC4A848}"/>
              </a:ext>
            </a:extLst>
          </p:cNvPr>
          <p:cNvSpPr>
            <a:spLocks noGrp="1"/>
          </p:cNvSpPr>
          <p:nvPr>
            <p:ph type="title" idx="4294967295"/>
          </p:nvPr>
        </p:nvSpPr>
        <p:spPr>
          <a:xfrm>
            <a:off x="2743200" y="3429000"/>
            <a:ext cx="6705600" cy="1325562"/>
          </a:xfrm>
        </p:spPr>
        <p:txBody>
          <a:bodyPr/>
          <a:lstStyle/>
          <a:p>
            <a:pPr algn="ctr"/>
            <a:r>
              <a:rPr lang="en-US" dirty="0">
                <a:solidFill>
                  <a:schemeClr val="bg1"/>
                </a:solidFill>
              </a:rPr>
              <a:t>SESSION 11-13</a:t>
            </a:r>
            <a:br>
              <a:rPr lang="en-US" dirty="0">
                <a:solidFill>
                  <a:schemeClr val="bg1"/>
                </a:solidFill>
              </a:rPr>
            </a:br>
            <a:r>
              <a:rPr lang="en-US" dirty="0">
                <a:solidFill>
                  <a:schemeClr val="bg1"/>
                </a:solidFill>
              </a:rPr>
              <a:t>Safety for the Leader!</a:t>
            </a:r>
          </a:p>
        </p:txBody>
      </p:sp>
    </p:spTree>
    <p:extLst>
      <p:ext uri="{BB962C8B-B14F-4D97-AF65-F5344CB8AC3E}">
        <p14:creationId xmlns:p14="http://schemas.microsoft.com/office/powerpoint/2010/main" val="408235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331652-CECE-41AC-BF14-60E2DB432556}"/>
              </a:ext>
            </a:extLst>
          </p:cNvPr>
          <p:cNvSpPr>
            <a:spLocks noGrp="1"/>
          </p:cNvSpPr>
          <p:nvPr>
            <p:ph type="body" idx="1"/>
          </p:nvPr>
        </p:nvSpPr>
        <p:spPr>
          <a:xfrm>
            <a:off x="1751670" y="1894114"/>
            <a:ext cx="6643058" cy="1855302"/>
          </a:xfrm>
        </p:spPr>
        <p:txBody>
          <a:bodyPr/>
          <a:lstStyle/>
          <a:p>
            <a:pPr marL="0" indent="0">
              <a:buNone/>
            </a:pPr>
            <a:r>
              <a:rPr lang="en-US" sz="2800" dirty="0">
                <a:solidFill>
                  <a:schemeClr val="bg1"/>
                </a:solidFill>
              </a:rPr>
              <a:t>Donald “DJ” Dryer</a:t>
            </a:r>
          </a:p>
          <a:p>
            <a:pPr marL="0" indent="0">
              <a:buNone/>
            </a:pPr>
            <a:r>
              <a:rPr lang="en-US" sz="2800" dirty="0">
                <a:solidFill>
                  <a:schemeClr val="bg1"/>
                </a:solidFill>
              </a:rPr>
              <a:t>Occupational Safety &amp; Health Manager</a:t>
            </a:r>
          </a:p>
          <a:p>
            <a:pPr marL="0" indent="0">
              <a:buNone/>
            </a:pPr>
            <a:r>
              <a:rPr lang="en-US" sz="2800" dirty="0">
                <a:solidFill>
                  <a:schemeClr val="bg1"/>
                </a:solidFill>
              </a:rPr>
              <a:t>School Operations/Safety Division</a:t>
            </a:r>
          </a:p>
        </p:txBody>
      </p:sp>
    </p:spTree>
    <p:extLst>
      <p:ext uri="{BB962C8B-B14F-4D97-AF65-F5344CB8AC3E}">
        <p14:creationId xmlns:p14="http://schemas.microsoft.com/office/powerpoint/2010/main" val="2842851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070928-AE0E-4781-BCE7-D7E2CF8F2630}"/>
              </a:ext>
            </a:extLst>
          </p:cNvPr>
          <p:cNvSpPr>
            <a:spLocks noGrp="1"/>
          </p:cNvSpPr>
          <p:nvPr>
            <p:ph idx="1"/>
          </p:nvPr>
        </p:nvSpPr>
        <p:spPr/>
        <p:txBody>
          <a:bodyPr>
            <a:normAutofit fontScale="85000" lnSpcReduction="10000"/>
          </a:bodyPr>
          <a:lstStyle/>
          <a:p>
            <a:pPr marL="0" indent="0">
              <a:buNone/>
            </a:pPr>
            <a:r>
              <a:rPr lang="en-US" dirty="0"/>
              <a:t>The primary goal of this presentation is to highlight the components of an effective Safety program for your schools.   </a:t>
            </a:r>
          </a:p>
          <a:p>
            <a:endParaRPr lang="en-US" dirty="0"/>
          </a:p>
          <a:p>
            <a:pPr marL="0" indent="0">
              <a:buNone/>
            </a:pPr>
            <a:r>
              <a:rPr lang="en-US" dirty="0"/>
              <a:t>Upon completion of this presentation, participants will be able to: </a:t>
            </a:r>
          </a:p>
          <a:p>
            <a:pPr marL="514350" indent="-514350">
              <a:buAutoNum type="arabicPeriod"/>
            </a:pPr>
            <a:r>
              <a:rPr lang="en-US" dirty="0"/>
              <a:t>Understand the requirement for a CDSO / Safety Committee</a:t>
            </a:r>
          </a:p>
          <a:p>
            <a:pPr marL="514350" indent="-514350">
              <a:buAutoNum type="arabicPeriod"/>
            </a:pPr>
            <a:r>
              <a:rPr lang="en-US" dirty="0"/>
              <a:t>Have Knowledge of the recommended EAP Template</a:t>
            </a:r>
          </a:p>
          <a:p>
            <a:pPr marL="514350" indent="-514350">
              <a:buAutoNum type="arabicPeriod"/>
            </a:pPr>
            <a:r>
              <a:rPr lang="en-US" dirty="0"/>
              <a:t>Know the most common Accidents in BIE</a:t>
            </a:r>
          </a:p>
          <a:p>
            <a:pPr marL="514350" indent="-514350">
              <a:buAutoNum type="arabicPeriod"/>
            </a:pPr>
            <a:r>
              <a:rPr lang="en-US" dirty="0"/>
              <a:t>Understand the Safety Inspection Program</a:t>
            </a:r>
          </a:p>
        </p:txBody>
      </p:sp>
      <p:sp>
        <p:nvSpPr>
          <p:cNvPr id="2" name="Title 1">
            <a:extLst>
              <a:ext uri="{FF2B5EF4-FFF2-40B4-BE49-F238E27FC236}">
                <a16:creationId xmlns:a16="http://schemas.microsoft.com/office/drawing/2014/main" id="{9CD762D8-8B33-4ACF-AFED-CBA4EAB9CCE7}"/>
              </a:ext>
            </a:extLst>
          </p:cNvPr>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2231800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405F-DF9C-496E-BD8A-36EF62F808DB}"/>
              </a:ext>
            </a:extLst>
          </p:cNvPr>
          <p:cNvSpPr>
            <a:spLocks noGrp="1"/>
          </p:cNvSpPr>
          <p:nvPr>
            <p:ph type="title" idx="4294967295"/>
          </p:nvPr>
        </p:nvSpPr>
        <p:spPr>
          <a:xfrm>
            <a:off x="2498271" y="81147"/>
            <a:ext cx="7886700" cy="933450"/>
          </a:xfrm>
        </p:spPr>
        <p:txBody>
          <a:bodyPr vert="horz" lIns="91440" tIns="45720" rIns="91440" bIns="45720" rtlCol="0" anchor="b">
            <a:normAutofit/>
          </a:bodyPr>
          <a:lstStyle/>
          <a:p>
            <a:pPr algn="ctr"/>
            <a:r>
              <a:rPr lang="en-US" sz="4700" dirty="0">
                <a:solidFill>
                  <a:schemeClr val="bg1"/>
                </a:solidFill>
                <a:effectLst>
                  <a:outerShdw blurRad="38100" dist="38100" dir="2700000" algn="tl">
                    <a:srgbClr val="000000">
                      <a:alpha val="43137"/>
                    </a:srgbClr>
                  </a:outerShdw>
                </a:effectLst>
              </a:rPr>
              <a:t>CDSO &amp; Safety Committee</a:t>
            </a:r>
          </a:p>
        </p:txBody>
      </p:sp>
      <p:pic>
        <p:nvPicPr>
          <p:cNvPr id="5" name="Picture 4">
            <a:extLst>
              <a:ext uri="{FF2B5EF4-FFF2-40B4-BE49-F238E27FC236}">
                <a16:creationId xmlns:a16="http://schemas.microsoft.com/office/drawing/2014/main" id="{BEF6E5B1-99D8-464A-B68E-08F89C80147E}"/>
              </a:ext>
            </a:extLst>
          </p:cNvPr>
          <p:cNvPicPr>
            <a:picLocks noChangeAspect="1"/>
          </p:cNvPicPr>
          <p:nvPr/>
        </p:nvPicPr>
        <p:blipFill rotWithShape="1">
          <a:blip r:embed="rId3"/>
          <a:srcRect l="1890" t="933" r="2187"/>
          <a:stretch/>
        </p:blipFill>
        <p:spPr>
          <a:xfrm rot="545712">
            <a:off x="4755841" y="1348395"/>
            <a:ext cx="4690745" cy="5773621"/>
          </a:xfrm>
          <a:prstGeom prst="rect">
            <a:avLst/>
          </a:prstGeom>
          <a:ln>
            <a:solidFill>
              <a:srgbClr val="00B050"/>
            </a:solidFill>
          </a:ln>
        </p:spPr>
      </p:pic>
    </p:spTree>
    <p:extLst>
      <p:ext uri="{BB962C8B-B14F-4D97-AF65-F5344CB8AC3E}">
        <p14:creationId xmlns:p14="http://schemas.microsoft.com/office/powerpoint/2010/main" val="2303502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73DC43-620D-490A-9399-4BC1D02C1C3F}"/>
              </a:ext>
            </a:extLst>
          </p:cNvPr>
          <p:cNvSpPr>
            <a:spLocks noGrp="1"/>
          </p:cNvSpPr>
          <p:nvPr>
            <p:ph idx="1"/>
          </p:nvPr>
        </p:nvSpPr>
        <p:spPr>
          <a:xfrm>
            <a:off x="1524000" y="1825625"/>
            <a:ext cx="5425439" cy="3976912"/>
          </a:xfrm>
        </p:spPr>
        <p:txBody>
          <a:bodyPr>
            <a:normAutofit/>
          </a:bodyPr>
          <a:lstStyle/>
          <a:p>
            <a:pPr>
              <a:defRPr/>
            </a:pPr>
            <a:r>
              <a:rPr lang="en-US" dirty="0"/>
              <a:t>Access to the School</a:t>
            </a:r>
          </a:p>
          <a:p>
            <a:pPr>
              <a:defRPr/>
            </a:pPr>
            <a:r>
              <a:rPr lang="en-US" dirty="0"/>
              <a:t>Ability to drop and go</a:t>
            </a:r>
          </a:p>
          <a:p>
            <a:pPr>
              <a:defRPr/>
            </a:pPr>
            <a:r>
              <a:rPr lang="en-US" dirty="0"/>
              <a:t>Access to the Principal</a:t>
            </a:r>
          </a:p>
          <a:p>
            <a:pPr>
              <a:defRPr/>
            </a:pPr>
            <a:r>
              <a:rPr lang="en-US" dirty="0"/>
              <a:t>Trained (within 6mo)</a:t>
            </a:r>
          </a:p>
        </p:txBody>
      </p:sp>
      <p:pic>
        <p:nvPicPr>
          <p:cNvPr id="8" name="Picture Placeholder 7" descr="A building with a sign in front&#10;&#10;Description automatically generated with low confidence">
            <a:extLst>
              <a:ext uri="{FF2B5EF4-FFF2-40B4-BE49-F238E27FC236}">
                <a16:creationId xmlns:a16="http://schemas.microsoft.com/office/drawing/2014/main" id="{80AA1C34-685B-46C9-9FA0-E8048094BDB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002" r="16002"/>
          <a:stretch>
            <a:fillRect/>
          </a:stretch>
        </p:blipFill>
        <p:spPr>
          <a:xfrm rot="386686">
            <a:off x="6533764" y="-233979"/>
            <a:ext cx="3783298" cy="3530673"/>
          </a:xfrm>
        </p:spPr>
      </p:pic>
      <p:pic>
        <p:nvPicPr>
          <p:cNvPr id="6" name="Picture Placeholder 5">
            <a:extLst>
              <a:ext uri="{FF2B5EF4-FFF2-40B4-BE49-F238E27FC236}">
                <a16:creationId xmlns:a16="http://schemas.microsoft.com/office/drawing/2014/main" id="{87B93D5C-3962-4B1E-B0DA-870A23863B8A}"/>
              </a:ext>
            </a:extLst>
          </p:cNvPr>
          <p:cNvPicPr>
            <a:picLocks noGrp="1" noChangeAspect="1"/>
          </p:cNvPicPr>
          <p:nvPr>
            <p:ph type="pic" sz="quarter" idx="14"/>
          </p:nvPr>
        </p:nvPicPr>
        <p:blipFill>
          <a:blip r:embed="rId4"/>
          <a:srcRect l="24963" r="24963"/>
          <a:stretch>
            <a:fillRect/>
          </a:stretch>
        </p:blipFill>
        <p:spPr>
          <a:xfrm rot="20816548">
            <a:off x="7669537" y="2948634"/>
            <a:ext cx="4615872" cy="4307426"/>
          </a:xfrm>
          <a:prstGeom prst="rect">
            <a:avLst/>
          </a:prstGeom>
        </p:spPr>
      </p:pic>
      <p:sp>
        <p:nvSpPr>
          <p:cNvPr id="5" name="Title 4">
            <a:extLst>
              <a:ext uri="{FF2B5EF4-FFF2-40B4-BE49-F238E27FC236}">
                <a16:creationId xmlns:a16="http://schemas.microsoft.com/office/drawing/2014/main" id="{169C02A9-75C2-4F57-86D4-60878AA96F3B}"/>
              </a:ext>
            </a:extLst>
          </p:cNvPr>
          <p:cNvSpPr>
            <a:spLocks noGrp="1"/>
          </p:cNvSpPr>
          <p:nvPr>
            <p:ph type="title"/>
          </p:nvPr>
        </p:nvSpPr>
        <p:spPr>
          <a:xfrm>
            <a:off x="1864752" y="502945"/>
            <a:ext cx="4766958" cy="1105037"/>
          </a:xfrm>
        </p:spPr>
        <p:txBody>
          <a:bodyPr>
            <a:normAutofit fontScale="90000"/>
          </a:bodyPr>
          <a:lstStyle/>
          <a:p>
            <a:pPr algn="ctr"/>
            <a:r>
              <a:rPr lang="en-US" dirty="0"/>
              <a:t>Requirements of the CDSO</a:t>
            </a:r>
          </a:p>
        </p:txBody>
      </p:sp>
    </p:spTree>
    <p:extLst>
      <p:ext uri="{BB962C8B-B14F-4D97-AF65-F5344CB8AC3E}">
        <p14:creationId xmlns:p14="http://schemas.microsoft.com/office/powerpoint/2010/main" val="234147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DC7864-4C9F-46A9-A99F-64024A1F027C}"/>
              </a:ext>
            </a:extLst>
          </p:cNvPr>
          <p:cNvSpPr>
            <a:spLocks noGrp="1"/>
          </p:cNvSpPr>
          <p:nvPr>
            <p:ph idx="1"/>
          </p:nvPr>
        </p:nvSpPr>
        <p:spPr>
          <a:xfrm>
            <a:off x="1649186" y="1825625"/>
            <a:ext cx="9430294" cy="3976912"/>
          </a:xfrm>
        </p:spPr>
        <p:txBody>
          <a:bodyPr>
            <a:normAutofit/>
          </a:bodyPr>
          <a:lstStyle/>
          <a:p>
            <a:pPr marL="0" indent="0">
              <a:buNone/>
              <a:defRPr/>
            </a:pPr>
            <a:r>
              <a:rPr lang="en-US" b="1" dirty="0"/>
              <a:t>Made up of:</a:t>
            </a:r>
          </a:p>
          <a:p>
            <a:pPr>
              <a:defRPr/>
            </a:pPr>
            <a:r>
              <a:rPr lang="en-US" b="1" dirty="0"/>
              <a:t>Principal</a:t>
            </a:r>
          </a:p>
          <a:p>
            <a:pPr>
              <a:defRPr/>
            </a:pPr>
            <a:r>
              <a:rPr lang="en-US" b="1" dirty="0"/>
              <a:t>CDSO</a:t>
            </a:r>
          </a:p>
          <a:p>
            <a:pPr>
              <a:defRPr/>
            </a:pPr>
            <a:r>
              <a:rPr lang="en-US" b="1" dirty="0"/>
              <a:t>Janitor/Custodian</a:t>
            </a:r>
          </a:p>
          <a:p>
            <a:pPr>
              <a:defRPr/>
            </a:pPr>
            <a:r>
              <a:rPr lang="en-US" b="1" dirty="0"/>
              <a:t>School Nurse</a:t>
            </a:r>
          </a:p>
          <a:p>
            <a:pPr>
              <a:defRPr/>
            </a:pPr>
            <a:r>
              <a:rPr lang="en-US" b="1" dirty="0"/>
              <a:t>Facilities Manager</a:t>
            </a:r>
          </a:p>
          <a:p>
            <a:pPr lvl="1"/>
            <a:endParaRPr lang="en-US" dirty="0"/>
          </a:p>
        </p:txBody>
      </p:sp>
      <p:sp>
        <p:nvSpPr>
          <p:cNvPr id="4" name="Title 3">
            <a:extLst>
              <a:ext uri="{FF2B5EF4-FFF2-40B4-BE49-F238E27FC236}">
                <a16:creationId xmlns:a16="http://schemas.microsoft.com/office/drawing/2014/main" id="{232503B7-7637-44DB-8945-9F0E477F8099}"/>
              </a:ext>
            </a:extLst>
          </p:cNvPr>
          <p:cNvSpPr>
            <a:spLocks noGrp="1"/>
          </p:cNvSpPr>
          <p:nvPr>
            <p:ph type="title"/>
          </p:nvPr>
        </p:nvSpPr>
        <p:spPr/>
        <p:txBody>
          <a:bodyPr>
            <a:normAutofit/>
          </a:bodyPr>
          <a:lstStyle/>
          <a:p>
            <a:r>
              <a:rPr lang="en-US" dirty="0"/>
              <a:t>  Safety Committee</a:t>
            </a:r>
          </a:p>
        </p:txBody>
      </p:sp>
    </p:spTree>
    <p:extLst>
      <p:ext uri="{BB962C8B-B14F-4D97-AF65-F5344CB8AC3E}">
        <p14:creationId xmlns:p14="http://schemas.microsoft.com/office/powerpoint/2010/main" val="370946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DC7864-4C9F-46A9-A99F-64024A1F027C}"/>
              </a:ext>
            </a:extLst>
          </p:cNvPr>
          <p:cNvSpPr>
            <a:spLocks noGrp="1"/>
          </p:cNvSpPr>
          <p:nvPr>
            <p:ph idx="1"/>
          </p:nvPr>
        </p:nvSpPr>
        <p:spPr/>
        <p:txBody>
          <a:bodyPr>
            <a:normAutofit/>
          </a:bodyPr>
          <a:lstStyle/>
          <a:p>
            <a:pPr marL="0" indent="0">
              <a:buNone/>
              <a:defRPr/>
            </a:pPr>
            <a:r>
              <a:rPr lang="en-US" b="1" dirty="0"/>
              <a:t>Topics to discuss:</a:t>
            </a:r>
          </a:p>
          <a:p>
            <a:pPr lvl="1"/>
            <a:r>
              <a:rPr lang="en-US" dirty="0"/>
              <a:t>Injuries since last meeting</a:t>
            </a:r>
          </a:p>
          <a:p>
            <a:pPr lvl="1"/>
            <a:r>
              <a:rPr lang="en-US" dirty="0"/>
              <a:t>Identified hazards</a:t>
            </a:r>
          </a:p>
          <a:p>
            <a:pPr lvl="1"/>
            <a:r>
              <a:rPr lang="en-US" dirty="0"/>
              <a:t>Safety related complaints (Parents, students, staff)</a:t>
            </a:r>
          </a:p>
          <a:p>
            <a:pPr lvl="1"/>
            <a:r>
              <a:rPr lang="en-US" dirty="0"/>
              <a:t>Material Failures that should be addressed higher</a:t>
            </a:r>
          </a:p>
          <a:p>
            <a:pPr marL="457200" lvl="1" indent="0">
              <a:buNone/>
            </a:pPr>
            <a:endParaRPr lang="en-US" dirty="0"/>
          </a:p>
          <a:p>
            <a:pPr lvl="1"/>
            <a:endParaRPr lang="en-US" dirty="0"/>
          </a:p>
        </p:txBody>
      </p:sp>
      <p:sp>
        <p:nvSpPr>
          <p:cNvPr id="4" name="Title 3">
            <a:extLst>
              <a:ext uri="{FF2B5EF4-FFF2-40B4-BE49-F238E27FC236}">
                <a16:creationId xmlns:a16="http://schemas.microsoft.com/office/drawing/2014/main" id="{232503B7-7637-44DB-8945-9F0E477F8099}"/>
              </a:ext>
            </a:extLst>
          </p:cNvPr>
          <p:cNvSpPr>
            <a:spLocks noGrp="1"/>
          </p:cNvSpPr>
          <p:nvPr>
            <p:ph type="title"/>
          </p:nvPr>
        </p:nvSpPr>
        <p:spPr/>
        <p:txBody>
          <a:bodyPr>
            <a:normAutofit/>
          </a:bodyPr>
          <a:lstStyle/>
          <a:p>
            <a:r>
              <a:rPr lang="en-US" dirty="0"/>
              <a:t>  Safety Committee</a:t>
            </a:r>
          </a:p>
        </p:txBody>
      </p:sp>
    </p:spTree>
    <p:extLst>
      <p:ext uri="{BB962C8B-B14F-4D97-AF65-F5344CB8AC3E}">
        <p14:creationId xmlns:p14="http://schemas.microsoft.com/office/powerpoint/2010/main" val="329588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B6C7B7-9D40-44E3-BD55-4728AA5148FA}"/>
              </a:ext>
            </a:extLst>
          </p:cNvPr>
          <p:cNvSpPr>
            <a:spLocks noGrp="1"/>
          </p:cNvSpPr>
          <p:nvPr>
            <p:ph idx="4294967295"/>
          </p:nvPr>
        </p:nvSpPr>
        <p:spPr>
          <a:xfrm>
            <a:off x="1156465" y="2755446"/>
            <a:ext cx="9879070" cy="1325562"/>
          </a:xfrm>
        </p:spPr>
        <p:txBody>
          <a:bodyPr vert="horz" lIns="91440" tIns="45720" rIns="91440" bIns="45720" rtlCol="0" anchor="t">
            <a:noAutofit/>
          </a:bodyPr>
          <a:lstStyle/>
          <a:p>
            <a:pPr marL="0" indent="0" algn="ctr">
              <a:buNone/>
            </a:pPr>
            <a:r>
              <a:rPr lang="en-US" sz="9600" dirty="0">
                <a:solidFill>
                  <a:schemeClr val="bg1"/>
                </a:solidFill>
                <a:effectLst>
                  <a:outerShdw blurRad="38100" dist="38100" dir="2700000" algn="tl">
                    <a:srgbClr val="000000">
                      <a:alpha val="43137"/>
                    </a:srgbClr>
                  </a:outerShdw>
                </a:effectLst>
              </a:rPr>
              <a:t>Monthly Meetings!</a:t>
            </a:r>
          </a:p>
        </p:txBody>
      </p:sp>
      <p:sp>
        <p:nvSpPr>
          <p:cNvPr id="3" name="Title 2">
            <a:extLst>
              <a:ext uri="{FF2B5EF4-FFF2-40B4-BE49-F238E27FC236}">
                <a16:creationId xmlns:a16="http://schemas.microsoft.com/office/drawing/2014/main" id="{11763C76-9435-4259-B25F-672A4902C5A7}"/>
              </a:ext>
            </a:extLst>
          </p:cNvPr>
          <p:cNvSpPr>
            <a:spLocks noGrp="1"/>
          </p:cNvSpPr>
          <p:nvPr>
            <p:ph type="title" idx="4294967295"/>
          </p:nvPr>
        </p:nvSpPr>
        <p:spPr>
          <a:xfrm>
            <a:off x="2977356" y="1220788"/>
            <a:ext cx="6237288" cy="1325562"/>
          </a:xfrm>
        </p:spPr>
        <p:txBody>
          <a:bodyPr/>
          <a:lstStyle/>
          <a:p>
            <a:pPr algn="ctr"/>
            <a:r>
              <a:rPr lang="en-US" dirty="0">
                <a:solidFill>
                  <a:schemeClr val="bg1"/>
                </a:solidFill>
              </a:rPr>
              <a:t>How often?</a:t>
            </a:r>
          </a:p>
        </p:txBody>
      </p:sp>
    </p:spTree>
    <p:extLst>
      <p:ext uri="{BB962C8B-B14F-4D97-AF65-F5344CB8AC3E}">
        <p14:creationId xmlns:p14="http://schemas.microsoft.com/office/powerpoint/2010/main" val="1204994805"/>
      </p:ext>
    </p:extLst>
  </p:cSld>
  <p:clrMapOvr>
    <a:masterClrMapping/>
  </p:clrMapOvr>
</p:sld>
</file>

<file path=ppt/theme/theme1.xml><?xml version="1.0" encoding="utf-8"?>
<a:theme xmlns:a="http://schemas.openxmlformats.org/drawingml/2006/main" name="Office Theme">
  <a:themeElements>
    <a:clrScheme name="BIE Color Palette">
      <a:dk1>
        <a:srgbClr val="0F6460"/>
      </a:dk1>
      <a:lt1>
        <a:sysClr val="window" lastClr="FFFFFF"/>
      </a:lt1>
      <a:dk2>
        <a:srgbClr val="9C3D10"/>
      </a:dk2>
      <a:lt2>
        <a:srgbClr val="E66F0E"/>
      </a:lt2>
      <a:accent1>
        <a:srgbClr val="008480"/>
      </a:accent1>
      <a:accent2>
        <a:srgbClr val="E5A000"/>
      </a:accent2>
      <a:accent3>
        <a:srgbClr val="008480"/>
      </a:accent3>
      <a:accent4>
        <a:srgbClr val="D54309"/>
      </a:accent4>
      <a:accent5>
        <a:srgbClr val="6FBAB3"/>
      </a:accent5>
      <a:accent6>
        <a:srgbClr val="FFBE2E"/>
      </a:accent6>
      <a:hlink>
        <a:srgbClr val="008480"/>
      </a:hlink>
      <a:folHlink>
        <a:srgbClr val="7F7F7F"/>
      </a:folHlink>
    </a:clrScheme>
    <a:fontScheme name="BIE Typography">
      <a:majorFont>
        <a:latin typeface="Trebuchet M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E SLIDE 4.3 Central Office Template" id="{9B7B5AD5-5FFB-453A-A7CF-BB838296C052}" vid="{858E6D96-D63E-4BB5-A635-9B6E650457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3EFBD184CCA942BD942D2DC234DA02" ma:contentTypeVersion="14" ma:contentTypeDescription="Create a new document." ma:contentTypeScope="" ma:versionID="b6e045c44db7cc55ae4da8845646d733">
  <xsd:schema xmlns:xsd="http://www.w3.org/2001/XMLSchema" xmlns:xs="http://www.w3.org/2001/XMLSchema" xmlns:p="http://schemas.microsoft.com/office/2006/metadata/properties" xmlns:ns2="537495c8-04d0-4d9f-a3c5-24b15dd8235a" xmlns:ns3="d6c4c347-d8bf-4125-97e5-bf5a24a6ea48" xmlns:ns4="31062a0d-ede8-4112-b4bb-00a9c1bc8e16" targetNamespace="http://schemas.microsoft.com/office/2006/metadata/properties" ma:root="true" ma:fieldsID="1804e3f35c2ccfb1888bbfb2fec1de90" ns2:_="" ns3:_="" ns4:_="">
    <xsd:import namespace="537495c8-04d0-4d9f-a3c5-24b15dd8235a"/>
    <xsd:import namespace="d6c4c347-d8bf-4125-97e5-bf5a24a6ea48"/>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DateTimePosted"/>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7495c8-04d0-4d9f-a3c5-24b15dd823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DateTimePosted" ma:index="18" ma:displayName="Date &amp; Time Posted" ma:format="DateTime" ma:internalName="DateTimePosted">
      <xsd:simpleType>
        <xsd:restriction base="dms:DateTim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6c4c347-d8bf-4125-97e5-bf5a24a6ea4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505bb3b-600f-4dd2-97d1-0aa4c49e4934}" ma:internalName="TaxCatchAll" ma:showField="CatchAllData" ma:web="53f24b3a-2adf-47ef-9d29-c9edda8419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TimePosted xmlns="537495c8-04d0-4d9f-a3c5-24b15dd8235a"/>
    <lcf76f155ced4ddcb4097134ff3c332f xmlns="537495c8-04d0-4d9f-a3c5-24b15dd8235a">
      <Terms xmlns="http://schemas.microsoft.com/office/infopath/2007/PartnerControls"/>
    </lcf76f155ced4ddcb4097134ff3c332f>
    <TaxCatchAll xmlns="31062a0d-ede8-4112-b4bb-00a9c1bc8e16" xsi:nil="true"/>
  </documentManagement>
</p:properties>
</file>

<file path=customXml/itemProps1.xml><?xml version="1.0" encoding="utf-8"?>
<ds:datastoreItem xmlns:ds="http://schemas.openxmlformats.org/officeDocument/2006/customXml" ds:itemID="{9218057D-CADD-4435-B473-85BAC6559F95}">
  <ds:schemaRefs>
    <ds:schemaRef ds:uri="http://schemas.microsoft.com/sharepoint/v3/contenttype/forms"/>
  </ds:schemaRefs>
</ds:datastoreItem>
</file>

<file path=customXml/itemProps2.xml><?xml version="1.0" encoding="utf-8"?>
<ds:datastoreItem xmlns:ds="http://schemas.openxmlformats.org/officeDocument/2006/customXml" ds:itemID="{82965BB2-0DFD-4A85-AA40-B1D533C695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7495c8-04d0-4d9f-a3c5-24b15dd8235a"/>
    <ds:schemaRef ds:uri="d6c4c347-d8bf-4125-97e5-bf5a24a6ea48"/>
    <ds:schemaRef ds:uri="31062a0d-ede8-4112-b4bb-00a9c1bc8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1387CA-414C-4A4B-BE5C-9E2C9DEAE4A6}">
  <ds:schemaRefs>
    <ds:schemaRef ds:uri="http://schemas.microsoft.com/office/2006/documentManagement/types"/>
    <ds:schemaRef ds:uri="http://purl.org/dc/elements/1.1/"/>
    <ds:schemaRef ds:uri="http://www.w3.org/XML/1998/namespace"/>
    <ds:schemaRef ds:uri="http://schemas.openxmlformats.org/package/2006/metadata/core-properties"/>
    <ds:schemaRef ds:uri="http://purl.org/dc/terms/"/>
    <ds:schemaRef ds:uri="http://purl.org/dc/dcmitype/"/>
    <ds:schemaRef ds:uri="http://schemas.microsoft.com/office/infopath/2007/PartnerControls"/>
    <ds:schemaRef ds:uri="88b3399d-7b07-433a-b7f2-b114c65c5ee2"/>
    <ds:schemaRef ds:uri="27ad0a69-bbfd-4c29-9fa0-42727088d9a6"/>
    <ds:schemaRef ds:uri="http://schemas.microsoft.com/office/2006/metadata/properties"/>
    <ds:schemaRef ds:uri="537495c8-04d0-4d9f-a3c5-24b15dd8235a"/>
    <ds:schemaRef ds:uri="31062a0d-ede8-4112-b4bb-00a9c1bc8e16"/>
  </ds:schemaRefs>
</ds:datastoreItem>
</file>

<file path=docProps/app.xml><?xml version="1.0" encoding="utf-8"?>
<Properties xmlns="http://schemas.openxmlformats.org/officeDocument/2006/extended-properties" xmlns:vt="http://schemas.openxmlformats.org/officeDocument/2006/docPropsVTypes">
  <Template>BIE SLIDE 4.3 Central Office Template</Template>
  <TotalTime>4773</TotalTime>
  <Words>2085</Words>
  <Application>Microsoft Office PowerPoint</Application>
  <PresentationFormat>Widescreen</PresentationFormat>
  <Paragraphs>147</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SESSION 11-13 Safety for the Leader!</vt:lpstr>
      <vt:lpstr>PowerPoint Presentation</vt:lpstr>
      <vt:lpstr>Objectives</vt:lpstr>
      <vt:lpstr>CDSO &amp; Safety Committee</vt:lpstr>
      <vt:lpstr>Requirements of the CDSO</vt:lpstr>
      <vt:lpstr>  Safety Committee</vt:lpstr>
      <vt:lpstr>  Safety Committee</vt:lpstr>
      <vt:lpstr>How often?</vt:lpstr>
      <vt:lpstr>Emergency Action Plan</vt:lpstr>
      <vt:lpstr>Most Common Accidents</vt:lpstr>
      <vt:lpstr>Inspection Program</vt:lpstr>
      <vt:lpstr>Inspection program</vt:lpstr>
      <vt:lpstr>Contact Information</vt:lpstr>
      <vt:lpstr>PowerPoint Presentation</vt:lpstr>
      <vt:lpstr>CONNECT WITH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Bitsui, Marian K</dc:creator>
  <cp:lastModifiedBy>Perry, Dunnivan G</cp:lastModifiedBy>
  <cp:revision>28</cp:revision>
  <dcterms:created xsi:type="dcterms:W3CDTF">2022-01-20T15:00:48Z</dcterms:created>
  <dcterms:modified xsi:type="dcterms:W3CDTF">2022-06-06T22:43:52Z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0x010100813EFBD184CCA942BD942D2DC234DA02</vt:lpwstr>
  </property>
  <property fmtid="{D5CDD505-2E9C-101B-9397-08002B2CF9AE}" pid="3" name="MediaServiceImageTags">
    <vt:lpwstr/>
  </property>
</Properties>
</file>