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81" r:id="rId3"/>
    <p:sldId id="28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6" r:id="rId21"/>
    <p:sldId id="274" r:id="rId22"/>
    <p:sldId id="275" r:id="rId23"/>
    <p:sldId id="276" r:id="rId24"/>
    <p:sldId id="277" r:id="rId25"/>
    <p:sldId id="278" r:id="rId26"/>
    <p:sldId id="283" r:id="rId27"/>
    <p:sldId id="280" r:id="rId28"/>
    <p:sldId id="284" r:id="rId29"/>
    <p:sldId id="285" r:id="rId30"/>
  </p:sldIdLst>
  <p:sldSz cx="12192000" cy="6858000"/>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7YpZFZBCGHHsV0HEU/gDCR48s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49" d="100"/>
          <a:sy n="149" d="100"/>
        </p:scale>
        <p:origin x="5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00500" y="548625"/>
            <a:ext cx="64011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00" y="3474700"/>
            <a:ext cx="7680950" cy="3291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8: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9: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0: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1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1: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1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1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3: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1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4: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1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5: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1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6: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1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7: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1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775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604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9: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1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0: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2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1: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2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2: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2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3: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2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7: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1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46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2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2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305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2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97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7:notes"/>
          <p:cNvSpPr txBox="1">
            <a:spLocks noGrp="1"/>
          </p:cNvSpPr>
          <p:nvPr>
            <p:ph type="body" idx="1"/>
          </p:nvPr>
        </p:nvSpPr>
        <p:spPr>
          <a:xfrm>
            <a:off x="960100" y="3474700"/>
            <a:ext cx="7680950"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0.emf"/><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hyperlink" Target="http://www.bie.ed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7085" y="599010"/>
            <a:ext cx="7117830" cy="4587046"/>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1780300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ation Highlight Slide" preserve="1">
  <p:cSld name="Quotation Highlight Slide">
    <p:spTree>
      <p:nvGrpSpPr>
        <p:cNvPr id="1" name="Shape 84"/>
        <p:cNvGrpSpPr/>
        <p:nvPr/>
      </p:nvGrpSpPr>
      <p:grpSpPr>
        <a:xfrm>
          <a:off x="0" y="0"/>
          <a:ext cx="0" cy="0"/>
          <a:chOff x="0" y="0"/>
          <a:chExt cx="0" cy="0"/>
        </a:xfrm>
      </p:grpSpPr>
      <p:sp>
        <p:nvSpPr>
          <p:cNvPr id="85" name="Google Shape;85;p45"/>
          <p:cNvSpPr/>
          <p:nvPr/>
        </p:nvSpPr>
        <p:spPr>
          <a:xfrm>
            <a:off x="2011680" y="0"/>
            <a:ext cx="10189073"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87" name="Google Shape;87;p45"/>
          <p:cNvSpPr txBox="1">
            <a:spLocks noGrp="1"/>
          </p:cNvSpPr>
          <p:nvPr>
            <p:ph type="title"/>
          </p:nvPr>
        </p:nvSpPr>
        <p:spPr>
          <a:xfrm>
            <a:off x="3199983" y="1692390"/>
            <a:ext cx="7117169" cy="243564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rgbClr val="ABC1DA"/>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45"/>
          <p:cNvSpPr txBox="1">
            <a:spLocks noGrp="1"/>
          </p:cNvSpPr>
          <p:nvPr>
            <p:ph type="body" idx="1"/>
          </p:nvPr>
        </p:nvSpPr>
        <p:spPr>
          <a:xfrm>
            <a:off x="5438484" y="4473460"/>
            <a:ext cx="4818086" cy="69215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rgbClr val="72E51D"/>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64629" y="1634025"/>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158329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4"/>
        <p:cNvGrpSpPr/>
        <p:nvPr/>
      </p:nvGrpSpPr>
      <p:grpSpPr>
        <a:xfrm>
          <a:off x="0" y="0"/>
          <a:ext cx="0" cy="0"/>
          <a:chOff x="0" y="0"/>
          <a:chExt cx="0" cy="0"/>
        </a:xfrm>
      </p:grpSpPr>
      <p:sp>
        <p:nvSpPr>
          <p:cNvPr id="45" name="Google Shape;45;p29"/>
          <p:cNvSpPr txBox="1">
            <a:spLocks noGrp="1"/>
          </p:cNvSpPr>
          <p:nvPr>
            <p:ph type="body" idx="1"/>
          </p:nvPr>
        </p:nvSpPr>
        <p:spPr>
          <a:xfrm>
            <a:off x="1455592" y="1825625"/>
            <a:ext cx="9623888" cy="39769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E1E07"/>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9"/>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7" name="Google Shape;208;p50" descr="An organic corner shape">
            <a:extLst>
              <a:ext uri="{FF2B5EF4-FFF2-40B4-BE49-F238E27FC236}">
                <a16:creationId xmlns:a16="http://schemas.microsoft.com/office/drawing/2014/main" id="{4816F6E8-F272-081E-EF85-39C9613507FA}"/>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8" name="Google Shape;209;p50" descr="A circle filled with diagonal lines">
            <a:extLst>
              <a:ext uri="{FF2B5EF4-FFF2-40B4-BE49-F238E27FC236}">
                <a16:creationId xmlns:a16="http://schemas.microsoft.com/office/drawing/2014/main" id="{5CFC5CA4-A3A3-B455-3FE8-7D54EBE88A9A}"/>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9" name="Google Shape;210;p50">
            <a:extLst>
              <a:ext uri="{FF2B5EF4-FFF2-40B4-BE49-F238E27FC236}">
                <a16:creationId xmlns:a16="http://schemas.microsoft.com/office/drawing/2014/main" id="{B486D1FC-5520-32DE-460A-6E154EFBE941}"/>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10" name="Picture 9">
            <a:extLst>
              <a:ext uri="{FF2B5EF4-FFF2-40B4-BE49-F238E27FC236}">
                <a16:creationId xmlns:a16="http://schemas.microsoft.com/office/drawing/2014/main" id="{0214D381-2D03-0B7B-EB02-D7F179C5DFE1}"/>
              </a:ext>
            </a:extLst>
          </p:cNvPr>
          <p:cNvPicPr>
            <a:picLocks noChangeAspect="1"/>
          </p:cNvPicPr>
          <p:nvPr userDrawn="1"/>
        </p:nvPicPr>
        <p:blipFill>
          <a:blip r:embed="rId4"/>
          <a:stretch>
            <a:fillRect/>
          </a:stretch>
        </p:blipFill>
        <p:spPr>
          <a:xfrm>
            <a:off x="10440834" y="351099"/>
            <a:ext cx="1500070" cy="96671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44"/>
        <p:cNvGrpSpPr/>
        <p:nvPr/>
      </p:nvGrpSpPr>
      <p:grpSpPr>
        <a:xfrm>
          <a:off x="0" y="0"/>
          <a:ext cx="0" cy="0"/>
          <a:chOff x="0" y="0"/>
          <a:chExt cx="0" cy="0"/>
        </a:xfrm>
      </p:grpSpPr>
      <p:sp>
        <p:nvSpPr>
          <p:cNvPr id="45" name="Google Shape;45;p29"/>
          <p:cNvSpPr txBox="1">
            <a:spLocks noGrp="1"/>
          </p:cNvSpPr>
          <p:nvPr>
            <p:ph type="body" idx="1"/>
          </p:nvPr>
        </p:nvSpPr>
        <p:spPr>
          <a:xfrm>
            <a:off x="1455592" y="1825625"/>
            <a:ext cx="9623888" cy="39769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E1E07"/>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9"/>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59789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0" y="-1232989"/>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rebuchet M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52" name="Google Shape;52;p30" descr="Text&#10;&#10;Description automatically generated"/>
          <p:cNvPicPr preferRelativeResize="0"/>
          <p:nvPr/>
        </p:nvPicPr>
        <p:blipFill rotWithShape="1">
          <a:blip r:embed="rId2">
            <a:alphaModFix/>
          </a:blip>
          <a:srcRect/>
          <a:stretch/>
        </p:blipFill>
        <p:spPr>
          <a:xfrm>
            <a:off x="1496169" y="527052"/>
            <a:ext cx="9199661" cy="58038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174" y="583843"/>
            <a:ext cx="3719652" cy="2397109"/>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10428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spTree>
    <p:extLst>
      <p:ext uri="{BB962C8B-B14F-4D97-AF65-F5344CB8AC3E}">
        <p14:creationId xmlns:p14="http://schemas.microsoft.com/office/powerpoint/2010/main" val="1317511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Slide" preserve="1">
  <p:cSld name="1_Presentation Slide">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30" name="Google Shape;30;p35" descr="An organic corner shape"/>
          <p:cNvPicPr preferRelativeResize="0"/>
          <p:nvPr/>
        </p:nvPicPr>
        <p:blipFill rotWithShape="1">
          <a:blip r:embed="rId3">
            <a:alphaModFix/>
          </a:blip>
          <a:srcRect t="47415" r="11642"/>
          <a:stretch/>
        </p:blipFill>
        <p:spPr>
          <a:xfrm>
            <a:off x="-10180" y="4453838"/>
            <a:ext cx="4039730" cy="2404162"/>
          </a:xfrm>
          <a:prstGeom prst="rect">
            <a:avLst/>
          </a:prstGeom>
          <a:noFill/>
          <a:ln>
            <a:noFill/>
          </a:ln>
        </p:spPr>
      </p:pic>
      <p:pic>
        <p:nvPicPr>
          <p:cNvPr id="31" name="Google Shape;31;p35" descr="A circle filled with diagonal lines"/>
          <p:cNvPicPr preferRelativeResize="0"/>
          <p:nvPr/>
        </p:nvPicPr>
        <p:blipFill rotWithShape="1">
          <a:blip r:embed="rId4">
            <a:alphaModFix/>
          </a:blip>
          <a:srcRect l="58934" t="11636" r="12364" b="10950"/>
          <a:stretch/>
        </p:blipFill>
        <p:spPr>
          <a:xfrm>
            <a:off x="-10180" y="3318626"/>
            <a:ext cx="1312242" cy="3539374"/>
          </a:xfrm>
          <a:prstGeom prst="rect">
            <a:avLst/>
          </a:prstGeom>
          <a:noFill/>
          <a:ln>
            <a:noFill/>
          </a:ln>
        </p:spPr>
      </p:pic>
      <p:cxnSp>
        <p:nvCxnSpPr>
          <p:cNvPr id="32" name="Google Shape;32;p35"/>
          <p:cNvCxnSpPr/>
          <p:nvPr/>
        </p:nvCxnSpPr>
        <p:spPr>
          <a:xfrm rot="10800000">
            <a:off x="1702685" y="1919938"/>
            <a:ext cx="6765675" cy="3947"/>
          </a:xfrm>
          <a:prstGeom prst="straightConnector1">
            <a:avLst/>
          </a:prstGeom>
          <a:noFill/>
          <a:ln w="76200" cap="rnd" cmpd="sng">
            <a:solidFill>
              <a:schemeClr val="accent6"/>
            </a:solidFill>
            <a:prstDash val="dot"/>
            <a:miter lim="800000"/>
            <a:headEnd type="none" w="sm" len="sm"/>
            <a:tailEnd type="none" w="sm" len="sm"/>
          </a:ln>
        </p:spPr>
      </p:cxnSp>
      <p:sp>
        <p:nvSpPr>
          <p:cNvPr id="33" name="Google Shape;33;p35"/>
          <p:cNvSpPr txBox="1">
            <a:spLocks noGrp="1"/>
          </p:cNvSpPr>
          <p:nvPr>
            <p:ph type="body" idx="1"/>
          </p:nvPr>
        </p:nvSpPr>
        <p:spPr>
          <a:xfrm>
            <a:off x="1702685" y="3429000"/>
            <a:ext cx="6643058" cy="1855302"/>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000"/>
              </a:spcBef>
              <a:spcAft>
                <a:spcPts val="0"/>
              </a:spcAft>
              <a:buClr>
                <a:schemeClr val="lt1"/>
              </a:buClr>
              <a:buSzPts val="3200"/>
              <a:buChar char="•"/>
              <a:defRPr>
                <a:solidFill>
                  <a:schemeClr val="lt1"/>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55600" algn="l">
              <a:lnSpc>
                <a:spcPct val="90000"/>
              </a:lnSpc>
              <a:spcBef>
                <a:spcPts val="500"/>
              </a:spcBef>
              <a:spcAft>
                <a:spcPts val="0"/>
              </a:spcAft>
              <a:buClr>
                <a:schemeClr val="lt1"/>
              </a:buClr>
              <a:buSzPts val="2000"/>
              <a:buChar char="•"/>
              <a:defRPr>
                <a:solidFill>
                  <a:schemeClr val="lt1"/>
                </a:solidFill>
              </a:defRPr>
            </a:lvl4pPr>
            <a:lvl5pPr marL="2286000" lvl="4" indent="-355600" algn="l">
              <a:lnSpc>
                <a:spcPct val="90000"/>
              </a:lnSpc>
              <a:spcBef>
                <a:spcPts val="500"/>
              </a:spcBef>
              <a:spcAft>
                <a:spcPts val="0"/>
              </a:spcAft>
              <a:buClr>
                <a:schemeClr val="lt1"/>
              </a:buClr>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4" name="Google Shape;34;p35" descr="An organic corner shape"/>
          <p:cNvPicPr preferRelativeResize="0"/>
          <p:nvPr/>
        </p:nvPicPr>
        <p:blipFill rotWithShape="1">
          <a:blip r:embed="rId5">
            <a:alphaModFix/>
          </a:blip>
          <a:srcRect b="65540"/>
          <a:stretch/>
        </p:blipFill>
        <p:spPr>
          <a:xfrm>
            <a:off x="7620000" y="-1038"/>
            <a:ext cx="4572000" cy="1575516"/>
          </a:xfrm>
          <a:prstGeom prst="rect">
            <a:avLst/>
          </a:prstGeom>
          <a:noFill/>
          <a:ln>
            <a:noFill/>
          </a:ln>
        </p:spPr>
      </p:pic>
      <p:grpSp>
        <p:nvGrpSpPr>
          <p:cNvPr id="35" name="Google Shape;35;p35"/>
          <p:cNvGrpSpPr/>
          <p:nvPr/>
        </p:nvGrpSpPr>
        <p:grpSpPr>
          <a:xfrm rot="-5400000">
            <a:off x="10469429" y="1181806"/>
            <a:ext cx="2584807" cy="869620"/>
            <a:chOff x="9177476" y="5772727"/>
            <a:chExt cx="2584807" cy="869620"/>
          </a:xfrm>
        </p:grpSpPr>
        <p:sp>
          <p:nvSpPr>
            <p:cNvPr id="36" name="Google Shape;36;p35"/>
            <p:cNvSpPr/>
            <p:nvPr/>
          </p:nvSpPr>
          <p:spPr>
            <a:xfrm>
              <a:off x="1166068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35"/>
            <p:cNvSpPr/>
            <p:nvPr/>
          </p:nvSpPr>
          <p:spPr>
            <a:xfrm>
              <a:off x="1126190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5"/>
            <p:cNvSpPr/>
            <p:nvPr/>
          </p:nvSpPr>
          <p:spPr>
            <a:xfrm>
              <a:off x="1085817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35"/>
            <p:cNvSpPr/>
            <p:nvPr/>
          </p:nvSpPr>
          <p:spPr>
            <a:xfrm>
              <a:off x="1043896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35"/>
            <p:cNvSpPr/>
            <p:nvPr/>
          </p:nvSpPr>
          <p:spPr>
            <a:xfrm>
              <a:off x="10019752"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35"/>
            <p:cNvSpPr/>
            <p:nvPr/>
          </p:nvSpPr>
          <p:spPr>
            <a:xfrm>
              <a:off x="959861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35"/>
            <p:cNvSpPr/>
            <p:nvPr/>
          </p:nvSpPr>
          <p:spPr>
            <a:xfrm>
              <a:off x="9177476"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3" name="Google Shape;43;p35"/>
          <p:cNvSpPr txBox="1">
            <a:spLocks noGrp="1"/>
          </p:cNvSpPr>
          <p:nvPr>
            <p:ph type="title"/>
          </p:nvPr>
        </p:nvSpPr>
        <p:spPr>
          <a:xfrm>
            <a:off x="1702685" y="2130681"/>
            <a:ext cx="9042786" cy="968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rebuchet MS"/>
              <a:buNone/>
              <a:defRPr>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4" name="Google Shape;44;p35"/>
          <p:cNvPicPr preferRelativeResize="0"/>
          <p:nvPr/>
        </p:nvPicPr>
        <p:blipFill rotWithShape="1">
          <a:blip r:embed="rId6">
            <a:alphaModFix/>
          </a:blip>
          <a:srcRect/>
          <a:stretch/>
        </p:blipFill>
        <p:spPr>
          <a:xfrm>
            <a:off x="444312" y="512082"/>
            <a:ext cx="5779766" cy="1229279"/>
          </a:xfrm>
          <a:prstGeom prst="rect">
            <a:avLst/>
          </a:prstGeom>
          <a:noFill/>
          <a:ln>
            <a:noFill/>
          </a:ln>
        </p:spPr>
      </p:pic>
      <p:pic>
        <p:nvPicPr>
          <p:cNvPr id="18" name="Picture 17">
            <a:extLst>
              <a:ext uri="{FF2B5EF4-FFF2-40B4-BE49-F238E27FC236}">
                <a16:creationId xmlns:a16="http://schemas.microsoft.com/office/drawing/2014/main" id="{03C9F7E2-509F-E2E6-037A-DD3BCBE257DA}"/>
              </a:ext>
            </a:extLst>
          </p:cNvPr>
          <p:cNvPicPr>
            <a:picLocks noChangeAspect="1"/>
          </p:cNvPicPr>
          <p:nvPr userDrawn="1"/>
        </p:nvPicPr>
        <p:blipFill>
          <a:blip r:embed="rId7"/>
          <a:stretch>
            <a:fillRect/>
          </a:stretch>
        </p:blipFill>
        <p:spPr>
          <a:xfrm>
            <a:off x="6705600" y="3228558"/>
            <a:ext cx="5210686" cy="3357998"/>
          </a:xfrm>
          <a:prstGeom prst="rect">
            <a:avLst/>
          </a:prstGeom>
        </p:spPr>
      </p:pic>
    </p:spTree>
    <p:extLst>
      <p:ext uri="{BB962C8B-B14F-4D97-AF65-F5344CB8AC3E}">
        <p14:creationId xmlns:p14="http://schemas.microsoft.com/office/powerpoint/2010/main" val="350171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Ission Slide" preserve="1">
  <p:cSld name="MIssion Slide">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36"/>
          <p:cNvPicPr preferRelativeResize="0"/>
          <p:nvPr/>
        </p:nvPicPr>
        <p:blipFill rotWithShape="1">
          <a:blip r:embed="rId3">
            <a:alphaModFix/>
          </a:blip>
          <a:srcRect/>
          <a:stretch/>
        </p:blipFill>
        <p:spPr>
          <a:xfrm>
            <a:off x="-10180" y="-1038"/>
            <a:ext cx="5735954" cy="6526998"/>
          </a:xfrm>
          <a:prstGeom prst="rect">
            <a:avLst/>
          </a:prstGeom>
          <a:noFill/>
          <a:ln>
            <a:noFill/>
          </a:ln>
        </p:spPr>
      </p:pic>
      <p:pic>
        <p:nvPicPr>
          <p:cNvPr id="47" name="Google Shape;47;p36" descr="An organic corner shape"/>
          <p:cNvPicPr preferRelativeResize="0"/>
          <p:nvPr/>
        </p:nvPicPr>
        <p:blipFill rotWithShape="1">
          <a:blip r:embed="rId4">
            <a:alphaModFix/>
          </a:blip>
          <a:srcRect t="47415" r="11642"/>
          <a:stretch/>
        </p:blipFill>
        <p:spPr>
          <a:xfrm>
            <a:off x="-10180" y="4453838"/>
            <a:ext cx="4039730" cy="2404162"/>
          </a:xfrm>
          <a:prstGeom prst="rect">
            <a:avLst/>
          </a:prstGeom>
          <a:noFill/>
          <a:ln>
            <a:noFill/>
          </a:ln>
        </p:spPr>
      </p:pic>
      <p:pic>
        <p:nvPicPr>
          <p:cNvPr id="48" name="Google Shape;48;p36" descr="A circle filled with diagonal lines"/>
          <p:cNvPicPr preferRelativeResize="0"/>
          <p:nvPr/>
        </p:nvPicPr>
        <p:blipFill rotWithShape="1">
          <a:blip r:embed="rId5">
            <a:alphaModFix/>
          </a:blip>
          <a:srcRect l="58934" t="11636" r="12364" b="10950"/>
          <a:stretch/>
        </p:blipFill>
        <p:spPr>
          <a:xfrm>
            <a:off x="-10180" y="3318626"/>
            <a:ext cx="1312242" cy="3539374"/>
          </a:xfrm>
          <a:prstGeom prst="rect">
            <a:avLst/>
          </a:prstGeom>
          <a:noFill/>
          <a:ln>
            <a:noFill/>
          </a:ln>
        </p:spPr>
      </p:pic>
      <p:cxnSp>
        <p:nvCxnSpPr>
          <p:cNvPr id="49" name="Google Shape;49;p36"/>
          <p:cNvCxnSpPr/>
          <p:nvPr/>
        </p:nvCxnSpPr>
        <p:spPr>
          <a:xfrm rot="10800000">
            <a:off x="1168400" y="6176963"/>
            <a:ext cx="6747350" cy="0"/>
          </a:xfrm>
          <a:prstGeom prst="straightConnector1">
            <a:avLst/>
          </a:prstGeom>
          <a:noFill/>
          <a:ln w="76200" cap="rnd" cmpd="sng">
            <a:solidFill>
              <a:srgbClr val="FFCC56"/>
            </a:solidFill>
            <a:prstDash val="dot"/>
            <a:miter lim="800000"/>
            <a:headEnd type="none" w="sm" len="sm"/>
            <a:tailEnd type="none" w="sm" len="sm"/>
          </a:ln>
        </p:spPr>
      </p:cxnSp>
      <p:sp>
        <p:nvSpPr>
          <p:cNvPr id="50" name="Google Shape;50;p36"/>
          <p:cNvSpPr txBox="1">
            <a:spLocks noGrp="1"/>
          </p:cNvSpPr>
          <p:nvPr>
            <p:ph type="title"/>
          </p:nvPr>
        </p:nvSpPr>
        <p:spPr>
          <a:xfrm>
            <a:off x="-101620" y="-1312401"/>
            <a:ext cx="5273040" cy="11050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Trebuchet M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36"/>
          <p:cNvSpPr txBox="1"/>
          <p:nvPr/>
        </p:nvSpPr>
        <p:spPr>
          <a:xfrm>
            <a:off x="6095311" y="2492314"/>
            <a:ext cx="4902814"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To provide an overview of Asbestos Hazard Emergency Response Act (AHERA) requirements, roles, and responsibilities to reduce AHERA infractions within BIE Funded Schools</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000" b="0" i="0" u="none" strike="noStrike" cap="none" dirty="0">
              <a:solidFill>
                <a:schemeClr val="lt1"/>
              </a:solidFill>
              <a:latin typeface="Calibri"/>
              <a:ea typeface="Calibri"/>
              <a:cs typeface="Calibri"/>
              <a:sym typeface="Calibri"/>
            </a:endParaRPr>
          </a:p>
        </p:txBody>
      </p:sp>
      <p:sp>
        <p:nvSpPr>
          <p:cNvPr id="63" name="Google Shape;63;p36"/>
          <p:cNvSpPr txBox="1"/>
          <p:nvPr/>
        </p:nvSpPr>
        <p:spPr>
          <a:xfrm>
            <a:off x="6159193" y="1283566"/>
            <a:ext cx="490281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5400"/>
              <a:buFont typeface="Trebuchet MS"/>
              <a:buNone/>
            </a:pPr>
            <a:r>
              <a:rPr lang="en-US" sz="5400" b="1"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OBJECTIVE</a:t>
            </a:r>
            <a:endParaRPr dirty="0">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E01B8EA2-28C4-DE59-E104-B4BA83D28742}"/>
              </a:ext>
            </a:extLst>
          </p:cNvPr>
          <p:cNvPicPr>
            <a:picLocks noChangeAspect="1"/>
          </p:cNvPicPr>
          <p:nvPr userDrawn="1"/>
        </p:nvPicPr>
        <p:blipFill>
          <a:blip r:embed="rId6"/>
          <a:stretch>
            <a:fillRect/>
          </a:stretch>
        </p:blipFill>
        <p:spPr>
          <a:xfrm>
            <a:off x="8610600" y="4431306"/>
            <a:ext cx="2708776" cy="1745656"/>
          </a:xfrm>
          <a:prstGeom prst="rect">
            <a:avLst/>
          </a:prstGeom>
        </p:spPr>
      </p:pic>
    </p:spTree>
    <p:extLst>
      <p:ext uri="{BB962C8B-B14F-4D97-AF65-F5344CB8AC3E}">
        <p14:creationId xmlns:p14="http://schemas.microsoft.com/office/powerpoint/2010/main" val="150583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resentation Slide">
  <p:cSld name="Presentation Slide">
    <p:bg>
      <p:bgPr>
        <a:blipFill>
          <a:blip r:embed="rId2">
            <a:alphaModFix/>
          </a:blip>
          <a:stretch>
            <a:fillRect/>
          </a:stretch>
        </a:blipFill>
        <a:effectLst/>
      </p:bgPr>
    </p:bg>
    <p:spTree>
      <p:nvGrpSpPr>
        <p:cNvPr id="1" name="Shape 24"/>
        <p:cNvGrpSpPr/>
        <p:nvPr/>
      </p:nvGrpSpPr>
      <p:grpSpPr>
        <a:xfrm>
          <a:off x="0" y="0"/>
          <a:ext cx="0" cy="0"/>
          <a:chOff x="0" y="0"/>
          <a:chExt cx="0" cy="0"/>
        </a:xfrm>
      </p:grpSpPr>
      <p:pic>
        <p:nvPicPr>
          <p:cNvPr id="26" name="Google Shape;26;p27" descr="An organic corner shape"/>
          <p:cNvPicPr preferRelativeResize="0"/>
          <p:nvPr/>
        </p:nvPicPr>
        <p:blipFill rotWithShape="1">
          <a:blip r:embed="rId3">
            <a:alphaModFix/>
          </a:blip>
          <a:srcRect t="47415" r="11642"/>
          <a:stretch/>
        </p:blipFill>
        <p:spPr>
          <a:xfrm>
            <a:off x="-10180" y="4453838"/>
            <a:ext cx="4039730" cy="2404162"/>
          </a:xfrm>
          <a:prstGeom prst="rect">
            <a:avLst/>
          </a:prstGeom>
          <a:noFill/>
          <a:ln>
            <a:noFill/>
          </a:ln>
        </p:spPr>
      </p:pic>
      <p:pic>
        <p:nvPicPr>
          <p:cNvPr id="27" name="Google Shape;27;p27" descr="A circle filled with diagonal lines"/>
          <p:cNvPicPr preferRelativeResize="0"/>
          <p:nvPr/>
        </p:nvPicPr>
        <p:blipFill rotWithShape="1">
          <a:blip r:embed="rId4">
            <a:alphaModFix/>
          </a:blip>
          <a:srcRect l="58934" t="11636" r="12364" b="10950"/>
          <a:stretch/>
        </p:blipFill>
        <p:spPr>
          <a:xfrm>
            <a:off x="-10180" y="3318626"/>
            <a:ext cx="1312242" cy="3539374"/>
          </a:xfrm>
          <a:prstGeom prst="rect">
            <a:avLst/>
          </a:prstGeom>
          <a:noFill/>
          <a:ln>
            <a:noFill/>
          </a:ln>
        </p:spPr>
      </p:pic>
      <p:cxnSp>
        <p:nvCxnSpPr>
          <p:cNvPr id="28" name="Google Shape;28;p27"/>
          <p:cNvCxnSpPr/>
          <p:nvPr/>
        </p:nvCxnSpPr>
        <p:spPr>
          <a:xfrm rot="10800000">
            <a:off x="1702685" y="1919938"/>
            <a:ext cx="6765675" cy="3947"/>
          </a:xfrm>
          <a:prstGeom prst="straightConnector1">
            <a:avLst/>
          </a:prstGeom>
          <a:noFill/>
          <a:ln w="76200" cap="rnd" cmpd="sng">
            <a:solidFill>
              <a:schemeClr val="accent6"/>
            </a:solidFill>
            <a:prstDash val="dot"/>
            <a:miter lim="800000"/>
            <a:headEnd type="none" w="sm" len="sm"/>
            <a:tailEnd type="none" w="sm" len="sm"/>
          </a:ln>
        </p:spPr>
      </p:cxnSp>
      <p:sp>
        <p:nvSpPr>
          <p:cNvPr id="29" name="Google Shape;29;p27"/>
          <p:cNvSpPr txBox="1">
            <a:spLocks noGrp="1"/>
          </p:cNvSpPr>
          <p:nvPr>
            <p:ph type="body" idx="1"/>
          </p:nvPr>
        </p:nvSpPr>
        <p:spPr>
          <a:xfrm>
            <a:off x="1702685" y="3429000"/>
            <a:ext cx="6643058" cy="1855302"/>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000"/>
              </a:spcBef>
              <a:spcAft>
                <a:spcPts val="0"/>
              </a:spcAft>
              <a:buClr>
                <a:schemeClr val="lt1"/>
              </a:buClr>
              <a:buSzPts val="3200"/>
              <a:buChar char="•"/>
              <a:defRPr>
                <a:solidFill>
                  <a:schemeClr val="lt1"/>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55600" algn="l">
              <a:lnSpc>
                <a:spcPct val="90000"/>
              </a:lnSpc>
              <a:spcBef>
                <a:spcPts val="500"/>
              </a:spcBef>
              <a:spcAft>
                <a:spcPts val="0"/>
              </a:spcAft>
              <a:buClr>
                <a:schemeClr val="lt1"/>
              </a:buClr>
              <a:buSzPts val="2000"/>
              <a:buChar char="•"/>
              <a:defRPr>
                <a:solidFill>
                  <a:schemeClr val="lt1"/>
                </a:solidFill>
              </a:defRPr>
            </a:lvl4pPr>
            <a:lvl5pPr marL="2286000" lvl="4" indent="-355600" algn="l">
              <a:lnSpc>
                <a:spcPct val="90000"/>
              </a:lnSpc>
              <a:spcBef>
                <a:spcPts val="500"/>
              </a:spcBef>
              <a:spcAft>
                <a:spcPts val="0"/>
              </a:spcAft>
              <a:buClr>
                <a:schemeClr val="lt1"/>
              </a:buClr>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0" name="Google Shape;30;p27" descr="An organic corner shape"/>
          <p:cNvPicPr preferRelativeResize="0"/>
          <p:nvPr/>
        </p:nvPicPr>
        <p:blipFill rotWithShape="1">
          <a:blip r:embed="rId5">
            <a:alphaModFix/>
          </a:blip>
          <a:srcRect b="65540"/>
          <a:stretch/>
        </p:blipFill>
        <p:spPr>
          <a:xfrm>
            <a:off x="7620000" y="-1038"/>
            <a:ext cx="4572000" cy="1575516"/>
          </a:xfrm>
          <a:prstGeom prst="rect">
            <a:avLst/>
          </a:prstGeom>
          <a:noFill/>
          <a:ln>
            <a:noFill/>
          </a:ln>
        </p:spPr>
      </p:pic>
      <p:grpSp>
        <p:nvGrpSpPr>
          <p:cNvPr id="31" name="Google Shape;31;p27"/>
          <p:cNvGrpSpPr/>
          <p:nvPr/>
        </p:nvGrpSpPr>
        <p:grpSpPr>
          <a:xfrm rot="-5400000">
            <a:off x="10469429" y="1181806"/>
            <a:ext cx="2584807" cy="869620"/>
            <a:chOff x="9177476" y="5772727"/>
            <a:chExt cx="2584807" cy="869620"/>
          </a:xfrm>
        </p:grpSpPr>
        <p:sp>
          <p:nvSpPr>
            <p:cNvPr id="32" name="Google Shape;32;p27"/>
            <p:cNvSpPr/>
            <p:nvPr/>
          </p:nvSpPr>
          <p:spPr>
            <a:xfrm>
              <a:off x="1166068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27"/>
            <p:cNvSpPr/>
            <p:nvPr/>
          </p:nvSpPr>
          <p:spPr>
            <a:xfrm>
              <a:off x="1126190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7"/>
            <p:cNvSpPr/>
            <p:nvPr/>
          </p:nvSpPr>
          <p:spPr>
            <a:xfrm>
              <a:off x="1085817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27"/>
            <p:cNvSpPr/>
            <p:nvPr/>
          </p:nvSpPr>
          <p:spPr>
            <a:xfrm>
              <a:off x="1043896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7"/>
            <p:cNvSpPr/>
            <p:nvPr/>
          </p:nvSpPr>
          <p:spPr>
            <a:xfrm>
              <a:off x="10019752"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7"/>
            <p:cNvSpPr/>
            <p:nvPr/>
          </p:nvSpPr>
          <p:spPr>
            <a:xfrm>
              <a:off x="959861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7"/>
            <p:cNvSpPr/>
            <p:nvPr/>
          </p:nvSpPr>
          <p:spPr>
            <a:xfrm>
              <a:off x="9177476"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9" name="Google Shape;39;p27"/>
          <p:cNvSpPr txBox="1">
            <a:spLocks noGrp="1"/>
          </p:cNvSpPr>
          <p:nvPr>
            <p:ph type="title"/>
          </p:nvPr>
        </p:nvSpPr>
        <p:spPr>
          <a:xfrm>
            <a:off x="1702685" y="2130681"/>
            <a:ext cx="9042786" cy="968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rebuchet MS"/>
              <a:buNone/>
              <a:defRPr>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0" name="Google Shape;40;p27"/>
          <p:cNvPicPr preferRelativeResize="0"/>
          <p:nvPr/>
        </p:nvPicPr>
        <p:blipFill rotWithShape="1">
          <a:blip r:embed="rId6">
            <a:alphaModFix/>
          </a:blip>
          <a:srcRect/>
          <a:stretch/>
        </p:blipFill>
        <p:spPr>
          <a:xfrm>
            <a:off x="444312" y="512082"/>
            <a:ext cx="5779766" cy="12292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gital Media" preserve="1">
  <p:cSld name="Digital Media">
    <p:spTree>
      <p:nvGrpSpPr>
        <p:cNvPr id="1" name="Shape 127"/>
        <p:cNvGrpSpPr/>
        <p:nvPr/>
      </p:nvGrpSpPr>
      <p:grpSpPr>
        <a:xfrm>
          <a:off x="0" y="0"/>
          <a:ext cx="0" cy="0"/>
          <a:chOff x="0" y="0"/>
          <a:chExt cx="0" cy="0"/>
        </a:xfrm>
      </p:grpSpPr>
      <p:pic>
        <p:nvPicPr>
          <p:cNvPr id="128" name="Google Shape;128;p41" descr="An organic corner shape"/>
          <p:cNvPicPr preferRelativeResize="0"/>
          <p:nvPr/>
        </p:nvPicPr>
        <p:blipFill rotWithShape="1">
          <a:blip r:embed="rId2">
            <a:alphaModFix/>
          </a:blip>
          <a:srcRect l="11893" b="65540"/>
          <a:stretch/>
        </p:blipFill>
        <p:spPr>
          <a:xfrm rot="-5400000" flipH="1">
            <a:off x="-2087881" y="2087880"/>
            <a:ext cx="6858003" cy="2682242"/>
          </a:xfrm>
          <a:prstGeom prst="rect">
            <a:avLst/>
          </a:prstGeom>
          <a:noFill/>
          <a:ln>
            <a:noFill/>
          </a:ln>
        </p:spPr>
      </p:pic>
      <p:pic>
        <p:nvPicPr>
          <p:cNvPr id="129" name="Google Shape;129;p41" descr="A square made of dots"/>
          <p:cNvPicPr preferRelativeResize="0"/>
          <p:nvPr/>
        </p:nvPicPr>
        <p:blipFill rotWithShape="1">
          <a:blip r:embed="rId3">
            <a:alphaModFix/>
          </a:blip>
          <a:srcRect l="44777" t="13758" r="30555" b="40299"/>
          <a:stretch/>
        </p:blipFill>
        <p:spPr>
          <a:xfrm rot="5400000">
            <a:off x="486330" y="-6112"/>
            <a:ext cx="1127760" cy="2100421"/>
          </a:xfrm>
          <a:prstGeom prst="rect">
            <a:avLst/>
          </a:prstGeom>
          <a:noFill/>
          <a:ln>
            <a:noFill/>
          </a:ln>
        </p:spPr>
      </p:pic>
      <p:pic>
        <p:nvPicPr>
          <p:cNvPr id="131" name="Google Shape;131;p41" descr="Logo, icon&#10;&#10;Description automatically generated"/>
          <p:cNvPicPr preferRelativeResize="0"/>
          <p:nvPr/>
        </p:nvPicPr>
        <p:blipFill rotWithShape="1">
          <a:blip r:embed="rId4">
            <a:alphaModFix/>
          </a:blip>
          <a:srcRect/>
          <a:stretch/>
        </p:blipFill>
        <p:spPr>
          <a:xfrm>
            <a:off x="6607207" y="4769288"/>
            <a:ext cx="457200" cy="457200"/>
          </a:xfrm>
          <a:prstGeom prst="rect">
            <a:avLst/>
          </a:prstGeom>
          <a:noFill/>
          <a:ln>
            <a:noFill/>
          </a:ln>
        </p:spPr>
      </p:pic>
      <p:pic>
        <p:nvPicPr>
          <p:cNvPr id="132" name="Google Shape;132;p41" descr="Logo&#10;&#10;Description automatically generated"/>
          <p:cNvPicPr preferRelativeResize="0"/>
          <p:nvPr/>
        </p:nvPicPr>
        <p:blipFill rotWithShape="1">
          <a:blip r:embed="rId5">
            <a:alphaModFix/>
          </a:blip>
          <a:srcRect/>
          <a:stretch/>
        </p:blipFill>
        <p:spPr>
          <a:xfrm>
            <a:off x="2861868" y="3659033"/>
            <a:ext cx="457200" cy="457200"/>
          </a:xfrm>
          <a:prstGeom prst="rect">
            <a:avLst/>
          </a:prstGeom>
          <a:noFill/>
          <a:ln>
            <a:noFill/>
          </a:ln>
        </p:spPr>
      </p:pic>
      <p:pic>
        <p:nvPicPr>
          <p:cNvPr id="133" name="Google Shape;133;p41" descr="Icon&#10;&#10;Description automatically generated"/>
          <p:cNvPicPr preferRelativeResize="0"/>
          <p:nvPr/>
        </p:nvPicPr>
        <p:blipFill rotWithShape="1">
          <a:blip r:embed="rId6">
            <a:alphaModFix/>
          </a:blip>
          <a:srcRect/>
          <a:stretch/>
        </p:blipFill>
        <p:spPr>
          <a:xfrm>
            <a:off x="2861868" y="4769288"/>
            <a:ext cx="457200" cy="457200"/>
          </a:xfrm>
          <a:prstGeom prst="rect">
            <a:avLst/>
          </a:prstGeom>
          <a:noFill/>
          <a:ln>
            <a:noFill/>
          </a:ln>
        </p:spPr>
      </p:pic>
      <p:pic>
        <p:nvPicPr>
          <p:cNvPr id="134" name="Google Shape;134;p41" descr="Icon&#10;&#10;Description automatically generated"/>
          <p:cNvPicPr preferRelativeResize="0"/>
          <p:nvPr/>
        </p:nvPicPr>
        <p:blipFill rotWithShape="1">
          <a:blip r:embed="rId7">
            <a:alphaModFix/>
          </a:blip>
          <a:srcRect/>
          <a:stretch/>
        </p:blipFill>
        <p:spPr>
          <a:xfrm>
            <a:off x="6581843" y="3653179"/>
            <a:ext cx="457200" cy="457200"/>
          </a:xfrm>
          <a:prstGeom prst="rect">
            <a:avLst/>
          </a:prstGeom>
          <a:noFill/>
          <a:ln>
            <a:noFill/>
          </a:ln>
        </p:spPr>
      </p:pic>
      <p:pic>
        <p:nvPicPr>
          <p:cNvPr id="135" name="Google Shape;135;p41"/>
          <p:cNvPicPr preferRelativeResize="0"/>
          <p:nvPr/>
        </p:nvPicPr>
        <p:blipFill rotWithShape="1">
          <a:blip r:embed="rId8">
            <a:alphaModFix/>
          </a:blip>
          <a:srcRect/>
          <a:stretch/>
        </p:blipFill>
        <p:spPr>
          <a:xfrm>
            <a:off x="4615214" y="2228959"/>
            <a:ext cx="992009" cy="992009"/>
          </a:xfrm>
          <a:prstGeom prst="rect">
            <a:avLst/>
          </a:prstGeom>
          <a:noFill/>
          <a:ln>
            <a:noFill/>
          </a:ln>
        </p:spPr>
      </p:pic>
      <p:sp>
        <p:nvSpPr>
          <p:cNvPr id="136" name="Google Shape;136;p41"/>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Trebuchet MS"/>
              <a:buNone/>
              <a:defRPr sz="5400" b="1">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7" name="Google Shape;137;p41"/>
          <p:cNvSpPr txBox="1"/>
          <p:nvPr/>
        </p:nvSpPr>
        <p:spPr>
          <a:xfrm>
            <a:off x="3511661" y="3674124"/>
            <a:ext cx="306507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@BureauIndEdu</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BureauIndianEdu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38" name="Google Shape;138;p41"/>
          <p:cNvSpPr txBox="1"/>
          <p:nvPr/>
        </p:nvSpPr>
        <p:spPr>
          <a:xfrm>
            <a:off x="7228763" y="3676270"/>
            <a:ext cx="414660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39" name="Google Shape;139;p41"/>
          <p:cNvSpPr txBox="1"/>
          <p:nvPr/>
        </p:nvSpPr>
        <p:spPr>
          <a:xfrm>
            <a:off x="5450629" y="2344371"/>
            <a:ext cx="26231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u="sng" dirty="0">
                <a:solidFill>
                  <a:schemeClr val="dk1"/>
                </a:solidFill>
                <a:latin typeface="Calibri" panose="020F0502020204030204" pitchFamily="34" charset="0"/>
                <a:ea typeface="Trebuchet MS"/>
                <a:cs typeface="Calibri" panose="020F0502020204030204" pitchFamily="34" charset="0"/>
                <a:sym typeface="Trebuchet MS"/>
                <a:hlinkClick r:id="rId9">
                  <a:extLst>
                    <a:ext uri="{A12FA001-AC4F-418D-AE19-62706E023703}">
                      <ahyp:hlinkClr xmlns:ahyp="http://schemas.microsoft.com/office/drawing/2018/hyperlinkcolor" val="tx"/>
                    </a:ext>
                  </a:extLst>
                </a:hlinkClick>
              </a:rPr>
              <a:t>www.bie.edu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cxnSp>
        <p:nvCxnSpPr>
          <p:cNvPr id="140" name="Google Shape;140;p41"/>
          <p:cNvCxnSpPr/>
          <p:nvPr/>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sp>
        <p:nvSpPr>
          <p:cNvPr id="141" name="Google Shape;141;p41"/>
          <p:cNvSpPr/>
          <p:nvPr/>
        </p:nvSpPr>
        <p:spPr>
          <a:xfrm rot="-1164760">
            <a:off x="177960" y="2523420"/>
            <a:ext cx="2719445" cy="4296925"/>
          </a:xfrm>
          <a:prstGeom prst="rect">
            <a:avLst/>
          </a:prstGeom>
          <a:blipFill rotWithShape="1">
            <a:blip r:embed="rId10">
              <a:alphaModFix/>
            </a:blip>
            <a:stretch>
              <a:fillRect l="-1124" r="-11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65B10153-2257-B3E9-B6EF-FD47C60957D7}"/>
              </a:ext>
            </a:extLst>
          </p:cNvPr>
          <p:cNvPicPr>
            <a:picLocks noChangeAspect="1"/>
          </p:cNvPicPr>
          <p:nvPr userDrawn="1"/>
        </p:nvPicPr>
        <p:blipFill>
          <a:blip r:embed="rId11"/>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268015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Slide - Emphasized 2-column" preserve="1">
  <p:cSld name="1_Content Slide - Emphasized 2-column">
    <p:spTree>
      <p:nvGrpSpPr>
        <p:cNvPr id="1" name="Shape 45"/>
        <p:cNvGrpSpPr/>
        <p:nvPr/>
      </p:nvGrpSpPr>
      <p:grpSpPr>
        <a:xfrm>
          <a:off x="0" y="0"/>
          <a:ext cx="0" cy="0"/>
          <a:chOff x="0" y="0"/>
          <a:chExt cx="0" cy="0"/>
        </a:xfrm>
      </p:grpSpPr>
      <p:sp>
        <p:nvSpPr>
          <p:cNvPr id="46" name="Google Shape;46;p40"/>
          <p:cNvSpPr/>
          <p:nvPr/>
        </p:nvSpPr>
        <p:spPr>
          <a:xfrm>
            <a:off x="0" y="0"/>
            <a:ext cx="4597527"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47" name="Google Shape;47;p40"/>
          <p:cNvSpPr txBox="1">
            <a:spLocks noGrp="1"/>
          </p:cNvSpPr>
          <p:nvPr>
            <p:ph type="title"/>
          </p:nvPr>
        </p:nvSpPr>
        <p:spPr>
          <a:xfrm>
            <a:off x="526184" y="681849"/>
            <a:ext cx="3738284" cy="2348732"/>
          </a:xfrm>
          <a:prstGeom prst="rect">
            <a:avLst/>
          </a:prstGeom>
          <a:noFill/>
          <a:ln>
            <a:noFill/>
          </a:ln>
        </p:spPr>
        <p:txBody>
          <a:bodyPr spcFirstLastPara="1" wrap="square" lIns="91425" tIns="45700" rIns="91425" bIns="45700" anchor="t" anchorCtr="0">
            <a:noAutofit/>
          </a:bodyPr>
          <a:lstStyle>
            <a:lvl1pPr marR="0" lvl="0" algn="l" rtl="0">
              <a:lnSpc>
                <a:spcPct val="102000"/>
              </a:lnSpc>
              <a:spcBef>
                <a:spcPts val="0"/>
              </a:spcBef>
              <a:spcAft>
                <a:spcPts val="0"/>
              </a:spcAft>
              <a:buClr>
                <a:schemeClr val="lt1"/>
              </a:buClr>
              <a:buSzPts val="3749"/>
              <a:buFont typeface="Helvetica Neue"/>
              <a:buNone/>
              <a:defRPr sz="3749"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9" name="Google Shape;49;p40"/>
          <p:cNvSpPr txBox="1">
            <a:spLocks noGrp="1"/>
          </p:cNvSpPr>
          <p:nvPr>
            <p:ph type="body" idx="1"/>
          </p:nvPr>
        </p:nvSpPr>
        <p:spPr>
          <a:xfrm>
            <a:off x="5005689" y="681849"/>
            <a:ext cx="5281312" cy="4811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2000"/>
              </a:lnSpc>
              <a:spcBef>
                <a:spcPts val="1300"/>
              </a:spcBef>
              <a:spcAft>
                <a:spcPts val="0"/>
              </a:spcAft>
              <a:buClr>
                <a:schemeClr val="accent3"/>
              </a:buClr>
              <a:buSzPts val="1900"/>
              <a:buFont typeface="Arial"/>
              <a:buNone/>
              <a:defRPr sz="19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110000"/>
              </a:lnSpc>
              <a:spcBef>
                <a:spcPts val="1100"/>
              </a:spcBef>
              <a:spcAft>
                <a:spcPts val="0"/>
              </a:spcAft>
              <a:buClr>
                <a:srgbClr val="51AF46"/>
              </a:buClr>
              <a:buSzPts val="1800"/>
              <a:buFont typeface="NTR"/>
              <a:buChar char="•"/>
              <a:defRPr sz="1800" b="0" i="0" u="none" strike="noStrike" cap="none">
                <a:solidFill>
                  <a:srgbClr val="3B5E87"/>
                </a:solidFill>
                <a:latin typeface="Helvetica Neue"/>
                <a:ea typeface="Helvetica Neue"/>
                <a:cs typeface="Helvetica Neue"/>
                <a:sym typeface="Helvetica Neue"/>
              </a:defRPr>
            </a:lvl2pPr>
            <a:lvl3pPr marL="1371600" marR="0" lvl="2" indent="-323850" algn="l" rtl="0">
              <a:lnSpc>
                <a:spcPct val="110000"/>
              </a:lnSpc>
              <a:spcBef>
                <a:spcPts val="700"/>
              </a:spcBef>
              <a:spcAft>
                <a:spcPts val="0"/>
              </a:spcAft>
              <a:buClr>
                <a:srgbClr val="51AF46"/>
              </a:buClr>
              <a:buSzPts val="1500"/>
              <a:buFont typeface="Noto Sans Symbols"/>
              <a:buChar char="▪"/>
              <a:defRPr sz="1500" b="0" i="0" u="none" strike="noStrike" cap="none">
                <a:solidFill>
                  <a:srgbClr val="3B5E87"/>
                </a:solidFill>
                <a:latin typeface="Helvetica Neue"/>
                <a:ea typeface="Helvetica Neue"/>
                <a:cs typeface="Helvetica Neue"/>
                <a:sym typeface="Helvetica Neue"/>
              </a:defRPr>
            </a:lvl3pPr>
            <a:lvl4pPr marL="1828800" marR="0" lvl="3" indent="-311150" algn="l" rtl="0">
              <a:lnSpc>
                <a:spcPct val="110000"/>
              </a:lnSpc>
              <a:spcBef>
                <a:spcPts val="700"/>
              </a:spcBef>
              <a:spcAft>
                <a:spcPts val="0"/>
              </a:spcAft>
              <a:buClr>
                <a:srgbClr val="51AF46"/>
              </a:buClr>
              <a:buSzPts val="1300"/>
              <a:buFont typeface="NTR"/>
              <a:buChar char="-"/>
              <a:defRPr sz="1300" b="0" i="0" u="none" strike="noStrike" cap="none">
                <a:solidFill>
                  <a:srgbClr val="3B5E87"/>
                </a:solidFill>
                <a:latin typeface="Helvetica Neue"/>
                <a:ea typeface="Helvetica Neue"/>
                <a:cs typeface="Helvetica Neue"/>
                <a:sym typeface="Helvetica Neue"/>
              </a:defRPr>
            </a:lvl4pPr>
            <a:lvl5pPr marL="2286000" marR="0" lvl="4" indent="-304800" algn="l" rtl="0">
              <a:lnSpc>
                <a:spcPct val="110000"/>
              </a:lnSpc>
              <a:spcBef>
                <a:spcPts val="600"/>
              </a:spcBef>
              <a:spcAft>
                <a:spcPts val="0"/>
              </a:spcAft>
              <a:buClr>
                <a:srgbClr val="51AF46"/>
              </a:buClr>
              <a:buSzPts val="1200"/>
              <a:buFont typeface="Arial"/>
              <a:buChar char="•"/>
              <a:defRPr sz="1200" b="0" i="0" u="none" strike="noStrike" cap="none">
                <a:solidFill>
                  <a:srgbClr val="3B5E87"/>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50" name="Google Shape;50;p40"/>
          <p:cNvSpPr/>
          <p:nvPr/>
        </p:nvSpPr>
        <p:spPr>
          <a:xfrm>
            <a:off x="11338334" y="6158941"/>
            <a:ext cx="395573" cy="380064"/>
          </a:xfrm>
          <a:prstGeom prst="rect">
            <a:avLst/>
          </a:prstGeom>
          <a:solidFill>
            <a:schemeClr val="lt1">
              <a:alpha val="7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52" name="Google Shape;52;p40"/>
          <p:cNvSpPr txBox="1"/>
          <p:nvPr/>
        </p:nvSpPr>
        <p:spPr>
          <a:xfrm>
            <a:off x="11338334" y="6168542"/>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rgbClr val="002156"/>
                </a:solidFill>
                <a:latin typeface="Calibri" panose="020F0502020204030204" pitchFamily="34" charset="0"/>
                <a:ea typeface="Helvetica Neue"/>
                <a:cs typeface="Calibri" panose="020F0502020204030204" pitchFamily="34" charset="0"/>
                <a:sym typeface="Helvetica Neue"/>
              </a:rPr>
              <a:t>‹#›</a:t>
            </a:fld>
            <a:endParaRPr sz="1200" b="1" dirty="0">
              <a:solidFill>
                <a:srgbClr val="002156"/>
              </a:solidFill>
              <a:latin typeface="Calibri" panose="020F0502020204030204" pitchFamily="34" charset="0"/>
              <a:ea typeface="Helvetica Neue"/>
              <a:cs typeface="Calibri" panose="020F0502020204030204" pitchFamily="34" charset="0"/>
              <a:sym typeface="Helvetica Neue"/>
            </a:endParaRPr>
          </a:p>
        </p:txBody>
      </p:sp>
      <p:pic>
        <p:nvPicPr>
          <p:cNvPr id="11" name="Google Shape;208;p50" descr="An organic corner shape">
            <a:extLst>
              <a:ext uri="{FF2B5EF4-FFF2-40B4-BE49-F238E27FC236}">
                <a16:creationId xmlns:a16="http://schemas.microsoft.com/office/drawing/2014/main" id="{822B584E-A7CC-A43F-B9C5-4EED587D8D48}"/>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12" name="Google Shape;209;p50" descr="A circle filled with diagonal lines">
            <a:extLst>
              <a:ext uri="{FF2B5EF4-FFF2-40B4-BE49-F238E27FC236}">
                <a16:creationId xmlns:a16="http://schemas.microsoft.com/office/drawing/2014/main" id="{EA8C5626-B463-AEDF-0710-3629DE6B5E2C}"/>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13" name="Google Shape;210;p50">
            <a:extLst>
              <a:ext uri="{FF2B5EF4-FFF2-40B4-BE49-F238E27FC236}">
                <a16:creationId xmlns:a16="http://schemas.microsoft.com/office/drawing/2014/main" id="{120F6A39-861F-D71E-CE3B-ACA8FB8BE4BE}"/>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15" name="Picture 14">
            <a:extLst>
              <a:ext uri="{FF2B5EF4-FFF2-40B4-BE49-F238E27FC236}">
                <a16:creationId xmlns:a16="http://schemas.microsoft.com/office/drawing/2014/main" id="{7F546FA3-2454-031F-24FF-0A0B47423399}"/>
              </a:ext>
            </a:extLst>
          </p:cNvPr>
          <p:cNvPicPr>
            <a:picLocks noChangeAspect="1"/>
          </p:cNvPicPr>
          <p:nvPr userDrawn="1"/>
        </p:nvPicPr>
        <p:blipFill>
          <a:blip r:embed="rId4"/>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267187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se Slide (No Content)" preserve="1">
  <p:cSld name="Base Slide (No Content)">
    <p:spTree>
      <p:nvGrpSpPr>
        <p:cNvPr id="1" name="Shape 106"/>
        <p:cNvGrpSpPr/>
        <p:nvPr/>
      </p:nvGrpSpPr>
      <p:grpSpPr>
        <a:xfrm>
          <a:off x="0" y="0"/>
          <a:ext cx="0" cy="0"/>
          <a:chOff x="0" y="0"/>
          <a:chExt cx="0" cy="0"/>
        </a:xfrm>
      </p:grpSpPr>
      <p:sp>
        <p:nvSpPr>
          <p:cNvPr id="107" name="Google Shape;107;p48"/>
          <p:cNvSpPr txBox="1"/>
          <p:nvPr/>
        </p:nvSpPr>
        <p:spPr>
          <a:xfrm>
            <a:off x="2209800" y="1600200"/>
            <a:ext cx="4580467" cy="2690811"/>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dk1"/>
              </a:buClr>
              <a:buSzPts val="5000"/>
              <a:buFont typeface="Corbel"/>
              <a:buNone/>
            </a:pPr>
            <a:endParaRPr sz="5000" b="1" dirty="0">
              <a:solidFill>
                <a:schemeClr val="dk1"/>
              </a:solidFill>
              <a:latin typeface="Calibri" panose="020F0502020204030204" pitchFamily="34" charset="0"/>
              <a:ea typeface="Corbel"/>
              <a:cs typeface="Calibri" panose="020F0502020204030204" pitchFamily="34" charset="0"/>
              <a:sym typeface="Corbel"/>
            </a:endParaRPr>
          </a:p>
        </p:txBody>
      </p:sp>
      <p:sp>
        <p:nvSpPr>
          <p:cNvPr id="108" name="Google Shape;108;p48"/>
          <p:cNvSpPr txBox="1"/>
          <p:nvPr/>
        </p:nvSpPr>
        <p:spPr>
          <a:xfrm>
            <a:off x="362124" y="6424429"/>
            <a:ext cx="407125" cy="292885"/>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fld id="{00000000-1234-1234-1234-123412341234}" type="slidenum">
              <a:rPr lang="en-US" sz="1300" b="1">
                <a:solidFill>
                  <a:schemeClr val="lt1"/>
                </a:solidFill>
                <a:latin typeface="Calibri" panose="020F0502020204030204" pitchFamily="34" charset="0"/>
                <a:ea typeface="Trebuchet MS"/>
                <a:cs typeface="Calibri" panose="020F0502020204030204" pitchFamily="34" charset="0"/>
                <a:sym typeface="Trebuchet MS"/>
              </a:rPr>
              <a:t>‹#›</a:t>
            </a:fld>
            <a:endParaRPr sz="1300" b="1" dirty="0">
              <a:solidFill>
                <a:schemeClr val="lt1"/>
              </a:solidFill>
              <a:latin typeface="Calibri" panose="020F0502020204030204" pitchFamily="34" charset="0"/>
              <a:ea typeface="Trebuchet MS"/>
              <a:cs typeface="Calibri" panose="020F0502020204030204" pitchFamily="34" charset="0"/>
              <a:sym typeface="Trebuchet MS"/>
            </a:endParaRPr>
          </a:p>
        </p:txBody>
      </p:sp>
      <p:pic>
        <p:nvPicPr>
          <p:cNvPr id="4" name="Google Shape;208;p50" descr="An organic corner shape">
            <a:extLst>
              <a:ext uri="{FF2B5EF4-FFF2-40B4-BE49-F238E27FC236}">
                <a16:creationId xmlns:a16="http://schemas.microsoft.com/office/drawing/2014/main" id="{2F5AE6E3-A0DD-31B4-7C38-E7596DED3150}"/>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5" name="Google Shape;209;p50" descr="A circle filled with diagonal lines">
            <a:extLst>
              <a:ext uri="{FF2B5EF4-FFF2-40B4-BE49-F238E27FC236}">
                <a16:creationId xmlns:a16="http://schemas.microsoft.com/office/drawing/2014/main" id="{D6B374F8-E74A-0CB4-F180-0F7970FC88FD}"/>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6" name="Google Shape;210;p50">
            <a:extLst>
              <a:ext uri="{FF2B5EF4-FFF2-40B4-BE49-F238E27FC236}">
                <a16:creationId xmlns:a16="http://schemas.microsoft.com/office/drawing/2014/main" id="{4598EEE7-45AB-F71D-C0D8-0EA8A41B5633}"/>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9" name="Picture 8">
            <a:extLst>
              <a:ext uri="{FF2B5EF4-FFF2-40B4-BE49-F238E27FC236}">
                <a16:creationId xmlns:a16="http://schemas.microsoft.com/office/drawing/2014/main" id="{B3BA1628-A3BC-CD32-6E08-71748A0761A2}"/>
              </a:ext>
            </a:extLst>
          </p:cNvPr>
          <p:cNvPicPr>
            <a:picLocks noChangeAspect="1"/>
          </p:cNvPicPr>
          <p:nvPr userDrawn="1"/>
        </p:nvPicPr>
        <p:blipFill>
          <a:blip r:embed="rId4"/>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117210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6" descr="An organic corner shape"/>
          <p:cNvPicPr preferRelativeResize="0"/>
          <p:nvPr/>
        </p:nvPicPr>
        <p:blipFill rotWithShape="1">
          <a:blip r:embed="rId15">
            <a:alphaModFix/>
          </a:blip>
          <a:srcRect t="47415" r="11642"/>
          <a:stretch/>
        </p:blipFill>
        <p:spPr>
          <a:xfrm>
            <a:off x="-10180" y="4453838"/>
            <a:ext cx="4039730" cy="2404162"/>
          </a:xfrm>
          <a:prstGeom prst="rect">
            <a:avLst/>
          </a:prstGeom>
          <a:noFill/>
          <a:ln>
            <a:noFill/>
          </a:ln>
        </p:spPr>
      </p:pic>
      <p:sp>
        <p:nvSpPr>
          <p:cNvPr id="7" name="Google Shape;7;p26"/>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rebuchet MS"/>
              <a:buNone/>
              <a:defRPr sz="4400" b="1"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26"/>
          <p:cNvSpPr txBox="1">
            <a:spLocks noGrp="1"/>
          </p:cNvSpPr>
          <p:nvPr>
            <p:ph type="body" idx="1"/>
          </p:nvPr>
        </p:nvSpPr>
        <p:spPr>
          <a:xfrm>
            <a:off x="1455592" y="1825625"/>
            <a:ext cx="9700088" cy="397691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rgbClr val="4E1E07"/>
              </a:buClr>
              <a:buSzPts val="3200"/>
              <a:buFont typeface="Arial"/>
              <a:buChar char="•"/>
              <a:defRPr sz="3200" b="1" i="0" u="none" strike="noStrike" cap="none">
                <a:solidFill>
                  <a:srgbClr val="4E1E07"/>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1"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Trebuchet MS"/>
                <a:ea typeface="Trebuchet MS"/>
                <a:cs typeface="Trebuchet MS"/>
                <a:sym typeface="Trebuchet MS"/>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00"/>
                </a:solidFill>
                <a:latin typeface="Calibri"/>
                <a:ea typeface="Calibri"/>
                <a:cs typeface="Calibri"/>
                <a:sym typeface="Calibri"/>
              </a:defRPr>
            </a:lvl1pPr>
            <a:lvl2pPr marL="0" marR="0" lvl="1" indent="0" algn="r" rtl="0">
              <a:spcBef>
                <a:spcPts val="0"/>
              </a:spcBef>
              <a:buNone/>
              <a:defRPr sz="1200" b="0" i="0" u="none" strike="noStrike" cap="none">
                <a:solidFill>
                  <a:srgbClr val="000000"/>
                </a:solidFill>
                <a:latin typeface="Calibri"/>
                <a:ea typeface="Calibri"/>
                <a:cs typeface="Calibri"/>
                <a:sym typeface="Calibri"/>
              </a:defRPr>
            </a:lvl2pPr>
            <a:lvl3pPr marL="0" marR="0" lvl="2" indent="0" algn="r" rtl="0">
              <a:spcBef>
                <a:spcPts val="0"/>
              </a:spcBef>
              <a:buNone/>
              <a:defRPr sz="1200" b="0" i="0" u="none" strike="noStrike" cap="none">
                <a:solidFill>
                  <a:srgbClr val="000000"/>
                </a:solidFill>
                <a:latin typeface="Calibri"/>
                <a:ea typeface="Calibri"/>
                <a:cs typeface="Calibri"/>
                <a:sym typeface="Calibri"/>
              </a:defRPr>
            </a:lvl3pPr>
            <a:lvl4pPr marL="0" marR="0" lvl="3" indent="0" algn="r" rtl="0">
              <a:spcBef>
                <a:spcPts val="0"/>
              </a:spcBef>
              <a:buNone/>
              <a:defRPr sz="1200" b="0" i="0" u="none" strike="noStrike" cap="none">
                <a:solidFill>
                  <a:srgbClr val="000000"/>
                </a:solidFill>
                <a:latin typeface="Calibri"/>
                <a:ea typeface="Calibri"/>
                <a:cs typeface="Calibri"/>
                <a:sym typeface="Calibri"/>
              </a:defRPr>
            </a:lvl4pPr>
            <a:lvl5pPr marL="0" marR="0" lvl="4" indent="0" algn="r" rtl="0">
              <a:spcBef>
                <a:spcPts val="0"/>
              </a:spcBef>
              <a:buNone/>
              <a:defRPr sz="1200" b="0" i="0" u="none" strike="noStrike" cap="none">
                <a:solidFill>
                  <a:srgbClr val="000000"/>
                </a:solidFill>
                <a:latin typeface="Calibri"/>
                <a:ea typeface="Calibri"/>
                <a:cs typeface="Calibri"/>
                <a:sym typeface="Calibri"/>
              </a:defRPr>
            </a:lvl5pPr>
            <a:lvl6pPr marL="0" marR="0" lvl="5" indent="0" algn="r" rtl="0">
              <a:spcBef>
                <a:spcPts val="0"/>
              </a:spcBef>
              <a:buNone/>
              <a:defRPr sz="1200" b="0" i="0" u="none" strike="noStrike" cap="none">
                <a:solidFill>
                  <a:srgbClr val="000000"/>
                </a:solidFill>
                <a:latin typeface="Calibri"/>
                <a:ea typeface="Calibri"/>
                <a:cs typeface="Calibri"/>
                <a:sym typeface="Calibri"/>
              </a:defRPr>
            </a:lvl6pPr>
            <a:lvl7pPr marL="0" marR="0" lvl="6" indent="0" algn="r" rtl="0">
              <a:spcBef>
                <a:spcPts val="0"/>
              </a:spcBef>
              <a:buNone/>
              <a:defRPr sz="1200" b="0" i="0" u="none" strike="noStrike" cap="none">
                <a:solidFill>
                  <a:srgbClr val="000000"/>
                </a:solidFill>
                <a:latin typeface="Calibri"/>
                <a:ea typeface="Calibri"/>
                <a:cs typeface="Calibri"/>
                <a:sym typeface="Calibri"/>
              </a:defRPr>
            </a:lvl7pPr>
            <a:lvl8pPr marL="0" marR="0" lvl="7" indent="0" algn="r" rtl="0">
              <a:spcBef>
                <a:spcPts val="0"/>
              </a:spcBef>
              <a:buNone/>
              <a:defRPr sz="1200" b="0" i="0" u="none" strike="noStrike" cap="none">
                <a:solidFill>
                  <a:srgbClr val="000000"/>
                </a:solidFill>
                <a:latin typeface="Calibri"/>
                <a:ea typeface="Calibri"/>
                <a:cs typeface="Calibri"/>
                <a:sym typeface="Calibri"/>
              </a:defRPr>
            </a:lvl8pPr>
            <a:lvl9pPr marL="0" marR="0" lvl="8" indent="0" algn="r" rtl="0">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26" descr="A circle filled with diagonal lines"/>
          <p:cNvPicPr preferRelativeResize="0"/>
          <p:nvPr/>
        </p:nvPicPr>
        <p:blipFill rotWithShape="1">
          <a:blip r:embed="rId16">
            <a:alphaModFix/>
          </a:blip>
          <a:srcRect l="58934" t="11636" r="12364" b="10950"/>
          <a:stretch/>
        </p:blipFill>
        <p:spPr>
          <a:xfrm>
            <a:off x="-10180" y="3318626"/>
            <a:ext cx="1312242" cy="3539374"/>
          </a:xfrm>
          <a:prstGeom prst="rect">
            <a:avLst/>
          </a:prstGeom>
          <a:noFill/>
          <a:ln>
            <a:noFill/>
          </a:ln>
        </p:spPr>
      </p:pic>
      <p:cxnSp>
        <p:nvCxnSpPr>
          <p:cNvPr id="13" name="Google Shape;13;p26"/>
          <p:cNvCxnSpPr/>
          <p:nvPr/>
        </p:nvCxnSpPr>
        <p:spPr>
          <a:xfrm rot="10800000">
            <a:off x="1168400" y="6176963"/>
            <a:ext cx="6747350" cy="0"/>
          </a:xfrm>
          <a:prstGeom prst="straightConnector1">
            <a:avLst/>
          </a:prstGeom>
          <a:noFill/>
          <a:ln w="76200" cap="rnd" cmpd="sng">
            <a:solidFill>
              <a:srgbClr val="FFCC56"/>
            </a:solidFill>
            <a:prstDash val="dot"/>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3" r:id="rId1"/>
    <p:sldLayoutId id="2147483654" r:id="rId2"/>
    <p:sldLayoutId id="2147483661" r:id="rId3"/>
    <p:sldLayoutId id="2147483655" r:id="rId4"/>
    <p:sldLayoutId id="2147483656" r:id="rId5"/>
    <p:sldLayoutId id="2147483649" r:id="rId6"/>
    <p:sldLayoutId id="2147483657" r:id="rId7"/>
    <p:sldLayoutId id="2147483658" r:id="rId8"/>
    <p:sldLayoutId id="2147483659" r:id="rId9"/>
    <p:sldLayoutId id="2147483660" r:id="rId10"/>
    <p:sldLayoutId id="2147483651" r:id="rId11"/>
    <p:sldLayoutId id="2147483662" r:id="rId12"/>
    <p:sldLayoutId id="214748365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i.gov/certification/fac-cor/contracting-fac/fac-cor-certification-requirements"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i.gov/resources/cor-toolkit"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hallways.cap.gsa.gov/app/#/doclib?document=830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Ashlyn.Sloan@bie.edu"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mailto:Daryl.Brooks@bia.gov" TargetMode="External"/><Relationship Id="rId4" Type="http://schemas.openxmlformats.org/officeDocument/2006/relationships/hyperlink" Target="https://id.dau.edu/login/login.ht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8"/>
          <p:cNvSpPr txBox="1">
            <a:spLocks noGrp="1"/>
          </p:cNvSpPr>
          <p:nvPr>
            <p:ph type="body" idx="1"/>
          </p:nvPr>
        </p:nvSpPr>
        <p:spPr>
          <a:xfrm>
            <a:off x="1455592" y="1825624"/>
            <a:ext cx="9623888" cy="425639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E1E07"/>
              </a:buClr>
              <a:buSzPts val="3200"/>
              <a:buChar char="•"/>
            </a:pPr>
            <a:r>
              <a:rPr lang="en-US" dirty="0"/>
              <a:t>Key Tips</a:t>
            </a:r>
            <a:endParaRPr dirty="0"/>
          </a:p>
          <a:p>
            <a:pPr marL="914400" lvl="1" indent="-457200" algn="l" rtl="0">
              <a:lnSpc>
                <a:spcPct val="90000"/>
              </a:lnSpc>
              <a:spcBef>
                <a:spcPts val="500"/>
              </a:spcBef>
              <a:spcAft>
                <a:spcPts val="0"/>
              </a:spcAft>
              <a:buClr>
                <a:schemeClr val="dk1"/>
              </a:buClr>
              <a:buSzPts val="2400"/>
              <a:buFont typeface="Trebuchet MS"/>
              <a:buAutoNum type="arabicPeriod"/>
            </a:pPr>
            <a:r>
              <a:rPr lang="en-US" dirty="0">
                <a:latin typeface="Calibri" panose="020F0502020204030204" pitchFamily="34" charset="0"/>
                <a:cs typeface="Calibri" panose="020F0502020204030204" pitchFamily="34" charset="0"/>
              </a:rPr>
              <a:t>When defining your requirement, remember to answer the 6 questions: Who, What, Where, When, Why and How.</a:t>
            </a:r>
            <a:endParaRPr dirty="0">
              <a:latin typeface="Calibri" panose="020F0502020204030204" pitchFamily="34" charset="0"/>
              <a:cs typeface="Calibri" panose="020F0502020204030204" pitchFamily="34" charset="0"/>
            </a:endParaRPr>
          </a:p>
          <a:p>
            <a:pPr marL="914400" lvl="1" indent="-457200" algn="l" rtl="0">
              <a:lnSpc>
                <a:spcPct val="90000"/>
              </a:lnSpc>
              <a:spcBef>
                <a:spcPts val="500"/>
              </a:spcBef>
              <a:spcAft>
                <a:spcPts val="0"/>
              </a:spcAft>
              <a:buClr>
                <a:schemeClr val="dk1"/>
              </a:buClr>
              <a:buSzPts val="2400"/>
              <a:buFont typeface="Trebuchet MS"/>
              <a:buAutoNum type="arabicPeriod"/>
            </a:pPr>
            <a:r>
              <a:rPr lang="en-US" dirty="0">
                <a:latin typeface="Calibri" panose="020F0502020204030204" pitchFamily="34" charset="0"/>
                <a:cs typeface="Calibri" panose="020F0502020204030204" pitchFamily="34" charset="0"/>
              </a:rPr>
              <a:t>Submit your PR for 10% more than you think it will cost.</a:t>
            </a:r>
            <a:endParaRPr dirty="0">
              <a:latin typeface="Calibri" panose="020F0502020204030204" pitchFamily="34" charset="0"/>
              <a:cs typeface="Calibri" panose="020F0502020204030204" pitchFamily="34" charset="0"/>
            </a:endParaRPr>
          </a:p>
          <a:p>
            <a:pPr marL="914400" lvl="1" indent="-457200" algn="l" rtl="0">
              <a:lnSpc>
                <a:spcPct val="90000"/>
              </a:lnSpc>
              <a:spcBef>
                <a:spcPts val="500"/>
              </a:spcBef>
              <a:spcAft>
                <a:spcPts val="0"/>
              </a:spcAft>
              <a:buClr>
                <a:schemeClr val="dk1"/>
              </a:buClr>
              <a:buSzPts val="2400"/>
              <a:buFont typeface="Trebuchet MS"/>
              <a:buAutoNum type="arabicPeriod"/>
            </a:pPr>
            <a:r>
              <a:rPr lang="en-US" dirty="0">
                <a:latin typeface="Calibri" panose="020F0502020204030204" pitchFamily="34" charset="0"/>
                <a:cs typeface="Calibri" panose="020F0502020204030204" pitchFamily="34" charset="0"/>
              </a:rPr>
              <a:t>Always put the Requestor’s info on the PR.</a:t>
            </a:r>
            <a:endParaRPr dirty="0">
              <a:latin typeface="Calibri" panose="020F0502020204030204" pitchFamily="34" charset="0"/>
              <a:cs typeface="Calibri" panose="020F0502020204030204" pitchFamily="34" charset="0"/>
            </a:endParaRPr>
          </a:p>
          <a:p>
            <a:pPr marL="914400" lvl="1" indent="-457200" algn="l" rtl="0">
              <a:lnSpc>
                <a:spcPct val="90000"/>
              </a:lnSpc>
              <a:spcBef>
                <a:spcPts val="500"/>
              </a:spcBef>
              <a:spcAft>
                <a:spcPts val="0"/>
              </a:spcAft>
              <a:buClr>
                <a:schemeClr val="dk1"/>
              </a:buClr>
              <a:buSzPts val="2400"/>
              <a:buFont typeface="Trebuchet MS"/>
              <a:buAutoNum type="arabicPeriod"/>
            </a:pPr>
            <a:r>
              <a:rPr lang="en-US" dirty="0">
                <a:latin typeface="Calibri" panose="020F0502020204030204" pitchFamily="34" charset="0"/>
                <a:cs typeface="Calibri" panose="020F0502020204030204" pitchFamily="34" charset="0"/>
              </a:rPr>
              <a:t>If you have supporting documents (a previous SOW, vendor quotes, </a:t>
            </a:r>
            <a:r>
              <a:rPr lang="en-US" dirty="0" err="1">
                <a:latin typeface="Calibri" panose="020F0502020204030204" pitchFamily="34" charset="0"/>
                <a:cs typeface="Calibri" panose="020F0502020204030204" pitchFamily="34" charset="0"/>
              </a:rPr>
              <a:t>etc</a:t>
            </a:r>
            <a:r>
              <a:rPr lang="en-US" dirty="0">
                <a:latin typeface="Calibri" panose="020F0502020204030204" pitchFamily="34" charset="0"/>
                <a:cs typeface="Calibri" panose="020F0502020204030204" pitchFamily="34" charset="0"/>
              </a:rPr>
              <a:t>), attach those to the PR so they can be modified and reused.</a:t>
            </a:r>
            <a:endParaRPr dirty="0">
              <a:latin typeface="Calibri" panose="020F0502020204030204" pitchFamily="34" charset="0"/>
              <a:cs typeface="Calibri" panose="020F0502020204030204" pitchFamily="34" charset="0"/>
            </a:endParaRPr>
          </a:p>
          <a:p>
            <a:pPr marL="914400" lvl="1" indent="-457200" algn="l" rtl="0">
              <a:lnSpc>
                <a:spcPct val="90000"/>
              </a:lnSpc>
              <a:spcBef>
                <a:spcPts val="500"/>
              </a:spcBef>
              <a:spcAft>
                <a:spcPts val="0"/>
              </a:spcAft>
              <a:buClr>
                <a:schemeClr val="dk1"/>
              </a:buClr>
              <a:buSzPts val="2400"/>
              <a:buFont typeface="Trebuchet MS"/>
              <a:buAutoNum type="arabicPeriod"/>
            </a:pPr>
            <a:r>
              <a:rPr lang="en-US" dirty="0">
                <a:latin typeface="Calibri" panose="020F0502020204030204" pitchFamily="34" charset="0"/>
                <a:cs typeface="Calibri" panose="020F0502020204030204" pitchFamily="34" charset="0"/>
              </a:rPr>
              <a:t>If there are any vendors you like working with, or do not want to work with, tell the CO and provide any information on good or bad past performance. </a:t>
            </a:r>
            <a:endParaRPr dirty="0">
              <a:latin typeface="Calibri" panose="020F0502020204030204" pitchFamily="34" charset="0"/>
              <a:cs typeface="Calibri" panose="020F0502020204030204" pitchFamily="34" charset="0"/>
            </a:endParaRPr>
          </a:p>
          <a:p>
            <a:pPr marL="685800" lvl="1" indent="-76200" algn="l" rtl="0">
              <a:lnSpc>
                <a:spcPct val="90000"/>
              </a:lnSpc>
              <a:spcBef>
                <a:spcPts val="500"/>
              </a:spcBef>
              <a:spcAft>
                <a:spcPts val="0"/>
              </a:spcAft>
              <a:buClr>
                <a:schemeClr val="dk1"/>
              </a:buClr>
              <a:buSzPts val="2400"/>
              <a:buNone/>
            </a:pPr>
            <a:endParaRPr dirty="0">
              <a:latin typeface="Calibri" panose="020F0502020204030204" pitchFamily="34" charset="0"/>
              <a:cs typeface="Calibri" panose="020F0502020204030204" pitchFamily="34" charset="0"/>
            </a:endParaRPr>
          </a:p>
          <a:p>
            <a:pPr marL="228600" lvl="0" indent="-25400" algn="l" rtl="0">
              <a:lnSpc>
                <a:spcPct val="90000"/>
              </a:lnSpc>
              <a:spcBef>
                <a:spcPts val="1000"/>
              </a:spcBef>
              <a:spcAft>
                <a:spcPts val="0"/>
              </a:spcAft>
              <a:buClr>
                <a:srgbClr val="4E1E07"/>
              </a:buClr>
              <a:buSzPts val="3200"/>
              <a:buNone/>
            </a:pPr>
            <a:endParaRPr dirty="0"/>
          </a:p>
        </p:txBody>
      </p:sp>
      <p:sp>
        <p:nvSpPr>
          <p:cNvPr id="412" name="Google Shape;412;p8"/>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PRE-SOLICITATION PHASE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9"/>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4E1E07"/>
              </a:buClr>
              <a:buSzPct val="100000"/>
              <a:buChar char="•"/>
            </a:pPr>
            <a:r>
              <a:rPr lang="en-US" sz="2800" dirty="0"/>
              <a:t>Description</a:t>
            </a:r>
            <a:endParaRPr dirty="0"/>
          </a:p>
          <a:p>
            <a:pPr marL="685800" lvl="1" indent="-228600" algn="l" rtl="0">
              <a:lnSpc>
                <a:spcPct val="90000"/>
              </a:lnSpc>
              <a:spcBef>
                <a:spcPts val="500"/>
              </a:spcBef>
              <a:spcAft>
                <a:spcPts val="0"/>
              </a:spcAft>
              <a:buClr>
                <a:schemeClr val="dk1"/>
              </a:buClr>
              <a:buSzPct val="100000"/>
              <a:buChar char="•"/>
            </a:pPr>
            <a:r>
              <a:rPr lang="en-US" sz="1800" dirty="0">
                <a:latin typeface="Calibri" panose="020F0502020204030204" pitchFamily="34" charset="0"/>
                <a:cs typeface="Calibri" panose="020F0502020204030204" pitchFamily="34" charset="0"/>
              </a:rPr>
              <a:t>Begins when a Contract Officer or Specialist uses a funded PR to put together a Solicitation for vendors to bid on the good or service and ends when we receive quotes back.</a:t>
            </a:r>
            <a:endParaRPr sz="20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sz="2800" dirty="0"/>
              <a:t>Stages</a:t>
            </a:r>
            <a:endParaRPr dirty="0"/>
          </a:p>
          <a:p>
            <a:pPr marL="685800" lvl="1" indent="-228600" algn="l" rtl="0">
              <a:lnSpc>
                <a:spcPct val="90000"/>
              </a:lnSpc>
              <a:spcBef>
                <a:spcPts val="500"/>
              </a:spcBef>
              <a:spcAft>
                <a:spcPts val="0"/>
              </a:spcAft>
              <a:buClr>
                <a:schemeClr val="dk1"/>
              </a:buClr>
              <a:buSzPct val="100000"/>
              <a:buChar char="•"/>
            </a:pPr>
            <a:r>
              <a:rPr lang="en-US" sz="2000" dirty="0">
                <a:latin typeface="Calibri" panose="020F0502020204030204" pitchFamily="34" charset="0"/>
                <a:cs typeface="Calibri" panose="020F0502020204030204" pitchFamily="34" charset="0"/>
              </a:rPr>
              <a:t>Pre-solicitation Docs &gt; Solicitation Draft &gt; Solicitation Review/approval &gt; Solicitation Posted &gt; Q&amp;A &gt; Solicitation Closes</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sz="2800" dirty="0"/>
              <a:t>Key POCs &amp; Responsibilities</a:t>
            </a:r>
            <a:endParaRPr dirty="0"/>
          </a:p>
          <a:p>
            <a:pPr marL="685800" lvl="1" indent="-228600" algn="l" rtl="0">
              <a:lnSpc>
                <a:spcPct val="90000"/>
              </a:lnSpc>
              <a:spcBef>
                <a:spcPts val="500"/>
              </a:spcBef>
              <a:spcAft>
                <a:spcPts val="0"/>
              </a:spcAft>
              <a:buClr>
                <a:schemeClr val="dk1"/>
              </a:buClr>
              <a:buSzPct val="100000"/>
              <a:buChar char="•"/>
            </a:pPr>
            <a:r>
              <a:rPr lang="en-US" sz="1800" dirty="0">
                <a:latin typeface="Calibri" panose="020F0502020204030204" pitchFamily="34" charset="0"/>
                <a:cs typeface="Calibri" panose="020F0502020204030204" pitchFamily="34" charset="0"/>
              </a:rPr>
              <a:t>Contract Officer (CO) / Contract Specialist (CS) - Responsible for putting together a solicitation package and advertising it for vendors to quote on.</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sz="1800" u="sng" dirty="0">
                <a:latin typeface="Calibri" panose="020F0502020204030204" pitchFamily="34" charset="0"/>
                <a:cs typeface="Calibri" panose="020F0502020204030204" pitchFamily="34" charset="0"/>
              </a:rPr>
              <a:t>Requestor</a:t>
            </a:r>
            <a:r>
              <a:rPr lang="en-US" sz="18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responsible for confirming details and helping answer questions that come up during the solicitation process.</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sz="2800" dirty="0"/>
              <a:t>Key Tips</a:t>
            </a:r>
            <a:endParaRPr dirty="0"/>
          </a:p>
          <a:p>
            <a:pPr marL="685800" lvl="1" indent="-228631"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Please make sure the Requestor is being responsive to the CO or CS, as sometimes there are approvals and questions that the CO cannot move forward without!</a:t>
            </a:r>
            <a:endParaRPr dirty="0">
              <a:latin typeface="Calibri" panose="020F0502020204030204" pitchFamily="34" charset="0"/>
              <a:cs typeface="Calibri" panose="020F0502020204030204" pitchFamily="34" charset="0"/>
            </a:endParaRPr>
          </a:p>
          <a:p>
            <a:pPr marL="228600" lvl="0" indent="-40639" algn="l" rtl="0">
              <a:lnSpc>
                <a:spcPct val="90000"/>
              </a:lnSpc>
              <a:spcBef>
                <a:spcPts val="1000"/>
              </a:spcBef>
              <a:spcAft>
                <a:spcPts val="0"/>
              </a:spcAft>
              <a:buClr>
                <a:srgbClr val="4E1E07"/>
              </a:buClr>
              <a:buSzPct val="100000"/>
              <a:buNone/>
            </a:pPr>
            <a:endParaRPr dirty="0"/>
          </a:p>
        </p:txBody>
      </p:sp>
      <p:sp>
        <p:nvSpPr>
          <p:cNvPr id="418" name="Google Shape;418;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SOLICITATION PHASE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0"/>
          <p:cNvSpPr txBox="1">
            <a:spLocks noGrp="1"/>
          </p:cNvSpPr>
          <p:nvPr>
            <p:ph type="body" idx="1"/>
          </p:nvPr>
        </p:nvSpPr>
        <p:spPr>
          <a:xfrm>
            <a:off x="1455592" y="1825625"/>
            <a:ext cx="9876437" cy="3954690"/>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4E1E07"/>
              </a:buClr>
              <a:buSzPct val="100000"/>
              <a:buChar char="•"/>
            </a:pPr>
            <a:r>
              <a:rPr lang="en-US" sz="2800" dirty="0"/>
              <a:t>Description</a:t>
            </a:r>
            <a:endParaRPr dirty="0"/>
          </a:p>
          <a:p>
            <a:pPr marL="685800" lvl="1" indent="-228631"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Begins when we receive vendors’ quotes, evaluate them per the evaluation criteria, select a vendor to provide the good/service, and end when we make an award to a vendor.</a:t>
            </a:r>
            <a:endParaRPr sz="22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sz="2800" dirty="0"/>
              <a:t>Stages</a:t>
            </a:r>
            <a:endParaRPr dirty="0"/>
          </a:p>
          <a:p>
            <a:pPr marL="685800" lvl="1" indent="-228631"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Technical Evaluation &gt; Discussion/Negotiations &gt; Legal Review &gt; Pending Award &gt; Award &gt; Debriefs &gt; Kick-off Meeting</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sz="2800" dirty="0"/>
              <a:t>Key POCs &amp; Responsibilities</a:t>
            </a:r>
            <a:endParaRPr dirty="0"/>
          </a:p>
          <a:p>
            <a:pPr marL="685800" lvl="1" indent="-228631"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Contract Officer (CO) – Responsible for working with the requestor to make sure that the bids fulfill the requirement, and then making an award.</a:t>
            </a:r>
            <a:endParaRPr dirty="0">
              <a:latin typeface="Calibri" panose="020F0502020204030204" pitchFamily="34" charset="0"/>
              <a:cs typeface="Calibri" panose="020F0502020204030204" pitchFamily="34" charset="0"/>
            </a:endParaRPr>
          </a:p>
          <a:p>
            <a:pPr marL="685800" lvl="1" indent="-228631"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Requestor – Responsible for helping evaluate bids for acceptability.</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sz="2800" dirty="0"/>
              <a:t>Key Tips</a:t>
            </a:r>
            <a:endParaRPr dirty="0"/>
          </a:p>
          <a:p>
            <a:pPr marL="685800" lvl="1" indent="-228631"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Please be responsive to any questions from the CO, and make sure the Requestor is also responsive to any questions.</a:t>
            </a:r>
            <a:endParaRPr dirty="0">
              <a:latin typeface="Calibri" panose="020F0502020204030204" pitchFamily="34" charset="0"/>
              <a:cs typeface="Calibri" panose="020F0502020204030204" pitchFamily="34" charset="0"/>
            </a:endParaRPr>
          </a:p>
          <a:p>
            <a:pPr marL="685800" lvl="1" indent="-228631"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The trickiest part of the Award phase is usually the Technical Evaluation of the vendor’s quote. We need program participation!</a:t>
            </a:r>
            <a:endParaRPr dirty="0">
              <a:latin typeface="Calibri" panose="020F0502020204030204" pitchFamily="34" charset="0"/>
              <a:cs typeface="Calibri" panose="020F0502020204030204" pitchFamily="34" charset="0"/>
            </a:endParaRPr>
          </a:p>
        </p:txBody>
      </p:sp>
      <p:sp>
        <p:nvSpPr>
          <p:cNvPr id="424" name="Google Shape;424;p10"/>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AWARD PHASE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1"/>
          <p:cNvSpPr txBox="1">
            <a:spLocks noGrp="1"/>
          </p:cNvSpPr>
          <p:nvPr>
            <p:ph type="body" idx="1"/>
          </p:nvPr>
        </p:nvSpPr>
        <p:spPr>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4E1E07"/>
              </a:buClr>
              <a:buSzPct val="100000"/>
              <a:buChar char="•"/>
            </a:pPr>
            <a:r>
              <a:rPr lang="en-US" sz="2800" dirty="0"/>
              <a:t>Description</a:t>
            </a:r>
            <a:endParaRPr dirty="0"/>
          </a:p>
          <a:p>
            <a:pPr marL="685800" lvl="1" indent="-228600"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Begins when a contract is awarded. This phase focuses on the lifecycle of the contract, including adding funds, modifying the contract, exercising options, de-obligating funds and close-out.</a:t>
            </a:r>
            <a:endParaRPr sz="26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sz="2800" dirty="0"/>
              <a:t>Stages</a:t>
            </a:r>
            <a:endParaRPr dirty="0"/>
          </a:p>
          <a:p>
            <a:pPr marL="685800" lvl="1" indent="-228600"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Modification &gt; Add/</a:t>
            </a:r>
            <a:r>
              <a:rPr lang="en-US" sz="1900" dirty="0" err="1">
                <a:latin typeface="Calibri" panose="020F0502020204030204" pitchFamily="34" charset="0"/>
                <a:cs typeface="Calibri" panose="020F0502020204030204" pitchFamily="34" charset="0"/>
              </a:rPr>
              <a:t>Deob</a:t>
            </a:r>
            <a:r>
              <a:rPr lang="en-US" sz="1900" dirty="0">
                <a:latin typeface="Calibri" panose="020F0502020204030204" pitchFamily="34" charset="0"/>
                <a:cs typeface="Calibri" panose="020F0502020204030204" pitchFamily="34" charset="0"/>
              </a:rPr>
              <a:t> Funding &gt; Exercising Options/Extending &gt; Contract Close-out &gt; Vendor Performance Issues</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sz="2800" dirty="0"/>
              <a:t>Key POCs &amp; Responsibilities</a:t>
            </a:r>
            <a:endParaRPr dirty="0"/>
          </a:p>
          <a:p>
            <a:pPr marL="685800" lvl="1" indent="-228600"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Contract Officer Representative (COR) - responsible for managing vendor performance and identifying issues.</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Contracting Officer (CO) – Responsible for taking contracting actions to maintain and administer the contract (exercise options, add funds, close contract, </a:t>
            </a:r>
            <a:r>
              <a:rPr lang="en-US" sz="1900" dirty="0" err="1">
                <a:latin typeface="Calibri" panose="020F0502020204030204" pitchFamily="34" charset="0"/>
                <a:cs typeface="Calibri" panose="020F0502020204030204" pitchFamily="34" charset="0"/>
              </a:rPr>
              <a:t>etc</a:t>
            </a:r>
            <a:r>
              <a:rPr lang="en-US" sz="1900"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sz="2800" dirty="0"/>
              <a:t>Key Tips</a:t>
            </a:r>
            <a:endParaRPr dirty="0"/>
          </a:p>
          <a:p>
            <a:pPr marL="685800" lvl="1" indent="-228600"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Please reach out to your COR or CO as soon as possible if you are having issues with a contract.</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sz="1900" dirty="0">
                <a:latin typeface="Calibri" panose="020F0502020204030204" pitchFamily="34" charset="0"/>
                <a:cs typeface="Calibri" panose="020F0502020204030204" pitchFamily="34" charset="0"/>
              </a:rPr>
              <a:t>When exercising options, please let the COR or CO know at least 90 days ahead of the end date, so there is enough time to send notices to the vendor.</a:t>
            </a:r>
            <a:endParaRPr dirty="0">
              <a:latin typeface="Calibri" panose="020F0502020204030204" pitchFamily="34" charset="0"/>
              <a:cs typeface="Calibri" panose="020F0502020204030204" pitchFamily="34" charset="0"/>
            </a:endParaRPr>
          </a:p>
          <a:p>
            <a:pPr marL="228600" lvl="0" indent="-55879" algn="l" rtl="0">
              <a:lnSpc>
                <a:spcPct val="90000"/>
              </a:lnSpc>
              <a:spcBef>
                <a:spcPts val="1000"/>
              </a:spcBef>
              <a:spcAft>
                <a:spcPts val="0"/>
              </a:spcAft>
              <a:buClr>
                <a:srgbClr val="4E1E07"/>
              </a:buClr>
              <a:buSzPct val="100000"/>
              <a:buNone/>
            </a:pPr>
            <a:endParaRPr dirty="0"/>
          </a:p>
        </p:txBody>
      </p:sp>
      <p:sp>
        <p:nvSpPr>
          <p:cNvPr id="430" name="Google Shape;430;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CONTRACT ADMIN PHASE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2"/>
          <p:cNvSpPr txBox="1">
            <a:spLocks noGrp="1"/>
          </p:cNvSpPr>
          <p:nvPr>
            <p:ph type="body" idx="1"/>
          </p:nvPr>
        </p:nvSpPr>
        <p:spPr>
          <a:xfrm>
            <a:off x="1455592" y="1825624"/>
            <a:ext cx="9919979" cy="3617233"/>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rgbClr val="4E1E07"/>
              </a:buClr>
              <a:buSzPct val="100000"/>
              <a:buFont typeface="Noto Sans Symbols"/>
              <a:buChar char="❑"/>
            </a:pPr>
            <a:r>
              <a:rPr lang="en-US" dirty="0"/>
              <a:t> Monitor the contract for delivery compliance.</a:t>
            </a:r>
            <a:endParaRPr dirty="0"/>
          </a:p>
          <a:p>
            <a:pPr marL="685800" lvl="1" indent="-228600" algn="l" rtl="0">
              <a:lnSpc>
                <a:spcPct val="90000"/>
              </a:lnSpc>
              <a:spcBef>
                <a:spcPts val="500"/>
              </a:spcBef>
              <a:spcAft>
                <a:spcPts val="0"/>
              </a:spcAft>
              <a:buClr>
                <a:schemeClr val="dk1"/>
              </a:buClr>
              <a:buSzPct val="100000"/>
              <a:buFont typeface="Noto Sans Symbols"/>
              <a:buChar char="❑"/>
            </a:pPr>
            <a:r>
              <a:rPr lang="en-US" dirty="0">
                <a:latin typeface="Calibri" panose="020F0502020204030204" pitchFamily="34" charset="0"/>
                <a:cs typeface="Calibri" panose="020F0502020204030204" pitchFamily="34" charset="0"/>
              </a:rPr>
              <a:t> Delivered within the specified time period under the contract? </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dirty="0">
                <a:latin typeface="Calibri" panose="020F0502020204030204" pitchFamily="34" charset="0"/>
                <a:cs typeface="Calibri" panose="020F0502020204030204" pitchFamily="34" charset="0"/>
              </a:rPr>
              <a:t> Delivered the correct items at the correct quantities? </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Font typeface="Noto Sans Symbols"/>
              <a:buChar char="❑"/>
            </a:pPr>
            <a:r>
              <a:rPr lang="en-US" dirty="0"/>
              <a:t> Monitor the contract for breach of terms or unwritten/unauthorized changes.</a:t>
            </a:r>
            <a:endParaRPr dirty="0"/>
          </a:p>
          <a:p>
            <a:pPr marL="228600" lvl="0" indent="-228600" algn="l" rtl="0">
              <a:lnSpc>
                <a:spcPct val="90000"/>
              </a:lnSpc>
              <a:spcBef>
                <a:spcPts val="1000"/>
              </a:spcBef>
              <a:spcAft>
                <a:spcPts val="0"/>
              </a:spcAft>
              <a:buClr>
                <a:srgbClr val="4E1E07"/>
              </a:buClr>
              <a:buSzPct val="100000"/>
              <a:buFont typeface="Noto Sans Symbols"/>
              <a:buChar char="❑"/>
            </a:pPr>
            <a:r>
              <a:rPr lang="en-US" dirty="0"/>
              <a:t> Inspect deliveries upon arrival for contract compliance. </a:t>
            </a:r>
            <a:endParaRPr dirty="0"/>
          </a:p>
          <a:p>
            <a:pPr marL="685800" lvl="1" indent="-228600" algn="l" rtl="0">
              <a:lnSpc>
                <a:spcPct val="90000"/>
              </a:lnSpc>
              <a:spcBef>
                <a:spcPts val="500"/>
              </a:spcBef>
              <a:spcAft>
                <a:spcPts val="0"/>
              </a:spcAft>
              <a:buClr>
                <a:schemeClr val="dk1"/>
              </a:buClr>
              <a:buSzPct val="100000"/>
              <a:buFont typeface="Noto Sans Symbols"/>
              <a:buChar char="❑"/>
            </a:pPr>
            <a:r>
              <a:rPr lang="en-US" dirty="0">
                <a:latin typeface="Calibri" panose="020F0502020204030204" pitchFamily="34" charset="0"/>
                <a:cs typeface="Calibri" panose="020F0502020204030204" pitchFamily="34" charset="0"/>
              </a:rPr>
              <a:t> Review to ensure the products match the contract.</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dirty="0">
                <a:latin typeface="Calibri" panose="020F0502020204030204" pitchFamily="34" charset="0"/>
                <a:cs typeface="Calibri" panose="020F0502020204030204" pitchFamily="34" charset="0"/>
              </a:rPr>
              <a:t> Review to ensure quantities match the contract.</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dirty="0">
                <a:latin typeface="Calibri" panose="020F0502020204030204" pitchFamily="34" charset="0"/>
                <a:cs typeface="Calibri" panose="020F0502020204030204" pitchFamily="34" charset="0"/>
              </a:rPr>
              <a:t> If the Government accepts a delivery and does not inspect the delivery in a timely fashion, the Government may lose its ability to remedy damage or other issues with the delivery. </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dirty="0">
                <a:latin typeface="Calibri" panose="020F0502020204030204" pitchFamily="34" charset="0"/>
                <a:cs typeface="Calibri" panose="020F0502020204030204" pitchFamily="34" charset="0"/>
              </a:rPr>
              <a:t> As a best practice, the Government should inspect, and accept or reject the order at the time of delivery. </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ct val="100000"/>
              <a:buFont typeface="Noto Sans Symbols"/>
              <a:buChar char="❑"/>
            </a:pPr>
            <a:r>
              <a:rPr lang="en-US" sz="1600" dirty="0">
                <a:latin typeface="Calibri" panose="020F0502020204030204" pitchFamily="34" charset="0"/>
                <a:cs typeface="Calibri" panose="020F0502020204030204" pitchFamily="34" charset="0"/>
              </a:rPr>
              <a:t> </a:t>
            </a:r>
            <a:r>
              <a:rPr lang="en-US" sz="1700" dirty="0">
                <a:latin typeface="Calibri" panose="020F0502020204030204" pitchFamily="34" charset="0"/>
                <a:cs typeface="Calibri" panose="020F0502020204030204" pitchFamily="34" charset="0"/>
              </a:rPr>
              <a:t>If the order needs to be rejected, the rationale should be provided in writing as to why the delivery fails to meet contract terms. The CO should be notified immediately to provide further guidance. </a:t>
            </a:r>
            <a:endParaRPr dirty="0">
              <a:latin typeface="Calibri" panose="020F0502020204030204" pitchFamily="34" charset="0"/>
              <a:cs typeface="Calibri" panose="020F0502020204030204" pitchFamily="34" charset="0"/>
            </a:endParaRPr>
          </a:p>
          <a:p>
            <a:pPr marL="228600" lvl="0" indent="-55879" algn="l" rtl="0">
              <a:lnSpc>
                <a:spcPct val="90000"/>
              </a:lnSpc>
              <a:spcBef>
                <a:spcPts val="1000"/>
              </a:spcBef>
              <a:spcAft>
                <a:spcPts val="0"/>
              </a:spcAft>
              <a:buClr>
                <a:srgbClr val="4E1E07"/>
              </a:buClr>
              <a:buSzPct val="100000"/>
              <a:buNone/>
            </a:pPr>
            <a:endParaRPr dirty="0"/>
          </a:p>
        </p:txBody>
      </p:sp>
      <p:sp>
        <p:nvSpPr>
          <p:cNvPr id="436" name="Google Shape;436;p12"/>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PRODUCT COMPLIANCE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3"/>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4E1E07"/>
              </a:buClr>
              <a:buSzPct val="100000"/>
              <a:buFont typeface="Noto Sans Symbols"/>
              <a:buChar char="❑"/>
            </a:pPr>
            <a:r>
              <a:rPr lang="en-US" sz="2400" dirty="0"/>
              <a:t>Areas of Consideration:</a:t>
            </a:r>
            <a:endParaRPr dirty="0"/>
          </a:p>
          <a:p>
            <a:pPr marL="685800" lvl="1" indent="-228600" algn="l" rtl="0">
              <a:lnSpc>
                <a:spcPct val="9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rPr>
              <a:t> Is the vendor meeting the required contract hours (e.g. vendor shall be onsite from 8-5 PM local time for security guard services but they leave at 4pm)? </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rPr>
              <a:t> Is the vendor providing adequate performance (i.e. meeting the terms of the SOW, PWS and contract)?</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rPr>
              <a:t> Is the vendor providing the correct staffing levels identified in the contract (e.g. Contract states the vendor shall provide two (2) personnel but only one (1) is provided)? </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rPr>
              <a:t> Is the vendor meeting the delivery schedule (i.e. providing the deliverables outlined in the contract within the established timeframes)? </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rPr>
              <a:t> Has the vendor provided personnel who meet the required qualifications in the contract? </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ct val="100000"/>
              <a:buFont typeface="Noto Sans Symbols"/>
              <a:buChar char="❑"/>
            </a:pPr>
            <a:r>
              <a:rPr lang="en-US" sz="1600" dirty="0">
                <a:latin typeface="Calibri" panose="020F0502020204030204" pitchFamily="34" charset="0"/>
                <a:cs typeface="Calibri" panose="020F0502020204030204" pitchFamily="34" charset="0"/>
              </a:rPr>
              <a:t> ALL Key Personnel should be reviewed by the Government to ensure they meet the required qualifications.</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ct val="100000"/>
              <a:buFont typeface="Noto Sans Symbols"/>
              <a:buChar char="❑"/>
            </a:pPr>
            <a:r>
              <a:rPr lang="en-US" sz="1600" dirty="0">
                <a:latin typeface="Calibri" panose="020F0502020204030204" pitchFamily="34" charset="0"/>
                <a:cs typeface="Calibri" panose="020F0502020204030204" pitchFamily="34" charset="0"/>
              </a:rPr>
              <a:t> Non-key personnel may be reviewed at request of the COR or CO to review their qualification standards. </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ct val="100000"/>
              <a:buFont typeface="Noto Sans Symbols"/>
              <a:buChar char="❑"/>
            </a:pPr>
            <a:r>
              <a:rPr lang="en-US" sz="1600" dirty="0">
                <a:latin typeface="Calibri" panose="020F0502020204030204" pitchFamily="34" charset="0"/>
                <a:cs typeface="Calibri" panose="020F0502020204030204" pitchFamily="34" charset="0"/>
              </a:rPr>
              <a:t> Non-conforming personnel may be removed from the contract by the CO. </a:t>
            </a:r>
            <a:endParaRPr dirty="0">
              <a:latin typeface="Calibri" panose="020F0502020204030204" pitchFamily="34" charset="0"/>
              <a:cs typeface="Calibri" panose="020F0502020204030204" pitchFamily="34" charset="0"/>
            </a:endParaRPr>
          </a:p>
          <a:p>
            <a:pPr marL="228600" lvl="0" indent="-40639" algn="l" rtl="0">
              <a:lnSpc>
                <a:spcPct val="90000"/>
              </a:lnSpc>
              <a:spcBef>
                <a:spcPts val="1000"/>
              </a:spcBef>
              <a:spcAft>
                <a:spcPts val="0"/>
              </a:spcAft>
              <a:buClr>
                <a:srgbClr val="4E1E07"/>
              </a:buClr>
              <a:buSzPct val="100000"/>
              <a:buNone/>
            </a:pPr>
            <a:endParaRPr dirty="0"/>
          </a:p>
        </p:txBody>
      </p:sp>
      <p:sp>
        <p:nvSpPr>
          <p:cNvPr id="442" name="Google Shape;442;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SERVICE COMPLIANCE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4"/>
          <p:cNvSpPr txBox="1">
            <a:spLocks noGrp="1"/>
          </p:cNvSpPr>
          <p:nvPr>
            <p:ph type="body" idx="1"/>
          </p:nvPr>
        </p:nvSpPr>
        <p:spPr>
          <a:xfrm>
            <a:off x="1455591" y="1825624"/>
            <a:ext cx="9996180" cy="4074433"/>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rgbClr val="4E1E07"/>
              </a:buClr>
              <a:buSzPct val="100000"/>
              <a:buFont typeface="Noto Sans Symbols"/>
              <a:buChar char="❑"/>
            </a:pPr>
            <a:r>
              <a:rPr lang="en-US" dirty="0"/>
              <a:t> Personnel security is the overarching authority regarding background checks, security requirements, etc. The HR Personnel Security office should be consulted if there are questions.</a:t>
            </a:r>
            <a:endParaRPr dirty="0"/>
          </a:p>
          <a:p>
            <a:pPr marL="228600" lvl="0" indent="-228600" algn="l" rtl="0">
              <a:lnSpc>
                <a:spcPct val="90000"/>
              </a:lnSpc>
              <a:spcBef>
                <a:spcPts val="1000"/>
              </a:spcBef>
              <a:spcAft>
                <a:spcPts val="0"/>
              </a:spcAft>
              <a:buClr>
                <a:srgbClr val="4E1E07"/>
              </a:buClr>
              <a:buSzPct val="100000"/>
              <a:buFont typeface="Noto Sans Symbols"/>
              <a:buChar char="❑"/>
            </a:pPr>
            <a:r>
              <a:rPr lang="en-US" dirty="0"/>
              <a:t> In general, background checks/clearances fall into three main categories:</a:t>
            </a:r>
            <a:endParaRPr dirty="0"/>
          </a:p>
          <a:p>
            <a:pPr marL="685800" lvl="1" indent="-228600" algn="l" rtl="0">
              <a:lnSpc>
                <a:spcPct val="90000"/>
              </a:lnSpc>
              <a:spcBef>
                <a:spcPts val="500"/>
              </a:spcBef>
              <a:spcAft>
                <a:spcPts val="0"/>
              </a:spcAft>
              <a:buClr>
                <a:schemeClr val="dk1"/>
              </a:buClr>
              <a:buSzPct val="100000"/>
              <a:buFont typeface="Noto Sans Symbols"/>
              <a:buChar char="❑"/>
            </a:pPr>
            <a:r>
              <a:rPr lang="en-US" dirty="0">
                <a:latin typeface="Calibri" panose="020F0502020204030204" pitchFamily="34" charset="0"/>
                <a:cs typeface="Calibri" panose="020F0502020204030204" pitchFamily="34" charset="0"/>
              </a:rPr>
              <a:t> Will the individual under contract have access to PII? – Required</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dirty="0">
                <a:latin typeface="Calibri" panose="020F0502020204030204" pitchFamily="34" charset="0"/>
                <a:cs typeface="Calibri" panose="020F0502020204030204" pitchFamily="34" charset="0"/>
              </a:rPr>
              <a:t> Will the individual under contract require network access (Govt laptop)? – Required</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Font typeface="Noto Sans Symbols"/>
              <a:buChar char="❑"/>
            </a:pPr>
            <a:r>
              <a:rPr lang="en-US" dirty="0">
                <a:latin typeface="Calibri" panose="020F0502020204030204" pitchFamily="34" charset="0"/>
                <a:cs typeface="Calibri" panose="020F0502020204030204" pitchFamily="34" charset="0"/>
              </a:rPr>
              <a:t> Will the individual under contract require unescorted access onsite? – Required</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Font typeface="Noto Sans Symbols"/>
              <a:buChar char="❑"/>
            </a:pPr>
            <a:r>
              <a:rPr lang="en-US" dirty="0"/>
              <a:t> There are additional sub requirements, especially in regards to having onsite access. The COR should consult with Personnel Security for a determination as to if a background check will or will not be required. </a:t>
            </a:r>
            <a:endParaRPr dirty="0"/>
          </a:p>
          <a:p>
            <a:pPr marL="228600" lvl="0" indent="-228600" algn="l" rtl="0">
              <a:lnSpc>
                <a:spcPct val="90000"/>
              </a:lnSpc>
              <a:spcBef>
                <a:spcPts val="1000"/>
              </a:spcBef>
              <a:spcAft>
                <a:spcPts val="0"/>
              </a:spcAft>
              <a:buClr>
                <a:srgbClr val="4E1E07"/>
              </a:buClr>
              <a:buSzPct val="100000"/>
              <a:buFont typeface="Noto Sans Symbols"/>
              <a:buChar char="❑"/>
            </a:pPr>
            <a:r>
              <a:rPr lang="en-US" dirty="0"/>
              <a:t> In each contract, where background checks may be required, the CS/CO incorporates a BIE Security Clearance/Background check clause. </a:t>
            </a:r>
            <a:endParaRPr dirty="0"/>
          </a:p>
          <a:p>
            <a:pPr marL="228600" lvl="0" indent="-228600" algn="l" rtl="0">
              <a:lnSpc>
                <a:spcPct val="90000"/>
              </a:lnSpc>
              <a:spcBef>
                <a:spcPts val="1000"/>
              </a:spcBef>
              <a:spcAft>
                <a:spcPts val="0"/>
              </a:spcAft>
              <a:buClr>
                <a:srgbClr val="4E1E07"/>
              </a:buClr>
              <a:buSzPct val="100000"/>
              <a:buFont typeface="Noto Sans Symbols"/>
              <a:buChar char="❑"/>
            </a:pPr>
            <a:r>
              <a:rPr lang="en-US" dirty="0"/>
              <a:t> The COR or requiring program is the responsible party to coordinate the background process with the contractor and the Personnel Security office. </a:t>
            </a:r>
            <a:endParaRPr dirty="0"/>
          </a:p>
          <a:p>
            <a:pPr marL="228600" lvl="0" indent="-101600" algn="l" rtl="0">
              <a:lnSpc>
                <a:spcPct val="90000"/>
              </a:lnSpc>
              <a:spcBef>
                <a:spcPts val="1000"/>
              </a:spcBef>
              <a:spcAft>
                <a:spcPts val="0"/>
              </a:spcAft>
              <a:buClr>
                <a:srgbClr val="4E1E07"/>
              </a:buClr>
              <a:buSzPct val="100000"/>
              <a:buNone/>
            </a:pPr>
            <a:endParaRPr dirty="0"/>
          </a:p>
        </p:txBody>
      </p:sp>
      <p:sp>
        <p:nvSpPr>
          <p:cNvPr id="448" name="Google Shape;448;p14"/>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SECURITY CLEARANCES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E1E07"/>
              </a:buClr>
              <a:buSzPts val="2400"/>
              <a:buFont typeface="Noto Sans Symbols"/>
              <a:buChar char="❑"/>
            </a:pPr>
            <a:r>
              <a:rPr lang="en-US" sz="2400" dirty="0"/>
              <a:t>When the requiring office experiences performance issues under the contract, they need to begin to document the performance deficiencies. </a:t>
            </a:r>
            <a:endParaRPr dirty="0"/>
          </a:p>
          <a:p>
            <a:pPr marL="685800" lvl="1" indent="-228600" algn="l" rtl="0">
              <a:lnSpc>
                <a:spcPct val="90000"/>
              </a:lnSpc>
              <a:spcBef>
                <a:spcPts val="500"/>
              </a:spcBef>
              <a:spcAft>
                <a:spcPts val="0"/>
              </a:spcAft>
              <a:buClr>
                <a:schemeClr val="dk1"/>
              </a:buClr>
              <a:buSzPts val="2000"/>
              <a:buFont typeface="Noto Sans Symbols"/>
              <a:buChar char="❑"/>
            </a:pPr>
            <a:r>
              <a:rPr lang="en-US" sz="2000" dirty="0">
                <a:latin typeface="Calibri" panose="020F0502020204030204" pitchFamily="34" charset="0"/>
                <a:cs typeface="Calibri" panose="020F0502020204030204" pitchFamily="34" charset="0"/>
              </a:rPr>
              <a:t> Specific areas of nonconformance to the contract terms:</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ts val="1800"/>
              <a:buFont typeface="Noto Sans Symbols"/>
              <a:buChar char="▪"/>
            </a:pPr>
            <a:r>
              <a:rPr lang="en-US" sz="1800" dirty="0">
                <a:latin typeface="Calibri" panose="020F0502020204030204" pitchFamily="34" charset="0"/>
                <a:cs typeface="Calibri" panose="020F0502020204030204" pitchFamily="34" charset="0"/>
              </a:rPr>
              <a:t>Didn’t delivery a certain product or missed the delivery date in the contract</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ts val="1800"/>
              <a:buFont typeface="Noto Sans Symbols"/>
              <a:buChar char="▪"/>
            </a:pPr>
            <a:r>
              <a:rPr lang="en-US" sz="1800" dirty="0">
                <a:latin typeface="Calibri" panose="020F0502020204030204" pitchFamily="34" charset="0"/>
                <a:cs typeface="Calibri" panose="020F0502020204030204" pitchFamily="34" charset="0"/>
              </a:rPr>
              <a:t>Not showing up on time if there is a set schedule</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ts val="1800"/>
              <a:buFont typeface="Noto Sans Symbols"/>
              <a:buChar char="▪"/>
            </a:pPr>
            <a:r>
              <a:rPr lang="en-US" sz="1800" dirty="0">
                <a:latin typeface="Calibri" panose="020F0502020204030204" pitchFamily="34" charset="0"/>
                <a:cs typeface="Calibri" panose="020F0502020204030204" pitchFamily="34" charset="0"/>
              </a:rPr>
              <a:t>Not providing timely or adequate support</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ts val="1800"/>
              <a:buFont typeface="Noto Sans Symbols"/>
              <a:buChar char="▪"/>
            </a:pPr>
            <a:r>
              <a:rPr lang="en-US" sz="1800" dirty="0">
                <a:latin typeface="Calibri" panose="020F0502020204030204" pitchFamily="34" charset="0"/>
                <a:cs typeface="Calibri" panose="020F0502020204030204" pitchFamily="34" charset="0"/>
              </a:rPr>
              <a:t>Delivering expired food</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ts val="2000"/>
              <a:buFont typeface="Noto Sans Symbols"/>
              <a:buChar char="❑"/>
            </a:pPr>
            <a:r>
              <a:rPr lang="en-US" sz="2000" dirty="0">
                <a:latin typeface="Calibri" panose="020F0502020204030204" pitchFamily="34" charset="0"/>
                <a:cs typeface="Calibri" panose="020F0502020204030204" pitchFamily="34" charset="0"/>
              </a:rPr>
              <a:t> Document the details, dates, and other applicable information. </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ts val="2400"/>
              <a:buFont typeface="Noto Sans Symbols"/>
              <a:buChar char="❑"/>
            </a:pPr>
            <a:r>
              <a:rPr lang="en-US" sz="2400" dirty="0"/>
              <a:t> Once the COR/requiring office has the documented issues, contact your CS/CO for further direction and discussion. </a:t>
            </a:r>
            <a:endParaRPr dirty="0"/>
          </a:p>
          <a:p>
            <a:pPr marL="0" lvl="0" indent="0" algn="ctr" rtl="0">
              <a:lnSpc>
                <a:spcPct val="90000"/>
              </a:lnSpc>
              <a:spcBef>
                <a:spcPts val="1000"/>
              </a:spcBef>
              <a:spcAft>
                <a:spcPts val="0"/>
              </a:spcAft>
              <a:buClr>
                <a:srgbClr val="4E1E07"/>
              </a:buClr>
              <a:buSzPts val="2400"/>
              <a:buNone/>
            </a:pPr>
            <a:r>
              <a:rPr lang="en-US" sz="2400" dirty="0"/>
              <a:t>*Document and report the issue to the CO sooner than later*</a:t>
            </a:r>
            <a:endParaRPr dirty="0"/>
          </a:p>
          <a:p>
            <a:pPr marL="228600" lvl="0" indent="-25400" algn="l" rtl="0">
              <a:lnSpc>
                <a:spcPct val="90000"/>
              </a:lnSpc>
              <a:spcBef>
                <a:spcPts val="1000"/>
              </a:spcBef>
              <a:spcAft>
                <a:spcPts val="0"/>
              </a:spcAft>
              <a:buClr>
                <a:srgbClr val="4E1E07"/>
              </a:buClr>
              <a:buSzPts val="3200"/>
              <a:buNone/>
            </a:pPr>
            <a:endParaRPr dirty="0"/>
          </a:p>
        </p:txBody>
      </p:sp>
      <p:sp>
        <p:nvSpPr>
          <p:cNvPr id="454" name="Google Shape;454;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PERFORMANCE ISSUES?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6"/>
          <p:cNvSpPr txBox="1">
            <a:spLocks noGrp="1"/>
          </p:cNvSpPr>
          <p:nvPr>
            <p:ph type="body" idx="1"/>
          </p:nvPr>
        </p:nvSpPr>
        <p:spPr>
          <a:xfrm>
            <a:off x="1455592" y="1825625"/>
            <a:ext cx="9626066" cy="3258004"/>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4E1E07"/>
              </a:buClr>
              <a:buSzPts val="3200"/>
              <a:buChar char="•"/>
            </a:pPr>
            <a:r>
              <a:rPr lang="en-US" dirty="0"/>
              <a:t>1</a:t>
            </a:r>
            <a:r>
              <a:rPr lang="en-US" baseline="30000" dirty="0"/>
              <a:t>st</a:t>
            </a:r>
            <a:r>
              <a:rPr lang="en-US" dirty="0"/>
              <a:t> line </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panose="020F0502020204030204" pitchFamily="34" charset="0"/>
                <a:cs typeface="Calibri" panose="020F0502020204030204" pitchFamily="34" charset="0"/>
              </a:rPr>
              <a:t>Contact your schools Contract Specialist/Contracting Officer</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ts val="3200"/>
              <a:buChar char="•"/>
            </a:pPr>
            <a:r>
              <a:rPr lang="en-US" dirty="0"/>
              <a:t>2</a:t>
            </a:r>
            <a:r>
              <a:rPr lang="en-US" baseline="30000" dirty="0"/>
              <a:t>nd</a:t>
            </a:r>
            <a:r>
              <a:rPr lang="en-US" dirty="0"/>
              <a:t> line</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panose="020F0502020204030204" pitchFamily="34" charset="0"/>
                <a:cs typeface="Calibri" panose="020F0502020204030204" pitchFamily="34" charset="0"/>
              </a:rPr>
              <a:t>Contact the Acquisition Program Manager, Colette La Grave</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ts val="3200"/>
              <a:buChar char="•"/>
            </a:pPr>
            <a:r>
              <a:rPr lang="en-US" dirty="0"/>
              <a:t>3</a:t>
            </a:r>
            <a:r>
              <a:rPr lang="en-US" baseline="30000" dirty="0"/>
              <a:t>rd</a:t>
            </a:r>
            <a:r>
              <a:rPr lang="en-US" dirty="0"/>
              <a:t> line</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panose="020F0502020204030204" pitchFamily="34" charset="0"/>
                <a:cs typeface="Calibri" panose="020F0502020204030204" pitchFamily="34" charset="0"/>
              </a:rPr>
              <a:t>Contact the Lead Contracting Officers</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ts val="2000"/>
              <a:buChar char="•"/>
            </a:pPr>
            <a:r>
              <a:rPr lang="en-US" dirty="0">
                <a:latin typeface="Calibri" panose="020F0502020204030204" pitchFamily="34" charset="0"/>
                <a:cs typeface="Calibri" panose="020F0502020204030204" pitchFamily="34" charset="0"/>
              </a:rPr>
              <a:t>Goods &amp; Services – Darren </a:t>
            </a:r>
            <a:r>
              <a:rPr lang="en-US" dirty="0" err="1">
                <a:latin typeface="Calibri" panose="020F0502020204030204" pitchFamily="34" charset="0"/>
                <a:cs typeface="Calibri" panose="020F0502020204030204" pitchFamily="34" charset="0"/>
              </a:rPr>
              <a:t>Nutter</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ts val="2000"/>
              <a:buChar char="•"/>
            </a:pPr>
            <a:r>
              <a:rPr lang="en-US" dirty="0">
                <a:latin typeface="Calibri" panose="020F0502020204030204" pitchFamily="34" charset="0"/>
                <a:cs typeface="Calibri" panose="020F0502020204030204" pitchFamily="34" charset="0"/>
              </a:rPr>
              <a:t>Construction and A&amp;E – Dawn </a:t>
            </a:r>
            <a:r>
              <a:rPr lang="en-US" dirty="0" err="1">
                <a:latin typeface="Calibri" panose="020F0502020204030204" pitchFamily="34" charset="0"/>
                <a:cs typeface="Calibri" panose="020F0502020204030204" pitchFamily="34" charset="0"/>
              </a:rPr>
              <a:t>Sekayumptewa</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ts val="3200"/>
              <a:buChar char="•"/>
            </a:pPr>
            <a:r>
              <a:rPr lang="en-US" dirty="0"/>
              <a:t>COR, Policy, SFA, SB and other related questions?</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panose="020F0502020204030204" pitchFamily="34" charset="0"/>
                <a:cs typeface="Calibri" panose="020F0502020204030204" pitchFamily="34" charset="0"/>
              </a:rPr>
              <a:t>Contact </a:t>
            </a:r>
            <a:r>
              <a:rPr lang="en-US" dirty="0" err="1">
                <a:latin typeface="Calibri" panose="020F0502020204030204" pitchFamily="34" charset="0"/>
                <a:cs typeface="Calibri" panose="020F0502020204030204" pitchFamily="34" charset="0"/>
              </a:rPr>
              <a:t>LaShondra</a:t>
            </a:r>
            <a:r>
              <a:rPr lang="en-US" dirty="0">
                <a:latin typeface="Calibri" panose="020F0502020204030204" pitchFamily="34" charset="0"/>
                <a:cs typeface="Calibri" panose="020F0502020204030204" pitchFamily="34" charset="0"/>
              </a:rPr>
              <a:t> Wynn, Procurement Analyst</a:t>
            </a:r>
            <a:endParaRPr dirty="0">
              <a:latin typeface="Calibri" panose="020F0502020204030204" pitchFamily="34" charset="0"/>
              <a:cs typeface="Calibri" panose="020F0502020204030204" pitchFamily="34" charset="0"/>
            </a:endParaRPr>
          </a:p>
          <a:p>
            <a:pPr marL="228600" lvl="0" indent="-25400" algn="l" rtl="0">
              <a:lnSpc>
                <a:spcPct val="90000"/>
              </a:lnSpc>
              <a:spcBef>
                <a:spcPts val="1000"/>
              </a:spcBef>
              <a:spcAft>
                <a:spcPts val="0"/>
              </a:spcAft>
              <a:buClr>
                <a:srgbClr val="4E1E07"/>
              </a:buClr>
              <a:buSzPts val="3200"/>
              <a:buNone/>
            </a:pPr>
            <a:endParaRPr dirty="0"/>
          </a:p>
        </p:txBody>
      </p:sp>
      <p:sp>
        <p:nvSpPr>
          <p:cNvPr id="460" name="Google Shape;460;p16"/>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POINTS OF CONTACT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7"/>
          <p:cNvSpPr txBox="1">
            <a:spLocks noGrp="1"/>
          </p:cNvSpPr>
          <p:nvPr>
            <p:ph type="title" idx="4294967295"/>
          </p:nvPr>
        </p:nvSpPr>
        <p:spPr>
          <a:xfrm>
            <a:off x="1063171" y="1721304"/>
            <a:ext cx="9855200" cy="35909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rebuchet MS"/>
              <a:buNone/>
            </a:pPr>
            <a:r>
              <a:rPr lang="en-US" dirty="0">
                <a:solidFill>
                  <a:schemeClr val="bg1"/>
                </a:solidFill>
                <a:latin typeface="Calibri" panose="020F0502020204030204" pitchFamily="34" charset="0"/>
                <a:cs typeface="Calibri" panose="020F0502020204030204" pitchFamily="34" charset="0"/>
              </a:rPr>
              <a:t>QUESTIONS?</a:t>
            </a:r>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p1"/>
          <p:cNvSpPr txBox="1">
            <a:spLocks noGrp="1"/>
          </p:cNvSpPr>
          <p:nvPr>
            <p:ph type="title" idx="4294967295"/>
          </p:nvPr>
        </p:nvSpPr>
        <p:spPr>
          <a:xfrm>
            <a:off x="1574800" y="3428999"/>
            <a:ext cx="9042400" cy="165462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Trebuchet MS"/>
              <a:buNone/>
            </a:pPr>
            <a:r>
              <a:rPr lang="en-US" sz="3200" dirty="0">
                <a:solidFill>
                  <a:schemeClr val="bg1"/>
                </a:solidFill>
                <a:latin typeface="Calibri" panose="020F0502020204030204" pitchFamily="34" charset="0"/>
                <a:cs typeface="Calibri" panose="020F0502020204030204" pitchFamily="34" charset="0"/>
              </a:rPr>
              <a:t>Session 12-14</a:t>
            </a:r>
            <a:br>
              <a:rPr lang="en-US" sz="3200" dirty="0">
                <a:solidFill>
                  <a:schemeClr val="bg1"/>
                </a:solidFill>
                <a:latin typeface="Calibri" panose="020F0502020204030204" pitchFamily="34" charset="0"/>
                <a:cs typeface="Calibri" panose="020F0502020204030204" pitchFamily="34" charset="0"/>
              </a:rPr>
            </a:br>
            <a:r>
              <a:rPr lang="en-US" sz="3200" dirty="0">
                <a:solidFill>
                  <a:schemeClr val="bg1"/>
                </a:solidFill>
                <a:latin typeface="Calibri" panose="020F0502020204030204" pitchFamily="34" charset="0"/>
                <a:cs typeface="Calibri" panose="020F0502020204030204" pitchFamily="34" charset="0"/>
              </a:rPr>
              <a:t>Budget &amp; Finance; Acquisitions &amp; Contracts; Grants Management Part 1 &amp; 2</a:t>
            </a:r>
            <a:endParaRPr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171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
          <p:cNvSpPr txBox="1">
            <a:spLocks noGrp="1"/>
          </p:cNvSpPr>
          <p:nvPr>
            <p:ph type="title" idx="4294967295"/>
          </p:nvPr>
        </p:nvSpPr>
        <p:spPr>
          <a:xfrm>
            <a:off x="976085" y="3429000"/>
            <a:ext cx="10239829" cy="117325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rebuchet MS"/>
              <a:buNone/>
            </a:pPr>
            <a:r>
              <a:rPr lang="en-US" sz="8000" dirty="0">
                <a:solidFill>
                  <a:schemeClr val="bg1"/>
                </a:solidFill>
                <a:latin typeface="Calibri" panose="020F0502020204030204" pitchFamily="34" charset="0"/>
                <a:cs typeface="Calibri" panose="020F0502020204030204" pitchFamily="34" charset="0"/>
              </a:rPr>
              <a:t>AFTERNOON SESSION</a:t>
            </a:r>
            <a:endParaRPr sz="8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40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9"/>
          <p:cNvSpPr txBox="1">
            <a:spLocks noGrp="1"/>
          </p:cNvSpPr>
          <p:nvPr>
            <p:ph type="title" idx="4294967295"/>
          </p:nvPr>
        </p:nvSpPr>
        <p:spPr>
          <a:xfrm>
            <a:off x="1168400" y="1841046"/>
            <a:ext cx="9855200" cy="27622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rebuchet MS"/>
              <a:buNone/>
            </a:pPr>
            <a:r>
              <a:rPr lang="en-US" dirty="0">
                <a:solidFill>
                  <a:schemeClr val="bg1"/>
                </a:solidFill>
                <a:latin typeface="Calibri" panose="020F0502020204030204" pitchFamily="34" charset="0"/>
                <a:cs typeface="Calibri" panose="020F0502020204030204" pitchFamily="34" charset="0"/>
              </a:rPr>
              <a:t>TOPIC 3</a:t>
            </a:r>
            <a:br>
              <a:rPr lang="en-US"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IMPORTANCE OF CORS</a:t>
            </a:r>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0"/>
          <p:cNvSpPr txBox="1">
            <a:spLocks noGrp="1"/>
          </p:cNvSpPr>
          <p:nvPr>
            <p:ph type="body" idx="1"/>
          </p:nvPr>
        </p:nvSpPr>
        <p:spPr>
          <a:xfrm>
            <a:off x="1433821" y="1509940"/>
            <a:ext cx="9995380" cy="4382228"/>
          </a:xfrm>
          <a:prstGeom prst="rect">
            <a:avLst/>
          </a:prstGeom>
          <a:noFill/>
          <a:ln>
            <a:noFill/>
          </a:ln>
        </p:spPr>
        <p:txBody>
          <a:bodyPr spcFirstLastPara="1" wrap="square" lIns="91425" tIns="45700" rIns="91425" bIns="45700" anchor="t" anchorCtr="0">
            <a:normAutofit/>
          </a:bodyPr>
          <a:lstStyle/>
          <a:p>
            <a:pPr marL="228600" lvl="0" indent="-219075" algn="l" rtl="0">
              <a:lnSpc>
                <a:spcPct val="90000"/>
              </a:lnSpc>
              <a:spcBef>
                <a:spcPts val="0"/>
              </a:spcBef>
              <a:spcAft>
                <a:spcPts val="0"/>
              </a:spcAft>
              <a:buClr>
                <a:srgbClr val="4E1E07"/>
              </a:buClr>
              <a:buSzPct val="100000"/>
              <a:buChar char="•"/>
            </a:pPr>
            <a:r>
              <a:rPr lang="en-US" sz="2000" dirty="0"/>
              <a:t>A Contracting Officer’s Representative (COR) assists in the technical monitoring and administration of a contract. </a:t>
            </a:r>
            <a:endParaRPr dirty="0"/>
          </a:p>
          <a:p>
            <a:pPr marL="228600" lvl="0" indent="-219075" algn="l" rtl="0">
              <a:lnSpc>
                <a:spcPct val="90000"/>
              </a:lnSpc>
              <a:spcBef>
                <a:spcPts val="1000"/>
              </a:spcBef>
              <a:spcAft>
                <a:spcPts val="0"/>
              </a:spcAft>
              <a:buClr>
                <a:srgbClr val="4E1E07"/>
              </a:buClr>
              <a:buSzPct val="100000"/>
              <a:buChar char="•"/>
            </a:pPr>
            <a:r>
              <a:rPr lang="en-US" sz="2000" dirty="0"/>
              <a:t>The COR shall maintain a file for each assigned contract. </a:t>
            </a:r>
            <a:endParaRPr dirty="0"/>
          </a:p>
          <a:p>
            <a:pPr marL="228600" lvl="0" indent="-219075" algn="l" rtl="0">
              <a:lnSpc>
                <a:spcPct val="90000"/>
              </a:lnSpc>
              <a:spcBef>
                <a:spcPts val="1000"/>
              </a:spcBef>
              <a:spcAft>
                <a:spcPts val="0"/>
              </a:spcAft>
              <a:buClr>
                <a:srgbClr val="4E1E07"/>
              </a:buClr>
              <a:buSzPct val="100000"/>
              <a:buChar char="•"/>
            </a:pPr>
            <a:r>
              <a:rPr lang="en-US" sz="2000" dirty="0"/>
              <a:t>Shall be nominated either by the requiring activity or in accordance with agency procedures.</a:t>
            </a:r>
            <a:endParaRPr dirty="0"/>
          </a:p>
          <a:p>
            <a:pPr marL="228600" lvl="0" indent="-219075" algn="l" rtl="0">
              <a:lnSpc>
                <a:spcPct val="90000"/>
              </a:lnSpc>
              <a:spcBef>
                <a:spcPts val="1000"/>
              </a:spcBef>
              <a:spcAft>
                <a:spcPts val="0"/>
              </a:spcAft>
              <a:buClr>
                <a:srgbClr val="4E1E07"/>
              </a:buClr>
              <a:buSzPct val="100000"/>
              <a:buChar char="•"/>
            </a:pPr>
            <a:r>
              <a:rPr lang="en-US" sz="2000" dirty="0"/>
              <a:t>Are the eyes and ears of the contracting officer (CO).</a:t>
            </a:r>
            <a:endParaRPr dirty="0"/>
          </a:p>
          <a:p>
            <a:pPr marL="228600" lvl="0" indent="-219075" algn="l" rtl="0">
              <a:lnSpc>
                <a:spcPct val="90000"/>
              </a:lnSpc>
              <a:spcBef>
                <a:spcPts val="1000"/>
              </a:spcBef>
              <a:spcAft>
                <a:spcPts val="0"/>
              </a:spcAft>
              <a:buClr>
                <a:srgbClr val="4E1E07"/>
              </a:buClr>
              <a:buSzPct val="100000"/>
              <a:buChar char="•"/>
            </a:pPr>
            <a:r>
              <a:rPr lang="en-US" sz="2000" dirty="0"/>
              <a:t>Document and report performance issues to the CO.</a:t>
            </a:r>
            <a:endParaRPr dirty="0"/>
          </a:p>
          <a:p>
            <a:pPr marL="228600" lvl="0" indent="-219075" algn="l" rtl="0">
              <a:lnSpc>
                <a:spcPct val="90000"/>
              </a:lnSpc>
              <a:spcBef>
                <a:spcPts val="1000"/>
              </a:spcBef>
              <a:spcAft>
                <a:spcPts val="0"/>
              </a:spcAft>
              <a:buClr>
                <a:srgbClr val="4E1E07"/>
              </a:buClr>
              <a:buSzPct val="100000"/>
              <a:buChar char="•"/>
            </a:pPr>
            <a:r>
              <a:rPr lang="en-US" sz="2000" dirty="0"/>
              <a:t>Review and approve deliverables and invoices.</a:t>
            </a:r>
            <a:endParaRPr dirty="0"/>
          </a:p>
          <a:p>
            <a:pPr marL="228600" lvl="0" indent="-219075" algn="l" rtl="0">
              <a:lnSpc>
                <a:spcPct val="90000"/>
              </a:lnSpc>
              <a:spcBef>
                <a:spcPts val="1000"/>
              </a:spcBef>
              <a:spcAft>
                <a:spcPts val="0"/>
              </a:spcAft>
              <a:buClr>
                <a:srgbClr val="4E1E07"/>
              </a:buClr>
              <a:buSzPct val="100000"/>
              <a:buChar char="•"/>
            </a:pPr>
            <a:r>
              <a:rPr lang="en-US" sz="2000" dirty="0"/>
              <a:t>Shall be designated in writing, with copies furnished to the contractor and the contract administration office.</a:t>
            </a:r>
            <a:endParaRPr dirty="0"/>
          </a:p>
          <a:p>
            <a:pPr marL="228600" lvl="0" indent="-219075" algn="l" rtl="0">
              <a:lnSpc>
                <a:spcPct val="90000"/>
              </a:lnSpc>
              <a:spcBef>
                <a:spcPts val="1000"/>
              </a:spcBef>
              <a:spcAft>
                <a:spcPts val="0"/>
              </a:spcAft>
              <a:buClr>
                <a:srgbClr val="4E1E07"/>
              </a:buClr>
              <a:buSzPct val="100000"/>
              <a:buChar char="•"/>
            </a:pPr>
            <a:r>
              <a:rPr lang="en-US" sz="2000" dirty="0"/>
              <a:t>CORs are essential to the oversight and compliance of a contract! </a:t>
            </a:r>
            <a:endParaRPr dirty="0"/>
          </a:p>
          <a:p>
            <a:pPr marL="228600" lvl="0" indent="-101600" algn="l" rtl="0">
              <a:lnSpc>
                <a:spcPct val="90000"/>
              </a:lnSpc>
              <a:spcBef>
                <a:spcPts val="1000"/>
              </a:spcBef>
              <a:spcAft>
                <a:spcPts val="0"/>
              </a:spcAft>
              <a:buClr>
                <a:srgbClr val="4E1E07"/>
              </a:buClr>
              <a:buSzPct val="100000"/>
              <a:buNone/>
            </a:pPr>
            <a:endParaRPr sz="2000" dirty="0"/>
          </a:p>
        </p:txBody>
      </p:sp>
      <p:sp>
        <p:nvSpPr>
          <p:cNvPr id="481" name="Google Shape;481;p20"/>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Trebuchet MS"/>
              <a:buNone/>
            </a:pPr>
            <a:r>
              <a:rPr lang="en-US" dirty="0"/>
              <a:t>COR ROLES &amp; RESPONSIBILITIES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1"/>
          <p:cNvSpPr txBox="1">
            <a:spLocks noGrp="1"/>
          </p:cNvSpPr>
          <p:nvPr>
            <p:ph type="body" idx="1"/>
          </p:nvPr>
        </p:nvSpPr>
        <p:spPr>
          <a:xfrm>
            <a:off x="1554698" y="1594961"/>
            <a:ext cx="9526959" cy="4043839"/>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90000"/>
              </a:lnSpc>
              <a:spcBef>
                <a:spcPts val="0"/>
              </a:spcBef>
              <a:spcAft>
                <a:spcPts val="0"/>
              </a:spcAft>
              <a:buClr>
                <a:srgbClr val="4E1E07"/>
              </a:buClr>
              <a:buSzPct val="100000"/>
              <a:buChar char="•"/>
            </a:pPr>
            <a:r>
              <a:rPr lang="en-US" dirty="0"/>
              <a:t>COR Level I</a:t>
            </a:r>
            <a:endParaRPr dirty="0"/>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8 Hours of Training</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This level of COR is generally appropriate for simple, low-risk contract vehicles, such as supply contracts and orders. This level does not require a subject matter expertise (SME) in the field generally. </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ct val="100000"/>
              <a:buChar char="•"/>
            </a:pPr>
            <a:r>
              <a:rPr lang="en-US" dirty="0">
                <a:latin typeface="Calibri" panose="020F0502020204030204" pitchFamily="34" charset="0"/>
                <a:cs typeface="Calibri" panose="020F0502020204030204" pitchFamily="34" charset="0"/>
              </a:rPr>
              <a:t>Examples: Wireless Service, Copier Maintenance, Utilities, supply orders, etc. </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dirty="0"/>
              <a:t>COR Level II</a:t>
            </a:r>
            <a:endParaRPr dirty="0"/>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40 Hours of Training and 1 year of COR Experience</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This level of COR is generally appropriate for contract vehicles of moderate to high complexity and risk, including both supply and service contracts. Requires a level SME. </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ct val="100000"/>
              <a:buChar char="•"/>
            </a:pPr>
            <a:r>
              <a:rPr lang="en-US" dirty="0">
                <a:latin typeface="Calibri" panose="020F0502020204030204" pitchFamily="34" charset="0"/>
                <a:cs typeface="Calibri" panose="020F0502020204030204" pitchFamily="34" charset="0"/>
              </a:rPr>
              <a:t>Examples: Special Ed, IT, Construction, Facilities, etc. </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dirty="0"/>
              <a:t>COR Level III</a:t>
            </a:r>
            <a:endParaRPr dirty="0"/>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60 Hours of Training and 2 Years of COR Experience</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Level III CORs are the most experienced CORs within an agency and should be assigned to the most complex, critical risk, and mission critical contracts within the agency. These CORs are often called upon to perform significant program management activities and should be trained accordingly. Requires a level of SME and PM.</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ct val="100000"/>
              <a:buChar char="•"/>
            </a:pPr>
            <a:r>
              <a:rPr lang="en-US" dirty="0">
                <a:latin typeface="Calibri" panose="020F0502020204030204" pitchFamily="34" charset="0"/>
                <a:cs typeface="Calibri" panose="020F0502020204030204" pitchFamily="34" charset="0"/>
              </a:rPr>
              <a:t>Examples: Major operational contracts (</a:t>
            </a:r>
            <a:r>
              <a:rPr lang="en-US" dirty="0" err="1">
                <a:latin typeface="Calibri" panose="020F0502020204030204" pitchFamily="34" charset="0"/>
                <a:cs typeface="Calibri" panose="020F0502020204030204" pitchFamily="34" charset="0"/>
              </a:rPr>
              <a:t>eLMS</a:t>
            </a:r>
            <a:r>
              <a:rPr lang="en-US" dirty="0">
                <a:latin typeface="Calibri" panose="020F0502020204030204" pitchFamily="34" charset="0"/>
                <a:cs typeface="Calibri" panose="020F0502020204030204" pitchFamily="34" charset="0"/>
              </a:rPr>
              <a:t>, NASIS, etc.), major construction contracts, etc. </a:t>
            </a:r>
            <a:endParaRPr dirty="0">
              <a:latin typeface="Calibri" panose="020F0502020204030204" pitchFamily="34" charset="0"/>
              <a:cs typeface="Calibri" panose="020F0502020204030204" pitchFamily="34" charset="0"/>
            </a:endParaRPr>
          </a:p>
          <a:p>
            <a:pPr marL="228600" lvl="0" indent="-228600" algn="l" rtl="0">
              <a:lnSpc>
                <a:spcPct val="120000"/>
              </a:lnSpc>
              <a:spcBef>
                <a:spcPts val="1000"/>
              </a:spcBef>
              <a:spcAft>
                <a:spcPts val="0"/>
              </a:spcAft>
              <a:buClr>
                <a:srgbClr val="4E1E07"/>
              </a:buClr>
              <a:buSzPct val="100000"/>
              <a:buChar char="•"/>
            </a:pPr>
            <a:r>
              <a:rPr lang="en-US" dirty="0"/>
              <a:t>Refer to </a:t>
            </a:r>
            <a:r>
              <a:rPr lang="en-US" u="sng" dirty="0">
                <a:solidFill>
                  <a:schemeClr val="hlink"/>
                </a:solidFill>
                <a:hlinkClick r:id="rId3"/>
              </a:rPr>
              <a:t>https://www.fai.gov/certification/fac-cor/contracting-fac/fac-cor-certification-requirements</a:t>
            </a:r>
            <a:r>
              <a:rPr lang="en-US" dirty="0"/>
              <a:t> for COR training requirements and other information. </a:t>
            </a:r>
            <a:endParaRPr dirty="0"/>
          </a:p>
          <a:p>
            <a:pPr marL="228600" lvl="0" indent="-149225" algn="l" rtl="0">
              <a:lnSpc>
                <a:spcPct val="90000"/>
              </a:lnSpc>
              <a:spcBef>
                <a:spcPts val="1000"/>
              </a:spcBef>
              <a:spcAft>
                <a:spcPts val="0"/>
              </a:spcAft>
              <a:buClr>
                <a:srgbClr val="4E1E07"/>
              </a:buClr>
              <a:buSzPct val="100000"/>
              <a:buNone/>
            </a:pPr>
            <a:endParaRPr sz="2000" dirty="0"/>
          </a:p>
        </p:txBody>
      </p:sp>
      <p:sp>
        <p:nvSpPr>
          <p:cNvPr id="487" name="Google Shape;487;p21"/>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COR LEVELS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2"/>
          <p:cNvSpPr txBox="1">
            <a:spLocks noGrp="1"/>
          </p:cNvSpPr>
          <p:nvPr>
            <p:ph type="body" idx="1"/>
          </p:nvPr>
        </p:nvSpPr>
        <p:spPr>
          <a:xfrm>
            <a:off x="1455592" y="1825625"/>
            <a:ext cx="9255951" cy="36716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E1E07"/>
              </a:buClr>
              <a:buSzPts val="2400"/>
              <a:buFont typeface="Noto Sans Symbols"/>
              <a:buChar char="❑"/>
            </a:pPr>
            <a:r>
              <a:rPr lang="en-US" sz="2400" dirty="0"/>
              <a:t>FAI COR Toolkit - </a:t>
            </a:r>
            <a:r>
              <a:rPr lang="en-US" sz="2400" u="sng" dirty="0">
                <a:solidFill>
                  <a:schemeClr val="hlink"/>
                </a:solidFill>
                <a:hlinkClick r:id="rId3"/>
              </a:rPr>
              <a:t>https://www.fai.gov/resources/cor-toolkit</a:t>
            </a:r>
            <a:r>
              <a:rPr lang="en-US" sz="2400" dirty="0"/>
              <a:t> </a:t>
            </a:r>
            <a:endParaRPr dirty="0"/>
          </a:p>
          <a:p>
            <a:pPr marL="228600" lvl="0" indent="-228600" algn="l" rtl="0">
              <a:lnSpc>
                <a:spcPct val="90000"/>
              </a:lnSpc>
              <a:spcBef>
                <a:spcPts val="1000"/>
              </a:spcBef>
              <a:spcAft>
                <a:spcPts val="0"/>
              </a:spcAft>
              <a:buClr>
                <a:srgbClr val="4E1E07"/>
              </a:buClr>
              <a:buSzPts val="2400"/>
              <a:buFont typeface="Noto Sans Symbols"/>
              <a:buChar char="❑"/>
            </a:pPr>
            <a:r>
              <a:rPr lang="en-US" sz="2400" dirty="0"/>
              <a:t> Acquisition Gateway - </a:t>
            </a:r>
            <a:r>
              <a:rPr lang="en-US" sz="2400" u="sng" dirty="0">
                <a:solidFill>
                  <a:schemeClr val="hlink"/>
                </a:solidFill>
                <a:hlinkClick r:id="rId4"/>
              </a:rPr>
              <a:t>https://hallways.cap.gsa.gov/app/#/doclib?document=8305</a:t>
            </a:r>
            <a:r>
              <a:rPr lang="en-US" sz="2400" dirty="0"/>
              <a:t> </a:t>
            </a:r>
            <a:endParaRPr dirty="0"/>
          </a:p>
          <a:p>
            <a:pPr marL="228600" lvl="0" indent="-228600" algn="l" rtl="0">
              <a:lnSpc>
                <a:spcPct val="90000"/>
              </a:lnSpc>
              <a:spcBef>
                <a:spcPts val="1000"/>
              </a:spcBef>
              <a:spcAft>
                <a:spcPts val="0"/>
              </a:spcAft>
              <a:buClr>
                <a:srgbClr val="4E1E07"/>
              </a:buClr>
              <a:buSzPts val="2400"/>
              <a:buFont typeface="Noto Sans Symbols"/>
              <a:buChar char="❑"/>
            </a:pPr>
            <a:r>
              <a:rPr lang="en-US" sz="2400" dirty="0"/>
              <a:t> FAC-COR Competency Model</a:t>
            </a:r>
            <a:endParaRPr dirty="0"/>
          </a:p>
          <a:p>
            <a:pPr marL="228600" lvl="0" indent="-228600" algn="l" rtl="0">
              <a:lnSpc>
                <a:spcPct val="90000"/>
              </a:lnSpc>
              <a:spcBef>
                <a:spcPts val="1000"/>
              </a:spcBef>
              <a:spcAft>
                <a:spcPts val="0"/>
              </a:spcAft>
              <a:buClr>
                <a:srgbClr val="4E1E07"/>
              </a:buClr>
              <a:buSzPts val="2400"/>
              <a:buFont typeface="Noto Sans Symbols"/>
              <a:buChar char="❑"/>
            </a:pPr>
            <a:r>
              <a:rPr lang="en-US" sz="2400" dirty="0"/>
              <a:t> Indian Affairs COR Academy – Coming soon</a:t>
            </a:r>
            <a:endParaRPr dirty="0"/>
          </a:p>
          <a:p>
            <a:pPr marL="685800" lvl="1" indent="-228600" algn="l" rtl="0">
              <a:lnSpc>
                <a:spcPct val="90000"/>
              </a:lnSpc>
              <a:spcBef>
                <a:spcPts val="500"/>
              </a:spcBef>
              <a:spcAft>
                <a:spcPts val="0"/>
              </a:spcAft>
              <a:buClr>
                <a:schemeClr val="dk1"/>
              </a:buClr>
              <a:buSzPts val="1800"/>
              <a:buFont typeface="Noto Sans Symbols"/>
              <a:buChar char="❑"/>
            </a:pPr>
            <a:r>
              <a:rPr lang="en-US" sz="1800" dirty="0">
                <a:latin typeface="Calibri" panose="020F0502020204030204" pitchFamily="34" charset="0"/>
                <a:cs typeface="Calibri" panose="020F0502020204030204" pitchFamily="34" charset="0"/>
              </a:rPr>
              <a:t> Will be a SharePoint site on the IA network (must be connected to VPN to access)</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ts val="2400"/>
              <a:buFont typeface="Noto Sans Symbols"/>
              <a:buChar char="❑"/>
            </a:pPr>
            <a:r>
              <a:rPr lang="en-US" sz="2400" dirty="0"/>
              <a:t> A COR Guide to Responsibility – Quick Reference by Virtual Acquisition Office</a:t>
            </a:r>
            <a:endParaRPr dirty="0"/>
          </a:p>
          <a:p>
            <a:pPr marL="228600" lvl="0" indent="-101600" algn="l" rtl="0">
              <a:lnSpc>
                <a:spcPct val="90000"/>
              </a:lnSpc>
              <a:spcBef>
                <a:spcPts val="1000"/>
              </a:spcBef>
              <a:spcAft>
                <a:spcPts val="0"/>
              </a:spcAft>
              <a:buClr>
                <a:srgbClr val="4E1E07"/>
              </a:buClr>
              <a:buSzPts val="2000"/>
              <a:buNone/>
            </a:pPr>
            <a:endParaRPr sz="2000" dirty="0"/>
          </a:p>
        </p:txBody>
      </p:sp>
      <p:sp>
        <p:nvSpPr>
          <p:cNvPr id="493" name="Google Shape;493;p22"/>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COR RESOURCES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3"/>
          <p:cNvSpPr txBox="1">
            <a:spLocks noGrp="1"/>
          </p:cNvSpPr>
          <p:nvPr>
            <p:ph type="body" idx="1"/>
          </p:nvPr>
        </p:nvSpPr>
        <p:spPr>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4E1E07"/>
              </a:buClr>
              <a:buSzPct val="100000"/>
              <a:buChar char="•"/>
            </a:pPr>
            <a:r>
              <a:rPr lang="en-US" dirty="0"/>
              <a:t>Interested in becoming a COR? </a:t>
            </a:r>
            <a:endParaRPr dirty="0"/>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Email Ashlyn Sloan at </a:t>
            </a:r>
            <a:r>
              <a:rPr lang="en-US" u="sng" dirty="0">
                <a:solidFill>
                  <a:schemeClr val="hlink"/>
                </a:solidFill>
                <a:latin typeface="Calibri" panose="020F0502020204030204" pitchFamily="34" charset="0"/>
                <a:cs typeface="Calibri" panose="020F0502020204030204" pitchFamily="34" charset="0"/>
                <a:hlinkClick r:id="rId3"/>
              </a:rPr>
              <a:t>Ashlyn.Sloan@bie.edu</a:t>
            </a:r>
            <a:r>
              <a:rPr lang="en-US" dirty="0">
                <a:latin typeface="Calibri" panose="020F0502020204030204" pitchFamily="34" charset="0"/>
                <a:cs typeface="Calibri" panose="020F0502020204030204" pitchFamily="34" charset="0"/>
              </a:rPr>
              <a:t> and identify if you are interested in taking level I or II. </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Next set of COR level I and II classes anticipated for July 2022.</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dirty="0"/>
              <a:t>Already taken COR training but not certified? </a:t>
            </a:r>
            <a:endParaRPr dirty="0"/>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 Create an account DAU, Cornerstone OnDemand (CSOD) </a:t>
            </a:r>
            <a:endParaRPr dirty="0">
              <a:latin typeface="Calibri" panose="020F0502020204030204" pitchFamily="34" charset="0"/>
              <a:cs typeface="Calibri" panose="020F0502020204030204" pitchFamily="34" charset="0"/>
            </a:endParaRPr>
          </a:p>
          <a:p>
            <a:pPr marL="1143000" lvl="2" indent="-228600" algn="l" rtl="0">
              <a:lnSpc>
                <a:spcPct val="90000"/>
              </a:lnSpc>
              <a:spcBef>
                <a:spcPts val="500"/>
              </a:spcBef>
              <a:spcAft>
                <a:spcPts val="0"/>
              </a:spcAft>
              <a:buClr>
                <a:schemeClr val="dk2"/>
              </a:buClr>
              <a:buSzPct val="100000"/>
              <a:buChar char="•"/>
            </a:pPr>
            <a:r>
              <a:rPr lang="en-US" u="sng" dirty="0">
                <a:solidFill>
                  <a:schemeClr val="hlink"/>
                </a:solidFill>
                <a:latin typeface="Calibri" panose="020F0502020204030204" pitchFamily="34" charset="0"/>
                <a:cs typeface="Calibri" panose="020F0502020204030204" pitchFamily="34" charset="0"/>
                <a:hlinkClick r:id="rId4"/>
              </a:rPr>
              <a:t>https://id.dau.edu/login/login.htm</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 Upload training certificates, resume if applicable, other requested info</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3</a:t>
            </a:r>
            <a:r>
              <a:rPr lang="en-US" baseline="30000" dirty="0">
                <a:latin typeface="Calibri" panose="020F0502020204030204" pitchFamily="34" charset="0"/>
                <a:cs typeface="Calibri" panose="020F0502020204030204" pitchFamily="34" charset="0"/>
              </a:rPr>
              <a:t>rd</a:t>
            </a:r>
            <a:r>
              <a:rPr lang="en-US" dirty="0">
                <a:latin typeface="Calibri" panose="020F0502020204030204" pitchFamily="34" charset="0"/>
                <a:cs typeface="Calibri" panose="020F0502020204030204" pitchFamily="34" charset="0"/>
              </a:rPr>
              <a:t> – Submit application for review/approval</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Questions? Contact Daryl Brooks at </a:t>
            </a:r>
            <a:r>
              <a:rPr lang="en-US" u="sng" dirty="0">
                <a:solidFill>
                  <a:schemeClr val="hlink"/>
                </a:solidFill>
                <a:latin typeface="Calibri" panose="020F0502020204030204" pitchFamily="34" charset="0"/>
                <a:cs typeface="Calibri" panose="020F0502020204030204" pitchFamily="34" charset="0"/>
                <a:hlinkClick r:id="rId5"/>
              </a:rPr>
              <a:t>Daryl.Brooks@bia.gov</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ct val="100000"/>
              <a:buChar char="•"/>
            </a:pPr>
            <a:r>
              <a:rPr lang="en-US" dirty="0"/>
              <a:t>Not sure what level of COR you should pursue? </a:t>
            </a:r>
            <a:endParaRPr dirty="0"/>
          </a:p>
          <a:p>
            <a:pPr marL="685800" lvl="1" indent="-228600" algn="l" rtl="0">
              <a:lnSpc>
                <a:spcPct val="9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rPr>
              <a:t>Contact your School’s assigned Contracting Officer or </a:t>
            </a:r>
            <a:r>
              <a:rPr lang="en-US" dirty="0" err="1">
                <a:latin typeface="Calibri" panose="020F0502020204030204" pitchFamily="34" charset="0"/>
                <a:cs typeface="Calibri" panose="020F0502020204030204" pitchFamily="34" charset="0"/>
              </a:rPr>
              <a:t>LaShondra</a:t>
            </a:r>
            <a:r>
              <a:rPr lang="en-US" dirty="0">
                <a:latin typeface="Calibri" panose="020F0502020204030204" pitchFamily="34" charset="0"/>
                <a:cs typeface="Calibri" panose="020F0502020204030204" pitchFamily="34" charset="0"/>
              </a:rPr>
              <a:t> Wynn to discuss further. </a:t>
            </a:r>
            <a:endParaRPr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4E1E07"/>
              </a:buClr>
              <a:buSzPct val="100000"/>
              <a:buNone/>
            </a:pPr>
            <a:endParaRPr sz="2000" dirty="0"/>
          </a:p>
        </p:txBody>
      </p:sp>
      <p:sp>
        <p:nvSpPr>
          <p:cNvPr id="499" name="Google Shape;499;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POINTS OF CONTACT</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7"/>
          <p:cNvSpPr txBox="1">
            <a:spLocks noGrp="1"/>
          </p:cNvSpPr>
          <p:nvPr>
            <p:ph type="title" idx="4294967295"/>
          </p:nvPr>
        </p:nvSpPr>
        <p:spPr>
          <a:xfrm>
            <a:off x="1063171" y="1721304"/>
            <a:ext cx="9855200" cy="35909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rebuchet MS"/>
              <a:buNone/>
            </a:pPr>
            <a:r>
              <a:rPr lang="en-US" dirty="0">
                <a:solidFill>
                  <a:schemeClr val="bg1"/>
                </a:solidFill>
                <a:latin typeface="Calibri" panose="020F0502020204030204" pitchFamily="34" charset="0"/>
                <a:cs typeface="Calibri" panose="020F0502020204030204" pitchFamily="34" charset="0"/>
              </a:rPr>
              <a:t>QUESTIONS?</a:t>
            </a:r>
            <a:endParaRPr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07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5"/>
          <p:cNvSpPr txBox="1">
            <a:spLocks noGrp="1"/>
          </p:cNvSpPr>
          <p:nvPr>
            <p:ph type="title"/>
          </p:nvPr>
        </p:nvSpPr>
        <p:spPr>
          <a:xfrm>
            <a:off x="0" y="-1232989"/>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2" name="Google Shape;499;p17">
            <a:extLst>
              <a:ext uri="{FF2B5EF4-FFF2-40B4-BE49-F238E27FC236}">
                <a16:creationId xmlns:a16="http://schemas.microsoft.com/office/drawing/2014/main" id="{8FF23ACE-D7AE-4912-A7FC-E0AC4064435F}"/>
              </a:ext>
            </a:extLst>
          </p:cNvPr>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p>
            <a:pPr>
              <a:buSzPts val="4000"/>
            </a:pPr>
            <a:r>
              <a:rPr lang="en-US" dirty="0"/>
              <a:t>CONNECT WITH US</a:t>
            </a:r>
            <a:endParaRPr dirty="0"/>
          </a:p>
        </p:txBody>
      </p:sp>
    </p:spTree>
    <p:extLst>
      <p:ext uri="{BB962C8B-B14F-4D97-AF65-F5344CB8AC3E}">
        <p14:creationId xmlns:p14="http://schemas.microsoft.com/office/powerpoint/2010/main" val="97266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Tree>
    <p:extLst>
      <p:ext uri="{BB962C8B-B14F-4D97-AF65-F5344CB8AC3E}">
        <p14:creationId xmlns:p14="http://schemas.microsoft.com/office/powerpoint/2010/main" val="228688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
          <p:cNvSpPr txBox="1">
            <a:spLocks noGrp="1"/>
          </p:cNvSpPr>
          <p:nvPr>
            <p:ph type="body" idx="1"/>
          </p:nvPr>
        </p:nvSpPr>
        <p:spPr>
          <a:xfrm>
            <a:off x="1735342" y="2035627"/>
            <a:ext cx="6643058" cy="113211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None/>
            </a:pPr>
            <a:r>
              <a:rPr lang="en-US" sz="2800" dirty="0"/>
              <a:t>School Operations</a:t>
            </a:r>
            <a:endParaRPr dirty="0"/>
          </a:p>
          <a:p>
            <a:pPr marL="0" lvl="0" indent="0" algn="l" rtl="0">
              <a:lnSpc>
                <a:spcPct val="90000"/>
              </a:lnSpc>
              <a:spcBef>
                <a:spcPts val="1000"/>
              </a:spcBef>
              <a:spcAft>
                <a:spcPts val="0"/>
              </a:spcAft>
              <a:buClr>
                <a:schemeClr val="lt1"/>
              </a:buClr>
              <a:buSzPts val="2800"/>
              <a:buNone/>
            </a:pPr>
            <a:r>
              <a:rPr lang="en-US" sz="2800" dirty="0"/>
              <a:t>Division of Acquisitions Presentation</a:t>
            </a:r>
            <a:endParaRPr dirty="0"/>
          </a:p>
        </p:txBody>
      </p:sp>
    </p:spTree>
    <p:extLst>
      <p:ext uri="{BB962C8B-B14F-4D97-AF65-F5344CB8AC3E}">
        <p14:creationId xmlns:p14="http://schemas.microsoft.com/office/powerpoint/2010/main" val="118080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
          <p:cNvSpPr txBox="1">
            <a:spLocks noGrp="1"/>
          </p:cNvSpPr>
          <p:nvPr>
            <p:ph type="title" idx="4294967295"/>
          </p:nvPr>
        </p:nvSpPr>
        <p:spPr>
          <a:xfrm>
            <a:off x="1168400" y="3429000"/>
            <a:ext cx="9855200" cy="117325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rebuchet MS"/>
              <a:buNone/>
            </a:pPr>
            <a:r>
              <a:rPr lang="en-US" sz="8000" dirty="0">
                <a:solidFill>
                  <a:schemeClr val="bg1"/>
                </a:solidFill>
                <a:latin typeface="Calibri" panose="020F0502020204030204" pitchFamily="34" charset="0"/>
                <a:cs typeface="Calibri" panose="020F0502020204030204" pitchFamily="34" charset="0"/>
              </a:rPr>
              <a:t>MORNING SESSION</a:t>
            </a:r>
            <a:endParaRPr sz="80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
          <p:cNvSpPr txBox="1">
            <a:spLocks noGrp="1"/>
          </p:cNvSpPr>
          <p:nvPr>
            <p:ph type="title" idx="4294967295"/>
          </p:nvPr>
        </p:nvSpPr>
        <p:spPr>
          <a:xfrm>
            <a:off x="1168400" y="1884347"/>
            <a:ext cx="9855200" cy="27622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rebuchet MS"/>
              <a:buNone/>
            </a:pPr>
            <a:r>
              <a:rPr lang="en-US" dirty="0">
                <a:solidFill>
                  <a:schemeClr val="bg1"/>
                </a:solidFill>
                <a:latin typeface="Calibri" panose="020F0502020204030204" pitchFamily="34" charset="0"/>
                <a:cs typeface="Calibri" panose="020F0502020204030204" pitchFamily="34" charset="0"/>
              </a:rPr>
              <a:t>TOPIC 1</a:t>
            </a:r>
            <a:br>
              <a:rPr lang="en-US"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CONTENTS OF A PURCHASE REQUEST (PR) PACKAGE</a:t>
            </a:r>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
          <p:cNvSpPr txBox="1">
            <a:spLocks noGrp="1"/>
          </p:cNvSpPr>
          <p:nvPr>
            <p:ph type="body" idx="1"/>
          </p:nvPr>
        </p:nvSpPr>
        <p:spPr>
          <a:xfrm>
            <a:off x="1612741" y="1654175"/>
            <a:ext cx="10062600" cy="3976800"/>
          </a:xfrm>
          <a:prstGeom prst="rect">
            <a:avLst/>
          </a:prstGeom>
          <a:noFill/>
          <a:ln>
            <a:noFill/>
          </a:ln>
        </p:spPr>
        <p:txBody>
          <a:bodyPr spcFirstLastPara="1" wrap="square" lIns="91425" tIns="45700" rIns="91425" bIns="45700" anchor="t" anchorCtr="0">
            <a:normAutofit fontScale="25000" lnSpcReduction="20000"/>
          </a:bodyPr>
          <a:lstStyle/>
          <a:p>
            <a:pPr marL="228600" lvl="0" indent="-184150" algn="l" rtl="0">
              <a:lnSpc>
                <a:spcPct val="150000"/>
              </a:lnSpc>
              <a:spcBef>
                <a:spcPts val="1000"/>
              </a:spcBef>
              <a:spcAft>
                <a:spcPts val="0"/>
              </a:spcAft>
              <a:buClr>
                <a:srgbClr val="4E1E07"/>
              </a:buClr>
              <a:buSzPct val="100000"/>
              <a:buChar char="•"/>
            </a:pPr>
            <a:r>
              <a:rPr lang="en-US" sz="6800" dirty="0"/>
              <a:t>Certified and approved (funded) PR submitted via FBMS</a:t>
            </a:r>
            <a:endParaRPr sz="6800" dirty="0"/>
          </a:p>
          <a:p>
            <a:pPr marL="228600" lvl="0" indent="-184150" algn="l" rtl="0">
              <a:lnSpc>
                <a:spcPct val="150000"/>
              </a:lnSpc>
              <a:spcBef>
                <a:spcPts val="1000"/>
              </a:spcBef>
              <a:spcAft>
                <a:spcPts val="0"/>
              </a:spcAft>
              <a:buClr>
                <a:srgbClr val="4E1E07"/>
              </a:buClr>
              <a:buSzPct val="100000"/>
              <a:buChar char="•"/>
            </a:pPr>
            <a:r>
              <a:rPr lang="en-US" sz="6800" dirty="0"/>
              <a:t>Complete independent government cost estimate (IGCE)</a:t>
            </a:r>
            <a:endParaRPr sz="6800" dirty="0"/>
          </a:p>
          <a:p>
            <a:pPr marL="228600" lvl="0" indent="-184150" algn="l" rtl="0">
              <a:lnSpc>
                <a:spcPct val="150000"/>
              </a:lnSpc>
              <a:spcBef>
                <a:spcPts val="1000"/>
              </a:spcBef>
              <a:spcAft>
                <a:spcPts val="0"/>
              </a:spcAft>
              <a:buClr>
                <a:srgbClr val="4E1E07"/>
              </a:buClr>
              <a:buSzPct val="100000"/>
              <a:buChar char="•"/>
            </a:pPr>
            <a:r>
              <a:rPr lang="en-US" sz="6800" dirty="0"/>
              <a:t>Complete specifications &amp;/or Performance Work Statement (PWS), Statement of Work (SOW)</a:t>
            </a:r>
            <a:endParaRPr sz="6800" dirty="0"/>
          </a:p>
          <a:p>
            <a:pPr marL="228600" lvl="0" indent="-184150" algn="l" rtl="0">
              <a:lnSpc>
                <a:spcPct val="150000"/>
              </a:lnSpc>
              <a:spcBef>
                <a:spcPts val="1000"/>
              </a:spcBef>
              <a:spcAft>
                <a:spcPts val="0"/>
              </a:spcAft>
              <a:buClr>
                <a:srgbClr val="4E1E07"/>
              </a:buClr>
              <a:buSzPct val="100000"/>
              <a:buChar char="•"/>
            </a:pPr>
            <a:r>
              <a:rPr lang="en-US" sz="6800" dirty="0"/>
              <a:t>Drawings, specifications and other construction related documents</a:t>
            </a:r>
            <a:endParaRPr sz="6800" dirty="0"/>
          </a:p>
          <a:p>
            <a:pPr marL="228600" lvl="0" indent="-184150" algn="l" rtl="0">
              <a:lnSpc>
                <a:spcPct val="150000"/>
              </a:lnSpc>
              <a:spcBef>
                <a:spcPts val="1000"/>
              </a:spcBef>
              <a:spcAft>
                <a:spcPts val="0"/>
              </a:spcAft>
              <a:buClr>
                <a:srgbClr val="4E1E07"/>
              </a:buClr>
              <a:buSzPct val="100000"/>
              <a:buChar char="•"/>
            </a:pPr>
            <a:r>
              <a:rPr lang="en-US" sz="6800" dirty="0"/>
              <a:t>Suggested evaluation criteria</a:t>
            </a:r>
            <a:endParaRPr sz="6800" dirty="0"/>
          </a:p>
          <a:p>
            <a:pPr marL="228600" lvl="0" indent="-184150" algn="l" rtl="0">
              <a:lnSpc>
                <a:spcPct val="150000"/>
              </a:lnSpc>
              <a:spcBef>
                <a:spcPts val="1000"/>
              </a:spcBef>
              <a:spcAft>
                <a:spcPts val="0"/>
              </a:spcAft>
              <a:buClr>
                <a:srgbClr val="4E1E07"/>
              </a:buClr>
              <a:buSzPct val="100000"/>
              <a:buChar char="•"/>
            </a:pPr>
            <a:r>
              <a:rPr lang="en-US" sz="6800" dirty="0"/>
              <a:t>Complete applicable justifications (i.e. Brand Name, Sole Source)</a:t>
            </a:r>
            <a:endParaRPr sz="6800" dirty="0"/>
          </a:p>
          <a:p>
            <a:pPr marL="228600" lvl="0" indent="-184150" algn="l" rtl="0">
              <a:lnSpc>
                <a:spcPct val="150000"/>
              </a:lnSpc>
              <a:spcBef>
                <a:spcPts val="1000"/>
              </a:spcBef>
              <a:spcAft>
                <a:spcPts val="0"/>
              </a:spcAft>
              <a:buClr>
                <a:srgbClr val="4E1E07"/>
              </a:buClr>
              <a:buSzPct val="100000"/>
              <a:buChar char="•"/>
            </a:pPr>
            <a:r>
              <a:rPr lang="en-US" sz="6800" dirty="0"/>
              <a:t>Market Research Documentation </a:t>
            </a:r>
            <a:endParaRPr sz="6800" dirty="0"/>
          </a:p>
          <a:p>
            <a:pPr marL="228600" lvl="0" indent="-184150" algn="l" rtl="0">
              <a:lnSpc>
                <a:spcPct val="150000"/>
              </a:lnSpc>
              <a:spcBef>
                <a:spcPts val="1000"/>
              </a:spcBef>
              <a:spcAft>
                <a:spcPts val="0"/>
              </a:spcAft>
              <a:buClr>
                <a:srgbClr val="4E1E07"/>
              </a:buClr>
              <a:buSzPct val="100000"/>
              <a:buChar char="•"/>
            </a:pPr>
            <a:r>
              <a:rPr lang="en-US" sz="6800" dirty="0"/>
              <a:t>Other unique documents (i.e. ITAAP approvals, waivers, etc.)</a:t>
            </a:r>
            <a:endParaRPr sz="6800" dirty="0"/>
          </a:p>
          <a:p>
            <a:pPr marL="228600" lvl="0" indent="-76200" algn="l" rtl="0">
              <a:lnSpc>
                <a:spcPct val="90000"/>
              </a:lnSpc>
              <a:spcBef>
                <a:spcPts val="1000"/>
              </a:spcBef>
              <a:spcAft>
                <a:spcPts val="0"/>
              </a:spcAft>
              <a:buClr>
                <a:srgbClr val="4E1E07"/>
              </a:buClr>
              <a:buSzPct val="100000"/>
              <a:buNone/>
            </a:pPr>
            <a:endParaRPr sz="2400" dirty="0"/>
          </a:p>
          <a:p>
            <a:pPr marL="228600" lvl="0" indent="-76200" algn="l" rtl="0">
              <a:lnSpc>
                <a:spcPct val="90000"/>
              </a:lnSpc>
              <a:spcBef>
                <a:spcPts val="1000"/>
              </a:spcBef>
              <a:spcAft>
                <a:spcPts val="0"/>
              </a:spcAft>
              <a:buClr>
                <a:srgbClr val="4E1E07"/>
              </a:buClr>
              <a:buSzPct val="100000"/>
              <a:buNone/>
            </a:pPr>
            <a:endParaRPr sz="2400" dirty="0"/>
          </a:p>
        </p:txBody>
      </p:sp>
      <p:sp>
        <p:nvSpPr>
          <p:cNvPr id="389" name="Google Shape;389;p4"/>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PR PACKAGE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4E1E07"/>
              </a:buClr>
              <a:buSzPts val="2400"/>
              <a:buChar char="•"/>
            </a:pPr>
            <a:r>
              <a:rPr lang="en-US" sz="2400" dirty="0"/>
              <a:t>IGEs</a:t>
            </a:r>
            <a:endParaRPr dirty="0"/>
          </a:p>
          <a:p>
            <a:pPr marL="685800" lvl="1" indent="-241300" algn="l" rtl="0">
              <a:lnSpc>
                <a:spcPct val="90000"/>
              </a:lnSpc>
              <a:spcBef>
                <a:spcPts val="500"/>
              </a:spcBef>
              <a:spcAft>
                <a:spcPts val="0"/>
              </a:spcAft>
              <a:buClr>
                <a:schemeClr val="dk1"/>
              </a:buClr>
              <a:buSzPts val="1800"/>
              <a:buChar char="•"/>
            </a:pPr>
            <a:r>
              <a:rPr lang="en-US" sz="1800" dirty="0">
                <a:latin typeface="Calibri" panose="020F0502020204030204" pitchFamily="34" charset="0"/>
                <a:cs typeface="Calibri" panose="020F0502020204030204" pitchFamily="34" charset="0"/>
              </a:rPr>
              <a:t>Include in the estimate the following (as applicable): delivery, installation, removal, demo, TERO fees, and other costs associated with full performance. </a:t>
            </a:r>
            <a:endParaRPr sz="18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ts val="2400"/>
              <a:buChar char="•"/>
            </a:pPr>
            <a:r>
              <a:rPr lang="en-US" sz="2400" dirty="0"/>
              <a:t>SOWs/PWSs</a:t>
            </a:r>
            <a:endParaRPr dirty="0"/>
          </a:p>
          <a:p>
            <a:pPr marL="685800" lvl="1" indent="-228600" algn="l" rtl="0">
              <a:lnSpc>
                <a:spcPct val="90000"/>
              </a:lnSpc>
              <a:spcBef>
                <a:spcPts val="500"/>
              </a:spcBef>
              <a:spcAft>
                <a:spcPts val="0"/>
              </a:spcAft>
              <a:buClr>
                <a:schemeClr val="dk1"/>
              </a:buClr>
              <a:buSzPts val="1600"/>
              <a:buChar char="•"/>
            </a:pPr>
            <a:r>
              <a:rPr lang="en-US" sz="1600" dirty="0">
                <a:latin typeface="Calibri" panose="020F0502020204030204" pitchFamily="34" charset="0"/>
                <a:cs typeface="Calibri" panose="020F0502020204030204" pitchFamily="34" charset="0"/>
              </a:rPr>
              <a:t>Request samples from your CS/CO, or research on the IA SharePoint site for samples.     </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ts val="2400"/>
              <a:buChar char="•"/>
            </a:pPr>
            <a:r>
              <a:rPr lang="en-US" sz="2400" dirty="0"/>
              <a:t>Specifications</a:t>
            </a:r>
            <a:endParaRPr dirty="0"/>
          </a:p>
          <a:p>
            <a:pPr marL="685800" lvl="1" indent="-228600" algn="l" rtl="0">
              <a:lnSpc>
                <a:spcPct val="90000"/>
              </a:lnSpc>
              <a:spcBef>
                <a:spcPts val="500"/>
              </a:spcBef>
              <a:spcAft>
                <a:spcPts val="0"/>
              </a:spcAft>
              <a:buClr>
                <a:schemeClr val="dk1"/>
              </a:buClr>
              <a:buSzPts val="1600"/>
              <a:buChar char="•"/>
            </a:pPr>
            <a:r>
              <a:rPr lang="en-US" sz="1600" dirty="0">
                <a:latin typeface="Calibri" panose="020F0502020204030204" pitchFamily="34" charset="0"/>
                <a:cs typeface="Calibri" panose="020F0502020204030204" pitchFamily="34" charset="0"/>
              </a:rPr>
              <a:t>For Product procurements include salient characteristics of the items you require!</a:t>
            </a:r>
            <a:endParaRPr dirty="0">
              <a:latin typeface="Calibri" panose="020F0502020204030204" pitchFamily="34" charset="0"/>
              <a:cs typeface="Calibri" panose="020F0502020204030204" pitchFamily="34" charset="0"/>
            </a:endParaRPr>
          </a:p>
          <a:p>
            <a:pPr marL="228600" lvl="0" indent="-266700" algn="l" rtl="0">
              <a:lnSpc>
                <a:spcPct val="90000"/>
              </a:lnSpc>
              <a:spcBef>
                <a:spcPts val="1000"/>
              </a:spcBef>
              <a:spcAft>
                <a:spcPts val="0"/>
              </a:spcAft>
              <a:buClr>
                <a:srgbClr val="4E1E07"/>
              </a:buClr>
              <a:buSzPts val="2400"/>
              <a:buChar char="•"/>
            </a:pPr>
            <a:r>
              <a:rPr lang="en-US" sz="2400" dirty="0"/>
              <a:t>Resources</a:t>
            </a:r>
            <a:endParaRPr sz="2400" dirty="0"/>
          </a:p>
          <a:p>
            <a:pPr marL="685800" lvl="1" indent="-238125" algn="l" rtl="0">
              <a:lnSpc>
                <a:spcPct val="90000"/>
              </a:lnSpc>
              <a:spcBef>
                <a:spcPts val="500"/>
              </a:spcBef>
              <a:spcAft>
                <a:spcPts val="0"/>
              </a:spcAft>
              <a:buClr>
                <a:schemeClr val="dk1"/>
              </a:buClr>
              <a:buSzPts val="1550"/>
              <a:buChar char="•"/>
            </a:pPr>
            <a:r>
              <a:rPr lang="en-US" sz="1550" dirty="0">
                <a:latin typeface="Calibri" panose="020F0502020204030204" pitchFamily="34" charset="0"/>
                <a:cs typeface="Calibri" panose="020F0502020204030204" pitchFamily="34" charset="0"/>
              </a:rPr>
              <a:t>IA Acquisition SharePoint site – </a:t>
            </a:r>
            <a:r>
              <a:rPr lang="en-US" sz="1550" b="0" dirty="0">
                <a:latin typeface="Calibri" panose="020F0502020204030204" pitchFamily="34" charset="0"/>
                <a:cs typeface="Calibri" panose="020F0502020204030204" pitchFamily="34" charset="0"/>
              </a:rPr>
              <a:t>https://doimspp.sharepoint.com/sites/doi-asia-ocfo-dam/bia-faract/DivAcqMgmt?e=1%3A6bc1082b3ef14c3f91b21508320f7b2b&amp;CT=1637683622889&amp;OR=OWA-NT&amp;CID=4c899bc5-8cb5-2df7-c64c-fc1e84ad2801</a:t>
            </a:r>
            <a:endParaRPr sz="1550" b="0" dirty="0">
              <a:latin typeface="Calibri" panose="020F0502020204030204" pitchFamily="34" charset="0"/>
              <a:cs typeface="Calibri" panose="020F0502020204030204" pitchFamily="34" charset="0"/>
            </a:endParaRPr>
          </a:p>
          <a:p>
            <a:pPr marL="685800" lvl="1" indent="-238125" algn="l" rtl="0">
              <a:lnSpc>
                <a:spcPct val="90000"/>
              </a:lnSpc>
              <a:spcBef>
                <a:spcPts val="500"/>
              </a:spcBef>
              <a:spcAft>
                <a:spcPts val="0"/>
              </a:spcAft>
              <a:buClr>
                <a:schemeClr val="dk1"/>
              </a:buClr>
              <a:buSzPts val="1550"/>
              <a:buChar char="•"/>
            </a:pPr>
            <a:r>
              <a:rPr lang="en-US" sz="1550" dirty="0">
                <a:latin typeface="Calibri" panose="020F0502020204030204" pitchFamily="34" charset="0"/>
                <a:cs typeface="Calibri" panose="020F0502020204030204" pitchFamily="34" charset="0"/>
              </a:rPr>
              <a:t>Acquisition Gateway – https://hallways.cap.gsa.gov/app/</a:t>
            </a:r>
            <a:endParaRPr sz="1550" dirty="0">
              <a:latin typeface="Calibri" panose="020F0502020204030204" pitchFamily="34" charset="0"/>
              <a:cs typeface="Calibri" panose="020F0502020204030204" pitchFamily="34" charset="0"/>
            </a:endParaRPr>
          </a:p>
          <a:p>
            <a:pPr marL="685800" lvl="1" indent="-238125" algn="l" rtl="0">
              <a:lnSpc>
                <a:spcPct val="90000"/>
              </a:lnSpc>
              <a:spcBef>
                <a:spcPts val="500"/>
              </a:spcBef>
              <a:spcAft>
                <a:spcPts val="0"/>
              </a:spcAft>
              <a:buClr>
                <a:schemeClr val="dk1"/>
              </a:buClr>
              <a:buSzPts val="1550"/>
              <a:buChar char="•"/>
            </a:pPr>
            <a:r>
              <a:rPr lang="en-US" sz="1550" dirty="0">
                <a:latin typeface="Calibri" panose="020F0502020204030204" pitchFamily="34" charset="0"/>
                <a:cs typeface="Calibri" panose="020F0502020204030204" pitchFamily="34" charset="0"/>
              </a:rPr>
              <a:t>Contact your CS/CO</a:t>
            </a:r>
            <a:endParaRPr sz="1550" dirty="0">
              <a:latin typeface="Calibri" panose="020F0502020204030204" pitchFamily="34" charset="0"/>
              <a:cs typeface="Calibri" panose="020F0502020204030204" pitchFamily="34" charset="0"/>
            </a:endParaRPr>
          </a:p>
        </p:txBody>
      </p:sp>
      <p:sp>
        <p:nvSpPr>
          <p:cNvPr id="395" name="Google Shape;395;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KEY TIPS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
          <p:cNvSpPr txBox="1">
            <a:spLocks noGrp="1"/>
          </p:cNvSpPr>
          <p:nvPr>
            <p:ph type="title" idx="4294967295"/>
          </p:nvPr>
        </p:nvSpPr>
        <p:spPr>
          <a:xfrm>
            <a:off x="1168400" y="1873704"/>
            <a:ext cx="9855200" cy="27622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rebuchet MS"/>
              <a:buNone/>
            </a:pPr>
            <a:r>
              <a:rPr lang="en-US" dirty="0">
                <a:solidFill>
                  <a:schemeClr val="bg1"/>
                </a:solidFill>
                <a:latin typeface="Calibri" panose="020F0502020204030204" pitchFamily="34" charset="0"/>
                <a:cs typeface="Calibri" panose="020F0502020204030204" pitchFamily="34" charset="0"/>
              </a:rPr>
              <a:t>TOPIC 2</a:t>
            </a:r>
            <a:br>
              <a:rPr lang="en-US"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ACQUISITION LIFECYCLE PHASES</a:t>
            </a:r>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
          <p:cNvSpPr txBox="1">
            <a:spLocks noGrp="1"/>
          </p:cNvSpPr>
          <p:nvPr>
            <p:ph type="body" idx="1"/>
          </p:nvPr>
        </p:nvSpPr>
        <p:spPr>
          <a:xfrm>
            <a:off x="1455592" y="1825625"/>
            <a:ext cx="9623888" cy="39769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E1E07"/>
              </a:buClr>
              <a:buSzPts val="2800"/>
              <a:buChar char="•"/>
            </a:pPr>
            <a:r>
              <a:rPr lang="en-US" sz="2800" dirty="0"/>
              <a:t>Description</a:t>
            </a:r>
            <a:endParaRPr dirty="0"/>
          </a:p>
          <a:p>
            <a:pPr marL="685800" lvl="1" indent="-228600" algn="l" rtl="0">
              <a:lnSpc>
                <a:spcPct val="90000"/>
              </a:lnSpc>
              <a:spcBef>
                <a:spcPts val="500"/>
              </a:spcBef>
              <a:spcAft>
                <a:spcPts val="0"/>
              </a:spcAft>
              <a:buClr>
                <a:schemeClr val="dk1"/>
              </a:buClr>
              <a:buSzPts val="1800"/>
              <a:buChar char="•"/>
            </a:pPr>
            <a:r>
              <a:rPr lang="en-US" sz="1800" dirty="0">
                <a:latin typeface="Calibri" panose="020F0502020204030204" pitchFamily="34" charset="0"/>
                <a:cs typeface="Calibri" panose="020F0502020204030204" pitchFamily="34" charset="0"/>
              </a:rPr>
              <a:t>Begins when a requestor in a Program Office identifies a requirement, and ends when the requirement has been defined and a funded PR is fully approved.</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ts val="2800"/>
              <a:buChar char="•"/>
            </a:pPr>
            <a:r>
              <a:rPr lang="en-US" sz="2800" dirty="0"/>
              <a:t>Stages</a:t>
            </a:r>
            <a:endParaRPr dirty="0"/>
          </a:p>
          <a:p>
            <a:pPr marL="685800" lvl="1" indent="-228600" algn="l" rtl="0">
              <a:lnSpc>
                <a:spcPct val="90000"/>
              </a:lnSpc>
              <a:spcBef>
                <a:spcPts val="500"/>
              </a:spcBef>
              <a:spcAft>
                <a:spcPts val="0"/>
              </a:spcAft>
              <a:buClr>
                <a:schemeClr val="dk1"/>
              </a:buClr>
              <a:buSzPts val="1800"/>
              <a:buChar char="•"/>
            </a:pPr>
            <a:r>
              <a:rPr lang="en-US" sz="1800" dirty="0">
                <a:latin typeface="Calibri" panose="020F0502020204030204" pitchFamily="34" charset="0"/>
                <a:cs typeface="Calibri" panose="020F0502020204030204" pitchFamily="34" charset="0"/>
              </a:rPr>
              <a:t>Requirements Development &gt; Market Research &gt; SOW &amp; IGE Draft &gt; IT Approval &gt; PR approval &gt; Acquisition Planning</a:t>
            </a:r>
            <a:endParaRPr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4E1E07"/>
              </a:buClr>
              <a:buSzPts val="2800"/>
              <a:buChar char="•"/>
            </a:pPr>
            <a:r>
              <a:rPr lang="en-US" sz="2800" dirty="0"/>
              <a:t>Key POCs &amp; Responsibilities</a:t>
            </a:r>
            <a:endParaRPr dirty="0"/>
          </a:p>
          <a:p>
            <a:pPr marL="685800" lvl="1" indent="-228600" algn="l" rtl="0">
              <a:lnSpc>
                <a:spcPct val="90000"/>
              </a:lnSpc>
              <a:spcBef>
                <a:spcPts val="500"/>
              </a:spcBef>
              <a:spcAft>
                <a:spcPts val="0"/>
              </a:spcAft>
              <a:buClr>
                <a:schemeClr val="dk1"/>
              </a:buClr>
              <a:buSzPts val="1800"/>
              <a:buChar char="•"/>
            </a:pPr>
            <a:r>
              <a:rPr lang="en-US" sz="1800" dirty="0">
                <a:latin typeface="Calibri" panose="020F0502020204030204" pitchFamily="34" charset="0"/>
                <a:cs typeface="Calibri" panose="020F0502020204030204" pitchFamily="34" charset="0"/>
              </a:rPr>
              <a:t>Requestor – Responsible for defining the requirement and developing the requirements documents (SOW, PWS, IGE), as well as conducting preliminary market research. </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ts val="1800"/>
              <a:buChar char="•"/>
            </a:pPr>
            <a:r>
              <a:rPr lang="en-US" sz="1800" dirty="0">
                <a:latin typeface="Calibri" panose="020F0502020204030204" pitchFamily="34" charset="0"/>
                <a:cs typeface="Calibri" panose="020F0502020204030204" pitchFamily="34" charset="0"/>
              </a:rPr>
              <a:t>FBMS Requisitioner – Responsible for submitting a PR, making sure it obtains proper approvals and is sent to Acquisitions</a:t>
            </a:r>
            <a:endParaRPr dirty="0">
              <a:latin typeface="Calibri" panose="020F0502020204030204" pitchFamily="34" charset="0"/>
              <a:cs typeface="Calibri" panose="020F0502020204030204" pitchFamily="34" charset="0"/>
            </a:endParaRPr>
          </a:p>
          <a:p>
            <a:pPr marL="228600" lvl="0" indent="-25400" algn="l" rtl="0">
              <a:lnSpc>
                <a:spcPct val="90000"/>
              </a:lnSpc>
              <a:spcBef>
                <a:spcPts val="1000"/>
              </a:spcBef>
              <a:spcAft>
                <a:spcPts val="0"/>
              </a:spcAft>
              <a:buClr>
                <a:srgbClr val="4E1E07"/>
              </a:buClr>
              <a:buSzPts val="3200"/>
              <a:buNone/>
            </a:pPr>
            <a:endParaRPr dirty="0"/>
          </a:p>
        </p:txBody>
      </p:sp>
      <p:sp>
        <p:nvSpPr>
          <p:cNvPr id="406" name="Google Shape;406;p7"/>
          <p:cNvSpPr txBox="1">
            <a:spLocks noGrp="1"/>
          </p:cNvSpPr>
          <p:nvPr>
            <p:ph type="title"/>
          </p:nvPr>
        </p:nvSpPr>
        <p:spPr>
          <a:xfrm>
            <a:off x="645941" y="489924"/>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dirty="0"/>
              <a:t>PRE-SOLICITATION PHASE</a:t>
            </a:r>
            <a:endParaRPr dirty="0"/>
          </a:p>
        </p:txBody>
      </p:sp>
    </p:spTree>
  </p:cSld>
  <p:clrMapOvr>
    <a:masterClrMapping/>
  </p:clrMapOvr>
</p:sld>
</file>

<file path=ppt/theme/theme1.xml><?xml version="1.0" encoding="utf-8"?>
<a:theme xmlns:a="http://schemas.openxmlformats.org/drawingml/2006/main" name="Official BIE Central Office Theme">
  <a:themeElements>
    <a:clrScheme name="BIE Color Palette">
      <a:dk1>
        <a:srgbClr val="0F6460"/>
      </a:dk1>
      <a:lt1>
        <a:srgbClr val="FFFFFF"/>
      </a:lt1>
      <a:dk2>
        <a:srgbClr val="9C3D10"/>
      </a:dk2>
      <a:lt2>
        <a:srgbClr val="E66F0E"/>
      </a:lt2>
      <a:accent1>
        <a:srgbClr val="008480"/>
      </a:accent1>
      <a:accent2>
        <a:srgbClr val="E5A000"/>
      </a:accent2>
      <a:accent3>
        <a:srgbClr val="008480"/>
      </a:accent3>
      <a:accent4>
        <a:srgbClr val="D54309"/>
      </a:accent4>
      <a:accent5>
        <a:srgbClr val="6FBAB3"/>
      </a:accent5>
      <a:accent6>
        <a:srgbClr val="FFBE2E"/>
      </a:accent6>
      <a:hlink>
        <a:srgbClr val="00848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2185</Words>
  <Application>Microsoft Office PowerPoint</Application>
  <PresentationFormat>Widescreen</PresentationFormat>
  <Paragraphs>171</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Corbel</vt:lpstr>
      <vt:lpstr>Courier New</vt:lpstr>
      <vt:lpstr>Helvetica Neue</vt:lpstr>
      <vt:lpstr>Noto Sans Symbols</vt:lpstr>
      <vt:lpstr>NTR</vt:lpstr>
      <vt:lpstr>Trebuchet MS</vt:lpstr>
      <vt:lpstr>Official BIE Central Office Theme</vt:lpstr>
      <vt:lpstr>PowerPoint Presentation</vt:lpstr>
      <vt:lpstr>Session 12-14 Budget &amp; Finance; Acquisitions &amp; Contracts; Grants Management Part 1 &amp; 2</vt:lpstr>
      <vt:lpstr>PowerPoint Presentation</vt:lpstr>
      <vt:lpstr>MORNING SESSION</vt:lpstr>
      <vt:lpstr>TOPIC 1 CONTENTS OF A PURCHASE REQUEST (PR) PACKAGE</vt:lpstr>
      <vt:lpstr>PR PACKAGE</vt:lpstr>
      <vt:lpstr>KEY TIPS</vt:lpstr>
      <vt:lpstr>TOPIC 2 ACQUISITION LIFECYCLE PHASES</vt:lpstr>
      <vt:lpstr>PRE-SOLICITATION PHASE</vt:lpstr>
      <vt:lpstr>PRE-SOLICITATION PHASE</vt:lpstr>
      <vt:lpstr>SOLICITATION PHASE</vt:lpstr>
      <vt:lpstr>AWARD PHASE</vt:lpstr>
      <vt:lpstr>CONTRACT ADMIN PHASE</vt:lpstr>
      <vt:lpstr>PRODUCT COMPLIANCE</vt:lpstr>
      <vt:lpstr>SERVICE COMPLIANCE</vt:lpstr>
      <vt:lpstr>SECURITY CLEARANCES</vt:lpstr>
      <vt:lpstr>PERFORMANCE ISSUES? </vt:lpstr>
      <vt:lpstr>POINTS OF CONTACT</vt:lpstr>
      <vt:lpstr>QUESTIONS?</vt:lpstr>
      <vt:lpstr>AFTERNOON SESSION</vt:lpstr>
      <vt:lpstr>TOPIC 3 IMPORTANCE OF CORS</vt:lpstr>
      <vt:lpstr>COR ROLES &amp; RESPONSIBILITIES</vt:lpstr>
      <vt:lpstr>COR LEVELS</vt:lpstr>
      <vt:lpstr>COR RESOURCES</vt:lpstr>
      <vt:lpstr>POINTS OF CONTACT</vt:lpstr>
      <vt:lpstr>QUESTIONS?</vt:lpstr>
      <vt:lpstr>PowerPoint Presentation</vt:lpstr>
      <vt:lpstr>CONNECT WITH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Bitsui, Marian K</dc:creator>
  <cp:lastModifiedBy>Perry, Dunnivan G</cp:lastModifiedBy>
  <cp:revision>4</cp:revision>
  <dcterms:created xsi:type="dcterms:W3CDTF">2022-01-20T15:01:18Z</dcterms:created>
  <dcterms:modified xsi:type="dcterms:W3CDTF">2022-06-02T13:09:07Z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0x010100813EFBD184CCA942BD942D2DC234DA02</vt:lpwstr>
  </property>
</Properties>
</file>