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Trebuchet MS" panose="020B0603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2Guu+/txM90vUXndPqrorFo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showGuides="1">
      <p:cViewPr varScale="1">
        <p:scale>
          <a:sx n="149" d="100"/>
          <a:sy n="149" d="100"/>
        </p:scale>
        <p:origin x="5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Integrated Award Environment (IAE) is a government-wide initiative administered by GSA’s Federal Acquisition Service (FAS). We manage the suite of systems, including SAM.gov, that are an essential part of the federal awards lifecycle. The goal of the IAE is to continue to evolve and integrate the existing shared portfolio of multiple online systems used for awarding and administering federal financial assistance (i.e., grants, loans) and contracts.</a:t>
            </a:r>
            <a:endParaRPr/>
          </a:p>
        </p:txBody>
      </p:sp>
      <p:sp>
        <p:nvSpPr>
          <p:cNvPr id="472" name="Google Shape;4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solidFill>
                  <a:srgbClr val="000000"/>
                </a:solidFill>
              </a:rPr>
              <a:t>What is the difference between a grant and cooperative agreement?</a:t>
            </a:r>
            <a:endParaRPr/>
          </a:p>
          <a:p>
            <a:pPr marL="0" lvl="0" indent="0" algn="l" rtl="0">
              <a:spcBef>
                <a:spcPts val="0"/>
              </a:spcBef>
              <a:spcAft>
                <a:spcPts val="0"/>
              </a:spcAft>
              <a:buNone/>
            </a:pPr>
            <a:r>
              <a:rPr lang="en-US"/>
              <a:t>In a grant, the federal government provides oversight and monitoring but is not directly involved in the project. In a cooperative agreement, federal employees participate more closely in project activities, often working side-by-side with the grantee.</a:t>
            </a:r>
            <a:endParaRPr/>
          </a:p>
          <a:p>
            <a:pPr marL="0" lvl="0" indent="0" algn="l" rtl="0">
              <a:spcBef>
                <a:spcPts val="0"/>
              </a:spcBef>
              <a:spcAft>
                <a:spcPts val="0"/>
              </a:spcAft>
              <a:buNone/>
            </a:pPr>
            <a:r>
              <a:rPr lang="en-US" b="1"/>
              <a:t>Grants are much more flexible than contracts</a:t>
            </a:r>
            <a:r>
              <a:rPr lang="en-US"/>
              <a:t>. Typically, in Federal Contracts, changes cannot be made to the scope of work or budget, whereas in grants these changes can usually be made with the University's approval.</a:t>
            </a:r>
            <a:endParaRPr/>
          </a:p>
        </p:txBody>
      </p:sp>
      <p:sp>
        <p:nvSpPr>
          <p:cNvPr id="479" name="Google Shape;4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4626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868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33400" marR="0" lvl="0" indent="-533400" algn="l" rtl="0">
              <a:lnSpc>
                <a:spcPct val="90000"/>
              </a:lnSpc>
              <a:spcBef>
                <a:spcPts val="0"/>
              </a:spcBef>
              <a:spcAft>
                <a:spcPts val="0"/>
              </a:spcAft>
              <a:buClr>
                <a:srgbClr val="0563C1"/>
              </a:buClr>
              <a:buSzPts val="1200"/>
              <a:buFont typeface="Noto Sans Symbols"/>
              <a:buChar char="❑"/>
            </a:pPr>
            <a:r>
              <a:rPr lang="en-US" sz="1200" b="0" i="0" u="none" strike="noStrike" cap="none">
                <a:solidFill>
                  <a:srgbClr val="000000"/>
                </a:solidFill>
                <a:latin typeface="Calibri"/>
                <a:ea typeface="Calibri"/>
                <a:cs typeface="Calibri"/>
                <a:sym typeface="Calibri"/>
              </a:rPr>
              <a:t>The recipient must provide a copy of their annual single audit reporting package to FAC and Division of Internal Evaluation &amp; Assessment (DIEA). </a:t>
            </a:r>
            <a:endParaRPr/>
          </a:p>
          <a:p>
            <a:pPr marL="533400" marR="0" lvl="0" indent="-533400" algn="l" rtl="0">
              <a:lnSpc>
                <a:spcPct val="90000"/>
              </a:lnSpc>
              <a:spcBef>
                <a:spcPts val="1350"/>
              </a:spcBef>
              <a:spcAft>
                <a:spcPts val="0"/>
              </a:spcAft>
              <a:buClr>
                <a:srgbClr val="0563C1"/>
              </a:buClr>
              <a:buSzPts val="1200"/>
              <a:buFont typeface="Noto Sans Symbols"/>
              <a:buChar char="❑"/>
            </a:pPr>
            <a:r>
              <a:rPr lang="en-US" sz="1200" b="0" i="0" u="none" strike="noStrike" cap="none">
                <a:solidFill>
                  <a:srgbClr val="000000"/>
                </a:solidFill>
                <a:latin typeface="Calibri"/>
                <a:ea typeface="Calibri"/>
                <a:cs typeface="Calibri"/>
                <a:sym typeface="Calibri"/>
              </a:rPr>
              <a:t>If a recipient does not meet the </a:t>
            </a:r>
            <a:r>
              <a:rPr lang="en-US" sz="1200">
                <a:solidFill>
                  <a:srgbClr val="000000"/>
                </a:solidFill>
                <a:latin typeface="Calibri"/>
                <a:ea typeface="Calibri"/>
                <a:cs typeface="Calibri"/>
                <a:sym typeface="Calibri"/>
              </a:rPr>
              <a:t>$750,000 </a:t>
            </a:r>
            <a:r>
              <a:rPr lang="en-US" sz="1200" b="0" i="0" u="none" strike="noStrike" cap="none">
                <a:solidFill>
                  <a:srgbClr val="000000"/>
                </a:solidFill>
                <a:latin typeface="Calibri"/>
                <a:ea typeface="Calibri"/>
                <a:cs typeface="Calibri"/>
                <a:sym typeface="Calibri"/>
              </a:rPr>
              <a:t>threshold requirement for obtaining a single audit, the Awarding Official will obtain a certification that a single audit is not required and provide that to DIEA.</a:t>
            </a:r>
            <a:endParaRPr/>
          </a:p>
          <a:p>
            <a:pPr marL="0" lvl="0" indent="0" algn="l" rtl="0">
              <a:spcBef>
                <a:spcPts val="600"/>
              </a:spcBef>
              <a:spcAft>
                <a:spcPts val="0"/>
              </a:spcAft>
              <a:buNone/>
            </a:pPr>
            <a:endParaRPr/>
          </a:p>
        </p:txBody>
      </p:sp>
      <p:sp>
        <p:nvSpPr>
          <p:cNvPr id="420" name="Google Shape;42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200"/>
              <a:buFont typeface="Calibri"/>
              <a:buNone/>
            </a:pPr>
            <a:r>
              <a:rPr lang="en-US" sz="1200" b="1">
                <a:solidFill>
                  <a:srgbClr val="000000"/>
                </a:solidFill>
              </a:rPr>
              <a:t>101-647 Crime Control Act, Child Care Worker-Employee Background Checks of 1990:</a:t>
            </a:r>
            <a:r>
              <a:rPr lang="en-US" sz="1200">
                <a:solidFill>
                  <a:srgbClr val="000000"/>
                </a:solidFill>
              </a:rPr>
              <a:t> Conduct an investigation of the character of each individual who is employed or is being considered for employment, by such Tribe or Tribal Organization, in a position that involves regular contact with, or control over, Indian Children.</a:t>
            </a:r>
            <a:endParaRPr sz="1200">
              <a:solidFill>
                <a:srgbClr val="000000"/>
              </a:solidFill>
            </a:endParaRPr>
          </a:p>
          <a:p>
            <a:pPr marL="0" lvl="0" indent="0" algn="l" rtl="0">
              <a:spcBef>
                <a:spcPts val="0"/>
              </a:spcBef>
              <a:spcAft>
                <a:spcPts val="0"/>
              </a:spcAft>
              <a:buClr>
                <a:srgbClr val="000000"/>
              </a:buClr>
              <a:buSzPts val="1200"/>
              <a:buFont typeface="Calibri"/>
              <a:buNone/>
            </a:pPr>
            <a:r>
              <a:rPr lang="en-US" sz="1200" b="1">
                <a:solidFill>
                  <a:srgbClr val="000000"/>
                </a:solidFill>
              </a:rPr>
              <a:t>25 CFR Part 63</a:t>
            </a:r>
            <a:r>
              <a:rPr lang="en-US" sz="1200">
                <a:solidFill>
                  <a:srgbClr val="000000"/>
                </a:solidFill>
              </a:rPr>
              <a:t>: </a:t>
            </a:r>
            <a:r>
              <a:rPr lang="en-US" sz="1200">
                <a:solidFill>
                  <a:srgbClr val="000000"/>
                </a:solidFill>
                <a:latin typeface="Calibri"/>
                <a:ea typeface="Calibri"/>
                <a:cs typeface="Calibri"/>
                <a:sym typeface="Calibri"/>
              </a:rPr>
              <a:t>An Indian Tribe(s) and Tribal Organization(s) may conduct their own background investigations, contract with private firms, or request the Office of Personnel Management (OPM) to conduct an investigation that covers the past five years of the individual’s employment, education, etc.</a:t>
            </a:r>
            <a:endParaRPr sz="1200">
              <a:solidFill>
                <a:srgbClr val="000000"/>
              </a:solidFill>
            </a:endParaRPr>
          </a:p>
          <a:p>
            <a:pPr marL="0" lvl="0" indent="0" algn="l" rtl="0">
              <a:spcBef>
                <a:spcPts val="0"/>
              </a:spcBef>
              <a:spcAft>
                <a:spcPts val="0"/>
              </a:spcAft>
              <a:buNone/>
            </a:pPr>
            <a:endParaRPr/>
          </a:p>
        </p:txBody>
      </p:sp>
      <p:sp>
        <p:nvSpPr>
          <p:cNvPr id="427" name="Google Shape;42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9</a:t>
            </a:fld>
            <a:endParaRPr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3.emf"/><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hyperlink" Target="http://www.bie.edu/"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7085" y="599010"/>
            <a:ext cx="7117830" cy="4587046"/>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18691184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00"/>
        <p:cNvGrpSpPr/>
        <p:nvPr/>
      </p:nvGrpSpPr>
      <p:grpSpPr>
        <a:xfrm>
          <a:off x="0" y="0"/>
          <a:ext cx="0" cy="0"/>
          <a:chOff x="0" y="0"/>
          <a:chExt cx="0" cy="0"/>
        </a:xfrm>
      </p:grpSpPr>
      <p:sp>
        <p:nvSpPr>
          <p:cNvPr id="101" name="Google Shape;101;p39"/>
          <p:cNvSpPr txBox="1">
            <a:spLocks noGrp="1"/>
          </p:cNvSpPr>
          <p:nvPr>
            <p:ph type="title"/>
          </p:nvPr>
        </p:nvSpPr>
        <p:spPr>
          <a:xfrm>
            <a:off x="1325880" y="1709739"/>
            <a:ext cx="10021570" cy="237458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rebuchet MS"/>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2" name="Google Shape;102;p39"/>
          <p:cNvSpPr txBox="1">
            <a:spLocks noGrp="1"/>
          </p:cNvSpPr>
          <p:nvPr>
            <p:ph type="body" idx="1"/>
          </p:nvPr>
        </p:nvSpPr>
        <p:spPr>
          <a:xfrm>
            <a:off x="2209800" y="4343401"/>
            <a:ext cx="9137650" cy="13411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9D9C"/>
              </a:buClr>
              <a:buSzPts val="2400"/>
              <a:buNone/>
              <a:defRPr sz="2400">
                <a:solidFill>
                  <a:srgbClr val="889D9C"/>
                </a:solidFill>
              </a:defRPr>
            </a:lvl1pPr>
            <a:lvl2pPr marL="914400" lvl="1" indent="-228600" algn="l">
              <a:lnSpc>
                <a:spcPct val="90000"/>
              </a:lnSpc>
              <a:spcBef>
                <a:spcPts val="500"/>
              </a:spcBef>
              <a:spcAft>
                <a:spcPts val="0"/>
              </a:spcAft>
              <a:buClr>
                <a:srgbClr val="889D9C"/>
              </a:buClr>
              <a:buSzPts val="2000"/>
              <a:buNone/>
              <a:defRPr sz="2000">
                <a:solidFill>
                  <a:srgbClr val="889D9C"/>
                </a:solidFill>
              </a:defRPr>
            </a:lvl2pPr>
            <a:lvl3pPr marL="1371600" lvl="2" indent="-228600" algn="l">
              <a:lnSpc>
                <a:spcPct val="90000"/>
              </a:lnSpc>
              <a:spcBef>
                <a:spcPts val="500"/>
              </a:spcBef>
              <a:spcAft>
                <a:spcPts val="0"/>
              </a:spcAft>
              <a:buClr>
                <a:srgbClr val="889D9C"/>
              </a:buClr>
              <a:buSzPts val="1800"/>
              <a:buNone/>
              <a:defRPr sz="1800">
                <a:solidFill>
                  <a:srgbClr val="889D9C"/>
                </a:solidFill>
              </a:defRPr>
            </a:lvl3pPr>
            <a:lvl4pPr marL="1828800" lvl="3" indent="-228600" algn="l">
              <a:lnSpc>
                <a:spcPct val="90000"/>
              </a:lnSpc>
              <a:spcBef>
                <a:spcPts val="500"/>
              </a:spcBef>
              <a:spcAft>
                <a:spcPts val="0"/>
              </a:spcAft>
              <a:buClr>
                <a:srgbClr val="889D9C"/>
              </a:buClr>
              <a:buSzPts val="1600"/>
              <a:buNone/>
              <a:defRPr sz="1600">
                <a:solidFill>
                  <a:srgbClr val="889D9C"/>
                </a:solidFill>
              </a:defRPr>
            </a:lvl4pPr>
            <a:lvl5pPr marL="2286000" lvl="4" indent="-228600" algn="l">
              <a:lnSpc>
                <a:spcPct val="90000"/>
              </a:lnSpc>
              <a:spcBef>
                <a:spcPts val="500"/>
              </a:spcBef>
              <a:spcAft>
                <a:spcPts val="0"/>
              </a:spcAft>
              <a:buClr>
                <a:srgbClr val="889D9C"/>
              </a:buClr>
              <a:buSzPts val="1600"/>
              <a:buNone/>
              <a:defRPr sz="1600">
                <a:solidFill>
                  <a:srgbClr val="889D9C"/>
                </a:solidFill>
              </a:defRPr>
            </a:lvl5pPr>
            <a:lvl6pPr marL="2743200" lvl="5" indent="-228600" algn="l">
              <a:lnSpc>
                <a:spcPct val="90000"/>
              </a:lnSpc>
              <a:spcBef>
                <a:spcPts val="500"/>
              </a:spcBef>
              <a:spcAft>
                <a:spcPts val="0"/>
              </a:spcAft>
              <a:buClr>
                <a:srgbClr val="889D9C"/>
              </a:buClr>
              <a:buSzPts val="1600"/>
              <a:buNone/>
              <a:defRPr sz="1600">
                <a:solidFill>
                  <a:srgbClr val="889D9C"/>
                </a:solidFill>
              </a:defRPr>
            </a:lvl6pPr>
            <a:lvl7pPr marL="3200400" lvl="6" indent="-228600" algn="l">
              <a:lnSpc>
                <a:spcPct val="90000"/>
              </a:lnSpc>
              <a:spcBef>
                <a:spcPts val="500"/>
              </a:spcBef>
              <a:spcAft>
                <a:spcPts val="0"/>
              </a:spcAft>
              <a:buClr>
                <a:srgbClr val="889D9C"/>
              </a:buClr>
              <a:buSzPts val="1600"/>
              <a:buNone/>
              <a:defRPr sz="1600">
                <a:solidFill>
                  <a:srgbClr val="889D9C"/>
                </a:solidFill>
              </a:defRPr>
            </a:lvl7pPr>
            <a:lvl8pPr marL="3657600" lvl="7" indent="-228600" algn="l">
              <a:lnSpc>
                <a:spcPct val="90000"/>
              </a:lnSpc>
              <a:spcBef>
                <a:spcPts val="500"/>
              </a:spcBef>
              <a:spcAft>
                <a:spcPts val="0"/>
              </a:spcAft>
              <a:buClr>
                <a:srgbClr val="889D9C"/>
              </a:buClr>
              <a:buSzPts val="1600"/>
              <a:buNone/>
              <a:defRPr sz="1600">
                <a:solidFill>
                  <a:srgbClr val="889D9C"/>
                </a:solidFill>
              </a:defRPr>
            </a:lvl8pPr>
            <a:lvl9pPr marL="4114800" lvl="8" indent="-228600" algn="l">
              <a:lnSpc>
                <a:spcPct val="90000"/>
              </a:lnSpc>
              <a:spcBef>
                <a:spcPts val="500"/>
              </a:spcBef>
              <a:spcAft>
                <a:spcPts val="0"/>
              </a:spcAft>
              <a:buClr>
                <a:srgbClr val="889D9C"/>
              </a:buClr>
              <a:buSzPts val="1600"/>
              <a:buNone/>
              <a:defRPr sz="1600">
                <a:solidFill>
                  <a:srgbClr val="889D9C"/>
                </a:solidFill>
              </a:defRPr>
            </a:lvl9pPr>
          </a:lstStyle>
          <a:p>
            <a:endParaRPr/>
          </a:p>
        </p:txBody>
      </p:sp>
      <p:sp>
        <p:nvSpPr>
          <p:cNvPr id="103" name="Google Shape;10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7247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00"/>
        <p:cNvGrpSpPr/>
        <p:nvPr/>
      </p:nvGrpSpPr>
      <p:grpSpPr>
        <a:xfrm>
          <a:off x="0" y="0"/>
          <a:ext cx="0" cy="0"/>
          <a:chOff x="0" y="0"/>
          <a:chExt cx="0" cy="0"/>
        </a:xfrm>
      </p:grpSpPr>
      <p:sp>
        <p:nvSpPr>
          <p:cNvPr id="101" name="Google Shape;101;p39"/>
          <p:cNvSpPr txBox="1">
            <a:spLocks noGrp="1"/>
          </p:cNvSpPr>
          <p:nvPr>
            <p:ph type="title"/>
          </p:nvPr>
        </p:nvSpPr>
        <p:spPr>
          <a:xfrm>
            <a:off x="1325880" y="1709739"/>
            <a:ext cx="10021570" cy="237458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rebuchet MS"/>
              <a:buNone/>
              <a:defRPr sz="6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2" name="Google Shape;102;p39"/>
          <p:cNvSpPr txBox="1">
            <a:spLocks noGrp="1"/>
          </p:cNvSpPr>
          <p:nvPr>
            <p:ph type="body" idx="1"/>
          </p:nvPr>
        </p:nvSpPr>
        <p:spPr>
          <a:xfrm>
            <a:off x="2209800" y="4343401"/>
            <a:ext cx="9137650" cy="134111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9D9C"/>
              </a:buClr>
              <a:buSzPts val="2400"/>
              <a:buNone/>
              <a:defRPr sz="2400">
                <a:solidFill>
                  <a:srgbClr val="889D9C"/>
                </a:solidFill>
              </a:defRPr>
            </a:lvl1pPr>
            <a:lvl2pPr marL="914400" lvl="1" indent="-228600" algn="l">
              <a:lnSpc>
                <a:spcPct val="90000"/>
              </a:lnSpc>
              <a:spcBef>
                <a:spcPts val="500"/>
              </a:spcBef>
              <a:spcAft>
                <a:spcPts val="0"/>
              </a:spcAft>
              <a:buClr>
                <a:srgbClr val="889D9C"/>
              </a:buClr>
              <a:buSzPts val="2000"/>
              <a:buNone/>
              <a:defRPr sz="2000">
                <a:solidFill>
                  <a:srgbClr val="889D9C"/>
                </a:solidFill>
              </a:defRPr>
            </a:lvl2pPr>
            <a:lvl3pPr marL="1371600" lvl="2" indent="-228600" algn="l">
              <a:lnSpc>
                <a:spcPct val="90000"/>
              </a:lnSpc>
              <a:spcBef>
                <a:spcPts val="500"/>
              </a:spcBef>
              <a:spcAft>
                <a:spcPts val="0"/>
              </a:spcAft>
              <a:buClr>
                <a:srgbClr val="889D9C"/>
              </a:buClr>
              <a:buSzPts val="1800"/>
              <a:buNone/>
              <a:defRPr sz="1800">
                <a:solidFill>
                  <a:srgbClr val="889D9C"/>
                </a:solidFill>
              </a:defRPr>
            </a:lvl3pPr>
            <a:lvl4pPr marL="1828800" lvl="3" indent="-228600" algn="l">
              <a:lnSpc>
                <a:spcPct val="90000"/>
              </a:lnSpc>
              <a:spcBef>
                <a:spcPts val="500"/>
              </a:spcBef>
              <a:spcAft>
                <a:spcPts val="0"/>
              </a:spcAft>
              <a:buClr>
                <a:srgbClr val="889D9C"/>
              </a:buClr>
              <a:buSzPts val="1600"/>
              <a:buNone/>
              <a:defRPr sz="1600">
                <a:solidFill>
                  <a:srgbClr val="889D9C"/>
                </a:solidFill>
              </a:defRPr>
            </a:lvl4pPr>
            <a:lvl5pPr marL="2286000" lvl="4" indent="-228600" algn="l">
              <a:lnSpc>
                <a:spcPct val="90000"/>
              </a:lnSpc>
              <a:spcBef>
                <a:spcPts val="500"/>
              </a:spcBef>
              <a:spcAft>
                <a:spcPts val="0"/>
              </a:spcAft>
              <a:buClr>
                <a:srgbClr val="889D9C"/>
              </a:buClr>
              <a:buSzPts val="1600"/>
              <a:buNone/>
              <a:defRPr sz="1600">
                <a:solidFill>
                  <a:srgbClr val="889D9C"/>
                </a:solidFill>
              </a:defRPr>
            </a:lvl5pPr>
            <a:lvl6pPr marL="2743200" lvl="5" indent="-228600" algn="l">
              <a:lnSpc>
                <a:spcPct val="90000"/>
              </a:lnSpc>
              <a:spcBef>
                <a:spcPts val="500"/>
              </a:spcBef>
              <a:spcAft>
                <a:spcPts val="0"/>
              </a:spcAft>
              <a:buClr>
                <a:srgbClr val="889D9C"/>
              </a:buClr>
              <a:buSzPts val="1600"/>
              <a:buNone/>
              <a:defRPr sz="1600">
                <a:solidFill>
                  <a:srgbClr val="889D9C"/>
                </a:solidFill>
              </a:defRPr>
            </a:lvl6pPr>
            <a:lvl7pPr marL="3200400" lvl="6" indent="-228600" algn="l">
              <a:lnSpc>
                <a:spcPct val="90000"/>
              </a:lnSpc>
              <a:spcBef>
                <a:spcPts val="500"/>
              </a:spcBef>
              <a:spcAft>
                <a:spcPts val="0"/>
              </a:spcAft>
              <a:buClr>
                <a:srgbClr val="889D9C"/>
              </a:buClr>
              <a:buSzPts val="1600"/>
              <a:buNone/>
              <a:defRPr sz="1600">
                <a:solidFill>
                  <a:srgbClr val="889D9C"/>
                </a:solidFill>
              </a:defRPr>
            </a:lvl7pPr>
            <a:lvl8pPr marL="3657600" lvl="7" indent="-228600" algn="l">
              <a:lnSpc>
                <a:spcPct val="90000"/>
              </a:lnSpc>
              <a:spcBef>
                <a:spcPts val="500"/>
              </a:spcBef>
              <a:spcAft>
                <a:spcPts val="0"/>
              </a:spcAft>
              <a:buClr>
                <a:srgbClr val="889D9C"/>
              </a:buClr>
              <a:buSzPts val="1600"/>
              <a:buNone/>
              <a:defRPr sz="1600">
                <a:solidFill>
                  <a:srgbClr val="889D9C"/>
                </a:solidFill>
              </a:defRPr>
            </a:lvl8pPr>
            <a:lvl9pPr marL="4114800" lvl="8" indent="-228600" algn="l">
              <a:lnSpc>
                <a:spcPct val="90000"/>
              </a:lnSpc>
              <a:spcBef>
                <a:spcPts val="500"/>
              </a:spcBef>
              <a:spcAft>
                <a:spcPts val="0"/>
              </a:spcAft>
              <a:buClr>
                <a:srgbClr val="889D9C"/>
              </a:buClr>
              <a:buSzPts val="1600"/>
              <a:buNone/>
              <a:defRPr sz="1600">
                <a:solidFill>
                  <a:srgbClr val="889D9C"/>
                </a:solidFill>
              </a:defRPr>
            </a:lvl9pPr>
          </a:lstStyle>
          <a:p>
            <a:endParaRPr/>
          </a:p>
        </p:txBody>
      </p:sp>
      <p:sp>
        <p:nvSpPr>
          <p:cNvPr id="103" name="Google Shape;10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 name="Google Shape;47;p36" descr="An organic corner shape">
            <a:extLst>
              <a:ext uri="{FF2B5EF4-FFF2-40B4-BE49-F238E27FC236}">
                <a16:creationId xmlns:a16="http://schemas.microsoft.com/office/drawing/2014/main" id="{AA60BCE9-5695-7FC6-0935-54582E2AA0F3}"/>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8" name="Google Shape;48;p36" descr="A circle filled with diagonal lines">
            <a:extLst>
              <a:ext uri="{FF2B5EF4-FFF2-40B4-BE49-F238E27FC236}">
                <a16:creationId xmlns:a16="http://schemas.microsoft.com/office/drawing/2014/main" id="{0B28241C-E850-6DC4-FA9A-91D551BC9F9D}"/>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spTree>
    <p:extLst>
      <p:ext uri="{BB962C8B-B14F-4D97-AF65-F5344CB8AC3E}">
        <p14:creationId xmlns:p14="http://schemas.microsoft.com/office/powerpoint/2010/main" val="956390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mparison" preserve="1">
  <p:cSld name="Comparison">
    <p:spTree>
      <p:nvGrpSpPr>
        <p:cNvPr id="1" name="Shape 106"/>
        <p:cNvGrpSpPr/>
        <p:nvPr/>
      </p:nvGrpSpPr>
      <p:grpSpPr>
        <a:xfrm>
          <a:off x="0" y="0"/>
          <a:ext cx="0" cy="0"/>
          <a:chOff x="0" y="0"/>
          <a:chExt cx="0" cy="0"/>
        </a:xfrm>
      </p:grpSpPr>
      <p:pic>
        <p:nvPicPr>
          <p:cNvPr id="107" name="Google Shape;107;p40" descr="An organic corner shape"/>
          <p:cNvPicPr preferRelativeResize="0"/>
          <p:nvPr/>
        </p:nvPicPr>
        <p:blipFill rotWithShape="1">
          <a:blip r:embed="rId2">
            <a:alphaModFix/>
          </a:blip>
          <a:srcRect t="47415" r="11642"/>
          <a:stretch/>
        </p:blipFill>
        <p:spPr>
          <a:xfrm>
            <a:off x="-10180" y="4453838"/>
            <a:ext cx="4039730" cy="2404162"/>
          </a:xfrm>
          <a:prstGeom prst="rect">
            <a:avLst/>
          </a:prstGeom>
          <a:noFill/>
          <a:ln>
            <a:noFill/>
          </a:ln>
        </p:spPr>
      </p:pic>
      <p:pic>
        <p:nvPicPr>
          <p:cNvPr id="108" name="Google Shape;108;p40" descr="A circle filled with diagonal lines"/>
          <p:cNvPicPr preferRelativeResize="0"/>
          <p:nvPr/>
        </p:nvPicPr>
        <p:blipFill rotWithShape="1">
          <a:blip r:embed="rId3">
            <a:alphaModFix/>
          </a:blip>
          <a:srcRect l="58934" t="11636" r="12364" b="10950"/>
          <a:stretch/>
        </p:blipFill>
        <p:spPr>
          <a:xfrm>
            <a:off x="-10180" y="3318626"/>
            <a:ext cx="1312242" cy="3539374"/>
          </a:xfrm>
          <a:prstGeom prst="rect">
            <a:avLst/>
          </a:prstGeom>
          <a:noFill/>
          <a:ln>
            <a:noFill/>
          </a:ln>
        </p:spPr>
      </p:pic>
      <p:cxnSp>
        <p:nvCxnSpPr>
          <p:cNvPr id="109" name="Google Shape;109;p40"/>
          <p:cNvCxnSpPr/>
          <p:nvPr/>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119" name="Google Shape;119;p40"/>
          <p:cNvSpPr txBox="1">
            <a:spLocks noGrp="1"/>
          </p:cNvSpPr>
          <p:nvPr>
            <p:ph type="title"/>
          </p:nvPr>
        </p:nvSpPr>
        <p:spPr>
          <a:xfrm>
            <a:off x="839788" y="365125"/>
            <a:ext cx="905097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20" name="Google Shape;120;p40"/>
          <p:cNvSpPr txBox="1">
            <a:spLocks noGrp="1"/>
          </p:cNvSpPr>
          <p:nvPr>
            <p:ph type="body" idx="1"/>
          </p:nvPr>
        </p:nvSpPr>
        <p:spPr>
          <a:xfrm>
            <a:off x="1415737" y="1879598"/>
            <a:ext cx="4599537" cy="6211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E1E0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0"/>
          <p:cNvSpPr txBox="1">
            <a:spLocks noGrp="1"/>
          </p:cNvSpPr>
          <p:nvPr>
            <p:ph type="body" idx="2"/>
          </p:nvPr>
        </p:nvSpPr>
        <p:spPr>
          <a:xfrm>
            <a:off x="6377528" y="1870073"/>
            <a:ext cx="4599537" cy="6211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E1E07"/>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40"/>
          <p:cNvSpPr txBox="1">
            <a:spLocks noGrp="1"/>
          </p:cNvSpPr>
          <p:nvPr>
            <p:ph type="body" idx="3"/>
          </p:nvPr>
        </p:nvSpPr>
        <p:spPr>
          <a:xfrm>
            <a:off x="6377529" y="2670561"/>
            <a:ext cx="4587240" cy="32317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E1E0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40"/>
          <p:cNvSpPr txBox="1">
            <a:spLocks noGrp="1"/>
          </p:cNvSpPr>
          <p:nvPr>
            <p:ph type="body" idx="4"/>
          </p:nvPr>
        </p:nvSpPr>
        <p:spPr>
          <a:xfrm>
            <a:off x="1428035" y="2657443"/>
            <a:ext cx="4587240" cy="32200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4E1E07"/>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 name="Picture 21">
            <a:extLst>
              <a:ext uri="{FF2B5EF4-FFF2-40B4-BE49-F238E27FC236}">
                <a16:creationId xmlns:a16="http://schemas.microsoft.com/office/drawing/2014/main" id="{FCC422FC-EC37-1D18-3098-44DD30D63010}"/>
              </a:ext>
            </a:extLst>
          </p:cNvPr>
          <p:cNvPicPr>
            <a:picLocks noChangeAspect="1"/>
          </p:cNvPicPr>
          <p:nvPr userDrawn="1"/>
        </p:nvPicPr>
        <p:blipFill>
          <a:blip r:embed="rId4"/>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1798097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igital Media" preserve="1">
  <p:cSld name="1_Digital Media">
    <p:spTree>
      <p:nvGrpSpPr>
        <p:cNvPr id="1" name="Shape 127"/>
        <p:cNvGrpSpPr/>
        <p:nvPr/>
      </p:nvGrpSpPr>
      <p:grpSpPr>
        <a:xfrm>
          <a:off x="0" y="0"/>
          <a:ext cx="0" cy="0"/>
          <a:chOff x="0" y="0"/>
          <a:chExt cx="0" cy="0"/>
        </a:xfrm>
      </p:grpSpPr>
      <p:pic>
        <p:nvPicPr>
          <p:cNvPr id="128" name="Google Shape;128;p41" descr="An organic corner shape"/>
          <p:cNvPicPr preferRelativeResize="0"/>
          <p:nvPr/>
        </p:nvPicPr>
        <p:blipFill rotWithShape="1">
          <a:blip r:embed="rId2">
            <a:alphaModFix/>
          </a:blip>
          <a:srcRect l="11893" b="65540"/>
          <a:stretch/>
        </p:blipFill>
        <p:spPr>
          <a:xfrm rot="-5400000" flipH="1">
            <a:off x="-2087881" y="2087880"/>
            <a:ext cx="6858003" cy="2682242"/>
          </a:xfrm>
          <a:prstGeom prst="rect">
            <a:avLst/>
          </a:prstGeom>
          <a:noFill/>
          <a:ln>
            <a:noFill/>
          </a:ln>
        </p:spPr>
      </p:pic>
      <p:pic>
        <p:nvPicPr>
          <p:cNvPr id="129" name="Google Shape;129;p41" descr="A square made of dots"/>
          <p:cNvPicPr preferRelativeResize="0"/>
          <p:nvPr/>
        </p:nvPicPr>
        <p:blipFill rotWithShape="1">
          <a:blip r:embed="rId3">
            <a:alphaModFix/>
          </a:blip>
          <a:srcRect l="44777" t="13758" r="30555" b="40299"/>
          <a:stretch/>
        </p:blipFill>
        <p:spPr>
          <a:xfrm rot="5400000">
            <a:off x="486330" y="-6112"/>
            <a:ext cx="1127760" cy="2100421"/>
          </a:xfrm>
          <a:prstGeom prst="rect">
            <a:avLst/>
          </a:prstGeom>
          <a:noFill/>
          <a:ln>
            <a:noFill/>
          </a:ln>
        </p:spPr>
      </p:pic>
      <p:pic>
        <p:nvPicPr>
          <p:cNvPr id="131" name="Google Shape;131;p41" descr="Logo, icon&#10;&#10;Description automatically generated"/>
          <p:cNvPicPr preferRelativeResize="0"/>
          <p:nvPr/>
        </p:nvPicPr>
        <p:blipFill rotWithShape="1">
          <a:blip r:embed="rId4">
            <a:alphaModFix/>
          </a:blip>
          <a:srcRect/>
          <a:stretch/>
        </p:blipFill>
        <p:spPr>
          <a:xfrm>
            <a:off x="6607207" y="4769288"/>
            <a:ext cx="457200" cy="457200"/>
          </a:xfrm>
          <a:prstGeom prst="rect">
            <a:avLst/>
          </a:prstGeom>
          <a:noFill/>
          <a:ln>
            <a:noFill/>
          </a:ln>
        </p:spPr>
      </p:pic>
      <p:pic>
        <p:nvPicPr>
          <p:cNvPr id="132" name="Google Shape;132;p41" descr="Logo&#10;&#10;Description automatically generated"/>
          <p:cNvPicPr preferRelativeResize="0"/>
          <p:nvPr/>
        </p:nvPicPr>
        <p:blipFill rotWithShape="1">
          <a:blip r:embed="rId5">
            <a:alphaModFix/>
          </a:blip>
          <a:srcRect/>
          <a:stretch/>
        </p:blipFill>
        <p:spPr>
          <a:xfrm>
            <a:off x="2861868" y="3659033"/>
            <a:ext cx="457200" cy="457200"/>
          </a:xfrm>
          <a:prstGeom prst="rect">
            <a:avLst/>
          </a:prstGeom>
          <a:noFill/>
          <a:ln>
            <a:noFill/>
          </a:ln>
        </p:spPr>
      </p:pic>
      <p:pic>
        <p:nvPicPr>
          <p:cNvPr id="133" name="Google Shape;133;p41" descr="Icon&#10;&#10;Description automatically generated"/>
          <p:cNvPicPr preferRelativeResize="0"/>
          <p:nvPr/>
        </p:nvPicPr>
        <p:blipFill rotWithShape="1">
          <a:blip r:embed="rId6">
            <a:alphaModFix/>
          </a:blip>
          <a:srcRect/>
          <a:stretch/>
        </p:blipFill>
        <p:spPr>
          <a:xfrm>
            <a:off x="2861868" y="4769288"/>
            <a:ext cx="457200" cy="457200"/>
          </a:xfrm>
          <a:prstGeom prst="rect">
            <a:avLst/>
          </a:prstGeom>
          <a:noFill/>
          <a:ln>
            <a:noFill/>
          </a:ln>
        </p:spPr>
      </p:pic>
      <p:pic>
        <p:nvPicPr>
          <p:cNvPr id="134" name="Google Shape;134;p41" descr="Icon&#10;&#10;Description automatically generated"/>
          <p:cNvPicPr preferRelativeResize="0"/>
          <p:nvPr/>
        </p:nvPicPr>
        <p:blipFill rotWithShape="1">
          <a:blip r:embed="rId7">
            <a:alphaModFix/>
          </a:blip>
          <a:srcRect/>
          <a:stretch/>
        </p:blipFill>
        <p:spPr>
          <a:xfrm>
            <a:off x="6581843" y="3653179"/>
            <a:ext cx="457200" cy="457200"/>
          </a:xfrm>
          <a:prstGeom prst="rect">
            <a:avLst/>
          </a:prstGeom>
          <a:noFill/>
          <a:ln>
            <a:noFill/>
          </a:ln>
        </p:spPr>
      </p:pic>
      <p:pic>
        <p:nvPicPr>
          <p:cNvPr id="135" name="Google Shape;135;p41"/>
          <p:cNvPicPr preferRelativeResize="0"/>
          <p:nvPr/>
        </p:nvPicPr>
        <p:blipFill rotWithShape="1">
          <a:blip r:embed="rId8">
            <a:alphaModFix/>
          </a:blip>
          <a:srcRect/>
          <a:stretch/>
        </p:blipFill>
        <p:spPr>
          <a:xfrm>
            <a:off x="4615214" y="2228959"/>
            <a:ext cx="992009" cy="992009"/>
          </a:xfrm>
          <a:prstGeom prst="rect">
            <a:avLst/>
          </a:prstGeom>
          <a:noFill/>
          <a:ln>
            <a:noFill/>
          </a:ln>
        </p:spPr>
      </p:pic>
      <p:sp>
        <p:nvSpPr>
          <p:cNvPr id="136" name="Google Shape;136;p41"/>
          <p:cNvSpPr txBox="1">
            <a:spLocks noGrp="1"/>
          </p:cNvSpPr>
          <p:nvPr>
            <p:ph type="title"/>
          </p:nvPr>
        </p:nvSpPr>
        <p:spPr>
          <a:xfrm>
            <a:off x="2327563" y="585651"/>
            <a:ext cx="7860146"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5400"/>
              <a:buFont typeface="Trebuchet MS"/>
              <a:buNone/>
              <a:defRPr sz="5400" b="1">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7" name="Google Shape;137;p41"/>
          <p:cNvSpPr txBox="1"/>
          <p:nvPr/>
        </p:nvSpPr>
        <p:spPr>
          <a:xfrm>
            <a:off x="3511661" y="3674124"/>
            <a:ext cx="3065072"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@BureauIndEdu</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BureauIndianEdu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8" name="Google Shape;138;p41"/>
          <p:cNvSpPr txBox="1"/>
          <p:nvPr/>
        </p:nvSpPr>
        <p:spPr>
          <a:xfrm>
            <a:off x="7228763" y="3676270"/>
            <a:ext cx="4146602"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lnSpc>
                <a:spcPct val="100000"/>
              </a:lnSpc>
              <a:spcBef>
                <a:spcPts val="0"/>
              </a:spcBef>
              <a:spcAft>
                <a:spcPts val="0"/>
              </a:spcAft>
              <a:buClr>
                <a:schemeClr val="dk1"/>
              </a:buClr>
              <a:buSzPts val="2400"/>
              <a:buFont typeface="Trebuchet MS"/>
              <a:buNone/>
            </a:pPr>
            <a:r>
              <a:rPr lang="en-US" sz="2400" b="1" dirty="0">
                <a:solidFill>
                  <a:schemeClr val="dk1"/>
                </a:solidFill>
                <a:latin typeface="Calibri" panose="020F0502020204030204" pitchFamily="34" charset="0"/>
                <a:ea typeface="Trebuchet MS"/>
                <a:cs typeface="Calibri" panose="020F0502020204030204" pitchFamily="34" charset="0"/>
                <a:sym typeface="Trebuchet MS"/>
              </a:rPr>
              <a:t>/</a:t>
            </a:r>
            <a:r>
              <a:rPr lang="en-US" sz="2400" b="1" dirty="0" err="1">
                <a:solidFill>
                  <a:schemeClr val="dk1"/>
                </a:solidFill>
                <a:latin typeface="Calibri" panose="020F0502020204030204" pitchFamily="34" charset="0"/>
                <a:ea typeface="Trebuchet MS"/>
                <a:cs typeface="Calibri" panose="020F0502020204030204" pitchFamily="34" charset="0"/>
                <a:sym typeface="Trebuchet MS"/>
              </a:rPr>
              <a:t>BureauofIndianEducation</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a:p>
            <a:pPr marL="0" marR="0" lvl="0" indent="0" algn="l" rtl="0">
              <a:spcBef>
                <a:spcPts val="0"/>
              </a:spcBef>
              <a:spcAft>
                <a:spcPts val="0"/>
              </a:spcAft>
              <a:buNone/>
            </a:pP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sp>
        <p:nvSpPr>
          <p:cNvPr id="139" name="Google Shape;139;p41"/>
          <p:cNvSpPr txBox="1"/>
          <p:nvPr/>
        </p:nvSpPr>
        <p:spPr>
          <a:xfrm>
            <a:off x="5450629" y="2344371"/>
            <a:ext cx="262312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u="sng" dirty="0">
                <a:solidFill>
                  <a:schemeClr val="dk1"/>
                </a:solidFill>
                <a:latin typeface="Calibri" panose="020F0502020204030204" pitchFamily="34" charset="0"/>
                <a:ea typeface="Trebuchet MS"/>
                <a:cs typeface="Calibri" panose="020F0502020204030204" pitchFamily="34" charset="0"/>
                <a:sym typeface="Trebuchet MS"/>
                <a:hlinkClick r:id="rId9">
                  <a:extLst>
                    <a:ext uri="{A12FA001-AC4F-418D-AE19-62706E023703}">
                      <ahyp:hlinkClr xmlns:ahyp="http://schemas.microsoft.com/office/drawing/2018/hyperlinkcolor" val="tx"/>
                    </a:ext>
                  </a:extLst>
                </a:hlinkClick>
              </a:rPr>
              <a:t>www.bie.edu</a:t>
            </a:r>
            <a:endParaRPr sz="2400" b="1" dirty="0">
              <a:solidFill>
                <a:schemeClr val="dk1"/>
              </a:solidFill>
              <a:latin typeface="Calibri" panose="020F0502020204030204" pitchFamily="34" charset="0"/>
              <a:ea typeface="Trebuchet MS"/>
              <a:cs typeface="Calibri" panose="020F0502020204030204" pitchFamily="34" charset="0"/>
              <a:sym typeface="Trebuchet MS"/>
            </a:endParaRPr>
          </a:p>
        </p:txBody>
      </p:sp>
      <p:cxnSp>
        <p:nvCxnSpPr>
          <p:cNvPr id="140" name="Google Shape;140;p41"/>
          <p:cNvCxnSpPr/>
          <p:nvPr/>
        </p:nvCxnSpPr>
        <p:spPr>
          <a:xfrm rot="10800000">
            <a:off x="1168400" y="6176963"/>
            <a:ext cx="6747350" cy="0"/>
          </a:xfrm>
          <a:prstGeom prst="straightConnector1">
            <a:avLst/>
          </a:prstGeom>
          <a:noFill/>
          <a:ln w="76200" cap="rnd" cmpd="sng">
            <a:solidFill>
              <a:srgbClr val="F9C499"/>
            </a:solidFill>
            <a:prstDash val="dot"/>
            <a:miter lim="800000"/>
            <a:headEnd type="none" w="sm" len="sm"/>
            <a:tailEnd type="none" w="sm" len="sm"/>
          </a:ln>
        </p:spPr>
      </p:cxnSp>
      <p:sp>
        <p:nvSpPr>
          <p:cNvPr id="141" name="Google Shape;141;p41"/>
          <p:cNvSpPr/>
          <p:nvPr/>
        </p:nvSpPr>
        <p:spPr>
          <a:xfrm rot="-1164760">
            <a:off x="177960" y="2523420"/>
            <a:ext cx="2719445" cy="4296925"/>
          </a:xfrm>
          <a:prstGeom prst="rect">
            <a:avLst/>
          </a:prstGeom>
          <a:blipFill rotWithShape="1">
            <a:blip r:embed="rId10">
              <a:alphaModFix/>
            </a:blip>
            <a:stretch>
              <a:fillRect l="-1124" r="-1123"/>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65B10153-2257-B3E9-B6EF-FD47C60957D7}"/>
              </a:ext>
            </a:extLst>
          </p:cNvPr>
          <p:cNvPicPr>
            <a:picLocks noChangeAspect="1"/>
          </p:cNvPicPr>
          <p:nvPr userDrawn="1"/>
        </p:nvPicPr>
        <p:blipFill>
          <a:blip r:embed="rId11"/>
          <a:stretch>
            <a:fillRect/>
          </a:stretch>
        </p:blipFill>
        <p:spPr>
          <a:xfrm>
            <a:off x="10440834" y="351099"/>
            <a:ext cx="1500070" cy="966712"/>
          </a:xfrm>
          <a:prstGeom prst="rect">
            <a:avLst/>
          </a:prstGeom>
        </p:spPr>
      </p:pic>
    </p:spTree>
    <p:extLst>
      <p:ext uri="{BB962C8B-B14F-4D97-AF65-F5344CB8AC3E}">
        <p14:creationId xmlns:p14="http://schemas.microsoft.com/office/powerpoint/2010/main" val="2509876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4"/>
        <p:cNvGrpSpPr/>
        <p:nvPr/>
      </p:nvGrpSpPr>
      <p:grpSpPr>
        <a:xfrm>
          <a:off x="0" y="0"/>
          <a:ext cx="0" cy="0"/>
          <a:chOff x="0" y="0"/>
          <a:chExt cx="0" cy="0"/>
        </a:xfrm>
      </p:grpSpPr>
      <p:sp>
        <p:nvSpPr>
          <p:cNvPr id="65" name="Google Shape;65;p23"/>
          <p:cNvSpPr txBox="1">
            <a:spLocks noGrp="1"/>
          </p:cNvSpPr>
          <p:nvPr>
            <p:ph type="body" idx="1"/>
          </p:nvPr>
        </p:nvSpPr>
        <p:spPr>
          <a:xfrm>
            <a:off x="1455592" y="1825625"/>
            <a:ext cx="9623888" cy="3976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69" name="Google Shape;69;p23"/>
          <p:cNvSpPr txBox="1">
            <a:spLocks noGrp="1"/>
          </p:cNvSpPr>
          <p:nvPr>
            <p:ph type="title"/>
          </p:nvPr>
        </p:nvSpPr>
        <p:spPr>
          <a:xfrm>
            <a:off x="1236021" y="618354"/>
            <a:ext cx="831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64"/>
        <p:cNvGrpSpPr/>
        <p:nvPr/>
      </p:nvGrpSpPr>
      <p:grpSpPr>
        <a:xfrm>
          <a:off x="0" y="0"/>
          <a:ext cx="0" cy="0"/>
          <a:chOff x="0" y="0"/>
          <a:chExt cx="0" cy="0"/>
        </a:xfrm>
      </p:grpSpPr>
      <p:sp>
        <p:nvSpPr>
          <p:cNvPr id="65" name="Google Shape;65;p23"/>
          <p:cNvSpPr txBox="1">
            <a:spLocks noGrp="1"/>
          </p:cNvSpPr>
          <p:nvPr>
            <p:ph type="body" idx="1"/>
          </p:nvPr>
        </p:nvSpPr>
        <p:spPr>
          <a:xfrm>
            <a:off x="1455592" y="1825625"/>
            <a:ext cx="9623888" cy="3976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69" name="Google Shape;69;p23"/>
          <p:cNvSpPr txBox="1">
            <a:spLocks noGrp="1"/>
          </p:cNvSpPr>
          <p:nvPr>
            <p:ph type="title"/>
          </p:nvPr>
        </p:nvSpPr>
        <p:spPr>
          <a:xfrm>
            <a:off x="1236021" y="618354"/>
            <a:ext cx="831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7" name="Google Shape;47;p36" descr="An organic corner shape">
            <a:extLst>
              <a:ext uri="{FF2B5EF4-FFF2-40B4-BE49-F238E27FC236}">
                <a16:creationId xmlns:a16="http://schemas.microsoft.com/office/drawing/2014/main" id="{978BAE63-9B69-ABE1-42C3-8BD7964C78DC}"/>
              </a:ext>
            </a:extLst>
          </p:cNvPr>
          <p:cNvPicPr preferRelativeResize="0"/>
          <p:nvPr userDrawn="1"/>
        </p:nvPicPr>
        <p:blipFill rotWithShape="1">
          <a:blip r:embed="rId2">
            <a:alphaModFix/>
          </a:blip>
          <a:srcRect t="47415" r="11642"/>
          <a:stretch/>
        </p:blipFill>
        <p:spPr>
          <a:xfrm>
            <a:off x="-10180" y="4453838"/>
            <a:ext cx="4039730" cy="2404162"/>
          </a:xfrm>
          <a:prstGeom prst="rect">
            <a:avLst/>
          </a:prstGeom>
          <a:noFill/>
          <a:ln>
            <a:noFill/>
          </a:ln>
        </p:spPr>
      </p:pic>
      <p:pic>
        <p:nvPicPr>
          <p:cNvPr id="8" name="Google Shape;48;p36" descr="A circle filled with diagonal lines">
            <a:extLst>
              <a:ext uri="{FF2B5EF4-FFF2-40B4-BE49-F238E27FC236}">
                <a16:creationId xmlns:a16="http://schemas.microsoft.com/office/drawing/2014/main" id="{DB3ABEA3-245E-1993-8E7A-F3D66D64C742}"/>
              </a:ext>
            </a:extLst>
          </p:cNvPr>
          <p:cNvPicPr preferRelativeResize="0"/>
          <p:nvPr userDrawn="1"/>
        </p:nvPicPr>
        <p:blipFill rotWithShape="1">
          <a:blip r:embed="rId3">
            <a:alphaModFix/>
          </a:blip>
          <a:srcRect l="58934" t="11636" r="12364" b="10950"/>
          <a:stretch/>
        </p:blipFill>
        <p:spPr>
          <a:xfrm>
            <a:off x="-10180" y="3318626"/>
            <a:ext cx="1312242" cy="3539374"/>
          </a:xfrm>
          <a:prstGeom prst="rect">
            <a:avLst/>
          </a:prstGeom>
          <a:noFill/>
          <a:ln>
            <a:noFill/>
          </a:ln>
        </p:spPr>
      </p:pic>
    </p:spTree>
    <p:extLst>
      <p:ext uri="{BB962C8B-B14F-4D97-AF65-F5344CB8AC3E}">
        <p14:creationId xmlns:p14="http://schemas.microsoft.com/office/powerpoint/2010/main" val="2990014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24"/>
          <p:cNvSpPr txBox="1">
            <a:spLocks noGrp="1"/>
          </p:cNvSpPr>
          <p:nvPr>
            <p:ph type="ctrTitle"/>
          </p:nvPr>
        </p:nvSpPr>
        <p:spPr>
          <a:xfrm>
            <a:off x="1828800" y="1122363"/>
            <a:ext cx="8839200" cy="199952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Trebuchet MS"/>
              <a:buNone/>
              <a:defRPr sz="48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2" name="Google Shape;72;p24"/>
          <p:cNvSpPr txBox="1">
            <a:spLocks noGrp="1"/>
          </p:cNvSpPr>
          <p:nvPr>
            <p:ph type="subTitle" idx="1"/>
          </p:nvPr>
        </p:nvSpPr>
        <p:spPr>
          <a:xfrm>
            <a:off x="1828800" y="3429000"/>
            <a:ext cx="8839200" cy="21285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76"/>
        <p:cNvGrpSpPr/>
        <p:nvPr/>
      </p:nvGrpSpPr>
      <p:grpSpPr>
        <a:xfrm>
          <a:off x="0" y="0"/>
          <a:ext cx="0" cy="0"/>
          <a:chOff x="0" y="0"/>
          <a:chExt cx="0" cy="0"/>
        </a:xfrm>
      </p:grpSpPr>
      <p:cxnSp>
        <p:nvCxnSpPr>
          <p:cNvPr id="87" name="Google Shape;87;p25"/>
          <p:cNvCxnSpPr/>
          <p:nvPr/>
        </p:nvCxnSpPr>
        <p:spPr>
          <a:xfrm rot="10800000">
            <a:off x="976701" y="6197283"/>
            <a:ext cx="5513633" cy="0"/>
          </a:xfrm>
          <a:prstGeom prst="straightConnector1">
            <a:avLst/>
          </a:prstGeom>
          <a:noFill/>
          <a:ln w="76200" cap="rnd" cmpd="sng">
            <a:solidFill>
              <a:srgbClr val="F9C499"/>
            </a:solidFill>
            <a:prstDash val="dot"/>
            <a:miter lim="800000"/>
            <a:headEnd type="none" w="sm" len="sm"/>
            <a:tailEnd type="none" w="sm" len="sm"/>
          </a:ln>
        </p:spPr>
      </p:cxnSp>
      <p:sp>
        <p:nvSpPr>
          <p:cNvPr id="89" name="Google Shape;89;p25"/>
          <p:cNvSpPr txBox="1">
            <a:spLocks noGrp="1"/>
          </p:cNvSpPr>
          <p:nvPr>
            <p:ph type="body" idx="1"/>
          </p:nvPr>
        </p:nvSpPr>
        <p:spPr>
          <a:xfrm>
            <a:off x="6377529" y="1999187"/>
            <a:ext cx="4587240" cy="39031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3" name="Google Shape;93;p25"/>
          <p:cNvSpPr txBox="1">
            <a:spLocks noGrp="1"/>
          </p:cNvSpPr>
          <p:nvPr>
            <p:ph type="body" idx="2"/>
          </p:nvPr>
        </p:nvSpPr>
        <p:spPr>
          <a:xfrm>
            <a:off x="1428035" y="1988490"/>
            <a:ext cx="4587240" cy="38890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5"/>
          <p:cNvSpPr txBox="1">
            <a:spLocks noGrp="1"/>
          </p:cNvSpPr>
          <p:nvPr>
            <p:ph type="title"/>
          </p:nvPr>
        </p:nvSpPr>
        <p:spPr>
          <a:xfrm>
            <a:off x="1236021" y="618354"/>
            <a:ext cx="831600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20" name="Picture 19">
            <a:extLst>
              <a:ext uri="{FF2B5EF4-FFF2-40B4-BE49-F238E27FC236}">
                <a16:creationId xmlns:a16="http://schemas.microsoft.com/office/drawing/2014/main" id="{23162D78-EA7F-C89E-2A06-A7376589B031}"/>
              </a:ext>
            </a:extLst>
          </p:cNvPr>
          <p:cNvPicPr>
            <a:picLocks noChangeAspect="1"/>
          </p:cNvPicPr>
          <p:nvPr userDrawn="1"/>
        </p:nvPicPr>
        <p:blipFill>
          <a:blip r:embed="rId2"/>
          <a:stretch>
            <a:fillRect/>
          </a:stretch>
        </p:blipFill>
        <p:spPr>
          <a:xfrm>
            <a:off x="10440834" y="351099"/>
            <a:ext cx="1500070" cy="96671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Quote/Emphasis">
  <p:cSld name="1_Quote/Emphasis">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1754909" y="1819565"/>
            <a:ext cx="9855201" cy="276167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500"/>
              <a:buFont typeface="Trebuchet MS"/>
              <a:buNone/>
              <a:defRPr sz="4500" b="1">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7" name="Google Shape;9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100" name="Google Shape;100;p26"/>
          <p:cNvSpPr txBox="1">
            <a:spLocks noGrp="1"/>
          </p:cNvSpPr>
          <p:nvPr>
            <p:ph type="body" idx="1"/>
          </p:nvPr>
        </p:nvSpPr>
        <p:spPr>
          <a:xfrm>
            <a:off x="1754908" y="4838931"/>
            <a:ext cx="7465483" cy="5892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800"/>
              <a:buNone/>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act Information">
  <p:cSld name="Contact Information">
    <p:spTree>
      <p:nvGrpSpPr>
        <p:cNvPr id="1" name="Shape 116"/>
        <p:cNvGrpSpPr/>
        <p:nvPr/>
      </p:nvGrpSpPr>
      <p:grpSpPr>
        <a:xfrm>
          <a:off x="0" y="0"/>
          <a:ext cx="0" cy="0"/>
          <a:chOff x="0" y="0"/>
          <a:chExt cx="0" cy="0"/>
        </a:xfrm>
      </p:grpSpPr>
      <p:cxnSp>
        <p:nvCxnSpPr>
          <p:cNvPr id="119" name="Google Shape;119;p28"/>
          <p:cNvCxnSpPr/>
          <p:nvPr/>
        </p:nvCxnSpPr>
        <p:spPr>
          <a:xfrm rot="10800000">
            <a:off x="1168401" y="6176963"/>
            <a:ext cx="6747351" cy="0"/>
          </a:xfrm>
          <a:prstGeom prst="straightConnector1">
            <a:avLst/>
          </a:prstGeom>
          <a:noFill/>
          <a:ln w="76200" cap="rnd" cmpd="sng">
            <a:solidFill>
              <a:srgbClr val="F9C499"/>
            </a:solidFill>
            <a:prstDash val="dot"/>
            <a:miter lim="800000"/>
            <a:headEnd type="none" w="sm" len="sm"/>
            <a:tailEnd type="none" w="sm" len="sm"/>
          </a:ln>
        </p:spPr>
      </p:cxnSp>
      <p:pic>
        <p:nvPicPr>
          <p:cNvPr id="129" name="Google Shape;129;p28" descr="Customer review with solid fill"/>
          <p:cNvPicPr preferRelativeResize="0"/>
          <p:nvPr/>
        </p:nvPicPr>
        <p:blipFill rotWithShape="1">
          <a:blip r:embed="rId2">
            <a:alphaModFix/>
          </a:blip>
          <a:srcRect/>
          <a:stretch/>
        </p:blipFill>
        <p:spPr>
          <a:xfrm>
            <a:off x="8515655" y="3632200"/>
            <a:ext cx="3331580" cy="2860675"/>
          </a:xfrm>
          <a:prstGeom prst="rect">
            <a:avLst/>
          </a:prstGeom>
          <a:noFill/>
          <a:ln>
            <a:noFill/>
          </a:ln>
        </p:spPr>
      </p:pic>
      <p:sp>
        <p:nvSpPr>
          <p:cNvPr id="130" name="Google Shape;130;p28"/>
          <p:cNvSpPr txBox="1">
            <a:spLocks noGrp="1"/>
          </p:cNvSpPr>
          <p:nvPr>
            <p:ph type="title"/>
          </p:nvPr>
        </p:nvSpPr>
        <p:spPr>
          <a:xfrm>
            <a:off x="839789" y="365127"/>
            <a:ext cx="905097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rebuchet MS"/>
              <a:buNone/>
              <a:defRPr b="1">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1" name="Google Shape;131;p28"/>
          <p:cNvSpPr txBox="1">
            <a:spLocks noGrp="1"/>
          </p:cNvSpPr>
          <p:nvPr>
            <p:ph type="body" idx="1"/>
          </p:nvPr>
        </p:nvSpPr>
        <p:spPr>
          <a:xfrm>
            <a:off x="1415738" y="1879600"/>
            <a:ext cx="4599537" cy="6211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E1E07"/>
              </a:buClr>
              <a:buSzPts val="1800"/>
              <a:buNone/>
              <a:defRPr sz="1800" b="1">
                <a:solidFill>
                  <a:srgbClr val="4E1E07"/>
                </a:solidFill>
              </a:defRPr>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132" name="Google Shape;132;p28"/>
          <p:cNvSpPr txBox="1">
            <a:spLocks noGrp="1"/>
          </p:cNvSpPr>
          <p:nvPr>
            <p:ph type="body" idx="2"/>
          </p:nvPr>
        </p:nvSpPr>
        <p:spPr>
          <a:xfrm>
            <a:off x="6377529" y="1870075"/>
            <a:ext cx="4599537" cy="621101"/>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4E1E07"/>
              </a:buClr>
              <a:buSzPts val="1800"/>
              <a:buNone/>
              <a:defRPr sz="1800" b="1">
                <a:solidFill>
                  <a:srgbClr val="4E1E07"/>
                </a:solidFill>
              </a:defRPr>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133" name="Google Shape;133;p28"/>
          <p:cNvSpPr txBox="1">
            <a:spLocks noGrp="1"/>
          </p:cNvSpPr>
          <p:nvPr>
            <p:ph type="body" idx="3"/>
          </p:nvPr>
        </p:nvSpPr>
        <p:spPr>
          <a:xfrm>
            <a:off x="6377529" y="2670563"/>
            <a:ext cx="4587240" cy="32317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350"/>
              <a:buNone/>
              <a:defRPr sz="135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8"/>
          <p:cNvSpPr txBox="1">
            <a:spLocks noGrp="1"/>
          </p:cNvSpPr>
          <p:nvPr>
            <p:ph type="body" idx="4"/>
          </p:nvPr>
        </p:nvSpPr>
        <p:spPr>
          <a:xfrm>
            <a:off x="1428035" y="2657443"/>
            <a:ext cx="4587240" cy="3220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350"/>
              <a:buNone/>
              <a:defRPr sz="135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20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pic>
        <p:nvPicPr>
          <p:cNvPr id="14" name="Picture 13">
            <a:extLst>
              <a:ext uri="{FF2B5EF4-FFF2-40B4-BE49-F238E27FC236}">
                <a16:creationId xmlns:a16="http://schemas.microsoft.com/office/drawing/2014/main" id="{876E4D05-84A7-623A-ED60-4B52D5437E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6174" y="583843"/>
            <a:ext cx="3719652" cy="2397109"/>
          </a:xfrm>
          <a:prstGeom prst="rect">
            <a:avLst/>
          </a:prstGeom>
        </p:spPr>
      </p:pic>
      <p:pic>
        <p:nvPicPr>
          <p:cNvPr id="19" name="Picture 18">
            <a:extLst>
              <a:ext uri="{FF2B5EF4-FFF2-40B4-BE49-F238E27FC236}">
                <a16:creationId xmlns:a16="http://schemas.microsoft.com/office/drawing/2014/main" id="{FA416B67-B76A-8687-EFF8-2DCBCD3AF0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49182" y="5380521"/>
            <a:ext cx="893636" cy="893636"/>
          </a:xfrm>
          <a:prstGeom prst="rect">
            <a:avLst/>
          </a:prstGeom>
        </p:spPr>
      </p:pic>
    </p:spTree>
    <p:extLst>
      <p:ext uri="{BB962C8B-B14F-4D97-AF65-F5344CB8AC3E}">
        <p14:creationId xmlns:p14="http://schemas.microsoft.com/office/powerpoint/2010/main" val="42012092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1" y="-1232989"/>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rebuchet M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A150D39-4337-4515-C29F-3BBCD7A2A36A}"/>
              </a:ext>
            </a:extLst>
          </p:cNvPr>
          <p:cNvSpPr/>
          <p:nvPr userDrawn="1"/>
        </p:nvSpPr>
        <p:spPr>
          <a:xfrm>
            <a:off x="-134910" y="-149902"/>
            <a:ext cx="12441836" cy="7210270"/>
          </a:xfrm>
          <a:prstGeom prst="rect">
            <a:avLst/>
          </a:prstGeom>
          <a:solidFill>
            <a:srgbClr val="2B4B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12" name="Picture 11" descr="Background pattern&#10;&#10;Description automatically generated with medium confidence">
            <a:extLst>
              <a:ext uri="{FF2B5EF4-FFF2-40B4-BE49-F238E27FC236}">
                <a16:creationId xmlns:a16="http://schemas.microsoft.com/office/drawing/2014/main" id="{FA63A791-D5E1-92FA-7B35-0F91BC6ECEA7}"/>
              </a:ext>
            </a:extLst>
          </p:cNvPr>
          <p:cNvPicPr>
            <a:picLocks noChangeAspect="1"/>
          </p:cNvPicPr>
          <p:nvPr userDrawn="1"/>
        </p:nvPicPr>
        <p:blipFill>
          <a:blip r:embed="rId2">
            <a:alphaModFix amt="48000"/>
            <a:extLst>
              <a:ext uri="{28A0092B-C50C-407E-A947-70E740481C1C}">
                <a14:useLocalDpi xmlns:a14="http://schemas.microsoft.com/office/drawing/2010/main" val="0"/>
              </a:ext>
            </a:extLst>
          </a:blip>
          <a:stretch>
            <a:fillRect/>
          </a:stretch>
        </p:blipFill>
        <p:spPr>
          <a:xfrm>
            <a:off x="-813602" y="-344367"/>
            <a:ext cx="13512897" cy="7599199"/>
          </a:xfrm>
          <a:prstGeom prst="rect">
            <a:avLst/>
          </a:prstGeom>
        </p:spPr>
      </p:pic>
    </p:spTree>
    <p:extLst>
      <p:ext uri="{BB962C8B-B14F-4D97-AF65-F5344CB8AC3E}">
        <p14:creationId xmlns:p14="http://schemas.microsoft.com/office/powerpoint/2010/main" val="15069052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Slide" preserve="1">
  <p:cSld name="Presentation Slide">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30" name="Google Shape;30;p35" descr="An organic corner shape"/>
          <p:cNvPicPr preferRelativeResize="0"/>
          <p:nvPr/>
        </p:nvPicPr>
        <p:blipFill rotWithShape="1">
          <a:blip r:embed="rId3">
            <a:alphaModFix/>
          </a:blip>
          <a:srcRect t="47415" r="11642"/>
          <a:stretch/>
        </p:blipFill>
        <p:spPr>
          <a:xfrm>
            <a:off x="-10180" y="4453838"/>
            <a:ext cx="4039730" cy="2404162"/>
          </a:xfrm>
          <a:prstGeom prst="rect">
            <a:avLst/>
          </a:prstGeom>
          <a:noFill/>
          <a:ln>
            <a:noFill/>
          </a:ln>
        </p:spPr>
      </p:pic>
      <p:pic>
        <p:nvPicPr>
          <p:cNvPr id="31" name="Google Shape;31;p35" descr="A circle filled with diagonal lines"/>
          <p:cNvPicPr preferRelativeResize="0"/>
          <p:nvPr/>
        </p:nvPicPr>
        <p:blipFill rotWithShape="1">
          <a:blip r:embed="rId4">
            <a:alphaModFix/>
          </a:blip>
          <a:srcRect l="58934" t="11636" r="12364" b="10950"/>
          <a:stretch/>
        </p:blipFill>
        <p:spPr>
          <a:xfrm>
            <a:off x="-10180" y="3318626"/>
            <a:ext cx="1312242" cy="3539374"/>
          </a:xfrm>
          <a:prstGeom prst="rect">
            <a:avLst/>
          </a:prstGeom>
          <a:noFill/>
          <a:ln>
            <a:noFill/>
          </a:ln>
        </p:spPr>
      </p:pic>
      <p:cxnSp>
        <p:nvCxnSpPr>
          <p:cNvPr id="32" name="Google Shape;32;p35"/>
          <p:cNvCxnSpPr/>
          <p:nvPr/>
        </p:nvCxnSpPr>
        <p:spPr>
          <a:xfrm rot="10800000">
            <a:off x="1702685" y="1919938"/>
            <a:ext cx="6765675" cy="3947"/>
          </a:xfrm>
          <a:prstGeom prst="straightConnector1">
            <a:avLst/>
          </a:prstGeom>
          <a:noFill/>
          <a:ln w="76200" cap="rnd" cmpd="sng">
            <a:solidFill>
              <a:schemeClr val="accent6"/>
            </a:solidFill>
            <a:prstDash val="dot"/>
            <a:miter lim="800000"/>
            <a:headEnd type="none" w="sm" len="sm"/>
            <a:tailEnd type="none" w="sm" len="sm"/>
          </a:ln>
        </p:spPr>
      </p:cxnSp>
      <p:sp>
        <p:nvSpPr>
          <p:cNvPr id="33" name="Google Shape;33;p35"/>
          <p:cNvSpPr txBox="1">
            <a:spLocks noGrp="1"/>
          </p:cNvSpPr>
          <p:nvPr>
            <p:ph type="body" idx="1"/>
          </p:nvPr>
        </p:nvSpPr>
        <p:spPr>
          <a:xfrm>
            <a:off x="1702685" y="3429000"/>
            <a:ext cx="6643058" cy="1855302"/>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lt1"/>
              </a:buClr>
              <a:buSzPts val="3200"/>
              <a:buChar char="•"/>
              <a:defRPr>
                <a:solidFill>
                  <a:schemeClr val="lt1"/>
                </a:solidFill>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55600" algn="l">
              <a:lnSpc>
                <a:spcPct val="90000"/>
              </a:lnSpc>
              <a:spcBef>
                <a:spcPts val="500"/>
              </a:spcBef>
              <a:spcAft>
                <a:spcPts val="0"/>
              </a:spcAft>
              <a:buClr>
                <a:schemeClr val="lt1"/>
              </a:buClr>
              <a:buSzPts val="2000"/>
              <a:buChar char="•"/>
              <a:defRPr>
                <a:solidFill>
                  <a:schemeClr val="lt1"/>
                </a:solidFill>
              </a:defRPr>
            </a:lvl3pPr>
            <a:lvl4pPr marL="1828800" lvl="3" indent="-355600" algn="l">
              <a:lnSpc>
                <a:spcPct val="90000"/>
              </a:lnSpc>
              <a:spcBef>
                <a:spcPts val="500"/>
              </a:spcBef>
              <a:spcAft>
                <a:spcPts val="0"/>
              </a:spcAft>
              <a:buClr>
                <a:schemeClr val="lt1"/>
              </a:buClr>
              <a:buSzPts val="2000"/>
              <a:buChar char="•"/>
              <a:defRPr>
                <a:solidFill>
                  <a:schemeClr val="lt1"/>
                </a:solidFill>
              </a:defRPr>
            </a:lvl4pPr>
            <a:lvl5pPr marL="2286000" lvl="4" indent="-355600" algn="l">
              <a:lnSpc>
                <a:spcPct val="90000"/>
              </a:lnSpc>
              <a:spcBef>
                <a:spcPts val="500"/>
              </a:spcBef>
              <a:spcAft>
                <a:spcPts val="0"/>
              </a:spcAft>
              <a:buClr>
                <a:schemeClr val="lt1"/>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4" name="Google Shape;34;p35" descr="An organic corner shape"/>
          <p:cNvPicPr preferRelativeResize="0"/>
          <p:nvPr/>
        </p:nvPicPr>
        <p:blipFill rotWithShape="1">
          <a:blip r:embed="rId5">
            <a:alphaModFix/>
          </a:blip>
          <a:srcRect b="65540"/>
          <a:stretch/>
        </p:blipFill>
        <p:spPr>
          <a:xfrm>
            <a:off x="7620000" y="-1038"/>
            <a:ext cx="4572000" cy="1575516"/>
          </a:xfrm>
          <a:prstGeom prst="rect">
            <a:avLst/>
          </a:prstGeom>
          <a:noFill/>
          <a:ln>
            <a:noFill/>
          </a:ln>
        </p:spPr>
      </p:pic>
      <p:grpSp>
        <p:nvGrpSpPr>
          <p:cNvPr id="35" name="Google Shape;35;p35"/>
          <p:cNvGrpSpPr/>
          <p:nvPr/>
        </p:nvGrpSpPr>
        <p:grpSpPr>
          <a:xfrm rot="-5400000">
            <a:off x="10469429" y="1181806"/>
            <a:ext cx="2584807" cy="869620"/>
            <a:chOff x="9177476" y="5772727"/>
            <a:chExt cx="2584807" cy="869620"/>
          </a:xfrm>
        </p:grpSpPr>
        <p:sp>
          <p:nvSpPr>
            <p:cNvPr id="36" name="Google Shape;36;p35"/>
            <p:cNvSpPr/>
            <p:nvPr/>
          </p:nvSpPr>
          <p:spPr>
            <a:xfrm>
              <a:off x="1166068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35"/>
            <p:cNvSpPr/>
            <p:nvPr/>
          </p:nvSpPr>
          <p:spPr>
            <a:xfrm>
              <a:off x="1126190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35"/>
            <p:cNvSpPr/>
            <p:nvPr/>
          </p:nvSpPr>
          <p:spPr>
            <a:xfrm>
              <a:off x="1085817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35"/>
            <p:cNvSpPr/>
            <p:nvPr/>
          </p:nvSpPr>
          <p:spPr>
            <a:xfrm>
              <a:off x="10438963"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35"/>
            <p:cNvSpPr/>
            <p:nvPr/>
          </p:nvSpPr>
          <p:spPr>
            <a:xfrm>
              <a:off x="10019752"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35"/>
            <p:cNvSpPr/>
            <p:nvPr/>
          </p:nvSpPr>
          <p:spPr>
            <a:xfrm>
              <a:off x="9598614"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35"/>
            <p:cNvSpPr/>
            <p:nvPr/>
          </p:nvSpPr>
          <p:spPr>
            <a:xfrm>
              <a:off x="9177476" y="5772727"/>
              <a:ext cx="101600" cy="869620"/>
            </a:xfrm>
            <a:prstGeom prst="rect">
              <a:avLst/>
            </a:prstGeom>
            <a:solidFill>
              <a:srgbClr val="6A21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43" name="Google Shape;43;p35"/>
          <p:cNvSpPr txBox="1">
            <a:spLocks noGrp="1"/>
          </p:cNvSpPr>
          <p:nvPr>
            <p:ph type="title"/>
          </p:nvPr>
        </p:nvSpPr>
        <p:spPr>
          <a:xfrm>
            <a:off x="1702685" y="2130681"/>
            <a:ext cx="9042786" cy="968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Trebuchet MS"/>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4" name="Google Shape;44;p35"/>
          <p:cNvPicPr preferRelativeResize="0"/>
          <p:nvPr/>
        </p:nvPicPr>
        <p:blipFill rotWithShape="1">
          <a:blip r:embed="rId6">
            <a:alphaModFix/>
          </a:blip>
          <a:srcRect/>
          <a:stretch/>
        </p:blipFill>
        <p:spPr>
          <a:xfrm>
            <a:off x="444312" y="512082"/>
            <a:ext cx="5779766" cy="1229279"/>
          </a:xfrm>
          <a:prstGeom prst="rect">
            <a:avLst/>
          </a:prstGeom>
          <a:noFill/>
          <a:ln>
            <a:noFill/>
          </a:ln>
        </p:spPr>
      </p:pic>
      <p:pic>
        <p:nvPicPr>
          <p:cNvPr id="18" name="Picture 17">
            <a:extLst>
              <a:ext uri="{FF2B5EF4-FFF2-40B4-BE49-F238E27FC236}">
                <a16:creationId xmlns:a16="http://schemas.microsoft.com/office/drawing/2014/main" id="{03C9F7E2-509F-E2E6-037A-DD3BCBE257DA}"/>
              </a:ext>
            </a:extLst>
          </p:cNvPr>
          <p:cNvPicPr>
            <a:picLocks noChangeAspect="1"/>
          </p:cNvPicPr>
          <p:nvPr userDrawn="1"/>
        </p:nvPicPr>
        <p:blipFill>
          <a:blip r:embed="rId7"/>
          <a:stretch>
            <a:fillRect/>
          </a:stretch>
        </p:blipFill>
        <p:spPr>
          <a:xfrm>
            <a:off x="6705600" y="3228558"/>
            <a:ext cx="5210686" cy="3357998"/>
          </a:xfrm>
          <a:prstGeom prst="rect">
            <a:avLst/>
          </a:prstGeom>
        </p:spPr>
      </p:pic>
    </p:spTree>
    <p:extLst>
      <p:ext uri="{BB962C8B-B14F-4D97-AF65-F5344CB8AC3E}">
        <p14:creationId xmlns:p14="http://schemas.microsoft.com/office/powerpoint/2010/main" val="2122730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Ission Slide" preserve="1">
  <p:cSld name="MIssion Slide">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36"/>
          <p:cNvPicPr preferRelativeResize="0"/>
          <p:nvPr/>
        </p:nvPicPr>
        <p:blipFill rotWithShape="1">
          <a:blip r:embed="rId3">
            <a:alphaModFix/>
          </a:blip>
          <a:srcRect/>
          <a:stretch/>
        </p:blipFill>
        <p:spPr>
          <a:xfrm>
            <a:off x="-10180" y="-1038"/>
            <a:ext cx="5735954" cy="6526998"/>
          </a:xfrm>
          <a:prstGeom prst="rect">
            <a:avLst/>
          </a:prstGeom>
          <a:noFill/>
          <a:ln>
            <a:noFill/>
          </a:ln>
        </p:spPr>
      </p:pic>
      <p:pic>
        <p:nvPicPr>
          <p:cNvPr id="47" name="Google Shape;47;p36" descr="An organic corner shape"/>
          <p:cNvPicPr preferRelativeResize="0"/>
          <p:nvPr/>
        </p:nvPicPr>
        <p:blipFill rotWithShape="1">
          <a:blip r:embed="rId4">
            <a:alphaModFix/>
          </a:blip>
          <a:srcRect t="47415" r="11642"/>
          <a:stretch/>
        </p:blipFill>
        <p:spPr>
          <a:xfrm>
            <a:off x="-10180" y="4453838"/>
            <a:ext cx="4039730" cy="2404162"/>
          </a:xfrm>
          <a:prstGeom prst="rect">
            <a:avLst/>
          </a:prstGeom>
          <a:noFill/>
          <a:ln>
            <a:noFill/>
          </a:ln>
        </p:spPr>
      </p:pic>
      <p:pic>
        <p:nvPicPr>
          <p:cNvPr id="48" name="Google Shape;48;p36" descr="A circle filled with diagonal lines"/>
          <p:cNvPicPr preferRelativeResize="0"/>
          <p:nvPr/>
        </p:nvPicPr>
        <p:blipFill rotWithShape="1">
          <a:blip r:embed="rId5">
            <a:alphaModFix/>
          </a:blip>
          <a:srcRect l="58934" t="11636" r="12364" b="10950"/>
          <a:stretch/>
        </p:blipFill>
        <p:spPr>
          <a:xfrm>
            <a:off x="-10180" y="3318626"/>
            <a:ext cx="1312242" cy="3539374"/>
          </a:xfrm>
          <a:prstGeom prst="rect">
            <a:avLst/>
          </a:prstGeom>
          <a:noFill/>
          <a:ln>
            <a:noFill/>
          </a:ln>
        </p:spPr>
      </p:pic>
      <p:cxnSp>
        <p:nvCxnSpPr>
          <p:cNvPr id="49" name="Google Shape;49;p36"/>
          <p:cNvCxnSpPr/>
          <p:nvPr/>
        </p:nvCxnSpPr>
        <p:spPr>
          <a:xfrm rot="10800000">
            <a:off x="1168400" y="6176963"/>
            <a:ext cx="6747350" cy="0"/>
          </a:xfrm>
          <a:prstGeom prst="straightConnector1">
            <a:avLst/>
          </a:prstGeom>
          <a:noFill/>
          <a:ln w="76200" cap="rnd" cmpd="sng">
            <a:solidFill>
              <a:srgbClr val="FFCC56"/>
            </a:solidFill>
            <a:prstDash val="dot"/>
            <a:miter lim="800000"/>
            <a:headEnd type="none" w="sm" len="sm"/>
            <a:tailEnd type="none" w="sm" len="sm"/>
          </a:ln>
        </p:spPr>
      </p:cxnSp>
      <p:sp>
        <p:nvSpPr>
          <p:cNvPr id="50" name="Google Shape;50;p36"/>
          <p:cNvSpPr txBox="1">
            <a:spLocks noGrp="1"/>
          </p:cNvSpPr>
          <p:nvPr>
            <p:ph type="title"/>
          </p:nvPr>
        </p:nvSpPr>
        <p:spPr>
          <a:xfrm>
            <a:off x="-101620" y="-1312401"/>
            <a:ext cx="5273040" cy="110503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Trebuchet M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36"/>
          <p:cNvSpPr txBox="1"/>
          <p:nvPr/>
        </p:nvSpPr>
        <p:spPr>
          <a:xfrm>
            <a:off x="6095311" y="2492314"/>
            <a:ext cx="4902814"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000"/>
              <a:buFont typeface="Calibri"/>
              <a:buNone/>
            </a:pPr>
            <a:r>
              <a:rPr lang="en-US" sz="2000" b="0" i="0" u="none" strike="noStrike" cap="none" dirty="0">
                <a:solidFill>
                  <a:schemeClr val="lt1"/>
                </a:solidFill>
                <a:latin typeface="Calibri"/>
                <a:ea typeface="Calibri"/>
                <a:cs typeface="Calibri"/>
                <a:sym typeface="Calibri"/>
              </a:rPr>
              <a:t>To provide an overview of Asbestos Hazard Emergency Response Act (AHERA) requirements, roles, and responsibilities to reduce AHERA infractions within BIE Funded Schools</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000" b="0" i="0" u="none" strike="noStrike" cap="none" dirty="0">
              <a:solidFill>
                <a:schemeClr val="lt1"/>
              </a:solidFill>
              <a:latin typeface="Calibri"/>
              <a:ea typeface="Calibri"/>
              <a:cs typeface="Calibri"/>
              <a:sym typeface="Calibri"/>
            </a:endParaRPr>
          </a:p>
        </p:txBody>
      </p:sp>
      <p:sp>
        <p:nvSpPr>
          <p:cNvPr id="63" name="Google Shape;63;p36"/>
          <p:cNvSpPr txBox="1"/>
          <p:nvPr/>
        </p:nvSpPr>
        <p:spPr>
          <a:xfrm>
            <a:off x="6159193" y="1283566"/>
            <a:ext cx="490281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5400"/>
              <a:buFont typeface="Trebuchet MS"/>
              <a:buNone/>
            </a:pPr>
            <a:r>
              <a:rPr lang="en-US" sz="5400" b="1" i="0" u="none" strike="noStrike" cap="none" dirty="0">
                <a:solidFill>
                  <a:schemeClr val="lt1"/>
                </a:solidFill>
                <a:latin typeface="Calibri" panose="020F0502020204030204" pitchFamily="34" charset="0"/>
                <a:ea typeface="Trebuchet MS"/>
                <a:cs typeface="Calibri" panose="020F0502020204030204" pitchFamily="34" charset="0"/>
                <a:sym typeface="Trebuchet MS"/>
              </a:rPr>
              <a:t>OBJECTIVE</a:t>
            </a:r>
            <a:endParaRPr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E01B8EA2-28C4-DE59-E104-B4BA83D28742}"/>
              </a:ext>
            </a:extLst>
          </p:cNvPr>
          <p:cNvPicPr>
            <a:picLocks noChangeAspect="1"/>
          </p:cNvPicPr>
          <p:nvPr userDrawn="1"/>
        </p:nvPicPr>
        <p:blipFill>
          <a:blip r:embed="rId6"/>
          <a:stretch>
            <a:fillRect/>
          </a:stretch>
        </p:blipFill>
        <p:spPr>
          <a:xfrm>
            <a:off x="8610600" y="4431306"/>
            <a:ext cx="2708776" cy="1745656"/>
          </a:xfrm>
          <a:prstGeom prst="rect">
            <a:avLst/>
          </a:prstGeom>
        </p:spPr>
      </p:pic>
    </p:spTree>
    <p:extLst>
      <p:ext uri="{BB962C8B-B14F-4D97-AF65-F5344CB8AC3E}">
        <p14:creationId xmlns:p14="http://schemas.microsoft.com/office/powerpoint/2010/main" val="31318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1" name="Google Shape;31;p21"/>
          <p:cNvSpPr txBox="1">
            <a:spLocks noGrp="1"/>
          </p:cNvSpPr>
          <p:nvPr>
            <p:ph type="title"/>
          </p:nvPr>
        </p:nvSpPr>
        <p:spPr>
          <a:xfrm>
            <a:off x="1266965" y="2348095"/>
            <a:ext cx="89408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000"/>
              <a:buFont typeface="Trebuchet MS"/>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cxnSp>
        <p:nvCxnSpPr>
          <p:cNvPr id="33" name="Google Shape;33;p21"/>
          <p:cNvCxnSpPr/>
          <p:nvPr/>
        </p:nvCxnSpPr>
        <p:spPr>
          <a:xfrm rot="10800000">
            <a:off x="976701" y="6197283"/>
            <a:ext cx="5513633" cy="0"/>
          </a:xfrm>
          <a:prstGeom prst="straightConnector1">
            <a:avLst/>
          </a:prstGeom>
          <a:noFill/>
          <a:ln w="76200" cap="rnd" cmpd="sng">
            <a:solidFill>
              <a:srgbClr val="F9C499"/>
            </a:solidFill>
            <a:prstDash val="dot"/>
            <a:miter lim="800000"/>
            <a:headEnd type="none" w="sm" len="sm"/>
            <a:tailEnd type="none" w="sm" len="sm"/>
          </a:ln>
        </p:spPr>
      </p:cxnSp>
      <p:sp>
        <p:nvSpPr>
          <p:cNvPr id="34" name="Google Shape;34;p21"/>
          <p:cNvSpPr txBox="1">
            <a:spLocks noGrp="1"/>
          </p:cNvSpPr>
          <p:nvPr>
            <p:ph type="body" idx="1"/>
          </p:nvPr>
        </p:nvSpPr>
        <p:spPr>
          <a:xfrm>
            <a:off x="2322901" y="3744689"/>
            <a:ext cx="8087360" cy="1855302"/>
          </a:xfrm>
          <a:prstGeom prst="rect">
            <a:avLst/>
          </a:prstGeom>
          <a:noFill/>
          <a:ln>
            <a:noFill/>
          </a:ln>
        </p:spPr>
        <p:txBody>
          <a:bodyPr spcFirstLastPara="1" wrap="square" lIns="91425" tIns="45700" rIns="91425" bIns="45700" anchor="ctr" anchorCtr="0">
            <a:noAutofit/>
          </a:bodyPr>
          <a:lstStyle>
            <a:lvl1pPr marL="457200" lvl="0" indent="-431800" algn="l">
              <a:lnSpc>
                <a:spcPct val="90000"/>
              </a:lnSpc>
              <a:spcBef>
                <a:spcPts val="1000"/>
              </a:spcBef>
              <a:spcAft>
                <a:spcPts val="0"/>
              </a:spcAft>
              <a:buClr>
                <a:schemeClr val="lt1"/>
              </a:buClr>
              <a:buSzPts val="3200"/>
              <a:buChar char="•"/>
              <a:defRPr>
                <a:solidFill>
                  <a:schemeClr val="lt1"/>
                </a:solidFill>
              </a:defRPr>
            </a:lvl1pPr>
            <a:lvl2pPr marL="914400" lvl="1" indent="-228600" algn="l">
              <a:lnSpc>
                <a:spcPct val="90000"/>
              </a:lnSpc>
              <a:spcBef>
                <a:spcPts val="500"/>
              </a:spcBef>
              <a:spcAft>
                <a:spcPts val="0"/>
              </a:spcAft>
              <a:buClr>
                <a:schemeClr val="lt1"/>
              </a:buClr>
              <a:buSzPts val="2800"/>
              <a:buNone/>
              <a:defRPr sz="2800">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55600" algn="l">
              <a:lnSpc>
                <a:spcPct val="90000"/>
              </a:lnSpc>
              <a:spcBef>
                <a:spcPts val="500"/>
              </a:spcBef>
              <a:spcAft>
                <a:spcPts val="0"/>
              </a:spcAft>
              <a:buClr>
                <a:schemeClr val="lt1"/>
              </a:buClr>
              <a:buSzPts val="2000"/>
              <a:buChar char="•"/>
              <a:defRPr>
                <a:solidFill>
                  <a:schemeClr val="lt1"/>
                </a:solidFill>
              </a:defRPr>
            </a:lvl4pPr>
            <a:lvl5pPr marL="2286000" lvl="4" indent="-355600" algn="l">
              <a:lnSpc>
                <a:spcPct val="90000"/>
              </a:lnSpc>
              <a:spcBef>
                <a:spcPts val="500"/>
              </a:spcBef>
              <a:spcAft>
                <a:spcPts val="0"/>
              </a:spcAft>
              <a:buClr>
                <a:schemeClr val="lt1"/>
              </a:buClr>
              <a:buSzPts val="20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 name="Google Shape;44;p21"/>
          <p:cNvCxnSpPr/>
          <p:nvPr/>
        </p:nvCxnSpPr>
        <p:spPr>
          <a:xfrm rot="10800000">
            <a:off x="1403971" y="2169946"/>
            <a:ext cx="8996467" cy="0"/>
          </a:xfrm>
          <a:prstGeom prst="straightConnector1">
            <a:avLst/>
          </a:prstGeom>
          <a:noFill/>
          <a:ln w="76200" cap="rnd" cmpd="sng">
            <a:solidFill>
              <a:schemeClr val="accent6"/>
            </a:solidFill>
            <a:prstDash val="dot"/>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9" name="Google Shape;49;p22"/>
          <p:cNvSpPr txBox="1">
            <a:spLocks noGrp="1"/>
          </p:cNvSpPr>
          <p:nvPr>
            <p:ph type="title"/>
          </p:nvPr>
        </p:nvSpPr>
        <p:spPr>
          <a:xfrm>
            <a:off x="6238275" y="672175"/>
            <a:ext cx="4543637"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Trebuchet MS"/>
              <a:buNone/>
              <a:defRPr b="1">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0" name="Google Shape;50;p22"/>
          <p:cNvSpPr txBox="1">
            <a:spLocks noGrp="1"/>
          </p:cNvSpPr>
          <p:nvPr>
            <p:ph type="body" idx="1"/>
          </p:nvPr>
        </p:nvSpPr>
        <p:spPr>
          <a:xfrm>
            <a:off x="6238276" y="2403717"/>
            <a:ext cx="4488041" cy="18482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cxnSp>
        <p:nvCxnSpPr>
          <p:cNvPr id="60" name="Google Shape;60;p22"/>
          <p:cNvCxnSpPr/>
          <p:nvPr/>
        </p:nvCxnSpPr>
        <p:spPr>
          <a:xfrm rot="10800000">
            <a:off x="976701" y="6197283"/>
            <a:ext cx="5513633" cy="0"/>
          </a:xfrm>
          <a:prstGeom prst="straightConnector1">
            <a:avLst/>
          </a:prstGeom>
          <a:noFill/>
          <a:ln w="76200" cap="rnd" cmpd="sng">
            <a:solidFill>
              <a:srgbClr val="F9C499"/>
            </a:solidFill>
            <a:prstDash val="dot"/>
            <a:miter lim="800000"/>
            <a:headEnd type="none" w="sm" len="sm"/>
            <a:tailEnd type="none" w="sm" len="sm"/>
          </a:ln>
        </p:spPr>
      </p:cxnSp>
      <p:sp>
        <p:nvSpPr>
          <p:cNvPr id="61" name="Google Shape;61;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9" name="Google Shape;46;p36">
            <a:extLst>
              <a:ext uri="{FF2B5EF4-FFF2-40B4-BE49-F238E27FC236}">
                <a16:creationId xmlns:a16="http://schemas.microsoft.com/office/drawing/2014/main" id="{511B603D-66EB-60BA-8F94-E08951C4B14F}"/>
              </a:ext>
            </a:extLst>
          </p:cNvPr>
          <p:cNvPicPr preferRelativeResize="0"/>
          <p:nvPr userDrawn="1"/>
        </p:nvPicPr>
        <p:blipFill rotWithShape="1">
          <a:blip r:embed="rId3">
            <a:alphaModFix/>
          </a:blip>
          <a:srcRect/>
          <a:stretch/>
        </p:blipFill>
        <p:spPr>
          <a:xfrm>
            <a:off x="-10180" y="-1038"/>
            <a:ext cx="5735954" cy="6526998"/>
          </a:xfrm>
          <a:prstGeom prst="rect">
            <a:avLst/>
          </a:prstGeom>
          <a:noFill/>
          <a:ln>
            <a:noFill/>
          </a:ln>
        </p:spPr>
      </p:pic>
      <p:pic>
        <p:nvPicPr>
          <p:cNvPr id="21" name="Picture 20">
            <a:extLst>
              <a:ext uri="{FF2B5EF4-FFF2-40B4-BE49-F238E27FC236}">
                <a16:creationId xmlns:a16="http://schemas.microsoft.com/office/drawing/2014/main" id="{9E284F9B-DBEC-D08F-29E2-FC9DAC449247}"/>
              </a:ext>
            </a:extLst>
          </p:cNvPr>
          <p:cNvPicPr>
            <a:picLocks noChangeAspect="1"/>
          </p:cNvPicPr>
          <p:nvPr userDrawn="1"/>
        </p:nvPicPr>
        <p:blipFill>
          <a:blip r:embed="rId4"/>
          <a:stretch>
            <a:fillRect/>
          </a:stretch>
        </p:blipFill>
        <p:spPr>
          <a:xfrm>
            <a:off x="8610600" y="4431306"/>
            <a:ext cx="2708776" cy="174565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ation Highlight Slide" preserve="1">
  <p:cSld name="Quotation Highlight Slide">
    <p:spTree>
      <p:nvGrpSpPr>
        <p:cNvPr id="1" name="Shape 84"/>
        <p:cNvGrpSpPr/>
        <p:nvPr/>
      </p:nvGrpSpPr>
      <p:grpSpPr>
        <a:xfrm>
          <a:off x="0" y="0"/>
          <a:ext cx="0" cy="0"/>
          <a:chOff x="0" y="0"/>
          <a:chExt cx="0" cy="0"/>
        </a:xfrm>
      </p:grpSpPr>
      <p:sp>
        <p:nvSpPr>
          <p:cNvPr id="85" name="Google Shape;85;p45"/>
          <p:cNvSpPr/>
          <p:nvPr/>
        </p:nvSpPr>
        <p:spPr>
          <a:xfrm>
            <a:off x="1935430" y="0"/>
            <a:ext cx="10256570" cy="6858000"/>
          </a:xfrm>
          <a:prstGeom prst="rect">
            <a:avLst/>
          </a:prstGeom>
          <a:solidFill>
            <a:srgbClr val="2B4B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Calibri" panose="020F0502020204030204" pitchFamily="34" charset="0"/>
              <a:ea typeface="Arial"/>
              <a:cs typeface="Calibri" panose="020F0502020204030204" pitchFamily="34" charset="0"/>
              <a:sym typeface="Arial"/>
            </a:endParaRPr>
          </a:p>
        </p:txBody>
      </p:sp>
      <p:sp>
        <p:nvSpPr>
          <p:cNvPr id="87" name="Google Shape;87;p45"/>
          <p:cNvSpPr txBox="1">
            <a:spLocks noGrp="1"/>
          </p:cNvSpPr>
          <p:nvPr>
            <p:ph type="title"/>
          </p:nvPr>
        </p:nvSpPr>
        <p:spPr>
          <a:xfrm>
            <a:off x="3199983" y="1692390"/>
            <a:ext cx="7117169" cy="2435649"/>
          </a:xfrm>
          <a:prstGeom prst="rect">
            <a:avLst/>
          </a:prstGeom>
          <a:noFill/>
          <a:ln>
            <a:noFill/>
          </a:ln>
        </p:spPr>
        <p:txBody>
          <a:bodyPr spcFirstLastPara="1" wrap="square" lIns="91425" tIns="45700" rIns="91425" bIns="45700" anchor="t" anchorCtr="0">
            <a:noAutofit/>
          </a:bodyPr>
          <a:lstStyle>
            <a:lvl1pPr marR="0" lvl="0" algn="l" rtl="0">
              <a:lnSpc>
                <a:spcPct val="110000"/>
              </a:lnSpc>
              <a:spcBef>
                <a:spcPts val="0"/>
              </a:spcBef>
              <a:spcAft>
                <a:spcPts val="0"/>
              </a:spcAft>
              <a:buClr>
                <a:srgbClr val="ABC1DA"/>
              </a:buClr>
              <a:buSzPts val="3199"/>
              <a:buFont typeface="Helvetica Neue"/>
              <a:buNone/>
              <a:defRPr sz="3199" b="1" i="0" u="none" strike="noStrike" cap="none">
                <a:solidFill>
                  <a:srgbClr val="ABC1DA"/>
                </a:solidFill>
                <a:latin typeface="Calibri" panose="020F0502020204030204" pitchFamily="34" charset="0"/>
                <a:ea typeface="Calibri" panose="020F0502020204030204" pitchFamily="34" charset="0"/>
                <a:cs typeface="Calibri" panose="020F0502020204030204" pitchFamily="34" charset="0"/>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0" name="Google Shape;90;p45"/>
          <p:cNvSpPr txBox="1">
            <a:spLocks noGrp="1"/>
          </p:cNvSpPr>
          <p:nvPr>
            <p:ph type="body" idx="1"/>
          </p:nvPr>
        </p:nvSpPr>
        <p:spPr>
          <a:xfrm>
            <a:off x="5438484" y="4473460"/>
            <a:ext cx="4818086" cy="69215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72E51D"/>
              </a:buClr>
              <a:buSzPts val="1900"/>
              <a:buFont typeface="Arial"/>
              <a:buNone/>
              <a:defRPr sz="1900" b="0" i="0" u="none" strike="noStrike" cap="none">
                <a:solidFill>
                  <a:srgbClr val="72E51D"/>
                </a:solidFill>
                <a:latin typeface="Calibri" panose="020F0502020204030204" pitchFamily="34" charset="0"/>
                <a:ea typeface="Calibri" panose="020F0502020204030204" pitchFamily="34" charset="0"/>
                <a:cs typeface="Calibri" panose="020F0502020204030204" pitchFamily="34" charset="0"/>
                <a:sym typeface="Helvetica Neue"/>
              </a:defRPr>
            </a:lvl1pPr>
            <a:lvl2pPr marL="914400" marR="0" lvl="1" indent="-342900" algn="l" rtl="0">
              <a:lnSpc>
                <a:spcPct val="90000"/>
              </a:lnSpc>
              <a:spcBef>
                <a:spcPts val="1100"/>
              </a:spcBef>
              <a:spcAft>
                <a:spcPts val="0"/>
              </a:spcAft>
              <a:buClr>
                <a:srgbClr val="5A799C"/>
              </a:buClr>
              <a:buSzPts val="1800"/>
              <a:buFont typeface="Arial"/>
              <a:buChar char="•"/>
              <a:defRPr sz="1800" b="0" i="0" u="none" strike="noStrike" cap="none">
                <a:solidFill>
                  <a:srgbClr val="5A799C"/>
                </a:solidFill>
                <a:latin typeface="Helvetica Neue"/>
                <a:ea typeface="Helvetica Neue"/>
                <a:cs typeface="Helvetica Neue"/>
                <a:sym typeface="Helvetica Neue"/>
              </a:defRPr>
            </a:lvl2pPr>
            <a:lvl3pPr marL="1371600" marR="0" lvl="2" indent="-317500" algn="l" rtl="0">
              <a:lnSpc>
                <a:spcPct val="90000"/>
              </a:lnSpc>
              <a:spcBef>
                <a:spcPts val="500"/>
              </a:spcBef>
              <a:spcAft>
                <a:spcPts val="0"/>
              </a:spcAft>
              <a:buClr>
                <a:srgbClr val="5A799C"/>
              </a:buClr>
              <a:buSzPts val="1400"/>
              <a:buFont typeface="NTR"/>
              <a:buChar char="–"/>
              <a:defRPr sz="1400" b="0" i="0" u="none" strike="noStrike" cap="none">
                <a:solidFill>
                  <a:srgbClr val="5A799C"/>
                </a:solidFill>
                <a:latin typeface="Helvetica Neue"/>
                <a:ea typeface="Helvetica Neue"/>
                <a:cs typeface="Helvetica Neue"/>
                <a:sym typeface="Helvetica Neue"/>
              </a:defRPr>
            </a:lvl3pPr>
            <a:lvl4pPr marL="1828800" marR="0" lvl="3" indent="-304800" algn="l" rtl="0">
              <a:lnSpc>
                <a:spcPct val="90000"/>
              </a:lnSpc>
              <a:spcBef>
                <a:spcPts val="500"/>
              </a:spcBef>
              <a:spcAft>
                <a:spcPts val="0"/>
              </a:spcAft>
              <a:buClr>
                <a:srgbClr val="143367"/>
              </a:buClr>
              <a:buSzPts val="1200"/>
              <a:buFont typeface="Courier New"/>
              <a:buChar char="o"/>
              <a:defRPr sz="1200" b="1" i="0" u="none" strike="noStrike" cap="none">
                <a:solidFill>
                  <a:srgbClr val="143367"/>
                </a:solidFill>
                <a:latin typeface="Helvetica Neue"/>
                <a:ea typeface="Helvetica Neue"/>
                <a:cs typeface="Helvetica Neue"/>
                <a:sym typeface="Helvetica Neue"/>
              </a:defRPr>
            </a:lvl4pPr>
            <a:lvl5pPr marL="2286000" marR="0" lvl="4"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91" name="Google Shape;91;p45"/>
          <p:cNvSpPr txBox="1"/>
          <p:nvPr/>
        </p:nvSpPr>
        <p:spPr>
          <a:xfrm>
            <a:off x="11332473" y="6161286"/>
            <a:ext cx="395573" cy="365125"/>
          </a:xfrm>
          <a:prstGeom prst="rect">
            <a:avLst/>
          </a:prstGeom>
          <a:noFill/>
          <a:ln>
            <a:noFill/>
          </a:ln>
        </p:spPr>
        <p:txBody>
          <a:bodyPr spcFirstLastPara="1" wrap="square" lIns="45700" tIns="22850" rIns="45700" bIns="22850" anchor="ctr" anchorCtr="0">
            <a:noAutofit/>
          </a:bodyPr>
          <a:lstStyle/>
          <a:p>
            <a:pPr marL="0" marR="0" lvl="0" indent="0" algn="ctr" rtl="0">
              <a:spcBef>
                <a:spcPts val="0"/>
              </a:spcBef>
              <a:spcAft>
                <a:spcPts val="0"/>
              </a:spcAft>
              <a:buNone/>
            </a:pPr>
            <a:fld id="{00000000-1234-1234-1234-123412341234}" type="slidenum">
              <a:rPr lang="en-US" sz="1200" b="1">
                <a:solidFill>
                  <a:schemeClr val="lt1"/>
                </a:solidFill>
                <a:latin typeface="Calibri" panose="020F0502020204030204" pitchFamily="34" charset="0"/>
                <a:ea typeface="Helvetica Neue"/>
                <a:cs typeface="Calibri" panose="020F0502020204030204" pitchFamily="34" charset="0"/>
                <a:sym typeface="Helvetica Neue"/>
              </a:rPr>
              <a:t>‹#›</a:t>
            </a:fld>
            <a:endParaRPr sz="1200" b="1" dirty="0">
              <a:solidFill>
                <a:schemeClr val="lt1"/>
              </a:solidFill>
              <a:latin typeface="Calibri" panose="020F0502020204030204" pitchFamily="34" charset="0"/>
              <a:ea typeface="Helvetica Neue"/>
              <a:cs typeface="Calibri" panose="020F0502020204030204" pitchFamily="34" charset="0"/>
              <a:sym typeface="Helvetica Neue"/>
            </a:endParaRPr>
          </a:p>
        </p:txBody>
      </p:sp>
      <p:pic>
        <p:nvPicPr>
          <p:cNvPr id="13" name="Picture 12">
            <a:extLst>
              <a:ext uri="{FF2B5EF4-FFF2-40B4-BE49-F238E27FC236}">
                <a16:creationId xmlns:a16="http://schemas.microsoft.com/office/drawing/2014/main" id="{85F68321-FDF1-B2B5-8B63-8089615761C1}"/>
              </a:ext>
            </a:extLst>
          </p:cNvPr>
          <p:cNvPicPr>
            <a:picLocks noChangeAspect="1"/>
          </p:cNvPicPr>
          <p:nvPr userDrawn="1"/>
        </p:nvPicPr>
        <p:blipFill>
          <a:blip r:embed="rId2"/>
          <a:stretch>
            <a:fillRect/>
          </a:stretch>
        </p:blipFill>
        <p:spPr>
          <a:xfrm>
            <a:off x="10474663" y="408476"/>
            <a:ext cx="1462571" cy="942546"/>
          </a:xfrm>
          <a:prstGeom prst="rect">
            <a:avLst/>
          </a:prstGeom>
        </p:spPr>
      </p:pic>
      <p:pic>
        <p:nvPicPr>
          <p:cNvPr id="15" name="Google Shape;191;p49" descr="An organic corner shape">
            <a:extLst>
              <a:ext uri="{FF2B5EF4-FFF2-40B4-BE49-F238E27FC236}">
                <a16:creationId xmlns:a16="http://schemas.microsoft.com/office/drawing/2014/main" id="{FB6EB3C1-2A9A-FAB2-E868-4E953B271F16}"/>
              </a:ext>
            </a:extLst>
          </p:cNvPr>
          <p:cNvPicPr preferRelativeResize="0"/>
          <p:nvPr userDrawn="1"/>
        </p:nvPicPr>
        <p:blipFill rotWithShape="1">
          <a:blip r:embed="rId3">
            <a:alphaModFix/>
          </a:blip>
          <a:srcRect l="11893" b="65540"/>
          <a:stretch/>
        </p:blipFill>
        <p:spPr>
          <a:xfrm rot="-5400000" flipH="1">
            <a:off x="-2023989" y="1634031"/>
            <a:ext cx="7247962" cy="3199985"/>
          </a:xfrm>
          <a:prstGeom prst="rect">
            <a:avLst/>
          </a:prstGeom>
          <a:noFill/>
          <a:ln>
            <a:noFill/>
          </a:ln>
        </p:spPr>
      </p:pic>
      <p:pic>
        <p:nvPicPr>
          <p:cNvPr id="17" name="Google Shape;200;p49" descr="A square made of dots">
            <a:extLst>
              <a:ext uri="{FF2B5EF4-FFF2-40B4-BE49-F238E27FC236}">
                <a16:creationId xmlns:a16="http://schemas.microsoft.com/office/drawing/2014/main" id="{36484840-0458-E308-25D4-DFFED3AC48F2}"/>
              </a:ext>
            </a:extLst>
          </p:cNvPr>
          <p:cNvPicPr preferRelativeResize="0"/>
          <p:nvPr userDrawn="1"/>
        </p:nvPicPr>
        <p:blipFill rotWithShape="1">
          <a:blip r:embed="rId4">
            <a:alphaModFix/>
          </a:blip>
          <a:srcRect l="44777" t="13758" r="30555" b="40299"/>
          <a:stretch/>
        </p:blipFill>
        <p:spPr>
          <a:xfrm rot="5400000">
            <a:off x="486330" y="4207589"/>
            <a:ext cx="1127760" cy="2100421"/>
          </a:xfrm>
          <a:prstGeom prst="rect">
            <a:avLst/>
          </a:prstGeom>
          <a:noFill/>
          <a:ln>
            <a:noFill/>
          </a:ln>
        </p:spPr>
      </p:pic>
    </p:spTree>
    <p:extLst>
      <p:ext uri="{BB962C8B-B14F-4D97-AF65-F5344CB8AC3E}">
        <p14:creationId xmlns:p14="http://schemas.microsoft.com/office/powerpoint/2010/main" val="2081410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 You" preserve="1">
  <p:cSld name="1_Thank You">
    <p:spTree>
      <p:nvGrpSpPr>
        <p:cNvPr id="1" name="Shape 142"/>
        <p:cNvGrpSpPr/>
        <p:nvPr/>
      </p:nvGrpSpPr>
      <p:grpSpPr>
        <a:xfrm>
          <a:off x="0" y="0"/>
          <a:ext cx="0" cy="0"/>
          <a:chOff x="0" y="0"/>
          <a:chExt cx="0" cy="0"/>
        </a:xfrm>
      </p:grpSpPr>
      <p:sp>
        <p:nvSpPr>
          <p:cNvPr id="143" name="Google Shape;143;p42"/>
          <p:cNvSpPr txBox="1">
            <a:spLocks noGrp="1"/>
          </p:cNvSpPr>
          <p:nvPr>
            <p:ph type="title"/>
          </p:nvPr>
        </p:nvSpPr>
        <p:spPr>
          <a:xfrm>
            <a:off x="0" y="-1232989"/>
            <a:ext cx="9082603" cy="11050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144" name="Google Shape;144;p42" descr="Text&#10;&#10;Description automatically generated"/>
          <p:cNvPicPr preferRelativeResize="0"/>
          <p:nvPr/>
        </p:nvPicPr>
        <p:blipFill rotWithShape="1">
          <a:blip r:embed="rId2">
            <a:alphaModFix/>
          </a:blip>
          <a:srcRect/>
          <a:stretch/>
        </p:blipFill>
        <p:spPr>
          <a:xfrm>
            <a:off x="1496169" y="527052"/>
            <a:ext cx="9199661" cy="5803895"/>
          </a:xfrm>
          <a:prstGeom prst="rect">
            <a:avLst/>
          </a:prstGeom>
          <a:noFill/>
          <a:ln>
            <a:noFill/>
          </a:ln>
        </p:spPr>
      </p:pic>
    </p:spTree>
    <p:extLst>
      <p:ext uri="{BB962C8B-B14F-4D97-AF65-F5344CB8AC3E}">
        <p14:creationId xmlns:p14="http://schemas.microsoft.com/office/powerpoint/2010/main" val="216750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2" name="Google Shape;12;p20"/>
          <p:cNvCxnSpPr/>
          <p:nvPr/>
        </p:nvCxnSpPr>
        <p:spPr>
          <a:xfrm rot="10800000">
            <a:off x="976701" y="6197283"/>
            <a:ext cx="5513633" cy="0"/>
          </a:xfrm>
          <a:prstGeom prst="straightConnector1">
            <a:avLst/>
          </a:prstGeom>
          <a:noFill/>
          <a:ln w="76200" cap="rnd" cmpd="sng">
            <a:solidFill>
              <a:srgbClr val="F9C499"/>
            </a:solidFill>
            <a:prstDash val="dot"/>
            <a:miter lim="800000"/>
            <a:headEnd type="none" w="sm" len="sm"/>
            <a:tailEnd type="none" w="sm" len="sm"/>
          </a:ln>
        </p:spPr>
      </p:cxnSp>
      <p:sp>
        <p:nvSpPr>
          <p:cNvPr id="13" name="Google Shape;13;p20"/>
          <p:cNvSpPr txBox="1">
            <a:spLocks noGrp="1"/>
          </p:cNvSpPr>
          <p:nvPr>
            <p:ph type="title"/>
          </p:nvPr>
        </p:nvSpPr>
        <p:spPr>
          <a:xfrm>
            <a:off x="1236021" y="618354"/>
            <a:ext cx="8316003"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Trebuchet MS"/>
              <a:buNone/>
              <a:defRPr sz="40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4" name="Google Shape;14;p20"/>
          <p:cNvSpPr txBox="1">
            <a:spLocks noGrp="1"/>
          </p:cNvSpPr>
          <p:nvPr>
            <p:ph type="body" idx="1"/>
          </p:nvPr>
        </p:nvSpPr>
        <p:spPr>
          <a:xfrm>
            <a:off x="1236021" y="2076904"/>
            <a:ext cx="9276192" cy="402833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0000"/>
                </a:solidFill>
                <a:latin typeface="Calibri"/>
                <a:ea typeface="Calibri"/>
                <a:cs typeface="Calibri"/>
                <a:sym typeface="Calibri"/>
              </a:defRPr>
            </a:lvl1pPr>
            <a:lvl2pPr marL="0" marR="0" lvl="1" indent="0" algn="r" rtl="0">
              <a:spcBef>
                <a:spcPts val="0"/>
              </a:spcBef>
              <a:buNone/>
              <a:defRPr sz="1200" b="0" i="0" u="none" strike="noStrike" cap="none">
                <a:solidFill>
                  <a:srgbClr val="000000"/>
                </a:solidFill>
                <a:latin typeface="Calibri"/>
                <a:ea typeface="Calibri"/>
                <a:cs typeface="Calibri"/>
                <a:sym typeface="Calibri"/>
              </a:defRPr>
            </a:lvl2pPr>
            <a:lvl3pPr marL="0" marR="0" lvl="2" indent="0" algn="r" rtl="0">
              <a:spcBef>
                <a:spcPts val="0"/>
              </a:spcBef>
              <a:buNone/>
              <a:defRPr sz="1200" b="0" i="0" u="none" strike="noStrike" cap="none">
                <a:solidFill>
                  <a:srgbClr val="000000"/>
                </a:solidFill>
                <a:latin typeface="Calibri"/>
                <a:ea typeface="Calibri"/>
                <a:cs typeface="Calibri"/>
                <a:sym typeface="Calibri"/>
              </a:defRPr>
            </a:lvl3pPr>
            <a:lvl4pPr marL="0" marR="0" lvl="3" indent="0" algn="r" rtl="0">
              <a:spcBef>
                <a:spcPts val="0"/>
              </a:spcBef>
              <a:buNone/>
              <a:defRPr sz="1200" b="0" i="0" u="none" strike="noStrike" cap="none">
                <a:solidFill>
                  <a:srgbClr val="000000"/>
                </a:solidFill>
                <a:latin typeface="Calibri"/>
                <a:ea typeface="Calibri"/>
                <a:cs typeface="Calibri"/>
                <a:sym typeface="Calibri"/>
              </a:defRPr>
            </a:lvl4pPr>
            <a:lvl5pPr marL="0" marR="0" lvl="4" indent="0" algn="r" rtl="0">
              <a:spcBef>
                <a:spcPts val="0"/>
              </a:spcBef>
              <a:buNone/>
              <a:defRPr sz="1200" b="0" i="0" u="none" strike="noStrike" cap="none">
                <a:solidFill>
                  <a:srgbClr val="000000"/>
                </a:solidFill>
                <a:latin typeface="Calibri"/>
                <a:ea typeface="Calibri"/>
                <a:cs typeface="Calibri"/>
                <a:sym typeface="Calibri"/>
              </a:defRPr>
            </a:lvl5pPr>
            <a:lvl6pPr marL="0" marR="0" lvl="5" indent="0" algn="r" rtl="0">
              <a:spcBef>
                <a:spcPts val="0"/>
              </a:spcBef>
              <a:buNone/>
              <a:defRPr sz="1200" b="0" i="0" u="none" strike="noStrike" cap="none">
                <a:solidFill>
                  <a:srgbClr val="000000"/>
                </a:solidFill>
                <a:latin typeface="Calibri"/>
                <a:ea typeface="Calibri"/>
                <a:cs typeface="Calibri"/>
                <a:sym typeface="Calibri"/>
              </a:defRPr>
            </a:lvl6pPr>
            <a:lvl7pPr marL="0" marR="0" lvl="6" indent="0" algn="r" rtl="0">
              <a:spcBef>
                <a:spcPts val="0"/>
              </a:spcBef>
              <a:buNone/>
              <a:defRPr sz="1200" b="0" i="0" u="none" strike="noStrike" cap="none">
                <a:solidFill>
                  <a:srgbClr val="000000"/>
                </a:solidFill>
                <a:latin typeface="Calibri"/>
                <a:ea typeface="Calibri"/>
                <a:cs typeface="Calibri"/>
                <a:sym typeface="Calibri"/>
              </a:defRPr>
            </a:lvl7pPr>
            <a:lvl8pPr marL="0" marR="0" lvl="7" indent="0" algn="r" rtl="0">
              <a:spcBef>
                <a:spcPts val="0"/>
              </a:spcBef>
              <a:buNone/>
              <a:defRPr sz="1200" b="0" i="0" u="none" strike="noStrike" cap="none">
                <a:solidFill>
                  <a:srgbClr val="000000"/>
                </a:solidFill>
                <a:latin typeface="Calibri"/>
                <a:ea typeface="Calibri"/>
                <a:cs typeface="Calibri"/>
                <a:sym typeface="Calibri"/>
              </a:defRPr>
            </a:lvl8pPr>
            <a:lvl9pPr marL="0" marR="0" lvl="8" indent="0" algn="r" rtl="0">
              <a:spcBef>
                <a:spcPts val="0"/>
              </a:spcBef>
              <a:buNone/>
              <a:defRPr sz="1200" b="0" i="0" u="none" strike="noStrike" cap="none">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pic>
        <p:nvPicPr>
          <p:cNvPr id="29" name="Google Shape;107;p40" descr="An organic corner shape">
            <a:extLst>
              <a:ext uri="{FF2B5EF4-FFF2-40B4-BE49-F238E27FC236}">
                <a16:creationId xmlns:a16="http://schemas.microsoft.com/office/drawing/2014/main" id="{F6B108B7-4074-BF5E-8AC1-7223D5B40BA3}"/>
              </a:ext>
            </a:extLst>
          </p:cNvPr>
          <p:cNvPicPr preferRelativeResize="0"/>
          <p:nvPr userDrawn="1"/>
        </p:nvPicPr>
        <p:blipFill rotWithShape="1">
          <a:blip r:embed="rId22">
            <a:alphaModFix/>
          </a:blip>
          <a:srcRect t="47415" r="11642"/>
          <a:stretch/>
        </p:blipFill>
        <p:spPr>
          <a:xfrm>
            <a:off x="-10180" y="4453838"/>
            <a:ext cx="4039730" cy="2404162"/>
          </a:xfrm>
          <a:prstGeom prst="rect">
            <a:avLst/>
          </a:prstGeom>
          <a:noFill/>
          <a:ln>
            <a:noFill/>
          </a:ln>
        </p:spPr>
      </p:pic>
      <p:pic>
        <p:nvPicPr>
          <p:cNvPr id="30" name="Google Shape;108;p40" descr="A circle filled with diagonal lines">
            <a:extLst>
              <a:ext uri="{FF2B5EF4-FFF2-40B4-BE49-F238E27FC236}">
                <a16:creationId xmlns:a16="http://schemas.microsoft.com/office/drawing/2014/main" id="{A2169003-22DF-FFBF-686B-4B3DAF588A8F}"/>
              </a:ext>
            </a:extLst>
          </p:cNvPr>
          <p:cNvPicPr preferRelativeResize="0"/>
          <p:nvPr userDrawn="1"/>
        </p:nvPicPr>
        <p:blipFill rotWithShape="1">
          <a:blip r:embed="rId23">
            <a:alphaModFix/>
          </a:blip>
          <a:srcRect l="58934" t="11636" r="12364" b="10950"/>
          <a:stretch/>
        </p:blipFill>
        <p:spPr>
          <a:xfrm>
            <a:off x="-10180" y="3318626"/>
            <a:ext cx="1312242" cy="3539374"/>
          </a:xfrm>
          <a:prstGeom prst="rect">
            <a:avLst/>
          </a:prstGeom>
          <a:noFill/>
          <a:ln>
            <a:noFill/>
          </a:ln>
        </p:spPr>
      </p:pic>
      <p:pic>
        <p:nvPicPr>
          <p:cNvPr id="31" name="Picture 30">
            <a:extLst>
              <a:ext uri="{FF2B5EF4-FFF2-40B4-BE49-F238E27FC236}">
                <a16:creationId xmlns:a16="http://schemas.microsoft.com/office/drawing/2014/main" id="{7A607E33-5670-0CCF-AE05-7F7347A133A9}"/>
              </a:ext>
            </a:extLst>
          </p:cNvPr>
          <p:cNvPicPr>
            <a:picLocks noChangeAspect="1"/>
          </p:cNvPicPr>
          <p:nvPr userDrawn="1"/>
        </p:nvPicPr>
        <p:blipFill>
          <a:blip r:embed="rId24"/>
          <a:stretch>
            <a:fillRect/>
          </a:stretch>
        </p:blipFill>
        <p:spPr>
          <a:xfrm>
            <a:off x="10440834" y="351099"/>
            <a:ext cx="1500070" cy="966712"/>
          </a:xfrm>
          <a:prstGeom prst="rect">
            <a:avLst/>
          </a:prstGeom>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8" r:id="rId3"/>
    <p:sldLayoutId id="2147483665" r:id="rId4"/>
    <p:sldLayoutId id="2147483666" r:id="rId5"/>
    <p:sldLayoutId id="2147483649" r:id="rId6"/>
    <p:sldLayoutId id="2147483650" r:id="rId7"/>
    <p:sldLayoutId id="2147483658" r:id="rId8"/>
    <p:sldLayoutId id="2147483659" r:id="rId9"/>
    <p:sldLayoutId id="2147483660" r:id="rId10"/>
    <p:sldLayoutId id="2147483667" r:id="rId11"/>
    <p:sldLayoutId id="2147483661" r:id="rId12"/>
    <p:sldLayoutId id="2147483662" r:id="rId13"/>
    <p:sldLayoutId id="2147483651" r:id="rId14"/>
    <p:sldLayoutId id="2147483669" r:id="rId15"/>
    <p:sldLayoutId id="2147483652" r:id="rId16"/>
    <p:sldLayoutId id="2147483653" r:id="rId17"/>
    <p:sldLayoutId id="2147483654" r:id="rId18"/>
    <p:sldLayoutId id="2147483656" r:id="rId19"/>
    <p:sldLayoutId id="214748365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9"/>
          <p:cNvSpPr txBox="1">
            <a:spLocks noGrp="1"/>
          </p:cNvSpPr>
          <p:nvPr>
            <p:ph type="title"/>
          </p:nvPr>
        </p:nvSpPr>
        <p:spPr>
          <a:xfrm>
            <a:off x="463139" y="618354"/>
            <a:ext cx="9088886" cy="1325563"/>
          </a:xfrm>
          <a:prstGeom prst="rect">
            <a:avLst/>
          </a:prstGeom>
          <a:noFill/>
          <a:ln>
            <a:noFill/>
          </a:ln>
        </p:spPr>
        <p:txBody>
          <a:bodyPr spcFirstLastPara="1" wrap="square" lIns="91425" tIns="45700" rIns="91425" bIns="45700" anchor="ctr" anchorCtr="0">
            <a:normAutofit/>
          </a:bodyPr>
          <a:lstStyle/>
          <a:p>
            <a:pPr>
              <a:buSzPts val="4000"/>
            </a:pPr>
            <a:r>
              <a:rPr lang="en-US" dirty="0"/>
              <a:t>INTERNAL CONTROLS – </a:t>
            </a:r>
            <a:r>
              <a:rPr lang="en-US" sz="2800" dirty="0"/>
              <a:t>REPORTING REQUIREMENTS</a:t>
            </a:r>
            <a:endParaRPr dirty="0"/>
          </a:p>
        </p:txBody>
      </p:sp>
      <p:sp>
        <p:nvSpPr>
          <p:cNvPr id="449" name="Google Shape;449;p9"/>
          <p:cNvSpPr txBox="1"/>
          <p:nvPr/>
        </p:nvSpPr>
        <p:spPr>
          <a:xfrm>
            <a:off x="2451016" y="1825625"/>
            <a:ext cx="7217916" cy="4414022"/>
          </a:xfrm>
          <a:prstGeom prst="rect">
            <a:avLst/>
          </a:prstGeom>
          <a:noFill/>
          <a:ln>
            <a:noFill/>
          </a:ln>
        </p:spPr>
        <p:txBody>
          <a:bodyPr spcFirstLastPara="1" wrap="square" lIns="91425" tIns="45700" rIns="91425" bIns="45700" anchor="t" anchorCtr="0">
            <a:normAutofit lnSpcReduction="10000"/>
          </a:bodyPr>
          <a:lstStyle/>
          <a:p>
            <a:pPr>
              <a:lnSpc>
                <a:spcPct val="90000"/>
              </a:lnSpc>
              <a:buSzPts val="2800"/>
            </a:pPr>
            <a:r>
              <a:rPr lang="en-US" sz="2800" b="1" dirty="0">
                <a:latin typeface="Calibri" panose="020F0502020204030204" pitchFamily="34" charset="0"/>
                <a:cs typeface="Calibri" panose="020F0502020204030204" pitchFamily="34" charset="0"/>
              </a:rPr>
              <a:t>SF-425 Financial Reports</a:t>
            </a:r>
            <a:endParaRPr dirty="0">
              <a:latin typeface="Calibri" panose="020F0502020204030204" pitchFamily="34" charset="0"/>
              <a:cs typeface="Calibri" panose="020F0502020204030204" pitchFamily="34" charset="0"/>
            </a:endParaRPr>
          </a:p>
          <a:p>
            <a:pPr algn="ctr">
              <a:lnSpc>
                <a:spcPct val="90000"/>
              </a:lnSpc>
              <a:spcBef>
                <a:spcPts val="1000"/>
              </a:spcBef>
              <a:buClr>
                <a:schemeClr val="dk2"/>
              </a:buClr>
              <a:buSzPts val="2000"/>
            </a:pPr>
            <a:r>
              <a:rPr lang="en-US" sz="2000" dirty="0">
                <a:solidFill>
                  <a:schemeClr val="dk2"/>
                </a:solidFill>
                <a:latin typeface="Calibri"/>
                <a:ea typeface="Calibri"/>
                <a:cs typeface="Calibri"/>
                <a:sym typeface="Calibri"/>
              </a:rPr>
              <a:t>Documents you might need to accurately complete the report</a:t>
            </a:r>
            <a:endParaRPr dirty="0">
              <a:latin typeface="Calibri" panose="020F0502020204030204" pitchFamily="34" charset="0"/>
              <a:cs typeface="Calibri" panose="020F0502020204030204" pitchFamily="34" charset="0"/>
            </a:endParaRPr>
          </a:p>
          <a:p>
            <a:pPr marL="228600" indent="-228600">
              <a:lnSpc>
                <a:spcPct val="90000"/>
              </a:lnSpc>
              <a:spcBef>
                <a:spcPts val="1000"/>
              </a:spcBef>
              <a:buSzPts val="2400"/>
              <a:buFont typeface="Arial"/>
              <a:buChar char="•"/>
            </a:pPr>
            <a:r>
              <a:rPr lang="en-US" sz="2400" dirty="0">
                <a:latin typeface="Calibri"/>
                <a:ea typeface="Calibri"/>
                <a:cs typeface="Calibri"/>
                <a:sym typeface="Calibri"/>
              </a:rPr>
              <a:t>A copy of the initial grant award</a:t>
            </a:r>
            <a:endParaRPr dirty="0">
              <a:latin typeface="Calibri" panose="020F0502020204030204" pitchFamily="34" charset="0"/>
              <a:cs typeface="Calibri" panose="020F0502020204030204" pitchFamily="34" charset="0"/>
            </a:endParaRPr>
          </a:p>
          <a:p>
            <a:pPr marL="228600" indent="-228600">
              <a:lnSpc>
                <a:spcPct val="90000"/>
              </a:lnSpc>
              <a:spcBef>
                <a:spcPts val="1000"/>
              </a:spcBef>
              <a:buSzPts val="2400"/>
              <a:buFont typeface="Arial"/>
              <a:buChar char="•"/>
            </a:pPr>
            <a:r>
              <a:rPr lang="en-US" sz="2400" dirty="0">
                <a:latin typeface="Calibri"/>
                <a:ea typeface="Calibri"/>
                <a:cs typeface="Calibri"/>
                <a:sym typeface="Calibri"/>
              </a:rPr>
              <a:t>All amendments executed through the end date of the report. </a:t>
            </a:r>
            <a:endParaRPr dirty="0">
              <a:latin typeface="Calibri" panose="020F0502020204030204" pitchFamily="34" charset="0"/>
              <a:cs typeface="Calibri" panose="020F0502020204030204" pitchFamily="34" charset="0"/>
            </a:endParaRPr>
          </a:p>
          <a:p>
            <a:pPr marL="228600" indent="-228600">
              <a:lnSpc>
                <a:spcPct val="90000"/>
              </a:lnSpc>
              <a:spcBef>
                <a:spcPts val="1000"/>
              </a:spcBef>
              <a:buSzPts val="2400"/>
              <a:buFont typeface="Arial"/>
              <a:buChar char="•"/>
            </a:pPr>
            <a:r>
              <a:rPr lang="en-US" sz="2400" dirty="0">
                <a:latin typeface="Calibri"/>
                <a:ea typeface="Calibri"/>
                <a:cs typeface="Calibri"/>
                <a:sym typeface="Calibri"/>
              </a:rPr>
              <a:t>A copy of the previous SF-425 report submitted by the recipient (if this is not the first report submitted).</a:t>
            </a:r>
            <a:endParaRPr dirty="0">
              <a:latin typeface="Calibri" panose="020F0502020204030204" pitchFamily="34" charset="0"/>
              <a:cs typeface="Calibri" panose="020F0502020204030204" pitchFamily="34" charset="0"/>
            </a:endParaRPr>
          </a:p>
          <a:p>
            <a:pPr marL="228600" indent="-228600">
              <a:lnSpc>
                <a:spcPct val="90000"/>
              </a:lnSpc>
              <a:spcBef>
                <a:spcPts val="1000"/>
              </a:spcBef>
              <a:buSzPts val="2400"/>
              <a:buFont typeface="Arial"/>
              <a:buChar char="•"/>
            </a:pPr>
            <a:r>
              <a:rPr lang="en-US" sz="2400" dirty="0">
                <a:latin typeface="Calibri"/>
                <a:ea typeface="Calibri"/>
                <a:cs typeface="Calibri"/>
                <a:sym typeface="Calibri"/>
              </a:rPr>
              <a:t>Access to ASAP payments to identify all draw-downs from the grant</a:t>
            </a:r>
            <a:endParaRPr dirty="0">
              <a:latin typeface="Calibri" panose="020F0502020204030204" pitchFamily="34" charset="0"/>
              <a:cs typeface="Calibri" panose="020F0502020204030204" pitchFamily="34" charset="0"/>
            </a:endParaRPr>
          </a:p>
          <a:p>
            <a:pPr marL="228600" indent="-228600">
              <a:lnSpc>
                <a:spcPct val="90000"/>
              </a:lnSpc>
              <a:spcBef>
                <a:spcPts val="1000"/>
              </a:spcBef>
              <a:buSzPts val="2400"/>
              <a:buFont typeface="Arial"/>
              <a:buChar char="•"/>
            </a:pPr>
            <a:r>
              <a:rPr lang="en-US" sz="2400" dirty="0">
                <a:latin typeface="Calibri"/>
                <a:ea typeface="Calibri"/>
                <a:cs typeface="Calibri"/>
                <a:sym typeface="Calibri"/>
              </a:rPr>
              <a:t>Copy of the approved Indirect Cost Rate (if charging indirect cost).</a:t>
            </a:r>
            <a:endParaRPr dirty="0">
              <a:latin typeface="Calibri" panose="020F0502020204030204" pitchFamily="34" charset="0"/>
              <a:cs typeface="Calibri" panose="020F0502020204030204" pitchFamily="34" charset="0"/>
            </a:endParaRPr>
          </a:p>
          <a:p>
            <a:pPr marL="228600" indent="-25400">
              <a:lnSpc>
                <a:spcPct val="90000"/>
              </a:lnSpc>
              <a:spcBef>
                <a:spcPts val="1000"/>
              </a:spcBef>
              <a:buClr>
                <a:schemeClr val="dk1"/>
              </a:buClr>
              <a:buSzPts val="3200"/>
            </a:pPr>
            <a:endParaRPr sz="3200" dirty="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0"/>
          <p:cNvSpPr txBox="1">
            <a:spLocks noGrp="1"/>
          </p:cNvSpPr>
          <p:nvPr>
            <p:ph type="ctrTitle"/>
          </p:nvPr>
        </p:nvSpPr>
        <p:spPr>
          <a:xfrm>
            <a:off x="676895" y="768401"/>
            <a:ext cx="9678388" cy="822893"/>
          </a:xfrm>
          <a:prstGeom prst="rect">
            <a:avLst/>
          </a:prstGeom>
          <a:noFill/>
          <a:ln>
            <a:noFill/>
          </a:ln>
        </p:spPr>
        <p:txBody>
          <a:bodyPr spcFirstLastPara="1" wrap="square" lIns="91425" tIns="45700" rIns="91425" bIns="45700" anchor="b" anchorCtr="0">
            <a:normAutofit/>
          </a:bodyPr>
          <a:lstStyle/>
          <a:p>
            <a:pPr algn="l"/>
            <a:r>
              <a:rPr lang="en-US" dirty="0"/>
              <a:t>SF-425 REPORTING DUE DATES</a:t>
            </a:r>
            <a:endParaRPr dirty="0"/>
          </a:p>
        </p:txBody>
      </p:sp>
      <p:pic>
        <p:nvPicPr>
          <p:cNvPr id="455" name="Google Shape;455;p10"/>
          <p:cNvPicPr preferRelativeResize="0">
            <a:picLocks noGrp="1"/>
          </p:cNvPicPr>
          <p:nvPr>
            <p:ph type="body" idx="4294967295"/>
          </p:nvPr>
        </p:nvPicPr>
        <p:blipFill rotWithShape="1">
          <a:blip r:embed="rId3">
            <a:alphaModFix/>
          </a:blip>
          <a:srcRect/>
          <a:stretch/>
        </p:blipFill>
        <p:spPr>
          <a:xfrm>
            <a:off x="558142" y="2518765"/>
            <a:ext cx="10901547" cy="18204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11"/>
          <p:cNvSpPr txBox="1">
            <a:spLocks noGrp="1"/>
          </p:cNvSpPr>
          <p:nvPr>
            <p:ph type="title"/>
          </p:nvPr>
        </p:nvSpPr>
        <p:spPr>
          <a:xfrm>
            <a:off x="463139" y="618354"/>
            <a:ext cx="9088886" cy="1325563"/>
          </a:xfrm>
          <a:prstGeom prst="rect">
            <a:avLst/>
          </a:prstGeom>
          <a:noFill/>
          <a:ln>
            <a:noFill/>
          </a:ln>
        </p:spPr>
        <p:txBody>
          <a:bodyPr spcFirstLastPara="1" wrap="square" lIns="91425" tIns="45700" rIns="91425" bIns="45700" anchor="ctr" anchorCtr="0">
            <a:normAutofit/>
          </a:bodyPr>
          <a:lstStyle/>
          <a:p>
            <a:pPr>
              <a:buSzPts val="4000"/>
            </a:pPr>
            <a:r>
              <a:rPr lang="en-US" dirty="0"/>
              <a:t>INTERNAL CONTROLS – </a:t>
            </a:r>
            <a:br>
              <a:rPr lang="en-US" dirty="0"/>
            </a:br>
            <a:r>
              <a:rPr lang="en-US" sz="2800" dirty="0"/>
              <a:t>REPORTING REQUIREMENTS</a:t>
            </a:r>
            <a:endParaRPr dirty="0"/>
          </a:p>
        </p:txBody>
      </p:sp>
      <p:sp>
        <p:nvSpPr>
          <p:cNvPr id="461" name="Google Shape;461;p11"/>
          <p:cNvSpPr txBox="1"/>
          <p:nvPr/>
        </p:nvSpPr>
        <p:spPr>
          <a:xfrm>
            <a:off x="2451016" y="1825626"/>
            <a:ext cx="7523811" cy="4414022"/>
          </a:xfrm>
          <a:prstGeom prst="rect">
            <a:avLst/>
          </a:prstGeom>
          <a:noFill/>
          <a:ln>
            <a:noFill/>
          </a:ln>
        </p:spPr>
        <p:txBody>
          <a:bodyPr spcFirstLastPara="1" wrap="square" lIns="91425" tIns="45700" rIns="91425" bIns="45700" anchor="t" anchorCtr="0">
            <a:normAutofit fontScale="85000" lnSpcReduction="20000"/>
          </a:bodyPr>
          <a:lstStyle/>
          <a:p>
            <a:pPr>
              <a:lnSpc>
                <a:spcPct val="90000"/>
              </a:lnSpc>
              <a:buSzPct val="100000"/>
            </a:pPr>
            <a:r>
              <a:rPr lang="en-US" sz="2800" b="1" dirty="0">
                <a:latin typeface="Calibri"/>
                <a:ea typeface="Calibri"/>
                <a:cs typeface="Calibri"/>
                <a:sym typeface="Calibri"/>
              </a:rPr>
              <a:t>Annual Reports - </a:t>
            </a:r>
            <a:r>
              <a:rPr lang="en-US" sz="2400" b="1" dirty="0">
                <a:latin typeface="Calibri"/>
                <a:ea typeface="Calibri"/>
                <a:cs typeface="Calibri"/>
                <a:sym typeface="Calibri"/>
              </a:rPr>
              <a:t>(b) </a:t>
            </a:r>
            <a:r>
              <a:rPr lang="en-US" sz="2400" b="1" u="sng" dirty="0">
                <a:latin typeface="Calibri"/>
                <a:ea typeface="Calibri"/>
                <a:cs typeface="Calibri"/>
                <a:sym typeface="Calibri"/>
              </a:rPr>
              <a:t>ANNUAL REPORTS</a:t>
            </a:r>
            <a:r>
              <a:rPr lang="en-US" sz="2400" b="1" dirty="0">
                <a:latin typeface="Calibri"/>
                <a:ea typeface="Calibri"/>
                <a:cs typeface="Calibri"/>
                <a:sym typeface="Calibri"/>
              </a:rPr>
              <a:t>- 25 U.S.C. § 2506(a) (1) (A)</a:t>
            </a:r>
            <a:r>
              <a:rPr lang="en-US" sz="2400" dirty="0">
                <a:latin typeface="Calibri"/>
                <a:ea typeface="Calibri"/>
                <a:cs typeface="Calibri"/>
                <a:sym typeface="Calibri"/>
              </a:rPr>
              <a:t> </a:t>
            </a:r>
            <a:endParaRPr sz="2400" dirty="0">
              <a:latin typeface="Calibri"/>
              <a:ea typeface="Calibri"/>
              <a:cs typeface="Calibri"/>
              <a:sym typeface="Calibri"/>
            </a:endParaRPr>
          </a:p>
          <a:p>
            <a:pPr>
              <a:lnSpc>
                <a:spcPct val="90000"/>
              </a:lnSpc>
              <a:spcBef>
                <a:spcPts val="1000"/>
              </a:spcBef>
              <a:buSzPct val="100000"/>
            </a:pPr>
            <a:r>
              <a:rPr lang="en-US" sz="2100" dirty="0">
                <a:latin typeface="Calibri"/>
                <a:ea typeface="Calibri"/>
                <a:cs typeface="Calibri"/>
                <a:sym typeface="Calibri"/>
              </a:rPr>
              <a:t>(1) IN GENERAL- Each recipient of a grant provided under this part shall complete an annual report which shall be limited to — </a:t>
            </a:r>
            <a:endParaRPr dirty="0">
              <a:latin typeface="Calibri" panose="020F0502020204030204" pitchFamily="34" charset="0"/>
              <a:cs typeface="Calibri" panose="020F0502020204030204" pitchFamily="34" charset="0"/>
            </a:endParaRPr>
          </a:p>
          <a:p>
            <a:pPr>
              <a:lnSpc>
                <a:spcPct val="90000"/>
              </a:lnSpc>
              <a:spcBef>
                <a:spcPts val="1000"/>
              </a:spcBef>
              <a:buSzPct val="100000"/>
            </a:pPr>
            <a:r>
              <a:rPr lang="en-US" sz="2100" dirty="0">
                <a:latin typeface="Calibri"/>
                <a:ea typeface="Calibri"/>
                <a:cs typeface="Calibri"/>
                <a:sym typeface="Calibri"/>
              </a:rPr>
              <a:t>	(A) an annual financial statement reporting revenue and expenditures as defined by the cost accounting established by the grantee;</a:t>
            </a:r>
            <a:endParaRPr dirty="0">
              <a:latin typeface="Calibri" panose="020F0502020204030204" pitchFamily="34" charset="0"/>
              <a:cs typeface="Calibri" panose="020F0502020204030204" pitchFamily="34" charset="0"/>
            </a:endParaRPr>
          </a:p>
          <a:p>
            <a:pPr>
              <a:lnSpc>
                <a:spcPct val="90000"/>
              </a:lnSpc>
              <a:spcBef>
                <a:spcPts val="1000"/>
              </a:spcBef>
              <a:buSzPct val="100000"/>
            </a:pPr>
            <a:r>
              <a:rPr lang="en-US" sz="2100" dirty="0">
                <a:latin typeface="Calibri"/>
                <a:ea typeface="Calibri"/>
                <a:cs typeface="Calibri"/>
                <a:sym typeface="Calibri"/>
              </a:rPr>
              <a:t>	(B) an annual financial audit conducted pursuant to the standards of the Single Audit Act of 1984;</a:t>
            </a:r>
            <a:endParaRPr dirty="0">
              <a:latin typeface="Calibri" panose="020F0502020204030204" pitchFamily="34" charset="0"/>
              <a:cs typeface="Calibri" panose="020F0502020204030204" pitchFamily="34" charset="0"/>
            </a:endParaRPr>
          </a:p>
          <a:p>
            <a:pPr>
              <a:lnSpc>
                <a:spcPct val="90000"/>
              </a:lnSpc>
              <a:spcBef>
                <a:spcPts val="1000"/>
              </a:spcBef>
              <a:buSzPct val="100000"/>
            </a:pPr>
            <a:r>
              <a:rPr lang="en-US" sz="2100" dirty="0">
                <a:latin typeface="Calibri"/>
                <a:ea typeface="Calibri"/>
                <a:cs typeface="Calibri"/>
                <a:sym typeface="Calibri"/>
              </a:rPr>
              <a:t>	(C) a biennial compliance audit of the procurement of personal property during the period for which the report is being prepared that shall be in compliance with written procurement standards that are developed by the local school board;</a:t>
            </a:r>
            <a:endParaRPr dirty="0">
              <a:latin typeface="Calibri" panose="020F0502020204030204" pitchFamily="34" charset="0"/>
              <a:cs typeface="Calibri" panose="020F0502020204030204" pitchFamily="34" charset="0"/>
            </a:endParaRPr>
          </a:p>
          <a:p>
            <a:pPr>
              <a:lnSpc>
                <a:spcPct val="90000"/>
              </a:lnSpc>
              <a:spcBef>
                <a:spcPts val="1000"/>
              </a:spcBef>
              <a:buSzPct val="100000"/>
            </a:pPr>
            <a:r>
              <a:rPr lang="en-US" sz="2100" dirty="0">
                <a:latin typeface="Calibri"/>
                <a:ea typeface="Calibri"/>
                <a:cs typeface="Calibri"/>
                <a:sym typeface="Calibri"/>
              </a:rPr>
              <a:t>	(D) an annual submission to the Secretary of the number of students served and a brief description of programs offered under the grant; and</a:t>
            </a:r>
            <a:endParaRPr dirty="0">
              <a:latin typeface="Calibri" panose="020F0502020204030204" pitchFamily="34" charset="0"/>
              <a:cs typeface="Calibri" panose="020F0502020204030204" pitchFamily="34" charset="0"/>
            </a:endParaRPr>
          </a:p>
          <a:p>
            <a:pPr>
              <a:lnSpc>
                <a:spcPct val="90000"/>
              </a:lnSpc>
              <a:spcBef>
                <a:spcPts val="1000"/>
              </a:spcBef>
              <a:buSzPct val="100000"/>
            </a:pPr>
            <a:r>
              <a:rPr lang="en-US" sz="2100" dirty="0">
                <a:latin typeface="Calibri"/>
                <a:ea typeface="Calibri"/>
                <a:cs typeface="Calibri"/>
                <a:sym typeface="Calibri"/>
              </a:rPr>
              <a:t>	(E) a program evaluation conducted by an impartial evaluation review team, to be based on the standards established for purposes of subsection (c)(1)(A)(ii).</a:t>
            </a:r>
            <a:endParaRPr dirty="0">
              <a:latin typeface="Calibri" panose="020F0502020204030204" pitchFamily="34" charset="0"/>
              <a:cs typeface="Calibri" panose="020F0502020204030204" pitchFamily="34" charset="0"/>
            </a:endParaRPr>
          </a:p>
          <a:p>
            <a:pPr marL="228600" indent="-55879">
              <a:lnSpc>
                <a:spcPct val="90000"/>
              </a:lnSpc>
              <a:spcBef>
                <a:spcPts val="1000"/>
              </a:spcBef>
              <a:buClr>
                <a:schemeClr val="dk1"/>
              </a:buClr>
              <a:buSzPct val="100000"/>
            </a:pPr>
            <a:endParaRPr sz="32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2"/>
          <p:cNvSpPr txBox="1">
            <a:spLocks noGrp="1"/>
          </p:cNvSpPr>
          <p:nvPr>
            <p:ph type="title"/>
          </p:nvPr>
        </p:nvSpPr>
        <p:spPr>
          <a:xfrm>
            <a:off x="439388" y="205399"/>
            <a:ext cx="8636040" cy="1325563"/>
          </a:xfrm>
          <a:prstGeom prst="rect">
            <a:avLst/>
          </a:prstGeom>
          <a:noFill/>
          <a:ln>
            <a:noFill/>
          </a:ln>
        </p:spPr>
        <p:txBody>
          <a:bodyPr spcFirstLastPara="1" wrap="square" lIns="91425" tIns="45700" rIns="91425" bIns="45700" anchor="ctr" anchorCtr="0">
            <a:normAutofit/>
          </a:bodyPr>
          <a:lstStyle/>
          <a:p>
            <a:pPr>
              <a:buSzPts val="4000"/>
            </a:pPr>
            <a:r>
              <a:rPr lang="en-US" dirty="0"/>
              <a:t>INTERNAL CONTROLS – </a:t>
            </a:r>
            <a:r>
              <a:rPr lang="en-US" sz="2800" dirty="0"/>
              <a:t>MONITORING</a:t>
            </a:r>
            <a:endParaRPr dirty="0"/>
          </a:p>
        </p:txBody>
      </p:sp>
      <p:sp>
        <p:nvSpPr>
          <p:cNvPr id="468" name="Google Shape;468;p12"/>
          <p:cNvSpPr txBox="1">
            <a:spLocks noGrp="1"/>
          </p:cNvSpPr>
          <p:nvPr>
            <p:ph type="body" idx="1"/>
          </p:nvPr>
        </p:nvSpPr>
        <p:spPr>
          <a:xfrm>
            <a:off x="2434580" y="1440544"/>
            <a:ext cx="7024053" cy="4798025"/>
          </a:xfrm>
          <a:prstGeom prst="rect">
            <a:avLst/>
          </a:prstGeom>
          <a:noFill/>
          <a:ln>
            <a:noFill/>
          </a:ln>
        </p:spPr>
        <p:txBody>
          <a:bodyPr spcFirstLastPara="1" wrap="square" lIns="91425" tIns="45700" rIns="91425" bIns="45700" anchor="t" anchorCtr="0">
            <a:noAutofit/>
          </a:bodyPr>
          <a:lstStyle/>
          <a:p>
            <a:pPr marL="0" indent="0">
              <a:spcBef>
                <a:spcPts val="0"/>
              </a:spcBef>
              <a:buClr>
                <a:srgbClr val="000000"/>
              </a:buClr>
              <a:buSzPts val="2400"/>
              <a:buNone/>
            </a:pPr>
            <a:r>
              <a:rPr lang="en-US" sz="2400" b="1">
                <a:solidFill>
                  <a:srgbClr val="000000"/>
                </a:solidFill>
              </a:rPr>
              <a:t>Monitoring and reporting program performance at        </a:t>
            </a:r>
            <a:r>
              <a:rPr lang="en-US" sz="2000" b="1">
                <a:solidFill>
                  <a:srgbClr val="000000"/>
                </a:solidFill>
              </a:rPr>
              <a:t>25 U.S.C. § 2507 (a)(11) – relating to records and monitoring; 25 U.S.C 450</a:t>
            </a:r>
            <a:r>
              <a:rPr lang="en-US" sz="2000" b="1" i="1">
                <a:solidFill>
                  <a:srgbClr val="000000"/>
                </a:solidFill>
              </a:rPr>
              <a:t>l</a:t>
            </a:r>
            <a:r>
              <a:rPr lang="en-US" sz="2000" b="1">
                <a:solidFill>
                  <a:srgbClr val="000000"/>
                </a:solidFill>
              </a:rPr>
              <a:t>,(c)(7)(C)</a:t>
            </a:r>
            <a:endParaRPr/>
          </a:p>
          <a:p>
            <a:pPr marL="228600" indent="-228600">
              <a:buClr>
                <a:srgbClr val="000000"/>
              </a:buClr>
              <a:buSzPts val="2000"/>
            </a:pPr>
            <a:r>
              <a:rPr lang="en-US" sz="2000">
                <a:solidFill>
                  <a:srgbClr val="000000"/>
                </a:solidFill>
              </a:rPr>
              <a:t>Responsibilities of Contractor</a:t>
            </a:r>
            <a:r>
              <a:rPr lang="en-US" sz="1750">
                <a:solidFill>
                  <a:srgbClr val="000000"/>
                </a:solidFill>
              </a:rPr>
              <a:t>: The Contractor shall be responsible for managing the day-to-day operations conducted under this Contract and for monitoring activities conducted under this Contract to ensure compliance with the Contract and applicable Federal requirements. With respect to the monitoring activities of the Secretary, the routine monitoring visits shall be limited to not more than one performance monitoring visit for this Contract by the head of each operating division, departmental bureau, or departmental agency, or duly authorized representative of such head unless—</a:t>
            </a:r>
            <a:endParaRPr/>
          </a:p>
          <a:p>
            <a:pPr marL="228600" indent="-228600">
              <a:buClr>
                <a:srgbClr val="000000"/>
              </a:buClr>
              <a:buSzPts val="1750"/>
            </a:pPr>
            <a:r>
              <a:rPr lang="en-US" sz="1750">
                <a:solidFill>
                  <a:srgbClr val="000000"/>
                </a:solidFill>
              </a:rPr>
              <a:t>“(i) the Contractor agrees to one or more additional visits; or</a:t>
            </a:r>
            <a:endParaRPr/>
          </a:p>
          <a:p>
            <a:pPr marL="228600" indent="-228600">
              <a:buClr>
                <a:srgbClr val="000000"/>
              </a:buClr>
              <a:buSzPts val="1750"/>
            </a:pPr>
            <a:r>
              <a:rPr lang="en-US" sz="1750">
                <a:solidFill>
                  <a:srgbClr val="000000"/>
                </a:solidFill>
              </a:rPr>
              <a:t>“(ii) the appropriate official determines that there is reasonable cause to believe that grounds for reassumption of the Contract, suspension of Contract payments, or other serious Contract performance deficiency may exist.</a:t>
            </a:r>
            <a:endParaRPr/>
          </a:p>
          <a:p>
            <a:pPr marL="0" indent="0">
              <a:buSzPts val="2400"/>
              <a:buNone/>
            </a:pPr>
            <a:endParaRPr sz="24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3"/>
          <p:cNvSpPr txBox="1">
            <a:spLocks noGrp="1"/>
          </p:cNvSpPr>
          <p:nvPr>
            <p:ph type="body" idx="1"/>
          </p:nvPr>
        </p:nvSpPr>
        <p:spPr>
          <a:xfrm>
            <a:off x="2487042" y="2123768"/>
            <a:ext cx="7217916" cy="3746091"/>
          </a:xfrm>
          <a:prstGeom prst="rect">
            <a:avLst/>
          </a:prstGeom>
          <a:noFill/>
          <a:ln>
            <a:noFill/>
          </a:ln>
        </p:spPr>
        <p:txBody>
          <a:bodyPr spcFirstLastPara="1" wrap="square" lIns="91425" tIns="45700" rIns="91425" bIns="45700" anchor="t" anchorCtr="0">
            <a:normAutofit fontScale="92500" lnSpcReduction="20000"/>
          </a:bodyPr>
          <a:lstStyle/>
          <a:p>
            <a:pPr marL="228600" indent="-228600">
              <a:spcBef>
                <a:spcPts val="0"/>
              </a:spcBef>
              <a:buClr>
                <a:srgbClr val="000000"/>
              </a:buClr>
              <a:buSzPct val="100000"/>
            </a:pPr>
            <a:r>
              <a:rPr lang="en-US">
                <a:solidFill>
                  <a:srgbClr val="000000"/>
                </a:solidFill>
              </a:rPr>
              <a:t> SAM.gov – System for Award Management</a:t>
            </a:r>
            <a:endParaRPr/>
          </a:p>
          <a:p>
            <a:pPr marL="685800" lvl="1" indent="-228600">
              <a:buClr>
                <a:srgbClr val="000000"/>
              </a:buClr>
              <a:buSzPct val="100000"/>
            </a:pPr>
            <a:r>
              <a:rPr lang="en-US">
                <a:solidFill>
                  <a:srgbClr val="000000"/>
                </a:solidFill>
              </a:rPr>
              <a:t>Any entity desiring to do business with the government must have an active registration in SAM.gov.</a:t>
            </a:r>
            <a:endParaRPr/>
          </a:p>
          <a:p>
            <a:pPr marL="228600" indent="-40639">
              <a:buSzPct val="100000"/>
              <a:buNone/>
            </a:pPr>
            <a:endParaRPr>
              <a:solidFill>
                <a:srgbClr val="000000"/>
              </a:solidFill>
            </a:endParaRPr>
          </a:p>
          <a:p>
            <a:pPr marL="228600" indent="-228600">
              <a:buClr>
                <a:srgbClr val="000000"/>
              </a:buClr>
              <a:buSzPct val="100000"/>
            </a:pPr>
            <a:r>
              <a:rPr lang="en-US">
                <a:solidFill>
                  <a:srgbClr val="000000"/>
                </a:solidFill>
              </a:rPr>
              <a:t>ASAP - Automated Standard Application for Payment</a:t>
            </a:r>
            <a:endParaRPr/>
          </a:p>
          <a:p>
            <a:pPr marL="685800" lvl="1" indent="-228600">
              <a:buClr>
                <a:srgbClr val="000000"/>
              </a:buClr>
              <a:buSzPct val="100000"/>
            </a:pPr>
            <a:r>
              <a:rPr lang="en-US">
                <a:solidFill>
                  <a:srgbClr val="000000"/>
                </a:solidFill>
              </a:rPr>
              <a:t>This is a U.S. Treasury electronic system for federal agencies to transfer funds securely to the recipient</a:t>
            </a:r>
            <a:endParaRPr/>
          </a:p>
          <a:p>
            <a:pPr marL="228600" indent="-40639">
              <a:buSzPct val="100000"/>
              <a:buNone/>
            </a:pPr>
            <a:endParaRPr>
              <a:solidFill>
                <a:srgbClr val="000000"/>
              </a:solidFill>
            </a:endParaRPr>
          </a:p>
        </p:txBody>
      </p:sp>
      <p:sp>
        <p:nvSpPr>
          <p:cNvPr id="475" name="Google Shape;475;p13"/>
          <p:cNvSpPr txBox="1">
            <a:spLocks noGrp="1"/>
          </p:cNvSpPr>
          <p:nvPr>
            <p:ph type="title"/>
          </p:nvPr>
        </p:nvSpPr>
        <p:spPr>
          <a:xfrm>
            <a:off x="605643" y="618354"/>
            <a:ext cx="8277804" cy="1136705"/>
          </a:xfrm>
          <a:prstGeom prst="rect">
            <a:avLst/>
          </a:prstGeom>
          <a:noFill/>
          <a:ln>
            <a:noFill/>
          </a:ln>
        </p:spPr>
        <p:txBody>
          <a:bodyPr spcFirstLastPara="1" wrap="square" lIns="91425" tIns="45700" rIns="91425" bIns="45700" anchor="ctr" anchorCtr="0">
            <a:normAutofit/>
          </a:bodyPr>
          <a:lstStyle/>
          <a:p>
            <a:pPr>
              <a:buSzPts val="4000"/>
            </a:pPr>
            <a:r>
              <a:rPr lang="en-US" dirty="0"/>
              <a:t>INTERNAL CONTROLS – </a:t>
            </a:r>
            <a:r>
              <a:rPr lang="en-US" sz="2800" dirty="0"/>
              <a:t>GOVERNMENT SYSTEMS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4"/>
          <p:cNvSpPr txBox="1">
            <a:spLocks noGrp="1"/>
          </p:cNvSpPr>
          <p:nvPr>
            <p:ph type="title"/>
          </p:nvPr>
        </p:nvSpPr>
        <p:spPr>
          <a:xfrm>
            <a:off x="558140" y="392682"/>
            <a:ext cx="8202067" cy="1039077"/>
          </a:xfrm>
          <a:prstGeom prst="rect">
            <a:avLst/>
          </a:prstGeom>
          <a:noFill/>
          <a:ln>
            <a:noFill/>
          </a:ln>
        </p:spPr>
        <p:txBody>
          <a:bodyPr spcFirstLastPara="1" wrap="square" lIns="91425" tIns="45700" rIns="91425" bIns="45700" anchor="ctr" anchorCtr="0">
            <a:normAutofit fontScale="90000"/>
          </a:bodyPr>
          <a:lstStyle/>
          <a:p>
            <a:pPr>
              <a:buSzPct val="100000"/>
            </a:pPr>
            <a:r>
              <a:rPr lang="en-US" sz="4400" dirty="0"/>
              <a:t>INTERNAL CONTROLS – </a:t>
            </a:r>
            <a:r>
              <a:rPr lang="en-US" sz="3100" dirty="0"/>
              <a:t>GRANT AGREEMENT &amp; ASSURANCES</a:t>
            </a:r>
            <a:endParaRPr dirty="0"/>
          </a:p>
        </p:txBody>
      </p:sp>
      <p:sp>
        <p:nvSpPr>
          <p:cNvPr id="482" name="Google Shape;482;p14"/>
          <p:cNvSpPr txBox="1">
            <a:spLocks noGrp="1"/>
          </p:cNvSpPr>
          <p:nvPr>
            <p:ph type="body" idx="1"/>
          </p:nvPr>
        </p:nvSpPr>
        <p:spPr>
          <a:xfrm>
            <a:off x="2523206" y="1825625"/>
            <a:ext cx="7310405" cy="3976912"/>
          </a:xfrm>
          <a:prstGeom prst="rect">
            <a:avLst/>
          </a:prstGeom>
          <a:noFill/>
          <a:ln>
            <a:noFill/>
          </a:ln>
        </p:spPr>
        <p:txBody>
          <a:bodyPr spcFirstLastPara="1" wrap="square" lIns="91425" tIns="45700" rIns="91425" bIns="45700" anchor="t" anchorCtr="0">
            <a:normAutofit fontScale="92500" lnSpcReduction="10000"/>
          </a:bodyPr>
          <a:lstStyle/>
          <a:p>
            <a:pPr marL="228600" indent="-228600">
              <a:spcBef>
                <a:spcPts val="0"/>
              </a:spcBef>
              <a:buClr>
                <a:srgbClr val="000000"/>
              </a:buClr>
              <a:buSzPct val="100000"/>
            </a:pPr>
            <a:r>
              <a:rPr lang="en-US">
                <a:solidFill>
                  <a:srgbClr val="000000"/>
                </a:solidFill>
              </a:rPr>
              <a:t>Grant Agreements –</a:t>
            </a:r>
            <a:endParaRPr/>
          </a:p>
          <a:p>
            <a:pPr marL="685800" lvl="1" indent="-228600">
              <a:buClr>
                <a:srgbClr val="000000"/>
              </a:buClr>
              <a:buSzPct val="100000"/>
            </a:pPr>
            <a:r>
              <a:rPr lang="en-US">
                <a:solidFill>
                  <a:srgbClr val="000000"/>
                </a:solidFill>
              </a:rPr>
              <a:t>A legal instrument of financial assistance between a Federal awarding agency or pass-through entity and a non-Federal entity.</a:t>
            </a:r>
            <a:endParaRPr/>
          </a:p>
          <a:p>
            <a:pPr marL="228600" indent="-228600">
              <a:buClr>
                <a:srgbClr val="000000"/>
              </a:buClr>
              <a:buSzPct val="100000"/>
            </a:pPr>
            <a:r>
              <a:rPr lang="en-US">
                <a:solidFill>
                  <a:srgbClr val="000000"/>
                </a:solidFill>
              </a:rPr>
              <a:t>Grant Assurances -</a:t>
            </a:r>
            <a:endParaRPr/>
          </a:p>
          <a:p>
            <a:pPr marL="685800" lvl="1" indent="-228600">
              <a:buClr>
                <a:srgbClr val="000000"/>
              </a:buClr>
              <a:buSzPct val="100000"/>
            </a:pPr>
            <a:r>
              <a:rPr lang="en-US">
                <a:solidFill>
                  <a:srgbClr val="000000"/>
                </a:solidFill>
              </a:rPr>
              <a:t>When an entity accepts funds from BIE financial assistance programs, the entity must agree to certain assurances. The assurances are developed to protect the Federal Government’s investment of physical buildings and to further protect the public’s interest.</a:t>
            </a: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5"/>
          <p:cNvSpPr txBox="1">
            <a:spLocks noGrp="1"/>
          </p:cNvSpPr>
          <p:nvPr>
            <p:ph type="title" idx="4294967295"/>
          </p:nvPr>
        </p:nvSpPr>
        <p:spPr>
          <a:xfrm>
            <a:off x="2400300" y="2047875"/>
            <a:ext cx="7391400" cy="2762250"/>
          </a:xfrm>
          <a:prstGeom prst="rect">
            <a:avLst/>
          </a:prstGeom>
          <a:noFill/>
          <a:ln>
            <a:noFill/>
          </a:ln>
        </p:spPr>
        <p:txBody>
          <a:bodyPr spcFirstLastPara="1" wrap="square" lIns="91425" tIns="45700" rIns="91425" bIns="45700" anchor="ctr" anchorCtr="0">
            <a:noAutofit/>
          </a:bodyPr>
          <a:lstStyle/>
          <a:p>
            <a:pPr algn="ctr">
              <a:buSzPts val="4800"/>
            </a:pPr>
            <a:r>
              <a:rPr lang="en-US" sz="4800" b="1" dirty="0">
                <a:solidFill>
                  <a:schemeClr val="bg1"/>
                </a:solidFill>
                <a:latin typeface="Calibri" panose="020F0502020204030204" pitchFamily="34" charset="0"/>
                <a:cs typeface="Calibri" panose="020F0502020204030204" pitchFamily="34" charset="0"/>
              </a:rPr>
              <a:t>QUESTIONS?</a:t>
            </a:r>
            <a:endParaRPr b="1"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p16"/>
          <p:cNvSpPr txBox="1">
            <a:spLocks noGrp="1"/>
          </p:cNvSpPr>
          <p:nvPr>
            <p:ph type="title"/>
          </p:nvPr>
        </p:nvSpPr>
        <p:spPr>
          <a:xfrm>
            <a:off x="2831848" y="362354"/>
            <a:ext cx="7117169" cy="692151"/>
          </a:xfrm>
          <a:prstGeom prst="rect">
            <a:avLst/>
          </a:prstGeom>
          <a:noFill/>
          <a:ln>
            <a:noFill/>
          </a:ln>
        </p:spPr>
        <p:txBody>
          <a:bodyPr spcFirstLastPara="1" wrap="square" lIns="91425" tIns="45700" rIns="91425" bIns="45700" anchor="ctr" anchorCtr="0">
            <a:noAutofit/>
          </a:bodyPr>
          <a:lstStyle/>
          <a:p>
            <a:pPr>
              <a:buSzPts val="4000"/>
            </a:pPr>
            <a:r>
              <a:rPr lang="en-US" sz="4400" dirty="0">
                <a:solidFill>
                  <a:schemeClr val="bg1"/>
                </a:solidFill>
              </a:rPr>
              <a:t>REFERENCES</a:t>
            </a:r>
            <a:endParaRPr sz="4400" dirty="0">
              <a:solidFill>
                <a:schemeClr val="bg1"/>
              </a:solidFill>
            </a:endParaRPr>
          </a:p>
        </p:txBody>
      </p:sp>
      <p:sp>
        <p:nvSpPr>
          <p:cNvPr id="493" name="Google Shape;493;p16"/>
          <p:cNvSpPr txBox="1">
            <a:spLocks noGrp="1"/>
          </p:cNvSpPr>
          <p:nvPr>
            <p:ph type="body" idx="1"/>
          </p:nvPr>
        </p:nvSpPr>
        <p:spPr>
          <a:xfrm>
            <a:off x="3619054" y="1303887"/>
            <a:ext cx="6831232" cy="5322544"/>
          </a:xfrm>
          <a:prstGeom prst="rect">
            <a:avLst/>
          </a:prstGeom>
          <a:noFill/>
          <a:ln>
            <a:noFill/>
          </a:ln>
        </p:spPr>
        <p:txBody>
          <a:bodyPr spcFirstLastPara="1" wrap="square" lIns="91425" tIns="45700" rIns="91425" bIns="45700" anchor="t" anchorCtr="0">
            <a:normAutofit/>
          </a:bodyPr>
          <a:lstStyle/>
          <a:p>
            <a:pPr marL="228600" indent="-228600" algn="l">
              <a:spcBef>
                <a:spcPts val="0"/>
              </a:spcBef>
              <a:buClr>
                <a:srgbClr val="000000"/>
              </a:buClr>
              <a:buSzPct val="100000"/>
            </a:pPr>
            <a:r>
              <a:rPr lang="en-US" sz="2100" b="1" dirty="0">
                <a:solidFill>
                  <a:schemeClr val="bg1"/>
                </a:solidFill>
              </a:rPr>
              <a:t>Audit Requirements - </a:t>
            </a:r>
            <a:r>
              <a:rPr lang="en-US" sz="2100" dirty="0">
                <a:solidFill>
                  <a:schemeClr val="bg1"/>
                </a:solidFill>
              </a:rPr>
              <a:t>2 CFR § 200.501 </a:t>
            </a:r>
            <a:endParaRPr sz="2100" dirty="0">
              <a:solidFill>
                <a:schemeClr val="bg1"/>
              </a:solidFill>
            </a:endParaRPr>
          </a:p>
          <a:p>
            <a:pPr marL="228600" indent="-228600" algn="l">
              <a:buClr>
                <a:srgbClr val="000000"/>
              </a:buClr>
              <a:buSzPct val="100000"/>
            </a:pPr>
            <a:r>
              <a:rPr lang="en-US" sz="2100" b="1" dirty="0">
                <a:solidFill>
                  <a:schemeClr val="bg1"/>
                </a:solidFill>
              </a:rPr>
              <a:t>Background – </a:t>
            </a:r>
            <a:endParaRPr sz="2100" dirty="0">
              <a:solidFill>
                <a:schemeClr val="bg1"/>
              </a:solidFill>
            </a:endParaRPr>
          </a:p>
          <a:p>
            <a:pPr marL="685800" lvl="1" indent="-228600">
              <a:buClr>
                <a:schemeClr val="bg1"/>
              </a:buClr>
              <a:buSzPct val="100000"/>
            </a:pPr>
            <a:r>
              <a:rPr lang="en-US" sz="2100" dirty="0">
                <a:solidFill>
                  <a:schemeClr val="bg1"/>
                </a:solidFill>
                <a:latin typeface="Calibri" panose="020F0502020204030204" pitchFamily="34" charset="0"/>
                <a:cs typeface="Calibri" panose="020F0502020204030204" pitchFamily="34" charset="0"/>
              </a:rPr>
              <a:t>Public Law 101-630 – Indian Child Protection and Family Violence Prevention Act </a:t>
            </a:r>
            <a:endParaRPr sz="2100" dirty="0">
              <a:solidFill>
                <a:schemeClr val="bg1"/>
              </a:solidFill>
              <a:latin typeface="Calibri" panose="020F0502020204030204" pitchFamily="34" charset="0"/>
              <a:cs typeface="Calibri" panose="020F0502020204030204" pitchFamily="34" charset="0"/>
            </a:endParaRPr>
          </a:p>
          <a:p>
            <a:pPr marL="685800" lvl="1" indent="-228600">
              <a:buClr>
                <a:schemeClr val="bg1"/>
              </a:buClr>
              <a:buSzPct val="100000"/>
            </a:pPr>
            <a:r>
              <a:rPr lang="en-US" sz="2100" dirty="0">
                <a:solidFill>
                  <a:schemeClr val="bg1"/>
                </a:solidFill>
                <a:latin typeface="Calibri" panose="020F0502020204030204" pitchFamily="34" charset="0"/>
                <a:cs typeface="Calibri" panose="020F0502020204030204" pitchFamily="34" charset="0"/>
              </a:rPr>
              <a:t>(Code of Federal Regulations 25 CFR Part 63)</a:t>
            </a:r>
            <a:endParaRPr sz="2100" dirty="0">
              <a:solidFill>
                <a:schemeClr val="bg1"/>
              </a:solidFill>
              <a:latin typeface="Calibri" panose="020F0502020204030204" pitchFamily="34" charset="0"/>
              <a:cs typeface="Calibri" panose="020F0502020204030204" pitchFamily="34" charset="0"/>
            </a:endParaRPr>
          </a:p>
          <a:p>
            <a:pPr marL="685800" lvl="1" indent="-228600">
              <a:buClr>
                <a:schemeClr val="bg1"/>
              </a:buClr>
              <a:buSzPct val="100000"/>
            </a:pPr>
            <a:r>
              <a:rPr lang="en-US" sz="2100" dirty="0">
                <a:solidFill>
                  <a:schemeClr val="bg1"/>
                </a:solidFill>
                <a:latin typeface="Calibri" panose="020F0502020204030204" pitchFamily="34" charset="0"/>
                <a:cs typeface="Calibri" panose="020F0502020204030204" pitchFamily="34" charset="0"/>
              </a:rPr>
              <a:t>Public Law 101-647 – Crime Control Act of 1990 Subtitle E – Child Care Worker Employment Background Checks (United States Code Title 42 Section 13041)</a:t>
            </a:r>
            <a:endParaRPr sz="2100" dirty="0">
              <a:solidFill>
                <a:schemeClr val="bg1"/>
              </a:solidFill>
              <a:latin typeface="Calibri" panose="020F0502020204030204" pitchFamily="34" charset="0"/>
              <a:cs typeface="Calibri" panose="020F0502020204030204" pitchFamily="34" charset="0"/>
            </a:endParaRPr>
          </a:p>
          <a:p>
            <a:pPr marL="228600" indent="-228600" algn="l">
              <a:buClr>
                <a:srgbClr val="000000"/>
              </a:buClr>
              <a:buSzPct val="100000"/>
            </a:pPr>
            <a:r>
              <a:rPr lang="en-US" sz="2100" b="1" dirty="0">
                <a:solidFill>
                  <a:schemeClr val="bg1"/>
                </a:solidFill>
              </a:rPr>
              <a:t>Financial Reporting - </a:t>
            </a:r>
            <a:r>
              <a:rPr lang="en-US" sz="2100" dirty="0">
                <a:solidFill>
                  <a:schemeClr val="bg1"/>
                </a:solidFill>
              </a:rPr>
              <a:t>2 CFR § 200.327 </a:t>
            </a:r>
            <a:endParaRPr sz="2100" dirty="0">
              <a:solidFill>
                <a:schemeClr val="bg1"/>
              </a:solidFill>
            </a:endParaRPr>
          </a:p>
          <a:p>
            <a:pPr marL="228600" indent="-228600" algn="l">
              <a:buClr>
                <a:srgbClr val="000000"/>
              </a:buClr>
              <a:buSzPct val="100000"/>
            </a:pPr>
            <a:r>
              <a:rPr lang="en-US" sz="2100" b="1" dirty="0">
                <a:solidFill>
                  <a:schemeClr val="bg1"/>
                </a:solidFill>
              </a:rPr>
              <a:t>Annual Reports </a:t>
            </a:r>
            <a:r>
              <a:rPr lang="en-US" sz="2100" dirty="0">
                <a:solidFill>
                  <a:schemeClr val="bg1"/>
                </a:solidFill>
              </a:rPr>
              <a:t>- 25 U.S.C. § 2505(b)(1)</a:t>
            </a:r>
            <a:endParaRPr sz="2100" dirty="0">
              <a:solidFill>
                <a:schemeClr val="bg1"/>
              </a:solidFill>
            </a:endParaRPr>
          </a:p>
          <a:p>
            <a:pPr marL="228600" indent="-228600" algn="l">
              <a:buClr>
                <a:srgbClr val="000000"/>
              </a:buClr>
              <a:buSzPct val="100000"/>
            </a:pPr>
            <a:r>
              <a:rPr lang="en-US" sz="2100" b="1" dirty="0">
                <a:solidFill>
                  <a:schemeClr val="bg1"/>
                </a:solidFill>
              </a:rPr>
              <a:t>Monitoring – </a:t>
            </a:r>
            <a:r>
              <a:rPr lang="en-US" sz="2100" dirty="0">
                <a:solidFill>
                  <a:schemeClr val="bg1"/>
                </a:solidFill>
              </a:rPr>
              <a:t>25 U.S.C. § 2507 (a)(11) – relating to records and monitoring; and 25 U.S.C 450</a:t>
            </a:r>
            <a:r>
              <a:rPr lang="en-US" sz="2100" i="1" dirty="0">
                <a:solidFill>
                  <a:schemeClr val="bg1"/>
                </a:solidFill>
              </a:rPr>
              <a:t>l</a:t>
            </a:r>
            <a:r>
              <a:rPr lang="en-US" sz="2100" dirty="0">
                <a:solidFill>
                  <a:schemeClr val="bg1"/>
                </a:solidFill>
              </a:rPr>
              <a:t>,(c)(7)(C)</a:t>
            </a:r>
            <a:endParaRPr sz="2100" dirty="0">
              <a:solidFill>
                <a:schemeClr val="bg1"/>
              </a:solidFill>
            </a:endParaRPr>
          </a:p>
          <a:p>
            <a:pPr marL="0" indent="0" algn="l">
              <a:buSzPct val="100000"/>
              <a:buNone/>
            </a:pPr>
            <a:endParaRPr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buSzPts val="4000"/>
            </a:pPr>
            <a:r>
              <a:rPr lang="en-US" dirty="0"/>
              <a:t>CONNECT WITH US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p:nvPr>
        </p:nvSpPr>
        <p:spPr>
          <a:xfrm>
            <a:off x="2333084" y="338604"/>
            <a:ext cx="7117169" cy="516420"/>
          </a:xfrm>
          <a:prstGeom prst="rect">
            <a:avLst/>
          </a:prstGeom>
          <a:noFill/>
          <a:ln>
            <a:noFill/>
          </a:ln>
        </p:spPr>
        <p:txBody>
          <a:bodyPr spcFirstLastPara="1" wrap="square" lIns="91425" tIns="45700" rIns="91425" bIns="45700" anchor="ctr" anchorCtr="0">
            <a:normAutofit fontScale="90000"/>
          </a:bodyPr>
          <a:lstStyle/>
          <a:p>
            <a:r>
              <a:rPr lang="en-US" dirty="0">
                <a:solidFill>
                  <a:schemeClr val="bg1"/>
                </a:solidFill>
              </a:rPr>
              <a:t>CONTACT INFORMATION</a:t>
            </a:r>
            <a:endParaRPr dirty="0">
              <a:solidFill>
                <a:schemeClr val="bg1"/>
              </a:solidFill>
            </a:endParaRPr>
          </a:p>
        </p:txBody>
      </p:sp>
      <p:sp>
        <p:nvSpPr>
          <p:cNvPr id="505" name="Google Shape;505;p18"/>
          <p:cNvSpPr txBox="1"/>
          <p:nvPr/>
        </p:nvSpPr>
        <p:spPr>
          <a:xfrm>
            <a:off x="2529446" y="1508166"/>
            <a:ext cx="9060872" cy="5120072"/>
          </a:xfrm>
          <a:prstGeom prst="rect">
            <a:avLst/>
          </a:prstGeom>
          <a:noFill/>
          <a:ln>
            <a:noFill/>
          </a:ln>
        </p:spPr>
        <p:txBody>
          <a:bodyPr spcFirstLastPara="1" wrap="square" lIns="91425" tIns="45700" rIns="91425" bIns="45700" anchor="b" anchorCtr="0">
            <a:normAutofit fontScale="55000" lnSpcReduction="20000"/>
          </a:bodyPr>
          <a:lstStyle/>
          <a:p>
            <a:pPr>
              <a:lnSpc>
                <a:spcPct val="90000"/>
              </a:lnSpc>
              <a:buClr>
                <a:srgbClr val="4E1E07"/>
              </a:buClr>
              <a:buSzPct val="100000"/>
            </a:pPr>
            <a:r>
              <a:rPr lang="en-US" sz="4000" dirty="0">
                <a:solidFill>
                  <a:schemeClr val="bg1"/>
                </a:solidFill>
                <a:latin typeface="Calibri"/>
                <a:ea typeface="Calibri"/>
                <a:cs typeface="Calibri"/>
                <a:sym typeface="Calibri"/>
              </a:rPr>
              <a:t>Grants Mgmt. Supervisor: Dr. Kimberly </a:t>
            </a:r>
            <a:r>
              <a:rPr lang="en-US" sz="4000" dirty="0" err="1">
                <a:solidFill>
                  <a:schemeClr val="bg1"/>
                </a:solidFill>
                <a:latin typeface="Calibri"/>
                <a:ea typeface="Calibri"/>
                <a:cs typeface="Calibri"/>
                <a:sym typeface="Calibri"/>
              </a:rPr>
              <a:t>Kahe</a:t>
            </a:r>
            <a:r>
              <a:rPr lang="en-US" sz="4000" dirty="0">
                <a:solidFill>
                  <a:schemeClr val="bg1"/>
                </a:solidFill>
                <a:latin typeface="Calibri"/>
                <a:ea typeface="Calibri"/>
                <a:cs typeface="Calibri"/>
                <a:sym typeface="Calibri"/>
              </a:rPr>
              <a:t> </a:t>
            </a:r>
            <a:r>
              <a:rPr lang="en-US" sz="4000" dirty="0" err="1">
                <a:solidFill>
                  <a:schemeClr val="bg1"/>
                </a:solidFill>
                <a:latin typeface="Calibri"/>
                <a:ea typeface="Calibri"/>
                <a:cs typeface="Calibri"/>
                <a:sym typeface="Calibri"/>
              </a:rPr>
              <a:t>Corkin</a:t>
            </a:r>
            <a:r>
              <a:rPr lang="en-US" sz="4000" dirty="0">
                <a:solidFill>
                  <a:schemeClr val="bg1"/>
                </a:solidFill>
                <a:latin typeface="Calibri"/>
                <a:ea typeface="Calibri"/>
                <a:cs typeface="Calibri"/>
                <a:sym typeface="Calibri"/>
              </a:rPr>
              <a:t>: </a:t>
            </a:r>
            <a:r>
              <a:rPr lang="en-US" sz="4000" dirty="0" err="1">
                <a:solidFill>
                  <a:schemeClr val="bg1"/>
                </a:solidFill>
                <a:latin typeface="Calibri"/>
                <a:ea typeface="Calibri"/>
                <a:cs typeface="Calibri"/>
                <a:sym typeface="Calibri"/>
              </a:rPr>
              <a:t>kimberly.corkin@bie.edu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Administrative Support Specialist: Andrea Nez: </a:t>
            </a:r>
            <a:r>
              <a:rPr lang="en-US" sz="4000" dirty="0" err="1">
                <a:solidFill>
                  <a:schemeClr val="bg1"/>
                </a:solidFill>
                <a:latin typeface="Calibri"/>
                <a:ea typeface="Calibri"/>
                <a:cs typeface="Calibri"/>
                <a:sym typeface="Calibri"/>
              </a:rPr>
              <a:t>andrea.Nez@bie.edu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Lead GMS: </a:t>
            </a:r>
            <a:r>
              <a:rPr lang="en-US" sz="4000" dirty="0" err="1">
                <a:solidFill>
                  <a:schemeClr val="bg1"/>
                </a:solidFill>
                <a:latin typeface="Calibri"/>
                <a:ea typeface="Calibri"/>
                <a:cs typeface="Calibri"/>
                <a:sym typeface="Calibri"/>
              </a:rPr>
              <a:t>Marlinda</a:t>
            </a:r>
            <a:r>
              <a:rPr lang="en-US" sz="4000" dirty="0">
                <a:solidFill>
                  <a:schemeClr val="bg1"/>
                </a:solidFill>
                <a:latin typeface="Calibri"/>
                <a:ea typeface="Calibri"/>
                <a:cs typeface="Calibri"/>
                <a:sym typeface="Calibri"/>
              </a:rPr>
              <a:t> Silversmith: </a:t>
            </a:r>
            <a:r>
              <a:rPr lang="en-US" sz="4000" dirty="0" err="1">
                <a:solidFill>
                  <a:schemeClr val="bg1"/>
                </a:solidFill>
                <a:latin typeface="Calibri"/>
                <a:ea typeface="Calibri"/>
                <a:cs typeface="Calibri"/>
                <a:sym typeface="Calibri"/>
              </a:rPr>
              <a:t>marlinda.silversmith@bie.edu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Albuquerque ERC GMS: Carmen </a:t>
            </a:r>
            <a:r>
              <a:rPr lang="en-US" sz="4000" dirty="0" err="1">
                <a:solidFill>
                  <a:schemeClr val="bg1"/>
                </a:solidFill>
                <a:latin typeface="Calibri"/>
                <a:ea typeface="Calibri"/>
                <a:cs typeface="Calibri"/>
                <a:sym typeface="Calibri"/>
              </a:rPr>
              <a:t>Keryte</a:t>
            </a:r>
            <a:r>
              <a:rPr lang="en-US" sz="4000" dirty="0">
                <a:solidFill>
                  <a:schemeClr val="bg1"/>
                </a:solidFill>
                <a:latin typeface="Calibri"/>
                <a:ea typeface="Calibri"/>
                <a:cs typeface="Calibri"/>
                <a:sym typeface="Calibri"/>
              </a:rPr>
              <a:t>: </a:t>
            </a:r>
            <a:r>
              <a:rPr lang="en-US" sz="4000" dirty="0" err="1">
                <a:solidFill>
                  <a:schemeClr val="bg1"/>
                </a:solidFill>
                <a:latin typeface="Calibri"/>
                <a:ea typeface="Calibri"/>
                <a:cs typeface="Calibri"/>
                <a:sym typeface="Calibri"/>
              </a:rPr>
              <a:t>carmen.keryte@bia.gov</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Albuquerque ERC, GMS:  Alex Aragon: </a:t>
            </a:r>
            <a:r>
              <a:rPr lang="en-US" sz="4000" dirty="0" err="1">
                <a:solidFill>
                  <a:schemeClr val="bg1"/>
                </a:solidFill>
                <a:latin typeface="Calibri"/>
                <a:ea typeface="Calibri"/>
                <a:cs typeface="Calibri"/>
                <a:sym typeface="Calibri"/>
              </a:rPr>
              <a:t>alexander.aragon@bie.edu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Albuquerque ERC, GMS: Jody LeCompte-Garrison: </a:t>
            </a:r>
            <a:r>
              <a:rPr lang="en-US" sz="4000" dirty="0" err="1">
                <a:solidFill>
                  <a:schemeClr val="bg1"/>
                </a:solidFill>
                <a:latin typeface="Calibri"/>
                <a:ea typeface="Calibri"/>
                <a:cs typeface="Calibri"/>
                <a:sym typeface="Calibri"/>
              </a:rPr>
              <a:t>jody.lecompte-garrison@bie.edu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Bismarck, ND ERC, GMS: Michelle </a:t>
            </a:r>
            <a:r>
              <a:rPr lang="en-US" sz="4000" dirty="0" err="1">
                <a:solidFill>
                  <a:schemeClr val="bg1"/>
                </a:solidFill>
                <a:latin typeface="Calibri"/>
                <a:ea typeface="Calibri"/>
                <a:cs typeface="Calibri"/>
                <a:sym typeface="Calibri"/>
              </a:rPr>
              <a:t>Kurle</a:t>
            </a:r>
            <a:r>
              <a:rPr lang="en-US" sz="4000" dirty="0">
                <a:solidFill>
                  <a:schemeClr val="bg1"/>
                </a:solidFill>
                <a:latin typeface="Calibri"/>
                <a:ea typeface="Calibri"/>
                <a:cs typeface="Calibri"/>
                <a:sym typeface="Calibri"/>
              </a:rPr>
              <a:t>: </a:t>
            </a:r>
            <a:r>
              <a:rPr lang="en-US" sz="4000" dirty="0" err="1">
                <a:solidFill>
                  <a:schemeClr val="bg1"/>
                </a:solidFill>
                <a:latin typeface="Calibri"/>
                <a:ea typeface="Calibri"/>
                <a:cs typeface="Calibri"/>
                <a:sym typeface="Calibri"/>
              </a:rPr>
              <a:t>michelle.kurle@bie.edu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Bloomington, MN ERC, GMS:  Joseph (Joe) Geary: </a:t>
            </a:r>
            <a:r>
              <a:rPr lang="en-US" sz="4000" dirty="0" err="1">
                <a:solidFill>
                  <a:schemeClr val="bg1"/>
                </a:solidFill>
                <a:latin typeface="Calibri"/>
                <a:ea typeface="Calibri"/>
                <a:cs typeface="Calibri"/>
                <a:sym typeface="Calibri"/>
              </a:rPr>
              <a:t>joseph.geary@bie.edu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Flandreau, SD ERC, GMS: William </a:t>
            </a:r>
            <a:r>
              <a:rPr lang="en-US" sz="4000" dirty="0" err="1">
                <a:solidFill>
                  <a:schemeClr val="bg1"/>
                </a:solidFill>
                <a:latin typeface="Calibri"/>
                <a:ea typeface="Calibri"/>
                <a:cs typeface="Calibri"/>
                <a:sym typeface="Calibri"/>
              </a:rPr>
              <a:t>Nuttle</a:t>
            </a:r>
            <a:r>
              <a:rPr lang="en-US" sz="4000" dirty="0">
                <a:solidFill>
                  <a:schemeClr val="bg1"/>
                </a:solidFill>
                <a:latin typeface="Calibri"/>
                <a:ea typeface="Calibri"/>
                <a:cs typeface="Calibri"/>
                <a:sym typeface="Calibri"/>
              </a:rPr>
              <a:t>: </a:t>
            </a:r>
            <a:r>
              <a:rPr lang="en-US" sz="4000" dirty="0" err="1">
                <a:solidFill>
                  <a:schemeClr val="bg1"/>
                </a:solidFill>
                <a:latin typeface="Calibri"/>
                <a:ea typeface="Calibri"/>
                <a:cs typeface="Calibri"/>
                <a:sym typeface="Calibri"/>
              </a:rPr>
              <a:t>william.nuttle@bie.edu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Kyle, SD ERC, GMS: Robert White Eyes: </a:t>
            </a:r>
            <a:r>
              <a:rPr lang="en-US" sz="4000" dirty="0" err="1">
                <a:solidFill>
                  <a:schemeClr val="bg1"/>
                </a:solidFill>
                <a:latin typeface="Calibri"/>
                <a:ea typeface="Calibri"/>
                <a:cs typeface="Calibri"/>
                <a:sym typeface="Calibri"/>
              </a:rPr>
              <a:t>robert.whiteeyes@bie.edu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Nashville, TN ERC, GMS: Wendall Joe: </a:t>
            </a:r>
            <a:r>
              <a:rPr lang="en-US" sz="4000" dirty="0" err="1">
                <a:solidFill>
                  <a:schemeClr val="bg1"/>
                </a:solidFill>
                <a:latin typeface="Calibri"/>
                <a:ea typeface="Calibri"/>
                <a:cs typeface="Calibri"/>
                <a:sym typeface="Calibri"/>
              </a:rPr>
              <a:t>wendall.joe@bie.edu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r>
              <a:rPr lang="en-US" sz="4000" dirty="0">
                <a:solidFill>
                  <a:schemeClr val="bg1"/>
                </a:solidFill>
                <a:latin typeface="Calibri"/>
                <a:ea typeface="Calibri"/>
                <a:cs typeface="Calibri"/>
                <a:sym typeface="Calibri"/>
              </a:rPr>
              <a:t>Seattle, WA ERC, GMS: Leon </a:t>
            </a:r>
            <a:r>
              <a:rPr lang="en-US" sz="4000" dirty="0" err="1">
                <a:solidFill>
                  <a:schemeClr val="bg1"/>
                </a:solidFill>
                <a:latin typeface="Calibri"/>
                <a:ea typeface="Calibri"/>
                <a:cs typeface="Calibri"/>
                <a:sym typeface="Calibri"/>
              </a:rPr>
              <a:t>Ghahate</a:t>
            </a:r>
            <a:r>
              <a:rPr lang="en-US" sz="4000" dirty="0">
                <a:solidFill>
                  <a:schemeClr val="bg1"/>
                </a:solidFill>
                <a:latin typeface="Calibri"/>
                <a:ea typeface="Calibri"/>
                <a:cs typeface="Calibri"/>
                <a:sym typeface="Calibri"/>
              </a:rPr>
              <a:t>: </a:t>
            </a:r>
            <a:r>
              <a:rPr lang="en-US" sz="4000" dirty="0" err="1">
                <a:solidFill>
                  <a:schemeClr val="bg1"/>
                </a:solidFill>
                <a:latin typeface="Calibri"/>
                <a:ea typeface="Calibri"/>
                <a:cs typeface="Calibri"/>
                <a:sym typeface="Calibri"/>
              </a:rPr>
              <a:t>leon.ghahate@bie.edu</a:t>
            </a:r>
            <a:endParaRPr dirty="0">
              <a:solidFill>
                <a:schemeClr val="bg1"/>
              </a:solidFill>
              <a:latin typeface="Calibri" panose="020F0502020204030204" pitchFamily="34" charset="0"/>
              <a:cs typeface="Calibri" panose="020F0502020204030204" pitchFamily="34" charset="0"/>
            </a:endParaRPr>
          </a:p>
          <a:p>
            <a:pPr>
              <a:lnSpc>
                <a:spcPct val="90000"/>
              </a:lnSpc>
              <a:spcBef>
                <a:spcPts val="1000"/>
              </a:spcBef>
              <a:buClr>
                <a:srgbClr val="4E1E07"/>
              </a:buClr>
              <a:buSzPct val="100000"/>
            </a:pPr>
            <a:endParaRPr sz="3200" dirty="0">
              <a:solidFill>
                <a:schemeClr val="bg1"/>
              </a:solidFill>
              <a:latin typeface="Calibri"/>
              <a:ea typeface="Calibri"/>
              <a:cs typeface="Calibri"/>
              <a:sym typeface="Calibri"/>
            </a:endParaRPr>
          </a:p>
          <a:p>
            <a:pPr>
              <a:lnSpc>
                <a:spcPct val="90000"/>
              </a:lnSpc>
              <a:spcBef>
                <a:spcPts val="1000"/>
              </a:spcBef>
              <a:buClr>
                <a:srgbClr val="4E1E07"/>
              </a:buClr>
              <a:buSzPct val="100000"/>
            </a:pPr>
            <a:endParaRPr sz="1800" dirty="0">
              <a:solidFill>
                <a:schemeClr val="bg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1"/>
          <p:cNvSpPr txBox="1">
            <a:spLocks noGrp="1"/>
          </p:cNvSpPr>
          <p:nvPr>
            <p:ph type="title" idx="4294967295"/>
          </p:nvPr>
        </p:nvSpPr>
        <p:spPr>
          <a:xfrm>
            <a:off x="2283619" y="3429000"/>
            <a:ext cx="7624762" cy="1325562"/>
          </a:xfrm>
          <a:prstGeom prst="rect">
            <a:avLst/>
          </a:prstGeom>
          <a:noFill/>
          <a:ln>
            <a:noFill/>
          </a:ln>
        </p:spPr>
        <p:txBody>
          <a:bodyPr spcFirstLastPara="1" wrap="square" lIns="91425" tIns="45700" rIns="91425" bIns="45700" anchor="ctr" anchorCtr="0">
            <a:normAutofit/>
          </a:bodyPr>
          <a:lstStyle/>
          <a:p>
            <a:pPr algn="ctr"/>
            <a:r>
              <a:rPr lang="en-US" dirty="0">
                <a:solidFill>
                  <a:schemeClr val="bg1"/>
                </a:solidFill>
                <a:latin typeface="Calibri" panose="020F0502020204030204" pitchFamily="34" charset="0"/>
                <a:cs typeface="Calibri" panose="020F0502020204030204" pitchFamily="34" charset="0"/>
              </a:rPr>
              <a:t>SESSION 12-14</a:t>
            </a:r>
            <a:br>
              <a:rPr lang="en-US" dirty="0">
                <a:solidFill>
                  <a:schemeClr val="bg1"/>
                </a:solidFill>
                <a:latin typeface="Calibri" panose="020F0502020204030204" pitchFamily="34" charset="0"/>
                <a:cs typeface="Calibri" panose="020F0502020204030204" pitchFamily="34" charset="0"/>
              </a:rPr>
            </a:br>
            <a:r>
              <a:rPr lang="en-US" dirty="0">
                <a:solidFill>
                  <a:schemeClr val="bg1"/>
                </a:solidFill>
                <a:latin typeface="Calibri" panose="020F0502020204030204" pitchFamily="34" charset="0"/>
                <a:cs typeface="Calibri" panose="020F0502020204030204" pitchFamily="34" charset="0"/>
              </a:rPr>
              <a:t>Grants Management </a:t>
            </a:r>
            <a:endParaRPr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9127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2" name="Title 1">
            <a:extLst>
              <a:ext uri="{FF2B5EF4-FFF2-40B4-BE49-F238E27FC236}">
                <a16:creationId xmlns:a16="http://schemas.microsoft.com/office/drawing/2014/main" id="{6C9CC314-5318-A0F2-616C-835A044395F7}"/>
              </a:ext>
            </a:extLst>
          </p:cNvPr>
          <p:cNvSpPr>
            <a:spLocks noGrp="1"/>
          </p:cNvSpPr>
          <p:nvPr>
            <p:ph type="title"/>
          </p:nvPr>
        </p:nvSpPr>
        <p:spPr/>
        <p:txBody>
          <a:bodyP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Tree>
    <p:extLst>
      <p:ext uri="{BB962C8B-B14F-4D97-AF65-F5344CB8AC3E}">
        <p14:creationId xmlns:p14="http://schemas.microsoft.com/office/powerpoint/2010/main" val="55108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title"/>
          </p:nvPr>
        </p:nvSpPr>
        <p:spPr>
          <a:xfrm>
            <a:off x="6202706" y="672175"/>
            <a:ext cx="5118436" cy="1325563"/>
          </a:xfrm>
          <a:prstGeom prst="rect">
            <a:avLst/>
          </a:prstGeom>
          <a:noFill/>
          <a:ln>
            <a:noFill/>
          </a:ln>
        </p:spPr>
        <p:txBody>
          <a:bodyPr spcFirstLastPara="1" wrap="square" lIns="91425" tIns="45700" rIns="91425" bIns="45700" anchor="ctr" anchorCtr="0">
            <a:normAutofit/>
          </a:bodyPr>
          <a:lstStyle/>
          <a:p>
            <a:r>
              <a:rPr lang="en-US" dirty="0"/>
              <a:t>MISSION</a:t>
            </a:r>
            <a:endParaRPr dirty="0"/>
          </a:p>
        </p:txBody>
      </p:sp>
      <p:sp>
        <p:nvSpPr>
          <p:cNvPr id="403" name="Google Shape;403;p2"/>
          <p:cNvSpPr txBox="1">
            <a:spLocks noGrp="1"/>
          </p:cNvSpPr>
          <p:nvPr>
            <p:ph type="body" idx="1"/>
          </p:nvPr>
        </p:nvSpPr>
        <p:spPr>
          <a:xfrm>
            <a:off x="6202705" y="1862574"/>
            <a:ext cx="5118437" cy="3132851"/>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The mission of the BIE is to provide students at BIE-funded schools with a culturally relevant, high-quality education that prepares students with the knowledge, skills, and behaviors needed to flourish in the opportunities of tomorrow, become healthy and successful individuals, and lead their communities and sovereign nations to a thriving future that preserves their unique cultural identities.</a:t>
            </a:r>
            <a:endParaRPr dirty="0"/>
          </a:p>
          <a:p>
            <a:pPr marL="0" indent="0"/>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
          <p:cNvSpPr txBox="1">
            <a:spLocks noGrp="1"/>
          </p:cNvSpPr>
          <p:nvPr>
            <p:ph type="body" idx="1"/>
          </p:nvPr>
        </p:nvSpPr>
        <p:spPr>
          <a:xfrm>
            <a:off x="2451016" y="1943915"/>
            <a:ext cx="7217916" cy="4295732"/>
          </a:xfrm>
          <a:prstGeom prst="rect">
            <a:avLst/>
          </a:prstGeom>
          <a:noFill/>
          <a:ln>
            <a:noFill/>
          </a:ln>
        </p:spPr>
        <p:txBody>
          <a:bodyPr spcFirstLastPara="1" wrap="square" lIns="91425" tIns="45700" rIns="91425" bIns="45700" anchor="t" anchorCtr="0">
            <a:normAutofit fontScale="92500" lnSpcReduction="20000"/>
          </a:bodyPr>
          <a:lstStyle/>
          <a:p>
            <a:pPr marL="342900">
              <a:spcBef>
                <a:spcPts val="0"/>
              </a:spcBef>
              <a:buClr>
                <a:srgbClr val="000000"/>
              </a:buClr>
              <a:buSzPct val="100000"/>
              <a:buFont typeface="Noto Sans Symbols"/>
              <a:buChar char="▪"/>
            </a:pPr>
            <a:r>
              <a:rPr lang="en-US" dirty="0">
                <a:solidFill>
                  <a:srgbClr val="000000"/>
                </a:solidFill>
              </a:rPr>
              <a:t>Single Audit Requirements</a:t>
            </a:r>
            <a:endParaRPr dirty="0"/>
          </a:p>
          <a:p>
            <a:pPr marL="342900">
              <a:buClr>
                <a:srgbClr val="000000"/>
              </a:buClr>
              <a:buSzPct val="100000"/>
              <a:buFont typeface="Noto Sans Symbols"/>
              <a:buChar char="▪"/>
            </a:pPr>
            <a:r>
              <a:rPr lang="en-US" dirty="0">
                <a:solidFill>
                  <a:srgbClr val="000000"/>
                </a:solidFill>
              </a:rPr>
              <a:t>Background Checks</a:t>
            </a:r>
            <a:endParaRPr dirty="0"/>
          </a:p>
          <a:p>
            <a:pPr marL="342900">
              <a:buClr>
                <a:srgbClr val="000000"/>
              </a:buClr>
              <a:buSzPct val="100000"/>
              <a:buFont typeface="Noto Sans Symbols"/>
              <a:buChar char="▪"/>
            </a:pPr>
            <a:r>
              <a:rPr lang="en-US" dirty="0">
                <a:solidFill>
                  <a:srgbClr val="000000"/>
                </a:solidFill>
              </a:rPr>
              <a:t>Internal Controls</a:t>
            </a:r>
            <a:endParaRPr dirty="0"/>
          </a:p>
          <a:p>
            <a:pPr marL="800100" lvl="1">
              <a:buClr>
                <a:srgbClr val="000000"/>
              </a:buClr>
              <a:buSzPct val="100000"/>
              <a:buFont typeface="Noto Sans Symbols"/>
              <a:buChar char="▪"/>
            </a:pPr>
            <a:r>
              <a:rPr lang="en-US" dirty="0">
                <a:solidFill>
                  <a:srgbClr val="000000"/>
                </a:solidFill>
              </a:rPr>
              <a:t>Reporting Requirements – </a:t>
            </a:r>
            <a:r>
              <a:rPr lang="en-US" sz="2600" dirty="0">
                <a:solidFill>
                  <a:srgbClr val="000000"/>
                </a:solidFill>
              </a:rPr>
              <a:t>SF-425 Financial Reports, Annual Reports</a:t>
            </a:r>
            <a:endParaRPr dirty="0"/>
          </a:p>
          <a:p>
            <a:pPr marL="800100" lvl="1">
              <a:buClr>
                <a:srgbClr val="000000"/>
              </a:buClr>
              <a:buSzPct val="100000"/>
              <a:buFont typeface="Noto Sans Symbols"/>
              <a:buChar char="▪"/>
            </a:pPr>
            <a:r>
              <a:rPr lang="en-US" dirty="0">
                <a:solidFill>
                  <a:srgbClr val="000000"/>
                </a:solidFill>
              </a:rPr>
              <a:t>Monitoring – </a:t>
            </a:r>
            <a:r>
              <a:rPr lang="en-US" sz="2600" dirty="0">
                <a:solidFill>
                  <a:srgbClr val="000000"/>
                </a:solidFill>
              </a:rPr>
              <a:t>Annual monitoring </a:t>
            </a:r>
            <a:endParaRPr dirty="0"/>
          </a:p>
          <a:p>
            <a:pPr marL="800100" lvl="1">
              <a:buClr>
                <a:srgbClr val="000000"/>
              </a:buClr>
              <a:buSzPct val="100000"/>
              <a:buFont typeface="Noto Sans Symbols"/>
              <a:buChar char="▪"/>
            </a:pPr>
            <a:r>
              <a:rPr lang="en-US" dirty="0" err="1">
                <a:solidFill>
                  <a:srgbClr val="000000"/>
                </a:solidFill>
              </a:rPr>
              <a:t>SAM.gov</a:t>
            </a:r>
            <a:r>
              <a:rPr lang="en-US" dirty="0">
                <a:solidFill>
                  <a:srgbClr val="000000"/>
                </a:solidFill>
              </a:rPr>
              <a:t> (UEI/DUNS#) – </a:t>
            </a:r>
            <a:r>
              <a:rPr lang="en-US" sz="2600" dirty="0">
                <a:solidFill>
                  <a:srgbClr val="000000"/>
                </a:solidFill>
              </a:rPr>
              <a:t>System for Award Management</a:t>
            </a:r>
            <a:endParaRPr dirty="0"/>
          </a:p>
          <a:p>
            <a:pPr marL="800100" lvl="1">
              <a:buClr>
                <a:srgbClr val="000000"/>
              </a:buClr>
              <a:buSzPct val="100000"/>
              <a:buFont typeface="Noto Sans Symbols"/>
              <a:buChar char="▪"/>
            </a:pPr>
            <a:r>
              <a:rPr lang="en-US" dirty="0">
                <a:solidFill>
                  <a:srgbClr val="000000"/>
                </a:solidFill>
              </a:rPr>
              <a:t>ASAP – </a:t>
            </a:r>
            <a:r>
              <a:rPr lang="en-US" sz="2600" dirty="0">
                <a:solidFill>
                  <a:srgbClr val="000000"/>
                </a:solidFill>
              </a:rPr>
              <a:t>Automated Standard Application for Payment</a:t>
            </a:r>
            <a:endParaRPr dirty="0"/>
          </a:p>
          <a:p>
            <a:pPr marL="800100" lvl="1">
              <a:buClr>
                <a:srgbClr val="000000"/>
              </a:buClr>
              <a:buSzPct val="107692"/>
              <a:buFont typeface="Noto Sans Symbols"/>
              <a:buChar char="▪"/>
            </a:pPr>
            <a:r>
              <a:rPr lang="en-US" dirty="0">
                <a:solidFill>
                  <a:srgbClr val="000000"/>
                </a:solidFill>
              </a:rPr>
              <a:t>Grant Agreement (GA)– </a:t>
            </a:r>
            <a:r>
              <a:rPr lang="en-US" sz="2600" dirty="0">
                <a:solidFill>
                  <a:srgbClr val="000000"/>
                </a:solidFill>
              </a:rPr>
              <a:t>Understanding the Grant Assurances w/the GA</a:t>
            </a:r>
            <a:endParaRPr sz="2600" dirty="0">
              <a:solidFill>
                <a:srgbClr val="000000"/>
              </a:solidFill>
            </a:endParaRPr>
          </a:p>
          <a:p>
            <a:pPr marL="228600" indent="-40639">
              <a:buSzPct val="100000"/>
              <a:buNone/>
            </a:pPr>
            <a:endParaRPr dirty="0"/>
          </a:p>
        </p:txBody>
      </p:sp>
      <p:sp>
        <p:nvSpPr>
          <p:cNvPr id="409" name="Google Shape;409;p3"/>
          <p:cNvSpPr txBox="1">
            <a:spLocks noGrp="1"/>
          </p:cNvSpPr>
          <p:nvPr>
            <p:ph type="title"/>
          </p:nvPr>
        </p:nvSpPr>
        <p:spPr>
          <a:xfrm>
            <a:off x="617517" y="618354"/>
            <a:ext cx="8668987" cy="1325563"/>
          </a:xfrm>
          <a:prstGeom prst="rect">
            <a:avLst/>
          </a:prstGeom>
          <a:noFill/>
          <a:ln>
            <a:noFill/>
          </a:ln>
        </p:spPr>
        <p:txBody>
          <a:bodyPr spcFirstLastPara="1" wrap="square" lIns="91425" tIns="45700" rIns="91425" bIns="45700" anchor="ctr" anchorCtr="0">
            <a:normAutofit/>
          </a:bodyPr>
          <a:lstStyle/>
          <a:p>
            <a:pPr>
              <a:buSzPts val="4000"/>
            </a:pPr>
            <a:r>
              <a:rPr lang="en-US" dirty="0"/>
              <a:t>GRANT COMPLIANCE REQUIREMENTS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171450" indent="-171450">
              <a:spcBef>
                <a:spcPts val="0"/>
              </a:spcBef>
              <a:buClr>
                <a:srgbClr val="000000"/>
              </a:buClr>
              <a:buSzPts val="2400"/>
            </a:pPr>
            <a:r>
              <a:rPr lang="en-US" sz="2400" dirty="0">
                <a:solidFill>
                  <a:srgbClr val="000000"/>
                </a:solidFill>
                <a:latin typeface="Calibri" panose="020F0502020204030204" pitchFamily="34" charset="0"/>
                <a:ea typeface="Arial"/>
                <a:cs typeface="Calibri" panose="020F0502020204030204" pitchFamily="34" charset="0"/>
                <a:sym typeface="Arial"/>
              </a:rPr>
              <a:t>When a </a:t>
            </a:r>
            <a:r>
              <a:rPr lang="en-US" sz="2400" u="sng" dirty="0">
                <a:solidFill>
                  <a:srgbClr val="000000"/>
                </a:solidFill>
                <a:latin typeface="Calibri" panose="020F0502020204030204" pitchFamily="34" charset="0"/>
                <a:ea typeface="Arial"/>
                <a:cs typeface="Calibri" panose="020F0502020204030204" pitchFamily="34" charset="0"/>
                <a:sym typeface="Arial"/>
              </a:rPr>
              <a:t>non-federal entity expends federal awards</a:t>
            </a:r>
            <a:r>
              <a:rPr lang="en-US" sz="2400" dirty="0">
                <a:solidFill>
                  <a:srgbClr val="000000"/>
                </a:solidFill>
                <a:latin typeface="Calibri" panose="020F0502020204030204" pitchFamily="34" charset="0"/>
                <a:ea typeface="Arial"/>
                <a:cs typeface="Calibri" panose="020F0502020204030204" pitchFamily="34" charset="0"/>
                <a:sym typeface="Arial"/>
              </a:rPr>
              <a:t> (either direct or indirect awards) of $750,000 or more in their fiscal year</a:t>
            </a:r>
            <a:endParaRPr dirty="0"/>
          </a:p>
          <a:p>
            <a:pPr marL="514350" lvl="1" indent="-171450">
              <a:spcBef>
                <a:spcPts val="375"/>
              </a:spcBef>
              <a:buClr>
                <a:srgbClr val="000000"/>
              </a:buClr>
              <a:buSzPts val="2400"/>
            </a:pPr>
            <a:r>
              <a:rPr lang="en-US" sz="2400" dirty="0">
                <a:solidFill>
                  <a:srgbClr val="000000"/>
                </a:solidFill>
                <a:latin typeface="Calibri" panose="020F0502020204030204" pitchFamily="34" charset="0"/>
                <a:ea typeface="Arial"/>
                <a:cs typeface="Calibri" panose="020F0502020204030204" pitchFamily="34" charset="0"/>
                <a:sym typeface="Arial"/>
              </a:rPr>
              <a:t>What is a </a:t>
            </a:r>
            <a:r>
              <a:rPr lang="en-US" sz="2400" u="sng" dirty="0">
                <a:solidFill>
                  <a:srgbClr val="000000"/>
                </a:solidFill>
                <a:latin typeface="Calibri" panose="020F0502020204030204" pitchFamily="34" charset="0"/>
                <a:ea typeface="Arial"/>
                <a:cs typeface="Calibri" panose="020F0502020204030204" pitchFamily="34" charset="0"/>
                <a:sym typeface="Arial"/>
              </a:rPr>
              <a:t>non-federal entity</a:t>
            </a:r>
            <a:r>
              <a:rPr lang="en-US" sz="2400" dirty="0">
                <a:solidFill>
                  <a:srgbClr val="000000"/>
                </a:solidFill>
                <a:latin typeface="Calibri" panose="020F0502020204030204" pitchFamily="34" charset="0"/>
                <a:ea typeface="Arial"/>
                <a:cs typeface="Calibri" panose="020F0502020204030204" pitchFamily="34" charset="0"/>
                <a:sym typeface="Arial"/>
              </a:rPr>
              <a:t>?</a:t>
            </a:r>
            <a:endParaRPr dirty="0"/>
          </a:p>
          <a:p>
            <a:pPr marL="857250" lvl="2" indent="-171450">
              <a:spcBef>
                <a:spcPts val="375"/>
              </a:spcBef>
              <a:buClr>
                <a:srgbClr val="000000"/>
              </a:buClr>
              <a:buSzPts val="2400"/>
            </a:pPr>
            <a:r>
              <a:rPr lang="en-US" dirty="0">
                <a:solidFill>
                  <a:srgbClr val="000000"/>
                </a:solidFill>
                <a:latin typeface="Calibri" panose="020F0502020204030204" pitchFamily="34" charset="0"/>
                <a:ea typeface="Arial"/>
                <a:cs typeface="Calibri" panose="020F0502020204030204" pitchFamily="34" charset="0"/>
                <a:sym typeface="Arial"/>
              </a:rPr>
              <a:t>States</a:t>
            </a:r>
            <a:endParaRPr dirty="0"/>
          </a:p>
          <a:p>
            <a:pPr marL="857250" lvl="2" indent="-171450">
              <a:spcBef>
                <a:spcPts val="375"/>
              </a:spcBef>
              <a:buClr>
                <a:srgbClr val="000000"/>
              </a:buClr>
              <a:buSzPts val="2400"/>
            </a:pPr>
            <a:r>
              <a:rPr lang="en-US" dirty="0">
                <a:solidFill>
                  <a:srgbClr val="000000"/>
                </a:solidFill>
                <a:latin typeface="Calibri" panose="020F0502020204030204" pitchFamily="34" charset="0"/>
                <a:ea typeface="Arial"/>
                <a:cs typeface="Calibri" panose="020F0502020204030204" pitchFamily="34" charset="0"/>
                <a:sym typeface="Arial"/>
              </a:rPr>
              <a:t>Local governments</a:t>
            </a:r>
            <a:endParaRPr dirty="0"/>
          </a:p>
          <a:p>
            <a:pPr marL="857250" lvl="2" indent="-171450">
              <a:spcBef>
                <a:spcPts val="375"/>
              </a:spcBef>
              <a:buClr>
                <a:srgbClr val="000000"/>
              </a:buClr>
              <a:buSzPts val="2400"/>
            </a:pPr>
            <a:r>
              <a:rPr lang="en-US" dirty="0">
                <a:solidFill>
                  <a:srgbClr val="000000"/>
                </a:solidFill>
                <a:latin typeface="Calibri" panose="020F0502020204030204" pitchFamily="34" charset="0"/>
                <a:ea typeface="Arial"/>
                <a:cs typeface="Calibri" panose="020F0502020204030204" pitchFamily="34" charset="0"/>
                <a:sym typeface="Arial"/>
              </a:rPr>
              <a:t>Indian Tribes</a:t>
            </a:r>
            <a:endParaRPr dirty="0"/>
          </a:p>
          <a:p>
            <a:pPr marL="857250" lvl="2" indent="-171450">
              <a:spcBef>
                <a:spcPts val="375"/>
              </a:spcBef>
              <a:buClr>
                <a:srgbClr val="000000"/>
              </a:buClr>
              <a:buSzPts val="2400"/>
            </a:pPr>
            <a:r>
              <a:rPr lang="en-US" dirty="0">
                <a:solidFill>
                  <a:srgbClr val="000000"/>
                </a:solidFill>
                <a:latin typeface="Calibri" panose="020F0502020204030204" pitchFamily="34" charset="0"/>
                <a:ea typeface="Arial"/>
                <a:cs typeface="Calibri" panose="020F0502020204030204" pitchFamily="34" charset="0"/>
                <a:sym typeface="Arial"/>
              </a:rPr>
              <a:t>Institutions of Higher Education (IHE)</a:t>
            </a:r>
            <a:endParaRPr dirty="0"/>
          </a:p>
          <a:p>
            <a:pPr marL="857250" lvl="2" indent="-171450">
              <a:spcBef>
                <a:spcPts val="375"/>
              </a:spcBef>
              <a:buClr>
                <a:srgbClr val="000000"/>
              </a:buClr>
              <a:buSzPts val="2400"/>
            </a:pPr>
            <a:r>
              <a:rPr lang="en-US" dirty="0">
                <a:solidFill>
                  <a:srgbClr val="000000"/>
                </a:solidFill>
                <a:latin typeface="Calibri" panose="020F0502020204030204" pitchFamily="34" charset="0"/>
                <a:ea typeface="Arial"/>
                <a:cs typeface="Calibri" panose="020F0502020204030204" pitchFamily="34" charset="0"/>
                <a:sym typeface="Arial"/>
              </a:rPr>
              <a:t>Not-for-profit organization</a:t>
            </a:r>
            <a:endParaRPr dirty="0"/>
          </a:p>
          <a:p>
            <a:pPr marL="228600" indent="-25400">
              <a:buSzPts val="3200"/>
              <a:buNone/>
            </a:pPr>
            <a:endParaRPr dirty="0"/>
          </a:p>
        </p:txBody>
      </p:sp>
      <p:sp>
        <p:nvSpPr>
          <p:cNvPr id="415" name="Google Shape;415;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a:buSzPts val="4000"/>
            </a:pPr>
            <a:r>
              <a:rPr lang="en-US" dirty="0"/>
              <a:t>WHEN IS A SINGLE AUDIT REQUIRED?</a:t>
            </a:r>
            <a:endParaRPr dirty="0"/>
          </a:p>
        </p:txBody>
      </p:sp>
      <p:sp>
        <p:nvSpPr>
          <p:cNvPr id="416" name="Google Shape;416;p4"/>
          <p:cNvSpPr/>
          <p:nvPr/>
        </p:nvSpPr>
        <p:spPr>
          <a:xfrm>
            <a:off x="7557100" y="3080084"/>
            <a:ext cx="1943837" cy="861566"/>
          </a:xfrm>
          <a:prstGeom prst="wave">
            <a:avLst>
              <a:gd name="adj1" fmla="val 12500"/>
              <a:gd name="adj2" fmla="val 0"/>
            </a:avLst>
          </a:prstGeom>
          <a:solidFill>
            <a:schemeClr val="accent2"/>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dirty="0">
                <a:solidFill>
                  <a:srgbClr val="FFFFFF"/>
                </a:solidFill>
                <a:latin typeface="Calibri" panose="020F0502020204030204" pitchFamily="34" charset="0"/>
                <a:ea typeface="Arial Black"/>
                <a:cs typeface="Calibri" panose="020F0502020204030204" pitchFamily="34" charset="0"/>
                <a:sym typeface="Arial Black"/>
              </a:rPr>
              <a:t>2 CFR §200.501</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
          <p:cNvSpPr txBox="1">
            <a:spLocks noGrp="1"/>
          </p:cNvSpPr>
          <p:nvPr>
            <p:ph type="body" idx="1"/>
          </p:nvPr>
        </p:nvSpPr>
        <p:spPr>
          <a:xfrm>
            <a:off x="2451016" y="1825625"/>
            <a:ext cx="7217916" cy="4250322"/>
          </a:xfrm>
          <a:prstGeom prst="rect">
            <a:avLst/>
          </a:prstGeom>
          <a:noFill/>
          <a:ln>
            <a:noFill/>
          </a:ln>
        </p:spPr>
        <p:txBody>
          <a:bodyPr spcFirstLastPara="1" wrap="square" lIns="91425" tIns="45700" rIns="91425" bIns="45700" anchor="t" anchorCtr="0">
            <a:normAutofit/>
          </a:bodyPr>
          <a:lstStyle/>
          <a:p>
            <a:pPr marL="171450" indent="-177800">
              <a:spcBef>
                <a:spcPts val="0"/>
              </a:spcBef>
              <a:buClr>
                <a:srgbClr val="000000"/>
              </a:buClr>
              <a:buSzPts val="2800"/>
            </a:pPr>
            <a:r>
              <a:rPr lang="en-US" sz="2800" dirty="0">
                <a:solidFill>
                  <a:srgbClr val="000000"/>
                </a:solidFill>
                <a:latin typeface="Calibri" panose="020F0502020204030204" pitchFamily="34" charset="0"/>
                <a:ea typeface="Arial"/>
                <a:cs typeface="Calibri" panose="020F0502020204030204" pitchFamily="34" charset="0"/>
                <a:sym typeface="Arial"/>
              </a:rPr>
              <a:t>Audits conducted annually</a:t>
            </a:r>
            <a:endParaRPr dirty="0"/>
          </a:p>
          <a:p>
            <a:pPr marL="514350" lvl="1" indent="-171450">
              <a:spcBef>
                <a:spcPts val="375"/>
              </a:spcBef>
              <a:buClr>
                <a:srgbClr val="000000"/>
              </a:buClr>
              <a:buSzPts val="2400"/>
            </a:pPr>
            <a:r>
              <a:rPr lang="en-US" sz="2400" dirty="0">
                <a:solidFill>
                  <a:srgbClr val="000000"/>
                </a:solidFill>
                <a:latin typeface="Calibri" panose="020F0502020204030204" pitchFamily="34" charset="0"/>
                <a:ea typeface="Arial"/>
                <a:cs typeface="Calibri" panose="020F0502020204030204" pitchFamily="34" charset="0"/>
                <a:sym typeface="Arial"/>
              </a:rPr>
              <a:t>Biennial audits allowed under limited circumstances</a:t>
            </a:r>
            <a:endParaRPr dirty="0"/>
          </a:p>
          <a:p>
            <a:pPr marL="171450" indent="-171450">
              <a:spcBef>
                <a:spcPts val="750"/>
              </a:spcBef>
              <a:buClr>
                <a:srgbClr val="000000"/>
              </a:buClr>
              <a:buSzPts val="2600"/>
            </a:pPr>
            <a:r>
              <a:rPr lang="en-US" sz="2600" dirty="0">
                <a:solidFill>
                  <a:srgbClr val="000000"/>
                </a:solidFill>
                <a:latin typeface="Calibri" panose="020F0502020204030204" pitchFamily="34" charset="0"/>
                <a:ea typeface="Arial"/>
                <a:cs typeface="Calibri" panose="020F0502020204030204" pitchFamily="34" charset="0"/>
                <a:sym typeface="Arial"/>
              </a:rPr>
              <a:t>Must be submitted to the Federal Audit Clearinghouse (FAC) within the earlier of 30 days after receipt of the auditors reports or 9 months after year end of the auditee</a:t>
            </a:r>
            <a:endParaRPr dirty="0"/>
          </a:p>
          <a:p>
            <a:pPr marL="514350" lvl="1" indent="-171450">
              <a:spcBef>
                <a:spcPts val="375"/>
              </a:spcBef>
              <a:buClr>
                <a:srgbClr val="000000"/>
              </a:buClr>
              <a:buSzPts val="2400"/>
            </a:pPr>
            <a:r>
              <a:rPr lang="en-US" sz="2400" dirty="0">
                <a:solidFill>
                  <a:srgbClr val="000000"/>
                </a:solidFill>
                <a:latin typeface="Calibri" panose="020F0502020204030204" pitchFamily="34" charset="0"/>
                <a:ea typeface="Arial"/>
                <a:cs typeface="Calibri" panose="020F0502020204030204" pitchFamily="34" charset="0"/>
                <a:sym typeface="Arial"/>
              </a:rPr>
              <a:t>If the due date falls on a Saturday, Sunday, or federal holiday, the reporting package is due  the next business day</a:t>
            </a:r>
            <a:endParaRPr dirty="0"/>
          </a:p>
          <a:p>
            <a:pPr marL="228600" indent="-25400">
              <a:buSzPts val="3200"/>
              <a:buNone/>
            </a:pPr>
            <a:endParaRPr dirty="0"/>
          </a:p>
        </p:txBody>
      </p:sp>
      <p:sp>
        <p:nvSpPr>
          <p:cNvPr id="423" name="Google Shape;423;p5"/>
          <p:cNvSpPr txBox="1">
            <a:spLocks noGrp="1"/>
          </p:cNvSpPr>
          <p:nvPr>
            <p:ph type="title"/>
          </p:nvPr>
        </p:nvSpPr>
        <p:spPr>
          <a:xfrm>
            <a:off x="427512" y="618354"/>
            <a:ext cx="8628256" cy="1325563"/>
          </a:xfrm>
          <a:prstGeom prst="rect">
            <a:avLst/>
          </a:prstGeom>
          <a:noFill/>
          <a:ln>
            <a:noFill/>
          </a:ln>
        </p:spPr>
        <p:txBody>
          <a:bodyPr spcFirstLastPara="1" wrap="square" lIns="91425" tIns="45700" rIns="91425" bIns="45700" anchor="ctr" anchorCtr="0">
            <a:normAutofit/>
          </a:bodyPr>
          <a:lstStyle/>
          <a:p>
            <a:pPr>
              <a:buSzPts val="4000"/>
            </a:pPr>
            <a:r>
              <a:rPr lang="en-US" dirty="0"/>
              <a:t>SINGLE AUDIT REQUIREMENTS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0" name="Google Shape;430;p6"/>
          <p:cNvSpPr txBox="1">
            <a:spLocks noGrp="1"/>
          </p:cNvSpPr>
          <p:nvPr>
            <p:ph type="body" idx="1"/>
          </p:nvPr>
        </p:nvSpPr>
        <p:spPr>
          <a:prstGeom prst="rect">
            <a:avLst/>
          </a:prstGeom>
          <a:noFill/>
          <a:ln>
            <a:noFill/>
          </a:ln>
        </p:spPr>
        <p:txBody>
          <a:bodyPr spcFirstLastPara="1" wrap="square" lIns="91425" tIns="45700" rIns="91425" bIns="45700" anchor="t" anchorCtr="0">
            <a:normAutofit fontScale="92500" lnSpcReduction="10000"/>
          </a:bodyPr>
          <a:lstStyle/>
          <a:p>
            <a:pPr marL="0" indent="0" algn="l">
              <a:spcBef>
                <a:spcPts val="0"/>
              </a:spcBef>
              <a:buClr>
                <a:srgbClr val="000000"/>
              </a:buClr>
              <a:buSzPts val="3200"/>
            </a:pPr>
            <a:r>
              <a:rPr lang="en-US" sz="3200">
                <a:solidFill>
                  <a:srgbClr val="000000"/>
                </a:solidFill>
              </a:rPr>
              <a:t>101-630 Indian Child Protection and Family Violence Prevention Act of 1990: </a:t>
            </a:r>
            <a:r>
              <a:rPr lang="en-US">
                <a:solidFill>
                  <a:srgbClr val="000000"/>
                </a:solidFill>
              </a:rPr>
              <a:t>Congress recognized there is no resource more vital to the continued existence and integrity of Indian tribes than their children and that the United States has a direct interest, as trustee, in protecting Indian children who are members of, or are eligible for membership in, and Indian tribe.  Applying background investigation requirements and establishing minimum standards of character and suitability for employment ensure Indian children are protected.</a:t>
            </a:r>
            <a:endParaRPr/>
          </a:p>
          <a:p>
            <a:pPr marL="0" indent="0"/>
            <a:endParaRPr/>
          </a:p>
        </p:txBody>
      </p:sp>
      <p:sp>
        <p:nvSpPr>
          <p:cNvPr id="429" name="Google Shape;429;p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algn="l">
              <a:buSzPts val="4000"/>
            </a:pPr>
            <a:r>
              <a:rPr lang="en-US" sz="4000" dirty="0"/>
              <a:t>BACKGROUND CHECKS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Google Shape;436;p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indent="0" algn="l">
              <a:spcBef>
                <a:spcPts val="0"/>
              </a:spcBef>
              <a:buClr>
                <a:srgbClr val="000000"/>
              </a:buClr>
            </a:pPr>
            <a:r>
              <a:rPr lang="en-US" dirty="0">
                <a:solidFill>
                  <a:srgbClr val="000000"/>
                </a:solidFill>
              </a:rPr>
              <a:t>What are Indian Tribes and the BIE required to do?  </a:t>
            </a:r>
            <a:endParaRPr dirty="0"/>
          </a:p>
          <a:p>
            <a:pPr marL="800100" lvl="1" indent="-342900" algn="l">
              <a:buClr>
                <a:srgbClr val="000000"/>
              </a:buClr>
              <a:buSzPts val="2400"/>
              <a:buFont typeface="Noto Sans Symbols"/>
              <a:buChar char="⮚"/>
            </a:pPr>
            <a:r>
              <a:rPr lang="en-US" sz="2400" dirty="0">
                <a:solidFill>
                  <a:srgbClr val="000000"/>
                </a:solidFill>
              </a:rPr>
              <a:t>Identify all position whose duties and responsibilities would allow regular contact with, or control over, Indian children, and,</a:t>
            </a:r>
            <a:endParaRPr dirty="0"/>
          </a:p>
          <a:p>
            <a:pPr marL="800100" lvl="1" indent="-342900" algn="l">
              <a:buClr>
                <a:srgbClr val="000000"/>
              </a:buClr>
              <a:buSzPts val="2400"/>
              <a:buFont typeface="Noto Sans Symbols"/>
              <a:buChar char="⮚"/>
            </a:pPr>
            <a:r>
              <a:rPr lang="en-US" sz="2400" dirty="0">
                <a:solidFill>
                  <a:srgbClr val="000000"/>
                </a:solidFill>
              </a:rPr>
              <a:t>Must conduct a background investigation for these individuals</a:t>
            </a:r>
            <a:endParaRPr dirty="0"/>
          </a:p>
          <a:p>
            <a:pPr marL="800100" lvl="1" indent="-342900" algn="l">
              <a:buClr>
                <a:srgbClr val="000000"/>
              </a:buClr>
              <a:buSzPts val="2400"/>
              <a:buFont typeface="Noto Sans Symbols"/>
              <a:buChar char="⮚"/>
            </a:pPr>
            <a:r>
              <a:rPr lang="en-US" sz="2400" dirty="0">
                <a:solidFill>
                  <a:srgbClr val="000000"/>
                </a:solidFill>
              </a:rPr>
              <a:t>Only employ individuals who meet </a:t>
            </a:r>
            <a:r>
              <a:rPr lang="en-US" sz="2400" b="1" dirty="0">
                <a:solidFill>
                  <a:srgbClr val="000000"/>
                </a:solidFill>
              </a:rPr>
              <a:t>standards of character</a:t>
            </a:r>
            <a:r>
              <a:rPr lang="en-US" sz="2400" dirty="0">
                <a:solidFill>
                  <a:srgbClr val="000000"/>
                </a:solidFill>
              </a:rPr>
              <a:t> that are no less stringent than those prescribed for the Bureau of Indian Affairs/Education</a:t>
            </a:r>
            <a:endParaRPr dirty="0"/>
          </a:p>
          <a:p>
            <a:pPr marL="0" indent="0" algn="l"/>
            <a:endParaRPr dirty="0"/>
          </a:p>
        </p:txBody>
      </p:sp>
      <p:sp>
        <p:nvSpPr>
          <p:cNvPr id="435" name="Google Shape;435;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algn="l">
              <a:buSzPct val="133333"/>
            </a:pPr>
            <a:r>
              <a:rPr lang="en-US" dirty="0"/>
              <a:t>BACKGROUND CHECKS- </a:t>
            </a:r>
            <a:br>
              <a:rPr lang="en-US" dirty="0"/>
            </a:br>
            <a:r>
              <a:rPr lang="en-US" sz="3600" dirty="0"/>
              <a:t>PUB. L. 101-630 - REQUIREMENTS</a:t>
            </a:r>
            <a:endParaRP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Google Shape;443;p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indent="0" algn="l">
              <a:spcBef>
                <a:spcPts val="0"/>
              </a:spcBef>
              <a:buClr>
                <a:srgbClr val="000000"/>
              </a:buClr>
              <a:buSzPts val="2000"/>
            </a:pPr>
            <a:r>
              <a:rPr lang="en-US" sz="2000" b="1" dirty="0">
                <a:solidFill>
                  <a:srgbClr val="000000"/>
                </a:solidFill>
              </a:rPr>
              <a:t>2 CFR §200.62  Internal control over compliance requirements for Federal awards </a:t>
            </a:r>
            <a:r>
              <a:rPr lang="en-US" sz="1500" dirty="0">
                <a:solidFill>
                  <a:srgbClr val="000000"/>
                </a:solidFill>
              </a:rPr>
              <a:t>means a process implemented by a non-Federal entity designed to provide reasonable assurance regarding the achievement of the following objectives for Federal awards:</a:t>
            </a:r>
            <a:endParaRPr dirty="0"/>
          </a:p>
          <a:p>
            <a:pPr marL="544068" lvl="1" indent="-342900" algn="l">
              <a:buClr>
                <a:srgbClr val="000000"/>
              </a:buClr>
              <a:buSzPts val="1500"/>
              <a:buFont typeface="Trebuchet MS"/>
              <a:buAutoNum type="alphaLcParenR"/>
            </a:pPr>
            <a:r>
              <a:rPr lang="en-US" sz="1500" dirty="0">
                <a:solidFill>
                  <a:srgbClr val="000000"/>
                </a:solidFill>
              </a:rPr>
              <a:t>Transactions are properly recorded and accounted for, in order to:</a:t>
            </a:r>
            <a:endParaRPr dirty="0"/>
          </a:p>
          <a:p>
            <a:pPr marL="726948" lvl="2" indent="-342900" algn="l">
              <a:buClr>
                <a:srgbClr val="000000"/>
              </a:buClr>
              <a:buSzPts val="1500"/>
              <a:buFont typeface="Trebuchet MS"/>
              <a:buAutoNum type="arabicParenR"/>
            </a:pPr>
            <a:r>
              <a:rPr lang="en-US" sz="1500" dirty="0">
                <a:solidFill>
                  <a:srgbClr val="000000"/>
                </a:solidFill>
              </a:rPr>
              <a:t>Permit the preparation of reliable financial statements and Federal reports;</a:t>
            </a:r>
            <a:endParaRPr dirty="0"/>
          </a:p>
          <a:p>
            <a:pPr marL="726948" lvl="2" indent="-342900" algn="l">
              <a:buClr>
                <a:srgbClr val="000000"/>
              </a:buClr>
              <a:buSzPts val="1500"/>
              <a:buFont typeface="Trebuchet MS"/>
              <a:buAutoNum type="arabicParenR"/>
            </a:pPr>
            <a:r>
              <a:rPr lang="en-US" sz="1500" dirty="0">
                <a:solidFill>
                  <a:srgbClr val="000000"/>
                </a:solidFill>
              </a:rPr>
              <a:t>Maintain accountability over assets; and</a:t>
            </a:r>
            <a:endParaRPr dirty="0"/>
          </a:p>
          <a:p>
            <a:pPr marL="726948" lvl="2" indent="-342900" algn="l">
              <a:buClr>
                <a:srgbClr val="000000"/>
              </a:buClr>
              <a:buSzPts val="1500"/>
              <a:buFont typeface="Trebuchet MS"/>
              <a:buAutoNum type="arabicParenR"/>
            </a:pPr>
            <a:r>
              <a:rPr lang="en-US" sz="1500" dirty="0">
                <a:solidFill>
                  <a:srgbClr val="000000"/>
                </a:solidFill>
              </a:rPr>
              <a:t>Demonstrate compliance with Federal statutes, regulations, and the terms and conditions of the Federal award;</a:t>
            </a:r>
            <a:endParaRPr dirty="0"/>
          </a:p>
          <a:p>
            <a:pPr marL="544068" lvl="1" indent="-342900" algn="l">
              <a:buClr>
                <a:srgbClr val="000000"/>
              </a:buClr>
              <a:buSzPts val="1500"/>
              <a:buFont typeface="Trebuchet MS"/>
              <a:buAutoNum type="alphaLcParenR"/>
            </a:pPr>
            <a:r>
              <a:rPr lang="en-US" sz="1500" dirty="0">
                <a:solidFill>
                  <a:srgbClr val="000000"/>
                </a:solidFill>
              </a:rPr>
              <a:t>Transactions are executed in compliance with:</a:t>
            </a:r>
            <a:endParaRPr dirty="0"/>
          </a:p>
          <a:p>
            <a:pPr marL="726948" lvl="2" indent="-342900" algn="l">
              <a:buClr>
                <a:srgbClr val="000000"/>
              </a:buClr>
              <a:buSzPts val="1500"/>
              <a:buFont typeface="Trebuchet MS"/>
              <a:buAutoNum type="arabicParenR"/>
            </a:pPr>
            <a:r>
              <a:rPr lang="en-US" sz="1500" dirty="0">
                <a:solidFill>
                  <a:srgbClr val="000000"/>
                </a:solidFill>
              </a:rPr>
              <a:t>Federal statutes, regulations and the terms and conditions of the Federal award that could have a direct and material effect on a Federal program; </a:t>
            </a:r>
            <a:endParaRPr dirty="0"/>
          </a:p>
          <a:p>
            <a:pPr marL="726948" lvl="2" indent="-342900" algn="l">
              <a:buClr>
                <a:srgbClr val="000000"/>
              </a:buClr>
              <a:buSzPts val="1500"/>
              <a:buFont typeface="Trebuchet MS"/>
              <a:buAutoNum type="arabicParenR"/>
            </a:pPr>
            <a:r>
              <a:rPr lang="en-US" sz="1500" dirty="0">
                <a:solidFill>
                  <a:srgbClr val="000000"/>
                </a:solidFill>
              </a:rPr>
              <a:t>Any other Federal statutes and regulations that are identified in the Compliance Supplement; and</a:t>
            </a:r>
            <a:endParaRPr sz="1500" dirty="0">
              <a:solidFill>
                <a:srgbClr val="000000"/>
              </a:solidFill>
            </a:endParaRPr>
          </a:p>
          <a:p>
            <a:pPr marL="544068" lvl="1" indent="-342900" algn="l">
              <a:buClr>
                <a:srgbClr val="000000"/>
              </a:buClr>
              <a:buSzPts val="1500"/>
              <a:buFont typeface="Trebuchet MS"/>
              <a:buAutoNum type="alphaLcParenR"/>
            </a:pPr>
            <a:r>
              <a:rPr lang="en-US" sz="1500" dirty="0">
                <a:solidFill>
                  <a:srgbClr val="000000"/>
                </a:solidFill>
              </a:rPr>
              <a:t>Funds, property, and other assets are safeguarded against loss from unauthorized use or disposition.</a:t>
            </a:r>
            <a:endParaRPr dirty="0"/>
          </a:p>
          <a:p>
            <a:pPr marL="0" indent="0" algn="l"/>
            <a:endParaRPr dirty="0"/>
          </a:p>
        </p:txBody>
      </p:sp>
      <p:sp>
        <p:nvSpPr>
          <p:cNvPr id="442" name="Google Shape;442;p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algn="l">
              <a:buSzPts val="4000"/>
            </a:pPr>
            <a:r>
              <a:rPr lang="en-US" sz="4000" dirty="0"/>
              <a:t>INTERNAL CONTROLS – </a:t>
            </a:r>
            <a:br>
              <a:rPr lang="en-US" dirty="0"/>
            </a:br>
            <a:r>
              <a:rPr lang="en-US" sz="3100" dirty="0"/>
              <a:t>2 CFR § 200.62 </a:t>
            </a:r>
            <a:endParaRPr sz="3100" dirty="0"/>
          </a:p>
        </p:txBody>
      </p:sp>
    </p:spTree>
  </p:cSld>
  <p:clrMapOvr>
    <a:masterClrMapping/>
  </p:clrMapOvr>
</p:sld>
</file>

<file path=ppt/theme/theme1.xml><?xml version="1.0" encoding="utf-8"?>
<a:theme xmlns:a="http://schemas.openxmlformats.org/drawingml/2006/main" name="Office Theme">
  <a:themeElements>
    <a:clrScheme name="BIE Color Palette">
      <a:dk1>
        <a:srgbClr val="0F6460"/>
      </a:dk1>
      <a:lt1>
        <a:srgbClr val="FFFFFF"/>
      </a:lt1>
      <a:dk2>
        <a:srgbClr val="9C3D10"/>
      </a:dk2>
      <a:lt2>
        <a:srgbClr val="E66F0E"/>
      </a:lt2>
      <a:accent1>
        <a:srgbClr val="008480"/>
      </a:accent1>
      <a:accent2>
        <a:srgbClr val="E5A000"/>
      </a:accent2>
      <a:accent3>
        <a:srgbClr val="008480"/>
      </a:accent3>
      <a:accent4>
        <a:srgbClr val="D54309"/>
      </a:accent4>
      <a:accent5>
        <a:srgbClr val="6FBAB3"/>
      </a:accent5>
      <a:accent6>
        <a:srgbClr val="FFBE2E"/>
      </a:accent6>
      <a:hlink>
        <a:srgbClr val="00848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1851</Words>
  <Application>Microsoft Office PowerPoint</Application>
  <PresentationFormat>Widescreen</PresentationFormat>
  <Paragraphs>115</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NTR</vt:lpstr>
      <vt:lpstr>Arial</vt:lpstr>
      <vt:lpstr>Noto Sans Symbols</vt:lpstr>
      <vt:lpstr>Helvetica Neue</vt:lpstr>
      <vt:lpstr>Trebuchet MS</vt:lpstr>
      <vt:lpstr>Calibri</vt:lpstr>
      <vt:lpstr>Courier New</vt:lpstr>
      <vt:lpstr>Office Theme</vt:lpstr>
      <vt:lpstr>PowerPoint Presentation</vt:lpstr>
      <vt:lpstr>SESSION 12-14 Grants Management </vt:lpstr>
      <vt:lpstr>MISSION</vt:lpstr>
      <vt:lpstr>GRANT COMPLIANCE REQUIREMENTS</vt:lpstr>
      <vt:lpstr>WHEN IS A SINGLE AUDIT REQUIRED?</vt:lpstr>
      <vt:lpstr>SINGLE AUDIT REQUIREMENTS</vt:lpstr>
      <vt:lpstr>BACKGROUND CHECKS</vt:lpstr>
      <vt:lpstr>BACKGROUND CHECKS-  PUB. L. 101-630 - REQUIREMENTS</vt:lpstr>
      <vt:lpstr>INTERNAL CONTROLS –  2 CFR § 200.62 </vt:lpstr>
      <vt:lpstr>INTERNAL CONTROLS – REPORTING REQUIREMENTS</vt:lpstr>
      <vt:lpstr>SF-425 REPORTING DUE DATES</vt:lpstr>
      <vt:lpstr>INTERNAL CONTROLS –  REPORTING REQUIREMENTS</vt:lpstr>
      <vt:lpstr>INTERNAL CONTROLS – MONITORING</vt:lpstr>
      <vt:lpstr>INTERNAL CONTROLS – GOVERNMENT SYSTEMS</vt:lpstr>
      <vt:lpstr>INTERNAL CONTROLS – GRANT AGREEMENT &amp; ASSURANCES</vt:lpstr>
      <vt:lpstr>QUESTIONS?</vt:lpstr>
      <vt:lpstr>REFERENCES</vt:lpstr>
      <vt:lpstr>CONNECT WITH US</vt:lpstr>
      <vt:lpstr>CONTACT INFORMATION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Bitsui, Marian K</dc:creator>
  <cp:lastModifiedBy>Perry, Dunnivan G</cp:lastModifiedBy>
  <cp:revision>2</cp:revision>
  <dcterms:created xsi:type="dcterms:W3CDTF">2022-01-20T15:00:48Z</dcterms:created>
  <dcterms:modified xsi:type="dcterms:W3CDTF">2022-06-02T13:11:56Z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0x010100813EFBD184CCA942BD942D2DC234DA02</vt:lpwstr>
  </property>
</Properties>
</file>