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256" r:id="rId2"/>
    <p:sldId id="289" r:id="rId3"/>
    <p:sldId id="28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90" r:id="rId21"/>
    <p:sldId id="273" r:id="rId22"/>
    <p:sldId id="291"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2192000" cy="6858000"/>
  <p:notesSz cx="9601200" cy="7315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ZFBZshv1N04LIQrujuQtvb6IDz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88D8455-8DA2-4D61-97FC-E4BB9913DE9A}">
  <a:tblStyle styleId="{888D8455-8DA2-4D61-97FC-E4BB9913DE9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CEC"/>
          </a:solidFill>
        </a:fill>
      </a:tcStyle>
    </a:wholeTbl>
    <a:band1H>
      <a:tcTxStyle/>
      <a:tcStyle>
        <a:tcBdr/>
        <a:fill>
          <a:solidFill>
            <a:srgbClr val="CAD8D7"/>
          </a:solidFill>
        </a:fill>
      </a:tcStyle>
    </a:band1H>
    <a:band2H>
      <a:tcTxStyle/>
      <a:tcStyle>
        <a:tcBdr/>
      </a:tcStyle>
    </a:band2H>
    <a:band1V>
      <a:tcTxStyle/>
      <a:tcStyle>
        <a:tcBdr/>
        <a:fill>
          <a:solidFill>
            <a:srgbClr val="CAD8D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3"/>
  </p:normalViewPr>
  <p:slideViewPr>
    <p:cSldViewPr snapToGrid="0" snapToObjects="1" showGuides="1">
      <p:cViewPr varScale="1">
        <p:scale>
          <a:sx n="147" d="100"/>
          <a:sy n="147" d="100"/>
        </p:scale>
        <p:origin x="204"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160838" cy="3667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438775" y="0"/>
            <a:ext cx="4160838" cy="3667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948488"/>
            <a:ext cx="4160838" cy="36671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8: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9: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0: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1: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1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3: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7" name="Google Shape;507;p1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4: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1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5: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6: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1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7: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1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97713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7: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1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1831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8: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8: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573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9: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1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0: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1: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6" name="Google Shape;586;p2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3: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2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4: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5: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2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3 slides should be relatively quick as an intro</a:t>
            </a:r>
            <a:endParaRPr/>
          </a:p>
        </p:txBody>
      </p:sp>
      <p:sp>
        <p:nvSpPr>
          <p:cNvPr id="382" name="Google Shape;382;p1: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915571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6: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2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7: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2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8: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28: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9: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2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0: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3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1: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3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notes"/>
          <p:cNvSpPr txBox="1">
            <a:spLocks noGrp="1"/>
          </p:cNvSpPr>
          <p:nvPr>
            <p:ph type="body" idx="1"/>
          </p:nvPr>
        </p:nvSpPr>
        <p:spPr>
          <a:xfrm>
            <a:off x="960438" y="3521075"/>
            <a:ext cx="7680325" cy="28797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3: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4: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Spend no more than two minutes per slide to ensure all content is covered. </a:t>
            </a:r>
            <a:endParaRPr/>
          </a:p>
        </p:txBody>
      </p:sp>
      <p:sp>
        <p:nvSpPr>
          <p:cNvPr id="403" name="Google Shape;403;p4: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5: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Schoolwide Plan begins with a Needs Assessment…</a:t>
            </a:r>
            <a:endParaRPr dirty="0"/>
          </a:p>
        </p:txBody>
      </p:sp>
      <p:sp>
        <p:nvSpPr>
          <p:cNvPr id="433" name="Google Shape;433;p5: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6: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6: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is a preview of the next 22 slides discussing the indicators in detail. This photo is a screenshot part of the indicator list and does not include them all.</a:t>
            </a:r>
            <a:endParaRPr/>
          </a:p>
        </p:txBody>
      </p:sp>
      <p:sp>
        <p:nvSpPr>
          <p:cNvPr id="441" name="Google Shape;441;p6: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7: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7:notes"/>
          <p:cNvSpPr txBox="1">
            <a:spLocks noGrp="1"/>
          </p:cNvSpPr>
          <p:nvPr>
            <p:ph type="body" idx="1"/>
          </p:nvPr>
        </p:nvSpPr>
        <p:spPr>
          <a:xfrm>
            <a:off x="960438" y="3521075"/>
            <a:ext cx="7680325" cy="28797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point out that this indicator references the 4 components of the ConApp and are to be completed in NS. They all should be aligned and coordinated with the school's Title programs</a:t>
            </a:r>
            <a:endParaRPr/>
          </a:p>
        </p:txBody>
      </p:sp>
      <p:sp>
        <p:nvSpPr>
          <p:cNvPr id="449" name="Google Shape;449;p7:notes"/>
          <p:cNvSpPr txBox="1">
            <a:spLocks noGrp="1"/>
          </p:cNvSpPr>
          <p:nvPr>
            <p:ph type="sldNum" idx="12"/>
          </p:nvPr>
        </p:nvSpPr>
        <p:spPr>
          <a:xfrm>
            <a:off x="5438775" y="6948488"/>
            <a:ext cx="4160838" cy="3667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2.png"/><Relationship Id="rId4" Type="http://schemas.openxmlformats.org/officeDocument/2006/relationships/image" Target="../media/image37.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7.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9.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hyperlink" Target="http://www.bie.edu/" TargetMode="External"/><Relationship Id="rId4" Type="http://schemas.openxmlformats.org/officeDocument/2006/relationships/image" Target="../media/image2.png"/><Relationship Id="rId9" Type="http://schemas.openxmlformats.org/officeDocument/2006/relationships/image" Target="../media/image4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1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9182" y="5380521"/>
            <a:ext cx="893636" cy="893636"/>
          </a:xfrm>
          <a:prstGeom prst="rect">
            <a:avLst/>
          </a:prstGeom>
        </p:spPr>
      </p:pic>
    </p:spTree>
    <p:extLst>
      <p:ext uri="{BB962C8B-B14F-4D97-AF65-F5344CB8AC3E}">
        <p14:creationId xmlns:p14="http://schemas.microsoft.com/office/powerpoint/2010/main" val="4089042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40"/>
          <p:cNvSpPr txBox="1">
            <a:spLocks noGrp="1"/>
          </p:cNvSpPr>
          <p:nvPr>
            <p:ph type="title"/>
          </p:nvPr>
        </p:nvSpPr>
        <p:spPr>
          <a:xfrm>
            <a:off x="1325880" y="1709739"/>
            <a:ext cx="10021570" cy="23745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40"/>
          <p:cNvSpPr txBox="1">
            <a:spLocks noGrp="1"/>
          </p:cNvSpPr>
          <p:nvPr>
            <p:ph type="body" idx="1"/>
          </p:nvPr>
        </p:nvSpPr>
        <p:spPr>
          <a:xfrm>
            <a:off x="2209800" y="4343401"/>
            <a:ext cx="9137650" cy="13411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9D9C"/>
              </a:buClr>
              <a:buSzPts val="2400"/>
              <a:buNone/>
              <a:defRPr sz="2400">
                <a:solidFill>
                  <a:srgbClr val="889D9C"/>
                </a:solidFill>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a:p>
        </p:txBody>
      </p:sp>
      <p:sp>
        <p:nvSpPr>
          <p:cNvPr id="116" name="Google Shape;11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19"/>
        <p:cNvGrpSpPr/>
        <p:nvPr/>
      </p:nvGrpSpPr>
      <p:grpSpPr>
        <a:xfrm>
          <a:off x="0" y="0"/>
          <a:ext cx="0" cy="0"/>
          <a:chOff x="0" y="0"/>
          <a:chExt cx="0" cy="0"/>
        </a:xfrm>
      </p:grpSpPr>
      <p:pic>
        <p:nvPicPr>
          <p:cNvPr id="120" name="Google Shape;120;p41" descr="Shape, circle&#10;&#10;Description automatically generated"/>
          <p:cNvPicPr preferRelativeResize="0"/>
          <p:nvPr/>
        </p:nvPicPr>
        <p:blipFill rotWithShape="1">
          <a:blip r:embed="rId2">
            <a:alphaModFix/>
          </a:blip>
          <a:srcRect t="7896" r="41615" b="8148"/>
          <a:stretch/>
        </p:blipFill>
        <p:spPr>
          <a:xfrm>
            <a:off x="7415810" y="0"/>
            <a:ext cx="4776190" cy="6858000"/>
          </a:xfrm>
          <a:prstGeom prst="rect">
            <a:avLst/>
          </a:prstGeom>
          <a:noFill/>
          <a:ln>
            <a:noFill/>
          </a:ln>
        </p:spPr>
      </p:pic>
      <p:pic>
        <p:nvPicPr>
          <p:cNvPr id="121" name="Google Shape;121;p41" descr="Shape, circle&#10;&#10;Description automatically generated"/>
          <p:cNvPicPr preferRelativeResize="0"/>
          <p:nvPr/>
        </p:nvPicPr>
        <p:blipFill rotWithShape="1">
          <a:blip r:embed="rId3">
            <a:alphaModFix/>
          </a:blip>
          <a:srcRect t="3393" r="11726" b="3836"/>
          <a:stretch/>
        </p:blipFill>
        <p:spPr>
          <a:xfrm>
            <a:off x="7734769" y="1"/>
            <a:ext cx="4457231" cy="6858000"/>
          </a:xfrm>
          <a:prstGeom prst="rect">
            <a:avLst/>
          </a:prstGeom>
          <a:noFill/>
          <a:ln>
            <a:solidFill>
              <a:schemeClr val="accent1"/>
            </a:solidFill>
          </a:ln>
        </p:spPr>
      </p:pic>
      <p:sp>
        <p:nvSpPr>
          <p:cNvPr id="122" name="Google Shape;122;p41"/>
          <p:cNvSpPr/>
          <p:nvPr/>
        </p:nvSpPr>
        <p:spPr>
          <a:xfrm>
            <a:off x="411661" y="6209844"/>
            <a:ext cx="579122" cy="579122"/>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41"/>
          <p:cNvSpPr txBox="1">
            <a:spLocks noGrp="1"/>
          </p:cNvSpPr>
          <p:nvPr>
            <p:ph type="body" idx="1"/>
          </p:nvPr>
        </p:nvSpPr>
        <p:spPr>
          <a:xfrm>
            <a:off x="838200" y="1825625"/>
            <a:ext cx="6111240" cy="39769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 name="Google Shape;124;p41"/>
          <p:cNvPicPr preferRelativeResize="0">
            <a:picLocks noGrp="1"/>
          </p:cNvPicPr>
          <p:nvPr>
            <p:ph type="pic" idx="2"/>
          </p:nvPr>
        </p:nvPicPr>
        <p:blipFill/>
        <p:spPr>
          <a:xfrm rot="386686">
            <a:off x="8280587" y="782897"/>
            <a:ext cx="3611140" cy="2527509"/>
          </a:xfrm>
          <a:prstGeom prst="roundRect">
            <a:avLst>
              <a:gd name="adj" fmla="val 16667"/>
            </a:avLst>
          </a:prstGeom>
          <a:blipFill rotWithShape="1">
            <a:blip r:embed="rId4">
              <a:alphaModFix/>
            </a:blip>
            <a:stretch>
              <a:fillRect l="-1732" t="-4790" r="-4531" b="-12621"/>
            </a:stretch>
          </a:blipFill>
          <a:ln w="9525" cap="flat" cmpd="sng">
            <a:solidFill>
              <a:srgbClr val="B6F7F4"/>
            </a:solidFill>
            <a:prstDash val="solid"/>
            <a:round/>
            <a:headEnd type="none" w="sm" len="sm"/>
            <a:tailEnd type="none" w="sm" len="sm"/>
          </a:ln>
        </p:spPr>
      </p:pic>
      <p:pic>
        <p:nvPicPr>
          <p:cNvPr id="125" name="Google Shape;125;p41"/>
          <p:cNvPicPr preferRelativeResize="0">
            <a:picLocks noGrp="1"/>
          </p:cNvPicPr>
          <p:nvPr>
            <p:ph type="pic" idx="3"/>
          </p:nvPr>
        </p:nvPicPr>
        <p:blipFill/>
        <p:spPr>
          <a:xfrm rot="-311454">
            <a:off x="8347944" y="3384216"/>
            <a:ext cx="3611136" cy="2527506"/>
          </a:xfrm>
          <a:prstGeom prst="roundRect">
            <a:avLst>
              <a:gd name="adj" fmla="val 16667"/>
            </a:avLst>
          </a:prstGeom>
          <a:blipFill rotWithShape="1">
            <a:blip r:embed="rId5">
              <a:alphaModFix/>
            </a:blip>
            <a:stretch>
              <a:fillRect/>
            </a:stretch>
          </a:blipFill>
          <a:ln w="9525" cap="flat" cmpd="sng">
            <a:solidFill>
              <a:srgbClr val="B6F7F4"/>
            </a:solidFill>
            <a:prstDash val="solid"/>
            <a:round/>
            <a:headEnd type="none" w="sm" len="sm"/>
            <a:tailEnd type="none" w="sm" len="sm"/>
          </a:ln>
        </p:spPr>
      </p:pic>
      <p:pic>
        <p:nvPicPr>
          <p:cNvPr id="126" name="Google Shape;126;p41" descr="Grid lines"/>
          <p:cNvPicPr preferRelativeResize="0"/>
          <p:nvPr userDrawn="1"/>
        </p:nvPicPr>
        <p:blipFill rotWithShape="1">
          <a:blip r:embed="rId6">
            <a:alphaModFix/>
          </a:blip>
          <a:srcRect l="62255" b="2640"/>
          <a:stretch/>
        </p:blipFill>
        <p:spPr>
          <a:xfrm>
            <a:off x="-24659" y="4297680"/>
            <a:ext cx="992606" cy="2560320"/>
          </a:xfrm>
          <a:prstGeom prst="rect">
            <a:avLst/>
          </a:prstGeom>
          <a:noFill/>
          <a:ln>
            <a:noFill/>
          </a:ln>
        </p:spPr>
      </p:pic>
      <p:sp>
        <p:nvSpPr>
          <p:cNvPr id="127" name="Google Shape;127;p41"/>
          <p:cNvSpPr/>
          <p:nvPr/>
        </p:nvSpPr>
        <p:spPr>
          <a:xfrm>
            <a:off x="-62798" y="5220697"/>
            <a:ext cx="304726" cy="304726"/>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41"/>
          <p:cNvSpPr txBox="1">
            <a:spLocks noGrp="1"/>
          </p:cNvSpPr>
          <p:nvPr>
            <p:ph type="title"/>
          </p:nvPr>
        </p:nvSpPr>
        <p:spPr>
          <a:xfrm>
            <a:off x="838201" y="585651"/>
            <a:ext cx="672084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32"/>
        <p:cNvGrpSpPr/>
        <p:nvPr/>
      </p:nvGrpSpPr>
      <p:grpSpPr>
        <a:xfrm>
          <a:off x="0" y="0"/>
          <a:ext cx="0" cy="0"/>
          <a:chOff x="0" y="0"/>
          <a:chExt cx="0" cy="0"/>
        </a:xfrm>
      </p:grpSpPr>
      <p:pic>
        <p:nvPicPr>
          <p:cNvPr id="133" name="Google Shape;133;p42"/>
          <p:cNvPicPr preferRelativeResize="0"/>
          <p:nvPr/>
        </p:nvPicPr>
        <p:blipFill rotWithShape="1">
          <a:blip r:embed="rId2">
            <a:alphaModFix/>
          </a:blip>
          <a:srcRect l="35167" t="11305" b="10042"/>
          <a:stretch/>
        </p:blipFill>
        <p:spPr>
          <a:xfrm>
            <a:off x="-386596" y="0"/>
            <a:ext cx="4470916" cy="6892290"/>
          </a:xfrm>
          <a:prstGeom prst="rect">
            <a:avLst/>
          </a:prstGeom>
          <a:noFill/>
          <a:ln>
            <a:noFill/>
          </a:ln>
        </p:spPr>
      </p:pic>
      <p:pic>
        <p:nvPicPr>
          <p:cNvPr id="134" name="Google Shape;134;p42" descr="A picture containing person, person&#10;&#10;Description automatically generated"/>
          <p:cNvPicPr preferRelativeResize="0"/>
          <p:nvPr/>
        </p:nvPicPr>
        <p:blipFill rotWithShape="1">
          <a:blip r:embed="rId3">
            <a:alphaModFix/>
          </a:blip>
          <a:srcRect l="51882" t="9186" r="-1"/>
          <a:stretch/>
        </p:blipFill>
        <p:spPr>
          <a:xfrm>
            <a:off x="0" y="0"/>
            <a:ext cx="3652004" cy="6892290"/>
          </a:xfrm>
          <a:prstGeom prst="flowChartDelay">
            <a:avLst/>
          </a:prstGeom>
          <a:noFill/>
          <a:ln>
            <a:noFill/>
          </a:ln>
        </p:spPr>
      </p:pic>
      <p:sp>
        <p:nvSpPr>
          <p:cNvPr id="135" name="Google Shape;135;p42"/>
          <p:cNvSpPr txBox="1">
            <a:spLocks noGrp="1"/>
          </p:cNvSpPr>
          <p:nvPr>
            <p:ph type="ctrTitle"/>
          </p:nvPr>
        </p:nvSpPr>
        <p:spPr>
          <a:xfrm>
            <a:off x="4160520" y="1136555"/>
            <a:ext cx="7589520" cy="23734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2"/>
          <p:cNvSpPr txBox="1">
            <a:spLocks noGrp="1"/>
          </p:cNvSpPr>
          <p:nvPr>
            <p:ph type="subTitle" idx="1"/>
          </p:nvPr>
        </p:nvSpPr>
        <p:spPr>
          <a:xfrm>
            <a:off x="4160521" y="3642360"/>
            <a:ext cx="7589520" cy="16154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7" name="Google Shape;13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0" name="Google Shape;140;p42" descr="A circle filled with diagonal lines"/>
          <p:cNvPicPr preferRelativeResize="0"/>
          <p:nvPr/>
        </p:nvPicPr>
        <p:blipFill rotWithShape="1">
          <a:blip r:embed="rId4">
            <a:alphaModFix/>
          </a:blip>
          <a:srcRect l="58934" t="11636" r="12364" b="45921"/>
          <a:stretch/>
        </p:blipFill>
        <p:spPr>
          <a:xfrm rot="-5400000" flipH="1">
            <a:off x="10565628" y="-308386"/>
            <a:ext cx="1312242" cy="1940502"/>
          </a:xfrm>
          <a:prstGeom prst="rect">
            <a:avLst/>
          </a:prstGeom>
          <a:noFill/>
          <a:ln>
            <a:noFill/>
          </a:ln>
        </p:spPr>
      </p:pic>
      <p:pic>
        <p:nvPicPr>
          <p:cNvPr id="141" name="Google Shape;141;p42" descr="A square made of dots"/>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43"/>
          <p:cNvSpPr txBox="1">
            <a:spLocks noGrp="1"/>
          </p:cNvSpPr>
          <p:nvPr>
            <p:ph type="title"/>
          </p:nvPr>
        </p:nvSpPr>
        <p:spPr>
          <a:xfrm>
            <a:off x="839788" y="457200"/>
            <a:ext cx="8913812" cy="13258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4" name="Google Shape;144;p43"/>
          <p:cNvSpPr>
            <a:spLocks noGrp="1"/>
          </p:cNvSpPr>
          <p:nvPr>
            <p:ph type="pic" idx="2"/>
          </p:nvPr>
        </p:nvSpPr>
        <p:spPr>
          <a:xfrm>
            <a:off x="5183188" y="2049462"/>
            <a:ext cx="6172200" cy="3811588"/>
          </a:xfrm>
          <a:prstGeom prst="rect">
            <a:avLst/>
          </a:prstGeom>
          <a:noFill/>
          <a:ln>
            <a:noFill/>
          </a:ln>
        </p:spPr>
      </p:sp>
      <p:sp>
        <p:nvSpPr>
          <p:cNvPr id="145" name="Google Shape;145;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54"/>
        <p:cNvGrpSpPr/>
        <p:nvPr/>
      </p:nvGrpSpPr>
      <p:grpSpPr>
        <a:xfrm>
          <a:off x="0" y="0"/>
          <a:ext cx="0" cy="0"/>
          <a:chOff x="0" y="0"/>
          <a:chExt cx="0" cy="0"/>
        </a:xfrm>
      </p:grpSpPr>
      <p:sp>
        <p:nvSpPr>
          <p:cNvPr id="155" name="Google Shape;155;p45"/>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6" name="Google Shape;156;p45" descr="Text&#10;&#10;Description automatically generated"/>
          <p:cNvPicPr preferRelativeResize="0"/>
          <p:nvPr/>
        </p:nvPicPr>
        <p:blipFill rotWithShape="1">
          <a:blip r:embed="rId2">
            <a:alphaModFix/>
          </a:blip>
          <a:srcRect/>
          <a:stretch/>
        </p:blipFill>
        <p:spPr>
          <a:xfrm>
            <a:off x="1496169" y="527052"/>
            <a:ext cx="9199661" cy="580389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am Page">
  <p:cSld name="Team Page">
    <p:spTree>
      <p:nvGrpSpPr>
        <p:cNvPr id="1" name="Shape 157"/>
        <p:cNvGrpSpPr/>
        <p:nvPr/>
      </p:nvGrpSpPr>
      <p:grpSpPr>
        <a:xfrm>
          <a:off x="0" y="0"/>
          <a:ext cx="0" cy="0"/>
          <a:chOff x="0" y="0"/>
          <a:chExt cx="0" cy="0"/>
        </a:xfrm>
      </p:grpSpPr>
      <p:pic>
        <p:nvPicPr>
          <p:cNvPr id="158" name="Google Shape;158;p46"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160" name="Google Shape;160;p46"/>
          <p:cNvPicPr preferRelativeResize="0">
            <a:picLocks noGrp="1"/>
          </p:cNvPicPr>
          <p:nvPr>
            <p:ph type="pic" idx="2"/>
          </p:nvPr>
        </p:nvPicPr>
        <p:blipFill/>
        <p:spPr>
          <a:xfrm>
            <a:off x="1303572" y="2487984"/>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1" name="Google Shape;161;p46"/>
          <p:cNvSpPr txBox="1">
            <a:spLocks noGrp="1"/>
          </p:cNvSpPr>
          <p:nvPr>
            <p:ph type="body" idx="1"/>
          </p:nvPr>
        </p:nvSpPr>
        <p:spPr>
          <a:xfrm>
            <a:off x="2913297" y="2487985"/>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46"/>
          <p:cNvSpPr txBox="1">
            <a:spLocks noGrp="1"/>
          </p:cNvSpPr>
          <p:nvPr>
            <p:ph type="body" idx="3"/>
          </p:nvPr>
        </p:nvSpPr>
        <p:spPr>
          <a:xfrm>
            <a:off x="2913297" y="2990162"/>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3" name="Google Shape;163;p46"/>
          <p:cNvPicPr preferRelativeResize="0">
            <a:picLocks noGrp="1"/>
          </p:cNvPicPr>
          <p:nvPr>
            <p:ph type="pic" idx="4"/>
          </p:nvPr>
        </p:nvPicPr>
        <p:blipFill/>
        <p:spPr>
          <a:xfrm>
            <a:off x="1302062" y="4112489"/>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4" name="Google Shape;164;p46"/>
          <p:cNvSpPr txBox="1">
            <a:spLocks noGrp="1"/>
          </p:cNvSpPr>
          <p:nvPr>
            <p:ph type="body" idx="5"/>
          </p:nvPr>
        </p:nvSpPr>
        <p:spPr>
          <a:xfrm>
            <a:off x="2911787" y="4112490"/>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46"/>
          <p:cNvSpPr txBox="1">
            <a:spLocks noGrp="1"/>
          </p:cNvSpPr>
          <p:nvPr>
            <p:ph type="body" idx="6"/>
          </p:nvPr>
        </p:nvSpPr>
        <p:spPr>
          <a:xfrm>
            <a:off x="2911787" y="4614667"/>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6" name="Google Shape;166;p46"/>
          <p:cNvPicPr preferRelativeResize="0">
            <a:picLocks noGrp="1"/>
          </p:cNvPicPr>
          <p:nvPr>
            <p:ph type="pic" idx="7"/>
          </p:nvPr>
        </p:nvPicPr>
        <p:blipFill/>
        <p:spPr>
          <a:xfrm>
            <a:off x="6728540" y="2484272"/>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67" name="Google Shape;167;p46"/>
          <p:cNvSpPr txBox="1">
            <a:spLocks noGrp="1"/>
          </p:cNvSpPr>
          <p:nvPr>
            <p:ph type="body" idx="8"/>
          </p:nvPr>
        </p:nvSpPr>
        <p:spPr>
          <a:xfrm>
            <a:off x="8338265" y="2484273"/>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46"/>
          <p:cNvSpPr txBox="1">
            <a:spLocks noGrp="1"/>
          </p:cNvSpPr>
          <p:nvPr>
            <p:ph type="body" idx="9"/>
          </p:nvPr>
        </p:nvSpPr>
        <p:spPr>
          <a:xfrm>
            <a:off x="8338265" y="2986450"/>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p46"/>
          <p:cNvPicPr preferRelativeResize="0">
            <a:picLocks noGrp="1"/>
          </p:cNvPicPr>
          <p:nvPr>
            <p:ph type="pic" idx="13"/>
          </p:nvPr>
        </p:nvPicPr>
        <p:blipFill/>
        <p:spPr>
          <a:xfrm>
            <a:off x="6727030" y="4108777"/>
            <a:ext cx="1306574" cy="1304975"/>
          </a:xfrm>
          <a:prstGeom prst="ellipse">
            <a:avLst/>
          </a:prstGeom>
          <a:blipFill rotWithShape="1">
            <a:blip r:embed="rId3">
              <a:alphaModFix/>
            </a:blip>
            <a:stretch>
              <a:fillRect l="-1732" t="-4790" r="-4531" b="-12621"/>
            </a:stretch>
          </a:blipFill>
          <a:ln w="57150" cap="flat" cmpd="sng">
            <a:solidFill>
              <a:schemeClr val="dk2"/>
            </a:solidFill>
            <a:prstDash val="solid"/>
            <a:round/>
            <a:headEnd type="none" w="sm" len="sm"/>
            <a:tailEnd type="none" w="sm" len="sm"/>
          </a:ln>
        </p:spPr>
      </p:pic>
      <p:sp>
        <p:nvSpPr>
          <p:cNvPr id="170" name="Google Shape;170;p46"/>
          <p:cNvSpPr txBox="1">
            <a:spLocks noGrp="1"/>
          </p:cNvSpPr>
          <p:nvPr>
            <p:ph type="body" idx="14"/>
          </p:nvPr>
        </p:nvSpPr>
        <p:spPr>
          <a:xfrm>
            <a:off x="8336755" y="4108778"/>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l">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46"/>
          <p:cNvSpPr txBox="1">
            <a:spLocks noGrp="1"/>
          </p:cNvSpPr>
          <p:nvPr>
            <p:ph type="body" idx="15"/>
          </p:nvPr>
        </p:nvSpPr>
        <p:spPr>
          <a:xfrm>
            <a:off x="8336755" y="4610955"/>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l">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2" name="Google Shape;172;p46"/>
          <p:cNvCxnSpPr/>
          <p:nvPr/>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sp>
        <p:nvSpPr>
          <p:cNvPr id="173" name="Google Shape;173;p46"/>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Picture 17">
            <a:extLst>
              <a:ext uri="{FF2B5EF4-FFF2-40B4-BE49-F238E27FC236}">
                <a16:creationId xmlns:a16="http://schemas.microsoft.com/office/drawing/2014/main" id="{C3BC8F06-027C-FA83-85F1-E70EA2045EE7}"/>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174"/>
        <p:cNvGrpSpPr/>
        <p:nvPr/>
      </p:nvGrpSpPr>
      <p:grpSpPr>
        <a:xfrm>
          <a:off x="0" y="0"/>
          <a:ext cx="0" cy="0"/>
          <a:chOff x="0" y="0"/>
          <a:chExt cx="0" cy="0"/>
        </a:xfrm>
      </p:grpSpPr>
      <p:pic>
        <p:nvPicPr>
          <p:cNvPr id="175" name="Google Shape;175;p47"/>
          <p:cNvPicPr preferRelativeResize="0"/>
          <p:nvPr/>
        </p:nvPicPr>
        <p:blipFill rotWithShape="1">
          <a:blip r:embed="rId2">
            <a:alphaModFix/>
          </a:blip>
          <a:srcRect l="18343" r="46333"/>
          <a:stretch/>
        </p:blipFill>
        <p:spPr>
          <a:xfrm flipH="1">
            <a:off x="8539996" y="0"/>
            <a:ext cx="3652004" cy="6892290"/>
          </a:xfrm>
          <a:prstGeom prst="flowChartDelay">
            <a:avLst/>
          </a:prstGeom>
          <a:noFill/>
          <a:ln>
            <a:noFill/>
          </a:ln>
        </p:spPr>
      </p:pic>
      <p:pic>
        <p:nvPicPr>
          <p:cNvPr id="176" name="Google Shape;176;p47"/>
          <p:cNvPicPr preferRelativeResize="0"/>
          <p:nvPr/>
        </p:nvPicPr>
        <p:blipFill rotWithShape="1">
          <a:blip r:embed="rId3">
            <a:alphaModFix/>
          </a:blip>
          <a:srcRect l="35167" t="11305" b="10042"/>
          <a:stretch/>
        </p:blipFill>
        <p:spPr>
          <a:xfrm flipH="1">
            <a:off x="8153400" y="0"/>
            <a:ext cx="4470916" cy="6892290"/>
          </a:xfrm>
          <a:prstGeom prst="rect">
            <a:avLst/>
          </a:prstGeom>
          <a:noFill/>
          <a:ln>
            <a:noFill/>
          </a:ln>
        </p:spPr>
      </p:pic>
      <p:sp>
        <p:nvSpPr>
          <p:cNvPr id="177" name="Google Shape;177;p47"/>
          <p:cNvSpPr txBox="1">
            <a:spLocks noGrp="1"/>
          </p:cNvSpPr>
          <p:nvPr>
            <p:ph type="ctrTitle"/>
          </p:nvPr>
        </p:nvSpPr>
        <p:spPr>
          <a:xfrm>
            <a:off x="757177" y="1312242"/>
            <a:ext cx="7055734" cy="23734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47"/>
          <p:cNvSpPr txBox="1">
            <a:spLocks noGrp="1"/>
          </p:cNvSpPr>
          <p:nvPr>
            <p:ph type="subTitle" idx="1"/>
          </p:nvPr>
        </p:nvSpPr>
        <p:spPr>
          <a:xfrm>
            <a:off x="757178" y="3818047"/>
            <a:ext cx="7055734" cy="161544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9" name="Google Shape;17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82" name="Google Shape;182;p47" descr="A circle filled with diagonal lines"/>
          <p:cNvPicPr preferRelativeResize="0"/>
          <p:nvPr/>
        </p:nvPicPr>
        <p:blipFill rotWithShape="1">
          <a:blip r:embed="rId4">
            <a:alphaModFix/>
          </a:blip>
          <a:srcRect l="58934" t="11636" r="12364" b="45921"/>
          <a:stretch/>
        </p:blipFill>
        <p:spPr>
          <a:xfrm rot="5400000">
            <a:off x="314130" y="-314130"/>
            <a:ext cx="1312242" cy="1940502"/>
          </a:xfrm>
          <a:prstGeom prst="rect">
            <a:avLst/>
          </a:prstGeom>
          <a:noFill/>
          <a:ln>
            <a:noFill/>
          </a:ln>
        </p:spPr>
      </p:pic>
      <p:pic>
        <p:nvPicPr>
          <p:cNvPr id="183" name="Google Shape;183;p47" descr="A square made of dots"/>
          <p:cNvPicPr preferRelativeResize="0"/>
          <p:nvPr/>
        </p:nvPicPr>
        <p:blipFill rotWithShape="1">
          <a:blip r:embed="rId5">
            <a:alphaModFix/>
          </a:blip>
          <a:srcRect l="44777" t="13758" r="30555" b="40299"/>
          <a:stretch/>
        </p:blipFill>
        <p:spPr>
          <a:xfrm rot="-5400000" flipH="1">
            <a:off x="9026326" y="4207589"/>
            <a:ext cx="1127760" cy="210042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4"/>
        <p:cNvGrpSpPr/>
        <p:nvPr/>
      </p:nvGrpSpPr>
      <p:grpSpPr>
        <a:xfrm>
          <a:off x="0" y="0"/>
          <a:ext cx="0" cy="0"/>
          <a:chOff x="0" y="0"/>
          <a:chExt cx="0" cy="0"/>
        </a:xfrm>
      </p:grpSpPr>
      <p:sp>
        <p:nvSpPr>
          <p:cNvPr id="185" name="Google Shape;185;p48"/>
          <p:cNvSpPr txBox="1">
            <a:spLocks noGrp="1"/>
          </p:cNvSpPr>
          <p:nvPr>
            <p:ph type="body" idx="1"/>
          </p:nvPr>
        </p:nvSpPr>
        <p:spPr>
          <a:xfrm>
            <a:off x="1455592" y="1825625"/>
            <a:ext cx="9623888" cy="39769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48"/>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spTree>
      <p:nvGrpSpPr>
        <p:cNvPr id="1" name="Shape 190"/>
        <p:cNvGrpSpPr/>
        <p:nvPr/>
      </p:nvGrpSpPr>
      <p:grpSpPr>
        <a:xfrm>
          <a:off x="0" y="0"/>
          <a:ext cx="0" cy="0"/>
          <a:chOff x="0" y="0"/>
          <a:chExt cx="0" cy="0"/>
        </a:xfrm>
      </p:grpSpPr>
      <p:pic>
        <p:nvPicPr>
          <p:cNvPr id="191" name="Google Shape;191;p49"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192" name="Google Shape;192;p49"/>
          <p:cNvSpPr txBox="1">
            <a:spLocks noGrp="1"/>
          </p:cNvSpPr>
          <p:nvPr>
            <p:ph type="title"/>
          </p:nvPr>
        </p:nvSpPr>
        <p:spPr>
          <a:xfrm>
            <a:off x="3700149" y="1439071"/>
            <a:ext cx="6827520" cy="23745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rebuchet MS"/>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9"/>
          <p:cNvSpPr txBox="1">
            <a:spLocks noGrp="1"/>
          </p:cNvSpPr>
          <p:nvPr>
            <p:ph type="body" idx="1"/>
          </p:nvPr>
        </p:nvSpPr>
        <p:spPr>
          <a:xfrm>
            <a:off x="3700149" y="4149568"/>
            <a:ext cx="6827520" cy="134111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9D9C"/>
              </a:buClr>
              <a:buSzPts val="2400"/>
              <a:buNone/>
              <a:defRPr sz="2400">
                <a:solidFill>
                  <a:srgbClr val="889D9C"/>
                </a:solidFill>
              </a:defRPr>
            </a:lvl1pPr>
            <a:lvl2pPr marL="914400" lvl="1" indent="-228600" algn="l">
              <a:lnSpc>
                <a:spcPct val="90000"/>
              </a:lnSpc>
              <a:spcBef>
                <a:spcPts val="500"/>
              </a:spcBef>
              <a:spcAft>
                <a:spcPts val="0"/>
              </a:spcAft>
              <a:buClr>
                <a:srgbClr val="889D9C"/>
              </a:buClr>
              <a:buSzPts val="2000"/>
              <a:buNone/>
              <a:defRPr sz="2000">
                <a:solidFill>
                  <a:srgbClr val="889D9C"/>
                </a:solidFill>
              </a:defRPr>
            </a:lvl2pPr>
            <a:lvl3pPr marL="1371600" lvl="2" indent="-228600" algn="l">
              <a:lnSpc>
                <a:spcPct val="90000"/>
              </a:lnSpc>
              <a:spcBef>
                <a:spcPts val="500"/>
              </a:spcBef>
              <a:spcAft>
                <a:spcPts val="0"/>
              </a:spcAft>
              <a:buClr>
                <a:srgbClr val="889D9C"/>
              </a:buClr>
              <a:buSzPts val="1800"/>
              <a:buNone/>
              <a:defRPr sz="1800">
                <a:solidFill>
                  <a:srgbClr val="889D9C"/>
                </a:solidFill>
              </a:defRPr>
            </a:lvl3pPr>
            <a:lvl4pPr marL="1828800" lvl="3" indent="-228600" algn="l">
              <a:lnSpc>
                <a:spcPct val="90000"/>
              </a:lnSpc>
              <a:spcBef>
                <a:spcPts val="500"/>
              </a:spcBef>
              <a:spcAft>
                <a:spcPts val="0"/>
              </a:spcAft>
              <a:buClr>
                <a:srgbClr val="889D9C"/>
              </a:buClr>
              <a:buSzPts val="1600"/>
              <a:buNone/>
              <a:defRPr sz="1600">
                <a:solidFill>
                  <a:srgbClr val="889D9C"/>
                </a:solidFill>
              </a:defRPr>
            </a:lvl4pPr>
            <a:lvl5pPr marL="2286000" lvl="4" indent="-228600" algn="l">
              <a:lnSpc>
                <a:spcPct val="90000"/>
              </a:lnSpc>
              <a:spcBef>
                <a:spcPts val="500"/>
              </a:spcBef>
              <a:spcAft>
                <a:spcPts val="0"/>
              </a:spcAft>
              <a:buClr>
                <a:srgbClr val="889D9C"/>
              </a:buClr>
              <a:buSzPts val="1600"/>
              <a:buNone/>
              <a:defRPr sz="1600">
                <a:solidFill>
                  <a:srgbClr val="889D9C"/>
                </a:solidFill>
              </a:defRPr>
            </a:lvl5pPr>
            <a:lvl6pPr marL="2743200" lvl="5" indent="-228600" algn="l">
              <a:lnSpc>
                <a:spcPct val="90000"/>
              </a:lnSpc>
              <a:spcBef>
                <a:spcPts val="500"/>
              </a:spcBef>
              <a:spcAft>
                <a:spcPts val="0"/>
              </a:spcAft>
              <a:buClr>
                <a:srgbClr val="889D9C"/>
              </a:buClr>
              <a:buSzPts val="1600"/>
              <a:buNone/>
              <a:defRPr sz="1600">
                <a:solidFill>
                  <a:srgbClr val="889D9C"/>
                </a:solidFill>
              </a:defRPr>
            </a:lvl6pPr>
            <a:lvl7pPr marL="3200400" lvl="6" indent="-228600" algn="l">
              <a:lnSpc>
                <a:spcPct val="90000"/>
              </a:lnSpc>
              <a:spcBef>
                <a:spcPts val="500"/>
              </a:spcBef>
              <a:spcAft>
                <a:spcPts val="0"/>
              </a:spcAft>
              <a:buClr>
                <a:srgbClr val="889D9C"/>
              </a:buClr>
              <a:buSzPts val="1600"/>
              <a:buNone/>
              <a:defRPr sz="1600">
                <a:solidFill>
                  <a:srgbClr val="889D9C"/>
                </a:solidFill>
              </a:defRPr>
            </a:lvl7pPr>
            <a:lvl8pPr marL="3657600" lvl="7" indent="-228600" algn="l">
              <a:lnSpc>
                <a:spcPct val="90000"/>
              </a:lnSpc>
              <a:spcBef>
                <a:spcPts val="500"/>
              </a:spcBef>
              <a:spcAft>
                <a:spcPts val="0"/>
              </a:spcAft>
              <a:buClr>
                <a:srgbClr val="889D9C"/>
              </a:buClr>
              <a:buSzPts val="1600"/>
              <a:buNone/>
              <a:defRPr sz="1600">
                <a:solidFill>
                  <a:srgbClr val="889D9C"/>
                </a:solidFill>
              </a:defRPr>
            </a:lvl8pPr>
            <a:lvl9pPr marL="4114800" lvl="8" indent="-228600" algn="l">
              <a:lnSpc>
                <a:spcPct val="90000"/>
              </a:lnSpc>
              <a:spcBef>
                <a:spcPts val="500"/>
              </a:spcBef>
              <a:spcAft>
                <a:spcPts val="0"/>
              </a:spcAft>
              <a:buClr>
                <a:srgbClr val="889D9C"/>
              </a:buClr>
              <a:buSzPts val="1600"/>
              <a:buNone/>
              <a:defRPr sz="1600">
                <a:solidFill>
                  <a:srgbClr val="889D9C"/>
                </a:solidFill>
              </a:defRPr>
            </a:lvl9pPr>
          </a:lstStyle>
          <a:p>
            <a:endParaRPr/>
          </a:p>
        </p:txBody>
      </p:sp>
      <p:sp>
        <p:nvSpPr>
          <p:cNvPr id="194" name="Google Shape;194;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97" name="Google Shape;197;p49" descr="A person smiling at the camera&#10;&#10;Description automatically generated with low confidence"/>
          <p:cNvPicPr preferRelativeResize="0"/>
          <p:nvPr/>
        </p:nvPicPr>
        <p:blipFill rotWithShape="1">
          <a:blip r:embed="rId3">
            <a:alphaModFix/>
          </a:blip>
          <a:srcRect l="35520" t="3567" r="2364" b="3259"/>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198" name="Google Shape;198;p49"/>
          <p:cNvPicPr preferRelativeResize="0"/>
          <p:nvPr/>
        </p:nvPicPr>
        <p:blipFill rotWithShape="1">
          <a:blip r:embed="rId4">
            <a:alphaModFix/>
          </a:blip>
          <a:srcRect/>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199" name="Google Shape;199;p49"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pic>
        <p:nvPicPr>
          <p:cNvPr id="200" name="Google Shape;200;p49" descr="A square made of dots"/>
          <p:cNvPicPr preferRelativeResize="0"/>
          <p:nvPr/>
        </p:nvPicPr>
        <p:blipFill rotWithShape="1">
          <a:blip r:embed="rId6">
            <a:alphaModFix/>
          </a:blip>
          <a:srcRect l="44777" t="13758" r="30555" b="40299"/>
          <a:stretch/>
        </p:blipFill>
        <p:spPr>
          <a:xfrm rot="5400000">
            <a:off x="486330" y="4207589"/>
            <a:ext cx="1127760" cy="210042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24622" y="5255075"/>
            <a:ext cx="1408110" cy="1408110"/>
          </a:xfrm>
          <a:prstGeom prst="rect">
            <a:avLst/>
          </a:prstGeom>
        </p:spPr>
      </p:pic>
      <p:sp>
        <p:nvSpPr>
          <p:cNvPr id="6" name="Title 1">
            <a:extLst>
              <a:ext uri="{FF2B5EF4-FFF2-40B4-BE49-F238E27FC236}">
                <a16:creationId xmlns:a16="http://schemas.microsoft.com/office/drawing/2014/main" id="{47C81348-B399-1281-1054-8086D52C0C9B}"/>
              </a:ext>
            </a:extLst>
          </p:cNvPr>
          <p:cNvSpPr>
            <a:spLocks noGrp="1"/>
          </p:cNvSpPr>
          <p:nvPr>
            <p:ph type="title" hasCustomPrompt="1"/>
          </p:nvPr>
        </p:nvSpPr>
        <p:spPr>
          <a:xfrm>
            <a:off x="838200" y="3455232"/>
            <a:ext cx="10515600" cy="1325563"/>
          </a:xfrm>
        </p:spPr>
        <p:txBody>
          <a:bodyPr/>
          <a:lstStyle>
            <a:lvl1pPr algn="ctr">
              <a:defRPr b="1">
                <a:solidFill>
                  <a:schemeClr val="bg1"/>
                </a:solidFill>
              </a:defRPr>
            </a:lvl1pPr>
          </a:lstStyle>
          <a:p>
            <a:r>
              <a:rPr lang="en-US" dirty="0"/>
              <a:t>SESSION 2</a:t>
            </a:r>
          </a:p>
        </p:txBody>
      </p:sp>
    </p:spTree>
    <p:extLst>
      <p:ext uri="{BB962C8B-B14F-4D97-AF65-F5344CB8AC3E}">
        <p14:creationId xmlns:p14="http://schemas.microsoft.com/office/powerpoint/2010/main" val="1579044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01"/>
        <p:cNvGrpSpPr/>
        <p:nvPr/>
      </p:nvGrpSpPr>
      <p:grpSpPr>
        <a:xfrm>
          <a:off x="0" y="0"/>
          <a:ext cx="0" cy="0"/>
          <a:chOff x="0" y="0"/>
          <a:chExt cx="0" cy="0"/>
        </a:xfrm>
      </p:grpSpPr>
      <p:sp>
        <p:nvSpPr>
          <p:cNvPr id="202" name="Google Shape;202;p50"/>
          <p:cNvSpPr txBox="1">
            <a:spLocks noGrp="1"/>
          </p:cNvSpPr>
          <p:nvPr>
            <p:ph type="body" idx="1"/>
          </p:nvPr>
        </p:nvSpPr>
        <p:spPr>
          <a:xfrm>
            <a:off x="6377529" y="1999185"/>
            <a:ext cx="4587240" cy="3903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50"/>
          <p:cNvSpPr txBox="1">
            <a:spLocks noGrp="1"/>
          </p:cNvSpPr>
          <p:nvPr>
            <p:ph type="body" idx="2"/>
          </p:nvPr>
        </p:nvSpPr>
        <p:spPr>
          <a:xfrm>
            <a:off x="1428035" y="1988488"/>
            <a:ext cx="4587240" cy="38890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0"/>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8" name="Google Shape;208;p50"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209" name="Google Shape;209;p50"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210" name="Google Shape;210;p50"/>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20" name="Picture 19">
            <a:extLst>
              <a:ext uri="{FF2B5EF4-FFF2-40B4-BE49-F238E27FC236}">
                <a16:creationId xmlns:a16="http://schemas.microsoft.com/office/drawing/2014/main" id="{BC804FE6-235E-9C37-A143-599A468C9E75}"/>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220"/>
        <p:cNvGrpSpPr/>
        <p:nvPr/>
      </p:nvGrpSpPr>
      <p:grpSpPr>
        <a:xfrm>
          <a:off x="0" y="0"/>
          <a:ext cx="0" cy="0"/>
          <a:chOff x="0" y="0"/>
          <a:chExt cx="0" cy="0"/>
        </a:xfrm>
      </p:grpSpPr>
      <p:pic>
        <p:nvPicPr>
          <p:cNvPr id="221" name="Google Shape;221;p51"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pic>
        <p:nvPicPr>
          <p:cNvPr id="222" name="Google Shape;222;p51" descr="A circle filled with diagonal lines"/>
          <p:cNvPicPr preferRelativeResize="0"/>
          <p:nvPr/>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223" name="Google Shape;223;p51"/>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233" name="Google Shape;233;p51"/>
          <p:cNvSpPr txBox="1">
            <a:spLocks noGrp="1"/>
          </p:cNvSpPr>
          <p:nvPr>
            <p:ph type="title"/>
          </p:nvPr>
        </p:nvSpPr>
        <p:spPr>
          <a:xfrm>
            <a:off x="839788" y="365125"/>
            <a:ext cx="88630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4" name="Google Shape;234;p51"/>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5" name="Google Shape;235;p51"/>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51"/>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51"/>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 name="Picture 21">
            <a:extLst>
              <a:ext uri="{FF2B5EF4-FFF2-40B4-BE49-F238E27FC236}">
                <a16:creationId xmlns:a16="http://schemas.microsoft.com/office/drawing/2014/main" id="{C2796E3C-D90C-E609-351A-C7AA9697C7CD}"/>
              </a:ext>
            </a:extLst>
          </p:cNvPr>
          <p:cNvPicPr>
            <a:picLocks noChangeAspect="1"/>
          </p:cNvPicPr>
          <p:nvPr userDrawn="1"/>
        </p:nvPicPr>
        <p:blipFill>
          <a:blip r:embed="rId4"/>
          <a:stretch>
            <a:fillRect/>
          </a:stretch>
        </p:blipFill>
        <p:spPr>
          <a:xfrm>
            <a:off x="9911080" y="243523"/>
            <a:ext cx="2097059" cy="135143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reak Slide">
  <p:cSld name="Break Slide">
    <p:spTree>
      <p:nvGrpSpPr>
        <p:cNvPr id="1" name="Shape 241"/>
        <p:cNvGrpSpPr/>
        <p:nvPr/>
      </p:nvGrpSpPr>
      <p:grpSpPr>
        <a:xfrm>
          <a:off x="0" y="0"/>
          <a:ext cx="0" cy="0"/>
          <a:chOff x="0" y="0"/>
          <a:chExt cx="0" cy="0"/>
        </a:xfrm>
      </p:grpSpPr>
      <p:pic>
        <p:nvPicPr>
          <p:cNvPr id="242" name="Google Shape;242;p52" descr="Clock outline"/>
          <p:cNvPicPr preferRelativeResize="0"/>
          <p:nvPr/>
        </p:nvPicPr>
        <p:blipFill rotWithShape="1">
          <a:blip r:embed="rId2">
            <a:alphaModFix/>
          </a:blip>
          <a:srcRect/>
          <a:stretch/>
        </p:blipFill>
        <p:spPr>
          <a:xfrm>
            <a:off x="9799320" y="4384574"/>
            <a:ext cx="1999069" cy="1999069"/>
          </a:xfrm>
          <a:prstGeom prst="rect">
            <a:avLst/>
          </a:prstGeom>
          <a:noFill/>
          <a:ln>
            <a:noFill/>
          </a:ln>
        </p:spPr>
      </p:pic>
      <p:pic>
        <p:nvPicPr>
          <p:cNvPr id="243" name="Google Shape;243;p52" descr="A person smiling at the camera&#10;&#10;Description automatically generated with low confidence"/>
          <p:cNvPicPr preferRelativeResize="0"/>
          <p:nvPr/>
        </p:nvPicPr>
        <p:blipFill rotWithShape="1">
          <a:blip r:embed="rId3">
            <a:alphaModFix/>
          </a:blip>
          <a:srcRect l="9787" t="2747"/>
          <a:stretch/>
        </p:blipFill>
        <p:spPr>
          <a:xfrm>
            <a:off x="-14824" y="-1038"/>
            <a:ext cx="8177275" cy="5864420"/>
          </a:xfrm>
          <a:prstGeom prst="rect">
            <a:avLst/>
          </a:prstGeom>
          <a:noFill/>
          <a:ln>
            <a:noFill/>
          </a:ln>
        </p:spPr>
      </p:pic>
      <p:pic>
        <p:nvPicPr>
          <p:cNvPr id="245" name="Google Shape;245;p52"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246" name="Google Shape;246;p52"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247" name="Google Shape;247;p52"/>
          <p:cNvCxnSpPr/>
          <p:nvPr/>
        </p:nvCxnSpPr>
        <p:spPr>
          <a:xfrm rot="10800000">
            <a:off x="5186294" y="4786732"/>
            <a:ext cx="6747350" cy="0"/>
          </a:xfrm>
          <a:prstGeom prst="straightConnector1">
            <a:avLst/>
          </a:prstGeom>
          <a:noFill/>
          <a:ln w="76200" cap="rnd" cmpd="sng">
            <a:solidFill>
              <a:schemeClr val="accent6"/>
            </a:solidFill>
            <a:prstDash val="dot"/>
            <a:miter lim="800000"/>
            <a:headEnd type="none" w="sm" len="sm"/>
            <a:tailEnd type="none" w="sm" len="sm"/>
          </a:ln>
        </p:spPr>
      </p:cxnSp>
      <p:sp>
        <p:nvSpPr>
          <p:cNvPr id="256" name="Google Shape;256;p52"/>
          <p:cNvSpPr txBox="1">
            <a:spLocks noGrp="1"/>
          </p:cNvSpPr>
          <p:nvPr>
            <p:ph type="title"/>
          </p:nvPr>
        </p:nvSpPr>
        <p:spPr>
          <a:xfrm>
            <a:off x="0" y="-1242689"/>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52"/>
          <p:cNvSpPr txBox="1"/>
          <p:nvPr/>
        </p:nvSpPr>
        <p:spPr>
          <a:xfrm>
            <a:off x="5186294" y="4947807"/>
            <a:ext cx="700570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Trebuchet MS"/>
                <a:ea typeface="Trebuchet MS"/>
                <a:cs typeface="Trebuchet MS"/>
                <a:sym typeface="Trebuchet MS"/>
              </a:rPr>
              <a:t>BREAK TIME</a:t>
            </a:r>
            <a:endParaRPr/>
          </a:p>
        </p:txBody>
      </p:sp>
      <p:pic>
        <p:nvPicPr>
          <p:cNvPr id="18" name="Picture 17">
            <a:extLst>
              <a:ext uri="{FF2B5EF4-FFF2-40B4-BE49-F238E27FC236}">
                <a16:creationId xmlns:a16="http://schemas.microsoft.com/office/drawing/2014/main" id="{31D2775F-73C8-2EBC-21D7-44715646CAA7}"/>
              </a:ext>
            </a:extLst>
          </p:cNvPr>
          <p:cNvPicPr>
            <a:picLocks noChangeAspect="1"/>
          </p:cNvPicPr>
          <p:nvPr userDrawn="1"/>
        </p:nvPicPr>
        <p:blipFill>
          <a:blip r:embed="rId6"/>
          <a:stretch>
            <a:fillRect/>
          </a:stretch>
        </p:blipFill>
        <p:spPr>
          <a:xfrm>
            <a:off x="8302754" y="154601"/>
            <a:ext cx="3705385" cy="238791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8"/>
        <p:cNvGrpSpPr/>
        <p:nvPr/>
      </p:nvGrpSpPr>
      <p:grpSpPr>
        <a:xfrm>
          <a:off x="0" y="0"/>
          <a:ext cx="0" cy="0"/>
          <a:chOff x="0" y="0"/>
          <a:chExt cx="0" cy="0"/>
        </a:xfrm>
      </p:grpSpPr>
      <p:sp>
        <p:nvSpPr>
          <p:cNvPr id="259" name="Google Shape;25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p53"/>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263"/>
        <p:cNvGrpSpPr/>
        <p:nvPr/>
      </p:nvGrpSpPr>
      <p:grpSpPr>
        <a:xfrm>
          <a:off x="0" y="0"/>
          <a:ext cx="0" cy="0"/>
          <a:chOff x="0" y="0"/>
          <a:chExt cx="0" cy="0"/>
        </a:xfrm>
      </p:grpSpPr>
      <p:pic>
        <p:nvPicPr>
          <p:cNvPr id="264" name="Google Shape;264;p54"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sp>
        <p:nvSpPr>
          <p:cNvPr id="265" name="Google Shape;26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8" name="Google Shape;268;p54"/>
          <p:cNvSpPr txBox="1">
            <a:spLocks noGrp="1"/>
          </p:cNvSpPr>
          <p:nvPr>
            <p:ph type="title"/>
          </p:nvPr>
        </p:nvSpPr>
        <p:spPr>
          <a:xfrm>
            <a:off x="3455471" y="585651"/>
            <a:ext cx="6257490"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69" name="Google Shape;269;p54"/>
          <p:cNvPicPr preferRelativeResize="0"/>
          <p:nvPr/>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70" name="Google Shape;270;p54"/>
          <p:cNvPicPr preferRelativeResize="0"/>
          <p:nvPr/>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72" name="Google Shape;272;p54" descr="A square made of dots"/>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pic>
        <p:nvPicPr>
          <p:cNvPr id="11" name="Picture 10">
            <a:extLst>
              <a:ext uri="{FF2B5EF4-FFF2-40B4-BE49-F238E27FC236}">
                <a16:creationId xmlns:a16="http://schemas.microsoft.com/office/drawing/2014/main" id="{75B6E928-8263-9E55-B369-54C254FF00E7}"/>
              </a:ext>
            </a:extLst>
          </p:cNvPr>
          <p:cNvPicPr>
            <a:picLocks noChangeAspect="1"/>
          </p:cNvPicPr>
          <p:nvPr userDrawn="1"/>
        </p:nvPicPr>
        <p:blipFill>
          <a:blip r:embed="rId6"/>
          <a:stretch>
            <a:fillRect/>
          </a:stretch>
        </p:blipFill>
        <p:spPr>
          <a:xfrm>
            <a:off x="9911080" y="243523"/>
            <a:ext cx="2097059" cy="1351438"/>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2">
  <p:cSld name="Blank 2">
    <p:spTree>
      <p:nvGrpSpPr>
        <p:cNvPr id="1" name="Shape 273"/>
        <p:cNvGrpSpPr/>
        <p:nvPr/>
      </p:nvGrpSpPr>
      <p:grpSpPr>
        <a:xfrm>
          <a:off x="0" y="0"/>
          <a:ext cx="0" cy="0"/>
          <a:chOff x="0" y="0"/>
          <a:chExt cx="0" cy="0"/>
        </a:xfrm>
      </p:grpSpPr>
      <p:pic>
        <p:nvPicPr>
          <p:cNvPr id="274" name="Google Shape;274;p55" descr="Shape, circle&#10;&#10;Description automatically generated"/>
          <p:cNvPicPr preferRelativeResize="0"/>
          <p:nvPr/>
        </p:nvPicPr>
        <p:blipFill rotWithShape="1">
          <a:blip r:embed="rId2">
            <a:alphaModFix/>
          </a:blip>
          <a:srcRect t="7896" r="41615" b="8148"/>
          <a:stretch/>
        </p:blipFill>
        <p:spPr>
          <a:xfrm>
            <a:off x="7415810" y="0"/>
            <a:ext cx="4776190" cy="6858000"/>
          </a:xfrm>
          <a:prstGeom prst="rect">
            <a:avLst/>
          </a:prstGeom>
          <a:noFill/>
          <a:ln>
            <a:noFill/>
          </a:ln>
        </p:spPr>
      </p:pic>
      <p:pic>
        <p:nvPicPr>
          <p:cNvPr id="275" name="Google Shape;275;p55" descr="Shape, circle&#10;&#10;Description automatically generated"/>
          <p:cNvPicPr preferRelativeResize="0"/>
          <p:nvPr/>
        </p:nvPicPr>
        <p:blipFill rotWithShape="1">
          <a:blip r:embed="rId3">
            <a:alphaModFix/>
          </a:blip>
          <a:srcRect t="3393" r="11726" b="3836"/>
          <a:stretch/>
        </p:blipFill>
        <p:spPr>
          <a:xfrm>
            <a:off x="7734769" y="1"/>
            <a:ext cx="4457231" cy="6858000"/>
          </a:xfrm>
          <a:prstGeom prst="rect">
            <a:avLst/>
          </a:prstGeom>
          <a:noFill/>
          <a:ln>
            <a:noFill/>
          </a:ln>
        </p:spPr>
      </p:pic>
      <p:sp>
        <p:nvSpPr>
          <p:cNvPr id="276" name="Google Shape;276;p55"/>
          <p:cNvSpPr/>
          <p:nvPr/>
        </p:nvSpPr>
        <p:spPr>
          <a:xfrm>
            <a:off x="411661" y="6209844"/>
            <a:ext cx="579122" cy="579122"/>
          </a:xfrm>
          <a:prstGeom prst="ellipse">
            <a:avLst/>
          </a:prstGeom>
          <a:noFill/>
          <a:ln w="57150" cap="flat" cmpd="sng">
            <a:solidFill>
              <a:srgbClr val="FCE1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7" name="Google Shape;277;p55"/>
          <p:cNvPicPr preferRelativeResize="0">
            <a:picLocks noGrp="1"/>
          </p:cNvPicPr>
          <p:nvPr>
            <p:ph type="pic" idx="2"/>
          </p:nvPr>
        </p:nvPicPr>
        <p:blipFill/>
        <p:spPr>
          <a:xfrm rot="386686">
            <a:off x="8283840" y="812680"/>
            <a:ext cx="3611140" cy="2527509"/>
          </a:xfrm>
          <a:prstGeom prst="roundRect">
            <a:avLst>
              <a:gd name="adj" fmla="val 16667"/>
            </a:avLst>
          </a:prstGeom>
          <a:blipFill rotWithShape="1">
            <a:blip r:embed="rId4">
              <a:alphaModFix/>
            </a:blip>
            <a:stretch>
              <a:fillRect l="-1732" t="-4790" r="-4531" b="-12621"/>
            </a:stretch>
          </a:blipFill>
          <a:ln w="9525" cap="flat" cmpd="sng">
            <a:solidFill>
              <a:srgbClr val="B6F7F4"/>
            </a:solidFill>
            <a:prstDash val="solid"/>
            <a:round/>
            <a:headEnd type="none" w="sm" len="sm"/>
            <a:tailEnd type="none" w="sm" len="sm"/>
          </a:ln>
        </p:spPr>
      </p:pic>
      <p:pic>
        <p:nvPicPr>
          <p:cNvPr id="278" name="Google Shape;278;p55"/>
          <p:cNvPicPr preferRelativeResize="0">
            <a:picLocks noGrp="1"/>
          </p:cNvPicPr>
          <p:nvPr>
            <p:ph type="pic" idx="3"/>
          </p:nvPr>
        </p:nvPicPr>
        <p:blipFill/>
        <p:spPr>
          <a:xfrm rot="-311454">
            <a:off x="8351197" y="3413999"/>
            <a:ext cx="3611136" cy="2527506"/>
          </a:xfrm>
          <a:prstGeom prst="roundRect">
            <a:avLst>
              <a:gd name="adj" fmla="val 16667"/>
            </a:avLst>
          </a:prstGeom>
          <a:blipFill rotWithShape="1">
            <a:blip r:embed="rId5">
              <a:alphaModFix/>
            </a:blip>
            <a:stretch>
              <a:fillRect/>
            </a:stretch>
          </a:blipFill>
          <a:ln w="9525" cap="flat" cmpd="sng">
            <a:solidFill>
              <a:srgbClr val="B6F7F4"/>
            </a:solidFill>
            <a:prstDash val="solid"/>
            <a:round/>
            <a:headEnd type="none" w="sm" len="sm"/>
            <a:tailEnd type="none" w="sm" len="sm"/>
          </a:ln>
        </p:spPr>
      </p:pic>
      <p:pic>
        <p:nvPicPr>
          <p:cNvPr id="279" name="Google Shape;279;p55" descr="Grid lines"/>
          <p:cNvPicPr preferRelativeResize="0"/>
          <p:nvPr/>
        </p:nvPicPr>
        <p:blipFill rotWithShape="1">
          <a:blip r:embed="rId6">
            <a:alphaModFix/>
          </a:blip>
          <a:srcRect l="62255" b="2640"/>
          <a:stretch/>
        </p:blipFill>
        <p:spPr>
          <a:xfrm>
            <a:off x="-24659" y="4297680"/>
            <a:ext cx="992606" cy="2560320"/>
          </a:xfrm>
          <a:prstGeom prst="rect">
            <a:avLst/>
          </a:prstGeom>
          <a:noFill/>
          <a:ln>
            <a:noFill/>
          </a:ln>
        </p:spPr>
      </p:pic>
      <p:sp>
        <p:nvSpPr>
          <p:cNvPr id="280" name="Google Shape;280;p55"/>
          <p:cNvSpPr/>
          <p:nvPr/>
        </p:nvSpPr>
        <p:spPr>
          <a:xfrm>
            <a:off x="-62798" y="5220697"/>
            <a:ext cx="304726" cy="304726"/>
          </a:xfrm>
          <a:prstGeom prst="ellipse">
            <a:avLst/>
          </a:prstGeom>
          <a:solidFill>
            <a:srgbClr val="FFF1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55"/>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3">
  <p:cSld name="Blank 3">
    <p:spTree>
      <p:nvGrpSpPr>
        <p:cNvPr id="1" name="Shape 285"/>
        <p:cNvGrpSpPr/>
        <p:nvPr/>
      </p:nvGrpSpPr>
      <p:grpSpPr>
        <a:xfrm>
          <a:off x="0" y="0"/>
          <a:ext cx="0" cy="0"/>
          <a:chOff x="0" y="0"/>
          <a:chExt cx="0" cy="0"/>
        </a:xfrm>
      </p:grpSpPr>
      <p:sp>
        <p:nvSpPr>
          <p:cNvPr id="286" name="Google Shape;286;p56"/>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7" name="Google Shape;287;p56"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288" name="Google Shape;288;p56"/>
          <p:cNvPicPr preferRelativeResize="0"/>
          <p:nvPr/>
        </p:nvPicPr>
        <p:blipFill rotWithShape="1">
          <a:blip r:embed="rId3">
            <a:alphaModFix/>
          </a:blip>
          <a:srcRect l="16667" r="16666"/>
          <a:stretch/>
        </p:blipFill>
        <p:spPr>
          <a:xfrm>
            <a:off x="722314" y="886303"/>
            <a:ext cx="2255520" cy="2255520"/>
          </a:xfrm>
          <a:prstGeom prst="ellipse">
            <a:avLst/>
          </a:prstGeom>
          <a:noFill/>
          <a:ln w="76200" cap="flat" cmpd="sng">
            <a:solidFill>
              <a:schemeClr val="accent2"/>
            </a:solidFill>
            <a:prstDash val="solid"/>
            <a:round/>
            <a:headEnd type="none" w="sm" len="sm"/>
            <a:tailEnd type="none" w="sm" len="sm"/>
          </a:ln>
        </p:spPr>
      </p:pic>
      <p:pic>
        <p:nvPicPr>
          <p:cNvPr id="289" name="Google Shape;289;p56"/>
          <p:cNvPicPr preferRelativeResize="0"/>
          <p:nvPr/>
        </p:nvPicPr>
        <p:blipFill rotWithShape="1">
          <a:blip r:embed="rId4">
            <a:alphaModFix/>
          </a:blip>
          <a:srcRect l="16748" r="16747"/>
          <a:stretch/>
        </p:blipFill>
        <p:spPr>
          <a:xfrm>
            <a:off x="1629095" y="3759361"/>
            <a:ext cx="1731326" cy="1731326"/>
          </a:xfrm>
          <a:prstGeom prst="ellipse">
            <a:avLst/>
          </a:prstGeom>
          <a:noFill/>
          <a:ln w="76200" cap="flat" cmpd="sng">
            <a:solidFill>
              <a:schemeClr val="dk2"/>
            </a:solidFill>
            <a:prstDash val="solid"/>
            <a:round/>
            <a:headEnd type="none" w="sm" len="sm"/>
            <a:tailEnd type="none" w="sm" len="sm"/>
          </a:ln>
        </p:spPr>
      </p:pic>
      <p:pic>
        <p:nvPicPr>
          <p:cNvPr id="290" name="Google Shape;290;p56"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pic>
        <p:nvPicPr>
          <p:cNvPr id="291" name="Google Shape;291;p56" descr="A square made of dots"/>
          <p:cNvPicPr preferRelativeResize="0"/>
          <p:nvPr/>
        </p:nvPicPr>
        <p:blipFill rotWithShape="1">
          <a:blip r:embed="rId6">
            <a:alphaModFix/>
          </a:blip>
          <a:srcRect l="44777" t="13758" r="30555" b="40299"/>
          <a:stretch/>
        </p:blipFill>
        <p:spPr>
          <a:xfrm rot="5400000">
            <a:off x="486330" y="4207589"/>
            <a:ext cx="1127760" cy="2100421"/>
          </a:xfrm>
          <a:prstGeom prst="rect">
            <a:avLst/>
          </a:prstGeom>
          <a:noFill/>
          <a:ln>
            <a:noFill/>
          </a:ln>
        </p:spPr>
      </p:pic>
      <p:sp>
        <p:nvSpPr>
          <p:cNvPr id="292" name="Google Shape;29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5">
  <p:cSld name="Blank 5">
    <p:spTree>
      <p:nvGrpSpPr>
        <p:cNvPr id="1" name="Shape 295"/>
        <p:cNvGrpSpPr/>
        <p:nvPr/>
      </p:nvGrpSpPr>
      <p:grpSpPr>
        <a:xfrm>
          <a:off x="0" y="0"/>
          <a:ext cx="0" cy="0"/>
          <a:chOff x="0" y="0"/>
          <a:chExt cx="0" cy="0"/>
        </a:xfrm>
      </p:grpSpPr>
      <p:sp>
        <p:nvSpPr>
          <p:cNvPr id="296" name="Google Shape;296;p57"/>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7" name="Google Shape;297;p57"/>
          <p:cNvPicPr preferRelativeResize="0"/>
          <p:nvPr/>
        </p:nvPicPr>
        <p:blipFill rotWithShape="1">
          <a:blip r:embed="rId2">
            <a:alphaModFix/>
          </a:blip>
          <a:srcRect l="35167" t="11305" b="10042"/>
          <a:stretch/>
        </p:blipFill>
        <p:spPr>
          <a:xfrm>
            <a:off x="-386596" y="0"/>
            <a:ext cx="4470916" cy="6892290"/>
          </a:xfrm>
          <a:prstGeom prst="rect">
            <a:avLst/>
          </a:prstGeom>
          <a:noFill/>
          <a:ln>
            <a:noFill/>
          </a:ln>
        </p:spPr>
      </p:pic>
      <p:pic>
        <p:nvPicPr>
          <p:cNvPr id="298" name="Google Shape;298;p57" descr="A picture containing person, person&#10;&#10;Description automatically generated"/>
          <p:cNvPicPr preferRelativeResize="0"/>
          <p:nvPr/>
        </p:nvPicPr>
        <p:blipFill rotWithShape="1">
          <a:blip r:embed="rId3">
            <a:alphaModFix/>
          </a:blip>
          <a:srcRect l="51882" t="9186" r="-1"/>
          <a:stretch/>
        </p:blipFill>
        <p:spPr>
          <a:xfrm>
            <a:off x="0" y="0"/>
            <a:ext cx="3652004" cy="6892290"/>
          </a:xfrm>
          <a:prstGeom prst="flowChartDelay">
            <a:avLst/>
          </a:prstGeom>
          <a:noFill/>
          <a:ln>
            <a:noFill/>
          </a:ln>
        </p:spPr>
      </p:pic>
      <p:pic>
        <p:nvPicPr>
          <p:cNvPr id="299" name="Google Shape;299;p57" descr="A circle filled with diagonal lines"/>
          <p:cNvPicPr preferRelativeResize="0"/>
          <p:nvPr/>
        </p:nvPicPr>
        <p:blipFill rotWithShape="1">
          <a:blip r:embed="rId4">
            <a:alphaModFix/>
          </a:blip>
          <a:srcRect l="58934" t="11636" r="12364" b="45921"/>
          <a:stretch/>
        </p:blipFill>
        <p:spPr>
          <a:xfrm rot="-5400000" flipH="1">
            <a:off x="10565628" y="-308386"/>
            <a:ext cx="1312242" cy="1940502"/>
          </a:xfrm>
          <a:prstGeom prst="rect">
            <a:avLst/>
          </a:prstGeom>
          <a:noFill/>
          <a:ln>
            <a:noFill/>
          </a:ln>
        </p:spPr>
      </p:pic>
      <p:pic>
        <p:nvPicPr>
          <p:cNvPr id="300" name="Google Shape;300;p57" descr="A square made of dots"/>
          <p:cNvPicPr preferRelativeResize="0"/>
          <p:nvPr/>
        </p:nvPicPr>
        <p:blipFill rotWithShape="1">
          <a:blip r:embed="rId5">
            <a:alphaModFix/>
          </a:blip>
          <a:srcRect l="44777" t="13758" r="30555" b="40299"/>
          <a:stretch/>
        </p:blipFill>
        <p:spPr>
          <a:xfrm rot="5400000">
            <a:off x="486330" y="4207589"/>
            <a:ext cx="1127760" cy="2100421"/>
          </a:xfrm>
          <a:prstGeom prst="rect">
            <a:avLst/>
          </a:prstGeom>
          <a:noFill/>
          <a:ln>
            <a:noFill/>
          </a:ln>
        </p:spPr>
      </p:pic>
      <p:sp>
        <p:nvSpPr>
          <p:cNvPr id="301" name="Google Shape;30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4"/>
        <p:cNvGrpSpPr/>
        <p:nvPr/>
      </p:nvGrpSpPr>
      <p:grpSpPr>
        <a:xfrm>
          <a:off x="0" y="0"/>
          <a:ext cx="0" cy="0"/>
          <a:chOff x="0" y="0"/>
          <a:chExt cx="0" cy="0"/>
        </a:xfrm>
      </p:grpSpPr>
      <p:sp>
        <p:nvSpPr>
          <p:cNvPr id="305" name="Google Shape;305;p58"/>
          <p:cNvSpPr txBox="1">
            <a:spLocks noGrp="1"/>
          </p:cNvSpPr>
          <p:nvPr>
            <p:ph type="title"/>
          </p:nvPr>
        </p:nvSpPr>
        <p:spPr>
          <a:xfrm>
            <a:off x="838200" y="457200"/>
            <a:ext cx="8905240" cy="13258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6" name="Google Shape;306;p58"/>
          <p:cNvSpPr txBox="1">
            <a:spLocks noGrp="1"/>
          </p:cNvSpPr>
          <p:nvPr>
            <p:ph type="body" idx="1"/>
          </p:nvPr>
        </p:nvSpPr>
        <p:spPr>
          <a:xfrm>
            <a:off x="5183188" y="2057400"/>
            <a:ext cx="6169024" cy="380365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4E1E07"/>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2"/>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rgbClr val="000000"/>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7" name="Google Shape;30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2"/>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00000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8" name="Google Shape;30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1"/>
        <p:cNvGrpSpPr/>
        <p:nvPr/>
      </p:nvGrpSpPr>
      <p:grpSpPr>
        <a:xfrm>
          <a:off x="0" y="0"/>
          <a:ext cx="0" cy="0"/>
          <a:chOff x="0" y="0"/>
          <a:chExt cx="0" cy="0"/>
        </a:xfrm>
      </p:grpSpPr>
      <p:sp>
        <p:nvSpPr>
          <p:cNvPr id="312" name="Google Shape;312;p59"/>
          <p:cNvSpPr txBox="1">
            <a:spLocks noGrp="1"/>
          </p:cNvSpPr>
          <p:nvPr>
            <p:ph type="title"/>
          </p:nvPr>
        </p:nvSpPr>
        <p:spPr>
          <a:xfrm>
            <a:off x="645941" y="489924"/>
            <a:ext cx="8995899"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3" name="Google Shape;313;p59"/>
          <p:cNvSpPr txBox="1">
            <a:spLocks noGrp="1"/>
          </p:cNvSpPr>
          <p:nvPr>
            <p:ph type="body" idx="1"/>
          </p:nvPr>
        </p:nvSpPr>
        <p:spPr>
          <a:xfrm rot="5400000">
            <a:off x="4364488" y="-988657"/>
            <a:ext cx="3882297" cy="97000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esentation Slide">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702685" y="3429000"/>
            <a:ext cx="5551555" cy="1855302"/>
          </a:xfrm>
          <a:prstGeom prst="rect">
            <a:avLst/>
          </a:prstGeom>
          <a:noFill/>
          <a:ln>
            <a:noFill/>
          </a:ln>
        </p:spPr>
        <p:txBody>
          <a:bodyPr spcFirstLastPara="1" wrap="square" lIns="91425" tIns="45700" rIns="91425" bIns="45700" anchor="ctr" anchorCtr="0">
            <a:noAutofit/>
          </a:bodyPr>
          <a:lstStyle>
            <a:lvl1pPr marL="457200" lvl="0" indent="-431800" algn="l">
              <a:lnSpc>
                <a:spcPct val="90000"/>
              </a:lnSpc>
              <a:spcBef>
                <a:spcPts val="1000"/>
              </a:spcBef>
              <a:spcAft>
                <a:spcPts val="0"/>
              </a:spcAft>
              <a:buClr>
                <a:schemeClr val="lt1"/>
              </a:buClr>
              <a:buSzPts val="3200"/>
              <a:buChar char="•"/>
              <a:defRPr>
                <a:solidFill>
                  <a:schemeClr val="lt1"/>
                </a:solidFill>
              </a:defRPr>
            </a:lvl1pPr>
            <a:lvl2pPr marL="914400" lvl="1" indent="-228600" algn="l">
              <a:lnSpc>
                <a:spcPct val="90000"/>
              </a:lnSpc>
              <a:spcBef>
                <a:spcPts val="500"/>
              </a:spcBef>
              <a:spcAft>
                <a:spcPts val="0"/>
              </a:spcAft>
              <a:buClr>
                <a:schemeClr val="lt1"/>
              </a:buClr>
              <a:buSzPts val="2800"/>
              <a:buNone/>
              <a:defRPr sz="2800">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55600" algn="l">
              <a:lnSpc>
                <a:spcPct val="90000"/>
              </a:lnSpc>
              <a:spcBef>
                <a:spcPts val="500"/>
              </a:spcBef>
              <a:spcAft>
                <a:spcPts val="0"/>
              </a:spcAft>
              <a:buClr>
                <a:schemeClr val="lt1"/>
              </a:buClr>
              <a:buSzPts val="2000"/>
              <a:buChar char="•"/>
              <a:defRPr>
                <a:solidFill>
                  <a:schemeClr val="lt1"/>
                </a:solidFill>
              </a:defRPr>
            </a:lvl4pPr>
            <a:lvl5pPr marL="2286000" lvl="4" indent="-355600" algn="l">
              <a:lnSpc>
                <a:spcPct val="90000"/>
              </a:lnSpc>
              <a:spcBef>
                <a:spcPts val="500"/>
              </a:spcBef>
              <a:spcAft>
                <a:spcPts val="0"/>
              </a:spcAft>
              <a:buClr>
                <a:schemeClr val="lt1"/>
              </a:buClr>
              <a:buSzPts val="20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4" name="Google Shape;34;p34"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3" name="Google Shape;43;p34"/>
          <p:cNvSpPr txBox="1">
            <a:spLocks noGrp="1"/>
          </p:cNvSpPr>
          <p:nvPr>
            <p:ph type="title"/>
          </p:nvPr>
        </p:nvSpPr>
        <p:spPr>
          <a:xfrm>
            <a:off x="1702685" y="2130681"/>
            <a:ext cx="9042786" cy="968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rebuchet MS"/>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34"/>
          <p:cNvPicPr preferRelativeResize="0"/>
          <p:nvPr userDrawn="1"/>
        </p:nvPicPr>
        <p:blipFill rotWithShape="1">
          <a:blip r:embed="rId6">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7"/>
        <p:cNvGrpSpPr/>
        <p:nvPr/>
      </p:nvGrpSpPr>
      <p:grpSpPr>
        <a:xfrm>
          <a:off x="0" y="0"/>
          <a:ext cx="0" cy="0"/>
          <a:chOff x="0" y="0"/>
          <a:chExt cx="0" cy="0"/>
        </a:xfrm>
      </p:grpSpPr>
      <p:sp>
        <p:nvSpPr>
          <p:cNvPr id="318" name="Google Shape;318;p60"/>
          <p:cNvSpPr txBox="1">
            <a:spLocks noGrp="1"/>
          </p:cNvSpPr>
          <p:nvPr>
            <p:ph type="title"/>
          </p:nvPr>
        </p:nvSpPr>
        <p:spPr>
          <a:xfrm rot="5400000">
            <a:off x="7895748" y="2825591"/>
            <a:ext cx="4180523" cy="25222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60"/>
          <p:cNvSpPr txBox="1">
            <a:spLocks noGrp="1"/>
          </p:cNvSpPr>
          <p:nvPr>
            <p:ph type="body" idx="1"/>
          </p:nvPr>
        </p:nvSpPr>
        <p:spPr>
          <a:xfrm rot="5400000">
            <a:off x="2264569" y="-130969"/>
            <a:ext cx="5445443" cy="71704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wo Category Titles">
  <p:cSld name="Two Category Titles">
    <p:spTree>
      <p:nvGrpSpPr>
        <p:cNvPr id="1" name="Shape 323"/>
        <p:cNvGrpSpPr/>
        <p:nvPr/>
      </p:nvGrpSpPr>
      <p:grpSpPr>
        <a:xfrm>
          <a:off x="0" y="0"/>
          <a:ext cx="0" cy="0"/>
          <a:chOff x="0" y="0"/>
          <a:chExt cx="0" cy="0"/>
        </a:xfrm>
      </p:grpSpPr>
      <p:pic>
        <p:nvPicPr>
          <p:cNvPr id="324" name="Google Shape;324;p61"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25" name="Google Shape;325;p61"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sp>
        <p:nvSpPr>
          <p:cNvPr id="326" name="Google Shape;326;p61"/>
          <p:cNvSpPr txBox="1">
            <a:spLocks noGrp="1"/>
          </p:cNvSpPr>
          <p:nvPr>
            <p:ph type="title"/>
          </p:nvPr>
        </p:nvSpPr>
        <p:spPr>
          <a:xfrm>
            <a:off x="840568" y="1807242"/>
            <a:ext cx="4770120" cy="19349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7" name="Google Shape;327;p61" descr="A person reading a newspaper&#10;&#10;Description automatically generated with low confidence"/>
          <p:cNvPicPr preferRelativeResize="0"/>
          <p:nvPr/>
        </p:nvPicPr>
        <p:blipFill rotWithShape="1">
          <a:blip r:embed="rId4">
            <a:alphaModFix/>
          </a:blip>
          <a:srcRect l="-85" r="39415"/>
          <a:stretch/>
        </p:blipFill>
        <p:spPr>
          <a:xfrm rot="10800000">
            <a:off x="5952744" y="0"/>
            <a:ext cx="6239256" cy="6858000"/>
          </a:xfrm>
          <a:prstGeom prst="flowChartDelay">
            <a:avLst/>
          </a:prstGeom>
          <a:noFill/>
          <a:ln>
            <a:noFill/>
          </a:ln>
        </p:spPr>
      </p:pic>
      <p:sp>
        <p:nvSpPr>
          <p:cNvPr id="328" name="Google Shape;328;p61"/>
          <p:cNvSpPr/>
          <p:nvPr/>
        </p:nvSpPr>
        <p:spPr>
          <a:xfrm>
            <a:off x="838200" y="4343718"/>
            <a:ext cx="4143756" cy="1630680"/>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61"/>
          <p:cNvSpPr/>
          <p:nvPr/>
        </p:nvSpPr>
        <p:spPr>
          <a:xfrm>
            <a:off x="5268631" y="4313238"/>
            <a:ext cx="4143756" cy="1630680"/>
          </a:xfrm>
          <a:prstGeom prst="roundRect">
            <a:avLst>
              <a:gd name="adj" fmla="val 16667"/>
            </a:avLst>
          </a:prstGeom>
          <a:solidFill>
            <a:schemeClr val="lt2"/>
          </a:solidFill>
          <a:ln w="12700" cap="flat" cmpd="sng">
            <a:solidFill>
              <a:srgbClr val="A77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61"/>
          <p:cNvSpPr txBox="1">
            <a:spLocks noGrp="1"/>
          </p:cNvSpPr>
          <p:nvPr>
            <p:ph type="body" idx="1"/>
          </p:nvPr>
        </p:nvSpPr>
        <p:spPr>
          <a:xfrm>
            <a:off x="2198123"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61"/>
          <p:cNvSpPr txBox="1">
            <a:spLocks noGrp="1"/>
          </p:cNvSpPr>
          <p:nvPr>
            <p:ph type="body" idx="2"/>
          </p:nvPr>
        </p:nvSpPr>
        <p:spPr>
          <a:xfrm>
            <a:off x="6684099" y="4709716"/>
            <a:ext cx="2388273" cy="8377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lt1"/>
              </a:buClr>
              <a:buSzPts val="2000"/>
              <a:buNone/>
              <a:defRPr sz="2000">
                <a:solidFill>
                  <a:schemeClr val="lt1"/>
                </a:solidFil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2" name="Google Shape;332;p61" descr="A circle filled with diagonal lines"/>
          <p:cNvPicPr preferRelativeResize="0"/>
          <p:nvPr/>
        </p:nvPicPr>
        <p:blipFill rotWithShape="1">
          <a:blip r:embed="rId5">
            <a:alphaModFix/>
          </a:blip>
          <a:srcRect l="29003" t="11635" r="12363" b="52733"/>
          <a:stretch/>
        </p:blipFill>
        <p:spPr>
          <a:xfrm rot="-5400000" flipH="1">
            <a:off x="10037114" y="525789"/>
            <a:ext cx="2680677" cy="162909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Emphasis">
  <p:cSld name="Quote/Emphasis">
    <p:spTree>
      <p:nvGrpSpPr>
        <p:cNvPr id="1" name="Shape 333"/>
        <p:cNvGrpSpPr/>
        <p:nvPr/>
      </p:nvGrpSpPr>
      <p:grpSpPr>
        <a:xfrm>
          <a:off x="0" y="0"/>
          <a:ext cx="0" cy="0"/>
          <a:chOff x="0" y="0"/>
          <a:chExt cx="0" cy="0"/>
        </a:xfrm>
      </p:grpSpPr>
      <p:sp>
        <p:nvSpPr>
          <p:cNvPr id="334" name="Google Shape;334;p62"/>
          <p:cNvSpPr txBox="1">
            <a:spLocks noGrp="1"/>
          </p:cNvSpPr>
          <p:nvPr>
            <p:ph type="title"/>
          </p:nvPr>
        </p:nvSpPr>
        <p:spPr>
          <a:xfrm>
            <a:off x="1754907" y="1819563"/>
            <a:ext cx="9855201"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62"/>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Quote/Emphasis 2">
  <p:cSld name="Quote/Emphasis 2">
    <p:spTree>
      <p:nvGrpSpPr>
        <p:cNvPr id="1" name="Shape 336"/>
        <p:cNvGrpSpPr/>
        <p:nvPr/>
      </p:nvGrpSpPr>
      <p:grpSpPr>
        <a:xfrm>
          <a:off x="0" y="0"/>
          <a:ext cx="0" cy="0"/>
          <a:chOff x="0" y="0"/>
          <a:chExt cx="0" cy="0"/>
        </a:xfrm>
      </p:grpSpPr>
      <p:pic>
        <p:nvPicPr>
          <p:cNvPr id="337" name="Google Shape;337;p63"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38" name="Google Shape;338;p63"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339" name="Google Shape;339;p63" descr="A circle filled with diagonal lines"/>
          <p:cNvPicPr preferRelativeResize="0"/>
          <p:nvPr/>
        </p:nvPicPr>
        <p:blipFill rotWithShape="1">
          <a:blip r:embed="rId4">
            <a:alphaModFix/>
          </a:blip>
          <a:srcRect l="29003" t="11635" r="12363" b="52733"/>
          <a:stretch/>
        </p:blipFill>
        <p:spPr>
          <a:xfrm rot="-5400000" flipH="1">
            <a:off x="10037114" y="525789"/>
            <a:ext cx="2680677" cy="1629095"/>
          </a:xfrm>
          <a:prstGeom prst="rect">
            <a:avLst/>
          </a:prstGeom>
          <a:noFill/>
          <a:ln>
            <a:noFill/>
          </a:ln>
        </p:spPr>
      </p:pic>
      <p:sp>
        <p:nvSpPr>
          <p:cNvPr id="340" name="Google Shape;340;p63"/>
          <p:cNvSpPr txBox="1">
            <a:spLocks noGrp="1"/>
          </p:cNvSpPr>
          <p:nvPr>
            <p:ph type="title"/>
          </p:nvPr>
        </p:nvSpPr>
        <p:spPr>
          <a:xfrm>
            <a:off x="1754908" y="1819563"/>
            <a:ext cx="9873674" cy="276167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000"/>
              <a:buFont typeface="Trebuchet MS"/>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63"/>
          <p:cNvSpPr txBox="1">
            <a:spLocks noGrp="1"/>
          </p:cNvSpPr>
          <p:nvPr>
            <p:ph type="body" idx="1"/>
          </p:nvPr>
        </p:nvSpPr>
        <p:spPr>
          <a:xfrm>
            <a:off x="6454774" y="4945064"/>
            <a:ext cx="5155333" cy="514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3200"/>
              <a:buNone/>
              <a:defRPr/>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igital Media">
  <p:cSld name="Digital Media">
    <p:spTree>
      <p:nvGrpSpPr>
        <p:cNvPr id="1" name="Shape 342"/>
        <p:cNvGrpSpPr/>
        <p:nvPr/>
      </p:nvGrpSpPr>
      <p:grpSpPr>
        <a:xfrm>
          <a:off x="0" y="0"/>
          <a:ext cx="0" cy="0"/>
          <a:chOff x="0" y="0"/>
          <a:chExt cx="0" cy="0"/>
        </a:xfrm>
      </p:grpSpPr>
      <p:pic>
        <p:nvPicPr>
          <p:cNvPr id="343" name="Google Shape;343;p64"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344" name="Google Shape;344;p64"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pic>
        <p:nvPicPr>
          <p:cNvPr id="345" name="Google Shape;345;p64" descr="A circle filled with diagonal lines"/>
          <p:cNvPicPr preferRelativeResize="0"/>
          <p:nvPr/>
        </p:nvPicPr>
        <p:blipFill rotWithShape="1">
          <a:blip r:embed="rId4">
            <a:alphaModFix/>
          </a:blip>
          <a:srcRect l="29003" t="11635" r="12363" b="52733"/>
          <a:stretch/>
        </p:blipFill>
        <p:spPr>
          <a:xfrm rot="-5400000" flipH="1">
            <a:off x="10037114" y="525789"/>
            <a:ext cx="2680677" cy="1629095"/>
          </a:xfrm>
          <a:prstGeom prst="rect">
            <a:avLst/>
          </a:prstGeom>
          <a:noFill/>
          <a:ln>
            <a:noFill/>
          </a:ln>
        </p:spPr>
      </p:pic>
      <p:pic>
        <p:nvPicPr>
          <p:cNvPr id="346" name="Google Shape;346;p64" descr="Logo, icon&#10;&#10;Description automatically generated"/>
          <p:cNvPicPr preferRelativeResize="0"/>
          <p:nvPr/>
        </p:nvPicPr>
        <p:blipFill rotWithShape="1">
          <a:blip r:embed="rId5">
            <a:alphaModFix/>
          </a:blip>
          <a:srcRect/>
          <a:stretch/>
        </p:blipFill>
        <p:spPr>
          <a:xfrm>
            <a:off x="6607207" y="4769288"/>
            <a:ext cx="457200" cy="457200"/>
          </a:xfrm>
          <a:prstGeom prst="rect">
            <a:avLst/>
          </a:prstGeom>
          <a:noFill/>
          <a:ln>
            <a:noFill/>
          </a:ln>
        </p:spPr>
      </p:pic>
      <p:pic>
        <p:nvPicPr>
          <p:cNvPr id="347" name="Google Shape;347;p64" descr="Logo&#10;&#10;Description automatically generated"/>
          <p:cNvPicPr preferRelativeResize="0"/>
          <p:nvPr/>
        </p:nvPicPr>
        <p:blipFill rotWithShape="1">
          <a:blip r:embed="rId6">
            <a:alphaModFix/>
          </a:blip>
          <a:srcRect/>
          <a:stretch/>
        </p:blipFill>
        <p:spPr>
          <a:xfrm>
            <a:off x="2861868" y="3659033"/>
            <a:ext cx="457200" cy="457200"/>
          </a:xfrm>
          <a:prstGeom prst="rect">
            <a:avLst/>
          </a:prstGeom>
          <a:noFill/>
          <a:ln>
            <a:noFill/>
          </a:ln>
        </p:spPr>
      </p:pic>
      <p:pic>
        <p:nvPicPr>
          <p:cNvPr id="348" name="Google Shape;348;p64" descr="Icon&#10;&#10;Description automatically generated"/>
          <p:cNvPicPr preferRelativeResize="0"/>
          <p:nvPr/>
        </p:nvPicPr>
        <p:blipFill rotWithShape="1">
          <a:blip r:embed="rId7">
            <a:alphaModFix/>
          </a:blip>
          <a:srcRect/>
          <a:stretch/>
        </p:blipFill>
        <p:spPr>
          <a:xfrm>
            <a:off x="2861868" y="4769288"/>
            <a:ext cx="457200" cy="457200"/>
          </a:xfrm>
          <a:prstGeom prst="rect">
            <a:avLst/>
          </a:prstGeom>
          <a:noFill/>
          <a:ln>
            <a:noFill/>
          </a:ln>
        </p:spPr>
      </p:pic>
      <p:pic>
        <p:nvPicPr>
          <p:cNvPr id="349" name="Google Shape;349;p64" descr="Icon&#10;&#10;Description automatically generated"/>
          <p:cNvPicPr preferRelativeResize="0"/>
          <p:nvPr/>
        </p:nvPicPr>
        <p:blipFill rotWithShape="1">
          <a:blip r:embed="rId8">
            <a:alphaModFix/>
          </a:blip>
          <a:srcRect/>
          <a:stretch/>
        </p:blipFill>
        <p:spPr>
          <a:xfrm>
            <a:off x="6581843" y="3653179"/>
            <a:ext cx="457200" cy="457200"/>
          </a:xfrm>
          <a:prstGeom prst="rect">
            <a:avLst/>
          </a:prstGeom>
          <a:noFill/>
          <a:ln>
            <a:noFill/>
          </a:ln>
        </p:spPr>
      </p:pic>
      <p:pic>
        <p:nvPicPr>
          <p:cNvPr id="350" name="Google Shape;350;p64"/>
          <p:cNvPicPr preferRelativeResize="0"/>
          <p:nvPr/>
        </p:nvPicPr>
        <p:blipFill rotWithShape="1">
          <a:blip r:embed="rId9">
            <a:alphaModFix/>
          </a:blip>
          <a:srcRect/>
          <a:stretch/>
        </p:blipFill>
        <p:spPr>
          <a:xfrm>
            <a:off x="4615214" y="2228959"/>
            <a:ext cx="992009" cy="992009"/>
          </a:xfrm>
          <a:prstGeom prst="rect">
            <a:avLst/>
          </a:prstGeom>
          <a:noFill/>
          <a:ln>
            <a:noFill/>
          </a:ln>
        </p:spPr>
      </p:pic>
      <p:sp>
        <p:nvSpPr>
          <p:cNvPr id="351" name="Google Shape;351;p64"/>
          <p:cNvSpPr txBox="1">
            <a:spLocks noGrp="1"/>
          </p:cNvSpPr>
          <p:nvPr>
            <p:ph type="title"/>
          </p:nvPr>
        </p:nvSpPr>
        <p:spPr>
          <a:xfrm>
            <a:off x="2327563" y="585651"/>
            <a:ext cx="7860146"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Trebuchet MS"/>
              <a:buNone/>
              <a:defRPr sz="5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64"/>
          <p:cNvSpPr txBox="1"/>
          <p:nvPr/>
        </p:nvSpPr>
        <p:spPr>
          <a:xfrm>
            <a:off x="3511661" y="3674124"/>
            <a:ext cx="30650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Trebuchet MS"/>
                <a:ea typeface="Trebuchet MS"/>
                <a:cs typeface="Trebuchet MS"/>
                <a:sym typeface="Trebuchet MS"/>
              </a:rPr>
              <a:t>@BureauIndEdu</a:t>
            </a:r>
            <a:endParaRPr/>
          </a:p>
          <a:p>
            <a:pPr marL="0" marR="0" lvl="0" indent="0" algn="l" rtl="0">
              <a:spcBef>
                <a:spcPts val="0"/>
              </a:spcBef>
              <a:spcAft>
                <a:spcPts val="0"/>
              </a:spcAft>
              <a:buNone/>
            </a:pPr>
            <a:endParaRPr sz="24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24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/BureauIndianEdu</a:t>
            </a:r>
            <a:endParaRPr sz="2400" b="1">
              <a:solidFill>
                <a:schemeClr val="dk1"/>
              </a:solidFill>
              <a:latin typeface="Trebuchet MS"/>
              <a:ea typeface="Trebuchet MS"/>
              <a:cs typeface="Trebuchet MS"/>
              <a:sym typeface="Trebuchet MS"/>
            </a:endParaRPr>
          </a:p>
        </p:txBody>
      </p:sp>
      <p:sp>
        <p:nvSpPr>
          <p:cNvPr id="353" name="Google Shape;353;p64"/>
          <p:cNvSpPr txBox="1"/>
          <p:nvPr/>
        </p:nvSpPr>
        <p:spPr>
          <a:xfrm>
            <a:off x="7228763" y="3676270"/>
            <a:ext cx="4146602"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Trebuchet MS"/>
                <a:ea typeface="Trebuchet MS"/>
                <a:cs typeface="Trebuchet MS"/>
                <a:sym typeface="Trebuchet MS"/>
              </a:rPr>
              <a:t>@BureauofIndianEducation</a:t>
            </a:r>
            <a:endParaRPr/>
          </a:p>
          <a:p>
            <a:pPr marL="0" marR="0" lvl="0" indent="0" algn="l" rtl="0">
              <a:spcBef>
                <a:spcPts val="0"/>
              </a:spcBef>
              <a:spcAft>
                <a:spcPts val="0"/>
              </a:spcAft>
              <a:buNone/>
            </a:pPr>
            <a:endParaRPr sz="24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2400" b="1">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2400"/>
              <a:buFont typeface="Trebuchet MS"/>
              <a:buNone/>
            </a:pPr>
            <a:r>
              <a:rPr lang="en-US" sz="2400" b="1">
                <a:solidFill>
                  <a:schemeClr val="dk1"/>
                </a:solidFill>
                <a:latin typeface="Trebuchet MS"/>
                <a:ea typeface="Trebuchet MS"/>
                <a:cs typeface="Trebuchet MS"/>
                <a:sym typeface="Trebuchet MS"/>
              </a:rPr>
              <a:t>/BureauofIndianEducation</a:t>
            </a:r>
            <a:endParaRPr sz="24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2400" b="1">
              <a:solidFill>
                <a:schemeClr val="dk1"/>
              </a:solidFill>
              <a:latin typeface="Trebuchet MS"/>
              <a:ea typeface="Trebuchet MS"/>
              <a:cs typeface="Trebuchet MS"/>
              <a:sym typeface="Trebuchet MS"/>
            </a:endParaRPr>
          </a:p>
        </p:txBody>
      </p:sp>
      <p:sp>
        <p:nvSpPr>
          <p:cNvPr id="354" name="Google Shape;354;p64"/>
          <p:cNvSpPr txBox="1"/>
          <p:nvPr/>
        </p:nvSpPr>
        <p:spPr>
          <a:xfrm>
            <a:off x="5450629" y="2344371"/>
            <a:ext cx="26231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u="sng">
                <a:solidFill>
                  <a:schemeClr val="dk1"/>
                </a:solidFill>
                <a:latin typeface="Trebuchet MS"/>
                <a:ea typeface="Trebuchet MS"/>
                <a:cs typeface="Trebuchet MS"/>
                <a:sym typeface="Trebuchet MS"/>
                <a:hlinkClick r:id="rId10">
                  <a:extLst>
                    <a:ext uri="{A12FA001-AC4F-418D-AE19-62706E023703}">
                      <ahyp:hlinkClr xmlns:ahyp="http://schemas.microsoft.com/office/drawing/2018/hyperlinkcolor" val="tx"/>
                    </a:ext>
                  </a:extLst>
                </a:hlinkClick>
              </a:rPr>
              <a:t>www.bie.edu</a:t>
            </a:r>
            <a:endParaRPr sz="2400" b="1">
              <a:solidFill>
                <a:schemeClr val="dk1"/>
              </a:solidFill>
              <a:latin typeface="Trebuchet MS"/>
              <a:ea typeface="Trebuchet MS"/>
              <a:cs typeface="Trebuchet MS"/>
              <a:sym typeface="Trebuchet MS"/>
            </a:endParaRPr>
          </a:p>
        </p:txBody>
      </p:sp>
      <p:cxnSp>
        <p:nvCxnSpPr>
          <p:cNvPr id="355" name="Google Shape;355;p64"/>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356" name="Google Shape;356;p64"/>
          <p:cNvSpPr/>
          <p:nvPr/>
        </p:nvSpPr>
        <p:spPr>
          <a:xfrm rot="-1164760">
            <a:off x="420900" y="2620825"/>
            <a:ext cx="2452384" cy="4296925"/>
          </a:xfrm>
          <a:prstGeom prst="rect">
            <a:avLst/>
          </a:prstGeom>
          <a:blipFill rotWithShape="1">
            <a:blip r:embed="rId11">
              <a:alphaModFix/>
            </a:blip>
            <a:stretch>
              <a:fillRect l="-1124" r="-11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ntact Information">
  <p:cSld name="Contact Information">
    <p:spTree>
      <p:nvGrpSpPr>
        <p:cNvPr id="1" name="Shape 357"/>
        <p:cNvGrpSpPr/>
        <p:nvPr/>
      </p:nvGrpSpPr>
      <p:grpSpPr>
        <a:xfrm>
          <a:off x="0" y="0"/>
          <a:ext cx="0" cy="0"/>
          <a:chOff x="0" y="0"/>
          <a:chExt cx="0" cy="0"/>
        </a:xfrm>
      </p:grpSpPr>
      <p:pic>
        <p:nvPicPr>
          <p:cNvPr id="358" name="Google Shape;358;p65" descr="Customer review with solid fill"/>
          <p:cNvPicPr preferRelativeResize="0"/>
          <p:nvPr/>
        </p:nvPicPr>
        <p:blipFill rotWithShape="1">
          <a:blip r:embed="rId2">
            <a:alphaModFix/>
          </a:blip>
          <a:srcRect/>
          <a:stretch/>
        </p:blipFill>
        <p:spPr>
          <a:xfrm>
            <a:off x="8515654" y="3161295"/>
            <a:ext cx="3331580" cy="3331580"/>
          </a:xfrm>
          <a:prstGeom prst="rect">
            <a:avLst/>
          </a:prstGeom>
          <a:noFill/>
          <a:ln>
            <a:noFill/>
          </a:ln>
        </p:spPr>
      </p:pic>
      <p:pic>
        <p:nvPicPr>
          <p:cNvPr id="359" name="Google Shape;359;p65"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60" name="Google Shape;360;p65"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61" name="Google Shape;361;p65"/>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362" name="Google Shape;362;p65" descr="A square made of dots"/>
          <p:cNvPicPr preferRelativeResize="0"/>
          <p:nvPr/>
        </p:nvPicPr>
        <p:blipFill rotWithShape="1">
          <a:blip r:embed="rId5">
            <a:alphaModFix/>
          </a:blip>
          <a:srcRect l="13332" t="46819" r="40223" b="13692"/>
          <a:stretch/>
        </p:blipFill>
        <p:spPr>
          <a:xfrm>
            <a:off x="10068560" y="-1"/>
            <a:ext cx="2123440" cy="1805375"/>
          </a:xfrm>
          <a:prstGeom prst="rect">
            <a:avLst/>
          </a:prstGeom>
          <a:noFill/>
          <a:ln>
            <a:noFill/>
          </a:ln>
        </p:spPr>
      </p:pic>
      <p:grpSp>
        <p:nvGrpSpPr>
          <p:cNvPr id="363" name="Google Shape;363;p65"/>
          <p:cNvGrpSpPr/>
          <p:nvPr/>
        </p:nvGrpSpPr>
        <p:grpSpPr>
          <a:xfrm rot="-5400000">
            <a:off x="10469429" y="1181806"/>
            <a:ext cx="2584807" cy="869620"/>
            <a:chOff x="9177476" y="5772727"/>
            <a:chExt cx="2584807" cy="869620"/>
          </a:xfrm>
        </p:grpSpPr>
        <p:sp>
          <p:nvSpPr>
            <p:cNvPr id="364" name="Google Shape;364;p65"/>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65"/>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65"/>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7" name="Google Shape;367;p65"/>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65"/>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65"/>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65"/>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71" name="Google Shape;371;p65"/>
          <p:cNvSpPr txBox="1">
            <a:spLocks noGrp="1"/>
          </p:cNvSpPr>
          <p:nvPr>
            <p:ph type="title"/>
          </p:nvPr>
        </p:nvSpPr>
        <p:spPr>
          <a:xfrm>
            <a:off x="839788" y="365125"/>
            <a:ext cx="905097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p65"/>
          <p:cNvSpPr txBox="1">
            <a:spLocks noGrp="1"/>
          </p:cNvSpPr>
          <p:nvPr>
            <p:ph type="body" idx="1"/>
          </p:nvPr>
        </p:nvSpPr>
        <p:spPr>
          <a:xfrm>
            <a:off x="1415737" y="1879598"/>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3" name="Google Shape;373;p65"/>
          <p:cNvSpPr txBox="1">
            <a:spLocks noGrp="1"/>
          </p:cNvSpPr>
          <p:nvPr>
            <p:ph type="body" idx="2"/>
          </p:nvPr>
        </p:nvSpPr>
        <p:spPr>
          <a:xfrm>
            <a:off x="6377528" y="1870073"/>
            <a:ext cx="4599537" cy="62110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4E1E07"/>
              </a:buClr>
              <a:buSzPts val="2400"/>
              <a:buNone/>
              <a:defRPr sz="2400" b="1">
                <a:solidFill>
                  <a:srgbClr val="4E1E07"/>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2"/>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00000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4" name="Google Shape;374;p65"/>
          <p:cNvSpPr txBox="1">
            <a:spLocks noGrp="1"/>
          </p:cNvSpPr>
          <p:nvPr>
            <p:ph type="body" idx="3"/>
          </p:nvPr>
        </p:nvSpPr>
        <p:spPr>
          <a:xfrm>
            <a:off x="6377529" y="2670561"/>
            <a:ext cx="4587240" cy="32317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65"/>
          <p:cNvSpPr txBox="1">
            <a:spLocks noGrp="1"/>
          </p:cNvSpPr>
          <p:nvPr>
            <p:ph type="body" idx="4"/>
          </p:nvPr>
        </p:nvSpPr>
        <p:spPr>
          <a:xfrm>
            <a:off x="1428035" y="2657443"/>
            <a:ext cx="4587240" cy="32200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4E1E07"/>
              </a:buClr>
              <a:buSzPts val="2400"/>
              <a:buNone/>
              <a:defRPr sz="2400"/>
            </a:lvl1pPr>
            <a:lvl2pPr marL="914400" lvl="1" indent="-228600" algn="l">
              <a:lnSpc>
                <a:spcPct val="90000"/>
              </a:lnSpc>
              <a:spcBef>
                <a:spcPts val="500"/>
              </a:spcBef>
              <a:spcAft>
                <a:spcPts val="0"/>
              </a:spcAft>
              <a:buClr>
                <a:schemeClr val="dk1"/>
              </a:buClr>
              <a:buSzPts val="2000"/>
              <a:buNone/>
              <a:defRPr sz="2000"/>
            </a:lvl2pPr>
            <a:lvl3pPr marL="1371600" lvl="2" indent="-228600" algn="l">
              <a:lnSpc>
                <a:spcPct val="90000"/>
              </a:lnSpc>
              <a:spcBef>
                <a:spcPts val="500"/>
              </a:spcBef>
              <a:spcAft>
                <a:spcPts val="0"/>
              </a:spcAft>
              <a:buClr>
                <a:schemeClr val="dk2"/>
              </a:buClr>
              <a:buSzPts val="1800"/>
              <a:buNone/>
              <a:defRPr sz="18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rgbClr val="000000"/>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MIssion Slide">
  <p:cSld name="MIssion Slide">
    <p:bg>
      <p:bgPr>
        <a:blipFill>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Google Shape;46;p35"/>
          <p:cNvPicPr preferRelativeResize="0"/>
          <p:nvPr/>
        </p:nvPicPr>
        <p:blipFill rotWithShape="1">
          <a:blip r:embed="rId3">
            <a:alphaModFix/>
          </a:blip>
          <a:srcRect/>
          <a:stretch/>
        </p:blipFill>
        <p:spPr>
          <a:xfrm>
            <a:off x="-10180" y="-1038"/>
            <a:ext cx="5735954" cy="6526998"/>
          </a:xfrm>
          <a:prstGeom prst="rect">
            <a:avLst/>
          </a:prstGeom>
          <a:noFill/>
          <a:ln>
            <a:noFill/>
          </a:ln>
        </p:spPr>
      </p:pic>
      <p:pic>
        <p:nvPicPr>
          <p:cNvPr id="47" name="Google Shape;47;p35" descr="An organic corner shape"/>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48" name="Google Shape;48;p35" descr="A circle filled with diagonal lines"/>
          <p:cNvPicPr preferRelativeResize="0"/>
          <p:nvPr/>
        </p:nvPicPr>
        <p:blipFill rotWithShape="1">
          <a:blip r:embed="rId5">
            <a:alphaModFix/>
          </a:blip>
          <a:srcRect l="58934" t="11636" r="12364" b="10950"/>
          <a:stretch/>
        </p:blipFill>
        <p:spPr>
          <a:xfrm>
            <a:off x="-10180" y="3318626"/>
            <a:ext cx="1312242" cy="3539374"/>
          </a:xfrm>
          <a:prstGeom prst="rect">
            <a:avLst/>
          </a:prstGeom>
          <a:noFill/>
          <a:ln>
            <a:noFill/>
          </a:ln>
        </p:spPr>
      </p:pic>
      <p:cxnSp>
        <p:nvCxnSpPr>
          <p:cNvPr id="49" name="Google Shape;49;p35"/>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sp>
        <p:nvSpPr>
          <p:cNvPr id="50" name="Google Shape;50;p35"/>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54" name="Google Shape;54;p35"/>
          <p:cNvGrpSpPr/>
          <p:nvPr/>
        </p:nvGrpSpPr>
        <p:grpSpPr>
          <a:xfrm rot="-5400000">
            <a:off x="10469429" y="1181806"/>
            <a:ext cx="2584807" cy="869620"/>
            <a:chOff x="9177476" y="5772727"/>
            <a:chExt cx="2584807" cy="869620"/>
          </a:xfrm>
        </p:grpSpPr>
        <p:sp>
          <p:nvSpPr>
            <p:cNvPr id="55" name="Google Shape;55;p35"/>
            <p:cNvSpPr/>
            <p:nvPr/>
          </p:nvSpPr>
          <p:spPr>
            <a:xfrm>
              <a:off x="1166068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 name="Google Shape;56;p35"/>
            <p:cNvSpPr/>
            <p:nvPr/>
          </p:nvSpPr>
          <p:spPr>
            <a:xfrm>
              <a:off x="1126190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35"/>
            <p:cNvSpPr/>
            <p:nvPr/>
          </p:nvSpPr>
          <p:spPr>
            <a:xfrm>
              <a:off x="1085817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35"/>
            <p:cNvSpPr/>
            <p:nvPr/>
          </p:nvSpPr>
          <p:spPr>
            <a:xfrm>
              <a:off x="10438963"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35"/>
            <p:cNvSpPr/>
            <p:nvPr/>
          </p:nvSpPr>
          <p:spPr>
            <a:xfrm>
              <a:off x="10019752"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35"/>
            <p:cNvSpPr/>
            <p:nvPr/>
          </p:nvSpPr>
          <p:spPr>
            <a:xfrm>
              <a:off x="9598614"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35"/>
            <p:cNvSpPr/>
            <p:nvPr/>
          </p:nvSpPr>
          <p:spPr>
            <a:xfrm>
              <a:off x="9177476" y="5772727"/>
              <a:ext cx="101600" cy="8696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62" name="Google Shape;62;p35"/>
          <p:cNvSpPr txBox="1"/>
          <p:nvPr/>
        </p:nvSpPr>
        <p:spPr>
          <a:xfrm>
            <a:off x="6095311" y="2492314"/>
            <a:ext cx="490281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p:txBody>
      </p:sp>
      <p:sp>
        <p:nvSpPr>
          <p:cNvPr id="63" name="Google Shape;63;p35"/>
          <p:cNvSpPr txBox="1"/>
          <p:nvPr/>
        </p:nvSpPr>
        <p:spPr>
          <a:xfrm>
            <a:off x="6159193" y="1283566"/>
            <a:ext cx="4902814"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Trebuchet MS"/>
              <a:buNone/>
            </a:pPr>
            <a:r>
              <a:rPr lang="en-US" sz="5400" b="1" i="0" u="none" strike="noStrike" cap="none">
                <a:solidFill>
                  <a:schemeClr val="lt1"/>
                </a:solidFill>
                <a:latin typeface="Trebuchet MS"/>
                <a:ea typeface="Trebuchet MS"/>
                <a:cs typeface="Trebuchet MS"/>
                <a:sym typeface="Trebuchet MS"/>
              </a:rPr>
              <a:t>MISSION</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Presenter Page">
  <p:cSld name="Co-Presenter Page">
    <p:spTree>
      <p:nvGrpSpPr>
        <p:cNvPr id="1" name="Shape 64"/>
        <p:cNvGrpSpPr/>
        <p:nvPr/>
      </p:nvGrpSpPr>
      <p:grpSpPr>
        <a:xfrm>
          <a:off x="0" y="0"/>
          <a:ext cx="0" cy="0"/>
          <a:chOff x="0" y="0"/>
          <a:chExt cx="0" cy="0"/>
        </a:xfrm>
      </p:grpSpPr>
      <p:pic>
        <p:nvPicPr>
          <p:cNvPr id="65" name="Google Shape;65;p36" descr="An organic corner shape"/>
          <p:cNvPicPr preferRelativeResize="0"/>
          <p:nvPr/>
        </p:nvPicPr>
        <p:blipFill rotWithShape="1">
          <a:blip r:embed="rId2">
            <a:alphaModFix/>
          </a:blip>
          <a:srcRect l="11893" b="65540"/>
          <a:stretch/>
        </p:blipFill>
        <p:spPr>
          <a:xfrm rot="-5400000" flipH="1">
            <a:off x="-2087881" y="2087880"/>
            <a:ext cx="6858003" cy="2682242"/>
          </a:xfrm>
          <a:prstGeom prst="rect">
            <a:avLst/>
          </a:prstGeom>
          <a:noFill/>
          <a:ln>
            <a:noFill/>
          </a:ln>
        </p:spPr>
      </p:pic>
      <p:pic>
        <p:nvPicPr>
          <p:cNvPr id="66" name="Google Shape;66;p36" descr="A square made of dots"/>
          <p:cNvPicPr preferRelativeResize="0"/>
          <p:nvPr/>
        </p:nvPicPr>
        <p:blipFill rotWithShape="1">
          <a:blip r:embed="rId3">
            <a:alphaModFix/>
          </a:blip>
          <a:srcRect l="44777" t="13758" r="30555" b="40299"/>
          <a:stretch/>
        </p:blipFill>
        <p:spPr>
          <a:xfrm rot="5400000">
            <a:off x="486330" y="-6112"/>
            <a:ext cx="1127760" cy="2100421"/>
          </a:xfrm>
          <a:prstGeom prst="rect">
            <a:avLst/>
          </a:prstGeom>
          <a:noFill/>
          <a:ln>
            <a:noFill/>
          </a:ln>
        </p:spPr>
      </p:pic>
      <p:grpSp>
        <p:nvGrpSpPr>
          <p:cNvPr id="67" name="Google Shape;67;p36"/>
          <p:cNvGrpSpPr/>
          <p:nvPr/>
        </p:nvGrpSpPr>
        <p:grpSpPr>
          <a:xfrm rot="-5400000">
            <a:off x="10469429" y="1181806"/>
            <a:ext cx="2584807" cy="869620"/>
            <a:chOff x="9177476" y="5772727"/>
            <a:chExt cx="2584807" cy="869620"/>
          </a:xfrm>
        </p:grpSpPr>
        <p:sp>
          <p:nvSpPr>
            <p:cNvPr id="68" name="Google Shape;68;p36"/>
            <p:cNvSpPr/>
            <p:nvPr/>
          </p:nvSpPr>
          <p:spPr>
            <a:xfrm>
              <a:off x="11660683"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 name="Google Shape;69;p36"/>
            <p:cNvSpPr/>
            <p:nvPr/>
          </p:nvSpPr>
          <p:spPr>
            <a:xfrm>
              <a:off x="11261904"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36"/>
            <p:cNvSpPr/>
            <p:nvPr/>
          </p:nvSpPr>
          <p:spPr>
            <a:xfrm>
              <a:off x="10858174"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36"/>
            <p:cNvSpPr/>
            <p:nvPr/>
          </p:nvSpPr>
          <p:spPr>
            <a:xfrm>
              <a:off x="10438963"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36"/>
            <p:cNvSpPr/>
            <p:nvPr/>
          </p:nvSpPr>
          <p:spPr>
            <a:xfrm>
              <a:off x="10019752"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3" name="Google Shape;73;p36"/>
            <p:cNvSpPr/>
            <p:nvPr/>
          </p:nvSpPr>
          <p:spPr>
            <a:xfrm>
              <a:off x="9598614"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4" name="Google Shape;74;p36"/>
            <p:cNvSpPr/>
            <p:nvPr/>
          </p:nvSpPr>
          <p:spPr>
            <a:xfrm>
              <a:off x="9177476" y="5772727"/>
              <a:ext cx="101600" cy="86962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75" name="Google Shape;75;p36"/>
          <p:cNvPicPr preferRelativeResize="0">
            <a:picLocks noGrp="1"/>
          </p:cNvPicPr>
          <p:nvPr>
            <p:ph type="pic" idx="2"/>
          </p:nvPr>
        </p:nvPicPr>
        <p:blipFill/>
        <p:spPr>
          <a:xfrm>
            <a:off x="3173755"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76" name="Google Shape;76;p36"/>
          <p:cNvSpPr txBox="1">
            <a:spLocks noGrp="1"/>
          </p:cNvSpPr>
          <p:nvPr>
            <p:ph type="body" idx="1"/>
          </p:nvPr>
        </p:nvSpPr>
        <p:spPr>
          <a:xfrm>
            <a:off x="2789309"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body" idx="3"/>
          </p:nvPr>
        </p:nvSpPr>
        <p:spPr>
          <a:xfrm>
            <a:off x="2789309"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8" name="Google Shape;78;p36"/>
          <p:cNvCxnSpPr/>
          <p:nvPr/>
        </p:nvCxnSpPr>
        <p:spPr>
          <a:xfrm>
            <a:off x="7915750" y="7793008"/>
            <a:ext cx="49875" cy="1"/>
          </a:xfrm>
          <a:prstGeom prst="straightConnector1">
            <a:avLst/>
          </a:prstGeom>
          <a:noFill/>
          <a:ln w="76200" cap="rnd" cmpd="sng">
            <a:solidFill>
              <a:srgbClr val="F9C499"/>
            </a:solidFill>
            <a:prstDash val="dot"/>
            <a:miter lim="800000"/>
            <a:headEnd type="none" w="sm" len="sm"/>
            <a:tailEnd type="none" w="sm" len="sm"/>
          </a:ln>
        </p:spPr>
      </p:cxnSp>
      <p:pic>
        <p:nvPicPr>
          <p:cNvPr id="79" name="Google Shape;79;p36"/>
          <p:cNvPicPr preferRelativeResize="0">
            <a:picLocks noGrp="1"/>
          </p:cNvPicPr>
          <p:nvPr>
            <p:ph type="pic" idx="4"/>
          </p:nvPr>
        </p:nvPicPr>
        <p:blipFill/>
        <p:spPr>
          <a:xfrm>
            <a:off x="7467387" y="1981415"/>
            <a:ext cx="2743200" cy="2743200"/>
          </a:xfrm>
          <a:prstGeom prst="ellipse">
            <a:avLst/>
          </a:prstGeom>
          <a:blipFill rotWithShape="1">
            <a:blip r:embed="rId4">
              <a:alphaModFix/>
            </a:blip>
            <a:stretch>
              <a:fillRect l="-1732" t="-4790" r="-4531" b="-12621"/>
            </a:stretch>
          </a:blipFill>
          <a:ln w="57150" cap="flat" cmpd="sng">
            <a:solidFill>
              <a:schemeClr val="dk2"/>
            </a:solidFill>
            <a:prstDash val="solid"/>
            <a:round/>
            <a:headEnd type="none" w="sm" len="sm"/>
            <a:tailEnd type="none" w="sm" len="sm"/>
          </a:ln>
        </p:spPr>
      </p:pic>
      <p:sp>
        <p:nvSpPr>
          <p:cNvPr id="80" name="Google Shape;80;p36"/>
          <p:cNvSpPr txBox="1">
            <a:spLocks noGrp="1"/>
          </p:cNvSpPr>
          <p:nvPr>
            <p:ph type="body" idx="5"/>
          </p:nvPr>
        </p:nvSpPr>
        <p:spPr>
          <a:xfrm>
            <a:off x="7082941" y="4855584"/>
            <a:ext cx="3512092" cy="4035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228600" algn="ctr">
              <a:lnSpc>
                <a:spcPct val="90000"/>
              </a:lnSpc>
              <a:spcBef>
                <a:spcPts val="500"/>
              </a:spcBef>
              <a:spcAft>
                <a:spcPts val="0"/>
              </a:spcAft>
              <a:buClr>
                <a:schemeClr val="dk1"/>
              </a:buClr>
              <a:buSzPts val="2400"/>
              <a:buNone/>
              <a:defRPr sz="2400"/>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body" idx="6"/>
          </p:nvPr>
        </p:nvSpPr>
        <p:spPr>
          <a:xfrm>
            <a:off x="7082941" y="5357761"/>
            <a:ext cx="3512092" cy="79908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228600" algn="ctr">
              <a:lnSpc>
                <a:spcPct val="90000"/>
              </a:lnSpc>
              <a:spcBef>
                <a:spcPts val="500"/>
              </a:spcBef>
              <a:spcAft>
                <a:spcPts val="0"/>
              </a:spcAft>
              <a:buClr>
                <a:schemeClr val="dk1"/>
              </a:buClr>
              <a:buSzPts val="2000"/>
              <a:buNone/>
              <a:defRPr sz="2000"/>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6"/>
          <p:cNvSpPr txBox="1">
            <a:spLocks noGrp="1"/>
          </p:cNvSpPr>
          <p:nvPr>
            <p:ph type="title"/>
          </p:nvPr>
        </p:nvSpPr>
        <p:spPr>
          <a:xfrm>
            <a:off x="2289695" y="491696"/>
            <a:ext cx="7612609"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Picture 2">
            <a:extLst>
              <a:ext uri="{FF2B5EF4-FFF2-40B4-BE49-F238E27FC236}">
                <a16:creationId xmlns:a16="http://schemas.microsoft.com/office/drawing/2014/main" id="{DFA43B75-D8F3-F528-F585-51748A091401}"/>
              </a:ext>
            </a:extLst>
          </p:cNvPr>
          <p:cNvPicPr>
            <a:picLocks noChangeAspect="1"/>
          </p:cNvPicPr>
          <p:nvPr userDrawn="1"/>
        </p:nvPicPr>
        <p:blipFill>
          <a:blip r:embed="rId5"/>
          <a:stretch>
            <a:fillRect/>
          </a:stretch>
        </p:blipFill>
        <p:spPr>
          <a:xfrm>
            <a:off x="115193" y="4404573"/>
            <a:ext cx="1749974" cy="112776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4">
  <p:cSld name="Blank 4">
    <p:spTree>
      <p:nvGrpSpPr>
        <p:cNvPr id="1" name="Shape 83"/>
        <p:cNvGrpSpPr/>
        <p:nvPr/>
      </p:nvGrpSpPr>
      <p:grpSpPr>
        <a:xfrm>
          <a:off x="0" y="0"/>
          <a:ext cx="0" cy="0"/>
          <a:chOff x="0" y="0"/>
          <a:chExt cx="0" cy="0"/>
        </a:xfrm>
      </p:grpSpPr>
      <p:sp>
        <p:nvSpPr>
          <p:cNvPr id="84" name="Google Shape;84;p37"/>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4" preserve="1">
  <p:cSld name="1_Blank 4">
    <p:spTree>
      <p:nvGrpSpPr>
        <p:cNvPr id="1" name="Shape 83"/>
        <p:cNvGrpSpPr/>
        <p:nvPr/>
      </p:nvGrpSpPr>
      <p:grpSpPr>
        <a:xfrm>
          <a:off x="0" y="0"/>
          <a:ext cx="0" cy="0"/>
          <a:chOff x="0" y="0"/>
          <a:chExt cx="0" cy="0"/>
        </a:xfrm>
      </p:grpSpPr>
      <p:sp>
        <p:nvSpPr>
          <p:cNvPr id="84" name="Google Shape;84;p37"/>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5" name="Google Shape;85;p37" descr="An organic corner shape"/>
          <p:cNvPicPr preferRelativeResize="0"/>
          <p:nvPr/>
        </p:nvPicPr>
        <p:blipFill rotWithShape="1">
          <a:blip r:embed="rId2">
            <a:alphaModFix/>
          </a:blip>
          <a:srcRect t="47415" r="11642"/>
          <a:stretch/>
        </p:blipFill>
        <p:spPr>
          <a:xfrm>
            <a:off x="-10180" y="4453838"/>
            <a:ext cx="4039730" cy="2404162"/>
          </a:xfrm>
          <a:prstGeom prst="rect">
            <a:avLst/>
          </a:prstGeom>
          <a:noFill/>
          <a:ln>
            <a:noFill/>
          </a:ln>
        </p:spPr>
      </p:pic>
      <p:cxnSp>
        <p:nvCxnSpPr>
          <p:cNvPr id="87" name="Google Shape;87;p37"/>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
        <p:nvSpPr>
          <p:cNvPr id="97" name="Google Shape;9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Picture 20">
            <a:extLst>
              <a:ext uri="{FF2B5EF4-FFF2-40B4-BE49-F238E27FC236}">
                <a16:creationId xmlns:a16="http://schemas.microsoft.com/office/drawing/2014/main" id="{16414C8A-4E92-196E-A7B2-9E6EC1767A75}"/>
              </a:ext>
            </a:extLst>
          </p:cNvPr>
          <p:cNvPicPr>
            <a:picLocks noChangeAspect="1"/>
          </p:cNvPicPr>
          <p:nvPr userDrawn="1"/>
        </p:nvPicPr>
        <p:blipFill>
          <a:blip r:embed="rId3"/>
          <a:stretch>
            <a:fillRect/>
          </a:stretch>
        </p:blipFill>
        <p:spPr>
          <a:xfrm>
            <a:off x="9911080" y="243523"/>
            <a:ext cx="2097059" cy="1351438"/>
          </a:xfrm>
          <a:prstGeom prst="rect">
            <a:avLst/>
          </a:prstGeom>
        </p:spPr>
      </p:pic>
    </p:spTree>
    <p:extLst>
      <p:ext uri="{BB962C8B-B14F-4D97-AF65-F5344CB8AC3E}">
        <p14:creationId xmlns:p14="http://schemas.microsoft.com/office/powerpoint/2010/main" val="418907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100"/>
        <p:cNvGrpSpPr/>
        <p:nvPr/>
      </p:nvGrpSpPr>
      <p:grpSpPr>
        <a:xfrm>
          <a:off x="0" y="0"/>
          <a:ext cx="0" cy="0"/>
          <a:chOff x="0" y="0"/>
          <a:chExt cx="0" cy="0"/>
        </a:xfrm>
      </p:grpSpPr>
      <p:sp>
        <p:nvSpPr>
          <p:cNvPr id="101" name="Google Shape;101;p38"/>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3" name="Google Shape;103;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4E1E07"/>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04" name="Google Shape;10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
        <p:cNvGrpSpPr/>
        <p:nvPr/>
      </p:nvGrpSpPr>
      <p:grpSpPr>
        <a:xfrm>
          <a:off x="0" y="0"/>
          <a:ext cx="0" cy="0"/>
          <a:chOff x="0" y="0"/>
          <a:chExt cx="0" cy="0"/>
        </a:xfrm>
      </p:grpSpPr>
      <p:sp>
        <p:nvSpPr>
          <p:cNvPr id="108" name="Google Shape;108;p39"/>
          <p:cNvSpPr txBox="1">
            <a:spLocks noGrp="1"/>
          </p:cNvSpPr>
          <p:nvPr>
            <p:ph type="ctrTitle"/>
          </p:nvPr>
        </p:nvSpPr>
        <p:spPr>
          <a:xfrm>
            <a:off x="1524000" y="1122363"/>
            <a:ext cx="830072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rebuchet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9" name="Google Shape;109;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4E1E07"/>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00000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 name="Google Shape;11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40" Type="http://schemas.openxmlformats.org/officeDocument/2006/relationships/image" Target="../media/image4.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3" descr="An organic corner shape"/>
          <p:cNvPicPr preferRelativeResize="0"/>
          <p:nvPr/>
        </p:nvPicPr>
        <p:blipFill rotWithShape="1">
          <a:blip r:embed="rId37">
            <a:alphaModFix/>
          </a:blip>
          <a:srcRect t="47415" r="11642"/>
          <a:stretch/>
        </p:blipFill>
        <p:spPr>
          <a:xfrm>
            <a:off x="-10180" y="4453838"/>
            <a:ext cx="4039730" cy="2404162"/>
          </a:xfrm>
          <a:prstGeom prst="rect">
            <a:avLst/>
          </a:prstGeom>
          <a:noFill/>
          <a:ln>
            <a:noFill/>
          </a:ln>
        </p:spPr>
      </p:pic>
      <p:sp>
        <p:nvSpPr>
          <p:cNvPr id="11" name="Google Shape;11;p33"/>
          <p:cNvSpPr txBox="1">
            <a:spLocks noGrp="1"/>
          </p:cNvSpPr>
          <p:nvPr>
            <p:ph type="title"/>
          </p:nvPr>
        </p:nvSpPr>
        <p:spPr>
          <a:xfrm>
            <a:off x="645941" y="489924"/>
            <a:ext cx="9082603" cy="1105037"/>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rebuchet MS"/>
              <a:buNone/>
              <a:defRPr sz="44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3"/>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Calibri"/>
                <a:ea typeface="Calibri"/>
                <a:cs typeface="Calibri"/>
                <a:sym typeface="Calibri"/>
              </a:defRPr>
            </a:lvl1pPr>
            <a:lvl2pPr marL="0" marR="0" lvl="1" indent="0" algn="r" rtl="0">
              <a:spcBef>
                <a:spcPts val="0"/>
              </a:spcBef>
              <a:buNone/>
              <a:defRPr sz="1200" b="0" i="0" u="none" strike="noStrike" cap="none">
                <a:solidFill>
                  <a:srgbClr val="000000"/>
                </a:solidFill>
                <a:latin typeface="Calibri"/>
                <a:ea typeface="Calibri"/>
                <a:cs typeface="Calibri"/>
                <a:sym typeface="Calibri"/>
              </a:defRPr>
            </a:lvl2pPr>
            <a:lvl3pPr marL="0" marR="0" lvl="2" indent="0" algn="r" rtl="0">
              <a:spcBef>
                <a:spcPts val="0"/>
              </a:spcBef>
              <a:buNone/>
              <a:defRPr sz="1200" b="0" i="0" u="none" strike="noStrike" cap="none">
                <a:solidFill>
                  <a:srgbClr val="000000"/>
                </a:solidFill>
                <a:latin typeface="Calibri"/>
                <a:ea typeface="Calibri"/>
                <a:cs typeface="Calibri"/>
                <a:sym typeface="Calibri"/>
              </a:defRPr>
            </a:lvl3pPr>
            <a:lvl4pPr marL="0" marR="0" lvl="3" indent="0" algn="r" rtl="0">
              <a:spcBef>
                <a:spcPts val="0"/>
              </a:spcBef>
              <a:buNone/>
              <a:defRPr sz="1200" b="0" i="0" u="none" strike="noStrike" cap="none">
                <a:solidFill>
                  <a:srgbClr val="000000"/>
                </a:solidFill>
                <a:latin typeface="Calibri"/>
                <a:ea typeface="Calibri"/>
                <a:cs typeface="Calibri"/>
                <a:sym typeface="Calibri"/>
              </a:defRPr>
            </a:lvl4pPr>
            <a:lvl5pPr marL="0" marR="0" lvl="4" indent="0" algn="r" rtl="0">
              <a:spcBef>
                <a:spcPts val="0"/>
              </a:spcBef>
              <a:buNone/>
              <a:defRPr sz="1200" b="0" i="0" u="none" strike="noStrike" cap="none">
                <a:solidFill>
                  <a:srgbClr val="000000"/>
                </a:solidFill>
                <a:latin typeface="Calibri"/>
                <a:ea typeface="Calibri"/>
                <a:cs typeface="Calibri"/>
                <a:sym typeface="Calibri"/>
              </a:defRPr>
            </a:lvl5pPr>
            <a:lvl6pPr marL="0" marR="0" lvl="5" indent="0" algn="r" rtl="0">
              <a:spcBef>
                <a:spcPts val="0"/>
              </a:spcBef>
              <a:buNone/>
              <a:defRPr sz="1200" b="0" i="0" u="none" strike="noStrike" cap="none">
                <a:solidFill>
                  <a:srgbClr val="000000"/>
                </a:solidFill>
                <a:latin typeface="Calibri"/>
                <a:ea typeface="Calibri"/>
                <a:cs typeface="Calibri"/>
                <a:sym typeface="Calibri"/>
              </a:defRPr>
            </a:lvl6pPr>
            <a:lvl7pPr marL="0" marR="0" lvl="6" indent="0" algn="r" rtl="0">
              <a:spcBef>
                <a:spcPts val="0"/>
              </a:spcBef>
              <a:buNone/>
              <a:defRPr sz="1200" b="0" i="0" u="none" strike="noStrike" cap="none">
                <a:solidFill>
                  <a:srgbClr val="000000"/>
                </a:solidFill>
                <a:latin typeface="Calibri"/>
                <a:ea typeface="Calibri"/>
                <a:cs typeface="Calibri"/>
                <a:sym typeface="Calibri"/>
              </a:defRPr>
            </a:lvl7pPr>
            <a:lvl8pPr marL="0" marR="0" lvl="7" indent="0" algn="r" rtl="0">
              <a:spcBef>
                <a:spcPts val="0"/>
              </a:spcBef>
              <a:buNone/>
              <a:defRPr sz="1200" b="0" i="0" u="none" strike="noStrike" cap="none">
                <a:solidFill>
                  <a:srgbClr val="000000"/>
                </a:solidFill>
                <a:latin typeface="Calibri"/>
                <a:ea typeface="Calibri"/>
                <a:cs typeface="Calibri"/>
                <a:sym typeface="Calibri"/>
              </a:defRPr>
            </a:lvl8pPr>
            <a:lvl9pPr marL="0" marR="0" lvl="8" indent="0" algn="r" rtl="0">
              <a:spcBef>
                <a:spcPts val="0"/>
              </a:spcBef>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33" descr="A circle filled with diagonal lines"/>
          <p:cNvPicPr preferRelativeResize="0"/>
          <p:nvPr/>
        </p:nvPicPr>
        <p:blipFill rotWithShape="1">
          <a:blip r:embed="rId38">
            <a:alphaModFix/>
          </a:blip>
          <a:srcRect l="58934" t="11636" r="12364" b="10950"/>
          <a:stretch/>
        </p:blipFill>
        <p:spPr>
          <a:xfrm>
            <a:off x="-10180" y="3318626"/>
            <a:ext cx="1312242" cy="3539374"/>
          </a:xfrm>
          <a:prstGeom prst="rect">
            <a:avLst/>
          </a:prstGeom>
          <a:noFill/>
          <a:ln>
            <a:noFill/>
          </a:ln>
        </p:spPr>
      </p:pic>
      <p:cxnSp>
        <p:nvCxnSpPr>
          <p:cNvPr id="17" name="Google Shape;17;p33"/>
          <p:cNvCxnSpPr/>
          <p:nvPr/>
        </p:nvCxnSpPr>
        <p:spPr>
          <a:xfrm rot="10800000">
            <a:off x="1168400" y="6176963"/>
            <a:ext cx="6747350" cy="0"/>
          </a:xfrm>
          <a:prstGeom prst="straightConnector1">
            <a:avLst/>
          </a:prstGeom>
          <a:noFill/>
          <a:ln w="76200" cap="rnd" cmpd="sng">
            <a:solidFill>
              <a:srgbClr val="FFCC56"/>
            </a:solidFill>
            <a:prstDash val="dot"/>
            <a:miter lim="800000"/>
            <a:headEnd type="none" w="sm" len="sm"/>
            <a:tailEnd type="none" w="sm" len="sm"/>
          </a:ln>
        </p:spPr>
      </p:cxnSp>
      <p:pic>
        <p:nvPicPr>
          <p:cNvPr id="18" name="Google Shape;18;p33"/>
          <p:cNvPicPr preferRelativeResize="0"/>
          <p:nvPr/>
        </p:nvPicPr>
        <p:blipFill rotWithShape="1">
          <a:blip r:embed="rId39">
            <a:alphaModFix/>
          </a:blip>
          <a:srcRect/>
          <a:stretch/>
        </p:blipFill>
        <p:spPr>
          <a:xfrm>
            <a:off x="586385" y="4984750"/>
            <a:ext cx="1371600" cy="1371600"/>
          </a:xfrm>
          <a:prstGeom prst="rect">
            <a:avLst/>
          </a:prstGeom>
          <a:noFill/>
          <a:ln>
            <a:noFill/>
          </a:ln>
        </p:spPr>
      </p:pic>
      <p:pic>
        <p:nvPicPr>
          <p:cNvPr id="28" name="Picture 27">
            <a:extLst>
              <a:ext uri="{FF2B5EF4-FFF2-40B4-BE49-F238E27FC236}">
                <a16:creationId xmlns:a16="http://schemas.microsoft.com/office/drawing/2014/main" id="{06052773-5A26-8C5E-A72E-4CC01229AC96}"/>
              </a:ext>
            </a:extLst>
          </p:cNvPr>
          <p:cNvPicPr>
            <a:picLocks noChangeAspect="1"/>
          </p:cNvPicPr>
          <p:nvPr userDrawn="1"/>
        </p:nvPicPr>
        <p:blipFill>
          <a:blip r:embed="rId40"/>
          <a:stretch>
            <a:fillRect/>
          </a:stretch>
        </p:blipFill>
        <p:spPr>
          <a:xfrm>
            <a:off x="9911080" y="243523"/>
            <a:ext cx="2097059" cy="1351438"/>
          </a:xfrm>
          <a:prstGeom prst="rect">
            <a:avLst/>
          </a:prstGeom>
        </p:spPr>
      </p:pic>
    </p:spTree>
  </p:cSld>
  <p:clrMap bg1="lt1" tx1="dk1" bg2="dk2" tx2="lt2" accent1="accent1" accent2="accent2" accent3="accent3" accent4="accent4" accent5="accent5" accent6="accent6" hlink="hlink" folHlink="folHlink"/>
  <p:sldLayoutIdLst>
    <p:sldLayoutId id="2147483681" r:id="rId1"/>
    <p:sldLayoutId id="2147483682" r:id="rId2"/>
    <p:sldLayoutId id="2147483649" r:id="rId3"/>
    <p:sldLayoutId id="2147483650" r:id="rId4"/>
    <p:sldLayoutId id="2147483651" r:id="rId5"/>
    <p:sldLayoutId id="2147483652" r:id="rId6"/>
    <p:sldLayoutId id="2147483683"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73ae6c34-58f6-4c25-b2a1-81cdd8bfd25d.filesusr.com/ugd/c1eab3_2c8477baaf9440b6895f0490ee3f5475.pdf"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hyperlink" Target="mailto:cheryl.johnson@bie.edu" TargetMode="External"/><Relationship Id="rId13" Type="http://schemas.openxmlformats.org/officeDocument/2006/relationships/hyperlink" Target="mailto:jacqueline.wade@bie.edu" TargetMode="External"/><Relationship Id="rId3" Type="http://schemas.openxmlformats.org/officeDocument/2006/relationships/hyperlink" Target="mailto:margo.delaune@bie.edu" TargetMode="External"/><Relationship Id="rId7" Type="http://schemas.openxmlformats.org/officeDocument/2006/relationships/hyperlink" Target="mailto:regina.bitsoi@bie.edu" TargetMode="External"/><Relationship Id="rId12" Type="http://schemas.openxmlformats.org/officeDocument/2006/relationships/hyperlink" Target="mailto:marie.silverhatband@bie.edu"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mailto:andrea.bia@bie.edu" TargetMode="External"/><Relationship Id="rId11" Type="http://schemas.openxmlformats.org/officeDocument/2006/relationships/hyperlink" Target="mailto:cheryl.quimayousie@bie.edu" TargetMode="External"/><Relationship Id="rId5" Type="http://schemas.openxmlformats.org/officeDocument/2006/relationships/hyperlink" Target="mailto:wanda.belgarde@bie.edu" TargetMode="External"/><Relationship Id="rId10" Type="http://schemas.openxmlformats.org/officeDocument/2006/relationships/hyperlink" Target="mailto:frederick.poitra@bie.edu" TargetMode="External"/><Relationship Id="rId4" Type="http://schemas.openxmlformats.org/officeDocument/2006/relationships/hyperlink" Target="mailto:carmelia.becenti@bie.edu" TargetMode="External"/><Relationship Id="rId9" Type="http://schemas.openxmlformats.org/officeDocument/2006/relationships/hyperlink" Target="mailto:alison.keplinbie@bie.edu" TargetMode="External"/><Relationship Id="rId14" Type="http://schemas.openxmlformats.org/officeDocument/2006/relationships/image" Target="../media/image7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
          <p:cNvSpPr txBox="1">
            <a:spLocks noGrp="1"/>
          </p:cNvSpPr>
          <p:nvPr>
            <p:ph type="title"/>
          </p:nvPr>
        </p:nvSpPr>
        <p:spPr>
          <a:xfrm>
            <a:off x="250521" y="-1294906"/>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2</a:t>
            </a:r>
            <a:endParaRPr dirty="0">
              <a:latin typeface="Calibri" panose="020F0502020204030204" pitchFamily="34" charset="0"/>
              <a:cs typeface="Calibri" panose="020F0502020204030204" pitchFamily="34" charset="0"/>
            </a:endParaRPr>
          </a:p>
        </p:txBody>
      </p:sp>
      <p:sp>
        <p:nvSpPr>
          <p:cNvPr id="464" name="Google Shape;464;p8"/>
          <p:cNvSpPr txBox="1">
            <a:spLocks noGrp="1"/>
          </p:cNvSpPr>
          <p:nvPr>
            <p:ph type="body" idx="1"/>
          </p:nvPr>
        </p:nvSpPr>
        <p:spPr>
          <a:xfrm>
            <a:off x="524968" y="946934"/>
            <a:ext cx="3408205" cy="2961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Title I LEA Assurances--</a:t>
            </a:r>
            <a:r>
              <a:rPr lang="en-US" sz="1800" b="0" i="0" dirty="0">
                <a:solidFill>
                  <a:srgbClr val="000000"/>
                </a:solidFill>
                <a:latin typeface="Calibri"/>
                <a:ea typeface="Calibri"/>
                <a:cs typeface="Calibri"/>
                <a:sym typeface="Calibri"/>
              </a:rPr>
              <a:t>The school ensures the Title I LEA is submitted as it assures that each program will be administered in accordance with all applicable statutes, regulations, program plans and applications. </a:t>
            </a:r>
            <a:r>
              <a:rPr lang="en-US" sz="1800" b="1" i="0" dirty="0">
                <a:solidFill>
                  <a:srgbClr val="000000"/>
                </a:solidFill>
                <a:latin typeface="Calibri"/>
                <a:ea typeface="Calibri"/>
                <a:cs typeface="Calibri"/>
                <a:sym typeface="Calibri"/>
              </a:rPr>
              <a:t>Legal Citation: ESSA, Title I, Part A  §1112</a:t>
            </a:r>
            <a:r>
              <a:rPr lang="en-US" sz="1800" b="0" i="0" dirty="0">
                <a:solidFill>
                  <a:srgbClr val="000000"/>
                </a:solidFill>
                <a:latin typeface="Calibri"/>
                <a:ea typeface="Calibri"/>
                <a:cs typeface="Calibri"/>
                <a:sym typeface="Calibri"/>
              </a:rPr>
              <a:t>  </a:t>
            </a:r>
            <a:endParaRPr dirty="0"/>
          </a:p>
        </p:txBody>
      </p:sp>
      <p:pic>
        <p:nvPicPr>
          <p:cNvPr id="465" name="Google Shape;465;p8"/>
          <p:cNvPicPr preferRelativeResize="0"/>
          <p:nvPr/>
        </p:nvPicPr>
        <p:blipFill rotWithShape="1">
          <a:blip r:embed="rId3">
            <a:alphaModFix/>
          </a:blip>
          <a:srcRect t="4809"/>
          <a:stretch/>
        </p:blipFill>
        <p:spPr>
          <a:xfrm>
            <a:off x="4972833" y="1716066"/>
            <a:ext cx="5666745" cy="4861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6" name="Google Shape;466;p8"/>
          <p:cNvSpPr/>
          <p:nvPr/>
        </p:nvSpPr>
        <p:spPr>
          <a:xfrm rot="16200000">
            <a:off x="9885445" y="5734103"/>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9"/>
          <p:cNvSpPr txBox="1">
            <a:spLocks noGrp="1"/>
          </p:cNvSpPr>
          <p:nvPr>
            <p:ph type="body" idx="1"/>
          </p:nvPr>
        </p:nvSpPr>
        <p:spPr>
          <a:xfrm>
            <a:off x="419721" y="1105037"/>
            <a:ext cx="6111240" cy="39769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Parents, Families, and Community-Input -</a:t>
            </a:r>
            <a:r>
              <a:rPr lang="en-US" sz="1800" dirty="0">
                <a:solidFill>
                  <a:srgbClr val="000000"/>
                </a:solidFill>
                <a:latin typeface="Calibri"/>
                <a:ea typeface="Calibri"/>
                <a:cs typeface="Calibri"/>
                <a:sym typeface="Calibri"/>
              </a:rPr>
              <a:t> </a:t>
            </a:r>
            <a:r>
              <a:rPr lang="en-US" sz="1800" b="0" i="0" dirty="0">
                <a:solidFill>
                  <a:srgbClr val="000000"/>
                </a:solidFill>
                <a:latin typeface="Calibri"/>
                <a:ea typeface="Calibri"/>
                <a:cs typeface="Calibri"/>
                <a:sym typeface="Calibri"/>
              </a:rPr>
              <a:t>The school provides meaningful consultation with parent(s) for each of the following </a:t>
            </a:r>
            <a:r>
              <a:rPr lang="en-US" sz="1800" b="0" i="0" u="sng" dirty="0">
                <a:solidFill>
                  <a:srgbClr val="000000"/>
                </a:solidFill>
                <a:latin typeface="Calibri"/>
                <a:ea typeface="Calibri"/>
                <a:cs typeface="Calibri"/>
                <a:sym typeface="Calibri"/>
              </a:rPr>
              <a:t>four</a:t>
            </a:r>
            <a:r>
              <a:rPr lang="en-US" sz="1800" b="0" i="0" dirty="0">
                <a:solidFill>
                  <a:srgbClr val="000000"/>
                </a:solidFill>
                <a:latin typeface="Calibri"/>
                <a:ea typeface="Calibri"/>
                <a:cs typeface="Calibri"/>
                <a:sym typeface="Calibri"/>
              </a:rPr>
              <a:t> required compliance components: a-d. a. Input into the School Parental Involvement and Family Engagement Policy b. Input into the School-Parent Compact c. Input into Building School Staff Capacity with assistance of parents d. Input into the 1% set-aside for parent and family engagement activities, if school receives more than $500,000 in Title I, Part A funds. </a:t>
            </a:r>
            <a:r>
              <a:rPr lang="en-US" sz="1800" b="1" i="0" dirty="0">
                <a:solidFill>
                  <a:srgbClr val="000000"/>
                </a:solidFill>
                <a:latin typeface="Calibri"/>
                <a:ea typeface="Calibri"/>
                <a:cs typeface="Calibri"/>
                <a:sym typeface="Calibri"/>
              </a:rPr>
              <a:t>Legal Citation: ESSA, Title I, Part A  §1116(a–d)</a:t>
            </a:r>
            <a:r>
              <a:rPr lang="en-US" sz="1800" b="0" i="0" dirty="0">
                <a:solidFill>
                  <a:srgbClr val="000000"/>
                </a:solidFill>
                <a:latin typeface="Calibri"/>
                <a:ea typeface="Calibri"/>
                <a:cs typeface="Calibri"/>
                <a:sym typeface="Calibri"/>
              </a:rPr>
              <a:t>  </a:t>
            </a:r>
            <a:endParaRPr dirty="0"/>
          </a:p>
        </p:txBody>
      </p:sp>
      <p:sp>
        <p:nvSpPr>
          <p:cNvPr id="472" name="Google Shape;472;p9"/>
          <p:cNvSpPr txBox="1">
            <a:spLocks noGrp="1"/>
          </p:cNvSpPr>
          <p:nvPr>
            <p:ph type="title"/>
          </p:nvPr>
        </p:nvSpPr>
        <p:spPr>
          <a:xfrm>
            <a:off x="233797" y="150312"/>
            <a:ext cx="6720840"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3</a:t>
            </a:r>
            <a:endParaRPr dirty="0">
              <a:latin typeface="Calibri" panose="020F0502020204030204" pitchFamily="34" charset="0"/>
              <a:cs typeface="Calibri" panose="020F0502020204030204" pitchFamily="34" charset="0"/>
            </a:endParaRPr>
          </a:p>
        </p:txBody>
      </p:sp>
      <p:pic>
        <p:nvPicPr>
          <p:cNvPr id="473" name="Google Shape;473;p9"/>
          <p:cNvPicPr preferRelativeResize="0"/>
          <p:nvPr/>
        </p:nvPicPr>
        <p:blipFill rotWithShape="1">
          <a:blip r:embed="rId3">
            <a:alphaModFix/>
          </a:blip>
          <a:srcRect/>
          <a:stretch/>
        </p:blipFill>
        <p:spPr>
          <a:xfrm rot="1901147">
            <a:off x="7420949" y="691003"/>
            <a:ext cx="3759758"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4" name="Google Shape;474;p9"/>
          <p:cNvPicPr preferRelativeResize="0"/>
          <p:nvPr/>
        </p:nvPicPr>
        <p:blipFill rotWithShape="1">
          <a:blip r:embed="rId4">
            <a:alphaModFix/>
          </a:blip>
          <a:srcRect/>
          <a:stretch/>
        </p:blipFill>
        <p:spPr>
          <a:xfrm rot="1865741">
            <a:off x="7669516" y="2867487"/>
            <a:ext cx="3783956" cy="3608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75" name="Google Shape;475;p9"/>
          <p:cNvGrpSpPr/>
          <p:nvPr/>
        </p:nvGrpSpPr>
        <p:grpSpPr>
          <a:xfrm>
            <a:off x="1263574" y="3656210"/>
            <a:ext cx="10107259" cy="3256511"/>
            <a:chOff x="1263574" y="3656210"/>
            <a:chExt cx="10107259" cy="3256511"/>
          </a:xfrm>
        </p:grpSpPr>
        <p:sp>
          <p:nvSpPr>
            <p:cNvPr id="476" name="Google Shape;476;p9"/>
            <p:cNvSpPr txBox="1"/>
            <p:nvPr/>
          </p:nvSpPr>
          <p:spPr>
            <a:xfrm>
              <a:off x="1263574" y="3656210"/>
              <a:ext cx="5850385" cy="203132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Parental Involvement and Family Engagement Policy</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School-Parent Compact</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Meeting agenda; sign-in sheets/chat box sign-ins/attendance logs; and meeting minutes detailing parent/guardian input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Parent involvement set-asides identified and thoroughly justified within the Title I-A budget </a:t>
              </a:r>
              <a:endParaRPr sz="1800" b="0" i="0" u="none" strike="noStrike" cap="none" dirty="0">
                <a:solidFill>
                  <a:schemeClr val="dk1"/>
                </a:solidFill>
                <a:latin typeface="Calibri"/>
                <a:ea typeface="Calibri"/>
                <a:cs typeface="Calibri"/>
                <a:sym typeface="Calibri"/>
              </a:endParaRPr>
            </a:p>
          </p:txBody>
        </p:sp>
        <p:sp>
          <p:nvSpPr>
            <p:cNvPr id="477" name="Google Shape;477;p9"/>
            <p:cNvSpPr/>
            <p:nvPr/>
          </p:nvSpPr>
          <p:spPr>
            <a:xfrm rot="18107128">
              <a:off x="10246936" y="5788824"/>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Calibri"/>
                  <a:ea typeface="Calibri"/>
                  <a:cs typeface="Calibri"/>
                  <a:sym typeface="Calibri"/>
                </a:rPr>
                <a:t>Sample Evidence</a:t>
              </a:r>
              <a:endParaRPr dirty="0">
                <a:solidFill>
                  <a:schemeClr val="bg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0"/>
          <p:cNvSpPr txBox="1">
            <a:spLocks noGrp="1"/>
          </p:cNvSpPr>
          <p:nvPr>
            <p:ph type="title"/>
          </p:nvPr>
        </p:nvSpPr>
        <p:spPr>
          <a:xfrm>
            <a:off x="247738" y="-1285793"/>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4</a:t>
            </a:r>
            <a:endParaRPr dirty="0">
              <a:latin typeface="Calibri" panose="020F0502020204030204" pitchFamily="34" charset="0"/>
              <a:cs typeface="Calibri" panose="020F0502020204030204" pitchFamily="34" charset="0"/>
            </a:endParaRPr>
          </a:p>
        </p:txBody>
      </p:sp>
      <p:sp>
        <p:nvSpPr>
          <p:cNvPr id="483" name="Google Shape;483;p10"/>
          <p:cNvSpPr txBox="1">
            <a:spLocks noGrp="1"/>
          </p:cNvSpPr>
          <p:nvPr>
            <p:ph type="body" idx="1"/>
          </p:nvPr>
        </p:nvSpPr>
        <p:spPr>
          <a:xfrm>
            <a:off x="367953" y="1000790"/>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Parent Engagement Plan and Annual Meeting--</a:t>
            </a:r>
            <a:r>
              <a:rPr lang="en-US" sz="1800" b="0" i="0" dirty="0">
                <a:solidFill>
                  <a:srgbClr val="000000"/>
                </a:solidFill>
                <a:latin typeface="Calibri"/>
                <a:ea typeface="Calibri"/>
                <a:cs typeface="Calibri"/>
                <a:sym typeface="Calibri"/>
              </a:rPr>
              <a:t>The school annually reviews and updates the Parental Involvement &amp; Family Engagement Plan with parent input and is distributed annually. The school holds an annual Title I, Part A Parental Involvement &amp; Family Engagement Meeting. </a:t>
            </a:r>
            <a:r>
              <a:rPr lang="en-US" sz="1800" b="1" i="0" dirty="0">
                <a:solidFill>
                  <a:srgbClr val="000000"/>
                </a:solidFill>
                <a:latin typeface="Calibri"/>
                <a:ea typeface="Calibri"/>
                <a:cs typeface="Calibri"/>
                <a:sym typeface="Calibri"/>
              </a:rPr>
              <a:t>Legal Citation:  ESSA, Title I, Part A § 1116(b-d)</a:t>
            </a:r>
            <a:endParaRPr dirty="0"/>
          </a:p>
        </p:txBody>
      </p:sp>
      <p:sp>
        <p:nvSpPr>
          <p:cNvPr id="484" name="Google Shape;484;p10"/>
          <p:cNvSpPr txBox="1"/>
          <p:nvPr/>
        </p:nvSpPr>
        <p:spPr>
          <a:xfrm>
            <a:off x="905729" y="2231382"/>
            <a:ext cx="7485416" cy="9233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Parental Involvement and Family Engagement Policy</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Annual meeting agenda, sign-in sheets, presentation materials, and meeting minutes of content discussed with stakeholders</a:t>
            </a:r>
            <a:r>
              <a:rPr lang="en-US" sz="1800" b="0" i="0" u="none" strike="noStrike" cap="none" dirty="0">
                <a:solidFill>
                  <a:srgbClr val="07322F"/>
                </a:solidFill>
                <a:latin typeface="Calibri"/>
                <a:ea typeface="Calibri"/>
                <a:cs typeface="Calibri"/>
                <a:sym typeface="Calibri"/>
              </a:rPr>
              <a:t>  </a:t>
            </a:r>
            <a:endParaRPr sz="1800" b="0" i="0" u="none" strike="noStrike" cap="none" dirty="0">
              <a:solidFill>
                <a:srgbClr val="07322F"/>
              </a:solidFill>
              <a:latin typeface="Calibri"/>
              <a:ea typeface="Calibri"/>
              <a:cs typeface="Calibri"/>
              <a:sym typeface="Calibri"/>
            </a:endParaRPr>
          </a:p>
        </p:txBody>
      </p:sp>
      <p:pic>
        <p:nvPicPr>
          <p:cNvPr id="485" name="Google Shape;485;p10"/>
          <p:cNvPicPr preferRelativeResize="0"/>
          <p:nvPr/>
        </p:nvPicPr>
        <p:blipFill rotWithShape="1">
          <a:blip r:embed="rId3">
            <a:alphaModFix/>
          </a:blip>
          <a:srcRect/>
          <a:stretch/>
        </p:blipFill>
        <p:spPr>
          <a:xfrm>
            <a:off x="3555081" y="3463199"/>
            <a:ext cx="4497510" cy="2412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6" name="Google Shape;486;p10"/>
          <p:cNvPicPr preferRelativeResize="0"/>
          <p:nvPr/>
        </p:nvPicPr>
        <p:blipFill rotWithShape="1">
          <a:blip r:embed="rId4">
            <a:alphaModFix/>
          </a:blip>
          <a:srcRect/>
          <a:stretch/>
        </p:blipFill>
        <p:spPr>
          <a:xfrm>
            <a:off x="8636920" y="2693047"/>
            <a:ext cx="3191061" cy="3953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7" name="Google Shape;487;p10"/>
          <p:cNvSpPr/>
          <p:nvPr/>
        </p:nvSpPr>
        <p:spPr>
          <a:xfrm rot="16200000">
            <a:off x="7267248" y="5060727"/>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1"/>
          <p:cNvSpPr txBox="1">
            <a:spLocks noGrp="1"/>
          </p:cNvSpPr>
          <p:nvPr>
            <p:ph type="title"/>
          </p:nvPr>
        </p:nvSpPr>
        <p:spPr>
          <a:xfrm>
            <a:off x="237329" y="-1303269"/>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5 AND 15</a:t>
            </a:r>
            <a:endParaRPr dirty="0">
              <a:latin typeface="Calibri" panose="020F0502020204030204" pitchFamily="34" charset="0"/>
              <a:cs typeface="Calibri" panose="020F0502020204030204" pitchFamily="34" charset="0"/>
            </a:endParaRPr>
          </a:p>
        </p:txBody>
      </p:sp>
      <p:sp>
        <p:nvSpPr>
          <p:cNvPr id="493" name="Google Shape;493;p11"/>
          <p:cNvSpPr txBox="1">
            <a:spLocks noGrp="1"/>
          </p:cNvSpPr>
          <p:nvPr>
            <p:ph type="body" idx="1"/>
          </p:nvPr>
        </p:nvSpPr>
        <p:spPr>
          <a:xfrm>
            <a:off x="415176" y="1071313"/>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Meaningful Engagement with Parents, Families, and Community &amp; Homeless Set-Asides-</a:t>
            </a:r>
            <a:r>
              <a:rPr lang="en-US" sz="1800" b="0" i="0" dirty="0">
                <a:solidFill>
                  <a:srgbClr val="000000"/>
                </a:solidFill>
                <a:latin typeface="Calibri"/>
                <a:ea typeface="Calibri"/>
                <a:cs typeface="Calibri"/>
                <a:sym typeface="Calibri"/>
              </a:rPr>
              <a:t>-The school ensures the required set-asides are met for: 1) Parental Involvement &amp; Family Engagement if a school receives more than $500,000 in a Title I, Part A allocation; and 2) Homeless children and youth, neglected children, and delinquent youth. </a:t>
            </a:r>
            <a:r>
              <a:rPr lang="en-US" sz="1800" b="1" i="0" dirty="0">
                <a:solidFill>
                  <a:srgbClr val="000000"/>
                </a:solidFill>
                <a:latin typeface="Calibri"/>
                <a:ea typeface="Calibri"/>
                <a:cs typeface="Calibri"/>
                <a:sym typeface="Calibri"/>
              </a:rPr>
              <a:t>Legal Citation: ESSA, Title I, Part A, §1113(c)(3)(A)(</a:t>
            </a:r>
            <a:r>
              <a:rPr lang="en-US" sz="1800" b="1" i="0" dirty="0" err="1">
                <a:solidFill>
                  <a:srgbClr val="000000"/>
                </a:solidFill>
                <a:latin typeface="Calibri"/>
                <a:ea typeface="Calibri"/>
                <a:cs typeface="Calibri"/>
                <a:sym typeface="Calibri"/>
              </a:rPr>
              <a:t>i</a:t>
            </a:r>
            <a:r>
              <a:rPr lang="en-US" sz="1800" b="1" i="0" dirty="0">
                <a:solidFill>
                  <a:srgbClr val="000000"/>
                </a:solidFill>
                <a:latin typeface="Calibri"/>
                <a:ea typeface="Calibri"/>
                <a:cs typeface="Calibri"/>
                <a:sym typeface="Calibri"/>
              </a:rPr>
              <a:t>) and §1116 (a)(3)</a:t>
            </a:r>
            <a:endParaRPr dirty="0"/>
          </a:p>
        </p:txBody>
      </p:sp>
      <p:sp>
        <p:nvSpPr>
          <p:cNvPr id="494" name="Google Shape;494;p11"/>
          <p:cNvSpPr txBox="1"/>
          <p:nvPr/>
        </p:nvSpPr>
        <p:spPr>
          <a:xfrm>
            <a:off x="451601" y="2421725"/>
            <a:ext cx="5786361" cy="12002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Budget (Title I-A) with required Parental Involvement &amp; Family Engagement set-asides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Budget (Title I-A) with required Homeless Children and Youth set-asides  </a:t>
            </a:r>
            <a:endParaRPr sz="1800" b="0" i="0" u="none" strike="noStrike" cap="none" dirty="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F3CB66DF-F246-B171-1711-C4056CC16F87}"/>
              </a:ext>
            </a:extLst>
          </p:cNvPr>
          <p:cNvGrpSpPr/>
          <p:nvPr/>
        </p:nvGrpSpPr>
        <p:grpSpPr>
          <a:xfrm rot="20674531">
            <a:off x="7944485" y="2575502"/>
            <a:ext cx="3770937" cy="4094404"/>
            <a:chOff x="7600750" y="1981220"/>
            <a:chExt cx="4271175" cy="4676775"/>
          </a:xfrm>
        </p:grpSpPr>
        <p:sp>
          <p:nvSpPr>
            <p:cNvPr id="495" name="Google Shape;495;p11"/>
            <p:cNvSpPr/>
            <p:nvPr/>
          </p:nvSpPr>
          <p:spPr>
            <a:xfrm rot="17125469">
              <a:off x="6805914" y="3550693"/>
              <a:ext cx="1925388" cy="3357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pic>
          <p:nvPicPr>
            <p:cNvPr id="496" name="Google Shape;496;p11"/>
            <p:cNvPicPr preferRelativeResize="0"/>
            <p:nvPr/>
          </p:nvPicPr>
          <p:blipFill rotWithShape="1">
            <a:blip r:embed="rId3">
              <a:alphaModFix/>
            </a:blip>
            <a:srcRect/>
            <a:stretch/>
          </p:blipFill>
          <p:spPr>
            <a:xfrm rot="925469">
              <a:off x="7985724" y="1981220"/>
              <a:ext cx="3886201" cy="467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2"/>
          <p:cNvSpPr txBox="1">
            <a:spLocks noGrp="1"/>
          </p:cNvSpPr>
          <p:nvPr>
            <p:ph type="title"/>
          </p:nvPr>
        </p:nvSpPr>
        <p:spPr>
          <a:xfrm>
            <a:off x="238549" y="-1288605"/>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6</a:t>
            </a:r>
            <a:endParaRPr dirty="0">
              <a:latin typeface="Calibri" panose="020F0502020204030204" pitchFamily="34" charset="0"/>
              <a:cs typeface="Calibri" panose="020F0502020204030204" pitchFamily="34" charset="0"/>
            </a:endParaRPr>
          </a:p>
        </p:txBody>
      </p:sp>
      <p:sp>
        <p:nvSpPr>
          <p:cNvPr id="502" name="Google Shape;502;p12"/>
          <p:cNvSpPr txBox="1">
            <a:spLocks noGrp="1"/>
          </p:cNvSpPr>
          <p:nvPr>
            <p:ph type="body" idx="1"/>
          </p:nvPr>
        </p:nvSpPr>
        <p:spPr>
          <a:xfrm>
            <a:off x="438115" y="1067088"/>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Well-Rounded Education--</a:t>
            </a:r>
            <a:r>
              <a:rPr lang="en-US" sz="1800" b="0" i="0" dirty="0">
                <a:solidFill>
                  <a:srgbClr val="000000"/>
                </a:solidFill>
                <a:latin typeface="Calibri"/>
                <a:ea typeface="Calibri"/>
                <a:cs typeface="Calibri"/>
                <a:sym typeface="Calibri"/>
              </a:rPr>
              <a:t>The school offers a well-rounded education. (English, Reading or Language Arts, Science, Technology, Engineering, Mathematics, Foreign Languages, Civics and Government, Economics, Arts, History, Geography, Computer Science, Music, Career and Technical Education, Health, Physical Education, and any other subject allowing students to an enriched curriculum and educational experience). </a:t>
            </a:r>
            <a:r>
              <a:rPr lang="en-US" sz="1800" b="1" i="0" dirty="0">
                <a:solidFill>
                  <a:srgbClr val="000000"/>
                </a:solidFill>
                <a:latin typeface="Calibri"/>
                <a:ea typeface="Calibri"/>
                <a:cs typeface="Calibri"/>
                <a:sym typeface="Calibri"/>
              </a:rPr>
              <a:t>Legal Citation: ESSA, Title I, Part A  §8101(52)</a:t>
            </a:r>
            <a:endParaRPr dirty="0"/>
          </a:p>
        </p:txBody>
      </p:sp>
      <p:sp>
        <p:nvSpPr>
          <p:cNvPr id="503" name="Google Shape;503;p12"/>
          <p:cNvSpPr txBox="1"/>
          <p:nvPr/>
        </p:nvSpPr>
        <p:spPr>
          <a:xfrm>
            <a:off x="3700106" y="2509661"/>
            <a:ext cx="8229600" cy="341632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Core and supplemental curricula is documented</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Education Program Plan detailing courses offered at the school</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School Master Schedule</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Course Syllabi</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School Handbooks (academic and home living)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Before and/or Afterschool Programming and Courses Offered</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Career and Technical Education (CTE) Programming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College/University Partnerships (dual enrollment)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International Baccalaureate (IB) Programming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Local Business/Community Partnerships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Student Services (school counseling, school health, college/career preparation, transition programming)  </a:t>
            </a:r>
            <a:endParaRPr sz="1800" b="0" i="0" u="none" strike="noStrike" cap="none" dirty="0">
              <a:solidFill>
                <a:schemeClr val="dk1"/>
              </a:solidFill>
              <a:latin typeface="Calibri"/>
              <a:ea typeface="Calibri"/>
              <a:cs typeface="Calibri"/>
              <a:sym typeface="Calibri"/>
            </a:endParaRPr>
          </a:p>
        </p:txBody>
      </p:sp>
      <p:sp>
        <p:nvSpPr>
          <p:cNvPr id="504" name="Google Shape;504;p12"/>
          <p:cNvSpPr/>
          <p:nvPr/>
        </p:nvSpPr>
        <p:spPr>
          <a:xfrm rot="-1705984">
            <a:off x="1545666" y="3863106"/>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3"/>
          <p:cNvSpPr txBox="1">
            <a:spLocks noGrp="1"/>
          </p:cNvSpPr>
          <p:nvPr>
            <p:ph type="title"/>
          </p:nvPr>
        </p:nvSpPr>
        <p:spPr>
          <a:xfrm>
            <a:off x="234898" y="-1287995"/>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7</a:t>
            </a:r>
            <a:endParaRPr dirty="0">
              <a:latin typeface="Calibri" panose="020F0502020204030204" pitchFamily="34" charset="0"/>
              <a:cs typeface="Calibri" panose="020F0502020204030204" pitchFamily="34" charset="0"/>
            </a:endParaRPr>
          </a:p>
        </p:txBody>
      </p:sp>
      <p:sp>
        <p:nvSpPr>
          <p:cNvPr id="510" name="Google Shape;510;p13"/>
          <p:cNvSpPr txBox="1">
            <a:spLocks noGrp="1"/>
          </p:cNvSpPr>
          <p:nvPr>
            <p:ph type="body" idx="1"/>
          </p:nvPr>
        </p:nvSpPr>
        <p:spPr>
          <a:xfrm>
            <a:off x="601702" y="914181"/>
            <a:ext cx="9137650" cy="134111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000000"/>
              </a:buClr>
              <a:buSzPct val="100000"/>
              <a:buNone/>
            </a:pPr>
            <a:r>
              <a:rPr lang="en-US" sz="1800" b="1" i="0" dirty="0">
                <a:solidFill>
                  <a:srgbClr val="000000"/>
                </a:solidFill>
                <a:latin typeface="Calibri"/>
                <a:ea typeface="Calibri"/>
                <a:cs typeface="Calibri"/>
                <a:sym typeface="Calibri"/>
              </a:rPr>
              <a:t>All teachers and Paraprofessionals Meet State Certification Requirements--</a:t>
            </a:r>
            <a:r>
              <a:rPr lang="en-US" sz="1800" b="0" i="0" dirty="0">
                <a:solidFill>
                  <a:srgbClr val="000000"/>
                </a:solidFill>
                <a:latin typeface="Calibri"/>
                <a:ea typeface="Calibri"/>
                <a:cs typeface="Calibri"/>
                <a:sym typeface="Calibri"/>
              </a:rPr>
              <a:t>Teacher and Paraprofessional Qualifications: </a:t>
            </a:r>
            <a:r>
              <a:rPr lang="en-US" sz="1800" b="0" i="0" dirty="0">
                <a:solidFill>
                  <a:srgbClr val="000000"/>
                </a:solidFill>
                <a:latin typeface="Arial"/>
                <a:ea typeface="Arial"/>
                <a:cs typeface="Arial"/>
                <a:sym typeface="Arial"/>
              </a:rPr>
              <a:t> </a:t>
            </a:r>
            <a:br>
              <a:rPr lang="en-US" sz="1800" b="0" i="0" dirty="0">
                <a:solidFill>
                  <a:srgbClr val="000000"/>
                </a:solidFill>
                <a:latin typeface="Arial"/>
                <a:ea typeface="Arial"/>
                <a:cs typeface="Arial"/>
                <a:sym typeface="Arial"/>
              </a:rPr>
            </a:br>
            <a:r>
              <a:rPr lang="en-US" sz="1800" b="0" i="0" dirty="0">
                <a:solidFill>
                  <a:srgbClr val="000000"/>
                </a:solidFill>
                <a:latin typeface="Calibri"/>
                <a:ea typeface="Calibri"/>
                <a:cs typeface="Calibri"/>
                <a:sym typeface="Calibri"/>
              </a:rPr>
              <a:t>a. The LEA/school ensures that paraprofessionals meet the professional qualifications required by the state on the day before ESSA was enacted. (Paraprofessional certification or the equivalent.)  </a:t>
            </a:r>
            <a:r>
              <a:rPr lang="en-US" sz="1800" b="0" i="0" dirty="0">
                <a:solidFill>
                  <a:srgbClr val="000000"/>
                </a:solidFill>
                <a:latin typeface="Arial"/>
                <a:ea typeface="Arial"/>
                <a:cs typeface="Arial"/>
                <a:sym typeface="Arial"/>
              </a:rPr>
              <a:t> </a:t>
            </a:r>
            <a:br>
              <a:rPr lang="en-US" sz="1800" b="0" i="0" dirty="0">
                <a:solidFill>
                  <a:srgbClr val="000000"/>
                </a:solidFill>
                <a:latin typeface="Arial"/>
                <a:ea typeface="Arial"/>
                <a:cs typeface="Arial"/>
                <a:sym typeface="Arial"/>
              </a:rPr>
            </a:br>
            <a:r>
              <a:rPr lang="en-US" sz="1800" b="0" i="0" dirty="0">
                <a:solidFill>
                  <a:srgbClr val="000000"/>
                </a:solidFill>
                <a:latin typeface="Calibri"/>
                <a:ea typeface="Calibri"/>
                <a:cs typeface="Calibri"/>
                <a:sym typeface="Calibri"/>
              </a:rPr>
              <a:t>b. The LEA/school ensures teachers meet state certification/ licensure requirements. </a:t>
            </a:r>
            <a:r>
              <a:rPr lang="en-US" sz="1800" b="1" i="0" dirty="0">
                <a:solidFill>
                  <a:srgbClr val="000000"/>
                </a:solidFill>
                <a:latin typeface="Calibri"/>
                <a:ea typeface="Calibri"/>
                <a:cs typeface="Calibri"/>
                <a:sym typeface="Calibri"/>
              </a:rPr>
              <a:t>Legal Citation: ESSA, Title I, Part A  §1111(g)(2)(J) and (M)</a:t>
            </a:r>
            <a:endParaRPr dirty="0"/>
          </a:p>
        </p:txBody>
      </p:sp>
      <p:sp>
        <p:nvSpPr>
          <p:cNvPr id="511" name="Google Shape;511;p13"/>
          <p:cNvSpPr txBox="1"/>
          <p:nvPr/>
        </p:nvSpPr>
        <p:spPr>
          <a:xfrm>
            <a:off x="1223521" y="2371357"/>
            <a:ext cx="8229600" cy="9233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Teacher and paraprofessional attestation form;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Staff Roster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Master Schedule (ES, HS) </a:t>
            </a:r>
            <a:endParaRPr sz="1800" b="0" i="0" u="none" strike="noStrike" cap="none" dirty="0">
              <a:solidFill>
                <a:srgbClr val="000000"/>
              </a:solidFill>
              <a:latin typeface="Calibri"/>
              <a:ea typeface="Calibri"/>
              <a:cs typeface="Calibri"/>
              <a:sym typeface="Calibri"/>
            </a:endParaRPr>
          </a:p>
        </p:txBody>
      </p:sp>
      <p:pic>
        <p:nvPicPr>
          <p:cNvPr id="512" name="Google Shape;512;p13"/>
          <p:cNvPicPr preferRelativeResize="0"/>
          <p:nvPr/>
        </p:nvPicPr>
        <p:blipFill rotWithShape="1">
          <a:blip r:embed="rId3">
            <a:alphaModFix/>
          </a:blip>
          <a:srcRect/>
          <a:stretch/>
        </p:blipFill>
        <p:spPr>
          <a:xfrm>
            <a:off x="7223738" y="2814949"/>
            <a:ext cx="4655926" cy="3803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3" name="Google Shape;513;p13"/>
          <p:cNvPicPr preferRelativeResize="0"/>
          <p:nvPr/>
        </p:nvPicPr>
        <p:blipFill rotWithShape="1">
          <a:blip r:embed="rId4">
            <a:alphaModFix/>
          </a:blip>
          <a:srcRect/>
          <a:stretch/>
        </p:blipFill>
        <p:spPr>
          <a:xfrm>
            <a:off x="3507581" y="4055222"/>
            <a:ext cx="3508486" cy="2563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4" name="Google Shape;514;p13"/>
          <p:cNvPicPr preferRelativeResize="0"/>
          <p:nvPr/>
        </p:nvPicPr>
        <p:blipFill rotWithShape="1">
          <a:blip r:embed="rId5">
            <a:alphaModFix/>
          </a:blip>
          <a:srcRect/>
          <a:stretch/>
        </p:blipFill>
        <p:spPr>
          <a:xfrm>
            <a:off x="159742" y="4055222"/>
            <a:ext cx="3140168" cy="2569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5" name="Google Shape;515;p13"/>
          <p:cNvSpPr/>
          <p:nvPr/>
        </p:nvSpPr>
        <p:spPr>
          <a:xfrm rot="-1705984">
            <a:off x="5349052" y="3236884"/>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4"/>
          <p:cNvSpPr txBox="1">
            <a:spLocks noGrp="1"/>
          </p:cNvSpPr>
          <p:nvPr>
            <p:ph type="title"/>
          </p:nvPr>
        </p:nvSpPr>
        <p:spPr>
          <a:xfrm>
            <a:off x="240305" y="-1291697"/>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8</a:t>
            </a:r>
            <a:endParaRPr dirty="0">
              <a:latin typeface="Calibri" panose="020F0502020204030204" pitchFamily="34" charset="0"/>
              <a:cs typeface="Calibri" panose="020F0502020204030204" pitchFamily="34" charset="0"/>
            </a:endParaRPr>
          </a:p>
        </p:txBody>
      </p:sp>
      <p:sp>
        <p:nvSpPr>
          <p:cNvPr id="521" name="Google Shape;521;p14"/>
          <p:cNvSpPr txBox="1">
            <a:spLocks noGrp="1"/>
          </p:cNvSpPr>
          <p:nvPr>
            <p:ph type="body" idx="1"/>
          </p:nvPr>
        </p:nvSpPr>
        <p:spPr>
          <a:xfrm>
            <a:off x="607109" y="932573"/>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All teachers and Paras Meet State Certification Requirements-Parent Notification--</a:t>
            </a:r>
            <a:r>
              <a:rPr lang="en-US" sz="1800" b="0" i="0" dirty="0">
                <a:solidFill>
                  <a:srgbClr val="000000"/>
                </a:solidFill>
                <a:latin typeface="Calibri"/>
                <a:ea typeface="Calibri"/>
                <a:cs typeface="Calibri"/>
                <a:sym typeface="Calibri"/>
              </a:rPr>
              <a:t>The LEA/school ensures parent notification is conveyed in a timely manner if the student has been assigned or has been taught for four (4) or more consecutive weeks by a teacher who is not meeting certification requirements.</a:t>
            </a:r>
            <a:r>
              <a:rPr lang="en-US" sz="1800" b="1" i="0" dirty="0">
                <a:solidFill>
                  <a:srgbClr val="000000"/>
                </a:solidFill>
                <a:latin typeface="Calibri"/>
                <a:ea typeface="Calibri"/>
                <a:cs typeface="Calibri"/>
                <a:sym typeface="Calibri"/>
              </a:rPr>
              <a:t> Legal Citation: ESSA, Title I, Part A  §1112(e)(1)(B)(ii) </a:t>
            </a:r>
            <a:r>
              <a:rPr lang="en-US" sz="1800" b="0" i="0" dirty="0">
                <a:solidFill>
                  <a:srgbClr val="000000"/>
                </a:solidFill>
                <a:latin typeface="Calibri"/>
                <a:ea typeface="Calibri"/>
                <a:cs typeface="Calibri"/>
                <a:sym typeface="Calibri"/>
              </a:rPr>
              <a:t>  </a:t>
            </a:r>
            <a:endParaRPr dirty="0"/>
          </a:p>
        </p:txBody>
      </p:sp>
      <p:sp>
        <p:nvSpPr>
          <p:cNvPr id="522" name="Google Shape;522;p14"/>
          <p:cNvSpPr txBox="1"/>
          <p:nvPr/>
        </p:nvSpPr>
        <p:spPr>
          <a:xfrm>
            <a:off x="836949" y="2137756"/>
            <a:ext cx="4799763" cy="12002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Parent notification letters if a teacher is teaching out of field/paraprofessional is providing core instruction for a grade level/content area </a:t>
            </a:r>
            <a:endParaRPr sz="1800" b="0" i="0" u="none" strike="noStrike" cap="none" dirty="0">
              <a:solidFill>
                <a:schemeClr val="dk1"/>
              </a:solidFill>
              <a:latin typeface="Calibri"/>
              <a:ea typeface="Calibri"/>
              <a:cs typeface="Calibri"/>
              <a:sym typeface="Calibri"/>
            </a:endParaRPr>
          </a:p>
        </p:txBody>
      </p:sp>
      <p:pic>
        <p:nvPicPr>
          <p:cNvPr id="523" name="Google Shape;523;p14"/>
          <p:cNvPicPr preferRelativeResize="0"/>
          <p:nvPr/>
        </p:nvPicPr>
        <p:blipFill rotWithShape="1">
          <a:blip r:embed="rId3">
            <a:alphaModFix/>
          </a:blip>
          <a:srcRect t="211" b="17766"/>
          <a:stretch/>
        </p:blipFill>
        <p:spPr>
          <a:xfrm>
            <a:off x="6096001" y="2137756"/>
            <a:ext cx="6032880" cy="4593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4" name="Google Shape;524;p14"/>
          <p:cNvSpPr/>
          <p:nvPr/>
        </p:nvSpPr>
        <p:spPr>
          <a:xfrm rot="-1705984">
            <a:off x="7014618" y="2707798"/>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5"/>
          <p:cNvSpPr txBox="1">
            <a:spLocks noGrp="1"/>
          </p:cNvSpPr>
          <p:nvPr>
            <p:ph type="title"/>
          </p:nvPr>
        </p:nvSpPr>
        <p:spPr>
          <a:xfrm>
            <a:off x="237329" y="-1289586"/>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9</a:t>
            </a:r>
            <a:endParaRPr dirty="0">
              <a:latin typeface="Calibri" panose="020F0502020204030204" pitchFamily="34" charset="0"/>
              <a:cs typeface="Calibri" panose="020F0502020204030204" pitchFamily="34" charset="0"/>
            </a:endParaRPr>
          </a:p>
        </p:txBody>
      </p:sp>
      <p:sp>
        <p:nvSpPr>
          <p:cNvPr id="530" name="Google Shape;530;p15"/>
          <p:cNvSpPr txBox="1">
            <a:spLocks noGrp="1"/>
          </p:cNvSpPr>
          <p:nvPr>
            <p:ph type="body" idx="1"/>
          </p:nvPr>
        </p:nvSpPr>
        <p:spPr>
          <a:xfrm>
            <a:off x="595988" y="934717"/>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All teachers and Paras Meet State Certification Requirements-Professional Development--</a:t>
            </a:r>
            <a:r>
              <a:rPr lang="en-US" sz="1800" b="0" i="0" dirty="0">
                <a:solidFill>
                  <a:srgbClr val="000000"/>
                </a:solidFill>
                <a:latin typeface="Calibri"/>
                <a:ea typeface="Calibri"/>
                <a:cs typeface="Calibri"/>
                <a:sym typeface="Calibri"/>
              </a:rPr>
              <a:t>The school ensures paraprofessionals, teachers and administrators initiate professional goals/plans for applicable paraprofessionals, teachers, and administrators inclusive of personnel with alternate certification such as Career and Technical Education. </a:t>
            </a:r>
            <a:r>
              <a:rPr lang="en-US" sz="1800" b="1" i="0" dirty="0">
                <a:solidFill>
                  <a:srgbClr val="000000"/>
                </a:solidFill>
                <a:latin typeface="Calibri"/>
                <a:ea typeface="Calibri"/>
                <a:cs typeface="Calibri"/>
                <a:sym typeface="Calibri"/>
              </a:rPr>
              <a:t>Legal Citation: ESSA, Title I, Part A § 1112 (c)(6)</a:t>
            </a:r>
            <a:r>
              <a:rPr lang="en-US" sz="1800" b="0" i="0" dirty="0">
                <a:solidFill>
                  <a:srgbClr val="000000"/>
                </a:solidFill>
                <a:latin typeface="Calibri"/>
                <a:ea typeface="Calibri"/>
                <a:cs typeface="Calibri"/>
                <a:sym typeface="Calibri"/>
              </a:rPr>
              <a:t>  </a:t>
            </a:r>
            <a:endParaRPr dirty="0"/>
          </a:p>
        </p:txBody>
      </p:sp>
      <p:sp>
        <p:nvSpPr>
          <p:cNvPr id="531" name="Google Shape;531;p15"/>
          <p:cNvSpPr txBox="1"/>
          <p:nvPr/>
        </p:nvSpPr>
        <p:spPr>
          <a:xfrm>
            <a:off x="1156546" y="2226152"/>
            <a:ext cx="4939454" cy="175428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Professional Development Plan</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Title II-A budget identifies professional learning that is aligned with the needs assessment and schoolwide program plan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Department Professional Learning Plans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Individual Development Plans (IDPs)  </a:t>
            </a:r>
            <a:endParaRPr sz="1800" b="0" i="0" u="none" strike="noStrike" cap="none" dirty="0">
              <a:solidFill>
                <a:schemeClr val="dk1"/>
              </a:solidFill>
              <a:latin typeface="Calibri"/>
              <a:ea typeface="Calibri"/>
              <a:cs typeface="Calibri"/>
              <a:sym typeface="Calibri"/>
            </a:endParaRPr>
          </a:p>
        </p:txBody>
      </p:sp>
      <p:pic>
        <p:nvPicPr>
          <p:cNvPr id="532" name="Google Shape;532;p15"/>
          <p:cNvPicPr preferRelativeResize="0"/>
          <p:nvPr/>
        </p:nvPicPr>
        <p:blipFill rotWithShape="1">
          <a:blip r:embed="rId3">
            <a:alphaModFix/>
          </a:blip>
          <a:srcRect l="2597" t="1549" b="-1"/>
          <a:stretch/>
        </p:blipFill>
        <p:spPr>
          <a:xfrm>
            <a:off x="6250488" y="3081402"/>
            <a:ext cx="5795506" cy="3565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33" name="Google Shape;533;p15"/>
          <p:cNvSpPr/>
          <p:nvPr/>
        </p:nvSpPr>
        <p:spPr>
          <a:xfrm rot="-1705984">
            <a:off x="6318831" y="5874377"/>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16"/>
          <p:cNvSpPr txBox="1">
            <a:spLocks noGrp="1"/>
          </p:cNvSpPr>
          <p:nvPr>
            <p:ph type="title"/>
          </p:nvPr>
        </p:nvSpPr>
        <p:spPr>
          <a:xfrm>
            <a:off x="236481" y="-1299078"/>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10</a:t>
            </a:r>
            <a:endParaRPr dirty="0">
              <a:latin typeface="Calibri" panose="020F0502020204030204" pitchFamily="34" charset="0"/>
              <a:cs typeface="Calibri" panose="020F0502020204030204" pitchFamily="34" charset="0"/>
            </a:endParaRPr>
          </a:p>
        </p:txBody>
      </p:sp>
      <p:sp>
        <p:nvSpPr>
          <p:cNvPr id="539" name="Google Shape;539;p16"/>
          <p:cNvSpPr txBox="1">
            <a:spLocks noGrp="1"/>
          </p:cNvSpPr>
          <p:nvPr>
            <p:ph type="body" idx="1"/>
          </p:nvPr>
        </p:nvSpPr>
        <p:spPr>
          <a:xfrm>
            <a:off x="270870" y="966284"/>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Title I, Part A Carryover Limitation--</a:t>
            </a:r>
            <a:r>
              <a:rPr lang="en-US" sz="1800" b="0" i="0" dirty="0">
                <a:solidFill>
                  <a:srgbClr val="000000"/>
                </a:solidFill>
                <a:latin typeface="Calibri"/>
                <a:ea typeface="Calibri"/>
                <a:cs typeface="Calibri"/>
                <a:sym typeface="Calibri"/>
              </a:rPr>
              <a:t>The school is ensuring Title I, Part A monies are spent within the 15-month period, and that if the need to carryover more than the 15-percent carryover limit, the school is submitting a Carryover Waiver to the BIE for approval. </a:t>
            </a:r>
            <a:r>
              <a:rPr lang="en-US" sz="1800" b="1" i="0" dirty="0">
                <a:solidFill>
                  <a:srgbClr val="000000"/>
                </a:solidFill>
                <a:latin typeface="Calibri"/>
                <a:ea typeface="Calibri"/>
                <a:cs typeface="Calibri"/>
                <a:sym typeface="Calibri"/>
              </a:rPr>
              <a:t>Legal Citation: ESSA, Title I, Part A, Section 1127(a), 2 CFR Part 225</a:t>
            </a:r>
            <a:r>
              <a:rPr lang="en-US" sz="1800" b="0" i="0" dirty="0">
                <a:solidFill>
                  <a:srgbClr val="000000"/>
                </a:solidFill>
                <a:latin typeface="Calibri"/>
                <a:ea typeface="Calibri"/>
                <a:cs typeface="Calibri"/>
                <a:sym typeface="Calibri"/>
              </a:rPr>
              <a:t>  </a:t>
            </a:r>
            <a:endParaRPr dirty="0"/>
          </a:p>
        </p:txBody>
      </p:sp>
      <p:sp>
        <p:nvSpPr>
          <p:cNvPr id="540" name="Google Shape;540;p16"/>
          <p:cNvSpPr txBox="1"/>
          <p:nvPr/>
        </p:nvSpPr>
        <p:spPr>
          <a:xfrm>
            <a:off x="1388967" y="2184790"/>
            <a:ext cx="8229600" cy="203132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Quarterly Budgets by Program</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Notes from Financial Reviews (BOS)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Schoolwide Budgets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SF-425 Federal Financial Reports</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A133 Audit Report</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Expenditure reports</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Carryover Waiver (allowed every three years)</a:t>
            </a:r>
            <a:endParaRPr sz="1800" b="0" i="0" u="none" strike="noStrike" cap="none" dirty="0">
              <a:solidFill>
                <a:schemeClr val="dk1"/>
              </a:solidFill>
              <a:latin typeface="Calibri"/>
              <a:ea typeface="Calibri"/>
              <a:cs typeface="Calibri"/>
              <a:sym typeface="Calibri"/>
            </a:endParaRPr>
          </a:p>
        </p:txBody>
      </p:sp>
      <p:pic>
        <p:nvPicPr>
          <p:cNvPr id="542" name="Google Shape;542;p16"/>
          <p:cNvPicPr preferRelativeResize="0"/>
          <p:nvPr/>
        </p:nvPicPr>
        <p:blipFill rotWithShape="1">
          <a:blip r:embed="rId3">
            <a:alphaModFix/>
          </a:blip>
          <a:srcRect/>
          <a:stretch/>
        </p:blipFill>
        <p:spPr>
          <a:xfrm>
            <a:off x="6963507" y="1974095"/>
            <a:ext cx="5001284" cy="4652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1" name="Google Shape;541;p16"/>
          <p:cNvSpPr/>
          <p:nvPr/>
        </p:nvSpPr>
        <p:spPr>
          <a:xfrm rot="-1705984">
            <a:off x="10090105" y="5614933"/>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7"/>
          <p:cNvSpPr txBox="1">
            <a:spLocks noGrp="1"/>
          </p:cNvSpPr>
          <p:nvPr>
            <p:ph type="title"/>
          </p:nvPr>
        </p:nvSpPr>
        <p:spPr>
          <a:xfrm>
            <a:off x="238549" y="-1302748"/>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11</a:t>
            </a:r>
            <a:endParaRPr dirty="0">
              <a:latin typeface="Calibri" panose="020F0502020204030204" pitchFamily="34" charset="0"/>
              <a:cs typeface="Calibri" panose="020F0502020204030204" pitchFamily="34" charset="0"/>
            </a:endParaRPr>
          </a:p>
        </p:txBody>
      </p:sp>
      <p:sp>
        <p:nvSpPr>
          <p:cNvPr id="548" name="Google Shape;548;p17"/>
          <p:cNvSpPr txBox="1">
            <a:spLocks noGrp="1"/>
          </p:cNvSpPr>
          <p:nvPr>
            <p:ph type="body" idx="1"/>
          </p:nvPr>
        </p:nvSpPr>
        <p:spPr>
          <a:xfrm>
            <a:off x="287194" y="946574"/>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Title I, Part A Reasonable and Necessary, Allowable, and Allocable Costs--</a:t>
            </a:r>
            <a:r>
              <a:rPr lang="en-US" sz="1800" b="0" i="0" dirty="0">
                <a:solidFill>
                  <a:srgbClr val="000000"/>
                </a:solidFill>
                <a:latin typeface="Calibri"/>
                <a:ea typeface="Calibri"/>
                <a:cs typeface="Calibri"/>
                <a:sym typeface="Calibri"/>
              </a:rPr>
              <a:t>The school is utilizing Title I, Part A funds to ensure effectiveness of funded activities are supplemental and implemented towards improving academic achievement of students. </a:t>
            </a:r>
            <a:r>
              <a:rPr lang="en-US" sz="1800" b="1" i="0" dirty="0">
                <a:solidFill>
                  <a:srgbClr val="000000"/>
                </a:solidFill>
                <a:latin typeface="Calibri"/>
                <a:ea typeface="Calibri"/>
                <a:cs typeface="Calibri"/>
                <a:sym typeface="Calibri"/>
              </a:rPr>
              <a:t>Legal Citation: Title I §1001 and 2 CFR Part 225</a:t>
            </a:r>
            <a:endParaRPr dirty="0"/>
          </a:p>
        </p:txBody>
      </p:sp>
      <p:sp>
        <p:nvSpPr>
          <p:cNvPr id="549" name="Google Shape;549;p17"/>
          <p:cNvSpPr txBox="1"/>
          <p:nvPr/>
        </p:nvSpPr>
        <p:spPr>
          <a:xfrm>
            <a:off x="642641" y="1990138"/>
            <a:ext cx="9666280" cy="20307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000000"/>
                </a:solidFill>
                <a:latin typeface="Calibri"/>
                <a:ea typeface="Calibri"/>
                <a:cs typeface="Calibri"/>
                <a:sym typeface="Calibri"/>
              </a:rPr>
              <a:t>Alignment of: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Needs</a:t>
            </a:r>
            <a:r>
              <a:rPr lang="en-US" sz="1800" b="0" i="0" dirty="0">
                <a:solidFill>
                  <a:srgbClr val="000000"/>
                </a:solidFill>
                <a:latin typeface="Calibri"/>
                <a:ea typeface="Calibri"/>
                <a:cs typeface="Calibri"/>
                <a:sym typeface="Calibri"/>
              </a:rPr>
              <a:t> Assessment/SMART Goals </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dirty="0">
                <a:solidFill>
                  <a:srgbClr val="000000"/>
                </a:solidFill>
                <a:latin typeface="Calibri"/>
                <a:ea typeface="Calibri"/>
                <a:cs typeface="Calibri"/>
                <a:sym typeface="Calibri"/>
              </a:rPr>
              <a:t>Schoolwide Program Plan</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strike="noStrike" dirty="0">
                <a:solidFill>
                  <a:srgbClr val="000000"/>
                </a:solidFill>
                <a:latin typeface="Calibri"/>
                <a:ea typeface="Calibri"/>
                <a:cs typeface="Calibri"/>
                <a:sym typeface="Calibri"/>
              </a:rPr>
              <a:t>Schoolwide Budget</a:t>
            </a:r>
            <a:r>
              <a:rPr lang="en-US" sz="1800" b="0" i="0" dirty="0">
                <a:solidFill>
                  <a:srgbClr val="000000"/>
                </a:solidFill>
                <a:latin typeface="Calibri"/>
                <a:ea typeface="Calibri"/>
                <a:cs typeface="Calibri"/>
                <a:sym typeface="Calibri"/>
              </a:rPr>
              <a:t> (Supplemental Funds-Title I, Title II, Title IV)</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Supporting</a:t>
            </a:r>
            <a:r>
              <a:rPr lang="en-US" sz="1800" b="0" i="0" dirty="0">
                <a:solidFill>
                  <a:srgbClr val="000000"/>
                </a:solidFill>
                <a:latin typeface="Calibri"/>
                <a:ea typeface="Calibri"/>
                <a:cs typeface="Calibri"/>
                <a:sym typeface="Calibri"/>
              </a:rPr>
              <a:t> quarterly financial and expenditure </a:t>
            </a:r>
            <a:r>
              <a:rPr lang="en-US" sz="1800" dirty="0">
                <a:solidFill>
                  <a:srgbClr val="000000"/>
                </a:solidFill>
                <a:latin typeface="Calibri"/>
                <a:ea typeface="Calibri"/>
                <a:cs typeface="Calibri"/>
                <a:sym typeface="Calibri"/>
              </a:rPr>
              <a:t>reports</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Title</a:t>
            </a:r>
            <a:r>
              <a:rPr lang="en-US" sz="1800" b="0" i="0" dirty="0">
                <a:solidFill>
                  <a:srgbClr val="000000"/>
                </a:solidFill>
                <a:latin typeface="Calibri"/>
                <a:ea typeface="Calibri"/>
                <a:cs typeface="Calibri"/>
                <a:sym typeface="Calibri"/>
              </a:rPr>
              <a:t> programming support documents </a:t>
            </a:r>
            <a:r>
              <a:rPr lang="en-US" sz="1800" b="0" i="0" strike="noStrike" dirty="0">
                <a:solidFill>
                  <a:srgbClr val="000000"/>
                </a:solidFill>
                <a:latin typeface="Calibri"/>
                <a:ea typeface="Calibri"/>
                <a:cs typeface="Calibri"/>
                <a:sym typeface="Calibri"/>
              </a:rPr>
              <a:t>(professional development plans</a:t>
            </a:r>
            <a:r>
              <a:rPr lang="en-US" sz="1800" b="0" i="0" dirty="0">
                <a:solidFill>
                  <a:srgbClr val="000000"/>
                </a:solidFill>
                <a:latin typeface="Calibri"/>
                <a:ea typeface="Calibri"/>
                <a:cs typeface="Calibri"/>
                <a:sym typeface="Calibri"/>
              </a:rPr>
              <a:t>, </a:t>
            </a:r>
            <a:r>
              <a:rPr lang="en-US" sz="1800" b="0" i="0" strike="noStrike" dirty="0">
                <a:solidFill>
                  <a:srgbClr val="000000"/>
                </a:solidFill>
                <a:latin typeface="Calibri"/>
                <a:ea typeface="Calibri"/>
                <a:cs typeface="Calibri"/>
                <a:sym typeface="Calibri"/>
              </a:rPr>
              <a:t>parent involvement policy</a:t>
            </a:r>
            <a:r>
              <a:rPr lang="en-US" sz="1800" b="0" i="0" dirty="0">
                <a:solidFill>
                  <a:srgbClr val="000000"/>
                </a:solidFill>
                <a:latin typeface="Calibri"/>
                <a:ea typeface="Calibri"/>
                <a:cs typeface="Calibri"/>
                <a:sym typeface="Calibri"/>
              </a:rPr>
              <a:t>, </a:t>
            </a:r>
            <a:r>
              <a:rPr lang="en-US" sz="1800" b="0" i="0" strike="noStrike" dirty="0">
                <a:solidFill>
                  <a:srgbClr val="000000"/>
                </a:solidFill>
                <a:latin typeface="Calibri"/>
                <a:ea typeface="Calibri"/>
                <a:cs typeface="Calibri"/>
                <a:sym typeface="Calibri"/>
              </a:rPr>
              <a:t>homeless policy,</a:t>
            </a:r>
            <a:r>
              <a:rPr lang="en-US" sz="1800" b="0" i="0" dirty="0">
                <a:solidFill>
                  <a:srgbClr val="000000"/>
                </a:solidFill>
                <a:latin typeface="Calibri"/>
                <a:ea typeface="Calibri"/>
                <a:cs typeface="Calibri"/>
                <a:sym typeface="Calibri"/>
              </a:rPr>
              <a:t> etc.)</a:t>
            </a:r>
            <a:endParaRPr sz="1800" dirty="0">
              <a:solidFill>
                <a:schemeClr val="dk1"/>
              </a:solidFill>
              <a:latin typeface="Calibri"/>
              <a:ea typeface="Calibri"/>
              <a:cs typeface="Calibri"/>
              <a:sym typeface="Calibri"/>
            </a:endParaRPr>
          </a:p>
        </p:txBody>
      </p:sp>
      <p:pic>
        <p:nvPicPr>
          <p:cNvPr id="6" name="Google Shape;550;p17">
            <a:extLst>
              <a:ext uri="{FF2B5EF4-FFF2-40B4-BE49-F238E27FC236}">
                <a16:creationId xmlns:a16="http://schemas.microsoft.com/office/drawing/2014/main" id="{6593E5CC-7356-E971-9C45-E51387CF2695}"/>
              </a:ext>
            </a:extLst>
          </p:cNvPr>
          <p:cNvPicPr preferRelativeResize="0"/>
          <p:nvPr/>
        </p:nvPicPr>
        <p:blipFill rotWithShape="1">
          <a:blip r:embed="rId3">
            <a:alphaModFix/>
          </a:blip>
          <a:srcRect/>
          <a:stretch/>
        </p:blipFill>
        <p:spPr>
          <a:xfrm>
            <a:off x="4171166" y="3660905"/>
            <a:ext cx="7841293" cy="31970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5" name="Google Shape;385;p1"/>
          <p:cNvSpPr txBox="1">
            <a:spLocks noGrp="1"/>
          </p:cNvSpPr>
          <p:nvPr>
            <p:ph type="title"/>
          </p:nvPr>
        </p:nvSpPr>
        <p:spPr>
          <a:xfrm>
            <a:off x="1633342" y="3429000"/>
            <a:ext cx="8925316" cy="1325563"/>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lt1"/>
              </a:buClr>
              <a:buSzPct val="100000"/>
              <a:buFont typeface="Trebuchet MS"/>
              <a:buNone/>
            </a:pPr>
            <a:r>
              <a:rPr lang="en-US" b="0" dirty="0">
                <a:latin typeface="Calibri" panose="020F0502020204030204" pitchFamily="34" charset="0"/>
                <a:cs typeface="Calibri" panose="020F0502020204030204" pitchFamily="34" charset="0"/>
              </a:rPr>
              <a:t>SESSION 2</a:t>
            </a:r>
            <a:br>
              <a:rPr lang="en-US" b="0" dirty="0">
                <a:latin typeface="Calibri" panose="020F0502020204030204" pitchFamily="34" charset="0"/>
                <a:cs typeface="Calibri" panose="020F0502020204030204" pitchFamily="34" charset="0"/>
              </a:rPr>
            </a:br>
            <a:r>
              <a:rPr lang="en-US" sz="3100" b="0" dirty="0">
                <a:latin typeface="Calibri" panose="020F0502020204030204" pitchFamily="34" charset="0"/>
                <a:cs typeface="Calibri" panose="020F0502020204030204" pitchFamily="34" charset="0"/>
              </a:rPr>
              <a:t>PROGRAMMATIC REQUIREMENTS: </a:t>
            </a:r>
            <a:br>
              <a:rPr lang="en-US" sz="3100" b="0" dirty="0">
                <a:latin typeface="Calibri" panose="020F0502020204030204" pitchFamily="34" charset="0"/>
                <a:cs typeface="Calibri" panose="020F0502020204030204" pitchFamily="34" charset="0"/>
              </a:rPr>
            </a:br>
            <a:r>
              <a:rPr lang="en-US" sz="3100" b="0" dirty="0">
                <a:latin typeface="Calibri" panose="020F0502020204030204" pitchFamily="34" charset="0"/>
                <a:cs typeface="Calibri" panose="020F0502020204030204" pitchFamily="34" charset="0"/>
              </a:rPr>
              <a:t>LEVERAGING PLANS TO IMPROVE STUDENT LEARNING</a:t>
            </a:r>
            <a:endParaRPr sz="3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3587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50" name="Google Shape;550;p17"/>
          <p:cNvPicPr preferRelativeResize="0"/>
          <p:nvPr/>
        </p:nvPicPr>
        <p:blipFill rotWithShape="1">
          <a:blip r:embed="rId3">
            <a:alphaModFix/>
          </a:blip>
          <a:srcRect/>
          <a:stretch/>
        </p:blipFill>
        <p:spPr>
          <a:xfrm>
            <a:off x="1856404" y="1700408"/>
            <a:ext cx="8479191" cy="3457183"/>
          </a:xfrm>
          <a:prstGeom prst="rect">
            <a:avLst/>
          </a:prstGeom>
          <a:noFill/>
          <a:ln>
            <a:noFill/>
          </a:ln>
        </p:spPr>
      </p:pic>
      <p:sp>
        <p:nvSpPr>
          <p:cNvPr id="547" name="Google Shape;547;p17"/>
          <p:cNvSpPr txBox="1">
            <a:spLocks noGrp="1"/>
          </p:cNvSpPr>
          <p:nvPr>
            <p:ph type="title"/>
          </p:nvPr>
        </p:nvSpPr>
        <p:spPr>
          <a:xfrm>
            <a:off x="238549" y="-1290222"/>
            <a:ext cx="10021570" cy="237458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Trebuchet MS"/>
              <a:buNone/>
            </a:pPr>
            <a:r>
              <a:rPr lang="en-US" sz="4800" dirty="0">
                <a:latin typeface="Calibri" panose="020F0502020204030204" pitchFamily="34" charset="0"/>
                <a:cs typeface="Calibri" panose="020F0502020204030204" pitchFamily="34" charset="0"/>
              </a:rPr>
              <a:t>INDICATOR 11</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06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Google Shape;556;p18"/>
          <p:cNvSpPr txBox="1">
            <a:spLocks noGrp="1"/>
          </p:cNvSpPr>
          <p:nvPr>
            <p:ph type="body" idx="1"/>
          </p:nvPr>
        </p:nvSpPr>
        <p:spPr>
          <a:xfrm>
            <a:off x="569356" y="1051470"/>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Title I, Part A Personnel Allowable Costs--</a:t>
            </a:r>
            <a:r>
              <a:rPr lang="en-US" sz="1800" b="0" i="0" dirty="0">
                <a:solidFill>
                  <a:srgbClr val="000000"/>
                </a:solidFill>
                <a:latin typeface="Calibri"/>
                <a:ea typeface="Calibri"/>
                <a:cs typeface="Calibri"/>
                <a:sym typeface="Calibri"/>
              </a:rPr>
              <a:t>The school has ensured that all teachers and paraprofessionals paid with Title I, Part A monies meet state certification /licensure requirements. </a:t>
            </a:r>
            <a:r>
              <a:rPr lang="en-US" sz="1800" b="1" i="0" dirty="0">
                <a:solidFill>
                  <a:srgbClr val="000000"/>
                </a:solidFill>
                <a:latin typeface="Calibri"/>
                <a:ea typeface="Calibri"/>
                <a:cs typeface="Calibri"/>
                <a:sym typeface="Calibri"/>
              </a:rPr>
              <a:t>Legal Citation: ESSA, Title I, Part A §1111 (g)(2)(J) and(g)(2)(M)</a:t>
            </a:r>
            <a:endParaRPr dirty="0"/>
          </a:p>
        </p:txBody>
      </p:sp>
      <p:sp>
        <p:nvSpPr>
          <p:cNvPr id="557" name="Google Shape;557;p18"/>
          <p:cNvSpPr txBox="1"/>
          <p:nvPr/>
        </p:nvSpPr>
        <p:spPr>
          <a:xfrm>
            <a:off x="1919366" y="2174878"/>
            <a:ext cx="8229600" cy="175432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Teacher</a:t>
            </a:r>
            <a:r>
              <a:rPr lang="en-US" sz="1800" b="0" i="0" dirty="0">
                <a:solidFill>
                  <a:srgbClr val="000000"/>
                </a:solidFill>
                <a:latin typeface="Calibri"/>
                <a:ea typeface="Calibri"/>
                <a:cs typeface="Calibri"/>
                <a:sym typeface="Calibri"/>
              </a:rPr>
              <a:t> and Paraprofessional </a:t>
            </a:r>
            <a:r>
              <a:rPr lang="en-US" sz="1800" b="0" i="0" strike="noStrike" dirty="0">
                <a:solidFill>
                  <a:srgbClr val="000000"/>
                </a:solidFill>
                <a:latin typeface="Calibri"/>
                <a:ea typeface="Calibri"/>
                <a:cs typeface="Calibri"/>
                <a:sym typeface="Calibri"/>
              </a:rPr>
              <a:t>rosters</a:t>
            </a:r>
            <a:r>
              <a:rPr lang="en-US" sz="1800" b="0" i="0" dirty="0">
                <a:solidFill>
                  <a:srgbClr val="000000"/>
                </a:solidFill>
                <a:latin typeface="Calibri"/>
                <a:ea typeface="Calibri"/>
                <a:cs typeface="Calibri"/>
                <a:sym typeface="Calibri"/>
              </a:rPr>
              <a:t> and </a:t>
            </a:r>
            <a:r>
              <a:rPr lang="en-US" sz="1800" b="0" i="0" strike="noStrike" dirty="0">
                <a:solidFill>
                  <a:srgbClr val="000000"/>
                </a:solidFill>
                <a:latin typeface="Calibri"/>
                <a:ea typeface="Calibri"/>
                <a:cs typeface="Calibri"/>
                <a:sym typeface="Calibri"/>
              </a:rPr>
              <a:t>certification areas, dates of licensure</a:t>
            </a:r>
            <a:r>
              <a:rPr lang="en-US" sz="1800" b="0" i="0" strike="noStrike"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Teacher</a:t>
            </a:r>
            <a:r>
              <a:rPr lang="en-US" sz="1800" b="0" i="0" strike="noStrike" dirty="0">
                <a:solidFill>
                  <a:srgbClr val="000000"/>
                </a:solidFill>
                <a:latin typeface="Calibri"/>
                <a:ea typeface="Calibri"/>
                <a:cs typeface="Calibri"/>
                <a:sym typeface="Calibri"/>
              </a:rPr>
              <a:t> and paraprofessional attestation form</a:t>
            </a:r>
            <a:r>
              <a:rPr lang="en-US" sz="1800" b="0" i="0" dirty="0">
                <a:solidFill>
                  <a:srgbClr val="000000"/>
                </a:solidFill>
                <a:latin typeface="Calibri"/>
                <a:ea typeface="Calibri"/>
                <a:cs typeface="Calibri"/>
                <a:sym typeface="Calibri"/>
              </a:rPr>
              <a:t>; </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Schoolwide</a:t>
            </a:r>
            <a:r>
              <a:rPr lang="en-US" sz="1800" b="0" i="0" strike="noStrike" dirty="0">
                <a:solidFill>
                  <a:srgbClr val="000000"/>
                </a:solidFill>
                <a:latin typeface="Calibri"/>
                <a:ea typeface="Calibri"/>
                <a:cs typeface="Calibri"/>
                <a:sym typeface="Calibri"/>
              </a:rPr>
              <a:t> Budget</a:t>
            </a:r>
            <a:r>
              <a:rPr lang="en-US" sz="1800" b="0" i="0" dirty="0">
                <a:solidFill>
                  <a:srgbClr val="000000"/>
                </a:solidFill>
                <a:latin typeface="Calibri"/>
                <a:ea typeface="Calibri"/>
                <a:cs typeface="Calibri"/>
                <a:sym typeface="Calibri"/>
              </a:rPr>
              <a:t> (Supplemental Funds-Title I, Title II, Title IV)</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Expenditure</a:t>
            </a:r>
            <a:r>
              <a:rPr lang="en-US" sz="1800" b="0" i="0" dirty="0">
                <a:solidFill>
                  <a:srgbClr val="000000"/>
                </a:solidFill>
                <a:latin typeface="Calibri"/>
                <a:ea typeface="Calibri"/>
                <a:cs typeface="Calibri"/>
                <a:sym typeface="Calibri"/>
              </a:rPr>
              <a:t> reports (personnel, salaries, and benefits)</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Master</a:t>
            </a:r>
            <a:r>
              <a:rPr lang="en-US" sz="1800" b="0" i="0" dirty="0">
                <a:solidFill>
                  <a:srgbClr val="000000"/>
                </a:solidFill>
                <a:latin typeface="Calibri"/>
                <a:ea typeface="Calibri"/>
                <a:cs typeface="Calibri"/>
                <a:sym typeface="Calibri"/>
              </a:rPr>
              <a:t> Schedule (</a:t>
            </a:r>
            <a:r>
              <a:rPr lang="en-US" sz="1800" b="0" i="0" strike="noStrike" dirty="0">
                <a:solidFill>
                  <a:srgbClr val="000000"/>
                </a:solidFill>
                <a:latin typeface="Calibri"/>
                <a:ea typeface="Calibri"/>
                <a:cs typeface="Calibri"/>
                <a:sym typeface="Calibri"/>
              </a:rPr>
              <a:t>ES</a:t>
            </a:r>
            <a:r>
              <a:rPr lang="en-US" sz="1800" b="0" i="0" dirty="0">
                <a:solidFill>
                  <a:srgbClr val="000000"/>
                </a:solidFill>
                <a:latin typeface="Calibri"/>
                <a:ea typeface="Calibri"/>
                <a:cs typeface="Calibri"/>
                <a:sym typeface="Calibri"/>
              </a:rPr>
              <a:t>, </a:t>
            </a:r>
            <a:r>
              <a:rPr lang="en-US" sz="1800" b="0" i="0" strike="noStrike" dirty="0">
                <a:solidFill>
                  <a:srgbClr val="000000"/>
                </a:solidFill>
                <a:latin typeface="Calibri"/>
                <a:ea typeface="Calibri"/>
                <a:cs typeface="Calibri"/>
                <a:sym typeface="Calibri"/>
              </a:rPr>
              <a:t>HS</a:t>
            </a:r>
            <a:r>
              <a:rPr lang="en-US" sz="1800" b="0" i="0" dirty="0">
                <a:solidFill>
                  <a:srgbClr val="000000"/>
                </a:solidFill>
                <a:latin typeface="Calibri"/>
                <a:ea typeface="Calibri"/>
                <a:cs typeface="Calibri"/>
                <a:sym typeface="Calibri"/>
              </a:rPr>
              <a:t>)</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Position</a:t>
            </a:r>
            <a:r>
              <a:rPr lang="en-US" sz="1800" b="0" i="0" dirty="0">
                <a:solidFill>
                  <a:srgbClr val="000000"/>
                </a:solidFill>
                <a:latin typeface="Calibri"/>
                <a:ea typeface="Calibri"/>
                <a:cs typeface="Calibri"/>
                <a:sym typeface="Calibri"/>
              </a:rPr>
              <a:t> Descriptions</a:t>
            </a:r>
            <a:endParaRPr sz="1800" dirty="0">
              <a:solidFill>
                <a:schemeClr val="dk1"/>
              </a:solidFill>
              <a:latin typeface="Calibri"/>
              <a:ea typeface="Calibri"/>
              <a:cs typeface="Calibri"/>
              <a:sym typeface="Calibri"/>
            </a:endParaRPr>
          </a:p>
        </p:txBody>
      </p:sp>
      <p:pic>
        <p:nvPicPr>
          <p:cNvPr id="7" name="Google Shape;559;p18">
            <a:extLst>
              <a:ext uri="{FF2B5EF4-FFF2-40B4-BE49-F238E27FC236}">
                <a16:creationId xmlns:a16="http://schemas.microsoft.com/office/drawing/2014/main" id="{613E0C70-90F7-E218-CBFA-1805F0DC6C4C}"/>
              </a:ext>
            </a:extLst>
          </p:cNvPr>
          <p:cNvPicPr preferRelativeResize="0"/>
          <p:nvPr/>
        </p:nvPicPr>
        <p:blipFill rotWithShape="1">
          <a:blip r:embed="rId3">
            <a:alphaModFix/>
          </a:blip>
          <a:srcRect/>
          <a:stretch/>
        </p:blipFill>
        <p:spPr>
          <a:xfrm>
            <a:off x="5987442" y="3429000"/>
            <a:ext cx="5862180" cy="2955501"/>
          </a:xfrm>
          <a:prstGeom prst="rect">
            <a:avLst/>
          </a:prstGeom>
          <a:noFill/>
          <a:ln>
            <a:noFill/>
          </a:ln>
        </p:spPr>
      </p:pic>
      <p:sp>
        <p:nvSpPr>
          <p:cNvPr id="13" name="Google Shape;547;p17">
            <a:extLst>
              <a:ext uri="{FF2B5EF4-FFF2-40B4-BE49-F238E27FC236}">
                <a16:creationId xmlns:a16="http://schemas.microsoft.com/office/drawing/2014/main" id="{4E722A92-79B1-3884-AFC5-BB3A86E4F5C2}"/>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12</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8" name="Google Shape;558;p18"/>
          <p:cNvSpPr/>
          <p:nvPr/>
        </p:nvSpPr>
        <p:spPr>
          <a:xfrm>
            <a:off x="1895605" y="1239725"/>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cap="none" dirty="0">
                <a:solidFill>
                  <a:schemeClr val="accent1"/>
                </a:solidFill>
                <a:latin typeface="Calibri"/>
                <a:ea typeface="Calibri"/>
                <a:cs typeface="Calibri"/>
                <a:sym typeface="Calibri"/>
              </a:rPr>
              <a:t>Sample Evidence</a:t>
            </a:r>
            <a:endParaRPr dirty="0"/>
          </a:p>
        </p:txBody>
      </p:sp>
      <p:pic>
        <p:nvPicPr>
          <p:cNvPr id="559" name="Google Shape;559;p18"/>
          <p:cNvPicPr preferRelativeResize="0"/>
          <p:nvPr/>
        </p:nvPicPr>
        <p:blipFill rotWithShape="1">
          <a:blip r:embed="rId3">
            <a:alphaModFix/>
          </a:blip>
          <a:srcRect/>
          <a:stretch/>
        </p:blipFill>
        <p:spPr>
          <a:xfrm>
            <a:off x="2016691" y="1578279"/>
            <a:ext cx="8279704" cy="4174330"/>
          </a:xfrm>
          <a:prstGeom prst="rect">
            <a:avLst/>
          </a:prstGeom>
          <a:noFill/>
          <a:ln>
            <a:noFill/>
          </a:ln>
        </p:spPr>
      </p:pic>
      <p:sp>
        <p:nvSpPr>
          <p:cNvPr id="11" name="Google Shape;547;p17">
            <a:extLst>
              <a:ext uri="{FF2B5EF4-FFF2-40B4-BE49-F238E27FC236}">
                <a16:creationId xmlns:a16="http://schemas.microsoft.com/office/drawing/2014/main" id="{22C7F03F-6A0A-9E25-2661-EE1C69FF95EE}"/>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813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Google Shape;565;p19"/>
          <p:cNvSpPr txBox="1">
            <a:spLocks noGrp="1"/>
          </p:cNvSpPr>
          <p:nvPr>
            <p:ph type="body" idx="1"/>
          </p:nvPr>
        </p:nvSpPr>
        <p:spPr>
          <a:xfrm>
            <a:off x="890875" y="1181471"/>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a:solidFill>
                  <a:srgbClr val="000000"/>
                </a:solidFill>
                <a:latin typeface="Calibri"/>
                <a:ea typeface="Calibri"/>
                <a:cs typeface="Calibri"/>
                <a:sym typeface="Calibri"/>
              </a:rPr>
              <a:t>Title II, Part A Reasonable and Necessary, Allowable, and Allocable Costs--</a:t>
            </a:r>
            <a:r>
              <a:rPr lang="en-US" sz="1800" b="0" i="0">
                <a:solidFill>
                  <a:srgbClr val="000000"/>
                </a:solidFill>
                <a:latin typeface="Calibri"/>
                <a:ea typeface="Calibri"/>
                <a:cs typeface="Calibri"/>
                <a:sym typeface="Calibri"/>
              </a:rPr>
              <a:t>The school is utilizing Title II, Part A funds to ensure they are providing professional development for teachers, principals, and school leader effectiveness. </a:t>
            </a:r>
            <a:r>
              <a:rPr lang="en-US" sz="1800" b="1" i="0">
                <a:solidFill>
                  <a:srgbClr val="000000"/>
                </a:solidFill>
                <a:latin typeface="Calibri"/>
                <a:ea typeface="Calibri"/>
                <a:cs typeface="Calibri"/>
                <a:sym typeface="Calibri"/>
              </a:rPr>
              <a:t>Legal Citation: ESEA Title II, Part A §2123(A-B) and 2 CFR Part 225</a:t>
            </a:r>
            <a:endParaRPr/>
          </a:p>
        </p:txBody>
      </p:sp>
      <p:sp>
        <p:nvSpPr>
          <p:cNvPr id="566" name="Google Shape;566;p19"/>
          <p:cNvSpPr txBox="1"/>
          <p:nvPr/>
        </p:nvSpPr>
        <p:spPr>
          <a:xfrm>
            <a:off x="3036014" y="2628544"/>
            <a:ext cx="8229600" cy="258532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Professional</a:t>
            </a:r>
            <a:r>
              <a:rPr lang="en-US" sz="1800" b="0" i="0" strike="noStrike">
                <a:solidFill>
                  <a:srgbClr val="000000"/>
                </a:solidFill>
                <a:latin typeface="Calibri"/>
                <a:ea typeface="Calibri"/>
                <a:cs typeface="Calibri"/>
                <a:sym typeface="Calibri"/>
              </a:rPr>
              <a:t> Development Plan</a:t>
            </a:r>
            <a:r>
              <a:rPr lang="en-US" sz="1800" b="0" i="0">
                <a:solidFill>
                  <a:srgbClr val="000000"/>
                </a:solidFill>
                <a:latin typeface="Calibri"/>
                <a:ea typeface="Calibri"/>
                <a:cs typeface="Calibri"/>
                <a:sym typeface="Calibri"/>
              </a:rPr>
              <a:t> </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Title</a:t>
            </a:r>
            <a:r>
              <a:rPr lang="en-US" sz="1800" b="0" i="0">
                <a:solidFill>
                  <a:srgbClr val="000000"/>
                </a:solidFill>
                <a:latin typeface="Calibri"/>
                <a:ea typeface="Calibri"/>
                <a:cs typeface="Calibri"/>
                <a:sym typeface="Calibri"/>
              </a:rPr>
              <a:t> II budget identifies professional learning that is aligned with the needs assessment and schoolwide program plan</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a:solidFill>
                  <a:srgbClr val="000000"/>
                </a:solidFill>
                <a:latin typeface="Calibri"/>
                <a:ea typeface="Calibri"/>
                <a:cs typeface="Calibri"/>
                <a:sym typeface="Calibri"/>
              </a:rPr>
              <a:t>Expenditure reports (personnel, salaries, and benefits)</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Induction</a:t>
            </a:r>
            <a:r>
              <a:rPr lang="en-US" sz="1800" b="0" i="0">
                <a:solidFill>
                  <a:srgbClr val="000000"/>
                </a:solidFill>
                <a:latin typeface="Calibri"/>
                <a:ea typeface="Calibri"/>
                <a:cs typeface="Calibri"/>
                <a:sym typeface="Calibri"/>
              </a:rPr>
              <a:t>/</a:t>
            </a:r>
            <a:r>
              <a:rPr lang="en-US" sz="1800" b="0" i="0" strike="noStrike">
                <a:solidFill>
                  <a:srgbClr val="000000"/>
                </a:solidFill>
                <a:latin typeface="Calibri"/>
                <a:ea typeface="Calibri"/>
                <a:cs typeface="Calibri"/>
                <a:sym typeface="Calibri"/>
              </a:rPr>
              <a:t>Mentorship Programs</a:t>
            </a:r>
            <a:r>
              <a:rPr lang="en-US" sz="1800" b="0" i="0">
                <a:solidFill>
                  <a:srgbClr val="000000"/>
                </a:solidFill>
                <a:latin typeface="Calibri"/>
                <a:ea typeface="Calibri"/>
                <a:cs typeface="Calibri"/>
                <a:sym typeface="Calibri"/>
              </a:rPr>
              <a:t> (teacher/leader)</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a:solidFill>
                  <a:srgbClr val="000000"/>
                </a:solidFill>
                <a:latin typeface="Calibri"/>
                <a:ea typeface="Calibri"/>
                <a:cs typeface="Calibri"/>
                <a:sym typeface="Calibri"/>
              </a:rPr>
              <a:t>Grow Your Own Plans</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Teacher</a:t>
            </a:r>
            <a:r>
              <a:rPr lang="en-US" sz="1800" b="0" i="0" strike="noStrike">
                <a:solidFill>
                  <a:srgbClr val="000000"/>
                </a:solidFill>
                <a:latin typeface="Calibri"/>
                <a:ea typeface="Calibri"/>
                <a:cs typeface="Calibri"/>
                <a:sym typeface="Calibri"/>
              </a:rPr>
              <a:t>/Leader Recruitment/Retention Plan</a:t>
            </a:r>
            <a:r>
              <a:rPr lang="en-US" sz="1800" b="0" i="0">
                <a:solidFill>
                  <a:srgbClr val="000000"/>
                </a:solidFill>
                <a:latin typeface="Calibri"/>
                <a:ea typeface="Calibri"/>
                <a:cs typeface="Calibri"/>
                <a:sym typeface="Calibri"/>
              </a:rPr>
              <a:t> </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a:solidFill>
                  <a:srgbClr val="000000"/>
                </a:solidFill>
                <a:latin typeface="Calibri"/>
                <a:ea typeface="Calibri"/>
                <a:cs typeface="Calibri"/>
                <a:sym typeface="Calibri"/>
              </a:rPr>
              <a:t>Department Professional Learning Plans</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Individual</a:t>
            </a:r>
            <a:r>
              <a:rPr lang="en-US" sz="1800" b="0" i="0">
                <a:solidFill>
                  <a:srgbClr val="000000"/>
                </a:solidFill>
                <a:latin typeface="Calibri"/>
                <a:ea typeface="Calibri"/>
                <a:cs typeface="Calibri"/>
                <a:sym typeface="Calibri"/>
              </a:rPr>
              <a:t> Development Plans (IDPs)  </a:t>
            </a:r>
            <a:endParaRPr sz="1800">
              <a:solidFill>
                <a:schemeClr val="dk1"/>
              </a:solidFill>
              <a:latin typeface="Calibri"/>
              <a:ea typeface="Calibri"/>
              <a:cs typeface="Calibri"/>
              <a:sym typeface="Calibri"/>
            </a:endParaRPr>
          </a:p>
        </p:txBody>
      </p:sp>
      <p:sp>
        <p:nvSpPr>
          <p:cNvPr id="567" name="Google Shape;567;p19"/>
          <p:cNvSpPr/>
          <p:nvPr/>
        </p:nvSpPr>
        <p:spPr>
          <a:xfrm rot="-1705984">
            <a:off x="1276738" y="3751928"/>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cap="none">
                <a:solidFill>
                  <a:schemeClr val="accent1"/>
                </a:solidFill>
                <a:latin typeface="Calibri"/>
                <a:ea typeface="Calibri"/>
                <a:cs typeface="Calibri"/>
                <a:sym typeface="Calibri"/>
              </a:rPr>
              <a:t>Sample Evidence</a:t>
            </a:r>
            <a:endParaRPr/>
          </a:p>
        </p:txBody>
      </p:sp>
      <p:sp>
        <p:nvSpPr>
          <p:cNvPr id="8" name="Google Shape;547;p17">
            <a:extLst>
              <a:ext uri="{FF2B5EF4-FFF2-40B4-BE49-F238E27FC236}">
                <a16:creationId xmlns:a16="http://schemas.microsoft.com/office/drawing/2014/main" id="{6D6E169D-6FED-9C24-E316-C6A8E90002EA}"/>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13</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3" name="Google Shape;573;p20"/>
          <p:cNvSpPr txBox="1">
            <a:spLocks noGrp="1"/>
          </p:cNvSpPr>
          <p:nvPr>
            <p:ph type="body" idx="1"/>
          </p:nvPr>
        </p:nvSpPr>
        <p:spPr>
          <a:xfrm>
            <a:off x="322705" y="941251"/>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Coordination of Title I and Title II, Part A Programs--</a:t>
            </a:r>
            <a:r>
              <a:rPr lang="en-US" sz="1800" b="0" i="0" dirty="0">
                <a:solidFill>
                  <a:srgbClr val="000000"/>
                </a:solidFill>
                <a:latin typeface="Calibri"/>
                <a:ea typeface="Calibri"/>
                <a:cs typeface="Calibri"/>
                <a:sym typeface="Calibri"/>
              </a:rPr>
              <a:t>The school has ensured there is coordination of Title I and Title II, Part A funds and professional development activities. </a:t>
            </a:r>
            <a:r>
              <a:rPr lang="en-US" sz="1800" b="1" i="0" dirty="0">
                <a:solidFill>
                  <a:srgbClr val="000000"/>
                </a:solidFill>
                <a:latin typeface="Calibri"/>
                <a:ea typeface="Calibri"/>
                <a:cs typeface="Calibri"/>
                <a:sym typeface="Calibri"/>
              </a:rPr>
              <a:t>Legal Citation: ESSA, Title I, Part A §2102(b)(2)(F).</a:t>
            </a:r>
            <a:endParaRPr dirty="0"/>
          </a:p>
        </p:txBody>
      </p:sp>
      <p:sp>
        <p:nvSpPr>
          <p:cNvPr id="574" name="Google Shape;574;p20"/>
          <p:cNvSpPr txBox="1"/>
          <p:nvPr/>
        </p:nvSpPr>
        <p:spPr>
          <a:xfrm>
            <a:off x="1694245" y="1876496"/>
            <a:ext cx="8229600" cy="341632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Needs</a:t>
            </a:r>
            <a:r>
              <a:rPr lang="en-US" sz="1800" b="0" i="0" dirty="0">
                <a:solidFill>
                  <a:srgbClr val="000000"/>
                </a:solidFill>
                <a:latin typeface="Calibri"/>
                <a:ea typeface="Calibri"/>
                <a:cs typeface="Calibri"/>
                <a:sym typeface="Calibri"/>
              </a:rPr>
              <a:t> Assessment/SMART Goals</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Schoolwide</a:t>
            </a:r>
            <a:r>
              <a:rPr lang="en-US" sz="1800" b="0" i="0" dirty="0">
                <a:solidFill>
                  <a:srgbClr val="000000"/>
                </a:solidFill>
                <a:latin typeface="Calibri"/>
                <a:ea typeface="Calibri"/>
                <a:cs typeface="Calibri"/>
                <a:sym typeface="Calibri"/>
              </a:rPr>
              <a:t> Program Plan</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Schoolwide</a:t>
            </a:r>
            <a:r>
              <a:rPr lang="en-US" sz="1800" b="0" i="0" strike="noStrike" dirty="0">
                <a:solidFill>
                  <a:srgbClr val="000000"/>
                </a:solidFill>
                <a:latin typeface="Calibri"/>
                <a:ea typeface="Calibri"/>
                <a:cs typeface="Calibri"/>
                <a:sym typeface="Calibri"/>
              </a:rPr>
              <a:t> Budgets</a:t>
            </a:r>
            <a:r>
              <a:rPr lang="en-US" sz="1800" b="0" i="0" dirty="0">
                <a:solidFill>
                  <a:srgbClr val="000000"/>
                </a:solidFill>
                <a:latin typeface="Calibri"/>
                <a:ea typeface="Calibri"/>
                <a:cs typeface="Calibri"/>
                <a:sym typeface="Calibri"/>
              </a:rPr>
              <a:t> (Supplemental Funds-Title I, Title II, Title IV)</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Expenditure</a:t>
            </a:r>
            <a:r>
              <a:rPr lang="en-US" sz="1800" b="0" i="0" dirty="0">
                <a:solidFill>
                  <a:srgbClr val="000000"/>
                </a:solidFill>
                <a:latin typeface="Calibri"/>
                <a:ea typeface="Calibri"/>
                <a:cs typeface="Calibri"/>
                <a:sym typeface="Calibri"/>
              </a:rPr>
              <a:t> reports</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Title</a:t>
            </a:r>
            <a:r>
              <a:rPr lang="en-US" sz="1800" b="0" i="0" dirty="0">
                <a:solidFill>
                  <a:srgbClr val="000000"/>
                </a:solidFill>
                <a:latin typeface="Calibri"/>
                <a:ea typeface="Calibri"/>
                <a:cs typeface="Calibri"/>
                <a:sym typeface="Calibri"/>
              </a:rPr>
              <a:t> programming support documents (professional development plans, </a:t>
            </a:r>
            <a:r>
              <a:rPr lang="en-US" sz="1800" b="0" i="0" strike="noStrike" dirty="0">
                <a:solidFill>
                  <a:srgbClr val="000000"/>
                </a:solidFill>
                <a:latin typeface="Calibri"/>
                <a:ea typeface="Calibri"/>
                <a:cs typeface="Calibri"/>
                <a:sym typeface="Calibri"/>
              </a:rPr>
              <a:t>parent involvement policy</a:t>
            </a:r>
            <a:r>
              <a:rPr lang="en-US" sz="1800" b="0" i="0" dirty="0">
                <a:solidFill>
                  <a:srgbClr val="000000"/>
                </a:solidFill>
                <a:latin typeface="Calibri"/>
                <a:ea typeface="Calibri"/>
                <a:cs typeface="Calibri"/>
                <a:sym typeface="Calibri"/>
              </a:rPr>
              <a:t>, </a:t>
            </a:r>
            <a:r>
              <a:rPr lang="en-US" sz="1800" b="0" i="0" strike="noStrike" dirty="0">
                <a:solidFill>
                  <a:srgbClr val="000000"/>
                </a:solidFill>
                <a:latin typeface="Calibri"/>
                <a:ea typeface="Calibri"/>
                <a:cs typeface="Calibri"/>
                <a:sym typeface="Calibri"/>
              </a:rPr>
              <a:t>homeless policy,</a:t>
            </a:r>
            <a:r>
              <a:rPr lang="en-US" sz="1800" b="0" i="0" dirty="0">
                <a:solidFill>
                  <a:srgbClr val="000000"/>
                </a:solidFill>
                <a:latin typeface="Calibri"/>
                <a:ea typeface="Calibri"/>
                <a:cs typeface="Calibri"/>
                <a:sym typeface="Calibri"/>
              </a:rPr>
              <a:t> etc.)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Professional</a:t>
            </a:r>
            <a:r>
              <a:rPr lang="en-US" sz="1800" b="0" i="0" strike="noStrike" dirty="0">
                <a:solidFill>
                  <a:srgbClr val="000000"/>
                </a:solidFill>
                <a:latin typeface="Calibri"/>
                <a:ea typeface="Calibri"/>
                <a:cs typeface="Calibri"/>
                <a:sym typeface="Calibri"/>
              </a:rPr>
              <a:t> Development Plan</a:t>
            </a:r>
            <a:r>
              <a:rPr lang="en-US" sz="1800" b="0" i="0" strike="noStrike"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Induction</a:t>
            </a:r>
            <a:r>
              <a:rPr lang="en-US" sz="1800" b="0" i="0" dirty="0">
                <a:solidFill>
                  <a:srgbClr val="000000"/>
                </a:solidFill>
                <a:latin typeface="Calibri"/>
                <a:ea typeface="Calibri"/>
                <a:cs typeface="Calibri"/>
                <a:sym typeface="Calibri"/>
              </a:rPr>
              <a:t>/</a:t>
            </a:r>
            <a:r>
              <a:rPr lang="en-US" sz="1800" b="0" i="0" strike="noStrike" dirty="0">
                <a:solidFill>
                  <a:srgbClr val="000000"/>
                </a:solidFill>
                <a:latin typeface="Calibri"/>
                <a:ea typeface="Calibri"/>
                <a:cs typeface="Calibri"/>
                <a:sym typeface="Calibri"/>
              </a:rPr>
              <a:t>Mentorship Programs</a:t>
            </a:r>
            <a:r>
              <a:rPr lang="en-US" sz="1800" b="0" i="0" dirty="0">
                <a:solidFill>
                  <a:srgbClr val="000000"/>
                </a:solidFill>
                <a:latin typeface="Calibri"/>
                <a:ea typeface="Calibri"/>
                <a:cs typeface="Calibri"/>
                <a:sym typeface="Calibri"/>
              </a:rPr>
              <a:t> (teacher/leader)</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dirty="0">
                <a:solidFill>
                  <a:srgbClr val="000000"/>
                </a:solidFill>
                <a:latin typeface="Calibri"/>
                <a:ea typeface="Calibri"/>
                <a:cs typeface="Calibri"/>
                <a:sym typeface="Calibri"/>
              </a:rPr>
              <a:t>Grow Your Own Plans </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Teacher</a:t>
            </a:r>
            <a:r>
              <a:rPr lang="en-US" sz="1800" b="0" i="0" strike="noStrike" dirty="0">
                <a:solidFill>
                  <a:srgbClr val="000000"/>
                </a:solidFill>
                <a:latin typeface="Calibri"/>
                <a:ea typeface="Calibri"/>
                <a:cs typeface="Calibri"/>
                <a:sym typeface="Calibri"/>
              </a:rPr>
              <a:t>/Leader Recruitment/Retention Plan</a:t>
            </a:r>
            <a:r>
              <a:rPr lang="en-US" sz="1800" b="0" i="0" dirty="0">
                <a:solidFill>
                  <a:srgbClr val="000000"/>
                </a:solidFill>
                <a:latin typeface="Calibri"/>
                <a:ea typeface="Calibri"/>
                <a:cs typeface="Calibri"/>
                <a:sym typeface="Calibri"/>
              </a:rPr>
              <a:t> </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Department</a:t>
            </a:r>
            <a:r>
              <a:rPr lang="en-US" sz="1800" b="0" i="0" dirty="0">
                <a:solidFill>
                  <a:srgbClr val="000000"/>
                </a:solidFill>
                <a:latin typeface="Calibri"/>
                <a:ea typeface="Calibri"/>
                <a:cs typeface="Calibri"/>
                <a:sym typeface="Calibri"/>
              </a:rPr>
              <a:t> Professional Learning Plans</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Individual</a:t>
            </a:r>
            <a:r>
              <a:rPr lang="en-US" sz="1800" b="0" i="0" dirty="0">
                <a:solidFill>
                  <a:srgbClr val="000000"/>
                </a:solidFill>
                <a:latin typeface="Calibri"/>
                <a:ea typeface="Calibri"/>
                <a:cs typeface="Calibri"/>
                <a:sym typeface="Calibri"/>
              </a:rPr>
              <a:t> Development Plans (IDPs)</a:t>
            </a:r>
            <a:endParaRPr sz="1800" dirty="0">
              <a:solidFill>
                <a:srgbClr val="000000"/>
              </a:solidFill>
              <a:latin typeface="Calibri"/>
              <a:ea typeface="Calibri"/>
              <a:cs typeface="Calibri"/>
              <a:sym typeface="Calibri"/>
            </a:endParaRPr>
          </a:p>
        </p:txBody>
      </p:sp>
      <p:pic>
        <p:nvPicPr>
          <p:cNvPr id="576" name="Google Shape;576;p20"/>
          <p:cNvPicPr preferRelativeResize="0"/>
          <p:nvPr/>
        </p:nvPicPr>
        <p:blipFill rotWithShape="1">
          <a:blip r:embed="rId3">
            <a:alphaModFix/>
          </a:blip>
          <a:srcRect l="2586" r="4316" b="5095"/>
          <a:stretch/>
        </p:blipFill>
        <p:spPr>
          <a:xfrm>
            <a:off x="6970282" y="3584656"/>
            <a:ext cx="4980146" cy="2916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602;p23">
            <a:extLst>
              <a:ext uri="{FF2B5EF4-FFF2-40B4-BE49-F238E27FC236}">
                <a16:creationId xmlns:a16="http://schemas.microsoft.com/office/drawing/2014/main" id="{AD8B339E-0D49-D89B-98C2-A2C7CA41E6A7}"/>
              </a:ext>
            </a:extLst>
          </p:cNvPr>
          <p:cNvSpPr/>
          <p:nvPr/>
        </p:nvSpPr>
        <p:spPr>
          <a:xfrm rot="16200000">
            <a:off x="5846385" y="4844742"/>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cap="none" dirty="0">
                <a:solidFill>
                  <a:schemeClr val="accent1"/>
                </a:solidFill>
                <a:latin typeface="Calibri"/>
                <a:ea typeface="Calibri"/>
                <a:cs typeface="Calibri"/>
                <a:sym typeface="Calibri"/>
              </a:rPr>
              <a:t>Sample Evidence</a:t>
            </a:r>
            <a:endParaRPr dirty="0"/>
          </a:p>
        </p:txBody>
      </p:sp>
      <p:sp>
        <p:nvSpPr>
          <p:cNvPr id="10" name="Google Shape;547;p17">
            <a:extLst>
              <a:ext uri="{FF2B5EF4-FFF2-40B4-BE49-F238E27FC236}">
                <a16:creationId xmlns:a16="http://schemas.microsoft.com/office/drawing/2014/main" id="{C3361711-565B-CD09-B361-E243E959EB1C}"/>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14</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2" name="Google Shape;582;p21"/>
          <p:cNvSpPr txBox="1">
            <a:spLocks noGrp="1"/>
          </p:cNvSpPr>
          <p:nvPr>
            <p:ph type="body" idx="1"/>
          </p:nvPr>
        </p:nvSpPr>
        <p:spPr>
          <a:xfrm>
            <a:off x="908630" y="1397675"/>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a:solidFill>
                  <a:srgbClr val="000000"/>
                </a:solidFill>
                <a:latin typeface="Calibri"/>
                <a:ea typeface="Calibri"/>
                <a:cs typeface="Calibri"/>
                <a:sym typeface="Calibri"/>
              </a:rPr>
              <a:t>Title IX, Part A, Education for Homeless Children and Youth-Method of Determination Needs Assessment --</a:t>
            </a:r>
            <a:r>
              <a:rPr lang="en-US" sz="1800" b="0" i="0">
                <a:solidFill>
                  <a:srgbClr val="000000"/>
                </a:solidFill>
                <a:latin typeface="Calibri"/>
                <a:ea typeface="Calibri"/>
                <a:cs typeface="Calibri"/>
                <a:sym typeface="Calibri"/>
              </a:rPr>
              <a:t> LEA shall identify the number and educational needs of the homeless children and youth, including unaccompanied youth. </a:t>
            </a:r>
            <a:r>
              <a:rPr lang="en-US" sz="1800" b="0" i="0">
                <a:solidFill>
                  <a:srgbClr val="000000"/>
                </a:solidFill>
                <a:latin typeface="Arial"/>
                <a:ea typeface="Arial"/>
                <a:cs typeface="Arial"/>
                <a:sym typeface="Arial"/>
              </a:rPr>
              <a:t> </a:t>
            </a:r>
            <a:br>
              <a:rPr lang="en-US" sz="1800" b="0" i="0">
                <a:solidFill>
                  <a:srgbClr val="000000"/>
                </a:solidFill>
                <a:latin typeface="Arial"/>
                <a:ea typeface="Arial"/>
                <a:cs typeface="Arial"/>
                <a:sym typeface="Arial"/>
              </a:rPr>
            </a:br>
            <a:r>
              <a:rPr lang="en-US" sz="1800" b="1" i="0">
                <a:solidFill>
                  <a:srgbClr val="000000"/>
                </a:solidFill>
                <a:latin typeface="Calibri"/>
                <a:ea typeface="Calibri"/>
                <a:cs typeface="Calibri"/>
                <a:sym typeface="Calibri"/>
              </a:rPr>
              <a:t>Legal Citation: ESEA section 1113(c)(3)(C)(i); 42 U.S.C. 11433(b)(1)</a:t>
            </a:r>
            <a:endParaRPr/>
          </a:p>
        </p:txBody>
      </p:sp>
      <p:sp>
        <p:nvSpPr>
          <p:cNvPr id="583" name="Google Shape;583;p21"/>
          <p:cNvSpPr txBox="1"/>
          <p:nvPr/>
        </p:nvSpPr>
        <p:spPr>
          <a:xfrm>
            <a:off x="2124211" y="2843074"/>
            <a:ext cx="8229600"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dirty="0">
                <a:solidFill>
                  <a:srgbClr val="000000"/>
                </a:solidFill>
                <a:latin typeface="Calibri"/>
                <a:ea typeface="Calibri"/>
                <a:cs typeface="Calibri"/>
                <a:sym typeface="Calibri"/>
              </a:rPr>
              <a:t>BIE Consolidated Application - Comprehensive Needs Assessment, Schoolwide Program Plan, and Schoolwide Budget</a:t>
            </a:r>
            <a:r>
              <a:rPr lang="en-US" sz="1800" b="0" i="0" dirty="0">
                <a:solidFill>
                  <a:srgbClr val="000000"/>
                </a:solidFill>
                <a:latin typeface="Arial"/>
                <a:ea typeface="Arial"/>
                <a:cs typeface="Arial"/>
                <a:sym typeface="Arial"/>
              </a:rPr>
              <a:t> </a:t>
            </a:r>
            <a:br>
              <a:rPr lang="en-US" sz="1800" b="0" i="0" dirty="0">
                <a:solidFill>
                  <a:srgbClr val="000000"/>
                </a:solidFill>
                <a:latin typeface="Arial"/>
                <a:ea typeface="Arial"/>
                <a:cs typeface="Arial"/>
                <a:sym typeface="Arial"/>
              </a:rPr>
            </a:br>
            <a:r>
              <a:rPr lang="en-US" sz="1800" b="0" i="0" dirty="0">
                <a:solidFill>
                  <a:srgbClr val="000000"/>
                </a:solidFill>
                <a:latin typeface="Calibri"/>
                <a:ea typeface="Calibri"/>
                <a:cs typeface="Calibri"/>
                <a:sym typeface="Calibri"/>
              </a:rPr>
              <a:t> </a:t>
            </a:r>
            <a:r>
              <a:rPr lang="en-US" sz="1800" b="0" i="0" dirty="0">
                <a:solidFill>
                  <a:srgbClr val="000000"/>
                </a:solidFill>
                <a:latin typeface="Arial"/>
                <a:ea typeface="Arial"/>
                <a:cs typeface="Arial"/>
                <a:sym typeface="Arial"/>
              </a:rPr>
              <a:t> </a:t>
            </a:r>
            <a:br>
              <a:rPr lang="en-US" sz="1800" b="0" i="0" dirty="0">
                <a:solidFill>
                  <a:srgbClr val="000000"/>
                </a:solidFill>
                <a:latin typeface="Arial"/>
                <a:ea typeface="Arial"/>
                <a:cs typeface="Arial"/>
                <a:sym typeface="Arial"/>
              </a:rPr>
            </a:br>
            <a:r>
              <a:rPr lang="en-US" sz="1800" b="0" i="0" dirty="0">
                <a:solidFill>
                  <a:srgbClr val="000000"/>
                </a:solidFill>
                <a:latin typeface="Arial"/>
                <a:ea typeface="Arial"/>
                <a:cs typeface="Arial"/>
                <a:sym typeface="Arial"/>
              </a:rPr>
              <a:t>MV </a:t>
            </a:r>
            <a:r>
              <a:rPr lang="en-US" sz="1800" b="1" i="0" dirty="0">
                <a:solidFill>
                  <a:srgbClr val="000000"/>
                </a:solidFill>
                <a:latin typeface="Calibri"/>
                <a:ea typeface="Calibri"/>
                <a:cs typeface="Calibri"/>
                <a:sym typeface="Calibri"/>
              </a:rPr>
              <a:t>Subgrantees Only</a:t>
            </a:r>
            <a:r>
              <a:rPr lang="en-US" sz="1800" b="0" i="0" dirty="0">
                <a:solidFill>
                  <a:srgbClr val="000000"/>
                </a:solidFill>
                <a:latin typeface="Calibri"/>
                <a:ea typeface="Calibri"/>
                <a:cs typeface="Calibri"/>
                <a:sym typeface="Calibri"/>
              </a:rPr>
              <a:t> - A copy of the most recently completed needs assessment instrument used by the school to determine needs of homeless children and youth, including unaccompanied youth, and the process for conducting this needs assessment. </a:t>
            </a:r>
            <a:endParaRPr sz="1800" dirty="0">
              <a:solidFill>
                <a:schemeClr val="dk1"/>
              </a:solidFill>
              <a:latin typeface="Calibri"/>
              <a:ea typeface="Calibri"/>
              <a:cs typeface="Calibri"/>
              <a:sym typeface="Calibri"/>
            </a:endParaRPr>
          </a:p>
        </p:txBody>
      </p:sp>
      <p:sp>
        <p:nvSpPr>
          <p:cNvPr id="7" name="Google Shape;547;p17">
            <a:extLst>
              <a:ext uri="{FF2B5EF4-FFF2-40B4-BE49-F238E27FC236}">
                <a16:creationId xmlns:a16="http://schemas.microsoft.com/office/drawing/2014/main" id="{CA32557C-4F84-50DC-2CAB-71AC29F183C9}"/>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16</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Google Shape;589;p22"/>
          <p:cNvSpPr txBox="1">
            <a:spLocks noGrp="1"/>
          </p:cNvSpPr>
          <p:nvPr>
            <p:ph type="body" idx="1"/>
          </p:nvPr>
        </p:nvSpPr>
        <p:spPr>
          <a:xfrm>
            <a:off x="352987" y="897614"/>
            <a:ext cx="9137650" cy="1341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1400"/>
              <a:buNone/>
            </a:pPr>
            <a:r>
              <a:rPr lang="en-US" sz="1400" b="1" i="0" dirty="0">
                <a:solidFill>
                  <a:srgbClr val="000000"/>
                </a:solidFill>
                <a:latin typeface="Calibri"/>
                <a:ea typeface="Calibri"/>
                <a:cs typeface="Calibri"/>
                <a:sym typeface="Calibri"/>
              </a:rPr>
              <a:t>Title IX, Part A, Education for Homeless Children and Youth-Policy-- </a:t>
            </a:r>
            <a:r>
              <a:rPr lang="en-US" sz="1400" b="0" i="0" dirty="0">
                <a:solidFill>
                  <a:srgbClr val="000000"/>
                </a:solidFill>
                <a:latin typeface="Calibri"/>
                <a:ea typeface="Calibri"/>
                <a:cs typeface="Calibri"/>
                <a:sym typeface="Calibri"/>
              </a:rPr>
              <a:t> </a:t>
            </a:r>
            <a:r>
              <a:rPr lang="en-US" sz="1400" b="0" i="0" dirty="0">
                <a:solidFill>
                  <a:srgbClr val="000000"/>
                </a:solidFill>
                <a:latin typeface="Arial"/>
                <a:ea typeface="Arial"/>
                <a:cs typeface="Arial"/>
                <a:sym typeface="Arial"/>
              </a:rPr>
              <a:t> </a:t>
            </a:r>
            <a:br>
              <a:rPr lang="en-US" sz="1400" b="0" i="0" dirty="0">
                <a:solidFill>
                  <a:srgbClr val="000000"/>
                </a:solidFill>
                <a:latin typeface="Arial"/>
                <a:ea typeface="Arial"/>
                <a:cs typeface="Arial"/>
                <a:sym typeface="Arial"/>
              </a:rPr>
            </a:br>
            <a:r>
              <a:rPr lang="en-US" sz="1400" b="0" i="0" dirty="0">
                <a:solidFill>
                  <a:srgbClr val="000000"/>
                </a:solidFill>
                <a:latin typeface="Calibri"/>
                <a:ea typeface="Calibri"/>
                <a:cs typeface="Calibri"/>
                <a:sym typeface="Calibri"/>
              </a:rPr>
              <a:t>The LEA has written procedures for the education of homeless children and youth that identify and remove any barriers. The written procedures must include identification, school selection (including feeder school protocol if applicable), enrollment, transportation, disputes, and credit for full or partial coursework inclusive of ensuring homeless children and youths are not stigmatized or segregated on the basis of their status as homeless. </a:t>
            </a:r>
            <a:r>
              <a:rPr lang="en-US" sz="1400" b="0" i="0" dirty="0">
                <a:solidFill>
                  <a:srgbClr val="000000"/>
                </a:solidFill>
                <a:latin typeface="Arial"/>
                <a:ea typeface="Arial"/>
                <a:cs typeface="Arial"/>
                <a:sym typeface="Arial"/>
              </a:rPr>
              <a:t> </a:t>
            </a:r>
            <a:br>
              <a:rPr lang="en-US" sz="1400" b="0" i="0" dirty="0">
                <a:solidFill>
                  <a:srgbClr val="000000"/>
                </a:solidFill>
                <a:latin typeface="Arial"/>
                <a:ea typeface="Arial"/>
                <a:cs typeface="Arial"/>
                <a:sym typeface="Arial"/>
              </a:rPr>
            </a:br>
            <a:r>
              <a:rPr lang="en-US" sz="1400" b="1" i="0" dirty="0">
                <a:solidFill>
                  <a:srgbClr val="000000"/>
                </a:solidFill>
                <a:latin typeface="Calibri"/>
                <a:ea typeface="Calibri"/>
                <a:cs typeface="Calibri"/>
                <a:sym typeface="Calibri"/>
              </a:rPr>
              <a:t>Legal Citation:</a:t>
            </a:r>
            <a:r>
              <a:rPr lang="en-US" sz="1400" b="1" i="0" dirty="0">
                <a:solidFill>
                  <a:srgbClr val="FF0000"/>
                </a:solidFill>
                <a:latin typeface="Calibri"/>
                <a:ea typeface="Calibri"/>
                <a:cs typeface="Calibri"/>
                <a:sym typeface="Calibri"/>
              </a:rPr>
              <a:t> </a:t>
            </a:r>
            <a:r>
              <a:rPr lang="en-US" sz="1400" b="1" i="0" dirty="0">
                <a:solidFill>
                  <a:srgbClr val="000000"/>
                </a:solidFill>
                <a:latin typeface="Calibri"/>
                <a:ea typeface="Calibri"/>
                <a:cs typeface="Calibri"/>
                <a:sym typeface="Calibri"/>
              </a:rPr>
              <a:t>U.S.C. 11432(g)(1)(B); 11432(g)(3)(E); 11432(g)(3)(C); 11432(g)(1)(F)</a:t>
            </a:r>
            <a:endParaRPr sz="1400" dirty="0"/>
          </a:p>
        </p:txBody>
      </p:sp>
      <p:sp>
        <p:nvSpPr>
          <p:cNvPr id="590" name="Google Shape;590;p22"/>
          <p:cNvSpPr txBox="1"/>
          <p:nvPr/>
        </p:nvSpPr>
        <p:spPr>
          <a:xfrm>
            <a:off x="5373666" y="2418922"/>
            <a:ext cx="6112701" cy="397027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600"/>
              <a:buFont typeface="Calibri"/>
              <a:buAutoNum type="arabicPeriod"/>
            </a:pPr>
            <a:r>
              <a:rPr lang="en-US" sz="1800" dirty="0">
                <a:solidFill>
                  <a:srgbClr val="000000"/>
                </a:solidFill>
                <a:latin typeface="Calibri" panose="020F0502020204030204" pitchFamily="34" charset="0"/>
                <a:ea typeface="Calibri"/>
                <a:cs typeface="Calibri" panose="020F0502020204030204" pitchFamily="34" charset="0"/>
                <a:sym typeface="Calibri"/>
              </a:rPr>
              <a:t>Updated, signed Education of </a:t>
            </a:r>
            <a:r>
              <a:rPr lang="en-US" sz="1800" strike="noStrike" dirty="0">
                <a:solidFill>
                  <a:srgbClr val="000000"/>
                </a:solidFill>
                <a:latin typeface="Calibri" panose="020F0502020204030204" pitchFamily="34" charset="0"/>
                <a:ea typeface="Calibri"/>
                <a:cs typeface="Calibri" panose="020F0502020204030204" pitchFamily="34" charset="0"/>
                <a:sym typeface="Calibri"/>
              </a:rPr>
              <a:t>Homeless Children and Youth Policies and Procedures</a:t>
            </a:r>
            <a:r>
              <a:rPr lang="en-US" sz="1800" dirty="0">
                <a:solidFill>
                  <a:srgbClr val="000000"/>
                </a:solidFill>
                <a:latin typeface="Calibri" panose="020F0502020204030204" pitchFamily="34" charset="0"/>
                <a:ea typeface="Calibri"/>
                <a:cs typeface="Calibri" panose="020F0502020204030204" pitchFamily="34" charset="0"/>
                <a:sym typeface="Calibri"/>
              </a:rPr>
              <a:t> </a:t>
            </a:r>
            <a:r>
              <a:rPr lang="en-US" sz="1800" dirty="0">
                <a:solidFill>
                  <a:srgbClr val="000000"/>
                </a:solidFill>
                <a:latin typeface="Calibri" panose="020F0502020204030204" pitchFamily="34" charset="0"/>
                <a:cs typeface="Calibri" panose="020F0502020204030204" pitchFamily="34" charset="0"/>
                <a:sym typeface="Arial"/>
              </a:rPr>
              <a:t> </a:t>
            </a:r>
            <a:endParaRPr sz="1800"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342900" algn="l" rtl="0">
              <a:spcBef>
                <a:spcPts val="0"/>
              </a:spcBef>
              <a:spcAft>
                <a:spcPts val="0"/>
              </a:spcAft>
              <a:buClr>
                <a:srgbClr val="000000"/>
              </a:buClr>
              <a:buSzPts val="1600"/>
              <a:buFont typeface="Arial"/>
              <a:buChar char="•"/>
            </a:pPr>
            <a:r>
              <a:rPr lang="en-US" sz="1800" u="none" strike="noStrike" cap="none" dirty="0">
                <a:solidFill>
                  <a:srgbClr val="000000"/>
                </a:solidFill>
                <a:latin typeface="Calibri" panose="020F0502020204030204" pitchFamily="34" charset="0"/>
                <a:ea typeface="Calibri"/>
                <a:cs typeface="Calibri" panose="020F0502020204030204" pitchFamily="34" charset="0"/>
                <a:sym typeface="Calibri"/>
              </a:rPr>
              <a:t>Written procedures for Education for Homeless Children and Youth indicating annual revision and/or review date (month, date, and year).  </a:t>
            </a:r>
            <a:r>
              <a:rPr lang="en-US" sz="1800" u="none" strike="noStrike" cap="none" dirty="0">
                <a:solidFill>
                  <a:srgbClr val="000000"/>
                </a:solidFill>
                <a:latin typeface="Calibri" panose="020F0502020204030204" pitchFamily="34" charset="0"/>
                <a:cs typeface="Calibri" panose="020F0502020204030204" pitchFamily="34" charset="0"/>
                <a:sym typeface="Arial"/>
              </a:rPr>
              <a:t> </a:t>
            </a:r>
            <a:endParaRPr sz="1800" u="none" strike="noStrike" cap="none"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241300" algn="l" rtl="0">
              <a:spcBef>
                <a:spcPts val="0"/>
              </a:spcBef>
              <a:spcAft>
                <a:spcPts val="0"/>
              </a:spcAft>
              <a:buClr>
                <a:schemeClr val="dk1"/>
              </a:buClr>
              <a:buSzPts val="1600"/>
              <a:buFont typeface="Arial"/>
              <a:buNone/>
            </a:pPr>
            <a:endParaRPr sz="180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101600" algn="l" rtl="0">
              <a:spcBef>
                <a:spcPts val="0"/>
              </a:spcBef>
              <a:spcAft>
                <a:spcPts val="0"/>
              </a:spcAft>
              <a:buClr>
                <a:srgbClr val="000000"/>
              </a:buClr>
              <a:buSzPts val="1600"/>
              <a:buFont typeface="Calibri"/>
              <a:buAutoNum type="arabicPeriod"/>
            </a:pPr>
            <a:r>
              <a:rPr lang="en-US" sz="1800" dirty="0">
                <a:solidFill>
                  <a:srgbClr val="000000"/>
                </a:solidFill>
                <a:latin typeface="Calibri" panose="020F0502020204030204" pitchFamily="34" charset="0"/>
                <a:ea typeface="Calibri"/>
                <a:cs typeface="Calibri" panose="020F0502020204030204" pitchFamily="34" charset="0"/>
                <a:sym typeface="Calibri"/>
              </a:rPr>
              <a:t>The written procedures must include: </a:t>
            </a:r>
            <a:endParaRPr sz="1800"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342900" algn="l" rtl="0">
              <a:spcBef>
                <a:spcPts val="0"/>
              </a:spcBef>
              <a:spcAft>
                <a:spcPts val="0"/>
              </a:spcAft>
              <a:buClr>
                <a:srgbClr val="000000"/>
              </a:buClr>
              <a:buSzPts val="1600"/>
              <a:buFont typeface="Calibri"/>
              <a:buAutoNum type="alphaLcParenR"/>
            </a:pPr>
            <a:r>
              <a:rPr lang="en-US" sz="1800" u="none" strike="noStrike" cap="none" dirty="0">
                <a:solidFill>
                  <a:srgbClr val="000000"/>
                </a:solidFill>
                <a:latin typeface="Calibri" panose="020F0502020204030204" pitchFamily="34" charset="0"/>
                <a:ea typeface="Calibri"/>
                <a:cs typeface="Calibri" panose="020F0502020204030204" pitchFamily="34" charset="0"/>
                <a:sym typeface="Calibri"/>
              </a:rPr>
              <a:t>Identification, </a:t>
            </a:r>
            <a:r>
              <a:rPr lang="en-US" sz="1800" u="none" strike="noStrike" cap="none" dirty="0">
                <a:solidFill>
                  <a:srgbClr val="000000"/>
                </a:solidFill>
                <a:latin typeface="Calibri" panose="020F0502020204030204" pitchFamily="34" charset="0"/>
                <a:cs typeface="Calibri" panose="020F0502020204030204" pitchFamily="34" charset="0"/>
                <a:sym typeface="Arial"/>
              </a:rPr>
              <a:t> </a:t>
            </a:r>
            <a:endParaRPr sz="1800" u="none" strike="noStrike" cap="none"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342900" algn="l" rtl="0">
              <a:spcBef>
                <a:spcPts val="0"/>
              </a:spcBef>
              <a:spcAft>
                <a:spcPts val="0"/>
              </a:spcAft>
              <a:buClr>
                <a:srgbClr val="000000"/>
              </a:buClr>
              <a:buSzPts val="1600"/>
              <a:buFont typeface="Calibri"/>
              <a:buAutoNum type="alphaLcParenR"/>
            </a:pPr>
            <a:r>
              <a:rPr lang="en-US" sz="1800" u="none" strike="noStrike" cap="none" dirty="0">
                <a:solidFill>
                  <a:srgbClr val="000000"/>
                </a:solidFill>
                <a:latin typeface="Calibri" panose="020F0502020204030204" pitchFamily="34" charset="0"/>
                <a:ea typeface="Calibri"/>
                <a:cs typeface="Calibri" panose="020F0502020204030204" pitchFamily="34" charset="0"/>
                <a:sym typeface="Calibri"/>
              </a:rPr>
              <a:t>Selection (including feeder school protocol if applicable), </a:t>
            </a:r>
            <a:r>
              <a:rPr lang="en-US" sz="1800" u="none" strike="noStrike" cap="none" dirty="0">
                <a:solidFill>
                  <a:srgbClr val="000000"/>
                </a:solidFill>
                <a:latin typeface="Calibri" panose="020F0502020204030204" pitchFamily="34" charset="0"/>
                <a:cs typeface="Calibri" panose="020F0502020204030204" pitchFamily="34" charset="0"/>
                <a:sym typeface="Arial"/>
              </a:rPr>
              <a:t> </a:t>
            </a:r>
            <a:endParaRPr sz="1800" u="none" strike="noStrike" cap="none"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342900" algn="l" rtl="0">
              <a:spcBef>
                <a:spcPts val="0"/>
              </a:spcBef>
              <a:spcAft>
                <a:spcPts val="0"/>
              </a:spcAft>
              <a:buClr>
                <a:srgbClr val="000000"/>
              </a:buClr>
              <a:buSzPts val="1600"/>
              <a:buFont typeface="Calibri"/>
              <a:buAutoNum type="alphaLcParenR"/>
            </a:pPr>
            <a:r>
              <a:rPr lang="en-US" sz="1800" u="none" strike="noStrike" cap="none" dirty="0">
                <a:solidFill>
                  <a:srgbClr val="000000"/>
                </a:solidFill>
                <a:latin typeface="Calibri" panose="020F0502020204030204" pitchFamily="34" charset="0"/>
                <a:ea typeface="Calibri"/>
                <a:cs typeface="Calibri" panose="020F0502020204030204" pitchFamily="34" charset="0"/>
                <a:sym typeface="Calibri"/>
              </a:rPr>
              <a:t>Enrollment, </a:t>
            </a:r>
            <a:r>
              <a:rPr lang="en-US" sz="1800" u="none" strike="noStrike" cap="none" dirty="0">
                <a:solidFill>
                  <a:srgbClr val="000000"/>
                </a:solidFill>
                <a:latin typeface="Calibri" panose="020F0502020204030204" pitchFamily="34" charset="0"/>
                <a:cs typeface="Calibri" panose="020F0502020204030204" pitchFamily="34" charset="0"/>
                <a:sym typeface="Arial"/>
              </a:rPr>
              <a:t> </a:t>
            </a:r>
            <a:endParaRPr sz="1800" u="none" strike="noStrike" cap="none"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342900" algn="l" rtl="0">
              <a:spcBef>
                <a:spcPts val="0"/>
              </a:spcBef>
              <a:spcAft>
                <a:spcPts val="0"/>
              </a:spcAft>
              <a:buClr>
                <a:srgbClr val="000000"/>
              </a:buClr>
              <a:buSzPts val="1600"/>
              <a:buFont typeface="Calibri"/>
              <a:buAutoNum type="alphaLcParenR"/>
            </a:pPr>
            <a:r>
              <a:rPr lang="en-US" sz="1800" u="none" strike="noStrike" cap="none" dirty="0">
                <a:solidFill>
                  <a:srgbClr val="000000"/>
                </a:solidFill>
                <a:latin typeface="Calibri" panose="020F0502020204030204" pitchFamily="34" charset="0"/>
                <a:ea typeface="Calibri"/>
                <a:cs typeface="Calibri" panose="020F0502020204030204" pitchFamily="34" charset="0"/>
                <a:sym typeface="Calibri"/>
              </a:rPr>
              <a:t>Transportation, </a:t>
            </a:r>
            <a:r>
              <a:rPr lang="en-US" sz="1800" u="none" strike="noStrike" cap="none" dirty="0">
                <a:solidFill>
                  <a:srgbClr val="000000"/>
                </a:solidFill>
                <a:latin typeface="Calibri" panose="020F0502020204030204" pitchFamily="34" charset="0"/>
                <a:cs typeface="Calibri" panose="020F0502020204030204" pitchFamily="34" charset="0"/>
                <a:sym typeface="Arial"/>
              </a:rPr>
              <a:t> </a:t>
            </a:r>
            <a:endParaRPr sz="1800" u="none" strike="noStrike" cap="none"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342900" algn="l" rtl="0">
              <a:spcBef>
                <a:spcPts val="0"/>
              </a:spcBef>
              <a:spcAft>
                <a:spcPts val="0"/>
              </a:spcAft>
              <a:buClr>
                <a:srgbClr val="000000"/>
              </a:buClr>
              <a:buSzPts val="1600"/>
              <a:buFont typeface="Calibri"/>
              <a:buAutoNum type="alphaLcParenR"/>
            </a:pPr>
            <a:r>
              <a:rPr lang="en-US" sz="1800" u="none" strike="noStrike" cap="none" dirty="0">
                <a:solidFill>
                  <a:srgbClr val="000000"/>
                </a:solidFill>
                <a:latin typeface="Calibri" panose="020F0502020204030204" pitchFamily="34" charset="0"/>
                <a:ea typeface="Calibri"/>
                <a:cs typeface="Calibri" panose="020F0502020204030204" pitchFamily="34" charset="0"/>
                <a:sym typeface="Calibri"/>
              </a:rPr>
              <a:t>Disputes, and </a:t>
            </a:r>
            <a:r>
              <a:rPr lang="en-US" sz="1800" u="none" strike="noStrike" cap="none" dirty="0">
                <a:solidFill>
                  <a:srgbClr val="000000"/>
                </a:solidFill>
                <a:latin typeface="Calibri" panose="020F0502020204030204" pitchFamily="34" charset="0"/>
                <a:cs typeface="Calibri" panose="020F0502020204030204" pitchFamily="34" charset="0"/>
                <a:sym typeface="Arial"/>
              </a:rPr>
              <a:t> </a:t>
            </a:r>
            <a:endParaRPr sz="1800" u="none" strike="noStrike" cap="none" dirty="0">
              <a:solidFill>
                <a:srgbClr val="0F6460"/>
              </a:solidFill>
              <a:latin typeface="Calibri" panose="020F0502020204030204" pitchFamily="34" charset="0"/>
              <a:ea typeface="Calibri"/>
              <a:cs typeface="Calibri" panose="020F0502020204030204" pitchFamily="34" charset="0"/>
              <a:sym typeface="Calibri"/>
            </a:endParaRPr>
          </a:p>
          <a:p>
            <a:pPr marL="800100" marR="0" lvl="1" indent="-342900" algn="l" rtl="0">
              <a:spcBef>
                <a:spcPts val="0"/>
              </a:spcBef>
              <a:spcAft>
                <a:spcPts val="0"/>
              </a:spcAft>
              <a:buClr>
                <a:srgbClr val="000000"/>
              </a:buClr>
              <a:buSzPts val="1600"/>
              <a:buFont typeface="Calibri"/>
              <a:buAutoNum type="alphaLcParenR"/>
            </a:pPr>
            <a:r>
              <a:rPr lang="en-US" sz="1800" u="none" strike="noStrike" cap="none" dirty="0">
                <a:solidFill>
                  <a:srgbClr val="000000"/>
                </a:solidFill>
                <a:latin typeface="Calibri" panose="020F0502020204030204" pitchFamily="34" charset="0"/>
                <a:ea typeface="Calibri"/>
                <a:cs typeface="Calibri" panose="020F0502020204030204" pitchFamily="34" charset="0"/>
                <a:sym typeface="Calibri"/>
              </a:rPr>
              <a:t>Credit for full or partial coursework </a:t>
            </a:r>
            <a:endParaRPr sz="180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591" name="Google Shape;591;p22"/>
          <p:cNvPicPr preferRelativeResize="0"/>
          <p:nvPr/>
        </p:nvPicPr>
        <p:blipFill rotWithShape="1">
          <a:blip r:embed="rId3">
            <a:alphaModFix/>
          </a:blip>
          <a:srcRect/>
          <a:stretch/>
        </p:blipFill>
        <p:spPr>
          <a:xfrm>
            <a:off x="465721" y="2238733"/>
            <a:ext cx="4360915" cy="458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2" name="Google Shape;592;p22"/>
          <p:cNvSpPr/>
          <p:nvPr/>
        </p:nvSpPr>
        <p:spPr>
          <a:xfrm>
            <a:off x="1384916" y="2639838"/>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cap="none">
                <a:solidFill>
                  <a:schemeClr val="accent1"/>
                </a:solidFill>
                <a:latin typeface="Calibri"/>
                <a:ea typeface="Calibri"/>
                <a:cs typeface="Calibri"/>
                <a:sym typeface="Calibri"/>
              </a:rPr>
              <a:t>Sample Evidence</a:t>
            </a:r>
            <a:endParaRPr/>
          </a:p>
        </p:txBody>
      </p:sp>
      <p:sp>
        <p:nvSpPr>
          <p:cNvPr id="9" name="Google Shape;547;p17">
            <a:extLst>
              <a:ext uri="{FF2B5EF4-FFF2-40B4-BE49-F238E27FC236}">
                <a16:creationId xmlns:a16="http://schemas.microsoft.com/office/drawing/2014/main" id="{5A65DC8F-2F17-C64B-B165-DA52838584FE}"/>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17</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23"/>
          <p:cNvPicPr preferRelativeResize="0"/>
          <p:nvPr/>
        </p:nvPicPr>
        <p:blipFill rotWithShape="1">
          <a:blip r:embed="rId3">
            <a:alphaModFix/>
          </a:blip>
          <a:srcRect/>
          <a:stretch/>
        </p:blipFill>
        <p:spPr>
          <a:xfrm>
            <a:off x="8347737" y="1691562"/>
            <a:ext cx="3708990" cy="2581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9" name="Google Shape;599;p23"/>
          <p:cNvSpPr txBox="1">
            <a:spLocks noGrp="1"/>
          </p:cNvSpPr>
          <p:nvPr>
            <p:ph type="body" idx="1"/>
          </p:nvPr>
        </p:nvSpPr>
        <p:spPr>
          <a:xfrm>
            <a:off x="180662" y="870502"/>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a:solidFill>
                  <a:srgbClr val="000000"/>
                </a:solidFill>
                <a:latin typeface="Calibri"/>
                <a:ea typeface="Calibri"/>
                <a:cs typeface="Calibri"/>
                <a:sym typeface="Calibri"/>
              </a:rPr>
              <a:t>Title IX, Part A, Education for Homeless Children and Youth-Liaison--</a:t>
            </a:r>
            <a:r>
              <a:rPr lang="en-US" sz="1800" b="0" i="0">
                <a:solidFill>
                  <a:srgbClr val="000000"/>
                </a:solidFill>
                <a:latin typeface="Calibri"/>
                <a:ea typeface="Calibri"/>
                <a:cs typeface="Calibri"/>
                <a:sym typeface="Calibri"/>
              </a:rPr>
              <a:t> The school designates a liaison for homeless children and youth that has sufficient training, resources and time to carry out the duties of the Act. </a:t>
            </a:r>
            <a:r>
              <a:rPr lang="en-US" sz="1800" b="0" i="0">
                <a:solidFill>
                  <a:srgbClr val="000000"/>
                </a:solidFill>
                <a:latin typeface="Arial"/>
                <a:ea typeface="Arial"/>
                <a:cs typeface="Arial"/>
                <a:sym typeface="Arial"/>
              </a:rPr>
              <a:t> </a:t>
            </a:r>
            <a:r>
              <a:rPr lang="en-US" sz="1800" b="1" i="0">
                <a:solidFill>
                  <a:srgbClr val="000000"/>
                </a:solidFill>
                <a:latin typeface="Calibri"/>
                <a:ea typeface="Calibri"/>
                <a:cs typeface="Calibri"/>
                <a:sym typeface="Calibri"/>
              </a:rPr>
              <a:t>Legal Citation: 42 U.S.C. 11432(g)(1)(J)(ii); 11432(g)(6)</a:t>
            </a:r>
            <a:r>
              <a:rPr lang="en-US" sz="1800" b="0" i="0">
                <a:solidFill>
                  <a:srgbClr val="000000"/>
                </a:solidFill>
                <a:latin typeface="Calibri"/>
                <a:ea typeface="Calibri"/>
                <a:cs typeface="Calibri"/>
                <a:sym typeface="Calibri"/>
              </a:rPr>
              <a:t> </a:t>
            </a:r>
            <a:endParaRPr/>
          </a:p>
        </p:txBody>
      </p:sp>
      <p:sp>
        <p:nvSpPr>
          <p:cNvPr id="600" name="Google Shape;600;p23"/>
          <p:cNvSpPr txBox="1"/>
          <p:nvPr/>
        </p:nvSpPr>
        <p:spPr>
          <a:xfrm>
            <a:off x="1110474" y="1691562"/>
            <a:ext cx="6843554" cy="341632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Identify</a:t>
            </a:r>
            <a:r>
              <a:rPr lang="en-US" sz="1800" b="0" i="0" dirty="0">
                <a:solidFill>
                  <a:srgbClr val="000000"/>
                </a:solidFill>
                <a:latin typeface="Calibri"/>
                <a:ea typeface="Calibri"/>
                <a:cs typeface="Calibri"/>
                <a:sym typeface="Calibri"/>
              </a:rPr>
              <a:t> and designate an appropriate staff as a Homeless Liaison who will work with the local school and training received. (tribal, state, federal offices) </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Homeless</a:t>
            </a:r>
            <a:r>
              <a:rPr lang="en-US" sz="1800" b="0" i="0" dirty="0">
                <a:solidFill>
                  <a:srgbClr val="000000"/>
                </a:solidFill>
                <a:latin typeface="Calibri"/>
                <a:ea typeface="Calibri"/>
                <a:cs typeface="Calibri"/>
                <a:sym typeface="Calibri"/>
              </a:rPr>
              <a:t> Liaison Position Description </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Schoolwide</a:t>
            </a:r>
            <a:r>
              <a:rPr lang="en-US" sz="1800" b="0" i="0" dirty="0">
                <a:solidFill>
                  <a:srgbClr val="000000"/>
                </a:solidFill>
                <a:latin typeface="Calibri"/>
                <a:ea typeface="Calibri"/>
                <a:cs typeface="Calibri"/>
                <a:sym typeface="Calibri"/>
              </a:rPr>
              <a:t> Budget (partial salary or stipend for liaison)</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dirty="0">
                <a:solidFill>
                  <a:srgbClr val="000000"/>
                </a:solidFill>
                <a:latin typeface="Calibri"/>
                <a:ea typeface="Calibri"/>
                <a:cs typeface="Calibri"/>
                <a:sym typeface="Calibri"/>
              </a:rPr>
              <a:t>Budget expenditure reports</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Communicate</a:t>
            </a:r>
            <a:r>
              <a:rPr lang="en-US" sz="1800" b="0" i="0" strike="noStrike" dirty="0">
                <a:solidFill>
                  <a:srgbClr val="000000"/>
                </a:solidFill>
                <a:latin typeface="Calibri"/>
                <a:ea typeface="Calibri"/>
                <a:cs typeface="Calibri"/>
                <a:sym typeface="Calibri"/>
              </a:rPr>
              <a:t> local Homeless Liaison information and resources within the community</a:t>
            </a:r>
            <a:r>
              <a:rPr lang="en-US" sz="1800" b="0" i="0" dirty="0">
                <a:solidFill>
                  <a:srgbClr val="000000"/>
                </a:solidFill>
                <a:latin typeface="Calibri"/>
                <a:ea typeface="Calibri"/>
                <a:cs typeface="Calibri"/>
                <a:sym typeface="Calibri"/>
              </a:rPr>
              <a:t> (Tribal, state, federal offices)</a:t>
            </a:r>
            <a:r>
              <a:rPr lang="en-US" sz="1800" b="0" i="0" dirty="0">
                <a:solidFill>
                  <a:srgbClr val="000000"/>
                </a:solidFill>
                <a:latin typeface="Arial"/>
                <a:ea typeface="Arial"/>
                <a:cs typeface="Arial"/>
                <a:sym typeface="Arial"/>
              </a:rPr>
              <a:t> </a:t>
            </a:r>
            <a:endParaRPr sz="1800"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Copies</a:t>
            </a:r>
            <a:r>
              <a:rPr lang="en-US" sz="1800" b="0" i="0" dirty="0">
                <a:solidFill>
                  <a:srgbClr val="000000"/>
                </a:solidFill>
                <a:latin typeface="Calibri"/>
                <a:ea typeface="Calibri"/>
                <a:cs typeface="Calibri"/>
                <a:sym typeface="Calibri"/>
              </a:rPr>
              <a:t> of agendas, meeting minutes, emails and/or </a:t>
            </a:r>
            <a:r>
              <a:rPr lang="en-US" sz="1800" b="0" i="0" strike="noStrike" dirty="0">
                <a:solidFill>
                  <a:srgbClr val="000000"/>
                </a:solidFill>
                <a:latin typeface="Calibri"/>
                <a:ea typeface="Calibri"/>
                <a:cs typeface="Calibri"/>
                <a:sym typeface="Calibri"/>
              </a:rPr>
              <a:t>sign-in sheets</a:t>
            </a:r>
            <a:r>
              <a:rPr lang="en-US" sz="1800" b="0" i="0" dirty="0">
                <a:solidFill>
                  <a:srgbClr val="000000"/>
                </a:solidFill>
                <a:latin typeface="Calibri"/>
                <a:ea typeface="Calibri"/>
                <a:cs typeface="Calibri"/>
                <a:sym typeface="Calibri"/>
              </a:rPr>
              <a:t> for professional development activities received by the LEA homeless liaison and other LEA personnel responsible for the implementation of the McKinney-Vento grant program </a:t>
            </a:r>
            <a:endParaRPr sz="1800" dirty="0">
              <a:solidFill>
                <a:schemeClr val="dk1"/>
              </a:solidFill>
              <a:latin typeface="Calibri"/>
              <a:ea typeface="Calibri"/>
              <a:cs typeface="Calibri"/>
              <a:sym typeface="Calibri"/>
            </a:endParaRPr>
          </a:p>
        </p:txBody>
      </p:sp>
      <p:pic>
        <p:nvPicPr>
          <p:cNvPr id="601" name="Google Shape;601;p23"/>
          <p:cNvPicPr preferRelativeResize="0"/>
          <p:nvPr/>
        </p:nvPicPr>
        <p:blipFill rotWithShape="1">
          <a:blip r:embed="rId4">
            <a:alphaModFix/>
          </a:blip>
          <a:srcRect/>
          <a:stretch/>
        </p:blipFill>
        <p:spPr>
          <a:xfrm>
            <a:off x="9016762" y="4388348"/>
            <a:ext cx="3039965" cy="2330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2" name="Google Shape;602;p23"/>
          <p:cNvSpPr/>
          <p:nvPr/>
        </p:nvSpPr>
        <p:spPr>
          <a:xfrm rot="16200000">
            <a:off x="7831956" y="4938605"/>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cap="none" dirty="0">
                <a:solidFill>
                  <a:schemeClr val="accent1"/>
                </a:solidFill>
                <a:latin typeface="Calibri"/>
                <a:ea typeface="Calibri"/>
                <a:cs typeface="Calibri"/>
                <a:sym typeface="Calibri"/>
              </a:rPr>
              <a:t>Sample Evidence</a:t>
            </a:r>
            <a:endParaRPr dirty="0"/>
          </a:p>
        </p:txBody>
      </p:sp>
      <p:sp>
        <p:nvSpPr>
          <p:cNvPr id="10" name="Google Shape;547;p17">
            <a:extLst>
              <a:ext uri="{FF2B5EF4-FFF2-40B4-BE49-F238E27FC236}">
                <a16:creationId xmlns:a16="http://schemas.microsoft.com/office/drawing/2014/main" id="{3997FAE5-1BB2-B16D-F512-58D07F101368}"/>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18</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8" name="Google Shape;608;p24"/>
          <p:cNvSpPr txBox="1">
            <a:spLocks noGrp="1"/>
          </p:cNvSpPr>
          <p:nvPr>
            <p:ph type="body" idx="1"/>
          </p:nvPr>
        </p:nvSpPr>
        <p:spPr>
          <a:xfrm>
            <a:off x="110896" y="1033463"/>
            <a:ext cx="8885888"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a:solidFill>
                  <a:srgbClr val="000000"/>
                </a:solidFill>
                <a:latin typeface="Calibri"/>
                <a:ea typeface="Calibri"/>
                <a:cs typeface="Calibri"/>
                <a:sym typeface="Calibri"/>
              </a:rPr>
              <a:t>Title IX, Part A, Education for Homeless Children and Youth-Awareness--</a:t>
            </a:r>
            <a:r>
              <a:rPr lang="en-US" sz="1800" b="0" i="0">
                <a:solidFill>
                  <a:srgbClr val="000000"/>
                </a:solidFill>
                <a:latin typeface="Calibri"/>
                <a:ea typeface="Calibri"/>
                <a:cs typeface="Calibri"/>
                <a:sym typeface="Calibri"/>
              </a:rPr>
              <a:t>The school has procedures for providing awareness and contact information of Homeless Liaison to parents, guardians, and all school personnel. This applies whether the school receives a McKinney-Vento subgrant or not. </a:t>
            </a:r>
            <a:r>
              <a:rPr lang="en-US" sz="1800" b="1" i="0">
                <a:solidFill>
                  <a:srgbClr val="000000"/>
                </a:solidFill>
                <a:latin typeface="Calibri"/>
                <a:ea typeface="Calibri"/>
                <a:cs typeface="Calibri"/>
                <a:sym typeface="Calibri"/>
              </a:rPr>
              <a:t>Legal Citation:  42 U.S.C. 11432(g)(1)(D)</a:t>
            </a:r>
            <a:endParaRPr/>
          </a:p>
        </p:txBody>
      </p:sp>
      <p:sp>
        <p:nvSpPr>
          <p:cNvPr id="609" name="Google Shape;609;p24"/>
          <p:cNvSpPr txBox="1"/>
          <p:nvPr/>
        </p:nvSpPr>
        <p:spPr>
          <a:xfrm>
            <a:off x="767184" y="2303162"/>
            <a:ext cx="8229600" cy="147732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Copies</a:t>
            </a:r>
            <a:r>
              <a:rPr lang="en-US" sz="1800" b="0" i="0" strike="noStrike">
                <a:solidFill>
                  <a:srgbClr val="000000"/>
                </a:solidFill>
                <a:latin typeface="Calibri"/>
                <a:ea typeface="Calibri"/>
                <a:cs typeface="Calibri"/>
                <a:sym typeface="Calibri"/>
              </a:rPr>
              <a:t> of flyers</a:t>
            </a:r>
            <a:r>
              <a:rPr lang="en-US" sz="1800" b="0" i="0">
                <a:solidFill>
                  <a:srgbClr val="000000"/>
                </a:solidFill>
                <a:latin typeface="Calibri"/>
                <a:ea typeface="Calibri"/>
                <a:cs typeface="Calibri"/>
                <a:sym typeface="Calibri"/>
              </a:rPr>
              <a:t>, </a:t>
            </a:r>
            <a:r>
              <a:rPr lang="en-US" sz="1800" b="0" i="0" strike="noStrike">
                <a:solidFill>
                  <a:srgbClr val="000000"/>
                </a:solidFill>
                <a:latin typeface="Calibri"/>
                <a:ea typeface="Calibri"/>
                <a:cs typeface="Calibri"/>
                <a:sym typeface="Calibri"/>
              </a:rPr>
              <a:t>handouts</a:t>
            </a:r>
            <a:r>
              <a:rPr lang="en-US" sz="1800" b="0" i="0">
                <a:solidFill>
                  <a:srgbClr val="000000"/>
                </a:solidFill>
                <a:latin typeface="Calibri"/>
                <a:ea typeface="Calibri"/>
                <a:cs typeface="Calibri"/>
                <a:sym typeface="Calibri"/>
              </a:rPr>
              <a:t>, </a:t>
            </a:r>
            <a:r>
              <a:rPr lang="en-US" sz="1800" b="0" i="0" strike="noStrike">
                <a:solidFill>
                  <a:srgbClr val="000000"/>
                </a:solidFill>
                <a:latin typeface="Calibri"/>
                <a:ea typeface="Calibri"/>
                <a:cs typeface="Calibri"/>
                <a:sym typeface="Calibri"/>
              </a:rPr>
              <a:t>program brochure</a:t>
            </a:r>
            <a:r>
              <a:rPr lang="en-US" sz="1800" b="0" i="0">
                <a:solidFill>
                  <a:srgbClr val="000000"/>
                </a:solidFill>
                <a:latin typeface="Calibri"/>
                <a:ea typeface="Calibri"/>
                <a:cs typeface="Calibri"/>
                <a:sym typeface="Calibri"/>
              </a:rPr>
              <a:t>, posters that identify Homeless Liaison with contact information</a:t>
            </a:r>
            <a:r>
              <a:rPr lang="en-US" sz="1800" b="0" i="0">
                <a:solidFill>
                  <a:srgbClr val="000000"/>
                </a:solidFill>
                <a:latin typeface="Arial"/>
                <a:ea typeface="Arial"/>
                <a:cs typeface="Arial"/>
                <a:sym typeface="Arial"/>
              </a:rPr>
              <a:t> </a:t>
            </a:r>
            <a:endParaRPr sz="180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a:solidFill>
                  <a:srgbClr val="000000"/>
                </a:solidFill>
                <a:latin typeface="Calibri"/>
                <a:ea typeface="Calibri"/>
                <a:cs typeface="Calibri"/>
                <a:sym typeface="Calibri"/>
              </a:rPr>
              <a:t>List of community locations where information is posted</a:t>
            </a:r>
            <a:r>
              <a:rPr lang="en-US" sz="1800" b="0" i="0">
                <a:solidFill>
                  <a:srgbClr val="000000"/>
                </a:solidFill>
                <a:latin typeface="Arial"/>
                <a:ea typeface="Arial"/>
                <a:cs typeface="Arial"/>
                <a:sym typeface="Arial"/>
              </a:rPr>
              <a:t> </a:t>
            </a:r>
            <a:endParaRPr sz="180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a:solidFill>
                  <a:srgbClr val="000000"/>
                </a:solidFill>
                <a:latin typeface="Calibri"/>
                <a:ea typeface="Calibri"/>
                <a:cs typeface="Calibri"/>
                <a:sym typeface="Calibri"/>
              </a:rPr>
              <a:t>Training session schedules, emails, minutes, sign-in sheets, agendas, materials (including the LEA homeless policy) for all school personnel training </a:t>
            </a:r>
            <a:endParaRPr sz="1800">
              <a:solidFill>
                <a:schemeClr val="dk1"/>
              </a:solidFill>
              <a:latin typeface="Calibri"/>
              <a:ea typeface="Calibri"/>
              <a:cs typeface="Calibri"/>
              <a:sym typeface="Calibri"/>
            </a:endParaRPr>
          </a:p>
        </p:txBody>
      </p:sp>
      <p:pic>
        <p:nvPicPr>
          <p:cNvPr id="610" name="Google Shape;610;p24"/>
          <p:cNvPicPr preferRelativeResize="0"/>
          <p:nvPr/>
        </p:nvPicPr>
        <p:blipFill rotWithShape="1">
          <a:blip r:embed="rId3">
            <a:alphaModFix/>
          </a:blip>
          <a:srcRect/>
          <a:stretch/>
        </p:blipFill>
        <p:spPr>
          <a:xfrm>
            <a:off x="9096992" y="1746281"/>
            <a:ext cx="2891608" cy="4842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602;p23">
            <a:extLst>
              <a:ext uri="{FF2B5EF4-FFF2-40B4-BE49-F238E27FC236}">
                <a16:creationId xmlns:a16="http://schemas.microsoft.com/office/drawing/2014/main" id="{0881C07A-C08E-61E6-4268-BDD742CB74FA}"/>
              </a:ext>
            </a:extLst>
          </p:cNvPr>
          <p:cNvSpPr/>
          <p:nvPr/>
        </p:nvSpPr>
        <p:spPr>
          <a:xfrm rot="16200000">
            <a:off x="7922991" y="5734103"/>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cap="none" dirty="0">
                <a:solidFill>
                  <a:schemeClr val="accent1"/>
                </a:solidFill>
                <a:latin typeface="Calibri"/>
                <a:ea typeface="Calibri"/>
                <a:cs typeface="Calibri"/>
                <a:sym typeface="Calibri"/>
              </a:rPr>
              <a:t>Sample Evidence</a:t>
            </a:r>
            <a:endParaRPr dirty="0"/>
          </a:p>
        </p:txBody>
      </p:sp>
      <p:sp>
        <p:nvSpPr>
          <p:cNvPr id="11" name="Google Shape;547;p17">
            <a:extLst>
              <a:ext uri="{FF2B5EF4-FFF2-40B4-BE49-F238E27FC236}">
                <a16:creationId xmlns:a16="http://schemas.microsoft.com/office/drawing/2014/main" id="{C21706A9-7F22-D0ED-38D9-B60B6D6239EE}"/>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19</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7" name="Google Shape;617;p25"/>
          <p:cNvSpPr txBox="1">
            <a:spLocks noGrp="1"/>
          </p:cNvSpPr>
          <p:nvPr>
            <p:ph type="body" idx="1"/>
          </p:nvPr>
        </p:nvSpPr>
        <p:spPr>
          <a:xfrm>
            <a:off x="624545" y="1369381"/>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a:solidFill>
                  <a:srgbClr val="000000"/>
                </a:solidFill>
                <a:latin typeface="Calibri"/>
                <a:ea typeface="Calibri"/>
                <a:cs typeface="Calibri"/>
                <a:sym typeface="Calibri"/>
              </a:rPr>
              <a:t>Title IX, Part A, Education for Homeless Children and Youth-Comparable Services -- </a:t>
            </a:r>
            <a:r>
              <a:rPr lang="en-US" sz="1800" b="0" i="0">
                <a:solidFill>
                  <a:srgbClr val="000000"/>
                </a:solidFill>
                <a:latin typeface="Calibri"/>
                <a:ea typeface="Calibri"/>
                <a:cs typeface="Calibri"/>
                <a:sym typeface="Calibri"/>
              </a:rPr>
              <a:t>The LEAs shall provide services comparable to services offered to all children in the school including, but not limited to, programs for Title I, special education, English learners, gifted and talented, career and technical education and before and after school programs. </a:t>
            </a:r>
            <a:r>
              <a:rPr lang="en-US" sz="1800" b="0" i="0">
                <a:solidFill>
                  <a:srgbClr val="000000"/>
                </a:solidFill>
                <a:latin typeface="Arial"/>
                <a:ea typeface="Arial"/>
                <a:cs typeface="Arial"/>
                <a:sym typeface="Arial"/>
              </a:rPr>
              <a:t> </a:t>
            </a:r>
            <a:br>
              <a:rPr lang="en-US" sz="1800" b="0" i="0">
                <a:solidFill>
                  <a:srgbClr val="000000"/>
                </a:solidFill>
                <a:latin typeface="Arial"/>
                <a:ea typeface="Arial"/>
                <a:cs typeface="Arial"/>
                <a:sym typeface="Arial"/>
              </a:rPr>
            </a:br>
            <a:r>
              <a:rPr lang="en-US" sz="1800" b="1" i="0">
                <a:solidFill>
                  <a:srgbClr val="000000"/>
                </a:solidFill>
                <a:latin typeface="Calibri"/>
                <a:ea typeface="Calibri"/>
                <a:cs typeface="Calibri"/>
                <a:sym typeface="Calibri"/>
              </a:rPr>
              <a:t>Legal Citation: 42 U.S.C. 11432(g)(4)</a:t>
            </a:r>
            <a:r>
              <a:rPr lang="en-US" sz="1800" b="0" i="0">
                <a:solidFill>
                  <a:srgbClr val="000000"/>
                </a:solidFill>
                <a:latin typeface="Calibri"/>
                <a:ea typeface="Calibri"/>
                <a:cs typeface="Calibri"/>
                <a:sym typeface="Calibri"/>
              </a:rPr>
              <a:t>  </a:t>
            </a:r>
            <a:endParaRPr/>
          </a:p>
        </p:txBody>
      </p:sp>
      <p:sp>
        <p:nvSpPr>
          <p:cNvPr id="618" name="Google Shape;618;p25"/>
          <p:cNvSpPr txBox="1"/>
          <p:nvPr/>
        </p:nvSpPr>
        <p:spPr>
          <a:xfrm>
            <a:off x="1981200" y="3074485"/>
            <a:ext cx="8229600" cy="9233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Student</a:t>
            </a:r>
            <a:r>
              <a:rPr lang="en-US" sz="1800" b="0" i="0">
                <a:solidFill>
                  <a:srgbClr val="000000"/>
                </a:solidFill>
                <a:latin typeface="Calibri"/>
                <a:ea typeface="Calibri"/>
                <a:cs typeface="Calibri"/>
                <a:sym typeface="Calibri"/>
              </a:rPr>
              <a:t> rosters, meeting minutes, emails, agendas, sign-in sheets and should include comparable services provided (ex. Title I, 21st Century, EL, IDEA, CTE, gifted and talented programs)  </a:t>
            </a:r>
            <a:endParaRPr sz="1800">
              <a:solidFill>
                <a:schemeClr val="dk1"/>
              </a:solidFill>
              <a:latin typeface="Calibri"/>
              <a:ea typeface="Calibri"/>
              <a:cs typeface="Calibri"/>
              <a:sym typeface="Calibri"/>
            </a:endParaRPr>
          </a:p>
        </p:txBody>
      </p:sp>
      <p:sp>
        <p:nvSpPr>
          <p:cNvPr id="8" name="Google Shape;547;p17">
            <a:extLst>
              <a:ext uri="{FF2B5EF4-FFF2-40B4-BE49-F238E27FC236}">
                <a16:creationId xmlns:a16="http://schemas.microsoft.com/office/drawing/2014/main" id="{680C9DD7-938F-A638-F98E-EF130114BF8F}"/>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20</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
          <p:cNvSpPr txBox="1">
            <a:spLocks noGrp="1"/>
          </p:cNvSpPr>
          <p:nvPr>
            <p:ph type="body" idx="1"/>
          </p:nvPr>
        </p:nvSpPr>
        <p:spPr>
          <a:xfrm>
            <a:off x="1513114" y="2272749"/>
            <a:ext cx="6930600" cy="18553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sz="2800" dirty="0">
                <a:latin typeface="Calibri" panose="020F0502020204030204" pitchFamily="34" charset="0"/>
                <a:cs typeface="Calibri" panose="020F0502020204030204" pitchFamily="34" charset="0"/>
              </a:rPr>
              <a:t>Division of Performance and Accountability</a:t>
            </a:r>
            <a:r>
              <a:rPr lang="en-US"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Supplemental Education Programs</a:t>
            </a:r>
            <a:r>
              <a:rPr lang="en-US"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(DPA-SEP)</a:t>
            </a: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280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4" name="Google Shape;624;p26"/>
          <p:cNvSpPr txBox="1">
            <a:spLocks noGrp="1"/>
          </p:cNvSpPr>
          <p:nvPr>
            <p:ph type="body" idx="1"/>
          </p:nvPr>
        </p:nvSpPr>
        <p:spPr>
          <a:xfrm>
            <a:off x="766588" y="1582446"/>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a:solidFill>
                  <a:srgbClr val="000000"/>
                </a:solidFill>
                <a:latin typeface="Calibri"/>
                <a:ea typeface="Calibri"/>
                <a:cs typeface="Calibri"/>
                <a:sym typeface="Calibri"/>
              </a:rPr>
              <a:t>Title IX, Part A, Education for Homeless Children and Youth-Coordination--</a:t>
            </a:r>
            <a:r>
              <a:rPr lang="en-US" sz="1800" b="0" i="0">
                <a:solidFill>
                  <a:srgbClr val="000000"/>
                </a:solidFill>
                <a:latin typeface="Calibri"/>
                <a:ea typeface="Calibri"/>
                <a:cs typeface="Calibri"/>
                <a:sym typeface="Calibri"/>
              </a:rPr>
              <a:t>LEAs will collaborate with state, local, non-profit and social service agencies or programs to ensure that services are available for homeless children and youth. </a:t>
            </a:r>
            <a:r>
              <a:rPr lang="en-US" sz="1800" b="0" i="0">
                <a:solidFill>
                  <a:srgbClr val="000000"/>
                </a:solidFill>
                <a:latin typeface="Arial"/>
                <a:ea typeface="Arial"/>
                <a:cs typeface="Arial"/>
                <a:sym typeface="Arial"/>
              </a:rPr>
              <a:t> </a:t>
            </a:r>
            <a:br>
              <a:rPr lang="en-US" sz="1800" b="0" i="0">
                <a:solidFill>
                  <a:srgbClr val="000000"/>
                </a:solidFill>
                <a:latin typeface="Arial"/>
                <a:ea typeface="Arial"/>
                <a:cs typeface="Arial"/>
                <a:sym typeface="Arial"/>
              </a:rPr>
            </a:br>
            <a:r>
              <a:rPr lang="en-US" sz="1800" b="1" i="0">
                <a:solidFill>
                  <a:srgbClr val="000000"/>
                </a:solidFill>
                <a:latin typeface="Calibri"/>
                <a:ea typeface="Calibri"/>
                <a:cs typeface="Calibri"/>
                <a:sym typeface="Calibri"/>
              </a:rPr>
              <a:t>Legal Citation: 42 U.S.C. 11432(g)(5)</a:t>
            </a:r>
            <a:r>
              <a:rPr lang="en-US" sz="1800" b="0" i="0">
                <a:solidFill>
                  <a:srgbClr val="000000"/>
                </a:solidFill>
                <a:latin typeface="Calibri"/>
                <a:ea typeface="Calibri"/>
                <a:cs typeface="Calibri"/>
                <a:sym typeface="Calibri"/>
              </a:rPr>
              <a:t> </a:t>
            </a:r>
            <a:endParaRPr/>
          </a:p>
        </p:txBody>
      </p:sp>
      <p:sp>
        <p:nvSpPr>
          <p:cNvPr id="625" name="Google Shape;625;p26"/>
          <p:cNvSpPr txBox="1"/>
          <p:nvPr/>
        </p:nvSpPr>
        <p:spPr>
          <a:xfrm>
            <a:off x="1866759" y="2952417"/>
            <a:ext cx="8229600" cy="147732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Lists</a:t>
            </a:r>
            <a:r>
              <a:rPr lang="en-US" sz="1800" b="0" i="0">
                <a:solidFill>
                  <a:srgbClr val="000000"/>
                </a:solidFill>
                <a:latin typeface="Calibri"/>
                <a:ea typeface="Calibri"/>
                <a:cs typeface="Calibri"/>
                <a:sym typeface="Calibri"/>
              </a:rPr>
              <a:t> of additional coordinating agencies, their mission, and services provided to homeless children and youth required. Copies of memoranda of agreements, contracts, etc. with coordinating agencies, if applicable</a:t>
            </a:r>
            <a:r>
              <a:rPr lang="en-US" sz="1800" b="0" i="0">
                <a:solidFill>
                  <a:srgbClr val="000000"/>
                </a:solidFill>
                <a:latin typeface="Arial"/>
                <a:ea typeface="Arial"/>
                <a:cs typeface="Arial"/>
                <a:sym typeface="Arial"/>
              </a:rPr>
              <a:t> </a:t>
            </a:r>
            <a:endParaRPr sz="180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a:solidFill>
                  <a:srgbClr val="000000"/>
                </a:solidFill>
                <a:latin typeface="Calibri"/>
                <a:ea typeface="Calibri"/>
                <a:cs typeface="Calibri"/>
                <a:sym typeface="Calibri"/>
              </a:rPr>
              <a:t>Coordination</a:t>
            </a:r>
            <a:r>
              <a:rPr lang="en-US" sz="1800" b="0" i="0">
                <a:solidFill>
                  <a:srgbClr val="000000"/>
                </a:solidFill>
                <a:latin typeface="Calibri"/>
                <a:ea typeface="Calibri"/>
                <a:cs typeface="Calibri"/>
                <a:sym typeface="Calibri"/>
              </a:rPr>
              <a:t> of Services detailed on the Schoolwide Program Plan and Schoolwide Budget </a:t>
            </a:r>
            <a:endParaRPr sz="1800">
              <a:solidFill>
                <a:schemeClr val="dk1"/>
              </a:solidFill>
              <a:latin typeface="Calibri"/>
              <a:ea typeface="Calibri"/>
              <a:cs typeface="Calibri"/>
              <a:sym typeface="Calibri"/>
            </a:endParaRPr>
          </a:p>
        </p:txBody>
      </p:sp>
      <p:sp>
        <p:nvSpPr>
          <p:cNvPr id="8" name="Google Shape;547;p17">
            <a:extLst>
              <a:ext uri="{FF2B5EF4-FFF2-40B4-BE49-F238E27FC236}">
                <a16:creationId xmlns:a16="http://schemas.microsoft.com/office/drawing/2014/main" id="{A79AF721-C5DF-F0A2-BDDF-B3BDBE6E48F1}"/>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21</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1" name="Google Shape;631;p27"/>
          <p:cNvSpPr txBox="1">
            <a:spLocks noGrp="1"/>
          </p:cNvSpPr>
          <p:nvPr>
            <p:ph type="body" idx="1"/>
          </p:nvPr>
        </p:nvSpPr>
        <p:spPr>
          <a:xfrm>
            <a:off x="675887" y="1042753"/>
            <a:ext cx="9137650" cy="1341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1800"/>
              <a:buNone/>
            </a:pPr>
            <a:r>
              <a:rPr lang="en-US" sz="1800" b="1" i="0" dirty="0">
                <a:solidFill>
                  <a:srgbClr val="000000"/>
                </a:solidFill>
                <a:latin typeface="Calibri"/>
                <a:ea typeface="Calibri"/>
                <a:cs typeface="Calibri"/>
                <a:sym typeface="Calibri"/>
              </a:rPr>
              <a:t>ESSA-Educational Stability of Foster Care Students--</a:t>
            </a:r>
            <a:r>
              <a:rPr lang="en-US" sz="1800" b="0" i="0" dirty="0">
                <a:solidFill>
                  <a:srgbClr val="000000"/>
                </a:solidFill>
                <a:latin typeface="Calibri"/>
                <a:ea typeface="Calibri"/>
                <a:cs typeface="Calibri"/>
                <a:sym typeface="Calibri"/>
              </a:rPr>
              <a:t>The school is assuring education stability for foster care children by collaborating with state, local, tribal, non-profit, and child welfare agencies or programs. The school should designate a point of contact to ensure that services are available for children in foster care.</a:t>
            </a:r>
            <a:r>
              <a:rPr lang="en-US" sz="1800" b="1" i="0" dirty="0">
                <a:solidFill>
                  <a:srgbClr val="000000"/>
                </a:solidFill>
                <a:latin typeface="Calibri"/>
                <a:ea typeface="Calibri"/>
                <a:cs typeface="Calibri"/>
                <a:sym typeface="Calibri"/>
              </a:rPr>
              <a:t> Legal Citation:  ESEA, Title I, Part A §1112(c)(5)(A)</a:t>
            </a:r>
            <a:endParaRPr dirty="0"/>
          </a:p>
        </p:txBody>
      </p:sp>
      <p:sp>
        <p:nvSpPr>
          <p:cNvPr id="632" name="Google Shape;632;p27"/>
          <p:cNvSpPr txBox="1"/>
          <p:nvPr/>
        </p:nvSpPr>
        <p:spPr>
          <a:xfrm>
            <a:off x="1187724" y="2415390"/>
            <a:ext cx="8229600" cy="203132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u="sng" dirty="0">
                <a:solidFill>
                  <a:srgbClr val="000000"/>
                </a:solidFill>
                <a:latin typeface="Calibri"/>
                <a:ea typeface="Calibri"/>
                <a:cs typeface="Calibri"/>
                <a:sym typeface="Calibri"/>
              </a:rPr>
              <a:t>Foster Care Liaison identified at the school</a:t>
            </a:r>
            <a:r>
              <a:rPr lang="en-US" sz="1800" dirty="0">
                <a:solidFill>
                  <a:srgbClr val="000000"/>
                </a:solidFill>
                <a:latin typeface="Calibri"/>
                <a:ea typeface="Calibri"/>
                <a:cs typeface="Calibri"/>
                <a:sym typeface="Calibri"/>
              </a:rPr>
              <a:t> </a:t>
            </a:r>
            <a:endParaRPr sz="1800" dirty="0">
              <a:solidFill>
                <a:srgbClr val="000000"/>
              </a:solidFill>
              <a:latin typeface="Arial"/>
              <a:ea typeface="Arial"/>
              <a:cs typeface="Arial"/>
              <a:sym typeface="Arial"/>
            </a:endParaRPr>
          </a:p>
          <a:p>
            <a:pPr marL="342900" marR="0" lvl="0" indent="-342900" algn="l" rtl="0">
              <a:spcBef>
                <a:spcPts val="0"/>
              </a:spcBef>
              <a:spcAft>
                <a:spcPts val="0"/>
              </a:spcAft>
              <a:buClr>
                <a:srgbClr val="000000"/>
              </a:buClr>
              <a:buSzPts val="1800"/>
              <a:buFont typeface="Calibri"/>
              <a:buAutoNum type="arabicPeriod"/>
            </a:pPr>
            <a:r>
              <a:rPr lang="en-US" sz="1800" u="sng" dirty="0">
                <a:solidFill>
                  <a:srgbClr val="000000"/>
                </a:solidFill>
                <a:latin typeface="Calibri"/>
                <a:ea typeface="Calibri"/>
                <a:cs typeface="Calibri"/>
                <a:sym typeface="Calibri"/>
              </a:rPr>
              <a:t>Foster</a:t>
            </a:r>
            <a:r>
              <a:rPr lang="en-US" sz="1800" b="0" i="0" u="sng" strike="noStrike" dirty="0">
                <a:solidFill>
                  <a:srgbClr val="000000"/>
                </a:solidFill>
                <a:latin typeface="Calibri"/>
                <a:ea typeface="Calibri"/>
                <a:cs typeface="Calibri"/>
                <a:sym typeface="Calibri"/>
              </a:rPr>
              <a:t> Care program resources are communicated to stakeholders</a:t>
            </a:r>
            <a:r>
              <a:rPr lang="en-US" sz="1800" b="0" i="0" u="none" strike="noStrike" dirty="0">
                <a:solidFill>
                  <a:srgbClr val="000000"/>
                </a:solidFill>
                <a:latin typeface="Arial"/>
                <a:ea typeface="Arial"/>
                <a:cs typeface="Arial"/>
                <a:sym typeface="Arial"/>
              </a:rPr>
              <a:t> </a:t>
            </a:r>
            <a:endParaRPr sz="1800" dirty="0">
              <a:solidFill>
                <a:srgbClr val="000000"/>
              </a:solidFill>
              <a:latin typeface="Arial"/>
              <a:ea typeface="Arial"/>
              <a:cs typeface="Arial"/>
              <a:sym typeface="Arial"/>
            </a:endParaRPr>
          </a:p>
          <a:p>
            <a:pPr marL="342900" marR="0" lvl="0" indent="-342900" algn="l" rtl="0">
              <a:spcBef>
                <a:spcPts val="0"/>
              </a:spcBef>
              <a:spcAft>
                <a:spcPts val="0"/>
              </a:spcAft>
              <a:buClr>
                <a:srgbClr val="000000"/>
              </a:buClr>
              <a:buSzPts val="1800"/>
              <a:buFont typeface="Calibri"/>
              <a:buAutoNum type="arabicPeriod"/>
            </a:pPr>
            <a:r>
              <a:rPr lang="en-US" sz="1800" u="sng" dirty="0">
                <a:solidFill>
                  <a:srgbClr val="000000"/>
                </a:solidFill>
                <a:latin typeface="Calibri"/>
                <a:ea typeface="Calibri"/>
                <a:cs typeface="Calibri"/>
                <a:sym typeface="Calibri"/>
              </a:rPr>
              <a:t>Foster Care program contact information is posted throughout the school/website</a:t>
            </a:r>
            <a:endParaRPr sz="1800" u="sng"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School</a:t>
            </a:r>
            <a:r>
              <a:rPr lang="en-US" sz="1800" b="0" i="0" dirty="0">
                <a:solidFill>
                  <a:srgbClr val="000000"/>
                </a:solidFill>
                <a:latin typeface="Calibri"/>
                <a:ea typeface="Calibri"/>
                <a:cs typeface="Calibri"/>
                <a:sym typeface="Calibri"/>
              </a:rPr>
              <a:t> partners with local, state, tribal, federal, non-profit, child welfare agencies or programs to ensure children in foster care are provided an education</a:t>
            </a:r>
            <a:r>
              <a:rPr lang="en-US" sz="1800" b="0" i="0" dirty="0">
                <a:solidFill>
                  <a:srgbClr val="000000"/>
                </a:solidFill>
                <a:latin typeface="Arial"/>
                <a:ea typeface="Arial"/>
                <a:cs typeface="Arial"/>
                <a:sym typeface="Arial"/>
              </a:rPr>
              <a:t> </a:t>
            </a:r>
            <a:endParaRPr sz="18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dirty="0">
                <a:solidFill>
                  <a:srgbClr val="000000"/>
                </a:solidFill>
                <a:latin typeface="Calibri"/>
                <a:ea typeface="Calibri"/>
                <a:cs typeface="Calibri"/>
                <a:sym typeface="Calibri"/>
              </a:rPr>
              <a:t>Foster</a:t>
            </a:r>
            <a:r>
              <a:rPr lang="en-US" sz="1800" b="0" i="0" dirty="0">
                <a:solidFill>
                  <a:srgbClr val="000000"/>
                </a:solidFill>
                <a:latin typeface="Calibri"/>
                <a:ea typeface="Calibri"/>
                <a:cs typeface="Calibri"/>
                <a:sym typeface="Calibri"/>
              </a:rPr>
              <a:t> Care set-asides identified and thoroughly justified within the Title I-A budget</a:t>
            </a:r>
            <a:endParaRPr sz="1800" dirty="0">
              <a:solidFill>
                <a:schemeClr val="dk1"/>
              </a:solidFill>
              <a:latin typeface="Calibri"/>
              <a:ea typeface="Calibri"/>
              <a:cs typeface="Calibri"/>
              <a:sym typeface="Calibri"/>
            </a:endParaRPr>
          </a:p>
        </p:txBody>
      </p:sp>
      <p:pic>
        <p:nvPicPr>
          <p:cNvPr id="633" name="Google Shape;633;p27"/>
          <p:cNvPicPr preferRelativeResize="0"/>
          <p:nvPr/>
        </p:nvPicPr>
        <p:blipFill rotWithShape="1">
          <a:blip r:embed="rId3">
            <a:alphaModFix/>
          </a:blip>
          <a:srcRect/>
          <a:stretch/>
        </p:blipFill>
        <p:spPr>
          <a:xfrm rot="1421082">
            <a:off x="8924506" y="3107183"/>
            <a:ext cx="2792930" cy="3981635"/>
          </a:xfrm>
          <a:prstGeom prst="rect">
            <a:avLst/>
          </a:prstGeom>
          <a:noFill/>
          <a:ln>
            <a:noFill/>
          </a:ln>
        </p:spPr>
      </p:pic>
      <p:sp>
        <p:nvSpPr>
          <p:cNvPr id="634" name="Google Shape;634;p27"/>
          <p:cNvSpPr txBox="1"/>
          <p:nvPr/>
        </p:nvSpPr>
        <p:spPr>
          <a:xfrm rot="17604705">
            <a:off x="7530853" y="4980843"/>
            <a:ext cx="159848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cap="none" dirty="0">
                <a:solidFill>
                  <a:schemeClr val="accent1"/>
                </a:solidFill>
                <a:latin typeface="Calibri"/>
                <a:ea typeface="Calibri"/>
                <a:cs typeface="Calibri"/>
                <a:sym typeface="Calibri"/>
              </a:rPr>
              <a:t>Sample Evidence</a:t>
            </a:r>
            <a:endParaRPr dirty="0"/>
          </a:p>
        </p:txBody>
      </p:sp>
      <p:sp>
        <p:nvSpPr>
          <p:cNvPr id="10" name="Google Shape;547;p17">
            <a:extLst>
              <a:ext uri="{FF2B5EF4-FFF2-40B4-BE49-F238E27FC236}">
                <a16:creationId xmlns:a16="http://schemas.microsoft.com/office/drawing/2014/main" id="{50F9DC87-7447-EE53-C5A9-DA83246972D9}"/>
              </a:ext>
            </a:extLst>
          </p:cNvPr>
          <p:cNvSpPr txBox="1">
            <a:spLocks/>
          </p:cNvSpPr>
          <p:nvPr/>
        </p:nvSpPr>
        <p:spPr>
          <a:xfrm>
            <a:off x="238549" y="313150"/>
            <a:ext cx="7991051"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INDICATOR 22</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8"/>
          <p:cNvSpPr txBox="1">
            <a:spLocks noGrp="1"/>
          </p:cNvSpPr>
          <p:nvPr>
            <p:ph type="title"/>
          </p:nvPr>
        </p:nvSpPr>
        <p:spPr>
          <a:xfrm>
            <a:off x="838200" y="3429000"/>
            <a:ext cx="10515600" cy="96035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Trebuchet MS"/>
              <a:buNone/>
            </a:pPr>
            <a:r>
              <a:rPr lang="en-US" sz="6000" dirty="0"/>
              <a:t>GREAT NEWS!</a:t>
            </a:r>
            <a:endParaRPr sz="6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5" name="Google Shape;645;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4E1E07"/>
              </a:buClr>
              <a:buSzPts val="1600"/>
              <a:buNone/>
            </a:pPr>
            <a:r>
              <a:rPr lang="en-US" dirty="0">
                <a:latin typeface="Calibri" panose="020F0502020204030204" pitchFamily="34" charset="0"/>
                <a:cs typeface="Calibri" panose="020F0502020204030204" pitchFamily="34" charset="0"/>
              </a:rPr>
              <a:t>Serves as a desk reference for planning Title I activities with sample documents/templates (Quick Demo)</a:t>
            </a:r>
            <a:endParaRPr lang="en-US" dirty="0">
              <a:solidFill>
                <a:schemeClr val="dk1"/>
              </a:solidFill>
              <a:latin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rgbClr val="4E1E07"/>
              </a:buClr>
              <a:buSzPts val="1600"/>
              <a:buNone/>
            </a:pPr>
            <a:r>
              <a:rPr lang="en-US" u="sng" dirty="0">
                <a:solidFill>
                  <a:schemeClr val="hlink"/>
                </a:solidFill>
                <a:latin typeface="Calibri" panose="020F0502020204030204" pitchFamily="34" charset="0"/>
                <a:cs typeface="Calibri" panose="020F0502020204030204" pitchFamily="34" charset="0"/>
                <a:hlinkClick r:id="rId3"/>
              </a:rPr>
              <a:t>Click Here</a:t>
            </a:r>
            <a:endParaRPr dirty="0">
              <a:latin typeface="Calibri" panose="020F0502020204030204" pitchFamily="34" charset="0"/>
              <a:cs typeface="Calibri" panose="020F0502020204030204" pitchFamily="34" charset="0"/>
            </a:endParaRPr>
          </a:p>
        </p:txBody>
      </p:sp>
      <p:pic>
        <p:nvPicPr>
          <p:cNvPr id="646" name="Google Shape;646;p29"/>
          <p:cNvPicPr preferRelativeResize="0"/>
          <p:nvPr/>
        </p:nvPicPr>
        <p:blipFill rotWithShape="1">
          <a:blip r:embed="rId4">
            <a:alphaModFix/>
          </a:blip>
          <a:srcRect/>
          <a:stretch/>
        </p:blipFill>
        <p:spPr>
          <a:xfrm>
            <a:off x="5047988" y="1895118"/>
            <a:ext cx="5749448" cy="4743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Google Shape;547;p17">
            <a:extLst>
              <a:ext uri="{FF2B5EF4-FFF2-40B4-BE49-F238E27FC236}">
                <a16:creationId xmlns:a16="http://schemas.microsoft.com/office/drawing/2014/main" id="{09AAFF81-8159-C320-EFA1-F65B0CD0F98F}"/>
              </a:ext>
            </a:extLst>
          </p:cNvPr>
          <p:cNvSpPr txBox="1">
            <a:spLocks/>
          </p:cNvSpPr>
          <p:nvPr/>
        </p:nvSpPr>
        <p:spPr>
          <a:xfrm>
            <a:off x="238549" y="313150"/>
            <a:ext cx="9506700" cy="771209"/>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Trebuchet MS"/>
              <a:buNone/>
              <a:defRPr sz="60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800"/>
            </a:pPr>
            <a:r>
              <a:rPr lang="en-US" sz="4800" dirty="0">
                <a:latin typeface="Calibri" panose="020F0502020204030204" pitchFamily="34" charset="0"/>
                <a:cs typeface="Calibri" panose="020F0502020204030204" pitchFamily="34" charset="0"/>
              </a:rPr>
              <a:t>TITLE I COMPLIANCE DOCUMENT</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2" name="Title 1">
            <a:extLst>
              <a:ext uri="{FF2B5EF4-FFF2-40B4-BE49-F238E27FC236}">
                <a16:creationId xmlns:a16="http://schemas.microsoft.com/office/drawing/2014/main" id="{40E50DF9-3782-F956-B68F-87E92B797487}"/>
              </a:ext>
            </a:extLst>
          </p:cNvPr>
          <p:cNvSpPr>
            <a:spLocks noGrp="1"/>
          </p:cNvSpPr>
          <p:nvPr>
            <p:ph type="title"/>
          </p:nvPr>
        </p:nvSpPr>
        <p:spPr/>
        <p:txBody>
          <a:bodyPr/>
          <a:lstStyle/>
          <a:p>
            <a:endParaRPr lang="en-US"/>
          </a:p>
        </p:txBody>
      </p:sp>
      <p:graphicFrame>
        <p:nvGraphicFramePr>
          <p:cNvPr id="652" name="Google Shape;652;p30"/>
          <p:cNvGraphicFramePr/>
          <p:nvPr>
            <p:extLst>
              <p:ext uri="{D42A27DB-BD31-4B8C-83A1-F6EECF244321}">
                <p14:modId xmlns:p14="http://schemas.microsoft.com/office/powerpoint/2010/main" val="1258923358"/>
              </p:ext>
            </p:extLst>
          </p:nvPr>
        </p:nvGraphicFramePr>
        <p:xfrm>
          <a:off x="97654" y="71021"/>
          <a:ext cx="12002625" cy="6699250"/>
        </p:xfrm>
        <a:graphic>
          <a:graphicData uri="http://schemas.openxmlformats.org/drawingml/2006/table">
            <a:tbl>
              <a:tblPr firstRow="1" bandRow="1">
                <a:noFill/>
                <a:tableStyleId>{888D8455-8DA2-4D61-97FC-E4BB9913DE9A}</a:tableStyleId>
              </a:tblPr>
              <a:tblGrid>
                <a:gridCol w="2231575">
                  <a:extLst>
                    <a:ext uri="{9D8B030D-6E8A-4147-A177-3AD203B41FA5}">
                      <a16:colId xmlns:a16="http://schemas.microsoft.com/office/drawing/2014/main" val="20000"/>
                    </a:ext>
                  </a:extLst>
                </a:gridCol>
                <a:gridCol w="2332450">
                  <a:extLst>
                    <a:ext uri="{9D8B030D-6E8A-4147-A177-3AD203B41FA5}">
                      <a16:colId xmlns:a16="http://schemas.microsoft.com/office/drawing/2014/main" val="20001"/>
                    </a:ext>
                  </a:extLst>
                </a:gridCol>
                <a:gridCol w="2471125">
                  <a:extLst>
                    <a:ext uri="{9D8B030D-6E8A-4147-A177-3AD203B41FA5}">
                      <a16:colId xmlns:a16="http://schemas.microsoft.com/office/drawing/2014/main" val="20002"/>
                    </a:ext>
                  </a:extLst>
                </a:gridCol>
                <a:gridCol w="2382875">
                  <a:extLst>
                    <a:ext uri="{9D8B030D-6E8A-4147-A177-3AD203B41FA5}">
                      <a16:colId xmlns:a16="http://schemas.microsoft.com/office/drawing/2014/main" val="20003"/>
                    </a:ext>
                  </a:extLst>
                </a:gridCol>
                <a:gridCol w="2584600">
                  <a:extLst>
                    <a:ext uri="{9D8B030D-6E8A-4147-A177-3AD203B41FA5}">
                      <a16:colId xmlns:a16="http://schemas.microsoft.com/office/drawing/2014/main" val="20004"/>
                    </a:ext>
                  </a:extLst>
                </a:gridCol>
              </a:tblGrid>
              <a:tr h="1102175">
                <a:tc gridSpan="5">
                  <a:txBody>
                    <a:bodyPr/>
                    <a:lstStyle/>
                    <a:p>
                      <a:pPr marL="0" marR="0" lvl="0" indent="0" algn="ctr" rtl="0">
                        <a:spcBef>
                          <a:spcPts val="0"/>
                        </a:spcBef>
                        <a:spcAft>
                          <a:spcPts val="0"/>
                        </a:spcAft>
                        <a:buNone/>
                      </a:pPr>
                      <a:r>
                        <a:rPr lang="en-US" sz="1200" u="none" strike="noStrike" cap="none" dirty="0"/>
                        <a:t>Margo </a:t>
                      </a:r>
                      <a:r>
                        <a:rPr lang="en-US" sz="1200" u="none" strike="noStrike" cap="none" dirty="0" err="1"/>
                        <a:t>DeLaune</a:t>
                      </a:r>
                      <a:r>
                        <a:rPr lang="en-US" sz="1200" u="none" strike="noStrike" cap="none" dirty="0"/>
                        <a:t>,  Associate Deputy Director, Division of Performance and Accountability​</a:t>
                      </a:r>
                      <a:endParaRPr sz="1800" u="none" strike="noStrike" cap="none" dirty="0"/>
                    </a:p>
                    <a:p>
                      <a:pPr marL="0" marR="0" lvl="0" indent="0" algn="ctr" rtl="0">
                        <a:spcBef>
                          <a:spcPts val="0"/>
                        </a:spcBef>
                        <a:spcAft>
                          <a:spcPts val="0"/>
                        </a:spcAft>
                        <a:buNone/>
                      </a:pPr>
                      <a:r>
                        <a:rPr lang="en-US" sz="1200" u="none" strike="noStrike" cap="none" dirty="0"/>
                        <a:t>Location: Albuquerque, NM​</a:t>
                      </a:r>
                      <a:endParaRPr sz="1800" u="none" strike="noStrike" cap="none" dirty="0"/>
                    </a:p>
                    <a:p>
                      <a:pPr marL="0" marR="0" lvl="0" indent="0" algn="ctr" rtl="0">
                        <a:spcBef>
                          <a:spcPts val="0"/>
                        </a:spcBef>
                        <a:spcAft>
                          <a:spcPts val="0"/>
                        </a:spcAft>
                        <a:buNone/>
                      </a:pPr>
                      <a:r>
                        <a:rPr lang="en-US" sz="1200" u="sng" strike="noStrike" cap="none" dirty="0">
                          <a:solidFill>
                            <a:schemeClr val="hlink"/>
                          </a:solidFill>
                          <a:hlinkClick r:id="rId3"/>
                        </a:rPr>
                        <a:t>margo.delaune@bie.edu</a:t>
                      </a:r>
                      <a:r>
                        <a:rPr lang="en-US" sz="1200" u="none" strike="noStrike" cap="none" dirty="0"/>
                        <a:t>​</a:t>
                      </a:r>
                      <a:endParaRPr sz="1800" u="none" strike="noStrike" cap="none" dirty="0"/>
                    </a:p>
                    <a:p>
                      <a:pPr marL="0" marR="0" lvl="0" indent="0" algn="ctr" rtl="0">
                        <a:spcBef>
                          <a:spcPts val="0"/>
                        </a:spcBef>
                        <a:spcAft>
                          <a:spcPts val="0"/>
                        </a:spcAft>
                        <a:buNone/>
                      </a:pPr>
                      <a:r>
                        <a:rPr lang="en-US" sz="1200" u="none" strike="noStrike" cap="none" dirty="0"/>
                        <a:t>C: 202-860-4209​</a:t>
                      </a:r>
                      <a:endParaRPr sz="1800" u="none" strike="noStrike" cap="none" dirty="0"/>
                    </a:p>
                  </a:txBody>
                  <a:tcPr marL="0" marR="0" marT="0" marB="0" anchor="ctr">
                    <a:solidFill>
                      <a:srgbClr val="2B4B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13025">
                <a:tc gridSpan="5">
                  <a:txBody>
                    <a:bodyPr/>
                    <a:lstStyle/>
                    <a:p>
                      <a:pPr marL="0" marR="0" lvl="0" indent="0" algn="ctr" rtl="0">
                        <a:spcBef>
                          <a:spcPts val="0"/>
                        </a:spcBef>
                        <a:spcAft>
                          <a:spcPts val="0"/>
                        </a:spcAft>
                        <a:buNone/>
                      </a:pPr>
                      <a:r>
                        <a:rPr lang="en-US" sz="1200" u="none" strike="noStrike" cap="none" dirty="0"/>
                        <a:t>Dr. </a:t>
                      </a:r>
                      <a:r>
                        <a:rPr lang="en-US" sz="1200" u="none" strike="noStrike" cap="none" dirty="0" err="1"/>
                        <a:t>Carmelia</a:t>
                      </a:r>
                      <a:r>
                        <a:rPr lang="en-US" sz="1200" u="none" strike="noStrike" cap="none" dirty="0"/>
                        <a:t> Becenti,  Acting Supervisory Education Program Specialist​</a:t>
                      </a:r>
                      <a:endParaRPr sz="1800" u="none" strike="noStrike" cap="none" dirty="0"/>
                    </a:p>
                    <a:p>
                      <a:pPr marL="0" marR="0" lvl="0" indent="0" algn="ctr" rtl="0">
                        <a:spcBef>
                          <a:spcPts val="0"/>
                        </a:spcBef>
                        <a:spcAft>
                          <a:spcPts val="0"/>
                        </a:spcAft>
                        <a:buNone/>
                      </a:pPr>
                      <a:r>
                        <a:rPr lang="en-US" sz="1200" u="none" strike="noStrike" cap="none" dirty="0"/>
                        <a:t>Location: Shiprock ERC​</a:t>
                      </a:r>
                      <a:endParaRPr sz="1800" u="none" strike="noStrike" cap="none" dirty="0"/>
                    </a:p>
                    <a:p>
                      <a:pPr marL="0" marR="0" lvl="0" indent="0" algn="ctr" rtl="0">
                        <a:spcBef>
                          <a:spcPts val="0"/>
                        </a:spcBef>
                        <a:spcAft>
                          <a:spcPts val="0"/>
                        </a:spcAft>
                        <a:buNone/>
                      </a:pPr>
                      <a:r>
                        <a:rPr lang="en-US" sz="1200" u="none" strike="noStrike" cap="none" dirty="0"/>
                        <a:t>Shiprock and Pine Ridge (BOS) ERCs​</a:t>
                      </a:r>
                      <a:endParaRPr sz="1800" u="none" strike="noStrike" cap="none" dirty="0"/>
                    </a:p>
                    <a:p>
                      <a:pPr marL="0" marR="0" lvl="0" indent="0" algn="ctr" rtl="0">
                        <a:spcBef>
                          <a:spcPts val="0"/>
                        </a:spcBef>
                        <a:spcAft>
                          <a:spcPts val="0"/>
                        </a:spcAft>
                        <a:buNone/>
                      </a:pPr>
                      <a:r>
                        <a:rPr lang="en-US" sz="1200" u="sng" strike="noStrike" cap="none" dirty="0">
                          <a:solidFill>
                            <a:schemeClr val="hlink"/>
                          </a:solidFill>
                          <a:hlinkClick r:id="rId4"/>
                        </a:rPr>
                        <a:t>carmelia.becenti@bie.edu</a:t>
                      </a:r>
                      <a:r>
                        <a:rPr lang="en-US" sz="1200" u="none" strike="noStrike" cap="none" dirty="0"/>
                        <a:t>​</a:t>
                      </a:r>
                      <a:endParaRPr sz="1800" u="none" strike="noStrike" cap="none" dirty="0"/>
                    </a:p>
                    <a:p>
                      <a:pPr marL="0" marR="0" lvl="0" indent="0" algn="ctr" rtl="0">
                        <a:spcBef>
                          <a:spcPts val="0"/>
                        </a:spcBef>
                        <a:spcAft>
                          <a:spcPts val="0"/>
                        </a:spcAft>
                        <a:buNone/>
                      </a:pPr>
                      <a:r>
                        <a:rPr lang="en-US" sz="1200" u="none" strike="noStrike" cap="none" dirty="0"/>
                        <a:t>C: 202-860-5202​</a:t>
                      </a:r>
                      <a:endParaRPr sz="1800" u="none" strike="noStrike" cap="none" dirty="0"/>
                    </a:p>
                    <a:p>
                      <a:pPr marL="0" marR="0" lvl="0" indent="0" algn="ctr" rtl="0">
                        <a:spcBef>
                          <a:spcPts val="0"/>
                        </a:spcBef>
                        <a:spcAft>
                          <a:spcPts val="0"/>
                        </a:spcAft>
                        <a:buNone/>
                      </a:pPr>
                      <a:r>
                        <a:rPr lang="en-US" sz="1200" u="none" strike="noStrike" cap="none" dirty="0"/>
                        <a:t>Comprehensive Support Improvement (CSI) – Title I, Part A 1003(a), BIE State Coordinator​</a:t>
                      </a:r>
                      <a:endParaRPr sz="1800" u="none" strike="noStrike" cap="none" dirty="0"/>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87250">
                <a:tc>
                  <a:txBody>
                    <a:bodyPr/>
                    <a:lstStyle/>
                    <a:p>
                      <a:pPr marL="0" marR="0" lvl="0" indent="0" algn="ctr" rtl="0">
                        <a:spcBef>
                          <a:spcPts val="0"/>
                        </a:spcBef>
                        <a:spcAft>
                          <a:spcPts val="0"/>
                        </a:spcAft>
                        <a:buNone/>
                      </a:pP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a:t>Wanda Belgarde​</a:t>
                      </a:r>
                      <a:endParaRPr sz="1800" u="none" strike="noStrike" cap="none"/>
                    </a:p>
                    <a:p>
                      <a:pPr marL="0" marR="0" lvl="0" indent="0" algn="ctr" rtl="0">
                        <a:spcBef>
                          <a:spcPts val="0"/>
                        </a:spcBef>
                        <a:spcAft>
                          <a:spcPts val="0"/>
                        </a:spcAft>
                        <a:buNone/>
                      </a:pPr>
                      <a:r>
                        <a:rPr lang="en-US" sz="1200" u="none" strike="noStrike" cap="none"/>
                        <a:t>Location: Bismarck ERC​</a:t>
                      </a:r>
                      <a:endParaRPr sz="1800" u="none" strike="noStrike" cap="none"/>
                    </a:p>
                    <a:p>
                      <a:pPr marL="0" marR="0" lvl="0" indent="0" algn="ctr" rtl="0">
                        <a:spcBef>
                          <a:spcPts val="0"/>
                        </a:spcBef>
                        <a:spcAft>
                          <a:spcPts val="0"/>
                        </a:spcAft>
                        <a:buNone/>
                      </a:pPr>
                      <a:r>
                        <a:rPr lang="en-US" sz="1200" u="none" strike="noStrike" cap="none"/>
                        <a:t>Belcourt (BOS), Bismarck (TCS), and Flandreau (TCS) ERCs​</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5"/>
                        </a:rPr>
                        <a:t>wanda.belgarde@bie.edu</a:t>
                      </a:r>
                      <a:r>
                        <a:rPr lang="en-US" sz="1200" u="none" strike="noStrike" cap="none"/>
                        <a:t>​</a:t>
                      </a:r>
                      <a:endParaRPr sz="1800" u="none" strike="noStrike" cap="none"/>
                    </a:p>
                    <a:p>
                      <a:pPr marL="0" marR="0" lvl="0" indent="0" algn="ctr" rtl="0">
                        <a:spcBef>
                          <a:spcPts val="0"/>
                        </a:spcBef>
                        <a:spcAft>
                          <a:spcPts val="0"/>
                        </a:spcAft>
                        <a:buNone/>
                      </a:pPr>
                      <a:r>
                        <a:rPr lang="en-US" sz="1200" u="none" strike="noStrike" cap="none"/>
                        <a:t>C: 202-860-2808​</a:t>
                      </a:r>
                      <a:endParaRPr sz="1800" u="none" strike="noStrike" cap="none"/>
                    </a:p>
                    <a:p>
                      <a:pPr marL="0" marR="0" lvl="0" indent="0" algn="ctr" rtl="0">
                        <a:spcBef>
                          <a:spcPts val="0"/>
                        </a:spcBef>
                        <a:spcAft>
                          <a:spcPts val="0"/>
                        </a:spcAft>
                        <a:buNone/>
                      </a:pPr>
                      <a:r>
                        <a:rPr lang="en-US" sz="1200" u="none" strike="noStrike" cap="none"/>
                        <a:t>Title II, Part A – Supporting Effective Instruction, ​</a:t>
                      </a:r>
                      <a:endParaRPr sz="1800" u="none" strike="noStrike" cap="none"/>
                    </a:p>
                    <a:p>
                      <a:pPr marL="0" marR="0" lvl="0" indent="0" algn="ctr" rtl="0">
                        <a:spcBef>
                          <a:spcPts val="0"/>
                        </a:spcBef>
                        <a:spcAft>
                          <a:spcPts val="0"/>
                        </a:spcAft>
                        <a:buNone/>
                      </a:pPr>
                      <a:r>
                        <a:rPr lang="en-US" sz="1200" u="none" strike="noStrike" cap="none"/>
                        <a:t>BIE State Coordinator​</a:t>
                      </a:r>
                      <a:endParaRPr sz="1800" u="none" strike="noStrike" cap="none"/>
                    </a:p>
                    <a:p>
                      <a:pPr marL="0" marR="0" lvl="0" indent="0" algn="ctr" rtl="0">
                        <a:spcBef>
                          <a:spcPts val="0"/>
                        </a:spcBef>
                        <a:spcAft>
                          <a:spcPts val="0"/>
                        </a:spcAft>
                        <a:buNone/>
                      </a:pPr>
                      <a:r>
                        <a:rPr lang="en-US" sz="1200" u="none" strike="noStrike" cap="none"/>
                        <a:t>​</a:t>
                      </a: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a:t>Andrea Bia​</a:t>
                      </a:r>
                      <a:endParaRPr sz="1800" u="none" strike="noStrike" cap="none"/>
                    </a:p>
                    <a:p>
                      <a:pPr marL="0" marR="0" lvl="0" indent="0" algn="ctr" rtl="0">
                        <a:spcBef>
                          <a:spcPts val="0"/>
                        </a:spcBef>
                        <a:spcAft>
                          <a:spcPts val="0"/>
                        </a:spcAft>
                        <a:buNone/>
                      </a:pPr>
                      <a:r>
                        <a:rPr lang="en-US" sz="1200" u="none" strike="noStrike" cap="none"/>
                        <a:t>Location: Albuquerque, NM​</a:t>
                      </a:r>
                      <a:endParaRPr sz="1800" u="none" strike="noStrike" cap="none"/>
                    </a:p>
                    <a:p>
                      <a:pPr marL="0" marR="0" lvl="0" indent="0" algn="ctr" rtl="0">
                        <a:spcBef>
                          <a:spcPts val="0"/>
                        </a:spcBef>
                        <a:spcAft>
                          <a:spcPts val="0"/>
                        </a:spcAft>
                        <a:buNone/>
                      </a:pPr>
                      <a:r>
                        <a:rPr lang="en-US" sz="1200" u="none" strike="noStrike" cap="none"/>
                        <a:t>Albuquerque (BOS) and Minneapolis (TCS) ERCs​</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6"/>
                        </a:rPr>
                        <a:t>andrea.bia@bie.edu</a:t>
                      </a:r>
                      <a:r>
                        <a:rPr lang="en-US" sz="1200" u="none" strike="noStrike" cap="none"/>
                        <a:t>​</a:t>
                      </a:r>
                      <a:endParaRPr sz="1800" u="none" strike="noStrike" cap="none"/>
                    </a:p>
                    <a:p>
                      <a:pPr marL="0" marR="0" lvl="0" indent="0" algn="ctr" rtl="0">
                        <a:spcBef>
                          <a:spcPts val="0"/>
                        </a:spcBef>
                        <a:spcAft>
                          <a:spcPts val="0"/>
                        </a:spcAft>
                        <a:buNone/>
                      </a:pPr>
                      <a:r>
                        <a:rPr lang="en-US" sz="1200" u="none" strike="noStrike" cap="none"/>
                        <a:t>C: 202-860-4967​</a:t>
                      </a:r>
                      <a:endParaRPr sz="1800" u="none" strike="noStrike" cap="none"/>
                    </a:p>
                    <a:p>
                      <a:pPr marL="0" marR="0" lvl="0" indent="0" algn="ctr" rtl="0">
                        <a:spcBef>
                          <a:spcPts val="0"/>
                        </a:spcBef>
                        <a:spcAft>
                          <a:spcPts val="0"/>
                        </a:spcAft>
                        <a:buNone/>
                      </a:pPr>
                      <a:r>
                        <a:rPr lang="en-US" sz="1200" u="none" strike="noStrike" cap="none"/>
                        <a:t>Comprehensive Literacy State Development (CLSD),​</a:t>
                      </a:r>
                      <a:endParaRPr sz="1800" u="none" strike="noStrike" cap="none"/>
                    </a:p>
                    <a:p>
                      <a:pPr marL="0" marR="0" lvl="0" indent="0" algn="ctr" rtl="0">
                        <a:spcBef>
                          <a:spcPts val="0"/>
                        </a:spcBef>
                        <a:spcAft>
                          <a:spcPts val="0"/>
                        </a:spcAft>
                        <a:buNone/>
                      </a:pPr>
                      <a:r>
                        <a:rPr lang="en-US" sz="1200" u="none" strike="noStrike" cap="none"/>
                        <a:t>BIE State Coordinator​</a:t>
                      </a: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a:t>Dr. Regina Bitsoi​</a:t>
                      </a:r>
                      <a:endParaRPr sz="1800" u="none" strike="noStrike" cap="none"/>
                    </a:p>
                    <a:p>
                      <a:pPr marL="0" marR="0" lvl="0" indent="0" algn="ctr" rtl="0">
                        <a:spcBef>
                          <a:spcPts val="0"/>
                        </a:spcBef>
                        <a:spcAft>
                          <a:spcPts val="0"/>
                        </a:spcAft>
                        <a:buNone/>
                      </a:pPr>
                      <a:r>
                        <a:rPr lang="en-US" sz="1200" u="none" strike="noStrike" cap="none"/>
                        <a:t>Location: Gallup, NM​</a:t>
                      </a:r>
                      <a:endParaRPr sz="1800" u="none" strike="noStrike" cap="none"/>
                    </a:p>
                    <a:p>
                      <a:pPr marL="0" marR="0" lvl="0" indent="0" algn="ctr" rtl="0">
                        <a:spcBef>
                          <a:spcPts val="0"/>
                        </a:spcBef>
                        <a:spcAft>
                          <a:spcPts val="0"/>
                        </a:spcAft>
                        <a:buNone/>
                      </a:pPr>
                      <a:r>
                        <a:rPr lang="en-US" sz="1200" u="none" strike="noStrike" cap="none"/>
                        <a:t>Crownpoint and Seattle (TCS) ERCs​</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7"/>
                        </a:rPr>
                        <a:t>regina.bitsoi@bie.edu</a:t>
                      </a:r>
                      <a:r>
                        <a:rPr lang="en-US" sz="1200" u="none" strike="noStrike" cap="none"/>
                        <a:t>​</a:t>
                      </a:r>
                      <a:endParaRPr sz="1800" u="none" strike="noStrike" cap="none"/>
                    </a:p>
                    <a:p>
                      <a:pPr marL="0" marR="0" lvl="0" indent="0" algn="ctr" rtl="0">
                        <a:spcBef>
                          <a:spcPts val="0"/>
                        </a:spcBef>
                        <a:spcAft>
                          <a:spcPts val="0"/>
                        </a:spcAft>
                        <a:buNone/>
                      </a:pPr>
                      <a:r>
                        <a:rPr lang="en-US" sz="1200" u="none" strike="noStrike" cap="none"/>
                        <a:t>C: 202-860-6168​</a:t>
                      </a:r>
                      <a:endParaRPr sz="1800" u="none" strike="noStrike" cap="none"/>
                    </a:p>
                    <a:p>
                      <a:pPr marL="0" marR="0" lvl="0" indent="0" algn="ctr" rtl="0">
                        <a:spcBef>
                          <a:spcPts val="0"/>
                        </a:spcBef>
                        <a:spcAft>
                          <a:spcPts val="0"/>
                        </a:spcAft>
                        <a:buNone/>
                      </a:pPr>
                      <a:r>
                        <a:rPr lang="en-US" sz="1200" u="none" strike="noStrike" cap="none"/>
                        <a:t>Parent Involvement &amp; Family Engagement and ​</a:t>
                      </a:r>
                      <a:endParaRPr sz="1800" u="none" strike="noStrike" cap="none"/>
                    </a:p>
                    <a:p>
                      <a:pPr marL="0" marR="0" lvl="0" indent="0" algn="ctr" rtl="0">
                        <a:spcBef>
                          <a:spcPts val="0"/>
                        </a:spcBef>
                        <a:spcAft>
                          <a:spcPts val="0"/>
                        </a:spcAft>
                        <a:buNone/>
                      </a:pPr>
                      <a:r>
                        <a:rPr lang="en-US" sz="1200" u="none" strike="noStrike" cap="none"/>
                        <a:t>Title V, Part B – Rural and Low-Income Schools, ​</a:t>
                      </a:r>
                      <a:endParaRPr sz="1800" u="none" strike="noStrike" cap="none"/>
                    </a:p>
                    <a:p>
                      <a:pPr marL="0" marR="0" lvl="0" indent="0" algn="ctr" rtl="0">
                        <a:spcBef>
                          <a:spcPts val="0"/>
                        </a:spcBef>
                        <a:spcAft>
                          <a:spcPts val="0"/>
                        </a:spcAft>
                        <a:buNone/>
                      </a:pPr>
                      <a:r>
                        <a:rPr lang="en-US" sz="1200" u="none" strike="noStrike" cap="none"/>
                        <a:t>BIE State Coordinator​</a:t>
                      </a:r>
                      <a:endParaRPr sz="1800" u="none" strike="noStrike" cap="none"/>
                    </a:p>
                    <a:p>
                      <a:pPr marL="0" marR="0" lvl="0" indent="0" algn="ctr" rtl="0">
                        <a:spcBef>
                          <a:spcPts val="0"/>
                        </a:spcBef>
                        <a:spcAft>
                          <a:spcPts val="0"/>
                        </a:spcAft>
                        <a:buNone/>
                      </a:pPr>
                      <a:r>
                        <a:rPr lang="en-US" sz="1200" u="none" strike="noStrike" cap="none"/>
                        <a:t>​</a:t>
                      </a: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a:t>Cheryl Johnson​</a:t>
                      </a:r>
                      <a:endParaRPr sz="1800" u="none" strike="noStrike" cap="none"/>
                    </a:p>
                    <a:p>
                      <a:pPr marL="0" marR="0" lvl="0" indent="0" algn="ctr" rtl="0">
                        <a:spcBef>
                          <a:spcPts val="0"/>
                        </a:spcBef>
                        <a:spcAft>
                          <a:spcPts val="0"/>
                        </a:spcAft>
                        <a:buNone/>
                      </a:pPr>
                      <a:r>
                        <a:rPr lang="en-US" sz="1200" u="none" strike="noStrike" cap="none"/>
                        <a:t>Location: Phoenix​, AZ</a:t>
                      </a:r>
                      <a:endParaRPr sz="1800" u="none" strike="noStrike" cap="none"/>
                    </a:p>
                    <a:p>
                      <a:pPr marL="0" marR="0" lvl="0" indent="0" algn="ctr" rtl="0">
                        <a:spcBef>
                          <a:spcPts val="0"/>
                        </a:spcBef>
                        <a:spcAft>
                          <a:spcPts val="0"/>
                        </a:spcAft>
                        <a:buNone/>
                      </a:pPr>
                      <a:r>
                        <a:rPr lang="en-US" sz="1200" u="none" strike="noStrike" cap="none"/>
                        <a:t>Chinle and Window Rock ERCs​</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8"/>
                        </a:rPr>
                        <a:t>cheryl.johnson@bie.edu</a:t>
                      </a:r>
                      <a:r>
                        <a:rPr lang="en-US" sz="1200" u="none" strike="noStrike" cap="none"/>
                        <a:t>​</a:t>
                      </a:r>
                      <a:endParaRPr sz="1800" u="none" strike="noStrike" cap="none"/>
                    </a:p>
                    <a:p>
                      <a:pPr marL="0" marR="0" lvl="0" indent="0" algn="ctr" rtl="0">
                        <a:spcBef>
                          <a:spcPts val="0"/>
                        </a:spcBef>
                        <a:spcAft>
                          <a:spcPts val="0"/>
                        </a:spcAft>
                        <a:buNone/>
                      </a:pPr>
                      <a:r>
                        <a:rPr lang="en-US" sz="1200" u="none" strike="noStrike" cap="none"/>
                        <a:t>C: 505-895-2864​</a:t>
                      </a:r>
                      <a:endParaRPr sz="1800" u="none" strike="noStrike" cap="none"/>
                    </a:p>
                    <a:p>
                      <a:pPr marL="0" marR="0" lvl="0" indent="0" algn="ctr" rtl="0">
                        <a:spcBef>
                          <a:spcPts val="0"/>
                        </a:spcBef>
                        <a:spcAft>
                          <a:spcPts val="0"/>
                        </a:spcAft>
                        <a:buNone/>
                      </a:pPr>
                      <a:r>
                        <a:rPr lang="en-US" sz="1200" u="none" strike="noStrike" cap="none"/>
                        <a:t>Comprehensive Support Improvement (CSI) – Title I, Part A 1003(a),​</a:t>
                      </a:r>
                      <a:endParaRPr sz="1800" u="none" strike="noStrike" cap="none"/>
                    </a:p>
                    <a:p>
                      <a:pPr marL="0" marR="0" lvl="0" indent="0" algn="ctr" rtl="0">
                        <a:spcBef>
                          <a:spcPts val="0"/>
                        </a:spcBef>
                        <a:spcAft>
                          <a:spcPts val="0"/>
                        </a:spcAft>
                        <a:buNone/>
                      </a:pPr>
                      <a:r>
                        <a:rPr lang="en-US" sz="1200" u="none" strike="noStrike" cap="none"/>
                        <a:t>BIE State Coordinator​</a:t>
                      </a:r>
                      <a:endParaRPr sz="1800" u="none" strike="noStrike" cap="none"/>
                    </a:p>
                    <a:p>
                      <a:pPr marL="0" marR="0" lvl="0" indent="0" algn="ctr" rtl="0">
                        <a:spcBef>
                          <a:spcPts val="0"/>
                        </a:spcBef>
                        <a:spcAft>
                          <a:spcPts val="0"/>
                        </a:spcAft>
                        <a:buNone/>
                      </a:pPr>
                      <a:r>
                        <a:rPr lang="en-US" sz="1200" u="none" strike="noStrike" cap="none"/>
                        <a:t>​</a:t>
                      </a:r>
                      <a:endParaRPr sz="1800" u="none" strike="noStrike" cap="none"/>
                    </a:p>
                  </a:txBody>
                  <a:tcPr marL="0" marR="0" marT="0" marB="0" anchor="ctr"/>
                </a:tc>
                <a:extLst>
                  <a:ext uri="{0D108BD9-81ED-4DB2-BD59-A6C34878D82A}">
                    <a16:rowId xmlns:a16="http://schemas.microsoft.com/office/drawing/2014/main" val="10002"/>
                  </a:ext>
                </a:extLst>
              </a:tr>
              <a:tr h="2196800">
                <a:tc>
                  <a:txBody>
                    <a:bodyPr/>
                    <a:lstStyle/>
                    <a:p>
                      <a:pPr marL="0" marR="0" lvl="0" indent="0" algn="ctr" rtl="0">
                        <a:spcBef>
                          <a:spcPts val="0"/>
                        </a:spcBef>
                        <a:spcAft>
                          <a:spcPts val="0"/>
                        </a:spcAft>
                        <a:buNone/>
                      </a:pPr>
                      <a:r>
                        <a:rPr lang="en-US" sz="1200" u="none" strike="noStrike" cap="none"/>
                        <a:t>Alison Keplin​</a:t>
                      </a:r>
                      <a:endParaRPr sz="1800" u="none" strike="noStrike" cap="none"/>
                    </a:p>
                    <a:p>
                      <a:pPr marL="0" marR="0" lvl="0" indent="0" algn="ctr" rtl="0">
                        <a:spcBef>
                          <a:spcPts val="0"/>
                        </a:spcBef>
                        <a:spcAft>
                          <a:spcPts val="0"/>
                        </a:spcAft>
                        <a:buNone/>
                      </a:pPr>
                      <a:r>
                        <a:rPr lang="en-US" sz="1200" u="none" strike="noStrike" cap="none"/>
                        <a:t>Location: Belcourt, ND</a:t>
                      </a:r>
                      <a:endParaRPr sz="1800" u="none" strike="noStrike" cap="none"/>
                    </a:p>
                    <a:p>
                      <a:pPr marL="0" marR="0" lvl="0" indent="0" algn="ctr" rtl="0">
                        <a:spcBef>
                          <a:spcPts val="0"/>
                        </a:spcBef>
                        <a:spcAft>
                          <a:spcPts val="0"/>
                        </a:spcAft>
                        <a:buNone/>
                      </a:pPr>
                      <a:r>
                        <a:rPr lang="en-US" sz="1200" u="none" strike="noStrike" cap="none"/>
                        <a:t>Kyle (TCS) and Tuba City ERCs​</a:t>
                      </a:r>
                      <a:endParaRPr sz="1800" u="none" strike="noStrike" cap="none"/>
                    </a:p>
                    <a:p>
                      <a:pPr marL="0" marR="0" lvl="0" indent="0" algn="ctr" rtl="0">
                        <a:spcBef>
                          <a:spcPts val="0"/>
                        </a:spcBef>
                        <a:spcAft>
                          <a:spcPts val="0"/>
                        </a:spcAft>
                        <a:buNone/>
                      </a:pPr>
                      <a:r>
                        <a:rPr lang="en-US" sz="1200" u="none" strike="noStrike" cap="none"/>
                        <a:t>C: 701-550-9505​</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9"/>
                        </a:rPr>
                        <a:t>alison.keplin@bie.edu</a:t>
                      </a:r>
                      <a:r>
                        <a:rPr lang="en-US" sz="1200" u="none" strike="noStrike" cap="none"/>
                        <a:t> ​</a:t>
                      </a:r>
                      <a:endParaRPr sz="1800" u="none" strike="noStrike" cap="none"/>
                    </a:p>
                    <a:p>
                      <a:pPr marL="0" marR="0" lvl="0" indent="0" algn="ctr" rtl="0">
                        <a:spcBef>
                          <a:spcPts val="0"/>
                        </a:spcBef>
                        <a:spcAft>
                          <a:spcPts val="0"/>
                        </a:spcAft>
                        <a:buNone/>
                      </a:pPr>
                      <a:r>
                        <a:rPr lang="en-US" sz="1200" u="none" strike="noStrike" cap="none"/>
                        <a:t>Title II, Part A – Supporting Effective Instruction, ​</a:t>
                      </a:r>
                      <a:endParaRPr sz="1800" u="none" strike="noStrike" cap="none"/>
                    </a:p>
                    <a:p>
                      <a:pPr marL="0" marR="0" lvl="0" indent="0" algn="ctr" rtl="0">
                        <a:spcBef>
                          <a:spcPts val="0"/>
                        </a:spcBef>
                        <a:spcAft>
                          <a:spcPts val="0"/>
                        </a:spcAft>
                        <a:buNone/>
                      </a:pPr>
                      <a:r>
                        <a:rPr lang="en-US" sz="1200" u="none" strike="noStrike" cap="none"/>
                        <a:t>BIE State Coordinator​</a:t>
                      </a:r>
                      <a:endParaRPr sz="1800" u="none" strike="noStrike" cap="none"/>
                    </a:p>
                    <a:p>
                      <a:pPr marL="0" marR="0" lvl="0" indent="0" algn="ctr" rtl="0">
                        <a:spcBef>
                          <a:spcPts val="0"/>
                        </a:spcBef>
                        <a:spcAft>
                          <a:spcPts val="0"/>
                        </a:spcAft>
                        <a:buNone/>
                      </a:pPr>
                      <a:r>
                        <a:rPr lang="en-US" sz="1200" u="none" strike="noStrike" cap="none"/>
                        <a:t>​</a:t>
                      </a: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a:t>Freddy Poitra​</a:t>
                      </a:r>
                      <a:endParaRPr sz="1800" u="none" strike="noStrike" cap="none"/>
                    </a:p>
                    <a:p>
                      <a:pPr marL="0" marR="0" lvl="0" indent="0" algn="ctr" rtl="0">
                        <a:spcBef>
                          <a:spcPts val="0"/>
                        </a:spcBef>
                        <a:spcAft>
                          <a:spcPts val="0"/>
                        </a:spcAft>
                        <a:buNone/>
                      </a:pPr>
                      <a:r>
                        <a:rPr lang="en-US" sz="1200" u="none" strike="noStrike" cap="none"/>
                        <a:t>Location: Phoenix, AZ</a:t>
                      </a:r>
                      <a:endParaRPr sz="1800" u="none" strike="noStrike" cap="none"/>
                    </a:p>
                    <a:p>
                      <a:pPr marL="0" marR="0" lvl="0" indent="0" algn="ctr" rtl="0">
                        <a:spcBef>
                          <a:spcPts val="0"/>
                        </a:spcBef>
                        <a:spcAft>
                          <a:spcPts val="0"/>
                        </a:spcAft>
                        <a:buNone/>
                      </a:pPr>
                      <a:r>
                        <a:rPr lang="en-US" sz="1200" u="none" strike="noStrike" cap="none"/>
                        <a:t>Seattle (ERC)​</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10"/>
                        </a:rPr>
                        <a:t>fredrick.poitra@bie.edu</a:t>
                      </a:r>
                      <a:r>
                        <a:rPr lang="en-US" sz="1200" u="none" strike="noStrike" cap="none"/>
                        <a:t>​</a:t>
                      </a:r>
                      <a:endParaRPr sz="1800" u="none" strike="noStrike" cap="none"/>
                    </a:p>
                    <a:p>
                      <a:pPr marL="0" marR="0" lvl="0" indent="0" algn="ctr" rtl="0">
                        <a:spcBef>
                          <a:spcPts val="0"/>
                        </a:spcBef>
                        <a:spcAft>
                          <a:spcPts val="0"/>
                        </a:spcAft>
                        <a:buNone/>
                      </a:pPr>
                      <a:r>
                        <a:rPr lang="en-US" sz="1200" u="none" strike="noStrike" cap="none"/>
                        <a:t>C: </a:t>
                      </a:r>
                      <a:r>
                        <a:rPr lang="en-US" sz="1200" b="0" i="0" u="none" strike="noStrike" cap="none">
                          <a:solidFill>
                            <a:schemeClr val="dk1"/>
                          </a:solidFill>
                          <a:latin typeface="Calibri"/>
                          <a:ea typeface="Calibri"/>
                          <a:cs typeface="Calibri"/>
                          <a:sym typeface="Calibri"/>
                        </a:rPr>
                        <a:t>505-252-4435</a:t>
                      </a:r>
                      <a:endParaRPr sz="1800" u="none" strike="noStrike" cap="none"/>
                    </a:p>
                    <a:p>
                      <a:pPr marL="0" marR="0" lvl="0" indent="0" algn="ctr" rtl="0">
                        <a:spcBef>
                          <a:spcPts val="0"/>
                        </a:spcBef>
                        <a:spcAft>
                          <a:spcPts val="0"/>
                        </a:spcAft>
                        <a:buNone/>
                      </a:pPr>
                      <a:r>
                        <a:rPr lang="en-US" sz="1200" u="none" strike="noStrike" cap="none"/>
                        <a:t>Title IV, Part A – Student  Support and Academic Enrichment (SSAE), ​</a:t>
                      </a:r>
                      <a:endParaRPr sz="1800" u="none" strike="noStrike" cap="none"/>
                    </a:p>
                    <a:p>
                      <a:pPr marL="0" marR="0" lvl="0" indent="0" algn="ctr" rtl="0">
                        <a:spcBef>
                          <a:spcPts val="0"/>
                        </a:spcBef>
                        <a:spcAft>
                          <a:spcPts val="0"/>
                        </a:spcAft>
                        <a:buNone/>
                      </a:pPr>
                      <a:r>
                        <a:rPr lang="en-US" sz="1200" u="none" strike="noStrike" cap="none"/>
                        <a:t>BIE State Coordinator​</a:t>
                      </a: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a:t>Cheryl Quimayousie​</a:t>
                      </a:r>
                      <a:endParaRPr sz="1800" u="none" strike="noStrike" cap="none"/>
                    </a:p>
                    <a:p>
                      <a:pPr marL="0" marR="0" lvl="0" indent="0" algn="ctr" rtl="0">
                        <a:spcBef>
                          <a:spcPts val="0"/>
                        </a:spcBef>
                        <a:spcAft>
                          <a:spcPts val="0"/>
                        </a:spcAft>
                        <a:buNone/>
                      </a:pPr>
                      <a:r>
                        <a:rPr lang="en-US" sz="1200" u="none" strike="noStrike" cap="none"/>
                        <a:t>Location: Albuquerque, NM​</a:t>
                      </a:r>
                      <a:endParaRPr sz="1800" u="none" strike="noStrike" cap="none"/>
                    </a:p>
                    <a:p>
                      <a:pPr marL="0" marR="0" lvl="0" indent="0" algn="ctr" rtl="0">
                        <a:spcBef>
                          <a:spcPts val="0"/>
                        </a:spcBef>
                        <a:spcAft>
                          <a:spcPts val="0"/>
                        </a:spcAft>
                        <a:buNone/>
                      </a:pPr>
                      <a:r>
                        <a:rPr lang="en-US" sz="1200" u="none" strike="noStrike" cap="none"/>
                        <a:t>Albuquerque (TCS) ERC ​</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11"/>
                        </a:rPr>
                        <a:t>cheryl.quimayousie@bie.edu</a:t>
                      </a:r>
                      <a:r>
                        <a:rPr lang="en-US" sz="1200" u="none" strike="noStrike" cap="none"/>
                        <a:t>​</a:t>
                      </a:r>
                      <a:endParaRPr sz="1800" u="none" strike="noStrike" cap="none"/>
                    </a:p>
                    <a:p>
                      <a:pPr marL="0" marR="0" lvl="0" indent="0" algn="ctr" rtl="0">
                        <a:spcBef>
                          <a:spcPts val="0"/>
                        </a:spcBef>
                        <a:spcAft>
                          <a:spcPts val="0"/>
                        </a:spcAft>
                        <a:buNone/>
                      </a:pPr>
                      <a:r>
                        <a:rPr lang="en-US" sz="1200" u="none" strike="noStrike" cap="none"/>
                        <a:t>C: 202-860-5032​</a:t>
                      </a:r>
                      <a:endParaRPr sz="1800" u="none" strike="noStrike" cap="none"/>
                    </a:p>
                    <a:p>
                      <a:pPr marL="0" marR="0" lvl="0" indent="0" algn="ctr" rtl="0">
                        <a:spcBef>
                          <a:spcPts val="0"/>
                        </a:spcBef>
                        <a:spcAft>
                          <a:spcPts val="0"/>
                        </a:spcAft>
                        <a:buNone/>
                      </a:pPr>
                      <a:r>
                        <a:rPr lang="en-US" sz="1200" u="none" strike="noStrike" cap="none"/>
                        <a:t>Nita M. Lowey 21st Century Community Learning Centers, BIE State Coordinator​</a:t>
                      </a:r>
                      <a:endParaRPr sz="1800" u="none" strike="noStrike" cap="none"/>
                    </a:p>
                    <a:p>
                      <a:pPr marL="0" marR="0" lvl="0" indent="0" algn="ctr" rtl="0">
                        <a:spcBef>
                          <a:spcPts val="0"/>
                        </a:spcBef>
                        <a:spcAft>
                          <a:spcPts val="0"/>
                        </a:spcAft>
                        <a:buNone/>
                      </a:pPr>
                      <a:r>
                        <a:rPr lang="en-US" sz="1200" u="none" strike="noStrike" cap="none"/>
                        <a:t>​</a:t>
                      </a: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a:t>Marie Silverhatband​</a:t>
                      </a:r>
                      <a:endParaRPr sz="1800" u="none" strike="noStrike" cap="none"/>
                    </a:p>
                    <a:p>
                      <a:pPr marL="0" marR="0" lvl="0" indent="0" algn="ctr" rtl="0">
                        <a:spcBef>
                          <a:spcPts val="0"/>
                        </a:spcBef>
                        <a:spcAft>
                          <a:spcPts val="0"/>
                        </a:spcAft>
                        <a:buNone/>
                      </a:pPr>
                      <a:r>
                        <a:rPr lang="en-US" sz="1200" u="none" strike="noStrike" cap="none"/>
                        <a:t>Location: Chinle ERC​</a:t>
                      </a:r>
                      <a:endParaRPr sz="1800" u="none" strike="noStrike" cap="none"/>
                    </a:p>
                    <a:p>
                      <a:pPr marL="0" marR="0" lvl="0" indent="0" algn="ctr" rtl="0">
                        <a:spcBef>
                          <a:spcPts val="0"/>
                        </a:spcBef>
                        <a:spcAft>
                          <a:spcPts val="0"/>
                        </a:spcAft>
                        <a:buNone/>
                      </a:pPr>
                      <a:r>
                        <a:rPr lang="en-US" sz="1200" u="none" strike="noStrike" cap="none"/>
                        <a:t>Chinle and Window Rock ERCs​</a:t>
                      </a:r>
                      <a:endParaRPr sz="1800" u="none" strike="noStrike" cap="none"/>
                    </a:p>
                    <a:p>
                      <a:pPr marL="0" marR="0" lvl="0" indent="0" algn="ctr" rtl="0">
                        <a:spcBef>
                          <a:spcPts val="0"/>
                        </a:spcBef>
                        <a:spcAft>
                          <a:spcPts val="0"/>
                        </a:spcAft>
                        <a:buNone/>
                      </a:pPr>
                      <a:r>
                        <a:rPr lang="en-US" sz="1200" u="sng" strike="noStrike" cap="none">
                          <a:solidFill>
                            <a:schemeClr val="hlink"/>
                          </a:solidFill>
                          <a:hlinkClick r:id="rId12"/>
                        </a:rPr>
                        <a:t>marie.silverhatband@bie.edu</a:t>
                      </a:r>
                      <a:r>
                        <a:rPr lang="en-US" sz="1200" u="none" strike="noStrike" cap="none"/>
                        <a:t>​</a:t>
                      </a:r>
                      <a:endParaRPr sz="1800" u="none" strike="noStrike" cap="none"/>
                    </a:p>
                    <a:p>
                      <a:pPr marL="0" marR="0" lvl="0" indent="0" algn="ctr" rtl="0">
                        <a:spcBef>
                          <a:spcPts val="0"/>
                        </a:spcBef>
                        <a:spcAft>
                          <a:spcPts val="0"/>
                        </a:spcAft>
                        <a:buNone/>
                      </a:pPr>
                      <a:r>
                        <a:rPr lang="en-US" sz="1200" u="none" strike="noStrike" cap="none"/>
                        <a:t>C: 202-860-4188​</a:t>
                      </a:r>
                      <a:endParaRPr sz="1800" u="none" strike="noStrike" cap="none"/>
                    </a:p>
                    <a:p>
                      <a:pPr marL="0" marR="0" lvl="0" indent="0" algn="ctr" rtl="0">
                        <a:spcBef>
                          <a:spcPts val="0"/>
                        </a:spcBef>
                        <a:spcAft>
                          <a:spcPts val="0"/>
                        </a:spcAft>
                        <a:buNone/>
                      </a:pPr>
                      <a:r>
                        <a:rPr lang="en-US" sz="1200" u="none" strike="noStrike" cap="none"/>
                        <a:t>McKinney-Vento Education for Homeless Children and Youth (MCV), ​</a:t>
                      </a:r>
                      <a:endParaRPr sz="1800" u="none" strike="noStrike" cap="none"/>
                    </a:p>
                    <a:p>
                      <a:pPr marL="0" marR="0" lvl="0" indent="0" algn="ctr" rtl="0">
                        <a:spcBef>
                          <a:spcPts val="0"/>
                        </a:spcBef>
                        <a:spcAft>
                          <a:spcPts val="0"/>
                        </a:spcAft>
                        <a:buNone/>
                      </a:pPr>
                      <a:r>
                        <a:rPr lang="en-US" sz="1200" u="none" strike="noStrike" cap="none"/>
                        <a:t>BIE State Coordinator​</a:t>
                      </a:r>
                      <a:endParaRPr sz="1800" u="none" strike="noStrike" cap="none"/>
                    </a:p>
                    <a:p>
                      <a:pPr marL="0" marR="0" lvl="0" indent="0" algn="ctr" rtl="0">
                        <a:spcBef>
                          <a:spcPts val="0"/>
                        </a:spcBef>
                        <a:spcAft>
                          <a:spcPts val="0"/>
                        </a:spcAft>
                        <a:buNone/>
                      </a:pPr>
                      <a:r>
                        <a:rPr lang="en-US" sz="1200" u="none" strike="noStrike" cap="none"/>
                        <a:t>​</a:t>
                      </a:r>
                      <a:endParaRPr sz="1800" u="none" strike="noStrike" cap="none"/>
                    </a:p>
                  </a:txBody>
                  <a:tcPr marL="0" marR="0" marT="0" marB="0" anchor="ctr"/>
                </a:tc>
                <a:tc>
                  <a:txBody>
                    <a:bodyPr/>
                    <a:lstStyle/>
                    <a:p>
                      <a:pPr marL="0" marR="0" lvl="0" indent="0" algn="ctr" rtl="0">
                        <a:spcBef>
                          <a:spcPts val="0"/>
                        </a:spcBef>
                        <a:spcAft>
                          <a:spcPts val="0"/>
                        </a:spcAft>
                        <a:buNone/>
                      </a:pPr>
                      <a:r>
                        <a:rPr lang="en-US" sz="1200" u="none" strike="noStrike" cap="none" dirty="0"/>
                        <a:t>Jacqueline Wade​</a:t>
                      </a:r>
                      <a:endParaRPr sz="1800" u="none" strike="noStrike" cap="none" dirty="0"/>
                    </a:p>
                    <a:p>
                      <a:pPr marL="0" marR="0" lvl="0" indent="0" algn="ctr" rtl="0">
                        <a:spcBef>
                          <a:spcPts val="0"/>
                        </a:spcBef>
                        <a:spcAft>
                          <a:spcPts val="0"/>
                        </a:spcAft>
                        <a:buNone/>
                      </a:pPr>
                      <a:r>
                        <a:rPr lang="en-US" sz="1200" u="none" strike="noStrike" cap="none" dirty="0"/>
                        <a:t>Location: Phoenix ERC​</a:t>
                      </a:r>
                      <a:endParaRPr sz="1800" u="none" strike="noStrike" cap="none" dirty="0"/>
                    </a:p>
                    <a:p>
                      <a:pPr marL="0" marR="0" lvl="0" indent="0" algn="ctr" rtl="0">
                        <a:spcBef>
                          <a:spcPts val="0"/>
                        </a:spcBef>
                        <a:spcAft>
                          <a:spcPts val="0"/>
                        </a:spcAft>
                        <a:buNone/>
                      </a:pPr>
                      <a:r>
                        <a:rPr lang="en-US" sz="1200" u="none" strike="noStrike" cap="none" dirty="0"/>
                        <a:t>Nashville (TCS) and Phoenix (BOS) ERCs​</a:t>
                      </a:r>
                      <a:endParaRPr sz="1800" u="none" strike="noStrike" cap="none" dirty="0"/>
                    </a:p>
                    <a:p>
                      <a:pPr marL="0" marR="0" lvl="0" indent="0" algn="ctr" rtl="0">
                        <a:spcBef>
                          <a:spcPts val="0"/>
                        </a:spcBef>
                        <a:spcAft>
                          <a:spcPts val="0"/>
                        </a:spcAft>
                        <a:buNone/>
                      </a:pPr>
                      <a:r>
                        <a:rPr lang="en-US" sz="1200" u="sng" strike="noStrike" cap="none" dirty="0">
                          <a:solidFill>
                            <a:schemeClr val="hlink"/>
                          </a:solidFill>
                          <a:hlinkClick r:id="rId13"/>
                        </a:rPr>
                        <a:t>jacqueline.wade@bie.edu</a:t>
                      </a:r>
                      <a:r>
                        <a:rPr lang="en-US" sz="1200" u="none" strike="noStrike" cap="none" dirty="0"/>
                        <a:t>​</a:t>
                      </a:r>
                      <a:endParaRPr sz="1800" u="none" strike="noStrike" cap="none" dirty="0"/>
                    </a:p>
                    <a:p>
                      <a:pPr marL="0" marR="0" lvl="0" indent="0" algn="ctr" rtl="0">
                        <a:spcBef>
                          <a:spcPts val="0"/>
                        </a:spcBef>
                        <a:spcAft>
                          <a:spcPts val="0"/>
                        </a:spcAft>
                        <a:buNone/>
                      </a:pPr>
                      <a:r>
                        <a:rPr lang="en-US" sz="1200" u="none" strike="noStrike" cap="none" dirty="0"/>
                        <a:t>C: 202-860-4261​</a:t>
                      </a:r>
                      <a:endParaRPr sz="1800" u="none" strike="noStrike" cap="none" dirty="0"/>
                    </a:p>
                    <a:p>
                      <a:pPr marL="0" marR="0" lvl="0" indent="0" algn="ctr" rtl="0">
                        <a:spcBef>
                          <a:spcPts val="0"/>
                        </a:spcBef>
                        <a:spcAft>
                          <a:spcPts val="0"/>
                        </a:spcAft>
                        <a:buNone/>
                      </a:pPr>
                      <a:r>
                        <a:rPr lang="en-US" sz="1200" u="none" strike="noStrike" cap="none" dirty="0"/>
                        <a:t>Title IV, Part A – Student  Support and Academic Enrichment (SSAE), ​</a:t>
                      </a:r>
                      <a:endParaRPr sz="1800" u="none" strike="noStrike" cap="none" dirty="0"/>
                    </a:p>
                    <a:p>
                      <a:pPr marL="0" marR="0" lvl="0" indent="0" algn="ctr" rtl="0">
                        <a:spcBef>
                          <a:spcPts val="0"/>
                        </a:spcBef>
                        <a:spcAft>
                          <a:spcPts val="0"/>
                        </a:spcAft>
                        <a:buNone/>
                      </a:pPr>
                      <a:r>
                        <a:rPr lang="en-US" sz="1200" u="none" strike="noStrike" cap="none" dirty="0"/>
                        <a:t>BIE State Coordinator​</a:t>
                      </a:r>
                      <a:endParaRPr sz="1800" u="none" strike="noStrike" cap="none" dirty="0"/>
                    </a:p>
                    <a:p>
                      <a:pPr marL="0" marR="0" lvl="0" indent="0" algn="ctr" rtl="0">
                        <a:spcBef>
                          <a:spcPts val="0"/>
                        </a:spcBef>
                        <a:spcAft>
                          <a:spcPts val="0"/>
                        </a:spcAft>
                        <a:buNone/>
                      </a:pPr>
                      <a:r>
                        <a:rPr lang="en-US" sz="1200" u="none" strike="noStrike" cap="none" dirty="0"/>
                        <a:t>​</a:t>
                      </a:r>
                      <a:endParaRPr sz="1800" u="none" strike="noStrike" cap="none" dirty="0"/>
                    </a:p>
                  </a:txBody>
                  <a:tcPr marL="0" marR="0" marT="0" marB="0" anchor="ctr"/>
                </a:tc>
                <a:extLst>
                  <a:ext uri="{0D108BD9-81ED-4DB2-BD59-A6C34878D82A}">
                    <a16:rowId xmlns:a16="http://schemas.microsoft.com/office/drawing/2014/main" val="10003"/>
                  </a:ext>
                </a:extLst>
              </a:tr>
            </a:tbl>
          </a:graphicData>
        </a:graphic>
      </p:graphicFrame>
      <p:pic>
        <p:nvPicPr>
          <p:cNvPr id="653" name="Google Shape;653;p30" descr="bureauofindianeducation logo.jpg"/>
          <p:cNvPicPr preferRelativeResize="0"/>
          <p:nvPr/>
        </p:nvPicPr>
        <p:blipFill rotWithShape="1">
          <a:blip r:embed="rId14">
            <a:alphaModFix/>
          </a:blip>
          <a:srcRect/>
          <a:stretch/>
        </p:blipFill>
        <p:spPr>
          <a:xfrm>
            <a:off x="488390" y="2610210"/>
            <a:ext cx="1408100" cy="128131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31"/>
          <p:cNvSpPr txBox="1">
            <a:spLocks noGrp="1"/>
          </p:cNvSpPr>
          <p:nvPr>
            <p:ph type="title"/>
          </p:nvPr>
        </p:nvSpPr>
        <p:spPr>
          <a:xfrm>
            <a:off x="0" y="-1232989"/>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a:spLocks noGrp="1"/>
          </p:cNvSpPr>
          <p:nvPr>
            <p:ph type="title"/>
          </p:nvPr>
        </p:nvSpPr>
        <p:spPr>
          <a:xfrm>
            <a:off x="381000" y="-1105037"/>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sp>
        <p:nvSpPr>
          <p:cNvPr id="666" name="Google Shape;666;p32"/>
          <p:cNvSpPr/>
          <p:nvPr/>
        </p:nvSpPr>
        <p:spPr>
          <a:xfrm>
            <a:off x="4434215" y="919776"/>
            <a:ext cx="3281914" cy="760142"/>
          </a:xfrm>
          <a:prstGeom prst="roundRect">
            <a:avLst>
              <a:gd name="adj" fmla="val 16667"/>
            </a:avLst>
          </a:prstGeom>
          <a:solidFill>
            <a:schemeClr val="accent1"/>
          </a:solidFill>
          <a:ln w="12700" cap="flat" cmpd="sng">
            <a:solidFill>
              <a:srgbClr val="0060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End of Day Survey</a:t>
            </a:r>
            <a:endParaRPr sz="5400" dirty="0">
              <a:solidFill>
                <a:schemeClr val="bg1"/>
              </a:solidFill>
              <a:latin typeface="Calibri" panose="020F0502020204030204" pitchFamily="34" charset="0"/>
              <a:cs typeface="Calibri" panose="020F0502020204030204" pitchFamily="34" charset="0"/>
            </a:endParaRPr>
          </a:p>
        </p:txBody>
      </p:sp>
      <p:pic>
        <p:nvPicPr>
          <p:cNvPr id="3" name="Picture 2" descr="Qr code&#10;&#10;Description automatically generated">
            <a:extLst>
              <a:ext uri="{FF2B5EF4-FFF2-40B4-BE49-F238E27FC236}">
                <a16:creationId xmlns:a16="http://schemas.microsoft.com/office/drawing/2014/main" id="{18D2992E-69A9-4311-8DE6-9F9A0492B4EB}"/>
              </a:ext>
            </a:extLst>
          </p:cNvPr>
          <p:cNvPicPr>
            <a:picLocks noChangeAspect="1"/>
          </p:cNvPicPr>
          <p:nvPr/>
        </p:nvPicPr>
        <p:blipFill>
          <a:blip r:embed="rId3"/>
          <a:stretch>
            <a:fillRect/>
          </a:stretch>
        </p:blipFill>
        <p:spPr>
          <a:xfrm>
            <a:off x="4257509" y="1913207"/>
            <a:ext cx="3635326" cy="36353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101620" y="-1312401"/>
            <a:ext cx="5273040" cy="11050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Trebuchet MS"/>
              <a:buNone/>
            </a:pPr>
            <a:r>
              <a:rPr lang="en-US"/>
              <a:t>MISSION SLIDE</a:t>
            </a:r>
            <a:endParaRPr/>
          </a:p>
        </p:txBody>
      </p:sp>
      <p:pic>
        <p:nvPicPr>
          <p:cNvPr id="3" name="Picture 2">
            <a:extLst>
              <a:ext uri="{FF2B5EF4-FFF2-40B4-BE49-F238E27FC236}">
                <a16:creationId xmlns:a16="http://schemas.microsoft.com/office/drawing/2014/main" id="{BC628FC8-3237-344D-7FD7-717D55D3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6037" y="5381311"/>
            <a:ext cx="1714713" cy="110503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7" name="Google Shape;397;p3"/>
          <p:cNvSpPr txBox="1">
            <a:spLocks noGrp="1"/>
          </p:cNvSpPr>
          <p:nvPr>
            <p:ph type="title"/>
          </p:nvPr>
        </p:nvSpPr>
        <p:spPr>
          <a:xfrm>
            <a:off x="2430684" y="585651"/>
            <a:ext cx="7490119"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Trebuchet MS"/>
              <a:buNone/>
            </a:pPr>
            <a:r>
              <a:rPr lang="en-US" dirty="0">
                <a:latin typeface="Calibri" panose="020F0502020204030204" pitchFamily="34" charset="0"/>
                <a:cs typeface="Calibri" panose="020F0502020204030204" pitchFamily="34" charset="0"/>
              </a:rPr>
              <a:t>MEET OUR PRESENTERS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 name="Picture 3" descr="A tree in a field&#10;&#10;Description automatically generated with medium confidence">
            <a:extLst>
              <a:ext uri="{FF2B5EF4-FFF2-40B4-BE49-F238E27FC236}">
                <a16:creationId xmlns:a16="http://schemas.microsoft.com/office/drawing/2014/main" id="{06A950E2-31A0-4B57-8F56-AF1CA8585803}"/>
              </a:ext>
            </a:extLst>
          </p:cNvPr>
          <p:cNvPicPr>
            <a:picLocks noChangeAspect="1"/>
          </p:cNvPicPr>
          <p:nvPr/>
        </p:nvPicPr>
        <p:blipFill rotWithShape="1">
          <a:blip r:embed="rId3"/>
          <a:srcRect r="10778"/>
          <a:stretch/>
        </p:blipFill>
        <p:spPr>
          <a:xfrm>
            <a:off x="4031295" y="0"/>
            <a:ext cx="8160705" cy="6858000"/>
          </a:xfrm>
          <a:prstGeom prst="rect">
            <a:avLst/>
          </a:prstGeom>
        </p:spPr>
      </p:pic>
      <p:sp>
        <p:nvSpPr>
          <p:cNvPr id="405" name="Google Shape;405;p4"/>
          <p:cNvSpPr txBox="1">
            <a:spLocks noGrp="1"/>
          </p:cNvSpPr>
          <p:nvPr>
            <p:ph type="title"/>
          </p:nvPr>
        </p:nvSpPr>
        <p:spPr>
          <a:xfrm>
            <a:off x="241928" y="-1333944"/>
            <a:ext cx="9082603" cy="1105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rebuchet MS"/>
              <a:buNone/>
            </a:pPr>
            <a:endParaRPr/>
          </a:p>
        </p:txBody>
      </p:sp>
      <p:grpSp>
        <p:nvGrpSpPr>
          <p:cNvPr id="407" name="Google Shape;407;p4"/>
          <p:cNvGrpSpPr/>
          <p:nvPr/>
        </p:nvGrpSpPr>
        <p:grpSpPr>
          <a:xfrm>
            <a:off x="-314035" y="371466"/>
            <a:ext cx="6225306" cy="6593240"/>
            <a:chOff x="-350980" y="414338"/>
            <a:chExt cx="6225307" cy="6481754"/>
          </a:xfrm>
        </p:grpSpPr>
        <p:grpSp>
          <p:nvGrpSpPr>
            <p:cNvPr id="408" name="Google Shape;408;p4"/>
            <p:cNvGrpSpPr/>
            <p:nvPr/>
          </p:nvGrpSpPr>
          <p:grpSpPr>
            <a:xfrm>
              <a:off x="44044" y="414339"/>
              <a:ext cx="5830282" cy="6481754"/>
              <a:chOff x="0" y="-1"/>
              <a:chExt cx="5830282" cy="6481754"/>
            </a:xfrm>
          </p:grpSpPr>
          <p:sp>
            <p:nvSpPr>
              <p:cNvPr id="409" name="Google Shape;409;p4"/>
              <p:cNvSpPr/>
              <p:nvPr/>
            </p:nvSpPr>
            <p:spPr>
              <a:xfrm rot="-5400000">
                <a:off x="-258923" y="258923"/>
                <a:ext cx="1726155" cy="1208308"/>
              </a:xfrm>
              <a:prstGeom prst="chevron">
                <a:avLst>
                  <a:gd name="adj" fmla="val 50000"/>
                </a:avLst>
              </a:prstGeom>
              <a:gradFill>
                <a:gsLst>
                  <a:gs pos="0">
                    <a:srgbClr val="47928E"/>
                  </a:gs>
                  <a:gs pos="50000">
                    <a:srgbClr val="008A85"/>
                  </a:gs>
                  <a:gs pos="100000">
                    <a:srgbClr val="007F7B"/>
                  </a:gs>
                </a:gsLst>
                <a:lin ang="5400000" scaled="0"/>
              </a:gra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txBox="1"/>
              <p:nvPr/>
            </p:nvSpPr>
            <p:spPr>
              <a:xfrm rot="10800000">
                <a:off x="1" y="604153"/>
                <a:ext cx="1208308" cy="517847"/>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411" name="Google Shape;411;p4"/>
              <p:cNvSpPr/>
              <p:nvPr/>
            </p:nvSpPr>
            <p:spPr>
              <a:xfrm rot="5400000">
                <a:off x="2958295" y="-1745198"/>
                <a:ext cx="1122000" cy="4621975"/>
              </a:xfrm>
              <a:prstGeom prst="round2SameRect">
                <a:avLst>
                  <a:gd name="adj1" fmla="val 16667"/>
                  <a:gd name="adj2" fmla="val 0"/>
                </a:avLst>
              </a:prstGeom>
              <a:solidFill>
                <a:schemeClr val="lt1">
                  <a:alpha val="89803"/>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txBox="1"/>
              <p:nvPr/>
            </p:nvSpPr>
            <p:spPr>
              <a:xfrm>
                <a:off x="1208308" y="59561"/>
                <a:ext cx="4567203" cy="1012456"/>
              </a:xfrm>
              <a:prstGeom prst="rect">
                <a:avLst/>
              </a:prstGeom>
              <a:noFill/>
              <a:ln>
                <a:noFill/>
              </a:ln>
            </p:spPr>
            <p:txBody>
              <a:bodyPr spcFirstLastPara="1" wrap="square" lIns="99550" tIns="8875" rIns="8875" bIns="8875" anchor="ctr" anchorCtr="0">
                <a:noAutofit/>
              </a:bodyPr>
              <a:lstStyle/>
              <a:p>
                <a:pPr marL="114300" marR="0" lvl="1" indent="-133350" algn="l" rtl="0">
                  <a:lnSpc>
                    <a:spcPct val="90000"/>
                  </a:lnSpc>
                  <a:spcBef>
                    <a:spcPts val="0"/>
                  </a:spcBef>
                  <a:spcAft>
                    <a:spcPts val="0"/>
                  </a:spcAft>
                  <a:buClr>
                    <a:schemeClr val="dk1"/>
                  </a:buClr>
                  <a:buSzPts val="1700"/>
                  <a:buFont typeface="Calibri"/>
                  <a:buChar char="•"/>
                </a:pPr>
                <a:r>
                  <a:rPr lang="en-US" sz="1700" b="0" i="0" u="none" strike="noStrike" cap="none" dirty="0">
                    <a:solidFill>
                      <a:schemeClr val="dk1"/>
                    </a:solidFill>
                    <a:latin typeface="Calibri"/>
                    <a:ea typeface="Calibri"/>
                    <a:cs typeface="Calibri"/>
                    <a:sym typeface="Calibri"/>
                  </a:rPr>
                  <a:t>All Students Learning to High Standards</a:t>
                </a:r>
                <a:endParaRPr sz="1700" b="0" i="0" u="none" strike="noStrike" cap="none" dirty="0">
                  <a:solidFill>
                    <a:schemeClr val="dk1"/>
                  </a:solidFill>
                  <a:latin typeface="Calibri"/>
                  <a:ea typeface="Calibri"/>
                  <a:cs typeface="Calibri"/>
                  <a:sym typeface="Calibri"/>
                </a:endParaRPr>
              </a:p>
              <a:p>
                <a:pPr marL="114300" marR="0" lvl="1" indent="-133350" algn="l" rtl="0">
                  <a:lnSpc>
                    <a:spcPct val="90000"/>
                  </a:lnSpc>
                  <a:spcBef>
                    <a:spcPts val="0"/>
                  </a:spcBef>
                  <a:spcAft>
                    <a:spcPts val="0"/>
                  </a:spcAft>
                  <a:buClr>
                    <a:schemeClr val="dk1"/>
                  </a:buClr>
                  <a:buSzPts val="1700"/>
                  <a:buFont typeface="Calibri"/>
                  <a:buChar char="•"/>
                </a:pPr>
                <a:r>
                  <a:rPr lang="en-US" sz="1700" b="0" i="0" u="none" strike="noStrike" cap="none" dirty="0">
                    <a:solidFill>
                      <a:schemeClr val="dk1"/>
                    </a:solidFill>
                    <a:latin typeface="Calibri"/>
                    <a:ea typeface="Calibri"/>
                    <a:cs typeface="Calibri"/>
                    <a:sym typeface="Calibri"/>
                  </a:rPr>
                  <a:t>Academic, Social, Emotional needs are met</a:t>
                </a:r>
                <a:endParaRPr sz="1700" dirty="0"/>
              </a:p>
            </p:txBody>
          </p:sp>
          <p:sp>
            <p:nvSpPr>
              <p:cNvPr id="413" name="Google Shape;413;p4"/>
              <p:cNvSpPr/>
              <p:nvPr/>
            </p:nvSpPr>
            <p:spPr>
              <a:xfrm rot="-5400000">
                <a:off x="-258923" y="1847315"/>
                <a:ext cx="1726155" cy="1208308"/>
              </a:xfrm>
              <a:prstGeom prst="chevron">
                <a:avLst>
                  <a:gd name="adj" fmla="val 50000"/>
                </a:avLst>
              </a:prstGeom>
              <a:gradFill>
                <a:gsLst>
                  <a:gs pos="0">
                    <a:srgbClr val="47928E"/>
                  </a:gs>
                  <a:gs pos="50000">
                    <a:srgbClr val="008A85"/>
                  </a:gs>
                  <a:gs pos="100000">
                    <a:srgbClr val="007F7B"/>
                  </a:gs>
                </a:gsLst>
                <a:lin ang="5400000" scaled="0"/>
              </a:gra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txBox="1"/>
              <p:nvPr/>
            </p:nvSpPr>
            <p:spPr>
              <a:xfrm rot="10800000">
                <a:off x="1" y="2192545"/>
                <a:ext cx="1208308" cy="517847"/>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415" name="Google Shape;415;p4"/>
              <p:cNvSpPr/>
              <p:nvPr/>
            </p:nvSpPr>
            <p:spPr>
              <a:xfrm rot="5400000">
                <a:off x="2958295" y="-161595"/>
                <a:ext cx="1122000" cy="4621975"/>
              </a:xfrm>
              <a:prstGeom prst="round2SameRect">
                <a:avLst>
                  <a:gd name="adj1" fmla="val 16667"/>
                  <a:gd name="adj2" fmla="val 0"/>
                </a:avLst>
              </a:prstGeom>
              <a:solidFill>
                <a:schemeClr val="lt1">
                  <a:alpha val="89803"/>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txBox="1"/>
              <p:nvPr/>
            </p:nvSpPr>
            <p:spPr>
              <a:xfrm>
                <a:off x="1208308" y="1643164"/>
                <a:ext cx="4567203" cy="1012456"/>
              </a:xfrm>
              <a:prstGeom prst="rect">
                <a:avLst/>
              </a:prstGeom>
              <a:noFill/>
              <a:ln>
                <a:noFill/>
              </a:ln>
            </p:spPr>
            <p:txBody>
              <a:bodyPr spcFirstLastPara="1" wrap="square" lIns="99550" tIns="8875" rIns="8875" bIns="8875" anchor="ctr" anchorCtr="0">
                <a:noAutofit/>
              </a:bodyPr>
              <a:lstStyle/>
              <a:p>
                <a:pPr marL="114300" marR="0" lvl="1" indent="-133350" algn="l" rtl="0">
                  <a:lnSpc>
                    <a:spcPct val="90000"/>
                  </a:lnSpc>
                  <a:spcBef>
                    <a:spcPts val="0"/>
                  </a:spcBef>
                  <a:spcAft>
                    <a:spcPts val="0"/>
                  </a:spcAft>
                  <a:buClr>
                    <a:schemeClr val="dk1"/>
                  </a:buClr>
                  <a:buSzPts val="1700"/>
                  <a:buFont typeface="Calibri"/>
                  <a:buChar char="•"/>
                </a:pPr>
                <a:r>
                  <a:rPr lang="en-US" sz="1700" b="0" i="0" u="none" strike="noStrike" cap="none" dirty="0">
                    <a:solidFill>
                      <a:schemeClr val="dk1"/>
                    </a:solidFill>
                    <a:latin typeface="Calibri"/>
                    <a:ea typeface="Calibri"/>
                    <a:cs typeface="Calibri"/>
                    <a:sym typeface="Calibri"/>
                  </a:rPr>
                  <a:t>Monitor Progress regularly</a:t>
                </a:r>
                <a:endParaRPr sz="1700" dirty="0"/>
              </a:p>
              <a:p>
                <a:pPr marL="114300" marR="0" lvl="1" indent="-133350" algn="l" rtl="0">
                  <a:lnSpc>
                    <a:spcPct val="90000"/>
                  </a:lnSpc>
                  <a:spcBef>
                    <a:spcPts val="210"/>
                  </a:spcBef>
                  <a:spcAft>
                    <a:spcPts val="0"/>
                  </a:spcAft>
                  <a:buClr>
                    <a:schemeClr val="dk1"/>
                  </a:buClr>
                  <a:buSzPts val="1700"/>
                  <a:buFont typeface="Calibri"/>
                  <a:buChar char="•"/>
                </a:pPr>
                <a:r>
                  <a:rPr lang="en-US" sz="1700" b="0" i="0" u="none" strike="noStrike" cap="none" dirty="0">
                    <a:solidFill>
                      <a:schemeClr val="dk1"/>
                    </a:solidFill>
                    <a:latin typeface="Calibri"/>
                    <a:ea typeface="Calibri"/>
                    <a:cs typeface="Calibri"/>
                    <a:sym typeface="Calibri"/>
                  </a:rPr>
                  <a:t>Hold each other accountable</a:t>
                </a:r>
                <a:endParaRPr sz="1700" dirty="0"/>
              </a:p>
              <a:p>
                <a:pPr marL="114300" marR="0" lvl="1" indent="-133350" algn="l" rtl="0">
                  <a:lnSpc>
                    <a:spcPct val="90000"/>
                  </a:lnSpc>
                  <a:spcBef>
                    <a:spcPts val="210"/>
                  </a:spcBef>
                  <a:spcAft>
                    <a:spcPts val="0"/>
                  </a:spcAft>
                  <a:buClr>
                    <a:schemeClr val="dk1"/>
                  </a:buClr>
                  <a:buSzPts val="1700"/>
                  <a:buFont typeface="Calibri"/>
                  <a:buChar char="•"/>
                </a:pPr>
                <a:r>
                  <a:rPr lang="en-US" sz="1700" b="0" i="0" u="none" strike="noStrike" cap="none" dirty="0">
                    <a:solidFill>
                      <a:schemeClr val="dk1"/>
                    </a:solidFill>
                    <a:latin typeface="Calibri"/>
                    <a:ea typeface="Calibri"/>
                    <a:cs typeface="Calibri"/>
                    <a:sym typeface="Calibri"/>
                  </a:rPr>
                  <a:t>Self-Correct, when needed</a:t>
                </a:r>
                <a:endParaRPr sz="1700" dirty="0"/>
              </a:p>
            </p:txBody>
          </p:sp>
          <p:sp>
            <p:nvSpPr>
              <p:cNvPr id="417" name="Google Shape;417;p4"/>
              <p:cNvSpPr/>
              <p:nvPr/>
            </p:nvSpPr>
            <p:spPr>
              <a:xfrm rot="-5400000">
                <a:off x="-258923" y="3430919"/>
                <a:ext cx="1726155" cy="1208308"/>
              </a:xfrm>
              <a:prstGeom prst="chevron">
                <a:avLst>
                  <a:gd name="adj" fmla="val 50000"/>
                </a:avLst>
              </a:prstGeom>
              <a:gradFill>
                <a:gsLst>
                  <a:gs pos="0">
                    <a:srgbClr val="47928E"/>
                  </a:gs>
                  <a:gs pos="50000">
                    <a:srgbClr val="008A85"/>
                  </a:gs>
                  <a:gs pos="100000">
                    <a:srgbClr val="007F7B"/>
                  </a:gs>
                </a:gsLst>
                <a:lin ang="5400000" scaled="0"/>
              </a:gra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txBox="1"/>
              <p:nvPr/>
            </p:nvSpPr>
            <p:spPr>
              <a:xfrm rot="10800000">
                <a:off x="1" y="3776149"/>
                <a:ext cx="1208308" cy="517847"/>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419" name="Google Shape;419;p4"/>
              <p:cNvSpPr/>
              <p:nvPr/>
            </p:nvSpPr>
            <p:spPr>
              <a:xfrm rot="5400000">
                <a:off x="2958295" y="1422008"/>
                <a:ext cx="1122000" cy="4621975"/>
              </a:xfrm>
              <a:prstGeom prst="round2SameRect">
                <a:avLst>
                  <a:gd name="adj1" fmla="val 16667"/>
                  <a:gd name="adj2" fmla="val 0"/>
                </a:avLst>
              </a:prstGeom>
              <a:solidFill>
                <a:schemeClr val="lt1">
                  <a:alpha val="89803"/>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txBox="1"/>
              <p:nvPr/>
            </p:nvSpPr>
            <p:spPr>
              <a:xfrm>
                <a:off x="1208308" y="3226767"/>
                <a:ext cx="4567200" cy="1012500"/>
              </a:xfrm>
              <a:prstGeom prst="rect">
                <a:avLst/>
              </a:prstGeom>
              <a:noFill/>
              <a:ln>
                <a:noFill/>
              </a:ln>
            </p:spPr>
            <p:txBody>
              <a:bodyPr spcFirstLastPara="1" wrap="square" lIns="99550" tIns="8875" rIns="8875" bIns="8875" anchor="ctr" anchorCtr="0">
                <a:noAutofit/>
              </a:bodyPr>
              <a:lstStyle/>
              <a:p>
                <a:pPr marL="114300" marR="0" lvl="1" indent="-127000" algn="l" rtl="0">
                  <a:lnSpc>
                    <a:spcPct val="9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Focus on learning and instruction</a:t>
                </a:r>
                <a:endParaRPr sz="1600"/>
              </a:p>
              <a:p>
                <a:pPr marL="114300" marR="0" lvl="1" indent="-127000" algn="l" rtl="0">
                  <a:lnSpc>
                    <a:spcPct val="90000"/>
                  </a:lnSpc>
                  <a:spcBef>
                    <a:spcPts val="21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Build Collective Efficacy</a:t>
                </a:r>
                <a:endParaRPr sz="1600"/>
              </a:p>
              <a:p>
                <a:pPr marL="114300" marR="0" lvl="1" indent="-127000" algn="l" rtl="0">
                  <a:lnSpc>
                    <a:spcPct val="90000"/>
                  </a:lnSpc>
                  <a:spcBef>
                    <a:spcPts val="21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Create a sense of urgency</a:t>
                </a:r>
                <a:endParaRPr sz="1600"/>
              </a:p>
              <a:p>
                <a:pPr marL="114300" marR="0" lvl="1" indent="-127000" algn="l" rtl="0">
                  <a:lnSpc>
                    <a:spcPct val="90000"/>
                  </a:lnSpc>
                  <a:spcBef>
                    <a:spcPts val="21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Foster safe, healthy, and supportive environments</a:t>
                </a:r>
                <a:endParaRPr sz="1600"/>
              </a:p>
            </p:txBody>
          </p:sp>
          <p:sp>
            <p:nvSpPr>
              <p:cNvPr id="421" name="Google Shape;421;p4"/>
              <p:cNvSpPr/>
              <p:nvPr/>
            </p:nvSpPr>
            <p:spPr>
              <a:xfrm rot="-5400000">
                <a:off x="-258923" y="5014522"/>
                <a:ext cx="1726155" cy="1208308"/>
              </a:xfrm>
              <a:prstGeom prst="chevron">
                <a:avLst>
                  <a:gd name="adj" fmla="val 50000"/>
                </a:avLst>
              </a:prstGeom>
              <a:gradFill>
                <a:gsLst>
                  <a:gs pos="0">
                    <a:srgbClr val="47928E"/>
                  </a:gs>
                  <a:gs pos="50000">
                    <a:srgbClr val="008A85"/>
                  </a:gs>
                  <a:gs pos="100000">
                    <a:srgbClr val="007F7B"/>
                  </a:gs>
                </a:gsLst>
                <a:lin ang="5400000" scaled="0"/>
              </a:gra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txBox="1"/>
              <p:nvPr/>
            </p:nvSpPr>
            <p:spPr>
              <a:xfrm rot="10800000">
                <a:off x="1" y="5359752"/>
                <a:ext cx="1208308" cy="517847"/>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423" name="Google Shape;423;p4"/>
              <p:cNvSpPr/>
              <p:nvPr/>
            </p:nvSpPr>
            <p:spPr>
              <a:xfrm rot="5400000">
                <a:off x="2958295" y="3005612"/>
                <a:ext cx="1122000" cy="4621975"/>
              </a:xfrm>
              <a:prstGeom prst="round2SameRect">
                <a:avLst>
                  <a:gd name="adj1" fmla="val 16667"/>
                  <a:gd name="adj2" fmla="val 0"/>
                </a:avLst>
              </a:prstGeom>
              <a:solidFill>
                <a:schemeClr val="lt1">
                  <a:alpha val="89803"/>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txBox="1"/>
              <p:nvPr/>
            </p:nvSpPr>
            <p:spPr>
              <a:xfrm>
                <a:off x="1208308" y="4810371"/>
                <a:ext cx="4567203" cy="1012456"/>
              </a:xfrm>
              <a:prstGeom prst="rect">
                <a:avLst/>
              </a:prstGeom>
              <a:noFill/>
              <a:ln>
                <a:noFill/>
              </a:ln>
            </p:spPr>
            <p:txBody>
              <a:bodyPr spcFirstLastPara="1" wrap="square" lIns="120900" tIns="10775" rIns="10775" bIns="10775" anchor="ctr" anchorCtr="0">
                <a:noAutofit/>
              </a:bodyPr>
              <a:lstStyle/>
              <a:p>
                <a:pPr marL="171450" marR="0" lvl="1" indent="-171450" algn="l" rtl="0">
                  <a:lnSpc>
                    <a:spcPct val="90000"/>
                  </a:lnSpc>
                  <a:spcBef>
                    <a:spcPts val="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Needs Assessment with goals (all stakeholders)</a:t>
                </a:r>
                <a:endParaRPr/>
              </a:p>
              <a:p>
                <a:pPr marL="171450" marR="0" lvl="1" indent="-171450" algn="l" rtl="0">
                  <a:lnSpc>
                    <a:spcPct val="90000"/>
                  </a:lnSpc>
                  <a:spcBef>
                    <a:spcPts val="255"/>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Schoolwide Program Plan</a:t>
                </a:r>
                <a:endParaRPr/>
              </a:p>
              <a:p>
                <a:pPr marL="171450" marR="0" lvl="1" indent="-171450" algn="l" rtl="0">
                  <a:lnSpc>
                    <a:spcPct val="90000"/>
                  </a:lnSpc>
                  <a:spcBef>
                    <a:spcPts val="255"/>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Aligned Schoolwide Budget</a:t>
                </a:r>
                <a:endParaRPr/>
              </a:p>
            </p:txBody>
          </p:sp>
        </p:grpSp>
        <p:grpSp>
          <p:nvGrpSpPr>
            <p:cNvPr id="425" name="Google Shape;425;p4"/>
            <p:cNvGrpSpPr/>
            <p:nvPr/>
          </p:nvGrpSpPr>
          <p:grpSpPr>
            <a:xfrm>
              <a:off x="-350980" y="956020"/>
              <a:ext cx="1968734" cy="5067136"/>
              <a:chOff x="-350980" y="956020"/>
              <a:chExt cx="1968734" cy="5067136"/>
            </a:xfrm>
          </p:grpSpPr>
          <p:sp>
            <p:nvSpPr>
              <p:cNvPr id="426" name="Google Shape;426;p4"/>
              <p:cNvSpPr/>
              <p:nvPr/>
            </p:nvSpPr>
            <p:spPr>
              <a:xfrm>
                <a:off x="-285571" y="5561128"/>
                <a:ext cx="1903323" cy="4620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FFFFFF"/>
                    </a:solidFill>
                    <a:latin typeface="Calibri"/>
                    <a:ea typeface="Calibri"/>
                    <a:cs typeface="Calibri"/>
                    <a:sym typeface="Calibri"/>
                  </a:rPr>
                  <a:t>Roots</a:t>
                </a:r>
                <a:endParaRPr/>
              </a:p>
            </p:txBody>
          </p:sp>
          <p:sp>
            <p:nvSpPr>
              <p:cNvPr id="427" name="Google Shape;427;p4"/>
              <p:cNvSpPr/>
              <p:nvPr/>
            </p:nvSpPr>
            <p:spPr>
              <a:xfrm>
                <a:off x="-285569" y="3991442"/>
                <a:ext cx="1903323" cy="4620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FFFFFF"/>
                    </a:solidFill>
                    <a:latin typeface="Calibri"/>
                    <a:ea typeface="Calibri"/>
                    <a:cs typeface="Calibri"/>
                    <a:sym typeface="Calibri"/>
                  </a:rPr>
                  <a:t>Trunk</a:t>
                </a:r>
                <a:endParaRPr sz="1800" b="1" i="0" u="none" strike="noStrike" cap="none">
                  <a:solidFill>
                    <a:srgbClr val="FFFFFF"/>
                  </a:solidFill>
                  <a:latin typeface="Calibri"/>
                  <a:ea typeface="Calibri"/>
                  <a:cs typeface="Calibri"/>
                  <a:sym typeface="Calibri"/>
                </a:endParaRPr>
              </a:p>
            </p:txBody>
          </p:sp>
          <p:sp>
            <p:nvSpPr>
              <p:cNvPr id="428" name="Google Shape;428;p4"/>
              <p:cNvSpPr/>
              <p:nvPr/>
            </p:nvSpPr>
            <p:spPr>
              <a:xfrm>
                <a:off x="-285570" y="2421756"/>
                <a:ext cx="1903323" cy="4620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rgbClr val="FFFFFF"/>
                    </a:solidFill>
                    <a:latin typeface="Calibri"/>
                    <a:ea typeface="Calibri"/>
                    <a:cs typeface="Calibri"/>
                    <a:sym typeface="Calibri"/>
                  </a:rPr>
                  <a:t>Leaves</a:t>
                </a:r>
                <a:endParaRPr sz="1800" b="1" i="0" u="none" strike="noStrike" cap="none" dirty="0">
                  <a:solidFill>
                    <a:srgbClr val="FFFFFF"/>
                  </a:solidFill>
                  <a:latin typeface="Calibri"/>
                  <a:ea typeface="Calibri"/>
                  <a:cs typeface="Calibri"/>
                  <a:sym typeface="Calibri"/>
                </a:endParaRPr>
              </a:p>
            </p:txBody>
          </p:sp>
          <p:sp>
            <p:nvSpPr>
              <p:cNvPr id="429" name="Google Shape;429;p4"/>
              <p:cNvSpPr/>
              <p:nvPr/>
            </p:nvSpPr>
            <p:spPr>
              <a:xfrm>
                <a:off x="-350980" y="956020"/>
                <a:ext cx="1903323" cy="4620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FFFFFF"/>
                    </a:solidFill>
                    <a:latin typeface="Calibri"/>
                    <a:ea typeface="Calibri"/>
                    <a:cs typeface="Calibri"/>
                    <a:sym typeface="Calibri"/>
                  </a:rPr>
                  <a:t>Fruit</a:t>
                </a:r>
                <a:endParaRPr sz="1800" b="1" i="0" u="none" strike="noStrike" cap="none">
                  <a:solidFill>
                    <a:srgbClr val="FFFFFF"/>
                  </a:solidFill>
                  <a:latin typeface="Calibri"/>
                  <a:ea typeface="Calibri"/>
                  <a:cs typeface="Calibri"/>
                  <a:sym typeface="Calibri"/>
                </a:endParaRPr>
              </a:p>
            </p:txBody>
          </p:sp>
        </p:grpSp>
      </p:grpSp>
      <p:pic>
        <p:nvPicPr>
          <p:cNvPr id="3" name="Picture 2">
            <a:extLst>
              <a:ext uri="{FF2B5EF4-FFF2-40B4-BE49-F238E27FC236}">
                <a16:creationId xmlns:a16="http://schemas.microsoft.com/office/drawing/2014/main" id="{B0EB81AD-6235-232C-3E85-132596ACBD2E}"/>
              </a:ext>
            </a:extLst>
          </p:cNvPr>
          <p:cNvPicPr>
            <a:picLocks noChangeAspect="1"/>
          </p:cNvPicPr>
          <p:nvPr/>
        </p:nvPicPr>
        <p:blipFill>
          <a:blip r:embed="rId4"/>
          <a:stretch>
            <a:fillRect/>
          </a:stretch>
        </p:blipFill>
        <p:spPr>
          <a:xfrm>
            <a:off x="9707093" y="5208862"/>
            <a:ext cx="2046496" cy="13188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
          <p:cNvSpPr txBox="1">
            <a:spLocks noGrp="1"/>
          </p:cNvSpPr>
          <p:nvPr>
            <p:ph type="body" idx="1"/>
          </p:nvPr>
        </p:nvSpPr>
        <p:spPr>
          <a:xfrm>
            <a:off x="769833" y="1481452"/>
            <a:ext cx="4925291" cy="248775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4E1E07"/>
              </a:buClr>
              <a:buSzPct val="100000"/>
              <a:buChar char="•"/>
            </a:pPr>
            <a:r>
              <a:rPr lang="en-US" sz="2000" dirty="0">
                <a:latin typeface="Calibri" panose="020F0502020204030204" pitchFamily="34" charset="0"/>
                <a:cs typeface="Calibri" panose="020F0502020204030204" pitchFamily="34" charset="0"/>
              </a:rPr>
              <a:t>A school must undertake a specified year-long planning process.</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4E1E07"/>
              </a:buClr>
              <a:buSzPct val="100000"/>
              <a:buChar char="•"/>
            </a:pPr>
            <a:r>
              <a:rPr lang="en-US" sz="2000" dirty="0">
                <a:latin typeface="Calibri" panose="020F0502020204030204" pitchFamily="34" charset="0"/>
                <a:cs typeface="Calibri" panose="020F0502020204030204" pitchFamily="34" charset="0"/>
              </a:rPr>
              <a:t>A school can use this planning process to </a:t>
            </a:r>
            <a:r>
              <a:rPr lang="en-US" sz="2000" u="sng" dirty="0">
                <a:latin typeface="Calibri" panose="020F0502020204030204" pitchFamily="34" charset="0"/>
                <a:cs typeface="Calibri" panose="020F0502020204030204" pitchFamily="34" charset="0"/>
              </a:rPr>
              <a:t>update</a:t>
            </a:r>
            <a:r>
              <a:rPr lang="en-US" sz="2000" dirty="0">
                <a:latin typeface="Calibri" panose="020F0502020204030204" pitchFamily="34" charset="0"/>
                <a:cs typeface="Calibri" panose="020F0502020204030204" pitchFamily="34" charset="0"/>
              </a:rPr>
              <a:t> or </a:t>
            </a:r>
            <a:r>
              <a:rPr lang="en-US" sz="2000" u="sng" dirty="0">
                <a:latin typeface="Calibri" panose="020F0502020204030204" pitchFamily="34" charset="0"/>
                <a:cs typeface="Calibri" panose="020F0502020204030204" pitchFamily="34" charset="0"/>
              </a:rPr>
              <a:t>revise</a:t>
            </a:r>
            <a:r>
              <a:rPr lang="en-US" sz="2000" dirty="0">
                <a:latin typeface="Calibri" panose="020F0502020204030204" pitchFamily="34" charset="0"/>
                <a:cs typeface="Calibri" panose="020F0502020204030204" pitchFamily="34" charset="0"/>
              </a:rPr>
              <a:t> existing plans.</a:t>
            </a:r>
            <a:endParaRPr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rgbClr val="4E1E07"/>
              </a:buClr>
              <a:buSzPct val="100000"/>
              <a:buChar char="•"/>
            </a:pPr>
            <a:r>
              <a:rPr lang="en-US" sz="2000" dirty="0">
                <a:latin typeface="Calibri" panose="020F0502020204030204" pitchFamily="34" charset="0"/>
                <a:cs typeface="Calibri" panose="020F0502020204030204" pitchFamily="34" charset="0"/>
              </a:rPr>
              <a:t>The planning process </a:t>
            </a:r>
            <a:r>
              <a:rPr lang="en-US" sz="2000" u="sng" dirty="0">
                <a:latin typeface="Calibri" panose="020F0502020204030204" pitchFamily="34" charset="0"/>
                <a:cs typeface="Calibri" panose="020F0502020204030204" pitchFamily="34" charset="0"/>
              </a:rPr>
              <a:t>begins</a:t>
            </a:r>
            <a:r>
              <a:rPr lang="en-US" sz="2000" dirty="0">
                <a:latin typeface="Calibri" panose="020F0502020204030204" pitchFamily="34" charset="0"/>
                <a:cs typeface="Calibri" panose="020F0502020204030204" pitchFamily="34" charset="0"/>
              </a:rPr>
              <a:t> with the required </a:t>
            </a:r>
            <a:r>
              <a:rPr lang="en-US" sz="2000" u="sng" dirty="0">
                <a:latin typeface="Calibri" panose="020F0502020204030204" pitchFamily="34" charset="0"/>
                <a:cs typeface="Calibri" panose="020F0502020204030204" pitchFamily="34" charset="0"/>
              </a:rPr>
              <a:t>comprehensive needs assessment</a:t>
            </a:r>
            <a:r>
              <a:rPr lang="en-US" sz="2000"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a:p>
            <a:pPr marL="0" lvl="0" indent="230188" algn="l" rtl="0">
              <a:lnSpc>
                <a:spcPct val="90000"/>
              </a:lnSpc>
              <a:spcBef>
                <a:spcPts val="1000"/>
              </a:spcBef>
              <a:spcAft>
                <a:spcPts val="0"/>
              </a:spcAft>
              <a:buClr>
                <a:srgbClr val="4E1E07"/>
              </a:buClr>
              <a:buSzPct val="100000"/>
              <a:buNone/>
            </a:pPr>
            <a:r>
              <a:rPr lang="en-US" sz="2000" dirty="0">
                <a:latin typeface="Calibri" panose="020F0502020204030204" pitchFamily="34" charset="0"/>
                <a:cs typeface="Calibri" panose="020F0502020204030204" pitchFamily="34" charset="0"/>
              </a:rPr>
              <a:t>ESSA, Title I Section 1114(b)(2)(B)</a:t>
            </a:r>
            <a:endParaRPr dirty="0">
              <a:latin typeface="Calibri" panose="020F0502020204030204" pitchFamily="34" charset="0"/>
              <a:cs typeface="Calibri" panose="020F0502020204030204" pitchFamily="34" charset="0"/>
            </a:endParaRPr>
          </a:p>
        </p:txBody>
      </p:sp>
      <p:pic>
        <p:nvPicPr>
          <p:cNvPr id="436" name="Google Shape;436;p5"/>
          <p:cNvPicPr preferRelativeResize="0"/>
          <p:nvPr/>
        </p:nvPicPr>
        <p:blipFill rotWithShape="1">
          <a:blip r:embed="rId3">
            <a:alphaModFix/>
          </a:blip>
          <a:srcRect/>
          <a:stretch/>
        </p:blipFill>
        <p:spPr>
          <a:xfrm>
            <a:off x="6123659" y="1643743"/>
            <a:ext cx="4639268" cy="4405366"/>
          </a:xfrm>
          <a:prstGeom prst="rect">
            <a:avLst/>
          </a:prstGeom>
          <a:noFill/>
          <a:ln>
            <a:noFill/>
          </a:ln>
        </p:spPr>
      </p:pic>
      <p:sp>
        <p:nvSpPr>
          <p:cNvPr id="437" name="Google Shape;437;p5"/>
          <p:cNvSpPr txBox="1">
            <a:spLocks noGrp="1"/>
          </p:cNvSpPr>
          <p:nvPr>
            <p:ph type="title"/>
          </p:nvPr>
        </p:nvSpPr>
        <p:spPr>
          <a:xfrm>
            <a:off x="250370" y="182889"/>
            <a:ext cx="10289961" cy="110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rebuchet MS"/>
              <a:buNone/>
            </a:pPr>
            <a:r>
              <a:rPr lang="en-US" sz="3600" dirty="0">
                <a:latin typeface="Calibri" panose="020F0502020204030204" pitchFamily="34" charset="0"/>
                <a:cs typeface="Calibri" panose="020F0502020204030204" pitchFamily="34" charset="0"/>
              </a:rPr>
              <a:t>CONTINUOUS SCHOOL IMPROVEMENT</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
          <p:cNvSpPr txBox="1">
            <a:spLocks noGrp="1"/>
          </p:cNvSpPr>
          <p:nvPr>
            <p:ph type="ctrTitle"/>
          </p:nvPr>
        </p:nvSpPr>
        <p:spPr>
          <a:xfrm>
            <a:off x="263047" y="525662"/>
            <a:ext cx="10265559" cy="1016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US" sz="4400" dirty="0">
                <a:latin typeface="Calibri" panose="020F0502020204030204" pitchFamily="34" charset="0"/>
                <a:cs typeface="Calibri" panose="020F0502020204030204" pitchFamily="34" charset="0"/>
              </a:rPr>
              <a:t>DPA-SEP ESSA PROGRAMMATIC REQUIREMENTS</a:t>
            </a:r>
            <a:endParaRPr dirty="0">
              <a:latin typeface="Calibri" panose="020F0502020204030204" pitchFamily="34" charset="0"/>
              <a:cs typeface="Calibri" panose="020F0502020204030204" pitchFamily="34" charset="0"/>
            </a:endParaRPr>
          </a:p>
        </p:txBody>
      </p:sp>
      <p:sp>
        <p:nvSpPr>
          <p:cNvPr id="444" name="Google Shape;444;p6"/>
          <p:cNvSpPr txBox="1">
            <a:spLocks noGrp="1"/>
          </p:cNvSpPr>
          <p:nvPr>
            <p:ph type="subTitle" idx="1"/>
          </p:nvPr>
        </p:nvSpPr>
        <p:spPr>
          <a:xfrm>
            <a:off x="1608519" y="1716596"/>
            <a:ext cx="4178063" cy="3424807"/>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rgbClr val="4E1E07"/>
              </a:buClr>
              <a:buSzPct val="100000"/>
              <a:buNone/>
            </a:pPr>
            <a:r>
              <a:rPr lang="en-US" dirty="0">
                <a:latin typeface="Calibri" panose="020F0502020204030204" pitchFamily="34" charset="0"/>
                <a:cs typeface="Calibri" panose="020F0502020204030204" pitchFamily="34" charset="0"/>
              </a:rPr>
              <a:t>The DPA SEP unit utilizes a set of ESSA indicators to ensure schools create, implement, monitor, and evaluate a schoolwide improvement program at each of the 180+ Bureau-funded schools.</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4E1E07"/>
              </a:buClr>
              <a:buSzPct val="100000"/>
              <a:buNone/>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4E1E07"/>
              </a:buClr>
              <a:buSzPct val="100000"/>
              <a:buNone/>
            </a:pPr>
            <a:r>
              <a:rPr lang="en-US" dirty="0">
                <a:latin typeface="Calibri" panose="020F0502020204030204" pitchFamily="34" charset="0"/>
                <a:cs typeface="Calibri" panose="020F0502020204030204" pitchFamily="34" charset="0"/>
              </a:rPr>
              <a:t>The ESSA indicators may also be seen as a framework for the continuous school improvement process for schools to improve student outcomes. </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4E1E07"/>
              </a:buClr>
              <a:buSzPct val="100000"/>
              <a:buNone/>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4E1E07"/>
              </a:buClr>
              <a:buSzPct val="100000"/>
              <a:buNone/>
            </a:pPr>
            <a:r>
              <a:rPr lang="en-US" dirty="0">
                <a:latin typeface="Calibri" panose="020F0502020204030204" pitchFamily="34" charset="0"/>
                <a:cs typeface="Calibri" panose="020F0502020204030204" pitchFamily="34" charset="0"/>
              </a:rPr>
              <a:t>Each school’s improvement process is driven by a review of data, stakeholder input, identification and implementation of evidence-based strategies/practices/programs to meet the needs of the entire learning community.</a:t>
            </a:r>
            <a:endParaRPr dirty="0">
              <a:latin typeface="Calibri" panose="020F0502020204030204" pitchFamily="34" charset="0"/>
              <a:cs typeface="Calibri" panose="020F0502020204030204" pitchFamily="34" charset="0"/>
            </a:endParaRPr>
          </a:p>
          <a:p>
            <a:pPr marL="0" lvl="0" indent="0" algn="ctr" rtl="0">
              <a:lnSpc>
                <a:spcPct val="90000"/>
              </a:lnSpc>
              <a:spcBef>
                <a:spcPts val="1000"/>
              </a:spcBef>
              <a:spcAft>
                <a:spcPts val="0"/>
              </a:spcAft>
              <a:buClr>
                <a:srgbClr val="4E1E07"/>
              </a:buClr>
              <a:buSzPct val="100000"/>
              <a:buNone/>
            </a:pPr>
            <a:endParaRPr dirty="0"/>
          </a:p>
        </p:txBody>
      </p:sp>
      <p:pic>
        <p:nvPicPr>
          <p:cNvPr id="445" name="Google Shape;445;p6"/>
          <p:cNvPicPr preferRelativeResize="0"/>
          <p:nvPr/>
        </p:nvPicPr>
        <p:blipFill rotWithShape="1">
          <a:blip r:embed="rId3">
            <a:alphaModFix/>
          </a:blip>
          <a:srcRect/>
          <a:stretch/>
        </p:blipFill>
        <p:spPr>
          <a:xfrm>
            <a:off x="6505628" y="1844261"/>
            <a:ext cx="5143577" cy="4628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
          <p:cNvSpPr txBox="1">
            <a:spLocks noGrp="1"/>
          </p:cNvSpPr>
          <p:nvPr>
            <p:ph type="title"/>
          </p:nvPr>
        </p:nvSpPr>
        <p:spPr>
          <a:xfrm>
            <a:off x="241524" y="1673213"/>
            <a:ext cx="6329824" cy="18752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1800"/>
              <a:buFont typeface="Calibri"/>
              <a:buNone/>
            </a:pPr>
            <a:r>
              <a:rPr lang="en-US" sz="1800" b="1" i="0" cap="none" dirty="0">
                <a:solidFill>
                  <a:srgbClr val="000000"/>
                </a:solidFill>
                <a:latin typeface="Calibri"/>
                <a:ea typeface="Calibri"/>
                <a:cs typeface="Calibri"/>
                <a:sym typeface="Calibri"/>
              </a:rPr>
              <a:t>Comprehensive Continuous Schoolwide Improvement Plan-</a:t>
            </a:r>
            <a:r>
              <a:rPr lang="en-US" sz="1800" dirty="0">
                <a:solidFill>
                  <a:srgbClr val="000000"/>
                </a:solidFill>
                <a:latin typeface="Calibri"/>
                <a:ea typeface="Calibri"/>
                <a:cs typeface="Calibri"/>
                <a:sym typeface="Calibri"/>
              </a:rPr>
              <a:t> </a:t>
            </a:r>
            <a:r>
              <a:rPr lang="en-US" sz="1800" b="0" i="0" cap="none" dirty="0">
                <a:solidFill>
                  <a:srgbClr val="000000"/>
                </a:solidFill>
                <a:latin typeface="Calibri"/>
                <a:ea typeface="Calibri"/>
                <a:cs typeface="Calibri"/>
                <a:sym typeface="Calibri"/>
              </a:rPr>
              <a:t>The school ensures that it complies with the provision for submitting the BIE Consolidated application to the BIE and reviewing/revising the schoolwide plan as necessary to reflect substantial changes in the direction of the school’s schoolwide plan. The SWP must coordinate with the following US ED grants: Title I, Part A; School Improvement 1003(a) and 1003(g); Title II, Part A; Title X, Part C – McKinney-Vento Act; IDEA, 21st Century Community Learning Centers; Comprehensive Literacy State Development Program, Student Support and Academic Enrichment, Rural Education, and Indian Education.</a:t>
            </a:r>
            <a:r>
              <a:rPr lang="en-US" sz="1800" b="1" i="0" cap="none" dirty="0">
                <a:solidFill>
                  <a:srgbClr val="000000"/>
                </a:solidFill>
                <a:latin typeface="Calibri"/>
                <a:ea typeface="Calibri"/>
                <a:cs typeface="Calibri"/>
                <a:sym typeface="Calibri"/>
              </a:rPr>
              <a:t> Legal Citation: ESSA, Title I, Part A § 1112 and Title VIII, Part C</a:t>
            </a:r>
            <a:endParaRPr sz="1800" cap="none" dirty="0"/>
          </a:p>
        </p:txBody>
      </p:sp>
      <p:sp>
        <p:nvSpPr>
          <p:cNvPr id="452" name="Google Shape;452;p7"/>
          <p:cNvSpPr txBox="1"/>
          <p:nvPr/>
        </p:nvSpPr>
        <p:spPr>
          <a:xfrm>
            <a:off x="241524" y="337118"/>
            <a:ext cx="6720840" cy="754055"/>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800"/>
              <a:buFont typeface="Trebuchet MS"/>
              <a:buNone/>
            </a:pPr>
            <a:r>
              <a:rPr lang="en-US" sz="4800" b="1" i="0" u="none" strike="noStrike" cap="none" dirty="0">
                <a:solidFill>
                  <a:schemeClr val="dk1"/>
                </a:solidFill>
                <a:latin typeface="Calibri" panose="020F0502020204030204" pitchFamily="34" charset="0"/>
                <a:ea typeface="Trebuchet MS"/>
                <a:cs typeface="Calibri" panose="020F0502020204030204" pitchFamily="34" charset="0"/>
                <a:sym typeface="Trebuchet MS"/>
              </a:rPr>
              <a:t>INDICATOR 1</a:t>
            </a:r>
            <a:endParaRPr dirty="0">
              <a:latin typeface="Calibri" panose="020F0502020204030204" pitchFamily="34" charset="0"/>
              <a:cs typeface="Calibri" panose="020F0502020204030204" pitchFamily="34" charset="0"/>
            </a:endParaRPr>
          </a:p>
        </p:txBody>
      </p:sp>
      <p:grpSp>
        <p:nvGrpSpPr>
          <p:cNvPr id="453" name="Google Shape;453;p7"/>
          <p:cNvGrpSpPr/>
          <p:nvPr/>
        </p:nvGrpSpPr>
        <p:grpSpPr>
          <a:xfrm>
            <a:off x="6751783" y="2204554"/>
            <a:ext cx="5018258" cy="4239762"/>
            <a:chOff x="6949440" y="1301371"/>
            <a:chExt cx="5113740" cy="4202783"/>
          </a:xfrm>
        </p:grpSpPr>
        <p:pic>
          <p:nvPicPr>
            <p:cNvPr id="454" name="Google Shape;454;p7"/>
            <p:cNvPicPr preferRelativeResize="0"/>
            <p:nvPr/>
          </p:nvPicPr>
          <p:blipFill rotWithShape="1">
            <a:blip r:embed="rId3">
              <a:alphaModFix/>
            </a:blip>
            <a:srcRect/>
            <a:stretch/>
          </p:blipFill>
          <p:spPr>
            <a:xfrm>
              <a:off x="6949440" y="1301371"/>
              <a:ext cx="5113740" cy="775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5" name="Google Shape;455;p7"/>
            <p:cNvPicPr preferRelativeResize="0"/>
            <p:nvPr/>
          </p:nvPicPr>
          <p:blipFill rotWithShape="1">
            <a:blip r:embed="rId4">
              <a:alphaModFix/>
            </a:blip>
            <a:srcRect/>
            <a:stretch/>
          </p:blipFill>
          <p:spPr>
            <a:xfrm>
              <a:off x="6949440" y="2268565"/>
              <a:ext cx="5113740" cy="3235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56" name="Google Shape;456;p7"/>
          <p:cNvGrpSpPr/>
          <p:nvPr/>
        </p:nvGrpSpPr>
        <p:grpSpPr>
          <a:xfrm>
            <a:off x="1283139" y="4247149"/>
            <a:ext cx="10825456" cy="2461934"/>
            <a:chOff x="1788712" y="4357303"/>
            <a:chExt cx="10825456" cy="2461934"/>
          </a:xfrm>
        </p:grpSpPr>
        <p:sp>
          <p:nvSpPr>
            <p:cNvPr id="457" name="Google Shape;457;p7"/>
            <p:cNvSpPr txBox="1"/>
            <p:nvPr/>
          </p:nvSpPr>
          <p:spPr>
            <a:xfrm>
              <a:off x="1788712" y="4357303"/>
              <a:ext cx="5468644" cy="147732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Needs Assessment/SMART Goals</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Schoolwide Program Plan</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Schoolwide Budget (ISEP and Supplemental Funds-Title I, Title II, Title IV) </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F6460"/>
                </a:solidFill>
                <a:latin typeface="Calibri"/>
                <a:ea typeface="Calibri"/>
                <a:cs typeface="Calibri"/>
                <a:sym typeface="Calibri"/>
              </a:endParaRPr>
            </a:p>
            <a:p>
              <a:pPr marL="342900" marR="0" lvl="0" indent="-342900" algn="l" rtl="0">
                <a:spcBef>
                  <a:spcPts val="0"/>
                </a:spcBef>
                <a:spcAft>
                  <a:spcPts val="0"/>
                </a:spcAft>
                <a:buClr>
                  <a:srgbClr val="000000"/>
                </a:buClr>
                <a:buSzPts val="1800"/>
                <a:buFont typeface="Calibri"/>
                <a:buAutoNum type="arabicPeriod"/>
              </a:pPr>
              <a:r>
                <a:rPr lang="en-US" sz="1800" b="0" i="0" u="none" strike="noStrike" cap="none" dirty="0">
                  <a:solidFill>
                    <a:srgbClr val="000000"/>
                  </a:solidFill>
                  <a:latin typeface="Calibri"/>
                  <a:ea typeface="Calibri"/>
                  <a:cs typeface="Calibri"/>
                  <a:sym typeface="Calibri"/>
                </a:rPr>
                <a:t>Signed and uploaded Title I Assurances </a:t>
              </a:r>
              <a:endParaRPr sz="1800" b="0" i="0" u="none" strike="noStrike" cap="none" dirty="0">
                <a:solidFill>
                  <a:schemeClr val="dk1"/>
                </a:solidFill>
                <a:latin typeface="Calibri"/>
                <a:ea typeface="Calibri"/>
                <a:cs typeface="Calibri"/>
                <a:sym typeface="Calibri"/>
              </a:endParaRPr>
            </a:p>
          </p:txBody>
        </p:sp>
        <p:sp>
          <p:nvSpPr>
            <p:cNvPr id="458" name="Google Shape;458;p7"/>
            <p:cNvSpPr/>
            <p:nvPr/>
          </p:nvSpPr>
          <p:spPr>
            <a:xfrm rot="16200000">
              <a:off x="11490271" y="5695340"/>
              <a:ext cx="190924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accent1"/>
                  </a:solidFill>
                  <a:latin typeface="Calibri"/>
                  <a:ea typeface="Calibri"/>
                  <a:cs typeface="Calibri"/>
                  <a:sym typeface="Calibri"/>
                </a:rPr>
                <a:t>Sample Evidence</a:t>
              </a:r>
              <a:endParaRPr dirty="0"/>
            </a:p>
          </p:txBody>
        </p:sp>
      </p:grpSp>
    </p:spTree>
  </p:cSld>
  <p:clrMapOvr>
    <a:masterClrMapping/>
  </p:clrMapOvr>
</p:sld>
</file>

<file path=ppt/theme/theme1.xml><?xml version="1.0" encoding="utf-8"?>
<a:theme xmlns:a="http://schemas.openxmlformats.org/drawingml/2006/main" name="Official BIE Central Office Theme">
  <a:themeElements>
    <a:clrScheme name="BIE Color Palette">
      <a:dk1>
        <a:srgbClr val="0F6460"/>
      </a:dk1>
      <a:lt1>
        <a:srgbClr val="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3530</Words>
  <Application>Microsoft Office PowerPoint</Application>
  <PresentationFormat>Widescreen</PresentationFormat>
  <Paragraphs>288</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Trebuchet MS</vt:lpstr>
      <vt:lpstr>Official BIE Central Office Theme</vt:lpstr>
      <vt:lpstr>PowerPoint Presentation</vt:lpstr>
      <vt:lpstr>SESSION 2 PROGRAMMATIC REQUIREMENTS:  LEVERAGING PLANS TO IMPROVE STUDENT LEARNING</vt:lpstr>
      <vt:lpstr>PowerPoint Presentation</vt:lpstr>
      <vt:lpstr>MISSION SLIDE</vt:lpstr>
      <vt:lpstr>MEET OUR PRESENTERS</vt:lpstr>
      <vt:lpstr>PowerPoint Presentation</vt:lpstr>
      <vt:lpstr>CONTINUOUS SCHOOL IMPROVEMENT</vt:lpstr>
      <vt:lpstr>DPA-SEP ESSA PROGRAMMATIC REQUIREMENTS</vt:lpstr>
      <vt:lpstr>Comprehensive Continuous Schoolwide Improvement Plan- The school ensures that it complies with the provision for submitting the BIE Consolidated application to the BIE and reviewing/revising the schoolwide plan as necessary to reflect substantial changes in the direction of the school’s schoolwide plan. The SWP must coordinate with the following US ED grants: Title I, Part A; School Improvement 1003(a) and 1003(g); Title II, Part A; Title X, Part C – McKinney-Vento Act; IDEA, 21st Century Community Learning Centers; Comprehensive Literacy State Development Program, Student Support and Academic Enrichment, Rural Education, and Indian Education. Legal Citation: ESSA, Title I, Part A § 1112 and Title VIII, Part C</vt:lpstr>
      <vt:lpstr>INDICATOR 2</vt:lpstr>
      <vt:lpstr>INDICATOR 3</vt:lpstr>
      <vt:lpstr>INDICATOR 4</vt:lpstr>
      <vt:lpstr>INDICATOR 5 AND 15</vt:lpstr>
      <vt:lpstr>INDICATOR 6</vt:lpstr>
      <vt:lpstr>INDICATOR 7</vt:lpstr>
      <vt:lpstr>INDICATOR 8</vt:lpstr>
      <vt:lpstr>INDICATOR 9</vt:lpstr>
      <vt:lpstr>INDICATOR 10</vt:lpstr>
      <vt:lpstr>INDICATOR 11</vt:lpstr>
      <vt:lpstr>INDICATOR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 NEWS!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PROGRAMMATIC REQUIREMENTS: LEVERAGING PLANS TO IMPROVE STUDENT LEARNING</dc:title>
  <dc:creator>Bitsui, Marian K</dc:creator>
  <cp:lastModifiedBy>Perry, Dunnivan G</cp:lastModifiedBy>
  <cp:revision>11</cp:revision>
  <dcterms:created xsi:type="dcterms:W3CDTF">2022-01-20T15:01:18Z</dcterms:created>
  <dcterms:modified xsi:type="dcterms:W3CDTF">2022-06-01T16:02:10Z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0x010100813EFBD184CCA942BD942D2DC234DA02</vt:lpwstr>
  </property>
</Properties>
</file>