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1"/>
  </p:notesMasterIdLst>
  <p:sldIdLst>
    <p:sldId id="256" r:id="rId5"/>
    <p:sldId id="289" r:id="rId6"/>
    <p:sldId id="288" r:id="rId7"/>
    <p:sldId id="257" r:id="rId8"/>
    <p:sldId id="290" r:id="rId9"/>
    <p:sldId id="291" r:id="rId10"/>
    <p:sldId id="292" r:id="rId11"/>
    <p:sldId id="321" r:id="rId12"/>
    <p:sldId id="294" r:id="rId13"/>
    <p:sldId id="296" r:id="rId14"/>
    <p:sldId id="297" r:id="rId15"/>
    <p:sldId id="298" r:id="rId16"/>
    <p:sldId id="299" r:id="rId17"/>
    <p:sldId id="301" r:id="rId18"/>
    <p:sldId id="302" r:id="rId19"/>
    <p:sldId id="300" r:id="rId20"/>
    <p:sldId id="310" r:id="rId21"/>
    <p:sldId id="304" r:id="rId22"/>
    <p:sldId id="309" r:id="rId23"/>
    <p:sldId id="305" r:id="rId24"/>
    <p:sldId id="303" r:id="rId25"/>
    <p:sldId id="306" r:id="rId26"/>
    <p:sldId id="311" r:id="rId27"/>
    <p:sldId id="307" r:id="rId28"/>
    <p:sldId id="312" r:id="rId29"/>
    <p:sldId id="308" r:id="rId30"/>
    <p:sldId id="313" r:id="rId31"/>
    <p:sldId id="314" r:id="rId32"/>
    <p:sldId id="317" r:id="rId33"/>
    <p:sldId id="315" r:id="rId34"/>
    <p:sldId id="318" r:id="rId35"/>
    <p:sldId id="316" r:id="rId36"/>
    <p:sldId id="319" r:id="rId37"/>
    <p:sldId id="320" r:id="rId38"/>
    <p:sldId id="286" r:id="rId39"/>
    <p:sldId id="287" r:id="rId40"/>
  </p:sldIdLst>
  <p:sldSz cx="12192000" cy="6858000"/>
  <p:notesSz cx="9601200" cy="7315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jZFBZshv1N04LIQrujuQtvb6IDz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3F21"/>
    <a:srgbClr val="2B4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2D3A53-7E50-6EF3-3DFB-64262EBD3664}" v="28" dt="2022-06-06T21:45:48.075"/>
  </p1510:revLst>
</p1510:revInfo>
</file>

<file path=ppt/tableStyles.xml><?xml version="1.0" encoding="utf-8"?>
<a:tblStyleLst xmlns:a="http://schemas.openxmlformats.org/drawingml/2006/main" def="{888D8455-8DA2-4D61-97FC-E4BB9913DE9A}">
  <a:tblStyle styleId="{888D8455-8DA2-4D61-97FC-E4BB9913DE9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CEC"/>
          </a:solidFill>
        </a:fill>
      </a:tcStyle>
    </a:wholeTbl>
    <a:band1H>
      <a:tcTxStyle/>
      <a:tcStyle>
        <a:tcBdr/>
        <a:fill>
          <a:solidFill>
            <a:srgbClr val="CAD8D7"/>
          </a:solidFill>
        </a:fill>
      </a:tcStyle>
    </a:band1H>
    <a:band2H>
      <a:tcTxStyle/>
      <a:tcStyle>
        <a:tcBdr/>
      </a:tcStyle>
    </a:band2H>
    <a:band1V>
      <a:tcTxStyle/>
      <a:tcStyle>
        <a:tcBdr/>
        <a:fill>
          <a:solidFill>
            <a:srgbClr val="CAD8D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snapToObjects="1" showGuides="1">
      <p:cViewPr varScale="1">
        <p:scale>
          <a:sx n="147" d="100"/>
          <a:sy n="147" d="100"/>
        </p:scale>
        <p:origin x="204"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customschemas.google.com/relationships/presentationmetadata" Target="metadata"/><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160838" cy="3667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438775" y="0"/>
            <a:ext cx="4160838" cy="36671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948488"/>
            <a:ext cx="4160838" cy="36671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10</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584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3185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490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13</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8645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14</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2991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15</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9736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249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17</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1251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692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19</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824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713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755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21</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5402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9983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23</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1579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367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25</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235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009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27</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0634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3185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29</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453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5571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256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31</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5573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574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33</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0943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2719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1: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3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3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5809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025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393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8</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817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299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25.png"/><Relationship Id="rId4" Type="http://schemas.openxmlformats.org/officeDocument/2006/relationships/image" Target="../media/image30.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0.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37.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5.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hyperlink" Target="http://www.bie.edu/" TargetMode="External"/><Relationship Id="rId4" Type="http://schemas.openxmlformats.org/officeDocument/2006/relationships/image" Target="../media/image2.png"/><Relationship Id="rId9" Type="http://schemas.openxmlformats.org/officeDocument/2006/relationships/image" Target="../media/image4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47.png"/><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6" name="Picture 5">
            <a:extLst>
              <a:ext uri="{FF2B5EF4-FFF2-40B4-BE49-F238E27FC236}">
                <a16:creationId xmlns:a16="http://schemas.microsoft.com/office/drawing/2014/main" id="{1A37C8D7-021B-412A-96A4-3D93C572F5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9380" y="5380521"/>
            <a:ext cx="1093239" cy="1093239"/>
          </a:xfrm>
          <a:prstGeom prst="rect">
            <a:avLst/>
          </a:prstGeom>
        </p:spPr>
      </p:pic>
    </p:spTree>
    <p:extLst>
      <p:ext uri="{BB962C8B-B14F-4D97-AF65-F5344CB8AC3E}">
        <p14:creationId xmlns:p14="http://schemas.microsoft.com/office/powerpoint/2010/main" val="4089042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4"/>
        <p:cNvGrpSpPr/>
        <p:nvPr/>
      </p:nvGrpSpPr>
      <p:grpSpPr>
        <a:xfrm>
          <a:off x="0" y="0"/>
          <a:ext cx="0" cy="0"/>
          <a:chOff x="0" y="0"/>
          <a:chExt cx="0" cy="0"/>
        </a:xfrm>
      </p:grpSpPr>
      <p:sp>
        <p:nvSpPr>
          <p:cNvPr id="185" name="Google Shape;185;p48"/>
          <p:cNvSpPr txBox="1">
            <a:spLocks noGrp="1"/>
          </p:cNvSpPr>
          <p:nvPr>
            <p:ph type="body" idx="1"/>
          </p:nvPr>
        </p:nvSpPr>
        <p:spPr>
          <a:xfrm>
            <a:off x="1455592" y="1825625"/>
            <a:ext cx="9623888" cy="39769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86" name="Google Shape;18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9" name="Google Shape;189;p48"/>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spTree>
      <p:nvGrpSpPr>
        <p:cNvPr id="1" name="Shape 190"/>
        <p:cNvGrpSpPr/>
        <p:nvPr/>
      </p:nvGrpSpPr>
      <p:grpSpPr>
        <a:xfrm>
          <a:off x="0" y="0"/>
          <a:ext cx="0" cy="0"/>
          <a:chOff x="0" y="0"/>
          <a:chExt cx="0" cy="0"/>
        </a:xfrm>
      </p:grpSpPr>
      <p:pic>
        <p:nvPicPr>
          <p:cNvPr id="191" name="Google Shape;191;p49"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sp>
        <p:nvSpPr>
          <p:cNvPr id="192" name="Google Shape;192;p49"/>
          <p:cNvSpPr txBox="1">
            <a:spLocks noGrp="1"/>
          </p:cNvSpPr>
          <p:nvPr>
            <p:ph type="title"/>
          </p:nvPr>
        </p:nvSpPr>
        <p:spPr>
          <a:xfrm>
            <a:off x="3700149" y="1439071"/>
            <a:ext cx="6827520" cy="237458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3" name="Google Shape;193;p49"/>
          <p:cNvSpPr txBox="1">
            <a:spLocks noGrp="1"/>
          </p:cNvSpPr>
          <p:nvPr>
            <p:ph type="body" idx="1"/>
          </p:nvPr>
        </p:nvSpPr>
        <p:spPr>
          <a:xfrm>
            <a:off x="3700149" y="4149568"/>
            <a:ext cx="6827520" cy="1341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9D9C"/>
              </a:buClr>
              <a:buSzPts val="2400"/>
              <a:buNone/>
              <a:defRPr sz="2400">
                <a:solidFill>
                  <a:srgbClr val="889D9C"/>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rgbClr val="889D9C"/>
              </a:buClr>
              <a:buSzPts val="2000"/>
              <a:buNone/>
              <a:defRPr sz="2000">
                <a:solidFill>
                  <a:srgbClr val="889D9C"/>
                </a:solidFill>
              </a:defRPr>
            </a:lvl2pPr>
            <a:lvl3pPr marL="1371600" lvl="2" indent="-228600" algn="l">
              <a:lnSpc>
                <a:spcPct val="90000"/>
              </a:lnSpc>
              <a:spcBef>
                <a:spcPts val="500"/>
              </a:spcBef>
              <a:spcAft>
                <a:spcPts val="0"/>
              </a:spcAft>
              <a:buClr>
                <a:srgbClr val="889D9C"/>
              </a:buClr>
              <a:buSzPts val="1800"/>
              <a:buNone/>
              <a:defRPr sz="1800">
                <a:solidFill>
                  <a:srgbClr val="889D9C"/>
                </a:solidFill>
              </a:defRPr>
            </a:lvl3pPr>
            <a:lvl4pPr marL="1828800" lvl="3" indent="-228600" algn="l">
              <a:lnSpc>
                <a:spcPct val="90000"/>
              </a:lnSpc>
              <a:spcBef>
                <a:spcPts val="500"/>
              </a:spcBef>
              <a:spcAft>
                <a:spcPts val="0"/>
              </a:spcAft>
              <a:buClr>
                <a:srgbClr val="889D9C"/>
              </a:buClr>
              <a:buSzPts val="1600"/>
              <a:buNone/>
              <a:defRPr sz="1600">
                <a:solidFill>
                  <a:srgbClr val="889D9C"/>
                </a:solidFill>
              </a:defRPr>
            </a:lvl4pPr>
            <a:lvl5pPr marL="2286000" lvl="4" indent="-228600" algn="l">
              <a:lnSpc>
                <a:spcPct val="90000"/>
              </a:lnSpc>
              <a:spcBef>
                <a:spcPts val="500"/>
              </a:spcBef>
              <a:spcAft>
                <a:spcPts val="0"/>
              </a:spcAft>
              <a:buClr>
                <a:srgbClr val="889D9C"/>
              </a:buClr>
              <a:buSzPts val="1600"/>
              <a:buNone/>
              <a:defRPr sz="1600">
                <a:solidFill>
                  <a:srgbClr val="889D9C"/>
                </a:solidFill>
              </a:defRPr>
            </a:lvl5pPr>
            <a:lvl6pPr marL="2743200" lvl="5" indent="-228600" algn="l">
              <a:lnSpc>
                <a:spcPct val="90000"/>
              </a:lnSpc>
              <a:spcBef>
                <a:spcPts val="500"/>
              </a:spcBef>
              <a:spcAft>
                <a:spcPts val="0"/>
              </a:spcAft>
              <a:buClr>
                <a:srgbClr val="889D9C"/>
              </a:buClr>
              <a:buSzPts val="1600"/>
              <a:buNone/>
              <a:defRPr sz="1600">
                <a:solidFill>
                  <a:srgbClr val="889D9C"/>
                </a:solidFill>
              </a:defRPr>
            </a:lvl6pPr>
            <a:lvl7pPr marL="3200400" lvl="6" indent="-228600" algn="l">
              <a:lnSpc>
                <a:spcPct val="90000"/>
              </a:lnSpc>
              <a:spcBef>
                <a:spcPts val="500"/>
              </a:spcBef>
              <a:spcAft>
                <a:spcPts val="0"/>
              </a:spcAft>
              <a:buClr>
                <a:srgbClr val="889D9C"/>
              </a:buClr>
              <a:buSzPts val="1600"/>
              <a:buNone/>
              <a:defRPr sz="1600">
                <a:solidFill>
                  <a:srgbClr val="889D9C"/>
                </a:solidFill>
              </a:defRPr>
            </a:lvl7pPr>
            <a:lvl8pPr marL="3657600" lvl="7" indent="-228600" algn="l">
              <a:lnSpc>
                <a:spcPct val="90000"/>
              </a:lnSpc>
              <a:spcBef>
                <a:spcPts val="500"/>
              </a:spcBef>
              <a:spcAft>
                <a:spcPts val="0"/>
              </a:spcAft>
              <a:buClr>
                <a:srgbClr val="889D9C"/>
              </a:buClr>
              <a:buSzPts val="1600"/>
              <a:buNone/>
              <a:defRPr sz="1600">
                <a:solidFill>
                  <a:srgbClr val="889D9C"/>
                </a:solidFill>
              </a:defRPr>
            </a:lvl8pPr>
            <a:lvl9pPr marL="4114800" lvl="8" indent="-228600" algn="l">
              <a:lnSpc>
                <a:spcPct val="90000"/>
              </a:lnSpc>
              <a:spcBef>
                <a:spcPts val="500"/>
              </a:spcBef>
              <a:spcAft>
                <a:spcPts val="0"/>
              </a:spcAft>
              <a:buClr>
                <a:srgbClr val="889D9C"/>
              </a:buClr>
              <a:buSzPts val="1600"/>
              <a:buNone/>
              <a:defRPr sz="1600">
                <a:solidFill>
                  <a:srgbClr val="889D9C"/>
                </a:solidFill>
              </a:defRPr>
            </a:lvl9pPr>
          </a:lstStyle>
          <a:p>
            <a:endParaRPr dirty="0"/>
          </a:p>
        </p:txBody>
      </p:sp>
      <p:sp>
        <p:nvSpPr>
          <p:cNvPr id="194" name="Google Shape;19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97" name="Google Shape;197;p49" descr="A person smiling at the camera&#10;&#10;Description automatically generated with low confidence"/>
          <p:cNvPicPr preferRelativeResize="0"/>
          <p:nvPr/>
        </p:nvPicPr>
        <p:blipFill rotWithShape="1">
          <a:blip r:embed="rId3">
            <a:alphaModFix/>
          </a:blip>
          <a:srcRect l="35520" t="3567" r="2364" b="3259"/>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198" name="Google Shape;198;p49"/>
          <p:cNvPicPr preferRelativeResize="0"/>
          <p:nvPr/>
        </p:nvPicPr>
        <p:blipFill rotWithShape="1">
          <a:blip r:embed="rId4">
            <a:alphaModFix/>
          </a:blip>
          <a:srcRect/>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199" name="Google Shape;199;p49" descr="A circle filled with diagonal lines"/>
          <p:cNvPicPr preferRelativeResize="0"/>
          <p:nvPr/>
        </p:nvPicPr>
        <p:blipFill rotWithShape="1">
          <a:blip r:embed="rId5">
            <a:alphaModFix/>
          </a:blip>
          <a:srcRect l="29003" t="11635" r="12363" b="52733"/>
          <a:stretch/>
        </p:blipFill>
        <p:spPr>
          <a:xfrm rot="-5400000" flipH="1">
            <a:off x="10037114" y="525789"/>
            <a:ext cx="2680677" cy="1629095"/>
          </a:xfrm>
          <a:prstGeom prst="rect">
            <a:avLst/>
          </a:prstGeom>
          <a:noFill/>
          <a:ln>
            <a:noFill/>
          </a:ln>
        </p:spPr>
      </p:pic>
      <p:pic>
        <p:nvPicPr>
          <p:cNvPr id="200" name="Google Shape;200;p49" descr="A square made of dots"/>
          <p:cNvPicPr preferRelativeResize="0"/>
          <p:nvPr/>
        </p:nvPicPr>
        <p:blipFill rotWithShape="1">
          <a:blip r:embed="rId6">
            <a:alphaModFix/>
          </a:blip>
          <a:srcRect l="44777" t="13758" r="30555" b="40299"/>
          <a:stretch/>
        </p:blipFill>
        <p:spPr>
          <a:xfrm rot="5400000">
            <a:off x="486330" y="4207589"/>
            <a:ext cx="1127760" cy="210042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201"/>
        <p:cNvGrpSpPr/>
        <p:nvPr/>
      </p:nvGrpSpPr>
      <p:grpSpPr>
        <a:xfrm>
          <a:off x="0" y="0"/>
          <a:ext cx="0" cy="0"/>
          <a:chOff x="0" y="0"/>
          <a:chExt cx="0" cy="0"/>
        </a:xfrm>
      </p:grpSpPr>
      <p:sp>
        <p:nvSpPr>
          <p:cNvPr id="202" name="Google Shape;202;p50"/>
          <p:cNvSpPr txBox="1">
            <a:spLocks noGrp="1"/>
          </p:cNvSpPr>
          <p:nvPr>
            <p:ph type="body" idx="1"/>
          </p:nvPr>
        </p:nvSpPr>
        <p:spPr>
          <a:xfrm>
            <a:off x="6377529" y="1999185"/>
            <a:ext cx="4587240" cy="39031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03" name="Google Shape;20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6" name="Google Shape;206;p50"/>
          <p:cNvSpPr txBox="1">
            <a:spLocks noGrp="1"/>
          </p:cNvSpPr>
          <p:nvPr>
            <p:ph type="body" idx="2"/>
          </p:nvPr>
        </p:nvSpPr>
        <p:spPr>
          <a:xfrm>
            <a:off x="1428035" y="1988488"/>
            <a:ext cx="4587240" cy="38890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07" name="Google Shape;207;p50"/>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08" name="Google Shape;208;p50"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209" name="Google Shape;209;p50" descr="A circle filled with diagonal lines"/>
          <p:cNvPicPr preferRelativeResize="0"/>
          <p:nvPr/>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210" name="Google Shape;210;p50"/>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20" name="Picture 19">
            <a:extLst>
              <a:ext uri="{FF2B5EF4-FFF2-40B4-BE49-F238E27FC236}">
                <a16:creationId xmlns:a16="http://schemas.microsoft.com/office/drawing/2014/main" id="{BC804FE6-235E-9C37-A143-599A468C9E75}"/>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220"/>
        <p:cNvGrpSpPr/>
        <p:nvPr/>
      </p:nvGrpSpPr>
      <p:grpSpPr>
        <a:xfrm>
          <a:off x="0" y="0"/>
          <a:ext cx="0" cy="0"/>
          <a:chOff x="0" y="0"/>
          <a:chExt cx="0" cy="0"/>
        </a:xfrm>
      </p:grpSpPr>
      <p:pic>
        <p:nvPicPr>
          <p:cNvPr id="221" name="Google Shape;221;p51"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222" name="Google Shape;222;p51" descr="A circle filled with diagonal lines"/>
          <p:cNvPicPr preferRelativeResize="0"/>
          <p:nvPr/>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223" name="Google Shape;223;p51"/>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233" name="Google Shape;233;p51"/>
          <p:cNvSpPr txBox="1">
            <a:spLocks noGrp="1"/>
          </p:cNvSpPr>
          <p:nvPr>
            <p:ph type="title"/>
          </p:nvPr>
        </p:nvSpPr>
        <p:spPr>
          <a:xfrm>
            <a:off x="839788" y="365125"/>
            <a:ext cx="88630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4" name="Google Shape;234;p51"/>
          <p:cNvSpPr txBox="1">
            <a:spLocks noGrp="1"/>
          </p:cNvSpPr>
          <p:nvPr>
            <p:ph type="body" idx="1"/>
          </p:nvPr>
        </p:nvSpPr>
        <p:spPr>
          <a:xfrm>
            <a:off x="1415737" y="1879598"/>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235" name="Google Shape;235;p51"/>
          <p:cNvSpPr txBox="1">
            <a:spLocks noGrp="1"/>
          </p:cNvSpPr>
          <p:nvPr>
            <p:ph type="body" idx="2"/>
          </p:nvPr>
        </p:nvSpPr>
        <p:spPr>
          <a:xfrm>
            <a:off x="6377528" y="1870073"/>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236" name="Google Shape;236;p51"/>
          <p:cNvSpPr txBox="1">
            <a:spLocks noGrp="1"/>
          </p:cNvSpPr>
          <p:nvPr>
            <p:ph type="body" idx="3"/>
          </p:nvPr>
        </p:nvSpPr>
        <p:spPr>
          <a:xfrm>
            <a:off x="6377529" y="2670561"/>
            <a:ext cx="4587240" cy="32317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37" name="Google Shape;237;p51"/>
          <p:cNvSpPr txBox="1">
            <a:spLocks noGrp="1"/>
          </p:cNvSpPr>
          <p:nvPr>
            <p:ph type="body" idx="4"/>
          </p:nvPr>
        </p:nvSpPr>
        <p:spPr>
          <a:xfrm>
            <a:off x="1428035" y="2657443"/>
            <a:ext cx="4587240" cy="3220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38" name="Google Shape;23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 name="Picture 21">
            <a:extLst>
              <a:ext uri="{FF2B5EF4-FFF2-40B4-BE49-F238E27FC236}">
                <a16:creationId xmlns:a16="http://schemas.microsoft.com/office/drawing/2014/main" id="{C2796E3C-D90C-E609-351A-C7AA9697C7CD}"/>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reak Slide">
  <p:cSld name="Break Slide">
    <p:spTree>
      <p:nvGrpSpPr>
        <p:cNvPr id="1" name="Shape 241"/>
        <p:cNvGrpSpPr/>
        <p:nvPr/>
      </p:nvGrpSpPr>
      <p:grpSpPr>
        <a:xfrm>
          <a:off x="0" y="0"/>
          <a:ext cx="0" cy="0"/>
          <a:chOff x="0" y="0"/>
          <a:chExt cx="0" cy="0"/>
        </a:xfrm>
      </p:grpSpPr>
      <p:pic>
        <p:nvPicPr>
          <p:cNvPr id="242" name="Google Shape;242;p52" descr="Clock outline"/>
          <p:cNvPicPr preferRelativeResize="0"/>
          <p:nvPr/>
        </p:nvPicPr>
        <p:blipFill rotWithShape="1">
          <a:blip r:embed="rId2">
            <a:alphaModFix/>
          </a:blip>
          <a:srcRect/>
          <a:stretch/>
        </p:blipFill>
        <p:spPr>
          <a:xfrm>
            <a:off x="9799320" y="4384574"/>
            <a:ext cx="1999069" cy="1999069"/>
          </a:xfrm>
          <a:prstGeom prst="rect">
            <a:avLst/>
          </a:prstGeom>
          <a:noFill/>
          <a:ln>
            <a:noFill/>
          </a:ln>
        </p:spPr>
      </p:pic>
      <p:pic>
        <p:nvPicPr>
          <p:cNvPr id="243" name="Google Shape;243;p52" descr="A person smiling at the camera&#10;&#10;Description automatically generated with low confidence"/>
          <p:cNvPicPr preferRelativeResize="0"/>
          <p:nvPr/>
        </p:nvPicPr>
        <p:blipFill rotWithShape="1">
          <a:blip r:embed="rId3">
            <a:alphaModFix/>
          </a:blip>
          <a:srcRect l="9787" t="2747"/>
          <a:stretch/>
        </p:blipFill>
        <p:spPr>
          <a:xfrm>
            <a:off x="-14824" y="-1038"/>
            <a:ext cx="8177275" cy="5864420"/>
          </a:xfrm>
          <a:prstGeom prst="rect">
            <a:avLst/>
          </a:prstGeom>
          <a:noFill/>
          <a:ln>
            <a:noFill/>
          </a:ln>
        </p:spPr>
      </p:pic>
      <p:pic>
        <p:nvPicPr>
          <p:cNvPr id="245" name="Google Shape;245;p52" descr="An organic corner shape"/>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246" name="Google Shape;246;p52" descr="A circle filled with diagonal lines"/>
          <p:cNvPicPr preferRelativeResize="0"/>
          <p:nvPr/>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247" name="Google Shape;247;p52"/>
          <p:cNvCxnSpPr/>
          <p:nvPr/>
        </p:nvCxnSpPr>
        <p:spPr>
          <a:xfrm rot="10800000">
            <a:off x="5186294" y="4786732"/>
            <a:ext cx="6747350" cy="0"/>
          </a:xfrm>
          <a:prstGeom prst="straightConnector1">
            <a:avLst/>
          </a:prstGeom>
          <a:noFill/>
          <a:ln w="76200" cap="rnd" cmpd="sng">
            <a:solidFill>
              <a:schemeClr val="accent6"/>
            </a:solidFill>
            <a:prstDash val="dot"/>
            <a:miter lim="800000"/>
            <a:headEnd type="none" w="sm" len="sm"/>
            <a:tailEnd type="none" w="sm" len="sm"/>
          </a:ln>
        </p:spPr>
      </p:cxnSp>
      <p:sp>
        <p:nvSpPr>
          <p:cNvPr id="256" name="Google Shape;256;p52"/>
          <p:cNvSpPr txBox="1">
            <a:spLocks noGrp="1"/>
          </p:cNvSpPr>
          <p:nvPr>
            <p:ph type="title"/>
          </p:nvPr>
        </p:nvSpPr>
        <p:spPr>
          <a:xfrm>
            <a:off x="0" y="-1242689"/>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7" name="Google Shape;257;p52"/>
          <p:cNvSpPr txBox="1"/>
          <p:nvPr/>
        </p:nvSpPr>
        <p:spPr>
          <a:xfrm>
            <a:off x="5186294" y="4947807"/>
            <a:ext cx="7005706"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Calibri" panose="020F0502020204030204" pitchFamily="34" charset="0"/>
                <a:ea typeface="Trebuchet MS"/>
                <a:cs typeface="Calibri" panose="020F0502020204030204" pitchFamily="34" charset="0"/>
                <a:sym typeface="Trebuchet MS"/>
              </a:rPr>
              <a:t>BREAK TIME</a:t>
            </a:r>
            <a:endParaRPr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1D2775F-73C8-2EBC-21D7-44715646CAA7}"/>
              </a:ext>
            </a:extLst>
          </p:cNvPr>
          <p:cNvPicPr>
            <a:picLocks noChangeAspect="1"/>
          </p:cNvPicPr>
          <p:nvPr userDrawn="1"/>
        </p:nvPicPr>
        <p:blipFill>
          <a:blip r:embed="rId6"/>
          <a:stretch>
            <a:fillRect/>
          </a:stretch>
        </p:blipFill>
        <p:spPr>
          <a:xfrm>
            <a:off x="8302754" y="154601"/>
            <a:ext cx="3705385" cy="238791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8"/>
        <p:cNvGrpSpPr/>
        <p:nvPr/>
      </p:nvGrpSpPr>
      <p:grpSpPr>
        <a:xfrm>
          <a:off x="0" y="0"/>
          <a:ext cx="0" cy="0"/>
          <a:chOff x="0" y="0"/>
          <a:chExt cx="0" cy="0"/>
        </a:xfrm>
      </p:grpSpPr>
      <p:sp>
        <p:nvSpPr>
          <p:cNvPr id="259" name="Google Shape;25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2" name="Google Shape;262;p53"/>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263"/>
        <p:cNvGrpSpPr/>
        <p:nvPr/>
      </p:nvGrpSpPr>
      <p:grpSpPr>
        <a:xfrm>
          <a:off x="0" y="0"/>
          <a:ext cx="0" cy="0"/>
          <a:chOff x="0" y="0"/>
          <a:chExt cx="0" cy="0"/>
        </a:xfrm>
      </p:grpSpPr>
      <p:pic>
        <p:nvPicPr>
          <p:cNvPr id="264" name="Google Shape;264;p54"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sp>
        <p:nvSpPr>
          <p:cNvPr id="265" name="Google Shape;26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8" name="Google Shape;268;p54"/>
          <p:cNvSpPr txBox="1">
            <a:spLocks noGrp="1"/>
          </p:cNvSpPr>
          <p:nvPr>
            <p:ph type="title"/>
          </p:nvPr>
        </p:nvSpPr>
        <p:spPr>
          <a:xfrm>
            <a:off x="3455471" y="585651"/>
            <a:ext cx="6257490"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69" name="Google Shape;269;p54"/>
          <p:cNvPicPr preferRelativeResize="0"/>
          <p:nvPr/>
        </p:nvPicPr>
        <p:blipFill rotWithShape="1">
          <a:blip r:embed="rId3">
            <a:alphaModFix/>
          </a:blip>
          <a:srcRect l="16667" r="16666"/>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270" name="Google Shape;270;p54"/>
          <p:cNvPicPr preferRelativeResize="0"/>
          <p:nvPr/>
        </p:nvPicPr>
        <p:blipFill rotWithShape="1">
          <a:blip r:embed="rId4">
            <a:alphaModFix/>
          </a:blip>
          <a:srcRect l="16748" r="16747"/>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272" name="Google Shape;272;p54" descr="A square made of dots"/>
          <p:cNvPicPr preferRelativeResize="0"/>
          <p:nvPr/>
        </p:nvPicPr>
        <p:blipFill rotWithShape="1">
          <a:blip r:embed="rId5">
            <a:alphaModFix/>
          </a:blip>
          <a:srcRect l="44777" t="13758" r="30555" b="40299"/>
          <a:stretch/>
        </p:blipFill>
        <p:spPr>
          <a:xfrm rot="5400000">
            <a:off x="486330" y="4207589"/>
            <a:ext cx="1127760" cy="2100421"/>
          </a:xfrm>
          <a:prstGeom prst="rect">
            <a:avLst/>
          </a:prstGeom>
          <a:noFill/>
          <a:ln>
            <a:noFill/>
          </a:ln>
        </p:spPr>
      </p:pic>
      <p:pic>
        <p:nvPicPr>
          <p:cNvPr id="11" name="Picture 10">
            <a:extLst>
              <a:ext uri="{FF2B5EF4-FFF2-40B4-BE49-F238E27FC236}">
                <a16:creationId xmlns:a16="http://schemas.microsoft.com/office/drawing/2014/main" id="{75B6E928-8263-9E55-B369-54C254FF00E7}"/>
              </a:ext>
            </a:extLst>
          </p:cNvPr>
          <p:cNvPicPr>
            <a:picLocks noChangeAspect="1"/>
          </p:cNvPicPr>
          <p:nvPr userDrawn="1"/>
        </p:nvPicPr>
        <p:blipFill>
          <a:blip r:embed="rId6"/>
          <a:stretch>
            <a:fillRect/>
          </a:stretch>
        </p:blipFill>
        <p:spPr>
          <a:xfrm>
            <a:off x="9911080" y="243523"/>
            <a:ext cx="2097059" cy="1351438"/>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2">
  <p:cSld name="Blank 2">
    <p:spTree>
      <p:nvGrpSpPr>
        <p:cNvPr id="1" name="Shape 273"/>
        <p:cNvGrpSpPr/>
        <p:nvPr/>
      </p:nvGrpSpPr>
      <p:grpSpPr>
        <a:xfrm>
          <a:off x="0" y="0"/>
          <a:ext cx="0" cy="0"/>
          <a:chOff x="0" y="0"/>
          <a:chExt cx="0" cy="0"/>
        </a:xfrm>
      </p:grpSpPr>
      <p:pic>
        <p:nvPicPr>
          <p:cNvPr id="274" name="Google Shape;274;p55" descr="Shape, circle&#10;&#10;Description automatically generated"/>
          <p:cNvPicPr preferRelativeResize="0"/>
          <p:nvPr/>
        </p:nvPicPr>
        <p:blipFill rotWithShape="1">
          <a:blip r:embed="rId2">
            <a:alphaModFix/>
          </a:blip>
          <a:srcRect t="7896" r="41615" b="8148"/>
          <a:stretch/>
        </p:blipFill>
        <p:spPr>
          <a:xfrm>
            <a:off x="7415810" y="0"/>
            <a:ext cx="4776190" cy="6858000"/>
          </a:xfrm>
          <a:prstGeom prst="rect">
            <a:avLst/>
          </a:prstGeom>
          <a:noFill/>
          <a:ln>
            <a:noFill/>
          </a:ln>
        </p:spPr>
      </p:pic>
      <p:pic>
        <p:nvPicPr>
          <p:cNvPr id="275" name="Google Shape;275;p55" descr="Shape, circle&#10;&#10;Description automatically generated"/>
          <p:cNvPicPr preferRelativeResize="0"/>
          <p:nvPr/>
        </p:nvPicPr>
        <p:blipFill rotWithShape="1">
          <a:blip r:embed="rId3">
            <a:alphaModFix/>
          </a:blip>
          <a:srcRect t="3393" r="11726" b="3836"/>
          <a:stretch/>
        </p:blipFill>
        <p:spPr>
          <a:xfrm>
            <a:off x="7734769" y="1"/>
            <a:ext cx="4457231" cy="6858000"/>
          </a:xfrm>
          <a:prstGeom prst="rect">
            <a:avLst/>
          </a:prstGeom>
          <a:noFill/>
          <a:ln>
            <a:noFill/>
          </a:ln>
        </p:spPr>
      </p:pic>
      <p:sp>
        <p:nvSpPr>
          <p:cNvPr id="276" name="Google Shape;276;p55"/>
          <p:cNvSpPr/>
          <p:nvPr/>
        </p:nvSpPr>
        <p:spPr>
          <a:xfrm>
            <a:off x="411661" y="6209844"/>
            <a:ext cx="579122" cy="579122"/>
          </a:xfrm>
          <a:prstGeom prst="ellipse">
            <a:avLst/>
          </a:prstGeom>
          <a:noFill/>
          <a:ln w="57150" cap="flat" cmpd="sng">
            <a:solidFill>
              <a:srgbClr val="FCE1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7" name="Google Shape;277;p55"/>
          <p:cNvPicPr preferRelativeResize="0">
            <a:picLocks noGrp="1"/>
          </p:cNvPicPr>
          <p:nvPr>
            <p:ph type="pic" idx="2"/>
          </p:nvPr>
        </p:nvPicPr>
        <p:blipFill/>
        <p:spPr>
          <a:xfrm rot="386686">
            <a:off x="8283840" y="812680"/>
            <a:ext cx="3611140" cy="2527509"/>
          </a:xfrm>
          <a:prstGeom prst="roundRect">
            <a:avLst>
              <a:gd name="adj" fmla="val 16667"/>
            </a:avLst>
          </a:prstGeom>
          <a:blipFill rotWithShape="1">
            <a:blip r:embed="rId4">
              <a:alphaModFix/>
            </a:blip>
            <a:stretch>
              <a:fillRect l="-1732" t="-4790" r="-4531" b="-12621"/>
            </a:stretch>
          </a:blipFill>
          <a:ln w="9525" cap="flat" cmpd="sng">
            <a:solidFill>
              <a:srgbClr val="B6F7F4"/>
            </a:solidFill>
            <a:prstDash val="solid"/>
            <a:round/>
            <a:headEnd type="none" w="sm" len="sm"/>
            <a:tailEnd type="none" w="sm" len="sm"/>
          </a:ln>
        </p:spPr>
      </p:pic>
      <p:pic>
        <p:nvPicPr>
          <p:cNvPr id="278" name="Google Shape;278;p55"/>
          <p:cNvPicPr preferRelativeResize="0">
            <a:picLocks noGrp="1"/>
          </p:cNvPicPr>
          <p:nvPr>
            <p:ph type="pic" idx="3"/>
          </p:nvPr>
        </p:nvPicPr>
        <p:blipFill/>
        <p:spPr>
          <a:xfrm rot="-311454">
            <a:off x="8351197" y="3413999"/>
            <a:ext cx="3611136" cy="2527506"/>
          </a:xfrm>
          <a:prstGeom prst="roundRect">
            <a:avLst>
              <a:gd name="adj" fmla="val 16667"/>
            </a:avLst>
          </a:prstGeom>
          <a:blipFill rotWithShape="1">
            <a:blip r:embed="rId5">
              <a:alphaModFix/>
            </a:blip>
            <a:stretch>
              <a:fillRect/>
            </a:stretch>
          </a:blipFill>
          <a:ln w="9525" cap="flat" cmpd="sng">
            <a:solidFill>
              <a:srgbClr val="B6F7F4"/>
            </a:solidFill>
            <a:prstDash val="solid"/>
            <a:round/>
            <a:headEnd type="none" w="sm" len="sm"/>
            <a:tailEnd type="none" w="sm" len="sm"/>
          </a:ln>
        </p:spPr>
      </p:pic>
      <p:pic>
        <p:nvPicPr>
          <p:cNvPr id="279" name="Google Shape;279;p55" descr="Grid lines"/>
          <p:cNvPicPr preferRelativeResize="0"/>
          <p:nvPr/>
        </p:nvPicPr>
        <p:blipFill rotWithShape="1">
          <a:blip r:embed="rId6">
            <a:alphaModFix/>
          </a:blip>
          <a:srcRect l="62255" b="2640"/>
          <a:stretch/>
        </p:blipFill>
        <p:spPr>
          <a:xfrm>
            <a:off x="-24659" y="4297680"/>
            <a:ext cx="992606" cy="2560320"/>
          </a:xfrm>
          <a:prstGeom prst="rect">
            <a:avLst/>
          </a:prstGeom>
          <a:noFill/>
          <a:ln>
            <a:noFill/>
          </a:ln>
        </p:spPr>
      </p:pic>
      <p:sp>
        <p:nvSpPr>
          <p:cNvPr id="280" name="Google Shape;280;p55"/>
          <p:cNvSpPr/>
          <p:nvPr/>
        </p:nvSpPr>
        <p:spPr>
          <a:xfrm>
            <a:off x="-62798" y="5220697"/>
            <a:ext cx="304726" cy="304726"/>
          </a:xfrm>
          <a:prstGeom prst="ellipse">
            <a:avLst/>
          </a:prstGeom>
          <a:solidFill>
            <a:srgbClr val="FFF1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55"/>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2" name="Google Shape;28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3">
  <p:cSld name="Blank 3">
    <p:spTree>
      <p:nvGrpSpPr>
        <p:cNvPr id="1" name="Shape 285"/>
        <p:cNvGrpSpPr/>
        <p:nvPr/>
      </p:nvGrpSpPr>
      <p:grpSpPr>
        <a:xfrm>
          <a:off x="0" y="0"/>
          <a:ext cx="0" cy="0"/>
          <a:chOff x="0" y="0"/>
          <a:chExt cx="0" cy="0"/>
        </a:xfrm>
      </p:grpSpPr>
      <p:sp>
        <p:nvSpPr>
          <p:cNvPr id="286" name="Google Shape;286;p56"/>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87" name="Google Shape;287;p56"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288" name="Google Shape;288;p56"/>
          <p:cNvPicPr preferRelativeResize="0"/>
          <p:nvPr/>
        </p:nvPicPr>
        <p:blipFill rotWithShape="1">
          <a:blip r:embed="rId3">
            <a:alphaModFix/>
          </a:blip>
          <a:srcRect l="16667" r="16666"/>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289" name="Google Shape;289;p56"/>
          <p:cNvPicPr preferRelativeResize="0"/>
          <p:nvPr/>
        </p:nvPicPr>
        <p:blipFill rotWithShape="1">
          <a:blip r:embed="rId4">
            <a:alphaModFix/>
          </a:blip>
          <a:srcRect l="16748" r="16747"/>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290" name="Google Shape;290;p56" descr="A circle filled with diagonal lines"/>
          <p:cNvPicPr preferRelativeResize="0"/>
          <p:nvPr/>
        </p:nvPicPr>
        <p:blipFill rotWithShape="1">
          <a:blip r:embed="rId5">
            <a:alphaModFix/>
          </a:blip>
          <a:srcRect l="29003" t="11635" r="12363" b="52733"/>
          <a:stretch/>
        </p:blipFill>
        <p:spPr>
          <a:xfrm rot="-5400000" flipH="1">
            <a:off x="10037114" y="525789"/>
            <a:ext cx="2680677" cy="1629095"/>
          </a:xfrm>
          <a:prstGeom prst="rect">
            <a:avLst/>
          </a:prstGeom>
          <a:noFill/>
          <a:ln>
            <a:noFill/>
          </a:ln>
        </p:spPr>
      </p:pic>
      <p:pic>
        <p:nvPicPr>
          <p:cNvPr id="291" name="Google Shape;291;p56" descr="A square made of dots"/>
          <p:cNvPicPr preferRelativeResize="0"/>
          <p:nvPr/>
        </p:nvPicPr>
        <p:blipFill rotWithShape="1">
          <a:blip r:embed="rId6">
            <a:alphaModFix/>
          </a:blip>
          <a:srcRect l="44777" t="13758" r="30555" b="40299"/>
          <a:stretch/>
        </p:blipFill>
        <p:spPr>
          <a:xfrm rot="5400000">
            <a:off x="486330" y="4207589"/>
            <a:ext cx="1127760" cy="2100421"/>
          </a:xfrm>
          <a:prstGeom prst="rect">
            <a:avLst/>
          </a:prstGeom>
          <a:noFill/>
          <a:ln>
            <a:noFill/>
          </a:ln>
        </p:spPr>
      </p:pic>
      <p:sp>
        <p:nvSpPr>
          <p:cNvPr id="292" name="Google Shape;29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5">
  <p:cSld name="Blank 5">
    <p:spTree>
      <p:nvGrpSpPr>
        <p:cNvPr id="1" name="Shape 295"/>
        <p:cNvGrpSpPr/>
        <p:nvPr/>
      </p:nvGrpSpPr>
      <p:grpSpPr>
        <a:xfrm>
          <a:off x="0" y="0"/>
          <a:ext cx="0" cy="0"/>
          <a:chOff x="0" y="0"/>
          <a:chExt cx="0" cy="0"/>
        </a:xfrm>
      </p:grpSpPr>
      <p:sp>
        <p:nvSpPr>
          <p:cNvPr id="296" name="Google Shape;296;p57"/>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97" name="Google Shape;297;p57"/>
          <p:cNvPicPr preferRelativeResize="0"/>
          <p:nvPr/>
        </p:nvPicPr>
        <p:blipFill rotWithShape="1">
          <a:blip r:embed="rId2">
            <a:alphaModFix/>
          </a:blip>
          <a:srcRect l="35167" t="11305" b="10042"/>
          <a:stretch/>
        </p:blipFill>
        <p:spPr>
          <a:xfrm>
            <a:off x="-386596" y="0"/>
            <a:ext cx="4470916" cy="6892290"/>
          </a:xfrm>
          <a:prstGeom prst="rect">
            <a:avLst/>
          </a:prstGeom>
          <a:noFill/>
          <a:ln>
            <a:noFill/>
          </a:ln>
        </p:spPr>
      </p:pic>
      <p:pic>
        <p:nvPicPr>
          <p:cNvPr id="298" name="Google Shape;298;p57" descr="A picture containing person, person&#10;&#10;Description automatically generated"/>
          <p:cNvPicPr preferRelativeResize="0"/>
          <p:nvPr/>
        </p:nvPicPr>
        <p:blipFill rotWithShape="1">
          <a:blip r:embed="rId3">
            <a:alphaModFix/>
          </a:blip>
          <a:srcRect l="51882" t="9186" r="-1"/>
          <a:stretch/>
        </p:blipFill>
        <p:spPr>
          <a:xfrm>
            <a:off x="0" y="0"/>
            <a:ext cx="3652004" cy="6892290"/>
          </a:xfrm>
          <a:prstGeom prst="flowChartDelay">
            <a:avLst/>
          </a:prstGeom>
          <a:noFill/>
          <a:ln>
            <a:noFill/>
          </a:ln>
        </p:spPr>
      </p:pic>
      <p:pic>
        <p:nvPicPr>
          <p:cNvPr id="299" name="Google Shape;299;p57" descr="A circle filled with diagonal lines"/>
          <p:cNvPicPr preferRelativeResize="0"/>
          <p:nvPr/>
        </p:nvPicPr>
        <p:blipFill rotWithShape="1">
          <a:blip r:embed="rId4">
            <a:alphaModFix/>
          </a:blip>
          <a:srcRect l="58934" t="11636" r="12364" b="45921"/>
          <a:stretch/>
        </p:blipFill>
        <p:spPr>
          <a:xfrm rot="-5400000" flipH="1">
            <a:off x="10565628" y="-308386"/>
            <a:ext cx="1312242" cy="1940502"/>
          </a:xfrm>
          <a:prstGeom prst="rect">
            <a:avLst/>
          </a:prstGeom>
          <a:noFill/>
          <a:ln>
            <a:noFill/>
          </a:ln>
        </p:spPr>
      </p:pic>
      <p:pic>
        <p:nvPicPr>
          <p:cNvPr id="300" name="Google Shape;300;p57" descr="A square made of dots"/>
          <p:cNvPicPr preferRelativeResize="0"/>
          <p:nvPr/>
        </p:nvPicPr>
        <p:blipFill rotWithShape="1">
          <a:blip r:embed="rId5">
            <a:alphaModFix/>
          </a:blip>
          <a:srcRect l="44777" t="13758" r="30555" b="40299"/>
          <a:stretch/>
        </p:blipFill>
        <p:spPr>
          <a:xfrm rot="5400000">
            <a:off x="486330" y="4207589"/>
            <a:ext cx="1127760" cy="2100421"/>
          </a:xfrm>
          <a:prstGeom prst="rect">
            <a:avLst/>
          </a:prstGeom>
          <a:noFill/>
          <a:ln>
            <a:noFill/>
          </a:ln>
        </p:spPr>
      </p:pic>
      <p:sp>
        <p:nvSpPr>
          <p:cNvPr id="301" name="Google Shape;30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sp>
        <p:nvSpPr>
          <p:cNvPr id="6" name="Title 1">
            <a:extLst>
              <a:ext uri="{FF2B5EF4-FFF2-40B4-BE49-F238E27FC236}">
                <a16:creationId xmlns:a16="http://schemas.microsoft.com/office/drawing/2014/main" id="{47C81348-B399-1281-1054-8086D52C0C9B}"/>
              </a:ext>
            </a:extLst>
          </p:cNvPr>
          <p:cNvSpPr>
            <a:spLocks noGrp="1"/>
          </p:cNvSpPr>
          <p:nvPr>
            <p:ph type="title" hasCustomPrompt="1"/>
          </p:nvPr>
        </p:nvSpPr>
        <p:spPr>
          <a:xfrm>
            <a:off x="838200" y="3455232"/>
            <a:ext cx="10515600" cy="1325563"/>
          </a:xfrm>
        </p:spPr>
        <p:txBody>
          <a:bodyPr/>
          <a:lstStyle>
            <a:lvl1pPr algn="ctr">
              <a:defRPr b="1">
                <a:solidFill>
                  <a:schemeClr val="bg1"/>
                </a:solidFill>
                <a:latin typeface="Calibri" panose="020F0502020204030204" pitchFamily="34" charset="0"/>
                <a:cs typeface="Calibri" panose="020F0502020204030204" pitchFamily="34" charset="0"/>
              </a:defRPr>
            </a:lvl1pPr>
          </a:lstStyle>
          <a:p>
            <a:r>
              <a:rPr lang="en-US" dirty="0"/>
              <a:t>SESSION 2</a:t>
            </a:r>
          </a:p>
        </p:txBody>
      </p:sp>
      <p:pic>
        <p:nvPicPr>
          <p:cNvPr id="7" name="Picture 6">
            <a:extLst>
              <a:ext uri="{FF2B5EF4-FFF2-40B4-BE49-F238E27FC236}">
                <a16:creationId xmlns:a16="http://schemas.microsoft.com/office/drawing/2014/main" id="{AEF6D12B-E756-4E0A-97B7-0A62FC7134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9380" y="5380521"/>
            <a:ext cx="1093239" cy="1093239"/>
          </a:xfrm>
          <a:prstGeom prst="rect">
            <a:avLst/>
          </a:prstGeom>
        </p:spPr>
      </p:pic>
    </p:spTree>
    <p:extLst>
      <p:ext uri="{BB962C8B-B14F-4D97-AF65-F5344CB8AC3E}">
        <p14:creationId xmlns:p14="http://schemas.microsoft.com/office/powerpoint/2010/main" val="1579044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4"/>
        <p:cNvGrpSpPr/>
        <p:nvPr/>
      </p:nvGrpSpPr>
      <p:grpSpPr>
        <a:xfrm>
          <a:off x="0" y="0"/>
          <a:ext cx="0" cy="0"/>
          <a:chOff x="0" y="0"/>
          <a:chExt cx="0" cy="0"/>
        </a:xfrm>
      </p:grpSpPr>
      <p:sp>
        <p:nvSpPr>
          <p:cNvPr id="305" name="Google Shape;305;p58"/>
          <p:cNvSpPr txBox="1">
            <a:spLocks noGrp="1"/>
          </p:cNvSpPr>
          <p:nvPr>
            <p:ph type="title"/>
          </p:nvPr>
        </p:nvSpPr>
        <p:spPr>
          <a:xfrm>
            <a:off x="304800" y="325120"/>
            <a:ext cx="9438640" cy="1457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rebuchet MS"/>
              <a:buNone/>
              <a:defRPr sz="44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306" name="Google Shape;306;p58"/>
          <p:cNvSpPr txBox="1">
            <a:spLocks noGrp="1"/>
          </p:cNvSpPr>
          <p:nvPr>
            <p:ph type="body" idx="1"/>
          </p:nvPr>
        </p:nvSpPr>
        <p:spPr>
          <a:xfrm>
            <a:off x="5183188" y="2057400"/>
            <a:ext cx="6169024" cy="380365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4E1E07"/>
              </a:buClr>
              <a:buSzPts val="3200"/>
              <a:buChar char="•"/>
              <a:defRPr sz="3200">
                <a:latin typeface="Calibri" panose="020F0502020204030204" pitchFamily="34" charset="0"/>
                <a:cs typeface="Calibri" panose="020F050202020403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2"/>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307" name="Google Shape;307;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1600"/>
              <a:buNone/>
              <a:defRPr sz="1600">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rgbClr val="00000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308" name="Google Shape;30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1"/>
        <p:cNvGrpSpPr/>
        <p:nvPr/>
      </p:nvGrpSpPr>
      <p:grpSpPr>
        <a:xfrm>
          <a:off x="0" y="0"/>
          <a:ext cx="0" cy="0"/>
          <a:chOff x="0" y="0"/>
          <a:chExt cx="0" cy="0"/>
        </a:xfrm>
      </p:grpSpPr>
      <p:sp>
        <p:nvSpPr>
          <p:cNvPr id="312" name="Google Shape;312;p59"/>
          <p:cNvSpPr txBox="1">
            <a:spLocks noGrp="1"/>
          </p:cNvSpPr>
          <p:nvPr>
            <p:ph type="title"/>
          </p:nvPr>
        </p:nvSpPr>
        <p:spPr>
          <a:xfrm>
            <a:off x="645941" y="489924"/>
            <a:ext cx="8995899"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3" name="Google Shape;313;p59"/>
          <p:cNvSpPr txBox="1">
            <a:spLocks noGrp="1"/>
          </p:cNvSpPr>
          <p:nvPr>
            <p:ph type="body" idx="1"/>
          </p:nvPr>
        </p:nvSpPr>
        <p:spPr>
          <a:xfrm rot="5400000">
            <a:off x="4364488" y="-988657"/>
            <a:ext cx="3882297" cy="9700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14" name="Google Shape;314;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7"/>
        <p:cNvGrpSpPr/>
        <p:nvPr/>
      </p:nvGrpSpPr>
      <p:grpSpPr>
        <a:xfrm>
          <a:off x="0" y="0"/>
          <a:ext cx="0" cy="0"/>
          <a:chOff x="0" y="0"/>
          <a:chExt cx="0" cy="0"/>
        </a:xfrm>
      </p:grpSpPr>
      <p:sp>
        <p:nvSpPr>
          <p:cNvPr id="318" name="Google Shape;318;p60"/>
          <p:cNvSpPr txBox="1">
            <a:spLocks noGrp="1"/>
          </p:cNvSpPr>
          <p:nvPr>
            <p:ph type="title"/>
          </p:nvPr>
        </p:nvSpPr>
        <p:spPr>
          <a:xfrm rot="5400000">
            <a:off x="7895748" y="2825591"/>
            <a:ext cx="4180523" cy="25222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9" name="Google Shape;319;p60"/>
          <p:cNvSpPr txBox="1">
            <a:spLocks noGrp="1"/>
          </p:cNvSpPr>
          <p:nvPr>
            <p:ph type="body" idx="1"/>
          </p:nvPr>
        </p:nvSpPr>
        <p:spPr>
          <a:xfrm rot="5400000">
            <a:off x="2264569" y="-130969"/>
            <a:ext cx="5445443" cy="71704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20" name="Google Shape;32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wo Category Titles">
  <p:cSld name="Two Category Titles">
    <p:spTree>
      <p:nvGrpSpPr>
        <p:cNvPr id="1" name="Shape 323"/>
        <p:cNvGrpSpPr/>
        <p:nvPr/>
      </p:nvGrpSpPr>
      <p:grpSpPr>
        <a:xfrm>
          <a:off x="0" y="0"/>
          <a:ext cx="0" cy="0"/>
          <a:chOff x="0" y="0"/>
          <a:chExt cx="0" cy="0"/>
        </a:xfrm>
      </p:grpSpPr>
      <p:pic>
        <p:nvPicPr>
          <p:cNvPr id="324" name="Google Shape;324;p61" descr="An organic corner shape"/>
          <p:cNvPicPr preferRelativeResize="0"/>
          <p:nvPr/>
        </p:nvPicPr>
        <p:blipFill rotWithShape="1">
          <a:blip r:embed="rId2">
            <a:alphaModFix/>
          </a:blip>
          <a:srcRect l="11893" b="65540"/>
          <a:stretch/>
        </p:blipFill>
        <p:spPr>
          <a:xfrm rot="-5400000" flipH="1">
            <a:off x="-2087881" y="2087881"/>
            <a:ext cx="6858003" cy="2682242"/>
          </a:xfrm>
          <a:prstGeom prst="rect">
            <a:avLst/>
          </a:prstGeom>
          <a:noFill/>
          <a:ln>
            <a:noFill/>
          </a:ln>
        </p:spPr>
      </p:pic>
      <p:pic>
        <p:nvPicPr>
          <p:cNvPr id="325" name="Google Shape;325;p61"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sp>
        <p:nvSpPr>
          <p:cNvPr id="326" name="Google Shape;326;p61"/>
          <p:cNvSpPr txBox="1">
            <a:spLocks noGrp="1"/>
          </p:cNvSpPr>
          <p:nvPr>
            <p:ph type="title"/>
          </p:nvPr>
        </p:nvSpPr>
        <p:spPr>
          <a:xfrm>
            <a:off x="840568" y="1807242"/>
            <a:ext cx="4770120" cy="19349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27" name="Google Shape;327;p61" descr="A person reading a newspaper&#10;&#10;Description automatically generated with low confidence"/>
          <p:cNvPicPr preferRelativeResize="0"/>
          <p:nvPr/>
        </p:nvPicPr>
        <p:blipFill rotWithShape="1">
          <a:blip r:embed="rId4">
            <a:alphaModFix/>
          </a:blip>
          <a:srcRect l="-85" r="39415"/>
          <a:stretch/>
        </p:blipFill>
        <p:spPr>
          <a:xfrm rot="10800000">
            <a:off x="5952744" y="0"/>
            <a:ext cx="6239256" cy="6858000"/>
          </a:xfrm>
          <a:prstGeom prst="flowChartDelay">
            <a:avLst/>
          </a:prstGeom>
          <a:noFill/>
          <a:ln>
            <a:noFill/>
          </a:ln>
        </p:spPr>
      </p:pic>
      <p:sp>
        <p:nvSpPr>
          <p:cNvPr id="328" name="Google Shape;328;p61"/>
          <p:cNvSpPr/>
          <p:nvPr/>
        </p:nvSpPr>
        <p:spPr>
          <a:xfrm>
            <a:off x="838200" y="4343718"/>
            <a:ext cx="4143756" cy="1630680"/>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61"/>
          <p:cNvSpPr/>
          <p:nvPr/>
        </p:nvSpPr>
        <p:spPr>
          <a:xfrm>
            <a:off x="5268631" y="4313238"/>
            <a:ext cx="4143756" cy="1630680"/>
          </a:xfrm>
          <a:prstGeom prst="roundRect">
            <a:avLst>
              <a:gd name="adj" fmla="val 16667"/>
            </a:avLst>
          </a:prstGeom>
          <a:solidFill>
            <a:schemeClr val="lt2"/>
          </a:solidFill>
          <a:ln w="12700" cap="flat" cmpd="sng">
            <a:solidFill>
              <a:srgbClr val="A77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61"/>
          <p:cNvSpPr txBox="1">
            <a:spLocks noGrp="1"/>
          </p:cNvSpPr>
          <p:nvPr>
            <p:ph type="body" idx="1"/>
          </p:nvPr>
        </p:nvSpPr>
        <p:spPr>
          <a:xfrm>
            <a:off x="2198123" y="4709716"/>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2000"/>
              <a:buNone/>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31" name="Google Shape;331;p61"/>
          <p:cNvSpPr txBox="1">
            <a:spLocks noGrp="1"/>
          </p:cNvSpPr>
          <p:nvPr>
            <p:ph type="body" idx="2"/>
          </p:nvPr>
        </p:nvSpPr>
        <p:spPr>
          <a:xfrm>
            <a:off x="6684099" y="4709716"/>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2000"/>
              <a:buNone/>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32" name="Google Shape;332;p61" descr="A circle filled with diagonal lines"/>
          <p:cNvPicPr preferRelativeResize="0"/>
          <p:nvPr/>
        </p:nvPicPr>
        <p:blipFill rotWithShape="1">
          <a:blip r:embed="rId5">
            <a:alphaModFix/>
          </a:blip>
          <a:srcRect l="29003" t="11635" r="12363" b="52733"/>
          <a:stretch/>
        </p:blipFill>
        <p:spPr>
          <a:xfrm rot="-5400000" flipH="1">
            <a:off x="10037114" y="525789"/>
            <a:ext cx="2680677" cy="162909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Emphasis">
  <p:cSld name="Quote/Emphasis">
    <p:spTree>
      <p:nvGrpSpPr>
        <p:cNvPr id="1" name="Shape 333"/>
        <p:cNvGrpSpPr/>
        <p:nvPr/>
      </p:nvGrpSpPr>
      <p:grpSpPr>
        <a:xfrm>
          <a:off x="0" y="0"/>
          <a:ext cx="0" cy="0"/>
          <a:chOff x="0" y="0"/>
          <a:chExt cx="0" cy="0"/>
        </a:xfrm>
      </p:grpSpPr>
      <p:sp>
        <p:nvSpPr>
          <p:cNvPr id="334" name="Google Shape;334;p62"/>
          <p:cNvSpPr txBox="1">
            <a:spLocks noGrp="1"/>
          </p:cNvSpPr>
          <p:nvPr>
            <p:ph type="title"/>
          </p:nvPr>
        </p:nvSpPr>
        <p:spPr>
          <a:xfrm>
            <a:off x="1754907" y="1819563"/>
            <a:ext cx="9855201" cy="27616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000"/>
              <a:buFont typeface="Trebuchet MS"/>
              <a:buNone/>
              <a:defRPr sz="60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5" name="Google Shape;335;p62"/>
          <p:cNvSpPr txBox="1">
            <a:spLocks noGrp="1"/>
          </p:cNvSpPr>
          <p:nvPr>
            <p:ph type="body" idx="1"/>
          </p:nvPr>
        </p:nvSpPr>
        <p:spPr>
          <a:xfrm>
            <a:off x="6454774" y="4945064"/>
            <a:ext cx="5155333" cy="514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3200"/>
              <a:buNone/>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Quote/Emphasis 2">
  <p:cSld name="Quote/Emphasis 2">
    <p:spTree>
      <p:nvGrpSpPr>
        <p:cNvPr id="1" name="Shape 336"/>
        <p:cNvGrpSpPr/>
        <p:nvPr/>
      </p:nvGrpSpPr>
      <p:grpSpPr>
        <a:xfrm>
          <a:off x="0" y="0"/>
          <a:ext cx="0" cy="0"/>
          <a:chOff x="0" y="0"/>
          <a:chExt cx="0" cy="0"/>
        </a:xfrm>
      </p:grpSpPr>
      <p:pic>
        <p:nvPicPr>
          <p:cNvPr id="337" name="Google Shape;337;p63"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338" name="Google Shape;338;p63"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339" name="Google Shape;339;p63" descr="A circle filled with diagonal lines"/>
          <p:cNvPicPr preferRelativeResize="0"/>
          <p:nvPr/>
        </p:nvPicPr>
        <p:blipFill rotWithShape="1">
          <a:blip r:embed="rId4">
            <a:alphaModFix/>
          </a:blip>
          <a:srcRect l="29003" t="11635" r="12363" b="52733"/>
          <a:stretch/>
        </p:blipFill>
        <p:spPr>
          <a:xfrm rot="-5400000" flipH="1">
            <a:off x="10037114" y="525789"/>
            <a:ext cx="2680677" cy="1629095"/>
          </a:xfrm>
          <a:prstGeom prst="rect">
            <a:avLst/>
          </a:prstGeom>
          <a:noFill/>
          <a:ln>
            <a:noFill/>
          </a:ln>
        </p:spPr>
      </p:pic>
      <p:sp>
        <p:nvSpPr>
          <p:cNvPr id="340" name="Google Shape;340;p63"/>
          <p:cNvSpPr txBox="1">
            <a:spLocks noGrp="1"/>
          </p:cNvSpPr>
          <p:nvPr>
            <p:ph type="title"/>
          </p:nvPr>
        </p:nvSpPr>
        <p:spPr>
          <a:xfrm>
            <a:off x="1754908" y="1819563"/>
            <a:ext cx="9873674" cy="27616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000"/>
              <a:buFont typeface="Trebuchet MS"/>
              <a:buNone/>
              <a:defRPr sz="60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1" name="Google Shape;341;p63"/>
          <p:cNvSpPr txBox="1">
            <a:spLocks noGrp="1"/>
          </p:cNvSpPr>
          <p:nvPr>
            <p:ph type="body" idx="1"/>
          </p:nvPr>
        </p:nvSpPr>
        <p:spPr>
          <a:xfrm>
            <a:off x="6454774" y="4945064"/>
            <a:ext cx="5155333" cy="514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3200"/>
              <a:buNone/>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Digital Media">
  <p:cSld name="Digital Media">
    <p:spTree>
      <p:nvGrpSpPr>
        <p:cNvPr id="1" name="Shape 342"/>
        <p:cNvGrpSpPr/>
        <p:nvPr/>
      </p:nvGrpSpPr>
      <p:grpSpPr>
        <a:xfrm>
          <a:off x="0" y="0"/>
          <a:ext cx="0" cy="0"/>
          <a:chOff x="0" y="0"/>
          <a:chExt cx="0" cy="0"/>
        </a:xfrm>
      </p:grpSpPr>
      <p:pic>
        <p:nvPicPr>
          <p:cNvPr id="343" name="Google Shape;343;p64"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344" name="Google Shape;344;p64"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345" name="Google Shape;345;p64" descr="A circle filled with diagonal lines"/>
          <p:cNvPicPr preferRelativeResize="0"/>
          <p:nvPr/>
        </p:nvPicPr>
        <p:blipFill rotWithShape="1">
          <a:blip r:embed="rId4">
            <a:alphaModFix/>
          </a:blip>
          <a:srcRect l="29003" t="11635" r="12363" b="52733"/>
          <a:stretch/>
        </p:blipFill>
        <p:spPr>
          <a:xfrm rot="-5400000" flipH="1">
            <a:off x="10037114" y="525789"/>
            <a:ext cx="2680677" cy="1629095"/>
          </a:xfrm>
          <a:prstGeom prst="rect">
            <a:avLst/>
          </a:prstGeom>
          <a:noFill/>
          <a:ln>
            <a:noFill/>
          </a:ln>
        </p:spPr>
      </p:pic>
      <p:pic>
        <p:nvPicPr>
          <p:cNvPr id="346" name="Google Shape;346;p64" descr="Logo, icon&#10;&#10;Description automatically generated"/>
          <p:cNvPicPr preferRelativeResize="0"/>
          <p:nvPr/>
        </p:nvPicPr>
        <p:blipFill rotWithShape="1">
          <a:blip r:embed="rId5">
            <a:alphaModFix/>
          </a:blip>
          <a:srcRect/>
          <a:stretch/>
        </p:blipFill>
        <p:spPr>
          <a:xfrm>
            <a:off x="6607207" y="4769288"/>
            <a:ext cx="457200" cy="457200"/>
          </a:xfrm>
          <a:prstGeom prst="rect">
            <a:avLst/>
          </a:prstGeom>
          <a:noFill/>
          <a:ln>
            <a:noFill/>
          </a:ln>
        </p:spPr>
      </p:pic>
      <p:pic>
        <p:nvPicPr>
          <p:cNvPr id="347" name="Google Shape;347;p64" descr="Logo&#10;&#10;Description automatically generated"/>
          <p:cNvPicPr preferRelativeResize="0"/>
          <p:nvPr/>
        </p:nvPicPr>
        <p:blipFill rotWithShape="1">
          <a:blip r:embed="rId6">
            <a:alphaModFix/>
          </a:blip>
          <a:srcRect/>
          <a:stretch/>
        </p:blipFill>
        <p:spPr>
          <a:xfrm>
            <a:off x="2861868" y="3659033"/>
            <a:ext cx="457200" cy="457200"/>
          </a:xfrm>
          <a:prstGeom prst="rect">
            <a:avLst/>
          </a:prstGeom>
          <a:noFill/>
          <a:ln>
            <a:noFill/>
          </a:ln>
        </p:spPr>
      </p:pic>
      <p:pic>
        <p:nvPicPr>
          <p:cNvPr id="348" name="Google Shape;348;p64" descr="Icon&#10;&#10;Description automatically generated"/>
          <p:cNvPicPr preferRelativeResize="0"/>
          <p:nvPr/>
        </p:nvPicPr>
        <p:blipFill rotWithShape="1">
          <a:blip r:embed="rId7">
            <a:alphaModFix/>
          </a:blip>
          <a:srcRect/>
          <a:stretch/>
        </p:blipFill>
        <p:spPr>
          <a:xfrm>
            <a:off x="2861868" y="4769288"/>
            <a:ext cx="457200" cy="457200"/>
          </a:xfrm>
          <a:prstGeom prst="rect">
            <a:avLst/>
          </a:prstGeom>
          <a:noFill/>
          <a:ln>
            <a:noFill/>
          </a:ln>
        </p:spPr>
      </p:pic>
      <p:pic>
        <p:nvPicPr>
          <p:cNvPr id="349" name="Google Shape;349;p64" descr="Icon&#10;&#10;Description automatically generated"/>
          <p:cNvPicPr preferRelativeResize="0"/>
          <p:nvPr/>
        </p:nvPicPr>
        <p:blipFill rotWithShape="1">
          <a:blip r:embed="rId8">
            <a:alphaModFix/>
          </a:blip>
          <a:srcRect/>
          <a:stretch/>
        </p:blipFill>
        <p:spPr>
          <a:xfrm>
            <a:off x="6581843" y="3653179"/>
            <a:ext cx="457200" cy="457200"/>
          </a:xfrm>
          <a:prstGeom prst="rect">
            <a:avLst/>
          </a:prstGeom>
          <a:noFill/>
          <a:ln>
            <a:noFill/>
          </a:ln>
        </p:spPr>
      </p:pic>
      <p:pic>
        <p:nvPicPr>
          <p:cNvPr id="350" name="Google Shape;350;p64"/>
          <p:cNvPicPr preferRelativeResize="0"/>
          <p:nvPr/>
        </p:nvPicPr>
        <p:blipFill rotWithShape="1">
          <a:blip r:embed="rId9">
            <a:alphaModFix/>
          </a:blip>
          <a:srcRect/>
          <a:stretch/>
        </p:blipFill>
        <p:spPr>
          <a:xfrm>
            <a:off x="4615214" y="2228959"/>
            <a:ext cx="992009" cy="992009"/>
          </a:xfrm>
          <a:prstGeom prst="rect">
            <a:avLst/>
          </a:prstGeom>
          <a:noFill/>
          <a:ln>
            <a:noFill/>
          </a:ln>
        </p:spPr>
      </p:pic>
      <p:sp>
        <p:nvSpPr>
          <p:cNvPr id="351" name="Google Shape;351;p64"/>
          <p:cNvSpPr txBox="1">
            <a:spLocks noGrp="1"/>
          </p:cNvSpPr>
          <p:nvPr>
            <p:ph type="title"/>
          </p:nvPr>
        </p:nvSpPr>
        <p:spPr>
          <a:xfrm>
            <a:off x="2327563" y="585651"/>
            <a:ext cx="7860146"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Trebuchet MS"/>
              <a:buNone/>
              <a:defRPr sz="54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2" name="Google Shape;352;p64"/>
          <p:cNvSpPr txBox="1"/>
          <p:nvPr/>
        </p:nvSpPr>
        <p:spPr>
          <a:xfrm>
            <a:off x="3511661" y="3674124"/>
            <a:ext cx="306507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@BureauIndEdu</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a:t>
            </a:r>
            <a:r>
              <a:rPr lang="en-US" sz="2400" b="1" dirty="0" err="1">
                <a:solidFill>
                  <a:schemeClr val="dk1"/>
                </a:solidFill>
                <a:latin typeface="Calibri" panose="020F0502020204030204" pitchFamily="34" charset="0"/>
                <a:ea typeface="Trebuchet MS"/>
                <a:cs typeface="Calibri" panose="020F0502020204030204" pitchFamily="34" charset="0"/>
                <a:sym typeface="Trebuchet MS"/>
              </a:rPr>
              <a:t>BureauIndianEdu</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353" name="Google Shape;353;p64"/>
          <p:cNvSpPr txBox="1"/>
          <p:nvPr/>
        </p:nvSpPr>
        <p:spPr>
          <a:xfrm>
            <a:off x="7228763" y="3676270"/>
            <a:ext cx="414660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lnSpc>
                <a:spcPct val="100000"/>
              </a:lnSpc>
              <a:spcBef>
                <a:spcPts val="0"/>
              </a:spcBef>
              <a:spcAft>
                <a:spcPts val="0"/>
              </a:spcAft>
              <a:buClr>
                <a:schemeClr val="dk1"/>
              </a:buClr>
              <a:buSzPts val="2400"/>
              <a:buFont typeface="Trebuchet MS"/>
              <a:buNone/>
            </a:pPr>
            <a:r>
              <a:rPr lang="en-US" sz="2400" b="1" dirty="0">
                <a:solidFill>
                  <a:schemeClr val="dk1"/>
                </a:solidFill>
                <a:latin typeface="Calibri" panose="020F0502020204030204" pitchFamily="34" charset="0"/>
                <a:ea typeface="Trebuchet MS"/>
                <a:cs typeface="Calibri" panose="020F0502020204030204" pitchFamily="34" charset="0"/>
                <a:sym typeface="Trebuchet MS"/>
              </a:rPr>
              <a:t>/</a:t>
            </a:r>
            <a:r>
              <a:rPr lang="en-US" sz="2400" b="1" dirty="0" err="1">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354" name="Google Shape;354;p64"/>
          <p:cNvSpPr txBox="1"/>
          <p:nvPr/>
        </p:nvSpPr>
        <p:spPr>
          <a:xfrm>
            <a:off x="5450629" y="2344371"/>
            <a:ext cx="262312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dirty="0">
                <a:solidFill>
                  <a:schemeClr val="dk1"/>
                </a:solidFill>
                <a:latin typeface="Calibri" panose="020F0502020204030204" pitchFamily="34" charset="0"/>
                <a:ea typeface="Trebuchet MS"/>
                <a:cs typeface="Calibri" panose="020F0502020204030204" pitchFamily="34" charset="0"/>
                <a:sym typeface="Trebuchet MS"/>
                <a:hlinkClick r:id="rId10">
                  <a:extLst>
                    <a:ext uri="{A12FA001-AC4F-418D-AE19-62706E023703}">
                      <ahyp:hlinkClr xmlns:ahyp="http://schemas.microsoft.com/office/drawing/2018/hyperlinkcolor" val="tx"/>
                    </a:ext>
                  </a:extLst>
                </a:hlinkClick>
              </a:rPr>
              <a:t>www.bie.edu</a:t>
            </a:r>
            <a:endParaRPr sz="2400" b="1" dirty="0">
              <a:solidFill>
                <a:schemeClr val="dk1"/>
              </a:solidFill>
              <a:latin typeface="Calibri" panose="020F0502020204030204" pitchFamily="34" charset="0"/>
              <a:ea typeface="Trebuchet MS"/>
              <a:cs typeface="Calibri" panose="020F0502020204030204" pitchFamily="34" charset="0"/>
              <a:sym typeface="Trebuchet MS"/>
            </a:endParaRPr>
          </a:p>
        </p:txBody>
      </p:sp>
      <p:cxnSp>
        <p:nvCxnSpPr>
          <p:cNvPr id="355" name="Google Shape;355;p64"/>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356" name="Google Shape;356;p64"/>
          <p:cNvSpPr/>
          <p:nvPr/>
        </p:nvSpPr>
        <p:spPr>
          <a:xfrm rot="-1164760">
            <a:off x="420900" y="2620825"/>
            <a:ext cx="2452384" cy="4296925"/>
          </a:xfrm>
          <a:prstGeom prst="rect">
            <a:avLst/>
          </a:prstGeom>
          <a:blipFill rotWithShape="1">
            <a:blip r:embed="rId11">
              <a:alphaModFix/>
            </a:blip>
            <a:stretch>
              <a:fillRect l="-1124" r="-11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ntact Information">
  <p:cSld name="Contact Information">
    <p:spTree>
      <p:nvGrpSpPr>
        <p:cNvPr id="1" name="Shape 357"/>
        <p:cNvGrpSpPr/>
        <p:nvPr/>
      </p:nvGrpSpPr>
      <p:grpSpPr>
        <a:xfrm>
          <a:off x="0" y="0"/>
          <a:ext cx="0" cy="0"/>
          <a:chOff x="0" y="0"/>
          <a:chExt cx="0" cy="0"/>
        </a:xfrm>
      </p:grpSpPr>
      <p:pic>
        <p:nvPicPr>
          <p:cNvPr id="358" name="Google Shape;358;p65" descr="Customer review with solid fill"/>
          <p:cNvPicPr preferRelativeResize="0"/>
          <p:nvPr/>
        </p:nvPicPr>
        <p:blipFill rotWithShape="1">
          <a:blip r:embed="rId2">
            <a:alphaModFix/>
          </a:blip>
          <a:srcRect/>
          <a:stretch/>
        </p:blipFill>
        <p:spPr>
          <a:xfrm>
            <a:off x="8515654" y="3161295"/>
            <a:ext cx="3331580" cy="3331580"/>
          </a:xfrm>
          <a:prstGeom prst="rect">
            <a:avLst/>
          </a:prstGeom>
          <a:noFill/>
          <a:ln>
            <a:noFill/>
          </a:ln>
        </p:spPr>
      </p:pic>
      <p:pic>
        <p:nvPicPr>
          <p:cNvPr id="359" name="Google Shape;359;p65"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60" name="Google Shape;360;p65"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61" name="Google Shape;361;p65"/>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362" name="Google Shape;362;p65" descr="A square made of dots"/>
          <p:cNvPicPr preferRelativeResize="0"/>
          <p:nvPr/>
        </p:nvPicPr>
        <p:blipFill rotWithShape="1">
          <a:blip r:embed="rId5">
            <a:alphaModFix/>
          </a:blip>
          <a:srcRect l="13332" t="46819" r="40223" b="13692"/>
          <a:stretch/>
        </p:blipFill>
        <p:spPr>
          <a:xfrm>
            <a:off x="10068560" y="-1"/>
            <a:ext cx="2123440" cy="1805375"/>
          </a:xfrm>
          <a:prstGeom prst="rect">
            <a:avLst/>
          </a:prstGeom>
          <a:noFill/>
          <a:ln>
            <a:noFill/>
          </a:ln>
        </p:spPr>
      </p:pic>
      <p:grpSp>
        <p:nvGrpSpPr>
          <p:cNvPr id="363" name="Google Shape;363;p65"/>
          <p:cNvGrpSpPr/>
          <p:nvPr/>
        </p:nvGrpSpPr>
        <p:grpSpPr>
          <a:xfrm rot="-5400000">
            <a:off x="10469429" y="1181806"/>
            <a:ext cx="2584807" cy="869620"/>
            <a:chOff x="9177476" y="5772727"/>
            <a:chExt cx="2584807" cy="869620"/>
          </a:xfrm>
        </p:grpSpPr>
        <p:sp>
          <p:nvSpPr>
            <p:cNvPr id="364" name="Google Shape;364;p65"/>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65"/>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65"/>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7" name="Google Shape;367;p65"/>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65"/>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65"/>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65"/>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71" name="Google Shape;371;p65"/>
          <p:cNvSpPr txBox="1">
            <a:spLocks noGrp="1"/>
          </p:cNvSpPr>
          <p:nvPr>
            <p:ph type="title"/>
          </p:nvPr>
        </p:nvSpPr>
        <p:spPr>
          <a:xfrm>
            <a:off x="839788" y="365125"/>
            <a:ext cx="905097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2" name="Google Shape;372;p65"/>
          <p:cNvSpPr txBox="1">
            <a:spLocks noGrp="1"/>
          </p:cNvSpPr>
          <p:nvPr>
            <p:ph type="body" idx="1"/>
          </p:nvPr>
        </p:nvSpPr>
        <p:spPr>
          <a:xfrm>
            <a:off x="1415737" y="1879598"/>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solidFill>
                  <a:srgbClr val="4E1E07"/>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73" name="Google Shape;373;p65"/>
          <p:cNvSpPr txBox="1">
            <a:spLocks noGrp="1"/>
          </p:cNvSpPr>
          <p:nvPr>
            <p:ph type="body" idx="2"/>
          </p:nvPr>
        </p:nvSpPr>
        <p:spPr>
          <a:xfrm>
            <a:off x="6377528" y="1870073"/>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solidFill>
                  <a:srgbClr val="4E1E07"/>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74" name="Google Shape;374;p65"/>
          <p:cNvSpPr txBox="1">
            <a:spLocks noGrp="1"/>
          </p:cNvSpPr>
          <p:nvPr>
            <p:ph type="body" idx="3"/>
          </p:nvPr>
        </p:nvSpPr>
        <p:spPr>
          <a:xfrm>
            <a:off x="6377529" y="2670561"/>
            <a:ext cx="4587240" cy="32317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2"/>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rgbClr val="000000"/>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75" name="Google Shape;375;p65"/>
          <p:cNvSpPr txBox="1">
            <a:spLocks noGrp="1"/>
          </p:cNvSpPr>
          <p:nvPr>
            <p:ph type="body" idx="4"/>
          </p:nvPr>
        </p:nvSpPr>
        <p:spPr>
          <a:xfrm>
            <a:off x="1428035" y="2657443"/>
            <a:ext cx="4587240" cy="3220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2"/>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rgbClr val="000000"/>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76" name="Google Shape;376;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0439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54"/>
        <p:cNvGrpSpPr/>
        <p:nvPr/>
      </p:nvGrpSpPr>
      <p:grpSpPr>
        <a:xfrm>
          <a:off x="0" y="0"/>
          <a:ext cx="0" cy="0"/>
          <a:chOff x="0" y="0"/>
          <a:chExt cx="0" cy="0"/>
        </a:xfrm>
      </p:grpSpPr>
      <p:sp>
        <p:nvSpPr>
          <p:cNvPr id="155" name="Google Shape;155;p45"/>
          <p:cNvSpPr txBox="1">
            <a:spLocks noGrp="1"/>
          </p:cNvSpPr>
          <p:nvPr>
            <p:ph type="title"/>
          </p:nvPr>
        </p:nvSpPr>
        <p:spPr>
          <a:xfrm>
            <a:off x="0" y="-1232989"/>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6" name="Google Shape;156;p45" descr="Text&#10;&#10;Description automatically generated"/>
          <p:cNvPicPr preferRelativeResize="0"/>
          <p:nvPr/>
        </p:nvPicPr>
        <p:blipFill rotWithShape="1">
          <a:blip r:embed="rId2">
            <a:alphaModFix/>
          </a:blip>
          <a:srcRect/>
          <a:stretch/>
        </p:blipFill>
        <p:spPr>
          <a:xfrm>
            <a:off x="1496169" y="527052"/>
            <a:ext cx="9199661" cy="5803895"/>
          </a:xfrm>
          <a:prstGeom prst="rect">
            <a:avLst/>
          </a:prstGeom>
          <a:noFill/>
          <a:ln>
            <a:noFill/>
          </a:ln>
        </p:spPr>
      </p:pic>
    </p:spTree>
    <p:extLst>
      <p:ext uri="{BB962C8B-B14F-4D97-AF65-F5344CB8AC3E}">
        <p14:creationId xmlns:p14="http://schemas.microsoft.com/office/powerpoint/2010/main" val="160330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8"/>
            <a:ext cx="13512897" cy="7599199"/>
          </a:xfrm>
          <a:prstGeom prst="rect">
            <a:avLst/>
          </a:prstGeom>
        </p:spPr>
      </p:pic>
    </p:spTree>
    <p:extLst>
      <p:ext uri="{BB962C8B-B14F-4D97-AF65-F5344CB8AC3E}">
        <p14:creationId xmlns:p14="http://schemas.microsoft.com/office/powerpoint/2010/main" val="310086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Slide">
  <p:cSld name="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0" name="Google Shape;30;p34"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1" name="Google Shape;31;p34"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2" name="Google Shape;32;p34"/>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4"/>
          <p:cNvSpPr txBox="1">
            <a:spLocks noGrp="1"/>
          </p:cNvSpPr>
          <p:nvPr>
            <p:ph type="body" idx="1"/>
          </p:nvPr>
        </p:nvSpPr>
        <p:spPr>
          <a:xfrm>
            <a:off x="1702685" y="3429000"/>
            <a:ext cx="5551555" cy="1855302"/>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000"/>
              </a:spcBef>
              <a:spcAft>
                <a:spcPts val="0"/>
              </a:spcAft>
              <a:buClr>
                <a:schemeClr val="lt1"/>
              </a:buClr>
              <a:buSzPts val="3200"/>
              <a:buChar char="•"/>
              <a:defRPr>
                <a:solidFill>
                  <a:schemeClr val="lt1"/>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55600" algn="l">
              <a:lnSpc>
                <a:spcPct val="90000"/>
              </a:lnSpc>
              <a:spcBef>
                <a:spcPts val="500"/>
              </a:spcBef>
              <a:spcAft>
                <a:spcPts val="0"/>
              </a:spcAft>
              <a:buClr>
                <a:schemeClr val="lt1"/>
              </a:buClr>
              <a:buSzPts val="2000"/>
              <a:buChar char="•"/>
              <a:defRPr>
                <a:solidFill>
                  <a:schemeClr val="lt1"/>
                </a:solidFill>
              </a:defRPr>
            </a:lvl4pPr>
            <a:lvl5pPr marL="2286000" lvl="4" indent="-355600" algn="l">
              <a:lnSpc>
                <a:spcPct val="9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4" name="Google Shape;34;p34" descr="An organic corner shape"/>
          <p:cNvPicPr preferRelativeResize="0"/>
          <p:nvPr/>
        </p:nvPicPr>
        <p:blipFill rotWithShape="1">
          <a:blip r:embed="rId5">
            <a:alphaModFix/>
          </a:blip>
          <a:srcRect b="65540"/>
          <a:stretch/>
        </p:blipFill>
        <p:spPr>
          <a:xfrm>
            <a:off x="7620000" y="-1038"/>
            <a:ext cx="4572000" cy="1575516"/>
          </a:xfrm>
          <a:prstGeom prst="rect">
            <a:avLst/>
          </a:prstGeom>
          <a:noFill/>
          <a:ln>
            <a:noFill/>
          </a:ln>
        </p:spPr>
      </p:pic>
      <p:grpSp>
        <p:nvGrpSpPr>
          <p:cNvPr id="35" name="Google Shape;35;p34"/>
          <p:cNvGrpSpPr/>
          <p:nvPr/>
        </p:nvGrpSpPr>
        <p:grpSpPr>
          <a:xfrm rot="-5400000">
            <a:off x="10469429" y="1181806"/>
            <a:ext cx="2584807" cy="869620"/>
            <a:chOff x="9177476" y="5772727"/>
            <a:chExt cx="2584807" cy="869620"/>
          </a:xfrm>
        </p:grpSpPr>
        <p:sp>
          <p:nvSpPr>
            <p:cNvPr id="36" name="Google Shape;36;p34"/>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4"/>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4"/>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4"/>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4"/>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4"/>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4"/>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3" name="Google Shape;43;p34"/>
          <p:cNvSpPr txBox="1">
            <a:spLocks noGrp="1"/>
          </p:cNvSpPr>
          <p:nvPr>
            <p:ph type="title"/>
          </p:nvPr>
        </p:nvSpPr>
        <p:spPr>
          <a:xfrm>
            <a:off x="1702685" y="2130681"/>
            <a:ext cx="9042786" cy="9685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rebuchet MS"/>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44" name="Google Shape;44;p34"/>
          <p:cNvPicPr preferRelativeResize="0"/>
          <p:nvPr userDrawn="1"/>
        </p:nvPicPr>
        <p:blipFill rotWithShape="1">
          <a:blip r:embed="rId6">
            <a:alphaModFix/>
          </a:blip>
          <a:srcRect/>
          <a:stretch/>
        </p:blipFill>
        <p:spPr>
          <a:xfrm>
            <a:off x="444312" y="512082"/>
            <a:ext cx="5779766" cy="1229279"/>
          </a:xfrm>
          <a:prstGeom prst="rect">
            <a:avLst/>
          </a:prstGeom>
          <a:noFill/>
          <a:ln>
            <a:noFill/>
          </a:ln>
        </p:spPr>
      </p:pic>
      <p:pic>
        <p:nvPicPr>
          <p:cNvPr id="5" name="Picture 4">
            <a:extLst>
              <a:ext uri="{FF2B5EF4-FFF2-40B4-BE49-F238E27FC236}">
                <a16:creationId xmlns:a16="http://schemas.microsoft.com/office/drawing/2014/main" id="{B6213CA0-9459-5250-6FEB-14A74DD5504B}"/>
              </a:ext>
            </a:extLst>
          </p:cNvPr>
          <p:cNvPicPr>
            <a:picLocks noChangeAspect="1"/>
          </p:cNvPicPr>
          <p:nvPr userDrawn="1"/>
        </p:nvPicPr>
        <p:blipFill>
          <a:blip r:embed="rId7"/>
          <a:stretch>
            <a:fillRect/>
          </a:stretch>
        </p:blipFill>
        <p:spPr>
          <a:xfrm>
            <a:off x="6705600" y="3228558"/>
            <a:ext cx="5210686" cy="335799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MIssion Slide">
  <p:cSld name="MIssion Slide">
    <p:bg>
      <p:bgPr>
        <a:blipFill>
          <a:blip r:embed="rId2">
            <a:alphaModFix/>
          </a:blip>
          <a:stretch>
            <a:fillRect/>
          </a:stretch>
        </a:blipFill>
        <a:effectLst/>
      </p:bgPr>
    </p:bg>
    <p:spTree>
      <p:nvGrpSpPr>
        <p:cNvPr id="1" name="Shape 45"/>
        <p:cNvGrpSpPr/>
        <p:nvPr/>
      </p:nvGrpSpPr>
      <p:grpSpPr>
        <a:xfrm>
          <a:off x="0" y="0"/>
          <a:ext cx="0" cy="0"/>
          <a:chOff x="0" y="0"/>
          <a:chExt cx="0" cy="0"/>
        </a:xfrm>
      </p:grpSpPr>
      <p:pic>
        <p:nvPicPr>
          <p:cNvPr id="46" name="Google Shape;46;p35"/>
          <p:cNvPicPr preferRelativeResize="0"/>
          <p:nvPr/>
        </p:nvPicPr>
        <p:blipFill rotWithShape="1">
          <a:blip r:embed="rId3">
            <a:alphaModFix/>
          </a:blip>
          <a:srcRect/>
          <a:stretch/>
        </p:blipFill>
        <p:spPr>
          <a:xfrm>
            <a:off x="-10180" y="-1038"/>
            <a:ext cx="5735954" cy="6526998"/>
          </a:xfrm>
          <a:prstGeom prst="rect">
            <a:avLst/>
          </a:prstGeom>
          <a:noFill/>
          <a:ln>
            <a:noFill/>
          </a:ln>
        </p:spPr>
      </p:pic>
      <p:pic>
        <p:nvPicPr>
          <p:cNvPr id="47" name="Google Shape;47;p35" descr="An organic corner shape"/>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48" name="Google Shape;48;p35" descr="A circle filled with diagonal lines"/>
          <p:cNvPicPr preferRelativeResize="0"/>
          <p:nvPr/>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49" name="Google Shape;49;p35"/>
          <p:cNvCxnSpPr/>
          <p:nvPr/>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sp>
        <p:nvSpPr>
          <p:cNvPr id="50" name="Google Shape;50;p35"/>
          <p:cNvSpPr txBox="1">
            <a:spLocks noGrp="1"/>
          </p:cNvSpPr>
          <p:nvPr>
            <p:ph type="title"/>
          </p:nvPr>
        </p:nvSpPr>
        <p:spPr>
          <a:xfrm>
            <a:off x="-101620" y="-1312401"/>
            <a:ext cx="5273040" cy="110503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54" name="Google Shape;54;p35"/>
          <p:cNvGrpSpPr/>
          <p:nvPr/>
        </p:nvGrpSpPr>
        <p:grpSpPr>
          <a:xfrm rot="-5400000">
            <a:off x="10469429" y="1181806"/>
            <a:ext cx="2584807" cy="869620"/>
            <a:chOff x="9177476" y="5772727"/>
            <a:chExt cx="2584807" cy="869620"/>
          </a:xfrm>
        </p:grpSpPr>
        <p:sp>
          <p:nvSpPr>
            <p:cNvPr id="55" name="Google Shape;55;p35"/>
            <p:cNvSpPr/>
            <p:nvPr/>
          </p:nvSpPr>
          <p:spPr>
            <a:xfrm>
              <a:off x="1166068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 name="Google Shape;56;p35"/>
            <p:cNvSpPr/>
            <p:nvPr/>
          </p:nvSpPr>
          <p:spPr>
            <a:xfrm>
              <a:off x="1126190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 name="Google Shape;57;p35"/>
            <p:cNvSpPr/>
            <p:nvPr/>
          </p:nvSpPr>
          <p:spPr>
            <a:xfrm>
              <a:off x="1085817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35"/>
            <p:cNvSpPr/>
            <p:nvPr/>
          </p:nvSpPr>
          <p:spPr>
            <a:xfrm>
              <a:off x="1043896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35"/>
            <p:cNvSpPr/>
            <p:nvPr/>
          </p:nvSpPr>
          <p:spPr>
            <a:xfrm>
              <a:off x="10019752"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 name="Google Shape;60;p35"/>
            <p:cNvSpPr/>
            <p:nvPr/>
          </p:nvSpPr>
          <p:spPr>
            <a:xfrm>
              <a:off x="959861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 name="Google Shape;61;p35"/>
            <p:cNvSpPr/>
            <p:nvPr/>
          </p:nvSpPr>
          <p:spPr>
            <a:xfrm>
              <a:off x="9177476"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62" name="Google Shape;62;p35"/>
          <p:cNvSpPr txBox="1"/>
          <p:nvPr/>
        </p:nvSpPr>
        <p:spPr>
          <a:xfrm>
            <a:off x="6095311" y="2492314"/>
            <a:ext cx="4902814" cy="3477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dirty="0">
                <a:solidFill>
                  <a:schemeClr val="lt1"/>
                </a:solidFill>
                <a:latin typeface="Calibri"/>
                <a:ea typeface="Calibri"/>
                <a:cs typeface="Calibri"/>
                <a:sym typeface="Calibri"/>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000" b="0" i="0" u="none" strike="noStrike" cap="none" dirty="0">
              <a:solidFill>
                <a:schemeClr val="lt1"/>
              </a:solidFill>
              <a:latin typeface="Calibri"/>
              <a:ea typeface="Calibri"/>
              <a:cs typeface="Calibri"/>
              <a:sym typeface="Calibri"/>
            </a:endParaRPr>
          </a:p>
        </p:txBody>
      </p:sp>
      <p:sp>
        <p:nvSpPr>
          <p:cNvPr id="63" name="Google Shape;63;p35"/>
          <p:cNvSpPr txBox="1"/>
          <p:nvPr/>
        </p:nvSpPr>
        <p:spPr>
          <a:xfrm>
            <a:off x="6159193" y="1283566"/>
            <a:ext cx="490281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Trebuchet MS"/>
              <a:buNone/>
            </a:pPr>
            <a:r>
              <a:rPr lang="en-US" sz="5400" b="1"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MISSION</a:t>
            </a:r>
            <a:endParaRPr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4" preserve="1">
  <p:cSld name="1_Blank 4">
    <p:spTree>
      <p:nvGrpSpPr>
        <p:cNvPr id="1" name="Shape 83"/>
        <p:cNvGrpSpPr/>
        <p:nvPr/>
      </p:nvGrpSpPr>
      <p:grpSpPr>
        <a:xfrm>
          <a:off x="0" y="0"/>
          <a:ext cx="0" cy="0"/>
          <a:chOff x="0" y="0"/>
          <a:chExt cx="0" cy="0"/>
        </a:xfrm>
      </p:grpSpPr>
      <p:sp>
        <p:nvSpPr>
          <p:cNvPr id="84" name="Google Shape;84;p37"/>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85" name="Google Shape;85;p37"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cxnSp>
        <p:nvCxnSpPr>
          <p:cNvPr id="87" name="Google Shape;87;p37"/>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97" name="Google Shape;9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Picture 20">
            <a:extLst>
              <a:ext uri="{FF2B5EF4-FFF2-40B4-BE49-F238E27FC236}">
                <a16:creationId xmlns:a16="http://schemas.microsoft.com/office/drawing/2014/main" id="{16414C8A-4E92-196E-A7B2-9E6EC1767A75}"/>
              </a:ext>
            </a:extLst>
          </p:cNvPr>
          <p:cNvPicPr>
            <a:picLocks noChangeAspect="1"/>
          </p:cNvPicPr>
          <p:nvPr userDrawn="1"/>
        </p:nvPicPr>
        <p:blipFill>
          <a:blip r:embed="rId3"/>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418907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132"/>
        <p:cNvGrpSpPr/>
        <p:nvPr/>
      </p:nvGrpSpPr>
      <p:grpSpPr>
        <a:xfrm>
          <a:off x="0" y="0"/>
          <a:ext cx="0" cy="0"/>
          <a:chOff x="0" y="0"/>
          <a:chExt cx="0" cy="0"/>
        </a:xfrm>
      </p:grpSpPr>
      <p:pic>
        <p:nvPicPr>
          <p:cNvPr id="133" name="Google Shape;133;p42"/>
          <p:cNvPicPr preferRelativeResize="0"/>
          <p:nvPr/>
        </p:nvPicPr>
        <p:blipFill rotWithShape="1">
          <a:blip r:embed="rId2">
            <a:alphaModFix/>
          </a:blip>
          <a:srcRect l="35167" t="11305" b="10042"/>
          <a:stretch/>
        </p:blipFill>
        <p:spPr>
          <a:xfrm>
            <a:off x="-386596" y="0"/>
            <a:ext cx="4470916" cy="6892290"/>
          </a:xfrm>
          <a:prstGeom prst="rect">
            <a:avLst/>
          </a:prstGeom>
          <a:noFill/>
          <a:ln>
            <a:noFill/>
          </a:ln>
        </p:spPr>
      </p:pic>
      <p:pic>
        <p:nvPicPr>
          <p:cNvPr id="134" name="Google Shape;134;p42" descr="A picture containing person, person&#10;&#10;Description automatically generated"/>
          <p:cNvPicPr preferRelativeResize="0"/>
          <p:nvPr/>
        </p:nvPicPr>
        <p:blipFill rotWithShape="1">
          <a:blip r:embed="rId3">
            <a:alphaModFix/>
          </a:blip>
          <a:srcRect l="51882" t="9186" r="-1"/>
          <a:stretch/>
        </p:blipFill>
        <p:spPr>
          <a:xfrm>
            <a:off x="0" y="0"/>
            <a:ext cx="3652004" cy="6892290"/>
          </a:xfrm>
          <a:prstGeom prst="flowChartDelay">
            <a:avLst/>
          </a:prstGeom>
          <a:noFill/>
          <a:ln>
            <a:noFill/>
          </a:ln>
        </p:spPr>
      </p:pic>
      <p:sp>
        <p:nvSpPr>
          <p:cNvPr id="135" name="Google Shape;135;p42"/>
          <p:cNvSpPr txBox="1">
            <a:spLocks noGrp="1"/>
          </p:cNvSpPr>
          <p:nvPr>
            <p:ph type="ctrTitle"/>
          </p:nvPr>
        </p:nvSpPr>
        <p:spPr>
          <a:xfrm>
            <a:off x="4160520" y="1136555"/>
            <a:ext cx="7589520" cy="23734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6" name="Google Shape;136;p42"/>
          <p:cNvSpPr txBox="1">
            <a:spLocks noGrp="1"/>
          </p:cNvSpPr>
          <p:nvPr>
            <p:ph type="subTitle" idx="1"/>
          </p:nvPr>
        </p:nvSpPr>
        <p:spPr>
          <a:xfrm>
            <a:off x="4160521" y="3642360"/>
            <a:ext cx="7589520" cy="161544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37" name="Google Shape;13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0" name="Google Shape;140;p42" descr="A circle filled with diagonal lines"/>
          <p:cNvPicPr preferRelativeResize="0"/>
          <p:nvPr/>
        </p:nvPicPr>
        <p:blipFill rotWithShape="1">
          <a:blip r:embed="rId4">
            <a:alphaModFix/>
          </a:blip>
          <a:srcRect l="58934" t="11636" r="12364" b="45921"/>
          <a:stretch/>
        </p:blipFill>
        <p:spPr>
          <a:xfrm rot="-5400000" flipH="1">
            <a:off x="10565628" y="-308386"/>
            <a:ext cx="1312242" cy="1940502"/>
          </a:xfrm>
          <a:prstGeom prst="rect">
            <a:avLst/>
          </a:prstGeom>
          <a:noFill/>
          <a:ln>
            <a:noFill/>
          </a:ln>
        </p:spPr>
      </p:pic>
      <p:pic>
        <p:nvPicPr>
          <p:cNvPr id="141" name="Google Shape;141;p42" descr="A square made of dots"/>
          <p:cNvPicPr preferRelativeResize="0"/>
          <p:nvPr/>
        </p:nvPicPr>
        <p:blipFill rotWithShape="1">
          <a:blip r:embed="rId5">
            <a:alphaModFix/>
          </a:blip>
          <a:srcRect l="44777" t="13758" r="30555" b="40299"/>
          <a:stretch/>
        </p:blipFill>
        <p:spPr>
          <a:xfrm rot="5400000">
            <a:off x="486330" y="4207589"/>
            <a:ext cx="1127760" cy="210042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eam Page">
  <p:cSld name="Team Page">
    <p:spTree>
      <p:nvGrpSpPr>
        <p:cNvPr id="1" name="Shape 157"/>
        <p:cNvGrpSpPr/>
        <p:nvPr/>
      </p:nvGrpSpPr>
      <p:grpSpPr>
        <a:xfrm>
          <a:off x="0" y="0"/>
          <a:ext cx="0" cy="0"/>
          <a:chOff x="0" y="0"/>
          <a:chExt cx="0" cy="0"/>
        </a:xfrm>
      </p:grpSpPr>
      <p:pic>
        <p:nvPicPr>
          <p:cNvPr id="158" name="Google Shape;158;p46"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160" name="Google Shape;160;p46"/>
          <p:cNvPicPr preferRelativeResize="0">
            <a:picLocks noGrp="1"/>
          </p:cNvPicPr>
          <p:nvPr>
            <p:ph type="pic" idx="2"/>
          </p:nvPr>
        </p:nvPicPr>
        <p:blipFill/>
        <p:spPr>
          <a:xfrm>
            <a:off x="1303572" y="2487984"/>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61" name="Google Shape;161;p46"/>
          <p:cNvSpPr txBox="1">
            <a:spLocks noGrp="1"/>
          </p:cNvSpPr>
          <p:nvPr>
            <p:ph type="body" idx="1"/>
          </p:nvPr>
        </p:nvSpPr>
        <p:spPr>
          <a:xfrm>
            <a:off x="2913297" y="2487985"/>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62" name="Google Shape;162;p46"/>
          <p:cNvSpPr txBox="1">
            <a:spLocks noGrp="1"/>
          </p:cNvSpPr>
          <p:nvPr>
            <p:ph type="body" idx="3"/>
          </p:nvPr>
        </p:nvSpPr>
        <p:spPr>
          <a:xfrm>
            <a:off x="2913297" y="2990162"/>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163" name="Google Shape;163;p46"/>
          <p:cNvPicPr preferRelativeResize="0">
            <a:picLocks noGrp="1"/>
          </p:cNvPicPr>
          <p:nvPr>
            <p:ph type="pic" idx="4"/>
          </p:nvPr>
        </p:nvPicPr>
        <p:blipFill/>
        <p:spPr>
          <a:xfrm>
            <a:off x="1302062" y="4112489"/>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64" name="Google Shape;164;p46"/>
          <p:cNvSpPr txBox="1">
            <a:spLocks noGrp="1"/>
          </p:cNvSpPr>
          <p:nvPr>
            <p:ph type="body" idx="5"/>
          </p:nvPr>
        </p:nvSpPr>
        <p:spPr>
          <a:xfrm>
            <a:off x="2911787" y="4112490"/>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65" name="Google Shape;165;p46"/>
          <p:cNvSpPr txBox="1">
            <a:spLocks noGrp="1"/>
          </p:cNvSpPr>
          <p:nvPr>
            <p:ph type="body" idx="6"/>
          </p:nvPr>
        </p:nvSpPr>
        <p:spPr>
          <a:xfrm>
            <a:off x="2911787" y="4614667"/>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166" name="Google Shape;166;p46"/>
          <p:cNvPicPr preferRelativeResize="0">
            <a:picLocks noGrp="1"/>
          </p:cNvPicPr>
          <p:nvPr>
            <p:ph type="pic" idx="7"/>
          </p:nvPr>
        </p:nvPicPr>
        <p:blipFill/>
        <p:spPr>
          <a:xfrm>
            <a:off x="6728540" y="2484272"/>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67" name="Google Shape;167;p46"/>
          <p:cNvSpPr txBox="1">
            <a:spLocks noGrp="1"/>
          </p:cNvSpPr>
          <p:nvPr>
            <p:ph type="body" idx="8"/>
          </p:nvPr>
        </p:nvSpPr>
        <p:spPr>
          <a:xfrm>
            <a:off x="8338265" y="2484273"/>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68" name="Google Shape;168;p46"/>
          <p:cNvSpPr txBox="1">
            <a:spLocks noGrp="1"/>
          </p:cNvSpPr>
          <p:nvPr>
            <p:ph type="body" idx="9"/>
          </p:nvPr>
        </p:nvSpPr>
        <p:spPr>
          <a:xfrm>
            <a:off x="8338265" y="2986450"/>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169" name="Google Shape;169;p46"/>
          <p:cNvPicPr preferRelativeResize="0">
            <a:picLocks noGrp="1"/>
          </p:cNvPicPr>
          <p:nvPr>
            <p:ph type="pic" idx="13"/>
          </p:nvPr>
        </p:nvPicPr>
        <p:blipFill/>
        <p:spPr>
          <a:xfrm>
            <a:off x="6727030" y="4108777"/>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70" name="Google Shape;170;p46"/>
          <p:cNvSpPr txBox="1">
            <a:spLocks noGrp="1"/>
          </p:cNvSpPr>
          <p:nvPr>
            <p:ph type="body" idx="14"/>
          </p:nvPr>
        </p:nvSpPr>
        <p:spPr>
          <a:xfrm>
            <a:off x="8336755" y="4108778"/>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71" name="Google Shape;171;p46"/>
          <p:cNvSpPr txBox="1">
            <a:spLocks noGrp="1"/>
          </p:cNvSpPr>
          <p:nvPr>
            <p:ph type="body" idx="15"/>
          </p:nvPr>
        </p:nvSpPr>
        <p:spPr>
          <a:xfrm>
            <a:off x="8336755" y="4610955"/>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72" name="Google Shape;172;p46"/>
          <p:cNvCxnSpPr/>
          <p:nvPr/>
        </p:nvCxnSpPr>
        <p:spPr>
          <a:xfrm>
            <a:off x="7915750" y="7793008"/>
            <a:ext cx="49875" cy="1"/>
          </a:xfrm>
          <a:prstGeom prst="straightConnector1">
            <a:avLst/>
          </a:prstGeom>
          <a:noFill/>
          <a:ln w="76200" cap="rnd" cmpd="sng">
            <a:solidFill>
              <a:srgbClr val="F9C499"/>
            </a:solidFill>
            <a:prstDash val="dot"/>
            <a:miter lim="800000"/>
            <a:headEnd type="none" w="sm" len="sm"/>
            <a:tailEnd type="none" w="sm" len="sm"/>
          </a:ln>
        </p:spPr>
      </p:cxnSp>
      <p:sp>
        <p:nvSpPr>
          <p:cNvPr id="173" name="Google Shape;173;p46"/>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8" name="Picture 17">
            <a:extLst>
              <a:ext uri="{FF2B5EF4-FFF2-40B4-BE49-F238E27FC236}">
                <a16:creationId xmlns:a16="http://schemas.microsoft.com/office/drawing/2014/main" id="{C3BC8F06-027C-FA83-85F1-E70EA2045EE7}"/>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spTree>
      <p:nvGrpSpPr>
        <p:cNvPr id="1" name="Shape 174"/>
        <p:cNvGrpSpPr/>
        <p:nvPr/>
      </p:nvGrpSpPr>
      <p:grpSpPr>
        <a:xfrm>
          <a:off x="0" y="0"/>
          <a:ext cx="0" cy="0"/>
          <a:chOff x="0" y="0"/>
          <a:chExt cx="0" cy="0"/>
        </a:xfrm>
      </p:grpSpPr>
      <p:pic>
        <p:nvPicPr>
          <p:cNvPr id="175" name="Google Shape;175;p47"/>
          <p:cNvPicPr preferRelativeResize="0"/>
          <p:nvPr/>
        </p:nvPicPr>
        <p:blipFill rotWithShape="1">
          <a:blip r:embed="rId2">
            <a:alphaModFix/>
          </a:blip>
          <a:srcRect l="18343" r="46333"/>
          <a:stretch/>
        </p:blipFill>
        <p:spPr>
          <a:xfrm flipH="1">
            <a:off x="8539996" y="0"/>
            <a:ext cx="3652004" cy="6892290"/>
          </a:xfrm>
          <a:prstGeom prst="flowChartDelay">
            <a:avLst/>
          </a:prstGeom>
          <a:noFill/>
          <a:ln>
            <a:noFill/>
          </a:ln>
        </p:spPr>
      </p:pic>
      <p:pic>
        <p:nvPicPr>
          <p:cNvPr id="176" name="Google Shape;176;p47"/>
          <p:cNvPicPr preferRelativeResize="0"/>
          <p:nvPr/>
        </p:nvPicPr>
        <p:blipFill rotWithShape="1">
          <a:blip r:embed="rId3">
            <a:alphaModFix/>
          </a:blip>
          <a:srcRect l="35167" t="11305" b="10042"/>
          <a:stretch/>
        </p:blipFill>
        <p:spPr>
          <a:xfrm flipH="1">
            <a:off x="8153400" y="0"/>
            <a:ext cx="4470916" cy="6892290"/>
          </a:xfrm>
          <a:prstGeom prst="rect">
            <a:avLst/>
          </a:prstGeom>
          <a:noFill/>
          <a:ln>
            <a:noFill/>
          </a:ln>
        </p:spPr>
      </p:pic>
      <p:sp>
        <p:nvSpPr>
          <p:cNvPr id="177" name="Google Shape;177;p47"/>
          <p:cNvSpPr txBox="1">
            <a:spLocks noGrp="1"/>
          </p:cNvSpPr>
          <p:nvPr>
            <p:ph type="ctrTitle"/>
          </p:nvPr>
        </p:nvSpPr>
        <p:spPr>
          <a:xfrm>
            <a:off x="757177" y="1312242"/>
            <a:ext cx="7055734" cy="23734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8" name="Google Shape;178;p47"/>
          <p:cNvSpPr txBox="1">
            <a:spLocks noGrp="1"/>
          </p:cNvSpPr>
          <p:nvPr>
            <p:ph type="subTitle" idx="1"/>
          </p:nvPr>
        </p:nvSpPr>
        <p:spPr>
          <a:xfrm>
            <a:off x="757178" y="3818047"/>
            <a:ext cx="7055734" cy="161544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79" name="Google Shape;17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82" name="Google Shape;182;p47" descr="A circle filled with diagonal lines"/>
          <p:cNvPicPr preferRelativeResize="0"/>
          <p:nvPr/>
        </p:nvPicPr>
        <p:blipFill rotWithShape="1">
          <a:blip r:embed="rId4">
            <a:alphaModFix/>
          </a:blip>
          <a:srcRect l="58934" t="11636" r="12364" b="45921"/>
          <a:stretch/>
        </p:blipFill>
        <p:spPr>
          <a:xfrm rot="5400000">
            <a:off x="314130" y="-314130"/>
            <a:ext cx="1312242" cy="1940502"/>
          </a:xfrm>
          <a:prstGeom prst="rect">
            <a:avLst/>
          </a:prstGeom>
          <a:noFill/>
          <a:ln>
            <a:noFill/>
          </a:ln>
        </p:spPr>
      </p:pic>
      <p:pic>
        <p:nvPicPr>
          <p:cNvPr id="183" name="Google Shape;183;p47" descr="A square made of dots"/>
          <p:cNvPicPr preferRelativeResize="0"/>
          <p:nvPr/>
        </p:nvPicPr>
        <p:blipFill rotWithShape="1">
          <a:blip r:embed="rId5">
            <a:alphaModFix/>
          </a:blip>
          <a:srcRect l="44777" t="13758" r="30555" b="40299"/>
          <a:stretch/>
        </p:blipFill>
        <p:spPr>
          <a:xfrm rot="-5400000" flipH="1">
            <a:off x="9026326" y="4207589"/>
            <a:ext cx="1127760" cy="210042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4.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3" descr="An organic corner shape"/>
          <p:cNvPicPr preferRelativeResize="0"/>
          <p:nvPr/>
        </p:nvPicPr>
        <p:blipFill rotWithShape="1">
          <a:blip r:embed="rId31">
            <a:alphaModFix/>
          </a:blip>
          <a:srcRect t="47415" r="11642"/>
          <a:stretch/>
        </p:blipFill>
        <p:spPr>
          <a:xfrm>
            <a:off x="-10180" y="4453838"/>
            <a:ext cx="4039730" cy="2404162"/>
          </a:xfrm>
          <a:prstGeom prst="rect">
            <a:avLst/>
          </a:prstGeom>
          <a:noFill/>
          <a:ln>
            <a:noFill/>
          </a:ln>
        </p:spPr>
      </p:pic>
      <p:sp>
        <p:nvSpPr>
          <p:cNvPr id="11" name="Google Shape;11;p33"/>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rebuchet MS"/>
              <a:buNone/>
              <a:defRPr sz="4400" b="1"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33"/>
          <p:cNvSpPr txBox="1">
            <a:spLocks noGrp="1"/>
          </p:cNvSpPr>
          <p:nvPr>
            <p:ph type="body" idx="1"/>
          </p:nvPr>
        </p:nvSpPr>
        <p:spPr>
          <a:xfrm>
            <a:off x="1455592" y="1825625"/>
            <a:ext cx="9700088" cy="397691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000"/>
              </a:spcBef>
              <a:spcAft>
                <a:spcPts val="0"/>
              </a:spcAft>
              <a:buClr>
                <a:srgbClr val="4E1E07"/>
              </a:buClr>
              <a:buSzPts val="3200"/>
              <a:buFont typeface="Arial"/>
              <a:buChar char="•"/>
              <a:defRPr sz="3200" b="1" i="0" u="none" strike="noStrike" cap="none">
                <a:solidFill>
                  <a:srgbClr val="4E1E07"/>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2"/>
              </a:buClr>
              <a:buSzPts val="2000"/>
              <a:buFont typeface="Arial"/>
              <a:buChar char="•"/>
              <a:defRPr sz="2000" b="1" i="0" u="none" strike="noStrike" cap="none">
                <a:solidFill>
                  <a:schemeClr val="dk2"/>
                </a:solidFill>
                <a:latin typeface="Trebuchet MS"/>
                <a:ea typeface="Trebuchet MS"/>
                <a:cs typeface="Trebuchet MS"/>
                <a:sym typeface="Trebuchet MS"/>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Calibri"/>
                <a:ea typeface="Calibri"/>
                <a:cs typeface="Calibri"/>
                <a:sym typeface="Calibri"/>
              </a:defRPr>
            </a:lvl1pPr>
            <a:lvl2pPr marL="0" marR="0" lvl="1" indent="0" algn="r" rtl="0">
              <a:spcBef>
                <a:spcPts val="0"/>
              </a:spcBef>
              <a:buNone/>
              <a:defRPr sz="1200" b="0" i="0" u="none" strike="noStrike" cap="none">
                <a:solidFill>
                  <a:srgbClr val="000000"/>
                </a:solidFill>
                <a:latin typeface="Calibri"/>
                <a:ea typeface="Calibri"/>
                <a:cs typeface="Calibri"/>
                <a:sym typeface="Calibri"/>
              </a:defRPr>
            </a:lvl2pPr>
            <a:lvl3pPr marL="0" marR="0" lvl="2" indent="0" algn="r" rtl="0">
              <a:spcBef>
                <a:spcPts val="0"/>
              </a:spcBef>
              <a:buNone/>
              <a:defRPr sz="1200" b="0" i="0" u="none" strike="noStrike" cap="none">
                <a:solidFill>
                  <a:srgbClr val="000000"/>
                </a:solidFill>
                <a:latin typeface="Calibri"/>
                <a:ea typeface="Calibri"/>
                <a:cs typeface="Calibri"/>
                <a:sym typeface="Calibri"/>
              </a:defRPr>
            </a:lvl3pPr>
            <a:lvl4pPr marL="0" marR="0" lvl="3" indent="0" algn="r" rtl="0">
              <a:spcBef>
                <a:spcPts val="0"/>
              </a:spcBef>
              <a:buNone/>
              <a:defRPr sz="1200" b="0" i="0" u="none" strike="noStrike" cap="none">
                <a:solidFill>
                  <a:srgbClr val="000000"/>
                </a:solidFill>
                <a:latin typeface="Calibri"/>
                <a:ea typeface="Calibri"/>
                <a:cs typeface="Calibri"/>
                <a:sym typeface="Calibri"/>
              </a:defRPr>
            </a:lvl4pPr>
            <a:lvl5pPr marL="0" marR="0" lvl="4" indent="0" algn="r" rtl="0">
              <a:spcBef>
                <a:spcPts val="0"/>
              </a:spcBef>
              <a:buNone/>
              <a:defRPr sz="1200" b="0" i="0" u="none" strike="noStrike" cap="none">
                <a:solidFill>
                  <a:srgbClr val="000000"/>
                </a:solidFill>
                <a:latin typeface="Calibri"/>
                <a:ea typeface="Calibri"/>
                <a:cs typeface="Calibri"/>
                <a:sym typeface="Calibri"/>
              </a:defRPr>
            </a:lvl5pPr>
            <a:lvl6pPr marL="0" marR="0" lvl="5" indent="0" algn="r" rtl="0">
              <a:spcBef>
                <a:spcPts val="0"/>
              </a:spcBef>
              <a:buNone/>
              <a:defRPr sz="1200" b="0" i="0" u="none" strike="noStrike" cap="none">
                <a:solidFill>
                  <a:srgbClr val="000000"/>
                </a:solidFill>
                <a:latin typeface="Calibri"/>
                <a:ea typeface="Calibri"/>
                <a:cs typeface="Calibri"/>
                <a:sym typeface="Calibri"/>
              </a:defRPr>
            </a:lvl6pPr>
            <a:lvl7pPr marL="0" marR="0" lvl="6" indent="0" algn="r" rtl="0">
              <a:spcBef>
                <a:spcPts val="0"/>
              </a:spcBef>
              <a:buNone/>
              <a:defRPr sz="1200" b="0" i="0" u="none" strike="noStrike" cap="none">
                <a:solidFill>
                  <a:srgbClr val="000000"/>
                </a:solidFill>
                <a:latin typeface="Calibri"/>
                <a:ea typeface="Calibri"/>
                <a:cs typeface="Calibri"/>
                <a:sym typeface="Calibri"/>
              </a:defRPr>
            </a:lvl7pPr>
            <a:lvl8pPr marL="0" marR="0" lvl="7" indent="0" algn="r" rtl="0">
              <a:spcBef>
                <a:spcPts val="0"/>
              </a:spcBef>
              <a:buNone/>
              <a:defRPr sz="1200" b="0" i="0" u="none" strike="noStrike" cap="none">
                <a:solidFill>
                  <a:srgbClr val="000000"/>
                </a:solidFill>
                <a:latin typeface="Calibri"/>
                <a:ea typeface="Calibri"/>
                <a:cs typeface="Calibri"/>
                <a:sym typeface="Calibri"/>
              </a:defRPr>
            </a:lvl8pPr>
            <a:lvl9pPr marL="0" marR="0" lvl="8" indent="0" algn="r" rtl="0">
              <a:spcBef>
                <a:spcPts val="0"/>
              </a:spcBef>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33" descr="A circle filled with diagonal lines"/>
          <p:cNvPicPr preferRelativeResize="0"/>
          <p:nvPr/>
        </p:nvPicPr>
        <p:blipFill rotWithShape="1">
          <a:blip r:embed="rId32">
            <a:alphaModFix/>
          </a:blip>
          <a:srcRect l="58934" t="11636" r="12364" b="10950"/>
          <a:stretch/>
        </p:blipFill>
        <p:spPr>
          <a:xfrm>
            <a:off x="-10180" y="3318626"/>
            <a:ext cx="1312242" cy="3539374"/>
          </a:xfrm>
          <a:prstGeom prst="rect">
            <a:avLst/>
          </a:prstGeom>
          <a:noFill/>
          <a:ln>
            <a:noFill/>
          </a:ln>
        </p:spPr>
      </p:pic>
      <p:cxnSp>
        <p:nvCxnSpPr>
          <p:cNvPr id="17" name="Google Shape;17;p33"/>
          <p:cNvCxnSpPr/>
          <p:nvPr/>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pic>
        <p:nvPicPr>
          <p:cNvPr id="18" name="Google Shape;18;p33"/>
          <p:cNvPicPr preferRelativeResize="0"/>
          <p:nvPr/>
        </p:nvPicPr>
        <p:blipFill rotWithShape="1">
          <a:blip r:embed="rId33">
            <a:alphaModFix/>
          </a:blip>
          <a:srcRect/>
          <a:stretch/>
        </p:blipFill>
        <p:spPr>
          <a:xfrm>
            <a:off x="586385" y="4984750"/>
            <a:ext cx="1371600" cy="1371600"/>
          </a:xfrm>
          <a:prstGeom prst="rect">
            <a:avLst/>
          </a:prstGeom>
          <a:noFill/>
          <a:ln>
            <a:noFill/>
          </a:ln>
        </p:spPr>
      </p:pic>
      <p:pic>
        <p:nvPicPr>
          <p:cNvPr id="28" name="Picture 27">
            <a:extLst>
              <a:ext uri="{FF2B5EF4-FFF2-40B4-BE49-F238E27FC236}">
                <a16:creationId xmlns:a16="http://schemas.microsoft.com/office/drawing/2014/main" id="{06052773-5A26-8C5E-A72E-4CC01229AC96}"/>
              </a:ext>
            </a:extLst>
          </p:cNvPr>
          <p:cNvPicPr>
            <a:picLocks noChangeAspect="1"/>
          </p:cNvPicPr>
          <p:nvPr userDrawn="1"/>
        </p:nvPicPr>
        <p:blipFill>
          <a:blip r:embed="rId34"/>
          <a:stretch>
            <a:fillRect/>
          </a:stretch>
        </p:blipFill>
        <p:spPr>
          <a:xfrm>
            <a:off x="9911080" y="243523"/>
            <a:ext cx="2097059" cy="1351438"/>
          </a:xfrm>
          <a:prstGeom prst="rect">
            <a:avLst/>
          </a:prstGeom>
        </p:spPr>
      </p:pic>
    </p:spTree>
  </p:cSld>
  <p:clrMap bg1="lt1" tx1="dk1" bg2="dk2" tx2="lt2" accent1="accent1" accent2="accent2" accent3="accent3" accent4="accent4" accent5="accent5" accent6="accent6" hlink="hlink" folHlink="folHlink"/>
  <p:sldLayoutIdLst>
    <p:sldLayoutId id="2147483681" r:id="rId1"/>
    <p:sldLayoutId id="2147483682" r:id="rId2"/>
    <p:sldLayoutId id="2147483684" r:id="rId3"/>
    <p:sldLayoutId id="2147483649" r:id="rId4"/>
    <p:sldLayoutId id="2147483650" r:id="rId5"/>
    <p:sldLayoutId id="2147483683" r:id="rId6"/>
    <p:sldLayoutId id="2147483657"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5" r:id="rId28"/>
    <p:sldLayoutId id="214748368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hyperlink" Target="file:///C:\Users\valarie.jones\Documents\NASIS_Homepage\cheryl.rodriguez@bie.edu" TargetMode="External"/><Relationship Id="rId3" Type="http://schemas.openxmlformats.org/officeDocument/2006/relationships/image" Target="../media/image6.emf"/><Relationship Id="rId7" Type="http://schemas.openxmlformats.org/officeDocument/2006/relationships/hyperlink" Target="file:///C:\Users\valarie.jones\Documents\NASIS_Homepage\cole.bowers@bie.edu"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file:///C:\Users\valarie.jones\Documents\NASIS_Homepage\katherine.renville@bie.edu" TargetMode="External"/><Relationship Id="rId5" Type="http://schemas.openxmlformats.org/officeDocument/2006/relationships/hyperlink" Target="file:///C:\Users\valarie.jones\Documents\NASIS_Homepage\susan.mccabe@bie.edu" TargetMode="External"/><Relationship Id="rId10" Type="http://schemas.openxmlformats.org/officeDocument/2006/relationships/hyperlink" Target="mailto:sandra.poolaw@bie.edu" TargetMode="External"/><Relationship Id="rId4" Type="http://schemas.openxmlformats.org/officeDocument/2006/relationships/hyperlink" Target="file:///C:\Users\valarie.jones\Documents\NASIS_Homepage\rebecca.izzo@bie.edu" TargetMode="External"/><Relationship Id="rId9" Type="http://schemas.openxmlformats.org/officeDocument/2006/relationships/hyperlink" Target="file:///C:\Users\valarie.jones\Documents\NASIS_Homepage\valarie.jones@bie.edu"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 name="Content Placeholder 9">
            <a:extLst>
              <a:ext uri="{FF2B5EF4-FFF2-40B4-BE49-F238E27FC236}">
                <a16:creationId xmlns:a16="http://schemas.microsoft.com/office/drawing/2014/main" id="{EEAADF7B-76DF-9CB4-F90A-F350A2128105}"/>
              </a:ext>
            </a:extLst>
          </p:cNvPr>
          <p:cNvPicPr>
            <a:picLocks noChangeAspect="1"/>
          </p:cNvPicPr>
          <p:nvPr/>
        </p:nvPicPr>
        <p:blipFill>
          <a:blip r:embed="rId3"/>
          <a:stretch>
            <a:fillRect/>
          </a:stretch>
        </p:blipFill>
        <p:spPr>
          <a:xfrm>
            <a:off x="311431" y="1113545"/>
            <a:ext cx="8940402" cy="4879658"/>
          </a:xfrm>
          <a:prstGeom prst="rect">
            <a:avLst/>
          </a:prstGeom>
          <a:ln w="76200">
            <a:solidFill>
              <a:srgbClr val="9D3F21"/>
            </a:solidFill>
          </a:ln>
        </p:spPr>
      </p:pic>
      <p:pic>
        <p:nvPicPr>
          <p:cNvPr id="4" name="Picture 3">
            <a:extLst>
              <a:ext uri="{FF2B5EF4-FFF2-40B4-BE49-F238E27FC236}">
                <a16:creationId xmlns:a16="http://schemas.microsoft.com/office/drawing/2014/main" id="{16D601C6-AFCB-97CE-563F-BB2A741E8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7170" y="2544723"/>
            <a:ext cx="2349616" cy="1514197"/>
          </a:xfrm>
          <a:prstGeom prst="rect">
            <a:avLst/>
          </a:prstGeom>
        </p:spPr>
      </p:pic>
    </p:spTree>
    <p:extLst>
      <p:ext uri="{BB962C8B-B14F-4D97-AF65-F5344CB8AC3E}">
        <p14:creationId xmlns:p14="http://schemas.microsoft.com/office/powerpoint/2010/main" val="3175440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9395097"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CONSECUTIVE ABSENCE REPORT</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636650" y="1729176"/>
            <a:ext cx="11163464" cy="1699824"/>
          </a:xfrm>
        </p:spPr>
        <p:txBody>
          <a:bodyPr>
            <a:normAutofit fontScale="92500" lnSpcReduction="10000"/>
          </a:bodyPr>
          <a:lstStyle/>
          <a:p>
            <a:r>
              <a:rPr lang="en-US" dirty="0"/>
              <a:t>The report contains students with consecutive absences during a specified date range. </a:t>
            </a:r>
          </a:p>
          <a:p>
            <a:endParaRPr lang="en-US" dirty="0"/>
          </a:p>
          <a:p>
            <a:pPr marL="0" indent="0"/>
            <a:r>
              <a:rPr lang="en-US" dirty="0"/>
              <a:t>25 CFR 39.210 </a:t>
            </a:r>
            <a:br>
              <a:rPr lang="en-US" dirty="0"/>
            </a:br>
            <a:r>
              <a:rPr lang="en-US" dirty="0"/>
              <a:t>When must a school drop a student from its membership</a:t>
            </a:r>
          </a:p>
          <a:p>
            <a:r>
              <a:rPr lang="en-US" dirty="0"/>
              <a:t>If a student is absent for 10 consecutive school days, the school must drop that student from the membership for ISEP purposes of that school on the 11</a:t>
            </a:r>
            <a:r>
              <a:rPr lang="en-US" baseline="30000" dirty="0"/>
              <a:t>th</a:t>
            </a:r>
            <a:r>
              <a:rPr lang="en-US" dirty="0"/>
              <a:t> day.</a:t>
            </a:r>
          </a:p>
          <a:p>
            <a:endParaRPr lang="en-US" dirty="0"/>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1200604"/>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Attendance&gt;Reports&gt;Consecutive Absences</a:t>
            </a:r>
          </a:p>
        </p:txBody>
      </p:sp>
      <p:pic>
        <p:nvPicPr>
          <p:cNvPr id="7" name="Picture 6">
            <a:extLst>
              <a:ext uri="{FF2B5EF4-FFF2-40B4-BE49-F238E27FC236}">
                <a16:creationId xmlns:a16="http://schemas.microsoft.com/office/drawing/2014/main" id="{ECBA1D1B-9499-1564-E24A-F05B735D9713}"/>
              </a:ext>
            </a:extLst>
          </p:cNvPr>
          <p:cNvPicPr>
            <a:picLocks noChangeAspect="1"/>
          </p:cNvPicPr>
          <p:nvPr/>
        </p:nvPicPr>
        <p:blipFill rotWithShape="1">
          <a:blip r:embed="rId4">
            <a:extLst>
              <a:ext uri="{28A0092B-C50C-407E-A947-70E740481C1C}">
                <a14:useLocalDpi xmlns:a14="http://schemas.microsoft.com/office/drawing/2010/main" val="0"/>
              </a:ext>
            </a:extLst>
          </a:blip>
          <a:srcRect l="-380" t="5592" r="921" b="31426"/>
          <a:stretch/>
        </p:blipFill>
        <p:spPr>
          <a:xfrm>
            <a:off x="2485080" y="3649795"/>
            <a:ext cx="9379871" cy="2181162"/>
          </a:xfrm>
          <a:prstGeom prst="rect">
            <a:avLst/>
          </a:prstGeom>
          <a:ln w="38100">
            <a:solidFill>
              <a:srgbClr val="2B4B50"/>
            </a:solidFill>
          </a:ln>
        </p:spPr>
      </p:pic>
    </p:spTree>
    <p:extLst>
      <p:ext uri="{BB962C8B-B14F-4D97-AF65-F5344CB8AC3E}">
        <p14:creationId xmlns:p14="http://schemas.microsoft.com/office/powerpoint/2010/main" val="1553536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9395097"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ISEP STUDENT COUNT WAIVER REQUEST FORM</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636650" y="1729176"/>
            <a:ext cx="11163464" cy="2564528"/>
          </a:xfrm>
        </p:spPr>
        <p:txBody>
          <a:bodyPr>
            <a:normAutofit/>
          </a:bodyPr>
          <a:lstStyle/>
          <a:p>
            <a:r>
              <a:rPr lang="en-US" dirty="0"/>
              <a:t>The student waiver request may be used for those students absent more than 10 consecutive school days.</a:t>
            </a:r>
          </a:p>
          <a:p>
            <a:r>
              <a:rPr lang="en-US" dirty="0"/>
              <a:t>Circumstances under which student can be included in the school’s membership:</a:t>
            </a:r>
          </a:p>
          <a:p>
            <a:pPr marL="342900" indent="-342900">
              <a:buFont typeface="+mj-lt"/>
              <a:buAutoNum type="arabicPeriod"/>
            </a:pPr>
            <a:r>
              <a:rPr lang="en-US" dirty="0"/>
              <a:t>The student is temporarily confined to the home for medical, family emergency, or other reasons required by law or regulation;</a:t>
            </a:r>
          </a:p>
          <a:p>
            <a:pPr marL="342900" indent="-342900">
              <a:buFont typeface="+mj-lt"/>
              <a:buAutoNum type="arabicPeriod"/>
            </a:pPr>
            <a:r>
              <a:rPr lang="en-US" dirty="0"/>
              <a:t>The student is being provided by the school with at least 5 documented contact hours each week of academic services by certified educational personnel; and</a:t>
            </a:r>
          </a:p>
          <a:p>
            <a:pPr marL="342900" indent="-342900">
              <a:buFont typeface="+mj-lt"/>
              <a:buAutoNum type="arabicPeriod"/>
            </a:pPr>
            <a:r>
              <a:rPr lang="en-US" dirty="0"/>
              <a:t>Appropriate documentations is on file at the school.</a:t>
            </a:r>
          </a:p>
          <a:p>
            <a:endParaRPr lang="en-US" dirty="0"/>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1200604"/>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Student Information &gt;General &gt;Student Count Waiver tab</a:t>
            </a:r>
          </a:p>
        </p:txBody>
      </p:sp>
      <p:pic>
        <p:nvPicPr>
          <p:cNvPr id="8" name="Picture 7">
            <a:extLst>
              <a:ext uri="{FF2B5EF4-FFF2-40B4-BE49-F238E27FC236}">
                <a16:creationId xmlns:a16="http://schemas.microsoft.com/office/drawing/2014/main" id="{AAD4DD8E-5A85-90AE-8DA7-C18712564385}"/>
              </a:ext>
            </a:extLst>
          </p:cNvPr>
          <p:cNvPicPr>
            <a:picLocks noChangeAspect="1"/>
          </p:cNvPicPr>
          <p:nvPr/>
        </p:nvPicPr>
        <p:blipFill>
          <a:blip r:embed="rId4"/>
          <a:stretch>
            <a:fillRect/>
          </a:stretch>
        </p:blipFill>
        <p:spPr>
          <a:xfrm>
            <a:off x="5937961" y="3651259"/>
            <a:ext cx="5765997" cy="2603056"/>
          </a:xfrm>
          <a:prstGeom prst="rect">
            <a:avLst/>
          </a:prstGeom>
          <a:solidFill>
            <a:srgbClr val="FFFFFF">
              <a:shade val="85000"/>
            </a:srgbClr>
          </a:solidFill>
          <a:ln w="88900" cap="sq">
            <a:solidFill>
              <a:srgbClr val="2B4B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4216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4" name="Picture 3">
            <a:extLst>
              <a:ext uri="{FF2B5EF4-FFF2-40B4-BE49-F238E27FC236}">
                <a16:creationId xmlns:a16="http://schemas.microsoft.com/office/drawing/2014/main" id="{59D4591D-CA1C-FBB6-5514-14E7A61AEF5F}"/>
              </a:ext>
            </a:extLst>
          </p:cNvPr>
          <p:cNvPicPr>
            <a:picLocks noChangeAspect="1"/>
          </p:cNvPicPr>
          <p:nvPr/>
        </p:nvPicPr>
        <p:blipFill>
          <a:blip r:embed="rId3"/>
          <a:stretch>
            <a:fillRect/>
          </a:stretch>
        </p:blipFill>
        <p:spPr>
          <a:xfrm>
            <a:off x="546629" y="1476223"/>
            <a:ext cx="8651144" cy="3905554"/>
          </a:xfrm>
          <a:prstGeom prst="rect">
            <a:avLst/>
          </a:prstGeom>
          <a:solidFill>
            <a:srgbClr val="FFFFFF">
              <a:shade val="85000"/>
            </a:srgbClr>
          </a:solidFill>
          <a:ln w="88900" cap="sq">
            <a:solidFill>
              <a:srgbClr val="9D3F2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F3110EE-0175-8C2D-977F-07887487A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7170" y="2544723"/>
            <a:ext cx="2349616" cy="1514197"/>
          </a:xfrm>
          <a:prstGeom prst="rect">
            <a:avLst/>
          </a:prstGeom>
        </p:spPr>
      </p:pic>
    </p:spTree>
    <p:extLst>
      <p:ext uri="{BB962C8B-B14F-4D97-AF65-F5344CB8AC3E}">
        <p14:creationId xmlns:p14="http://schemas.microsoft.com/office/powerpoint/2010/main" val="133192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3E193269-71E3-F3A3-5F9D-6D2C8A1D6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83" y="136100"/>
            <a:ext cx="5457825" cy="6585799"/>
          </a:xfrm>
          <a:prstGeom prst="rect">
            <a:avLst/>
          </a:prstGeom>
          <a:ln w="76200">
            <a:solidFill>
              <a:srgbClr val="9D3F21"/>
            </a:solidFill>
          </a:ln>
        </p:spPr>
      </p:pic>
      <p:pic>
        <p:nvPicPr>
          <p:cNvPr id="5" name="Picture 4">
            <a:extLst>
              <a:ext uri="{FF2B5EF4-FFF2-40B4-BE49-F238E27FC236}">
                <a16:creationId xmlns:a16="http://schemas.microsoft.com/office/drawing/2014/main" id="{C7778731-D626-F9AD-BF95-FCAE74690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846" y="1273503"/>
            <a:ext cx="5177425" cy="3336562"/>
          </a:xfrm>
          <a:prstGeom prst="rect">
            <a:avLst/>
          </a:prstGeom>
        </p:spPr>
      </p:pic>
    </p:spTree>
    <p:extLst>
      <p:ext uri="{BB962C8B-B14F-4D97-AF65-F5344CB8AC3E}">
        <p14:creationId xmlns:p14="http://schemas.microsoft.com/office/powerpoint/2010/main" val="163736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4">
            <a:extLst>
              <a:ext uri="{FF2B5EF4-FFF2-40B4-BE49-F238E27FC236}">
                <a16:creationId xmlns:a16="http://schemas.microsoft.com/office/drawing/2014/main" id="{C7778731-D626-F9AD-BF95-FCAE7469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82" y="1311081"/>
            <a:ext cx="5177425" cy="3336562"/>
          </a:xfrm>
          <a:prstGeom prst="rect">
            <a:avLst/>
          </a:prstGeom>
        </p:spPr>
      </p:pic>
      <p:pic>
        <p:nvPicPr>
          <p:cNvPr id="4" name="Picture 3">
            <a:extLst>
              <a:ext uri="{FF2B5EF4-FFF2-40B4-BE49-F238E27FC236}">
                <a16:creationId xmlns:a16="http://schemas.microsoft.com/office/drawing/2014/main" id="{C99C2963-B909-4235-57AD-2742C166B854}"/>
              </a:ext>
            </a:extLst>
          </p:cNvPr>
          <p:cNvPicPr>
            <a:picLocks noChangeAspect="1"/>
          </p:cNvPicPr>
          <p:nvPr/>
        </p:nvPicPr>
        <p:blipFill>
          <a:blip r:embed="rId4"/>
          <a:stretch>
            <a:fillRect/>
          </a:stretch>
        </p:blipFill>
        <p:spPr>
          <a:xfrm>
            <a:off x="5958763" y="945582"/>
            <a:ext cx="5978460" cy="5456704"/>
          </a:xfrm>
          <a:prstGeom prst="rect">
            <a:avLst/>
          </a:prstGeom>
          <a:ln w="76200">
            <a:solidFill>
              <a:srgbClr val="9D3F21"/>
            </a:solidFill>
          </a:ln>
        </p:spPr>
      </p:pic>
    </p:spTree>
    <p:extLst>
      <p:ext uri="{BB962C8B-B14F-4D97-AF65-F5344CB8AC3E}">
        <p14:creationId xmlns:p14="http://schemas.microsoft.com/office/powerpoint/2010/main" val="287253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9395097"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FEDERAL CHRONIC ABSENTEEISM REPORT</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636650" y="1729176"/>
            <a:ext cx="7705684" cy="1699824"/>
          </a:xfrm>
        </p:spPr>
        <p:txBody>
          <a:bodyPr>
            <a:normAutofit/>
          </a:bodyPr>
          <a:lstStyle/>
          <a:p>
            <a:pPr marL="0">
              <a:spcBef>
                <a:spcPts val="0"/>
              </a:spcBef>
            </a:pPr>
            <a:r>
              <a:rPr lang="en-US" dirty="0">
                <a:solidFill>
                  <a:srgbClr val="000000"/>
                </a:solidFill>
                <a:latin typeface="Calibri" panose="020F0502020204030204" pitchFamily="34" charset="0"/>
                <a:ea typeface="Times New Roman" panose="02020603050405020304" pitchFamily="18" charset="0"/>
              </a:rPr>
              <a:t>Students missing 10% or more of the instructional days are included in the Federal Chronic Absenteeism Report.</a:t>
            </a:r>
          </a:p>
          <a:p>
            <a:pPr marL="342900" indent="-342900">
              <a:spcBef>
                <a:spcPts val="0"/>
              </a:spcBef>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rPr>
              <a:t>Includes both excused and unexcused absences</a:t>
            </a:r>
            <a:endParaRPr lang="en-US" dirty="0">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1200604"/>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Attendance&gt;Reports&gt;Federal Chronic Absenteeism</a:t>
            </a:r>
          </a:p>
        </p:txBody>
      </p:sp>
      <p:pic>
        <p:nvPicPr>
          <p:cNvPr id="7" name="Picture 6" descr="Table&#10;&#10;Description automatically generated">
            <a:extLst>
              <a:ext uri="{FF2B5EF4-FFF2-40B4-BE49-F238E27FC236}">
                <a16:creationId xmlns:a16="http://schemas.microsoft.com/office/drawing/2014/main" id="{F57200F3-5104-3C2B-5071-02D65679D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2334" y="2293473"/>
            <a:ext cx="4888947" cy="4338130"/>
          </a:xfrm>
          <a:prstGeom prst="rect">
            <a:avLst/>
          </a:prstGeom>
          <a:ln w="76200">
            <a:solidFill>
              <a:srgbClr val="9D3F21"/>
            </a:solidFill>
          </a:ln>
        </p:spPr>
      </p:pic>
    </p:spTree>
    <p:extLst>
      <p:ext uri="{BB962C8B-B14F-4D97-AF65-F5344CB8AC3E}">
        <p14:creationId xmlns:p14="http://schemas.microsoft.com/office/powerpoint/2010/main" val="1434282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4">
            <a:extLst>
              <a:ext uri="{FF2B5EF4-FFF2-40B4-BE49-F238E27FC236}">
                <a16:creationId xmlns:a16="http://schemas.microsoft.com/office/drawing/2014/main" id="{C7778731-D626-F9AD-BF95-FCAE7469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9599" y="2382833"/>
            <a:ext cx="3246724" cy="2092333"/>
          </a:xfrm>
          <a:prstGeom prst="rect">
            <a:avLst/>
          </a:prstGeom>
        </p:spPr>
      </p:pic>
      <p:pic>
        <p:nvPicPr>
          <p:cNvPr id="4" name="Picture 3" descr="Table&#10;&#10;Description automatically generated">
            <a:extLst>
              <a:ext uri="{FF2B5EF4-FFF2-40B4-BE49-F238E27FC236}">
                <a16:creationId xmlns:a16="http://schemas.microsoft.com/office/drawing/2014/main" id="{186D880C-6A10-4243-B384-BE5810475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91" y="200920"/>
            <a:ext cx="7241148" cy="6417802"/>
          </a:xfrm>
          <a:prstGeom prst="rect">
            <a:avLst/>
          </a:prstGeom>
          <a:ln w="76200">
            <a:solidFill>
              <a:srgbClr val="9D3F21"/>
            </a:solidFill>
          </a:ln>
        </p:spPr>
      </p:pic>
    </p:spTree>
    <p:extLst>
      <p:ext uri="{BB962C8B-B14F-4D97-AF65-F5344CB8AC3E}">
        <p14:creationId xmlns:p14="http://schemas.microsoft.com/office/powerpoint/2010/main" val="1032314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9395097"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BIE GRADUATION RATE REPORT</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636650" y="1326766"/>
            <a:ext cx="9221334" cy="1699824"/>
          </a:xfrm>
        </p:spPr>
        <p:txBody>
          <a:bodyPr>
            <a:normAutofit/>
          </a:bodyPr>
          <a:lstStyle/>
          <a:p>
            <a:r>
              <a:rPr lang="en-US" dirty="0"/>
              <a:t>The Graduation Report extracts and calculates graduation rates for a cohort of students. </a:t>
            </a:r>
          </a:p>
          <a:p>
            <a:pPr marL="285750" indent="-285750">
              <a:buFont typeface="Arial" panose="020B0604020202020204" pitchFamily="34" charset="0"/>
              <a:buChar char="•"/>
            </a:pPr>
            <a:r>
              <a:rPr lang="en-US" dirty="0"/>
              <a:t>Cohort Detail Report</a:t>
            </a:r>
          </a:p>
          <a:p>
            <a:pPr marL="285750" indent="-285750">
              <a:buFont typeface="Arial" panose="020B0604020202020204" pitchFamily="34" charset="0"/>
              <a:buChar char="•"/>
            </a:pPr>
            <a:r>
              <a:rPr lang="en-US" dirty="0"/>
              <a:t>Cohort Summary Report</a:t>
            </a:r>
          </a:p>
          <a:p>
            <a:endParaRPr lang="en-US" dirty="0"/>
          </a:p>
        </p:txBody>
      </p:sp>
      <p:sp>
        <p:nvSpPr>
          <p:cNvPr id="6" name="TextBox 5">
            <a:extLst>
              <a:ext uri="{FF2B5EF4-FFF2-40B4-BE49-F238E27FC236}">
                <a16:creationId xmlns:a16="http://schemas.microsoft.com/office/drawing/2014/main" id="{49B5CECF-7FF4-ABC8-42FB-2F4E1F9EE9DE}"/>
              </a:ext>
            </a:extLst>
          </p:cNvPr>
          <p:cNvSpPr txBox="1"/>
          <p:nvPr/>
        </p:nvSpPr>
        <p:spPr>
          <a:xfrm>
            <a:off x="185057" y="997119"/>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&gt;Student Information &gt;Reports &gt;Graduation Rate</a:t>
            </a:r>
          </a:p>
        </p:txBody>
      </p:sp>
      <p:pic>
        <p:nvPicPr>
          <p:cNvPr id="8" name="Picture 7">
            <a:extLst>
              <a:ext uri="{FF2B5EF4-FFF2-40B4-BE49-F238E27FC236}">
                <a16:creationId xmlns:a16="http://schemas.microsoft.com/office/drawing/2014/main" id="{11C1BE91-8064-BC46-81A9-7B74DEC801CA}"/>
              </a:ext>
            </a:extLst>
          </p:cNvPr>
          <p:cNvPicPr>
            <a:picLocks noChangeAspect="1"/>
          </p:cNvPicPr>
          <p:nvPr/>
        </p:nvPicPr>
        <p:blipFill>
          <a:blip r:embed="rId3"/>
          <a:stretch>
            <a:fillRect/>
          </a:stretch>
        </p:blipFill>
        <p:spPr>
          <a:xfrm>
            <a:off x="5157204" y="1913194"/>
            <a:ext cx="5152373" cy="4072879"/>
          </a:xfrm>
          <a:prstGeom prst="rect">
            <a:avLst/>
          </a:prstGeom>
          <a:solidFill>
            <a:srgbClr val="FFFFFF">
              <a:shade val="85000"/>
            </a:srgbClr>
          </a:solidFill>
          <a:ln w="76200" cap="sq">
            <a:solidFill>
              <a:srgbClr val="2B4B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6868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4">
            <a:extLst>
              <a:ext uri="{FF2B5EF4-FFF2-40B4-BE49-F238E27FC236}">
                <a16:creationId xmlns:a16="http://schemas.microsoft.com/office/drawing/2014/main" id="{C7778731-D626-F9AD-BF95-FCAE7469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85" y="2219995"/>
            <a:ext cx="3246724" cy="2092333"/>
          </a:xfrm>
          <a:prstGeom prst="rect">
            <a:avLst/>
          </a:prstGeom>
        </p:spPr>
      </p:pic>
      <p:pic>
        <p:nvPicPr>
          <p:cNvPr id="6" name="Picture 5">
            <a:extLst>
              <a:ext uri="{FF2B5EF4-FFF2-40B4-BE49-F238E27FC236}">
                <a16:creationId xmlns:a16="http://schemas.microsoft.com/office/drawing/2014/main" id="{814DACFB-FF73-D245-7982-BFCF84EDF102}"/>
              </a:ext>
            </a:extLst>
          </p:cNvPr>
          <p:cNvPicPr>
            <a:picLocks noChangeAspect="1"/>
          </p:cNvPicPr>
          <p:nvPr/>
        </p:nvPicPr>
        <p:blipFill>
          <a:blip r:embed="rId4"/>
          <a:stretch>
            <a:fillRect/>
          </a:stretch>
        </p:blipFill>
        <p:spPr>
          <a:xfrm>
            <a:off x="4296350" y="544868"/>
            <a:ext cx="7696789" cy="6084204"/>
          </a:xfrm>
          <a:prstGeom prst="rect">
            <a:avLst/>
          </a:prstGeom>
          <a:solidFill>
            <a:srgbClr val="FFFFFF">
              <a:shade val="85000"/>
            </a:srgbClr>
          </a:solidFill>
          <a:ln w="76200" cap="sq">
            <a:solidFill>
              <a:srgbClr val="9D3F2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0205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1"/>
          <p:cNvSpPr txBox="1">
            <a:spLocks noGrp="1"/>
          </p:cNvSpPr>
          <p:nvPr>
            <p:ph type="title"/>
          </p:nvPr>
        </p:nvSpPr>
        <p:spPr>
          <a:xfrm>
            <a:off x="1633342" y="3429000"/>
            <a:ext cx="8663053"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ct val="100000"/>
              <a:buFont typeface="Trebuchet MS"/>
              <a:buNone/>
            </a:pPr>
            <a:r>
              <a:rPr lang="en-US" b="0" dirty="0"/>
              <a:t>SESSION 3</a:t>
            </a:r>
            <a:br>
              <a:rPr lang="en-US" b="0" dirty="0"/>
            </a:br>
            <a:r>
              <a:rPr lang="en-US" b="0" dirty="0"/>
              <a:t>NASIS</a:t>
            </a:r>
            <a:endParaRPr sz="3100" dirty="0"/>
          </a:p>
        </p:txBody>
      </p:sp>
    </p:spTree>
    <p:extLst>
      <p:ext uri="{BB962C8B-B14F-4D97-AF65-F5344CB8AC3E}">
        <p14:creationId xmlns:p14="http://schemas.microsoft.com/office/powerpoint/2010/main" val="1053587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9395097"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BIE VALIDATION REPORT</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1440493" y="1503706"/>
            <a:ext cx="6288066" cy="3652135"/>
          </a:xfrm>
        </p:spPr>
        <p:txBody>
          <a:bodyPr>
            <a:normAutofit/>
          </a:bodyPr>
          <a:lstStyle/>
          <a:p>
            <a:r>
              <a:rPr lang="en-US" dirty="0"/>
              <a:t>The BIE Validation Report allows users to validate reporting fields for data integrity.</a:t>
            </a:r>
          </a:p>
          <a:p>
            <a:endParaRPr lang="en-US" dirty="0"/>
          </a:p>
          <a:p>
            <a:r>
              <a:rPr lang="en-US" dirty="0"/>
              <a:t>Examples:</a:t>
            </a:r>
          </a:p>
          <a:p>
            <a:pPr marL="285750" indent="-285750">
              <a:buFont typeface="Arial" panose="020B0604020202020204" pitchFamily="34" charset="0"/>
              <a:buChar char="•"/>
            </a:pPr>
            <a:r>
              <a:rPr lang="en-US" dirty="0"/>
              <a:t>If a Birth Certificate is lacking, the parent/guardian signature, and/or immunization student will have Non-ISEP in the drop-down. </a:t>
            </a:r>
          </a:p>
          <a:p>
            <a:pPr marL="285750" indent="-285750">
              <a:buFont typeface="Arial" panose="020B0604020202020204" pitchFamily="34" charset="0"/>
              <a:buChar char="•"/>
            </a:pPr>
            <a:r>
              <a:rPr lang="en-US" dirty="0"/>
              <a:t>If a student is receiving Native language, the appropriate checkbox(es) will be noted.</a:t>
            </a:r>
          </a:p>
          <a:p>
            <a:pPr marL="285750" indent="-285750">
              <a:buFont typeface="Arial" panose="020B0604020202020204" pitchFamily="34" charset="0"/>
              <a:buChar char="•"/>
            </a:pPr>
            <a:r>
              <a:rPr lang="en-US" dirty="0"/>
              <a:t>If a student is participating in Gifted and/or Talented program, the appropriate fields will be identified.</a:t>
            </a:r>
          </a:p>
          <a:p>
            <a:pPr marL="285750" indent="-285750">
              <a:buFont typeface="Arial" panose="020B0604020202020204" pitchFamily="34" charset="0"/>
              <a:buChar char="•"/>
            </a:pPr>
            <a:r>
              <a:rPr lang="en-US" dirty="0"/>
              <a:t>If a student is or has received services in </a:t>
            </a:r>
            <a:r>
              <a:rPr lang="en-US" dirty="0" err="1"/>
              <a:t>SpEd</a:t>
            </a:r>
            <a:r>
              <a:rPr lang="en-US" dirty="0"/>
              <a:t>, the appropriate selection will be made in the </a:t>
            </a:r>
            <a:r>
              <a:rPr lang="en-US" dirty="0" err="1"/>
              <a:t>SpEd</a:t>
            </a:r>
            <a:r>
              <a:rPr lang="en-US" dirty="0"/>
              <a:t> fields.  </a:t>
            </a: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997119"/>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BIE Reports &gt; BIE Validation Report</a:t>
            </a:r>
          </a:p>
        </p:txBody>
      </p:sp>
      <p:pic>
        <p:nvPicPr>
          <p:cNvPr id="8" name="Picture 7">
            <a:extLst>
              <a:ext uri="{FF2B5EF4-FFF2-40B4-BE49-F238E27FC236}">
                <a16:creationId xmlns:a16="http://schemas.microsoft.com/office/drawing/2014/main" id="{1E6B7070-F577-45DB-7FFE-9C0284190D22}"/>
              </a:ext>
            </a:extLst>
          </p:cNvPr>
          <p:cNvPicPr>
            <a:picLocks noChangeAspect="1"/>
          </p:cNvPicPr>
          <p:nvPr/>
        </p:nvPicPr>
        <p:blipFill>
          <a:blip r:embed="rId4"/>
          <a:stretch>
            <a:fillRect/>
          </a:stretch>
        </p:blipFill>
        <p:spPr>
          <a:xfrm>
            <a:off x="7799445" y="2322999"/>
            <a:ext cx="4080575" cy="3010668"/>
          </a:xfrm>
          <a:prstGeom prst="rect">
            <a:avLst/>
          </a:prstGeom>
          <a:ln w="76200">
            <a:solidFill>
              <a:srgbClr val="2B4B50"/>
            </a:solidFill>
          </a:ln>
        </p:spPr>
      </p:pic>
    </p:spTree>
    <p:extLst>
      <p:ext uri="{BB962C8B-B14F-4D97-AF65-F5344CB8AC3E}">
        <p14:creationId xmlns:p14="http://schemas.microsoft.com/office/powerpoint/2010/main" val="1490799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4">
            <a:extLst>
              <a:ext uri="{FF2B5EF4-FFF2-40B4-BE49-F238E27FC236}">
                <a16:creationId xmlns:a16="http://schemas.microsoft.com/office/drawing/2014/main" id="{C7778731-D626-F9AD-BF95-FCAE7469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8361" y="2530258"/>
            <a:ext cx="3017961" cy="1944908"/>
          </a:xfrm>
          <a:prstGeom prst="rect">
            <a:avLst/>
          </a:prstGeom>
        </p:spPr>
      </p:pic>
      <p:pic>
        <p:nvPicPr>
          <p:cNvPr id="6" name="Picture 5">
            <a:extLst>
              <a:ext uri="{FF2B5EF4-FFF2-40B4-BE49-F238E27FC236}">
                <a16:creationId xmlns:a16="http://schemas.microsoft.com/office/drawing/2014/main" id="{839241D1-0AC8-3D5D-98FF-4627B96AE7B6}"/>
              </a:ext>
            </a:extLst>
          </p:cNvPr>
          <p:cNvPicPr>
            <a:picLocks noChangeAspect="1"/>
          </p:cNvPicPr>
          <p:nvPr/>
        </p:nvPicPr>
        <p:blipFill>
          <a:blip r:embed="rId4"/>
          <a:stretch>
            <a:fillRect/>
          </a:stretch>
        </p:blipFill>
        <p:spPr>
          <a:xfrm>
            <a:off x="325678" y="365355"/>
            <a:ext cx="8304755" cy="6127289"/>
          </a:xfrm>
          <a:prstGeom prst="rect">
            <a:avLst/>
          </a:prstGeom>
          <a:ln w="76200">
            <a:solidFill>
              <a:srgbClr val="9D3F21"/>
            </a:solidFill>
          </a:ln>
        </p:spPr>
      </p:pic>
    </p:spTree>
    <p:extLst>
      <p:ext uri="{BB962C8B-B14F-4D97-AF65-F5344CB8AC3E}">
        <p14:creationId xmlns:p14="http://schemas.microsoft.com/office/powerpoint/2010/main" val="3519506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9395097"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BIE INSTRUCTIONAL ISEP VERIFICATION REPORT</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636650" y="1729175"/>
            <a:ext cx="8144095" cy="3406496"/>
          </a:xfrm>
        </p:spPr>
        <p:txBody>
          <a:bodyPr>
            <a:normAutofit/>
          </a:bodyPr>
          <a:lstStyle/>
          <a:p>
            <a:pPr marL="0" indent="0"/>
            <a:r>
              <a:rPr lang="en-US" dirty="0"/>
              <a:t>The ISEP Instructional Verification Report collects the required information for verification of student eligibility and is used in calculating and distributing of ISEP funding.</a:t>
            </a:r>
          </a:p>
          <a:p>
            <a:pPr marL="0" indent="0"/>
            <a:r>
              <a:rPr lang="en-US" dirty="0"/>
              <a:t>Examples: </a:t>
            </a:r>
          </a:p>
          <a:p>
            <a:r>
              <a:rPr lang="en-US" dirty="0"/>
              <a:t>Demographics </a:t>
            </a:r>
          </a:p>
          <a:p>
            <a:r>
              <a:rPr lang="en-US" dirty="0"/>
              <a:t>Instructional program enrollments</a:t>
            </a:r>
          </a:p>
          <a:p>
            <a:r>
              <a:rPr lang="en-US" dirty="0"/>
              <a:t>Residential program enrollments</a:t>
            </a: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1200604"/>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BIE Reports &gt; BIE Validation Report</a:t>
            </a:r>
          </a:p>
        </p:txBody>
      </p:sp>
      <p:pic>
        <p:nvPicPr>
          <p:cNvPr id="8" name="Content Placeholder 10">
            <a:extLst>
              <a:ext uri="{FF2B5EF4-FFF2-40B4-BE49-F238E27FC236}">
                <a16:creationId xmlns:a16="http://schemas.microsoft.com/office/drawing/2014/main" id="{237E0D10-3028-C7E3-0583-9176C3632F0E}"/>
              </a:ext>
            </a:extLst>
          </p:cNvPr>
          <p:cNvPicPr>
            <a:picLocks/>
          </p:cNvPicPr>
          <p:nvPr/>
        </p:nvPicPr>
        <p:blipFill>
          <a:blip r:embed="rId4"/>
          <a:stretch>
            <a:fillRect/>
          </a:stretch>
        </p:blipFill>
        <p:spPr>
          <a:xfrm>
            <a:off x="5371467" y="2463511"/>
            <a:ext cx="6274780" cy="3963598"/>
          </a:xfrm>
          <a:prstGeom prst="rect">
            <a:avLst/>
          </a:prstGeom>
          <a:ln w="76200">
            <a:solidFill>
              <a:srgbClr val="2B4B50"/>
            </a:solidFill>
          </a:ln>
        </p:spPr>
      </p:pic>
    </p:spTree>
    <p:extLst>
      <p:ext uri="{BB962C8B-B14F-4D97-AF65-F5344CB8AC3E}">
        <p14:creationId xmlns:p14="http://schemas.microsoft.com/office/powerpoint/2010/main" val="1635180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4">
            <a:extLst>
              <a:ext uri="{FF2B5EF4-FFF2-40B4-BE49-F238E27FC236}">
                <a16:creationId xmlns:a16="http://schemas.microsoft.com/office/drawing/2014/main" id="{C7778731-D626-F9AD-BF95-FCAE7469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85" y="2219995"/>
            <a:ext cx="2816664" cy="1815183"/>
          </a:xfrm>
          <a:prstGeom prst="rect">
            <a:avLst/>
          </a:prstGeom>
        </p:spPr>
      </p:pic>
      <p:pic>
        <p:nvPicPr>
          <p:cNvPr id="4" name="Content Placeholder 10">
            <a:extLst>
              <a:ext uri="{FF2B5EF4-FFF2-40B4-BE49-F238E27FC236}">
                <a16:creationId xmlns:a16="http://schemas.microsoft.com/office/drawing/2014/main" id="{86B58AB0-AF27-4BCA-0207-096CC1A0073D}"/>
              </a:ext>
            </a:extLst>
          </p:cNvPr>
          <p:cNvPicPr>
            <a:picLocks/>
          </p:cNvPicPr>
          <p:nvPr/>
        </p:nvPicPr>
        <p:blipFill>
          <a:blip r:embed="rId4"/>
          <a:stretch>
            <a:fillRect/>
          </a:stretch>
        </p:blipFill>
        <p:spPr>
          <a:xfrm>
            <a:off x="3771964" y="807118"/>
            <a:ext cx="8182042" cy="5243764"/>
          </a:xfrm>
          <a:prstGeom prst="rect">
            <a:avLst/>
          </a:prstGeom>
          <a:ln w="76200">
            <a:solidFill>
              <a:srgbClr val="9D3F21"/>
            </a:solidFill>
          </a:ln>
        </p:spPr>
      </p:pic>
    </p:spTree>
    <p:extLst>
      <p:ext uri="{BB962C8B-B14F-4D97-AF65-F5344CB8AC3E}">
        <p14:creationId xmlns:p14="http://schemas.microsoft.com/office/powerpoint/2010/main" val="3077876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9395097"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BIE INSTRUCTIONAL ISEP CERTIFICATION REPORT</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636650" y="1729175"/>
            <a:ext cx="6540764" cy="4208161"/>
          </a:xfrm>
        </p:spPr>
        <p:txBody>
          <a:bodyPr>
            <a:normAutofit/>
          </a:bodyPr>
          <a:lstStyle/>
          <a:p>
            <a:pPr marL="0" indent="0"/>
            <a:r>
              <a:rPr lang="en-US" dirty="0"/>
              <a:t>This certification report is the official endorsement of the student roster.</a:t>
            </a:r>
          </a:p>
          <a:p>
            <a:pPr marL="514350" indent="-514350">
              <a:buFont typeface="+mj-lt"/>
              <a:buAutoNum type="arabicPeriod"/>
            </a:pPr>
            <a:r>
              <a:rPr lang="en-US" dirty="0"/>
              <a:t>The school and ERC confirm that the data is accurate in the Verification Report, then the Certification Report (a formal roster) is run. </a:t>
            </a:r>
          </a:p>
          <a:p>
            <a:pPr marL="514350" indent="-514350">
              <a:buFont typeface="+mj-lt"/>
              <a:buAutoNum type="arabicPeriod"/>
            </a:pPr>
            <a:r>
              <a:rPr lang="en-US" dirty="0"/>
              <a:t>The data is printed and signed by the school principal, school board chairperson, and the EPA. </a:t>
            </a:r>
          </a:p>
          <a:p>
            <a:endParaRPr lang="en-US" sz="3200" dirty="0"/>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1200604"/>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BIE Reports &gt; BIE ISEP Instructional Certification Report</a:t>
            </a:r>
          </a:p>
        </p:txBody>
      </p:sp>
      <p:pic>
        <p:nvPicPr>
          <p:cNvPr id="8" name="Content Placeholder 13">
            <a:extLst>
              <a:ext uri="{FF2B5EF4-FFF2-40B4-BE49-F238E27FC236}">
                <a16:creationId xmlns:a16="http://schemas.microsoft.com/office/drawing/2014/main" id="{607A94D6-F3A8-B7B0-636D-EC8F023F9520}"/>
              </a:ext>
            </a:extLst>
          </p:cNvPr>
          <p:cNvPicPr>
            <a:picLocks/>
          </p:cNvPicPr>
          <p:nvPr/>
        </p:nvPicPr>
        <p:blipFill>
          <a:blip r:embed="rId4"/>
          <a:stretch>
            <a:fillRect/>
          </a:stretch>
        </p:blipFill>
        <p:spPr>
          <a:xfrm>
            <a:off x="7177414" y="2526484"/>
            <a:ext cx="4496844" cy="3631646"/>
          </a:xfrm>
          <a:prstGeom prst="rect">
            <a:avLst/>
          </a:prstGeom>
          <a:ln w="76200">
            <a:solidFill>
              <a:schemeClr val="tx1"/>
            </a:solidFill>
          </a:ln>
        </p:spPr>
      </p:pic>
    </p:spTree>
    <p:extLst>
      <p:ext uri="{BB962C8B-B14F-4D97-AF65-F5344CB8AC3E}">
        <p14:creationId xmlns:p14="http://schemas.microsoft.com/office/powerpoint/2010/main" val="3143588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4">
            <a:extLst>
              <a:ext uri="{FF2B5EF4-FFF2-40B4-BE49-F238E27FC236}">
                <a16:creationId xmlns:a16="http://schemas.microsoft.com/office/drawing/2014/main" id="{C7778731-D626-F9AD-BF95-FCAE7469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664" y="1766170"/>
            <a:ext cx="4145305" cy="2671418"/>
          </a:xfrm>
          <a:prstGeom prst="rect">
            <a:avLst/>
          </a:prstGeom>
        </p:spPr>
      </p:pic>
      <p:pic>
        <p:nvPicPr>
          <p:cNvPr id="4" name="Content Placeholder 13">
            <a:extLst>
              <a:ext uri="{FF2B5EF4-FFF2-40B4-BE49-F238E27FC236}">
                <a16:creationId xmlns:a16="http://schemas.microsoft.com/office/drawing/2014/main" id="{302F5CAD-399E-B507-E459-CC9B3081C158}"/>
              </a:ext>
            </a:extLst>
          </p:cNvPr>
          <p:cNvPicPr>
            <a:picLocks/>
          </p:cNvPicPr>
          <p:nvPr/>
        </p:nvPicPr>
        <p:blipFill>
          <a:blip r:embed="rId4"/>
          <a:stretch>
            <a:fillRect/>
          </a:stretch>
        </p:blipFill>
        <p:spPr>
          <a:xfrm>
            <a:off x="102245" y="108262"/>
            <a:ext cx="7325688" cy="6641475"/>
          </a:xfrm>
          <a:prstGeom prst="rect">
            <a:avLst/>
          </a:prstGeom>
          <a:ln w="76200">
            <a:solidFill>
              <a:srgbClr val="9D3F21"/>
            </a:solidFill>
          </a:ln>
        </p:spPr>
      </p:pic>
    </p:spTree>
    <p:extLst>
      <p:ext uri="{BB962C8B-B14F-4D97-AF65-F5344CB8AC3E}">
        <p14:creationId xmlns:p14="http://schemas.microsoft.com/office/powerpoint/2010/main" val="2475227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10000980"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BIE ISEP 3 YEAR ALLOTMENT REPORT</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1338108" y="1641494"/>
            <a:ext cx="4110714" cy="3928220"/>
          </a:xfrm>
        </p:spPr>
        <p:txBody>
          <a:bodyPr>
            <a:normAutofit/>
          </a:bodyPr>
          <a:lstStyle/>
          <a:p>
            <a:pPr marL="0" indent="0"/>
            <a:r>
              <a:rPr lang="en-US" dirty="0"/>
              <a:t>The BIE 3 Year ISEP Allotment Report is used to allocate congressionally appropriated funds to Bureau of Indian Education-funded schools (based on all Instructional and Residential calendars combined).</a:t>
            </a:r>
          </a:p>
          <a:p>
            <a:pPr marL="0" indent="0"/>
            <a:r>
              <a:rPr lang="en-US" dirty="0"/>
              <a:t>This report defines the same information as the ISEP Allotment Report but provides three years’ worth of data along with three year totals and averages.</a:t>
            </a: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1200604"/>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BIE Reports &gt; BIE ISEP 3 Year Allotment Report</a:t>
            </a:r>
          </a:p>
        </p:txBody>
      </p:sp>
      <p:pic>
        <p:nvPicPr>
          <p:cNvPr id="8" name="Content Placeholder 4" descr="C:\Users\cole.bowers\Desktop\ERC Support\3yearreport.png">
            <a:extLst>
              <a:ext uri="{FF2B5EF4-FFF2-40B4-BE49-F238E27FC236}">
                <a16:creationId xmlns:a16="http://schemas.microsoft.com/office/drawing/2014/main" id="{2F7C12DF-C4B3-0941-F587-AD67D571E631}"/>
              </a:ext>
            </a:extLst>
          </p:cNvPr>
          <p:cNvPicPr>
            <a:picLocks/>
          </p:cNvPicPr>
          <p:nvPr/>
        </p:nvPicPr>
        <p:blipFill rotWithShape="1">
          <a:blip r:embed="rId4">
            <a:extLst>
              <a:ext uri="{28A0092B-C50C-407E-A947-70E740481C1C}">
                <a14:useLocalDpi xmlns:a14="http://schemas.microsoft.com/office/drawing/2010/main" val="0"/>
              </a:ext>
            </a:extLst>
          </a:blip>
          <a:srcRect l="1314" t="1834" r="2535" b="5009"/>
          <a:stretch/>
        </p:blipFill>
        <p:spPr bwMode="auto">
          <a:xfrm>
            <a:off x="5560740" y="1899588"/>
            <a:ext cx="6250488" cy="3757808"/>
          </a:xfrm>
          <a:prstGeom prst="rect">
            <a:avLst/>
          </a:prstGeom>
          <a:noFill/>
          <a:ln w="76200">
            <a:solidFill>
              <a:schemeClr val="tx1"/>
            </a:solidFill>
          </a:ln>
        </p:spPr>
      </p:pic>
    </p:spTree>
    <p:extLst>
      <p:ext uri="{BB962C8B-B14F-4D97-AF65-F5344CB8AC3E}">
        <p14:creationId xmlns:p14="http://schemas.microsoft.com/office/powerpoint/2010/main" val="2628620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4">
            <a:extLst>
              <a:ext uri="{FF2B5EF4-FFF2-40B4-BE49-F238E27FC236}">
                <a16:creationId xmlns:a16="http://schemas.microsoft.com/office/drawing/2014/main" id="{C7778731-D626-F9AD-BF95-FCAE7469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85" y="2219995"/>
            <a:ext cx="2816664" cy="1815183"/>
          </a:xfrm>
          <a:prstGeom prst="rect">
            <a:avLst/>
          </a:prstGeom>
        </p:spPr>
      </p:pic>
      <p:pic>
        <p:nvPicPr>
          <p:cNvPr id="6" name="Content Placeholder 4" descr="C:\Users\cole.bowers\Desktop\ERC Support\3yearreport.png">
            <a:extLst>
              <a:ext uri="{FF2B5EF4-FFF2-40B4-BE49-F238E27FC236}">
                <a16:creationId xmlns:a16="http://schemas.microsoft.com/office/drawing/2014/main" id="{D55646E8-25F8-F611-0924-F181C0DE6F41}"/>
              </a:ext>
            </a:extLst>
          </p:cNvPr>
          <p:cNvPicPr>
            <a:picLocks/>
          </p:cNvPicPr>
          <p:nvPr/>
        </p:nvPicPr>
        <p:blipFill rotWithShape="1">
          <a:blip r:embed="rId4">
            <a:extLst>
              <a:ext uri="{28A0092B-C50C-407E-A947-70E740481C1C}">
                <a14:useLocalDpi xmlns:a14="http://schemas.microsoft.com/office/drawing/2010/main" val="0"/>
              </a:ext>
            </a:extLst>
          </a:blip>
          <a:srcRect l="1314" t="1834" r="2535" b="5009"/>
          <a:stretch/>
        </p:blipFill>
        <p:spPr bwMode="auto">
          <a:xfrm>
            <a:off x="3578467" y="846836"/>
            <a:ext cx="8430578" cy="5164327"/>
          </a:xfrm>
          <a:prstGeom prst="rect">
            <a:avLst/>
          </a:prstGeom>
          <a:noFill/>
          <a:ln w="76200">
            <a:solidFill>
              <a:srgbClr val="9D3F21"/>
            </a:solidFill>
          </a:ln>
        </p:spPr>
      </p:pic>
    </p:spTree>
    <p:extLst>
      <p:ext uri="{BB962C8B-B14F-4D97-AF65-F5344CB8AC3E}">
        <p14:creationId xmlns:p14="http://schemas.microsoft.com/office/powerpoint/2010/main" val="3912693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10000980"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BIE DATA HEALTH CHECK</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388307" y="1641494"/>
            <a:ext cx="5899759" cy="3928220"/>
          </a:xfrm>
        </p:spPr>
        <p:txBody>
          <a:bodyPr>
            <a:normAutofit/>
          </a:bodyPr>
          <a:lstStyle/>
          <a:p>
            <a:pPr marL="0" indent="0"/>
            <a:r>
              <a:rPr lang="en-US" dirty="0"/>
              <a:t>The BIE Data Health Check report shows areas to be reviewed to ensure accuracy and increase overall data quality. </a:t>
            </a:r>
          </a:p>
          <a:p>
            <a:pPr marL="514350" indent="-285750">
              <a:buFont typeface="Arial" panose="020B0604020202020204" pitchFamily="34" charset="0"/>
              <a:buChar char="•"/>
            </a:pPr>
            <a:r>
              <a:rPr lang="en-US" dirty="0"/>
              <a:t>The report provides an audit of the NASIS modules and lists symptoms that may need to be corrected. </a:t>
            </a:r>
          </a:p>
          <a:p>
            <a:pPr marL="514350" indent="-285750">
              <a:buFont typeface="Arial" panose="020B0604020202020204" pitchFamily="34" charset="0"/>
              <a:buChar char="•"/>
            </a:pPr>
            <a:r>
              <a:rPr lang="en-US" dirty="0"/>
              <a:t>These are typical situations where erroneous data may have occurred. </a:t>
            </a: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905153"/>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System Administration &gt; Data Utilities &gt; Data Health Check</a:t>
            </a:r>
          </a:p>
        </p:txBody>
      </p:sp>
      <p:pic>
        <p:nvPicPr>
          <p:cNvPr id="7" name="Content Placeholder 7" descr="C:\Users\cole.bowers\Desktop\ERC Support\DHCSummary.png">
            <a:extLst>
              <a:ext uri="{FF2B5EF4-FFF2-40B4-BE49-F238E27FC236}">
                <a16:creationId xmlns:a16="http://schemas.microsoft.com/office/drawing/2014/main" id="{A6E87A1F-DABC-0244-EE2E-DD11E39E1487}"/>
              </a:ext>
            </a:extLst>
          </p:cNvPr>
          <p:cNvPicPr>
            <a:picLocks/>
          </p:cNvPicPr>
          <p:nvPr/>
        </p:nvPicPr>
        <p:blipFill rotWithShape="1">
          <a:blip r:embed="rId4">
            <a:extLst>
              <a:ext uri="{28A0092B-C50C-407E-A947-70E740481C1C}">
                <a14:useLocalDpi xmlns:a14="http://schemas.microsoft.com/office/drawing/2010/main" val="0"/>
              </a:ext>
            </a:extLst>
          </a:blip>
          <a:srcRect t="800" r="2454" b="4360"/>
          <a:stretch/>
        </p:blipFill>
        <p:spPr bwMode="auto">
          <a:xfrm>
            <a:off x="6800730" y="2828375"/>
            <a:ext cx="4830020" cy="2741339"/>
          </a:xfrm>
          <a:prstGeom prst="rect">
            <a:avLst/>
          </a:prstGeom>
          <a:noFill/>
          <a:ln w="76200">
            <a:solidFill>
              <a:srgbClr val="9D3F21"/>
            </a:solidFill>
          </a:ln>
        </p:spPr>
      </p:pic>
    </p:spTree>
    <p:extLst>
      <p:ext uri="{BB962C8B-B14F-4D97-AF65-F5344CB8AC3E}">
        <p14:creationId xmlns:p14="http://schemas.microsoft.com/office/powerpoint/2010/main" val="87691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4">
            <a:extLst>
              <a:ext uri="{FF2B5EF4-FFF2-40B4-BE49-F238E27FC236}">
                <a16:creationId xmlns:a16="http://schemas.microsoft.com/office/drawing/2014/main" id="{C7778731-D626-F9AD-BF95-FCAE7469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9897" y="2525439"/>
            <a:ext cx="2534280" cy="1633202"/>
          </a:xfrm>
          <a:prstGeom prst="rect">
            <a:avLst/>
          </a:prstGeom>
        </p:spPr>
      </p:pic>
      <p:pic>
        <p:nvPicPr>
          <p:cNvPr id="6" name="Content Placeholder 7" descr="C:\Users\cole.bowers\Desktop\ERC Support\DHCSummary.png">
            <a:extLst>
              <a:ext uri="{FF2B5EF4-FFF2-40B4-BE49-F238E27FC236}">
                <a16:creationId xmlns:a16="http://schemas.microsoft.com/office/drawing/2014/main" id="{248E7121-AF96-F0A7-CDFA-6DCBB9383C9E}"/>
              </a:ext>
            </a:extLst>
          </p:cNvPr>
          <p:cNvPicPr>
            <a:picLocks/>
          </p:cNvPicPr>
          <p:nvPr/>
        </p:nvPicPr>
        <p:blipFill rotWithShape="1">
          <a:blip r:embed="rId4">
            <a:extLst>
              <a:ext uri="{28A0092B-C50C-407E-A947-70E740481C1C}">
                <a14:useLocalDpi xmlns:a14="http://schemas.microsoft.com/office/drawing/2010/main" val="0"/>
              </a:ext>
            </a:extLst>
          </a:blip>
          <a:srcRect t="800" r="2454" b="4360"/>
          <a:stretch/>
        </p:blipFill>
        <p:spPr bwMode="auto">
          <a:xfrm>
            <a:off x="398105" y="851770"/>
            <a:ext cx="8821916" cy="4712602"/>
          </a:xfrm>
          <a:prstGeom prst="rect">
            <a:avLst/>
          </a:prstGeom>
          <a:noFill/>
          <a:ln w="76200">
            <a:solidFill>
              <a:srgbClr val="9D3F21"/>
            </a:solidFill>
          </a:ln>
        </p:spPr>
      </p:pic>
    </p:spTree>
    <p:extLst>
      <p:ext uri="{BB962C8B-B14F-4D97-AF65-F5344CB8AC3E}">
        <p14:creationId xmlns:p14="http://schemas.microsoft.com/office/powerpoint/2010/main" val="251164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
          <p:cNvSpPr txBox="1">
            <a:spLocks noGrp="1"/>
          </p:cNvSpPr>
          <p:nvPr>
            <p:ph type="body" idx="1"/>
          </p:nvPr>
        </p:nvSpPr>
        <p:spPr>
          <a:xfrm>
            <a:off x="1563218" y="2210119"/>
            <a:ext cx="6930600" cy="833706"/>
          </a:xfrm>
          <a:prstGeom prst="rect">
            <a:avLst/>
          </a:prstGeom>
          <a:noFill/>
          <a:ln>
            <a:noFill/>
          </a:ln>
        </p:spPr>
        <p:txBody>
          <a:bodyPr spcFirstLastPara="1" wrap="square" lIns="91425" tIns="45700" rIns="91425" bIns="45700" anchor="ctr" anchorCtr="0">
            <a:noAutofit/>
          </a:bodyPr>
          <a:lstStyle/>
          <a:p>
            <a:pPr marL="0" lvl="0" indent="0">
              <a:spcBef>
                <a:spcPts val="0"/>
              </a:spcBef>
              <a:buSzPts val="2800"/>
              <a:buNone/>
            </a:pPr>
            <a:r>
              <a:rPr lang="en-US" sz="2800" b="0" dirty="0"/>
              <a:t>Principal Leadership Academy Training</a:t>
            </a:r>
            <a:endParaRPr dirty="0"/>
          </a:p>
        </p:txBody>
      </p:sp>
    </p:spTree>
    <p:extLst>
      <p:ext uri="{BB962C8B-B14F-4D97-AF65-F5344CB8AC3E}">
        <p14:creationId xmlns:p14="http://schemas.microsoft.com/office/powerpoint/2010/main" val="3563280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10000980"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DISTRICT INFORMATION</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501041" y="1641494"/>
            <a:ext cx="9031266" cy="963920"/>
          </a:xfrm>
        </p:spPr>
        <p:txBody>
          <a:bodyPr>
            <a:normAutofit/>
          </a:bodyPr>
          <a:lstStyle/>
          <a:p>
            <a:r>
              <a:rPr lang="en-US" dirty="0"/>
              <a:t>	All schools are listed as both district and school unless the schools have been defined as part of a district such as the Choctaw schools are listed in the District Information as Choctaw Tribal Schools and listed individually in the School module.</a:t>
            </a: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905153"/>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&gt;System Administration &gt;Resources &gt;District Information</a:t>
            </a:r>
          </a:p>
        </p:txBody>
      </p:sp>
      <p:pic>
        <p:nvPicPr>
          <p:cNvPr id="7" name="Picture 6">
            <a:extLst>
              <a:ext uri="{FF2B5EF4-FFF2-40B4-BE49-F238E27FC236}">
                <a16:creationId xmlns:a16="http://schemas.microsoft.com/office/drawing/2014/main" id="{7D988D64-5932-B57F-34B5-476A0D5BB2EB}"/>
              </a:ext>
            </a:extLst>
          </p:cNvPr>
          <p:cNvPicPr>
            <a:picLocks noChangeAspect="1"/>
          </p:cNvPicPr>
          <p:nvPr/>
        </p:nvPicPr>
        <p:blipFill>
          <a:blip r:embed="rId4"/>
          <a:stretch>
            <a:fillRect/>
          </a:stretch>
        </p:blipFill>
        <p:spPr>
          <a:xfrm>
            <a:off x="4862066" y="2758202"/>
            <a:ext cx="6588563" cy="3570725"/>
          </a:xfrm>
          <a:prstGeom prst="rect">
            <a:avLst/>
          </a:prstGeom>
          <a:ln w="76200">
            <a:solidFill>
              <a:schemeClr val="tx1"/>
            </a:solidFill>
          </a:ln>
        </p:spPr>
      </p:pic>
    </p:spTree>
    <p:extLst>
      <p:ext uri="{BB962C8B-B14F-4D97-AF65-F5344CB8AC3E}">
        <p14:creationId xmlns:p14="http://schemas.microsoft.com/office/powerpoint/2010/main" val="227113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4" name="Picture 3">
            <a:extLst>
              <a:ext uri="{FF2B5EF4-FFF2-40B4-BE49-F238E27FC236}">
                <a16:creationId xmlns:a16="http://schemas.microsoft.com/office/drawing/2014/main" id="{E87EE011-3082-6EF2-5A52-F6D6C5E63C1A}"/>
              </a:ext>
            </a:extLst>
          </p:cNvPr>
          <p:cNvPicPr>
            <a:picLocks noChangeAspect="1"/>
          </p:cNvPicPr>
          <p:nvPr/>
        </p:nvPicPr>
        <p:blipFill>
          <a:blip r:embed="rId3"/>
          <a:stretch>
            <a:fillRect/>
          </a:stretch>
        </p:blipFill>
        <p:spPr>
          <a:xfrm>
            <a:off x="310353" y="557313"/>
            <a:ext cx="9060117" cy="4910203"/>
          </a:xfrm>
          <a:prstGeom prst="rect">
            <a:avLst/>
          </a:prstGeom>
          <a:ln w="76200">
            <a:solidFill>
              <a:schemeClr val="tx1"/>
            </a:solidFill>
          </a:ln>
        </p:spPr>
      </p:pic>
      <p:pic>
        <p:nvPicPr>
          <p:cNvPr id="7" name="Picture 6">
            <a:extLst>
              <a:ext uri="{FF2B5EF4-FFF2-40B4-BE49-F238E27FC236}">
                <a16:creationId xmlns:a16="http://schemas.microsoft.com/office/drawing/2014/main" id="{20DFFAA0-70AD-08F7-2032-837D4AA4E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896" y="4747445"/>
            <a:ext cx="2954291" cy="1903876"/>
          </a:xfrm>
          <a:prstGeom prst="rect">
            <a:avLst/>
          </a:prstGeom>
        </p:spPr>
      </p:pic>
    </p:spTree>
    <p:extLst>
      <p:ext uri="{BB962C8B-B14F-4D97-AF65-F5344CB8AC3E}">
        <p14:creationId xmlns:p14="http://schemas.microsoft.com/office/powerpoint/2010/main" val="703249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10000980"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SCHOOL INFORMATION</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388307" y="1641494"/>
            <a:ext cx="9331890" cy="3928220"/>
          </a:xfrm>
        </p:spPr>
        <p:txBody>
          <a:bodyPr>
            <a:normAutofit/>
          </a:bodyPr>
          <a:lstStyle/>
          <a:p>
            <a:r>
              <a:rPr lang="en-US" dirty="0"/>
              <a:t>	All schools are listed as both district and school unless the schools have been defined as part of a district such as the Choctaw schools are listed in the District Information as Choctaw Tribal Schools and listed individually in the School module.</a:t>
            </a: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923613"/>
            <a:ext cx="82677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&gt;System Administration &gt;Resources &gt;School</a:t>
            </a:r>
          </a:p>
        </p:txBody>
      </p:sp>
      <p:pic>
        <p:nvPicPr>
          <p:cNvPr id="10" name="Picture 9">
            <a:extLst>
              <a:ext uri="{FF2B5EF4-FFF2-40B4-BE49-F238E27FC236}">
                <a16:creationId xmlns:a16="http://schemas.microsoft.com/office/drawing/2014/main" id="{8B544E3C-1BE1-6998-71C5-AEC22EC13D1D}"/>
              </a:ext>
            </a:extLst>
          </p:cNvPr>
          <p:cNvPicPr>
            <a:picLocks noChangeAspect="1"/>
          </p:cNvPicPr>
          <p:nvPr/>
        </p:nvPicPr>
        <p:blipFill>
          <a:blip r:embed="rId4"/>
          <a:stretch>
            <a:fillRect/>
          </a:stretch>
        </p:blipFill>
        <p:spPr>
          <a:xfrm>
            <a:off x="4810011" y="2484779"/>
            <a:ext cx="6503284" cy="3449050"/>
          </a:xfrm>
          <a:prstGeom prst="rect">
            <a:avLst/>
          </a:prstGeom>
          <a:ln w="76200">
            <a:solidFill>
              <a:schemeClr val="tx1"/>
            </a:solidFill>
          </a:ln>
        </p:spPr>
      </p:pic>
    </p:spTree>
    <p:extLst>
      <p:ext uri="{BB962C8B-B14F-4D97-AF65-F5344CB8AC3E}">
        <p14:creationId xmlns:p14="http://schemas.microsoft.com/office/powerpoint/2010/main" val="2678383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4">
            <a:extLst>
              <a:ext uri="{FF2B5EF4-FFF2-40B4-BE49-F238E27FC236}">
                <a16:creationId xmlns:a16="http://schemas.microsoft.com/office/drawing/2014/main" id="{C7778731-D626-F9AD-BF95-FCAE74690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0" y="5280365"/>
            <a:ext cx="2146783" cy="1383482"/>
          </a:xfrm>
          <a:prstGeom prst="rect">
            <a:avLst/>
          </a:prstGeom>
        </p:spPr>
      </p:pic>
      <p:pic>
        <p:nvPicPr>
          <p:cNvPr id="6" name="Picture 5">
            <a:extLst>
              <a:ext uri="{FF2B5EF4-FFF2-40B4-BE49-F238E27FC236}">
                <a16:creationId xmlns:a16="http://schemas.microsoft.com/office/drawing/2014/main" id="{3395BA13-3FCB-5F4D-52D1-AE912A561063}"/>
              </a:ext>
            </a:extLst>
          </p:cNvPr>
          <p:cNvPicPr>
            <a:picLocks noChangeAspect="1"/>
          </p:cNvPicPr>
          <p:nvPr/>
        </p:nvPicPr>
        <p:blipFill>
          <a:blip r:embed="rId4"/>
          <a:stretch>
            <a:fillRect/>
          </a:stretch>
        </p:blipFill>
        <p:spPr>
          <a:xfrm>
            <a:off x="2111909" y="574345"/>
            <a:ext cx="9825005" cy="5210742"/>
          </a:xfrm>
          <a:prstGeom prst="rect">
            <a:avLst/>
          </a:prstGeom>
          <a:ln w="76200">
            <a:solidFill>
              <a:schemeClr val="tx1"/>
            </a:solidFill>
          </a:ln>
        </p:spPr>
      </p:pic>
    </p:spTree>
    <p:extLst>
      <p:ext uri="{BB962C8B-B14F-4D97-AF65-F5344CB8AC3E}">
        <p14:creationId xmlns:p14="http://schemas.microsoft.com/office/powerpoint/2010/main" val="2685954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idx="4294967295"/>
          </p:nvPr>
        </p:nvSpPr>
        <p:spPr>
          <a:xfrm>
            <a:off x="1202498" y="1"/>
            <a:ext cx="9999663" cy="688932"/>
          </a:xfrm>
          <a:prstGeom prst="rect">
            <a:avLst/>
          </a:prstGeom>
          <a:noFill/>
          <a:ln>
            <a:noFill/>
          </a:ln>
        </p:spPr>
        <p:txBody>
          <a:bodyPr spcFirstLastPara="1" wrap="square" lIns="91425" tIns="45700" rIns="91425" bIns="45700" anchor="ctr" anchorCtr="0">
            <a:normAutofit fontScale="90000"/>
          </a:bodyPr>
          <a:lstStyle/>
          <a:p>
            <a:pPr lvl="0" algn="ctr">
              <a:buSzPts val="4400"/>
            </a:pPr>
            <a:r>
              <a:rPr lang="en-US" dirty="0">
                <a:solidFill>
                  <a:schemeClr val="bg1"/>
                </a:solidFill>
                <a:latin typeface="Calibri" panose="020F0502020204030204" pitchFamily="34" charset="0"/>
                <a:cs typeface="Calibri" panose="020F0502020204030204" pitchFamily="34" charset="0"/>
              </a:rPr>
              <a:t>NASIS</a:t>
            </a:r>
            <a:r>
              <a:rPr lang="en-US" dirty="0">
                <a:latin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cs typeface="Calibri" panose="020F0502020204030204" pitchFamily="34" charset="0"/>
              </a:rPr>
              <a:t>CONTACTS</a:t>
            </a: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65" y="5729081"/>
            <a:ext cx="1175070" cy="757267"/>
          </a:xfrm>
          <a:prstGeom prst="rect">
            <a:avLst/>
          </a:prstGeom>
        </p:spPr>
      </p:pic>
      <p:graphicFrame>
        <p:nvGraphicFramePr>
          <p:cNvPr id="11" name="Table 10">
            <a:extLst>
              <a:ext uri="{FF2B5EF4-FFF2-40B4-BE49-F238E27FC236}">
                <a16:creationId xmlns:a16="http://schemas.microsoft.com/office/drawing/2014/main" id="{1FC03DC4-FF92-6C02-2824-13702937E7FC}"/>
              </a:ext>
            </a:extLst>
          </p:cNvPr>
          <p:cNvGraphicFramePr>
            <a:graphicFrameLocks noGrp="1"/>
          </p:cNvGraphicFramePr>
          <p:nvPr>
            <p:extLst>
              <p:ext uri="{D42A27DB-BD31-4B8C-83A1-F6EECF244321}">
                <p14:modId xmlns:p14="http://schemas.microsoft.com/office/powerpoint/2010/main" val="3395123817"/>
              </p:ext>
            </p:extLst>
          </p:nvPr>
        </p:nvGraphicFramePr>
        <p:xfrm>
          <a:off x="1959037" y="761288"/>
          <a:ext cx="8703128" cy="5778238"/>
        </p:xfrm>
        <a:graphic>
          <a:graphicData uri="http://schemas.openxmlformats.org/drawingml/2006/table">
            <a:tbl>
              <a:tblPr firstRow="1" firstCol="1" bandRow="1">
                <a:tableStyleId>{00A15C55-8517-42AA-B614-E9B94910E393}</a:tableStyleId>
              </a:tblPr>
              <a:tblGrid>
                <a:gridCol w="4479341">
                  <a:extLst>
                    <a:ext uri="{9D8B030D-6E8A-4147-A177-3AD203B41FA5}">
                      <a16:colId xmlns:a16="http://schemas.microsoft.com/office/drawing/2014/main" val="979505816"/>
                    </a:ext>
                  </a:extLst>
                </a:gridCol>
                <a:gridCol w="4223787">
                  <a:extLst>
                    <a:ext uri="{9D8B030D-6E8A-4147-A177-3AD203B41FA5}">
                      <a16:colId xmlns:a16="http://schemas.microsoft.com/office/drawing/2014/main" val="1723296114"/>
                    </a:ext>
                  </a:extLst>
                </a:gridCol>
              </a:tblGrid>
              <a:tr h="646073">
                <a:tc>
                  <a:txBody>
                    <a:bodyPr/>
                    <a:lstStyle/>
                    <a:p>
                      <a:pPr marL="0" marR="0" algn="ctr">
                        <a:spcBef>
                          <a:spcPts val="0"/>
                        </a:spcBef>
                        <a:spcAft>
                          <a:spcPts val="0"/>
                        </a:spcAft>
                      </a:pPr>
                      <a:r>
                        <a:rPr lang="en-US" sz="1800" dirty="0">
                          <a:effectLst/>
                          <a:latin typeface="Calibri" panose="020F0502020204030204" pitchFamily="34" charset="0"/>
                        </a:rPr>
                        <a:t>NAME </a:t>
                      </a:r>
                    </a:p>
                  </a:txBody>
                  <a:tcPr marL="9525" marR="9525" marT="9525" marB="9525" anchor="ctr">
                    <a:solidFill>
                      <a:srgbClr val="2B4B50"/>
                    </a:solidFill>
                  </a:tcPr>
                </a:tc>
                <a:tc>
                  <a:txBody>
                    <a:bodyPr/>
                    <a:lstStyle/>
                    <a:p>
                      <a:pPr marL="0" marR="0" algn="ctr">
                        <a:spcBef>
                          <a:spcPts val="0"/>
                        </a:spcBef>
                        <a:spcAft>
                          <a:spcPts val="0"/>
                        </a:spcAft>
                      </a:pPr>
                      <a:r>
                        <a:rPr lang="en-US" sz="1800" dirty="0">
                          <a:effectLst/>
                          <a:latin typeface="Calibri" panose="020F0502020204030204" pitchFamily="34" charset="0"/>
                        </a:rPr>
                        <a:t>  </a:t>
                      </a:r>
                    </a:p>
                    <a:p>
                      <a:pPr marL="0" marR="0" algn="ctr">
                        <a:spcBef>
                          <a:spcPts val="0"/>
                        </a:spcBef>
                        <a:spcAft>
                          <a:spcPts val="0"/>
                        </a:spcAft>
                      </a:pPr>
                      <a:r>
                        <a:rPr lang="en-US" sz="1800" dirty="0">
                          <a:effectLst/>
                        </a:rPr>
                        <a:t>CONTACT INFORMATION </a:t>
                      </a:r>
                    </a:p>
                    <a:p>
                      <a:pPr marL="0" marR="0" algn="ctr">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9525" marR="9525" marT="9525" marB="9525" anchor="ctr">
                    <a:solidFill>
                      <a:srgbClr val="2B4B50"/>
                    </a:solidFill>
                  </a:tcPr>
                </a:tc>
                <a:extLst>
                  <a:ext uri="{0D108BD9-81ED-4DB2-BD59-A6C34878D82A}">
                    <a16:rowId xmlns:a16="http://schemas.microsoft.com/office/drawing/2014/main" val="3056862482"/>
                  </a:ext>
                </a:extLst>
              </a:tr>
              <a:tr h="850769">
                <a:tc>
                  <a:txBody>
                    <a:bodyPr/>
                    <a:lstStyle/>
                    <a:p>
                      <a:pPr marL="0" marR="0" algn="ctr">
                        <a:spcBef>
                          <a:spcPts val="0"/>
                        </a:spcBef>
                        <a:spcAft>
                          <a:spcPts val="0"/>
                        </a:spcAft>
                      </a:pPr>
                      <a:r>
                        <a:rPr lang="en-US" sz="1400" dirty="0">
                          <a:effectLst/>
                          <a:latin typeface="Calibri" panose="020F0502020204030204" pitchFamily="34" charset="0"/>
                        </a:rPr>
                        <a:t>REBECCA IZZO-MANYMULES, PHD,</a:t>
                      </a:r>
                      <a:br>
                        <a:rPr lang="en-US" sz="1400" dirty="0">
                          <a:effectLst/>
                          <a:latin typeface="Calibri" panose="020F0502020204030204" pitchFamily="34" charset="0"/>
                        </a:rPr>
                      </a:br>
                      <a:r>
                        <a:rPr lang="en-US" sz="1400" dirty="0">
                          <a:effectLst/>
                          <a:latin typeface="Calibri" panose="020F0502020204030204" pitchFamily="34" charset="0"/>
                        </a:rPr>
                        <a:t>SUPERVISORY EDUCATION SPECIALIST  </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rgbClr val="9D3F21"/>
                    </a:solidFill>
                  </a:tcPr>
                </a:tc>
                <a:tc>
                  <a:txBody>
                    <a:bodyPr/>
                    <a:lstStyle/>
                    <a:p>
                      <a:pPr marL="0" marR="0" algn="l">
                        <a:spcBef>
                          <a:spcPts val="0"/>
                        </a:spcBef>
                        <a:spcAft>
                          <a:spcPts val="0"/>
                        </a:spcAft>
                      </a:pPr>
                      <a:r>
                        <a:rPr lang="en-US" sz="1400" dirty="0">
                          <a:effectLst/>
                          <a:latin typeface="Calibri" panose="020F0502020204030204" pitchFamily="34" charset="0"/>
                        </a:rPr>
                        <a:t>Email: </a:t>
                      </a:r>
                      <a:r>
                        <a:rPr lang="en-US" sz="1400" u="sng" dirty="0">
                          <a:effectLst/>
                          <a:hlinkClick r:id="rId4"/>
                        </a:rPr>
                        <a:t>rebecca.izzo@bie.edu</a:t>
                      </a:r>
                      <a:br>
                        <a:rPr lang="en-US" sz="1400" dirty="0">
                          <a:effectLst/>
                        </a:rPr>
                      </a:br>
                      <a:r>
                        <a:rPr lang="en-US" sz="1400" dirty="0">
                          <a:effectLst/>
                        </a:rPr>
                        <a:t>Mobile Phone: 703-282-0328</a:t>
                      </a:r>
                      <a:br>
                        <a:rPr lang="en-US" sz="1400" dirty="0">
                          <a:effectLst/>
                        </a:rPr>
                      </a:br>
                      <a:r>
                        <a:rPr lang="en-US" sz="1400" dirty="0">
                          <a:effectLst/>
                        </a:rPr>
                        <a:t>Fax: 505-563-3043  </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chemeClr val="bg1">
                        <a:lumMod val="85000"/>
                      </a:schemeClr>
                    </a:solidFill>
                  </a:tcPr>
                </a:tc>
                <a:extLst>
                  <a:ext uri="{0D108BD9-81ED-4DB2-BD59-A6C34878D82A}">
                    <a16:rowId xmlns:a16="http://schemas.microsoft.com/office/drawing/2014/main" val="3249296005"/>
                  </a:ext>
                </a:extLst>
              </a:tr>
              <a:tr h="850769">
                <a:tc>
                  <a:txBody>
                    <a:bodyPr/>
                    <a:lstStyle/>
                    <a:p>
                      <a:pPr marL="0" marR="0" algn="ctr">
                        <a:spcBef>
                          <a:spcPts val="0"/>
                        </a:spcBef>
                        <a:spcAft>
                          <a:spcPts val="0"/>
                        </a:spcAft>
                      </a:pPr>
                      <a:r>
                        <a:rPr lang="en-US" sz="1400" dirty="0">
                          <a:effectLst/>
                          <a:latin typeface="Calibri" panose="020F0502020204030204" pitchFamily="34" charset="0"/>
                        </a:rPr>
                        <a:t>SUSAN MCCABE  </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rgbClr val="9D3F21"/>
                    </a:solidFill>
                  </a:tcPr>
                </a:tc>
                <a:tc>
                  <a:txBody>
                    <a:bodyPr/>
                    <a:lstStyle/>
                    <a:p>
                      <a:pPr marL="0" marR="0" algn="l">
                        <a:spcBef>
                          <a:spcPts val="0"/>
                        </a:spcBef>
                        <a:spcAft>
                          <a:spcPts val="0"/>
                        </a:spcAft>
                      </a:pPr>
                      <a:r>
                        <a:rPr lang="en-US" sz="1400" dirty="0">
                          <a:effectLst/>
                          <a:latin typeface="Calibri" panose="020F0502020204030204" pitchFamily="34" charset="0"/>
                        </a:rPr>
                        <a:t>Email: </a:t>
                      </a:r>
                      <a:r>
                        <a:rPr lang="en-US" sz="1400" u="sng" dirty="0">
                          <a:effectLst/>
                          <a:hlinkClick r:id="rId5"/>
                        </a:rPr>
                        <a:t>susan.mccabe@bie.edu</a:t>
                      </a:r>
                      <a:br>
                        <a:rPr lang="en-US" sz="1400" dirty="0">
                          <a:effectLst/>
                        </a:rPr>
                      </a:br>
                      <a:r>
                        <a:rPr lang="en-US" sz="1400" dirty="0">
                          <a:effectLst/>
                        </a:rPr>
                        <a:t>Mobile Phone: 703-282-2043</a:t>
                      </a:r>
                      <a:br>
                        <a:rPr lang="en-US" sz="1400" dirty="0">
                          <a:effectLst/>
                        </a:rPr>
                      </a:br>
                      <a:r>
                        <a:rPr lang="en-US" sz="1400" dirty="0">
                          <a:effectLst/>
                        </a:rPr>
                        <a:t>Fax:  602-265-0293  </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chemeClr val="bg1">
                        <a:lumMod val="95000"/>
                      </a:schemeClr>
                    </a:solidFill>
                  </a:tcPr>
                </a:tc>
                <a:extLst>
                  <a:ext uri="{0D108BD9-81ED-4DB2-BD59-A6C34878D82A}">
                    <a16:rowId xmlns:a16="http://schemas.microsoft.com/office/drawing/2014/main" val="3121054040"/>
                  </a:ext>
                </a:extLst>
              </a:tr>
              <a:tr h="646073">
                <a:tc>
                  <a:txBody>
                    <a:bodyPr/>
                    <a:lstStyle/>
                    <a:p>
                      <a:pPr marL="0" marR="0" algn="ctr">
                        <a:spcBef>
                          <a:spcPts val="0"/>
                        </a:spcBef>
                        <a:spcAft>
                          <a:spcPts val="0"/>
                        </a:spcAft>
                      </a:pPr>
                      <a:r>
                        <a:rPr lang="en-US" sz="1400" dirty="0">
                          <a:effectLst/>
                          <a:latin typeface="Calibri" panose="020F0502020204030204" pitchFamily="34" charset="0"/>
                        </a:rPr>
                        <a:t>KATHERINE RENVILLE  </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rgbClr val="9D3F21"/>
                    </a:solidFill>
                  </a:tcPr>
                </a:tc>
                <a:tc>
                  <a:txBody>
                    <a:bodyPr/>
                    <a:lstStyle/>
                    <a:p>
                      <a:pPr marL="0" marR="0" algn="l">
                        <a:spcBef>
                          <a:spcPts val="0"/>
                        </a:spcBef>
                        <a:spcAft>
                          <a:spcPts val="0"/>
                        </a:spcAft>
                      </a:pPr>
                      <a:r>
                        <a:rPr lang="en-US" sz="1400" dirty="0">
                          <a:effectLst/>
                          <a:latin typeface="Calibri" panose="020F0502020204030204" pitchFamily="34" charset="0"/>
                        </a:rPr>
                        <a:t>Email: </a:t>
                      </a:r>
                      <a:r>
                        <a:rPr lang="en-US" sz="1400" u="sng" dirty="0">
                          <a:effectLst/>
                          <a:hlinkClick r:id="rId6"/>
                        </a:rPr>
                        <a:t>katherine.renville@bie.edu</a:t>
                      </a:r>
                      <a:br>
                        <a:rPr lang="en-US" sz="1400" dirty="0">
                          <a:effectLst/>
                        </a:rPr>
                      </a:br>
                      <a:r>
                        <a:rPr lang="en-US" sz="1400" dirty="0">
                          <a:effectLst/>
                        </a:rPr>
                        <a:t>Mobile Phone: 703-282-5270 </a:t>
                      </a:r>
                    </a:p>
                    <a:p>
                      <a:pPr marL="0" marR="0" algn="l">
                        <a:spcBef>
                          <a:spcPts val="0"/>
                        </a:spcBef>
                        <a:spcAft>
                          <a:spcPts val="0"/>
                        </a:spcAft>
                      </a:pPr>
                      <a:r>
                        <a:rPr lang="en-US" sz="1400" dirty="0">
                          <a:effectLst/>
                        </a:rPr>
                        <a:t>Fax:  605-997-2601</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chemeClr val="bg1">
                        <a:lumMod val="85000"/>
                      </a:schemeClr>
                    </a:solidFill>
                  </a:tcPr>
                </a:tc>
                <a:extLst>
                  <a:ext uri="{0D108BD9-81ED-4DB2-BD59-A6C34878D82A}">
                    <a16:rowId xmlns:a16="http://schemas.microsoft.com/office/drawing/2014/main" val="689290435"/>
                  </a:ext>
                </a:extLst>
              </a:tr>
              <a:tr h="646073">
                <a:tc>
                  <a:txBody>
                    <a:bodyPr/>
                    <a:lstStyle/>
                    <a:p>
                      <a:pPr marL="0" marR="0" algn="ctr">
                        <a:spcBef>
                          <a:spcPts val="0"/>
                        </a:spcBef>
                        <a:spcAft>
                          <a:spcPts val="0"/>
                        </a:spcAft>
                      </a:pPr>
                      <a:r>
                        <a:rPr lang="en-US" sz="1400" dirty="0">
                          <a:effectLst/>
                          <a:latin typeface="Calibri" panose="020F0502020204030204" pitchFamily="34" charset="0"/>
                        </a:rPr>
                        <a:t>COLE BOWERS </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rgbClr val="9D3F21"/>
                    </a:solidFill>
                  </a:tcPr>
                </a:tc>
                <a:tc>
                  <a:txBody>
                    <a:bodyPr/>
                    <a:lstStyle/>
                    <a:p>
                      <a:pPr marL="0" marR="0" algn="l">
                        <a:spcBef>
                          <a:spcPts val="0"/>
                        </a:spcBef>
                        <a:spcAft>
                          <a:spcPts val="0"/>
                        </a:spcAft>
                      </a:pPr>
                      <a:r>
                        <a:rPr lang="en-US" sz="1400" dirty="0">
                          <a:effectLst/>
                          <a:latin typeface="Calibri" panose="020F0502020204030204" pitchFamily="34" charset="0"/>
                        </a:rPr>
                        <a:t>Email: </a:t>
                      </a:r>
                      <a:r>
                        <a:rPr lang="en-US" sz="1400" u="sng" dirty="0">
                          <a:effectLst/>
                          <a:hlinkClick r:id="rId7"/>
                        </a:rPr>
                        <a:t>cole.bowers@bie.edu</a:t>
                      </a:r>
                      <a:br>
                        <a:rPr lang="en-US" sz="1400" dirty="0">
                          <a:effectLst/>
                        </a:rPr>
                      </a:br>
                      <a:r>
                        <a:rPr lang="en-US" sz="1400" dirty="0">
                          <a:effectLst/>
                        </a:rPr>
                        <a:t>Mobile Phone: 703-282-5646 </a:t>
                      </a:r>
                    </a:p>
                    <a:p>
                      <a:pPr marL="0" marR="0" algn="l">
                        <a:spcBef>
                          <a:spcPts val="0"/>
                        </a:spcBef>
                        <a:spcAft>
                          <a:spcPts val="0"/>
                        </a:spcAft>
                      </a:pPr>
                      <a:r>
                        <a:rPr lang="en-US" sz="1400" dirty="0">
                          <a:effectLst/>
                        </a:rPr>
                        <a:t>Fax:  202-208-3312</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chemeClr val="bg1">
                        <a:lumMod val="95000"/>
                      </a:schemeClr>
                    </a:solidFill>
                  </a:tcPr>
                </a:tc>
                <a:extLst>
                  <a:ext uri="{0D108BD9-81ED-4DB2-BD59-A6C34878D82A}">
                    <a16:rowId xmlns:a16="http://schemas.microsoft.com/office/drawing/2014/main" val="3160287422"/>
                  </a:ext>
                </a:extLst>
              </a:tr>
              <a:tr h="441376">
                <a:tc>
                  <a:txBody>
                    <a:bodyPr/>
                    <a:lstStyle/>
                    <a:p>
                      <a:pPr marL="0" marR="0" algn="ctr">
                        <a:spcBef>
                          <a:spcPts val="0"/>
                        </a:spcBef>
                        <a:spcAft>
                          <a:spcPts val="0"/>
                        </a:spcAft>
                      </a:pPr>
                      <a:r>
                        <a:rPr lang="en-US" sz="1400" dirty="0">
                          <a:effectLst/>
                          <a:latin typeface="Calibri" panose="020F0502020204030204" pitchFamily="34" charset="0"/>
                        </a:rPr>
                        <a:t>CHERYL RODRIGUEZ  </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rgbClr val="9D3F21"/>
                    </a:solidFill>
                  </a:tcPr>
                </a:tc>
                <a:tc>
                  <a:txBody>
                    <a:bodyPr/>
                    <a:lstStyle/>
                    <a:p>
                      <a:pPr marL="0" marR="0" algn="l">
                        <a:spcBef>
                          <a:spcPts val="0"/>
                        </a:spcBef>
                        <a:spcAft>
                          <a:spcPts val="0"/>
                        </a:spcAft>
                      </a:pPr>
                      <a:r>
                        <a:rPr lang="en-US" sz="1400" dirty="0">
                          <a:effectLst/>
                          <a:latin typeface="Calibri" panose="020F0502020204030204" pitchFamily="34" charset="0"/>
                        </a:rPr>
                        <a:t>Email: </a:t>
                      </a:r>
                      <a:r>
                        <a:rPr lang="en-US" sz="1400" u="sng" dirty="0">
                          <a:effectLst/>
                          <a:hlinkClick r:id="rId8"/>
                        </a:rPr>
                        <a:t>cheryl.rodriguez@bie.edu</a:t>
                      </a:r>
                      <a:br>
                        <a:rPr lang="en-US" sz="1400" dirty="0">
                          <a:effectLst/>
                        </a:rPr>
                      </a:br>
                      <a:r>
                        <a:rPr lang="en-US" sz="1400" dirty="0">
                          <a:effectLst/>
                        </a:rPr>
                        <a:t>Mobile Phone: 703-282-5932  </a:t>
                      </a:r>
                      <a:endParaRPr lang="en-US" sz="2400" dirty="0">
                        <a:effectLst/>
                      </a:endParaRPr>
                    </a:p>
                    <a:p>
                      <a:pPr marL="0" marR="0" algn="l">
                        <a:spcBef>
                          <a:spcPts val="0"/>
                        </a:spcBef>
                        <a:spcAft>
                          <a:spcPts val="0"/>
                        </a:spcAft>
                      </a:pPr>
                      <a:r>
                        <a:rPr lang="en-US" sz="1400" dirty="0">
                          <a:effectLst/>
                        </a:rPr>
                        <a:t>Fax: 505-563-3043  </a:t>
                      </a:r>
                    </a:p>
                  </a:txBody>
                  <a:tcPr marL="9525" marR="9525" marT="9525" marB="9525" anchor="ctr">
                    <a:solidFill>
                      <a:schemeClr val="bg1">
                        <a:lumMod val="85000"/>
                      </a:schemeClr>
                    </a:solidFill>
                  </a:tcPr>
                </a:tc>
                <a:extLst>
                  <a:ext uri="{0D108BD9-81ED-4DB2-BD59-A6C34878D82A}">
                    <a16:rowId xmlns:a16="http://schemas.microsoft.com/office/drawing/2014/main" val="266288330"/>
                  </a:ext>
                </a:extLst>
              </a:tr>
              <a:tr h="441376">
                <a:tc>
                  <a:txBody>
                    <a:bodyPr/>
                    <a:lstStyle/>
                    <a:p>
                      <a:pPr marL="0" marR="0" algn="ctr">
                        <a:spcBef>
                          <a:spcPts val="0"/>
                        </a:spcBef>
                        <a:spcAft>
                          <a:spcPts val="0"/>
                        </a:spcAft>
                      </a:pPr>
                      <a:r>
                        <a:rPr lang="en-US" sz="1400" dirty="0">
                          <a:effectLst/>
                          <a:latin typeface="Calibri" panose="020F0502020204030204" pitchFamily="34" charset="0"/>
                        </a:rPr>
                        <a:t>VALARIE JONES  </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rgbClr val="9D3F21"/>
                    </a:solidFill>
                  </a:tcPr>
                </a:tc>
                <a:tc>
                  <a:txBody>
                    <a:bodyPr/>
                    <a:lstStyle/>
                    <a:p>
                      <a:pPr marL="0" marR="0" algn="l">
                        <a:spcBef>
                          <a:spcPts val="0"/>
                        </a:spcBef>
                        <a:spcAft>
                          <a:spcPts val="0"/>
                        </a:spcAft>
                      </a:pPr>
                      <a:r>
                        <a:rPr lang="en-US" sz="1400" dirty="0">
                          <a:effectLst/>
                          <a:latin typeface="Calibri" panose="020F0502020204030204" pitchFamily="34" charset="0"/>
                        </a:rPr>
                        <a:t>Email: </a:t>
                      </a:r>
                      <a:r>
                        <a:rPr lang="en-US" sz="1400" u="sng" dirty="0">
                          <a:effectLst/>
                          <a:hlinkClick r:id="rId9"/>
                        </a:rPr>
                        <a:t>valarie.jones@bie.edu</a:t>
                      </a:r>
                      <a:br>
                        <a:rPr lang="en-US" sz="1400" dirty="0">
                          <a:effectLst/>
                        </a:rPr>
                      </a:br>
                      <a:r>
                        <a:rPr lang="en-US" sz="1400" dirty="0">
                          <a:effectLst/>
                        </a:rPr>
                        <a:t>Mobile Phone: 703-340-7417 </a:t>
                      </a:r>
                    </a:p>
                    <a:p>
                      <a:pPr marL="0" marR="0" algn="l">
                        <a:spcBef>
                          <a:spcPts val="0"/>
                        </a:spcBef>
                        <a:spcAft>
                          <a:spcPts val="0"/>
                        </a:spcAft>
                      </a:pPr>
                      <a:r>
                        <a:rPr lang="en-US" sz="1400" dirty="0">
                          <a:effectLst/>
                        </a:rPr>
                        <a:t> Fax: 505-563-3043  </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chemeClr val="bg1">
                        <a:lumMod val="95000"/>
                      </a:schemeClr>
                    </a:solidFill>
                  </a:tcPr>
                </a:tc>
                <a:extLst>
                  <a:ext uri="{0D108BD9-81ED-4DB2-BD59-A6C34878D82A}">
                    <a16:rowId xmlns:a16="http://schemas.microsoft.com/office/drawing/2014/main" val="2047979830"/>
                  </a:ext>
                </a:extLst>
              </a:tr>
              <a:tr h="441376">
                <a:tc>
                  <a:txBody>
                    <a:bodyPr/>
                    <a:lstStyle/>
                    <a:p>
                      <a:pPr marL="0" marR="0" algn="ctr">
                        <a:spcBef>
                          <a:spcPts val="0"/>
                        </a:spcBef>
                        <a:spcAft>
                          <a:spcPts val="0"/>
                        </a:spcAft>
                      </a:pPr>
                      <a:r>
                        <a:rPr lang="en-US" sz="1400" dirty="0">
                          <a:effectLst/>
                          <a:latin typeface="Calibri" panose="020F0502020204030204" pitchFamily="34" charset="0"/>
                        </a:rPr>
                        <a:t>SANDRA POOLAW </a:t>
                      </a:r>
                      <a:endParaRPr lang="en-US" sz="2400" dirty="0">
                        <a:effectLst/>
                        <a:latin typeface="Calibri" panose="020F0502020204030204" pitchFamily="34" charset="0"/>
                        <a:ea typeface="Calibri" panose="020F0502020204030204" pitchFamily="34" charset="0"/>
                      </a:endParaRPr>
                    </a:p>
                  </a:txBody>
                  <a:tcPr marL="9525" marR="9525" marT="9525" marB="9525" anchor="ctr">
                    <a:solidFill>
                      <a:srgbClr val="9D3F21"/>
                    </a:solidFill>
                  </a:tcPr>
                </a:tc>
                <a:tc>
                  <a:txBody>
                    <a:bodyPr/>
                    <a:lstStyle/>
                    <a:p>
                      <a:pPr marL="0" marR="0" algn="l">
                        <a:spcBef>
                          <a:spcPts val="0"/>
                        </a:spcBef>
                        <a:spcAft>
                          <a:spcPts val="0"/>
                        </a:spcAft>
                      </a:pPr>
                      <a:r>
                        <a:rPr lang="en-US" sz="1400" dirty="0">
                          <a:effectLst/>
                          <a:latin typeface="Calibri" panose="020F0502020204030204" pitchFamily="34" charset="0"/>
                        </a:rPr>
                        <a:t>Email: </a:t>
                      </a:r>
                      <a:r>
                        <a:rPr lang="en-US" sz="1400" u="sng" dirty="0">
                          <a:effectLst/>
                          <a:hlinkClick r:id="rId10"/>
                        </a:rPr>
                        <a:t>sandra.poolaw@bie.edu</a:t>
                      </a:r>
                      <a:br>
                        <a:rPr lang="en-US" sz="1400" dirty="0">
                          <a:effectLst/>
                        </a:rPr>
                      </a:br>
                      <a:r>
                        <a:rPr lang="en-US" sz="1400" dirty="0">
                          <a:effectLst/>
                        </a:rPr>
                        <a:t>Mobile Phone: 703-282-1936</a:t>
                      </a:r>
                      <a:r>
                        <a:rPr lang="en-US" sz="2400" dirty="0">
                          <a:effectLst/>
                        </a:rPr>
                        <a:t>  </a:t>
                      </a:r>
                      <a:endParaRPr lang="en-US" sz="1400" dirty="0">
                        <a:effectLst/>
                      </a:endParaRPr>
                    </a:p>
                  </a:txBody>
                  <a:tcPr marL="9525" marR="9525" marT="9525" marB="9525" anchor="ctr">
                    <a:solidFill>
                      <a:schemeClr val="bg1">
                        <a:lumMod val="85000"/>
                      </a:schemeClr>
                    </a:solidFill>
                  </a:tcPr>
                </a:tc>
                <a:extLst>
                  <a:ext uri="{0D108BD9-81ED-4DB2-BD59-A6C34878D82A}">
                    <a16:rowId xmlns:a16="http://schemas.microsoft.com/office/drawing/2014/main" val="1131536084"/>
                  </a:ext>
                </a:extLst>
              </a:tr>
            </a:tbl>
          </a:graphicData>
        </a:graphic>
      </p:graphicFrame>
    </p:spTree>
    <p:extLst>
      <p:ext uri="{BB962C8B-B14F-4D97-AF65-F5344CB8AC3E}">
        <p14:creationId xmlns:p14="http://schemas.microsoft.com/office/powerpoint/2010/main" val="2299491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31"/>
          <p:cNvSpPr txBox="1">
            <a:spLocks noGrp="1"/>
          </p:cNvSpPr>
          <p:nvPr>
            <p:ph type="title"/>
          </p:nvPr>
        </p:nvSpPr>
        <p:spPr>
          <a:xfrm>
            <a:off x="0" y="-1232989"/>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2"/>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sp>
        <p:nvSpPr>
          <p:cNvPr id="666" name="Google Shape;666;p32"/>
          <p:cNvSpPr/>
          <p:nvPr/>
        </p:nvSpPr>
        <p:spPr>
          <a:xfrm>
            <a:off x="4434215" y="919776"/>
            <a:ext cx="3281914" cy="760142"/>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End of Day Survey</a:t>
            </a:r>
            <a:endParaRPr sz="5400" dirty="0">
              <a:solidFill>
                <a:schemeClr val="bg1"/>
              </a:solidFill>
              <a:latin typeface="Calibri" panose="020F0502020204030204" pitchFamily="34" charset="0"/>
              <a:cs typeface="Calibri" panose="020F0502020204030204" pitchFamily="34" charset="0"/>
            </a:endParaRPr>
          </a:p>
        </p:txBody>
      </p:sp>
      <p:pic>
        <p:nvPicPr>
          <p:cNvPr id="3" name="Picture 2" descr="Qr code&#10;&#10;Description automatically generated">
            <a:extLst>
              <a:ext uri="{FF2B5EF4-FFF2-40B4-BE49-F238E27FC236}">
                <a16:creationId xmlns:a16="http://schemas.microsoft.com/office/drawing/2014/main" id="{18D2992E-69A9-4311-8DE6-9F9A0492B4EB}"/>
              </a:ext>
            </a:extLst>
          </p:cNvPr>
          <p:cNvPicPr>
            <a:picLocks noChangeAspect="1"/>
          </p:cNvPicPr>
          <p:nvPr/>
        </p:nvPicPr>
        <p:blipFill>
          <a:blip r:embed="rId3"/>
          <a:stretch>
            <a:fillRect/>
          </a:stretch>
        </p:blipFill>
        <p:spPr>
          <a:xfrm>
            <a:off x="4306175" y="1913207"/>
            <a:ext cx="3635326" cy="36353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01620" y="-1312401"/>
            <a:ext cx="5273040" cy="110503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Trebuchet MS"/>
              <a:buNone/>
            </a:pPr>
            <a:r>
              <a:rPr lang="en-US" dirty="0"/>
              <a:t>MISSION SLIDE</a:t>
            </a:r>
            <a:endParaRPr dirty="0"/>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348343" y="457200"/>
            <a:ext cx="9395097" cy="1325880"/>
          </a:xfrm>
          <a:prstGeom prst="rect">
            <a:avLst/>
          </a:prstGeom>
          <a:noFill/>
          <a:ln>
            <a:noFill/>
          </a:ln>
        </p:spPr>
        <p:txBody>
          <a:bodyPr spcFirstLastPara="1" wrap="square" lIns="91425" tIns="45700" rIns="91425" bIns="45700" anchor="ctr" anchorCtr="0">
            <a:normAutofit fontScale="90000"/>
          </a:bodyPr>
          <a:lstStyle/>
          <a:p>
            <a:pPr lvl="0">
              <a:buSzPts val="4400"/>
            </a:pPr>
            <a:r>
              <a:rPr lang="en-US" dirty="0"/>
              <a:t>MISSION OVERVIEW: </a:t>
            </a:r>
            <a:br>
              <a:rPr lang="en-US" dirty="0"/>
            </a:br>
            <a:r>
              <a:rPr lang="en-US" dirty="0"/>
              <a:t>NATIVE AMERICAN STUDENT INFORMATION SYSTEM (NASIS)</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2559731" y="2122241"/>
            <a:ext cx="9142412" cy="3811588"/>
          </a:xfrm>
        </p:spPr>
        <p:txBody>
          <a:bodyPr/>
          <a:lstStyle/>
          <a:p>
            <a:pPr marL="285750" indent="-285750">
              <a:buFont typeface="Arial" panose="020B0604020202020204" pitchFamily="34" charset="0"/>
              <a:buChar char="•"/>
            </a:pPr>
            <a:r>
              <a:rPr lang="en-US" dirty="0"/>
              <a:t>The Native American Student Information System (NASIS) is the Bureau of Indian Education (BIE) designated student information system for supporting school administrators, teachers, school staff, students, parents, and BIE State staff. </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BIE in partnership with Infinite Campus collaborates on NASIS.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NASIS supports schools with the day-to-day operations and instructional planning needs. </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This includes data input, collection, and reporting for a variety of functions such as,</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attendance </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course scheduling </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grades </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behavior tracking </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assessment </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program enrollments </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other areas of need </a:t>
            </a: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Tree>
    <p:extLst>
      <p:ext uri="{BB962C8B-B14F-4D97-AF65-F5344CB8AC3E}">
        <p14:creationId xmlns:p14="http://schemas.microsoft.com/office/powerpoint/2010/main" val="308447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9395097"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ENROLLMENT SUMMARY REPORT</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1931755" y="5279971"/>
            <a:ext cx="8920146" cy="782240"/>
          </a:xfrm>
        </p:spPr>
        <p:txBody>
          <a:bodyPr/>
          <a:lstStyle/>
          <a:p>
            <a:r>
              <a:rPr lang="en-US" dirty="0"/>
              <a:t>This report lists a breakdown of enrollments grouped by school, grade, gender and race/ethnicity. </a:t>
            </a:r>
          </a:p>
        </p:txBody>
      </p:sp>
      <p:sp>
        <p:nvSpPr>
          <p:cNvPr id="6" name="TextBox 5">
            <a:extLst>
              <a:ext uri="{FF2B5EF4-FFF2-40B4-BE49-F238E27FC236}">
                <a16:creationId xmlns:a16="http://schemas.microsoft.com/office/drawing/2014/main" id="{49B5CECF-7FF4-ABC8-42FB-2F4E1F9EE9DE}"/>
              </a:ext>
            </a:extLst>
          </p:cNvPr>
          <p:cNvSpPr txBox="1"/>
          <p:nvPr/>
        </p:nvSpPr>
        <p:spPr>
          <a:xfrm>
            <a:off x="185057" y="938994"/>
            <a:ext cx="8267700" cy="523220"/>
          </a:xfrm>
          <a:prstGeom prst="rect">
            <a:avLst/>
          </a:prstGeom>
          <a:noFill/>
        </p:spPr>
        <p:txBody>
          <a:bodyPr wrap="square">
            <a:spAutoFit/>
          </a:bodyPr>
          <a:lstStyle/>
          <a:p>
            <a:r>
              <a:rPr lang="en-US" sz="1400" b="1" dirty="0">
                <a:latin typeface="Calibri" panose="020F0502020204030204" pitchFamily="34" charset="0"/>
                <a:cs typeface="Calibri" panose="020F0502020204030204" pitchFamily="34" charset="0"/>
              </a:rPr>
              <a:t>Path: Student Information &gt; Reports &gt; Enrollment Summary Report</a:t>
            </a:r>
            <a:br>
              <a:rPr lang="en-US" b="1" dirty="0">
                <a:latin typeface="Calibri" panose="020F0502020204030204" pitchFamily="34" charset="0"/>
                <a:cs typeface="Calibri" panose="020F0502020204030204" pitchFamily="34" charset="0"/>
              </a:rPr>
            </a:br>
            <a:endParaRPr lang="en-US"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FFD074C-2732-B83B-D441-FA3D2442712E}"/>
              </a:ext>
            </a:extLst>
          </p:cNvPr>
          <p:cNvPicPr>
            <a:picLocks noChangeAspect="1"/>
          </p:cNvPicPr>
          <p:nvPr/>
        </p:nvPicPr>
        <p:blipFill>
          <a:blip r:embed="rId3"/>
          <a:stretch>
            <a:fillRect/>
          </a:stretch>
        </p:blipFill>
        <p:spPr>
          <a:xfrm>
            <a:off x="2089842" y="1631425"/>
            <a:ext cx="8267700" cy="3582669"/>
          </a:xfrm>
          <a:prstGeom prst="rect">
            <a:avLst/>
          </a:prstGeom>
          <a:solidFill>
            <a:srgbClr val="FFFFFF">
              <a:shade val="85000"/>
            </a:srgbClr>
          </a:solidFill>
          <a:ln w="76200" cap="sq">
            <a:solidFill>
              <a:srgbClr val="9D3F2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5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9395097"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CALENDAR DAYS REPORT</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1055915" y="1848174"/>
            <a:ext cx="8164285" cy="1325880"/>
          </a:xfrm>
        </p:spPr>
        <p:txBody>
          <a:bodyPr/>
          <a:lstStyle/>
          <a:p>
            <a:pPr marL="285750" indent="-285750">
              <a:buFont typeface="Arial" panose="020B0604020202020204" pitchFamily="34" charset="0"/>
              <a:buChar char="•"/>
            </a:pPr>
            <a:r>
              <a:rPr lang="en-US" dirty="0"/>
              <a:t>This report shows the academic calendar which captures the total instructional hours to identify hours less than the regulated ISEP hours as per 25CFR.</a:t>
            </a:r>
          </a:p>
          <a:p>
            <a:pPr marL="285750" indent="-285750">
              <a:buFont typeface="Arial" panose="020B0604020202020204" pitchFamily="34" charset="0"/>
              <a:buChar char="•"/>
            </a:pPr>
            <a:r>
              <a:rPr lang="en-US" dirty="0"/>
              <a:t>ISEP regulations (KG = 720,  1st-3rd = 810,  4th-8th = 900,  9th-12th = 970) </a:t>
            </a: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993947"/>
            <a:ext cx="8267700" cy="523220"/>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System Administration &gt; Calendar &gt; Calendar &gt; Days &gt; Print &gt; Generate Report</a:t>
            </a:r>
            <a:br>
              <a:rPr lang="en-US" b="1" dirty="0">
                <a:latin typeface="Calibri" panose="020F0502020204030204" pitchFamily="34" charset="0"/>
                <a:cs typeface="Calibri" panose="020F0502020204030204" pitchFamily="34" charset="0"/>
              </a:rPr>
            </a:br>
            <a:endParaRPr lang="en-US" b="1"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977A1F06-A426-5D61-BDF3-41AACB8B938C}"/>
              </a:ext>
            </a:extLst>
          </p:cNvPr>
          <p:cNvGrpSpPr/>
          <p:nvPr/>
        </p:nvGrpSpPr>
        <p:grpSpPr>
          <a:xfrm>
            <a:off x="3897085" y="3043712"/>
            <a:ext cx="6710800" cy="2665462"/>
            <a:chOff x="963629" y="2767872"/>
            <a:chExt cx="10264742" cy="4038988"/>
          </a:xfrm>
        </p:grpSpPr>
        <p:pic>
          <p:nvPicPr>
            <p:cNvPr id="8" name="Picture 7">
              <a:extLst>
                <a:ext uri="{FF2B5EF4-FFF2-40B4-BE49-F238E27FC236}">
                  <a16:creationId xmlns:a16="http://schemas.microsoft.com/office/drawing/2014/main" id="{4CBFF168-4383-EB3B-D76F-6A1DE5EB2F2B}"/>
                </a:ext>
              </a:extLst>
            </p:cNvPr>
            <p:cNvPicPr>
              <a:picLocks noChangeAspect="1"/>
            </p:cNvPicPr>
            <p:nvPr/>
          </p:nvPicPr>
          <p:blipFill>
            <a:blip r:embed="rId4"/>
            <a:stretch>
              <a:fillRect/>
            </a:stretch>
          </p:blipFill>
          <p:spPr>
            <a:xfrm>
              <a:off x="963629" y="2767872"/>
              <a:ext cx="3095989" cy="4038988"/>
            </a:xfrm>
            <a:prstGeom prst="rect">
              <a:avLst/>
            </a:prstGeom>
          </p:spPr>
          <p:style>
            <a:lnRef idx="2">
              <a:schemeClr val="dk1"/>
            </a:lnRef>
            <a:fillRef idx="1">
              <a:schemeClr val="lt1"/>
            </a:fillRef>
            <a:effectRef idx="0">
              <a:schemeClr val="dk1"/>
            </a:effectRef>
            <a:fontRef idx="minor">
              <a:schemeClr val="dk1"/>
            </a:fontRef>
          </p:style>
        </p:pic>
        <p:grpSp>
          <p:nvGrpSpPr>
            <p:cNvPr id="9" name="Group 8">
              <a:extLst>
                <a:ext uri="{FF2B5EF4-FFF2-40B4-BE49-F238E27FC236}">
                  <a16:creationId xmlns:a16="http://schemas.microsoft.com/office/drawing/2014/main" id="{D08B2F5A-2C5C-83BD-9C3C-4BA482646354}"/>
                </a:ext>
              </a:extLst>
            </p:cNvPr>
            <p:cNvGrpSpPr/>
            <p:nvPr/>
          </p:nvGrpSpPr>
          <p:grpSpPr>
            <a:xfrm>
              <a:off x="4059618" y="2801508"/>
              <a:ext cx="7168753" cy="3892204"/>
              <a:chOff x="4059618" y="2801508"/>
              <a:chExt cx="7168753" cy="3892204"/>
            </a:xfrm>
          </p:grpSpPr>
          <p:cxnSp>
            <p:nvCxnSpPr>
              <p:cNvPr id="10" name="Straight Connector 9">
                <a:extLst>
                  <a:ext uri="{FF2B5EF4-FFF2-40B4-BE49-F238E27FC236}">
                    <a16:creationId xmlns:a16="http://schemas.microsoft.com/office/drawing/2014/main" id="{F6E9276A-AC1B-5B2F-9B8A-8F1D9C2566F8}"/>
                  </a:ext>
                </a:extLst>
              </p:cNvPr>
              <p:cNvCxnSpPr>
                <a:cxnSpLocks/>
              </p:cNvCxnSpPr>
              <p:nvPr/>
            </p:nvCxnSpPr>
            <p:spPr>
              <a:xfrm flipH="1">
                <a:off x="4059618" y="2801508"/>
                <a:ext cx="1779358" cy="3029406"/>
              </a:xfrm>
              <a:prstGeom prst="line">
                <a:avLst/>
              </a:prstGeom>
              <a:ln/>
            </p:spPr>
            <p:style>
              <a:lnRef idx="2">
                <a:schemeClr val="dk1"/>
              </a:lnRef>
              <a:fillRef idx="1">
                <a:schemeClr val="lt1"/>
              </a:fillRef>
              <a:effectRef idx="0">
                <a:schemeClr val="dk1"/>
              </a:effectRef>
              <a:fontRef idx="minor">
                <a:schemeClr val="dk1"/>
              </a:fontRef>
            </p:style>
          </p:cxnSp>
          <p:cxnSp>
            <p:nvCxnSpPr>
              <p:cNvPr id="11" name="Straight Connector 10">
                <a:extLst>
                  <a:ext uri="{FF2B5EF4-FFF2-40B4-BE49-F238E27FC236}">
                    <a16:creationId xmlns:a16="http://schemas.microsoft.com/office/drawing/2014/main" id="{FCE45A3D-839C-A922-39E5-F9050C00BDDB}"/>
                  </a:ext>
                </a:extLst>
              </p:cNvPr>
              <p:cNvCxnSpPr>
                <a:cxnSpLocks/>
              </p:cNvCxnSpPr>
              <p:nvPr/>
            </p:nvCxnSpPr>
            <p:spPr>
              <a:xfrm flipH="1" flipV="1">
                <a:off x="4059618" y="5864550"/>
                <a:ext cx="1779358" cy="628326"/>
              </a:xfrm>
              <a:prstGeom prst="line">
                <a:avLst/>
              </a:prstGeom>
              <a:ln/>
            </p:spPr>
            <p:style>
              <a:lnRef idx="2">
                <a:schemeClr val="dk1"/>
              </a:lnRef>
              <a:fillRef idx="1">
                <a:schemeClr val="lt1"/>
              </a:fillRef>
              <a:effectRef idx="0">
                <a:schemeClr val="dk1"/>
              </a:effectRef>
              <a:fontRef idx="minor">
                <a:schemeClr val="dk1"/>
              </a:fontRef>
            </p:style>
          </p:cxnSp>
          <p:pic>
            <p:nvPicPr>
              <p:cNvPr id="12" name="Picture 11">
                <a:extLst>
                  <a:ext uri="{FF2B5EF4-FFF2-40B4-BE49-F238E27FC236}">
                    <a16:creationId xmlns:a16="http://schemas.microsoft.com/office/drawing/2014/main" id="{11B4FF3E-BBE6-2D3E-5BAB-F19C9125A04E}"/>
                  </a:ext>
                </a:extLst>
              </p:cNvPr>
              <p:cNvPicPr>
                <a:picLocks noChangeAspect="1"/>
              </p:cNvPicPr>
              <p:nvPr/>
            </p:nvPicPr>
            <p:blipFill>
              <a:blip r:embed="rId5"/>
              <a:stretch>
                <a:fillRect/>
              </a:stretch>
            </p:blipFill>
            <p:spPr>
              <a:xfrm>
                <a:off x="5838975" y="2801508"/>
                <a:ext cx="5389396" cy="3691367"/>
              </a:xfrm>
              <a:prstGeom prst="rect">
                <a:avLst/>
              </a:prstGeom>
            </p:spPr>
            <p:style>
              <a:lnRef idx="2">
                <a:schemeClr val="dk1"/>
              </a:lnRef>
              <a:fillRef idx="1">
                <a:schemeClr val="lt1"/>
              </a:fillRef>
              <a:effectRef idx="0">
                <a:schemeClr val="dk1"/>
              </a:effectRef>
              <a:fontRef idx="minor">
                <a:schemeClr val="dk1"/>
              </a:fontRef>
            </p:style>
          </p:pic>
          <p:sp>
            <p:nvSpPr>
              <p:cNvPr id="13" name="Oval 12">
                <a:extLst>
                  <a:ext uri="{FF2B5EF4-FFF2-40B4-BE49-F238E27FC236}">
                    <a16:creationId xmlns:a16="http://schemas.microsoft.com/office/drawing/2014/main" id="{670E9CA9-BC70-9CCA-ADED-68E9844ABA81}"/>
                  </a:ext>
                </a:extLst>
              </p:cNvPr>
              <p:cNvSpPr/>
              <p:nvPr/>
            </p:nvSpPr>
            <p:spPr>
              <a:xfrm>
                <a:off x="5779341" y="5751402"/>
                <a:ext cx="1779358" cy="942310"/>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p:txBody>
          </p:sp>
        </p:grpSp>
      </p:grpSp>
    </p:spTree>
    <p:extLst>
      <p:ext uri="{BB962C8B-B14F-4D97-AF65-F5344CB8AC3E}">
        <p14:creationId xmlns:p14="http://schemas.microsoft.com/office/powerpoint/2010/main" val="196508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4" name="Picture 3">
            <a:extLst>
              <a:ext uri="{FF2B5EF4-FFF2-40B4-BE49-F238E27FC236}">
                <a16:creationId xmlns:a16="http://schemas.microsoft.com/office/drawing/2014/main" id="{16D601C6-AFCB-97CE-563F-BB2A741E8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939" y="5732539"/>
            <a:ext cx="1507759" cy="971667"/>
          </a:xfrm>
          <a:prstGeom prst="rect">
            <a:avLst/>
          </a:prstGeom>
        </p:spPr>
      </p:pic>
      <p:grpSp>
        <p:nvGrpSpPr>
          <p:cNvPr id="5" name="Group 4">
            <a:extLst>
              <a:ext uri="{FF2B5EF4-FFF2-40B4-BE49-F238E27FC236}">
                <a16:creationId xmlns:a16="http://schemas.microsoft.com/office/drawing/2014/main" id="{48E5EA68-0686-531E-1019-C04852CABD95}"/>
              </a:ext>
            </a:extLst>
          </p:cNvPr>
          <p:cNvGrpSpPr/>
          <p:nvPr/>
        </p:nvGrpSpPr>
        <p:grpSpPr>
          <a:xfrm>
            <a:off x="729417" y="1002660"/>
            <a:ext cx="10983686" cy="4729879"/>
            <a:chOff x="963629" y="2767872"/>
            <a:chExt cx="10264742" cy="4038988"/>
          </a:xfrm>
        </p:grpSpPr>
        <p:pic>
          <p:nvPicPr>
            <p:cNvPr id="6" name="Picture 5">
              <a:extLst>
                <a:ext uri="{FF2B5EF4-FFF2-40B4-BE49-F238E27FC236}">
                  <a16:creationId xmlns:a16="http://schemas.microsoft.com/office/drawing/2014/main" id="{1F01D5F0-AE93-5319-479F-0673C4207E43}"/>
                </a:ext>
              </a:extLst>
            </p:cNvPr>
            <p:cNvPicPr>
              <a:picLocks noChangeAspect="1"/>
            </p:cNvPicPr>
            <p:nvPr/>
          </p:nvPicPr>
          <p:blipFill>
            <a:blip r:embed="rId4"/>
            <a:stretch>
              <a:fillRect/>
            </a:stretch>
          </p:blipFill>
          <p:spPr>
            <a:xfrm>
              <a:off x="963629" y="2767872"/>
              <a:ext cx="3095989" cy="4038988"/>
            </a:xfrm>
            <a:prstGeom prst="rect">
              <a:avLst/>
            </a:prstGeom>
            <a:ln w="76200">
              <a:solidFill>
                <a:srgbClr val="9D3F21"/>
              </a:solidFill>
            </a:ln>
          </p:spPr>
          <p:style>
            <a:lnRef idx="2">
              <a:schemeClr val="dk1"/>
            </a:lnRef>
            <a:fillRef idx="1">
              <a:schemeClr val="lt1"/>
            </a:fillRef>
            <a:effectRef idx="0">
              <a:schemeClr val="dk1"/>
            </a:effectRef>
            <a:fontRef idx="minor">
              <a:schemeClr val="dk1"/>
            </a:fontRef>
          </p:style>
        </p:pic>
        <p:grpSp>
          <p:nvGrpSpPr>
            <p:cNvPr id="7" name="Group 6">
              <a:extLst>
                <a:ext uri="{FF2B5EF4-FFF2-40B4-BE49-F238E27FC236}">
                  <a16:creationId xmlns:a16="http://schemas.microsoft.com/office/drawing/2014/main" id="{EF76C350-B8DE-7060-295C-77004B582942}"/>
                </a:ext>
              </a:extLst>
            </p:cNvPr>
            <p:cNvGrpSpPr/>
            <p:nvPr/>
          </p:nvGrpSpPr>
          <p:grpSpPr>
            <a:xfrm>
              <a:off x="4059618" y="2801508"/>
              <a:ext cx="7168753" cy="3892204"/>
              <a:chOff x="4059618" y="2801508"/>
              <a:chExt cx="7168753" cy="3892204"/>
            </a:xfrm>
          </p:grpSpPr>
          <p:cxnSp>
            <p:nvCxnSpPr>
              <p:cNvPr id="8" name="Straight Connector 7">
                <a:extLst>
                  <a:ext uri="{FF2B5EF4-FFF2-40B4-BE49-F238E27FC236}">
                    <a16:creationId xmlns:a16="http://schemas.microsoft.com/office/drawing/2014/main" id="{1EEC4723-5C8F-5075-5982-47F302C6BB8C}"/>
                  </a:ext>
                </a:extLst>
              </p:cNvPr>
              <p:cNvCxnSpPr>
                <a:cxnSpLocks/>
              </p:cNvCxnSpPr>
              <p:nvPr/>
            </p:nvCxnSpPr>
            <p:spPr>
              <a:xfrm flipH="1">
                <a:off x="4059618" y="2801508"/>
                <a:ext cx="1779358" cy="3029406"/>
              </a:xfrm>
              <a:prstGeom prst="line">
                <a:avLst/>
              </a:prstGeom>
              <a:ln w="76200">
                <a:solidFill>
                  <a:srgbClr val="9D3F21"/>
                </a:solidFill>
              </a:ln>
            </p:spPr>
            <p:style>
              <a:lnRef idx="2">
                <a:schemeClr val="dk1"/>
              </a:lnRef>
              <a:fillRef idx="1">
                <a:schemeClr val="lt1"/>
              </a:fillRef>
              <a:effectRef idx="0">
                <a:schemeClr val="dk1"/>
              </a:effectRef>
              <a:fontRef idx="minor">
                <a:schemeClr val="dk1"/>
              </a:fontRef>
            </p:style>
          </p:cxnSp>
          <p:cxnSp>
            <p:nvCxnSpPr>
              <p:cNvPr id="9" name="Straight Connector 8">
                <a:extLst>
                  <a:ext uri="{FF2B5EF4-FFF2-40B4-BE49-F238E27FC236}">
                    <a16:creationId xmlns:a16="http://schemas.microsoft.com/office/drawing/2014/main" id="{0A16066F-15E5-9716-F20D-C910CDE06CA1}"/>
                  </a:ext>
                </a:extLst>
              </p:cNvPr>
              <p:cNvCxnSpPr>
                <a:cxnSpLocks/>
              </p:cNvCxnSpPr>
              <p:nvPr/>
            </p:nvCxnSpPr>
            <p:spPr>
              <a:xfrm flipH="1" flipV="1">
                <a:off x="4059618" y="5864550"/>
                <a:ext cx="1779358" cy="628326"/>
              </a:xfrm>
              <a:prstGeom prst="line">
                <a:avLst/>
              </a:prstGeom>
              <a:ln w="76200">
                <a:solidFill>
                  <a:srgbClr val="9D3F21"/>
                </a:solidFill>
              </a:ln>
            </p:spPr>
            <p:style>
              <a:lnRef idx="2">
                <a:schemeClr val="dk1"/>
              </a:lnRef>
              <a:fillRef idx="1">
                <a:schemeClr val="lt1"/>
              </a:fillRef>
              <a:effectRef idx="0">
                <a:schemeClr val="dk1"/>
              </a:effectRef>
              <a:fontRef idx="minor">
                <a:schemeClr val="dk1"/>
              </a:fontRef>
            </p:style>
          </p:cxnSp>
          <p:pic>
            <p:nvPicPr>
              <p:cNvPr id="10" name="Picture 9">
                <a:extLst>
                  <a:ext uri="{FF2B5EF4-FFF2-40B4-BE49-F238E27FC236}">
                    <a16:creationId xmlns:a16="http://schemas.microsoft.com/office/drawing/2014/main" id="{E996BC5B-9A36-824B-231B-F49C1DD319CB}"/>
                  </a:ext>
                </a:extLst>
              </p:cNvPr>
              <p:cNvPicPr>
                <a:picLocks noChangeAspect="1"/>
              </p:cNvPicPr>
              <p:nvPr/>
            </p:nvPicPr>
            <p:blipFill>
              <a:blip r:embed="rId5"/>
              <a:stretch>
                <a:fillRect/>
              </a:stretch>
            </p:blipFill>
            <p:spPr>
              <a:xfrm>
                <a:off x="5838975" y="2801508"/>
                <a:ext cx="5389396" cy="3691367"/>
              </a:xfrm>
              <a:prstGeom prst="rect">
                <a:avLst/>
              </a:prstGeom>
              <a:ln w="76200">
                <a:solidFill>
                  <a:srgbClr val="9D3F21"/>
                </a:solidFill>
              </a:ln>
            </p:spPr>
            <p:style>
              <a:lnRef idx="2">
                <a:schemeClr val="dk1"/>
              </a:lnRef>
              <a:fillRef idx="1">
                <a:schemeClr val="lt1"/>
              </a:fillRef>
              <a:effectRef idx="0">
                <a:schemeClr val="dk1"/>
              </a:effectRef>
              <a:fontRef idx="minor">
                <a:schemeClr val="dk1"/>
              </a:fontRef>
            </p:style>
          </p:pic>
          <p:sp>
            <p:nvSpPr>
              <p:cNvPr id="11" name="Oval 10">
                <a:extLst>
                  <a:ext uri="{FF2B5EF4-FFF2-40B4-BE49-F238E27FC236}">
                    <a16:creationId xmlns:a16="http://schemas.microsoft.com/office/drawing/2014/main" id="{00166C77-D3C3-945D-63AE-1E4EBD4EAFAC}"/>
                  </a:ext>
                </a:extLst>
              </p:cNvPr>
              <p:cNvSpPr/>
              <p:nvPr/>
            </p:nvSpPr>
            <p:spPr>
              <a:xfrm>
                <a:off x="5779341" y="5751402"/>
                <a:ext cx="1779358" cy="942310"/>
              </a:xfrm>
              <a:prstGeom prst="ellipse">
                <a:avLst/>
              </a:prstGeom>
              <a:noFill/>
              <a:ln w="76200">
                <a:solidFill>
                  <a:srgbClr val="9D3F2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p:txBody>
          </p:sp>
        </p:grpSp>
      </p:grpSp>
    </p:spTree>
    <p:extLst>
      <p:ext uri="{BB962C8B-B14F-4D97-AF65-F5344CB8AC3E}">
        <p14:creationId xmlns:p14="http://schemas.microsoft.com/office/powerpoint/2010/main" val="6534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85057" y="0"/>
            <a:ext cx="9395097" cy="1325880"/>
          </a:xfrm>
          <a:prstGeom prst="rect">
            <a:avLst/>
          </a:prstGeom>
          <a:noFill/>
          <a:ln>
            <a:noFill/>
          </a:ln>
        </p:spPr>
        <p:txBody>
          <a:bodyPr spcFirstLastPara="1" wrap="square" lIns="91425" tIns="45700" rIns="91425" bIns="45700" anchor="ctr" anchorCtr="0">
            <a:normAutofit/>
          </a:bodyPr>
          <a:lstStyle/>
          <a:p>
            <a:pPr lvl="0">
              <a:buSzPts val="4400"/>
            </a:pPr>
            <a:r>
              <a:rPr lang="en-US" dirty="0"/>
              <a:t>AVERAGE DAILY MEMBERSHIP (ADM) &amp; AVERAGE DAILY ATTENDANCE (ADA)</a:t>
            </a:r>
          </a:p>
        </p:txBody>
      </p:sp>
      <p:sp>
        <p:nvSpPr>
          <p:cNvPr id="4" name="Text Placeholder 3">
            <a:extLst>
              <a:ext uri="{FF2B5EF4-FFF2-40B4-BE49-F238E27FC236}">
                <a16:creationId xmlns:a16="http://schemas.microsoft.com/office/drawing/2014/main" id="{6963149C-CF5C-8941-C865-660E17F2617C}"/>
              </a:ext>
            </a:extLst>
          </p:cNvPr>
          <p:cNvSpPr>
            <a:spLocks noGrp="1"/>
          </p:cNvSpPr>
          <p:nvPr>
            <p:ph type="body" idx="2"/>
          </p:nvPr>
        </p:nvSpPr>
        <p:spPr>
          <a:xfrm>
            <a:off x="326571" y="1598547"/>
            <a:ext cx="10406743" cy="1325880"/>
          </a:xfrm>
        </p:spPr>
        <p:txBody>
          <a:bodyPr/>
          <a:lstStyle/>
          <a:p>
            <a:r>
              <a:rPr lang="en-US" dirty="0">
                <a:solidFill>
                  <a:srgbClr val="000000"/>
                </a:solidFill>
                <a:latin typeface="Calibri" panose="020F0502020204030204" pitchFamily="34" charset="0"/>
                <a:ea typeface="Times New Roman" panose="02020603050405020304" pitchFamily="18" charset="0"/>
              </a:rPr>
              <a:t>This report calculates Percent in Attendance and the ADM/ADA.  It displays Membership, Absent and Present Days.   </a:t>
            </a: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
        <p:nvSpPr>
          <p:cNvPr id="6" name="TextBox 5">
            <a:extLst>
              <a:ext uri="{FF2B5EF4-FFF2-40B4-BE49-F238E27FC236}">
                <a16:creationId xmlns:a16="http://schemas.microsoft.com/office/drawing/2014/main" id="{49B5CECF-7FF4-ABC8-42FB-2F4E1F9EE9DE}"/>
              </a:ext>
            </a:extLst>
          </p:cNvPr>
          <p:cNvSpPr txBox="1"/>
          <p:nvPr/>
        </p:nvSpPr>
        <p:spPr>
          <a:xfrm>
            <a:off x="185057" y="1200604"/>
            <a:ext cx="8267700" cy="523220"/>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PATH:  Attendance&gt;Reports&gt;ADM/ADA</a:t>
            </a:r>
            <a:br>
              <a:rPr lang="en-US" b="1" dirty="0">
                <a:latin typeface="Calibri" panose="020F0502020204030204" pitchFamily="34" charset="0"/>
                <a:cs typeface="Calibri" panose="020F0502020204030204" pitchFamily="34" charset="0"/>
              </a:rPr>
            </a:br>
            <a:endParaRPr lang="en-US" b="1" dirty="0">
              <a:latin typeface="Calibri" panose="020F0502020204030204" pitchFamily="34" charset="0"/>
              <a:cs typeface="Calibri" panose="020F0502020204030204" pitchFamily="34" charset="0"/>
            </a:endParaRPr>
          </a:p>
        </p:txBody>
      </p:sp>
      <p:pic>
        <p:nvPicPr>
          <p:cNvPr id="8" name="Content Placeholder 9">
            <a:extLst>
              <a:ext uri="{FF2B5EF4-FFF2-40B4-BE49-F238E27FC236}">
                <a16:creationId xmlns:a16="http://schemas.microsoft.com/office/drawing/2014/main" id="{F7571321-A71A-C893-7E14-F036E7593F04}"/>
              </a:ext>
            </a:extLst>
          </p:cNvPr>
          <p:cNvPicPr>
            <a:picLocks noChangeAspect="1"/>
          </p:cNvPicPr>
          <p:nvPr/>
        </p:nvPicPr>
        <p:blipFill>
          <a:blip r:embed="rId4"/>
          <a:stretch>
            <a:fillRect/>
          </a:stretch>
        </p:blipFill>
        <p:spPr>
          <a:xfrm>
            <a:off x="2856317" y="2247287"/>
            <a:ext cx="6247927" cy="3410109"/>
          </a:xfrm>
          <a:prstGeom prst="rect">
            <a:avLst/>
          </a:prstGeom>
          <a:ln w="38100">
            <a:solidFill>
              <a:schemeClr val="tx1"/>
            </a:solidFill>
          </a:ln>
        </p:spPr>
      </p:pic>
    </p:spTree>
    <p:extLst>
      <p:ext uri="{BB962C8B-B14F-4D97-AF65-F5344CB8AC3E}">
        <p14:creationId xmlns:p14="http://schemas.microsoft.com/office/powerpoint/2010/main" val="4056010807"/>
      </p:ext>
    </p:extLst>
  </p:cSld>
  <p:clrMapOvr>
    <a:masterClrMapping/>
  </p:clrMapOvr>
</p:sld>
</file>

<file path=ppt/theme/theme1.xml><?xml version="1.0" encoding="utf-8"?>
<a:theme xmlns:a="http://schemas.openxmlformats.org/drawingml/2006/main" name="Official BIE Central Office Theme">
  <a:themeElements>
    <a:clrScheme name="BIE Color Palette">
      <a:dk1>
        <a:srgbClr val="0F6460"/>
      </a:dk1>
      <a:lt1>
        <a:srgbClr val="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3EFBD184CCA942BD942D2DC234DA02" ma:contentTypeVersion="14" ma:contentTypeDescription="Create a new document." ma:contentTypeScope="" ma:versionID="b6e045c44db7cc55ae4da8845646d733">
  <xsd:schema xmlns:xsd="http://www.w3.org/2001/XMLSchema" xmlns:xs="http://www.w3.org/2001/XMLSchema" xmlns:p="http://schemas.microsoft.com/office/2006/metadata/properties" xmlns:ns2="537495c8-04d0-4d9f-a3c5-24b15dd8235a" xmlns:ns3="d6c4c347-d8bf-4125-97e5-bf5a24a6ea48" xmlns:ns4="31062a0d-ede8-4112-b4bb-00a9c1bc8e16" targetNamespace="http://schemas.microsoft.com/office/2006/metadata/properties" ma:root="true" ma:fieldsID="1804e3f35c2ccfb1888bbfb2fec1de90" ns2:_="" ns3:_="" ns4:_="">
    <xsd:import namespace="537495c8-04d0-4d9f-a3c5-24b15dd8235a"/>
    <xsd:import namespace="d6c4c347-d8bf-4125-97e5-bf5a24a6ea48"/>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DateTimePosted"/>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495c8-04d0-4d9f-a3c5-24b15dd82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DateTimePosted" ma:index="18" ma:displayName="Date &amp; Time Posted" ma:format="DateTime" ma:internalName="DateTimePosted">
      <xsd:simpleType>
        <xsd:restriction base="dms:DateTim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6c4c347-d8bf-4125-97e5-bf5a24a6ea4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505bb3b-600f-4dd2-97d1-0aa4c49e4934}" ma:internalName="TaxCatchAll" ma:showField="CatchAllData" ma:web="53f24b3a-2adf-47ef-9d29-c9edda841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TimePosted xmlns="537495c8-04d0-4d9f-a3c5-24b15dd8235a"/>
    <lcf76f155ced4ddcb4097134ff3c332f xmlns="537495c8-04d0-4d9f-a3c5-24b15dd8235a">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12D650AF-22EC-4ACE-837D-6FA5DB945ADB}">
  <ds:schemaRefs>
    <ds:schemaRef ds:uri="http://schemas.microsoft.com/sharepoint/v3/contenttype/forms"/>
  </ds:schemaRefs>
</ds:datastoreItem>
</file>

<file path=customXml/itemProps2.xml><?xml version="1.0" encoding="utf-8"?>
<ds:datastoreItem xmlns:ds="http://schemas.openxmlformats.org/officeDocument/2006/customXml" ds:itemID="{A406A16B-81F0-4BC9-B6BC-EDDBFBFBC8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495c8-04d0-4d9f-a3c5-24b15dd8235a"/>
    <ds:schemaRef ds:uri="d6c4c347-d8bf-4125-97e5-bf5a24a6ea48"/>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E19B62-8C06-41A7-9E3B-19553B693FC2}">
  <ds:schemaRefs>
    <ds:schemaRef ds:uri="http://schemas.microsoft.com/office/2006/metadata/properties"/>
    <ds:schemaRef ds:uri="http://schemas.microsoft.com/office/infopath/2007/PartnerControls"/>
    <ds:schemaRef ds:uri="537495c8-04d0-4d9f-a3c5-24b15dd8235a"/>
    <ds:schemaRef ds:uri="31062a0d-ede8-4112-b4bb-00a9c1bc8e16"/>
  </ds:schemaRefs>
</ds:datastoreItem>
</file>

<file path=docProps/app.xml><?xml version="1.0" encoding="utf-8"?>
<Properties xmlns="http://schemas.openxmlformats.org/officeDocument/2006/extended-properties" xmlns:vt="http://schemas.openxmlformats.org/officeDocument/2006/docPropsVTypes">
  <TotalTime>208</TotalTime>
  <Words>1324</Words>
  <Application>Microsoft Office PowerPoint</Application>
  <PresentationFormat>Widescreen</PresentationFormat>
  <Paragraphs>142</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Official BIE Central Office Theme</vt:lpstr>
      <vt:lpstr>PowerPoint Presentation</vt:lpstr>
      <vt:lpstr>SESSION 3 NASIS</vt:lpstr>
      <vt:lpstr>PowerPoint Presentation</vt:lpstr>
      <vt:lpstr>MISSION SLIDE</vt:lpstr>
      <vt:lpstr>MISSION OVERVIEW:  NATIVE AMERICAN STUDENT INFORMATION SYSTEM (NASIS)</vt:lpstr>
      <vt:lpstr>ENROLLMENT SUMMARY REPORT</vt:lpstr>
      <vt:lpstr>CALENDAR DAYS REPORT</vt:lpstr>
      <vt:lpstr>PowerPoint Presentation</vt:lpstr>
      <vt:lpstr>AVERAGE DAILY MEMBERSHIP (ADM) &amp; AVERAGE DAILY ATTENDANCE (ADA)</vt:lpstr>
      <vt:lpstr>PowerPoint Presentation</vt:lpstr>
      <vt:lpstr>CONSECUTIVE ABSENCE REPORT</vt:lpstr>
      <vt:lpstr>ISEP STUDENT COUNT WAIVER REQUEST FORM</vt:lpstr>
      <vt:lpstr>PowerPoint Presentation</vt:lpstr>
      <vt:lpstr>PowerPoint Presentation</vt:lpstr>
      <vt:lpstr>PowerPoint Presentation</vt:lpstr>
      <vt:lpstr>FEDERAL CHRONIC ABSENTEEISM REPORT</vt:lpstr>
      <vt:lpstr>PowerPoint Presentation</vt:lpstr>
      <vt:lpstr>BIE GRADUATION RATE REPORT</vt:lpstr>
      <vt:lpstr>PowerPoint Presentation</vt:lpstr>
      <vt:lpstr>BIE VALIDATION REPORT</vt:lpstr>
      <vt:lpstr>PowerPoint Presentation</vt:lpstr>
      <vt:lpstr>BIE INSTRUCTIONAL ISEP VERIFICATION REPORT</vt:lpstr>
      <vt:lpstr>PowerPoint Presentation</vt:lpstr>
      <vt:lpstr>BIE INSTRUCTIONAL ISEP CERTIFICATION REPORT</vt:lpstr>
      <vt:lpstr>PowerPoint Presentation</vt:lpstr>
      <vt:lpstr>BIE ISEP 3 YEAR ALLOTMENT REPORT</vt:lpstr>
      <vt:lpstr>PowerPoint Presentation</vt:lpstr>
      <vt:lpstr>BIE DATA HEALTH CHECK</vt:lpstr>
      <vt:lpstr>PowerPoint Presentation</vt:lpstr>
      <vt:lpstr>DISTRICT INFORMATION</vt:lpstr>
      <vt:lpstr>PowerPoint Presentation</vt:lpstr>
      <vt:lpstr>SCHOOL INFORMATION</vt:lpstr>
      <vt:lpstr>PowerPoint Presentation</vt:lpstr>
      <vt:lpstr>NASIS CONTACTS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PROGRAMMATIC REQUIREMENTS: LEVERAGING PLANS TO IMPROVE STUDENT LEARNING</dc:title>
  <dc:creator>Bitsui, Marian K</dc:creator>
  <cp:lastModifiedBy>Perry, Dunnivan G</cp:lastModifiedBy>
  <cp:revision>36</cp:revision>
  <dcterms:created xsi:type="dcterms:W3CDTF">2022-01-20T15:01:18Z</dcterms:created>
  <dcterms:modified xsi:type="dcterms:W3CDTF">2022-06-06T21:46:15Z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0x010100813EFBD184CCA942BD942D2DC234DA02</vt:lpwstr>
  </property>
  <property fmtid="{D5CDD505-2E9C-101B-9397-08002B2CF9AE}" pid="3" name="MediaServiceImageTags">
    <vt:lpwstr/>
  </property>
</Properties>
</file>