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3"/>
  </p:notesMasterIdLst>
  <p:sldIdLst>
    <p:sldId id="257" r:id="rId5"/>
    <p:sldId id="419" r:id="rId6"/>
    <p:sldId id="420" r:id="rId7"/>
    <p:sldId id="258" r:id="rId8"/>
    <p:sldId id="261" r:id="rId9"/>
    <p:sldId id="262" r:id="rId10"/>
    <p:sldId id="263" r:id="rId11"/>
    <p:sldId id="264" r:id="rId12"/>
    <p:sldId id="418" r:id="rId13"/>
    <p:sldId id="287"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300" r:id="rId27"/>
    <p:sldId id="385" r:id="rId28"/>
    <p:sldId id="386" r:id="rId29"/>
    <p:sldId id="387" r:id="rId30"/>
    <p:sldId id="388" r:id="rId31"/>
    <p:sldId id="389" r:id="rId32"/>
    <p:sldId id="390" r:id="rId33"/>
    <p:sldId id="391" r:id="rId34"/>
    <p:sldId id="299" r:id="rId35"/>
    <p:sldId id="371" r:id="rId36"/>
    <p:sldId id="372" r:id="rId37"/>
    <p:sldId id="373" r:id="rId38"/>
    <p:sldId id="374" r:id="rId39"/>
    <p:sldId id="375" r:id="rId40"/>
    <p:sldId id="417" r:id="rId41"/>
    <p:sldId id="376" r:id="rId42"/>
    <p:sldId id="377" r:id="rId43"/>
    <p:sldId id="378" r:id="rId44"/>
    <p:sldId id="379" r:id="rId45"/>
    <p:sldId id="380" r:id="rId46"/>
    <p:sldId id="368" r:id="rId47"/>
    <p:sldId id="381" r:id="rId48"/>
    <p:sldId id="382" r:id="rId49"/>
    <p:sldId id="383" r:id="rId50"/>
    <p:sldId id="384" r:id="rId51"/>
    <p:sldId id="398" r:id="rId52"/>
    <p:sldId id="392" r:id="rId53"/>
    <p:sldId id="393" r:id="rId54"/>
    <p:sldId id="394" r:id="rId55"/>
    <p:sldId id="395" r:id="rId56"/>
    <p:sldId id="396" r:id="rId57"/>
    <p:sldId id="397" r:id="rId58"/>
    <p:sldId id="282" r:id="rId59"/>
    <p:sldId id="284" r:id="rId60"/>
    <p:sldId id="286" r:id="rId61"/>
    <p:sldId id="421"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Monica L" initials="SML" lastIdx="4" clrIdx="0">
    <p:extLst>
      <p:ext uri="{19B8F6BF-5375-455C-9EA6-DF929625EA0E}">
        <p15:presenceInfo xmlns:p15="http://schemas.microsoft.com/office/powerpoint/2012/main" userId="S::monica.sam@indianaffairs.gov::5c44f322-102a-458b-b4ee-797b81a343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351B9-C288-5FFC-0099-ED5C4131B767}" v="3" dt="2022-06-06T21:56:04.410"/>
    <p1510:client id="{3D06D7A2-4081-C554-2D0D-168C468AC6BB}" v="3" dt="2022-06-06T21:45:06.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76" autoAdjust="0"/>
    <p:restoredTop sz="95226" autoAdjust="0"/>
  </p:normalViewPr>
  <p:slideViewPr>
    <p:cSldViewPr snapToGrid="0">
      <p:cViewPr varScale="1">
        <p:scale>
          <a:sx n="157" d="100"/>
          <a:sy n="157" d="100"/>
        </p:scale>
        <p:origin x="492" y="18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ee, Lisa L" userId="S::lisa.magee@indianaffairs.gov::239c0ca5-e341-462c-b073-abcd5e6101ef" providerId="AD" clId="Web-{3D06D7A2-4081-C554-2D0D-168C468AC6BB}"/>
    <pc:docChg chg="modSld">
      <pc:chgData name="Magee, Lisa L" userId="S::lisa.magee@indianaffairs.gov::239c0ca5-e341-462c-b073-abcd5e6101ef" providerId="AD" clId="Web-{3D06D7A2-4081-C554-2D0D-168C468AC6BB}" dt="2022-06-06T21:45:06.102" v="1" actId="20577"/>
      <pc:docMkLst>
        <pc:docMk/>
      </pc:docMkLst>
      <pc:sldChg chg="modSp">
        <pc:chgData name="Magee, Lisa L" userId="S::lisa.magee@indianaffairs.gov::239c0ca5-e341-462c-b073-abcd5e6101ef" providerId="AD" clId="Web-{3D06D7A2-4081-C554-2D0D-168C468AC6BB}" dt="2022-06-06T21:45:06.102" v="1" actId="20577"/>
        <pc:sldMkLst>
          <pc:docMk/>
          <pc:sldMk cId="69204713" sldId="282"/>
        </pc:sldMkLst>
        <pc:spChg chg="mod">
          <ac:chgData name="Magee, Lisa L" userId="S::lisa.magee@indianaffairs.gov::239c0ca5-e341-462c-b073-abcd5e6101ef" providerId="AD" clId="Web-{3D06D7A2-4081-C554-2D0D-168C468AC6BB}" dt="2022-06-06T21:45:06.102" v="1" actId="20577"/>
          <ac:spMkLst>
            <pc:docMk/>
            <pc:sldMk cId="69204713" sldId="282"/>
            <ac:spMk id="2" creationId="{B7E48183-19CF-41ED-B0AE-D841C551B5D8}"/>
          </ac:spMkLst>
        </pc:spChg>
      </pc:sldChg>
    </pc:docChg>
  </pc:docChgLst>
  <pc:docChgLst>
    <pc:chgData name="Magee, Lisa L" userId="S::lisa.magee@indianaffairs.gov::239c0ca5-e341-462c-b073-abcd5e6101ef" providerId="AD" clId="Web-{1D6351B9-C288-5FFC-0099-ED5C4131B767}"/>
    <pc:docChg chg="modSld">
      <pc:chgData name="Magee, Lisa L" userId="S::lisa.magee@indianaffairs.gov::239c0ca5-e341-462c-b073-abcd5e6101ef" providerId="AD" clId="Web-{1D6351B9-C288-5FFC-0099-ED5C4131B767}" dt="2022-06-06T21:56:04.050" v="1" actId="20577"/>
      <pc:docMkLst>
        <pc:docMk/>
      </pc:docMkLst>
      <pc:sldChg chg="modSp">
        <pc:chgData name="Magee, Lisa L" userId="S::lisa.magee@indianaffairs.gov::239c0ca5-e341-462c-b073-abcd5e6101ef" providerId="AD" clId="Web-{1D6351B9-C288-5FFC-0099-ED5C4131B767}" dt="2022-06-06T21:56:04.050" v="1" actId="20577"/>
        <pc:sldMkLst>
          <pc:docMk/>
          <pc:sldMk cId="69204713" sldId="282"/>
        </pc:sldMkLst>
        <pc:spChg chg="mod">
          <ac:chgData name="Magee, Lisa L" userId="S::lisa.magee@indianaffairs.gov::239c0ca5-e341-462c-b073-abcd5e6101ef" providerId="AD" clId="Web-{1D6351B9-C288-5FFC-0099-ED5C4131B767}" dt="2022-06-06T21:56:04.050" v="1" actId="20577"/>
          <ac:spMkLst>
            <pc:docMk/>
            <pc:sldMk cId="69204713" sldId="282"/>
            <ac:spMk id="2" creationId="{B7E48183-19CF-41ED-B0AE-D841C551B5D8}"/>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3-07T17:48:36.658" idx="4">
    <p:pos x="5385" y="168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BB538-02C1-4622-9EC3-295D9C98EF19}"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5C7D3-71F6-439D-BFBF-C7AF7CE74798}" type="slidenum">
              <a:rPr lang="en-US" smtClean="0"/>
              <a:t>‹#›</a:t>
            </a:fld>
            <a:endParaRPr lang="en-US"/>
          </a:p>
        </p:txBody>
      </p:sp>
    </p:spTree>
    <p:extLst>
      <p:ext uri="{BB962C8B-B14F-4D97-AF65-F5344CB8AC3E}">
        <p14:creationId xmlns:p14="http://schemas.microsoft.com/office/powerpoint/2010/main" val="98065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45c15ea0735e1742c1bd896a6c1f7360&amp;term_occur=5&amp;term_src=Title:25:Chapter:I:Subchapter:E:Part:36:Subpart:B:36.10" TargetMode="External"/><Relationship Id="rId13" Type="http://schemas.openxmlformats.org/officeDocument/2006/relationships/hyperlink" Target="https://www.law.cornell.edu/definitions/index.php?width=840&amp;height=800&amp;iframe=true&amp;def_id=2f1dd22cd4108e9b101e393087ace0e6&amp;term_occur=1&amp;term_src=Title:25:Chapter:I:Subchapter:E:Part:36:Subpart:B:36.10" TargetMode="External"/><Relationship Id="rId18" Type="http://schemas.openxmlformats.org/officeDocument/2006/relationships/hyperlink" Target="https://www.law.cornell.edu/definitions/index.php?width=840&amp;height=800&amp;iframe=true&amp;def_id=21ba1b66961cf2be7f607ff8947c0d87&amp;term_occur=1&amp;term_src=Title:25:Chapter:I:Subchapter:E:Part:36:Subpart:B:36.10" TargetMode="External"/><Relationship Id="rId3" Type="http://schemas.openxmlformats.org/officeDocument/2006/relationships/hyperlink" Target="https://www.law.cornell.edu/definitions/index.php?width=840&amp;height=800&amp;iframe=true&amp;def_id=45c15ea0735e1742c1bd896a6c1f7360&amp;term_occur=1&amp;term_src=Title:25:Chapter:I:Subchapter:E:Part:36:Subpart:B:36.10" TargetMode="External"/><Relationship Id="rId7" Type="http://schemas.openxmlformats.org/officeDocument/2006/relationships/hyperlink" Target="https://www.law.cornell.edu/definitions/index.php?width=840&amp;height=800&amp;iframe=true&amp;def_id=795a64e5211b7f8141c73caff6054847&amp;term_occur=2&amp;term_src=Title:25:Chapter:I:Subchapter:E:Part:36:Subpart:B:36.10" TargetMode="External"/><Relationship Id="rId12" Type="http://schemas.openxmlformats.org/officeDocument/2006/relationships/hyperlink" Target="https://www.law.cornell.edu/definitions/index.php?width=840&amp;height=800&amp;iframe=true&amp;def_id=795a64e5211b7f8141c73caff6054847&amp;term_occur=4&amp;term_src=Title:25:Chapter:I:Subchapter:E:Part:36:Subpart:B:36.10" TargetMode="External"/><Relationship Id="rId17" Type="http://schemas.openxmlformats.org/officeDocument/2006/relationships/hyperlink" Target="https://www.law.cornell.edu/definitions/index.php?width=840&amp;height=800&amp;iframe=true&amp;def_id=45c15ea0735e1742c1bd896a6c1f7360&amp;term_occur=7&amp;term_src=Title:25:Chapter:I:Subchapter:E:Part:36:Subpart:B:36.10" TargetMode="External"/><Relationship Id="rId2" Type="http://schemas.openxmlformats.org/officeDocument/2006/relationships/slide" Target="../slides/slide11.xml"/><Relationship Id="rId16" Type="http://schemas.openxmlformats.org/officeDocument/2006/relationships/hyperlink" Target="https://www.law.cornell.edu/definitions/index.php?width=840&amp;height=800&amp;iframe=true&amp;def_id=45c15ea0735e1742c1bd896a6c1f7360&amp;term_occur=8&amp;term_src=Title:25:Chapter:I:Subchapter:E:Part:36:Subpart:B:36.10" TargetMode="External"/><Relationship Id="rId20" Type="http://schemas.openxmlformats.org/officeDocument/2006/relationships/hyperlink" Target="https://www.law.cornell.edu/definitions/index.php?width=840&amp;height=800&amp;iframe=true&amp;def_id=45c15ea0735e1742c1bd896a6c1f7360&amp;term_occur=9&amp;term_src=Title:25:Chapter:I:Subchapter:E:Part:36:Subpart:B:36.10" TargetMode="External"/><Relationship Id="rId1" Type="http://schemas.openxmlformats.org/officeDocument/2006/relationships/notesMaster" Target="../notesMasters/notesMaster1.xml"/><Relationship Id="rId6" Type="http://schemas.openxmlformats.org/officeDocument/2006/relationships/hyperlink" Target="https://www.law.cornell.edu/definitions/index.php?width=840&amp;height=800&amp;iframe=true&amp;def_id=45c15ea0735e1742c1bd896a6c1f7360&amp;term_occur=4&amp;term_src=Title:25:Chapter:I:Subchapter:E:Part:36:Subpart:B:36.10" TargetMode="External"/><Relationship Id="rId11" Type="http://schemas.openxmlformats.org/officeDocument/2006/relationships/hyperlink" Target="https://www.law.cornell.edu/definitions/index.php?width=840&amp;height=800&amp;iframe=true&amp;def_id=45c15ea0735e1742c1bd896a6c1f7360&amp;term_occur=6&amp;term_src=Title:25:Chapter:I:Subchapter:E:Part:36:Subpart:B:36.10" TargetMode="External"/><Relationship Id="rId5" Type="http://schemas.openxmlformats.org/officeDocument/2006/relationships/hyperlink" Target="https://www.law.cornell.edu/definitions/index.php?width=840&amp;height=800&amp;iframe=true&amp;def_id=45c15ea0735e1742c1bd896a6c1f7360&amp;term_occur=2&amp;term_src=Title:25:Chapter:I:Subchapter:E:Part:36:Subpart:B:36.10" TargetMode="External"/><Relationship Id="rId15" Type="http://schemas.openxmlformats.org/officeDocument/2006/relationships/hyperlink" Target="https://www.law.cornell.edu/definitions/index.php?width=840&amp;height=800&amp;iframe=true&amp;def_id=05a7772a8b87b560c3141cb6354a1c5a&amp;term_occur=2&amp;term_src=Title:25:Chapter:I:Subchapter:E:Part:36:Subpart:B:36.10" TargetMode="External"/><Relationship Id="rId10" Type="http://schemas.openxmlformats.org/officeDocument/2006/relationships/hyperlink" Target="https://www.law.cornell.edu/definitions/index.php?width=840&amp;height=800&amp;iframe=true&amp;def_id=795a64e5211b7f8141c73caff6054847&amp;term_occur=3&amp;term_src=Title:25:Chapter:I:Subchapter:E:Part:36:Subpart:B:36.10" TargetMode="External"/><Relationship Id="rId19" Type="http://schemas.openxmlformats.org/officeDocument/2006/relationships/hyperlink" Target="https://www.law.cornell.edu/definitions/index.php?width=840&amp;height=800&amp;iframe=true&amp;def_id=795a64e5211b7f8141c73caff6054847&amp;term_occur=5&amp;term_src=Title:25:Chapter:I:Subchapter:E:Part:36:Subpart:B:36.10" TargetMode="External"/><Relationship Id="rId4" Type="http://schemas.openxmlformats.org/officeDocument/2006/relationships/hyperlink" Target="https://www.law.cornell.edu/definitions/index.php?width=840&amp;height=800&amp;iframe=true&amp;def_id=45c15ea0735e1742c1bd896a6c1f7360&amp;term_occur=3&amp;term_src=Title:25:Chapter:I:Subchapter:E:Part:36:Subpart:B:36.10" TargetMode="External"/><Relationship Id="rId9" Type="http://schemas.openxmlformats.org/officeDocument/2006/relationships/hyperlink" Target="https://www.law.cornell.edu/definitions/index.php?width=840&amp;height=800&amp;iframe=true&amp;def_id=e681803331f7739c0e2d45a1c2da0429&amp;term_occur=1&amp;term_src=Title:25:Chapter:I:Subchapter:E:Part:36:Subpart:B:36.10" TargetMode="External"/><Relationship Id="rId14" Type="http://schemas.openxmlformats.org/officeDocument/2006/relationships/hyperlink" Target="https://www.law.cornell.edu/definitions/index.php?width=840&amp;height=800&amp;iframe=true&amp;def_id=e2b57f726e36fee7ef2602dd5ef963dc&amp;term_occur=1&amp;term_src=Title:25:Chapter:I:Subchapter:E:Part:36:Subpart:B:36.1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Each </a:t>
            </a:r>
            <a:r>
              <a:rPr lang="en-US" dirty="0">
                <a:hlinkClick r:id="rId3" tooltip="school"/>
              </a:rPr>
              <a:t>school</a:t>
            </a:r>
            <a:r>
              <a:rPr lang="en-US" dirty="0"/>
              <a:t> shall develop a written mission statement and philosophy of education that addresses the accumulation of knowledge and development of skills, interests, appreciations, ideals, and attitudes within the </a:t>
            </a:r>
            <a:r>
              <a:rPr lang="en-US" dirty="0">
                <a:hlinkClick r:id="rId4" tooltip="school"/>
              </a:rPr>
              <a:t>school</a:t>
            </a:r>
            <a:r>
              <a:rPr lang="en-US" dirty="0"/>
              <a:t>'s total educational program. A statement of expected outcomes shall outline what the </a:t>
            </a:r>
            <a:r>
              <a:rPr lang="en-US" dirty="0">
                <a:hlinkClick r:id="rId5" tooltip="school"/>
              </a:rPr>
              <a:t>school</a:t>
            </a:r>
            <a:r>
              <a:rPr lang="en-US" dirty="0"/>
              <a:t> is attempting to do to meet the needs and interests of its students and community in accordance with the </a:t>
            </a:r>
            <a:r>
              <a:rPr lang="en-US" dirty="0">
                <a:hlinkClick r:id="rId6" tooltip="school"/>
              </a:rPr>
              <a:t>school</a:t>
            </a:r>
            <a:r>
              <a:rPr lang="en-US" dirty="0"/>
              <a:t>'s mission statement and philosophy. </a:t>
            </a:r>
          </a:p>
          <a:p>
            <a:r>
              <a:rPr lang="en-US" dirty="0"/>
              <a:t>(b) The statement of philosophy and </a:t>
            </a:r>
            <a:r>
              <a:rPr lang="en-US" dirty="0">
                <a:hlinkClick r:id="rId7" tooltip="goals"/>
              </a:rPr>
              <a:t>goals</a:t>
            </a:r>
            <a:r>
              <a:rPr lang="en-US" dirty="0"/>
              <a:t> shall be developed with the involvement of students, parents, lay citizens, </a:t>
            </a:r>
            <a:r>
              <a:rPr lang="en-US" dirty="0">
                <a:hlinkClick r:id="rId8" tooltip="school"/>
              </a:rPr>
              <a:t>school</a:t>
            </a:r>
            <a:r>
              <a:rPr lang="en-US" dirty="0"/>
              <a:t> staff, and tribe(s) and shall be formally adopted by the </a:t>
            </a:r>
            <a:r>
              <a:rPr lang="en-US" dirty="0">
                <a:hlinkClick r:id="rId9" tooltip="local school board"/>
              </a:rPr>
              <a:t>local school board</a:t>
            </a:r>
            <a:r>
              <a:rPr lang="en-US" dirty="0"/>
              <a:t>. </a:t>
            </a:r>
          </a:p>
          <a:p>
            <a:r>
              <a:rPr lang="en-US" dirty="0"/>
              <a:t>(c) The philosophy and </a:t>
            </a:r>
            <a:r>
              <a:rPr lang="en-US" dirty="0">
                <a:hlinkClick r:id="rId10" tooltip="goals"/>
              </a:rPr>
              <a:t>goals</a:t>
            </a:r>
            <a:r>
              <a:rPr lang="en-US" dirty="0"/>
              <a:t> shall be reviewed annually and revised as necessary by each </a:t>
            </a:r>
            <a:r>
              <a:rPr lang="en-US" dirty="0">
                <a:hlinkClick r:id="rId11" tooltip="school"/>
              </a:rPr>
              <a:t>school</a:t>
            </a:r>
            <a:r>
              <a:rPr lang="en-US" dirty="0"/>
              <a:t>. </a:t>
            </a:r>
          </a:p>
          <a:p>
            <a:r>
              <a:rPr lang="en-US" dirty="0"/>
              <a:t>(d) A copy of the philosophy and </a:t>
            </a:r>
            <a:r>
              <a:rPr lang="en-US" dirty="0">
                <a:hlinkClick r:id="rId12" tooltip="goals"/>
              </a:rPr>
              <a:t>goals</a:t>
            </a:r>
            <a:r>
              <a:rPr lang="en-US" dirty="0"/>
              <a:t> shall be submitted to the </a:t>
            </a:r>
            <a:r>
              <a:rPr lang="en-US" dirty="0">
                <a:hlinkClick r:id="rId13" tooltip="Agency Superintendent for Education"/>
              </a:rPr>
              <a:t>Agency Superintendent for Education</a:t>
            </a:r>
            <a:r>
              <a:rPr lang="en-US" dirty="0"/>
              <a:t> or </a:t>
            </a:r>
            <a:r>
              <a:rPr lang="en-US" dirty="0">
                <a:hlinkClick r:id="rId14" tooltip="Area Education Programs Administrator"/>
              </a:rPr>
              <a:t>Area Education Programs Administrator</a:t>
            </a:r>
            <a:r>
              <a:rPr lang="en-US" dirty="0"/>
              <a:t>, as appropriate. </a:t>
            </a:r>
          </a:p>
          <a:p>
            <a:r>
              <a:rPr lang="en-US" dirty="0"/>
              <a:t>(e) Informational provisions shall be developed in the form of a manual, handbook, brochure, or other written document(s) of the minimum academic </a:t>
            </a:r>
            <a:r>
              <a:rPr lang="en-US" dirty="0">
                <a:hlinkClick r:id="rId15" tooltip="standards"/>
              </a:rPr>
              <a:t>standards</a:t>
            </a:r>
            <a:r>
              <a:rPr lang="en-US" dirty="0"/>
              <a:t> of the </a:t>
            </a:r>
            <a:r>
              <a:rPr lang="en-US" dirty="0">
                <a:hlinkClick r:id="rId16" tooltip="school"/>
              </a:rPr>
              <a:t>school</a:t>
            </a:r>
            <a:r>
              <a:rPr lang="en-US" dirty="0"/>
              <a:t>'s programs and the basic rules and procedures of the </a:t>
            </a:r>
            <a:r>
              <a:rPr lang="en-US" dirty="0">
                <a:hlinkClick r:id="rId17" tooltip="school"/>
              </a:rPr>
              <a:t>school</a:t>
            </a:r>
            <a:r>
              <a:rPr lang="en-US" dirty="0"/>
              <a:t>. The staff, students, and </a:t>
            </a:r>
            <a:r>
              <a:rPr lang="en-US" dirty="0">
                <a:hlinkClick r:id="rId18" tooltip="parents"/>
              </a:rPr>
              <a:t>parents</a:t>
            </a:r>
            <a:r>
              <a:rPr lang="en-US" dirty="0"/>
              <a:t> shall receive the written document or documents and have same explained to all who request explanation. The topics covered in the document(s) shall include but not be limited to the following: </a:t>
            </a:r>
          </a:p>
          <a:p>
            <a:r>
              <a:rPr lang="en-US" dirty="0"/>
              <a:t>(1) Statement of philosophy and </a:t>
            </a:r>
            <a:r>
              <a:rPr lang="en-US" dirty="0">
                <a:hlinkClick r:id="rId19" tooltip="goals"/>
              </a:rPr>
              <a:t>goals</a:t>
            </a:r>
            <a:r>
              <a:rPr lang="en-US" dirty="0"/>
              <a:t>; </a:t>
            </a:r>
          </a:p>
          <a:p>
            <a:r>
              <a:rPr lang="en-US" dirty="0"/>
              <a:t>(2) Description of how policies are developed and administered; </a:t>
            </a:r>
          </a:p>
          <a:p>
            <a:r>
              <a:rPr lang="en-US" dirty="0"/>
              <a:t>(3) A brief explanation of curricular offerings; </a:t>
            </a:r>
          </a:p>
          <a:p>
            <a:r>
              <a:rPr lang="en-US" dirty="0"/>
              <a:t>(4) A copy of student rights handbook; </a:t>
            </a:r>
          </a:p>
          <a:p>
            <a:r>
              <a:rPr lang="en-US" dirty="0"/>
              <a:t>(5) Basic practices related to: </a:t>
            </a:r>
          </a:p>
          <a:p>
            <a:r>
              <a:rPr lang="en-US" dirty="0"/>
              <a:t>(</a:t>
            </a:r>
            <a:r>
              <a:rPr lang="en-US" dirty="0" err="1"/>
              <a:t>i</a:t>
            </a:r>
            <a:r>
              <a:rPr lang="en-US" dirty="0"/>
              <a:t>) Grading system; </a:t>
            </a:r>
          </a:p>
          <a:p>
            <a:r>
              <a:rPr lang="en-US" dirty="0"/>
              <a:t>(ii) Graduation requirements, if applicable; </a:t>
            </a:r>
          </a:p>
          <a:p>
            <a:r>
              <a:rPr lang="en-US" dirty="0"/>
              <a:t>(iii) Attendance policies; </a:t>
            </a:r>
          </a:p>
          <a:p>
            <a:r>
              <a:rPr lang="en-US" dirty="0"/>
              <a:t>(iv) Special programs at the </a:t>
            </a:r>
            <a:r>
              <a:rPr lang="en-US" dirty="0">
                <a:hlinkClick r:id="rId20" tooltip="school"/>
              </a:rPr>
              <a:t>school</a:t>
            </a:r>
            <a:r>
              <a:rPr lang="en-US" dirty="0"/>
              <a:t>; and </a:t>
            </a:r>
          </a:p>
          <a:p>
            <a:r>
              <a:rPr lang="en-US" dirty="0"/>
              <a:t>(v) Student activities available for students. </a:t>
            </a:r>
          </a:p>
          <a:p>
            <a:endParaRPr lang="en-US" dirty="0"/>
          </a:p>
        </p:txBody>
      </p:sp>
      <p:sp>
        <p:nvSpPr>
          <p:cNvPr id="4" name="Slide Number Placeholder 3"/>
          <p:cNvSpPr>
            <a:spLocks noGrp="1"/>
          </p:cNvSpPr>
          <p:nvPr>
            <p:ph type="sldNum" sz="quarter" idx="10"/>
          </p:nvPr>
        </p:nvSpPr>
        <p:spPr/>
        <p:txBody>
          <a:bodyPr/>
          <a:lstStyle/>
          <a:p>
            <a:fld id="{DA66508D-A38F-4D0B-9E70-E688CAD8E6E6}" type="slidenum">
              <a:rPr lang="en-US" smtClean="0"/>
              <a:t>11</a:t>
            </a:fld>
            <a:endParaRPr lang="en-US"/>
          </a:p>
        </p:txBody>
      </p:sp>
    </p:spTree>
    <p:extLst>
      <p:ext uri="{BB962C8B-B14F-4D97-AF65-F5344CB8AC3E}">
        <p14:creationId xmlns:p14="http://schemas.microsoft.com/office/powerpoint/2010/main" val="180051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6508D-A38F-4D0B-9E70-E688CAD8E6E6}" type="slidenum">
              <a:rPr lang="en-US" smtClean="0"/>
              <a:t>13</a:t>
            </a:fld>
            <a:endParaRPr lang="en-US"/>
          </a:p>
        </p:txBody>
      </p:sp>
    </p:spTree>
    <p:extLst>
      <p:ext uri="{BB962C8B-B14F-4D97-AF65-F5344CB8AC3E}">
        <p14:creationId xmlns:p14="http://schemas.microsoft.com/office/powerpoint/2010/main" val="239582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6508D-A38F-4D0B-9E70-E688CAD8E6E6}" type="slidenum">
              <a:rPr lang="en-US" smtClean="0"/>
              <a:t>14</a:t>
            </a:fld>
            <a:endParaRPr lang="en-US"/>
          </a:p>
        </p:txBody>
      </p:sp>
    </p:spTree>
    <p:extLst>
      <p:ext uri="{BB962C8B-B14F-4D97-AF65-F5344CB8AC3E}">
        <p14:creationId xmlns:p14="http://schemas.microsoft.com/office/powerpoint/2010/main" val="124146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6508D-A38F-4D0B-9E70-E688CAD8E6E6}" type="slidenum">
              <a:rPr lang="en-US" smtClean="0"/>
              <a:t>18</a:t>
            </a:fld>
            <a:endParaRPr lang="en-US"/>
          </a:p>
        </p:txBody>
      </p:sp>
    </p:spTree>
    <p:extLst>
      <p:ext uri="{BB962C8B-B14F-4D97-AF65-F5344CB8AC3E}">
        <p14:creationId xmlns:p14="http://schemas.microsoft.com/office/powerpoint/2010/main" val="233105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6.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2.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47.svg"/><Relationship Id="rId4" Type="http://schemas.openxmlformats.org/officeDocument/2006/relationships/image" Target="../media/image43.png"/><Relationship Id="rId9"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9.png"/><Relationship Id="rId4" Type="http://schemas.openxmlformats.org/officeDocument/2006/relationships/image" Target="../media/image49.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52.png"/><Relationship Id="rId5" Type="http://schemas.openxmlformats.org/officeDocument/2006/relationships/image" Target="../media/image33.jpg"/><Relationship Id="rId4" Type="http://schemas.openxmlformats.org/officeDocument/2006/relationships/image" Target="../media/image32.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9.png"/><Relationship Id="rId4" Type="http://schemas.openxmlformats.org/officeDocument/2006/relationships/image" Target="../media/image4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47.svg"/><Relationship Id="rId4" Type="http://schemas.openxmlformats.org/officeDocument/2006/relationships/image" Target="../media/image4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5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62.png"/><Relationship Id="rId11" Type="http://schemas.openxmlformats.org/officeDocument/2006/relationships/image" Target="../media/image4.emf"/><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hyperlink" Target="http://www.bie.edu/"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45.svg"/><Relationship Id="rId7" Type="http://schemas.openxmlformats.org/officeDocument/2006/relationships/image" Target="../media/image67.sv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6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image" Target="../media/image2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252925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5472853" y="1727199"/>
            <a:ext cx="6277187" cy="1782763"/>
          </a:xfrm>
          <a:prstGeom prst="rect">
            <a:avLst/>
          </a:prstGeom>
        </p:spPr>
        <p:txBody>
          <a:bodyPr anchor="b">
            <a:normAutofit/>
          </a:bodyPr>
          <a:lstStyle>
            <a:lvl1pPr algn="ctr">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5472854" y="3642360"/>
            <a:ext cx="6277188" cy="1615440"/>
          </a:xfrm>
          <a:prstGeom prst="rect">
            <a:avLst/>
          </a:prstGeom>
        </p:spPr>
        <p:txBody>
          <a:bodyPr/>
          <a:lstStyle>
            <a:lvl1pPr marL="0" indent="0" algn="ctr">
              <a:buNone/>
              <a:defRPr sz="1800">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pic>
        <p:nvPicPr>
          <p:cNvPr id="12" name="Picture 11">
            <a:extLst>
              <a:ext uri="{FF2B5EF4-FFF2-40B4-BE49-F238E27FC236}">
                <a16:creationId xmlns:a16="http://schemas.microsoft.com/office/drawing/2014/main" id="{9256862D-8B5B-87C6-28B3-A3F263CC776D}"/>
              </a:ext>
            </a:extLst>
          </p:cNvPr>
          <p:cNvPicPr>
            <a:picLocks noChangeAspect="1"/>
          </p:cNvPicPr>
          <p:nvPr userDrawn="1"/>
        </p:nvPicPr>
        <p:blipFill>
          <a:blip r:embed="rId2"/>
          <a:stretch>
            <a:fillRect/>
          </a:stretch>
        </p:blipFill>
        <p:spPr>
          <a:xfrm>
            <a:off x="9911080" y="243523"/>
            <a:ext cx="2097059" cy="1351438"/>
          </a:xfrm>
          <a:prstGeom prst="rect">
            <a:avLst/>
          </a:prstGeom>
        </p:spPr>
      </p:pic>
      <p:pic>
        <p:nvPicPr>
          <p:cNvPr id="13" name="Google Shape;133;p42">
            <a:extLst>
              <a:ext uri="{FF2B5EF4-FFF2-40B4-BE49-F238E27FC236}">
                <a16:creationId xmlns:a16="http://schemas.microsoft.com/office/drawing/2014/main" id="{95001B9C-5F65-4A4E-EDC8-DDBB7DF0BD16}"/>
              </a:ext>
            </a:extLst>
          </p:cNvPr>
          <p:cNvPicPr preferRelativeResize="0"/>
          <p:nvPr userDrawn="1"/>
        </p:nvPicPr>
        <p:blipFill rotWithShape="1">
          <a:blip r:embed="rId3">
            <a:alphaModFix/>
          </a:blip>
          <a:srcRect l="35167" t="11305" b="10042"/>
          <a:stretch/>
        </p:blipFill>
        <p:spPr>
          <a:xfrm>
            <a:off x="-386596" y="0"/>
            <a:ext cx="4470916" cy="6892290"/>
          </a:xfrm>
          <a:prstGeom prst="rect">
            <a:avLst/>
          </a:prstGeom>
          <a:noFill/>
          <a:ln>
            <a:noFill/>
          </a:ln>
        </p:spPr>
      </p:pic>
      <p:pic>
        <p:nvPicPr>
          <p:cNvPr id="14" name="Google Shape;134;p42" descr="A picture containing person, person&#10;&#10;Description automatically generated">
            <a:extLst>
              <a:ext uri="{FF2B5EF4-FFF2-40B4-BE49-F238E27FC236}">
                <a16:creationId xmlns:a16="http://schemas.microsoft.com/office/drawing/2014/main" id="{114130B2-1812-8FC0-AE63-6F9E61B4511C}"/>
              </a:ext>
            </a:extLst>
          </p:cNvPr>
          <p:cNvPicPr preferRelativeResize="0"/>
          <p:nvPr userDrawn="1"/>
        </p:nvPicPr>
        <p:blipFill rotWithShape="1">
          <a:blip r:embed="rId4">
            <a:alphaModFix/>
          </a:blip>
          <a:srcRect l="51882" t="9186" r="-1"/>
          <a:stretch/>
        </p:blipFill>
        <p:spPr>
          <a:xfrm>
            <a:off x="0" y="0"/>
            <a:ext cx="3652004" cy="6892290"/>
          </a:xfrm>
          <a:prstGeom prst="flowChartDelay">
            <a:avLst/>
          </a:prstGeom>
          <a:noFill/>
          <a:ln>
            <a:noFill/>
          </a:ln>
        </p:spPr>
      </p:pic>
    </p:spTree>
    <p:extLst>
      <p:ext uri="{BB962C8B-B14F-4D97-AF65-F5344CB8AC3E}">
        <p14:creationId xmlns:p14="http://schemas.microsoft.com/office/powerpoint/2010/main" val="55137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2">
            <a:duotone>
              <a:prstClr val="black"/>
              <a:schemeClr val="accent3">
                <a:tint val="45000"/>
                <a:satMod val="400000"/>
              </a:schemeClr>
            </a:duotone>
          </a:blip>
          <a:srcRect l="35167" t="11305" b="10043"/>
          <a:stretch/>
        </p:blipFill>
        <p:spPr>
          <a:xfrm flipH="1">
            <a:off x="7089865" y="0"/>
            <a:ext cx="5534451" cy="6892290"/>
          </a:xfrm>
          <a:prstGeom prst="rect">
            <a:avLst/>
          </a:prstGeom>
        </p:spPr>
      </p:pic>
      <p:pic>
        <p:nvPicPr>
          <p:cNvPr id="11" name="Picture 10">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343" r="46333"/>
          <a:stretch/>
        </p:blipFill>
        <p:spPr>
          <a:xfrm flipH="1">
            <a:off x="7708054" y="0"/>
            <a:ext cx="4483945"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757179" y="1828800"/>
            <a:ext cx="6056796" cy="1860678"/>
          </a:xfrm>
          <a:prstGeom prst="rect">
            <a:avLst/>
          </a:prstGeom>
        </p:spPr>
        <p:txBody>
          <a:bodyPr anchor="b">
            <a:normAutofit/>
          </a:bodyPr>
          <a:lstStyle>
            <a:lvl1pPr algn="ctr">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757179" y="3818047"/>
            <a:ext cx="6056796" cy="1615440"/>
          </a:xfrm>
          <a:prstGeom prst="rect">
            <a:avLst/>
          </a:prstGeom>
        </p:spPr>
        <p:txBody>
          <a:bodyPr/>
          <a:lstStyle>
            <a:lvl1pPr marL="0" indent="0" algn="ctr">
              <a:buNone/>
              <a:defRPr sz="1800">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16200000" flipH="1">
            <a:off x="9163487" y="4344751"/>
            <a:ext cx="853440" cy="2100421"/>
          </a:xfrm>
          <a:prstGeom prst="rect">
            <a:avLst/>
          </a:prstGeom>
        </p:spPr>
      </p:pic>
      <p:pic>
        <p:nvPicPr>
          <p:cNvPr id="12" name="Picture 11">
            <a:extLst>
              <a:ext uri="{FF2B5EF4-FFF2-40B4-BE49-F238E27FC236}">
                <a16:creationId xmlns:a16="http://schemas.microsoft.com/office/drawing/2014/main" id="{CBAC794F-1925-86A6-1728-4CB228C2ACB5}"/>
              </a:ext>
            </a:extLst>
          </p:cNvPr>
          <p:cNvPicPr>
            <a:picLocks noChangeAspect="1"/>
          </p:cNvPicPr>
          <p:nvPr userDrawn="1"/>
        </p:nvPicPr>
        <p:blipFill>
          <a:blip r:embed="rId6"/>
          <a:stretch>
            <a:fillRect/>
          </a:stretch>
        </p:blipFill>
        <p:spPr>
          <a:xfrm>
            <a:off x="481289" y="175090"/>
            <a:ext cx="2097059" cy="1351438"/>
          </a:xfrm>
          <a:prstGeom prst="rect">
            <a:avLst/>
          </a:prstGeom>
        </p:spPr>
      </p:pic>
    </p:spTree>
    <p:extLst>
      <p:ext uri="{BB962C8B-B14F-4D97-AF65-F5344CB8AC3E}">
        <p14:creationId xmlns:p14="http://schemas.microsoft.com/office/powerpoint/2010/main" val="112567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088457"/>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a:xfrm>
            <a:off x="1236021" y="618356"/>
            <a:ext cx="8316003"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34957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088457"/>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a:xfrm>
            <a:off x="1236021" y="618356"/>
            <a:ext cx="8316003"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491169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5669DAA6-2147-4540-B123-9D2DAEB822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2" t="11025" r="51888" b="9424"/>
          <a:stretch/>
        </p:blipFill>
        <p:spPr>
          <a:xfrm>
            <a:off x="6563976" y="0"/>
            <a:ext cx="5628024"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411661" y="6288606"/>
            <a:ext cx="579123" cy="500360"/>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901"/>
            <a:ext cx="3611140" cy="2527509"/>
          </a:xfrm>
          <a:prstGeom prst="roundRect">
            <a:avLst/>
          </a:prstGeom>
          <a:blipFill>
            <a:blip r:embed="rId3"/>
            <a:stretch>
              <a:fillRect l="-1733" t="-4791" r="-4532" b="-12623"/>
            </a:stretch>
          </a:blipFill>
          <a:ln>
            <a:solidFill>
              <a:schemeClr val="tx1">
                <a:lumMod val="20000"/>
                <a:lumOff val="80000"/>
              </a:schemeClr>
            </a:solidFill>
          </a:ln>
        </p:spPr>
        <p:txBody>
          <a:bodyPr/>
          <a:lstStyle>
            <a:lvl1pPr>
              <a:defRPr>
                <a:latin typeface="Calibri" panose="020F0502020204030204" pitchFamily="34" charset="0"/>
                <a:cs typeface="Calibri" panose="020F0502020204030204" pitchFamily="34" charset="0"/>
              </a:defRPr>
            </a:lvl1pPr>
          </a:lstStyle>
          <a:p>
            <a:r>
              <a:rPr lang="en-US" dirty="0"/>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4"/>
            <a:stretch>
              <a:fillRect/>
            </a:stretch>
          </a:blipFill>
          <a:ln>
            <a:solidFill>
              <a:schemeClr val="tx1">
                <a:lumMod val="20000"/>
                <a:lumOff val="80000"/>
              </a:schemeClr>
            </a:solidFill>
          </a:ln>
        </p:spPr>
        <p:txBody>
          <a:bodyPr/>
          <a:lstStyle>
            <a:lvl1pPr>
              <a:defRPr>
                <a:latin typeface="Calibri" panose="020F0502020204030204" pitchFamily="34" charset="0"/>
                <a:cs typeface="Calibri" panose="020F0502020204030204" pitchFamily="34" charset="0"/>
              </a:defRPr>
            </a:lvl1pPr>
          </a:lstStyle>
          <a:p>
            <a:r>
              <a:rPr lang="en-US" dirty="0"/>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userDrawn="1"/>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255" b="2640"/>
          <a:stretch/>
        </p:blipFill>
        <p:spPr>
          <a:xfrm>
            <a:off x="-1821" y="4645893"/>
            <a:ext cx="992607" cy="2212109"/>
          </a:xfrm>
          <a:prstGeom prst="rect">
            <a:avLst/>
          </a:prstGeom>
        </p:spPr>
      </p:pic>
      <p:sp>
        <p:nvSpPr>
          <p:cNvPr id="19" name="Oval 18">
            <a:extLst>
              <a:ext uri="{FF2B5EF4-FFF2-40B4-BE49-F238E27FC236}">
                <a16:creationId xmlns:a16="http://schemas.microsoft.com/office/drawing/2014/main" id="{9D78829A-F820-4959-A794-529717DB7BCD}"/>
              </a:ext>
            </a:extLst>
          </p:cNvPr>
          <p:cNvSpPr/>
          <p:nvPr userDrawn="1"/>
        </p:nvSpPr>
        <p:spPr>
          <a:xfrm>
            <a:off x="-62797" y="5262141"/>
            <a:ext cx="304727" cy="263282"/>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a:xfrm>
            <a:off x="838200" y="6356354"/>
            <a:ext cx="2743200" cy="365125"/>
          </a:xfrm>
          <a:prstGeom prst="rect">
            <a:avLst/>
          </a:prstGeom>
        </p:spPr>
        <p:txBody>
          <a:bodyPr/>
          <a:lstStyle/>
          <a:p>
            <a:fld id="{9E7F3E95-5449-464B-9A17-EBCF3AFEBB5B}" type="datetimeFigureOut">
              <a:rPr lang="en-US" smtClean="0"/>
              <a:pPr/>
              <a:t>6/6/2022</a:t>
            </a:fld>
            <a:endParaRPr lang="en-US" dirty="0"/>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a:xfrm>
            <a:off x="4038600" y="6356354"/>
            <a:ext cx="4114800" cy="365125"/>
          </a:xfrm>
          <a:prstGeom prst="rect">
            <a:avLst/>
          </a:prstGeom>
        </p:spPr>
        <p:txBody>
          <a:bodyPr/>
          <a:lstStyle/>
          <a:p>
            <a:endParaRPr lang="en-US" dirty="0"/>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a:xfrm>
            <a:off x="8610600" y="6356354"/>
            <a:ext cx="2743200" cy="365125"/>
          </a:xfrm>
          <a:prstGeom prst="rect">
            <a:avLst/>
          </a:prstGeom>
        </p:spPr>
        <p:txBody>
          <a:bodyPr/>
          <a:lstStyle/>
          <a:p>
            <a:fld id="{5B4CAECD-02FE-4C4A-9471-426DCC91B0DD}" type="slidenum">
              <a:rPr lang="en-US" smtClean="0"/>
              <a:pPr/>
              <a:t>‹#›</a:t>
            </a:fld>
            <a:endParaRPr lang="en-US" dirty="0"/>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5"/>
            <a:ext cx="6720840" cy="110503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33499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1325881" y="1709739"/>
            <a:ext cx="10021571" cy="2374582"/>
          </a:xfrm>
          <a:prstGeom prst="rect">
            <a:avLst/>
          </a:prstGeom>
        </p:spPr>
        <p:txBody>
          <a:bodyPr anchor="b"/>
          <a:lstStyle>
            <a:lvl1pPr>
              <a:defRPr sz="45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2209801" y="4343405"/>
            <a:ext cx="9137651" cy="1341119"/>
          </a:xfrm>
          <a:prstGeom prst="rect">
            <a:avLst/>
          </a:prstGeom>
        </p:spPr>
        <p:txBody>
          <a:bodyPr/>
          <a:lstStyle>
            <a:lvl1pPr marL="0" indent="0">
              <a:buNone/>
              <a:defRPr sz="1800">
                <a:solidFill>
                  <a:schemeClr val="tx1">
                    <a:tint val="75000"/>
                  </a:schemeClr>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936674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14" name="Google Shape;191;p49" descr="An organic corner shape">
            <a:extLst>
              <a:ext uri="{FF2B5EF4-FFF2-40B4-BE49-F238E27FC236}">
                <a16:creationId xmlns:a16="http://schemas.microsoft.com/office/drawing/2014/main" id="{0ADD520C-FA35-F8C1-692D-64106853C685}"/>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5" name="Google Shape;192;p49">
            <a:extLst>
              <a:ext uri="{FF2B5EF4-FFF2-40B4-BE49-F238E27FC236}">
                <a16:creationId xmlns:a16="http://schemas.microsoft.com/office/drawing/2014/main" id="{E949C40E-DC6B-7611-65FC-CDE97FA6D73A}"/>
              </a:ext>
            </a:extLst>
          </p:cNvPr>
          <p:cNvSpPr txBox="1">
            <a:spLocks noGrp="1"/>
          </p:cNvSpPr>
          <p:nvPr>
            <p:ph type="title"/>
          </p:nvPr>
        </p:nvSpPr>
        <p:spPr>
          <a:xfrm>
            <a:off x="3700149" y="1439071"/>
            <a:ext cx="6827520" cy="23745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Google Shape;193;p49">
            <a:extLst>
              <a:ext uri="{FF2B5EF4-FFF2-40B4-BE49-F238E27FC236}">
                <a16:creationId xmlns:a16="http://schemas.microsoft.com/office/drawing/2014/main" id="{A0939790-E8F9-6BAF-287A-3D9F4594D45D}"/>
              </a:ext>
            </a:extLst>
          </p:cNvPr>
          <p:cNvSpPr txBox="1">
            <a:spLocks noGrp="1"/>
          </p:cNvSpPr>
          <p:nvPr>
            <p:ph type="body" idx="1"/>
          </p:nvPr>
        </p:nvSpPr>
        <p:spPr>
          <a:xfrm>
            <a:off x="3700149" y="4149568"/>
            <a:ext cx="6827520" cy="1341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9D9C"/>
              </a:buClr>
              <a:buSzPts val="2400"/>
              <a:buNone/>
              <a:defRPr sz="2400">
                <a:solidFill>
                  <a:srgbClr val="889D9C"/>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dirty="0"/>
          </a:p>
        </p:txBody>
      </p:sp>
      <p:sp>
        <p:nvSpPr>
          <p:cNvPr id="17" name="Google Shape;194;p49">
            <a:extLst>
              <a:ext uri="{FF2B5EF4-FFF2-40B4-BE49-F238E27FC236}">
                <a16:creationId xmlns:a16="http://schemas.microsoft.com/office/drawing/2014/main" id="{98C7EED6-5788-06C6-6503-1D7387C4A9C9}"/>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95;p49">
            <a:extLst>
              <a:ext uri="{FF2B5EF4-FFF2-40B4-BE49-F238E27FC236}">
                <a16:creationId xmlns:a16="http://schemas.microsoft.com/office/drawing/2014/main" id="{C975C651-EBA6-1CE6-BC68-FB5622ADAD05}"/>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6;p49">
            <a:extLst>
              <a:ext uri="{FF2B5EF4-FFF2-40B4-BE49-F238E27FC236}">
                <a16:creationId xmlns:a16="http://schemas.microsoft.com/office/drawing/2014/main" id="{514F4C9C-8474-CA3D-377D-46AD6A3457B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197;p49" descr="A person smiling at the camera&#10;&#10;Description automatically generated with low confidence">
            <a:extLst>
              <a:ext uri="{FF2B5EF4-FFF2-40B4-BE49-F238E27FC236}">
                <a16:creationId xmlns:a16="http://schemas.microsoft.com/office/drawing/2014/main" id="{9A32B060-1E29-9A04-4FB9-C2BB2BF1F429}"/>
              </a:ext>
            </a:extLst>
          </p:cNvPr>
          <p:cNvPicPr preferRelativeResize="0"/>
          <p:nvPr userDrawn="1"/>
        </p:nvPicPr>
        <p:blipFill rotWithShape="1">
          <a:blip r:embed="rId3">
            <a:alphaModFix/>
          </a:blip>
          <a:srcRect l="35520" t="3567" r="2364" b="3259"/>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1" name="Google Shape;198;p49">
            <a:extLst>
              <a:ext uri="{FF2B5EF4-FFF2-40B4-BE49-F238E27FC236}">
                <a16:creationId xmlns:a16="http://schemas.microsoft.com/office/drawing/2014/main" id="{FE40C87A-48BE-EF3B-73DA-8A70DB30073E}"/>
              </a:ext>
            </a:extLst>
          </p:cNvPr>
          <p:cNvPicPr preferRelativeResize="0"/>
          <p:nvPr userDrawn="1"/>
        </p:nvPicPr>
        <p:blipFill rotWithShape="1">
          <a:blip r:embed="rId4">
            <a:alphaModFix/>
          </a:blip>
          <a:srcRect/>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2" name="Google Shape;199;p49" descr="A circle filled with diagonal lines">
            <a:extLst>
              <a:ext uri="{FF2B5EF4-FFF2-40B4-BE49-F238E27FC236}">
                <a16:creationId xmlns:a16="http://schemas.microsoft.com/office/drawing/2014/main" id="{BEF3701D-F686-7E3E-6CA1-372F36ACA759}"/>
              </a:ext>
            </a:extLst>
          </p:cNvPr>
          <p:cNvPicPr preferRelativeResize="0"/>
          <p:nvPr userDrawn="1"/>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pic>
        <p:nvPicPr>
          <p:cNvPr id="23" name="Google Shape;200;p49" descr="A square made of dots">
            <a:extLst>
              <a:ext uri="{FF2B5EF4-FFF2-40B4-BE49-F238E27FC236}">
                <a16:creationId xmlns:a16="http://schemas.microsoft.com/office/drawing/2014/main" id="{3C80F0AF-1343-2E04-6F33-5C4CC5FB478A}"/>
              </a:ext>
            </a:extLst>
          </p:cNvPr>
          <p:cNvPicPr preferRelativeResize="0"/>
          <p:nvPr userDrawn="1"/>
        </p:nvPicPr>
        <p:blipFill rotWithShape="1">
          <a:blip r:embed="rId6">
            <a:alphaModFix/>
          </a:blip>
          <a:srcRect l="44777" t="13758" r="30555" b="40299"/>
          <a:stretch/>
        </p:blipFill>
        <p:spPr>
          <a:xfrm rot="5400000">
            <a:off x="486330" y="4207589"/>
            <a:ext cx="1127760" cy="2100421"/>
          </a:xfrm>
          <a:prstGeom prst="rect">
            <a:avLst/>
          </a:prstGeom>
          <a:noFill/>
          <a:ln>
            <a:noFill/>
          </a:ln>
        </p:spPr>
      </p:pic>
    </p:spTree>
    <p:extLst>
      <p:ext uri="{BB962C8B-B14F-4D97-AF65-F5344CB8AC3E}">
        <p14:creationId xmlns:p14="http://schemas.microsoft.com/office/powerpoint/2010/main" val="47914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20" name="Google Shape;208;p50" descr="An organic corner shape">
            <a:extLst>
              <a:ext uri="{FF2B5EF4-FFF2-40B4-BE49-F238E27FC236}">
                <a16:creationId xmlns:a16="http://schemas.microsoft.com/office/drawing/2014/main" id="{E380DD83-2AA1-6925-4AD4-BBDC6B670BAF}"/>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21" name="Google Shape;209;p50" descr="A circle filled with diagonal lines">
            <a:extLst>
              <a:ext uri="{FF2B5EF4-FFF2-40B4-BE49-F238E27FC236}">
                <a16:creationId xmlns:a16="http://schemas.microsoft.com/office/drawing/2014/main" id="{E9958A1A-49EE-07D4-99D8-D628392CEA46}"/>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32" name="Straight Connector 31">
            <a:extLst>
              <a:ext uri="{FF2B5EF4-FFF2-40B4-BE49-F238E27FC236}">
                <a16:creationId xmlns:a16="http://schemas.microsoft.com/office/drawing/2014/main" id="{2FC71BA7-B93C-4695-9D75-E068A5470A13}"/>
              </a:ext>
            </a:extLst>
          </p:cNvPr>
          <p:cNvCxnSpPr>
            <a:cxnSpLocks/>
          </p:cNvCxnSpPr>
          <p:nvPr userDrawn="1"/>
        </p:nvCxnSpPr>
        <p:spPr>
          <a:xfrm flipH="1">
            <a:off x="976702" y="6197283"/>
            <a:ext cx="5513633"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9"/>
            <a:ext cx="4587240" cy="3903119"/>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92"/>
            <a:ext cx="4587240" cy="3889043"/>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a:xfrm>
            <a:off x="1236021" y="618356"/>
            <a:ext cx="8316003"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pic>
        <p:nvPicPr>
          <p:cNvPr id="34" name="Picture 33">
            <a:extLst>
              <a:ext uri="{FF2B5EF4-FFF2-40B4-BE49-F238E27FC236}">
                <a16:creationId xmlns:a16="http://schemas.microsoft.com/office/drawing/2014/main" id="{865D76A6-4D2F-EFE5-C9B8-E953B97B7748}"/>
              </a:ext>
            </a:extLst>
          </p:cNvPr>
          <p:cNvPicPr>
            <a:picLocks noChangeAspect="1"/>
          </p:cNvPicPr>
          <p:nvPr userDrawn="1"/>
        </p:nvPicPr>
        <p:blipFill>
          <a:blip r:embed="rId4"/>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141474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23" name="Google Shape;208;p50" descr="An organic corner shape">
            <a:extLst>
              <a:ext uri="{FF2B5EF4-FFF2-40B4-BE49-F238E27FC236}">
                <a16:creationId xmlns:a16="http://schemas.microsoft.com/office/drawing/2014/main" id="{8DF5F245-556C-4C00-E185-70C337912551}"/>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24" name="Google Shape;209;p50" descr="A circle filled with diagonal lines">
            <a:extLst>
              <a:ext uri="{FF2B5EF4-FFF2-40B4-BE49-F238E27FC236}">
                <a16:creationId xmlns:a16="http://schemas.microsoft.com/office/drawing/2014/main" id="{41138E67-DF93-B662-0D11-D2946E87B2DF}"/>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5" name="Straight Connector 24">
            <a:extLst>
              <a:ext uri="{FF2B5EF4-FFF2-40B4-BE49-F238E27FC236}">
                <a16:creationId xmlns:a16="http://schemas.microsoft.com/office/drawing/2014/main" id="{C579E8F4-FADB-EC95-9483-4CE4D6B9B8CB}"/>
              </a:ext>
            </a:extLst>
          </p:cNvPr>
          <p:cNvCxnSpPr>
            <a:cxnSpLocks/>
          </p:cNvCxnSpPr>
          <p:nvPr userDrawn="1"/>
        </p:nvCxnSpPr>
        <p:spPr>
          <a:xfrm flipH="1">
            <a:off x="976702" y="6197283"/>
            <a:ext cx="5513633"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90" y="365129"/>
            <a:ext cx="9050972"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40" y="1879602"/>
            <a:ext cx="4599537" cy="621101"/>
          </a:xfrm>
          <a:prstGeom prst="rect">
            <a:avLst/>
          </a:prstGeom>
        </p:spPr>
        <p:txBody>
          <a:bodyPr anchor="b"/>
          <a:lstStyle>
            <a:lvl1pPr marL="0" indent="0">
              <a:buNone/>
              <a:defRPr sz="1800" b="1">
                <a:latin typeface="Calibri" panose="020F0502020204030204" pitchFamily="34" charset="0"/>
                <a:cs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30" y="1870077"/>
            <a:ext cx="4599537" cy="621101"/>
          </a:xfrm>
          <a:prstGeom prst="rect">
            <a:avLst/>
          </a:prstGeom>
        </p:spPr>
        <p:txBody>
          <a:bodyPr anchor="b"/>
          <a:lstStyle>
            <a:lvl1pPr marL="0" indent="0">
              <a:buNone/>
              <a:defRPr sz="1800" b="1">
                <a:latin typeface="Calibri" panose="020F0502020204030204" pitchFamily="34" charset="0"/>
                <a:cs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5"/>
            <a:ext cx="4587240" cy="3231743"/>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a:xfrm>
            <a:off x="838200" y="6356354"/>
            <a:ext cx="2743200" cy="365125"/>
          </a:xfrm>
          <a:prstGeom prst="rect">
            <a:avLst/>
          </a:prstGeom>
        </p:spPr>
        <p:txBody>
          <a:bodyPr/>
          <a:lstStyle/>
          <a:p>
            <a:fld id="{9E7F3E95-5449-464B-9A17-EBCF3AFEBB5B}" type="datetimeFigureOut">
              <a:rPr lang="en-US" smtClean="0"/>
              <a:pPr/>
              <a:t>6/6/2022</a:t>
            </a:fld>
            <a:endParaRPr lang="en-US" dirty="0"/>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a:xfrm>
            <a:off x="4038600" y="6356354"/>
            <a:ext cx="4114800" cy="365125"/>
          </a:xfrm>
          <a:prstGeom prst="rect">
            <a:avLst/>
          </a:prstGeom>
        </p:spPr>
        <p:txBody>
          <a:bodyPr/>
          <a:lstStyle/>
          <a:p>
            <a:endParaRPr lang="en-US" dirty="0"/>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a:xfrm>
            <a:off x="8610600" y="6356354"/>
            <a:ext cx="2743200" cy="365125"/>
          </a:xfrm>
          <a:prstGeom prst="rect">
            <a:avLst/>
          </a:prstGeom>
        </p:spPr>
        <p:txBody>
          <a:bodyPr/>
          <a:lstStyle/>
          <a:p>
            <a:fld id="{5B4CAECD-02FE-4C4A-9471-426DCC91B0DD}" type="slidenum">
              <a:rPr lang="en-US" smtClean="0"/>
              <a:pPr/>
              <a:t>‹#›</a:t>
            </a:fld>
            <a:endParaRPr lang="en-US" dirty="0"/>
          </a:p>
        </p:txBody>
      </p:sp>
      <p:pic>
        <p:nvPicPr>
          <p:cNvPr id="22" name="Picture 21">
            <a:extLst>
              <a:ext uri="{FF2B5EF4-FFF2-40B4-BE49-F238E27FC236}">
                <a16:creationId xmlns:a16="http://schemas.microsoft.com/office/drawing/2014/main" id="{BD59024A-5543-4335-6C6F-EC84ED7DD846}"/>
              </a:ext>
            </a:extLst>
          </p:cNvPr>
          <p:cNvPicPr>
            <a:picLocks noChangeAspect="1"/>
          </p:cNvPicPr>
          <p:nvPr userDrawn="1"/>
        </p:nvPicPr>
        <p:blipFill>
          <a:blip r:embed="rId4"/>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1025041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2606" y="4384578"/>
            <a:ext cx="2715785"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788" t="2748"/>
          <a:stretch/>
        </p:blipFill>
        <p:spPr>
          <a:xfrm>
            <a:off x="-57456" y="-9107"/>
            <a:ext cx="8177275" cy="4715302"/>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userDrawn="1"/>
        </p:nvCxnSpPr>
        <p:spPr>
          <a:xfrm flipH="1">
            <a:off x="5186295" y="4786732"/>
            <a:ext cx="6747351"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1" y="-1242689"/>
            <a:ext cx="9082603" cy="110503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Break time slide</a:t>
            </a:r>
          </a:p>
        </p:txBody>
      </p:sp>
      <p:sp>
        <p:nvSpPr>
          <p:cNvPr id="23" name="TextBox 22">
            <a:extLst>
              <a:ext uri="{FF2B5EF4-FFF2-40B4-BE49-F238E27FC236}">
                <a16:creationId xmlns:a16="http://schemas.microsoft.com/office/drawing/2014/main" id="{D837D49D-08AC-4DEA-BD5B-2DB5216BEBED}"/>
              </a:ext>
            </a:extLst>
          </p:cNvPr>
          <p:cNvSpPr txBox="1"/>
          <p:nvPr userDrawn="1"/>
        </p:nvSpPr>
        <p:spPr>
          <a:xfrm>
            <a:off x="5186293" y="4947807"/>
            <a:ext cx="7005707" cy="854080"/>
          </a:xfrm>
          <a:prstGeom prst="rect">
            <a:avLst/>
          </a:prstGeom>
          <a:noFill/>
        </p:spPr>
        <p:txBody>
          <a:bodyPr wrap="square" rtlCol="0">
            <a:spAutoFit/>
          </a:bodyPr>
          <a:lstStyle/>
          <a:p>
            <a:r>
              <a:rPr lang="en-US" sz="4950" b="1" spc="450" dirty="0">
                <a:latin typeface="Calibri" panose="020F0502020204030204" pitchFamily="34" charset="0"/>
              </a:rPr>
              <a:t>BREAK TIME</a:t>
            </a:r>
          </a:p>
        </p:txBody>
      </p:sp>
      <p:pic>
        <p:nvPicPr>
          <p:cNvPr id="19" name="Graphic 18" descr="An organic corner shape">
            <a:extLst>
              <a:ext uri="{FF2B5EF4-FFF2-40B4-BE49-F238E27FC236}">
                <a16:creationId xmlns:a16="http://schemas.microsoft.com/office/drawing/2014/main" id="{9B1EA295-9AA1-48FF-B82D-ECF3805D2410}"/>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47415" r="11642"/>
          <a:stretch/>
        </p:blipFill>
        <p:spPr>
          <a:xfrm>
            <a:off x="-13573" y="4929150"/>
            <a:ext cx="4321413" cy="1928850"/>
          </a:xfrm>
          <a:prstGeom prst="rect">
            <a:avLst/>
          </a:prstGeom>
        </p:spPr>
      </p:pic>
      <p:pic>
        <p:nvPicPr>
          <p:cNvPr id="20" name="Graphic 19" descr="A circle filled with diagonal lines">
            <a:extLst>
              <a:ext uri="{FF2B5EF4-FFF2-40B4-BE49-F238E27FC236}">
                <a16:creationId xmlns:a16="http://schemas.microsoft.com/office/drawing/2014/main" id="{8578783C-76E3-4A65-8680-251FA7B08CC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58934" t="11636" r="12364" b="10950"/>
          <a:stretch/>
        </p:blipFill>
        <p:spPr>
          <a:xfrm>
            <a:off x="-13573" y="4265891"/>
            <a:ext cx="1281385" cy="2592111"/>
          </a:xfrm>
          <a:prstGeom prst="rect">
            <a:avLst/>
          </a:prstGeom>
        </p:spPr>
      </p:pic>
      <p:grpSp>
        <p:nvGrpSpPr>
          <p:cNvPr id="21" name="Group 20">
            <a:extLst>
              <a:ext uri="{FF2B5EF4-FFF2-40B4-BE49-F238E27FC236}">
                <a16:creationId xmlns:a16="http://schemas.microsoft.com/office/drawing/2014/main" id="{6632479A-A567-4799-8BDD-0612B624013B}"/>
              </a:ext>
            </a:extLst>
          </p:cNvPr>
          <p:cNvGrpSpPr/>
          <p:nvPr userDrawn="1"/>
        </p:nvGrpSpPr>
        <p:grpSpPr>
          <a:xfrm rot="16200000">
            <a:off x="10831874" y="856549"/>
            <a:ext cx="1893020" cy="849172"/>
            <a:chOff x="9177476" y="5772727"/>
            <a:chExt cx="2584807" cy="869620"/>
          </a:xfrm>
          <a:solidFill>
            <a:schemeClr val="tx2"/>
          </a:solidFill>
        </p:grpSpPr>
        <p:sp>
          <p:nvSpPr>
            <p:cNvPr id="24" name="Rectangle 23">
              <a:extLst>
                <a:ext uri="{FF2B5EF4-FFF2-40B4-BE49-F238E27FC236}">
                  <a16:creationId xmlns:a16="http://schemas.microsoft.com/office/drawing/2014/main" id="{0DFFD835-69DE-4120-99BB-114D79B08149}"/>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A46720AA-86F5-4330-922C-A688891A477E}"/>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29EE4386-1B11-458B-B212-929B4C648BE9}"/>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5B940A0B-2EEF-4DD0-9D30-DC1C9F3060C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654FBE01-1AEB-44B3-822B-85465A4B8676}"/>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7D48D8DA-DA77-4A72-A94F-056155BB275A}"/>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4929030-CE72-48BD-9EC4-E75111BB08C6}"/>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31012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sp>
        <p:nvSpPr>
          <p:cNvPr id="6" name="Title 1">
            <a:extLst>
              <a:ext uri="{FF2B5EF4-FFF2-40B4-BE49-F238E27FC236}">
                <a16:creationId xmlns:a16="http://schemas.microsoft.com/office/drawing/2014/main" id="{47C81348-B399-1281-1054-8086D52C0C9B}"/>
              </a:ext>
            </a:extLst>
          </p:cNvPr>
          <p:cNvSpPr>
            <a:spLocks noGrp="1"/>
          </p:cNvSpPr>
          <p:nvPr>
            <p:ph type="title" hasCustomPrompt="1"/>
          </p:nvPr>
        </p:nvSpPr>
        <p:spPr>
          <a:xfrm>
            <a:off x="838200" y="3455232"/>
            <a:ext cx="10515600" cy="1325563"/>
          </a:xfrm>
          <a:prstGeom prst="rect">
            <a:avLst/>
          </a:prstGeom>
        </p:spPr>
        <p:txBody>
          <a:bodyPr/>
          <a:lstStyle>
            <a:lvl1pPr algn="ctr">
              <a:defRPr b="1">
                <a:solidFill>
                  <a:schemeClr val="bg1"/>
                </a:solidFill>
                <a:latin typeface="Calibri" panose="020F0502020204030204" pitchFamily="34" charset="0"/>
                <a:cs typeface="Calibri" panose="020F0502020204030204" pitchFamily="34" charset="0"/>
              </a:defRPr>
            </a:lvl1pPr>
          </a:lstStyle>
          <a:p>
            <a:r>
              <a:rPr lang="en-US" dirty="0"/>
              <a:t>SESSION 2</a:t>
            </a:r>
          </a:p>
        </p:txBody>
      </p:sp>
      <p:pic>
        <p:nvPicPr>
          <p:cNvPr id="7" name="Picture 6">
            <a:extLst>
              <a:ext uri="{FF2B5EF4-FFF2-40B4-BE49-F238E27FC236}">
                <a16:creationId xmlns:a16="http://schemas.microsoft.com/office/drawing/2014/main" id="{74D95301-6E49-460A-A228-DA1565FF75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508729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1236021" y="618356"/>
            <a:ext cx="8316003"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4061113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11" name="Google Shape;264;p54" descr="An organic corner shape">
            <a:extLst>
              <a:ext uri="{FF2B5EF4-FFF2-40B4-BE49-F238E27FC236}">
                <a16:creationId xmlns:a16="http://schemas.microsoft.com/office/drawing/2014/main" id="{AC4D76E3-604F-A706-EB1E-5920A2DA637D}"/>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3" name="Google Shape;265;p54">
            <a:extLst>
              <a:ext uri="{FF2B5EF4-FFF2-40B4-BE49-F238E27FC236}">
                <a16:creationId xmlns:a16="http://schemas.microsoft.com/office/drawing/2014/main" id="{79BDD932-4990-0940-9C9A-A5EB9B5991D2}"/>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266;p54">
            <a:extLst>
              <a:ext uri="{FF2B5EF4-FFF2-40B4-BE49-F238E27FC236}">
                <a16:creationId xmlns:a16="http://schemas.microsoft.com/office/drawing/2014/main" id="{017F516F-AF8E-6F9B-AF1C-527ACE18F180}"/>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267;p54">
            <a:extLst>
              <a:ext uri="{FF2B5EF4-FFF2-40B4-BE49-F238E27FC236}">
                <a16:creationId xmlns:a16="http://schemas.microsoft.com/office/drawing/2014/main" id="{79286774-3932-8501-2CF1-602852CCE1E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68;p54">
            <a:extLst>
              <a:ext uri="{FF2B5EF4-FFF2-40B4-BE49-F238E27FC236}">
                <a16:creationId xmlns:a16="http://schemas.microsoft.com/office/drawing/2014/main" id="{7754830F-E064-F892-C50F-43FB9AC9A976}"/>
              </a:ext>
            </a:extLst>
          </p:cNvPr>
          <p:cNvSpPr txBox="1">
            <a:spLocks noGrp="1"/>
          </p:cNvSpPr>
          <p:nvPr>
            <p:ph type="title"/>
          </p:nvPr>
        </p:nvSpPr>
        <p:spPr>
          <a:xfrm>
            <a:off x="3455471" y="585651"/>
            <a:ext cx="625749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1" name="Google Shape;269;p54">
            <a:extLst>
              <a:ext uri="{FF2B5EF4-FFF2-40B4-BE49-F238E27FC236}">
                <a16:creationId xmlns:a16="http://schemas.microsoft.com/office/drawing/2014/main" id="{7FE1388F-1AFA-A258-73B0-975B910D03E1}"/>
              </a:ext>
            </a:extLst>
          </p:cNvPr>
          <p:cNvPicPr preferRelativeResize="0"/>
          <p:nvPr userDrawn="1"/>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2" name="Google Shape;270;p54">
            <a:extLst>
              <a:ext uri="{FF2B5EF4-FFF2-40B4-BE49-F238E27FC236}">
                <a16:creationId xmlns:a16="http://schemas.microsoft.com/office/drawing/2014/main" id="{0251F43C-517B-4CA7-E4FC-043980FED777}"/>
              </a:ext>
            </a:extLst>
          </p:cNvPr>
          <p:cNvPicPr preferRelativeResize="0"/>
          <p:nvPr userDrawn="1"/>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3" name="Google Shape;272;p54" descr="A square made of dots">
            <a:extLst>
              <a:ext uri="{FF2B5EF4-FFF2-40B4-BE49-F238E27FC236}">
                <a16:creationId xmlns:a16="http://schemas.microsoft.com/office/drawing/2014/main" id="{781D0FD0-6667-43CE-412D-F32AB279F5E4}"/>
              </a:ext>
            </a:extLst>
          </p:cNvPr>
          <p:cNvPicPr preferRelativeResize="0"/>
          <p:nvPr userDrawn="1"/>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24" name="Picture 23">
            <a:extLst>
              <a:ext uri="{FF2B5EF4-FFF2-40B4-BE49-F238E27FC236}">
                <a16:creationId xmlns:a16="http://schemas.microsoft.com/office/drawing/2014/main" id="{08A717FC-1910-B3A8-58A6-77E65CDAB267}"/>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275130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1" y="-1105037"/>
            <a:ext cx="9082603" cy="110503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pPr/>
              <a:t>6/6/2022</a:t>
            </a:fld>
            <a:endParaRPr lang="en-US" dirty="0"/>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a:xfrm>
            <a:off x="4038600" y="6356354"/>
            <a:ext cx="4114800" cy="365125"/>
          </a:xfrm>
          <a:prstGeom prst="rect">
            <a:avLst/>
          </a:prstGeom>
        </p:spPr>
        <p:txBody>
          <a:bodyPr/>
          <a:lstStyle/>
          <a:p>
            <a:endParaRPr lang="en-US" dirty="0"/>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1535593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8" name="Google Shape;120;p41" descr="Shape, circle&#10;&#10;Description automatically generated">
            <a:extLst>
              <a:ext uri="{FF2B5EF4-FFF2-40B4-BE49-F238E27FC236}">
                <a16:creationId xmlns:a16="http://schemas.microsoft.com/office/drawing/2014/main" id="{707E7EB9-E3E5-91C6-03E5-A912DDACD323}"/>
              </a:ext>
            </a:extLst>
          </p:cNvPr>
          <p:cNvPicPr preferRelativeResize="0"/>
          <p:nvPr userDrawn="1"/>
        </p:nvPicPr>
        <p:blipFill rotWithShape="1">
          <a:blip r:embed="rId2">
            <a:alphaModFix/>
          </a:blip>
          <a:srcRect t="7896" r="41615" b="8148"/>
          <a:stretch/>
        </p:blipFill>
        <p:spPr>
          <a:xfrm>
            <a:off x="7415810" y="0"/>
            <a:ext cx="4776190" cy="6858000"/>
          </a:xfrm>
          <a:prstGeom prst="rect">
            <a:avLst/>
          </a:prstGeom>
          <a:noFill/>
          <a:ln>
            <a:noFill/>
          </a:ln>
        </p:spPr>
      </p:pic>
      <p:pic>
        <p:nvPicPr>
          <p:cNvPr id="19" name="Google Shape;121;p41" descr="Shape, circle&#10;&#10;Description automatically generated">
            <a:extLst>
              <a:ext uri="{FF2B5EF4-FFF2-40B4-BE49-F238E27FC236}">
                <a16:creationId xmlns:a16="http://schemas.microsoft.com/office/drawing/2014/main" id="{9A0053E8-B6F7-B99C-EFF3-10D12BE34ED4}"/>
              </a:ext>
            </a:extLst>
          </p:cNvPr>
          <p:cNvPicPr preferRelativeResize="0"/>
          <p:nvPr userDrawn="1"/>
        </p:nvPicPr>
        <p:blipFill rotWithShape="1">
          <a:blip r:embed="rId3">
            <a:alphaModFix/>
          </a:blip>
          <a:srcRect t="3393" r="11726" b="3836"/>
          <a:stretch/>
        </p:blipFill>
        <p:spPr>
          <a:xfrm>
            <a:off x="7734769" y="1"/>
            <a:ext cx="4457231" cy="6858000"/>
          </a:xfrm>
          <a:prstGeom prst="rect">
            <a:avLst/>
          </a:prstGeom>
          <a:noFill/>
          <a:ln>
            <a:solidFill>
              <a:schemeClr val="accent1"/>
            </a:solidFill>
          </a:ln>
        </p:spPr>
      </p:pic>
      <p:sp>
        <p:nvSpPr>
          <p:cNvPr id="20" name="Google Shape;122;p41">
            <a:extLst>
              <a:ext uri="{FF2B5EF4-FFF2-40B4-BE49-F238E27FC236}">
                <a16:creationId xmlns:a16="http://schemas.microsoft.com/office/drawing/2014/main" id="{894A415C-8FA8-9996-0781-B8CACACE95A2}"/>
              </a:ext>
            </a:extLst>
          </p:cNvPr>
          <p:cNvSpPr/>
          <p:nvPr userDrawn="1"/>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123;p41">
            <a:extLst>
              <a:ext uri="{FF2B5EF4-FFF2-40B4-BE49-F238E27FC236}">
                <a16:creationId xmlns:a16="http://schemas.microsoft.com/office/drawing/2014/main" id="{FA9F8693-468E-77CB-575A-C3374F433147}"/>
              </a:ext>
            </a:extLst>
          </p:cNvPr>
          <p:cNvSpPr txBox="1">
            <a:spLocks noGrp="1"/>
          </p:cNvSpPr>
          <p:nvPr>
            <p:ph type="body" idx="1"/>
          </p:nvPr>
        </p:nvSpPr>
        <p:spPr>
          <a:xfrm>
            <a:off x="838200" y="1825625"/>
            <a:ext cx="6111240" cy="3976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2" name="Google Shape;124;p41">
            <a:extLst>
              <a:ext uri="{FF2B5EF4-FFF2-40B4-BE49-F238E27FC236}">
                <a16:creationId xmlns:a16="http://schemas.microsoft.com/office/drawing/2014/main" id="{BE14DAC3-05EB-BA05-4A57-71CBBF101848}"/>
              </a:ext>
            </a:extLst>
          </p:cNvPr>
          <p:cNvPicPr preferRelativeResize="0">
            <a:picLocks/>
          </p:cNvPicPr>
          <p:nvPr userDrawn="1"/>
        </p:nvPicPr>
        <p:blipFill/>
        <p:spPr>
          <a:xfrm rot="386686">
            <a:off x="8371452" y="503851"/>
            <a:ext cx="3611140" cy="2527509"/>
          </a:xfrm>
          <a:prstGeom prst="roundRect">
            <a:avLst>
              <a:gd name="adj" fmla="val 16667"/>
            </a:avLst>
          </a:prstGeom>
          <a:blipFill rotWithShape="1">
            <a:blip r:embed="rId4">
              <a:alphaModFix/>
            </a:blip>
            <a:stretch>
              <a:fillRect l="-1732" t="-4790" r="-4531" b="-12621"/>
            </a:stretch>
          </a:blipFill>
          <a:ln w="9525" cap="flat" cmpd="sng">
            <a:solidFill>
              <a:srgbClr val="B6F7F4"/>
            </a:solidFill>
            <a:prstDash val="solid"/>
            <a:round/>
            <a:headEnd type="none" w="sm" len="sm"/>
            <a:tailEnd type="none" w="sm" len="sm"/>
          </a:ln>
        </p:spPr>
      </p:pic>
      <p:pic>
        <p:nvPicPr>
          <p:cNvPr id="23" name="Google Shape;125;p41">
            <a:extLst>
              <a:ext uri="{FF2B5EF4-FFF2-40B4-BE49-F238E27FC236}">
                <a16:creationId xmlns:a16="http://schemas.microsoft.com/office/drawing/2014/main" id="{E09422B1-0959-693D-89BC-A586E18F2BB5}"/>
              </a:ext>
            </a:extLst>
          </p:cNvPr>
          <p:cNvPicPr preferRelativeResize="0">
            <a:picLocks/>
          </p:cNvPicPr>
          <p:nvPr userDrawn="1"/>
        </p:nvPicPr>
        <p:blipFill/>
        <p:spPr>
          <a:xfrm rot="-311454">
            <a:off x="8347944" y="3384216"/>
            <a:ext cx="3611136" cy="2527506"/>
          </a:xfrm>
          <a:prstGeom prst="roundRect">
            <a:avLst>
              <a:gd name="adj" fmla="val 16667"/>
            </a:avLst>
          </a:prstGeom>
          <a:blipFill rotWithShape="1">
            <a:blip r:embed="rId5">
              <a:alphaModFix/>
            </a:blip>
            <a:stretch>
              <a:fillRect/>
            </a:stretch>
          </a:blipFill>
          <a:ln w="9525" cap="flat" cmpd="sng">
            <a:solidFill>
              <a:srgbClr val="B6F7F4"/>
            </a:solidFill>
            <a:prstDash val="solid"/>
            <a:round/>
            <a:headEnd type="none" w="sm" len="sm"/>
            <a:tailEnd type="none" w="sm" len="sm"/>
          </a:ln>
        </p:spPr>
      </p:pic>
      <p:pic>
        <p:nvPicPr>
          <p:cNvPr id="24" name="Google Shape;126;p41" descr="Grid lines">
            <a:extLst>
              <a:ext uri="{FF2B5EF4-FFF2-40B4-BE49-F238E27FC236}">
                <a16:creationId xmlns:a16="http://schemas.microsoft.com/office/drawing/2014/main" id="{3BE0D4BD-01A1-5779-A73D-AEF95055602A}"/>
              </a:ext>
            </a:extLst>
          </p:cNvPr>
          <p:cNvPicPr preferRelativeResize="0"/>
          <p:nvPr userDrawn="1"/>
        </p:nvPicPr>
        <p:blipFill rotWithShape="1">
          <a:blip r:embed="rId6">
            <a:alphaModFix/>
          </a:blip>
          <a:srcRect l="62255" b="2640"/>
          <a:stretch/>
        </p:blipFill>
        <p:spPr>
          <a:xfrm>
            <a:off x="-24659" y="4297680"/>
            <a:ext cx="992606" cy="2560320"/>
          </a:xfrm>
          <a:prstGeom prst="rect">
            <a:avLst/>
          </a:prstGeom>
          <a:noFill/>
          <a:ln>
            <a:noFill/>
          </a:ln>
        </p:spPr>
      </p:pic>
      <p:sp>
        <p:nvSpPr>
          <p:cNvPr id="25" name="Google Shape;127;p41">
            <a:extLst>
              <a:ext uri="{FF2B5EF4-FFF2-40B4-BE49-F238E27FC236}">
                <a16:creationId xmlns:a16="http://schemas.microsoft.com/office/drawing/2014/main" id="{88CCA97D-6045-6F83-C076-8125EAE2EAE4}"/>
              </a:ext>
            </a:extLst>
          </p:cNvPr>
          <p:cNvSpPr/>
          <p:nvPr userDrawn="1"/>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128;p41">
            <a:extLst>
              <a:ext uri="{FF2B5EF4-FFF2-40B4-BE49-F238E27FC236}">
                <a16:creationId xmlns:a16="http://schemas.microsoft.com/office/drawing/2014/main" id="{5DF8686E-F9C5-F28A-5447-E1A101CC7CFE}"/>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129;p41">
            <a:extLst>
              <a:ext uri="{FF2B5EF4-FFF2-40B4-BE49-F238E27FC236}">
                <a16:creationId xmlns:a16="http://schemas.microsoft.com/office/drawing/2014/main" id="{C9120D14-C0BC-B843-F997-EAC14606F9A9}"/>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130;p41">
            <a:extLst>
              <a:ext uri="{FF2B5EF4-FFF2-40B4-BE49-F238E27FC236}">
                <a16:creationId xmlns:a16="http://schemas.microsoft.com/office/drawing/2014/main" id="{0F58E8B5-091E-5D91-E42D-2CC2ABB17A2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131;p41">
            <a:extLst>
              <a:ext uri="{FF2B5EF4-FFF2-40B4-BE49-F238E27FC236}">
                <a16:creationId xmlns:a16="http://schemas.microsoft.com/office/drawing/2014/main" id="{126459BE-922F-4A64-0D91-5DD4990F55E1}"/>
              </a:ext>
            </a:extLst>
          </p:cNvPr>
          <p:cNvSpPr txBox="1">
            <a:spLocks noGrp="1"/>
          </p:cNvSpPr>
          <p:nvPr>
            <p:ph type="title"/>
          </p:nvPr>
        </p:nvSpPr>
        <p:spPr>
          <a:xfrm>
            <a:off x="838201" y="585651"/>
            <a:ext cx="672084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709687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17" name="Google Shape;264;p54" descr="An organic corner shape">
            <a:extLst>
              <a:ext uri="{FF2B5EF4-FFF2-40B4-BE49-F238E27FC236}">
                <a16:creationId xmlns:a16="http://schemas.microsoft.com/office/drawing/2014/main" id="{A1532932-7AE3-08AD-8EC0-38093C827EBB}"/>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8" name="Google Shape;265;p54">
            <a:extLst>
              <a:ext uri="{FF2B5EF4-FFF2-40B4-BE49-F238E27FC236}">
                <a16:creationId xmlns:a16="http://schemas.microsoft.com/office/drawing/2014/main" id="{506ED01F-AFA7-BAF1-C04A-26304694FC8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266;p54">
            <a:extLst>
              <a:ext uri="{FF2B5EF4-FFF2-40B4-BE49-F238E27FC236}">
                <a16:creationId xmlns:a16="http://schemas.microsoft.com/office/drawing/2014/main" id="{FBA0D3DC-717A-1B34-BB70-EA689999E9C4}"/>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67;p54">
            <a:extLst>
              <a:ext uri="{FF2B5EF4-FFF2-40B4-BE49-F238E27FC236}">
                <a16:creationId xmlns:a16="http://schemas.microsoft.com/office/drawing/2014/main" id="{5CC2DA8D-D3DB-31F5-A5D6-637602770FD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68;p54">
            <a:extLst>
              <a:ext uri="{FF2B5EF4-FFF2-40B4-BE49-F238E27FC236}">
                <a16:creationId xmlns:a16="http://schemas.microsoft.com/office/drawing/2014/main" id="{BCCDB4CE-125F-5046-A4E3-7AEFB5EA9960}"/>
              </a:ext>
            </a:extLst>
          </p:cNvPr>
          <p:cNvSpPr txBox="1">
            <a:spLocks noGrp="1"/>
          </p:cNvSpPr>
          <p:nvPr>
            <p:ph type="title"/>
          </p:nvPr>
        </p:nvSpPr>
        <p:spPr>
          <a:xfrm>
            <a:off x="3455471" y="585651"/>
            <a:ext cx="625749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2" name="Google Shape;269;p54">
            <a:extLst>
              <a:ext uri="{FF2B5EF4-FFF2-40B4-BE49-F238E27FC236}">
                <a16:creationId xmlns:a16="http://schemas.microsoft.com/office/drawing/2014/main" id="{292FE41A-8397-960F-DAAF-EBCC9B70EBEC}"/>
              </a:ext>
            </a:extLst>
          </p:cNvPr>
          <p:cNvPicPr preferRelativeResize="0"/>
          <p:nvPr userDrawn="1"/>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3" name="Google Shape;270;p54">
            <a:extLst>
              <a:ext uri="{FF2B5EF4-FFF2-40B4-BE49-F238E27FC236}">
                <a16:creationId xmlns:a16="http://schemas.microsoft.com/office/drawing/2014/main" id="{98065623-9A1C-F926-B33B-D42479E4BC8D}"/>
              </a:ext>
            </a:extLst>
          </p:cNvPr>
          <p:cNvPicPr preferRelativeResize="0"/>
          <p:nvPr userDrawn="1"/>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4" name="Google Shape;272;p54" descr="A square made of dots">
            <a:extLst>
              <a:ext uri="{FF2B5EF4-FFF2-40B4-BE49-F238E27FC236}">
                <a16:creationId xmlns:a16="http://schemas.microsoft.com/office/drawing/2014/main" id="{5E47CE8C-B1FF-D7C2-1A00-01CDF2C8C245}"/>
              </a:ext>
            </a:extLst>
          </p:cNvPr>
          <p:cNvPicPr preferRelativeResize="0"/>
          <p:nvPr userDrawn="1"/>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25" name="Picture 24">
            <a:extLst>
              <a:ext uri="{FF2B5EF4-FFF2-40B4-BE49-F238E27FC236}">
                <a16:creationId xmlns:a16="http://schemas.microsoft.com/office/drawing/2014/main" id="{295D15BD-AF4B-2E70-4C1A-CBFE6556D6E3}"/>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079955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9" y="-1333944"/>
            <a:ext cx="9082603" cy="110503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1"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3"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userDrawn="1"/>
        </p:nvCxnSpPr>
        <p:spPr>
          <a:xfrm flipH="1">
            <a:off x="1168402" y="6176963"/>
            <a:ext cx="6747351"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pPr/>
              <a:t>6/6/2022</a:t>
            </a:fld>
            <a:endParaRPr lang="en-US" dirty="0"/>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a:xfrm>
            <a:off x="4038600" y="6356354"/>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pPr/>
              <a:t>‹#›</a:t>
            </a:fld>
            <a:endParaRPr lang="en-US" dirty="0"/>
          </a:p>
        </p:txBody>
      </p:sp>
      <p:pic>
        <p:nvPicPr>
          <p:cNvPr id="18" name="Picture 17">
            <a:extLst>
              <a:ext uri="{FF2B5EF4-FFF2-40B4-BE49-F238E27FC236}">
                <a16:creationId xmlns:a16="http://schemas.microsoft.com/office/drawing/2014/main" id="{AF5C8269-87C2-ACB4-B70A-81A6859B7ED3}"/>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243132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9" y="-1333944"/>
            <a:ext cx="9082603" cy="110503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Blank layout title (5)</a:t>
            </a:r>
          </a:p>
        </p:txBody>
      </p:sp>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pPr/>
              <a:t>6/6/2022</a:t>
            </a:fld>
            <a:endParaRPr lang="en-US" dirty="0"/>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a:xfrm>
            <a:off x="4038600" y="6356354"/>
            <a:ext cx="411480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pPr/>
              <a:t>‹#›</a:t>
            </a:fld>
            <a:endParaRPr lang="en-US" dirty="0"/>
          </a:p>
        </p:txBody>
      </p:sp>
      <p:pic>
        <p:nvPicPr>
          <p:cNvPr id="11" name="Picture 10">
            <a:extLst>
              <a:ext uri="{FF2B5EF4-FFF2-40B4-BE49-F238E27FC236}">
                <a16:creationId xmlns:a16="http://schemas.microsoft.com/office/drawing/2014/main" id="{DA1DD102-6048-F39C-03A9-4AD62537068E}"/>
              </a:ext>
            </a:extLst>
          </p:cNvPr>
          <p:cNvPicPr>
            <a:picLocks noChangeAspect="1"/>
          </p:cNvPicPr>
          <p:nvPr userDrawn="1"/>
        </p:nvPicPr>
        <p:blipFill>
          <a:blip r:embed="rId2"/>
          <a:stretch>
            <a:fillRect/>
          </a:stretch>
        </p:blipFill>
        <p:spPr>
          <a:xfrm>
            <a:off x="9911080" y="243523"/>
            <a:ext cx="2097059" cy="1351438"/>
          </a:xfrm>
          <a:prstGeom prst="rect">
            <a:avLst/>
          </a:prstGeom>
        </p:spPr>
      </p:pic>
      <p:pic>
        <p:nvPicPr>
          <p:cNvPr id="12" name="Google Shape;133;p42">
            <a:extLst>
              <a:ext uri="{FF2B5EF4-FFF2-40B4-BE49-F238E27FC236}">
                <a16:creationId xmlns:a16="http://schemas.microsoft.com/office/drawing/2014/main" id="{89B71BAA-21CC-DA4F-8426-121A7F86E53C}"/>
              </a:ext>
            </a:extLst>
          </p:cNvPr>
          <p:cNvPicPr preferRelativeResize="0"/>
          <p:nvPr userDrawn="1"/>
        </p:nvPicPr>
        <p:blipFill rotWithShape="1">
          <a:blip r:embed="rId3">
            <a:alphaModFix/>
          </a:blip>
          <a:srcRect l="35167" t="11305" b="10042"/>
          <a:stretch/>
        </p:blipFill>
        <p:spPr>
          <a:xfrm>
            <a:off x="-386596" y="0"/>
            <a:ext cx="4470916" cy="6892290"/>
          </a:xfrm>
          <a:prstGeom prst="rect">
            <a:avLst/>
          </a:prstGeom>
          <a:noFill/>
          <a:ln>
            <a:noFill/>
          </a:ln>
        </p:spPr>
      </p:pic>
      <p:pic>
        <p:nvPicPr>
          <p:cNvPr id="18" name="Google Shape;134;p42" descr="A picture containing person, person&#10;&#10;Description automatically generated">
            <a:extLst>
              <a:ext uri="{FF2B5EF4-FFF2-40B4-BE49-F238E27FC236}">
                <a16:creationId xmlns:a16="http://schemas.microsoft.com/office/drawing/2014/main" id="{AACA4AE2-5710-EDA0-4334-11C8F653867C}"/>
              </a:ext>
            </a:extLst>
          </p:cNvPr>
          <p:cNvPicPr preferRelativeResize="0"/>
          <p:nvPr userDrawn="1"/>
        </p:nvPicPr>
        <p:blipFill rotWithShape="1">
          <a:blip r:embed="rId4">
            <a:alphaModFix/>
          </a:blip>
          <a:srcRect l="51882" t="9186" r="-1"/>
          <a:stretch/>
        </p:blipFill>
        <p:spPr>
          <a:xfrm>
            <a:off x="0" y="0"/>
            <a:ext cx="3652004" cy="6892290"/>
          </a:xfrm>
          <a:prstGeom prst="flowChartDelay">
            <a:avLst/>
          </a:prstGeom>
          <a:noFill/>
          <a:ln>
            <a:noFill/>
          </a:ln>
        </p:spPr>
      </p:pic>
    </p:spTree>
    <p:extLst>
      <p:ext uri="{BB962C8B-B14F-4D97-AF65-F5344CB8AC3E}">
        <p14:creationId xmlns:p14="http://schemas.microsoft.com/office/powerpoint/2010/main" val="218253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C27-4FBE-47F6-AA9B-4334BD71DBA2}"/>
              </a:ext>
            </a:extLst>
          </p:cNvPr>
          <p:cNvSpPr>
            <a:spLocks noGrp="1"/>
          </p:cNvSpPr>
          <p:nvPr>
            <p:ph type="title"/>
          </p:nvPr>
        </p:nvSpPr>
        <p:spPr>
          <a:xfrm>
            <a:off x="838202" y="457200"/>
            <a:ext cx="8996678" cy="1325880"/>
          </a:xfrm>
          <a:prstGeom prst="rect">
            <a:avLst/>
          </a:prstGeom>
        </p:spPr>
        <p:txBody>
          <a:bodyPr anchor="b"/>
          <a:lstStyle>
            <a:lvl1pPr>
              <a:defRPr sz="24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D2C0E76-6D2F-4BFD-B5B1-A5FB8CD355F0}"/>
              </a:ext>
            </a:extLst>
          </p:cNvPr>
          <p:cNvSpPr>
            <a:spLocks noGrp="1"/>
          </p:cNvSpPr>
          <p:nvPr>
            <p:ph idx="1"/>
          </p:nvPr>
        </p:nvSpPr>
        <p:spPr>
          <a:xfrm>
            <a:off x="5183188" y="2057400"/>
            <a:ext cx="6169024" cy="3803650"/>
          </a:xfrm>
          <a:prstGeom prst="rect">
            <a:avLst/>
          </a:prstGeom>
        </p:spPr>
        <p:txBody>
          <a:bodyPr/>
          <a:lstStyle>
            <a:lvl1pPr>
              <a:defRPr sz="2400">
                <a:latin typeface="Calibri" panose="020F0502020204030204" pitchFamily="34" charset="0"/>
                <a:cs typeface="Calibri" panose="020F0502020204030204" pitchFamily="34" charset="0"/>
              </a:defRPr>
            </a:lvl1pPr>
            <a:lvl2pPr>
              <a:defRPr sz="21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84C3FF5-6992-471E-8E54-ED339C5F08FF}"/>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F6CF937A-360F-42E0-A985-9606836D8B75}"/>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6" name="Footer Placeholder 5">
            <a:extLst>
              <a:ext uri="{FF2B5EF4-FFF2-40B4-BE49-F238E27FC236}">
                <a16:creationId xmlns:a16="http://schemas.microsoft.com/office/drawing/2014/main" id="{4CF57D59-C2CF-415A-A8ED-2BA333D79B42}"/>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15D851-6AFF-4260-9135-EB3EBD20A7AF}"/>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2693455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8187-BEB2-466B-9FD4-08315C9D2E6F}"/>
              </a:ext>
            </a:extLst>
          </p:cNvPr>
          <p:cNvSpPr>
            <a:spLocks noGrp="1"/>
          </p:cNvSpPr>
          <p:nvPr>
            <p:ph type="title"/>
          </p:nvPr>
        </p:nvSpPr>
        <p:spPr>
          <a:xfrm>
            <a:off x="839790" y="457200"/>
            <a:ext cx="8984930" cy="1325880"/>
          </a:xfrm>
          <a:prstGeom prst="rect">
            <a:avLst/>
          </a:prstGeom>
        </p:spPr>
        <p:txBody>
          <a:bodyPr anchor="b"/>
          <a:lstStyle>
            <a:lvl1pPr>
              <a:defRPr sz="24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7E984DC2-B2AA-45EA-83C5-FD0E9D481D54}"/>
              </a:ext>
            </a:extLst>
          </p:cNvPr>
          <p:cNvSpPr>
            <a:spLocks noGrp="1"/>
          </p:cNvSpPr>
          <p:nvPr>
            <p:ph type="pic" idx="1"/>
          </p:nvPr>
        </p:nvSpPr>
        <p:spPr>
          <a:xfrm>
            <a:off x="5183188" y="2049462"/>
            <a:ext cx="6172200" cy="3811588"/>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EF3988EB-A211-4C90-B11D-C275F8CDBF0A}"/>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2439D7DA-EB69-4BEA-8864-807F239A0247}"/>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6" name="Footer Placeholder 5">
            <a:extLst>
              <a:ext uri="{FF2B5EF4-FFF2-40B4-BE49-F238E27FC236}">
                <a16:creationId xmlns:a16="http://schemas.microsoft.com/office/drawing/2014/main" id="{A07DDACA-EEC0-4F66-B17A-45607E80C88C}"/>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2E951A-2A57-493A-A425-78AF73439C0A}"/>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3026996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B96-9DD8-42C6-A02C-15DFE827EAA5}"/>
              </a:ext>
            </a:extLst>
          </p:cNvPr>
          <p:cNvSpPr>
            <a:spLocks noGrp="1"/>
          </p:cNvSpPr>
          <p:nvPr>
            <p:ph type="title"/>
          </p:nvPr>
        </p:nvSpPr>
        <p:spPr>
          <a:xfrm>
            <a:off x="1236021" y="618356"/>
            <a:ext cx="8316003"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CF5C20F-9AC3-485F-8C85-E28BE126AA73}"/>
              </a:ext>
            </a:extLst>
          </p:cNvPr>
          <p:cNvSpPr>
            <a:spLocks noGrp="1"/>
          </p:cNvSpPr>
          <p:nvPr>
            <p:ph type="body" orient="vert" idx="1"/>
          </p:nvPr>
        </p:nvSpPr>
        <p:spPr>
          <a:xfrm>
            <a:off x="1455592" y="1920239"/>
            <a:ext cx="9700088" cy="3882297"/>
          </a:xfrm>
          <a:prstGeom prst="rect">
            <a:avLst/>
          </a:prstGeo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2392A7-A9DA-4483-ABAB-31B17AF906CF}"/>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BE6F1B1A-70F3-4330-8269-45F0C5170B7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BA41F5-0279-464D-835E-D4A4312D7EC9}"/>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233690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Slide" preserve="1">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702685" y="3429000"/>
            <a:ext cx="5551555"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4"/>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1399663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25FA-B111-4643-B71C-7B32C3814442}"/>
              </a:ext>
            </a:extLst>
          </p:cNvPr>
          <p:cNvSpPr>
            <a:spLocks noGrp="1"/>
          </p:cNvSpPr>
          <p:nvPr>
            <p:ph type="title" orient="vert"/>
          </p:nvPr>
        </p:nvSpPr>
        <p:spPr>
          <a:xfrm>
            <a:off x="8724902" y="1996439"/>
            <a:ext cx="2522220" cy="4180523"/>
          </a:xfrm>
          <a:prstGeom prst="rect">
            <a:avLst/>
          </a:prstGeom>
        </p:spPr>
        <p:txBody>
          <a:bodyPr vert="eaVert"/>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2725277-ACA1-4AA9-BDC6-35FD85ADC9A4}"/>
              </a:ext>
            </a:extLst>
          </p:cNvPr>
          <p:cNvSpPr>
            <a:spLocks noGrp="1"/>
          </p:cNvSpPr>
          <p:nvPr>
            <p:ph type="body" orient="vert" idx="1"/>
          </p:nvPr>
        </p:nvSpPr>
        <p:spPr>
          <a:xfrm>
            <a:off x="1402082" y="731520"/>
            <a:ext cx="7170420" cy="5445443"/>
          </a:xfrm>
          <a:prstGeom prst="rect">
            <a:avLst/>
          </a:prstGeo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3DED14-2C31-45FC-B438-4F5C3674AAF2}"/>
              </a:ext>
            </a:extLst>
          </p:cNvPr>
          <p:cNvSpPr>
            <a:spLocks noGrp="1"/>
          </p:cNvSpPr>
          <p:nvPr>
            <p:ph type="dt" sz="half" idx="10"/>
          </p:nvPr>
        </p:nvSpPr>
        <p:spPr>
          <a:xfrm>
            <a:off x="838200" y="6356354"/>
            <a:ext cx="2743200" cy="365125"/>
          </a:xfrm>
          <a:prstGeom prst="rect">
            <a:avLst/>
          </a:prstGeom>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F059B367-0E2F-48B1-ADAE-0BB082B3F91E}"/>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4265A8-0535-440C-87A7-D6C7E18E8DE1}"/>
              </a:ext>
            </a:extLst>
          </p:cNvPr>
          <p:cNvSpPr>
            <a:spLocks noGrp="1"/>
          </p:cNvSpPr>
          <p:nvPr>
            <p:ph type="sldNum" sz="quarter" idx="12"/>
          </p:nvPr>
        </p:nvSpPr>
        <p:spPr>
          <a:xfrm>
            <a:off x="8610600" y="6356354"/>
            <a:ext cx="2743200" cy="365125"/>
          </a:xfrm>
          <a:prstGeom prst="rect">
            <a:avLst/>
          </a:prstGeom>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3836157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ategory Titles">
    <p:spTree>
      <p:nvGrpSpPr>
        <p:cNvPr id="1" name=""/>
        <p:cNvGrpSpPr/>
        <p:nvPr/>
      </p:nvGrpSpPr>
      <p:grpSpPr>
        <a:xfrm>
          <a:off x="0" y="0"/>
          <a:ext cx="0" cy="0"/>
          <a:chOff x="0" y="0"/>
          <a:chExt cx="0" cy="0"/>
        </a:xfrm>
      </p:grpSpPr>
      <p:pic>
        <p:nvPicPr>
          <p:cNvPr id="11" name="Google Shape;324;p61" descr="An organic corner shape">
            <a:extLst>
              <a:ext uri="{FF2B5EF4-FFF2-40B4-BE49-F238E27FC236}">
                <a16:creationId xmlns:a16="http://schemas.microsoft.com/office/drawing/2014/main" id="{AF3421AC-571B-2D56-B605-669EC777F852}"/>
              </a:ext>
            </a:extLst>
          </p:cNvPr>
          <p:cNvPicPr preferRelativeResize="0"/>
          <p:nvPr userDrawn="1"/>
        </p:nvPicPr>
        <p:blipFill rotWithShape="1">
          <a:blip r:embed="rId2">
            <a:alphaModFix/>
          </a:blip>
          <a:srcRect l="11893" b="65540"/>
          <a:stretch/>
        </p:blipFill>
        <p:spPr>
          <a:xfrm rot="-5400000" flipH="1">
            <a:off x="-2087881" y="2087881"/>
            <a:ext cx="6858003" cy="2682242"/>
          </a:xfrm>
          <a:prstGeom prst="rect">
            <a:avLst/>
          </a:prstGeom>
          <a:noFill/>
          <a:ln>
            <a:noFill/>
          </a:ln>
        </p:spPr>
      </p:pic>
      <p:pic>
        <p:nvPicPr>
          <p:cNvPr id="12" name="Google Shape;325;p61" descr="A square made of dots">
            <a:extLst>
              <a:ext uri="{FF2B5EF4-FFF2-40B4-BE49-F238E27FC236}">
                <a16:creationId xmlns:a16="http://schemas.microsoft.com/office/drawing/2014/main" id="{4A2F9450-4442-1914-AB42-612500C2A227}"/>
              </a:ext>
            </a:extLst>
          </p:cNvPr>
          <p:cNvPicPr preferRelativeResize="0"/>
          <p:nvPr userDrawn="1"/>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13" name="Google Shape;326;p61">
            <a:extLst>
              <a:ext uri="{FF2B5EF4-FFF2-40B4-BE49-F238E27FC236}">
                <a16:creationId xmlns:a16="http://schemas.microsoft.com/office/drawing/2014/main" id="{1529B729-37B6-7B03-DC94-C4C8E5527C21}"/>
              </a:ext>
            </a:extLst>
          </p:cNvPr>
          <p:cNvSpPr txBox="1">
            <a:spLocks noGrp="1"/>
          </p:cNvSpPr>
          <p:nvPr>
            <p:ph type="title"/>
          </p:nvPr>
        </p:nvSpPr>
        <p:spPr>
          <a:xfrm>
            <a:off x="840568" y="1807242"/>
            <a:ext cx="4770120" cy="1934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4" name="Google Shape;327;p61" descr="A person reading a newspaper&#10;&#10;Description automatically generated with low confidence">
            <a:extLst>
              <a:ext uri="{FF2B5EF4-FFF2-40B4-BE49-F238E27FC236}">
                <a16:creationId xmlns:a16="http://schemas.microsoft.com/office/drawing/2014/main" id="{52541864-7FEB-3FD3-7015-CB60435C7CCF}"/>
              </a:ext>
            </a:extLst>
          </p:cNvPr>
          <p:cNvPicPr preferRelativeResize="0"/>
          <p:nvPr userDrawn="1"/>
        </p:nvPicPr>
        <p:blipFill rotWithShape="1">
          <a:blip r:embed="rId4">
            <a:alphaModFix/>
          </a:blip>
          <a:srcRect l="-85" r="39415"/>
          <a:stretch/>
        </p:blipFill>
        <p:spPr>
          <a:xfrm rot="10800000">
            <a:off x="5952744" y="0"/>
            <a:ext cx="6239256" cy="6858000"/>
          </a:xfrm>
          <a:prstGeom prst="flowChartDelay">
            <a:avLst/>
          </a:prstGeom>
          <a:noFill/>
          <a:ln>
            <a:noFill/>
          </a:ln>
        </p:spPr>
      </p:pic>
      <p:sp>
        <p:nvSpPr>
          <p:cNvPr id="15" name="Google Shape;328;p61">
            <a:extLst>
              <a:ext uri="{FF2B5EF4-FFF2-40B4-BE49-F238E27FC236}">
                <a16:creationId xmlns:a16="http://schemas.microsoft.com/office/drawing/2014/main" id="{E0578A07-4EB0-AC09-6748-57C6E3710C0B}"/>
              </a:ext>
            </a:extLst>
          </p:cNvPr>
          <p:cNvSpPr/>
          <p:nvPr userDrawn="1"/>
        </p:nvSpPr>
        <p:spPr>
          <a:xfrm>
            <a:off x="838200" y="4343718"/>
            <a:ext cx="4143756" cy="1630680"/>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329;p61">
            <a:extLst>
              <a:ext uri="{FF2B5EF4-FFF2-40B4-BE49-F238E27FC236}">
                <a16:creationId xmlns:a16="http://schemas.microsoft.com/office/drawing/2014/main" id="{6F25DE55-F90F-F906-7804-D643759B2EB9}"/>
              </a:ext>
            </a:extLst>
          </p:cNvPr>
          <p:cNvSpPr/>
          <p:nvPr userDrawn="1"/>
        </p:nvSpPr>
        <p:spPr>
          <a:xfrm>
            <a:off x="5268631" y="4313238"/>
            <a:ext cx="4143756" cy="1630680"/>
          </a:xfrm>
          <a:prstGeom prst="roundRect">
            <a:avLst>
              <a:gd name="adj" fmla="val 16667"/>
            </a:avLst>
          </a:prstGeom>
          <a:solidFill>
            <a:schemeClr val="lt2"/>
          </a:solidFill>
          <a:ln w="12700" cap="flat" cmpd="sng">
            <a:solidFill>
              <a:srgbClr val="A77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330;p61">
            <a:extLst>
              <a:ext uri="{FF2B5EF4-FFF2-40B4-BE49-F238E27FC236}">
                <a16:creationId xmlns:a16="http://schemas.microsoft.com/office/drawing/2014/main" id="{1815EB28-AFED-484C-5DB7-09625F3D9C4E}"/>
              </a:ext>
            </a:extLst>
          </p:cNvPr>
          <p:cNvSpPr txBox="1">
            <a:spLocks noGrp="1"/>
          </p:cNvSpPr>
          <p:nvPr>
            <p:ph type="body" idx="1"/>
          </p:nvPr>
        </p:nvSpPr>
        <p:spPr>
          <a:xfrm>
            <a:off x="2198123"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0" name="Google Shape;331;p61">
            <a:extLst>
              <a:ext uri="{FF2B5EF4-FFF2-40B4-BE49-F238E27FC236}">
                <a16:creationId xmlns:a16="http://schemas.microsoft.com/office/drawing/2014/main" id="{E8BC3ACF-E508-AB9F-4B72-67D977224294}"/>
              </a:ext>
            </a:extLst>
          </p:cNvPr>
          <p:cNvSpPr txBox="1">
            <a:spLocks noGrp="1"/>
          </p:cNvSpPr>
          <p:nvPr>
            <p:ph type="body" idx="2"/>
          </p:nvPr>
        </p:nvSpPr>
        <p:spPr>
          <a:xfrm>
            <a:off x="6684099"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1" name="Google Shape;332;p61" descr="A circle filled with diagonal lines">
            <a:extLst>
              <a:ext uri="{FF2B5EF4-FFF2-40B4-BE49-F238E27FC236}">
                <a16:creationId xmlns:a16="http://schemas.microsoft.com/office/drawing/2014/main" id="{A73F2157-4F4A-DBB2-11C0-7414FFC50A46}"/>
              </a:ext>
            </a:extLst>
          </p:cNvPr>
          <p:cNvPicPr preferRelativeResize="0"/>
          <p:nvPr userDrawn="1"/>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spTree>
    <p:extLst>
      <p:ext uri="{BB962C8B-B14F-4D97-AF65-F5344CB8AC3E}">
        <p14:creationId xmlns:p14="http://schemas.microsoft.com/office/powerpoint/2010/main" val="3288807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10" y="1819567"/>
            <a:ext cx="9855201" cy="2761673"/>
          </a:xfrm>
          <a:prstGeom prst="rect">
            <a:avLst/>
          </a:prstGeom>
        </p:spPr>
        <p:txBody>
          <a:bodyPr>
            <a:noAutofit/>
          </a:bodyPr>
          <a:lstStyle>
            <a:lvl1pPr>
              <a:defRPr sz="4500" b="1">
                <a:latin typeface="Calibri" panose="020F0502020204030204" pitchFamily="34" charset="0"/>
                <a:cs typeface="Calibri" panose="020F0502020204030204" pitchFamily="34" charset="0"/>
              </a:defRPr>
            </a:lvl1pPr>
          </a:lstStyle>
          <a:p>
            <a:r>
              <a:rPr lang="en-US" dirty="0"/>
              <a:t>“Insert A Quote or statement you want to emphasize.”</a:t>
            </a:r>
          </a:p>
        </p:txBody>
      </p:sp>
      <p:sp>
        <p:nvSpPr>
          <p:cNvPr id="3" name="Text Placeholder 10">
            <a:extLst>
              <a:ext uri="{FF2B5EF4-FFF2-40B4-BE49-F238E27FC236}">
                <a16:creationId xmlns:a16="http://schemas.microsoft.com/office/drawing/2014/main" id="{6214F1BC-365E-4A69-9842-C1457F93F042}"/>
              </a:ext>
            </a:extLst>
          </p:cNvPr>
          <p:cNvSpPr>
            <a:spLocks noGrp="1"/>
          </p:cNvSpPr>
          <p:nvPr>
            <p:ph type="body" sz="quarter" idx="10" hasCustomPrompt="1"/>
          </p:nvPr>
        </p:nvSpPr>
        <p:spPr>
          <a:xfrm>
            <a:off x="1754909" y="4838931"/>
            <a:ext cx="7465483" cy="589280"/>
          </a:xfrm>
          <a:prstGeom prst="rect">
            <a:avLst/>
          </a:prstGeom>
        </p:spPr>
        <p:txBody>
          <a:bodyPr/>
          <a:lstStyle>
            <a:lvl2pPr marL="457200" indent="0">
              <a:buNone/>
              <a:defRPr>
                <a:latin typeface="Calibri" panose="020F0502020204030204" pitchFamily="34" charset="0"/>
                <a:cs typeface="Calibri" panose="020F0502020204030204" pitchFamily="34" charset="0"/>
              </a:defRPr>
            </a:lvl2pPr>
          </a:lstStyle>
          <a:p>
            <a:pPr lvl="1"/>
            <a:r>
              <a:rPr lang="en-US" dirty="0"/>
              <a:t>- Source</a:t>
            </a:r>
          </a:p>
        </p:txBody>
      </p:sp>
    </p:spTree>
    <p:extLst>
      <p:ext uri="{BB962C8B-B14F-4D97-AF65-F5344CB8AC3E}">
        <p14:creationId xmlns:p14="http://schemas.microsoft.com/office/powerpoint/2010/main" val="3414139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79" y="2087881"/>
            <a:ext cx="6858003" cy="2682243"/>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601823" y="109380"/>
            <a:ext cx="896779" cy="2100421"/>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9" y="1819567"/>
            <a:ext cx="9873675" cy="2761673"/>
          </a:xfrm>
          <a:prstGeom prst="rect">
            <a:avLst/>
          </a:prstGeom>
        </p:spPr>
        <p:txBody>
          <a:bodyPr>
            <a:noAutofit/>
          </a:bodyPr>
          <a:lstStyle>
            <a:lvl1pPr>
              <a:defRPr sz="4500" b="1">
                <a:latin typeface="Calibri" panose="020F0502020204030204" pitchFamily="34" charset="0"/>
                <a:cs typeface="Calibri" panose="020F0502020204030204" pitchFamily="34" charset="0"/>
              </a:defRPr>
            </a:lvl1pPr>
          </a:lstStyle>
          <a:p>
            <a:r>
              <a:rPr lang="en-US" dirty="0"/>
              <a:t>“Insert A Quote or statement you want to emphasize.”</a:t>
            </a:r>
          </a:p>
        </p:txBody>
      </p:sp>
      <p:sp>
        <p:nvSpPr>
          <p:cNvPr id="7" name="Text Placeholder 10">
            <a:extLst>
              <a:ext uri="{FF2B5EF4-FFF2-40B4-BE49-F238E27FC236}">
                <a16:creationId xmlns:a16="http://schemas.microsoft.com/office/drawing/2014/main" id="{798F072D-7753-4191-AADA-A1D1E31EDC20}"/>
              </a:ext>
            </a:extLst>
          </p:cNvPr>
          <p:cNvSpPr>
            <a:spLocks noGrp="1"/>
          </p:cNvSpPr>
          <p:nvPr>
            <p:ph type="body" sz="quarter" idx="10" hasCustomPrompt="1"/>
          </p:nvPr>
        </p:nvSpPr>
        <p:spPr>
          <a:xfrm>
            <a:off x="4163101" y="4835700"/>
            <a:ext cx="7465483" cy="589280"/>
          </a:xfrm>
          <a:prstGeom prst="rect">
            <a:avLst/>
          </a:prstGeom>
        </p:spPr>
        <p:txBody>
          <a:bodyPr/>
          <a:lstStyle>
            <a:lvl2pPr marL="457200" indent="0">
              <a:buNone/>
              <a:defRPr>
                <a:latin typeface="Calibri" panose="020F0502020204030204" pitchFamily="34" charset="0"/>
                <a:cs typeface="Calibri" panose="020F0502020204030204" pitchFamily="34" charset="0"/>
              </a:defRPr>
            </a:lvl2pPr>
          </a:lstStyle>
          <a:p>
            <a:pPr lvl="1"/>
            <a:r>
              <a:rPr lang="en-US" dirty="0"/>
              <a:t>- Source</a:t>
            </a:r>
          </a:p>
        </p:txBody>
      </p:sp>
      <p:pic>
        <p:nvPicPr>
          <p:cNvPr id="9" name="Picture 8">
            <a:extLst>
              <a:ext uri="{FF2B5EF4-FFF2-40B4-BE49-F238E27FC236}">
                <a16:creationId xmlns:a16="http://schemas.microsoft.com/office/drawing/2014/main" id="{A16BB9A5-57B1-1E41-51C7-B0B9D90813D2}"/>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372359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17" name="Google Shape;343;p64" descr="An organic corner shape">
            <a:extLst>
              <a:ext uri="{FF2B5EF4-FFF2-40B4-BE49-F238E27FC236}">
                <a16:creationId xmlns:a16="http://schemas.microsoft.com/office/drawing/2014/main" id="{CAFE725D-2A23-2CE1-3558-A8767213ED69}"/>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18" name="Google Shape;344;p64" descr="A square made of dots">
            <a:extLst>
              <a:ext uri="{FF2B5EF4-FFF2-40B4-BE49-F238E27FC236}">
                <a16:creationId xmlns:a16="http://schemas.microsoft.com/office/drawing/2014/main" id="{EF8AECB4-DC85-4020-19FB-AC09121379E4}"/>
              </a:ext>
            </a:extLst>
          </p:cNvPr>
          <p:cNvPicPr preferRelativeResize="0"/>
          <p:nvPr userDrawn="1"/>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20" name="Google Shape;346;p64" descr="Logo, icon&#10;&#10;Description automatically generated">
            <a:extLst>
              <a:ext uri="{FF2B5EF4-FFF2-40B4-BE49-F238E27FC236}">
                <a16:creationId xmlns:a16="http://schemas.microsoft.com/office/drawing/2014/main" id="{933E79CE-D389-3465-CD3C-C3CD73AF0B59}"/>
              </a:ext>
            </a:extLst>
          </p:cNvPr>
          <p:cNvPicPr preferRelativeResize="0"/>
          <p:nvPr userDrawn="1"/>
        </p:nvPicPr>
        <p:blipFill rotWithShape="1">
          <a:blip r:embed="rId4">
            <a:alphaModFix/>
          </a:blip>
          <a:srcRect/>
          <a:stretch/>
        </p:blipFill>
        <p:spPr>
          <a:xfrm>
            <a:off x="6607207" y="4769288"/>
            <a:ext cx="457200" cy="457200"/>
          </a:xfrm>
          <a:prstGeom prst="rect">
            <a:avLst/>
          </a:prstGeom>
          <a:noFill/>
          <a:ln>
            <a:noFill/>
          </a:ln>
        </p:spPr>
      </p:pic>
      <p:pic>
        <p:nvPicPr>
          <p:cNvPr id="21" name="Google Shape;347;p64" descr="Logo&#10;&#10;Description automatically generated">
            <a:extLst>
              <a:ext uri="{FF2B5EF4-FFF2-40B4-BE49-F238E27FC236}">
                <a16:creationId xmlns:a16="http://schemas.microsoft.com/office/drawing/2014/main" id="{4F1C79D7-C257-8576-BDE4-36C5673E9A10}"/>
              </a:ext>
            </a:extLst>
          </p:cNvPr>
          <p:cNvPicPr preferRelativeResize="0"/>
          <p:nvPr userDrawn="1"/>
        </p:nvPicPr>
        <p:blipFill rotWithShape="1">
          <a:blip r:embed="rId5">
            <a:alphaModFix/>
          </a:blip>
          <a:srcRect/>
          <a:stretch/>
        </p:blipFill>
        <p:spPr>
          <a:xfrm>
            <a:off x="2861868" y="3659033"/>
            <a:ext cx="457200" cy="457200"/>
          </a:xfrm>
          <a:prstGeom prst="rect">
            <a:avLst/>
          </a:prstGeom>
          <a:noFill/>
          <a:ln>
            <a:noFill/>
          </a:ln>
        </p:spPr>
      </p:pic>
      <p:pic>
        <p:nvPicPr>
          <p:cNvPr id="22" name="Google Shape;348;p64" descr="Icon&#10;&#10;Description automatically generated">
            <a:extLst>
              <a:ext uri="{FF2B5EF4-FFF2-40B4-BE49-F238E27FC236}">
                <a16:creationId xmlns:a16="http://schemas.microsoft.com/office/drawing/2014/main" id="{A125E240-DFC2-31C1-2372-C010D2601E85}"/>
              </a:ext>
            </a:extLst>
          </p:cNvPr>
          <p:cNvPicPr preferRelativeResize="0"/>
          <p:nvPr userDrawn="1"/>
        </p:nvPicPr>
        <p:blipFill rotWithShape="1">
          <a:blip r:embed="rId6">
            <a:alphaModFix/>
          </a:blip>
          <a:srcRect/>
          <a:stretch/>
        </p:blipFill>
        <p:spPr>
          <a:xfrm>
            <a:off x="2861868" y="4769288"/>
            <a:ext cx="457200" cy="457200"/>
          </a:xfrm>
          <a:prstGeom prst="rect">
            <a:avLst/>
          </a:prstGeom>
          <a:noFill/>
          <a:ln>
            <a:noFill/>
          </a:ln>
        </p:spPr>
      </p:pic>
      <p:pic>
        <p:nvPicPr>
          <p:cNvPr id="23" name="Google Shape;349;p64" descr="Icon&#10;&#10;Description automatically generated">
            <a:extLst>
              <a:ext uri="{FF2B5EF4-FFF2-40B4-BE49-F238E27FC236}">
                <a16:creationId xmlns:a16="http://schemas.microsoft.com/office/drawing/2014/main" id="{E2ED4BB3-2C22-B3AE-7603-82963865891D}"/>
              </a:ext>
            </a:extLst>
          </p:cNvPr>
          <p:cNvPicPr preferRelativeResize="0"/>
          <p:nvPr userDrawn="1"/>
        </p:nvPicPr>
        <p:blipFill rotWithShape="1">
          <a:blip r:embed="rId7">
            <a:alphaModFix/>
          </a:blip>
          <a:srcRect/>
          <a:stretch/>
        </p:blipFill>
        <p:spPr>
          <a:xfrm>
            <a:off x="6581843" y="3653179"/>
            <a:ext cx="457200" cy="457200"/>
          </a:xfrm>
          <a:prstGeom prst="rect">
            <a:avLst/>
          </a:prstGeom>
          <a:noFill/>
          <a:ln>
            <a:noFill/>
          </a:ln>
        </p:spPr>
      </p:pic>
      <p:pic>
        <p:nvPicPr>
          <p:cNvPr id="24" name="Google Shape;350;p64">
            <a:extLst>
              <a:ext uri="{FF2B5EF4-FFF2-40B4-BE49-F238E27FC236}">
                <a16:creationId xmlns:a16="http://schemas.microsoft.com/office/drawing/2014/main" id="{AECEBE99-E10B-2E67-238D-47ECABAAC3B2}"/>
              </a:ext>
            </a:extLst>
          </p:cNvPr>
          <p:cNvPicPr preferRelativeResize="0"/>
          <p:nvPr userDrawn="1"/>
        </p:nvPicPr>
        <p:blipFill rotWithShape="1">
          <a:blip r:embed="rId8">
            <a:alphaModFix/>
          </a:blip>
          <a:srcRect/>
          <a:stretch/>
        </p:blipFill>
        <p:spPr>
          <a:xfrm>
            <a:off x="4615214" y="2228959"/>
            <a:ext cx="992009" cy="992009"/>
          </a:xfrm>
          <a:prstGeom prst="rect">
            <a:avLst/>
          </a:prstGeom>
          <a:noFill/>
          <a:ln>
            <a:noFill/>
          </a:ln>
        </p:spPr>
      </p:pic>
      <p:sp>
        <p:nvSpPr>
          <p:cNvPr id="25" name="Google Shape;351;p64">
            <a:extLst>
              <a:ext uri="{FF2B5EF4-FFF2-40B4-BE49-F238E27FC236}">
                <a16:creationId xmlns:a16="http://schemas.microsoft.com/office/drawing/2014/main" id="{EDEBB3E8-EE2D-8554-885A-E5E98107BE6B}"/>
              </a:ext>
            </a:extLst>
          </p:cNvPr>
          <p:cNvSpPr txBox="1">
            <a:spLocks noGrp="1"/>
          </p:cNvSpPr>
          <p:nvPr>
            <p:ph type="title"/>
          </p:nvPr>
        </p:nvSpPr>
        <p:spPr>
          <a:xfrm>
            <a:off x="2327563" y="585651"/>
            <a:ext cx="7375237"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352;p64">
            <a:extLst>
              <a:ext uri="{FF2B5EF4-FFF2-40B4-BE49-F238E27FC236}">
                <a16:creationId xmlns:a16="http://schemas.microsoft.com/office/drawing/2014/main" id="{3E8D1243-B34D-EFE9-A2A5-EE95DA0485D0}"/>
              </a:ext>
            </a:extLst>
          </p:cNvPr>
          <p:cNvSpPr txBox="1"/>
          <p:nvPr userDrawn="1"/>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@BureauIndEdu</a:t>
            </a:r>
            <a:endParaRPr dirty="0"/>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28" name="Google Shape;353;p64">
            <a:extLst>
              <a:ext uri="{FF2B5EF4-FFF2-40B4-BE49-F238E27FC236}">
                <a16:creationId xmlns:a16="http://schemas.microsoft.com/office/drawing/2014/main" id="{B405E9D2-713D-0096-84DE-BB83C76A9A3D}"/>
              </a:ext>
            </a:extLst>
          </p:cNvPr>
          <p:cNvSpPr txBox="1"/>
          <p:nvPr userDrawn="1"/>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dirty="0"/>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0" name="Google Shape;354;p64">
            <a:extLst>
              <a:ext uri="{FF2B5EF4-FFF2-40B4-BE49-F238E27FC236}">
                <a16:creationId xmlns:a16="http://schemas.microsoft.com/office/drawing/2014/main" id="{F1C04AE2-8026-821C-5BBA-B57885B4994B}"/>
              </a:ext>
            </a:extLst>
          </p:cNvPr>
          <p:cNvSpPr txBox="1"/>
          <p:nvPr userDrawn="1"/>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dirty="0">
                <a:solidFill>
                  <a:schemeClr val="dk1"/>
                </a:solidFill>
                <a:latin typeface="Calibri" panose="020F0502020204030204" pitchFamily="34" charset="0"/>
                <a:ea typeface="Trebuchet MS"/>
                <a:cs typeface="Calibri" panose="020F0502020204030204" pitchFamily="34" charset="0"/>
                <a:sym typeface="Trebuchet MS"/>
                <a:hlinkClick r:id="rId9">
                  <a:extLst>
                    <a:ext uri="{A12FA001-AC4F-418D-AE19-62706E023703}">
                      <ahyp:hlinkClr xmlns:ahyp="http://schemas.microsoft.com/office/drawing/2018/hyperlinkcolor" val="tx"/>
                    </a:ext>
                  </a:extLst>
                </a:hlinkClick>
              </a:rPr>
              <a:t>www.bie.edu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31" name="Google Shape;355;p64">
            <a:extLst>
              <a:ext uri="{FF2B5EF4-FFF2-40B4-BE49-F238E27FC236}">
                <a16:creationId xmlns:a16="http://schemas.microsoft.com/office/drawing/2014/main" id="{667F3C59-6BA6-84FD-0EFC-2B7D95D50B7D}"/>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32" name="Google Shape;356;p64">
            <a:extLst>
              <a:ext uri="{FF2B5EF4-FFF2-40B4-BE49-F238E27FC236}">
                <a16:creationId xmlns:a16="http://schemas.microsoft.com/office/drawing/2014/main" id="{21923FC6-F576-78B5-B041-2CE83294F1E6}"/>
              </a:ext>
            </a:extLst>
          </p:cNvPr>
          <p:cNvSpPr/>
          <p:nvPr userDrawn="1"/>
        </p:nvSpPr>
        <p:spPr>
          <a:xfrm rot="-1164760">
            <a:off x="243020" y="2620826"/>
            <a:ext cx="2729164" cy="4296925"/>
          </a:xfrm>
          <a:prstGeom prst="rect">
            <a:avLst/>
          </a:prstGeom>
          <a:blipFill rotWithShape="1">
            <a:blip r:embed="rId10">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 name="Picture 33">
            <a:extLst>
              <a:ext uri="{FF2B5EF4-FFF2-40B4-BE49-F238E27FC236}">
                <a16:creationId xmlns:a16="http://schemas.microsoft.com/office/drawing/2014/main" id="{C67941E0-E89D-A1E4-6015-063B75302DAD}"/>
              </a:ext>
            </a:extLst>
          </p:cNvPr>
          <p:cNvPicPr>
            <a:picLocks noChangeAspect="1"/>
          </p:cNvPicPr>
          <p:nvPr userDrawn="1"/>
        </p:nvPicPr>
        <p:blipFill>
          <a:blip r:embed="rId11"/>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1680299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pic>
        <p:nvPicPr>
          <p:cNvPr id="39" name="Graphic 38" descr="An organic corner shape">
            <a:extLst>
              <a:ext uri="{FF2B5EF4-FFF2-40B4-BE49-F238E27FC236}">
                <a16:creationId xmlns:a16="http://schemas.microsoft.com/office/drawing/2014/main" id="{2C099816-6786-4536-8B20-B7D4BD1AC5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1" cy="2404162"/>
          </a:xfrm>
          <a:prstGeom prst="rect">
            <a:avLst/>
          </a:prstGeom>
        </p:spPr>
      </p:pic>
      <p:pic>
        <p:nvPicPr>
          <p:cNvPr id="40" name="Graphic 39" descr="A circle filled with diagonal lines">
            <a:extLst>
              <a:ext uri="{FF2B5EF4-FFF2-40B4-BE49-F238E27FC236}">
                <a16:creationId xmlns:a16="http://schemas.microsoft.com/office/drawing/2014/main" id="{FC156FF0-03E7-49B2-8A0D-E033B885C2E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3" cy="3539374"/>
          </a:xfrm>
          <a:prstGeom prst="rect">
            <a:avLst/>
          </a:prstGeom>
        </p:spPr>
      </p:pic>
      <p:cxnSp>
        <p:nvCxnSpPr>
          <p:cNvPr id="41" name="Straight Connector 40">
            <a:extLst>
              <a:ext uri="{FF2B5EF4-FFF2-40B4-BE49-F238E27FC236}">
                <a16:creationId xmlns:a16="http://schemas.microsoft.com/office/drawing/2014/main" id="{7051ADDC-8D90-443F-8D31-F60D3B82F805}"/>
              </a:ext>
            </a:extLst>
          </p:cNvPr>
          <p:cNvCxnSpPr>
            <a:cxnSpLocks/>
          </p:cNvCxnSpPr>
          <p:nvPr userDrawn="1"/>
        </p:nvCxnSpPr>
        <p:spPr>
          <a:xfrm flipH="1">
            <a:off x="1168402" y="6176963"/>
            <a:ext cx="6747351"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15655" y="3632202"/>
            <a:ext cx="3331580" cy="2860675"/>
          </a:xfrm>
          <a:prstGeom prst="rect">
            <a:avLst/>
          </a:prstGeom>
        </p:spPr>
      </p:pic>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839790" y="365129"/>
            <a:ext cx="9050972" cy="1325563"/>
          </a:xfrm>
          <a:prstGeom prst="rect">
            <a:avLst/>
          </a:prstGeom>
        </p:spPr>
        <p:txBody>
          <a:bodyPr/>
          <a:lstStyle>
            <a:lvl1pPr>
              <a:defRPr b="1">
                <a:latin typeface="Calibri" panose="020F0502020204030204" pitchFamily="34" charset="0"/>
                <a:cs typeface="Calibri" panose="020F0502020204030204" pitchFamily="34" charset="0"/>
              </a:defRPr>
            </a:lvl1pPr>
          </a:lstStyle>
          <a:p>
            <a:r>
              <a:rPr lang="en-US" dirty="0"/>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415740" y="1879602"/>
            <a:ext cx="4599537" cy="621101"/>
          </a:xfrm>
          <a:prstGeom prst="rect">
            <a:avLst/>
          </a:prstGeom>
        </p:spPr>
        <p:txBody>
          <a:bodyPr anchor="b"/>
          <a:lstStyle>
            <a:lvl1pPr marL="0" indent="0">
              <a:buNone/>
              <a:defRPr sz="1800" b="1">
                <a:solidFill>
                  <a:schemeClr val="tx2">
                    <a:lumMod val="50000"/>
                  </a:schemeClr>
                </a:solidFill>
                <a:latin typeface="Calibri" panose="020F0502020204030204" pitchFamily="34" charset="0"/>
                <a:cs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6377530" y="1870077"/>
            <a:ext cx="4599537" cy="621101"/>
          </a:xfrm>
          <a:prstGeom prst="rect">
            <a:avLst/>
          </a:prstGeom>
        </p:spPr>
        <p:txBody>
          <a:bodyPr anchor="b"/>
          <a:lstStyle>
            <a:lvl1pPr marL="0" indent="0">
              <a:buNone/>
              <a:defRPr sz="1800" b="1">
                <a:solidFill>
                  <a:schemeClr val="tx2">
                    <a:lumMod val="50000"/>
                  </a:schemeClr>
                </a:solidFill>
                <a:latin typeface="Calibri" panose="020F0502020204030204" pitchFamily="34" charset="0"/>
                <a:cs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6377529" y="2670565"/>
            <a:ext cx="4587240" cy="3231743"/>
          </a:xfrm>
          <a:prstGeom prst="rect">
            <a:avLst/>
          </a:prstGeom>
        </p:spPr>
        <p:txBody>
          <a:bodyPr>
            <a:normAutofit/>
          </a:bodyPr>
          <a:lstStyle>
            <a:lvl1pPr marL="0" indent="0">
              <a:buNone/>
              <a:defRPr sz="1800">
                <a:latin typeface="Calibri" panose="020F0502020204030204" pitchFamily="34" charset="0"/>
                <a:cs typeface="Calibri" panose="020F0502020204030204" pitchFamily="34" charset="0"/>
              </a:defRPr>
            </a:lvl1pPr>
            <a:lvl2pPr marL="342900" indent="0">
              <a:buNone/>
              <a:defRPr sz="1500">
                <a:latin typeface="Calibri" panose="020F0502020204030204" pitchFamily="34" charset="0"/>
                <a:cs typeface="Calibri" panose="020F0502020204030204" pitchFamily="34" charset="0"/>
              </a:defRPr>
            </a:lvl2pPr>
            <a:lvl3pPr marL="685800" indent="0">
              <a:buNone/>
              <a:defRPr sz="1350">
                <a:latin typeface="Calibri" panose="020F0502020204030204" pitchFamily="34" charset="0"/>
                <a:cs typeface="Calibri" panose="020F0502020204030204" pitchFamily="34" charset="0"/>
              </a:defRPr>
            </a:lvl3pPr>
            <a:lvl4pPr marL="1028700" indent="0">
              <a:buNone/>
              <a:defRPr sz="1200"/>
            </a:lvl4pPr>
            <a:lvl5pPr marL="1371600" indent="0">
              <a:buNone/>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428035" y="2657443"/>
            <a:ext cx="4587240" cy="3220088"/>
          </a:xfrm>
          <a:prstGeom prst="rect">
            <a:avLst/>
          </a:prstGeom>
        </p:spPr>
        <p:txBody>
          <a:bodyPr>
            <a:normAutofit/>
          </a:bodyPr>
          <a:lstStyle>
            <a:lvl1pPr marL="0" indent="0">
              <a:buNone/>
              <a:defRPr sz="1800">
                <a:latin typeface="Calibri" panose="020F0502020204030204" pitchFamily="34" charset="0"/>
                <a:cs typeface="Calibri" panose="020F0502020204030204" pitchFamily="34" charset="0"/>
              </a:defRPr>
            </a:lvl1pPr>
            <a:lvl2pPr marL="342900" indent="0">
              <a:buNone/>
              <a:defRPr sz="1500">
                <a:latin typeface="Calibri" panose="020F0502020204030204" pitchFamily="34" charset="0"/>
                <a:cs typeface="Calibri" panose="020F0502020204030204" pitchFamily="34" charset="0"/>
              </a:defRPr>
            </a:lvl2pPr>
            <a:lvl3pPr marL="685800" indent="0">
              <a:buNone/>
              <a:defRPr sz="1350">
                <a:latin typeface="Calibri" panose="020F0502020204030204" pitchFamily="34" charset="0"/>
                <a:cs typeface="Calibri" panose="020F0502020204030204" pitchFamily="34" charset="0"/>
              </a:defRPr>
            </a:lvl3pPr>
            <a:lvl4pPr marL="1028700" indent="0">
              <a:buNone/>
              <a:defRPr sz="1200"/>
            </a:lvl4pPr>
            <a:lvl5pPr marL="1371600" indent="0">
              <a:buNone/>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a:xfrm>
            <a:off x="838200" y="6356354"/>
            <a:ext cx="2743200" cy="365125"/>
          </a:xfrm>
          <a:prstGeom prst="rect">
            <a:avLst/>
          </a:prstGeom>
        </p:spPr>
        <p:txBody>
          <a:bodyPr/>
          <a:lstStyle/>
          <a:p>
            <a:fld id="{9E7F3E95-5449-464B-9A17-EBCF3AFEBB5B}" type="datetimeFigureOut">
              <a:rPr lang="en-US" smtClean="0"/>
              <a:pPr/>
              <a:t>6/6/2022</a:t>
            </a:fld>
            <a:endParaRPr lang="en-US" dirty="0"/>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a:xfrm>
            <a:off x="4038600" y="6356354"/>
            <a:ext cx="4114800" cy="365125"/>
          </a:xfrm>
          <a:prstGeom prst="rect">
            <a:avLst/>
          </a:prstGeom>
        </p:spPr>
        <p:txBody>
          <a:bodyPr/>
          <a:lstStyle/>
          <a:p>
            <a:endParaRPr lang="en-US" dirty="0"/>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a:xfrm>
            <a:off x="8610600" y="6356354"/>
            <a:ext cx="2743200" cy="365125"/>
          </a:xfrm>
          <a:prstGeom prst="rect">
            <a:avLst/>
          </a:prstGeom>
        </p:spPr>
        <p:txBody>
          <a:bodyPr/>
          <a:lstStyle/>
          <a:p>
            <a:fld id="{5B4CAECD-02FE-4C4A-9471-426DCC91B0DD}" type="slidenum">
              <a:rPr lang="en-US" smtClean="0"/>
              <a:pPr/>
              <a:t>‹#›</a:t>
            </a:fld>
            <a:endParaRPr lang="en-US" dirty="0"/>
          </a:p>
        </p:txBody>
      </p:sp>
      <p:pic>
        <p:nvPicPr>
          <p:cNvPr id="23" name="Picture 22">
            <a:extLst>
              <a:ext uri="{FF2B5EF4-FFF2-40B4-BE49-F238E27FC236}">
                <a16:creationId xmlns:a16="http://schemas.microsoft.com/office/drawing/2014/main" id="{929DB7AC-FE64-9DC1-96E4-8BAE40DF4312}"/>
              </a:ext>
            </a:extLst>
          </p:cNvPr>
          <p:cNvPicPr>
            <a:picLocks noChangeAspect="1"/>
          </p:cNvPicPr>
          <p:nvPr userDrawn="1"/>
        </p:nvPicPr>
        <p:blipFill>
          <a:blip r:embed="rId8"/>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524858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1" y="-1232989"/>
            <a:ext cx="9082603" cy="110503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Thank You (Hidden)</a:t>
            </a:r>
          </a:p>
        </p:txBody>
      </p:sp>
      <p:pic>
        <p:nvPicPr>
          <p:cNvPr id="4" name="Google Shape;156;p45" descr="Text&#10;&#10;Description automatically generated">
            <a:extLst>
              <a:ext uri="{FF2B5EF4-FFF2-40B4-BE49-F238E27FC236}">
                <a16:creationId xmlns:a16="http://schemas.microsoft.com/office/drawing/2014/main" id="{9CAFF3C3-FF68-7C5D-F1D8-FFB834EC1774}"/>
              </a:ext>
            </a:extLst>
          </p:cNvPr>
          <p:cNvPicPr preferRelativeResize="0"/>
          <p:nvPr userDrawn="1"/>
        </p:nvPicPr>
        <p:blipFill rotWithShape="1">
          <a:blip r:embed="rId2">
            <a:alphaModFix/>
          </a:blip>
          <a:srcRect/>
          <a:stretch/>
        </p:blipFill>
        <p:spPr>
          <a:xfrm>
            <a:off x="1496169" y="527052"/>
            <a:ext cx="9199661" cy="5803895"/>
          </a:xfrm>
          <a:prstGeom prst="rect">
            <a:avLst/>
          </a:prstGeom>
          <a:noFill/>
          <a:ln>
            <a:noFill/>
          </a:ln>
        </p:spPr>
      </p:pic>
    </p:spTree>
    <p:extLst>
      <p:ext uri="{BB962C8B-B14F-4D97-AF65-F5344CB8AC3E}">
        <p14:creationId xmlns:p14="http://schemas.microsoft.com/office/powerpoint/2010/main" val="388515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8625840" cy="1450757"/>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a:prstGeom prst="rect">
            <a:avLst/>
          </a:prstGeom>
        </p:spPr>
        <p:txBody>
          <a:bodyPr lIns="91440" rIns="91440" anchor="ctr">
            <a:normAutofit/>
          </a:bodyPr>
          <a:lstStyle>
            <a:lvl1pPr marL="0" indent="0">
              <a:buNone/>
              <a:defRPr sz="2000" b="0" cap="all"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97280" y="2582334"/>
            <a:ext cx="4937760" cy="3378200"/>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a:prstGeom prst="rect">
            <a:avLst/>
          </a:prstGeom>
        </p:spPr>
        <p:txBody>
          <a:bodyPr lIns="91440" rIns="91440" anchor="ctr">
            <a:normAutofit/>
          </a:bodyPr>
          <a:lstStyle>
            <a:lvl1pPr marL="0" indent="0">
              <a:buNone/>
              <a:defRPr sz="2000" b="0" cap="all"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920" y="2582334"/>
            <a:ext cx="4937760" cy="3378200"/>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4"/>
            <a:ext cx="2743200" cy="365125"/>
          </a:xfrm>
          <a:prstGeom prst="rect">
            <a:avLst/>
          </a:prstGeom>
        </p:spPr>
        <p:txBody>
          <a:bodyPr/>
          <a:lstStyle/>
          <a:p>
            <a:fld id="{00476B0F-8F7F-4F7A-8AF6-D32BF85DF275}" type="datetime1">
              <a:rPr lang="en-US" smtClean="0"/>
              <a:t>6/6/2022</a:t>
            </a:fld>
            <a:endParaRPr lang="en-US" dirty="0"/>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4"/>
            <a:ext cx="2743200" cy="365125"/>
          </a:xfrm>
          <a:prstGeom prst="rect">
            <a:avLst/>
          </a:prstGeom>
        </p:spPr>
        <p:txBody>
          <a:bodyPr/>
          <a:lstStyle/>
          <a:p>
            <a:fld id="{8228DBD0-673F-46F5-8A8A-E71574A251B2}" type="slidenum">
              <a:rPr lang="en-US" smtClean="0"/>
              <a:t>‹#›</a:t>
            </a:fld>
            <a:endParaRPr lang="en-US" dirty="0"/>
          </a:p>
        </p:txBody>
      </p:sp>
    </p:spTree>
    <p:extLst>
      <p:ext uri="{BB962C8B-B14F-4D97-AF65-F5344CB8AC3E}">
        <p14:creationId xmlns:p14="http://schemas.microsoft.com/office/powerpoint/2010/main" val="273283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9" name="Graphic 48" descr="An organic corner shape">
            <a:extLst>
              <a:ext uri="{FF2B5EF4-FFF2-40B4-BE49-F238E27FC236}">
                <a16:creationId xmlns:a16="http://schemas.microsoft.com/office/drawing/2014/main" id="{825D9250-D035-4191-B859-FF2C71159EB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7415" r="11642"/>
          <a:stretch/>
        </p:blipFill>
        <p:spPr>
          <a:xfrm>
            <a:off x="-13573" y="4929150"/>
            <a:ext cx="4321413" cy="1928850"/>
          </a:xfrm>
          <a:prstGeom prst="rect">
            <a:avLst/>
          </a:prstGeom>
        </p:spPr>
      </p:pic>
      <p:sp>
        <p:nvSpPr>
          <p:cNvPr id="2" name="Title 1">
            <a:extLst>
              <a:ext uri="{FF2B5EF4-FFF2-40B4-BE49-F238E27FC236}">
                <a16:creationId xmlns:a16="http://schemas.microsoft.com/office/drawing/2014/main" id="{7551568C-9F28-4C55-B8FD-72E227ED2585}"/>
              </a:ext>
            </a:extLst>
          </p:cNvPr>
          <p:cNvSpPr>
            <a:spLocks noGrp="1"/>
          </p:cNvSpPr>
          <p:nvPr>
            <p:ph type="title"/>
          </p:nvPr>
        </p:nvSpPr>
        <p:spPr>
          <a:xfrm>
            <a:off x="1266965" y="2348097"/>
            <a:ext cx="8940800" cy="1325563"/>
          </a:xfrm>
          <a:prstGeom prst="rect">
            <a:avLst/>
          </a:prstGeom>
        </p:spPr>
        <p:txBody>
          <a:bodyPr/>
          <a:lstStyle>
            <a:lvl1pPr>
              <a:defRPr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26" name="Graphic 25" descr="A circle filled with diagonal lines">
            <a:extLst>
              <a:ext uri="{FF2B5EF4-FFF2-40B4-BE49-F238E27FC236}">
                <a16:creationId xmlns:a16="http://schemas.microsoft.com/office/drawing/2014/main" id="{C6961DA7-B14D-45A9-88B2-BCE78F5E7F0E}"/>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58934" t="11636" r="12364" b="10950"/>
          <a:stretch/>
        </p:blipFill>
        <p:spPr>
          <a:xfrm>
            <a:off x="-13573" y="4265891"/>
            <a:ext cx="1281385" cy="2592111"/>
          </a:xfrm>
          <a:prstGeom prst="rect">
            <a:avLst/>
          </a:prstGeom>
        </p:spPr>
      </p:pic>
      <p:cxnSp>
        <p:nvCxnSpPr>
          <p:cNvPr id="35" name="Straight Connector 34">
            <a:extLst>
              <a:ext uri="{FF2B5EF4-FFF2-40B4-BE49-F238E27FC236}">
                <a16:creationId xmlns:a16="http://schemas.microsoft.com/office/drawing/2014/main" id="{58934AB8-0BB6-43C1-8C47-F9538024E73D}"/>
              </a:ext>
            </a:extLst>
          </p:cNvPr>
          <p:cNvCxnSpPr>
            <a:cxnSpLocks/>
          </p:cNvCxnSpPr>
          <p:nvPr userDrawn="1"/>
        </p:nvCxnSpPr>
        <p:spPr>
          <a:xfrm flipH="1">
            <a:off x="976702" y="6197283"/>
            <a:ext cx="5513633"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Text Placeholder 18">
            <a:extLst>
              <a:ext uri="{FF2B5EF4-FFF2-40B4-BE49-F238E27FC236}">
                <a16:creationId xmlns:a16="http://schemas.microsoft.com/office/drawing/2014/main" id="{159A8289-EB18-4ACB-9800-EE8DBEF9C3FD}"/>
              </a:ext>
            </a:extLst>
          </p:cNvPr>
          <p:cNvSpPr>
            <a:spLocks noGrp="1"/>
          </p:cNvSpPr>
          <p:nvPr>
            <p:ph type="body" sz="quarter" idx="13" hasCustomPrompt="1"/>
          </p:nvPr>
        </p:nvSpPr>
        <p:spPr>
          <a:xfrm>
            <a:off x="2322901" y="3744689"/>
            <a:ext cx="8087360" cy="1855302"/>
          </a:xfrm>
          <a:prstGeom prst="rect">
            <a:avLst/>
          </a:prstGeom>
        </p:spPr>
        <p:txBody>
          <a:bodyPr anchor="ctr">
            <a:noAutofit/>
          </a:bodyPr>
          <a:lstStyle>
            <a:lvl1pPr>
              <a:defRPr>
                <a:solidFill>
                  <a:schemeClr val="bg1"/>
                </a:solidFill>
              </a:defRPr>
            </a:lvl1pPr>
            <a:lvl2pPr marL="228600" indent="0" algn="l">
              <a:buNone/>
              <a:defRPr sz="2800">
                <a:solidFill>
                  <a:schemeClr val="bg1"/>
                </a:solidFill>
                <a:latin typeface="Calibri" panose="020F0502020204030204" pitchFamily="34" charset="0"/>
                <a:cs typeface="Calibri" panose="020F050202020403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Name of Presenter</a:t>
            </a:r>
          </a:p>
          <a:p>
            <a:pPr lvl="1"/>
            <a:r>
              <a:rPr lang="en-US" dirty="0"/>
              <a:t>Position/Title</a:t>
            </a:r>
          </a:p>
          <a:p>
            <a:pPr lvl="1"/>
            <a:r>
              <a:rPr lang="en-US" dirty="0"/>
              <a:t>School/Department/Organization Info</a:t>
            </a:r>
          </a:p>
        </p:txBody>
      </p:sp>
      <p:pic>
        <p:nvPicPr>
          <p:cNvPr id="39" name="Graphic 38" descr="An organic corner shape">
            <a:extLst>
              <a:ext uri="{FF2B5EF4-FFF2-40B4-BE49-F238E27FC236}">
                <a16:creationId xmlns:a16="http://schemas.microsoft.com/office/drawing/2014/main" id="{1427D2F6-AA42-4163-81E9-E3659470F85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b="65540"/>
          <a:stretch/>
        </p:blipFill>
        <p:spPr>
          <a:xfrm>
            <a:off x="6102421" y="7177"/>
            <a:ext cx="6096000" cy="1575516"/>
          </a:xfrm>
          <a:prstGeom prst="rect">
            <a:avLst/>
          </a:prstGeom>
        </p:spPr>
      </p:pic>
      <p:grpSp>
        <p:nvGrpSpPr>
          <p:cNvPr id="41" name="Group 40">
            <a:extLst>
              <a:ext uri="{FF2B5EF4-FFF2-40B4-BE49-F238E27FC236}">
                <a16:creationId xmlns:a16="http://schemas.microsoft.com/office/drawing/2014/main" id="{AAC6B69B-059A-4E91-AD2A-2CB643217928}"/>
              </a:ext>
            </a:extLst>
          </p:cNvPr>
          <p:cNvGrpSpPr/>
          <p:nvPr userDrawn="1"/>
        </p:nvGrpSpPr>
        <p:grpSpPr>
          <a:xfrm rot="16200000">
            <a:off x="10331503" y="1002948"/>
            <a:ext cx="2584807" cy="1159493"/>
            <a:chOff x="9177476" y="5772727"/>
            <a:chExt cx="2584807" cy="869620"/>
          </a:xfrm>
          <a:solidFill>
            <a:schemeClr val="accent4">
              <a:lumMod val="75000"/>
            </a:schemeClr>
          </a:solidFill>
        </p:grpSpPr>
        <p:sp>
          <p:nvSpPr>
            <p:cNvPr id="42" name="Rectangle 41">
              <a:extLst>
                <a:ext uri="{FF2B5EF4-FFF2-40B4-BE49-F238E27FC236}">
                  <a16:creationId xmlns:a16="http://schemas.microsoft.com/office/drawing/2014/main" id="{8D6FFFDC-7125-439C-804C-5544B2AE07DF}"/>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4EE7869C-2B2D-4852-98E4-833A3DF7A6B1}"/>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491096B2-6C7B-4B03-A5E0-8061EDDE380C}"/>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63441132-D071-45FA-8363-1027BF21239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6FE22A32-9346-49B8-A723-247D0ED572A2}"/>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2C3B793B-BE6B-4FED-A943-532FE5FDCE3F}"/>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a:extLst>
                <a:ext uri="{FF2B5EF4-FFF2-40B4-BE49-F238E27FC236}">
                  <a16:creationId xmlns:a16="http://schemas.microsoft.com/office/drawing/2014/main" id="{DB1D2167-6146-43DD-9CA3-43E00D6B4539}"/>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50" name="Straight Connector 49">
            <a:extLst>
              <a:ext uri="{FF2B5EF4-FFF2-40B4-BE49-F238E27FC236}">
                <a16:creationId xmlns:a16="http://schemas.microsoft.com/office/drawing/2014/main" id="{E75C3BDF-EF99-4A3A-A025-6D989A2DF48B}"/>
              </a:ext>
            </a:extLst>
          </p:cNvPr>
          <p:cNvCxnSpPr>
            <a:cxnSpLocks/>
          </p:cNvCxnSpPr>
          <p:nvPr userDrawn="1"/>
        </p:nvCxnSpPr>
        <p:spPr>
          <a:xfrm flipH="1">
            <a:off x="1403972" y="2169946"/>
            <a:ext cx="8996467"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29076420-85CC-416B-89F0-33C1C3B081D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66966" y="771828"/>
            <a:ext cx="6939684" cy="1106983"/>
          </a:xfrm>
          <a:prstGeom prst="rect">
            <a:avLst/>
          </a:prstGeom>
        </p:spPr>
      </p:pic>
    </p:spTree>
    <p:extLst>
      <p:ext uri="{BB962C8B-B14F-4D97-AF65-F5344CB8AC3E}">
        <p14:creationId xmlns:p14="http://schemas.microsoft.com/office/powerpoint/2010/main" val="236685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Ission Slide" preserve="1">
  <p:cSld name="MIssion Slide">
    <p:bg>
      <p:bgPr>
        <a:blipFill>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Google Shape;46;p35"/>
          <p:cNvPicPr preferRelativeResize="0"/>
          <p:nvPr/>
        </p:nvPicPr>
        <p:blipFill rotWithShape="1">
          <a:blip r:embed="rId3">
            <a:alphaModFix/>
          </a:blip>
          <a:srcRect/>
          <a:stretch/>
        </p:blipFill>
        <p:spPr>
          <a:xfrm>
            <a:off x="-10180" y="-1038"/>
            <a:ext cx="5735954" cy="6526998"/>
          </a:xfrm>
          <a:prstGeom prst="rect">
            <a:avLst/>
          </a:prstGeom>
          <a:noFill/>
          <a:ln>
            <a:noFill/>
          </a:ln>
        </p:spPr>
      </p:pic>
      <p:pic>
        <p:nvPicPr>
          <p:cNvPr id="47" name="Google Shape;47;p35"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48" name="Google Shape;48;p35"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49" name="Google Shape;49;p35"/>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50" name="Google Shape;50;p35"/>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54" name="Google Shape;54;p35"/>
          <p:cNvGrpSpPr/>
          <p:nvPr/>
        </p:nvGrpSpPr>
        <p:grpSpPr>
          <a:xfrm rot="-5400000">
            <a:off x="10469429" y="1181806"/>
            <a:ext cx="2584807" cy="869620"/>
            <a:chOff x="9177476" y="5772727"/>
            <a:chExt cx="2584807" cy="869620"/>
          </a:xfrm>
        </p:grpSpPr>
        <p:sp>
          <p:nvSpPr>
            <p:cNvPr id="55" name="Google Shape;55;p35"/>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 name="Google Shape;56;p35"/>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35"/>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35"/>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35"/>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35"/>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35"/>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2" name="Google Shape;62;p35"/>
          <p:cNvSpPr txBox="1"/>
          <p:nvPr/>
        </p:nvSpPr>
        <p:spPr>
          <a:xfrm>
            <a:off x="6095311" y="2492314"/>
            <a:ext cx="490281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p:txBody>
      </p:sp>
      <p:sp>
        <p:nvSpPr>
          <p:cNvPr id="20" name="Google Shape;63;p35">
            <a:extLst>
              <a:ext uri="{FF2B5EF4-FFF2-40B4-BE49-F238E27FC236}">
                <a16:creationId xmlns:a16="http://schemas.microsoft.com/office/drawing/2014/main" id="{75D75E5E-3732-48B3-C196-7D0BF8A7CE1A}"/>
              </a:ext>
            </a:extLst>
          </p:cNvPr>
          <p:cNvSpPr txBox="1"/>
          <p:nvPr userDrawn="1"/>
        </p:nvSpPr>
        <p:spPr>
          <a:xfrm>
            <a:off x="6159192" y="1616593"/>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MISSION</a:t>
            </a:r>
            <a:endParaRPr dirty="0"/>
          </a:p>
        </p:txBody>
      </p:sp>
      <p:pic>
        <p:nvPicPr>
          <p:cNvPr id="21" name="Picture 20">
            <a:extLst>
              <a:ext uri="{FF2B5EF4-FFF2-40B4-BE49-F238E27FC236}">
                <a16:creationId xmlns:a16="http://schemas.microsoft.com/office/drawing/2014/main" id="{919D7304-D54C-F86E-AF6E-396F6408EA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38900" y="413231"/>
            <a:ext cx="2143397" cy="1381300"/>
          </a:xfrm>
          <a:prstGeom prst="rect">
            <a:avLst/>
          </a:prstGeom>
        </p:spPr>
      </p:pic>
    </p:spTree>
    <p:extLst>
      <p:ext uri="{BB962C8B-B14F-4D97-AF65-F5344CB8AC3E}">
        <p14:creationId xmlns:p14="http://schemas.microsoft.com/office/powerpoint/2010/main" val="204386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9" name="Google Shape;46;p35">
            <a:extLst>
              <a:ext uri="{FF2B5EF4-FFF2-40B4-BE49-F238E27FC236}">
                <a16:creationId xmlns:a16="http://schemas.microsoft.com/office/drawing/2014/main" id="{73F3829C-7C96-E289-E5C7-762E5D09B237}"/>
              </a:ext>
            </a:extLst>
          </p:cNvPr>
          <p:cNvPicPr preferRelativeResize="0"/>
          <p:nvPr userDrawn="1"/>
        </p:nvPicPr>
        <p:blipFill rotWithShape="1">
          <a:blip r:embed="rId3">
            <a:alphaModFix/>
          </a:blip>
          <a:srcRect/>
          <a:stretch/>
        </p:blipFill>
        <p:spPr>
          <a:xfrm>
            <a:off x="-10180" y="-1038"/>
            <a:ext cx="5735954" cy="6526998"/>
          </a:xfrm>
          <a:prstGeom prst="rect">
            <a:avLst/>
          </a:prstGeom>
          <a:noFill/>
          <a:ln>
            <a:noFill/>
          </a:ln>
        </p:spPr>
      </p:pic>
      <p:pic>
        <p:nvPicPr>
          <p:cNvPr id="20" name="Google Shape;47;p35" descr="An organic corner shape">
            <a:extLst>
              <a:ext uri="{FF2B5EF4-FFF2-40B4-BE49-F238E27FC236}">
                <a16:creationId xmlns:a16="http://schemas.microsoft.com/office/drawing/2014/main" id="{0286CA6B-3CFE-3018-BB1C-D0F22E2D7480}"/>
              </a:ext>
            </a:extLst>
          </p:cNvPr>
          <p:cNvPicPr preferRelativeResize="0"/>
          <p:nvPr userDrawn="1"/>
        </p:nvPicPr>
        <p:blipFill rotWithShape="1">
          <a:blip r:embed="rId4">
            <a:alphaModFix/>
          </a:blip>
          <a:srcRect t="47415" r="11642"/>
          <a:stretch/>
        </p:blipFill>
        <p:spPr>
          <a:xfrm>
            <a:off x="-10180" y="4453838"/>
            <a:ext cx="4039730" cy="2404162"/>
          </a:xfrm>
          <a:prstGeom prst="rect">
            <a:avLst/>
          </a:prstGeom>
          <a:noFill/>
          <a:ln>
            <a:noFill/>
          </a:ln>
        </p:spPr>
      </p:pic>
      <p:pic>
        <p:nvPicPr>
          <p:cNvPr id="21" name="Google Shape;48;p35" descr="A circle filled with diagonal lines">
            <a:extLst>
              <a:ext uri="{FF2B5EF4-FFF2-40B4-BE49-F238E27FC236}">
                <a16:creationId xmlns:a16="http://schemas.microsoft.com/office/drawing/2014/main" id="{1DF7CB1E-269C-F32C-97B5-D782658C805F}"/>
              </a:ext>
            </a:extLst>
          </p:cNvPr>
          <p:cNvPicPr preferRelativeResize="0"/>
          <p:nvPr userDrawn="1"/>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22" name="Google Shape;49;p35">
            <a:extLst>
              <a:ext uri="{FF2B5EF4-FFF2-40B4-BE49-F238E27FC236}">
                <a16:creationId xmlns:a16="http://schemas.microsoft.com/office/drawing/2014/main" id="{484CD122-D043-77E5-7D90-E1B452DEC5B3}"/>
              </a:ext>
            </a:extLst>
          </p:cNvPr>
          <p:cNvCxnSpPr/>
          <p:nvPr userDrawn="1"/>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23" name="Google Shape;50;p35">
            <a:extLst>
              <a:ext uri="{FF2B5EF4-FFF2-40B4-BE49-F238E27FC236}">
                <a16:creationId xmlns:a16="http://schemas.microsoft.com/office/drawing/2014/main" id="{0EA7B259-55BF-A1D0-E400-553075F8CDA0}"/>
              </a:ext>
            </a:extLst>
          </p:cNvPr>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 name="Google Shape;51;p35">
            <a:extLst>
              <a:ext uri="{FF2B5EF4-FFF2-40B4-BE49-F238E27FC236}">
                <a16:creationId xmlns:a16="http://schemas.microsoft.com/office/drawing/2014/main" id="{8F8F3720-38FA-6055-29BE-C2F37F396AE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52;p35">
            <a:extLst>
              <a:ext uri="{FF2B5EF4-FFF2-40B4-BE49-F238E27FC236}">
                <a16:creationId xmlns:a16="http://schemas.microsoft.com/office/drawing/2014/main" id="{8BA8394C-C351-4165-3DA6-0CBFC8C3967F}"/>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53;p35">
            <a:extLst>
              <a:ext uri="{FF2B5EF4-FFF2-40B4-BE49-F238E27FC236}">
                <a16:creationId xmlns:a16="http://schemas.microsoft.com/office/drawing/2014/main" id="{A0B707A8-800C-E0CB-F497-D55A83809114}"/>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7" name="Google Shape;54;p35">
            <a:extLst>
              <a:ext uri="{FF2B5EF4-FFF2-40B4-BE49-F238E27FC236}">
                <a16:creationId xmlns:a16="http://schemas.microsoft.com/office/drawing/2014/main" id="{374B4103-A767-B2EE-339A-CF998B816310}"/>
              </a:ext>
            </a:extLst>
          </p:cNvPr>
          <p:cNvGrpSpPr/>
          <p:nvPr userDrawn="1"/>
        </p:nvGrpSpPr>
        <p:grpSpPr>
          <a:xfrm rot="-5400000">
            <a:off x="10469429" y="1181806"/>
            <a:ext cx="2584807" cy="869620"/>
            <a:chOff x="9177476" y="5772727"/>
            <a:chExt cx="2584807" cy="869620"/>
          </a:xfrm>
        </p:grpSpPr>
        <p:sp>
          <p:nvSpPr>
            <p:cNvPr id="28" name="Google Shape;55;p35">
              <a:extLst>
                <a:ext uri="{FF2B5EF4-FFF2-40B4-BE49-F238E27FC236}">
                  <a16:creationId xmlns:a16="http://schemas.microsoft.com/office/drawing/2014/main" id="{5D1932B5-7D42-A32F-A4FA-BBEE8E6C6143}"/>
                </a:ext>
              </a:extLst>
            </p:cNvPr>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56;p35">
              <a:extLst>
                <a:ext uri="{FF2B5EF4-FFF2-40B4-BE49-F238E27FC236}">
                  <a16:creationId xmlns:a16="http://schemas.microsoft.com/office/drawing/2014/main" id="{686EDC8A-FCF8-059A-C01F-5C21660F1731}"/>
                </a:ext>
              </a:extLst>
            </p:cNvPr>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57;p35">
              <a:extLst>
                <a:ext uri="{FF2B5EF4-FFF2-40B4-BE49-F238E27FC236}">
                  <a16:creationId xmlns:a16="http://schemas.microsoft.com/office/drawing/2014/main" id="{AB5F9732-2D56-2B21-461A-3F4EFD3C691E}"/>
                </a:ext>
              </a:extLst>
            </p:cNvPr>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58;p35">
              <a:extLst>
                <a:ext uri="{FF2B5EF4-FFF2-40B4-BE49-F238E27FC236}">
                  <a16:creationId xmlns:a16="http://schemas.microsoft.com/office/drawing/2014/main" id="{EEB8D70E-B8C8-AE00-9142-AB078BC90CE2}"/>
                </a:ext>
              </a:extLst>
            </p:cNvPr>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59;p35">
              <a:extLst>
                <a:ext uri="{FF2B5EF4-FFF2-40B4-BE49-F238E27FC236}">
                  <a16:creationId xmlns:a16="http://schemas.microsoft.com/office/drawing/2014/main" id="{785B3F80-A379-811B-006F-DEEE120083D0}"/>
                </a:ext>
              </a:extLst>
            </p:cNvPr>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60;p35">
              <a:extLst>
                <a:ext uri="{FF2B5EF4-FFF2-40B4-BE49-F238E27FC236}">
                  <a16:creationId xmlns:a16="http://schemas.microsoft.com/office/drawing/2014/main" id="{FC2764E7-0129-1B67-B5B9-88CCB14E15BA}"/>
                </a:ext>
              </a:extLst>
            </p:cNvPr>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61;p35">
              <a:extLst>
                <a:ext uri="{FF2B5EF4-FFF2-40B4-BE49-F238E27FC236}">
                  <a16:creationId xmlns:a16="http://schemas.microsoft.com/office/drawing/2014/main" id="{740B6870-3254-E83C-0411-472B9FFA7722}"/>
                </a:ext>
              </a:extLst>
            </p:cNvPr>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5" name="Google Shape;62;p35">
            <a:extLst>
              <a:ext uri="{FF2B5EF4-FFF2-40B4-BE49-F238E27FC236}">
                <a16:creationId xmlns:a16="http://schemas.microsoft.com/office/drawing/2014/main" id="{A0F560D3-74D0-0529-E2BE-2D5C3CC5219C}"/>
              </a:ext>
            </a:extLst>
          </p:cNvPr>
          <p:cNvSpPr txBox="1"/>
          <p:nvPr userDrawn="1"/>
        </p:nvSpPr>
        <p:spPr>
          <a:xfrm>
            <a:off x="6095311" y="2492314"/>
            <a:ext cx="490281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p:txBody>
      </p:sp>
      <p:sp>
        <p:nvSpPr>
          <p:cNvPr id="36" name="Google Shape;63;p35">
            <a:extLst>
              <a:ext uri="{FF2B5EF4-FFF2-40B4-BE49-F238E27FC236}">
                <a16:creationId xmlns:a16="http://schemas.microsoft.com/office/drawing/2014/main" id="{8EA39720-D49A-6B70-216E-FB52CEC50F1A}"/>
              </a:ext>
            </a:extLst>
          </p:cNvPr>
          <p:cNvSpPr txBox="1"/>
          <p:nvPr userDrawn="1"/>
        </p:nvSpPr>
        <p:spPr>
          <a:xfrm>
            <a:off x="6159192" y="1616593"/>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MISSION</a:t>
            </a:r>
            <a:endParaRPr dirty="0"/>
          </a:p>
        </p:txBody>
      </p:sp>
      <p:pic>
        <p:nvPicPr>
          <p:cNvPr id="37" name="Picture 36">
            <a:extLst>
              <a:ext uri="{FF2B5EF4-FFF2-40B4-BE49-F238E27FC236}">
                <a16:creationId xmlns:a16="http://schemas.microsoft.com/office/drawing/2014/main" id="{2A5942DA-FF6B-915E-26E3-DE2F44A704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38900" y="413231"/>
            <a:ext cx="2143397" cy="1381300"/>
          </a:xfrm>
          <a:prstGeom prst="rect">
            <a:avLst/>
          </a:prstGeom>
        </p:spPr>
      </p:pic>
    </p:spTree>
    <p:extLst>
      <p:ext uri="{BB962C8B-B14F-4D97-AF65-F5344CB8AC3E}">
        <p14:creationId xmlns:p14="http://schemas.microsoft.com/office/powerpoint/2010/main" val="27109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28" name="Google Shape;65;p36" descr="An organic corner shape">
            <a:extLst>
              <a:ext uri="{FF2B5EF4-FFF2-40B4-BE49-F238E27FC236}">
                <a16:creationId xmlns:a16="http://schemas.microsoft.com/office/drawing/2014/main" id="{469FF876-8114-F046-0E35-2BDE1B7A0CBC}"/>
              </a:ext>
            </a:extLst>
          </p:cNvPr>
          <p:cNvPicPr preferRelativeResize="0"/>
          <p:nvPr userDrawn="1"/>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29" name="Google Shape;66;p36" descr="A square made of dots">
            <a:extLst>
              <a:ext uri="{FF2B5EF4-FFF2-40B4-BE49-F238E27FC236}">
                <a16:creationId xmlns:a16="http://schemas.microsoft.com/office/drawing/2014/main" id="{4F5426E6-C6EF-FB46-E7DD-600640DB8D75}"/>
              </a:ext>
            </a:extLst>
          </p:cNvPr>
          <p:cNvPicPr preferRelativeResize="0"/>
          <p:nvPr userDrawn="1"/>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39" name="Google Shape;75;p36">
            <a:extLst>
              <a:ext uri="{FF2B5EF4-FFF2-40B4-BE49-F238E27FC236}">
                <a16:creationId xmlns:a16="http://schemas.microsoft.com/office/drawing/2014/main" id="{E3AC1673-33BF-13E3-BAE6-929E19343189}"/>
              </a:ext>
            </a:extLst>
          </p:cNvPr>
          <p:cNvPicPr preferRelativeResize="0">
            <a:picLocks/>
          </p:cNvPicPr>
          <p:nvPr userDrawn="1"/>
        </p:nvPicPr>
        <p:blipFill/>
        <p:spPr>
          <a:xfrm>
            <a:off x="3173755"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40" name="Google Shape;76;p36">
            <a:extLst>
              <a:ext uri="{FF2B5EF4-FFF2-40B4-BE49-F238E27FC236}">
                <a16:creationId xmlns:a16="http://schemas.microsoft.com/office/drawing/2014/main" id="{9D15C16C-1CEC-E402-A865-45D48012C616}"/>
              </a:ext>
            </a:extLst>
          </p:cNvPr>
          <p:cNvSpPr txBox="1">
            <a:spLocks noGrp="1"/>
          </p:cNvSpPr>
          <p:nvPr>
            <p:ph type="body" idx="1"/>
          </p:nvPr>
        </p:nvSpPr>
        <p:spPr>
          <a:xfrm>
            <a:off x="2789309"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3" name="Google Shape;77;p36">
            <a:extLst>
              <a:ext uri="{FF2B5EF4-FFF2-40B4-BE49-F238E27FC236}">
                <a16:creationId xmlns:a16="http://schemas.microsoft.com/office/drawing/2014/main" id="{C72A3981-F830-2E81-EFEC-57E53E253A26}"/>
              </a:ext>
            </a:extLst>
          </p:cNvPr>
          <p:cNvSpPr txBox="1">
            <a:spLocks noGrp="1"/>
          </p:cNvSpPr>
          <p:nvPr>
            <p:ph type="body" idx="3"/>
          </p:nvPr>
        </p:nvSpPr>
        <p:spPr>
          <a:xfrm>
            <a:off x="2789309"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4" name="Google Shape;78;p36">
            <a:extLst>
              <a:ext uri="{FF2B5EF4-FFF2-40B4-BE49-F238E27FC236}">
                <a16:creationId xmlns:a16="http://schemas.microsoft.com/office/drawing/2014/main" id="{F53A7EE1-CB5A-772D-4990-24ED8FE16960}"/>
              </a:ext>
            </a:extLst>
          </p:cNvPr>
          <p:cNvCxnSpPr/>
          <p:nvPr userDrawn="1"/>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45" name="Google Shape;79;p36">
            <a:extLst>
              <a:ext uri="{FF2B5EF4-FFF2-40B4-BE49-F238E27FC236}">
                <a16:creationId xmlns:a16="http://schemas.microsoft.com/office/drawing/2014/main" id="{CB2FB550-ED5A-5782-4B6F-872948048806}"/>
              </a:ext>
            </a:extLst>
          </p:cNvPr>
          <p:cNvPicPr preferRelativeResize="0">
            <a:picLocks/>
          </p:cNvPicPr>
          <p:nvPr userDrawn="1"/>
        </p:nvPicPr>
        <p:blipFill/>
        <p:spPr>
          <a:xfrm>
            <a:off x="7467387"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46" name="Google Shape;80;p36">
            <a:extLst>
              <a:ext uri="{FF2B5EF4-FFF2-40B4-BE49-F238E27FC236}">
                <a16:creationId xmlns:a16="http://schemas.microsoft.com/office/drawing/2014/main" id="{B54C6C8D-E2D3-8BDE-F34D-2E758B53FAE8}"/>
              </a:ext>
            </a:extLst>
          </p:cNvPr>
          <p:cNvSpPr txBox="1">
            <a:spLocks noGrp="1"/>
          </p:cNvSpPr>
          <p:nvPr>
            <p:ph type="body" idx="5"/>
          </p:nvPr>
        </p:nvSpPr>
        <p:spPr>
          <a:xfrm>
            <a:off x="7082941"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7" name="Google Shape;81;p36">
            <a:extLst>
              <a:ext uri="{FF2B5EF4-FFF2-40B4-BE49-F238E27FC236}">
                <a16:creationId xmlns:a16="http://schemas.microsoft.com/office/drawing/2014/main" id="{2E039E5F-7944-E79B-F3F7-673E7082354E}"/>
              </a:ext>
            </a:extLst>
          </p:cNvPr>
          <p:cNvSpPr txBox="1">
            <a:spLocks noGrp="1"/>
          </p:cNvSpPr>
          <p:nvPr>
            <p:ph type="body" idx="6"/>
          </p:nvPr>
        </p:nvSpPr>
        <p:spPr>
          <a:xfrm>
            <a:off x="7082941"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8" name="Google Shape;82;p36">
            <a:extLst>
              <a:ext uri="{FF2B5EF4-FFF2-40B4-BE49-F238E27FC236}">
                <a16:creationId xmlns:a16="http://schemas.microsoft.com/office/drawing/2014/main" id="{8A18D7FA-8A4A-CEDB-92BB-34C1B516FFEB}"/>
              </a:ext>
            </a:extLst>
          </p:cNvPr>
          <p:cNvSpPr txBox="1">
            <a:spLocks noGrp="1"/>
          </p:cNvSpPr>
          <p:nvPr>
            <p:ph type="title"/>
          </p:nvPr>
        </p:nvSpPr>
        <p:spPr>
          <a:xfrm>
            <a:off x="2289695" y="491696"/>
            <a:ext cx="761260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51" name="Picture 50">
            <a:extLst>
              <a:ext uri="{FF2B5EF4-FFF2-40B4-BE49-F238E27FC236}">
                <a16:creationId xmlns:a16="http://schemas.microsoft.com/office/drawing/2014/main" id="{3A1DFAF7-957E-650A-E2CB-B3CFE1BDB9B9}"/>
              </a:ext>
            </a:extLst>
          </p:cNvPr>
          <p:cNvPicPr>
            <a:picLocks noChangeAspect="1"/>
          </p:cNvPicPr>
          <p:nvPr userDrawn="1"/>
        </p:nvPicPr>
        <p:blipFill>
          <a:blip r:embed="rId5"/>
          <a:stretch>
            <a:fillRect/>
          </a:stretch>
        </p:blipFill>
        <p:spPr>
          <a:xfrm>
            <a:off x="115193" y="4404573"/>
            <a:ext cx="1749974" cy="1127761"/>
          </a:xfrm>
          <a:prstGeom prst="rect">
            <a:avLst/>
          </a:prstGeom>
        </p:spPr>
      </p:pic>
      <p:pic>
        <p:nvPicPr>
          <p:cNvPr id="52" name="Picture 51">
            <a:extLst>
              <a:ext uri="{FF2B5EF4-FFF2-40B4-BE49-F238E27FC236}">
                <a16:creationId xmlns:a16="http://schemas.microsoft.com/office/drawing/2014/main" id="{985DF901-7B8D-C9D8-F00E-B178575C8D21}"/>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78499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age">
    <p:spTree>
      <p:nvGrpSpPr>
        <p:cNvPr id="1" name=""/>
        <p:cNvGrpSpPr/>
        <p:nvPr/>
      </p:nvGrpSpPr>
      <p:grpSpPr>
        <a:xfrm>
          <a:off x="0" y="0"/>
          <a:ext cx="0" cy="0"/>
          <a:chOff x="0" y="0"/>
          <a:chExt cx="0" cy="0"/>
        </a:xfrm>
      </p:grpSpPr>
      <p:pic>
        <p:nvPicPr>
          <p:cNvPr id="52" name="Graphic 51" descr="A circle filled with diagonal lines">
            <a:extLst>
              <a:ext uri="{FF2B5EF4-FFF2-40B4-BE49-F238E27FC236}">
                <a16:creationId xmlns:a16="http://schemas.microsoft.com/office/drawing/2014/main" id="{D0C4A9C5-740F-477D-B479-F8231C828C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934" t="11636" r="12364" b="10950"/>
          <a:stretch/>
        </p:blipFill>
        <p:spPr>
          <a:xfrm>
            <a:off x="-10180" y="3644306"/>
            <a:ext cx="1312243" cy="3213694"/>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839711" y="1908723"/>
            <a:ext cx="1306575"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atin typeface="Calibri" panose="020F0502020204030204" pitchFamily="34" charset="0"/>
                <a:cs typeface="Calibri" panose="020F0502020204030204" pitchFamily="34" charset="0"/>
              </a:defRPr>
            </a:lvl1pPr>
          </a:lstStyle>
          <a:p>
            <a:r>
              <a:rPr lang="en-US" dirty="0"/>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449435" y="1908724"/>
            <a:ext cx="3512092" cy="403539"/>
          </a:xfrm>
          <a:prstGeom prst="rect">
            <a:avLst/>
          </a:prstGeom>
        </p:spPr>
        <p:txBody>
          <a:bodyPr>
            <a:normAutofit/>
          </a:bodyPr>
          <a:lstStyle>
            <a:lvl2pPr marL="0" indent="0">
              <a:buNone/>
              <a:defRPr sz="1800">
                <a:latin typeface="Calibri" panose="020F0502020204030204" pitchFamily="34" charset="0"/>
                <a:cs typeface="Calibri" panose="020F0502020204030204" pitchFamily="34" charset="0"/>
              </a:defRPr>
            </a:lvl2pPr>
          </a:lstStyle>
          <a:p>
            <a:pPr lvl="1"/>
            <a:r>
              <a:rPr lang="en-US" dirty="0"/>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449435" y="2410901"/>
            <a:ext cx="3512092" cy="799085"/>
          </a:xfrm>
          <a:prstGeom prst="rect">
            <a:avLst/>
          </a:prstGeom>
        </p:spPr>
        <p:txBody>
          <a:bodyPr>
            <a:normAutofit/>
          </a:bodyPr>
          <a:lstStyle>
            <a:lvl4pPr marL="0" indent="0">
              <a:buNone/>
              <a:defRPr sz="1500"/>
            </a:lvl4pPr>
          </a:lstStyle>
          <a:p>
            <a:pPr lvl="3"/>
            <a:r>
              <a:rPr lang="en-US" dirty="0"/>
              <a:t>Title/Department</a:t>
            </a:r>
          </a:p>
        </p:txBody>
      </p:sp>
      <p:sp>
        <p:nvSpPr>
          <p:cNvPr id="31" name="Title 30">
            <a:extLst>
              <a:ext uri="{FF2B5EF4-FFF2-40B4-BE49-F238E27FC236}">
                <a16:creationId xmlns:a16="http://schemas.microsoft.com/office/drawing/2014/main" id="{8E1C6F62-3B8A-401C-964D-A5C681232BF9}"/>
              </a:ext>
            </a:extLst>
          </p:cNvPr>
          <p:cNvSpPr>
            <a:spLocks noGrp="1"/>
          </p:cNvSpPr>
          <p:nvPr>
            <p:ph type="title" hasCustomPrompt="1"/>
          </p:nvPr>
        </p:nvSpPr>
        <p:spPr>
          <a:xfrm>
            <a:off x="1236021" y="618356"/>
            <a:ext cx="8316003"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Meet our Team</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838202" y="3533226"/>
            <a:ext cx="1306575"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atin typeface="Calibri" panose="020F0502020204030204" pitchFamily="34" charset="0"/>
                <a:cs typeface="Calibri" panose="020F0502020204030204" pitchFamily="34" charset="0"/>
              </a:defRPr>
            </a:lvl1pPr>
          </a:lstStyle>
          <a:p>
            <a:r>
              <a:rPr lang="en-US" dirty="0"/>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447927" y="3533229"/>
            <a:ext cx="3512092" cy="403539"/>
          </a:xfrm>
          <a:prstGeom prst="rect">
            <a:avLst/>
          </a:prstGeom>
        </p:spPr>
        <p:txBody>
          <a:bodyPr>
            <a:normAutofit/>
          </a:bodyPr>
          <a:lstStyle>
            <a:lvl2pPr marL="0" indent="0">
              <a:buNone/>
              <a:defRPr sz="1800">
                <a:latin typeface="Calibri" panose="020F0502020204030204" pitchFamily="34" charset="0"/>
                <a:cs typeface="Calibri" panose="020F0502020204030204" pitchFamily="34" charset="0"/>
              </a:defRPr>
            </a:lvl2pPr>
          </a:lstStyle>
          <a:p>
            <a:pPr lvl="1"/>
            <a:r>
              <a:rPr lang="en-US" dirty="0"/>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447927" y="4035406"/>
            <a:ext cx="3512092" cy="799085"/>
          </a:xfrm>
          <a:prstGeom prst="rect">
            <a:avLst/>
          </a:prstGeom>
        </p:spPr>
        <p:txBody>
          <a:bodyPr>
            <a:normAutofit/>
          </a:bodyPr>
          <a:lstStyle>
            <a:lvl4pPr marL="0" indent="0">
              <a:buNone/>
              <a:defRPr sz="1500"/>
            </a:lvl4pPr>
          </a:lstStyle>
          <a:p>
            <a:pPr lvl="3"/>
            <a:r>
              <a:rPr lang="en-US" dirty="0"/>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264679" y="1905011"/>
            <a:ext cx="1306575"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atin typeface="Calibri" panose="020F0502020204030204" pitchFamily="34" charset="0"/>
                <a:cs typeface="Calibri" panose="020F0502020204030204" pitchFamily="34" charset="0"/>
              </a:defRPr>
            </a:lvl1pPr>
          </a:lstStyle>
          <a:p>
            <a:r>
              <a:rPr lang="en-US" dirty="0"/>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7874403" y="1905012"/>
            <a:ext cx="3512092" cy="403539"/>
          </a:xfrm>
          <a:prstGeom prst="rect">
            <a:avLst/>
          </a:prstGeom>
        </p:spPr>
        <p:txBody>
          <a:bodyPr>
            <a:normAutofit/>
          </a:bodyPr>
          <a:lstStyle>
            <a:lvl2pPr marL="0" indent="0">
              <a:buNone/>
              <a:defRPr sz="1800">
                <a:latin typeface="Calibri" panose="020F0502020204030204" pitchFamily="34" charset="0"/>
                <a:cs typeface="Calibri" panose="020F0502020204030204" pitchFamily="34" charset="0"/>
              </a:defRPr>
            </a:lvl2pPr>
          </a:lstStyle>
          <a:p>
            <a:pPr lvl="1"/>
            <a:r>
              <a:rPr lang="en-US" dirty="0"/>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7874403" y="2407189"/>
            <a:ext cx="3512092" cy="799085"/>
          </a:xfrm>
          <a:prstGeom prst="rect">
            <a:avLst/>
          </a:prstGeom>
        </p:spPr>
        <p:txBody>
          <a:bodyPr>
            <a:normAutofit/>
          </a:bodyPr>
          <a:lstStyle>
            <a:lvl4pPr marL="0" indent="0">
              <a:buNone/>
              <a:defRPr sz="1500"/>
            </a:lvl4pPr>
          </a:lstStyle>
          <a:p>
            <a:pPr lvl="3"/>
            <a:r>
              <a:rPr lang="en-US" dirty="0"/>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263170" y="3529516"/>
            <a:ext cx="1306575"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atin typeface="Calibri" panose="020F0502020204030204" pitchFamily="34" charset="0"/>
                <a:cs typeface="Calibri" panose="020F0502020204030204" pitchFamily="34" charset="0"/>
              </a:defRPr>
            </a:lvl1pPr>
          </a:lstStyle>
          <a:p>
            <a:r>
              <a:rPr lang="en-US" dirty="0"/>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7872895" y="3529517"/>
            <a:ext cx="3512092" cy="403539"/>
          </a:xfrm>
          <a:prstGeom prst="rect">
            <a:avLst/>
          </a:prstGeom>
        </p:spPr>
        <p:txBody>
          <a:bodyPr>
            <a:normAutofit/>
          </a:bodyPr>
          <a:lstStyle>
            <a:lvl2pPr marL="0" indent="0">
              <a:buNone/>
              <a:defRPr sz="1800">
                <a:latin typeface="Calibri" panose="020F0502020204030204" pitchFamily="34" charset="0"/>
                <a:cs typeface="Calibri" panose="020F0502020204030204" pitchFamily="34" charset="0"/>
              </a:defRPr>
            </a:lvl2pPr>
          </a:lstStyle>
          <a:p>
            <a:pPr lvl="1"/>
            <a:r>
              <a:rPr lang="en-US" dirty="0"/>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7872895" y="4031694"/>
            <a:ext cx="3512092" cy="799085"/>
          </a:xfrm>
          <a:prstGeom prst="rect">
            <a:avLst/>
          </a:prstGeom>
        </p:spPr>
        <p:txBody>
          <a:bodyPr>
            <a:normAutofit/>
          </a:bodyPr>
          <a:lstStyle>
            <a:lvl4pPr marL="0" indent="0">
              <a:buNone/>
              <a:defRPr sz="1500"/>
            </a:lvl4pPr>
          </a:lstStyle>
          <a:p>
            <a:pPr lvl="3"/>
            <a:r>
              <a:rPr lang="en-US" dirty="0"/>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2"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Picture Placeholder 6">
            <a:extLst>
              <a:ext uri="{FF2B5EF4-FFF2-40B4-BE49-F238E27FC236}">
                <a16:creationId xmlns:a16="http://schemas.microsoft.com/office/drawing/2014/main" id="{D0FDD4E1-23CF-429E-8F58-DD16EEEB4E39}"/>
              </a:ext>
            </a:extLst>
          </p:cNvPr>
          <p:cNvSpPr>
            <a:spLocks noGrp="1"/>
          </p:cNvSpPr>
          <p:nvPr>
            <p:ph type="pic" sz="quarter" idx="22"/>
          </p:nvPr>
        </p:nvSpPr>
        <p:spPr>
          <a:xfrm>
            <a:off x="838202" y="5149273"/>
            <a:ext cx="1306575"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atin typeface="Calibri" panose="020F0502020204030204" pitchFamily="34" charset="0"/>
                <a:cs typeface="Calibri" panose="020F0502020204030204" pitchFamily="34" charset="0"/>
              </a:defRPr>
            </a:lvl1pPr>
          </a:lstStyle>
          <a:p>
            <a:r>
              <a:rPr lang="en-US" dirty="0"/>
              <a:t>Click icon to add picture</a:t>
            </a:r>
          </a:p>
        </p:txBody>
      </p:sp>
      <p:sp>
        <p:nvSpPr>
          <p:cNvPr id="44" name="Text Placeholder 8">
            <a:extLst>
              <a:ext uri="{FF2B5EF4-FFF2-40B4-BE49-F238E27FC236}">
                <a16:creationId xmlns:a16="http://schemas.microsoft.com/office/drawing/2014/main" id="{60801504-1DEB-49F7-AACA-C9283DACB623}"/>
              </a:ext>
            </a:extLst>
          </p:cNvPr>
          <p:cNvSpPr>
            <a:spLocks noGrp="1"/>
          </p:cNvSpPr>
          <p:nvPr>
            <p:ph type="body" sz="quarter" idx="23" hasCustomPrompt="1"/>
          </p:nvPr>
        </p:nvSpPr>
        <p:spPr>
          <a:xfrm>
            <a:off x="2447927" y="5149274"/>
            <a:ext cx="3512092" cy="403539"/>
          </a:xfrm>
          <a:prstGeom prst="rect">
            <a:avLst/>
          </a:prstGeom>
        </p:spPr>
        <p:txBody>
          <a:bodyPr>
            <a:normAutofit/>
          </a:bodyPr>
          <a:lstStyle>
            <a:lvl2pPr marL="0" indent="0">
              <a:buNone/>
              <a:defRPr sz="1800">
                <a:latin typeface="Calibri" panose="020F0502020204030204" pitchFamily="34" charset="0"/>
                <a:cs typeface="Calibri" panose="020F0502020204030204" pitchFamily="34" charset="0"/>
              </a:defRPr>
            </a:lvl2pPr>
          </a:lstStyle>
          <a:p>
            <a:pPr lvl="1"/>
            <a:r>
              <a:rPr lang="en-US" dirty="0"/>
              <a:t>Name of Presenter</a:t>
            </a:r>
          </a:p>
        </p:txBody>
      </p:sp>
      <p:sp>
        <p:nvSpPr>
          <p:cNvPr id="45" name="Text Placeholder 10">
            <a:extLst>
              <a:ext uri="{FF2B5EF4-FFF2-40B4-BE49-F238E27FC236}">
                <a16:creationId xmlns:a16="http://schemas.microsoft.com/office/drawing/2014/main" id="{ECAD595C-3E93-497B-B55F-F00D7F6F6562}"/>
              </a:ext>
            </a:extLst>
          </p:cNvPr>
          <p:cNvSpPr>
            <a:spLocks noGrp="1"/>
          </p:cNvSpPr>
          <p:nvPr>
            <p:ph type="body" sz="quarter" idx="24" hasCustomPrompt="1"/>
          </p:nvPr>
        </p:nvSpPr>
        <p:spPr>
          <a:xfrm>
            <a:off x="2447927" y="5651451"/>
            <a:ext cx="3512092" cy="799085"/>
          </a:xfrm>
          <a:prstGeom prst="rect">
            <a:avLst/>
          </a:prstGeom>
        </p:spPr>
        <p:txBody>
          <a:bodyPr>
            <a:normAutofit/>
          </a:bodyPr>
          <a:lstStyle>
            <a:lvl4pPr marL="0" indent="0">
              <a:buNone/>
              <a:defRPr sz="1500"/>
            </a:lvl4pPr>
          </a:lstStyle>
          <a:p>
            <a:pPr lvl="3"/>
            <a:r>
              <a:rPr lang="en-US" dirty="0"/>
              <a:t>Title/Department</a:t>
            </a:r>
          </a:p>
        </p:txBody>
      </p:sp>
      <p:sp>
        <p:nvSpPr>
          <p:cNvPr id="46" name="Picture Placeholder 6">
            <a:extLst>
              <a:ext uri="{FF2B5EF4-FFF2-40B4-BE49-F238E27FC236}">
                <a16:creationId xmlns:a16="http://schemas.microsoft.com/office/drawing/2014/main" id="{91A2C679-3C93-41B0-9E4D-A629FE3F9D49}"/>
              </a:ext>
            </a:extLst>
          </p:cNvPr>
          <p:cNvSpPr>
            <a:spLocks noGrp="1"/>
          </p:cNvSpPr>
          <p:nvPr>
            <p:ph type="pic" sz="quarter" idx="25"/>
          </p:nvPr>
        </p:nvSpPr>
        <p:spPr>
          <a:xfrm>
            <a:off x="6263170" y="5145561"/>
            <a:ext cx="1306575"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atin typeface="Calibri" panose="020F0502020204030204" pitchFamily="34" charset="0"/>
                <a:cs typeface="Calibri" panose="020F0502020204030204" pitchFamily="34" charset="0"/>
              </a:defRPr>
            </a:lvl1pPr>
          </a:lstStyle>
          <a:p>
            <a:r>
              <a:rPr lang="en-US" dirty="0"/>
              <a:t>Click icon to add picture</a:t>
            </a:r>
          </a:p>
        </p:txBody>
      </p:sp>
      <p:sp>
        <p:nvSpPr>
          <p:cNvPr id="47" name="Text Placeholder 8">
            <a:extLst>
              <a:ext uri="{FF2B5EF4-FFF2-40B4-BE49-F238E27FC236}">
                <a16:creationId xmlns:a16="http://schemas.microsoft.com/office/drawing/2014/main" id="{82E289DF-3DAC-424F-AE07-A2D3CC33B28F}"/>
              </a:ext>
            </a:extLst>
          </p:cNvPr>
          <p:cNvSpPr>
            <a:spLocks noGrp="1"/>
          </p:cNvSpPr>
          <p:nvPr>
            <p:ph type="body" sz="quarter" idx="26" hasCustomPrompt="1"/>
          </p:nvPr>
        </p:nvSpPr>
        <p:spPr>
          <a:xfrm>
            <a:off x="7872895" y="5145562"/>
            <a:ext cx="3512092" cy="403539"/>
          </a:xfrm>
          <a:prstGeom prst="rect">
            <a:avLst/>
          </a:prstGeom>
        </p:spPr>
        <p:txBody>
          <a:bodyPr>
            <a:normAutofit/>
          </a:bodyPr>
          <a:lstStyle>
            <a:lvl2pPr marL="0" indent="0">
              <a:buNone/>
              <a:defRPr sz="1800">
                <a:latin typeface="Calibri" panose="020F0502020204030204" pitchFamily="34" charset="0"/>
                <a:cs typeface="Calibri" panose="020F0502020204030204" pitchFamily="34" charset="0"/>
              </a:defRPr>
            </a:lvl2pPr>
          </a:lstStyle>
          <a:p>
            <a:pPr lvl="1"/>
            <a:r>
              <a:rPr lang="en-US" dirty="0"/>
              <a:t>Name of Presenter</a:t>
            </a:r>
          </a:p>
        </p:txBody>
      </p:sp>
      <p:sp>
        <p:nvSpPr>
          <p:cNvPr id="48" name="Text Placeholder 10">
            <a:extLst>
              <a:ext uri="{FF2B5EF4-FFF2-40B4-BE49-F238E27FC236}">
                <a16:creationId xmlns:a16="http://schemas.microsoft.com/office/drawing/2014/main" id="{D4BB9BA0-6FD1-4808-B457-CC389D7C7966}"/>
              </a:ext>
            </a:extLst>
          </p:cNvPr>
          <p:cNvSpPr>
            <a:spLocks noGrp="1"/>
          </p:cNvSpPr>
          <p:nvPr>
            <p:ph type="body" sz="quarter" idx="27" hasCustomPrompt="1"/>
          </p:nvPr>
        </p:nvSpPr>
        <p:spPr>
          <a:xfrm>
            <a:off x="7872895" y="5647739"/>
            <a:ext cx="3512092" cy="799085"/>
          </a:xfrm>
          <a:prstGeom prst="rect">
            <a:avLst/>
          </a:prstGeom>
        </p:spPr>
        <p:txBody>
          <a:bodyPr>
            <a:normAutofit/>
          </a:bodyPr>
          <a:lstStyle>
            <a:lvl4pPr marL="0" indent="0">
              <a:buNone/>
              <a:defRPr sz="1500"/>
            </a:lvl4pPr>
          </a:lstStyle>
          <a:p>
            <a:pPr lvl="3"/>
            <a:r>
              <a:rPr lang="en-US" dirty="0"/>
              <a:t>Title/Department</a:t>
            </a:r>
          </a:p>
        </p:txBody>
      </p:sp>
      <p:pic>
        <p:nvPicPr>
          <p:cNvPr id="51" name="Picture 50">
            <a:extLst>
              <a:ext uri="{FF2B5EF4-FFF2-40B4-BE49-F238E27FC236}">
                <a16:creationId xmlns:a16="http://schemas.microsoft.com/office/drawing/2014/main" id="{6C4B5898-D0E3-2702-D0E5-247C2811D1CB}"/>
              </a:ext>
            </a:extLst>
          </p:cNvPr>
          <p:cNvPicPr>
            <a:picLocks noChangeAspect="1"/>
          </p:cNvPicPr>
          <p:nvPr userDrawn="1"/>
        </p:nvPicPr>
        <p:blipFill>
          <a:blip r:embed="rId5"/>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25059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122363"/>
            <a:ext cx="7853680" cy="1999528"/>
          </a:xfrm>
          <a:prstGeom prst="rect">
            <a:avLst/>
          </a:prstGeom>
        </p:spPr>
        <p:txBody>
          <a:bodyPr anchor="b">
            <a:normAutofit/>
          </a:bodyPr>
          <a:lstStyle>
            <a:lvl1pPr algn="ctr">
              <a:defRPr sz="48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429000"/>
            <a:ext cx="8839200" cy="2128520"/>
          </a:xfrm>
          <a:prstGeom prst="rect">
            <a:avLst/>
          </a:prstGeo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5F04B6FE-C588-47DB-B391-9B05A3EE49FB}" type="datetimeFigureOut">
              <a:rPr lang="en-US" smtClean="0"/>
              <a:t>6/6/2022</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CE7D89A8-707A-4211-B4C1-F782CEB4C25A}" type="slidenum">
              <a:rPr lang="en-US" smtClean="0"/>
              <a:t>‹#›</a:t>
            </a:fld>
            <a:endParaRPr lang="en-US"/>
          </a:p>
        </p:txBody>
      </p:sp>
    </p:spTree>
    <p:extLst>
      <p:ext uri="{BB962C8B-B14F-4D97-AF65-F5344CB8AC3E}">
        <p14:creationId xmlns:p14="http://schemas.microsoft.com/office/powerpoint/2010/main" val="39564034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4.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3" name="Google Shape;10;p33" descr="An organic corner shape">
            <a:extLst>
              <a:ext uri="{FF2B5EF4-FFF2-40B4-BE49-F238E27FC236}">
                <a16:creationId xmlns:a16="http://schemas.microsoft.com/office/drawing/2014/main" id="{DC630ACE-528B-65DA-464A-515841687707}"/>
              </a:ext>
            </a:extLst>
          </p:cNvPr>
          <p:cNvPicPr preferRelativeResize="0"/>
          <p:nvPr userDrawn="1"/>
        </p:nvPicPr>
        <p:blipFill rotWithShape="1">
          <a:blip r:embed="rId39">
            <a:alphaModFix/>
          </a:blip>
          <a:srcRect t="47415" r="11642"/>
          <a:stretch/>
        </p:blipFill>
        <p:spPr>
          <a:xfrm>
            <a:off x="-10180" y="4453838"/>
            <a:ext cx="4039730" cy="2404162"/>
          </a:xfrm>
          <a:prstGeom prst="rect">
            <a:avLst/>
          </a:prstGeom>
          <a:noFill/>
          <a:ln>
            <a:noFill/>
          </a:ln>
        </p:spPr>
      </p:pic>
      <p:sp>
        <p:nvSpPr>
          <p:cNvPr id="34" name="Google Shape;11;p33">
            <a:extLst>
              <a:ext uri="{FF2B5EF4-FFF2-40B4-BE49-F238E27FC236}">
                <a16:creationId xmlns:a16="http://schemas.microsoft.com/office/drawing/2014/main" id="{B88BAB87-634F-ED3C-D40E-14EA803691B8}"/>
              </a:ext>
            </a:extLst>
          </p:cNvPr>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en-US" dirty="0"/>
          </a:p>
        </p:txBody>
      </p:sp>
      <p:sp>
        <p:nvSpPr>
          <p:cNvPr id="35" name="Google Shape;12;p33">
            <a:extLst>
              <a:ext uri="{FF2B5EF4-FFF2-40B4-BE49-F238E27FC236}">
                <a16:creationId xmlns:a16="http://schemas.microsoft.com/office/drawing/2014/main" id="{DD75774A-2ACD-60AA-F5B1-A382022A7F77}"/>
              </a:ext>
            </a:extLst>
          </p:cNvPr>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6" name="Google Shape;13;p33">
            <a:extLst>
              <a:ext uri="{FF2B5EF4-FFF2-40B4-BE49-F238E27FC236}">
                <a16:creationId xmlns:a16="http://schemas.microsoft.com/office/drawing/2014/main" id="{9A56DC2F-AC08-876B-E58D-81A216BD69E8}"/>
              </a:ext>
            </a:extLst>
          </p:cNvPr>
          <p:cNvSpPr txBox="1">
            <a:spLocks noGrp="1"/>
          </p:cNvSpPr>
          <p:nvPr>
            <p:ph type="dt" idx="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14;p33">
            <a:extLst>
              <a:ext uri="{FF2B5EF4-FFF2-40B4-BE49-F238E27FC236}">
                <a16:creationId xmlns:a16="http://schemas.microsoft.com/office/drawing/2014/main" id="{C73C9416-D151-B135-E1DB-442B7E92A3BC}"/>
              </a:ext>
            </a:extLst>
          </p:cNvPr>
          <p:cNvSpPr txBox="1">
            <a:spLocks noGrp="1"/>
          </p:cNvSpPr>
          <p:nvPr>
            <p:ph type="ftr" idx="3"/>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15;p33">
            <a:extLst>
              <a:ext uri="{FF2B5EF4-FFF2-40B4-BE49-F238E27FC236}">
                <a16:creationId xmlns:a16="http://schemas.microsoft.com/office/drawing/2014/main" id="{67542603-780E-1D9E-D857-8CB24483BF09}"/>
              </a:ext>
            </a:extLst>
          </p:cNvPr>
          <p:cNvSpPr txBox="1">
            <a:spLocks noGrp="1"/>
          </p:cNvSpPr>
          <p:nvPr>
            <p:ph type="sldNum" idx="4"/>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9" name="Google Shape;16;p33" descr="A circle filled with diagonal lines">
            <a:extLst>
              <a:ext uri="{FF2B5EF4-FFF2-40B4-BE49-F238E27FC236}">
                <a16:creationId xmlns:a16="http://schemas.microsoft.com/office/drawing/2014/main" id="{96D438CE-3B59-8A22-7541-72B696889A91}"/>
              </a:ext>
            </a:extLst>
          </p:cNvPr>
          <p:cNvPicPr preferRelativeResize="0"/>
          <p:nvPr userDrawn="1"/>
        </p:nvPicPr>
        <p:blipFill rotWithShape="1">
          <a:blip r:embed="rId40">
            <a:alphaModFix/>
          </a:blip>
          <a:srcRect l="58934" t="11636" r="12364" b="10950"/>
          <a:stretch/>
        </p:blipFill>
        <p:spPr>
          <a:xfrm>
            <a:off x="-10180" y="3318626"/>
            <a:ext cx="1312242" cy="3539374"/>
          </a:xfrm>
          <a:prstGeom prst="rect">
            <a:avLst/>
          </a:prstGeom>
          <a:noFill/>
          <a:ln>
            <a:noFill/>
          </a:ln>
        </p:spPr>
      </p:pic>
      <p:cxnSp>
        <p:nvCxnSpPr>
          <p:cNvPr id="40" name="Google Shape;17;p33">
            <a:extLst>
              <a:ext uri="{FF2B5EF4-FFF2-40B4-BE49-F238E27FC236}">
                <a16:creationId xmlns:a16="http://schemas.microsoft.com/office/drawing/2014/main" id="{34F5164F-80C6-2F0B-E377-472A9CDE5030}"/>
              </a:ext>
            </a:extLst>
          </p:cNvPr>
          <p:cNvCxnSpPr/>
          <p:nvPr userDrawn="1"/>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pic>
        <p:nvPicPr>
          <p:cNvPr id="41" name="Google Shape;18;p33">
            <a:extLst>
              <a:ext uri="{FF2B5EF4-FFF2-40B4-BE49-F238E27FC236}">
                <a16:creationId xmlns:a16="http://schemas.microsoft.com/office/drawing/2014/main" id="{AA1B042A-DEE7-14E1-645E-1B1B5DA1D1CA}"/>
              </a:ext>
            </a:extLst>
          </p:cNvPr>
          <p:cNvPicPr preferRelativeResize="0"/>
          <p:nvPr userDrawn="1"/>
        </p:nvPicPr>
        <p:blipFill rotWithShape="1">
          <a:blip r:embed="rId41">
            <a:alphaModFix/>
          </a:blip>
          <a:srcRect/>
          <a:stretch/>
        </p:blipFill>
        <p:spPr>
          <a:xfrm>
            <a:off x="586385" y="4984750"/>
            <a:ext cx="1371600" cy="1371600"/>
          </a:xfrm>
          <a:prstGeom prst="rect">
            <a:avLst/>
          </a:prstGeom>
          <a:noFill/>
          <a:ln>
            <a:noFill/>
          </a:ln>
        </p:spPr>
      </p:pic>
      <p:pic>
        <p:nvPicPr>
          <p:cNvPr id="42" name="Picture 41">
            <a:extLst>
              <a:ext uri="{FF2B5EF4-FFF2-40B4-BE49-F238E27FC236}">
                <a16:creationId xmlns:a16="http://schemas.microsoft.com/office/drawing/2014/main" id="{EF1D2E0B-C378-C5E9-5CAD-5B311624FDAD}"/>
              </a:ext>
            </a:extLst>
          </p:cNvPr>
          <p:cNvPicPr>
            <a:picLocks noChangeAspect="1"/>
          </p:cNvPicPr>
          <p:nvPr userDrawn="1"/>
        </p:nvPicPr>
        <p:blipFill>
          <a:blip r:embed="rId42"/>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10862786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685" r:id="rId4"/>
    <p:sldLayoutId id="2147483719" r:id="rId5"/>
    <p:sldLayoutId id="2147483684" r:id="rId6"/>
    <p:sldLayoutId id="2147483686" r:id="rId7"/>
    <p:sldLayoutId id="2147483687" r:id="rId8"/>
    <p:sldLayoutId id="2147483673" r:id="rId9"/>
    <p:sldLayoutId id="2147483689" r:id="rId10"/>
    <p:sldLayoutId id="2147483690" r:id="rId11"/>
    <p:sldLayoutId id="2147483691" r:id="rId12"/>
    <p:sldLayoutId id="2147483720"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Lst>
  <p:txStyles>
    <p:titleStyle>
      <a:lvl1pPr algn="l" defTabSz="914400" rtl="0" eaLnBrk="1" latinLnBrk="0" hangingPunct="1">
        <a:lnSpc>
          <a:spcPct val="90000"/>
        </a:lnSpc>
        <a:spcBef>
          <a:spcPct val="0"/>
        </a:spcBef>
        <a:buNone/>
        <a:defRPr sz="4000" b="1" kern="1200" cap="all" spc="100" normalizeH="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hyperlink" Target="https://www.law.cornell.edu/definitions/index.php?width=840&amp;height=800&amp;iframe=true&amp;def_id=5336021402d9f0b7092415af1f0e8153&amp;term_occur=999&amp;term_src=Title:25:Chapter:I:Subchapter:E:Part:39:Subpart:B:Subjgrp:64:39.130"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5336021402d9f0b7092415af1f0e8153&amp;term_occur=999&amp;term_src=Title:25:Chapter:I:Subchapter:E:Part:39:Subpart:B:Subjgrp:64:39.134" TargetMode="External"/><Relationship Id="rId3" Type="http://schemas.openxmlformats.org/officeDocument/2006/relationships/hyperlink" Target="https://www.law.cornell.edu/definitions/index.php?width=840&amp;height=800&amp;iframe=true&amp;def_id=d6ad262acf5550592eb72b7c532c0f4b&amp;term_occur=999&amp;term_src=Title:25:Chapter:VI:Part:1000:Subpart:B:Subjgrp:63:1000.16" TargetMode="External"/><Relationship Id="rId7" Type="http://schemas.openxmlformats.org/officeDocument/2006/relationships/hyperlink" Target="https://www.law.cornell.edu/definitions/index.php?width=840&amp;height=800&amp;iframe=true&amp;def_id=f911f5f0a158dd8b82fd6c754c878af2&amp;term_occur=999&amp;term_src=Title:25:Chapter:I:Subchapter:E:Part:39:Subpart:B:Subjgrp:64:39.133" TargetMode="External"/><Relationship Id="rId2" Type="http://schemas.openxmlformats.org/officeDocument/2006/relationships/hyperlink" Target="https://www.law.cornell.edu/definitions/index.php?width=840&amp;height=800&amp;iframe=true&amp;def_id=5336021402d9f0b7092415af1f0e8153&amp;term_occur=999&amp;term_src=Title:25:Chapter:I:Subchapter:E:Part:39:Subpart:B:Subjgrp:64:39.132" TargetMode="External"/><Relationship Id="rId1" Type="http://schemas.openxmlformats.org/officeDocument/2006/relationships/slideLayout" Target="../slideLayouts/slideLayout12.xml"/><Relationship Id="rId6" Type="http://schemas.openxmlformats.org/officeDocument/2006/relationships/hyperlink" Target="https://www.law.cornell.edu/cfr/text/25/1000.17" TargetMode="External"/><Relationship Id="rId5" Type="http://schemas.openxmlformats.org/officeDocument/2006/relationships/hyperlink" Target="https://www.law.cornell.edu/definitions/index.php?width=840&amp;height=800&amp;iframe=true&amp;def_id=42d6e820fca822561739c38ef34d21f4&amp;term_occur=999&amp;term_src=Title:25:Chapter:VI:Part:1000:Subpart:B:Subjgrp:63:1000.16" TargetMode="External"/><Relationship Id="rId10" Type="http://schemas.openxmlformats.org/officeDocument/2006/relationships/hyperlink" Target="https://www.law.cornell.edu/definitions/index.php?width=840&amp;height=800&amp;iframe=true&amp;def_id=bded09b53c34312487863fe2fca13831&amp;term_occur=999&amp;term_src=Title:25:Chapter:I:Subchapter:E:Part:39:Subpart:B:Subjgrp:64:39.134" TargetMode="External"/><Relationship Id="rId4" Type="http://schemas.openxmlformats.org/officeDocument/2006/relationships/hyperlink" Target="https://www.law.cornell.edu/definitions/index.php?width=840&amp;height=800&amp;iframe=true&amp;def_id=3355c7b1dabc9ec53c816d2ad9a33b63&amp;term_occur=999&amp;term_src=Title:25:Chapter:VI:Part:1000:Subpart:B:Subjgrp:63:1000.16" TargetMode="External"/><Relationship Id="rId9" Type="http://schemas.openxmlformats.org/officeDocument/2006/relationships/hyperlink" Target="https://www.law.cornell.edu/definitions/index.php?width=840&amp;height=800&amp;iframe=true&amp;def_id=10e5d6dc2da3b0d18fc951f2b21a1bc3&amp;term_occur=999&amp;term_src=Title:25:Chapter:I:Subchapter:E:Part:39:Subpart:B:Subjgrp:64:39.13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5336021402d9f0b7092415af1f0e8153&amp;term_occur=999&amp;term_src=Title:25:Chapter:I:Subchapter:E:Part:39:Subpart:B:Subjgrp:64:39.135" TargetMode="External"/><Relationship Id="rId2" Type="http://schemas.openxmlformats.org/officeDocument/2006/relationships/hyperlink" Target="https://www.law.cornell.edu/definitions/index.php?width=840&amp;height=800&amp;iframe=true&amp;def_id=33f73f71a3a2bd97e7e03ff451295ec6&amp;term_occur=999&amp;term_src=Title:25:Chapter:I:Subchapter:E:Part:39:Subpart:B:Subjgrp:64:39.135" TargetMode="External"/><Relationship Id="rId1" Type="http://schemas.openxmlformats.org/officeDocument/2006/relationships/slideLayout" Target="../slideLayouts/slideLayout12.xml"/><Relationship Id="rId6" Type="http://schemas.openxmlformats.org/officeDocument/2006/relationships/hyperlink" Target="https://www.law.cornell.edu/definitions/index.php?width=840&amp;height=800&amp;iframe=true&amp;def_id=80be1930a0a4c4d2b2a4eaa17f9303c5&amp;term_occur=999&amp;term_src=Title:25:Chapter:I:Subchapter:E:Part:39:Subpart:B:Subjgrp:64:39.137" TargetMode="External"/><Relationship Id="rId5" Type="http://schemas.openxmlformats.org/officeDocument/2006/relationships/hyperlink" Target="https://www.law.cornell.edu/definitions/index.php?width=840&amp;height=800&amp;iframe=true&amp;def_id=5336021402d9f0b7092415af1f0e8153&amp;term_occur=999&amp;term_src=Title:25:Chapter:I:Subchapter:E:Part:39:Subpart:B:Subjgrp:64:39.137" TargetMode="External"/><Relationship Id="rId4" Type="http://schemas.openxmlformats.org/officeDocument/2006/relationships/hyperlink" Target="https://www.law.cornell.edu/uscode/text/20/6311#b_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5336021402d9f0b7092415af1f0e8153&amp;term_occur=999&amp;term_src=Title:25:Chapter:I:Subchapter:E:Part:39:Subpart:G:Subjgrp:69:39.705" TargetMode="External"/><Relationship Id="rId2" Type="http://schemas.openxmlformats.org/officeDocument/2006/relationships/hyperlink" Target="https://www.law.cornell.edu/definitions/index.php?width=840&amp;height=800&amp;iframe=true&amp;def_id=5336021402d9f0b7092415af1f0e8153&amp;term_occur=999&amp;term_src=Title:25:Chapter:I:Subchapter:E:Part:39:Subpart:G:Subjgrp:69:39.704" TargetMode="External"/><Relationship Id="rId1" Type="http://schemas.openxmlformats.org/officeDocument/2006/relationships/slideLayout" Target="../slideLayouts/slideLayout12.xml"/><Relationship Id="rId5" Type="http://schemas.openxmlformats.org/officeDocument/2006/relationships/hyperlink" Target="https://www.law.cornell.edu/definitions/index.php?width=840&amp;height=800&amp;iframe=true&amp;def_id=5336021402d9f0b7092415af1f0e8153&amp;term_occur=999&amp;term_src=Title:25:Chapter:I:Subchapter:E:Part:39:Subpart:G:Subjgrp:69:39.706" TargetMode="External"/><Relationship Id="rId4" Type="http://schemas.openxmlformats.org/officeDocument/2006/relationships/hyperlink" Target="https://www.law.cornell.edu/definitions/index.php?width=840&amp;height=800&amp;iframe=true&amp;def_id=878a0516fb48a593d72807f7b9baa4ba&amp;term_occur=999&amp;term_src=Title:25:Chapter:I:Subchapter:E:Part:39:Subpart:G:Subjgrp:69:39.705"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law.cornell.edu/cfr/text/25/39.707#a_4" TargetMode="External"/><Relationship Id="rId2" Type="http://schemas.openxmlformats.org/officeDocument/2006/relationships/hyperlink" Target="https://www.law.cornell.edu/definitions/index.php?width=840&amp;height=800&amp;iframe=true&amp;def_id=5336021402d9f0b7092415af1f0e8153&amp;term_occur=999&amp;term_src=Title:25:Chapter:I:Subchapter:E:Part:39:Subpart:G:Subjgrp:69:39.707"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s://www.law.cornell.edu/definitions/index.php?width=840&amp;height=800&amp;iframe=true&amp;def_id=5336021402d9f0b7092415af1f0e8153&amp;term_occur=999&amp;term_src=Title:25:Chapter:I:Subchapter:E:Part:39:Subpart:G:Subjgrp:72:39.731"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www.law.cornell.edu/cfr/text/25/39.707" TargetMode="External"/><Relationship Id="rId2" Type="http://schemas.openxmlformats.org/officeDocument/2006/relationships/hyperlink" Target="https://www.law.cornell.edu/definitions/index.php?width=840&amp;height=800&amp;iframe=true&amp;def_id=5336021402d9f0b7092415af1f0e8153&amp;term_occur=999&amp;term_src=Title:25:Chapter:I:Subchapter:E:Part:39:Subpart:G:Subjgrp:71:39.722"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5336021402d9f0b7092415af1f0e8153&amp;term_occur=999&amp;term_src=Title:25:Chapter:I:Subchapter:E:Part:39:Subpart:G:Subjgrp:72:39.732" TargetMode="External"/><Relationship Id="rId2" Type="http://schemas.openxmlformats.org/officeDocument/2006/relationships/hyperlink" Target="https://www.law.cornell.edu/definitions/index.php?width=840&amp;height=800&amp;iframe=true&amp;def_id=0d6d99ab3cc7eb8f5af6d06e358ab495&amp;term_occur=999&amp;term_src=Title:25:Chapter:I:Subchapter:E:Part:39:Subpart:G:Subjgrp:72:39.732"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6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53CAB-5A54-47ED-ABAB-7CA692DE4A18}"/>
              </a:ext>
            </a:extLst>
          </p:cNvPr>
          <p:cNvSpPr txBox="1"/>
          <p:nvPr/>
        </p:nvSpPr>
        <p:spPr>
          <a:xfrm>
            <a:off x="1111250" y="3087062"/>
            <a:ext cx="9969500" cy="2123658"/>
          </a:xfrm>
          <a:prstGeom prst="rect">
            <a:avLst/>
          </a:prstGeom>
          <a:noFill/>
        </p:spPr>
        <p:txBody>
          <a:bodyPr wrap="square" rtlCol="0">
            <a:spAutoFit/>
          </a:bodyPr>
          <a:lstStyle/>
          <a:p>
            <a:pPr algn="ctr"/>
            <a:r>
              <a:rPr lang="en-US" sz="4400" b="1" dirty="0">
                <a:solidFill>
                  <a:schemeClr val="bg1"/>
                </a:solidFill>
                <a:latin typeface="Calibri" panose="020F0502020204030204" pitchFamily="34" charset="0"/>
              </a:rPr>
              <a:t>Overview of The Indian School Equalization Program (ISEP) </a:t>
            </a:r>
          </a:p>
          <a:p>
            <a:pPr algn="ctr"/>
            <a:endParaRPr lang="en-US" sz="4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6481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685803"/>
            <a:ext cx="9539846" cy="870897"/>
          </a:xfrm>
        </p:spPr>
        <p:txBody>
          <a:bodyPr>
            <a:normAutofit fontScale="90000"/>
          </a:bodyPr>
          <a:lstStyle/>
          <a:p>
            <a:r>
              <a:rPr lang="en-US" sz="4900" b="1" dirty="0"/>
              <a:t>25 CFR</a:t>
            </a:r>
            <a:r>
              <a:rPr lang="en-US" sz="4900" dirty="0"/>
              <a:t> </a:t>
            </a:r>
            <a:r>
              <a:rPr lang="en-US" sz="4900" b="1" dirty="0"/>
              <a:t>Indian School Equalization Program (ISEP) </a:t>
            </a:r>
            <a:br>
              <a:rPr lang="en-US" sz="4900" b="1" dirty="0"/>
            </a:br>
            <a:r>
              <a:rPr lang="en-US" sz="3000" b="1" dirty="0"/>
              <a:t>-</a:t>
            </a:r>
            <a:r>
              <a:rPr lang="en-US" sz="2400" b="1" dirty="0"/>
              <a:t> § 36.10 Standard I - Philosophy and Goals </a:t>
            </a:r>
            <a:endParaRPr lang="en-US" sz="3000" b="1" dirty="0"/>
          </a:p>
        </p:txBody>
      </p:sp>
      <p:sp>
        <p:nvSpPr>
          <p:cNvPr id="3" name="Content Placeholder 2"/>
          <p:cNvSpPr>
            <a:spLocks noGrp="1"/>
          </p:cNvSpPr>
          <p:nvPr>
            <p:ph idx="1"/>
          </p:nvPr>
        </p:nvSpPr>
        <p:spPr>
          <a:xfrm>
            <a:off x="2133603" y="1752603"/>
            <a:ext cx="8046119" cy="4278337"/>
          </a:xfrm>
        </p:spPr>
        <p:txBody>
          <a:bodyPr>
            <a:noAutofit/>
          </a:bodyPr>
          <a:lstStyle/>
          <a:p>
            <a:pPr marL="64292" indent="0">
              <a:buNone/>
            </a:pPr>
            <a:r>
              <a:rPr lang="en-US" sz="1600" dirty="0"/>
              <a:t>Informational provisions shall be developed in the form of a manual, handbook, brochure, or other written document(s) of the minimum academic standards of the school's programs and the basic rules and procedures of the school. The staff, students, and parents shall receive the written document or documents and have same explained to all who request explanation. The topics covered in the document(s) shall include but not be limited to the following: </a:t>
            </a:r>
          </a:p>
          <a:p>
            <a:pPr marL="231452" lvl="1" indent="0">
              <a:buNone/>
            </a:pPr>
            <a:r>
              <a:rPr lang="en-US" sz="1600" dirty="0"/>
              <a:t>(1) Statement of philosophy and goals; </a:t>
            </a:r>
          </a:p>
          <a:p>
            <a:pPr marL="231452" lvl="1" indent="0">
              <a:buNone/>
            </a:pPr>
            <a:r>
              <a:rPr lang="en-US" sz="1600" dirty="0"/>
              <a:t>(2) Description of how policies are developed and administered; </a:t>
            </a:r>
          </a:p>
          <a:p>
            <a:pPr marL="231452" lvl="1" indent="0">
              <a:buNone/>
            </a:pPr>
            <a:r>
              <a:rPr lang="en-US" sz="1600" dirty="0"/>
              <a:t>(3) A brief explanation of curricular offerings; </a:t>
            </a:r>
          </a:p>
          <a:p>
            <a:pPr marL="231452" lvl="1" indent="0">
              <a:buNone/>
            </a:pPr>
            <a:r>
              <a:rPr lang="en-US" sz="1600" dirty="0"/>
              <a:t>(4) A copy of student rights handbook; </a:t>
            </a:r>
          </a:p>
          <a:p>
            <a:pPr marL="231452" lvl="1" indent="0">
              <a:buNone/>
            </a:pPr>
            <a:r>
              <a:rPr lang="en-US" sz="1600" dirty="0"/>
              <a:t>(5) Basic practices related to: </a:t>
            </a:r>
          </a:p>
          <a:p>
            <a:pPr marL="505766" lvl="3" indent="0">
              <a:buNone/>
            </a:pPr>
            <a:r>
              <a:rPr lang="en-US" sz="1600" dirty="0"/>
              <a:t>(</a:t>
            </a:r>
            <a:r>
              <a:rPr lang="en-US" sz="1600" dirty="0" err="1"/>
              <a:t>i</a:t>
            </a:r>
            <a:r>
              <a:rPr lang="en-US" sz="1600" dirty="0"/>
              <a:t>) Grading system; </a:t>
            </a:r>
          </a:p>
          <a:p>
            <a:pPr marL="505766" lvl="3" indent="0">
              <a:buNone/>
            </a:pPr>
            <a:r>
              <a:rPr lang="en-US" sz="1600" dirty="0"/>
              <a:t>(ii) Graduation requirements</a:t>
            </a:r>
            <a:r>
              <a:rPr lang="en-US" sz="1600" b="1" dirty="0"/>
              <a:t>, </a:t>
            </a:r>
            <a:r>
              <a:rPr lang="en-US" sz="1600" dirty="0"/>
              <a:t>if applicable; </a:t>
            </a:r>
          </a:p>
          <a:p>
            <a:pPr marL="505766" lvl="3" indent="0">
              <a:buNone/>
            </a:pPr>
            <a:r>
              <a:rPr lang="en-US" sz="1600" dirty="0"/>
              <a:t>(iii) Attendance policies</a:t>
            </a:r>
            <a:r>
              <a:rPr lang="en-US" sz="1600" b="1" u="sng" dirty="0"/>
              <a:t>; </a:t>
            </a:r>
          </a:p>
          <a:p>
            <a:pPr marL="505766" lvl="3" indent="0">
              <a:buNone/>
            </a:pPr>
            <a:r>
              <a:rPr lang="en-US" sz="1600" dirty="0"/>
              <a:t>(iv) Special programs at the school; and </a:t>
            </a:r>
          </a:p>
          <a:p>
            <a:pPr marL="505766" lvl="3" indent="0">
              <a:buNone/>
            </a:pPr>
            <a:r>
              <a:rPr lang="en-US" sz="1600" dirty="0"/>
              <a:t>(v) Student activities available for students. </a:t>
            </a:r>
          </a:p>
          <a:p>
            <a:pPr lvl="1"/>
            <a:endParaRPr lang="en-US" sz="1650" dirty="0"/>
          </a:p>
        </p:txBody>
      </p:sp>
      <p:sp>
        <p:nvSpPr>
          <p:cNvPr id="4" name="Slide Number Placeholder 3"/>
          <p:cNvSpPr>
            <a:spLocks noGrp="1"/>
          </p:cNvSpPr>
          <p:nvPr>
            <p:ph type="sldNum" sz="quarter" idx="12"/>
          </p:nvPr>
        </p:nvSpPr>
        <p:spPr/>
        <p:txBody>
          <a:bodyPr/>
          <a:lstStyle/>
          <a:p>
            <a:fld id="{2E266734-0B82-4416-9D08-CA2DA112E923}" type="slidenum">
              <a:rPr lang="en-US" smtClean="0"/>
              <a:t>11</a:t>
            </a:fld>
            <a:endParaRPr lang="en-US"/>
          </a:p>
        </p:txBody>
      </p:sp>
    </p:spTree>
    <p:extLst>
      <p:ext uri="{BB962C8B-B14F-4D97-AF65-F5344CB8AC3E}">
        <p14:creationId xmlns:p14="http://schemas.microsoft.com/office/powerpoint/2010/main" val="254314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85745"/>
            <a:ext cx="9395460" cy="1231901"/>
          </a:xfrm>
        </p:spPr>
        <p:txBody>
          <a:bodyPr>
            <a:noAutofit/>
          </a:bodyPr>
          <a:lstStyle/>
          <a:p>
            <a:r>
              <a:rPr lang="en-US" b="1" dirty="0"/>
              <a:t>25 CFR</a:t>
            </a:r>
            <a:r>
              <a:rPr lang="en-US" dirty="0"/>
              <a:t> </a:t>
            </a:r>
            <a:r>
              <a:rPr lang="en-US" b="1" dirty="0"/>
              <a:t>INDIAN SCHOOL EQUALIZATION PROGRAM (ISEP) </a:t>
            </a:r>
            <a:endParaRPr lang="en-US" b="1" dirty="0">
              <a:latin typeface="+mn-lt"/>
            </a:endParaRPr>
          </a:p>
        </p:txBody>
      </p:sp>
      <p:sp>
        <p:nvSpPr>
          <p:cNvPr id="6" name="Content Placeholder 5"/>
          <p:cNvSpPr>
            <a:spLocks noGrp="1"/>
          </p:cNvSpPr>
          <p:nvPr>
            <p:ph idx="1"/>
          </p:nvPr>
        </p:nvSpPr>
        <p:spPr>
          <a:xfrm>
            <a:off x="2346960" y="1621536"/>
            <a:ext cx="7692390" cy="4343400"/>
          </a:xfrm>
        </p:spPr>
        <p:txBody>
          <a:bodyPr>
            <a:normAutofit fontScale="85000" lnSpcReduction="20000"/>
          </a:bodyPr>
          <a:lstStyle/>
          <a:p>
            <a:pPr marL="0" indent="0">
              <a:buNone/>
            </a:pPr>
            <a:r>
              <a:rPr lang="en-US" sz="2600" b="0" dirty="0">
                <a:cs typeface="Times New Roman"/>
              </a:rPr>
              <a:t>§36.10 Standard I – Philosophy and Goals (continued)</a:t>
            </a:r>
            <a:br>
              <a:rPr lang="en-US" sz="2400" b="0" dirty="0"/>
            </a:br>
            <a:endParaRPr lang="en-US" sz="2400" b="0" dirty="0"/>
          </a:p>
          <a:p>
            <a:pPr marL="0" indent="0">
              <a:buNone/>
            </a:pPr>
            <a:r>
              <a:rPr lang="en-US" sz="2100" b="0" u="sng" dirty="0"/>
              <a:t>Evidence-Based Documentation may include</a:t>
            </a:r>
            <a:r>
              <a:rPr lang="en-US" sz="2100" b="0" dirty="0"/>
              <a:t>:</a:t>
            </a:r>
          </a:p>
          <a:p>
            <a:pPr marL="341702" indent="-257168"/>
            <a:r>
              <a:rPr lang="en-US" sz="2100" b="0" dirty="0"/>
              <a:t>Manual, handbook, or other documentation that identifies the Mission, Vision, and Philosophy of Goals.  </a:t>
            </a:r>
          </a:p>
          <a:p>
            <a:pPr marL="341702" indent="-257168"/>
            <a:r>
              <a:rPr lang="en-US" sz="2100" b="0" dirty="0"/>
              <a:t>Statement of expected outcomes outlining school’s plan to meet the needs and interests of its students and community in accordance with the school's mission statement and philosophy. </a:t>
            </a:r>
          </a:p>
          <a:p>
            <a:pPr marL="341702" indent="-257168"/>
            <a:r>
              <a:rPr lang="en-US" sz="2100" b="0" dirty="0"/>
              <a:t>Minimum academic standards of the school's programs and the basic rules and procedures of the school. </a:t>
            </a:r>
          </a:p>
          <a:p>
            <a:pPr marL="341702" indent="-257168"/>
            <a:r>
              <a:rPr lang="en-US" sz="2100" b="0" dirty="0"/>
              <a:t>Evidence of the statement of philosophy and goals were developed with the involvement of students, parents, lay citizens, school staff, and tribe(s) and formally adopted by the local school board. </a:t>
            </a:r>
          </a:p>
          <a:p>
            <a:pPr marL="341702" indent="-257168"/>
            <a:r>
              <a:rPr lang="en-US" sz="2100" b="0" dirty="0"/>
              <a:t>Evidence of the philosophy and goals were reviewed annually and revised as necessary.</a:t>
            </a:r>
          </a:p>
          <a:p>
            <a:pPr marL="341702" indent="-257168"/>
            <a:r>
              <a:rPr lang="en-US" sz="2100" b="0" dirty="0"/>
              <a:t>Other documentation as requested.</a:t>
            </a:r>
          </a:p>
          <a:p>
            <a:pPr marL="341702" indent="-257168"/>
            <a:endParaRPr lang="en-US" dirty="0">
              <a:solidFill>
                <a:schemeClr val="tx1"/>
              </a:solidFill>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12</a:t>
            </a:fld>
            <a:endParaRPr lang="en-US" dirty="0"/>
          </a:p>
        </p:txBody>
      </p:sp>
    </p:spTree>
    <p:extLst>
      <p:ext uri="{BB962C8B-B14F-4D97-AF65-F5344CB8AC3E}">
        <p14:creationId xmlns:p14="http://schemas.microsoft.com/office/powerpoint/2010/main" val="90735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1" y="164281"/>
            <a:ext cx="9196424" cy="1664519"/>
          </a:xfrm>
        </p:spPr>
        <p:txBody>
          <a:bodyPr>
            <a:normAutofit/>
          </a:bodyPr>
          <a:lstStyle/>
          <a:p>
            <a:r>
              <a:rPr lang="en-US" b="1" dirty="0"/>
              <a:t>25 CFR</a:t>
            </a:r>
            <a:r>
              <a:rPr lang="en-US" dirty="0"/>
              <a:t> </a:t>
            </a:r>
            <a:r>
              <a:rPr lang="en-US" b="1" dirty="0"/>
              <a:t>INDIAN SCHOOL EQUALIZATION PROGRAM (ISEP) </a:t>
            </a:r>
          </a:p>
        </p:txBody>
      </p:sp>
      <p:sp>
        <p:nvSpPr>
          <p:cNvPr id="3" name="Content Placeholder 2"/>
          <p:cNvSpPr>
            <a:spLocks noGrp="1"/>
          </p:cNvSpPr>
          <p:nvPr>
            <p:ph idx="1"/>
          </p:nvPr>
        </p:nvSpPr>
        <p:spPr>
          <a:xfrm>
            <a:off x="2209803" y="1828800"/>
            <a:ext cx="8028071" cy="4343400"/>
          </a:xfrm>
        </p:spPr>
        <p:txBody>
          <a:bodyPr>
            <a:normAutofit fontScale="70000" lnSpcReduction="20000"/>
          </a:bodyPr>
          <a:lstStyle/>
          <a:p>
            <a:pPr marL="64292" indent="0">
              <a:buNone/>
            </a:pPr>
            <a:r>
              <a:rPr lang="en-US" b="1" dirty="0">
                <a:solidFill>
                  <a:schemeClr val="tx1"/>
                </a:solidFill>
              </a:rPr>
              <a:t>§ 36.11(a)(1) - Standard II - Administrative Requirements</a:t>
            </a:r>
          </a:p>
          <a:p>
            <a:pPr marL="64292" indent="0">
              <a:buNone/>
            </a:pPr>
            <a:r>
              <a:rPr lang="en-US" sz="2600" dirty="0"/>
              <a:t>Staffing.  Each school shall, at a minimum, meet the school ratio of regular program students to regular program teachers for a self-contained classroom, not to exceed the following Average daily membership (ADM) as follows:  </a:t>
            </a:r>
          </a:p>
          <a:p>
            <a:pPr marL="854124" lvl="5" indent="0" fontAlgn="b">
              <a:buNone/>
            </a:pPr>
            <a:r>
              <a:rPr lang="en-US" sz="2600" b="1" dirty="0"/>
              <a:t>Level 			Ratio </a:t>
            </a:r>
          </a:p>
          <a:p>
            <a:pPr marL="1068432" lvl="5" indent="-214308" fontAlgn="ctr">
              <a:buFont typeface="Wingdings" panose="05000000000000000000" pitchFamily="2" charset="2"/>
              <a:buChar char="Ø"/>
            </a:pPr>
            <a:r>
              <a:rPr lang="en-US" sz="2600" dirty="0"/>
              <a:t>Kindergarten		20:1 </a:t>
            </a:r>
          </a:p>
          <a:p>
            <a:pPr marL="1068432" lvl="5" indent="-214308" fontAlgn="ctr">
              <a:buFont typeface="Wingdings" panose="05000000000000000000" pitchFamily="2" charset="2"/>
              <a:buChar char="Ø"/>
            </a:pPr>
            <a:r>
              <a:rPr lang="en-US" sz="2600" dirty="0"/>
              <a:t>1st grade - 3rd grade	22:1 </a:t>
            </a:r>
          </a:p>
          <a:p>
            <a:pPr marL="1068432" lvl="5" indent="-214308" fontAlgn="ctr">
              <a:buFont typeface="Wingdings" panose="05000000000000000000" pitchFamily="2" charset="2"/>
              <a:buChar char="Ø"/>
            </a:pPr>
            <a:r>
              <a:rPr lang="en-US" sz="2600" dirty="0"/>
              <a:t>4th grade - High school	25:1</a:t>
            </a:r>
          </a:p>
          <a:p>
            <a:pPr marL="854124" lvl="5" indent="0" fontAlgn="ctr">
              <a:buNone/>
            </a:pPr>
            <a:endParaRPr lang="en-US" sz="2600" dirty="0"/>
          </a:p>
          <a:p>
            <a:pPr marL="445759" lvl="1" indent="-214308"/>
            <a:r>
              <a:rPr lang="en-US" sz="2600" dirty="0"/>
              <a:t>Multi-grade classrooms that cross grade-level boundaries (e.g., K-1, 3-4, etc.) shall use the maximum of the lower grade. In grades K-8, grades shall be consolidated to meet the teacher ratios listed above. </a:t>
            </a:r>
          </a:p>
          <a:p>
            <a:pPr marL="445759" lvl="1" indent="-214308"/>
            <a:endParaRPr lang="en-US" sz="2600" dirty="0"/>
          </a:p>
          <a:p>
            <a:pPr marL="445759" lvl="1" indent="-214308"/>
            <a:r>
              <a:rPr lang="en-US" sz="2600" dirty="0"/>
              <a:t>The daily teaching load per teacher in departmentalized classes shall not exceed 150 students (ADM) except in activity type classes such as music and physical education. </a:t>
            </a:r>
          </a:p>
        </p:txBody>
      </p:sp>
      <p:sp>
        <p:nvSpPr>
          <p:cNvPr id="4" name="Slide Number Placeholder 3"/>
          <p:cNvSpPr>
            <a:spLocks noGrp="1"/>
          </p:cNvSpPr>
          <p:nvPr>
            <p:ph type="sldNum" sz="quarter" idx="12"/>
          </p:nvPr>
        </p:nvSpPr>
        <p:spPr/>
        <p:txBody>
          <a:bodyPr/>
          <a:lstStyle/>
          <a:p>
            <a:fld id="{2E266734-0B82-4416-9D08-CA2DA112E923}" type="slidenum">
              <a:rPr lang="en-US" smtClean="0"/>
              <a:t>13</a:t>
            </a:fld>
            <a:endParaRPr lang="en-US"/>
          </a:p>
        </p:txBody>
      </p:sp>
    </p:spTree>
    <p:extLst>
      <p:ext uri="{BB962C8B-B14F-4D97-AF65-F5344CB8AC3E}">
        <p14:creationId xmlns:p14="http://schemas.microsoft.com/office/powerpoint/2010/main" val="127502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52" y="227209"/>
            <a:ext cx="9234848" cy="1325563"/>
          </a:xfrm>
        </p:spPr>
        <p:txBody>
          <a:bodyPr>
            <a:noAutofit/>
          </a:bodyPr>
          <a:lstStyle/>
          <a:p>
            <a:r>
              <a:rPr lang="en-US" b="1" dirty="0"/>
              <a:t>25 CFR</a:t>
            </a:r>
            <a:r>
              <a:rPr lang="en-US" dirty="0"/>
              <a:t> </a:t>
            </a:r>
            <a:r>
              <a:rPr lang="en-US" b="1" dirty="0"/>
              <a:t>INDIAN SCHOOL EQUALIZATION PROGRAM (ISEP) </a:t>
            </a:r>
          </a:p>
        </p:txBody>
      </p:sp>
      <p:sp>
        <p:nvSpPr>
          <p:cNvPr id="3" name="Content Placeholder 2"/>
          <p:cNvSpPr>
            <a:spLocks noGrp="1"/>
          </p:cNvSpPr>
          <p:nvPr>
            <p:ph idx="1"/>
          </p:nvPr>
        </p:nvSpPr>
        <p:spPr>
          <a:xfrm>
            <a:off x="2249805" y="1661023"/>
            <a:ext cx="7692390" cy="4114799"/>
          </a:xfrm>
        </p:spPr>
        <p:txBody>
          <a:bodyPr>
            <a:normAutofit fontScale="92500" lnSpcReduction="20000"/>
          </a:bodyPr>
          <a:lstStyle/>
          <a:p>
            <a:pPr marL="64292" indent="0">
              <a:buNone/>
            </a:pPr>
            <a:r>
              <a:rPr lang="en-US" sz="2400" b="0" dirty="0"/>
              <a:t>§ 36.11 - Standard II - Administrative Requirements (continued)</a:t>
            </a:r>
          </a:p>
          <a:p>
            <a:pPr marL="407192" indent="-342900"/>
            <a:r>
              <a:rPr lang="en-US" sz="2100" b="0" dirty="0"/>
              <a:t>Each school shall provide, in the absence of a regular teacher, a certified substitute teacher who meets the State substitute teacher qualifications. In the event such a substitute is not available, coverage will be provided by a school employee designated by the school supervisor. A class cannot have as a teacher an employee without teaching credentials for more than 20 school days during any one school year. </a:t>
            </a:r>
          </a:p>
          <a:p>
            <a:pPr marL="64292" indent="0">
              <a:buNone/>
            </a:pPr>
            <a:endParaRPr lang="en-US" sz="2100" b="0" dirty="0"/>
          </a:p>
          <a:p>
            <a:pPr marL="407192" indent="-342900"/>
            <a:r>
              <a:rPr lang="en-US" sz="2100" b="0" u="sng" dirty="0"/>
              <a:t>Written school enrollment and attendance policies</a:t>
            </a:r>
            <a:r>
              <a:rPr lang="en-US" sz="2100" b="0" dirty="0"/>
              <a:t>. Each school shall have written school enrollment and attendance policies in compliance with and/or consistent with 25 CFR 31, Federal Schools for Indians, the statutes of the State, and tribal education ordinances. </a:t>
            </a:r>
          </a:p>
          <a:p>
            <a:pPr marL="407192" indent="-342900"/>
            <a:r>
              <a:rPr lang="en-US" sz="2100" b="0" u="sng" dirty="0"/>
              <a:t>Immunization.  </a:t>
            </a:r>
            <a:r>
              <a:rPr lang="en-US" sz="2100" b="0" dirty="0"/>
              <a:t>School children shall be immunized in accordance with the regulations and requirements of the state in which they attend school or standards of the Indian Health Service. </a:t>
            </a:r>
          </a:p>
        </p:txBody>
      </p:sp>
      <p:sp>
        <p:nvSpPr>
          <p:cNvPr id="4" name="Slide Number Placeholder 3"/>
          <p:cNvSpPr>
            <a:spLocks noGrp="1"/>
          </p:cNvSpPr>
          <p:nvPr>
            <p:ph type="sldNum" sz="quarter" idx="12"/>
          </p:nvPr>
        </p:nvSpPr>
        <p:spPr/>
        <p:txBody>
          <a:bodyPr/>
          <a:lstStyle/>
          <a:p>
            <a:fld id="{2E266734-0B82-4416-9D08-CA2DA112E923}" type="slidenum">
              <a:rPr lang="en-US" smtClean="0"/>
              <a:t>14</a:t>
            </a:fld>
            <a:endParaRPr lang="en-US"/>
          </a:p>
        </p:txBody>
      </p:sp>
    </p:spTree>
    <p:extLst>
      <p:ext uri="{BB962C8B-B14F-4D97-AF65-F5344CB8AC3E}">
        <p14:creationId xmlns:p14="http://schemas.microsoft.com/office/powerpoint/2010/main" val="2578948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86607"/>
            <a:ext cx="9469120" cy="1450757"/>
          </a:xfrm>
        </p:spPr>
        <p:txBody>
          <a:bodyPr>
            <a:noAutofit/>
          </a:bodyPr>
          <a:lstStyle/>
          <a:p>
            <a:r>
              <a:rPr lang="en-US" b="1" dirty="0"/>
              <a:t>25 CFR</a:t>
            </a:r>
            <a:r>
              <a:rPr lang="en-US" dirty="0"/>
              <a:t> </a:t>
            </a:r>
            <a:r>
              <a:rPr lang="en-US" b="1" dirty="0"/>
              <a:t>INDIAN SCHOOL EQUALIZATION PROGRAM (ISEP) </a:t>
            </a:r>
            <a:endParaRPr lang="en-US" b="1" dirty="0">
              <a:latin typeface="+mn-lt"/>
            </a:endParaRPr>
          </a:p>
        </p:txBody>
      </p:sp>
      <p:sp>
        <p:nvSpPr>
          <p:cNvPr id="6" name="Content Placeholder 5"/>
          <p:cNvSpPr>
            <a:spLocks noGrp="1"/>
          </p:cNvSpPr>
          <p:nvPr>
            <p:ph sz="quarter" idx="4"/>
          </p:nvPr>
        </p:nvSpPr>
        <p:spPr>
          <a:xfrm>
            <a:off x="2346960" y="1828803"/>
            <a:ext cx="7501598" cy="4343399"/>
          </a:xfrm>
        </p:spPr>
        <p:txBody>
          <a:bodyPr>
            <a:normAutofit fontScale="70000" lnSpcReduction="20000"/>
          </a:bodyPr>
          <a:lstStyle/>
          <a:p>
            <a:pPr marL="0" indent="0">
              <a:lnSpc>
                <a:spcPct val="110000"/>
              </a:lnSpc>
              <a:spcBef>
                <a:spcPts val="600"/>
              </a:spcBef>
              <a:buNone/>
            </a:pPr>
            <a:r>
              <a:rPr lang="en-US" b="1" dirty="0"/>
              <a:t>25 CFR </a:t>
            </a:r>
            <a:r>
              <a:rPr lang="en-US" b="1" dirty="0">
                <a:cs typeface="Times New Roman"/>
              </a:rPr>
              <a:t>§36 .11- Standard II – Administrative Requirements (continued)</a:t>
            </a:r>
            <a:br>
              <a:rPr lang="en-US" b="1" dirty="0"/>
            </a:br>
            <a:r>
              <a:rPr lang="en-US" sz="2600" u="sng" dirty="0"/>
              <a:t>Evidenced-Based Documentation may include</a:t>
            </a:r>
            <a:r>
              <a:rPr lang="en-US" sz="2600" dirty="0"/>
              <a:t>:</a:t>
            </a:r>
          </a:p>
          <a:p>
            <a:pPr lvl="1">
              <a:buFont typeface="Arial" panose="020B0604020202020204" pitchFamily="34" charset="0"/>
              <a:buChar char="•"/>
            </a:pPr>
            <a:r>
              <a:rPr lang="en-US" sz="2600" dirty="0"/>
              <a:t>Enrollment, attendance, &amp; immunization policy and procedures (Manual/Student-Parent Handbook)</a:t>
            </a:r>
          </a:p>
          <a:p>
            <a:pPr lvl="1">
              <a:buFont typeface="Arial" panose="020B0604020202020204" pitchFamily="34" charset="0"/>
              <a:buChar char="•"/>
            </a:pPr>
            <a:r>
              <a:rPr lang="en-US" sz="2600" dirty="0"/>
              <a:t>Enrollment record (NASIS/Cumulative Folder)</a:t>
            </a:r>
          </a:p>
          <a:p>
            <a:pPr lvl="2">
              <a:buFont typeface="Arial" panose="020B0604020202020204" pitchFamily="34" charset="0"/>
              <a:buChar char="•"/>
            </a:pPr>
            <a:r>
              <a:rPr lang="en-US" sz="2600" dirty="0"/>
              <a:t>Enrollment/Registration Packet</a:t>
            </a:r>
          </a:p>
          <a:p>
            <a:pPr lvl="1">
              <a:buFont typeface="Arial" panose="020B0604020202020204" pitchFamily="34" charset="0"/>
              <a:buChar char="•"/>
            </a:pPr>
            <a:r>
              <a:rPr lang="en-US" sz="2600" dirty="0"/>
              <a:t>Grade Level Class rosters (NASIS)</a:t>
            </a:r>
          </a:p>
          <a:p>
            <a:pPr lvl="1">
              <a:buFont typeface="Arial" panose="020B0604020202020204" pitchFamily="34" charset="0"/>
              <a:buChar char="•"/>
            </a:pPr>
            <a:r>
              <a:rPr lang="en-US" sz="2600" dirty="0"/>
              <a:t>Attendance records ADA/ADM (NASIS)</a:t>
            </a:r>
          </a:p>
          <a:p>
            <a:pPr lvl="1">
              <a:buFont typeface="Arial" panose="020B0604020202020204" pitchFamily="34" charset="0"/>
              <a:buChar char="•"/>
            </a:pPr>
            <a:r>
              <a:rPr lang="en-US" sz="2600" dirty="0"/>
              <a:t>Teacher/Paraprofessional Licensure Record (NASIS/Hard Copies)</a:t>
            </a:r>
          </a:p>
          <a:p>
            <a:pPr lvl="1">
              <a:buFont typeface="Arial" panose="020B0604020202020204" pitchFamily="34" charset="0"/>
              <a:buChar char="•"/>
            </a:pPr>
            <a:r>
              <a:rPr lang="en-US" sz="2600" dirty="0"/>
              <a:t>Classroom assignments for Teachers and Paraprofessionals</a:t>
            </a:r>
          </a:p>
          <a:p>
            <a:pPr lvl="1">
              <a:buFont typeface="Arial" panose="020B0604020202020204" pitchFamily="34" charset="0"/>
              <a:buChar char="•"/>
            </a:pPr>
            <a:r>
              <a:rPr lang="en-US" sz="2600" dirty="0"/>
              <a:t>Approved Organizational Chart for School Year</a:t>
            </a:r>
          </a:p>
          <a:p>
            <a:pPr lvl="1">
              <a:buFont typeface="Arial" panose="020B0604020202020204" pitchFamily="34" charset="0"/>
              <a:buChar char="•"/>
            </a:pPr>
            <a:r>
              <a:rPr lang="en-US" sz="2600" dirty="0"/>
              <a:t>Letter notifying parent/guardian if a substitute teacher was warranted to teach a class.</a:t>
            </a:r>
          </a:p>
          <a:p>
            <a:pPr lvl="1">
              <a:buFont typeface="Arial" panose="020B0604020202020204" pitchFamily="34" charset="0"/>
              <a:buChar char="•"/>
            </a:pPr>
            <a:r>
              <a:rPr lang="en-US" sz="2600" dirty="0"/>
              <a:t>Other documentation as requested.</a:t>
            </a:r>
          </a:p>
          <a:p>
            <a:pPr lvl="1">
              <a:buFont typeface="Arial" panose="020B0604020202020204" pitchFamily="34" charset="0"/>
              <a:buChar char="•"/>
            </a:pPr>
            <a:endParaRPr lang="en-US" dirty="0">
              <a:solidFill>
                <a:schemeClr val="tx1"/>
              </a:solidFill>
            </a:endParaRPr>
          </a:p>
          <a:p>
            <a:pPr lvl="1">
              <a:buFont typeface="Arial" panose="020B0604020202020204" pitchFamily="34" charset="0"/>
              <a:buChar char="•"/>
            </a:pPr>
            <a:endParaRPr lang="en-US" dirty="0">
              <a:solidFill>
                <a:schemeClr val="tx1"/>
              </a:solidFill>
            </a:endParaRPr>
          </a:p>
          <a:p>
            <a:pPr marL="0" indent="0">
              <a:buNone/>
            </a:pPr>
            <a:endParaRPr lang="en-US" sz="1350" dirty="0">
              <a:latin typeface="Calibri" panose="020F0502020204030204" pitchFamily="34" charset="0"/>
            </a:endParaRPr>
          </a:p>
          <a:p>
            <a:pPr marL="0" indent="0">
              <a:buNone/>
            </a:pPr>
            <a:endParaRPr lang="en-US" sz="1275" dirty="0">
              <a:latin typeface="Calibri" panose="020F0502020204030204" pitchFamily="34" charset="0"/>
            </a:endParaRPr>
          </a:p>
          <a:p>
            <a:endParaRPr lang="en-US" sz="135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15</a:t>
            </a:fld>
            <a:endParaRPr lang="en-US" dirty="0"/>
          </a:p>
        </p:txBody>
      </p:sp>
    </p:spTree>
    <p:extLst>
      <p:ext uri="{BB962C8B-B14F-4D97-AF65-F5344CB8AC3E}">
        <p14:creationId xmlns:p14="http://schemas.microsoft.com/office/powerpoint/2010/main" val="237116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EDD7F7-886E-4752-A6F0-98C65CF55F40}"/>
              </a:ext>
            </a:extLst>
          </p:cNvPr>
          <p:cNvSpPr>
            <a:spLocks noGrp="1"/>
          </p:cNvSpPr>
          <p:nvPr>
            <p:ph type="title"/>
          </p:nvPr>
        </p:nvSpPr>
        <p:spPr>
          <a:xfrm>
            <a:off x="279401" y="319088"/>
            <a:ext cx="9247224" cy="1325563"/>
          </a:xfrm>
        </p:spPr>
        <p:txBody>
          <a:bodyPr>
            <a:normAutofit/>
          </a:bodyPr>
          <a:lstStyle/>
          <a:p>
            <a:r>
              <a:rPr lang="en-US" b="1" dirty="0"/>
              <a:t>25 CFR</a:t>
            </a:r>
            <a:r>
              <a:rPr lang="en-US" dirty="0"/>
              <a:t> </a:t>
            </a:r>
            <a:r>
              <a:rPr lang="en-US" b="1" dirty="0"/>
              <a:t>INDIAN SCHOOL EQUALIZATION PROGRAM (ISEP) </a:t>
            </a:r>
            <a:endParaRPr lang="en-US" dirty="0"/>
          </a:p>
        </p:txBody>
      </p:sp>
      <p:sp>
        <p:nvSpPr>
          <p:cNvPr id="5" name="Content Placeholder 4"/>
          <p:cNvSpPr>
            <a:spLocks noGrp="1"/>
          </p:cNvSpPr>
          <p:nvPr>
            <p:ph idx="1"/>
          </p:nvPr>
        </p:nvSpPr>
        <p:spPr>
          <a:xfrm>
            <a:off x="2322576" y="1644651"/>
            <a:ext cx="7753350" cy="4343401"/>
          </a:xfrm>
          <a:ln>
            <a:noFill/>
          </a:ln>
        </p:spPr>
        <p:txBody>
          <a:bodyPr>
            <a:normAutofit fontScale="85000" lnSpcReduction="10000"/>
          </a:bodyPr>
          <a:lstStyle/>
          <a:p>
            <a:pPr marL="64292" indent="0">
              <a:buNone/>
            </a:pPr>
            <a:r>
              <a:rPr lang="en-US" b="0" dirty="0"/>
              <a:t>§ 36.12 - Standard III - Program Needs Assessment</a:t>
            </a:r>
          </a:p>
          <a:p>
            <a:pPr marL="64292" indent="0">
              <a:buNone/>
            </a:pPr>
            <a:r>
              <a:rPr lang="en-US" sz="1900" b="0" dirty="0"/>
              <a:t>The policy and procedures of each school and its curricula shall be developed and revised based on an assessment of educational needs. </a:t>
            </a:r>
          </a:p>
          <a:p>
            <a:pPr marL="521492" indent="-457200">
              <a:buSzPct val="100000"/>
              <a:buFont typeface="+mj-lt"/>
              <a:buAutoNum type="alphaUcPeriod"/>
            </a:pPr>
            <a:r>
              <a:rPr lang="en-US" sz="1900" b="0" dirty="0"/>
              <a:t>A clear statement of student educational goals and objectives (A goal/objective is defined as statement of knowledge, skills, attitudes, concepts expected to exhibit upon completion of a grade level.)</a:t>
            </a:r>
          </a:p>
          <a:p>
            <a:pPr marL="521492" indent="-457200">
              <a:buSzPct val="100000"/>
              <a:buFont typeface="+mj-lt"/>
              <a:buAutoNum type="alphaUcPeriod"/>
            </a:pPr>
            <a:r>
              <a:rPr lang="en-US" sz="1900" b="0" dirty="0"/>
              <a:t>A collection of appropriate data from which valid determinations, judgments, and decisions can be made with respect to the status of the educational program, e.g., </a:t>
            </a:r>
          </a:p>
          <a:p>
            <a:pPr marL="825810" lvl="2" indent="-457200">
              <a:buSzPct val="100000"/>
              <a:buFont typeface="Courier New" panose="02070309020205020404" pitchFamily="49" charset="0"/>
              <a:buChar char="o"/>
            </a:pPr>
            <a:r>
              <a:rPr lang="en-US" sz="1900" b="0" dirty="0"/>
              <a:t>Perceptions of the parents, tribes, educators, and the students with regard to the relevance and importance of the goals. </a:t>
            </a:r>
          </a:p>
          <a:p>
            <a:pPr marL="825810" lvl="2" indent="-457200">
              <a:buSzPct val="100000"/>
              <a:buFont typeface="Courier New" panose="02070309020205020404" pitchFamily="49" charset="0"/>
              <a:buChar char="o"/>
            </a:pPr>
            <a:r>
              <a:rPr lang="en-US" sz="1900" b="0" dirty="0"/>
              <a:t>The extent to which educational goals and objectives have been achieved. </a:t>
            </a:r>
          </a:p>
          <a:p>
            <a:pPr marL="825810" lvl="2" indent="-457200">
              <a:buSzPct val="100000"/>
              <a:buFont typeface="Courier New" panose="02070309020205020404" pitchFamily="49" charset="0"/>
              <a:buChar char="o"/>
            </a:pPr>
            <a:r>
              <a:rPr lang="en-US" sz="1900" b="0" dirty="0"/>
              <a:t>The data developed as a result of the evaluation outlined in § 36.50 School Program Evaluation. </a:t>
            </a:r>
          </a:p>
          <a:p>
            <a:pPr marL="521492" indent="-457200">
              <a:buSzPct val="100000"/>
              <a:buFont typeface="+mj-lt"/>
              <a:buAutoNum type="alphaUcPeriod"/>
            </a:pPr>
            <a:r>
              <a:rPr lang="en-US" sz="1900" b="0" dirty="0"/>
              <a:t>A statement of educational needs which identifies the difference between the current status of students and the desired goals for the students. </a:t>
            </a:r>
          </a:p>
          <a:p>
            <a:pPr marL="521492" indent="-457200">
              <a:buSzPct val="100000"/>
              <a:buFont typeface="+mj-lt"/>
              <a:buAutoNum type="alphaUcPeriod"/>
            </a:pPr>
            <a:r>
              <a:rPr lang="en-US" sz="1900" b="0" dirty="0"/>
              <a:t>A plan of action to remediate assessed needs. </a:t>
            </a:r>
          </a:p>
        </p:txBody>
      </p:sp>
      <p:sp>
        <p:nvSpPr>
          <p:cNvPr id="3" name="Slide Number Placeholder 2"/>
          <p:cNvSpPr>
            <a:spLocks noGrp="1"/>
          </p:cNvSpPr>
          <p:nvPr>
            <p:ph type="sldNum" sz="quarter" idx="12"/>
          </p:nvPr>
        </p:nvSpPr>
        <p:spPr/>
        <p:txBody>
          <a:bodyPr/>
          <a:lstStyle/>
          <a:p>
            <a:fld id="{8228DBD0-673F-46F5-8A8A-E71574A251B2}" type="slidenum">
              <a:rPr lang="en-US" smtClean="0"/>
              <a:t>16</a:t>
            </a:fld>
            <a:endParaRPr lang="en-US" dirty="0"/>
          </a:p>
        </p:txBody>
      </p:sp>
    </p:spTree>
    <p:extLst>
      <p:ext uri="{BB962C8B-B14F-4D97-AF65-F5344CB8AC3E}">
        <p14:creationId xmlns:p14="http://schemas.microsoft.com/office/powerpoint/2010/main" val="3070330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1" y="250056"/>
            <a:ext cx="9183724" cy="1325563"/>
          </a:xfrm>
        </p:spPr>
        <p:txBody>
          <a:bodyPr>
            <a:normAutofit/>
          </a:bodyPr>
          <a:lstStyle/>
          <a:p>
            <a:r>
              <a:rPr lang="en-US" b="1" dirty="0"/>
              <a:t>25 CFR INDIAN SCHOOL EQUALIZATION PROGRAM (ISEP)</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solidFill>
                  <a:schemeClr val="tx1"/>
                </a:solidFill>
              </a:rPr>
              <a:t>§36.13 Standard III – Program Needs Assessments (continued)</a:t>
            </a:r>
            <a:endParaRPr lang="en-US" dirty="0">
              <a:solidFill>
                <a:schemeClr val="tx1"/>
              </a:solidFill>
            </a:endParaRPr>
          </a:p>
          <a:p>
            <a:r>
              <a:rPr lang="en-US" sz="1800" u="sng" dirty="0"/>
              <a:t>Evidenced-Based Documentation may include</a:t>
            </a:r>
            <a:r>
              <a:rPr lang="en-US" sz="1800" dirty="0"/>
              <a:t>:</a:t>
            </a:r>
          </a:p>
          <a:p>
            <a:pPr>
              <a:buFont typeface="Arial" panose="020B0604020202020204" pitchFamily="34" charset="0"/>
              <a:buChar char="•"/>
            </a:pPr>
            <a:r>
              <a:rPr lang="en-US" sz="1800" dirty="0"/>
              <a:t>Needs Assessment </a:t>
            </a:r>
          </a:p>
          <a:p>
            <a:pPr>
              <a:buFont typeface="Arial" panose="020B0604020202020204" pitchFamily="34" charset="0"/>
              <a:buChar char="•"/>
            </a:pPr>
            <a:r>
              <a:rPr lang="en-US" sz="1800" dirty="0"/>
              <a:t>School Improvement Plan</a:t>
            </a:r>
          </a:p>
          <a:p>
            <a:pPr>
              <a:buFont typeface="Arial" panose="020B0604020202020204" pitchFamily="34" charset="0"/>
              <a:buChar char="•"/>
            </a:pPr>
            <a:r>
              <a:rPr lang="en-US" sz="1800" dirty="0"/>
              <a:t>Collection of data that supported valid determinations, judgements and decisions leading to  the status of the educational program</a:t>
            </a:r>
          </a:p>
          <a:p>
            <a:pPr>
              <a:buFont typeface="Arial" panose="020B0604020202020204" pitchFamily="34" charset="0"/>
              <a:buChar char="•"/>
            </a:pPr>
            <a:r>
              <a:rPr lang="en-US" sz="1800" dirty="0"/>
              <a:t>Data for current status and desired status</a:t>
            </a:r>
          </a:p>
          <a:p>
            <a:pPr>
              <a:buFont typeface="Arial" panose="020B0604020202020204" pitchFamily="34" charset="0"/>
              <a:buChar char="•"/>
            </a:pPr>
            <a:r>
              <a:rPr lang="en-US" sz="1800" dirty="0"/>
              <a:t>Other documentation as requested</a:t>
            </a:r>
          </a:p>
          <a:p>
            <a:pPr lvl="1">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8228DBD0-673F-46F5-8A8A-E71574A251B2}" type="slidenum">
              <a:rPr lang="en-US" smtClean="0"/>
              <a:t>17</a:t>
            </a:fld>
            <a:endParaRPr lang="en-US" dirty="0"/>
          </a:p>
        </p:txBody>
      </p:sp>
    </p:spTree>
    <p:extLst>
      <p:ext uri="{BB962C8B-B14F-4D97-AF65-F5344CB8AC3E}">
        <p14:creationId xmlns:p14="http://schemas.microsoft.com/office/powerpoint/2010/main" val="3840491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71666"/>
            <a:ext cx="9880600" cy="1450757"/>
          </a:xfrm>
        </p:spPr>
        <p:txBody>
          <a:bodyPr>
            <a:normAutofit/>
          </a:bodyPr>
          <a:lstStyle/>
          <a:p>
            <a:r>
              <a:rPr lang="en-US" b="1" dirty="0"/>
              <a:t>25 CFR INDIAN SCHOOL EQUALIZATION PROGRAM (ISEP)</a:t>
            </a:r>
          </a:p>
        </p:txBody>
      </p:sp>
      <p:sp>
        <p:nvSpPr>
          <p:cNvPr id="3" name="Content Placeholder 2"/>
          <p:cNvSpPr>
            <a:spLocks noGrp="1"/>
          </p:cNvSpPr>
          <p:nvPr>
            <p:ph idx="1"/>
          </p:nvPr>
        </p:nvSpPr>
        <p:spPr>
          <a:xfrm>
            <a:off x="2364838" y="1905000"/>
            <a:ext cx="7769762" cy="3886200"/>
          </a:xfrm>
        </p:spPr>
        <p:txBody>
          <a:bodyPr>
            <a:normAutofit/>
          </a:bodyPr>
          <a:lstStyle/>
          <a:p>
            <a:pPr marL="64292" indent="0">
              <a:buNone/>
            </a:pPr>
            <a:r>
              <a:rPr lang="en-US" b="1" dirty="0">
                <a:solidFill>
                  <a:schemeClr val="tx1"/>
                </a:solidFill>
              </a:rPr>
              <a:t>§36.13 - Standard IV - Curriculum Development</a:t>
            </a:r>
            <a:endParaRPr lang="en-US" dirty="0">
              <a:solidFill>
                <a:schemeClr val="tx1"/>
              </a:solidFill>
            </a:endParaRPr>
          </a:p>
          <a:p>
            <a:pPr marL="521492" indent="-457200">
              <a:buFont typeface="+mj-lt"/>
              <a:buAutoNum type="alphaLcPeriod"/>
            </a:pPr>
            <a:r>
              <a:rPr lang="en-US" sz="1800" dirty="0"/>
              <a:t>Each school shall implement an organized program of curriculum development involving certified and non-certified staff and shall provide the opportunity for involvement by members of the local community. </a:t>
            </a:r>
          </a:p>
          <a:p>
            <a:pPr marL="521492" indent="-457200">
              <a:buFont typeface="+mj-lt"/>
              <a:buAutoNum type="alphaLcPeriod"/>
            </a:pPr>
            <a:r>
              <a:rPr lang="en-US" sz="1800" dirty="0"/>
              <a:t>Curriculum development program activities shall be based on an analysis of school programs and shall be related to needs assessment and evaluation. </a:t>
            </a:r>
          </a:p>
          <a:p>
            <a:pPr marL="521492" indent="-457200">
              <a:buFont typeface="+mj-lt"/>
              <a:buAutoNum type="alphaLcPeriod"/>
            </a:pPr>
            <a:r>
              <a:rPr lang="en-US" sz="1800" dirty="0"/>
              <a:t>Each school shall involve staff and provide the opportunity for involvement by the tribal community in planning programs, objectives, and activities which meet student/teacher needs</a:t>
            </a:r>
          </a:p>
        </p:txBody>
      </p:sp>
      <p:sp>
        <p:nvSpPr>
          <p:cNvPr id="4" name="Slide Number Placeholder 3"/>
          <p:cNvSpPr>
            <a:spLocks noGrp="1"/>
          </p:cNvSpPr>
          <p:nvPr>
            <p:ph type="sldNum" sz="quarter" idx="12"/>
          </p:nvPr>
        </p:nvSpPr>
        <p:spPr/>
        <p:txBody>
          <a:bodyPr/>
          <a:lstStyle/>
          <a:p>
            <a:fld id="{2E266734-0B82-4416-9D08-CA2DA112E923}" type="slidenum">
              <a:rPr lang="en-US" smtClean="0"/>
              <a:t>18</a:t>
            </a:fld>
            <a:endParaRPr lang="en-US"/>
          </a:p>
        </p:txBody>
      </p:sp>
    </p:spTree>
    <p:extLst>
      <p:ext uri="{BB962C8B-B14F-4D97-AF65-F5344CB8AC3E}">
        <p14:creationId xmlns:p14="http://schemas.microsoft.com/office/powerpoint/2010/main" val="1423444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36521"/>
            <a:ext cx="9529494" cy="1535503"/>
          </a:xfrm>
        </p:spPr>
        <p:txBody>
          <a:bodyPr>
            <a:noAutofit/>
          </a:bodyPr>
          <a:lstStyle/>
          <a:p>
            <a:r>
              <a:rPr lang="en-US" b="1" dirty="0"/>
              <a:t>25 CFR</a:t>
            </a:r>
            <a:r>
              <a:rPr lang="en-US" dirty="0"/>
              <a:t> </a:t>
            </a:r>
            <a:r>
              <a:rPr lang="en-US" b="1" dirty="0"/>
              <a:t>INDIAN SCHOOL EQUALIZATION PROGRAM (ISEP) </a:t>
            </a:r>
            <a:endParaRPr lang="en-US" b="1" dirty="0">
              <a:latin typeface="+mn-lt"/>
            </a:endParaRPr>
          </a:p>
        </p:txBody>
      </p:sp>
      <p:sp>
        <p:nvSpPr>
          <p:cNvPr id="6" name="Content Placeholder 5"/>
          <p:cNvSpPr>
            <a:spLocks noGrp="1"/>
          </p:cNvSpPr>
          <p:nvPr>
            <p:ph sz="quarter" idx="4"/>
          </p:nvPr>
        </p:nvSpPr>
        <p:spPr>
          <a:xfrm>
            <a:off x="2286002" y="1828803"/>
            <a:ext cx="7615311" cy="4190999"/>
          </a:xfrm>
        </p:spPr>
        <p:txBody>
          <a:bodyPr>
            <a:normAutofit fontScale="70000" lnSpcReduction="20000"/>
          </a:bodyPr>
          <a:lstStyle/>
          <a:p>
            <a:pPr marL="150872" lvl="1" indent="0">
              <a:buNone/>
            </a:pPr>
            <a:r>
              <a:rPr lang="en-US" b="1" dirty="0"/>
              <a:t>§ 36.12 - Standard IV – Curriculum Development (continued)</a:t>
            </a:r>
          </a:p>
          <a:p>
            <a:pPr marL="150872" lvl="1" indent="0">
              <a:buNone/>
            </a:pPr>
            <a:r>
              <a:rPr lang="en-US" u="sng" dirty="0">
                <a:solidFill>
                  <a:schemeClr val="tx1"/>
                </a:solidFill>
              </a:rPr>
              <a:t>Evidenced-Based Documentation may include</a:t>
            </a:r>
            <a:r>
              <a:rPr lang="en-US" dirty="0">
                <a:solidFill>
                  <a:schemeClr val="tx1"/>
                </a:solidFill>
              </a:rPr>
              <a:t>:</a:t>
            </a:r>
            <a:endParaRPr lang="en-US" dirty="0"/>
          </a:p>
          <a:p>
            <a:pPr marL="628642" lvl="1" indent="-285750">
              <a:lnSpc>
                <a:spcPct val="100000"/>
              </a:lnSpc>
              <a:spcBef>
                <a:spcPts val="0"/>
              </a:spcBef>
            </a:pPr>
            <a:r>
              <a:rPr lang="en-US" dirty="0"/>
              <a:t>Evidence the school has a developed a curriculum framework based on a needs-assessment and evaluation.</a:t>
            </a:r>
          </a:p>
          <a:p>
            <a:pPr marL="342892" lvl="1" indent="0">
              <a:lnSpc>
                <a:spcPct val="100000"/>
              </a:lnSpc>
              <a:spcBef>
                <a:spcPts val="0"/>
              </a:spcBef>
              <a:buNone/>
            </a:pPr>
            <a:endParaRPr lang="en-US" dirty="0"/>
          </a:p>
          <a:p>
            <a:pPr marL="628642" lvl="1" indent="-285750">
              <a:lnSpc>
                <a:spcPct val="100000"/>
              </a:lnSpc>
              <a:spcBef>
                <a:spcPts val="0"/>
              </a:spcBef>
            </a:pPr>
            <a:r>
              <a:rPr lang="en-US" dirty="0"/>
              <a:t>Evidence the school has a curriculum framework (standards-based curriculum, instruction, and assessment) that addresses and identifies student expectations and outcomes.</a:t>
            </a:r>
          </a:p>
          <a:p>
            <a:pPr marL="628642" lvl="1" indent="-285750">
              <a:lnSpc>
                <a:spcPct val="100000"/>
              </a:lnSpc>
              <a:spcBef>
                <a:spcPts val="0"/>
              </a:spcBef>
            </a:pPr>
            <a:endParaRPr lang="en-US" dirty="0"/>
          </a:p>
          <a:p>
            <a:pPr marL="628642" lvl="1" indent="-285750">
              <a:lnSpc>
                <a:spcPct val="100000"/>
              </a:lnSpc>
              <a:spcBef>
                <a:spcPts val="0"/>
              </a:spcBef>
            </a:pPr>
            <a:r>
              <a:rPr lang="en-US" dirty="0"/>
              <a:t>Evidence the school involved staff and provided an opportunity of involvement by the community in planning programs, objectives and activities that meet student/teacher needs.</a:t>
            </a:r>
          </a:p>
          <a:p>
            <a:pPr marL="628642" lvl="1" indent="-285750">
              <a:lnSpc>
                <a:spcPct val="100000"/>
              </a:lnSpc>
              <a:spcBef>
                <a:spcPts val="0"/>
              </a:spcBef>
            </a:pPr>
            <a:endParaRPr lang="en-US" dirty="0"/>
          </a:p>
          <a:p>
            <a:pPr marL="628642" lvl="1" indent="-285750">
              <a:lnSpc>
                <a:spcPct val="100000"/>
              </a:lnSpc>
              <a:spcBef>
                <a:spcPts val="0"/>
              </a:spcBef>
            </a:pPr>
            <a:r>
              <a:rPr lang="en-US" dirty="0"/>
              <a:t>Evidence the school has developed a curriculum framework with input from stakeholders of the school and the community.</a:t>
            </a:r>
          </a:p>
          <a:p>
            <a:pPr marL="628642" lvl="1" indent="-285750">
              <a:lnSpc>
                <a:spcPct val="100000"/>
              </a:lnSpc>
              <a:spcBef>
                <a:spcPts val="0"/>
              </a:spcBef>
            </a:pPr>
            <a:endParaRPr lang="en-US" dirty="0"/>
          </a:p>
          <a:p>
            <a:pPr marL="628642" lvl="1" indent="-285750">
              <a:lnSpc>
                <a:spcPct val="100000"/>
              </a:lnSpc>
              <a:spcBef>
                <a:spcPts val="0"/>
              </a:spcBef>
            </a:pPr>
            <a:endParaRPr lang="en-US" dirty="0"/>
          </a:p>
          <a:p>
            <a:pPr marL="628642" lvl="1" indent="-285750">
              <a:lnSpc>
                <a:spcPct val="100000"/>
              </a:lnSpc>
              <a:spcBef>
                <a:spcPts val="0"/>
              </a:spcBef>
            </a:pPr>
            <a:r>
              <a:rPr lang="en-US" dirty="0"/>
              <a:t>Other requested documentation.</a:t>
            </a:r>
          </a:p>
        </p:txBody>
      </p:sp>
      <p:sp>
        <p:nvSpPr>
          <p:cNvPr id="4" name="Slide Number Placeholder 3"/>
          <p:cNvSpPr>
            <a:spLocks noGrp="1"/>
          </p:cNvSpPr>
          <p:nvPr>
            <p:ph type="sldNum" sz="quarter" idx="12"/>
          </p:nvPr>
        </p:nvSpPr>
        <p:spPr/>
        <p:txBody>
          <a:bodyPr/>
          <a:lstStyle/>
          <a:p>
            <a:fld id="{8228DBD0-673F-46F5-8A8A-E71574A251B2}" type="slidenum">
              <a:rPr lang="en-US" smtClean="0"/>
              <a:t>19</a:t>
            </a:fld>
            <a:endParaRPr lang="en-US" dirty="0"/>
          </a:p>
        </p:txBody>
      </p:sp>
    </p:spTree>
    <p:extLst>
      <p:ext uri="{BB962C8B-B14F-4D97-AF65-F5344CB8AC3E}">
        <p14:creationId xmlns:p14="http://schemas.microsoft.com/office/powerpoint/2010/main" val="2792453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E705-BEA3-4DFC-9C0B-E0410CC4A848}"/>
              </a:ext>
            </a:extLst>
          </p:cNvPr>
          <p:cNvSpPr>
            <a:spLocks noGrp="1"/>
          </p:cNvSpPr>
          <p:nvPr>
            <p:ph type="title"/>
          </p:nvPr>
        </p:nvSpPr>
        <p:spPr/>
        <p:txBody>
          <a:bodyPr>
            <a:normAutofit/>
          </a:bodyPr>
          <a:lstStyle/>
          <a:p>
            <a:pPr algn="ctr"/>
            <a:r>
              <a:rPr lang="en-US" sz="2800" dirty="0"/>
              <a:t>SESSION 8</a:t>
            </a:r>
            <a:br>
              <a:rPr lang="en-US" sz="2800" dirty="0"/>
            </a:br>
            <a:r>
              <a:rPr lang="en-US" dirty="0"/>
              <a:t>ISEP</a:t>
            </a:r>
          </a:p>
        </p:txBody>
      </p:sp>
    </p:spTree>
    <p:extLst>
      <p:ext uri="{BB962C8B-B14F-4D97-AF65-F5344CB8AC3E}">
        <p14:creationId xmlns:p14="http://schemas.microsoft.com/office/powerpoint/2010/main" val="2305444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342900"/>
            <a:ext cx="8822104" cy="1301510"/>
          </a:xfrm>
        </p:spPr>
        <p:txBody>
          <a:bodyPr>
            <a:noAutofit/>
          </a:bodyPr>
          <a:lstStyle/>
          <a:p>
            <a:r>
              <a:rPr lang="en-US" b="1" dirty="0"/>
              <a:t>25 CFR, PART 38 – EDUCATION PERSONNEL</a:t>
            </a:r>
          </a:p>
        </p:txBody>
      </p:sp>
      <p:sp>
        <p:nvSpPr>
          <p:cNvPr id="3" name="Content Placeholder 2"/>
          <p:cNvSpPr>
            <a:spLocks noGrp="1"/>
          </p:cNvSpPr>
          <p:nvPr>
            <p:ph idx="1"/>
          </p:nvPr>
        </p:nvSpPr>
        <p:spPr>
          <a:xfrm>
            <a:off x="2209803" y="1828803"/>
            <a:ext cx="7855635" cy="3173159"/>
          </a:xfrm>
        </p:spPr>
        <p:txBody>
          <a:bodyPr>
            <a:normAutofit lnSpcReduction="10000"/>
          </a:bodyPr>
          <a:lstStyle/>
          <a:p>
            <a:pPr marL="0" indent="0">
              <a:buNone/>
            </a:pPr>
            <a:r>
              <a:rPr lang="en-US" b="1" dirty="0">
                <a:solidFill>
                  <a:schemeClr val="tx1"/>
                </a:solidFill>
              </a:rPr>
              <a:t>§ 38.5 Qualifications for educators</a:t>
            </a:r>
          </a:p>
          <a:p>
            <a:pPr marL="0" indent="0">
              <a:buNone/>
            </a:pPr>
            <a:r>
              <a:rPr lang="en-US" sz="1800" dirty="0"/>
              <a:t>(a) </a:t>
            </a:r>
            <a:r>
              <a:rPr lang="en-US" sz="1800" i="1" dirty="0"/>
              <a:t>Qualifications related to positions.</a:t>
            </a:r>
            <a:r>
              <a:rPr lang="en-US" sz="1800" dirty="0"/>
              <a:t> Job qualification requirements shall be at least equivalent to those established by the appropriate licensing and certification authorities of the State in which the position is located.</a:t>
            </a:r>
          </a:p>
          <a:p>
            <a:pPr marL="0" indent="0">
              <a:buNone/>
            </a:pPr>
            <a:r>
              <a:rPr lang="en-US" u="sng" dirty="0">
                <a:solidFill>
                  <a:schemeClr val="tx1"/>
                </a:solidFill>
              </a:rPr>
              <a:t>Evidenced-Based Documentation may include</a:t>
            </a:r>
            <a:r>
              <a:rPr lang="en-US" dirty="0">
                <a:solidFill>
                  <a:schemeClr val="tx1"/>
                </a:solidFill>
              </a:rPr>
              <a:t>:</a:t>
            </a:r>
          </a:p>
          <a:p>
            <a:pPr>
              <a:buFont typeface="Arial" panose="020B0604020202020204" pitchFamily="34" charset="0"/>
              <a:buChar char="•"/>
            </a:pPr>
            <a:r>
              <a:rPr lang="en-US" sz="1800" dirty="0"/>
              <a:t>Attestation Listing</a:t>
            </a:r>
          </a:p>
          <a:p>
            <a:pPr>
              <a:buFont typeface="Arial" panose="020B0604020202020204" pitchFamily="34" charset="0"/>
              <a:buChar char="•"/>
            </a:pPr>
            <a:r>
              <a:rPr lang="en-US" sz="1800" dirty="0"/>
              <a:t>NASIS</a:t>
            </a:r>
          </a:p>
        </p:txBody>
      </p:sp>
      <p:sp>
        <p:nvSpPr>
          <p:cNvPr id="5" name="Slide Number Placeholder 4"/>
          <p:cNvSpPr>
            <a:spLocks noGrp="1"/>
          </p:cNvSpPr>
          <p:nvPr>
            <p:ph type="sldNum" sz="quarter" idx="12"/>
          </p:nvPr>
        </p:nvSpPr>
        <p:spPr/>
        <p:txBody>
          <a:bodyPr/>
          <a:lstStyle/>
          <a:p>
            <a:fld id="{8228DBD0-673F-46F5-8A8A-E71574A251B2}" type="slidenum">
              <a:rPr lang="en-US" smtClean="0"/>
              <a:t>20</a:t>
            </a:fld>
            <a:endParaRPr lang="en-US" dirty="0"/>
          </a:p>
        </p:txBody>
      </p:sp>
    </p:spTree>
    <p:extLst>
      <p:ext uri="{BB962C8B-B14F-4D97-AF65-F5344CB8AC3E}">
        <p14:creationId xmlns:p14="http://schemas.microsoft.com/office/powerpoint/2010/main" val="2470707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1931-6774-4E00-A8F2-285F0531467A}"/>
              </a:ext>
            </a:extLst>
          </p:cNvPr>
          <p:cNvSpPr>
            <a:spLocks noGrp="1"/>
          </p:cNvSpPr>
          <p:nvPr>
            <p:ph type="title"/>
          </p:nvPr>
        </p:nvSpPr>
        <p:spPr>
          <a:xfrm>
            <a:off x="281940" y="241006"/>
            <a:ext cx="9700260" cy="695965"/>
          </a:xfrm>
        </p:spPr>
        <p:style>
          <a:lnRef idx="2">
            <a:schemeClr val="dk1"/>
          </a:lnRef>
          <a:fillRef idx="1">
            <a:schemeClr val="lt1"/>
          </a:fillRef>
          <a:effectRef idx="0">
            <a:schemeClr val="dk1"/>
          </a:effectRef>
          <a:fontRef idx="minor">
            <a:schemeClr val="dk1"/>
          </a:fontRef>
        </p:style>
        <p:txBody>
          <a:bodyPr>
            <a:noAutofit/>
          </a:bodyPr>
          <a:lstStyle/>
          <a:p>
            <a:br>
              <a:rPr lang="en-US" b="1" dirty="0"/>
            </a:br>
            <a:r>
              <a:rPr lang="en-US" b="1" dirty="0"/>
              <a:t>25 CFR INDIAN SCHOOL EQUALIZATION PROGRAM (ISEP) </a:t>
            </a:r>
            <a:endParaRPr lang="en-US" dirty="0"/>
          </a:p>
        </p:txBody>
      </p:sp>
      <p:sp>
        <p:nvSpPr>
          <p:cNvPr id="4" name="Content Placeholder 3">
            <a:extLst>
              <a:ext uri="{FF2B5EF4-FFF2-40B4-BE49-F238E27FC236}">
                <a16:creationId xmlns:a16="http://schemas.microsoft.com/office/drawing/2014/main" id="{CAF23123-C05B-4179-980C-6B2E32D4D86A}"/>
              </a:ext>
            </a:extLst>
          </p:cNvPr>
          <p:cNvSpPr>
            <a:spLocks noGrp="1"/>
          </p:cNvSpPr>
          <p:nvPr>
            <p:ph sz="half" idx="2"/>
          </p:nvPr>
        </p:nvSpPr>
        <p:spPr>
          <a:xfrm>
            <a:off x="2346960" y="1905003"/>
            <a:ext cx="7473150" cy="3135337"/>
          </a:xfrm>
        </p:spPr>
        <p:txBody>
          <a:bodyPr>
            <a:normAutofit/>
          </a:bodyPr>
          <a:lstStyle/>
          <a:p>
            <a:pPr marL="0" indent="0">
              <a:buNone/>
            </a:pPr>
            <a:r>
              <a:rPr lang="en-US" b="1" dirty="0">
                <a:solidFill>
                  <a:schemeClr val="tx1"/>
                </a:solidFill>
                <a:cs typeface="Times New Roman"/>
              </a:rPr>
              <a:t>§39.100</a:t>
            </a:r>
            <a:r>
              <a:rPr lang="en-US" b="1" dirty="0">
                <a:solidFill>
                  <a:schemeClr val="tx1"/>
                </a:solidFill>
              </a:rPr>
              <a:t> – ISEP Base Funding</a:t>
            </a:r>
          </a:p>
          <a:p>
            <a:pPr marL="635508" lvl="1" indent="-342900">
              <a:buFont typeface="+mj-lt"/>
              <a:buAutoNum type="alphaUcPeriod"/>
            </a:pPr>
            <a:r>
              <a:rPr lang="en-US" sz="1900" dirty="0"/>
              <a:t>School shall have a School-wide Budget with written budget justification(s) that are aligned to the Needs Assessment and the School Improvement Plan, goals &amp; objectives.</a:t>
            </a:r>
          </a:p>
          <a:p>
            <a:pPr marL="635508" lvl="1" indent="-342900">
              <a:buFont typeface="+mj-lt"/>
              <a:buAutoNum type="alphaUcPeriod"/>
            </a:pPr>
            <a:r>
              <a:rPr lang="en-US" sz="1900" dirty="0"/>
              <a:t>Evidence that the School Leader consulted with the local School Board on the School-wide Budget.</a:t>
            </a:r>
          </a:p>
          <a:p>
            <a:pPr marL="635508" lvl="1" indent="-342900">
              <a:buFont typeface="+mj-lt"/>
              <a:buAutoNum type="alphaUcPeriod"/>
            </a:pPr>
            <a:r>
              <a:rPr lang="en-US" sz="1900" dirty="0"/>
              <a:t>ISEP funds are used to purchase goods, supplies, materials, equipment, and services to support the basic education of Indian children and school operation.</a:t>
            </a:r>
          </a:p>
          <a:p>
            <a:pPr marL="635508" lvl="1" indent="-342900">
              <a:buFont typeface="+mj-lt"/>
              <a:buAutoNum type="alphaUcPeriod"/>
            </a:pPr>
            <a:endParaRPr lang="en-US" sz="1800" dirty="0"/>
          </a:p>
          <a:p>
            <a:pPr marL="635508" lvl="1" indent="-342900">
              <a:buFont typeface="+mj-lt"/>
              <a:buAutoNum type="alphaUcPeriod"/>
            </a:pPr>
            <a:endParaRPr lang="en-US" sz="1800" dirty="0"/>
          </a:p>
          <a:p>
            <a:pPr marL="635508" lvl="1" indent="-342900">
              <a:buFont typeface="+mj-lt"/>
              <a:buAutoNum type="alphaUcPeriod"/>
            </a:pPr>
            <a:endParaRPr lang="en-US" sz="1800" dirty="0"/>
          </a:p>
          <a:p>
            <a:pPr marL="150872" lvl="1" indent="0">
              <a:buNone/>
            </a:pPr>
            <a:endParaRPr lang="en-US" dirty="0">
              <a:solidFill>
                <a:schemeClr val="tx1"/>
              </a:solidFill>
            </a:endParaRPr>
          </a:p>
        </p:txBody>
      </p:sp>
      <p:sp>
        <p:nvSpPr>
          <p:cNvPr id="8" name="Slide Number Placeholder 7">
            <a:extLst>
              <a:ext uri="{FF2B5EF4-FFF2-40B4-BE49-F238E27FC236}">
                <a16:creationId xmlns:a16="http://schemas.microsoft.com/office/drawing/2014/main" id="{75B94037-02A2-468A-A509-D3074145F9F3}"/>
              </a:ext>
            </a:extLst>
          </p:cNvPr>
          <p:cNvSpPr>
            <a:spLocks noGrp="1"/>
          </p:cNvSpPr>
          <p:nvPr>
            <p:ph type="sldNum" sz="quarter" idx="12"/>
          </p:nvPr>
        </p:nvSpPr>
        <p:spPr/>
        <p:txBody>
          <a:bodyPr/>
          <a:lstStyle/>
          <a:p>
            <a:fld id="{8228DBD0-673F-46F5-8A8A-E71574A251B2}" type="slidenum">
              <a:rPr lang="en-US" smtClean="0"/>
              <a:t>21</a:t>
            </a:fld>
            <a:endParaRPr lang="en-US" dirty="0"/>
          </a:p>
        </p:txBody>
      </p:sp>
    </p:spTree>
    <p:extLst>
      <p:ext uri="{BB962C8B-B14F-4D97-AF65-F5344CB8AC3E}">
        <p14:creationId xmlns:p14="http://schemas.microsoft.com/office/powerpoint/2010/main" val="1966319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36521"/>
            <a:ext cx="9605694" cy="1535503"/>
          </a:xfrm>
        </p:spPr>
        <p:txBody>
          <a:bodyPr>
            <a:noAutofit/>
          </a:bodyPr>
          <a:lstStyle/>
          <a:p>
            <a:r>
              <a:rPr lang="en-US" b="1" dirty="0"/>
              <a:t>25 CFR</a:t>
            </a:r>
            <a:r>
              <a:rPr lang="en-US" dirty="0"/>
              <a:t> </a:t>
            </a:r>
            <a:r>
              <a:rPr lang="en-US" b="1" dirty="0"/>
              <a:t>INDIAN SCHOOL EQUALIZATION PROGRAM (ISEP) </a:t>
            </a:r>
            <a:endParaRPr lang="en-US" b="1" dirty="0">
              <a:latin typeface="+mn-lt"/>
            </a:endParaRPr>
          </a:p>
        </p:txBody>
      </p:sp>
      <p:sp>
        <p:nvSpPr>
          <p:cNvPr id="6" name="Content Placeholder 5"/>
          <p:cNvSpPr>
            <a:spLocks noGrp="1"/>
          </p:cNvSpPr>
          <p:nvPr>
            <p:ph sz="quarter" idx="4"/>
          </p:nvPr>
        </p:nvSpPr>
        <p:spPr>
          <a:xfrm>
            <a:off x="2286002" y="1828803"/>
            <a:ext cx="7615311" cy="4190999"/>
          </a:xfrm>
        </p:spPr>
        <p:txBody>
          <a:bodyPr>
            <a:normAutofit/>
          </a:bodyPr>
          <a:lstStyle/>
          <a:p>
            <a:pPr marL="150872" lvl="1" indent="0">
              <a:buNone/>
            </a:pPr>
            <a:r>
              <a:rPr lang="en-US" b="1" dirty="0">
                <a:solidFill>
                  <a:schemeClr val="tx1"/>
                </a:solidFill>
                <a:cs typeface="Times New Roman"/>
              </a:rPr>
              <a:t>§39.100</a:t>
            </a:r>
            <a:r>
              <a:rPr lang="en-US" b="1" dirty="0">
                <a:solidFill>
                  <a:schemeClr val="tx1"/>
                </a:solidFill>
              </a:rPr>
              <a:t> – ISEP Base Funding (continued)</a:t>
            </a:r>
          </a:p>
          <a:p>
            <a:pPr marL="150872" lvl="1" indent="0">
              <a:buNone/>
            </a:pPr>
            <a:endParaRPr lang="en-US" b="1" dirty="0"/>
          </a:p>
          <a:p>
            <a:pPr marL="150872" lvl="1" indent="0">
              <a:buNone/>
            </a:pPr>
            <a:r>
              <a:rPr lang="en-US" u="sng" dirty="0">
                <a:solidFill>
                  <a:schemeClr val="tx1"/>
                </a:solidFill>
              </a:rPr>
              <a:t>Evidenced-Based Documentation may include</a:t>
            </a:r>
            <a:r>
              <a:rPr lang="en-US" dirty="0">
                <a:solidFill>
                  <a:schemeClr val="tx1"/>
                </a:solidFill>
              </a:rPr>
              <a:t>:</a:t>
            </a:r>
            <a:endParaRPr lang="en-US" dirty="0"/>
          </a:p>
          <a:p>
            <a:pPr marL="628642" lvl="1" indent="-285750">
              <a:lnSpc>
                <a:spcPct val="100000"/>
              </a:lnSpc>
              <a:spcBef>
                <a:spcPts val="0"/>
              </a:spcBef>
            </a:pPr>
            <a:r>
              <a:rPr lang="en-US" dirty="0"/>
              <a:t>School-wide budget</a:t>
            </a:r>
          </a:p>
          <a:p>
            <a:pPr marL="628642" lvl="1" indent="-285750">
              <a:lnSpc>
                <a:spcPct val="100000"/>
              </a:lnSpc>
              <a:spcBef>
                <a:spcPts val="0"/>
              </a:spcBef>
            </a:pPr>
            <a:r>
              <a:rPr lang="en-US" dirty="0"/>
              <a:t>Initial School-wide budget consultation with school board with signatures</a:t>
            </a:r>
          </a:p>
          <a:p>
            <a:pPr marL="628642" lvl="1" indent="-285750">
              <a:lnSpc>
                <a:spcPct val="100000"/>
              </a:lnSpc>
              <a:spcBef>
                <a:spcPts val="0"/>
              </a:spcBef>
            </a:pPr>
            <a:r>
              <a:rPr lang="en-US" dirty="0"/>
              <a:t>Minutes from School Board meeting</a:t>
            </a:r>
          </a:p>
          <a:p>
            <a:pPr marL="628642" lvl="1" indent="-285750">
              <a:lnSpc>
                <a:spcPct val="100000"/>
              </a:lnSpc>
              <a:spcBef>
                <a:spcPts val="0"/>
              </a:spcBef>
            </a:pPr>
            <a:r>
              <a:rPr lang="en-US" dirty="0"/>
              <a:t>Other requested documentation.</a:t>
            </a:r>
          </a:p>
        </p:txBody>
      </p:sp>
      <p:sp>
        <p:nvSpPr>
          <p:cNvPr id="4" name="Slide Number Placeholder 3"/>
          <p:cNvSpPr>
            <a:spLocks noGrp="1"/>
          </p:cNvSpPr>
          <p:nvPr>
            <p:ph type="sldNum" sz="quarter" idx="12"/>
          </p:nvPr>
        </p:nvSpPr>
        <p:spPr/>
        <p:txBody>
          <a:bodyPr/>
          <a:lstStyle/>
          <a:p>
            <a:fld id="{8228DBD0-673F-46F5-8A8A-E71574A251B2}" type="slidenum">
              <a:rPr lang="en-US" smtClean="0"/>
              <a:t>22</a:t>
            </a:fld>
            <a:endParaRPr lang="en-US" dirty="0"/>
          </a:p>
        </p:txBody>
      </p:sp>
    </p:spTree>
    <p:extLst>
      <p:ext uri="{BB962C8B-B14F-4D97-AF65-F5344CB8AC3E}">
        <p14:creationId xmlns:p14="http://schemas.microsoft.com/office/powerpoint/2010/main" val="1862513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F891-FD9A-4001-9A3F-4A471C2430DD}"/>
              </a:ext>
            </a:extLst>
          </p:cNvPr>
          <p:cNvSpPr>
            <a:spLocks noGrp="1"/>
          </p:cNvSpPr>
          <p:nvPr>
            <p:ph type="title"/>
          </p:nvPr>
        </p:nvSpPr>
        <p:spPr>
          <a:xfrm>
            <a:off x="3830648" y="2735536"/>
            <a:ext cx="6811952" cy="1105037"/>
          </a:xfrm>
        </p:spPr>
        <p:txBody>
          <a:bodyPr>
            <a:noAutofit/>
          </a:bodyPr>
          <a:lstStyle/>
          <a:p>
            <a:pPr algn="ctr"/>
            <a:r>
              <a:rPr lang="en-US" dirty="0"/>
              <a:t>ISEP : GIFTED AND TALENTED PROGRAM</a:t>
            </a:r>
          </a:p>
        </p:txBody>
      </p:sp>
    </p:spTree>
    <p:extLst>
      <p:ext uri="{BB962C8B-B14F-4D97-AF65-F5344CB8AC3E}">
        <p14:creationId xmlns:p14="http://schemas.microsoft.com/office/powerpoint/2010/main" val="2735695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70" y="234569"/>
            <a:ext cx="9499600" cy="1981199"/>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
        <p:nvSpPr>
          <p:cNvPr id="3" name="Content Placeholder 2"/>
          <p:cNvSpPr>
            <a:spLocks noGrp="1"/>
          </p:cNvSpPr>
          <p:nvPr>
            <p:ph idx="1"/>
          </p:nvPr>
        </p:nvSpPr>
        <p:spPr>
          <a:xfrm>
            <a:off x="2130669" y="2137446"/>
            <a:ext cx="7564901" cy="2165730"/>
          </a:xfrm>
        </p:spPr>
        <p:txBody>
          <a:bodyPr>
            <a:normAutofit fontScale="55000" lnSpcReduction="20000"/>
          </a:bodyPr>
          <a:lstStyle/>
          <a:p>
            <a:pPr marL="0" indent="0">
              <a:buNone/>
            </a:pPr>
            <a:r>
              <a:rPr lang="en-US" b="1" dirty="0">
                <a:solidFill>
                  <a:schemeClr val="tx1"/>
                </a:solidFill>
              </a:rPr>
              <a:t>25 CFR§39.111</a:t>
            </a:r>
            <a:br>
              <a:rPr lang="en-US" b="1" dirty="0">
                <a:solidFill>
                  <a:schemeClr val="tx1"/>
                </a:solidFill>
              </a:rPr>
            </a:br>
            <a:r>
              <a:rPr lang="en-US" b="1" dirty="0">
                <a:solidFill>
                  <a:schemeClr val="tx1"/>
                </a:solidFill>
              </a:rPr>
              <a:t>What does gifted and talented mean (GATE)</a:t>
            </a:r>
          </a:p>
          <a:p>
            <a:pPr marL="0" indent="0">
              <a:buNone/>
            </a:pPr>
            <a:r>
              <a:rPr lang="en-US" dirty="0">
                <a:solidFill>
                  <a:schemeClr val="tx1"/>
                </a:solidFill>
              </a:rPr>
              <a:t>Students, children or youth who:</a:t>
            </a:r>
          </a:p>
          <a:p>
            <a:r>
              <a:rPr lang="en-US" dirty="0">
                <a:solidFill>
                  <a:schemeClr val="tx1"/>
                </a:solidFill>
              </a:rPr>
              <a:t>Give evidence of high achievement capability in areas such as intellectual, creative, artistic, or leadership capacity, or in a specific academic fields; and</a:t>
            </a:r>
          </a:p>
          <a:p>
            <a:r>
              <a:rPr lang="en-US" dirty="0">
                <a:solidFill>
                  <a:schemeClr val="tx1"/>
                </a:solidFill>
              </a:rPr>
              <a:t>Need services or activities not ordinarily provided by the school in order to fully develop those capabilities.</a:t>
            </a:r>
          </a:p>
          <a:p>
            <a:pPr marL="417007" indent="-193770"/>
            <a:endParaRPr lang="en-US" dirty="0">
              <a:solidFill>
                <a:schemeClr val="tx1"/>
              </a:solidFill>
            </a:endParaRPr>
          </a:p>
        </p:txBody>
      </p:sp>
      <p:sp>
        <p:nvSpPr>
          <p:cNvPr id="5" name="Slide Number Placeholder 4"/>
          <p:cNvSpPr>
            <a:spLocks noGrp="1"/>
          </p:cNvSpPr>
          <p:nvPr>
            <p:ph type="sldNum" sz="quarter" idx="12"/>
          </p:nvPr>
        </p:nvSpPr>
        <p:spPr/>
        <p:txBody>
          <a:bodyPr/>
          <a:lstStyle/>
          <a:p>
            <a:fld id="{8228DBD0-673F-46F5-8A8A-E71574A251B2}" type="slidenum">
              <a:rPr lang="en-US" smtClean="0"/>
              <a:t>24</a:t>
            </a:fld>
            <a:endParaRPr lang="en-US" dirty="0"/>
          </a:p>
        </p:txBody>
      </p:sp>
      <p:sp>
        <p:nvSpPr>
          <p:cNvPr id="4" name="Rectangle 3"/>
          <p:cNvSpPr/>
          <p:nvPr/>
        </p:nvSpPr>
        <p:spPr>
          <a:xfrm>
            <a:off x="2209799" y="4268946"/>
            <a:ext cx="7406640" cy="1531188"/>
          </a:xfrm>
          <a:prstGeom prst="rect">
            <a:avLst/>
          </a:prstGeom>
        </p:spPr>
        <p:txBody>
          <a:bodyPr wrap="square">
            <a:spAutoFit/>
          </a:bodyPr>
          <a:lstStyle/>
          <a:p>
            <a:r>
              <a:rPr lang="en-US" sz="2000" b="1" dirty="0"/>
              <a:t>25 CFR § 39.112 </a:t>
            </a:r>
            <a:br>
              <a:rPr lang="en-US" sz="2000" b="1" dirty="0"/>
            </a:br>
            <a:r>
              <a:rPr lang="en-US" sz="2000" b="1" dirty="0"/>
              <a:t>Limit on the number of students in GATE</a:t>
            </a:r>
          </a:p>
          <a:p>
            <a:pPr marL="214308" indent="-214308">
              <a:buFont typeface="Arial" panose="020B0604020202020204" pitchFamily="34" charset="0"/>
              <a:buChar char="•"/>
            </a:pPr>
            <a:r>
              <a:rPr lang="en-US" sz="2000" dirty="0"/>
              <a:t>There is no limit on the number of students a school can classify in the program.</a:t>
            </a:r>
          </a:p>
          <a:p>
            <a:endParaRPr lang="en-US" sz="1350" dirty="0"/>
          </a:p>
        </p:txBody>
      </p:sp>
    </p:spTree>
    <p:extLst>
      <p:ext uri="{BB962C8B-B14F-4D97-AF65-F5344CB8AC3E}">
        <p14:creationId xmlns:p14="http://schemas.microsoft.com/office/powerpoint/2010/main" val="28921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6"/>
            <a:ext cx="9398000" cy="1809744"/>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
        <p:nvSpPr>
          <p:cNvPr id="3" name="Content Placeholder 2"/>
          <p:cNvSpPr>
            <a:spLocks noGrp="1"/>
          </p:cNvSpPr>
          <p:nvPr>
            <p:ph idx="1"/>
          </p:nvPr>
        </p:nvSpPr>
        <p:spPr>
          <a:xfrm>
            <a:off x="2108200" y="2103441"/>
            <a:ext cx="9779000" cy="3557584"/>
          </a:xfrm>
          <a:solidFill>
            <a:schemeClr val="bg1"/>
          </a:solidFill>
        </p:spPr>
        <p:txBody>
          <a:bodyPr>
            <a:normAutofit fontScale="55000" lnSpcReduction="20000"/>
          </a:bodyPr>
          <a:lstStyle/>
          <a:p>
            <a:pPr marL="219451" lvl="1" indent="0">
              <a:buNone/>
            </a:pPr>
            <a:r>
              <a:rPr lang="en-US" sz="2600" b="1" dirty="0"/>
              <a:t>§ 39.114 Students must be Identified in one of these areas:</a:t>
            </a:r>
          </a:p>
          <a:p>
            <a:pPr marL="219451" lvl="1" indent="0">
              <a:buNone/>
            </a:pPr>
            <a:r>
              <a:rPr lang="en-US" sz="2600" dirty="0"/>
              <a:t>In order for a student to be funded under the GATE program, a student must be identified in at least one of the following areas:</a:t>
            </a:r>
          </a:p>
          <a:p>
            <a:pPr lvl="1">
              <a:buFont typeface="Arial" panose="020B0604020202020204" pitchFamily="34" charset="0"/>
              <a:buChar char="•"/>
            </a:pPr>
            <a:r>
              <a:rPr lang="en-US" sz="2600" b="1" dirty="0"/>
              <a:t>Intellectual ability </a:t>
            </a:r>
            <a:r>
              <a:rPr lang="en-US" sz="2600" dirty="0"/>
              <a:t>- scoring in the top 5 percent on a statistically valid and reliable measurement tool</a:t>
            </a:r>
          </a:p>
          <a:p>
            <a:pPr lvl="1">
              <a:buFont typeface="Arial" panose="020B0604020202020204" pitchFamily="34" charset="0"/>
              <a:buChar char="•"/>
            </a:pPr>
            <a:r>
              <a:rPr lang="en-US" sz="2600" b="1" dirty="0"/>
              <a:t>Creative/Divergent Thinking </a:t>
            </a:r>
            <a:r>
              <a:rPr lang="en-US" sz="2600" dirty="0"/>
              <a:t>- scoring in the top 5 percent of performance on a statistically valid and reliable measurement tool</a:t>
            </a:r>
          </a:p>
          <a:p>
            <a:pPr lvl="1">
              <a:buFont typeface="Arial" panose="020B0604020202020204" pitchFamily="34" charset="0"/>
              <a:buChar char="•"/>
            </a:pPr>
            <a:r>
              <a:rPr lang="en-US" sz="2600" b="1" dirty="0"/>
              <a:t>Academic Aptitude/Achievement </a:t>
            </a:r>
            <a:r>
              <a:rPr lang="en-US" sz="2600" dirty="0"/>
              <a:t>- scoring in the top 15 percent of academic performance in a total subject area score on a statistically valid and reliable measurement tool of academic achievement/aptitude, or a standardized assessment, such as an NRT or CRT.</a:t>
            </a:r>
          </a:p>
          <a:p>
            <a:pPr lvl="1">
              <a:buFont typeface="Arial" panose="020B0604020202020204" pitchFamily="34" charset="0"/>
              <a:buChar char="•"/>
            </a:pPr>
            <a:r>
              <a:rPr lang="en-US" sz="2600" b="1" dirty="0"/>
              <a:t>Leadership</a:t>
            </a:r>
            <a:r>
              <a:rPr lang="en-US" sz="2600" dirty="0"/>
              <a:t> - student is recognized as possessing the ability to lead, guide, or influence the actions of others as measured by objective standards that a reasonable person of the community would believe demonstrates that the student possess leadership skills. These standards include evidence from surveys, supportive documentation portfolios, elected or appointed positions in school, community, clubs and organization, awards documenting  leadership  capabilities. No school can identify more than 15 percent of its student population as gifted and talented through the  leadership category.</a:t>
            </a:r>
          </a:p>
          <a:p>
            <a:pPr lvl="1">
              <a:buFont typeface="Arial" panose="020B0604020202020204" pitchFamily="34" charset="0"/>
              <a:buChar char="•"/>
            </a:pPr>
            <a:r>
              <a:rPr lang="en-US" sz="2600" b="1" dirty="0"/>
              <a:t>Visual &amp; Performing Arts </a:t>
            </a:r>
            <a:r>
              <a:rPr lang="en-US" sz="2600" dirty="0"/>
              <a:t>- outstanding ability to excel in any imaginative art form; including, but not limited to, drawing, printing, sculpture, jewelry making, music, dance, speech, debate, or drama as documented from surveys, supportive documentation portfolios, awards from judged or juried competitions. No school can identify more than 15 percent of its student population as gifted and talented through the visual and performing arts category.</a:t>
            </a:r>
          </a:p>
          <a:p>
            <a:endParaRPr lang="en-US" dirty="0">
              <a:solidFill>
                <a:schemeClr val="tx1"/>
              </a:solidFill>
            </a:endParaRPr>
          </a:p>
        </p:txBody>
      </p:sp>
      <p:sp>
        <p:nvSpPr>
          <p:cNvPr id="5" name="Slide Number Placeholder 4"/>
          <p:cNvSpPr>
            <a:spLocks noGrp="1"/>
          </p:cNvSpPr>
          <p:nvPr>
            <p:ph type="sldNum" sz="quarter" idx="12"/>
          </p:nvPr>
        </p:nvSpPr>
        <p:spPr/>
        <p:txBody>
          <a:bodyPr/>
          <a:lstStyle/>
          <a:p>
            <a:fld id="{8228DBD0-673F-46F5-8A8A-E71574A251B2}" type="slidenum">
              <a:rPr lang="en-US" smtClean="0"/>
              <a:t>25</a:t>
            </a:fld>
            <a:endParaRPr lang="en-US" dirty="0"/>
          </a:p>
        </p:txBody>
      </p:sp>
    </p:spTree>
    <p:extLst>
      <p:ext uri="{BB962C8B-B14F-4D97-AF65-F5344CB8AC3E}">
        <p14:creationId xmlns:p14="http://schemas.microsoft.com/office/powerpoint/2010/main" val="194350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45" y="136522"/>
            <a:ext cx="9174480" cy="1807398"/>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
        <p:nvSpPr>
          <p:cNvPr id="3" name="Content Placeholder 2"/>
          <p:cNvSpPr>
            <a:spLocks noGrp="1"/>
          </p:cNvSpPr>
          <p:nvPr>
            <p:ph idx="1"/>
          </p:nvPr>
        </p:nvSpPr>
        <p:spPr>
          <a:xfrm>
            <a:off x="1905000" y="1825625"/>
            <a:ext cx="9174480" cy="3088457"/>
          </a:xfrm>
        </p:spPr>
        <p:txBody>
          <a:bodyPr>
            <a:noAutofit/>
          </a:bodyPr>
          <a:lstStyle/>
          <a:p>
            <a:r>
              <a:rPr lang="en-US" sz="2000" dirty="0"/>
              <a:t>§39.115 – How are eligible gifted and talented students identified and nominated?</a:t>
            </a:r>
          </a:p>
          <a:p>
            <a:pPr indent="-457200">
              <a:buSzPct val="100000"/>
              <a:buFont typeface="Arial" panose="020B0604020202020204" pitchFamily="34" charset="0"/>
              <a:buChar char="•"/>
            </a:pPr>
            <a:r>
              <a:rPr lang="en-US" sz="2000" dirty="0"/>
              <a:t>Screening annually to identify potential eligible students.  Student ma be nominated for gifted and talented designation using the following:</a:t>
            </a:r>
          </a:p>
          <a:p>
            <a:pPr marL="749808" lvl="1" indent="-457200">
              <a:buSzPct val="99000"/>
              <a:buFont typeface="Courier New" panose="02070309020205020404" pitchFamily="49" charset="0"/>
              <a:buChar char="o"/>
            </a:pPr>
            <a:r>
              <a:rPr lang="en-US" sz="2000" dirty="0"/>
              <a:t>Teacher or school staff, another student, community member, parent/guardian, him/herself,</a:t>
            </a:r>
          </a:p>
          <a:p>
            <a:pPr marL="749808" lvl="1" indent="-457200">
              <a:buSzPct val="99000"/>
              <a:buFont typeface="Courier New" panose="02070309020205020404" pitchFamily="49" charset="0"/>
              <a:buChar char="o"/>
            </a:pPr>
            <a:r>
              <a:rPr lang="en-US" sz="2000" dirty="0"/>
              <a:t>Nominated based on abilities from a collection of work, audio/visual evidence, grades, judgement of work by qualified individuals knowledgeable about the student’s work (e.g., artists, musicians, poets, historians, etc.)</a:t>
            </a:r>
          </a:p>
          <a:p>
            <a:pPr marL="749808" lvl="1" indent="-457200">
              <a:buSzPct val="99000"/>
              <a:buFont typeface="Courier New" panose="02070309020205020404" pitchFamily="49" charset="0"/>
              <a:buChar char="o"/>
            </a:pPr>
            <a:r>
              <a:rPr lang="en-US" sz="2000" dirty="0"/>
              <a:t>Interviews or observations</a:t>
            </a:r>
          </a:p>
          <a:p>
            <a:pPr marL="749808" lvl="1" indent="-457200">
              <a:buSzPct val="99000"/>
              <a:buFont typeface="Courier New" panose="02070309020205020404" pitchFamily="49" charset="0"/>
              <a:buChar char="o"/>
            </a:pPr>
            <a:r>
              <a:rPr lang="en-US" sz="2000" dirty="0"/>
              <a:t>Parental consent to collect documentation of gifts and talents for nomination.</a:t>
            </a:r>
          </a:p>
        </p:txBody>
      </p:sp>
      <p:sp>
        <p:nvSpPr>
          <p:cNvPr id="4" name="Slide Number Placeholder 3"/>
          <p:cNvSpPr>
            <a:spLocks noGrp="1"/>
          </p:cNvSpPr>
          <p:nvPr>
            <p:ph type="sldNum" sz="quarter" idx="12"/>
          </p:nvPr>
        </p:nvSpPr>
        <p:spPr/>
        <p:txBody>
          <a:bodyPr/>
          <a:lstStyle/>
          <a:p>
            <a:fld id="{8228DBD0-673F-46F5-8A8A-E71574A251B2}" type="slidenum">
              <a:rPr lang="en-US" smtClean="0"/>
              <a:t>26</a:t>
            </a:fld>
            <a:endParaRPr lang="en-US" dirty="0"/>
          </a:p>
        </p:txBody>
      </p:sp>
    </p:spTree>
    <p:extLst>
      <p:ext uri="{BB962C8B-B14F-4D97-AF65-F5344CB8AC3E}">
        <p14:creationId xmlns:p14="http://schemas.microsoft.com/office/powerpoint/2010/main" val="333888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790" y="1815904"/>
            <a:ext cx="8289658" cy="4280096"/>
          </a:xfrm>
          <a:solidFill>
            <a:schemeClr val="bg1"/>
          </a:solidFill>
        </p:spPr>
        <p:txBody>
          <a:bodyPr>
            <a:noAutofit/>
          </a:bodyPr>
          <a:lstStyle/>
          <a:p>
            <a:pPr marL="0" indent="0">
              <a:buNone/>
            </a:pPr>
            <a:r>
              <a:rPr lang="en-US" sz="1400" b="1" dirty="0"/>
              <a:t>§ 39.116 Determining who receives services</a:t>
            </a:r>
            <a:endParaRPr lang="en-US" sz="1400" dirty="0"/>
          </a:p>
          <a:p>
            <a:pPr marL="0" indent="0">
              <a:buNone/>
            </a:pPr>
            <a:r>
              <a:rPr lang="en-US" sz="1400" dirty="0"/>
              <a:t>Perform a multi-disciplinary assessment including examination of work samples or performance appropriate to what student is being identified for.</a:t>
            </a:r>
          </a:p>
          <a:p>
            <a:pPr marL="0" indent="0">
              <a:buNone/>
            </a:pPr>
            <a:r>
              <a:rPr lang="en-US" sz="1400" dirty="0"/>
              <a:t>Multi-disciplinary team will review assessment results to determine eligibility for services:</a:t>
            </a:r>
          </a:p>
          <a:p>
            <a:pPr marL="388433" indent="0">
              <a:buNone/>
            </a:pPr>
            <a:r>
              <a:rPr lang="en-US" sz="1200" b="1" dirty="0"/>
              <a:t>(1)</a:t>
            </a:r>
            <a:r>
              <a:rPr lang="en-US" sz="1200" dirty="0"/>
              <a:t> Team members may include nominator, classroom teacher, qualified professional who conducted the assessment, local experts as needed, and other appropriate personnel such as the principal and/or a counselor.</a:t>
            </a:r>
          </a:p>
          <a:p>
            <a:pPr marL="388433" indent="0">
              <a:buNone/>
            </a:pPr>
            <a:r>
              <a:rPr lang="en-US" sz="1200" b="1" dirty="0"/>
              <a:t>(2)</a:t>
            </a:r>
            <a:r>
              <a:rPr lang="en-US" sz="1200" dirty="0"/>
              <a:t> A minimum of three team members is required to determine eligibility.</a:t>
            </a:r>
          </a:p>
          <a:p>
            <a:pPr marL="388433" indent="0">
              <a:buNone/>
            </a:pPr>
            <a:r>
              <a:rPr lang="en-US" sz="1200" b="1" dirty="0"/>
              <a:t>(3)</a:t>
            </a:r>
            <a:r>
              <a:rPr lang="en-US" sz="1200" dirty="0"/>
              <a:t> The team will design a specific education plan to provide gifted and talented services related in the areas identified.</a:t>
            </a:r>
          </a:p>
          <a:p>
            <a:pPr marL="0" indent="0">
              <a:buNone/>
            </a:pPr>
            <a:r>
              <a:rPr lang="en-US" sz="1400" dirty="0"/>
              <a:t>Need parent written permission to conduct assessment.  Assessment must meet the following standards:</a:t>
            </a:r>
          </a:p>
          <a:p>
            <a:pPr marL="388433" indent="0">
              <a:buNone/>
            </a:pPr>
            <a:r>
              <a:rPr lang="en-US" sz="1200" b="1" dirty="0"/>
              <a:t>(1)</a:t>
            </a:r>
            <a:r>
              <a:rPr lang="en-US" sz="1200" dirty="0"/>
              <a:t> The assessment must use assessment instruments specified in 39.114 for each of the five criteria for which the student is nominated;</a:t>
            </a:r>
          </a:p>
          <a:p>
            <a:pPr marL="388433" indent="0">
              <a:buNone/>
            </a:pPr>
            <a:r>
              <a:rPr lang="en-US" sz="1200" b="1" dirty="0"/>
              <a:t>(2)</a:t>
            </a:r>
            <a:r>
              <a:rPr lang="en-US" sz="1200" dirty="0"/>
              <a:t> If the assessment uses a multi-criteria evaluation, that evaluation must be an unbiased evaluation based on student needs and abilities;</a:t>
            </a:r>
          </a:p>
          <a:p>
            <a:pPr marL="388433" indent="0">
              <a:buNone/>
            </a:pPr>
            <a:r>
              <a:rPr lang="en-US" sz="1200" b="1" dirty="0"/>
              <a:t>(3)</a:t>
            </a:r>
            <a:r>
              <a:rPr lang="en-US" sz="1200" dirty="0"/>
              <a:t> Indicators for visual and performing arts and leadership may be determined based on national, regional, or local criteria; and</a:t>
            </a:r>
          </a:p>
          <a:p>
            <a:pPr marL="388433" indent="0">
              <a:buNone/>
            </a:pPr>
            <a:r>
              <a:rPr lang="en-US" sz="1200" b="1" dirty="0"/>
              <a:t>(4)</a:t>
            </a:r>
            <a:r>
              <a:rPr lang="en-US" sz="1200" dirty="0"/>
              <a:t> The assessment may use student portfolios</a:t>
            </a:r>
          </a:p>
          <a:p>
            <a:pPr marL="288029" lvl="2" indent="0">
              <a:buNone/>
            </a:pPr>
            <a:endParaRPr lang="en-US" dirty="0">
              <a:solidFill>
                <a:schemeClr val="tx1"/>
              </a:solidFill>
            </a:endParaRPr>
          </a:p>
        </p:txBody>
      </p:sp>
      <p:sp>
        <p:nvSpPr>
          <p:cNvPr id="5" name="Slide Number Placeholder 4"/>
          <p:cNvSpPr>
            <a:spLocks noGrp="1"/>
          </p:cNvSpPr>
          <p:nvPr>
            <p:ph type="sldNum" sz="quarter" idx="12"/>
          </p:nvPr>
        </p:nvSpPr>
        <p:spPr/>
        <p:txBody>
          <a:bodyPr/>
          <a:lstStyle/>
          <a:p>
            <a:fld id="{8228DBD0-673F-46F5-8A8A-E71574A251B2}" type="slidenum">
              <a:rPr lang="en-US" smtClean="0"/>
              <a:t>27</a:t>
            </a:fld>
            <a:endParaRPr lang="en-US" dirty="0"/>
          </a:p>
        </p:txBody>
      </p:sp>
      <p:sp>
        <p:nvSpPr>
          <p:cNvPr id="7" name="Title 1">
            <a:extLst>
              <a:ext uri="{FF2B5EF4-FFF2-40B4-BE49-F238E27FC236}">
                <a16:creationId xmlns:a16="http://schemas.microsoft.com/office/drawing/2014/main" id="{6D3A62E3-3AA2-E902-29D0-80A36CFBE62C}"/>
              </a:ext>
            </a:extLst>
          </p:cNvPr>
          <p:cNvSpPr>
            <a:spLocks noGrp="1"/>
          </p:cNvSpPr>
          <p:nvPr>
            <p:ph type="title"/>
          </p:nvPr>
        </p:nvSpPr>
        <p:spPr>
          <a:xfrm>
            <a:off x="377545" y="136522"/>
            <a:ext cx="9174480" cy="1807398"/>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Tree>
    <p:extLst>
      <p:ext uri="{BB962C8B-B14F-4D97-AF65-F5344CB8AC3E}">
        <p14:creationId xmlns:p14="http://schemas.microsoft.com/office/powerpoint/2010/main" val="1945652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400" y="1943920"/>
            <a:ext cx="10622280" cy="3711527"/>
          </a:xfrm>
        </p:spPr>
        <p:txBody>
          <a:bodyPr>
            <a:normAutofit fontScale="47500" lnSpcReduction="20000"/>
          </a:bodyPr>
          <a:lstStyle/>
          <a:p>
            <a:pPr marL="0" indent="0">
              <a:buNone/>
            </a:pPr>
            <a:r>
              <a:rPr lang="en-US" sz="3400" b="1" dirty="0"/>
              <a:t>§ 39.117 Providing Services </a:t>
            </a:r>
          </a:p>
          <a:p>
            <a:pPr marL="0" indent="0">
              <a:buNone/>
            </a:pPr>
            <a:r>
              <a:rPr lang="en-US" sz="3400" dirty="0"/>
              <a:t>Provided through or under the supervision of highly qualified professional teachers. To provide gifted and talented services for a student, a school must:</a:t>
            </a:r>
          </a:p>
          <a:p>
            <a:pPr marL="159838" indent="0">
              <a:buNone/>
            </a:pPr>
            <a:r>
              <a:rPr lang="en-US" sz="3400" dirty="0"/>
              <a:t>(a) The multi-disciplinary team will sign a statement of agreement for placement of services based on documentation reviewed.</a:t>
            </a:r>
          </a:p>
          <a:p>
            <a:pPr marL="159838" indent="0">
              <a:buNone/>
            </a:pPr>
            <a:r>
              <a:rPr lang="en-US" sz="3400" dirty="0"/>
              <a:t>(b) parent or guardian must give written permission for the student to participate.</a:t>
            </a:r>
          </a:p>
          <a:p>
            <a:pPr marL="159838" indent="0">
              <a:buNone/>
            </a:pPr>
            <a:r>
              <a:rPr lang="en-US" sz="3400" dirty="0"/>
              <a:t>(c) The school must develop a specific education plan (IEP) that contains:</a:t>
            </a:r>
          </a:p>
          <a:p>
            <a:pPr marL="548270" indent="-97331">
              <a:buNone/>
            </a:pPr>
            <a:r>
              <a:rPr lang="en-US" sz="3400" dirty="0"/>
              <a:t>(1) The date of placement</a:t>
            </a:r>
          </a:p>
          <a:p>
            <a:pPr marL="548270" indent="-97331">
              <a:buNone/>
            </a:pPr>
            <a:r>
              <a:rPr lang="en-US" sz="3400" dirty="0"/>
              <a:t>(2) The date services will begin</a:t>
            </a:r>
          </a:p>
          <a:p>
            <a:pPr marL="548270" indent="-97331">
              <a:buNone/>
            </a:pPr>
            <a:r>
              <a:rPr lang="en-US" sz="3400" dirty="0"/>
              <a:t>(3) The criterion from §39.114 for which the student is receiving services and the student's performance level</a:t>
            </a:r>
          </a:p>
          <a:p>
            <a:pPr marL="548270" indent="-97331">
              <a:buNone/>
            </a:pPr>
            <a:r>
              <a:rPr lang="en-US" sz="3400" dirty="0"/>
              <a:t>(4) Measurable goals and objectives </a:t>
            </a:r>
          </a:p>
          <a:p>
            <a:pPr marL="548270" indent="-97331">
              <a:buNone/>
            </a:pPr>
            <a:r>
              <a:rPr lang="en-US" sz="3400" dirty="0"/>
              <a:t>(5) A list of staff responsible for each service that the school is providing.</a:t>
            </a:r>
          </a:p>
          <a:p>
            <a:endParaRPr lang="en-US" dirty="0"/>
          </a:p>
        </p:txBody>
      </p:sp>
      <p:sp>
        <p:nvSpPr>
          <p:cNvPr id="4" name="Slide Number Placeholder 3"/>
          <p:cNvSpPr>
            <a:spLocks noGrp="1"/>
          </p:cNvSpPr>
          <p:nvPr>
            <p:ph type="sldNum" sz="quarter" idx="12"/>
          </p:nvPr>
        </p:nvSpPr>
        <p:spPr/>
        <p:txBody>
          <a:bodyPr/>
          <a:lstStyle/>
          <a:p>
            <a:fld id="{8228DBD0-673F-46F5-8A8A-E71574A251B2}" type="slidenum">
              <a:rPr lang="en-US" smtClean="0"/>
              <a:t>28</a:t>
            </a:fld>
            <a:endParaRPr lang="en-US" dirty="0"/>
          </a:p>
        </p:txBody>
      </p:sp>
      <p:sp>
        <p:nvSpPr>
          <p:cNvPr id="8" name="Title 1">
            <a:extLst>
              <a:ext uri="{FF2B5EF4-FFF2-40B4-BE49-F238E27FC236}">
                <a16:creationId xmlns:a16="http://schemas.microsoft.com/office/drawing/2014/main" id="{39B24721-AB0E-BA9C-1134-2706B74CF411}"/>
              </a:ext>
            </a:extLst>
          </p:cNvPr>
          <p:cNvSpPr>
            <a:spLocks noGrp="1"/>
          </p:cNvSpPr>
          <p:nvPr>
            <p:ph type="title"/>
          </p:nvPr>
        </p:nvSpPr>
        <p:spPr>
          <a:xfrm>
            <a:off x="377545" y="136522"/>
            <a:ext cx="9174480" cy="1807398"/>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Tree>
    <p:extLst>
      <p:ext uri="{BB962C8B-B14F-4D97-AF65-F5344CB8AC3E}">
        <p14:creationId xmlns:p14="http://schemas.microsoft.com/office/powerpoint/2010/main" val="2131365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7300" y="2165354"/>
            <a:ext cx="7818120" cy="4191000"/>
          </a:xfrm>
        </p:spPr>
        <p:txBody>
          <a:bodyPr>
            <a:normAutofit/>
          </a:bodyPr>
          <a:lstStyle/>
          <a:p>
            <a:pPr marL="0" indent="0">
              <a:buNone/>
            </a:pPr>
            <a:r>
              <a:rPr lang="en-US" b="1" dirty="0">
                <a:solidFill>
                  <a:schemeClr val="tx1"/>
                </a:solidFill>
              </a:rPr>
              <a:t>§ </a:t>
            </a:r>
            <a:r>
              <a:rPr lang="en-US" sz="2200" b="1" dirty="0"/>
              <a:t>39.120 – How services are provided?</a:t>
            </a:r>
          </a:p>
          <a:p>
            <a:pPr marL="289315" indent="-289315">
              <a:buFont typeface="+mj-lt"/>
              <a:buAutoNum type="arabicParenR"/>
            </a:pPr>
            <a:r>
              <a:rPr lang="en-US" sz="2200" dirty="0"/>
              <a:t>Provide a variety of programming services to meet needs of students</a:t>
            </a:r>
          </a:p>
          <a:p>
            <a:pPr marL="289315" indent="-289315">
              <a:buFont typeface="+mj-lt"/>
              <a:buAutoNum type="arabicParenR"/>
            </a:pPr>
            <a:r>
              <a:rPr lang="en-US" sz="2200" dirty="0"/>
              <a:t>Provide type and duration of services identified in the IEP developed for each student</a:t>
            </a:r>
          </a:p>
          <a:p>
            <a:pPr marL="289315" indent="-289315">
              <a:buFont typeface="+mj-lt"/>
              <a:buAutoNum type="arabicParenR"/>
            </a:pPr>
            <a:r>
              <a:rPr lang="en-US" sz="2200" dirty="0"/>
              <a:t>Maintain individual student files to provide documentation of process and services</a:t>
            </a:r>
          </a:p>
          <a:p>
            <a:pPr marL="289315" indent="-289315">
              <a:buFont typeface="+mj-lt"/>
              <a:buAutoNum type="arabicParenR"/>
            </a:pPr>
            <a:r>
              <a:rPr lang="en-US" sz="2200" dirty="0"/>
              <a:t>Maintain confidentiality of student records under FERFA</a:t>
            </a:r>
          </a:p>
        </p:txBody>
      </p:sp>
      <p:sp>
        <p:nvSpPr>
          <p:cNvPr id="5" name="Slide Number Placeholder 4"/>
          <p:cNvSpPr>
            <a:spLocks noGrp="1"/>
          </p:cNvSpPr>
          <p:nvPr>
            <p:ph type="sldNum" sz="quarter" idx="12"/>
          </p:nvPr>
        </p:nvSpPr>
        <p:spPr/>
        <p:txBody>
          <a:bodyPr/>
          <a:lstStyle/>
          <a:p>
            <a:fld id="{8228DBD0-673F-46F5-8A8A-E71574A251B2}" type="slidenum">
              <a:rPr lang="en-US" smtClean="0"/>
              <a:t>29</a:t>
            </a:fld>
            <a:endParaRPr lang="en-US" dirty="0"/>
          </a:p>
        </p:txBody>
      </p:sp>
      <p:sp>
        <p:nvSpPr>
          <p:cNvPr id="8" name="Title 1">
            <a:extLst>
              <a:ext uri="{FF2B5EF4-FFF2-40B4-BE49-F238E27FC236}">
                <a16:creationId xmlns:a16="http://schemas.microsoft.com/office/drawing/2014/main" id="{97DB20D5-EA76-CE49-E1FC-608E6634B718}"/>
              </a:ext>
            </a:extLst>
          </p:cNvPr>
          <p:cNvSpPr>
            <a:spLocks noGrp="1"/>
          </p:cNvSpPr>
          <p:nvPr>
            <p:ph type="title"/>
          </p:nvPr>
        </p:nvSpPr>
        <p:spPr>
          <a:xfrm>
            <a:off x="377545" y="136522"/>
            <a:ext cx="9174480" cy="1807398"/>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Tree>
    <p:extLst>
      <p:ext uri="{BB962C8B-B14F-4D97-AF65-F5344CB8AC3E}">
        <p14:creationId xmlns:p14="http://schemas.microsoft.com/office/powerpoint/2010/main" val="224384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E705-BEA3-4DFC-9C0B-E0410CC4A848}"/>
              </a:ext>
            </a:extLst>
          </p:cNvPr>
          <p:cNvSpPr>
            <a:spLocks noGrp="1"/>
          </p:cNvSpPr>
          <p:nvPr>
            <p:ph type="title"/>
          </p:nvPr>
        </p:nvSpPr>
        <p:spPr>
          <a:xfrm>
            <a:off x="1702685" y="2130681"/>
            <a:ext cx="6193283" cy="1489849"/>
          </a:xfrm>
        </p:spPr>
        <p:txBody>
          <a:bodyPr>
            <a:normAutofit/>
          </a:bodyPr>
          <a:lstStyle/>
          <a:p>
            <a:pPr algn="ctr"/>
            <a:r>
              <a:rPr lang="en-US" sz="2800" dirty="0"/>
              <a:t>25 CFR INDIAN SCHOOL EQUALIZATION PROGRAM (ISEP) Preparation Webinar 2021-2022</a:t>
            </a:r>
          </a:p>
        </p:txBody>
      </p:sp>
    </p:spTree>
    <p:extLst>
      <p:ext uri="{BB962C8B-B14F-4D97-AF65-F5344CB8AC3E}">
        <p14:creationId xmlns:p14="http://schemas.microsoft.com/office/powerpoint/2010/main" val="4255597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86102" y="1943920"/>
            <a:ext cx="7615311" cy="4190999"/>
          </a:xfrm>
        </p:spPr>
        <p:txBody>
          <a:bodyPr>
            <a:normAutofit/>
          </a:bodyPr>
          <a:lstStyle/>
          <a:p>
            <a:pPr marL="150872" lvl="1" indent="0">
              <a:buNone/>
            </a:pPr>
            <a:r>
              <a:rPr lang="en-US" sz="2200" b="1" dirty="0">
                <a:cs typeface="Times New Roman"/>
              </a:rPr>
              <a:t>§39.111</a:t>
            </a:r>
            <a:r>
              <a:rPr lang="en-US" sz="2200" b="1" dirty="0"/>
              <a:t> – 39.120 </a:t>
            </a:r>
          </a:p>
          <a:p>
            <a:pPr marL="150872" lvl="1" indent="0">
              <a:buNone/>
            </a:pPr>
            <a:r>
              <a:rPr lang="en-US" sz="2200" u="sng" dirty="0"/>
              <a:t>Evidenced-Based Documentation may include</a:t>
            </a:r>
            <a:r>
              <a:rPr lang="en-US" sz="2200" dirty="0"/>
              <a:t>:</a:t>
            </a:r>
          </a:p>
          <a:p>
            <a:pPr marL="436622" lvl="1" indent="-285750"/>
            <a:r>
              <a:rPr lang="en-US" sz="2200" dirty="0"/>
              <a:t>Narrative, School Board consultation and signature</a:t>
            </a:r>
          </a:p>
          <a:p>
            <a:pPr marL="436622" lvl="1" indent="-285750"/>
            <a:r>
              <a:rPr lang="en-US" sz="2200" dirty="0"/>
              <a:t>School Board minutes</a:t>
            </a:r>
          </a:p>
          <a:p>
            <a:pPr marL="436622" lvl="1" indent="-285750"/>
            <a:r>
              <a:rPr lang="en-US" sz="2200" dirty="0"/>
              <a:t>Nomination Packet</a:t>
            </a:r>
          </a:p>
          <a:p>
            <a:pPr marL="436622" lvl="1" indent="-285750"/>
            <a:r>
              <a:rPr lang="en-US" sz="2200" dirty="0"/>
              <a:t>IEP files</a:t>
            </a:r>
          </a:p>
          <a:p>
            <a:pPr marL="436622" lvl="1" indent="-285750"/>
            <a:r>
              <a:rPr lang="en-US" sz="2200" dirty="0"/>
              <a:t>NASIS (Roster)</a:t>
            </a:r>
          </a:p>
          <a:p>
            <a:pPr marL="436622" lvl="1" indent="-285750"/>
            <a:r>
              <a:rPr lang="en-US" sz="2200" dirty="0"/>
              <a:t>Service Logs</a:t>
            </a:r>
          </a:p>
          <a:p>
            <a:pPr marL="436622" lvl="1" indent="-285750"/>
            <a:r>
              <a:rPr lang="en-US" sz="2200" dirty="0"/>
              <a:t>Teacher qualifications</a:t>
            </a:r>
          </a:p>
          <a:p>
            <a:pPr marL="436622" lvl="1" indent="-285750"/>
            <a:r>
              <a:rPr lang="en-US" sz="2200" dirty="0"/>
              <a:t>Lesson Plans</a:t>
            </a:r>
          </a:p>
          <a:p>
            <a:pPr marL="436622" lvl="1" indent="-285750"/>
            <a:r>
              <a:rPr lang="en-US" sz="2200" dirty="0"/>
              <a:t>Other documentation as requested</a:t>
            </a:r>
          </a:p>
          <a:p>
            <a:pPr marL="436622" lvl="1" indent="-285750"/>
            <a:endParaRPr lang="en-US" dirty="0"/>
          </a:p>
        </p:txBody>
      </p:sp>
      <p:sp>
        <p:nvSpPr>
          <p:cNvPr id="4" name="Slide Number Placeholder 3"/>
          <p:cNvSpPr>
            <a:spLocks noGrp="1"/>
          </p:cNvSpPr>
          <p:nvPr>
            <p:ph type="sldNum" sz="quarter" idx="12"/>
          </p:nvPr>
        </p:nvSpPr>
        <p:spPr/>
        <p:txBody>
          <a:bodyPr/>
          <a:lstStyle/>
          <a:p>
            <a:fld id="{8228DBD0-673F-46F5-8A8A-E71574A251B2}" type="slidenum">
              <a:rPr lang="en-US" smtClean="0"/>
              <a:t>30</a:t>
            </a:fld>
            <a:endParaRPr lang="en-US" dirty="0"/>
          </a:p>
        </p:txBody>
      </p:sp>
      <p:sp>
        <p:nvSpPr>
          <p:cNvPr id="8" name="Title 1">
            <a:extLst>
              <a:ext uri="{FF2B5EF4-FFF2-40B4-BE49-F238E27FC236}">
                <a16:creationId xmlns:a16="http://schemas.microsoft.com/office/drawing/2014/main" id="{7B84C56A-DE50-A286-B2DC-DEBE80C7A12D}"/>
              </a:ext>
            </a:extLst>
          </p:cNvPr>
          <p:cNvSpPr>
            <a:spLocks noGrp="1"/>
          </p:cNvSpPr>
          <p:nvPr>
            <p:ph type="title"/>
          </p:nvPr>
        </p:nvSpPr>
        <p:spPr>
          <a:xfrm>
            <a:off x="377545" y="136522"/>
            <a:ext cx="9174480" cy="1807398"/>
          </a:xfrm>
        </p:spPr>
        <p:txBody>
          <a:bodyPr>
            <a:noAutofit/>
          </a:bodyPr>
          <a:lstStyle/>
          <a:p>
            <a:r>
              <a:rPr lang="en-US" b="1" dirty="0"/>
              <a:t>25 CFR</a:t>
            </a:r>
            <a:r>
              <a:rPr lang="en-US" dirty="0"/>
              <a:t> </a:t>
            </a:r>
            <a:r>
              <a:rPr lang="en-US" b="1" dirty="0"/>
              <a:t>INDIAN SCHOOL EQUALIZATION PROGRAM (ISEP) </a:t>
            </a:r>
            <a:br>
              <a:rPr lang="en-US" b="1" dirty="0"/>
            </a:br>
            <a:r>
              <a:rPr lang="en-US" b="1" dirty="0"/>
              <a:t>GIFTED AND TALENTED</a:t>
            </a:r>
          </a:p>
        </p:txBody>
      </p:sp>
    </p:spTree>
    <p:extLst>
      <p:ext uri="{BB962C8B-B14F-4D97-AF65-F5344CB8AC3E}">
        <p14:creationId xmlns:p14="http://schemas.microsoft.com/office/powerpoint/2010/main" val="3070202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103B52-B714-4828-9A28-DB1E27FB7C2D}"/>
              </a:ext>
            </a:extLst>
          </p:cNvPr>
          <p:cNvSpPr>
            <a:spLocks noGrp="1"/>
          </p:cNvSpPr>
          <p:nvPr>
            <p:ph type="title"/>
          </p:nvPr>
        </p:nvSpPr>
        <p:spPr>
          <a:xfrm>
            <a:off x="241929" y="-1333944"/>
            <a:ext cx="9082603" cy="1105037"/>
          </a:xfrm>
        </p:spPr>
        <p:txBody>
          <a:bodyPr/>
          <a:lstStyle/>
          <a:p>
            <a:endParaRPr lang="en-US" dirty="0"/>
          </a:p>
        </p:txBody>
      </p:sp>
      <p:sp>
        <p:nvSpPr>
          <p:cNvPr id="5" name="TextBox 4">
            <a:extLst>
              <a:ext uri="{FF2B5EF4-FFF2-40B4-BE49-F238E27FC236}">
                <a16:creationId xmlns:a16="http://schemas.microsoft.com/office/drawing/2014/main" id="{1E21D57D-3707-402E-865A-D0D5388B30E1}"/>
              </a:ext>
            </a:extLst>
          </p:cNvPr>
          <p:cNvSpPr txBox="1"/>
          <p:nvPr/>
        </p:nvSpPr>
        <p:spPr>
          <a:xfrm>
            <a:off x="950289" y="2378165"/>
            <a:ext cx="6056851" cy="1446550"/>
          </a:xfrm>
          <a:prstGeom prst="rect">
            <a:avLst/>
          </a:prstGeom>
          <a:noFill/>
        </p:spPr>
        <p:txBody>
          <a:bodyPr wrap="square" rtlCol="0">
            <a:spAutoFit/>
          </a:bodyPr>
          <a:lstStyle/>
          <a:p>
            <a:pPr algn="ctr"/>
            <a:r>
              <a:rPr lang="en-US" sz="4400" b="1" dirty="0">
                <a:latin typeface="Calibri" panose="020F0502020204030204" pitchFamily="34" charset="0"/>
              </a:rPr>
              <a:t>ISEP: Language Development Programs</a:t>
            </a:r>
          </a:p>
        </p:txBody>
      </p:sp>
    </p:spTree>
    <p:extLst>
      <p:ext uri="{BB962C8B-B14F-4D97-AF65-F5344CB8AC3E}">
        <p14:creationId xmlns:p14="http://schemas.microsoft.com/office/powerpoint/2010/main" val="3052541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501123"/>
            <a:ext cx="10210800" cy="1325563"/>
          </a:xfrm>
        </p:spPr>
        <p:txBody>
          <a:bodyPr>
            <a:noAutofit/>
          </a:bodyPr>
          <a:lstStyle/>
          <a:p>
            <a:r>
              <a:rPr lang="en-US" b="1" dirty="0"/>
              <a:t>REGULATIONS FROM 25 CFR- LANGUAGE DEVELOPMENT PROGRAMS</a:t>
            </a:r>
          </a:p>
        </p:txBody>
      </p:sp>
      <p:sp>
        <p:nvSpPr>
          <p:cNvPr id="3" name="Content Placeholder 2"/>
          <p:cNvSpPr>
            <a:spLocks noGrp="1"/>
          </p:cNvSpPr>
          <p:nvPr>
            <p:ph idx="1"/>
          </p:nvPr>
        </p:nvSpPr>
        <p:spPr>
          <a:xfrm>
            <a:off x="3391409" y="1826686"/>
            <a:ext cx="8635999" cy="2774952"/>
          </a:xfrm>
        </p:spPr>
        <p:txBody>
          <a:bodyPr>
            <a:noAutofit/>
          </a:bodyPr>
          <a:lstStyle/>
          <a:p>
            <a:r>
              <a:rPr lang="en-US" sz="1600" b="1" dirty="0"/>
              <a:t>§ 39.130 Can ISEF funds be used for Language Development Programs?</a:t>
            </a:r>
            <a:endParaRPr lang="en-US" sz="1600" dirty="0"/>
          </a:p>
          <a:p>
            <a:r>
              <a:rPr lang="en-US" sz="1600" dirty="0"/>
              <a:t>Yes, </a:t>
            </a:r>
            <a:r>
              <a:rPr lang="en-US" sz="1600" u="sng" dirty="0">
                <a:hlinkClick r:id="rId2"/>
              </a:rPr>
              <a:t>schools</a:t>
            </a:r>
            <a:r>
              <a:rPr lang="en-US" sz="1600" dirty="0"/>
              <a:t> can use ISEF funds to implement Language Development programs that demonstrate the positive effects of Native language programs on students' academic success and English proficiency. Funds can be distributed to a total aggregate instructional weight of 0.13 for each eligible student.</a:t>
            </a:r>
          </a:p>
          <a:p>
            <a:r>
              <a:rPr lang="en-US" sz="1600" b="1" dirty="0"/>
              <a:t>§ 39.131 What is a Language Development Program?</a:t>
            </a:r>
            <a:endParaRPr lang="en-US" sz="1600" dirty="0"/>
          </a:p>
          <a:p>
            <a:r>
              <a:rPr lang="en-US" sz="1600" dirty="0"/>
              <a:t>A Language Development program is one that serves students who either:</a:t>
            </a:r>
          </a:p>
          <a:p>
            <a:r>
              <a:rPr lang="en-US" sz="1600" b="1" dirty="0"/>
              <a:t>(a)</a:t>
            </a:r>
            <a:r>
              <a:rPr lang="en-US" sz="1600" dirty="0"/>
              <a:t> Are not proficient in spoken or written English;</a:t>
            </a:r>
          </a:p>
          <a:p>
            <a:r>
              <a:rPr lang="en-US" sz="1600" b="1" dirty="0"/>
              <a:t>(b)</a:t>
            </a:r>
            <a:r>
              <a:rPr lang="en-US" sz="1600" dirty="0"/>
              <a:t> Are not proficient in any language;</a:t>
            </a:r>
          </a:p>
          <a:p>
            <a:r>
              <a:rPr lang="en-US" sz="1600" b="1" dirty="0"/>
              <a:t>(c)</a:t>
            </a:r>
            <a:r>
              <a:rPr lang="en-US" sz="1600" dirty="0"/>
              <a:t> Are learning their Native language for the purpose of maintenance or language restoration and enhancement;</a:t>
            </a:r>
          </a:p>
          <a:p>
            <a:r>
              <a:rPr lang="en-US" sz="1600" b="1" dirty="0"/>
              <a:t>(d)</a:t>
            </a:r>
            <a:r>
              <a:rPr lang="en-US" sz="1600" dirty="0"/>
              <a:t> Are being instructed in their Native language; or</a:t>
            </a:r>
          </a:p>
          <a:p>
            <a:r>
              <a:rPr lang="en-US" sz="1600" b="1" dirty="0"/>
              <a:t>(e)</a:t>
            </a:r>
            <a:r>
              <a:rPr lang="en-US" sz="1600" dirty="0"/>
              <a:t> Are learning non-language subjects in their Native language</a:t>
            </a:r>
          </a:p>
        </p:txBody>
      </p:sp>
      <p:sp>
        <p:nvSpPr>
          <p:cNvPr id="4" name="Slide Number Placeholder 3"/>
          <p:cNvSpPr>
            <a:spLocks noGrp="1"/>
          </p:cNvSpPr>
          <p:nvPr>
            <p:ph type="sldNum" sz="quarter" idx="12"/>
          </p:nvPr>
        </p:nvSpPr>
        <p:spPr/>
        <p:txBody>
          <a:bodyPr/>
          <a:lstStyle/>
          <a:p>
            <a:fld id="{8228DBD0-673F-46F5-8A8A-E71574A251B2}" type="slidenum">
              <a:rPr lang="en-US" smtClean="0"/>
              <a:t>32</a:t>
            </a:fld>
            <a:endParaRPr lang="en-US" dirty="0"/>
          </a:p>
        </p:txBody>
      </p:sp>
    </p:spTree>
    <p:extLst>
      <p:ext uri="{BB962C8B-B14F-4D97-AF65-F5344CB8AC3E}">
        <p14:creationId xmlns:p14="http://schemas.microsoft.com/office/powerpoint/2010/main" val="2078538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7E9A-2357-46D2-9580-8389559B2A3F}"/>
              </a:ext>
            </a:extLst>
          </p:cNvPr>
          <p:cNvSpPr>
            <a:spLocks noGrp="1"/>
          </p:cNvSpPr>
          <p:nvPr>
            <p:ph type="title"/>
          </p:nvPr>
        </p:nvSpPr>
        <p:spPr>
          <a:xfrm>
            <a:off x="241300" y="342216"/>
            <a:ext cx="8788400" cy="994172"/>
          </a:xfrm>
        </p:spPr>
        <p:txBody>
          <a:bodyPr>
            <a:noAutofit/>
          </a:bodyPr>
          <a:lstStyle/>
          <a:p>
            <a:r>
              <a:rPr lang="en-US" b="1" dirty="0"/>
              <a:t>25 CFR LANGUAGE DEVELOPMENT PROGRAMS</a:t>
            </a:r>
          </a:p>
        </p:txBody>
      </p:sp>
      <p:sp>
        <p:nvSpPr>
          <p:cNvPr id="3" name="Content Placeholder 2"/>
          <p:cNvSpPr>
            <a:spLocks noGrp="1"/>
          </p:cNvSpPr>
          <p:nvPr>
            <p:ph idx="1"/>
          </p:nvPr>
        </p:nvSpPr>
        <p:spPr>
          <a:xfrm>
            <a:off x="2436306" y="1426128"/>
            <a:ext cx="7868061" cy="4343400"/>
          </a:xfrm>
        </p:spPr>
        <p:txBody>
          <a:bodyPr>
            <a:normAutofit/>
          </a:bodyPr>
          <a:lstStyle/>
          <a:p>
            <a:pPr marL="0" indent="0">
              <a:buNone/>
            </a:pPr>
            <a:r>
              <a:rPr lang="en-US" sz="1600" b="1" dirty="0"/>
              <a:t>§ 39.132 Can a </a:t>
            </a:r>
            <a:r>
              <a:rPr lang="en-US" sz="1600" b="1" u="sng" dirty="0">
                <a:hlinkClick r:id="rId2"/>
              </a:rPr>
              <a:t>school</a:t>
            </a:r>
            <a:r>
              <a:rPr lang="en-US" sz="1600" b="1" dirty="0"/>
              <a:t> integrate Language Development programs into its regular instructional program?</a:t>
            </a:r>
          </a:p>
          <a:p>
            <a:pPr marL="0" indent="0">
              <a:buNone/>
            </a:pPr>
            <a:r>
              <a:rPr lang="en-US" sz="1600" dirty="0"/>
              <a:t>A </a:t>
            </a:r>
            <a:r>
              <a:rPr lang="en-US" sz="1600" u="sng" dirty="0">
                <a:hlinkClick r:id="rId2"/>
              </a:rPr>
              <a:t>school</a:t>
            </a:r>
            <a:r>
              <a:rPr lang="en-US" sz="1600" dirty="0"/>
              <a:t> may offer Language Development programs to students as part of its regular academic program. Language Development does not have to be offered as a stand-alone program.</a:t>
            </a:r>
          </a:p>
          <a:p>
            <a:pPr marL="0" indent="0">
              <a:buNone/>
            </a:pPr>
            <a:r>
              <a:rPr lang="en-US" sz="1600" dirty="0"/>
              <a:t>To be admitted into the </a:t>
            </a:r>
            <a:r>
              <a:rPr lang="en-US" sz="1600" u="sng" dirty="0">
                <a:hlinkClick r:id="rId3"/>
              </a:rPr>
              <a:t>applicant pool</a:t>
            </a:r>
            <a:r>
              <a:rPr lang="en-US" sz="1600" dirty="0"/>
              <a:t>, a Tribe/Consortium must either be an </a:t>
            </a:r>
            <a:r>
              <a:rPr lang="en-US" sz="1600" u="sng" dirty="0">
                <a:hlinkClick r:id="rId4"/>
              </a:rPr>
              <a:t>Indian</a:t>
            </a:r>
            <a:r>
              <a:rPr lang="en-US" sz="1600" dirty="0"/>
              <a:t> Tribe or a </a:t>
            </a:r>
            <a:r>
              <a:rPr lang="en-US" sz="1600" u="sng" dirty="0">
                <a:hlinkClick r:id="rId5"/>
              </a:rPr>
              <a:t>Consortium</a:t>
            </a:r>
            <a:r>
              <a:rPr lang="en-US" sz="1600" dirty="0"/>
              <a:t> of </a:t>
            </a:r>
            <a:r>
              <a:rPr lang="en-US" sz="1600" u="sng" dirty="0">
                <a:hlinkClick r:id="rId4"/>
              </a:rPr>
              <a:t>Indian</a:t>
            </a:r>
            <a:r>
              <a:rPr lang="en-US" sz="1600" dirty="0"/>
              <a:t> Tribes and comply with </a:t>
            </a:r>
            <a:r>
              <a:rPr lang="en-US" sz="1600" u="sng" dirty="0">
                <a:hlinkClick r:id="rId6"/>
              </a:rPr>
              <a:t>§ 1000.17</a:t>
            </a:r>
            <a:r>
              <a:rPr lang="en-US" sz="1600" dirty="0"/>
              <a:t>.</a:t>
            </a:r>
          </a:p>
          <a:p>
            <a:pPr marL="0" indent="0">
              <a:buNone/>
            </a:pPr>
            <a:r>
              <a:rPr lang="en-US" sz="1600" b="1" dirty="0"/>
              <a:t>§ 39.133 Who decides how Language Development funds can be used?</a:t>
            </a:r>
            <a:endParaRPr lang="en-US" sz="1600" dirty="0"/>
          </a:p>
          <a:p>
            <a:pPr marL="0" indent="0">
              <a:buNone/>
            </a:pPr>
            <a:r>
              <a:rPr lang="en-US" sz="1600" dirty="0"/>
              <a:t>Tribal governing bodies or </a:t>
            </a:r>
            <a:r>
              <a:rPr lang="en-US" sz="1600" u="sng" dirty="0">
                <a:hlinkClick r:id="rId7"/>
              </a:rPr>
              <a:t>local school boards</a:t>
            </a:r>
            <a:r>
              <a:rPr lang="en-US" sz="1600" dirty="0"/>
              <a:t> decide how their funds for Language Development programs will be used in the instructional program to meet the needs of their students.</a:t>
            </a:r>
          </a:p>
          <a:p>
            <a:pPr marL="0" indent="0">
              <a:buNone/>
            </a:pPr>
            <a:r>
              <a:rPr lang="en-US" sz="1600" b="1" dirty="0"/>
              <a:t>§ 39.134 How does a </a:t>
            </a:r>
            <a:r>
              <a:rPr lang="en-US" sz="1600" b="1" u="sng" dirty="0">
                <a:hlinkClick r:id="rId8"/>
              </a:rPr>
              <a:t>school</a:t>
            </a:r>
            <a:r>
              <a:rPr lang="en-US" sz="1600" b="1" dirty="0"/>
              <a:t> identify a </a:t>
            </a:r>
            <a:r>
              <a:rPr lang="en-US" sz="1600" b="1" u="sng" dirty="0">
                <a:hlinkClick r:id="rId9"/>
              </a:rPr>
              <a:t>Limited English Proficient</a:t>
            </a:r>
            <a:r>
              <a:rPr lang="en-US" sz="1600" b="1" dirty="0"/>
              <a:t> student?</a:t>
            </a:r>
            <a:endParaRPr lang="en-US" sz="1600" dirty="0"/>
          </a:p>
          <a:p>
            <a:pPr marL="0" indent="0">
              <a:buNone/>
            </a:pPr>
            <a:r>
              <a:rPr lang="en-US" sz="1600" dirty="0"/>
              <a:t>A student is identified as </a:t>
            </a:r>
            <a:r>
              <a:rPr lang="en-US" sz="1600" u="sng" dirty="0">
                <a:hlinkClick r:id="rId10"/>
              </a:rPr>
              <a:t>limited English proficient (LEP)</a:t>
            </a:r>
            <a:r>
              <a:rPr lang="en-US" sz="1600" dirty="0"/>
              <a:t> by using a nationally recognized scientifically research-based test.</a:t>
            </a: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33</a:t>
            </a:fld>
            <a:endParaRPr lang="en-US" dirty="0"/>
          </a:p>
        </p:txBody>
      </p:sp>
    </p:spTree>
    <p:extLst>
      <p:ext uri="{BB962C8B-B14F-4D97-AF65-F5344CB8AC3E}">
        <p14:creationId xmlns:p14="http://schemas.microsoft.com/office/powerpoint/2010/main" val="2569905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5391" y="1384183"/>
            <a:ext cx="7776210" cy="4267200"/>
          </a:xfrm>
        </p:spPr>
        <p:txBody>
          <a:bodyPr>
            <a:noAutofit/>
          </a:bodyPr>
          <a:lstStyle/>
          <a:p>
            <a:pPr marL="0" indent="0">
              <a:buNone/>
            </a:pPr>
            <a:r>
              <a:rPr lang="en-US" sz="1600" b="1" dirty="0"/>
              <a:t>§ 39.135 What services must be provided to an </a:t>
            </a:r>
            <a:r>
              <a:rPr lang="en-US" sz="1600" b="1" u="sng" dirty="0">
                <a:hlinkClick r:id="rId2"/>
              </a:rPr>
              <a:t>LEP</a:t>
            </a:r>
            <a:r>
              <a:rPr lang="en-US" sz="1600" b="1" dirty="0"/>
              <a:t> student?</a:t>
            </a:r>
            <a:endParaRPr lang="en-US" sz="1600" dirty="0"/>
          </a:p>
          <a:p>
            <a:pPr marL="0" indent="0">
              <a:buNone/>
            </a:pPr>
            <a:r>
              <a:rPr lang="en-US" sz="1600" dirty="0"/>
              <a:t>A </a:t>
            </a:r>
            <a:r>
              <a:rPr lang="en-US" sz="1600" u="sng" dirty="0">
                <a:hlinkClick r:id="rId3"/>
              </a:rPr>
              <a:t>school</a:t>
            </a:r>
            <a:r>
              <a:rPr lang="en-US" sz="1600" dirty="0"/>
              <a:t> must provide services that assist each </a:t>
            </a:r>
            <a:r>
              <a:rPr lang="en-US" sz="1600" u="sng" dirty="0">
                <a:hlinkClick r:id="rId2"/>
              </a:rPr>
              <a:t>LEP</a:t>
            </a:r>
            <a:r>
              <a:rPr lang="en-US" sz="1600" dirty="0"/>
              <a:t> student to:</a:t>
            </a:r>
          </a:p>
          <a:p>
            <a:pPr marL="0" indent="0">
              <a:buNone/>
            </a:pPr>
            <a:r>
              <a:rPr lang="en-US" sz="1600" b="1" dirty="0"/>
              <a:t>(a)</a:t>
            </a:r>
            <a:r>
              <a:rPr lang="en-US" sz="1600" dirty="0"/>
              <a:t> Become proficient in English and, to the extent possible, proficient in their Native language; and</a:t>
            </a:r>
          </a:p>
          <a:p>
            <a:pPr marL="0" indent="0">
              <a:buNone/>
            </a:pPr>
            <a:r>
              <a:rPr lang="en-US" sz="1600" b="1" dirty="0"/>
              <a:t>(b)</a:t>
            </a:r>
            <a:r>
              <a:rPr lang="en-US" sz="1600" dirty="0"/>
              <a:t> Meet the same challenging academic content and student academic achievement standards that all students are expected to meet under </a:t>
            </a:r>
            <a:r>
              <a:rPr lang="en-US" sz="1600" u="sng" dirty="0">
                <a:hlinkClick r:id="rId4"/>
              </a:rPr>
              <a:t>20 U.S.C. 6311(b)(1)</a:t>
            </a:r>
            <a:r>
              <a:rPr lang="en-US" sz="1600" dirty="0"/>
              <a:t>.</a:t>
            </a:r>
          </a:p>
          <a:p>
            <a:pPr marL="0" indent="0">
              <a:buNone/>
            </a:pPr>
            <a:r>
              <a:rPr lang="en-US" sz="1600" b="1" dirty="0"/>
              <a:t>§ 39.136 What is the WSU for Language Development programs?</a:t>
            </a:r>
            <a:endParaRPr lang="en-US" sz="1600" dirty="0"/>
          </a:p>
          <a:p>
            <a:pPr marL="0" indent="0">
              <a:buNone/>
            </a:pPr>
            <a:r>
              <a:rPr lang="en-US" sz="1600" dirty="0"/>
              <a:t>Language Development programs are funded at 0.13 WSUs per student.</a:t>
            </a:r>
          </a:p>
          <a:p>
            <a:pPr marL="0" indent="0">
              <a:buNone/>
            </a:pPr>
            <a:r>
              <a:rPr lang="en-US" sz="1600" b="1" dirty="0"/>
              <a:t>§ 39.137 May </a:t>
            </a:r>
            <a:r>
              <a:rPr lang="en-US" sz="1600" b="1" u="sng" dirty="0">
                <a:hlinkClick r:id="rId5"/>
              </a:rPr>
              <a:t>schools</a:t>
            </a:r>
            <a:r>
              <a:rPr lang="en-US" sz="1600" b="1" dirty="0"/>
              <a:t> operate a language development program without a specific appropriation from Congress?</a:t>
            </a:r>
            <a:endParaRPr lang="en-US" sz="1600" dirty="0"/>
          </a:p>
          <a:p>
            <a:pPr marL="0" indent="0">
              <a:buNone/>
            </a:pPr>
            <a:r>
              <a:rPr lang="en-US" sz="1600" dirty="0"/>
              <a:t>Yes, a </a:t>
            </a:r>
            <a:r>
              <a:rPr lang="en-US" sz="1600" u="sng" dirty="0">
                <a:hlinkClick r:id="rId5"/>
              </a:rPr>
              <a:t>school</a:t>
            </a:r>
            <a:r>
              <a:rPr lang="en-US" sz="1600" dirty="0"/>
              <a:t> may operate a language development program without a specific appropriation from Congress, but any funds used for such a program must come from existing </a:t>
            </a:r>
            <a:r>
              <a:rPr lang="en-US" sz="1600" u="sng" dirty="0">
                <a:hlinkClick r:id="rId6"/>
              </a:rPr>
              <a:t>ISEP</a:t>
            </a:r>
            <a:r>
              <a:rPr lang="en-US" sz="1600" dirty="0"/>
              <a:t> funds. When Congress specifically appropriates funds for Indian or Native languages, the factor to support the language development program will be no more than 0.25 WSU.</a:t>
            </a:r>
          </a:p>
        </p:txBody>
      </p:sp>
      <p:sp>
        <p:nvSpPr>
          <p:cNvPr id="4" name="Slide Number Placeholder 3"/>
          <p:cNvSpPr>
            <a:spLocks noGrp="1"/>
          </p:cNvSpPr>
          <p:nvPr>
            <p:ph type="sldNum" sz="quarter" idx="12"/>
          </p:nvPr>
        </p:nvSpPr>
        <p:spPr/>
        <p:txBody>
          <a:bodyPr/>
          <a:lstStyle/>
          <a:p>
            <a:fld id="{8228DBD0-673F-46F5-8A8A-E71574A251B2}" type="slidenum">
              <a:rPr lang="en-US" smtClean="0"/>
              <a:t>34</a:t>
            </a:fld>
            <a:endParaRPr lang="en-US" dirty="0"/>
          </a:p>
        </p:txBody>
      </p:sp>
      <p:sp>
        <p:nvSpPr>
          <p:cNvPr id="7" name="Title 1">
            <a:extLst>
              <a:ext uri="{FF2B5EF4-FFF2-40B4-BE49-F238E27FC236}">
                <a16:creationId xmlns:a16="http://schemas.microsoft.com/office/drawing/2014/main" id="{6B6E2925-122F-A360-A46E-B8DF9A45D113}"/>
              </a:ext>
            </a:extLst>
          </p:cNvPr>
          <p:cNvSpPr txBox="1">
            <a:spLocks/>
          </p:cNvSpPr>
          <p:nvPr/>
        </p:nvSpPr>
        <p:spPr>
          <a:xfrm>
            <a:off x="241300" y="342216"/>
            <a:ext cx="8788400" cy="994172"/>
          </a:xfrm>
          <a:prstGeom prst="rect">
            <a:avLst/>
          </a:prstGeom>
          <a:noFill/>
          <a:ln>
            <a:noFill/>
          </a:ln>
        </p:spPr>
        <p:txBody>
          <a:bodyPr spcFirstLastPara="1" wrap="square" lIns="91425" tIns="45700" rIns="91425" bIns="45700" anchor="ctr" anchorCtr="0">
            <a:no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25 CFR LANGUAGE DEVELOPMENT PROGRAMS</a:t>
            </a:r>
          </a:p>
        </p:txBody>
      </p:sp>
    </p:spTree>
    <p:extLst>
      <p:ext uri="{BB962C8B-B14F-4D97-AF65-F5344CB8AC3E}">
        <p14:creationId xmlns:p14="http://schemas.microsoft.com/office/powerpoint/2010/main" val="1475029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17800" y="1600200"/>
            <a:ext cx="7501597" cy="4267200"/>
          </a:xfrm>
        </p:spPr>
        <p:txBody>
          <a:bodyPr>
            <a:normAutofit fontScale="85000" lnSpcReduction="20000"/>
          </a:bodyPr>
          <a:lstStyle/>
          <a:p>
            <a:pPr marL="0" indent="0" algn="ctr">
              <a:buNone/>
              <a:defRPr/>
            </a:pPr>
            <a:r>
              <a:rPr lang="en-US" sz="2600" b="1" dirty="0"/>
              <a:t>Federal Guidance - With regard to English Learners (EL) according to Every Student Succeeds Act (ESEA):</a:t>
            </a:r>
          </a:p>
          <a:p>
            <a:pPr marL="408041" lvl="1" indent="-257168">
              <a:lnSpc>
                <a:spcPct val="100000"/>
              </a:lnSpc>
              <a:buFont typeface="+mj-lt"/>
              <a:buAutoNum type="alphaLcParenR"/>
              <a:defRPr/>
            </a:pPr>
            <a:r>
              <a:rPr lang="en-US" sz="2600" dirty="0"/>
              <a:t> Requires states to create a uniform process for identifying English learners, assigning them services, and, later, moving them out of EL classes and into general education.</a:t>
            </a:r>
          </a:p>
          <a:p>
            <a:pPr marL="408041" lvl="1" indent="-257168">
              <a:lnSpc>
                <a:spcPct val="100000"/>
              </a:lnSpc>
              <a:buFont typeface="+mj-lt"/>
              <a:buAutoNum type="alphaLcParenR"/>
              <a:defRPr/>
            </a:pPr>
            <a:r>
              <a:rPr lang="en-US" sz="2600" dirty="0"/>
              <a:t> Growth of student will be measured for accountability purposes.</a:t>
            </a:r>
          </a:p>
          <a:p>
            <a:pPr marL="408041" lvl="1" indent="-257168">
              <a:lnSpc>
                <a:spcPct val="100000"/>
              </a:lnSpc>
              <a:buFont typeface="+mj-lt"/>
              <a:buAutoNum type="alphaLcParenR"/>
              <a:defRPr/>
            </a:pPr>
            <a:r>
              <a:rPr lang="en-US" sz="2600" dirty="0"/>
              <a:t> Schools must build English proficiency rates into their accountability framework for Title I, which provides money to support low-income students more broadly.</a:t>
            </a:r>
          </a:p>
          <a:p>
            <a:pPr marL="408041" lvl="1" indent="-257168">
              <a:lnSpc>
                <a:spcPct val="100000"/>
              </a:lnSpc>
              <a:buFont typeface="+mj-lt"/>
              <a:buAutoNum type="alphaLcParenR"/>
              <a:defRPr/>
            </a:pPr>
            <a:r>
              <a:rPr lang="en-US" sz="2600" dirty="0"/>
              <a:t> English learners are consistently not doing well in a school, that school will be flagged for targeted improvement and administrators will have to outline a plan for improving outcomes, even if the rest of the school is high-performing.</a:t>
            </a:r>
          </a:p>
          <a:p>
            <a:pPr eaLnBrk="1" hangingPunct="1">
              <a:lnSpc>
                <a:spcPct val="100000"/>
              </a:lnSpc>
              <a:buFont typeface="Wingdings 3" pitchFamily="18" charset="2"/>
              <a:buNone/>
              <a:defRPr/>
            </a:pPr>
            <a:endParaRPr lang="en-US" sz="1125" b="1" dirty="0"/>
          </a:p>
          <a:p>
            <a:pPr marL="350927" indent="-289315">
              <a:buNone/>
              <a:defRPr/>
            </a:pPr>
            <a:endParaRPr lang="en-US" dirty="0">
              <a:solidFill>
                <a:schemeClr val="tx1"/>
              </a:solidFill>
            </a:endParaRPr>
          </a:p>
        </p:txBody>
      </p:sp>
      <p:sp>
        <p:nvSpPr>
          <p:cNvPr id="5" name="Slide Number Placeholder 4"/>
          <p:cNvSpPr>
            <a:spLocks noGrp="1"/>
          </p:cNvSpPr>
          <p:nvPr>
            <p:ph type="sldNum" sz="quarter" idx="12"/>
          </p:nvPr>
        </p:nvSpPr>
        <p:spPr/>
        <p:txBody>
          <a:bodyPr/>
          <a:lstStyle/>
          <a:p>
            <a:fld id="{8228DBD0-673F-46F5-8A8A-E71574A251B2}" type="slidenum">
              <a:rPr lang="en-US" smtClean="0"/>
              <a:t>35</a:t>
            </a:fld>
            <a:endParaRPr lang="en-US" dirty="0"/>
          </a:p>
        </p:txBody>
      </p:sp>
      <p:sp>
        <p:nvSpPr>
          <p:cNvPr id="7" name="Title 1">
            <a:extLst>
              <a:ext uri="{FF2B5EF4-FFF2-40B4-BE49-F238E27FC236}">
                <a16:creationId xmlns:a16="http://schemas.microsoft.com/office/drawing/2014/main" id="{7BD6B030-80E9-2807-59C1-479155693675}"/>
              </a:ext>
            </a:extLst>
          </p:cNvPr>
          <p:cNvSpPr>
            <a:spLocks noGrp="1"/>
          </p:cNvSpPr>
          <p:nvPr>
            <p:ph type="title"/>
          </p:nvPr>
        </p:nvSpPr>
        <p:spPr>
          <a:xfrm>
            <a:off x="241300" y="342216"/>
            <a:ext cx="8788400" cy="994172"/>
          </a:xfrm>
        </p:spPr>
        <p:txBody>
          <a:bodyPr>
            <a:noAutofit/>
          </a:bodyPr>
          <a:lstStyle/>
          <a:p>
            <a:r>
              <a:rPr lang="en-US" b="1" dirty="0"/>
              <a:t>25 CFR LANGUAGE DEVELOPMENT PROGRAMS</a:t>
            </a:r>
          </a:p>
        </p:txBody>
      </p:sp>
    </p:spTree>
    <p:extLst>
      <p:ext uri="{BB962C8B-B14F-4D97-AF65-F5344CB8AC3E}">
        <p14:creationId xmlns:p14="http://schemas.microsoft.com/office/powerpoint/2010/main" val="3212853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0013" y="1329399"/>
            <a:ext cx="8001000" cy="4199207"/>
          </a:xfrm>
        </p:spPr>
        <p:txBody>
          <a:bodyPr>
            <a:noAutofit/>
          </a:bodyPr>
          <a:lstStyle/>
          <a:p>
            <a:pPr marL="342892" lvl="1" indent="0">
              <a:buNone/>
            </a:pPr>
            <a:r>
              <a:rPr lang="en-US" sz="1500" b="1" dirty="0"/>
              <a:t>Evidenced-Based Documentation: </a:t>
            </a:r>
            <a:r>
              <a:rPr lang="en-US" sz="1500" dirty="0"/>
              <a:t>Program Narrative identifying Purpose, Need, Goals, Objectives, Identification and Nomination process, method of service implementation, service provides, and re-evaluation/exit process . </a:t>
            </a:r>
          </a:p>
          <a:p>
            <a:pPr lvl="1">
              <a:buFont typeface="Arial" panose="020B0604020202020204" pitchFamily="34" charset="0"/>
              <a:buChar char="•"/>
            </a:pPr>
            <a:r>
              <a:rPr lang="en-US" sz="1500" dirty="0"/>
              <a:t>Service Provider – Licensure</a:t>
            </a:r>
          </a:p>
          <a:p>
            <a:pPr lvl="1">
              <a:buFont typeface="Arial" panose="020B0604020202020204" pitchFamily="34" charset="0"/>
              <a:buChar char="•"/>
            </a:pPr>
            <a:r>
              <a:rPr lang="en-US" sz="1500" dirty="0"/>
              <a:t>Nomination Packet</a:t>
            </a:r>
          </a:p>
          <a:p>
            <a:pPr lvl="1">
              <a:buFont typeface="Arial" panose="020B0604020202020204" pitchFamily="34" charset="0"/>
              <a:buChar char="•"/>
            </a:pPr>
            <a:r>
              <a:rPr lang="en-US" sz="1500" dirty="0"/>
              <a:t>Student/Parent Handbook </a:t>
            </a:r>
          </a:p>
          <a:p>
            <a:pPr lvl="1">
              <a:buFont typeface="Arial" panose="020B0604020202020204" pitchFamily="34" charset="0"/>
              <a:buChar char="•"/>
            </a:pPr>
            <a:r>
              <a:rPr lang="en-US" sz="1500" dirty="0"/>
              <a:t>NASIS - Gifted and Talented Roster </a:t>
            </a:r>
          </a:p>
          <a:p>
            <a:pPr lvl="1">
              <a:buFont typeface="Arial" panose="020B0604020202020204" pitchFamily="34" charset="0"/>
              <a:buChar char="•"/>
            </a:pPr>
            <a:r>
              <a:rPr lang="en-US" sz="1500" dirty="0"/>
              <a:t>Gifted and Talented Individual Education Plan Files</a:t>
            </a:r>
          </a:p>
          <a:p>
            <a:pPr marL="636457" lvl="1" indent="-159838"/>
            <a:r>
              <a:rPr lang="en-US" sz="1500" dirty="0"/>
              <a:t>Nomination packet</a:t>
            </a:r>
          </a:p>
          <a:p>
            <a:pPr marL="636457" lvl="1" indent="-159838"/>
            <a:r>
              <a:rPr lang="en-US" sz="1500" dirty="0"/>
              <a:t>Multidisciplinary Team meeting documentation</a:t>
            </a:r>
          </a:p>
          <a:p>
            <a:pPr marL="636457" lvl="1" indent="-159838"/>
            <a:r>
              <a:rPr lang="en-US" sz="1500" dirty="0"/>
              <a:t>Parental Consent to evaluate with Assessments tools</a:t>
            </a:r>
          </a:p>
          <a:p>
            <a:pPr marL="636457" lvl="1" indent="-159838"/>
            <a:r>
              <a:rPr lang="en-US" sz="1500" dirty="0"/>
              <a:t>Parental Consent to place</a:t>
            </a:r>
          </a:p>
          <a:p>
            <a:pPr marL="636457" lvl="1" indent="-159838"/>
            <a:r>
              <a:rPr lang="en-US" sz="1500" dirty="0"/>
              <a:t>Individual Education Plan</a:t>
            </a:r>
          </a:p>
          <a:p>
            <a:pPr marL="636457" lvl="1" indent="-159838"/>
            <a:r>
              <a:rPr lang="en-US" sz="1500" dirty="0"/>
              <a:t>Evidence of student work in each student folder with progress reports..</a:t>
            </a:r>
          </a:p>
          <a:p>
            <a:pPr marL="636457" lvl="1" indent="-159838"/>
            <a:r>
              <a:rPr lang="en-US" sz="1500" dirty="0"/>
              <a:t>Attendance log of services provided.</a:t>
            </a:r>
          </a:p>
          <a:p>
            <a:pPr marL="417007" indent="-159838"/>
            <a:r>
              <a:rPr lang="en-US" sz="1500" dirty="0"/>
              <a:t>Other documentation as requested.</a:t>
            </a:r>
          </a:p>
          <a:p>
            <a:pPr lvl="1">
              <a:buFont typeface="Arial" panose="020B0604020202020204" pitchFamily="34" charset="0"/>
              <a:buChar char="•"/>
            </a:pPr>
            <a:endParaRPr lang="en-US" sz="788" dirty="0"/>
          </a:p>
          <a:p>
            <a:endParaRPr lang="en-US" sz="1050" dirty="0"/>
          </a:p>
        </p:txBody>
      </p:sp>
      <p:sp>
        <p:nvSpPr>
          <p:cNvPr id="5" name="Slide Number Placeholder 4"/>
          <p:cNvSpPr>
            <a:spLocks noGrp="1"/>
          </p:cNvSpPr>
          <p:nvPr>
            <p:ph type="sldNum" sz="quarter" idx="12"/>
          </p:nvPr>
        </p:nvSpPr>
        <p:spPr/>
        <p:txBody>
          <a:bodyPr/>
          <a:lstStyle/>
          <a:p>
            <a:fld id="{8228DBD0-673F-46F5-8A8A-E71574A251B2}" type="slidenum">
              <a:rPr lang="en-US" smtClean="0"/>
              <a:t>36</a:t>
            </a:fld>
            <a:endParaRPr lang="en-US" dirty="0"/>
          </a:p>
        </p:txBody>
      </p:sp>
      <p:sp>
        <p:nvSpPr>
          <p:cNvPr id="7" name="Title 1">
            <a:extLst>
              <a:ext uri="{FF2B5EF4-FFF2-40B4-BE49-F238E27FC236}">
                <a16:creationId xmlns:a16="http://schemas.microsoft.com/office/drawing/2014/main" id="{FDDF1521-B55B-BF3C-231D-9D97D6FAE780}"/>
              </a:ext>
            </a:extLst>
          </p:cNvPr>
          <p:cNvSpPr>
            <a:spLocks noGrp="1"/>
          </p:cNvSpPr>
          <p:nvPr>
            <p:ph type="title"/>
          </p:nvPr>
        </p:nvSpPr>
        <p:spPr>
          <a:xfrm>
            <a:off x="241300" y="342216"/>
            <a:ext cx="8788400" cy="994172"/>
          </a:xfrm>
        </p:spPr>
        <p:txBody>
          <a:bodyPr>
            <a:noAutofit/>
          </a:bodyPr>
          <a:lstStyle/>
          <a:p>
            <a:r>
              <a:rPr lang="en-US" b="1" dirty="0"/>
              <a:t>25 CFR LANGUAGE DEVELOPMENT PROGRAMS</a:t>
            </a:r>
          </a:p>
        </p:txBody>
      </p:sp>
    </p:spTree>
    <p:extLst>
      <p:ext uri="{BB962C8B-B14F-4D97-AF65-F5344CB8AC3E}">
        <p14:creationId xmlns:p14="http://schemas.microsoft.com/office/powerpoint/2010/main" val="1825315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A22770-9D15-4B2C-AB6D-EAEB51F1F916}"/>
              </a:ext>
            </a:extLst>
          </p:cNvPr>
          <p:cNvSpPr txBox="1"/>
          <p:nvPr/>
        </p:nvSpPr>
        <p:spPr>
          <a:xfrm>
            <a:off x="4844295" y="2705725"/>
            <a:ext cx="6331705" cy="1446550"/>
          </a:xfrm>
          <a:prstGeom prst="rect">
            <a:avLst/>
          </a:prstGeom>
          <a:noFill/>
        </p:spPr>
        <p:txBody>
          <a:bodyPr wrap="square" rtlCol="0">
            <a:spAutoFit/>
          </a:bodyPr>
          <a:lstStyle/>
          <a:p>
            <a:pPr algn="ctr"/>
            <a:r>
              <a:rPr lang="en-US" sz="4400" b="1" dirty="0">
                <a:latin typeface="Calibri" panose="020F0502020204030204" pitchFamily="34" charset="0"/>
              </a:rPr>
              <a:t>ISEP: SPECIAL EDUCATION PROGRAM</a:t>
            </a:r>
          </a:p>
        </p:txBody>
      </p:sp>
    </p:spTree>
    <p:extLst>
      <p:ext uri="{BB962C8B-B14F-4D97-AF65-F5344CB8AC3E}">
        <p14:creationId xmlns:p14="http://schemas.microsoft.com/office/powerpoint/2010/main" val="1286831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1" y="361269"/>
            <a:ext cx="8771024" cy="768383"/>
          </a:xfrm>
        </p:spPr>
        <p:txBody>
          <a:bodyPr>
            <a:noAutofit/>
          </a:bodyPr>
          <a:lstStyle/>
          <a:p>
            <a:r>
              <a:rPr lang="en-US" b="1" dirty="0"/>
              <a:t>25 CFR SPECIAL EDUCATION</a:t>
            </a:r>
          </a:p>
        </p:txBody>
      </p:sp>
      <p:sp>
        <p:nvSpPr>
          <p:cNvPr id="3" name="Content Placeholder 2"/>
          <p:cNvSpPr>
            <a:spLocks noGrp="1"/>
          </p:cNvSpPr>
          <p:nvPr>
            <p:ph idx="1"/>
          </p:nvPr>
        </p:nvSpPr>
        <p:spPr>
          <a:xfrm>
            <a:off x="2209800" y="1905003"/>
            <a:ext cx="7543800" cy="2907617"/>
          </a:xfrm>
        </p:spPr>
        <p:txBody>
          <a:bodyPr>
            <a:noAutofit/>
          </a:bodyPr>
          <a:lstStyle/>
          <a:p>
            <a:pPr marL="342892" lvl="1" indent="0">
              <a:buNone/>
            </a:pPr>
            <a:r>
              <a:rPr lang="en-US" sz="2400" b="1" dirty="0"/>
              <a:t>§39. 106 Eligibility for Special Education </a:t>
            </a:r>
          </a:p>
          <a:p>
            <a:pPr marL="342892" lvl="1" indent="0">
              <a:buNone/>
            </a:pPr>
            <a:r>
              <a:rPr lang="en-US" sz="2400" dirty="0"/>
              <a:t>A student must be under 22 years old and must not have received a high school diploma or its equivalent on the first day of eligible attendance.</a:t>
            </a:r>
          </a:p>
          <a:p>
            <a:pPr lvl="1">
              <a:buFont typeface="Arial" panose="020B0604020202020204" pitchFamily="34" charset="0"/>
              <a:buChar char="•"/>
            </a:pPr>
            <a:r>
              <a:rPr lang="en-US" sz="2400" dirty="0"/>
              <a:t>A kindergarten student must be at least 5 years old by December 31.</a:t>
            </a:r>
          </a:p>
          <a:p>
            <a:pPr lvl="1">
              <a:buFont typeface="Arial" panose="020B0604020202020204" pitchFamily="34" charset="0"/>
              <a:buChar char="•"/>
            </a:pPr>
            <a:r>
              <a:rPr lang="en-US" sz="2400" dirty="0"/>
              <a:t>A first-grade student must be at least 6 years old by December 31.</a:t>
            </a:r>
          </a:p>
        </p:txBody>
      </p:sp>
      <p:sp>
        <p:nvSpPr>
          <p:cNvPr id="5" name="Slide Number Placeholder 4"/>
          <p:cNvSpPr>
            <a:spLocks noGrp="1"/>
          </p:cNvSpPr>
          <p:nvPr>
            <p:ph type="sldNum" sz="quarter" idx="12"/>
          </p:nvPr>
        </p:nvSpPr>
        <p:spPr/>
        <p:txBody>
          <a:bodyPr/>
          <a:lstStyle/>
          <a:p>
            <a:fld id="{8228DBD0-673F-46F5-8A8A-E71574A251B2}" type="slidenum">
              <a:rPr lang="en-US" smtClean="0"/>
              <a:t>38</a:t>
            </a:fld>
            <a:endParaRPr lang="en-US" dirty="0"/>
          </a:p>
        </p:txBody>
      </p:sp>
    </p:spTree>
    <p:extLst>
      <p:ext uri="{BB962C8B-B14F-4D97-AF65-F5344CB8AC3E}">
        <p14:creationId xmlns:p14="http://schemas.microsoft.com/office/powerpoint/2010/main" val="3639178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B19AF25-882A-48FF-89F8-9E58D887E89A}"/>
              </a:ext>
            </a:extLst>
          </p:cNvPr>
          <p:cNvSpPr>
            <a:spLocks noGrp="1"/>
          </p:cNvSpPr>
          <p:nvPr>
            <p:ph idx="1"/>
          </p:nvPr>
        </p:nvSpPr>
        <p:spPr>
          <a:xfrm>
            <a:off x="2093053" y="1246465"/>
            <a:ext cx="7886700" cy="3962400"/>
          </a:xfrm>
        </p:spPr>
        <p:txBody>
          <a:bodyPr>
            <a:normAutofit fontScale="77500" lnSpcReduction="20000"/>
          </a:bodyPr>
          <a:lstStyle/>
          <a:p>
            <a:r>
              <a:rPr lang="en-US" altLang="en-US" sz="2400" b="0" dirty="0">
                <a:ea typeface="Calibri" panose="020F0502020204030204" pitchFamily="34" charset="0"/>
              </a:rPr>
              <a:t>§39.104  How must a school’s base funding provide for students with disabilities?</a:t>
            </a:r>
          </a:p>
          <a:p>
            <a:r>
              <a:rPr lang="en-US" altLang="en-US" sz="2400" b="0" dirty="0">
                <a:ea typeface="Calibri" panose="020F0502020204030204" pitchFamily="34" charset="0"/>
              </a:rPr>
              <a:t>Reserving 15 percent of academic base funding to support special education programs; and </a:t>
            </a:r>
          </a:p>
          <a:p>
            <a:r>
              <a:rPr lang="en-US" altLang="en-US" sz="2400" b="0" dirty="0">
                <a:ea typeface="Calibri" panose="020F0502020204030204" pitchFamily="34" charset="0"/>
              </a:rPr>
              <a:t>Provide resources through residential base funding to meet the needs of students with disabilities under the National Criteria for Home Living situations.</a:t>
            </a:r>
          </a:p>
          <a:p>
            <a:r>
              <a:rPr lang="en-US" altLang="en-US" sz="2400" b="0" dirty="0">
                <a:ea typeface="Calibri" panose="020F0502020204030204" pitchFamily="34" charset="0"/>
              </a:rPr>
              <a:t>§39.105  Additional funds for special education services</a:t>
            </a:r>
          </a:p>
          <a:p>
            <a:pPr marL="214308" indent="-214308"/>
            <a:r>
              <a:rPr lang="en-US" altLang="en-US" sz="2400" b="0" dirty="0">
                <a:ea typeface="Calibri" panose="020F0502020204030204" pitchFamily="34" charset="0"/>
              </a:rPr>
              <a:t>Schools may supplement the 15 percent base academic funding reserved under § 39.104 for special education with funds available</a:t>
            </a:r>
            <a:r>
              <a:rPr lang="en-US" altLang="en-US" sz="2400" b="0" dirty="0"/>
              <a:t> </a:t>
            </a:r>
            <a:r>
              <a:rPr lang="en-US" altLang="en-US" sz="2400" b="0" dirty="0">
                <a:ea typeface="Calibri" panose="020F0502020204030204" pitchFamily="34" charset="0"/>
              </a:rPr>
              <a:t>under part B of the Individuals with Disabilities Education Act (IDEA). </a:t>
            </a:r>
          </a:p>
          <a:p>
            <a:pPr marL="214308" indent="-214308"/>
            <a:r>
              <a:rPr lang="en-US" sz="2400" b="0" dirty="0">
                <a:ea typeface="Calibri" panose="020F0502020204030204" pitchFamily="34" charset="0"/>
                <a:cs typeface="Calibri" panose="020F0502020204030204" pitchFamily="34" charset="0"/>
              </a:rPr>
              <a:t>Obtain Part B funds, the school must submit an application to </a:t>
            </a:r>
            <a:r>
              <a:rPr lang="en-US" altLang="en-US" sz="2400" b="0" dirty="0">
                <a:ea typeface="Calibri" panose="020F0502020204030204" pitchFamily="34" charset="0"/>
              </a:rPr>
              <a:t>(BIE). IDEA funds are available only if the school demonstrates that the funds reserved under § 39.104 are inadequate to pay for services needed by all eligible ISEP students with disabilities.</a:t>
            </a:r>
          </a:p>
          <a:p>
            <a:endParaRPr lang="en-US" dirty="0">
              <a:solidFill>
                <a:schemeClr val="tx1"/>
              </a:solidFill>
            </a:endParaRPr>
          </a:p>
        </p:txBody>
      </p:sp>
      <p:sp>
        <p:nvSpPr>
          <p:cNvPr id="2" name="Slide Number Placeholder 1"/>
          <p:cNvSpPr>
            <a:spLocks noGrp="1"/>
          </p:cNvSpPr>
          <p:nvPr>
            <p:ph type="sldNum" sz="quarter" idx="12"/>
          </p:nvPr>
        </p:nvSpPr>
        <p:spPr/>
        <p:txBody>
          <a:bodyPr/>
          <a:lstStyle/>
          <a:p>
            <a:fld id="{8228DBD0-673F-46F5-8A8A-E71574A251B2}" type="slidenum">
              <a:rPr lang="en-US" smtClean="0"/>
              <a:t>39</a:t>
            </a:fld>
            <a:endParaRPr lang="en-US" dirty="0"/>
          </a:p>
        </p:txBody>
      </p:sp>
      <p:sp>
        <p:nvSpPr>
          <p:cNvPr id="9" name="Title 1">
            <a:extLst>
              <a:ext uri="{FF2B5EF4-FFF2-40B4-BE49-F238E27FC236}">
                <a16:creationId xmlns:a16="http://schemas.microsoft.com/office/drawing/2014/main" id="{E9E18BA1-7639-9F10-5C56-09BBB1FF6494}"/>
              </a:ext>
            </a:extLst>
          </p:cNvPr>
          <p:cNvSpPr txBox="1">
            <a:spLocks/>
          </p:cNvSpPr>
          <p:nvPr/>
        </p:nvSpPr>
        <p:spPr>
          <a:xfrm>
            <a:off x="355601" y="361269"/>
            <a:ext cx="8771024" cy="768383"/>
          </a:xfrm>
          <a:prstGeom prst="rect">
            <a:avLst/>
          </a:prstGeom>
          <a:noFill/>
          <a:ln>
            <a:noFill/>
          </a:ln>
        </p:spPr>
        <p:txBody>
          <a:bodyPr spcFirstLastPara="1" wrap="square" lIns="91425" tIns="45700" rIns="91425" bIns="45700" anchor="ctr" anchorCtr="0">
            <a:no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25 CFR SPECIAL EDUCATION</a:t>
            </a:r>
          </a:p>
        </p:txBody>
      </p:sp>
    </p:spTree>
    <p:extLst>
      <p:ext uri="{BB962C8B-B14F-4D97-AF65-F5344CB8AC3E}">
        <p14:creationId xmlns:p14="http://schemas.microsoft.com/office/powerpoint/2010/main" val="379839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30CA13-7A86-B100-ABAE-80D10C25596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478831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3" y="1828800"/>
            <a:ext cx="7543801" cy="4023360"/>
          </a:xfrm>
        </p:spPr>
        <p:txBody>
          <a:bodyPr>
            <a:normAutofit/>
          </a:bodyPr>
          <a:lstStyle/>
          <a:p>
            <a:pPr marL="342892" lvl="1" indent="0" algn="ctr">
              <a:buNone/>
            </a:pPr>
            <a:r>
              <a:rPr lang="en-US" sz="2400" b="1" dirty="0"/>
              <a:t>Special Education Student Files</a:t>
            </a:r>
            <a:endParaRPr lang="en-US" sz="2400" dirty="0"/>
          </a:p>
          <a:p>
            <a:pPr marL="342892" lvl="1" indent="0">
              <a:buNone/>
            </a:pPr>
            <a:r>
              <a:rPr lang="en-US" sz="2400" dirty="0"/>
              <a:t>Special Education student files will be reviewed for compliance with the Individuals with Disabilities Education Improvement Act (IDEIA). </a:t>
            </a:r>
          </a:p>
          <a:p>
            <a:pPr marL="342892" lvl="1" indent="0">
              <a:buNone/>
            </a:pPr>
            <a:r>
              <a:rPr lang="en-US" sz="2400" dirty="0"/>
              <a:t>The ISEP verification review will include checking basic eligibility documents are included in the confidential files for disabled students. These include written parent consent for evaluation and placement; multi­ disciplinary assessment report, not more than 3 years old, current year IEP, documentation of services being provided. </a:t>
            </a:r>
          </a:p>
        </p:txBody>
      </p:sp>
      <p:sp>
        <p:nvSpPr>
          <p:cNvPr id="5" name="Slide Number Placeholder 4"/>
          <p:cNvSpPr>
            <a:spLocks noGrp="1"/>
          </p:cNvSpPr>
          <p:nvPr>
            <p:ph type="sldNum" sz="quarter" idx="12"/>
          </p:nvPr>
        </p:nvSpPr>
        <p:spPr/>
        <p:txBody>
          <a:bodyPr/>
          <a:lstStyle/>
          <a:p>
            <a:fld id="{8228DBD0-673F-46F5-8A8A-E71574A251B2}" type="slidenum">
              <a:rPr lang="en-US" smtClean="0"/>
              <a:t>40</a:t>
            </a:fld>
            <a:endParaRPr lang="en-US" dirty="0"/>
          </a:p>
        </p:txBody>
      </p:sp>
      <p:sp>
        <p:nvSpPr>
          <p:cNvPr id="7" name="Title 1">
            <a:extLst>
              <a:ext uri="{FF2B5EF4-FFF2-40B4-BE49-F238E27FC236}">
                <a16:creationId xmlns:a16="http://schemas.microsoft.com/office/drawing/2014/main" id="{5E8E96E7-F1D1-FB1F-E931-711965C128E3}"/>
              </a:ext>
            </a:extLst>
          </p:cNvPr>
          <p:cNvSpPr>
            <a:spLocks noGrp="1"/>
          </p:cNvSpPr>
          <p:nvPr>
            <p:ph type="title"/>
          </p:nvPr>
        </p:nvSpPr>
        <p:spPr>
          <a:xfrm>
            <a:off x="355601" y="361269"/>
            <a:ext cx="8771024" cy="768383"/>
          </a:xfrm>
        </p:spPr>
        <p:txBody>
          <a:bodyPr>
            <a:noAutofit/>
          </a:bodyPr>
          <a:lstStyle/>
          <a:p>
            <a:r>
              <a:rPr lang="en-US" b="1" dirty="0"/>
              <a:t>25 CFR SPECIAL EDUCATION</a:t>
            </a:r>
          </a:p>
        </p:txBody>
      </p:sp>
    </p:spTree>
    <p:extLst>
      <p:ext uri="{BB962C8B-B14F-4D97-AF65-F5344CB8AC3E}">
        <p14:creationId xmlns:p14="http://schemas.microsoft.com/office/powerpoint/2010/main" val="1731265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4102" y="1462087"/>
            <a:ext cx="7543801" cy="4326466"/>
          </a:xfrm>
        </p:spPr>
        <p:txBody>
          <a:bodyPr>
            <a:normAutofit lnSpcReduction="10000"/>
          </a:bodyPr>
          <a:lstStyle/>
          <a:p>
            <a:pPr marL="0" indent="0">
              <a:buNone/>
            </a:pPr>
            <a:r>
              <a:rPr lang="en-US" sz="1400" b="1" dirty="0"/>
              <a:t>Special Education IEP File Requirements</a:t>
            </a:r>
          </a:p>
          <a:p>
            <a:pPr marL="0" indent="0">
              <a:buNone/>
            </a:pPr>
            <a:r>
              <a:rPr lang="en-US" sz="1400" dirty="0"/>
              <a:t>Student Demographic Page (NASIS # &amp; Primary Disability Code) IEP’s must include the following information:</a:t>
            </a:r>
          </a:p>
          <a:p>
            <a:pPr marL="514342" lvl="1" indent="-171450">
              <a:buFont typeface="Wingdings" panose="05000000000000000000" pitchFamily="2" charset="2"/>
              <a:buChar char="§"/>
            </a:pPr>
            <a:r>
              <a:rPr lang="en-US" sz="1400" dirty="0"/>
              <a:t>IEP start date (34 CFR §300.323) </a:t>
            </a:r>
          </a:p>
          <a:p>
            <a:pPr marL="514342" lvl="1" indent="-171450">
              <a:buFont typeface="Wingdings" panose="05000000000000000000" pitchFamily="2" charset="2"/>
              <a:buChar char="§"/>
            </a:pPr>
            <a:r>
              <a:rPr lang="en-US" sz="1400" dirty="0"/>
              <a:t>IEP end date (34 CFR §300.323)</a:t>
            </a:r>
          </a:p>
          <a:p>
            <a:pPr marL="514342" lvl="1" indent="-171450">
              <a:buFont typeface="Wingdings" panose="05000000000000000000" pitchFamily="2" charset="2"/>
              <a:buChar char="§"/>
            </a:pPr>
            <a:r>
              <a:rPr lang="en-US" sz="1400" dirty="0"/>
              <a:t>Eligibility Date (34 CFR §300.301) </a:t>
            </a:r>
          </a:p>
          <a:p>
            <a:pPr marL="514342" lvl="1" indent="-171450">
              <a:buFont typeface="Wingdings" panose="05000000000000000000" pitchFamily="2" charset="2"/>
              <a:buChar char="§"/>
            </a:pPr>
            <a:r>
              <a:rPr lang="en-US" sz="1400" dirty="0"/>
              <a:t>60-day Timeline (34 CFR §300.301) (of days from parental consent to eligibility determination</a:t>
            </a:r>
          </a:p>
          <a:p>
            <a:pPr marL="514342" lvl="1" indent="-171450">
              <a:buFont typeface="Wingdings" panose="05000000000000000000" pitchFamily="2" charset="2"/>
              <a:buChar char="§"/>
            </a:pPr>
            <a:r>
              <a:rPr lang="en-US" sz="1400" dirty="0"/>
              <a:t>A statement of the child’s present level of academic and functional performance.(34 CFR §300.320 (a)(1))</a:t>
            </a:r>
          </a:p>
          <a:p>
            <a:pPr marL="514342" lvl="1" indent="-171450">
              <a:buFont typeface="Wingdings" panose="05000000000000000000" pitchFamily="2" charset="2"/>
              <a:buChar char="§"/>
            </a:pPr>
            <a:r>
              <a:rPr lang="en-US" sz="1400" dirty="0"/>
              <a:t>Measurable Goals (34 CFR §300.320 (a) (i) </a:t>
            </a:r>
          </a:p>
          <a:p>
            <a:pPr marL="514342" lvl="1" indent="-171450">
              <a:buFont typeface="Wingdings" panose="05000000000000000000" pitchFamily="2" charset="2"/>
              <a:buChar char="§"/>
            </a:pPr>
            <a:r>
              <a:rPr lang="pt-BR" sz="1400" dirty="0"/>
              <a:t>Objectives  34 CFR §300.320 (a) (2)(i) (B)(ii)</a:t>
            </a:r>
          </a:p>
          <a:p>
            <a:pPr marL="514342" lvl="1" indent="-171450">
              <a:buFont typeface="Wingdings" panose="05000000000000000000" pitchFamily="2" charset="2"/>
              <a:buChar char="§"/>
            </a:pPr>
            <a:r>
              <a:rPr lang="fr-FR" sz="1400" dirty="0"/>
              <a:t>Transition Services (34 CFR §300.320 (b))</a:t>
            </a:r>
          </a:p>
          <a:p>
            <a:pPr marL="514342" lvl="1" indent="-171450">
              <a:buFont typeface="Wingdings" panose="05000000000000000000" pitchFamily="2" charset="2"/>
              <a:buChar char="§"/>
            </a:pPr>
            <a:r>
              <a:rPr lang="en-US" sz="1400" dirty="0"/>
              <a:t>Education and Related Services (34 CFR §300.320 (a)(4)</a:t>
            </a:r>
          </a:p>
          <a:p>
            <a:pPr marL="514342" lvl="1" indent="-171450">
              <a:buFont typeface="Wingdings" panose="05000000000000000000" pitchFamily="2" charset="2"/>
              <a:buChar char="§"/>
            </a:pPr>
            <a:r>
              <a:rPr lang="en-US" sz="1400" dirty="0"/>
              <a:t>Parental/Guardian/Student (if of age) IEP Participation signature &amp; date (34 CFR §300.32(a)</a:t>
            </a:r>
          </a:p>
          <a:p>
            <a:pPr marL="514342" lvl="1" indent="-171450">
              <a:buFont typeface="Wingdings" panose="05000000000000000000" pitchFamily="2" charset="2"/>
              <a:buChar char="§"/>
            </a:pPr>
            <a:r>
              <a:rPr lang="en-US" sz="1400" dirty="0"/>
              <a:t>Service Logs (34 CFR §300.323)</a:t>
            </a:r>
          </a:p>
          <a:p>
            <a:pPr marL="514342" lvl="1" indent="-171450">
              <a:buFont typeface="Wingdings" panose="05000000000000000000" pitchFamily="2" charset="2"/>
              <a:buChar char="§"/>
            </a:pPr>
            <a:r>
              <a:rPr lang="en-US" sz="1400" dirty="0"/>
              <a:t>Progress Reports (34 CFR §300.320(a)(3)</a:t>
            </a:r>
          </a:p>
          <a:p>
            <a:pPr marL="514342" lvl="1" indent="-171450">
              <a:buFont typeface="Wingdings" panose="05000000000000000000" pitchFamily="2" charset="2"/>
              <a:buChar char="§"/>
            </a:pPr>
            <a:r>
              <a:rPr lang="en-US" sz="1400" dirty="0"/>
              <a:t>Documentation/Attendance Roster (shows academic services).323 (c)(2))</a:t>
            </a:r>
          </a:p>
        </p:txBody>
      </p:sp>
      <p:sp>
        <p:nvSpPr>
          <p:cNvPr id="7" name="Slide Number Placeholder 6"/>
          <p:cNvSpPr>
            <a:spLocks noGrp="1"/>
          </p:cNvSpPr>
          <p:nvPr>
            <p:ph type="sldNum" sz="quarter" idx="12"/>
          </p:nvPr>
        </p:nvSpPr>
        <p:spPr/>
        <p:txBody>
          <a:bodyPr/>
          <a:lstStyle/>
          <a:p>
            <a:fld id="{8228DBD0-673F-46F5-8A8A-E71574A251B2}" type="slidenum">
              <a:rPr lang="en-US" smtClean="0"/>
              <a:t>41</a:t>
            </a:fld>
            <a:endParaRPr lang="en-US" dirty="0"/>
          </a:p>
        </p:txBody>
      </p:sp>
      <p:sp>
        <p:nvSpPr>
          <p:cNvPr id="8" name="Title 1">
            <a:extLst>
              <a:ext uri="{FF2B5EF4-FFF2-40B4-BE49-F238E27FC236}">
                <a16:creationId xmlns:a16="http://schemas.microsoft.com/office/drawing/2014/main" id="{E071FD80-3A65-2F0F-4CC0-C3483D401AA6}"/>
              </a:ext>
            </a:extLst>
          </p:cNvPr>
          <p:cNvSpPr>
            <a:spLocks noGrp="1"/>
          </p:cNvSpPr>
          <p:nvPr>
            <p:ph type="title"/>
          </p:nvPr>
        </p:nvSpPr>
        <p:spPr>
          <a:xfrm>
            <a:off x="355601" y="361269"/>
            <a:ext cx="8771024" cy="768383"/>
          </a:xfrm>
        </p:spPr>
        <p:txBody>
          <a:bodyPr>
            <a:noAutofit/>
          </a:bodyPr>
          <a:lstStyle/>
          <a:p>
            <a:r>
              <a:rPr lang="en-US" b="1" dirty="0"/>
              <a:t>25 CFR SPECIAL EDUCATION</a:t>
            </a:r>
          </a:p>
        </p:txBody>
      </p:sp>
    </p:spTree>
    <p:extLst>
      <p:ext uri="{BB962C8B-B14F-4D97-AF65-F5344CB8AC3E}">
        <p14:creationId xmlns:p14="http://schemas.microsoft.com/office/powerpoint/2010/main" val="2149433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4102" y="1401117"/>
            <a:ext cx="7543801" cy="4326466"/>
          </a:xfrm>
        </p:spPr>
        <p:txBody>
          <a:bodyPr>
            <a:normAutofit fontScale="85000" lnSpcReduction="20000"/>
          </a:bodyPr>
          <a:lstStyle/>
          <a:p>
            <a:pPr marL="25718" indent="0">
              <a:buClr>
                <a:srgbClr val="72A376"/>
              </a:buClr>
              <a:buNone/>
            </a:pPr>
            <a:r>
              <a:rPr lang="en-US" sz="2600" b="1" dirty="0"/>
              <a:t>Evidence-Based Documentation:</a:t>
            </a:r>
          </a:p>
          <a:p>
            <a:pPr marL="25718" indent="0">
              <a:buClr>
                <a:srgbClr val="72A376"/>
              </a:buClr>
              <a:buNone/>
            </a:pPr>
            <a:r>
              <a:rPr lang="en-US" sz="2600" dirty="0"/>
              <a:t>Organization Chart</a:t>
            </a:r>
          </a:p>
          <a:p>
            <a:pPr marL="25718" indent="0">
              <a:buClr>
                <a:srgbClr val="72A376"/>
              </a:buClr>
              <a:buNone/>
            </a:pPr>
            <a:r>
              <a:rPr lang="en-US" sz="2600" dirty="0"/>
              <a:t>Teacher/Paraprofessional Licensure Verification records</a:t>
            </a:r>
          </a:p>
          <a:p>
            <a:pPr marL="628642" lvl="1" indent="-285750">
              <a:buClr>
                <a:srgbClr val="72A376"/>
              </a:buClr>
              <a:buFont typeface="Wingdings" panose="05000000000000000000" pitchFamily="2" charset="2"/>
              <a:buChar char="§"/>
            </a:pPr>
            <a:r>
              <a:rPr lang="en-US" sz="2600" dirty="0"/>
              <a:t>Parent/Student Handbook</a:t>
            </a:r>
          </a:p>
          <a:p>
            <a:pPr marL="628642" lvl="1" indent="-285750">
              <a:buClr>
                <a:srgbClr val="72A376"/>
              </a:buClr>
              <a:buFont typeface="Wingdings" panose="05000000000000000000" pitchFamily="2" charset="2"/>
              <a:buChar char="§"/>
            </a:pPr>
            <a:r>
              <a:rPr lang="en-US" sz="2600" dirty="0"/>
              <a:t>Child Find Brochures/Flyers/documentation</a:t>
            </a:r>
          </a:p>
          <a:p>
            <a:pPr marL="628642" lvl="1" indent="-285750">
              <a:buClr>
                <a:srgbClr val="72A376"/>
              </a:buClr>
              <a:buFont typeface="Wingdings" panose="05000000000000000000" pitchFamily="2" charset="2"/>
              <a:buChar char="§"/>
            </a:pPr>
            <a:r>
              <a:rPr lang="en-US" sz="2600" dirty="0"/>
              <a:t>On-site staff and parent training with sign-in sheets</a:t>
            </a:r>
          </a:p>
          <a:p>
            <a:pPr marL="628642" lvl="1" indent="-285750">
              <a:buClr>
                <a:srgbClr val="72A376"/>
              </a:buClr>
              <a:buFont typeface="Wingdings" panose="05000000000000000000" pitchFamily="2" charset="2"/>
              <a:buChar char="§"/>
            </a:pPr>
            <a:r>
              <a:rPr lang="en-US" sz="2600" dirty="0"/>
              <a:t>Service Logs for paraprofessionals/education technicians, related services and general education teachers</a:t>
            </a:r>
          </a:p>
          <a:p>
            <a:pPr marL="628642" lvl="1" indent="-285750">
              <a:buClr>
                <a:srgbClr val="72A376"/>
              </a:buClr>
              <a:buFont typeface="Wingdings" panose="05000000000000000000" pitchFamily="2" charset="2"/>
              <a:buChar char="§"/>
            </a:pPr>
            <a:r>
              <a:rPr lang="en-US" sz="2600" dirty="0"/>
              <a:t>NASIS Rosters, Attendance</a:t>
            </a:r>
          </a:p>
          <a:p>
            <a:pPr marL="628642" lvl="1" indent="-285750">
              <a:buClr>
                <a:srgbClr val="72A376"/>
              </a:buClr>
              <a:buFont typeface="Wingdings" panose="05000000000000000000" pitchFamily="2" charset="2"/>
              <a:buChar char="§"/>
            </a:pPr>
            <a:r>
              <a:rPr lang="en-US" sz="2600" dirty="0"/>
              <a:t>Lesson Plan (sampling) for general education and special education</a:t>
            </a:r>
          </a:p>
          <a:p>
            <a:pPr marL="628642" lvl="1" indent="-285750">
              <a:buClr>
                <a:srgbClr val="72A376"/>
              </a:buClr>
              <a:buFont typeface="Wingdings" panose="05000000000000000000" pitchFamily="2" charset="2"/>
              <a:buChar char="§"/>
            </a:pPr>
            <a:r>
              <a:rPr lang="en-US" sz="2600" dirty="0"/>
              <a:t>Special Education Folder (sampling)</a:t>
            </a:r>
          </a:p>
          <a:p>
            <a:pPr marL="628642" lvl="1" indent="-285750">
              <a:buClr>
                <a:srgbClr val="72A376"/>
              </a:buClr>
              <a:buFont typeface="Wingdings" panose="05000000000000000000" pitchFamily="2" charset="2"/>
              <a:buChar char="§"/>
            </a:pPr>
            <a:r>
              <a:rPr lang="en-US" sz="2600" dirty="0"/>
              <a:t>ISEP Base Funding Spending Plan</a:t>
            </a:r>
          </a:p>
          <a:p>
            <a:pPr lvl="1">
              <a:buClr>
                <a:srgbClr val="72A376"/>
              </a:buClr>
              <a:buFont typeface="Arial" panose="020B0604020202020204" pitchFamily="34" charset="0"/>
              <a:buChar char="•"/>
            </a:pPr>
            <a:endParaRPr lang="en-US" dirty="0">
              <a:solidFill>
                <a:schemeClr val="tx1"/>
              </a:solidFill>
            </a:endParaRPr>
          </a:p>
          <a:p>
            <a:pPr lvl="1">
              <a:buClr>
                <a:srgbClr val="72A376"/>
              </a:buClr>
              <a:buFont typeface="Arial" panose="020B0604020202020204" pitchFamily="34" charset="0"/>
              <a:buChar char="•"/>
            </a:pPr>
            <a:endParaRPr lang="en-US" dirty="0">
              <a:solidFill>
                <a:schemeClr val="tx1"/>
              </a:solidFill>
            </a:endParaRPr>
          </a:p>
          <a:p>
            <a:pPr lvl="1">
              <a:buClr>
                <a:srgbClr val="72A376"/>
              </a:buClr>
              <a:buFont typeface="Arial" panose="020B0604020202020204" pitchFamily="34" charset="0"/>
              <a:buChar char="•"/>
            </a:pPr>
            <a:endParaRPr lang="en-US" dirty="0">
              <a:solidFill>
                <a:schemeClr val="tx1"/>
              </a:solidFill>
            </a:endParaRPr>
          </a:p>
          <a:p>
            <a:pPr lvl="0">
              <a:buClr>
                <a:srgbClr val="72A376"/>
              </a:buClr>
            </a:pPr>
            <a:endParaRPr lang="en-US" dirty="0">
              <a:solidFill>
                <a:schemeClr val="tx1"/>
              </a:solidFill>
            </a:endParaRPr>
          </a:p>
          <a:p>
            <a:endParaRPr lang="en-US" dirty="0">
              <a:solidFill>
                <a:schemeClr val="tx1"/>
              </a:solidFill>
            </a:endParaRPr>
          </a:p>
        </p:txBody>
      </p:sp>
      <p:sp>
        <p:nvSpPr>
          <p:cNvPr id="5" name="Slide Number Placeholder 4"/>
          <p:cNvSpPr>
            <a:spLocks noGrp="1"/>
          </p:cNvSpPr>
          <p:nvPr>
            <p:ph type="sldNum" sz="quarter" idx="12"/>
          </p:nvPr>
        </p:nvSpPr>
        <p:spPr/>
        <p:txBody>
          <a:bodyPr/>
          <a:lstStyle/>
          <a:p>
            <a:fld id="{8228DBD0-673F-46F5-8A8A-E71574A251B2}" type="slidenum">
              <a:rPr lang="en-US" smtClean="0"/>
              <a:t>42</a:t>
            </a:fld>
            <a:endParaRPr lang="en-US" dirty="0"/>
          </a:p>
        </p:txBody>
      </p:sp>
      <p:sp>
        <p:nvSpPr>
          <p:cNvPr id="7" name="Title 1">
            <a:extLst>
              <a:ext uri="{FF2B5EF4-FFF2-40B4-BE49-F238E27FC236}">
                <a16:creationId xmlns:a16="http://schemas.microsoft.com/office/drawing/2014/main" id="{1987C12B-4E7B-F27B-1C47-1C0144E12061}"/>
              </a:ext>
            </a:extLst>
          </p:cNvPr>
          <p:cNvSpPr txBox="1">
            <a:spLocks/>
          </p:cNvSpPr>
          <p:nvPr/>
        </p:nvSpPr>
        <p:spPr>
          <a:xfrm>
            <a:off x="355601" y="361269"/>
            <a:ext cx="8771024" cy="768383"/>
          </a:xfrm>
          <a:prstGeom prst="rect">
            <a:avLst/>
          </a:prstGeom>
          <a:noFill/>
          <a:ln>
            <a:noFill/>
          </a:ln>
        </p:spPr>
        <p:txBody>
          <a:bodyPr spcFirstLastPara="1" wrap="square" lIns="91425" tIns="45700" rIns="91425" bIns="45700" anchor="ctr" anchorCtr="0">
            <a:no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25 CFR SPECIAL EDUCATION</a:t>
            </a:r>
          </a:p>
        </p:txBody>
      </p:sp>
    </p:spTree>
    <p:extLst>
      <p:ext uri="{BB962C8B-B14F-4D97-AF65-F5344CB8AC3E}">
        <p14:creationId xmlns:p14="http://schemas.microsoft.com/office/powerpoint/2010/main" val="674303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159A-CA1B-440F-BC47-88AD0BCC3D9F}"/>
              </a:ext>
            </a:extLst>
          </p:cNvPr>
          <p:cNvSpPr>
            <a:spLocks noGrp="1"/>
          </p:cNvSpPr>
          <p:nvPr>
            <p:ph type="title"/>
          </p:nvPr>
        </p:nvSpPr>
        <p:spPr>
          <a:xfrm>
            <a:off x="4500448" y="2319916"/>
            <a:ext cx="5120640" cy="2374582"/>
          </a:xfrm>
        </p:spPr>
        <p:txBody>
          <a:bodyPr>
            <a:noAutofit/>
          </a:bodyPr>
          <a:lstStyle/>
          <a:p>
            <a:r>
              <a:rPr lang="en-US" sz="4400" dirty="0"/>
              <a:t>ISEP: HOMELIVING PROGRAMS</a:t>
            </a:r>
            <a:br>
              <a:rPr lang="en-US" sz="4400" dirty="0"/>
            </a:br>
            <a:br>
              <a:rPr lang="en-US" sz="4400" dirty="0"/>
            </a:br>
            <a:endParaRPr lang="en-US" sz="4400" dirty="0"/>
          </a:p>
        </p:txBody>
      </p:sp>
    </p:spTree>
    <p:extLst>
      <p:ext uri="{BB962C8B-B14F-4D97-AF65-F5344CB8AC3E}">
        <p14:creationId xmlns:p14="http://schemas.microsoft.com/office/powerpoint/2010/main" val="1793664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6363-DA0E-4A60-B38A-7B3947087752}"/>
              </a:ext>
            </a:extLst>
          </p:cNvPr>
          <p:cNvSpPr>
            <a:spLocks noGrp="1"/>
          </p:cNvSpPr>
          <p:nvPr>
            <p:ph type="title"/>
          </p:nvPr>
        </p:nvSpPr>
        <p:spPr>
          <a:xfrm>
            <a:off x="330200" y="297540"/>
            <a:ext cx="8488663" cy="1325563"/>
          </a:xfrm>
        </p:spPr>
        <p:txBody>
          <a:bodyPr>
            <a:normAutofit/>
          </a:bodyPr>
          <a:lstStyle/>
          <a:p>
            <a:r>
              <a:rPr lang="en-US" b="1" dirty="0"/>
              <a:t>25 CFR SUBGRANT G – HOMELIVING PROGRAMS</a:t>
            </a:r>
            <a:endParaRPr lang="en-US" dirty="0"/>
          </a:p>
        </p:txBody>
      </p:sp>
      <p:sp>
        <p:nvSpPr>
          <p:cNvPr id="3" name="Content Placeholder 2">
            <a:extLst>
              <a:ext uri="{FF2B5EF4-FFF2-40B4-BE49-F238E27FC236}">
                <a16:creationId xmlns:a16="http://schemas.microsoft.com/office/drawing/2014/main" id="{317F17AD-70DA-436F-A9FA-42CFF628A7D5}"/>
              </a:ext>
            </a:extLst>
          </p:cNvPr>
          <p:cNvSpPr>
            <a:spLocks noGrp="1"/>
          </p:cNvSpPr>
          <p:nvPr>
            <p:ph idx="1"/>
          </p:nvPr>
        </p:nvSpPr>
        <p:spPr>
          <a:xfrm>
            <a:off x="3058542" y="1920766"/>
            <a:ext cx="7217916" cy="3976912"/>
          </a:xfrm>
        </p:spPr>
        <p:txBody>
          <a:bodyPr>
            <a:normAutofit fontScale="77500" lnSpcReduction="20000"/>
          </a:bodyPr>
          <a:lstStyle/>
          <a:p>
            <a:pPr marL="0" indent="0">
              <a:buNone/>
            </a:pPr>
            <a:r>
              <a:rPr lang="en-US" sz="3100" b="0" dirty="0"/>
              <a:t>§ </a:t>
            </a:r>
            <a:r>
              <a:rPr lang="en-US" altLang="en-US" sz="3100" b="0" dirty="0">
                <a:effectLst>
                  <a:outerShdw blurRad="38100" dist="38100" dir="2700000" algn="tl">
                    <a:srgbClr val="C0C0C0"/>
                  </a:outerShdw>
                </a:effectLst>
              </a:rPr>
              <a:t>36.79 What are the </a:t>
            </a:r>
            <a:r>
              <a:rPr lang="en-US" altLang="en-US" sz="3100" b="0" dirty="0" err="1">
                <a:effectLst>
                  <a:outerShdw blurRad="38100" dist="38100" dir="2700000" algn="tl">
                    <a:srgbClr val="C0C0C0"/>
                  </a:outerShdw>
                </a:effectLst>
              </a:rPr>
              <a:t>homeliving</a:t>
            </a:r>
            <a:r>
              <a:rPr lang="en-US" altLang="en-US" sz="3100" b="0" dirty="0">
                <a:effectLst>
                  <a:outerShdw blurRad="38100" dist="38100" dir="2700000" algn="tl">
                    <a:srgbClr val="C0C0C0"/>
                  </a:outerShdw>
                </a:effectLst>
              </a:rPr>
              <a:t> behavioral professional staff/student ratio requirements?</a:t>
            </a:r>
          </a:p>
          <a:p>
            <a:r>
              <a:rPr lang="en-US" altLang="en-US" sz="3100" b="0" dirty="0"/>
              <a:t>Behavioral Health professional(s) is necessary in </a:t>
            </a:r>
            <a:r>
              <a:rPr lang="en-US" altLang="en-US" sz="3100" b="0" dirty="0" err="1"/>
              <a:t>homeliving</a:t>
            </a:r>
            <a:r>
              <a:rPr lang="en-US" altLang="en-US" sz="3100" b="0" dirty="0"/>
              <a:t> programs to address issues, such as abuse, neglect, trauma, cultural conflict, and lack of school success.</a:t>
            </a:r>
          </a:p>
          <a:p>
            <a:r>
              <a:rPr lang="en-US" altLang="en-US" sz="3100" b="0" dirty="0"/>
              <a:t>Each </a:t>
            </a:r>
            <a:r>
              <a:rPr lang="en-US" altLang="en-US" sz="3100" b="0" dirty="0" err="1"/>
              <a:t>homeliving</a:t>
            </a:r>
            <a:r>
              <a:rPr lang="en-US" altLang="en-US" sz="3100" b="0" dirty="0"/>
              <a:t> program must: provide a minimum of one (1) half-time behavioral health professional for every 50 students.</a:t>
            </a:r>
          </a:p>
          <a:p>
            <a:r>
              <a:rPr lang="en-US" altLang="en-US" sz="3100" b="0" dirty="0"/>
              <a:t>May use contract services, other agencies (i.e. IHS) or private/nonprofit volunteer service organizations; but must be available at request of </a:t>
            </a:r>
            <a:r>
              <a:rPr lang="en-US" altLang="en-US" sz="3100" b="0" dirty="0" err="1"/>
              <a:t>homeliving</a:t>
            </a:r>
            <a:r>
              <a:rPr lang="en-US" altLang="en-US" sz="3100" b="0" dirty="0"/>
              <a:t> program.</a:t>
            </a: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44</a:t>
            </a:fld>
            <a:endParaRPr lang="en-US" dirty="0"/>
          </a:p>
        </p:txBody>
      </p:sp>
    </p:spTree>
    <p:extLst>
      <p:ext uri="{BB962C8B-B14F-4D97-AF65-F5344CB8AC3E}">
        <p14:creationId xmlns:p14="http://schemas.microsoft.com/office/powerpoint/2010/main" val="4126826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7EC575-C0B5-40B7-9ED6-00D903571754}"/>
              </a:ext>
            </a:extLst>
          </p:cNvPr>
          <p:cNvSpPr>
            <a:spLocks noGrp="1"/>
          </p:cNvSpPr>
          <p:nvPr>
            <p:ph idx="1"/>
          </p:nvPr>
        </p:nvSpPr>
        <p:spPr/>
        <p:txBody>
          <a:bodyPr/>
          <a:lstStyle/>
          <a:p>
            <a:pPr marL="0" indent="0">
              <a:lnSpc>
                <a:spcPct val="80000"/>
              </a:lnSpc>
              <a:buNone/>
            </a:pPr>
            <a:r>
              <a:rPr lang="en-US" sz="1800" b="1" dirty="0"/>
              <a:t>§ </a:t>
            </a:r>
            <a:r>
              <a:rPr lang="en-US" altLang="en-US" sz="1800" b="1" dirty="0"/>
              <a:t>36.90  What recreation, academic, tutoring, student safety, and health care services must </a:t>
            </a:r>
            <a:r>
              <a:rPr lang="en-US" altLang="en-US" sz="1800" b="1" dirty="0" err="1"/>
              <a:t>homeliving</a:t>
            </a:r>
            <a:r>
              <a:rPr lang="en-US" altLang="en-US" sz="1800" b="1" dirty="0"/>
              <a:t> programs provide?</a:t>
            </a:r>
          </a:p>
          <a:p>
            <a:pPr marL="0" indent="0">
              <a:lnSpc>
                <a:spcPct val="80000"/>
              </a:lnSpc>
              <a:buNone/>
            </a:pPr>
            <a:endParaRPr lang="en-US" altLang="en-US" dirty="0">
              <a:solidFill>
                <a:schemeClr val="tx1"/>
              </a:solidFill>
            </a:endParaRPr>
          </a:p>
          <a:p>
            <a:pPr marL="0" indent="0">
              <a:lnSpc>
                <a:spcPct val="80000"/>
              </a:lnSpc>
              <a:buNone/>
            </a:pPr>
            <a:r>
              <a:rPr lang="en-US" altLang="en-US" sz="1800" dirty="0"/>
              <a:t>All </a:t>
            </a:r>
            <a:r>
              <a:rPr lang="en-US" altLang="en-US" sz="1800" dirty="0" err="1"/>
              <a:t>homeliving</a:t>
            </a:r>
            <a:r>
              <a:rPr lang="en-US" altLang="en-US" sz="1800" dirty="0"/>
              <a:t> programs must provide for appropriate (1) student safety, (2) academic tutoring,(3) recreation, and (4) health care services for their students, as deemed necessary by the local school board and administration. </a:t>
            </a:r>
          </a:p>
          <a:p>
            <a:pPr>
              <a:lnSpc>
                <a:spcPct val="80000"/>
              </a:lnSpc>
            </a:pPr>
            <a:endParaRPr lang="en-US" alt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45</a:t>
            </a:fld>
            <a:endParaRPr lang="en-US" dirty="0"/>
          </a:p>
        </p:txBody>
      </p:sp>
      <p:sp>
        <p:nvSpPr>
          <p:cNvPr id="7" name="Title 1">
            <a:extLst>
              <a:ext uri="{FF2B5EF4-FFF2-40B4-BE49-F238E27FC236}">
                <a16:creationId xmlns:a16="http://schemas.microsoft.com/office/drawing/2014/main" id="{36765494-387D-CA5C-52EE-634C0C983976}"/>
              </a:ext>
            </a:extLst>
          </p:cNvPr>
          <p:cNvSpPr txBox="1">
            <a:spLocks/>
          </p:cNvSpPr>
          <p:nvPr/>
        </p:nvSpPr>
        <p:spPr>
          <a:xfrm>
            <a:off x="330200" y="297540"/>
            <a:ext cx="8488663"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25 CFR SUBGRANT G – HOMELIVING PROGRAMS</a:t>
            </a:r>
          </a:p>
        </p:txBody>
      </p:sp>
    </p:spTree>
    <p:extLst>
      <p:ext uri="{BB962C8B-B14F-4D97-AF65-F5344CB8AC3E}">
        <p14:creationId xmlns:p14="http://schemas.microsoft.com/office/powerpoint/2010/main" val="1335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D510F9-D737-499B-91CC-E7419D1BAF72}"/>
              </a:ext>
            </a:extLst>
          </p:cNvPr>
          <p:cNvSpPr>
            <a:spLocks noGrp="1"/>
          </p:cNvSpPr>
          <p:nvPr>
            <p:ph idx="1"/>
          </p:nvPr>
        </p:nvSpPr>
        <p:spPr/>
        <p:txBody>
          <a:bodyPr>
            <a:normAutofit/>
          </a:bodyPr>
          <a:lstStyle/>
          <a:p>
            <a:pPr marL="0" indent="0">
              <a:buNone/>
            </a:pPr>
            <a:r>
              <a:rPr lang="en-US" sz="2000" b="1" dirty="0"/>
              <a:t>§ </a:t>
            </a:r>
            <a:r>
              <a:rPr lang="en-US" altLang="en-US" sz="2000" b="1" dirty="0">
                <a:effectLst>
                  <a:outerShdw blurRad="38100" dist="38100" dir="2700000" algn="tl">
                    <a:srgbClr val="C0C0C0"/>
                  </a:outerShdw>
                </a:effectLst>
              </a:rPr>
              <a:t>36.92 Are there any activities that must be offered by a </a:t>
            </a:r>
            <a:r>
              <a:rPr lang="en-US" altLang="en-US" sz="2000" b="1" dirty="0" err="1">
                <a:effectLst>
                  <a:outerShdw blurRad="38100" dist="38100" dir="2700000" algn="tl">
                    <a:srgbClr val="C0C0C0"/>
                  </a:outerShdw>
                </a:effectLst>
              </a:rPr>
              <a:t>homeliving</a:t>
            </a:r>
            <a:r>
              <a:rPr lang="en-US" altLang="en-US" sz="2000" b="1" dirty="0">
                <a:effectLst>
                  <a:outerShdw blurRad="38100" dist="38100" dir="2700000" algn="tl">
                    <a:srgbClr val="C0C0C0"/>
                  </a:outerShdw>
                </a:effectLst>
              </a:rPr>
              <a:t> program?  (Recreation, Study Time, Tutoring, and Native Language or Culture Activities and Wellness Program)</a:t>
            </a:r>
          </a:p>
          <a:p>
            <a:pPr marL="0" indent="0">
              <a:lnSpc>
                <a:spcPct val="100000"/>
              </a:lnSpc>
              <a:buNone/>
            </a:pPr>
            <a:r>
              <a:rPr lang="en-US" altLang="en-US" sz="1800" dirty="0"/>
              <a:t>Yes, a </a:t>
            </a:r>
            <a:r>
              <a:rPr lang="en-US" altLang="en-US" sz="1800" dirty="0" err="1"/>
              <a:t>Homeliving</a:t>
            </a:r>
            <a:r>
              <a:rPr lang="en-US" altLang="en-US" sz="1800" dirty="0"/>
              <a:t> program must make available the following activities:</a:t>
            </a:r>
          </a:p>
          <a:p>
            <a:pPr marL="342892" lvl="1" indent="0">
              <a:lnSpc>
                <a:spcPct val="100000"/>
              </a:lnSpc>
              <a:buNone/>
            </a:pPr>
            <a:r>
              <a:rPr lang="en-US" altLang="en-US" sz="1800" dirty="0"/>
              <a:t>a) One hour per day of scheduled, </a:t>
            </a:r>
            <a:r>
              <a:rPr lang="en-US" altLang="en-US" sz="1800" dirty="0">
                <a:solidFill>
                  <a:srgbClr val="FF0000"/>
                </a:solidFill>
              </a:rPr>
              <a:t>structured physical activity </a:t>
            </a:r>
            <a:r>
              <a:rPr lang="en-US" altLang="en-US" sz="1800" dirty="0"/>
              <a:t>Monday through Thursday,</a:t>
            </a:r>
          </a:p>
          <a:p>
            <a:pPr marL="342892" lvl="1" indent="0">
              <a:lnSpc>
                <a:spcPct val="100000"/>
              </a:lnSpc>
              <a:buNone/>
            </a:pPr>
            <a:r>
              <a:rPr lang="en-US" altLang="en-US" sz="1800" dirty="0"/>
              <a:t> and two hours of </a:t>
            </a:r>
            <a:r>
              <a:rPr lang="en-US" altLang="en-US" sz="1800" dirty="0">
                <a:solidFill>
                  <a:srgbClr val="FF0000"/>
                </a:solidFill>
              </a:rPr>
              <a:t>scheduled physical activities </a:t>
            </a:r>
            <a:r>
              <a:rPr lang="en-US" altLang="en-US" sz="1800" dirty="0"/>
              <a:t>on  </a:t>
            </a:r>
            <a:r>
              <a:rPr lang="en-US" altLang="en-US" sz="1800" dirty="0">
                <a:solidFill>
                  <a:srgbClr val="FF0000"/>
                </a:solidFill>
              </a:rPr>
              <a:t>weekends</a:t>
            </a:r>
            <a:r>
              <a:rPr lang="en-US" altLang="en-US" sz="1800" dirty="0"/>
              <a:t> for any students who are in on the weekends;</a:t>
            </a:r>
          </a:p>
          <a:p>
            <a:pPr marL="0" indent="0">
              <a:buNone/>
            </a:pPr>
            <a:endParaRPr lang="en-US" dirty="0">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46</a:t>
            </a:fld>
            <a:endParaRPr lang="en-US" dirty="0"/>
          </a:p>
        </p:txBody>
      </p:sp>
      <p:sp>
        <p:nvSpPr>
          <p:cNvPr id="7" name="Title 1">
            <a:extLst>
              <a:ext uri="{FF2B5EF4-FFF2-40B4-BE49-F238E27FC236}">
                <a16:creationId xmlns:a16="http://schemas.microsoft.com/office/drawing/2014/main" id="{EFF64238-F848-2982-8E6C-71034F4DA3AD}"/>
              </a:ext>
            </a:extLst>
          </p:cNvPr>
          <p:cNvSpPr txBox="1">
            <a:spLocks/>
          </p:cNvSpPr>
          <p:nvPr/>
        </p:nvSpPr>
        <p:spPr>
          <a:xfrm>
            <a:off x="330200" y="297540"/>
            <a:ext cx="8488663"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25 CFR SUBGRANT G – HOMELIVING PROGRAMS</a:t>
            </a:r>
          </a:p>
        </p:txBody>
      </p:sp>
    </p:spTree>
    <p:extLst>
      <p:ext uri="{BB962C8B-B14F-4D97-AF65-F5344CB8AC3E}">
        <p14:creationId xmlns:p14="http://schemas.microsoft.com/office/powerpoint/2010/main" val="445265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9ECCB4-472E-4165-9F75-357F137D452A}"/>
              </a:ext>
            </a:extLst>
          </p:cNvPr>
          <p:cNvSpPr>
            <a:spLocks noGrp="1"/>
          </p:cNvSpPr>
          <p:nvPr>
            <p:ph idx="1"/>
          </p:nvPr>
        </p:nvSpPr>
        <p:spPr/>
        <p:txBody>
          <a:bodyPr>
            <a:normAutofit/>
          </a:bodyPr>
          <a:lstStyle/>
          <a:p>
            <a:pPr marL="0" indent="0">
              <a:buNone/>
              <a:defRPr/>
            </a:pPr>
            <a:r>
              <a:rPr lang="en-US" altLang="en-US" sz="2400" b="1" u="sng" dirty="0"/>
              <a:t>Reporting Requirements</a:t>
            </a:r>
            <a:r>
              <a:rPr lang="en-US" altLang="en-US" sz="2400" b="1" dirty="0"/>
              <a:t>: </a:t>
            </a:r>
          </a:p>
          <a:p>
            <a:pPr marL="0" indent="0">
              <a:lnSpc>
                <a:spcPct val="100000"/>
              </a:lnSpc>
              <a:buNone/>
              <a:defRPr/>
            </a:pPr>
            <a:r>
              <a:rPr lang="en-US" altLang="en-US" sz="2400" dirty="0"/>
              <a:t>This report will determine if you are encoding your NASIS attendance, will justify if you have 10% in your dormitory for the weekends and if you maintained 50% of your count week students though the school year.  </a:t>
            </a: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8228DBD0-673F-46F5-8A8A-E71574A251B2}" type="slidenum">
              <a:rPr lang="en-US" smtClean="0"/>
              <a:t>47</a:t>
            </a:fld>
            <a:endParaRPr lang="en-US" dirty="0"/>
          </a:p>
        </p:txBody>
      </p:sp>
      <p:sp>
        <p:nvSpPr>
          <p:cNvPr id="7" name="Title 1">
            <a:extLst>
              <a:ext uri="{FF2B5EF4-FFF2-40B4-BE49-F238E27FC236}">
                <a16:creationId xmlns:a16="http://schemas.microsoft.com/office/drawing/2014/main" id="{1BB41CB1-8420-D1A5-0D0F-633750DAEFD3}"/>
              </a:ext>
            </a:extLst>
          </p:cNvPr>
          <p:cNvSpPr txBox="1">
            <a:spLocks/>
          </p:cNvSpPr>
          <p:nvPr/>
        </p:nvSpPr>
        <p:spPr>
          <a:xfrm>
            <a:off x="330200" y="297540"/>
            <a:ext cx="8488663"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25 CFR SUBGRANT G – HOMELIVING PROGRAMS</a:t>
            </a:r>
          </a:p>
        </p:txBody>
      </p:sp>
    </p:spTree>
    <p:extLst>
      <p:ext uri="{BB962C8B-B14F-4D97-AF65-F5344CB8AC3E}">
        <p14:creationId xmlns:p14="http://schemas.microsoft.com/office/powerpoint/2010/main" val="258813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159A-CA1B-440F-BC47-88AD0BCC3D9F}"/>
              </a:ext>
            </a:extLst>
          </p:cNvPr>
          <p:cNvSpPr>
            <a:spLocks noGrp="1"/>
          </p:cNvSpPr>
          <p:nvPr>
            <p:ph type="title"/>
          </p:nvPr>
        </p:nvSpPr>
        <p:spPr>
          <a:xfrm>
            <a:off x="4483670" y="2303137"/>
            <a:ext cx="5120640" cy="2374582"/>
          </a:xfrm>
        </p:spPr>
        <p:txBody>
          <a:bodyPr>
            <a:noAutofit/>
          </a:bodyPr>
          <a:lstStyle/>
          <a:p>
            <a:r>
              <a:rPr lang="en-US" sz="4400" dirty="0"/>
              <a:t>ISEP: TRANSPORTATION</a:t>
            </a:r>
            <a:br>
              <a:rPr lang="en-US" sz="4400" dirty="0"/>
            </a:br>
            <a:br>
              <a:rPr lang="en-US" sz="4400" dirty="0"/>
            </a:br>
            <a:endParaRPr lang="en-US" sz="4400" dirty="0"/>
          </a:p>
        </p:txBody>
      </p:sp>
    </p:spTree>
    <p:extLst>
      <p:ext uri="{BB962C8B-B14F-4D97-AF65-F5344CB8AC3E}">
        <p14:creationId xmlns:p14="http://schemas.microsoft.com/office/powerpoint/2010/main" val="2586365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F7B5-EF32-4796-9397-FD6435BF37D7}"/>
              </a:ext>
            </a:extLst>
          </p:cNvPr>
          <p:cNvSpPr>
            <a:spLocks noGrp="1"/>
          </p:cNvSpPr>
          <p:nvPr>
            <p:ph type="title"/>
          </p:nvPr>
        </p:nvSpPr>
        <p:spPr>
          <a:xfrm>
            <a:off x="165100" y="68009"/>
            <a:ext cx="9169400" cy="1325563"/>
          </a:xfrm>
        </p:spPr>
        <p:txBody>
          <a:bodyPr>
            <a:normAutofit/>
          </a:bodyPr>
          <a:lstStyle/>
          <a:p>
            <a:r>
              <a:rPr lang="en-US" b="1" dirty="0"/>
              <a:t>CFR 25 ISEP TRANSPORTATION</a:t>
            </a:r>
          </a:p>
        </p:txBody>
      </p:sp>
      <p:sp>
        <p:nvSpPr>
          <p:cNvPr id="5" name="Content Placeholder 4">
            <a:extLst>
              <a:ext uri="{FF2B5EF4-FFF2-40B4-BE49-F238E27FC236}">
                <a16:creationId xmlns:a16="http://schemas.microsoft.com/office/drawing/2014/main" id="{38E1F563-454E-46CC-8C9A-EC2E9D4BE57E}"/>
              </a:ext>
            </a:extLst>
          </p:cNvPr>
          <p:cNvSpPr>
            <a:spLocks noGrp="1"/>
          </p:cNvSpPr>
          <p:nvPr>
            <p:ph idx="1"/>
          </p:nvPr>
        </p:nvSpPr>
        <p:spPr>
          <a:xfrm>
            <a:off x="2313690" y="1280341"/>
            <a:ext cx="7217916" cy="3976912"/>
          </a:xfrm>
        </p:spPr>
        <p:txBody>
          <a:bodyPr>
            <a:normAutofit/>
          </a:bodyPr>
          <a:lstStyle/>
          <a:p>
            <a:pPr marL="0" indent="0">
              <a:buNone/>
            </a:pPr>
            <a:r>
              <a:rPr lang="en-US" sz="2000" b="1" dirty="0"/>
              <a:t>§ 39.700 What is the purpose of this subpart?</a:t>
            </a:r>
          </a:p>
          <a:p>
            <a:pPr marL="342892" lvl="1" indent="0">
              <a:buNone/>
            </a:pPr>
            <a:r>
              <a:rPr lang="en-US" sz="2000" dirty="0"/>
              <a:t>This subpart covers how transportation mileage and funds for schools are calculated under the ISEP transportation program. The program funds transportation of students from home to school and return.</a:t>
            </a:r>
          </a:p>
          <a:p>
            <a:pPr marL="342892" lvl="1" indent="0">
              <a:buNone/>
            </a:pPr>
            <a:r>
              <a:rPr lang="en-US" sz="2000" dirty="0"/>
              <a:t>To be effective, a school should:	</a:t>
            </a:r>
          </a:p>
          <a:p>
            <a:pPr lvl="2"/>
            <a:r>
              <a:rPr lang="en-US" sz="2000" dirty="0"/>
              <a:t>(1) Determine its eligibility for funds using the provisions of 39.702 through 39.708;</a:t>
            </a:r>
          </a:p>
          <a:p>
            <a:pPr lvl="2"/>
            <a:r>
              <a:rPr lang="en-US" sz="2000" dirty="0"/>
              <a:t>(2) Calculate its transportation miles using the provisions of 39.710 and 39.711; and</a:t>
            </a:r>
          </a:p>
          <a:p>
            <a:pPr lvl="2"/>
            <a:r>
              <a:rPr lang="en-US" sz="2000" dirty="0"/>
              <a:t>(3) Submit the required reports as required reports as required by 39.721 and 39.722.</a:t>
            </a:r>
          </a:p>
        </p:txBody>
      </p:sp>
      <p:sp>
        <p:nvSpPr>
          <p:cNvPr id="3" name="Slide Number Placeholder 2"/>
          <p:cNvSpPr>
            <a:spLocks noGrp="1"/>
          </p:cNvSpPr>
          <p:nvPr>
            <p:ph type="sldNum" sz="quarter" idx="12"/>
          </p:nvPr>
        </p:nvSpPr>
        <p:spPr/>
        <p:txBody>
          <a:bodyPr/>
          <a:lstStyle/>
          <a:p>
            <a:fld id="{8228DBD0-673F-46F5-8A8A-E71574A251B2}" type="slidenum">
              <a:rPr lang="en-US" smtClean="0"/>
              <a:t>49</a:t>
            </a:fld>
            <a:endParaRPr lang="en-US" dirty="0"/>
          </a:p>
        </p:txBody>
      </p:sp>
    </p:spTree>
    <p:extLst>
      <p:ext uri="{BB962C8B-B14F-4D97-AF65-F5344CB8AC3E}">
        <p14:creationId xmlns:p14="http://schemas.microsoft.com/office/powerpoint/2010/main" val="100532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B88BA9-05C6-4452-B289-4E4EC3068CB9}"/>
              </a:ext>
            </a:extLst>
          </p:cNvPr>
          <p:cNvSpPr>
            <a:spLocks noGrp="1"/>
          </p:cNvSpPr>
          <p:nvPr>
            <p:ph type="body" sz="quarter" idx="11"/>
          </p:nvPr>
        </p:nvSpPr>
        <p:spPr>
          <a:xfrm>
            <a:off x="1833739" y="1908724"/>
            <a:ext cx="3512092" cy="403539"/>
          </a:xfrm>
        </p:spPr>
        <p:txBody>
          <a:bodyPr>
            <a:normAutofit fontScale="70000" lnSpcReduction="20000"/>
          </a:bodyPr>
          <a:lstStyle/>
          <a:p>
            <a:pPr marL="0" indent="0">
              <a:buNone/>
            </a:pPr>
            <a:r>
              <a:rPr lang="en-US" sz="2400" b="1" dirty="0">
                <a:latin typeface="Calibri" panose="020F0502020204030204" pitchFamily="34" charset="0"/>
                <a:cs typeface="Calibri" panose="020F0502020204030204" pitchFamily="34" charset="0"/>
              </a:rPr>
              <a:t>Dr. Cherie F. Poitra</a:t>
            </a:r>
          </a:p>
        </p:txBody>
      </p:sp>
      <p:sp>
        <p:nvSpPr>
          <p:cNvPr id="4" name="Text Placeholder 3">
            <a:extLst>
              <a:ext uri="{FF2B5EF4-FFF2-40B4-BE49-F238E27FC236}">
                <a16:creationId xmlns:a16="http://schemas.microsoft.com/office/drawing/2014/main" id="{47E091A6-9C20-4A6E-8AF6-43A758EFAD64}"/>
              </a:ext>
            </a:extLst>
          </p:cNvPr>
          <p:cNvSpPr>
            <a:spLocks noGrp="1"/>
          </p:cNvSpPr>
          <p:nvPr>
            <p:ph type="body" sz="quarter" idx="12"/>
          </p:nvPr>
        </p:nvSpPr>
        <p:spPr>
          <a:xfrm>
            <a:off x="1832231" y="2106781"/>
            <a:ext cx="3512092" cy="799085"/>
          </a:xfrm>
        </p:spPr>
        <p:txBody>
          <a:bodyPr>
            <a:normAutofit/>
          </a:bodyPr>
          <a:lstStyle/>
          <a:p>
            <a:pPr marL="0" indent="0">
              <a:buNone/>
            </a:pPr>
            <a:r>
              <a:rPr lang="en-US" sz="1600" b="0" dirty="0">
                <a:latin typeface="Calibri" panose="020F0502020204030204" pitchFamily="34" charset="0"/>
                <a:cs typeface="Calibri" panose="020F0502020204030204" pitchFamily="34" charset="0"/>
              </a:rPr>
              <a:t>Acting Associate Deputy Director/Tribally Controlled Schools</a:t>
            </a:r>
          </a:p>
        </p:txBody>
      </p:sp>
      <p:sp>
        <p:nvSpPr>
          <p:cNvPr id="5" name="Title 4">
            <a:extLst>
              <a:ext uri="{FF2B5EF4-FFF2-40B4-BE49-F238E27FC236}">
                <a16:creationId xmlns:a16="http://schemas.microsoft.com/office/drawing/2014/main" id="{30F64289-B3C2-40AC-9549-387D7B0475F2}"/>
              </a:ext>
            </a:extLst>
          </p:cNvPr>
          <p:cNvSpPr>
            <a:spLocks noGrp="1"/>
          </p:cNvSpPr>
          <p:nvPr>
            <p:ph type="title"/>
          </p:nvPr>
        </p:nvSpPr>
        <p:spPr/>
        <p:txBody>
          <a:bodyPr/>
          <a:lstStyle/>
          <a:p>
            <a:r>
              <a:rPr lang="en-US" dirty="0"/>
              <a:t>Meet Our Team</a:t>
            </a:r>
          </a:p>
        </p:txBody>
      </p:sp>
      <p:sp>
        <p:nvSpPr>
          <p:cNvPr id="7" name="Text Placeholder 6">
            <a:extLst>
              <a:ext uri="{FF2B5EF4-FFF2-40B4-BE49-F238E27FC236}">
                <a16:creationId xmlns:a16="http://schemas.microsoft.com/office/drawing/2014/main" id="{4D797D1E-BEA5-450C-B43D-9008535718E7}"/>
              </a:ext>
            </a:extLst>
          </p:cNvPr>
          <p:cNvSpPr>
            <a:spLocks noGrp="1"/>
          </p:cNvSpPr>
          <p:nvPr>
            <p:ph type="body" sz="quarter" idx="14"/>
          </p:nvPr>
        </p:nvSpPr>
        <p:spPr>
          <a:xfrm>
            <a:off x="1832231" y="2958885"/>
            <a:ext cx="3512092" cy="403539"/>
          </a:xfrm>
        </p:spPr>
        <p:txBody>
          <a:bodyPr>
            <a:normAutofit fontScale="70000" lnSpcReduction="20000"/>
          </a:bodyPr>
          <a:lstStyle/>
          <a:p>
            <a:pPr marL="0" indent="0">
              <a:buNone/>
            </a:pPr>
            <a:r>
              <a:rPr lang="en-US" sz="2400" b="1" dirty="0">
                <a:latin typeface="Calibri" panose="020F0502020204030204" pitchFamily="34" charset="0"/>
                <a:cs typeface="Calibri" panose="020F0502020204030204" pitchFamily="34" charset="0"/>
              </a:rPr>
              <a:t>Connie Albert</a:t>
            </a:r>
          </a:p>
        </p:txBody>
      </p:sp>
      <p:sp>
        <p:nvSpPr>
          <p:cNvPr id="8" name="Text Placeholder 7">
            <a:extLst>
              <a:ext uri="{FF2B5EF4-FFF2-40B4-BE49-F238E27FC236}">
                <a16:creationId xmlns:a16="http://schemas.microsoft.com/office/drawing/2014/main" id="{07577C90-B40A-4432-AAE6-B8D7D1AC0772}"/>
              </a:ext>
            </a:extLst>
          </p:cNvPr>
          <p:cNvSpPr>
            <a:spLocks noGrp="1"/>
          </p:cNvSpPr>
          <p:nvPr>
            <p:ph type="body" sz="quarter" idx="15"/>
          </p:nvPr>
        </p:nvSpPr>
        <p:spPr>
          <a:xfrm>
            <a:off x="1832231" y="3189161"/>
            <a:ext cx="3512092" cy="799085"/>
          </a:xfrm>
        </p:spPr>
        <p:txBody>
          <a:bodyPr>
            <a:noAutofit/>
          </a:bodyPr>
          <a:lstStyle/>
          <a:p>
            <a:pPr marL="0" indent="0">
              <a:buNone/>
            </a:pPr>
            <a:r>
              <a:rPr lang="en-US" sz="1600" b="0" dirty="0">
                <a:latin typeface="Calibri" panose="020F0502020204030204" pitchFamily="34" charset="0"/>
                <a:cs typeface="Calibri" panose="020F0502020204030204" pitchFamily="34" charset="0"/>
              </a:rPr>
              <a:t>Education Program Administrator/Tribally Controlled Schools</a:t>
            </a:r>
          </a:p>
        </p:txBody>
      </p:sp>
      <p:sp>
        <p:nvSpPr>
          <p:cNvPr id="10" name="Text Placeholder 9">
            <a:extLst>
              <a:ext uri="{FF2B5EF4-FFF2-40B4-BE49-F238E27FC236}">
                <a16:creationId xmlns:a16="http://schemas.microsoft.com/office/drawing/2014/main" id="{D52DEDB7-0115-4617-9796-B297A628986F}"/>
              </a:ext>
            </a:extLst>
          </p:cNvPr>
          <p:cNvSpPr>
            <a:spLocks noGrp="1"/>
          </p:cNvSpPr>
          <p:nvPr>
            <p:ph type="body" sz="quarter" idx="17"/>
          </p:nvPr>
        </p:nvSpPr>
        <p:spPr>
          <a:xfrm>
            <a:off x="6638401" y="1905012"/>
            <a:ext cx="3188351" cy="403539"/>
          </a:xfrm>
        </p:spPr>
        <p:txBody>
          <a:bodyPr>
            <a:noAutofit/>
          </a:bodyPr>
          <a:lstStyle/>
          <a:p>
            <a:pPr marL="0" indent="0">
              <a:buNone/>
            </a:pPr>
            <a:r>
              <a:rPr lang="en-US" sz="1700" b="1" dirty="0">
                <a:latin typeface="Calibri" panose="020F0502020204030204" pitchFamily="34" charset="0"/>
                <a:cs typeface="Calibri" panose="020F0502020204030204" pitchFamily="34" charset="0"/>
              </a:rPr>
              <a:t>Dr. Maxine Roanhorse-</a:t>
            </a:r>
            <a:r>
              <a:rPr lang="en-US" sz="1700" b="1" dirty="0" err="1">
                <a:latin typeface="Calibri" panose="020F0502020204030204" pitchFamily="34" charset="0"/>
                <a:cs typeface="Calibri" panose="020F0502020204030204" pitchFamily="34" charset="0"/>
              </a:rPr>
              <a:t>Dineyazhe</a:t>
            </a:r>
            <a:endParaRPr lang="en-US" sz="1700" b="1"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0D91CD7E-DC71-43E7-88A1-41548B499A1C}"/>
              </a:ext>
            </a:extLst>
          </p:cNvPr>
          <p:cNvSpPr>
            <a:spLocks noGrp="1"/>
          </p:cNvSpPr>
          <p:nvPr>
            <p:ph type="body" sz="quarter" idx="18"/>
          </p:nvPr>
        </p:nvSpPr>
        <p:spPr>
          <a:xfrm>
            <a:off x="6638401" y="2163796"/>
            <a:ext cx="3512092" cy="799085"/>
          </a:xfrm>
        </p:spPr>
        <p:txBody>
          <a:bodyPr>
            <a:normAutofit/>
          </a:bodyPr>
          <a:lstStyle/>
          <a:p>
            <a:pPr marL="0" indent="0">
              <a:buNone/>
            </a:pPr>
            <a:r>
              <a:rPr lang="en-US" sz="1600" b="0" dirty="0">
                <a:latin typeface="Calibri" panose="020F0502020204030204" pitchFamily="34" charset="0"/>
                <a:cs typeface="Calibri" panose="020F0502020204030204" pitchFamily="34" charset="0"/>
              </a:rPr>
              <a:t>Education Program Administrator/Bureau Operated Schools</a:t>
            </a:r>
          </a:p>
        </p:txBody>
      </p:sp>
      <p:sp>
        <p:nvSpPr>
          <p:cNvPr id="13" name="Text Placeholder 12">
            <a:extLst>
              <a:ext uri="{FF2B5EF4-FFF2-40B4-BE49-F238E27FC236}">
                <a16:creationId xmlns:a16="http://schemas.microsoft.com/office/drawing/2014/main" id="{E4701FAF-BB54-45E8-8D62-3C85D7311A9E}"/>
              </a:ext>
            </a:extLst>
          </p:cNvPr>
          <p:cNvSpPr>
            <a:spLocks noGrp="1"/>
          </p:cNvSpPr>
          <p:nvPr>
            <p:ph type="body" sz="quarter" idx="20"/>
          </p:nvPr>
        </p:nvSpPr>
        <p:spPr>
          <a:xfrm>
            <a:off x="6638401" y="2954480"/>
            <a:ext cx="3512092" cy="403539"/>
          </a:xfrm>
        </p:spPr>
        <p:txBody>
          <a:bodyPr>
            <a:normAutofit fontScale="70000" lnSpcReduction="20000"/>
          </a:bodyPr>
          <a:lstStyle/>
          <a:p>
            <a:pPr marL="0" indent="0">
              <a:buNone/>
            </a:pPr>
            <a:r>
              <a:rPr lang="en-US" sz="2400" b="1" dirty="0">
                <a:latin typeface="Calibri" panose="020F0502020204030204" pitchFamily="34" charset="0"/>
                <a:cs typeface="Calibri" panose="020F0502020204030204" pitchFamily="34" charset="0"/>
              </a:rPr>
              <a:t>Gregory Anderson</a:t>
            </a:r>
          </a:p>
        </p:txBody>
      </p:sp>
      <p:sp>
        <p:nvSpPr>
          <p:cNvPr id="14" name="Text Placeholder 13">
            <a:extLst>
              <a:ext uri="{FF2B5EF4-FFF2-40B4-BE49-F238E27FC236}">
                <a16:creationId xmlns:a16="http://schemas.microsoft.com/office/drawing/2014/main" id="{A5E9BCCD-8A01-4A93-B0DA-6E5DCD66E0A1}"/>
              </a:ext>
            </a:extLst>
          </p:cNvPr>
          <p:cNvSpPr>
            <a:spLocks noGrp="1"/>
          </p:cNvSpPr>
          <p:nvPr>
            <p:ph type="body" sz="quarter" idx="21"/>
          </p:nvPr>
        </p:nvSpPr>
        <p:spPr>
          <a:xfrm>
            <a:off x="6638401" y="3143852"/>
            <a:ext cx="2735991" cy="799085"/>
          </a:xfrm>
        </p:spPr>
        <p:txBody>
          <a:bodyPr>
            <a:normAutofit/>
          </a:bodyPr>
          <a:lstStyle/>
          <a:p>
            <a:pPr marL="0" indent="0">
              <a:buNone/>
            </a:pPr>
            <a:r>
              <a:rPr lang="en-US" sz="1600" b="0" dirty="0">
                <a:latin typeface="Calibri" panose="020F0502020204030204" pitchFamily="34" charset="0"/>
                <a:cs typeface="Calibri" panose="020F0502020204030204" pitchFamily="34" charset="0"/>
              </a:rPr>
              <a:t>Residential Life Specialist/ Tribally Controlled Schools</a:t>
            </a:r>
          </a:p>
        </p:txBody>
      </p:sp>
      <p:sp>
        <p:nvSpPr>
          <p:cNvPr id="16" name="Text Placeholder 15">
            <a:extLst>
              <a:ext uri="{FF2B5EF4-FFF2-40B4-BE49-F238E27FC236}">
                <a16:creationId xmlns:a16="http://schemas.microsoft.com/office/drawing/2014/main" id="{F73CC261-C852-4366-B66A-80096652B209}"/>
              </a:ext>
            </a:extLst>
          </p:cNvPr>
          <p:cNvSpPr>
            <a:spLocks noGrp="1"/>
          </p:cNvSpPr>
          <p:nvPr>
            <p:ph type="body" sz="quarter" idx="23"/>
          </p:nvPr>
        </p:nvSpPr>
        <p:spPr>
          <a:xfrm>
            <a:off x="1832231" y="4120197"/>
            <a:ext cx="3512092" cy="403539"/>
          </a:xfrm>
        </p:spPr>
        <p:txBody>
          <a:bodyPr>
            <a:normAutofit fontScale="70000" lnSpcReduction="20000"/>
          </a:bodyPr>
          <a:lstStyle/>
          <a:p>
            <a:pPr marL="0" indent="0">
              <a:buNone/>
            </a:pPr>
            <a:r>
              <a:rPr lang="en-US" sz="2400" b="1" dirty="0">
                <a:latin typeface="Calibri" panose="020F0502020204030204" pitchFamily="34" charset="0"/>
                <a:cs typeface="Calibri" panose="020F0502020204030204" pitchFamily="34" charset="0"/>
              </a:rPr>
              <a:t>Reanna Albert</a:t>
            </a:r>
          </a:p>
        </p:txBody>
      </p:sp>
      <p:sp>
        <p:nvSpPr>
          <p:cNvPr id="17" name="Text Placeholder 16">
            <a:extLst>
              <a:ext uri="{FF2B5EF4-FFF2-40B4-BE49-F238E27FC236}">
                <a16:creationId xmlns:a16="http://schemas.microsoft.com/office/drawing/2014/main" id="{9480AD2A-AA22-471B-AFD2-F1A4A2F64ADD}"/>
              </a:ext>
            </a:extLst>
          </p:cNvPr>
          <p:cNvSpPr>
            <a:spLocks noGrp="1"/>
          </p:cNvSpPr>
          <p:nvPr>
            <p:ph type="body" sz="quarter" idx="24"/>
          </p:nvPr>
        </p:nvSpPr>
        <p:spPr>
          <a:xfrm>
            <a:off x="1845230" y="4346477"/>
            <a:ext cx="3512092" cy="799085"/>
          </a:xfrm>
        </p:spPr>
        <p:txBody>
          <a:bodyPr>
            <a:normAutofit/>
          </a:bodyPr>
          <a:lstStyle/>
          <a:p>
            <a:pPr marL="0" indent="0">
              <a:buNone/>
            </a:pPr>
            <a:r>
              <a:rPr lang="en-US" sz="1600" b="0" dirty="0">
                <a:latin typeface="Calibri" panose="020F0502020204030204" pitchFamily="34" charset="0"/>
                <a:cs typeface="Calibri" panose="020F0502020204030204" pitchFamily="34" charset="0"/>
              </a:rPr>
              <a:t>Education Specialist/ Tribally Controlled Schools</a:t>
            </a:r>
          </a:p>
        </p:txBody>
      </p:sp>
      <p:sp>
        <p:nvSpPr>
          <p:cNvPr id="19" name="Text Placeholder 18">
            <a:extLst>
              <a:ext uri="{FF2B5EF4-FFF2-40B4-BE49-F238E27FC236}">
                <a16:creationId xmlns:a16="http://schemas.microsoft.com/office/drawing/2014/main" id="{43D8AA96-B218-4851-A177-ED3813CF7028}"/>
              </a:ext>
            </a:extLst>
          </p:cNvPr>
          <p:cNvSpPr>
            <a:spLocks noGrp="1"/>
          </p:cNvSpPr>
          <p:nvPr>
            <p:ph type="body" sz="quarter" idx="26"/>
          </p:nvPr>
        </p:nvSpPr>
        <p:spPr>
          <a:xfrm>
            <a:off x="6638401" y="4120197"/>
            <a:ext cx="3512092" cy="403539"/>
          </a:xfrm>
        </p:spPr>
        <p:txBody>
          <a:bodyPr>
            <a:normAutofit fontScale="70000" lnSpcReduction="20000"/>
          </a:bodyPr>
          <a:lstStyle/>
          <a:p>
            <a:pPr marL="0" indent="0">
              <a:buNone/>
            </a:pPr>
            <a:r>
              <a:rPr lang="en-US" sz="2400" b="1" dirty="0">
                <a:latin typeface="Calibri" panose="020F0502020204030204" pitchFamily="34" charset="0"/>
                <a:cs typeface="Calibri" panose="020F0502020204030204" pitchFamily="34" charset="0"/>
              </a:rPr>
              <a:t>Brooke Ratliff</a:t>
            </a:r>
          </a:p>
        </p:txBody>
      </p:sp>
      <p:sp>
        <p:nvSpPr>
          <p:cNvPr id="20" name="Text Placeholder 19">
            <a:extLst>
              <a:ext uri="{FF2B5EF4-FFF2-40B4-BE49-F238E27FC236}">
                <a16:creationId xmlns:a16="http://schemas.microsoft.com/office/drawing/2014/main" id="{8FC34920-7C22-4F3A-93E8-E6F1DA157185}"/>
              </a:ext>
            </a:extLst>
          </p:cNvPr>
          <p:cNvSpPr>
            <a:spLocks noGrp="1"/>
          </p:cNvSpPr>
          <p:nvPr>
            <p:ph type="body" sz="quarter" idx="27"/>
          </p:nvPr>
        </p:nvSpPr>
        <p:spPr>
          <a:xfrm>
            <a:off x="6638401" y="4322470"/>
            <a:ext cx="3512092" cy="799085"/>
          </a:xfrm>
        </p:spPr>
        <p:txBody>
          <a:bodyPr>
            <a:normAutofit/>
          </a:bodyPr>
          <a:lstStyle/>
          <a:p>
            <a:pPr marL="0" indent="0">
              <a:buNone/>
            </a:pPr>
            <a:r>
              <a:rPr lang="en-US" sz="1600" b="0" dirty="0">
                <a:latin typeface="Calibri" panose="020F0502020204030204" pitchFamily="34" charset="0"/>
                <a:cs typeface="Calibri" panose="020F0502020204030204" pitchFamily="34" charset="0"/>
              </a:rPr>
              <a:t>Education Specialist/ Tribally Controlled Schools</a:t>
            </a:r>
          </a:p>
        </p:txBody>
      </p:sp>
    </p:spTree>
    <p:extLst>
      <p:ext uri="{BB962C8B-B14F-4D97-AF65-F5344CB8AC3E}">
        <p14:creationId xmlns:p14="http://schemas.microsoft.com/office/powerpoint/2010/main" val="4257919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5ED58-175F-45C7-8AE2-91B8EB4BE98D}"/>
              </a:ext>
            </a:extLst>
          </p:cNvPr>
          <p:cNvSpPr/>
          <p:nvPr/>
        </p:nvSpPr>
        <p:spPr>
          <a:xfrm>
            <a:off x="3810000" y="2563378"/>
            <a:ext cx="4572000" cy="300082"/>
          </a:xfrm>
          <a:prstGeom prst="rect">
            <a:avLst/>
          </a:prstGeom>
        </p:spPr>
        <p:txBody>
          <a:bodyPr>
            <a:spAutoFit/>
          </a:bodyPr>
          <a:lstStyle/>
          <a:p>
            <a:r>
              <a:rPr lang="en-US" sz="1350" dirty="0">
                <a:solidFill>
                  <a:srgbClr val="333333"/>
                </a:solidFill>
                <a:latin typeface="Calibri" panose="020F0502020204030204" pitchFamily="34" charset="0"/>
              </a:rPr>
              <a:t>.</a:t>
            </a:r>
          </a:p>
        </p:txBody>
      </p:sp>
      <p:sp>
        <p:nvSpPr>
          <p:cNvPr id="6" name="Content Placeholder 5">
            <a:extLst>
              <a:ext uri="{FF2B5EF4-FFF2-40B4-BE49-F238E27FC236}">
                <a16:creationId xmlns:a16="http://schemas.microsoft.com/office/drawing/2014/main" id="{FE0EB50F-A518-412A-B3DB-2FEA8E333F18}"/>
              </a:ext>
            </a:extLst>
          </p:cNvPr>
          <p:cNvSpPr>
            <a:spLocks noGrp="1"/>
          </p:cNvSpPr>
          <p:nvPr>
            <p:ph idx="1"/>
          </p:nvPr>
        </p:nvSpPr>
        <p:spPr>
          <a:xfrm>
            <a:off x="2303656" y="1150358"/>
            <a:ext cx="7991147" cy="4221218"/>
          </a:xfrm>
        </p:spPr>
        <p:txBody>
          <a:bodyPr>
            <a:noAutofit/>
          </a:bodyPr>
          <a:lstStyle/>
          <a:p>
            <a:pPr marL="0" indent="0">
              <a:buNone/>
            </a:pPr>
            <a:r>
              <a:rPr lang="en-US" sz="1800" b="1" dirty="0"/>
              <a:t>§ 39.704 Are </a:t>
            </a:r>
            <a:r>
              <a:rPr lang="en-US" sz="1800" b="1" dirty="0">
                <a:hlinkClick r:id="rId2"/>
              </a:rPr>
              <a:t>schools</a:t>
            </a:r>
            <a:r>
              <a:rPr lang="en-US" sz="1800" b="1" dirty="0"/>
              <a:t> eligible to receive chaperone expenses to transport residential students?</a:t>
            </a:r>
          </a:p>
          <a:p>
            <a:pPr marL="0" indent="0">
              <a:buNone/>
            </a:pPr>
            <a:r>
              <a:rPr lang="en-US" sz="1800" dirty="0"/>
              <a:t>Yes. </a:t>
            </a:r>
            <a:r>
              <a:rPr lang="en-US" sz="1800" dirty="0">
                <a:hlinkClick r:id="rId2"/>
              </a:rPr>
              <a:t>Schools</a:t>
            </a:r>
            <a:r>
              <a:rPr lang="en-US" sz="1800" dirty="0"/>
              <a:t> may receive funds for actual chaperone expenses, excluding salaries, during the transportation of students to and from home at the beginning and end of the </a:t>
            </a:r>
            <a:r>
              <a:rPr lang="en-US" sz="1800" dirty="0">
                <a:hlinkClick r:id="rId2"/>
              </a:rPr>
              <a:t>school</a:t>
            </a:r>
            <a:r>
              <a:rPr lang="en-US" sz="1800" dirty="0"/>
              <a:t> year and at Christmas.</a:t>
            </a:r>
          </a:p>
          <a:p>
            <a:pPr marL="0" indent="0">
              <a:buNone/>
            </a:pPr>
            <a:r>
              <a:rPr lang="en-US" sz="1800" b="1" dirty="0"/>
              <a:t>§ 39.705 Are </a:t>
            </a:r>
            <a:r>
              <a:rPr lang="en-US" sz="1800" b="1" dirty="0">
                <a:hlinkClick r:id="rId3"/>
              </a:rPr>
              <a:t>schools</a:t>
            </a:r>
            <a:r>
              <a:rPr lang="en-US" sz="1800" b="1" dirty="0"/>
              <a:t> eligible for transportation funds to transport </a:t>
            </a:r>
            <a:r>
              <a:rPr lang="en-US" sz="1800" b="1" dirty="0">
                <a:hlinkClick r:id="rId4"/>
              </a:rPr>
              <a:t>special education</a:t>
            </a:r>
            <a:r>
              <a:rPr lang="en-US" sz="1800" b="1" dirty="0"/>
              <a:t> students?</a:t>
            </a:r>
          </a:p>
          <a:p>
            <a:pPr marL="0" indent="0">
              <a:buNone/>
            </a:pPr>
            <a:r>
              <a:rPr lang="en-US" sz="1800" dirty="0"/>
              <a:t>Yes. A </a:t>
            </a:r>
            <a:r>
              <a:rPr lang="en-US" sz="1800" dirty="0">
                <a:hlinkClick r:id="rId3"/>
              </a:rPr>
              <a:t>school</a:t>
            </a:r>
            <a:r>
              <a:rPr lang="en-US" sz="1800" dirty="0"/>
              <a:t> that transports a </a:t>
            </a:r>
            <a:r>
              <a:rPr lang="en-US" sz="1800" dirty="0">
                <a:hlinkClick r:id="rId4"/>
              </a:rPr>
              <a:t>special education</a:t>
            </a:r>
            <a:r>
              <a:rPr lang="en-US" sz="1800" dirty="0"/>
              <a:t> student from home to a treatment center and back to home on a daily basis as required by the student's Individual Education Plan may count those miles for day student funding.</a:t>
            </a:r>
          </a:p>
          <a:p>
            <a:pPr marL="0" indent="0">
              <a:buNone/>
            </a:pPr>
            <a:r>
              <a:rPr lang="en-US" sz="1800" dirty="0"/>
              <a:t> </a:t>
            </a:r>
            <a:r>
              <a:rPr lang="en-US" sz="1800" b="1" dirty="0"/>
              <a:t>§ 39.706 Are peripheral dormitories eligible for day transportation funds?</a:t>
            </a:r>
          </a:p>
          <a:p>
            <a:pPr marL="0" indent="0">
              <a:buNone/>
            </a:pPr>
            <a:r>
              <a:rPr lang="en-US" sz="1800" dirty="0"/>
              <a:t>Yes. If the peripheral dormitory is required to transport dormitory students to the public </a:t>
            </a:r>
            <a:r>
              <a:rPr lang="en-US" sz="1800" dirty="0">
                <a:hlinkClick r:id="rId5"/>
              </a:rPr>
              <a:t>school</a:t>
            </a:r>
            <a:r>
              <a:rPr lang="en-US" sz="1800" dirty="0"/>
              <a:t>, the dormitory may count those miles driven transporting students to the public </a:t>
            </a:r>
            <a:r>
              <a:rPr lang="en-US" sz="1800" dirty="0">
                <a:hlinkClick r:id="rId5"/>
              </a:rPr>
              <a:t>school</a:t>
            </a:r>
            <a:r>
              <a:rPr lang="en-US" sz="1800" dirty="0"/>
              <a:t> for day transportation funding.</a:t>
            </a:r>
          </a:p>
          <a:p>
            <a:pPr marL="0" indent="0">
              <a:buNone/>
            </a:pPr>
            <a:endParaRPr lang="en-US" sz="1800" dirty="0"/>
          </a:p>
          <a:p>
            <a:pPr marL="0" indent="0">
              <a:buNone/>
            </a:pPr>
            <a:endParaRPr lang="en-US" sz="1800" dirty="0"/>
          </a:p>
        </p:txBody>
      </p:sp>
      <p:sp>
        <p:nvSpPr>
          <p:cNvPr id="3" name="Slide Number Placeholder 2"/>
          <p:cNvSpPr>
            <a:spLocks noGrp="1"/>
          </p:cNvSpPr>
          <p:nvPr>
            <p:ph type="sldNum" sz="quarter" idx="12"/>
          </p:nvPr>
        </p:nvSpPr>
        <p:spPr/>
        <p:txBody>
          <a:bodyPr/>
          <a:lstStyle/>
          <a:p>
            <a:fld id="{8228DBD0-673F-46F5-8A8A-E71574A251B2}" type="slidenum">
              <a:rPr lang="en-US" smtClean="0"/>
              <a:t>50</a:t>
            </a:fld>
            <a:endParaRPr lang="en-US" dirty="0"/>
          </a:p>
        </p:txBody>
      </p:sp>
      <p:sp>
        <p:nvSpPr>
          <p:cNvPr id="8" name="Title 1">
            <a:extLst>
              <a:ext uri="{FF2B5EF4-FFF2-40B4-BE49-F238E27FC236}">
                <a16:creationId xmlns:a16="http://schemas.microsoft.com/office/drawing/2014/main" id="{EABFFFB0-B4C8-F610-F43B-8A5FD8FBFB40}"/>
              </a:ext>
            </a:extLst>
          </p:cNvPr>
          <p:cNvSpPr txBox="1">
            <a:spLocks/>
          </p:cNvSpPr>
          <p:nvPr/>
        </p:nvSpPr>
        <p:spPr>
          <a:xfrm>
            <a:off x="165100" y="68009"/>
            <a:ext cx="9169400"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CFR 25 ISEP TRANSPORTATION</a:t>
            </a:r>
          </a:p>
        </p:txBody>
      </p:sp>
    </p:spTree>
    <p:extLst>
      <p:ext uri="{BB962C8B-B14F-4D97-AF65-F5344CB8AC3E}">
        <p14:creationId xmlns:p14="http://schemas.microsoft.com/office/powerpoint/2010/main" val="3200953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D0214-1D41-4DC1-8369-383E19411030}"/>
              </a:ext>
            </a:extLst>
          </p:cNvPr>
          <p:cNvSpPr>
            <a:spLocks noGrp="1"/>
          </p:cNvSpPr>
          <p:nvPr>
            <p:ph idx="1"/>
          </p:nvPr>
        </p:nvSpPr>
        <p:spPr>
          <a:xfrm>
            <a:off x="1981200" y="990600"/>
            <a:ext cx="7848600" cy="4904232"/>
          </a:xfrm>
          <a:solidFill>
            <a:schemeClr val="bg1"/>
          </a:solidFill>
        </p:spPr>
        <p:txBody>
          <a:bodyPr>
            <a:noAutofit/>
          </a:bodyPr>
          <a:lstStyle/>
          <a:p>
            <a:pPr marL="0" indent="0">
              <a:buNone/>
            </a:pPr>
            <a:r>
              <a:rPr lang="en-US" sz="1400" b="1" dirty="0"/>
              <a:t>§ 39.707 Which student transportation expenses are currently not eligible for Student Transportation Funding?</a:t>
            </a:r>
          </a:p>
          <a:p>
            <a:pPr marL="0" indent="0">
              <a:buNone/>
            </a:pPr>
            <a:r>
              <a:rPr lang="en-US" sz="1400" b="1" dirty="0"/>
              <a:t>(a)</a:t>
            </a:r>
            <a:r>
              <a:rPr lang="en-US" sz="1400" dirty="0"/>
              <a:t> The following transportation expenses are currently </a:t>
            </a:r>
            <a:r>
              <a:rPr lang="en-US" sz="1400" b="1" u="sng" dirty="0"/>
              <a:t>not</a:t>
            </a:r>
            <a:r>
              <a:rPr lang="en-US" sz="1400" dirty="0"/>
              <a:t> eligible for transportation funding, however the data will be collected under the provisions in this subpart:</a:t>
            </a:r>
          </a:p>
          <a:p>
            <a:pPr marL="458788" indent="0">
              <a:buNone/>
            </a:pPr>
            <a:r>
              <a:rPr lang="en-US" sz="1400" b="1" dirty="0"/>
              <a:t>(1)</a:t>
            </a:r>
            <a:r>
              <a:rPr lang="en-US" sz="1400" dirty="0"/>
              <a:t> Fuel and maintenance runs;</a:t>
            </a:r>
          </a:p>
          <a:p>
            <a:pPr marL="458788" indent="0">
              <a:buNone/>
            </a:pPr>
            <a:r>
              <a:rPr lang="en-US" sz="1400" b="1" dirty="0"/>
              <a:t>(2)</a:t>
            </a:r>
            <a:r>
              <a:rPr lang="en-US" sz="1400" dirty="0"/>
              <a:t> Transportation home for medical or other emergencies;</a:t>
            </a:r>
          </a:p>
          <a:p>
            <a:pPr marL="458788" indent="0">
              <a:buNone/>
            </a:pPr>
            <a:r>
              <a:rPr lang="en-US" sz="1400" b="1" dirty="0"/>
              <a:t>(3)</a:t>
            </a:r>
            <a:r>
              <a:rPr lang="en-US" sz="1400" dirty="0"/>
              <a:t> Transportation from </a:t>
            </a:r>
            <a:r>
              <a:rPr lang="en-US" sz="1400" dirty="0">
                <a:hlinkClick r:id="rId2"/>
              </a:rPr>
              <a:t>school</a:t>
            </a:r>
            <a:r>
              <a:rPr lang="en-US" sz="1400" dirty="0"/>
              <a:t> to treatment or special services programs;</a:t>
            </a:r>
          </a:p>
          <a:p>
            <a:pPr marL="458788" indent="0">
              <a:buNone/>
            </a:pPr>
            <a:r>
              <a:rPr lang="en-US" sz="1400" b="1" dirty="0"/>
              <a:t>(4)</a:t>
            </a:r>
            <a:r>
              <a:rPr lang="en-US" sz="1400" dirty="0"/>
              <a:t> Transportation to after-school programs; and</a:t>
            </a:r>
          </a:p>
          <a:p>
            <a:pPr marL="458788" indent="0">
              <a:buNone/>
            </a:pPr>
            <a:r>
              <a:rPr lang="en-US" sz="1400" b="1" dirty="0"/>
              <a:t>(5)</a:t>
            </a:r>
            <a:r>
              <a:rPr lang="en-US" sz="1400" dirty="0"/>
              <a:t> Transportation for day and boarding </a:t>
            </a:r>
            <a:r>
              <a:rPr lang="en-US" sz="1400" dirty="0">
                <a:hlinkClick r:id="rId2"/>
              </a:rPr>
              <a:t>school</a:t>
            </a:r>
            <a:r>
              <a:rPr lang="en-US" sz="1400" dirty="0"/>
              <a:t> students to attend instructional programs less than full-time at locations other than the </a:t>
            </a:r>
            <a:r>
              <a:rPr lang="en-US" sz="1400" dirty="0">
                <a:hlinkClick r:id="rId2"/>
              </a:rPr>
              <a:t>school</a:t>
            </a:r>
            <a:r>
              <a:rPr lang="en-US" sz="1400" dirty="0"/>
              <a:t> reporting the mileage.</a:t>
            </a:r>
          </a:p>
          <a:p>
            <a:pPr marL="0" indent="0">
              <a:buNone/>
            </a:pPr>
            <a:r>
              <a:rPr lang="en-US" sz="1400" b="1" dirty="0"/>
              <a:t>(b)</a:t>
            </a:r>
            <a:r>
              <a:rPr lang="en-US" sz="1400" dirty="0"/>
              <a:t> Examples of after-school programs covered by </a:t>
            </a:r>
            <a:r>
              <a:rPr lang="en-US" sz="1400" dirty="0">
                <a:hlinkClick r:id="rId3"/>
              </a:rPr>
              <a:t>paragraph (a)(4)</a:t>
            </a:r>
            <a:r>
              <a:rPr lang="en-US" sz="1400" dirty="0"/>
              <a:t> of this section include:</a:t>
            </a:r>
          </a:p>
          <a:p>
            <a:pPr marL="458788" indent="0">
              <a:buNone/>
            </a:pPr>
            <a:r>
              <a:rPr lang="en-US" sz="1400" b="1" dirty="0"/>
              <a:t>(1)</a:t>
            </a:r>
            <a:r>
              <a:rPr lang="en-US" sz="1400" dirty="0"/>
              <a:t> Athletics;</a:t>
            </a:r>
          </a:p>
          <a:p>
            <a:pPr marL="458788" indent="0">
              <a:buNone/>
            </a:pPr>
            <a:r>
              <a:rPr lang="en-US" sz="1400" b="1" dirty="0"/>
              <a:t>(2)</a:t>
            </a:r>
            <a:r>
              <a:rPr lang="en-US" sz="1400" dirty="0"/>
              <a:t> Band;</a:t>
            </a:r>
          </a:p>
          <a:p>
            <a:pPr marL="458788" indent="0">
              <a:buNone/>
            </a:pPr>
            <a:r>
              <a:rPr lang="en-US" sz="1400" b="1" dirty="0"/>
              <a:t>(3)</a:t>
            </a:r>
            <a:r>
              <a:rPr lang="en-US" sz="1400" dirty="0"/>
              <a:t> Detention;</a:t>
            </a:r>
          </a:p>
          <a:p>
            <a:pPr marL="458788" indent="0">
              <a:buNone/>
            </a:pPr>
            <a:r>
              <a:rPr lang="en-US" sz="1400" b="1" dirty="0"/>
              <a:t>(4)</a:t>
            </a:r>
            <a:r>
              <a:rPr lang="en-US" sz="1400" dirty="0"/>
              <a:t> Tutoring, study hall and special classes; and</a:t>
            </a:r>
          </a:p>
          <a:p>
            <a:pPr marL="458788" indent="0">
              <a:buNone/>
            </a:pPr>
            <a:r>
              <a:rPr lang="en-US" sz="1400" b="1" dirty="0"/>
              <a:t>(5)</a:t>
            </a:r>
            <a:r>
              <a:rPr lang="en-US" sz="1400" dirty="0"/>
              <a:t> Extra-curricular activities such as arts and crafts.</a:t>
            </a:r>
          </a:p>
        </p:txBody>
      </p:sp>
      <p:sp>
        <p:nvSpPr>
          <p:cNvPr id="4" name="Slide Number Placeholder 3"/>
          <p:cNvSpPr>
            <a:spLocks noGrp="1"/>
          </p:cNvSpPr>
          <p:nvPr>
            <p:ph type="sldNum" sz="quarter" idx="12"/>
          </p:nvPr>
        </p:nvSpPr>
        <p:spPr/>
        <p:txBody>
          <a:bodyPr/>
          <a:lstStyle/>
          <a:p>
            <a:fld id="{8228DBD0-673F-46F5-8A8A-E71574A251B2}" type="slidenum">
              <a:rPr lang="en-US" smtClean="0"/>
              <a:t>51</a:t>
            </a:fld>
            <a:endParaRPr lang="en-US" dirty="0"/>
          </a:p>
        </p:txBody>
      </p:sp>
      <p:sp>
        <p:nvSpPr>
          <p:cNvPr id="7" name="Title 1">
            <a:extLst>
              <a:ext uri="{FF2B5EF4-FFF2-40B4-BE49-F238E27FC236}">
                <a16:creationId xmlns:a16="http://schemas.microsoft.com/office/drawing/2014/main" id="{C8238F7B-A463-E133-6C74-FCE746BB56F1}"/>
              </a:ext>
            </a:extLst>
          </p:cNvPr>
          <p:cNvSpPr txBox="1">
            <a:spLocks/>
          </p:cNvSpPr>
          <p:nvPr/>
        </p:nvSpPr>
        <p:spPr>
          <a:xfrm>
            <a:off x="165100" y="68009"/>
            <a:ext cx="9169400"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CFR 25 ISEP TRANSPORTATION</a:t>
            </a:r>
          </a:p>
        </p:txBody>
      </p:sp>
    </p:spTree>
    <p:extLst>
      <p:ext uri="{BB962C8B-B14F-4D97-AF65-F5344CB8AC3E}">
        <p14:creationId xmlns:p14="http://schemas.microsoft.com/office/powerpoint/2010/main" val="4227024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E1364E-67A9-4590-BF61-AF3A7A432C83}"/>
              </a:ext>
            </a:extLst>
          </p:cNvPr>
          <p:cNvSpPr>
            <a:spLocks noGrp="1"/>
          </p:cNvSpPr>
          <p:nvPr>
            <p:ph idx="1"/>
          </p:nvPr>
        </p:nvSpPr>
        <p:spPr>
          <a:xfrm>
            <a:off x="2005949" y="1306885"/>
            <a:ext cx="7772400" cy="3810000"/>
          </a:xfrm>
        </p:spPr>
        <p:txBody>
          <a:bodyPr>
            <a:normAutofit fontScale="92500"/>
          </a:bodyPr>
          <a:lstStyle/>
          <a:p>
            <a:pPr marL="0" indent="0">
              <a:buNone/>
            </a:pPr>
            <a:r>
              <a:rPr lang="en-US" sz="2200" b="1" dirty="0"/>
              <a:t>§ 39.730 Which standards must student transportation vehicles meet? </a:t>
            </a:r>
          </a:p>
          <a:p>
            <a:pPr marL="342892" lvl="1" indent="0">
              <a:buNone/>
            </a:pPr>
            <a:r>
              <a:rPr lang="en-US" sz="2200" dirty="0"/>
              <a:t>All vehicles used by schools to transport students must meet or exceed all appropriate Federal motor vehicle safety standards and State or Tribal motor vehicle safety standards. The Bureau will not fund transportation mileage and costs incurred transporting students in vehicles that do not meet these standards</a:t>
            </a:r>
          </a:p>
          <a:p>
            <a:pPr marL="0" indent="0">
              <a:buNone/>
            </a:pPr>
            <a:r>
              <a:rPr lang="en-US" sz="2200" b="1" dirty="0"/>
              <a:t>§ 39.731 Can transportation time be used as instruction time for day </a:t>
            </a:r>
            <a:r>
              <a:rPr lang="en-US" sz="2200" b="1" dirty="0">
                <a:hlinkClick r:id="rId2"/>
              </a:rPr>
              <a:t>school</a:t>
            </a:r>
            <a:r>
              <a:rPr lang="en-US" sz="2200" b="1" dirty="0"/>
              <a:t> students?</a:t>
            </a:r>
          </a:p>
          <a:p>
            <a:pPr marL="342892" lvl="1" indent="0">
              <a:buNone/>
            </a:pPr>
            <a:r>
              <a:rPr lang="en-US" sz="2200" dirty="0"/>
              <a:t>No. Transportation time cannot be used as instruction time for day </a:t>
            </a:r>
            <a:r>
              <a:rPr lang="en-US" sz="2200" dirty="0">
                <a:hlinkClick r:id="rId2"/>
              </a:rPr>
              <a:t>school</a:t>
            </a:r>
            <a:r>
              <a:rPr lang="en-US" sz="2200" dirty="0"/>
              <a:t> students in meeting the minimum required hours for academic funding.</a:t>
            </a:r>
          </a:p>
          <a:p>
            <a:endParaRPr lang="en-US" sz="1800" dirty="0"/>
          </a:p>
        </p:txBody>
      </p:sp>
      <p:sp>
        <p:nvSpPr>
          <p:cNvPr id="4" name="Slide Number Placeholder 3"/>
          <p:cNvSpPr>
            <a:spLocks noGrp="1"/>
          </p:cNvSpPr>
          <p:nvPr>
            <p:ph type="sldNum" sz="quarter" idx="12"/>
          </p:nvPr>
        </p:nvSpPr>
        <p:spPr/>
        <p:txBody>
          <a:bodyPr/>
          <a:lstStyle/>
          <a:p>
            <a:fld id="{8228DBD0-673F-46F5-8A8A-E71574A251B2}" type="slidenum">
              <a:rPr lang="en-US" smtClean="0"/>
              <a:t>52</a:t>
            </a:fld>
            <a:endParaRPr lang="en-US" dirty="0"/>
          </a:p>
        </p:txBody>
      </p:sp>
      <p:sp>
        <p:nvSpPr>
          <p:cNvPr id="7" name="Title 1">
            <a:extLst>
              <a:ext uri="{FF2B5EF4-FFF2-40B4-BE49-F238E27FC236}">
                <a16:creationId xmlns:a16="http://schemas.microsoft.com/office/drawing/2014/main" id="{F23E7B42-4CEF-DC51-074D-8E9DC80DE9FC}"/>
              </a:ext>
            </a:extLst>
          </p:cNvPr>
          <p:cNvSpPr txBox="1">
            <a:spLocks/>
          </p:cNvSpPr>
          <p:nvPr/>
        </p:nvSpPr>
        <p:spPr>
          <a:xfrm>
            <a:off x="165100" y="68009"/>
            <a:ext cx="9169400"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CFR 25 ISEP TRANSPORTATION</a:t>
            </a:r>
          </a:p>
        </p:txBody>
      </p:sp>
    </p:spTree>
    <p:extLst>
      <p:ext uri="{BB962C8B-B14F-4D97-AF65-F5344CB8AC3E}">
        <p14:creationId xmlns:p14="http://schemas.microsoft.com/office/powerpoint/2010/main" val="2607624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9E858-BB14-4CB7-8294-09698F42AB55}"/>
              </a:ext>
            </a:extLst>
          </p:cNvPr>
          <p:cNvSpPr>
            <a:spLocks noGrp="1"/>
          </p:cNvSpPr>
          <p:nvPr>
            <p:ph idx="1"/>
          </p:nvPr>
        </p:nvSpPr>
        <p:spPr>
          <a:xfrm>
            <a:off x="2324102" y="955787"/>
            <a:ext cx="7543801" cy="4326466"/>
          </a:xfrm>
        </p:spPr>
        <p:txBody>
          <a:bodyPr>
            <a:normAutofit fontScale="25000" lnSpcReduction="20000"/>
          </a:bodyPr>
          <a:lstStyle/>
          <a:p>
            <a:pPr marL="0" indent="0">
              <a:buNone/>
            </a:pPr>
            <a:r>
              <a:rPr lang="en-US" sz="6400" b="1" dirty="0"/>
              <a:t>§39.722</a:t>
            </a:r>
          </a:p>
          <a:p>
            <a:pPr marL="0" indent="0">
              <a:buNone/>
            </a:pPr>
            <a:br>
              <a:rPr lang="en-US" sz="6400" dirty="0"/>
            </a:br>
            <a:r>
              <a:rPr lang="en-US" sz="6400" dirty="0"/>
              <a:t>What transportation information must day schools, on-reservation boarding schools and peripheral dormitory schools report?</a:t>
            </a:r>
          </a:p>
          <a:p>
            <a:pPr marL="0" indent="0">
              <a:buNone/>
            </a:pPr>
            <a:br>
              <a:rPr lang="en-US" sz="6400" dirty="0"/>
            </a:br>
            <a:r>
              <a:rPr lang="en-US" sz="6400" b="1" dirty="0"/>
              <a:t>(a)</a:t>
            </a:r>
            <a:r>
              <a:rPr lang="en-US" sz="6400" dirty="0"/>
              <a:t> By August 1 of each year, all </a:t>
            </a:r>
            <a:r>
              <a:rPr lang="en-US" sz="6400" dirty="0">
                <a:hlinkClick r:id="rId2"/>
              </a:rPr>
              <a:t>schools</a:t>
            </a:r>
            <a:r>
              <a:rPr lang="en-US" sz="6400" dirty="0"/>
              <a:t> and peripheral dorms that provide transportation must submit a report that covers the preceding year. This report must include:</a:t>
            </a:r>
          </a:p>
          <a:p>
            <a:pPr marL="342892" lvl="1" indent="0">
              <a:buNone/>
            </a:pPr>
            <a:r>
              <a:rPr lang="en-US" sz="6400" b="1" dirty="0"/>
              <a:t>(1)</a:t>
            </a:r>
            <a:r>
              <a:rPr lang="en-US" sz="6400" dirty="0"/>
              <a:t> Fixed vehicle costs and other costs, including: the number and type of buses, passenger size, and local GSA rental rate and duration of GSA contract;</a:t>
            </a:r>
          </a:p>
          <a:p>
            <a:pPr marL="342892" lvl="1" indent="0">
              <a:buNone/>
            </a:pPr>
            <a:r>
              <a:rPr lang="en-US" sz="6400" b="1" dirty="0"/>
              <a:t>(2)</a:t>
            </a:r>
            <a:r>
              <a:rPr lang="en-US" sz="6400" dirty="0"/>
              <a:t> Variable vehicle costs;</a:t>
            </a:r>
          </a:p>
          <a:p>
            <a:pPr marL="342892" lvl="1" indent="0">
              <a:buNone/>
            </a:pPr>
            <a:r>
              <a:rPr lang="en-US" sz="6400" b="1" dirty="0"/>
              <a:t>(3)</a:t>
            </a:r>
            <a:r>
              <a:rPr lang="en-US" sz="6400" dirty="0"/>
              <a:t> Mileage traveled to transport students to and from </a:t>
            </a:r>
            <a:r>
              <a:rPr lang="en-US" sz="6400" dirty="0">
                <a:hlinkClick r:id="rId2"/>
              </a:rPr>
              <a:t>school</a:t>
            </a:r>
            <a:r>
              <a:rPr lang="en-US" sz="6400" dirty="0"/>
              <a:t> on </a:t>
            </a:r>
            <a:r>
              <a:rPr lang="en-US" sz="6400" dirty="0">
                <a:hlinkClick r:id="rId2"/>
              </a:rPr>
              <a:t>school</a:t>
            </a:r>
            <a:r>
              <a:rPr lang="en-US" sz="6400" dirty="0"/>
              <a:t> days, to sites of special services, and to extra-curricular activities;</a:t>
            </a:r>
          </a:p>
          <a:p>
            <a:pPr marL="342892" lvl="1" indent="0">
              <a:buNone/>
            </a:pPr>
            <a:r>
              <a:rPr lang="en-US" sz="6400" b="1" dirty="0"/>
              <a:t>(4)</a:t>
            </a:r>
            <a:r>
              <a:rPr lang="en-US" sz="6400" dirty="0"/>
              <a:t> Mileage driven for student medical trips;</a:t>
            </a:r>
          </a:p>
          <a:p>
            <a:pPr marL="342892" lvl="1" indent="0">
              <a:buNone/>
            </a:pPr>
            <a:r>
              <a:rPr lang="en-US" sz="6400" b="1" dirty="0"/>
              <a:t>(5)</a:t>
            </a:r>
            <a:r>
              <a:rPr lang="en-US" sz="6400" dirty="0"/>
              <a:t> Costs of vehicle maintenance and service cost, including cost of miles driven to obtain maintenance and service;</a:t>
            </a:r>
          </a:p>
          <a:p>
            <a:pPr marL="342892" lvl="1" indent="0">
              <a:buNone/>
            </a:pPr>
            <a:r>
              <a:rPr lang="en-US" sz="6400" b="1" dirty="0"/>
              <a:t>(6)</a:t>
            </a:r>
            <a:r>
              <a:rPr lang="en-US" sz="6400" dirty="0"/>
              <a:t> Driver costs; and</a:t>
            </a:r>
          </a:p>
          <a:p>
            <a:pPr marL="342892" lvl="1" indent="0">
              <a:buNone/>
            </a:pPr>
            <a:r>
              <a:rPr lang="en-US" sz="6400" b="1" dirty="0"/>
              <a:t>(7)</a:t>
            </a:r>
            <a:r>
              <a:rPr lang="en-US" sz="6400" dirty="0"/>
              <a:t> All expenses referred to in </a:t>
            </a:r>
            <a:r>
              <a:rPr lang="en-US" sz="6400" dirty="0">
                <a:hlinkClick r:id="rId3"/>
              </a:rPr>
              <a:t>§ 39.707</a:t>
            </a:r>
            <a:r>
              <a:rPr lang="en-US" sz="6400" dirty="0"/>
              <a:t>.</a:t>
            </a:r>
          </a:p>
          <a:p>
            <a:pPr marL="0" indent="0">
              <a:buNone/>
            </a:pPr>
            <a:r>
              <a:rPr lang="en-US" sz="6400" b="1" dirty="0"/>
              <a:t>(b)</a:t>
            </a:r>
            <a:r>
              <a:rPr lang="en-US" sz="6400" dirty="0"/>
              <a:t> In addition, all day </a:t>
            </a:r>
            <a:r>
              <a:rPr lang="en-US" sz="6400" dirty="0">
                <a:hlinkClick r:id="rId2"/>
              </a:rPr>
              <a:t>schools</a:t>
            </a:r>
            <a:r>
              <a:rPr lang="en-US" sz="6400" dirty="0"/>
              <a:t> and on-reservation boarding </a:t>
            </a:r>
            <a:r>
              <a:rPr lang="en-US" sz="6400" dirty="0">
                <a:hlinkClick r:id="rId2"/>
              </a:rPr>
              <a:t>schools</a:t>
            </a:r>
            <a:r>
              <a:rPr lang="en-US" sz="6400" dirty="0"/>
              <a:t> must include in their report a Day Student Transportation Form signed and certified as complete and accurate by the </a:t>
            </a:r>
            <a:r>
              <a:rPr lang="en-US" sz="6400" dirty="0">
                <a:hlinkClick r:id="rId2"/>
              </a:rPr>
              <a:t>School</a:t>
            </a:r>
            <a:r>
              <a:rPr lang="en-US" sz="6400" dirty="0"/>
              <a:t> Principal and the appropriate EPA.</a:t>
            </a:r>
          </a:p>
          <a:p>
            <a:endParaRPr lang="en-US" sz="1200" dirty="0"/>
          </a:p>
        </p:txBody>
      </p:sp>
      <p:sp>
        <p:nvSpPr>
          <p:cNvPr id="4" name="Slide Number Placeholder 3"/>
          <p:cNvSpPr>
            <a:spLocks noGrp="1"/>
          </p:cNvSpPr>
          <p:nvPr>
            <p:ph type="sldNum" sz="quarter" idx="12"/>
          </p:nvPr>
        </p:nvSpPr>
        <p:spPr/>
        <p:txBody>
          <a:bodyPr/>
          <a:lstStyle/>
          <a:p>
            <a:fld id="{8228DBD0-673F-46F5-8A8A-E71574A251B2}" type="slidenum">
              <a:rPr lang="en-US" smtClean="0"/>
              <a:t>53</a:t>
            </a:fld>
            <a:endParaRPr lang="en-US" dirty="0"/>
          </a:p>
        </p:txBody>
      </p:sp>
      <p:sp>
        <p:nvSpPr>
          <p:cNvPr id="7" name="Title 1">
            <a:extLst>
              <a:ext uri="{FF2B5EF4-FFF2-40B4-BE49-F238E27FC236}">
                <a16:creationId xmlns:a16="http://schemas.microsoft.com/office/drawing/2014/main" id="{34A90153-7C70-5CE9-1D1A-9759E64A9C35}"/>
              </a:ext>
            </a:extLst>
          </p:cNvPr>
          <p:cNvSpPr txBox="1">
            <a:spLocks/>
          </p:cNvSpPr>
          <p:nvPr/>
        </p:nvSpPr>
        <p:spPr>
          <a:xfrm>
            <a:off x="165100" y="68009"/>
            <a:ext cx="9169400"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CFR 25 ISEP TRANSPORTATION</a:t>
            </a:r>
          </a:p>
        </p:txBody>
      </p:sp>
    </p:spTree>
    <p:extLst>
      <p:ext uri="{BB962C8B-B14F-4D97-AF65-F5344CB8AC3E}">
        <p14:creationId xmlns:p14="http://schemas.microsoft.com/office/powerpoint/2010/main" val="2836614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DB5E8E8-D1E7-4A3B-9F6E-DBB1CBC6D982}"/>
              </a:ext>
            </a:extLst>
          </p:cNvPr>
          <p:cNvSpPr>
            <a:spLocks noGrp="1"/>
          </p:cNvSpPr>
          <p:nvPr>
            <p:ph idx="1"/>
          </p:nvPr>
        </p:nvSpPr>
        <p:spPr>
          <a:xfrm>
            <a:off x="2615694" y="1440544"/>
            <a:ext cx="7217916" cy="3976912"/>
          </a:xfrm>
        </p:spPr>
        <p:txBody>
          <a:bodyPr>
            <a:normAutofit fontScale="47500" lnSpcReduction="20000"/>
          </a:bodyPr>
          <a:lstStyle/>
          <a:p>
            <a:pPr marL="0" indent="0">
              <a:buNone/>
            </a:pPr>
            <a:r>
              <a:rPr lang="en-US" sz="3600" b="1" dirty="0"/>
              <a:t>§ 39.732 How does </a:t>
            </a:r>
            <a:r>
              <a:rPr lang="en-US" sz="3600" b="1" dirty="0">
                <a:hlinkClick r:id="rId2"/>
              </a:rPr>
              <a:t>OIEP</a:t>
            </a:r>
            <a:r>
              <a:rPr lang="en-US" sz="3600" b="1" dirty="0"/>
              <a:t> allocate transportation funds to schools?</a:t>
            </a:r>
          </a:p>
          <a:p>
            <a:pPr marL="0" indent="0">
              <a:buNone/>
            </a:pPr>
            <a:endParaRPr lang="en-US" sz="3600" b="1" dirty="0"/>
          </a:p>
          <a:p>
            <a:pPr marL="0" indent="0">
              <a:buNone/>
            </a:pPr>
            <a:r>
              <a:rPr lang="en-US" sz="3600" dirty="0"/>
              <a:t>OIEP allocates transportation funds based on the types of transportation programs that the </a:t>
            </a:r>
            <a:r>
              <a:rPr lang="en-US" sz="3600" dirty="0">
                <a:hlinkClick r:id="rId3"/>
              </a:rPr>
              <a:t>school</a:t>
            </a:r>
            <a:r>
              <a:rPr lang="en-US" sz="3600" dirty="0"/>
              <a:t> provides. To allocate transportation funds OIEP:</a:t>
            </a:r>
          </a:p>
          <a:p>
            <a:pPr marL="0" indent="0">
              <a:buNone/>
            </a:pPr>
            <a:r>
              <a:rPr lang="en-US" sz="3600" b="1" dirty="0"/>
              <a:t>(a)</a:t>
            </a:r>
            <a:r>
              <a:rPr lang="en-US" sz="3600" dirty="0"/>
              <a:t> Multiplies the one-way commercial costs for all </a:t>
            </a:r>
            <a:r>
              <a:rPr lang="en-US" sz="3600" dirty="0">
                <a:hlinkClick r:id="rId3"/>
              </a:rPr>
              <a:t>schools</a:t>
            </a:r>
            <a:r>
              <a:rPr lang="en-US" sz="3600" dirty="0"/>
              <a:t> by four to identify the total commercial costs for all </a:t>
            </a:r>
            <a:r>
              <a:rPr lang="en-US" sz="3600" dirty="0">
                <a:hlinkClick r:id="rId3"/>
              </a:rPr>
              <a:t>schools</a:t>
            </a:r>
            <a:r>
              <a:rPr lang="en-US" sz="3600" dirty="0"/>
              <a:t>;</a:t>
            </a:r>
          </a:p>
          <a:p>
            <a:pPr marL="0" indent="0">
              <a:buNone/>
            </a:pPr>
            <a:r>
              <a:rPr lang="en-US" sz="3600" b="1" dirty="0"/>
              <a:t>(b)</a:t>
            </a:r>
            <a:r>
              <a:rPr lang="en-US" sz="3600" dirty="0"/>
              <a:t> Subtracts the commercial cost total from the appropriated transportation funds and allocates the balance of the transportation funds to each </a:t>
            </a:r>
            <a:r>
              <a:rPr lang="en-US" sz="3600" dirty="0">
                <a:hlinkClick r:id="rId3"/>
              </a:rPr>
              <a:t>school</a:t>
            </a:r>
            <a:r>
              <a:rPr lang="en-US" sz="3600" dirty="0"/>
              <a:t> with a per-mile rate;</a:t>
            </a:r>
          </a:p>
          <a:p>
            <a:pPr marL="0" indent="0">
              <a:buNone/>
            </a:pPr>
            <a:r>
              <a:rPr lang="en-US" sz="3600" b="1" dirty="0"/>
              <a:t>(c)</a:t>
            </a:r>
            <a:r>
              <a:rPr lang="en-US" sz="3600" dirty="0"/>
              <a:t> Divides the balance of funds by the sum of the annual day miles and the annual residential miles to identify a per-mile rate;</a:t>
            </a:r>
          </a:p>
          <a:p>
            <a:pPr marL="0" indent="0">
              <a:buNone/>
            </a:pPr>
            <a:r>
              <a:rPr lang="en-US" sz="3600" b="1" dirty="0"/>
              <a:t>(d)</a:t>
            </a:r>
            <a:r>
              <a:rPr lang="en-US" sz="3600" dirty="0"/>
              <a:t> For day transportation, multiplies the per-mile rate times the annual day miles for each </a:t>
            </a:r>
            <a:r>
              <a:rPr lang="en-US" sz="3600" dirty="0">
                <a:hlinkClick r:id="rId3"/>
              </a:rPr>
              <a:t>school</a:t>
            </a:r>
            <a:r>
              <a:rPr lang="en-US" sz="3600" dirty="0"/>
              <a:t>; and</a:t>
            </a:r>
          </a:p>
          <a:p>
            <a:pPr marL="0" indent="0">
              <a:buNone/>
            </a:pPr>
            <a:r>
              <a:rPr lang="en-US" sz="3600" b="1" dirty="0"/>
              <a:t>(e)</a:t>
            </a:r>
            <a:r>
              <a:rPr lang="en-US" sz="3600" dirty="0"/>
              <a:t> For residential transportation, multiplies the per mile rate times the annual transportation miles for each </a:t>
            </a:r>
            <a:r>
              <a:rPr lang="en-US" sz="3600" dirty="0">
                <a:hlinkClick r:id="rId3"/>
              </a:rPr>
              <a:t>school</a:t>
            </a:r>
            <a:r>
              <a:rPr lang="en-US" sz="3600" dirty="0"/>
              <a:t>.</a:t>
            </a:r>
          </a:p>
          <a:p>
            <a:endParaRPr lang="en-US" dirty="0">
              <a:solidFill>
                <a:schemeClr val="tx1"/>
              </a:solidFill>
            </a:endParaRPr>
          </a:p>
        </p:txBody>
      </p:sp>
      <p:sp>
        <p:nvSpPr>
          <p:cNvPr id="2" name="Slide Number Placeholder 1"/>
          <p:cNvSpPr>
            <a:spLocks noGrp="1"/>
          </p:cNvSpPr>
          <p:nvPr>
            <p:ph type="sldNum" sz="quarter" idx="12"/>
          </p:nvPr>
        </p:nvSpPr>
        <p:spPr/>
        <p:txBody>
          <a:bodyPr/>
          <a:lstStyle/>
          <a:p>
            <a:fld id="{8228DBD0-673F-46F5-8A8A-E71574A251B2}" type="slidenum">
              <a:rPr lang="en-US" smtClean="0"/>
              <a:t>54</a:t>
            </a:fld>
            <a:endParaRPr lang="en-US" dirty="0"/>
          </a:p>
        </p:txBody>
      </p:sp>
      <p:sp>
        <p:nvSpPr>
          <p:cNvPr id="8" name="Title 1">
            <a:extLst>
              <a:ext uri="{FF2B5EF4-FFF2-40B4-BE49-F238E27FC236}">
                <a16:creationId xmlns:a16="http://schemas.microsoft.com/office/drawing/2014/main" id="{B40CF0E9-A439-1961-616C-093D981A8E9C}"/>
              </a:ext>
            </a:extLst>
          </p:cNvPr>
          <p:cNvSpPr txBox="1">
            <a:spLocks/>
          </p:cNvSpPr>
          <p:nvPr/>
        </p:nvSpPr>
        <p:spPr>
          <a:xfrm>
            <a:off x="165100" y="68009"/>
            <a:ext cx="9169400" cy="1325563"/>
          </a:xfrm>
          <a:prstGeom prst="rect">
            <a:avLst/>
          </a:prstGeom>
          <a:noFill/>
          <a:ln>
            <a:noFill/>
          </a:ln>
        </p:spPr>
        <p:txBody>
          <a:bodyPr spcFirstLastPara="1" wrap="square" lIns="91425" tIns="45700" rIns="91425" bIns="45700" anchor="ctr" anchorCtr="0">
            <a:normAutofit/>
          </a:bodyPr>
          <a:lstStyle>
            <a:lvl1pPr marR="0" lvl="0" algn="l" defTabSz="914400" rtl="0" eaLnBrk="1" latinLnBrk="0" hangingPunct="1">
              <a:lnSpc>
                <a:spcPct val="90000"/>
              </a:lnSpc>
              <a:spcBef>
                <a:spcPts val="0"/>
              </a:spcBef>
              <a:spcAft>
                <a:spcPts val="0"/>
              </a:spcAft>
              <a:buClr>
                <a:schemeClr val="dk1"/>
              </a:buClr>
              <a:buSzPts val="4400"/>
              <a:buFont typeface="Trebuchet MS"/>
              <a:buNone/>
              <a:defRPr sz="4400" b="1" i="0" u="none" strike="noStrike" kern="1200" cap="none" spc="100" normalizeH="0" baseline="0">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Calibri" panose="020F0502020204030204" pitchFamily="34" charset="0"/>
                <a:cs typeface="Calibri" panose="020F0502020204030204" pitchFamily="34" charset="0"/>
              </a:rPr>
              <a:t>CFR 25 ISEP TRANSPORTATION</a:t>
            </a:r>
          </a:p>
        </p:txBody>
      </p:sp>
    </p:spTree>
    <p:extLst>
      <p:ext uri="{BB962C8B-B14F-4D97-AF65-F5344CB8AC3E}">
        <p14:creationId xmlns:p14="http://schemas.microsoft.com/office/powerpoint/2010/main" val="476003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8183-19CF-41ED-B0AE-D841C551B5D8}"/>
              </a:ext>
            </a:extLst>
          </p:cNvPr>
          <p:cNvSpPr>
            <a:spLocks noGrp="1"/>
          </p:cNvSpPr>
          <p:nvPr>
            <p:ph type="title"/>
          </p:nvPr>
        </p:nvSpPr>
        <p:spPr>
          <a:xfrm>
            <a:off x="1564411" y="2162467"/>
            <a:ext cx="8722590" cy="2761673"/>
          </a:xfrm>
        </p:spPr>
        <p:txBody>
          <a:bodyPr/>
          <a:lstStyle/>
          <a:p>
            <a:pPr algn="ctr"/>
            <a:r>
              <a:rPr lang="en-US" sz="6600" dirty="0">
                <a:latin typeface="Calibri"/>
                <a:cs typeface="Calibri"/>
              </a:rPr>
              <a:t>“Teamwork is what makes the dream work.”</a:t>
            </a:r>
          </a:p>
        </p:txBody>
      </p:sp>
    </p:spTree>
    <p:extLst>
      <p:ext uri="{BB962C8B-B14F-4D97-AF65-F5344CB8AC3E}">
        <p14:creationId xmlns:p14="http://schemas.microsoft.com/office/powerpoint/2010/main" val="69204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42F9-F80E-4869-AF6E-829EFFD64AA4}"/>
              </a:ext>
            </a:extLst>
          </p:cNvPr>
          <p:cNvSpPr>
            <a:spLocks noGrp="1"/>
          </p:cNvSpPr>
          <p:nvPr>
            <p:ph type="title"/>
          </p:nvPr>
        </p:nvSpPr>
        <p:spPr>
          <a:xfrm>
            <a:off x="2327564" y="585655"/>
            <a:ext cx="7860147" cy="1105037"/>
          </a:xfrm>
        </p:spPr>
        <p:txBody>
          <a:bodyPr/>
          <a:lstStyle/>
          <a:p>
            <a:r>
              <a:rPr lang="en-US" dirty="0"/>
              <a:t>CONNECT WITH US!</a:t>
            </a:r>
          </a:p>
        </p:txBody>
      </p:sp>
    </p:spTree>
    <p:extLst>
      <p:ext uri="{BB962C8B-B14F-4D97-AF65-F5344CB8AC3E}">
        <p14:creationId xmlns:p14="http://schemas.microsoft.com/office/powerpoint/2010/main" val="4104404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ECBF-B2F7-4157-BA6C-E47B280DD7A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076660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dirty="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62D8-8B33-4ACF-AFED-CBA4EAB9CCE7}"/>
              </a:ext>
            </a:extLst>
          </p:cNvPr>
          <p:cNvSpPr>
            <a:spLocks noGrp="1"/>
          </p:cNvSpPr>
          <p:nvPr>
            <p:ph type="ctrTitle"/>
          </p:nvPr>
        </p:nvSpPr>
        <p:spPr>
          <a:xfrm>
            <a:off x="2781300" y="283467"/>
            <a:ext cx="6629400" cy="1570503"/>
          </a:xfrm>
        </p:spPr>
        <p:txBody>
          <a:bodyPr/>
          <a:lstStyle/>
          <a:p>
            <a:r>
              <a:rPr lang="en-US" dirty="0"/>
              <a:t>Presentation Outline</a:t>
            </a:r>
          </a:p>
        </p:txBody>
      </p:sp>
      <p:sp>
        <p:nvSpPr>
          <p:cNvPr id="3" name="Subtitle 2">
            <a:extLst>
              <a:ext uri="{FF2B5EF4-FFF2-40B4-BE49-F238E27FC236}">
                <a16:creationId xmlns:a16="http://schemas.microsoft.com/office/drawing/2014/main" id="{D2070928-AE0E-4781-BCE7-D7E2CF8F2630}"/>
              </a:ext>
            </a:extLst>
          </p:cNvPr>
          <p:cNvSpPr>
            <a:spLocks noGrp="1"/>
          </p:cNvSpPr>
          <p:nvPr>
            <p:ph type="subTitle" idx="1"/>
          </p:nvPr>
        </p:nvSpPr>
        <p:spPr>
          <a:xfrm>
            <a:off x="2465780" y="1853970"/>
            <a:ext cx="7203933" cy="4244829"/>
          </a:xfrm>
        </p:spPr>
        <p:txBody>
          <a:bodyPr>
            <a:normAutofit fontScale="92500" lnSpcReduction="10000"/>
          </a:bodyPr>
          <a:lstStyle/>
          <a:p>
            <a:pPr algn="l"/>
            <a:r>
              <a:rPr lang="en-US" b="0" dirty="0"/>
              <a:t>1.)  Background of the Indian School Equalization  Program  (ISEP)</a:t>
            </a:r>
          </a:p>
          <a:p>
            <a:pPr algn="l"/>
            <a:r>
              <a:rPr lang="en-US" b="0" dirty="0"/>
              <a:t>2.) Overview of the Indian School Equalization  Program (ISEP)</a:t>
            </a:r>
          </a:p>
          <a:p>
            <a:pPr marL="914400" lvl="1" indent="-457200" algn="l">
              <a:buFont typeface="+mj-lt"/>
              <a:buAutoNum type="alphaLcParenR"/>
            </a:pPr>
            <a:r>
              <a:rPr lang="en-US" b="0" dirty="0">
                <a:latin typeface="Calibri" panose="020F0502020204030204" pitchFamily="34" charset="0"/>
                <a:cs typeface="Calibri" panose="020F0502020204030204" pitchFamily="34" charset="0"/>
              </a:rPr>
              <a:t>25 CFR INDIAN SCHOOL EQUALIZATION PROGRAM (ISEP) </a:t>
            </a:r>
          </a:p>
          <a:p>
            <a:pPr algn="l"/>
            <a:r>
              <a:rPr lang="en-US" b="0" dirty="0"/>
              <a:t>4.)  ISEP Supplemental Programs &amp; Funding</a:t>
            </a:r>
          </a:p>
          <a:p>
            <a:pPr marL="914400" lvl="1" indent="-457200" algn="l">
              <a:buFont typeface="+mj-lt"/>
              <a:buAutoNum type="alphaLcParenR"/>
              <a:defRPr/>
            </a:pPr>
            <a:r>
              <a:rPr lang="en-US" sz="1900" b="0" dirty="0">
                <a:solidFill>
                  <a:srgbClr val="0F6460"/>
                </a:solidFill>
                <a:latin typeface="Calibri"/>
                <a:cs typeface="Calibri" panose="020F0502020204030204" pitchFamily="34" charset="0"/>
              </a:rPr>
              <a:t>Gifted &amp; Talented Program</a:t>
            </a:r>
          </a:p>
          <a:p>
            <a:pPr marL="914400" lvl="1" indent="-457200" algn="l">
              <a:buFont typeface="+mj-lt"/>
              <a:buAutoNum type="alphaLcParenR"/>
              <a:defRPr/>
            </a:pPr>
            <a:r>
              <a:rPr lang="en-US" sz="1900" b="0" dirty="0">
                <a:solidFill>
                  <a:srgbClr val="0F6460"/>
                </a:solidFill>
                <a:latin typeface="Calibri"/>
                <a:cs typeface="Calibri" panose="020F0502020204030204" pitchFamily="34" charset="0"/>
              </a:rPr>
              <a:t>Language Development Program</a:t>
            </a:r>
            <a:endParaRPr lang="en-US" b="0" dirty="0">
              <a:latin typeface="Calibri" panose="020F0502020204030204" pitchFamily="34" charset="0"/>
              <a:cs typeface="Calibri" panose="020F0502020204030204" pitchFamily="34" charset="0"/>
            </a:endParaRPr>
          </a:p>
          <a:p>
            <a:pPr marL="914400" lvl="1" indent="-457200" algn="l">
              <a:buFont typeface="+mj-lt"/>
              <a:buAutoNum type="alphaLcParenR"/>
            </a:pPr>
            <a:r>
              <a:rPr lang="en-US" b="0" dirty="0">
                <a:latin typeface="Calibri" panose="020F0502020204030204" pitchFamily="34" charset="0"/>
                <a:cs typeface="Calibri" panose="020F0502020204030204" pitchFamily="34" charset="0"/>
              </a:rPr>
              <a:t>Special Education Program</a:t>
            </a:r>
          </a:p>
          <a:p>
            <a:pPr marL="914400" lvl="1" indent="-457200" algn="l">
              <a:buFont typeface="+mj-lt"/>
              <a:buAutoNum type="alphaLcParenR"/>
            </a:pPr>
            <a:r>
              <a:rPr lang="en-US" b="0" dirty="0" err="1">
                <a:latin typeface="Calibri" panose="020F0502020204030204" pitchFamily="34" charset="0"/>
                <a:cs typeface="Calibri" panose="020F0502020204030204" pitchFamily="34" charset="0"/>
              </a:rPr>
              <a:t>Homeliving</a:t>
            </a:r>
            <a:r>
              <a:rPr lang="en-US" b="0" dirty="0">
                <a:latin typeface="Calibri" panose="020F0502020204030204" pitchFamily="34" charset="0"/>
                <a:cs typeface="Calibri" panose="020F0502020204030204" pitchFamily="34" charset="0"/>
              </a:rPr>
              <a:t> Programs</a:t>
            </a:r>
          </a:p>
          <a:p>
            <a:pPr marL="914400" lvl="1" indent="-457200" algn="l">
              <a:buFont typeface="+mj-lt"/>
              <a:buAutoNum type="alphaLcParenR"/>
            </a:pPr>
            <a:r>
              <a:rPr lang="en-US" b="0" dirty="0">
                <a:latin typeface="Calibri" panose="020F0502020204030204" pitchFamily="34" charset="0"/>
                <a:cs typeface="Calibri" panose="020F0502020204030204" pitchFamily="34" charset="0"/>
              </a:rPr>
              <a:t>Transportation </a:t>
            </a:r>
          </a:p>
          <a:p>
            <a:pPr algn="l"/>
            <a:r>
              <a:rPr lang="en-US" b="0" dirty="0"/>
              <a:t>5.)  Questions , Comments , Discussion</a:t>
            </a:r>
          </a:p>
          <a:p>
            <a:pPr algn="l"/>
            <a:r>
              <a:rPr lang="en-US" b="0" dirty="0"/>
              <a:t>6.)  Program Contact Information </a:t>
            </a:r>
          </a:p>
        </p:txBody>
      </p:sp>
    </p:spTree>
    <p:extLst>
      <p:ext uri="{BB962C8B-B14F-4D97-AF65-F5344CB8AC3E}">
        <p14:creationId xmlns:p14="http://schemas.microsoft.com/office/powerpoint/2010/main" val="2231800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E5FA-00AB-46A9-B6B5-24ADEE24272E}"/>
              </a:ext>
            </a:extLst>
          </p:cNvPr>
          <p:cNvSpPr>
            <a:spLocks noGrp="1"/>
          </p:cNvSpPr>
          <p:nvPr>
            <p:ph type="ctrTitle"/>
          </p:nvPr>
        </p:nvSpPr>
        <p:spPr/>
        <p:txBody>
          <a:bodyPr>
            <a:normAutofit fontScale="90000"/>
          </a:bodyPr>
          <a:lstStyle/>
          <a:p>
            <a:r>
              <a:rPr lang="en-US" dirty="0"/>
              <a:t>Background and  </a:t>
            </a:r>
            <a:r>
              <a:rPr lang="en-US" i="0" u="none" strike="noStrike" dirty="0">
                <a:solidFill>
                  <a:srgbClr val="0F6460"/>
                </a:solidFill>
                <a:effectLst/>
              </a:rPr>
              <a:t>Overview of The Indian School Equalization Program (ISEP) </a:t>
            </a:r>
            <a:endParaRPr lang="en-US" dirty="0"/>
          </a:p>
        </p:txBody>
      </p:sp>
    </p:spTree>
    <p:extLst>
      <p:ext uri="{BB962C8B-B14F-4D97-AF65-F5344CB8AC3E}">
        <p14:creationId xmlns:p14="http://schemas.microsoft.com/office/powerpoint/2010/main" val="271149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405F-DF9C-496E-BD8A-36EF62F808DB}"/>
              </a:ext>
            </a:extLst>
          </p:cNvPr>
          <p:cNvSpPr>
            <a:spLocks noGrp="1"/>
          </p:cNvSpPr>
          <p:nvPr>
            <p:ph type="ctrTitle"/>
          </p:nvPr>
        </p:nvSpPr>
        <p:spPr>
          <a:xfrm>
            <a:off x="1932495" y="439787"/>
            <a:ext cx="4542597" cy="650782"/>
          </a:xfrm>
        </p:spPr>
        <p:txBody>
          <a:bodyPr/>
          <a:lstStyle/>
          <a:p>
            <a:r>
              <a:rPr lang="en-US" dirty="0"/>
              <a:t>Background</a:t>
            </a:r>
          </a:p>
        </p:txBody>
      </p:sp>
      <p:sp>
        <p:nvSpPr>
          <p:cNvPr id="3" name="Subtitle 2">
            <a:extLst>
              <a:ext uri="{FF2B5EF4-FFF2-40B4-BE49-F238E27FC236}">
                <a16:creationId xmlns:a16="http://schemas.microsoft.com/office/drawing/2014/main" id="{BFF8CA9E-870E-4AE8-84C4-DD8466DCCF69}"/>
              </a:ext>
            </a:extLst>
          </p:cNvPr>
          <p:cNvSpPr>
            <a:spLocks noGrp="1"/>
          </p:cNvSpPr>
          <p:nvPr>
            <p:ph type="subTitle" idx="1"/>
          </p:nvPr>
        </p:nvSpPr>
        <p:spPr>
          <a:xfrm>
            <a:off x="431800" y="1727783"/>
            <a:ext cx="6384955" cy="4812717"/>
          </a:xfrm>
        </p:spPr>
        <p:txBody>
          <a:bodyPr>
            <a:normAutofit/>
          </a:bodyPr>
          <a:lstStyle/>
          <a:p>
            <a:pPr marL="91440" indent="-91440" algn="l">
              <a:spcBef>
                <a:spcPts val="1200"/>
              </a:spcBef>
              <a:spcAft>
                <a:spcPts val="200"/>
              </a:spcAft>
              <a:buClr>
                <a:srgbClr val="72A376"/>
              </a:buClr>
              <a:buSzPct val="100000"/>
              <a:buFont typeface="Calibri" panose="020F0502020204030204" pitchFamily="34" charset="0"/>
              <a:buChar char=" "/>
              <a:defRPr/>
            </a:pPr>
            <a:r>
              <a:rPr lang="en-US" sz="2000" b="0" dirty="0">
                <a:solidFill>
                  <a:prstClr val="black"/>
                </a:solidFill>
                <a:latin typeface="Calibri" panose="020F0502020204030204"/>
              </a:rPr>
              <a:t>As a recipient</a:t>
            </a:r>
            <a:r>
              <a:rPr lang="en-US" sz="2000" b="0" baseline="30000" dirty="0">
                <a:solidFill>
                  <a:prstClr val="black"/>
                </a:solidFill>
                <a:latin typeface="Calibri" panose="020F0502020204030204"/>
              </a:rPr>
              <a:t>1</a:t>
            </a:r>
            <a:r>
              <a:rPr lang="en-US" sz="2000" b="0" dirty="0">
                <a:solidFill>
                  <a:prstClr val="black"/>
                </a:solidFill>
                <a:latin typeface="Calibri" panose="020F0502020204030204"/>
              </a:rPr>
              <a:t> of federal funds through the U.S. Department of Education (US ED) and the U.S. Department of Interior (DOI), the Bureau of Indian Education (BIE) is responsible for ISEP and Fiscal &amp; Programmatic oversite of subgrants</a:t>
            </a:r>
            <a:r>
              <a:rPr lang="en-US" sz="2000" b="0" baseline="30000" dirty="0">
                <a:solidFill>
                  <a:prstClr val="black"/>
                </a:solidFill>
                <a:latin typeface="Calibri" panose="020F0502020204030204"/>
              </a:rPr>
              <a:t>2</a:t>
            </a:r>
            <a:r>
              <a:rPr lang="en-US" sz="2000" b="0" dirty="0">
                <a:solidFill>
                  <a:prstClr val="black"/>
                </a:solidFill>
                <a:latin typeface="Calibri" panose="020F0502020204030204"/>
              </a:rPr>
              <a:t> to BIE funded schools. Meaning the BIE is responsible for ensuring that all federal funds are used in accordance with the purposes of the authorizing statutes and regulations.</a:t>
            </a:r>
          </a:p>
          <a:p>
            <a:pPr marL="91440" indent="-91440" algn="l">
              <a:spcBef>
                <a:spcPts val="1200"/>
              </a:spcBef>
              <a:spcAft>
                <a:spcPts val="200"/>
              </a:spcAft>
              <a:buClr>
                <a:srgbClr val="72A376"/>
              </a:buClr>
              <a:buSzPct val="100000"/>
              <a:buFont typeface="Calibri" panose="020F0502020204030204" pitchFamily="34" charset="0"/>
              <a:buChar char=" "/>
              <a:defRPr/>
            </a:pPr>
            <a:r>
              <a:rPr lang="en-US" sz="2000" b="0" dirty="0">
                <a:solidFill>
                  <a:prstClr val="black"/>
                </a:solidFill>
                <a:latin typeface="Calibri" panose="020F0502020204030204"/>
              </a:rPr>
              <a:t>The BIE’s monitoring process is the means by which BIE ensures that implementation of federal grant programs and expenditure of funds comports with all applicable laws and regulations.</a:t>
            </a:r>
          </a:p>
          <a:p>
            <a:pPr algn="l">
              <a:spcBef>
                <a:spcPts val="1200"/>
              </a:spcBef>
              <a:spcAft>
                <a:spcPts val="200"/>
              </a:spcAft>
              <a:buClr>
                <a:srgbClr val="72A376"/>
              </a:buClr>
              <a:buSzPct val="100000"/>
              <a:defRPr/>
            </a:pPr>
            <a:r>
              <a:rPr lang="en-US" sz="1600" b="0" i="1" baseline="30000" dirty="0">
                <a:solidFill>
                  <a:prstClr val="black"/>
                </a:solidFill>
                <a:latin typeface="Calibri" panose="020F0502020204030204"/>
              </a:rPr>
              <a:t>1</a:t>
            </a:r>
            <a:r>
              <a:rPr lang="en-US" sz="1600" b="0" i="1" dirty="0">
                <a:solidFill>
                  <a:prstClr val="black"/>
                </a:solidFill>
                <a:latin typeface="Calibri" panose="020F0502020204030204"/>
              </a:rPr>
              <a:t>the recipient of the state allocation is the BIE as the state education agency (SEA) </a:t>
            </a:r>
          </a:p>
          <a:p>
            <a:pPr algn="l">
              <a:spcBef>
                <a:spcPts val="1200"/>
              </a:spcBef>
              <a:spcAft>
                <a:spcPts val="200"/>
              </a:spcAft>
              <a:buClr>
                <a:srgbClr val="72A376"/>
              </a:buClr>
              <a:buSzPct val="100000"/>
              <a:defRPr/>
            </a:pPr>
            <a:r>
              <a:rPr lang="en-US" sz="1600" b="0" i="1" baseline="30000" dirty="0">
                <a:solidFill>
                  <a:prstClr val="black"/>
                </a:solidFill>
                <a:latin typeface="Calibri" panose="020F0502020204030204"/>
              </a:rPr>
              <a:t>2 </a:t>
            </a:r>
            <a:r>
              <a:rPr lang="en-US" sz="1600" b="0" i="1" dirty="0">
                <a:solidFill>
                  <a:prstClr val="black"/>
                </a:solidFill>
                <a:latin typeface="Calibri" panose="020F0502020204030204"/>
              </a:rPr>
              <a:t>the subgrants are to schools as the local education agencies (LEAs)</a:t>
            </a:r>
          </a:p>
          <a:p>
            <a:endParaRPr lang="en-US" b="0" dirty="0"/>
          </a:p>
        </p:txBody>
      </p:sp>
    </p:spTree>
    <p:extLst>
      <p:ext uri="{BB962C8B-B14F-4D97-AF65-F5344CB8AC3E}">
        <p14:creationId xmlns:p14="http://schemas.microsoft.com/office/powerpoint/2010/main" val="230350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DE3D-8608-430A-9C7B-9E25E81D153A}"/>
              </a:ext>
            </a:extLst>
          </p:cNvPr>
          <p:cNvSpPr>
            <a:spLocks noGrp="1"/>
          </p:cNvSpPr>
          <p:nvPr>
            <p:ph type="title"/>
          </p:nvPr>
        </p:nvSpPr>
        <p:spPr>
          <a:xfrm>
            <a:off x="3373840" y="407225"/>
            <a:ext cx="7383060" cy="1715190"/>
          </a:xfrm>
        </p:spPr>
        <p:txBody>
          <a:bodyPr>
            <a:normAutofit fontScale="90000"/>
          </a:bodyPr>
          <a:lstStyle/>
          <a:p>
            <a:pPr algn="l"/>
            <a:r>
              <a:rPr lang="en-US" dirty="0"/>
              <a:t>ALL BIE-FUNDED SCHOOL OPERATE SCHOOLWIDE PROGRAMS</a:t>
            </a:r>
          </a:p>
        </p:txBody>
      </p:sp>
      <p:sp>
        <p:nvSpPr>
          <p:cNvPr id="3" name="Text Placeholder 2">
            <a:extLst>
              <a:ext uri="{FF2B5EF4-FFF2-40B4-BE49-F238E27FC236}">
                <a16:creationId xmlns:a16="http://schemas.microsoft.com/office/drawing/2014/main" id="{793D28FB-A9E9-4556-B30E-E118B37E0387}"/>
              </a:ext>
            </a:extLst>
          </p:cNvPr>
          <p:cNvSpPr>
            <a:spLocks noGrp="1"/>
          </p:cNvSpPr>
          <p:nvPr>
            <p:ph type="body" idx="4294967295"/>
          </p:nvPr>
        </p:nvSpPr>
        <p:spPr>
          <a:xfrm>
            <a:off x="3848100" y="2122415"/>
            <a:ext cx="6467562" cy="4555222"/>
          </a:xfrm>
        </p:spPr>
        <p:txBody>
          <a:bodyPr>
            <a:normAutofit fontScale="92500" lnSpcReduction="10000"/>
          </a:bodyPr>
          <a:lstStyle/>
          <a:p>
            <a:pPr algn="l">
              <a:spcBef>
                <a:spcPts val="1200"/>
              </a:spcBef>
              <a:spcAft>
                <a:spcPts val="200"/>
              </a:spcAft>
              <a:buClr>
                <a:schemeClr val="tx1"/>
              </a:buClr>
              <a:buSzPct val="100000"/>
              <a:buFont typeface="Arial" panose="020B0604020202020204" pitchFamily="34" charset="0"/>
              <a:buChar char="•"/>
              <a:defRPr/>
            </a:pPr>
            <a:r>
              <a:rPr lang="en-US" sz="2200" dirty="0">
                <a:solidFill>
                  <a:prstClr val="black"/>
                </a:solidFill>
                <a:latin typeface="Calibri" panose="020F0502020204030204"/>
                <a:cs typeface="Calibri" panose="020F0502020204030204" pitchFamily="34" charset="0"/>
              </a:rPr>
              <a:t>The schoolwide program consists of:</a:t>
            </a:r>
          </a:p>
          <a:p>
            <a:pPr marL="543560" lvl="1" indent="-342900">
              <a:spcBef>
                <a:spcPts val="200"/>
              </a:spcBef>
              <a:spcAft>
                <a:spcPts val="400"/>
              </a:spcAft>
              <a:buClr>
                <a:schemeClr val="tx1"/>
              </a:buClr>
              <a:buFont typeface="Arial" panose="020B0604020202020204" pitchFamily="34" charset="0"/>
              <a:buChar char="•"/>
              <a:defRPr/>
            </a:pPr>
            <a:r>
              <a:rPr lang="en-US" sz="2000" dirty="0">
                <a:solidFill>
                  <a:prstClr val="black"/>
                </a:solidFill>
                <a:latin typeface="Calibri" panose="020F0502020204030204"/>
                <a:cs typeface="Calibri" panose="020F0502020204030204" pitchFamily="34" charset="0"/>
              </a:rPr>
              <a:t>The Base Program (ISEP) which is funded with ISEP formula funds.</a:t>
            </a:r>
            <a:endParaRPr lang="en-US" sz="2000" dirty="0">
              <a:solidFill>
                <a:prstClr val="black"/>
              </a:solidFill>
              <a:latin typeface="Calibri" panose="020F0502020204030204"/>
              <a:cs typeface="Calibri" panose="020F0502020204030204"/>
            </a:endParaRPr>
          </a:p>
          <a:p>
            <a:pPr marL="669290" lvl="2" indent="-285750">
              <a:spcBef>
                <a:spcPts val="200"/>
              </a:spcBef>
              <a:spcAft>
                <a:spcPts val="400"/>
              </a:spcAft>
              <a:buClr>
                <a:schemeClr val="tx1"/>
              </a:buClr>
              <a:buFont typeface="Arial" panose="020B0604020202020204" pitchFamily="34" charset="0"/>
              <a:buChar char="•"/>
              <a:defRPr/>
            </a:pPr>
            <a:r>
              <a:rPr lang="en-US" sz="1600" b="0" dirty="0">
                <a:solidFill>
                  <a:prstClr val="black"/>
                </a:solidFill>
                <a:latin typeface="Calibri" panose="020F0502020204030204"/>
                <a:cs typeface="Calibri" panose="020F0502020204030204" pitchFamily="34" charset="0"/>
              </a:rPr>
              <a:t>The 15% Special Education Set-aside</a:t>
            </a:r>
            <a:endParaRPr lang="en-US" sz="1600" b="0" dirty="0">
              <a:solidFill>
                <a:prstClr val="black"/>
              </a:solidFill>
              <a:latin typeface="Calibri" panose="020F0502020204030204"/>
              <a:cs typeface="Calibri" panose="020F0502020204030204"/>
            </a:endParaRPr>
          </a:p>
          <a:p>
            <a:pPr marL="669290" lvl="2" indent="-285750">
              <a:spcBef>
                <a:spcPts val="200"/>
              </a:spcBef>
              <a:spcAft>
                <a:spcPts val="400"/>
              </a:spcAft>
              <a:buClr>
                <a:schemeClr val="tx1"/>
              </a:buClr>
              <a:buFont typeface="Arial" panose="020B0604020202020204" pitchFamily="34" charset="0"/>
              <a:buChar char="•"/>
              <a:defRPr/>
            </a:pPr>
            <a:r>
              <a:rPr lang="en-US" sz="1600" b="0" dirty="0">
                <a:solidFill>
                  <a:prstClr val="black"/>
                </a:solidFill>
                <a:latin typeface="Calibri" panose="020F0502020204030204"/>
                <a:cs typeface="Calibri" panose="020F0502020204030204" pitchFamily="34" charset="0"/>
              </a:rPr>
              <a:t>The ISEP supplemental funding for Gifted and Talented and Language Development ELL/NLL </a:t>
            </a:r>
            <a:endParaRPr lang="en-US" sz="1600" b="0" dirty="0">
              <a:solidFill>
                <a:prstClr val="black"/>
              </a:solidFill>
              <a:latin typeface="Calibri" panose="020F0502020204030204"/>
              <a:cs typeface="Calibri" panose="020F0502020204030204"/>
            </a:endParaRPr>
          </a:p>
          <a:p>
            <a:pPr marL="669290" lvl="2" indent="-285750">
              <a:spcBef>
                <a:spcPts val="200"/>
              </a:spcBef>
              <a:spcAft>
                <a:spcPts val="400"/>
              </a:spcAft>
              <a:buClr>
                <a:schemeClr val="tx1"/>
              </a:buClr>
              <a:buFont typeface="Arial" panose="020B0604020202020204" pitchFamily="34" charset="0"/>
              <a:buChar char="•"/>
              <a:defRPr/>
            </a:pPr>
            <a:r>
              <a:rPr lang="en-US" sz="1600" b="0" dirty="0">
                <a:solidFill>
                  <a:prstClr val="black"/>
                </a:solidFill>
                <a:latin typeface="Calibri" panose="020F0502020204030204"/>
                <a:cs typeface="Calibri" panose="020F0502020204030204" pitchFamily="34" charset="0"/>
              </a:rPr>
              <a:t>Additional programs funded through the Department of the Interior (DOI)</a:t>
            </a:r>
            <a:endParaRPr lang="en-US" sz="1600" b="0" dirty="0">
              <a:solidFill>
                <a:prstClr val="black"/>
              </a:solidFill>
              <a:latin typeface="Calibri" panose="020F0502020204030204"/>
              <a:cs typeface="Calibri" panose="020F0502020204030204"/>
            </a:endParaRPr>
          </a:p>
          <a:p>
            <a:pPr marL="543560" lvl="1" indent="-342900">
              <a:spcBef>
                <a:spcPts val="200"/>
              </a:spcBef>
              <a:spcAft>
                <a:spcPts val="400"/>
              </a:spcAft>
              <a:buClr>
                <a:schemeClr val="tx1"/>
              </a:buClr>
              <a:buFont typeface="Arial" panose="020B0604020202020204" pitchFamily="34" charset="0"/>
              <a:buChar char="•"/>
              <a:defRPr/>
            </a:pPr>
            <a:r>
              <a:rPr lang="en-US" sz="2000" dirty="0">
                <a:solidFill>
                  <a:prstClr val="black"/>
                </a:solidFill>
                <a:latin typeface="Calibri" panose="020F0502020204030204"/>
                <a:cs typeface="Calibri" panose="020F0502020204030204" pitchFamily="34" charset="0"/>
              </a:rPr>
              <a:t>The Supplemental Programs funded through the Department of Education (ED).</a:t>
            </a:r>
            <a:endParaRPr lang="en-US" sz="2000" dirty="0">
              <a:solidFill>
                <a:prstClr val="black"/>
              </a:solidFill>
              <a:latin typeface="Calibri" panose="020F0502020204030204"/>
              <a:cs typeface="Calibri" panose="020F0502020204030204"/>
            </a:endParaRPr>
          </a:p>
          <a:p>
            <a:pPr marL="669290" lvl="2" indent="-285750">
              <a:spcBef>
                <a:spcPts val="200"/>
              </a:spcBef>
              <a:spcAft>
                <a:spcPts val="400"/>
              </a:spcAft>
              <a:buClr>
                <a:schemeClr val="tx1"/>
              </a:buClr>
              <a:buFont typeface="Arial" panose="020B0604020202020204" pitchFamily="34" charset="0"/>
              <a:buChar char="•"/>
              <a:defRPr/>
            </a:pPr>
            <a:r>
              <a:rPr lang="en-US" sz="1600" b="0" dirty="0">
                <a:solidFill>
                  <a:prstClr val="black"/>
                </a:solidFill>
                <a:latin typeface="Calibri" panose="020F0502020204030204"/>
                <a:cs typeface="Calibri" panose="020F0502020204030204" pitchFamily="34" charset="0"/>
              </a:rPr>
              <a:t>Every Student Succeeds Act (ESSA) and </a:t>
            </a:r>
            <a:endParaRPr lang="en-US" sz="1600" b="0" dirty="0">
              <a:solidFill>
                <a:prstClr val="black"/>
              </a:solidFill>
              <a:latin typeface="Calibri" panose="020F0502020204030204"/>
              <a:cs typeface="Calibri"/>
            </a:endParaRPr>
          </a:p>
          <a:p>
            <a:pPr marL="669290" lvl="2" indent="-285750">
              <a:spcBef>
                <a:spcPts val="200"/>
              </a:spcBef>
              <a:spcAft>
                <a:spcPts val="400"/>
              </a:spcAft>
              <a:buClr>
                <a:schemeClr val="tx1"/>
              </a:buClr>
              <a:buFont typeface="Arial" panose="020B0604020202020204" pitchFamily="34" charset="0"/>
              <a:buChar char="•"/>
              <a:defRPr/>
            </a:pPr>
            <a:r>
              <a:rPr lang="en-US" sz="1600" b="0" dirty="0">
                <a:solidFill>
                  <a:prstClr val="black"/>
                </a:solidFill>
                <a:latin typeface="Calibri" panose="020F0502020204030204"/>
                <a:cs typeface="Calibri" panose="020F0502020204030204" pitchFamily="34" charset="0"/>
              </a:rPr>
              <a:t>the Individuals with Disabilities Education Act (IDEA) programs.</a:t>
            </a:r>
            <a:endParaRPr lang="en-US" sz="1600" b="0" dirty="0">
              <a:solidFill>
                <a:prstClr val="black"/>
              </a:solidFill>
              <a:latin typeface="Calibri" panose="020F0502020204030204"/>
              <a:cs typeface="Calibri"/>
            </a:endParaRPr>
          </a:p>
          <a:p>
            <a:pPr marL="669290" lvl="2" indent="-285750">
              <a:spcBef>
                <a:spcPts val="200"/>
              </a:spcBef>
              <a:spcAft>
                <a:spcPts val="400"/>
              </a:spcAft>
              <a:buClr>
                <a:schemeClr val="tx1"/>
              </a:buClr>
              <a:buFont typeface="Arial" panose="020B0604020202020204" pitchFamily="34" charset="0"/>
              <a:buChar char="•"/>
              <a:defRPr/>
            </a:pPr>
            <a:r>
              <a:rPr lang="en-US" sz="1600" b="0" dirty="0">
                <a:solidFill>
                  <a:prstClr val="black"/>
                </a:solidFill>
                <a:latin typeface="Calibri" panose="020F0502020204030204"/>
                <a:cs typeface="Calibri" panose="020F0502020204030204" pitchFamily="34" charset="0"/>
              </a:rPr>
              <a:t>US ED Discretionary Grants</a:t>
            </a:r>
            <a:endParaRPr lang="en-US" sz="1600" b="0" dirty="0">
              <a:solidFill>
                <a:prstClr val="black"/>
              </a:solidFill>
              <a:latin typeface="Calibri" panose="020F0502020204030204"/>
              <a:cs typeface="Calibri"/>
            </a:endParaRPr>
          </a:p>
          <a:p>
            <a:pPr marL="852170" lvl="3" indent="-285750">
              <a:spcBef>
                <a:spcPts val="200"/>
              </a:spcBef>
              <a:spcAft>
                <a:spcPts val="400"/>
              </a:spcAft>
              <a:buClr>
                <a:schemeClr val="tx1"/>
              </a:buClr>
              <a:buFont typeface="Arial" panose="020B0604020202020204" pitchFamily="34" charset="0"/>
              <a:buChar char="•"/>
              <a:defRPr/>
            </a:pPr>
            <a:r>
              <a:rPr lang="en-US" sz="1600" dirty="0">
                <a:solidFill>
                  <a:prstClr val="black"/>
                </a:solidFill>
                <a:latin typeface="Calibri" panose="020F0502020204030204"/>
              </a:rPr>
              <a:t>The McKinney-Vento Homeless Assistance Act (MV)</a:t>
            </a:r>
            <a:endParaRPr lang="en-US" sz="1600" dirty="0">
              <a:solidFill>
                <a:prstClr val="black"/>
              </a:solidFill>
              <a:latin typeface="Calibri" panose="020F0502020204030204"/>
              <a:cs typeface="Calibri" panose="020F0502020204030204"/>
            </a:endParaRPr>
          </a:p>
          <a:p>
            <a:pPr marL="852170" lvl="3" indent="-285750">
              <a:spcBef>
                <a:spcPts val="200"/>
              </a:spcBef>
              <a:spcAft>
                <a:spcPts val="400"/>
              </a:spcAft>
              <a:buClr>
                <a:schemeClr val="tx1"/>
              </a:buClr>
              <a:buFont typeface="Arial" panose="020B0604020202020204" pitchFamily="34" charset="0"/>
              <a:buChar char="•"/>
              <a:defRPr/>
            </a:pPr>
            <a:r>
              <a:rPr lang="en-US" sz="1600" dirty="0">
                <a:solidFill>
                  <a:prstClr val="black"/>
                </a:solidFill>
                <a:latin typeface="Calibri" panose="020F0502020204030204"/>
              </a:rPr>
              <a:t>21st Century Community Learning Centers (21st CCLC)</a:t>
            </a:r>
            <a:endParaRPr lang="en-US" sz="1600" dirty="0">
              <a:solidFill>
                <a:prstClr val="black"/>
              </a:solidFill>
              <a:latin typeface="Calibri" panose="020F0502020204030204"/>
              <a:cs typeface="Calibri" panose="020F0502020204030204"/>
            </a:endParaRPr>
          </a:p>
          <a:p>
            <a:pPr marL="852170" lvl="3" indent="-285750">
              <a:spcBef>
                <a:spcPts val="200"/>
              </a:spcBef>
              <a:spcAft>
                <a:spcPts val="400"/>
              </a:spcAft>
              <a:buClr>
                <a:schemeClr val="tx1"/>
              </a:buClr>
              <a:buFont typeface="Arial" panose="020B0604020202020204" pitchFamily="34" charset="0"/>
              <a:buChar char="•"/>
              <a:defRPr/>
            </a:pPr>
            <a:r>
              <a:rPr lang="en-US" sz="1600" dirty="0">
                <a:solidFill>
                  <a:prstClr val="black"/>
                </a:solidFill>
                <a:latin typeface="Calibri" panose="020F0502020204030204"/>
              </a:rPr>
              <a:t>Comprehensive Support and Improvement (CSI),  1003(a)</a:t>
            </a:r>
            <a:endParaRPr lang="en-US" sz="1600" dirty="0">
              <a:solidFill>
                <a:prstClr val="black"/>
              </a:solidFill>
              <a:latin typeface="Calibri" panose="020F0502020204030204"/>
              <a:cs typeface="Calibri"/>
            </a:endParaRPr>
          </a:p>
          <a:p>
            <a:pPr>
              <a:buClr>
                <a:schemeClr val="tx1"/>
              </a:buClr>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19037"/>
      </p:ext>
    </p:extLst>
  </p:cSld>
  <p:clrMapOvr>
    <a:masterClrMapping/>
  </p:clrMapOvr>
</p:sld>
</file>

<file path=ppt/theme/theme1.xml><?xml version="1.0" encoding="utf-8"?>
<a:theme xmlns:a="http://schemas.openxmlformats.org/drawingml/2006/main" name="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4.3 Central Office Template" id="{9B7B5AD5-5FFB-453A-A7CF-BB838296C052}" vid="{858E6D96-D63E-4BB5-A635-9B6E650457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TimePosted xmlns="537495c8-04d0-4d9f-a3c5-24b15dd8235a"/>
    <lcf76f155ced4ddcb4097134ff3c332f xmlns="537495c8-04d0-4d9f-a3c5-24b15dd8235a">
      <Terms xmlns="http://schemas.microsoft.com/office/infopath/2007/PartnerControls"/>
    </lcf76f155ced4ddcb4097134ff3c332f>
    <TaxCatchAll xmlns="31062a0d-ede8-4112-b4bb-00a9c1bc8e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4" ma:contentTypeDescription="Create a new document." ma:contentTypeScope="" ma:versionID="b6e045c44db7cc55ae4da8845646d733">
  <xsd:schema xmlns:xsd="http://www.w3.org/2001/XMLSchema" xmlns:xs="http://www.w3.org/2001/XMLSchema" xmlns:p="http://schemas.microsoft.com/office/2006/metadata/properties" xmlns:ns2="537495c8-04d0-4d9f-a3c5-24b15dd8235a" xmlns:ns3="d6c4c347-d8bf-4125-97e5-bf5a24a6ea48" xmlns:ns4="31062a0d-ede8-4112-b4bb-00a9c1bc8e16" targetNamespace="http://schemas.microsoft.com/office/2006/metadata/properties" ma:root="true" ma:fieldsID="1804e3f35c2ccfb1888bbfb2fec1de90" ns2:_="" ns3:_="" ns4:_="">
    <xsd:import namespace="537495c8-04d0-4d9f-a3c5-24b15dd8235a"/>
    <xsd:import namespace="d6c4c347-d8bf-4125-97e5-bf5a24a6ea48"/>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505bb3b-600f-4dd2-97d1-0aa4c49e4934}" ma:internalName="TaxCatchAll" ma:showField="CatchAllData" ma:web="53f24b3a-2adf-47ef-9d29-c9edda841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18057D-CADD-4435-B473-85BAC6559F95}">
  <ds:schemaRefs>
    <ds:schemaRef ds:uri="http://schemas.microsoft.com/sharepoint/v3/contenttype/forms"/>
  </ds:schemaRefs>
</ds:datastoreItem>
</file>

<file path=customXml/itemProps2.xml><?xml version="1.0" encoding="utf-8"?>
<ds:datastoreItem xmlns:ds="http://schemas.openxmlformats.org/officeDocument/2006/customXml" ds:itemID="{6D1387CA-414C-4A4B-BE5C-9E2C9DEAE4A6}">
  <ds:schemaRefs>
    <ds:schemaRef ds:uri="http://schemas.microsoft.com/office/2006/documentManagement/types"/>
    <ds:schemaRef ds:uri="http://www.w3.org/XML/1998/namespace"/>
    <ds:schemaRef ds:uri="http://purl.org/dc/elements/1.1/"/>
    <ds:schemaRef ds:uri="fcf320ec-0260-4601-81f6-6b9453495b6c"/>
    <ds:schemaRef ds:uri="http://purl.org/dc/terms/"/>
    <ds:schemaRef ds:uri="http://schemas.microsoft.com/office/infopath/2007/PartnerControls"/>
    <ds:schemaRef ds:uri="http://schemas.openxmlformats.org/package/2006/metadata/core-properties"/>
    <ds:schemaRef ds:uri="6fea5163-c932-44d7-8449-d0f3d1462558"/>
    <ds:schemaRef ds:uri="http://schemas.microsoft.com/office/2006/metadata/properties"/>
    <ds:schemaRef ds:uri="http://purl.org/dc/dcmitype/"/>
    <ds:schemaRef ds:uri="537495c8-04d0-4d9f-a3c5-24b15dd8235a"/>
    <ds:schemaRef ds:uri="31062a0d-ede8-4112-b4bb-00a9c1bc8e16"/>
  </ds:schemaRefs>
</ds:datastoreItem>
</file>

<file path=customXml/itemProps3.xml><?xml version="1.0" encoding="utf-8"?>
<ds:datastoreItem xmlns:ds="http://schemas.openxmlformats.org/officeDocument/2006/customXml" ds:itemID="{874A68E1-02C7-44F3-A134-8613B23C0B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495c8-04d0-4d9f-a3c5-24b15dd8235a"/>
    <ds:schemaRef ds:uri="d6c4c347-d8bf-4125-97e5-bf5a24a6ea4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BIE SLIDE 4.3 Central Office Template</Template>
  <TotalTime>2616</TotalTime>
  <Words>5856</Words>
  <Application>Microsoft Office PowerPoint</Application>
  <PresentationFormat>Widescreen</PresentationFormat>
  <Paragraphs>453</Paragraphs>
  <Slides>58</Slides>
  <Notes>5</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SESSION 8 ISEP</vt:lpstr>
      <vt:lpstr>25 CFR INDIAN SCHOOL EQUALIZATION PROGRAM (ISEP) Preparation Webinar 2021-2022</vt:lpstr>
      <vt:lpstr>PowerPoint Presentation</vt:lpstr>
      <vt:lpstr>Meet Our Team</vt:lpstr>
      <vt:lpstr>Presentation Outline</vt:lpstr>
      <vt:lpstr>Background and  Overview of The Indian School Equalization Program (ISEP) </vt:lpstr>
      <vt:lpstr>Background</vt:lpstr>
      <vt:lpstr>ALL BIE-FUNDED SCHOOL OPERATE SCHOOLWIDE PROGRAMS</vt:lpstr>
      <vt:lpstr>PowerPoint Presentation</vt:lpstr>
      <vt:lpstr>25 CFR Indian School Equalization Program (ISEP)  - § 36.10 Standard I - Philosophy and Goals </vt:lpstr>
      <vt:lpstr>25 CFR INDIAN SCHOOL EQUALIZATION PROGRAM (ISEP) </vt:lpstr>
      <vt:lpstr>25 CFR INDIAN SCHOOL EQUALIZATION PROGRAM (ISEP) </vt:lpstr>
      <vt:lpstr>25 CFR INDIAN SCHOOL EQUALIZATION PROGRAM (ISEP) </vt:lpstr>
      <vt:lpstr>25 CFR INDIAN SCHOOL EQUALIZATION PROGRAM (ISEP) </vt:lpstr>
      <vt:lpstr>25 CFR INDIAN SCHOOL EQUALIZATION PROGRAM (ISEP) </vt:lpstr>
      <vt:lpstr>25 CFR INDIAN SCHOOL EQUALIZATION PROGRAM (ISEP)</vt:lpstr>
      <vt:lpstr>25 CFR INDIAN SCHOOL EQUALIZATION PROGRAM (ISEP)</vt:lpstr>
      <vt:lpstr>25 CFR INDIAN SCHOOL EQUALIZATION PROGRAM (ISEP) </vt:lpstr>
      <vt:lpstr>25 CFR, PART 38 – EDUCATION PERSONNEL</vt:lpstr>
      <vt:lpstr> 25 CFR INDIAN SCHOOL EQUALIZATION PROGRAM (ISEP) </vt:lpstr>
      <vt:lpstr>25 CFR INDIAN SCHOOL EQUALIZATION PROGRAM (ISEP) </vt:lpstr>
      <vt:lpstr>ISEP : GIFTED AND TALENTED PROGRAM</vt:lpstr>
      <vt:lpstr>25 CFR INDIAN SCHOOL EQUALIZATION PROGRAM (ISEP)  GIFTED AND TALENTED</vt:lpstr>
      <vt:lpstr>25 CFR INDIAN SCHOOL EQUALIZATION PROGRAM (ISEP)  GIFTED AND TALENTED</vt:lpstr>
      <vt:lpstr>25 CFR INDIAN SCHOOL EQUALIZATION PROGRAM (ISEP)  GIFTED AND TALENTED</vt:lpstr>
      <vt:lpstr>25 CFR INDIAN SCHOOL EQUALIZATION PROGRAM (ISEP)  GIFTED AND TALENTED</vt:lpstr>
      <vt:lpstr>25 CFR INDIAN SCHOOL EQUALIZATION PROGRAM (ISEP)  GIFTED AND TALENTED</vt:lpstr>
      <vt:lpstr>25 CFR INDIAN SCHOOL EQUALIZATION PROGRAM (ISEP)  GIFTED AND TALENTED</vt:lpstr>
      <vt:lpstr>25 CFR INDIAN SCHOOL EQUALIZATION PROGRAM (ISEP)  GIFTED AND TALENTED</vt:lpstr>
      <vt:lpstr>PowerPoint Presentation</vt:lpstr>
      <vt:lpstr>REGULATIONS FROM 25 CFR- LANGUAGE DEVELOPMENT PROGRAMS</vt:lpstr>
      <vt:lpstr>25 CFR LANGUAGE DEVELOPMENT PROGRAMS</vt:lpstr>
      <vt:lpstr>PowerPoint Presentation</vt:lpstr>
      <vt:lpstr>25 CFR LANGUAGE DEVELOPMENT PROGRAMS</vt:lpstr>
      <vt:lpstr>25 CFR LANGUAGE DEVELOPMENT PROGRAMS</vt:lpstr>
      <vt:lpstr>PowerPoint Presentation</vt:lpstr>
      <vt:lpstr>25 CFR SPECIAL EDUCATION</vt:lpstr>
      <vt:lpstr>PowerPoint Presentation</vt:lpstr>
      <vt:lpstr>25 CFR SPECIAL EDUCATION</vt:lpstr>
      <vt:lpstr>25 CFR SPECIAL EDUCATION</vt:lpstr>
      <vt:lpstr>PowerPoint Presentation</vt:lpstr>
      <vt:lpstr>ISEP: HOMELIVING PROGRAMS  </vt:lpstr>
      <vt:lpstr>25 CFR SUBGRANT G – HOMELIVING PROGRAMS</vt:lpstr>
      <vt:lpstr>PowerPoint Presentation</vt:lpstr>
      <vt:lpstr>PowerPoint Presentation</vt:lpstr>
      <vt:lpstr>PowerPoint Presentation</vt:lpstr>
      <vt:lpstr>ISEP: TRANSPORTATION  </vt:lpstr>
      <vt:lpstr>CFR 25 ISEP TRANSPORTATION</vt:lpstr>
      <vt:lpstr>PowerPoint Presentation</vt:lpstr>
      <vt:lpstr>PowerPoint Presentation</vt:lpstr>
      <vt:lpstr>PowerPoint Presentation</vt:lpstr>
      <vt:lpstr>PowerPoint Presentation</vt:lpstr>
      <vt:lpstr>PowerPoint Presentation</vt:lpstr>
      <vt:lpstr>“Teamwork is what makes the dream work.”</vt:lpstr>
      <vt:lpstr>CONNECT WITH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Bitsui, Marian K</dc:creator>
  <cp:lastModifiedBy>Perry, Dunnivan G</cp:lastModifiedBy>
  <cp:revision>74</cp:revision>
  <dcterms:created xsi:type="dcterms:W3CDTF">2022-01-20T15:00:48Z</dcterms:created>
  <dcterms:modified xsi:type="dcterms:W3CDTF">2022-06-06T21:56:10Z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y fmtid="{D5CDD505-2E9C-101B-9397-08002B2CF9AE}" pid="3" name="MediaServiceImageTags">
    <vt:lpwstr/>
  </property>
</Properties>
</file>