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media/image67.jpg" ContentType="image/jpg"/>
  <Override PartName="/ppt/notesSlides/notesSlide6.xml" ContentType="application/vnd.openxmlformats-officedocument.presentationml.notesSlide+xml"/>
  <Override PartName="/ppt/media/image68.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69.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70.jpg" ContentType="image/jpg"/>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71.jpg" ContentType="image/jp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media/image72.jpg" ContentType="image/jp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73.jpg" ContentType="image/jpg"/>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74.jpg" ContentType="image/jpg"/>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77.jpg" ContentType="image/jpg"/>
  <Override PartName="/ppt/notesSlides/notesSlide39.xml" ContentType="application/vnd.openxmlformats-officedocument.presentationml.notesSlide+xml"/>
  <Override PartName="/ppt/media/image78.jpg" ContentType="image/jpg"/>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image79.jpg" ContentType="image/jpg"/>
  <Override PartName="/ppt/notesSlides/notesSlide44.xml" ContentType="application/vnd.openxmlformats-officedocument.presentationml.notesSlide+xml"/>
  <Override PartName="/ppt/media/image80.jpg" ContentType="image/jpg"/>
  <Override PartName="/ppt/notesSlides/notesSlide45.xml" ContentType="application/vnd.openxmlformats-officedocument.presentationml.notesSlide+xml"/>
  <Override PartName="/ppt/media/image81.jpg" ContentType="image/jpg"/>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media/image82.jpg" ContentType="image/jpg"/>
  <Override PartName="/ppt/notesSlides/notesSlide49.xml" ContentType="application/vnd.openxmlformats-officedocument.presentationml.notesSlide+xml"/>
  <Override PartName="/ppt/notesSlides/notesSlide50.xml" ContentType="application/vnd.openxmlformats-officedocument.presentationml.notesSlide+xml"/>
  <Override PartName="/ppt/media/image83.jpg" ContentType="image/jpg"/>
  <Override PartName="/ppt/notesSlides/notesSlide51.xml" ContentType="application/vnd.openxmlformats-officedocument.presentationml.notesSlide+xml"/>
  <Override PartName="/ppt/notesSlides/notesSlide52.xml" ContentType="application/vnd.openxmlformats-officedocument.presentationml.notesSlide+xml"/>
  <Override PartName="/ppt/media/image84.jpg" ContentType="image/jpg"/>
  <Override PartName="/ppt/notesSlides/notesSlide53.xml" ContentType="application/vnd.openxmlformats-officedocument.presentationml.notesSlide+xml"/>
  <Override PartName="/ppt/notesSlides/notesSlide54.xml" ContentType="application/vnd.openxmlformats-officedocument.presentationml.notesSlide+xml"/>
  <Override PartName="/ppt/media/image85.jpg" ContentType="image/jpg"/>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media/image88.jpg" ContentType="image/jpg"/>
  <Override PartName="/ppt/notesSlides/notesSlide59.xml" ContentType="application/vnd.openxmlformats-officedocument.presentationml.notesSlide+xml"/>
  <Override PartName="/ppt/media/image89.jpg" ContentType="image/jpg"/>
  <Override PartName="/ppt/notesSlides/notesSlide60.xml" ContentType="application/vnd.openxmlformats-officedocument.presentationml.notesSlide+xml"/>
  <Override PartName="/ppt/media/image90.jpg" ContentType="image/jpg"/>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86"/>
  </p:notesMasterIdLst>
  <p:sldIdLst>
    <p:sldId id="257" r:id="rId5"/>
    <p:sldId id="396" r:id="rId6"/>
    <p:sldId id="269" r:id="rId7"/>
    <p:sldId id="404" r:id="rId8"/>
    <p:sldId id="305" r:id="rId9"/>
    <p:sldId id="287" r:id="rId10"/>
    <p:sldId id="292" r:id="rId11"/>
    <p:sldId id="293" r:id="rId12"/>
    <p:sldId id="294" r:id="rId13"/>
    <p:sldId id="332" r:id="rId14"/>
    <p:sldId id="334" r:id="rId15"/>
    <p:sldId id="306" r:id="rId16"/>
    <p:sldId id="335" r:id="rId17"/>
    <p:sldId id="333" r:id="rId18"/>
    <p:sldId id="400" r:id="rId19"/>
    <p:sldId id="337" r:id="rId20"/>
    <p:sldId id="340" r:id="rId21"/>
    <p:sldId id="356" r:id="rId22"/>
    <p:sldId id="357" r:id="rId23"/>
    <p:sldId id="358" r:id="rId24"/>
    <p:sldId id="359" r:id="rId25"/>
    <p:sldId id="323" r:id="rId26"/>
    <p:sldId id="324" r:id="rId27"/>
    <p:sldId id="326" r:id="rId28"/>
    <p:sldId id="327" r:id="rId29"/>
    <p:sldId id="328" r:id="rId30"/>
    <p:sldId id="329" r:id="rId31"/>
    <p:sldId id="308" r:id="rId32"/>
    <p:sldId id="309" r:id="rId33"/>
    <p:sldId id="310" r:id="rId34"/>
    <p:sldId id="311" r:id="rId35"/>
    <p:sldId id="314" r:id="rId36"/>
    <p:sldId id="345" r:id="rId37"/>
    <p:sldId id="346" r:id="rId38"/>
    <p:sldId id="347" r:id="rId39"/>
    <p:sldId id="348" r:id="rId40"/>
    <p:sldId id="349" r:id="rId41"/>
    <p:sldId id="350" r:id="rId42"/>
    <p:sldId id="401" r:id="rId43"/>
    <p:sldId id="341" r:id="rId44"/>
    <p:sldId id="343" r:id="rId45"/>
    <p:sldId id="336" r:id="rId46"/>
    <p:sldId id="344" r:id="rId47"/>
    <p:sldId id="351" r:id="rId48"/>
    <p:sldId id="352" r:id="rId49"/>
    <p:sldId id="354" r:id="rId50"/>
    <p:sldId id="355" r:id="rId51"/>
    <p:sldId id="363" r:id="rId52"/>
    <p:sldId id="364" r:id="rId53"/>
    <p:sldId id="367" r:id="rId54"/>
    <p:sldId id="368" r:id="rId55"/>
    <p:sldId id="370" r:id="rId56"/>
    <p:sldId id="371" r:id="rId57"/>
    <p:sldId id="372" r:id="rId58"/>
    <p:sldId id="373" r:id="rId59"/>
    <p:sldId id="374" r:id="rId60"/>
    <p:sldId id="402" r:id="rId61"/>
    <p:sldId id="375" r:id="rId62"/>
    <p:sldId id="405" r:id="rId63"/>
    <p:sldId id="376" r:id="rId64"/>
    <p:sldId id="377" r:id="rId65"/>
    <p:sldId id="378" r:id="rId66"/>
    <p:sldId id="379" r:id="rId67"/>
    <p:sldId id="380" r:id="rId68"/>
    <p:sldId id="381" r:id="rId69"/>
    <p:sldId id="382" r:id="rId70"/>
    <p:sldId id="390" r:id="rId71"/>
    <p:sldId id="389" r:id="rId72"/>
    <p:sldId id="388" r:id="rId73"/>
    <p:sldId id="383" r:id="rId74"/>
    <p:sldId id="386" r:id="rId75"/>
    <p:sldId id="297" r:id="rId76"/>
    <p:sldId id="406" r:id="rId77"/>
    <p:sldId id="391" r:id="rId78"/>
    <p:sldId id="407" r:id="rId79"/>
    <p:sldId id="408" r:id="rId80"/>
    <p:sldId id="394" r:id="rId81"/>
    <p:sldId id="395" r:id="rId82"/>
    <p:sldId id="398" r:id="rId83"/>
    <p:sldId id="399" r:id="rId84"/>
    <p:sldId id="397"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7" autoAdjust="0"/>
    <p:restoredTop sz="96270" autoAdjust="0"/>
  </p:normalViewPr>
  <p:slideViewPr>
    <p:cSldViewPr snapToGrid="0">
      <p:cViewPr varScale="1">
        <p:scale>
          <a:sx n="112" d="100"/>
          <a:sy n="112" d="100"/>
        </p:scale>
        <p:origin x="1620"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1640FA-FECC-4442-BEA1-60E7944B63CD}" type="doc">
      <dgm:prSet loTypeId="urn:microsoft.com/office/officeart/2005/8/layout/pyramid1" loCatId="pyramid" qsTypeId="urn:microsoft.com/office/officeart/2005/8/quickstyle/simple1" qsCatId="simple" csTypeId="urn:microsoft.com/office/officeart/2005/8/colors/accent3_3" csCatId="accent3" phldr="1"/>
      <dgm:spPr/>
    </dgm:pt>
    <dgm:pt modelId="{C2721788-61A9-4071-9181-0B1D6EAD7574}">
      <dgm:prSet phldrT="[Text]" custT="1"/>
      <dgm:spPr/>
      <dgm:t>
        <a:bodyPr/>
        <a:lstStyle/>
        <a:p>
          <a:r>
            <a:rPr lang="en-US" sz="2000" dirty="0">
              <a:solidFill>
                <a:srgbClr val="000000"/>
              </a:solidFill>
              <a:latin typeface="+mn-lt"/>
              <a:cs typeface="Arial" panose="020B0604020202020204" pitchFamily="34" charset="0"/>
            </a:rPr>
            <a:t>Thrift Savings Plan</a:t>
          </a:r>
        </a:p>
      </dgm:t>
    </dgm:pt>
    <dgm:pt modelId="{C98F21B3-21E0-4F38-B0D9-43C6D4C3EEE9}" type="parTrans" cxnId="{DF36F905-7C51-4729-AC2D-B06007F3C3E7}">
      <dgm:prSet/>
      <dgm:spPr/>
      <dgm:t>
        <a:bodyPr/>
        <a:lstStyle/>
        <a:p>
          <a:endParaRPr lang="en-US"/>
        </a:p>
      </dgm:t>
    </dgm:pt>
    <dgm:pt modelId="{E9568E8B-ACBA-4201-AFB5-01707B618193}" type="sibTrans" cxnId="{DF36F905-7C51-4729-AC2D-B06007F3C3E7}">
      <dgm:prSet/>
      <dgm:spPr/>
      <dgm:t>
        <a:bodyPr/>
        <a:lstStyle/>
        <a:p>
          <a:endParaRPr lang="en-US"/>
        </a:p>
      </dgm:t>
    </dgm:pt>
    <dgm:pt modelId="{FBB76D20-6739-4539-9042-3702E1EA0D81}">
      <dgm:prSet phldrT="[Text]" custT="1"/>
      <dgm:spPr/>
      <dgm:t>
        <a:bodyPr/>
        <a:lstStyle/>
        <a:p>
          <a:r>
            <a:rPr lang="en-US" sz="1800" dirty="0">
              <a:solidFill>
                <a:srgbClr val="000000"/>
              </a:solidFill>
              <a:latin typeface="+mn-lt"/>
              <a:cs typeface="Arial" panose="020B0604020202020204" pitchFamily="34" charset="0"/>
            </a:rPr>
            <a:t>Social Security</a:t>
          </a:r>
        </a:p>
      </dgm:t>
    </dgm:pt>
    <dgm:pt modelId="{82D0D3AA-3942-422B-B5F2-0BDA0F31EA8C}" type="sibTrans" cxnId="{7FBA78B8-EA05-4972-872A-E8A1489D6974}">
      <dgm:prSet/>
      <dgm:spPr/>
      <dgm:t>
        <a:bodyPr/>
        <a:lstStyle/>
        <a:p>
          <a:endParaRPr lang="en-US"/>
        </a:p>
      </dgm:t>
    </dgm:pt>
    <dgm:pt modelId="{03375AC7-E0DB-4D7C-B6E0-485BD8B942AF}" type="parTrans" cxnId="{7FBA78B8-EA05-4972-872A-E8A1489D6974}">
      <dgm:prSet/>
      <dgm:spPr/>
      <dgm:t>
        <a:bodyPr/>
        <a:lstStyle/>
        <a:p>
          <a:endParaRPr lang="en-US"/>
        </a:p>
      </dgm:t>
    </dgm:pt>
    <dgm:pt modelId="{95DEAB90-B3B7-45CB-9790-91C032A1CF36}">
      <dgm:prSet phldrT="[Text]" custT="1"/>
      <dgm:spPr/>
      <dgm:t>
        <a:bodyPr/>
        <a:lstStyle/>
        <a:p>
          <a:r>
            <a:rPr lang="en-US" sz="2000" dirty="0">
              <a:latin typeface="+mn-lt"/>
              <a:cs typeface="Arial" panose="020B0604020202020204" pitchFamily="34" charset="0"/>
            </a:rPr>
            <a:t>         </a:t>
          </a:r>
          <a:r>
            <a:rPr lang="en-US" sz="1800" dirty="0">
              <a:latin typeface="+mn-lt"/>
              <a:cs typeface="Arial" panose="020B0604020202020204" pitchFamily="34" charset="0"/>
            </a:rPr>
            <a:t>                </a:t>
          </a:r>
        </a:p>
        <a:p>
          <a:endParaRPr lang="en-US" sz="1800" dirty="0">
            <a:latin typeface="+mn-lt"/>
            <a:cs typeface="Arial" panose="020B0604020202020204" pitchFamily="34" charset="0"/>
          </a:endParaRPr>
        </a:p>
        <a:p>
          <a:r>
            <a:rPr lang="en-US" sz="1800" dirty="0">
              <a:latin typeface="+mn-lt"/>
              <a:cs typeface="Arial" panose="020B0604020202020204" pitchFamily="34" charset="0"/>
            </a:rPr>
            <a:t> </a:t>
          </a:r>
          <a:r>
            <a:rPr lang="en-US" sz="1600" dirty="0">
              <a:solidFill>
                <a:srgbClr val="000000"/>
              </a:solidFill>
              <a:latin typeface="+mn-lt"/>
              <a:cs typeface="Arial" panose="020B0604020202020204" pitchFamily="34" charset="0"/>
            </a:rPr>
            <a:t>FERS Annuity</a:t>
          </a:r>
        </a:p>
      </dgm:t>
    </dgm:pt>
    <dgm:pt modelId="{0BF2851F-1798-4C20-885D-9391B6AB8DF3}" type="sibTrans" cxnId="{7AB11C1C-69B7-4593-A794-D689DF5EB479}">
      <dgm:prSet/>
      <dgm:spPr/>
      <dgm:t>
        <a:bodyPr/>
        <a:lstStyle/>
        <a:p>
          <a:endParaRPr lang="en-US"/>
        </a:p>
      </dgm:t>
    </dgm:pt>
    <dgm:pt modelId="{E504B864-E951-4F72-A613-288F05E12516}" type="parTrans" cxnId="{7AB11C1C-69B7-4593-A794-D689DF5EB479}">
      <dgm:prSet/>
      <dgm:spPr/>
      <dgm:t>
        <a:bodyPr/>
        <a:lstStyle/>
        <a:p>
          <a:endParaRPr lang="en-US"/>
        </a:p>
      </dgm:t>
    </dgm:pt>
    <dgm:pt modelId="{8F561EEE-6DAA-468C-9AE2-E77C008B9FBF}" type="pres">
      <dgm:prSet presAssocID="{C81640FA-FECC-4442-BEA1-60E7944B63CD}" presName="Name0" presStyleCnt="0">
        <dgm:presLayoutVars>
          <dgm:dir/>
          <dgm:animLvl val="lvl"/>
          <dgm:resizeHandles val="exact"/>
        </dgm:presLayoutVars>
      </dgm:prSet>
      <dgm:spPr/>
    </dgm:pt>
    <dgm:pt modelId="{A22BD118-A863-47D7-99AF-183EFE605FAA}" type="pres">
      <dgm:prSet presAssocID="{95DEAB90-B3B7-45CB-9790-91C032A1CF36}" presName="Name8" presStyleCnt="0"/>
      <dgm:spPr/>
    </dgm:pt>
    <dgm:pt modelId="{6CAFE252-2F32-4DC3-A731-E2EB1C7CA66D}" type="pres">
      <dgm:prSet presAssocID="{95DEAB90-B3B7-45CB-9790-91C032A1CF36}" presName="level" presStyleLbl="node1" presStyleIdx="0" presStyleCnt="3" custLinFactNeighborX="-581" custLinFactNeighborY="1007">
        <dgm:presLayoutVars>
          <dgm:chMax val="1"/>
          <dgm:bulletEnabled val="1"/>
        </dgm:presLayoutVars>
      </dgm:prSet>
      <dgm:spPr/>
    </dgm:pt>
    <dgm:pt modelId="{276CFE2F-48B0-40BD-87FD-1545A33A015C}" type="pres">
      <dgm:prSet presAssocID="{95DEAB90-B3B7-45CB-9790-91C032A1CF36}" presName="levelTx" presStyleLbl="revTx" presStyleIdx="0" presStyleCnt="0">
        <dgm:presLayoutVars>
          <dgm:chMax val="1"/>
          <dgm:bulletEnabled val="1"/>
        </dgm:presLayoutVars>
      </dgm:prSet>
      <dgm:spPr/>
    </dgm:pt>
    <dgm:pt modelId="{88DE1C63-2A9C-4256-8160-15C4CE36DDDB}" type="pres">
      <dgm:prSet presAssocID="{FBB76D20-6739-4539-9042-3702E1EA0D81}" presName="Name8" presStyleCnt="0"/>
      <dgm:spPr/>
    </dgm:pt>
    <dgm:pt modelId="{62423948-F254-4DEF-9089-C09E5D68B6F3}" type="pres">
      <dgm:prSet presAssocID="{FBB76D20-6739-4539-9042-3702E1EA0D81}" presName="level" presStyleLbl="node1" presStyleIdx="1" presStyleCnt="3">
        <dgm:presLayoutVars>
          <dgm:chMax val="1"/>
          <dgm:bulletEnabled val="1"/>
        </dgm:presLayoutVars>
      </dgm:prSet>
      <dgm:spPr/>
    </dgm:pt>
    <dgm:pt modelId="{26A0B0DE-7EFF-4B36-A297-431318A17FEA}" type="pres">
      <dgm:prSet presAssocID="{FBB76D20-6739-4539-9042-3702E1EA0D81}" presName="levelTx" presStyleLbl="revTx" presStyleIdx="0" presStyleCnt="0">
        <dgm:presLayoutVars>
          <dgm:chMax val="1"/>
          <dgm:bulletEnabled val="1"/>
        </dgm:presLayoutVars>
      </dgm:prSet>
      <dgm:spPr/>
    </dgm:pt>
    <dgm:pt modelId="{5DA7B0CD-85C2-4819-BB98-717DA2634119}" type="pres">
      <dgm:prSet presAssocID="{C2721788-61A9-4071-9181-0B1D6EAD7574}" presName="Name8" presStyleCnt="0"/>
      <dgm:spPr/>
    </dgm:pt>
    <dgm:pt modelId="{2526F75D-4720-449D-ABDD-072BD9F670C4}" type="pres">
      <dgm:prSet presAssocID="{C2721788-61A9-4071-9181-0B1D6EAD7574}" presName="level" presStyleLbl="node1" presStyleIdx="2" presStyleCnt="3">
        <dgm:presLayoutVars>
          <dgm:chMax val="1"/>
          <dgm:bulletEnabled val="1"/>
        </dgm:presLayoutVars>
      </dgm:prSet>
      <dgm:spPr/>
    </dgm:pt>
    <dgm:pt modelId="{450756D9-4A08-4057-8760-6B8EFE5277B1}" type="pres">
      <dgm:prSet presAssocID="{C2721788-61A9-4071-9181-0B1D6EAD7574}" presName="levelTx" presStyleLbl="revTx" presStyleIdx="0" presStyleCnt="0">
        <dgm:presLayoutVars>
          <dgm:chMax val="1"/>
          <dgm:bulletEnabled val="1"/>
        </dgm:presLayoutVars>
      </dgm:prSet>
      <dgm:spPr/>
    </dgm:pt>
  </dgm:ptLst>
  <dgm:cxnLst>
    <dgm:cxn modelId="{DF36F905-7C51-4729-AC2D-B06007F3C3E7}" srcId="{C81640FA-FECC-4442-BEA1-60E7944B63CD}" destId="{C2721788-61A9-4071-9181-0B1D6EAD7574}" srcOrd="2" destOrd="0" parTransId="{C98F21B3-21E0-4F38-B0D9-43C6D4C3EEE9}" sibTransId="{E9568E8B-ACBA-4201-AFB5-01707B618193}"/>
    <dgm:cxn modelId="{7AB11C1C-69B7-4593-A794-D689DF5EB479}" srcId="{C81640FA-FECC-4442-BEA1-60E7944B63CD}" destId="{95DEAB90-B3B7-45CB-9790-91C032A1CF36}" srcOrd="0" destOrd="0" parTransId="{E504B864-E951-4F72-A613-288F05E12516}" sibTransId="{0BF2851F-1798-4C20-885D-9391B6AB8DF3}"/>
    <dgm:cxn modelId="{B0C57638-E3FC-40F6-AF7D-5878472F638B}" type="presOf" srcId="{C2721788-61A9-4071-9181-0B1D6EAD7574}" destId="{2526F75D-4720-449D-ABDD-072BD9F670C4}" srcOrd="0" destOrd="0" presId="urn:microsoft.com/office/officeart/2005/8/layout/pyramid1"/>
    <dgm:cxn modelId="{A6719946-0193-44F7-B47C-D96360F99382}" type="presOf" srcId="{FBB76D20-6739-4539-9042-3702E1EA0D81}" destId="{26A0B0DE-7EFF-4B36-A297-431318A17FEA}" srcOrd="1" destOrd="0" presId="urn:microsoft.com/office/officeart/2005/8/layout/pyramid1"/>
    <dgm:cxn modelId="{1082B399-2F56-4741-AB12-AABED04826FA}" type="presOf" srcId="{C81640FA-FECC-4442-BEA1-60E7944B63CD}" destId="{8F561EEE-6DAA-468C-9AE2-E77C008B9FBF}" srcOrd="0" destOrd="0" presId="urn:microsoft.com/office/officeart/2005/8/layout/pyramid1"/>
    <dgm:cxn modelId="{7FBA78B8-EA05-4972-872A-E8A1489D6974}" srcId="{C81640FA-FECC-4442-BEA1-60E7944B63CD}" destId="{FBB76D20-6739-4539-9042-3702E1EA0D81}" srcOrd="1" destOrd="0" parTransId="{03375AC7-E0DB-4D7C-B6E0-485BD8B942AF}" sibTransId="{82D0D3AA-3942-422B-B5F2-0BDA0F31EA8C}"/>
    <dgm:cxn modelId="{E16351C3-D994-499F-A18A-D4D1A30E4C4C}" type="presOf" srcId="{95DEAB90-B3B7-45CB-9790-91C032A1CF36}" destId="{6CAFE252-2F32-4DC3-A731-E2EB1C7CA66D}" srcOrd="0" destOrd="0" presId="urn:microsoft.com/office/officeart/2005/8/layout/pyramid1"/>
    <dgm:cxn modelId="{6FF1CCC3-D178-4641-9664-7E7E920D58E0}" type="presOf" srcId="{C2721788-61A9-4071-9181-0B1D6EAD7574}" destId="{450756D9-4A08-4057-8760-6B8EFE5277B1}" srcOrd="1" destOrd="0" presId="urn:microsoft.com/office/officeart/2005/8/layout/pyramid1"/>
    <dgm:cxn modelId="{76B01FDE-148E-4674-B4F9-C7473C3217D6}" type="presOf" srcId="{95DEAB90-B3B7-45CB-9790-91C032A1CF36}" destId="{276CFE2F-48B0-40BD-87FD-1545A33A015C}" srcOrd="1" destOrd="0" presId="urn:microsoft.com/office/officeart/2005/8/layout/pyramid1"/>
    <dgm:cxn modelId="{C887E6F0-1E5B-4121-9E50-C28BF83EEAB6}" type="presOf" srcId="{FBB76D20-6739-4539-9042-3702E1EA0D81}" destId="{62423948-F254-4DEF-9089-C09E5D68B6F3}" srcOrd="0" destOrd="0" presId="urn:microsoft.com/office/officeart/2005/8/layout/pyramid1"/>
    <dgm:cxn modelId="{A4AD2441-4CAC-4C55-99CC-DF3B691C8FF6}" type="presParOf" srcId="{8F561EEE-6DAA-468C-9AE2-E77C008B9FBF}" destId="{A22BD118-A863-47D7-99AF-183EFE605FAA}" srcOrd="0" destOrd="0" presId="urn:microsoft.com/office/officeart/2005/8/layout/pyramid1"/>
    <dgm:cxn modelId="{934A1F4E-1BB4-4C52-8448-A189CFC24ADC}" type="presParOf" srcId="{A22BD118-A863-47D7-99AF-183EFE605FAA}" destId="{6CAFE252-2F32-4DC3-A731-E2EB1C7CA66D}" srcOrd="0" destOrd="0" presId="urn:microsoft.com/office/officeart/2005/8/layout/pyramid1"/>
    <dgm:cxn modelId="{0ED9C529-4DC6-4E4D-8723-479400FC5EF6}" type="presParOf" srcId="{A22BD118-A863-47D7-99AF-183EFE605FAA}" destId="{276CFE2F-48B0-40BD-87FD-1545A33A015C}" srcOrd="1" destOrd="0" presId="urn:microsoft.com/office/officeart/2005/8/layout/pyramid1"/>
    <dgm:cxn modelId="{4E5FA758-9547-4B23-8D67-4126CE664411}" type="presParOf" srcId="{8F561EEE-6DAA-468C-9AE2-E77C008B9FBF}" destId="{88DE1C63-2A9C-4256-8160-15C4CE36DDDB}" srcOrd="1" destOrd="0" presId="urn:microsoft.com/office/officeart/2005/8/layout/pyramid1"/>
    <dgm:cxn modelId="{EAAD6FC6-2E7E-4FE2-AD2A-E764D81366C2}" type="presParOf" srcId="{88DE1C63-2A9C-4256-8160-15C4CE36DDDB}" destId="{62423948-F254-4DEF-9089-C09E5D68B6F3}" srcOrd="0" destOrd="0" presId="urn:microsoft.com/office/officeart/2005/8/layout/pyramid1"/>
    <dgm:cxn modelId="{20317A7B-178A-4EAC-BE19-A6A36579AB65}" type="presParOf" srcId="{88DE1C63-2A9C-4256-8160-15C4CE36DDDB}" destId="{26A0B0DE-7EFF-4B36-A297-431318A17FEA}" srcOrd="1" destOrd="0" presId="urn:microsoft.com/office/officeart/2005/8/layout/pyramid1"/>
    <dgm:cxn modelId="{4D642631-CAB5-4C5C-BB9E-C23A745AE050}" type="presParOf" srcId="{8F561EEE-6DAA-468C-9AE2-E77C008B9FBF}" destId="{5DA7B0CD-85C2-4819-BB98-717DA2634119}" srcOrd="2" destOrd="0" presId="urn:microsoft.com/office/officeart/2005/8/layout/pyramid1"/>
    <dgm:cxn modelId="{5D7BBBD5-4903-4057-83B8-28AF60E27058}" type="presParOf" srcId="{5DA7B0CD-85C2-4819-BB98-717DA2634119}" destId="{2526F75D-4720-449D-ABDD-072BD9F670C4}" srcOrd="0" destOrd="0" presId="urn:microsoft.com/office/officeart/2005/8/layout/pyramid1"/>
    <dgm:cxn modelId="{28CEB127-D9D0-4606-A617-3AC6CB766C13}" type="presParOf" srcId="{5DA7B0CD-85C2-4819-BB98-717DA2634119}" destId="{450756D9-4A08-4057-8760-6B8EFE5277B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02834A-77E4-41F6-889A-38F25443B55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B2BFE0E-AAF4-42DC-B61D-2E0DD8312411}">
      <dgm:prSet phldrT="[Text]" custT="1"/>
      <dgm:spPr/>
      <dgm:t>
        <a:bodyPr/>
        <a:lstStyle/>
        <a:p>
          <a:r>
            <a:rPr lang="en-US" sz="2000" b="1" dirty="0">
              <a:latin typeface="+mn-lt"/>
              <a:cs typeface="Arial" panose="020B0604020202020204" pitchFamily="34" charset="0"/>
            </a:rPr>
            <a:t>Annual Leave</a:t>
          </a:r>
        </a:p>
        <a:p>
          <a:r>
            <a:rPr lang="en-US" sz="2000" b="1" dirty="0">
              <a:latin typeface="+mn-lt"/>
              <a:cs typeface="Arial" panose="020B0604020202020204" pitchFamily="34" charset="0"/>
            </a:rPr>
            <a:t> (All T-5 Employees)</a:t>
          </a:r>
        </a:p>
      </dgm:t>
    </dgm:pt>
    <dgm:pt modelId="{BA7123C4-2874-45F8-A76B-F5B762E2B6FF}" type="parTrans" cxnId="{BE4EC3BF-3CA2-447A-8C6C-01615C6039E3}">
      <dgm:prSet/>
      <dgm:spPr/>
      <dgm:t>
        <a:bodyPr/>
        <a:lstStyle/>
        <a:p>
          <a:endParaRPr lang="en-US">
            <a:latin typeface="+mn-lt"/>
          </a:endParaRPr>
        </a:p>
      </dgm:t>
    </dgm:pt>
    <dgm:pt modelId="{8689F62D-016F-45C8-954A-3DC23AB124AB}" type="sibTrans" cxnId="{BE4EC3BF-3CA2-447A-8C6C-01615C6039E3}">
      <dgm:prSet/>
      <dgm:spPr/>
      <dgm:t>
        <a:bodyPr/>
        <a:lstStyle/>
        <a:p>
          <a:endParaRPr lang="en-US">
            <a:latin typeface="+mn-lt"/>
          </a:endParaRPr>
        </a:p>
      </dgm:t>
    </dgm:pt>
    <dgm:pt modelId="{F7A9B092-78F1-49F8-B611-C1C1D1AA1321}">
      <dgm:prSet phldrT="[Text]" custT="1"/>
      <dgm:spPr>
        <a:solidFill>
          <a:schemeClr val="accent1">
            <a:lumMod val="20000"/>
            <a:lumOff val="80000"/>
          </a:schemeClr>
        </a:solidFill>
        <a:ln>
          <a:solidFill>
            <a:schemeClr val="tx1"/>
          </a:solidFill>
        </a:ln>
      </dgm:spPr>
      <dgm:t>
        <a:bodyPr/>
        <a:lstStyle/>
        <a:p>
          <a:pPr algn="l"/>
          <a:r>
            <a:rPr lang="en-US" sz="2000" dirty="0">
              <a:latin typeface="+mn-lt"/>
              <a:cs typeface="Arial" panose="020B0604020202020204" pitchFamily="34" charset="0"/>
            </a:rPr>
            <a:t>Annual Leave is paid out approximately 2 pay periods after separation</a:t>
          </a:r>
        </a:p>
      </dgm:t>
    </dgm:pt>
    <dgm:pt modelId="{91DBB852-9E99-498B-9A4A-3D8BA687B4FC}" type="parTrans" cxnId="{85E46649-3878-426F-A71A-F2D3445A0A0B}">
      <dgm:prSet/>
      <dgm:spPr/>
      <dgm:t>
        <a:bodyPr/>
        <a:lstStyle/>
        <a:p>
          <a:endParaRPr lang="en-US">
            <a:latin typeface="+mn-lt"/>
          </a:endParaRPr>
        </a:p>
      </dgm:t>
    </dgm:pt>
    <dgm:pt modelId="{A17D8E60-5217-465B-BAFD-6542D5BC6DD5}" type="sibTrans" cxnId="{85E46649-3878-426F-A71A-F2D3445A0A0B}">
      <dgm:prSet/>
      <dgm:spPr/>
      <dgm:t>
        <a:bodyPr/>
        <a:lstStyle/>
        <a:p>
          <a:endParaRPr lang="en-US">
            <a:latin typeface="+mn-lt"/>
          </a:endParaRPr>
        </a:p>
      </dgm:t>
    </dgm:pt>
    <dgm:pt modelId="{CC03D3EE-69B7-47BA-BB4A-AC0D88D5BE9D}">
      <dgm:prSet phldrT="[Text]" custT="1"/>
      <dgm:spPr/>
      <dgm:t>
        <a:bodyPr/>
        <a:lstStyle/>
        <a:p>
          <a:r>
            <a:rPr lang="en-US" sz="2000" b="1" dirty="0">
              <a:latin typeface="+mn-lt"/>
              <a:cs typeface="Arial" panose="020B0604020202020204" pitchFamily="34" charset="0"/>
            </a:rPr>
            <a:t>Vacation Leave</a:t>
          </a:r>
        </a:p>
        <a:p>
          <a:r>
            <a:rPr lang="en-US" sz="2000" b="1" dirty="0">
              <a:latin typeface="+mn-lt"/>
              <a:cs typeface="Arial" panose="020B0604020202020204" pitchFamily="34" charset="0"/>
            </a:rPr>
            <a:t> (Year Long T-25 Employees)</a:t>
          </a:r>
        </a:p>
      </dgm:t>
    </dgm:pt>
    <dgm:pt modelId="{672F48BF-0643-463A-B958-412212113063}" type="parTrans" cxnId="{62BE991F-A7F5-4F5B-9B63-29E78DE8449D}">
      <dgm:prSet/>
      <dgm:spPr/>
      <dgm:t>
        <a:bodyPr/>
        <a:lstStyle/>
        <a:p>
          <a:endParaRPr lang="en-US">
            <a:latin typeface="+mn-lt"/>
          </a:endParaRPr>
        </a:p>
      </dgm:t>
    </dgm:pt>
    <dgm:pt modelId="{F4794E1E-F71B-46BB-9A1C-52DEF8FB4ED6}" type="sibTrans" cxnId="{62BE991F-A7F5-4F5B-9B63-29E78DE8449D}">
      <dgm:prSet/>
      <dgm:spPr/>
      <dgm:t>
        <a:bodyPr/>
        <a:lstStyle/>
        <a:p>
          <a:endParaRPr lang="en-US">
            <a:latin typeface="+mn-lt"/>
          </a:endParaRPr>
        </a:p>
      </dgm:t>
    </dgm:pt>
    <dgm:pt modelId="{E9111DD0-A050-4B61-AB95-4608C6D61A1B}">
      <dgm:prSet phldrT="[Text]" custT="1"/>
      <dgm:spPr>
        <a:solidFill>
          <a:schemeClr val="accent1">
            <a:lumMod val="20000"/>
            <a:lumOff val="80000"/>
          </a:schemeClr>
        </a:solidFill>
        <a:ln>
          <a:solidFill>
            <a:schemeClr val="tx1"/>
          </a:solidFill>
        </a:ln>
      </dgm:spPr>
      <dgm:t>
        <a:bodyPr/>
        <a:lstStyle/>
        <a:p>
          <a:pPr algn="l"/>
          <a:r>
            <a:rPr lang="en-US" sz="2000" dirty="0">
              <a:latin typeface="+mn-lt"/>
              <a:cs typeface="Arial" panose="020B0604020202020204" pitchFamily="34" charset="0"/>
            </a:rPr>
            <a:t>Leave unused at the time of separation will be forfeited. </a:t>
          </a:r>
        </a:p>
      </dgm:t>
    </dgm:pt>
    <dgm:pt modelId="{5AB3F100-CFAF-4C4A-984B-5B9AF650052D}" type="parTrans" cxnId="{20975BD1-0C5D-4762-8790-ABC771C3B51A}">
      <dgm:prSet/>
      <dgm:spPr/>
      <dgm:t>
        <a:bodyPr/>
        <a:lstStyle/>
        <a:p>
          <a:endParaRPr lang="en-US">
            <a:latin typeface="+mn-lt"/>
          </a:endParaRPr>
        </a:p>
      </dgm:t>
    </dgm:pt>
    <dgm:pt modelId="{C3F5FA7E-8F7D-47A0-A4C9-25AFD8A52A0B}" type="sibTrans" cxnId="{20975BD1-0C5D-4762-8790-ABC771C3B51A}">
      <dgm:prSet/>
      <dgm:spPr/>
      <dgm:t>
        <a:bodyPr/>
        <a:lstStyle/>
        <a:p>
          <a:endParaRPr lang="en-US">
            <a:latin typeface="+mn-lt"/>
          </a:endParaRPr>
        </a:p>
      </dgm:t>
    </dgm:pt>
    <dgm:pt modelId="{6D21192A-9738-4E18-BCA1-B0D918881E53}">
      <dgm:prSet phldrT="[Text]" custT="1"/>
      <dgm:spPr/>
      <dgm:t>
        <a:bodyPr/>
        <a:lstStyle/>
        <a:p>
          <a:r>
            <a:rPr lang="en-US" sz="2000" b="1" dirty="0">
              <a:latin typeface="+mn-lt"/>
              <a:cs typeface="Arial" panose="020B0604020202020204" pitchFamily="34" charset="0"/>
            </a:rPr>
            <a:t>Personal Leave</a:t>
          </a:r>
        </a:p>
        <a:p>
          <a:r>
            <a:rPr lang="en-US" sz="2000" b="1" dirty="0">
              <a:latin typeface="+mn-lt"/>
              <a:cs typeface="Arial" panose="020B0604020202020204" pitchFamily="34" charset="0"/>
            </a:rPr>
            <a:t>(School Year T-25 Employees)</a:t>
          </a:r>
        </a:p>
      </dgm:t>
    </dgm:pt>
    <dgm:pt modelId="{A40C8D0B-BFE2-4373-AD21-55FF041F1B21}" type="parTrans" cxnId="{28AC807B-5C98-451C-B3F0-F5228609B651}">
      <dgm:prSet/>
      <dgm:spPr/>
      <dgm:t>
        <a:bodyPr/>
        <a:lstStyle/>
        <a:p>
          <a:endParaRPr lang="en-US">
            <a:latin typeface="+mn-lt"/>
          </a:endParaRPr>
        </a:p>
      </dgm:t>
    </dgm:pt>
    <dgm:pt modelId="{351D2F0C-51DC-4137-AAFB-D6994BDC9CA0}" type="sibTrans" cxnId="{28AC807B-5C98-451C-B3F0-F5228609B651}">
      <dgm:prSet/>
      <dgm:spPr/>
      <dgm:t>
        <a:bodyPr/>
        <a:lstStyle/>
        <a:p>
          <a:endParaRPr lang="en-US">
            <a:latin typeface="+mn-lt"/>
          </a:endParaRPr>
        </a:p>
      </dgm:t>
    </dgm:pt>
    <dgm:pt modelId="{CB43D8DB-8021-4E17-9B0D-E614BB99A8A1}">
      <dgm:prSet phldrT="[Text]" custT="1"/>
      <dgm:spPr>
        <a:solidFill>
          <a:schemeClr val="accent1">
            <a:lumMod val="20000"/>
            <a:lumOff val="80000"/>
          </a:schemeClr>
        </a:solidFill>
        <a:ln>
          <a:solidFill>
            <a:schemeClr val="tx1"/>
          </a:solidFill>
        </a:ln>
      </dgm:spPr>
      <dgm:t>
        <a:bodyPr/>
        <a:lstStyle/>
        <a:p>
          <a:pPr algn="l"/>
          <a:r>
            <a:rPr lang="en-US" sz="2000" dirty="0">
              <a:latin typeface="+mn-lt"/>
              <a:cs typeface="Arial" panose="020B0604020202020204" pitchFamily="34" charset="0"/>
            </a:rPr>
            <a:t>Leave is paid out approximately 2 pay periods after separation if you complete your School Year contract</a:t>
          </a:r>
        </a:p>
      </dgm:t>
    </dgm:pt>
    <dgm:pt modelId="{A11EF651-1322-4549-AB36-484F80A5F0F6}" type="parTrans" cxnId="{04C4B2D3-3B55-4A63-9B51-46CC9495B1EC}">
      <dgm:prSet/>
      <dgm:spPr/>
      <dgm:t>
        <a:bodyPr/>
        <a:lstStyle/>
        <a:p>
          <a:endParaRPr lang="en-US">
            <a:latin typeface="+mn-lt"/>
          </a:endParaRPr>
        </a:p>
      </dgm:t>
    </dgm:pt>
    <dgm:pt modelId="{B932B723-C1A0-4E48-832E-4868FF89DC86}" type="sibTrans" cxnId="{04C4B2D3-3B55-4A63-9B51-46CC9495B1EC}">
      <dgm:prSet/>
      <dgm:spPr/>
      <dgm:t>
        <a:bodyPr/>
        <a:lstStyle/>
        <a:p>
          <a:endParaRPr lang="en-US">
            <a:latin typeface="+mn-lt"/>
          </a:endParaRPr>
        </a:p>
      </dgm:t>
    </dgm:pt>
    <dgm:pt modelId="{D956A8DE-C0CA-4534-94B4-987EBD75CC50}" type="pres">
      <dgm:prSet presAssocID="{3B02834A-77E4-41F6-889A-38F25443B555}" presName="Name0" presStyleCnt="0">
        <dgm:presLayoutVars>
          <dgm:dir/>
          <dgm:animLvl val="lvl"/>
          <dgm:resizeHandles val="exact"/>
        </dgm:presLayoutVars>
      </dgm:prSet>
      <dgm:spPr/>
    </dgm:pt>
    <dgm:pt modelId="{3A26F80D-0807-442B-A680-2F99F052CB12}" type="pres">
      <dgm:prSet presAssocID="{9B2BFE0E-AAF4-42DC-B61D-2E0DD8312411}" presName="linNode" presStyleCnt="0"/>
      <dgm:spPr/>
    </dgm:pt>
    <dgm:pt modelId="{97C07167-1A23-4B63-B209-3A35B0CFA448}" type="pres">
      <dgm:prSet presAssocID="{9B2BFE0E-AAF4-42DC-B61D-2E0DD8312411}" presName="parentText" presStyleLbl="node1" presStyleIdx="0" presStyleCnt="3">
        <dgm:presLayoutVars>
          <dgm:chMax val="1"/>
          <dgm:bulletEnabled val="1"/>
        </dgm:presLayoutVars>
      </dgm:prSet>
      <dgm:spPr/>
    </dgm:pt>
    <dgm:pt modelId="{F946C63E-C3F8-413B-8205-4BEAF5223B82}" type="pres">
      <dgm:prSet presAssocID="{9B2BFE0E-AAF4-42DC-B61D-2E0DD8312411}" presName="descendantText" presStyleLbl="alignAccFollowNode1" presStyleIdx="0" presStyleCnt="3">
        <dgm:presLayoutVars>
          <dgm:bulletEnabled val="1"/>
        </dgm:presLayoutVars>
      </dgm:prSet>
      <dgm:spPr/>
    </dgm:pt>
    <dgm:pt modelId="{195C8F4F-6D4D-47E5-AFD3-A704626A2413}" type="pres">
      <dgm:prSet presAssocID="{8689F62D-016F-45C8-954A-3DC23AB124AB}" presName="sp" presStyleCnt="0"/>
      <dgm:spPr/>
    </dgm:pt>
    <dgm:pt modelId="{1062B514-54BD-4997-821D-C97655768728}" type="pres">
      <dgm:prSet presAssocID="{CC03D3EE-69B7-47BA-BB4A-AC0D88D5BE9D}" presName="linNode" presStyleCnt="0"/>
      <dgm:spPr/>
    </dgm:pt>
    <dgm:pt modelId="{FDEAA15B-7B53-4A9A-ACF7-49B919BD1E99}" type="pres">
      <dgm:prSet presAssocID="{CC03D3EE-69B7-47BA-BB4A-AC0D88D5BE9D}" presName="parentText" presStyleLbl="node1" presStyleIdx="1" presStyleCnt="3">
        <dgm:presLayoutVars>
          <dgm:chMax val="1"/>
          <dgm:bulletEnabled val="1"/>
        </dgm:presLayoutVars>
      </dgm:prSet>
      <dgm:spPr/>
    </dgm:pt>
    <dgm:pt modelId="{C3532816-2BFF-4FFA-BA74-6EC297CCE4E1}" type="pres">
      <dgm:prSet presAssocID="{CC03D3EE-69B7-47BA-BB4A-AC0D88D5BE9D}" presName="descendantText" presStyleLbl="alignAccFollowNode1" presStyleIdx="1" presStyleCnt="3">
        <dgm:presLayoutVars>
          <dgm:bulletEnabled val="1"/>
        </dgm:presLayoutVars>
      </dgm:prSet>
      <dgm:spPr/>
    </dgm:pt>
    <dgm:pt modelId="{63F9CC28-ADA4-45D9-BC0C-5F3106E6345A}" type="pres">
      <dgm:prSet presAssocID="{F4794E1E-F71B-46BB-9A1C-52DEF8FB4ED6}" presName="sp" presStyleCnt="0"/>
      <dgm:spPr/>
    </dgm:pt>
    <dgm:pt modelId="{912FA106-9399-4E2B-8A72-CAD8E3EFDD0B}" type="pres">
      <dgm:prSet presAssocID="{6D21192A-9738-4E18-BCA1-B0D918881E53}" presName="linNode" presStyleCnt="0"/>
      <dgm:spPr/>
    </dgm:pt>
    <dgm:pt modelId="{210DA76B-E4A2-486F-9ACF-9CD4FE029D2A}" type="pres">
      <dgm:prSet presAssocID="{6D21192A-9738-4E18-BCA1-B0D918881E53}" presName="parentText" presStyleLbl="node1" presStyleIdx="2" presStyleCnt="3">
        <dgm:presLayoutVars>
          <dgm:chMax val="1"/>
          <dgm:bulletEnabled val="1"/>
        </dgm:presLayoutVars>
      </dgm:prSet>
      <dgm:spPr/>
    </dgm:pt>
    <dgm:pt modelId="{1E07EAAB-10A3-47D4-9B00-E1ED6E4E7F30}" type="pres">
      <dgm:prSet presAssocID="{6D21192A-9738-4E18-BCA1-B0D918881E53}" presName="descendantText" presStyleLbl="alignAccFollowNode1" presStyleIdx="2" presStyleCnt="3">
        <dgm:presLayoutVars>
          <dgm:bulletEnabled val="1"/>
        </dgm:presLayoutVars>
      </dgm:prSet>
      <dgm:spPr/>
    </dgm:pt>
  </dgm:ptLst>
  <dgm:cxnLst>
    <dgm:cxn modelId="{839EB70C-0F17-474B-A647-8A79884659A5}" type="presOf" srcId="{CB43D8DB-8021-4E17-9B0D-E614BB99A8A1}" destId="{1E07EAAB-10A3-47D4-9B00-E1ED6E4E7F30}" srcOrd="0" destOrd="0" presId="urn:microsoft.com/office/officeart/2005/8/layout/vList5"/>
    <dgm:cxn modelId="{62BE991F-A7F5-4F5B-9B63-29E78DE8449D}" srcId="{3B02834A-77E4-41F6-889A-38F25443B555}" destId="{CC03D3EE-69B7-47BA-BB4A-AC0D88D5BE9D}" srcOrd="1" destOrd="0" parTransId="{672F48BF-0643-463A-B958-412212113063}" sibTransId="{F4794E1E-F71B-46BB-9A1C-52DEF8FB4ED6}"/>
    <dgm:cxn modelId="{07665A30-C37D-49C7-94DB-3D839568AF21}" type="presOf" srcId="{E9111DD0-A050-4B61-AB95-4608C6D61A1B}" destId="{C3532816-2BFF-4FFA-BA74-6EC297CCE4E1}" srcOrd="0" destOrd="0" presId="urn:microsoft.com/office/officeart/2005/8/layout/vList5"/>
    <dgm:cxn modelId="{D5A7F243-261A-4174-AD61-2ABA6A89AE3F}" type="presOf" srcId="{6D21192A-9738-4E18-BCA1-B0D918881E53}" destId="{210DA76B-E4A2-486F-9ACF-9CD4FE029D2A}" srcOrd="0" destOrd="0" presId="urn:microsoft.com/office/officeart/2005/8/layout/vList5"/>
    <dgm:cxn modelId="{85E46649-3878-426F-A71A-F2D3445A0A0B}" srcId="{9B2BFE0E-AAF4-42DC-B61D-2E0DD8312411}" destId="{F7A9B092-78F1-49F8-B611-C1C1D1AA1321}" srcOrd="0" destOrd="0" parTransId="{91DBB852-9E99-498B-9A4A-3D8BA687B4FC}" sibTransId="{A17D8E60-5217-465B-BAFD-6542D5BC6DD5}"/>
    <dgm:cxn modelId="{D0CE6157-7A94-4769-8002-A05E02D8C766}" type="presOf" srcId="{CC03D3EE-69B7-47BA-BB4A-AC0D88D5BE9D}" destId="{FDEAA15B-7B53-4A9A-ACF7-49B919BD1E99}" srcOrd="0" destOrd="0" presId="urn:microsoft.com/office/officeart/2005/8/layout/vList5"/>
    <dgm:cxn modelId="{604F8758-6ED1-4F22-8A1B-6DE7EBB84037}" type="presOf" srcId="{3B02834A-77E4-41F6-889A-38F25443B555}" destId="{D956A8DE-C0CA-4534-94B4-987EBD75CC50}" srcOrd="0" destOrd="0" presId="urn:microsoft.com/office/officeart/2005/8/layout/vList5"/>
    <dgm:cxn modelId="{28AC807B-5C98-451C-B3F0-F5228609B651}" srcId="{3B02834A-77E4-41F6-889A-38F25443B555}" destId="{6D21192A-9738-4E18-BCA1-B0D918881E53}" srcOrd="2" destOrd="0" parTransId="{A40C8D0B-BFE2-4373-AD21-55FF041F1B21}" sibTransId="{351D2F0C-51DC-4137-AAFB-D6994BDC9CA0}"/>
    <dgm:cxn modelId="{E2F48F83-0FF9-4A6E-B32E-059E76AE81D7}" type="presOf" srcId="{9B2BFE0E-AAF4-42DC-B61D-2E0DD8312411}" destId="{97C07167-1A23-4B63-B209-3A35B0CFA448}" srcOrd="0" destOrd="0" presId="urn:microsoft.com/office/officeart/2005/8/layout/vList5"/>
    <dgm:cxn modelId="{BE4EC3BF-3CA2-447A-8C6C-01615C6039E3}" srcId="{3B02834A-77E4-41F6-889A-38F25443B555}" destId="{9B2BFE0E-AAF4-42DC-B61D-2E0DD8312411}" srcOrd="0" destOrd="0" parTransId="{BA7123C4-2874-45F8-A76B-F5B762E2B6FF}" sibTransId="{8689F62D-016F-45C8-954A-3DC23AB124AB}"/>
    <dgm:cxn modelId="{20975BD1-0C5D-4762-8790-ABC771C3B51A}" srcId="{CC03D3EE-69B7-47BA-BB4A-AC0D88D5BE9D}" destId="{E9111DD0-A050-4B61-AB95-4608C6D61A1B}" srcOrd="0" destOrd="0" parTransId="{5AB3F100-CFAF-4C4A-984B-5B9AF650052D}" sibTransId="{C3F5FA7E-8F7D-47A0-A4C9-25AFD8A52A0B}"/>
    <dgm:cxn modelId="{04C4B2D3-3B55-4A63-9B51-46CC9495B1EC}" srcId="{6D21192A-9738-4E18-BCA1-B0D918881E53}" destId="{CB43D8DB-8021-4E17-9B0D-E614BB99A8A1}" srcOrd="0" destOrd="0" parTransId="{A11EF651-1322-4549-AB36-484F80A5F0F6}" sibTransId="{B932B723-C1A0-4E48-832E-4868FF89DC86}"/>
    <dgm:cxn modelId="{38BE4EF4-3741-4E76-B25B-0D0C23AA92C6}" type="presOf" srcId="{F7A9B092-78F1-49F8-B611-C1C1D1AA1321}" destId="{F946C63E-C3F8-413B-8205-4BEAF5223B82}" srcOrd="0" destOrd="0" presId="urn:microsoft.com/office/officeart/2005/8/layout/vList5"/>
    <dgm:cxn modelId="{A283B680-C31D-4502-ABE6-45D473E3D7BC}" type="presParOf" srcId="{D956A8DE-C0CA-4534-94B4-987EBD75CC50}" destId="{3A26F80D-0807-442B-A680-2F99F052CB12}" srcOrd="0" destOrd="0" presId="urn:microsoft.com/office/officeart/2005/8/layout/vList5"/>
    <dgm:cxn modelId="{3A352983-418A-497B-904F-95DEB5025545}" type="presParOf" srcId="{3A26F80D-0807-442B-A680-2F99F052CB12}" destId="{97C07167-1A23-4B63-B209-3A35B0CFA448}" srcOrd="0" destOrd="0" presId="urn:microsoft.com/office/officeart/2005/8/layout/vList5"/>
    <dgm:cxn modelId="{C71FD2EB-1E4E-4D8B-8755-FE2B531CAB56}" type="presParOf" srcId="{3A26F80D-0807-442B-A680-2F99F052CB12}" destId="{F946C63E-C3F8-413B-8205-4BEAF5223B82}" srcOrd="1" destOrd="0" presId="urn:microsoft.com/office/officeart/2005/8/layout/vList5"/>
    <dgm:cxn modelId="{58DE317E-8C9B-434A-A1A2-AFD853D102E1}" type="presParOf" srcId="{D956A8DE-C0CA-4534-94B4-987EBD75CC50}" destId="{195C8F4F-6D4D-47E5-AFD3-A704626A2413}" srcOrd="1" destOrd="0" presId="urn:microsoft.com/office/officeart/2005/8/layout/vList5"/>
    <dgm:cxn modelId="{6D4C529B-C437-4A6F-A511-DC0B24220A41}" type="presParOf" srcId="{D956A8DE-C0CA-4534-94B4-987EBD75CC50}" destId="{1062B514-54BD-4997-821D-C97655768728}" srcOrd="2" destOrd="0" presId="urn:microsoft.com/office/officeart/2005/8/layout/vList5"/>
    <dgm:cxn modelId="{67CBADE6-6AED-499B-80F2-211BA6164E09}" type="presParOf" srcId="{1062B514-54BD-4997-821D-C97655768728}" destId="{FDEAA15B-7B53-4A9A-ACF7-49B919BD1E99}" srcOrd="0" destOrd="0" presId="urn:microsoft.com/office/officeart/2005/8/layout/vList5"/>
    <dgm:cxn modelId="{2735F957-BD0F-4F6E-BA15-AB1BA3DAA8DF}" type="presParOf" srcId="{1062B514-54BD-4997-821D-C97655768728}" destId="{C3532816-2BFF-4FFA-BA74-6EC297CCE4E1}" srcOrd="1" destOrd="0" presId="urn:microsoft.com/office/officeart/2005/8/layout/vList5"/>
    <dgm:cxn modelId="{AD166D03-48E2-45C0-9074-1E1507D362C9}" type="presParOf" srcId="{D956A8DE-C0CA-4534-94B4-987EBD75CC50}" destId="{63F9CC28-ADA4-45D9-BC0C-5F3106E6345A}" srcOrd="3" destOrd="0" presId="urn:microsoft.com/office/officeart/2005/8/layout/vList5"/>
    <dgm:cxn modelId="{D533D608-207D-449D-BD90-79B67C66EEBA}" type="presParOf" srcId="{D956A8DE-C0CA-4534-94B4-987EBD75CC50}" destId="{912FA106-9399-4E2B-8A72-CAD8E3EFDD0B}" srcOrd="4" destOrd="0" presId="urn:microsoft.com/office/officeart/2005/8/layout/vList5"/>
    <dgm:cxn modelId="{E35822A2-5938-4B7D-8302-A4DBDA21C7E6}" type="presParOf" srcId="{912FA106-9399-4E2B-8A72-CAD8E3EFDD0B}" destId="{210DA76B-E4A2-486F-9ACF-9CD4FE029D2A}" srcOrd="0" destOrd="0" presId="urn:microsoft.com/office/officeart/2005/8/layout/vList5"/>
    <dgm:cxn modelId="{4F3D2517-8EAE-4848-BE07-B1B99C00054E}" type="presParOf" srcId="{912FA106-9399-4E2B-8A72-CAD8E3EFDD0B}" destId="{1E07EAAB-10A3-47D4-9B00-E1ED6E4E7F3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FE252-2F32-4DC3-A731-E2EB1C7CA66D}">
      <dsp:nvSpPr>
        <dsp:cNvPr id="0" name=""/>
        <dsp:cNvSpPr/>
      </dsp:nvSpPr>
      <dsp:spPr>
        <a:xfrm>
          <a:off x="1868679" y="11903"/>
          <a:ext cx="1879600" cy="1182078"/>
        </a:xfrm>
        <a:prstGeom prst="trapezoid">
          <a:avLst>
            <a:gd name="adj" fmla="val 79504"/>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n-lt"/>
              <a:cs typeface="Arial" panose="020B0604020202020204" pitchFamily="34" charset="0"/>
            </a:rPr>
            <a:t>         </a:t>
          </a:r>
          <a:r>
            <a:rPr lang="en-US" sz="1800" kern="1200" dirty="0">
              <a:latin typeface="+mn-lt"/>
              <a:cs typeface="Arial" panose="020B0604020202020204" pitchFamily="34" charset="0"/>
            </a:rPr>
            <a:t>                </a:t>
          </a:r>
        </a:p>
        <a:p>
          <a:pPr marL="0" lvl="0" indent="0" algn="ctr" defTabSz="889000">
            <a:lnSpc>
              <a:spcPct val="90000"/>
            </a:lnSpc>
            <a:spcBef>
              <a:spcPct val="0"/>
            </a:spcBef>
            <a:spcAft>
              <a:spcPct val="35000"/>
            </a:spcAft>
            <a:buNone/>
          </a:pPr>
          <a:endParaRPr lang="en-US" sz="1800" kern="1200" dirty="0">
            <a:latin typeface="+mn-lt"/>
            <a:cs typeface="Arial" panose="020B0604020202020204" pitchFamily="34" charset="0"/>
          </a:endParaRPr>
        </a:p>
        <a:p>
          <a:pPr marL="0" lvl="0" indent="0" algn="ctr" defTabSz="889000">
            <a:lnSpc>
              <a:spcPct val="90000"/>
            </a:lnSpc>
            <a:spcBef>
              <a:spcPct val="0"/>
            </a:spcBef>
            <a:spcAft>
              <a:spcPct val="35000"/>
            </a:spcAft>
            <a:buNone/>
          </a:pPr>
          <a:r>
            <a:rPr lang="en-US" sz="1800" kern="1200" dirty="0">
              <a:latin typeface="+mn-lt"/>
              <a:cs typeface="Arial" panose="020B0604020202020204" pitchFamily="34" charset="0"/>
            </a:rPr>
            <a:t> </a:t>
          </a:r>
          <a:r>
            <a:rPr lang="en-US" sz="1600" kern="1200" dirty="0">
              <a:solidFill>
                <a:srgbClr val="000000"/>
              </a:solidFill>
              <a:latin typeface="+mn-lt"/>
              <a:cs typeface="Arial" panose="020B0604020202020204" pitchFamily="34" charset="0"/>
            </a:rPr>
            <a:t>FERS Annuity</a:t>
          </a:r>
        </a:p>
      </dsp:txBody>
      <dsp:txXfrm>
        <a:off x="1868679" y="11903"/>
        <a:ext cx="1879600" cy="1182078"/>
      </dsp:txXfrm>
    </dsp:sp>
    <dsp:sp modelId="{62423948-F254-4DEF-9089-C09E5D68B6F3}">
      <dsp:nvSpPr>
        <dsp:cNvPr id="0" name=""/>
        <dsp:cNvSpPr/>
      </dsp:nvSpPr>
      <dsp:spPr>
        <a:xfrm>
          <a:off x="939800" y="1182078"/>
          <a:ext cx="3759200" cy="1182078"/>
        </a:xfrm>
        <a:prstGeom prst="trapezoid">
          <a:avLst>
            <a:gd name="adj" fmla="val 79504"/>
          </a:avLst>
        </a:prstGeom>
        <a:solidFill>
          <a:schemeClr val="accent3">
            <a:shade val="80000"/>
            <a:hueOff val="-48654"/>
            <a:satOff val="-41115"/>
            <a:lumOff val="206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0000"/>
              </a:solidFill>
              <a:latin typeface="+mn-lt"/>
              <a:cs typeface="Arial" panose="020B0604020202020204" pitchFamily="34" charset="0"/>
            </a:rPr>
            <a:t>Social Security</a:t>
          </a:r>
        </a:p>
      </dsp:txBody>
      <dsp:txXfrm>
        <a:off x="1597659" y="1182078"/>
        <a:ext cx="2443480" cy="1182078"/>
      </dsp:txXfrm>
    </dsp:sp>
    <dsp:sp modelId="{2526F75D-4720-449D-ABDD-072BD9F670C4}">
      <dsp:nvSpPr>
        <dsp:cNvPr id="0" name=""/>
        <dsp:cNvSpPr/>
      </dsp:nvSpPr>
      <dsp:spPr>
        <a:xfrm>
          <a:off x="0" y="2364156"/>
          <a:ext cx="5638800" cy="1182078"/>
        </a:xfrm>
        <a:prstGeom prst="trapezoid">
          <a:avLst>
            <a:gd name="adj" fmla="val 79504"/>
          </a:avLst>
        </a:prstGeom>
        <a:solidFill>
          <a:schemeClr val="accent3">
            <a:shade val="80000"/>
            <a:hueOff val="-97309"/>
            <a:satOff val="-82230"/>
            <a:lumOff val="413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latin typeface="+mn-lt"/>
              <a:cs typeface="Arial" panose="020B0604020202020204" pitchFamily="34" charset="0"/>
            </a:rPr>
            <a:t>Thrift Savings Plan</a:t>
          </a:r>
        </a:p>
      </dsp:txBody>
      <dsp:txXfrm>
        <a:off x="986789" y="2364156"/>
        <a:ext cx="3665220" cy="11820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6C63E-C3F8-413B-8205-4BEAF5223B82}">
      <dsp:nvSpPr>
        <dsp:cNvPr id="0" name=""/>
        <dsp:cNvSpPr/>
      </dsp:nvSpPr>
      <dsp:spPr>
        <a:xfrm rot="5400000">
          <a:off x="4433633" y="-1673083"/>
          <a:ext cx="1055496" cy="4669536"/>
        </a:xfrm>
        <a:prstGeom prst="round2SameRect">
          <a:avLst/>
        </a:prstGeom>
        <a:solidFill>
          <a:schemeClr val="accent1">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mn-lt"/>
              <a:cs typeface="Arial" panose="020B0604020202020204" pitchFamily="34" charset="0"/>
            </a:rPr>
            <a:t>Annual Leave is paid out approximately 2 pay periods after separation</a:t>
          </a:r>
        </a:p>
      </dsp:txBody>
      <dsp:txXfrm rot="-5400000">
        <a:off x="2626614" y="185461"/>
        <a:ext cx="4618011" cy="952446"/>
      </dsp:txXfrm>
    </dsp:sp>
    <dsp:sp modelId="{97C07167-1A23-4B63-B209-3A35B0CFA448}">
      <dsp:nvSpPr>
        <dsp:cNvPr id="0" name=""/>
        <dsp:cNvSpPr/>
      </dsp:nvSpPr>
      <dsp:spPr>
        <a:xfrm>
          <a:off x="0" y="1999"/>
          <a:ext cx="2626614" cy="1319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Annual Leave</a:t>
          </a:r>
        </a:p>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 (All T-5 Employees)</a:t>
          </a:r>
        </a:p>
      </dsp:txBody>
      <dsp:txXfrm>
        <a:off x="64406" y="66405"/>
        <a:ext cx="2497802" cy="1190558"/>
      </dsp:txXfrm>
    </dsp:sp>
    <dsp:sp modelId="{C3532816-2BFF-4FFA-BA74-6EC297CCE4E1}">
      <dsp:nvSpPr>
        <dsp:cNvPr id="0" name=""/>
        <dsp:cNvSpPr/>
      </dsp:nvSpPr>
      <dsp:spPr>
        <a:xfrm rot="5400000">
          <a:off x="4433633" y="-287744"/>
          <a:ext cx="1055496" cy="4669536"/>
        </a:xfrm>
        <a:prstGeom prst="round2SameRect">
          <a:avLst/>
        </a:prstGeom>
        <a:solidFill>
          <a:schemeClr val="accent1">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mn-lt"/>
              <a:cs typeface="Arial" panose="020B0604020202020204" pitchFamily="34" charset="0"/>
            </a:rPr>
            <a:t>Leave unused at the time of separation will be forfeited. </a:t>
          </a:r>
        </a:p>
      </dsp:txBody>
      <dsp:txXfrm rot="-5400000">
        <a:off x="2626614" y="1570800"/>
        <a:ext cx="4618011" cy="952446"/>
      </dsp:txXfrm>
    </dsp:sp>
    <dsp:sp modelId="{FDEAA15B-7B53-4A9A-ACF7-49B919BD1E99}">
      <dsp:nvSpPr>
        <dsp:cNvPr id="0" name=""/>
        <dsp:cNvSpPr/>
      </dsp:nvSpPr>
      <dsp:spPr>
        <a:xfrm>
          <a:off x="0" y="1387338"/>
          <a:ext cx="2626614" cy="1319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Vacation Leave</a:t>
          </a:r>
        </a:p>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 (Year Long T-25 Employees)</a:t>
          </a:r>
        </a:p>
      </dsp:txBody>
      <dsp:txXfrm>
        <a:off x="64406" y="1451744"/>
        <a:ext cx="2497802" cy="1190558"/>
      </dsp:txXfrm>
    </dsp:sp>
    <dsp:sp modelId="{1E07EAAB-10A3-47D4-9B00-E1ED6E4E7F30}">
      <dsp:nvSpPr>
        <dsp:cNvPr id="0" name=""/>
        <dsp:cNvSpPr/>
      </dsp:nvSpPr>
      <dsp:spPr>
        <a:xfrm rot="5400000">
          <a:off x="4433633" y="1097595"/>
          <a:ext cx="1055496" cy="4669536"/>
        </a:xfrm>
        <a:prstGeom prst="round2SameRect">
          <a:avLst/>
        </a:prstGeom>
        <a:solidFill>
          <a:schemeClr val="accent1">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mn-lt"/>
              <a:cs typeface="Arial" panose="020B0604020202020204" pitchFamily="34" charset="0"/>
            </a:rPr>
            <a:t>Leave is paid out approximately 2 pay periods after separation if you complete your School Year contract</a:t>
          </a:r>
        </a:p>
      </dsp:txBody>
      <dsp:txXfrm rot="-5400000">
        <a:off x="2626614" y="2956140"/>
        <a:ext cx="4618011" cy="952446"/>
      </dsp:txXfrm>
    </dsp:sp>
    <dsp:sp modelId="{210DA76B-E4A2-486F-9ACF-9CD4FE029D2A}">
      <dsp:nvSpPr>
        <dsp:cNvPr id="0" name=""/>
        <dsp:cNvSpPr/>
      </dsp:nvSpPr>
      <dsp:spPr>
        <a:xfrm>
          <a:off x="0" y="2772678"/>
          <a:ext cx="2626614" cy="1319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Personal Leave</a:t>
          </a:r>
        </a:p>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(School Year T-25 Employees)</a:t>
          </a:r>
        </a:p>
      </dsp:txBody>
      <dsp:txXfrm>
        <a:off x="64406" y="2837084"/>
        <a:ext cx="2497802" cy="119055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9D05B6-E784-4BB4-B1C7-BCCF1E22627C}" type="datetimeFigureOut">
              <a:rPr lang="en-US" smtClean="0"/>
              <a:t>10/23/2024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F2035-49EE-4760-9566-037B67EE4465}" type="slidenum">
              <a:rPr lang="en-US" smtClean="0"/>
              <a:t>‹#›</a:t>
            </a:fld>
            <a:endParaRPr lang="en-US" dirty="0"/>
          </a:p>
        </p:txBody>
      </p:sp>
    </p:spTree>
    <p:extLst>
      <p:ext uri="{BB962C8B-B14F-4D97-AF65-F5344CB8AC3E}">
        <p14:creationId xmlns:p14="http://schemas.microsoft.com/office/powerpoint/2010/main" val="2155881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1</a:t>
            </a:fld>
            <a:endParaRPr lang="en-US" dirty="0"/>
          </a:p>
        </p:txBody>
      </p:sp>
    </p:spTree>
    <p:extLst>
      <p:ext uri="{BB962C8B-B14F-4D97-AF65-F5344CB8AC3E}">
        <p14:creationId xmlns:p14="http://schemas.microsoft.com/office/powerpoint/2010/main" val="1930644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15</a:t>
            </a:fld>
            <a:endParaRPr lang="en-US" dirty="0"/>
          </a:p>
        </p:txBody>
      </p:sp>
    </p:spTree>
    <p:extLst>
      <p:ext uri="{BB962C8B-B14F-4D97-AF65-F5344CB8AC3E}">
        <p14:creationId xmlns:p14="http://schemas.microsoft.com/office/powerpoint/2010/main" val="375364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16</a:t>
            </a:fld>
            <a:endParaRPr lang="en-US" dirty="0"/>
          </a:p>
        </p:txBody>
      </p:sp>
    </p:spTree>
    <p:extLst>
      <p:ext uri="{BB962C8B-B14F-4D97-AF65-F5344CB8AC3E}">
        <p14:creationId xmlns:p14="http://schemas.microsoft.com/office/powerpoint/2010/main" val="75529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17</a:t>
            </a:fld>
            <a:endParaRPr lang="en-US" dirty="0"/>
          </a:p>
        </p:txBody>
      </p:sp>
    </p:spTree>
    <p:extLst>
      <p:ext uri="{BB962C8B-B14F-4D97-AF65-F5344CB8AC3E}">
        <p14:creationId xmlns:p14="http://schemas.microsoft.com/office/powerpoint/2010/main" val="2491155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19</a:t>
            </a:fld>
            <a:endParaRPr lang="en-US" dirty="0"/>
          </a:p>
        </p:txBody>
      </p:sp>
    </p:spTree>
    <p:extLst>
      <p:ext uri="{BB962C8B-B14F-4D97-AF65-F5344CB8AC3E}">
        <p14:creationId xmlns:p14="http://schemas.microsoft.com/office/powerpoint/2010/main" val="551910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22</a:t>
            </a:fld>
            <a:endParaRPr lang="en-US" dirty="0"/>
          </a:p>
        </p:txBody>
      </p:sp>
    </p:spTree>
    <p:extLst>
      <p:ext uri="{BB962C8B-B14F-4D97-AF65-F5344CB8AC3E}">
        <p14:creationId xmlns:p14="http://schemas.microsoft.com/office/powerpoint/2010/main" val="4062173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23</a:t>
            </a:fld>
            <a:endParaRPr lang="en-US" dirty="0"/>
          </a:p>
        </p:txBody>
      </p:sp>
    </p:spTree>
    <p:extLst>
      <p:ext uri="{BB962C8B-B14F-4D97-AF65-F5344CB8AC3E}">
        <p14:creationId xmlns:p14="http://schemas.microsoft.com/office/powerpoint/2010/main" val="3353815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24</a:t>
            </a:fld>
            <a:endParaRPr lang="en-US" dirty="0"/>
          </a:p>
        </p:txBody>
      </p:sp>
    </p:spTree>
    <p:extLst>
      <p:ext uri="{BB962C8B-B14F-4D97-AF65-F5344CB8AC3E}">
        <p14:creationId xmlns:p14="http://schemas.microsoft.com/office/powerpoint/2010/main" val="2137953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25</a:t>
            </a:fld>
            <a:endParaRPr lang="en-US" dirty="0"/>
          </a:p>
        </p:txBody>
      </p:sp>
    </p:spTree>
    <p:extLst>
      <p:ext uri="{BB962C8B-B14F-4D97-AF65-F5344CB8AC3E}">
        <p14:creationId xmlns:p14="http://schemas.microsoft.com/office/powerpoint/2010/main" val="1307403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26</a:t>
            </a:fld>
            <a:endParaRPr lang="en-US" dirty="0"/>
          </a:p>
        </p:txBody>
      </p:sp>
    </p:spTree>
    <p:extLst>
      <p:ext uri="{BB962C8B-B14F-4D97-AF65-F5344CB8AC3E}">
        <p14:creationId xmlns:p14="http://schemas.microsoft.com/office/powerpoint/2010/main" val="1618519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27</a:t>
            </a:fld>
            <a:endParaRPr lang="en-US" dirty="0"/>
          </a:p>
        </p:txBody>
      </p:sp>
    </p:spTree>
    <p:extLst>
      <p:ext uri="{BB962C8B-B14F-4D97-AF65-F5344CB8AC3E}">
        <p14:creationId xmlns:p14="http://schemas.microsoft.com/office/powerpoint/2010/main" val="4148475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3</a:t>
            </a:fld>
            <a:endParaRPr lang="en-US" dirty="0"/>
          </a:p>
        </p:txBody>
      </p:sp>
    </p:spTree>
    <p:extLst>
      <p:ext uri="{BB962C8B-B14F-4D97-AF65-F5344CB8AC3E}">
        <p14:creationId xmlns:p14="http://schemas.microsoft.com/office/powerpoint/2010/main" val="2975428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28</a:t>
            </a:fld>
            <a:endParaRPr lang="en-US" dirty="0"/>
          </a:p>
        </p:txBody>
      </p:sp>
    </p:spTree>
    <p:extLst>
      <p:ext uri="{BB962C8B-B14F-4D97-AF65-F5344CB8AC3E}">
        <p14:creationId xmlns:p14="http://schemas.microsoft.com/office/powerpoint/2010/main" val="3553935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30</a:t>
            </a:fld>
            <a:endParaRPr lang="en-US" dirty="0"/>
          </a:p>
        </p:txBody>
      </p:sp>
    </p:spTree>
    <p:extLst>
      <p:ext uri="{BB962C8B-B14F-4D97-AF65-F5344CB8AC3E}">
        <p14:creationId xmlns:p14="http://schemas.microsoft.com/office/powerpoint/2010/main" val="984583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31</a:t>
            </a:fld>
            <a:endParaRPr lang="en-US" dirty="0"/>
          </a:p>
        </p:txBody>
      </p:sp>
    </p:spTree>
    <p:extLst>
      <p:ext uri="{BB962C8B-B14F-4D97-AF65-F5344CB8AC3E}">
        <p14:creationId xmlns:p14="http://schemas.microsoft.com/office/powerpoint/2010/main" val="1606628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32</a:t>
            </a:fld>
            <a:endParaRPr lang="en-US" dirty="0"/>
          </a:p>
        </p:txBody>
      </p:sp>
    </p:spTree>
    <p:extLst>
      <p:ext uri="{BB962C8B-B14F-4D97-AF65-F5344CB8AC3E}">
        <p14:creationId xmlns:p14="http://schemas.microsoft.com/office/powerpoint/2010/main" val="2974997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33</a:t>
            </a:fld>
            <a:endParaRPr lang="en-US" dirty="0"/>
          </a:p>
        </p:txBody>
      </p:sp>
    </p:spTree>
    <p:extLst>
      <p:ext uri="{BB962C8B-B14F-4D97-AF65-F5344CB8AC3E}">
        <p14:creationId xmlns:p14="http://schemas.microsoft.com/office/powerpoint/2010/main" val="3006310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34</a:t>
            </a:fld>
            <a:endParaRPr lang="en-US" dirty="0"/>
          </a:p>
        </p:txBody>
      </p:sp>
    </p:spTree>
    <p:extLst>
      <p:ext uri="{BB962C8B-B14F-4D97-AF65-F5344CB8AC3E}">
        <p14:creationId xmlns:p14="http://schemas.microsoft.com/office/powerpoint/2010/main" val="1057573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35</a:t>
            </a:fld>
            <a:endParaRPr lang="en-US" dirty="0"/>
          </a:p>
        </p:txBody>
      </p:sp>
    </p:spTree>
    <p:extLst>
      <p:ext uri="{BB962C8B-B14F-4D97-AF65-F5344CB8AC3E}">
        <p14:creationId xmlns:p14="http://schemas.microsoft.com/office/powerpoint/2010/main" val="1695225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36</a:t>
            </a:fld>
            <a:endParaRPr lang="en-US" dirty="0"/>
          </a:p>
        </p:txBody>
      </p:sp>
    </p:spTree>
    <p:extLst>
      <p:ext uri="{BB962C8B-B14F-4D97-AF65-F5344CB8AC3E}">
        <p14:creationId xmlns:p14="http://schemas.microsoft.com/office/powerpoint/2010/main" val="3070951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37</a:t>
            </a:fld>
            <a:endParaRPr lang="en-US" dirty="0"/>
          </a:p>
        </p:txBody>
      </p:sp>
    </p:spTree>
    <p:extLst>
      <p:ext uri="{BB962C8B-B14F-4D97-AF65-F5344CB8AC3E}">
        <p14:creationId xmlns:p14="http://schemas.microsoft.com/office/powerpoint/2010/main" val="4078661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38</a:t>
            </a:fld>
            <a:endParaRPr lang="en-US" dirty="0"/>
          </a:p>
        </p:txBody>
      </p:sp>
    </p:spTree>
    <p:extLst>
      <p:ext uri="{BB962C8B-B14F-4D97-AF65-F5344CB8AC3E}">
        <p14:creationId xmlns:p14="http://schemas.microsoft.com/office/powerpoint/2010/main" val="1485331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4</a:t>
            </a:fld>
            <a:endParaRPr lang="en-US" dirty="0"/>
          </a:p>
        </p:txBody>
      </p:sp>
    </p:spTree>
    <p:extLst>
      <p:ext uri="{BB962C8B-B14F-4D97-AF65-F5344CB8AC3E}">
        <p14:creationId xmlns:p14="http://schemas.microsoft.com/office/powerpoint/2010/main" val="1976385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40</a:t>
            </a:fld>
            <a:endParaRPr lang="en-US" dirty="0"/>
          </a:p>
        </p:txBody>
      </p:sp>
    </p:spTree>
    <p:extLst>
      <p:ext uri="{BB962C8B-B14F-4D97-AF65-F5344CB8AC3E}">
        <p14:creationId xmlns:p14="http://schemas.microsoft.com/office/powerpoint/2010/main" val="1344912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41</a:t>
            </a:fld>
            <a:endParaRPr lang="en-US" dirty="0"/>
          </a:p>
        </p:txBody>
      </p:sp>
    </p:spTree>
    <p:extLst>
      <p:ext uri="{BB962C8B-B14F-4D97-AF65-F5344CB8AC3E}">
        <p14:creationId xmlns:p14="http://schemas.microsoft.com/office/powerpoint/2010/main" val="3477976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42</a:t>
            </a:fld>
            <a:endParaRPr lang="en-US" dirty="0"/>
          </a:p>
        </p:txBody>
      </p:sp>
    </p:spTree>
    <p:extLst>
      <p:ext uri="{BB962C8B-B14F-4D97-AF65-F5344CB8AC3E}">
        <p14:creationId xmlns:p14="http://schemas.microsoft.com/office/powerpoint/2010/main" val="194723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43</a:t>
            </a:fld>
            <a:endParaRPr lang="en-US" dirty="0"/>
          </a:p>
        </p:txBody>
      </p:sp>
    </p:spTree>
    <p:extLst>
      <p:ext uri="{BB962C8B-B14F-4D97-AF65-F5344CB8AC3E}">
        <p14:creationId xmlns:p14="http://schemas.microsoft.com/office/powerpoint/2010/main" val="2601663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44</a:t>
            </a:fld>
            <a:endParaRPr lang="en-US" dirty="0"/>
          </a:p>
        </p:txBody>
      </p:sp>
    </p:spTree>
    <p:extLst>
      <p:ext uri="{BB962C8B-B14F-4D97-AF65-F5344CB8AC3E}">
        <p14:creationId xmlns:p14="http://schemas.microsoft.com/office/powerpoint/2010/main" val="1606344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45</a:t>
            </a:fld>
            <a:endParaRPr lang="en-US" dirty="0"/>
          </a:p>
        </p:txBody>
      </p:sp>
    </p:spTree>
    <p:extLst>
      <p:ext uri="{BB962C8B-B14F-4D97-AF65-F5344CB8AC3E}">
        <p14:creationId xmlns:p14="http://schemas.microsoft.com/office/powerpoint/2010/main" val="3533289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46</a:t>
            </a:fld>
            <a:endParaRPr lang="en-US" dirty="0"/>
          </a:p>
        </p:txBody>
      </p:sp>
    </p:spTree>
    <p:extLst>
      <p:ext uri="{BB962C8B-B14F-4D97-AF65-F5344CB8AC3E}">
        <p14:creationId xmlns:p14="http://schemas.microsoft.com/office/powerpoint/2010/main" val="20802450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47</a:t>
            </a:fld>
            <a:endParaRPr lang="en-US" dirty="0"/>
          </a:p>
        </p:txBody>
      </p:sp>
    </p:spTree>
    <p:extLst>
      <p:ext uri="{BB962C8B-B14F-4D97-AF65-F5344CB8AC3E}">
        <p14:creationId xmlns:p14="http://schemas.microsoft.com/office/powerpoint/2010/main" val="63251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48</a:t>
            </a:fld>
            <a:endParaRPr lang="en-US" dirty="0"/>
          </a:p>
        </p:txBody>
      </p:sp>
    </p:spTree>
    <p:extLst>
      <p:ext uri="{BB962C8B-B14F-4D97-AF65-F5344CB8AC3E}">
        <p14:creationId xmlns:p14="http://schemas.microsoft.com/office/powerpoint/2010/main" val="2640725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49</a:t>
            </a:fld>
            <a:endParaRPr lang="en-US" dirty="0"/>
          </a:p>
        </p:txBody>
      </p:sp>
    </p:spTree>
    <p:extLst>
      <p:ext uri="{BB962C8B-B14F-4D97-AF65-F5344CB8AC3E}">
        <p14:creationId xmlns:p14="http://schemas.microsoft.com/office/powerpoint/2010/main" val="14143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5</a:t>
            </a:fld>
            <a:endParaRPr lang="en-US" dirty="0"/>
          </a:p>
        </p:txBody>
      </p:sp>
    </p:spTree>
    <p:extLst>
      <p:ext uri="{BB962C8B-B14F-4D97-AF65-F5344CB8AC3E}">
        <p14:creationId xmlns:p14="http://schemas.microsoft.com/office/powerpoint/2010/main" val="22667537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51</a:t>
            </a:fld>
            <a:endParaRPr lang="en-US" dirty="0"/>
          </a:p>
        </p:txBody>
      </p:sp>
    </p:spTree>
    <p:extLst>
      <p:ext uri="{BB962C8B-B14F-4D97-AF65-F5344CB8AC3E}">
        <p14:creationId xmlns:p14="http://schemas.microsoft.com/office/powerpoint/2010/main" val="3799277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52</a:t>
            </a:fld>
            <a:endParaRPr lang="en-US" dirty="0"/>
          </a:p>
        </p:txBody>
      </p:sp>
    </p:spTree>
    <p:extLst>
      <p:ext uri="{BB962C8B-B14F-4D97-AF65-F5344CB8AC3E}">
        <p14:creationId xmlns:p14="http://schemas.microsoft.com/office/powerpoint/2010/main" val="17043557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53</a:t>
            </a:fld>
            <a:endParaRPr lang="en-US" dirty="0"/>
          </a:p>
        </p:txBody>
      </p:sp>
    </p:spTree>
    <p:extLst>
      <p:ext uri="{BB962C8B-B14F-4D97-AF65-F5344CB8AC3E}">
        <p14:creationId xmlns:p14="http://schemas.microsoft.com/office/powerpoint/2010/main" val="18275976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54</a:t>
            </a:fld>
            <a:endParaRPr lang="en-US" dirty="0"/>
          </a:p>
        </p:txBody>
      </p:sp>
    </p:spTree>
    <p:extLst>
      <p:ext uri="{BB962C8B-B14F-4D97-AF65-F5344CB8AC3E}">
        <p14:creationId xmlns:p14="http://schemas.microsoft.com/office/powerpoint/2010/main" val="3048773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55</a:t>
            </a:fld>
            <a:endParaRPr lang="en-US" dirty="0"/>
          </a:p>
        </p:txBody>
      </p:sp>
    </p:spTree>
    <p:extLst>
      <p:ext uri="{BB962C8B-B14F-4D97-AF65-F5344CB8AC3E}">
        <p14:creationId xmlns:p14="http://schemas.microsoft.com/office/powerpoint/2010/main" val="2847358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56</a:t>
            </a:fld>
            <a:endParaRPr lang="en-US" dirty="0"/>
          </a:p>
        </p:txBody>
      </p:sp>
    </p:spTree>
    <p:extLst>
      <p:ext uri="{BB962C8B-B14F-4D97-AF65-F5344CB8AC3E}">
        <p14:creationId xmlns:p14="http://schemas.microsoft.com/office/powerpoint/2010/main" val="35188746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57</a:t>
            </a:fld>
            <a:endParaRPr lang="en-US" dirty="0"/>
          </a:p>
        </p:txBody>
      </p:sp>
    </p:spTree>
    <p:extLst>
      <p:ext uri="{BB962C8B-B14F-4D97-AF65-F5344CB8AC3E}">
        <p14:creationId xmlns:p14="http://schemas.microsoft.com/office/powerpoint/2010/main" val="31305887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58</a:t>
            </a:fld>
            <a:endParaRPr lang="en-US" dirty="0"/>
          </a:p>
        </p:txBody>
      </p:sp>
    </p:spTree>
    <p:extLst>
      <p:ext uri="{BB962C8B-B14F-4D97-AF65-F5344CB8AC3E}">
        <p14:creationId xmlns:p14="http://schemas.microsoft.com/office/powerpoint/2010/main" val="800784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60</a:t>
            </a:fld>
            <a:endParaRPr lang="en-US" dirty="0"/>
          </a:p>
        </p:txBody>
      </p:sp>
    </p:spTree>
    <p:extLst>
      <p:ext uri="{BB962C8B-B14F-4D97-AF65-F5344CB8AC3E}">
        <p14:creationId xmlns:p14="http://schemas.microsoft.com/office/powerpoint/2010/main" val="35829599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61</a:t>
            </a:fld>
            <a:endParaRPr lang="en-US" dirty="0"/>
          </a:p>
        </p:txBody>
      </p:sp>
    </p:spTree>
    <p:extLst>
      <p:ext uri="{BB962C8B-B14F-4D97-AF65-F5344CB8AC3E}">
        <p14:creationId xmlns:p14="http://schemas.microsoft.com/office/powerpoint/2010/main" val="44022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10</a:t>
            </a:fld>
            <a:endParaRPr lang="en-US" dirty="0"/>
          </a:p>
        </p:txBody>
      </p:sp>
    </p:spTree>
    <p:extLst>
      <p:ext uri="{BB962C8B-B14F-4D97-AF65-F5344CB8AC3E}">
        <p14:creationId xmlns:p14="http://schemas.microsoft.com/office/powerpoint/2010/main" val="6329266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62</a:t>
            </a:fld>
            <a:endParaRPr lang="en-US" dirty="0"/>
          </a:p>
        </p:txBody>
      </p:sp>
    </p:spTree>
    <p:extLst>
      <p:ext uri="{BB962C8B-B14F-4D97-AF65-F5344CB8AC3E}">
        <p14:creationId xmlns:p14="http://schemas.microsoft.com/office/powerpoint/2010/main" val="2575855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63</a:t>
            </a:fld>
            <a:endParaRPr lang="en-US" dirty="0"/>
          </a:p>
        </p:txBody>
      </p:sp>
    </p:spTree>
    <p:extLst>
      <p:ext uri="{BB962C8B-B14F-4D97-AF65-F5344CB8AC3E}">
        <p14:creationId xmlns:p14="http://schemas.microsoft.com/office/powerpoint/2010/main" val="19908850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64</a:t>
            </a:fld>
            <a:endParaRPr lang="en-US" dirty="0"/>
          </a:p>
        </p:txBody>
      </p:sp>
    </p:spTree>
    <p:extLst>
      <p:ext uri="{BB962C8B-B14F-4D97-AF65-F5344CB8AC3E}">
        <p14:creationId xmlns:p14="http://schemas.microsoft.com/office/powerpoint/2010/main" val="2272399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65</a:t>
            </a:fld>
            <a:endParaRPr lang="en-US" dirty="0"/>
          </a:p>
        </p:txBody>
      </p:sp>
    </p:spTree>
    <p:extLst>
      <p:ext uri="{BB962C8B-B14F-4D97-AF65-F5344CB8AC3E}">
        <p14:creationId xmlns:p14="http://schemas.microsoft.com/office/powerpoint/2010/main" val="27038265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66</a:t>
            </a:fld>
            <a:endParaRPr lang="en-US" dirty="0"/>
          </a:p>
        </p:txBody>
      </p:sp>
    </p:spTree>
    <p:extLst>
      <p:ext uri="{BB962C8B-B14F-4D97-AF65-F5344CB8AC3E}">
        <p14:creationId xmlns:p14="http://schemas.microsoft.com/office/powerpoint/2010/main" val="17646891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67</a:t>
            </a:fld>
            <a:endParaRPr lang="en-US" dirty="0"/>
          </a:p>
        </p:txBody>
      </p:sp>
    </p:spTree>
    <p:extLst>
      <p:ext uri="{BB962C8B-B14F-4D97-AF65-F5344CB8AC3E}">
        <p14:creationId xmlns:p14="http://schemas.microsoft.com/office/powerpoint/2010/main" val="4573735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68</a:t>
            </a:fld>
            <a:endParaRPr lang="en-US" dirty="0"/>
          </a:p>
        </p:txBody>
      </p:sp>
    </p:spTree>
    <p:extLst>
      <p:ext uri="{BB962C8B-B14F-4D97-AF65-F5344CB8AC3E}">
        <p14:creationId xmlns:p14="http://schemas.microsoft.com/office/powerpoint/2010/main" val="13046857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69</a:t>
            </a:fld>
            <a:endParaRPr lang="en-US" dirty="0"/>
          </a:p>
        </p:txBody>
      </p:sp>
    </p:spTree>
    <p:extLst>
      <p:ext uri="{BB962C8B-B14F-4D97-AF65-F5344CB8AC3E}">
        <p14:creationId xmlns:p14="http://schemas.microsoft.com/office/powerpoint/2010/main" val="14880405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70</a:t>
            </a:fld>
            <a:endParaRPr lang="en-US" dirty="0"/>
          </a:p>
        </p:txBody>
      </p:sp>
    </p:spTree>
    <p:extLst>
      <p:ext uri="{BB962C8B-B14F-4D97-AF65-F5344CB8AC3E}">
        <p14:creationId xmlns:p14="http://schemas.microsoft.com/office/powerpoint/2010/main" val="25996281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71</a:t>
            </a:fld>
            <a:endParaRPr lang="en-US" dirty="0"/>
          </a:p>
        </p:txBody>
      </p:sp>
    </p:spTree>
    <p:extLst>
      <p:ext uri="{BB962C8B-B14F-4D97-AF65-F5344CB8AC3E}">
        <p14:creationId xmlns:p14="http://schemas.microsoft.com/office/powerpoint/2010/main" val="3324989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11</a:t>
            </a:fld>
            <a:endParaRPr lang="en-US" dirty="0"/>
          </a:p>
        </p:txBody>
      </p:sp>
    </p:spTree>
    <p:extLst>
      <p:ext uri="{BB962C8B-B14F-4D97-AF65-F5344CB8AC3E}">
        <p14:creationId xmlns:p14="http://schemas.microsoft.com/office/powerpoint/2010/main" val="14252100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72</a:t>
            </a:fld>
            <a:endParaRPr lang="en-US" dirty="0"/>
          </a:p>
        </p:txBody>
      </p:sp>
    </p:spTree>
    <p:extLst>
      <p:ext uri="{BB962C8B-B14F-4D97-AF65-F5344CB8AC3E}">
        <p14:creationId xmlns:p14="http://schemas.microsoft.com/office/powerpoint/2010/main" val="40685825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74</a:t>
            </a:fld>
            <a:endParaRPr lang="en-US" dirty="0"/>
          </a:p>
        </p:txBody>
      </p:sp>
    </p:spTree>
    <p:extLst>
      <p:ext uri="{BB962C8B-B14F-4D97-AF65-F5344CB8AC3E}">
        <p14:creationId xmlns:p14="http://schemas.microsoft.com/office/powerpoint/2010/main" val="10629727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F2035-49EE-4760-9566-037B67EE44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7042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77</a:t>
            </a:fld>
            <a:endParaRPr lang="en-US" dirty="0"/>
          </a:p>
        </p:txBody>
      </p:sp>
    </p:spTree>
    <p:extLst>
      <p:ext uri="{BB962C8B-B14F-4D97-AF65-F5344CB8AC3E}">
        <p14:creationId xmlns:p14="http://schemas.microsoft.com/office/powerpoint/2010/main" val="14975396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78</a:t>
            </a:fld>
            <a:endParaRPr lang="en-US" dirty="0"/>
          </a:p>
        </p:txBody>
      </p:sp>
    </p:spTree>
    <p:extLst>
      <p:ext uri="{BB962C8B-B14F-4D97-AF65-F5344CB8AC3E}">
        <p14:creationId xmlns:p14="http://schemas.microsoft.com/office/powerpoint/2010/main" val="713610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12</a:t>
            </a:fld>
            <a:endParaRPr lang="en-US" dirty="0"/>
          </a:p>
        </p:txBody>
      </p:sp>
    </p:spTree>
    <p:extLst>
      <p:ext uri="{BB962C8B-B14F-4D97-AF65-F5344CB8AC3E}">
        <p14:creationId xmlns:p14="http://schemas.microsoft.com/office/powerpoint/2010/main" val="2356626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13</a:t>
            </a:fld>
            <a:endParaRPr lang="en-US" dirty="0"/>
          </a:p>
        </p:txBody>
      </p:sp>
    </p:spTree>
    <p:extLst>
      <p:ext uri="{BB962C8B-B14F-4D97-AF65-F5344CB8AC3E}">
        <p14:creationId xmlns:p14="http://schemas.microsoft.com/office/powerpoint/2010/main" val="177766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2035-49EE-4760-9566-037B67EE4465}" type="slidenum">
              <a:rPr lang="en-US" smtClean="0"/>
              <a:t>14</a:t>
            </a:fld>
            <a:endParaRPr lang="en-US" dirty="0"/>
          </a:p>
        </p:txBody>
      </p:sp>
    </p:spTree>
    <p:extLst>
      <p:ext uri="{BB962C8B-B14F-4D97-AF65-F5344CB8AC3E}">
        <p14:creationId xmlns:p14="http://schemas.microsoft.com/office/powerpoint/2010/main" val="121981934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svg"/><Relationship Id="rId7" Type="http://schemas.openxmlformats.org/officeDocument/2006/relationships/image" Target="../media/image35.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g"/><Relationship Id="rId9" Type="http://schemas.openxmlformats.org/officeDocument/2006/relationships/image" Target="../media/image36.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6.sv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6.sv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42.svg"/><Relationship Id="rId7"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40.svg"/><Relationship Id="rId4" Type="http://schemas.openxmlformats.org/officeDocument/2006/relationships/image" Target="../media/image43.png"/><Relationship Id="rId9" Type="http://schemas.openxmlformats.org/officeDocument/2006/relationships/image" Target="../media/image3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svg"/><Relationship Id="rId7" Type="http://schemas.openxmlformats.org/officeDocument/2006/relationships/image" Target="../media/image45.jp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4.jp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6.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jp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svg"/><Relationship Id="rId7" Type="http://schemas.openxmlformats.org/officeDocument/2006/relationships/image" Target="../media/image45.jp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4.jp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sv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6.sv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7.svg"/><Relationship Id="rId7" Type="http://schemas.openxmlformats.org/officeDocument/2006/relationships/image" Target="../media/image34.png"/><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48.jpg"/><Relationship Id="rId5" Type="http://schemas.openxmlformats.org/officeDocument/2006/relationships/image" Target="../media/image36.sv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35.svg"/><Relationship Id="rId2" Type="http://schemas.openxmlformats.org/officeDocument/2006/relationships/image" Target="../media/image49.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6.sv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hyperlink" Target="http://www.bie.edu/" TargetMode="External"/><Relationship Id="rId3" Type="http://schemas.openxmlformats.org/officeDocument/2006/relationships/image" Target="../media/image52.sv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57.png"/><Relationship Id="rId5" Type="http://schemas.openxmlformats.org/officeDocument/2006/relationships/image" Target="../media/image36.svg"/><Relationship Id="rId10" Type="http://schemas.openxmlformats.org/officeDocument/2006/relationships/image" Target="../media/image56.png"/><Relationship Id="rId4" Type="http://schemas.openxmlformats.org/officeDocument/2006/relationships/image" Target="../media/image7.png"/><Relationship Id="rId9" Type="http://schemas.openxmlformats.org/officeDocument/2006/relationships/image" Target="../media/image55.png"/><Relationship Id="rId14" Type="http://schemas.openxmlformats.org/officeDocument/2006/relationships/image" Target="../media/image5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jp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8.svg"/><Relationship Id="rId7" Type="http://schemas.openxmlformats.org/officeDocument/2006/relationships/image" Target="../media/image6.sv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61.sv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9.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9" name="Graphic 48" descr="An organic corner shape">
            <a:extLst>
              <a:ext uri="{FF2B5EF4-FFF2-40B4-BE49-F238E27FC236}">
                <a16:creationId xmlns:a16="http://schemas.microsoft.com/office/drawing/2014/main" id="{825D9250-D035-4191-B859-FF2C71159EB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47415" r="11642"/>
          <a:stretch/>
        </p:blipFill>
        <p:spPr>
          <a:xfrm>
            <a:off x="-10180" y="4929150"/>
            <a:ext cx="3241060" cy="1928850"/>
          </a:xfrm>
          <a:prstGeom prst="rect">
            <a:avLst/>
          </a:prstGeom>
        </p:spPr>
      </p:pic>
      <p:sp>
        <p:nvSpPr>
          <p:cNvPr id="2" name="Title 1">
            <a:extLst>
              <a:ext uri="{FF2B5EF4-FFF2-40B4-BE49-F238E27FC236}">
                <a16:creationId xmlns:a16="http://schemas.microsoft.com/office/drawing/2014/main" id="{7551568C-9F28-4C55-B8FD-72E227ED2585}"/>
              </a:ext>
            </a:extLst>
          </p:cNvPr>
          <p:cNvSpPr>
            <a:spLocks noGrp="1"/>
          </p:cNvSpPr>
          <p:nvPr>
            <p:ph type="title"/>
          </p:nvPr>
        </p:nvSpPr>
        <p:spPr>
          <a:xfrm>
            <a:off x="950224" y="2348094"/>
            <a:ext cx="6705600" cy="1325563"/>
          </a:xfrm>
        </p:spPr>
        <p:txBody>
          <a:bodyPr/>
          <a:lstStyle>
            <a:lvl1pPr>
              <a:defRPr baseline="0">
                <a:solidFill>
                  <a:schemeClr val="bg1"/>
                </a:solidFill>
              </a:defRPr>
            </a:lvl1pPr>
          </a:lstStyle>
          <a:p>
            <a:r>
              <a:rPr lang="en-US"/>
              <a:t>Click to edit Master title style</a:t>
            </a:r>
            <a:endParaRPr lang="en-US" dirty="0"/>
          </a:p>
        </p:txBody>
      </p:sp>
      <p:pic>
        <p:nvPicPr>
          <p:cNvPr id="26" name="Graphic 25" descr="A circle filled with diagonal lines">
            <a:extLst>
              <a:ext uri="{FF2B5EF4-FFF2-40B4-BE49-F238E27FC236}">
                <a16:creationId xmlns:a16="http://schemas.microsoft.com/office/drawing/2014/main" id="{C6961DA7-B14D-45A9-88B2-BCE78F5E7F0E}"/>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58934" t="11636" r="12364" b="10950"/>
          <a:stretch/>
        </p:blipFill>
        <p:spPr>
          <a:xfrm>
            <a:off x="-10180" y="4265888"/>
            <a:ext cx="961039" cy="2592111"/>
          </a:xfrm>
          <a:prstGeom prst="rect">
            <a:avLst/>
          </a:prstGeom>
        </p:spPr>
      </p:pic>
      <p:cxnSp>
        <p:nvCxnSpPr>
          <p:cNvPr id="35" name="Straight Connector 34">
            <a:extLst>
              <a:ext uri="{FF2B5EF4-FFF2-40B4-BE49-F238E27FC236}">
                <a16:creationId xmlns:a16="http://schemas.microsoft.com/office/drawing/2014/main" id="{58934AB8-0BB6-43C1-8C47-F9538024E73D}"/>
              </a:ext>
            </a:extLst>
          </p:cNvPr>
          <p:cNvCxnSpPr>
            <a:cxnSpLocks/>
          </p:cNvCxnSpPr>
          <p:nvPr userDrawn="1"/>
        </p:nvCxnSpPr>
        <p:spPr>
          <a:xfrm flipH="1">
            <a:off x="732525" y="6197283"/>
            <a:ext cx="4135225"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8" name="Text Placeholder 18">
            <a:extLst>
              <a:ext uri="{FF2B5EF4-FFF2-40B4-BE49-F238E27FC236}">
                <a16:creationId xmlns:a16="http://schemas.microsoft.com/office/drawing/2014/main" id="{159A8289-EB18-4ACB-9800-EE8DBEF9C3FD}"/>
              </a:ext>
            </a:extLst>
          </p:cNvPr>
          <p:cNvSpPr>
            <a:spLocks noGrp="1"/>
          </p:cNvSpPr>
          <p:nvPr>
            <p:ph type="body" sz="quarter" idx="13" hasCustomPrompt="1"/>
          </p:nvPr>
        </p:nvSpPr>
        <p:spPr>
          <a:xfrm>
            <a:off x="1742176" y="3744689"/>
            <a:ext cx="6065520" cy="1855302"/>
          </a:xfrm>
        </p:spPr>
        <p:txBody>
          <a:bodyPr anchor="ctr">
            <a:noAutofit/>
          </a:bodyPr>
          <a:lstStyle>
            <a:lvl1pPr>
              <a:defRPr>
                <a:solidFill>
                  <a:schemeClr val="bg1"/>
                </a:solidFill>
              </a:defRPr>
            </a:lvl1pPr>
            <a:lvl2pPr marL="228600" indent="0" algn="l">
              <a:buNone/>
              <a:defRPr sz="2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dirty="0"/>
              <a:t>Name of Presenter</a:t>
            </a:r>
          </a:p>
          <a:p>
            <a:pPr lvl="1"/>
            <a:r>
              <a:rPr lang="en-US" dirty="0"/>
              <a:t>Position/Title</a:t>
            </a:r>
          </a:p>
          <a:p>
            <a:pPr lvl="1"/>
            <a:r>
              <a:rPr lang="en-US" dirty="0"/>
              <a:t>School/Department/Organization Info</a:t>
            </a:r>
          </a:p>
        </p:txBody>
      </p:sp>
      <p:pic>
        <p:nvPicPr>
          <p:cNvPr id="39" name="Graphic 38" descr="An organic corner shape">
            <a:extLst>
              <a:ext uri="{FF2B5EF4-FFF2-40B4-BE49-F238E27FC236}">
                <a16:creationId xmlns:a16="http://schemas.microsoft.com/office/drawing/2014/main" id="{1427D2F6-AA42-4163-81E9-E3659470F855}"/>
              </a:ext>
            </a:extLst>
          </p:cNvPr>
          <p:cNvPicPr>
            <a:picLocks noChangeAspect="1"/>
          </p:cNvPicPr>
          <p:nvPr userDrawn="1"/>
        </p:nvPicPr>
        <p:blipFill rotWithShape="1">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b="65540"/>
          <a:stretch/>
        </p:blipFill>
        <p:spPr>
          <a:xfrm>
            <a:off x="4576816" y="7177"/>
            <a:ext cx="4572000" cy="1575516"/>
          </a:xfrm>
          <a:prstGeom prst="rect">
            <a:avLst/>
          </a:prstGeom>
        </p:spPr>
      </p:pic>
      <p:grpSp>
        <p:nvGrpSpPr>
          <p:cNvPr id="41" name="Group 40">
            <a:extLst>
              <a:ext uri="{FF2B5EF4-FFF2-40B4-BE49-F238E27FC236}">
                <a16:creationId xmlns:a16="http://schemas.microsoft.com/office/drawing/2014/main" id="{AAC6B69B-059A-4E91-AD2A-2CB643217928}"/>
              </a:ext>
            </a:extLst>
          </p:cNvPr>
          <p:cNvGrpSpPr/>
          <p:nvPr userDrawn="1"/>
        </p:nvGrpSpPr>
        <p:grpSpPr>
          <a:xfrm rot="16200000">
            <a:off x="7425525" y="1147883"/>
            <a:ext cx="2584807" cy="869620"/>
            <a:chOff x="9177476" y="5772727"/>
            <a:chExt cx="2584807" cy="869620"/>
          </a:xfrm>
          <a:solidFill>
            <a:schemeClr val="accent4">
              <a:lumMod val="75000"/>
            </a:schemeClr>
          </a:solidFill>
        </p:grpSpPr>
        <p:sp>
          <p:nvSpPr>
            <p:cNvPr id="42" name="Rectangle 41">
              <a:extLst>
                <a:ext uri="{FF2B5EF4-FFF2-40B4-BE49-F238E27FC236}">
                  <a16:creationId xmlns:a16="http://schemas.microsoft.com/office/drawing/2014/main" id="{8D6FFFDC-7125-439C-804C-5544B2AE07DF}"/>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4EE7869C-2B2D-4852-98E4-833A3DF7A6B1}"/>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491096B2-6C7B-4B03-A5E0-8061EDDE380C}"/>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63441132-D071-45FA-8363-1027BF21239A}"/>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6FE22A32-9346-49B8-A723-247D0ED572A2}"/>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2C3B793B-BE6B-4FED-A943-532FE5FDCE3F}"/>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DB1D2167-6146-43DD-9CA3-43E00D6B4539}"/>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50" name="Straight Connector 49">
            <a:extLst>
              <a:ext uri="{FF2B5EF4-FFF2-40B4-BE49-F238E27FC236}">
                <a16:creationId xmlns:a16="http://schemas.microsoft.com/office/drawing/2014/main" id="{E75C3BDF-EF99-4A3A-A025-6D989A2DF48B}"/>
              </a:ext>
            </a:extLst>
          </p:cNvPr>
          <p:cNvCxnSpPr>
            <a:cxnSpLocks/>
          </p:cNvCxnSpPr>
          <p:nvPr userDrawn="1"/>
        </p:nvCxnSpPr>
        <p:spPr>
          <a:xfrm flipH="1">
            <a:off x="1052978" y="2169946"/>
            <a:ext cx="6747350" cy="0"/>
          </a:xfrm>
          <a:prstGeom prst="line">
            <a:avLst/>
          </a:prstGeom>
          <a:ln w="7620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4" name="Picture 3" descr="Graphical user interface, text&#10;&#10;Description automatically generated">
            <a:extLst>
              <a:ext uri="{FF2B5EF4-FFF2-40B4-BE49-F238E27FC236}">
                <a16:creationId xmlns:a16="http://schemas.microsoft.com/office/drawing/2014/main" id="{29076420-85CC-416B-89F0-33C1C3B081D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50224" y="771825"/>
            <a:ext cx="5204763" cy="1106983"/>
          </a:xfrm>
          <a:prstGeom prst="rect">
            <a:avLst/>
          </a:prstGeom>
        </p:spPr>
      </p:pic>
    </p:spTree>
    <p:extLst>
      <p:ext uri="{BB962C8B-B14F-4D97-AF65-F5344CB8AC3E}">
        <p14:creationId xmlns:p14="http://schemas.microsoft.com/office/powerpoint/2010/main" val="2366850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B734A-A207-4090-BEFF-D38E5590205A}"/>
              </a:ext>
            </a:extLst>
          </p:cNvPr>
          <p:cNvSpPr>
            <a:spLocks noGrp="1"/>
          </p:cNvSpPr>
          <p:nvPr>
            <p:ph type="title"/>
          </p:nvPr>
        </p:nvSpPr>
        <p:spPr>
          <a:xfrm>
            <a:off x="994410" y="1709739"/>
            <a:ext cx="7516178" cy="2374582"/>
          </a:xfrm>
        </p:spPr>
        <p:txBody>
          <a:bodyPr anchor="b"/>
          <a:lstStyle>
            <a:lvl1pPr>
              <a:defRPr sz="45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4696A4-BEE2-4540-A22E-F88A7AB61CF5}"/>
              </a:ext>
            </a:extLst>
          </p:cNvPr>
          <p:cNvSpPr>
            <a:spLocks noGrp="1"/>
          </p:cNvSpPr>
          <p:nvPr>
            <p:ph type="body" idx="1"/>
          </p:nvPr>
        </p:nvSpPr>
        <p:spPr>
          <a:xfrm>
            <a:off x="1657350" y="4343402"/>
            <a:ext cx="6853238" cy="1341119"/>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125C29-ECB0-4540-B912-84BF77C12578}"/>
              </a:ext>
            </a:extLst>
          </p:cNvPr>
          <p:cNvSpPr>
            <a:spLocks noGrp="1"/>
          </p:cNvSpPr>
          <p:nvPr>
            <p:ph type="dt" sz="half" idx="10"/>
          </p:nvPr>
        </p:nvSpPr>
        <p:spPr/>
        <p:txBody>
          <a:bodyPr/>
          <a:lstStyle/>
          <a:p>
            <a:fld id="{9E7F3E95-5449-464B-9A17-EBCF3AFEBB5B}" type="datetimeFigureOut">
              <a:rPr lang="en-US" smtClean="0"/>
              <a:t>10/23/2024</a:t>
            </a:fld>
            <a:endParaRPr lang="en-US" dirty="0"/>
          </a:p>
        </p:txBody>
      </p:sp>
      <p:sp>
        <p:nvSpPr>
          <p:cNvPr id="5" name="Footer Placeholder 4">
            <a:extLst>
              <a:ext uri="{FF2B5EF4-FFF2-40B4-BE49-F238E27FC236}">
                <a16:creationId xmlns:a16="http://schemas.microsoft.com/office/drawing/2014/main" id="{4DC05CD3-1633-4625-A6F7-A8ABF04737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A60550-01EA-4E06-9ADF-DEF8973C4435}"/>
              </a:ext>
            </a:extLst>
          </p:cNvPr>
          <p:cNvSpPr>
            <a:spLocks noGrp="1"/>
          </p:cNvSpPr>
          <p:nvPr>
            <p:ph type="sldNum" sz="quarter" idx="12"/>
          </p:nvPr>
        </p:nvSpPr>
        <p:spPr/>
        <p:txBody>
          <a:bodyPr/>
          <a:lstStyle/>
          <a:p>
            <a:fld id="{5B4CAECD-02FE-4C4A-9471-426DCC91B0DD}" type="slidenum">
              <a:rPr lang="en-US" smtClean="0"/>
              <a:t>‹#›</a:t>
            </a:fld>
            <a:endParaRPr lang="en-US" dirty="0"/>
          </a:p>
        </p:txBody>
      </p:sp>
    </p:spTree>
    <p:extLst>
      <p:ext uri="{BB962C8B-B14F-4D97-AF65-F5344CB8AC3E}">
        <p14:creationId xmlns:p14="http://schemas.microsoft.com/office/powerpoint/2010/main" val="936674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spTree>
      <p:nvGrpSpPr>
        <p:cNvPr id="1" name=""/>
        <p:cNvGrpSpPr/>
        <p:nvPr/>
      </p:nvGrpSpPr>
      <p:grpSpPr>
        <a:xfrm>
          <a:off x="0" y="0"/>
          <a:ext cx="0" cy="0"/>
          <a:chOff x="0" y="0"/>
          <a:chExt cx="0" cy="0"/>
        </a:xfrm>
      </p:grpSpPr>
      <p:pic>
        <p:nvPicPr>
          <p:cNvPr id="7" name="Graphic 6" descr="An organic corner shape">
            <a:extLst>
              <a:ext uri="{FF2B5EF4-FFF2-40B4-BE49-F238E27FC236}">
                <a16:creationId xmlns:a16="http://schemas.microsoft.com/office/drawing/2014/main" id="{89652F2B-FF14-4E8F-AB16-F9204C156DF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155630" y="2155629"/>
            <a:ext cx="6858003" cy="2546745"/>
          </a:xfrm>
          <a:prstGeom prst="rect">
            <a:avLst/>
          </a:prstGeom>
        </p:spPr>
      </p:pic>
      <p:sp>
        <p:nvSpPr>
          <p:cNvPr id="2" name="Title 1">
            <a:extLst>
              <a:ext uri="{FF2B5EF4-FFF2-40B4-BE49-F238E27FC236}">
                <a16:creationId xmlns:a16="http://schemas.microsoft.com/office/drawing/2014/main" id="{39EB734A-A207-4090-BEFF-D38E5590205A}"/>
              </a:ext>
            </a:extLst>
          </p:cNvPr>
          <p:cNvSpPr>
            <a:spLocks noGrp="1"/>
          </p:cNvSpPr>
          <p:nvPr>
            <p:ph type="title"/>
          </p:nvPr>
        </p:nvSpPr>
        <p:spPr>
          <a:xfrm>
            <a:off x="2775112" y="1439071"/>
            <a:ext cx="5120640" cy="2374582"/>
          </a:xfrm>
        </p:spPr>
        <p:txBody>
          <a:bodyPr anchor="b">
            <a:normAutofit/>
          </a:bodyPr>
          <a:lstStyle>
            <a:lvl1pPr algn="ctr">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4696A4-BEE2-4540-A22E-F88A7AB61CF5}"/>
              </a:ext>
            </a:extLst>
          </p:cNvPr>
          <p:cNvSpPr>
            <a:spLocks noGrp="1"/>
          </p:cNvSpPr>
          <p:nvPr>
            <p:ph type="body" idx="1"/>
          </p:nvPr>
        </p:nvSpPr>
        <p:spPr>
          <a:xfrm>
            <a:off x="2775112" y="4149569"/>
            <a:ext cx="5120640" cy="1341119"/>
          </a:xfrm>
        </p:spPr>
        <p:txBody>
          <a:bodyPr/>
          <a:lstStyle>
            <a:lvl1pPr marL="0" indent="0" algn="ctr">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125C29-ECB0-4540-B912-84BF77C12578}"/>
              </a:ext>
            </a:extLst>
          </p:cNvPr>
          <p:cNvSpPr>
            <a:spLocks noGrp="1"/>
          </p:cNvSpPr>
          <p:nvPr>
            <p:ph type="dt" sz="half" idx="10"/>
          </p:nvPr>
        </p:nvSpPr>
        <p:spPr/>
        <p:txBody>
          <a:bodyPr/>
          <a:lstStyle/>
          <a:p>
            <a:fld id="{9E7F3E95-5449-464B-9A17-EBCF3AFEBB5B}" type="datetimeFigureOut">
              <a:rPr lang="en-US" smtClean="0"/>
              <a:t>10/23/2024</a:t>
            </a:fld>
            <a:endParaRPr lang="en-US" dirty="0"/>
          </a:p>
        </p:txBody>
      </p:sp>
      <p:sp>
        <p:nvSpPr>
          <p:cNvPr id="5" name="Footer Placeholder 4">
            <a:extLst>
              <a:ext uri="{FF2B5EF4-FFF2-40B4-BE49-F238E27FC236}">
                <a16:creationId xmlns:a16="http://schemas.microsoft.com/office/drawing/2014/main" id="{4DC05CD3-1633-4625-A6F7-A8ABF04737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A60550-01EA-4E06-9ADF-DEF8973C4435}"/>
              </a:ext>
            </a:extLst>
          </p:cNvPr>
          <p:cNvSpPr>
            <a:spLocks noGrp="1"/>
          </p:cNvSpPr>
          <p:nvPr>
            <p:ph type="sldNum" sz="quarter" idx="12"/>
          </p:nvPr>
        </p:nvSpPr>
        <p:spPr/>
        <p:txBody>
          <a:bodyPr/>
          <a:lstStyle/>
          <a:p>
            <a:fld id="{5B4CAECD-02FE-4C4A-9471-426DCC91B0DD}" type="slidenum">
              <a:rPr lang="en-US" smtClean="0"/>
              <a:t>‹#›</a:t>
            </a:fld>
            <a:endParaRPr lang="en-US" dirty="0"/>
          </a:p>
        </p:txBody>
      </p:sp>
      <p:pic>
        <p:nvPicPr>
          <p:cNvPr id="9" name="Picture 8" descr="A person smiling at the camera&#10;&#10;Description automatically generated with low confidence">
            <a:extLst>
              <a:ext uri="{FF2B5EF4-FFF2-40B4-BE49-F238E27FC236}">
                <a16:creationId xmlns:a16="http://schemas.microsoft.com/office/drawing/2014/main" id="{1A715E1E-6684-4B08-BC24-86D832884D7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5520" t="3567" r="2365" b="3260"/>
          <a:stretch/>
        </p:blipFill>
        <p:spPr>
          <a:xfrm>
            <a:off x="541736" y="886303"/>
            <a:ext cx="2286000" cy="2338387"/>
          </a:xfrm>
          <a:prstGeom prst="ellipse">
            <a:avLst/>
          </a:prstGeom>
          <a:ln w="76200">
            <a:solidFill>
              <a:schemeClr val="accent2"/>
            </a:solidFill>
          </a:ln>
        </p:spPr>
      </p:pic>
      <p:pic>
        <p:nvPicPr>
          <p:cNvPr id="10" name="Picture 9">
            <a:extLst>
              <a:ext uri="{FF2B5EF4-FFF2-40B4-BE49-F238E27FC236}">
                <a16:creationId xmlns:a16="http://schemas.microsoft.com/office/drawing/2014/main" id="{B19645E2-53CE-4263-9F65-90A598D92538}"/>
              </a:ext>
            </a:extLst>
          </p:cNvPr>
          <p:cNvPicPr>
            <a:picLocks noChangeAspect="1"/>
          </p:cNvPicPr>
          <p:nvPr userDrawn="1"/>
        </p:nvPicPr>
        <p:blipFill>
          <a:blip r:embed="rId5" cstate="hqprint">
            <a:extLst>
              <a:ext uri="{28A0092B-C50C-407E-A947-70E740481C1C}">
                <a14:useLocalDpi xmlns:a14="http://schemas.microsoft.com/office/drawing/2010/main" val="0"/>
              </a:ext>
            </a:extLst>
          </a:blip>
          <a:srcRect/>
          <a:stretch/>
        </p:blipFill>
        <p:spPr>
          <a:xfrm>
            <a:off x="1248248" y="3926362"/>
            <a:ext cx="1298495" cy="1331438"/>
          </a:xfrm>
          <a:prstGeom prst="ellipse">
            <a:avLst/>
          </a:prstGeom>
          <a:ln w="76200">
            <a:solidFill>
              <a:schemeClr val="tx2"/>
            </a:solidFill>
          </a:ln>
        </p:spPr>
      </p:pic>
      <p:pic>
        <p:nvPicPr>
          <p:cNvPr id="11" name="Graphic 10" descr="A circle filled with diagonal lines">
            <a:extLst>
              <a:ext uri="{FF2B5EF4-FFF2-40B4-BE49-F238E27FC236}">
                <a16:creationId xmlns:a16="http://schemas.microsoft.com/office/drawing/2014/main" id="{3382B7CF-9D25-4D82-9EC6-011512508F52}"/>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7363896" y="558282"/>
            <a:ext cx="2338387" cy="1221821"/>
          </a:xfrm>
          <a:prstGeom prst="rect">
            <a:avLst/>
          </a:prstGeom>
        </p:spPr>
      </p:pic>
      <p:pic>
        <p:nvPicPr>
          <p:cNvPr id="12" name="Graphic 11" descr="A square made of dots">
            <a:extLst>
              <a:ext uri="{FF2B5EF4-FFF2-40B4-BE49-F238E27FC236}">
                <a16:creationId xmlns:a16="http://schemas.microsoft.com/office/drawing/2014/main" id="{E47CB702-00B8-488C-B79C-D164DDD08017}"/>
              </a:ext>
            </a:extLst>
          </p:cNvPr>
          <p:cNvPicPr>
            <a:picLocks noChangeAspect="1"/>
          </p:cNvPicPr>
          <p:nvPr userDrawn="1"/>
        </p:nvPicPr>
        <p:blipFill rotWithShape="1">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44777" t="13758" r="30556" b="40300"/>
          <a:stretch/>
        </p:blipFill>
        <p:spPr>
          <a:xfrm rot="5400000">
            <a:off x="355858" y="4602222"/>
            <a:ext cx="863600" cy="1575316"/>
          </a:xfrm>
          <a:prstGeom prst="rect">
            <a:avLst/>
          </a:prstGeom>
        </p:spPr>
      </p:pic>
    </p:spTree>
    <p:extLst>
      <p:ext uri="{BB962C8B-B14F-4D97-AF65-F5344CB8AC3E}">
        <p14:creationId xmlns:p14="http://schemas.microsoft.com/office/powerpoint/2010/main" val="479143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22" name="Graphic 21" descr="An organic corner shape">
            <a:extLst>
              <a:ext uri="{FF2B5EF4-FFF2-40B4-BE49-F238E27FC236}">
                <a16:creationId xmlns:a16="http://schemas.microsoft.com/office/drawing/2014/main" id="{8C2CB3BF-085D-4D49-A857-4710A48253B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415" r="11642"/>
          <a:stretch/>
        </p:blipFill>
        <p:spPr>
          <a:xfrm>
            <a:off x="-10180" y="4929150"/>
            <a:ext cx="3241060" cy="1928850"/>
          </a:xfrm>
          <a:prstGeom prst="rect">
            <a:avLst/>
          </a:prstGeom>
        </p:spPr>
      </p:pic>
      <p:pic>
        <p:nvPicPr>
          <p:cNvPr id="23" name="Graphic 22" descr="A circle filled with diagonal lines">
            <a:extLst>
              <a:ext uri="{FF2B5EF4-FFF2-40B4-BE49-F238E27FC236}">
                <a16:creationId xmlns:a16="http://schemas.microsoft.com/office/drawing/2014/main" id="{E37DF4F8-F008-45E1-8D33-A20B231AFA4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10950"/>
          <a:stretch/>
        </p:blipFill>
        <p:spPr>
          <a:xfrm>
            <a:off x="-10180" y="4265888"/>
            <a:ext cx="961039" cy="2592111"/>
          </a:xfrm>
          <a:prstGeom prst="rect">
            <a:avLst/>
          </a:prstGeom>
        </p:spPr>
      </p:pic>
      <p:grpSp>
        <p:nvGrpSpPr>
          <p:cNvPr id="24" name="Group 23">
            <a:extLst>
              <a:ext uri="{FF2B5EF4-FFF2-40B4-BE49-F238E27FC236}">
                <a16:creationId xmlns:a16="http://schemas.microsoft.com/office/drawing/2014/main" id="{F83F1ED6-2092-4980-867A-566937A5530E}"/>
              </a:ext>
            </a:extLst>
          </p:cNvPr>
          <p:cNvGrpSpPr/>
          <p:nvPr userDrawn="1"/>
        </p:nvGrpSpPr>
        <p:grpSpPr>
          <a:xfrm rot="16200000">
            <a:off x="7887278" y="962694"/>
            <a:ext cx="1893020" cy="636879"/>
            <a:chOff x="9177476" y="5772727"/>
            <a:chExt cx="2584807" cy="869620"/>
          </a:xfrm>
          <a:solidFill>
            <a:schemeClr val="tx2"/>
          </a:solidFill>
        </p:grpSpPr>
        <p:sp>
          <p:nvSpPr>
            <p:cNvPr id="25" name="Rectangle 24">
              <a:extLst>
                <a:ext uri="{FF2B5EF4-FFF2-40B4-BE49-F238E27FC236}">
                  <a16:creationId xmlns:a16="http://schemas.microsoft.com/office/drawing/2014/main" id="{EBBFEC9B-E7BD-49D3-8693-5921751131B2}"/>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403B4784-F9EE-436E-B9AE-288A541C3057}"/>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928BB0B9-21EC-42AE-8773-552008470601}"/>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287A311-0A5B-404F-B817-B1BEA66467F8}"/>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9A84FF6-028C-46A3-AA83-F1410670EE1D}"/>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95AC53A-ECCE-4754-8A46-1A2578AF7556}"/>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AA71DB45-2C7C-4A4A-8E7A-4AFCDCD1D5A5}"/>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2" name="Straight Connector 31">
            <a:extLst>
              <a:ext uri="{FF2B5EF4-FFF2-40B4-BE49-F238E27FC236}">
                <a16:creationId xmlns:a16="http://schemas.microsoft.com/office/drawing/2014/main" id="{2FC71BA7-B93C-4695-9D75-E068A5470A13}"/>
              </a:ext>
            </a:extLst>
          </p:cNvPr>
          <p:cNvCxnSpPr>
            <a:cxnSpLocks/>
          </p:cNvCxnSpPr>
          <p:nvPr userDrawn="1"/>
        </p:nvCxnSpPr>
        <p:spPr>
          <a:xfrm flipH="1">
            <a:off x="732525" y="6197283"/>
            <a:ext cx="4135225"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3" name="Graphic 32" descr="A square made of dots">
            <a:extLst>
              <a:ext uri="{FF2B5EF4-FFF2-40B4-BE49-F238E27FC236}">
                <a16:creationId xmlns:a16="http://schemas.microsoft.com/office/drawing/2014/main" id="{551193D4-1DBC-4897-B1CB-A5C8C29E56A1}"/>
              </a:ext>
            </a:extLst>
          </p:cNvPr>
          <p:cNvPicPr>
            <a:picLocks noChangeAspect="1"/>
          </p:cNvPicPr>
          <p:nvPr userDrawn="1"/>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332" t="46819" r="40223" b="13693"/>
          <a:stretch/>
        </p:blipFill>
        <p:spPr>
          <a:xfrm>
            <a:off x="7620400" y="-10116"/>
            <a:ext cx="1523599" cy="1295383"/>
          </a:xfrm>
          <a:prstGeom prst="rect">
            <a:avLst/>
          </a:prstGeom>
        </p:spPr>
      </p:pic>
      <p:sp>
        <p:nvSpPr>
          <p:cNvPr id="4" name="Content Placeholder 3">
            <a:extLst>
              <a:ext uri="{FF2B5EF4-FFF2-40B4-BE49-F238E27FC236}">
                <a16:creationId xmlns:a16="http://schemas.microsoft.com/office/drawing/2014/main" id="{E65C4283-5B1E-4C8B-A9C2-905770922A03}"/>
              </a:ext>
            </a:extLst>
          </p:cNvPr>
          <p:cNvSpPr>
            <a:spLocks noGrp="1"/>
          </p:cNvSpPr>
          <p:nvPr>
            <p:ph sz="half" idx="2"/>
          </p:nvPr>
        </p:nvSpPr>
        <p:spPr>
          <a:xfrm>
            <a:off x="4783147" y="1999186"/>
            <a:ext cx="3440430" cy="39031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56C733E-9A4F-4F57-BEA6-C72C28094911}"/>
              </a:ext>
            </a:extLst>
          </p:cNvPr>
          <p:cNvSpPr>
            <a:spLocks noGrp="1"/>
          </p:cNvSpPr>
          <p:nvPr>
            <p:ph type="dt" sz="half" idx="10"/>
          </p:nvPr>
        </p:nvSpPr>
        <p:spPr/>
        <p:txBody>
          <a:bodyPr/>
          <a:lstStyle/>
          <a:p>
            <a:fld id="{9E7F3E95-5449-464B-9A17-EBCF3AFEBB5B}" type="datetimeFigureOut">
              <a:rPr lang="en-US" smtClean="0"/>
              <a:t>10/23/2024</a:t>
            </a:fld>
            <a:endParaRPr lang="en-US" dirty="0"/>
          </a:p>
        </p:txBody>
      </p:sp>
      <p:sp>
        <p:nvSpPr>
          <p:cNvPr id="6" name="Footer Placeholder 5">
            <a:extLst>
              <a:ext uri="{FF2B5EF4-FFF2-40B4-BE49-F238E27FC236}">
                <a16:creationId xmlns:a16="http://schemas.microsoft.com/office/drawing/2014/main" id="{D50D977F-D124-4275-A4AD-3DE3ADA299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F99923A-F119-4F34-B72A-8E4924C9CCA7}"/>
              </a:ext>
            </a:extLst>
          </p:cNvPr>
          <p:cNvSpPr>
            <a:spLocks noGrp="1"/>
          </p:cNvSpPr>
          <p:nvPr>
            <p:ph type="sldNum" sz="quarter" idx="12"/>
          </p:nvPr>
        </p:nvSpPr>
        <p:spPr/>
        <p:txBody>
          <a:bodyPr/>
          <a:lstStyle/>
          <a:p>
            <a:fld id="{5B4CAECD-02FE-4C4A-9471-426DCC91B0DD}" type="slidenum">
              <a:rPr lang="en-US" smtClean="0"/>
              <a:t>‹#›</a:t>
            </a:fld>
            <a:endParaRPr lang="en-US" dirty="0"/>
          </a:p>
        </p:txBody>
      </p:sp>
      <p:sp>
        <p:nvSpPr>
          <p:cNvPr id="8" name="Content Placeholder 3">
            <a:extLst>
              <a:ext uri="{FF2B5EF4-FFF2-40B4-BE49-F238E27FC236}">
                <a16:creationId xmlns:a16="http://schemas.microsoft.com/office/drawing/2014/main" id="{40C05E55-7A83-49EB-915E-FAD11D77E09C}"/>
              </a:ext>
            </a:extLst>
          </p:cNvPr>
          <p:cNvSpPr>
            <a:spLocks noGrp="1"/>
          </p:cNvSpPr>
          <p:nvPr>
            <p:ph sz="half" idx="13"/>
          </p:nvPr>
        </p:nvSpPr>
        <p:spPr>
          <a:xfrm>
            <a:off x="1071026" y="1988489"/>
            <a:ext cx="3440430" cy="38890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a:extLst>
              <a:ext uri="{FF2B5EF4-FFF2-40B4-BE49-F238E27FC236}">
                <a16:creationId xmlns:a16="http://schemas.microsoft.com/office/drawing/2014/main" id="{0A2228CD-3BB2-427D-9BB1-B2236B49DDC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1474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pic>
        <p:nvPicPr>
          <p:cNvPr id="39" name="Graphic 38" descr="An organic corner shape">
            <a:extLst>
              <a:ext uri="{FF2B5EF4-FFF2-40B4-BE49-F238E27FC236}">
                <a16:creationId xmlns:a16="http://schemas.microsoft.com/office/drawing/2014/main" id="{19C2E131-79DC-4E23-81A4-D6AF13AFD69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415" r="11642"/>
          <a:stretch/>
        </p:blipFill>
        <p:spPr>
          <a:xfrm>
            <a:off x="-10180" y="4929150"/>
            <a:ext cx="3241060" cy="1928850"/>
          </a:xfrm>
          <a:prstGeom prst="rect">
            <a:avLst/>
          </a:prstGeom>
        </p:spPr>
      </p:pic>
      <p:pic>
        <p:nvPicPr>
          <p:cNvPr id="40" name="Graphic 39" descr="A circle filled with diagonal lines">
            <a:extLst>
              <a:ext uri="{FF2B5EF4-FFF2-40B4-BE49-F238E27FC236}">
                <a16:creationId xmlns:a16="http://schemas.microsoft.com/office/drawing/2014/main" id="{26D247F3-D759-4F7C-8D99-12E7902F14C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10950"/>
          <a:stretch/>
        </p:blipFill>
        <p:spPr>
          <a:xfrm>
            <a:off x="-10180" y="4265888"/>
            <a:ext cx="961039" cy="2592111"/>
          </a:xfrm>
          <a:prstGeom prst="rect">
            <a:avLst/>
          </a:prstGeom>
        </p:spPr>
      </p:pic>
      <p:grpSp>
        <p:nvGrpSpPr>
          <p:cNvPr id="41" name="Group 40">
            <a:extLst>
              <a:ext uri="{FF2B5EF4-FFF2-40B4-BE49-F238E27FC236}">
                <a16:creationId xmlns:a16="http://schemas.microsoft.com/office/drawing/2014/main" id="{37031947-203B-4B10-A103-C79A5254DE16}"/>
              </a:ext>
            </a:extLst>
          </p:cNvPr>
          <p:cNvGrpSpPr/>
          <p:nvPr userDrawn="1"/>
        </p:nvGrpSpPr>
        <p:grpSpPr>
          <a:xfrm rot="16200000">
            <a:off x="7887278" y="962694"/>
            <a:ext cx="1893020" cy="636879"/>
            <a:chOff x="9177476" y="5772727"/>
            <a:chExt cx="2584807" cy="869620"/>
          </a:xfrm>
          <a:solidFill>
            <a:schemeClr val="tx2"/>
          </a:solidFill>
        </p:grpSpPr>
        <p:sp>
          <p:nvSpPr>
            <p:cNvPr id="42" name="Rectangle 41">
              <a:extLst>
                <a:ext uri="{FF2B5EF4-FFF2-40B4-BE49-F238E27FC236}">
                  <a16:creationId xmlns:a16="http://schemas.microsoft.com/office/drawing/2014/main" id="{9BEF1B48-3A74-4655-94FB-90C43228E407}"/>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91595352-F1D0-4605-BF35-99A24BEBF7C6}"/>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FEC61D3D-9A29-47D8-8DBB-60775656C1F1}"/>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EF44232E-1E3B-4A66-9742-4FDC91BC02EE}"/>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146F03B2-052D-44D5-A548-1EDA9E1BBA8B}"/>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AE8E053A-3D25-4798-9F3D-234708553778}"/>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CC4C7289-40D4-4A28-8547-898FE98E47F7}"/>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49" name="Straight Connector 48">
            <a:extLst>
              <a:ext uri="{FF2B5EF4-FFF2-40B4-BE49-F238E27FC236}">
                <a16:creationId xmlns:a16="http://schemas.microsoft.com/office/drawing/2014/main" id="{10526D2B-2CA9-4176-9EC4-C49D452DC323}"/>
              </a:ext>
            </a:extLst>
          </p:cNvPr>
          <p:cNvCxnSpPr>
            <a:cxnSpLocks/>
          </p:cNvCxnSpPr>
          <p:nvPr userDrawn="1"/>
        </p:nvCxnSpPr>
        <p:spPr>
          <a:xfrm flipH="1">
            <a:off x="732525" y="6197283"/>
            <a:ext cx="4135225"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0" name="Graphic 49" descr="A square made of dots">
            <a:extLst>
              <a:ext uri="{FF2B5EF4-FFF2-40B4-BE49-F238E27FC236}">
                <a16:creationId xmlns:a16="http://schemas.microsoft.com/office/drawing/2014/main" id="{494D3176-B13E-49BE-BCC2-11C0F5C70076}"/>
              </a:ext>
            </a:extLst>
          </p:cNvPr>
          <p:cNvPicPr>
            <a:picLocks noChangeAspect="1"/>
          </p:cNvPicPr>
          <p:nvPr userDrawn="1"/>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332" t="46819" r="40223" b="13693"/>
          <a:stretch/>
        </p:blipFill>
        <p:spPr>
          <a:xfrm>
            <a:off x="7620400" y="-10116"/>
            <a:ext cx="1523599" cy="1295383"/>
          </a:xfrm>
          <a:prstGeom prst="rect">
            <a:avLst/>
          </a:prstGeom>
        </p:spPr>
      </p:pic>
      <p:sp>
        <p:nvSpPr>
          <p:cNvPr id="2" name="Title 1">
            <a:extLst>
              <a:ext uri="{FF2B5EF4-FFF2-40B4-BE49-F238E27FC236}">
                <a16:creationId xmlns:a16="http://schemas.microsoft.com/office/drawing/2014/main" id="{5C1A2026-B319-4345-99C3-5A91C49FD4DF}"/>
              </a:ext>
            </a:extLst>
          </p:cNvPr>
          <p:cNvSpPr>
            <a:spLocks noGrp="1"/>
          </p:cNvSpPr>
          <p:nvPr>
            <p:ph type="title"/>
          </p:nvPr>
        </p:nvSpPr>
        <p:spPr>
          <a:xfrm>
            <a:off x="629841" y="365126"/>
            <a:ext cx="6788229"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E7A0E75-00F3-4A54-AC5F-5DA96A153259}"/>
              </a:ext>
            </a:extLst>
          </p:cNvPr>
          <p:cNvSpPr>
            <a:spLocks noGrp="1"/>
          </p:cNvSpPr>
          <p:nvPr>
            <p:ph type="body" idx="1"/>
          </p:nvPr>
        </p:nvSpPr>
        <p:spPr>
          <a:xfrm>
            <a:off x="1061803" y="1879599"/>
            <a:ext cx="3449653" cy="62110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a:extLst>
              <a:ext uri="{FF2B5EF4-FFF2-40B4-BE49-F238E27FC236}">
                <a16:creationId xmlns:a16="http://schemas.microsoft.com/office/drawing/2014/main" id="{51841DE0-C31D-4561-9095-DF5AB072C4DC}"/>
              </a:ext>
            </a:extLst>
          </p:cNvPr>
          <p:cNvSpPr>
            <a:spLocks noGrp="1"/>
          </p:cNvSpPr>
          <p:nvPr>
            <p:ph type="body" sz="quarter" idx="3"/>
          </p:nvPr>
        </p:nvSpPr>
        <p:spPr>
          <a:xfrm>
            <a:off x="4783146" y="1870074"/>
            <a:ext cx="3449653" cy="62110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4" name="Content Placeholder 3">
            <a:extLst>
              <a:ext uri="{FF2B5EF4-FFF2-40B4-BE49-F238E27FC236}">
                <a16:creationId xmlns:a16="http://schemas.microsoft.com/office/drawing/2014/main" id="{828B7A96-C9C1-4448-A1CC-FC4F4FDADA28}"/>
              </a:ext>
            </a:extLst>
          </p:cNvPr>
          <p:cNvSpPr>
            <a:spLocks noGrp="1"/>
          </p:cNvSpPr>
          <p:nvPr>
            <p:ph sz="half" idx="2"/>
          </p:nvPr>
        </p:nvSpPr>
        <p:spPr>
          <a:xfrm>
            <a:off x="4783147" y="2670562"/>
            <a:ext cx="3440430" cy="32317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Content Placeholder 3">
            <a:extLst>
              <a:ext uri="{FF2B5EF4-FFF2-40B4-BE49-F238E27FC236}">
                <a16:creationId xmlns:a16="http://schemas.microsoft.com/office/drawing/2014/main" id="{244FBF8B-A1B8-4CC5-9DA4-D9A26BF94AC5}"/>
              </a:ext>
            </a:extLst>
          </p:cNvPr>
          <p:cNvSpPr>
            <a:spLocks noGrp="1"/>
          </p:cNvSpPr>
          <p:nvPr>
            <p:ph sz="half" idx="13"/>
          </p:nvPr>
        </p:nvSpPr>
        <p:spPr>
          <a:xfrm>
            <a:off x="1071026" y="2657443"/>
            <a:ext cx="3440430" cy="3220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Date Placeholder 35">
            <a:extLst>
              <a:ext uri="{FF2B5EF4-FFF2-40B4-BE49-F238E27FC236}">
                <a16:creationId xmlns:a16="http://schemas.microsoft.com/office/drawing/2014/main" id="{87DB8E0F-E4CD-4A08-AF4A-E7BCE72C8410}"/>
              </a:ext>
            </a:extLst>
          </p:cNvPr>
          <p:cNvSpPr>
            <a:spLocks noGrp="1"/>
          </p:cNvSpPr>
          <p:nvPr>
            <p:ph type="dt" sz="half" idx="14"/>
          </p:nvPr>
        </p:nvSpPr>
        <p:spPr/>
        <p:txBody>
          <a:bodyPr/>
          <a:lstStyle/>
          <a:p>
            <a:fld id="{9E7F3E95-5449-464B-9A17-EBCF3AFEBB5B}" type="datetimeFigureOut">
              <a:rPr lang="en-US" smtClean="0"/>
              <a:pPr/>
              <a:t>10/23/2024</a:t>
            </a:fld>
            <a:endParaRPr lang="en-US" dirty="0"/>
          </a:p>
        </p:txBody>
      </p:sp>
      <p:sp>
        <p:nvSpPr>
          <p:cNvPr id="37" name="Footer Placeholder 36">
            <a:extLst>
              <a:ext uri="{FF2B5EF4-FFF2-40B4-BE49-F238E27FC236}">
                <a16:creationId xmlns:a16="http://schemas.microsoft.com/office/drawing/2014/main" id="{C111E237-987F-4611-B8EE-B8901F9E16F7}"/>
              </a:ext>
            </a:extLst>
          </p:cNvPr>
          <p:cNvSpPr>
            <a:spLocks noGrp="1"/>
          </p:cNvSpPr>
          <p:nvPr>
            <p:ph type="ftr" sz="quarter" idx="15"/>
          </p:nvPr>
        </p:nvSpPr>
        <p:spPr/>
        <p:txBody>
          <a:bodyPr/>
          <a:lstStyle/>
          <a:p>
            <a:endParaRPr lang="en-US" dirty="0"/>
          </a:p>
        </p:txBody>
      </p:sp>
      <p:sp>
        <p:nvSpPr>
          <p:cNvPr id="38" name="Slide Number Placeholder 37">
            <a:extLst>
              <a:ext uri="{FF2B5EF4-FFF2-40B4-BE49-F238E27FC236}">
                <a16:creationId xmlns:a16="http://schemas.microsoft.com/office/drawing/2014/main" id="{973A9DBC-DB91-44EF-B0A4-E108604642F2}"/>
              </a:ext>
            </a:extLst>
          </p:cNvPr>
          <p:cNvSpPr>
            <a:spLocks noGrp="1"/>
          </p:cNvSpPr>
          <p:nvPr>
            <p:ph type="sldNum" sz="quarter" idx="16"/>
          </p:nvPr>
        </p:nvSpPr>
        <p:spPr/>
        <p:txBody>
          <a:bodyPr/>
          <a:lstStyle/>
          <a:p>
            <a:fld id="{5B4CAECD-02FE-4C4A-9471-426DCC91B0DD}" type="slidenum">
              <a:rPr lang="en-US" smtClean="0"/>
              <a:pPr/>
              <a:t>‹#›</a:t>
            </a:fld>
            <a:endParaRPr lang="en-US" dirty="0"/>
          </a:p>
        </p:txBody>
      </p:sp>
    </p:spTree>
    <p:extLst>
      <p:ext uri="{BB962C8B-B14F-4D97-AF65-F5344CB8AC3E}">
        <p14:creationId xmlns:p14="http://schemas.microsoft.com/office/powerpoint/2010/main" val="1025041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reak Slide">
    <p:spTree>
      <p:nvGrpSpPr>
        <p:cNvPr id="1" name=""/>
        <p:cNvGrpSpPr/>
        <p:nvPr/>
      </p:nvGrpSpPr>
      <p:grpSpPr>
        <a:xfrm>
          <a:off x="0" y="0"/>
          <a:ext cx="0" cy="0"/>
          <a:chOff x="0" y="0"/>
          <a:chExt cx="0" cy="0"/>
        </a:xfrm>
      </p:grpSpPr>
      <p:pic>
        <p:nvPicPr>
          <p:cNvPr id="29" name="Graphic 28" descr="Clock outline">
            <a:extLst>
              <a:ext uri="{FF2B5EF4-FFF2-40B4-BE49-F238E27FC236}">
                <a16:creationId xmlns:a16="http://schemas.microsoft.com/office/drawing/2014/main" id="{F33E31B3-206B-4F40-AC8A-244322589E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11953" y="4384575"/>
            <a:ext cx="2036839" cy="1999069"/>
          </a:xfrm>
          <a:prstGeom prst="rect">
            <a:avLst/>
          </a:prstGeom>
        </p:spPr>
      </p:pic>
      <p:pic>
        <p:nvPicPr>
          <p:cNvPr id="33" name="Picture 32" descr="A person smiling at the camera&#10;&#10;Description automatically generated with low confidence">
            <a:extLst>
              <a:ext uri="{FF2B5EF4-FFF2-40B4-BE49-F238E27FC236}">
                <a16:creationId xmlns:a16="http://schemas.microsoft.com/office/drawing/2014/main" id="{3A863B90-BC8D-465D-AF8D-93AC863FC1A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788" t="2748"/>
          <a:stretch/>
        </p:blipFill>
        <p:spPr>
          <a:xfrm>
            <a:off x="-43092" y="-9107"/>
            <a:ext cx="6132956" cy="4715302"/>
          </a:xfrm>
          <a:prstGeom prst="rect">
            <a:avLst/>
          </a:prstGeom>
        </p:spPr>
      </p:pic>
      <p:pic>
        <p:nvPicPr>
          <p:cNvPr id="10" name="Graphic 9" descr="An organic corner shape">
            <a:extLst>
              <a:ext uri="{FF2B5EF4-FFF2-40B4-BE49-F238E27FC236}">
                <a16:creationId xmlns:a16="http://schemas.microsoft.com/office/drawing/2014/main" id="{F03558DD-D7CD-4A4E-A9F3-397BEA6A09F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b="65540"/>
          <a:stretch/>
        </p:blipFill>
        <p:spPr>
          <a:xfrm>
            <a:off x="5715000" y="-1038"/>
            <a:ext cx="3429000" cy="1575516"/>
          </a:xfrm>
          <a:prstGeom prst="rect">
            <a:avLst/>
          </a:prstGeom>
        </p:spPr>
      </p:pic>
      <p:cxnSp>
        <p:nvCxnSpPr>
          <p:cNvPr id="7" name="Straight Connector 6">
            <a:extLst>
              <a:ext uri="{FF2B5EF4-FFF2-40B4-BE49-F238E27FC236}">
                <a16:creationId xmlns:a16="http://schemas.microsoft.com/office/drawing/2014/main" id="{D76F3F89-FCCF-4346-8EAC-8644FC998F7D}"/>
              </a:ext>
            </a:extLst>
          </p:cNvPr>
          <p:cNvCxnSpPr>
            <a:cxnSpLocks/>
          </p:cNvCxnSpPr>
          <p:nvPr userDrawn="1"/>
        </p:nvCxnSpPr>
        <p:spPr>
          <a:xfrm flipH="1">
            <a:off x="3889720" y="4786732"/>
            <a:ext cx="5060513" cy="0"/>
          </a:xfrm>
          <a:prstGeom prst="line">
            <a:avLst/>
          </a:prstGeom>
          <a:ln w="7620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22" name="Title 21">
            <a:extLst>
              <a:ext uri="{FF2B5EF4-FFF2-40B4-BE49-F238E27FC236}">
                <a16:creationId xmlns:a16="http://schemas.microsoft.com/office/drawing/2014/main" id="{C6F95D87-B110-475E-B4F6-66D7E6E983CD}"/>
              </a:ext>
            </a:extLst>
          </p:cNvPr>
          <p:cNvSpPr>
            <a:spLocks noGrp="1"/>
          </p:cNvSpPr>
          <p:nvPr>
            <p:ph type="title" hasCustomPrompt="1"/>
          </p:nvPr>
        </p:nvSpPr>
        <p:spPr>
          <a:xfrm>
            <a:off x="1" y="-1242689"/>
            <a:ext cx="6811952" cy="1105037"/>
          </a:xfrm>
        </p:spPr>
        <p:txBody>
          <a:bodyPr/>
          <a:lstStyle>
            <a:lvl1pPr>
              <a:defRPr/>
            </a:lvl1pPr>
          </a:lstStyle>
          <a:p>
            <a:r>
              <a:rPr lang="en-US" dirty="0"/>
              <a:t>Break time slide</a:t>
            </a:r>
          </a:p>
        </p:txBody>
      </p:sp>
      <p:sp>
        <p:nvSpPr>
          <p:cNvPr id="23" name="TextBox 22">
            <a:extLst>
              <a:ext uri="{FF2B5EF4-FFF2-40B4-BE49-F238E27FC236}">
                <a16:creationId xmlns:a16="http://schemas.microsoft.com/office/drawing/2014/main" id="{D837D49D-08AC-4DEA-BD5B-2DB5216BEBED}"/>
              </a:ext>
            </a:extLst>
          </p:cNvPr>
          <p:cNvSpPr txBox="1"/>
          <p:nvPr userDrawn="1"/>
        </p:nvSpPr>
        <p:spPr>
          <a:xfrm>
            <a:off x="3889720" y="4947807"/>
            <a:ext cx="5254280" cy="854080"/>
          </a:xfrm>
          <a:prstGeom prst="rect">
            <a:avLst/>
          </a:prstGeom>
          <a:noFill/>
        </p:spPr>
        <p:txBody>
          <a:bodyPr wrap="square" rtlCol="0">
            <a:spAutoFit/>
          </a:bodyPr>
          <a:lstStyle/>
          <a:p>
            <a:r>
              <a:rPr lang="en-US" sz="4950" b="1" spc="450" dirty="0">
                <a:latin typeface="+mj-lt"/>
              </a:rPr>
              <a:t>BREAK TIME</a:t>
            </a:r>
          </a:p>
        </p:txBody>
      </p:sp>
      <p:pic>
        <p:nvPicPr>
          <p:cNvPr id="19" name="Graphic 18" descr="An organic corner shape">
            <a:extLst>
              <a:ext uri="{FF2B5EF4-FFF2-40B4-BE49-F238E27FC236}">
                <a16:creationId xmlns:a16="http://schemas.microsoft.com/office/drawing/2014/main" id="{9B1EA295-9AA1-48FF-B82D-ECF3805D2410}"/>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47415" r="11642"/>
          <a:stretch/>
        </p:blipFill>
        <p:spPr>
          <a:xfrm>
            <a:off x="-10180" y="4929150"/>
            <a:ext cx="3241060" cy="1928850"/>
          </a:xfrm>
          <a:prstGeom prst="rect">
            <a:avLst/>
          </a:prstGeom>
        </p:spPr>
      </p:pic>
      <p:pic>
        <p:nvPicPr>
          <p:cNvPr id="20" name="Graphic 19" descr="A circle filled with diagonal lines">
            <a:extLst>
              <a:ext uri="{FF2B5EF4-FFF2-40B4-BE49-F238E27FC236}">
                <a16:creationId xmlns:a16="http://schemas.microsoft.com/office/drawing/2014/main" id="{8578783C-76E3-4A65-8680-251FA7B08CC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58934" t="11636" r="12364" b="10950"/>
          <a:stretch/>
        </p:blipFill>
        <p:spPr>
          <a:xfrm>
            <a:off x="-10180" y="4265888"/>
            <a:ext cx="961039" cy="2592111"/>
          </a:xfrm>
          <a:prstGeom prst="rect">
            <a:avLst/>
          </a:prstGeom>
        </p:spPr>
      </p:pic>
      <p:grpSp>
        <p:nvGrpSpPr>
          <p:cNvPr id="21" name="Group 20">
            <a:extLst>
              <a:ext uri="{FF2B5EF4-FFF2-40B4-BE49-F238E27FC236}">
                <a16:creationId xmlns:a16="http://schemas.microsoft.com/office/drawing/2014/main" id="{6632479A-A567-4799-8BDD-0612B624013B}"/>
              </a:ext>
            </a:extLst>
          </p:cNvPr>
          <p:cNvGrpSpPr/>
          <p:nvPr userDrawn="1"/>
        </p:nvGrpSpPr>
        <p:grpSpPr>
          <a:xfrm rot="16200000">
            <a:off x="7887278" y="962694"/>
            <a:ext cx="1893020" cy="636879"/>
            <a:chOff x="9177476" y="5772727"/>
            <a:chExt cx="2584807" cy="869620"/>
          </a:xfrm>
          <a:solidFill>
            <a:schemeClr val="tx2"/>
          </a:solidFill>
        </p:grpSpPr>
        <p:sp>
          <p:nvSpPr>
            <p:cNvPr id="24" name="Rectangle 23">
              <a:extLst>
                <a:ext uri="{FF2B5EF4-FFF2-40B4-BE49-F238E27FC236}">
                  <a16:creationId xmlns:a16="http://schemas.microsoft.com/office/drawing/2014/main" id="{0DFFD835-69DE-4120-99BB-114D79B08149}"/>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46720AA-86F5-4330-922C-A688891A477E}"/>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9EE4386-1B11-458B-B212-929B4C648BE9}"/>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B940A0B-2EEF-4DD0-9D30-DC1C9F3060CA}"/>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654FBE01-1AEB-44B3-822B-85465A4B8676}"/>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7D48D8DA-DA77-4A72-A94F-056155BB275A}"/>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B4929030-CE72-48BD-9EC4-E75111BB08C6}"/>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10121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299454-A714-4845-8B14-EC54C70A0AC0}"/>
              </a:ext>
            </a:extLst>
          </p:cNvPr>
          <p:cNvSpPr>
            <a:spLocks noGrp="1"/>
          </p:cNvSpPr>
          <p:nvPr>
            <p:ph type="dt" sz="half" idx="10"/>
          </p:nvPr>
        </p:nvSpPr>
        <p:spPr/>
        <p:txBody>
          <a:bodyPr/>
          <a:lstStyle/>
          <a:p>
            <a:fld id="{9E7F3E95-5449-464B-9A17-EBCF3AFEBB5B}" type="datetimeFigureOut">
              <a:rPr lang="en-US" smtClean="0"/>
              <a:t>10/23/2024</a:t>
            </a:fld>
            <a:endParaRPr lang="en-US" dirty="0"/>
          </a:p>
        </p:txBody>
      </p:sp>
      <p:sp>
        <p:nvSpPr>
          <p:cNvPr id="4" name="Footer Placeholder 3">
            <a:extLst>
              <a:ext uri="{FF2B5EF4-FFF2-40B4-BE49-F238E27FC236}">
                <a16:creationId xmlns:a16="http://schemas.microsoft.com/office/drawing/2014/main" id="{C3EDC05A-6EFB-47FE-B6D9-8C844160BFE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36E0B9E-7211-4B10-9EA9-3FBAF7F28A7D}"/>
              </a:ext>
            </a:extLst>
          </p:cNvPr>
          <p:cNvSpPr>
            <a:spLocks noGrp="1"/>
          </p:cNvSpPr>
          <p:nvPr>
            <p:ph type="sldNum" sz="quarter" idx="12"/>
          </p:nvPr>
        </p:nvSpPr>
        <p:spPr/>
        <p:txBody>
          <a:bodyPr/>
          <a:lstStyle/>
          <a:p>
            <a:fld id="{5B4CAECD-02FE-4C4A-9471-426DCC91B0DD}" type="slidenum">
              <a:rPr lang="en-US" smtClean="0"/>
              <a:t>‹#›</a:t>
            </a:fld>
            <a:endParaRPr lang="en-US" dirty="0"/>
          </a:p>
        </p:txBody>
      </p:sp>
      <p:sp>
        <p:nvSpPr>
          <p:cNvPr id="6" name="Title 5">
            <a:extLst>
              <a:ext uri="{FF2B5EF4-FFF2-40B4-BE49-F238E27FC236}">
                <a16:creationId xmlns:a16="http://schemas.microsoft.com/office/drawing/2014/main" id="{52A79CAF-10AA-45A9-B2AC-A9D989E1242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1113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Only 2">
    <p:spTree>
      <p:nvGrpSpPr>
        <p:cNvPr id="1" name=""/>
        <p:cNvGrpSpPr/>
        <p:nvPr/>
      </p:nvGrpSpPr>
      <p:grpSpPr>
        <a:xfrm>
          <a:off x="0" y="0"/>
          <a:ext cx="0" cy="0"/>
          <a:chOff x="0" y="0"/>
          <a:chExt cx="0" cy="0"/>
        </a:xfrm>
      </p:grpSpPr>
      <p:pic>
        <p:nvPicPr>
          <p:cNvPr id="12" name="Graphic 11" descr="An organic corner shape">
            <a:extLst>
              <a:ext uri="{FF2B5EF4-FFF2-40B4-BE49-F238E27FC236}">
                <a16:creationId xmlns:a16="http://schemas.microsoft.com/office/drawing/2014/main" id="{05620D5D-9173-4747-9D52-F1ACEF2D6CC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155630" y="2155629"/>
            <a:ext cx="6858003" cy="2546745"/>
          </a:xfrm>
          <a:prstGeom prst="rect">
            <a:avLst/>
          </a:prstGeom>
        </p:spPr>
      </p:pic>
      <p:pic>
        <p:nvPicPr>
          <p:cNvPr id="15" name="Graphic 14" descr="A circle filled with diagonal lines">
            <a:extLst>
              <a:ext uri="{FF2B5EF4-FFF2-40B4-BE49-F238E27FC236}">
                <a16:creationId xmlns:a16="http://schemas.microsoft.com/office/drawing/2014/main" id="{03200E9C-6243-45AB-BB5D-73CA6B623AE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9003" t="11635" r="12363" b="52733"/>
          <a:stretch/>
        </p:blipFill>
        <p:spPr>
          <a:xfrm rot="5400000" flipV="1">
            <a:off x="7363896" y="558282"/>
            <a:ext cx="2338387" cy="1221821"/>
          </a:xfrm>
          <a:prstGeom prst="rect">
            <a:avLst/>
          </a:prstGeom>
        </p:spPr>
      </p:pic>
      <p:sp>
        <p:nvSpPr>
          <p:cNvPr id="3" name="Date Placeholder 2">
            <a:extLst>
              <a:ext uri="{FF2B5EF4-FFF2-40B4-BE49-F238E27FC236}">
                <a16:creationId xmlns:a16="http://schemas.microsoft.com/office/drawing/2014/main" id="{B9299454-A714-4845-8B14-EC54C70A0AC0}"/>
              </a:ext>
            </a:extLst>
          </p:cNvPr>
          <p:cNvSpPr>
            <a:spLocks noGrp="1"/>
          </p:cNvSpPr>
          <p:nvPr>
            <p:ph type="dt" sz="half" idx="10"/>
          </p:nvPr>
        </p:nvSpPr>
        <p:spPr/>
        <p:txBody>
          <a:bodyPr/>
          <a:lstStyle/>
          <a:p>
            <a:fld id="{9E7F3E95-5449-464B-9A17-EBCF3AFEBB5B}" type="datetimeFigureOut">
              <a:rPr lang="en-US" smtClean="0"/>
              <a:t>10/23/2024</a:t>
            </a:fld>
            <a:endParaRPr lang="en-US" dirty="0"/>
          </a:p>
        </p:txBody>
      </p:sp>
      <p:sp>
        <p:nvSpPr>
          <p:cNvPr id="4" name="Footer Placeholder 3">
            <a:extLst>
              <a:ext uri="{FF2B5EF4-FFF2-40B4-BE49-F238E27FC236}">
                <a16:creationId xmlns:a16="http://schemas.microsoft.com/office/drawing/2014/main" id="{C3EDC05A-6EFB-47FE-B6D9-8C844160BFE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36E0B9E-7211-4B10-9EA9-3FBAF7F28A7D}"/>
              </a:ext>
            </a:extLst>
          </p:cNvPr>
          <p:cNvSpPr>
            <a:spLocks noGrp="1"/>
          </p:cNvSpPr>
          <p:nvPr>
            <p:ph type="sldNum" sz="quarter" idx="12"/>
          </p:nvPr>
        </p:nvSpPr>
        <p:spPr/>
        <p:txBody>
          <a:bodyPr/>
          <a:lstStyle/>
          <a:p>
            <a:fld id="{5B4CAECD-02FE-4C4A-9471-426DCC91B0DD}" type="slidenum">
              <a:rPr lang="en-US" smtClean="0"/>
              <a:t>‹#›</a:t>
            </a:fld>
            <a:endParaRPr lang="en-US" dirty="0"/>
          </a:p>
        </p:txBody>
      </p:sp>
      <p:sp>
        <p:nvSpPr>
          <p:cNvPr id="6" name="Title 5">
            <a:extLst>
              <a:ext uri="{FF2B5EF4-FFF2-40B4-BE49-F238E27FC236}">
                <a16:creationId xmlns:a16="http://schemas.microsoft.com/office/drawing/2014/main" id="{52A79CAF-10AA-45A9-B2AC-A9D989E1242A}"/>
              </a:ext>
            </a:extLst>
          </p:cNvPr>
          <p:cNvSpPr>
            <a:spLocks noGrp="1"/>
          </p:cNvSpPr>
          <p:nvPr>
            <p:ph type="title"/>
          </p:nvPr>
        </p:nvSpPr>
        <p:spPr>
          <a:xfrm>
            <a:off x="2591603" y="585652"/>
            <a:ext cx="5108882" cy="1105037"/>
          </a:xfrm>
        </p:spPr>
        <p:txBody>
          <a:bodyPr/>
          <a:lstStyle/>
          <a:p>
            <a:r>
              <a:rPr lang="en-US"/>
              <a:t>Click to edit Master title style</a:t>
            </a:r>
            <a:endParaRPr lang="en-US" dirty="0"/>
          </a:p>
        </p:txBody>
      </p:sp>
      <p:pic>
        <p:nvPicPr>
          <p:cNvPr id="17" name="Picture 16">
            <a:extLst>
              <a:ext uri="{FF2B5EF4-FFF2-40B4-BE49-F238E27FC236}">
                <a16:creationId xmlns:a16="http://schemas.microsoft.com/office/drawing/2014/main" id="{953D51C2-F277-4D29-9090-FC65555969CE}"/>
              </a:ext>
            </a:extLst>
          </p:cNvPr>
          <p:cNvPicPr>
            <a:picLocks noChangeAspect="1"/>
          </p:cNvPicPr>
          <p:nvPr userDrawn="1"/>
        </p:nvPicPr>
        <p:blipFill>
          <a:blip r:embed="rId6">
            <a:extLst>
              <a:ext uri="{28A0092B-C50C-407E-A947-70E740481C1C}">
                <a14:useLocalDpi xmlns:a14="http://schemas.microsoft.com/office/drawing/2010/main" val="0"/>
              </a:ext>
            </a:extLst>
          </a:blip>
          <a:srcRect l="16667" r="16667"/>
          <a:stretch/>
        </p:blipFill>
        <p:spPr>
          <a:xfrm>
            <a:off x="541736" y="886303"/>
            <a:ext cx="2330858" cy="2338386"/>
          </a:xfrm>
          <a:prstGeom prst="ellipse">
            <a:avLst/>
          </a:prstGeom>
          <a:ln w="76200">
            <a:solidFill>
              <a:schemeClr val="accent2"/>
            </a:solidFill>
          </a:ln>
        </p:spPr>
      </p:pic>
      <p:pic>
        <p:nvPicPr>
          <p:cNvPr id="18" name="Picture 17">
            <a:extLst>
              <a:ext uri="{FF2B5EF4-FFF2-40B4-BE49-F238E27FC236}">
                <a16:creationId xmlns:a16="http://schemas.microsoft.com/office/drawing/2014/main" id="{624A8E4C-3CF0-4BC9-BBB5-B3FCB1196FD3}"/>
              </a:ext>
            </a:extLst>
          </p:cNvPr>
          <p:cNvPicPr>
            <a:picLocks noChangeAspect="1"/>
          </p:cNvPicPr>
          <p:nvPr userDrawn="1"/>
        </p:nvPicPr>
        <p:blipFill>
          <a:blip r:embed="rId7">
            <a:extLst>
              <a:ext uri="{28A0092B-C50C-407E-A947-70E740481C1C}">
                <a14:useLocalDpi xmlns:a14="http://schemas.microsoft.com/office/drawing/2010/main" val="0"/>
              </a:ext>
            </a:extLst>
          </a:blip>
          <a:srcRect l="16748" r="16748"/>
          <a:stretch/>
        </p:blipFill>
        <p:spPr>
          <a:xfrm>
            <a:off x="1221821" y="3921757"/>
            <a:ext cx="1324922" cy="1331438"/>
          </a:xfrm>
          <a:prstGeom prst="ellipse">
            <a:avLst/>
          </a:prstGeom>
          <a:ln w="76200">
            <a:solidFill>
              <a:schemeClr val="tx2"/>
            </a:solidFill>
          </a:ln>
        </p:spPr>
      </p:pic>
      <p:pic>
        <p:nvPicPr>
          <p:cNvPr id="16" name="Graphic 15" descr="A square made of dots">
            <a:extLst>
              <a:ext uri="{FF2B5EF4-FFF2-40B4-BE49-F238E27FC236}">
                <a16:creationId xmlns:a16="http://schemas.microsoft.com/office/drawing/2014/main" id="{B31FF16A-1E31-4A11-87FE-A1F12191F3E0}"/>
              </a:ext>
            </a:extLst>
          </p:cNvPr>
          <p:cNvPicPr>
            <a:picLocks noChangeAspect="1"/>
          </p:cNvPicPr>
          <p:nvPr userDrawn="1"/>
        </p:nvPicPr>
        <p:blipFill rotWithShape="1">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44777" t="13758" r="30556" b="40300"/>
          <a:stretch/>
        </p:blipFill>
        <p:spPr>
          <a:xfrm rot="5400000">
            <a:off x="355858" y="4602222"/>
            <a:ext cx="863600" cy="1575316"/>
          </a:xfrm>
          <a:prstGeom prst="rect">
            <a:avLst/>
          </a:prstGeom>
        </p:spPr>
      </p:pic>
    </p:spTree>
    <p:extLst>
      <p:ext uri="{BB962C8B-B14F-4D97-AF65-F5344CB8AC3E}">
        <p14:creationId xmlns:p14="http://schemas.microsoft.com/office/powerpoint/2010/main" val="3275130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590C293-FE0B-463C-857E-DF3752343DE7}"/>
              </a:ext>
            </a:extLst>
          </p:cNvPr>
          <p:cNvSpPr>
            <a:spLocks noGrp="1"/>
          </p:cNvSpPr>
          <p:nvPr>
            <p:ph type="title" hasCustomPrompt="1"/>
          </p:nvPr>
        </p:nvSpPr>
        <p:spPr>
          <a:xfrm>
            <a:off x="285751" y="-1105037"/>
            <a:ext cx="6811952" cy="1105037"/>
          </a:xfrm>
        </p:spPr>
        <p:txBody>
          <a:bodyPr/>
          <a:lstStyle>
            <a:lvl1pPr>
              <a:defRPr/>
            </a:lvl1pPr>
          </a:lstStyle>
          <a:p>
            <a:r>
              <a:rPr lang="en-US" dirty="0"/>
              <a:t>Blank layout title (1)</a:t>
            </a:r>
          </a:p>
        </p:txBody>
      </p:sp>
      <p:sp>
        <p:nvSpPr>
          <p:cNvPr id="9" name="Date Placeholder 8">
            <a:extLst>
              <a:ext uri="{FF2B5EF4-FFF2-40B4-BE49-F238E27FC236}">
                <a16:creationId xmlns:a16="http://schemas.microsoft.com/office/drawing/2014/main" id="{C5059B3B-ADB1-49A4-871E-05C78B568FD3}"/>
              </a:ext>
            </a:extLst>
          </p:cNvPr>
          <p:cNvSpPr>
            <a:spLocks noGrp="1"/>
          </p:cNvSpPr>
          <p:nvPr>
            <p:ph type="dt" sz="half" idx="10"/>
          </p:nvPr>
        </p:nvSpPr>
        <p:spPr/>
        <p:txBody>
          <a:bodyPr/>
          <a:lstStyle/>
          <a:p>
            <a:fld id="{9E7F3E95-5449-464B-9A17-EBCF3AFEBB5B}" type="datetimeFigureOut">
              <a:rPr lang="en-US" smtClean="0"/>
              <a:pPr/>
              <a:t>10/23/2024</a:t>
            </a:fld>
            <a:endParaRPr lang="en-US" dirty="0"/>
          </a:p>
        </p:txBody>
      </p:sp>
      <p:sp>
        <p:nvSpPr>
          <p:cNvPr id="10" name="Footer Placeholder 9">
            <a:extLst>
              <a:ext uri="{FF2B5EF4-FFF2-40B4-BE49-F238E27FC236}">
                <a16:creationId xmlns:a16="http://schemas.microsoft.com/office/drawing/2014/main" id="{3872F73A-0F28-42E1-9F70-85468A66094A}"/>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DDF14BCE-7454-4381-83D0-3B2A215A78AD}"/>
              </a:ext>
            </a:extLst>
          </p:cNvPr>
          <p:cNvSpPr>
            <a:spLocks noGrp="1"/>
          </p:cNvSpPr>
          <p:nvPr>
            <p:ph type="sldNum" sz="quarter" idx="12"/>
          </p:nvPr>
        </p:nvSpPr>
        <p:spPr/>
        <p:txBody>
          <a:bodyPr/>
          <a:lstStyle/>
          <a:p>
            <a:fld id="{5B4CAECD-02FE-4C4A-9471-426DCC91B0DD}" type="slidenum">
              <a:rPr lang="en-US" smtClean="0"/>
              <a:pPr/>
              <a:t>‹#›</a:t>
            </a:fld>
            <a:endParaRPr lang="en-US" dirty="0"/>
          </a:p>
        </p:txBody>
      </p:sp>
    </p:spTree>
    <p:extLst>
      <p:ext uri="{BB962C8B-B14F-4D97-AF65-F5344CB8AC3E}">
        <p14:creationId xmlns:p14="http://schemas.microsoft.com/office/powerpoint/2010/main" val="1535593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C2D7F580-C68F-4150-8423-E3BFA7867D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92" t="11025" r="51888" b="9424"/>
          <a:stretch/>
        </p:blipFill>
        <p:spPr>
          <a:xfrm>
            <a:off x="4922982" y="0"/>
            <a:ext cx="4221018" cy="6858000"/>
          </a:xfrm>
          <a:prstGeom prst="rect">
            <a:avLst/>
          </a:prstGeom>
        </p:spPr>
      </p:pic>
      <p:sp>
        <p:nvSpPr>
          <p:cNvPr id="5" name="Oval 4">
            <a:extLst>
              <a:ext uri="{FF2B5EF4-FFF2-40B4-BE49-F238E27FC236}">
                <a16:creationId xmlns:a16="http://schemas.microsoft.com/office/drawing/2014/main" id="{06F819EA-B217-48B3-B2B1-2751E4E5BA3E}"/>
              </a:ext>
            </a:extLst>
          </p:cNvPr>
          <p:cNvSpPr/>
          <p:nvPr userDrawn="1"/>
        </p:nvSpPr>
        <p:spPr>
          <a:xfrm>
            <a:off x="308746" y="6296962"/>
            <a:ext cx="434342" cy="492003"/>
          </a:xfrm>
          <a:prstGeom prst="ellipse">
            <a:avLst/>
          </a:prstGeom>
          <a:noFill/>
          <a:ln w="571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Picture Placeholder 9">
            <a:extLst>
              <a:ext uri="{FF2B5EF4-FFF2-40B4-BE49-F238E27FC236}">
                <a16:creationId xmlns:a16="http://schemas.microsoft.com/office/drawing/2014/main" id="{C082D011-36B9-40ED-B869-8C337537A6C1}"/>
              </a:ext>
            </a:extLst>
          </p:cNvPr>
          <p:cNvSpPr>
            <a:spLocks noGrp="1"/>
          </p:cNvSpPr>
          <p:nvPr>
            <p:ph type="pic" sz="quarter" idx="13"/>
          </p:nvPr>
        </p:nvSpPr>
        <p:spPr>
          <a:xfrm rot="386686">
            <a:off x="6212880" y="812680"/>
            <a:ext cx="2708355" cy="2527509"/>
          </a:xfrm>
          <a:prstGeom prst="roundRect">
            <a:avLst/>
          </a:prstGeom>
          <a:blipFill>
            <a:blip r:embed="rId3"/>
            <a:stretch>
              <a:fillRect l="-1733" t="-4791" r="-4532" b="-12623"/>
            </a:stretch>
          </a:blipFill>
          <a:ln>
            <a:solidFill>
              <a:schemeClr val="tx1">
                <a:lumMod val="20000"/>
                <a:lumOff val="80000"/>
              </a:schemeClr>
            </a:solidFill>
          </a:ln>
        </p:spPr>
        <p:txBody>
          <a:bodyPr/>
          <a:lstStyle/>
          <a:p>
            <a:r>
              <a:rPr lang="en-US" dirty="0"/>
              <a:t>Click icon to add picture</a:t>
            </a:r>
          </a:p>
        </p:txBody>
      </p:sp>
      <p:sp>
        <p:nvSpPr>
          <p:cNvPr id="8" name="Picture Placeholder 9">
            <a:extLst>
              <a:ext uri="{FF2B5EF4-FFF2-40B4-BE49-F238E27FC236}">
                <a16:creationId xmlns:a16="http://schemas.microsoft.com/office/drawing/2014/main" id="{95985E1C-8F86-46BD-AB71-6EB09CF5B8C3}"/>
              </a:ext>
            </a:extLst>
          </p:cNvPr>
          <p:cNvSpPr>
            <a:spLocks noGrp="1"/>
          </p:cNvSpPr>
          <p:nvPr>
            <p:ph type="pic" sz="quarter" idx="14"/>
          </p:nvPr>
        </p:nvSpPr>
        <p:spPr>
          <a:xfrm rot="21288546">
            <a:off x="6263398" y="3413999"/>
            <a:ext cx="2708352" cy="2527506"/>
          </a:xfrm>
          <a:prstGeom prst="roundRect">
            <a:avLst/>
          </a:prstGeom>
          <a:blipFill>
            <a:blip r:embed="rId4"/>
            <a:stretch>
              <a:fillRect/>
            </a:stretch>
          </a:blipFill>
          <a:ln>
            <a:solidFill>
              <a:schemeClr val="tx1">
                <a:lumMod val="20000"/>
                <a:lumOff val="80000"/>
              </a:schemeClr>
            </a:solidFill>
          </a:ln>
        </p:spPr>
        <p:txBody>
          <a:bodyPr/>
          <a:lstStyle/>
          <a:p>
            <a:r>
              <a:rPr lang="en-US" dirty="0"/>
              <a:t>Click icon to add picture</a:t>
            </a:r>
          </a:p>
        </p:txBody>
      </p:sp>
      <p:pic>
        <p:nvPicPr>
          <p:cNvPr id="9" name="Graphic 8" descr="Grid lines">
            <a:extLst>
              <a:ext uri="{FF2B5EF4-FFF2-40B4-BE49-F238E27FC236}">
                <a16:creationId xmlns:a16="http://schemas.microsoft.com/office/drawing/2014/main" id="{163AE603-C95D-4DDE-B34B-93955F9C722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2255" b="2640"/>
          <a:stretch/>
        </p:blipFill>
        <p:spPr>
          <a:xfrm>
            <a:off x="-18495" y="4682836"/>
            <a:ext cx="744455" cy="2175164"/>
          </a:xfrm>
          <a:prstGeom prst="rect">
            <a:avLst/>
          </a:prstGeom>
        </p:spPr>
      </p:pic>
      <p:sp>
        <p:nvSpPr>
          <p:cNvPr id="10" name="Oval 9">
            <a:extLst>
              <a:ext uri="{FF2B5EF4-FFF2-40B4-BE49-F238E27FC236}">
                <a16:creationId xmlns:a16="http://schemas.microsoft.com/office/drawing/2014/main" id="{A79D7753-0650-4DB1-8866-957993B6D7D1}"/>
              </a:ext>
            </a:extLst>
          </p:cNvPr>
          <p:cNvSpPr/>
          <p:nvPr userDrawn="1"/>
        </p:nvSpPr>
        <p:spPr>
          <a:xfrm>
            <a:off x="-47099" y="5266537"/>
            <a:ext cx="228545" cy="258885"/>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181447" y="-1333944"/>
            <a:ext cx="6811952" cy="1105037"/>
          </a:xfrm>
        </p:spPr>
        <p:txBody>
          <a:bodyPr/>
          <a:lstStyle>
            <a:lvl1pPr>
              <a:defRPr/>
            </a:lvl1pPr>
          </a:lstStyle>
          <a:p>
            <a:r>
              <a:rPr lang="en-US" dirty="0"/>
              <a:t>Blank layout title (2)</a:t>
            </a:r>
          </a:p>
        </p:txBody>
      </p:sp>
      <p:sp>
        <p:nvSpPr>
          <p:cNvPr id="15" name="Date Placeholder 14">
            <a:extLst>
              <a:ext uri="{FF2B5EF4-FFF2-40B4-BE49-F238E27FC236}">
                <a16:creationId xmlns:a16="http://schemas.microsoft.com/office/drawing/2014/main" id="{013535A6-3393-4FBF-8BA0-5DA53B823292}"/>
              </a:ext>
            </a:extLst>
          </p:cNvPr>
          <p:cNvSpPr>
            <a:spLocks noGrp="1"/>
          </p:cNvSpPr>
          <p:nvPr>
            <p:ph type="dt" sz="half" idx="15"/>
          </p:nvPr>
        </p:nvSpPr>
        <p:spPr/>
        <p:txBody>
          <a:bodyPr/>
          <a:lstStyle/>
          <a:p>
            <a:fld id="{9E7F3E95-5449-464B-9A17-EBCF3AFEBB5B}" type="datetimeFigureOut">
              <a:rPr lang="en-US" smtClean="0"/>
              <a:pPr/>
              <a:t>10/23/2024</a:t>
            </a:fld>
            <a:endParaRPr lang="en-US" dirty="0"/>
          </a:p>
        </p:txBody>
      </p:sp>
      <p:sp>
        <p:nvSpPr>
          <p:cNvPr id="16" name="Footer Placeholder 15">
            <a:extLst>
              <a:ext uri="{FF2B5EF4-FFF2-40B4-BE49-F238E27FC236}">
                <a16:creationId xmlns:a16="http://schemas.microsoft.com/office/drawing/2014/main" id="{7E234428-7E96-4FE7-8942-9205369580F6}"/>
              </a:ext>
            </a:extLst>
          </p:cNvPr>
          <p:cNvSpPr>
            <a:spLocks noGrp="1"/>
          </p:cNvSpPr>
          <p:nvPr>
            <p:ph type="ftr" sz="quarter" idx="16"/>
          </p:nvPr>
        </p:nvSpPr>
        <p:spPr/>
        <p:txBody>
          <a:bodyPr/>
          <a:lstStyle/>
          <a:p>
            <a:endParaRPr lang="en-US" dirty="0"/>
          </a:p>
        </p:txBody>
      </p:sp>
      <p:sp>
        <p:nvSpPr>
          <p:cNvPr id="17" name="Slide Number Placeholder 16">
            <a:extLst>
              <a:ext uri="{FF2B5EF4-FFF2-40B4-BE49-F238E27FC236}">
                <a16:creationId xmlns:a16="http://schemas.microsoft.com/office/drawing/2014/main" id="{7E77D726-89A3-47B7-8AC2-C9B56E1EA289}"/>
              </a:ext>
            </a:extLst>
          </p:cNvPr>
          <p:cNvSpPr>
            <a:spLocks noGrp="1"/>
          </p:cNvSpPr>
          <p:nvPr>
            <p:ph type="sldNum" sz="quarter" idx="17"/>
          </p:nvPr>
        </p:nvSpPr>
        <p:spPr/>
        <p:txBody>
          <a:bodyPr/>
          <a:lstStyle/>
          <a:p>
            <a:fld id="{5B4CAECD-02FE-4C4A-9471-426DCC91B0DD}" type="slidenum">
              <a:rPr lang="en-US" smtClean="0"/>
              <a:pPr/>
              <a:t>‹#›</a:t>
            </a:fld>
            <a:endParaRPr lang="en-US" dirty="0"/>
          </a:p>
        </p:txBody>
      </p:sp>
    </p:spTree>
    <p:extLst>
      <p:ext uri="{BB962C8B-B14F-4D97-AF65-F5344CB8AC3E}">
        <p14:creationId xmlns:p14="http://schemas.microsoft.com/office/powerpoint/2010/main" val="3709687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3">
    <p:spTree>
      <p:nvGrpSpPr>
        <p:cNvPr id="1" name=""/>
        <p:cNvGrpSpPr/>
        <p:nvPr/>
      </p:nvGrpSpPr>
      <p:grpSpPr>
        <a:xfrm>
          <a:off x="0" y="0"/>
          <a:ext cx="0" cy="0"/>
          <a:chOff x="0" y="0"/>
          <a:chExt cx="0" cy="0"/>
        </a:xfrm>
      </p:grpSpPr>
      <p:pic>
        <p:nvPicPr>
          <p:cNvPr id="11" name="Graphic 10" descr="An organic corner shape">
            <a:extLst>
              <a:ext uri="{FF2B5EF4-FFF2-40B4-BE49-F238E27FC236}">
                <a16:creationId xmlns:a16="http://schemas.microsoft.com/office/drawing/2014/main" id="{7A287783-49CF-46B9-BB9C-FC7B0A78869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155630" y="2155629"/>
            <a:ext cx="6858003" cy="2546745"/>
          </a:xfrm>
          <a:prstGeom prst="rect">
            <a:avLst/>
          </a:prstGeom>
        </p:spPr>
      </p:pic>
      <p:pic>
        <p:nvPicPr>
          <p:cNvPr id="12" name="Graphic 11" descr="A circle filled with diagonal lines">
            <a:extLst>
              <a:ext uri="{FF2B5EF4-FFF2-40B4-BE49-F238E27FC236}">
                <a16:creationId xmlns:a16="http://schemas.microsoft.com/office/drawing/2014/main" id="{F64E2E6C-9E29-42F2-B260-3FE71F8A0C1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9003" t="11635" r="12363" b="52733"/>
          <a:stretch/>
        </p:blipFill>
        <p:spPr>
          <a:xfrm rot="5400000" flipV="1">
            <a:off x="7363896" y="558282"/>
            <a:ext cx="2338387" cy="1221821"/>
          </a:xfrm>
          <a:prstGeom prst="rect">
            <a:avLst/>
          </a:prstGeom>
        </p:spPr>
      </p:pic>
      <p:pic>
        <p:nvPicPr>
          <p:cNvPr id="13" name="Picture 12">
            <a:extLst>
              <a:ext uri="{FF2B5EF4-FFF2-40B4-BE49-F238E27FC236}">
                <a16:creationId xmlns:a16="http://schemas.microsoft.com/office/drawing/2014/main" id="{920B0889-32BE-4413-A432-D46687B7FB0D}"/>
              </a:ext>
            </a:extLst>
          </p:cNvPr>
          <p:cNvPicPr>
            <a:picLocks noChangeAspect="1"/>
          </p:cNvPicPr>
          <p:nvPr userDrawn="1"/>
        </p:nvPicPr>
        <p:blipFill>
          <a:blip r:embed="rId6">
            <a:extLst>
              <a:ext uri="{28A0092B-C50C-407E-A947-70E740481C1C}">
                <a14:useLocalDpi xmlns:a14="http://schemas.microsoft.com/office/drawing/2010/main" val="0"/>
              </a:ext>
            </a:extLst>
          </a:blip>
          <a:srcRect l="16667" r="16667"/>
          <a:stretch/>
        </p:blipFill>
        <p:spPr>
          <a:xfrm>
            <a:off x="541736" y="886303"/>
            <a:ext cx="2330858" cy="2338386"/>
          </a:xfrm>
          <a:prstGeom prst="ellipse">
            <a:avLst/>
          </a:prstGeom>
          <a:ln w="76200">
            <a:solidFill>
              <a:schemeClr val="accent2"/>
            </a:solidFill>
          </a:ln>
        </p:spPr>
      </p:pic>
      <p:pic>
        <p:nvPicPr>
          <p:cNvPr id="15" name="Picture 14">
            <a:extLst>
              <a:ext uri="{FF2B5EF4-FFF2-40B4-BE49-F238E27FC236}">
                <a16:creationId xmlns:a16="http://schemas.microsoft.com/office/drawing/2014/main" id="{86E5695A-BD7E-4787-BFCD-2CBA51E6E6DE}"/>
              </a:ext>
            </a:extLst>
          </p:cNvPr>
          <p:cNvPicPr>
            <a:picLocks noChangeAspect="1"/>
          </p:cNvPicPr>
          <p:nvPr userDrawn="1"/>
        </p:nvPicPr>
        <p:blipFill>
          <a:blip r:embed="rId7">
            <a:extLst>
              <a:ext uri="{28A0092B-C50C-407E-A947-70E740481C1C}">
                <a14:useLocalDpi xmlns:a14="http://schemas.microsoft.com/office/drawing/2010/main" val="0"/>
              </a:ext>
            </a:extLst>
          </a:blip>
          <a:srcRect l="16748" r="16748"/>
          <a:stretch/>
        </p:blipFill>
        <p:spPr>
          <a:xfrm>
            <a:off x="1221821" y="3921757"/>
            <a:ext cx="1324922" cy="1331438"/>
          </a:xfrm>
          <a:prstGeom prst="ellipse">
            <a:avLst/>
          </a:prstGeom>
          <a:ln w="76200">
            <a:solidFill>
              <a:schemeClr val="tx2"/>
            </a:solidFill>
          </a:ln>
        </p:spPr>
      </p:pic>
      <p:pic>
        <p:nvPicPr>
          <p:cNvPr id="16" name="Graphic 15" descr="A square made of dots">
            <a:extLst>
              <a:ext uri="{FF2B5EF4-FFF2-40B4-BE49-F238E27FC236}">
                <a16:creationId xmlns:a16="http://schemas.microsoft.com/office/drawing/2014/main" id="{752042A4-C0C0-40FE-B9E2-26AF7A98215F}"/>
              </a:ext>
            </a:extLst>
          </p:cNvPr>
          <p:cNvPicPr>
            <a:picLocks noChangeAspect="1"/>
          </p:cNvPicPr>
          <p:nvPr userDrawn="1"/>
        </p:nvPicPr>
        <p:blipFill rotWithShape="1">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44777" t="13758" r="30556" b="40300"/>
          <a:stretch/>
        </p:blipFill>
        <p:spPr>
          <a:xfrm rot="5400000">
            <a:off x="355858" y="4602222"/>
            <a:ext cx="863600" cy="1575316"/>
          </a:xfrm>
          <a:prstGeom prst="rect">
            <a:avLst/>
          </a:prstGeom>
        </p:spPr>
      </p:pic>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181447" y="-1333944"/>
            <a:ext cx="6811952" cy="1105037"/>
          </a:xfrm>
        </p:spPr>
        <p:txBody>
          <a:bodyPr/>
          <a:lstStyle>
            <a:lvl1pPr>
              <a:defRPr/>
            </a:lvl1pPr>
          </a:lstStyle>
          <a:p>
            <a:r>
              <a:rPr lang="en-US" dirty="0"/>
              <a:t>Blank layout title (3)</a:t>
            </a:r>
          </a:p>
        </p:txBody>
      </p:sp>
      <p:sp>
        <p:nvSpPr>
          <p:cNvPr id="2" name="Date Placeholder 1">
            <a:extLst>
              <a:ext uri="{FF2B5EF4-FFF2-40B4-BE49-F238E27FC236}">
                <a16:creationId xmlns:a16="http://schemas.microsoft.com/office/drawing/2014/main" id="{75007D48-0C35-4111-988C-9FFF28C22336}"/>
              </a:ext>
            </a:extLst>
          </p:cNvPr>
          <p:cNvSpPr>
            <a:spLocks noGrp="1"/>
          </p:cNvSpPr>
          <p:nvPr>
            <p:ph type="dt" sz="half" idx="10"/>
          </p:nvPr>
        </p:nvSpPr>
        <p:spPr/>
        <p:txBody>
          <a:bodyPr/>
          <a:lstStyle/>
          <a:p>
            <a:fld id="{9E7F3E95-5449-464B-9A17-EBCF3AFEBB5B}" type="datetimeFigureOut">
              <a:rPr lang="en-US" smtClean="0"/>
              <a:pPr/>
              <a:t>10/23/2024</a:t>
            </a:fld>
            <a:endParaRPr lang="en-US" dirty="0"/>
          </a:p>
        </p:txBody>
      </p:sp>
      <p:sp>
        <p:nvSpPr>
          <p:cNvPr id="3" name="Footer Placeholder 2">
            <a:extLst>
              <a:ext uri="{FF2B5EF4-FFF2-40B4-BE49-F238E27FC236}">
                <a16:creationId xmlns:a16="http://schemas.microsoft.com/office/drawing/2014/main" id="{9657E83A-904E-4044-893F-7DF5B914788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A031DB5-EF50-4B81-AAB9-D4BA3C1D124D}"/>
              </a:ext>
            </a:extLst>
          </p:cNvPr>
          <p:cNvSpPr>
            <a:spLocks noGrp="1"/>
          </p:cNvSpPr>
          <p:nvPr>
            <p:ph type="sldNum" sz="quarter" idx="12"/>
          </p:nvPr>
        </p:nvSpPr>
        <p:spPr/>
        <p:txBody>
          <a:bodyPr/>
          <a:lstStyle/>
          <a:p>
            <a:fld id="{5B4CAECD-02FE-4C4A-9471-426DCC91B0DD}" type="slidenum">
              <a:rPr lang="en-US" smtClean="0"/>
              <a:pPr/>
              <a:t>‹#›</a:t>
            </a:fld>
            <a:endParaRPr lang="en-US" dirty="0"/>
          </a:p>
        </p:txBody>
      </p:sp>
    </p:spTree>
    <p:extLst>
      <p:ext uri="{BB962C8B-B14F-4D97-AF65-F5344CB8AC3E}">
        <p14:creationId xmlns:p14="http://schemas.microsoft.com/office/powerpoint/2010/main" val="2079955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BF378068-8C5D-4723-974C-1C96775751F2}"/>
              </a:ext>
            </a:extLst>
          </p:cNvPr>
          <p:cNvPicPr>
            <a:picLocks noChangeAspect="1"/>
          </p:cNvPicPr>
          <p:nvPr userDrawn="1"/>
        </p:nvPicPr>
        <p:blipFill rotWithShape="1">
          <a:blip r:embed="rId3"/>
          <a:srcRect l="21325" t="1641" r="1"/>
          <a:stretch/>
        </p:blipFill>
        <p:spPr>
          <a:xfrm>
            <a:off x="-10180" y="0"/>
            <a:ext cx="4582180" cy="5728700"/>
          </a:xfrm>
          <a:prstGeom prst="rect">
            <a:avLst/>
          </a:prstGeom>
        </p:spPr>
      </p:pic>
      <p:pic>
        <p:nvPicPr>
          <p:cNvPr id="43" name="Graphic 42" descr="An organic corner shape">
            <a:extLst>
              <a:ext uri="{FF2B5EF4-FFF2-40B4-BE49-F238E27FC236}">
                <a16:creationId xmlns:a16="http://schemas.microsoft.com/office/drawing/2014/main" id="{38F0BA8F-DDBC-4366-B70E-C56510CEDCE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7415" r="11642"/>
          <a:stretch/>
        </p:blipFill>
        <p:spPr>
          <a:xfrm>
            <a:off x="-10180" y="4929150"/>
            <a:ext cx="3241060" cy="1928850"/>
          </a:xfrm>
          <a:prstGeom prst="rect">
            <a:avLst/>
          </a:prstGeom>
        </p:spPr>
      </p:pic>
      <p:sp>
        <p:nvSpPr>
          <p:cNvPr id="2" name="Title 1">
            <a:extLst>
              <a:ext uri="{FF2B5EF4-FFF2-40B4-BE49-F238E27FC236}">
                <a16:creationId xmlns:a16="http://schemas.microsoft.com/office/drawing/2014/main" id="{C83A0BFB-7EB0-4034-8B16-23BF7F6789A1}"/>
              </a:ext>
            </a:extLst>
          </p:cNvPr>
          <p:cNvSpPr>
            <a:spLocks noGrp="1"/>
          </p:cNvSpPr>
          <p:nvPr>
            <p:ph type="title" hasCustomPrompt="1"/>
          </p:nvPr>
        </p:nvSpPr>
        <p:spPr>
          <a:xfrm>
            <a:off x="4678706" y="672174"/>
            <a:ext cx="3407728" cy="1325563"/>
          </a:xfrm>
        </p:spPr>
        <p:txBody>
          <a:bodyPr/>
          <a:lstStyle>
            <a:lvl1pPr algn="ctr">
              <a:defRPr b="1">
                <a:solidFill>
                  <a:schemeClr val="bg1"/>
                </a:solidFill>
              </a:defRPr>
            </a:lvl1pPr>
          </a:lstStyle>
          <a:p>
            <a:r>
              <a:rPr lang="en-US" dirty="0"/>
              <a:t>Mission</a:t>
            </a:r>
          </a:p>
        </p:txBody>
      </p:sp>
      <p:sp>
        <p:nvSpPr>
          <p:cNvPr id="42" name="Text Placeholder 8">
            <a:extLst>
              <a:ext uri="{FF2B5EF4-FFF2-40B4-BE49-F238E27FC236}">
                <a16:creationId xmlns:a16="http://schemas.microsoft.com/office/drawing/2014/main" id="{E0036E3D-8B21-46C5-B6B2-14C87EE9AE6B}"/>
              </a:ext>
            </a:extLst>
          </p:cNvPr>
          <p:cNvSpPr>
            <a:spLocks noGrp="1"/>
          </p:cNvSpPr>
          <p:nvPr>
            <p:ph type="body" sz="quarter" idx="13" hasCustomPrompt="1"/>
          </p:nvPr>
        </p:nvSpPr>
        <p:spPr>
          <a:xfrm>
            <a:off x="4678706" y="2403716"/>
            <a:ext cx="3366031" cy="3132851"/>
          </a:xfrm>
        </p:spPr>
        <p:txBody>
          <a:bodyPr>
            <a:noAutofit/>
          </a:bodyPr>
          <a:lstStyle>
            <a:lvl1pPr marL="0" indent="0" algn="ctr">
              <a:buNone/>
              <a:defRPr sz="1800">
                <a:solidFill>
                  <a:schemeClr val="bg1"/>
                </a:solidFill>
              </a:defRPr>
            </a:lvl1pPr>
          </a:lstStyle>
          <a:p>
            <a:pPr lvl="0"/>
            <a:r>
              <a:rPr lang="en-US" dirty="0"/>
              <a:t>The mission of the BIE is to provide students at BIE-funded schools with a culturally relevant, high-quality education that prepares students with the knowledge, skills, and behaviors needed to flourish in the opportunities of tomorrow, become healthy and successful individuals, and lead their communities and sovereign nations to a thriving future that preserves their unique cultural identities.</a:t>
            </a:r>
          </a:p>
        </p:txBody>
      </p:sp>
      <p:pic>
        <p:nvPicPr>
          <p:cNvPr id="44" name="Graphic 43" descr="A circle filled with diagonal lines">
            <a:extLst>
              <a:ext uri="{FF2B5EF4-FFF2-40B4-BE49-F238E27FC236}">
                <a16:creationId xmlns:a16="http://schemas.microsoft.com/office/drawing/2014/main" id="{4246E035-B6C0-45FC-B128-5F34B956ABB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58934" t="11636" r="12364" b="10950"/>
          <a:stretch/>
        </p:blipFill>
        <p:spPr>
          <a:xfrm>
            <a:off x="-10180" y="4265888"/>
            <a:ext cx="961039" cy="2592111"/>
          </a:xfrm>
          <a:prstGeom prst="rect">
            <a:avLst/>
          </a:prstGeom>
        </p:spPr>
      </p:pic>
      <p:grpSp>
        <p:nvGrpSpPr>
          <p:cNvPr id="45" name="Group 44">
            <a:extLst>
              <a:ext uri="{FF2B5EF4-FFF2-40B4-BE49-F238E27FC236}">
                <a16:creationId xmlns:a16="http://schemas.microsoft.com/office/drawing/2014/main" id="{298C6F25-4384-4551-8D02-04EA3887CBDD}"/>
              </a:ext>
            </a:extLst>
          </p:cNvPr>
          <p:cNvGrpSpPr/>
          <p:nvPr userDrawn="1"/>
        </p:nvGrpSpPr>
        <p:grpSpPr>
          <a:xfrm rot="16200000">
            <a:off x="7887278" y="962694"/>
            <a:ext cx="1893020" cy="636879"/>
            <a:chOff x="9177476" y="5772727"/>
            <a:chExt cx="2584807" cy="869620"/>
          </a:xfrm>
          <a:solidFill>
            <a:schemeClr val="accent4">
              <a:lumMod val="75000"/>
            </a:schemeClr>
          </a:solidFill>
        </p:grpSpPr>
        <p:sp>
          <p:nvSpPr>
            <p:cNvPr id="46" name="Rectangle 45">
              <a:extLst>
                <a:ext uri="{FF2B5EF4-FFF2-40B4-BE49-F238E27FC236}">
                  <a16:creationId xmlns:a16="http://schemas.microsoft.com/office/drawing/2014/main" id="{C47B7791-A04F-449B-98D3-742A9EA2EBE1}"/>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950F4854-6B54-4AD5-AEE4-9DE1E9E7BD8B}"/>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F9721B5C-5AD4-487E-8CCE-EFD308CC6849}"/>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76E7D6E3-260B-4B8F-AA1E-CA66DD84BB2E}"/>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EB789AF4-DD66-4091-8B7B-21CE653F3A4F}"/>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BF2F869E-7FD5-475E-A461-D22C6A722A50}"/>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185BFAB0-D0D0-421F-9CBB-81890BFDD580}"/>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53" name="Straight Connector 52">
            <a:extLst>
              <a:ext uri="{FF2B5EF4-FFF2-40B4-BE49-F238E27FC236}">
                <a16:creationId xmlns:a16="http://schemas.microsoft.com/office/drawing/2014/main" id="{FC3CE923-5C63-4859-A736-82A0D4421713}"/>
              </a:ext>
            </a:extLst>
          </p:cNvPr>
          <p:cNvCxnSpPr>
            <a:cxnSpLocks/>
          </p:cNvCxnSpPr>
          <p:nvPr userDrawn="1"/>
        </p:nvCxnSpPr>
        <p:spPr>
          <a:xfrm flipH="1">
            <a:off x="732525" y="6197283"/>
            <a:ext cx="4135225"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8949186C-B6F0-4DC6-BBAD-BF59F6F305CB}"/>
              </a:ext>
            </a:extLst>
          </p:cNvPr>
          <p:cNvSpPr>
            <a:spLocks noGrp="1"/>
          </p:cNvSpPr>
          <p:nvPr>
            <p:ph type="dt" sz="half" idx="14"/>
          </p:nvPr>
        </p:nvSpPr>
        <p:spPr/>
        <p:txBody>
          <a:bodyPr/>
          <a:lstStyle/>
          <a:p>
            <a:fld id="{5F04B6FE-C588-47DB-B391-9B05A3EE49FB}" type="datetimeFigureOut">
              <a:rPr lang="en-US" smtClean="0"/>
              <a:pPr/>
              <a:t>10/23/2024</a:t>
            </a:fld>
            <a:endParaRPr lang="en-US" dirty="0"/>
          </a:p>
        </p:txBody>
      </p:sp>
      <p:sp>
        <p:nvSpPr>
          <p:cNvPr id="7" name="Footer Placeholder 6">
            <a:extLst>
              <a:ext uri="{FF2B5EF4-FFF2-40B4-BE49-F238E27FC236}">
                <a16:creationId xmlns:a16="http://schemas.microsoft.com/office/drawing/2014/main" id="{DBD74425-472A-4F21-93FA-10B9E2B4CFEA}"/>
              </a:ext>
            </a:extLst>
          </p:cNvPr>
          <p:cNvSpPr>
            <a:spLocks noGrp="1"/>
          </p:cNvSpPr>
          <p:nvPr>
            <p:ph type="ftr" sz="quarter" idx="15"/>
          </p:nvPr>
        </p:nvSpPr>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A9B0CD94-C54F-4CA6-947D-9B7B1A1CE1BE}"/>
              </a:ext>
            </a:extLst>
          </p:cNvPr>
          <p:cNvSpPr>
            <a:spLocks noGrp="1"/>
          </p:cNvSpPr>
          <p:nvPr>
            <p:ph type="sldNum" sz="quarter" idx="16"/>
          </p:nvPr>
        </p:nvSpPr>
        <p:spPr/>
        <p:txBody>
          <a:bodyPr/>
          <a:lstStyle>
            <a:lvl1pPr>
              <a:defRPr>
                <a:solidFill>
                  <a:schemeClr val="bg1"/>
                </a:solidFill>
              </a:defRPr>
            </a:lvl1pPr>
          </a:lstStyle>
          <a:p>
            <a:fld id="{CE7D89A8-707A-4211-B4C1-F782CEB4C25A}" type="slidenum">
              <a:rPr lang="en-US" smtClean="0"/>
              <a:pPr/>
              <a:t>‹#›</a:t>
            </a:fld>
            <a:endParaRPr lang="en-US" dirty="0"/>
          </a:p>
        </p:txBody>
      </p:sp>
    </p:spTree>
    <p:extLst>
      <p:ext uri="{BB962C8B-B14F-4D97-AF65-F5344CB8AC3E}">
        <p14:creationId xmlns:p14="http://schemas.microsoft.com/office/powerpoint/2010/main" val="271090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4">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181447" y="-1333944"/>
            <a:ext cx="6811952" cy="1105037"/>
          </a:xfrm>
        </p:spPr>
        <p:txBody>
          <a:bodyPr/>
          <a:lstStyle>
            <a:lvl1pPr>
              <a:defRPr/>
            </a:lvl1pPr>
          </a:lstStyle>
          <a:p>
            <a:r>
              <a:rPr lang="en-US" dirty="0"/>
              <a:t>Blank layout title (4)</a:t>
            </a:r>
          </a:p>
        </p:txBody>
      </p:sp>
      <p:pic>
        <p:nvPicPr>
          <p:cNvPr id="11" name="Graphic 10" descr="An organic corner shape">
            <a:extLst>
              <a:ext uri="{FF2B5EF4-FFF2-40B4-BE49-F238E27FC236}">
                <a16:creationId xmlns:a16="http://schemas.microsoft.com/office/drawing/2014/main" id="{264CDAEC-A9BB-4CA6-A21B-E140F430846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415" r="11642"/>
          <a:stretch/>
        </p:blipFill>
        <p:spPr>
          <a:xfrm>
            <a:off x="-7635" y="4453838"/>
            <a:ext cx="3029798" cy="2404162"/>
          </a:xfrm>
          <a:prstGeom prst="rect">
            <a:avLst/>
          </a:prstGeom>
        </p:spPr>
      </p:pic>
      <p:pic>
        <p:nvPicPr>
          <p:cNvPr id="12" name="Graphic 11" descr="A circle filled with diagonal lines">
            <a:extLst>
              <a:ext uri="{FF2B5EF4-FFF2-40B4-BE49-F238E27FC236}">
                <a16:creationId xmlns:a16="http://schemas.microsoft.com/office/drawing/2014/main" id="{45CB4A73-B19C-4863-9F69-A53CEED964E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10950"/>
          <a:stretch/>
        </p:blipFill>
        <p:spPr>
          <a:xfrm>
            <a:off x="-7635" y="3318626"/>
            <a:ext cx="984182" cy="3539374"/>
          </a:xfrm>
          <a:prstGeom prst="rect">
            <a:avLst/>
          </a:prstGeom>
        </p:spPr>
      </p:pic>
      <p:cxnSp>
        <p:nvCxnSpPr>
          <p:cNvPr id="13" name="Straight Connector 12">
            <a:extLst>
              <a:ext uri="{FF2B5EF4-FFF2-40B4-BE49-F238E27FC236}">
                <a16:creationId xmlns:a16="http://schemas.microsoft.com/office/drawing/2014/main" id="{E66F8711-67C5-411F-A09C-9056FA789604}"/>
              </a:ext>
            </a:extLst>
          </p:cNvPr>
          <p:cNvCxnSpPr>
            <a:cxnSpLocks/>
          </p:cNvCxnSpPr>
          <p:nvPr userDrawn="1"/>
        </p:nvCxnSpPr>
        <p:spPr>
          <a:xfrm flipH="1">
            <a:off x="876300" y="6176963"/>
            <a:ext cx="5060513"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descr="A square made of dots">
            <a:extLst>
              <a:ext uri="{FF2B5EF4-FFF2-40B4-BE49-F238E27FC236}">
                <a16:creationId xmlns:a16="http://schemas.microsoft.com/office/drawing/2014/main" id="{722016FE-7B36-45CB-836C-DC16CBE78B91}"/>
              </a:ext>
            </a:extLst>
          </p:cNvPr>
          <p:cNvPicPr>
            <a:picLocks noChangeAspect="1"/>
          </p:cNvPicPr>
          <p:nvPr userDrawn="1"/>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332" t="46819" r="40223" b="13693"/>
          <a:stretch/>
        </p:blipFill>
        <p:spPr>
          <a:xfrm>
            <a:off x="7551420" y="-1"/>
            <a:ext cx="1592580" cy="1805375"/>
          </a:xfrm>
          <a:prstGeom prst="rect">
            <a:avLst/>
          </a:prstGeom>
        </p:spPr>
      </p:pic>
      <p:grpSp>
        <p:nvGrpSpPr>
          <p:cNvPr id="16" name="Group 15">
            <a:extLst>
              <a:ext uri="{FF2B5EF4-FFF2-40B4-BE49-F238E27FC236}">
                <a16:creationId xmlns:a16="http://schemas.microsoft.com/office/drawing/2014/main" id="{6D70B5BE-97CB-4945-A8FF-A7D2C3B9F856}"/>
              </a:ext>
            </a:extLst>
          </p:cNvPr>
          <p:cNvGrpSpPr/>
          <p:nvPr userDrawn="1"/>
        </p:nvGrpSpPr>
        <p:grpSpPr>
          <a:xfrm rot="16200000">
            <a:off x="7528971" y="1290509"/>
            <a:ext cx="2584807" cy="652215"/>
            <a:chOff x="9177476" y="5772727"/>
            <a:chExt cx="2584807" cy="869620"/>
          </a:xfrm>
          <a:solidFill>
            <a:schemeClr val="accent4">
              <a:lumMod val="50000"/>
            </a:schemeClr>
          </a:solidFill>
        </p:grpSpPr>
        <p:sp>
          <p:nvSpPr>
            <p:cNvPr id="17" name="Rectangle 16">
              <a:extLst>
                <a:ext uri="{FF2B5EF4-FFF2-40B4-BE49-F238E27FC236}">
                  <a16:creationId xmlns:a16="http://schemas.microsoft.com/office/drawing/2014/main" id="{D2180A69-0B4F-41DF-B135-7B5145524C44}"/>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5D76A55B-3287-4125-AA75-197C4771AF31}"/>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935FC12B-1035-48F6-8C0D-25B4B08BC8E3}"/>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1C91697E-17D8-49CA-AF99-5ADAF084E56C}"/>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26AF629A-7E8E-424A-BEC7-B134E2935A9C}"/>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a:extLst>
                <a:ext uri="{FF2B5EF4-FFF2-40B4-BE49-F238E27FC236}">
                  <a16:creationId xmlns:a16="http://schemas.microsoft.com/office/drawing/2014/main" id="{8B5BC8CE-974D-4E5F-95F6-8F9D1D58FC93}"/>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a:extLst>
                <a:ext uri="{FF2B5EF4-FFF2-40B4-BE49-F238E27FC236}">
                  <a16:creationId xmlns:a16="http://schemas.microsoft.com/office/drawing/2014/main" id="{25FD62D7-DFD6-4D8A-89B6-147E2AF70874}"/>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5" name="Date Placeholder 4">
            <a:extLst>
              <a:ext uri="{FF2B5EF4-FFF2-40B4-BE49-F238E27FC236}">
                <a16:creationId xmlns:a16="http://schemas.microsoft.com/office/drawing/2014/main" id="{A0076F1E-B7E8-4F9F-9A28-BBAD8E03ADFB}"/>
              </a:ext>
            </a:extLst>
          </p:cNvPr>
          <p:cNvSpPr>
            <a:spLocks noGrp="1"/>
          </p:cNvSpPr>
          <p:nvPr>
            <p:ph type="dt" sz="half" idx="10"/>
          </p:nvPr>
        </p:nvSpPr>
        <p:spPr/>
        <p:txBody>
          <a:bodyPr/>
          <a:lstStyle/>
          <a:p>
            <a:fld id="{9E7F3E95-5449-464B-9A17-EBCF3AFEBB5B}" type="datetimeFigureOut">
              <a:rPr lang="en-US" smtClean="0"/>
              <a:pPr/>
              <a:t>10/23/2024</a:t>
            </a:fld>
            <a:endParaRPr lang="en-US" dirty="0"/>
          </a:p>
        </p:txBody>
      </p:sp>
      <p:sp>
        <p:nvSpPr>
          <p:cNvPr id="6" name="Footer Placeholder 5">
            <a:extLst>
              <a:ext uri="{FF2B5EF4-FFF2-40B4-BE49-F238E27FC236}">
                <a16:creationId xmlns:a16="http://schemas.microsoft.com/office/drawing/2014/main" id="{77396BB8-8EFD-4075-B278-19CBE70972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DC1D27-8DD7-4D3A-BB1C-79717B85EF5E}"/>
              </a:ext>
            </a:extLst>
          </p:cNvPr>
          <p:cNvSpPr>
            <a:spLocks noGrp="1"/>
          </p:cNvSpPr>
          <p:nvPr>
            <p:ph type="sldNum" sz="quarter" idx="12"/>
          </p:nvPr>
        </p:nvSpPr>
        <p:spPr/>
        <p:txBody>
          <a:bodyPr/>
          <a:lstStyle/>
          <a:p>
            <a:fld id="{5B4CAECD-02FE-4C4A-9471-426DCC91B0DD}" type="slidenum">
              <a:rPr lang="en-US" smtClean="0"/>
              <a:pPr/>
              <a:t>‹#›</a:t>
            </a:fld>
            <a:endParaRPr lang="en-US" dirty="0"/>
          </a:p>
        </p:txBody>
      </p:sp>
    </p:spTree>
    <p:extLst>
      <p:ext uri="{BB962C8B-B14F-4D97-AF65-F5344CB8AC3E}">
        <p14:creationId xmlns:p14="http://schemas.microsoft.com/office/powerpoint/2010/main" val="4243132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nk 5">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7CF6C48-9F21-4AC0-9EC3-F9DE50E318ED}"/>
              </a:ext>
            </a:extLst>
          </p:cNvPr>
          <p:cNvPicPr>
            <a:picLocks noChangeAspect="1"/>
          </p:cNvPicPr>
          <p:nvPr userDrawn="1"/>
        </p:nvPicPr>
        <p:blipFill rotWithShape="1">
          <a:blip r:embed="rId2"/>
          <a:srcRect l="35167" t="11305" b="10043"/>
          <a:stretch/>
        </p:blipFill>
        <p:spPr>
          <a:xfrm>
            <a:off x="-289947" y="0"/>
            <a:ext cx="4394587" cy="6892290"/>
          </a:xfrm>
          <a:prstGeom prst="rect">
            <a:avLst/>
          </a:prstGeom>
        </p:spPr>
      </p:pic>
      <p:pic>
        <p:nvPicPr>
          <p:cNvPr id="15" name="Picture 14" descr="A picture containing person, person&#10;&#10;Description automatically generated">
            <a:extLst>
              <a:ext uri="{FF2B5EF4-FFF2-40B4-BE49-F238E27FC236}">
                <a16:creationId xmlns:a16="http://schemas.microsoft.com/office/drawing/2014/main" id="{70DCA58E-CB90-4144-890F-714316C520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1882" t="9187" r="-1"/>
          <a:stretch/>
        </p:blipFill>
        <p:spPr>
          <a:xfrm>
            <a:off x="0" y="0"/>
            <a:ext cx="3589656" cy="6892290"/>
          </a:xfrm>
          <a:prstGeom prst="flowChartDelay">
            <a:avLst/>
          </a:prstGeom>
        </p:spPr>
      </p:pic>
      <p:pic>
        <p:nvPicPr>
          <p:cNvPr id="16" name="Graphic 15" descr="A circle filled with diagonal lines">
            <a:extLst>
              <a:ext uri="{FF2B5EF4-FFF2-40B4-BE49-F238E27FC236}">
                <a16:creationId xmlns:a16="http://schemas.microsoft.com/office/drawing/2014/main" id="{EE86CCC1-4687-45A9-9679-6FFF2E48451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45921"/>
          <a:stretch/>
        </p:blipFill>
        <p:spPr>
          <a:xfrm rot="5400000" flipV="1">
            <a:off x="7760191" y="-65824"/>
            <a:ext cx="1312242" cy="1455377"/>
          </a:xfrm>
          <a:prstGeom prst="rect">
            <a:avLst/>
          </a:prstGeom>
        </p:spPr>
      </p:pic>
      <p:pic>
        <p:nvPicPr>
          <p:cNvPr id="17" name="Graphic 16" descr="A square made of dots">
            <a:extLst>
              <a:ext uri="{FF2B5EF4-FFF2-40B4-BE49-F238E27FC236}">
                <a16:creationId xmlns:a16="http://schemas.microsoft.com/office/drawing/2014/main" id="{534CB368-F803-4638-A1C3-F912C6FCA62F}"/>
              </a:ext>
            </a:extLst>
          </p:cNvPr>
          <p:cNvPicPr>
            <a:picLocks noChangeAspect="1"/>
          </p:cNvPicPr>
          <p:nvPr userDrawn="1"/>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44777" t="13758" r="30556" b="40300"/>
          <a:stretch/>
        </p:blipFill>
        <p:spPr>
          <a:xfrm rot="5400000">
            <a:off x="376178" y="4622542"/>
            <a:ext cx="822960" cy="1575316"/>
          </a:xfrm>
          <a:prstGeom prst="rect">
            <a:avLst/>
          </a:prstGeom>
        </p:spPr>
      </p:pic>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181447" y="-1333944"/>
            <a:ext cx="6811952" cy="1105037"/>
          </a:xfrm>
        </p:spPr>
        <p:txBody>
          <a:bodyPr/>
          <a:lstStyle>
            <a:lvl1pPr>
              <a:defRPr/>
            </a:lvl1pPr>
          </a:lstStyle>
          <a:p>
            <a:r>
              <a:rPr lang="en-US" dirty="0"/>
              <a:t>Blank layout title (5)</a:t>
            </a:r>
          </a:p>
        </p:txBody>
      </p:sp>
      <p:sp>
        <p:nvSpPr>
          <p:cNvPr id="8" name="Date Placeholder 7">
            <a:extLst>
              <a:ext uri="{FF2B5EF4-FFF2-40B4-BE49-F238E27FC236}">
                <a16:creationId xmlns:a16="http://schemas.microsoft.com/office/drawing/2014/main" id="{144F7245-BEC7-448E-B7F6-BF4480297FF3}"/>
              </a:ext>
            </a:extLst>
          </p:cNvPr>
          <p:cNvSpPr>
            <a:spLocks noGrp="1"/>
          </p:cNvSpPr>
          <p:nvPr>
            <p:ph type="dt" sz="half" idx="10"/>
          </p:nvPr>
        </p:nvSpPr>
        <p:spPr/>
        <p:txBody>
          <a:bodyPr/>
          <a:lstStyle/>
          <a:p>
            <a:fld id="{9E7F3E95-5449-464B-9A17-EBCF3AFEBB5B}" type="datetimeFigureOut">
              <a:rPr lang="en-US" smtClean="0"/>
              <a:pPr/>
              <a:t>10/23/2024</a:t>
            </a:fld>
            <a:endParaRPr lang="en-US" dirty="0"/>
          </a:p>
        </p:txBody>
      </p:sp>
      <p:sp>
        <p:nvSpPr>
          <p:cNvPr id="9" name="Footer Placeholder 8">
            <a:extLst>
              <a:ext uri="{FF2B5EF4-FFF2-40B4-BE49-F238E27FC236}">
                <a16:creationId xmlns:a16="http://schemas.microsoft.com/office/drawing/2014/main" id="{52AA3E0E-88C4-4C3D-AACC-106B8F5A723A}"/>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2BD9DD4-410F-4142-909B-0B6080F29EED}"/>
              </a:ext>
            </a:extLst>
          </p:cNvPr>
          <p:cNvSpPr>
            <a:spLocks noGrp="1"/>
          </p:cNvSpPr>
          <p:nvPr>
            <p:ph type="sldNum" sz="quarter" idx="12"/>
          </p:nvPr>
        </p:nvSpPr>
        <p:spPr/>
        <p:txBody>
          <a:bodyPr/>
          <a:lstStyle/>
          <a:p>
            <a:fld id="{5B4CAECD-02FE-4C4A-9471-426DCC91B0DD}" type="slidenum">
              <a:rPr lang="en-US" smtClean="0"/>
              <a:pPr/>
              <a:t>‹#›</a:t>
            </a:fld>
            <a:endParaRPr lang="en-US" dirty="0"/>
          </a:p>
        </p:txBody>
      </p:sp>
    </p:spTree>
    <p:extLst>
      <p:ext uri="{BB962C8B-B14F-4D97-AF65-F5344CB8AC3E}">
        <p14:creationId xmlns:p14="http://schemas.microsoft.com/office/powerpoint/2010/main" val="2182538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2C27-4FBE-47F6-AA9B-4334BD71DBA2}"/>
              </a:ext>
            </a:extLst>
          </p:cNvPr>
          <p:cNvSpPr>
            <a:spLocks noGrp="1"/>
          </p:cNvSpPr>
          <p:nvPr>
            <p:ph type="title"/>
          </p:nvPr>
        </p:nvSpPr>
        <p:spPr>
          <a:xfrm>
            <a:off x="628650" y="457200"/>
            <a:ext cx="6833949" cy="1325880"/>
          </a:xfrm>
        </p:spPr>
        <p:txBody>
          <a:bodyPr anchor="b"/>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2C0E76-6D2F-4BFD-B5B1-A5FB8CD355F0}"/>
              </a:ext>
            </a:extLst>
          </p:cNvPr>
          <p:cNvSpPr>
            <a:spLocks noGrp="1"/>
          </p:cNvSpPr>
          <p:nvPr>
            <p:ph idx="1"/>
          </p:nvPr>
        </p:nvSpPr>
        <p:spPr>
          <a:xfrm>
            <a:off x="3887391" y="2057400"/>
            <a:ext cx="4626768" cy="38036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84C3FF5-6992-471E-8E54-ED339C5F08F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6CF937A-360F-42E0-A985-9606836D8B75}"/>
              </a:ext>
            </a:extLst>
          </p:cNvPr>
          <p:cNvSpPr>
            <a:spLocks noGrp="1"/>
          </p:cNvSpPr>
          <p:nvPr>
            <p:ph type="dt" sz="half" idx="10"/>
          </p:nvPr>
        </p:nvSpPr>
        <p:spPr/>
        <p:txBody>
          <a:bodyPr/>
          <a:lstStyle/>
          <a:p>
            <a:fld id="{9E7F3E95-5449-464B-9A17-EBCF3AFEBB5B}" type="datetimeFigureOut">
              <a:rPr lang="en-US" smtClean="0"/>
              <a:t>10/23/2024</a:t>
            </a:fld>
            <a:endParaRPr lang="en-US" dirty="0"/>
          </a:p>
        </p:txBody>
      </p:sp>
      <p:sp>
        <p:nvSpPr>
          <p:cNvPr id="6" name="Footer Placeholder 5">
            <a:extLst>
              <a:ext uri="{FF2B5EF4-FFF2-40B4-BE49-F238E27FC236}">
                <a16:creationId xmlns:a16="http://schemas.microsoft.com/office/drawing/2014/main" id="{4CF57D59-C2CF-415A-A8ED-2BA333D79B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15D851-6AFF-4260-9135-EB3EBD20A7AF}"/>
              </a:ext>
            </a:extLst>
          </p:cNvPr>
          <p:cNvSpPr>
            <a:spLocks noGrp="1"/>
          </p:cNvSpPr>
          <p:nvPr>
            <p:ph type="sldNum" sz="quarter" idx="12"/>
          </p:nvPr>
        </p:nvSpPr>
        <p:spPr/>
        <p:txBody>
          <a:bodyPr/>
          <a:lstStyle/>
          <a:p>
            <a:fld id="{5B4CAECD-02FE-4C4A-9471-426DCC91B0DD}" type="slidenum">
              <a:rPr lang="en-US" smtClean="0"/>
              <a:t>‹#›</a:t>
            </a:fld>
            <a:endParaRPr lang="en-US" dirty="0"/>
          </a:p>
        </p:txBody>
      </p:sp>
    </p:spTree>
    <p:extLst>
      <p:ext uri="{BB962C8B-B14F-4D97-AF65-F5344CB8AC3E}">
        <p14:creationId xmlns:p14="http://schemas.microsoft.com/office/powerpoint/2010/main" val="2693455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58187-BEB2-466B-9FD4-08315C9D2E6F}"/>
              </a:ext>
            </a:extLst>
          </p:cNvPr>
          <p:cNvSpPr>
            <a:spLocks noGrp="1"/>
          </p:cNvSpPr>
          <p:nvPr>
            <p:ph type="title"/>
          </p:nvPr>
        </p:nvSpPr>
        <p:spPr>
          <a:xfrm>
            <a:off x="629841" y="457200"/>
            <a:ext cx="6833949" cy="1325880"/>
          </a:xfrm>
        </p:spPr>
        <p:txBody>
          <a:bodyPr anchor="b"/>
          <a:lstStyle>
            <a:lvl1pPr>
              <a:defRPr sz="2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E984DC2-B2AA-45EA-83C5-FD0E9D481D54}"/>
              </a:ext>
            </a:extLst>
          </p:cNvPr>
          <p:cNvSpPr>
            <a:spLocks noGrp="1"/>
          </p:cNvSpPr>
          <p:nvPr>
            <p:ph type="pic" idx="1"/>
          </p:nvPr>
        </p:nvSpPr>
        <p:spPr>
          <a:xfrm>
            <a:off x="3887391" y="2049462"/>
            <a:ext cx="4629150" cy="38115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EF3988EB-A211-4C90-B11D-C275F8CDBF0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439D7DA-EB69-4BEA-8864-807F239A0247}"/>
              </a:ext>
            </a:extLst>
          </p:cNvPr>
          <p:cNvSpPr>
            <a:spLocks noGrp="1"/>
          </p:cNvSpPr>
          <p:nvPr>
            <p:ph type="dt" sz="half" idx="10"/>
          </p:nvPr>
        </p:nvSpPr>
        <p:spPr/>
        <p:txBody>
          <a:bodyPr/>
          <a:lstStyle/>
          <a:p>
            <a:fld id="{9E7F3E95-5449-464B-9A17-EBCF3AFEBB5B}" type="datetimeFigureOut">
              <a:rPr lang="en-US" smtClean="0"/>
              <a:t>10/23/2024</a:t>
            </a:fld>
            <a:endParaRPr lang="en-US" dirty="0"/>
          </a:p>
        </p:txBody>
      </p:sp>
      <p:sp>
        <p:nvSpPr>
          <p:cNvPr id="6" name="Footer Placeholder 5">
            <a:extLst>
              <a:ext uri="{FF2B5EF4-FFF2-40B4-BE49-F238E27FC236}">
                <a16:creationId xmlns:a16="http://schemas.microsoft.com/office/drawing/2014/main" id="{A07DDACA-EEC0-4F66-B17A-45607E80C88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A2E951A-2A57-493A-A425-78AF73439C0A}"/>
              </a:ext>
            </a:extLst>
          </p:cNvPr>
          <p:cNvSpPr>
            <a:spLocks noGrp="1"/>
          </p:cNvSpPr>
          <p:nvPr>
            <p:ph type="sldNum" sz="quarter" idx="12"/>
          </p:nvPr>
        </p:nvSpPr>
        <p:spPr/>
        <p:txBody>
          <a:bodyPr/>
          <a:lstStyle/>
          <a:p>
            <a:fld id="{5B4CAECD-02FE-4C4A-9471-426DCC91B0DD}" type="slidenum">
              <a:rPr lang="en-US" smtClean="0"/>
              <a:t>‹#›</a:t>
            </a:fld>
            <a:endParaRPr lang="en-US" dirty="0"/>
          </a:p>
        </p:txBody>
      </p:sp>
    </p:spTree>
    <p:extLst>
      <p:ext uri="{BB962C8B-B14F-4D97-AF65-F5344CB8AC3E}">
        <p14:creationId xmlns:p14="http://schemas.microsoft.com/office/powerpoint/2010/main" val="3026996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CBB96-9DD8-42C6-A02C-15DFE827EA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F5C20F-9AC3-485F-8C85-E28BE126AA73}"/>
              </a:ext>
            </a:extLst>
          </p:cNvPr>
          <p:cNvSpPr>
            <a:spLocks noGrp="1"/>
          </p:cNvSpPr>
          <p:nvPr>
            <p:ph type="body" orient="vert" idx="1"/>
          </p:nvPr>
        </p:nvSpPr>
        <p:spPr>
          <a:xfrm>
            <a:off x="1091694" y="1920239"/>
            <a:ext cx="7275066" cy="38822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82392A7-A9DA-4483-ABAB-31B17AF906CF}"/>
              </a:ext>
            </a:extLst>
          </p:cNvPr>
          <p:cNvSpPr>
            <a:spLocks noGrp="1"/>
          </p:cNvSpPr>
          <p:nvPr>
            <p:ph type="dt" sz="half" idx="10"/>
          </p:nvPr>
        </p:nvSpPr>
        <p:spPr/>
        <p:txBody>
          <a:bodyPr/>
          <a:lstStyle/>
          <a:p>
            <a:fld id="{9E7F3E95-5449-464B-9A17-EBCF3AFEBB5B}" type="datetimeFigureOut">
              <a:rPr lang="en-US" smtClean="0"/>
              <a:t>10/23/2024</a:t>
            </a:fld>
            <a:endParaRPr lang="en-US" dirty="0"/>
          </a:p>
        </p:txBody>
      </p:sp>
      <p:sp>
        <p:nvSpPr>
          <p:cNvPr id="5" name="Footer Placeholder 4">
            <a:extLst>
              <a:ext uri="{FF2B5EF4-FFF2-40B4-BE49-F238E27FC236}">
                <a16:creationId xmlns:a16="http://schemas.microsoft.com/office/drawing/2014/main" id="{BE6F1B1A-70F3-4330-8269-45F0C5170B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BA41F5-0279-464D-835E-D4A4312D7EC9}"/>
              </a:ext>
            </a:extLst>
          </p:cNvPr>
          <p:cNvSpPr>
            <a:spLocks noGrp="1"/>
          </p:cNvSpPr>
          <p:nvPr>
            <p:ph type="sldNum" sz="quarter" idx="12"/>
          </p:nvPr>
        </p:nvSpPr>
        <p:spPr/>
        <p:txBody>
          <a:bodyPr/>
          <a:lstStyle/>
          <a:p>
            <a:fld id="{5B4CAECD-02FE-4C4A-9471-426DCC91B0DD}" type="slidenum">
              <a:rPr lang="en-US" smtClean="0"/>
              <a:t>‹#›</a:t>
            </a:fld>
            <a:endParaRPr lang="en-US" dirty="0"/>
          </a:p>
        </p:txBody>
      </p:sp>
    </p:spTree>
    <p:extLst>
      <p:ext uri="{BB962C8B-B14F-4D97-AF65-F5344CB8AC3E}">
        <p14:creationId xmlns:p14="http://schemas.microsoft.com/office/powerpoint/2010/main" val="2336908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D25FA-B111-4643-B71C-7B32C3814442}"/>
              </a:ext>
            </a:extLst>
          </p:cNvPr>
          <p:cNvSpPr>
            <a:spLocks noGrp="1"/>
          </p:cNvSpPr>
          <p:nvPr>
            <p:ph type="title" orient="vert"/>
          </p:nvPr>
        </p:nvSpPr>
        <p:spPr>
          <a:xfrm>
            <a:off x="6543675" y="1996439"/>
            <a:ext cx="1891665" cy="418052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2725277-ACA1-4AA9-BDC6-35FD85ADC9A4}"/>
              </a:ext>
            </a:extLst>
          </p:cNvPr>
          <p:cNvSpPr>
            <a:spLocks noGrp="1"/>
          </p:cNvSpPr>
          <p:nvPr>
            <p:ph type="body" orient="vert" idx="1"/>
          </p:nvPr>
        </p:nvSpPr>
        <p:spPr>
          <a:xfrm>
            <a:off x="1051560" y="731520"/>
            <a:ext cx="5377815" cy="54454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A3DED14-2C31-45FC-B438-4F5C3674AAF2}"/>
              </a:ext>
            </a:extLst>
          </p:cNvPr>
          <p:cNvSpPr>
            <a:spLocks noGrp="1"/>
          </p:cNvSpPr>
          <p:nvPr>
            <p:ph type="dt" sz="half" idx="10"/>
          </p:nvPr>
        </p:nvSpPr>
        <p:spPr/>
        <p:txBody>
          <a:bodyPr/>
          <a:lstStyle/>
          <a:p>
            <a:fld id="{9E7F3E95-5449-464B-9A17-EBCF3AFEBB5B}" type="datetimeFigureOut">
              <a:rPr lang="en-US" smtClean="0"/>
              <a:t>10/23/2024</a:t>
            </a:fld>
            <a:endParaRPr lang="en-US" dirty="0"/>
          </a:p>
        </p:txBody>
      </p:sp>
      <p:sp>
        <p:nvSpPr>
          <p:cNvPr id="5" name="Footer Placeholder 4">
            <a:extLst>
              <a:ext uri="{FF2B5EF4-FFF2-40B4-BE49-F238E27FC236}">
                <a16:creationId xmlns:a16="http://schemas.microsoft.com/office/drawing/2014/main" id="{F059B367-0E2F-48B1-ADAE-0BB082B3F9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4265A8-0535-440C-87A7-D6C7E18E8DE1}"/>
              </a:ext>
            </a:extLst>
          </p:cNvPr>
          <p:cNvSpPr>
            <a:spLocks noGrp="1"/>
          </p:cNvSpPr>
          <p:nvPr>
            <p:ph type="sldNum" sz="quarter" idx="12"/>
          </p:nvPr>
        </p:nvSpPr>
        <p:spPr/>
        <p:txBody>
          <a:bodyPr/>
          <a:lstStyle/>
          <a:p>
            <a:fld id="{5B4CAECD-02FE-4C4A-9471-426DCC91B0DD}" type="slidenum">
              <a:rPr lang="en-US" smtClean="0"/>
              <a:t>‹#›</a:t>
            </a:fld>
            <a:endParaRPr lang="en-US" dirty="0"/>
          </a:p>
        </p:txBody>
      </p:sp>
    </p:spTree>
    <p:extLst>
      <p:ext uri="{BB962C8B-B14F-4D97-AF65-F5344CB8AC3E}">
        <p14:creationId xmlns:p14="http://schemas.microsoft.com/office/powerpoint/2010/main" val="3836157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wo Category Titles">
    <p:spTree>
      <p:nvGrpSpPr>
        <p:cNvPr id="1" name=""/>
        <p:cNvGrpSpPr/>
        <p:nvPr/>
      </p:nvGrpSpPr>
      <p:grpSpPr>
        <a:xfrm>
          <a:off x="0" y="0"/>
          <a:ext cx="0" cy="0"/>
          <a:chOff x="0" y="0"/>
          <a:chExt cx="0" cy="0"/>
        </a:xfrm>
      </p:grpSpPr>
      <p:pic>
        <p:nvPicPr>
          <p:cNvPr id="32" name="Graphic 31" descr="An organic corner shape">
            <a:extLst>
              <a:ext uri="{FF2B5EF4-FFF2-40B4-BE49-F238E27FC236}">
                <a16:creationId xmlns:a16="http://schemas.microsoft.com/office/drawing/2014/main" id="{F0865FDB-6E63-4037-8BE3-D3ACC82EDD5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423161" y="2423160"/>
            <a:ext cx="6858003" cy="2011682"/>
          </a:xfrm>
          <a:prstGeom prst="rect">
            <a:avLst/>
          </a:prstGeom>
        </p:spPr>
      </p:pic>
      <p:pic>
        <p:nvPicPr>
          <p:cNvPr id="34" name="Graphic 33" descr="A square made of dots">
            <a:extLst>
              <a:ext uri="{FF2B5EF4-FFF2-40B4-BE49-F238E27FC236}">
                <a16:creationId xmlns:a16="http://schemas.microsoft.com/office/drawing/2014/main" id="{C450BFEA-8D6C-44FF-B4F4-025B66CBD6D7}"/>
              </a:ext>
            </a:extLst>
          </p:cNvPr>
          <p:cNvPicPr>
            <a:picLocks noChangeAspect="1"/>
          </p:cNvPicPr>
          <p:nvPr userDrawn="1"/>
        </p:nvPicPr>
        <p:blipFill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318948" y="351611"/>
            <a:ext cx="937419" cy="1575316"/>
          </a:xfrm>
          <a:prstGeom prst="rect">
            <a:avLst/>
          </a:prstGeom>
        </p:spPr>
      </p:pic>
      <p:sp>
        <p:nvSpPr>
          <p:cNvPr id="2" name="Title 1">
            <a:extLst>
              <a:ext uri="{FF2B5EF4-FFF2-40B4-BE49-F238E27FC236}">
                <a16:creationId xmlns:a16="http://schemas.microsoft.com/office/drawing/2014/main" id="{94B67A70-7BDE-4994-805F-77BEB041C689}"/>
              </a:ext>
            </a:extLst>
          </p:cNvPr>
          <p:cNvSpPr>
            <a:spLocks noGrp="1"/>
          </p:cNvSpPr>
          <p:nvPr>
            <p:ph type="title"/>
          </p:nvPr>
        </p:nvSpPr>
        <p:spPr>
          <a:xfrm>
            <a:off x="630426" y="1807242"/>
            <a:ext cx="3577590" cy="1934982"/>
          </a:xfrm>
        </p:spPr>
        <p:txBody>
          <a:bodyPr anchor="b"/>
          <a:lstStyle/>
          <a:p>
            <a:r>
              <a:rPr lang="en-US"/>
              <a:t>Click to edit Master title style</a:t>
            </a:r>
            <a:endParaRPr lang="en-US" dirty="0"/>
          </a:p>
        </p:txBody>
      </p:sp>
      <p:pic>
        <p:nvPicPr>
          <p:cNvPr id="10" name="Picture 9" descr="A person reading a newspaper&#10;&#10;Description automatically generated with low confidence">
            <a:extLst>
              <a:ext uri="{FF2B5EF4-FFF2-40B4-BE49-F238E27FC236}">
                <a16:creationId xmlns:a16="http://schemas.microsoft.com/office/drawing/2014/main" id="{28D1BC92-0742-4FA8-BB48-489B1AF52F9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9089" r="37690"/>
          <a:stretch/>
        </p:blipFill>
        <p:spPr>
          <a:xfrm rot="10800000">
            <a:off x="3951473" y="0"/>
            <a:ext cx="5192527" cy="6858000"/>
          </a:xfrm>
          <a:prstGeom prst="flowChartDelay">
            <a:avLst/>
          </a:prstGeom>
        </p:spPr>
      </p:pic>
      <p:sp>
        <p:nvSpPr>
          <p:cNvPr id="17" name="Rectangle: Rounded Corners 16">
            <a:extLst>
              <a:ext uri="{FF2B5EF4-FFF2-40B4-BE49-F238E27FC236}">
                <a16:creationId xmlns:a16="http://schemas.microsoft.com/office/drawing/2014/main" id="{02E2E11C-8FCD-462C-B8C2-E5DA77936659}"/>
              </a:ext>
            </a:extLst>
          </p:cNvPr>
          <p:cNvSpPr/>
          <p:nvPr userDrawn="1"/>
        </p:nvSpPr>
        <p:spPr>
          <a:xfrm>
            <a:off x="628650" y="4343718"/>
            <a:ext cx="3107817" cy="1630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Rounded Corners 17">
            <a:extLst>
              <a:ext uri="{FF2B5EF4-FFF2-40B4-BE49-F238E27FC236}">
                <a16:creationId xmlns:a16="http://schemas.microsoft.com/office/drawing/2014/main" id="{5768F3CB-7C79-4A86-A69D-3D6BE10635D1}"/>
              </a:ext>
            </a:extLst>
          </p:cNvPr>
          <p:cNvSpPr/>
          <p:nvPr userDrawn="1"/>
        </p:nvSpPr>
        <p:spPr>
          <a:xfrm>
            <a:off x="3951473" y="4313238"/>
            <a:ext cx="3107817" cy="1630680"/>
          </a:xfrm>
          <a:prstGeom prst="roundRect">
            <a:avLst/>
          </a:prstGeom>
          <a:solidFill>
            <a:schemeClr val="bg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dirty="0"/>
          </a:p>
        </p:txBody>
      </p:sp>
      <p:sp>
        <p:nvSpPr>
          <p:cNvPr id="23" name="Text Placeholder 19">
            <a:extLst>
              <a:ext uri="{FF2B5EF4-FFF2-40B4-BE49-F238E27FC236}">
                <a16:creationId xmlns:a16="http://schemas.microsoft.com/office/drawing/2014/main" id="{107CF4DA-41F6-4B4F-8835-9771AE5B0A5B}"/>
              </a:ext>
            </a:extLst>
          </p:cNvPr>
          <p:cNvSpPr>
            <a:spLocks noGrp="1"/>
          </p:cNvSpPr>
          <p:nvPr>
            <p:ph type="body" sz="quarter" idx="11" hasCustomPrompt="1"/>
          </p:nvPr>
        </p:nvSpPr>
        <p:spPr>
          <a:xfrm>
            <a:off x="1648593" y="4709717"/>
            <a:ext cx="1791205" cy="837723"/>
          </a:xfrm>
        </p:spPr>
        <p:txBody>
          <a:bodyPr>
            <a:normAutofit/>
          </a:bodyPr>
          <a:lstStyle>
            <a:lvl3pPr marL="0" indent="0">
              <a:buNone/>
              <a:defRPr sz="1500">
                <a:solidFill>
                  <a:schemeClr val="bg1"/>
                </a:solidFill>
              </a:defRPr>
            </a:lvl3pPr>
          </a:lstStyle>
          <a:p>
            <a:pPr lvl="2"/>
            <a:r>
              <a:rPr lang="en-US" dirty="0"/>
              <a:t>Click to add text here</a:t>
            </a:r>
          </a:p>
        </p:txBody>
      </p:sp>
      <p:sp>
        <p:nvSpPr>
          <p:cNvPr id="24" name="Text Placeholder 19">
            <a:extLst>
              <a:ext uri="{FF2B5EF4-FFF2-40B4-BE49-F238E27FC236}">
                <a16:creationId xmlns:a16="http://schemas.microsoft.com/office/drawing/2014/main" id="{03708480-6214-42D4-AA21-5D0B51EBA4CE}"/>
              </a:ext>
            </a:extLst>
          </p:cNvPr>
          <p:cNvSpPr>
            <a:spLocks noGrp="1"/>
          </p:cNvSpPr>
          <p:nvPr>
            <p:ph type="body" sz="quarter" idx="12" hasCustomPrompt="1"/>
          </p:nvPr>
        </p:nvSpPr>
        <p:spPr>
          <a:xfrm>
            <a:off x="5013075" y="4709717"/>
            <a:ext cx="1791205" cy="837723"/>
          </a:xfrm>
        </p:spPr>
        <p:txBody>
          <a:bodyPr>
            <a:normAutofit/>
          </a:bodyPr>
          <a:lstStyle>
            <a:lvl3pPr marL="0" indent="0">
              <a:buNone/>
              <a:defRPr sz="1500">
                <a:solidFill>
                  <a:schemeClr val="bg1"/>
                </a:solidFill>
              </a:defRPr>
            </a:lvl3pPr>
          </a:lstStyle>
          <a:p>
            <a:pPr lvl="2"/>
            <a:r>
              <a:rPr lang="en-US" dirty="0"/>
              <a:t>Click to add text here</a:t>
            </a:r>
          </a:p>
        </p:txBody>
      </p:sp>
      <p:pic>
        <p:nvPicPr>
          <p:cNvPr id="33" name="Graphic 32" descr="A circle filled with diagonal lines">
            <a:extLst>
              <a:ext uri="{FF2B5EF4-FFF2-40B4-BE49-F238E27FC236}">
                <a16:creationId xmlns:a16="http://schemas.microsoft.com/office/drawing/2014/main" id="{15DA5350-A086-42DB-8702-B52C2A04FDE4}"/>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29003" t="11635" r="12363" b="52733"/>
          <a:stretch/>
        </p:blipFill>
        <p:spPr>
          <a:xfrm rot="5400000" flipV="1">
            <a:off x="7527249" y="394929"/>
            <a:ext cx="2011681" cy="1221821"/>
          </a:xfrm>
          <a:prstGeom prst="rect">
            <a:avLst/>
          </a:prstGeom>
        </p:spPr>
      </p:pic>
    </p:spTree>
    <p:extLst>
      <p:ext uri="{BB962C8B-B14F-4D97-AF65-F5344CB8AC3E}">
        <p14:creationId xmlns:p14="http://schemas.microsoft.com/office/powerpoint/2010/main" val="3288807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Emphas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7D2F-21A2-4497-B701-B7DA7E7DDAE5}"/>
              </a:ext>
            </a:extLst>
          </p:cNvPr>
          <p:cNvSpPr>
            <a:spLocks noGrp="1"/>
          </p:cNvSpPr>
          <p:nvPr>
            <p:ph type="title" hasCustomPrompt="1"/>
          </p:nvPr>
        </p:nvSpPr>
        <p:spPr>
          <a:xfrm>
            <a:off x="1316181" y="1819564"/>
            <a:ext cx="7391401" cy="2761673"/>
          </a:xfrm>
        </p:spPr>
        <p:txBody>
          <a:bodyPr>
            <a:noAutofit/>
          </a:bodyPr>
          <a:lstStyle>
            <a:lvl1pPr>
              <a:defRPr sz="4500" b="1"/>
            </a:lvl1pPr>
          </a:lstStyle>
          <a:p>
            <a:r>
              <a:rPr lang="en-US" dirty="0"/>
              <a:t>“Insert A Quote or statement you want to emphasize.”</a:t>
            </a:r>
          </a:p>
        </p:txBody>
      </p:sp>
      <p:sp>
        <p:nvSpPr>
          <p:cNvPr id="3" name="Text Placeholder 10">
            <a:extLst>
              <a:ext uri="{FF2B5EF4-FFF2-40B4-BE49-F238E27FC236}">
                <a16:creationId xmlns:a16="http://schemas.microsoft.com/office/drawing/2014/main" id="{6214F1BC-365E-4A69-9842-C1457F93F042}"/>
              </a:ext>
            </a:extLst>
          </p:cNvPr>
          <p:cNvSpPr>
            <a:spLocks noGrp="1"/>
          </p:cNvSpPr>
          <p:nvPr>
            <p:ph type="body" sz="quarter" idx="10" hasCustomPrompt="1"/>
          </p:nvPr>
        </p:nvSpPr>
        <p:spPr>
          <a:xfrm>
            <a:off x="1316181" y="4838931"/>
            <a:ext cx="5599112" cy="589280"/>
          </a:xfrm>
        </p:spPr>
        <p:txBody>
          <a:bodyPr/>
          <a:lstStyle>
            <a:lvl2pPr marL="457200" indent="0">
              <a:buNone/>
              <a:defRPr/>
            </a:lvl2pPr>
          </a:lstStyle>
          <a:p>
            <a:pPr lvl="1"/>
            <a:r>
              <a:rPr lang="en-US" dirty="0"/>
              <a:t>- Source</a:t>
            </a:r>
          </a:p>
        </p:txBody>
      </p:sp>
    </p:spTree>
    <p:extLst>
      <p:ext uri="{BB962C8B-B14F-4D97-AF65-F5344CB8AC3E}">
        <p14:creationId xmlns:p14="http://schemas.microsoft.com/office/powerpoint/2010/main" val="34141399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Quote/Emphasis 2">
    <p:spTree>
      <p:nvGrpSpPr>
        <p:cNvPr id="1" name=""/>
        <p:cNvGrpSpPr/>
        <p:nvPr/>
      </p:nvGrpSpPr>
      <p:grpSpPr>
        <a:xfrm>
          <a:off x="0" y="0"/>
          <a:ext cx="0" cy="0"/>
          <a:chOff x="0" y="0"/>
          <a:chExt cx="0" cy="0"/>
        </a:xfrm>
      </p:grpSpPr>
      <p:pic>
        <p:nvPicPr>
          <p:cNvPr id="5" name="Graphic 4" descr="An organic corner shape">
            <a:extLst>
              <a:ext uri="{FF2B5EF4-FFF2-40B4-BE49-F238E27FC236}">
                <a16:creationId xmlns:a16="http://schemas.microsoft.com/office/drawing/2014/main" id="{FD6A09BC-CBC1-45DD-AA9F-F869B3199E8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423161" y="2423160"/>
            <a:ext cx="6858003" cy="2011682"/>
          </a:xfrm>
          <a:prstGeom prst="rect">
            <a:avLst/>
          </a:prstGeom>
        </p:spPr>
      </p:pic>
      <p:pic>
        <p:nvPicPr>
          <p:cNvPr id="6" name="Graphic 5" descr="A square made of dots">
            <a:extLst>
              <a:ext uri="{FF2B5EF4-FFF2-40B4-BE49-F238E27FC236}">
                <a16:creationId xmlns:a16="http://schemas.microsoft.com/office/drawing/2014/main" id="{7C8A20ED-07FC-4BD9-984F-CCBC98246C8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339268" y="371931"/>
            <a:ext cx="896779" cy="1575316"/>
          </a:xfrm>
          <a:prstGeom prst="rect">
            <a:avLst/>
          </a:prstGeom>
        </p:spPr>
      </p:pic>
      <p:pic>
        <p:nvPicPr>
          <p:cNvPr id="8" name="Graphic 7" descr="A circle filled with diagonal lines">
            <a:extLst>
              <a:ext uri="{FF2B5EF4-FFF2-40B4-BE49-F238E27FC236}">
                <a16:creationId xmlns:a16="http://schemas.microsoft.com/office/drawing/2014/main" id="{4B812ACF-EBE8-4B3E-993C-C4AFFE159089}"/>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7623307" y="298871"/>
            <a:ext cx="1819565" cy="1221821"/>
          </a:xfrm>
          <a:prstGeom prst="rect">
            <a:avLst/>
          </a:prstGeom>
        </p:spPr>
      </p:pic>
      <p:sp>
        <p:nvSpPr>
          <p:cNvPr id="2" name="Title 1">
            <a:extLst>
              <a:ext uri="{FF2B5EF4-FFF2-40B4-BE49-F238E27FC236}">
                <a16:creationId xmlns:a16="http://schemas.microsoft.com/office/drawing/2014/main" id="{13AD7D2F-21A2-4497-B701-B7DA7E7DDAE5}"/>
              </a:ext>
            </a:extLst>
          </p:cNvPr>
          <p:cNvSpPr>
            <a:spLocks noGrp="1"/>
          </p:cNvSpPr>
          <p:nvPr>
            <p:ph type="title" hasCustomPrompt="1"/>
          </p:nvPr>
        </p:nvSpPr>
        <p:spPr>
          <a:xfrm>
            <a:off x="1316181" y="1819564"/>
            <a:ext cx="7405256" cy="2761673"/>
          </a:xfrm>
        </p:spPr>
        <p:txBody>
          <a:bodyPr>
            <a:noAutofit/>
          </a:bodyPr>
          <a:lstStyle>
            <a:lvl1pPr>
              <a:defRPr sz="4500" b="1"/>
            </a:lvl1pPr>
          </a:lstStyle>
          <a:p>
            <a:r>
              <a:rPr lang="en-US" dirty="0"/>
              <a:t>“Insert A Quote or statement you want to emphasize.”</a:t>
            </a:r>
          </a:p>
        </p:txBody>
      </p:sp>
      <p:sp>
        <p:nvSpPr>
          <p:cNvPr id="7" name="Text Placeholder 10">
            <a:extLst>
              <a:ext uri="{FF2B5EF4-FFF2-40B4-BE49-F238E27FC236}">
                <a16:creationId xmlns:a16="http://schemas.microsoft.com/office/drawing/2014/main" id="{798F072D-7753-4191-AADA-A1D1E31EDC20}"/>
              </a:ext>
            </a:extLst>
          </p:cNvPr>
          <p:cNvSpPr>
            <a:spLocks noGrp="1"/>
          </p:cNvSpPr>
          <p:nvPr>
            <p:ph type="body" sz="quarter" idx="10" hasCustomPrompt="1"/>
          </p:nvPr>
        </p:nvSpPr>
        <p:spPr>
          <a:xfrm>
            <a:off x="3122325" y="4835700"/>
            <a:ext cx="5599112" cy="589280"/>
          </a:xfrm>
        </p:spPr>
        <p:txBody>
          <a:bodyPr/>
          <a:lstStyle>
            <a:lvl2pPr marL="457200" indent="0">
              <a:buNone/>
              <a:defRPr/>
            </a:lvl2pPr>
          </a:lstStyle>
          <a:p>
            <a:pPr lvl="1"/>
            <a:r>
              <a:rPr lang="en-US" dirty="0"/>
              <a:t>- Source</a:t>
            </a:r>
          </a:p>
        </p:txBody>
      </p:sp>
    </p:spTree>
    <p:extLst>
      <p:ext uri="{BB962C8B-B14F-4D97-AF65-F5344CB8AC3E}">
        <p14:creationId xmlns:p14="http://schemas.microsoft.com/office/powerpoint/2010/main" val="3372359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gital Media">
    <p:spTree>
      <p:nvGrpSpPr>
        <p:cNvPr id="1" name=""/>
        <p:cNvGrpSpPr/>
        <p:nvPr/>
      </p:nvGrpSpPr>
      <p:grpSpPr>
        <a:xfrm>
          <a:off x="0" y="0"/>
          <a:ext cx="0" cy="0"/>
          <a:chOff x="0" y="0"/>
          <a:chExt cx="0" cy="0"/>
        </a:xfrm>
      </p:grpSpPr>
      <p:pic>
        <p:nvPicPr>
          <p:cNvPr id="45" name="Graphic 44" descr="An organic corner shape">
            <a:extLst>
              <a:ext uri="{FF2B5EF4-FFF2-40B4-BE49-F238E27FC236}">
                <a16:creationId xmlns:a16="http://schemas.microsoft.com/office/drawing/2014/main" id="{A9B0C62D-8739-4E54-8E3D-AFE42036848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423161" y="2423160"/>
            <a:ext cx="6858003" cy="2011682"/>
          </a:xfrm>
          <a:prstGeom prst="rect">
            <a:avLst/>
          </a:prstGeom>
        </p:spPr>
      </p:pic>
      <p:pic>
        <p:nvPicPr>
          <p:cNvPr id="46" name="Graphic 45" descr="A square made of dots">
            <a:extLst>
              <a:ext uri="{FF2B5EF4-FFF2-40B4-BE49-F238E27FC236}">
                <a16:creationId xmlns:a16="http://schemas.microsoft.com/office/drawing/2014/main" id="{9BCDFFBA-6394-4457-9789-55E37DA610C1}"/>
              </a:ext>
            </a:extLst>
          </p:cNvPr>
          <p:cNvPicPr>
            <a:picLocks noChangeAspect="1"/>
          </p:cNvPicPr>
          <p:nvPr userDrawn="1"/>
        </p:nvPicPr>
        <p:blipFill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384988" y="417651"/>
            <a:ext cx="805339" cy="1575316"/>
          </a:xfrm>
          <a:prstGeom prst="rect">
            <a:avLst/>
          </a:prstGeom>
        </p:spPr>
      </p:pic>
      <p:pic>
        <p:nvPicPr>
          <p:cNvPr id="47" name="Graphic 46" descr="A circle filled with diagonal lines">
            <a:extLst>
              <a:ext uri="{FF2B5EF4-FFF2-40B4-BE49-F238E27FC236}">
                <a16:creationId xmlns:a16="http://schemas.microsoft.com/office/drawing/2014/main" id="{375079BB-17CF-46A7-927E-4C3D5DBAF141}"/>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7418609" y="503569"/>
            <a:ext cx="2228961" cy="1221821"/>
          </a:xfrm>
          <a:prstGeom prst="rect">
            <a:avLst/>
          </a:prstGeom>
        </p:spPr>
      </p:pic>
      <p:pic>
        <p:nvPicPr>
          <p:cNvPr id="29" name="Picture 28" descr="Logo, icon&#10;&#10;Description automatically generated">
            <a:extLst>
              <a:ext uri="{FF2B5EF4-FFF2-40B4-BE49-F238E27FC236}">
                <a16:creationId xmlns:a16="http://schemas.microsoft.com/office/drawing/2014/main" id="{9EFE57F0-215F-433C-8462-875563B99B3B}"/>
              </a:ext>
            </a:extLst>
          </p:cNvPr>
          <p:cNvPicPr>
            <a:picLocks noChangeAspect="1"/>
          </p:cNvPicPr>
          <p:nvPr userDrawn="1"/>
        </p:nvPicPr>
        <p:blipFill>
          <a:blip r:embed="rId8"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869790" y="4681357"/>
            <a:ext cx="514130" cy="528036"/>
          </a:xfrm>
          <a:prstGeom prst="rect">
            <a:avLst/>
          </a:prstGeom>
        </p:spPr>
      </p:pic>
      <p:pic>
        <p:nvPicPr>
          <p:cNvPr id="33" name="Picture 32" descr="Logo&#10;&#10;Description automatically generated">
            <a:extLst>
              <a:ext uri="{FF2B5EF4-FFF2-40B4-BE49-F238E27FC236}">
                <a16:creationId xmlns:a16="http://schemas.microsoft.com/office/drawing/2014/main" id="{576B91F5-7E74-439F-A1F9-518CFC6111D1}"/>
              </a:ext>
            </a:extLst>
          </p:cNvPr>
          <p:cNvPicPr>
            <a:picLocks noChangeAspect="1"/>
          </p:cNvPicPr>
          <p:nvPr userDrawn="1"/>
        </p:nvPicPr>
        <p:blipFill>
          <a:blip r:embed="rId9"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60786" y="3571102"/>
            <a:ext cx="514130" cy="528036"/>
          </a:xfrm>
          <a:prstGeom prst="rect">
            <a:avLst/>
          </a:prstGeom>
        </p:spPr>
      </p:pic>
      <p:pic>
        <p:nvPicPr>
          <p:cNvPr id="35" name="Picture 34" descr="Icon&#10;&#10;Description automatically generated">
            <a:extLst>
              <a:ext uri="{FF2B5EF4-FFF2-40B4-BE49-F238E27FC236}">
                <a16:creationId xmlns:a16="http://schemas.microsoft.com/office/drawing/2014/main" id="{E8F2C734-8FB6-4297-9DB4-D30771565670}"/>
              </a:ext>
            </a:extLst>
          </p:cNvPr>
          <p:cNvPicPr>
            <a:picLocks noChangeAspect="1"/>
          </p:cNvPicPr>
          <p:nvPr userDrawn="1"/>
        </p:nvPicPr>
        <p:blipFill>
          <a:blip r:embed="rId10"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60786" y="4681357"/>
            <a:ext cx="514130" cy="528036"/>
          </a:xfrm>
          <a:prstGeom prst="rect">
            <a:avLst/>
          </a:prstGeom>
        </p:spPr>
      </p:pic>
      <p:pic>
        <p:nvPicPr>
          <p:cNvPr id="37" name="Picture 36" descr="Icon&#10;&#10;Description automatically generated">
            <a:extLst>
              <a:ext uri="{FF2B5EF4-FFF2-40B4-BE49-F238E27FC236}">
                <a16:creationId xmlns:a16="http://schemas.microsoft.com/office/drawing/2014/main" id="{A0F92822-5C46-48AB-9801-EA008DC6F12C}"/>
              </a:ext>
            </a:extLst>
          </p:cNvPr>
          <p:cNvPicPr>
            <a:picLocks noChangeAspect="1"/>
          </p:cNvPicPr>
          <p:nvPr userDrawn="1"/>
        </p:nvPicPr>
        <p:blipFill>
          <a:blip r:embed="rId11"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850767" y="3565248"/>
            <a:ext cx="514130" cy="528036"/>
          </a:xfrm>
          <a:prstGeom prst="rect">
            <a:avLst/>
          </a:prstGeom>
        </p:spPr>
      </p:pic>
      <p:pic>
        <p:nvPicPr>
          <p:cNvPr id="39" name="Picture 38">
            <a:extLst>
              <a:ext uri="{FF2B5EF4-FFF2-40B4-BE49-F238E27FC236}">
                <a16:creationId xmlns:a16="http://schemas.microsoft.com/office/drawing/2014/main" id="{51F4659B-D38F-4CE1-80E3-AEC81E4D01A1}"/>
              </a:ext>
            </a:extLst>
          </p:cNvPr>
          <p:cNvPicPr>
            <a:picLocks noChangeAspect="1"/>
          </p:cNvPicPr>
          <p:nvPr userDrawn="1"/>
        </p:nvPicPr>
        <p:blipFill>
          <a:blip r:embed="rId12" cstate="hq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3275646" y="2038173"/>
            <a:ext cx="1115538" cy="1145702"/>
          </a:xfrm>
          <a:prstGeom prst="rect">
            <a:avLst/>
          </a:prstGeom>
        </p:spPr>
      </p:pic>
      <p:sp>
        <p:nvSpPr>
          <p:cNvPr id="40" name="Title 39">
            <a:extLst>
              <a:ext uri="{FF2B5EF4-FFF2-40B4-BE49-F238E27FC236}">
                <a16:creationId xmlns:a16="http://schemas.microsoft.com/office/drawing/2014/main" id="{7057E90E-5502-496E-A452-2CF52D9DEEA8}"/>
              </a:ext>
            </a:extLst>
          </p:cNvPr>
          <p:cNvSpPr>
            <a:spLocks noGrp="1"/>
          </p:cNvSpPr>
          <p:nvPr>
            <p:ph type="title" hasCustomPrompt="1"/>
          </p:nvPr>
        </p:nvSpPr>
        <p:spPr>
          <a:xfrm>
            <a:off x="1745672" y="585652"/>
            <a:ext cx="5895110" cy="1105037"/>
          </a:xfrm>
        </p:spPr>
        <p:txBody>
          <a:bodyPr>
            <a:normAutofit/>
          </a:bodyPr>
          <a:lstStyle>
            <a:lvl1pPr>
              <a:defRPr sz="4050" b="1"/>
            </a:lvl1pPr>
          </a:lstStyle>
          <a:p>
            <a:r>
              <a:rPr lang="en-US" dirty="0"/>
              <a:t>Connect With Us!</a:t>
            </a:r>
          </a:p>
        </p:txBody>
      </p:sp>
      <p:sp>
        <p:nvSpPr>
          <p:cNvPr id="41" name="TextBox 40">
            <a:extLst>
              <a:ext uri="{FF2B5EF4-FFF2-40B4-BE49-F238E27FC236}">
                <a16:creationId xmlns:a16="http://schemas.microsoft.com/office/drawing/2014/main" id="{C9BFF8D3-6784-4E3E-9495-B2599E04154C}"/>
              </a:ext>
            </a:extLst>
          </p:cNvPr>
          <p:cNvSpPr txBox="1"/>
          <p:nvPr userDrawn="1"/>
        </p:nvSpPr>
        <p:spPr>
          <a:xfrm>
            <a:off x="2633746" y="3674125"/>
            <a:ext cx="2298804"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1" dirty="0">
                <a:latin typeface="+mj-lt"/>
              </a:rPr>
              <a:t>@BureauIndEdu</a:t>
            </a:r>
          </a:p>
          <a:p>
            <a:endParaRPr lang="en-US" sz="1800" b="1" dirty="0">
              <a:latin typeface="+mj-lt"/>
            </a:endParaRPr>
          </a:p>
          <a:p>
            <a:endParaRPr lang="en-US" sz="1800" b="1" dirty="0">
              <a:latin typeface="+mj-lt"/>
            </a:endParaRPr>
          </a:p>
          <a:p>
            <a:r>
              <a:rPr lang="en-US" sz="1800" b="1" dirty="0">
                <a:latin typeface="+mj-lt"/>
              </a:rPr>
              <a:t>/BureauIndianEdu</a:t>
            </a:r>
          </a:p>
        </p:txBody>
      </p:sp>
      <p:sp>
        <p:nvSpPr>
          <p:cNvPr id="42" name="TextBox 41">
            <a:extLst>
              <a:ext uri="{FF2B5EF4-FFF2-40B4-BE49-F238E27FC236}">
                <a16:creationId xmlns:a16="http://schemas.microsoft.com/office/drawing/2014/main" id="{A1F244C2-E7BC-4C50-9AB4-106803BB8CDF}"/>
              </a:ext>
            </a:extLst>
          </p:cNvPr>
          <p:cNvSpPr txBox="1"/>
          <p:nvPr userDrawn="1"/>
        </p:nvSpPr>
        <p:spPr>
          <a:xfrm>
            <a:off x="5421572" y="3676270"/>
            <a:ext cx="3109952" cy="14773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1" dirty="0">
                <a:latin typeface="+mj-lt"/>
              </a:rPr>
              <a:t>@BureauofIndianEducation</a:t>
            </a:r>
          </a:p>
          <a:p>
            <a:endParaRPr lang="en-US" sz="1800" b="1" dirty="0">
              <a:latin typeface="+mj-lt"/>
            </a:endParaRPr>
          </a:p>
          <a:p>
            <a:endParaRPr lang="en-US" sz="1800" b="1" dirty="0">
              <a:latin typeface="+mj-lt"/>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b="1" dirty="0">
                <a:latin typeface="+mj-lt"/>
              </a:rPr>
              <a:t>/BureauofIndianEducation</a:t>
            </a:r>
          </a:p>
          <a:p>
            <a:endParaRPr lang="en-US" sz="1800" b="1" dirty="0">
              <a:latin typeface="+mj-lt"/>
            </a:endParaRPr>
          </a:p>
        </p:txBody>
      </p:sp>
      <p:sp>
        <p:nvSpPr>
          <p:cNvPr id="44" name="TextBox 43">
            <a:extLst>
              <a:ext uri="{FF2B5EF4-FFF2-40B4-BE49-F238E27FC236}">
                <a16:creationId xmlns:a16="http://schemas.microsoft.com/office/drawing/2014/main" id="{BDD09183-3B0D-4FCC-9485-BD2AE1278D71}"/>
              </a:ext>
            </a:extLst>
          </p:cNvPr>
          <p:cNvSpPr txBox="1"/>
          <p:nvPr userDrawn="1"/>
        </p:nvSpPr>
        <p:spPr>
          <a:xfrm>
            <a:off x="4087972" y="2344371"/>
            <a:ext cx="1967345" cy="369332"/>
          </a:xfrm>
          <a:prstGeom prst="rect">
            <a:avLst/>
          </a:prstGeom>
          <a:noFill/>
        </p:spPr>
        <p:txBody>
          <a:bodyPr wrap="square">
            <a:spAutoFit/>
          </a:bodyPr>
          <a:lstStyle/>
          <a:p>
            <a:pPr algn="ctr"/>
            <a:r>
              <a:rPr lang="en-US" sz="1800" b="1" dirty="0">
                <a:latin typeface="+mj-lt"/>
                <a:hlinkClick r:id="rId13"/>
              </a:rPr>
              <a:t>www.bie.edu</a:t>
            </a:r>
            <a:endParaRPr lang="en-US" sz="1800" b="1" dirty="0">
              <a:latin typeface="+mj-lt"/>
            </a:endParaRPr>
          </a:p>
        </p:txBody>
      </p:sp>
      <p:cxnSp>
        <p:nvCxnSpPr>
          <p:cNvPr id="48" name="Straight Connector 47">
            <a:extLst>
              <a:ext uri="{FF2B5EF4-FFF2-40B4-BE49-F238E27FC236}">
                <a16:creationId xmlns:a16="http://schemas.microsoft.com/office/drawing/2014/main" id="{758E748B-619E-4CAC-B085-CBBAA607F83C}"/>
              </a:ext>
            </a:extLst>
          </p:cNvPr>
          <p:cNvCxnSpPr>
            <a:cxnSpLocks/>
          </p:cNvCxnSpPr>
          <p:nvPr userDrawn="1"/>
        </p:nvCxnSpPr>
        <p:spPr>
          <a:xfrm flipH="1">
            <a:off x="1252891" y="6166803"/>
            <a:ext cx="5060513"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F2B81C0-46CF-4CFF-BCE1-715224C52873}"/>
              </a:ext>
            </a:extLst>
          </p:cNvPr>
          <p:cNvSpPr/>
          <p:nvPr userDrawn="1"/>
        </p:nvSpPr>
        <p:spPr>
          <a:xfrm rot="20435240">
            <a:off x="390044" y="3432254"/>
            <a:ext cx="1839288" cy="3360324"/>
          </a:xfrm>
          <a:prstGeom prst="rect">
            <a:avLst/>
          </a:prstGeom>
          <a:blipFill>
            <a:blip r:embed="rId14"/>
            <a:stretch>
              <a:fillRect l="-1125" r="-11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dirty="0"/>
          </a:p>
        </p:txBody>
      </p:sp>
    </p:spTree>
    <p:extLst>
      <p:ext uri="{BB962C8B-B14F-4D97-AF65-F5344CB8AC3E}">
        <p14:creationId xmlns:p14="http://schemas.microsoft.com/office/powerpoint/2010/main" val="168029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Presenter Page">
    <p:spTree>
      <p:nvGrpSpPr>
        <p:cNvPr id="1" name=""/>
        <p:cNvGrpSpPr/>
        <p:nvPr/>
      </p:nvGrpSpPr>
      <p:grpSpPr>
        <a:xfrm>
          <a:off x="0" y="0"/>
          <a:ext cx="0" cy="0"/>
          <a:chOff x="0" y="0"/>
          <a:chExt cx="0" cy="0"/>
        </a:xfrm>
      </p:grpSpPr>
      <p:pic>
        <p:nvPicPr>
          <p:cNvPr id="63" name="Graphic 62" descr="An organic corner shape">
            <a:extLst>
              <a:ext uri="{FF2B5EF4-FFF2-40B4-BE49-F238E27FC236}">
                <a16:creationId xmlns:a16="http://schemas.microsoft.com/office/drawing/2014/main" id="{C17D362D-3536-4F1A-B190-DE3722E5EEF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111968" y="2111967"/>
            <a:ext cx="6858003" cy="2634069"/>
          </a:xfrm>
          <a:prstGeom prst="rect">
            <a:avLst/>
          </a:prstGeom>
        </p:spPr>
      </p:pic>
      <p:pic>
        <p:nvPicPr>
          <p:cNvPr id="64" name="Graphic 63" descr="A square made of dots">
            <a:extLst>
              <a:ext uri="{FF2B5EF4-FFF2-40B4-BE49-F238E27FC236}">
                <a16:creationId xmlns:a16="http://schemas.microsoft.com/office/drawing/2014/main" id="{94B258D1-E93F-4313-A8F7-E00FA8E6B351}"/>
              </a:ext>
            </a:extLst>
          </p:cNvPr>
          <p:cNvPicPr>
            <a:picLocks noChangeAspect="1"/>
          </p:cNvPicPr>
          <p:nvPr userDrawn="1"/>
        </p:nvPicPr>
        <p:blipFill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336887" y="143332"/>
            <a:ext cx="901541" cy="1575316"/>
          </a:xfrm>
          <a:prstGeom prst="rect">
            <a:avLst/>
          </a:prstGeom>
        </p:spPr>
      </p:pic>
      <p:sp>
        <p:nvSpPr>
          <p:cNvPr id="7" name="Picture Placeholder 6">
            <a:extLst>
              <a:ext uri="{FF2B5EF4-FFF2-40B4-BE49-F238E27FC236}">
                <a16:creationId xmlns:a16="http://schemas.microsoft.com/office/drawing/2014/main" id="{96388559-3CDE-4EF2-8D3C-469A4F3420C9}"/>
              </a:ext>
            </a:extLst>
          </p:cNvPr>
          <p:cNvSpPr>
            <a:spLocks noGrp="1"/>
          </p:cNvSpPr>
          <p:nvPr>
            <p:ph type="pic" sz="quarter" idx="10"/>
          </p:nvPr>
        </p:nvSpPr>
        <p:spPr>
          <a:xfrm>
            <a:off x="1690338" y="1933238"/>
            <a:ext cx="2743200" cy="2743200"/>
          </a:xfrm>
          <a:prstGeom prst="ellipse">
            <a:avLst/>
          </a:prstGeom>
          <a:blipFill>
            <a:blip r:embed="rId6"/>
            <a:stretch>
              <a:fillRect l="-1733" t="-4791" r="-4532" b="-12623"/>
            </a:stretch>
          </a:blipFill>
          <a:ln w="57150">
            <a:solidFill>
              <a:schemeClr val="tx2"/>
            </a:solidFill>
          </a:ln>
        </p:spPr>
        <p:txBody>
          <a:bodyPr>
            <a:normAutofit/>
          </a:bodyPr>
          <a:lstStyle>
            <a:lvl1pPr>
              <a:defRPr sz="1050"/>
            </a:lvl1pPr>
          </a:lstStyle>
          <a:p>
            <a:r>
              <a:rPr lang="en-US" dirty="0"/>
              <a:t>Click icon to add picture</a:t>
            </a:r>
          </a:p>
        </p:txBody>
      </p:sp>
      <p:sp>
        <p:nvSpPr>
          <p:cNvPr id="9" name="Text Placeholder 8">
            <a:extLst>
              <a:ext uri="{FF2B5EF4-FFF2-40B4-BE49-F238E27FC236}">
                <a16:creationId xmlns:a16="http://schemas.microsoft.com/office/drawing/2014/main" id="{E9B06C60-37B6-43A0-B3AE-53178614A3E1}"/>
              </a:ext>
            </a:extLst>
          </p:cNvPr>
          <p:cNvSpPr>
            <a:spLocks noGrp="1"/>
          </p:cNvSpPr>
          <p:nvPr>
            <p:ph type="body" sz="quarter" idx="11" hasCustomPrompt="1"/>
          </p:nvPr>
        </p:nvSpPr>
        <p:spPr>
          <a:xfrm>
            <a:off x="1697127" y="4822615"/>
            <a:ext cx="2634069" cy="403539"/>
          </a:xfrm>
        </p:spPr>
        <p:txBody>
          <a:bodyPr>
            <a:normAutofit/>
          </a:bodyPr>
          <a:lstStyle>
            <a:lvl2pPr marL="0" indent="0" algn="ctr">
              <a:buNone/>
              <a:defRPr sz="1800"/>
            </a:lvl2pPr>
          </a:lstStyle>
          <a:p>
            <a:pPr lvl="1"/>
            <a:r>
              <a:rPr lang="en-US" dirty="0"/>
              <a:t>Name of Presenter</a:t>
            </a:r>
          </a:p>
        </p:txBody>
      </p:sp>
      <p:sp>
        <p:nvSpPr>
          <p:cNvPr id="11" name="Text Placeholder 10">
            <a:extLst>
              <a:ext uri="{FF2B5EF4-FFF2-40B4-BE49-F238E27FC236}">
                <a16:creationId xmlns:a16="http://schemas.microsoft.com/office/drawing/2014/main" id="{D56F6923-9B36-455B-A2B8-BCE629A69430}"/>
              </a:ext>
            </a:extLst>
          </p:cNvPr>
          <p:cNvSpPr>
            <a:spLocks noGrp="1"/>
          </p:cNvSpPr>
          <p:nvPr>
            <p:ph type="body" sz="quarter" idx="12" hasCustomPrompt="1"/>
          </p:nvPr>
        </p:nvSpPr>
        <p:spPr>
          <a:xfrm>
            <a:off x="1697127" y="5324792"/>
            <a:ext cx="2634069" cy="799085"/>
          </a:xfrm>
        </p:spPr>
        <p:txBody>
          <a:bodyPr>
            <a:normAutofit/>
          </a:bodyPr>
          <a:lstStyle>
            <a:lvl4pPr marL="0" indent="0" algn="ctr">
              <a:buNone/>
              <a:defRPr sz="1500"/>
            </a:lvl4pPr>
          </a:lstStyle>
          <a:p>
            <a:pPr lvl="3"/>
            <a:r>
              <a:rPr lang="en-US" dirty="0"/>
              <a:t>Title/Department</a:t>
            </a:r>
          </a:p>
        </p:txBody>
      </p:sp>
      <p:sp>
        <p:nvSpPr>
          <p:cNvPr id="31" name="Title 30">
            <a:extLst>
              <a:ext uri="{FF2B5EF4-FFF2-40B4-BE49-F238E27FC236}">
                <a16:creationId xmlns:a16="http://schemas.microsoft.com/office/drawing/2014/main" id="{8E1C6F62-3B8A-401C-964D-A5C681232BF9}"/>
              </a:ext>
            </a:extLst>
          </p:cNvPr>
          <p:cNvSpPr>
            <a:spLocks noGrp="1"/>
          </p:cNvSpPr>
          <p:nvPr>
            <p:ph type="title" hasCustomPrompt="1"/>
          </p:nvPr>
        </p:nvSpPr>
        <p:spPr>
          <a:xfrm>
            <a:off x="1823014" y="585652"/>
            <a:ext cx="5617589" cy="1105037"/>
          </a:xfrm>
        </p:spPr>
        <p:txBody>
          <a:bodyPr/>
          <a:lstStyle>
            <a:lvl1pPr>
              <a:defRPr/>
            </a:lvl1pPr>
          </a:lstStyle>
          <a:p>
            <a:r>
              <a:rPr lang="en-US" dirty="0"/>
              <a:t>Meet our Team</a:t>
            </a:r>
          </a:p>
        </p:txBody>
      </p:sp>
      <p:cxnSp>
        <p:nvCxnSpPr>
          <p:cNvPr id="42" name="Straight Connector 41">
            <a:extLst>
              <a:ext uri="{FF2B5EF4-FFF2-40B4-BE49-F238E27FC236}">
                <a16:creationId xmlns:a16="http://schemas.microsoft.com/office/drawing/2014/main" id="{C6EF294C-8954-4FA1-994F-76CD30BA880C}"/>
              </a:ext>
            </a:extLst>
          </p:cNvPr>
          <p:cNvCxnSpPr>
            <a:cxnSpLocks/>
          </p:cNvCxnSpPr>
          <p:nvPr userDrawn="1"/>
        </p:nvCxnSpPr>
        <p:spPr>
          <a:xfrm>
            <a:off x="5936813" y="7793008"/>
            <a:ext cx="37406" cy="1"/>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 name="Picture Placeholder 6">
            <a:extLst>
              <a:ext uri="{FF2B5EF4-FFF2-40B4-BE49-F238E27FC236}">
                <a16:creationId xmlns:a16="http://schemas.microsoft.com/office/drawing/2014/main" id="{1062A3C7-C36C-4628-8565-B0A7BC9F17D3}"/>
              </a:ext>
            </a:extLst>
          </p:cNvPr>
          <p:cNvSpPr>
            <a:spLocks noGrp="1"/>
          </p:cNvSpPr>
          <p:nvPr>
            <p:ph type="pic" sz="quarter" idx="13"/>
          </p:nvPr>
        </p:nvSpPr>
        <p:spPr>
          <a:xfrm>
            <a:off x="4910562" y="1933238"/>
            <a:ext cx="2743200" cy="2743200"/>
          </a:xfrm>
          <a:prstGeom prst="ellipse">
            <a:avLst/>
          </a:prstGeom>
          <a:blipFill>
            <a:blip r:embed="rId6"/>
            <a:stretch>
              <a:fillRect l="-1733" t="-4791" r="-4532" b="-12623"/>
            </a:stretch>
          </a:blipFill>
          <a:ln w="57150">
            <a:solidFill>
              <a:schemeClr val="tx2"/>
            </a:solidFill>
          </a:ln>
        </p:spPr>
        <p:txBody>
          <a:bodyPr>
            <a:normAutofit/>
          </a:bodyPr>
          <a:lstStyle>
            <a:lvl1pPr>
              <a:defRPr sz="1050"/>
            </a:lvl1pPr>
          </a:lstStyle>
          <a:p>
            <a:r>
              <a:rPr lang="en-US" dirty="0"/>
              <a:t>Click icon to add picture</a:t>
            </a:r>
          </a:p>
        </p:txBody>
      </p:sp>
      <p:sp>
        <p:nvSpPr>
          <p:cNvPr id="49" name="Text Placeholder 8">
            <a:extLst>
              <a:ext uri="{FF2B5EF4-FFF2-40B4-BE49-F238E27FC236}">
                <a16:creationId xmlns:a16="http://schemas.microsoft.com/office/drawing/2014/main" id="{4F5B4A46-EC08-4014-8474-56C1F6259662}"/>
              </a:ext>
            </a:extLst>
          </p:cNvPr>
          <p:cNvSpPr>
            <a:spLocks noGrp="1"/>
          </p:cNvSpPr>
          <p:nvPr>
            <p:ph type="body" sz="quarter" idx="14" hasCustomPrompt="1"/>
          </p:nvPr>
        </p:nvSpPr>
        <p:spPr>
          <a:xfrm>
            <a:off x="4917351" y="4822615"/>
            <a:ext cx="2634069" cy="403539"/>
          </a:xfrm>
        </p:spPr>
        <p:txBody>
          <a:bodyPr>
            <a:normAutofit/>
          </a:bodyPr>
          <a:lstStyle>
            <a:lvl2pPr marL="0" indent="0" algn="ctr">
              <a:buNone/>
              <a:defRPr sz="1800"/>
            </a:lvl2pPr>
          </a:lstStyle>
          <a:p>
            <a:pPr lvl="1"/>
            <a:r>
              <a:rPr lang="en-US" dirty="0"/>
              <a:t>Name of Presenter</a:t>
            </a:r>
          </a:p>
        </p:txBody>
      </p:sp>
      <p:sp>
        <p:nvSpPr>
          <p:cNvPr id="50" name="Text Placeholder 10">
            <a:extLst>
              <a:ext uri="{FF2B5EF4-FFF2-40B4-BE49-F238E27FC236}">
                <a16:creationId xmlns:a16="http://schemas.microsoft.com/office/drawing/2014/main" id="{8A89C8B6-E9F4-4764-9748-224B3E502979}"/>
              </a:ext>
            </a:extLst>
          </p:cNvPr>
          <p:cNvSpPr>
            <a:spLocks noGrp="1"/>
          </p:cNvSpPr>
          <p:nvPr>
            <p:ph type="body" sz="quarter" idx="15" hasCustomPrompt="1"/>
          </p:nvPr>
        </p:nvSpPr>
        <p:spPr>
          <a:xfrm>
            <a:off x="4917351" y="5324792"/>
            <a:ext cx="2634069" cy="799085"/>
          </a:xfrm>
        </p:spPr>
        <p:txBody>
          <a:bodyPr>
            <a:normAutofit/>
          </a:bodyPr>
          <a:lstStyle>
            <a:lvl4pPr marL="0" indent="0" algn="ctr">
              <a:buNone/>
              <a:defRPr sz="1500"/>
            </a:lvl4pPr>
          </a:lstStyle>
          <a:p>
            <a:pPr lvl="3"/>
            <a:r>
              <a:rPr lang="en-US" dirty="0"/>
              <a:t>Title/Department</a:t>
            </a:r>
          </a:p>
        </p:txBody>
      </p:sp>
      <p:grpSp>
        <p:nvGrpSpPr>
          <p:cNvPr id="20" name="Group 19">
            <a:extLst>
              <a:ext uri="{FF2B5EF4-FFF2-40B4-BE49-F238E27FC236}">
                <a16:creationId xmlns:a16="http://schemas.microsoft.com/office/drawing/2014/main" id="{16AAA7DF-6138-4B93-A39D-3703558EF292}"/>
              </a:ext>
            </a:extLst>
          </p:cNvPr>
          <p:cNvGrpSpPr/>
          <p:nvPr userDrawn="1"/>
        </p:nvGrpSpPr>
        <p:grpSpPr>
          <a:xfrm rot="16200000">
            <a:off x="7887278" y="962694"/>
            <a:ext cx="1893020" cy="636879"/>
            <a:chOff x="9177476" y="5772727"/>
            <a:chExt cx="2584807" cy="869620"/>
          </a:xfrm>
          <a:solidFill>
            <a:schemeClr val="tx2"/>
          </a:solidFill>
        </p:grpSpPr>
        <p:sp>
          <p:nvSpPr>
            <p:cNvPr id="21" name="Rectangle 20">
              <a:extLst>
                <a:ext uri="{FF2B5EF4-FFF2-40B4-BE49-F238E27FC236}">
                  <a16:creationId xmlns:a16="http://schemas.microsoft.com/office/drawing/2014/main" id="{D4B75997-CB5D-4286-83E4-802A3C21DD1C}"/>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E500683-0B3C-4167-9B62-AC9DEB00E03D}"/>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3745BBF-5F56-4E98-9095-4701904AB222}"/>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99FBAEB-183C-4516-B10A-7FF58B273E11}"/>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74A1D9F-DD37-463B-9E15-0BF53B0E8EFB}"/>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00F6A612-B85C-4450-8D42-157E4F4E6B8D}"/>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08DB71A1-F139-4B63-BFAF-513FC082E705}"/>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849952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ntact Information">
    <p:spTree>
      <p:nvGrpSpPr>
        <p:cNvPr id="1" name=""/>
        <p:cNvGrpSpPr/>
        <p:nvPr/>
      </p:nvGrpSpPr>
      <p:grpSpPr>
        <a:xfrm>
          <a:off x="0" y="0"/>
          <a:ext cx="0" cy="0"/>
          <a:chOff x="0" y="0"/>
          <a:chExt cx="0" cy="0"/>
        </a:xfrm>
      </p:grpSpPr>
      <p:pic>
        <p:nvPicPr>
          <p:cNvPr id="39" name="Graphic 38" descr="An organic corner shape">
            <a:extLst>
              <a:ext uri="{FF2B5EF4-FFF2-40B4-BE49-F238E27FC236}">
                <a16:creationId xmlns:a16="http://schemas.microsoft.com/office/drawing/2014/main" id="{2C099816-6786-4536-8B20-B7D4BD1AC52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415" r="11642"/>
          <a:stretch/>
        </p:blipFill>
        <p:spPr>
          <a:xfrm>
            <a:off x="-7635" y="4453838"/>
            <a:ext cx="3029798" cy="2404162"/>
          </a:xfrm>
          <a:prstGeom prst="rect">
            <a:avLst/>
          </a:prstGeom>
        </p:spPr>
      </p:pic>
      <p:pic>
        <p:nvPicPr>
          <p:cNvPr id="40" name="Graphic 39" descr="A circle filled with diagonal lines">
            <a:extLst>
              <a:ext uri="{FF2B5EF4-FFF2-40B4-BE49-F238E27FC236}">
                <a16:creationId xmlns:a16="http://schemas.microsoft.com/office/drawing/2014/main" id="{FC156FF0-03E7-49B2-8A0D-E033B885C2E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10950"/>
          <a:stretch/>
        </p:blipFill>
        <p:spPr>
          <a:xfrm>
            <a:off x="-7635" y="3318626"/>
            <a:ext cx="984182" cy="3539374"/>
          </a:xfrm>
          <a:prstGeom prst="rect">
            <a:avLst/>
          </a:prstGeom>
        </p:spPr>
      </p:pic>
      <p:cxnSp>
        <p:nvCxnSpPr>
          <p:cNvPr id="41" name="Straight Connector 40">
            <a:extLst>
              <a:ext uri="{FF2B5EF4-FFF2-40B4-BE49-F238E27FC236}">
                <a16:creationId xmlns:a16="http://schemas.microsoft.com/office/drawing/2014/main" id="{7051ADDC-8D90-443F-8D31-F60D3B82F805}"/>
              </a:ext>
            </a:extLst>
          </p:cNvPr>
          <p:cNvCxnSpPr>
            <a:cxnSpLocks/>
          </p:cNvCxnSpPr>
          <p:nvPr userDrawn="1"/>
        </p:nvCxnSpPr>
        <p:spPr>
          <a:xfrm flipH="1">
            <a:off x="876300" y="6176963"/>
            <a:ext cx="5060513"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42" name="Graphic 41" descr="A square made of dots">
            <a:extLst>
              <a:ext uri="{FF2B5EF4-FFF2-40B4-BE49-F238E27FC236}">
                <a16:creationId xmlns:a16="http://schemas.microsoft.com/office/drawing/2014/main" id="{BCDC0D97-A40D-4C2E-82EF-CE05392A7DD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332" t="46819" r="40223" b="13693"/>
          <a:stretch/>
        </p:blipFill>
        <p:spPr>
          <a:xfrm>
            <a:off x="7551420" y="-1"/>
            <a:ext cx="1592580" cy="1805375"/>
          </a:xfrm>
          <a:prstGeom prst="rect">
            <a:avLst/>
          </a:prstGeom>
        </p:spPr>
      </p:pic>
      <p:grpSp>
        <p:nvGrpSpPr>
          <p:cNvPr id="43" name="Group 42">
            <a:extLst>
              <a:ext uri="{FF2B5EF4-FFF2-40B4-BE49-F238E27FC236}">
                <a16:creationId xmlns:a16="http://schemas.microsoft.com/office/drawing/2014/main" id="{263C4D6A-3085-4A68-944B-95D81A58361D}"/>
              </a:ext>
            </a:extLst>
          </p:cNvPr>
          <p:cNvGrpSpPr/>
          <p:nvPr userDrawn="1"/>
        </p:nvGrpSpPr>
        <p:grpSpPr>
          <a:xfrm rot="16200000">
            <a:off x="7528971" y="1290509"/>
            <a:ext cx="2584807" cy="652215"/>
            <a:chOff x="9177476" y="5772727"/>
            <a:chExt cx="2584807" cy="869620"/>
          </a:xfrm>
          <a:solidFill>
            <a:schemeClr val="accent4">
              <a:lumMod val="50000"/>
            </a:schemeClr>
          </a:solidFill>
        </p:grpSpPr>
        <p:sp>
          <p:nvSpPr>
            <p:cNvPr id="44" name="Rectangle 43">
              <a:extLst>
                <a:ext uri="{FF2B5EF4-FFF2-40B4-BE49-F238E27FC236}">
                  <a16:creationId xmlns:a16="http://schemas.microsoft.com/office/drawing/2014/main" id="{7EFCFB12-8D88-46D7-810F-B693A6E220F2}"/>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E509E222-1145-4D91-A4F9-655E2D280FC9}"/>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4946D3F0-7FC1-4233-BD25-950846A649C1}"/>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BE8329E6-7DE7-446B-A117-325DAB50BDBF}"/>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970C85E8-6952-4A15-962C-DF1C989EFE08}"/>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0D738538-71FB-4E73-99A1-E2802E707ECB}"/>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8CECC421-7DD4-41FB-9DE2-6EEED220B1D2}"/>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1" name="Graphic 10" descr="Customer review with solid fill">
            <a:extLst>
              <a:ext uri="{FF2B5EF4-FFF2-40B4-BE49-F238E27FC236}">
                <a16:creationId xmlns:a16="http://schemas.microsoft.com/office/drawing/2014/main" id="{149B2C69-65D6-44A3-98A6-D2FBDF1A9B07}"/>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86741" y="3632199"/>
            <a:ext cx="2498685" cy="2860675"/>
          </a:xfrm>
          <a:prstGeom prst="rect">
            <a:avLst/>
          </a:prstGeom>
        </p:spPr>
      </p:pic>
      <p:sp>
        <p:nvSpPr>
          <p:cNvPr id="2" name="Title 1">
            <a:extLst>
              <a:ext uri="{FF2B5EF4-FFF2-40B4-BE49-F238E27FC236}">
                <a16:creationId xmlns:a16="http://schemas.microsoft.com/office/drawing/2014/main" id="{5C1A2026-B319-4345-99C3-5A91C49FD4DF}"/>
              </a:ext>
            </a:extLst>
          </p:cNvPr>
          <p:cNvSpPr>
            <a:spLocks noGrp="1"/>
          </p:cNvSpPr>
          <p:nvPr>
            <p:ph type="title" hasCustomPrompt="1"/>
          </p:nvPr>
        </p:nvSpPr>
        <p:spPr>
          <a:xfrm>
            <a:off x="629841" y="365126"/>
            <a:ext cx="6788229" cy="1325563"/>
          </a:xfrm>
        </p:spPr>
        <p:txBody>
          <a:bodyPr/>
          <a:lstStyle>
            <a:lvl1pPr>
              <a:defRPr b="1"/>
            </a:lvl1pPr>
          </a:lstStyle>
          <a:p>
            <a:r>
              <a:rPr lang="en-US" dirty="0"/>
              <a:t>Contact Information</a:t>
            </a:r>
          </a:p>
        </p:txBody>
      </p:sp>
      <p:sp>
        <p:nvSpPr>
          <p:cNvPr id="3" name="Text Placeholder 2">
            <a:extLst>
              <a:ext uri="{FF2B5EF4-FFF2-40B4-BE49-F238E27FC236}">
                <a16:creationId xmlns:a16="http://schemas.microsoft.com/office/drawing/2014/main" id="{FE7A0E75-00F3-4A54-AC5F-5DA96A153259}"/>
              </a:ext>
            </a:extLst>
          </p:cNvPr>
          <p:cNvSpPr>
            <a:spLocks noGrp="1"/>
          </p:cNvSpPr>
          <p:nvPr>
            <p:ph type="body" idx="1" hasCustomPrompt="1"/>
          </p:nvPr>
        </p:nvSpPr>
        <p:spPr>
          <a:xfrm>
            <a:off x="1061803" y="1879599"/>
            <a:ext cx="3449653" cy="621101"/>
          </a:xfrm>
        </p:spPr>
        <p:txBody>
          <a:bodyPr anchor="b"/>
          <a:lstStyle>
            <a:lvl1pPr marL="0" indent="0">
              <a:buNone/>
              <a:defRPr sz="1800" b="1">
                <a:solidFill>
                  <a:schemeClr val="tx2">
                    <a:lumMod val="5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Please Submit Comments To:</a:t>
            </a:r>
          </a:p>
        </p:txBody>
      </p:sp>
      <p:sp>
        <p:nvSpPr>
          <p:cNvPr id="5" name="Text Placeholder 4">
            <a:extLst>
              <a:ext uri="{FF2B5EF4-FFF2-40B4-BE49-F238E27FC236}">
                <a16:creationId xmlns:a16="http://schemas.microsoft.com/office/drawing/2014/main" id="{51841DE0-C31D-4561-9095-DF5AB072C4DC}"/>
              </a:ext>
            </a:extLst>
          </p:cNvPr>
          <p:cNvSpPr>
            <a:spLocks noGrp="1"/>
          </p:cNvSpPr>
          <p:nvPr>
            <p:ph type="body" sz="quarter" idx="3" hasCustomPrompt="1"/>
          </p:nvPr>
        </p:nvSpPr>
        <p:spPr>
          <a:xfrm>
            <a:off x="4783146" y="1870074"/>
            <a:ext cx="3449653" cy="621101"/>
          </a:xfrm>
        </p:spPr>
        <p:txBody>
          <a:bodyPr anchor="b"/>
          <a:lstStyle>
            <a:lvl1pPr marL="0" indent="0">
              <a:buNone/>
              <a:defRPr sz="1800" b="1">
                <a:solidFill>
                  <a:schemeClr val="tx2">
                    <a:lumMod val="5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For Further Information Contact:</a:t>
            </a:r>
          </a:p>
        </p:txBody>
      </p:sp>
      <p:sp>
        <p:nvSpPr>
          <p:cNvPr id="34" name="Content Placeholder 3">
            <a:extLst>
              <a:ext uri="{FF2B5EF4-FFF2-40B4-BE49-F238E27FC236}">
                <a16:creationId xmlns:a16="http://schemas.microsoft.com/office/drawing/2014/main" id="{828B7A96-C9C1-4448-A1CC-FC4F4FDADA28}"/>
              </a:ext>
            </a:extLst>
          </p:cNvPr>
          <p:cNvSpPr>
            <a:spLocks noGrp="1"/>
          </p:cNvSpPr>
          <p:nvPr>
            <p:ph sz="half" idx="2" hasCustomPrompt="1"/>
          </p:nvPr>
        </p:nvSpPr>
        <p:spPr>
          <a:xfrm>
            <a:off x="4783147" y="2670562"/>
            <a:ext cx="3440430" cy="3231743"/>
          </a:xfrm>
        </p:spPr>
        <p:txBody>
          <a:bodyPr>
            <a:normAutofit/>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a:lvl5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35" name="Content Placeholder 3">
            <a:extLst>
              <a:ext uri="{FF2B5EF4-FFF2-40B4-BE49-F238E27FC236}">
                <a16:creationId xmlns:a16="http://schemas.microsoft.com/office/drawing/2014/main" id="{244FBF8B-A1B8-4CC5-9DA4-D9A26BF94AC5}"/>
              </a:ext>
            </a:extLst>
          </p:cNvPr>
          <p:cNvSpPr>
            <a:spLocks noGrp="1"/>
          </p:cNvSpPr>
          <p:nvPr>
            <p:ph sz="half" idx="13" hasCustomPrompt="1"/>
          </p:nvPr>
        </p:nvSpPr>
        <p:spPr>
          <a:xfrm>
            <a:off x="1071026" y="2657443"/>
            <a:ext cx="3440430" cy="3220088"/>
          </a:xfrm>
        </p:spPr>
        <p:txBody>
          <a:bodyPr>
            <a:normAutofit/>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a:lvl5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36" name="Date Placeholder 35">
            <a:extLst>
              <a:ext uri="{FF2B5EF4-FFF2-40B4-BE49-F238E27FC236}">
                <a16:creationId xmlns:a16="http://schemas.microsoft.com/office/drawing/2014/main" id="{87DB8E0F-E4CD-4A08-AF4A-E7BCE72C8410}"/>
              </a:ext>
            </a:extLst>
          </p:cNvPr>
          <p:cNvSpPr>
            <a:spLocks noGrp="1"/>
          </p:cNvSpPr>
          <p:nvPr>
            <p:ph type="dt" sz="half" idx="14"/>
          </p:nvPr>
        </p:nvSpPr>
        <p:spPr/>
        <p:txBody>
          <a:bodyPr/>
          <a:lstStyle/>
          <a:p>
            <a:fld id="{9E7F3E95-5449-464B-9A17-EBCF3AFEBB5B}" type="datetimeFigureOut">
              <a:rPr lang="en-US" smtClean="0"/>
              <a:pPr/>
              <a:t>10/23/2024</a:t>
            </a:fld>
            <a:endParaRPr lang="en-US" dirty="0"/>
          </a:p>
        </p:txBody>
      </p:sp>
      <p:sp>
        <p:nvSpPr>
          <p:cNvPr id="37" name="Footer Placeholder 36">
            <a:extLst>
              <a:ext uri="{FF2B5EF4-FFF2-40B4-BE49-F238E27FC236}">
                <a16:creationId xmlns:a16="http://schemas.microsoft.com/office/drawing/2014/main" id="{C111E237-987F-4611-B8EE-B8901F9E16F7}"/>
              </a:ext>
            </a:extLst>
          </p:cNvPr>
          <p:cNvSpPr>
            <a:spLocks noGrp="1"/>
          </p:cNvSpPr>
          <p:nvPr>
            <p:ph type="ftr" sz="quarter" idx="15"/>
          </p:nvPr>
        </p:nvSpPr>
        <p:spPr/>
        <p:txBody>
          <a:bodyPr/>
          <a:lstStyle/>
          <a:p>
            <a:endParaRPr lang="en-US" dirty="0"/>
          </a:p>
        </p:txBody>
      </p:sp>
      <p:sp>
        <p:nvSpPr>
          <p:cNvPr id="38" name="Slide Number Placeholder 37">
            <a:extLst>
              <a:ext uri="{FF2B5EF4-FFF2-40B4-BE49-F238E27FC236}">
                <a16:creationId xmlns:a16="http://schemas.microsoft.com/office/drawing/2014/main" id="{973A9DBC-DB91-44EF-B0A4-E108604642F2}"/>
              </a:ext>
            </a:extLst>
          </p:cNvPr>
          <p:cNvSpPr>
            <a:spLocks noGrp="1"/>
          </p:cNvSpPr>
          <p:nvPr>
            <p:ph type="sldNum" sz="quarter" idx="16"/>
          </p:nvPr>
        </p:nvSpPr>
        <p:spPr/>
        <p:txBody>
          <a:bodyPr/>
          <a:lstStyle/>
          <a:p>
            <a:fld id="{5B4CAECD-02FE-4C4A-9471-426DCC91B0DD}" type="slidenum">
              <a:rPr lang="en-US" smtClean="0"/>
              <a:pPr/>
              <a:t>‹#›</a:t>
            </a:fld>
            <a:endParaRPr lang="en-US" dirty="0"/>
          </a:p>
        </p:txBody>
      </p:sp>
    </p:spTree>
    <p:extLst>
      <p:ext uri="{BB962C8B-B14F-4D97-AF65-F5344CB8AC3E}">
        <p14:creationId xmlns:p14="http://schemas.microsoft.com/office/powerpoint/2010/main" val="35248588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28BF7-B745-4C54-B15B-B1FF506701EC}"/>
              </a:ext>
            </a:extLst>
          </p:cNvPr>
          <p:cNvSpPr>
            <a:spLocks noGrp="1"/>
          </p:cNvSpPr>
          <p:nvPr>
            <p:ph type="title" hasCustomPrompt="1"/>
          </p:nvPr>
        </p:nvSpPr>
        <p:spPr>
          <a:xfrm>
            <a:off x="1" y="-1232989"/>
            <a:ext cx="6811952" cy="1105037"/>
          </a:xfrm>
        </p:spPr>
        <p:txBody>
          <a:bodyPr/>
          <a:lstStyle>
            <a:lvl1pPr>
              <a:defRPr/>
            </a:lvl1pPr>
          </a:lstStyle>
          <a:p>
            <a:r>
              <a:rPr lang="en-US" dirty="0"/>
              <a:t>Thank You (Hidden)</a:t>
            </a:r>
          </a:p>
        </p:txBody>
      </p:sp>
      <p:pic>
        <p:nvPicPr>
          <p:cNvPr id="26" name="Picture 25" descr="Text&#10;&#10;Description automatically generated">
            <a:extLst>
              <a:ext uri="{FF2B5EF4-FFF2-40B4-BE49-F238E27FC236}">
                <a16:creationId xmlns:a16="http://schemas.microsoft.com/office/drawing/2014/main" id="{819A420E-241A-4CF1-84F6-234E22FD69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9921" y="1243966"/>
            <a:ext cx="6899746" cy="4370068"/>
          </a:xfrm>
          <a:prstGeom prst="rect">
            <a:avLst/>
          </a:prstGeom>
        </p:spPr>
      </p:pic>
    </p:spTree>
    <p:extLst>
      <p:ext uri="{BB962C8B-B14F-4D97-AF65-F5344CB8AC3E}">
        <p14:creationId xmlns:p14="http://schemas.microsoft.com/office/powerpoint/2010/main" val="3885153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am Page">
    <p:spTree>
      <p:nvGrpSpPr>
        <p:cNvPr id="1" name=""/>
        <p:cNvGrpSpPr/>
        <p:nvPr/>
      </p:nvGrpSpPr>
      <p:grpSpPr>
        <a:xfrm>
          <a:off x="0" y="0"/>
          <a:ext cx="0" cy="0"/>
          <a:chOff x="0" y="0"/>
          <a:chExt cx="0" cy="0"/>
        </a:xfrm>
      </p:grpSpPr>
      <p:pic>
        <p:nvPicPr>
          <p:cNvPr id="52" name="Graphic 51" descr="A circle filled with diagonal lines">
            <a:extLst>
              <a:ext uri="{FF2B5EF4-FFF2-40B4-BE49-F238E27FC236}">
                <a16:creationId xmlns:a16="http://schemas.microsoft.com/office/drawing/2014/main" id="{D0C4A9C5-740F-477D-B479-F8231C828C6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934" t="11636" r="12364" b="10950"/>
          <a:stretch/>
        </p:blipFill>
        <p:spPr>
          <a:xfrm>
            <a:off x="-7635" y="3644306"/>
            <a:ext cx="984182" cy="3213694"/>
          </a:xfrm>
          <a:prstGeom prst="rect">
            <a:avLst/>
          </a:prstGeom>
        </p:spPr>
      </p:pic>
      <p:sp>
        <p:nvSpPr>
          <p:cNvPr id="7" name="Picture Placeholder 6">
            <a:extLst>
              <a:ext uri="{FF2B5EF4-FFF2-40B4-BE49-F238E27FC236}">
                <a16:creationId xmlns:a16="http://schemas.microsoft.com/office/drawing/2014/main" id="{96388559-3CDE-4EF2-8D3C-469A4F3420C9}"/>
              </a:ext>
            </a:extLst>
          </p:cNvPr>
          <p:cNvSpPr>
            <a:spLocks noGrp="1"/>
          </p:cNvSpPr>
          <p:nvPr>
            <p:ph type="pic" sz="quarter" idx="10"/>
          </p:nvPr>
        </p:nvSpPr>
        <p:spPr>
          <a:xfrm>
            <a:off x="629782" y="1908720"/>
            <a:ext cx="979931" cy="1304975"/>
          </a:xfrm>
          <a:prstGeom prst="ellipse">
            <a:avLst/>
          </a:prstGeom>
          <a:blipFill>
            <a:blip r:embed="rId4"/>
            <a:stretch>
              <a:fillRect l="-1733" t="-4791" r="-4532" b="-12623"/>
            </a:stretch>
          </a:blipFill>
          <a:ln w="57150">
            <a:solidFill>
              <a:schemeClr val="tx2"/>
            </a:solidFill>
          </a:ln>
        </p:spPr>
        <p:txBody>
          <a:bodyPr>
            <a:normAutofit/>
          </a:bodyPr>
          <a:lstStyle>
            <a:lvl1pPr>
              <a:defRPr sz="1050"/>
            </a:lvl1pPr>
          </a:lstStyle>
          <a:p>
            <a:r>
              <a:rPr lang="en-US" dirty="0"/>
              <a:t>Click icon to add picture</a:t>
            </a:r>
          </a:p>
        </p:txBody>
      </p:sp>
      <p:sp>
        <p:nvSpPr>
          <p:cNvPr id="9" name="Text Placeholder 8">
            <a:extLst>
              <a:ext uri="{FF2B5EF4-FFF2-40B4-BE49-F238E27FC236}">
                <a16:creationId xmlns:a16="http://schemas.microsoft.com/office/drawing/2014/main" id="{E9B06C60-37B6-43A0-B3AE-53178614A3E1}"/>
              </a:ext>
            </a:extLst>
          </p:cNvPr>
          <p:cNvSpPr>
            <a:spLocks noGrp="1"/>
          </p:cNvSpPr>
          <p:nvPr>
            <p:ph type="body" sz="quarter" idx="11" hasCustomPrompt="1"/>
          </p:nvPr>
        </p:nvSpPr>
        <p:spPr>
          <a:xfrm>
            <a:off x="1837076" y="1908721"/>
            <a:ext cx="2634069" cy="403539"/>
          </a:xfrm>
        </p:spPr>
        <p:txBody>
          <a:bodyPr>
            <a:normAutofit/>
          </a:bodyPr>
          <a:lstStyle>
            <a:lvl2pPr marL="0" indent="0">
              <a:buNone/>
              <a:defRPr sz="1800"/>
            </a:lvl2pPr>
          </a:lstStyle>
          <a:p>
            <a:pPr lvl="1"/>
            <a:r>
              <a:rPr lang="en-US" dirty="0"/>
              <a:t>Name of Presenter</a:t>
            </a:r>
          </a:p>
        </p:txBody>
      </p:sp>
      <p:sp>
        <p:nvSpPr>
          <p:cNvPr id="11" name="Text Placeholder 10">
            <a:extLst>
              <a:ext uri="{FF2B5EF4-FFF2-40B4-BE49-F238E27FC236}">
                <a16:creationId xmlns:a16="http://schemas.microsoft.com/office/drawing/2014/main" id="{D56F6923-9B36-455B-A2B8-BCE629A69430}"/>
              </a:ext>
            </a:extLst>
          </p:cNvPr>
          <p:cNvSpPr>
            <a:spLocks noGrp="1"/>
          </p:cNvSpPr>
          <p:nvPr>
            <p:ph type="body" sz="quarter" idx="12" hasCustomPrompt="1"/>
          </p:nvPr>
        </p:nvSpPr>
        <p:spPr>
          <a:xfrm>
            <a:off x="1837076" y="2410898"/>
            <a:ext cx="2634069" cy="799085"/>
          </a:xfrm>
        </p:spPr>
        <p:txBody>
          <a:bodyPr>
            <a:normAutofit/>
          </a:bodyPr>
          <a:lstStyle>
            <a:lvl4pPr marL="0" indent="0">
              <a:buNone/>
              <a:defRPr sz="1500"/>
            </a:lvl4pPr>
          </a:lstStyle>
          <a:p>
            <a:pPr lvl="3"/>
            <a:r>
              <a:rPr lang="en-US" dirty="0"/>
              <a:t>Title/Department</a:t>
            </a:r>
          </a:p>
        </p:txBody>
      </p:sp>
      <p:cxnSp>
        <p:nvCxnSpPr>
          <p:cNvPr id="21" name="Straight Connector 20">
            <a:extLst>
              <a:ext uri="{FF2B5EF4-FFF2-40B4-BE49-F238E27FC236}">
                <a16:creationId xmlns:a16="http://schemas.microsoft.com/office/drawing/2014/main" id="{1A0E6246-AA03-4C4F-A028-ADC408901B1D}"/>
              </a:ext>
            </a:extLst>
          </p:cNvPr>
          <p:cNvCxnSpPr>
            <a:cxnSpLocks/>
          </p:cNvCxnSpPr>
          <p:nvPr userDrawn="1"/>
        </p:nvCxnSpPr>
        <p:spPr>
          <a:xfrm>
            <a:off x="5936813" y="6072789"/>
            <a:ext cx="37406" cy="1"/>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1" name="Title 30">
            <a:extLst>
              <a:ext uri="{FF2B5EF4-FFF2-40B4-BE49-F238E27FC236}">
                <a16:creationId xmlns:a16="http://schemas.microsoft.com/office/drawing/2014/main" id="{8E1C6F62-3B8A-401C-964D-A5C681232BF9}"/>
              </a:ext>
            </a:extLst>
          </p:cNvPr>
          <p:cNvSpPr>
            <a:spLocks noGrp="1"/>
          </p:cNvSpPr>
          <p:nvPr>
            <p:ph type="title" hasCustomPrompt="1"/>
          </p:nvPr>
        </p:nvSpPr>
        <p:spPr/>
        <p:txBody>
          <a:bodyPr/>
          <a:lstStyle>
            <a:lvl1pPr>
              <a:defRPr/>
            </a:lvl1pPr>
          </a:lstStyle>
          <a:p>
            <a:r>
              <a:rPr lang="en-US" dirty="0"/>
              <a:t>Meet our Team</a:t>
            </a:r>
          </a:p>
        </p:txBody>
      </p:sp>
      <p:sp>
        <p:nvSpPr>
          <p:cNvPr id="32" name="Picture Placeholder 6">
            <a:extLst>
              <a:ext uri="{FF2B5EF4-FFF2-40B4-BE49-F238E27FC236}">
                <a16:creationId xmlns:a16="http://schemas.microsoft.com/office/drawing/2014/main" id="{F4F4B68B-E8AF-4FEE-8A56-1AE0F7F072A7}"/>
              </a:ext>
            </a:extLst>
          </p:cNvPr>
          <p:cNvSpPr>
            <a:spLocks noGrp="1"/>
          </p:cNvSpPr>
          <p:nvPr>
            <p:ph type="pic" sz="quarter" idx="13"/>
          </p:nvPr>
        </p:nvSpPr>
        <p:spPr>
          <a:xfrm>
            <a:off x="628650" y="3533225"/>
            <a:ext cx="979931" cy="1304975"/>
          </a:xfrm>
          <a:prstGeom prst="ellipse">
            <a:avLst/>
          </a:prstGeom>
          <a:blipFill>
            <a:blip r:embed="rId4"/>
            <a:stretch>
              <a:fillRect l="-1733" t="-4791" r="-4532" b="-12623"/>
            </a:stretch>
          </a:blipFill>
          <a:ln w="57150">
            <a:solidFill>
              <a:schemeClr val="tx2"/>
            </a:solidFill>
          </a:ln>
        </p:spPr>
        <p:txBody>
          <a:bodyPr>
            <a:normAutofit/>
          </a:bodyPr>
          <a:lstStyle>
            <a:lvl1pPr>
              <a:defRPr sz="1050"/>
            </a:lvl1pPr>
          </a:lstStyle>
          <a:p>
            <a:r>
              <a:rPr lang="en-US" dirty="0"/>
              <a:t>Click icon to add picture</a:t>
            </a:r>
          </a:p>
        </p:txBody>
      </p:sp>
      <p:sp>
        <p:nvSpPr>
          <p:cNvPr id="33" name="Text Placeholder 8">
            <a:extLst>
              <a:ext uri="{FF2B5EF4-FFF2-40B4-BE49-F238E27FC236}">
                <a16:creationId xmlns:a16="http://schemas.microsoft.com/office/drawing/2014/main" id="{27AAB866-C9A0-48F1-B0A2-B8A2E7F164BC}"/>
              </a:ext>
            </a:extLst>
          </p:cNvPr>
          <p:cNvSpPr>
            <a:spLocks noGrp="1"/>
          </p:cNvSpPr>
          <p:nvPr>
            <p:ph type="body" sz="quarter" idx="14" hasCustomPrompt="1"/>
          </p:nvPr>
        </p:nvSpPr>
        <p:spPr>
          <a:xfrm>
            <a:off x="1835944" y="3533226"/>
            <a:ext cx="2634069" cy="403539"/>
          </a:xfrm>
        </p:spPr>
        <p:txBody>
          <a:bodyPr>
            <a:normAutofit/>
          </a:bodyPr>
          <a:lstStyle>
            <a:lvl2pPr marL="0" indent="0">
              <a:buNone/>
              <a:defRPr sz="1800"/>
            </a:lvl2pPr>
          </a:lstStyle>
          <a:p>
            <a:pPr lvl="1"/>
            <a:r>
              <a:rPr lang="en-US" dirty="0"/>
              <a:t>Name of Presenter</a:t>
            </a:r>
          </a:p>
        </p:txBody>
      </p:sp>
      <p:sp>
        <p:nvSpPr>
          <p:cNvPr id="34" name="Text Placeholder 10">
            <a:extLst>
              <a:ext uri="{FF2B5EF4-FFF2-40B4-BE49-F238E27FC236}">
                <a16:creationId xmlns:a16="http://schemas.microsoft.com/office/drawing/2014/main" id="{6347D377-C2A9-407F-BF33-D6CB010319B6}"/>
              </a:ext>
            </a:extLst>
          </p:cNvPr>
          <p:cNvSpPr>
            <a:spLocks noGrp="1"/>
          </p:cNvSpPr>
          <p:nvPr>
            <p:ph type="body" sz="quarter" idx="15" hasCustomPrompt="1"/>
          </p:nvPr>
        </p:nvSpPr>
        <p:spPr>
          <a:xfrm>
            <a:off x="1835944" y="4035403"/>
            <a:ext cx="2634069" cy="799085"/>
          </a:xfrm>
        </p:spPr>
        <p:txBody>
          <a:bodyPr>
            <a:normAutofit/>
          </a:bodyPr>
          <a:lstStyle>
            <a:lvl4pPr marL="0" indent="0">
              <a:buNone/>
              <a:defRPr sz="1500"/>
            </a:lvl4pPr>
          </a:lstStyle>
          <a:p>
            <a:pPr lvl="3"/>
            <a:r>
              <a:rPr lang="en-US" dirty="0"/>
              <a:t>Title/Department</a:t>
            </a:r>
          </a:p>
        </p:txBody>
      </p:sp>
      <p:sp>
        <p:nvSpPr>
          <p:cNvPr id="35" name="Picture Placeholder 6">
            <a:extLst>
              <a:ext uri="{FF2B5EF4-FFF2-40B4-BE49-F238E27FC236}">
                <a16:creationId xmlns:a16="http://schemas.microsoft.com/office/drawing/2014/main" id="{F6E4F088-FA78-48A2-B97D-22F216FB6D6F}"/>
              </a:ext>
            </a:extLst>
          </p:cNvPr>
          <p:cNvSpPr>
            <a:spLocks noGrp="1"/>
          </p:cNvSpPr>
          <p:nvPr>
            <p:ph type="pic" sz="quarter" idx="16"/>
          </p:nvPr>
        </p:nvSpPr>
        <p:spPr>
          <a:xfrm>
            <a:off x="4698508" y="1905008"/>
            <a:ext cx="979931" cy="1304975"/>
          </a:xfrm>
          <a:prstGeom prst="ellipse">
            <a:avLst/>
          </a:prstGeom>
          <a:blipFill>
            <a:blip r:embed="rId4"/>
            <a:stretch>
              <a:fillRect l="-1733" t="-4791" r="-4532" b="-12623"/>
            </a:stretch>
          </a:blipFill>
          <a:ln w="57150">
            <a:solidFill>
              <a:schemeClr val="tx2"/>
            </a:solidFill>
          </a:ln>
        </p:spPr>
        <p:txBody>
          <a:bodyPr>
            <a:normAutofit/>
          </a:bodyPr>
          <a:lstStyle>
            <a:lvl1pPr>
              <a:defRPr sz="1050"/>
            </a:lvl1pPr>
          </a:lstStyle>
          <a:p>
            <a:r>
              <a:rPr lang="en-US" dirty="0"/>
              <a:t>Click icon to add picture</a:t>
            </a:r>
          </a:p>
        </p:txBody>
      </p:sp>
      <p:sp>
        <p:nvSpPr>
          <p:cNvPr id="36" name="Text Placeholder 8">
            <a:extLst>
              <a:ext uri="{FF2B5EF4-FFF2-40B4-BE49-F238E27FC236}">
                <a16:creationId xmlns:a16="http://schemas.microsoft.com/office/drawing/2014/main" id="{551A2504-4472-4216-ACA8-19349A6D4CD3}"/>
              </a:ext>
            </a:extLst>
          </p:cNvPr>
          <p:cNvSpPr>
            <a:spLocks noGrp="1"/>
          </p:cNvSpPr>
          <p:nvPr>
            <p:ph type="body" sz="quarter" idx="17" hasCustomPrompt="1"/>
          </p:nvPr>
        </p:nvSpPr>
        <p:spPr>
          <a:xfrm>
            <a:off x="5905802" y="1905009"/>
            <a:ext cx="2634069" cy="403539"/>
          </a:xfrm>
        </p:spPr>
        <p:txBody>
          <a:bodyPr>
            <a:normAutofit/>
          </a:bodyPr>
          <a:lstStyle>
            <a:lvl2pPr marL="0" indent="0">
              <a:buNone/>
              <a:defRPr sz="1800"/>
            </a:lvl2pPr>
          </a:lstStyle>
          <a:p>
            <a:pPr lvl="1"/>
            <a:r>
              <a:rPr lang="en-US" dirty="0"/>
              <a:t>Name of Presenter</a:t>
            </a:r>
          </a:p>
        </p:txBody>
      </p:sp>
      <p:sp>
        <p:nvSpPr>
          <p:cNvPr id="37" name="Text Placeholder 10">
            <a:extLst>
              <a:ext uri="{FF2B5EF4-FFF2-40B4-BE49-F238E27FC236}">
                <a16:creationId xmlns:a16="http://schemas.microsoft.com/office/drawing/2014/main" id="{BA67BB0D-9D0F-4743-9970-874EC59E1D55}"/>
              </a:ext>
            </a:extLst>
          </p:cNvPr>
          <p:cNvSpPr>
            <a:spLocks noGrp="1"/>
          </p:cNvSpPr>
          <p:nvPr>
            <p:ph type="body" sz="quarter" idx="18" hasCustomPrompt="1"/>
          </p:nvPr>
        </p:nvSpPr>
        <p:spPr>
          <a:xfrm>
            <a:off x="5905802" y="2407186"/>
            <a:ext cx="2634069" cy="799085"/>
          </a:xfrm>
        </p:spPr>
        <p:txBody>
          <a:bodyPr>
            <a:normAutofit/>
          </a:bodyPr>
          <a:lstStyle>
            <a:lvl4pPr marL="0" indent="0">
              <a:buNone/>
              <a:defRPr sz="1500"/>
            </a:lvl4pPr>
          </a:lstStyle>
          <a:p>
            <a:pPr lvl="3"/>
            <a:r>
              <a:rPr lang="en-US" dirty="0"/>
              <a:t>Title/Department</a:t>
            </a:r>
          </a:p>
        </p:txBody>
      </p:sp>
      <p:sp>
        <p:nvSpPr>
          <p:cNvPr id="38" name="Picture Placeholder 6">
            <a:extLst>
              <a:ext uri="{FF2B5EF4-FFF2-40B4-BE49-F238E27FC236}">
                <a16:creationId xmlns:a16="http://schemas.microsoft.com/office/drawing/2014/main" id="{E1E783E0-B65E-47B5-90B6-5EE78C10B54E}"/>
              </a:ext>
            </a:extLst>
          </p:cNvPr>
          <p:cNvSpPr>
            <a:spLocks noGrp="1"/>
          </p:cNvSpPr>
          <p:nvPr>
            <p:ph type="pic" sz="quarter" idx="19"/>
          </p:nvPr>
        </p:nvSpPr>
        <p:spPr>
          <a:xfrm>
            <a:off x="4697376" y="3529513"/>
            <a:ext cx="979931" cy="1304975"/>
          </a:xfrm>
          <a:prstGeom prst="ellipse">
            <a:avLst/>
          </a:prstGeom>
          <a:blipFill>
            <a:blip r:embed="rId4"/>
            <a:stretch>
              <a:fillRect l="-1733" t="-4791" r="-4532" b="-12623"/>
            </a:stretch>
          </a:blipFill>
          <a:ln w="57150">
            <a:solidFill>
              <a:schemeClr val="tx2"/>
            </a:solidFill>
          </a:ln>
        </p:spPr>
        <p:txBody>
          <a:bodyPr>
            <a:normAutofit/>
          </a:bodyPr>
          <a:lstStyle>
            <a:lvl1pPr>
              <a:defRPr sz="1050"/>
            </a:lvl1pPr>
          </a:lstStyle>
          <a:p>
            <a:r>
              <a:rPr lang="en-US" dirty="0"/>
              <a:t>Click icon to add picture</a:t>
            </a:r>
          </a:p>
        </p:txBody>
      </p:sp>
      <p:sp>
        <p:nvSpPr>
          <p:cNvPr id="39" name="Text Placeholder 8">
            <a:extLst>
              <a:ext uri="{FF2B5EF4-FFF2-40B4-BE49-F238E27FC236}">
                <a16:creationId xmlns:a16="http://schemas.microsoft.com/office/drawing/2014/main" id="{797D2295-FC2A-4E36-852C-678BF6117464}"/>
              </a:ext>
            </a:extLst>
          </p:cNvPr>
          <p:cNvSpPr>
            <a:spLocks noGrp="1"/>
          </p:cNvSpPr>
          <p:nvPr>
            <p:ph type="body" sz="quarter" idx="20" hasCustomPrompt="1"/>
          </p:nvPr>
        </p:nvSpPr>
        <p:spPr>
          <a:xfrm>
            <a:off x="5904670" y="3529514"/>
            <a:ext cx="2634069" cy="403539"/>
          </a:xfrm>
        </p:spPr>
        <p:txBody>
          <a:bodyPr>
            <a:normAutofit/>
          </a:bodyPr>
          <a:lstStyle>
            <a:lvl2pPr marL="0" indent="0">
              <a:buNone/>
              <a:defRPr sz="1800"/>
            </a:lvl2pPr>
          </a:lstStyle>
          <a:p>
            <a:pPr lvl="1"/>
            <a:r>
              <a:rPr lang="en-US" dirty="0"/>
              <a:t>Name of Presenter</a:t>
            </a:r>
          </a:p>
        </p:txBody>
      </p:sp>
      <p:sp>
        <p:nvSpPr>
          <p:cNvPr id="40" name="Text Placeholder 10">
            <a:extLst>
              <a:ext uri="{FF2B5EF4-FFF2-40B4-BE49-F238E27FC236}">
                <a16:creationId xmlns:a16="http://schemas.microsoft.com/office/drawing/2014/main" id="{5DBC033D-2450-4F12-9D6F-EB0F20E8BC25}"/>
              </a:ext>
            </a:extLst>
          </p:cNvPr>
          <p:cNvSpPr>
            <a:spLocks noGrp="1"/>
          </p:cNvSpPr>
          <p:nvPr>
            <p:ph type="body" sz="quarter" idx="21" hasCustomPrompt="1"/>
          </p:nvPr>
        </p:nvSpPr>
        <p:spPr>
          <a:xfrm>
            <a:off x="5904670" y="4031691"/>
            <a:ext cx="2634069" cy="799085"/>
          </a:xfrm>
        </p:spPr>
        <p:txBody>
          <a:bodyPr>
            <a:normAutofit/>
          </a:bodyPr>
          <a:lstStyle>
            <a:lvl4pPr marL="0" indent="0">
              <a:buNone/>
              <a:defRPr sz="1500"/>
            </a:lvl4pPr>
          </a:lstStyle>
          <a:p>
            <a:pPr lvl="3"/>
            <a:r>
              <a:rPr lang="en-US" dirty="0"/>
              <a:t>Title/Department</a:t>
            </a:r>
          </a:p>
        </p:txBody>
      </p:sp>
      <p:cxnSp>
        <p:nvCxnSpPr>
          <p:cNvPr id="42" name="Straight Connector 41">
            <a:extLst>
              <a:ext uri="{FF2B5EF4-FFF2-40B4-BE49-F238E27FC236}">
                <a16:creationId xmlns:a16="http://schemas.microsoft.com/office/drawing/2014/main" id="{C6EF294C-8954-4FA1-994F-76CD30BA880C}"/>
              </a:ext>
            </a:extLst>
          </p:cNvPr>
          <p:cNvCxnSpPr>
            <a:cxnSpLocks/>
          </p:cNvCxnSpPr>
          <p:nvPr userDrawn="1"/>
        </p:nvCxnSpPr>
        <p:spPr>
          <a:xfrm>
            <a:off x="5936813" y="7793008"/>
            <a:ext cx="37406" cy="1"/>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Picture Placeholder 6">
            <a:extLst>
              <a:ext uri="{FF2B5EF4-FFF2-40B4-BE49-F238E27FC236}">
                <a16:creationId xmlns:a16="http://schemas.microsoft.com/office/drawing/2014/main" id="{D0FDD4E1-23CF-429E-8F58-DD16EEEB4E39}"/>
              </a:ext>
            </a:extLst>
          </p:cNvPr>
          <p:cNvSpPr>
            <a:spLocks noGrp="1"/>
          </p:cNvSpPr>
          <p:nvPr>
            <p:ph type="pic" sz="quarter" idx="22"/>
          </p:nvPr>
        </p:nvSpPr>
        <p:spPr>
          <a:xfrm>
            <a:off x="628650" y="5149270"/>
            <a:ext cx="979931" cy="1304975"/>
          </a:xfrm>
          <a:prstGeom prst="ellipse">
            <a:avLst/>
          </a:prstGeom>
          <a:blipFill>
            <a:blip r:embed="rId4"/>
            <a:stretch>
              <a:fillRect l="-1733" t="-4791" r="-4532" b="-12623"/>
            </a:stretch>
          </a:blipFill>
          <a:ln w="57150">
            <a:solidFill>
              <a:schemeClr val="tx2"/>
            </a:solidFill>
          </a:ln>
        </p:spPr>
        <p:txBody>
          <a:bodyPr>
            <a:normAutofit/>
          </a:bodyPr>
          <a:lstStyle>
            <a:lvl1pPr>
              <a:defRPr sz="1050"/>
            </a:lvl1pPr>
          </a:lstStyle>
          <a:p>
            <a:r>
              <a:rPr lang="en-US" dirty="0"/>
              <a:t>Click icon to add picture</a:t>
            </a:r>
          </a:p>
        </p:txBody>
      </p:sp>
      <p:sp>
        <p:nvSpPr>
          <p:cNvPr id="44" name="Text Placeholder 8">
            <a:extLst>
              <a:ext uri="{FF2B5EF4-FFF2-40B4-BE49-F238E27FC236}">
                <a16:creationId xmlns:a16="http://schemas.microsoft.com/office/drawing/2014/main" id="{60801504-1DEB-49F7-AACA-C9283DACB623}"/>
              </a:ext>
            </a:extLst>
          </p:cNvPr>
          <p:cNvSpPr>
            <a:spLocks noGrp="1"/>
          </p:cNvSpPr>
          <p:nvPr>
            <p:ph type="body" sz="quarter" idx="23" hasCustomPrompt="1"/>
          </p:nvPr>
        </p:nvSpPr>
        <p:spPr>
          <a:xfrm>
            <a:off x="1835944" y="5149271"/>
            <a:ext cx="2634069" cy="403539"/>
          </a:xfrm>
        </p:spPr>
        <p:txBody>
          <a:bodyPr>
            <a:normAutofit/>
          </a:bodyPr>
          <a:lstStyle>
            <a:lvl2pPr marL="0" indent="0">
              <a:buNone/>
              <a:defRPr sz="1800"/>
            </a:lvl2pPr>
          </a:lstStyle>
          <a:p>
            <a:pPr lvl="1"/>
            <a:r>
              <a:rPr lang="en-US" dirty="0"/>
              <a:t>Name of Presenter</a:t>
            </a:r>
          </a:p>
        </p:txBody>
      </p:sp>
      <p:sp>
        <p:nvSpPr>
          <p:cNvPr id="45" name="Text Placeholder 10">
            <a:extLst>
              <a:ext uri="{FF2B5EF4-FFF2-40B4-BE49-F238E27FC236}">
                <a16:creationId xmlns:a16="http://schemas.microsoft.com/office/drawing/2014/main" id="{ECAD595C-3E93-497B-B55F-F00D7F6F6562}"/>
              </a:ext>
            </a:extLst>
          </p:cNvPr>
          <p:cNvSpPr>
            <a:spLocks noGrp="1"/>
          </p:cNvSpPr>
          <p:nvPr>
            <p:ph type="body" sz="quarter" idx="24" hasCustomPrompt="1"/>
          </p:nvPr>
        </p:nvSpPr>
        <p:spPr>
          <a:xfrm>
            <a:off x="1835944" y="5651448"/>
            <a:ext cx="2634069" cy="799085"/>
          </a:xfrm>
        </p:spPr>
        <p:txBody>
          <a:bodyPr>
            <a:normAutofit/>
          </a:bodyPr>
          <a:lstStyle>
            <a:lvl4pPr marL="0" indent="0">
              <a:buNone/>
              <a:defRPr sz="1500"/>
            </a:lvl4pPr>
          </a:lstStyle>
          <a:p>
            <a:pPr lvl="3"/>
            <a:r>
              <a:rPr lang="en-US" dirty="0"/>
              <a:t>Title/Department</a:t>
            </a:r>
          </a:p>
        </p:txBody>
      </p:sp>
      <p:sp>
        <p:nvSpPr>
          <p:cNvPr id="46" name="Picture Placeholder 6">
            <a:extLst>
              <a:ext uri="{FF2B5EF4-FFF2-40B4-BE49-F238E27FC236}">
                <a16:creationId xmlns:a16="http://schemas.microsoft.com/office/drawing/2014/main" id="{91A2C679-3C93-41B0-9E4D-A629FE3F9D49}"/>
              </a:ext>
            </a:extLst>
          </p:cNvPr>
          <p:cNvSpPr>
            <a:spLocks noGrp="1"/>
          </p:cNvSpPr>
          <p:nvPr>
            <p:ph type="pic" sz="quarter" idx="25"/>
          </p:nvPr>
        </p:nvSpPr>
        <p:spPr>
          <a:xfrm>
            <a:off x="4697376" y="5145558"/>
            <a:ext cx="979931" cy="1304975"/>
          </a:xfrm>
          <a:prstGeom prst="ellipse">
            <a:avLst/>
          </a:prstGeom>
          <a:blipFill>
            <a:blip r:embed="rId4"/>
            <a:stretch>
              <a:fillRect l="-1733" t="-4791" r="-4532" b="-12623"/>
            </a:stretch>
          </a:blipFill>
          <a:ln w="57150">
            <a:solidFill>
              <a:schemeClr val="tx2"/>
            </a:solidFill>
          </a:ln>
        </p:spPr>
        <p:txBody>
          <a:bodyPr>
            <a:normAutofit/>
          </a:bodyPr>
          <a:lstStyle>
            <a:lvl1pPr>
              <a:defRPr sz="1050"/>
            </a:lvl1pPr>
          </a:lstStyle>
          <a:p>
            <a:r>
              <a:rPr lang="en-US" dirty="0"/>
              <a:t>Click icon to add picture</a:t>
            </a:r>
          </a:p>
        </p:txBody>
      </p:sp>
      <p:sp>
        <p:nvSpPr>
          <p:cNvPr id="47" name="Text Placeholder 8">
            <a:extLst>
              <a:ext uri="{FF2B5EF4-FFF2-40B4-BE49-F238E27FC236}">
                <a16:creationId xmlns:a16="http://schemas.microsoft.com/office/drawing/2014/main" id="{82E289DF-3DAC-424F-AE07-A2D3CC33B28F}"/>
              </a:ext>
            </a:extLst>
          </p:cNvPr>
          <p:cNvSpPr>
            <a:spLocks noGrp="1"/>
          </p:cNvSpPr>
          <p:nvPr>
            <p:ph type="body" sz="quarter" idx="26" hasCustomPrompt="1"/>
          </p:nvPr>
        </p:nvSpPr>
        <p:spPr>
          <a:xfrm>
            <a:off x="5904670" y="5145559"/>
            <a:ext cx="2634069" cy="403539"/>
          </a:xfrm>
        </p:spPr>
        <p:txBody>
          <a:bodyPr>
            <a:normAutofit/>
          </a:bodyPr>
          <a:lstStyle>
            <a:lvl2pPr marL="0" indent="0">
              <a:buNone/>
              <a:defRPr sz="1800"/>
            </a:lvl2pPr>
          </a:lstStyle>
          <a:p>
            <a:pPr lvl="1"/>
            <a:r>
              <a:rPr lang="en-US" dirty="0"/>
              <a:t>Name of Presenter</a:t>
            </a:r>
          </a:p>
        </p:txBody>
      </p:sp>
      <p:sp>
        <p:nvSpPr>
          <p:cNvPr id="48" name="Text Placeholder 10">
            <a:extLst>
              <a:ext uri="{FF2B5EF4-FFF2-40B4-BE49-F238E27FC236}">
                <a16:creationId xmlns:a16="http://schemas.microsoft.com/office/drawing/2014/main" id="{D4BB9BA0-6FD1-4808-B457-CC389D7C7966}"/>
              </a:ext>
            </a:extLst>
          </p:cNvPr>
          <p:cNvSpPr>
            <a:spLocks noGrp="1"/>
          </p:cNvSpPr>
          <p:nvPr>
            <p:ph type="body" sz="quarter" idx="27" hasCustomPrompt="1"/>
          </p:nvPr>
        </p:nvSpPr>
        <p:spPr>
          <a:xfrm>
            <a:off x="5904670" y="5647736"/>
            <a:ext cx="2634069" cy="799085"/>
          </a:xfrm>
        </p:spPr>
        <p:txBody>
          <a:bodyPr>
            <a:normAutofit/>
          </a:bodyPr>
          <a:lstStyle>
            <a:lvl4pPr marL="0" indent="0">
              <a:buNone/>
              <a:defRPr sz="1500"/>
            </a:lvl4pPr>
          </a:lstStyle>
          <a:p>
            <a:pPr lvl="3"/>
            <a:r>
              <a:rPr lang="en-US" dirty="0"/>
              <a:t>Title/Department</a:t>
            </a:r>
          </a:p>
        </p:txBody>
      </p:sp>
      <p:grpSp>
        <p:nvGrpSpPr>
          <p:cNvPr id="41" name="Group 40">
            <a:extLst>
              <a:ext uri="{FF2B5EF4-FFF2-40B4-BE49-F238E27FC236}">
                <a16:creationId xmlns:a16="http://schemas.microsoft.com/office/drawing/2014/main" id="{0886D813-EB2D-4B24-AE5C-576C2FE8E606}"/>
              </a:ext>
            </a:extLst>
          </p:cNvPr>
          <p:cNvGrpSpPr/>
          <p:nvPr userDrawn="1"/>
        </p:nvGrpSpPr>
        <p:grpSpPr>
          <a:xfrm rot="16200000">
            <a:off x="7887278" y="962694"/>
            <a:ext cx="1893020" cy="636879"/>
            <a:chOff x="9177476" y="5772727"/>
            <a:chExt cx="2584807" cy="869620"/>
          </a:xfrm>
          <a:solidFill>
            <a:schemeClr val="tx2"/>
          </a:solidFill>
        </p:grpSpPr>
        <p:sp>
          <p:nvSpPr>
            <p:cNvPr id="49" name="Rectangle 48">
              <a:extLst>
                <a:ext uri="{FF2B5EF4-FFF2-40B4-BE49-F238E27FC236}">
                  <a16:creationId xmlns:a16="http://schemas.microsoft.com/office/drawing/2014/main" id="{9B724138-894C-48CD-9FF5-7101A8F4988D}"/>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494574F6-B7C3-4D2C-B99C-4DD4953CF9FC}"/>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AAA80828-42B5-4880-BE5F-A76F41C5D7D5}"/>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6C94F491-F9A1-430B-9E1E-E759CC43A1D8}"/>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979FED77-0321-4EDC-A712-6BDAAD5D3985}"/>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0A2A7C7C-E53B-4340-9322-8DFA32E931C8}"/>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238FCC19-8878-4635-88B7-5F45C5B3AFB8}"/>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7" name="Graphic 66" descr="A square made of dots">
            <a:extLst>
              <a:ext uri="{FF2B5EF4-FFF2-40B4-BE49-F238E27FC236}">
                <a16:creationId xmlns:a16="http://schemas.microsoft.com/office/drawing/2014/main" id="{ABA3B100-AF9C-4759-A5CB-C2645B47597D}"/>
              </a:ext>
            </a:extLst>
          </p:cNvPr>
          <p:cNvPicPr>
            <a:picLocks noChangeAspect="1"/>
          </p:cNvPicPr>
          <p:nvPr userDrawn="1"/>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13332" t="46819" r="40223" b="13693"/>
          <a:stretch/>
        </p:blipFill>
        <p:spPr>
          <a:xfrm>
            <a:off x="7620400" y="-10116"/>
            <a:ext cx="1523599" cy="1295383"/>
          </a:xfrm>
          <a:prstGeom prst="rect">
            <a:avLst/>
          </a:prstGeom>
        </p:spPr>
      </p:pic>
    </p:spTree>
    <p:extLst>
      <p:ext uri="{BB962C8B-B14F-4D97-AF65-F5344CB8AC3E}">
        <p14:creationId xmlns:p14="http://schemas.microsoft.com/office/powerpoint/2010/main" val="3250599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63"/>
            <a:ext cx="6629400" cy="1999528"/>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71600" y="3429000"/>
            <a:ext cx="6629400" cy="212852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04B6FE-C588-47DB-B391-9B05A3EE49FB}" type="datetimeFigureOut">
              <a:rPr lang="en-US" smtClean="0"/>
              <a:t>10/23/2024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7D89A8-707A-4211-B4C1-F782CEB4C25A}" type="slidenum">
              <a:rPr lang="en-US" smtClean="0"/>
              <a:t>‹#›</a:t>
            </a:fld>
            <a:endParaRPr lang="en-US" dirty="0"/>
          </a:p>
        </p:txBody>
      </p:sp>
    </p:spTree>
    <p:extLst>
      <p:ext uri="{BB962C8B-B14F-4D97-AF65-F5344CB8AC3E}">
        <p14:creationId xmlns:p14="http://schemas.microsoft.com/office/powerpoint/2010/main" val="3956403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DD8FC5B-DD65-4FC2-892B-715E2CD4975F}"/>
              </a:ext>
            </a:extLst>
          </p:cNvPr>
          <p:cNvPicPr>
            <a:picLocks noChangeAspect="1"/>
          </p:cNvPicPr>
          <p:nvPr userDrawn="1"/>
        </p:nvPicPr>
        <p:blipFill rotWithShape="1">
          <a:blip r:embed="rId2"/>
          <a:srcRect l="35167" t="11305" b="10043"/>
          <a:stretch/>
        </p:blipFill>
        <p:spPr>
          <a:xfrm>
            <a:off x="-289947" y="0"/>
            <a:ext cx="4394587" cy="6892290"/>
          </a:xfrm>
          <a:prstGeom prst="rect">
            <a:avLst/>
          </a:prstGeom>
        </p:spPr>
      </p:pic>
      <p:pic>
        <p:nvPicPr>
          <p:cNvPr id="11" name="Picture 10" descr="A picture containing person, person&#10;&#10;Description automatically generated">
            <a:extLst>
              <a:ext uri="{FF2B5EF4-FFF2-40B4-BE49-F238E27FC236}">
                <a16:creationId xmlns:a16="http://schemas.microsoft.com/office/drawing/2014/main" id="{62BED6C7-18AA-4E05-A997-A979AE22DD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1882" t="9187" r="-1"/>
          <a:stretch/>
        </p:blipFill>
        <p:spPr>
          <a:xfrm>
            <a:off x="0" y="0"/>
            <a:ext cx="3589656" cy="6892290"/>
          </a:xfrm>
          <a:prstGeom prst="flowChartDelay">
            <a:avLst/>
          </a:prstGeom>
        </p:spPr>
      </p:pic>
      <p:sp>
        <p:nvSpPr>
          <p:cNvPr id="2" name="Title 1">
            <a:extLst>
              <a:ext uri="{FF2B5EF4-FFF2-40B4-BE49-F238E27FC236}">
                <a16:creationId xmlns:a16="http://schemas.microsoft.com/office/drawing/2014/main" id="{BA445F4E-0F2C-4732-A61E-F835DF732D7B}"/>
              </a:ext>
            </a:extLst>
          </p:cNvPr>
          <p:cNvSpPr>
            <a:spLocks noGrp="1"/>
          </p:cNvSpPr>
          <p:nvPr>
            <p:ph type="ctrTitle"/>
          </p:nvPr>
        </p:nvSpPr>
        <p:spPr>
          <a:xfrm>
            <a:off x="4104640" y="1136555"/>
            <a:ext cx="4707890" cy="2373408"/>
          </a:xfrm>
        </p:spPr>
        <p:txBody>
          <a:bodyPr anchor="b">
            <a:normAutofit/>
          </a:bodyPr>
          <a:lstStyle>
            <a:lvl1pPr algn="ctr">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4FC493-1AE8-4F6B-AE76-D2C7514CEF7A}"/>
              </a:ext>
            </a:extLst>
          </p:cNvPr>
          <p:cNvSpPr>
            <a:spLocks noGrp="1"/>
          </p:cNvSpPr>
          <p:nvPr>
            <p:ph type="subTitle" idx="1"/>
          </p:nvPr>
        </p:nvSpPr>
        <p:spPr>
          <a:xfrm>
            <a:off x="4104639" y="3642360"/>
            <a:ext cx="4707891" cy="1615440"/>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AD84568-CD1B-4D13-8750-78B78E5F4E59}"/>
              </a:ext>
            </a:extLst>
          </p:cNvPr>
          <p:cNvSpPr>
            <a:spLocks noGrp="1"/>
          </p:cNvSpPr>
          <p:nvPr>
            <p:ph type="dt" sz="half" idx="10"/>
          </p:nvPr>
        </p:nvSpPr>
        <p:spPr/>
        <p:txBody>
          <a:bodyPr/>
          <a:lstStyle/>
          <a:p>
            <a:fld id="{9E7F3E95-5449-464B-9A17-EBCF3AFEBB5B}" type="datetimeFigureOut">
              <a:rPr lang="en-US" smtClean="0"/>
              <a:t>10/23/2024</a:t>
            </a:fld>
            <a:endParaRPr lang="en-US" dirty="0"/>
          </a:p>
        </p:txBody>
      </p:sp>
      <p:sp>
        <p:nvSpPr>
          <p:cNvPr id="5" name="Footer Placeholder 4">
            <a:extLst>
              <a:ext uri="{FF2B5EF4-FFF2-40B4-BE49-F238E27FC236}">
                <a16:creationId xmlns:a16="http://schemas.microsoft.com/office/drawing/2014/main" id="{372D1C80-DE96-4308-A08F-FCEAA30D4A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E56E5D-B526-4744-81A1-31FCBA2DC333}"/>
              </a:ext>
            </a:extLst>
          </p:cNvPr>
          <p:cNvSpPr>
            <a:spLocks noGrp="1"/>
          </p:cNvSpPr>
          <p:nvPr>
            <p:ph type="sldNum" sz="quarter" idx="12"/>
          </p:nvPr>
        </p:nvSpPr>
        <p:spPr/>
        <p:txBody>
          <a:bodyPr/>
          <a:lstStyle/>
          <a:p>
            <a:fld id="{5B4CAECD-02FE-4C4A-9471-426DCC91B0DD}" type="slidenum">
              <a:rPr lang="en-US" smtClean="0"/>
              <a:t>‹#›</a:t>
            </a:fld>
            <a:endParaRPr lang="en-US" dirty="0"/>
          </a:p>
        </p:txBody>
      </p:sp>
      <p:pic>
        <p:nvPicPr>
          <p:cNvPr id="24" name="Graphic 23" descr="A circle filled with diagonal lines">
            <a:extLst>
              <a:ext uri="{FF2B5EF4-FFF2-40B4-BE49-F238E27FC236}">
                <a16:creationId xmlns:a16="http://schemas.microsoft.com/office/drawing/2014/main" id="{FC27D4C3-3527-438D-A767-3C8E071FC12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45921"/>
          <a:stretch/>
        </p:blipFill>
        <p:spPr>
          <a:xfrm rot="5400000" flipV="1">
            <a:off x="7760191" y="-65824"/>
            <a:ext cx="1312242" cy="1455377"/>
          </a:xfrm>
          <a:prstGeom prst="rect">
            <a:avLst/>
          </a:prstGeom>
        </p:spPr>
      </p:pic>
      <p:pic>
        <p:nvPicPr>
          <p:cNvPr id="25" name="Graphic 24" descr="A square made of dots">
            <a:extLst>
              <a:ext uri="{FF2B5EF4-FFF2-40B4-BE49-F238E27FC236}">
                <a16:creationId xmlns:a16="http://schemas.microsoft.com/office/drawing/2014/main" id="{0F731061-97E8-407A-9A0B-001B7B2F98DD}"/>
              </a:ext>
            </a:extLst>
          </p:cNvPr>
          <p:cNvPicPr>
            <a:picLocks noChangeAspect="1"/>
          </p:cNvPicPr>
          <p:nvPr userDrawn="1"/>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44777" t="13758" r="30556" b="40300"/>
          <a:stretch/>
        </p:blipFill>
        <p:spPr>
          <a:xfrm rot="5400000">
            <a:off x="376178" y="4622542"/>
            <a:ext cx="822960" cy="1575316"/>
          </a:xfrm>
          <a:prstGeom prst="rect">
            <a:avLst/>
          </a:prstGeom>
        </p:spPr>
      </p:pic>
    </p:spTree>
    <p:extLst>
      <p:ext uri="{BB962C8B-B14F-4D97-AF65-F5344CB8AC3E}">
        <p14:creationId xmlns:p14="http://schemas.microsoft.com/office/powerpoint/2010/main" val="551374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DD8FC5B-DD65-4FC2-892B-715E2CD4975F}"/>
              </a:ext>
            </a:extLst>
          </p:cNvPr>
          <p:cNvPicPr>
            <a:picLocks noChangeAspect="1"/>
          </p:cNvPicPr>
          <p:nvPr userDrawn="1"/>
        </p:nvPicPr>
        <p:blipFill rotWithShape="1">
          <a:blip r:embed="rId2">
            <a:duotone>
              <a:prstClr val="black"/>
              <a:schemeClr val="accent3">
                <a:tint val="45000"/>
                <a:satMod val="400000"/>
              </a:schemeClr>
            </a:duotone>
          </a:blip>
          <a:srcRect l="35167" t="11305" b="10043"/>
          <a:stretch/>
        </p:blipFill>
        <p:spPr>
          <a:xfrm flipH="1">
            <a:off x="5317398" y="0"/>
            <a:ext cx="4150838" cy="6892290"/>
          </a:xfrm>
          <a:prstGeom prst="rect">
            <a:avLst/>
          </a:prstGeom>
        </p:spPr>
      </p:pic>
      <p:pic>
        <p:nvPicPr>
          <p:cNvPr id="11" name="Picture 10">
            <a:extLst>
              <a:ext uri="{FF2B5EF4-FFF2-40B4-BE49-F238E27FC236}">
                <a16:creationId xmlns:a16="http://schemas.microsoft.com/office/drawing/2014/main" id="{62BED6C7-18AA-4E05-A997-A979AE22DD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8343" r="46333"/>
          <a:stretch/>
        </p:blipFill>
        <p:spPr>
          <a:xfrm flipH="1">
            <a:off x="5781039" y="0"/>
            <a:ext cx="3362959" cy="6892290"/>
          </a:xfrm>
          <a:prstGeom prst="flowChartDelay">
            <a:avLst/>
          </a:prstGeom>
        </p:spPr>
      </p:pic>
      <p:sp>
        <p:nvSpPr>
          <p:cNvPr id="2" name="Title 1">
            <a:extLst>
              <a:ext uri="{FF2B5EF4-FFF2-40B4-BE49-F238E27FC236}">
                <a16:creationId xmlns:a16="http://schemas.microsoft.com/office/drawing/2014/main" id="{BA445F4E-0F2C-4732-A61E-F835DF732D7B}"/>
              </a:ext>
            </a:extLst>
          </p:cNvPr>
          <p:cNvSpPr>
            <a:spLocks noGrp="1"/>
          </p:cNvSpPr>
          <p:nvPr>
            <p:ph type="ctrTitle"/>
          </p:nvPr>
        </p:nvSpPr>
        <p:spPr>
          <a:xfrm>
            <a:off x="567883" y="1312242"/>
            <a:ext cx="4542597" cy="2373408"/>
          </a:xfrm>
        </p:spPr>
        <p:txBody>
          <a:bodyPr anchor="b">
            <a:normAutofit/>
          </a:bodyPr>
          <a:lstStyle>
            <a:lvl1pPr algn="ctr">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4FC493-1AE8-4F6B-AE76-D2C7514CEF7A}"/>
              </a:ext>
            </a:extLst>
          </p:cNvPr>
          <p:cNvSpPr>
            <a:spLocks noGrp="1"/>
          </p:cNvSpPr>
          <p:nvPr>
            <p:ph type="subTitle" idx="1"/>
          </p:nvPr>
        </p:nvSpPr>
        <p:spPr>
          <a:xfrm>
            <a:off x="567883" y="3818047"/>
            <a:ext cx="4542597" cy="1615440"/>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AD84568-CD1B-4D13-8750-78B78E5F4E59}"/>
              </a:ext>
            </a:extLst>
          </p:cNvPr>
          <p:cNvSpPr>
            <a:spLocks noGrp="1"/>
          </p:cNvSpPr>
          <p:nvPr>
            <p:ph type="dt" sz="half" idx="10"/>
          </p:nvPr>
        </p:nvSpPr>
        <p:spPr/>
        <p:txBody>
          <a:bodyPr/>
          <a:lstStyle/>
          <a:p>
            <a:fld id="{9E7F3E95-5449-464B-9A17-EBCF3AFEBB5B}" type="datetimeFigureOut">
              <a:rPr lang="en-US" smtClean="0"/>
              <a:t>10/23/2024</a:t>
            </a:fld>
            <a:endParaRPr lang="en-US" dirty="0"/>
          </a:p>
        </p:txBody>
      </p:sp>
      <p:sp>
        <p:nvSpPr>
          <p:cNvPr id="5" name="Footer Placeholder 4">
            <a:extLst>
              <a:ext uri="{FF2B5EF4-FFF2-40B4-BE49-F238E27FC236}">
                <a16:creationId xmlns:a16="http://schemas.microsoft.com/office/drawing/2014/main" id="{372D1C80-DE96-4308-A08F-FCEAA30D4A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E56E5D-B526-4744-81A1-31FCBA2DC333}"/>
              </a:ext>
            </a:extLst>
          </p:cNvPr>
          <p:cNvSpPr>
            <a:spLocks noGrp="1"/>
          </p:cNvSpPr>
          <p:nvPr>
            <p:ph type="sldNum" sz="quarter" idx="12"/>
          </p:nvPr>
        </p:nvSpPr>
        <p:spPr/>
        <p:txBody>
          <a:bodyPr/>
          <a:lstStyle/>
          <a:p>
            <a:fld id="{5B4CAECD-02FE-4C4A-9471-426DCC91B0DD}" type="slidenum">
              <a:rPr lang="en-US" smtClean="0"/>
              <a:t>‹#›</a:t>
            </a:fld>
            <a:endParaRPr lang="en-US" dirty="0"/>
          </a:p>
        </p:txBody>
      </p:sp>
      <p:pic>
        <p:nvPicPr>
          <p:cNvPr id="24" name="Graphic 23" descr="A circle filled with diagonal lines">
            <a:extLst>
              <a:ext uri="{FF2B5EF4-FFF2-40B4-BE49-F238E27FC236}">
                <a16:creationId xmlns:a16="http://schemas.microsoft.com/office/drawing/2014/main" id="{FC27D4C3-3527-438D-A767-3C8E071FC12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45921"/>
          <a:stretch/>
        </p:blipFill>
        <p:spPr>
          <a:xfrm rot="16200000" flipH="1" flipV="1">
            <a:off x="71567" y="-71568"/>
            <a:ext cx="1312242" cy="1455377"/>
          </a:xfrm>
          <a:prstGeom prst="rect">
            <a:avLst/>
          </a:prstGeom>
        </p:spPr>
      </p:pic>
      <p:pic>
        <p:nvPicPr>
          <p:cNvPr id="25" name="Graphic 24" descr="A square made of dots">
            <a:extLst>
              <a:ext uri="{FF2B5EF4-FFF2-40B4-BE49-F238E27FC236}">
                <a16:creationId xmlns:a16="http://schemas.microsoft.com/office/drawing/2014/main" id="{0F731061-97E8-407A-9A0B-001B7B2F98DD}"/>
              </a:ext>
            </a:extLst>
          </p:cNvPr>
          <p:cNvPicPr>
            <a:picLocks noChangeAspect="1"/>
          </p:cNvPicPr>
          <p:nvPr userDrawn="1"/>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44777" t="13758" r="30556" b="40300"/>
          <a:stretch/>
        </p:blipFill>
        <p:spPr>
          <a:xfrm rot="16200000" flipH="1">
            <a:off x="6765935" y="4607302"/>
            <a:ext cx="853440" cy="1575316"/>
          </a:xfrm>
          <a:prstGeom prst="rect">
            <a:avLst/>
          </a:prstGeom>
        </p:spPr>
      </p:pic>
    </p:spTree>
    <p:extLst>
      <p:ext uri="{BB962C8B-B14F-4D97-AF65-F5344CB8AC3E}">
        <p14:creationId xmlns:p14="http://schemas.microsoft.com/office/powerpoint/2010/main" val="112567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D324A1-5BED-48B2-8F32-80A2A2879EFF}"/>
              </a:ext>
            </a:extLst>
          </p:cNvPr>
          <p:cNvSpPr>
            <a:spLocks noGrp="1"/>
          </p:cNvSpPr>
          <p:nvPr>
            <p:ph idx="1"/>
          </p:nvPr>
        </p:nvSpPr>
        <p:spPr>
          <a:xfrm>
            <a:off x="1091694" y="1825625"/>
            <a:ext cx="7217916" cy="397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ED912-A6E7-465F-BCFC-43B5611D8902}"/>
              </a:ext>
            </a:extLst>
          </p:cNvPr>
          <p:cNvSpPr>
            <a:spLocks noGrp="1"/>
          </p:cNvSpPr>
          <p:nvPr>
            <p:ph type="dt" sz="half" idx="10"/>
          </p:nvPr>
        </p:nvSpPr>
        <p:spPr/>
        <p:txBody>
          <a:bodyPr/>
          <a:lstStyle/>
          <a:p>
            <a:fld id="{9E7F3E95-5449-464B-9A17-EBCF3AFEBB5B}" type="datetimeFigureOut">
              <a:rPr lang="en-US" smtClean="0"/>
              <a:t>10/23/2024</a:t>
            </a:fld>
            <a:endParaRPr lang="en-US" dirty="0"/>
          </a:p>
        </p:txBody>
      </p:sp>
      <p:sp>
        <p:nvSpPr>
          <p:cNvPr id="5" name="Footer Placeholder 4">
            <a:extLst>
              <a:ext uri="{FF2B5EF4-FFF2-40B4-BE49-F238E27FC236}">
                <a16:creationId xmlns:a16="http://schemas.microsoft.com/office/drawing/2014/main" id="{69C5E22B-649D-4E6E-A4C4-B31035B500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E3035C-9E1A-43C1-81FB-B27D0C04D350}"/>
              </a:ext>
            </a:extLst>
          </p:cNvPr>
          <p:cNvSpPr>
            <a:spLocks noGrp="1"/>
          </p:cNvSpPr>
          <p:nvPr>
            <p:ph type="sldNum" sz="quarter" idx="12"/>
          </p:nvPr>
        </p:nvSpPr>
        <p:spPr/>
        <p:txBody>
          <a:bodyPr/>
          <a:lstStyle/>
          <a:p>
            <a:fld id="{5B4CAECD-02FE-4C4A-9471-426DCC91B0DD}" type="slidenum">
              <a:rPr lang="en-US" smtClean="0"/>
              <a:t>‹#›</a:t>
            </a:fld>
            <a:endParaRPr lang="en-US" dirty="0"/>
          </a:p>
        </p:txBody>
      </p:sp>
      <p:sp>
        <p:nvSpPr>
          <p:cNvPr id="8" name="Title 7">
            <a:extLst>
              <a:ext uri="{FF2B5EF4-FFF2-40B4-BE49-F238E27FC236}">
                <a16:creationId xmlns:a16="http://schemas.microsoft.com/office/drawing/2014/main" id="{4FFEE128-D22C-40F6-BF3D-EC7513B482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49578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pic>
        <p:nvPicPr>
          <p:cNvPr id="14" name="Picture 13" descr="Shape, circle&#10;&#10;Description automatically generated">
            <a:extLst>
              <a:ext uri="{FF2B5EF4-FFF2-40B4-BE49-F238E27FC236}">
                <a16:creationId xmlns:a16="http://schemas.microsoft.com/office/drawing/2014/main" id="{5669DAA6-2147-4540-B123-9D2DAEB822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92" t="11025" r="51888" b="9424"/>
          <a:stretch/>
        </p:blipFill>
        <p:spPr>
          <a:xfrm>
            <a:off x="4922982" y="0"/>
            <a:ext cx="4221018" cy="6858000"/>
          </a:xfrm>
          <a:prstGeom prst="rect">
            <a:avLst/>
          </a:prstGeom>
        </p:spPr>
      </p:pic>
      <p:sp>
        <p:nvSpPr>
          <p:cNvPr id="18" name="Oval 17">
            <a:extLst>
              <a:ext uri="{FF2B5EF4-FFF2-40B4-BE49-F238E27FC236}">
                <a16:creationId xmlns:a16="http://schemas.microsoft.com/office/drawing/2014/main" id="{7C90AF15-69DC-4560-96BA-4E27BB84C3F3}"/>
              </a:ext>
            </a:extLst>
          </p:cNvPr>
          <p:cNvSpPr/>
          <p:nvPr userDrawn="1"/>
        </p:nvSpPr>
        <p:spPr>
          <a:xfrm>
            <a:off x="308746" y="6288606"/>
            <a:ext cx="434342" cy="500360"/>
          </a:xfrm>
          <a:prstGeom prst="ellipse">
            <a:avLst/>
          </a:prstGeom>
          <a:noFill/>
          <a:ln w="571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Content Placeholder 2">
            <a:extLst>
              <a:ext uri="{FF2B5EF4-FFF2-40B4-BE49-F238E27FC236}">
                <a16:creationId xmlns:a16="http://schemas.microsoft.com/office/drawing/2014/main" id="{51D324A1-5BED-48B2-8F32-80A2A2879EFF}"/>
              </a:ext>
            </a:extLst>
          </p:cNvPr>
          <p:cNvSpPr>
            <a:spLocks noGrp="1"/>
          </p:cNvSpPr>
          <p:nvPr>
            <p:ph idx="1"/>
          </p:nvPr>
        </p:nvSpPr>
        <p:spPr>
          <a:xfrm>
            <a:off x="628650" y="1825625"/>
            <a:ext cx="4583430" cy="397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88976CE6-40C5-4EFC-AEDA-75E3922CF078}"/>
              </a:ext>
            </a:extLst>
          </p:cNvPr>
          <p:cNvSpPr>
            <a:spLocks noGrp="1"/>
          </p:cNvSpPr>
          <p:nvPr>
            <p:ph type="pic" sz="quarter" idx="13"/>
          </p:nvPr>
        </p:nvSpPr>
        <p:spPr>
          <a:xfrm rot="386686">
            <a:off x="6210440" y="782898"/>
            <a:ext cx="2708355" cy="2527509"/>
          </a:xfrm>
          <a:prstGeom prst="roundRect">
            <a:avLst/>
          </a:prstGeom>
          <a:blipFill>
            <a:blip r:embed="rId3"/>
            <a:stretch>
              <a:fillRect l="-1733" t="-4791" r="-4532" b="-12623"/>
            </a:stretch>
          </a:blipFill>
          <a:ln>
            <a:solidFill>
              <a:schemeClr val="tx1">
                <a:lumMod val="20000"/>
                <a:lumOff val="80000"/>
              </a:schemeClr>
            </a:solidFill>
          </a:ln>
        </p:spPr>
        <p:txBody>
          <a:bodyPr/>
          <a:lstStyle/>
          <a:p>
            <a:r>
              <a:rPr lang="en-US" dirty="0"/>
              <a:t>Click icon to add picture</a:t>
            </a:r>
          </a:p>
        </p:txBody>
      </p:sp>
      <p:sp>
        <p:nvSpPr>
          <p:cNvPr id="11" name="Picture Placeholder 9">
            <a:extLst>
              <a:ext uri="{FF2B5EF4-FFF2-40B4-BE49-F238E27FC236}">
                <a16:creationId xmlns:a16="http://schemas.microsoft.com/office/drawing/2014/main" id="{AF9FB945-AEE2-4D5B-9FFC-F04A0F418C01}"/>
              </a:ext>
            </a:extLst>
          </p:cNvPr>
          <p:cNvSpPr>
            <a:spLocks noGrp="1"/>
          </p:cNvSpPr>
          <p:nvPr>
            <p:ph type="pic" sz="quarter" idx="14"/>
          </p:nvPr>
        </p:nvSpPr>
        <p:spPr>
          <a:xfrm rot="21288546">
            <a:off x="6260958" y="3384216"/>
            <a:ext cx="2708352" cy="2527506"/>
          </a:xfrm>
          <a:prstGeom prst="roundRect">
            <a:avLst/>
          </a:prstGeom>
          <a:blipFill>
            <a:blip r:embed="rId4"/>
            <a:stretch>
              <a:fillRect/>
            </a:stretch>
          </a:blipFill>
          <a:ln>
            <a:solidFill>
              <a:schemeClr val="tx1">
                <a:lumMod val="20000"/>
                <a:lumOff val="80000"/>
              </a:schemeClr>
            </a:solidFill>
          </a:ln>
        </p:spPr>
        <p:txBody>
          <a:bodyPr/>
          <a:lstStyle/>
          <a:p>
            <a:r>
              <a:rPr lang="en-US" dirty="0"/>
              <a:t>Click icon to add picture</a:t>
            </a:r>
          </a:p>
        </p:txBody>
      </p:sp>
      <p:pic>
        <p:nvPicPr>
          <p:cNvPr id="13" name="Graphic 12" descr="Grid lines">
            <a:extLst>
              <a:ext uri="{FF2B5EF4-FFF2-40B4-BE49-F238E27FC236}">
                <a16:creationId xmlns:a16="http://schemas.microsoft.com/office/drawing/2014/main" id="{6273BC6E-DF37-4151-9373-A53163C8B803}"/>
              </a:ext>
            </a:extLst>
          </p:cNvPr>
          <p:cNvPicPr>
            <a:picLocks noChangeAspect="1"/>
          </p:cNvPicPr>
          <p:nvPr userDrawn="1"/>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2255" b="2640"/>
          <a:stretch/>
        </p:blipFill>
        <p:spPr>
          <a:xfrm>
            <a:off x="-1367" y="4645890"/>
            <a:ext cx="744455" cy="2212109"/>
          </a:xfrm>
          <a:prstGeom prst="rect">
            <a:avLst/>
          </a:prstGeom>
        </p:spPr>
      </p:pic>
      <p:sp>
        <p:nvSpPr>
          <p:cNvPr id="19" name="Oval 18">
            <a:extLst>
              <a:ext uri="{FF2B5EF4-FFF2-40B4-BE49-F238E27FC236}">
                <a16:creationId xmlns:a16="http://schemas.microsoft.com/office/drawing/2014/main" id="{9D78829A-F820-4959-A794-529717DB7BCD}"/>
              </a:ext>
            </a:extLst>
          </p:cNvPr>
          <p:cNvSpPr/>
          <p:nvPr userDrawn="1"/>
        </p:nvSpPr>
        <p:spPr>
          <a:xfrm>
            <a:off x="-47099" y="5262141"/>
            <a:ext cx="228545" cy="263282"/>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Date Placeholder 23">
            <a:extLst>
              <a:ext uri="{FF2B5EF4-FFF2-40B4-BE49-F238E27FC236}">
                <a16:creationId xmlns:a16="http://schemas.microsoft.com/office/drawing/2014/main" id="{F40B23F7-B13D-47B8-BA82-EC4EC5C630F6}"/>
              </a:ext>
            </a:extLst>
          </p:cNvPr>
          <p:cNvSpPr>
            <a:spLocks noGrp="1"/>
          </p:cNvSpPr>
          <p:nvPr>
            <p:ph type="dt" sz="half" idx="15"/>
          </p:nvPr>
        </p:nvSpPr>
        <p:spPr/>
        <p:txBody>
          <a:bodyPr/>
          <a:lstStyle/>
          <a:p>
            <a:fld id="{9E7F3E95-5449-464B-9A17-EBCF3AFEBB5B}" type="datetimeFigureOut">
              <a:rPr lang="en-US" smtClean="0"/>
              <a:pPr/>
              <a:t>10/23/2024</a:t>
            </a:fld>
            <a:endParaRPr lang="en-US" dirty="0"/>
          </a:p>
        </p:txBody>
      </p:sp>
      <p:sp>
        <p:nvSpPr>
          <p:cNvPr id="25" name="Footer Placeholder 24">
            <a:extLst>
              <a:ext uri="{FF2B5EF4-FFF2-40B4-BE49-F238E27FC236}">
                <a16:creationId xmlns:a16="http://schemas.microsoft.com/office/drawing/2014/main" id="{276EF49D-4D8B-4E9F-8384-C308D59E8C73}"/>
              </a:ext>
            </a:extLst>
          </p:cNvPr>
          <p:cNvSpPr>
            <a:spLocks noGrp="1"/>
          </p:cNvSpPr>
          <p:nvPr>
            <p:ph type="ftr" sz="quarter" idx="16"/>
          </p:nvPr>
        </p:nvSpPr>
        <p:spPr/>
        <p:txBody>
          <a:bodyPr/>
          <a:lstStyle/>
          <a:p>
            <a:endParaRPr lang="en-US" dirty="0"/>
          </a:p>
        </p:txBody>
      </p:sp>
      <p:sp>
        <p:nvSpPr>
          <p:cNvPr id="26" name="Slide Number Placeholder 25">
            <a:extLst>
              <a:ext uri="{FF2B5EF4-FFF2-40B4-BE49-F238E27FC236}">
                <a16:creationId xmlns:a16="http://schemas.microsoft.com/office/drawing/2014/main" id="{0F3C96ED-A555-4D9A-9AAC-4BB3BEDA66F9}"/>
              </a:ext>
            </a:extLst>
          </p:cNvPr>
          <p:cNvSpPr>
            <a:spLocks noGrp="1"/>
          </p:cNvSpPr>
          <p:nvPr>
            <p:ph type="sldNum" sz="quarter" idx="17"/>
          </p:nvPr>
        </p:nvSpPr>
        <p:spPr/>
        <p:txBody>
          <a:bodyPr/>
          <a:lstStyle/>
          <a:p>
            <a:fld id="{5B4CAECD-02FE-4C4A-9471-426DCC91B0DD}" type="slidenum">
              <a:rPr lang="en-US" smtClean="0"/>
              <a:pPr/>
              <a:t>‹#›</a:t>
            </a:fld>
            <a:endParaRPr lang="en-US" dirty="0"/>
          </a:p>
        </p:txBody>
      </p:sp>
      <p:sp>
        <p:nvSpPr>
          <p:cNvPr id="27" name="Title 26">
            <a:extLst>
              <a:ext uri="{FF2B5EF4-FFF2-40B4-BE49-F238E27FC236}">
                <a16:creationId xmlns:a16="http://schemas.microsoft.com/office/drawing/2014/main" id="{BC0EB494-FD50-4D24-802D-CF95A8D502C1}"/>
              </a:ext>
            </a:extLst>
          </p:cNvPr>
          <p:cNvSpPr>
            <a:spLocks noGrp="1"/>
          </p:cNvSpPr>
          <p:nvPr>
            <p:ph type="title"/>
          </p:nvPr>
        </p:nvSpPr>
        <p:spPr>
          <a:xfrm>
            <a:off x="628651" y="585652"/>
            <a:ext cx="5040630" cy="1105037"/>
          </a:xfrm>
        </p:spPr>
        <p:txBody>
          <a:bodyPr/>
          <a:lstStyle/>
          <a:p>
            <a:r>
              <a:rPr lang="en-US"/>
              <a:t>Click to edit Master title style</a:t>
            </a:r>
            <a:endParaRPr lang="en-US" dirty="0"/>
          </a:p>
        </p:txBody>
      </p:sp>
    </p:spTree>
    <p:extLst>
      <p:ext uri="{BB962C8B-B14F-4D97-AF65-F5344CB8AC3E}">
        <p14:creationId xmlns:p14="http://schemas.microsoft.com/office/powerpoint/2010/main" val="13349966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7.png"/><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37" Type="http://schemas.openxmlformats.org/officeDocument/2006/relationships/image" Target="../media/image5.png"/><Relationship Id="rId40" Type="http://schemas.openxmlformats.org/officeDocument/2006/relationships/image" Target="../media/image8.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4.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38" Type="http://schemas.openxmlformats.org/officeDocument/2006/relationships/image" Target="../media/image6.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Graphic 20" descr="An organic corner shape">
            <a:extLst>
              <a:ext uri="{FF2B5EF4-FFF2-40B4-BE49-F238E27FC236}">
                <a16:creationId xmlns:a16="http://schemas.microsoft.com/office/drawing/2014/main" id="{AAA8BC64-B0EE-4F4E-9FA2-6F8E55065632}"/>
              </a:ext>
            </a:extLst>
          </p:cNvPr>
          <p:cNvPicPr>
            <a:picLocks noChangeAspect="1"/>
          </p:cNvPicPr>
          <p:nvPr userDrawn="1"/>
        </p:nvPicPr>
        <p:blipFill rotWithShape="1">
          <a:blip r:embed="rId33">
            <a:extLst>
              <a:ext uri="{96DAC541-7B7A-43D3-8B79-37D633B846F1}">
                <asvg:svgBlip xmlns:asvg="http://schemas.microsoft.com/office/drawing/2016/SVG/main" r:embed="rId34"/>
              </a:ext>
            </a:extLst>
          </a:blip>
          <a:srcRect t="47415" r="11642"/>
          <a:stretch/>
        </p:blipFill>
        <p:spPr>
          <a:xfrm>
            <a:off x="-10180" y="4929150"/>
            <a:ext cx="3241060" cy="1928850"/>
          </a:xfrm>
          <a:prstGeom prst="rect">
            <a:avLst/>
          </a:prstGeom>
        </p:spPr>
      </p:pic>
      <p:pic>
        <p:nvPicPr>
          <p:cNvPr id="22" name="Graphic 21" descr="A circle filled with diagonal lines">
            <a:extLst>
              <a:ext uri="{FF2B5EF4-FFF2-40B4-BE49-F238E27FC236}">
                <a16:creationId xmlns:a16="http://schemas.microsoft.com/office/drawing/2014/main" id="{5A1A4291-D0EE-4EC9-B9F8-E2A1A65D38E5}"/>
              </a:ext>
            </a:extLst>
          </p:cNvPr>
          <p:cNvPicPr>
            <a:picLocks noChangeAspect="1"/>
          </p:cNvPicPr>
          <p:nvPr userDrawn="1"/>
        </p:nvPicPr>
        <p:blipFill rotWithShape="1">
          <a:blip r:embed="rId35">
            <a:extLst>
              <a:ext uri="{96DAC541-7B7A-43D3-8B79-37D633B846F1}">
                <asvg:svgBlip xmlns:asvg="http://schemas.microsoft.com/office/drawing/2016/SVG/main" r:embed="rId36"/>
              </a:ext>
            </a:extLst>
          </a:blip>
          <a:srcRect l="58934" t="11636" r="12364" b="10950"/>
          <a:stretch/>
        </p:blipFill>
        <p:spPr>
          <a:xfrm>
            <a:off x="-10180" y="4265888"/>
            <a:ext cx="961039" cy="2592111"/>
          </a:xfrm>
          <a:prstGeom prst="rect">
            <a:avLst/>
          </a:prstGeom>
        </p:spPr>
      </p:pic>
      <p:cxnSp>
        <p:nvCxnSpPr>
          <p:cNvPr id="23" name="Straight Connector 22">
            <a:extLst>
              <a:ext uri="{FF2B5EF4-FFF2-40B4-BE49-F238E27FC236}">
                <a16:creationId xmlns:a16="http://schemas.microsoft.com/office/drawing/2014/main" id="{33B3AF7B-12A9-4689-96FC-AB2E3053F04F}"/>
              </a:ext>
            </a:extLst>
          </p:cNvPr>
          <p:cNvCxnSpPr>
            <a:cxnSpLocks/>
          </p:cNvCxnSpPr>
          <p:nvPr userDrawn="1"/>
        </p:nvCxnSpPr>
        <p:spPr>
          <a:xfrm flipH="1">
            <a:off x="732525" y="6197283"/>
            <a:ext cx="4135225"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927016" y="618353"/>
            <a:ext cx="623700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27016" y="2076904"/>
            <a:ext cx="6957144" cy="40283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rgbClr val="000000"/>
                </a:solidFill>
              </a:defRPr>
            </a:lvl1pPr>
          </a:lstStyle>
          <a:p>
            <a:fld id="{5F04B6FE-C588-47DB-B391-9B05A3EE49FB}" type="datetimeFigureOut">
              <a:rPr lang="en-US" smtClean="0"/>
              <a:pPr/>
              <a:t>10/23/2024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rgbClr val="000000"/>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rgbClr val="000000"/>
                </a:solidFill>
              </a:defRPr>
            </a:lvl1pPr>
          </a:lstStyle>
          <a:p>
            <a:fld id="{CE7D89A8-707A-4211-B4C1-F782CEB4C25A}" type="slidenum">
              <a:rPr lang="en-US" smtClean="0"/>
              <a:pPr/>
              <a:t>‹#›</a:t>
            </a:fld>
            <a:endParaRPr lang="en-US" dirty="0"/>
          </a:p>
        </p:txBody>
      </p:sp>
      <p:pic>
        <p:nvPicPr>
          <p:cNvPr id="89" name="Graphic 88" descr="A square made of dots">
            <a:extLst>
              <a:ext uri="{FF2B5EF4-FFF2-40B4-BE49-F238E27FC236}">
                <a16:creationId xmlns:a16="http://schemas.microsoft.com/office/drawing/2014/main" id="{74B1ED2A-B088-49DB-AEDC-E6843352F40B}"/>
              </a:ext>
            </a:extLst>
          </p:cNvPr>
          <p:cNvPicPr>
            <a:picLocks noChangeAspect="1"/>
          </p:cNvPicPr>
          <p:nvPr userDrawn="1"/>
        </p:nvPicPr>
        <p:blipFill rotWithShape="1">
          <a:blip r:embed="rId37" cstate="hq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l="13332" t="46819" r="40223" b="13693"/>
          <a:stretch/>
        </p:blipFill>
        <p:spPr>
          <a:xfrm>
            <a:off x="7620400" y="-10116"/>
            <a:ext cx="1523599" cy="1295383"/>
          </a:xfrm>
          <a:prstGeom prst="rect">
            <a:avLst/>
          </a:prstGeom>
        </p:spPr>
      </p:pic>
      <p:grpSp>
        <p:nvGrpSpPr>
          <p:cNvPr id="24" name="Group 23">
            <a:extLst>
              <a:ext uri="{FF2B5EF4-FFF2-40B4-BE49-F238E27FC236}">
                <a16:creationId xmlns:a16="http://schemas.microsoft.com/office/drawing/2014/main" id="{E2EB91C1-BBE8-4980-A364-0FA250E3FB74}"/>
              </a:ext>
            </a:extLst>
          </p:cNvPr>
          <p:cNvGrpSpPr/>
          <p:nvPr userDrawn="1"/>
        </p:nvGrpSpPr>
        <p:grpSpPr>
          <a:xfrm rot="16200000">
            <a:off x="7425525" y="1147883"/>
            <a:ext cx="2584807" cy="869620"/>
            <a:chOff x="9177476" y="5772727"/>
            <a:chExt cx="2584807" cy="869620"/>
          </a:xfrm>
          <a:solidFill>
            <a:schemeClr val="accent4">
              <a:lumMod val="75000"/>
            </a:schemeClr>
          </a:solidFill>
        </p:grpSpPr>
        <p:sp>
          <p:nvSpPr>
            <p:cNvPr id="25" name="Rectangle 24">
              <a:extLst>
                <a:ext uri="{FF2B5EF4-FFF2-40B4-BE49-F238E27FC236}">
                  <a16:creationId xmlns:a16="http://schemas.microsoft.com/office/drawing/2014/main" id="{8A0AA652-1852-400A-8ED3-01FF26B9E262}"/>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223F896-38FB-4406-91AE-FE5D4D393B69}"/>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4D90CF9D-3DD0-40BA-BAB7-A1EA7BE4C58D}"/>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D846E4F-A76D-440E-9027-3C447BD42E71}"/>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F7994BAD-2659-4110-B5CF-4A0377C55BD0}"/>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4B88285C-913E-4FB8-A17E-419604F72163}"/>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45D2478-AFC1-4AFC-AFAD-66F1D9EB1B69}"/>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2" name="Graphic 31" descr="A square made of dots">
            <a:extLst>
              <a:ext uri="{FF2B5EF4-FFF2-40B4-BE49-F238E27FC236}">
                <a16:creationId xmlns:a16="http://schemas.microsoft.com/office/drawing/2014/main" id="{74CF5F3B-2536-439B-A6F6-1CAF0296C556}"/>
              </a:ext>
            </a:extLst>
          </p:cNvPr>
          <p:cNvPicPr>
            <a:picLocks noChangeAspect="1"/>
          </p:cNvPicPr>
          <p:nvPr userDrawn="1"/>
        </p:nvPicPr>
        <p:blipFill rotWithShape="1">
          <a:blip r:embed="rId39" cstate="hqprint">
            <a:extLst>
              <a:ext uri="{28A0092B-C50C-407E-A947-70E740481C1C}">
                <a14:useLocalDpi xmlns:a14="http://schemas.microsoft.com/office/drawing/2010/main" val="0"/>
              </a:ext>
              <a:ext uri="{96DAC541-7B7A-43D3-8B79-37D633B846F1}">
                <asvg:svgBlip xmlns:asvg="http://schemas.microsoft.com/office/drawing/2016/SVG/main" r:embed="rId40"/>
              </a:ext>
            </a:extLst>
          </a:blip>
          <a:srcRect l="13332" t="46819" r="40223" b="13693"/>
          <a:stretch/>
        </p:blipFill>
        <p:spPr>
          <a:xfrm>
            <a:off x="7620400" y="-10116"/>
            <a:ext cx="1523599" cy="1295383"/>
          </a:xfrm>
          <a:prstGeom prst="rect">
            <a:avLst/>
          </a:prstGeom>
        </p:spPr>
      </p:pic>
      <p:pic>
        <p:nvPicPr>
          <p:cNvPr id="43" name="Picture 42">
            <a:extLst>
              <a:ext uri="{FF2B5EF4-FFF2-40B4-BE49-F238E27FC236}">
                <a16:creationId xmlns:a16="http://schemas.microsoft.com/office/drawing/2014/main" id="{8261AAE6-4979-4D5D-B0A5-B178A7828414}"/>
              </a:ext>
            </a:extLst>
          </p:cNvPr>
          <p:cNvPicPr>
            <a:picLocks noChangeAspect="1"/>
          </p:cNvPicPr>
          <p:nvPr userDrawn="1"/>
        </p:nvPicPr>
        <p:blipFill>
          <a:blip r:embed="rId41" cstate="hqprint">
            <a:extLst>
              <a:ext uri="{28A0092B-C50C-407E-A947-70E740481C1C}">
                <a14:useLocalDpi xmlns:a14="http://schemas.microsoft.com/office/drawing/2010/main" val="0"/>
              </a:ext>
            </a:extLst>
          </a:blip>
          <a:srcRect/>
          <a:stretch/>
        </p:blipFill>
        <p:spPr>
          <a:xfrm>
            <a:off x="7636028" y="5049504"/>
            <a:ext cx="1188720" cy="1188720"/>
          </a:xfrm>
          <a:prstGeom prst="rect">
            <a:avLst/>
          </a:prstGeom>
        </p:spPr>
      </p:pic>
    </p:spTree>
    <p:extLst>
      <p:ext uri="{BB962C8B-B14F-4D97-AF65-F5344CB8AC3E}">
        <p14:creationId xmlns:p14="http://schemas.microsoft.com/office/powerpoint/2010/main" val="1086278647"/>
      </p:ext>
    </p:extLst>
  </p:cSld>
  <p:clrMap bg1="lt1" tx1="dk1" bg2="lt2" tx2="dk2" accent1="accent1" accent2="accent2" accent3="accent3" accent4="accent4" accent5="accent5" accent6="accent6" hlink="hlink" folHlink="folHlink"/>
  <p:sldLayoutIdLst>
    <p:sldLayoutId id="2147483685" r:id="rId1"/>
    <p:sldLayoutId id="2147483684" r:id="rId2"/>
    <p:sldLayoutId id="2147483686" r:id="rId3"/>
    <p:sldLayoutId id="2147483687" r:id="rId4"/>
    <p:sldLayoutId id="2147483673"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Lst>
  <p:txStyles>
    <p:titleStyle>
      <a:lvl1pPr algn="l" defTabSz="914400" rtl="0" eaLnBrk="1" latinLnBrk="0" hangingPunct="1">
        <a:lnSpc>
          <a:spcPct val="90000"/>
        </a:lnSpc>
        <a:spcBef>
          <a:spcPct val="0"/>
        </a:spcBef>
        <a:buNone/>
        <a:defRPr sz="4000" kern="1200" cap="all" spc="100" normalizeH="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s://www.opm.gov/retirement-services/fers-information/service-credit/#military"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hyperlink" Target="mailto:thriftline@tsp.gov" TargetMode="External"/><Relationship Id="rId4" Type="http://schemas.openxmlformats.org/officeDocument/2006/relationships/hyperlink" Target="http://www.tsp.gov/"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www.opm.gov/healthcare-insurance/healthcare/" TargetMode="External"/><Relationship Id="rId2" Type="http://schemas.openxmlformats.org/officeDocument/2006/relationships/image" Target="../media/image78.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79.jpg"/></Relationships>
</file>

<file path=ppt/slides/_rels/slide5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hyperlink" Target="https://www.opm.gov/healthcare-insurance/life-insurance/"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hyperlink" Target="https://www.benefeds.gov/" TargetMode="External"/><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hyperlink" Target="http://www.fsafeds.gov/" TargetMode="External"/><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86.jpg"/></Relationships>
</file>

<file path=ppt/slides/_rels/slide69.xml.rels><?xml version="1.0" encoding="UTF-8" standalone="yes"?>
<Relationships xmlns="http://schemas.openxmlformats.org/package/2006/relationships"><Relationship Id="rId3" Type="http://schemas.openxmlformats.org/officeDocument/2006/relationships/hyperlink" Target="https://www.ltcfeds.gov/" TargetMode="External"/><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87.jpg"/></Relationships>
</file>

<file path=ppt/slides/_rels/slide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eopf.opm.gov/doi/" TargetMode="Externa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hyperlink" Target="mailto:thriftline@tsp.gov" TargetMode="External"/><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88.jpg"/></Relationships>
</file>

<file path=ppt/slides/_rels/slide71.xml.rels><?xml version="1.0" encoding="UTF-8" standalone="yes"?>
<Relationships xmlns="http://schemas.openxmlformats.org/package/2006/relationships"><Relationship Id="rId3" Type="http://schemas.openxmlformats.org/officeDocument/2006/relationships/hyperlink" Target="https://www.tsp.gov/withdrawals-in-retirement/" TargetMode="External"/><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89.jpg"/></Relationships>
</file>

<file path=ppt/slides/_rels/slide7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hyperlink" Target="mailto:Bie-benefits@bia.gov"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eopf.opm.gov/doi/" TargetMode="Externa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E705-BEA3-4DFC-9C0B-E0410CC4A848}"/>
              </a:ext>
            </a:extLst>
          </p:cNvPr>
          <p:cNvSpPr>
            <a:spLocks noGrp="1"/>
          </p:cNvSpPr>
          <p:nvPr>
            <p:ph type="title"/>
          </p:nvPr>
        </p:nvSpPr>
        <p:spPr>
          <a:xfrm>
            <a:off x="1155011" y="2367144"/>
            <a:ext cx="6705600" cy="1325563"/>
          </a:xfrm>
        </p:spPr>
        <p:txBody>
          <a:bodyPr>
            <a:noAutofit/>
          </a:bodyPr>
          <a:lstStyle/>
          <a:p>
            <a:pPr algn="ctr"/>
            <a:br>
              <a:rPr lang="en-US" dirty="0"/>
            </a:br>
            <a:r>
              <a:rPr lang="en-US" dirty="0"/>
              <a:t>FERS</a:t>
            </a:r>
            <a:br>
              <a:rPr lang="en-US" dirty="0"/>
            </a:br>
            <a:endParaRPr lang="en-US" dirty="0"/>
          </a:p>
        </p:txBody>
      </p:sp>
      <p:sp>
        <p:nvSpPr>
          <p:cNvPr id="3" name="Text Placeholder 2">
            <a:extLst>
              <a:ext uri="{FF2B5EF4-FFF2-40B4-BE49-F238E27FC236}">
                <a16:creationId xmlns:a16="http://schemas.microsoft.com/office/drawing/2014/main" id="{E0331652-CECE-41AC-BF14-60E2DB432556}"/>
              </a:ext>
            </a:extLst>
          </p:cNvPr>
          <p:cNvSpPr>
            <a:spLocks noGrp="1"/>
          </p:cNvSpPr>
          <p:nvPr>
            <p:ph type="body" sz="quarter" idx="4294967295"/>
          </p:nvPr>
        </p:nvSpPr>
        <p:spPr>
          <a:xfrm>
            <a:off x="513450" y="3482752"/>
            <a:ext cx="7773299" cy="1855302"/>
          </a:xfrm>
        </p:spPr>
        <p:txBody>
          <a:bodyPr>
            <a:normAutofit/>
          </a:bodyPr>
          <a:lstStyle/>
          <a:p>
            <a:pPr marL="0" indent="0" algn="ctr">
              <a:buNone/>
            </a:pPr>
            <a:r>
              <a:rPr lang="en-US" sz="3600" dirty="0">
                <a:solidFill>
                  <a:schemeClr val="bg1"/>
                </a:solidFill>
              </a:rPr>
              <a:t>Federal Employees Retirement System</a:t>
            </a:r>
          </a:p>
          <a:p>
            <a:pPr marL="0" indent="0" algn="ctr">
              <a:buNone/>
            </a:pPr>
            <a:r>
              <a:rPr lang="en-US" sz="3600" dirty="0">
                <a:solidFill>
                  <a:schemeClr val="bg1"/>
                </a:solidFill>
              </a:rPr>
              <a:t>Overview</a:t>
            </a:r>
          </a:p>
        </p:txBody>
      </p:sp>
    </p:spTree>
    <p:extLst>
      <p:ext uri="{BB962C8B-B14F-4D97-AF65-F5344CB8AC3E}">
        <p14:creationId xmlns:p14="http://schemas.microsoft.com/office/powerpoint/2010/main" val="6046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1079897" y="248351"/>
            <a:ext cx="6984206" cy="1087438"/>
          </a:xfrm>
        </p:spPr>
        <p:txBody>
          <a:bodyPr>
            <a:normAutofit/>
          </a:bodyPr>
          <a:lstStyle/>
          <a:p>
            <a:pPr algn="ctr"/>
            <a:r>
              <a:rPr lang="en-US" u="sng" dirty="0"/>
              <a:t>retirements </a:t>
            </a:r>
            <a:br>
              <a:rPr lang="en-US" u="sng" dirty="0"/>
            </a:br>
            <a:endParaRPr lang="en-US" sz="2700" u="sng" dirty="0"/>
          </a:p>
        </p:txBody>
      </p:sp>
      <p:sp>
        <p:nvSpPr>
          <p:cNvPr id="6" name="object 3">
            <a:extLst>
              <a:ext uri="{FF2B5EF4-FFF2-40B4-BE49-F238E27FC236}">
                <a16:creationId xmlns:a16="http://schemas.microsoft.com/office/drawing/2014/main" id="{5B57AD25-20AA-4B0E-AF6C-F0BE79354AF8}"/>
              </a:ext>
            </a:extLst>
          </p:cNvPr>
          <p:cNvSpPr/>
          <p:nvPr/>
        </p:nvSpPr>
        <p:spPr>
          <a:xfrm>
            <a:off x="1202817" y="1471613"/>
            <a:ext cx="6738366" cy="3773423"/>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274180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195132"/>
            <a:ext cx="6984206" cy="1087438"/>
          </a:xfrm>
        </p:spPr>
        <p:txBody>
          <a:bodyPr>
            <a:normAutofit/>
          </a:bodyPr>
          <a:lstStyle/>
          <a:p>
            <a:pPr algn="ctr"/>
            <a:r>
              <a:rPr lang="en-US" u="sng" dirty="0"/>
              <a:t>General eligibility</a:t>
            </a:r>
          </a:p>
        </p:txBody>
      </p:sp>
      <p:sp>
        <p:nvSpPr>
          <p:cNvPr id="6" name="TextBox 5">
            <a:extLst>
              <a:ext uri="{FF2B5EF4-FFF2-40B4-BE49-F238E27FC236}">
                <a16:creationId xmlns:a16="http://schemas.microsoft.com/office/drawing/2014/main" id="{3E1AACFD-657A-4E64-9C8C-3B0A4780A3CE}"/>
              </a:ext>
            </a:extLst>
          </p:cNvPr>
          <p:cNvSpPr txBox="1"/>
          <p:nvPr/>
        </p:nvSpPr>
        <p:spPr>
          <a:xfrm>
            <a:off x="200026" y="1514475"/>
            <a:ext cx="7977188" cy="1274708"/>
          </a:xfrm>
          <a:prstGeom prst="rect">
            <a:avLst/>
          </a:prstGeom>
          <a:noFill/>
        </p:spPr>
        <p:txBody>
          <a:bodyPr wrap="square">
            <a:spAutoFit/>
          </a:bodyPr>
          <a:lstStyle/>
          <a:p>
            <a:pPr marL="241300" marR="5080" indent="-228600">
              <a:lnSpc>
                <a:spcPts val="2160"/>
              </a:lnSpc>
              <a:buChar char="•"/>
              <a:tabLst>
                <a:tab pos="240665" algn="l"/>
                <a:tab pos="241300" algn="l"/>
              </a:tabLst>
            </a:pPr>
            <a:r>
              <a:rPr lang="en-US" sz="1800" spc="-5" dirty="0">
                <a:cs typeface="Arial" panose="020B0604020202020204" pitchFamily="34" charset="0"/>
              </a:rPr>
              <a:t>Have at least 5 years of </a:t>
            </a:r>
            <a:r>
              <a:rPr lang="en-US" sz="1800" b="1" i="1" spc="-10" dirty="0">
                <a:cs typeface="Arial" panose="020B0604020202020204" pitchFamily="34" charset="0"/>
              </a:rPr>
              <a:t>creditable civilian </a:t>
            </a:r>
            <a:r>
              <a:rPr lang="en-US" sz="1800" spc="-5" dirty="0">
                <a:cs typeface="Arial" panose="020B0604020202020204" pitchFamily="34" charset="0"/>
              </a:rPr>
              <a:t>service with the </a:t>
            </a:r>
            <a:r>
              <a:rPr lang="en-US" sz="1800" spc="-10" dirty="0">
                <a:cs typeface="Arial" panose="020B0604020202020204" pitchFamily="34" charset="0"/>
              </a:rPr>
              <a:t>Federal</a:t>
            </a:r>
            <a:r>
              <a:rPr lang="en-US" sz="1800" spc="-25" dirty="0">
                <a:cs typeface="Arial" panose="020B0604020202020204" pitchFamily="34" charset="0"/>
              </a:rPr>
              <a:t> </a:t>
            </a:r>
            <a:r>
              <a:rPr lang="en-US" sz="1800" spc="-10" dirty="0">
                <a:cs typeface="Arial" panose="020B0604020202020204" pitchFamily="34" charset="0"/>
              </a:rPr>
              <a:t>government</a:t>
            </a:r>
            <a:endParaRPr lang="en-US" sz="1800" dirty="0">
              <a:cs typeface="Arial" panose="020B0604020202020204" pitchFamily="34" charset="0"/>
            </a:endParaRPr>
          </a:p>
          <a:p>
            <a:pPr marL="241300" indent="-228600">
              <a:lnSpc>
                <a:spcPct val="100000"/>
              </a:lnSpc>
              <a:spcBef>
                <a:spcPts val="1330"/>
              </a:spcBef>
              <a:buChar char="•"/>
              <a:tabLst>
                <a:tab pos="240665" algn="l"/>
                <a:tab pos="241300" algn="l"/>
              </a:tabLst>
            </a:pPr>
            <a:r>
              <a:rPr lang="en-US" sz="1800" spc="-5" dirty="0">
                <a:cs typeface="Arial" panose="020B0604020202020204" pitchFamily="34" charset="0"/>
              </a:rPr>
              <a:t>Meet </a:t>
            </a:r>
            <a:r>
              <a:rPr lang="en-US" sz="1800" spc="-10" dirty="0">
                <a:cs typeface="Arial" panose="020B0604020202020204" pitchFamily="34" charset="0"/>
              </a:rPr>
              <a:t>Minimum Retirement </a:t>
            </a:r>
            <a:r>
              <a:rPr lang="en-US" sz="1800" spc="-5" dirty="0">
                <a:cs typeface="Arial" panose="020B0604020202020204" pitchFamily="34" charset="0"/>
              </a:rPr>
              <a:t>Age</a:t>
            </a:r>
            <a:r>
              <a:rPr lang="en-US" sz="1800" spc="-85" dirty="0">
                <a:cs typeface="Arial" panose="020B0604020202020204" pitchFamily="34" charset="0"/>
              </a:rPr>
              <a:t> </a:t>
            </a:r>
            <a:r>
              <a:rPr lang="en-US" sz="1800" spc="-10" dirty="0">
                <a:cs typeface="Arial" panose="020B0604020202020204" pitchFamily="34" charset="0"/>
              </a:rPr>
              <a:t>(MRA)</a:t>
            </a:r>
            <a:endParaRPr lang="en-US" sz="1800" dirty="0">
              <a:cs typeface="Arial" panose="020B0604020202020204" pitchFamily="34" charset="0"/>
            </a:endParaRPr>
          </a:p>
          <a:p>
            <a:pPr marL="241300" indent="-228600">
              <a:lnSpc>
                <a:spcPct val="100000"/>
              </a:lnSpc>
              <a:spcBef>
                <a:spcPts val="1355"/>
              </a:spcBef>
              <a:buChar char="•"/>
              <a:tabLst>
                <a:tab pos="240665" algn="l"/>
                <a:tab pos="241300" algn="l"/>
              </a:tabLst>
            </a:pPr>
            <a:r>
              <a:rPr lang="en-US" sz="1800" spc="-5" dirty="0">
                <a:cs typeface="Arial" panose="020B0604020202020204" pitchFamily="34" charset="0"/>
              </a:rPr>
              <a:t>Must separate from a </a:t>
            </a:r>
            <a:r>
              <a:rPr lang="en-US" sz="1800" spc="-10" dirty="0">
                <a:cs typeface="Arial" panose="020B0604020202020204" pitchFamily="34" charset="0"/>
              </a:rPr>
              <a:t>position </a:t>
            </a:r>
            <a:r>
              <a:rPr lang="en-US" sz="1800" spc="-5" dirty="0">
                <a:cs typeface="Arial" panose="020B0604020202020204" pitchFamily="34" charset="0"/>
              </a:rPr>
              <a:t>subject to FERS</a:t>
            </a:r>
            <a:r>
              <a:rPr lang="en-US" sz="1800" spc="70" dirty="0">
                <a:cs typeface="Arial" panose="020B0604020202020204" pitchFamily="34" charset="0"/>
              </a:rPr>
              <a:t> </a:t>
            </a:r>
            <a:r>
              <a:rPr lang="en-US" sz="1800" spc="-5" dirty="0">
                <a:cs typeface="Arial" panose="020B0604020202020204" pitchFamily="34" charset="0"/>
              </a:rPr>
              <a:t>coverage</a:t>
            </a:r>
            <a:endParaRPr lang="en-US" sz="1800" dirty="0">
              <a:cs typeface="Arial" panose="020B0604020202020204" pitchFamily="34" charset="0"/>
            </a:endParaRPr>
          </a:p>
        </p:txBody>
      </p:sp>
      <p:sp>
        <p:nvSpPr>
          <p:cNvPr id="7" name="object 4">
            <a:extLst>
              <a:ext uri="{FF2B5EF4-FFF2-40B4-BE49-F238E27FC236}">
                <a16:creationId xmlns:a16="http://schemas.microsoft.com/office/drawing/2014/main" id="{F42010A5-7C87-4A22-8BDB-FC6794AFB9E4}"/>
              </a:ext>
            </a:extLst>
          </p:cNvPr>
          <p:cNvSpPr/>
          <p:nvPr/>
        </p:nvSpPr>
        <p:spPr>
          <a:xfrm>
            <a:off x="3257740" y="3204717"/>
            <a:ext cx="4752594" cy="2645664"/>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434098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385763" y="122237"/>
            <a:ext cx="6984206" cy="1087438"/>
          </a:xfrm>
        </p:spPr>
        <p:txBody>
          <a:bodyPr>
            <a:normAutofit/>
          </a:bodyPr>
          <a:lstStyle/>
          <a:p>
            <a:pPr algn="ctr">
              <a:spcAft>
                <a:spcPts val="1200"/>
              </a:spcAft>
            </a:pPr>
            <a:r>
              <a:rPr lang="en-US" u="sng" dirty="0"/>
              <a:t>RSCD</a:t>
            </a:r>
            <a:endParaRPr lang="en-US" sz="2700" u="sng" dirty="0"/>
          </a:p>
        </p:txBody>
      </p:sp>
      <p:sp>
        <p:nvSpPr>
          <p:cNvPr id="9" name="TextBox 8">
            <a:extLst>
              <a:ext uri="{FF2B5EF4-FFF2-40B4-BE49-F238E27FC236}">
                <a16:creationId xmlns:a16="http://schemas.microsoft.com/office/drawing/2014/main" id="{E3D51E32-3736-4D39-833F-7BA7CB9ECF11}"/>
              </a:ext>
            </a:extLst>
          </p:cNvPr>
          <p:cNvSpPr txBox="1"/>
          <p:nvPr/>
        </p:nvSpPr>
        <p:spPr>
          <a:xfrm>
            <a:off x="852487" y="1632536"/>
            <a:ext cx="7572375" cy="3519553"/>
          </a:xfrm>
          <a:prstGeom prst="rect">
            <a:avLst/>
          </a:prstGeom>
          <a:noFill/>
        </p:spPr>
        <p:txBody>
          <a:bodyPr wrap="square">
            <a:spAutoFit/>
          </a:bodyPr>
          <a:lstStyle/>
          <a:p>
            <a:pPr marL="298450" marR="5080" indent="-285750">
              <a:lnSpc>
                <a:spcPts val="2160"/>
              </a:lnSpc>
              <a:spcBef>
                <a:spcPts val="1660"/>
              </a:spcBef>
              <a:buFont typeface="Arial" panose="020B0604020202020204" pitchFamily="34" charset="0"/>
              <a:buChar char="•"/>
              <a:tabLst>
                <a:tab pos="240665" algn="l"/>
                <a:tab pos="241300" algn="l"/>
              </a:tabLst>
            </a:pPr>
            <a:r>
              <a:rPr lang="en-US" sz="1800" spc="-5" dirty="0">
                <a:cs typeface="Arial" panose="020B0604020202020204" pitchFamily="34" charset="0"/>
              </a:rPr>
              <a:t>Used to </a:t>
            </a:r>
            <a:r>
              <a:rPr lang="en-US" sz="1800" spc="-10" dirty="0">
                <a:cs typeface="Arial" panose="020B0604020202020204" pitchFamily="34" charset="0"/>
              </a:rPr>
              <a:t>determine retirement eligibility </a:t>
            </a:r>
            <a:r>
              <a:rPr lang="en-US" sz="1800" spc="-5" dirty="0">
                <a:cs typeface="Arial" panose="020B0604020202020204" pitchFamily="34" charset="0"/>
              </a:rPr>
              <a:t>and to </a:t>
            </a:r>
            <a:r>
              <a:rPr lang="en-US" sz="1800" spc="-10" dirty="0">
                <a:cs typeface="Arial" panose="020B0604020202020204" pitchFamily="34" charset="0"/>
              </a:rPr>
              <a:t>calculate retirement  annuity</a:t>
            </a:r>
            <a:r>
              <a:rPr lang="en-US" sz="1800" spc="-25" dirty="0">
                <a:cs typeface="Arial" panose="020B0604020202020204" pitchFamily="34" charset="0"/>
              </a:rPr>
              <a:t> </a:t>
            </a:r>
            <a:r>
              <a:rPr lang="en-US" sz="1800" spc="-5" dirty="0">
                <a:cs typeface="Arial" panose="020B0604020202020204" pitchFamily="34" charset="0"/>
              </a:rPr>
              <a:t>(Pension)</a:t>
            </a:r>
            <a:endParaRPr lang="en-US" sz="1800" dirty="0">
              <a:cs typeface="Arial" panose="020B0604020202020204" pitchFamily="34" charset="0"/>
            </a:endParaRPr>
          </a:p>
          <a:p>
            <a:pPr marL="298450" marR="217804" indent="-285750">
              <a:lnSpc>
                <a:spcPts val="2160"/>
              </a:lnSpc>
              <a:spcBef>
                <a:spcPts val="1600"/>
              </a:spcBef>
              <a:buFont typeface="Arial" panose="020B0604020202020204" pitchFamily="34" charset="0"/>
              <a:buChar char="•"/>
              <a:tabLst>
                <a:tab pos="240665" algn="l"/>
                <a:tab pos="241300" algn="l"/>
              </a:tabLst>
            </a:pPr>
            <a:r>
              <a:rPr lang="en-US" sz="1800" spc="-5" dirty="0">
                <a:cs typeface="Arial" panose="020B0604020202020204" pitchFamily="34" charset="0"/>
              </a:rPr>
              <a:t>May not be the same as </a:t>
            </a:r>
            <a:r>
              <a:rPr lang="en-US" sz="1800" dirty="0">
                <a:cs typeface="Arial" panose="020B0604020202020204" pitchFamily="34" charset="0"/>
              </a:rPr>
              <a:t>your </a:t>
            </a:r>
            <a:r>
              <a:rPr lang="en-US" sz="1800" spc="-5" dirty="0">
                <a:cs typeface="Arial" panose="020B0604020202020204" pitchFamily="34" charset="0"/>
              </a:rPr>
              <a:t>Leave SCD (SCD that </a:t>
            </a:r>
            <a:r>
              <a:rPr lang="en-US" sz="1800" spc="-10" dirty="0">
                <a:cs typeface="Arial" panose="020B0604020202020204" pitchFamily="34" charset="0"/>
              </a:rPr>
              <a:t>appears on  </a:t>
            </a:r>
            <a:r>
              <a:rPr lang="en-US" sz="1800" spc="-5" dirty="0">
                <a:cs typeface="Arial" panose="020B0604020202020204" pitchFamily="34" charset="0"/>
              </a:rPr>
              <a:t>your SF 50 &amp;</a:t>
            </a:r>
            <a:r>
              <a:rPr lang="en-US" sz="1800" spc="-80" dirty="0">
                <a:cs typeface="Arial" panose="020B0604020202020204" pitchFamily="34" charset="0"/>
              </a:rPr>
              <a:t> </a:t>
            </a:r>
            <a:r>
              <a:rPr lang="en-US" sz="1800" spc="-10" dirty="0">
                <a:cs typeface="Arial" panose="020B0604020202020204" pitchFamily="34" charset="0"/>
              </a:rPr>
              <a:t>LES)</a:t>
            </a:r>
            <a:endParaRPr lang="en-US" sz="1800" dirty="0">
              <a:cs typeface="Arial" panose="020B0604020202020204" pitchFamily="34" charset="0"/>
            </a:endParaRPr>
          </a:p>
          <a:p>
            <a:pPr marL="298450" marR="1031875" indent="-285750">
              <a:lnSpc>
                <a:spcPts val="2160"/>
              </a:lnSpc>
              <a:spcBef>
                <a:spcPts val="1600"/>
              </a:spcBef>
              <a:buFont typeface="Arial" panose="020B0604020202020204" pitchFamily="34" charset="0"/>
              <a:buChar char="•"/>
              <a:tabLst>
                <a:tab pos="240665" algn="l"/>
                <a:tab pos="241300" algn="l"/>
              </a:tabLst>
            </a:pPr>
            <a:r>
              <a:rPr lang="en-US" sz="1800" spc="-5" dirty="0">
                <a:cs typeface="Arial" panose="020B0604020202020204" pitchFamily="34" charset="0"/>
              </a:rPr>
              <a:t>Not all service that is creditable for leave is creditable for  </a:t>
            </a:r>
            <a:r>
              <a:rPr lang="en-US" sz="1800" spc="-10" dirty="0">
                <a:cs typeface="Arial" panose="020B0604020202020204" pitchFamily="34" charset="0"/>
              </a:rPr>
              <a:t>retirement</a:t>
            </a:r>
          </a:p>
          <a:p>
            <a:pPr marL="298450" marR="1031875" indent="-285750">
              <a:lnSpc>
                <a:spcPts val="2160"/>
              </a:lnSpc>
              <a:spcBef>
                <a:spcPts val="1600"/>
              </a:spcBef>
              <a:buFont typeface="Arial" panose="020B0604020202020204" pitchFamily="34" charset="0"/>
              <a:buChar char="•"/>
              <a:tabLst>
                <a:tab pos="240665" algn="l"/>
                <a:tab pos="241300" algn="l"/>
              </a:tabLst>
            </a:pPr>
            <a:r>
              <a:rPr lang="en-US" sz="1800" spc="-10" dirty="0">
                <a:cs typeface="Arial" panose="020B0604020202020204" pitchFamily="34" charset="0"/>
              </a:rPr>
              <a:t>School year employees will receive full credit during summer months so long as their leave without pay (LWOP) does not exceed 6 months of non-pay in a calendar year.  LWOP in excess of 6 months in a calendar year, will impact your RSCD. </a:t>
            </a:r>
            <a:endParaRPr lang="en-US" sz="1800" dirty="0">
              <a:cs typeface="Arial" panose="020B0604020202020204" pitchFamily="34" charset="0"/>
            </a:endParaRPr>
          </a:p>
        </p:txBody>
      </p:sp>
      <p:sp>
        <p:nvSpPr>
          <p:cNvPr id="10" name="TextBox 9">
            <a:extLst>
              <a:ext uri="{FF2B5EF4-FFF2-40B4-BE49-F238E27FC236}">
                <a16:creationId xmlns:a16="http://schemas.microsoft.com/office/drawing/2014/main" id="{0BE592D3-C00E-49FC-911B-87C3062ADF6A}"/>
              </a:ext>
            </a:extLst>
          </p:cNvPr>
          <p:cNvSpPr txBox="1"/>
          <p:nvPr/>
        </p:nvSpPr>
        <p:spPr>
          <a:xfrm>
            <a:off x="2058610" y="1092591"/>
            <a:ext cx="4581676" cy="369332"/>
          </a:xfrm>
          <a:prstGeom prst="rect">
            <a:avLst/>
          </a:prstGeom>
          <a:noFill/>
        </p:spPr>
        <p:txBody>
          <a:bodyPr wrap="square">
            <a:spAutoFit/>
          </a:bodyPr>
          <a:lstStyle/>
          <a:p>
            <a:r>
              <a:rPr lang="en-US" sz="1800" dirty="0"/>
              <a:t>Retirement Service Computation Date</a:t>
            </a:r>
            <a:endParaRPr lang="en-US" dirty="0"/>
          </a:p>
        </p:txBody>
      </p:sp>
    </p:spTree>
    <p:extLst>
      <p:ext uri="{BB962C8B-B14F-4D97-AF65-F5344CB8AC3E}">
        <p14:creationId xmlns:p14="http://schemas.microsoft.com/office/powerpoint/2010/main" val="4239191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195132"/>
            <a:ext cx="6984206" cy="1087438"/>
          </a:xfrm>
        </p:spPr>
        <p:txBody>
          <a:bodyPr>
            <a:normAutofit/>
          </a:bodyPr>
          <a:lstStyle/>
          <a:p>
            <a:pPr algn="ctr"/>
            <a:r>
              <a:rPr lang="en-US" u="sng" dirty="0"/>
              <a:t>Minimum retirement age</a:t>
            </a:r>
          </a:p>
        </p:txBody>
      </p:sp>
      <p:graphicFrame>
        <p:nvGraphicFramePr>
          <p:cNvPr id="2" name="Table 1">
            <a:extLst>
              <a:ext uri="{FF2B5EF4-FFF2-40B4-BE49-F238E27FC236}">
                <a16:creationId xmlns:a16="http://schemas.microsoft.com/office/drawing/2014/main" id="{AE13CA15-2462-40F5-97A5-56AB0395E887}"/>
              </a:ext>
            </a:extLst>
          </p:cNvPr>
          <p:cNvGraphicFramePr>
            <a:graphicFrameLocks noGrp="1"/>
          </p:cNvGraphicFramePr>
          <p:nvPr>
            <p:extLst>
              <p:ext uri="{D42A27DB-BD31-4B8C-83A1-F6EECF244321}">
                <p14:modId xmlns:p14="http://schemas.microsoft.com/office/powerpoint/2010/main" val="3384917902"/>
              </p:ext>
            </p:extLst>
          </p:nvPr>
        </p:nvGraphicFramePr>
        <p:xfrm>
          <a:off x="1241124" y="1423987"/>
          <a:ext cx="6661752" cy="4343398"/>
        </p:xfrm>
        <a:graphic>
          <a:graphicData uri="http://schemas.openxmlformats.org/drawingml/2006/table">
            <a:tbl>
              <a:tblPr firstRow="1" bandRow="1">
                <a:tableStyleId>{2D5ABB26-0587-4C30-8999-92F81FD0307C}</a:tableStyleId>
              </a:tblPr>
              <a:tblGrid>
                <a:gridCol w="3330875">
                  <a:extLst>
                    <a:ext uri="{9D8B030D-6E8A-4147-A177-3AD203B41FA5}">
                      <a16:colId xmlns:a16="http://schemas.microsoft.com/office/drawing/2014/main" val="3150701839"/>
                    </a:ext>
                  </a:extLst>
                </a:gridCol>
                <a:gridCol w="3330877">
                  <a:extLst>
                    <a:ext uri="{9D8B030D-6E8A-4147-A177-3AD203B41FA5}">
                      <a16:colId xmlns:a16="http://schemas.microsoft.com/office/drawing/2014/main" val="88600928"/>
                    </a:ext>
                  </a:extLst>
                </a:gridCol>
              </a:tblGrid>
              <a:tr h="310243">
                <a:tc>
                  <a:txBody>
                    <a:bodyPr/>
                    <a:lstStyle/>
                    <a:p>
                      <a:pPr marL="8255" algn="ctr">
                        <a:lnSpc>
                          <a:spcPts val="1939"/>
                        </a:lnSpc>
                      </a:pPr>
                      <a:r>
                        <a:rPr sz="1600" spc="85" dirty="0">
                          <a:solidFill>
                            <a:srgbClr val="FFFFFF"/>
                          </a:solidFill>
                          <a:latin typeface="+mn-lt"/>
                          <a:cs typeface="Arial" panose="020B0604020202020204" pitchFamily="34" charset="0"/>
                        </a:rPr>
                        <a:t>Year </a:t>
                      </a:r>
                      <a:r>
                        <a:rPr sz="1600" spc="65" dirty="0">
                          <a:solidFill>
                            <a:srgbClr val="FFFFFF"/>
                          </a:solidFill>
                          <a:latin typeface="+mn-lt"/>
                          <a:cs typeface="Arial" panose="020B0604020202020204" pitchFamily="34" charset="0"/>
                        </a:rPr>
                        <a:t>of</a:t>
                      </a:r>
                      <a:r>
                        <a:rPr sz="1600" spc="-45" dirty="0">
                          <a:solidFill>
                            <a:srgbClr val="FFFFFF"/>
                          </a:solidFill>
                          <a:latin typeface="+mn-lt"/>
                          <a:cs typeface="Arial" panose="020B0604020202020204" pitchFamily="34" charset="0"/>
                        </a:rPr>
                        <a:t> </a:t>
                      </a:r>
                      <a:r>
                        <a:rPr sz="1600" spc="70" dirty="0">
                          <a:solidFill>
                            <a:srgbClr val="FFFFFF"/>
                          </a:solidFill>
                          <a:latin typeface="+mn-lt"/>
                          <a:cs typeface="Arial" panose="020B0604020202020204" pitchFamily="34" charset="0"/>
                        </a:rPr>
                        <a:t>Birth</a:t>
                      </a:r>
                      <a:endParaRPr sz="1600" dirty="0">
                        <a:latin typeface="+mn-lt"/>
                        <a:cs typeface="Arial" panose="020B0604020202020204" pitchFamily="34" charset="0"/>
                      </a:endParaRPr>
                    </a:p>
                  </a:txBody>
                  <a:tcPr marL="0" marR="0" marT="0" marB="0">
                    <a:lnL w="9144">
                      <a:solidFill>
                        <a:srgbClr val="000000"/>
                      </a:solidFill>
                      <a:prstDash val="solid"/>
                    </a:lnL>
                    <a:lnR w="9143">
                      <a:solidFill>
                        <a:srgbClr val="000000"/>
                      </a:solidFill>
                      <a:prstDash val="solid"/>
                    </a:lnR>
                    <a:lnT w="8381">
                      <a:solidFill>
                        <a:srgbClr val="000000"/>
                      </a:solidFill>
                      <a:prstDash val="solid"/>
                    </a:lnT>
                    <a:lnB w="8381">
                      <a:solidFill>
                        <a:srgbClr val="000000"/>
                      </a:solidFill>
                      <a:prstDash val="solid"/>
                    </a:lnB>
                    <a:solidFill>
                      <a:srgbClr val="5A9BD5"/>
                    </a:solidFill>
                  </a:tcPr>
                </a:tc>
                <a:tc>
                  <a:txBody>
                    <a:bodyPr/>
                    <a:lstStyle/>
                    <a:p>
                      <a:pPr marL="8890" algn="ctr">
                        <a:lnSpc>
                          <a:spcPts val="1939"/>
                        </a:lnSpc>
                      </a:pPr>
                      <a:r>
                        <a:rPr sz="1600" spc="145" dirty="0">
                          <a:solidFill>
                            <a:srgbClr val="FFFFFF"/>
                          </a:solidFill>
                          <a:latin typeface="+mn-lt"/>
                          <a:cs typeface="Arial" panose="020B0604020202020204" pitchFamily="34" charset="0"/>
                        </a:rPr>
                        <a:t>MRA </a:t>
                      </a:r>
                      <a:r>
                        <a:rPr sz="1600" spc="55" dirty="0">
                          <a:solidFill>
                            <a:srgbClr val="FFFFFF"/>
                          </a:solidFill>
                          <a:latin typeface="+mn-lt"/>
                          <a:cs typeface="Arial" panose="020B0604020202020204" pitchFamily="34" charset="0"/>
                        </a:rPr>
                        <a:t>is</a:t>
                      </a:r>
                      <a:r>
                        <a:rPr sz="1600" spc="-35" dirty="0">
                          <a:solidFill>
                            <a:srgbClr val="FFFFFF"/>
                          </a:solidFill>
                          <a:latin typeface="+mn-lt"/>
                          <a:cs typeface="Arial" panose="020B0604020202020204" pitchFamily="34" charset="0"/>
                        </a:rPr>
                        <a:t> </a:t>
                      </a:r>
                      <a:r>
                        <a:rPr sz="1600" spc="95" dirty="0">
                          <a:solidFill>
                            <a:srgbClr val="FFFFFF"/>
                          </a:solidFill>
                          <a:latin typeface="+mn-lt"/>
                          <a:cs typeface="Arial" panose="020B0604020202020204" pitchFamily="34" charset="0"/>
                        </a:rPr>
                        <a:t>Age</a:t>
                      </a:r>
                      <a:endParaRPr sz="1600" dirty="0">
                        <a:latin typeface="+mn-lt"/>
                        <a:cs typeface="Arial" panose="020B0604020202020204" pitchFamily="34" charset="0"/>
                      </a:endParaRPr>
                    </a:p>
                  </a:txBody>
                  <a:tcPr marL="0" marR="0" marT="0" marB="0">
                    <a:lnL w="9143">
                      <a:solidFill>
                        <a:srgbClr val="000000"/>
                      </a:solidFill>
                      <a:prstDash val="solid"/>
                    </a:lnL>
                    <a:lnR w="9524">
                      <a:solidFill>
                        <a:srgbClr val="000000"/>
                      </a:solidFill>
                      <a:prstDash val="solid"/>
                    </a:lnR>
                    <a:lnT w="8381">
                      <a:solidFill>
                        <a:srgbClr val="000000"/>
                      </a:solidFill>
                      <a:prstDash val="solid"/>
                    </a:lnT>
                    <a:lnB w="8381">
                      <a:solidFill>
                        <a:srgbClr val="000000"/>
                      </a:solidFill>
                      <a:prstDash val="solid"/>
                    </a:lnB>
                    <a:solidFill>
                      <a:srgbClr val="5A9BD5"/>
                    </a:solidFill>
                  </a:tcPr>
                </a:tc>
                <a:extLst>
                  <a:ext uri="{0D108BD9-81ED-4DB2-BD59-A6C34878D82A}">
                    <a16:rowId xmlns:a16="http://schemas.microsoft.com/office/drawing/2014/main" val="1331507210"/>
                  </a:ext>
                </a:extLst>
              </a:tr>
              <a:tr h="310243">
                <a:tc>
                  <a:txBody>
                    <a:bodyPr/>
                    <a:lstStyle/>
                    <a:p>
                      <a:pPr marL="8255" algn="ctr">
                        <a:lnSpc>
                          <a:spcPts val="1939"/>
                        </a:lnSpc>
                      </a:pPr>
                      <a:r>
                        <a:rPr sz="1600" spc="70" dirty="0">
                          <a:latin typeface="+mn-lt"/>
                          <a:cs typeface="Arial" panose="020B0604020202020204" pitchFamily="34" charset="0"/>
                        </a:rPr>
                        <a:t>Before</a:t>
                      </a:r>
                      <a:r>
                        <a:rPr sz="1600" spc="15" dirty="0">
                          <a:latin typeface="+mn-lt"/>
                          <a:cs typeface="Arial" panose="020B0604020202020204" pitchFamily="34" charset="0"/>
                        </a:rPr>
                        <a:t> </a:t>
                      </a:r>
                      <a:r>
                        <a:rPr sz="1600" spc="85" dirty="0">
                          <a:latin typeface="+mn-lt"/>
                          <a:cs typeface="Arial" panose="020B0604020202020204" pitchFamily="34" charset="0"/>
                        </a:rPr>
                        <a:t>1948</a:t>
                      </a:r>
                      <a:endParaRPr sz="1600" dirty="0">
                        <a:latin typeface="+mn-lt"/>
                        <a:cs typeface="Arial" panose="020B0604020202020204" pitchFamily="34" charset="0"/>
                      </a:endParaRPr>
                    </a:p>
                  </a:txBody>
                  <a:tcPr marL="0" marR="0" marT="0" marB="0">
                    <a:lnL w="9144">
                      <a:solidFill>
                        <a:srgbClr val="000000"/>
                      </a:solidFill>
                      <a:prstDash val="solid"/>
                    </a:lnL>
                    <a:lnR w="9143">
                      <a:solidFill>
                        <a:srgbClr val="000000"/>
                      </a:solidFill>
                      <a:prstDash val="solid"/>
                    </a:lnR>
                    <a:lnT w="8381">
                      <a:solidFill>
                        <a:srgbClr val="000000"/>
                      </a:solidFill>
                      <a:prstDash val="solid"/>
                    </a:lnT>
                    <a:lnB w="8382">
                      <a:solidFill>
                        <a:srgbClr val="000000"/>
                      </a:solidFill>
                      <a:prstDash val="solid"/>
                    </a:lnB>
                    <a:solidFill>
                      <a:srgbClr val="DDEBF7"/>
                    </a:solidFill>
                  </a:tcPr>
                </a:tc>
                <a:tc>
                  <a:txBody>
                    <a:bodyPr/>
                    <a:lstStyle/>
                    <a:p>
                      <a:pPr algn="ctr">
                        <a:lnSpc>
                          <a:spcPts val="1939"/>
                        </a:lnSpc>
                      </a:pPr>
                      <a:r>
                        <a:rPr sz="1600" spc="85" dirty="0">
                          <a:latin typeface="+mn-lt"/>
                          <a:cs typeface="Arial" panose="020B0604020202020204" pitchFamily="34" charset="0"/>
                        </a:rPr>
                        <a:t>55</a:t>
                      </a:r>
                      <a:endParaRPr sz="1600" dirty="0">
                        <a:latin typeface="+mn-lt"/>
                        <a:cs typeface="Arial" panose="020B0604020202020204" pitchFamily="34" charset="0"/>
                      </a:endParaRPr>
                    </a:p>
                  </a:txBody>
                  <a:tcPr marL="0" marR="0" marT="0" marB="0">
                    <a:lnL w="9143">
                      <a:solidFill>
                        <a:srgbClr val="000000"/>
                      </a:solidFill>
                      <a:prstDash val="solid"/>
                    </a:lnL>
                    <a:lnR w="9524">
                      <a:solidFill>
                        <a:srgbClr val="000000"/>
                      </a:solidFill>
                      <a:prstDash val="solid"/>
                    </a:lnR>
                    <a:lnT w="8381">
                      <a:solidFill>
                        <a:srgbClr val="000000"/>
                      </a:solidFill>
                      <a:prstDash val="solid"/>
                    </a:lnT>
                    <a:lnB w="8382">
                      <a:solidFill>
                        <a:srgbClr val="000000"/>
                      </a:solidFill>
                      <a:prstDash val="solid"/>
                    </a:lnB>
                    <a:solidFill>
                      <a:srgbClr val="DDEBF7"/>
                    </a:solidFill>
                  </a:tcPr>
                </a:tc>
                <a:extLst>
                  <a:ext uri="{0D108BD9-81ED-4DB2-BD59-A6C34878D82A}">
                    <a16:rowId xmlns:a16="http://schemas.microsoft.com/office/drawing/2014/main" val="3017500735"/>
                  </a:ext>
                </a:extLst>
              </a:tr>
              <a:tr h="310243">
                <a:tc>
                  <a:txBody>
                    <a:bodyPr/>
                    <a:lstStyle/>
                    <a:p>
                      <a:pPr algn="ctr">
                        <a:lnSpc>
                          <a:spcPts val="1939"/>
                        </a:lnSpc>
                      </a:pPr>
                      <a:r>
                        <a:rPr sz="1600" spc="85" dirty="0">
                          <a:latin typeface="+mn-lt"/>
                          <a:cs typeface="Arial" panose="020B0604020202020204" pitchFamily="34" charset="0"/>
                        </a:rPr>
                        <a:t>1948</a:t>
                      </a:r>
                      <a:endParaRPr sz="1600" dirty="0">
                        <a:latin typeface="+mn-lt"/>
                        <a:cs typeface="Arial" panose="020B0604020202020204" pitchFamily="34" charset="0"/>
                      </a:endParaRPr>
                    </a:p>
                  </a:txBody>
                  <a:tcPr marL="0" marR="0" marT="0" marB="0">
                    <a:lnL w="9144">
                      <a:solidFill>
                        <a:srgbClr val="000000"/>
                      </a:solidFill>
                      <a:prstDash val="solid"/>
                    </a:lnL>
                    <a:lnR w="9143">
                      <a:solidFill>
                        <a:srgbClr val="000000"/>
                      </a:solidFill>
                      <a:prstDash val="solid"/>
                    </a:lnR>
                    <a:lnT w="8382">
                      <a:solidFill>
                        <a:srgbClr val="000000"/>
                      </a:solidFill>
                      <a:prstDash val="solid"/>
                    </a:lnT>
                    <a:lnB w="8382">
                      <a:solidFill>
                        <a:srgbClr val="000000"/>
                      </a:solidFill>
                      <a:prstDash val="solid"/>
                    </a:lnB>
                    <a:solidFill>
                      <a:srgbClr val="BDD7EE"/>
                    </a:solidFill>
                  </a:tcPr>
                </a:tc>
                <a:tc>
                  <a:txBody>
                    <a:bodyPr/>
                    <a:lstStyle/>
                    <a:p>
                      <a:pPr marL="3175" algn="ctr">
                        <a:lnSpc>
                          <a:spcPts val="1939"/>
                        </a:lnSpc>
                      </a:pPr>
                      <a:r>
                        <a:rPr sz="1600" spc="90" dirty="0">
                          <a:latin typeface="+mn-lt"/>
                          <a:cs typeface="Arial" panose="020B0604020202020204" pitchFamily="34" charset="0"/>
                        </a:rPr>
                        <a:t>55 </a:t>
                      </a:r>
                      <a:r>
                        <a:rPr sz="1600" spc="110" dirty="0">
                          <a:latin typeface="+mn-lt"/>
                          <a:cs typeface="Arial" panose="020B0604020202020204" pitchFamily="34" charset="0"/>
                        </a:rPr>
                        <a:t>&amp; </a:t>
                      </a:r>
                      <a:r>
                        <a:rPr sz="1600" spc="90" dirty="0">
                          <a:latin typeface="+mn-lt"/>
                          <a:cs typeface="Arial" panose="020B0604020202020204" pitchFamily="34" charset="0"/>
                        </a:rPr>
                        <a:t>2</a:t>
                      </a:r>
                      <a:r>
                        <a:rPr sz="1600" spc="-50" dirty="0">
                          <a:latin typeface="+mn-lt"/>
                          <a:cs typeface="Arial" panose="020B0604020202020204" pitchFamily="34" charset="0"/>
                        </a:rPr>
                        <a:t> </a:t>
                      </a:r>
                      <a:r>
                        <a:rPr sz="1600" spc="100" dirty="0">
                          <a:latin typeface="+mn-lt"/>
                          <a:cs typeface="Arial" panose="020B0604020202020204" pitchFamily="34" charset="0"/>
                        </a:rPr>
                        <a:t>Months</a:t>
                      </a:r>
                      <a:endParaRPr sz="1600" dirty="0">
                        <a:latin typeface="+mn-lt"/>
                        <a:cs typeface="Arial" panose="020B0604020202020204" pitchFamily="34" charset="0"/>
                      </a:endParaRPr>
                    </a:p>
                  </a:txBody>
                  <a:tcPr marL="0" marR="0" marT="0" marB="0">
                    <a:lnL w="9143">
                      <a:solidFill>
                        <a:srgbClr val="000000"/>
                      </a:solidFill>
                      <a:prstDash val="solid"/>
                    </a:lnL>
                    <a:lnR w="9524">
                      <a:solidFill>
                        <a:srgbClr val="000000"/>
                      </a:solidFill>
                      <a:prstDash val="solid"/>
                    </a:lnR>
                    <a:lnT w="8382">
                      <a:solidFill>
                        <a:srgbClr val="000000"/>
                      </a:solidFill>
                      <a:prstDash val="solid"/>
                    </a:lnT>
                    <a:lnB w="8382">
                      <a:solidFill>
                        <a:srgbClr val="000000"/>
                      </a:solidFill>
                      <a:prstDash val="solid"/>
                    </a:lnB>
                    <a:solidFill>
                      <a:srgbClr val="BDD7EE"/>
                    </a:solidFill>
                  </a:tcPr>
                </a:tc>
                <a:extLst>
                  <a:ext uri="{0D108BD9-81ED-4DB2-BD59-A6C34878D82A}">
                    <a16:rowId xmlns:a16="http://schemas.microsoft.com/office/drawing/2014/main" val="1077321489"/>
                  </a:ext>
                </a:extLst>
              </a:tr>
              <a:tr h="310242">
                <a:tc>
                  <a:txBody>
                    <a:bodyPr/>
                    <a:lstStyle/>
                    <a:p>
                      <a:pPr algn="ctr">
                        <a:lnSpc>
                          <a:spcPts val="1939"/>
                        </a:lnSpc>
                      </a:pPr>
                      <a:r>
                        <a:rPr sz="1600" spc="85" dirty="0">
                          <a:latin typeface="+mn-lt"/>
                          <a:cs typeface="Arial" panose="020B0604020202020204" pitchFamily="34" charset="0"/>
                        </a:rPr>
                        <a:t>1949</a:t>
                      </a:r>
                      <a:endParaRPr sz="1600" dirty="0">
                        <a:latin typeface="+mn-lt"/>
                        <a:cs typeface="Arial" panose="020B0604020202020204" pitchFamily="34" charset="0"/>
                      </a:endParaRPr>
                    </a:p>
                  </a:txBody>
                  <a:tcPr marL="0" marR="0" marT="0" marB="0">
                    <a:lnL w="9144">
                      <a:solidFill>
                        <a:srgbClr val="000000"/>
                      </a:solidFill>
                      <a:prstDash val="solid"/>
                    </a:lnL>
                    <a:lnR w="9143">
                      <a:solidFill>
                        <a:srgbClr val="000000"/>
                      </a:solidFill>
                      <a:prstDash val="solid"/>
                    </a:lnR>
                    <a:lnT w="8382">
                      <a:solidFill>
                        <a:srgbClr val="000000"/>
                      </a:solidFill>
                      <a:prstDash val="solid"/>
                    </a:lnT>
                    <a:lnB w="8382">
                      <a:solidFill>
                        <a:srgbClr val="000000"/>
                      </a:solidFill>
                      <a:prstDash val="solid"/>
                    </a:lnB>
                    <a:solidFill>
                      <a:srgbClr val="DDEBF7"/>
                    </a:solidFill>
                  </a:tcPr>
                </a:tc>
                <a:tc>
                  <a:txBody>
                    <a:bodyPr/>
                    <a:lstStyle/>
                    <a:p>
                      <a:pPr marL="3175" algn="ctr">
                        <a:lnSpc>
                          <a:spcPts val="1939"/>
                        </a:lnSpc>
                      </a:pPr>
                      <a:r>
                        <a:rPr sz="1600" spc="90" dirty="0">
                          <a:latin typeface="+mn-lt"/>
                          <a:cs typeface="Arial" panose="020B0604020202020204" pitchFamily="34" charset="0"/>
                        </a:rPr>
                        <a:t>55 </a:t>
                      </a:r>
                      <a:r>
                        <a:rPr sz="1600" spc="110" dirty="0">
                          <a:latin typeface="+mn-lt"/>
                          <a:cs typeface="Arial" panose="020B0604020202020204" pitchFamily="34" charset="0"/>
                        </a:rPr>
                        <a:t>&amp; </a:t>
                      </a:r>
                      <a:r>
                        <a:rPr sz="1600" spc="90" dirty="0">
                          <a:latin typeface="+mn-lt"/>
                          <a:cs typeface="Arial" panose="020B0604020202020204" pitchFamily="34" charset="0"/>
                        </a:rPr>
                        <a:t>4</a:t>
                      </a:r>
                      <a:r>
                        <a:rPr sz="1600" spc="-50" dirty="0">
                          <a:latin typeface="+mn-lt"/>
                          <a:cs typeface="Arial" panose="020B0604020202020204" pitchFamily="34" charset="0"/>
                        </a:rPr>
                        <a:t> </a:t>
                      </a:r>
                      <a:r>
                        <a:rPr sz="1600" spc="100" dirty="0">
                          <a:latin typeface="+mn-lt"/>
                          <a:cs typeface="Arial" panose="020B0604020202020204" pitchFamily="34" charset="0"/>
                        </a:rPr>
                        <a:t>Months</a:t>
                      </a:r>
                      <a:endParaRPr sz="1600" dirty="0">
                        <a:latin typeface="+mn-lt"/>
                        <a:cs typeface="Arial" panose="020B0604020202020204" pitchFamily="34" charset="0"/>
                      </a:endParaRPr>
                    </a:p>
                  </a:txBody>
                  <a:tcPr marL="0" marR="0" marT="0" marB="0">
                    <a:lnL w="9143">
                      <a:solidFill>
                        <a:srgbClr val="000000"/>
                      </a:solidFill>
                      <a:prstDash val="solid"/>
                    </a:lnL>
                    <a:lnR w="9524">
                      <a:solidFill>
                        <a:srgbClr val="000000"/>
                      </a:solidFill>
                      <a:prstDash val="solid"/>
                    </a:lnR>
                    <a:lnT w="8382">
                      <a:solidFill>
                        <a:srgbClr val="000000"/>
                      </a:solidFill>
                      <a:prstDash val="solid"/>
                    </a:lnT>
                    <a:lnB w="8382">
                      <a:solidFill>
                        <a:srgbClr val="000000"/>
                      </a:solidFill>
                      <a:prstDash val="solid"/>
                    </a:lnB>
                    <a:solidFill>
                      <a:srgbClr val="DDEBF7"/>
                    </a:solidFill>
                  </a:tcPr>
                </a:tc>
                <a:extLst>
                  <a:ext uri="{0D108BD9-81ED-4DB2-BD59-A6C34878D82A}">
                    <a16:rowId xmlns:a16="http://schemas.microsoft.com/office/drawing/2014/main" val="1623471858"/>
                  </a:ext>
                </a:extLst>
              </a:tr>
              <a:tr h="310243">
                <a:tc>
                  <a:txBody>
                    <a:bodyPr/>
                    <a:lstStyle/>
                    <a:p>
                      <a:pPr algn="ctr">
                        <a:lnSpc>
                          <a:spcPts val="1939"/>
                        </a:lnSpc>
                      </a:pPr>
                      <a:r>
                        <a:rPr sz="1600" spc="85" dirty="0">
                          <a:latin typeface="+mn-lt"/>
                          <a:cs typeface="Arial" panose="020B0604020202020204" pitchFamily="34" charset="0"/>
                        </a:rPr>
                        <a:t>1950</a:t>
                      </a:r>
                      <a:endParaRPr sz="1600" dirty="0">
                        <a:latin typeface="+mn-lt"/>
                        <a:cs typeface="Arial" panose="020B0604020202020204" pitchFamily="34" charset="0"/>
                      </a:endParaRPr>
                    </a:p>
                  </a:txBody>
                  <a:tcPr marL="0" marR="0" marT="0" marB="0">
                    <a:lnL w="9144">
                      <a:solidFill>
                        <a:srgbClr val="000000"/>
                      </a:solidFill>
                      <a:prstDash val="solid"/>
                    </a:lnL>
                    <a:lnR w="9143">
                      <a:solidFill>
                        <a:srgbClr val="000000"/>
                      </a:solidFill>
                      <a:prstDash val="solid"/>
                    </a:lnR>
                    <a:lnT w="8382">
                      <a:solidFill>
                        <a:srgbClr val="000000"/>
                      </a:solidFill>
                      <a:prstDash val="solid"/>
                    </a:lnT>
                    <a:lnB w="8382">
                      <a:solidFill>
                        <a:srgbClr val="000000"/>
                      </a:solidFill>
                      <a:prstDash val="solid"/>
                    </a:lnB>
                    <a:solidFill>
                      <a:srgbClr val="BDD7EE"/>
                    </a:solidFill>
                  </a:tcPr>
                </a:tc>
                <a:tc>
                  <a:txBody>
                    <a:bodyPr/>
                    <a:lstStyle/>
                    <a:p>
                      <a:pPr marL="3175" algn="ctr">
                        <a:lnSpc>
                          <a:spcPts val="1939"/>
                        </a:lnSpc>
                      </a:pPr>
                      <a:r>
                        <a:rPr sz="1600" spc="90" dirty="0">
                          <a:latin typeface="+mn-lt"/>
                          <a:cs typeface="Arial" panose="020B0604020202020204" pitchFamily="34" charset="0"/>
                        </a:rPr>
                        <a:t>55 </a:t>
                      </a:r>
                      <a:r>
                        <a:rPr sz="1600" spc="110" dirty="0">
                          <a:latin typeface="+mn-lt"/>
                          <a:cs typeface="Arial" panose="020B0604020202020204" pitchFamily="34" charset="0"/>
                        </a:rPr>
                        <a:t>&amp; </a:t>
                      </a:r>
                      <a:r>
                        <a:rPr sz="1600" spc="90" dirty="0">
                          <a:latin typeface="+mn-lt"/>
                          <a:cs typeface="Arial" panose="020B0604020202020204" pitchFamily="34" charset="0"/>
                        </a:rPr>
                        <a:t>6</a:t>
                      </a:r>
                      <a:r>
                        <a:rPr sz="1600" spc="-50" dirty="0">
                          <a:latin typeface="+mn-lt"/>
                          <a:cs typeface="Arial" panose="020B0604020202020204" pitchFamily="34" charset="0"/>
                        </a:rPr>
                        <a:t> </a:t>
                      </a:r>
                      <a:r>
                        <a:rPr sz="1600" spc="100" dirty="0">
                          <a:latin typeface="+mn-lt"/>
                          <a:cs typeface="Arial" panose="020B0604020202020204" pitchFamily="34" charset="0"/>
                        </a:rPr>
                        <a:t>Months</a:t>
                      </a:r>
                      <a:endParaRPr sz="1600" dirty="0">
                        <a:latin typeface="+mn-lt"/>
                        <a:cs typeface="Arial" panose="020B0604020202020204" pitchFamily="34" charset="0"/>
                      </a:endParaRPr>
                    </a:p>
                  </a:txBody>
                  <a:tcPr marL="0" marR="0" marT="0" marB="0">
                    <a:lnL w="9143">
                      <a:solidFill>
                        <a:srgbClr val="000000"/>
                      </a:solidFill>
                      <a:prstDash val="solid"/>
                    </a:lnL>
                    <a:lnR w="9524">
                      <a:solidFill>
                        <a:srgbClr val="000000"/>
                      </a:solidFill>
                      <a:prstDash val="solid"/>
                    </a:lnR>
                    <a:lnT w="8382">
                      <a:solidFill>
                        <a:srgbClr val="000000"/>
                      </a:solidFill>
                      <a:prstDash val="solid"/>
                    </a:lnT>
                    <a:lnB w="8382">
                      <a:solidFill>
                        <a:srgbClr val="000000"/>
                      </a:solidFill>
                      <a:prstDash val="solid"/>
                    </a:lnB>
                    <a:solidFill>
                      <a:srgbClr val="BDD7EE"/>
                    </a:solidFill>
                  </a:tcPr>
                </a:tc>
                <a:extLst>
                  <a:ext uri="{0D108BD9-81ED-4DB2-BD59-A6C34878D82A}">
                    <a16:rowId xmlns:a16="http://schemas.microsoft.com/office/drawing/2014/main" val="3646694274"/>
                  </a:ext>
                </a:extLst>
              </a:tr>
              <a:tr h="310243">
                <a:tc>
                  <a:txBody>
                    <a:bodyPr/>
                    <a:lstStyle/>
                    <a:p>
                      <a:pPr algn="ctr">
                        <a:lnSpc>
                          <a:spcPts val="1939"/>
                        </a:lnSpc>
                      </a:pPr>
                      <a:r>
                        <a:rPr sz="1600" spc="85" dirty="0">
                          <a:latin typeface="+mn-lt"/>
                          <a:cs typeface="Arial" panose="020B0604020202020204" pitchFamily="34" charset="0"/>
                        </a:rPr>
                        <a:t>1951</a:t>
                      </a:r>
                      <a:endParaRPr sz="1600" dirty="0">
                        <a:latin typeface="+mn-lt"/>
                        <a:cs typeface="Arial" panose="020B0604020202020204" pitchFamily="34" charset="0"/>
                      </a:endParaRPr>
                    </a:p>
                  </a:txBody>
                  <a:tcPr marL="0" marR="0" marT="0" marB="0">
                    <a:lnL w="9144">
                      <a:solidFill>
                        <a:srgbClr val="000000"/>
                      </a:solidFill>
                      <a:prstDash val="solid"/>
                    </a:lnL>
                    <a:lnR w="9143">
                      <a:solidFill>
                        <a:srgbClr val="000000"/>
                      </a:solidFill>
                      <a:prstDash val="solid"/>
                    </a:lnR>
                    <a:lnT w="8382">
                      <a:solidFill>
                        <a:srgbClr val="000000"/>
                      </a:solidFill>
                      <a:prstDash val="solid"/>
                    </a:lnT>
                    <a:lnB w="8382">
                      <a:solidFill>
                        <a:srgbClr val="000000"/>
                      </a:solidFill>
                      <a:prstDash val="solid"/>
                    </a:lnB>
                    <a:solidFill>
                      <a:srgbClr val="DDEBF7"/>
                    </a:solidFill>
                  </a:tcPr>
                </a:tc>
                <a:tc>
                  <a:txBody>
                    <a:bodyPr/>
                    <a:lstStyle/>
                    <a:p>
                      <a:pPr marL="3175" algn="ctr">
                        <a:lnSpc>
                          <a:spcPts val="1939"/>
                        </a:lnSpc>
                      </a:pPr>
                      <a:r>
                        <a:rPr sz="1600" spc="90" dirty="0">
                          <a:latin typeface="+mn-lt"/>
                          <a:cs typeface="Arial" panose="020B0604020202020204" pitchFamily="34" charset="0"/>
                        </a:rPr>
                        <a:t>55 </a:t>
                      </a:r>
                      <a:r>
                        <a:rPr sz="1600" spc="110" dirty="0">
                          <a:latin typeface="+mn-lt"/>
                          <a:cs typeface="Arial" panose="020B0604020202020204" pitchFamily="34" charset="0"/>
                        </a:rPr>
                        <a:t>&amp; </a:t>
                      </a:r>
                      <a:r>
                        <a:rPr sz="1600" spc="90" dirty="0">
                          <a:latin typeface="+mn-lt"/>
                          <a:cs typeface="Arial" panose="020B0604020202020204" pitchFamily="34" charset="0"/>
                        </a:rPr>
                        <a:t>8</a:t>
                      </a:r>
                      <a:r>
                        <a:rPr sz="1600" spc="-50" dirty="0">
                          <a:latin typeface="+mn-lt"/>
                          <a:cs typeface="Arial" panose="020B0604020202020204" pitchFamily="34" charset="0"/>
                        </a:rPr>
                        <a:t> </a:t>
                      </a:r>
                      <a:r>
                        <a:rPr sz="1600" spc="100" dirty="0">
                          <a:latin typeface="+mn-lt"/>
                          <a:cs typeface="Arial" panose="020B0604020202020204" pitchFamily="34" charset="0"/>
                        </a:rPr>
                        <a:t>Months</a:t>
                      </a:r>
                      <a:endParaRPr sz="1600" dirty="0">
                        <a:latin typeface="+mn-lt"/>
                        <a:cs typeface="Arial" panose="020B0604020202020204" pitchFamily="34" charset="0"/>
                      </a:endParaRPr>
                    </a:p>
                  </a:txBody>
                  <a:tcPr marL="0" marR="0" marT="0" marB="0">
                    <a:lnL w="9143">
                      <a:solidFill>
                        <a:srgbClr val="000000"/>
                      </a:solidFill>
                      <a:prstDash val="solid"/>
                    </a:lnL>
                    <a:lnR w="9524">
                      <a:solidFill>
                        <a:srgbClr val="000000"/>
                      </a:solidFill>
                      <a:prstDash val="solid"/>
                    </a:lnR>
                    <a:lnT w="8382">
                      <a:solidFill>
                        <a:srgbClr val="000000"/>
                      </a:solidFill>
                      <a:prstDash val="solid"/>
                    </a:lnT>
                    <a:lnB w="8382">
                      <a:solidFill>
                        <a:srgbClr val="000000"/>
                      </a:solidFill>
                      <a:prstDash val="solid"/>
                    </a:lnB>
                    <a:solidFill>
                      <a:srgbClr val="DDEBF7"/>
                    </a:solidFill>
                  </a:tcPr>
                </a:tc>
                <a:extLst>
                  <a:ext uri="{0D108BD9-81ED-4DB2-BD59-A6C34878D82A}">
                    <a16:rowId xmlns:a16="http://schemas.microsoft.com/office/drawing/2014/main" val="163880935"/>
                  </a:ext>
                </a:extLst>
              </a:tr>
              <a:tr h="310243">
                <a:tc>
                  <a:txBody>
                    <a:bodyPr/>
                    <a:lstStyle/>
                    <a:p>
                      <a:pPr algn="ctr">
                        <a:lnSpc>
                          <a:spcPts val="1939"/>
                        </a:lnSpc>
                      </a:pPr>
                      <a:r>
                        <a:rPr sz="1600" spc="85" dirty="0">
                          <a:latin typeface="+mn-lt"/>
                          <a:cs typeface="Arial" panose="020B0604020202020204" pitchFamily="34" charset="0"/>
                        </a:rPr>
                        <a:t>1952</a:t>
                      </a:r>
                      <a:endParaRPr sz="1600" dirty="0">
                        <a:latin typeface="+mn-lt"/>
                        <a:cs typeface="Arial" panose="020B0604020202020204" pitchFamily="34" charset="0"/>
                      </a:endParaRPr>
                    </a:p>
                  </a:txBody>
                  <a:tcPr marL="0" marR="0" marT="0" marB="0">
                    <a:lnL w="9144">
                      <a:solidFill>
                        <a:srgbClr val="000000"/>
                      </a:solidFill>
                      <a:prstDash val="solid"/>
                    </a:lnL>
                    <a:lnR w="9143">
                      <a:solidFill>
                        <a:srgbClr val="000000"/>
                      </a:solidFill>
                      <a:prstDash val="solid"/>
                    </a:lnR>
                    <a:lnT w="8382">
                      <a:solidFill>
                        <a:srgbClr val="000000"/>
                      </a:solidFill>
                      <a:prstDash val="solid"/>
                    </a:lnT>
                    <a:lnB w="8382">
                      <a:solidFill>
                        <a:srgbClr val="000000"/>
                      </a:solidFill>
                      <a:prstDash val="solid"/>
                    </a:lnB>
                    <a:solidFill>
                      <a:srgbClr val="BDD7EE"/>
                    </a:solidFill>
                  </a:tcPr>
                </a:tc>
                <a:tc>
                  <a:txBody>
                    <a:bodyPr/>
                    <a:lstStyle/>
                    <a:p>
                      <a:pPr algn="ctr">
                        <a:lnSpc>
                          <a:spcPts val="1939"/>
                        </a:lnSpc>
                      </a:pPr>
                      <a:r>
                        <a:rPr sz="1600" spc="90" dirty="0">
                          <a:latin typeface="+mn-lt"/>
                          <a:cs typeface="Arial" panose="020B0604020202020204" pitchFamily="34" charset="0"/>
                        </a:rPr>
                        <a:t>55 </a:t>
                      </a:r>
                      <a:r>
                        <a:rPr sz="1600" spc="110" dirty="0">
                          <a:latin typeface="+mn-lt"/>
                          <a:cs typeface="Arial" panose="020B0604020202020204" pitchFamily="34" charset="0"/>
                        </a:rPr>
                        <a:t>&amp; </a:t>
                      </a:r>
                      <a:r>
                        <a:rPr sz="1600" spc="90" dirty="0">
                          <a:latin typeface="+mn-lt"/>
                          <a:cs typeface="Arial" panose="020B0604020202020204" pitchFamily="34" charset="0"/>
                        </a:rPr>
                        <a:t>10</a:t>
                      </a:r>
                      <a:r>
                        <a:rPr sz="1600" spc="-65" dirty="0">
                          <a:latin typeface="+mn-lt"/>
                          <a:cs typeface="Arial" panose="020B0604020202020204" pitchFamily="34" charset="0"/>
                        </a:rPr>
                        <a:t> </a:t>
                      </a:r>
                      <a:r>
                        <a:rPr sz="1600" spc="100" dirty="0">
                          <a:latin typeface="+mn-lt"/>
                          <a:cs typeface="Arial" panose="020B0604020202020204" pitchFamily="34" charset="0"/>
                        </a:rPr>
                        <a:t>Months</a:t>
                      </a:r>
                      <a:endParaRPr sz="1600" dirty="0">
                        <a:latin typeface="+mn-lt"/>
                        <a:cs typeface="Arial" panose="020B0604020202020204" pitchFamily="34" charset="0"/>
                      </a:endParaRPr>
                    </a:p>
                  </a:txBody>
                  <a:tcPr marL="0" marR="0" marT="0" marB="0">
                    <a:lnL w="9143">
                      <a:solidFill>
                        <a:srgbClr val="000000"/>
                      </a:solidFill>
                      <a:prstDash val="solid"/>
                    </a:lnL>
                    <a:lnR w="9524">
                      <a:solidFill>
                        <a:srgbClr val="000000"/>
                      </a:solidFill>
                      <a:prstDash val="solid"/>
                    </a:lnR>
                    <a:lnT w="8382">
                      <a:solidFill>
                        <a:srgbClr val="000000"/>
                      </a:solidFill>
                      <a:prstDash val="solid"/>
                    </a:lnT>
                    <a:lnB w="8382">
                      <a:solidFill>
                        <a:srgbClr val="000000"/>
                      </a:solidFill>
                      <a:prstDash val="solid"/>
                    </a:lnB>
                    <a:solidFill>
                      <a:srgbClr val="BDD7EE"/>
                    </a:solidFill>
                  </a:tcPr>
                </a:tc>
                <a:extLst>
                  <a:ext uri="{0D108BD9-81ED-4DB2-BD59-A6C34878D82A}">
                    <a16:rowId xmlns:a16="http://schemas.microsoft.com/office/drawing/2014/main" val="1275066988"/>
                  </a:ext>
                </a:extLst>
              </a:tr>
              <a:tr h="310243">
                <a:tc>
                  <a:txBody>
                    <a:bodyPr/>
                    <a:lstStyle/>
                    <a:p>
                      <a:pPr marL="8890" algn="ctr">
                        <a:lnSpc>
                          <a:spcPts val="1939"/>
                        </a:lnSpc>
                      </a:pPr>
                      <a:r>
                        <a:rPr sz="1600" spc="90" dirty="0">
                          <a:latin typeface="+mn-lt"/>
                          <a:cs typeface="Arial" panose="020B0604020202020204" pitchFamily="34" charset="0"/>
                        </a:rPr>
                        <a:t>1953</a:t>
                      </a:r>
                      <a:r>
                        <a:rPr sz="1600" spc="-15" dirty="0">
                          <a:latin typeface="+mn-lt"/>
                          <a:cs typeface="Arial" panose="020B0604020202020204" pitchFamily="34" charset="0"/>
                        </a:rPr>
                        <a:t> </a:t>
                      </a:r>
                      <a:r>
                        <a:rPr sz="1600" spc="80" dirty="0">
                          <a:latin typeface="+mn-lt"/>
                          <a:cs typeface="Arial" panose="020B0604020202020204" pitchFamily="34" charset="0"/>
                        </a:rPr>
                        <a:t>-1964</a:t>
                      </a:r>
                      <a:endParaRPr sz="1600" dirty="0">
                        <a:latin typeface="+mn-lt"/>
                        <a:cs typeface="Arial" panose="020B0604020202020204" pitchFamily="34" charset="0"/>
                      </a:endParaRPr>
                    </a:p>
                  </a:txBody>
                  <a:tcPr marL="0" marR="0" marT="0" marB="0">
                    <a:lnL w="9144">
                      <a:solidFill>
                        <a:srgbClr val="000000"/>
                      </a:solidFill>
                      <a:prstDash val="solid"/>
                    </a:lnL>
                    <a:lnR w="9143">
                      <a:solidFill>
                        <a:srgbClr val="000000"/>
                      </a:solidFill>
                      <a:prstDash val="solid"/>
                    </a:lnR>
                    <a:lnT w="8382">
                      <a:solidFill>
                        <a:srgbClr val="000000"/>
                      </a:solidFill>
                      <a:prstDash val="solid"/>
                    </a:lnT>
                    <a:lnB w="8382">
                      <a:solidFill>
                        <a:srgbClr val="000000"/>
                      </a:solidFill>
                      <a:prstDash val="solid"/>
                    </a:lnB>
                    <a:solidFill>
                      <a:srgbClr val="DDEBF7"/>
                    </a:solidFill>
                  </a:tcPr>
                </a:tc>
                <a:tc>
                  <a:txBody>
                    <a:bodyPr/>
                    <a:lstStyle/>
                    <a:p>
                      <a:pPr algn="ctr">
                        <a:lnSpc>
                          <a:spcPts val="1939"/>
                        </a:lnSpc>
                      </a:pPr>
                      <a:r>
                        <a:rPr sz="1600" spc="90" dirty="0">
                          <a:latin typeface="+mn-lt"/>
                          <a:cs typeface="Arial" panose="020B0604020202020204" pitchFamily="34" charset="0"/>
                        </a:rPr>
                        <a:t>56</a:t>
                      </a:r>
                      <a:endParaRPr sz="1600" dirty="0">
                        <a:latin typeface="+mn-lt"/>
                        <a:cs typeface="Arial" panose="020B0604020202020204" pitchFamily="34" charset="0"/>
                      </a:endParaRPr>
                    </a:p>
                  </a:txBody>
                  <a:tcPr marL="0" marR="0" marT="0" marB="0">
                    <a:lnL w="9143">
                      <a:solidFill>
                        <a:srgbClr val="000000"/>
                      </a:solidFill>
                      <a:prstDash val="solid"/>
                    </a:lnL>
                    <a:lnR w="9524">
                      <a:solidFill>
                        <a:srgbClr val="000000"/>
                      </a:solidFill>
                      <a:prstDash val="solid"/>
                    </a:lnR>
                    <a:lnT w="8382">
                      <a:solidFill>
                        <a:srgbClr val="000000"/>
                      </a:solidFill>
                      <a:prstDash val="solid"/>
                    </a:lnT>
                    <a:lnB w="8382">
                      <a:solidFill>
                        <a:srgbClr val="000000"/>
                      </a:solidFill>
                      <a:prstDash val="solid"/>
                    </a:lnB>
                    <a:solidFill>
                      <a:srgbClr val="DDEBF7"/>
                    </a:solidFill>
                  </a:tcPr>
                </a:tc>
                <a:extLst>
                  <a:ext uri="{0D108BD9-81ED-4DB2-BD59-A6C34878D82A}">
                    <a16:rowId xmlns:a16="http://schemas.microsoft.com/office/drawing/2014/main" val="1940024386"/>
                  </a:ext>
                </a:extLst>
              </a:tr>
              <a:tr h="310243">
                <a:tc>
                  <a:txBody>
                    <a:bodyPr/>
                    <a:lstStyle/>
                    <a:p>
                      <a:pPr algn="ctr">
                        <a:lnSpc>
                          <a:spcPts val="1939"/>
                        </a:lnSpc>
                      </a:pPr>
                      <a:r>
                        <a:rPr sz="1600" spc="85" dirty="0">
                          <a:latin typeface="+mn-lt"/>
                          <a:cs typeface="Arial" panose="020B0604020202020204" pitchFamily="34" charset="0"/>
                        </a:rPr>
                        <a:t>1965</a:t>
                      </a:r>
                      <a:endParaRPr sz="1600" dirty="0">
                        <a:latin typeface="+mn-lt"/>
                        <a:cs typeface="Arial" panose="020B0604020202020204" pitchFamily="34" charset="0"/>
                      </a:endParaRPr>
                    </a:p>
                  </a:txBody>
                  <a:tcPr marL="0" marR="0" marT="0" marB="0">
                    <a:lnL w="9144">
                      <a:solidFill>
                        <a:srgbClr val="000000"/>
                      </a:solidFill>
                      <a:prstDash val="solid"/>
                    </a:lnL>
                    <a:lnR w="9143">
                      <a:solidFill>
                        <a:srgbClr val="000000"/>
                      </a:solidFill>
                      <a:prstDash val="solid"/>
                    </a:lnR>
                    <a:lnT w="8382">
                      <a:solidFill>
                        <a:srgbClr val="000000"/>
                      </a:solidFill>
                      <a:prstDash val="solid"/>
                    </a:lnT>
                    <a:lnB w="8382">
                      <a:solidFill>
                        <a:srgbClr val="000000"/>
                      </a:solidFill>
                      <a:prstDash val="solid"/>
                    </a:lnB>
                    <a:solidFill>
                      <a:srgbClr val="BDD7EE"/>
                    </a:solidFill>
                  </a:tcPr>
                </a:tc>
                <a:tc>
                  <a:txBody>
                    <a:bodyPr/>
                    <a:lstStyle/>
                    <a:p>
                      <a:pPr marL="3175" algn="ctr">
                        <a:lnSpc>
                          <a:spcPts val="1939"/>
                        </a:lnSpc>
                      </a:pPr>
                      <a:r>
                        <a:rPr sz="1600" spc="90" dirty="0">
                          <a:latin typeface="+mn-lt"/>
                          <a:cs typeface="Arial" panose="020B0604020202020204" pitchFamily="34" charset="0"/>
                        </a:rPr>
                        <a:t>56 </a:t>
                      </a:r>
                      <a:r>
                        <a:rPr sz="1600" spc="110" dirty="0">
                          <a:latin typeface="+mn-lt"/>
                          <a:cs typeface="Arial" panose="020B0604020202020204" pitchFamily="34" charset="0"/>
                        </a:rPr>
                        <a:t>&amp; </a:t>
                      </a:r>
                      <a:r>
                        <a:rPr sz="1600" spc="90" dirty="0">
                          <a:latin typeface="+mn-lt"/>
                          <a:cs typeface="Arial" panose="020B0604020202020204" pitchFamily="34" charset="0"/>
                        </a:rPr>
                        <a:t>2</a:t>
                      </a:r>
                      <a:r>
                        <a:rPr sz="1600" spc="-50" dirty="0">
                          <a:latin typeface="+mn-lt"/>
                          <a:cs typeface="Arial" panose="020B0604020202020204" pitchFamily="34" charset="0"/>
                        </a:rPr>
                        <a:t> </a:t>
                      </a:r>
                      <a:r>
                        <a:rPr sz="1600" spc="100" dirty="0">
                          <a:latin typeface="+mn-lt"/>
                          <a:cs typeface="Arial" panose="020B0604020202020204" pitchFamily="34" charset="0"/>
                        </a:rPr>
                        <a:t>Months</a:t>
                      </a:r>
                      <a:endParaRPr sz="1600" dirty="0">
                        <a:latin typeface="+mn-lt"/>
                        <a:cs typeface="Arial" panose="020B0604020202020204" pitchFamily="34" charset="0"/>
                      </a:endParaRPr>
                    </a:p>
                  </a:txBody>
                  <a:tcPr marL="0" marR="0" marT="0" marB="0">
                    <a:lnL w="9143">
                      <a:solidFill>
                        <a:srgbClr val="000000"/>
                      </a:solidFill>
                      <a:prstDash val="solid"/>
                    </a:lnL>
                    <a:lnR w="9524">
                      <a:solidFill>
                        <a:srgbClr val="000000"/>
                      </a:solidFill>
                      <a:prstDash val="solid"/>
                    </a:lnR>
                    <a:lnT w="8382">
                      <a:solidFill>
                        <a:srgbClr val="000000"/>
                      </a:solidFill>
                      <a:prstDash val="solid"/>
                    </a:lnT>
                    <a:lnB w="8382">
                      <a:solidFill>
                        <a:srgbClr val="000000"/>
                      </a:solidFill>
                      <a:prstDash val="solid"/>
                    </a:lnB>
                    <a:solidFill>
                      <a:srgbClr val="BDD7EE"/>
                    </a:solidFill>
                  </a:tcPr>
                </a:tc>
                <a:extLst>
                  <a:ext uri="{0D108BD9-81ED-4DB2-BD59-A6C34878D82A}">
                    <a16:rowId xmlns:a16="http://schemas.microsoft.com/office/drawing/2014/main" val="59387468"/>
                  </a:ext>
                </a:extLst>
              </a:tr>
              <a:tr h="310242">
                <a:tc>
                  <a:txBody>
                    <a:bodyPr/>
                    <a:lstStyle/>
                    <a:p>
                      <a:pPr algn="ctr">
                        <a:lnSpc>
                          <a:spcPts val="1939"/>
                        </a:lnSpc>
                      </a:pPr>
                      <a:r>
                        <a:rPr sz="1600" spc="85" dirty="0">
                          <a:latin typeface="+mn-lt"/>
                          <a:cs typeface="Arial" panose="020B0604020202020204" pitchFamily="34" charset="0"/>
                        </a:rPr>
                        <a:t>1966</a:t>
                      </a:r>
                      <a:endParaRPr sz="1600" dirty="0">
                        <a:latin typeface="+mn-lt"/>
                        <a:cs typeface="Arial" panose="020B0604020202020204" pitchFamily="34" charset="0"/>
                      </a:endParaRPr>
                    </a:p>
                  </a:txBody>
                  <a:tcPr marL="0" marR="0" marT="0" marB="0">
                    <a:lnL w="9144">
                      <a:solidFill>
                        <a:srgbClr val="000000"/>
                      </a:solidFill>
                      <a:prstDash val="solid"/>
                    </a:lnL>
                    <a:lnR w="9143">
                      <a:solidFill>
                        <a:srgbClr val="000000"/>
                      </a:solidFill>
                      <a:prstDash val="solid"/>
                    </a:lnR>
                    <a:lnT w="8382">
                      <a:solidFill>
                        <a:srgbClr val="000000"/>
                      </a:solidFill>
                      <a:prstDash val="solid"/>
                    </a:lnT>
                    <a:lnB w="8382">
                      <a:solidFill>
                        <a:srgbClr val="000000"/>
                      </a:solidFill>
                      <a:prstDash val="solid"/>
                    </a:lnB>
                    <a:solidFill>
                      <a:srgbClr val="DDEBF7"/>
                    </a:solidFill>
                  </a:tcPr>
                </a:tc>
                <a:tc>
                  <a:txBody>
                    <a:bodyPr/>
                    <a:lstStyle/>
                    <a:p>
                      <a:pPr marL="3175" algn="ctr">
                        <a:lnSpc>
                          <a:spcPts val="1939"/>
                        </a:lnSpc>
                      </a:pPr>
                      <a:r>
                        <a:rPr sz="1600" spc="90" dirty="0">
                          <a:latin typeface="+mn-lt"/>
                          <a:cs typeface="Arial" panose="020B0604020202020204" pitchFamily="34" charset="0"/>
                        </a:rPr>
                        <a:t>56 </a:t>
                      </a:r>
                      <a:r>
                        <a:rPr sz="1600" spc="110" dirty="0">
                          <a:latin typeface="+mn-lt"/>
                          <a:cs typeface="Arial" panose="020B0604020202020204" pitchFamily="34" charset="0"/>
                        </a:rPr>
                        <a:t>&amp; </a:t>
                      </a:r>
                      <a:r>
                        <a:rPr sz="1600" spc="90" dirty="0">
                          <a:latin typeface="+mn-lt"/>
                          <a:cs typeface="Arial" panose="020B0604020202020204" pitchFamily="34" charset="0"/>
                        </a:rPr>
                        <a:t>4</a:t>
                      </a:r>
                      <a:r>
                        <a:rPr sz="1600" spc="-50" dirty="0">
                          <a:latin typeface="+mn-lt"/>
                          <a:cs typeface="Arial" panose="020B0604020202020204" pitchFamily="34" charset="0"/>
                        </a:rPr>
                        <a:t> </a:t>
                      </a:r>
                      <a:r>
                        <a:rPr sz="1600" spc="100" dirty="0">
                          <a:latin typeface="+mn-lt"/>
                          <a:cs typeface="Arial" panose="020B0604020202020204" pitchFamily="34" charset="0"/>
                        </a:rPr>
                        <a:t>Months</a:t>
                      </a:r>
                      <a:endParaRPr sz="1600" dirty="0">
                        <a:latin typeface="+mn-lt"/>
                        <a:cs typeface="Arial" panose="020B0604020202020204" pitchFamily="34" charset="0"/>
                      </a:endParaRPr>
                    </a:p>
                  </a:txBody>
                  <a:tcPr marL="0" marR="0" marT="0" marB="0">
                    <a:lnL w="9143">
                      <a:solidFill>
                        <a:srgbClr val="000000"/>
                      </a:solidFill>
                      <a:prstDash val="solid"/>
                    </a:lnL>
                    <a:lnR w="9524">
                      <a:solidFill>
                        <a:srgbClr val="000000"/>
                      </a:solidFill>
                      <a:prstDash val="solid"/>
                    </a:lnR>
                    <a:lnT w="8382">
                      <a:solidFill>
                        <a:srgbClr val="000000"/>
                      </a:solidFill>
                      <a:prstDash val="solid"/>
                    </a:lnT>
                    <a:lnB w="8382">
                      <a:solidFill>
                        <a:srgbClr val="000000"/>
                      </a:solidFill>
                      <a:prstDash val="solid"/>
                    </a:lnB>
                    <a:solidFill>
                      <a:srgbClr val="DDEBF7"/>
                    </a:solidFill>
                  </a:tcPr>
                </a:tc>
                <a:extLst>
                  <a:ext uri="{0D108BD9-81ED-4DB2-BD59-A6C34878D82A}">
                    <a16:rowId xmlns:a16="http://schemas.microsoft.com/office/drawing/2014/main" val="1153184104"/>
                  </a:ext>
                </a:extLst>
              </a:tr>
              <a:tr h="310242">
                <a:tc>
                  <a:txBody>
                    <a:bodyPr/>
                    <a:lstStyle/>
                    <a:p>
                      <a:pPr algn="ctr">
                        <a:lnSpc>
                          <a:spcPts val="1939"/>
                        </a:lnSpc>
                      </a:pPr>
                      <a:r>
                        <a:rPr sz="1600" spc="85" dirty="0">
                          <a:latin typeface="+mn-lt"/>
                          <a:cs typeface="Arial" panose="020B0604020202020204" pitchFamily="34" charset="0"/>
                        </a:rPr>
                        <a:t>1967</a:t>
                      </a:r>
                      <a:endParaRPr sz="1600" dirty="0">
                        <a:latin typeface="+mn-lt"/>
                        <a:cs typeface="Arial" panose="020B0604020202020204" pitchFamily="34" charset="0"/>
                      </a:endParaRPr>
                    </a:p>
                  </a:txBody>
                  <a:tcPr marL="0" marR="0" marT="0" marB="0">
                    <a:lnL w="9144">
                      <a:solidFill>
                        <a:srgbClr val="000000"/>
                      </a:solidFill>
                      <a:prstDash val="solid"/>
                    </a:lnL>
                    <a:lnR w="9143">
                      <a:solidFill>
                        <a:srgbClr val="000000"/>
                      </a:solidFill>
                      <a:prstDash val="solid"/>
                    </a:lnR>
                    <a:lnT w="8382">
                      <a:solidFill>
                        <a:srgbClr val="000000"/>
                      </a:solidFill>
                      <a:prstDash val="solid"/>
                    </a:lnT>
                    <a:lnB w="8382">
                      <a:solidFill>
                        <a:srgbClr val="000000"/>
                      </a:solidFill>
                      <a:prstDash val="solid"/>
                    </a:lnB>
                    <a:solidFill>
                      <a:srgbClr val="BDD7EE"/>
                    </a:solidFill>
                  </a:tcPr>
                </a:tc>
                <a:tc>
                  <a:txBody>
                    <a:bodyPr/>
                    <a:lstStyle/>
                    <a:p>
                      <a:pPr marL="3175" algn="ctr">
                        <a:lnSpc>
                          <a:spcPts val="1939"/>
                        </a:lnSpc>
                      </a:pPr>
                      <a:r>
                        <a:rPr sz="1600" spc="90" dirty="0">
                          <a:latin typeface="+mn-lt"/>
                          <a:cs typeface="Arial" panose="020B0604020202020204" pitchFamily="34" charset="0"/>
                        </a:rPr>
                        <a:t>56 </a:t>
                      </a:r>
                      <a:r>
                        <a:rPr sz="1600" spc="110" dirty="0">
                          <a:latin typeface="+mn-lt"/>
                          <a:cs typeface="Arial" panose="020B0604020202020204" pitchFamily="34" charset="0"/>
                        </a:rPr>
                        <a:t>&amp; </a:t>
                      </a:r>
                      <a:r>
                        <a:rPr sz="1600" spc="90" dirty="0">
                          <a:latin typeface="+mn-lt"/>
                          <a:cs typeface="Arial" panose="020B0604020202020204" pitchFamily="34" charset="0"/>
                        </a:rPr>
                        <a:t>6</a:t>
                      </a:r>
                      <a:r>
                        <a:rPr sz="1600" spc="-50" dirty="0">
                          <a:latin typeface="+mn-lt"/>
                          <a:cs typeface="Arial" panose="020B0604020202020204" pitchFamily="34" charset="0"/>
                        </a:rPr>
                        <a:t> </a:t>
                      </a:r>
                      <a:r>
                        <a:rPr sz="1600" spc="100" dirty="0">
                          <a:latin typeface="+mn-lt"/>
                          <a:cs typeface="Arial" panose="020B0604020202020204" pitchFamily="34" charset="0"/>
                        </a:rPr>
                        <a:t>Months</a:t>
                      </a:r>
                      <a:endParaRPr sz="1600" dirty="0">
                        <a:latin typeface="+mn-lt"/>
                        <a:cs typeface="Arial" panose="020B0604020202020204" pitchFamily="34" charset="0"/>
                      </a:endParaRPr>
                    </a:p>
                  </a:txBody>
                  <a:tcPr marL="0" marR="0" marT="0" marB="0">
                    <a:lnL w="9143">
                      <a:solidFill>
                        <a:srgbClr val="000000"/>
                      </a:solidFill>
                      <a:prstDash val="solid"/>
                    </a:lnL>
                    <a:lnR w="9524">
                      <a:solidFill>
                        <a:srgbClr val="000000"/>
                      </a:solidFill>
                      <a:prstDash val="solid"/>
                    </a:lnR>
                    <a:lnT w="8382">
                      <a:solidFill>
                        <a:srgbClr val="000000"/>
                      </a:solidFill>
                      <a:prstDash val="solid"/>
                    </a:lnT>
                    <a:lnB w="8382">
                      <a:solidFill>
                        <a:srgbClr val="000000"/>
                      </a:solidFill>
                      <a:prstDash val="solid"/>
                    </a:lnB>
                    <a:solidFill>
                      <a:srgbClr val="BDD7EE"/>
                    </a:solidFill>
                  </a:tcPr>
                </a:tc>
                <a:extLst>
                  <a:ext uri="{0D108BD9-81ED-4DB2-BD59-A6C34878D82A}">
                    <a16:rowId xmlns:a16="http://schemas.microsoft.com/office/drawing/2014/main" val="1046522678"/>
                  </a:ext>
                </a:extLst>
              </a:tr>
              <a:tr h="310243">
                <a:tc>
                  <a:txBody>
                    <a:bodyPr/>
                    <a:lstStyle/>
                    <a:p>
                      <a:pPr algn="ctr">
                        <a:lnSpc>
                          <a:spcPts val="1939"/>
                        </a:lnSpc>
                      </a:pPr>
                      <a:r>
                        <a:rPr sz="1600" spc="85" dirty="0">
                          <a:latin typeface="+mn-lt"/>
                          <a:cs typeface="Arial" panose="020B0604020202020204" pitchFamily="34" charset="0"/>
                        </a:rPr>
                        <a:t>1968</a:t>
                      </a:r>
                      <a:endParaRPr sz="1600" dirty="0">
                        <a:latin typeface="+mn-lt"/>
                        <a:cs typeface="Arial" panose="020B0604020202020204" pitchFamily="34" charset="0"/>
                      </a:endParaRPr>
                    </a:p>
                  </a:txBody>
                  <a:tcPr marL="0" marR="0" marT="0" marB="0">
                    <a:lnL w="9144">
                      <a:solidFill>
                        <a:srgbClr val="000000"/>
                      </a:solidFill>
                      <a:prstDash val="solid"/>
                    </a:lnL>
                    <a:lnR w="9143">
                      <a:solidFill>
                        <a:srgbClr val="000000"/>
                      </a:solidFill>
                      <a:prstDash val="solid"/>
                    </a:lnR>
                    <a:lnT w="8382">
                      <a:solidFill>
                        <a:srgbClr val="000000"/>
                      </a:solidFill>
                      <a:prstDash val="solid"/>
                    </a:lnT>
                    <a:lnB w="8382">
                      <a:solidFill>
                        <a:srgbClr val="000000"/>
                      </a:solidFill>
                      <a:prstDash val="solid"/>
                    </a:lnB>
                    <a:solidFill>
                      <a:srgbClr val="DDEBF7"/>
                    </a:solidFill>
                  </a:tcPr>
                </a:tc>
                <a:tc>
                  <a:txBody>
                    <a:bodyPr/>
                    <a:lstStyle/>
                    <a:p>
                      <a:pPr marL="3175" algn="ctr">
                        <a:lnSpc>
                          <a:spcPts val="1939"/>
                        </a:lnSpc>
                      </a:pPr>
                      <a:r>
                        <a:rPr sz="1600" spc="90" dirty="0">
                          <a:latin typeface="+mn-lt"/>
                          <a:cs typeface="Arial" panose="020B0604020202020204" pitchFamily="34" charset="0"/>
                        </a:rPr>
                        <a:t>56 </a:t>
                      </a:r>
                      <a:r>
                        <a:rPr sz="1600" spc="110" dirty="0">
                          <a:latin typeface="+mn-lt"/>
                          <a:cs typeface="Arial" panose="020B0604020202020204" pitchFamily="34" charset="0"/>
                        </a:rPr>
                        <a:t>&amp; </a:t>
                      </a:r>
                      <a:r>
                        <a:rPr sz="1600" spc="90" dirty="0">
                          <a:latin typeface="+mn-lt"/>
                          <a:cs typeface="Arial" panose="020B0604020202020204" pitchFamily="34" charset="0"/>
                        </a:rPr>
                        <a:t>8</a:t>
                      </a:r>
                      <a:r>
                        <a:rPr sz="1600" spc="-50" dirty="0">
                          <a:latin typeface="+mn-lt"/>
                          <a:cs typeface="Arial" panose="020B0604020202020204" pitchFamily="34" charset="0"/>
                        </a:rPr>
                        <a:t> </a:t>
                      </a:r>
                      <a:r>
                        <a:rPr sz="1600" spc="100" dirty="0">
                          <a:latin typeface="+mn-lt"/>
                          <a:cs typeface="Arial" panose="020B0604020202020204" pitchFamily="34" charset="0"/>
                        </a:rPr>
                        <a:t>Months</a:t>
                      </a:r>
                      <a:endParaRPr sz="1600" dirty="0">
                        <a:latin typeface="+mn-lt"/>
                        <a:cs typeface="Arial" panose="020B0604020202020204" pitchFamily="34" charset="0"/>
                      </a:endParaRPr>
                    </a:p>
                  </a:txBody>
                  <a:tcPr marL="0" marR="0" marT="0" marB="0">
                    <a:lnL w="9143">
                      <a:solidFill>
                        <a:srgbClr val="000000"/>
                      </a:solidFill>
                      <a:prstDash val="solid"/>
                    </a:lnL>
                    <a:lnR w="9524">
                      <a:solidFill>
                        <a:srgbClr val="000000"/>
                      </a:solidFill>
                      <a:prstDash val="solid"/>
                    </a:lnR>
                    <a:lnT w="8382">
                      <a:solidFill>
                        <a:srgbClr val="000000"/>
                      </a:solidFill>
                      <a:prstDash val="solid"/>
                    </a:lnT>
                    <a:lnB w="8382">
                      <a:solidFill>
                        <a:srgbClr val="000000"/>
                      </a:solidFill>
                      <a:prstDash val="solid"/>
                    </a:lnB>
                    <a:solidFill>
                      <a:srgbClr val="DDEBF7"/>
                    </a:solidFill>
                  </a:tcPr>
                </a:tc>
                <a:extLst>
                  <a:ext uri="{0D108BD9-81ED-4DB2-BD59-A6C34878D82A}">
                    <a16:rowId xmlns:a16="http://schemas.microsoft.com/office/drawing/2014/main" val="2352745285"/>
                  </a:ext>
                </a:extLst>
              </a:tr>
              <a:tr h="310242">
                <a:tc>
                  <a:txBody>
                    <a:bodyPr/>
                    <a:lstStyle/>
                    <a:p>
                      <a:pPr algn="ctr">
                        <a:lnSpc>
                          <a:spcPts val="1939"/>
                        </a:lnSpc>
                      </a:pPr>
                      <a:r>
                        <a:rPr sz="1600" spc="85" dirty="0">
                          <a:latin typeface="+mn-lt"/>
                          <a:cs typeface="Arial" panose="020B0604020202020204" pitchFamily="34" charset="0"/>
                        </a:rPr>
                        <a:t>1969</a:t>
                      </a:r>
                      <a:endParaRPr sz="1600" dirty="0">
                        <a:latin typeface="+mn-lt"/>
                        <a:cs typeface="Arial" panose="020B0604020202020204" pitchFamily="34" charset="0"/>
                      </a:endParaRPr>
                    </a:p>
                  </a:txBody>
                  <a:tcPr marL="0" marR="0" marT="0" marB="0">
                    <a:lnL w="9144">
                      <a:solidFill>
                        <a:srgbClr val="000000"/>
                      </a:solidFill>
                      <a:prstDash val="solid"/>
                    </a:lnL>
                    <a:lnR w="9143">
                      <a:solidFill>
                        <a:srgbClr val="000000"/>
                      </a:solidFill>
                      <a:prstDash val="solid"/>
                    </a:lnR>
                    <a:lnT w="8382">
                      <a:solidFill>
                        <a:srgbClr val="000000"/>
                      </a:solidFill>
                      <a:prstDash val="solid"/>
                    </a:lnT>
                    <a:lnB w="8381">
                      <a:solidFill>
                        <a:srgbClr val="000000"/>
                      </a:solidFill>
                      <a:prstDash val="solid"/>
                    </a:lnB>
                    <a:solidFill>
                      <a:srgbClr val="BDD7EE"/>
                    </a:solidFill>
                  </a:tcPr>
                </a:tc>
                <a:tc>
                  <a:txBody>
                    <a:bodyPr/>
                    <a:lstStyle/>
                    <a:p>
                      <a:pPr algn="ctr">
                        <a:lnSpc>
                          <a:spcPts val="1939"/>
                        </a:lnSpc>
                      </a:pPr>
                      <a:r>
                        <a:rPr sz="1600" spc="90" dirty="0">
                          <a:latin typeface="+mn-lt"/>
                          <a:cs typeface="Arial" panose="020B0604020202020204" pitchFamily="34" charset="0"/>
                        </a:rPr>
                        <a:t>56 </a:t>
                      </a:r>
                      <a:r>
                        <a:rPr sz="1600" spc="110" dirty="0">
                          <a:latin typeface="+mn-lt"/>
                          <a:cs typeface="Arial" panose="020B0604020202020204" pitchFamily="34" charset="0"/>
                        </a:rPr>
                        <a:t>&amp; </a:t>
                      </a:r>
                      <a:r>
                        <a:rPr sz="1600" spc="90" dirty="0">
                          <a:latin typeface="+mn-lt"/>
                          <a:cs typeface="Arial" panose="020B0604020202020204" pitchFamily="34" charset="0"/>
                        </a:rPr>
                        <a:t>10</a:t>
                      </a:r>
                      <a:r>
                        <a:rPr sz="1600" spc="-65" dirty="0">
                          <a:latin typeface="+mn-lt"/>
                          <a:cs typeface="Arial" panose="020B0604020202020204" pitchFamily="34" charset="0"/>
                        </a:rPr>
                        <a:t> </a:t>
                      </a:r>
                      <a:r>
                        <a:rPr sz="1600" spc="100" dirty="0">
                          <a:latin typeface="+mn-lt"/>
                          <a:cs typeface="Arial" panose="020B0604020202020204" pitchFamily="34" charset="0"/>
                        </a:rPr>
                        <a:t>Months</a:t>
                      </a:r>
                      <a:endParaRPr sz="1600" dirty="0">
                        <a:latin typeface="+mn-lt"/>
                        <a:cs typeface="Arial" panose="020B0604020202020204" pitchFamily="34" charset="0"/>
                      </a:endParaRPr>
                    </a:p>
                  </a:txBody>
                  <a:tcPr marL="0" marR="0" marT="0" marB="0">
                    <a:lnL w="9143">
                      <a:solidFill>
                        <a:srgbClr val="000000"/>
                      </a:solidFill>
                      <a:prstDash val="solid"/>
                    </a:lnL>
                    <a:lnR w="9524">
                      <a:solidFill>
                        <a:srgbClr val="000000"/>
                      </a:solidFill>
                      <a:prstDash val="solid"/>
                    </a:lnR>
                    <a:lnT w="8382">
                      <a:solidFill>
                        <a:srgbClr val="000000"/>
                      </a:solidFill>
                      <a:prstDash val="solid"/>
                    </a:lnT>
                    <a:lnB w="8381">
                      <a:solidFill>
                        <a:srgbClr val="000000"/>
                      </a:solidFill>
                      <a:prstDash val="solid"/>
                    </a:lnB>
                    <a:solidFill>
                      <a:srgbClr val="BDD7EE"/>
                    </a:solidFill>
                  </a:tcPr>
                </a:tc>
                <a:extLst>
                  <a:ext uri="{0D108BD9-81ED-4DB2-BD59-A6C34878D82A}">
                    <a16:rowId xmlns:a16="http://schemas.microsoft.com/office/drawing/2014/main" val="3444004402"/>
                  </a:ext>
                </a:extLst>
              </a:tr>
              <a:tr h="310243">
                <a:tc>
                  <a:txBody>
                    <a:bodyPr/>
                    <a:lstStyle/>
                    <a:p>
                      <a:pPr marL="8890" algn="ctr">
                        <a:lnSpc>
                          <a:spcPts val="1939"/>
                        </a:lnSpc>
                      </a:pPr>
                      <a:r>
                        <a:rPr sz="1600" spc="90" dirty="0">
                          <a:latin typeface="+mn-lt"/>
                          <a:cs typeface="Arial" panose="020B0604020202020204" pitchFamily="34" charset="0"/>
                        </a:rPr>
                        <a:t>1970 </a:t>
                      </a:r>
                      <a:r>
                        <a:rPr sz="1600" spc="110" dirty="0">
                          <a:latin typeface="+mn-lt"/>
                          <a:cs typeface="Arial" panose="020B0604020202020204" pitchFamily="34" charset="0"/>
                        </a:rPr>
                        <a:t>&amp;</a:t>
                      </a:r>
                      <a:r>
                        <a:rPr sz="1600" spc="-5" dirty="0">
                          <a:latin typeface="+mn-lt"/>
                          <a:cs typeface="Arial" panose="020B0604020202020204" pitchFamily="34" charset="0"/>
                        </a:rPr>
                        <a:t> </a:t>
                      </a:r>
                      <a:r>
                        <a:rPr sz="1600" spc="65" dirty="0">
                          <a:latin typeface="+mn-lt"/>
                          <a:cs typeface="Arial" panose="020B0604020202020204" pitchFamily="34" charset="0"/>
                        </a:rPr>
                        <a:t>After</a:t>
                      </a:r>
                      <a:endParaRPr sz="1600" dirty="0">
                        <a:latin typeface="+mn-lt"/>
                        <a:cs typeface="Arial" panose="020B0604020202020204" pitchFamily="34" charset="0"/>
                      </a:endParaRPr>
                    </a:p>
                  </a:txBody>
                  <a:tcPr marL="0" marR="0" marT="0" marB="0">
                    <a:lnL w="9144">
                      <a:solidFill>
                        <a:srgbClr val="000000"/>
                      </a:solidFill>
                      <a:prstDash val="solid"/>
                    </a:lnL>
                    <a:lnR w="9143">
                      <a:solidFill>
                        <a:srgbClr val="000000"/>
                      </a:solidFill>
                      <a:prstDash val="solid"/>
                    </a:lnR>
                    <a:lnT w="8381">
                      <a:solidFill>
                        <a:srgbClr val="000000"/>
                      </a:solidFill>
                      <a:prstDash val="solid"/>
                    </a:lnT>
                    <a:lnB w="8763">
                      <a:solidFill>
                        <a:srgbClr val="000000"/>
                      </a:solidFill>
                      <a:prstDash val="solid"/>
                    </a:lnB>
                    <a:solidFill>
                      <a:srgbClr val="DDEBF7"/>
                    </a:solidFill>
                  </a:tcPr>
                </a:tc>
                <a:tc>
                  <a:txBody>
                    <a:bodyPr/>
                    <a:lstStyle/>
                    <a:p>
                      <a:pPr marL="635" algn="ctr">
                        <a:lnSpc>
                          <a:spcPts val="1939"/>
                        </a:lnSpc>
                      </a:pPr>
                      <a:r>
                        <a:rPr sz="1600" spc="90" dirty="0">
                          <a:latin typeface="+mn-lt"/>
                          <a:cs typeface="Arial" panose="020B0604020202020204" pitchFamily="34" charset="0"/>
                        </a:rPr>
                        <a:t>57</a:t>
                      </a:r>
                      <a:endParaRPr sz="1600" dirty="0">
                        <a:latin typeface="+mn-lt"/>
                        <a:cs typeface="Arial" panose="020B0604020202020204" pitchFamily="34" charset="0"/>
                      </a:endParaRPr>
                    </a:p>
                  </a:txBody>
                  <a:tcPr marL="0" marR="0" marT="0" marB="0">
                    <a:lnL w="9143">
                      <a:solidFill>
                        <a:srgbClr val="000000"/>
                      </a:solidFill>
                      <a:prstDash val="solid"/>
                    </a:lnL>
                    <a:lnR w="9524">
                      <a:solidFill>
                        <a:srgbClr val="000000"/>
                      </a:solidFill>
                      <a:prstDash val="solid"/>
                    </a:lnR>
                    <a:lnT w="8381">
                      <a:solidFill>
                        <a:srgbClr val="000000"/>
                      </a:solidFill>
                      <a:prstDash val="solid"/>
                    </a:lnT>
                    <a:lnB w="8763">
                      <a:solidFill>
                        <a:srgbClr val="000000"/>
                      </a:solidFill>
                      <a:prstDash val="solid"/>
                    </a:lnB>
                    <a:solidFill>
                      <a:srgbClr val="DDEBF7"/>
                    </a:solidFill>
                  </a:tcPr>
                </a:tc>
                <a:extLst>
                  <a:ext uri="{0D108BD9-81ED-4DB2-BD59-A6C34878D82A}">
                    <a16:rowId xmlns:a16="http://schemas.microsoft.com/office/drawing/2014/main" val="265513313"/>
                  </a:ext>
                </a:extLst>
              </a:tr>
            </a:tbl>
          </a:graphicData>
        </a:graphic>
      </p:graphicFrame>
    </p:spTree>
    <p:extLst>
      <p:ext uri="{BB962C8B-B14F-4D97-AF65-F5344CB8AC3E}">
        <p14:creationId xmlns:p14="http://schemas.microsoft.com/office/powerpoint/2010/main" val="1183491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195132"/>
            <a:ext cx="6984206" cy="1087438"/>
          </a:xfrm>
        </p:spPr>
        <p:txBody>
          <a:bodyPr>
            <a:normAutofit/>
          </a:bodyPr>
          <a:lstStyle/>
          <a:p>
            <a:pPr algn="ctr"/>
            <a:r>
              <a:rPr lang="en-US" u="sng" dirty="0"/>
              <a:t>Types of retirement</a:t>
            </a:r>
            <a:endParaRPr lang="en-US" sz="2700" u="sng" dirty="0"/>
          </a:p>
        </p:txBody>
      </p:sp>
      <p:sp>
        <p:nvSpPr>
          <p:cNvPr id="5" name="TextBox 4">
            <a:extLst>
              <a:ext uri="{FF2B5EF4-FFF2-40B4-BE49-F238E27FC236}">
                <a16:creationId xmlns:a16="http://schemas.microsoft.com/office/drawing/2014/main" id="{E1B1BB3C-8AB7-49BC-8A6D-3D4D89A8DA16}"/>
              </a:ext>
            </a:extLst>
          </p:cNvPr>
          <p:cNvSpPr txBox="1"/>
          <p:nvPr/>
        </p:nvSpPr>
        <p:spPr>
          <a:xfrm>
            <a:off x="1633537" y="1711751"/>
            <a:ext cx="5876925" cy="1282402"/>
          </a:xfrm>
          <a:prstGeom prst="rect">
            <a:avLst/>
          </a:prstGeom>
          <a:noFill/>
        </p:spPr>
        <p:txBody>
          <a:bodyPr wrap="square">
            <a:spAutoFit/>
          </a:bodyPr>
          <a:lstStyle/>
          <a:p>
            <a:pPr marL="298450" indent="-285750">
              <a:lnSpc>
                <a:spcPct val="100000"/>
              </a:lnSpc>
              <a:buFont typeface="Arial" panose="020B0604020202020204" pitchFamily="34" charset="0"/>
              <a:buChar char="•"/>
              <a:tabLst>
                <a:tab pos="240665" algn="l"/>
                <a:tab pos="241300" algn="l"/>
              </a:tabLst>
            </a:pPr>
            <a:r>
              <a:rPr lang="en-US" sz="1800" spc="-5" dirty="0">
                <a:cs typeface="Arial" panose="020B0604020202020204" pitchFamily="34" charset="0"/>
              </a:rPr>
              <a:t>Optional</a:t>
            </a:r>
            <a:r>
              <a:rPr lang="en-US" sz="1800" spc="-60" dirty="0">
                <a:cs typeface="Arial" panose="020B0604020202020204" pitchFamily="34" charset="0"/>
              </a:rPr>
              <a:t> </a:t>
            </a:r>
            <a:r>
              <a:rPr lang="en-US" sz="1800" spc="-10" dirty="0">
                <a:cs typeface="Arial" panose="020B0604020202020204" pitchFamily="34" charset="0"/>
              </a:rPr>
              <a:t>Retirement</a:t>
            </a:r>
            <a:endParaRPr lang="en-US" sz="1800" dirty="0">
              <a:cs typeface="Arial" panose="020B0604020202020204" pitchFamily="34" charset="0"/>
            </a:endParaRPr>
          </a:p>
          <a:p>
            <a:pPr marL="298450" indent="-285750">
              <a:lnSpc>
                <a:spcPct val="100000"/>
              </a:lnSpc>
              <a:spcBef>
                <a:spcPts val="1360"/>
              </a:spcBef>
              <a:buFont typeface="Arial" panose="020B0604020202020204" pitchFamily="34" charset="0"/>
              <a:buChar char="•"/>
              <a:tabLst>
                <a:tab pos="240665" algn="l"/>
                <a:tab pos="241300" algn="l"/>
              </a:tabLst>
            </a:pPr>
            <a:r>
              <a:rPr lang="en-US" sz="1800" spc="-10" dirty="0">
                <a:cs typeface="Arial" panose="020B0604020202020204" pitchFamily="34" charset="0"/>
              </a:rPr>
              <a:t>Deferred</a:t>
            </a:r>
            <a:r>
              <a:rPr lang="en-US" sz="1800" spc="-25" dirty="0">
                <a:cs typeface="Arial" panose="020B0604020202020204" pitchFamily="34" charset="0"/>
              </a:rPr>
              <a:t> </a:t>
            </a:r>
            <a:r>
              <a:rPr lang="en-US" sz="1800" spc="-10" dirty="0">
                <a:cs typeface="Arial" panose="020B0604020202020204" pitchFamily="34" charset="0"/>
              </a:rPr>
              <a:t>Retirement</a:t>
            </a:r>
            <a:endParaRPr lang="en-US" sz="1800" dirty="0">
              <a:cs typeface="Arial" panose="020B0604020202020204" pitchFamily="34" charset="0"/>
            </a:endParaRPr>
          </a:p>
          <a:p>
            <a:pPr marL="298450" indent="-285750">
              <a:lnSpc>
                <a:spcPct val="100000"/>
              </a:lnSpc>
              <a:spcBef>
                <a:spcPts val="1360"/>
              </a:spcBef>
              <a:buFont typeface="Arial" panose="020B0604020202020204" pitchFamily="34" charset="0"/>
              <a:buChar char="•"/>
              <a:tabLst>
                <a:tab pos="240665" algn="l"/>
                <a:tab pos="241300" algn="l"/>
              </a:tabLst>
            </a:pPr>
            <a:r>
              <a:rPr lang="en-US" sz="1800" spc="-10" dirty="0">
                <a:cs typeface="Arial" panose="020B0604020202020204" pitchFamily="34" charset="0"/>
              </a:rPr>
              <a:t>Disability</a:t>
            </a:r>
            <a:r>
              <a:rPr lang="en-US" sz="1800" dirty="0">
                <a:cs typeface="Arial" panose="020B0604020202020204" pitchFamily="34" charset="0"/>
              </a:rPr>
              <a:t> </a:t>
            </a:r>
            <a:r>
              <a:rPr lang="en-US" sz="1800" spc="-10" dirty="0">
                <a:cs typeface="Arial" panose="020B0604020202020204" pitchFamily="34" charset="0"/>
              </a:rPr>
              <a:t>Retirement</a:t>
            </a:r>
            <a:endParaRPr lang="en-US" sz="1800" dirty="0">
              <a:cs typeface="Arial" panose="020B0604020202020204" pitchFamily="34" charset="0"/>
            </a:endParaRPr>
          </a:p>
        </p:txBody>
      </p:sp>
    </p:spTree>
    <p:extLst>
      <p:ext uri="{BB962C8B-B14F-4D97-AF65-F5344CB8AC3E}">
        <p14:creationId xmlns:p14="http://schemas.microsoft.com/office/powerpoint/2010/main" val="1500652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195132"/>
            <a:ext cx="6984206" cy="1087438"/>
          </a:xfrm>
        </p:spPr>
        <p:txBody>
          <a:bodyPr>
            <a:normAutofit/>
          </a:bodyPr>
          <a:lstStyle/>
          <a:p>
            <a:pPr algn="ctr"/>
            <a:r>
              <a:rPr lang="en-US" u="sng" dirty="0"/>
              <a:t>Optional retirement</a:t>
            </a:r>
          </a:p>
        </p:txBody>
      </p:sp>
      <p:sp>
        <p:nvSpPr>
          <p:cNvPr id="5" name="TextBox 4">
            <a:extLst>
              <a:ext uri="{FF2B5EF4-FFF2-40B4-BE49-F238E27FC236}">
                <a16:creationId xmlns:a16="http://schemas.microsoft.com/office/drawing/2014/main" id="{2D823ECE-B613-49EC-8FCA-B2AB1378BA16}"/>
              </a:ext>
            </a:extLst>
          </p:cNvPr>
          <p:cNvSpPr txBox="1"/>
          <p:nvPr/>
        </p:nvSpPr>
        <p:spPr>
          <a:xfrm>
            <a:off x="1804988" y="1097904"/>
            <a:ext cx="4581524" cy="369332"/>
          </a:xfrm>
          <a:prstGeom prst="rect">
            <a:avLst/>
          </a:prstGeom>
          <a:noFill/>
        </p:spPr>
        <p:txBody>
          <a:bodyPr wrap="square">
            <a:spAutoFit/>
          </a:bodyPr>
          <a:lstStyle/>
          <a:p>
            <a:pPr marL="12700" algn="ctr">
              <a:lnSpc>
                <a:spcPct val="100000"/>
              </a:lnSpc>
            </a:pPr>
            <a:r>
              <a:rPr lang="en-US" sz="1800" b="1" dirty="0">
                <a:cs typeface="Arial"/>
              </a:rPr>
              <a:t>Also Referred as a Voluntary Retirement</a:t>
            </a:r>
            <a:endParaRPr lang="en-US" sz="1800" dirty="0">
              <a:cs typeface="Arial"/>
            </a:endParaRPr>
          </a:p>
        </p:txBody>
      </p:sp>
      <p:sp>
        <p:nvSpPr>
          <p:cNvPr id="7" name="TextBox 6">
            <a:extLst>
              <a:ext uri="{FF2B5EF4-FFF2-40B4-BE49-F238E27FC236}">
                <a16:creationId xmlns:a16="http://schemas.microsoft.com/office/drawing/2014/main" id="{DE41A47B-B2B2-4109-808E-338AF9860040}"/>
              </a:ext>
            </a:extLst>
          </p:cNvPr>
          <p:cNvSpPr txBox="1"/>
          <p:nvPr/>
        </p:nvSpPr>
        <p:spPr>
          <a:xfrm>
            <a:off x="1209675" y="1829844"/>
            <a:ext cx="6805612" cy="2921313"/>
          </a:xfrm>
          <a:prstGeom prst="rect">
            <a:avLst/>
          </a:prstGeom>
          <a:noFill/>
        </p:spPr>
        <p:txBody>
          <a:bodyPr wrap="square">
            <a:spAutoFit/>
          </a:bodyPr>
          <a:lstStyle/>
          <a:p>
            <a:pPr marL="298450" indent="-285750">
              <a:lnSpc>
                <a:spcPct val="100000"/>
              </a:lnSpc>
              <a:buFont typeface="Arial" panose="020B0604020202020204" pitchFamily="34" charset="0"/>
              <a:buChar char="•"/>
              <a:tabLst>
                <a:tab pos="240665" algn="l"/>
                <a:tab pos="241300" algn="l"/>
              </a:tabLst>
            </a:pPr>
            <a:r>
              <a:rPr lang="en-US" sz="1800" spc="-10" dirty="0">
                <a:cs typeface="Arial" panose="020B0604020202020204" pitchFamily="34" charset="0"/>
              </a:rPr>
              <a:t>Minimum Retirement </a:t>
            </a:r>
            <a:r>
              <a:rPr lang="en-US" sz="1800" spc="-5" dirty="0">
                <a:cs typeface="Arial" panose="020B0604020202020204" pitchFamily="34" charset="0"/>
              </a:rPr>
              <a:t>Age </a:t>
            </a:r>
            <a:r>
              <a:rPr lang="en-US" sz="1800" spc="-10" dirty="0">
                <a:cs typeface="Arial" panose="020B0604020202020204" pitchFamily="34" charset="0"/>
              </a:rPr>
              <a:t>(MRA) </a:t>
            </a:r>
            <a:r>
              <a:rPr lang="en-US" sz="1800" spc="-5" dirty="0">
                <a:cs typeface="Arial" panose="020B0604020202020204" pitchFamily="34" charset="0"/>
              </a:rPr>
              <a:t>with 30 years</a:t>
            </a:r>
            <a:r>
              <a:rPr lang="en-US" sz="1800" spc="-25" dirty="0">
                <a:cs typeface="Arial" panose="020B0604020202020204" pitchFamily="34" charset="0"/>
              </a:rPr>
              <a:t> </a:t>
            </a:r>
            <a:r>
              <a:rPr lang="en-US" sz="1800" spc="-10" dirty="0">
                <a:cs typeface="Arial" panose="020B0604020202020204" pitchFamily="34" charset="0"/>
              </a:rPr>
              <a:t>service</a:t>
            </a:r>
            <a:endParaRPr lang="en-US" sz="1800" dirty="0">
              <a:cs typeface="Arial" panose="020B0604020202020204" pitchFamily="34" charset="0"/>
            </a:endParaRPr>
          </a:p>
          <a:p>
            <a:pPr marL="298450" indent="-285750">
              <a:lnSpc>
                <a:spcPct val="100000"/>
              </a:lnSpc>
              <a:spcBef>
                <a:spcPts val="520"/>
              </a:spcBef>
              <a:buFont typeface="Arial" panose="020B0604020202020204" pitchFamily="34" charset="0"/>
              <a:buChar char="•"/>
              <a:tabLst>
                <a:tab pos="240665" algn="l"/>
                <a:tab pos="241300" algn="l"/>
              </a:tabLst>
            </a:pPr>
            <a:r>
              <a:rPr lang="en-US" sz="1800" spc="-5" dirty="0">
                <a:cs typeface="Arial" panose="020B0604020202020204" pitchFamily="34" charset="0"/>
              </a:rPr>
              <a:t>60 years of age with 20 years</a:t>
            </a:r>
            <a:r>
              <a:rPr lang="en-US" sz="1800" spc="-10" dirty="0">
                <a:cs typeface="Arial" panose="020B0604020202020204" pitchFamily="34" charset="0"/>
              </a:rPr>
              <a:t> </a:t>
            </a:r>
            <a:r>
              <a:rPr lang="en-US" sz="1800" spc="-5" dirty="0">
                <a:cs typeface="Arial" panose="020B0604020202020204" pitchFamily="34" charset="0"/>
              </a:rPr>
              <a:t>service</a:t>
            </a:r>
            <a:endParaRPr lang="en-US" sz="1800" dirty="0">
              <a:cs typeface="Arial" panose="020B0604020202020204" pitchFamily="34" charset="0"/>
            </a:endParaRPr>
          </a:p>
          <a:p>
            <a:pPr marL="298450" indent="-285750">
              <a:lnSpc>
                <a:spcPct val="100000"/>
              </a:lnSpc>
              <a:spcBef>
                <a:spcPts val="520"/>
              </a:spcBef>
              <a:buFont typeface="Arial" panose="020B0604020202020204" pitchFamily="34" charset="0"/>
              <a:buChar char="•"/>
              <a:tabLst>
                <a:tab pos="240665" algn="l"/>
                <a:tab pos="241300" algn="l"/>
              </a:tabLst>
            </a:pPr>
            <a:r>
              <a:rPr lang="en-US" sz="1800" spc="-5" dirty="0">
                <a:cs typeface="Arial" panose="020B0604020202020204" pitchFamily="34" charset="0"/>
              </a:rPr>
              <a:t>62 years of age with 5 years</a:t>
            </a:r>
            <a:r>
              <a:rPr lang="en-US" sz="1800" spc="-30" dirty="0">
                <a:cs typeface="Arial" panose="020B0604020202020204" pitchFamily="34" charset="0"/>
              </a:rPr>
              <a:t> </a:t>
            </a:r>
            <a:r>
              <a:rPr lang="en-US" sz="1800" spc="-5" dirty="0">
                <a:cs typeface="Arial" panose="020B0604020202020204" pitchFamily="34" charset="0"/>
              </a:rPr>
              <a:t>service</a:t>
            </a:r>
            <a:endParaRPr lang="en-US" sz="1800" dirty="0">
              <a:cs typeface="Arial" panose="020B0604020202020204" pitchFamily="34" charset="0"/>
            </a:endParaRPr>
          </a:p>
          <a:p>
            <a:pPr marL="285750" indent="-285750">
              <a:lnSpc>
                <a:spcPct val="100000"/>
              </a:lnSpc>
              <a:spcBef>
                <a:spcPts val="45"/>
              </a:spcBef>
              <a:buFont typeface="Arial" panose="020B0604020202020204" pitchFamily="34" charset="0"/>
              <a:buChar char="•"/>
            </a:pPr>
            <a:endParaRPr lang="en-US" sz="1800" dirty="0">
              <a:cs typeface="Arial" panose="020B0604020202020204" pitchFamily="34" charset="0"/>
            </a:endParaRPr>
          </a:p>
          <a:p>
            <a:pPr marL="298450" indent="-285750">
              <a:lnSpc>
                <a:spcPct val="100000"/>
              </a:lnSpc>
              <a:buFont typeface="Arial" panose="020B0604020202020204" pitchFamily="34" charset="0"/>
              <a:buChar char="•"/>
              <a:tabLst>
                <a:tab pos="240665" algn="l"/>
                <a:tab pos="241300" algn="l"/>
              </a:tabLst>
            </a:pPr>
            <a:r>
              <a:rPr lang="en-US" sz="1800" spc="-5" dirty="0">
                <a:cs typeface="Arial" panose="020B0604020202020204" pitchFamily="34" charset="0"/>
              </a:rPr>
              <a:t>MRA with at least 10 years but not more than 30 years</a:t>
            </a:r>
            <a:r>
              <a:rPr lang="en-US" sz="1800" spc="-145" dirty="0">
                <a:cs typeface="Arial" panose="020B0604020202020204" pitchFamily="34" charset="0"/>
              </a:rPr>
              <a:t> </a:t>
            </a:r>
            <a:r>
              <a:rPr lang="en-US" sz="1800" spc="-10" dirty="0">
                <a:cs typeface="Arial" panose="020B0604020202020204" pitchFamily="34" charset="0"/>
              </a:rPr>
              <a:t>service:</a:t>
            </a:r>
            <a:endParaRPr lang="en-US" sz="1800" dirty="0">
              <a:cs typeface="Arial" panose="020B0604020202020204" pitchFamily="34" charset="0"/>
            </a:endParaRPr>
          </a:p>
          <a:p>
            <a:pPr marL="755015" marR="734060" indent="-285750">
              <a:lnSpc>
                <a:spcPts val="1920"/>
              </a:lnSpc>
              <a:spcBef>
                <a:spcPts val="480"/>
              </a:spcBef>
              <a:buFont typeface="Arial" panose="020B0604020202020204" pitchFamily="34" charset="0"/>
              <a:buChar char="•"/>
            </a:pPr>
            <a:r>
              <a:rPr lang="en-US" sz="1800" spc="-5" dirty="0">
                <a:cs typeface="Arial" panose="020B0604020202020204" pitchFamily="34" charset="0"/>
              </a:rPr>
              <a:t>5% </a:t>
            </a:r>
            <a:r>
              <a:rPr lang="en-US" sz="1800" spc="-10" dirty="0">
                <a:cs typeface="Arial" panose="020B0604020202020204" pitchFamily="34" charset="0"/>
              </a:rPr>
              <a:t>reduction </a:t>
            </a:r>
            <a:r>
              <a:rPr lang="en-US" sz="1800" spc="-5" dirty="0">
                <a:cs typeface="Arial" panose="020B0604020202020204" pitchFamily="34" charset="0"/>
              </a:rPr>
              <a:t>for each year under age 62</a:t>
            </a:r>
            <a:r>
              <a:rPr lang="en-US" sz="1800" spc="-265" dirty="0">
                <a:cs typeface="Arial" panose="020B0604020202020204" pitchFamily="34" charset="0"/>
              </a:rPr>
              <a:t> </a:t>
            </a:r>
            <a:r>
              <a:rPr lang="en-US" sz="1800" spc="-10" dirty="0">
                <a:cs typeface="Arial" panose="020B0604020202020204" pitchFamily="34" charset="0"/>
              </a:rPr>
              <a:t>(permanent  </a:t>
            </a:r>
            <a:r>
              <a:rPr lang="en-US" sz="1800" spc="-5" dirty="0">
                <a:cs typeface="Arial" panose="020B0604020202020204" pitchFamily="34" charset="0"/>
              </a:rPr>
              <a:t>reduction)</a:t>
            </a:r>
            <a:endParaRPr lang="en-US" sz="1800" dirty="0">
              <a:cs typeface="Arial" panose="020B0604020202020204" pitchFamily="34" charset="0"/>
            </a:endParaRPr>
          </a:p>
          <a:p>
            <a:pPr marL="755015" indent="-285750">
              <a:lnSpc>
                <a:spcPct val="100000"/>
              </a:lnSpc>
              <a:spcBef>
                <a:spcPts val="35"/>
              </a:spcBef>
              <a:buFont typeface="Arial" panose="020B0604020202020204" pitchFamily="34" charset="0"/>
              <a:buChar char="•"/>
            </a:pPr>
            <a:r>
              <a:rPr lang="en-US" sz="1800" spc="-5" dirty="0">
                <a:cs typeface="Arial" panose="020B0604020202020204" pitchFamily="34" charset="0"/>
              </a:rPr>
              <a:t>NOT </a:t>
            </a:r>
            <a:r>
              <a:rPr lang="en-US" sz="1800" spc="-10" dirty="0">
                <a:cs typeface="Arial" panose="020B0604020202020204" pitchFamily="34" charset="0"/>
              </a:rPr>
              <a:t>entitled </a:t>
            </a:r>
            <a:r>
              <a:rPr lang="en-US" sz="1800" spc="-5" dirty="0">
                <a:cs typeface="Arial" panose="020B0604020202020204" pitchFamily="34" charset="0"/>
              </a:rPr>
              <a:t>to an </a:t>
            </a:r>
            <a:r>
              <a:rPr lang="en-US" sz="1800" spc="-10" dirty="0">
                <a:cs typeface="Arial" panose="020B0604020202020204" pitchFamily="34" charset="0"/>
              </a:rPr>
              <a:t>annuity</a:t>
            </a:r>
            <a:r>
              <a:rPr lang="en-US" sz="1800" spc="-270" dirty="0">
                <a:cs typeface="Arial" panose="020B0604020202020204" pitchFamily="34" charset="0"/>
              </a:rPr>
              <a:t> </a:t>
            </a:r>
            <a:r>
              <a:rPr lang="en-US" sz="1800" b="1" i="1" spc="-10" dirty="0">
                <a:cs typeface="Arial" panose="020B0604020202020204" pitchFamily="34" charset="0"/>
              </a:rPr>
              <a:t>supplement</a:t>
            </a:r>
            <a:endParaRPr lang="en-US" sz="1800" dirty="0">
              <a:cs typeface="Arial" panose="020B0604020202020204" pitchFamily="34" charset="0"/>
            </a:endParaRPr>
          </a:p>
          <a:p>
            <a:pPr marL="755015" marR="5080" indent="-285750">
              <a:lnSpc>
                <a:spcPts val="1920"/>
              </a:lnSpc>
              <a:buFont typeface="Arial" panose="020B0604020202020204" pitchFamily="34" charset="0"/>
              <a:buChar char="•"/>
            </a:pPr>
            <a:r>
              <a:rPr lang="en-US" sz="1800" spc="-5" dirty="0">
                <a:cs typeface="Arial" panose="020B0604020202020204" pitchFamily="34" charset="0"/>
              </a:rPr>
              <a:t>Annuity </a:t>
            </a:r>
            <a:r>
              <a:rPr lang="en-US" sz="1800" spc="-10" dirty="0">
                <a:cs typeface="Arial" panose="020B0604020202020204" pitchFamily="34" charset="0"/>
              </a:rPr>
              <a:t>accrues </a:t>
            </a:r>
            <a:r>
              <a:rPr lang="en-US" sz="1800" spc="-5" dirty="0">
                <a:cs typeface="Arial" panose="020B0604020202020204" pitchFamily="34" charset="0"/>
              </a:rPr>
              <a:t>on the first day of the following </a:t>
            </a:r>
            <a:r>
              <a:rPr lang="en-US" sz="1800" spc="-10" dirty="0">
                <a:cs typeface="Arial" panose="020B0604020202020204" pitchFamily="34" charset="0"/>
              </a:rPr>
              <a:t>month </a:t>
            </a:r>
            <a:r>
              <a:rPr lang="en-US" sz="1800" spc="-5" dirty="0">
                <a:cs typeface="Arial" panose="020B0604020202020204" pitchFamily="34" charset="0"/>
              </a:rPr>
              <a:t>of </a:t>
            </a:r>
            <a:r>
              <a:rPr lang="en-US" sz="1800" spc="-10" dirty="0">
                <a:cs typeface="Arial" panose="020B0604020202020204" pitchFamily="34" charset="0"/>
              </a:rPr>
              <a:t>your retirement</a:t>
            </a:r>
            <a:endParaRPr lang="en-US" sz="1800" dirty="0">
              <a:cs typeface="Arial" panose="020B0604020202020204" pitchFamily="34" charset="0"/>
            </a:endParaRPr>
          </a:p>
        </p:txBody>
      </p:sp>
    </p:spTree>
    <p:extLst>
      <p:ext uri="{BB962C8B-B14F-4D97-AF65-F5344CB8AC3E}">
        <p14:creationId xmlns:p14="http://schemas.microsoft.com/office/powerpoint/2010/main" val="1158642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1045027" y="230230"/>
            <a:ext cx="6111309" cy="835382"/>
          </a:xfrm>
        </p:spPr>
        <p:txBody>
          <a:bodyPr>
            <a:normAutofit/>
          </a:bodyPr>
          <a:lstStyle/>
          <a:p>
            <a:pPr algn="ctr"/>
            <a:r>
              <a:rPr lang="en-US" u="sng" dirty="0"/>
              <a:t>MRA+10</a:t>
            </a:r>
          </a:p>
        </p:txBody>
      </p:sp>
      <p:sp>
        <p:nvSpPr>
          <p:cNvPr id="5" name="TextBox 4">
            <a:extLst>
              <a:ext uri="{FF2B5EF4-FFF2-40B4-BE49-F238E27FC236}">
                <a16:creationId xmlns:a16="http://schemas.microsoft.com/office/drawing/2014/main" id="{2D823ECE-B613-49EC-8FCA-B2AB1378BA16}"/>
              </a:ext>
            </a:extLst>
          </p:cNvPr>
          <p:cNvSpPr txBox="1"/>
          <p:nvPr/>
        </p:nvSpPr>
        <p:spPr>
          <a:xfrm>
            <a:off x="1804988" y="1097904"/>
            <a:ext cx="4581524" cy="369332"/>
          </a:xfrm>
          <a:prstGeom prst="rect">
            <a:avLst/>
          </a:prstGeom>
          <a:noFill/>
        </p:spPr>
        <p:txBody>
          <a:bodyPr wrap="square">
            <a:spAutoFit/>
          </a:bodyPr>
          <a:lstStyle/>
          <a:p>
            <a:pPr marL="12700" algn="ctr">
              <a:lnSpc>
                <a:spcPct val="100000"/>
              </a:lnSpc>
            </a:pPr>
            <a:r>
              <a:rPr lang="en-US" sz="1800" b="1" dirty="0">
                <a:cs typeface="Arial"/>
              </a:rPr>
              <a:t>Postponing Retirement Benefits</a:t>
            </a:r>
            <a:endParaRPr lang="en-US" sz="1800" dirty="0">
              <a:cs typeface="Arial"/>
            </a:endParaRPr>
          </a:p>
        </p:txBody>
      </p:sp>
      <p:sp>
        <p:nvSpPr>
          <p:cNvPr id="6" name="TextBox 5">
            <a:extLst>
              <a:ext uri="{FF2B5EF4-FFF2-40B4-BE49-F238E27FC236}">
                <a16:creationId xmlns:a16="http://schemas.microsoft.com/office/drawing/2014/main" id="{3624E1E3-0D85-4A35-BD54-C7F5EDAFC1D2}"/>
              </a:ext>
            </a:extLst>
          </p:cNvPr>
          <p:cNvSpPr txBox="1"/>
          <p:nvPr/>
        </p:nvSpPr>
        <p:spPr>
          <a:xfrm>
            <a:off x="904875" y="1917219"/>
            <a:ext cx="7429500" cy="2964344"/>
          </a:xfrm>
          <a:prstGeom prst="rect">
            <a:avLst/>
          </a:prstGeom>
          <a:noFill/>
        </p:spPr>
        <p:txBody>
          <a:bodyPr wrap="square">
            <a:spAutoFit/>
          </a:bodyPr>
          <a:lstStyle/>
          <a:p>
            <a:pPr marL="298450" marR="5080" indent="-285750">
              <a:lnSpc>
                <a:spcPts val="2160"/>
              </a:lnSpc>
              <a:buFont typeface="Arial" panose="020B0604020202020204" pitchFamily="34" charset="0"/>
              <a:buChar char="•"/>
              <a:tabLst>
                <a:tab pos="240665" algn="l"/>
                <a:tab pos="241300" algn="l"/>
              </a:tabLst>
            </a:pPr>
            <a:r>
              <a:rPr lang="en-US" sz="1800" spc="-70" dirty="0">
                <a:cs typeface="Arial" panose="020B0604020202020204" pitchFamily="34" charset="0"/>
              </a:rPr>
              <a:t>You </a:t>
            </a:r>
            <a:r>
              <a:rPr lang="en-US" sz="1800" spc="-5" dirty="0">
                <a:cs typeface="Arial" panose="020B0604020202020204" pitchFamily="34" charset="0"/>
              </a:rPr>
              <a:t>can </a:t>
            </a:r>
            <a:r>
              <a:rPr lang="en-US" sz="1800" spc="-10" dirty="0">
                <a:cs typeface="Arial" panose="020B0604020202020204" pitchFamily="34" charset="0"/>
              </a:rPr>
              <a:t>reduce </a:t>
            </a:r>
            <a:r>
              <a:rPr lang="en-US" sz="1800" spc="-5" dirty="0">
                <a:cs typeface="Arial" panose="020B0604020202020204" pitchFamily="34" charset="0"/>
              </a:rPr>
              <a:t>or </a:t>
            </a:r>
            <a:r>
              <a:rPr lang="en-US" sz="1800" spc="-10" dirty="0">
                <a:cs typeface="Arial" panose="020B0604020202020204" pitchFamily="34" charset="0"/>
              </a:rPr>
              <a:t>eliminate </a:t>
            </a:r>
            <a:r>
              <a:rPr lang="en-US" sz="1800" spc="-5" dirty="0">
                <a:cs typeface="Arial" panose="020B0604020202020204" pitchFamily="34" charset="0"/>
              </a:rPr>
              <a:t>the 5% age </a:t>
            </a:r>
            <a:r>
              <a:rPr lang="en-US" sz="1800" spc="-10" dirty="0">
                <a:cs typeface="Arial" panose="020B0604020202020204" pitchFamily="34" charset="0"/>
              </a:rPr>
              <a:t>reduction </a:t>
            </a:r>
            <a:r>
              <a:rPr lang="en-US" sz="1800" spc="-5" dirty="0">
                <a:cs typeface="Arial" panose="020B0604020202020204" pitchFamily="34" charset="0"/>
              </a:rPr>
              <a:t>by </a:t>
            </a:r>
            <a:r>
              <a:rPr lang="en-US" sz="1800" spc="-10" dirty="0">
                <a:cs typeface="Arial" panose="020B0604020202020204" pitchFamily="34" charset="0"/>
              </a:rPr>
              <a:t>postponing </a:t>
            </a:r>
            <a:r>
              <a:rPr lang="en-US" sz="1800" spc="-5" dirty="0">
                <a:cs typeface="Arial" panose="020B0604020202020204" pitchFamily="34" charset="0"/>
              </a:rPr>
              <a:t>the </a:t>
            </a:r>
            <a:r>
              <a:rPr lang="en-US" sz="1800" spc="-10" dirty="0">
                <a:cs typeface="Arial" panose="020B0604020202020204" pitchFamily="34" charset="0"/>
              </a:rPr>
              <a:t>commencing </a:t>
            </a:r>
            <a:r>
              <a:rPr lang="en-US" sz="1800" spc="-5" dirty="0">
                <a:cs typeface="Arial" panose="020B0604020202020204" pitchFamily="34" charset="0"/>
              </a:rPr>
              <a:t>date of your</a:t>
            </a:r>
            <a:r>
              <a:rPr lang="en-US" sz="1800" spc="-45" dirty="0">
                <a:cs typeface="Arial" panose="020B0604020202020204" pitchFamily="34" charset="0"/>
              </a:rPr>
              <a:t> </a:t>
            </a:r>
            <a:r>
              <a:rPr lang="en-US" sz="1800" spc="-10" dirty="0">
                <a:cs typeface="Arial" panose="020B0604020202020204" pitchFamily="34" charset="0"/>
              </a:rPr>
              <a:t>MRA+10</a:t>
            </a:r>
            <a:endParaRPr lang="en-US" sz="1800" dirty="0">
              <a:cs typeface="Arial" panose="020B0604020202020204" pitchFamily="34" charset="0"/>
            </a:endParaRPr>
          </a:p>
          <a:p>
            <a:pPr marL="298450" marR="48895" indent="-285750">
              <a:lnSpc>
                <a:spcPts val="2160"/>
              </a:lnSpc>
              <a:spcBef>
                <a:spcPts val="1600"/>
              </a:spcBef>
              <a:buFont typeface="Arial" panose="020B0604020202020204" pitchFamily="34" charset="0"/>
              <a:buChar char="•"/>
              <a:tabLst>
                <a:tab pos="240665" algn="l"/>
                <a:tab pos="241300" algn="l"/>
              </a:tabLst>
            </a:pPr>
            <a:r>
              <a:rPr lang="en-US" sz="1800" spc="-5" dirty="0">
                <a:cs typeface="Arial" panose="020B0604020202020204" pitchFamily="34" charset="0"/>
              </a:rPr>
              <a:t>FEHB and FEGLI coverage may be reinstated </a:t>
            </a:r>
            <a:r>
              <a:rPr lang="en-US" sz="1800" spc="-10" dirty="0">
                <a:cs typeface="Arial" panose="020B0604020202020204" pitchFamily="34" charset="0"/>
              </a:rPr>
              <a:t>prospectively </a:t>
            </a:r>
            <a:r>
              <a:rPr lang="en-US" sz="1800" spc="-5" dirty="0">
                <a:cs typeface="Arial" panose="020B0604020202020204" pitchFamily="34" charset="0"/>
              </a:rPr>
              <a:t>if </a:t>
            </a:r>
            <a:r>
              <a:rPr lang="en-US" sz="1800" spc="-10" dirty="0">
                <a:cs typeface="Arial" panose="020B0604020202020204" pitchFamily="34" charset="0"/>
              </a:rPr>
              <a:t>at </a:t>
            </a:r>
            <a:r>
              <a:rPr lang="en-US" sz="1800" spc="-5" dirty="0">
                <a:cs typeface="Arial" panose="020B0604020202020204" pitchFamily="34" charset="0"/>
              </a:rPr>
              <a:t>time of </a:t>
            </a:r>
            <a:r>
              <a:rPr lang="en-US" sz="1800" spc="-10" dirty="0">
                <a:cs typeface="Arial" panose="020B0604020202020204" pitchFamily="34" charset="0"/>
              </a:rPr>
              <a:t>separation </a:t>
            </a:r>
            <a:r>
              <a:rPr lang="en-US" sz="1800" spc="-5" dirty="0">
                <a:cs typeface="Arial" panose="020B0604020202020204" pitchFamily="34" charset="0"/>
              </a:rPr>
              <a:t>you were </a:t>
            </a:r>
            <a:r>
              <a:rPr lang="en-US" sz="1800" spc="-10" dirty="0">
                <a:cs typeface="Arial" panose="020B0604020202020204" pitchFamily="34" charset="0"/>
              </a:rPr>
              <a:t>eligible </a:t>
            </a:r>
            <a:r>
              <a:rPr lang="en-US" sz="1800" spc="-5" dirty="0">
                <a:cs typeface="Arial" panose="020B0604020202020204" pitchFamily="34" charset="0"/>
              </a:rPr>
              <a:t>to </a:t>
            </a:r>
            <a:r>
              <a:rPr lang="en-US" sz="1800" spc="-10" dirty="0">
                <a:cs typeface="Arial" panose="020B0604020202020204" pitchFamily="34" charset="0"/>
              </a:rPr>
              <a:t>continue coverage into retirement</a:t>
            </a:r>
            <a:endParaRPr lang="en-US" sz="1800" dirty="0">
              <a:cs typeface="Arial" panose="020B0604020202020204" pitchFamily="34" charset="0"/>
            </a:endParaRPr>
          </a:p>
          <a:p>
            <a:pPr marL="298450" indent="-285750">
              <a:lnSpc>
                <a:spcPct val="100000"/>
              </a:lnSpc>
              <a:spcBef>
                <a:spcPts val="1325"/>
              </a:spcBef>
              <a:buFont typeface="Arial" panose="020B0604020202020204" pitchFamily="34" charset="0"/>
              <a:buChar char="•"/>
              <a:tabLst>
                <a:tab pos="240665" algn="l"/>
                <a:tab pos="241300" algn="l"/>
              </a:tabLst>
            </a:pPr>
            <a:r>
              <a:rPr lang="en-US" sz="1800" spc="-5" dirty="0">
                <a:cs typeface="Arial" panose="020B0604020202020204" pitchFamily="34" charset="0"/>
              </a:rPr>
              <a:t>Sick leave is creditable in the computation of the</a:t>
            </a:r>
            <a:r>
              <a:rPr lang="en-US" sz="1800" spc="50" dirty="0">
                <a:cs typeface="Arial" panose="020B0604020202020204" pitchFamily="34" charset="0"/>
              </a:rPr>
              <a:t> </a:t>
            </a:r>
            <a:r>
              <a:rPr lang="en-US" sz="1800" spc="-10" dirty="0">
                <a:cs typeface="Arial" panose="020B0604020202020204" pitchFamily="34" charset="0"/>
              </a:rPr>
              <a:t>annuity</a:t>
            </a:r>
            <a:endParaRPr lang="en-US" sz="1800" dirty="0">
              <a:cs typeface="Arial" panose="020B0604020202020204" pitchFamily="34" charset="0"/>
            </a:endParaRPr>
          </a:p>
          <a:p>
            <a:pPr marL="298450" marR="210820" indent="-285750">
              <a:lnSpc>
                <a:spcPts val="2160"/>
              </a:lnSpc>
              <a:spcBef>
                <a:spcPts val="1625"/>
              </a:spcBef>
              <a:buFont typeface="Arial" panose="020B0604020202020204" pitchFamily="34" charset="0"/>
              <a:buChar char="•"/>
              <a:tabLst>
                <a:tab pos="240665" algn="l"/>
                <a:tab pos="241300" algn="l"/>
              </a:tabLst>
            </a:pPr>
            <a:r>
              <a:rPr lang="en-US" sz="1800" spc="-5" dirty="0">
                <a:cs typeface="Arial" panose="020B0604020202020204" pitchFamily="34" charset="0"/>
              </a:rPr>
              <a:t>Must elect to have </a:t>
            </a:r>
            <a:r>
              <a:rPr lang="en-US" sz="1800" spc="-10" dirty="0">
                <a:cs typeface="Arial" panose="020B0604020202020204" pitchFamily="34" charset="0"/>
              </a:rPr>
              <a:t>annuity </a:t>
            </a:r>
            <a:r>
              <a:rPr lang="en-US" sz="1800" spc="-5" dirty="0">
                <a:cs typeface="Arial" panose="020B0604020202020204" pitchFamily="34" charset="0"/>
              </a:rPr>
              <a:t>commence on any day after the first day of any </a:t>
            </a:r>
            <a:r>
              <a:rPr lang="en-US" sz="1800" spc="-10" dirty="0">
                <a:cs typeface="Arial" panose="020B0604020202020204" pitchFamily="34" charset="0"/>
              </a:rPr>
              <a:t>month following </a:t>
            </a:r>
            <a:r>
              <a:rPr lang="en-US" sz="1800" spc="-5" dirty="0">
                <a:cs typeface="Arial" panose="020B0604020202020204" pitchFamily="34" charset="0"/>
              </a:rPr>
              <a:t>separation up to and </a:t>
            </a:r>
            <a:r>
              <a:rPr lang="en-US" sz="1800" spc="-10" dirty="0">
                <a:cs typeface="Arial" panose="020B0604020202020204" pitchFamily="34" charset="0"/>
              </a:rPr>
              <a:t>including the second </a:t>
            </a:r>
            <a:r>
              <a:rPr lang="en-US" sz="1800" spc="-5" dirty="0">
                <a:cs typeface="Arial" panose="020B0604020202020204" pitchFamily="34" charset="0"/>
              </a:rPr>
              <a:t>day </a:t>
            </a:r>
            <a:r>
              <a:rPr lang="en-US" sz="1800" spc="-10" dirty="0">
                <a:cs typeface="Arial" panose="020B0604020202020204" pitchFamily="34" charset="0"/>
              </a:rPr>
              <a:t>before </a:t>
            </a:r>
            <a:r>
              <a:rPr lang="en-US" sz="1800" spc="-5" dirty="0">
                <a:cs typeface="Arial" panose="020B0604020202020204" pitchFamily="34" charset="0"/>
              </a:rPr>
              <a:t>turning age</a:t>
            </a:r>
            <a:r>
              <a:rPr lang="en-US" sz="1800" spc="5" dirty="0">
                <a:cs typeface="Arial" panose="020B0604020202020204" pitchFamily="34" charset="0"/>
              </a:rPr>
              <a:t> </a:t>
            </a:r>
            <a:r>
              <a:rPr lang="en-US" sz="1800" spc="-10" dirty="0">
                <a:cs typeface="Arial" panose="020B0604020202020204" pitchFamily="34" charset="0"/>
              </a:rPr>
              <a:t>62</a:t>
            </a:r>
            <a:endParaRPr lang="en-US" sz="1800" dirty="0">
              <a:cs typeface="Arial" panose="020B0604020202020204" pitchFamily="34" charset="0"/>
            </a:endParaRPr>
          </a:p>
        </p:txBody>
      </p:sp>
    </p:spTree>
    <p:extLst>
      <p:ext uri="{BB962C8B-B14F-4D97-AF65-F5344CB8AC3E}">
        <p14:creationId xmlns:p14="http://schemas.microsoft.com/office/powerpoint/2010/main" val="2012386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195132"/>
            <a:ext cx="6984206" cy="1087438"/>
          </a:xfrm>
        </p:spPr>
        <p:txBody>
          <a:bodyPr>
            <a:normAutofit/>
          </a:bodyPr>
          <a:lstStyle/>
          <a:p>
            <a:pPr algn="ctr"/>
            <a:r>
              <a:rPr lang="en-US" u="sng" dirty="0"/>
              <a:t>Deferred retirement</a:t>
            </a:r>
          </a:p>
        </p:txBody>
      </p:sp>
      <p:sp>
        <p:nvSpPr>
          <p:cNvPr id="5" name="TextBox 4">
            <a:extLst>
              <a:ext uri="{FF2B5EF4-FFF2-40B4-BE49-F238E27FC236}">
                <a16:creationId xmlns:a16="http://schemas.microsoft.com/office/drawing/2014/main" id="{2D823ECE-B613-49EC-8FCA-B2AB1378BA16}"/>
              </a:ext>
            </a:extLst>
          </p:cNvPr>
          <p:cNvSpPr txBox="1"/>
          <p:nvPr/>
        </p:nvSpPr>
        <p:spPr>
          <a:xfrm>
            <a:off x="771525" y="1097906"/>
            <a:ext cx="6510338" cy="369332"/>
          </a:xfrm>
          <a:prstGeom prst="rect">
            <a:avLst/>
          </a:prstGeom>
          <a:noFill/>
        </p:spPr>
        <p:txBody>
          <a:bodyPr wrap="square">
            <a:spAutoFit/>
          </a:bodyPr>
          <a:lstStyle/>
          <a:p>
            <a:pPr marL="12700" algn="ctr">
              <a:lnSpc>
                <a:spcPct val="100000"/>
              </a:lnSpc>
            </a:pPr>
            <a:r>
              <a:rPr lang="en-US" sz="1800" b="1" dirty="0">
                <a:cs typeface="Arial"/>
              </a:rPr>
              <a:t>Leaving Federal Service Before Eligible for Immediate Annuity</a:t>
            </a:r>
            <a:endParaRPr lang="en-US" sz="1800" dirty="0">
              <a:cs typeface="Arial"/>
            </a:endParaRPr>
          </a:p>
        </p:txBody>
      </p:sp>
      <p:sp>
        <p:nvSpPr>
          <p:cNvPr id="7" name="TextBox 6">
            <a:extLst>
              <a:ext uri="{FF2B5EF4-FFF2-40B4-BE49-F238E27FC236}">
                <a16:creationId xmlns:a16="http://schemas.microsoft.com/office/drawing/2014/main" id="{4E7E6771-02AA-47C6-ABA6-2D02DCA14FB0}"/>
              </a:ext>
            </a:extLst>
          </p:cNvPr>
          <p:cNvSpPr txBox="1"/>
          <p:nvPr/>
        </p:nvSpPr>
        <p:spPr>
          <a:xfrm>
            <a:off x="771525" y="1621695"/>
            <a:ext cx="7581900" cy="3985706"/>
          </a:xfrm>
          <a:prstGeom prst="rect">
            <a:avLst/>
          </a:prstGeom>
          <a:noFill/>
        </p:spPr>
        <p:txBody>
          <a:bodyPr wrap="square">
            <a:spAutoFit/>
          </a:bodyPr>
          <a:lstStyle/>
          <a:p>
            <a:pPr marL="298450" marR="100965" indent="-285750">
              <a:lnSpc>
                <a:spcPts val="2160"/>
              </a:lnSpc>
              <a:spcBef>
                <a:spcPts val="1635"/>
              </a:spcBef>
              <a:buFont typeface="Arial" panose="020B0604020202020204" pitchFamily="34" charset="0"/>
              <a:buChar char="•"/>
              <a:tabLst>
                <a:tab pos="240665" algn="l"/>
                <a:tab pos="241300" algn="l"/>
              </a:tabLst>
            </a:pPr>
            <a:r>
              <a:rPr lang="en-US" sz="1800" spc="-10" dirty="0">
                <a:cs typeface="Arial" panose="020B0604020202020204" pitchFamily="34" charset="0"/>
              </a:rPr>
              <a:t>Receive </a:t>
            </a:r>
            <a:r>
              <a:rPr lang="en-US" sz="1800" spc="-5" dirty="0">
                <a:cs typeface="Arial" panose="020B0604020202020204" pitchFamily="34" charset="0"/>
              </a:rPr>
              <a:t>a </a:t>
            </a:r>
            <a:r>
              <a:rPr lang="en-US" sz="1800" spc="-10" dirty="0">
                <a:cs typeface="Arial" panose="020B0604020202020204" pitchFamily="34" charset="0"/>
              </a:rPr>
              <a:t>deferred annuity </a:t>
            </a:r>
            <a:r>
              <a:rPr lang="en-US" sz="1800" spc="-5" dirty="0">
                <a:cs typeface="Arial" panose="020B0604020202020204" pitchFamily="34" charset="0"/>
              </a:rPr>
              <a:t>at age 62 with at least 5 years service or at MRA with at least 10 years of </a:t>
            </a:r>
            <a:r>
              <a:rPr lang="en-US" sz="1800" spc="-10" dirty="0">
                <a:cs typeface="Arial" panose="020B0604020202020204" pitchFamily="34" charset="0"/>
              </a:rPr>
              <a:t>service </a:t>
            </a:r>
            <a:r>
              <a:rPr lang="en-US" sz="1800" spc="-5" dirty="0">
                <a:cs typeface="Arial" panose="020B0604020202020204" pitchFamily="34" charset="0"/>
              </a:rPr>
              <a:t>(5% age </a:t>
            </a:r>
            <a:r>
              <a:rPr lang="en-US" sz="1800" spc="-10" dirty="0">
                <a:cs typeface="Arial" panose="020B0604020202020204" pitchFamily="34" charset="0"/>
              </a:rPr>
              <a:t>reduction)</a:t>
            </a:r>
            <a:r>
              <a:rPr lang="en-US" sz="1800" spc="-80" dirty="0">
                <a:cs typeface="Arial" panose="020B0604020202020204" pitchFamily="34" charset="0"/>
              </a:rPr>
              <a:t> </a:t>
            </a:r>
            <a:r>
              <a:rPr lang="en-US" sz="1800" spc="-5" dirty="0">
                <a:cs typeface="Arial" panose="020B0604020202020204" pitchFamily="34" charset="0"/>
              </a:rPr>
              <a:t>IF:</a:t>
            </a:r>
            <a:endParaRPr lang="en-US" sz="1800" dirty="0">
              <a:cs typeface="Arial" panose="020B0604020202020204" pitchFamily="34" charset="0"/>
            </a:endParaRPr>
          </a:p>
          <a:p>
            <a:pPr marL="755015" marR="5080" indent="-285750">
              <a:lnSpc>
                <a:spcPts val="2160"/>
              </a:lnSpc>
              <a:spcBef>
                <a:spcPts val="1095"/>
              </a:spcBef>
              <a:buFont typeface="Arial" panose="020B0604020202020204" pitchFamily="34" charset="0"/>
              <a:buChar char="•"/>
            </a:pPr>
            <a:r>
              <a:rPr lang="en-US" sz="1800" spc="-70" dirty="0">
                <a:cs typeface="Arial" panose="020B0604020202020204" pitchFamily="34" charset="0"/>
              </a:rPr>
              <a:t>You </a:t>
            </a:r>
            <a:r>
              <a:rPr lang="en-US" sz="1800" spc="-5" dirty="0">
                <a:cs typeface="Arial" panose="020B0604020202020204" pitchFamily="34" charset="0"/>
              </a:rPr>
              <a:t>are </a:t>
            </a:r>
            <a:r>
              <a:rPr lang="en-US" sz="1800" b="1" spc="-5" dirty="0">
                <a:solidFill>
                  <a:srgbClr val="C00000"/>
                </a:solidFill>
                <a:cs typeface="Arial" panose="020B0604020202020204" pitchFamily="34" charset="0"/>
              </a:rPr>
              <a:t>not</a:t>
            </a:r>
            <a:r>
              <a:rPr lang="en-US" sz="1800" spc="-5" dirty="0">
                <a:cs typeface="Arial" panose="020B0604020202020204" pitchFamily="34" charset="0"/>
              </a:rPr>
              <a:t> </a:t>
            </a:r>
            <a:r>
              <a:rPr lang="en-US" sz="1800" spc="-10" dirty="0">
                <a:cs typeface="Arial" panose="020B0604020202020204" pitchFamily="34" charset="0"/>
              </a:rPr>
              <a:t>eligible </a:t>
            </a:r>
            <a:r>
              <a:rPr lang="en-US" sz="1800" spc="-5" dirty="0">
                <a:cs typeface="Arial" panose="020B0604020202020204" pitchFamily="34" charset="0"/>
              </a:rPr>
              <a:t>for an </a:t>
            </a:r>
            <a:r>
              <a:rPr lang="en-US" sz="1800" spc="-10" dirty="0">
                <a:cs typeface="Arial" panose="020B0604020202020204" pitchFamily="34" charset="0"/>
              </a:rPr>
              <a:t>immediate annuity </a:t>
            </a:r>
            <a:r>
              <a:rPr lang="en-US" sz="1800" spc="-5" dirty="0">
                <a:cs typeface="Arial" panose="020B0604020202020204" pitchFamily="34" charset="0"/>
              </a:rPr>
              <a:t>within 1 </a:t>
            </a:r>
            <a:r>
              <a:rPr lang="en-US" sz="1800" spc="-10" dirty="0">
                <a:cs typeface="Arial" panose="020B0604020202020204" pitchFamily="34" charset="0"/>
              </a:rPr>
              <a:t>month of  </a:t>
            </a:r>
            <a:r>
              <a:rPr lang="en-US" sz="1800" spc="-5" dirty="0">
                <a:cs typeface="Arial" panose="020B0604020202020204" pitchFamily="34" charset="0"/>
              </a:rPr>
              <a:t>separation</a:t>
            </a:r>
            <a:endParaRPr lang="en-US" sz="1800" dirty="0">
              <a:cs typeface="Arial" panose="020B0604020202020204" pitchFamily="34" charset="0"/>
            </a:endParaRPr>
          </a:p>
          <a:p>
            <a:pPr marL="755015" marR="345440" indent="-285750">
              <a:lnSpc>
                <a:spcPts val="2160"/>
              </a:lnSpc>
              <a:spcBef>
                <a:spcPts val="1095"/>
              </a:spcBef>
              <a:buFont typeface="Arial" panose="020B0604020202020204" pitchFamily="34" charset="0"/>
              <a:buChar char="•"/>
            </a:pPr>
            <a:r>
              <a:rPr lang="en-US" sz="1800" spc="-70" dirty="0">
                <a:cs typeface="Arial" panose="020B0604020202020204" pitchFamily="34" charset="0"/>
              </a:rPr>
              <a:t>You </a:t>
            </a:r>
            <a:r>
              <a:rPr lang="en-US" sz="1800" spc="-5" dirty="0">
                <a:cs typeface="Arial" panose="020B0604020202020204" pitchFamily="34" charset="0"/>
              </a:rPr>
              <a:t>meet the </a:t>
            </a:r>
            <a:r>
              <a:rPr lang="en-US" sz="1800" spc="-10" dirty="0">
                <a:cs typeface="Arial" panose="020B0604020202020204" pitchFamily="34" charset="0"/>
              </a:rPr>
              <a:t>minimum </a:t>
            </a:r>
            <a:r>
              <a:rPr lang="en-US" sz="1800" spc="-5" dirty="0">
                <a:cs typeface="Arial" panose="020B0604020202020204" pitchFamily="34" charset="0"/>
              </a:rPr>
              <a:t>5 years of </a:t>
            </a:r>
            <a:r>
              <a:rPr lang="en-US" sz="1800" spc="-10" dirty="0">
                <a:cs typeface="Arial" panose="020B0604020202020204" pitchFamily="34" charset="0"/>
              </a:rPr>
              <a:t>creditable civilian service  requirement </a:t>
            </a:r>
            <a:r>
              <a:rPr lang="en-US" sz="1800" spc="-5" dirty="0">
                <a:cs typeface="Arial" panose="020B0604020202020204" pitchFamily="34" charset="0"/>
              </a:rPr>
              <a:t>at the time of</a:t>
            </a:r>
            <a:r>
              <a:rPr lang="en-US" sz="1800" dirty="0">
                <a:cs typeface="Arial" panose="020B0604020202020204" pitchFamily="34" charset="0"/>
              </a:rPr>
              <a:t> </a:t>
            </a:r>
            <a:r>
              <a:rPr lang="en-US" sz="1800" spc="-10" dirty="0">
                <a:cs typeface="Arial" panose="020B0604020202020204" pitchFamily="34" charset="0"/>
              </a:rPr>
              <a:t>separation</a:t>
            </a:r>
            <a:endParaRPr lang="en-US" sz="1800" dirty="0">
              <a:cs typeface="Arial" panose="020B0604020202020204" pitchFamily="34" charset="0"/>
            </a:endParaRPr>
          </a:p>
          <a:p>
            <a:pPr marL="755015" marR="308610" indent="-285750">
              <a:lnSpc>
                <a:spcPts val="2160"/>
              </a:lnSpc>
              <a:spcBef>
                <a:spcPts val="1105"/>
              </a:spcBef>
              <a:buFont typeface="Arial" panose="020B0604020202020204" pitchFamily="34" charset="0"/>
              <a:buChar char="•"/>
            </a:pPr>
            <a:r>
              <a:rPr lang="en-US" sz="1800" spc="-70" dirty="0">
                <a:cs typeface="Arial" panose="020B0604020202020204" pitchFamily="34" charset="0"/>
              </a:rPr>
              <a:t>You </a:t>
            </a:r>
            <a:r>
              <a:rPr lang="en-US" sz="1800" spc="-5" dirty="0">
                <a:cs typeface="Arial" panose="020B0604020202020204" pitchFamily="34" charset="0"/>
              </a:rPr>
              <a:t>do </a:t>
            </a:r>
            <a:r>
              <a:rPr lang="en-US" sz="1800" b="1" spc="-5" dirty="0">
                <a:solidFill>
                  <a:srgbClr val="C00000"/>
                </a:solidFill>
                <a:cs typeface="Arial" panose="020B0604020202020204" pitchFamily="34" charset="0"/>
              </a:rPr>
              <a:t>not take a </a:t>
            </a:r>
            <a:r>
              <a:rPr lang="en-US" sz="1800" b="1" spc="-10" dirty="0">
                <a:solidFill>
                  <a:srgbClr val="C00000"/>
                </a:solidFill>
                <a:cs typeface="Arial" panose="020B0604020202020204" pitchFamily="34" charset="0"/>
              </a:rPr>
              <a:t>refund </a:t>
            </a:r>
            <a:r>
              <a:rPr lang="en-US" sz="1800" spc="-5" dirty="0">
                <a:cs typeface="Arial" panose="020B0604020202020204" pitchFamily="34" charset="0"/>
              </a:rPr>
              <a:t>of your </a:t>
            </a:r>
            <a:r>
              <a:rPr lang="en-US" sz="1800" spc="-10" dirty="0">
                <a:cs typeface="Arial" panose="020B0604020202020204" pitchFamily="34" charset="0"/>
              </a:rPr>
              <a:t>retirement deductions after  </a:t>
            </a:r>
            <a:r>
              <a:rPr lang="en-US" sz="1800" spc="-5" dirty="0">
                <a:cs typeface="Arial" panose="020B0604020202020204" pitchFamily="34" charset="0"/>
              </a:rPr>
              <a:t>separating from Federal</a:t>
            </a:r>
            <a:r>
              <a:rPr lang="en-US" sz="1800" spc="5" dirty="0">
                <a:cs typeface="Arial" panose="020B0604020202020204" pitchFamily="34" charset="0"/>
              </a:rPr>
              <a:t> </a:t>
            </a:r>
            <a:r>
              <a:rPr lang="en-US" sz="1800" spc="-5" dirty="0">
                <a:cs typeface="Arial" panose="020B0604020202020204" pitchFamily="34" charset="0"/>
              </a:rPr>
              <a:t>service</a:t>
            </a:r>
            <a:endParaRPr lang="en-US" sz="1800" dirty="0">
              <a:cs typeface="Arial" panose="020B0604020202020204" pitchFamily="34" charset="0"/>
            </a:endParaRPr>
          </a:p>
          <a:p>
            <a:pPr marL="298450" marR="204470" indent="-285750">
              <a:lnSpc>
                <a:spcPts val="2160"/>
              </a:lnSpc>
              <a:spcBef>
                <a:spcPts val="1595"/>
              </a:spcBef>
              <a:buFont typeface="Arial" panose="020B0604020202020204" pitchFamily="34" charset="0"/>
              <a:buChar char="•"/>
              <a:tabLst>
                <a:tab pos="240665" algn="l"/>
                <a:tab pos="241300" algn="l"/>
              </a:tabLst>
            </a:pPr>
            <a:r>
              <a:rPr lang="en-US" sz="1800" spc="-5" dirty="0">
                <a:cs typeface="Arial" panose="020B0604020202020204" pitchFamily="34" charset="0"/>
              </a:rPr>
              <a:t>FEHB and FEGLI will </a:t>
            </a:r>
            <a:r>
              <a:rPr lang="en-US" sz="1800" b="1" spc="-5" dirty="0">
                <a:solidFill>
                  <a:srgbClr val="C00000"/>
                </a:solidFill>
                <a:cs typeface="Arial" panose="020B0604020202020204" pitchFamily="34" charset="0"/>
              </a:rPr>
              <a:t>NOT</a:t>
            </a:r>
            <a:r>
              <a:rPr lang="en-US" sz="1800" spc="-5" dirty="0">
                <a:cs typeface="Arial" panose="020B0604020202020204" pitchFamily="34" charset="0"/>
              </a:rPr>
              <a:t> be </a:t>
            </a:r>
            <a:r>
              <a:rPr lang="en-US" sz="1800" spc="-10" dirty="0">
                <a:cs typeface="Arial" panose="020B0604020202020204" pitchFamily="34" charset="0"/>
              </a:rPr>
              <a:t>reinstated </a:t>
            </a:r>
            <a:r>
              <a:rPr lang="en-US" sz="1800" spc="-5" dirty="0">
                <a:cs typeface="Arial" panose="020B0604020202020204" pitchFamily="34" charset="0"/>
              </a:rPr>
              <a:t>at the time your </a:t>
            </a:r>
            <a:r>
              <a:rPr lang="en-US" sz="1800" spc="-10" dirty="0">
                <a:cs typeface="Arial" panose="020B0604020202020204" pitchFamily="34" charset="0"/>
              </a:rPr>
              <a:t>annuity  commences. Application </a:t>
            </a:r>
            <a:r>
              <a:rPr lang="en-US" sz="1800" spc="-5" dirty="0">
                <a:cs typeface="Arial" panose="020B0604020202020204" pitchFamily="34" charset="0"/>
              </a:rPr>
              <a:t>is sent </a:t>
            </a:r>
            <a:r>
              <a:rPr lang="en-US" sz="1800" spc="-10" dirty="0">
                <a:cs typeface="Arial" panose="020B0604020202020204" pitchFamily="34" charset="0"/>
              </a:rPr>
              <a:t>directly </a:t>
            </a:r>
            <a:r>
              <a:rPr lang="en-US" sz="1800" spc="-5" dirty="0">
                <a:cs typeface="Arial" panose="020B0604020202020204" pitchFamily="34" charset="0"/>
              </a:rPr>
              <a:t>to</a:t>
            </a:r>
            <a:r>
              <a:rPr lang="en-US" sz="1800" spc="-45" dirty="0">
                <a:cs typeface="Arial" panose="020B0604020202020204" pitchFamily="34" charset="0"/>
              </a:rPr>
              <a:t> </a:t>
            </a:r>
            <a:r>
              <a:rPr lang="en-US" sz="1800" spc="-5" dirty="0">
                <a:cs typeface="Arial" panose="020B0604020202020204" pitchFamily="34" charset="0"/>
              </a:rPr>
              <a:t>OPM</a:t>
            </a:r>
            <a:endParaRPr lang="en-US" sz="1800" dirty="0">
              <a:cs typeface="Arial" panose="020B0604020202020204" pitchFamily="34" charset="0"/>
            </a:endParaRPr>
          </a:p>
          <a:p>
            <a:pPr marL="298450" indent="-285750" algn="ctr">
              <a:lnSpc>
                <a:spcPct val="100000"/>
              </a:lnSpc>
              <a:spcBef>
                <a:spcPts val="1325"/>
              </a:spcBef>
              <a:buFont typeface="Arial" panose="020B0604020202020204" pitchFamily="34" charset="0"/>
              <a:buChar char="•"/>
            </a:pPr>
            <a:r>
              <a:rPr lang="en-US" sz="1800" b="1" spc="-10" dirty="0">
                <a:solidFill>
                  <a:srgbClr val="C00000"/>
                </a:solidFill>
                <a:cs typeface="Arial" panose="020B0604020202020204" pitchFamily="34" charset="0"/>
              </a:rPr>
              <a:t>NOTE:</a:t>
            </a:r>
            <a:r>
              <a:rPr lang="en-US" sz="1800" b="1" spc="-10" dirty="0">
                <a:solidFill>
                  <a:srgbClr val="FF0000"/>
                </a:solidFill>
                <a:cs typeface="Arial" panose="020B0604020202020204" pitchFamily="34" charset="0"/>
              </a:rPr>
              <a:t> </a:t>
            </a:r>
            <a:r>
              <a:rPr lang="en-US" sz="1800" spc="-5" dirty="0">
                <a:cs typeface="Arial" panose="020B0604020202020204" pitchFamily="34" charset="0"/>
              </a:rPr>
              <a:t>FERS </a:t>
            </a:r>
            <a:r>
              <a:rPr lang="en-US" sz="1800" spc="-10" dirty="0">
                <a:cs typeface="Arial" panose="020B0604020202020204" pitchFamily="34" charset="0"/>
              </a:rPr>
              <a:t>annuity </a:t>
            </a:r>
            <a:r>
              <a:rPr lang="en-US" sz="1800" i="1" spc="-10" dirty="0">
                <a:cs typeface="Arial" panose="020B0604020202020204" pitchFamily="34" charset="0"/>
              </a:rPr>
              <a:t>supplement </a:t>
            </a:r>
            <a:r>
              <a:rPr lang="en-US" sz="1800" spc="-5" dirty="0">
                <a:cs typeface="Arial" panose="020B0604020202020204" pitchFamily="34" charset="0"/>
              </a:rPr>
              <a:t>is </a:t>
            </a:r>
            <a:r>
              <a:rPr lang="en-US" sz="1800" b="1" spc="-5" dirty="0">
                <a:solidFill>
                  <a:srgbClr val="C00000"/>
                </a:solidFill>
                <a:cs typeface="Arial" panose="020B0604020202020204" pitchFamily="34" charset="0"/>
              </a:rPr>
              <a:t>NOT</a:t>
            </a:r>
            <a:r>
              <a:rPr lang="en-US" sz="1800" spc="85" dirty="0">
                <a:solidFill>
                  <a:srgbClr val="FF0000"/>
                </a:solidFill>
                <a:cs typeface="Arial" panose="020B0604020202020204" pitchFamily="34" charset="0"/>
              </a:rPr>
              <a:t> </a:t>
            </a:r>
            <a:r>
              <a:rPr lang="en-US" sz="1800" spc="-10" dirty="0">
                <a:cs typeface="Arial" panose="020B0604020202020204" pitchFamily="34" charset="0"/>
              </a:rPr>
              <a:t>payable</a:t>
            </a:r>
            <a:endParaRPr lang="en-US" sz="1800" dirty="0">
              <a:cs typeface="Arial" panose="020B0604020202020204" pitchFamily="34" charset="0"/>
            </a:endParaRPr>
          </a:p>
        </p:txBody>
      </p:sp>
    </p:spTree>
    <p:extLst>
      <p:ext uri="{BB962C8B-B14F-4D97-AF65-F5344CB8AC3E}">
        <p14:creationId xmlns:p14="http://schemas.microsoft.com/office/powerpoint/2010/main" val="2004048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Disability retirement</a:t>
            </a:r>
          </a:p>
        </p:txBody>
      </p:sp>
      <p:sp>
        <p:nvSpPr>
          <p:cNvPr id="6" name="TextBox 5">
            <a:extLst>
              <a:ext uri="{FF2B5EF4-FFF2-40B4-BE49-F238E27FC236}">
                <a16:creationId xmlns:a16="http://schemas.microsoft.com/office/drawing/2014/main" id="{4A24D23B-3422-4AC2-9230-141C9CBD68E7}"/>
              </a:ext>
            </a:extLst>
          </p:cNvPr>
          <p:cNvSpPr txBox="1"/>
          <p:nvPr/>
        </p:nvSpPr>
        <p:spPr>
          <a:xfrm>
            <a:off x="913209" y="1657351"/>
            <a:ext cx="7317581" cy="2244204"/>
          </a:xfrm>
          <a:prstGeom prst="rect">
            <a:avLst/>
          </a:prstGeom>
          <a:noFill/>
        </p:spPr>
        <p:txBody>
          <a:bodyPr wrap="square">
            <a:spAutoFit/>
          </a:bodyPr>
          <a:lstStyle/>
          <a:p>
            <a:pPr marL="298450" marR="5080" indent="-285750">
              <a:lnSpc>
                <a:spcPts val="2160"/>
              </a:lnSpc>
              <a:buFont typeface="Arial" panose="020B0604020202020204" pitchFamily="34" charset="0"/>
              <a:buChar char="•"/>
              <a:tabLst>
                <a:tab pos="240665" algn="l"/>
                <a:tab pos="241300" algn="l"/>
              </a:tabLst>
            </a:pPr>
            <a:r>
              <a:rPr lang="en-US" sz="1800" spc="-10" dirty="0">
                <a:cs typeface="Arial" panose="020B0604020202020204" pitchFamily="34" charset="0"/>
              </a:rPr>
              <a:t>Disability </a:t>
            </a:r>
            <a:r>
              <a:rPr lang="en-US" sz="1800" spc="-5" dirty="0">
                <a:cs typeface="Arial" panose="020B0604020202020204" pitchFamily="34" charset="0"/>
              </a:rPr>
              <a:t>– </a:t>
            </a:r>
            <a:r>
              <a:rPr lang="en-US" sz="1800" spc="-10" dirty="0">
                <a:cs typeface="Arial" panose="020B0604020202020204" pitchFamily="34" charset="0"/>
              </a:rPr>
              <a:t>Unable </a:t>
            </a:r>
            <a:r>
              <a:rPr lang="en-US" sz="1800" spc="-5" dirty="0">
                <a:cs typeface="Arial" panose="020B0604020202020204" pitchFamily="34" charset="0"/>
              </a:rPr>
              <a:t>to </a:t>
            </a:r>
            <a:r>
              <a:rPr lang="en-US" sz="1800" spc="-10" dirty="0">
                <a:cs typeface="Arial" panose="020B0604020202020204" pitchFamily="34" charset="0"/>
              </a:rPr>
              <a:t>render </a:t>
            </a:r>
            <a:r>
              <a:rPr lang="en-US" sz="1800" spc="-5" dirty="0">
                <a:cs typeface="Arial" panose="020B0604020202020204" pitchFamily="34" charset="0"/>
              </a:rPr>
              <a:t>useful and </a:t>
            </a:r>
            <a:r>
              <a:rPr lang="en-US" sz="1800" spc="-10" dirty="0">
                <a:cs typeface="Arial" panose="020B0604020202020204" pitchFamily="34" charset="0"/>
              </a:rPr>
              <a:t>efficient service because </a:t>
            </a:r>
            <a:r>
              <a:rPr lang="en-US" sz="1800" spc="-5" dirty="0">
                <a:cs typeface="Arial" panose="020B0604020202020204" pitchFamily="34" charset="0"/>
              </a:rPr>
              <a:t>of </a:t>
            </a:r>
            <a:r>
              <a:rPr lang="en-US" sz="1800" spc="-10" dirty="0">
                <a:cs typeface="Arial" panose="020B0604020202020204" pitchFamily="34" charset="0"/>
              </a:rPr>
              <a:t>disease </a:t>
            </a:r>
            <a:r>
              <a:rPr lang="en-US" sz="1800" spc="-5" dirty="0">
                <a:cs typeface="Arial" panose="020B0604020202020204" pitchFamily="34" charset="0"/>
              </a:rPr>
              <a:t>or</a:t>
            </a:r>
            <a:r>
              <a:rPr lang="en-US" sz="1800" spc="-40" dirty="0">
                <a:cs typeface="Arial" panose="020B0604020202020204" pitchFamily="34" charset="0"/>
              </a:rPr>
              <a:t> </a:t>
            </a:r>
            <a:r>
              <a:rPr lang="en-US" sz="1800" spc="-10" dirty="0">
                <a:cs typeface="Arial" panose="020B0604020202020204" pitchFamily="34" charset="0"/>
              </a:rPr>
              <a:t>injury</a:t>
            </a:r>
            <a:endParaRPr lang="en-US" sz="1800" dirty="0">
              <a:cs typeface="Arial" panose="020B0604020202020204" pitchFamily="34" charset="0"/>
            </a:endParaRPr>
          </a:p>
          <a:p>
            <a:pPr marL="298450" indent="-285750">
              <a:lnSpc>
                <a:spcPct val="100000"/>
              </a:lnSpc>
              <a:spcBef>
                <a:spcPts val="1930"/>
              </a:spcBef>
              <a:buFont typeface="Arial" panose="020B0604020202020204" pitchFamily="34" charset="0"/>
              <a:buChar char="•"/>
              <a:tabLst>
                <a:tab pos="240665" algn="l"/>
                <a:tab pos="241300" algn="l"/>
              </a:tabLst>
            </a:pPr>
            <a:r>
              <a:rPr lang="en-US" sz="1800" spc="-5" dirty="0">
                <a:cs typeface="Arial" panose="020B0604020202020204" pitchFamily="34" charset="0"/>
              </a:rPr>
              <a:t>Must be in a </a:t>
            </a:r>
            <a:r>
              <a:rPr lang="en-US" sz="1800" spc="-10" dirty="0">
                <a:cs typeface="Arial" panose="020B0604020202020204" pitchFamily="34" charset="0"/>
              </a:rPr>
              <a:t>position covered </a:t>
            </a:r>
            <a:r>
              <a:rPr lang="en-US" sz="1800" spc="-5" dirty="0">
                <a:cs typeface="Arial" panose="020B0604020202020204" pitchFamily="34" charset="0"/>
              </a:rPr>
              <a:t>by</a:t>
            </a:r>
            <a:r>
              <a:rPr lang="en-US" sz="1800" spc="15" dirty="0">
                <a:cs typeface="Arial" panose="020B0604020202020204" pitchFamily="34" charset="0"/>
              </a:rPr>
              <a:t> </a:t>
            </a:r>
            <a:r>
              <a:rPr lang="en-US" sz="1800" spc="-5" dirty="0">
                <a:cs typeface="Arial" panose="020B0604020202020204" pitchFamily="34" charset="0"/>
              </a:rPr>
              <a:t>FERS</a:t>
            </a:r>
            <a:endParaRPr lang="en-US" sz="1800" dirty="0">
              <a:cs typeface="Arial" panose="020B0604020202020204" pitchFamily="34" charset="0"/>
            </a:endParaRPr>
          </a:p>
          <a:p>
            <a:pPr marL="298450" indent="-285750">
              <a:lnSpc>
                <a:spcPct val="100000"/>
              </a:lnSpc>
              <a:spcBef>
                <a:spcPts val="1955"/>
              </a:spcBef>
              <a:buFont typeface="Arial" panose="020B0604020202020204" pitchFamily="34" charset="0"/>
              <a:buChar char="•"/>
              <a:tabLst>
                <a:tab pos="240665" algn="l"/>
                <a:tab pos="241300" algn="l"/>
              </a:tabLst>
            </a:pPr>
            <a:r>
              <a:rPr lang="en-US" sz="1800" spc="-10" dirty="0">
                <a:cs typeface="Arial" panose="020B0604020202020204" pitchFamily="34" charset="0"/>
              </a:rPr>
              <a:t>Minimum </a:t>
            </a:r>
            <a:r>
              <a:rPr lang="en-US" sz="1800" spc="-5" dirty="0">
                <a:cs typeface="Arial" panose="020B0604020202020204" pitchFamily="34" charset="0"/>
              </a:rPr>
              <a:t>of 18 </a:t>
            </a:r>
            <a:r>
              <a:rPr lang="en-US" sz="1800" spc="-10" dirty="0">
                <a:cs typeface="Arial" panose="020B0604020202020204" pitchFamily="34" charset="0"/>
              </a:rPr>
              <a:t>months creditable civilian</a:t>
            </a:r>
            <a:r>
              <a:rPr lang="en-US" sz="1800" spc="125" dirty="0">
                <a:cs typeface="Arial" panose="020B0604020202020204" pitchFamily="34" charset="0"/>
              </a:rPr>
              <a:t> </a:t>
            </a:r>
            <a:r>
              <a:rPr lang="en-US" sz="1800" spc="-10" dirty="0">
                <a:cs typeface="Arial" panose="020B0604020202020204" pitchFamily="34" charset="0"/>
              </a:rPr>
              <a:t>service</a:t>
            </a:r>
          </a:p>
          <a:p>
            <a:pPr marL="298450" indent="-285750">
              <a:lnSpc>
                <a:spcPct val="100000"/>
              </a:lnSpc>
              <a:spcBef>
                <a:spcPts val="1955"/>
              </a:spcBef>
              <a:buFont typeface="Arial" panose="020B0604020202020204" pitchFamily="34" charset="0"/>
              <a:buChar char="•"/>
              <a:tabLst>
                <a:tab pos="240665" algn="l"/>
                <a:tab pos="241300" algn="l"/>
              </a:tabLst>
            </a:pPr>
            <a:r>
              <a:rPr lang="en-US" sz="1800" spc="-10" dirty="0">
                <a:cs typeface="Arial" panose="020B0604020202020204" pitchFamily="34" charset="0"/>
              </a:rPr>
              <a:t>Medical condition is expected to continue for at least 1 year.</a:t>
            </a:r>
            <a:endParaRPr lang="en-US" sz="1800" dirty="0">
              <a:cs typeface="Arial" panose="020B0604020202020204" pitchFamily="34" charset="0"/>
            </a:endParaRPr>
          </a:p>
        </p:txBody>
      </p:sp>
    </p:spTree>
    <p:extLst>
      <p:ext uri="{BB962C8B-B14F-4D97-AF65-F5344CB8AC3E}">
        <p14:creationId xmlns:p14="http://schemas.microsoft.com/office/powerpoint/2010/main" val="2206305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fontScale="90000"/>
          </a:bodyPr>
          <a:lstStyle/>
          <a:p>
            <a:pPr algn="ctr"/>
            <a:r>
              <a:rPr lang="en-US" u="sng" dirty="0"/>
              <a:t>Disability annuity amount</a:t>
            </a:r>
          </a:p>
        </p:txBody>
      </p:sp>
      <p:sp>
        <p:nvSpPr>
          <p:cNvPr id="5" name="TextBox 4">
            <a:extLst>
              <a:ext uri="{FF2B5EF4-FFF2-40B4-BE49-F238E27FC236}">
                <a16:creationId xmlns:a16="http://schemas.microsoft.com/office/drawing/2014/main" id="{629520E4-AAB2-44DC-9B35-26CF18C9BD21}"/>
              </a:ext>
            </a:extLst>
          </p:cNvPr>
          <p:cNvSpPr txBox="1"/>
          <p:nvPr/>
        </p:nvSpPr>
        <p:spPr>
          <a:xfrm>
            <a:off x="1062037" y="1296858"/>
            <a:ext cx="7481887" cy="3401572"/>
          </a:xfrm>
          <a:prstGeom prst="rect">
            <a:avLst/>
          </a:prstGeom>
          <a:noFill/>
        </p:spPr>
        <p:txBody>
          <a:bodyPr wrap="square">
            <a:spAutoFit/>
          </a:bodyPr>
          <a:lstStyle/>
          <a:p>
            <a:pPr marL="298450" indent="-285750">
              <a:lnSpc>
                <a:spcPct val="100000"/>
              </a:lnSpc>
              <a:buFont typeface="Arial" panose="020B0604020202020204" pitchFamily="34" charset="0"/>
              <a:buChar char="•"/>
            </a:pPr>
            <a:r>
              <a:rPr lang="en-US" sz="1800" spc="-5" dirty="0">
                <a:cs typeface="Arial" panose="020B0604020202020204" pitchFamily="34" charset="0"/>
              </a:rPr>
              <a:t>If under age 62 at</a:t>
            </a:r>
            <a:r>
              <a:rPr lang="en-US" sz="1800" spc="-55" dirty="0">
                <a:cs typeface="Arial" panose="020B0604020202020204" pitchFamily="34" charset="0"/>
              </a:rPr>
              <a:t> </a:t>
            </a:r>
            <a:r>
              <a:rPr lang="en-US" sz="1800" spc="-10" dirty="0">
                <a:cs typeface="Arial" panose="020B0604020202020204" pitchFamily="34" charset="0"/>
              </a:rPr>
              <a:t>separation:</a:t>
            </a:r>
            <a:endParaRPr lang="en-US" sz="1800" dirty="0">
              <a:cs typeface="Arial" panose="020B0604020202020204" pitchFamily="34" charset="0"/>
            </a:endParaRPr>
          </a:p>
          <a:p>
            <a:pPr marL="285750" indent="-285750">
              <a:lnSpc>
                <a:spcPct val="100000"/>
              </a:lnSpc>
              <a:buFont typeface="Arial" panose="020B0604020202020204" pitchFamily="34" charset="0"/>
              <a:buChar char="•"/>
            </a:pPr>
            <a:endParaRPr lang="en-US" sz="1800" dirty="0">
              <a:cs typeface="Arial" panose="020B0604020202020204" pitchFamily="34" charset="0"/>
            </a:endParaRPr>
          </a:p>
          <a:p>
            <a:pPr marL="298450" indent="-285750">
              <a:lnSpc>
                <a:spcPct val="100000"/>
              </a:lnSpc>
              <a:spcBef>
                <a:spcPts val="1385"/>
              </a:spcBef>
              <a:buFont typeface="Arial" panose="020B0604020202020204" pitchFamily="34" charset="0"/>
              <a:buChar char="•"/>
              <a:tabLst>
                <a:tab pos="240665" algn="l"/>
                <a:tab pos="241300" algn="l"/>
              </a:tabLst>
            </a:pPr>
            <a:r>
              <a:rPr lang="en-US" sz="1800" spc="-5" dirty="0">
                <a:cs typeface="Arial" panose="020B0604020202020204" pitchFamily="34" charset="0"/>
              </a:rPr>
              <a:t>First 12</a:t>
            </a:r>
            <a:r>
              <a:rPr lang="en-US" sz="1800" spc="-75" dirty="0">
                <a:cs typeface="Arial" panose="020B0604020202020204" pitchFamily="34" charset="0"/>
              </a:rPr>
              <a:t> </a:t>
            </a:r>
            <a:r>
              <a:rPr lang="en-US" sz="1800" spc="-5" dirty="0">
                <a:cs typeface="Arial" panose="020B0604020202020204" pitchFamily="34" charset="0"/>
              </a:rPr>
              <a:t>Months:</a:t>
            </a:r>
            <a:endParaRPr lang="en-US" sz="1800" dirty="0">
              <a:cs typeface="Arial" panose="020B0604020202020204" pitchFamily="34" charset="0"/>
            </a:endParaRPr>
          </a:p>
          <a:p>
            <a:pPr marL="755015" indent="-285750">
              <a:lnSpc>
                <a:spcPct val="100000"/>
              </a:lnSpc>
              <a:spcBef>
                <a:spcPts val="260"/>
              </a:spcBef>
              <a:buFont typeface="Arial" panose="020B0604020202020204" pitchFamily="34" charset="0"/>
              <a:buChar char="•"/>
            </a:pPr>
            <a:r>
              <a:rPr lang="en-US" sz="1800" spc="-5" dirty="0">
                <a:cs typeface="Arial" panose="020B0604020202020204" pitchFamily="34" charset="0"/>
              </a:rPr>
              <a:t>60% x high 3 salary – 100% of Social </a:t>
            </a:r>
            <a:r>
              <a:rPr lang="en-US" sz="1800" spc="-10" dirty="0">
                <a:cs typeface="Arial" panose="020B0604020202020204" pitchFamily="34" charset="0"/>
              </a:rPr>
              <a:t>Security</a:t>
            </a:r>
            <a:r>
              <a:rPr lang="en-US" sz="1800" spc="-275" dirty="0">
                <a:cs typeface="Arial" panose="020B0604020202020204" pitchFamily="34" charset="0"/>
              </a:rPr>
              <a:t> </a:t>
            </a:r>
            <a:r>
              <a:rPr lang="en-US" sz="1800" spc="-10" dirty="0">
                <a:cs typeface="Arial" panose="020B0604020202020204" pitchFamily="34" charset="0"/>
              </a:rPr>
              <a:t>Benefits</a:t>
            </a:r>
            <a:endParaRPr lang="en-US" sz="1800" dirty="0">
              <a:cs typeface="Arial" panose="020B0604020202020204" pitchFamily="34" charset="0"/>
            </a:endParaRPr>
          </a:p>
          <a:p>
            <a:pPr marL="285750" indent="-285750">
              <a:lnSpc>
                <a:spcPct val="100000"/>
              </a:lnSpc>
              <a:spcBef>
                <a:spcPts val="25"/>
              </a:spcBef>
              <a:buFont typeface="Arial" panose="020B0604020202020204" pitchFamily="34" charset="0"/>
              <a:buChar char="•"/>
            </a:pPr>
            <a:endParaRPr lang="en-US" sz="1800" dirty="0">
              <a:cs typeface="Arial" panose="020B0604020202020204" pitchFamily="34" charset="0"/>
            </a:endParaRPr>
          </a:p>
          <a:p>
            <a:pPr marL="298450" indent="-285750">
              <a:lnSpc>
                <a:spcPct val="100000"/>
              </a:lnSpc>
              <a:buFont typeface="Arial" panose="020B0604020202020204" pitchFamily="34" charset="0"/>
              <a:buChar char="•"/>
              <a:tabLst>
                <a:tab pos="240665" algn="l"/>
                <a:tab pos="241300" algn="l"/>
              </a:tabLst>
            </a:pPr>
            <a:r>
              <a:rPr lang="en-US" sz="1800" spc="-5" dirty="0">
                <a:cs typeface="Arial" panose="020B0604020202020204" pitchFamily="34" charset="0"/>
              </a:rPr>
              <a:t>After 12</a:t>
            </a:r>
            <a:r>
              <a:rPr lang="en-US" sz="1800" spc="-75" dirty="0">
                <a:cs typeface="Arial" panose="020B0604020202020204" pitchFamily="34" charset="0"/>
              </a:rPr>
              <a:t> </a:t>
            </a:r>
            <a:r>
              <a:rPr lang="en-US" sz="1800" spc="-5" dirty="0">
                <a:cs typeface="Arial" panose="020B0604020202020204" pitchFamily="34" charset="0"/>
              </a:rPr>
              <a:t>Months:</a:t>
            </a:r>
            <a:endParaRPr lang="en-US" sz="1800" dirty="0">
              <a:cs typeface="Arial" panose="020B0604020202020204" pitchFamily="34" charset="0"/>
            </a:endParaRPr>
          </a:p>
          <a:p>
            <a:pPr marL="755015" indent="-285750">
              <a:lnSpc>
                <a:spcPct val="100000"/>
              </a:lnSpc>
              <a:spcBef>
                <a:spcPts val="254"/>
              </a:spcBef>
              <a:buFont typeface="Arial" panose="020B0604020202020204" pitchFamily="34" charset="0"/>
              <a:buChar char="•"/>
            </a:pPr>
            <a:r>
              <a:rPr lang="en-US" sz="1800" spc="-5" dirty="0">
                <a:cs typeface="Arial" panose="020B0604020202020204" pitchFamily="34" charset="0"/>
              </a:rPr>
              <a:t>40% x high 3 salary – 60% of Social </a:t>
            </a:r>
            <a:r>
              <a:rPr lang="en-US" sz="1800" spc="-10" dirty="0">
                <a:cs typeface="Arial" panose="020B0604020202020204" pitchFamily="34" charset="0"/>
              </a:rPr>
              <a:t>Security</a:t>
            </a:r>
            <a:r>
              <a:rPr lang="en-US" sz="1800" spc="-275" dirty="0">
                <a:cs typeface="Arial" panose="020B0604020202020204" pitchFamily="34" charset="0"/>
              </a:rPr>
              <a:t> </a:t>
            </a:r>
            <a:r>
              <a:rPr lang="en-US" sz="1800" spc="-10" dirty="0">
                <a:cs typeface="Arial" panose="020B0604020202020204" pitchFamily="34" charset="0"/>
              </a:rPr>
              <a:t>Benefits</a:t>
            </a:r>
            <a:endParaRPr lang="en-US" sz="1800" dirty="0">
              <a:cs typeface="Arial" panose="020B0604020202020204" pitchFamily="34" charset="0"/>
            </a:endParaRPr>
          </a:p>
          <a:p>
            <a:pPr marL="285750" indent="-285750">
              <a:lnSpc>
                <a:spcPct val="100000"/>
              </a:lnSpc>
              <a:spcBef>
                <a:spcPts val="10"/>
              </a:spcBef>
              <a:buFont typeface="Arial" panose="020B0604020202020204" pitchFamily="34" charset="0"/>
              <a:buChar char="•"/>
            </a:pPr>
            <a:endParaRPr lang="en-US" sz="1800" dirty="0">
              <a:cs typeface="Arial" panose="020B0604020202020204" pitchFamily="34" charset="0"/>
            </a:endParaRPr>
          </a:p>
          <a:p>
            <a:pPr marL="298450" marR="5080" indent="-285750">
              <a:lnSpc>
                <a:spcPts val="2160"/>
              </a:lnSpc>
              <a:buFont typeface="Arial" panose="020B0604020202020204" pitchFamily="34" charset="0"/>
              <a:buChar char="•"/>
              <a:tabLst>
                <a:tab pos="240665" algn="l"/>
                <a:tab pos="241300" algn="l"/>
              </a:tabLst>
            </a:pPr>
            <a:r>
              <a:rPr lang="en-US" sz="1800" spc="-10" dirty="0">
                <a:cs typeface="Arial" panose="020B0604020202020204" pitchFamily="34" charset="0"/>
              </a:rPr>
              <a:t>Disability annuity </a:t>
            </a:r>
            <a:r>
              <a:rPr lang="en-US" sz="1800" spc="-5" dirty="0">
                <a:cs typeface="Arial" panose="020B0604020202020204" pitchFamily="34" charset="0"/>
              </a:rPr>
              <a:t>is recomputed at age 62 to an </a:t>
            </a:r>
            <a:r>
              <a:rPr lang="en-US" sz="1800" spc="-10" dirty="0">
                <a:cs typeface="Arial" panose="020B0604020202020204" pitchFamily="34" charset="0"/>
              </a:rPr>
              <a:t>amount that represents </a:t>
            </a:r>
            <a:r>
              <a:rPr lang="en-US" sz="1800" spc="-5" dirty="0">
                <a:cs typeface="Arial" panose="020B0604020202020204" pitchFamily="34" charset="0"/>
              </a:rPr>
              <a:t>the </a:t>
            </a:r>
            <a:r>
              <a:rPr lang="en-US" sz="1800" spc="-10" dirty="0">
                <a:cs typeface="Arial" panose="020B0604020202020204" pitchFamily="34" charset="0"/>
              </a:rPr>
              <a:t>annuity </a:t>
            </a:r>
            <a:r>
              <a:rPr lang="en-US" sz="1800" spc="-5" dirty="0">
                <a:cs typeface="Arial" panose="020B0604020202020204" pitchFamily="34" charset="0"/>
              </a:rPr>
              <a:t>you would have </a:t>
            </a:r>
            <a:r>
              <a:rPr lang="en-US" sz="1800" spc="-10" dirty="0">
                <a:cs typeface="Arial" panose="020B0604020202020204" pitchFamily="34" charset="0"/>
              </a:rPr>
              <a:t>received </a:t>
            </a:r>
            <a:r>
              <a:rPr lang="en-US" sz="1800" spc="-5" dirty="0">
                <a:cs typeface="Arial" panose="020B0604020202020204" pitchFamily="34" charset="0"/>
              </a:rPr>
              <a:t>if you </a:t>
            </a:r>
            <a:r>
              <a:rPr lang="en-US" sz="1800" spc="-10" dirty="0">
                <a:cs typeface="Arial" panose="020B0604020202020204" pitchFamily="34" charset="0"/>
              </a:rPr>
              <a:t>had continued working </a:t>
            </a:r>
            <a:r>
              <a:rPr lang="en-US" sz="1800" spc="-5" dirty="0">
                <a:cs typeface="Arial" panose="020B0604020202020204" pitchFamily="34" charset="0"/>
              </a:rPr>
              <a:t>until the day </a:t>
            </a:r>
            <a:r>
              <a:rPr lang="en-US" sz="1800" spc="-10" dirty="0">
                <a:cs typeface="Arial" panose="020B0604020202020204" pitchFamily="34" charset="0"/>
              </a:rPr>
              <a:t>before </a:t>
            </a:r>
            <a:r>
              <a:rPr lang="en-US" sz="1800" spc="-5" dirty="0">
                <a:cs typeface="Arial" panose="020B0604020202020204" pitchFamily="34" charset="0"/>
              </a:rPr>
              <a:t>your </a:t>
            </a:r>
            <a:r>
              <a:rPr lang="en-US" sz="1800" spc="5" dirty="0">
                <a:cs typeface="Arial" panose="020B0604020202020204" pitchFamily="34" charset="0"/>
              </a:rPr>
              <a:t>62</a:t>
            </a:r>
            <a:r>
              <a:rPr lang="en-US" sz="1800" spc="7" baseline="25641" dirty="0">
                <a:cs typeface="Arial" panose="020B0604020202020204" pitchFamily="34" charset="0"/>
              </a:rPr>
              <a:t>nd </a:t>
            </a:r>
            <a:r>
              <a:rPr lang="en-US" sz="1800" spc="-10" dirty="0">
                <a:cs typeface="Arial" panose="020B0604020202020204" pitchFamily="34" charset="0"/>
              </a:rPr>
              <a:t>birthday </a:t>
            </a:r>
            <a:r>
              <a:rPr lang="en-US" sz="1800" spc="-5" dirty="0">
                <a:cs typeface="Arial" panose="020B0604020202020204" pitchFamily="34" charset="0"/>
              </a:rPr>
              <a:t>and then retired under </a:t>
            </a:r>
            <a:r>
              <a:rPr lang="en-US" sz="1800" spc="-10" dirty="0">
                <a:cs typeface="Arial" panose="020B0604020202020204" pitchFamily="34" charset="0"/>
              </a:rPr>
              <a:t>non-disability</a:t>
            </a:r>
            <a:r>
              <a:rPr lang="en-US" sz="1800" spc="50" dirty="0">
                <a:cs typeface="Arial" panose="020B0604020202020204" pitchFamily="34" charset="0"/>
              </a:rPr>
              <a:t> </a:t>
            </a:r>
            <a:r>
              <a:rPr lang="en-US" sz="1800" spc="-10" dirty="0">
                <a:cs typeface="Arial" panose="020B0604020202020204" pitchFamily="34" charset="0"/>
              </a:rPr>
              <a:t>provisions</a:t>
            </a:r>
            <a:endParaRPr lang="en-US" sz="1800" dirty="0">
              <a:cs typeface="Arial" panose="020B0604020202020204" pitchFamily="34" charset="0"/>
            </a:endParaRPr>
          </a:p>
        </p:txBody>
      </p:sp>
    </p:spTree>
    <p:extLst>
      <p:ext uri="{BB962C8B-B14F-4D97-AF65-F5344CB8AC3E}">
        <p14:creationId xmlns:p14="http://schemas.microsoft.com/office/powerpoint/2010/main" val="1759078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0129749-0943-4161-9C2A-1D1224DC9559}"/>
              </a:ext>
            </a:extLst>
          </p:cNvPr>
          <p:cNvSpPr txBox="1">
            <a:spLocks/>
          </p:cNvSpPr>
          <p:nvPr/>
        </p:nvSpPr>
        <p:spPr>
          <a:xfrm>
            <a:off x="193523" y="1577219"/>
            <a:ext cx="8606971" cy="3526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cap="all" spc="100" normalizeH="0" baseline="0">
                <a:solidFill>
                  <a:schemeClr val="tx1"/>
                </a:solidFill>
                <a:latin typeface="+mj-lt"/>
                <a:ea typeface="+mj-ea"/>
                <a:cs typeface="+mj-cs"/>
              </a:defRPr>
            </a:lvl1pPr>
          </a:lstStyle>
          <a:p>
            <a:r>
              <a:rPr lang="en-US" sz="3600" i="1" dirty="0"/>
              <a:t>“to DREAM of retirement is good, to plan for retirement is better!”</a:t>
            </a:r>
          </a:p>
        </p:txBody>
      </p:sp>
    </p:spTree>
    <p:extLst>
      <p:ext uri="{BB962C8B-B14F-4D97-AF65-F5344CB8AC3E}">
        <p14:creationId xmlns:p14="http://schemas.microsoft.com/office/powerpoint/2010/main" val="4131649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fontScale="90000"/>
          </a:bodyPr>
          <a:lstStyle/>
          <a:p>
            <a:pPr algn="ctr"/>
            <a:r>
              <a:rPr lang="en-US" u="sng" dirty="0"/>
              <a:t>Disability annuity amount</a:t>
            </a:r>
          </a:p>
        </p:txBody>
      </p:sp>
      <p:sp>
        <p:nvSpPr>
          <p:cNvPr id="6" name="TextBox 5">
            <a:extLst>
              <a:ext uri="{FF2B5EF4-FFF2-40B4-BE49-F238E27FC236}">
                <a16:creationId xmlns:a16="http://schemas.microsoft.com/office/drawing/2014/main" id="{17C01942-1F70-4DCA-86B6-B2CA52E7F429}"/>
              </a:ext>
            </a:extLst>
          </p:cNvPr>
          <p:cNvSpPr txBox="1"/>
          <p:nvPr/>
        </p:nvSpPr>
        <p:spPr>
          <a:xfrm>
            <a:off x="823912" y="1421741"/>
            <a:ext cx="6593683" cy="933589"/>
          </a:xfrm>
          <a:prstGeom prst="rect">
            <a:avLst/>
          </a:prstGeom>
          <a:noFill/>
        </p:spPr>
        <p:txBody>
          <a:bodyPr wrap="square">
            <a:spAutoFit/>
          </a:bodyPr>
          <a:lstStyle/>
          <a:p>
            <a:pPr marL="12700" marR="5080">
              <a:lnSpc>
                <a:spcPts val="2160"/>
              </a:lnSpc>
            </a:pPr>
            <a:r>
              <a:rPr lang="en-US" sz="1800" spc="-70" dirty="0">
                <a:cs typeface="Arial" panose="020B0604020202020204" pitchFamily="34" charset="0"/>
              </a:rPr>
              <a:t>You </a:t>
            </a:r>
            <a:r>
              <a:rPr lang="en-US" sz="1800" spc="-5" dirty="0">
                <a:cs typeface="Arial" panose="020B0604020202020204" pitchFamily="34" charset="0"/>
              </a:rPr>
              <a:t>will </a:t>
            </a:r>
            <a:r>
              <a:rPr lang="en-US" sz="1800" spc="-10" dirty="0">
                <a:cs typeface="Arial" panose="020B0604020202020204" pitchFamily="34" charset="0"/>
              </a:rPr>
              <a:t>receive </a:t>
            </a:r>
            <a:r>
              <a:rPr lang="en-US" sz="1800" spc="-5" dirty="0">
                <a:cs typeface="Arial" panose="020B0604020202020204" pitchFamily="34" charset="0"/>
              </a:rPr>
              <a:t>an </a:t>
            </a:r>
            <a:r>
              <a:rPr lang="en-US" sz="1800" spc="-10" dirty="0">
                <a:cs typeface="Arial" panose="020B0604020202020204" pitchFamily="34" charset="0"/>
              </a:rPr>
              <a:t>“earned annuity” </a:t>
            </a:r>
            <a:r>
              <a:rPr lang="en-US" sz="1800" spc="-5" dirty="0">
                <a:cs typeface="Arial" panose="020B0604020202020204" pitchFamily="34" charset="0"/>
              </a:rPr>
              <a:t>based upon the </a:t>
            </a:r>
            <a:r>
              <a:rPr lang="en-US" sz="1800" spc="-10" dirty="0">
                <a:cs typeface="Arial" panose="020B0604020202020204" pitchFamily="34" charset="0"/>
              </a:rPr>
              <a:t>general </a:t>
            </a:r>
            <a:r>
              <a:rPr lang="en-US" sz="1800" spc="-5" dirty="0">
                <a:cs typeface="Arial" panose="020B0604020202020204" pitchFamily="34" charset="0"/>
              </a:rPr>
              <a:t>FERS computation formula as </a:t>
            </a:r>
            <a:r>
              <a:rPr lang="en-US" sz="1800" spc="-10" dirty="0">
                <a:cs typeface="Arial" panose="020B0604020202020204" pitchFamily="34" charset="0"/>
              </a:rPr>
              <a:t>opposed </a:t>
            </a:r>
            <a:r>
              <a:rPr lang="en-US" sz="1800" spc="-5" dirty="0">
                <a:cs typeface="Arial" panose="020B0604020202020204" pitchFamily="34" charset="0"/>
              </a:rPr>
              <a:t>to </a:t>
            </a:r>
            <a:r>
              <a:rPr lang="en-US" sz="1800" spc="-10" dirty="0">
                <a:cs typeface="Arial" panose="020B0604020202020204" pitchFamily="34" charset="0"/>
              </a:rPr>
              <a:t>disability </a:t>
            </a:r>
            <a:r>
              <a:rPr lang="en-US" sz="1800" spc="-5" dirty="0">
                <a:cs typeface="Arial" panose="020B0604020202020204" pitchFamily="34" charset="0"/>
              </a:rPr>
              <a:t>calculation</a:t>
            </a:r>
            <a:r>
              <a:rPr lang="en-US" sz="1800" spc="155" dirty="0">
                <a:cs typeface="Arial" panose="020B0604020202020204" pitchFamily="34" charset="0"/>
              </a:rPr>
              <a:t> </a:t>
            </a:r>
            <a:r>
              <a:rPr lang="en-US" sz="1800" spc="-10" dirty="0">
                <a:cs typeface="Arial" panose="020B0604020202020204" pitchFamily="34" charset="0"/>
              </a:rPr>
              <a:t>if:</a:t>
            </a:r>
            <a:endParaRPr lang="en-US" sz="1800" dirty="0">
              <a:cs typeface="Arial" panose="020B0604020202020204" pitchFamily="34" charset="0"/>
            </a:endParaRPr>
          </a:p>
          <a:p>
            <a:pPr marL="12700">
              <a:lnSpc>
                <a:spcPct val="100000"/>
              </a:lnSpc>
              <a:tabLst>
                <a:tab pos="240665" algn="l"/>
                <a:tab pos="241300" algn="l"/>
              </a:tabLst>
            </a:pPr>
            <a:endParaRPr lang="en-US" sz="1800" spc="-70" dirty="0">
              <a:cs typeface="Arial" panose="020B0604020202020204" pitchFamily="34" charset="0"/>
            </a:endParaRPr>
          </a:p>
        </p:txBody>
      </p:sp>
      <p:sp>
        <p:nvSpPr>
          <p:cNvPr id="7" name="TextBox 6">
            <a:extLst>
              <a:ext uri="{FF2B5EF4-FFF2-40B4-BE49-F238E27FC236}">
                <a16:creationId xmlns:a16="http://schemas.microsoft.com/office/drawing/2014/main" id="{8C818059-C2B7-4254-BE01-5FA3BAC6C837}"/>
              </a:ext>
            </a:extLst>
          </p:cNvPr>
          <p:cNvSpPr txBox="1"/>
          <p:nvPr/>
        </p:nvSpPr>
        <p:spPr>
          <a:xfrm>
            <a:off x="1122438" y="2355330"/>
            <a:ext cx="7532914" cy="1129155"/>
          </a:xfrm>
          <a:prstGeom prst="rect">
            <a:avLst/>
          </a:prstGeom>
          <a:noFill/>
        </p:spPr>
        <p:txBody>
          <a:bodyPr wrap="square">
            <a:spAutoFit/>
          </a:bodyPr>
          <a:lstStyle/>
          <a:p>
            <a:pPr marL="298450" indent="-285750">
              <a:lnSpc>
                <a:spcPct val="100000"/>
              </a:lnSpc>
              <a:buFont typeface="Arial" panose="020B0604020202020204" pitchFamily="34" charset="0"/>
              <a:buChar char="•"/>
              <a:tabLst>
                <a:tab pos="240665" algn="l"/>
                <a:tab pos="241300" algn="l"/>
              </a:tabLst>
            </a:pPr>
            <a:r>
              <a:rPr lang="en-US" sz="1800" spc="-70" dirty="0">
                <a:cs typeface="Arial" panose="020B0604020202020204" pitchFamily="34" charset="0"/>
              </a:rPr>
              <a:t>You </a:t>
            </a:r>
            <a:r>
              <a:rPr lang="en-US" sz="1800" spc="-5" dirty="0">
                <a:cs typeface="Arial" panose="020B0604020202020204" pitchFamily="34" charset="0"/>
              </a:rPr>
              <a:t>are 62 years old or</a:t>
            </a:r>
            <a:r>
              <a:rPr lang="en-US" sz="1800" spc="10" dirty="0">
                <a:cs typeface="Arial" panose="020B0604020202020204" pitchFamily="34" charset="0"/>
              </a:rPr>
              <a:t> </a:t>
            </a:r>
            <a:r>
              <a:rPr lang="en-US" sz="1800" spc="-10" dirty="0">
                <a:cs typeface="Arial" panose="020B0604020202020204" pitchFamily="34" charset="0"/>
              </a:rPr>
              <a:t>older</a:t>
            </a:r>
            <a:endParaRPr lang="en-US" sz="1800" dirty="0">
              <a:cs typeface="Arial" panose="020B0604020202020204" pitchFamily="34" charset="0"/>
            </a:endParaRPr>
          </a:p>
          <a:p>
            <a:pPr marL="298450" marR="53340" indent="-285750">
              <a:lnSpc>
                <a:spcPts val="2160"/>
              </a:lnSpc>
              <a:spcBef>
                <a:spcPts val="1630"/>
              </a:spcBef>
              <a:buFont typeface="Arial" panose="020B0604020202020204" pitchFamily="34" charset="0"/>
              <a:buChar char="•"/>
              <a:tabLst>
                <a:tab pos="240665" algn="l"/>
                <a:tab pos="241300" algn="l"/>
              </a:tabLst>
            </a:pPr>
            <a:r>
              <a:rPr lang="en-US" sz="1800" spc="-5" dirty="0">
                <a:cs typeface="Arial" panose="020B0604020202020204" pitchFamily="34" charset="0"/>
              </a:rPr>
              <a:t>Meet the age and </a:t>
            </a:r>
            <a:r>
              <a:rPr lang="en-US" sz="1800" spc="-10" dirty="0">
                <a:cs typeface="Arial" panose="020B0604020202020204" pitchFamily="34" charset="0"/>
              </a:rPr>
              <a:t>service requirements </a:t>
            </a:r>
            <a:r>
              <a:rPr lang="en-US" sz="1800" spc="-5" dirty="0">
                <a:cs typeface="Arial" panose="020B0604020202020204" pitchFamily="34" charset="0"/>
              </a:rPr>
              <a:t>for </a:t>
            </a:r>
            <a:r>
              <a:rPr lang="en-US" sz="1800" spc="-20" dirty="0">
                <a:cs typeface="Arial" panose="020B0604020202020204" pitchFamily="34" charset="0"/>
              </a:rPr>
              <a:t>regular, </a:t>
            </a:r>
            <a:r>
              <a:rPr lang="en-US" sz="1800" spc="-10" dirty="0">
                <a:cs typeface="Arial" panose="020B0604020202020204" pitchFamily="34" charset="0"/>
              </a:rPr>
              <a:t>unreduced  immediate retirement </a:t>
            </a:r>
            <a:r>
              <a:rPr lang="en-US" sz="1800" spc="-5" dirty="0">
                <a:cs typeface="Arial" panose="020B0604020202020204" pitchFamily="34" charset="0"/>
              </a:rPr>
              <a:t>(MRA with 30 years, age 60 with 20</a:t>
            </a:r>
            <a:r>
              <a:rPr lang="en-US" sz="1800" spc="-60" dirty="0">
                <a:cs typeface="Arial" panose="020B0604020202020204" pitchFamily="34" charset="0"/>
              </a:rPr>
              <a:t> </a:t>
            </a:r>
            <a:r>
              <a:rPr lang="en-US" sz="1800" spc="-10" dirty="0">
                <a:cs typeface="Arial" panose="020B0604020202020204" pitchFamily="34" charset="0"/>
              </a:rPr>
              <a:t>years)</a:t>
            </a:r>
            <a:endParaRPr lang="en-US" sz="1800" dirty="0">
              <a:cs typeface="Arial" panose="020B0604020202020204" pitchFamily="34" charset="0"/>
            </a:endParaRPr>
          </a:p>
        </p:txBody>
      </p:sp>
    </p:spTree>
    <p:extLst>
      <p:ext uri="{BB962C8B-B14F-4D97-AF65-F5344CB8AC3E}">
        <p14:creationId xmlns:p14="http://schemas.microsoft.com/office/powerpoint/2010/main" val="2606989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Disability retirement</a:t>
            </a:r>
          </a:p>
        </p:txBody>
      </p:sp>
      <p:sp>
        <p:nvSpPr>
          <p:cNvPr id="5" name="TextBox 4">
            <a:extLst>
              <a:ext uri="{FF2B5EF4-FFF2-40B4-BE49-F238E27FC236}">
                <a16:creationId xmlns:a16="http://schemas.microsoft.com/office/drawing/2014/main" id="{A27C8BAD-19B8-42BB-8697-5930A1A270A2}"/>
              </a:ext>
            </a:extLst>
          </p:cNvPr>
          <p:cNvSpPr txBox="1"/>
          <p:nvPr/>
        </p:nvSpPr>
        <p:spPr>
          <a:xfrm>
            <a:off x="1066799" y="1296858"/>
            <a:ext cx="6696075" cy="4862870"/>
          </a:xfrm>
          <a:prstGeom prst="rect">
            <a:avLst/>
          </a:prstGeom>
          <a:noFill/>
        </p:spPr>
        <p:txBody>
          <a:bodyPr wrap="square">
            <a:spAutoFit/>
          </a:bodyPr>
          <a:lstStyle/>
          <a:p>
            <a:pPr marL="355600" indent="-342900">
              <a:lnSpc>
                <a:spcPct val="100000"/>
              </a:lnSpc>
              <a:buFont typeface="Arial" panose="020B0604020202020204" pitchFamily="34" charset="0"/>
              <a:buChar char="•"/>
              <a:tabLst>
                <a:tab pos="240665" algn="l"/>
                <a:tab pos="241300" algn="l"/>
              </a:tabLst>
            </a:pPr>
            <a:r>
              <a:rPr lang="en-US" sz="2000" spc="-5" dirty="0">
                <a:cs typeface="Arial" panose="020B0604020202020204" pitchFamily="34" charset="0"/>
              </a:rPr>
              <a:t>Not eligible </a:t>
            </a:r>
            <a:r>
              <a:rPr lang="en-US" sz="2000" dirty="0">
                <a:cs typeface="Arial" panose="020B0604020202020204" pitchFamily="34" charset="0"/>
              </a:rPr>
              <a:t>for a FERS </a:t>
            </a:r>
            <a:r>
              <a:rPr lang="en-US" sz="2000" spc="-5" dirty="0">
                <a:cs typeface="Arial" panose="020B0604020202020204" pitchFamily="34" charset="0"/>
              </a:rPr>
              <a:t>annuity supplement</a:t>
            </a:r>
            <a:endParaRPr lang="en-US" sz="2000" dirty="0">
              <a:cs typeface="Arial" panose="020B0604020202020204" pitchFamily="34" charset="0"/>
            </a:endParaRPr>
          </a:p>
          <a:p>
            <a:pPr marL="355600" indent="-342900">
              <a:lnSpc>
                <a:spcPct val="100000"/>
              </a:lnSpc>
              <a:spcBef>
                <a:spcPts val="775"/>
              </a:spcBef>
              <a:buFont typeface="Arial" panose="020B0604020202020204" pitchFamily="34" charset="0"/>
              <a:buChar char="•"/>
              <a:tabLst>
                <a:tab pos="240665" algn="l"/>
                <a:tab pos="241300" algn="l"/>
              </a:tabLst>
            </a:pPr>
            <a:r>
              <a:rPr lang="en-US" sz="2000" spc="-5" dirty="0">
                <a:cs typeface="Arial" panose="020B0604020202020204" pitchFamily="34" charset="0"/>
              </a:rPr>
              <a:t>Required to apply for Social Security</a:t>
            </a:r>
            <a:r>
              <a:rPr lang="en-US" sz="2000" spc="55" dirty="0">
                <a:cs typeface="Arial" panose="020B0604020202020204" pitchFamily="34" charset="0"/>
              </a:rPr>
              <a:t> </a:t>
            </a:r>
            <a:r>
              <a:rPr lang="en-US" sz="2000" spc="-5" dirty="0">
                <a:cs typeface="Arial" panose="020B0604020202020204" pitchFamily="34" charset="0"/>
              </a:rPr>
              <a:t>Benefits</a:t>
            </a:r>
            <a:endParaRPr lang="en-US" sz="2000" dirty="0">
              <a:cs typeface="Arial" panose="020B0604020202020204" pitchFamily="34" charset="0"/>
            </a:endParaRPr>
          </a:p>
          <a:p>
            <a:pPr marL="355600" marR="1888489" indent="-342900">
              <a:lnSpc>
                <a:spcPts val="3050"/>
              </a:lnSpc>
              <a:spcBef>
                <a:spcPts val="225"/>
              </a:spcBef>
              <a:buFont typeface="Arial" panose="020B0604020202020204" pitchFamily="34" charset="0"/>
              <a:buChar char="•"/>
              <a:tabLst>
                <a:tab pos="240665" algn="l"/>
                <a:tab pos="241300" algn="l"/>
              </a:tabLst>
            </a:pPr>
            <a:r>
              <a:rPr lang="en-US" sz="2000" spc="-5" dirty="0">
                <a:cs typeface="Arial" panose="020B0604020202020204" pitchFamily="34" charset="0"/>
              </a:rPr>
              <a:t>Submit all </a:t>
            </a:r>
            <a:r>
              <a:rPr lang="en-US" sz="2000" dirty="0">
                <a:cs typeface="Arial" panose="020B0604020202020204" pitchFamily="34" charset="0"/>
              </a:rPr>
              <a:t>forms for </a:t>
            </a:r>
            <a:r>
              <a:rPr lang="en-US" sz="2000" spc="-5" dirty="0">
                <a:cs typeface="Arial" panose="020B0604020202020204" pitchFamily="34" charset="0"/>
              </a:rPr>
              <a:t>regular retirement</a:t>
            </a:r>
          </a:p>
          <a:p>
            <a:pPr marL="355600" marR="1888489" indent="-342900">
              <a:lnSpc>
                <a:spcPts val="3050"/>
              </a:lnSpc>
              <a:spcBef>
                <a:spcPts val="225"/>
              </a:spcBef>
              <a:buFont typeface="Arial" panose="020B0604020202020204" pitchFamily="34" charset="0"/>
              <a:buChar char="•"/>
              <a:tabLst>
                <a:tab pos="240665" algn="l"/>
                <a:tab pos="241300" algn="l"/>
              </a:tabLst>
            </a:pPr>
            <a:r>
              <a:rPr lang="en-US" sz="2000" spc="-5" dirty="0">
                <a:cs typeface="Arial" panose="020B0604020202020204" pitchFamily="34" charset="0"/>
              </a:rPr>
              <a:t>Plus:</a:t>
            </a:r>
            <a:endParaRPr lang="en-US" sz="2000" dirty="0">
              <a:cs typeface="Arial" panose="020B0604020202020204" pitchFamily="34" charset="0"/>
            </a:endParaRPr>
          </a:p>
          <a:p>
            <a:pPr marL="812800" lvl="1" indent="-342900">
              <a:lnSpc>
                <a:spcPts val="2280"/>
              </a:lnSpc>
              <a:buFont typeface="Arial" panose="020B0604020202020204" pitchFamily="34" charset="0"/>
              <a:buChar char="•"/>
              <a:tabLst>
                <a:tab pos="354965" algn="l"/>
                <a:tab pos="355600" algn="l"/>
              </a:tabLst>
            </a:pPr>
            <a:r>
              <a:rPr lang="en-US" sz="2000" spc="-5" dirty="0">
                <a:cs typeface="Arial" panose="020B0604020202020204" pitchFamily="34" charset="0"/>
              </a:rPr>
              <a:t>SF </a:t>
            </a:r>
            <a:r>
              <a:rPr lang="en-US" sz="2000" spc="-35" dirty="0">
                <a:cs typeface="Arial" panose="020B0604020202020204" pitchFamily="34" charset="0"/>
              </a:rPr>
              <a:t>3112A </a:t>
            </a:r>
            <a:r>
              <a:rPr lang="en-US" sz="2000" dirty="0">
                <a:cs typeface="Arial" panose="020B0604020202020204" pitchFamily="34" charset="0"/>
              </a:rPr>
              <a:t>– </a:t>
            </a:r>
            <a:r>
              <a:rPr lang="en-US" sz="2000" spc="-10" dirty="0">
                <a:cs typeface="Arial" panose="020B0604020202020204" pitchFamily="34" charset="0"/>
              </a:rPr>
              <a:t>Applicant’s </a:t>
            </a:r>
            <a:r>
              <a:rPr lang="en-US" sz="2000" spc="-5" dirty="0">
                <a:cs typeface="Arial" panose="020B0604020202020204" pitchFamily="34" charset="0"/>
              </a:rPr>
              <a:t>Statement of</a:t>
            </a:r>
            <a:r>
              <a:rPr lang="en-US" sz="2000" spc="-120" dirty="0">
                <a:cs typeface="Arial" panose="020B0604020202020204" pitchFamily="34" charset="0"/>
              </a:rPr>
              <a:t> </a:t>
            </a:r>
            <a:r>
              <a:rPr lang="en-US" sz="2000" spc="-5" dirty="0">
                <a:cs typeface="Arial" panose="020B0604020202020204" pitchFamily="34" charset="0"/>
              </a:rPr>
              <a:t>Disability</a:t>
            </a:r>
            <a:endParaRPr lang="en-US" sz="2000" dirty="0">
              <a:cs typeface="Arial" panose="020B0604020202020204" pitchFamily="34" charset="0"/>
            </a:endParaRPr>
          </a:p>
          <a:p>
            <a:pPr marL="812800" lvl="1" indent="-342900">
              <a:spcBef>
                <a:spcPts val="229"/>
              </a:spcBef>
              <a:buFont typeface="Arial" panose="020B0604020202020204" pitchFamily="34" charset="0"/>
              <a:buChar char="•"/>
              <a:tabLst>
                <a:tab pos="354965" algn="l"/>
                <a:tab pos="355600" algn="l"/>
              </a:tabLst>
            </a:pPr>
            <a:r>
              <a:rPr lang="en-US" sz="2000" spc="-5" dirty="0">
                <a:cs typeface="Arial" panose="020B0604020202020204" pitchFamily="34" charset="0"/>
              </a:rPr>
              <a:t>SF </a:t>
            </a:r>
            <a:r>
              <a:rPr lang="en-US" sz="2000" spc="-35" dirty="0">
                <a:cs typeface="Arial" panose="020B0604020202020204" pitchFamily="34" charset="0"/>
              </a:rPr>
              <a:t>3112B </a:t>
            </a:r>
            <a:r>
              <a:rPr lang="en-US" sz="2000" dirty="0">
                <a:cs typeface="Arial" panose="020B0604020202020204" pitchFamily="34" charset="0"/>
              </a:rPr>
              <a:t>– Supervisor’s</a:t>
            </a:r>
            <a:r>
              <a:rPr lang="en-US" sz="2000" spc="-10" dirty="0">
                <a:cs typeface="Arial" panose="020B0604020202020204" pitchFamily="34" charset="0"/>
              </a:rPr>
              <a:t> </a:t>
            </a:r>
            <a:r>
              <a:rPr lang="en-US" sz="2000" spc="-5" dirty="0">
                <a:cs typeface="Arial" panose="020B0604020202020204" pitchFamily="34" charset="0"/>
              </a:rPr>
              <a:t>Statement</a:t>
            </a:r>
            <a:endParaRPr lang="en-US" sz="2000" dirty="0">
              <a:cs typeface="Arial" panose="020B0604020202020204" pitchFamily="34" charset="0"/>
            </a:endParaRPr>
          </a:p>
          <a:p>
            <a:pPr marL="812800" lvl="1" indent="-342900">
              <a:spcBef>
                <a:spcPts val="225"/>
              </a:spcBef>
              <a:buFont typeface="Arial" panose="020B0604020202020204" pitchFamily="34" charset="0"/>
              <a:buChar char="•"/>
              <a:tabLst>
                <a:tab pos="354965" algn="l"/>
                <a:tab pos="355600" algn="l"/>
              </a:tabLst>
            </a:pPr>
            <a:r>
              <a:rPr lang="en-US" sz="2000" spc="-5" dirty="0">
                <a:cs typeface="Arial" panose="020B0604020202020204" pitchFamily="34" charset="0"/>
              </a:rPr>
              <a:t>SF </a:t>
            </a:r>
            <a:r>
              <a:rPr lang="en-US" sz="2000" spc="-35" dirty="0">
                <a:cs typeface="Arial" panose="020B0604020202020204" pitchFamily="34" charset="0"/>
              </a:rPr>
              <a:t>3112C </a:t>
            </a:r>
            <a:r>
              <a:rPr lang="en-US" sz="2000" dirty="0">
                <a:cs typeface="Arial" panose="020B0604020202020204" pitchFamily="34" charset="0"/>
              </a:rPr>
              <a:t>– </a:t>
            </a:r>
            <a:r>
              <a:rPr lang="en-US" sz="2000" spc="-10" dirty="0">
                <a:cs typeface="Arial" panose="020B0604020202020204" pitchFamily="34" charset="0"/>
              </a:rPr>
              <a:t>Physician’s</a:t>
            </a:r>
            <a:r>
              <a:rPr lang="en-US" sz="2000" spc="25" dirty="0">
                <a:cs typeface="Arial" panose="020B0604020202020204" pitchFamily="34" charset="0"/>
              </a:rPr>
              <a:t> </a:t>
            </a:r>
            <a:r>
              <a:rPr lang="en-US" sz="2000" spc="-5" dirty="0">
                <a:cs typeface="Arial" panose="020B0604020202020204" pitchFamily="34" charset="0"/>
              </a:rPr>
              <a:t>Statement</a:t>
            </a:r>
            <a:endParaRPr lang="en-US" sz="2000" dirty="0">
              <a:cs typeface="Arial" panose="020B0604020202020204" pitchFamily="34" charset="0"/>
            </a:endParaRPr>
          </a:p>
          <a:p>
            <a:pPr marL="812800" marR="5080" lvl="1" indent="-342900">
              <a:lnSpc>
                <a:spcPts val="2050"/>
              </a:lnSpc>
              <a:spcBef>
                <a:spcPts val="484"/>
              </a:spcBef>
              <a:buFont typeface="Arial" panose="020B0604020202020204" pitchFamily="34" charset="0"/>
              <a:buChar char="•"/>
              <a:tabLst>
                <a:tab pos="354965" algn="l"/>
                <a:tab pos="355600" algn="l"/>
              </a:tabLst>
            </a:pPr>
            <a:r>
              <a:rPr lang="en-US" sz="2000" spc="-5" dirty="0">
                <a:cs typeface="Arial" panose="020B0604020202020204" pitchFamily="34" charset="0"/>
              </a:rPr>
              <a:t>SF </a:t>
            </a:r>
            <a:r>
              <a:rPr lang="en-US" sz="2000" spc="-35" dirty="0">
                <a:cs typeface="Arial" panose="020B0604020202020204" pitchFamily="34" charset="0"/>
              </a:rPr>
              <a:t>3112D </a:t>
            </a:r>
            <a:r>
              <a:rPr lang="en-US" sz="2000" dirty="0">
                <a:cs typeface="Arial" panose="020B0604020202020204" pitchFamily="34" charset="0"/>
              </a:rPr>
              <a:t>– </a:t>
            </a:r>
            <a:r>
              <a:rPr lang="en-US" sz="2000" spc="-5" dirty="0">
                <a:cs typeface="Arial" panose="020B0604020202020204" pitchFamily="34" charset="0"/>
              </a:rPr>
              <a:t>Agency Certification of Reassignment and Accommodation</a:t>
            </a:r>
            <a:r>
              <a:rPr lang="en-US" sz="2000" spc="-50" dirty="0">
                <a:cs typeface="Arial" panose="020B0604020202020204" pitchFamily="34" charset="0"/>
              </a:rPr>
              <a:t> </a:t>
            </a:r>
            <a:r>
              <a:rPr lang="en-US" sz="2000" spc="-10" dirty="0">
                <a:cs typeface="Arial" panose="020B0604020202020204" pitchFamily="34" charset="0"/>
              </a:rPr>
              <a:t>Efforts</a:t>
            </a:r>
            <a:endParaRPr lang="en-US" sz="2000" dirty="0">
              <a:cs typeface="Arial" panose="020B0604020202020204" pitchFamily="34" charset="0"/>
            </a:endParaRPr>
          </a:p>
          <a:p>
            <a:pPr marL="812800" lvl="1" indent="-342900">
              <a:spcBef>
                <a:spcPts val="195"/>
              </a:spcBef>
              <a:buFont typeface="Arial" panose="020B0604020202020204" pitchFamily="34" charset="0"/>
              <a:buChar char="•"/>
              <a:tabLst>
                <a:tab pos="354965" algn="l"/>
                <a:tab pos="355600" algn="l"/>
              </a:tabLst>
            </a:pPr>
            <a:r>
              <a:rPr lang="en-US" sz="2000" spc="-5" dirty="0">
                <a:cs typeface="Arial" panose="020B0604020202020204" pitchFamily="34" charset="0"/>
              </a:rPr>
              <a:t>FedMER Eligibility</a:t>
            </a:r>
            <a:r>
              <a:rPr lang="en-US" sz="2000" spc="-25" dirty="0">
                <a:cs typeface="Arial" panose="020B0604020202020204" pitchFamily="34" charset="0"/>
              </a:rPr>
              <a:t> </a:t>
            </a:r>
            <a:r>
              <a:rPr lang="en-US" sz="2000" spc="-5" dirty="0">
                <a:cs typeface="Arial" panose="020B0604020202020204" pitchFamily="34" charset="0"/>
              </a:rPr>
              <a:t>Statement or proof that applied for Social Security Disability</a:t>
            </a:r>
          </a:p>
          <a:p>
            <a:pPr marL="812800" lvl="1" indent="-342900">
              <a:spcBef>
                <a:spcPts val="195"/>
              </a:spcBef>
              <a:buFont typeface="Arial" panose="020B0604020202020204" pitchFamily="34" charset="0"/>
              <a:buChar char="•"/>
              <a:tabLst>
                <a:tab pos="354965" algn="l"/>
                <a:tab pos="355600" algn="l"/>
              </a:tabLst>
            </a:pPr>
            <a:r>
              <a:rPr lang="en-US" sz="2000" spc="-5" dirty="0">
                <a:cs typeface="Arial" panose="020B0604020202020204" pitchFamily="34" charset="0"/>
              </a:rPr>
              <a:t>Medical Records that support your claim</a:t>
            </a:r>
          </a:p>
          <a:p>
            <a:pPr marL="812800" lvl="1" indent="-342900">
              <a:spcBef>
                <a:spcPts val="195"/>
              </a:spcBef>
              <a:buFont typeface="Arial" panose="020B0604020202020204" pitchFamily="34" charset="0"/>
              <a:buChar char="•"/>
              <a:tabLst>
                <a:tab pos="354965" algn="l"/>
                <a:tab pos="355600" algn="l"/>
              </a:tabLst>
            </a:pPr>
            <a:r>
              <a:rPr lang="en-US" sz="2000" spc="-5" dirty="0">
                <a:cs typeface="Arial" panose="020B0604020202020204" pitchFamily="34" charset="0"/>
              </a:rPr>
              <a:t>Most Recent Appraisal</a:t>
            </a:r>
          </a:p>
          <a:p>
            <a:pPr marL="812800" lvl="1" indent="-342900">
              <a:spcBef>
                <a:spcPts val="195"/>
              </a:spcBef>
              <a:buFont typeface="Arial" panose="020B0604020202020204" pitchFamily="34" charset="0"/>
              <a:buChar char="•"/>
              <a:tabLst>
                <a:tab pos="354965" algn="l"/>
                <a:tab pos="355600" algn="l"/>
              </a:tabLst>
            </a:pPr>
            <a:r>
              <a:rPr lang="en-US" sz="2000" spc="-5" dirty="0">
                <a:cs typeface="Arial" panose="020B0604020202020204" pitchFamily="34" charset="0"/>
              </a:rPr>
              <a:t>Current Job Description</a:t>
            </a:r>
            <a:endParaRPr lang="en-US" sz="2000" dirty="0">
              <a:cs typeface="Arial" panose="020B0604020202020204" pitchFamily="34" charset="0"/>
            </a:endParaRPr>
          </a:p>
        </p:txBody>
      </p:sp>
    </p:spTree>
    <p:extLst>
      <p:ext uri="{BB962C8B-B14F-4D97-AF65-F5344CB8AC3E}">
        <p14:creationId xmlns:p14="http://schemas.microsoft.com/office/powerpoint/2010/main" val="3287222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695477" y="269950"/>
            <a:ext cx="6984206" cy="1087438"/>
          </a:xfrm>
        </p:spPr>
        <p:txBody>
          <a:bodyPr>
            <a:normAutofit fontScale="90000"/>
          </a:bodyPr>
          <a:lstStyle/>
          <a:p>
            <a:pPr algn="ctr"/>
            <a:r>
              <a:rPr lang="en-US" u="sng" dirty="0"/>
              <a:t>Civilian deposit / redeposit</a:t>
            </a:r>
            <a:br>
              <a:rPr lang="en-US" u="sng" dirty="0"/>
            </a:br>
            <a:endParaRPr lang="en-US" sz="2700" u="sng" dirty="0"/>
          </a:p>
        </p:txBody>
      </p:sp>
      <p:sp>
        <p:nvSpPr>
          <p:cNvPr id="6" name="object 3">
            <a:extLst>
              <a:ext uri="{FF2B5EF4-FFF2-40B4-BE49-F238E27FC236}">
                <a16:creationId xmlns:a16="http://schemas.microsoft.com/office/drawing/2014/main" id="{DC3695AF-3020-446B-84BB-2651FC07A9C1}"/>
              </a:ext>
            </a:extLst>
          </p:cNvPr>
          <p:cNvSpPr/>
          <p:nvPr/>
        </p:nvSpPr>
        <p:spPr>
          <a:xfrm>
            <a:off x="1054134" y="1214437"/>
            <a:ext cx="6418227" cy="4343400"/>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886800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381001" y="265112"/>
            <a:ext cx="6984206" cy="1087438"/>
          </a:xfrm>
        </p:spPr>
        <p:txBody>
          <a:bodyPr>
            <a:normAutofit/>
          </a:bodyPr>
          <a:lstStyle/>
          <a:p>
            <a:pPr algn="ctr"/>
            <a:r>
              <a:rPr lang="en-US" u="sng" dirty="0"/>
              <a:t>Deposit service</a:t>
            </a:r>
            <a:br>
              <a:rPr lang="en-US" u="sng" dirty="0"/>
            </a:br>
            <a:endParaRPr lang="en-US" sz="2700" u="sng" dirty="0"/>
          </a:p>
        </p:txBody>
      </p:sp>
      <p:sp>
        <p:nvSpPr>
          <p:cNvPr id="5" name="TextBox 4">
            <a:extLst>
              <a:ext uri="{FF2B5EF4-FFF2-40B4-BE49-F238E27FC236}">
                <a16:creationId xmlns:a16="http://schemas.microsoft.com/office/drawing/2014/main" id="{D575C7F7-D667-4AA1-B114-BF8BDA273FDA}"/>
              </a:ext>
            </a:extLst>
          </p:cNvPr>
          <p:cNvSpPr txBox="1"/>
          <p:nvPr/>
        </p:nvSpPr>
        <p:spPr>
          <a:xfrm>
            <a:off x="1671638" y="983218"/>
            <a:ext cx="4581524" cy="369332"/>
          </a:xfrm>
          <a:prstGeom prst="rect">
            <a:avLst/>
          </a:prstGeom>
          <a:noFill/>
        </p:spPr>
        <p:txBody>
          <a:bodyPr wrap="square">
            <a:spAutoFit/>
          </a:bodyPr>
          <a:lstStyle/>
          <a:p>
            <a:pPr marL="12700" algn="ctr">
              <a:lnSpc>
                <a:spcPct val="100000"/>
              </a:lnSpc>
            </a:pPr>
            <a:r>
              <a:rPr lang="en-US" sz="1800" b="1" dirty="0">
                <a:cs typeface="Arial"/>
              </a:rPr>
              <a:t>Retirement Was Not Withheld</a:t>
            </a:r>
            <a:endParaRPr lang="en-US" sz="1800" dirty="0">
              <a:cs typeface="Arial"/>
            </a:endParaRPr>
          </a:p>
        </p:txBody>
      </p:sp>
      <p:sp>
        <p:nvSpPr>
          <p:cNvPr id="7" name="TextBox 6">
            <a:extLst>
              <a:ext uri="{FF2B5EF4-FFF2-40B4-BE49-F238E27FC236}">
                <a16:creationId xmlns:a16="http://schemas.microsoft.com/office/drawing/2014/main" id="{4307C781-F4A5-4CC2-938E-CF4A24BA8EFA}"/>
              </a:ext>
            </a:extLst>
          </p:cNvPr>
          <p:cNvSpPr txBox="1"/>
          <p:nvPr/>
        </p:nvSpPr>
        <p:spPr>
          <a:xfrm>
            <a:off x="445293" y="1676038"/>
            <a:ext cx="8253413" cy="2484398"/>
          </a:xfrm>
          <a:prstGeom prst="rect">
            <a:avLst/>
          </a:prstGeom>
          <a:noFill/>
        </p:spPr>
        <p:txBody>
          <a:bodyPr wrap="square">
            <a:spAutoFit/>
          </a:bodyPr>
          <a:lstStyle/>
          <a:p>
            <a:pPr marL="355600" marR="5080" indent="-342900">
              <a:lnSpc>
                <a:spcPts val="1920"/>
              </a:lnSpc>
              <a:spcBef>
                <a:spcPts val="2050"/>
              </a:spcBef>
              <a:buFont typeface="Arial" panose="020B0604020202020204" pitchFamily="34" charset="0"/>
              <a:buChar char="•"/>
              <a:tabLst>
                <a:tab pos="240665" algn="l"/>
                <a:tab pos="241300" algn="l"/>
              </a:tabLst>
            </a:pPr>
            <a:r>
              <a:rPr lang="en-US" sz="2000" spc="-5" dirty="0">
                <a:cs typeface="Arial" panose="020B0604020202020204" pitchFamily="34" charset="0"/>
              </a:rPr>
              <a:t>Any period of </a:t>
            </a:r>
            <a:r>
              <a:rPr lang="en-US" sz="2000" spc="-10" dirty="0">
                <a:cs typeface="Arial" panose="020B0604020202020204" pitchFamily="34" charset="0"/>
              </a:rPr>
              <a:t>potentially </a:t>
            </a:r>
            <a:r>
              <a:rPr lang="en-US" sz="2000" spc="-5" dirty="0">
                <a:cs typeface="Arial" panose="020B0604020202020204" pitchFamily="34" charset="0"/>
              </a:rPr>
              <a:t>creditable </a:t>
            </a:r>
            <a:r>
              <a:rPr lang="en-US" sz="2000" spc="-10" dirty="0">
                <a:cs typeface="Arial" panose="020B0604020202020204" pitchFamily="34" charset="0"/>
              </a:rPr>
              <a:t>service </a:t>
            </a:r>
            <a:r>
              <a:rPr lang="en-US" sz="2000" spc="-5" dirty="0">
                <a:cs typeface="Arial" panose="020B0604020202020204" pitchFamily="34" charset="0"/>
              </a:rPr>
              <a:t>during which </a:t>
            </a:r>
            <a:r>
              <a:rPr lang="en-US" sz="2000" spc="-10" dirty="0">
                <a:cs typeface="Arial" panose="020B0604020202020204" pitchFamily="34" charset="0"/>
              </a:rPr>
              <a:t>retirement deductions </a:t>
            </a:r>
            <a:r>
              <a:rPr lang="en-US" sz="2000" spc="-5" dirty="0">
                <a:cs typeface="Arial" panose="020B0604020202020204" pitchFamily="34" charset="0"/>
              </a:rPr>
              <a:t>are not</a:t>
            </a:r>
            <a:r>
              <a:rPr lang="en-US" sz="2000" spc="-15" dirty="0">
                <a:cs typeface="Arial" panose="020B0604020202020204" pitchFamily="34" charset="0"/>
              </a:rPr>
              <a:t> </a:t>
            </a:r>
            <a:r>
              <a:rPr lang="en-US" sz="2000" spc="-10" dirty="0">
                <a:cs typeface="Arial" panose="020B0604020202020204" pitchFamily="34" charset="0"/>
              </a:rPr>
              <a:t>withheld:</a:t>
            </a:r>
            <a:endParaRPr lang="en-US" sz="2000" dirty="0">
              <a:cs typeface="Arial" panose="020B0604020202020204" pitchFamily="34" charset="0"/>
            </a:endParaRPr>
          </a:p>
          <a:p>
            <a:pPr marL="342900" indent="-342900">
              <a:lnSpc>
                <a:spcPct val="100000"/>
              </a:lnSpc>
              <a:spcBef>
                <a:spcPts val="25"/>
              </a:spcBef>
              <a:buFont typeface="Arial" panose="020B0604020202020204" pitchFamily="34" charset="0"/>
              <a:buChar char="•"/>
            </a:pPr>
            <a:endParaRPr lang="en-US" sz="2000" dirty="0">
              <a:cs typeface="Arial" panose="020B0604020202020204" pitchFamily="34" charset="0"/>
            </a:endParaRPr>
          </a:p>
          <a:p>
            <a:pPr marL="812165" marR="494665" indent="-342900">
              <a:lnSpc>
                <a:spcPts val="1920"/>
              </a:lnSpc>
              <a:buFont typeface="Arial" panose="020B0604020202020204" pitchFamily="34" charset="0"/>
              <a:buChar char="•"/>
            </a:pPr>
            <a:r>
              <a:rPr lang="en-US" sz="2000" spc="-20" dirty="0">
                <a:cs typeface="Arial" panose="020B0604020202020204" pitchFamily="34" charset="0"/>
              </a:rPr>
              <a:t>Generally, </a:t>
            </a:r>
            <a:r>
              <a:rPr lang="en-US" sz="2000" spc="-10" dirty="0">
                <a:cs typeface="Arial" panose="020B0604020202020204" pitchFamily="34" charset="0"/>
              </a:rPr>
              <a:t>non-career </a:t>
            </a:r>
            <a:r>
              <a:rPr lang="en-US" sz="2000" spc="-5" dirty="0">
                <a:cs typeface="Arial" panose="020B0604020202020204" pitchFamily="34" charset="0"/>
              </a:rPr>
              <a:t>time such as temporary or</a:t>
            </a:r>
            <a:r>
              <a:rPr lang="en-US" sz="2000" spc="-204" dirty="0">
                <a:cs typeface="Arial" panose="020B0604020202020204" pitchFamily="34" charset="0"/>
              </a:rPr>
              <a:t> </a:t>
            </a:r>
            <a:r>
              <a:rPr lang="en-US" sz="2000" spc="-10" dirty="0">
                <a:cs typeface="Arial" panose="020B0604020202020204" pitchFamily="34" charset="0"/>
              </a:rPr>
              <a:t>indefinite </a:t>
            </a:r>
            <a:r>
              <a:rPr lang="en-US" sz="2000" spc="-5" dirty="0">
                <a:cs typeface="Arial" panose="020B0604020202020204" pitchFamily="34" charset="0"/>
              </a:rPr>
              <a:t>service</a:t>
            </a:r>
            <a:endParaRPr lang="en-US" sz="2000" dirty="0">
              <a:cs typeface="Arial" panose="020B0604020202020204" pitchFamily="34" charset="0"/>
            </a:endParaRPr>
          </a:p>
          <a:p>
            <a:pPr marL="812165" indent="-342900">
              <a:lnSpc>
                <a:spcPct val="100000"/>
              </a:lnSpc>
              <a:spcBef>
                <a:spcPts val="30"/>
              </a:spcBef>
              <a:buFont typeface="Arial" panose="020B0604020202020204" pitchFamily="34" charset="0"/>
              <a:buChar char="•"/>
            </a:pPr>
            <a:r>
              <a:rPr lang="en-US" sz="2000" spc="40" dirty="0">
                <a:cs typeface="Arial" panose="020B0604020202020204" pitchFamily="34" charset="0"/>
              </a:rPr>
              <a:t>Also </a:t>
            </a:r>
            <a:r>
              <a:rPr lang="en-US" sz="2000" spc="-5" dirty="0">
                <a:cs typeface="Arial" panose="020B0604020202020204" pitchFamily="34" charset="0"/>
              </a:rPr>
              <a:t>known as </a:t>
            </a:r>
            <a:r>
              <a:rPr lang="en-US" sz="2000" spc="-10" dirty="0">
                <a:cs typeface="Arial" panose="020B0604020202020204" pitchFamily="34" charset="0"/>
              </a:rPr>
              <a:t>non-deduction</a:t>
            </a:r>
            <a:r>
              <a:rPr lang="en-US" sz="2000" spc="10" dirty="0">
                <a:cs typeface="Arial" panose="020B0604020202020204" pitchFamily="34" charset="0"/>
              </a:rPr>
              <a:t> </a:t>
            </a:r>
            <a:r>
              <a:rPr lang="en-US" sz="2000" spc="-5" dirty="0">
                <a:cs typeface="Arial" panose="020B0604020202020204" pitchFamily="34" charset="0"/>
              </a:rPr>
              <a:t>service</a:t>
            </a:r>
          </a:p>
          <a:p>
            <a:pPr marL="812165" indent="-342900">
              <a:lnSpc>
                <a:spcPct val="100000"/>
              </a:lnSpc>
              <a:spcBef>
                <a:spcPts val="30"/>
              </a:spcBef>
              <a:buFont typeface="Arial" panose="020B0604020202020204" pitchFamily="34" charset="0"/>
              <a:buChar char="•"/>
            </a:pPr>
            <a:endParaRPr lang="en-US" sz="2000" dirty="0">
              <a:cs typeface="Arial" panose="020B0604020202020204" pitchFamily="34" charset="0"/>
            </a:endParaRPr>
          </a:p>
          <a:p>
            <a:pPr marL="355600" marR="588010" indent="-342900">
              <a:lnSpc>
                <a:spcPts val="1920"/>
              </a:lnSpc>
              <a:buFont typeface="Arial" panose="020B0604020202020204" pitchFamily="34" charset="0"/>
              <a:buChar char="•"/>
              <a:tabLst>
                <a:tab pos="240665" algn="l"/>
                <a:tab pos="241300" algn="l"/>
              </a:tabLst>
            </a:pPr>
            <a:r>
              <a:rPr lang="en-US" sz="2000" spc="-10" dirty="0">
                <a:cs typeface="Arial" panose="020B0604020202020204" pitchFamily="34" charset="0"/>
              </a:rPr>
              <a:t>Service </a:t>
            </a:r>
            <a:r>
              <a:rPr lang="en-US" sz="2000" spc="-5" dirty="0">
                <a:cs typeface="Arial" panose="020B0604020202020204" pitchFamily="34" charset="0"/>
              </a:rPr>
              <a:t>that is now </a:t>
            </a:r>
            <a:r>
              <a:rPr lang="en-US" sz="2000" spc="-10" dirty="0">
                <a:cs typeface="Arial" panose="020B0604020202020204" pitchFamily="34" charset="0"/>
              </a:rPr>
              <a:t>considered </a:t>
            </a:r>
            <a:r>
              <a:rPr lang="en-US" sz="2000" spc="-5" dirty="0">
                <a:cs typeface="Arial" panose="020B0604020202020204" pitchFamily="34" charset="0"/>
              </a:rPr>
              <a:t>Federal </a:t>
            </a:r>
            <a:r>
              <a:rPr lang="en-US" sz="2000" spc="-10" dirty="0">
                <a:cs typeface="Arial" panose="020B0604020202020204" pitchFamily="34" charset="0"/>
              </a:rPr>
              <a:t>employment, </a:t>
            </a:r>
            <a:r>
              <a:rPr lang="en-US" sz="2000" spc="-5" dirty="0">
                <a:cs typeface="Arial" panose="020B0604020202020204" pitchFamily="34" charset="0"/>
              </a:rPr>
              <a:t>due to a change in the law that allows credit for retirement </a:t>
            </a:r>
            <a:r>
              <a:rPr lang="en-US" sz="2000" spc="-10" dirty="0">
                <a:cs typeface="Arial" panose="020B0604020202020204" pitchFamily="34" charset="0"/>
              </a:rPr>
              <a:t>annuity  </a:t>
            </a:r>
            <a:r>
              <a:rPr lang="en-US" sz="2000" spc="-5" dirty="0">
                <a:cs typeface="Arial" panose="020B0604020202020204" pitchFamily="34" charset="0"/>
              </a:rPr>
              <a:t>computation </a:t>
            </a:r>
            <a:r>
              <a:rPr lang="en-US" sz="2000" spc="-10" dirty="0">
                <a:cs typeface="Arial" panose="020B0604020202020204" pitchFamily="34" charset="0"/>
              </a:rPr>
              <a:t>purposes </a:t>
            </a:r>
            <a:r>
              <a:rPr lang="en-US" sz="2000" spc="-5" dirty="0">
                <a:cs typeface="Arial" panose="020B0604020202020204" pitchFamily="34" charset="0"/>
              </a:rPr>
              <a:t>(Peace </a:t>
            </a:r>
            <a:r>
              <a:rPr lang="en-US" sz="2000" spc="-10" dirty="0">
                <a:cs typeface="Arial" panose="020B0604020202020204" pitchFamily="34" charset="0"/>
              </a:rPr>
              <a:t>Corps,</a:t>
            </a:r>
            <a:r>
              <a:rPr lang="en-US" sz="2000" spc="60" dirty="0">
                <a:cs typeface="Arial" panose="020B0604020202020204" pitchFamily="34" charset="0"/>
              </a:rPr>
              <a:t> </a:t>
            </a:r>
            <a:r>
              <a:rPr lang="en-US" sz="2000" spc="-30" dirty="0">
                <a:cs typeface="Arial" panose="020B0604020202020204" pitchFamily="34" charset="0"/>
              </a:rPr>
              <a:t>VISTA)</a:t>
            </a:r>
            <a:endParaRPr lang="en-US" sz="2000" dirty="0">
              <a:cs typeface="Arial" panose="020B0604020202020204" pitchFamily="34" charset="0"/>
            </a:endParaRPr>
          </a:p>
        </p:txBody>
      </p:sp>
    </p:spTree>
    <p:extLst>
      <p:ext uri="{BB962C8B-B14F-4D97-AF65-F5344CB8AC3E}">
        <p14:creationId xmlns:p14="http://schemas.microsoft.com/office/powerpoint/2010/main" val="2783244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866776" y="199894"/>
            <a:ext cx="6984206" cy="1087438"/>
          </a:xfrm>
        </p:spPr>
        <p:txBody>
          <a:bodyPr>
            <a:normAutofit/>
          </a:bodyPr>
          <a:lstStyle/>
          <a:p>
            <a:pPr algn="ctr"/>
            <a:r>
              <a:rPr lang="en-US" u="sng" dirty="0"/>
              <a:t>Deposit service </a:t>
            </a:r>
            <a:br>
              <a:rPr lang="en-US" u="sng" dirty="0"/>
            </a:br>
            <a:endParaRPr lang="en-US" sz="2700" u="sng" dirty="0"/>
          </a:p>
        </p:txBody>
      </p:sp>
      <p:sp>
        <p:nvSpPr>
          <p:cNvPr id="12" name="Rectangle 11">
            <a:extLst>
              <a:ext uri="{FF2B5EF4-FFF2-40B4-BE49-F238E27FC236}">
                <a16:creationId xmlns:a16="http://schemas.microsoft.com/office/drawing/2014/main" id="{BB1E0088-4045-4E31-9CEB-379543249048}"/>
              </a:ext>
            </a:extLst>
          </p:cNvPr>
          <p:cNvSpPr/>
          <p:nvPr/>
        </p:nvSpPr>
        <p:spPr>
          <a:xfrm>
            <a:off x="1782235" y="1905351"/>
            <a:ext cx="5909203" cy="633723"/>
          </a:xfrm>
          <a:prstGeom prst="rect">
            <a:avLst/>
          </a:prstGeom>
          <a:solidFill>
            <a:schemeClr val="tx2">
              <a:lumMod val="40000"/>
              <a:lumOff val="60000"/>
            </a:schemeClr>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cs typeface="Arial" panose="020B0604020202020204" pitchFamily="34" charset="0"/>
              </a:rPr>
              <a:t>Non-Deduction Service prior to 01/01/1989</a:t>
            </a:r>
          </a:p>
        </p:txBody>
      </p:sp>
      <p:sp>
        <p:nvSpPr>
          <p:cNvPr id="13" name="Rectangle 12">
            <a:extLst>
              <a:ext uri="{FF2B5EF4-FFF2-40B4-BE49-F238E27FC236}">
                <a16:creationId xmlns:a16="http://schemas.microsoft.com/office/drawing/2014/main" id="{7C558D3C-776F-4C30-8BC7-15A6CDF9CC85}"/>
              </a:ext>
            </a:extLst>
          </p:cNvPr>
          <p:cNvSpPr/>
          <p:nvPr/>
        </p:nvSpPr>
        <p:spPr>
          <a:xfrm>
            <a:off x="1628775" y="3276600"/>
            <a:ext cx="2362200" cy="533400"/>
          </a:xfrm>
          <a:prstGeom prst="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Deposit Made</a:t>
            </a:r>
            <a:endParaRPr lang="en-US" dirty="0"/>
          </a:p>
        </p:txBody>
      </p:sp>
      <p:sp>
        <p:nvSpPr>
          <p:cNvPr id="14" name="Rectangle 13">
            <a:extLst>
              <a:ext uri="{FF2B5EF4-FFF2-40B4-BE49-F238E27FC236}">
                <a16:creationId xmlns:a16="http://schemas.microsoft.com/office/drawing/2014/main" id="{1AF35BD1-1990-4E09-B766-6890EB9FD947}"/>
              </a:ext>
            </a:extLst>
          </p:cNvPr>
          <p:cNvSpPr/>
          <p:nvPr/>
        </p:nvSpPr>
        <p:spPr>
          <a:xfrm>
            <a:off x="5663672" y="3276600"/>
            <a:ext cx="2362200" cy="533400"/>
          </a:xfrm>
          <a:prstGeom prst="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Deposit Not Made</a:t>
            </a:r>
            <a:endParaRPr lang="en-US" dirty="0"/>
          </a:p>
        </p:txBody>
      </p:sp>
      <p:sp>
        <p:nvSpPr>
          <p:cNvPr id="16" name="Rectangle 15">
            <a:extLst>
              <a:ext uri="{FF2B5EF4-FFF2-40B4-BE49-F238E27FC236}">
                <a16:creationId xmlns:a16="http://schemas.microsoft.com/office/drawing/2014/main" id="{36DB7682-7858-4A58-A29D-9854C27B97C7}"/>
              </a:ext>
            </a:extLst>
          </p:cNvPr>
          <p:cNvSpPr/>
          <p:nvPr/>
        </p:nvSpPr>
        <p:spPr>
          <a:xfrm>
            <a:off x="1066800" y="4547526"/>
            <a:ext cx="3733800" cy="767423"/>
          </a:xfrm>
          <a:prstGeom prst="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Credit for eligibility (RSCD) and Annuity Computation</a:t>
            </a:r>
            <a:endParaRPr lang="en-US" dirty="0"/>
          </a:p>
        </p:txBody>
      </p:sp>
      <p:sp>
        <p:nvSpPr>
          <p:cNvPr id="17" name="Rectangle 16">
            <a:extLst>
              <a:ext uri="{FF2B5EF4-FFF2-40B4-BE49-F238E27FC236}">
                <a16:creationId xmlns:a16="http://schemas.microsoft.com/office/drawing/2014/main" id="{B3C4C514-6390-4447-8EA9-4545E635803B}"/>
              </a:ext>
            </a:extLst>
          </p:cNvPr>
          <p:cNvSpPr/>
          <p:nvPr/>
        </p:nvSpPr>
        <p:spPr>
          <a:xfrm>
            <a:off x="5022493" y="4547526"/>
            <a:ext cx="3733800" cy="767423"/>
          </a:xfrm>
          <a:prstGeom prst="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No Credit for eligibility (RSCD) or Annuity Computation</a:t>
            </a:r>
            <a:endParaRPr lang="en-US" dirty="0"/>
          </a:p>
        </p:txBody>
      </p:sp>
      <p:cxnSp>
        <p:nvCxnSpPr>
          <p:cNvPr id="18" name="Elbow Connector 22">
            <a:extLst>
              <a:ext uri="{FF2B5EF4-FFF2-40B4-BE49-F238E27FC236}">
                <a16:creationId xmlns:a16="http://schemas.microsoft.com/office/drawing/2014/main" id="{8D41084C-10F0-47A9-B491-812319CA4321}"/>
              </a:ext>
            </a:extLst>
          </p:cNvPr>
          <p:cNvCxnSpPr>
            <a:cxnSpLocks/>
          </p:cNvCxnSpPr>
          <p:nvPr/>
        </p:nvCxnSpPr>
        <p:spPr>
          <a:xfrm rot="16200000" flipH="1">
            <a:off x="4720656" y="1164588"/>
            <a:ext cx="32360" cy="4114800"/>
          </a:xfrm>
          <a:prstGeom prst="bentConnector3">
            <a:avLst>
              <a:gd name="adj1" fmla="val -971341"/>
            </a:avLst>
          </a:prstGeom>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131F3E5F-1A39-4D33-A4DB-EEDA238C3C50}"/>
              </a:ext>
            </a:extLst>
          </p:cNvPr>
          <p:cNvCxnSpPr/>
          <p:nvPr/>
        </p:nvCxnSpPr>
        <p:spPr>
          <a:xfrm>
            <a:off x="2679436" y="3929063"/>
            <a:ext cx="0" cy="381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49A3AFE1-9C80-4E73-9CE6-8399176CEEE0}"/>
              </a:ext>
            </a:extLst>
          </p:cNvPr>
          <p:cNvCxnSpPr>
            <a:cxnSpLocks/>
          </p:cNvCxnSpPr>
          <p:nvPr/>
        </p:nvCxnSpPr>
        <p:spPr>
          <a:xfrm>
            <a:off x="6794236" y="3916456"/>
            <a:ext cx="0" cy="381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40543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866776" y="199894"/>
            <a:ext cx="6984206" cy="1087438"/>
          </a:xfrm>
        </p:spPr>
        <p:txBody>
          <a:bodyPr>
            <a:normAutofit/>
          </a:bodyPr>
          <a:lstStyle/>
          <a:p>
            <a:pPr algn="ctr"/>
            <a:r>
              <a:rPr lang="en-US" u="sng" dirty="0"/>
              <a:t>Deposit service </a:t>
            </a:r>
            <a:br>
              <a:rPr lang="en-US" u="sng" dirty="0"/>
            </a:br>
            <a:endParaRPr lang="en-US" sz="2700" u="sng" dirty="0"/>
          </a:p>
        </p:txBody>
      </p:sp>
      <p:sp>
        <p:nvSpPr>
          <p:cNvPr id="12" name="Rectangle 11">
            <a:extLst>
              <a:ext uri="{FF2B5EF4-FFF2-40B4-BE49-F238E27FC236}">
                <a16:creationId xmlns:a16="http://schemas.microsoft.com/office/drawing/2014/main" id="{BB1E0088-4045-4E31-9CEB-379543249048}"/>
              </a:ext>
            </a:extLst>
          </p:cNvPr>
          <p:cNvSpPr/>
          <p:nvPr/>
        </p:nvSpPr>
        <p:spPr>
          <a:xfrm>
            <a:off x="1529823" y="1287332"/>
            <a:ext cx="5909203" cy="633723"/>
          </a:xfrm>
          <a:prstGeom prst="rect">
            <a:avLst/>
          </a:prstGeom>
          <a:solidFill>
            <a:schemeClr val="tx2">
              <a:lumMod val="40000"/>
              <a:lumOff val="60000"/>
            </a:schemeClr>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cs typeface="Arial" panose="020B0604020202020204" pitchFamily="34" charset="0"/>
              </a:rPr>
              <a:t>Non-Deduction Service on or after 01/01/1989</a:t>
            </a:r>
          </a:p>
        </p:txBody>
      </p:sp>
      <p:sp>
        <p:nvSpPr>
          <p:cNvPr id="13" name="Rectangle 12">
            <a:extLst>
              <a:ext uri="{FF2B5EF4-FFF2-40B4-BE49-F238E27FC236}">
                <a16:creationId xmlns:a16="http://schemas.microsoft.com/office/drawing/2014/main" id="{7C558D3C-776F-4C30-8BC7-15A6CDF9CC85}"/>
              </a:ext>
            </a:extLst>
          </p:cNvPr>
          <p:cNvSpPr/>
          <p:nvPr/>
        </p:nvSpPr>
        <p:spPr>
          <a:xfrm>
            <a:off x="3177779" y="2895600"/>
            <a:ext cx="2362200" cy="533400"/>
          </a:xfrm>
          <a:prstGeom prst="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Deposit NOT Allowed</a:t>
            </a:r>
            <a:endParaRPr lang="en-US" dirty="0"/>
          </a:p>
        </p:txBody>
      </p:sp>
      <p:sp>
        <p:nvSpPr>
          <p:cNvPr id="16" name="Rectangle 15">
            <a:extLst>
              <a:ext uri="{FF2B5EF4-FFF2-40B4-BE49-F238E27FC236}">
                <a16:creationId xmlns:a16="http://schemas.microsoft.com/office/drawing/2014/main" id="{36DB7682-7858-4A58-A29D-9854C27B97C7}"/>
              </a:ext>
            </a:extLst>
          </p:cNvPr>
          <p:cNvSpPr/>
          <p:nvPr/>
        </p:nvSpPr>
        <p:spPr>
          <a:xfrm>
            <a:off x="1881982" y="4403545"/>
            <a:ext cx="4988189" cy="795999"/>
          </a:xfrm>
          <a:prstGeom prst="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n w="0"/>
                <a:solidFill>
                  <a:srgbClr val="C00000"/>
                </a:solidFill>
                <a:effectLst>
                  <a:outerShdw blurRad="38100" dist="19050" dir="2700000" algn="tl" rotWithShape="0">
                    <a:schemeClr val="dk1">
                      <a:alpha val="40000"/>
                    </a:schemeClr>
                  </a:outerShdw>
                </a:effectLst>
                <a:cs typeface="Arial" panose="020B0604020202020204" pitchFamily="34" charset="0"/>
              </a:rPr>
              <a:t>No Credit for Eligibility or Annuity Computation</a:t>
            </a:r>
            <a:endParaRPr lang="en-US" sz="1800" b="1" dirty="0">
              <a:solidFill>
                <a:srgbClr val="C00000"/>
              </a:solidFill>
              <a:cs typeface="Arial" panose="020B0604020202020204" pitchFamily="34" charset="0"/>
            </a:endParaRPr>
          </a:p>
        </p:txBody>
      </p:sp>
      <p:cxnSp>
        <p:nvCxnSpPr>
          <p:cNvPr id="19" name="Straight Arrow Connector 18">
            <a:extLst>
              <a:ext uri="{FF2B5EF4-FFF2-40B4-BE49-F238E27FC236}">
                <a16:creationId xmlns:a16="http://schemas.microsoft.com/office/drawing/2014/main" id="{131F3E5F-1A39-4D33-A4DB-EEDA238C3C50}"/>
              </a:ext>
            </a:extLst>
          </p:cNvPr>
          <p:cNvCxnSpPr/>
          <p:nvPr/>
        </p:nvCxnSpPr>
        <p:spPr>
          <a:xfrm>
            <a:off x="4358879" y="3810000"/>
            <a:ext cx="0" cy="381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FA28DCFA-0818-4480-ADA4-1C8C7BA34184}"/>
              </a:ext>
            </a:extLst>
          </p:cNvPr>
          <p:cNvCxnSpPr/>
          <p:nvPr/>
        </p:nvCxnSpPr>
        <p:spPr>
          <a:xfrm>
            <a:off x="4376077" y="2109788"/>
            <a:ext cx="0" cy="381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69066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381001" y="265112"/>
            <a:ext cx="6984206" cy="1087438"/>
          </a:xfrm>
        </p:spPr>
        <p:txBody>
          <a:bodyPr>
            <a:normAutofit/>
          </a:bodyPr>
          <a:lstStyle/>
          <a:p>
            <a:pPr algn="ctr"/>
            <a:r>
              <a:rPr lang="en-US" u="sng" dirty="0"/>
              <a:t>redeposit service</a:t>
            </a:r>
            <a:br>
              <a:rPr lang="en-US" u="sng" dirty="0"/>
            </a:br>
            <a:endParaRPr lang="en-US" sz="2700" u="sng" dirty="0"/>
          </a:p>
        </p:txBody>
      </p:sp>
      <p:sp>
        <p:nvSpPr>
          <p:cNvPr id="5" name="TextBox 4">
            <a:extLst>
              <a:ext uri="{FF2B5EF4-FFF2-40B4-BE49-F238E27FC236}">
                <a16:creationId xmlns:a16="http://schemas.microsoft.com/office/drawing/2014/main" id="{D575C7F7-D667-4AA1-B114-BF8BDA273FDA}"/>
              </a:ext>
            </a:extLst>
          </p:cNvPr>
          <p:cNvSpPr txBox="1"/>
          <p:nvPr/>
        </p:nvSpPr>
        <p:spPr>
          <a:xfrm>
            <a:off x="1671638" y="983218"/>
            <a:ext cx="4581524" cy="369332"/>
          </a:xfrm>
          <a:prstGeom prst="rect">
            <a:avLst/>
          </a:prstGeom>
          <a:noFill/>
        </p:spPr>
        <p:txBody>
          <a:bodyPr wrap="square">
            <a:spAutoFit/>
          </a:bodyPr>
          <a:lstStyle/>
          <a:p>
            <a:pPr marL="12700" algn="ctr">
              <a:lnSpc>
                <a:spcPct val="100000"/>
              </a:lnSpc>
            </a:pPr>
            <a:r>
              <a:rPr lang="en-US" sz="1800" b="1" dirty="0">
                <a:cs typeface="Arial"/>
              </a:rPr>
              <a:t>What is Redeposit Service?</a:t>
            </a:r>
            <a:endParaRPr lang="en-US" sz="1800" dirty="0">
              <a:cs typeface="Arial"/>
            </a:endParaRPr>
          </a:p>
        </p:txBody>
      </p:sp>
      <p:sp>
        <p:nvSpPr>
          <p:cNvPr id="7" name="TextBox 6">
            <a:extLst>
              <a:ext uri="{FF2B5EF4-FFF2-40B4-BE49-F238E27FC236}">
                <a16:creationId xmlns:a16="http://schemas.microsoft.com/office/drawing/2014/main" id="{61170B60-BFF5-4652-82B0-00B3E6452829}"/>
              </a:ext>
            </a:extLst>
          </p:cNvPr>
          <p:cNvSpPr txBox="1"/>
          <p:nvPr/>
        </p:nvSpPr>
        <p:spPr>
          <a:xfrm>
            <a:off x="123825" y="1479645"/>
            <a:ext cx="8672512" cy="646972"/>
          </a:xfrm>
          <a:prstGeom prst="rect">
            <a:avLst/>
          </a:prstGeom>
          <a:noFill/>
        </p:spPr>
        <p:txBody>
          <a:bodyPr wrap="square">
            <a:spAutoFit/>
          </a:bodyPr>
          <a:lstStyle/>
          <a:p>
            <a:pPr marL="12700" marR="5080">
              <a:lnSpc>
                <a:spcPts val="2160"/>
              </a:lnSpc>
              <a:spcBef>
                <a:spcPts val="1035"/>
              </a:spcBef>
            </a:pPr>
            <a:r>
              <a:rPr lang="en-US" sz="1800" spc="-5" dirty="0">
                <a:cs typeface="Arial" panose="020B0604020202020204" pitchFamily="34" charset="0"/>
              </a:rPr>
              <a:t>A sum of </a:t>
            </a:r>
            <a:r>
              <a:rPr lang="en-US" sz="1800" spc="-10" dirty="0">
                <a:cs typeface="Arial" panose="020B0604020202020204" pitchFamily="34" charset="0"/>
              </a:rPr>
              <a:t>money </a:t>
            </a:r>
            <a:r>
              <a:rPr lang="en-US" sz="1800" spc="-5" dirty="0">
                <a:cs typeface="Arial" panose="020B0604020202020204" pitchFamily="34" charset="0"/>
              </a:rPr>
              <a:t>paid into the </a:t>
            </a:r>
            <a:r>
              <a:rPr lang="en-US" sz="1800" spc="-10" dirty="0">
                <a:cs typeface="Arial" panose="020B0604020202020204" pitchFamily="34" charset="0"/>
              </a:rPr>
              <a:t>Retirement System </a:t>
            </a:r>
            <a:r>
              <a:rPr lang="en-US" sz="1800" spc="-5" dirty="0">
                <a:cs typeface="Arial" panose="020B0604020202020204" pitchFamily="34" charset="0"/>
              </a:rPr>
              <a:t>by an </a:t>
            </a:r>
            <a:r>
              <a:rPr lang="en-US" sz="1800" spc="-10" dirty="0">
                <a:cs typeface="Arial" panose="020B0604020202020204" pitchFamily="34" charset="0"/>
              </a:rPr>
              <a:t>employee or survivor </a:t>
            </a:r>
            <a:r>
              <a:rPr lang="en-US" sz="1800" spc="-5" dirty="0">
                <a:cs typeface="Arial" panose="020B0604020202020204" pitchFamily="34" charset="0"/>
              </a:rPr>
              <a:t>to cover a period of </a:t>
            </a:r>
            <a:r>
              <a:rPr lang="en-US" sz="1800" spc="-10" dirty="0">
                <a:cs typeface="Arial" panose="020B0604020202020204" pitchFamily="34" charset="0"/>
              </a:rPr>
              <a:t>service </a:t>
            </a:r>
            <a:r>
              <a:rPr lang="en-US" sz="1800" spc="-5" dirty="0">
                <a:cs typeface="Arial" panose="020B0604020202020204" pitchFamily="34" charset="0"/>
              </a:rPr>
              <a:t>during which </a:t>
            </a:r>
            <a:r>
              <a:rPr lang="en-US" sz="1800" spc="-10" dirty="0">
                <a:cs typeface="Arial" panose="020B0604020202020204" pitchFamily="34" charset="0"/>
              </a:rPr>
              <a:t>deductions were withheld </a:t>
            </a:r>
            <a:r>
              <a:rPr lang="en-US" sz="1800" spc="-5" dirty="0">
                <a:cs typeface="Arial" panose="020B0604020202020204" pitchFamily="34" charset="0"/>
              </a:rPr>
              <a:t>but later</a:t>
            </a:r>
            <a:r>
              <a:rPr lang="en-US" sz="1800" spc="-10" dirty="0">
                <a:cs typeface="Arial" panose="020B0604020202020204" pitchFamily="34" charset="0"/>
              </a:rPr>
              <a:t> refunded.</a:t>
            </a:r>
            <a:endParaRPr lang="en-US" sz="1800" dirty="0">
              <a:cs typeface="Arial" panose="020B0604020202020204" pitchFamily="34" charset="0"/>
            </a:endParaRPr>
          </a:p>
        </p:txBody>
      </p:sp>
      <p:sp>
        <p:nvSpPr>
          <p:cNvPr id="8" name="object 5">
            <a:extLst>
              <a:ext uri="{FF2B5EF4-FFF2-40B4-BE49-F238E27FC236}">
                <a16:creationId xmlns:a16="http://schemas.microsoft.com/office/drawing/2014/main" id="{9A066CA1-E986-47C2-AB6F-14C3FC562CDA}"/>
              </a:ext>
            </a:extLst>
          </p:cNvPr>
          <p:cNvSpPr/>
          <p:nvPr/>
        </p:nvSpPr>
        <p:spPr>
          <a:xfrm>
            <a:off x="2185988" y="2313290"/>
            <a:ext cx="3733800" cy="1524000"/>
          </a:xfrm>
          <a:prstGeom prst="rect">
            <a:avLst/>
          </a:prstGeom>
          <a:blipFill>
            <a:blip r:embed="rId3" cstate="print"/>
            <a:stretch>
              <a:fillRect/>
            </a:stretch>
          </a:blipFill>
        </p:spPr>
        <p:txBody>
          <a:bodyPr wrap="square" lIns="0" tIns="0" rIns="0" bIns="0" rtlCol="0"/>
          <a:lstStyle/>
          <a:p>
            <a:endParaRPr dirty="0"/>
          </a:p>
        </p:txBody>
      </p:sp>
      <p:sp>
        <p:nvSpPr>
          <p:cNvPr id="9" name="TextBox 8">
            <a:extLst>
              <a:ext uri="{FF2B5EF4-FFF2-40B4-BE49-F238E27FC236}">
                <a16:creationId xmlns:a16="http://schemas.microsoft.com/office/drawing/2014/main" id="{2E4D72ED-759E-48F1-A2E6-0742163C509B}"/>
              </a:ext>
            </a:extLst>
          </p:cNvPr>
          <p:cNvSpPr txBox="1"/>
          <p:nvPr/>
        </p:nvSpPr>
        <p:spPr>
          <a:xfrm>
            <a:off x="847725" y="4062177"/>
            <a:ext cx="7448550" cy="369332"/>
          </a:xfrm>
          <a:prstGeom prst="rect">
            <a:avLst/>
          </a:prstGeom>
          <a:noFill/>
        </p:spPr>
        <p:txBody>
          <a:bodyPr wrap="square">
            <a:spAutoFit/>
          </a:bodyPr>
          <a:lstStyle/>
          <a:p>
            <a:pPr marL="1551940">
              <a:lnSpc>
                <a:spcPct val="100000"/>
              </a:lnSpc>
            </a:pPr>
            <a:r>
              <a:rPr lang="en-US" sz="1800" spc="-5" dirty="0">
                <a:solidFill>
                  <a:srgbClr val="006FC0"/>
                </a:solidFill>
                <a:cs typeface="Arial" panose="020B0604020202020204" pitchFamily="34" charset="0"/>
              </a:rPr>
              <a:t>Cost is the </a:t>
            </a:r>
            <a:r>
              <a:rPr lang="en-US" sz="1800" spc="-10" dirty="0">
                <a:solidFill>
                  <a:srgbClr val="006FC0"/>
                </a:solidFill>
                <a:cs typeface="Arial" panose="020B0604020202020204" pitchFamily="34" charset="0"/>
              </a:rPr>
              <a:t>amount </a:t>
            </a:r>
            <a:r>
              <a:rPr lang="en-US" sz="1800" spc="-5" dirty="0">
                <a:solidFill>
                  <a:srgbClr val="006FC0"/>
                </a:solidFill>
                <a:cs typeface="Arial" panose="020B0604020202020204" pitchFamily="34" charset="0"/>
              </a:rPr>
              <a:t>of refund plus </a:t>
            </a:r>
            <a:r>
              <a:rPr lang="en-US" sz="1800" spc="-10" dirty="0">
                <a:solidFill>
                  <a:srgbClr val="006FC0"/>
                </a:solidFill>
                <a:cs typeface="Arial" panose="020B0604020202020204" pitchFamily="34" charset="0"/>
              </a:rPr>
              <a:t>interest</a:t>
            </a:r>
            <a:endParaRPr lang="en-US" sz="1800" dirty="0">
              <a:solidFill>
                <a:srgbClr val="006FC0"/>
              </a:solidFill>
              <a:cs typeface="Arial" panose="020B0604020202020204" pitchFamily="34" charset="0"/>
            </a:endParaRPr>
          </a:p>
        </p:txBody>
      </p:sp>
    </p:spTree>
    <p:extLst>
      <p:ext uri="{BB962C8B-B14F-4D97-AF65-F5344CB8AC3E}">
        <p14:creationId xmlns:p14="http://schemas.microsoft.com/office/powerpoint/2010/main" val="2215286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866776" y="199894"/>
            <a:ext cx="6984206" cy="1087438"/>
          </a:xfrm>
        </p:spPr>
        <p:txBody>
          <a:bodyPr>
            <a:normAutofit/>
          </a:bodyPr>
          <a:lstStyle/>
          <a:p>
            <a:pPr algn="ctr"/>
            <a:r>
              <a:rPr lang="en-US" u="sng" dirty="0"/>
              <a:t>redeposit service </a:t>
            </a:r>
            <a:br>
              <a:rPr lang="en-US" u="sng" dirty="0"/>
            </a:br>
            <a:endParaRPr lang="en-US" sz="2700" u="sng" dirty="0"/>
          </a:p>
        </p:txBody>
      </p:sp>
      <p:sp>
        <p:nvSpPr>
          <p:cNvPr id="13" name="Rectangle 12">
            <a:extLst>
              <a:ext uri="{FF2B5EF4-FFF2-40B4-BE49-F238E27FC236}">
                <a16:creationId xmlns:a16="http://schemas.microsoft.com/office/drawing/2014/main" id="{7C558D3C-776F-4C30-8BC7-15A6CDF9CC85}"/>
              </a:ext>
            </a:extLst>
          </p:cNvPr>
          <p:cNvSpPr/>
          <p:nvPr/>
        </p:nvSpPr>
        <p:spPr>
          <a:xfrm>
            <a:off x="1498336" y="2209944"/>
            <a:ext cx="2362200" cy="533400"/>
          </a:xfrm>
          <a:prstGeom prst="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Redeposit Made</a:t>
            </a:r>
            <a:endParaRPr lang="en-US" dirty="0"/>
          </a:p>
        </p:txBody>
      </p:sp>
      <p:sp>
        <p:nvSpPr>
          <p:cNvPr id="14" name="Rectangle 13">
            <a:extLst>
              <a:ext uri="{FF2B5EF4-FFF2-40B4-BE49-F238E27FC236}">
                <a16:creationId xmlns:a16="http://schemas.microsoft.com/office/drawing/2014/main" id="{1AF35BD1-1990-4E09-B766-6890EB9FD947}"/>
              </a:ext>
            </a:extLst>
          </p:cNvPr>
          <p:cNvSpPr/>
          <p:nvPr/>
        </p:nvSpPr>
        <p:spPr>
          <a:xfrm>
            <a:off x="5341673" y="2253314"/>
            <a:ext cx="2362200" cy="533400"/>
          </a:xfrm>
          <a:prstGeom prst="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Redeposit Not Made</a:t>
            </a:r>
            <a:endParaRPr lang="en-US" dirty="0"/>
          </a:p>
        </p:txBody>
      </p:sp>
      <p:sp>
        <p:nvSpPr>
          <p:cNvPr id="16" name="Rectangle 15">
            <a:extLst>
              <a:ext uri="{FF2B5EF4-FFF2-40B4-BE49-F238E27FC236}">
                <a16:creationId xmlns:a16="http://schemas.microsoft.com/office/drawing/2014/main" id="{36DB7682-7858-4A58-A29D-9854C27B97C7}"/>
              </a:ext>
            </a:extLst>
          </p:cNvPr>
          <p:cNvSpPr/>
          <p:nvPr/>
        </p:nvSpPr>
        <p:spPr>
          <a:xfrm>
            <a:off x="866776" y="3718707"/>
            <a:ext cx="3733800" cy="767423"/>
          </a:xfrm>
          <a:prstGeom prst="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Credit for eligibility (RSCD) and Annuity Computation</a:t>
            </a:r>
            <a:endParaRPr lang="en-US" dirty="0"/>
          </a:p>
        </p:txBody>
      </p:sp>
      <p:sp>
        <p:nvSpPr>
          <p:cNvPr id="17" name="Rectangle 16">
            <a:extLst>
              <a:ext uri="{FF2B5EF4-FFF2-40B4-BE49-F238E27FC236}">
                <a16:creationId xmlns:a16="http://schemas.microsoft.com/office/drawing/2014/main" id="{B3C4C514-6390-4447-8EA9-4545E635803B}"/>
              </a:ext>
            </a:extLst>
          </p:cNvPr>
          <p:cNvSpPr/>
          <p:nvPr/>
        </p:nvSpPr>
        <p:spPr>
          <a:xfrm>
            <a:off x="4860568" y="3718707"/>
            <a:ext cx="3733800" cy="767423"/>
          </a:xfrm>
          <a:prstGeom prst="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Credit for eligibility (RSCD) and No Credit in Annuity Computation</a:t>
            </a:r>
            <a:endParaRPr lang="en-US" dirty="0"/>
          </a:p>
        </p:txBody>
      </p:sp>
      <p:cxnSp>
        <p:nvCxnSpPr>
          <p:cNvPr id="18" name="Elbow Connector 22">
            <a:extLst>
              <a:ext uri="{FF2B5EF4-FFF2-40B4-BE49-F238E27FC236}">
                <a16:creationId xmlns:a16="http://schemas.microsoft.com/office/drawing/2014/main" id="{8D41084C-10F0-47A9-B491-812319CA4321}"/>
              </a:ext>
            </a:extLst>
          </p:cNvPr>
          <p:cNvCxnSpPr>
            <a:cxnSpLocks/>
          </p:cNvCxnSpPr>
          <p:nvPr/>
        </p:nvCxnSpPr>
        <p:spPr>
          <a:xfrm rot="16200000" flipH="1">
            <a:off x="4520631" y="131072"/>
            <a:ext cx="32360" cy="4114800"/>
          </a:xfrm>
          <a:prstGeom prst="bentConnector3">
            <a:avLst>
              <a:gd name="adj1" fmla="val -971341"/>
            </a:avLst>
          </a:prstGeom>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131F3E5F-1A39-4D33-A4DB-EEDA238C3C50}"/>
              </a:ext>
            </a:extLst>
          </p:cNvPr>
          <p:cNvCxnSpPr/>
          <p:nvPr/>
        </p:nvCxnSpPr>
        <p:spPr>
          <a:xfrm>
            <a:off x="2441312" y="3048000"/>
            <a:ext cx="0" cy="381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49A3AFE1-9C80-4E73-9CE6-8399176CEEE0}"/>
              </a:ext>
            </a:extLst>
          </p:cNvPr>
          <p:cNvCxnSpPr>
            <a:cxnSpLocks/>
          </p:cNvCxnSpPr>
          <p:nvPr/>
        </p:nvCxnSpPr>
        <p:spPr>
          <a:xfrm>
            <a:off x="6587597" y="3048000"/>
            <a:ext cx="0" cy="381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C5557497-71CE-4D66-8D6F-B841CE94E77E}"/>
              </a:ext>
            </a:extLst>
          </p:cNvPr>
          <p:cNvSpPr txBox="1"/>
          <p:nvPr/>
        </p:nvSpPr>
        <p:spPr>
          <a:xfrm>
            <a:off x="2068117" y="971228"/>
            <a:ext cx="4581524" cy="369332"/>
          </a:xfrm>
          <a:prstGeom prst="rect">
            <a:avLst/>
          </a:prstGeom>
          <a:noFill/>
        </p:spPr>
        <p:txBody>
          <a:bodyPr wrap="square">
            <a:spAutoFit/>
          </a:bodyPr>
          <a:lstStyle/>
          <a:p>
            <a:pPr marL="12700" algn="ctr">
              <a:lnSpc>
                <a:spcPct val="100000"/>
              </a:lnSpc>
            </a:pPr>
            <a:r>
              <a:rPr lang="en-US" b="1" dirty="0">
                <a:cs typeface="Arial"/>
              </a:rPr>
              <a:t>Refunded FERS Service</a:t>
            </a:r>
            <a:endParaRPr lang="en-US" sz="1800" dirty="0">
              <a:cs typeface="Arial"/>
            </a:endParaRPr>
          </a:p>
        </p:txBody>
      </p:sp>
    </p:spTree>
    <p:extLst>
      <p:ext uri="{BB962C8B-B14F-4D97-AF65-F5344CB8AC3E}">
        <p14:creationId xmlns:p14="http://schemas.microsoft.com/office/powerpoint/2010/main" val="1809352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895917" y="122237"/>
            <a:ext cx="6984206" cy="1087438"/>
          </a:xfrm>
        </p:spPr>
        <p:txBody>
          <a:bodyPr>
            <a:normAutofit/>
          </a:bodyPr>
          <a:lstStyle/>
          <a:p>
            <a:pPr algn="ctr"/>
            <a:r>
              <a:rPr lang="en-US" u="sng" dirty="0"/>
              <a:t>Military Deposits</a:t>
            </a:r>
            <a:endParaRPr lang="en-US" sz="2700" u="sng" dirty="0"/>
          </a:p>
        </p:txBody>
      </p:sp>
      <p:sp>
        <p:nvSpPr>
          <p:cNvPr id="7" name="object 4">
            <a:extLst>
              <a:ext uri="{FF2B5EF4-FFF2-40B4-BE49-F238E27FC236}">
                <a16:creationId xmlns:a16="http://schemas.microsoft.com/office/drawing/2014/main" id="{D2884C36-662E-4E4C-BCFC-0E298F2610D5}"/>
              </a:ext>
            </a:extLst>
          </p:cNvPr>
          <p:cNvSpPr/>
          <p:nvPr/>
        </p:nvSpPr>
        <p:spPr>
          <a:xfrm>
            <a:off x="672495" y="1602468"/>
            <a:ext cx="7431051" cy="2979208"/>
          </a:xfrm>
          <a:prstGeom prst="rect">
            <a:avLst/>
          </a:prstGeom>
          <a:blipFill>
            <a:blip r:embed="rId3" cstate="print"/>
            <a:stretch>
              <a:fillRect/>
            </a:stretch>
          </a:blipFill>
        </p:spPr>
        <p:txBody>
          <a:bodyPr wrap="square" lIns="0" tIns="0" rIns="0" bIns="0" rtlCol="0"/>
          <a:lstStyle/>
          <a:p>
            <a:endParaRPr lang="en-US" dirty="0"/>
          </a:p>
        </p:txBody>
      </p:sp>
      <p:sp>
        <p:nvSpPr>
          <p:cNvPr id="8" name="TextBox 7">
            <a:extLst>
              <a:ext uri="{FF2B5EF4-FFF2-40B4-BE49-F238E27FC236}">
                <a16:creationId xmlns:a16="http://schemas.microsoft.com/office/drawing/2014/main" id="{4B3D7C9F-35A8-4211-BA5E-7A99B122C121}"/>
              </a:ext>
            </a:extLst>
          </p:cNvPr>
          <p:cNvSpPr txBox="1"/>
          <p:nvPr/>
        </p:nvSpPr>
        <p:spPr>
          <a:xfrm>
            <a:off x="3000696" y="1025009"/>
            <a:ext cx="2774648" cy="369332"/>
          </a:xfrm>
          <a:prstGeom prst="rect">
            <a:avLst/>
          </a:prstGeom>
          <a:noFill/>
        </p:spPr>
        <p:txBody>
          <a:bodyPr wrap="square">
            <a:spAutoFit/>
          </a:bodyPr>
          <a:lstStyle/>
          <a:p>
            <a:r>
              <a:rPr lang="en-US" sz="1800" u="sng" dirty="0"/>
              <a:t>Military Buyback / Post 56</a:t>
            </a:r>
            <a:endParaRPr lang="en-US" dirty="0"/>
          </a:p>
        </p:txBody>
      </p:sp>
    </p:spTree>
    <p:extLst>
      <p:ext uri="{BB962C8B-B14F-4D97-AF65-F5344CB8AC3E}">
        <p14:creationId xmlns:p14="http://schemas.microsoft.com/office/powerpoint/2010/main" val="1058024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381001" y="265112"/>
            <a:ext cx="6984206" cy="1087438"/>
          </a:xfrm>
        </p:spPr>
        <p:txBody>
          <a:bodyPr>
            <a:normAutofit/>
          </a:bodyPr>
          <a:lstStyle/>
          <a:p>
            <a:pPr algn="ctr"/>
            <a:r>
              <a:rPr lang="en-US" u="sng" dirty="0"/>
              <a:t>Military Deposits </a:t>
            </a:r>
            <a:br>
              <a:rPr lang="en-US" u="sng" dirty="0"/>
            </a:br>
            <a:endParaRPr lang="en-US" sz="2700" u="sng" dirty="0"/>
          </a:p>
        </p:txBody>
      </p:sp>
      <p:sp>
        <p:nvSpPr>
          <p:cNvPr id="5" name="TextBox 4">
            <a:extLst>
              <a:ext uri="{FF2B5EF4-FFF2-40B4-BE49-F238E27FC236}">
                <a16:creationId xmlns:a16="http://schemas.microsoft.com/office/drawing/2014/main" id="{8F745858-CA15-493E-B1AE-09D02738EC85}"/>
              </a:ext>
            </a:extLst>
          </p:cNvPr>
          <p:cNvSpPr txBox="1"/>
          <p:nvPr/>
        </p:nvSpPr>
        <p:spPr>
          <a:xfrm>
            <a:off x="484585" y="1704586"/>
            <a:ext cx="7945040" cy="2957861"/>
          </a:xfrm>
          <a:prstGeom prst="rect">
            <a:avLst/>
          </a:prstGeom>
          <a:noFill/>
        </p:spPr>
        <p:txBody>
          <a:bodyPr wrap="square">
            <a:spAutoFit/>
          </a:bodyPr>
          <a:lstStyle/>
          <a:p>
            <a:pPr marL="298450" marR="130810" indent="-285750">
              <a:lnSpc>
                <a:spcPts val="2160"/>
              </a:lnSpc>
              <a:buFont typeface="Arial" panose="020B0604020202020204" pitchFamily="34" charset="0"/>
              <a:buChar char="•"/>
              <a:tabLst>
                <a:tab pos="240665" algn="l"/>
                <a:tab pos="241300" algn="l"/>
              </a:tabLst>
            </a:pPr>
            <a:r>
              <a:rPr lang="en-US" sz="1800" spc="-20" dirty="0">
                <a:cs typeface="Arial" panose="020B0604020202020204" pitchFamily="34" charset="0"/>
              </a:rPr>
              <a:t>Title </a:t>
            </a:r>
            <a:r>
              <a:rPr lang="en-US" sz="1800" spc="-5" dirty="0">
                <a:cs typeface="Arial" panose="020B0604020202020204" pitchFamily="34" charset="0"/>
              </a:rPr>
              <a:t>10 Service – called to service by the President (Active </a:t>
            </a:r>
            <a:r>
              <a:rPr lang="en-US" sz="1800" spc="-10" dirty="0">
                <a:cs typeface="Arial" panose="020B0604020202020204" pitchFamily="34" charset="0"/>
              </a:rPr>
              <a:t>Duty  </a:t>
            </a:r>
            <a:r>
              <a:rPr lang="en-US" sz="1800" spc="-5" dirty="0">
                <a:cs typeface="Arial" panose="020B0604020202020204" pitchFamily="34" charset="0"/>
              </a:rPr>
              <a:t>or </a:t>
            </a:r>
            <a:r>
              <a:rPr lang="en-US" sz="1800" spc="-10" dirty="0">
                <a:cs typeface="Arial" panose="020B0604020202020204" pitchFamily="34" charset="0"/>
              </a:rPr>
              <a:t>Reserve</a:t>
            </a:r>
            <a:r>
              <a:rPr lang="en-US" sz="1800" spc="-100" dirty="0">
                <a:cs typeface="Arial" panose="020B0604020202020204" pitchFamily="34" charset="0"/>
              </a:rPr>
              <a:t> </a:t>
            </a:r>
            <a:r>
              <a:rPr lang="en-US" sz="1800" spc="-20" dirty="0">
                <a:cs typeface="Arial" panose="020B0604020202020204" pitchFamily="34" charset="0"/>
              </a:rPr>
              <a:t>Time)</a:t>
            </a:r>
            <a:endParaRPr lang="en-US" sz="1800" dirty="0">
              <a:cs typeface="Arial" panose="020B0604020202020204" pitchFamily="34" charset="0"/>
            </a:endParaRPr>
          </a:p>
          <a:p>
            <a:pPr marL="298450" marR="5080" indent="-285750">
              <a:lnSpc>
                <a:spcPts val="2160"/>
              </a:lnSpc>
              <a:spcBef>
                <a:spcPts val="1600"/>
              </a:spcBef>
              <a:buFont typeface="Arial" panose="020B0604020202020204" pitchFamily="34" charset="0"/>
              <a:buChar char="•"/>
              <a:tabLst>
                <a:tab pos="240665" algn="l"/>
                <a:tab pos="241300" algn="l"/>
                <a:tab pos="5652770" algn="l"/>
              </a:tabLst>
            </a:pPr>
            <a:r>
              <a:rPr lang="en-US" sz="1800" spc="-20" dirty="0">
                <a:cs typeface="Arial" panose="020B0604020202020204" pitchFamily="34" charset="0"/>
              </a:rPr>
              <a:t>Title </a:t>
            </a:r>
            <a:r>
              <a:rPr lang="en-US" sz="1800" spc="-5" dirty="0">
                <a:cs typeface="Arial" panose="020B0604020202020204" pitchFamily="34" charset="0"/>
              </a:rPr>
              <a:t>32 Service – service under the State (Service Schools, </a:t>
            </a:r>
            <a:r>
              <a:rPr lang="en-US" sz="1800" spc="-10" dirty="0">
                <a:cs typeface="Arial" panose="020B0604020202020204" pitchFamily="34" charset="0"/>
              </a:rPr>
              <a:t>NCO  </a:t>
            </a:r>
            <a:r>
              <a:rPr lang="en-US" sz="1800" spc="-5" dirty="0">
                <a:cs typeface="Arial" panose="020B0604020202020204" pitchFamily="34" charset="0"/>
              </a:rPr>
              <a:t>and </a:t>
            </a:r>
            <a:r>
              <a:rPr lang="en-US" sz="1800" spc="-10" dirty="0">
                <a:cs typeface="Arial" panose="020B0604020202020204" pitchFamily="34" charset="0"/>
              </a:rPr>
              <a:t>Officer Courses usually </a:t>
            </a:r>
            <a:r>
              <a:rPr lang="en-US" sz="1800" spc="-5" dirty="0">
                <a:cs typeface="Arial" panose="020B0604020202020204" pitchFamily="34" charset="0"/>
              </a:rPr>
              <a:t>fall under</a:t>
            </a:r>
            <a:r>
              <a:rPr lang="en-US" sz="1800" spc="75" dirty="0">
                <a:cs typeface="Arial" panose="020B0604020202020204" pitchFamily="34" charset="0"/>
              </a:rPr>
              <a:t> </a:t>
            </a:r>
            <a:r>
              <a:rPr lang="en-US" sz="1800" spc="-20" dirty="0">
                <a:cs typeface="Arial" panose="020B0604020202020204" pitchFamily="34" charset="0"/>
              </a:rPr>
              <a:t>Title</a:t>
            </a:r>
            <a:r>
              <a:rPr lang="en-US" sz="1800" spc="10" dirty="0">
                <a:cs typeface="Arial" panose="020B0604020202020204" pitchFamily="34" charset="0"/>
              </a:rPr>
              <a:t> </a:t>
            </a:r>
            <a:r>
              <a:rPr lang="en-US" sz="1800" spc="-5" dirty="0">
                <a:cs typeface="Arial" panose="020B0604020202020204" pitchFamily="34" charset="0"/>
              </a:rPr>
              <a:t>32). Not</a:t>
            </a:r>
            <a:r>
              <a:rPr lang="en-US" sz="1800" spc="-70" dirty="0">
                <a:cs typeface="Arial" panose="020B0604020202020204" pitchFamily="34" charset="0"/>
              </a:rPr>
              <a:t> </a:t>
            </a:r>
            <a:r>
              <a:rPr lang="en-US" sz="1800" spc="-5" dirty="0">
                <a:cs typeface="Arial" panose="020B0604020202020204" pitchFamily="34" charset="0"/>
              </a:rPr>
              <a:t>creditable  </a:t>
            </a:r>
            <a:r>
              <a:rPr lang="en-US" sz="1800" spc="-10" dirty="0">
                <a:cs typeface="Arial" panose="020B0604020202020204" pitchFamily="34" charset="0"/>
              </a:rPr>
              <a:t>unless </a:t>
            </a:r>
            <a:r>
              <a:rPr lang="en-US" sz="1800" spc="-5" dirty="0">
                <a:cs typeface="Arial" panose="020B0604020202020204" pitchFamily="34" charset="0"/>
              </a:rPr>
              <a:t>under </a:t>
            </a:r>
            <a:r>
              <a:rPr lang="en-US" sz="1800" spc="-10" dirty="0">
                <a:cs typeface="Arial" panose="020B0604020202020204" pitchFamily="34" charset="0"/>
              </a:rPr>
              <a:t>USERRA</a:t>
            </a:r>
            <a:r>
              <a:rPr lang="en-US" sz="1800" spc="-105" dirty="0">
                <a:cs typeface="Arial" panose="020B0604020202020204" pitchFamily="34" charset="0"/>
              </a:rPr>
              <a:t> </a:t>
            </a:r>
            <a:r>
              <a:rPr lang="en-US" sz="1800" spc="-10" dirty="0">
                <a:cs typeface="Arial" panose="020B0604020202020204" pitchFamily="34" charset="0"/>
              </a:rPr>
              <a:t>Law</a:t>
            </a:r>
            <a:endParaRPr lang="en-US" sz="1800" dirty="0">
              <a:cs typeface="Arial" panose="020B0604020202020204" pitchFamily="34" charset="0"/>
            </a:endParaRPr>
          </a:p>
          <a:p>
            <a:pPr marL="298450" indent="-285750">
              <a:lnSpc>
                <a:spcPct val="100000"/>
              </a:lnSpc>
              <a:spcBef>
                <a:spcPts val="1320"/>
              </a:spcBef>
              <a:buFont typeface="Arial" panose="020B0604020202020204" pitchFamily="34" charset="0"/>
              <a:buChar char="•"/>
              <a:tabLst>
                <a:tab pos="240665" algn="l"/>
                <a:tab pos="241300" algn="l"/>
              </a:tabLst>
            </a:pPr>
            <a:r>
              <a:rPr lang="en-US" sz="1800" spc="-5" dirty="0">
                <a:cs typeface="Arial" panose="020B0604020202020204" pitchFamily="34" charset="0"/>
              </a:rPr>
              <a:t>Must be</a:t>
            </a:r>
            <a:r>
              <a:rPr lang="en-US" sz="1800" spc="-80" dirty="0">
                <a:cs typeface="Arial" panose="020B0604020202020204" pitchFamily="34" charset="0"/>
              </a:rPr>
              <a:t> </a:t>
            </a:r>
            <a:r>
              <a:rPr lang="en-US" sz="1800" spc="-10" dirty="0">
                <a:cs typeface="Arial" panose="020B0604020202020204" pitchFamily="34" charset="0"/>
              </a:rPr>
              <a:t>Honorable</a:t>
            </a:r>
            <a:endParaRPr lang="en-US" sz="1800" dirty="0">
              <a:cs typeface="Arial" panose="020B0604020202020204" pitchFamily="34" charset="0"/>
            </a:endParaRPr>
          </a:p>
          <a:p>
            <a:pPr marL="1212215" indent="-285750">
              <a:lnSpc>
                <a:spcPct val="100000"/>
              </a:lnSpc>
              <a:spcBef>
                <a:spcPts val="860"/>
              </a:spcBef>
              <a:buFont typeface="Arial" panose="020B0604020202020204" pitchFamily="34" charset="0"/>
              <a:buChar char="•"/>
            </a:pPr>
            <a:r>
              <a:rPr lang="en-US" sz="1800" spc="-5" dirty="0">
                <a:cs typeface="Arial" panose="020B0604020202020204" pitchFamily="34" charset="0"/>
              </a:rPr>
              <a:t>DD 214 with character of</a:t>
            </a:r>
            <a:r>
              <a:rPr lang="en-US" sz="1800" spc="-290" dirty="0">
                <a:cs typeface="Arial" panose="020B0604020202020204" pitchFamily="34" charset="0"/>
              </a:rPr>
              <a:t> </a:t>
            </a:r>
            <a:r>
              <a:rPr lang="en-US" sz="1800" spc="-5" dirty="0">
                <a:cs typeface="Arial" panose="020B0604020202020204" pitchFamily="34" charset="0"/>
              </a:rPr>
              <a:t>service</a:t>
            </a:r>
            <a:endParaRPr lang="en-US" sz="1800" dirty="0">
              <a:cs typeface="Arial" panose="020B0604020202020204" pitchFamily="34" charset="0"/>
            </a:endParaRPr>
          </a:p>
          <a:p>
            <a:pPr marL="1212215" marR="196850" indent="-285750">
              <a:lnSpc>
                <a:spcPts val="2160"/>
              </a:lnSpc>
              <a:spcBef>
                <a:spcPts val="1125"/>
              </a:spcBef>
              <a:buFont typeface="Arial" panose="020B0604020202020204" pitchFamily="34" charset="0"/>
              <a:buChar char="•"/>
            </a:pPr>
            <a:r>
              <a:rPr lang="en-US" sz="1800" spc="-5" dirty="0">
                <a:cs typeface="Arial" panose="020B0604020202020204" pitchFamily="34" charset="0"/>
              </a:rPr>
              <a:t>Military Orders MUST be </a:t>
            </a:r>
            <a:r>
              <a:rPr lang="en-US" sz="1800" spc="-10" dirty="0">
                <a:cs typeface="Arial" panose="020B0604020202020204" pitchFamily="34" charset="0"/>
              </a:rPr>
              <a:t>accompanied </a:t>
            </a:r>
            <a:r>
              <a:rPr lang="en-US" sz="1800" spc="-5" dirty="0">
                <a:cs typeface="Arial" panose="020B0604020202020204" pitchFamily="34" charset="0"/>
              </a:rPr>
              <a:t>by statement </a:t>
            </a:r>
            <a:r>
              <a:rPr lang="en-US" sz="1800" spc="-10" dirty="0">
                <a:cs typeface="Arial" panose="020B0604020202020204" pitchFamily="34" charset="0"/>
              </a:rPr>
              <a:t>of  </a:t>
            </a:r>
            <a:r>
              <a:rPr lang="en-US" sz="1800" spc="-5" dirty="0">
                <a:cs typeface="Arial" panose="020B0604020202020204" pitchFamily="34" charset="0"/>
              </a:rPr>
              <a:t>service which reflects character of service and time</a:t>
            </a:r>
            <a:r>
              <a:rPr lang="en-US" sz="1800" spc="45" dirty="0">
                <a:cs typeface="Arial" panose="020B0604020202020204" pitchFamily="34" charset="0"/>
              </a:rPr>
              <a:t> </a:t>
            </a:r>
            <a:r>
              <a:rPr lang="en-US" sz="1800" spc="-5" dirty="0">
                <a:cs typeface="Arial" panose="020B0604020202020204" pitchFamily="34" charset="0"/>
              </a:rPr>
              <a:t>lost</a:t>
            </a:r>
            <a:endParaRPr lang="en-US" sz="1800" dirty="0">
              <a:cs typeface="Arial" panose="020B0604020202020204" pitchFamily="34" charset="0"/>
            </a:endParaRPr>
          </a:p>
        </p:txBody>
      </p:sp>
    </p:spTree>
    <p:extLst>
      <p:ext uri="{BB962C8B-B14F-4D97-AF65-F5344CB8AC3E}">
        <p14:creationId xmlns:p14="http://schemas.microsoft.com/office/powerpoint/2010/main" val="2997908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884154" y="70666"/>
            <a:ext cx="6237002" cy="1325563"/>
          </a:xfrm>
        </p:spPr>
        <p:txBody>
          <a:bodyPr/>
          <a:lstStyle/>
          <a:p>
            <a:pPr algn="ctr"/>
            <a:r>
              <a:rPr lang="en-US" u="sng" dirty="0"/>
              <a:t>Agenda</a:t>
            </a:r>
          </a:p>
        </p:txBody>
      </p:sp>
      <p:sp>
        <p:nvSpPr>
          <p:cNvPr id="11" name="TextBox 10">
            <a:extLst>
              <a:ext uri="{FF2B5EF4-FFF2-40B4-BE49-F238E27FC236}">
                <a16:creationId xmlns:a16="http://schemas.microsoft.com/office/drawing/2014/main" id="{5A8DCC76-F0AA-4D49-95B7-311AC5F53EF1}"/>
              </a:ext>
            </a:extLst>
          </p:cNvPr>
          <p:cNvSpPr txBox="1"/>
          <p:nvPr/>
        </p:nvSpPr>
        <p:spPr>
          <a:xfrm>
            <a:off x="1633537" y="1485900"/>
            <a:ext cx="5876925" cy="4524315"/>
          </a:xfrm>
          <a:prstGeom prst="rect">
            <a:avLst/>
          </a:prstGeom>
          <a:noFill/>
        </p:spPr>
        <p:txBody>
          <a:bodyPr wrap="square">
            <a:spAutoFit/>
          </a:bodyPr>
          <a:lstStyle/>
          <a:p>
            <a:pPr marL="285750" indent="-285750">
              <a:buFont typeface="Arial" panose="020B0604020202020204" pitchFamily="34" charset="0"/>
              <a:buChar char="•"/>
            </a:pPr>
            <a:r>
              <a:rPr lang="en-US" dirty="0">
                <a:cs typeface="Arial" panose="020B0604020202020204" pitchFamily="34" charset="0"/>
              </a:rPr>
              <a:t>Retirement Systems</a:t>
            </a:r>
          </a:p>
          <a:p>
            <a:pPr marL="285750" indent="-285750">
              <a:buFont typeface="Arial" panose="020B0604020202020204" pitchFamily="34" charset="0"/>
              <a:buChar char="•"/>
            </a:pPr>
            <a:r>
              <a:rPr lang="en-US" sz="1800" dirty="0">
                <a:cs typeface="Arial" panose="020B0604020202020204" pitchFamily="34" charset="0"/>
              </a:rPr>
              <a:t>Leave and Earnings Statements(LES)</a:t>
            </a:r>
          </a:p>
          <a:p>
            <a:pPr marL="285750" indent="-285750">
              <a:buFont typeface="Arial" panose="020B0604020202020204" pitchFamily="34" charset="0"/>
              <a:buChar char="•"/>
            </a:pPr>
            <a:r>
              <a:rPr lang="en-US" dirty="0">
                <a:cs typeface="Arial" panose="020B0604020202020204" pitchFamily="34" charset="0"/>
              </a:rPr>
              <a:t>Electronic Official Personnel File (</a:t>
            </a:r>
            <a:r>
              <a:rPr lang="en-US" dirty="0" err="1">
                <a:cs typeface="Arial" panose="020B0604020202020204" pitchFamily="34" charset="0"/>
              </a:rPr>
              <a:t>eOPF</a:t>
            </a:r>
            <a:r>
              <a:rPr lang="en-US" dirty="0">
                <a:cs typeface="Arial" panose="020B0604020202020204" pitchFamily="34" charset="0"/>
              </a:rPr>
              <a:t>)</a:t>
            </a:r>
          </a:p>
          <a:p>
            <a:pPr marL="285750" indent="-285750">
              <a:buFont typeface="Arial" panose="020B0604020202020204" pitchFamily="34" charset="0"/>
              <a:buChar char="•"/>
            </a:pPr>
            <a:r>
              <a:rPr lang="en-US" sz="1800" dirty="0">
                <a:cs typeface="Arial" panose="020B0604020202020204" pitchFamily="34" charset="0"/>
              </a:rPr>
              <a:t>Standard Form 50 (SF-50)</a:t>
            </a:r>
          </a:p>
          <a:p>
            <a:pPr marL="285750" indent="-285750">
              <a:buFont typeface="Arial" panose="020B0604020202020204" pitchFamily="34" charset="0"/>
              <a:buChar char="•"/>
            </a:pPr>
            <a:r>
              <a:rPr lang="en-US" dirty="0">
                <a:cs typeface="Arial" panose="020B0604020202020204" pitchFamily="34" charset="0"/>
              </a:rPr>
              <a:t>Types of Retirement</a:t>
            </a:r>
          </a:p>
          <a:p>
            <a:pPr marL="285750" indent="-285750">
              <a:buFont typeface="Arial" panose="020B0604020202020204" pitchFamily="34" charset="0"/>
              <a:buChar char="•"/>
            </a:pPr>
            <a:r>
              <a:rPr lang="en-US" dirty="0">
                <a:cs typeface="Arial" panose="020B0604020202020204" pitchFamily="34" charset="0"/>
              </a:rPr>
              <a:t>Civilian Deposits / Redeposits</a:t>
            </a:r>
          </a:p>
          <a:p>
            <a:pPr marL="285750" indent="-285750">
              <a:buFont typeface="Arial" panose="020B0604020202020204" pitchFamily="34" charset="0"/>
              <a:buChar char="•"/>
            </a:pPr>
            <a:r>
              <a:rPr lang="en-US" sz="1800" dirty="0">
                <a:cs typeface="Arial" panose="020B0604020202020204" pitchFamily="34" charset="0"/>
              </a:rPr>
              <a:t>Military Deposits</a:t>
            </a:r>
          </a:p>
          <a:p>
            <a:pPr marL="285750" indent="-285750">
              <a:buFont typeface="Arial" panose="020B0604020202020204" pitchFamily="34" charset="0"/>
              <a:buChar char="•"/>
            </a:pPr>
            <a:r>
              <a:rPr lang="en-US" dirty="0">
                <a:cs typeface="Arial" panose="020B0604020202020204" pitchFamily="34" charset="0"/>
              </a:rPr>
              <a:t>Unused Sick Leave</a:t>
            </a:r>
            <a:r>
              <a:rPr lang="en-US" sz="1800" dirty="0">
                <a:cs typeface="Arial" panose="020B0604020202020204" pitchFamily="34" charset="0"/>
              </a:rPr>
              <a:t> </a:t>
            </a:r>
          </a:p>
          <a:p>
            <a:pPr marL="285750" indent="-285750">
              <a:buFont typeface="Arial" panose="020B0604020202020204" pitchFamily="34" charset="0"/>
              <a:buChar char="•"/>
            </a:pPr>
            <a:r>
              <a:rPr lang="en-US" dirty="0">
                <a:cs typeface="Arial" panose="020B0604020202020204" pitchFamily="34" charset="0"/>
              </a:rPr>
              <a:t>Annuity </a:t>
            </a:r>
            <a:r>
              <a:rPr lang="en-US" sz="1800" dirty="0">
                <a:cs typeface="Arial" panose="020B0604020202020204" pitchFamily="34" charset="0"/>
              </a:rPr>
              <a:t>Computation</a:t>
            </a:r>
          </a:p>
          <a:p>
            <a:pPr marL="285750" indent="-285750">
              <a:buFont typeface="Arial" panose="020B0604020202020204" pitchFamily="34" charset="0"/>
              <a:buChar char="•"/>
            </a:pPr>
            <a:r>
              <a:rPr lang="en-US" dirty="0">
                <a:cs typeface="Arial" panose="020B0604020202020204" pitchFamily="34" charset="0"/>
              </a:rPr>
              <a:t>Retirement Application Forms</a:t>
            </a:r>
          </a:p>
          <a:p>
            <a:pPr marL="285750" indent="-285750">
              <a:buFont typeface="Arial" panose="020B0604020202020204" pitchFamily="34" charset="0"/>
              <a:buChar char="•"/>
            </a:pPr>
            <a:r>
              <a:rPr lang="en-US" sz="1800" dirty="0">
                <a:cs typeface="Arial" panose="020B0604020202020204" pitchFamily="34" charset="0"/>
              </a:rPr>
              <a:t>Survivor Annuity Election</a:t>
            </a:r>
          </a:p>
          <a:p>
            <a:pPr marL="285750" indent="-285750">
              <a:buFont typeface="Arial" panose="020B0604020202020204" pitchFamily="34" charset="0"/>
              <a:buChar char="•"/>
            </a:pPr>
            <a:r>
              <a:rPr lang="en-US" sz="1800" dirty="0">
                <a:cs typeface="Arial" panose="020B0604020202020204" pitchFamily="34" charset="0"/>
              </a:rPr>
              <a:t>FEHB</a:t>
            </a:r>
          </a:p>
          <a:p>
            <a:pPr marL="285750" indent="-285750">
              <a:buFont typeface="Arial" panose="020B0604020202020204" pitchFamily="34" charset="0"/>
              <a:buChar char="•"/>
            </a:pPr>
            <a:r>
              <a:rPr lang="en-US" sz="1800" dirty="0">
                <a:cs typeface="Arial" panose="020B0604020202020204" pitchFamily="34" charset="0"/>
              </a:rPr>
              <a:t>FEGLI</a:t>
            </a:r>
          </a:p>
          <a:p>
            <a:pPr marL="285750" indent="-285750">
              <a:buFont typeface="Arial" panose="020B0604020202020204" pitchFamily="34" charset="0"/>
              <a:buChar char="•"/>
            </a:pPr>
            <a:r>
              <a:rPr lang="en-US" dirty="0">
                <a:cs typeface="Arial" panose="020B0604020202020204" pitchFamily="34" charset="0"/>
              </a:rPr>
              <a:t>FEDVIP/FSA/FLTCIP</a:t>
            </a:r>
          </a:p>
          <a:p>
            <a:pPr marL="285750" indent="-285750">
              <a:buFont typeface="Arial" panose="020B0604020202020204" pitchFamily="34" charset="0"/>
              <a:buChar char="•"/>
            </a:pPr>
            <a:r>
              <a:rPr lang="en-US" dirty="0">
                <a:cs typeface="Arial" panose="020B0604020202020204" pitchFamily="34" charset="0"/>
              </a:rPr>
              <a:t>TSP</a:t>
            </a:r>
          </a:p>
          <a:p>
            <a:pPr marL="285750" indent="-285750">
              <a:buFont typeface="Arial" panose="020B0604020202020204" pitchFamily="34" charset="0"/>
              <a:buChar char="•"/>
            </a:pPr>
            <a:r>
              <a:rPr lang="en-US" sz="1800" dirty="0">
                <a:cs typeface="Arial" panose="020B0604020202020204" pitchFamily="34" charset="0"/>
              </a:rPr>
              <a:t>Estimates &amp; Retirement Process</a:t>
            </a:r>
          </a:p>
        </p:txBody>
      </p:sp>
    </p:spTree>
    <p:extLst>
      <p:ext uri="{BB962C8B-B14F-4D97-AF65-F5344CB8AC3E}">
        <p14:creationId xmlns:p14="http://schemas.microsoft.com/office/powerpoint/2010/main" val="2447456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381001" y="265112"/>
            <a:ext cx="6984206" cy="1087438"/>
          </a:xfrm>
        </p:spPr>
        <p:txBody>
          <a:bodyPr>
            <a:normAutofit/>
          </a:bodyPr>
          <a:lstStyle/>
          <a:p>
            <a:pPr algn="ctr"/>
            <a:r>
              <a:rPr lang="en-US" u="sng" dirty="0"/>
              <a:t>Military Deposits </a:t>
            </a:r>
            <a:br>
              <a:rPr lang="en-US" u="sng" dirty="0"/>
            </a:br>
            <a:endParaRPr lang="en-US" sz="2700" u="sng" dirty="0"/>
          </a:p>
        </p:txBody>
      </p:sp>
      <p:sp>
        <p:nvSpPr>
          <p:cNvPr id="6" name="TextBox 5">
            <a:extLst>
              <a:ext uri="{FF2B5EF4-FFF2-40B4-BE49-F238E27FC236}">
                <a16:creationId xmlns:a16="http://schemas.microsoft.com/office/drawing/2014/main" id="{9BDF1F14-DE9D-4836-B727-00840F4C4153}"/>
              </a:ext>
            </a:extLst>
          </p:cNvPr>
          <p:cNvSpPr txBox="1"/>
          <p:nvPr/>
        </p:nvSpPr>
        <p:spPr>
          <a:xfrm>
            <a:off x="1743075" y="1034534"/>
            <a:ext cx="4581524" cy="369332"/>
          </a:xfrm>
          <a:prstGeom prst="rect">
            <a:avLst/>
          </a:prstGeom>
          <a:noFill/>
        </p:spPr>
        <p:txBody>
          <a:bodyPr wrap="square">
            <a:spAutoFit/>
          </a:bodyPr>
          <a:lstStyle/>
          <a:p>
            <a:pPr marL="12700" algn="ctr">
              <a:lnSpc>
                <a:spcPct val="100000"/>
              </a:lnSpc>
            </a:pPr>
            <a:r>
              <a:rPr lang="en-US" sz="1800" b="1" dirty="0">
                <a:cs typeface="Arial"/>
              </a:rPr>
              <a:t>In Receipt of Military Retired Pay</a:t>
            </a:r>
            <a:endParaRPr lang="en-US" sz="1800" dirty="0">
              <a:cs typeface="Arial"/>
            </a:endParaRPr>
          </a:p>
        </p:txBody>
      </p:sp>
      <p:sp>
        <p:nvSpPr>
          <p:cNvPr id="7" name="TextBox 6">
            <a:extLst>
              <a:ext uri="{FF2B5EF4-FFF2-40B4-BE49-F238E27FC236}">
                <a16:creationId xmlns:a16="http://schemas.microsoft.com/office/drawing/2014/main" id="{E377B29A-49F6-45D9-95E1-8D24A7410C42}"/>
              </a:ext>
            </a:extLst>
          </p:cNvPr>
          <p:cNvSpPr txBox="1"/>
          <p:nvPr/>
        </p:nvSpPr>
        <p:spPr>
          <a:xfrm>
            <a:off x="923926" y="2173288"/>
            <a:ext cx="3224212" cy="1015663"/>
          </a:xfrm>
          <a:prstGeom prst="rect">
            <a:avLst/>
          </a:prstGeom>
          <a:noFill/>
        </p:spPr>
        <p:txBody>
          <a:bodyPr wrap="square">
            <a:spAutoFit/>
          </a:bodyPr>
          <a:lstStyle/>
          <a:p>
            <a:pPr marL="12700" marR="5080" algn="ctr">
              <a:lnSpc>
                <a:spcPct val="100000"/>
              </a:lnSpc>
            </a:pPr>
            <a:r>
              <a:rPr lang="en-US" sz="2000" spc="-10" dirty="0">
                <a:cs typeface="Arial"/>
              </a:rPr>
              <a:t>Based </a:t>
            </a:r>
            <a:r>
              <a:rPr lang="en-US" sz="2000" spc="-5" dirty="0">
                <a:cs typeface="Arial"/>
              </a:rPr>
              <a:t>on Non – </a:t>
            </a:r>
            <a:r>
              <a:rPr lang="en-US" sz="2000" spc="-10" dirty="0">
                <a:cs typeface="Arial"/>
              </a:rPr>
              <a:t>Combat  Disability </a:t>
            </a:r>
            <a:r>
              <a:rPr lang="en-US" sz="2000" spc="-5" dirty="0">
                <a:cs typeface="Arial"/>
              </a:rPr>
              <a:t>or </a:t>
            </a:r>
            <a:r>
              <a:rPr lang="en-US" sz="2000" spc="-10" dirty="0">
                <a:cs typeface="Arial"/>
              </a:rPr>
              <a:t>Length of  </a:t>
            </a:r>
            <a:r>
              <a:rPr lang="en-US" sz="2000" spc="-5" dirty="0">
                <a:cs typeface="Arial"/>
              </a:rPr>
              <a:t>Service</a:t>
            </a:r>
            <a:endParaRPr lang="en-US" sz="2000" dirty="0">
              <a:cs typeface="Arial"/>
            </a:endParaRPr>
          </a:p>
        </p:txBody>
      </p:sp>
      <p:sp>
        <p:nvSpPr>
          <p:cNvPr id="9" name="TextBox 8">
            <a:extLst>
              <a:ext uri="{FF2B5EF4-FFF2-40B4-BE49-F238E27FC236}">
                <a16:creationId xmlns:a16="http://schemas.microsoft.com/office/drawing/2014/main" id="{FFE2B864-6AF1-4FB9-B977-A35A95A9829E}"/>
              </a:ext>
            </a:extLst>
          </p:cNvPr>
          <p:cNvSpPr txBox="1"/>
          <p:nvPr/>
        </p:nvSpPr>
        <p:spPr>
          <a:xfrm>
            <a:off x="4386262" y="2173288"/>
            <a:ext cx="3067049" cy="1015663"/>
          </a:xfrm>
          <a:prstGeom prst="rect">
            <a:avLst/>
          </a:prstGeom>
          <a:noFill/>
        </p:spPr>
        <p:txBody>
          <a:bodyPr wrap="square">
            <a:spAutoFit/>
          </a:bodyPr>
          <a:lstStyle/>
          <a:p>
            <a:pPr marL="12065" marR="5080" algn="ctr">
              <a:lnSpc>
                <a:spcPct val="100000"/>
              </a:lnSpc>
            </a:pPr>
            <a:r>
              <a:rPr lang="en-US" sz="2000" spc="-5" dirty="0">
                <a:cs typeface="Arial"/>
              </a:rPr>
              <a:t>Based on </a:t>
            </a:r>
            <a:r>
              <a:rPr lang="en-US" sz="2000" spc="-10" dirty="0">
                <a:cs typeface="Arial"/>
              </a:rPr>
              <a:t>Combat Disability  </a:t>
            </a:r>
            <a:r>
              <a:rPr lang="en-US" sz="2000" spc="-5" dirty="0">
                <a:cs typeface="Arial"/>
              </a:rPr>
              <a:t>or </a:t>
            </a:r>
            <a:r>
              <a:rPr lang="en-US" sz="2000" spc="-10" dirty="0">
                <a:cs typeface="Arial"/>
              </a:rPr>
              <a:t>Chapter </a:t>
            </a:r>
            <a:r>
              <a:rPr lang="en-US" sz="2000" spc="-5" dirty="0">
                <a:cs typeface="Arial"/>
              </a:rPr>
              <a:t>1223, </a:t>
            </a:r>
            <a:r>
              <a:rPr lang="en-US" sz="2000" spc="-20" dirty="0">
                <a:cs typeface="Arial"/>
              </a:rPr>
              <a:t>Title </a:t>
            </a:r>
            <a:r>
              <a:rPr lang="en-US" sz="2000" spc="-10" dirty="0">
                <a:cs typeface="Arial"/>
              </a:rPr>
              <a:t>10  </a:t>
            </a:r>
            <a:r>
              <a:rPr lang="en-US" sz="2000" spc="-5" dirty="0">
                <a:cs typeface="Arial"/>
              </a:rPr>
              <a:t>(Reserves)</a:t>
            </a:r>
            <a:endParaRPr lang="en-US" sz="2000" dirty="0">
              <a:cs typeface="Arial"/>
            </a:endParaRPr>
          </a:p>
        </p:txBody>
      </p:sp>
      <p:sp>
        <p:nvSpPr>
          <p:cNvPr id="11" name="TextBox 10">
            <a:extLst>
              <a:ext uri="{FF2B5EF4-FFF2-40B4-BE49-F238E27FC236}">
                <a16:creationId xmlns:a16="http://schemas.microsoft.com/office/drawing/2014/main" id="{2516478C-4484-453E-A9D3-3D8E20699457}"/>
              </a:ext>
            </a:extLst>
          </p:cNvPr>
          <p:cNvSpPr txBox="1"/>
          <p:nvPr/>
        </p:nvSpPr>
        <p:spPr>
          <a:xfrm>
            <a:off x="985838" y="3533776"/>
            <a:ext cx="3100387" cy="1015663"/>
          </a:xfrm>
          <a:prstGeom prst="rect">
            <a:avLst/>
          </a:prstGeom>
          <a:noFill/>
        </p:spPr>
        <p:txBody>
          <a:bodyPr wrap="square">
            <a:spAutoFit/>
          </a:bodyPr>
          <a:lstStyle/>
          <a:p>
            <a:pPr marL="12065" marR="5080" algn="ctr">
              <a:lnSpc>
                <a:spcPct val="100000"/>
              </a:lnSpc>
            </a:pPr>
            <a:r>
              <a:rPr lang="en-US" sz="2000" spc="-5" dirty="0">
                <a:cs typeface="Arial"/>
              </a:rPr>
              <a:t>No Credit unless military  </a:t>
            </a:r>
            <a:r>
              <a:rPr lang="en-US" sz="2000" spc="-10" dirty="0">
                <a:cs typeface="Arial"/>
              </a:rPr>
              <a:t>retired </a:t>
            </a:r>
            <a:r>
              <a:rPr lang="en-US" sz="2000" spc="-5" dirty="0">
                <a:cs typeface="Arial"/>
              </a:rPr>
              <a:t>pay is </a:t>
            </a:r>
            <a:r>
              <a:rPr lang="en-US" sz="2000" spc="-10" dirty="0">
                <a:cs typeface="Arial"/>
              </a:rPr>
              <a:t>waived </a:t>
            </a:r>
            <a:r>
              <a:rPr lang="en-US" sz="2000" spc="-5" dirty="0">
                <a:cs typeface="Arial"/>
              </a:rPr>
              <a:t>&amp;  </a:t>
            </a:r>
            <a:r>
              <a:rPr lang="en-US" sz="2000" spc="-10" dirty="0">
                <a:cs typeface="Arial"/>
              </a:rPr>
              <a:t>deposit </a:t>
            </a:r>
            <a:r>
              <a:rPr lang="en-US" sz="2000" spc="-5" dirty="0">
                <a:cs typeface="Arial"/>
              </a:rPr>
              <a:t>is</a:t>
            </a:r>
            <a:r>
              <a:rPr lang="en-US" sz="2000" spc="-40" dirty="0">
                <a:cs typeface="Arial"/>
              </a:rPr>
              <a:t> </a:t>
            </a:r>
            <a:r>
              <a:rPr lang="en-US" sz="2000" spc="-10" dirty="0">
                <a:cs typeface="Arial"/>
              </a:rPr>
              <a:t>paid</a:t>
            </a:r>
            <a:endParaRPr lang="en-US" sz="2000" dirty="0">
              <a:cs typeface="Arial"/>
            </a:endParaRPr>
          </a:p>
        </p:txBody>
      </p:sp>
      <p:sp>
        <p:nvSpPr>
          <p:cNvPr id="12" name="TextBox 11">
            <a:extLst>
              <a:ext uri="{FF2B5EF4-FFF2-40B4-BE49-F238E27FC236}">
                <a16:creationId xmlns:a16="http://schemas.microsoft.com/office/drawing/2014/main" id="{217E3E4B-549D-488F-B21D-3716A3A8D028}"/>
              </a:ext>
            </a:extLst>
          </p:cNvPr>
          <p:cNvSpPr txBox="1"/>
          <p:nvPr/>
        </p:nvSpPr>
        <p:spPr>
          <a:xfrm>
            <a:off x="4369592" y="3533776"/>
            <a:ext cx="3100387" cy="1015663"/>
          </a:xfrm>
          <a:prstGeom prst="rect">
            <a:avLst/>
          </a:prstGeom>
          <a:noFill/>
        </p:spPr>
        <p:txBody>
          <a:bodyPr wrap="square">
            <a:spAutoFit/>
          </a:bodyPr>
          <a:lstStyle/>
          <a:p>
            <a:pPr marL="12065" marR="5080" algn="ctr">
              <a:lnSpc>
                <a:spcPct val="100000"/>
              </a:lnSpc>
            </a:pPr>
            <a:r>
              <a:rPr lang="en-US" sz="2000" spc="-5" dirty="0">
                <a:cs typeface="Arial"/>
              </a:rPr>
              <a:t>Must pay to receive credit for Eligibility (RSCD) &amp; annuity computation</a:t>
            </a:r>
            <a:endParaRPr lang="en-US" sz="2000" dirty="0">
              <a:cs typeface="Arial"/>
            </a:endParaRPr>
          </a:p>
        </p:txBody>
      </p:sp>
      <p:sp>
        <p:nvSpPr>
          <p:cNvPr id="13" name="object 4">
            <a:extLst>
              <a:ext uri="{FF2B5EF4-FFF2-40B4-BE49-F238E27FC236}">
                <a16:creationId xmlns:a16="http://schemas.microsoft.com/office/drawing/2014/main" id="{020353B9-11C4-450F-A056-47B6EEE6E25E}"/>
              </a:ext>
            </a:extLst>
          </p:cNvPr>
          <p:cNvSpPr/>
          <p:nvPr/>
        </p:nvSpPr>
        <p:spPr>
          <a:xfrm>
            <a:off x="748347" y="2173288"/>
            <a:ext cx="3285490" cy="1024890"/>
          </a:xfrm>
          <a:custGeom>
            <a:avLst/>
            <a:gdLst/>
            <a:ahLst/>
            <a:cxnLst/>
            <a:rect l="l" t="t" r="r" b="b"/>
            <a:pathLst>
              <a:path w="3285490" h="1024889">
                <a:moveTo>
                  <a:pt x="3284982" y="1024889"/>
                </a:moveTo>
                <a:lnTo>
                  <a:pt x="3284982" y="0"/>
                </a:lnTo>
                <a:lnTo>
                  <a:pt x="0" y="0"/>
                </a:lnTo>
                <a:lnTo>
                  <a:pt x="0" y="1024889"/>
                </a:lnTo>
                <a:lnTo>
                  <a:pt x="4571" y="1024889"/>
                </a:lnTo>
                <a:lnTo>
                  <a:pt x="4571" y="9143"/>
                </a:lnTo>
                <a:lnTo>
                  <a:pt x="9143" y="4571"/>
                </a:lnTo>
                <a:lnTo>
                  <a:pt x="9143" y="9143"/>
                </a:lnTo>
                <a:lnTo>
                  <a:pt x="3275838" y="9143"/>
                </a:lnTo>
                <a:lnTo>
                  <a:pt x="3275838" y="4571"/>
                </a:lnTo>
                <a:lnTo>
                  <a:pt x="3280409" y="9143"/>
                </a:lnTo>
                <a:lnTo>
                  <a:pt x="3280409" y="1024889"/>
                </a:lnTo>
                <a:lnTo>
                  <a:pt x="3284982" y="1024889"/>
                </a:lnTo>
                <a:close/>
              </a:path>
              <a:path w="3285490" h="1024889">
                <a:moveTo>
                  <a:pt x="9143" y="9143"/>
                </a:moveTo>
                <a:lnTo>
                  <a:pt x="9143" y="4571"/>
                </a:lnTo>
                <a:lnTo>
                  <a:pt x="4571" y="9143"/>
                </a:lnTo>
                <a:lnTo>
                  <a:pt x="9143" y="9143"/>
                </a:lnTo>
                <a:close/>
              </a:path>
              <a:path w="3285490" h="1024889">
                <a:moveTo>
                  <a:pt x="9143" y="1014983"/>
                </a:moveTo>
                <a:lnTo>
                  <a:pt x="9143" y="9143"/>
                </a:lnTo>
                <a:lnTo>
                  <a:pt x="4571" y="9143"/>
                </a:lnTo>
                <a:lnTo>
                  <a:pt x="4571" y="1014983"/>
                </a:lnTo>
                <a:lnTo>
                  <a:pt x="9143" y="1014983"/>
                </a:lnTo>
                <a:close/>
              </a:path>
              <a:path w="3285490" h="1024889">
                <a:moveTo>
                  <a:pt x="3280409" y="1014983"/>
                </a:moveTo>
                <a:lnTo>
                  <a:pt x="4571" y="1014983"/>
                </a:lnTo>
                <a:lnTo>
                  <a:pt x="9143" y="1019555"/>
                </a:lnTo>
                <a:lnTo>
                  <a:pt x="9143" y="1024889"/>
                </a:lnTo>
                <a:lnTo>
                  <a:pt x="3275838" y="1024889"/>
                </a:lnTo>
                <a:lnTo>
                  <a:pt x="3275838" y="1019555"/>
                </a:lnTo>
                <a:lnTo>
                  <a:pt x="3280409" y="1014983"/>
                </a:lnTo>
                <a:close/>
              </a:path>
              <a:path w="3285490" h="1024889">
                <a:moveTo>
                  <a:pt x="9143" y="1024889"/>
                </a:moveTo>
                <a:lnTo>
                  <a:pt x="9143" y="1019555"/>
                </a:lnTo>
                <a:lnTo>
                  <a:pt x="4571" y="1014983"/>
                </a:lnTo>
                <a:lnTo>
                  <a:pt x="4571" y="1024889"/>
                </a:lnTo>
                <a:lnTo>
                  <a:pt x="9143" y="1024889"/>
                </a:lnTo>
                <a:close/>
              </a:path>
              <a:path w="3285490" h="1024889">
                <a:moveTo>
                  <a:pt x="3280409" y="9143"/>
                </a:moveTo>
                <a:lnTo>
                  <a:pt x="3275838" y="4571"/>
                </a:lnTo>
                <a:lnTo>
                  <a:pt x="3275838" y="9143"/>
                </a:lnTo>
                <a:lnTo>
                  <a:pt x="3280409" y="9143"/>
                </a:lnTo>
                <a:close/>
              </a:path>
              <a:path w="3285490" h="1024889">
                <a:moveTo>
                  <a:pt x="3280409" y="1014983"/>
                </a:moveTo>
                <a:lnTo>
                  <a:pt x="3280409" y="9143"/>
                </a:lnTo>
                <a:lnTo>
                  <a:pt x="3275838" y="9143"/>
                </a:lnTo>
                <a:lnTo>
                  <a:pt x="3275838" y="1014983"/>
                </a:lnTo>
                <a:lnTo>
                  <a:pt x="3280409" y="1014983"/>
                </a:lnTo>
                <a:close/>
              </a:path>
              <a:path w="3285490" h="1024889">
                <a:moveTo>
                  <a:pt x="3280409" y="1024889"/>
                </a:moveTo>
                <a:lnTo>
                  <a:pt x="3280409" y="1014983"/>
                </a:lnTo>
                <a:lnTo>
                  <a:pt x="3275838" y="1019555"/>
                </a:lnTo>
                <a:lnTo>
                  <a:pt x="3275838" y="1024889"/>
                </a:lnTo>
                <a:lnTo>
                  <a:pt x="3280409" y="1024889"/>
                </a:lnTo>
                <a:close/>
              </a:path>
            </a:pathLst>
          </a:custGeom>
          <a:solidFill>
            <a:srgbClr val="000000"/>
          </a:solidFill>
        </p:spPr>
        <p:txBody>
          <a:bodyPr wrap="square" lIns="0" tIns="0" rIns="0" bIns="0" rtlCol="0"/>
          <a:lstStyle/>
          <a:p>
            <a:endParaRPr dirty="0"/>
          </a:p>
        </p:txBody>
      </p:sp>
      <p:sp>
        <p:nvSpPr>
          <p:cNvPr id="14" name="object 9">
            <a:extLst>
              <a:ext uri="{FF2B5EF4-FFF2-40B4-BE49-F238E27FC236}">
                <a16:creationId xmlns:a16="http://schemas.microsoft.com/office/drawing/2014/main" id="{33799376-0277-40FE-810F-F84C1D267D24}"/>
              </a:ext>
            </a:extLst>
          </p:cNvPr>
          <p:cNvSpPr/>
          <p:nvPr/>
        </p:nvSpPr>
        <p:spPr>
          <a:xfrm>
            <a:off x="4148138" y="2173288"/>
            <a:ext cx="3569970" cy="1024890"/>
          </a:xfrm>
          <a:custGeom>
            <a:avLst/>
            <a:gdLst/>
            <a:ahLst/>
            <a:cxnLst/>
            <a:rect l="l" t="t" r="r" b="b"/>
            <a:pathLst>
              <a:path w="3569970" h="1024889">
                <a:moveTo>
                  <a:pt x="3569969" y="1024889"/>
                </a:moveTo>
                <a:lnTo>
                  <a:pt x="3569969" y="0"/>
                </a:lnTo>
                <a:lnTo>
                  <a:pt x="0" y="0"/>
                </a:lnTo>
                <a:lnTo>
                  <a:pt x="0" y="1024890"/>
                </a:lnTo>
                <a:lnTo>
                  <a:pt x="4571" y="1024890"/>
                </a:lnTo>
                <a:lnTo>
                  <a:pt x="4572" y="9144"/>
                </a:lnTo>
                <a:lnTo>
                  <a:pt x="9143" y="4572"/>
                </a:lnTo>
                <a:lnTo>
                  <a:pt x="9143" y="9144"/>
                </a:lnTo>
                <a:lnTo>
                  <a:pt x="3560825" y="9143"/>
                </a:lnTo>
                <a:lnTo>
                  <a:pt x="3560825" y="4571"/>
                </a:lnTo>
                <a:lnTo>
                  <a:pt x="3565397" y="9143"/>
                </a:lnTo>
                <a:lnTo>
                  <a:pt x="3565397" y="1024889"/>
                </a:lnTo>
                <a:lnTo>
                  <a:pt x="3569969" y="1024889"/>
                </a:lnTo>
                <a:close/>
              </a:path>
              <a:path w="3569970" h="1024889">
                <a:moveTo>
                  <a:pt x="9143" y="9144"/>
                </a:moveTo>
                <a:lnTo>
                  <a:pt x="9143" y="4572"/>
                </a:lnTo>
                <a:lnTo>
                  <a:pt x="4572" y="9144"/>
                </a:lnTo>
                <a:lnTo>
                  <a:pt x="9143" y="9144"/>
                </a:lnTo>
                <a:close/>
              </a:path>
              <a:path w="3569970" h="1024889">
                <a:moveTo>
                  <a:pt x="9143" y="1014984"/>
                </a:moveTo>
                <a:lnTo>
                  <a:pt x="9143" y="9144"/>
                </a:lnTo>
                <a:lnTo>
                  <a:pt x="4572" y="9144"/>
                </a:lnTo>
                <a:lnTo>
                  <a:pt x="4572" y="1014984"/>
                </a:lnTo>
                <a:lnTo>
                  <a:pt x="9143" y="1014984"/>
                </a:lnTo>
                <a:close/>
              </a:path>
              <a:path w="3569970" h="1024889">
                <a:moveTo>
                  <a:pt x="3565397" y="1014983"/>
                </a:moveTo>
                <a:lnTo>
                  <a:pt x="4572" y="1014984"/>
                </a:lnTo>
                <a:lnTo>
                  <a:pt x="9143" y="1019556"/>
                </a:lnTo>
                <a:lnTo>
                  <a:pt x="9143" y="1024890"/>
                </a:lnTo>
                <a:lnTo>
                  <a:pt x="3560825" y="1024889"/>
                </a:lnTo>
                <a:lnTo>
                  <a:pt x="3560825" y="1019555"/>
                </a:lnTo>
                <a:lnTo>
                  <a:pt x="3565397" y="1014983"/>
                </a:lnTo>
                <a:close/>
              </a:path>
              <a:path w="3569970" h="1024889">
                <a:moveTo>
                  <a:pt x="9143" y="1024890"/>
                </a:moveTo>
                <a:lnTo>
                  <a:pt x="9143" y="1019556"/>
                </a:lnTo>
                <a:lnTo>
                  <a:pt x="4572" y="1014984"/>
                </a:lnTo>
                <a:lnTo>
                  <a:pt x="4571" y="1024890"/>
                </a:lnTo>
                <a:lnTo>
                  <a:pt x="9143" y="1024890"/>
                </a:lnTo>
                <a:close/>
              </a:path>
              <a:path w="3569970" h="1024889">
                <a:moveTo>
                  <a:pt x="3565397" y="9143"/>
                </a:moveTo>
                <a:lnTo>
                  <a:pt x="3560825" y="4571"/>
                </a:lnTo>
                <a:lnTo>
                  <a:pt x="3560825" y="9143"/>
                </a:lnTo>
                <a:lnTo>
                  <a:pt x="3565397" y="9143"/>
                </a:lnTo>
                <a:close/>
              </a:path>
              <a:path w="3569970" h="1024889">
                <a:moveTo>
                  <a:pt x="3565397" y="1014983"/>
                </a:moveTo>
                <a:lnTo>
                  <a:pt x="3565397" y="9143"/>
                </a:lnTo>
                <a:lnTo>
                  <a:pt x="3560825" y="9143"/>
                </a:lnTo>
                <a:lnTo>
                  <a:pt x="3560825" y="1014983"/>
                </a:lnTo>
                <a:lnTo>
                  <a:pt x="3565397" y="1014983"/>
                </a:lnTo>
                <a:close/>
              </a:path>
              <a:path w="3569970" h="1024889">
                <a:moveTo>
                  <a:pt x="3565397" y="1024889"/>
                </a:moveTo>
                <a:lnTo>
                  <a:pt x="3565397" y="1014983"/>
                </a:lnTo>
                <a:lnTo>
                  <a:pt x="3560825" y="1019555"/>
                </a:lnTo>
                <a:lnTo>
                  <a:pt x="3560825" y="1024889"/>
                </a:lnTo>
                <a:lnTo>
                  <a:pt x="3565397" y="1024889"/>
                </a:lnTo>
                <a:close/>
              </a:path>
            </a:pathLst>
          </a:custGeom>
          <a:solidFill>
            <a:srgbClr val="000000"/>
          </a:solidFill>
        </p:spPr>
        <p:txBody>
          <a:bodyPr wrap="square" lIns="0" tIns="0" rIns="0" bIns="0" rtlCol="0"/>
          <a:lstStyle/>
          <a:p>
            <a:endParaRPr dirty="0"/>
          </a:p>
        </p:txBody>
      </p:sp>
      <p:sp>
        <p:nvSpPr>
          <p:cNvPr id="15" name="object 7">
            <a:extLst>
              <a:ext uri="{FF2B5EF4-FFF2-40B4-BE49-F238E27FC236}">
                <a16:creationId xmlns:a16="http://schemas.microsoft.com/office/drawing/2014/main" id="{4C52B3DC-B0EC-4498-B503-33F0AF6E77C6}"/>
              </a:ext>
            </a:extLst>
          </p:cNvPr>
          <p:cNvSpPr/>
          <p:nvPr/>
        </p:nvSpPr>
        <p:spPr>
          <a:xfrm>
            <a:off x="748347" y="3524253"/>
            <a:ext cx="3285490" cy="1152123"/>
          </a:xfrm>
          <a:custGeom>
            <a:avLst/>
            <a:gdLst/>
            <a:ahLst/>
            <a:cxnLst/>
            <a:rect l="l" t="t" r="r" b="b"/>
            <a:pathLst>
              <a:path w="3428365" h="1360170">
                <a:moveTo>
                  <a:pt x="3428238" y="1360169"/>
                </a:moveTo>
                <a:lnTo>
                  <a:pt x="3428237" y="0"/>
                </a:lnTo>
                <a:lnTo>
                  <a:pt x="0" y="0"/>
                </a:lnTo>
                <a:lnTo>
                  <a:pt x="0" y="1360169"/>
                </a:lnTo>
                <a:lnTo>
                  <a:pt x="4571" y="1360169"/>
                </a:lnTo>
                <a:lnTo>
                  <a:pt x="4571" y="9905"/>
                </a:lnTo>
                <a:lnTo>
                  <a:pt x="9906" y="5333"/>
                </a:lnTo>
                <a:lnTo>
                  <a:pt x="9906" y="9905"/>
                </a:lnTo>
                <a:lnTo>
                  <a:pt x="3418331" y="9905"/>
                </a:lnTo>
                <a:lnTo>
                  <a:pt x="3418331" y="5333"/>
                </a:lnTo>
                <a:lnTo>
                  <a:pt x="3422904" y="9905"/>
                </a:lnTo>
                <a:lnTo>
                  <a:pt x="3422904" y="1360169"/>
                </a:lnTo>
                <a:lnTo>
                  <a:pt x="3428238" y="1360169"/>
                </a:lnTo>
                <a:close/>
              </a:path>
              <a:path w="3428365" h="1360170">
                <a:moveTo>
                  <a:pt x="9906" y="9905"/>
                </a:moveTo>
                <a:lnTo>
                  <a:pt x="9906" y="5333"/>
                </a:lnTo>
                <a:lnTo>
                  <a:pt x="4571" y="9905"/>
                </a:lnTo>
                <a:lnTo>
                  <a:pt x="9906" y="9905"/>
                </a:lnTo>
                <a:close/>
              </a:path>
              <a:path w="3428365" h="1360170">
                <a:moveTo>
                  <a:pt x="9906" y="1350264"/>
                </a:moveTo>
                <a:lnTo>
                  <a:pt x="9906" y="9905"/>
                </a:lnTo>
                <a:lnTo>
                  <a:pt x="4571" y="9905"/>
                </a:lnTo>
                <a:lnTo>
                  <a:pt x="4571" y="1350264"/>
                </a:lnTo>
                <a:lnTo>
                  <a:pt x="9906" y="1350264"/>
                </a:lnTo>
                <a:close/>
              </a:path>
              <a:path w="3428365" h="1360170">
                <a:moveTo>
                  <a:pt x="3422904" y="1350264"/>
                </a:moveTo>
                <a:lnTo>
                  <a:pt x="4571" y="1350264"/>
                </a:lnTo>
                <a:lnTo>
                  <a:pt x="9906" y="1354836"/>
                </a:lnTo>
                <a:lnTo>
                  <a:pt x="9906" y="1360169"/>
                </a:lnTo>
                <a:lnTo>
                  <a:pt x="3418331" y="1360169"/>
                </a:lnTo>
                <a:lnTo>
                  <a:pt x="3418332" y="1354836"/>
                </a:lnTo>
                <a:lnTo>
                  <a:pt x="3422904" y="1350264"/>
                </a:lnTo>
                <a:close/>
              </a:path>
              <a:path w="3428365" h="1360170">
                <a:moveTo>
                  <a:pt x="9906" y="1360169"/>
                </a:moveTo>
                <a:lnTo>
                  <a:pt x="9906" y="1354836"/>
                </a:lnTo>
                <a:lnTo>
                  <a:pt x="4571" y="1350264"/>
                </a:lnTo>
                <a:lnTo>
                  <a:pt x="4571" y="1360169"/>
                </a:lnTo>
                <a:lnTo>
                  <a:pt x="9906" y="1360169"/>
                </a:lnTo>
                <a:close/>
              </a:path>
              <a:path w="3428365" h="1360170">
                <a:moveTo>
                  <a:pt x="3422904" y="9905"/>
                </a:moveTo>
                <a:lnTo>
                  <a:pt x="3418331" y="5333"/>
                </a:lnTo>
                <a:lnTo>
                  <a:pt x="3418331" y="9905"/>
                </a:lnTo>
                <a:lnTo>
                  <a:pt x="3422904" y="9905"/>
                </a:lnTo>
                <a:close/>
              </a:path>
              <a:path w="3428365" h="1360170">
                <a:moveTo>
                  <a:pt x="3422904" y="1350264"/>
                </a:moveTo>
                <a:lnTo>
                  <a:pt x="3422904" y="9905"/>
                </a:lnTo>
                <a:lnTo>
                  <a:pt x="3418331" y="9905"/>
                </a:lnTo>
                <a:lnTo>
                  <a:pt x="3418331" y="1350264"/>
                </a:lnTo>
                <a:lnTo>
                  <a:pt x="3422904" y="1350264"/>
                </a:lnTo>
                <a:close/>
              </a:path>
              <a:path w="3428365" h="1360170">
                <a:moveTo>
                  <a:pt x="3422904" y="1360169"/>
                </a:moveTo>
                <a:lnTo>
                  <a:pt x="3422904" y="1350264"/>
                </a:lnTo>
                <a:lnTo>
                  <a:pt x="3418332" y="1354836"/>
                </a:lnTo>
                <a:lnTo>
                  <a:pt x="3418331" y="1360169"/>
                </a:lnTo>
                <a:lnTo>
                  <a:pt x="3422904" y="1360169"/>
                </a:lnTo>
                <a:close/>
              </a:path>
            </a:pathLst>
          </a:custGeom>
          <a:solidFill>
            <a:srgbClr val="000000"/>
          </a:solidFill>
        </p:spPr>
        <p:txBody>
          <a:bodyPr wrap="square" lIns="0" tIns="0" rIns="0" bIns="0" rtlCol="0"/>
          <a:lstStyle/>
          <a:p>
            <a:endParaRPr dirty="0"/>
          </a:p>
        </p:txBody>
      </p:sp>
      <p:sp>
        <p:nvSpPr>
          <p:cNvPr id="16" name="object 14">
            <a:extLst>
              <a:ext uri="{FF2B5EF4-FFF2-40B4-BE49-F238E27FC236}">
                <a16:creationId xmlns:a16="http://schemas.microsoft.com/office/drawing/2014/main" id="{EF593D95-E8A4-4688-A46A-EAFDBA1CC226}"/>
              </a:ext>
            </a:extLst>
          </p:cNvPr>
          <p:cNvSpPr/>
          <p:nvPr/>
        </p:nvSpPr>
        <p:spPr>
          <a:xfrm>
            <a:off x="4148137" y="3523853"/>
            <a:ext cx="3569969" cy="1152523"/>
          </a:xfrm>
          <a:custGeom>
            <a:avLst/>
            <a:gdLst/>
            <a:ahLst/>
            <a:cxnLst/>
            <a:rect l="l" t="t" r="r" b="b"/>
            <a:pathLst>
              <a:path w="3500754" h="1360170">
                <a:moveTo>
                  <a:pt x="3500628" y="1360169"/>
                </a:moveTo>
                <a:lnTo>
                  <a:pt x="3500628" y="0"/>
                </a:lnTo>
                <a:lnTo>
                  <a:pt x="0" y="0"/>
                </a:lnTo>
                <a:lnTo>
                  <a:pt x="0" y="1360170"/>
                </a:lnTo>
                <a:lnTo>
                  <a:pt x="5334" y="1360170"/>
                </a:lnTo>
                <a:lnTo>
                  <a:pt x="5334" y="9906"/>
                </a:lnTo>
                <a:lnTo>
                  <a:pt x="9906" y="5334"/>
                </a:lnTo>
                <a:lnTo>
                  <a:pt x="9906" y="9906"/>
                </a:lnTo>
                <a:lnTo>
                  <a:pt x="3491483" y="9905"/>
                </a:lnTo>
                <a:lnTo>
                  <a:pt x="3491483" y="5333"/>
                </a:lnTo>
                <a:lnTo>
                  <a:pt x="3496055" y="9905"/>
                </a:lnTo>
                <a:lnTo>
                  <a:pt x="3496055" y="1360169"/>
                </a:lnTo>
                <a:lnTo>
                  <a:pt x="3500628" y="1360169"/>
                </a:lnTo>
                <a:close/>
              </a:path>
              <a:path w="3500754" h="1360170">
                <a:moveTo>
                  <a:pt x="9906" y="9906"/>
                </a:moveTo>
                <a:lnTo>
                  <a:pt x="9906" y="5334"/>
                </a:lnTo>
                <a:lnTo>
                  <a:pt x="5334" y="9906"/>
                </a:lnTo>
                <a:lnTo>
                  <a:pt x="9906" y="9906"/>
                </a:lnTo>
                <a:close/>
              </a:path>
              <a:path w="3500754" h="1360170">
                <a:moveTo>
                  <a:pt x="9906" y="1350264"/>
                </a:moveTo>
                <a:lnTo>
                  <a:pt x="9906" y="9906"/>
                </a:lnTo>
                <a:lnTo>
                  <a:pt x="5334" y="9906"/>
                </a:lnTo>
                <a:lnTo>
                  <a:pt x="5334" y="1350264"/>
                </a:lnTo>
                <a:lnTo>
                  <a:pt x="9906" y="1350264"/>
                </a:lnTo>
                <a:close/>
              </a:path>
              <a:path w="3500754" h="1360170">
                <a:moveTo>
                  <a:pt x="3496055" y="1350264"/>
                </a:moveTo>
                <a:lnTo>
                  <a:pt x="5334" y="1350264"/>
                </a:lnTo>
                <a:lnTo>
                  <a:pt x="9906" y="1354836"/>
                </a:lnTo>
                <a:lnTo>
                  <a:pt x="9906" y="1360170"/>
                </a:lnTo>
                <a:lnTo>
                  <a:pt x="3491483" y="1360169"/>
                </a:lnTo>
                <a:lnTo>
                  <a:pt x="3491483" y="1354836"/>
                </a:lnTo>
                <a:lnTo>
                  <a:pt x="3496055" y="1350264"/>
                </a:lnTo>
                <a:close/>
              </a:path>
              <a:path w="3500754" h="1360170">
                <a:moveTo>
                  <a:pt x="9906" y="1360170"/>
                </a:moveTo>
                <a:lnTo>
                  <a:pt x="9906" y="1354836"/>
                </a:lnTo>
                <a:lnTo>
                  <a:pt x="5334" y="1350264"/>
                </a:lnTo>
                <a:lnTo>
                  <a:pt x="5334" y="1360170"/>
                </a:lnTo>
                <a:lnTo>
                  <a:pt x="9906" y="1360170"/>
                </a:lnTo>
                <a:close/>
              </a:path>
              <a:path w="3500754" h="1360170">
                <a:moveTo>
                  <a:pt x="3496055" y="9905"/>
                </a:moveTo>
                <a:lnTo>
                  <a:pt x="3491483" y="5333"/>
                </a:lnTo>
                <a:lnTo>
                  <a:pt x="3491483" y="9905"/>
                </a:lnTo>
                <a:lnTo>
                  <a:pt x="3496055" y="9905"/>
                </a:lnTo>
                <a:close/>
              </a:path>
              <a:path w="3500754" h="1360170">
                <a:moveTo>
                  <a:pt x="3496055" y="1350264"/>
                </a:moveTo>
                <a:lnTo>
                  <a:pt x="3496055" y="9905"/>
                </a:lnTo>
                <a:lnTo>
                  <a:pt x="3491483" y="9905"/>
                </a:lnTo>
                <a:lnTo>
                  <a:pt x="3491483" y="1350264"/>
                </a:lnTo>
                <a:lnTo>
                  <a:pt x="3496055" y="1350264"/>
                </a:lnTo>
                <a:close/>
              </a:path>
              <a:path w="3500754" h="1360170">
                <a:moveTo>
                  <a:pt x="3496055" y="1360169"/>
                </a:moveTo>
                <a:lnTo>
                  <a:pt x="3496055" y="1350264"/>
                </a:lnTo>
                <a:lnTo>
                  <a:pt x="3491483" y="1354836"/>
                </a:lnTo>
                <a:lnTo>
                  <a:pt x="3491483" y="1360169"/>
                </a:lnTo>
                <a:lnTo>
                  <a:pt x="3496055" y="1360169"/>
                </a:lnTo>
                <a:close/>
              </a:path>
            </a:pathLst>
          </a:custGeom>
          <a:solidFill>
            <a:srgbClr val="000000"/>
          </a:solidFill>
        </p:spPr>
        <p:txBody>
          <a:bodyPr wrap="square" lIns="0" tIns="0" rIns="0" bIns="0" rtlCol="0"/>
          <a:lstStyle/>
          <a:p>
            <a:endParaRPr dirty="0"/>
          </a:p>
        </p:txBody>
      </p:sp>
      <p:sp>
        <p:nvSpPr>
          <p:cNvPr id="17" name="object 6">
            <a:extLst>
              <a:ext uri="{FF2B5EF4-FFF2-40B4-BE49-F238E27FC236}">
                <a16:creationId xmlns:a16="http://schemas.microsoft.com/office/drawing/2014/main" id="{DC4AB1B0-43EE-4243-B90E-79425333A81D}"/>
              </a:ext>
            </a:extLst>
          </p:cNvPr>
          <p:cNvSpPr/>
          <p:nvPr/>
        </p:nvSpPr>
        <p:spPr>
          <a:xfrm>
            <a:off x="2314891" y="3213094"/>
            <a:ext cx="50803" cy="296244"/>
          </a:xfrm>
          <a:custGeom>
            <a:avLst/>
            <a:gdLst/>
            <a:ahLst/>
            <a:cxnLst/>
            <a:rect l="l" t="t" r="r" b="b"/>
            <a:pathLst>
              <a:path w="76200" h="386714">
                <a:moveTo>
                  <a:pt x="76200" y="310133"/>
                </a:moveTo>
                <a:lnTo>
                  <a:pt x="0" y="310133"/>
                </a:lnTo>
                <a:lnTo>
                  <a:pt x="33527" y="377189"/>
                </a:lnTo>
                <a:lnTo>
                  <a:pt x="33527" y="322325"/>
                </a:lnTo>
                <a:lnTo>
                  <a:pt x="43434" y="322325"/>
                </a:lnTo>
                <a:lnTo>
                  <a:pt x="43434" y="375665"/>
                </a:lnTo>
                <a:lnTo>
                  <a:pt x="76200" y="310133"/>
                </a:lnTo>
                <a:close/>
              </a:path>
              <a:path w="76200" h="386714">
                <a:moveTo>
                  <a:pt x="43434" y="310133"/>
                </a:moveTo>
                <a:lnTo>
                  <a:pt x="43434" y="0"/>
                </a:lnTo>
                <a:lnTo>
                  <a:pt x="33527" y="0"/>
                </a:lnTo>
                <a:lnTo>
                  <a:pt x="33527" y="310133"/>
                </a:lnTo>
                <a:lnTo>
                  <a:pt x="43434" y="310133"/>
                </a:lnTo>
                <a:close/>
              </a:path>
              <a:path w="76200" h="386714">
                <a:moveTo>
                  <a:pt x="43434" y="375665"/>
                </a:moveTo>
                <a:lnTo>
                  <a:pt x="43434" y="322325"/>
                </a:lnTo>
                <a:lnTo>
                  <a:pt x="33527" y="322325"/>
                </a:lnTo>
                <a:lnTo>
                  <a:pt x="33527" y="377189"/>
                </a:lnTo>
                <a:lnTo>
                  <a:pt x="38100" y="386333"/>
                </a:lnTo>
                <a:lnTo>
                  <a:pt x="43434" y="375665"/>
                </a:lnTo>
                <a:close/>
              </a:path>
            </a:pathLst>
          </a:custGeom>
          <a:solidFill>
            <a:srgbClr val="000000"/>
          </a:solidFill>
        </p:spPr>
        <p:txBody>
          <a:bodyPr wrap="square" lIns="0" tIns="0" rIns="0" bIns="0" rtlCol="0"/>
          <a:lstStyle/>
          <a:p>
            <a:endParaRPr dirty="0"/>
          </a:p>
        </p:txBody>
      </p:sp>
      <p:sp>
        <p:nvSpPr>
          <p:cNvPr id="18" name="object 6">
            <a:extLst>
              <a:ext uri="{FF2B5EF4-FFF2-40B4-BE49-F238E27FC236}">
                <a16:creationId xmlns:a16="http://schemas.microsoft.com/office/drawing/2014/main" id="{00DD69E9-C1B8-4A78-835A-891A766F0A7D}"/>
              </a:ext>
            </a:extLst>
          </p:cNvPr>
          <p:cNvSpPr/>
          <p:nvPr/>
        </p:nvSpPr>
        <p:spPr>
          <a:xfrm>
            <a:off x="5888035" y="3189803"/>
            <a:ext cx="50803" cy="319535"/>
          </a:xfrm>
          <a:custGeom>
            <a:avLst/>
            <a:gdLst/>
            <a:ahLst/>
            <a:cxnLst/>
            <a:rect l="l" t="t" r="r" b="b"/>
            <a:pathLst>
              <a:path w="76200" h="386714">
                <a:moveTo>
                  <a:pt x="76200" y="310133"/>
                </a:moveTo>
                <a:lnTo>
                  <a:pt x="0" y="310133"/>
                </a:lnTo>
                <a:lnTo>
                  <a:pt x="33527" y="377189"/>
                </a:lnTo>
                <a:lnTo>
                  <a:pt x="33527" y="322325"/>
                </a:lnTo>
                <a:lnTo>
                  <a:pt x="43434" y="322325"/>
                </a:lnTo>
                <a:lnTo>
                  <a:pt x="43434" y="375665"/>
                </a:lnTo>
                <a:lnTo>
                  <a:pt x="76200" y="310133"/>
                </a:lnTo>
                <a:close/>
              </a:path>
              <a:path w="76200" h="386714">
                <a:moveTo>
                  <a:pt x="43434" y="310133"/>
                </a:moveTo>
                <a:lnTo>
                  <a:pt x="43434" y="0"/>
                </a:lnTo>
                <a:lnTo>
                  <a:pt x="33527" y="0"/>
                </a:lnTo>
                <a:lnTo>
                  <a:pt x="33527" y="310133"/>
                </a:lnTo>
                <a:lnTo>
                  <a:pt x="43434" y="310133"/>
                </a:lnTo>
                <a:close/>
              </a:path>
              <a:path w="76200" h="386714">
                <a:moveTo>
                  <a:pt x="43434" y="375665"/>
                </a:moveTo>
                <a:lnTo>
                  <a:pt x="43434" y="322325"/>
                </a:lnTo>
                <a:lnTo>
                  <a:pt x="33527" y="322325"/>
                </a:lnTo>
                <a:lnTo>
                  <a:pt x="33527" y="377189"/>
                </a:lnTo>
                <a:lnTo>
                  <a:pt x="38100" y="386333"/>
                </a:lnTo>
                <a:lnTo>
                  <a:pt x="43434" y="375665"/>
                </a:lnTo>
                <a:close/>
              </a:path>
            </a:pathLst>
          </a:custGeom>
          <a:solidFill>
            <a:srgbClr val="000000"/>
          </a:solidFill>
        </p:spPr>
        <p:txBody>
          <a:bodyPr wrap="square" lIns="0" tIns="0" rIns="0" bIns="0" rtlCol="0"/>
          <a:lstStyle/>
          <a:p>
            <a:endParaRPr b="1" dirty="0"/>
          </a:p>
        </p:txBody>
      </p:sp>
      <p:sp>
        <p:nvSpPr>
          <p:cNvPr id="19" name="object 3">
            <a:extLst>
              <a:ext uri="{FF2B5EF4-FFF2-40B4-BE49-F238E27FC236}">
                <a16:creationId xmlns:a16="http://schemas.microsoft.com/office/drawing/2014/main" id="{E04AA1E2-4C36-4B17-8612-30CE863A9338}"/>
              </a:ext>
            </a:extLst>
          </p:cNvPr>
          <p:cNvSpPr/>
          <p:nvPr/>
        </p:nvSpPr>
        <p:spPr>
          <a:xfrm>
            <a:off x="2314891" y="1715026"/>
            <a:ext cx="76200" cy="321945"/>
          </a:xfrm>
          <a:custGeom>
            <a:avLst/>
            <a:gdLst/>
            <a:ahLst/>
            <a:cxnLst/>
            <a:rect l="l" t="t" r="r" b="b"/>
            <a:pathLst>
              <a:path w="76200" h="321944">
                <a:moveTo>
                  <a:pt x="76200" y="245363"/>
                </a:moveTo>
                <a:lnTo>
                  <a:pt x="0" y="245363"/>
                </a:lnTo>
                <a:lnTo>
                  <a:pt x="33527" y="312419"/>
                </a:lnTo>
                <a:lnTo>
                  <a:pt x="33527" y="258318"/>
                </a:lnTo>
                <a:lnTo>
                  <a:pt x="43433" y="258318"/>
                </a:lnTo>
                <a:lnTo>
                  <a:pt x="43433" y="310896"/>
                </a:lnTo>
                <a:lnTo>
                  <a:pt x="76200" y="245363"/>
                </a:lnTo>
                <a:close/>
              </a:path>
              <a:path w="76200" h="321944">
                <a:moveTo>
                  <a:pt x="43433" y="245363"/>
                </a:moveTo>
                <a:lnTo>
                  <a:pt x="43433" y="0"/>
                </a:lnTo>
                <a:lnTo>
                  <a:pt x="33527" y="0"/>
                </a:lnTo>
                <a:lnTo>
                  <a:pt x="33527" y="245363"/>
                </a:lnTo>
                <a:lnTo>
                  <a:pt x="43433" y="245363"/>
                </a:lnTo>
                <a:close/>
              </a:path>
              <a:path w="76200" h="321944">
                <a:moveTo>
                  <a:pt x="43433" y="310896"/>
                </a:moveTo>
                <a:lnTo>
                  <a:pt x="43433" y="258318"/>
                </a:lnTo>
                <a:lnTo>
                  <a:pt x="33527" y="258318"/>
                </a:lnTo>
                <a:lnTo>
                  <a:pt x="33527" y="312419"/>
                </a:lnTo>
                <a:lnTo>
                  <a:pt x="38100" y="321563"/>
                </a:lnTo>
                <a:lnTo>
                  <a:pt x="43433" y="310896"/>
                </a:lnTo>
                <a:close/>
              </a:path>
            </a:pathLst>
          </a:custGeom>
          <a:solidFill>
            <a:srgbClr val="000000"/>
          </a:solidFill>
        </p:spPr>
        <p:txBody>
          <a:bodyPr wrap="square" lIns="0" tIns="0" rIns="0" bIns="0" rtlCol="0"/>
          <a:lstStyle/>
          <a:p>
            <a:endParaRPr dirty="0"/>
          </a:p>
        </p:txBody>
      </p:sp>
      <p:sp>
        <p:nvSpPr>
          <p:cNvPr id="20" name="object 3">
            <a:extLst>
              <a:ext uri="{FF2B5EF4-FFF2-40B4-BE49-F238E27FC236}">
                <a16:creationId xmlns:a16="http://schemas.microsoft.com/office/drawing/2014/main" id="{A9F6FCB6-875B-477B-ABA4-A062A99B951C}"/>
              </a:ext>
            </a:extLst>
          </p:cNvPr>
          <p:cNvSpPr/>
          <p:nvPr/>
        </p:nvSpPr>
        <p:spPr>
          <a:xfrm>
            <a:off x="5875031" y="1715027"/>
            <a:ext cx="76200" cy="321945"/>
          </a:xfrm>
          <a:custGeom>
            <a:avLst/>
            <a:gdLst/>
            <a:ahLst/>
            <a:cxnLst/>
            <a:rect l="l" t="t" r="r" b="b"/>
            <a:pathLst>
              <a:path w="76200" h="321944">
                <a:moveTo>
                  <a:pt x="76200" y="245363"/>
                </a:moveTo>
                <a:lnTo>
                  <a:pt x="0" y="245363"/>
                </a:lnTo>
                <a:lnTo>
                  <a:pt x="33527" y="312419"/>
                </a:lnTo>
                <a:lnTo>
                  <a:pt x="33527" y="258318"/>
                </a:lnTo>
                <a:lnTo>
                  <a:pt x="43433" y="258318"/>
                </a:lnTo>
                <a:lnTo>
                  <a:pt x="43433" y="310896"/>
                </a:lnTo>
                <a:lnTo>
                  <a:pt x="76200" y="245363"/>
                </a:lnTo>
                <a:close/>
              </a:path>
              <a:path w="76200" h="321944">
                <a:moveTo>
                  <a:pt x="43433" y="245363"/>
                </a:moveTo>
                <a:lnTo>
                  <a:pt x="43433" y="0"/>
                </a:lnTo>
                <a:lnTo>
                  <a:pt x="33527" y="0"/>
                </a:lnTo>
                <a:lnTo>
                  <a:pt x="33527" y="245363"/>
                </a:lnTo>
                <a:lnTo>
                  <a:pt x="43433" y="245363"/>
                </a:lnTo>
                <a:close/>
              </a:path>
              <a:path w="76200" h="321944">
                <a:moveTo>
                  <a:pt x="43433" y="310896"/>
                </a:moveTo>
                <a:lnTo>
                  <a:pt x="43433" y="258318"/>
                </a:lnTo>
                <a:lnTo>
                  <a:pt x="33527" y="258318"/>
                </a:lnTo>
                <a:lnTo>
                  <a:pt x="33527" y="312419"/>
                </a:lnTo>
                <a:lnTo>
                  <a:pt x="38100" y="321563"/>
                </a:lnTo>
                <a:lnTo>
                  <a:pt x="43433" y="310896"/>
                </a:lnTo>
                <a:close/>
              </a:path>
            </a:pathLst>
          </a:custGeom>
          <a:solidFill>
            <a:srgbClr val="000000"/>
          </a:solidFill>
        </p:spPr>
        <p:txBody>
          <a:bodyPr wrap="square" lIns="0" tIns="0" rIns="0" bIns="0" rtlCol="0"/>
          <a:lstStyle/>
          <a:p>
            <a:endParaRPr dirty="0"/>
          </a:p>
        </p:txBody>
      </p:sp>
    </p:spTree>
    <p:extLst>
      <p:ext uri="{BB962C8B-B14F-4D97-AF65-F5344CB8AC3E}">
        <p14:creationId xmlns:p14="http://schemas.microsoft.com/office/powerpoint/2010/main" val="2222204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381001" y="265112"/>
            <a:ext cx="6984206" cy="1087438"/>
          </a:xfrm>
        </p:spPr>
        <p:txBody>
          <a:bodyPr>
            <a:normAutofit/>
          </a:bodyPr>
          <a:lstStyle/>
          <a:p>
            <a:pPr algn="ctr"/>
            <a:r>
              <a:rPr lang="en-US" u="sng" dirty="0"/>
              <a:t>Military Deposits </a:t>
            </a:r>
            <a:br>
              <a:rPr lang="en-US" u="sng" dirty="0"/>
            </a:br>
            <a:endParaRPr lang="en-US" sz="2700" u="sng" dirty="0"/>
          </a:p>
        </p:txBody>
      </p:sp>
      <p:sp>
        <p:nvSpPr>
          <p:cNvPr id="6" name="TextBox 5">
            <a:extLst>
              <a:ext uri="{FF2B5EF4-FFF2-40B4-BE49-F238E27FC236}">
                <a16:creationId xmlns:a16="http://schemas.microsoft.com/office/drawing/2014/main" id="{9BDF1F14-DE9D-4836-B727-00840F4C4153}"/>
              </a:ext>
            </a:extLst>
          </p:cNvPr>
          <p:cNvSpPr txBox="1"/>
          <p:nvPr/>
        </p:nvSpPr>
        <p:spPr>
          <a:xfrm>
            <a:off x="1457325" y="983218"/>
            <a:ext cx="4581524" cy="369332"/>
          </a:xfrm>
          <a:prstGeom prst="rect">
            <a:avLst/>
          </a:prstGeom>
          <a:noFill/>
        </p:spPr>
        <p:txBody>
          <a:bodyPr wrap="square">
            <a:spAutoFit/>
          </a:bodyPr>
          <a:lstStyle/>
          <a:p>
            <a:pPr marL="12700" algn="ctr">
              <a:lnSpc>
                <a:spcPct val="100000"/>
              </a:lnSpc>
            </a:pPr>
            <a:r>
              <a:rPr lang="en-US" b="1" dirty="0">
                <a:cs typeface="Arial"/>
              </a:rPr>
              <a:t>Military Service on/after 01/01/1957</a:t>
            </a:r>
            <a:endParaRPr lang="en-US" sz="1800" dirty="0">
              <a:cs typeface="Arial"/>
            </a:endParaRPr>
          </a:p>
        </p:txBody>
      </p:sp>
      <p:sp>
        <p:nvSpPr>
          <p:cNvPr id="21" name="object 4">
            <a:extLst>
              <a:ext uri="{FF2B5EF4-FFF2-40B4-BE49-F238E27FC236}">
                <a16:creationId xmlns:a16="http://schemas.microsoft.com/office/drawing/2014/main" id="{977CF7FF-CB79-4A8E-83B8-AEE04CD1342D}"/>
              </a:ext>
            </a:extLst>
          </p:cNvPr>
          <p:cNvSpPr/>
          <p:nvPr/>
        </p:nvSpPr>
        <p:spPr>
          <a:xfrm>
            <a:off x="3995737" y="1750814"/>
            <a:ext cx="114300" cy="419100"/>
          </a:xfrm>
          <a:custGeom>
            <a:avLst/>
            <a:gdLst/>
            <a:ahLst/>
            <a:cxnLst/>
            <a:rect l="l" t="t" r="r" b="b"/>
            <a:pathLst>
              <a:path w="114300" h="419100">
                <a:moveTo>
                  <a:pt x="114300" y="304800"/>
                </a:moveTo>
                <a:lnTo>
                  <a:pt x="0" y="304800"/>
                </a:lnTo>
                <a:lnTo>
                  <a:pt x="38100" y="381000"/>
                </a:lnTo>
                <a:lnTo>
                  <a:pt x="38100" y="323850"/>
                </a:lnTo>
                <a:lnTo>
                  <a:pt x="76200" y="323850"/>
                </a:lnTo>
                <a:lnTo>
                  <a:pt x="76200" y="381000"/>
                </a:lnTo>
                <a:lnTo>
                  <a:pt x="114300" y="304800"/>
                </a:lnTo>
                <a:close/>
              </a:path>
              <a:path w="114300" h="419100">
                <a:moveTo>
                  <a:pt x="76200" y="304800"/>
                </a:moveTo>
                <a:lnTo>
                  <a:pt x="76200" y="0"/>
                </a:lnTo>
                <a:lnTo>
                  <a:pt x="38100" y="0"/>
                </a:lnTo>
                <a:lnTo>
                  <a:pt x="38100" y="304800"/>
                </a:lnTo>
                <a:lnTo>
                  <a:pt x="76200" y="304800"/>
                </a:lnTo>
                <a:close/>
              </a:path>
              <a:path w="114300" h="419100">
                <a:moveTo>
                  <a:pt x="76200" y="381000"/>
                </a:moveTo>
                <a:lnTo>
                  <a:pt x="76200" y="323850"/>
                </a:lnTo>
                <a:lnTo>
                  <a:pt x="38100" y="323850"/>
                </a:lnTo>
                <a:lnTo>
                  <a:pt x="38100" y="381000"/>
                </a:lnTo>
                <a:lnTo>
                  <a:pt x="57150" y="419100"/>
                </a:lnTo>
                <a:lnTo>
                  <a:pt x="76200" y="381000"/>
                </a:lnTo>
                <a:close/>
              </a:path>
            </a:pathLst>
          </a:custGeom>
          <a:solidFill>
            <a:srgbClr val="000000"/>
          </a:solidFill>
        </p:spPr>
        <p:txBody>
          <a:bodyPr wrap="square" lIns="0" tIns="0" rIns="0" bIns="0" rtlCol="0"/>
          <a:lstStyle/>
          <a:p>
            <a:endParaRPr dirty="0"/>
          </a:p>
        </p:txBody>
      </p:sp>
      <p:sp>
        <p:nvSpPr>
          <p:cNvPr id="23" name="TextBox 22">
            <a:extLst>
              <a:ext uri="{FF2B5EF4-FFF2-40B4-BE49-F238E27FC236}">
                <a16:creationId xmlns:a16="http://schemas.microsoft.com/office/drawing/2014/main" id="{3DD6A107-9CA8-41C4-A70C-242FA067F752}"/>
              </a:ext>
            </a:extLst>
          </p:cNvPr>
          <p:cNvSpPr txBox="1"/>
          <p:nvPr/>
        </p:nvSpPr>
        <p:spPr>
          <a:xfrm>
            <a:off x="1262063" y="2547074"/>
            <a:ext cx="5834062" cy="923330"/>
          </a:xfrm>
          <a:prstGeom prst="rect">
            <a:avLst/>
          </a:prstGeom>
          <a:noFill/>
        </p:spPr>
        <p:txBody>
          <a:bodyPr wrap="square">
            <a:spAutoFit/>
          </a:bodyPr>
          <a:lstStyle/>
          <a:p>
            <a:pPr marL="1473835" marR="1532890" algn="ctr">
              <a:lnSpc>
                <a:spcPct val="100000"/>
              </a:lnSpc>
            </a:pPr>
            <a:r>
              <a:rPr lang="en-US" sz="1800" b="1" u="sng" spc="-5" dirty="0">
                <a:solidFill>
                  <a:srgbClr val="FF0000"/>
                </a:solidFill>
                <a:cs typeface="Arial"/>
              </a:rPr>
              <a:t>Must</a:t>
            </a:r>
            <a:r>
              <a:rPr lang="en-US" sz="1800" spc="-5" dirty="0">
                <a:solidFill>
                  <a:srgbClr val="FF0000"/>
                </a:solidFill>
                <a:cs typeface="Arial"/>
              </a:rPr>
              <a:t> </a:t>
            </a:r>
            <a:r>
              <a:rPr lang="en-US" sz="1800" spc="-5" dirty="0">
                <a:cs typeface="Arial"/>
              </a:rPr>
              <a:t>pay to receive credit</a:t>
            </a:r>
            <a:r>
              <a:rPr lang="en-US" sz="1800" spc="-35" dirty="0">
                <a:cs typeface="Arial"/>
              </a:rPr>
              <a:t> </a:t>
            </a:r>
            <a:r>
              <a:rPr lang="en-US" sz="1800" spc="-5" dirty="0">
                <a:cs typeface="Arial"/>
              </a:rPr>
              <a:t>for  eligibility (RSCD) &amp; annuity computation</a:t>
            </a:r>
            <a:endParaRPr lang="en-US" sz="1800" dirty="0">
              <a:cs typeface="Arial"/>
            </a:endParaRPr>
          </a:p>
        </p:txBody>
      </p:sp>
      <p:sp>
        <p:nvSpPr>
          <p:cNvPr id="24" name="object 3">
            <a:extLst>
              <a:ext uri="{FF2B5EF4-FFF2-40B4-BE49-F238E27FC236}">
                <a16:creationId xmlns:a16="http://schemas.microsoft.com/office/drawing/2014/main" id="{36E7B5D8-B7B9-49CB-BCA2-9B75A23070D2}"/>
              </a:ext>
            </a:extLst>
          </p:cNvPr>
          <p:cNvSpPr/>
          <p:nvPr/>
        </p:nvSpPr>
        <p:spPr>
          <a:xfrm>
            <a:off x="2047875" y="2435334"/>
            <a:ext cx="4124325" cy="1146810"/>
          </a:xfrm>
          <a:custGeom>
            <a:avLst/>
            <a:gdLst/>
            <a:ahLst/>
            <a:cxnLst/>
            <a:rect l="l" t="t" r="r" b="b"/>
            <a:pathLst>
              <a:path w="4124325" h="1146810">
                <a:moveTo>
                  <a:pt x="4123943" y="1146809"/>
                </a:moveTo>
                <a:lnTo>
                  <a:pt x="4123943" y="0"/>
                </a:lnTo>
                <a:lnTo>
                  <a:pt x="0" y="0"/>
                </a:lnTo>
                <a:lnTo>
                  <a:pt x="0" y="1146810"/>
                </a:lnTo>
                <a:lnTo>
                  <a:pt x="4572" y="1146810"/>
                </a:lnTo>
                <a:lnTo>
                  <a:pt x="4572" y="9144"/>
                </a:lnTo>
                <a:lnTo>
                  <a:pt x="9143" y="4572"/>
                </a:lnTo>
                <a:lnTo>
                  <a:pt x="9143" y="9144"/>
                </a:lnTo>
                <a:lnTo>
                  <a:pt x="4114799" y="9143"/>
                </a:lnTo>
                <a:lnTo>
                  <a:pt x="4114800" y="4571"/>
                </a:lnTo>
                <a:lnTo>
                  <a:pt x="4119371" y="9143"/>
                </a:lnTo>
                <a:lnTo>
                  <a:pt x="4119371" y="1146809"/>
                </a:lnTo>
                <a:lnTo>
                  <a:pt x="4123943" y="1146809"/>
                </a:lnTo>
                <a:close/>
              </a:path>
              <a:path w="4124325" h="1146810">
                <a:moveTo>
                  <a:pt x="9143" y="9144"/>
                </a:moveTo>
                <a:lnTo>
                  <a:pt x="9143" y="4572"/>
                </a:lnTo>
                <a:lnTo>
                  <a:pt x="4572" y="9144"/>
                </a:lnTo>
                <a:lnTo>
                  <a:pt x="9143" y="9144"/>
                </a:lnTo>
                <a:close/>
              </a:path>
              <a:path w="4124325" h="1146810">
                <a:moveTo>
                  <a:pt x="9143" y="1136904"/>
                </a:moveTo>
                <a:lnTo>
                  <a:pt x="9143" y="9144"/>
                </a:lnTo>
                <a:lnTo>
                  <a:pt x="4572" y="9144"/>
                </a:lnTo>
                <a:lnTo>
                  <a:pt x="4572" y="1136904"/>
                </a:lnTo>
                <a:lnTo>
                  <a:pt x="9143" y="1136904"/>
                </a:lnTo>
                <a:close/>
              </a:path>
              <a:path w="4124325" h="1146810">
                <a:moveTo>
                  <a:pt x="4119371" y="1136903"/>
                </a:moveTo>
                <a:lnTo>
                  <a:pt x="4572" y="1136904"/>
                </a:lnTo>
                <a:lnTo>
                  <a:pt x="9143" y="1142238"/>
                </a:lnTo>
                <a:lnTo>
                  <a:pt x="9143" y="1146810"/>
                </a:lnTo>
                <a:lnTo>
                  <a:pt x="4114799" y="1146809"/>
                </a:lnTo>
                <a:lnTo>
                  <a:pt x="4114800" y="1142237"/>
                </a:lnTo>
                <a:lnTo>
                  <a:pt x="4119371" y="1136903"/>
                </a:lnTo>
                <a:close/>
              </a:path>
              <a:path w="4124325" h="1146810">
                <a:moveTo>
                  <a:pt x="9143" y="1146810"/>
                </a:moveTo>
                <a:lnTo>
                  <a:pt x="9143" y="1142238"/>
                </a:lnTo>
                <a:lnTo>
                  <a:pt x="4572" y="1136904"/>
                </a:lnTo>
                <a:lnTo>
                  <a:pt x="4572" y="1146810"/>
                </a:lnTo>
                <a:lnTo>
                  <a:pt x="9143" y="1146810"/>
                </a:lnTo>
                <a:close/>
              </a:path>
              <a:path w="4124325" h="1146810">
                <a:moveTo>
                  <a:pt x="4119371" y="9143"/>
                </a:moveTo>
                <a:lnTo>
                  <a:pt x="4114800" y="4571"/>
                </a:lnTo>
                <a:lnTo>
                  <a:pt x="4114799" y="9143"/>
                </a:lnTo>
                <a:lnTo>
                  <a:pt x="4119371" y="9143"/>
                </a:lnTo>
                <a:close/>
              </a:path>
              <a:path w="4124325" h="1146810">
                <a:moveTo>
                  <a:pt x="4119371" y="1136903"/>
                </a:moveTo>
                <a:lnTo>
                  <a:pt x="4119371" y="9143"/>
                </a:lnTo>
                <a:lnTo>
                  <a:pt x="4114799" y="9143"/>
                </a:lnTo>
                <a:lnTo>
                  <a:pt x="4114799" y="1136903"/>
                </a:lnTo>
                <a:lnTo>
                  <a:pt x="4119371" y="1136903"/>
                </a:lnTo>
                <a:close/>
              </a:path>
              <a:path w="4124325" h="1146810">
                <a:moveTo>
                  <a:pt x="4119371" y="1146809"/>
                </a:moveTo>
                <a:lnTo>
                  <a:pt x="4119371" y="1136903"/>
                </a:lnTo>
                <a:lnTo>
                  <a:pt x="4114800" y="1142237"/>
                </a:lnTo>
                <a:lnTo>
                  <a:pt x="4114799" y="1146809"/>
                </a:lnTo>
                <a:lnTo>
                  <a:pt x="4119371" y="1146809"/>
                </a:lnTo>
                <a:close/>
              </a:path>
            </a:pathLst>
          </a:custGeom>
          <a:solidFill>
            <a:srgbClr val="000000"/>
          </a:solidFill>
        </p:spPr>
        <p:txBody>
          <a:bodyPr wrap="square" lIns="0" tIns="0" rIns="0" bIns="0" rtlCol="0"/>
          <a:lstStyle/>
          <a:p>
            <a:endParaRPr dirty="0"/>
          </a:p>
        </p:txBody>
      </p:sp>
      <p:sp>
        <p:nvSpPr>
          <p:cNvPr id="25" name="TextBox 24">
            <a:extLst>
              <a:ext uri="{FF2B5EF4-FFF2-40B4-BE49-F238E27FC236}">
                <a16:creationId xmlns:a16="http://schemas.microsoft.com/office/drawing/2014/main" id="{63DF75D0-4564-4991-ADB3-69A4DD3A91DE}"/>
              </a:ext>
            </a:extLst>
          </p:cNvPr>
          <p:cNvSpPr txBox="1"/>
          <p:nvPr/>
        </p:nvSpPr>
        <p:spPr>
          <a:xfrm>
            <a:off x="1285874" y="4057888"/>
            <a:ext cx="5419725" cy="1157368"/>
          </a:xfrm>
          <a:prstGeom prst="rect">
            <a:avLst/>
          </a:prstGeom>
          <a:noFill/>
        </p:spPr>
        <p:txBody>
          <a:bodyPr wrap="square">
            <a:spAutoFit/>
          </a:bodyPr>
          <a:lstStyle/>
          <a:p>
            <a:pPr marL="5080" algn="ctr">
              <a:lnSpc>
                <a:spcPct val="100000"/>
              </a:lnSpc>
            </a:pPr>
            <a:r>
              <a:rPr lang="en-US" sz="1800" u="heavy" spc="-5" dirty="0">
                <a:cs typeface="Arial"/>
              </a:rPr>
              <a:t>Amount of</a:t>
            </a:r>
            <a:r>
              <a:rPr lang="en-US" sz="1800" u="heavy" spc="-60" dirty="0">
                <a:cs typeface="Arial"/>
              </a:rPr>
              <a:t> </a:t>
            </a:r>
            <a:r>
              <a:rPr lang="en-US" sz="1800" u="heavy" spc="-10" dirty="0">
                <a:cs typeface="Arial"/>
              </a:rPr>
              <a:t>Deposit</a:t>
            </a:r>
            <a:r>
              <a:rPr lang="en-US" sz="1800" spc="-10" dirty="0">
                <a:cs typeface="Arial"/>
              </a:rPr>
              <a:t>:</a:t>
            </a:r>
            <a:endParaRPr lang="en-US" sz="1800" dirty="0">
              <a:cs typeface="Arial"/>
            </a:endParaRPr>
          </a:p>
          <a:p>
            <a:pPr marL="12700" marR="5080" algn="ctr">
              <a:lnSpc>
                <a:spcPct val="150000"/>
              </a:lnSpc>
            </a:pPr>
            <a:r>
              <a:rPr lang="en-US" sz="1800" spc="-5" dirty="0">
                <a:cs typeface="Arial"/>
              </a:rPr>
              <a:t>3% of basic pay </a:t>
            </a:r>
            <a:r>
              <a:rPr lang="en-US" sz="1800" spc="-10" dirty="0">
                <a:cs typeface="Arial"/>
              </a:rPr>
              <a:t>earned </a:t>
            </a:r>
            <a:r>
              <a:rPr lang="en-US" sz="1800" spc="-5" dirty="0">
                <a:cs typeface="Arial"/>
              </a:rPr>
              <a:t>+ </a:t>
            </a:r>
            <a:r>
              <a:rPr lang="en-US" sz="1800" spc="-10" dirty="0">
                <a:cs typeface="Arial"/>
              </a:rPr>
              <a:t>interest </a:t>
            </a:r>
            <a:r>
              <a:rPr lang="en-US" sz="1800" spc="-5" dirty="0">
                <a:cs typeface="Arial"/>
              </a:rPr>
              <a:t>(2 years </a:t>
            </a:r>
            <a:r>
              <a:rPr lang="en-US" sz="1800" spc="-10" dirty="0">
                <a:cs typeface="Arial"/>
              </a:rPr>
              <a:t>interest free)  (Interest </a:t>
            </a:r>
            <a:r>
              <a:rPr lang="en-US" sz="1800" spc="-5" dirty="0">
                <a:cs typeface="Arial"/>
              </a:rPr>
              <a:t>will</a:t>
            </a:r>
            <a:r>
              <a:rPr lang="en-US" sz="1800" spc="-30" dirty="0">
                <a:cs typeface="Arial"/>
              </a:rPr>
              <a:t> </a:t>
            </a:r>
            <a:r>
              <a:rPr lang="en-US" sz="1800" spc="-10" dirty="0">
                <a:cs typeface="Arial"/>
              </a:rPr>
              <a:t>vary)</a:t>
            </a:r>
            <a:endParaRPr lang="en-US" sz="1800" dirty="0">
              <a:cs typeface="Arial"/>
            </a:endParaRPr>
          </a:p>
        </p:txBody>
      </p:sp>
    </p:spTree>
    <p:extLst>
      <p:ext uri="{BB962C8B-B14F-4D97-AF65-F5344CB8AC3E}">
        <p14:creationId xmlns:p14="http://schemas.microsoft.com/office/powerpoint/2010/main" val="192199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381001" y="265112"/>
            <a:ext cx="6984206" cy="1087438"/>
          </a:xfrm>
        </p:spPr>
        <p:txBody>
          <a:bodyPr>
            <a:normAutofit/>
          </a:bodyPr>
          <a:lstStyle/>
          <a:p>
            <a:pPr algn="ctr"/>
            <a:r>
              <a:rPr lang="en-US" u="sng" dirty="0"/>
              <a:t>Paying Military deposits </a:t>
            </a:r>
            <a:br>
              <a:rPr lang="en-US" u="sng" dirty="0"/>
            </a:br>
            <a:endParaRPr lang="en-US" sz="2700" u="sng" dirty="0"/>
          </a:p>
        </p:txBody>
      </p:sp>
      <p:sp>
        <p:nvSpPr>
          <p:cNvPr id="6" name="TextBox 5">
            <a:extLst>
              <a:ext uri="{FF2B5EF4-FFF2-40B4-BE49-F238E27FC236}">
                <a16:creationId xmlns:a16="http://schemas.microsoft.com/office/drawing/2014/main" id="{1AAC402D-1653-4024-A518-B786257B2313}"/>
              </a:ext>
            </a:extLst>
          </p:cNvPr>
          <p:cNvSpPr txBox="1"/>
          <p:nvPr/>
        </p:nvSpPr>
        <p:spPr>
          <a:xfrm>
            <a:off x="488156" y="982146"/>
            <a:ext cx="6984206" cy="646331"/>
          </a:xfrm>
          <a:prstGeom prst="rect">
            <a:avLst/>
          </a:prstGeom>
          <a:noFill/>
        </p:spPr>
        <p:txBody>
          <a:bodyPr wrap="square">
            <a:spAutoFit/>
          </a:bodyPr>
          <a:lstStyle/>
          <a:p>
            <a:pPr marL="12700" algn="ctr">
              <a:lnSpc>
                <a:spcPct val="100000"/>
              </a:lnSpc>
            </a:pPr>
            <a:r>
              <a:rPr lang="en-US" sz="1800" b="1" dirty="0">
                <a:solidFill>
                  <a:srgbClr val="FF0000"/>
                </a:solidFill>
                <a:cs typeface="Arial"/>
              </a:rPr>
              <a:t>Military deposits MUST be paid in full prior to separation</a:t>
            </a:r>
          </a:p>
          <a:p>
            <a:pPr marL="12700" algn="ctr">
              <a:lnSpc>
                <a:spcPct val="100000"/>
              </a:lnSpc>
            </a:pPr>
            <a:endParaRPr lang="en-US" sz="1800" dirty="0">
              <a:cs typeface="Arial"/>
            </a:endParaRPr>
          </a:p>
        </p:txBody>
      </p:sp>
      <p:sp>
        <p:nvSpPr>
          <p:cNvPr id="8" name="TextBox 7">
            <a:extLst>
              <a:ext uri="{FF2B5EF4-FFF2-40B4-BE49-F238E27FC236}">
                <a16:creationId xmlns:a16="http://schemas.microsoft.com/office/drawing/2014/main" id="{FC786EB5-7D73-4AFC-AF69-D59EEB834606}"/>
              </a:ext>
            </a:extLst>
          </p:cNvPr>
          <p:cNvSpPr txBox="1"/>
          <p:nvPr/>
        </p:nvSpPr>
        <p:spPr>
          <a:xfrm>
            <a:off x="750093" y="1548446"/>
            <a:ext cx="8008144" cy="3226524"/>
          </a:xfrm>
          <a:prstGeom prst="rect">
            <a:avLst/>
          </a:prstGeom>
          <a:noFill/>
        </p:spPr>
        <p:txBody>
          <a:bodyPr wrap="square">
            <a:spAutoFit/>
          </a:bodyPr>
          <a:lstStyle/>
          <a:p>
            <a:pPr marL="298450" marR="59690" indent="-285750">
              <a:lnSpc>
                <a:spcPts val="2160"/>
              </a:lnSpc>
              <a:buFont typeface="Arial" panose="020B0604020202020204" pitchFamily="34" charset="0"/>
              <a:buChar char="•"/>
              <a:tabLst>
                <a:tab pos="240665" algn="l"/>
                <a:tab pos="241300" algn="l"/>
                <a:tab pos="1651000" algn="l"/>
              </a:tabLst>
            </a:pPr>
            <a:r>
              <a:rPr lang="en-US" sz="1800" spc="-10" dirty="0">
                <a:cs typeface="Arial" panose="020B0604020202020204" pitchFamily="34" charset="0"/>
              </a:rPr>
              <a:t>Complete </a:t>
            </a:r>
            <a:r>
              <a:rPr lang="en-US" sz="1800" spc="-5" dirty="0">
                <a:cs typeface="Arial" panose="020B0604020202020204" pitchFamily="34" charset="0"/>
              </a:rPr>
              <a:t>RI </a:t>
            </a:r>
            <a:r>
              <a:rPr lang="en-US" sz="1800" spc="-10" dirty="0">
                <a:cs typeface="Arial" panose="020B0604020202020204" pitchFamily="34" charset="0"/>
              </a:rPr>
              <a:t>20-97, </a:t>
            </a:r>
            <a:r>
              <a:rPr lang="en-US" sz="1800" i="1" spc="-5" dirty="0">
                <a:cs typeface="Arial" panose="020B0604020202020204" pitchFamily="34" charset="0"/>
              </a:rPr>
              <a:t>Estimated Earnings </a:t>
            </a:r>
            <a:r>
              <a:rPr lang="en-US" sz="1800" i="1" spc="-10" dirty="0">
                <a:cs typeface="Arial" panose="020B0604020202020204" pitchFamily="34" charset="0"/>
              </a:rPr>
              <a:t>During </a:t>
            </a:r>
            <a:r>
              <a:rPr lang="en-US" sz="1800" i="1" spc="-5" dirty="0">
                <a:cs typeface="Arial" panose="020B0604020202020204" pitchFamily="34" charset="0"/>
              </a:rPr>
              <a:t>Military Service, </a:t>
            </a:r>
            <a:r>
              <a:rPr lang="en-US" sz="1800" spc="-10" dirty="0">
                <a:cs typeface="Arial" panose="020B0604020202020204" pitchFamily="34" charset="0"/>
              </a:rPr>
              <a:t>and  </a:t>
            </a:r>
            <a:r>
              <a:rPr lang="en-US" sz="1800" spc="-5" dirty="0">
                <a:cs typeface="Arial" panose="020B0604020202020204" pitchFamily="34" charset="0"/>
              </a:rPr>
              <a:t>send to the </a:t>
            </a:r>
            <a:r>
              <a:rPr lang="en-US" sz="1800" spc="-10" dirty="0">
                <a:cs typeface="Arial" panose="020B0604020202020204" pitchFamily="34" charset="0"/>
              </a:rPr>
              <a:t>appropriate military finance center</a:t>
            </a:r>
            <a:r>
              <a:rPr lang="en-US" sz="1800" spc="-5" dirty="0">
                <a:cs typeface="Arial" panose="020B0604020202020204" pitchFamily="34" charset="0"/>
              </a:rPr>
              <a:t>. Include copies of all your DD 214s with</a:t>
            </a:r>
            <a:r>
              <a:rPr lang="en-US" sz="1800" spc="30" dirty="0">
                <a:cs typeface="Arial" panose="020B0604020202020204" pitchFamily="34" charset="0"/>
              </a:rPr>
              <a:t> </a:t>
            </a:r>
            <a:r>
              <a:rPr lang="en-US" sz="1800" spc="-10" dirty="0">
                <a:cs typeface="Arial" panose="020B0604020202020204" pitchFamily="34" charset="0"/>
              </a:rPr>
              <a:t>character</a:t>
            </a:r>
            <a:r>
              <a:rPr lang="en-US" sz="1800" spc="-15" dirty="0">
                <a:cs typeface="Arial" panose="020B0604020202020204" pitchFamily="34" charset="0"/>
              </a:rPr>
              <a:t> </a:t>
            </a:r>
            <a:r>
              <a:rPr lang="en-US" sz="1800" spc="-10" dirty="0">
                <a:cs typeface="Arial" panose="020B0604020202020204" pitchFamily="34" charset="0"/>
              </a:rPr>
              <a:t>of  </a:t>
            </a:r>
            <a:r>
              <a:rPr lang="en-US" sz="1800" spc="-5" dirty="0">
                <a:cs typeface="Arial" panose="020B0604020202020204" pitchFamily="34" charset="0"/>
              </a:rPr>
              <a:t>service.</a:t>
            </a:r>
            <a:endParaRPr lang="en-US" sz="1800" dirty="0">
              <a:cs typeface="Arial" panose="020B0604020202020204" pitchFamily="34" charset="0"/>
            </a:endParaRPr>
          </a:p>
          <a:p>
            <a:pPr marL="298450" marR="5080" indent="-285750" algn="just">
              <a:lnSpc>
                <a:spcPts val="2160"/>
              </a:lnSpc>
              <a:spcBef>
                <a:spcPts val="1000"/>
              </a:spcBef>
              <a:buFont typeface="Arial" panose="020B0604020202020204" pitchFamily="34" charset="0"/>
              <a:buChar char="•"/>
              <a:tabLst>
                <a:tab pos="241300" algn="l"/>
              </a:tabLst>
            </a:pPr>
            <a:r>
              <a:rPr lang="en-US" sz="1800" spc="-5" dirty="0">
                <a:cs typeface="Arial" panose="020B0604020202020204" pitchFamily="34" charset="0"/>
              </a:rPr>
              <a:t>Upon </a:t>
            </a:r>
            <a:r>
              <a:rPr lang="en-US" sz="1800" spc="-10" dirty="0">
                <a:cs typeface="Arial" panose="020B0604020202020204" pitchFamily="34" charset="0"/>
              </a:rPr>
              <a:t>receipt </a:t>
            </a:r>
            <a:r>
              <a:rPr lang="en-US" sz="1800" spc="-5" dirty="0">
                <a:cs typeface="Arial" panose="020B0604020202020204" pitchFamily="34" charset="0"/>
              </a:rPr>
              <a:t>of </a:t>
            </a:r>
            <a:r>
              <a:rPr lang="en-US" sz="1800" spc="-10" dirty="0">
                <a:cs typeface="Arial" panose="020B0604020202020204" pitchFamily="34" charset="0"/>
              </a:rPr>
              <a:t>estimated earnings (ensure </a:t>
            </a:r>
            <a:r>
              <a:rPr lang="en-US" sz="1800" spc="-5" dirty="0">
                <a:cs typeface="Arial" panose="020B0604020202020204" pitchFamily="34" charset="0"/>
              </a:rPr>
              <a:t>dates are </a:t>
            </a:r>
            <a:r>
              <a:rPr lang="en-US" sz="1800" spc="-10" dirty="0">
                <a:cs typeface="Arial" panose="020B0604020202020204" pitchFamily="34" charset="0"/>
              </a:rPr>
              <a:t>correct) forward </a:t>
            </a:r>
            <a:r>
              <a:rPr lang="en-US" sz="1800" spc="-5" dirty="0">
                <a:cs typeface="Arial" panose="020B0604020202020204" pitchFamily="34" charset="0"/>
              </a:rPr>
              <a:t>to your Benefits Specialist</a:t>
            </a:r>
            <a:r>
              <a:rPr lang="en-US" sz="1800" spc="-10" dirty="0">
                <a:cs typeface="Arial" panose="020B0604020202020204" pitchFamily="34" charset="0"/>
              </a:rPr>
              <a:t>. Your Benefits Specialist</a:t>
            </a:r>
            <a:r>
              <a:rPr lang="en-US" sz="1800" spc="-5" dirty="0">
                <a:cs typeface="Arial" panose="020B0604020202020204" pitchFamily="34" charset="0"/>
              </a:rPr>
              <a:t> </a:t>
            </a:r>
            <a:r>
              <a:rPr lang="en-US" sz="1800" spc="-10" dirty="0">
                <a:cs typeface="Arial" panose="020B0604020202020204" pitchFamily="34" charset="0"/>
              </a:rPr>
              <a:t>will calculate </a:t>
            </a:r>
            <a:r>
              <a:rPr lang="en-US" sz="1800" spc="-5" dirty="0">
                <a:cs typeface="Arial" panose="020B0604020202020204" pitchFamily="34" charset="0"/>
              </a:rPr>
              <a:t>an </a:t>
            </a:r>
            <a:r>
              <a:rPr lang="en-US" sz="1800" spc="-10" dirty="0">
                <a:cs typeface="Arial" panose="020B0604020202020204" pitchFamily="34" charset="0"/>
              </a:rPr>
              <a:t>estimate </a:t>
            </a:r>
            <a:r>
              <a:rPr lang="en-US" sz="1800" spc="-5" dirty="0">
                <a:cs typeface="Arial" panose="020B0604020202020204" pitchFamily="34" charset="0"/>
              </a:rPr>
              <a:t>of the </a:t>
            </a:r>
            <a:r>
              <a:rPr lang="en-US" sz="1800" spc="-10" dirty="0">
                <a:cs typeface="Arial" panose="020B0604020202020204" pitchFamily="34" charset="0"/>
              </a:rPr>
              <a:t>deposit </a:t>
            </a:r>
            <a:r>
              <a:rPr lang="en-US" sz="1800" spc="-5" dirty="0">
                <a:cs typeface="Arial" panose="020B0604020202020204" pitchFamily="34" charset="0"/>
              </a:rPr>
              <a:t>owed and </a:t>
            </a:r>
            <a:r>
              <a:rPr lang="en-US" sz="1800" spc="-10" dirty="0">
                <a:cs typeface="Arial" panose="020B0604020202020204" pitchFamily="34" charset="0"/>
              </a:rPr>
              <a:t>retirement estimates with and without the military service</a:t>
            </a:r>
            <a:r>
              <a:rPr lang="en-US" sz="1800" spc="-30" dirty="0">
                <a:cs typeface="Arial" panose="020B0604020202020204" pitchFamily="34" charset="0"/>
              </a:rPr>
              <a:t>.</a:t>
            </a:r>
            <a:endParaRPr lang="en-US" sz="1800" dirty="0">
              <a:cs typeface="Arial" panose="020B0604020202020204" pitchFamily="34" charset="0"/>
            </a:endParaRPr>
          </a:p>
          <a:p>
            <a:pPr marL="298450" indent="-285750">
              <a:lnSpc>
                <a:spcPct val="100000"/>
              </a:lnSpc>
              <a:spcBef>
                <a:spcPts val="760"/>
              </a:spcBef>
              <a:buFont typeface="Arial" panose="020B0604020202020204" pitchFamily="34" charset="0"/>
              <a:buChar char="•"/>
              <a:tabLst>
                <a:tab pos="240665" algn="l"/>
                <a:tab pos="241300" algn="l"/>
              </a:tabLst>
            </a:pPr>
            <a:r>
              <a:rPr lang="en-US" sz="1800" spc="-10" dirty="0">
                <a:cs typeface="Arial" panose="020B0604020202020204" pitchFamily="34" charset="0"/>
              </a:rPr>
              <a:t>IBC will issue a paid in full letter once last payment is received. Provide a copy to Benefits Specialist to be added to EOPF. </a:t>
            </a:r>
            <a:endParaRPr lang="en-US" sz="1800" dirty="0">
              <a:cs typeface="Arial" panose="020B0604020202020204" pitchFamily="34" charset="0"/>
            </a:endParaRPr>
          </a:p>
          <a:p>
            <a:pPr marL="298450" indent="-285750">
              <a:lnSpc>
                <a:spcPct val="100000"/>
              </a:lnSpc>
              <a:spcBef>
                <a:spcPts val="755"/>
              </a:spcBef>
              <a:buFont typeface="Arial" panose="020B0604020202020204" pitchFamily="34" charset="0"/>
              <a:buChar char="•"/>
              <a:tabLst>
                <a:tab pos="240665" algn="l"/>
                <a:tab pos="241300" algn="l"/>
              </a:tabLst>
            </a:pPr>
            <a:r>
              <a:rPr lang="en-US" sz="1800" spc="-5" dirty="0">
                <a:cs typeface="Arial" panose="020B0604020202020204" pitchFamily="34" charset="0"/>
              </a:rPr>
              <a:t>More Information is </a:t>
            </a:r>
            <a:r>
              <a:rPr lang="en-US" sz="1800" spc="-10" dirty="0">
                <a:cs typeface="Arial" panose="020B0604020202020204" pitchFamily="34" charset="0"/>
              </a:rPr>
              <a:t>available </a:t>
            </a:r>
            <a:r>
              <a:rPr lang="en-US" sz="1800" spc="-5" dirty="0">
                <a:cs typeface="Arial" panose="020B0604020202020204" pitchFamily="34" charset="0"/>
              </a:rPr>
              <a:t>at </a:t>
            </a:r>
            <a:r>
              <a:rPr lang="en-US" sz="1800" dirty="0">
                <a:hlinkClick r:id="rId3"/>
              </a:rPr>
              <a:t>https://www.opm.gov/retirement-services/fers-information/service-credit/#military</a:t>
            </a:r>
            <a:endParaRPr lang="en-US" sz="1800" dirty="0">
              <a:cs typeface="Arial" panose="020B0604020202020204" pitchFamily="34" charset="0"/>
            </a:endParaRPr>
          </a:p>
        </p:txBody>
      </p:sp>
    </p:spTree>
    <p:extLst>
      <p:ext uri="{BB962C8B-B14F-4D97-AF65-F5344CB8AC3E}">
        <p14:creationId xmlns:p14="http://schemas.microsoft.com/office/powerpoint/2010/main" val="676912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195132"/>
            <a:ext cx="6984206" cy="1087438"/>
          </a:xfrm>
        </p:spPr>
        <p:txBody>
          <a:bodyPr>
            <a:normAutofit/>
          </a:bodyPr>
          <a:lstStyle/>
          <a:p>
            <a:pPr algn="ctr"/>
            <a:r>
              <a:rPr lang="en-US" u="sng" dirty="0"/>
              <a:t>Unused leave</a:t>
            </a:r>
          </a:p>
        </p:txBody>
      </p:sp>
      <p:graphicFrame>
        <p:nvGraphicFramePr>
          <p:cNvPr id="12" name="Diagram 11">
            <a:extLst>
              <a:ext uri="{FF2B5EF4-FFF2-40B4-BE49-F238E27FC236}">
                <a16:creationId xmlns:a16="http://schemas.microsoft.com/office/drawing/2014/main" id="{F7093125-C923-46D8-9C0A-34E3A15B7FC1}"/>
              </a:ext>
            </a:extLst>
          </p:cNvPr>
          <p:cNvGraphicFramePr/>
          <p:nvPr>
            <p:extLst>
              <p:ext uri="{D42A27DB-BD31-4B8C-83A1-F6EECF244321}">
                <p14:modId xmlns:p14="http://schemas.microsoft.com/office/powerpoint/2010/main" val="3961158122"/>
              </p:ext>
            </p:extLst>
          </p:nvPr>
        </p:nvGraphicFramePr>
        <p:xfrm>
          <a:off x="1081088" y="1687627"/>
          <a:ext cx="7296150" cy="4094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3175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Unused sick leave</a:t>
            </a:r>
          </a:p>
        </p:txBody>
      </p:sp>
      <p:sp>
        <p:nvSpPr>
          <p:cNvPr id="5" name="TextBox 4">
            <a:extLst>
              <a:ext uri="{FF2B5EF4-FFF2-40B4-BE49-F238E27FC236}">
                <a16:creationId xmlns:a16="http://schemas.microsoft.com/office/drawing/2014/main" id="{EDEA116D-B5D0-4543-98CD-3937A818F44A}"/>
              </a:ext>
            </a:extLst>
          </p:cNvPr>
          <p:cNvSpPr txBox="1"/>
          <p:nvPr/>
        </p:nvSpPr>
        <p:spPr>
          <a:xfrm>
            <a:off x="523875" y="1296858"/>
            <a:ext cx="7900988" cy="1128514"/>
          </a:xfrm>
          <a:prstGeom prst="rect">
            <a:avLst/>
          </a:prstGeom>
          <a:noFill/>
        </p:spPr>
        <p:txBody>
          <a:bodyPr wrap="square">
            <a:spAutoFit/>
          </a:bodyPr>
          <a:lstStyle/>
          <a:p>
            <a:pPr marL="298450" indent="-285750">
              <a:lnSpc>
                <a:spcPct val="100000"/>
              </a:lnSpc>
              <a:buFont typeface="Arial" panose="020B0604020202020204" pitchFamily="34" charset="0"/>
              <a:buChar char="•"/>
              <a:tabLst>
                <a:tab pos="240665" algn="l"/>
                <a:tab pos="241300" algn="l"/>
              </a:tabLst>
            </a:pPr>
            <a:r>
              <a:rPr lang="en-US" sz="1800" spc="-5" dirty="0">
                <a:cs typeface="Arial" panose="020B0604020202020204" pitchFamily="34" charset="0"/>
              </a:rPr>
              <a:t>Must retire on an </a:t>
            </a:r>
            <a:r>
              <a:rPr lang="en-US" sz="1800" spc="-10" dirty="0">
                <a:cs typeface="Arial" panose="020B0604020202020204" pitchFamily="34" charset="0"/>
              </a:rPr>
              <a:t>immediate annuity </a:t>
            </a:r>
            <a:r>
              <a:rPr lang="en-US" sz="1800" spc="-5" dirty="0">
                <a:cs typeface="Arial" panose="020B0604020202020204" pitchFamily="34" charset="0"/>
              </a:rPr>
              <a:t>or </a:t>
            </a:r>
            <a:r>
              <a:rPr lang="en-US" sz="1800" spc="-10" dirty="0">
                <a:cs typeface="Arial" panose="020B0604020202020204" pitchFamily="34" charset="0"/>
              </a:rPr>
              <a:t>postponed</a:t>
            </a:r>
            <a:r>
              <a:rPr lang="en-US" sz="1800" spc="70" dirty="0">
                <a:cs typeface="Arial" panose="020B0604020202020204" pitchFamily="34" charset="0"/>
              </a:rPr>
              <a:t> </a:t>
            </a:r>
            <a:r>
              <a:rPr lang="en-US" sz="1800" spc="-10" dirty="0">
                <a:cs typeface="Arial" panose="020B0604020202020204" pitchFamily="34" charset="0"/>
              </a:rPr>
              <a:t>annuity</a:t>
            </a:r>
            <a:endParaRPr lang="en-US" sz="1800" dirty="0">
              <a:cs typeface="Arial" panose="020B0604020202020204" pitchFamily="34" charset="0"/>
            </a:endParaRPr>
          </a:p>
          <a:p>
            <a:pPr marL="298450" indent="-285750">
              <a:lnSpc>
                <a:spcPct val="100000"/>
              </a:lnSpc>
              <a:spcBef>
                <a:spcPts val="760"/>
              </a:spcBef>
              <a:buFont typeface="Arial" panose="020B0604020202020204" pitchFamily="34" charset="0"/>
              <a:buChar char="•"/>
              <a:tabLst>
                <a:tab pos="240665" algn="l"/>
                <a:tab pos="241300" algn="l"/>
              </a:tabLst>
            </a:pPr>
            <a:r>
              <a:rPr lang="en-US" sz="1800" spc="-10" dirty="0">
                <a:cs typeface="Arial" panose="020B0604020202020204" pitchFamily="34" charset="0"/>
              </a:rPr>
              <a:t>Added </a:t>
            </a:r>
            <a:r>
              <a:rPr lang="en-US" sz="1800" spc="-5" dirty="0">
                <a:cs typeface="Arial" panose="020B0604020202020204" pitchFamily="34" charset="0"/>
              </a:rPr>
              <a:t>to length of </a:t>
            </a:r>
            <a:r>
              <a:rPr lang="en-US" sz="1800" spc="-10" dirty="0">
                <a:cs typeface="Arial" panose="020B0604020202020204" pitchFamily="34" charset="0"/>
              </a:rPr>
              <a:t>service </a:t>
            </a:r>
            <a:r>
              <a:rPr lang="en-US" sz="1800" spc="-5" dirty="0">
                <a:cs typeface="Arial" panose="020B0604020202020204" pitchFamily="34" charset="0"/>
              </a:rPr>
              <a:t>for </a:t>
            </a:r>
            <a:r>
              <a:rPr lang="en-US" sz="1800" spc="-10" dirty="0">
                <a:cs typeface="Arial" panose="020B0604020202020204" pitchFamily="34" charset="0"/>
              </a:rPr>
              <a:t>computation purposes</a:t>
            </a:r>
            <a:r>
              <a:rPr lang="en-US" sz="1800" spc="90" dirty="0">
                <a:cs typeface="Arial" panose="020B0604020202020204" pitchFamily="34" charset="0"/>
              </a:rPr>
              <a:t> </a:t>
            </a:r>
            <a:r>
              <a:rPr lang="en-US" sz="1800" spc="-10" dirty="0">
                <a:cs typeface="Arial" panose="020B0604020202020204" pitchFamily="34" charset="0"/>
              </a:rPr>
              <a:t>only</a:t>
            </a:r>
            <a:endParaRPr lang="en-US" sz="1800" dirty="0">
              <a:cs typeface="Arial" panose="020B0604020202020204" pitchFamily="34" charset="0"/>
            </a:endParaRPr>
          </a:p>
          <a:p>
            <a:pPr marL="298450" indent="-285750">
              <a:lnSpc>
                <a:spcPct val="100000"/>
              </a:lnSpc>
              <a:spcBef>
                <a:spcPts val="755"/>
              </a:spcBef>
              <a:buFont typeface="Arial" panose="020B0604020202020204" pitchFamily="34" charset="0"/>
              <a:buChar char="•"/>
              <a:tabLst>
                <a:tab pos="240665" algn="l"/>
                <a:tab pos="241300" algn="l"/>
              </a:tabLst>
            </a:pPr>
            <a:r>
              <a:rPr lang="en-US" sz="1800" spc="-10" dirty="0">
                <a:cs typeface="Arial" panose="020B0604020202020204" pitchFamily="34" charset="0"/>
              </a:rPr>
              <a:t>Additional </a:t>
            </a:r>
            <a:r>
              <a:rPr lang="en-US" sz="1800" spc="-5" dirty="0">
                <a:cs typeface="Arial" panose="020B0604020202020204" pitchFamily="34" charset="0"/>
              </a:rPr>
              <a:t>time </a:t>
            </a:r>
            <a:r>
              <a:rPr lang="en-US" sz="1800" spc="-10" dirty="0">
                <a:cs typeface="Arial" panose="020B0604020202020204" pitchFamily="34" charset="0"/>
              </a:rPr>
              <a:t>computes </a:t>
            </a:r>
            <a:r>
              <a:rPr lang="en-US" sz="1800" spc="-5" dirty="0">
                <a:cs typeface="Arial" panose="020B0604020202020204" pitchFamily="34" charset="0"/>
              </a:rPr>
              <a:t>on </a:t>
            </a:r>
            <a:r>
              <a:rPr lang="en-US" sz="1800" dirty="0">
                <a:cs typeface="Arial" panose="020B0604020202020204" pitchFamily="34" charset="0"/>
              </a:rPr>
              <a:t>the </a:t>
            </a:r>
            <a:r>
              <a:rPr lang="en-US" sz="1800" spc="-5" dirty="0">
                <a:cs typeface="Arial" panose="020B0604020202020204" pitchFamily="34" charset="0"/>
              </a:rPr>
              <a:t>basis of a 2087-hour work</a:t>
            </a:r>
            <a:r>
              <a:rPr lang="en-US" sz="1800" spc="60" dirty="0">
                <a:cs typeface="Arial" panose="020B0604020202020204" pitchFamily="34" charset="0"/>
              </a:rPr>
              <a:t> </a:t>
            </a:r>
            <a:r>
              <a:rPr lang="en-US" sz="1800" spc="-10" dirty="0">
                <a:cs typeface="Arial" panose="020B0604020202020204" pitchFamily="34" charset="0"/>
              </a:rPr>
              <a:t>year</a:t>
            </a:r>
            <a:endParaRPr lang="en-US" sz="1800" dirty="0">
              <a:cs typeface="Arial" panose="020B0604020202020204" pitchFamily="34" charset="0"/>
            </a:endParaRPr>
          </a:p>
        </p:txBody>
      </p:sp>
      <p:sp>
        <p:nvSpPr>
          <p:cNvPr id="6" name="object 4">
            <a:extLst>
              <a:ext uri="{FF2B5EF4-FFF2-40B4-BE49-F238E27FC236}">
                <a16:creationId xmlns:a16="http://schemas.microsoft.com/office/drawing/2014/main" id="{26E88704-F0AD-4185-A940-485A189CFB2B}"/>
              </a:ext>
            </a:extLst>
          </p:cNvPr>
          <p:cNvSpPr/>
          <p:nvPr/>
        </p:nvSpPr>
        <p:spPr>
          <a:xfrm>
            <a:off x="3330047" y="3761635"/>
            <a:ext cx="2286000" cy="1943100"/>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546669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1258245" y="132010"/>
            <a:ext cx="6984206" cy="1087438"/>
          </a:xfrm>
        </p:spPr>
        <p:txBody>
          <a:bodyPr>
            <a:normAutofit/>
          </a:bodyPr>
          <a:lstStyle/>
          <a:p>
            <a:pPr algn="ctr"/>
            <a:r>
              <a:rPr lang="en-US" u="sng" dirty="0"/>
              <a:t>sick leave chart</a:t>
            </a:r>
          </a:p>
        </p:txBody>
      </p:sp>
      <p:graphicFrame>
        <p:nvGraphicFramePr>
          <p:cNvPr id="8" name="Table 7">
            <a:extLst>
              <a:ext uri="{FF2B5EF4-FFF2-40B4-BE49-F238E27FC236}">
                <a16:creationId xmlns:a16="http://schemas.microsoft.com/office/drawing/2014/main" id="{5D044C3C-FEE9-47AC-911A-A3846FA51E72}"/>
              </a:ext>
            </a:extLst>
          </p:cNvPr>
          <p:cNvGraphicFramePr>
            <a:graphicFrameLocks noGrp="1"/>
          </p:cNvGraphicFramePr>
          <p:nvPr>
            <p:extLst>
              <p:ext uri="{D42A27DB-BD31-4B8C-83A1-F6EECF244321}">
                <p14:modId xmlns:p14="http://schemas.microsoft.com/office/powerpoint/2010/main" val="777631515"/>
              </p:ext>
            </p:extLst>
          </p:nvPr>
        </p:nvGraphicFramePr>
        <p:xfrm>
          <a:off x="1009650" y="1330200"/>
          <a:ext cx="7481396" cy="4670134"/>
        </p:xfrm>
        <a:graphic>
          <a:graphicData uri="http://schemas.openxmlformats.org/drawingml/2006/table">
            <a:tbl>
              <a:tblPr firstRow="1" bandRow="1">
                <a:tableStyleId>{2D5ABB26-0587-4C30-8999-92F81FD0307C}</a:tableStyleId>
              </a:tblPr>
              <a:tblGrid>
                <a:gridCol w="575492">
                  <a:extLst>
                    <a:ext uri="{9D8B030D-6E8A-4147-A177-3AD203B41FA5}">
                      <a16:colId xmlns:a16="http://schemas.microsoft.com/office/drawing/2014/main" val="3573270161"/>
                    </a:ext>
                  </a:extLst>
                </a:gridCol>
                <a:gridCol w="575492">
                  <a:extLst>
                    <a:ext uri="{9D8B030D-6E8A-4147-A177-3AD203B41FA5}">
                      <a16:colId xmlns:a16="http://schemas.microsoft.com/office/drawing/2014/main" val="1732180819"/>
                    </a:ext>
                  </a:extLst>
                </a:gridCol>
                <a:gridCol w="575492">
                  <a:extLst>
                    <a:ext uri="{9D8B030D-6E8A-4147-A177-3AD203B41FA5}">
                      <a16:colId xmlns:a16="http://schemas.microsoft.com/office/drawing/2014/main" val="3945789674"/>
                    </a:ext>
                  </a:extLst>
                </a:gridCol>
                <a:gridCol w="575492">
                  <a:extLst>
                    <a:ext uri="{9D8B030D-6E8A-4147-A177-3AD203B41FA5}">
                      <a16:colId xmlns:a16="http://schemas.microsoft.com/office/drawing/2014/main" val="1395384540"/>
                    </a:ext>
                  </a:extLst>
                </a:gridCol>
                <a:gridCol w="575492">
                  <a:extLst>
                    <a:ext uri="{9D8B030D-6E8A-4147-A177-3AD203B41FA5}">
                      <a16:colId xmlns:a16="http://schemas.microsoft.com/office/drawing/2014/main" val="2622129476"/>
                    </a:ext>
                  </a:extLst>
                </a:gridCol>
                <a:gridCol w="575492">
                  <a:extLst>
                    <a:ext uri="{9D8B030D-6E8A-4147-A177-3AD203B41FA5}">
                      <a16:colId xmlns:a16="http://schemas.microsoft.com/office/drawing/2014/main" val="2495745517"/>
                    </a:ext>
                  </a:extLst>
                </a:gridCol>
                <a:gridCol w="575492">
                  <a:extLst>
                    <a:ext uri="{9D8B030D-6E8A-4147-A177-3AD203B41FA5}">
                      <a16:colId xmlns:a16="http://schemas.microsoft.com/office/drawing/2014/main" val="1880564518"/>
                    </a:ext>
                  </a:extLst>
                </a:gridCol>
                <a:gridCol w="575492">
                  <a:extLst>
                    <a:ext uri="{9D8B030D-6E8A-4147-A177-3AD203B41FA5}">
                      <a16:colId xmlns:a16="http://schemas.microsoft.com/office/drawing/2014/main" val="1736033406"/>
                    </a:ext>
                  </a:extLst>
                </a:gridCol>
                <a:gridCol w="575492">
                  <a:extLst>
                    <a:ext uri="{9D8B030D-6E8A-4147-A177-3AD203B41FA5}">
                      <a16:colId xmlns:a16="http://schemas.microsoft.com/office/drawing/2014/main" val="487253868"/>
                    </a:ext>
                  </a:extLst>
                </a:gridCol>
                <a:gridCol w="575492">
                  <a:extLst>
                    <a:ext uri="{9D8B030D-6E8A-4147-A177-3AD203B41FA5}">
                      <a16:colId xmlns:a16="http://schemas.microsoft.com/office/drawing/2014/main" val="3017931798"/>
                    </a:ext>
                  </a:extLst>
                </a:gridCol>
                <a:gridCol w="575492">
                  <a:extLst>
                    <a:ext uri="{9D8B030D-6E8A-4147-A177-3AD203B41FA5}">
                      <a16:colId xmlns:a16="http://schemas.microsoft.com/office/drawing/2014/main" val="4288489073"/>
                    </a:ext>
                  </a:extLst>
                </a:gridCol>
                <a:gridCol w="575492">
                  <a:extLst>
                    <a:ext uri="{9D8B030D-6E8A-4147-A177-3AD203B41FA5}">
                      <a16:colId xmlns:a16="http://schemas.microsoft.com/office/drawing/2014/main" val="945455779"/>
                    </a:ext>
                  </a:extLst>
                </a:gridCol>
                <a:gridCol w="575492">
                  <a:extLst>
                    <a:ext uri="{9D8B030D-6E8A-4147-A177-3AD203B41FA5}">
                      <a16:colId xmlns:a16="http://schemas.microsoft.com/office/drawing/2014/main" val="850910330"/>
                    </a:ext>
                  </a:extLst>
                </a:gridCol>
              </a:tblGrid>
              <a:tr h="337945">
                <a:tc>
                  <a:txBody>
                    <a:bodyPr/>
                    <a:lstStyle/>
                    <a:p>
                      <a:pPr marL="176530">
                        <a:lnSpc>
                          <a:spcPct val="100000"/>
                        </a:lnSpc>
                        <a:spcBef>
                          <a:spcPts val="825"/>
                        </a:spcBef>
                      </a:pPr>
                      <a:r>
                        <a:rPr sz="900" b="1" spc="-10" dirty="0">
                          <a:solidFill>
                            <a:srgbClr val="001F5F"/>
                          </a:solidFill>
                          <a:latin typeface="Arial"/>
                          <a:cs typeface="Arial"/>
                        </a:rPr>
                        <a:t>DAYS</a:t>
                      </a:r>
                      <a:endParaRPr sz="900" dirty="0">
                        <a:latin typeface="Arial"/>
                        <a:cs typeface="Arial"/>
                      </a:endParaRPr>
                    </a:p>
                  </a:txBody>
                  <a:tcPr marL="0" marR="0" marT="104775" marB="0">
                    <a:lnL w="12700">
                      <a:solidFill>
                        <a:srgbClr val="000000"/>
                      </a:solidFill>
                      <a:prstDash val="solid"/>
                    </a:lnL>
                    <a:lnR w="12700">
                      <a:solidFill>
                        <a:srgbClr val="000000"/>
                      </a:solidFill>
                      <a:prstDash val="solid"/>
                    </a:lnR>
                    <a:lnT w="12700">
                      <a:solidFill>
                        <a:srgbClr val="000000"/>
                      </a:solidFill>
                      <a:prstDash val="solid"/>
                    </a:lnT>
                    <a:lnB w="25400">
                      <a:solidFill>
                        <a:srgbClr val="000000"/>
                      </a:solidFill>
                      <a:prstDash val="solid"/>
                    </a:lnB>
                  </a:tcPr>
                </a:tc>
                <a:tc>
                  <a:txBody>
                    <a:bodyPr/>
                    <a:lstStyle/>
                    <a:p>
                      <a:pPr marL="181610">
                        <a:lnSpc>
                          <a:spcPct val="100000"/>
                        </a:lnSpc>
                        <a:spcBef>
                          <a:spcPts val="825"/>
                        </a:spcBef>
                      </a:pPr>
                      <a:r>
                        <a:rPr sz="900" b="1" dirty="0">
                          <a:solidFill>
                            <a:srgbClr val="001F5F"/>
                          </a:solidFill>
                          <a:latin typeface="Arial"/>
                          <a:cs typeface="Arial"/>
                        </a:rPr>
                        <a:t>1</a:t>
                      </a:r>
                      <a:r>
                        <a:rPr sz="900" b="1" spc="-105" dirty="0">
                          <a:solidFill>
                            <a:srgbClr val="001F5F"/>
                          </a:solidFill>
                          <a:latin typeface="Arial"/>
                          <a:cs typeface="Arial"/>
                        </a:rPr>
                        <a:t> </a:t>
                      </a:r>
                      <a:r>
                        <a:rPr sz="900" b="1" spc="-5" dirty="0">
                          <a:solidFill>
                            <a:srgbClr val="001F5F"/>
                          </a:solidFill>
                          <a:latin typeface="Arial"/>
                          <a:cs typeface="Arial"/>
                        </a:rPr>
                        <a:t>Day</a:t>
                      </a:r>
                      <a:endParaRPr sz="900" dirty="0">
                        <a:latin typeface="Arial"/>
                        <a:cs typeface="Arial"/>
                      </a:endParaRPr>
                    </a:p>
                  </a:txBody>
                  <a:tcPr marL="0" marR="0" marT="104775" marB="0">
                    <a:lnL w="12700">
                      <a:solidFill>
                        <a:srgbClr val="000000"/>
                      </a:solidFill>
                      <a:prstDash val="solid"/>
                    </a:lnL>
                    <a:lnR w="12700">
                      <a:solidFill>
                        <a:srgbClr val="000000"/>
                      </a:solidFill>
                      <a:prstDash val="solid"/>
                    </a:lnR>
                    <a:lnT w="12700">
                      <a:solidFill>
                        <a:srgbClr val="000000"/>
                      </a:solidFill>
                      <a:prstDash val="solid"/>
                    </a:lnT>
                    <a:lnB w="25400">
                      <a:solidFill>
                        <a:srgbClr val="000000"/>
                      </a:solidFill>
                      <a:prstDash val="solid"/>
                    </a:lnB>
                  </a:tcPr>
                </a:tc>
                <a:tc>
                  <a:txBody>
                    <a:bodyPr/>
                    <a:lstStyle/>
                    <a:p>
                      <a:pPr marL="113664">
                        <a:lnSpc>
                          <a:spcPct val="100000"/>
                        </a:lnSpc>
                        <a:spcBef>
                          <a:spcPts val="825"/>
                        </a:spcBef>
                      </a:pPr>
                      <a:r>
                        <a:rPr sz="900" b="1" dirty="0">
                          <a:solidFill>
                            <a:srgbClr val="001F5F"/>
                          </a:solidFill>
                          <a:latin typeface="Arial"/>
                          <a:cs typeface="Arial"/>
                        </a:rPr>
                        <a:t>1</a:t>
                      </a:r>
                      <a:r>
                        <a:rPr sz="900" b="1" spc="-105" dirty="0">
                          <a:solidFill>
                            <a:srgbClr val="001F5F"/>
                          </a:solidFill>
                          <a:latin typeface="Arial"/>
                          <a:cs typeface="Arial"/>
                        </a:rPr>
                        <a:t> </a:t>
                      </a:r>
                      <a:r>
                        <a:rPr sz="900" b="1" dirty="0">
                          <a:solidFill>
                            <a:srgbClr val="001F5F"/>
                          </a:solidFill>
                          <a:latin typeface="Arial"/>
                          <a:cs typeface="Arial"/>
                        </a:rPr>
                        <a:t>Month</a:t>
                      </a:r>
                      <a:endParaRPr sz="900" dirty="0">
                        <a:latin typeface="Arial"/>
                        <a:cs typeface="Arial"/>
                      </a:endParaRPr>
                    </a:p>
                  </a:txBody>
                  <a:tcPr marL="0" marR="0" marT="104775" marB="0">
                    <a:lnL w="12700">
                      <a:solidFill>
                        <a:srgbClr val="000000"/>
                      </a:solidFill>
                      <a:prstDash val="solid"/>
                    </a:lnL>
                    <a:lnR w="12700">
                      <a:solidFill>
                        <a:srgbClr val="000000"/>
                      </a:solidFill>
                      <a:prstDash val="solid"/>
                    </a:lnR>
                    <a:lnT w="12700">
                      <a:solidFill>
                        <a:srgbClr val="000000"/>
                      </a:solidFill>
                      <a:prstDash val="solid"/>
                    </a:lnT>
                    <a:lnB w="25400">
                      <a:solidFill>
                        <a:srgbClr val="000000"/>
                      </a:solidFill>
                      <a:prstDash val="solid"/>
                    </a:lnB>
                  </a:tcPr>
                </a:tc>
                <a:tc>
                  <a:txBody>
                    <a:bodyPr/>
                    <a:lstStyle/>
                    <a:p>
                      <a:pPr algn="ctr">
                        <a:lnSpc>
                          <a:spcPct val="100000"/>
                        </a:lnSpc>
                        <a:spcBef>
                          <a:spcPts val="285"/>
                        </a:spcBef>
                      </a:pPr>
                      <a:r>
                        <a:rPr sz="900" b="1" dirty="0">
                          <a:solidFill>
                            <a:srgbClr val="001F5F"/>
                          </a:solidFill>
                          <a:latin typeface="Arial"/>
                          <a:cs typeface="Arial"/>
                        </a:rPr>
                        <a:t>2</a:t>
                      </a:r>
                      <a:endParaRPr sz="900" dirty="0">
                        <a:latin typeface="Arial"/>
                        <a:cs typeface="Arial"/>
                      </a:endParaRPr>
                    </a:p>
                    <a:p>
                      <a:pPr algn="ctr">
                        <a:lnSpc>
                          <a:spcPct val="100000"/>
                        </a:lnSpc>
                      </a:pPr>
                      <a:r>
                        <a:rPr sz="900" b="1" dirty="0">
                          <a:solidFill>
                            <a:srgbClr val="001F5F"/>
                          </a:solidFill>
                          <a:latin typeface="Arial"/>
                          <a:cs typeface="Arial"/>
                        </a:rPr>
                        <a:t>Months</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25400">
                      <a:solidFill>
                        <a:srgbClr val="000000"/>
                      </a:solidFill>
                      <a:prstDash val="solid"/>
                    </a:lnB>
                  </a:tcPr>
                </a:tc>
                <a:tc>
                  <a:txBody>
                    <a:bodyPr/>
                    <a:lstStyle/>
                    <a:p>
                      <a:pPr algn="ctr">
                        <a:lnSpc>
                          <a:spcPct val="100000"/>
                        </a:lnSpc>
                        <a:spcBef>
                          <a:spcPts val="285"/>
                        </a:spcBef>
                      </a:pPr>
                      <a:r>
                        <a:rPr sz="900" b="1" dirty="0">
                          <a:solidFill>
                            <a:srgbClr val="001F5F"/>
                          </a:solidFill>
                          <a:latin typeface="Arial"/>
                          <a:cs typeface="Arial"/>
                        </a:rPr>
                        <a:t>3</a:t>
                      </a:r>
                      <a:endParaRPr sz="900" dirty="0">
                        <a:latin typeface="Arial"/>
                        <a:cs typeface="Arial"/>
                      </a:endParaRPr>
                    </a:p>
                    <a:p>
                      <a:pPr algn="ctr">
                        <a:lnSpc>
                          <a:spcPct val="100000"/>
                        </a:lnSpc>
                      </a:pPr>
                      <a:r>
                        <a:rPr sz="900" b="1" dirty="0">
                          <a:solidFill>
                            <a:srgbClr val="001F5F"/>
                          </a:solidFill>
                          <a:latin typeface="Arial"/>
                          <a:cs typeface="Arial"/>
                        </a:rPr>
                        <a:t>Months</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25400">
                      <a:solidFill>
                        <a:srgbClr val="000000"/>
                      </a:solidFill>
                      <a:prstDash val="solid"/>
                    </a:lnB>
                  </a:tcPr>
                </a:tc>
                <a:tc>
                  <a:txBody>
                    <a:bodyPr/>
                    <a:lstStyle/>
                    <a:p>
                      <a:pPr algn="ctr">
                        <a:lnSpc>
                          <a:spcPct val="100000"/>
                        </a:lnSpc>
                        <a:spcBef>
                          <a:spcPts val="285"/>
                        </a:spcBef>
                      </a:pPr>
                      <a:r>
                        <a:rPr sz="900" b="1" dirty="0">
                          <a:solidFill>
                            <a:srgbClr val="001F5F"/>
                          </a:solidFill>
                          <a:latin typeface="Arial"/>
                          <a:cs typeface="Arial"/>
                        </a:rPr>
                        <a:t>4</a:t>
                      </a:r>
                      <a:endParaRPr sz="900" dirty="0">
                        <a:latin typeface="Arial"/>
                        <a:cs typeface="Arial"/>
                      </a:endParaRPr>
                    </a:p>
                    <a:p>
                      <a:pPr algn="ctr">
                        <a:lnSpc>
                          <a:spcPct val="100000"/>
                        </a:lnSpc>
                      </a:pPr>
                      <a:r>
                        <a:rPr sz="900" b="1" dirty="0">
                          <a:solidFill>
                            <a:srgbClr val="001F5F"/>
                          </a:solidFill>
                          <a:latin typeface="Arial"/>
                          <a:cs typeface="Arial"/>
                        </a:rPr>
                        <a:t>Months</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25400">
                      <a:solidFill>
                        <a:srgbClr val="000000"/>
                      </a:solidFill>
                      <a:prstDash val="solid"/>
                    </a:lnB>
                  </a:tcPr>
                </a:tc>
                <a:tc>
                  <a:txBody>
                    <a:bodyPr/>
                    <a:lstStyle/>
                    <a:p>
                      <a:pPr algn="ctr">
                        <a:lnSpc>
                          <a:spcPct val="100000"/>
                        </a:lnSpc>
                        <a:spcBef>
                          <a:spcPts val="285"/>
                        </a:spcBef>
                      </a:pPr>
                      <a:r>
                        <a:rPr sz="900" b="1" dirty="0">
                          <a:solidFill>
                            <a:srgbClr val="001F5F"/>
                          </a:solidFill>
                          <a:latin typeface="Arial"/>
                          <a:cs typeface="Arial"/>
                        </a:rPr>
                        <a:t>5</a:t>
                      </a:r>
                      <a:endParaRPr sz="900" dirty="0">
                        <a:latin typeface="Arial"/>
                        <a:cs typeface="Arial"/>
                      </a:endParaRPr>
                    </a:p>
                    <a:p>
                      <a:pPr algn="ctr">
                        <a:lnSpc>
                          <a:spcPct val="100000"/>
                        </a:lnSpc>
                      </a:pPr>
                      <a:r>
                        <a:rPr sz="900" b="1" dirty="0">
                          <a:solidFill>
                            <a:srgbClr val="001F5F"/>
                          </a:solidFill>
                          <a:latin typeface="Arial"/>
                          <a:cs typeface="Arial"/>
                        </a:rPr>
                        <a:t>Months</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25400">
                      <a:solidFill>
                        <a:srgbClr val="000000"/>
                      </a:solidFill>
                      <a:prstDash val="solid"/>
                    </a:lnB>
                  </a:tcPr>
                </a:tc>
                <a:tc>
                  <a:txBody>
                    <a:bodyPr/>
                    <a:lstStyle/>
                    <a:p>
                      <a:pPr algn="ctr">
                        <a:lnSpc>
                          <a:spcPct val="100000"/>
                        </a:lnSpc>
                        <a:spcBef>
                          <a:spcPts val="285"/>
                        </a:spcBef>
                      </a:pPr>
                      <a:r>
                        <a:rPr sz="900" b="1" dirty="0">
                          <a:solidFill>
                            <a:srgbClr val="001F5F"/>
                          </a:solidFill>
                          <a:latin typeface="Arial"/>
                          <a:cs typeface="Arial"/>
                        </a:rPr>
                        <a:t>6</a:t>
                      </a:r>
                      <a:endParaRPr sz="900" dirty="0">
                        <a:latin typeface="Arial"/>
                        <a:cs typeface="Arial"/>
                      </a:endParaRPr>
                    </a:p>
                    <a:p>
                      <a:pPr algn="ctr">
                        <a:lnSpc>
                          <a:spcPct val="100000"/>
                        </a:lnSpc>
                      </a:pPr>
                      <a:r>
                        <a:rPr sz="900" b="1" dirty="0">
                          <a:solidFill>
                            <a:srgbClr val="001F5F"/>
                          </a:solidFill>
                          <a:latin typeface="Arial"/>
                          <a:cs typeface="Arial"/>
                        </a:rPr>
                        <a:t>Months</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25400">
                      <a:solidFill>
                        <a:srgbClr val="000000"/>
                      </a:solidFill>
                      <a:prstDash val="solid"/>
                    </a:lnB>
                  </a:tcPr>
                </a:tc>
                <a:tc>
                  <a:txBody>
                    <a:bodyPr/>
                    <a:lstStyle/>
                    <a:p>
                      <a:pPr algn="ctr">
                        <a:lnSpc>
                          <a:spcPct val="100000"/>
                        </a:lnSpc>
                        <a:spcBef>
                          <a:spcPts val="285"/>
                        </a:spcBef>
                      </a:pPr>
                      <a:r>
                        <a:rPr sz="900" b="1" dirty="0">
                          <a:solidFill>
                            <a:srgbClr val="001F5F"/>
                          </a:solidFill>
                          <a:latin typeface="Arial"/>
                          <a:cs typeface="Arial"/>
                        </a:rPr>
                        <a:t>7</a:t>
                      </a:r>
                      <a:endParaRPr sz="900" dirty="0">
                        <a:latin typeface="Arial"/>
                        <a:cs typeface="Arial"/>
                      </a:endParaRPr>
                    </a:p>
                    <a:p>
                      <a:pPr algn="ctr">
                        <a:lnSpc>
                          <a:spcPct val="100000"/>
                        </a:lnSpc>
                      </a:pPr>
                      <a:r>
                        <a:rPr sz="900" b="1" dirty="0">
                          <a:solidFill>
                            <a:srgbClr val="001F5F"/>
                          </a:solidFill>
                          <a:latin typeface="Arial"/>
                          <a:cs typeface="Arial"/>
                        </a:rPr>
                        <a:t>Months</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25400">
                      <a:solidFill>
                        <a:srgbClr val="000000"/>
                      </a:solidFill>
                      <a:prstDash val="solid"/>
                    </a:lnB>
                  </a:tcPr>
                </a:tc>
                <a:tc>
                  <a:txBody>
                    <a:bodyPr/>
                    <a:lstStyle/>
                    <a:p>
                      <a:pPr algn="ctr">
                        <a:lnSpc>
                          <a:spcPct val="100000"/>
                        </a:lnSpc>
                        <a:spcBef>
                          <a:spcPts val="285"/>
                        </a:spcBef>
                      </a:pPr>
                      <a:r>
                        <a:rPr sz="900" b="1" dirty="0">
                          <a:solidFill>
                            <a:srgbClr val="001F5F"/>
                          </a:solidFill>
                          <a:latin typeface="Arial"/>
                          <a:cs typeface="Arial"/>
                        </a:rPr>
                        <a:t>8</a:t>
                      </a:r>
                      <a:endParaRPr sz="900" dirty="0">
                        <a:latin typeface="Arial"/>
                        <a:cs typeface="Arial"/>
                      </a:endParaRPr>
                    </a:p>
                    <a:p>
                      <a:pPr algn="ctr">
                        <a:lnSpc>
                          <a:spcPct val="100000"/>
                        </a:lnSpc>
                      </a:pPr>
                      <a:r>
                        <a:rPr sz="900" b="1" dirty="0">
                          <a:solidFill>
                            <a:srgbClr val="001F5F"/>
                          </a:solidFill>
                          <a:latin typeface="Arial"/>
                          <a:cs typeface="Arial"/>
                        </a:rPr>
                        <a:t>Months</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25400">
                      <a:solidFill>
                        <a:srgbClr val="000000"/>
                      </a:solidFill>
                      <a:prstDash val="solid"/>
                    </a:lnB>
                  </a:tcPr>
                </a:tc>
                <a:tc>
                  <a:txBody>
                    <a:bodyPr/>
                    <a:lstStyle/>
                    <a:p>
                      <a:pPr algn="ctr">
                        <a:lnSpc>
                          <a:spcPct val="100000"/>
                        </a:lnSpc>
                        <a:spcBef>
                          <a:spcPts val="285"/>
                        </a:spcBef>
                      </a:pPr>
                      <a:r>
                        <a:rPr sz="900" b="1" dirty="0">
                          <a:solidFill>
                            <a:srgbClr val="001F5F"/>
                          </a:solidFill>
                          <a:latin typeface="Arial"/>
                          <a:cs typeface="Arial"/>
                        </a:rPr>
                        <a:t>9</a:t>
                      </a:r>
                      <a:endParaRPr sz="900" dirty="0">
                        <a:latin typeface="Arial"/>
                        <a:cs typeface="Arial"/>
                      </a:endParaRPr>
                    </a:p>
                    <a:p>
                      <a:pPr marL="635" algn="ctr">
                        <a:lnSpc>
                          <a:spcPct val="100000"/>
                        </a:lnSpc>
                      </a:pPr>
                      <a:r>
                        <a:rPr sz="900" b="1" dirty="0">
                          <a:solidFill>
                            <a:srgbClr val="001F5F"/>
                          </a:solidFill>
                          <a:latin typeface="Arial"/>
                          <a:cs typeface="Arial"/>
                        </a:rPr>
                        <a:t>Months</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25400">
                      <a:solidFill>
                        <a:srgbClr val="000000"/>
                      </a:solidFill>
                      <a:prstDash val="solid"/>
                    </a:lnB>
                  </a:tcPr>
                </a:tc>
                <a:tc>
                  <a:txBody>
                    <a:bodyPr/>
                    <a:lstStyle/>
                    <a:p>
                      <a:pPr algn="ctr">
                        <a:lnSpc>
                          <a:spcPct val="100000"/>
                        </a:lnSpc>
                        <a:spcBef>
                          <a:spcPts val="285"/>
                        </a:spcBef>
                      </a:pPr>
                      <a:r>
                        <a:rPr sz="900" b="1" spc="-5" dirty="0">
                          <a:solidFill>
                            <a:srgbClr val="001F5F"/>
                          </a:solidFill>
                          <a:latin typeface="Arial"/>
                          <a:cs typeface="Arial"/>
                        </a:rPr>
                        <a:t>10</a:t>
                      </a:r>
                      <a:endParaRPr sz="900" dirty="0">
                        <a:latin typeface="Arial"/>
                        <a:cs typeface="Arial"/>
                      </a:endParaRPr>
                    </a:p>
                    <a:p>
                      <a:pPr algn="ctr">
                        <a:lnSpc>
                          <a:spcPct val="100000"/>
                        </a:lnSpc>
                      </a:pPr>
                      <a:r>
                        <a:rPr sz="900" b="1" dirty="0">
                          <a:solidFill>
                            <a:srgbClr val="001F5F"/>
                          </a:solidFill>
                          <a:latin typeface="Arial"/>
                          <a:cs typeface="Arial"/>
                        </a:rPr>
                        <a:t>Months</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25400">
                      <a:solidFill>
                        <a:srgbClr val="000000"/>
                      </a:solidFill>
                      <a:prstDash val="solid"/>
                    </a:lnB>
                  </a:tcPr>
                </a:tc>
                <a:tc>
                  <a:txBody>
                    <a:bodyPr/>
                    <a:lstStyle/>
                    <a:p>
                      <a:pPr algn="ctr">
                        <a:lnSpc>
                          <a:spcPct val="100000"/>
                        </a:lnSpc>
                        <a:spcBef>
                          <a:spcPts val="285"/>
                        </a:spcBef>
                      </a:pPr>
                      <a:r>
                        <a:rPr sz="900" b="1" spc="-5" dirty="0">
                          <a:solidFill>
                            <a:srgbClr val="001F5F"/>
                          </a:solidFill>
                          <a:latin typeface="Arial"/>
                          <a:cs typeface="Arial"/>
                        </a:rPr>
                        <a:t>11</a:t>
                      </a:r>
                      <a:endParaRPr sz="900" dirty="0">
                        <a:latin typeface="Arial"/>
                        <a:cs typeface="Arial"/>
                      </a:endParaRPr>
                    </a:p>
                    <a:p>
                      <a:pPr algn="ctr">
                        <a:lnSpc>
                          <a:spcPct val="100000"/>
                        </a:lnSpc>
                      </a:pPr>
                      <a:r>
                        <a:rPr sz="900" b="1" dirty="0">
                          <a:solidFill>
                            <a:srgbClr val="001F5F"/>
                          </a:solidFill>
                          <a:latin typeface="Arial"/>
                          <a:cs typeface="Arial"/>
                        </a:rPr>
                        <a:t>Months</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25400">
                      <a:solidFill>
                        <a:srgbClr val="000000"/>
                      </a:solidFill>
                      <a:prstDash val="solid"/>
                    </a:lnB>
                  </a:tcPr>
                </a:tc>
                <a:extLst>
                  <a:ext uri="{0D108BD9-81ED-4DB2-BD59-A6C34878D82A}">
                    <a16:rowId xmlns:a16="http://schemas.microsoft.com/office/drawing/2014/main" val="2615153382"/>
                  </a:ext>
                </a:extLst>
              </a:tr>
              <a:tr h="844863">
                <a:tc>
                  <a:txBody>
                    <a:bodyPr/>
                    <a:lstStyle/>
                    <a:p>
                      <a:pPr algn="ctr">
                        <a:lnSpc>
                          <a:spcPct val="100000"/>
                        </a:lnSpc>
                        <a:spcBef>
                          <a:spcPts val="235"/>
                        </a:spcBef>
                      </a:pPr>
                      <a:r>
                        <a:rPr sz="900" dirty="0">
                          <a:solidFill>
                            <a:srgbClr val="001F5F"/>
                          </a:solidFill>
                          <a:latin typeface="Arial"/>
                          <a:cs typeface="Arial"/>
                        </a:rPr>
                        <a:t>0</a:t>
                      </a:r>
                      <a:endParaRPr sz="900" dirty="0">
                        <a:latin typeface="Arial"/>
                        <a:cs typeface="Arial"/>
                      </a:endParaRPr>
                    </a:p>
                    <a:p>
                      <a:pPr algn="ctr">
                        <a:lnSpc>
                          <a:spcPct val="100000"/>
                        </a:lnSpc>
                      </a:pPr>
                      <a:r>
                        <a:rPr sz="900" dirty="0">
                          <a:solidFill>
                            <a:srgbClr val="001F5F"/>
                          </a:solidFill>
                          <a:latin typeface="Arial"/>
                          <a:cs typeface="Arial"/>
                        </a:rPr>
                        <a:t>1</a:t>
                      </a:r>
                      <a:endParaRPr sz="900" dirty="0">
                        <a:latin typeface="Arial"/>
                        <a:cs typeface="Arial"/>
                      </a:endParaRPr>
                    </a:p>
                    <a:p>
                      <a:pPr algn="ctr">
                        <a:lnSpc>
                          <a:spcPct val="100000"/>
                        </a:lnSpc>
                      </a:pPr>
                      <a:r>
                        <a:rPr sz="900" dirty="0">
                          <a:solidFill>
                            <a:srgbClr val="001F5F"/>
                          </a:solidFill>
                          <a:latin typeface="Arial"/>
                          <a:cs typeface="Arial"/>
                        </a:rPr>
                        <a:t>2</a:t>
                      </a:r>
                      <a:endParaRPr sz="900" dirty="0">
                        <a:latin typeface="Arial"/>
                        <a:cs typeface="Arial"/>
                      </a:endParaRPr>
                    </a:p>
                    <a:p>
                      <a:pPr algn="ctr">
                        <a:lnSpc>
                          <a:spcPct val="100000"/>
                        </a:lnSpc>
                      </a:pPr>
                      <a:r>
                        <a:rPr sz="900" dirty="0">
                          <a:solidFill>
                            <a:srgbClr val="001F5F"/>
                          </a:solidFill>
                          <a:latin typeface="Arial"/>
                          <a:cs typeface="Arial"/>
                        </a:rPr>
                        <a:t>3</a:t>
                      </a:r>
                      <a:endParaRPr sz="900" dirty="0">
                        <a:latin typeface="Arial"/>
                        <a:cs typeface="Arial"/>
                      </a:endParaRPr>
                    </a:p>
                    <a:p>
                      <a:pPr algn="ctr">
                        <a:lnSpc>
                          <a:spcPct val="100000"/>
                        </a:lnSpc>
                      </a:pPr>
                      <a:r>
                        <a:rPr sz="900" dirty="0">
                          <a:solidFill>
                            <a:srgbClr val="001F5F"/>
                          </a:solidFill>
                          <a:latin typeface="Arial"/>
                          <a:cs typeface="Arial"/>
                        </a:rPr>
                        <a:t>4</a:t>
                      </a:r>
                      <a:endParaRPr sz="900" dirty="0">
                        <a:latin typeface="Arial"/>
                        <a:cs typeface="Arial"/>
                      </a:endParaRPr>
                    </a:p>
                    <a:p>
                      <a:pPr algn="ctr">
                        <a:lnSpc>
                          <a:spcPct val="100000"/>
                        </a:lnSpc>
                      </a:pPr>
                      <a:r>
                        <a:rPr sz="900" dirty="0">
                          <a:solidFill>
                            <a:srgbClr val="001F5F"/>
                          </a:solidFill>
                          <a:latin typeface="Arial"/>
                          <a:cs typeface="Arial"/>
                        </a:rPr>
                        <a:t>5</a:t>
                      </a:r>
                      <a:endParaRPr sz="900" dirty="0">
                        <a:latin typeface="Arial"/>
                        <a:cs typeface="Arial"/>
                      </a:endParaRPr>
                    </a:p>
                  </a:txBody>
                  <a:tcPr marL="0" marR="0" marT="29845" marB="0">
                    <a:lnL w="12700">
                      <a:solidFill>
                        <a:srgbClr val="000000"/>
                      </a:solidFill>
                      <a:prstDash val="solid"/>
                    </a:lnL>
                    <a:lnR w="12700">
                      <a:solidFill>
                        <a:srgbClr val="000000"/>
                      </a:solidFill>
                      <a:prstDash val="solid"/>
                    </a:lnR>
                    <a:lnT w="25400">
                      <a:solidFill>
                        <a:srgbClr val="000000"/>
                      </a:solidFill>
                      <a:prstDash val="solid"/>
                    </a:lnT>
                    <a:lnB w="12700">
                      <a:solidFill>
                        <a:srgbClr val="000000"/>
                      </a:solidFill>
                      <a:prstDash val="solid"/>
                    </a:lnB>
                    <a:solidFill>
                      <a:srgbClr val="000000">
                        <a:alpha val="19999"/>
                      </a:srgbClr>
                    </a:solidFill>
                  </a:tcPr>
                </a:tc>
                <a:tc>
                  <a:txBody>
                    <a:bodyPr/>
                    <a:lstStyle/>
                    <a:p>
                      <a:pPr algn="ctr">
                        <a:lnSpc>
                          <a:spcPct val="100000"/>
                        </a:lnSpc>
                        <a:spcBef>
                          <a:spcPts val="235"/>
                        </a:spcBef>
                      </a:pPr>
                      <a:r>
                        <a:rPr sz="900" dirty="0">
                          <a:solidFill>
                            <a:srgbClr val="001F5F"/>
                          </a:solidFill>
                          <a:latin typeface="Arial"/>
                          <a:cs typeface="Arial"/>
                        </a:rPr>
                        <a:t>0</a:t>
                      </a:r>
                      <a:endParaRPr sz="900" dirty="0">
                        <a:latin typeface="Arial"/>
                        <a:cs typeface="Arial"/>
                      </a:endParaRPr>
                    </a:p>
                    <a:p>
                      <a:pPr algn="ctr">
                        <a:lnSpc>
                          <a:spcPct val="100000"/>
                        </a:lnSpc>
                      </a:pPr>
                      <a:r>
                        <a:rPr sz="900" dirty="0">
                          <a:solidFill>
                            <a:srgbClr val="001F5F"/>
                          </a:solidFill>
                          <a:latin typeface="Arial"/>
                          <a:cs typeface="Arial"/>
                        </a:rPr>
                        <a:t>6</a:t>
                      </a:r>
                      <a:endParaRPr sz="900" dirty="0">
                        <a:latin typeface="Arial"/>
                        <a:cs typeface="Arial"/>
                      </a:endParaRPr>
                    </a:p>
                    <a:p>
                      <a:pPr algn="ctr">
                        <a:lnSpc>
                          <a:spcPct val="100000"/>
                        </a:lnSpc>
                      </a:pPr>
                      <a:r>
                        <a:rPr sz="900" spc="-5" dirty="0">
                          <a:solidFill>
                            <a:srgbClr val="001F5F"/>
                          </a:solidFill>
                          <a:latin typeface="Arial"/>
                          <a:cs typeface="Arial"/>
                        </a:rPr>
                        <a:t>12</a:t>
                      </a:r>
                      <a:endParaRPr sz="900" dirty="0">
                        <a:latin typeface="Arial"/>
                        <a:cs typeface="Arial"/>
                      </a:endParaRPr>
                    </a:p>
                    <a:p>
                      <a:pPr algn="ctr">
                        <a:lnSpc>
                          <a:spcPct val="100000"/>
                        </a:lnSpc>
                      </a:pPr>
                      <a:r>
                        <a:rPr sz="900" spc="-5" dirty="0">
                          <a:solidFill>
                            <a:srgbClr val="001F5F"/>
                          </a:solidFill>
                          <a:latin typeface="Arial"/>
                          <a:cs typeface="Arial"/>
                        </a:rPr>
                        <a:t>17</a:t>
                      </a:r>
                      <a:endParaRPr sz="900" dirty="0">
                        <a:latin typeface="Arial"/>
                        <a:cs typeface="Arial"/>
                      </a:endParaRPr>
                    </a:p>
                    <a:p>
                      <a:pPr algn="ctr">
                        <a:lnSpc>
                          <a:spcPct val="100000"/>
                        </a:lnSpc>
                      </a:pPr>
                      <a:r>
                        <a:rPr sz="900" spc="-5" dirty="0">
                          <a:solidFill>
                            <a:srgbClr val="001F5F"/>
                          </a:solidFill>
                          <a:latin typeface="Arial"/>
                          <a:cs typeface="Arial"/>
                        </a:rPr>
                        <a:t>23</a:t>
                      </a:r>
                      <a:endParaRPr sz="900" dirty="0">
                        <a:latin typeface="Arial"/>
                        <a:cs typeface="Arial"/>
                      </a:endParaRPr>
                    </a:p>
                    <a:p>
                      <a:pPr algn="ctr">
                        <a:lnSpc>
                          <a:spcPct val="100000"/>
                        </a:lnSpc>
                      </a:pPr>
                      <a:r>
                        <a:rPr sz="900" spc="-5" dirty="0">
                          <a:solidFill>
                            <a:srgbClr val="001F5F"/>
                          </a:solidFill>
                          <a:latin typeface="Arial"/>
                          <a:cs typeface="Arial"/>
                        </a:rPr>
                        <a:t>29</a:t>
                      </a:r>
                      <a:endParaRPr sz="900" dirty="0">
                        <a:latin typeface="Arial"/>
                        <a:cs typeface="Arial"/>
                      </a:endParaRPr>
                    </a:p>
                  </a:txBody>
                  <a:tcPr marL="0" marR="0" marT="29845" marB="0">
                    <a:lnL w="12700">
                      <a:solidFill>
                        <a:srgbClr val="000000"/>
                      </a:solidFill>
                      <a:prstDash val="solid"/>
                    </a:lnL>
                    <a:lnR w="12700">
                      <a:solidFill>
                        <a:srgbClr val="000000"/>
                      </a:solidFill>
                      <a:prstDash val="solid"/>
                    </a:lnR>
                    <a:lnT w="25400">
                      <a:solidFill>
                        <a:srgbClr val="000000"/>
                      </a:solidFill>
                      <a:prstDash val="solid"/>
                    </a:lnT>
                    <a:lnB w="12700">
                      <a:solidFill>
                        <a:srgbClr val="000000"/>
                      </a:solidFill>
                      <a:prstDash val="solid"/>
                    </a:lnB>
                    <a:solidFill>
                      <a:srgbClr val="000000">
                        <a:alpha val="19999"/>
                      </a:srgbClr>
                    </a:solidFill>
                  </a:tcPr>
                </a:tc>
                <a:tc>
                  <a:txBody>
                    <a:bodyPr/>
                    <a:lstStyle/>
                    <a:p>
                      <a:pPr algn="ctr">
                        <a:lnSpc>
                          <a:spcPct val="100000"/>
                        </a:lnSpc>
                        <a:spcBef>
                          <a:spcPts val="235"/>
                        </a:spcBef>
                      </a:pPr>
                      <a:r>
                        <a:rPr sz="900" spc="-5" dirty="0">
                          <a:solidFill>
                            <a:srgbClr val="001F5F"/>
                          </a:solidFill>
                          <a:latin typeface="Arial"/>
                          <a:cs typeface="Arial"/>
                        </a:rPr>
                        <a:t>174</a:t>
                      </a:r>
                      <a:endParaRPr sz="900" dirty="0">
                        <a:latin typeface="Arial"/>
                        <a:cs typeface="Arial"/>
                      </a:endParaRPr>
                    </a:p>
                    <a:p>
                      <a:pPr algn="ctr">
                        <a:lnSpc>
                          <a:spcPct val="100000"/>
                        </a:lnSpc>
                      </a:pPr>
                      <a:r>
                        <a:rPr sz="900" spc="-5" dirty="0">
                          <a:solidFill>
                            <a:srgbClr val="001F5F"/>
                          </a:solidFill>
                          <a:latin typeface="Arial"/>
                          <a:cs typeface="Arial"/>
                        </a:rPr>
                        <a:t>180</a:t>
                      </a:r>
                      <a:endParaRPr sz="900" dirty="0">
                        <a:latin typeface="Arial"/>
                        <a:cs typeface="Arial"/>
                      </a:endParaRPr>
                    </a:p>
                    <a:p>
                      <a:pPr algn="ctr">
                        <a:lnSpc>
                          <a:spcPct val="100000"/>
                        </a:lnSpc>
                      </a:pPr>
                      <a:r>
                        <a:rPr sz="900" spc="-5" dirty="0">
                          <a:solidFill>
                            <a:srgbClr val="001F5F"/>
                          </a:solidFill>
                          <a:latin typeface="Arial"/>
                          <a:cs typeface="Arial"/>
                        </a:rPr>
                        <a:t>186</a:t>
                      </a:r>
                      <a:endParaRPr sz="900" dirty="0">
                        <a:latin typeface="Arial"/>
                        <a:cs typeface="Arial"/>
                      </a:endParaRPr>
                    </a:p>
                    <a:p>
                      <a:pPr algn="ctr">
                        <a:lnSpc>
                          <a:spcPct val="100000"/>
                        </a:lnSpc>
                      </a:pPr>
                      <a:r>
                        <a:rPr sz="900" spc="-5" dirty="0">
                          <a:solidFill>
                            <a:srgbClr val="001F5F"/>
                          </a:solidFill>
                          <a:latin typeface="Arial"/>
                          <a:cs typeface="Arial"/>
                        </a:rPr>
                        <a:t>191</a:t>
                      </a:r>
                      <a:endParaRPr sz="900" dirty="0">
                        <a:latin typeface="Arial"/>
                        <a:cs typeface="Arial"/>
                      </a:endParaRPr>
                    </a:p>
                    <a:p>
                      <a:pPr algn="ctr">
                        <a:lnSpc>
                          <a:spcPct val="100000"/>
                        </a:lnSpc>
                      </a:pPr>
                      <a:r>
                        <a:rPr sz="900" spc="-5" dirty="0">
                          <a:solidFill>
                            <a:srgbClr val="001F5F"/>
                          </a:solidFill>
                          <a:latin typeface="Arial"/>
                          <a:cs typeface="Arial"/>
                        </a:rPr>
                        <a:t>197</a:t>
                      </a:r>
                      <a:endParaRPr sz="900" dirty="0">
                        <a:latin typeface="Arial"/>
                        <a:cs typeface="Arial"/>
                      </a:endParaRPr>
                    </a:p>
                    <a:p>
                      <a:pPr algn="ctr">
                        <a:lnSpc>
                          <a:spcPct val="100000"/>
                        </a:lnSpc>
                      </a:pPr>
                      <a:r>
                        <a:rPr sz="900" spc="-5" dirty="0">
                          <a:solidFill>
                            <a:srgbClr val="001F5F"/>
                          </a:solidFill>
                          <a:latin typeface="Arial"/>
                          <a:cs typeface="Arial"/>
                        </a:rPr>
                        <a:t>203</a:t>
                      </a:r>
                      <a:endParaRPr sz="900" dirty="0">
                        <a:latin typeface="Arial"/>
                        <a:cs typeface="Arial"/>
                      </a:endParaRPr>
                    </a:p>
                  </a:txBody>
                  <a:tcPr marL="0" marR="0" marT="29845" marB="0">
                    <a:lnL w="12700">
                      <a:solidFill>
                        <a:srgbClr val="000000"/>
                      </a:solidFill>
                      <a:prstDash val="solid"/>
                    </a:lnL>
                    <a:lnR w="12700">
                      <a:solidFill>
                        <a:srgbClr val="000000"/>
                      </a:solidFill>
                      <a:prstDash val="solid"/>
                    </a:lnR>
                    <a:lnT w="25400">
                      <a:solidFill>
                        <a:srgbClr val="000000"/>
                      </a:solidFill>
                      <a:prstDash val="solid"/>
                    </a:lnT>
                    <a:lnB w="12700">
                      <a:solidFill>
                        <a:srgbClr val="000000"/>
                      </a:solidFill>
                      <a:prstDash val="solid"/>
                    </a:lnB>
                    <a:solidFill>
                      <a:srgbClr val="000000">
                        <a:alpha val="19999"/>
                      </a:srgbClr>
                    </a:solidFill>
                  </a:tcPr>
                </a:tc>
                <a:tc>
                  <a:txBody>
                    <a:bodyPr/>
                    <a:lstStyle/>
                    <a:p>
                      <a:pPr algn="ctr">
                        <a:lnSpc>
                          <a:spcPct val="100000"/>
                        </a:lnSpc>
                        <a:spcBef>
                          <a:spcPts val="235"/>
                        </a:spcBef>
                      </a:pPr>
                      <a:r>
                        <a:rPr sz="900" spc="-5" dirty="0">
                          <a:solidFill>
                            <a:srgbClr val="001F5F"/>
                          </a:solidFill>
                          <a:latin typeface="Arial"/>
                          <a:cs typeface="Arial"/>
                        </a:rPr>
                        <a:t>348</a:t>
                      </a:r>
                      <a:endParaRPr sz="900" dirty="0">
                        <a:latin typeface="Arial"/>
                        <a:cs typeface="Arial"/>
                      </a:endParaRPr>
                    </a:p>
                    <a:p>
                      <a:pPr algn="ctr">
                        <a:lnSpc>
                          <a:spcPct val="100000"/>
                        </a:lnSpc>
                      </a:pPr>
                      <a:r>
                        <a:rPr sz="900" spc="-5" dirty="0">
                          <a:solidFill>
                            <a:srgbClr val="001F5F"/>
                          </a:solidFill>
                          <a:latin typeface="Arial"/>
                          <a:cs typeface="Arial"/>
                        </a:rPr>
                        <a:t>354</a:t>
                      </a:r>
                      <a:endParaRPr sz="900" dirty="0">
                        <a:latin typeface="Arial"/>
                        <a:cs typeface="Arial"/>
                      </a:endParaRPr>
                    </a:p>
                    <a:p>
                      <a:pPr algn="ctr">
                        <a:lnSpc>
                          <a:spcPct val="100000"/>
                        </a:lnSpc>
                      </a:pPr>
                      <a:r>
                        <a:rPr sz="900" spc="-5" dirty="0">
                          <a:solidFill>
                            <a:srgbClr val="001F5F"/>
                          </a:solidFill>
                          <a:latin typeface="Arial"/>
                          <a:cs typeface="Arial"/>
                        </a:rPr>
                        <a:t>359</a:t>
                      </a:r>
                      <a:endParaRPr sz="900" dirty="0">
                        <a:latin typeface="Arial"/>
                        <a:cs typeface="Arial"/>
                      </a:endParaRPr>
                    </a:p>
                    <a:p>
                      <a:pPr algn="ctr">
                        <a:lnSpc>
                          <a:spcPct val="100000"/>
                        </a:lnSpc>
                      </a:pPr>
                      <a:r>
                        <a:rPr sz="900" spc="-5" dirty="0">
                          <a:solidFill>
                            <a:srgbClr val="001F5F"/>
                          </a:solidFill>
                          <a:latin typeface="Arial"/>
                          <a:cs typeface="Arial"/>
                        </a:rPr>
                        <a:t>365</a:t>
                      </a:r>
                      <a:endParaRPr sz="900" dirty="0">
                        <a:latin typeface="Arial"/>
                        <a:cs typeface="Arial"/>
                      </a:endParaRPr>
                    </a:p>
                    <a:p>
                      <a:pPr algn="ctr">
                        <a:lnSpc>
                          <a:spcPct val="100000"/>
                        </a:lnSpc>
                      </a:pPr>
                      <a:r>
                        <a:rPr sz="900" spc="-5" dirty="0">
                          <a:solidFill>
                            <a:srgbClr val="001F5F"/>
                          </a:solidFill>
                          <a:latin typeface="Arial"/>
                          <a:cs typeface="Arial"/>
                        </a:rPr>
                        <a:t>371</a:t>
                      </a:r>
                      <a:endParaRPr sz="900" dirty="0">
                        <a:latin typeface="Arial"/>
                        <a:cs typeface="Arial"/>
                      </a:endParaRPr>
                    </a:p>
                    <a:p>
                      <a:pPr algn="ctr">
                        <a:lnSpc>
                          <a:spcPct val="100000"/>
                        </a:lnSpc>
                      </a:pPr>
                      <a:r>
                        <a:rPr sz="900" spc="-5" dirty="0">
                          <a:solidFill>
                            <a:srgbClr val="001F5F"/>
                          </a:solidFill>
                          <a:latin typeface="Arial"/>
                          <a:cs typeface="Arial"/>
                        </a:rPr>
                        <a:t>377</a:t>
                      </a:r>
                      <a:endParaRPr sz="900" dirty="0">
                        <a:latin typeface="Arial"/>
                        <a:cs typeface="Arial"/>
                      </a:endParaRPr>
                    </a:p>
                  </a:txBody>
                  <a:tcPr marL="0" marR="0" marT="29845" marB="0">
                    <a:lnL w="12700">
                      <a:solidFill>
                        <a:srgbClr val="000000"/>
                      </a:solidFill>
                      <a:prstDash val="solid"/>
                    </a:lnL>
                    <a:lnR w="12700">
                      <a:solidFill>
                        <a:srgbClr val="000000"/>
                      </a:solidFill>
                      <a:prstDash val="solid"/>
                    </a:lnR>
                    <a:lnT w="25400">
                      <a:solidFill>
                        <a:srgbClr val="000000"/>
                      </a:solidFill>
                      <a:prstDash val="solid"/>
                    </a:lnT>
                    <a:lnB w="12700">
                      <a:solidFill>
                        <a:srgbClr val="000000"/>
                      </a:solidFill>
                      <a:prstDash val="solid"/>
                    </a:lnB>
                    <a:solidFill>
                      <a:srgbClr val="000000">
                        <a:alpha val="19999"/>
                      </a:srgbClr>
                    </a:solidFill>
                  </a:tcPr>
                </a:tc>
                <a:tc>
                  <a:txBody>
                    <a:bodyPr/>
                    <a:lstStyle/>
                    <a:p>
                      <a:pPr algn="ctr">
                        <a:lnSpc>
                          <a:spcPct val="100000"/>
                        </a:lnSpc>
                        <a:spcBef>
                          <a:spcPts val="235"/>
                        </a:spcBef>
                      </a:pPr>
                      <a:r>
                        <a:rPr sz="900" spc="-5" dirty="0">
                          <a:solidFill>
                            <a:srgbClr val="001F5F"/>
                          </a:solidFill>
                          <a:latin typeface="Arial"/>
                          <a:cs typeface="Arial"/>
                        </a:rPr>
                        <a:t>522</a:t>
                      </a:r>
                      <a:endParaRPr sz="900" dirty="0">
                        <a:latin typeface="Arial"/>
                        <a:cs typeface="Arial"/>
                      </a:endParaRPr>
                    </a:p>
                    <a:p>
                      <a:pPr algn="ctr">
                        <a:lnSpc>
                          <a:spcPct val="100000"/>
                        </a:lnSpc>
                      </a:pPr>
                      <a:r>
                        <a:rPr sz="900" spc="-5" dirty="0">
                          <a:solidFill>
                            <a:srgbClr val="001F5F"/>
                          </a:solidFill>
                          <a:latin typeface="Arial"/>
                          <a:cs typeface="Arial"/>
                        </a:rPr>
                        <a:t>528</a:t>
                      </a:r>
                      <a:endParaRPr sz="900" dirty="0">
                        <a:latin typeface="Arial"/>
                        <a:cs typeface="Arial"/>
                      </a:endParaRPr>
                    </a:p>
                    <a:p>
                      <a:pPr algn="ctr">
                        <a:lnSpc>
                          <a:spcPct val="100000"/>
                        </a:lnSpc>
                      </a:pPr>
                      <a:r>
                        <a:rPr sz="900" spc="-5" dirty="0">
                          <a:solidFill>
                            <a:srgbClr val="001F5F"/>
                          </a:solidFill>
                          <a:latin typeface="Arial"/>
                          <a:cs typeface="Arial"/>
                        </a:rPr>
                        <a:t>533</a:t>
                      </a:r>
                      <a:endParaRPr sz="900" dirty="0">
                        <a:latin typeface="Arial"/>
                        <a:cs typeface="Arial"/>
                      </a:endParaRPr>
                    </a:p>
                    <a:p>
                      <a:pPr algn="ctr">
                        <a:lnSpc>
                          <a:spcPct val="100000"/>
                        </a:lnSpc>
                      </a:pPr>
                      <a:r>
                        <a:rPr sz="900" spc="-5" dirty="0">
                          <a:solidFill>
                            <a:srgbClr val="001F5F"/>
                          </a:solidFill>
                          <a:latin typeface="Arial"/>
                          <a:cs typeface="Arial"/>
                        </a:rPr>
                        <a:t>539</a:t>
                      </a:r>
                      <a:endParaRPr sz="900" dirty="0">
                        <a:latin typeface="Arial"/>
                        <a:cs typeface="Arial"/>
                      </a:endParaRPr>
                    </a:p>
                    <a:p>
                      <a:pPr algn="ctr">
                        <a:lnSpc>
                          <a:spcPct val="100000"/>
                        </a:lnSpc>
                      </a:pPr>
                      <a:r>
                        <a:rPr sz="900" spc="-5" dirty="0">
                          <a:solidFill>
                            <a:srgbClr val="001F5F"/>
                          </a:solidFill>
                          <a:latin typeface="Arial"/>
                          <a:cs typeface="Arial"/>
                        </a:rPr>
                        <a:t>545</a:t>
                      </a:r>
                      <a:endParaRPr sz="900" dirty="0">
                        <a:latin typeface="Arial"/>
                        <a:cs typeface="Arial"/>
                      </a:endParaRPr>
                    </a:p>
                    <a:p>
                      <a:pPr algn="ctr">
                        <a:lnSpc>
                          <a:spcPct val="100000"/>
                        </a:lnSpc>
                      </a:pPr>
                      <a:r>
                        <a:rPr sz="900" spc="-5" dirty="0">
                          <a:solidFill>
                            <a:srgbClr val="001F5F"/>
                          </a:solidFill>
                          <a:latin typeface="Arial"/>
                          <a:cs typeface="Arial"/>
                        </a:rPr>
                        <a:t>551</a:t>
                      </a:r>
                      <a:endParaRPr sz="900" dirty="0">
                        <a:latin typeface="Arial"/>
                        <a:cs typeface="Arial"/>
                      </a:endParaRPr>
                    </a:p>
                  </a:txBody>
                  <a:tcPr marL="0" marR="0" marT="29845" marB="0">
                    <a:lnL w="12700">
                      <a:solidFill>
                        <a:srgbClr val="000000"/>
                      </a:solidFill>
                      <a:prstDash val="solid"/>
                    </a:lnL>
                    <a:lnR w="12700">
                      <a:solidFill>
                        <a:srgbClr val="000000"/>
                      </a:solidFill>
                      <a:prstDash val="solid"/>
                    </a:lnR>
                    <a:lnT w="25400">
                      <a:solidFill>
                        <a:srgbClr val="000000"/>
                      </a:solidFill>
                      <a:prstDash val="solid"/>
                    </a:lnT>
                    <a:lnB w="12700">
                      <a:solidFill>
                        <a:srgbClr val="000000"/>
                      </a:solidFill>
                      <a:prstDash val="solid"/>
                    </a:lnB>
                    <a:solidFill>
                      <a:srgbClr val="000000">
                        <a:alpha val="19999"/>
                      </a:srgbClr>
                    </a:solidFill>
                  </a:tcPr>
                </a:tc>
                <a:tc>
                  <a:txBody>
                    <a:bodyPr/>
                    <a:lstStyle/>
                    <a:p>
                      <a:pPr algn="ctr">
                        <a:lnSpc>
                          <a:spcPct val="100000"/>
                        </a:lnSpc>
                        <a:spcBef>
                          <a:spcPts val="235"/>
                        </a:spcBef>
                      </a:pPr>
                      <a:r>
                        <a:rPr sz="900" spc="-5" dirty="0">
                          <a:solidFill>
                            <a:srgbClr val="001F5F"/>
                          </a:solidFill>
                          <a:latin typeface="Arial"/>
                          <a:cs typeface="Arial"/>
                        </a:rPr>
                        <a:t>696</a:t>
                      </a:r>
                      <a:endParaRPr sz="900" dirty="0">
                        <a:latin typeface="Arial"/>
                        <a:cs typeface="Arial"/>
                      </a:endParaRPr>
                    </a:p>
                    <a:p>
                      <a:pPr algn="ctr">
                        <a:lnSpc>
                          <a:spcPct val="100000"/>
                        </a:lnSpc>
                      </a:pPr>
                      <a:r>
                        <a:rPr sz="900" spc="-5" dirty="0">
                          <a:solidFill>
                            <a:srgbClr val="001F5F"/>
                          </a:solidFill>
                          <a:latin typeface="Arial"/>
                          <a:cs typeface="Arial"/>
                        </a:rPr>
                        <a:t>701</a:t>
                      </a:r>
                      <a:endParaRPr sz="900" dirty="0">
                        <a:latin typeface="Arial"/>
                        <a:cs typeface="Arial"/>
                      </a:endParaRPr>
                    </a:p>
                    <a:p>
                      <a:pPr algn="ctr">
                        <a:lnSpc>
                          <a:spcPct val="100000"/>
                        </a:lnSpc>
                      </a:pPr>
                      <a:r>
                        <a:rPr sz="900" spc="-5" dirty="0">
                          <a:solidFill>
                            <a:srgbClr val="001F5F"/>
                          </a:solidFill>
                          <a:latin typeface="Arial"/>
                          <a:cs typeface="Arial"/>
                        </a:rPr>
                        <a:t>707</a:t>
                      </a:r>
                      <a:endParaRPr sz="900" dirty="0">
                        <a:latin typeface="Arial"/>
                        <a:cs typeface="Arial"/>
                      </a:endParaRPr>
                    </a:p>
                    <a:p>
                      <a:pPr algn="ctr">
                        <a:lnSpc>
                          <a:spcPct val="100000"/>
                        </a:lnSpc>
                      </a:pPr>
                      <a:r>
                        <a:rPr sz="900" spc="-5" dirty="0">
                          <a:solidFill>
                            <a:srgbClr val="001F5F"/>
                          </a:solidFill>
                          <a:latin typeface="Arial"/>
                          <a:cs typeface="Arial"/>
                        </a:rPr>
                        <a:t>713</a:t>
                      </a:r>
                      <a:endParaRPr sz="900" dirty="0">
                        <a:latin typeface="Arial"/>
                        <a:cs typeface="Arial"/>
                      </a:endParaRPr>
                    </a:p>
                    <a:p>
                      <a:pPr algn="ctr">
                        <a:lnSpc>
                          <a:spcPct val="100000"/>
                        </a:lnSpc>
                      </a:pPr>
                      <a:r>
                        <a:rPr sz="900" spc="-5" dirty="0">
                          <a:solidFill>
                            <a:srgbClr val="001F5F"/>
                          </a:solidFill>
                          <a:latin typeface="Arial"/>
                          <a:cs typeface="Arial"/>
                        </a:rPr>
                        <a:t>719</a:t>
                      </a:r>
                      <a:endParaRPr sz="900" dirty="0">
                        <a:latin typeface="Arial"/>
                        <a:cs typeface="Arial"/>
                      </a:endParaRPr>
                    </a:p>
                    <a:p>
                      <a:pPr algn="ctr">
                        <a:lnSpc>
                          <a:spcPct val="100000"/>
                        </a:lnSpc>
                      </a:pPr>
                      <a:r>
                        <a:rPr sz="900" spc="-5" dirty="0">
                          <a:solidFill>
                            <a:srgbClr val="001F5F"/>
                          </a:solidFill>
                          <a:latin typeface="Arial"/>
                          <a:cs typeface="Arial"/>
                        </a:rPr>
                        <a:t>725</a:t>
                      </a:r>
                      <a:endParaRPr sz="900" dirty="0">
                        <a:latin typeface="Arial"/>
                        <a:cs typeface="Arial"/>
                      </a:endParaRPr>
                    </a:p>
                  </a:txBody>
                  <a:tcPr marL="0" marR="0" marT="29845" marB="0">
                    <a:lnL w="12700">
                      <a:solidFill>
                        <a:srgbClr val="000000"/>
                      </a:solidFill>
                      <a:prstDash val="solid"/>
                    </a:lnL>
                    <a:lnR w="12700">
                      <a:solidFill>
                        <a:srgbClr val="000000"/>
                      </a:solidFill>
                      <a:prstDash val="solid"/>
                    </a:lnR>
                    <a:lnT w="25400">
                      <a:solidFill>
                        <a:srgbClr val="000000"/>
                      </a:solidFill>
                      <a:prstDash val="solid"/>
                    </a:lnT>
                    <a:lnB w="12700">
                      <a:solidFill>
                        <a:srgbClr val="000000"/>
                      </a:solidFill>
                      <a:prstDash val="solid"/>
                    </a:lnB>
                    <a:solidFill>
                      <a:srgbClr val="000000">
                        <a:alpha val="19999"/>
                      </a:srgbClr>
                    </a:solidFill>
                  </a:tcPr>
                </a:tc>
                <a:tc>
                  <a:txBody>
                    <a:bodyPr/>
                    <a:lstStyle/>
                    <a:p>
                      <a:pPr algn="ctr">
                        <a:lnSpc>
                          <a:spcPct val="100000"/>
                        </a:lnSpc>
                        <a:spcBef>
                          <a:spcPts val="235"/>
                        </a:spcBef>
                      </a:pPr>
                      <a:r>
                        <a:rPr sz="900" spc="-5" dirty="0">
                          <a:solidFill>
                            <a:srgbClr val="001F5F"/>
                          </a:solidFill>
                          <a:latin typeface="Arial"/>
                          <a:cs typeface="Arial"/>
                        </a:rPr>
                        <a:t>870</a:t>
                      </a:r>
                      <a:endParaRPr sz="900" dirty="0">
                        <a:latin typeface="Arial"/>
                        <a:cs typeface="Arial"/>
                      </a:endParaRPr>
                    </a:p>
                    <a:p>
                      <a:pPr algn="ctr">
                        <a:lnSpc>
                          <a:spcPct val="100000"/>
                        </a:lnSpc>
                      </a:pPr>
                      <a:r>
                        <a:rPr sz="900" spc="-5" dirty="0">
                          <a:solidFill>
                            <a:srgbClr val="001F5F"/>
                          </a:solidFill>
                          <a:latin typeface="Arial"/>
                          <a:cs typeface="Arial"/>
                        </a:rPr>
                        <a:t>875</a:t>
                      </a:r>
                      <a:endParaRPr sz="900" dirty="0">
                        <a:latin typeface="Arial"/>
                        <a:cs typeface="Arial"/>
                      </a:endParaRPr>
                    </a:p>
                    <a:p>
                      <a:pPr algn="ctr">
                        <a:lnSpc>
                          <a:spcPct val="100000"/>
                        </a:lnSpc>
                      </a:pPr>
                      <a:r>
                        <a:rPr sz="900" spc="-5" dirty="0">
                          <a:solidFill>
                            <a:srgbClr val="001F5F"/>
                          </a:solidFill>
                          <a:latin typeface="Arial"/>
                          <a:cs typeface="Arial"/>
                        </a:rPr>
                        <a:t>881</a:t>
                      </a:r>
                      <a:endParaRPr sz="900" dirty="0">
                        <a:latin typeface="Arial"/>
                        <a:cs typeface="Arial"/>
                      </a:endParaRPr>
                    </a:p>
                    <a:p>
                      <a:pPr algn="ctr">
                        <a:lnSpc>
                          <a:spcPct val="100000"/>
                        </a:lnSpc>
                      </a:pPr>
                      <a:r>
                        <a:rPr sz="900" spc="-5" dirty="0">
                          <a:solidFill>
                            <a:srgbClr val="001F5F"/>
                          </a:solidFill>
                          <a:latin typeface="Arial"/>
                          <a:cs typeface="Arial"/>
                        </a:rPr>
                        <a:t>887</a:t>
                      </a:r>
                      <a:endParaRPr sz="900" dirty="0">
                        <a:latin typeface="Arial"/>
                        <a:cs typeface="Arial"/>
                      </a:endParaRPr>
                    </a:p>
                    <a:p>
                      <a:pPr algn="ctr">
                        <a:lnSpc>
                          <a:spcPct val="100000"/>
                        </a:lnSpc>
                      </a:pPr>
                      <a:r>
                        <a:rPr sz="900" spc="-5" dirty="0">
                          <a:solidFill>
                            <a:srgbClr val="001F5F"/>
                          </a:solidFill>
                          <a:latin typeface="Arial"/>
                          <a:cs typeface="Arial"/>
                        </a:rPr>
                        <a:t>893</a:t>
                      </a:r>
                      <a:endParaRPr sz="900" dirty="0">
                        <a:latin typeface="Arial"/>
                        <a:cs typeface="Arial"/>
                      </a:endParaRPr>
                    </a:p>
                    <a:p>
                      <a:pPr algn="ctr">
                        <a:lnSpc>
                          <a:spcPct val="100000"/>
                        </a:lnSpc>
                      </a:pPr>
                      <a:r>
                        <a:rPr sz="900" spc="-5" dirty="0">
                          <a:solidFill>
                            <a:srgbClr val="001F5F"/>
                          </a:solidFill>
                          <a:latin typeface="Arial"/>
                          <a:cs typeface="Arial"/>
                        </a:rPr>
                        <a:t>899</a:t>
                      </a:r>
                      <a:endParaRPr sz="900" dirty="0">
                        <a:latin typeface="Arial"/>
                        <a:cs typeface="Arial"/>
                      </a:endParaRPr>
                    </a:p>
                  </a:txBody>
                  <a:tcPr marL="0" marR="0" marT="29845" marB="0">
                    <a:lnL w="12700">
                      <a:solidFill>
                        <a:srgbClr val="000000"/>
                      </a:solidFill>
                      <a:prstDash val="solid"/>
                    </a:lnL>
                    <a:lnR w="12700">
                      <a:solidFill>
                        <a:srgbClr val="000000"/>
                      </a:solidFill>
                      <a:prstDash val="solid"/>
                    </a:lnR>
                    <a:lnT w="25400">
                      <a:solidFill>
                        <a:srgbClr val="000000"/>
                      </a:solidFill>
                      <a:prstDash val="solid"/>
                    </a:lnT>
                    <a:lnB w="12700">
                      <a:solidFill>
                        <a:srgbClr val="000000"/>
                      </a:solidFill>
                      <a:prstDash val="solid"/>
                    </a:lnB>
                    <a:solidFill>
                      <a:srgbClr val="000000">
                        <a:alpha val="19999"/>
                      </a:srgbClr>
                    </a:solidFill>
                  </a:tcPr>
                </a:tc>
                <a:tc>
                  <a:txBody>
                    <a:bodyPr/>
                    <a:lstStyle/>
                    <a:p>
                      <a:pPr marL="207010">
                        <a:lnSpc>
                          <a:spcPct val="100000"/>
                        </a:lnSpc>
                        <a:spcBef>
                          <a:spcPts val="235"/>
                        </a:spcBef>
                      </a:pPr>
                      <a:r>
                        <a:rPr sz="900" spc="-5" dirty="0">
                          <a:solidFill>
                            <a:srgbClr val="001F5F"/>
                          </a:solidFill>
                          <a:latin typeface="Arial"/>
                          <a:cs typeface="Arial"/>
                        </a:rPr>
                        <a:t>1044</a:t>
                      </a:r>
                      <a:endParaRPr sz="900" dirty="0">
                        <a:latin typeface="Arial"/>
                        <a:cs typeface="Arial"/>
                      </a:endParaRPr>
                    </a:p>
                    <a:p>
                      <a:pPr marL="207010">
                        <a:lnSpc>
                          <a:spcPct val="100000"/>
                        </a:lnSpc>
                      </a:pPr>
                      <a:r>
                        <a:rPr sz="900" spc="-5" dirty="0">
                          <a:solidFill>
                            <a:srgbClr val="001F5F"/>
                          </a:solidFill>
                          <a:latin typeface="Arial"/>
                          <a:cs typeface="Arial"/>
                        </a:rPr>
                        <a:t>1049</a:t>
                      </a:r>
                      <a:endParaRPr sz="900" dirty="0">
                        <a:latin typeface="Arial"/>
                        <a:cs typeface="Arial"/>
                      </a:endParaRPr>
                    </a:p>
                    <a:p>
                      <a:pPr marL="207010">
                        <a:lnSpc>
                          <a:spcPct val="100000"/>
                        </a:lnSpc>
                      </a:pPr>
                      <a:r>
                        <a:rPr sz="900" spc="-5" dirty="0">
                          <a:solidFill>
                            <a:srgbClr val="001F5F"/>
                          </a:solidFill>
                          <a:latin typeface="Arial"/>
                          <a:cs typeface="Arial"/>
                        </a:rPr>
                        <a:t>1055</a:t>
                      </a:r>
                      <a:endParaRPr sz="900" dirty="0">
                        <a:latin typeface="Arial"/>
                        <a:cs typeface="Arial"/>
                      </a:endParaRPr>
                    </a:p>
                    <a:p>
                      <a:pPr marL="207010">
                        <a:lnSpc>
                          <a:spcPct val="100000"/>
                        </a:lnSpc>
                      </a:pPr>
                      <a:r>
                        <a:rPr sz="900" spc="-5" dirty="0">
                          <a:solidFill>
                            <a:srgbClr val="001F5F"/>
                          </a:solidFill>
                          <a:latin typeface="Arial"/>
                          <a:cs typeface="Arial"/>
                        </a:rPr>
                        <a:t>1061</a:t>
                      </a:r>
                      <a:endParaRPr sz="900" dirty="0">
                        <a:latin typeface="Arial"/>
                        <a:cs typeface="Arial"/>
                      </a:endParaRPr>
                    </a:p>
                    <a:p>
                      <a:pPr marL="207010">
                        <a:lnSpc>
                          <a:spcPct val="100000"/>
                        </a:lnSpc>
                      </a:pPr>
                      <a:r>
                        <a:rPr sz="900" spc="-5" dirty="0">
                          <a:solidFill>
                            <a:srgbClr val="001F5F"/>
                          </a:solidFill>
                          <a:latin typeface="Arial"/>
                          <a:cs typeface="Arial"/>
                        </a:rPr>
                        <a:t>1067</a:t>
                      </a:r>
                      <a:endParaRPr sz="900" dirty="0">
                        <a:latin typeface="Arial"/>
                        <a:cs typeface="Arial"/>
                      </a:endParaRPr>
                    </a:p>
                    <a:p>
                      <a:pPr marL="207010">
                        <a:lnSpc>
                          <a:spcPct val="100000"/>
                        </a:lnSpc>
                      </a:pPr>
                      <a:r>
                        <a:rPr sz="900" spc="-5" dirty="0">
                          <a:solidFill>
                            <a:srgbClr val="001F5F"/>
                          </a:solidFill>
                          <a:latin typeface="Arial"/>
                          <a:cs typeface="Arial"/>
                        </a:rPr>
                        <a:t>1072</a:t>
                      </a:r>
                      <a:endParaRPr sz="900" dirty="0">
                        <a:latin typeface="Arial"/>
                        <a:cs typeface="Arial"/>
                      </a:endParaRPr>
                    </a:p>
                  </a:txBody>
                  <a:tcPr marL="0" marR="0" marT="29845" marB="0">
                    <a:lnL w="12700">
                      <a:solidFill>
                        <a:srgbClr val="000000"/>
                      </a:solidFill>
                      <a:prstDash val="solid"/>
                    </a:lnL>
                    <a:lnR w="12700">
                      <a:solidFill>
                        <a:srgbClr val="000000"/>
                      </a:solidFill>
                      <a:prstDash val="solid"/>
                    </a:lnR>
                    <a:lnT w="25400">
                      <a:solidFill>
                        <a:srgbClr val="000000"/>
                      </a:solidFill>
                      <a:prstDash val="solid"/>
                    </a:lnT>
                    <a:lnB w="12700">
                      <a:solidFill>
                        <a:srgbClr val="000000"/>
                      </a:solidFill>
                      <a:prstDash val="solid"/>
                    </a:lnB>
                    <a:solidFill>
                      <a:srgbClr val="000000">
                        <a:alpha val="19999"/>
                      </a:srgbClr>
                    </a:solidFill>
                  </a:tcPr>
                </a:tc>
                <a:tc>
                  <a:txBody>
                    <a:bodyPr/>
                    <a:lstStyle/>
                    <a:p>
                      <a:pPr marL="207010">
                        <a:lnSpc>
                          <a:spcPct val="100000"/>
                        </a:lnSpc>
                        <a:spcBef>
                          <a:spcPts val="235"/>
                        </a:spcBef>
                      </a:pPr>
                      <a:r>
                        <a:rPr sz="900" spc="-5" dirty="0">
                          <a:solidFill>
                            <a:srgbClr val="001F5F"/>
                          </a:solidFill>
                          <a:latin typeface="Arial"/>
                          <a:cs typeface="Arial"/>
                        </a:rPr>
                        <a:t>1217</a:t>
                      </a:r>
                      <a:endParaRPr sz="900" dirty="0">
                        <a:latin typeface="Arial"/>
                        <a:cs typeface="Arial"/>
                      </a:endParaRPr>
                    </a:p>
                    <a:p>
                      <a:pPr marL="207010">
                        <a:lnSpc>
                          <a:spcPct val="100000"/>
                        </a:lnSpc>
                      </a:pPr>
                      <a:r>
                        <a:rPr sz="900" spc="-5" dirty="0">
                          <a:solidFill>
                            <a:srgbClr val="001F5F"/>
                          </a:solidFill>
                          <a:latin typeface="Arial"/>
                          <a:cs typeface="Arial"/>
                        </a:rPr>
                        <a:t>1223</a:t>
                      </a:r>
                      <a:endParaRPr sz="900" dirty="0">
                        <a:latin typeface="Arial"/>
                        <a:cs typeface="Arial"/>
                      </a:endParaRPr>
                    </a:p>
                    <a:p>
                      <a:pPr marL="207010">
                        <a:lnSpc>
                          <a:spcPct val="100000"/>
                        </a:lnSpc>
                      </a:pPr>
                      <a:r>
                        <a:rPr sz="900" spc="-5" dirty="0">
                          <a:solidFill>
                            <a:srgbClr val="001F5F"/>
                          </a:solidFill>
                          <a:latin typeface="Arial"/>
                          <a:cs typeface="Arial"/>
                        </a:rPr>
                        <a:t>1229</a:t>
                      </a:r>
                      <a:endParaRPr sz="900" dirty="0">
                        <a:latin typeface="Arial"/>
                        <a:cs typeface="Arial"/>
                      </a:endParaRPr>
                    </a:p>
                    <a:p>
                      <a:pPr marL="207010">
                        <a:lnSpc>
                          <a:spcPct val="100000"/>
                        </a:lnSpc>
                      </a:pPr>
                      <a:r>
                        <a:rPr sz="900" spc="-5" dirty="0">
                          <a:solidFill>
                            <a:srgbClr val="001F5F"/>
                          </a:solidFill>
                          <a:latin typeface="Arial"/>
                          <a:cs typeface="Arial"/>
                        </a:rPr>
                        <a:t>1235</a:t>
                      </a:r>
                      <a:endParaRPr sz="900" dirty="0">
                        <a:latin typeface="Arial"/>
                        <a:cs typeface="Arial"/>
                      </a:endParaRPr>
                    </a:p>
                    <a:p>
                      <a:pPr marL="207010">
                        <a:lnSpc>
                          <a:spcPct val="100000"/>
                        </a:lnSpc>
                      </a:pPr>
                      <a:r>
                        <a:rPr sz="900" spc="-5" dirty="0">
                          <a:solidFill>
                            <a:srgbClr val="001F5F"/>
                          </a:solidFill>
                          <a:latin typeface="Arial"/>
                          <a:cs typeface="Arial"/>
                        </a:rPr>
                        <a:t>1241</a:t>
                      </a:r>
                      <a:endParaRPr sz="900" dirty="0">
                        <a:latin typeface="Arial"/>
                        <a:cs typeface="Arial"/>
                      </a:endParaRPr>
                    </a:p>
                    <a:p>
                      <a:pPr marL="207010">
                        <a:lnSpc>
                          <a:spcPct val="100000"/>
                        </a:lnSpc>
                      </a:pPr>
                      <a:r>
                        <a:rPr sz="900" spc="-5" dirty="0">
                          <a:solidFill>
                            <a:srgbClr val="001F5F"/>
                          </a:solidFill>
                          <a:latin typeface="Arial"/>
                          <a:cs typeface="Arial"/>
                        </a:rPr>
                        <a:t>1246</a:t>
                      </a:r>
                      <a:endParaRPr sz="900" dirty="0">
                        <a:latin typeface="Arial"/>
                        <a:cs typeface="Arial"/>
                      </a:endParaRPr>
                    </a:p>
                  </a:txBody>
                  <a:tcPr marL="0" marR="0" marT="29845" marB="0">
                    <a:lnL w="12700">
                      <a:solidFill>
                        <a:srgbClr val="000000"/>
                      </a:solidFill>
                      <a:prstDash val="solid"/>
                    </a:lnL>
                    <a:lnR w="12700">
                      <a:solidFill>
                        <a:srgbClr val="000000"/>
                      </a:solidFill>
                      <a:prstDash val="solid"/>
                    </a:lnR>
                    <a:lnT w="25400">
                      <a:solidFill>
                        <a:srgbClr val="000000"/>
                      </a:solidFill>
                      <a:prstDash val="solid"/>
                    </a:lnT>
                    <a:lnB w="12700">
                      <a:solidFill>
                        <a:srgbClr val="000000"/>
                      </a:solidFill>
                      <a:prstDash val="solid"/>
                    </a:lnB>
                    <a:solidFill>
                      <a:srgbClr val="000000">
                        <a:alpha val="19999"/>
                      </a:srgbClr>
                    </a:solidFill>
                  </a:tcPr>
                </a:tc>
                <a:tc>
                  <a:txBody>
                    <a:bodyPr/>
                    <a:lstStyle/>
                    <a:p>
                      <a:pPr marL="207010">
                        <a:lnSpc>
                          <a:spcPct val="100000"/>
                        </a:lnSpc>
                        <a:spcBef>
                          <a:spcPts val="235"/>
                        </a:spcBef>
                      </a:pPr>
                      <a:r>
                        <a:rPr sz="900" spc="-5" dirty="0">
                          <a:solidFill>
                            <a:srgbClr val="001F5F"/>
                          </a:solidFill>
                          <a:latin typeface="Arial"/>
                          <a:cs typeface="Arial"/>
                        </a:rPr>
                        <a:t>1391</a:t>
                      </a:r>
                      <a:endParaRPr sz="900" dirty="0">
                        <a:latin typeface="Arial"/>
                        <a:cs typeface="Arial"/>
                      </a:endParaRPr>
                    </a:p>
                    <a:p>
                      <a:pPr marL="207010">
                        <a:lnSpc>
                          <a:spcPct val="100000"/>
                        </a:lnSpc>
                      </a:pPr>
                      <a:r>
                        <a:rPr sz="900" spc="-5" dirty="0">
                          <a:solidFill>
                            <a:srgbClr val="001F5F"/>
                          </a:solidFill>
                          <a:latin typeface="Arial"/>
                          <a:cs typeface="Arial"/>
                        </a:rPr>
                        <a:t>1397</a:t>
                      </a:r>
                      <a:endParaRPr sz="900" dirty="0">
                        <a:latin typeface="Arial"/>
                        <a:cs typeface="Arial"/>
                      </a:endParaRPr>
                    </a:p>
                    <a:p>
                      <a:pPr marL="207010">
                        <a:lnSpc>
                          <a:spcPct val="100000"/>
                        </a:lnSpc>
                      </a:pPr>
                      <a:r>
                        <a:rPr sz="900" spc="-5" dirty="0">
                          <a:solidFill>
                            <a:srgbClr val="001F5F"/>
                          </a:solidFill>
                          <a:latin typeface="Arial"/>
                          <a:cs typeface="Arial"/>
                        </a:rPr>
                        <a:t>1403</a:t>
                      </a:r>
                      <a:endParaRPr sz="900" dirty="0">
                        <a:latin typeface="Arial"/>
                        <a:cs typeface="Arial"/>
                      </a:endParaRPr>
                    </a:p>
                    <a:p>
                      <a:pPr marL="207010">
                        <a:lnSpc>
                          <a:spcPct val="100000"/>
                        </a:lnSpc>
                      </a:pPr>
                      <a:r>
                        <a:rPr sz="900" spc="-5" dirty="0">
                          <a:solidFill>
                            <a:srgbClr val="001F5F"/>
                          </a:solidFill>
                          <a:latin typeface="Arial"/>
                          <a:cs typeface="Arial"/>
                        </a:rPr>
                        <a:t>1409</a:t>
                      </a:r>
                      <a:endParaRPr sz="900" dirty="0">
                        <a:latin typeface="Arial"/>
                        <a:cs typeface="Arial"/>
                      </a:endParaRPr>
                    </a:p>
                    <a:p>
                      <a:pPr marL="207010">
                        <a:lnSpc>
                          <a:spcPct val="100000"/>
                        </a:lnSpc>
                      </a:pPr>
                      <a:r>
                        <a:rPr sz="900" spc="-5" dirty="0">
                          <a:solidFill>
                            <a:srgbClr val="001F5F"/>
                          </a:solidFill>
                          <a:latin typeface="Arial"/>
                          <a:cs typeface="Arial"/>
                        </a:rPr>
                        <a:t>1415</a:t>
                      </a:r>
                      <a:endParaRPr sz="900" dirty="0">
                        <a:latin typeface="Arial"/>
                        <a:cs typeface="Arial"/>
                      </a:endParaRPr>
                    </a:p>
                    <a:p>
                      <a:pPr marL="207010">
                        <a:lnSpc>
                          <a:spcPct val="100000"/>
                        </a:lnSpc>
                      </a:pPr>
                      <a:r>
                        <a:rPr sz="900" spc="-5" dirty="0">
                          <a:solidFill>
                            <a:srgbClr val="001F5F"/>
                          </a:solidFill>
                          <a:latin typeface="Arial"/>
                          <a:cs typeface="Arial"/>
                        </a:rPr>
                        <a:t>1420</a:t>
                      </a:r>
                      <a:endParaRPr sz="900" dirty="0">
                        <a:latin typeface="Arial"/>
                        <a:cs typeface="Arial"/>
                      </a:endParaRPr>
                    </a:p>
                  </a:txBody>
                  <a:tcPr marL="0" marR="0" marT="29845" marB="0">
                    <a:lnL w="12700">
                      <a:solidFill>
                        <a:srgbClr val="000000"/>
                      </a:solidFill>
                      <a:prstDash val="solid"/>
                    </a:lnL>
                    <a:lnR w="12700">
                      <a:solidFill>
                        <a:srgbClr val="000000"/>
                      </a:solidFill>
                      <a:prstDash val="solid"/>
                    </a:lnR>
                    <a:lnT w="25400">
                      <a:solidFill>
                        <a:srgbClr val="000000"/>
                      </a:solidFill>
                      <a:prstDash val="solid"/>
                    </a:lnT>
                    <a:lnB w="12700">
                      <a:solidFill>
                        <a:srgbClr val="000000"/>
                      </a:solidFill>
                      <a:prstDash val="solid"/>
                    </a:lnB>
                    <a:solidFill>
                      <a:srgbClr val="000000">
                        <a:alpha val="19999"/>
                      </a:srgbClr>
                    </a:solidFill>
                  </a:tcPr>
                </a:tc>
                <a:tc>
                  <a:txBody>
                    <a:bodyPr/>
                    <a:lstStyle/>
                    <a:p>
                      <a:pPr marL="207010">
                        <a:lnSpc>
                          <a:spcPct val="100000"/>
                        </a:lnSpc>
                        <a:spcBef>
                          <a:spcPts val="235"/>
                        </a:spcBef>
                      </a:pPr>
                      <a:r>
                        <a:rPr sz="900" spc="-5" dirty="0">
                          <a:solidFill>
                            <a:srgbClr val="001F5F"/>
                          </a:solidFill>
                          <a:latin typeface="Arial"/>
                          <a:cs typeface="Arial"/>
                        </a:rPr>
                        <a:t>1565</a:t>
                      </a:r>
                      <a:endParaRPr sz="900" dirty="0">
                        <a:latin typeface="Arial"/>
                        <a:cs typeface="Arial"/>
                      </a:endParaRPr>
                    </a:p>
                    <a:p>
                      <a:pPr marL="207010">
                        <a:lnSpc>
                          <a:spcPct val="100000"/>
                        </a:lnSpc>
                      </a:pPr>
                      <a:r>
                        <a:rPr sz="900" spc="-5" dirty="0">
                          <a:solidFill>
                            <a:srgbClr val="001F5F"/>
                          </a:solidFill>
                          <a:latin typeface="Arial"/>
                          <a:cs typeface="Arial"/>
                        </a:rPr>
                        <a:t>1571</a:t>
                      </a:r>
                      <a:endParaRPr sz="900" dirty="0">
                        <a:latin typeface="Arial"/>
                        <a:cs typeface="Arial"/>
                      </a:endParaRPr>
                    </a:p>
                    <a:p>
                      <a:pPr marL="207010">
                        <a:lnSpc>
                          <a:spcPct val="100000"/>
                        </a:lnSpc>
                      </a:pPr>
                      <a:r>
                        <a:rPr sz="900" spc="-5" dirty="0">
                          <a:solidFill>
                            <a:srgbClr val="001F5F"/>
                          </a:solidFill>
                          <a:latin typeface="Arial"/>
                          <a:cs typeface="Arial"/>
                        </a:rPr>
                        <a:t>1577</a:t>
                      </a:r>
                      <a:endParaRPr sz="900" dirty="0">
                        <a:latin typeface="Arial"/>
                        <a:cs typeface="Arial"/>
                      </a:endParaRPr>
                    </a:p>
                    <a:p>
                      <a:pPr marL="207010">
                        <a:lnSpc>
                          <a:spcPct val="100000"/>
                        </a:lnSpc>
                      </a:pPr>
                      <a:r>
                        <a:rPr sz="900" spc="-5" dirty="0">
                          <a:solidFill>
                            <a:srgbClr val="001F5F"/>
                          </a:solidFill>
                          <a:latin typeface="Arial"/>
                          <a:cs typeface="Arial"/>
                        </a:rPr>
                        <a:t>1583</a:t>
                      </a:r>
                      <a:endParaRPr sz="900" dirty="0">
                        <a:latin typeface="Arial"/>
                        <a:cs typeface="Arial"/>
                      </a:endParaRPr>
                    </a:p>
                    <a:p>
                      <a:pPr marL="207010">
                        <a:lnSpc>
                          <a:spcPct val="100000"/>
                        </a:lnSpc>
                      </a:pPr>
                      <a:r>
                        <a:rPr sz="900" spc="-5" dirty="0">
                          <a:solidFill>
                            <a:srgbClr val="001F5F"/>
                          </a:solidFill>
                          <a:latin typeface="Arial"/>
                          <a:cs typeface="Arial"/>
                        </a:rPr>
                        <a:t>1588</a:t>
                      </a:r>
                      <a:endParaRPr sz="900" dirty="0">
                        <a:latin typeface="Arial"/>
                        <a:cs typeface="Arial"/>
                      </a:endParaRPr>
                    </a:p>
                    <a:p>
                      <a:pPr marL="207010">
                        <a:lnSpc>
                          <a:spcPct val="100000"/>
                        </a:lnSpc>
                      </a:pPr>
                      <a:r>
                        <a:rPr sz="900" spc="-5" dirty="0">
                          <a:solidFill>
                            <a:srgbClr val="001F5F"/>
                          </a:solidFill>
                          <a:latin typeface="Arial"/>
                          <a:cs typeface="Arial"/>
                        </a:rPr>
                        <a:t>1594</a:t>
                      </a:r>
                      <a:endParaRPr sz="900" dirty="0">
                        <a:latin typeface="Arial"/>
                        <a:cs typeface="Arial"/>
                      </a:endParaRPr>
                    </a:p>
                  </a:txBody>
                  <a:tcPr marL="0" marR="0" marT="29845" marB="0">
                    <a:lnL w="12700">
                      <a:solidFill>
                        <a:srgbClr val="000000"/>
                      </a:solidFill>
                      <a:prstDash val="solid"/>
                    </a:lnL>
                    <a:lnR w="12700">
                      <a:solidFill>
                        <a:srgbClr val="000000"/>
                      </a:solidFill>
                      <a:prstDash val="solid"/>
                    </a:lnR>
                    <a:lnT w="25400">
                      <a:solidFill>
                        <a:srgbClr val="000000"/>
                      </a:solidFill>
                      <a:prstDash val="solid"/>
                    </a:lnT>
                    <a:lnB w="12700">
                      <a:solidFill>
                        <a:srgbClr val="000000"/>
                      </a:solidFill>
                      <a:prstDash val="solid"/>
                    </a:lnB>
                    <a:solidFill>
                      <a:srgbClr val="000000">
                        <a:alpha val="19999"/>
                      </a:srgbClr>
                    </a:solidFill>
                  </a:tcPr>
                </a:tc>
                <a:tc>
                  <a:txBody>
                    <a:bodyPr/>
                    <a:lstStyle/>
                    <a:p>
                      <a:pPr marL="207010">
                        <a:lnSpc>
                          <a:spcPct val="100000"/>
                        </a:lnSpc>
                        <a:spcBef>
                          <a:spcPts val="235"/>
                        </a:spcBef>
                      </a:pPr>
                      <a:r>
                        <a:rPr sz="900" spc="-5" dirty="0">
                          <a:solidFill>
                            <a:srgbClr val="001F5F"/>
                          </a:solidFill>
                          <a:latin typeface="Arial"/>
                          <a:cs typeface="Arial"/>
                        </a:rPr>
                        <a:t>1739</a:t>
                      </a:r>
                      <a:endParaRPr sz="900" dirty="0">
                        <a:latin typeface="Arial"/>
                        <a:cs typeface="Arial"/>
                      </a:endParaRPr>
                    </a:p>
                    <a:p>
                      <a:pPr marL="207010">
                        <a:lnSpc>
                          <a:spcPct val="100000"/>
                        </a:lnSpc>
                      </a:pPr>
                      <a:r>
                        <a:rPr sz="900" spc="-5" dirty="0">
                          <a:solidFill>
                            <a:srgbClr val="001F5F"/>
                          </a:solidFill>
                          <a:latin typeface="Arial"/>
                          <a:cs typeface="Arial"/>
                        </a:rPr>
                        <a:t>1745</a:t>
                      </a:r>
                      <a:endParaRPr sz="900" dirty="0">
                        <a:latin typeface="Arial"/>
                        <a:cs typeface="Arial"/>
                      </a:endParaRPr>
                    </a:p>
                    <a:p>
                      <a:pPr marL="207010">
                        <a:lnSpc>
                          <a:spcPct val="100000"/>
                        </a:lnSpc>
                      </a:pPr>
                      <a:r>
                        <a:rPr sz="900" spc="-5" dirty="0">
                          <a:solidFill>
                            <a:srgbClr val="001F5F"/>
                          </a:solidFill>
                          <a:latin typeface="Arial"/>
                          <a:cs typeface="Arial"/>
                        </a:rPr>
                        <a:t>1751</a:t>
                      </a:r>
                      <a:endParaRPr sz="900" dirty="0">
                        <a:latin typeface="Arial"/>
                        <a:cs typeface="Arial"/>
                      </a:endParaRPr>
                    </a:p>
                    <a:p>
                      <a:pPr marL="207010">
                        <a:lnSpc>
                          <a:spcPct val="100000"/>
                        </a:lnSpc>
                      </a:pPr>
                      <a:r>
                        <a:rPr sz="900" spc="-5" dirty="0">
                          <a:solidFill>
                            <a:srgbClr val="001F5F"/>
                          </a:solidFill>
                          <a:latin typeface="Arial"/>
                          <a:cs typeface="Arial"/>
                        </a:rPr>
                        <a:t>1757</a:t>
                      </a:r>
                      <a:endParaRPr sz="900" dirty="0">
                        <a:latin typeface="Arial"/>
                        <a:cs typeface="Arial"/>
                      </a:endParaRPr>
                    </a:p>
                    <a:p>
                      <a:pPr marL="207010">
                        <a:lnSpc>
                          <a:spcPct val="100000"/>
                        </a:lnSpc>
                      </a:pPr>
                      <a:r>
                        <a:rPr sz="900" spc="-5" dirty="0">
                          <a:solidFill>
                            <a:srgbClr val="001F5F"/>
                          </a:solidFill>
                          <a:latin typeface="Arial"/>
                          <a:cs typeface="Arial"/>
                        </a:rPr>
                        <a:t>1762</a:t>
                      </a:r>
                      <a:endParaRPr sz="900" dirty="0">
                        <a:latin typeface="Arial"/>
                        <a:cs typeface="Arial"/>
                      </a:endParaRPr>
                    </a:p>
                    <a:p>
                      <a:pPr marL="207010">
                        <a:lnSpc>
                          <a:spcPct val="100000"/>
                        </a:lnSpc>
                      </a:pPr>
                      <a:r>
                        <a:rPr sz="900" spc="-5" dirty="0">
                          <a:solidFill>
                            <a:srgbClr val="001F5F"/>
                          </a:solidFill>
                          <a:latin typeface="Arial"/>
                          <a:cs typeface="Arial"/>
                        </a:rPr>
                        <a:t>1768</a:t>
                      </a:r>
                      <a:endParaRPr sz="900" dirty="0">
                        <a:latin typeface="Arial"/>
                        <a:cs typeface="Arial"/>
                      </a:endParaRPr>
                    </a:p>
                  </a:txBody>
                  <a:tcPr marL="0" marR="0" marT="29845" marB="0">
                    <a:lnL w="12700">
                      <a:solidFill>
                        <a:srgbClr val="000000"/>
                      </a:solidFill>
                      <a:prstDash val="solid"/>
                    </a:lnL>
                    <a:lnR w="12700">
                      <a:solidFill>
                        <a:srgbClr val="000000"/>
                      </a:solidFill>
                      <a:prstDash val="solid"/>
                    </a:lnR>
                    <a:lnT w="25400">
                      <a:solidFill>
                        <a:srgbClr val="000000"/>
                      </a:solidFill>
                      <a:prstDash val="solid"/>
                    </a:lnT>
                    <a:lnB w="12700">
                      <a:solidFill>
                        <a:srgbClr val="000000"/>
                      </a:solidFill>
                      <a:prstDash val="solid"/>
                    </a:lnB>
                    <a:solidFill>
                      <a:srgbClr val="000000">
                        <a:alpha val="19999"/>
                      </a:srgbClr>
                    </a:solidFill>
                  </a:tcPr>
                </a:tc>
                <a:tc>
                  <a:txBody>
                    <a:bodyPr/>
                    <a:lstStyle/>
                    <a:p>
                      <a:pPr marL="207010">
                        <a:lnSpc>
                          <a:spcPct val="100000"/>
                        </a:lnSpc>
                        <a:spcBef>
                          <a:spcPts val="235"/>
                        </a:spcBef>
                      </a:pPr>
                      <a:r>
                        <a:rPr sz="900" spc="-5" dirty="0">
                          <a:solidFill>
                            <a:srgbClr val="001F5F"/>
                          </a:solidFill>
                          <a:latin typeface="Arial"/>
                          <a:cs typeface="Arial"/>
                        </a:rPr>
                        <a:t>1913</a:t>
                      </a:r>
                      <a:endParaRPr sz="900" dirty="0">
                        <a:latin typeface="Arial"/>
                        <a:cs typeface="Arial"/>
                      </a:endParaRPr>
                    </a:p>
                    <a:p>
                      <a:pPr marL="207010">
                        <a:lnSpc>
                          <a:spcPct val="100000"/>
                        </a:lnSpc>
                      </a:pPr>
                      <a:r>
                        <a:rPr sz="900" spc="-5" dirty="0">
                          <a:solidFill>
                            <a:srgbClr val="001F5F"/>
                          </a:solidFill>
                          <a:latin typeface="Arial"/>
                          <a:cs typeface="Arial"/>
                        </a:rPr>
                        <a:t>1919</a:t>
                      </a:r>
                      <a:endParaRPr sz="900" dirty="0">
                        <a:latin typeface="Arial"/>
                        <a:cs typeface="Arial"/>
                      </a:endParaRPr>
                    </a:p>
                    <a:p>
                      <a:pPr marL="207010">
                        <a:lnSpc>
                          <a:spcPct val="100000"/>
                        </a:lnSpc>
                      </a:pPr>
                      <a:r>
                        <a:rPr sz="900" spc="-5" dirty="0">
                          <a:solidFill>
                            <a:srgbClr val="001F5F"/>
                          </a:solidFill>
                          <a:latin typeface="Arial"/>
                          <a:cs typeface="Arial"/>
                        </a:rPr>
                        <a:t>1925</a:t>
                      </a:r>
                      <a:endParaRPr sz="900" dirty="0">
                        <a:latin typeface="Arial"/>
                        <a:cs typeface="Arial"/>
                      </a:endParaRPr>
                    </a:p>
                    <a:p>
                      <a:pPr marL="207010">
                        <a:lnSpc>
                          <a:spcPct val="100000"/>
                        </a:lnSpc>
                      </a:pPr>
                      <a:r>
                        <a:rPr sz="900" spc="-5" dirty="0">
                          <a:solidFill>
                            <a:srgbClr val="001F5F"/>
                          </a:solidFill>
                          <a:latin typeface="Arial"/>
                          <a:cs typeface="Arial"/>
                        </a:rPr>
                        <a:t>1930</a:t>
                      </a:r>
                      <a:endParaRPr sz="900" dirty="0">
                        <a:latin typeface="Arial"/>
                        <a:cs typeface="Arial"/>
                      </a:endParaRPr>
                    </a:p>
                    <a:p>
                      <a:pPr marL="207010">
                        <a:lnSpc>
                          <a:spcPct val="100000"/>
                        </a:lnSpc>
                      </a:pPr>
                      <a:r>
                        <a:rPr sz="900" spc="-5" dirty="0">
                          <a:solidFill>
                            <a:srgbClr val="001F5F"/>
                          </a:solidFill>
                          <a:latin typeface="Arial"/>
                          <a:cs typeface="Arial"/>
                        </a:rPr>
                        <a:t>1936</a:t>
                      </a:r>
                      <a:endParaRPr sz="900" dirty="0">
                        <a:latin typeface="Arial"/>
                        <a:cs typeface="Arial"/>
                      </a:endParaRPr>
                    </a:p>
                    <a:p>
                      <a:pPr marL="207010">
                        <a:lnSpc>
                          <a:spcPct val="100000"/>
                        </a:lnSpc>
                      </a:pPr>
                      <a:r>
                        <a:rPr sz="900" spc="-5" dirty="0">
                          <a:solidFill>
                            <a:srgbClr val="001F5F"/>
                          </a:solidFill>
                          <a:latin typeface="Arial"/>
                          <a:cs typeface="Arial"/>
                        </a:rPr>
                        <a:t>1942</a:t>
                      </a:r>
                      <a:endParaRPr sz="900" dirty="0">
                        <a:latin typeface="Arial"/>
                        <a:cs typeface="Arial"/>
                      </a:endParaRPr>
                    </a:p>
                  </a:txBody>
                  <a:tcPr marL="0" marR="0" marT="29845" marB="0">
                    <a:lnL w="12700">
                      <a:solidFill>
                        <a:srgbClr val="000000"/>
                      </a:solidFill>
                      <a:prstDash val="solid"/>
                    </a:lnL>
                    <a:lnR w="12700">
                      <a:solidFill>
                        <a:srgbClr val="000000"/>
                      </a:solidFill>
                      <a:prstDash val="solid"/>
                    </a:lnR>
                    <a:lnT w="25400">
                      <a:solidFill>
                        <a:srgbClr val="000000"/>
                      </a:solidFill>
                      <a:prstDash val="solid"/>
                    </a:lnT>
                    <a:lnB w="12700">
                      <a:solidFill>
                        <a:srgbClr val="000000"/>
                      </a:solidFill>
                      <a:prstDash val="solid"/>
                    </a:lnB>
                    <a:solidFill>
                      <a:srgbClr val="000000">
                        <a:alpha val="19999"/>
                      </a:srgbClr>
                    </a:solidFill>
                  </a:tcPr>
                </a:tc>
                <a:extLst>
                  <a:ext uri="{0D108BD9-81ED-4DB2-BD59-A6C34878D82A}">
                    <a16:rowId xmlns:a16="http://schemas.microsoft.com/office/drawing/2014/main" val="859519507"/>
                  </a:ext>
                </a:extLst>
              </a:tr>
              <a:tr h="718132">
                <a:tc>
                  <a:txBody>
                    <a:bodyPr/>
                    <a:lstStyle/>
                    <a:p>
                      <a:pPr algn="ctr">
                        <a:lnSpc>
                          <a:spcPct val="100000"/>
                        </a:lnSpc>
                        <a:spcBef>
                          <a:spcPts val="285"/>
                        </a:spcBef>
                      </a:pPr>
                      <a:r>
                        <a:rPr sz="900" dirty="0">
                          <a:solidFill>
                            <a:srgbClr val="001F5F"/>
                          </a:solidFill>
                          <a:latin typeface="Arial"/>
                          <a:cs typeface="Arial"/>
                        </a:rPr>
                        <a:t>6</a:t>
                      </a:r>
                      <a:endParaRPr sz="900" dirty="0">
                        <a:latin typeface="Arial"/>
                        <a:cs typeface="Arial"/>
                      </a:endParaRPr>
                    </a:p>
                    <a:p>
                      <a:pPr algn="ctr">
                        <a:lnSpc>
                          <a:spcPct val="100000"/>
                        </a:lnSpc>
                      </a:pPr>
                      <a:r>
                        <a:rPr sz="900" dirty="0">
                          <a:solidFill>
                            <a:srgbClr val="001F5F"/>
                          </a:solidFill>
                          <a:latin typeface="Arial"/>
                          <a:cs typeface="Arial"/>
                        </a:rPr>
                        <a:t>7</a:t>
                      </a:r>
                      <a:endParaRPr sz="900" dirty="0">
                        <a:latin typeface="Arial"/>
                        <a:cs typeface="Arial"/>
                      </a:endParaRPr>
                    </a:p>
                    <a:p>
                      <a:pPr algn="ctr">
                        <a:lnSpc>
                          <a:spcPct val="100000"/>
                        </a:lnSpc>
                      </a:pPr>
                      <a:r>
                        <a:rPr sz="900" dirty="0">
                          <a:solidFill>
                            <a:srgbClr val="001F5F"/>
                          </a:solidFill>
                          <a:latin typeface="Arial"/>
                          <a:cs typeface="Arial"/>
                        </a:rPr>
                        <a:t>8</a:t>
                      </a:r>
                      <a:endParaRPr sz="900" dirty="0">
                        <a:latin typeface="Arial"/>
                        <a:cs typeface="Arial"/>
                      </a:endParaRPr>
                    </a:p>
                    <a:p>
                      <a:pPr algn="ctr">
                        <a:lnSpc>
                          <a:spcPct val="100000"/>
                        </a:lnSpc>
                      </a:pPr>
                      <a:r>
                        <a:rPr sz="900" dirty="0">
                          <a:solidFill>
                            <a:srgbClr val="001F5F"/>
                          </a:solidFill>
                          <a:latin typeface="Arial"/>
                          <a:cs typeface="Arial"/>
                        </a:rPr>
                        <a:t>9</a:t>
                      </a:r>
                      <a:endParaRPr sz="900" dirty="0">
                        <a:latin typeface="Arial"/>
                        <a:cs typeface="Arial"/>
                      </a:endParaRPr>
                    </a:p>
                    <a:p>
                      <a:pPr algn="ctr">
                        <a:lnSpc>
                          <a:spcPct val="100000"/>
                        </a:lnSpc>
                      </a:pPr>
                      <a:r>
                        <a:rPr sz="900" spc="-5" dirty="0">
                          <a:solidFill>
                            <a:srgbClr val="001F5F"/>
                          </a:solidFill>
                          <a:latin typeface="Arial"/>
                          <a:cs typeface="Arial"/>
                        </a:rPr>
                        <a:t>10</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285"/>
                        </a:spcBef>
                      </a:pPr>
                      <a:r>
                        <a:rPr sz="900" spc="-5" dirty="0">
                          <a:solidFill>
                            <a:srgbClr val="001F5F"/>
                          </a:solidFill>
                          <a:latin typeface="Arial"/>
                          <a:cs typeface="Arial"/>
                        </a:rPr>
                        <a:t>35</a:t>
                      </a:r>
                      <a:endParaRPr sz="900" dirty="0">
                        <a:latin typeface="Arial"/>
                        <a:cs typeface="Arial"/>
                      </a:endParaRPr>
                    </a:p>
                    <a:p>
                      <a:pPr marL="635" algn="ctr">
                        <a:lnSpc>
                          <a:spcPct val="100000"/>
                        </a:lnSpc>
                      </a:pPr>
                      <a:r>
                        <a:rPr sz="900" spc="-5" dirty="0">
                          <a:solidFill>
                            <a:srgbClr val="001F5F"/>
                          </a:solidFill>
                          <a:latin typeface="Arial"/>
                          <a:cs typeface="Arial"/>
                        </a:rPr>
                        <a:t>41</a:t>
                      </a:r>
                      <a:endParaRPr sz="900" dirty="0">
                        <a:latin typeface="Arial"/>
                        <a:cs typeface="Arial"/>
                      </a:endParaRPr>
                    </a:p>
                    <a:p>
                      <a:pPr marL="635" algn="ctr">
                        <a:lnSpc>
                          <a:spcPct val="100000"/>
                        </a:lnSpc>
                      </a:pPr>
                      <a:r>
                        <a:rPr sz="900" spc="-5" dirty="0">
                          <a:solidFill>
                            <a:srgbClr val="001F5F"/>
                          </a:solidFill>
                          <a:latin typeface="Arial"/>
                          <a:cs typeface="Arial"/>
                        </a:rPr>
                        <a:t>46</a:t>
                      </a:r>
                      <a:endParaRPr sz="900" dirty="0">
                        <a:latin typeface="Arial"/>
                        <a:cs typeface="Arial"/>
                      </a:endParaRPr>
                    </a:p>
                    <a:p>
                      <a:pPr marL="635" algn="ctr">
                        <a:lnSpc>
                          <a:spcPct val="100000"/>
                        </a:lnSpc>
                      </a:pPr>
                      <a:r>
                        <a:rPr sz="900" spc="-5" dirty="0">
                          <a:solidFill>
                            <a:srgbClr val="001F5F"/>
                          </a:solidFill>
                          <a:latin typeface="Arial"/>
                          <a:cs typeface="Arial"/>
                        </a:rPr>
                        <a:t>52</a:t>
                      </a:r>
                      <a:endParaRPr sz="900" dirty="0">
                        <a:latin typeface="Arial"/>
                        <a:cs typeface="Arial"/>
                      </a:endParaRPr>
                    </a:p>
                    <a:p>
                      <a:pPr marL="635" algn="ctr">
                        <a:lnSpc>
                          <a:spcPct val="100000"/>
                        </a:lnSpc>
                      </a:pPr>
                      <a:r>
                        <a:rPr sz="900" spc="-5" dirty="0">
                          <a:solidFill>
                            <a:srgbClr val="001F5F"/>
                          </a:solidFill>
                          <a:latin typeface="Arial"/>
                          <a:cs typeface="Arial"/>
                        </a:rPr>
                        <a:t>58</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85"/>
                        </a:spcBef>
                      </a:pPr>
                      <a:r>
                        <a:rPr sz="900" spc="-5" dirty="0">
                          <a:solidFill>
                            <a:srgbClr val="001F5F"/>
                          </a:solidFill>
                          <a:latin typeface="Arial"/>
                          <a:cs typeface="Arial"/>
                        </a:rPr>
                        <a:t>209</a:t>
                      </a:r>
                      <a:endParaRPr sz="900" dirty="0">
                        <a:latin typeface="Arial"/>
                        <a:cs typeface="Arial"/>
                      </a:endParaRPr>
                    </a:p>
                    <a:p>
                      <a:pPr algn="ctr">
                        <a:lnSpc>
                          <a:spcPct val="100000"/>
                        </a:lnSpc>
                      </a:pPr>
                      <a:r>
                        <a:rPr sz="900" spc="-5" dirty="0">
                          <a:solidFill>
                            <a:srgbClr val="001F5F"/>
                          </a:solidFill>
                          <a:latin typeface="Arial"/>
                          <a:cs typeface="Arial"/>
                        </a:rPr>
                        <a:t>214</a:t>
                      </a:r>
                      <a:endParaRPr sz="900" dirty="0">
                        <a:latin typeface="Arial"/>
                        <a:cs typeface="Arial"/>
                      </a:endParaRPr>
                    </a:p>
                    <a:p>
                      <a:pPr algn="ctr">
                        <a:lnSpc>
                          <a:spcPct val="100000"/>
                        </a:lnSpc>
                      </a:pPr>
                      <a:r>
                        <a:rPr sz="900" spc="-5" dirty="0">
                          <a:solidFill>
                            <a:srgbClr val="001F5F"/>
                          </a:solidFill>
                          <a:latin typeface="Arial"/>
                          <a:cs typeface="Arial"/>
                        </a:rPr>
                        <a:t>220</a:t>
                      </a:r>
                      <a:endParaRPr sz="900" dirty="0">
                        <a:latin typeface="Arial"/>
                        <a:cs typeface="Arial"/>
                      </a:endParaRPr>
                    </a:p>
                    <a:p>
                      <a:pPr algn="ctr">
                        <a:lnSpc>
                          <a:spcPct val="100000"/>
                        </a:lnSpc>
                      </a:pPr>
                      <a:r>
                        <a:rPr sz="900" spc="-5" dirty="0">
                          <a:solidFill>
                            <a:srgbClr val="001F5F"/>
                          </a:solidFill>
                          <a:latin typeface="Arial"/>
                          <a:cs typeface="Arial"/>
                        </a:rPr>
                        <a:t>226</a:t>
                      </a:r>
                      <a:endParaRPr sz="900" dirty="0">
                        <a:latin typeface="Arial"/>
                        <a:cs typeface="Arial"/>
                      </a:endParaRPr>
                    </a:p>
                    <a:p>
                      <a:pPr algn="ctr">
                        <a:lnSpc>
                          <a:spcPct val="100000"/>
                        </a:lnSpc>
                      </a:pPr>
                      <a:r>
                        <a:rPr sz="900" spc="-5" dirty="0">
                          <a:solidFill>
                            <a:srgbClr val="001F5F"/>
                          </a:solidFill>
                          <a:latin typeface="Arial"/>
                          <a:cs typeface="Arial"/>
                        </a:rPr>
                        <a:t>232</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85"/>
                        </a:spcBef>
                      </a:pPr>
                      <a:r>
                        <a:rPr sz="900" spc="-5" dirty="0">
                          <a:solidFill>
                            <a:srgbClr val="001F5F"/>
                          </a:solidFill>
                          <a:latin typeface="Arial"/>
                          <a:cs typeface="Arial"/>
                        </a:rPr>
                        <a:t>383</a:t>
                      </a:r>
                      <a:endParaRPr sz="900" dirty="0">
                        <a:latin typeface="Arial"/>
                        <a:cs typeface="Arial"/>
                      </a:endParaRPr>
                    </a:p>
                    <a:p>
                      <a:pPr algn="ctr">
                        <a:lnSpc>
                          <a:spcPct val="100000"/>
                        </a:lnSpc>
                      </a:pPr>
                      <a:r>
                        <a:rPr sz="900" spc="-5" dirty="0">
                          <a:solidFill>
                            <a:srgbClr val="001F5F"/>
                          </a:solidFill>
                          <a:latin typeface="Arial"/>
                          <a:cs typeface="Arial"/>
                        </a:rPr>
                        <a:t>388</a:t>
                      </a:r>
                      <a:endParaRPr sz="900" dirty="0">
                        <a:latin typeface="Arial"/>
                        <a:cs typeface="Arial"/>
                      </a:endParaRPr>
                    </a:p>
                    <a:p>
                      <a:pPr algn="ctr">
                        <a:lnSpc>
                          <a:spcPct val="100000"/>
                        </a:lnSpc>
                      </a:pPr>
                      <a:r>
                        <a:rPr sz="900" spc="-5" dirty="0">
                          <a:solidFill>
                            <a:srgbClr val="001F5F"/>
                          </a:solidFill>
                          <a:latin typeface="Arial"/>
                          <a:cs typeface="Arial"/>
                        </a:rPr>
                        <a:t>394</a:t>
                      </a:r>
                      <a:endParaRPr sz="900" dirty="0">
                        <a:latin typeface="Arial"/>
                        <a:cs typeface="Arial"/>
                      </a:endParaRPr>
                    </a:p>
                    <a:p>
                      <a:pPr algn="ctr">
                        <a:lnSpc>
                          <a:spcPct val="100000"/>
                        </a:lnSpc>
                      </a:pPr>
                      <a:r>
                        <a:rPr sz="900" spc="-5" dirty="0">
                          <a:solidFill>
                            <a:srgbClr val="001F5F"/>
                          </a:solidFill>
                          <a:latin typeface="Arial"/>
                          <a:cs typeface="Arial"/>
                        </a:rPr>
                        <a:t>400</a:t>
                      </a:r>
                      <a:endParaRPr sz="900" dirty="0">
                        <a:latin typeface="Arial"/>
                        <a:cs typeface="Arial"/>
                      </a:endParaRPr>
                    </a:p>
                    <a:p>
                      <a:pPr algn="ctr">
                        <a:lnSpc>
                          <a:spcPct val="100000"/>
                        </a:lnSpc>
                      </a:pPr>
                      <a:r>
                        <a:rPr sz="900" spc="-5" dirty="0">
                          <a:solidFill>
                            <a:srgbClr val="001F5F"/>
                          </a:solidFill>
                          <a:latin typeface="Arial"/>
                          <a:cs typeface="Arial"/>
                        </a:rPr>
                        <a:t>406</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85"/>
                        </a:spcBef>
                      </a:pPr>
                      <a:r>
                        <a:rPr sz="900" spc="-5" dirty="0">
                          <a:solidFill>
                            <a:srgbClr val="001F5F"/>
                          </a:solidFill>
                          <a:latin typeface="Arial"/>
                          <a:cs typeface="Arial"/>
                        </a:rPr>
                        <a:t>557</a:t>
                      </a:r>
                      <a:endParaRPr sz="900" dirty="0">
                        <a:latin typeface="Arial"/>
                        <a:cs typeface="Arial"/>
                      </a:endParaRPr>
                    </a:p>
                    <a:p>
                      <a:pPr algn="ctr">
                        <a:lnSpc>
                          <a:spcPct val="100000"/>
                        </a:lnSpc>
                      </a:pPr>
                      <a:r>
                        <a:rPr sz="900" spc="-5" dirty="0">
                          <a:solidFill>
                            <a:srgbClr val="001F5F"/>
                          </a:solidFill>
                          <a:latin typeface="Arial"/>
                          <a:cs typeface="Arial"/>
                        </a:rPr>
                        <a:t>562</a:t>
                      </a:r>
                      <a:endParaRPr sz="900" dirty="0">
                        <a:latin typeface="Arial"/>
                        <a:cs typeface="Arial"/>
                      </a:endParaRPr>
                    </a:p>
                    <a:p>
                      <a:pPr algn="ctr">
                        <a:lnSpc>
                          <a:spcPct val="100000"/>
                        </a:lnSpc>
                      </a:pPr>
                      <a:r>
                        <a:rPr sz="900" spc="-5" dirty="0">
                          <a:solidFill>
                            <a:srgbClr val="001F5F"/>
                          </a:solidFill>
                          <a:latin typeface="Arial"/>
                          <a:cs typeface="Arial"/>
                        </a:rPr>
                        <a:t>568</a:t>
                      </a:r>
                      <a:endParaRPr sz="900" dirty="0">
                        <a:latin typeface="Arial"/>
                        <a:cs typeface="Arial"/>
                      </a:endParaRPr>
                    </a:p>
                    <a:p>
                      <a:pPr algn="ctr">
                        <a:lnSpc>
                          <a:spcPct val="100000"/>
                        </a:lnSpc>
                      </a:pPr>
                      <a:r>
                        <a:rPr sz="900" spc="-5" dirty="0">
                          <a:solidFill>
                            <a:srgbClr val="001F5F"/>
                          </a:solidFill>
                          <a:latin typeface="Arial"/>
                          <a:cs typeface="Arial"/>
                        </a:rPr>
                        <a:t>574</a:t>
                      </a:r>
                      <a:endParaRPr sz="900" dirty="0">
                        <a:latin typeface="Arial"/>
                        <a:cs typeface="Arial"/>
                      </a:endParaRPr>
                    </a:p>
                    <a:p>
                      <a:pPr algn="ctr">
                        <a:lnSpc>
                          <a:spcPct val="100000"/>
                        </a:lnSpc>
                      </a:pPr>
                      <a:r>
                        <a:rPr sz="900" spc="-5" dirty="0">
                          <a:solidFill>
                            <a:srgbClr val="001F5F"/>
                          </a:solidFill>
                          <a:latin typeface="Arial"/>
                          <a:cs typeface="Arial"/>
                        </a:rPr>
                        <a:t>580</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85"/>
                        </a:spcBef>
                      </a:pPr>
                      <a:r>
                        <a:rPr sz="900" spc="-5" dirty="0">
                          <a:solidFill>
                            <a:srgbClr val="001F5F"/>
                          </a:solidFill>
                          <a:latin typeface="Arial"/>
                          <a:cs typeface="Arial"/>
                        </a:rPr>
                        <a:t>730</a:t>
                      </a:r>
                      <a:endParaRPr sz="900" dirty="0">
                        <a:latin typeface="Arial"/>
                        <a:cs typeface="Arial"/>
                      </a:endParaRPr>
                    </a:p>
                    <a:p>
                      <a:pPr algn="ctr">
                        <a:lnSpc>
                          <a:spcPct val="100000"/>
                        </a:lnSpc>
                      </a:pPr>
                      <a:r>
                        <a:rPr sz="900" spc="-5" dirty="0">
                          <a:solidFill>
                            <a:srgbClr val="001F5F"/>
                          </a:solidFill>
                          <a:latin typeface="Arial"/>
                          <a:cs typeface="Arial"/>
                        </a:rPr>
                        <a:t>736</a:t>
                      </a:r>
                      <a:endParaRPr sz="900" dirty="0">
                        <a:latin typeface="Arial"/>
                        <a:cs typeface="Arial"/>
                      </a:endParaRPr>
                    </a:p>
                    <a:p>
                      <a:pPr algn="ctr">
                        <a:lnSpc>
                          <a:spcPct val="100000"/>
                        </a:lnSpc>
                      </a:pPr>
                      <a:r>
                        <a:rPr sz="900" spc="-5" dirty="0">
                          <a:solidFill>
                            <a:srgbClr val="001F5F"/>
                          </a:solidFill>
                          <a:latin typeface="Arial"/>
                          <a:cs typeface="Arial"/>
                        </a:rPr>
                        <a:t>742</a:t>
                      </a:r>
                      <a:endParaRPr sz="900" dirty="0">
                        <a:latin typeface="Arial"/>
                        <a:cs typeface="Arial"/>
                      </a:endParaRPr>
                    </a:p>
                    <a:p>
                      <a:pPr algn="ctr">
                        <a:lnSpc>
                          <a:spcPct val="100000"/>
                        </a:lnSpc>
                      </a:pPr>
                      <a:r>
                        <a:rPr sz="900" spc="-5" dirty="0">
                          <a:solidFill>
                            <a:srgbClr val="001F5F"/>
                          </a:solidFill>
                          <a:latin typeface="Arial"/>
                          <a:cs typeface="Arial"/>
                        </a:rPr>
                        <a:t>748</a:t>
                      </a:r>
                      <a:endParaRPr sz="900" dirty="0">
                        <a:latin typeface="Arial"/>
                        <a:cs typeface="Arial"/>
                      </a:endParaRPr>
                    </a:p>
                    <a:p>
                      <a:pPr algn="ctr">
                        <a:lnSpc>
                          <a:spcPct val="100000"/>
                        </a:lnSpc>
                      </a:pPr>
                      <a:r>
                        <a:rPr sz="900" spc="-5" dirty="0">
                          <a:solidFill>
                            <a:srgbClr val="001F5F"/>
                          </a:solidFill>
                          <a:latin typeface="Arial"/>
                          <a:cs typeface="Arial"/>
                        </a:rPr>
                        <a:t>754</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85"/>
                        </a:spcBef>
                      </a:pPr>
                      <a:r>
                        <a:rPr sz="900" spc="-5" dirty="0">
                          <a:solidFill>
                            <a:srgbClr val="001F5F"/>
                          </a:solidFill>
                          <a:latin typeface="Arial"/>
                          <a:cs typeface="Arial"/>
                        </a:rPr>
                        <a:t>904</a:t>
                      </a:r>
                      <a:endParaRPr sz="900" dirty="0">
                        <a:latin typeface="Arial"/>
                        <a:cs typeface="Arial"/>
                      </a:endParaRPr>
                    </a:p>
                    <a:p>
                      <a:pPr algn="ctr">
                        <a:lnSpc>
                          <a:spcPct val="100000"/>
                        </a:lnSpc>
                      </a:pPr>
                      <a:r>
                        <a:rPr sz="900" spc="-5" dirty="0">
                          <a:solidFill>
                            <a:srgbClr val="001F5F"/>
                          </a:solidFill>
                          <a:latin typeface="Arial"/>
                          <a:cs typeface="Arial"/>
                        </a:rPr>
                        <a:t>910</a:t>
                      </a:r>
                      <a:endParaRPr sz="900" dirty="0">
                        <a:latin typeface="Arial"/>
                        <a:cs typeface="Arial"/>
                      </a:endParaRPr>
                    </a:p>
                    <a:p>
                      <a:pPr algn="ctr">
                        <a:lnSpc>
                          <a:spcPct val="100000"/>
                        </a:lnSpc>
                      </a:pPr>
                      <a:r>
                        <a:rPr sz="900" spc="-5" dirty="0">
                          <a:solidFill>
                            <a:srgbClr val="001F5F"/>
                          </a:solidFill>
                          <a:latin typeface="Arial"/>
                          <a:cs typeface="Arial"/>
                        </a:rPr>
                        <a:t>916</a:t>
                      </a:r>
                      <a:endParaRPr sz="900" dirty="0">
                        <a:latin typeface="Arial"/>
                        <a:cs typeface="Arial"/>
                      </a:endParaRPr>
                    </a:p>
                    <a:p>
                      <a:pPr algn="ctr">
                        <a:lnSpc>
                          <a:spcPct val="100000"/>
                        </a:lnSpc>
                      </a:pPr>
                      <a:r>
                        <a:rPr sz="900" spc="-5" dirty="0">
                          <a:solidFill>
                            <a:srgbClr val="001F5F"/>
                          </a:solidFill>
                          <a:latin typeface="Arial"/>
                          <a:cs typeface="Arial"/>
                        </a:rPr>
                        <a:t>922</a:t>
                      </a:r>
                      <a:endParaRPr sz="900" dirty="0">
                        <a:latin typeface="Arial"/>
                        <a:cs typeface="Arial"/>
                      </a:endParaRPr>
                    </a:p>
                    <a:p>
                      <a:pPr algn="ctr">
                        <a:lnSpc>
                          <a:spcPct val="100000"/>
                        </a:lnSpc>
                      </a:pPr>
                      <a:r>
                        <a:rPr sz="900" spc="-5" dirty="0">
                          <a:solidFill>
                            <a:srgbClr val="001F5F"/>
                          </a:solidFill>
                          <a:latin typeface="Arial"/>
                          <a:cs typeface="Arial"/>
                        </a:rPr>
                        <a:t>928</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7010">
                        <a:lnSpc>
                          <a:spcPct val="100000"/>
                        </a:lnSpc>
                        <a:spcBef>
                          <a:spcPts val="285"/>
                        </a:spcBef>
                      </a:pPr>
                      <a:r>
                        <a:rPr sz="900" spc="-5" dirty="0">
                          <a:solidFill>
                            <a:srgbClr val="001F5F"/>
                          </a:solidFill>
                          <a:latin typeface="Arial"/>
                          <a:cs typeface="Arial"/>
                        </a:rPr>
                        <a:t>1078</a:t>
                      </a:r>
                      <a:endParaRPr sz="900" dirty="0">
                        <a:latin typeface="Arial"/>
                        <a:cs typeface="Arial"/>
                      </a:endParaRPr>
                    </a:p>
                    <a:p>
                      <a:pPr marL="207010">
                        <a:lnSpc>
                          <a:spcPct val="100000"/>
                        </a:lnSpc>
                      </a:pPr>
                      <a:r>
                        <a:rPr sz="900" spc="-5" dirty="0">
                          <a:solidFill>
                            <a:srgbClr val="001F5F"/>
                          </a:solidFill>
                          <a:latin typeface="Arial"/>
                          <a:cs typeface="Arial"/>
                        </a:rPr>
                        <a:t>1084</a:t>
                      </a:r>
                      <a:endParaRPr sz="900" dirty="0">
                        <a:latin typeface="Arial"/>
                        <a:cs typeface="Arial"/>
                      </a:endParaRPr>
                    </a:p>
                    <a:p>
                      <a:pPr marL="207010">
                        <a:lnSpc>
                          <a:spcPct val="100000"/>
                        </a:lnSpc>
                      </a:pPr>
                      <a:r>
                        <a:rPr sz="900" spc="-5" dirty="0">
                          <a:solidFill>
                            <a:srgbClr val="001F5F"/>
                          </a:solidFill>
                          <a:latin typeface="Arial"/>
                          <a:cs typeface="Arial"/>
                        </a:rPr>
                        <a:t>1090</a:t>
                      </a:r>
                      <a:endParaRPr sz="900" dirty="0">
                        <a:latin typeface="Arial"/>
                        <a:cs typeface="Arial"/>
                      </a:endParaRPr>
                    </a:p>
                    <a:p>
                      <a:pPr marL="207010">
                        <a:lnSpc>
                          <a:spcPct val="100000"/>
                        </a:lnSpc>
                      </a:pPr>
                      <a:r>
                        <a:rPr sz="900" spc="-5" dirty="0">
                          <a:solidFill>
                            <a:srgbClr val="001F5F"/>
                          </a:solidFill>
                          <a:latin typeface="Arial"/>
                          <a:cs typeface="Arial"/>
                        </a:rPr>
                        <a:t>1096</a:t>
                      </a:r>
                      <a:endParaRPr sz="900" dirty="0">
                        <a:latin typeface="Arial"/>
                        <a:cs typeface="Arial"/>
                      </a:endParaRPr>
                    </a:p>
                    <a:p>
                      <a:pPr marL="207010">
                        <a:lnSpc>
                          <a:spcPct val="100000"/>
                        </a:lnSpc>
                      </a:pPr>
                      <a:r>
                        <a:rPr sz="900" spc="-5" dirty="0">
                          <a:solidFill>
                            <a:srgbClr val="001F5F"/>
                          </a:solidFill>
                          <a:latin typeface="Arial"/>
                          <a:cs typeface="Arial"/>
                        </a:rPr>
                        <a:t>1101</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7010">
                        <a:lnSpc>
                          <a:spcPct val="100000"/>
                        </a:lnSpc>
                        <a:spcBef>
                          <a:spcPts val="285"/>
                        </a:spcBef>
                      </a:pPr>
                      <a:r>
                        <a:rPr sz="900" spc="-5" dirty="0">
                          <a:solidFill>
                            <a:srgbClr val="001F5F"/>
                          </a:solidFill>
                          <a:latin typeface="Arial"/>
                          <a:cs typeface="Arial"/>
                        </a:rPr>
                        <a:t>1252</a:t>
                      </a:r>
                      <a:endParaRPr sz="900" dirty="0">
                        <a:latin typeface="Arial"/>
                        <a:cs typeface="Arial"/>
                      </a:endParaRPr>
                    </a:p>
                    <a:p>
                      <a:pPr marL="207010">
                        <a:lnSpc>
                          <a:spcPct val="100000"/>
                        </a:lnSpc>
                      </a:pPr>
                      <a:r>
                        <a:rPr sz="900" spc="-5" dirty="0">
                          <a:solidFill>
                            <a:srgbClr val="001F5F"/>
                          </a:solidFill>
                          <a:latin typeface="Arial"/>
                          <a:cs typeface="Arial"/>
                        </a:rPr>
                        <a:t>1258</a:t>
                      </a:r>
                      <a:endParaRPr sz="900" dirty="0">
                        <a:latin typeface="Arial"/>
                        <a:cs typeface="Arial"/>
                      </a:endParaRPr>
                    </a:p>
                    <a:p>
                      <a:pPr marL="207010">
                        <a:lnSpc>
                          <a:spcPct val="100000"/>
                        </a:lnSpc>
                      </a:pPr>
                      <a:r>
                        <a:rPr sz="900" spc="-5" dirty="0">
                          <a:solidFill>
                            <a:srgbClr val="001F5F"/>
                          </a:solidFill>
                          <a:latin typeface="Arial"/>
                          <a:cs typeface="Arial"/>
                        </a:rPr>
                        <a:t>1264</a:t>
                      </a:r>
                      <a:endParaRPr sz="900" dirty="0">
                        <a:latin typeface="Arial"/>
                        <a:cs typeface="Arial"/>
                      </a:endParaRPr>
                    </a:p>
                    <a:p>
                      <a:pPr marL="207010">
                        <a:lnSpc>
                          <a:spcPct val="100000"/>
                        </a:lnSpc>
                      </a:pPr>
                      <a:r>
                        <a:rPr sz="900" spc="-5" dirty="0">
                          <a:solidFill>
                            <a:srgbClr val="001F5F"/>
                          </a:solidFill>
                          <a:latin typeface="Arial"/>
                          <a:cs typeface="Arial"/>
                        </a:rPr>
                        <a:t>1270</a:t>
                      </a:r>
                      <a:endParaRPr sz="900" dirty="0">
                        <a:latin typeface="Arial"/>
                        <a:cs typeface="Arial"/>
                      </a:endParaRPr>
                    </a:p>
                    <a:p>
                      <a:pPr marL="207010">
                        <a:lnSpc>
                          <a:spcPct val="100000"/>
                        </a:lnSpc>
                      </a:pPr>
                      <a:r>
                        <a:rPr sz="900" spc="-5" dirty="0">
                          <a:solidFill>
                            <a:srgbClr val="001F5F"/>
                          </a:solidFill>
                          <a:latin typeface="Arial"/>
                          <a:cs typeface="Arial"/>
                        </a:rPr>
                        <a:t>1275</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7010">
                        <a:lnSpc>
                          <a:spcPct val="100000"/>
                        </a:lnSpc>
                        <a:spcBef>
                          <a:spcPts val="285"/>
                        </a:spcBef>
                      </a:pPr>
                      <a:r>
                        <a:rPr sz="900" spc="-5" dirty="0">
                          <a:solidFill>
                            <a:srgbClr val="001F5F"/>
                          </a:solidFill>
                          <a:latin typeface="Arial"/>
                          <a:cs typeface="Arial"/>
                        </a:rPr>
                        <a:t>1426</a:t>
                      </a:r>
                      <a:endParaRPr sz="900" dirty="0">
                        <a:latin typeface="Arial"/>
                        <a:cs typeface="Arial"/>
                      </a:endParaRPr>
                    </a:p>
                    <a:p>
                      <a:pPr marL="207010">
                        <a:lnSpc>
                          <a:spcPct val="100000"/>
                        </a:lnSpc>
                      </a:pPr>
                      <a:r>
                        <a:rPr sz="900" spc="-5" dirty="0">
                          <a:solidFill>
                            <a:srgbClr val="001F5F"/>
                          </a:solidFill>
                          <a:latin typeface="Arial"/>
                          <a:cs typeface="Arial"/>
                        </a:rPr>
                        <a:t>1432</a:t>
                      </a:r>
                      <a:endParaRPr sz="900" dirty="0">
                        <a:latin typeface="Arial"/>
                        <a:cs typeface="Arial"/>
                      </a:endParaRPr>
                    </a:p>
                    <a:p>
                      <a:pPr marL="207010">
                        <a:lnSpc>
                          <a:spcPct val="100000"/>
                        </a:lnSpc>
                      </a:pPr>
                      <a:r>
                        <a:rPr sz="900" spc="-5" dirty="0">
                          <a:solidFill>
                            <a:srgbClr val="001F5F"/>
                          </a:solidFill>
                          <a:latin typeface="Arial"/>
                          <a:cs typeface="Arial"/>
                        </a:rPr>
                        <a:t>1438</a:t>
                      </a:r>
                      <a:endParaRPr sz="900" dirty="0">
                        <a:latin typeface="Arial"/>
                        <a:cs typeface="Arial"/>
                      </a:endParaRPr>
                    </a:p>
                    <a:p>
                      <a:pPr marL="207010">
                        <a:lnSpc>
                          <a:spcPct val="100000"/>
                        </a:lnSpc>
                      </a:pPr>
                      <a:r>
                        <a:rPr sz="900" spc="-5" dirty="0">
                          <a:solidFill>
                            <a:srgbClr val="001F5F"/>
                          </a:solidFill>
                          <a:latin typeface="Arial"/>
                          <a:cs typeface="Arial"/>
                        </a:rPr>
                        <a:t>1444</a:t>
                      </a:r>
                      <a:endParaRPr sz="900" dirty="0">
                        <a:latin typeface="Arial"/>
                        <a:cs typeface="Arial"/>
                      </a:endParaRPr>
                    </a:p>
                    <a:p>
                      <a:pPr marL="207010">
                        <a:lnSpc>
                          <a:spcPct val="100000"/>
                        </a:lnSpc>
                      </a:pPr>
                      <a:r>
                        <a:rPr sz="900" spc="-5" dirty="0">
                          <a:solidFill>
                            <a:srgbClr val="001F5F"/>
                          </a:solidFill>
                          <a:latin typeface="Arial"/>
                          <a:cs typeface="Arial"/>
                        </a:rPr>
                        <a:t>1449</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7010">
                        <a:lnSpc>
                          <a:spcPct val="100000"/>
                        </a:lnSpc>
                        <a:spcBef>
                          <a:spcPts val="285"/>
                        </a:spcBef>
                      </a:pPr>
                      <a:r>
                        <a:rPr sz="900" spc="-5" dirty="0">
                          <a:solidFill>
                            <a:srgbClr val="001F5F"/>
                          </a:solidFill>
                          <a:latin typeface="Arial"/>
                          <a:cs typeface="Arial"/>
                        </a:rPr>
                        <a:t>1600</a:t>
                      </a:r>
                      <a:endParaRPr sz="900" dirty="0">
                        <a:latin typeface="Arial"/>
                        <a:cs typeface="Arial"/>
                      </a:endParaRPr>
                    </a:p>
                    <a:p>
                      <a:pPr marL="207010">
                        <a:lnSpc>
                          <a:spcPct val="100000"/>
                        </a:lnSpc>
                      </a:pPr>
                      <a:r>
                        <a:rPr sz="900" spc="-5" dirty="0">
                          <a:solidFill>
                            <a:srgbClr val="001F5F"/>
                          </a:solidFill>
                          <a:latin typeface="Arial"/>
                          <a:cs typeface="Arial"/>
                        </a:rPr>
                        <a:t>1606</a:t>
                      </a:r>
                      <a:endParaRPr sz="900" dirty="0">
                        <a:latin typeface="Arial"/>
                        <a:cs typeface="Arial"/>
                      </a:endParaRPr>
                    </a:p>
                    <a:p>
                      <a:pPr marL="207010">
                        <a:lnSpc>
                          <a:spcPct val="100000"/>
                        </a:lnSpc>
                      </a:pPr>
                      <a:r>
                        <a:rPr sz="900" spc="-5" dirty="0">
                          <a:solidFill>
                            <a:srgbClr val="001F5F"/>
                          </a:solidFill>
                          <a:latin typeface="Arial"/>
                          <a:cs typeface="Arial"/>
                        </a:rPr>
                        <a:t>1612</a:t>
                      </a:r>
                      <a:endParaRPr sz="900" dirty="0">
                        <a:latin typeface="Arial"/>
                        <a:cs typeface="Arial"/>
                      </a:endParaRPr>
                    </a:p>
                    <a:p>
                      <a:pPr marL="207010">
                        <a:lnSpc>
                          <a:spcPct val="100000"/>
                        </a:lnSpc>
                      </a:pPr>
                      <a:r>
                        <a:rPr sz="900" spc="-5" dirty="0">
                          <a:solidFill>
                            <a:srgbClr val="001F5F"/>
                          </a:solidFill>
                          <a:latin typeface="Arial"/>
                          <a:cs typeface="Arial"/>
                        </a:rPr>
                        <a:t>1617</a:t>
                      </a:r>
                      <a:endParaRPr sz="900" dirty="0">
                        <a:latin typeface="Arial"/>
                        <a:cs typeface="Arial"/>
                      </a:endParaRPr>
                    </a:p>
                    <a:p>
                      <a:pPr marL="207010">
                        <a:lnSpc>
                          <a:spcPct val="100000"/>
                        </a:lnSpc>
                      </a:pPr>
                      <a:r>
                        <a:rPr sz="900" spc="-5" dirty="0">
                          <a:solidFill>
                            <a:srgbClr val="001F5F"/>
                          </a:solidFill>
                          <a:latin typeface="Arial"/>
                          <a:cs typeface="Arial"/>
                        </a:rPr>
                        <a:t>1623</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7010">
                        <a:lnSpc>
                          <a:spcPct val="100000"/>
                        </a:lnSpc>
                        <a:spcBef>
                          <a:spcPts val="285"/>
                        </a:spcBef>
                      </a:pPr>
                      <a:r>
                        <a:rPr sz="900" spc="-5" dirty="0">
                          <a:solidFill>
                            <a:srgbClr val="001F5F"/>
                          </a:solidFill>
                          <a:latin typeface="Arial"/>
                          <a:cs typeface="Arial"/>
                        </a:rPr>
                        <a:t>1774</a:t>
                      </a:r>
                      <a:endParaRPr sz="900" dirty="0">
                        <a:latin typeface="Arial"/>
                        <a:cs typeface="Arial"/>
                      </a:endParaRPr>
                    </a:p>
                    <a:p>
                      <a:pPr marL="207010">
                        <a:lnSpc>
                          <a:spcPct val="100000"/>
                        </a:lnSpc>
                      </a:pPr>
                      <a:r>
                        <a:rPr sz="900" spc="-5" dirty="0">
                          <a:solidFill>
                            <a:srgbClr val="001F5F"/>
                          </a:solidFill>
                          <a:latin typeface="Arial"/>
                          <a:cs typeface="Arial"/>
                        </a:rPr>
                        <a:t>1780</a:t>
                      </a:r>
                      <a:endParaRPr sz="900" dirty="0">
                        <a:latin typeface="Arial"/>
                        <a:cs typeface="Arial"/>
                      </a:endParaRPr>
                    </a:p>
                    <a:p>
                      <a:pPr marL="207010">
                        <a:lnSpc>
                          <a:spcPct val="100000"/>
                        </a:lnSpc>
                      </a:pPr>
                      <a:r>
                        <a:rPr sz="900" spc="-5" dirty="0">
                          <a:solidFill>
                            <a:srgbClr val="001F5F"/>
                          </a:solidFill>
                          <a:latin typeface="Arial"/>
                          <a:cs typeface="Arial"/>
                        </a:rPr>
                        <a:t>1786</a:t>
                      </a:r>
                      <a:endParaRPr sz="900" dirty="0">
                        <a:latin typeface="Arial"/>
                        <a:cs typeface="Arial"/>
                      </a:endParaRPr>
                    </a:p>
                    <a:p>
                      <a:pPr marL="207010">
                        <a:lnSpc>
                          <a:spcPct val="100000"/>
                        </a:lnSpc>
                      </a:pPr>
                      <a:r>
                        <a:rPr sz="900" spc="-5" dirty="0">
                          <a:solidFill>
                            <a:srgbClr val="001F5F"/>
                          </a:solidFill>
                          <a:latin typeface="Arial"/>
                          <a:cs typeface="Arial"/>
                        </a:rPr>
                        <a:t>1791</a:t>
                      </a:r>
                      <a:endParaRPr sz="900" dirty="0">
                        <a:latin typeface="Arial"/>
                        <a:cs typeface="Arial"/>
                      </a:endParaRPr>
                    </a:p>
                    <a:p>
                      <a:pPr marL="207010">
                        <a:lnSpc>
                          <a:spcPct val="100000"/>
                        </a:lnSpc>
                      </a:pPr>
                      <a:r>
                        <a:rPr sz="900" spc="-5" dirty="0">
                          <a:solidFill>
                            <a:srgbClr val="001F5F"/>
                          </a:solidFill>
                          <a:latin typeface="Arial"/>
                          <a:cs typeface="Arial"/>
                        </a:rPr>
                        <a:t>1797</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7010">
                        <a:lnSpc>
                          <a:spcPct val="100000"/>
                        </a:lnSpc>
                        <a:spcBef>
                          <a:spcPts val="285"/>
                        </a:spcBef>
                      </a:pPr>
                      <a:r>
                        <a:rPr sz="900" spc="-5" dirty="0">
                          <a:solidFill>
                            <a:srgbClr val="001F5F"/>
                          </a:solidFill>
                          <a:latin typeface="Arial"/>
                          <a:cs typeface="Arial"/>
                        </a:rPr>
                        <a:t>1948</a:t>
                      </a:r>
                      <a:endParaRPr sz="900" dirty="0">
                        <a:latin typeface="Arial"/>
                        <a:cs typeface="Arial"/>
                      </a:endParaRPr>
                    </a:p>
                    <a:p>
                      <a:pPr marL="207010">
                        <a:lnSpc>
                          <a:spcPct val="100000"/>
                        </a:lnSpc>
                      </a:pPr>
                      <a:r>
                        <a:rPr sz="900" spc="-5" dirty="0">
                          <a:solidFill>
                            <a:srgbClr val="001F5F"/>
                          </a:solidFill>
                          <a:latin typeface="Arial"/>
                          <a:cs typeface="Arial"/>
                        </a:rPr>
                        <a:t>1954</a:t>
                      </a:r>
                      <a:endParaRPr sz="900" dirty="0">
                        <a:latin typeface="Arial"/>
                        <a:cs typeface="Arial"/>
                      </a:endParaRPr>
                    </a:p>
                    <a:p>
                      <a:pPr marL="207010">
                        <a:lnSpc>
                          <a:spcPct val="100000"/>
                        </a:lnSpc>
                      </a:pPr>
                      <a:r>
                        <a:rPr sz="900" spc="-5" dirty="0">
                          <a:solidFill>
                            <a:srgbClr val="001F5F"/>
                          </a:solidFill>
                          <a:latin typeface="Arial"/>
                          <a:cs typeface="Arial"/>
                        </a:rPr>
                        <a:t>1959</a:t>
                      </a:r>
                      <a:endParaRPr sz="900" dirty="0">
                        <a:latin typeface="Arial"/>
                        <a:cs typeface="Arial"/>
                      </a:endParaRPr>
                    </a:p>
                    <a:p>
                      <a:pPr marL="207010">
                        <a:lnSpc>
                          <a:spcPct val="100000"/>
                        </a:lnSpc>
                      </a:pPr>
                      <a:r>
                        <a:rPr sz="900" spc="-5" dirty="0">
                          <a:solidFill>
                            <a:srgbClr val="001F5F"/>
                          </a:solidFill>
                          <a:latin typeface="Arial"/>
                          <a:cs typeface="Arial"/>
                        </a:rPr>
                        <a:t>1965</a:t>
                      </a:r>
                      <a:endParaRPr sz="900" dirty="0">
                        <a:latin typeface="Arial"/>
                        <a:cs typeface="Arial"/>
                      </a:endParaRPr>
                    </a:p>
                    <a:p>
                      <a:pPr marL="207010">
                        <a:lnSpc>
                          <a:spcPct val="100000"/>
                        </a:lnSpc>
                      </a:pPr>
                      <a:r>
                        <a:rPr sz="900" spc="-5" dirty="0">
                          <a:solidFill>
                            <a:srgbClr val="001F5F"/>
                          </a:solidFill>
                          <a:latin typeface="Arial"/>
                          <a:cs typeface="Arial"/>
                        </a:rPr>
                        <a:t>1971</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9346814"/>
                  </a:ext>
                </a:extLst>
              </a:tr>
              <a:tr h="718132">
                <a:tc>
                  <a:txBody>
                    <a:bodyPr/>
                    <a:lstStyle/>
                    <a:p>
                      <a:pPr algn="ctr">
                        <a:lnSpc>
                          <a:spcPct val="100000"/>
                        </a:lnSpc>
                        <a:spcBef>
                          <a:spcPts val="285"/>
                        </a:spcBef>
                      </a:pPr>
                      <a:r>
                        <a:rPr sz="900" spc="-5" dirty="0">
                          <a:solidFill>
                            <a:srgbClr val="001F5F"/>
                          </a:solidFill>
                          <a:latin typeface="Arial"/>
                          <a:cs typeface="Arial"/>
                        </a:rPr>
                        <a:t>11</a:t>
                      </a:r>
                      <a:endParaRPr sz="900" dirty="0">
                        <a:latin typeface="Arial"/>
                        <a:cs typeface="Arial"/>
                      </a:endParaRPr>
                    </a:p>
                    <a:p>
                      <a:pPr algn="ctr">
                        <a:lnSpc>
                          <a:spcPct val="100000"/>
                        </a:lnSpc>
                      </a:pPr>
                      <a:r>
                        <a:rPr sz="900" spc="-5" dirty="0">
                          <a:solidFill>
                            <a:srgbClr val="001F5F"/>
                          </a:solidFill>
                          <a:latin typeface="Arial"/>
                          <a:cs typeface="Arial"/>
                        </a:rPr>
                        <a:t>12</a:t>
                      </a:r>
                      <a:endParaRPr sz="900" dirty="0">
                        <a:latin typeface="Arial"/>
                        <a:cs typeface="Arial"/>
                      </a:endParaRPr>
                    </a:p>
                    <a:p>
                      <a:pPr algn="ctr">
                        <a:lnSpc>
                          <a:spcPct val="100000"/>
                        </a:lnSpc>
                      </a:pPr>
                      <a:r>
                        <a:rPr sz="900" spc="-5" dirty="0">
                          <a:solidFill>
                            <a:srgbClr val="001F5F"/>
                          </a:solidFill>
                          <a:latin typeface="Arial"/>
                          <a:cs typeface="Arial"/>
                        </a:rPr>
                        <a:t>13</a:t>
                      </a:r>
                      <a:endParaRPr sz="900" dirty="0">
                        <a:latin typeface="Arial"/>
                        <a:cs typeface="Arial"/>
                      </a:endParaRPr>
                    </a:p>
                    <a:p>
                      <a:pPr algn="ctr">
                        <a:lnSpc>
                          <a:spcPct val="100000"/>
                        </a:lnSpc>
                      </a:pPr>
                      <a:r>
                        <a:rPr sz="900" spc="-5" dirty="0">
                          <a:solidFill>
                            <a:srgbClr val="001F5F"/>
                          </a:solidFill>
                          <a:latin typeface="Arial"/>
                          <a:cs typeface="Arial"/>
                        </a:rPr>
                        <a:t>14</a:t>
                      </a:r>
                      <a:endParaRPr sz="900" dirty="0">
                        <a:latin typeface="Arial"/>
                        <a:cs typeface="Arial"/>
                      </a:endParaRPr>
                    </a:p>
                    <a:p>
                      <a:pPr algn="ctr">
                        <a:lnSpc>
                          <a:spcPct val="100000"/>
                        </a:lnSpc>
                      </a:pPr>
                      <a:r>
                        <a:rPr sz="900" spc="-5" dirty="0">
                          <a:solidFill>
                            <a:srgbClr val="001F5F"/>
                          </a:solidFill>
                          <a:latin typeface="Arial"/>
                          <a:cs typeface="Arial"/>
                        </a:rPr>
                        <a:t>15</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algn="ctr">
                        <a:lnSpc>
                          <a:spcPct val="100000"/>
                        </a:lnSpc>
                        <a:spcBef>
                          <a:spcPts val="285"/>
                        </a:spcBef>
                      </a:pPr>
                      <a:r>
                        <a:rPr sz="900" spc="-5" dirty="0">
                          <a:solidFill>
                            <a:srgbClr val="001F5F"/>
                          </a:solidFill>
                          <a:latin typeface="Arial"/>
                          <a:cs typeface="Arial"/>
                        </a:rPr>
                        <a:t>64</a:t>
                      </a:r>
                      <a:endParaRPr sz="900" dirty="0">
                        <a:latin typeface="Arial"/>
                        <a:cs typeface="Arial"/>
                      </a:endParaRPr>
                    </a:p>
                    <a:p>
                      <a:pPr algn="ctr">
                        <a:lnSpc>
                          <a:spcPct val="100000"/>
                        </a:lnSpc>
                      </a:pPr>
                      <a:r>
                        <a:rPr sz="900" spc="-5" dirty="0">
                          <a:solidFill>
                            <a:srgbClr val="001F5F"/>
                          </a:solidFill>
                          <a:latin typeface="Arial"/>
                          <a:cs typeface="Arial"/>
                        </a:rPr>
                        <a:t>70</a:t>
                      </a:r>
                      <a:endParaRPr sz="900" dirty="0">
                        <a:latin typeface="Arial"/>
                        <a:cs typeface="Arial"/>
                      </a:endParaRPr>
                    </a:p>
                    <a:p>
                      <a:pPr algn="ctr">
                        <a:lnSpc>
                          <a:spcPct val="100000"/>
                        </a:lnSpc>
                      </a:pPr>
                      <a:r>
                        <a:rPr sz="900" spc="-5" dirty="0">
                          <a:solidFill>
                            <a:srgbClr val="001F5F"/>
                          </a:solidFill>
                          <a:latin typeface="Arial"/>
                          <a:cs typeface="Arial"/>
                        </a:rPr>
                        <a:t>75</a:t>
                      </a:r>
                      <a:endParaRPr sz="900" dirty="0">
                        <a:latin typeface="Arial"/>
                        <a:cs typeface="Arial"/>
                      </a:endParaRPr>
                    </a:p>
                    <a:p>
                      <a:pPr algn="ctr">
                        <a:lnSpc>
                          <a:spcPct val="100000"/>
                        </a:lnSpc>
                      </a:pPr>
                      <a:r>
                        <a:rPr sz="900" spc="-5" dirty="0">
                          <a:solidFill>
                            <a:srgbClr val="001F5F"/>
                          </a:solidFill>
                          <a:latin typeface="Arial"/>
                          <a:cs typeface="Arial"/>
                        </a:rPr>
                        <a:t>81</a:t>
                      </a:r>
                      <a:endParaRPr sz="900" dirty="0">
                        <a:latin typeface="Arial"/>
                        <a:cs typeface="Arial"/>
                      </a:endParaRPr>
                    </a:p>
                    <a:p>
                      <a:pPr algn="ctr">
                        <a:lnSpc>
                          <a:spcPct val="100000"/>
                        </a:lnSpc>
                      </a:pPr>
                      <a:r>
                        <a:rPr sz="900" spc="-5" dirty="0">
                          <a:solidFill>
                            <a:srgbClr val="001F5F"/>
                          </a:solidFill>
                          <a:latin typeface="Arial"/>
                          <a:cs typeface="Arial"/>
                        </a:rPr>
                        <a:t>87</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algn="ctr">
                        <a:lnSpc>
                          <a:spcPct val="100000"/>
                        </a:lnSpc>
                        <a:spcBef>
                          <a:spcPts val="285"/>
                        </a:spcBef>
                      </a:pPr>
                      <a:r>
                        <a:rPr sz="900" spc="-5" dirty="0">
                          <a:solidFill>
                            <a:srgbClr val="001F5F"/>
                          </a:solidFill>
                          <a:latin typeface="Arial"/>
                          <a:cs typeface="Arial"/>
                        </a:rPr>
                        <a:t>238</a:t>
                      </a:r>
                      <a:endParaRPr sz="900" dirty="0">
                        <a:latin typeface="Arial"/>
                        <a:cs typeface="Arial"/>
                      </a:endParaRPr>
                    </a:p>
                    <a:p>
                      <a:pPr algn="ctr">
                        <a:lnSpc>
                          <a:spcPct val="100000"/>
                        </a:lnSpc>
                      </a:pPr>
                      <a:r>
                        <a:rPr sz="900" spc="-5" dirty="0">
                          <a:solidFill>
                            <a:srgbClr val="001F5F"/>
                          </a:solidFill>
                          <a:latin typeface="Arial"/>
                          <a:cs typeface="Arial"/>
                        </a:rPr>
                        <a:t>243</a:t>
                      </a:r>
                      <a:endParaRPr sz="900" dirty="0">
                        <a:latin typeface="Arial"/>
                        <a:cs typeface="Arial"/>
                      </a:endParaRPr>
                    </a:p>
                    <a:p>
                      <a:pPr algn="ctr">
                        <a:lnSpc>
                          <a:spcPct val="100000"/>
                        </a:lnSpc>
                      </a:pPr>
                      <a:r>
                        <a:rPr sz="900" spc="-5" dirty="0">
                          <a:solidFill>
                            <a:srgbClr val="001F5F"/>
                          </a:solidFill>
                          <a:latin typeface="Arial"/>
                          <a:cs typeface="Arial"/>
                        </a:rPr>
                        <a:t>249</a:t>
                      </a:r>
                      <a:endParaRPr sz="900" dirty="0">
                        <a:latin typeface="Arial"/>
                        <a:cs typeface="Arial"/>
                      </a:endParaRPr>
                    </a:p>
                    <a:p>
                      <a:pPr algn="ctr">
                        <a:lnSpc>
                          <a:spcPct val="100000"/>
                        </a:lnSpc>
                      </a:pPr>
                      <a:r>
                        <a:rPr sz="900" spc="-5" dirty="0">
                          <a:solidFill>
                            <a:srgbClr val="001F5F"/>
                          </a:solidFill>
                          <a:latin typeface="Arial"/>
                          <a:cs typeface="Arial"/>
                        </a:rPr>
                        <a:t>255</a:t>
                      </a:r>
                      <a:endParaRPr sz="900" dirty="0">
                        <a:latin typeface="Arial"/>
                        <a:cs typeface="Arial"/>
                      </a:endParaRPr>
                    </a:p>
                    <a:p>
                      <a:pPr algn="ctr">
                        <a:lnSpc>
                          <a:spcPct val="100000"/>
                        </a:lnSpc>
                      </a:pPr>
                      <a:r>
                        <a:rPr sz="900" spc="-5" dirty="0">
                          <a:solidFill>
                            <a:srgbClr val="001F5F"/>
                          </a:solidFill>
                          <a:latin typeface="Arial"/>
                          <a:cs typeface="Arial"/>
                        </a:rPr>
                        <a:t>261</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algn="ctr">
                        <a:lnSpc>
                          <a:spcPct val="100000"/>
                        </a:lnSpc>
                        <a:spcBef>
                          <a:spcPts val="285"/>
                        </a:spcBef>
                      </a:pPr>
                      <a:r>
                        <a:rPr sz="900" spc="-5" dirty="0">
                          <a:solidFill>
                            <a:srgbClr val="001F5F"/>
                          </a:solidFill>
                          <a:latin typeface="Arial"/>
                          <a:cs typeface="Arial"/>
                        </a:rPr>
                        <a:t>412</a:t>
                      </a:r>
                      <a:endParaRPr sz="900" dirty="0">
                        <a:latin typeface="Arial"/>
                        <a:cs typeface="Arial"/>
                      </a:endParaRPr>
                    </a:p>
                    <a:p>
                      <a:pPr algn="ctr">
                        <a:lnSpc>
                          <a:spcPct val="100000"/>
                        </a:lnSpc>
                      </a:pPr>
                      <a:r>
                        <a:rPr sz="900" spc="-5" dirty="0">
                          <a:solidFill>
                            <a:srgbClr val="001F5F"/>
                          </a:solidFill>
                          <a:latin typeface="Arial"/>
                          <a:cs typeface="Arial"/>
                        </a:rPr>
                        <a:t>417</a:t>
                      </a:r>
                      <a:endParaRPr sz="900" dirty="0">
                        <a:latin typeface="Arial"/>
                        <a:cs typeface="Arial"/>
                      </a:endParaRPr>
                    </a:p>
                    <a:p>
                      <a:pPr algn="ctr">
                        <a:lnSpc>
                          <a:spcPct val="100000"/>
                        </a:lnSpc>
                      </a:pPr>
                      <a:r>
                        <a:rPr sz="900" spc="-5" dirty="0">
                          <a:solidFill>
                            <a:srgbClr val="001F5F"/>
                          </a:solidFill>
                          <a:latin typeface="Arial"/>
                          <a:cs typeface="Arial"/>
                        </a:rPr>
                        <a:t>423</a:t>
                      </a:r>
                      <a:endParaRPr sz="900" dirty="0">
                        <a:latin typeface="Arial"/>
                        <a:cs typeface="Arial"/>
                      </a:endParaRPr>
                    </a:p>
                    <a:p>
                      <a:pPr algn="ctr">
                        <a:lnSpc>
                          <a:spcPct val="100000"/>
                        </a:lnSpc>
                      </a:pPr>
                      <a:r>
                        <a:rPr sz="900" spc="-5" dirty="0">
                          <a:solidFill>
                            <a:srgbClr val="001F5F"/>
                          </a:solidFill>
                          <a:latin typeface="Arial"/>
                          <a:cs typeface="Arial"/>
                        </a:rPr>
                        <a:t>429</a:t>
                      </a:r>
                      <a:endParaRPr sz="900" dirty="0">
                        <a:latin typeface="Arial"/>
                        <a:cs typeface="Arial"/>
                      </a:endParaRPr>
                    </a:p>
                    <a:p>
                      <a:pPr algn="ctr">
                        <a:lnSpc>
                          <a:spcPct val="100000"/>
                        </a:lnSpc>
                      </a:pPr>
                      <a:r>
                        <a:rPr sz="900" spc="-5" dirty="0">
                          <a:solidFill>
                            <a:srgbClr val="001F5F"/>
                          </a:solidFill>
                          <a:latin typeface="Arial"/>
                          <a:cs typeface="Arial"/>
                        </a:rPr>
                        <a:t>435</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algn="ctr">
                        <a:lnSpc>
                          <a:spcPct val="100000"/>
                        </a:lnSpc>
                        <a:spcBef>
                          <a:spcPts val="285"/>
                        </a:spcBef>
                      </a:pPr>
                      <a:r>
                        <a:rPr sz="900" spc="-5" dirty="0">
                          <a:solidFill>
                            <a:srgbClr val="001F5F"/>
                          </a:solidFill>
                          <a:latin typeface="Arial"/>
                          <a:cs typeface="Arial"/>
                        </a:rPr>
                        <a:t>586</a:t>
                      </a:r>
                      <a:endParaRPr sz="900" dirty="0">
                        <a:latin typeface="Arial"/>
                        <a:cs typeface="Arial"/>
                      </a:endParaRPr>
                    </a:p>
                    <a:p>
                      <a:pPr algn="ctr">
                        <a:lnSpc>
                          <a:spcPct val="100000"/>
                        </a:lnSpc>
                      </a:pPr>
                      <a:r>
                        <a:rPr sz="900" spc="-5" dirty="0">
                          <a:solidFill>
                            <a:srgbClr val="001F5F"/>
                          </a:solidFill>
                          <a:latin typeface="Arial"/>
                          <a:cs typeface="Arial"/>
                        </a:rPr>
                        <a:t>591</a:t>
                      </a:r>
                      <a:endParaRPr sz="900" dirty="0">
                        <a:latin typeface="Arial"/>
                        <a:cs typeface="Arial"/>
                      </a:endParaRPr>
                    </a:p>
                    <a:p>
                      <a:pPr algn="ctr">
                        <a:lnSpc>
                          <a:spcPct val="100000"/>
                        </a:lnSpc>
                      </a:pPr>
                      <a:r>
                        <a:rPr sz="900" spc="-5" dirty="0">
                          <a:solidFill>
                            <a:srgbClr val="001F5F"/>
                          </a:solidFill>
                          <a:latin typeface="Arial"/>
                          <a:cs typeface="Arial"/>
                        </a:rPr>
                        <a:t>597</a:t>
                      </a:r>
                      <a:endParaRPr sz="900" dirty="0">
                        <a:latin typeface="Arial"/>
                        <a:cs typeface="Arial"/>
                      </a:endParaRPr>
                    </a:p>
                    <a:p>
                      <a:pPr algn="ctr">
                        <a:lnSpc>
                          <a:spcPct val="100000"/>
                        </a:lnSpc>
                      </a:pPr>
                      <a:r>
                        <a:rPr sz="900" spc="-5" dirty="0">
                          <a:solidFill>
                            <a:srgbClr val="001F5F"/>
                          </a:solidFill>
                          <a:latin typeface="Arial"/>
                          <a:cs typeface="Arial"/>
                        </a:rPr>
                        <a:t>603</a:t>
                      </a:r>
                      <a:endParaRPr sz="900" dirty="0">
                        <a:latin typeface="Arial"/>
                        <a:cs typeface="Arial"/>
                      </a:endParaRPr>
                    </a:p>
                    <a:p>
                      <a:pPr algn="ctr">
                        <a:lnSpc>
                          <a:spcPct val="100000"/>
                        </a:lnSpc>
                      </a:pPr>
                      <a:r>
                        <a:rPr sz="900" spc="-5" dirty="0">
                          <a:solidFill>
                            <a:srgbClr val="001F5F"/>
                          </a:solidFill>
                          <a:latin typeface="Arial"/>
                          <a:cs typeface="Arial"/>
                        </a:rPr>
                        <a:t>609</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algn="ctr">
                        <a:lnSpc>
                          <a:spcPct val="100000"/>
                        </a:lnSpc>
                        <a:spcBef>
                          <a:spcPts val="285"/>
                        </a:spcBef>
                      </a:pPr>
                      <a:r>
                        <a:rPr sz="900" spc="-5" dirty="0">
                          <a:solidFill>
                            <a:srgbClr val="001F5F"/>
                          </a:solidFill>
                          <a:latin typeface="Arial"/>
                          <a:cs typeface="Arial"/>
                        </a:rPr>
                        <a:t>759</a:t>
                      </a:r>
                      <a:endParaRPr sz="900" dirty="0">
                        <a:latin typeface="Arial"/>
                        <a:cs typeface="Arial"/>
                      </a:endParaRPr>
                    </a:p>
                    <a:p>
                      <a:pPr algn="ctr">
                        <a:lnSpc>
                          <a:spcPct val="100000"/>
                        </a:lnSpc>
                      </a:pPr>
                      <a:r>
                        <a:rPr sz="900" spc="-5" dirty="0">
                          <a:solidFill>
                            <a:srgbClr val="001F5F"/>
                          </a:solidFill>
                          <a:latin typeface="Arial"/>
                          <a:cs typeface="Arial"/>
                        </a:rPr>
                        <a:t>765</a:t>
                      </a:r>
                      <a:endParaRPr sz="900" dirty="0">
                        <a:latin typeface="Arial"/>
                        <a:cs typeface="Arial"/>
                      </a:endParaRPr>
                    </a:p>
                    <a:p>
                      <a:pPr algn="ctr">
                        <a:lnSpc>
                          <a:spcPct val="100000"/>
                        </a:lnSpc>
                      </a:pPr>
                      <a:r>
                        <a:rPr sz="900" spc="-5" dirty="0">
                          <a:solidFill>
                            <a:srgbClr val="001F5F"/>
                          </a:solidFill>
                          <a:latin typeface="Arial"/>
                          <a:cs typeface="Arial"/>
                        </a:rPr>
                        <a:t>771</a:t>
                      </a:r>
                      <a:endParaRPr sz="900" dirty="0">
                        <a:latin typeface="Arial"/>
                        <a:cs typeface="Arial"/>
                      </a:endParaRPr>
                    </a:p>
                    <a:p>
                      <a:pPr algn="ctr">
                        <a:lnSpc>
                          <a:spcPct val="100000"/>
                        </a:lnSpc>
                      </a:pPr>
                      <a:r>
                        <a:rPr sz="900" spc="-5" dirty="0">
                          <a:solidFill>
                            <a:srgbClr val="001F5F"/>
                          </a:solidFill>
                          <a:latin typeface="Arial"/>
                          <a:cs typeface="Arial"/>
                        </a:rPr>
                        <a:t>777</a:t>
                      </a:r>
                      <a:endParaRPr sz="900" dirty="0">
                        <a:latin typeface="Arial"/>
                        <a:cs typeface="Arial"/>
                      </a:endParaRPr>
                    </a:p>
                    <a:p>
                      <a:pPr algn="ctr">
                        <a:lnSpc>
                          <a:spcPct val="100000"/>
                        </a:lnSpc>
                      </a:pPr>
                      <a:r>
                        <a:rPr sz="900" spc="-5" dirty="0">
                          <a:solidFill>
                            <a:srgbClr val="001F5F"/>
                          </a:solidFill>
                          <a:latin typeface="Arial"/>
                          <a:cs typeface="Arial"/>
                        </a:rPr>
                        <a:t>783</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algn="ctr">
                        <a:lnSpc>
                          <a:spcPct val="100000"/>
                        </a:lnSpc>
                        <a:spcBef>
                          <a:spcPts val="285"/>
                        </a:spcBef>
                      </a:pPr>
                      <a:r>
                        <a:rPr sz="900" spc="-5" dirty="0">
                          <a:solidFill>
                            <a:srgbClr val="001F5F"/>
                          </a:solidFill>
                          <a:latin typeface="Arial"/>
                          <a:cs typeface="Arial"/>
                        </a:rPr>
                        <a:t>933</a:t>
                      </a:r>
                      <a:endParaRPr sz="900" dirty="0">
                        <a:latin typeface="Arial"/>
                        <a:cs typeface="Arial"/>
                      </a:endParaRPr>
                    </a:p>
                    <a:p>
                      <a:pPr algn="ctr">
                        <a:lnSpc>
                          <a:spcPct val="100000"/>
                        </a:lnSpc>
                      </a:pPr>
                      <a:r>
                        <a:rPr sz="900" spc="-5" dirty="0">
                          <a:solidFill>
                            <a:srgbClr val="001F5F"/>
                          </a:solidFill>
                          <a:latin typeface="Arial"/>
                          <a:cs typeface="Arial"/>
                        </a:rPr>
                        <a:t>939</a:t>
                      </a:r>
                      <a:endParaRPr sz="900" dirty="0">
                        <a:latin typeface="Arial"/>
                        <a:cs typeface="Arial"/>
                      </a:endParaRPr>
                    </a:p>
                    <a:p>
                      <a:pPr algn="ctr">
                        <a:lnSpc>
                          <a:spcPct val="100000"/>
                        </a:lnSpc>
                      </a:pPr>
                      <a:r>
                        <a:rPr sz="900" spc="-5" dirty="0">
                          <a:solidFill>
                            <a:srgbClr val="001F5F"/>
                          </a:solidFill>
                          <a:latin typeface="Arial"/>
                          <a:cs typeface="Arial"/>
                        </a:rPr>
                        <a:t>945</a:t>
                      </a:r>
                      <a:endParaRPr sz="900" dirty="0">
                        <a:latin typeface="Arial"/>
                        <a:cs typeface="Arial"/>
                      </a:endParaRPr>
                    </a:p>
                    <a:p>
                      <a:pPr algn="ctr">
                        <a:lnSpc>
                          <a:spcPct val="100000"/>
                        </a:lnSpc>
                      </a:pPr>
                      <a:r>
                        <a:rPr sz="900" spc="-5" dirty="0">
                          <a:solidFill>
                            <a:srgbClr val="001F5F"/>
                          </a:solidFill>
                          <a:latin typeface="Arial"/>
                          <a:cs typeface="Arial"/>
                        </a:rPr>
                        <a:t>951</a:t>
                      </a:r>
                      <a:endParaRPr sz="900" dirty="0">
                        <a:latin typeface="Arial"/>
                        <a:cs typeface="Arial"/>
                      </a:endParaRPr>
                    </a:p>
                    <a:p>
                      <a:pPr algn="ctr">
                        <a:lnSpc>
                          <a:spcPct val="100000"/>
                        </a:lnSpc>
                      </a:pPr>
                      <a:r>
                        <a:rPr sz="900" spc="-5" dirty="0">
                          <a:solidFill>
                            <a:srgbClr val="001F5F"/>
                          </a:solidFill>
                          <a:latin typeface="Arial"/>
                          <a:cs typeface="Arial"/>
                        </a:rPr>
                        <a:t>957</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marL="207010">
                        <a:lnSpc>
                          <a:spcPct val="100000"/>
                        </a:lnSpc>
                        <a:spcBef>
                          <a:spcPts val="285"/>
                        </a:spcBef>
                      </a:pPr>
                      <a:r>
                        <a:rPr sz="900" spc="-5" dirty="0">
                          <a:solidFill>
                            <a:srgbClr val="001F5F"/>
                          </a:solidFill>
                          <a:latin typeface="Arial"/>
                          <a:cs typeface="Arial"/>
                        </a:rPr>
                        <a:t>1107</a:t>
                      </a:r>
                      <a:endParaRPr sz="900" dirty="0">
                        <a:latin typeface="Arial"/>
                        <a:cs typeface="Arial"/>
                      </a:endParaRPr>
                    </a:p>
                    <a:p>
                      <a:pPr marL="207010">
                        <a:lnSpc>
                          <a:spcPct val="100000"/>
                        </a:lnSpc>
                      </a:pPr>
                      <a:r>
                        <a:rPr sz="900" spc="-5" dirty="0">
                          <a:solidFill>
                            <a:srgbClr val="001F5F"/>
                          </a:solidFill>
                          <a:latin typeface="Arial"/>
                          <a:cs typeface="Arial"/>
                        </a:rPr>
                        <a:t>1113</a:t>
                      </a:r>
                      <a:endParaRPr sz="900" dirty="0">
                        <a:latin typeface="Arial"/>
                        <a:cs typeface="Arial"/>
                      </a:endParaRPr>
                    </a:p>
                    <a:p>
                      <a:pPr marL="207010">
                        <a:lnSpc>
                          <a:spcPct val="100000"/>
                        </a:lnSpc>
                      </a:pPr>
                      <a:r>
                        <a:rPr sz="900" spc="-5" dirty="0">
                          <a:solidFill>
                            <a:srgbClr val="001F5F"/>
                          </a:solidFill>
                          <a:latin typeface="Arial"/>
                          <a:cs typeface="Arial"/>
                        </a:rPr>
                        <a:t>1119</a:t>
                      </a:r>
                      <a:endParaRPr sz="900" dirty="0">
                        <a:latin typeface="Arial"/>
                        <a:cs typeface="Arial"/>
                      </a:endParaRPr>
                    </a:p>
                    <a:p>
                      <a:pPr marL="207010">
                        <a:lnSpc>
                          <a:spcPct val="100000"/>
                        </a:lnSpc>
                      </a:pPr>
                      <a:r>
                        <a:rPr sz="900" spc="-5" dirty="0">
                          <a:solidFill>
                            <a:srgbClr val="001F5F"/>
                          </a:solidFill>
                          <a:latin typeface="Arial"/>
                          <a:cs typeface="Arial"/>
                        </a:rPr>
                        <a:t>1125</a:t>
                      </a:r>
                      <a:endParaRPr sz="900" dirty="0">
                        <a:latin typeface="Arial"/>
                        <a:cs typeface="Arial"/>
                      </a:endParaRPr>
                    </a:p>
                    <a:p>
                      <a:pPr marL="207010">
                        <a:lnSpc>
                          <a:spcPct val="100000"/>
                        </a:lnSpc>
                      </a:pPr>
                      <a:r>
                        <a:rPr sz="900" spc="-5" dirty="0">
                          <a:solidFill>
                            <a:srgbClr val="001F5F"/>
                          </a:solidFill>
                          <a:latin typeface="Arial"/>
                          <a:cs typeface="Arial"/>
                        </a:rPr>
                        <a:t>1130</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marL="207010">
                        <a:lnSpc>
                          <a:spcPct val="100000"/>
                        </a:lnSpc>
                        <a:spcBef>
                          <a:spcPts val="285"/>
                        </a:spcBef>
                      </a:pPr>
                      <a:r>
                        <a:rPr sz="900" spc="-5" dirty="0">
                          <a:solidFill>
                            <a:srgbClr val="001F5F"/>
                          </a:solidFill>
                          <a:latin typeface="Arial"/>
                          <a:cs typeface="Arial"/>
                        </a:rPr>
                        <a:t>1281</a:t>
                      </a:r>
                      <a:endParaRPr sz="900" dirty="0">
                        <a:latin typeface="Arial"/>
                        <a:cs typeface="Arial"/>
                      </a:endParaRPr>
                    </a:p>
                    <a:p>
                      <a:pPr marL="207010">
                        <a:lnSpc>
                          <a:spcPct val="100000"/>
                        </a:lnSpc>
                      </a:pPr>
                      <a:r>
                        <a:rPr sz="900" spc="-5" dirty="0">
                          <a:solidFill>
                            <a:srgbClr val="001F5F"/>
                          </a:solidFill>
                          <a:latin typeface="Arial"/>
                          <a:cs typeface="Arial"/>
                        </a:rPr>
                        <a:t>1287</a:t>
                      </a:r>
                      <a:endParaRPr sz="900" dirty="0">
                        <a:latin typeface="Arial"/>
                        <a:cs typeface="Arial"/>
                      </a:endParaRPr>
                    </a:p>
                    <a:p>
                      <a:pPr marL="207010">
                        <a:lnSpc>
                          <a:spcPct val="100000"/>
                        </a:lnSpc>
                      </a:pPr>
                      <a:r>
                        <a:rPr sz="900" spc="-5" dirty="0">
                          <a:solidFill>
                            <a:srgbClr val="001F5F"/>
                          </a:solidFill>
                          <a:latin typeface="Arial"/>
                          <a:cs typeface="Arial"/>
                        </a:rPr>
                        <a:t>1293</a:t>
                      </a:r>
                      <a:endParaRPr sz="900" dirty="0">
                        <a:latin typeface="Arial"/>
                        <a:cs typeface="Arial"/>
                      </a:endParaRPr>
                    </a:p>
                    <a:p>
                      <a:pPr marL="207010">
                        <a:lnSpc>
                          <a:spcPct val="100000"/>
                        </a:lnSpc>
                      </a:pPr>
                      <a:r>
                        <a:rPr sz="900" spc="-5" dirty="0">
                          <a:solidFill>
                            <a:srgbClr val="001F5F"/>
                          </a:solidFill>
                          <a:latin typeface="Arial"/>
                          <a:cs typeface="Arial"/>
                        </a:rPr>
                        <a:t>1299</a:t>
                      </a:r>
                      <a:endParaRPr sz="900" dirty="0">
                        <a:latin typeface="Arial"/>
                        <a:cs typeface="Arial"/>
                      </a:endParaRPr>
                    </a:p>
                    <a:p>
                      <a:pPr marL="207010">
                        <a:lnSpc>
                          <a:spcPct val="100000"/>
                        </a:lnSpc>
                      </a:pPr>
                      <a:r>
                        <a:rPr sz="900" spc="-5" dirty="0">
                          <a:solidFill>
                            <a:srgbClr val="001F5F"/>
                          </a:solidFill>
                          <a:latin typeface="Arial"/>
                          <a:cs typeface="Arial"/>
                        </a:rPr>
                        <a:t>1304</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marL="207010">
                        <a:lnSpc>
                          <a:spcPct val="100000"/>
                        </a:lnSpc>
                        <a:spcBef>
                          <a:spcPts val="285"/>
                        </a:spcBef>
                      </a:pPr>
                      <a:r>
                        <a:rPr sz="900" spc="-5" dirty="0">
                          <a:solidFill>
                            <a:srgbClr val="001F5F"/>
                          </a:solidFill>
                          <a:latin typeface="Arial"/>
                          <a:cs typeface="Arial"/>
                        </a:rPr>
                        <a:t>1455</a:t>
                      </a:r>
                      <a:endParaRPr sz="900" dirty="0">
                        <a:latin typeface="Arial"/>
                        <a:cs typeface="Arial"/>
                      </a:endParaRPr>
                    </a:p>
                    <a:p>
                      <a:pPr marL="207010">
                        <a:lnSpc>
                          <a:spcPct val="100000"/>
                        </a:lnSpc>
                      </a:pPr>
                      <a:r>
                        <a:rPr sz="900" spc="-5" dirty="0">
                          <a:solidFill>
                            <a:srgbClr val="001F5F"/>
                          </a:solidFill>
                          <a:latin typeface="Arial"/>
                          <a:cs typeface="Arial"/>
                        </a:rPr>
                        <a:t>1461</a:t>
                      </a:r>
                      <a:endParaRPr sz="900" dirty="0">
                        <a:latin typeface="Arial"/>
                        <a:cs typeface="Arial"/>
                      </a:endParaRPr>
                    </a:p>
                    <a:p>
                      <a:pPr marL="207010">
                        <a:lnSpc>
                          <a:spcPct val="100000"/>
                        </a:lnSpc>
                      </a:pPr>
                      <a:r>
                        <a:rPr sz="900" spc="-5" dirty="0">
                          <a:solidFill>
                            <a:srgbClr val="001F5F"/>
                          </a:solidFill>
                          <a:latin typeface="Arial"/>
                          <a:cs typeface="Arial"/>
                        </a:rPr>
                        <a:t>1467</a:t>
                      </a:r>
                      <a:endParaRPr sz="900" dirty="0">
                        <a:latin typeface="Arial"/>
                        <a:cs typeface="Arial"/>
                      </a:endParaRPr>
                    </a:p>
                    <a:p>
                      <a:pPr marL="207010">
                        <a:lnSpc>
                          <a:spcPct val="100000"/>
                        </a:lnSpc>
                      </a:pPr>
                      <a:r>
                        <a:rPr sz="900" spc="-5" dirty="0">
                          <a:solidFill>
                            <a:srgbClr val="001F5F"/>
                          </a:solidFill>
                          <a:latin typeface="Arial"/>
                          <a:cs typeface="Arial"/>
                        </a:rPr>
                        <a:t>1472</a:t>
                      </a:r>
                      <a:endParaRPr sz="900" dirty="0">
                        <a:latin typeface="Arial"/>
                        <a:cs typeface="Arial"/>
                      </a:endParaRPr>
                    </a:p>
                    <a:p>
                      <a:pPr marL="207010">
                        <a:lnSpc>
                          <a:spcPct val="100000"/>
                        </a:lnSpc>
                      </a:pPr>
                      <a:r>
                        <a:rPr sz="900" spc="-5" dirty="0">
                          <a:solidFill>
                            <a:srgbClr val="001F5F"/>
                          </a:solidFill>
                          <a:latin typeface="Arial"/>
                          <a:cs typeface="Arial"/>
                        </a:rPr>
                        <a:t>1478</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marL="207010">
                        <a:lnSpc>
                          <a:spcPct val="100000"/>
                        </a:lnSpc>
                        <a:spcBef>
                          <a:spcPts val="285"/>
                        </a:spcBef>
                      </a:pPr>
                      <a:r>
                        <a:rPr sz="900" spc="-5" dirty="0">
                          <a:solidFill>
                            <a:srgbClr val="001F5F"/>
                          </a:solidFill>
                          <a:latin typeface="Arial"/>
                          <a:cs typeface="Arial"/>
                        </a:rPr>
                        <a:t>1629</a:t>
                      </a:r>
                      <a:endParaRPr sz="900" dirty="0">
                        <a:latin typeface="Arial"/>
                        <a:cs typeface="Arial"/>
                      </a:endParaRPr>
                    </a:p>
                    <a:p>
                      <a:pPr marL="207010">
                        <a:lnSpc>
                          <a:spcPct val="100000"/>
                        </a:lnSpc>
                      </a:pPr>
                      <a:r>
                        <a:rPr sz="900" spc="-5" dirty="0">
                          <a:solidFill>
                            <a:srgbClr val="001F5F"/>
                          </a:solidFill>
                          <a:latin typeface="Arial"/>
                          <a:cs typeface="Arial"/>
                        </a:rPr>
                        <a:t>1635</a:t>
                      </a:r>
                      <a:endParaRPr sz="900" dirty="0">
                        <a:latin typeface="Arial"/>
                        <a:cs typeface="Arial"/>
                      </a:endParaRPr>
                    </a:p>
                    <a:p>
                      <a:pPr marL="207010">
                        <a:lnSpc>
                          <a:spcPct val="100000"/>
                        </a:lnSpc>
                      </a:pPr>
                      <a:r>
                        <a:rPr sz="900" spc="-5" dirty="0">
                          <a:solidFill>
                            <a:srgbClr val="001F5F"/>
                          </a:solidFill>
                          <a:latin typeface="Arial"/>
                          <a:cs typeface="Arial"/>
                        </a:rPr>
                        <a:t>1641</a:t>
                      </a:r>
                      <a:endParaRPr sz="900" dirty="0">
                        <a:latin typeface="Arial"/>
                        <a:cs typeface="Arial"/>
                      </a:endParaRPr>
                    </a:p>
                    <a:p>
                      <a:pPr marL="207010">
                        <a:lnSpc>
                          <a:spcPct val="100000"/>
                        </a:lnSpc>
                      </a:pPr>
                      <a:r>
                        <a:rPr sz="900" spc="-5" dirty="0">
                          <a:solidFill>
                            <a:srgbClr val="001F5F"/>
                          </a:solidFill>
                          <a:latin typeface="Arial"/>
                          <a:cs typeface="Arial"/>
                        </a:rPr>
                        <a:t>1646</a:t>
                      </a:r>
                      <a:endParaRPr sz="900" dirty="0">
                        <a:latin typeface="Arial"/>
                        <a:cs typeface="Arial"/>
                      </a:endParaRPr>
                    </a:p>
                    <a:p>
                      <a:pPr marL="207010">
                        <a:lnSpc>
                          <a:spcPct val="100000"/>
                        </a:lnSpc>
                      </a:pPr>
                      <a:r>
                        <a:rPr sz="900" spc="-5" dirty="0">
                          <a:solidFill>
                            <a:srgbClr val="001F5F"/>
                          </a:solidFill>
                          <a:latin typeface="Arial"/>
                          <a:cs typeface="Arial"/>
                        </a:rPr>
                        <a:t>1652</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marL="207010">
                        <a:lnSpc>
                          <a:spcPct val="100000"/>
                        </a:lnSpc>
                        <a:spcBef>
                          <a:spcPts val="285"/>
                        </a:spcBef>
                      </a:pPr>
                      <a:r>
                        <a:rPr sz="900" spc="-5" dirty="0">
                          <a:solidFill>
                            <a:srgbClr val="001F5F"/>
                          </a:solidFill>
                          <a:latin typeface="Arial"/>
                          <a:cs typeface="Arial"/>
                        </a:rPr>
                        <a:t>1803</a:t>
                      </a:r>
                      <a:endParaRPr sz="900" dirty="0">
                        <a:latin typeface="Arial"/>
                        <a:cs typeface="Arial"/>
                      </a:endParaRPr>
                    </a:p>
                    <a:p>
                      <a:pPr marL="207010">
                        <a:lnSpc>
                          <a:spcPct val="100000"/>
                        </a:lnSpc>
                      </a:pPr>
                      <a:r>
                        <a:rPr sz="900" spc="-5" dirty="0">
                          <a:solidFill>
                            <a:srgbClr val="001F5F"/>
                          </a:solidFill>
                          <a:latin typeface="Arial"/>
                          <a:cs typeface="Arial"/>
                        </a:rPr>
                        <a:t>1809</a:t>
                      </a:r>
                      <a:endParaRPr sz="900" dirty="0">
                        <a:latin typeface="Arial"/>
                        <a:cs typeface="Arial"/>
                      </a:endParaRPr>
                    </a:p>
                    <a:p>
                      <a:pPr marL="207010">
                        <a:lnSpc>
                          <a:spcPct val="100000"/>
                        </a:lnSpc>
                      </a:pPr>
                      <a:r>
                        <a:rPr sz="900" spc="-5" dirty="0">
                          <a:solidFill>
                            <a:srgbClr val="001F5F"/>
                          </a:solidFill>
                          <a:latin typeface="Arial"/>
                          <a:cs typeface="Arial"/>
                        </a:rPr>
                        <a:t>1815</a:t>
                      </a:r>
                      <a:endParaRPr sz="900" dirty="0">
                        <a:latin typeface="Arial"/>
                        <a:cs typeface="Arial"/>
                      </a:endParaRPr>
                    </a:p>
                    <a:p>
                      <a:pPr marL="207010">
                        <a:lnSpc>
                          <a:spcPct val="100000"/>
                        </a:lnSpc>
                      </a:pPr>
                      <a:r>
                        <a:rPr sz="900" spc="-5" dirty="0">
                          <a:solidFill>
                            <a:srgbClr val="001F5F"/>
                          </a:solidFill>
                          <a:latin typeface="Arial"/>
                          <a:cs typeface="Arial"/>
                        </a:rPr>
                        <a:t>1820</a:t>
                      </a:r>
                      <a:endParaRPr sz="900" dirty="0">
                        <a:latin typeface="Arial"/>
                        <a:cs typeface="Arial"/>
                      </a:endParaRPr>
                    </a:p>
                    <a:p>
                      <a:pPr marL="207010">
                        <a:lnSpc>
                          <a:spcPct val="100000"/>
                        </a:lnSpc>
                      </a:pPr>
                      <a:r>
                        <a:rPr sz="900" spc="-5" dirty="0">
                          <a:solidFill>
                            <a:srgbClr val="001F5F"/>
                          </a:solidFill>
                          <a:latin typeface="Arial"/>
                          <a:cs typeface="Arial"/>
                        </a:rPr>
                        <a:t>1826</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marL="207010">
                        <a:lnSpc>
                          <a:spcPct val="100000"/>
                        </a:lnSpc>
                        <a:spcBef>
                          <a:spcPts val="285"/>
                        </a:spcBef>
                      </a:pPr>
                      <a:r>
                        <a:rPr sz="900" spc="-5" dirty="0">
                          <a:solidFill>
                            <a:srgbClr val="001F5F"/>
                          </a:solidFill>
                          <a:latin typeface="Arial"/>
                          <a:cs typeface="Arial"/>
                        </a:rPr>
                        <a:t>1977</a:t>
                      </a:r>
                      <a:endParaRPr sz="900" dirty="0">
                        <a:latin typeface="Arial"/>
                        <a:cs typeface="Arial"/>
                      </a:endParaRPr>
                    </a:p>
                    <a:p>
                      <a:pPr marL="207010">
                        <a:lnSpc>
                          <a:spcPct val="100000"/>
                        </a:lnSpc>
                      </a:pPr>
                      <a:r>
                        <a:rPr sz="900" spc="-5" dirty="0">
                          <a:solidFill>
                            <a:srgbClr val="001F5F"/>
                          </a:solidFill>
                          <a:latin typeface="Arial"/>
                          <a:cs typeface="Arial"/>
                        </a:rPr>
                        <a:t>1983</a:t>
                      </a:r>
                      <a:endParaRPr sz="900" dirty="0">
                        <a:latin typeface="Arial"/>
                        <a:cs typeface="Arial"/>
                      </a:endParaRPr>
                    </a:p>
                    <a:p>
                      <a:pPr marL="207010">
                        <a:lnSpc>
                          <a:spcPct val="100000"/>
                        </a:lnSpc>
                      </a:pPr>
                      <a:r>
                        <a:rPr sz="900" spc="-5" dirty="0">
                          <a:solidFill>
                            <a:srgbClr val="001F5F"/>
                          </a:solidFill>
                          <a:latin typeface="Arial"/>
                          <a:cs typeface="Arial"/>
                        </a:rPr>
                        <a:t>1988</a:t>
                      </a:r>
                      <a:endParaRPr sz="900" dirty="0">
                        <a:latin typeface="Arial"/>
                        <a:cs typeface="Arial"/>
                      </a:endParaRPr>
                    </a:p>
                    <a:p>
                      <a:pPr marL="207010">
                        <a:lnSpc>
                          <a:spcPct val="100000"/>
                        </a:lnSpc>
                      </a:pPr>
                      <a:r>
                        <a:rPr sz="900" spc="-5" dirty="0">
                          <a:solidFill>
                            <a:srgbClr val="001F5F"/>
                          </a:solidFill>
                          <a:latin typeface="Arial"/>
                          <a:cs typeface="Arial"/>
                        </a:rPr>
                        <a:t>1994</a:t>
                      </a:r>
                      <a:endParaRPr sz="900" dirty="0">
                        <a:latin typeface="Arial"/>
                        <a:cs typeface="Arial"/>
                      </a:endParaRPr>
                    </a:p>
                    <a:p>
                      <a:pPr marL="207010">
                        <a:lnSpc>
                          <a:spcPct val="100000"/>
                        </a:lnSpc>
                      </a:pPr>
                      <a:r>
                        <a:rPr sz="900" spc="-5" dirty="0">
                          <a:solidFill>
                            <a:srgbClr val="001F5F"/>
                          </a:solidFill>
                          <a:latin typeface="Arial"/>
                          <a:cs typeface="Arial"/>
                        </a:rPr>
                        <a:t>2000</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extLst>
                  <a:ext uri="{0D108BD9-81ED-4DB2-BD59-A6C34878D82A}">
                    <a16:rowId xmlns:a16="http://schemas.microsoft.com/office/drawing/2014/main" val="3228401507"/>
                  </a:ext>
                </a:extLst>
              </a:tr>
              <a:tr h="718133">
                <a:tc>
                  <a:txBody>
                    <a:bodyPr/>
                    <a:lstStyle/>
                    <a:p>
                      <a:pPr marL="635" algn="ctr">
                        <a:lnSpc>
                          <a:spcPct val="100000"/>
                        </a:lnSpc>
                        <a:spcBef>
                          <a:spcPts val="285"/>
                        </a:spcBef>
                      </a:pPr>
                      <a:r>
                        <a:rPr sz="900" spc="-5" dirty="0">
                          <a:solidFill>
                            <a:srgbClr val="001F5F"/>
                          </a:solidFill>
                          <a:latin typeface="Arial"/>
                          <a:cs typeface="Arial"/>
                        </a:rPr>
                        <a:t>16</a:t>
                      </a:r>
                      <a:endParaRPr sz="900" dirty="0">
                        <a:latin typeface="Arial"/>
                        <a:cs typeface="Arial"/>
                      </a:endParaRPr>
                    </a:p>
                    <a:p>
                      <a:pPr marL="635" algn="ctr">
                        <a:lnSpc>
                          <a:spcPct val="100000"/>
                        </a:lnSpc>
                      </a:pPr>
                      <a:r>
                        <a:rPr sz="900" spc="-5" dirty="0">
                          <a:solidFill>
                            <a:srgbClr val="001F5F"/>
                          </a:solidFill>
                          <a:latin typeface="Arial"/>
                          <a:cs typeface="Arial"/>
                        </a:rPr>
                        <a:t>17</a:t>
                      </a:r>
                      <a:endParaRPr sz="900" dirty="0">
                        <a:latin typeface="Arial"/>
                        <a:cs typeface="Arial"/>
                      </a:endParaRPr>
                    </a:p>
                    <a:p>
                      <a:pPr marL="635" algn="ctr">
                        <a:lnSpc>
                          <a:spcPct val="100000"/>
                        </a:lnSpc>
                      </a:pPr>
                      <a:r>
                        <a:rPr sz="900" spc="-5" dirty="0">
                          <a:solidFill>
                            <a:srgbClr val="001F5F"/>
                          </a:solidFill>
                          <a:latin typeface="Arial"/>
                          <a:cs typeface="Arial"/>
                        </a:rPr>
                        <a:t>18</a:t>
                      </a:r>
                      <a:endParaRPr sz="900" dirty="0">
                        <a:latin typeface="Arial"/>
                        <a:cs typeface="Arial"/>
                      </a:endParaRPr>
                    </a:p>
                    <a:p>
                      <a:pPr marL="635" algn="ctr">
                        <a:lnSpc>
                          <a:spcPct val="100000"/>
                        </a:lnSpc>
                      </a:pPr>
                      <a:r>
                        <a:rPr sz="900" spc="-5" dirty="0">
                          <a:solidFill>
                            <a:srgbClr val="001F5F"/>
                          </a:solidFill>
                          <a:latin typeface="Arial"/>
                          <a:cs typeface="Arial"/>
                        </a:rPr>
                        <a:t>19</a:t>
                      </a:r>
                      <a:endParaRPr sz="900" dirty="0">
                        <a:latin typeface="Arial"/>
                        <a:cs typeface="Arial"/>
                      </a:endParaRPr>
                    </a:p>
                    <a:p>
                      <a:pPr marL="635" algn="ctr">
                        <a:lnSpc>
                          <a:spcPct val="100000"/>
                        </a:lnSpc>
                      </a:pPr>
                      <a:r>
                        <a:rPr sz="900" spc="-5" dirty="0">
                          <a:solidFill>
                            <a:srgbClr val="001F5F"/>
                          </a:solidFill>
                          <a:latin typeface="Arial"/>
                          <a:cs typeface="Arial"/>
                        </a:rPr>
                        <a:t>20</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285"/>
                        </a:spcBef>
                      </a:pPr>
                      <a:r>
                        <a:rPr sz="900" spc="-5" dirty="0">
                          <a:solidFill>
                            <a:srgbClr val="001F5F"/>
                          </a:solidFill>
                          <a:latin typeface="Arial"/>
                          <a:cs typeface="Arial"/>
                        </a:rPr>
                        <a:t>93</a:t>
                      </a:r>
                      <a:endParaRPr sz="900" dirty="0">
                        <a:latin typeface="Arial"/>
                        <a:cs typeface="Arial"/>
                      </a:endParaRPr>
                    </a:p>
                    <a:p>
                      <a:pPr marL="635" algn="ctr">
                        <a:lnSpc>
                          <a:spcPct val="100000"/>
                        </a:lnSpc>
                      </a:pPr>
                      <a:r>
                        <a:rPr sz="900" spc="-5" dirty="0">
                          <a:solidFill>
                            <a:srgbClr val="001F5F"/>
                          </a:solidFill>
                          <a:latin typeface="Arial"/>
                          <a:cs typeface="Arial"/>
                        </a:rPr>
                        <a:t>99</a:t>
                      </a:r>
                      <a:endParaRPr sz="900" dirty="0">
                        <a:latin typeface="Arial"/>
                        <a:cs typeface="Arial"/>
                      </a:endParaRPr>
                    </a:p>
                    <a:p>
                      <a:pPr algn="ctr">
                        <a:lnSpc>
                          <a:spcPct val="100000"/>
                        </a:lnSpc>
                      </a:pPr>
                      <a:r>
                        <a:rPr sz="900" spc="-5" dirty="0">
                          <a:solidFill>
                            <a:srgbClr val="001F5F"/>
                          </a:solidFill>
                          <a:latin typeface="Arial"/>
                          <a:cs typeface="Arial"/>
                        </a:rPr>
                        <a:t>104</a:t>
                      </a:r>
                      <a:endParaRPr sz="900" dirty="0">
                        <a:latin typeface="Arial"/>
                        <a:cs typeface="Arial"/>
                      </a:endParaRPr>
                    </a:p>
                    <a:p>
                      <a:pPr algn="ctr">
                        <a:lnSpc>
                          <a:spcPct val="100000"/>
                        </a:lnSpc>
                      </a:pPr>
                      <a:r>
                        <a:rPr sz="900" spc="-5" dirty="0">
                          <a:solidFill>
                            <a:srgbClr val="001F5F"/>
                          </a:solidFill>
                          <a:latin typeface="Arial"/>
                          <a:cs typeface="Arial"/>
                        </a:rPr>
                        <a:t>110</a:t>
                      </a:r>
                      <a:endParaRPr sz="900" dirty="0">
                        <a:latin typeface="Arial"/>
                        <a:cs typeface="Arial"/>
                      </a:endParaRPr>
                    </a:p>
                    <a:p>
                      <a:pPr algn="ctr">
                        <a:lnSpc>
                          <a:spcPct val="100000"/>
                        </a:lnSpc>
                      </a:pPr>
                      <a:r>
                        <a:rPr sz="900" spc="-5" dirty="0">
                          <a:solidFill>
                            <a:srgbClr val="001F5F"/>
                          </a:solidFill>
                          <a:latin typeface="Arial"/>
                          <a:cs typeface="Arial"/>
                        </a:rPr>
                        <a:t>116</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85"/>
                        </a:spcBef>
                      </a:pPr>
                      <a:r>
                        <a:rPr sz="900" spc="-5" dirty="0">
                          <a:solidFill>
                            <a:srgbClr val="001F5F"/>
                          </a:solidFill>
                          <a:latin typeface="Arial"/>
                          <a:cs typeface="Arial"/>
                        </a:rPr>
                        <a:t>267</a:t>
                      </a:r>
                      <a:endParaRPr sz="900" dirty="0">
                        <a:latin typeface="Arial"/>
                        <a:cs typeface="Arial"/>
                      </a:endParaRPr>
                    </a:p>
                    <a:p>
                      <a:pPr algn="ctr">
                        <a:lnSpc>
                          <a:spcPct val="100000"/>
                        </a:lnSpc>
                      </a:pPr>
                      <a:r>
                        <a:rPr sz="900" spc="-5" dirty="0">
                          <a:solidFill>
                            <a:srgbClr val="001F5F"/>
                          </a:solidFill>
                          <a:latin typeface="Arial"/>
                          <a:cs typeface="Arial"/>
                        </a:rPr>
                        <a:t>272</a:t>
                      </a:r>
                      <a:endParaRPr sz="900" dirty="0">
                        <a:latin typeface="Arial"/>
                        <a:cs typeface="Arial"/>
                      </a:endParaRPr>
                    </a:p>
                    <a:p>
                      <a:pPr algn="ctr">
                        <a:lnSpc>
                          <a:spcPct val="100000"/>
                        </a:lnSpc>
                      </a:pPr>
                      <a:r>
                        <a:rPr sz="900" spc="-5" dirty="0">
                          <a:solidFill>
                            <a:srgbClr val="001F5F"/>
                          </a:solidFill>
                          <a:latin typeface="Arial"/>
                          <a:cs typeface="Arial"/>
                        </a:rPr>
                        <a:t>278</a:t>
                      </a:r>
                      <a:endParaRPr sz="900" dirty="0">
                        <a:latin typeface="Arial"/>
                        <a:cs typeface="Arial"/>
                      </a:endParaRPr>
                    </a:p>
                    <a:p>
                      <a:pPr algn="ctr">
                        <a:lnSpc>
                          <a:spcPct val="100000"/>
                        </a:lnSpc>
                      </a:pPr>
                      <a:r>
                        <a:rPr sz="900" spc="-5" dirty="0">
                          <a:solidFill>
                            <a:srgbClr val="001F5F"/>
                          </a:solidFill>
                          <a:latin typeface="Arial"/>
                          <a:cs typeface="Arial"/>
                        </a:rPr>
                        <a:t>284</a:t>
                      </a:r>
                      <a:endParaRPr sz="900" dirty="0">
                        <a:latin typeface="Arial"/>
                        <a:cs typeface="Arial"/>
                      </a:endParaRPr>
                    </a:p>
                    <a:p>
                      <a:pPr algn="ctr">
                        <a:lnSpc>
                          <a:spcPct val="100000"/>
                        </a:lnSpc>
                      </a:pPr>
                      <a:r>
                        <a:rPr sz="900" spc="-5" dirty="0">
                          <a:solidFill>
                            <a:srgbClr val="001F5F"/>
                          </a:solidFill>
                          <a:latin typeface="Arial"/>
                          <a:cs typeface="Arial"/>
                        </a:rPr>
                        <a:t>290</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85"/>
                        </a:spcBef>
                      </a:pPr>
                      <a:r>
                        <a:rPr sz="900" spc="-5" dirty="0">
                          <a:solidFill>
                            <a:srgbClr val="001F5F"/>
                          </a:solidFill>
                          <a:latin typeface="Arial"/>
                          <a:cs typeface="Arial"/>
                        </a:rPr>
                        <a:t>441</a:t>
                      </a:r>
                      <a:endParaRPr sz="900" dirty="0">
                        <a:latin typeface="Arial"/>
                        <a:cs typeface="Arial"/>
                      </a:endParaRPr>
                    </a:p>
                    <a:p>
                      <a:pPr algn="ctr">
                        <a:lnSpc>
                          <a:spcPct val="100000"/>
                        </a:lnSpc>
                      </a:pPr>
                      <a:r>
                        <a:rPr sz="900" spc="-5" dirty="0">
                          <a:solidFill>
                            <a:srgbClr val="001F5F"/>
                          </a:solidFill>
                          <a:latin typeface="Arial"/>
                          <a:cs typeface="Arial"/>
                        </a:rPr>
                        <a:t>446</a:t>
                      </a:r>
                      <a:endParaRPr sz="900" dirty="0">
                        <a:latin typeface="Arial"/>
                        <a:cs typeface="Arial"/>
                      </a:endParaRPr>
                    </a:p>
                    <a:p>
                      <a:pPr algn="ctr">
                        <a:lnSpc>
                          <a:spcPct val="100000"/>
                        </a:lnSpc>
                      </a:pPr>
                      <a:r>
                        <a:rPr sz="900" spc="-5" dirty="0">
                          <a:solidFill>
                            <a:srgbClr val="001F5F"/>
                          </a:solidFill>
                          <a:latin typeface="Arial"/>
                          <a:cs typeface="Arial"/>
                        </a:rPr>
                        <a:t>452</a:t>
                      </a:r>
                      <a:endParaRPr sz="900" dirty="0">
                        <a:latin typeface="Arial"/>
                        <a:cs typeface="Arial"/>
                      </a:endParaRPr>
                    </a:p>
                    <a:p>
                      <a:pPr algn="ctr">
                        <a:lnSpc>
                          <a:spcPct val="100000"/>
                        </a:lnSpc>
                      </a:pPr>
                      <a:r>
                        <a:rPr sz="900" spc="-5" dirty="0">
                          <a:solidFill>
                            <a:srgbClr val="001F5F"/>
                          </a:solidFill>
                          <a:latin typeface="Arial"/>
                          <a:cs typeface="Arial"/>
                        </a:rPr>
                        <a:t>458</a:t>
                      </a:r>
                      <a:endParaRPr sz="900" dirty="0">
                        <a:latin typeface="Arial"/>
                        <a:cs typeface="Arial"/>
                      </a:endParaRPr>
                    </a:p>
                    <a:p>
                      <a:pPr algn="ctr">
                        <a:lnSpc>
                          <a:spcPct val="100000"/>
                        </a:lnSpc>
                      </a:pPr>
                      <a:r>
                        <a:rPr sz="900" spc="-5" dirty="0">
                          <a:solidFill>
                            <a:srgbClr val="001F5F"/>
                          </a:solidFill>
                          <a:latin typeface="Arial"/>
                          <a:cs typeface="Arial"/>
                        </a:rPr>
                        <a:t>464</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85"/>
                        </a:spcBef>
                      </a:pPr>
                      <a:r>
                        <a:rPr sz="900" spc="-5" dirty="0">
                          <a:solidFill>
                            <a:srgbClr val="001F5F"/>
                          </a:solidFill>
                          <a:latin typeface="Arial"/>
                          <a:cs typeface="Arial"/>
                        </a:rPr>
                        <a:t>615</a:t>
                      </a:r>
                      <a:endParaRPr sz="900" dirty="0">
                        <a:latin typeface="Arial"/>
                        <a:cs typeface="Arial"/>
                      </a:endParaRPr>
                    </a:p>
                    <a:p>
                      <a:pPr algn="ctr">
                        <a:lnSpc>
                          <a:spcPct val="100000"/>
                        </a:lnSpc>
                      </a:pPr>
                      <a:r>
                        <a:rPr sz="900" spc="-5" dirty="0">
                          <a:solidFill>
                            <a:srgbClr val="001F5F"/>
                          </a:solidFill>
                          <a:latin typeface="Arial"/>
                          <a:cs typeface="Arial"/>
                        </a:rPr>
                        <a:t>620</a:t>
                      </a:r>
                      <a:endParaRPr sz="900" dirty="0">
                        <a:latin typeface="Arial"/>
                        <a:cs typeface="Arial"/>
                      </a:endParaRPr>
                    </a:p>
                    <a:p>
                      <a:pPr algn="ctr">
                        <a:lnSpc>
                          <a:spcPct val="100000"/>
                        </a:lnSpc>
                      </a:pPr>
                      <a:r>
                        <a:rPr sz="900" spc="-5" dirty="0">
                          <a:solidFill>
                            <a:srgbClr val="001F5F"/>
                          </a:solidFill>
                          <a:latin typeface="Arial"/>
                          <a:cs typeface="Arial"/>
                        </a:rPr>
                        <a:t>626</a:t>
                      </a:r>
                      <a:endParaRPr sz="900" dirty="0">
                        <a:latin typeface="Arial"/>
                        <a:cs typeface="Arial"/>
                      </a:endParaRPr>
                    </a:p>
                    <a:p>
                      <a:pPr algn="ctr">
                        <a:lnSpc>
                          <a:spcPct val="100000"/>
                        </a:lnSpc>
                      </a:pPr>
                      <a:r>
                        <a:rPr sz="900" spc="-5" dirty="0">
                          <a:solidFill>
                            <a:srgbClr val="001F5F"/>
                          </a:solidFill>
                          <a:latin typeface="Arial"/>
                          <a:cs typeface="Arial"/>
                        </a:rPr>
                        <a:t>632</a:t>
                      </a:r>
                      <a:endParaRPr sz="900" dirty="0">
                        <a:latin typeface="Arial"/>
                        <a:cs typeface="Arial"/>
                      </a:endParaRPr>
                    </a:p>
                    <a:p>
                      <a:pPr algn="ctr">
                        <a:lnSpc>
                          <a:spcPct val="100000"/>
                        </a:lnSpc>
                      </a:pPr>
                      <a:r>
                        <a:rPr sz="900" spc="-5" dirty="0">
                          <a:solidFill>
                            <a:srgbClr val="001F5F"/>
                          </a:solidFill>
                          <a:latin typeface="Arial"/>
                          <a:cs typeface="Arial"/>
                        </a:rPr>
                        <a:t>638</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85"/>
                        </a:spcBef>
                      </a:pPr>
                      <a:r>
                        <a:rPr sz="900" spc="-5" dirty="0">
                          <a:solidFill>
                            <a:srgbClr val="001F5F"/>
                          </a:solidFill>
                          <a:latin typeface="Arial"/>
                          <a:cs typeface="Arial"/>
                        </a:rPr>
                        <a:t>788</a:t>
                      </a:r>
                      <a:endParaRPr sz="900" dirty="0">
                        <a:latin typeface="Arial"/>
                        <a:cs typeface="Arial"/>
                      </a:endParaRPr>
                    </a:p>
                    <a:p>
                      <a:pPr algn="ctr">
                        <a:lnSpc>
                          <a:spcPct val="100000"/>
                        </a:lnSpc>
                      </a:pPr>
                      <a:r>
                        <a:rPr sz="900" spc="-5" dirty="0">
                          <a:solidFill>
                            <a:srgbClr val="001F5F"/>
                          </a:solidFill>
                          <a:latin typeface="Arial"/>
                          <a:cs typeface="Arial"/>
                        </a:rPr>
                        <a:t>794</a:t>
                      </a:r>
                      <a:endParaRPr sz="900" dirty="0">
                        <a:latin typeface="Arial"/>
                        <a:cs typeface="Arial"/>
                      </a:endParaRPr>
                    </a:p>
                    <a:p>
                      <a:pPr algn="ctr">
                        <a:lnSpc>
                          <a:spcPct val="100000"/>
                        </a:lnSpc>
                      </a:pPr>
                      <a:r>
                        <a:rPr sz="900" spc="-5" dirty="0">
                          <a:solidFill>
                            <a:srgbClr val="001F5F"/>
                          </a:solidFill>
                          <a:latin typeface="Arial"/>
                          <a:cs typeface="Arial"/>
                        </a:rPr>
                        <a:t>800</a:t>
                      </a:r>
                      <a:endParaRPr sz="900" dirty="0">
                        <a:latin typeface="Arial"/>
                        <a:cs typeface="Arial"/>
                      </a:endParaRPr>
                    </a:p>
                    <a:p>
                      <a:pPr algn="ctr">
                        <a:lnSpc>
                          <a:spcPct val="100000"/>
                        </a:lnSpc>
                      </a:pPr>
                      <a:r>
                        <a:rPr sz="900" spc="-5" dirty="0">
                          <a:solidFill>
                            <a:srgbClr val="001F5F"/>
                          </a:solidFill>
                          <a:latin typeface="Arial"/>
                          <a:cs typeface="Arial"/>
                        </a:rPr>
                        <a:t>806</a:t>
                      </a:r>
                      <a:endParaRPr sz="900" dirty="0">
                        <a:latin typeface="Arial"/>
                        <a:cs typeface="Arial"/>
                      </a:endParaRPr>
                    </a:p>
                    <a:p>
                      <a:pPr algn="ctr">
                        <a:lnSpc>
                          <a:spcPct val="100000"/>
                        </a:lnSpc>
                      </a:pPr>
                      <a:r>
                        <a:rPr sz="900" spc="-5" dirty="0">
                          <a:solidFill>
                            <a:srgbClr val="001F5F"/>
                          </a:solidFill>
                          <a:latin typeface="Arial"/>
                          <a:cs typeface="Arial"/>
                        </a:rPr>
                        <a:t>812</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85"/>
                        </a:spcBef>
                      </a:pPr>
                      <a:r>
                        <a:rPr sz="900" spc="-5" dirty="0">
                          <a:solidFill>
                            <a:srgbClr val="001F5F"/>
                          </a:solidFill>
                          <a:latin typeface="Arial"/>
                          <a:cs typeface="Arial"/>
                        </a:rPr>
                        <a:t>962</a:t>
                      </a:r>
                      <a:endParaRPr sz="900" dirty="0">
                        <a:latin typeface="Arial"/>
                        <a:cs typeface="Arial"/>
                      </a:endParaRPr>
                    </a:p>
                    <a:p>
                      <a:pPr algn="ctr">
                        <a:lnSpc>
                          <a:spcPct val="100000"/>
                        </a:lnSpc>
                      </a:pPr>
                      <a:r>
                        <a:rPr sz="900" spc="-5" dirty="0">
                          <a:solidFill>
                            <a:srgbClr val="001F5F"/>
                          </a:solidFill>
                          <a:latin typeface="Arial"/>
                          <a:cs typeface="Arial"/>
                        </a:rPr>
                        <a:t>968</a:t>
                      </a:r>
                      <a:endParaRPr sz="900" dirty="0">
                        <a:latin typeface="Arial"/>
                        <a:cs typeface="Arial"/>
                      </a:endParaRPr>
                    </a:p>
                    <a:p>
                      <a:pPr algn="ctr">
                        <a:lnSpc>
                          <a:spcPct val="100000"/>
                        </a:lnSpc>
                      </a:pPr>
                      <a:r>
                        <a:rPr sz="900" spc="-5" dirty="0">
                          <a:solidFill>
                            <a:srgbClr val="001F5F"/>
                          </a:solidFill>
                          <a:latin typeface="Arial"/>
                          <a:cs typeface="Arial"/>
                        </a:rPr>
                        <a:t>974</a:t>
                      </a:r>
                      <a:endParaRPr sz="900" dirty="0">
                        <a:latin typeface="Arial"/>
                        <a:cs typeface="Arial"/>
                      </a:endParaRPr>
                    </a:p>
                    <a:p>
                      <a:pPr algn="ctr">
                        <a:lnSpc>
                          <a:spcPct val="100000"/>
                        </a:lnSpc>
                      </a:pPr>
                      <a:r>
                        <a:rPr sz="900" spc="-5" dirty="0">
                          <a:solidFill>
                            <a:srgbClr val="001F5F"/>
                          </a:solidFill>
                          <a:latin typeface="Arial"/>
                          <a:cs typeface="Arial"/>
                        </a:rPr>
                        <a:t>980</a:t>
                      </a:r>
                      <a:endParaRPr sz="900" dirty="0">
                        <a:latin typeface="Arial"/>
                        <a:cs typeface="Arial"/>
                      </a:endParaRPr>
                    </a:p>
                    <a:p>
                      <a:pPr algn="ctr">
                        <a:lnSpc>
                          <a:spcPct val="100000"/>
                        </a:lnSpc>
                      </a:pPr>
                      <a:r>
                        <a:rPr sz="900" spc="-5" dirty="0">
                          <a:solidFill>
                            <a:srgbClr val="001F5F"/>
                          </a:solidFill>
                          <a:latin typeface="Arial"/>
                          <a:cs typeface="Arial"/>
                        </a:rPr>
                        <a:t>986</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7645">
                        <a:lnSpc>
                          <a:spcPct val="100000"/>
                        </a:lnSpc>
                        <a:spcBef>
                          <a:spcPts val="285"/>
                        </a:spcBef>
                      </a:pPr>
                      <a:r>
                        <a:rPr sz="900" spc="-5" dirty="0">
                          <a:solidFill>
                            <a:srgbClr val="001F5F"/>
                          </a:solidFill>
                          <a:latin typeface="Arial"/>
                          <a:cs typeface="Arial"/>
                        </a:rPr>
                        <a:t>1136</a:t>
                      </a:r>
                      <a:endParaRPr sz="900" dirty="0">
                        <a:latin typeface="Arial"/>
                        <a:cs typeface="Arial"/>
                      </a:endParaRPr>
                    </a:p>
                    <a:p>
                      <a:pPr marL="207645">
                        <a:lnSpc>
                          <a:spcPct val="100000"/>
                        </a:lnSpc>
                      </a:pPr>
                      <a:r>
                        <a:rPr sz="900" spc="-5" dirty="0">
                          <a:solidFill>
                            <a:srgbClr val="001F5F"/>
                          </a:solidFill>
                          <a:latin typeface="Arial"/>
                          <a:cs typeface="Arial"/>
                        </a:rPr>
                        <a:t>1142</a:t>
                      </a:r>
                      <a:endParaRPr sz="900" dirty="0">
                        <a:latin typeface="Arial"/>
                        <a:cs typeface="Arial"/>
                      </a:endParaRPr>
                    </a:p>
                    <a:p>
                      <a:pPr marL="207645">
                        <a:lnSpc>
                          <a:spcPct val="100000"/>
                        </a:lnSpc>
                      </a:pPr>
                      <a:r>
                        <a:rPr sz="900" spc="-5" dirty="0">
                          <a:solidFill>
                            <a:srgbClr val="001F5F"/>
                          </a:solidFill>
                          <a:latin typeface="Arial"/>
                          <a:cs typeface="Arial"/>
                        </a:rPr>
                        <a:t>1148</a:t>
                      </a:r>
                      <a:endParaRPr sz="900" dirty="0">
                        <a:latin typeface="Arial"/>
                        <a:cs typeface="Arial"/>
                      </a:endParaRPr>
                    </a:p>
                    <a:p>
                      <a:pPr marL="207645">
                        <a:lnSpc>
                          <a:spcPct val="100000"/>
                        </a:lnSpc>
                      </a:pPr>
                      <a:r>
                        <a:rPr sz="900" spc="-5" dirty="0">
                          <a:solidFill>
                            <a:srgbClr val="001F5F"/>
                          </a:solidFill>
                          <a:latin typeface="Arial"/>
                          <a:cs typeface="Arial"/>
                        </a:rPr>
                        <a:t>1154</a:t>
                      </a:r>
                      <a:endParaRPr sz="900" dirty="0">
                        <a:latin typeface="Arial"/>
                        <a:cs typeface="Arial"/>
                      </a:endParaRPr>
                    </a:p>
                    <a:p>
                      <a:pPr marL="207645">
                        <a:lnSpc>
                          <a:spcPct val="100000"/>
                        </a:lnSpc>
                      </a:pPr>
                      <a:r>
                        <a:rPr sz="900" spc="-5" dirty="0">
                          <a:solidFill>
                            <a:srgbClr val="001F5F"/>
                          </a:solidFill>
                          <a:latin typeface="Arial"/>
                          <a:cs typeface="Arial"/>
                        </a:rPr>
                        <a:t>1159</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7645">
                        <a:lnSpc>
                          <a:spcPct val="100000"/>
                        </a:lnSpc>
                        <a:spcBef>
                          <a:spcPts val="285"/>
                        </a:spcBef>
                      </a:pPr>
                      <a:r>
                        <a:rPr sz="900" spc="-5" dirty="0">
                          <a:solidFill>
                            <a:srgbClr val="001F5F"/>
                          </a:solidFill>
                          <a:latin typeface="Arial"/>
                          <a:cs typeface="Arial"/>
                        </a:rPr>
                        <a:t>1310</a:t>
                      </a:r>
                      <a:endParaRPr sz="900" dirty="0">
                        <a:latin typeface="Arial"/>
                        <a:cs typeface="Arial"/>
                      </a:endParaRPr>
                    </a:p>
                    <a:p>
                      <a:pPr marL="207645">
                        <a:lnSpc>
                          <a:spcPct val="100000"/>
                        </a:lnSpc>
                      </a:pPr>
                      <a:r>
                        <a:rPr sz="900" spc="-5" dirty="0">
                          <a:solidFill>
                            <a:srgbClr val="001F5F"/>
                          </a:solidFill>
                          <a:latin typeface="Arial"/>
                          <a:cs typeface="Arial"/>
                        </a:rPr>
                        <a:t>1316</a:t>
                      </a:r>
                      <a:endParaRPr sz="900" dirty="0">
                        <a:latin typeface="Arial"/>
                        <a:cs typeface="Arial"/>
                      </a:endParaRPr>
                    </a:p>
                    <a:p>
                      <a:pPr marL="207645">
                        <a:lnSpc>
                          <a:spcPct val="100000"/>
                        </a:lnSpc>
                      </a:pPr>
                      <a:r>
                        <a:rPr sz="900" spc="-5" dirty="0">
                          <a:solidFill>
                            <a:srgbClr val="001F5F"/>
                          </a:solidFill>
                          <a:latin typeface="Arial"/>
                          <a:cs typeface="Arial"/>
                        </a:rPr>
                        <a:t>1322</a:t>
                      </a:r>
                      <a:endParaRPr sz="900" dirty="0">
                        <a:latin typeface="Arial"/>
                        <a:cs typeface="Arial"/>
                      </a:endParaRPr>
                    </a:p>
                    <a:p>
                      <a:pPr marL="207010">
                        <a:lnSpc>
                          <a:spcPct val="100000"/>
                        </a:lnSpc>
                      </a:pPr>
                      <a:r>
                        <a:rPr sz="900" spc="-5" dirty="0">
                          <a:solidFill>
                            <a:srgbClr val="001F5F"/>
                          </a:solidFill>
                          <a:latin typeface="Arial"/>
                          <a:cs typeface="Arial"/>
                        </a:rPr>
                        <a:t>1328</a:t>
                      </a:r>
                      <a:endParaRPr sz="900" dirty="0">
                        <a:latin typeface="Arial"/>
                        <a:cs typeface="Arial"/>
                      </a:endParaRPr>
                    </a:p>
                    <a:p>
                      <a:pPr marL="207010">
                        <a:lnSpc>
                          <a:spcPct val="100000"/>
                        </a:lnSpc>
                      </a:pPr>
                      <a:r>
                        <a:rPr sz="900" spc="-5" dirty="0">
                          <a:solidFill>
                            <a:srgbClr val="001F5F"/>
                          </a:solidFill>
                          <a:latin typeface="Arial"/>
                          <a:cs typeface="Arial"/>
                        </a:rPr>
                        <a:t>1333</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7010">
                        <a:lnSpc>
                          <a:spcPct val="100000"/>
                        </a:lnSpc>
                        <a:spcBef>
                          <a:spcPts val="285"/>
                        </a:spcBef>
                      </a:pPr>
                      <a:r>
                        <a:rPr sz="900" spc="-5" dirty="0">
                          <a:solidFill>
                            <a:srgbClr val="001F5F"/>
                          </a:solidFill>
                          <a:latin typeface="Arial"/>
                          <a:cs typeface="Arial"/>
                        </a:rPr>
                        <a:t>1484</a:t>
                      </a:r>
                      <a:endParaRPr sz="900" dirty="0">
                        <a:latin typeface="Arial"/>
                        <a:cs typeface="Arial"/>
                      </a:endParaRPr>
                    </a:p>
                    <a:p>
                      <a:pPr marL="207010">
                        <a:lnSpc>
                          <a:spcPct val="100000"/>
                        </a:lnSpc>
                      </a:pPr>
                      <a:r>
                        <a:rPr sz="900" spc="-5" dirty="0">
                          <a:solidFill>
                            <a:srgbClr val="001F5F"/>
                          </a:solidFill>
                          <a:latin typeface="Arial"/>
                          <a:cs typeface="Arial"/>
                        </a:rPr>
                        <a:t>1490</a:t>
                      </a:r>
                      <a:endParaRPr sz="900" dirty="0">
                        <a:latin typeface="Arial"/>
                        <a:cs typeface="Arial"/>
                      </a:endParaRPr>
                    </a:p>
                    <a:p>
                      <a:pPr marL="207010">
                        <a:lnSpc>
                          <a:spcPct val="100000"/>
                        </a:lnSpc>
                      </a:pPr>
                      <a:r>
                        <a:rPr sz="900" spc="-5" dirty="0">
                          <a:solidFill>
                            <a:srgbClr val="001F5F"/>
                          </a:solidFill>
                          <a:latin typeface="Arial"/>
                          <a:cs typeface="Arial"/>
                        </a:rPr>
                        <a:t>1496</a:t>
                      </a:r>
                      <a:endParaRPr sz="900" dirty="0">
                        <a:latin typeface="Arial"/>
                        <a:cs typeface="Arial"/>
                      </a:endParaRPr>
                    </a:p>
                    <a:p>
                      <a:pPr marL="207010">
                        <a:lnSpc>
                          <a:spcPct val="100000"/>
                        </a:lnSpc>
                      </a:pPr>
                      <a:r>
                        <a:rPr sz="900" spc="-5" dirty="0">
                          <a:solidFill>
                            <a:srgbClr val="001F5F"/>
                          </a:solidFill>
                          <a:latin typeface="Arial"/>
                          <a:cs typeface="Arial"/>
                        </a:rPr>
                        <a:t>1501</a:t>
                      </a:r>
                      <a:endParaRPr sz="900" dirty="0">
                        <a:latin typeface="Arial"/>
                        <a:cs typeface="Arial"/>
                      </a:endParaRPr>
                    </a:p>
                    <a:p>
                      <a:pPr marL="207010">
                        <a:lnSpc>
                          <a:spcPct val="100000"/>
                        </a:lnSpc>
                      </a:pPr>
                      <a:r>
                        <a:rPr sz="900" spc="-5" dirty="0">
                          <a:solidFill>
                            <a:srgbClr val="001F5F"/>
                          </a:solidFill>
                          <a:latin typeface="Arial"/>
                          <a:cs typeface="Arial"/>
                        </a:rPr>
                        <a:t>1507</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7010">
                        <a:lnSpc>
                          <a:spcPct val="100000"/>
                        </a:lnSpc>
                        <a:spcBef>
                          <a:spcPts val="285"/>
                        </a:spcBef>
                      </a:pPr>
                      <a:r>
                        <a:rPr sz="900" spc="-5" dirty="0">
                          <a:solidFill>
                            <a:srgbClr val="001F5F"/>
                          </a:solidFill>
                          <a:latin typeface="Arial"/>
                          <a:cs typeface="Arial"/>
                        </a:rPr>
                        <a:t>1658</a:t>
                      </a:r>
                      <a:endParaRPr sz="900" dirty="0">
                        <a:latin typeface="Arial"/>
                        <a:cs typeface="Arial"/>
                      </a:endParaRPr>
                    </a:p>
                    <a:p>
                      <a:pPr marL="207010">
                        <a:lnSpc>
                          <a:spcPct val="100000"/>
                        </a:lnSpc>
                      </a:pPr>
                      <a:r>
                        <a:rPr sz="900" spc="-5" dirty="0">
                          <a:solidFill>
                            <a:srgbClr val="001F5F"/>
                          </a:solidFill>
                          <a:latin typeface="Arial"/>
                          <a:cs typeface="Arial"/>
                        </a:rPr>
                        <a:t>1664</a:t>
                      </a:r>
                      <a:endParaRPr sz="900" dirty="0">
                        <a:latin typeface="Arial"/>
                        <a:cs typeface="Arial"/>
                      </a:endParaRPr>
                    </a:p>
                    <a:p>
                      <a:pPr marL="207010">
                        <a:lnSpc>
                          <a:spcPct val="100000"/>
                        </a:lnSpc>
                      </a:pPr>
                      <a:r>
                        <a:rPr sz="900" spc="-5" dirty="0">
                          <a:solidFill>
                            <a:srgbClr val="001F5F"/>
                          </a:solidFill>
                          <a:latin typeface="Arial"/>
                          <a:cs typeface="Arial"/>
                        </a:rPr>
                        <a:t>1670</a:t>
                      </a:r>
                      <a:endParaRPr sz="900" dirty="0">
                        <a:latin typeface="Arial"/>
                        <a:cs typeface="Arial"/>
                      </a:endParaRPr>
                    </a:p>
                    <a:p>
                      <a:pPr marL="207010">
                        <a:lnSpc>
                          <a:spcPct val="100000"/>
                        </a:lnSpc>
                      </a:pPr>
                      <a:r>
                        <a:rPr sz="900" spc="-5" dirty="0">
                          <a:solidFill>
                            <a:srgbClr val="001F5F"/>
                          </a:solidFill>
                          <a:latin typeface="Arial"/>
                          <a:cs typeface="Arial"/>
                        </a:rPr>
                        <a:t>1675</a:t>
                      </a:r>
                      <a:endParaRPr sz="900" dirty="0">
                        <a:latin typeface="Arial"/>
                        <a:cs typeface="Arial"/>
                      </a:endParaRPr>
                    </a:p>
                    <a:p>
                      <a:pPr marL="207010">
                        <a:lnSpc>
                          <a:spcPct val="100000"/>
                        </a:lnSpc>
                      </a:pPr>
                      <a:r>
                        <a:rPr sz="900" spc="-5" dirty="0">
                          <a:solidFill>
                            <a:srgbClr val="001F5F"/>
                          </a:solidFill>
                          <a:latin typeface="Arial"/>
                          <a:cs typeface="Arial"/>
                        </a:rPr>
                        <a:t>1681</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7010">
                        <a:lnSpc>
                          <a:spcPct val="100000"/>
                        </a:lnSpc>
                        <a:spcBef>
                          <a:spcPts val="285"/>
                        </a:spcBef>
                      </a:pPr>
                      <a:r>
                        <a:rPr sz="900" spc="-5" dirty="0">
                          <a:solidFill>
                            <a:srgbClr val="001F5F"/>
                          </a:solidFill>
                          <a:latin typeface="Arial"/>
                          <a:cs typeface="Arial"/>
                        </a:rPr>
                        <a:t>1832</a:t>
                      </a:r>
                      <a:endParaRPr sz="900" dirty="0">
                        <a:latin typeface="Arial"/>
                        <a:cs typeface="Arial"/>
                      </a:endParaRPr>
                    </a:p>
                    <a:p>
                      <a:pPr marL="207010">
                        <a:lnSpc>
                          <a:spcPct val="100000"/>
                        </a:lnSpc>
                      </a:pPr>
                      <a:r>
                        <a:rPr sz="900" spc="-5" dirty="0">
                          <a:solidFill>
                            <a:srgbClr val="001F5F"/>
                          </a:solidFill>
                          <a:latin typeface="Arial"/>
                          <a:cs typeface="Arial"/>
                        </a:rPr>
                        <a:t>1838</a:t>
                      </a:r>
                      <a:endParaRPr sz="900" dirty="0">
                        <a:latin typeface="Arial"/>
                        <a:cs typeface="Arial"/>
                      </a:endParaRPr>
                    </a:p>
                    <a:p>
                      <a:pPr marL="207010">
                        <a:lnSpc>
                          <a:spcPct val="100000"/>
                        </a:lnSpc>
                      </a:pPr>
                      <a:r>
                        <a:rPr sz="900" spc="-5" dirty="0">
                          <a:solidFill>
                            <a:srgbClr val="001F5F"/>
                          </a:solidFill>
                          <a:latin typeface="Arial"/>
                          <a:cs typeface="Arial"/>
                        </a:rPr>
                        <a:t>1844</a:t>
                      </a:r>
                      <a:endParaRPr sz="900" dirty="0">
                        <a:latin typeface="Arial"/>
                        <a:cs typeface="Arial"/>
                      </a:endParaRPr>
                    </a:p>
                    <a:p>
                      <a:pPr marL="207010">
                        <a:lnSpc>
                          <a:spcPct val="100000"/>
                        </a:lnSpc>
                      </a:pPr>
                      <a:r>
                        <a:rPr sz="900" spc="-5" dirty="0">
                          <a:solidFill>
                            <a:srgbClr val="001F5F"/>
                          </a:solidFill>
                          <a:latin typeface="Arial"/>
                          <a:cs typeface="Arial"/>
                        </a:rPr>
                        <a:t>1849</a:t>
                      </a:r>
                      <a:endParaRPr sz="900" dirty="0">
                        <a:latin typeface="Arial"/>
                        <a:cs typeface="Arial"/>
                      </a:endParaRPr>
                    </a:p>
                    <a:p>
                      <a:pPr marL="207010">
                        <a:lnSpc>
                          <a:spcPct val="100000"/>
                        </a:lnSpc>
                      </a:pPr>
                      <a:r>
                        <a:rPr sz="900" spc="-5" dirty="0">
                          <a:solidFill>
                            <a:srgbClr val="001F5F"/>
                          </a:solidFill>
                          <a:latin typeface="Arial"/>
                          <a:cs typeface="Arial"/>
                        </a:rPr>
                        <a:t>1855</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7010">
                        <a:lnSpc>
                          <a:spcPct val="100000"/>
                        </a:lnSpc>
                        <a:spcBef>
                          <a:spcPts val="285"/>
                        </a:spcBef>
                      </a:pPr>
                      <a:r>
                        <a:rPr sz="900" spc="-5" dirty="0">
                          <a:solidFill>
                            <a:srgbClr val="001F5F"/>
                          </a:solidFill>
                          <a:latin typeface="Arial"/>
                          <a:cs typeface="Arial"/>
                        </a:rPr>
                        <a:t>2006</a:t>
                      </a:r>
                      <a:endParaRPr sz="900" dirty="0">
                        <a:latin typeface="Arial"/>
                        <a:cs typeface="Arial"/>
                      </a:endParaRPr>
                    </a:p>
                    <a:p>
                      <a:pPr marL="207010">
                        <a:lnSpc>
                          <a:spcPct val="100000"/>
                        </a:lnSpc>
                      </a:pPr>
                      <a:r>
                        <a:rPr sz="900" spc="-5" dirty="0">
                          <a:solidFill>
                            <a:srgbClr val="001F5F"/>
                          </a:solidFill>
                          <a:latin typeface="Arial"/>
                          <a:cs typeface="Arial"/>
                        </a:rPr>
                        <a:t>2012</a:t>
                      </a:r>
                      <a:endParaRPr sz="900" dirty="0">
                        <a:latin typeface="Arial"/>
                        <a:cs typeface="Arial"/>
                      </a:endParaRPr>
                    </a:p>
                    <a:p>
                      <a:pPr marL="207010">
                        <a:lnSpc>
                          <a:spcPct val="100000"/>
                        </a:lnSpc>
                      </a:pPr>
                      <a:r>
                        <a:rPr sz="900" spc="-5" dirty="0">
                          <a:solidFill>
                            <a:srgbClr val="001F5F"/>
                          </a:solidFill>
                          <a:latin typeface="Arial"/>
                          <a:cs typeface="Arial"/>
                        </a:rPr>
                        <a:t>2017</a:t>
                      </a:r>
                      <a:endParaRPr sz="900" dirty="0">
                        <a:latin typeface="Arial"/>
                        <a:cs typeface="Arial"/>
                      </a:endParaRPr>
                    </a:p>
                    <a:p>
                      <a:pPr marL="207010">
                        <a:lnSpc>
                          <a:spcPct val="100000"/>
                        </a:lnSpc>
                      </a:pPr>
                      <a:r>
                        <a:rPr sz="900" spc="-5" dirty="0">
                          <a:solidFill>
                            <a:srgbClr val="001F5F"/>
                          </a:solidFill>
                          <a:latin typeface="Arial"/>
                          <a:cs typeface="Arial"/>
                        </a:rPr>
                        <a:t>2023</a:t>
                      </a:r>
                      <a:endParaRPr sz="900" dirty="0">
                        <a:latin typeface="Arial"/>
                        <a:cs typeface="Arial"/>
                      </a:endParaRPr>
                    </a:p>
                    <a:p>
                      <a:pPr marL="207010">
                        <a:lnSpc>
                          <a:spcPct val="100000"/>
                        </a:lnSpc>
                      </a:pPr>
                      <a:r>
                        <a:rPr sz="900" spc="-5" dirty="0">
                          <a:solidFill>
                            <a:srgbClr val="001F5F"/>
                          </a:solidFill>
                          <a:latin typeface="Arial"/>
                          <a:cs typeface="Arial"/>
                        </a:rPr>
                        <a:t>2029</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3842743173"/>
                  </a:ext>
                </a:extLst>
              </a:tr>
              <a:tr h="718132">
                <a:tc>
                  <a:txBody>
                    <a:bodyPr/>
                    <a:lstStyle/>
                    <a:p>
                      <a:pPr algn="ctr">
                        <a:lnSpc>
                          <a:spcPct val="100000"/>
                        </a:lnSpc>
                        <a:spcBef>
                          <a:spcPts val="285"/>
                        </a:spcBef>
                      </a:pPr>
                      <a:r>
                        <a:rPr sz="900" spc="-5" dirty="0">
                          <a:solidFill>
                            <a:srgbClr val="001F5F"/>
                          </a:solidFill>
                          <a:latin typeface="Arial"/>
                          <a:cs typeface="Arial"/>
                        </a:rPr>
                        <a:t>21</a:t>
                      </a:r>
                      <a:endParaRPr sz="900" dirty="0">
                        <a:latin typeface="Arial"/>
                        <a:cs typeface="Arial"/>
                      </a:endParaRPr>
                    </a:p>
                    <a:p>
                      <a:pPr algn="ctr">
                        <a:lnSpc>
                          <a:spcPct val="100000"/>
                        </a:lnSpc>
                      </a:pPr>
                      <a:r>
                        <a:rPr sz="900" spc="-5" dirty="0">
                          <a:solidFill>
                            <a:srgbClr val="001F5F"/>
                          </a:solidFill>
                          <a:latin typeface="Arial"/>
                          <a:cs typeface="Arial"/>
                        </a:rPr>
                        <a:t>22</a:t>
                      </a:r>
                      <a:endParaRPr sz="900" dirty="0">
                        <a:latin typeface="Arial"/>
                        <a:cs typeface="Arial"/>
                      </a:endParaRPr>
                    </a:p>
                    <a:p>
                      <a:pPr algn="ctr">
                        <a:lnSpc>
                          <a:spcPct val="100000"/>
                        </a:lnSpc>
                      </a:pPr>
                      <a:r>
                        <a:rPr sz="900" spc="-5" dirty="0">
                          <a:solidFill>
                            <a:srgbClr val="001F5F"/>
                          </a:solidFill>
                          <a:latin typeface="Arial"/>
                          <a:cs typeface="Arial"/>
                        </a:rPr>
                        <a:t>23</a:t>
                      </a:r>
                      <a:endParaRPr sz="900" dirty="0">
                        <a:latin typeface="Arial"/>
                        <a:cs typeface="Arial"/>
                      </a:endParaRPr>
                    </a:p>
                    <a:p>
                      <a:pPr algn="ctr">
                        <a:lnSpc>
                          <a:spcPct val="100000"/>
                        </a:lnSpc>
                      </a:pPr>
                      <a:r>
                        <a:rPr sz="900" spc="-5" dirty="0">
                          <a:solidFill>
                            <a:srgbClr val="001F5F"/>
                          </a:solidFill>
                          <a:latin typeface="Arial"/>
                          <a:cs typeface="Arial"/>
                        </a:rPr>
                        <a:t>24</a:t>
                      </a:r>
                      <a:endParaRPr sz="900" dirty="0">
                        <a:latin typeface="Arial"/>
                        <a:cs typeface="Arial"/>
                      </a:endParaRPr>
                    </a:p>
                    <a:p>
                      <a:pPr algn="ctr">
                        <a:lnSpc>
                          <a:spcPct val="100000"/>
                        </a:lnSpc>
                      </a:pPr>
                      <a:r>
                        <a:rPr sz="900" spc="-5" dirty="0">
                          <a:solidFill>
                            <a:srgbClr val="001F5F"/>
                          </a:solidFill>
                          <a:latin typeface="Arial"/>
                          <a:cs typeface="Arial"/>
                        </a:rPr>
                        <a:t>25</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algn="ctr">
                        <a:lnSpc>
                          <a:spcPct val="100000"/>
                        </a:lnSpc>
                        <a:spcBef>
                          <a:spcPts val="285"/>
                        </a:spcBef>
                      </a:pPr>
                      <a:r>
                        <a:rPr sz="900" spc="-5" dirty="0">
                          <a:solidFill>
                            <a:srgbClr val="001F5F"/>
                          </a:solidFill>
                          <a:latin typeface="Arial"/>
                          <a:cs typeface="Arial"/>
                        </a:rPr>
                        <a:t>122</a:t>
                      </a:r>
                      <a:endParaRPr sz="900" dirty="0">
                        <a:latin typeface="Arial"/>
                        <a:cs typeface="Arial"/>
                      </a:endParaRPr>
                    </a:p>
                    <a:p>
                      <a:pPr algn="ctr">
                        <a:lnSpc>
                          <a:spcPct val="100000"/>
                        </a:lnSpc>
                      </a:pPr>
                      <a:r>
                        <a:rPr sz="900" spc="-5" dirty="0">
                          <a:solidFill>
                            <a:srgbClr val="001F5F"/>
                          </a:solidFill>
                          <a:latin typeface="Arial"/>
                          <a:cs typeface="Arial"/>
                        </a:rPr>
                        <a:t>128</a:t>
                      </a:r>
                      <a:endParaRPr sz="900" dirty="0">
                        <a:latin typeface="Arial"/>
                        <a:cs typeface="Arial"/>
                      </a:endParaRPr>
                    </a:p>
                    <a:p>
                      <a:pPr algn="ctr">
                        <a:lnSpc>
                          <a:spcPct val="100000"/>
                        </a:lnSpc>
                      </a:pPr>
                      <a:r>
                        <a:rPr sz="900" spc="-5" dirty="0">
                          <a:solidFill>
                            <a:srgbClr val="001F5F"/>
                          </a:solidFill>
                          <a:latin typeface="Arial"/>
                          <a:cs typeface="Arial"/>
                        </a:rPr>
                        <a:t>133</a:t>
                      </a:r>
                      <a:endParaRPr sz="900" dirty="0">
                        <a:latin typeface="Arial"/>
                        <a:cs typeface="Arial"/>
                      </a:endParaRPr>
                    </a:p>
                    <a:p>
                      <a:pPr algn="ctr">
                        <a:lnSpc>
                          <a:spcPct val="100000"/>
                        </a:lnSpc>
                      </a:pPr>
                      <a:r>
                        <a:rPr sz="900" spc="-5" dirty="0">
                          <a:solidFill>
                            <a:srgbClr val="001F5F"/>
                          </a:solidFill>
                          <a:latin typeface="Arial"/>
                          <a:cs typeface="Arial"/>
                        </a:rPr>
                        <a:t>139</a:t>
                      </a:r>
                      <a:endParaRPr sz="900" dirty="0">
                        <a:latin typeface="Arial"/>
                        <a:cs typeface="Arial"/>
                      </a:endParaRPr>
                    </a:p>
                    <a:p>
                      <a:pPr algn="ctr">
                        <a:lnSpc>
                          <a:spcPct val="100000"/>
                        </a:lnSpc>
                      </a:pPr>
                      <a:r>
                        <a:rPr sz="900" spc="-5" dirty="0">
                          <a:solidFill>
                            <a:srgbClr val="001F5F"/>
                          </a:solidFill>
                          <a:latin typeface="Arial"/>
                          <a:cs typeface="Arial"/>
                        </a:rPr>
                        <a:t>146</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algn="ctr">
                        <a:lnSpc>
                          <a:spcPct val="100000"/>
                        </a:lnSpc>
                        <a:spcBef>
                          <a:spcPts val="285"/>
                        </a:spcBef>
                      </a:pPr>
                      <a:r>
                        <a:rPr sz="900" spc="-5" dirty="0">
                          <a:solidFill>
                            <a:srgbClr val="001F5F"/>
                          </a:solidFill>
                          <a:latin typeface="Arial"/>
                          <a:cs typeface="Arial"/>
                        </a:rPr>
                        <a:t>296</a:t>
                      </a:r>
                      <a:endParaRPr sz="900" dirty="0">
                        <a:latin typeface="Arial"/>
                        <a:cs typeface="Arial"/>
                      </a:endParaRPr>
                    </a:p>
                    <a:p>
                      <a:pPr algn="ctr">
                        <a:lnSpc>
                          <a:spcPct val="100000"/>
                        </a:lnSpc>
                      </a:pPr>
                      <a:r>
                        <a:rPr sz="900" spc="-5" dirty="0">
                          <a:solidFill>
                            <a:srgbClr val="001F5F"/>
                          </a:solidFill>
                          <a:latin typeface="Arial"/>
                          <a:cs typeface="Arial"/>
                        </a:rPr>
                        <a:t>301</a:t>
                      </a:r>
                      <a:endParaRPr sz="900" dirty="0">
                        <a:latin typeface="Arial"/>
                        <a:cs typeface="Arial"/>
                      </a:endParaRPr>
                    </a:p>
                    <a:p>
                      <a:pPr algn="ctr">
                        <a:lnSpc>
                          <a:spcPct val="100000"/>
                        </a:lnSpc>
                      </a:pPr>
                      <a:r>
                        <a:rPr sz="900" spc="-5" dirty="0">
                          <a:solidFill>
                            <a:srgbClr val="001F5F"/>
                          </a:solidFill>
                          <a:latin typeface="Arial"/>
                          <a:cs typeface="Arial"/>
                        </a:rPr>
                        <a:t>307</a:t>
                      </a:r>
                      <a:endParaRPr sz="900" dirty="0">
                        <a:latin typeface="Arial"/>
                        <a:cs typeface="Arial"/>
                      </a:endParaRPr>
                    </a:p>
                    <a:p>
                      <a:pPr algn="ctr">
                        <a:lnSpc>
                          <a:spcPct val="100000"/>
                        </a:lnSpc>
                      </a:pPr>
                      <a:r>
                        <a:rPr sz="900" spc="-5" dirty="0">
                          <a:solidFill>
                            <a:srgbClr val="001F5F"/>
                          </a:solidFill>
                          <a:latin typeface="Arial"/>
                          <a:cs typeface="Arial"/>
                        </a:rPr>
                        <a:t>313</a:t>
                      </a:r>
                      <a:endParaRPr sz="900" dirty="0">
                        <a:latin typeface="Arial"/>
                        <a:cs typeface="Arial"/>
                      </a:endParaRPr>
                    </a:p>
                    <a:p>
                      <a:pPr algn="ctr">
                        <a:lnSpc>
                          <a:spcPct val="100000"/>
                        </a:lnSpc>
                      </a:pPr>
                      <a:r>
                        <a:rPr sz="900" spc="-5" dirty="0">
                          <a:solidFill>
                            <a:srgbClr val="001F5F"/>
                          </a:solidFill>
                          <a:latin typeface="Arial"/>
                          <a:cs typeface="Arial"/>
                        </a:rPr>
                        <a:t>319</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algn="ctr">
                        <a:lnSpc>
                          <a:spcPct val="100000"/>
                        </a:lnSpc>
                        <a:spcBef>
                          <a:spcPts val="285"/>
                        </a:spcBef>
                      </a:pPr>
                      <a:r>
                        <a:rPr sz="900" spc="-5" dirty="0">
                          <a:solidFill>
                            <a:srgbClr val="001F5F"/>
                          </a:solidFill>
                          <a:latin typeface="Arial"/>
                          <a:cs typeface="Arial"/>
                        </a:rPr>
                        <a:t>470</a:t>
                      </a:r>
                      <a:endParaRPr sz="900" dirty="0">
                        <a:latin typeface="Arial"/>
                        <a:cs typeface="Arial"/>
                      </a:endParaRPr>
                    </a:p>
                    <a:p>
                      <a:pPr algn="ctr">
                        <a:lnSpc>
                          <a:spcPct val="100000"/>
                        </a:lnSpc>
                      </a:pPr>
                      <a:r>
                        <a:rPr sz="900" spc="-5" dirty="0">
                          <a:solidFill>
                            <a:srgbClr val="001F5F"/>
                          </a:solidFill>
                          <a:latin typeface="Arial"/>
                          <a:cs typeface="Arial"/>
                        </a:rPr>
                        <a:t>475</a:t>
                      </a:r>
                      <a:endParaRPr sz="900" dirty="0">
                        <a:latin typeface="Arial"/>
                        <a:cs typeface="Arial"/>
                      </a:endParaRPr>
                    </a:p>
                    <a:p>
                      <a:pPr algn="ctr">
                        <a:lnSpc>
                          <a:spcPct val="100000"/>
                        </a:lnSpc>
                      </a:pPr>
                      <a:r>
                        <a:rPr sz="900" spc="-5" dirty="0">
                          <a:solidFill>
                            <a:srgbClr val="001F5F"/>
                          </a:solidFill>
                          <a:latin typeface="Arial"/>
                          <a:cs typeface="Arial"/>
                        </a:rPr>
                        <a:t>481</a:t>
                      </a:r>
                      <a:endParaRPr sz="900" dirty="0">
                        <a:latin typeface="Arial"/>
                        <a:cs typeface="Arial"/>
                      </a:endParaRPr>
                    </a:p>
                    <a:p>
                      <a:pPr algn="ctr">
                        <a:lnSpc>
                          <a:spcPct val="100000"/>
                        </a:lnSpc>
                      </a:pPr>
                      <a:r>
                        <a:rPr sz="900" spc="-5" dirty="0">
                          <a:solidFill>
                            <a:srgbClr val="001F5F"/>
                          </a:solidFill>
                          <a:latin typeface="Arial"/>
                          <a:cs typeface="Arial"/>
                        </a:rPr>
                        <a:t>487</a:t>
                      </a:r>
                      <a:endParaRPr sz="900" dirty="0">
                        <a:latin typeface="Arial"/>
                        <a:cs typeface="Arial"/>
                      </a:endParaRPr>
                    </a:p>
                    <a:p>
                      <a:pPr algn="ctr">
                        <a:lnSpc>
                          <a:spcPct val="100000"/>
                        </a:lnSpc>
                      </a:pPr>
                      <a:r>
                        <a:rPr sz="900" spc="-5" dirty="0">
                          <a:solidFill>
                            <a:srgbClr val="001F5F"/>
                          </a:solidFill>
                          <a:latin typeface="Arial"/>
                          <a:cs typeface="Arial"/>
                        </a:rPr>
                        <a:t>493</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algn="ctr">
                        <a:lnSpc>
                          <a:spcPct val="100000"/>
                        </a:lnSpc>
                        <a:spcBef>
                          <a:spcPts val="285"/>
                        </a:spcBef>
                      </a:pPr>
                      <a:r>
                        <a:rPr sz="900" spc="-5" dirty="0">
                          <a:solidFill>
                            <a:srgbClr val="001F5F"/>
                          </a:solidFill>
                          <a:latin typeface="Arial"/>
                          <a:cs typeface="Arial"/>
                        </a:rPr>
                        <a:t>643</a:t>
                      </a:r>
                      <a:endParaRPr sz="900" dirty="0">
                        <a:latin typeface="Arial"/>
                        <a:cs typeface="Arial"/>
                      </a:endParaRPr>
                    </a:p>
                    <a:p>
                      <a:pPr algn="ctr">
                        <a:lnSpc>
                          <a:spcPct val="100000"/>
                        </a:lnSpc>
                      </a:pPr>
                      <a:r>
                        <a:rPr sz="900" spc="-5" dirty="0">
                          <a:solidFill>
                            <a:srgbClr val="001F5F"/>
                          </a:solidFill>
                          <a:latin typeface="Arial"/>
                          <a:cs typeface="Arial"/>
                        </a:rPr>
                        <a:t>649</a:t>
                      </a:r>
                      <a:endParaRPr sz="900" dirty="0">
                        <a:latin typeface="Arial"/>
                        <a:cs typeface="Arial"/>
                      </a:endParaRPr>
                    </a:p>
                    <a:p>
                      <a:pPr algn="ctr">
                        <a:lnSpc>
                          <a:spcPct val="100000"/>
                        </a:lnSpc>
                      </a:pPr>
                      <a:r>
                        <a:rPr sz="900" spc="-5" dirty="0">
                          <a:solidFill>
                            <a:srgbClr val="001F5F"/>
                          </a:solidFill>
                          <a:latin typeface="Arial"/>
                          <a:cs typeface="Arial"/>
                        </a:rPr>
                        <a:t>655</a:t>
                      </a:r>
                      <a:endParaRPr sz="900" dirty="0">
                        <a:latin typeface="Arial"/>
                        <a:cs typeface="Arial"/>
                      </a:endParaRPr>
                    </a:p>
                    <a:p>
                      <a:pPr algn="ctr">
                        <a:lnSpc>
                          <a:spcPct val="100000"/>
                        </a:lnSpc>
                      </a:pPr>
                      <a:r>
                        <a:rPr sz="900" spc="-5" dirty="0">
                          <a:solidFill>
                            <a:srgbClr val="001F5F"/>
                          </a:solidFill>
                          <a:latin typeface="Arial"/>
                          <a:cs typeface="Arial"/>
                        </a:rPr>
                        <a:t>661</a:t>
                      </a:r>
                      <a:endParaRPr sz="900" dirty="0">
                        <a:latin typeface="Arial"/>
                        <a:cs typeface="Arial"/>
                      </a:endParaRPr>
                    </a:p>
                    <a:p>
                      <a:pPr algn="ctr">
                        <a:lnSpc>
                          <a:spcPct val="100000"/>
                        </a:lnSpc>
                      </a:pPr>
                      <a:r>
                        <a:rPr sz="900" spc="-5" dirty="0">
                          <a:solidFill>
                            <a:srgbClr val="001F5F"/>
                          </a:solidFill>
                          <a:latin typeface="Arial"/>
                          <a:cs typeface="Arial"/>
                        </a:rPr>
                        <a:t>667</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algn="ctr">
                        <a:lnSpc>
                          <a:spcPct val="100000"/>
                        </a:lnSpc>
                        <a:spcBef>
                          <a:spcPts val="285"/>
                        </a:spcBef>
                      </a:pPr>
                      <a:r>
                        <a:rPr sz="900" spc="-5" dirty="0">
                          <a:solidFill>
                            <a:srgbClr val="001F5F"/>
                          </a:solidFill>
                          <a:latin typeface="Arial"/>
                          <a:cs typeface="Arial"/>
                        </a:rPr>
                        <a:t>817</a:t>
                      </a:r>
                      <a:endParaRPr sz="900" dirty="0">
                        <a:latin typeface="Arial"/>
                        <a:cs typeface="Arial"/>
                      </a:endParaRPr>
                    </a:p>
                    <a:p>
                      <a:pPr algn="ctr">
                        <a:lnSpc>
                          <a:spcPct val="100000"/>
                        </a:lnSpc>
                      </a:pPr>
                      <a:r>
                        <a:rPr sz="900" spc="-5" dirty="0">
                          <a:solidFill>
                            <a:srgbClr val="001F5F"/>
                          </a:solidFill>
                          <a:latin typeface="Arial"/>
                          <a:cs typeface="Arial"/>
                        </a:rPr>
                        <a:t>823</a:t>
                      </a:r>
                      <a:endParaRPr sz="900" dirty="0">
                        <a:latin typeface="Arial"/>
                        <a:cs typeface="Arial"/>
                      </a:endParaRPr>
                    </a:p>
                    <a:p>
                      <a:pPr algn="ctr">
                        <a:lnSpc>
                          <a:spcPct val="100000"/>
                        </a:lnSpc>
                      </a:pPr>
                      <a:r>
                        <a:rPr sz="900" spc="-5" dirty="0">
                          <a:solidFill>
                            <a:srgbClr val="001F5F"/>
                          </a:solidFill>
                          <a:latin typeface="Arial"/>
                          <a:cs typeface="Arial"/>
                        </a:rPr>
                        <a:t>829</a:t>
                      </a:r>
                      <a:endParaRPr sz="900" dirty="0">
                        <a:latin typeface="Arial"/>
                        <a:cs typeface="Arial"/>
                      </a:endParaRPr>
                    </a:p>
                    <a:p>
                      <a:pPr algn="ctr">
                        <a:lnSpc>
                          <a:spcPct val="100000"/>
                        </a:lnSpc>
                      </a:pPr>
                      <a:r>
                        <a:rPr sz="900" spc="-5" dirty="0">
                          <a:solidFill>
                            <a:srgbClr val="001F5F"/>
                          </a:solidFill>
                          <a:latin typeface="Arial"/>
                          <a:cs typeface="Arial"/>
                        </a:rPr>
                        <a:t>835</a:t>
                      </a:r>
                      <a:endParaRPr sz="900" dirty="0">
                        <a:latin typeface="Arial"/>
                        <a:cs typeface="Arial"/>
                      </a:endParaRPr>
                    </a:p>
                    <a:p>
                      <a:pPr algn="ctr">
                        <a:lnSpc>
                          <a:spcPct val="100000"/>
                        </a:lnSpc>
                      </a:pPr>
                      <a:r>
                        <a:rPr sz="900" spc="-5" dirty="0">
                          <a:solidFill>
                            <a:srgbClr val="001F5F"/>
                          </a:solidFill>
                          <a:latin typeface="Arial"/>
                          <a:cs typeface="Arial"/>
                        </a:rPr>
                        <a:t>841</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algn="ctr">
                        <a:lnSpc>
                          <a:spcPct val="100000"/>
                        </a:lnSpc>
                        <a:spcBef>
                          <a:spcPts val="285"/>
                        </a:spcBef>
                      </a:pPr>
                      <a:r>
                        <a:rPr sz="900" spc="-5" dirty="0">
                          <a:solidFill>
                            <a:srgbClr val="001F5F"/>
                          </a:solidFill>
                          <a:latin typeface="Arial"/>
                          <a:cs typeface="Arial"/>
                        </a:rPr>
                        <a:t>991</a:t>
                      </a:r>
                      <a:endParaRPr sz="900" dirty="0">
                        <a:latin typeface="Arial"/>
                        <a:cs typeface="Arial"/>
                      </a:endParaRPr>
                    </a:p>
                    <a:p>
                      <a:pPr algn="ctr">
                        <a:lnSpc>
                          <a:spcPct val="100000"/>
                        </a:lnSpc>
                      </a:pPr>
                      <a:r>
                        <a:rPr sz="900" spc="-5" dirty="0">
                          <a:solidFill>
                            <a:srgbClr val="001F5F"/>
                          </a:solidFill>
                          <a:latin typeface="Arial"/>
                          <a:cs typeface="Arial"/>
                        </a:rPr>
                        <a:t>997</a:t>
                      </a:r>
                      <a:endParaRPr sz="900" dirty="0">
                        <a:latin typeface="Arial"/>
                        <a:cs typeface="Arial"/>
                      </a:endParaRPr>
                    </a:p>
                    <a:p>
                      <a:pPr algn="ctr">
                        <a:lnSpc>
                          <a:spcPct val="100000"/>
                        </a:lnSpc>
                      </a:pPr>
                      <a:r>
                        <a:rPr sz="900" spc="-5" dirty="0">
                          <a:solidFill>
                            <a:srgbClr val="001F5F"/>
                          </a:solidFill>
                          <a:latin typeface="Arial"/>
                          <a:cs typeface="Arial"/>
                        </a:rPr>
                        <a:t>1003</a:t>
                      </a:r>
                      <a:endParaRPr sz="900" dirty="0">
                        <a:latin typeface="Arial"/>
                        <a:cs typeface="Arial"/>
                      </a:endParaRPr>
                    </a:p>
                    <a:p>
                      <a:pPr algn="ctr">
                        <a:lnSpc>
                          <a:spcPct val="100000"/>
                        </a:lnSpc>
                      </a:pPr>
                      <a:r>
                        <a:rPr sz="900" spc="-5" dirty="0">
                          <a:solidFill>
                            <a:srgbClr val="001F5F"/>
                          </a:solidFill>
                          <a:latin typeface="Arial"/>
                          <a:cs typeface="Arial"/>
                        </a:rPr>
                        <a:t>1009</a:t>
                      </a:r>
                      <a:endParaRPr sz="900" dirty="0">
                        <a:latin typeface="Arial"/>
                        <a:cs typeface="Arial"/>
                      </a:endParaRPr>
                    </a:p>
                    <a:p>
                      <a:pPr algn="ctr">
                        <a:lnSpc>
                          <a:spcPct val="100000"/>
                        </a:lnSpc>
                      </a:pPr>
                      <a:r>
                        <a:rPr sz="900" spc="-5" dirty="0">
                          <a:solidFill>
                            <a:srgbClr val="001F5F"/>
                          </a:solidFill>
                          <a:latin typeface="Arial"/>
                          <a:cs typeface="Arial"/>
                        </a:rPr>
                        <a:t>1015</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marL="207010">
                        <a:lnSpc>
                          <a:spcPct val="100000"/>
                        </a:lnSpc>
                        <a:spcBef>
                          <a:spcPts val="285"/>
                        </a:spcBef>
                      </a:pPr>
                      <a:r>
                        <a:rPr sz="900" spc="-5" dirty="0">
                          <a:solidFill>
                            <a:srgbClr val="001F5F"/>
                          </a:solidFill>
                          <a:latin typeface="Arial"/>
                          <a:cs typeface="Arial"/>
                        </a:rPr>
                        <a:t>1165</a:t>
                      </a:r>
                      <a:endParaRPr sz="900" dirty="0">
                        <a:latin typeface="Arial"/>
                        <a:cs typeface="Arial"/>
                      </a:endParaRPr>
                    </a:p>
                    <a:p>
                      <a:pPr marL="207010">
                        <a:lnSpc>
                          <a:spcPct val="100000"/>
                        </a:lnSpc>
                      </a:pPr>
                      <a:r>
                        <a:rPr sz="900" spc="-5" dirty="0">
                          <a:solidFill>
                            <a:srgbClr val="001F5F"/>
                          </a:solidFill>
                          <a:latin typeface="Arial"/>
                          <a:cs typeface="Arial"/>
                        </a:rPr>
                        <a:t>1171</a:t>
                      </a:r>
                      <a:endParaRPr sz="900" dirty="0">
                        <a:latin typeface="Arial"/>
                        <a:cs typeface="Arial"/>
                      </a:endParaRPr>
                    </a:p>
                    <a:p>
                      <a:pPr marL="207010">
                        <a:lnSpc>
                          <a:spcPct val="100000"/>
                        </a:lnSpc>
                      </a:pPr>
                      <a:r>
                        <a:rPr sz="900" spc="-5" dirty="0">
                          <a:solidFill>
                            <a:srgbClr val="001F5F"/>
                          </a:solidFill>
                          <a:latin typeface="Arial"/>
                          <a:cs typeface="Arial"/>
                        </a:rPr>
                        <a:t>1177</a:t>
                      </a:r>
                      <a:endParaRPr sz="900" dirty="0">
                        <a:latin typeface="Arial"/>
                        <a:cs typeface="Arial"/>
                      </a:endParaRPr>
                    </a:p>
                    <a:p>
                      <a:pPr marL="207010">
                        <a:lnSpc>
                          <a:spcPct val="100000"/>
                        </a:lnSpc>
                      </a:pPr>
                      <a:r>
                        <a:rPr sz="900" spc="-5" dirty="0">
                          <a:solidFill>
                            <a:srgbClr val="001F5F"/>
                          </a:solidFill>
                          <a:latin typeface="Arial"/>
                          <a:cs typeface="Arial"/>
                        </a:rPr>
                        <a:t>1183</a:t>
                      </a:r>
                      <a:endParaRPr sz="900" dirty="0">
                        <a:latin typeface="Arial"/>
                        <a:cs typeface="Arial"/>
                      </a:endParaRPr>
                    </a:p>
                    <a:p>
                      <a:pPr marL="207010">
                        <a:lnSpc>
                          <a:spcPct val="100000"/>
                        </a:lnSpc>
                      </a:pPr>
                      <a:r>
                        <a:rPr sz="900" spc="-5" dirty="0">
                          <a:solidFill>
                            <a:srgbClr val="001F5F"/>
                          </a:solidFill>
                          <a:latin typeface="Arial"/>
                          <a:cs typeface="Arial"/>
                        </a:rPr>
                        <a:t>1188</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marL="207010">
                        <a:lnSpc>
                          <a:spcPct val="100000"/>
                        </a:lnSpc>
                        <a:spcBef>
                          <a:spcPts val="285"/>
                        </a:spcBef>
                      </a:pPr>
                      <a:r>
                        <a:rPr sz="900" spc="-5" dirty="0">
                          <a:solidFill>
                            <a:srgbClr val="001F5F"/>
                          </a:solidFill>
                          <a:latin typeface="Arial"/>
                          <a:cs typeface="Arial"/>
                        </a:rPr>
                        <a:t>1339</a:t>
                      </a:r>
                      <a:endParaRPr sz="900" dirty="0">
                        <a:latin typeface="Arial"/>
                        <a:cs typeface="Arial"/>
                      </a:endParaRPr>
                    </a:p>
                    <a:p>
                      <a:pPr marL="207010">
                        <a:lnSpc>
                          <a:spcPct val="100000"/>
                        </a:lnSpc>
                      </a:pPr>
                      <a:r>
                        <a:rPr sz="900" spc="-5" dirty="0">
                          <a:solidFill>
                            <a:srgbClr val="001F5F"/>
                          </a:solidFill>
                          <a:latin typeface="Arial"/>
                          <a:cs typeface="Arial"/>
                        </a:rPr>
                        <a:t>1345</a:t>
                      </a:r>
                      <a:endParaRPr sz="900" dirty="0">
                        <a:latin typeface="Arial"/>
                        <a:cs typeface="Arial"/>
                      </a:endParaRPr>
                    </a:p>
                    <a:p>
                      <a:pPr marL="207010">
                        <a:lnSpc>
                          <a:spcPct val="100000"/>
                        </a:lnSpc>
                      </a:pPr>
                      <a:r>
                        <a:rPr sz="900" spc="-5" dirty="0">
                          <a:solidFill>
                            <a:srgbClr val="001F5F"/>
                          </a:solidFill>
                          <a:latin typeface="Arial"/>
                          <a:cs typeface="Arial"/>
                        </a:rPr>
                        <a:t>1351</a:t>
                      </a:r>
                      <a:endParaRPr sz="900" dirty="0">
                        <a:latin typeface="Arial"/>
                        <a:cs typeface="Arial"/>
                      </a:endParaRPr>
                    </a:p>
                    <a:p>
                      <a:pPr marL="207010">
                        <a:lnSpc>
                          <a:spcPct val="100000"/>
                        </a:lnSpc>
                      </a:pPr>
                      <a:r>
                        <a:rPr sz="900" spc="-5" dirty="0">
                          <a:solidFill>
                            <a:srgbClr val="001F5F"/>
                          </a:solidFill>
                          <a:latin typeface="Arial"/>
                          <a:cs typeface="Arial"/>
                        </a:rPr>
                        <a:t>1357</a:t>
                      </a:r>
                      <a:endParaRPr sz="900" dirty="0">
                        <a:latin typeface="Arial"/>
                        <a:cs typeface="Arial"/>
                      </a:endParaRPr>
                    </a:p>
                    <a:p>
                      <a:pPr marL="207010">
                        <a:lnSpc>
                          <a:spcPct val="100000"/>
                        </a:lnSpc>
                      </a:pPr>
                      <a:r>
                        <a:rPr sz="900" spc="-5" dirty="0">
                          <a:solidFill>
                            <a:srgbClr val="001F5F"/>
                          </a:solidFill>
                          <a:latin typeface="Arial"/>
                          <a:cs typeface="Arial"/>
                        </a:rPr>
                        <a:t>1362</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marL="207010">
                        <a:lnSpc>
                          <a:spcPct val="100000"/>
                        </a:lnSpc>
                        <a:spcBef>
                          <a:spcPts val="285"/>
                        </a:spcBef>
                      </a:pPr>
                      <a:r>
                        <a:rPr sz="900" spc="-5" dirty="0">
                          <a:solidFill>
                            <a:srgbClr val="001F5F"/>
                          </a:solidFill>
                          <a:latin typeface="Arial"/>
                          <a:cs typeface="Arial"/>
                        </a:rPr>
                        <a:t>1513</a:t>
                      </a:r>
                      <a:endParaRPr sz="900" dirty="0">
                        <a:latin typeface="Arial"/>
                        <a:cs typeface="Arial"/>
                      </a:endParaRPr>
                    </a:p>
                    <a:p>
                      <a:pPr marL="207010">
                        <a:lnSpc>
                          <a:spcPct val="100000"/>
                        </a:lnSpc>
                      </a:pPr>
                      <a:r>
                        <a:rPr sz="900" spc="-5" dirty="0">
                          <a:solidFill>
                            <a:srgbClr val="001F5F"/>
                          </a:solidFill>
                          <a:latin typeface="Arial"/>
                          <a:cs typeface="Arial"/>
                        </a:rPr>
                        <a:t>1519</a:t>
                      </a:r>
                      <a:endParaRPr sz="900" dirty="0">
                        <a:latin typeface="Arial"/>
                        <a:cs typeface="Arial"/>
                      </a:endParaRPr>
                    </a:p>
                    <a:p>
                      <a:pPr marL="207010">
                        <a:lnSpc>
                          <a:spcPct val="100000"/>
                        </a:lnSpc>
                      </a:pPr>
                      <a:r>
                        <a:rPr sz="900" spc="-5" dirty="0">
                          <a:solidFill>
                            <a:srgbClr val="001F5F"/>
                          </a:solidFill>
                          <a:latin typeface="Arial"/>
                          <a:cs typeface="Arial"/>
                        </a:rPr>
                        <a:t>1525</a:t>
                      </a:r>
                      <a:endParaRPr sz="900" dirty="0">
                        <a:latin typeface="Arial"/>
                        <a:cs typeface="Arial"/>
                      </a:endParaRPr>
                    </a:p>
                    <a:p>
                      <a:pPr marL="207010">
                        <a:lnSpc>
                          <a:spcPct val="100000"/>
                        </a:lnSpc>
                      </a:pPr>
                      <a:r>
                        <a:rPr sz="900" spc="-5" dirty="0">
                          <a:solidFill>
                            <a:srgbClr val="001F5F"/>
                          </a:solidFill>
                          <a:latin typeface="Arial"/>
                          <a:cs typeface="Arial"/>
                        </a:rPr>
                        <a:t>1530</a:t>
                      </a:r>
                      <a:endParaRPr sz="900" dirty="0">
                        <a:latin typeface="Arial"/>
                        <a:cs typeface="Arial"/>
                      </a:endParaRPr>
                    </a:p>
                    <a:p>
                      <a:pPr marL="207010">
                        <a:lnSpc>
                          <a:spcPct val="100000"/>
                        </a:lnSpc>
                      </a:pPr>
                      <a:r>
                        <a:rPr sz="900" spc="-5" dirty="0">
                          <a:solidFill>
                            <a:srgbClr val="001F5F"/>
                          </a:solidFill>
                          <a:latin typeface="Arial"/>
                          <a:cs typeface="Arial"/>
                        </a:rPr>
                        <a:t>1536</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marL="207645">
                        <a:lnSpc>
                          <a:spcPct val="100000"/>
                        </a:lnSpc>
                        <a:spcBef>
                          <a:spcPts val="285"/>
                        </a:spcBef>
                      </a:pPr>
                      <a:r>
                        <a:rPr sz="900" spc="-5" dirty="0">
                          <a:solidFill>
                            <a:srgbClr val="001F5F"/>
                          </a:solidFill>
                          <a:latin typeface="Arial"/>
                          <a:cs typeface="Arial"/>
                        </a:rPr>
                        <a:t>1687</a:t>
                      </a:r>
                      <a:endParaRPr sz="900" dirty="0">
                        <a:latin typeface="Arial"/>
                        <a:cs typeface="Arial"/>
                      </a:endParaRPr>
                    </a:p>
                    <a:p>
                      <a:pPr marL="207645">
                        <a:lnSpc>
                          <a:spcPct val="100000"/>
                        </a:lnSpc>
                      </a:pPr>
                      <a:r>
                        <a:rPr sz="900" spc="-5" dirty="0">
                          <a:solidFill>
                            <a:srgbClr val="001F5F"/>
                          </a:solidFill>
                          <a:latin typeface="Arial"/>
                          <a:cs typeface="Arial"/>
                        </a:rPr>
                        <a:t>1693</a:t>
                      </a:r>
                      <a:endParaRPr sz="900" dirty="0">
                        <a:latin typeface="Arial"/>
                        <a:cs typeface="Arial"/>
                      </a:endParaRPr>
                    </a:p>
                    <a:p>
                      <a:pPr marL="207645">
                        <a:lnSpc>
                          <a:spcPct val="100000"/>
                        </a:lnSpc>
                      </a:pPr>
                      <a:r>
                        <a:rPr sz="900" spc="-5" dirty="0">
                          <a:solidFill>
                            <a:srgbClr val="001F5F"/>
                          </a:solidFill>
                          <a:latin typeface="Arial"/>
                          <a:cs typeface="Arial"/>
                        </a:rPr>
                        <a:t>1699</a:t>
                      </a:r>
                      <a:endParaRPr sz="900" dirty="0">
                        <a:latin typeface="Arial"/>
                        <a:cs typeface="Arial"/>
                      </a:endParaRPr>
                    </a:p>
                    <a:p>
                      <a:pPr marL="207645">
                        <a:lnSpc>
                          <a:spcPct val="100000"/>
                        </a:lnSpc>
                      </a:pPr>
                      <a:r>
                        <a:rPr sz="900" spc="-5" dirty="0">
                          <a:solidFill>
                            <a:srgbClr val="001F5F"/>
                          </a:solidFill>
                          <a:latin typeface="Arial"/>
                          <a:cs typeface="Arial"/>
                        </a:rPr>
                        <a:t>1704</a:t>
                      </a:r>
                      <a:endParaRPr sz="900" dirty="0">
                        <a:latin typeface="Arial"/>
                        <a:cs typeface="Arial"/>
                      </a:endParaRPr>
                    </a:p>
                    <a:p>
                      <a:pPr marL="207645">
                        <a:lnSpc>
                          <a:spcPct val="100000"/>
                        </a:lnSpc>
                      </a:pPr>
                      <a:r>
                        <a:rPr sz="900" spc="-5" dirty="0">
                          <a:solidFill>
                            <a:srgbClr val="001F5F"/>
                          </a:solidFill>
                          <a:latin typeface="Arial"/>
                          <a:cs typeface="Arial"/>
                        </a:rPr>
                        <a:t>1710</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marL="207645">
                        <a:lnSpc>
                          <a:spcPct val="100000"/>
                        </a:lnSpc>
                        <a:spcBef>
                          <a:spcPts val="285"/>
                        </a:spcBef>
                      </a:pPr>
                      <a:r>
                        <a:rPr sz="900" spc="-5" dirty="0">
                          <a:solidFill>
                            <a:srgbClr val="001F5F"/>
                          </a:solidFill>
                          <a:latin typeface="Arial"/>
                          <a:cs typeface="Arial"/>
                        </a:rPr>
                        <a:t>1861</a:t>
                      </a:r>
                      <a:endParaRPr sz="900" dirty="0">
                        <a:latin typeface="Arial"/>
                        <a:cs typeface="Arial"/>
                      </a:endParaRPr>
                    </a:p>
                    <a:p>
                      <a:pPr marL="207645">
                        <a:lnSpc>
                          <a:spcPct val="100000"/>
                        </a:lnSpc>
                      </a:pPr>
                      <a:r>
                        <a:rPr sz="900" spc="-5" dirty="0">
                          <a:solidFill>
                            <a:srgbClr val="001F5F"/>
                          </a:solidFill>
                          <a:latin typeface="Arial"/>
                          <a:cs typeface="Arial"/>
                        </a:rPr>
                        <a:t>1867</a:t>
                      </a:r>
                      <a:endParaRPr sz="900" dirty="0">
                        <a:latin typeface="Arial"/>
                        <a:cs typeface="Arial"/>
                      </a:endParaRPr>
                    </a:p>
                    <a:p>
                      <a:pPr marL="207645">
                        <a:lnSpc>
                          <a:spcPct val="100000"/>
                        </a:lnSpc>
                      </a:pPr>
                      <a:r>
                        <a:rPr sz="900" spc="-5" dirty="0">
                          <a:solidFill>
                            <a:srgbClr val="001F5F"/>
                          </a:solidFill>
                          <a:latin typeface="Arial"/>
                          <a:cs typeface="Arial"/>
                        </a:rPr>
                        <a:t>1873</a:t>
                      </a:r>
                      <a:endParaRPr sz="900" dirty="0">
                        <a:latin typeface="Arial"/>
                        <a:cs typeface="Arial"/>
                      </a:endParaRPr>
                    </a:p>
                    <a:p>
                      <a:pPr marL="207645">
                        <a:lnSpc>
                          <a:spcPct val="100000"/>
                        </a:lnSpc>
                      </a:pPr>
                      <a:r>
                        <a:rPr sz="900" spc="-5" dirty="0">
                          <a:solidFill>
                            <a:srgbClr val="001F5F"/>
                          </a:solidFill>
                          <a:latin typeface="Arial"/>
                          <a:cs typeface="Arial"/>
                        </a:rPr>
                        <a:t>1878</a:t>
                      </a:r>
                      <a:endParaRPr sz="900" dirty="0">
                        <a:latin typeface="Arial"/>
                        <a:cs typeface="Arial"/>
                      </a:endParaRPr>
                    </a:p>
                    <a:p>
                      <a:pPr marL="207645">
                        <a:lnSpc>
                          <a:spcPct val="100000"/>
                        </a:lnSpc>
                      </a:pPr>
                      <a:r>
                        <a:rPr sz="900" spc="-5" dirty="0">
                          <a:solidFill>
                            <a:srgbClr val="001F5F"/>
                          </a:solidFill>
                          <a:latin typeface="Arial"/>
                          <a:cs typeface="Arial"/>
                        </a:rPr>
                        <a:t>1884</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tc>
                  <a:txBody>
                    <a:bodyPr/>
                    <a:lstStyle/>
                    <a:p>
                      <a:pPr marL="207645">
                        <a:lnSpc>
                          <a:spcPct val="100000"/>
                        </a:lnSpc>
                        <a:spcBef>
                          <a:spcPts val="285"/>
                        </a:spcBef>
                      </a:pPr>
                      <a:r>
                        <a:rPr sz="900" spc="-5" dirty="0">
                          <a:solidFill>
                            <a:srgbClr val="001F5F"/>
                          </a:solidFill>
                          <a:latin typeface="Arial"/>
                          <a:cs typeface="Arial"/>
                        </a:rPr>
                        <a:t>2035</a:t>
                      </a:r>
                      <a:endParaRPr sz="900" dirty="0">
                        <a:latin typeface="Arial"/>
                        <a:cs typeface="Arial"/>
                      </a:endParaRPr>
                    </a:p>
                    <a:p>
                      <a:pPr marL="207645">
                        <a:lnSpc>
                          <a:spcPct val="100000"/>
                        </a:lnSpc>
                      </a:pPr>
                      <a:r>
                        <a:rPr sz="900" spc="-5" dirty="0">
                          <a:solidFill>
                            <a:srgbClr val="001F5F"/>
                          </a:solidFill>
                          <a:latin typeface="Arial"/>
                          <a:cs typeface="Arial"/>
                        </a:rPr>
                        <a:t>2041</a:t>
                      </a:r>
                      <a:endParaRPr sz="900" dirty="0">
                        <a:latin typeface="Arial"/>
                        <a:cs typeface="Arial"/>
                      </a:endParaRPr>
                    </a:p>
                    <a:p>
                      <a:pPr marL="207645">
                        <a:lnSpc>
                          <a:spcPct val="100000"/>
                        </a:lnSpc>
                      </a:pPr>
                      <a:r>
                        <a:rPr sz="900" spc="-5" dirty="0">
                          <a:solidFill>
                            <a:srgbClr val="001F5F"/>
                          </a:solidFill>
                          <a:latin typeface="Arial"/>
                          <a:cs typeface="Arial"/>
                        </a:rPr>
                        <a:t>2046</a:t>
                      </a:r>
                      <a:endParaRPr sz="900" dirty="0">
                        <a:latin typeface="Arial"/>
                        <a:cs typeface="Arial"/>
                      </a:endParaRPr>
                    </a:p>
                    <a:p>
                      <a:pPr marL="207645">
                        <a:lnSpc>
                          <a:spcPct val="100000"/>
                        </a:lnSpc>
                      </a:pPr>
                      <a:r>
                        <a:rPr sz="900" spc="-5" dirty="0">
                          <a:solidFill>
                            <a:srgbClr val="001F5F"/>
                          </a:solidFill>
                          <a:latin typeface="Arial"/>
                          <a:cs typeface="Arial"/>
                        </a:rPr>
                        <a:t>2052</a:t>
                      </a:r>
                      <a:endParaRPr sz="900" dirty="0">
                        <a:latin typeface="Arial"/>
                        <a:cs typeface="Arial"/>
                      </a:endParaRPr>
                    </a:p>
                    <a:p>
                      <a:pPr marL="207645">
                        <a:lnSpc>
                          <a:spcPct val="100000"/>
                        </a:lnSpc>
                      </a:pPr>
                      <a:r>
                        <a:rPr sz="900" spc="-5" dirty="0">
                          <a:solidFill>
                            <a:srgbClr val="001F5F"/>
                          </a:solidFill>
                          <a:latin typeface="Arial"/>
                          <a:cs typeface="Arial"/>
                        </a:rPr>
                        <a:t>2058</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0000">
                        <a:alpha val="19999"/>
                      </a:srgbClr>
                    </a:solidFill>
                  </a:tcPr>
                </a:tc>
                <a:extLst>
                  <a:ext uri="{0D108BD9-81ED-4DB2-BD59-A6C34878D82A}">
                    <a16:rowId xmlns:a16="http://schemas.microsoft.com/office/drawing/2014/main" val="3577806839"/>
                  </a:ext>
                </a:extLst>
              </a:tr>
              <a:tr h="591404">
                <a:tc>
                  <a:txBody>
                    <a:bodyPr/>
                    <a:lstStyle/>
                    <a:p>
                      <a:pPr marL="635" algn="ctr">
                        <a:lnSpc>
                          <a:spcPct val="100000"/>
                        </a:lnSpc>
                        <a:spcBef>
                          <a:spcPts val="285"/>
                        </a:spcBef>
                      </a:pPr>
                      <a:r>
                        <a:rPr sz="900" spc="-5" dirty="0">
                          <a:solidFill>
                            <a:srgbClr val="001F5F"/>
                          </a:solidFill>
                          <a:latin typeface="Arial"/>
                          <a:cs typeface="Arial"/>
                        </a:rPr>
                        <a:t>26</a:t>
                      </a:r>
                      <a:endParaRPr sz="900" dirty="0">
                        <a:latin typeface="Arial"/>
                        <a:cs typeface="Arial"/>
                      </a:endParaRPr>
                    </a:p>
                    <a:p>
                      <a:pPr marL="635" algn="ctr">
                        <a:lnSpc>
                          <a:spcPct val="100000"/>
                        </a:lnSpc>
                      </a:pPr>
                      <a:r>
                        <a:rPr sz="900" spc="-5" dirty="0">
                          <a:solidFill>
                            <a:srgbClr val="001F5F"/>
                          </a:solidFill>
                          <a:latin typeface="Arial"/>
                          <a:cs typeface="Arial"/>
                        </a:rPr>
                        <a:t>27</a:t>
                      </a:r>
                      <a:endParaRPr sz="900" dirty="0">
                        <a:latin typeface="Arial"/>
                        <a:cs typeface="Arial"/>
                      </a:endParaRPr>
                    </a:p>
                    <a:p>
                      <a:pPr marL="635" algn="ctr">
                        <a:lnSpc>
                          <a:spcPct val="100000"/>
                        </a:lnSpc>
                      </a:pPr>
                      <a:r>
                        <a:rPr sz="900" spc="-5" dirty="0">
                          <a:solidFill>
                            <a:srgbClr val="001F5F"/>
                          </a:solidFill>
                          <a:latin typeface="Arial"/>
                          <a:cs typeface="Arial"/>
                        </a:rPr>
                        <a:t>28</a:t>
                      </a:r>
                      <a:endParaRPr sz="900" dirty="0">
                        <a:latin typeface="Arial"/>
                        <a:cs typeface="Arial"/>
                      </a:endParaRPr>
                    </a:p>
                    <a:p>
                      <a:pPr marL="635" algn="ctr">
                        <a:lnSpc>
                          <a:spcPct val="100000"/>
                        </a:lnSpc>
                      </a:pPr>
                      <a:r>
                        <a:rPr sz="900" spc="-5" dirty="0">
                          <a:solidFill>
                            <a:srgbClr val="001F5F"/>
                          </a:solidFill>
                          <a:latin typeface="Arial"/>
                          <a:cs typeface="Arial"/>
                        </a:rPr>
                        <a:t>29</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85"/>
                        </a:spcBef>
                      </a:pPr>
                      <a:r>
                        <a:rPr sz="900" spc="-5" dirty="0">
                          <a:solidFill>
                            <a:srgbClr val="001F5F"/>
                          </a:solidFill>
                          <a:latin typeface="Arial"/>
                          <a:cs typeface="Arial"/>
                        </a:rPr>
                        <a:t>151</a:t>
                      </a:r>
                      <a:endParaRPr sz="900" dirty="0">
                        <a:latin typeface="Arial"/>
                        <a:cs typeface="Arial"/>
                      </a:endParaRPr>
                    </a:p>
                    <a:p>
                      <a:pPr algn="ctr">
                        <a:lnSpc>
                          <a:spcPct val="100000"/>
                        </a:lnSpc>
                      </a:pPr>
                      <a:r>
                        <a:rPr sz="900" spc="-5" dirty="0">
                          <a:solidFill>
                            <a:srgbClr val="001F5F"/>
                          </a:solidFill>
                          <a:latin typeface="Arial"/>
                          <a:cs typeface="Arial"/>
                        </a:rPr>
                        <a:t>157</a:t>
                      </a:r>
                      <a:endParaRPr sz="900" dirty="0">
                        <a:latin typeface="Arial"/>
                        <a:cs typeface="Arial"/>
                      </a:endParaRPr>
                    </a:p>
                    <a:p>
                      <a:pPr algn="ctr">
                        <a:lnSpc>
                          <a:spcPct val="100000"/>
                        </a:lnSpc>
                      </a:pPr>
                      <a:r>
                        <a:rPr sz="900" spc="-5" dirty="0">
                          <a:solidFill>
                            <a:srgbClr val="001F5F"/>
                          </a:solidFill>
                          <a:latin typeface="Arial"/>
                          <a:cs typeface="Arial"/>
                        </a:rPr>
                        <a:t>162</a:t>
                      </a:r>
                      <a:endParaRPr sz="900" dirty="0">
                        <a:latin typeface="Arial"/>
                        <a:cs typeface="Arial"/>
                      </a:endParaRPr>
                    </a:p>
                    <a:p>
                      <a:pPr algn="ctr">
                        <a:lnSpc>
                          <a:spcPct val="100000"/>
                        </a:lnSpc>
                      </a:pPr>
                      <a:r>
                        <a:rPr sz="900" spc="-5" dirty="0">
                          <a:solidFill>
                            <a:srgbClr val="001F5F"/>
                          </a:solidFill>
                          <a:latin typeface="Arial"/>
                          <a:cs typeface="Arial"/>
                        </a:rPr>
                        <a:t>168</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85"/>
                        </a:spcBef>
                      </a:pPr>
                      <a:r>
                        <a:rPr sz="900" spc="-5" dirty="0">
                          <a:solidFill>
                            <a:srgbClr val="001F5F"/>
                          </a:solidFill>
                          <a:latin typeface="Arial"/>
                          <a:cs typeface="Arial"/>
                        </a:rPr>
                        <a:t>325</a:t>
                      </a:r>
                      <a:endParaRPr sz="900" dirty="0">
                        <a:latin typeface="Arial"/>
                        <a:cs typeface="Arial"/>
                      </a:endParaRPr>
                    </a:p>
                    <a:p>
                      <a:pPr algn="ctr">
                        <a:lnSpc>
                          <a:spcPct val="100000"/>
                        </a:lnSpc>
                      </a:pPr>
                      <a:r>
                        <a:rPr sz="900" spc="-5" dirty="0">
                          <a:solidFill>
                            <a:srgbClr val="001F5F"/>
                          </a:solidFill>
                          <a:latin typeface="Arial"/>
                          <a:cs typeface="Arial"/>
                        </a:rPr>
                        <a:t>330</a:t>
                      </a:r>
                      <a:endParaRPr sz="900" dirty="0">
                        <a:latin typeface="Arial"/>
                        <a:cs typeface="Arial"/>
                      </a:endParaRPr>
                    </a:p>
                    <a:p>
                      <a:pPr algn="ctr">
                        <a:lnSpc>
                          <a:spcPct val="100000"/>
                        </a:lnSpc>
                      </a:pPr>
                      <a:r>
                        <a:rPr sz="900" spc="-5" dirty="0">
                          <a:solidFill>
                            <a:srgbClr val="001F5F"/>
                          </a:solidFill>
                          <a:latin typeface="Arial"/>
                          <a:cs typeface="Arial"/>
                        </a:rPr>
                        <a:t>336</a:t>
                      </a:r>
                      <a:endParaRPr sz="900" dirty="0">
                        <a:latin typeface="Arial"/>
                        <a:cs typeface="Arial"/>
                      </a:endParaRPr>
                    </a:p>
                    <a:p>
                      <a:pPr algn="ctr">
                        <a:lnSpc>
                          <a:spcPct val="100000"/>
                        </a:lnSpc>
                      </a:pPr>
                      <a:r>
                        <a:rPr sz="900" spc="-5" dirty="0">
                          <a:solidFill>
                            <a:srgbClr val="001F5F"/>
                          </a:solidFill>
                          <a:latin typeface="Arial"/>
                          <a:cs typeface="Arial"/>
                        </a:rPr>
                        <a:t>342</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85"/>
                        </a:spcBef>
                      </a:pPr>
                      <a:r>
                        <a:rPr sz="900" spc="-5" dirty="0">
                          <a:solidFill>
                            <a:srgbClr val="001F5F"/>
                          </a:solidFill>
                          <a:latin typeface="Arial"/>
                          <a:cs typeface="Arial"/>
                        </a:rPr>
                        <a:t>499</a:t>
                      </a:r>
                      <a:endParaRPr sz="900" dirty="0">
                        <a:latin typeface="Arial"/>
                        <a:cs typeface="Arial"/>
                      </a:endParaRPr>
                    </a:p>
                    <a:p>
                      <a:pPr algn="ctr">
                        <a:lnSpc>
                          <a:spcPct val="100000"/>
                        </a:lnSpc>
                      </a:pPr>
                      <a:r>
                        <a:rPr sz="900" spc="-5" dirty="0">
                          <a:solidFill>
                            <a:srgbClr val="001F5F"/>
                          </a:solidFill>
                          <a:latin typeface="Arial"/>
                          <a:cs typeface="Arial"/>
                        </a:rPr>
                        <a:t>504</a:t>
                      </a:r>
                      <a:endParaRPr sz="900" dirty="0">
                        <a:latin typeface="Arial"/>
                        <a:cs typeface="Arial"/>
                      </a:endParaRPr>
                    </a:p>
                    <a:p>
                      <a:pPr algn="ctr">
                        <a:lnSpc>
                          <a:spcPct val="100000"/>
                        </a:lnSpc>
                      </a:pPr>
                      <a:r>
                        <a:rPr sz="900" spc="-5" dirty="0">
                          <a:solidFill>
                            <a:srgbClr val="001F5F"/>
                          </a:solidFill>
                          <a:latin typeface="Arial"/>
                          <a:cs typeface="Arial"/>
                        </a:rPr>
                        <a:t>510</a:t>
                      </a:r>
                      <a:endParaRPr sz="900" dirty="0">
                        <a:latin typeface="Arial"/>
                        <a:cs typeface="Arial"/>
                      </a:endParaRPr>
                    </a:p>
                    <a:p>
                      <a:pPr algn="ctr">
                        <a:lnSpc>
                          <a:spcPct val="100000"/>
                        </a:lnSpc>
                      </a:pPr>
                      <a:r>
                        <a:rPr sz="900" spc="-5" dirty="0">
                          <a:solidFill>
                            <a:srgbClr val="001F5F"/>
                          </a:solidFill>
                          <a:latin typeface="Arial"/>
                          <a:cs typeface="Arial"/>
                        </a:rPr>
                        <a:t>516</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85"/>
                        </a:spcBef>
                      </a:pPr>
                      <a:r>
                        <a:rPr sz="900" spc="-5" dirty="0">
                          <a:solidFill>
                            <a:srgbClr val="001F5F"/>
                          </a:solidFill>
                          <a:latin typeface="Arial"/>
                          <a:cs typeface="Arial"/>
                        </a:rPr>
                        <a:t>672</a:t>
                      </a:r>
                      <a:endParaRPr sz="900" dirty="0">
                        <a:latin typeface="Arial"/>
                        <a:cs typeface="Arial"/>
                      </a:endParaRPr>
                    </a:p>
                    <a:p>
                      <a:pPr algn="ctr">
                        <a:lnSpc>
                          <a:spcPct val="100000"/>
                        </a:lnSpc>
                      </a:pPr>
                      <a:r>
                        <a:rPr sz="900" spc="-5" dirty="0">
                          <a:solidFill>
                            <a:srgbClr val="001F5F"/>
                          </a:solidFill>
                          <a:latin typeface="Arial"/>
                          <a:cs typeface="Arial"/>
                        </a:rPr>
                        <a:t>678</a:t>
                      </a:r>
                      <a:endParaRPr sz="900" dirty="0">
                        <a:latin typeface="Arial"/>
                        <a:cs typeface="Arial"/>
                      </a:endParaRPr>
                    </a:p>
                    <a:p>
                      <a:pPr algn="ctr">
                        <a:lnSpc>
                          <a:spcPct val="100000"/>
                        </a:lnSpc>
                      </a:pPr>
                      <a:r>
                        <a:rPr sz="900" spc="-5" dirty="0">
                          <a:solidFill>
                            <a:srgbClr val="001F5F"/>
                          </a:solidFill>
                          <a:latin typeface="Arial"/>
                          <a:cs typeface="Arial"/>
                        </a:rPr>
                        <a:t>684</a:t>
                      </a:r>
                      <a:endParaRPr sz="900" dirty="0">
                        <a:latin typeface="Arial"/>
                        <a:cs typeface="Arial"/>
                      </a:endParaRPr>
                    </a:p>
                    <a:p>
                      <a:pPr algn="ctr">
                        <a:lnSpc>
                          <a:spcPct val="100000"/>
                        </a:lnSpc>
                      </a:pPr>
                      <a:r>
                        <a:rPr sz="900" spc="-5" dirty="0">
                          <a:solidFill>
                            <a:srgbClr val="001F5F"/>
                          </a:solidFill>
                          <a:latin typeface="Arial"/>
                          <a:cs typeface="Arial"/>
                        </a:rPr>
                        <a:t>690</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285"/>
                        </a:spcBef>
                      </a:pPr>
                      <a:r>
                        <a:rPr sz="900" spc="-5" dirty="0">
                          <a:solidFill>
                            <a:srgbClr val="001F5F"/>
                          </a:solidFill>
                          <a:latin typeface="Arial"/>
                          <a:cs typeface="Arial"/>
                        </a:rPr>
                        <a:t>846</a:t>
                      </a:r>
                      <a:endParaRPr sz="900" dirty="0">
                        <a:latin typeface="Arial"/>
                        <a:cs typeface="Arial"/>
                      </a:endParaRPr>
                    </a:p>
                    <a:p>
                      <a:pPr marL="635" algn="ctr">
                        <a:lnSpc>
                          <a:spcPct val="100000"/>
                        </a:lnSpc>
                      </a:pPr>
                      <a:r>
                        <a:rPr sz="900" spc="-5" dirty="0">
                          <a:solidFill>
                            <a:srgbClr val="001F5F"/>
                          </a:solidFill>
                          <a:latin typeface="Arial"/>
                          <a:cs typeface="Arial"/>
                        </a:rPr>
                        <a:t>852</a:t>
                      </a:r>
                      <a:endParaRPr sz="900" dirty="0">
                        <a:latin typeface="Arial"/>
                        <a:cs typeface="Arial"/>
                      </a:endParaRPr>
                    </a:p>
                    <a:p>
                      <a:pPr marL="635" algn="ctr">
                        <a:lnSpc>
                          <a:spcPct val="100000"/>
                        </a:lnSpc>
                      </a:pPr>
                      <a:r>
                        <a:rPr sz="900" spc="-5" dirty="0">
                          <a:solidFill>
                            <a:srgbClr val="001F5F"/>
                          </a:solidFill>
                          <a:latin typeface="Arial"/>
                          <a:cs typeface="Arial"/>
                        </a:rPr>
                        <a:t>858</a:t>
                      </a:r>
                      <a:endParaRPr sz="900" dirty="0">
                        <a:latin typeface="Arial"/>
                        <a:cs typeface="Arial"/>
                      </a:endParaRPr>
                    </a:p>
                    <a:p>
                      <a:pPr marL="635" algn="ctr">
                        <a:lnSpc>
                          <a:spcPct val="100000"/>
                        </a:lnSpc>
                      </a:pPr>
                      <a:r>
                        <a:rPr sz="900" spc="-5" dirty="0">
                          <a:solidFill>
                            <a:srgbClr val="001F5F"/>
                          </a:solidFill>
                          <a:latin typeface="Arial"/>
                          <a:cs typeface="Arial"/>
                        </a:rPr>
                        <a:t>864</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7645">
                        <a:lnSpc>
                          <a:spcPct val="100000"/>
                        </a:lnSpc>
                        <a:spcBef>
                          <a:spcPts val="285"/>
                        </a:spcBef>
                      </a:pPr>
                      <a:r>
                        <a:rPr sz="900" spc="-5" dirty="0">
                          <a:solidFill>
                            <a:srgbClr val="001F5F"/>
                          </a:solidFill>
                          <a:latin typeface="Arial"/>
                          <a:cs typeface="Arial"/>
                        </a:rPr>
                        <a:t>1020</a:t>
                      </a:r>
                      <a:endParaRPr sz="900" dirty="0">
                        <a:latin typeface="Arial"/>
                        <a:cs typeface="Arial"/>
                      </a:endParaRPr>
                    </a:p>
                    <a:p>
                      <a:pPr marL="207645">
                        <a:lnSpc>
                          <a:spcPct val="100000"/>
                        </a:lnSpc>
                      </a:pPr>
                      <a:r>
                        <a:rPr sz="900" spc="-5" dirty="0">
                          <a:solidFill>
                            <a:srgbClr val="001F5F"/>
                          </a:solidFill>
                          <a:latin typeface="Arial"/>
                          <a:cs typeface="Arial"/>
                        </a:rPr>
                        <a:t>1026</a:t>
                      </a:r>
                      <a:endParaRPr sz="900" dirty="0">
                        <a:latin typeface="Arial"/>
                        <a:cs typeface="Arial"/>
                      </a:endParaRPr>
                    </a:p>
                    <a:p>
                      <a:pPr marL="207645">
                        <a:lnSpc>
                          <a:spcPct val="100000"/>
                        </a:lnSpc>
                      </a:pPr>
                      <a:r>
                        <a:rPr sz="900" spc="-5" dirty="0">
                          <a:solidFill>
                            <a:srgbClr val="001F5F"/>
                          </a:solidFill>
                          <a:latin typeface="Arial"/>
                          <a:cs typeface="Arial"/>
                        </a:rPr>
                        <a:t>1032</a:t>
                      </a:r>
                      <a:endParaRPr sz="900" dirty="0">
                        <a:latin typeface="Arial"/>
                        <a:cs typeface="Arial"/>
                      </a:endParaRPr>
                    </a:p>
                    <a:p>
                      <a:pPr marL="207645">
                        <a:lnSpc>
                          <a:spcPct val="100000"/>
                        </a:lnSpc>
                      </a:pPr>
                      <a:r>
                        <a:rPr sz="900" spc="-5" dirty="0">
                          <a:solidFill>
                            <a:srgbClr val="001F5F"/>
                          </a:solidFill>
                          <a:latin typeface="Arial"/>
                          <a:cs typeface="Arial"/>
                        </a:rPr>
                        <a:t>1038</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7645">
                        <a:lnSpc>
                          <a:spcPct val="100000"/>
                        </a:lnSpc>
                        <a:spcBef>
                          <a:spcPts val="285"/>
                        </a:spcBef>
                      </a:pPr>
                      <a:r>
                        <a:rPr sz="900" spc="-5" dirty="0">
                          <a:solidFill>
                            <a:srgbClr val="001F5F"/>
                          </a:solidFill>
                          <a:latin typeface="Arial"/>
                          <a:cs typeface="Arial"/>
                        </a:rPr>
                        <a:t>1194</a:t>
                      </a:r>
                      <a:endParaRPr sz="900" dirty="0">
                        <a:latin typeface="Arial"/>
                        <a:cs typeface="Arial"/>
                      </a:endParaRPr>
                    </a:p>
                    <a:p>
                      <a:pPr marL="207645">
                        <a:lnSpc>
                          <a:spcPct val="100000"/>
                        </a:lnSpc>
                      </a:pPr>
                      <a:r>
                        <a:rPr sz="900" spc="-5" dirty="0">
                          <a:solidFill>
                            <a:srgbClr val="001F5F"/>
                          </a:solidFill>
                          <a:latin typeface="Arial"/>
                          <a:cs typeface="Arial"/>
                        </a:rPr>
                        <a:t>1200</a:t>
                      </a:r>
                      <a:endParaRPr sz="900" dirty="0">
                        <a:latin typeface="Arial"/>
                        <a:cs typeface="Arial"/>
                      </a:endParaRPr>
                    </a:p>
                    <a:p>
                      <a:pPr marL="207645">
                        <a:lnSpc>
                          <a:spcPct val="100000"/>
                        </a:lnSpc>
                      </a:pPr>
                      <a:r>
                        <a:rPr sz="900" spc="-5" dirty="0">
                          <a:solidFill>
                            <a:srgbClr val="001F5F"/>
                          </a:solidFill>
                          <a:latin typeface="Arial"/>
                          <a:cs typeface="Arial"/>
                        </a:rPr>
                        <a:t>1206</a:t>
                      </a:r>
                      <a:endParaRPr sz="900" dirty="0">
                        <a:latin typeface="Arial"/>
                        <a:cs typeface="Arial"/>
                      </a:endParaRPr>
                    </a:p>
                    <a:p>
                      <a:pPr marL="207645">
                        <a:lnSpc>
                          <a:spcPct val="100000"/>
                        </a:lnSpc>
                      </a:pPr>
                      <a:r>
                        <a:rPr sz="900" spc="-5" dirty="0">
                          <a:solidFill>
                            <a:srgbClr val="001F5F"/>
                          </a:solidFill>
                          <a:latin typeface="Arial"/>
                          <a:cs typeface="Arial"/>
                        </a:rPr>
                        <a:t>1212</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7645">
                        <a:lnSpc>
                          <a:spcPct val="100000"/>
                        </a:lnSpc>
                        <a:spcBef>
                          <a:spcPts val="285"/>
                        </a:spcBef>
                      </a:pPr>
                      <a:r>
                        <a:rPr sz="900" spc="-5" dirty="0">
                          <a:solidFill>
                            <a:srgbClr val="001F5F"/>
                          </a:solidFill>
                          <a:latin typeface="Arial"/>
                          <a:cs typeface="Arial"/>
                        </a:rPr>
                        <a:t>1368</a:t>
                      </a:r>
                      <a:endParaRPr sz="900" dirty="0">
                        <a:latin typeface="Arial"/>
                        <a:cs typeface="Arial"/>
                      </a:endParaRPr>
                    </a:p>
                    <a:p>
                      <a:pPr marL="207645">
                        <a:lnSpc>
                          <a:spcPct val="100000"/>
                        </a:lnSpc>
                      </a:pPr>
                      <a:r>
                        <a:rPr sz="900" spc="-5" dirty="0">
                          <a:solidFill>
                            <a:srgbClr val="001F5F"/>
                          </a:solidFill>
                          <a:latin typeface="Arial"/>
                          <a:cs typeface="Arial"/>
                        </a:rPr>
                        <a:t>1374</a:t>
                      </a:r>
                      <a:endParaRPr sz="900" dirty="0">
                        <a:latin typeface="Arial"/>
                        <a:cs typeface="Arial"/>
                      </a:endParaRPr>
                    </a:p>
                    <a:p>
                      <a:pPr marL="207645">
                        <a:lnSpc>
                          <a:spcPct val="100000"/>
                        </a:lnSpc>
                      </a:pPr>
                      <a:r>
                        <a:rPr sz="900" spc="-5" dirty="0">
                          <a:solidFill>
                            <a:srgbClr val="001F5F"/>
                          </a:solidFill>
                          <a:latin typeface="Arial"/>
                          <a:cs typeface="Arial"/>
                        </a:rPr>
                        <a:t>1380</a:t>
                      </a:r>
                      <a:endParaRPr sz="900" dirty="0">
                        <a:latin typeface="Arial"/>
                        <a:cs typeface="Arial"/>
                      </a:endParaRPr>
                    </a:p>
                    <a:p>
                      <a:pPr marL="207645">
                        <a:lnSpc>
                          <a:spcPct val="100000"/>
                        </a:lnSpc>
                      </a:pPr>
                      <a:r>
                        <a:rPr sz="900" spc="-5" dirty="0">
                          <a:solidFill>
                            <a:srgbClr val="001F5F"/>
                          </a:solidFill>
                          <a:latin typeface="Arial"/>
                          <a:cs typeface="Arial"/>
                        </a:rPr>
                        <a:t>1386</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7645">
                        <a:lnSpc>
                          <a:spcPct val="100000"/>
                        </a:lnSpc>
                        <a:spcBef>
                          <a:spcPts val="285"/>
                        </a:spcBef>
                      </a:pPr>
                      <a:r>
                        <a:rPr sz="900" spc="-5" dirty="0">
                          <a:solidFill>
                            <a:srgbClr val="001F5F"/>
                          </a:solidFill>
                          <a:latin typeface="Arial"/>
                          <a:cs typeface="Arial"/>
                        </a:rPr>
                        <a:t>1542</a:t>
                      </a:r>
                      <a:endParaRPr sz="900" dirty="0">
                        <a:latin typeface="Arial"/>
                        <a:cs typeface="Arial"/>
                      </a:endParaRPr>
                    </a:p>
                    <a:p>
                      <a:pPr marL="207645">
                        <a:lnSpc>
                          <a:spcPct val="100000"/>
                        </a:lnSpc>
                      </a:pPr>
                      <a:r>
                        <a:rPr sz="900" spc="-5" dirty="0">
                          <a:solidFill>
                            <a:srgbClr val="001F5F"/>
                          </a:solidFill>
                          <a:latin typeface="Arial"/>
                          <a:cs typeface="Arial"/>
                        </a:rPr>
                        <a:t>1548</a:t>
                      </a:r>
                      <a:endParaRPr sz="900" dirty="0">
                        <a:latin typeface="Arial"/>
                        <a:cs typeface="Arial"/>
                      </a:endParaRPr>
                    </a:p>
                    <a:p>
                      <a:pPr marL="207645">
                        <a:lnSpc>
                          <a:spcPct val="100000"/>
                        </a:lnSpc>
                      </a:pPr>
                      <a:r>
                        <a:rPr sz="900" spc="-5" dirty="0">
                          <a:solidFill>
                            <a:srgbClr val="001F5F"/>
                          </a:solidFill>
                          <a:latin typeface="Arial"/>
                          <a:cs typeface="Arial"/>
                        </a:rPr>
                        <a:t>1554</a:t>
                      </a:r>
                      <a:endParaRPr sz="900" dirty="0">
                        <a:latin typeface="Arial"/>
                        <a:cs typeface="Arial"/>
                      </a:endParaRPr>
                    </a:p>
                    <a:p>
                      <a:pPr marL="207645">
                        <a:lnSpc>
                          <a:spcPct val="100000"/>
                        </a:lnSpc>
                      </a:pPr>
                      <a:r>
                        <a:rPr sz="900" spc="-5" dirty="0">
                          <a:solidFill>
                            <a:srgbClr val="001F5F"/>
                          </a:solidFill>
                          <a:latin typeface="Arial"/>
                          <a:cs typeface="Arial"/>
                        </a:rPr>
                        <a:t>1559</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7645">
                        <a:lnSpc>
                          <a:spcPct val="100000"/>
                        </a:lnSpc>
                        <a:spcBef>
                          <a:spcPts val="285"/>
                        </a:spcBef>
                      </a:pPr>
                      <a:r>
                        <a:rPr sz="900" spc="-5" dirty="0">
                          <a:solidFill>
                            <a:srgbClr val="001F5F"/>
                          </a:solidFill>
                          <a:latin typeface="Arial"/>
                          <a:cs typeface="Arial"/>
                        </a:rPr>
                        <a:t>1716</a:t>
                      </a:r>
                      <a:endParaRPr sz="900" dirty="0">
                        <a:latin typeface="Arial"/>
                        <a:cs typeface="Arial"/>
                      </a:endParaRPr>
                    </a:p>
                    <a:p>
                      <a:pPr marL="207645">
                        <a:lnSpc>
                          <a:spcPct val="100000"/>
                        </a:lnSpc>
                      </a:pPr>
                      <a:r>
                        <a:rPr sz="900" spc="-5" dirty="0">
                          <a:solidFill>
                            <a:srgbClr val="001F5F"/>
                          </a:solidFill>
                          <a:latin typeface="Arial"/>
                          <a:cs typeface="Arial"/>
                        </a:rPr>
                        <a:t>1722</a:t>
                      </a:r>
                      <a:endParaRPr sz="900" dirty="0">
                        <a:latin typeface="Arial"/>
                        <a:cs typeface="Arial"/>
                      </a:endParaRPr>
                    </a:p>
                    <a:p>
                      <a:pPr marL="207645">
                        <a:lnSpc>
                          <a:spcPct val="100000"/>
                        </a:lnSpc>
                      </a:pPr>
                      <a:r>
                        <a:rPr sz="900" spc="-5" dirty="0">
                          <a:solidFill>
                            <a:srgbClr val="001F5F"/>
                          </a:solidFill>
                          <a:latin typeface="Arial"/>
                          <a:cs typeface="Arial"/>
                        </a:rPr>
                        <a:t>1728</a:t>
                      </a:r>
                      <a:endParaRPr sz="900" dirty="0">
                        <a:latin typeface="Arial"/>
                        <a:cs typeface="Arial"/>
                      </a:endParaRPr>
                    </a:p>
                    <a:p>
                      <a:pPr marL="207645">
                        <a:lnSpc>
                          <a:spcPct val="100000"/>
                        </a:lnSpc>
                      </a:pPr>
                      <a:r>
                        <a:rPr sz="900" spc="-5" dirty="0">
                          <a:solidFill>
                            <a:srgbClr val="001F5F"/>
                          </a:solidFill>
                          <a:latin typeface="Arial"/>
                          <a:cs typeface="Arial"/>
                        </a:rPr>
                        <a:t>1733</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7645">
                        <a:lnSpc>
                          <a:spcPct val="100000"/>
                        </a:lnSpc>
                        <a:spcBef>
                          <a:spcPts val="285"/>
                        </a:spcBef>
                      </a:pPr>
                      <a:r>
                        <a:rPr sz="900" spc="-5" dirty="0">
                          <a:solidFill>
                            <a:srgbClr val="001F5F"/>
                          </a:solidFill>
                          <a:latin typeface="Arial"/>
                          <a:cs typeface="Arial"/>
                        </a:rPr>
                        <a:t>1890</a:t>
                      </a:r>
                      <a:endParaRPr sz="900" dirty="0">
                        <a:latin typeface="Arial"/>
                        <a:cs typeface="Arial"/>
                      </a:endParaRPr>
                    </a:p>
                    <a:p>
                      <a:pPr marL="207645">
                        <a:lnSpc>
                          <a:spcPct val="100000"/>
                        </a:lnSpc>
                      </a:pPr>
                      <a:r>
                        <a:rPr sz="900" spc="-5" dirty="0">
                          <a:solidFill>
                            <a:srgbClr val="001F5F"/>
                          </a:solidFill>
                          <a:latin typeface="Arial"/>
                          <a:cs typeface="Arial"/>
                        </a:rPr>
                        <a:t>1896</a:t>
                      </a:r>
                      <a:endParaRPr sz="900" dirty="0">
                        <a:latin typeface="Arial"/>
                        <a:cs typeface="Arial"/>
                      </a:endParaRPr>
                    </a:p>
                    <a:p>
                      <a:pPr marL="207645">
                        <a:lnSpc>
                          <a:spcPct val="100000"/>
                        </a:lnSpc>
                      </a:pPr>
                      <a:r>
                        <a:rPr sz="900" spc="-5" dirty="0">
                          <a:solidFill>
                            <a:srgbClr val="001F5F"/>
                          </a:solidFill>
                          <a:latin typeface="Arial"/>
                          <a:cs typeface="Arial"/>
                        </a:rPr>
                        <a:t>1901</a:t>
                      </a:r>
                      <a:endParaRPr sz="900" dirty="0">
                        <a:latin typeface="Arial"/>
                        <a:cs typeface="Arial"/>
                      </a:endParaRPr>
                    </a:p>
                    <a:p>
                      <a:pPr marL="207010">
                        <a:lnSpc>
                          <a:spcPct val="100000"/>
                        </a:lnSpc>
                      </a:pPr>
                      <a:r>
                        <a:rPr sz="900" spc="-5" dirty="0">
                          <a:solidFill>
                            <a:srgbClr val="001F5F"/>
                          </a:solidFill>
                          <a:latin typeface="Arial"/>
                          <a:cs typeface="Arial"/>
                        </a:rPr>
                        <a:t>1907</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07010">
                        <a:lnSpc>
                          <a:spcPct val="100000"/>
                        </a:lnSpc>
                        <a:spcBef>
                          <a:spcPts val="285"/>
                        </a:spcBef>
                      </a:pPr>
                      <a:r>
                        <a:rPr sz="900" spc="-5" dirty="0">
                          <a:solidFill>
                            <a:srgbClr val="001F5F"/>
                          </a:solidFill>
                          <a:latin typeface="Arial"/>
                          <a:cs typeface="Arial"/>
                        </a:rPr>
                        <a:t>2064</a:t>
                      </a:r>
                      <a:endParaRPr sz="900" dirty="0">
                        <a:latin typeface="Arial"/>
                        <a:cs typeface="Arial"/>
                      </a:endParaRPr>
                    </a:p>
                    <a:p>
                      <a:pPr marL="207010">
                        <a:lnSpc>
                          <a:spcPct val="100000"/>
                        </a:lnSpc>
                      </a:pPr>
                      <a:r>
                        <a:rPr sz="900" spc="-5" dirty="0">
                          <a:solidFill>
                            <a:srgbClr val="001F5F"/>
                          </a:solidFill>
                          <a:latin typeface="Arial"/>
                          <a:cs typeface="Arial"/>
                        </a:rPr>
                        <a:t>2070</a:t>
                      </a:r>
                      <a:endParaRPr sz="900" dirty="0">
                        <a:latin typeface="Arial"/>
                        <a:cs typeface="Arial"/>
                      </a:endParaRPr>
                    </a:p>
                    <a:p>
                      <a:pPr marL="207010">
                        <a:lnSpc>
                          <a:spcPct val="100000"/>
                        </a:lnSpc>
                      </a:pPr>
                      <a:r>
                        <a:rPr sz="900" spc="-5" dirty="0">
                          <a:solidFill>
                            <a:srgbClr val="001F5F"/>
                          </a:solidFill>
                          <a:latin typeface="Arial"/>
                          <a:cs typeface="Arial"/>
                        </a:rPr>
                        <a:t>2075</a:t>
                      </a:r>
                      <a:endParaRPr sz="900" dirty="0">
                        <a:latin typeface="Arial"/>
                        <a:cs typeface="Arial"/>
                      </a:endParaRPr>
                    </a:p>
                    <a:p>
                      <a:pPr marL="207010">
                        <a:lnSpc>
                          <a:spcPct val="100000"/>
                        </a:lnSpc>
                      </a:pPr>
                      <a:r>
                        <a:rPr sz="900" spc="-5" dirty="0">
                          <a:solidFill>
                            <a:srgbClr val="001F5F"/>
                          </a:solidFill>
                          <a:latin typeface="Arial"/>
                          <a:cs typeface="Arial"/>
                        </a:rPr>
                        <a:t>2081</a:t>
                      </a:r>
                      <a:endParaRPr sz="9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3681843080"/>
                  </a:ext>
                </a:extLst>
              </a:tr>
            </a:tbl>
          </a:graphicData>
        </a:graphic>
      </p:graphicFrame>
    </p:spTree>
    <p:extLst>
      <p:ext uri="{BB962C8B-B14F-4D97-AF65-F5344CB8AC3E}">
        <p14:creationId xmlns:p14="http://schemas.microsoft.com/office/powerpoint/2010/main" val="4204309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example</a:t>
            </a:r>
          </a:p>
        </p:txBody>
      </p:sp>
      <p:sp>
        <p:nvSpPr>
          <p:cNvPr id="5" name="TextBox 4">
            <a:extLst>
              <a:ext uri="{FF2B5EF4-FFF2-40B4-BE49-F238E27FC236}">
                <a16:creationId xmlns:a16="http://schemas.microsoft.com/office/drawing/2014/main" id="{B7C57C13-05A2-46A2-9430-3ADADAD5D5BA}"/>
              </a:ext>
            </a:extLst>
          </p:cNvPr>
          <p:cNvSpPr txBox="1"/>
          <p:nvPr/>
        </p:nvSpPr>
        <p:spPr>
          <a:xfrm>
            <a:off x="822723" y="1112192"/>
            <a:ext cx="6205537" cy="369332"/>
          </a:xfrm>
          <a:prstGeom prst="rect">
            <a:avLst/>
          </a:prstGeom>
          <a:noFill/>
        </p:spPr>
        <p:txBody>
          <a:bodyPr wrap="square">
            <a:spAutoFit/>
          </a:bodyPr>
          <a:lstStyle/>
          <a:p>
            <a:pPr marL="12700" algn="ctr">
              <a:lnSpc>
                <a:spcPct val="100000"/>
              </a:lnSpc>
            </a:pPr>
            <a:r>
              <a:rPr lang="en-US" sz="1800" b="1" dirty="0">
                <a:cs typeface="Arial"/>
              </a:rPr>
              <a:t>Computing Total Service with Unused Sick Leave</a:t>
            </a:r>
            <a:endParaRPr lang="en-US" sz="1800" dirty="0">
              <a:cs typeface="Arial"/>
            </a:endParaRPr>
          </a:p>
        </p:txBody>
      </p:sp>
      <p:sp>
        <p:nvSpPr>
          <p:cNvPr id="7" name="TextBox 6">
            <a:extLst>
              <a:ext uri="{FF2B5EF4-FFF2-40B4-BE49-F238E27FC236}">
                <a16:creationId xmlns:a16="http://schemas.microsoft.com/office/drawing/2014/main" id="{F3C585F5-55C3-4380-8FC5-61BBA9FD6534}"/>
              </a:ext>
            </a:extLst>
          </p:cNvPr>
          <p:cNvSpPr txBox="1"/>
          <p:nvPr/>
        </p:nvSpPr>
        <p:spPr>
          <a:xfrm>
            <a:off x="3524250" y="1860288"/>
            <a:ext cx="2605087" cy="1600438"/>
          </a:xfrm>
          <a:prstGeom prst="rect">
            <a:avLst/>
          </a:prstGeom>
          <a:noFill/>
        </p:spPr>
        <p:txBody>
          <a:bodyPr wrap="square">
            <a:spAutoFit/>
          </a:bodyPr>
          <a:lstStyle/>
          <a:p>
            <a:pPr algn="ctr"/>
            <a:r>
              <a:rPr lang="en-US" sz="1800" b="1" u="sng" dirty="0">
                <a:cs typeface="Arial" panose="020B0604020202020204" pitchFamily="34" charset="0"/>
              </a:rPr>
              <a:t>TOTAL SERVICE</a:t>
            </a:r>
          </a:p>
          <a:p>
            <a:pPr algn="ctr"/>
            <a:endParaRPr lang="en-US" sz="800" b="1" u="sng" dirty="0">
              <a:cs typeface="Arial" panose="020B0604020202020204" pitchFamily="34" charset="0"/>
            </a:endParaRPr>
          </a:p>
          <a:p>
            <a:r>
              <a:rPr lang="en-US" sz="1800" dirty="0">
                <a:cs typeface="Arial" panose="020B0604020202020204" pitchFamily="34" charset="0"/>
              </a:rPr>
              <a:t>   2024-12-31 (DOR)</a:t>
            </a:r>
          </a:p>
          <a:p>
            <a:r>
              <a:rPr lang="en-US" sz="1800" dirty="0">
                <a:cs typeface="Arial" panose="020B0604020202020204" pitchFamily="34" charset="0"/>
              </a:rPr>
              <a:t>-  1992-03-12 (RSCD)</a:t>
            </a:r>
          </a:p>
          <a:p>
            <a:r>
              <a:rPr lang="en-US" sz="1800" b="1" dirty="0">
                <a:solidFill>
                  <a:srgbClr val="006FC0"/>
                </a:solidFill>
                <a:cs typeface="Arial" panose="020B0604020202020204" pitchFamily="34" charset="0"/>
              </a:rPr>
              <a:t>       </a:t>
            </a:r>
          </a:p>
          <a:p>
            <a:r>
              <a:rPr lang="en-US" b="1" dirty="0">
                <a:solidFill>
                  <a:srgbClr val="006FC0"/>
                </a:solidFill>
                <a:cs typeface="Arial" panose="020B0604020202020204" pitchFamily="34" charset="0"/>
              </a:rPr>
              <a:t>        </a:t>
            </a:r>
            <a:r>
              <a:rPr lang="en-US" sz="1800" b="1" dirty="0">
                <a:solidFill>
                  <a:srgbClr val="006FC0"/>
                </a:solidFill>
                <a:cs typeface="Arial" panose="020B0604020202020204" pitchFamily="34" charset="0"/>
              </a:rPr>
              <a:t>32-09-19</a:t>
            </a:r>
          </a:p>
        </p:txBody>
      </p:sp>
      <p:cxnSp>
        <p:nvCxnSpPr>
          <p:cNvPr id="9" name="Straight Connector 8">
            <a:extLst>
              <a:ext uri="{FF2B5EF4-FFF2-40B4-BE49-F238E27FC236}">
                <a16:creationId xmlns:a16="http://schemas.microsoft.com/office/drawing/2014/main" id="{B7D3C07E-7168-48AA-9622-275F1CE2F768}"/>
              </a:ext>
            </a:extLst>
          </p:cNvPr>
          <p:cNvCxnSpPr/>
          <p:nvPr/>
        </p:nvCxnSpPr>
        <p:spPr>
          <a:xfrm>
            <a:off x="3376613" y="2836033"/>
            <a:ext cx="2633441" cy="6783"/>
          </a:xfrm>
          <a:prstGeom prst="line">
            <a:avLst/>
          </a:prstGeom>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B575AD23-4BD8-4A8E-BB75-77D1871331EA}"/>
              </a:ext>
            </a:extLst>
          </p:cNvPr>
          <p:cNvSpPr txBox="1"/>
          <p:nvPr/>
        </p:nvSpPr>
        <p:spPr>
          <a:xfrm>
            <a:off x="771526" y="3619500"/>
            <a:ext cx="2605087" cy="646331"/>
          </a:xfrm>
          <a:prstGeom prst="rect">
            <a:avLst/>
          </a:prstGeom>
          <a:noFill/>
        </p:spPr>
        <p:txBody>
          <a:bodyPr wrap="square">
            <a:spAutoFit/>
          </a:bodyPr>
          <a:lstStyle/>
          <a:p>
            <a:r>
              <a:rPr lang="en-US" sz="1800" b="1" u="sng" dirty="0">
                <a:cs typeface="Arial" panose="020B0604020202020204" pitchFamily="34" charset="0"/>
              </a:rPr>
              <a:t>Unused Sick Leave</a:t>
            </a:r>
            <a:endParaRPr lang="en-US" sz="1800" dirty="0">
              <a:cs typeface="Arial" panose="020B0604020202020204" pitchFamily="34" charset="0"/>
            </a:endParaRPr>
          </a:p>
          <a:p>
            <a:r>
              <a:rPr lang="en-US" sz="1800" dirty="0">
                <a:cs typeface="Arial" panose="020B0604020202020204" pitchFamily="34" charset="0"/>
              </a:rPr>
              <a:t>1136 hours = 6 m 16 d</a:t>
            </a:r>
          </a:p>
        </p:txBody>
      </p:sp>
      <p:sp>
        <p:nvSpPr>
          <p:cNvPr id="12" name="TextBox 11">
            <a:extLst>
              <a:ext uri="{FF2B5EF4-FFF2-40B4-BE49-F238E27FC236}">
                <a16:creationId xmlns:a16="http://schemas.microsoft.com/office/drawing/2014/main" id="{93767584-2EEF-483E-A434-C6BE5F9ADFE5}"/>
              </a:ext>
            </a:extLst>
          </p:cNvPr>
          <p:cNvSpPr txBox="1"/>
          <p:nvPr/>
        </p:nvSpPr>
        <p:spPr>
          <a:xfrm>
            <a:off x="3709988" y="3315323"/>
            <a:ext cx="1428750" cy="646331"/>
          </a:xfrm>
          <a:prstGeom prst="rect">
            <a:avLst/>
          </a:prstGeom>
          <a:noFill/>
        </p:spPr>
        <p:txBody>
          <a:bodyPr wrap="square">
            <a:spAutoFit/>
          </a:bodyPr>
          <a:lstStyle/>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+ 00-06-16</a:t>
            </a:r>
          </a:p>
        </p:txBody>
      </p:sp>
      <p:cxnSp>
        <p:nvCxnSpPr>
          <p:cNvPr id="13" name="Straight Connector 12">
            <a:extLst>
              <a:ext uri="{FF2B5EF4-FFF2-40B4-BE49-F238E27FC236}">
                <a16:creationId xmlns:a16="http://schemas.microsoft.com/office/drawing/2014/main" id="{288FE27F-A78F-49A2-823A-D022528921C6}"/>
              </a:ext>
            </a:extLst>
          </p:cNvPr>
          <p:cNvCxnSpPr/>
          <p:nvPr/>
        </p:nvCxnSpPr>
        <p:spPr>
          <a:xfrm>
            <a:off x="3445973" y="3979632"/>
            <a:ext cx="2633441" cy="6783"/>
          </a:xfrm>
          <a:prstGeom prst="line">
            <a:avLst/>
          </a:prstGeom>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4B21981A-BFD6-427F-A638-EBD78097C4F5}"/>
              </a:ext>
            </a:extLst>
          </p:cNvPr>
          <p:cNvSpPr txBox="1"/>
          <p:nvPr/>
        </p:nvSpPr>
        <p:spPr>
          <a:xfrm>
            <a:off x="3919538" y="3853641"/>
            <a:ext cx="1814512" cy="923330"/>
          </a:xfrm>
          <a:prstGeom prst="rect">
            <a:avLst/>
          </a:prstGeom>
          <a:noFill/>
        </p:spPr>
        <p:txBody>
          <a:bodyPr wrap="square">
            <a:spAutoFit/>
          </a:bodyPr>
          <a:lstStyle/>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32-15-35 =</a:t>
            </a:r>
          </a:p>
          <a:p>
            <a:r>
              <a:rPr lang="en-US" sz="1800" b="1" dirty="0">
                <a:solidFill>
                  <a:srgbClr val="006FC0"/>
                </a:solidFill>
                <a:latin typeface="Arial" panose="020B0604020202020204" pitchFamily="34" charset="0"/>
                <a:cs typeface="Arial" panose="020B0604020202020204" pitchFamily="34" charset="0"/>
              </a:rPr>
              <a:t>33-04-05</a:t>
            </a:r>
          </a:p>
        </p:txBody>
      </p:sp>
    </p:spTree>
    <p:extLst>
      <p:ext uri="{BB962C8B-B14F-4D97-AF65-F5344CB8AC3E}">
        <p14:creationId xmlns:p14="http://schemas.microsoft.com/office/powerpoint/2010/main" val="3696204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High-3 average salary</a:t>
            </a:r>
          </a:p>
        </p:txBody>
      </p:sp>
      <p:sp>
        <p:nvSpPr>
          <p:cNvPr id="5" name="TextBox 4">
            <a:extLst>
              <a:ext uri="{FF2B5EF4-FFF2-40B4-BE49-F238E27FC236}">
                <a16:creationId xmlns:a16="http://schemas.microsoft.com/office/drawing/2014/main" id="{760A63DC-CD09-4005-80D3-AE1C107BC6A5}"/>
              </a:ext>
            </a:extLst>
          </p:cNvPr>
          <p:cNvSpPr txBox="1"/>
          <p:nvPr/>
        </p:nvSpPr>
        <p:spPr>
          <a:xfrm>
            <a:off x="1257302" y="1128713"/>
            <a:ext cx="7091361" cy="4352474"/>
          </a:xfrm>
          <a:prstGeom prst="rect">
            <a:avLst/>
          </a:prstGeom>
          <a:noFill/>
        </p:spPr>
        <p:txBody>
          <a:bodyPr wrap="square">
            <a:spAutoFit/>
          </a:bodyPr>
          <a:lstStyle/>
          <a:p>
            <a:pPr marL="298450" marR="695325" indent="-285750">
              <a:lnSpc>
                <a:spcPts val="2160"/>
              </a:lnSpc>
              <a:buFont typeface="Arial" panose="020B0604020202020204" pitchFamily="34" charset="0"/>
              <a:buChar char="•"/>
              <a:tabLst>
                <a:tab pos="240665" algn="l"/>
                <a:tab pos="241300" algn="l"/>
              </a:tabLst>
            </a:pPr>
            <a:r>
              <a:rPr lang="en-US" spc="-10" dirty="0">
                <a:cs typeface="Arial" panose="020B0604020202020204" pitchFamily="34" charset="0"/>
              </a:rPr>
              <a:t>Weighted average </a:t>
            </a:r>
            <a:r>
              <a:rPr lang="en-US" spc="-5" dirty="0">
                <a:cs typeface="Arial" panose="020B0604020202020204" pitchFamily="34" charset="0"/>
              </a:rPr>
              <a:t>of </a:t>
            </a:r>
            <a:r>
              <a:rPr lang="en-US" spc="-10" dirty="0">
                <a:cs typeface="Arial" panose="020B0604020202020204" pitchFamily="34" charset="0"/>
              </a:rPr>
              <a:t>highest </a:t>
            </a:r>
            <a:r>
              <a:rPr lang="en-US" spc="-5" dirty="0">
                <a:cs typeface="Arial" panose="020B0604020202020204" pitchFamily="34" charset="0"/>
              </a:rPr>
              <a:t>3 years of basic pay (including </a:t>
            </a:r>
            <a:r>
              <a:rPr lang="en-US" spc="-10" dirty="0">
                <a:cs typeface="Arial" panose="020B0604020202020204" pitchFamily="34" charset="0"/>
              </a:rPr>
              <a:t>locality </a:t>
            </a:r>
            <a:r>
              <a:rPr lang="en-US" spc="-5" dirty="0">
                <a:cs typeface="Arial" panose="020B0604020202020204" pitchFamily="34" charset="0"/>
              </a:rPr>
              <a:t>pay / local market</a:t>
            </a:r>
            <a:r>
              <a:rPr lang="en-US" spc="25" dirty="0">
                <a:cs typeface="Arial" panose="020B0604020202020204" pitchFamily="34" charset="0"/>
              </a:rPr>
              <a:t> </a:t>
            </a:r>
            <a:r>
              <a:rPr lang="en-US" spc="-5" dirty="0">
                <a:cs typeface="Arial" panose="020B0604020202020204" pitchFamily="34" charset="0"/>
              </a:rPr>
              <a:t>supplement)</a:t>
            </a:r>
            <a:endParaRPr lang="en-US" dirty="0">
              <a:cs typeface="Arial" panose="020B0604020202020204" pitchFamily="34" charset="0"/>
            </a:endParaRPr>
          </a:p>
          <a:p>
            <a:pPr marL="298450" indent="-285750">
              <a:lnSpc>
                <a:spcPct val="100000"/>
              </a:lnSpc>
              <a:spcBef>
                <a:spcPts val="1330"/>
              </a:spcBef>
              <a:buFont typeface="Arial" panose="020B0604020202020204" pitchFamily="34" charset="0"/>
              <a:buChar char="•"/>
              <a:tabLst>
                <a:tab pos="240665" algn="l"/>
                <a:tab pos="241300" algn="l"/>
              </a:tabLst>
            </a:pPr>
            <a:r>
              <a:rPr lang="en-US" spc="-5" dirty="0">
                <a:cs typeface="Arial" panose="020B0604020202020204" pitchFamily="34" charset="0"/>
              </a:rPr>
              <a:t>Must be 3 consecutive</a:t>
            </a:r>
            <a:r>
              <a:rPr lang="en-US" spc="-40" dirty="0">
                <a:cs typeface="Arial" panose="020B0604020202020204" pitchFamily="34" charset="0"/>
              </a:rPr>
              <a:t> </a:t>
            </a:r>
            <a:r>
              <a:rPr lang="en-US" spc="-5" dirty="0">
                <a:cs typeface="Arial" panose="020B0604020202020204" pitchFamily="34" charset="0"/>
              </a:rPr>
              <a:t>years and is usually the last 3</a:t>
            </a:r>
            <a:r>
              <a:rPr lang="en-US" spc="-25" dirty="0">
                <a:cs typeface="Arial" panose="020B0604020202020204" pitchFamily="34" charset="0"/>
              </a:rPr>
              <a:t> </a:t>
            </a:r>
            <a:r>
              <a:rPr lang="en-US" spc="-5" dirty="0">
                <a:cs typeface="Arial" panose="020B0604020202020204" pitchFamily="34" charset="0"/>
              </a:rPr>
              <a:t>years</a:t>
            </a:r>
          </a:p>
          <a:p>
            <a:pPr marL="298450" indent="-285750">
              <a:lnSpc>
                <a:spcPct val="100000"/>
              </a:lnSpc>
              <a:spcBef>
                <a:spcPts val="1355"/>
              </a:spcBef>
              <a:buFont typeface="Arial" panose="020B0604020202020204" pitchFamily="34" charset="0"/>
              <a:buChar char="•"/>
              <a:tabLst>
                <a:tab pos="240665" algn="l"/>
                <a:tab pos="241300" algn="l"/>
              </a:tabLst>
            </a:pPr>
            <a:r>
              <a:rPr lang="en-US" spc="-5" dirty="0">
                <a:cs typeface="Arial" panose="020B0604020202020204" pitchFamily="34" charset="0"/>
              </a:rPr>
              <a:t>Is the </a:t>
            </a:r>
            <a:r>
              <a:rPr lang="en-US" spc="-10" dirty="0">
                <a:cs typeface="Arial" panose="020B0604020202020204" pitchFamily="34" charset="0"/>
              </a:rPr>
              <a:t>highest </a:t>
            </a:r>
            <a:r>
              <a:rPr lang="en-US" spc="-25" dirty="0">
                <a:cs typeface="Arial" panose="020B0604020202020204" pitchFamily="34" charset="0"/>
              </a:rPr>
              <a:t>salary, </a:t>
            </a:r>
            <a:r>
              <a:rPr lang="en-US" spc="-5" dirty="0">
                <a:cs typeface="Arial" panose="020B0604020202020204" pitchFamily="34" charset="0"/>
              </a:rPr>
              <a:t>not the </a:t>
            </a:r>
            <a:r>
              <a:rPr lang="en-US" spc="-10" dirty="0">
                <a:cs typeface="Arial" panose="020B0604020202020204" pitchFamily="34" charset="0"/>
              </a:rPr>
              <a:t>highest</a:t>
            </a:r>
            <a:r>
              <a:rPr lang="en-US" spc="35" dirty="0">
                <a:cs typeface="Arial" panose="020B0604020202020204" pitchFamily="34" charset="0"/>
              </a:rPr>
              <a:t> </a:t>
            </a:r>
            <a:r>
              <a:rPr lang="en-US" spc="-10" dirty="0">
                <a:cs typeface="Arial" panose="020B0604020202020204" pitchFamily="34" charset="0"/>
              </a:rPr>
              <a:t>grade</a:t>
            </a:r>
            <a:endParaRPr lang="en-US" dirty="0">
              <a:cs typeface="Arial" panose="020B0604020202020204" pitchFamily="34" charset="0"/>
            </a:endParaRPr>
          </a:p>
          <a:p>
            <a:pPr marL="298450" marR="5080" indent="-285750">
              <a:lnSpc>
                <a:spcPts val="2160"/>
              </a:lnSpc>
              <a:spcBef>
                <a:spcPts val="1630"/>
              </a:spcBef>
              <a:buFont typeface="Arial" panose="020B0604020202020204" pitchFamily="34" charset="0"/>
              <a:buChar char="•"/>
              <a:tabLst>
                <a:tab pos="240665" algn="l"/>
                <a:tab pos="241300" algn="l"/>
              </a:tabLst>
            </a:pPr>
            <a:r>
              <a:rPr lang="en-US" spc="-25" dirty="0">
                <a:cs typeface="Arial" panose="020B0604020202020204" pitchFamily="34" charset="0"/>
              </a:rPr>
              <a:t>Normally, </a:t>
            </a:r>
            <a:r>
              <a:rPr lang="en-US" spc="-5" dirty="0">
                <a:cs typeface="Arial" panose="020B0604020202020204" pitchFamily="34" charset="0"/>
              </a:rPr>
              <a:t>the </a:t>
            </a:r>
            <a:r>
              <a:rPr lang="en-US" spc="-10" dirty="0">
                <a:cs typeface="Arial" panose="020B0604020202020204" pitchFamily="34" charset="0"/>
              </a:rPr>
              <a:t>beginning </a:t>
            </a:r>
            <a:r>
              <a:rPr lang="en-US" spc="-5" dirty="0">
                <a:cs typeface="Arial" panose="020B0604020202020204" pitchFamily="34" charset="0"/>
              </a:rPr>
              <a:t>date of the 3-year period is </a:t>
            </a:r>
            <a:r>
              <a:rPr lang="en-US" spc="-10" dirty="0">
                <a:cs typeface="Arial" panose="020B0604020202020204" pitchFamily="34" charset="0"/>
              </a:rPr>
              <a:t>determined by subtracting </a:t>
            </a:r>
            <a:r>
              <a:rPr lang="en-US" spc="-5" dirty="0">
                <a:cs typeface="Arial" panose="020B0604020202020204" pitchFamily="34" charset="0"/>
              </a:rPr>
              <a:t>3 years from the date of</a:t>
            </a:r>
            <a:r>
              <a:rPr lang="en-US" spc="-20" dirty="0">
                <a:cs typeface="Arial" panose="020B0604020202020204" pitchFamily="34" charset="0"/>
              </a:rPr>
              <a:t> </a:t>
            </a:r>
            <a:r>
              <a:rPr lang="en-US" spc="-10" dirty="0">
                <a:cs typeface="Arial" panose="020B0604020202020204" pitchFamily="34" charset="0"/>
              </a:rPr>
              <a:t>retirement</a:t>
            </a:r>
            <a:endParaRPr lang="en-US" dirty="0">
              <a:cs typeface="Arial" panose="020B0604020202020204" pitchFamily="34" charset="0"/>
            </a:endParaRPr>
          </a:p>
          <a:p>
            <a:pPr marL="298450" marR="247650" indent="-285750">
              <a:lnSpc>
                <a:spcPts val="2160"/>
              </a:lnSpc>
              <a:spcBef>
                <a:spcPts val="1590"/>
              </a:spcBef>
              <a:buFont typeface="Arial" panose="020B0604020202020204" pitchFamily="34" charset="0"/>
              <a:buChar char="•"/>
              <a:tabLst>
                <a:tab pos="240665" algn="l"/>
                <a:tab pos="241300" algn="l"/>
              </a:tabLst>
            </a:pPr>
            <a:r>
              <a:rPr lang="en-US" spc="-5" dirty="0">
                <a:cs typeface="Arial" panose="020B0604020202020204" pitchFamily="34" charset="0"/>
              </a:rPr>
              <a:t>School Year and Short-Term Contracts:</a:t>
            </a:r>
          </a:p>
          <a:p>
            <a:pPr marL="755650" marR="247650" lvl="1" indent="-285750">
              <a:lnSpc>
                <a:spcPts val="2160"/>
              </a:lnSpc>
              <a:spcBef>
                <a:spcPts val="1590"/>
              </a:spcBef>
              <a:buFont typeface="Arial" panose="020B0604020202020204" pitchFamily="34" charset="0"/>
              <a:buChar char="•"/>
              <a:tabLst>
                <a:tab pos="240665" algn="l"/>
                <a:tab pos="241300" algn="l"/>
              </a:tabLst>
            </a:pPr>
            <a:r>
              <a:rPr lang="en-US" spc="-5" dirty="0">
                <a:cs typeface="Arial" panose="020B0604020202020204" pitchFamily="34" charset="0"/>
              </a:rPr>
              <a:t> MDR x # Paid Days= Annual Salary + Short Term contracts worked after School Year = Higher Annual Salary</a:t>
            </a:r>
          </a:p>
          <a:p>
            <a:pPr marL="755650" marR="247650" lvl="1" indent="-285750">
              <a:lnSpc>
                <a:spcPts val="2160"/>
              </a:lnSpc>
              <a:spcBef>
                <a:spcPts val="1590"/>
              </a:spcBef>
              <a:buFont typeface="Arial" panose="020B0604020202020204" pitchFamily="34" charset="0"/>
              <a:buChar char="•"/>
              <a:tabLst>
                <a:tab pos="240665" algn="l"/>
                <a:tab pos="241300" algn="l"/>
              </a:tabLst>
            </a:pPr>
            <a:r>
              <a:rPr lang="en-US" spc="-5" dirty="0">
                <a:cs typeface="Arial" panose="020B0604020202020204" pitchFamily="34" charset="0"/>
              </a:rPr>
              <a:t>PH Rate x Hours Per Day x Paid Days = Annual Salary + Short Term contracts worked after School Year = Higher Annual Salary</a:t>
            </a:r>
          </a:p>
        </p:txBody>
      </p:sp>
    </p:spTree>
    <p:extLst>
      <p:ext uri="{BB962C8B-B14F-4D97-AF65-F5344CB8AC3E}">
        <p14:creationId xmlns:p14="http://schemas.microsoft.com/office/powerpoint/2010/main" val="1801883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Annuity computation</a:t>
            </a:r>
          </a:p>
        </p:txBody>
      </p:sp>
      <p:sp>
        <p:nvSpPr>
          <p:cNvPr id="6" name="TextBox 5">
            <a:extLst>
              <a:ext uri="{FF2B5EF4-FFF2-40B4-BE49-F238E27FC236}">
                <a16:creationId xmlns:a16="http://schemas.microsoft.com/office/drawing/2014/main" id="{0CFE0401-03D8-448E-BD23-B59310507A60}"/>
              </a:ext>
            </a:extLst>
          </p:cNvPr>
          <p:cNvSpPr txBox="1"/>
          <p:nvPr/>
        </p:nvSpPr>
        <p:spPr>
          <a:xfrm>
            <a:off x="744142" y="1112192"/>
            <a:ext cx="6362700" cy="369332"/>
          </a:xfrm>
          <a:prstGeom prst="rect">
            <a:avLst/>
          </a:prstGeom>
          <a:noFill/>
        </p:spPr>
        <p:txBody>
          <a:bodyPr wrap="square">
            <a:spAutoFit/>
          </a:bodyPr>
          <a:lstStyle/>
          <a:p>
            <a:pPr marL="12700" algn="ctr">
              <a:lnSpc>
                <a:spcPct val="100000"/>
              </a:lnSpc>
            </a:pPr>
            <a:r>
              <a:rPr lang="en-US" sz="1800" b="1" dirty="0">
                <a:cs typeface="Arial"/>
              </a:rPr>
              <a:t>Formula for Computing Annuity for Voluntary Retirement</a:t>
            </a:r>
            <a:endParaRPr lang="en-US" sz="1800" dirty="0">
              <a:cs typeface="Arial"/>
            </a:endParaRPr>
          </a:p>
        </p:txBody>
      </p:sp>
      <p:sp>
        <p:nvSpPr>
          <p:cNvPr id="7" name="TextBox 6">
            <a:extLst>
              <a:ext uri="{FF2B5EF4-FFF2-40B4-BE49-F238E27FC236}">
                <a16:creationId xmlns:a16="http://schemas.microsoft.com/office/drawing/2014/main" id="{4C742CA4-2136-4958-89D5-84617FB689E7}"/>
              </a:ext>
            </a:extLst>
          </p:cNvPr>
          <p:cNvSpPr txBox="1"/>
          <p:nvPr/>
        </p:nvSpPr>
        <p:spPr>
          <a:xfrm>
            <a:off x="657224" y="1995444"/>
            <a:ext cx="7286625" cy="1154157"/>
          </a:xfrm>
          <a:prstGeom prst="rect">
            <a:avLst/>
          </a:prstGeom>
          <a:noFill/>
        </p:spPr>
        <p:txBody>
          <a:bodyPr wrap="square">
            <a:spAutoFit/>
          </a:bodyPr>
          <a:lstStyle/>
          <a:p>
            <a:pPr marL="298450" indent="-285750">
              <a:lnSpc>
                <a:spcPct val="100000"/>
              </a:lnSpc>
              <a:spcBef>
                <a:spcPts val="1360"/>
              </a:spcBef>
              <a:buFont typeface="Arial" panose="020B0604020202020204" pitchFamily="34" charset="0"/>
              <a:buChar char="•"/>
              <a:tabLst>
                <a:tab pos="240665" algn="l"/>
                <a:tab pos="241300" algn="l"/>
              </a:tabLst>
            </a:pPr>
            <a:r>
              <a:rPr lang="en-US" sz="1800" spc="-10" dirty="0">
                <a:cs typeface="Arial" panose="020B0604020202020204" pitchFamily="34" charset="0"/>
              </a:rPr>
              <a:t>High-3 </a:t>
            </a:r>
            <a:r>
              <a:rPr lang="en-US" sz="1800" spc="-5" dirty="0">
                <a:cs typeface="Arial" panose="020B0604020202020204" pitchFamily="34" charset="0"/>
              </a:rPr>
              <a:t>avg salary X 1.0% X years and </a:t>
            </a:r>
            <a:r>
              <a:rPr lang="en-US" sz="1800" spc="-10" dirty="0">
                <a:cs typeface="Arial" panose="020B0604020202020204" pitchFamily="34" charset="0"/>
              </a:rPr>
              <a:t>months </a:t>
            </a:r>
            <a:r>
              <a:rPr lang="en-US" sz="1800" spc="-5" dirty="0">
                <a:cs typeface="Arial" panose="020B0604020202020204" pitchFamily="34" charset="0"/>
              </a:rPr>
              <a:t>of</a:t>
            </a:r>
            <a:r>
              <a:rPr lang="en-US" sz="1800" spc="30" dirty="0">
                <a:cs typeface="Arial" panose="020B0604020202020204" pitchFamily="34" charset="0"/>
              </a:rPr>
              <a:t> </a:t>
            </a:r>
            <a:r>
              <a:rPr lang="en-US" sz="1800" spc="-10" dirty="0">
                <a:cs typeface="Arial" panose="020B0604020202020204" pitchFamily="34" charset="0"/>
              </a:rPr>
              <a:t>service</a:t>
            </a:r>
            <a:endParaRPr lang="en-US" sz="1800" dirty="0">
              <a:cs typeface="Arial" panose="020B0604020202020204" pitchFamily="34" charset="0"/>
            </a:endParaRPr>
          </a:p>
          <a:p>
            <a:pPr marL="298450" marR="5080" indent="-285750">
              <a:lnSpc>
                <a:spcPts val="2160"/>
              </a:lnSpc>
              <a:spcBef>
                <a:spcPts val="1625"/>
              </a:spcBef>
              <a:buFont typeface="Arial" panose="020B0604020202020204" pitchFamily="34" charset="0"/>
              <a:buChar char="•"/>
              <a:tabLst>
                <a:tab pos="240665" algn="l"/>
                <a:tab pos="241300" algn="l"/>
              </a:tabLst>
            </a:pPr>
            <a:r>
              <a:rPr lang="en-US" sz="1800" spc="-10" dirty="0">
                <a:cs typeface="Arial" panose="020B0604020202020204" pitchFamily="34" charset="0"/>
              </a:rPr>
              <a:t>High-3 </a:t>
            </a:r>
            <a:r>
              <a:rPr lang="en-US" sz="1800" spc="-5" dirty="0">
                <a:cs typeface="Arial" panose="020B0604020202020204" pitchFamily="34" charset="0"/>
              </a:rPr>
              <a:t>avg salary X 1.1% X years and </a:t>
            </a:r>
            <a:r>
              <a:rPr lang="en-US" sz="1800" spc="-10" dirty="0">
                <a:cs typeface="Arial" panose="020B0604020202020204" pitchFamily="34" charset="0"/>
              </a:rPr>
              <a:t>months </a:t>
            </a:r>
            <a:r>
              <a:rPr lang="en-US" sz="1800" spc="-5" dirty="0">
                <a:cs typeface="Arial" panose="020B0604020202020204" pitchFamily="34" charset="0"/>
              </a:rPr>
              <a:t>of </a:t>
            </a:r>
            <a:r>
              <a:rPr lang="en-US" sz="1800" spc="-10" dirty="0">
                <a:cs typeface="Arial" panose="020B0604020202020204" pitchFamily="34" charset="0"/>
              </a:rPr>
              <a:t>service, </a:t>
            </a:r>
            <a:r>
              <a:rPr lang="en-US" sz="1800" spc="-5" dirty="0">
                <a:cs typeface="Arial" panose="020B0604020202020204" pitchFamily="34" charset="0"/>
              </a:rPr>
              <a:t>IF </a:t>
            </a:r>
            <a:r>
              <a:rPr lang="en-US" sz="1800" spc="-10" dirty="0">
                <a:cs typeface="Arial" panose="020B0604020202020204" pitchFamily="34" charset="0"/>
              </a:rPr>
              <a:t>you retire at or after</a:t>
            </a:r>
            <a:r>
              <a:rPr lang="en-US" sz="1800" spc="-5" dirty="0">
                <a:cs typeface="Arial" panose="020B0604020202020204" pitchFamily="34" charset="0"/>
              </a:rPr>
              <a:t> age 62 with 20 + years of</a:t>
            </a:r>
            <a:r>
              <a:rPr lang="en-US" sz="1800" spc="-60" dirty="0">
                <a:cs typeface="Arial" panose="020B0604020202020204" pitchFamily="34" charset="0"/>
              </a:rPr>
              <a:t> </a:t>
            </a:r>
            <a:r>
              <a:rPr lang="en-US" sz="1800" spc="-10" dirty="0">
                <a:cs typeface="Arial" panose="020B0604020202020204" pitchFamily="34" charset="0"/>
              </a:rPr>
              <a:t>service</a:t>
            </a:r>
            <a:endParaRPr lang="en-US" sz="1800" dirty="0">
              <a:cs typeface="Arial" panose="020B0604020202020204" pitchFamily="34" charset="0"/>
            </a:endParaRPr>
          </a:p>
        </p:txBody>
      </p:sp>
      <p:sp>
        <p:nvSpPr>
          <p:cNvPr id="8" name="object 4">
            <a:extLst>
              <a:ext uri="{FF2B5EF4-FFF2-40B4-BE49-F238E27FC236}">
                <a16:creationId xmlns:a16="http://schemas.microsoft.com/office/drawing/2014/main" id="{54085D46-8A8E-4A5C-B93F-172494E555F6}"/>
              </a:ext>
            </a:extLst>
          </p:cNvPr>
          <p:cNvSpPr/>
          <p:nvPr/>
        </p:nvSpPr>
        <p:spPr>
          <a:xfrm>
            <a:off x="3054203" y="3429000"/>
            <a:ext cx="2818638" cy="2494026"/>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296398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3"/>
          </p:nvPr>
        </p:nvSpPr>
        <p:spPr>
          <a:xfrm>
            <a:off x="927017" y="1414732"/>
            <a:ext cx="7397474" cy="4462801"/>
          </a:xfrm>
        </p:spPr>
        <p:txBody>
          <a:bodyPr>
            <a:normAutofit/>
          </a:bodyPr>
          <a:lstStyle/>
          <a:p>
            <a:r>
              <a:rPr lang="en-US" sz="1800" dirty="0"/>
              <a:t>Example:</a:t>
            </a:r>
          </a:p>
          <a:p>
            <a:pPr lvl="1"/>
            <a:r>
              <a:rPr lang="en-US" sz="1800" dirty="0"/>
              <a:t>20 years service, age 60 = 20% of high-3 average salary</a:t>
            </a:r>
          </a:p>
          <a:p>
            <a:pPr lvl="1"/>
            <a:r>
              <a:rPr lang="en-US" sz="1800" dirty="0"/>
              <a:t>$50,000 high-3 x 20% = $10,000 annual annuity ($833/month)</a:t>
            </a:r>
          </a:p>
          <a:p>
            <a:pPr lvl="1"/>
            <a:endParaRPr lang="en-US" sz="1800" dirty="0"/>
          </a:p>
          <a:p>
            <a:r>
              <a:rPr lang="en-US" sz="1800" dirty="0"/>
              <a:t>Work 2 more years and receive 1.1%</a:t>
            </a:r>
          </a:p>
          <a:p>
            <a:pPr lvl="1"/>
            <a:r>
              <a:rPr lang="en-US" sz="1800" dirty="0"/>
              <a:t>22 years service, age 62 = 24.2% of high-3 average salary</a:t>
            </a:r>
          </a:p>
          <a:p>
            <a:pPr lvl="1"/>
            <a:r>
              <a:rPr lang="en-US" sz="1800" dirty="0"/>
              <a:t>$50,000 high-3 x 24.2% = $12,100 annual annuity ($1,008/month)</a:t>
            </a:r>
          </a:p>
        </p:txBody>
      </p:sp>
      <p:sp>
        <p:nvSpPr>
          <p:cNvPr id="6" name="Title 5"/>
          <p:cNvSpPr>
            <a:spLocks noGrp="1"/>
          </p:cNvSpPr>
          <p:nvPr>
            <p:ph type="title"/>
          </p:nvPr>
        </p:nvSpPr>
        <p:spPr>
          <a:xfrm>
            <a:off x="927017" y="394068"/>
            <a:ext cx="6237002" cy="744619"/>
          </a:xfrm>
        </p:spPr>
        <p:txBody>
          <a:bodyPr/>
          <a:lstStyle/>
          <a:p>
            <a:r>
              <a:rPr lang="en-US" u="sng" dirty="0"/>
              <a:t>Annuity computation</a:t>
            </a:r>
            <a:endParaRPr lang="en-US" dirty="0"/>
          </a:p>
        </p:txBody>
      </p:sp>
    </p:spTree>
    <p:extLst>
      <p:ext uri="{BB962C8B-B14F-4D97-AF65-F5344CB8AC3E}">
        <p14:creationId xmlns:p14="http://schemas.microsoft.com/office/powerpoint/2010/main" val="408446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884154" y="70666"/>
            <a:ext cx="6237002" cy="1325563"/>
          </a:xfrm>
        </p:spPr>
        <p:txBody>
          <a:bodyPr/>
          <a:lstStyle/>
          <a:p>
            <a:pPr algn="ctr"/>
            <a:r>
              <a:rPr lang="en-US" u="sng" dirty="0"/>
              <a:t>Retirement systems</a:t>
            </a:r>
          </a:p>
        </p:txBody>
      </p:sp>
      <p:graphicFrame>
        <p:nvGraphicFramePr>
          <p:cNvPr id="2" name="Table 1"/>
          <p:cNvGraphicFramePr>
            <a:graphicFrameLocks noGrp="1"/>
          </p:cNvGraphicFramePr>
          <p:nvPr>
            <p:extLst>
              <p:ext uri="{D42A27DB-BD31-4B8C-83A1-F6EECF244321}">
                <p14:modId xmlns:p14="http://schemas.microsoft.com/office/powerpoint/2010/main" val="1238722697"/>
              </p:ext>
            </p:extLst>
          </p:nvPr>
        </p:nvGraphicFramePr>
        <p:xfrm>
          <a:off x="1022555" y="1396229"/>
          <a:ext cx="7020232" cy="4452698"/>
        </p:xfrm>
        <a:graphic>
          <a:graphicData uri="http://schemas.openxmlformats.org/drawingml/2006/table">
            <a:tbl>
              <a:tblPr firstRow="1" bandRow="1">
                <a:tableStyleId>{5C22544A-7EE6-4342-B048-85BDC9FD1C3A}</a:tableStyleId>
              </a:tblPr>
              <a:tblGrid>
                <a:gridCol w="2343416">
                  <a:extLst>
                    <a:ext uri="{9D8B030D-6E8A-4147-A177-3AD203B41FA5}">
                      <a16:colId xmlns:a16="http://schemas.microsoft.com/office/drawing/2014/main" val="2459235878"/>
                    </a:ext>
                  </a:extLst>
                </a:gridCol>
                <a:gridCol w="2363443">
                  <a:extLst>
                    <a:ext uri="{9D8B030D-6E8A-4147-A177-3AD203B41FA5}">
                      <a16:colId xmlns:a16="http://schemas.microsoft.com/office/drawing/2014/main" val="1882565017"/>
                    </a:ext>
                  </a:extLst>
                </a:gridCol>
                <a:gridCol w="2313373">
                  <a:extLst>
                    <a:ext uri="{9D8B030D-6E8A-4147-A177-3AD203B41FA5}">
                      <a16:colId xmlns:a16="http://schemas.microsoft.com/office/drawing/2014/main" val="1824227814"/>
                    </a:ext>
                  </a:extLst>
                </a:gridCol>
              </a:tblGrid>
              <a:tr h="795098">
                <a:tc>
                  <a:txBody>
                    <a:bodyPr/>
                    <a:lstStyle/>
                    <a:p>
                      <a:pPr algn="ctr"/>
                      <a:r>
                        <a:rPr lang="en-US" sz="2400" u="sng" dirty="0">
                          <a:solidFill>
                            <a:schemeClr val="bg1"/>
                          </a:solidFill>
                        </a:rPr>
                        <a:t>FERS</a:t>
                      </a:r>
                    </a:p>
                  </a:txBody>
                  <a:tcPr/>
                </a:tc>
                <a:tc>
                  <a:txBody>
                    <a:bodyPr/>
                    <a:lstStyle/>
                    <a:p>
                      <a:pPr algn="ctr"/>
                      <a:r>
                        <a:rPr lang="en-US" sz="2400" u="sng" dirty="0">
                          <a:solidFill>
                            <a:schemeClr val="bg1"/>
                          </a:solidFill>
                        </a:rPr>
                        <a:t>FERS-RAE</a:t>
                      </a:r>
                    </a:p>
                  </a:txBody>
                  <a:tcPr/>
                </a:tc>
                <a:tc>
                  <a:txBody>
                    <a:bodyPr/>
                    <a:lstStyle/>
                    <a:p>
                      <a:pPr algn="ctr"/>
                      <a:r>
                        <a:rPr lang="en-US" sz="2400" u="sng" dirty="0">
                          <a:solidFill>
                            <a:schemeClr val="bg1"/>
                          </a:solidFill>
                        </a:rPr>
                        <a:t>FERS-FRAE</a:t>
                      </a:r>
                    </a:p>
                  </a:txBody>
                  <a:tcPr/>
                </a:tc>
                <a:extLst>
                  <a:ext uri="{0D108BD9-81ED-4DB2-BD59-A6C34878D82A}">
                    <a16:rowId xmlns:a16="http://schemas.microsoft.com/office/drawing/2014/main" val="436458596"/>
                  </a:ext>
                </a:extLst>
              </a:tr>
              <a:tr h="3638432">
                <a:tc>
                  <a:txBody>
                    <a:bodyPr/>
                    <a:lstStyle/>
                    <a:p>
                      <a:r>
                        <a:rPr lang="en-US" dirty="0"/>
                        <a:t>Effective 01/01/1987</a:t>
                      </a:r>
                    </a:p>
                    <a:p>
                      <a:endParaRPr lang="en-US" dirty="0"/>
                    </a:p>
                    <a:p>
                      <a:r>
                        <a:rPr lang="en-US" dirty="0"/>
                        <a:t>3-tier benefit package</a:t>
                      </a:r>
                    </a:p>
                    <a:p>
                      <a:pPr marL="742950" lvl="1" indent="-285750">
                        <a:buFont typeface="Arial" panose="020B0604020202020204" pitchFamily="34" charset="0"/>
                        <a:buChar char="•"/>
                      </a:pPr>
                      <a:r>
                        <a:rPr lang="en-US" dirty="0"/>
                        <a:t>Basic Annuity</a:t>
                      </a:r>
                    </a:p>
                    <a:p>
                      <a:pPr marL="742950" lvl="1" indent="-285750">
                        <a:buFont typeface="Arial" panose="020B0604020202020204" pitchFamily="34" charset="0"/>
                        <a:buChar char="•"/>
                      </a:pPr>
                      <a:r>
                        <a:rPr lang="en-US" dirty="0"/>
                        <a:t>Thrift Savings Plan </a:t>
                      </a:r>
                    </a:p>
                    <a:p>
                      <a:pPr marL="742950" lvl="1" indent="-285750">
                        <a:buFont typeface="Arial" panose="020B0604020202020204" pitchFamily="34" charset="0"/>
                        <a:buChar char="•"/>
                      </a:pPr>
                      <a:r>
                        <a:rPr lang="en-US" dirty="0"/>
                        <a:t>Social Security</a:t>
                      </a:r>
                    </a:p>
                    <a:p>
                      <a:pPr marL="457200" lvl="1" indent="0">
                        <a:buFont typeface="Arial" panose="020B0604020202020204" pitchFamily="34" charset="0"/>
                        <a:buNone/>
                      </a:pPr>
                      <a:endParaRPr lang="en-US" dirty="0"/>
                    </a:p>
                    <a:p>
                      <a:pPr marL="0" lvl="0" indent="0">
                        <a:buFont typeface="Arial" panose="020B0604020202020204" pitchFamily="34" charset="0"/>
                        <a:buNone/>
                      </a:pPr>
                      <a:r>
                        <a:rPr lang="en-US" dirty="0"/>
                        <a:t>Employee contributes:</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FERS                       0.8%</a:t>
                      </a:r>
                    </a:p>
                    <a:p>
                      <a:pPr marL="0" lvl="0" indent="0">
                        <a:buFont typeface="Arial" panose="020B0604020202020204" pitchFamily="34" charset="0"/>
                        <a:buNone/>
                      </a:pPr>
                      <a:r>
                        <a:rPr lang="en-US" dirty="0"/>
                        <a:t>Social Security      6.2%</a:t>
                      </a:r>
                    </a:p>
                    <a:p>
                      <a:pPr marL="0" lvl="0" indent="0">
                        <a:buFont typeface="Arial" panose="020B0604020202020204" pitchFamily="34" charset="0"/>
                        <a:buNone/>
                      </a:pPr>
                      <a:r>
                        <a:rPr lang="en-US" dirty="0"/>
                        <a:t>Medicare</a:t>
                      </a:r>
                      <a:r>
                        <a:rPr lang="en-US" baseline="0" dirty="0"/>
                        <a:t>       </a:t>
                      </a:r>
                      <a:r>
                        <a:rPr lang="en-US" dirty="0"/>
                        <a:t>      1.45%</a:t>
                      </a:r>
                    </a:p>
                  </a:txBody>
                  <a:tcPr/>
                </a:tc>
                <a:tc>
                  <a:txBody>
                    <a:bodyPr/>
                    <a:lstStyle/>
                    <a:p>
                      <a:r>
                        <a:rPr lang="en-US" dirty="0"/>
                        <a:t>Effective 01/01/2013</a:t>
                      </a:r>
                    </a:p>
                    <a:p>
                      <a:endParaRPr lang="en-US" dirty="0"/>
                    </a:p>
                    <a:p>
                      <a:r>
                        <a:rPr lang="en-US" dirty="0"/>
                        <a:t>3-tier benefit package</a:t>
                      </a:r>
                    </a:p>
                    <a:p>
                      <a:pPr marL="742950" lvl="1" indent="-285750">
                        <a:buFont typeface="Arial" panose="020B0604020202020204" pitchFamily="34" charset="0"/>
                        <a:buChar char="•"/>
                      </a:pPr>
                      <a:r>
                        <a:rPr lang="en-US" dirty="0"/>
                        <a:t>Basic Annuity</a:t>
                      </a:r>
                    </a:p>
                    <a:p>
                      <a:pPr marL="742950" lvl="1" indent="-285750">
                        <a:buFont typeface="Arial" panose="020B0604020202020204" pitchFamily="34" charset="0"/>
                        <a:buChar char="•"/>
                      </a:pPr>
                      <a:r>
                        <a:rPr lang="en-US" dirty="0"/>
                        <a:t>Thrift Savings Plan </a:t>
                      </a:r>
                    </a:p>
                    <a:p>
                      <a:pPr marL="742950" lvl="1" indent="-285750">
                        <a:buFont typeface="Arial" panose="020B0604020202020204" pitchFamily="34" charset="0"/>
                        <a:buChar char="•"/>
                      </a:pPr>
                      <a:r>
                        <a:rPr lang="en-US" dirty="0"/>
                        <a:t>Social Security</a:t>
                      </a:r>
                    </a:p>
                    <a:p>
                      <a:endParaRPr lang="en-US" dirty="0"/>
                    </a:p>
                    <a:p>
                      <a:r>
                        <a:rPr lang="en-US" dirty="0"/>
                        <a:t>Employee contributes: </a:t>
                      </a:r>
                    </a:p>
                    <a:p>
                      <a:endParaRPr lang="en-US" dirty="0"/>
                    </a:p>
                    <a:p>
                      <a:r>
                        <a:rPr lang="en-US" dirty="0"/>
                        <a:t>FERS-RAE                3.1%</a:t>
                      </a:r>
                    </a:p>
                    <a:p>
                      <a:r>
                        <a:rPr lang="en-US" dirty="0"/>
                        <a:t>Social Security       6.2%</a:t>
                      </a:r>
                    </a:p>
                    <a:p>
                      <a:r>
                        <a:rPr lang="en-US" dirty="0"/>
                        <a:t>Medicare</a:t>
                      </a:r>
                      <a:r>
                        <a:rPr lang="en-US" baseline="0" dirty="0"/>
                        <a:t>              1.45%</a:t>
                      </a:r>
                      <a:endParaRPr lang="en-US" dirty="0"/>
                    </a:p>
                  </a:txBody>
                  <a:tcPr/>
                </a:tc>
                <a:tc>
                  <a:txBody>
                    <a:bodyPr/>
                    <a:lstStyle/>
                    <a:p>
                      <a:r>
                        <a:rPr lang="en-US" dirty="0"/>
                        <a:t>Effective 01/01/2014</a:t>
                      </a:r>
                    </a:p>
                    <a:p>
                      <a:endParaRPr lang="en-US" dirty="0"/>
                    </a:p>
                    <a:p>
                      <a:r>
                        <a:rPr lang="en-US" dirty="0"/>
                        <a:t>3-tier benefit package</a:t>
                      </a:r>
                    </a:p>
                    <a:p>
                      <a:pPr marL="742950" lvl="1" indent="-285750">
                        <a:buFont typeface="Arial" panose="020B0604020202020204" pitchFamily="34" charset="0"/>
                        <a:buChar char="•"/>
                      </a:pPr>
                      <a:r>
                        <a:rPr lang="en-US" dirty="0"/>
                        <a:t>Basic Annuity</a:t>
                      </a:r>
                    </a:p>
                    <a:p>
                      <a:pPr marL="742950" lvl="1" indent="-285750">
                        <a:buFont typeface="Arial" panose="020B0604020202020204" pitchFamily="34" charset="0"/>
                        <a:buChar char="•"/>
                      </a:pPr>
                      <a:r>
                        <a:rPr lang="en-US" dirty="0"/>
                        <a:t>Thrift Savings Plan </a:t>
                      </a:r>
                    </a:p>
                    <a:p>
                      <a:pPr marL="742950" lvl="1" indent="-285750">
                        <a:buFont typeface="Arial" panose="020B0604020202020204" pitchFamily="34" charset="0"/>
                        <a:buChar char="•"/>
                      </a:pPr>
                      <a:r>
                        <a:rPr lang="en-US" dirty="0"/>
                        <a:t>Social Security</a:t>
                      </a:r>
                    </a:p>
                    <a:p>
                      <a:endParaRPr lang="en-US" dirty="0"/>
                    </a:p>
                    <a:p>
                      <a:r>
                        <a:rPr lang="en-US" dirty="0"/>
                        <a:t>Employee contributes:</a:t>
                      </a:r>
                    </a:p>
                    <a:p>
                      <a:endParaRPr lang="en-US" dirty="0"/>
                    </a:p>
                    <a:p>
                      <a:r>
                        <a:rPr lang="en-US" dirty="0"/>
                        <a:t>FERS-FRAE             4.4%</a:t>
                      </a:r>
                    </a:p>
                    <a:p>
                      <a:r>
                        <a:rPr lang="en-US" dirty="0"/>
                        <a:t>Social Security      6.2%</a:t>
                      </a:r>
                    </a:p>
                    <a:p>
                      <a:r>
                        <a:rPr lang="en-US" dirty="0"/>
                        <a:t>Medicare             1.45%</a:t>
                      </a:r>
                    </a:p>
                  </a:txBody>
                  <a:tcPr/>
                </a:tc>
                <a:extLst>
                  <a:ext uri="{0D108BD9-81ED-4DB2-BD59-A6C34878D82A}">
                    <a16:rowId xmlns:a16="http://schemas.microsoft.com/office/drawing/2014/main" val="1544109999"/>
                  </a:ext>
                </a:extLst>
              </a:tr>
            </a:tbl>
          </a:graphicData>
        </a:graphic>
      </p:graphicFrame>
    </p:spTree>
    <p:extLst>
      <p:ext uri="{BB962C8B-B14F-4D97-AF65-F5344CB8AC3E}">
        <p14:creationId xmlns:p14="http://schemas.microsoft.com/office/powerpoint/2010/main" val="3364944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195132"/>
            <a:ext cx="6984206" cy="1087438"/>
          </a:xfrm>
        </p:spPr>
        <p:txBody>
          <a:bodyPr>
            <a:normAutofit/>
          </a:bodyPr>
          <a:lstStyle/>
          <a:p>
            <a:pPr algn="ctr"/>
            <a:r>
              <a:rPr lang="en-US" u="sng" dirty="0"/>
              <a:t>Fers annuity supplement</a:t>
            </a:r>
          </a:p>
        </p:txBody>
      </p:sp>
      <p:sp>
        <p:nvSpPr>
          <p:cNvPr id="6" name="TextBox 5">
            <a:extLst>
              <a:ext uri="{FF2B5EF4-FFF2-40B4-BE49-F238E27FC236}">
                <a16:creationId xmlns:a16="http://schemas.microsoft.com/office/drawing/2014/main" id="{5D26AA4A-4757-4390-BB22-763CCF6F5655}"/>
              </a:ext>
            </a:extLst>
          </p:cNvPr>
          <p:cNvSpPr txBox="1"/>
          <p:nvPr/>
        </p:nvSpPr>
        <p:spPr>
          <a:xfrm>
            <a:off x="528637" y="1537362"/>
            <a:ext cx="7519988" cy="5369547"/>
          </a:xfrm>
          <a:prstGeom prst="rect">
            <a:avLst/>
          </a:prstGeom>
          <a:noFill/>
        </p:spPr>
        <p:txBody>
          <a:bodyPr wrap="square">
            <a:spAutoFit/>
          </a:bodyPr>
          <a:lstStyle/>
          <a:p>
            <a:pPr marL="298450" indent="-285750">
              <a:lnSpc>
                <a:spcPts val="2280"/>
              </a:lnSpc>
              <a:buFont typeface="Arial" panose="020B0604020202020204" pitchFamily="34" charset="0"/>
              <a:buChar char="•"/>
              <a:tabLst>
                <a:tab pos="240665" algn="l"/>
                <a:tab pos="241300" algn="l"/>
              </a:tabLst>
            </a:pPr>
            <a:r>
              <a:rPr lang="en-US" sz="1800" spc="-5" dirty="0">
                <a:cs typeface="Arial" panose="020B0604020202020204" pitchFamily="34" charset="0"/>
              </a:rPr>
              <a:t>An </a:t>
            </a:r>
            <a:r>
              <a:rPr lang="en-US" sz="1800" spc="-10" dirty="0">
                <a:cs typeface="Arial" panose="020B0604020202020204" pitchFamily="34" charset="0"/>
              </a:rPr>
              <a:t>estimated amount </a:t>
            </a:r>
            <a:r>
              <a:rPr lang="en-US" sz="1800" spc="-5" dirty="0">
                <a:cs typeface="Arial" panose="020B0604020202020204" pitchFamily="34" charset="0"/>
              </a:rPr>
              <a:t>of Social Security </a:t>
            </a:r>
            <a:r>
              <a:rPr lang="en-US" sz="1800" spc="-10" dirty="0">
                <a:cs typeface="Arial" panose="020B0604020202020204" pitchFamily="34" charset="0"/>
              </a:rPr>
              <a:t>benefits earned</a:t>
            </a:r>
            <a:r>
              <a:rPr lang="en-US" sz="1800" spc="145" dirty="0">
                <a:cs typeface="Arial" panose="020B0604020202020204" pitchFamily="34" charset="0"/>
              </a:rPr>
              <a:t> </a:t>
            </a:r>
            <a:r>
              <a:rPr lang="en-US" sz="1800" spc="-10" dirty="0">
                <a:cs typeface="Arial" panose="020B0604020202020204" pitchFamily="34" charset="0"/>
              </a:rPr>
              <a:t>during F</a:t>
            </a:r>
            <a:r>
              <a:rPr lang="en-US" sz="1800" spc="-5" dirty="0">
                <a:cs typeface="Arial" panose="020B0604020202020204" pitchFamily="34" charset="0"/>
              </a:rPr>
              <a:t>ERS</a:t>
            </a:r>
            <a:r>
              <a:rPr lang="en-US" sz="1800" spc="-45" dirty="0">
                <a:cs typeface="Arial" panose="020B0604020202020204" pitchFamily="34" charset="0"/>
              </a:rPr>
              <a:t> </a:t>
            </a:r>
            <a:r>
              <a:rPr lang="en-US" sz="1800" spc="-10" dirty="0">
                <a:cs typeface="Arial" panose="020B0604020202020204" pitchFamily="34" charset="0"/>
              </a:rPr>
              <a:t>service</a:t>
            </a:r>
            <a:endParaRPr lang="en-US" sz="1800" dirty="0">
              <a:cs typeface="Arial" panose="020B0604020202020204" pitchFamily="34" charset="0"/>
            </a:endParaRPr>
          </a:p>
          <a:p>
            <a:pPr marL="298450" marR="5080" indent="-285750">
              <a:lnSpc>
                <a:spcPts val="2160"/>
              </a:lnSpc>
              <a:spcBef>
                <a:spcPts val="1635"/>
              </a:spcBef>
              <a:buFont typeface="Arial" panose="020B0604020202020204" pitchFamily="34" charset="0"/>
              <a:buChar char="•"/>
              <a:tabLst>
                <a:tab pos="240665" algn="l"/>
                <a:tab pos="241300" algn="l"/>
              </a:tabLst>
            </a:pPr>
            <a:r>
              <a:rPr lang="en-US" sz="1800" spc="-10" dirty="0">
                <a:cs typeface="Arial" panose="020B0604020202020204" pitchFamily="34" charset="0"/>
              </a:rPr>
              <a:t>Benefits </a:t>
            </a:r>
            <a:r>
              <a:rPr lang="en-US" sz="1800" spc="-5" dirty="0">
                <a:cs typeface="Arial" panose="020B0604020202020204" pitchFamily="34" charset="0"/>
              </a:rPr>
              <a:t>paid until age 62 to </a:t>
            </a:r>
            <a:r>
              <a:rPr lang="en-US" sz="1800" spc="-10" dirty="0">
                <a:cs typeface="Arial" panose="020B0604020202020204" pitchFamily="34" charset="0"/>
              </a:rPr>
              <a:t>certain </a:t>
            </a:r>
            <a:r>
              <a:rPr lang="en-US" sz="1800" spc="-5" dirty="0">
                <a:cs typeface="Arial" panose="020B0604020202020204" pitchFamily="34" charset="0"/>
              </a:rPr>
              <a:t>FERS </a:t>
            </a:r>
            <a:r>
              <a:rPr lang="en-US" sz="1800" spc="-10" dirty="0">
                <a:cs typeface="Arial" panose="020B0604020202020204" pitchFamily="34" charset="0"/>
              </a:rPr>
              <a:t>employee </a:t>
            </a:r>
            <a:r>
              <a:rPr lang="en-US" sz="1800" spc="-5" dirty="0">
                <a:cs typeface="Arial" panose="020B0604020202020204" pitchFamily="34" charset="0"/>
              </a:rPr>
              <a:t>who </a:t>
            </a:r>
            <a:r>
              <a:rPr lang="en-US" sz="1800" spc="-10" dirty="0">
                <a:cs typeface="Arial" panose="020B0604020202020204" pitchFamily="34" charset="0"/>
              </a:rPr>
              <a:t>retire before </a:t>
            </a:r>
            <a:r>
              <a:rPr lang="en-US" sz="1800" spc="-5" dirty="0">
                <a:cs typeface="Arial" panose="020B0604020202020204" pitchFamily="34" charset="0"/>
              </a:rPr>
              <a:t>age 62 and are </a:t>
            </a:r>
            <a:r>
              <a:rPr lang="en-US" sz="1800" spc="-10" dirty="0">
                <a:cs typeface="Arial" panose="020B0604020202020204" pitchFamily="34" charset="0"/>
              </a:rPr>
              <a:t>entitled </a:t>
            </a:r>
            <a:r>
              <a:rPr lang="en-US" sz="1800" spc="-5" dirty="0">
                <a:cs typeface="Arial" panose="020B0604020202020204" pitchFamily="34" charset="0"/>
              </a:rPr>
              <a:t>to an </a:t>
            </a:r>
            <a:r>
              <a:rPr lang="en-US" sz="1800" spc="-10" dirty="0">
                <a:cs typeface="Arial" panose="020B0604020202020204" pitchFamily="34" charset="0"/>
              </a:rPr>
              <a:t>immediate</a:t>
            </a:r>
            <a:r>
              <a:rPr lang="en-US" sz="1800" spc="80" dirty="0">
                <a:cs typeface="Arial" panose="020B0604020202020204" pitchFamily="34" charset="0"/>
              </a:rPr>
              <a:t> </a:t>
            </a:r>
            <a:r>
              <a:rPr lang="en-US" sz="1800" spc="-10" dirty="0">
                <a:cs typeface="Arial" panose="020B0604020202020204" pitchFamily="34" charset="0"/>
              </a:rPr>
              <a:t>annuity</a:t>
            </a:r>
          </a:p>
          <a:p>
            <a:pPr marL="298450" marR="5080" indent="-285750">
              <a:lnSpc>
                <a:spcPts val="2160"/>
              </a:lnSpc>
              <a:spcBef>
                <a:spcPts val="1635"/>
              </a:spcBef>
              <a:buFont typeface="Arial" panose="020B0604020202020204" pitchFamily="34" charset="0"/>
              <a:buChar char="•"/>
              <a:tabLst>
                <a:tab pos="240665" algn="l"/>
                <a:tab pos="241300" algn="l"/>
              </a:tabLst>
            </a:pPr>
            <a:r>
              <a:rPr lang="en-US" spc="-10" dirty="0">
                <a:cs typeface="Arial" panose="020B0604020202020204" pitchFamily="34" charset="0"/>
              </a:rPr>
              <a:t>Must have at least 1 calendar year of FERS service</a:t>
            </a:r>
          </a:p>
          <a:p>
            <a:pPr marL="298450" marR="5080" indent="-285750">
              <a:lnSpc>
                <a:spcPts val="2160"/>
              </a:lnSpc>
              <a:spcBef>
                <a:spcPts val="1635"/>
              </a:spcBef>
              <a:buFont typeface="Arial" panose="020B0604020202020204" pitchFamily="34" charset="0"/>
              <a:buChar char="•"/>
              <a:tabLst>
                <a:tab pos="240665" algn="l"/>
                <a:tab pos="241300" algn="l"/>
              </a:tabLst>
            </a:pPr>
            <a:endParaRPr lang="en-US" spc="-10" dirty="0">
              <a:cs typeface="Arial" panose="020B0604020202020204" pitchFamily="34" charset="0"/>
            </a:endParaRPr>
          </a:p>
          <a:p>
            <a:pPr marL="298450" marR="5080" indent="-285750">
              <a:lnSpc>
                <a:spcPct val="131500"/>
              </a:lnSpc>
              <a:buFont typeface="Arial" panose="020B0604020202020204" pitchFamily="34" charset="0"/>
              <a:buChar char="•"/>
              <a:tabLst>
                <a:tab pos="240665" algn="l"/>
                <a:tab pos="241300" algn="l"/>
              </a:tabLst>
            </a:pPr>
            <a:r>
              <a:rPr lang="en-US" spc="-65" dirty="0">
                <a:cs typeface="Arial" panose="020B0604020202020204" pitchFamily="34" charset="0"/>
              </a:rPr>
              <a:t>Not eligible for supplement</a:t>
            </a:r>
            <a:r>
              <a:rPr lang="en-US" spc="-5" dirty="0">
                <a:cs typeface="Arial" panose="020B0604020202020204" pitchFamily="34" charset="0"/>
              </a:rPr>
              <a:t>:</a:t>
            </a:r>
            <a:endParaRPr lang="en-US" dirty="0">
              <a:cs typeface="Arial" panose="020B0604020202020204" pitchFamily="34" charset="0"/>
            </a:endParaRPr>
          </a:p>
          <a:p>
            <a:pPr marL="755650" lvl="1" indent="-285750">
              <a:spcBef>
                <a:spcPts val="760"/>
              </a:spcBef>
              <a:buFont typeface="Arial" panose="020B0604020202020204" pitchFamily="34" charset="0"/>
              <a:buChar char="•"/>
              <a:tabLst>
                <a:tab pos="240665" algn="l"/>
                <a:tab pos="241300" algn="l"/>
              </a:tabLst>
            </a:pPr>
            <a:r>
              <a:rPr lang="en-US" spc="-5" dirty="0">
                <a:cs typeface="Arial" panose="020B0604020202020204" pitchFamily="34" charset="0"/>
              </a:rPr>
              <a:t>Disability</a:t>
            </a:r>
            <a:r>
              <a:rPr lang="en-US" spc="-20" dirty="0">
                <a:cs typeface="Arial" panose="020B0604020202020204" pitchFamily="34" charset="0"/>
              </a:rPr>
              <a:t> </a:t>
            </a:r>
            <a:r>
              <a:rPr lang="en-US" spc="-5" dirty="0">
                <a:cs typeface="Arial" panose="020B0604020202020204" pitchFamily="34" charset="0"/>
              </a:rPr>
              <a:t>retiree</a:t>
            </a:r>
            <a:endParaRPr lang="en-US" dirty="0">
              <a:cs typeface="Arial" panose="020B0604020202020204" pitchFamily="34" charset="0"/>
            </a:endParaRPr>
          </a:p>
          <a:p>
            <a:pPr marL="755650" lvl="1" indent="-285750">
              <a:spcBef>
                <a:spcPts val="760"/>
              </a:spcBef>
              <a:buFont typeface="Arial" panose="020B0604020202020204" pitchFamily="34" charset="0"/>
              <a:buChar char="•"/>
              <a:tabLst>
                <a:tab pos="240665" algn="l"/>
                <a:tab pos="241300" algn="l"/>
              </a:tabLst>
            </a:pPr>
            <a:r>
              <a:rPr lang="en-US" spc="-10" dirty="0">
                <a:cs typeface="Arial" panose="020B0604020202020204" pitchFamily="34" charset="0"/>
              </a:rPr>
              <a:t>MRA+10</a:t>
            </a:r>
            <a:endParaRPr lang="en-US" dirty="0">
              <a:cs typeface="Arial" panose="020B0604020202020204" pitchFamily="34" charset="0"/>
            </a:endParaRPr>
          </a:p>
          <a:p>
            <a:pPr marL="755650" lvl="1" indent="-285750">
              <a:spcBef>
                <a:spcPts val="750"/>
              </a:spcBef>
              <a:buFont typeface="Arial" panose="020B0604020202020204" pitchFamily="34" charset="0"/>
              <a:buChar char="•"/>
              <a:tabLst>
                <a:tab pos="240665" algn="l"/>
                <a:tab pos="241300" algn="l"/>
              </a:tabLst>
            </a:pPr>
            <a:r>
              <a:rPr lang="en-US" spc="-10" dirty="0">
                <a:cs typeface="Arial" panose="020B0604020202020204" pitchFamily="34" charset="0"/>
              </a:rPr>
              <a:t>Deferred</a:t>
            </a:r>
            <a:endParaRPr lang="en-US" dirty="0">
              <a:cs typeface="Arial" panose="020B0604020202020204" pitchFamily="34" charset="0"/>
            </a:endParaRPr>
          </a:p>
          <a:p>
            <a:pPr marL="755650" lvl="1" indent="-285750">
              <a:spcBef>
                <a:spcPts val="760"/>
              </a:spcBef>
              <a:buFont typeface="Arial" panose="020B0604020202020204" pitchFamily="34" charset="0"/>
              <a:buChar char="•"/>
              <a:tabLst>
                <a:tab pos="240665" algn="l"/>
                <a:tab pos="241300" algn="l"/>
              </a:tabLst>
            </a:pPr>
            <a:r>
              <a:rPr lang="en-US" spc="-10" dirty="0">
                <a:cs typeface="Arial" panose="020B0604020202020204" pitchFamily="34" charset="0"/>
              </a:rPr>
              <a:t>Retiring </a:t>
            </a:r>
            <a:r>
              <a:rPr lang="en-US" spc="-5" dirty="0">
                <a:cs typeface="Arial" panose="020B0604020202020204" pitchFamily="34" charset="0"/>
              </a:rPr>
              <a:t>at age 62 or</a:t>
            </a:r>
            <a:r>
              <a:rPr lang="en-US" spc="-20" dirty="0">
                <a:cs typeface="Arial" panose="020B0604020202020204" pitchFamily="34" charset="0"/>
              </a:rPr>
              <a:t> </a:t>
            </a:r>
            <a:r>
              <a:rPr lang="en-US" spc="-10" dirty="0">
                <a:cs typeface="Arial" panose="020B0604020202020204" pitchFamily="34" charset="0"/>
              </a:rPr>
              <a:t>older</a:t>
            </a:r>
            <a:endParaRPr lang="en-US" dirty="0">
              <a:cs typeface="Arial" panose="020B0604020202020204" pitchFamily="34" charset="0"/>
            </a:endParaRPr>
          </a:p>
          <a:p>
            <a:pPr marL="755650" lvl="1" indent="-285750">
              <a:spcBef>
                <a:spcPts val="760"/>
              </a:spcBef>
              <a:buFont typeface="Arial" panose="020B0604020202020204" pitchFamily="34" charset="0"/>
              <a:buChar char="•"/>
              <a:tabLst>
                <a:tab pos="240665" algn="l"/>
                <a:tab pos="241300" algn="l"/>
              </a:tabLst>
            </a:pPr>
            <a:r>
              <a:rPr lang="en-US" spc="-10" dirty="0">
                <a:cs typeface="Arial" panose="020B0604020202020204" pitchFamily="34" charset="0"/>
              </a:rPr>
              <a:t>CSRS</a:t>
            </a:r>
            <a:endParaRPr lang="en-US" dirty="0">
              <a:cs typeface="Arial" panose="020B0604020202020204" pitchFamily="34" charset="0"/>
            </a:endParaRPr>
          </a:p>
          <a:p>
            <a:pPr marL="298450" marR="5080" indent="-285750">
              <a:lnSpc>
                <a:spcPts val="2160"/>
              </a:lnSpc>
              <a:spcBef>
                <a:spcPts val="1635"/>
              </a:spcBef>
              <a:buFont typeface="Arial" panose="020B0604020202020204" pitchFamily="34" charset="0"/>
              <a:buChar char="•"/>
              <a:tabLst>
                <a:tab pos="240665" algn="l"/>
                <a:tab pos="241300" algn="l"/>
              </a:tabLst>
            </a:pPr>
            <a:endParaRPr lang="en-US" spc="-10" dirty="0">
              <a:cs typeface="Arial" panose="020B0604020202020204" pitchFamily="34" charset="0"/>
            </a:endParaRPr>
          </a:p>
          <a:p>
            <a:pPr marL="298450" marR="5080" indent="-285750">
              <a:lnSpc>
                <a:spcPts val="2160"/>
              </a:lnSpc>
              <a:spcBef>
                <a:spcPts val="1635"/>
              </a:spcBef>
              <a:buFont typeface="Arial" panose="020B0604020202020204" pitchFamily="34" charset="0"/>
              <a:buChar char="•"/>
              <a:tabLst>
                <a:tab pos="240665" algn="l"/>
                <a:tab pos="241300" algn="l"/>
              </a:tabLst>
            </a:pPr>
            <a:endParaRPr lang="en-US" sz="1800" dirty="0">
              <a:cs typeface="Arial" panose="020B0604020202020204" pitchFamily="34" charset="0"/>
            </a:endParaRPr>
          </a:p>
        </p:txBody>
      </p:sp>
    </p:spTree>
    <p:extLst>
      <p:ext uri="{BB962C8B-B14F-4D97-AF65-F5344CB8AC3E}">
        <p14:creationId xmlns:p14="http://schemas.microsoft.com/office/powerpoint/2010/main" val="3607363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195132"/>
            <a:ext cx="6984206" cy="1087438"/>
          </a:xfrm>
        </p:spPr>
        <p:txBody>
          <a:bodyPr>
            <a:normAutofit/>
          </a:bodyPr>
          <a:lstStyle/>
          <a:p>
            <a:pPr algn="ctr"/>
            <a:r>
              <a:rPr lang="en-US" u="sng" dirty="0"/>
              <a:t>Fers annuity supplement</a:t>
            </a:r>
          </a:p>
        </p:txBody>
      </p:sp>
      <p:sp>
        <p:nvSpPr>
          <p:cNvPr id="6" name="TextBox 5">
            <a:extLst>
              <a:ext uri="{FF2B5EF4-FFF2-40B4-BE49-F238E27FC236}">
                <a16:creationId xmlns:a16="http://schemas.microsoft.com/office/drawing/2014/main" id="{7A5A4FCF-2E85-4710-890A-43AED2638913}"/>
              </a:ext>
            </a:extLst>
          </p:cNvPr>
          <p:cNvSpPr txBox="1"/>
          <p:nvPr/>
        </p:nvSpPr>
        <p:spPr>
          <a:xfrm>
            <a:off x="161925" y="1433513"/>
            <a:ext cx="8124825" cy="2158177"/>
          </a:xfrm>
          <a:prstGeom prst="rect">
            <a:avLst/>
          </a:prstGeom>
          <a:noFill/>
        </p:spPr>
        <p:txBody>
          <a:bodyPr wrap="square">
            <a:spAutoFit/>
          </a:bodyPr>
          <a:lstStyle/>
          <a:p>
            <a:pPr marL="298450" marR="5080" indent="-285750">
              <a:lnSpc>
                <a:spcPts val="2160"/>
              </a:lnSpc>
              <a:buFont typeface="Arial" panose="020B0604020202020204" pitchFamily="34" charset="0"/>
              <a:buChar char="•"/>
            </a:pPr>
            <a:r>
              <a:rPr lang="en-US" sz="1800" spc="-5" dirty="0">
                <a:cs typeface="Arial" panose="020B0604020202020204" pitchFamily="34" charset="0"/>
              </a:rPr>
              <a:t>Supplement is tested for </a:t>
            </a:r>
            <a:r>
              <a:rPr lang="en-US" sz="1800" spc="-10" dirty="0">
                <a:cs typeface="Arial" panose="020B0604020202020204" pitchFamily="34" charset="0"/>
              </a:rPr>
              <a:t>earnings </a:t>
            </a:r>
            <a:r>
              <a:rPr lang="en-US" sz="1800" spc="-5" dirty="0">
                <a:cs typeface="Arial" panose="020B0604020202020204" pitchFamily="34" charset="0"/>
              </a:rPr>
              <a:t>above the Social Security </a:t>
            </a:r>
            <a:r>
              <a:rPr lang="en-US" sz="1800" spc="-10" dirty="0">
                <a:cs typeface="Arial" panose="020B0604020202020204" pitchFamily="34" charset="0"/>
              </a:rPr>
              <a:t>exempt amount ($22,320 </a:t>
            </a:r>
            <a:r>
              <a:rPr lang="en-US" sz="1800" spc="-5" dirty="0">
                <a:cs typeface="Arial" panose="020B0604020202020204" pitchFamily="34" charset="0"/>
              </a:rPr>
              <a:t>for</a:t>
            </a:r>
            <a:r>
              <a:rPr lang="en-US" sz="1800" spc="-10" dirty="0">
                <a:cs typeface="Arial" panose="020B0604020202020204" pitchFamily="34" charset="0"/>
              </a:rPr>
              <a:t> 2024)</a:t>
            </a:r>
            <a:endParaRPr lang="en-US" sz="1800" dirty="0">
              <a:cs typeface="Arial" panose="020B0604020202020204" pitchFamily="34" charset="0"/>
            </a:endParaRPr>
          </a:p>
          <a:p>
            <a:pPr marL="298450" indent="-285750">
              <a:lnSpc>
                <a:spcPct val="100000"/>
              </a:lnSpc>
              <a:spcBef>
                <a:spcPts val="730"/>
              </a:spcBef>
              <a:buFont typeface="Arial" panose="020B0604020202020204" pitchFamily="34" charset="0"/>
              <a:buChar char="•"/>
              <a:tabLst>
                <a:tab pos="240665" algn="l"/>
                <a:tab pos="241300" algn="l"/>
              </a:tabLst>
            </a:pPr>
            <a:r>
              <a:rPr lang="en-US" sz="1800" spc="-10" dirty="0">
                <a:cs typeface="Arial" panose="020B0604020202020204" pitchFamily="34" charset="0"/>
              </a:rPr>
              <a:t>Earnings include wages </a:t>
            </a:r>
            <a:r>
              <a:rPr lang="en-US" sz="1800" spc="-5" dirty="0">
                <a:cs typeface="Arial" panose="020B0604020202020204" pitchFamily="34" charset="0"/>
              </a:rPr>
              <a:t>and </a:t>
            </a:r>
            <a:r>
              <a:rPr lang="en-US" sz="1800" spc="-10" dirty="0">
                <a:cs typeface="Arial" panose="020B0604020202020204" pitchFamily="34" charset="0"/>
              </a:rPr>
              <a:t>self-employment</a:t>
            </a:r>
            <a:r>
              <a:rPr lang="en-US" sz="1800" spc="140" dirty="0">
                <a:cs typeface="Arial" panose="020B0604020202020204" pitchFamily="34" charset="0"/>
              </a:rPr>
              <a:t> </a:t>
            </a:r>
            <a:r>
              <a:rPr lang="en-US" sz="1800" spc="-10" dirty="0">
                <a:cs typeface="Arial" panose="020B0604020202020204" pitchFamily="34" charset="0"/>
              </a:rPr>
              <a:t>income</a:t>
            </a:r>
            <a:endParaRPr lang="en-US" sz="1800" dirty="0">
              <a:cs typeface="Arial" panose="020B0604020202020204" pitchFamily="34" charset="0"/>
            </a:endParaRPr>
          </a:p>
          <a:p>
            <a:pPr marL="298450" marR="213995" indent="-285750">
              <a:lnSpc>
                <a:spcPts val="2160"/>
              </a:lnSpc>
              <a:spcBef>
                <a:spcPts val="1025"/>
              </a:spcBef>
              <a:buFont typeface="Arial" panose="020B0604020202020204" pitchFamily="34" charset="0"/>
              <a:buChar char="•"/>
              <a:tabLst>
                <a:tab pos="240665" algn="l"/>
                <a:tab pos="241300" algn="l"/>
              </a:tabLst>
            </a:pPr>
            <a:r>
              <a:rPr lang="en-US" sz="1800" spc="-5" dirty="0">
                <a:cs typeface="Arial" panose="020B0604020202020204" pitchFamily="34" charset="0"/>
              </a:rPr>
              <a:t>Income from severance pay (including VSIP), </a:t>
            </a:r>
            <a:r>
              <a:rPr lang="en-US" sz="1800" spc="-10" dirty="0">
                <a:cs typeface="Arial" panose="020B0604020202020204" pitchFamily="34" charset="0"/>
              </a:rPr>
              <a:t>pensions, </a:t>
            </a:r>
            <a:r>
              <a:rPr lang="en-US" sz="1800" spc="-5" dirty="0">
                <a:cs typeface="Arial" panose="020B0604020202020204" pitchFamily="34" charset="0"/>
              </a:rPr>
              <a:t>savings and </a:t>
            </a:r>
            <a:r>
              <a:rPr lang="en-US" sz="1800" spc="-10" dirty="0">
                <a:cs typeface="Arial" panose="020B0604020202020204" pitchFamily="34" charset="0"/>
              </a:rPr>
              <a:t>investments </a:t>
            </a:r>
            <a:r>
              <a:rPr lang="en-US" sz="1800" spc="-5" dirty="0">
                <a:cs typeface="Arial" panose="020B0604020202020204" pitchFamily="34" charset="0"/>
              </a:rPr>
              <a:t>are </a:t>
            </a:r>
            <a:r>
              <a:rPr lang="en-US" sz="1800" b="1" spc="-5" dirty="0">
                <a:solidFill>
                  <a:srgbClr val="C00000"/>
                </a:solidFill>
                <a:cs typeface="Arial" panose="020B0604020202020204" pitchFamily="34" charset="0"/>
              </a:rPr>
              <a:t>NOT</a:t>
            </a:r>
            <a:r>
              <a:rPr lang="en-US" sz="1800" spc="-5" dirty="0">
                <a:cs typeface="Arial" panose="020B0604020202020204" pitchFamily="34" charset="0"/>
              </a:rPr>
              <a:t> subject to the </a:t>
            </a:r>
            <a:r>
              <a:rPr lang="en-US" sz="1800" spc="-10" dirty="0">
                <a:cs typeface="Arial" panose="020B0604020202020204" pitchFamily="34" charset="0"/>
              </a:rPr>
              <a:t>earnings</a:t>
            </a:r>
            <a:r>
              <a:rPr lang="en-US" sz="1800" spc="25" dirty="0">
                <a:cs typeface="Arial" panose="020B0604020202020204" pitchFamily="34" charset="0"/>
              </a:rPr>
              <a:t> </a:t>
            </a:r>
            <a:r>
              <a:rPr lang="en-US" sz="1800" spc="-5" dirty="0">
                <a:cs typeface="Arial" panose="020B0604020202020204" pitchFamily="34" charset="0"/>
              </a:rPr>
              <a:t>test</a:t>
            </a:r>
            <a:endParaRPr lang="en-US" sz="1800" dirty="0">
              <a:cs typeface="Arial" panose="020B0604020202020204" pitchFamily="34" charset="0"/>
            </a:endParaRPr>
          </a:p>
          <a:p>
            <a:pPr marL="298450" marR="570230" indent="-285750">
              <a:lnSpc>
                <a:spcPts val="2160"/>
              </a:lnSpc>
              <a:spcBef>
                <a:spcPts val="1000"/>
              </a:spcBef>
              <a:buFont typeface="Arial" panose="020B0604020202020204" pitchFamily="34" charset="0"/>
              <a:buChar char="•"/>
              <a:tabLst>
                <a:tab pos="240665" algn="l"/>
                <a:tab pos="241300" algn="l"/>
              </a:tabLst>
            </a:pPr>
            <a:r>
              <a:rPr lang="en-US" sz="1800" spc="-10" dirty="0">
                <a:cs typeface="Arial" panose="020B0604020202020204" pitchFamily="34" charset="0"/>
              </a:rPr>
              <a:t>Annuity </a:t>
            </a:r>
            <a:r>
              <a:rPr lang="en-US" sz="1800" spc="-5" dirty="0">
                <a:cs typeface="Arial" panose="020B0604020202020204" pitchFamily="34" charset="0"/>
              </a:rPr>
              <a:t>supplement will be </a:t>
            </a:r>
            <a:r>
              <a:rPr lang="en-US" sz="1800" spc="-10" dirty="0">
                <a:cs typeface="Arial" panose="020B0604020202020204" pitchFamily="34" charset="0"/>
              </a:rPr>
              <a:t>offset </a:t>
            </a:r>
            <a:r>
              <a:rPr lang="en-US" sz="1800" spc="-5" dirty="0">
                <a:cs typeface="Arial" panose="020B0604020202020204" pitchFamily="34" charset="0"/>
              </a:rPr>
              <a:t>by $1 for every $2 over this a</a:t>
            </a:r>
            <a:r>
              <a:rPr lang="en-US" sz="1800" spc="-10" dirty="0">
                <a:cs typeface="Arial" panose="020B0604020202020204" pitchFamily="34" charset="0"/>
              </a:rPr>
              <a:t>mount</a:t>
            </a:r>
            <a:endParaRPr lang="en-US" sz="1800" dirty="0">
              <a:cs typeface="Arial" panose="020B0604020202020204" pitchFamily="34" charset="0"/>
            </a:endParaRPr>
          </a:p>
        </p:txBody>
      </p:sp>
      <p:sp>
        <p:nvSpPr>
          <p:cNvPr id="7" name="object 4">
            <a:extLst>
              <a:ext uri="{FF2B5EF4-FFF2-40B4-BE49-F238E27FC236}">
                <a16:creationId xmlns:a16="http://schemas.microsoft.com/office/drawing/2014/main" id="{0085E399-C6C1-4146-9DD8-725CFB745040}"/>
              </a:ext>
            </a:extLst>
          </p:cNvPr>
          <p:cNvSpPr/>
          <p:nvPr/>
        </p:nvSpPr>
        <p:spPr>
          <a:xfrm>
            <a:off x="2886075" y="3742633"/>
            <a:ext cx="4267200" cy="2209800"/>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062610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195132"/>
            <a:ext cx="6984206" cy="1087438"/>
          </a:xfrm>
        </p:spPr>
        <p:txBody>
          <a:bodyPr>
            <a:normAutofit/>
          </a:bodyPr>
          <a:lstStyle/>
          <a:p>
            <a:pPr algn="ctr"/>
            <a:r>
              <a:rPr lang="en-US" u="sng" dirty="0"/>
              <a:t>Best Date to retire</a:t>
            </a:r>
          </a:p>
        </p:txBody>
      </p:sp>
      <p:sp>
        <p:nvSpPr>
          <p:cNvPr id="7" name="TextBox 6">
            <a:extLst>
              <a:ext uri="{FF2B5EF4-FFF2-40B4-BE49-F238E27FC236}">
                <a16:creationId xmlns:a16="http://schemas.microsoft.com/office/drawing/2014/main" id="{DE41A47B-B2B2-4109-808E-338AF9860040}"/>
              </a:ext>
            </a:extLst>
          </p:cNvPr>
          <p:cNvSpPr txBox="1"/>
          <p:nvPr/>
        </p:nvSpPr>
        <p:spPr>
          <a:xfrm>
            <a:off x="1169194" y="1489875"/>
            <a:ext cx="6805612" cy="2585323"/>
          </a:xfrm>
          <a:prstGeom prst="rect">
            <a:avLst/>
          </a:prstGeom>
          <a:noFill/>
        </p:spPr>
        <p:txBody>
          <a:bodyPr wrap="square">
            <a:spAutoFit/>
          </a:bodyPr>
          <a:lstStyle/>
          <a:p>
            <a:pPr marL="342900" indent="-342900">
              <a:buFont typeface="Arial" panose="020B0604020202020204" pitchFamily="34" charset="0"/>
              <a:buChar char="•"/>
            </a:pPr>
            <a:r>
              <a:rPr lang="en-US" sz="1800" dirty="0">
                <a:cs typeface="Arial" panose="020B0604020202020204" pitchFamily="34" charset="0"/>
              </a:rPr>
              <a:t>As a FERS Title 25 contract education employee, the best day to retire is the last day of your contract, so that you do not break the contract.  Your annuity will commence the first day of the month following your retirement date. </a:t>
            </a:r>
          </a:p>
          <a:p>
            <a:endParaRPr lang="en-US" sz="1800" dirty="0">
              <a:cs typeface="Arial" panose="020B0604020202020204" pitchFamily="34" charset="0"/>
            </a:endParaRPr>
          </a:p>
          <a:p>
            <a:pPr marL="342900" indent="-342900">
              <a:buFont typeface="Arial" panose="020B0604020202020204" pitchFamily="34" charset="0"/>
              <a:buChar char="•"/>
            </a:pPr>
            <a:r>
              <a:rPr lang="en-US" sz="1800" dirty="0">
                <a:cs typeface="Arial" panose="020B0604020202020204" pitchFamily="34" charset="0"/>
              </a:rPr>
              <a:t>As a FERS Title 5 employee the best day to retire is the last day of the month you plan to retire. Your annuity will commence the first day of the month following your retirement date.</a:t>
            </a:r>
          </a:p>
          <a:p>
            <a:endParaRPr lang="en-US" sz="1800" dirty="0">
              <a:cs typeface="Arial" panose="020B0604020202020204" pitchFamily="34" charset="0"/>
            </a:endParaRPr>
          </a:p>
        </p:txBody>
      </p:sp>
    </p:spTree>
    <p:extLst>
      <p:ext uri="{BB962C8B-B14F-4D97-AF65-F5344CB8AC3E}">
        <p14:creationId xmlns:p14="http://schemas.microsoft.com/office/powerpoint/2010/main" val="2433023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195132"/>
            <a:ext cx="6984206" cy="1087438"/>
          </a:xfrm>
        </p:spPr>
        <p:txBody>
          <a:bodyPr>
            <a:normAutofit/>
          </a:bodyPr>
          <a:lstStyle/>
          <a:p>
            <a:pPr algn="ctr"/>
            <a:r>
              <a:rPr lang="en-US" u="sng" dirty="0"/>
              <a:t>Retirement forms</a:t>
            </a:r>
          </a:p>
        </p:txBody>
      </p:sp>
      <p:sp>
        <p:nvSpPr>
          <p:cNvPr id="8" name="TextBox 7">
            <a:extLst>
              <a:ext uri="{FF2B5EF4-FFF2-40B4-BE49-F238E27FC236}">
                <a16:creationId xmlns:a16="http://schemas.microsoft.com/office/drawing/2014/main" id="{A511DEEF-3DAF-448E-9729-9B549910B366}"/>
              </a:ext>
            </a:extLst>
          </p:cNvPr>
          <p:cNvSpPr txBox="1"/>
          <p:nvPr/>
        </p:nvSpPr>
        <p:spPr>
          <a:xfrm>
            <a:off x="1600200" y="1282570"/>
            <a:ext cx="6984206" cy="5380960"/>
          </a:xfrm>
          <a:prstGeom prst="rect">
            <a:avLst/>
          </a:prstGeom>
          <a:noFill/>
        </p:spPr>
        <p:txBody>
          <a:bodyPr wrap="square">
            <a:spAutoFit/>
          </a:bodyPr>
          <a:lstStyle/>
          <a:p>
            <a:pPr marL="298450" indent="-285750">
              <a:lnSpc>
                <a:spcPct val="100000"/>
              </a:lnSpc>
              <a:buFont typeface="Arial" panose="020B0604020202020204" pitchFamily="34" charset="0"/>
              <a:buChar char="•"/>
              <a:tabLst>
                <a:tab pos="240665" algn="l"/>
                <a:tab pos="241300" algn="l"/>
              </a:tabLst>
            </a:pPr>
            <a:r>
              <a:rPr lang="en-US" sz="1800" spc="-5" dirty="0">
                <a:cs typeface="Arial" panose="020B0604020202020204" pitchFamily="34" charset="0"/>
              </a:rPr>
              <a:t>Request retirement application packet from your servicing Benefits Specialist</a:t>
            </a:r>
          </a:p>
          <a:p>
            <a:pPr marL="298450" indent="-285750">
              <a:lnSpc>
                <a:spcPct val="100000"/>
              </a:lnSpc>
              <a:buFont typeface="Arial" panose="020B0604020202020204" pitchFamily="34" charset="0"/>
              <a:buChar char="•"/>
              <a:tabLst>
                <a:tab pos="240665" algn="l"/>
                <a:tab pos="241300" algn="l"/>
              </a:tabLst>
            </a:pPr>
            <a:endParaRPr lang="en-US" sz="1800" spc="-5" dirty="0">
              <a:cs typeface="Arial" panose="020B0604020202020204" pitchFamily="34" charset="0"/>
            </a:endParaRPr>
          </a:p>
          <a:p>
            <a:pPr marL="755650" lvl="1" indent="-285750">
              <a:buFont typeface="Arial" panose="020B0604020202020204" pitchFamily="34" charset="0"/>
              <a:buChar char="•"/>
              <a:tabLst>
                <a:tab pos="240665" algn="l"/>
                <a:tab pos="241300" algn="l"/>
              </a:tabLst>
            </a:pPr>
            <a:r>
              <a:rPr lang="en-US" spc="-5" dirty="0">
                <a:cs typeface="Arial" panose="020B0604020202020204" pitchFamily="34" charset="0"/>
              </a:rPr>
              <a:t>SF 3107 Application </a:t>
            </a:r>
            <a:r>
              <a:rPr lang="en-US" dirty="0">
                <a:cs typeface="Arial" panose="020B0604020202020204" pitchFamily="34" charset="0"/>
              </a:rPr>
              <a:t>for Immediate</a:t>
            </a:r>
            <a:r>
              <a:rPr lang="en-US" spc="-95" dirty="0">
                <a:cs typeface="Arial" panose="020B0604020202020204" pitchFamily="34" charset="0"/>
              </a:rPr>
              <a:t> </a:t>
            </a:r>
            <a:r>
              <a:rPr lang="en-US" spc="-5" dirty="0">
                <a:cs typeface="Arial" panose="020B0604020202020204" pitchFamily="34" charset="0"/>
              </a:rPr>
              <a:t>Retirement</a:t>
            </a:r>
            <a:endParaRPr lang="en-US" dirty="0">
              <a:cs typeface="Arial" panose="020B0604020202020204" pitchFamily="34" charset="0"/>
            </a:endParaRPr>
          </a:p>
          <a:p>
            <a:pPr marL="755650" lvl="1" indent="-285750">
              <a:spcBef>
                <a:spcPts val="1135"/>
              </a:spcBef>
              <a:buFont typeface="Arial" panose="020B0604020202020204" pitchFamily="34" charset="0"/>
              <a:buChar char="•"/>
              <a:tabLst>
                <a:tab pos="240665" algn="l"/>
                <a:tab pos="241300" algn="l"/>
              </a:tabLst>
            </a:pPr>
            <a:r>
              <a:rPr lang="en-US" spc="-5" dirty="0">
                <a:cs typeface="Arial" panose="020B0604020202020204" pitchFamily="34" charset="0"/>
              </a:rPr>
              <a:t>SF 3107 Schedule </a:t>
            </a:r>
            <a:r>
              <a:rPr lang="en-US" dirty="0">
                <a:cs typeface="Arial" panose="020B0604020202020204" pitchFamily="34" charset="0"/>
              </a:rPr>
              <a:t>A, </a:t>
            </a:r>
            <a:r>
              <a:rPr lang="en-US" spc="-5" dirty="0">
                <a:cs typeface="Arial" panose="020B0604020202020204" pitchFamily="34" charset="0"/>
              </a:rPr>
              <a:t>B, </a:t>
            </a:r>
            <a:r>
              <a:rPr lang="en-US" dirty="0">
                <a:cs typeface="Arial" panose="020B0604020202020204" pitchFamily="34" charset="0"/>
              </a:rPr>
              <a:t>C</a:t>
            </a:r>
          </a:p>
          <a:p>
            <a:pPr marL="755650" lvl="1" indent="-285750">
              <a:spcBef>
                <a:spcPts val="1135"/>
              </a:spcBef>
              <a:buFont typeface="Arial" panose="020B0604020202020204" pitchFamily="34" charset="0"/>
              <a:buChar char="•"/>
              <a:tabLst>
                <a:tab pos="240665" algn="l"/>
                <a:tab pos="241300" algn="l"/>
              </a:tabLst>
            </a:pPr>
            <a:r>
              <a:rPr lang="en-US" dirty="0">
                <a:cs typeface="Arial" panose="020B0604020202020204" pitchFamily="34" charset="0"/>
              </a:rPr>
              <a:t>SF 3107-1 Certified Summary of Federal Service</a:t>
            </a:r>
          </a:p>
          <a:p>
            <a:pPr marL="755650" lvl="1" indent="-285750">
              <a:spcBef>
                <a:spcPts val="1140"/>
              </a:spcBef>
              <a:buFont typeface="Arial" panose="020B0604020202020204" pitchFamily="34" charset="0"/>
              <a:buChar char="•"/>
              <a:tabLst>
                <a:tab pos="240665" algn="l"/>
                <a:tab pos="241300" algn="l"/>
              </a:tabLst>
            </a:pPr>
            <a:r>
              <a:rPr lang="en-US" spc="-5" dirty="0">
                <a:cs typeface="Arial" panose="020B0604020202020204" pitchFamily="34" charset="0"/>
              </a:rPr>
              <a:t>SF 3107-2 Spousal Consent </a:t>
            </a:r>
            <a:r>
              <a:rPr lang="en-US" dirty="0">
                <a:cs typeface="Arial" panose="020B0604020202020204" pitchFamily="34" charset="0"/>
              </a:rPr>
              <a:t>for </a:t>
            </a:r>
            <a:r>
              <a:rPr lang="en-US" spc="-5" dirty="0">
                <a:cs typeface="Arial" panose="020B0604020202020204" pitchFamily="34" charset="0"/>
              </a:rPr>
              <a:t>Survivor</a:t>
            </a:r>
            <a:r>
              <a:rPr lang="en-US" spc="30" dirty="0">
                <a:cs typeface="Arial" panose="020B0604020202020204" pitchFamily="34" charset="0"/>
              </a:rPr>
              <a:t> </a:t>
            </a:r>
            <a:r>
              <a:rPr lang="en-US" spc="-5" dirty="0">
                <a:cs typeface="Arial" panose="020B0604020202020204" pitchFamily="34" charset="0"/>
              </a:rPr>
              <a:t>Election</a:t>
            </a:r>
            <a:endParaRPr lang="en-US" dirty="0">
              <a:cs typeface="Arial" panose="020B0604020202020204" pitchFamily="34" charset="0"/>
            </a:endParaRPr>
          </a:p>
          <a:p>
            <a:pPr marL="755650" lvl="1" indent="-285750">
              <a:spcBef>
                <a:spcPts val="1140"/>
              </a:spcBef>
              <a:buFont typeface="Arial" panose="020B0604020202020204" pitchFamily="34" charset="0"/>
              <a:buChar char="•"/>
              <a:tabLst>
                <a:tab pos="240665" algn="l"/>
                <a:tab pos="241300" algn="l"/>
              </a:tabLst>
            </a:pPr>
            <a:r>
              <a:rPr lang="en-US" spc="-5" dirty="0">
                <a:cs typeface="Arial" panose="020B0604020202020204" pitchFamily="34" charset="0"/>
              </a:rPr>
              <a:t>SF 2818 Continuation of Life </a:t>
            </a:r>
            <a:r>
              <a:rPr lang="en-US" dirty="0">
                <a:cs typeface="Arial" panose="020B0604020202020204" pitchFamily="34" charset="0"/>
              </a:rPr>
              <a:t>Insurance</a:t>
            </a:r>
            <a:r>
              <a:rPr lang="en-US" spc="45" dirty="0">
                <a:cs typeface="Arial" panose="020B0604020202020204" pitchFamily="34" charset="0"/>
              </a:rPr>
              <a:t> </a:t>
            </a:r>
            <a:r>
              <a:rPr lang="en-US" spc="-5" dirty="0">
                <a:cs typeface="Arial" panose="020B0604020202020204" pitchFamily="34" charset="0"/>
              </a:rPr>
              <a:t>Coverage</a:t>
            </a:r>
            <a:endParaRPr lang="en-US" dirty="0">
              <a:cs typeface="Arial" panose="020B0604020202020204" pitchFamily="34" charset="0"/>
            </a:endParaRPr>
          </a:p>
          <a:p>
            <a:pPr marL="755650" lvl="1" indent="-285750">
              <a:spcBef>
                <a:spcPts val="1135"/>
              </a:spcBef>
              <a:buFont typeface="Arial" panose="020B0604020202020204" pitchFamily="34" charset="0"/>
              <a:buChar char="•"/>
              <a:tabLst>
                <a:tab pos="240665" algn="l"/>
                <a:tab pos="241300" algn="l"/>
              </a:tabLst>
            </a:pPr>
            <a:r>
              <a:rPr lang="en-US" spc="-10" dirty="0">
                <a:cs typeface="Arial" panose="020B0604020202020204" pitchFamily="34" charset="0"/>
              </a:rPr>
              <a:t>W-4P </a:t>
            </a:r>
            <a:r>
              <a:rPr lang="en-US" spc="-5" dirty="0">
                <a:cs typeface="Arial" panose="020B0604020202020204" pitchFamily="34" charset="0"/>
              </a:rPr>
              <a:t>and </a:t>
            </a:r>
            <a:r>
              <a:rPr lang="en-US" dirty="0">
                <a:cs typeface="Arial" panose="020B0604020202020204" pitchFamily="34" charset="0"/>
              </a:rPr>
              <a:t>State </a:t>
            </a:r>
            <a:r>
              <a:rPr lang="en-US" spc="-75" dirty="0">
                <a:cs typeface="Arial" panose="020B0604020202020204" pitchFamily="34" charset="0"/>
              </a:rPr>
              <a:t>Tax </a:t>
            </a:r>
            <a:r>
              <a:rPr lang="en-US" spc="-5" dirty="0">
                <a:cs typeface="Arial" panose="020B0604020202020204" pitchFamily="34" charset="0"/>
              </a:rPr>
              <a:t>withholding</a:t>
            </a:r>
            <a:r>
              <a:rPr lang="en-US" dirty="0">
                <a:cs typeface="Arial" panose="020B0604020202020204" pitchFamily="34" charset="0"/>
              </a:rPr>
              <a:t> forms</a:t>
            </a:r>
          </a:p>
          <a:p>
            <a:pPr marL="755650" lvl="1" indent="-285750">
              <a:spcBef>
                <a:spcPts val="1135"/>
              </a:spcBef>
              <a:buFont typeface="Arial" panose="020B0604020202020204" pitchFamily="34" charset="0"/>
              <a:buChar char="•"/>
              <a:tabLst>
                <a:tab pos="240665" algn="l"/>
                <a:tab pos="241300" algn="l"/>
              </a:tabLst>
            </a:pPr>
            <a:r>
              <a:rPr lang="en-US" spc="-5" dirty="0">
                <a:cs typeface="Arial" panose="020B0604020202020204" pitchFamily="34" charset="0"/>
              </a:rPr>
              <a:t>Copy of </a:t>
            </a:r>
            <a:r>
              <a:rPr lang="en-US" dirty="0">
                <a:cs typeface="Arial" panose="020B0604020202020204" pitchFamily="34" charset="0"/>
              </a:rPr>
              <a:t>marriage certificate, </a:t>
            </a:r>
            <a:r>
              <a:rPr lang="en-US" spc="-5" dirty="0">
                <a:cs typeface="Arial" panose="020B0604020202020204" pitchFamily="34" charset="0"/>
              </a:rPr>
              <a:t>if</a:t>
            </a:r>
            <a:r>
              <a:rPr lang="en-US" spc="-20" dirty="0">
                <a:cs typeface="Arial" panose="020B0604020202020204" pitchFamily="34" charset="0"/>
              </a:rPr>
              <a:t> </a:t>
            </a:r>
            <a:r>
              <a:rPr lang="en-US" dirty="0">
                <a:cs typeface="Arial" panose="020B0604020202020204" pitchFamily="34" charset="0"/>
              </a:rPr>
              <a:t>married</a:t>
            </a:r>
          </a:p>
          <a:p>
            <a:pPr marL="755650" lvl="1" indent="-285750">
              <a:spcBef>
                <a:spcPts val="1135"/>
              </a:spcBef>
              <a:buFont typeface="Arial" panose="020B0604020202020204" pitchFamily="34" charset="0"/>
              <a:buChar char="•"/>
              <a:tabLst>
                <a:tab pos="240665" algn="l"/>
                <a:tab pos="241300" algn="l"/>
              </a:tabLst>
            </a:pPr>
            <a:r>
              <a:rPr lang="en-US" dirty="0">
                <a:cs typeface="Arial" panose="020B0604020202020204" pitchFamily="34" charset="0"/>
              </a:rPr>
              <a:t>SF 2823 Designation of Beneficiary (FEGLI), optional</a:t>
            </a:r>
          </a:p>
          <a:p>
            <a:pPr marL="755650" lvl="1" indent="-285750">
              <a:spcBef>
                <a:spcPts val="1135"/>
              </a:spcBef>
              <a:buFont typeface="Arial" panose="020B0604020202020204" pitchFamily="34" charset="0"/>
              <a:buChar char="•"/>
              <a:tabLst>
                <a:tab pos="240665" algn="l"/>
                <a:tab pos="241300" algn="l"/>
              </a:tabLst>
            </a:pPr>
            <a:r>
              <a:rPr lang="en-US" dirty="0">
                <a:cs typeface="Arial" panose="020B0604020202020204" pitchFamily="34" charset="0"/>
              </a:rPr>
              <a:t>SF 3102 Designation of Beneficiary (CSRS/FERS), optional</a:t>
            </a:r>
          </a:p>
          <a:p>
            <a:pPr marL="755650" lvl="1" indent="-285750">
              <a:spcBef>
                <a:spcPts val="1135"/>
              </a:spcBef>
              <a:buFont typeface="Arial" panose="020B0604020202020204" pitchFamily="34" charset="0"/>
              <a:buChar char="•"/>
              <a:tabLst>
                <a:tab pos="240665" algn="l"/>
                <a:tab pos="241300" algn="l"/>
              </a:tabLst>
            </a:pPr>
            <a:endParaRPr lang="en-US" dirty="0">
              <a:cs typeface="Arial" panose="020B0604020202020204" pitchFamily="34" charset="0"/>
            </a:endParaRPr>
          </a:p>
          <a:p>
            <a:pPr marL="298450" indent="-285750">
              <a:lnSpc>
                <a:spcPct val="100000"/>
              </a:lnSpc>
              <a:spcBef>
                <a:spcPts val="1135"/>
              </a:spcBef>
              <a:buFont typeface="Arial" panose="020B0604020202020204" pitchFamily="34" charset="0"/>
              <a:buChar char="•"/>
              <a:tabLst>
                <a:tab pos="240665" algn="l"/>
                <a:tab pos="241300" algn="l"/>
              </a:tabLst>
            </a:pPr>
            <a:endParaRPr lang="en-US" sz="1800" dirty="0">
              <a:cs typeface="Arial" panose="020B0604020202020204" pitchFamily="34" charset="0"/>
            </a:endParaRPr>
          </a:p>
        </p:txBody>
      </p:sp>
    </p:spTree>
    <p:extLst>
      <p:ext uri="{BB962C8B-B14F-4D97-AF65-F5344CB8AC3E}">
        <p14:creationId xmlns:p14="http://schemas.microsoft.com/office/powerpoint/2010/main" val="3089946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Reductions &amp; Deductions</a:t>
            </a:r>
          </a:p>
        </p:txBody>
      </p:sp>
      <p:sp>
        <p:nvSpPr>
          <p:cNvPr id="9" name="TextBox 8">
            <a:extLst>
              <a:ext uri="{FF2B5EF4-FFF2-40B4-BE49-F238E27FC236}">
                <a16:creationId xmlns:a16="http://schemas.microsoft.com/office/drawing/2014/main" id="{7F00F931-5F35-4B95-8D6E-D448B3FDF772}"/>
              </a:ext>
            </a:extLst>
          </p:cNvPr>
          <p:cNvSpPr txBox="1"/>
          <p:nvPr/>
        </p:nvSpPr>
        <p:spPr>
          <a:xfrm>
            <a:off x="1800226" y="1296858"/>
            <a:ext cx="4581524" cy="4416594"/>
          </a:xfrm>
          <a:prstGeom prst="rect">
            <a:avLst/>
          </a:prstGeom>
          <a:noFill/>
        </p:spPr>
        <p:txBody>
          <a:bodyPr wrap="square">
            <a:spAutoFit/>
          </a:bodyPr>
          <a:lstStyle/>
          <a:p>
            <a:pPr marL="298450" indent="-285750">
              <a:lnSpc>
                <a:spcPct val="100000"/>
              </a:lnSpc>
              <a:buFont typeface="Arial" panose="020B0604020202020204" pitchFamily="34" charset="0"/>
              <a:buChar char="•"/>
            </a:pPr>
            <a:r>
              <a:rPr lang="en-US" sz="1800" b="1" spc="-10" dirty="0">
                <a:cs typeface="Arial" panose="020B0604020202020204" pitchFamily="34" charset="0"/>
              </a:rPr>
              <a:t>Reductions:</a:t>
            </a:r>
            <a:endParaRPr lang="en-US" sz="1800" dirty="0">
              <a:cs typeface="Arial" panose="020B0604020202020204" pitchFamily="34" charset="0"/>
            </a:endParaRPr>
          </a:p>
          <a:p>
            <a:pPr marL="298450" indent="-285750">
              <a:lnSpc>
                <a:spcPct val="100000"/>
              </a:lnSpc>
              <a:spcBef>
                <a:spcPts val="760"/>
              </a:spcBef>
              <a:buFont typeface="Arial" panose="020B0604020202020204" pitchFamily="34" charset="0"/>
              <a:buChar char="•"/>
              <a:tabLst>
                <a:tab pos="240665" algn="l"/>
                <a:tab pos="241300" algn="l"/>
              </a:tabLst>
            </a:pPr>
            <a:r>
              <a:rPr lang="en-US" sz="1800" spc="-5" dirty="0">
                <a:cs typeface="Arial" panose="020B0604020202020204" pitchFamily="34" charset="0"/>
              </a:rPr>
              <a:t>Age </a:t>
            </a:r>
            <a:r>
              <a:rPr lang="en-US" sz="1800" spc="-10" dirty="0">
                <a:cs typeface="Arial" panose="020B0604020202020204" pitchFamily="34" charset="0"/>
              </a:rPr>
              <a:t>Reduction (MRA+10)</a:t>
            </a:r>
            <a:endParaRPr lang="en-US" sz="1800" dirty="0">
              <a:cs typeface="Arial" panose="020B0604020202020204" pitchFamily="34" charset="0"/>
            </a:endParaRPr>
          </a:p>
          <a:p>
            <a:pPr marL="298450" indent="-285750">
              <a:lnSpc>
                <a:spcPct val="100000"/>
              </a:lnSpc>
              <a:spcBef>
                <a:spcPts val="760"/>
              </a:spcBef>
              <a:buFont typeface="Arial" panose="020B0604020202020204" pitchFamily="34" charset="0"/>
              <a:buChar char="•"/>
              <a:tabLst>
                <a:tab pos="240665" algn="l"/>
                <a:tab pos="241300" algn="l"/>
              </a:tabLst>
            </a:pPr>
            <a:r>
              <a:rPr lang="en-US" sz="1800" spc="-10" dirty="0">
                <a:cs typeface="Arial" panose="020B0604020202020204" pitchFamily="34" charset="0"/>
              </a:rPr>
              <a:t>Election </a:t>
            </a:r>
            <a:r>
              <a:rPr lang="en-US" sz="1800" spc="-5" dirty="0">
                <a:cs typeface="Arial" panose="020B0604020202020204" pitchFamily="34" charset="0"/>
              </a:rPr>
              <a:t>of Survivor</a:t>
            </a:r>
            <a:r>
              <a:rPr lang="en-US" sz="1800" spc="15" dirty="0">
                <a:cs typeface="Arial" panose="020B0604020202020204" pitchFamily="34" charset="0"/>
              </a:rPr>
              <a:t> </a:t>
            </a:r>
            <a:r>
              <a:rPr lang="en-US" sz="1800" spc="-5" dirty="0">
                <a:cs typeface="Arial" panose="020B0604020202020204" pitchFamily="34" charset="0"/>
              </a:rPr>
              <a:t>Benefits</a:t>
            </a:r>
          </a:p>
          <a:p>
            <a:pPr marL="298450" indent="-285750">
              <a:lnSpc>
                <a:spcPct val="100000"/>
              </a:lnSpc>
              <a:spcBef>
                <a:spcPts val="760"/>
              </a:spcBef>
              <a:buFont typeface="Arial" panose="020B0604020202020204" pitchFamily="34" charset="0"/>
              <a:buChar char="•"/>
              <a:tabLst>
                <a:tab pos="240665" algn="l"/>
                <a:tab pos="241300" algn="l"/>
              </a:tabLst>
            </a:pPr>
            <a:r>
              <a:rPr lang="en-US" spc="-5" dirty="0">
                <a:cs typeface="Arial" panose="020B0604020202020204" pitchFamily="34" charset="0"/>
              </a:rPr>
              <a:t>Part-time Proration</a:t>
            </a:r>
            <a:endParaRPr lang="en-US" sz="1800" dirty="0">
              <a:cs typeface="Arial" panose="020B0604020202020204" pitchFamily="34" charset="0"/>
            </a:endParaRPr>
          </a:p>
          <a:p>
            <a:pPr marL="298450" indent="-285750">
              <a:lnSpc>
                <a:spcPct val="100000"/>
              </a:lnSpc>
              <a:spcBef>
                <a:spcPts val="1385"/>
              </a:spcBef>
              <a:buFont typeface="Arial" panose="020B0604020202020204" pitchFamily="34" charset="0"/>
              <a:buChar char="•"/>
            </a:pPr>
            <a:r>
              <a:rPr lang="en-US" sz="1800" b="1" spc="-10" dirty="0">
                <a:cs typeface="Arial" panose="020B0604020202020204" pitchFamily="34" charset="0"/>
              </a:rPr>
              <a:t>Deductions:</a:t>
            </a:r>
            <a:endParaRPr lang="en-US" sz="1800" dirty="0">
              <a:cs typeface="Arial" panose="020B0604020202020204" pitchFamily="34" charset="0"/>
            </a:endParaRPr>
          </a:p>
          <a:p>
            <a:pPr marL="298450" indent="-285750">
              <a:lnSpc>
                <a:spcPct val="100000"/>
              </a:lnSpc>
              <a:spcBef>
                <a:spcPts val="760"/>
              </a:spcBef>
              <a:buFont typeface="Arial" panose="020B0604020202020204" pitchFamily="34" charset="0"/>
              <a:buChar char="•"/>
              <a:tabLst>
                <a:tab pos="240665" algn="l"/>
                <a:tab pos="241300" algn="l"/>
              </a:tabLst>
            </a:pPr>
            <a:r>
              <a:rPr lang="en-US" sz="1800" spc="-10" dirty="0">
                <a:cs typeface="Arial" panose="020B0604020202020204" pitchFamily="34" charset="0"/>
              </a:rPr>
              <a:t>Health</a:t>
            </a:r>
            <a:r>
              <a:rPr lang="en-US" sz="1800" spc="-25" dirty="0">
                <a:cs typeface="Arial" panose="020B0604020202020204" pitchFamily="34" charset="0"/>
              </a:rPr>
              <a:t> </a:t>
            </a:r>
            <a:r>
              <a:rPr lang="en-US" sz="1800" spc="-5" dirty="0">
                <a:cs typeface="Arial" panose="020B0604020202020204" pitchFamily="34" charset="0"/>
              </a:rPr>
              <a:t>Insurance</a:t>
            </a:r>
            <a:endParaRPr lang="en-US" sz="1800" dirty="0">
              <a:cs typeface="Arial" panose="020B0604020202020204" pitchFamily="34" charset="0"/>
            </a:endParaRPr>
          </a:p>
          <a:p>
            <a:pPr marL="298450" indent="-285750">
              <a:lnSpc>
                <a:spcPct val="100000"/>
              </a:lnSpc>
              <a:spcBef>
                <a:spcPts val="760"/>
              </a:spcBef>
              <a:buFont typeface="Arial" panose="020B0604020202020204" pitchFamily="34" charset="0"/>
              <a:buChar char="•"/>
              <a:tabLst>
                <a:tab pos="240665" algn="l"/>
                <a:tab pos="241300" algn="l"/>
              </a:tabLst>
            </a:pPr>
            <a:r>
              <a:rPr lang="en-US" sz="1800" spc="-5" dirty="0">
                <a:cs typeface="Arial" panose="020B0604020202020204" pitchFamily="34" charset="0"/>
              </a:rPr>
              <a:t>Life</a:t>
            </a:r>
            <a:r>
              <a:rPr lang="en-US" sz="1800" spc="-70" dirty="0">
                <a:cs typeface="Arial" panose="020B0604020202020204" pitchFamily="34" charset="0"/>
              </a:rPr>
              <a:t> </a:t>
            </a:r>
            <a:r>
              <a:rPr lang="en-US" sz="1800" spc="-5" dirty="0">
                <a:cs typeface="Arial" panose="020B0604020202020204" pitchFamily="34" charset="0"/>
              </a:rPr>
              <a:t>Insurance</a:t>
            </a:r>
            <a:endParaRPr lang="en-US" sz="1800" dirty="0">
              <a:cs typeface="Arial" panose="020B0604020202020204" pitchFamily="34" charset="0"/>
            </a:endParaRPr>
          </a:p>
          <a:p>
            <a:pPr marL="298450" indent="-285750">
              <a:lnSpc>
                <a:spcPct val="100000"/>
              </a:lnSpc>
              <a:spcBef>
                <a:spcPts val="755"/>
              </a:spcBef>
              <a:buFont typeface="Arial" panose="020B0604020202020204" pitchFamily="34" charset="0"/>
              <a:buChar char="•"/>
              <a:tabLst>
                <a:tab pos="240665" algn="l"/>
                <a:tab pos="241300" algn="l"/>
              </a:tabLst>
            </a:pPr>
            <a:r>
              <a:rPr lang="en-US" sz="1800" spc="-50" dirty="0">
                <a:cs typeface="Arial" panose="020B0604020202020204" pitchFamily="34" charset="0"/>
              </a:rPr>
              <a:t>Taxes</a:t>
            </a:r>
            <a:endParaRPr lang="en-US" sz="1800" dirty="0">
              <a:cs typeface="Arial" panose="020B0604020202020204" pitchFamily="34" charset="0"/>
            </a:endParaRPr>
          </a:p>
          <a:p>
            <a:pPr marL="298450" lvl="0" indent="-285750">
              <a:spcBef>
                <a:spcPts val="760"/>
              </a:spcBef>
              <a:buFont typeface="Arial" panose="020B0604020202020204" pitchFamily="34" charset="0"/>
              <a:buChar char="•"/>
              <a:tabLst>
                <a:tab pos="240665" algn="l"/>
                <a:tab pos="241300" algn="l"/>
              </a:tabLst>
            </a:pPr>
            <a:r>
              <a:rPr lang="en-US" spc="-10" dirty="0">
                <a:solidFill>
                  <a:srgbClr val="0F6460"/>
                </a:solidFill>
                <a:cs typeface="Arial" panose="020B0604020202020204" pitchFamily="34" charset="0"/>
              </a:rPr>
              <a:t>Federal Employee Dental </a:t>
            </a:r>
            <a:r>
              <a:rPr lang="en-US" spc="-5" dirty="0">
                <a:solidFill>
                  <a:srgbClr val="0F6460"/>
                </a:solidFill>
                <a:cs typeface="Arial" panose="020B0604020202020204" pitchFamily="34" charset="0"/>
              </a:rPr>
              <a:t>and </a:t>
            </a:r>
            <a:r>
              <a:rPr lang="en-US" spc="-15" dirty="0">
                <a:solidFill>
                  <a:srgbClr val="0F6460"/>
                </a:solidFill>
                <a:cs typeface="Arial" panose="020B0604020202020204" pitchFamily="34" charset="0"/>
              </a:rPr>
              <a:t>Vision </a:t>
            </a:r>
            <a:r>
              <a:rPr lang="en-US" spc="-10" dirty="0">
                <a:solidFill>
                  <a:srgbClr val="0F6460"/>
                </a:solidFill>
                <a:cs typeface="Arial" panose="020B0604020202020204" pitchFamily="34" charset="0"/>
              </a:rPr>
              <a:t>Program</a:t>
            </a:r>
            <a:r>
              <a:rPr lang="en-US" spc="175" dirty="0">
                <a:solidFill>
                  <a:srgbClr val="0F6460"/>
                </a:solidFill>
                <a:cs typeface="Arial" panose="020B0604020202020204" pitchFamily="34" charset="0"/>
              </a:rPr>
              <a:t> </a:t>
            </a:r>
            <a:r>
              <a:rPr lang="en-US" spc="-10" dirty="0">
                <a:solidFill>
                  <a:srgbClr val="0F6460"/>
                </a:solidFill>
                <a:cs typeface="Arial" panose="020B0604020202020204" pitchFamily="34" charset="0"/>
              </a:rPr>
              <a:t>(FEDVIP)</a:t>
            </a:r>
            <a:endParaRPr lang="en-US" sz="1800" spc="-10" dirty="0">
              <a:cs typeface="Arial" panose="020B0604020202020204" pitchFamily="34" charset="0"/>
            </a:endParaRPr>
          </a:p>
          <a:p>
            <a:pPr marL="298450" indent="-285750">
              <a:lnSpc>
                <a:spcPct val="100000"/>
              </a:lnSpc>
              <a:spcBef>
                <a:spcPts val="760"/>
              </a:spcBef>
              <a:buFont typeface="Arial" panose="020B0604020202020204" pitchFamily="34" charset="0"/>
              <a:buChar char="•"/>
              <a:tabLst>
                <a:tab pos="240665" algn="l"/>
                <a:tab pos="241300" algn="l"/>
              </a:tabLst>
            </a:pPr>
            <a:r>
              <a:rPr lang="en-US" sz="1800" spc="-10" dirty="0">
                <a:cs typeface="Arial" panose="020B0604020202020204" pitchFamily="34" charset="0"/>
              </a:rPr>
              <a:t>Federal </a:t>
            </a:r>
            <a:r>
              <a:rPr lang="en-US" sz="1800" spc="-5" dirty="0">
                <a:cs typeface="Arial" panose="020B0604020202020204" pitchFamily="34" charset="0"/>
              </a:rPr>
              <a:t>Long </a:t>
            </a:r>
            <a:r>
              <a:rPr lang="en-US" sz="1800" spc="-60" dirty="0">
                <a:cs typeface="Arial" panose="020B0604020202020204" pitchFamily="34" charset="0"/>
              </a:rPr>
              <a:t>Term </a:t>
            </a:r>
            <a:r>
              <a:rPr lang="en-US" sz="1800" spc="-5" dirty="0">
                <a:cs typeface="Arial" panose="020B0604020202020204" pitchFamily="34" charset="0"/>
              </a:rPr>
              <a:t>Care Insurance </a:t>
            </a:r>
            <a:r>
              <a:rPr lang="en-US" sz="1800" spc="-10" dirty="0">
                <a:cs typeface="Arial" panose="020B0604020202020204" pitchFamily="34" charset="0"/>
              </a:rPr>
              <a:t>Program</a:t>
            </a:r>
            <a:r>
              <a:rPr lang="en-US" sz="1800" spc="60" dirty="0">
                <a:cs typeface="Arial" panose="020B0604020202020204" pitchFamily="34" charset="0"/>
              </a:rPr>
              <a:t> </a:t>
            </a:r>
            <a:r>
              <a:rPr lang="en-US" sz="1800" spc="-25" dirty="0">
                <a:cs typeface="Arial" panose="020B0604020202020204" pitchFamily="34" charset="0"/>
              </a:rPr>
              <a:t>(FLTCIP)</a:t>
            </a:r>
            <a:endParaRPr lang="en-US" sz="1800" dirty="0">
              <a:cs typeface="Arial" panose="020B0604020202020204" pitchFamily="34" charset="0"/>
            </a:endParaRPr>
          </a:p>
        </p:txBody>
      </p:sp>
    </p:spTree>
    <p:extLst>
      <p:ext uri="{BB962C8B-B14F-4D97-AF65-F5344CB8AC3E}">
        <p14:creationId xmlns:p14="http://schemas.microsoft.com/office/powerpoint/2010/main" val="964882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8" y="199744"/>
            <a:ext cx="6984206" cy="1087438"/>
          </a:xfrm>
        </p:spPr>
        <p:txBody>
          <a:bodyPr>
            <a:normAutofit/>
          </a:bodyPr>
          <a:lstStyle/>
          <a:p>
            <a:pPr algn="ctr"/>
            <a:r>
              <a:rPr lang="en-US" u="sng" dirty="0"/>
              <a:t>Survivor elections</a:t>
            </a:r>
          </a:p>
        </p:txBody>
      </p:sp>
      <p:sp>
        <p:nvSpPr>
          <p:cNvPr id="6" name="TextBox 5">
            <a:extLst>
              <a:ext uri="{FF2B5EF4-FFF2-40B4-BE49-F238E27FC236}">
                <a16:creationId xmlns:a16="http://schemas.microsoft.com/office/drawing/2014/main" id="{B21384D0-CD6B-4237-AA2F-19BC6244C3A3}"/>
              </a:ext>
            </a:extLst>
          </p:cNvPr>
          <p:cNvSpPr txBox="1"/>
          <p:nvPr/>
        </p:nvSpPr>
        <p:spPr>
          <a:xfrm>
            <a:off x="374537" y="1041401"/>
            <a:ext cx="6984206" cy="923330"/>
          </a:xfrm>
          <a:prstGeom prst="rect">
            <a:avLst/>
          </a:prstGeom>
          <a:noFill/>
        </p:spPr>
        <p:txBody>
          <a:bodyPr wrap="square">
            <a:spAutoFit/>
          </a:bodyPr>
          <a:lstStyle/>
          <a:p>
            <a:pPr marL="12700" algn="ctr">
              <a:lnSpc>
                <a:spcPct val="100000"/>
              </a:lnSpc>
            </a:pPr>
            <a:r>
              <a:rPr lang="en-US" sz="1800" b="1" dirty="0">
                <a:cs typeface="Arial"/>
              </a:rPr>
              <a:t>An election </a:t>
            </a:r>
            <a:r>
              <a:rPr lang="en-US" sz="1800" b="1" dirty="0">
                <a:solidFill>
                  <a:srgbClr val="C00000"/>
                </a:solidFill>
                <a:cs typeface="Arial"/>
              </a:rPr>
              <a:t>MUST</a:t>
            </a:r>
            <a:r>
              <a:rPr lang="en-US" sz="1800" b="1" dirty="0">
                <a:cs typeface="Arial"/>
              </a:rPr>
              <a:t> be made. If you are single</a:t>
            </a:r>
          </a:p>
          <a:p>
            <a:pPr marL="12700" algn="ctr">
              <a:lnSpc>
                <a:spcPct val="100000"/>
              </a:lnSpc>
            </a:pPr>
            <a:r>
              <a:rPr lang="en-US" sz="1800" b="1" dirty="0">
                <a:cs typeface="Arial"/>
              </a:rPr>
              <a:t>And not leaving a survivor annuity</a:t>
            </a:r>
          </a:p>
          <a:p>
            <a:pPr marL="12700" algn="ctr">
              <a:lnSpc>
                <a:spcPct val="100000"/>
              </a:lnSpc>
            </a:pPr>
            <a:r>
              <a:rPr lang="en-US" sz="1800" b="1" dirty="0">
                <a:cs typeface="Arial"/>
              </a:rPr>
              <a:t> please initial block 3</a:t>
            </a:r>
            <a:endParaRPr lang="en-US" sz="1800" dirty="0">
              <a:cs typeface="Arial"/>
            </a:endParaRPr>
          </a:p>
        </p:txBody>
      </p:sp>
      <p:sp>
        <p:nvSpPr>
          <p:cNvPr id="7" name="object 3">
            <a:extLst>
              <a:ext uri="{FF2B5EF4-FFF2-40B4-BE49-F238E27FC236}">
                <a16:creationId xmlns:a16="http://schemas.microsoft.com/office/drawing/2014/main" id="{C7285BAA-0ECA-41AB-9A9D-D7F787C05B87}"/>
              </a:ext>
            </a:extLst>
          </p:cNvPr>
          <p:cNvSpPr/>
          <p:nvPr/>
        </p:nvSpPr>
        <p:spPr>
          <a:xfrm>
            <a:off x="957261" y="2315906"/>
            <a:ext cx="7972425" cy="3059241"/>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320421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Survivor benefit</a:t>
            </a:r>
          </a:p>
        </p:txBody>
      </p:sp>
      <p:sp>
        <p:nvSpPr>
          <p:cNvPr id="6" name="TextBox 5">
            <a:extLst>
              <a:ext uri="{FF2B5EF4-FFF2-40B4-BE49-F238E27FC236}">
                <a16:creationId xmlns:a16="http://schemas.microsoft.com/office/drawing/2014/main" id="{B21384D0-CD6B-4237-AA2F-19BC6244C3A3}"/>
              </a:ext>
            </a:extLst>
          </p:cNvPr>
          <p:cNvSpPr txBox="1"/>
          <p:nvPr/>
        </p:nvSpPr>
        <p:spPr>
          <a:xfrm>
            <a:off x="1668067" y="1201609"/>
            <a:ext cx="4514849" cy="369332"/>
          </a:xfrm>
          <a:prstGeom prst="rect">
            <a:avLst/>
          </a:prstGeom>
          <a:noFill/>
        </p:spPr>
        <p:txBody>
          <a:bodyPr wrap="square">
            <a:spAutoFit/>
          </a:bodyPr>
          <a:lstStyle/>
          <a:p>
            <a:pPr marL="12700" algn="ctr">
              <a:lnSpc>
                <a:spcPct val="100000"/>
              </a:lnSpc>
            </a:pPr>
            <a:r>
              <a:rPr lang="en-US" sz="1800" b="1" dirty="0">
                <a:cs typeface="Arial"/>
              </a:rPr>
              <a:t>Cost / </a:t>
            </a:r>
            <a:r>
              <a:rPr lang="en-US" b="1" dirty="0">
                <a:cs typeface="Arial"/>
              </a:rPr>
              <a:t>Reduction</a:t>
            </a:r>
            <a:endParaRPr lang="en-US" sz="1800" dirty="0">
              <a:cs typeface="Arial"/>
            </a:endParaRPr>
          </a:p>
        </p:txBody>
      </p:sp>
      <p:sp>
        <p:nvSpPr>
          <p:cNvPr id="7" name="TextBox 6">
            <a:extLst>
              <a:ext uri="{FF2B5EF4-FFF2-40B4-BE49-F238E27FC236}">
                <a16:creationId xmlns:a16="http://schemas.microsoft.com/office/drawing/2014/main" id="{7AFEE19D-79EB-4E6D-8D4C-F959421C4A02}"/>
              </a:ext>
            </a:extLst>
          </p:cNvPr>
          <p:cNvSpPr txBox="1"/>
          <p:nvPr/>
        </p:nvSpPr>
        <p:spPr>
          <a:xfrm>
            <a:off x="1338262" y="1617894"/>
            <a:ext cx="4581524" cy="710451"/>
          </a:xfrm>
          <a:prstGeom prst="rect">
            <a:avLst/>
          </a:prstGeom>
          <a:noFill/>
        </p:spPr>
        <p:txBody>
          <a:bodyPr wrap="square">
            <a:spAutoFit/>
          </a:bodyPr>
          <a:lstStyle/>
          <a:p>
            <a:pPr marL="962660" indent="-342900">
              <a:lnSpc>
                <a:spcPct val="100000"/>
              </a:lnSpc>
              <a:spcBef>
                <a:spcPts val="515"/>
              </a:spcBef>
              <a:buChar char="•"/>
              <a:tabLst>
                <a:tab pos="962660" algn="l"/>
                <a:tab pos="963294" algn="l"/>
              </a:tabLst>
            </a:pPr>
            <a:r>
              <a:rPr lang="en-US" sz="1800" spc="-10" dirty="0">
                <a:cs typeface="Arial"/>
              </a:rPr>
              <a:t>Full/Max </a:t>
            </a:r>
            <a:r>
              <a:rPr lang="en-US" sz="1800" spc="-5" dirty="0">
                <a:cs typeface="Arial"/>
              </a:rPr>
              <a:t>(50%) = 10% of</a:t>
            </a:r>
            <a:r>
              <a:rPr lang="en-US" sz="1800" spc="-35" dirty="0">
                <a:cs typeface="Arial"/>
              </a:rPr>
              <a:t> </a:t>
            </a:r>
            <a:r>
              <a:rPr lang="en-US" sz="1800" spc="-10" dirty="0">
                <a:cs typeface="Arial"/>
              </a:rPr>
              <a:t>annuity</a:t>
            </a:r>
          </a:p>
          <a:p>
            <a:pPr marL="962660" indent="-342900">
              <a:lnSpc>
                <a:spcPct val="100000"/>
              </a:lnSpc>
              <a:spcBef>
                <a:spcPts val="515"/>
              </a:spcBef>
              <a:buChar char="•"/>
              <a:tabLst>
                <a:tab pos="962660" algn="l"/>
                <a:tab pos="963294" algn="l"/>
              </a:tabLst>
            </a:pPr>
            <a:r>
              <a:rPr lang="en-US" sz="1800" spc="-10" dirty="0">
                <a:cs typeface="Arial"/>
              </a:rPr>
              <a:t>Partial</a:t>
            </a:r>
            <a:r>
              <a:rPr lang="en-US" sz="1800" spc="55" dirty="0">
                <a:cs typeface="Arial"/>
              </a:rPr>
              <a:t>    </a:t>
            </a:r>
            <a:r>
              <a:rPr lang="en-US" sz="1800" spc="-5" dirty="0">
                <a:cs typeface="Arial"/>
              </a:rPr>
              <a:t>(25%) =   5% of</a:t>
            </a:r>
            <a:r>
              <a:rPr lang="en-US" sz="1800" spc="-85" dirty="0">
                <a:cs typeface="Arial"/>
              </a:rPr>
              <a:t> </a:t>
            </a:r>
            <a:r>
              <a:rPr lang="en-US" sz="1800" spc="-10" dirty="0">
                <a:cs typeface="Arial"/>
              </a:rPr>
              <a:t>annuity</a:t>
            </a:r>
            <a:endParaRPr lang="en-US" sz="1800" dirty="0">
              <a:cs typeface="Arial"/>
            </a:endParaRPr>
          </a:p>
        </p:txBody>
      </p:sp>
      <p:sp>
        <p:nvSpPr>
          <p:cNvPr id="9" name="TextBox 8">
            <a:extLst>
              <a:ext uri="{FF2B5EF4-FFF2-40B4-BE49-F238E27FC236}">
                <a16:creationId xmlns:a16="http://schemas.microsoft.com/office/drawing/2014/main" id="{ED789725-9FB3-430B-AFA0-B088070F685E}"/>
              </a:ext>
            </a:extLst>
          </p:cNvPr>
          <p:cNvSpPr txBox="1"/>
          <p:nvPr/>
        </p:nvSpPr>
        <p:spPr>
          <a:xfrm>
            <a:off x="1502936" y="2458938"/>
            <a:ext cx="4845109" cy="163121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dirty="0">
                <a:cs typeface="Arial" panose="020B0604020202020204" pitchFamily="34" charset="0"/>
              </a:rPr>
              <a:t>Example: Maximum (50%) Elected</a:t>
            </a:r>
          </a:p>
          <a:p>
            <a:r>
              <a:rPr lang="en-US" sz="2000" dirty="0">
                <a:cs typeface="Arial" panose="020B0604020202020204" pitchFamily="34" charset="0"/>
              </a:rPr>
              <a:t>Basic Annuity       = $12,000</a:t>
            </a:r>
          </a:p>
          <a:p>
            <a:r>
              <a:rPr lang="en-US" sz="2000" dirty="0">
                <a:cs typeface="Arial" panose="020B0604020202020204" pitchFamily="34" charset="0"/>
              </a:rPr>
              <a:t>$12,000 X 10%    = -   1,200 yearly cost</a:t>
            </a:r>
          </a:p>
          <a:p>
            <a:r>
              <a:rPr lang="en-US" sz="2000" dirty="0">
                <a:cs typeface="Arial" panose="020B0604020202020204" pitchFamily="34" charset="0"/>
              </a:rPr>
              <a:t>After Reduction    = $10,800 yearly annuity </a:t>
            </a:r>
          </a:p>
          <a:p>
            <a:r>
              <a:rPr lang="en-US" sz="2000" dirty="0">
                <a:cs typeface="Arial" panose="020B0604020202020204" pitchFamily="34" charset="0"/>
              </a:rPr>
              <a:t>Survivor will receive 50% of annuity = $6,000</a:t>
            </a:r>
          </a:p>
        </p:txBody>
      </p:sp>
      <p:sp>
        <p:nvSpPr>
          <p:cNvPr id="10" name="TextBox 9">
            <a:extLst>
              <a:ext uri="{FF2B5EF4-FFF2-40B4-BE49-F238E27FC236}">
                <a16:creationId xmlns:a16="http://schemas.microsoft.com/office/drawing/2014/main" id="{3E4EAD28-3222-4480-AA95-4A7398121266}"/>
              </a:ext>
            </a:extLst>
          </p:cNvPr>
          <p:cNvSpPr txBox="1"/>
          <p:nvPr/>
        </p:nvSpPr>
        <p:spPr>
          <a:xfrm>
            <a:off x="1502935" y="4297562"/>
            <a:ext cx="4845109" cy="163121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dirty="0">
                <a:cs typeface="Arial" panose="020B0604020202020204" pitchFamily="34" charset="0"/>
              </a:rPr>
              <a:t>Example: Partial (25%) Elected</a:t>
            </a:r>
          </a:p>
          <a:p>
            <a:r>
              <a:rPr lang="en-US" sz="2000" dirty="0">
                <a:cs typeface="Arial" panose="020B0604020202020204" pitchFamily="34" charset="0"/>
              </a:rPr>
              <a:t>Basic Annuity       = $12,000</a:t>
            </a:r>
          </a:p>
          <a:p>
            <a:r>
              <a:rPr lang="en-US" sz="2000" dirty="0">
                <a:cs typeface="Arial" panose="020B0604020202020204" pitchFamily="34" charset="0"/>
              </a:rPr>
              <a:t>$12,000 X 05%    = -      600 yearly cost</a:t>
            </a:r>
          </a:p>
          <a:p>
            <a:r>
              <a:rPr lang="en-US" sz="2000" dirty="0">
                <a:cs typeface="Arial" panose="020B0604020202020204" pitchFamily="34" charset="0"/>
              </a:rPr>
              <a:t>After Reduction    = $11,400 yearly annuity </a:t>
            </a:r>
          </a:p>
          <a:p>
            <a:r>
              <a:rPr lang="en-US" sz="2000" dirty="0">
                <a:cs typeface="Arial" panose="020B0604020202020204" pitchFamily="34" charset="0"/>
              </a:rPr>
              <a:t>Survivor will receive 25% of annuity = $3,000</a:t>
            </a:r>
          </a:p>
        </p:txBody>
      </p:sp>
      <p:cxnSp>
        <p:nvCxnSpPr>
          <p:cNvPr id="11" name="Straight Connector 10">
            <a:extLst>
              <a:ext uri="{FF2B5EF4-FFF2-40B4-BE49-F238E27FC236}">
                <a16:creationId xmlns:a16="http://schemas.microsoft.com/office/drawing/2014/main" id="{EAA18B56-63E0-4E88-8663-C0CAB7559A94}"/>
              </a:ext>
            </a:extLst>
          </p:cNvPr>
          <p:cNvCxnSpPr/>
          <p:nvPr/>
        </p:nvCxnSpPr>
        <p:spPr>
          <a:xfrm>
            <a:off x="3255279" y="3429000"/>
            <a:ext cx="2633441" cy="6783"/>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EED3E89E-3F4D-465B-8388-4E8BC541216D}"/>
              </a:ext>
            </a:extLst>
          </p:cNvPr>
          <p:cNvCxnSpPr/>
          <p:nvPr/>
        </p:nvCxnSpPr>
        <p:spPr>
          <a:xfrm>
            <a:off x="3311294" y="5236714"/>
            <a:ext cx="2633441" cy="6783"/>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775384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fontScale="90000"/>
          </a:bodyPr>
          <a:lstStyle/>
          <a:p>
            <a:pPr algn="ctr"/>
            <a:r>
              <a:rPr lang="en-US" u="sng" dirty="0"/>
              <a:t>Survivor benefit payments</a:t>
            </a:r>
          </a:p>
        </p:txBody>
      </p:sp>
      <p:sp>
        <p:nvSpPr>
          <p:cNvPr id="8" name="TextBox 7">
            <a:extLst>
              <a:ext uri="{FF2B5EF4-FFF2-40B4-BE49-F238E27FC236}">
                <a16:creationId xmlns:a16="http://schemas.microsoft.com/office/drawing/2014/main" id="{A689653C-93E0-4C0F-AE30-928592C84121}"/>
              </a:ext>
            </a:extLst>
          </p:cNvPr>
          <p:cNvSpPr txBox="1"/>
          <p:nvPr/>
        </p:nvSpPr>
        <p:spPr>
          <a:xfrm>
            <a:off x="400050" y="1504950"/>
            <a:ext cx="7977188" cy="1408078"/>
          </a:xfrm>
          <a:prstGeom prst="rect">
            <a:avLst/>
          </a:prstGeom>
          <a:noFill/>
        </p:spPr>
        <p:txBody>
          <a:bodyPr wrap="square">
            <a:spAutoFit/>
          </a:bodyPr>
          <a:lstStyle/>
          <a:p>
            <a:pPr marL="298450" marR="540385" indent="-285750">
              <a:lnSpc>
                <a:spcPts val="2160"/>
              </a:lnSpc>
              <a:buFont typeface="Arial" panose="020B0604020202020204" pitchFamily="34" charset="0"/>
              <a:buChar char="•"/>
              <a:tabLst>
                <a:tab pos="240665" algn="l"/>
                <a:tab pos="241300" algn="l"/>
              </a:tabLst>
            </a:pPr>
            <a:r>
              <a:rPr lang="en-US" sz="1800" spc="-5" dirty="0">
                <a:cs typeface="Arial" panose="020B0604020202020204" pitchFamily="34" charset="0"/>
              </a:rPr>
              <a:t>The survivor </a:t>
            </a:r>
            <a:r>
              <a:rPr lang="en-US" sz="1800" spc="-10" dirty="0">
                <a:cs typeface="Arial" panose="020B0604020202020204" pitchFamily="34" charset="0"/>
              </a:rPr>
              <a:t>benefit </a:t>
            </a:r>
            <a:r>
              <a:rPr lang="en-US" sz="1800" spc="-5" dirty="0">
                <a:cs typeface="Arial" panose="020B0604020202020204" pitchFamily="34" charset="0"/>
              </a:rPr>
              <a:t>is </a:t>
            </a:r>
            <a:r>
              <a:rPr lang="en-US" sz="1800" spc="-10" dirty="0">
                <a:cs typeface="Arial" panose="020B0604020202020204" pitchFamily="34" charset="0"/>
              </a:rPr>
              <a:t>payable </a:t>
            </a:r>
            <a:r>
              <a:rPr lang="en-US" sz="1800" spc="-5" dirty="0">
                <a:cs typeface="Arial" panose="020B0604020202020204" pitchFamily="34" charset="0"/>
              </a:rPr>
              <a:t>for life </a:t>
            </a:r>
            <a:r>
              <a:rPr lang="en-US" sz="1800" spc="-10" dirty="0">
                <a:cs typeface="Arial" panose="020B0604020202020204" pitchFamily="34" charset="0"/>
              </a:rPr>
              <a:t>unless </a:t>
            </a:r>
            <a:r>
              <a:rPr lang="en-US" sz="1800" spc="-5" dirty="0">
                <a:cs typeface="Arial" panose="020B0604020202020204" pitchFamily="34" charset="0"/>
              </a:rPr>
              <a:t>the survivor </a:t>
            </a:r>
            <a:r>
              <a:rPr lang="en-US" sz="1800" spc="-10" dirty="0">
                <a:cs typeface="Arial" panose="020B0604020202020204" pitchFamily="34" charset="0"/>
              </a:rPr>
              <a:t>remarries before </a:t>
            </a:r>
            <a:r>
              <a:rPr lang="en-US" sz="1800" spc="-5" dirty="0">
                <a:cs typeface="Arial" panose="020B0604020202020204" pitchFamily="34" charset="0"/>
              </a:rPr>
              <a:t>the age of</a:t>
            </a:r>
            <a:r>
              <a:rPr lang="en-US" sz="1800" spc="-30" dirty="0">
                <a:cs typeface="Arial" panose="020B0604020202020204" pitchFamily="34" charset="0"/>
              </a:rPr>
              <a:t> </a:t>
            </a:r>
            <a:r>
              <a:rPr lang="en-US" sz="1800" spc="-10" dirty="0">
                <a:cs typeface="Arial" panose="020B0604020202020204" pitchFamily="34" charset="0"/>
              </a:rPr>
              <a:t>55</a:t>
            </a:r>
            <a:endParaRPr lang="en-US" sz="1800" dirty="0">
              <a:cs typeface="Arial" panose="020B0604020202020204" pitchFamily="34" charset="0"/>
            </a:endParaRPr>
          </a:p>
          <a:p>
            <a:pPr marL="298450" marR="5080" indent="-285750">
              <a:lnSpc>
                <a:spcPts val="2160"/>
              </a:lnSpc>
              <a:spcBef>
                <a:spcPts val="1600"/>
              </a:spcBef>
              <a:buFont typeface="Arial" panose="020B0604020202020204" pitchFamily="34" charset="0"/>
              <a:buChar char="•"/>
              <a:tabLst>
                <a:tab pos="240665" algn="l"/>
                <a:tab pos="241300" algn="l"/>
              </a:tabLst>
            </a:pPr>
            <a:r>
              <a:rPr lang="en-US" sz="1800" spc="-10" dirty="0">
                <a:cs typeface="Arial" panose="020B0604020202020204" pitchFamily="34" charset="0"/>
              </a:rPr>
              <a:t>Benefits </a:t>
            </a:r>
            <a:r>
              <a:rPr lang="en-US" sz="1800" spc="-5" dirty="0">
                <a:cs typeface="Arial" panose="020B0604020202020204" pitchFamily="34" charset="0"/>
              </a:rPr>
              <a:t>will be restored if the remarriage terminated in </a:t>
            </a:r>
            <a:r>
              <a:rPr lang="en-US" sz="1800" spc="-10" dirty="0">
                <a:cs typeface="Arial" panose="020B0604020202020204" pitchFamily="34" charset="0"/>
              </a:rPr>
              <a:t>death, annulment </a:t>
            </a:r>
            <a:r>
              <a:rPr lang="en-US" sz="1800" spc="-5" dirty="0">
                <a:cs typeface="Arial" panose="020B0604020202020204" pitchFamily="34" charset="0"/>
              </a:rPr>
              <a:t>or</a:t>
            </a:r>
            <a:r>
              <a:rPr lang="en-US" sz="1800" spc="-20" dirty="0">
                <a:cs typeface="Arial" panose="020B0604020202020204" pitchFamily="34" charset="0"/>
              </a:rPr>
              <a:t> </a:t>
            </a:r>
            <a:r>
              <a:rPr lang="en-US" sz="1800" spc="-10" dirty="0">
                <a:cs typeface="Arial" panose="020B0604020202020204" pitchFamily="34" charset="0"/>
              </a:rPr>
              <a:t>divorce</a:t>
            </a:r>
            <a:endParaRPr lang="en-US" sz="1800" dirty="0">
              <a:cs typeface="Arial" panose="020B0604020202020204" pitchFamily="34" charset="0"/>
            </a:endParaRPr>
          </a:p>
        </p:txBody>
      </p:sp>
      <p:pic>
        <p:nvPicPr>
          <p:cNvPr id="11" name="Picture 10" descr="Benefits - Highway image">
            <a:extLst>
              <a:ext uri="{FF2B5EF4-FFF2-40B4-BE49-F238E27FC236}">
                <a16:creationId xmlns:a16="http://schemas.microsoft.com/office/drawing/2014/main" id="{28DDA45F-448C-4D4D-BB9A-596D13ADAE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3121120"/>
            <a:ext cx="4684438" cy="2680540"/>
          </a:xfrm>
          <a:prstGeom prst="rect">
            <a:avLst/>
          </a:prstGeom>
        </p:spPr>
      </p:pic>
    </p:spTree>
    <p:extLst>
      <p:ext uri="{BB962C8B-B14F-4D97-AF65-F5344CB8AC3E}">
        <p14:creationId xmlns:p14="http://schemas.microsoft.com/office/powerpoint/2010/main" val="2379566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beneficiary</a:t>
            </a:r>
          </a:p>
        </p:txBody>
      </p:sp>
      <p:sp>
        <p:nvSpPr>
          <p:cNvPr id="7" name="TextBox 6">
            <a:extLst>
              <a:ext uri="{FF2B5EF4-FFF2-40B4-BE49-F238E27FC236}">
                <a16:creationId xmlns:a16="http://schemas.microsoft.com/office/drawing/2014/main" id="{E6218466-C1DA-4376-9D08-F36D2BD2D12C}"/>
              </a:ext>
            </a:extLst>
          </p:cNvPr>
          <p:cNvSpPr txBox="1"/>
          <p:nvPr/>
        </p:nvSpPr>
        <p:spPr>
          <a:xfrm>
            <a:off x="561975" y="1296858"/>
            <a:ext cx="2771775" cy="1051570"/>
          </a:xfrm>
          <a:prstGeom prst="rect">
            <a:avLst/>
          </a:prstGeom>
          <a:noFill/>
        </p:spPr>
        <p:txBody>
          <a:bodyPr wrap="square">
            <a:spAutoFit/>
          </a:bodyPr>
          <a:lstStyle/>
          <a:p>
            <a:pPr marL="298450" indent="-285750">
              <a:lnSpc>
                <a:spcPct val="100000"/>
              </a:lnSpc>
              <a:buFont typeface="Arial" panose="020B0604020202020204" pitchFamily="34" charset="0"/>
              <a:buChar char="•"/>
            </a:pPr>
            <a:r>
              <a:rPr lang="en-US" sz="1800" b="1" spc="-5" dirty="0">
                <a:cs typeface="Arial" panose="020B0604020202020204" pitchFamily="34" charset="0"/>
              </a:rPr>
              <a:t>Beneficiary</a:t>
            </a:r>
            <a:r>
              <a:rPr lang="en-US" sz="1800" b="1" spc="-30" dirty="0">
                <a:cs typeface="Arial" panose="020B0604020202020204" pitchFamily="34" charset="0"/>
              </a:rPr>
              <a:t> </a:t>
            </a:r>
            <a:r>
              <a:rPr lang="en-US" sz="1800" b="1" spc="-5" dirty="0">
                <a:cs typeface="Arial" panose="020B0604020202020204" pitchFamily="34" charset="0"/>
              </a:rPr>
              <a:t>Forms:</a:t>
            </a:r>
            <a:endParaRPr lang="en-US" sz="1800" dirty="0">
              <a:cs typeface="Arial" panose="020B0604020202020204" pitchFamily="34" charset="0"/>
            </a:endParaRPr>
          </a:p>
          <a:p>
            <a:pPr marL="355600" indent="-342900">
              <a:lnSpc>
                <a:spcPct val="100000"/>
              </a:lnSpc>
              <a:spcBef>
                <a:spcPts val="480"/>
              </a:spcBef>
              <a:buFont typeface="Arial" panose="020B0604020202020204" pitchFamily="34" charset="0"/>
              <a:buChar char="•"/>
              <a:tabLst>
                <a:tab pos="354965" algn="l"/>
                <a:tab pos="355600" algn="l"/>
              </a:tabLst>
            </a:pPr>
            <a:r>
              <a:rPr lang="en-US" sz="1800" spc="-5" dirty="0">
                <a:cs typeface="Arial" panose="020B0604020202020204" pitchFamily="34" charset="0"/>
              </a:rPr>
              <a:t>SF 2823</a:t>
            </a:r>
            <a:r>
              <a:rPr lang="en-US" sz="1800" spc="-60" dirty="0">
                <a:cs typeface="Arial" panose="020B0604020202020204" pitchFamily="34" charset="0"/>
              </a:rPr>
              <a:t> </a:t>
            </a:r>
            <a:r>
              <a:rPr lang="en-US" sz="1800" spc="-10" dirty="0">
                <a:cs typeface="Arial" panose="020B0604020202020204" pitchFamily="34" charset="0"/>
              </a:rPr>
              <a:t>(FEGLI)</a:t>
            </a:r>
            <a:endParaRPr lang="en-US" sz="1800" dirty="0">
              <a:cs typeface="Arial" panose="020B0604020202020204" pitchFamily="34" charset="0"/>
            </a:endParaRPr>
          </a:p>
          <a:p>
            <a:pPr marL="355600" indent="-342900">
              <a:lnSpc>
                <a:spcPct val="100000"/>
              </a:lnSpc>
              <a:spcBef>
                <a:spcPts val="480"/>
              </a:spcBef>
              <a:buFont typeface="Arial" panose="020B0604020202020204" pitchFamily="34" charset="0"/>
              <a:buChar char="•"/>
              <a:tabLst>
                <a:tab pos="354965" algn="l"/>
                <a:tab pos="355600" algn="l"/>
              </a:tabLst>
            </a:pPr>
            <a:r>
              <a:rPr lang="en-US" sz="1800" spc="-5" dirty="0">
                <a:cs typeface="Arial" panose="020B0604020202020204" pitchFamily="34" charset="0"/>
              </a:rPr>
              <a:t>SF 3102</a:t>
            </a:r>
            <a:r>
              <a:rPr lang="en-US" sz="1800" spc="-70" dirty="0">
                <a:cs typeface="Arial" panose="020B0604020202020204" pitchFamily="34" charset="0"/>
              </a:rPr>
              <a:t> </a:t>
            </a:r>
            <a:r>
              <a:rPr lang="en-US" sz="1800" spc="-10" dirty="0">
                <a:cs typeface="Arial" panose="020B0604020202020204" pitchFamily="34" charset="0"/>
              </a:rPr>
              <a:t>(FERS)</a:t>
            </a:r>
            <a:endParaRPr lang="en-US" sz="1800" dirty="0">
              <a:cs typeface="Arial" panose="020B0604020202020204" pitchFamily="34" charset="0"/>
            </a:endParaRPr>
          </a:p>
        </p:txBody>
      </p:sp>
      <p:sp>
        <p:nvSpPr>
          <p:cNvPr id="8" name="TextBox 7">
            <a:extLst>
              <a:ext uri="{FF2B5EF4-FFF2-40B4-BE49-F238E27FC236}">
                <a16:creationId xmlns:a16="http://schemas.microsoft.com/office/drawing/2014/main" id="{E5C77B74-21C5-4E0B-B864-A555AC844DAF}"/>
              </a:ext>
            </a:extLst>
          </p:cNvPr>
          <p:cNvSpPr txBox="1"/>
          <p:nvPr/>
        </p:nvSpPr>
        <p:spPr>
          <a:xfrm>
            <a:off x="4700587" y="1296858"/>
            <a:ext cx="3724273" cy="3311163"/>
          </a:xfrm>
          <a:prstGeom prst="rect">
            <a:avLst/>
          </a:prstGeom>
          <a:noFill/>
        </p:spPr>
        <p:txBody>
          <a:bodyPr wrap="square">
            <a:spAutoFit/>
          </a:bodyPr>
          <a:lstStyle/>
          <a:p>
            <a:pPr marL="298450" indent="-285750">
              <a:lnSpc>
                <a:spcPct val="100000"/>
              </a:lnSpc>
              <a:buFont typeface="Arial" panose="020B0604020202020204" pitchFamily="34" charset="0"/>
              <a:buChar char="•"/>
            </a:pPr>
            <a:r>
              <a:rPr lang="en-US" sz="1800" b="1" spc="-5" dirty="0">
                <a:cs typeface="Arial" panose="020B0604020202020204" pitchFamily="34" charset="0"/>
              </a:rPr>
              <a:t>Order of</a:t>
            </a:r>
            <a:r>
              <a:rPr lang="en-US" sz="1800" b="1" spc="-65" dirty="0">
                <a:cs typeface="Arial" panose="020B0604020202020204" pitchFamily="34" charset="0"/>
              </a:rPr>
              <a:t> </a:t>
            </a:r>
            <a:r>
              <a:rPr lang="en-US" sz="1800" b="1" spc="-10" dirty="0">
                <a:cs typeface="Arial" panose="020B0604020202020204" pitchFamily="34" charset="0"/>
              </a:rPr>
              <a:t>Precedence:</a:t>
            </a:r>
            <a:endParaRPr lang="en-US" sz="1800" b="1" dirty="0">
              <a:cs typeface="Arial" panose="020B0604020202020204" pitchFamily="34" charset="0"/>
            </a:endParaRPr>
          </a:p>
          <a:p>
            <a:pPr marL="355600" indent="-342900">
              <a:lnSpc>
                <a:spcPct val="100000"/>
              </a:lnSpc>
              <a:spcBef>
                <a:spcPts val="480"/>
              </a:spcBef>
              <a:buFont typeface="Arial" panose="020B0604020202020204" pitchFamily="34" charset="0"/>
              <a:buChar char="•"/>
              <a:tabLst>
                <a:tab pos="354965" algn="l"/>
                <a:tab pos="355600" algn="l"/>
              </a:tabLst>
            </a:pPr>
            <a:r>
              <a:rPr lang="en-US" sz="1800" spc="-5" dirty="0">
                <a:cs typeface="Arial" panose="020B0604020202020204" pitchFamily="34" charset="0"/>
              </a:rPr>
              <a:t>Court</a:t>
            </a:r>
            <a:r>
              <a:rPr lang="en-US" sz="1800" spc="-85" dirty="0">
                <a:cs typeface="Arial" panose="020B0604020202020204" pitchFamily="34" charset="0"/>
              </a:rPr>
              <a:t> </a:t>
            </a:r>
            <a:r>
              <a:rPr lang="en-US" sz="1800" spc="-5" dirty="0">
                <a:cs typeface="Arial" panose="020B0604020202020204" pitchFamily="34" charset="0"/>
              </a:rPr>
              <a:t>Order</a:t>
            </a:r>
            <a:endParaRPr lang="en-US" sz="1800" dirty="0">
              <a:cs typeface="Arial" panose="020B0604020202020204" pitchFamily="34" charset="0"/>
            </a:endParaRPr>
          </a:p>
          <a:p>
            <a:pPr marL="355600" indent="-342900">
              <a:lnSpc>
                <a:spcPct val="100000"/>
              </a:lnSpc>
              <a:spcBef>
                <a:spcPts val="480"/>
              </a:spcBef>
              <a:buFont typeface="Arial" panose="020B0604020202020204" pitchFamily="34" charset="0"/>
              <a:buChar char="•"/>
              <a:tabLst>
                <a:tab pos="354965" algn="l"/>
                <a:tab pos="355600" algn="l"/>
              </a:tabLst>
            </a:pPr>
            <a:r>
              <a:rPr lang="en-US" sz="1800" spc="-10" dirty="0">
                <a:cs typeface="Arial" panose="020B0604020202020204" pitchFamily="34" charset="0"/>
              </a:rPr>
              <a:t>Designation </a:t>
            </a:r>
            <a:r>
              <a:rPr lang="en-US" sz="1800" spc="-5" dirty="0">
                <a:cs typeface="Arial" panose="020B0604020202020204" pitchFamily="34" charset="0"/>
              </a:rPr>
              <a:t>of</a:t>
            </a:r>
            <a:r>
              <a:rPr lang="en-US" sz="1800" spc="15" dirty="0">
                <a:cs typeface="Arial" panose="020B0604020202020204" pitchFamily="34" charset="0"/>
              </a:rPr>
              <a:t> </a:t>
            </a:r>
            <a:r>
              <a:rPr lang="en-US" sz="1800" spc="-10" dirty="0">
                <a:cs typeface="Arial" panose="020B0604020202020204" pitchFamily="34" charset="0"/>
              </a:rPr>
              <a:t>Beneficiary</a:t>
            </a:r>
            <a:endParaRPr lang="en-US" sz="1800" dirty="0">
              <a:cs typeface="Arial" panose="020B0604020202020204" pitchFamily="34" charset="0"/>
            </a:endParaRPr>
          </a:p>
          <a:p>
            <a:pPr marL="355600" indent="-342900">
              <a:lnSpc>
                <a:spcPct val="100000"/>
              </a:lnSpc>
              <a:spcBef>
                <a:spcPts val="480"/>
              </a:spcBef>
              <a:buFont typeface="Arial" panose="020B0604020202020204" pitchFamily="34" charset="0"/>
              <a:buChar char="•"/>
              <a:tabLst>
                <a:tab pos="354965" algn="l"/>
                <a:tab pos="355600" algn="l"/>
              </a:tabLst>
            </a:pPr>
            <a:r>
              <a:rPr lang="en-US" sz="1800" spc="-10" dirty="0">
                <a:cs typeface="Arial" panose="020B0604020202020204" pitchFamily="34" charset="0"/>
              </a:rPr>
              <a:t>Widow </a:t>
            </a:r>
            <a:r>
              <a:rPr lang="en-US" sz="1800" spc="-5" dirty="0">
                <a:cs typeface="Arial" panose="020B0604020202020204" pitchFamily="34" charset="0"/>
              </a:rPr>
              <a:t>or</a:t>
            </a:r>
            <a:r>
              <a:rPr lang="en-US" sz="1800" spc="-40" dirty="0">
                <a:cs typeface="Arial" panose="020B0604020202020204" pitchFamily="34" charset="0"/>
              </a:rPr>
              <a:t> </a:t>
            </a:r>
            <a:r>
              <a:rPr lang="en-US" sz="1800" spc="-10" dirty="0">
                <a:cs typeface="Arial" panose="020B0604020202020204" pitchFamily="34" charset="0"/>
              </a:rPr>
              <a:t>Widower</a:t>
            </a:r>
            <a:endParaRPr lang="en-US" sz="1800" dirty="0">
              <a:cs typeface="Arial" panose="020B0604020202020204" pitchFamily="34" charset="0"/>
            </a:endParaRPr>
          </a:p>
          <a:p>
            <a:pPr marL="355600" marR="5080" indent="-342900">
              <a:lnSpc>
                <a:spcPct val="100000"/>
              </a:lnSpc>
              <a:spcBef>
                <a:spcPts val="480"/>
              </a:spcBef>
              <a:buFont typeface="Arial" panose="020B0604020202020204" pitchFamily="34" charset="0"/>
              <a:buChar char="•"/>
              <a:tabLst>
                <a:tab pos="354965" algn="l"/>
                <a:tab pos="355600" algn="l"/>
              </a:tabLst>
            </a:pPr>
            <a:r>
              <a:rPr lang="en-US" sz="1800" spc="-10" dirty="0">
                <a:cs typeface="Arial" panose="020B0604020202020204" pitchFamily="34" charset="0"/>
              </a:rPr>
              <a:t>Children (and/or descendants  </a:t>
            </a:r>
            <a:r>
              <a:rPr lang="en-US" sz="1800" spc="-5" dirty="0">
                <a:cs typeface="Arial" panose="020B0604020202020204" pitchFamily="34" charset="0"/>
              </a:rPr>
              <a:t>of </a:t>
            </a:r>
            <a:r>
              <a:rPr lang="en-US" sz="1800" spc="-10" dirty="0">
                <a:cs typeface="Arial" panose="020B0604020202020204" pitchFamily="34" charset="0"/>
              </a:rPr>
              <a:t>deceased</a:t>
            </a:r>
            <a:r>
              <a:rPr lang="en-US" sz="1800" spc="-30" dirty="0">
                <a:cs typeface="Arial" panose="020B0604020202020204" pitchFamily="34" charset="0"/>
              </a:rPr>
              <a:t> </a:t>
            </a:r>
            <a:r>
              <a:rPr lang="en-US" sz="1800" spc="-10" dirty="0">
                <a:cs typeface="Arial" panose="020B0604020202020204" pitchFamily="34" charset="0"/>
              </a:rPr>
              <a:t>children)</a:t>
            </a:r>
            <a:endParaRPr lang="en-US" sz="1800" dirty="0">
              <a:cs typeface="Arial" panose="020B0604020202020204" pitchFamily="34" charset="0"/>
            </a:endParaRPr>
          </a:p>
          <a:p>
            <a:pPr marL="355600" indent="-342900">
              <a:lnSpc>
                <a:spcPct val="100000"/>
              </a:lnSpc>
              <a:spcBef>
                <a:spcPts val="480"/>
              </a:spcBef>
              <a:buFont typeface="Arial" panose="020B0604020202020204" pitchFamily="34" charset="0"/>
              <a:buChar char="•"/>
              <a:tabLst>
                <a:tab pos="354965" algn="l"/>
                <a:tab pos="355600" algn="l"/>
              </a:tabLst>
            </a:pPr>
            <a:r>
              <a:rPr lang="en-US" sz="1800" spc="-10" dirty="0">
                <a:cs typeface="Arial" panose="020B0604020202020204" pitchFamily="34" charset="0"/>
              </a:rPr>
              <a:t>Parents</a:t>
            </a:r>
            <a:endParaRPr lang="en-US" sz="1800" dirty="0">
              <a:cs typeface="Arial" panose="020B0604020202020204" pitchFamily="34" charset="0"/>
            </a:endParaRPr>
          </a:p>
          <a:p>
            <a:pPr marL="355600" marR="202565" indent="-342900">
              <a:lnSpc>
                <a:spcPct val="100000"/>
              </a:lnSpc>
              <a:spcBef>
                <a:spcPts val="480"/>
              </a:spcBef>
              <a:buFont typeface="Arial" panose="020B0604020202020204" pitchFamily="34" charset="0"/>
              <a:buChar char="•"/>
              <a:tabLst>
                <a:tab pos="354965" algn="l"/>
                <a:tab pos="355600" algn="l"/>
              </a:tabLst>
            </a:pPr>
            <a:r>
              <a:rPr lang="en-US" sz="1800" spc="-5" dirty="0">
                <a:cs typeface="Arial" panose="020B0604020202020204" pitchFamily="34" charset="0"/>
              </a:rPr>
              <a:t>Executor or Administrator</a:t>
            </a:r>
            <a:r>
              <a:rPr lang="en-US" sz="1800" spc="-130" dirty="0">
                <a:cs typeface="Arial" panose="020B0604020202020204" pitchFamily="34" charset="0"/>
              </a:rPr>
              <a:t> </a:t>
            </a:r>
            <a:r>
              <a:rPr lang="en-US" sz="1800" spc="-10" dirty="0">
                <a:cs typeface="Arial" panose="020B0604020202020204" pitchFamily="34" charset="0"/>
              </a:rPr>
              <a:t>of  </a:t>
            </a:r>
            <a:r>
              <a:rPr lang="en-US" sz="1800" spc="-5" dirty="0">
                <a:cs typeface="Arial" panose="020B0604020202020204" pitchFamily="34" charset="0"/>
              </a:rPr>
              <a:t>Estate</a:t>
            </a:r>
            <a:endParaRPr lang="en-US" sz="1800" dirty="0">
              <a:cs typeface="Arial" panose="020B0604020202020204" pitchFamily="34" charset="0"/>
            </a:endParaRPr>
          </a:p>
          <a:p>
            <a:pPr marL="355600" indent="-342900">
              <a:lnSpc>
                <a:spcPct val="100000"/>
              </a:lnSpc>
              <a:spcBef>
                <a:spcPts val="480"/>
              </a:spcBef>
              <a:buFont typeface="Arial" panose="020B0604020202020204" pitchFamily="34" charset="0"/>
              <a:buChar char="•"/>
              <a:tabLst>
                <a:tab pos="354965" algn="l"/>
                <a:tab pos="355600" algn="l"/>
              </a:tabLst>
            </a:pPr>
            <a:r>
              <a:rPr lang="en-US" sz="1800" spc="-5" dirty="0">
                <a:cs typeface="Arial" panose="020B0604020202020204" pitchFamily="34" charset="0"/>
              </a:rPr>
              <a:t>Next of</a:t>
            </a:r>
            <a:r>
              <a:rPr lang="en-US" sz="1800" spc="-100" dirty="0">
                <a:cs typeface="Arial" panose="020B0604020202020204" pitchFamily="34" charset="0"/>
              </a:rPr>
              <a:t> </a:t>
            </a:r>
            <a:r>
              <a:rPr lang="en-US" sz="1800" spc="-5" dirty="0">
                <a:cs typeface="Arial" panose="020B0604020202020204" pitchFamily="34" charset="0"/>
              </a:rPr>
              <a:t>Kin</a:t>
            </a:r>
            <a:endParaRPr lang="en-US" sz="1800" dirty="0">
              <a:cs typeface="Arial" panose="020B0604020202020204" pitchFamily="34" charset="0"/>
            </a:endParaRPr>
          </a:p>
        </p:txBody>
      </p:sp>
      <p:sp>
        <p:nvSpPr>
          <p:cNvPr id="9" name="object 5">
            <a:extLst>
              <a:ext uri="{FF2B5EF4-FFF2-40B4-BE49-F238E27FC236}">
                <a16:creationId xmlns:a16="http://schemas.microsoft.com/office/drawing/2014/main" id="{49F710AC-8B03-48D9-9511-CD404485868B}"/>
              </a:ext>
            </a:extLst>
          </p:cNvPr>
          <p:cNvSpPr/>
          <p:nvPr/>
        </p:nvSpPr>
        <p:spPr>
          <a:xfrm>
            <a:off x="5301681" y="4668521"/>
            <a:ext cx="3456239" cy="1868950"/>
          </a:xfrm>
          <a:prstGeom prst="rect">
            <a:avLst/>
          </a:prstGeom>
          <a:blipFill>
            <a:blip r:embed="rId3" cstate="print"/>
            <a:stretch>
              <a:fillRect/>
            </a:stretch>
          </a:blipFill>
        </p:spPr>
        <p:txBody>
          <a:bodyPr wrap="square" lIns="0" tIns="0" rIns="0" bIns="0" rtlCol="0"/>
          <a:lstStyle/>
          <a:p>
            <a:endParaRPr dirty="0"/>
          </a:p>
        </p:txBody>
      </p:sp>
      <p:sp>
        <p:nvSpPr>
          <p:cNvPr id="6" name="TextBox 5">
            <a:extLst>
              <a:ext uri="{FF2B5EF4-FFF2-40B4-BE49-F238E27FC236}">
                <a16:creationId xmlns:a16="http://schemas.microsoft.com/office/drawing/2014/main" id="{918DBD06-99AD-463A-94B4-4233CD52E10A}"/>
              </a:ext>
            </a:extLst>
          </p:cNvPr>
          <p:cNvSpPr txBox="1"/>
          <p:nvPr/>
        </p:nvSpPr>
        <p:spPr>
          <a:xfrm>
            <a:off x="292735" y="2988381"/>
            <a:ext cx="4045585" cy="1392689"/>
          </a:xfrm>
          <a:prstGeom prst="rect">
            <a:avLst/>
          </a:prstGeom>
          <a:noFill/>
        </p:spPr>
        <p:txBody>
          <a:bodyPr wrap="square">
            <a:spAutoFit/>
          </a:bodyPr>
          <a:lstStyle/>
          <a:p>
            <a:pPr marL="298450" indent="-285750">
              <a:lnSpc>
                <a:spcPct val="100000"/>
              </a:lnSpc>
              <a:buFont typeface="Arial" panose="020B0604020202020204" pitchFamily="34" charset="0"/>
              <a:buChar char="•"/>
            </a:pPr>
            <a:r>
              <a:rPr lang="en-US" sz="1800" b="1" spc="-5" dirty="0">
                <a:cs typeface="Arial" panose="020B0604020202020204" pitchFamily="34" charset="0"/>
              </a:rPr>
              <a:t>TSP Beneficiary Designation:</a:t>
            </a:r>
            <a:endParaRPr lang="en-US" sz="1800" b="1" dirty="0">
              <a:cs typeface="Arial" panose="020B0604020202020204" pitchFamily="34" charset="0"/>
            </a:endParaRPr>
          </a:p>
          <a:p>
            <a:pPr marL="355600" indent="-342900">
              <a:lnSpc>
                <a:spcPct val="100000"/>
              </a:lnSpc>
              <a:spcBef>
                <a:spcPts val="480"/>
              </a:spcBef>
              <a:buFont typeface="Arial" panose="020B0604020202020204" pitchFamily="34" charset="0"/>
              <a:buChar char="•"/>
              <a:tabLst>
                <a:tab pos="354965" algn="l"/>
                <a:tab pos="355600" algn="l"/>
              </a:tabLst>
            </a:pPr>
            <a:r>
              <a:rPr lang="en-US" sz="1800" spc="-5" dirty="0">
                <a:cs typeface="Arial" panose="020B0604020202020204" pitchFamily="34" charset="0"/>
                <a:hlinkClick r:id="rId4"/>
              </a:rPr>
              <a:t>www.tsp.gov</a:t>
            </a:r>
            <a:r>
              <a:rPr lang="en-US" sz="1800" spc="-5" dirty="0">
                <a:cs typeface="Arial" panose="020B0604020202020204" pitchFamily="34" charset="0"/>
              </a:rPr>
              <a:t> (My Account)</a:t>
            </a:r>
          </a:p>
          <a:p>
            <a:pPr marL="355600" indent="-342900">
              <a:lnSpc>
                <a:spcPct val="100000"/>
              </a:lnSpc>
              <a:spcBef>
                <a:spcPts val="480"/>
              </a:spcBef>
              <a:buFont typeface="Arial" panose="020B0604020202020204" pitchFamily="34" charset="0"/>
              <a:buChar char="•"/>
              <a:tabLst>
                <a:tab pos="354965" algn="l"/>
                <a:tab pos="355600" algn="l"/>
              </a:tabLst>
            </a:pPr>
            <a:r>
              <a:rPr lang="en-US" spc="-5" dirty="0">
                <a:cs typeface="Arial" panose="020B0604020202020204" pitchFamily="34" charset="0"/>
              </a:rPr>
              <a:t>ThriftLine: 1-877-968-3778</a:t>
            </a:r>
          </a:p>
          <a:p>
            <a:pPr marL="355600" indent="-342900">
              <a:lnSpc>
                <a:spcPct val="100000"/>
              </a:lnSpc>
              <a:spcBef>
                <a:spcPts val="480"/>
              </a:spcBef>
              <a:buFont typeface="Arial" panose="020B0604020202020204" pitchFamily="34" charset="0"/>
              <a:buChar char="•"/>
              <a:tabLst>
                <a:tab pos="354965" algn="l"/>
                <a:tab pos="355600" algn="l"/>
              </a:tabLst>
            </a:pPr>
            <a:r>
              <a:rPr lang="en-US" spc="-5" dirty="0">
                <a:cs typeface="Arial" panose="020B0604020202020204" pitchFamily="34" charset="0"/>
              </a:rPr>
              <a:t>Email at </a:t>
            </a:r>
            <a:r>
              <a:rPr lang="en-US" spc="-5" dirty="0">
                <a:cs typeface="Arial" panose="020B0604020202020204" pitchFamily="34" charset="0"/>
                <a:hlinkClick r:id="rId5"/>
              </a:rPr>
              <a:t>thriftline@tsp.gov</a:t>
            </a:r>
            <a:endParaRPr lang="en-US" spc="-5" dirty="0">
              <a:cs typeface="Arial" panose="020B0604020202020204" pitchFamily="34" charset="0"/>
            </a:endParaRPr>
          </a:p>
        </p:txBody>
      </p:sp>
    </p:spTree>
    <p:extLst>
      <p:ext uri="{BB962C8B-B14F-4D97-AF65-F5344CB8AC3E}">
        <p14:creationId xmlns:p14="http://schemas.microsoft.com/office/powerpoint/2010/main" val="3149218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cola</a:t>
            </a:r>
          </a:p>
        </p:txBody>
      </p:sp>
      <p:sp>
        <p:nvSpPr>
          <p:cNvPr id="10" name="TextBox 9">
            <a:extLst>
              <a:ext uri="{FF2B5EF4-FFF2-40B4-BE49-F238E27FC236}">
                <a16:creationId xmlns:a16="http://schemas.microsoft.com/office/drawing/2014/main" id="{ECF8F65C-8B36-4B15-9618-7E52D99E2E18}"/>
              </a:ext>
            </a:extLst>
          </p:cNvPr>
          <p:cNvSpPr txBox="1"/>
          <p:nvPr/>
        </p:nvSpPr>
        <p:spPr>
          <a:xfrm>
            <a:off x="1676401" y="1148834"/>
            <a:ext cx="4581524" cy="369332"/>
          </a:xfrm>
          <a:prstGeom prst="rect">
            <a:avLst/>
          </a:prstGeom>
          <a:noFill/>
        </p:spPr>
        <p:txBody>
          <a:bodyPr wrap="square">
            <a:spAutoFit/>
          </a:bodyPr>
          <a:lstStyle/>
          <a:p>
            <a:pPr marL="12700" algn="ctr">
              <a:lnSpc>
                <a:spcPct val="100000"/>
              </a:lnSpc>
            </a:pPr>
            <a:r>
              <a:rPr lang="en-US" sz="1800" b="1" dirty="0">
                <a:cs typeface="Arial"/>
              </a:rPr>
              <a:t>Cost of Living Adjustments</a:t>
            </a:r>
            <a:endParaRPr lang="en-US" sz="1800" dirty="0">
              <a:cs typeface="Arial"/>
            </a:endParaRPr>
          </a:p>
        </p:txBody>
      </p:sp>
      <p:sp>
        <p:nvSpPr>
          <p:cNvPr id="13" name="TextBox 12">
            <a:extLst>
              <a:ext uri="{FF2B5EF4-FFF2-40B4-BE49-F238E27FC236}">
                <a16:creationId xmlns:a16="http://schemas.microsoft.com/office/drawing/2014/main" id="{4946A4AA-FD4F-40DC-ACFA-1EDE85610EE8}"/>
              </a:ext>
            </a:extLst>
          </p:cNvPr>
          <p:cNvSpPr txBox="1"/>
          <p:nvPr/>
        </p:nvSpPr>
        <p:spPr>
          <a:xfrm>
            <a:off x="1090612" y="2025493"/>
            <a:ext cx="8053388" cy="1431161"/>
          </a:xfrm>
          <a:prstGeom prst="rect">
            <a:avLst/>
          </a:prstGeom>
          <a:noFill/>
        </p:spPr>
        <p:txBody>
          <a:bodyPr wrap="square">
            <a:spAutoFit/>
          </a:bodyPr>
          <a:lstStyle/>
          <a:p>
            <a:pPr marL="298450" indent="-285750">
              <a:lnSpc>
                <a:spcPct val="100000"/>
              </a:lnSpc>
              <a:buFont typeface="Arial" panose="020B0604020202020204" pitchFamily="34" charset="0"/>
              <a:buChar char="•"/>
              <a:tabLst>
                <a:tab pos="354965" algn="l"/>
                <a:tab pos="355600" algn="l"/>
              </a:tabLst>
            </a:pPr>
            <a:r>
              <a:rPr lang="en-US" sz="1800" spc="-10" dirty="0">
                <a:cs typeface="Arial" panose="020B0604020202020204" pitchFamily="34" charset="0"/>
              </a:rPr>
              <a:t>Effective </a:t>
            </a:r>
            <a:r>
              <a:rPr lang="en-US" sz="1800" spc="-5" dirty="0">
                <a:cs typeface="Arial" panose="020B0604020202020204" pitchFamily="34" charset="0"/>
              </a:rPr>
              <a:t>1 Dec each</a:t>
            </a:r>
            <a:r>
              <a:rPr lang="en-US" sz="1800" spc="-60" dirty="0">
                <a:cs typeface="Arial" panose="020B0604020202020204" pitchFamily="34" charset="0"/>
              </a:rPr>
              <a:t> </a:t>
            </a:r>
            <a:r>
              <a:rPr lang="en-US" sz="1800" spc="-5" dirty="0">
                <a:cs typeface="Arial" panose="020B0604020202020204" pitchFamily="34" charset="0"/>
              </a:rPr>
              <a:t>year</a:t>
            </a:r>
            <a:endParaRPr lang="en-US" sz="1800" dirty="0">
              <a:cs typeface="Arial" panose="020B0604020202020204" pitchFamily="34" charset="0"/>
            </a:endParaRPr>
          </a:p>
          <a:p>
            <a:pPr marL="298450" indent="-285750">
              <a:lnSpc>
                <a:spcPct val="100000"/>
              </a:lnSpc>
              <a:spcBef>
                <a:spcPts val="600"/>
              </a:spcBef>
              <a:buFont typeface="Arial" panose="020B0604020202020204" pitchFamily="34" charset="0"/>
              <a:buChar char="•"/>
              <a:tabLst>
                <a:tab pos="354965" algn="l"/>
                <a:tab pos="355600" algn="l"/>
              </a:tabLst>
            </a:pPr>
            <a:r>
              <a:rPr lang="en-US" sz="1800" spc="-10" dirty="0">
                <a:cs typeface="Arial" panose="020B0604020202020204" pitchFamily="34" charset="0"/>
              </a:rPr>
              <a:t>Payable </a:t>
            </a:r>
            <a:r>
              <a:rPr lang="en-US" sz="1800" spc="-5" dirty="0">
                <a:cs typeface="Arial" panose="020B0604020202020204" pitchFamily="34" charset="0"/>
              </a:rPr>
              <a:t>in Jan </a:t>
            </a:r>
            <a:r>
              <a:rPr lang="en-US" sz="1800" dirty="0">
                <a:cs typeface="Arial" panose="020B0604020202020204" pitchFamily="34" charset="0"/>
              </a:rPr>
              <a:t>(1/12</a:t>
            </a:r>
            <a:r>
              <a:rPr lang="en-US" sz="1800" baseline="25641" dirty="0">
                <a:cs typeface="Arial" panose="020B0604020202020204" pitchFamily="34" charset="0"/>
              </a:rPr>
              <a:t>th </a:t>
            </a:r>
            <a:r>
              <a:rPr lang="en-US" sz="1800" spc="-5" dirty="0">
                <a:cs typeface="Arial" panose="020B0604020202020204" pitchFamily="34" charset="0"/>
              </a:rPr>
              <a:t>of </a:t>
            </a:r>
            <a:r>
              <a:rPr lang="en-US" sz="1800" spc="-10" dirty="0">
                <a:cs typeface="Arial" panose="020B0604020202020204" pitchFamily="34" charset="0"/>
              </a:rPr>
              <a:t>COLA </a:t>
            </a:r>
            <a:r>
              <a:rPr lang="en-US" sz="1800" spc="-5" dirty="0">
                <a:cs typeface="Arial" panose="020B0604020202020204" pitchFamily="34" charset="0"/>
              </a:rPr>
              <a:t>for each</a:t>
            </a:r>
            <a:r>
              <a:rPr lang="en-US" sz="1800" spc="-60" dirty="0">
                <a:cs typeface="Arial" panose="020B0604020202020204" pitchFamily="34" charset="0"/>
              </a:rPr>
              <a:t> </a:t>
            </a:r>
            <a:r>
              <a:rPr lang="en-US" sz="1800" spc="-10" dirty="0">
                <a:cs typeface="Arial" panose="020B0604020202020204" pitchFamily="34" charset="0"/>
              </a:rPr>
              <a:t>month)</a:t>
            </a:r>
            <a:endParaRPr lang="en-US" sz="1800" dirty="0">
              <a:cs typeface="Arial" panose="020B0604020202020204" pitchFamily="34" charset="0"/>
            </a:endParaRPr>
          </a:p>
          <a:p>
            <a:pPr marL="298450" indent="-285750">
              <a:lnSpc>
                <a:spcPct val="100000"/>
              </a:lnSpc>
              <a:spcBef>
                <a:spcPts val="600"/>
              </a:spcBef>
              <a:buFont typeface="Arial" panose="020B0604020202020204" pitchFamily="34" charset="0"/>
              <a:buChar char="•"/>
              <a:tabLst>
                <a:tab pos="354965" algn="l"/>
                <a:tab pos="355600" algn="l"/>
              </a:tabLst>
            </a:pPr>
            <a:r>
              <a:rPr lang="en-US" sz="1800" spc="-5" dirty="0">
                <a:cs typeface="Arial" panose="020B0604020202020204" pitchFamily="34" charset="0"/>
              </a:rPr>
              <a:t>Must be 62 or older to</a:t>
            </a:r>
            <a:r>
              <a:rPr lang="en-US" sz="1800" spc="-70" dirty="0">
                <a:cs typeface="Arial" panose="020B0604020202020204" pitchFamily="34" charset="0"/>
              </a:rPr>
              <a:t> </a:t>
            </a:r>
            <a:r>
              <a:rPr lang="en-US" sz="1800" spc="-10" dirty="0">
                <a:cs typeface="Arial" panose="020B0604020202020204" pitchFamily="34" charset="0"/>
              </a:rPr>
              <a:t>receive</a:t>
            </a:r>
            <a:endParaRPr lang="en-US" sz="1800" dirty="0">
              <a:cs typeface="Arial" panose="020B0604020202020204" pitchFamily="34" charset="0"/>
            </a:endParaRPr>
          </a:p>
          <a:p>
            <a:pPr marL="298450" indent="-285750">
              <a:lnSpc>
                <a:spcPct val="100000"/>
              </a:lnSpc>
              <a:spcBef>
                <a:spcPts val="600"/>
              </a:spcBef>
              <a:buFont typeface="Arial" panose="020B0604020202020204" pitchFamily="34" charset="0"/>
              <a:buChar char="•"/>
              <a:tabLst>
                <a:tab pos="354965" algn="l"/>
                <a:tab pos="355600" algn="l"/>
              </a:tabLst>
            </a:pPr>
            <a:r>
              <a:rPr lang="en-US" sz="1800" spc="-10" dirty="0">
                <a:cs typeface="Arial" panose="020B0604020202020204" pitchFamily="34" charset="0"/>
              </a:rPr>
              <a:t>Disability annuitants </a:t>
            </a:r>
            <a:r>
              <a:rPr lang="en-US" sz="1800" spc="-5" dirty="0">
                <a:cs typeface="Arial" panose="020B0604020202020204" pitchFamily="34" charset="0"/>
              </a:rPr>
              <a:t>and survivors receive COLA at any</a:t>
            </a:r>
            <a:r>
              <a:rPr lang="en-US" sz="1800" spc="20" dirty="0">
                <a:cs typeface="Arial" panose="020B0604020202020204" pitchFamily="34" charset="0"/>
              </a:rPr>
              <a:t> </a:t>
            </a:r>
            <a:r>
              <a:rPr lang="en-US" sz="1800" spc="-5" dirty="0">
                <a:cs typeface="Arial" panose="020B0604020202020204" pitchFamily="34" charset="0"/>
              </a:rPr>
              <a:t>age</a:t>
            </a:r>
            <a:endParaRPr lang="en-US" sz="1800" dirty="0">
              <a:cs typeface="Arial" panose="020B0604020202020204" pitchFamily="34" charset="0"/>
            </a:endParaRPr>
          </a:p>
        </p:txBody>
      </p:sp>
    </p:spTree>
    <p:extLst>
      <p:ext uri="{BB962C8B-B14F-4D97-AF65-F5344CB8AC3E}">
        <p14:creationId xmlns:p14="http://schemas.microsoft.com/office/powerpoint/2010/main" val="2925124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385763" y="122237"/>
            <a:ext cx="6984206" cy="1087438"/>
          </a:xfrm>
        </p:spPr>
        <p:txBody>
          <a:bodyPr>
            <a:normAutofit/>
          </a:bodyPr>
          <a:lstStyle/>
          <a:p>
            <a:pPr algn="ctr"/>
            <a:r>
              <a:rPr lang="en-US" u="sng" dirty="0"/>
              <a:t>FERS</a:t>
            </a:r>
          </a:p>
        </p:txBody>
      </p:sp>
      <p:sp>
        <p:nvSpPr>
          <p:cNvPr id="6" name="TextBox 5">
            <a:extLst>
              <a:ext uri="{FF2B5EF4-FFF2-40B4-BE49-F238E27FC236}">
                <a16:creationId xmlns:a16="http://schemas.microsoft.com/office/drawing/2014/main" id="{4861904B-B84F-48AD-99A2-7749C1577875}"/>
              </a:ext>
            </a:extLst>
          </p:cNvPr>
          <p:cNvSpPr txBox="1"/>
          <p:nvPr/>
        </p:nvSpPr>
        <p:spPr>
          <a:xfrm>
            <a:off x="304801" y="1209675"/>
            <a:ext cx="7348538" cy="1128514"/>
          </a:xfrm>
          <a:prstGeom prst="rect">
            <a:avLst/>
          </a:prstGeom>
          <a:noFill/>
        </p:spPr>
        <p:txBody>
          <a:bodyPr wrap="square">
            <a:spAutoFit/>
          </a:bodyPr>
          <a:lstStyle/>
          <a:p>
            <a:pPr marL="692150" algn="ctr">
              <a:lnSpc>
                <a:spcPct val="100000"/>
              </a:lnSpc>
            </a:pPr>
            <a:r>
              <a:rPr lang="en-US" sz="1800" b="1" spc="-5" dirty="0">
                <a:cs typeface="Arial" panose="020B0604020202020204" pitchFamily="34" charset="0"/>
              </a:rPr>
              <a:t>FERS is a </a:t>
            </a:r>
            <a:r>
              <a:rPr lang="en-US" sz="1800" b="1" spc="-10" dirty="0">
                <a:cs typeface="Arial" panose="020B0604020202020204" pitchFamily="34" charset="0"/>
              </a:rPr>
              <a:t>3-tiered retirement</a:t>
            </a:r>
            <a:r>
              <a:rPr lang="en-US" sz="1800" b="1" dirty="0">
                <a:cs typeface="Arial" panose="020B0604020202020204" pitchFamily="34" charset="0"/>
              </a:rPr>
              <a:t> </a:t>
            </a:r>
            <a:r>
              <a:rPr lang="en-US" sz="1800" b="1" spc="-10" dirty="0">
                <a:cs typeface="Arial" panose="020B0604020202020204" pitchFamily="34" charset="0"/>
              </a:rPr>
              <a:t>system</a:t>
            </a:r>
            <a:endParaRPr lang="en-US" sz="1800" dirty="0">
              <a:cs typeface="Arial" panose="020B0604020202020204" pitchFamily="34" charset="0"/>
            </a:endParaRPr>
          </a:p>
          <a:p>
            <a:pPr marL="12700">
              <a:lnSpc>
                <a:spcPct val="100000"/>
              </a:lnSpc>
              <a:spcBef>
                <a:spcPts val="760"/>
              </a:spcBef>
            </a:pPr>
            <a:r>
              <a:rPr lang="en-US" sz="1800" spc="-5" dirty="0">
                <a:cs typeface="Arial" panose="020B0604020202020204" pitchFamily="34" charset="0"/>
              </a:rPr>
              <a:t>FERS </a:t>
            </a:r>
            <a:r>
              <a:rPr lang="en-US" sz="1800" spc="-10" dirty="0">
                <a:cs typeface="Arial" panose="020B0604020202020204" pitchFamily="34" charset="0"/>
              </a:rPr>
              <a:t>annuity </a:t>
            </a:r>
            <a:r>
              <a:rPr lang="en-US" sz="1800" spc="-5" dirty="0">
                <a:cs typeface="Arial" panose="020B0604020202020204" pitchFamily="34" charset="0"/>
              </a:rPr>
              <a:t>(pension) is the smallest</a:t>
            </a:r>
            <a:r>
              <a:rPr lang="en-US" sz="1800" spc="95" dirty="0">
                <a:cs typeface="Arial" panose="020B0604020202020204" pitchFamily="34" charset="0"/>
              </a:rPr>
              <a:t> </a:t>
            </a:r>
            <a:r>
              <a:rPr lang="en-US" sz="1800" spc="-5" dirty="0">
                <a:cs typeface="Arial" panose="020B0604020202020204" pitchFamily="34" charset="0"/>
              </a:rPr>
              <a:t>component</a:t>
            </a:r>
          </a:p>
          <a:p>
            <a:pPr marL="12700">
              <a:lnSpc>
                <a:spcPct val="100000"/>
              </a:lnSpc>
              <a:spcBef>
                <a:spcPts val="760"/>
              </a:spcBef>
            </a:pPr>
            <a:r>
              <a:rPr lang="en-US" sz="1800" spc="-5" dirty="0">
                <a:cs typeface="Arial" panose="020B0604020202020204" pitchFamily="34" charset="0"/>
              </a:rPr>
              <a:t>TSP is expected to make up the largest portion of your total retirement</a:t>
            </a:r>
            <a:endParaRPr lang="en-US" sz="1800" dirty="0">
              <a:cs typeface="Arial" panose="020B0604020202020204" pitchFamily="34" charset="0"/>
            </a:endParaRPr>
          </a:p>
        </p:txBody>
      </p:sp>
      <p:graphicFrame>
        <p:nvGraphicFramePr>
          <p:cNvPr id="7" name="Diagram 6">
            <a:extLst>
              <a:ext uri="{FF2B5EF4-FFF2-40B4-BE49-F238E27FC236}">
                <a16:creationId xmlns:a16="http://schemas.microsoft.com/office/drawing/2014/main" id="{DD9890D6-2E91-4DA8-A1B7-BFD1A170F0A8}"/>
              </a:ext>
            </a:extLst>
          </p:cNvPr>
          <p:cNvGraphicFramePr/>
          <p:nvPr>
            <p:extLst>
              <p:ext uri="{D42A27DB-BD31-4B8C-83A1-F6EECF244321}">
                <p14:modId xmlns:p14="http://schemas.microsoft.com/office/powerpoint/2010/main" val="3705709254"/>
              </p:ext>
            </p:extLst>
          </p:nvPr>
        </p:nvGraphicFramePr>
        <p:xfrm>
          <a:off x="2700338" y="2491029"/>
          <a:ext cx="5638800" cy="3546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1CF4A980-CAF2-4C2E-8F57-83621CDA6AA0}"/>
              </a:ext>
            </a:extLst>
          </p:cNvPr>
          <p:cNvSpPr txBox="1"/>
          <p:nvPr/>
        </p:nvSpPr>
        <p:spPr>
          <a:xfrm>
            <a:off x="642938" y="3714750"/>
            <a:ext cx="3000376" cy="646331"/>
          </a:xfrm>
          <a:prstGeom prst="rect">
            <a:avLst/>
          </a:prstGeom>
          <a:noFill/>
        </p:spPr>
        <p:txBody>
          <a:bodyPr wrap="square">
            <a:spAutoFit/>
          </a:bodyPr>
          <a:lstStyle/>
          <a:p>
            <a:r>
              <a:rPr lang="en-US" b="1" dirty="0">
                <a:solidFill>
                  <a:srgbClr val="C00000"/>
                </a:solidFill>
                <a:cs typeface="Arial" panose="020B0604020202020204" pitchFamily="34" charset="0"/>
              </a:rPr>
              <a:t>(Possible FERS Annuity Supplement up to age of 62)</a:t>
            </a:r>
          </a:p>
        </p:txBody>
      </p:sp>
    </p:spTree>
    <p:extLst>
      <p:ext uri="{BB962C8B-B14F-4D97-AF65-F5344CB8AC3E}">
        <p14:creationId xmlns:p14="http://schemas.microsoft.com/office/powerpoint/2010/main" val="2866369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FEHB</a:t>
            </a:r>
          </a:p>
        </p:txBody>
      </p:sp>
      <p:sp>
        <p:nvSpPr>
          <p:cNvPr id="5" name="TextBox 4">
            <a:extLst>
              <a:ext uri="{FF2B5EF4-FFF2-40B4-BE49-F238E27FC236}">
                <a16:creationId xmlns:a16="http://schemas.microsoft.com/office/drawing/2014/main" id="{21D4F589-8FA1-43A2-9241-C5A876A749B7}"/>
              </a:ext>
            </a:extLst>
          </p:cNvPr>
          <p:cNvSpPr txBox="1"/>
          <p:nvPr/>
        </p:nvSpPr>
        <p:spPr>
          <a:xfrm>
            <a:off x="1634730" y="1258371"/>
            <a:ext cx="4581524" cy="369332"/>
          </a:xfrm>
          <a:prstGeom prst="rect">
            <a:avLst/>
          </a:prstGeom>
          <a:noFill/>
        </p:spPr>
        <p:txBody>
          <a:bodyPr wrap="square">
            <a:spAutoFit/>
          </a:bodyPr>
          <a:lstStyle/>
          <a:p>
            <a:pPr marL="12700" algn="ctr">
              <a:lnSpc>
                <a:spcPct val="100000"/>
              </a:lnSpc>
            </a:pPr>
            <a:r>
              <a:rPr lang="en-US" sz="1800" b="1" dirty="0">
                <a:cs typeface="Arial"/>
              </a:rPr>
              <a:t>Federal Employees Health Benefits</a:t>
            </a:r>
            <a:endParaRPr lang="en-US" sz="1800" dirty="0">
              <a:cs typeface="Arial"/>
            </a:endParaRPr>
          </a:p>
        </p:txBody>
      </p:sp>
      <p:sp>
        <p:nvSpPr>
          <p:cNvPr id="7" name="TextBox 6">
            <a:extLst>
              <a:ext uri="{FF2B5EF4-FFF2-40B4-BE49-F238E27FC236}">
                <a16:creationId xmlns:a16="http://schemas.microsoft.com/office/drawing/2014/main" id="{737C2133-3C7D-41F1-9500-539ECD5F8DAC}"/>
              </a:ext>
            </a:extLst>
          </p:cNvPr>
          <p:cNvSpPr txBox="1"/>
          <p:nvPr/>
        </p:nvSpPr>
        <p:spPr>
          <a:xfrm>
            <a:off x="1320379" y="2668072"/>
            <a:ext cx="1190625" cy="369332"/>
          </a:xfrm>
          <a:prstGeom prst="rect">
            <a:avLst/>
          </a:prstGeom>
          <a:noFill/>
        </p:spPr>
        <p:txBody>
          <a:bodyPr wrap="square">
            <a:spAutoFit/>
          </a:bodyPr>
          <a:lstStyle/>
          <a:p>
            <a:r>
              <a:rPr lang="en-US" sz="1800" dirty="0">
                <a:cs typeface="Arial" panose="020B0604020202020204" pitchFamily="34" charset="0"/>
              </a:rPr>
              <a:t>Self Only</a:t>
            </a:r>
          </a:p>
        </p:txBody>
      </p:sp>
      <p:sp>
        <p:nvSpPr>
          <p:cNvPr id="8" name="object 5">
            <a:extLst>
              <a:ext uri="{FF2B5EF4-FFF2-40B4-BE49-F238E27FC236}">
                <a16:creationId xmlns:a16="http://schemas.microsoft.com/office/drawing/2014/main" id="{34F9B4E0-9C52-416C-BEE3-E005538B7662}"/>
              </a:ext>
            </a:extLst>
          </p:cNvPr>
          <p:cNvSpPr/>
          <p:nvPr/>
        </p:nvSpPr>
        <p:spPr>
          <a:xfrm>
            <a:off x="2511004" y="1876116"/>
            <a:ext cx="3073145" cy="2322576"/>
          </a:xfrm>
          <a:prstGeom prst="rect">
            <a:avLst/>
          </a:prstGeom>
          <a:blipFill>
            <a:blip r:embed="rId2" cstate="print"/>
            <a:stretch>
              <a:fillRect/>
            </a:stretch>
          </a:blipFill>
        </p:spPr>
        <p:txBody>
          <a:bodyPr wrap="square" lIns="0" tIns="0" rIns="0" bIns="0" rtlCol="0"/>
          <a:lstStyle/>
          <a:p>
            <a:endParaRPr dirty="0"/>
          </a:p>
        </p:txBody>
      </p:sp>
      <p:sp>
        <p:nvSpPr>
          <p:cNvPr id="10" name="TextBox 9">
            <a:extLst>
              <a:ext uri="{FF2B5EF4-FFF2-40B4-BE49-F238E27FC236}">
                <a16:creationId xmlns:a16="http://schemas.microsoft.com/office/drawing/2014/main" id="{4AB26F75-B4B7-4388-8E0B-E618C3F44848}"/>
              </a:ext>
            </a:extLst>
          </p:cNvPr>
          <p:cNvSpPr txBox="1"/>
          <p:nvPr/>
        </p:nvSpPr>
        <p:spPr>
          <a:xfrm>
            <a:off x="5750719" y="2676654"/>
            <a:ext cx="1666876" cy="369332"/>
          </a:xfrm>
          <a:prstGeom prst="rect">
            <a:avLst/>
          </a:prstGeom>
          <a:noFill/>
        </p:spPr>
        <p:txBody>
          <a:bodyPr wrap="square">
            <a:spAutoFit/>
          </a:bodyPr>
          <a:lstStyle/>
          <a:p>
            <a:r>
              <a:rPr lang="en-US" sz="1800" dirty="0">
                <a:cs typeface="Arial" panose="020B0604020202020204" pitchFamily="34" charset="0"/>
              </a:rPr>
              <a:t>Self &amp; Family</a:t>
            </a:r>
          </a:p>
        </p:txBody>
      </p:sp>
      <p:sp>
        <p:nvSpPr>
          <p:cNvPr id="12" name="TextBox 11">
            <a:extLst>
              <a:ext uri="{FF2B5EF4-FFF2-40B4-BE49-F238E27FC236}">
                <a16:creationId xmlns:a16="http://schemas.microsoft.com/office/drawing/2014/main" id="{CCF45DC4-162B-4D95-A549-83BB7A546CB3}"/>
              </a:ext>
            </a:extLst>
          </p:cNvPr>
          <p:cNvSpPr txBox="1"/>
          <p:nvPr/>
        </p:nvSpPr>
        <p:spPr>
          <a:xfrm>
            <a:off x="3257551" y="4380169"/>
            <a:ext cx="2114550" cy="369332"/>
          </a:xfrm>
          <a:prstGeom prst="rect">
            <a:avLst/>
          </a:prstGeom>
          <a:noFill/>
        </p:spPr>
        <p:txBody>
          <a:bodyPr wrap="square">
            <a:spAutoFit/>
          </a:bodyPr>
          <a:lstStyle/>
          <a:p>
            <a:r>
              <a:rPr lang="en-US" sz="1800" dirty="0">
                <a:cs typeface="Arial" panose="020B0604020202020204" pitchFamily="34" charset="0"/>
              </a:rPr>
              <a:t>Self Plus One</a:t>
            </a:r>
          </a:p>
        </p:txBody>
      </p:sp>
      <p:sp>
        <p:nvSpPr>
          <p:cNvPr id="14" name="TextBox 13">
            <a:extLst>
              <a:ext uri="{FF2B5EF4-FFF2-40B4-BE49-F238E27FC236}">
                <a16:creationId xmlns:a16="http://schemas.microsoft.com/office/drawing/2014/main" id="{D3512439-4275-48AE-9498-8B1C0BC85A09}"/>
              </a:ext>
            </a:extLst>
          </p:cNvPr>
          <p:cNvSpPr txBox="1"/>
          <p:nvPr/>
        </p:nvSpPr>
        <p:spPr>
          <a:xfrm>
            <a:off x="668582" y="4932768"/>
            <a:ext cx="6757987" cy="1077218"/>
          </a:xfrm>
          <a:prstGeom prst="rect">
            <a:avLst/>
          </a:prstGeom>
          <a:noFill/>
        </p:spPr>
        <p:txBody>
          <a:bodyPr wrap="square">
            <a:spAutoFit/>
          </a:bodyPr>
          <a:lstStyle/>
          <a:p>
            <a:pPr marL="12700" marR="5080" indent="-2540" algn="ctr">
              <a:lnSpc>
                <a:spcPct val="100000"/>
              </a:lnSpc>
            </a:pPr>
            <a:r>
              <a:rPr lang="en-US" sz="1800" spc="-5" dirty="0">
                <a:cs typeface="Arial" panose="020B0604020202020204" pitchFamily="34" charset="0"/>
              </a:rPr>
              <a:t>Additional Information:</a:t>
            </a:r>
          </a:p>
          <a:p>
            <a:pPr marL="12700" marR="5080" indent="-2540" algn="ctr"/>
            <a:r>
              <a:rPr lang="en-US" sz="1800" u="sng" dirty="0">
                <a:hlinkClick r:id="rId3"/>
              </a:rPr>
              <a:t>https://www.opm.gov/healthcare-insurance/healthcare/</a:t>
            </a:r>
            <a:endParaRPr lang="en-US" sz="1800" dirty="0"/>
          </a:p>
          <a:p>
            <a:pPr algn="ctr">
              <a:lnSpc>
                <a:spcPct val="100000"/>
              </a:lnSpc>
              <a:spcBef>
                <a:spcPts val="1195"/>
              </a:spcBef>
            </a:pPr>
            <a:r>
              <a:rPr lang="en-US" sz="1800" spc="-5" dirty="0">
                <a:cs typeface="Arial" panose="020B0604020202020204" pitchFamily="34" charset="0"/>
              </a:rPr>
              <a:t>OPM </a:t>
            </a:r>
            <a:r>
              <a:rPr lang="en-US" sz="1800" spc="-30" dirty="0">
                <a:cs typeface="Arial" panose="020B0604020202020204" pitchFamily="34" charset="0"/>
              </a:rPr>
              <a:t>Telephone:</a:t>
            </a:r>
            <a:r>
              <a:rPr lang="en-US" sz="1800" spc="-40" dirty="0">
                <a:cs typeface="Arial" panose="020B0604020202020204" pitchFamily="34" charset="0"/>
              </a:rPr>
              <a:t> </a:t>
            </a:r>
            <a:r>
              <a:rPr lang="en-US" sz="1800" spc="-10" dirty="0">
                <a:cs typeface="Arial" panose="020B0604020202020204" pitchFamily="34" charset="0"/>
              </a:rPr>
              <a:t>1-888-767-6738</a:t>
            </a:r>
            <a:endParaRPr lang="en-US" sz="1800" dirty="0">
              <a:cs typeface="Arial" panose="020B0604020202020204" pitchFamily="34" charset="0"/>
            </a:endParaRPr>
          </a:p>
        </p:txBody>
      </p:sp>
    </p:spTree>
    <p:extLst>
      <p:ext uri="{BB962C8B-B14F-4D97-AF65-F5344CB8AC3E}">
        <p14:creationId xmlns:p14="http://schemas.microsoft.com/office/powerpoint/2010/main" val="8467552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FEHB</a:t>
            </a:r>
          </a:p>
        </p:txBody>
      </p:sp>
      <p:sp>
        <p:nvSpPr>
          <p:cNvPr id="11" name="TextBox 10">
            <a:extLst>
              <a:ext uri="{FF2B5EF4-FFF2-40B4-BE49-F238E27FC236}">
                <a16:creationId xmlns:a16="http://schemas.microsoft.com/office/drawing/2014/main" id="{104A9BC2-4647-4F45-9CC2-16A90FB3037B}"/>
              </a:ext>
            </a:extLst>
          </p:cNvPr>
          <p:cNvSpPr txBox="1"/>
          <p:nvPr/>
        </p:nvSpPr>
        <p:spPr>
          <a:xfrm>
            <a:off x="1000124" y="1538903"/>
            <a:ext cx="7491413" cy="3103414"/>
          </a:xfrm>
          <a:prstGeom prst="rect">
            <a:avLst/>
          </a:prstGeom>
          <a:noFill/>
        </p:spPr>
        <p:txBody>
          <a:bodyPr wrap="square">
            <a:spAutoFit/>
          </a:bodyPr>
          <a:lstStyle/>
          <a:p>
            <a:pPr marL="298450" indent="-285750">
              <a:lnSpc>
                <a:spcPct val="100000"/>
              </a:lnSpc>
              <a:buFont typeface="Arial" panose="020B0604020202020204" pitchFamily="34" charset="0"/>
              <a:buChar char="•"/>
            </a:pPr>
            <a:r>
              <a:rPr lang="en-US" sz="1800" spc="-114" dirty="0">
                <a:cs typeface="Arial" panose="020B0604020202020204" pitchFamily="34" charset="0"/>
              </a:rPr>
              <a:t>To </a:t>
            </a:r>
            <a:r>
              <a:rPr lang="en-US" sz="1800" spc="-5" dirty="0">
                <a:cs typeface="Arial" panose="020B0604020202020204" pitchFamily="34" charset="0"/>
              </a:rPr>
              <a:t>take FEHB into </a:t>
            </a:r>
            <a:r>
              <a:rPr lang="en-US" sz="1800" spc="-10" dirty="0">
                <a:cs typeface="Arial" panose="020B0604020202020204" pitchFamily="34" charset="0"/>
              </a:rPr>
              <a:t>retirement </a:t>
            </a:r>
            <a:r>
              <a:rPr lang="en-US" sz="1800" spc="-5" dirty="0">
                <a:cs typeface="Arial" panose="020B0604020202020204" pitchFamily="34" charset="0"/>
              </a:rPr>
              <a:t>you</a:t>
            </a:r>
            <a:r>
              <a:rPr lang="en-US" sz="1800" spc="100" dirty="0">
                <a:cs typeface="Arial" panose="020B0604020202020204" pitchFamily="34" charset="0"/>
              </a:rPr>
              <a:t> </a:t>
            </a:r>
            <a:r>
              <a:rPr lang="en-US" sz="1800" spc="-50" dirty="0">
                <a:cs typeface="Arial" panose="020B0604020202020204" pitchFamily="34" charset="0"/>
              </a:rPr>
              <a:t>MUST:</a:t>
            </a:r>
            <a:endParaRPr lang="en-US" sz="1800" dirty="0">
              <a:cs typeface="Arial" panose="020B0604020202020204" pitchFamily="34" charset="0"/>
            </a:endParaRPr>
          </a:p>
          <a:p>
            <a:pPr marL="298450" indent="-285750">
              <a:lnSpc>
                <a:spcPct val="100000"/>
              </a:lnSpc>
              <a:spcBef>
                <a:spcPts val="1360"/>
              </a:spcBef>
              <a:buFont typeface="Arial" panose="020B0604020202020204" pitchFamily="34" charset="0"/>
              <a:buChar char="•"/>
              <a:tabLst>
                <a:tab pos="240665" algn="l"/>
                <a:tab pos="241300" algn="l"/>
              </a:tabLst>
            </a:pPr>
            <a:r>
              <a:rPr lang="en-US" sz="1800" spc="-5" dirty="0">
                <a:cs typeface="Arial" panose="020B0604020202020204" pitchFamily="34" charset="0"/>
              </a:rPr>
              <a:t>Retire on an </a:t>
            </a:r>
            <a:r>
              <a:rPr lang="en-US" sz="1800" spc="-10" dirty="0">
                <a:cs typeface="Arial" panose="020B0604020202020204" pitchFamily="34" charset="0"/>
              </a:rPr>
              <a:t>immediate annuity</a:t>
            </a:r>
            <a:endParaRPr lang="en-US" sz="1800" dirty="0">
              <a:cs typeface="Arial" panose="020B0604020202020204" pitchFamily="34" charset="0"/>
            </a:endParaRPr>
          </a:p>
          <a:p>
            <a:pPr marL="298450" indent="-285750">
              <a:lnSpc>
                <a:spcPct val="100000"/>
              </a:lnSpc>
              <a:spcBef>
                <a:spcPts val="1355"/>
              </a:spcBef>
              <a:buFont typeface="Arial" panose="020B0604020202020204" pitchFamily="34" charset="0"/>
              <a:buChar char="•"/>
              <a:tabLst>
                <a:tab pos="240665" algn="l"/>
                <a:tab pos="241300" algn="l"/>
              </a:tabLst>
            </a:pPr>
            <a:r>
              <a:rPr lang="en-US" sz="1800" spc="-5" dirty="0">
                <a:cs typeface="Arial" panose="020B0604020202020204" pitchFamily="34" charset="0"/>
              </a:rPr>
              <a:t>Be </a:t>
            </a:r>
            <a:r>
              <a:rPr lang="en-US" sz="1800" spc="-10" dirty="0">
                <a:cs typeface="Arial" panose="020B0604020202020204" pitchFamily="34" charset="0"/>
              </a:rPr>
              <a:t>insured </a:t>
            </a:r>
            <a:r>
              <a:rPr lang="en-US" sz="1800" spc="-5" dirty="0">
                <a:cs typeface="Arial" panose="020B0604020202020204" pitchFamily="34" charset="0"/>
              </a:rPr>
              <a:t>on the date of</a:t>
            </a:r>
            <a:r>
              <a:rPr lang="en-US" sz="1800" spc="-10" dirty="0">
                <a:cs typeface="Arial" panose="020B0604020202020204" pitchFamily="34" charset="0"/>
              </a:rPr>
              <a:t> retirement</a:t>
            </a:r>
            <a:endParaRPr lang="en-US" sz="1800" dirty="0">
              <a:cs typeface="Arial" panose="020B0604020202020204" pitchFamily="34" charset="0"/>
            </a:endParaRPr>
          </a:p>
          <a:p>
            <a:pPr marL="298450" marR="5080" indent="-285750">
              <a:lnSpc>
                <a:spcPts val="2160"/>
              </a:lnSpc>
              <a:spcBef>
                <a:spcPts val="1635"/>
              </a:spcBef>
              <a:buFont typeface="Arial" panose="020B0604020202020204" pitchFamily="34" charset="0"/>
              <a:buChar char="•"/>
              <a:tabLst>
                <a:tab pos="240665" algn="l"/>
                <a:tab pos="241300" algn="l"/>
              </a:tabLst>
            </a:pPr>
            <a:r>
              <a:rPr lang="en-US" sz="1800" spc="-5" dirty="0">
                <a:cs typeface="Arial" panose="020B0604020202020204" pitchFamily="34" charset="0"/>
              </a:rPr>
              <a:t>Be covered for the 5 years of service prior to retirement or since your FIRST </a:t>
            </a:r>
            <a:r>
              <a:rPr lang="en-US" sz="1800" spc="-10" dirty="0">
                <a:cs typeface="Arial" panose="020B0604020202020204" pitchFamily="34" charset="0"/>
              </a:rPr>
              <a:t>opportunity </a:t>
            </a:r>
            <a:r>
              <a:rPr lang="en-US" sz="1800" spc="-5" dirty="0">
                <a:cs typeface="Arial" panose="020B0604020202020204" pitchFamily="34" charset="0"/>
              </a:rPr>
              <a:t>to enroll</a:t>
            </a:r>
          </a:p>
          <a:p>
            <a:pPr marL="298450" marR="5080" indent="-285750">
              <a:lnSpc>
                <a:spcPts val="2160"/>
              </a:lnSpc>
              <a:spcBef>
                <a:spcPts val="1635"/>
              </a:spcBef>
              <a:buFont typeface="Arial" panose="020B0604020202020204" pitchFamily="34" charset="0"/>
              <a:buChar char="•"/>
              <a:tabLst>
                <a:tab pos="240665" algn="l"/>
                <a:tab pos="241300" algn="l"/>
              </a:tabLst>
            </a:pPr>
            <a:endParaRPr lang="en-US" sz="1800" spc="-5" dirty="0">
              <a:cs typeface="Arial" panose="020B0604020202020204" pitchFamily="34" charset="0"/>
            </a:endParaRPr>
          </a:p>
          <a:p>
            <a:pPr marL="298450" marR="77470" indent="-285750">
              <a:lnSpc>
                <a:spcPts val="2160"/>
              </a:lnSpc>
              <a:buFont typeface="Arial" panose="020B0604020202020204" pitchFamily="34" charset="0"/>
              <a:buChar char="•"/>
            </a:pPr>
            <a:r>
              <a:rPr lang="en-US" sz="1800" spc="-10" dirty="0">
                <a:cs typeface="Arial" panose="020B0604020202020204" pitchFamily="34" charset="0"/>
              </a:rPr>
              <a:t>Coverage </a:t>
            </a:r>
            <a:r>
              <a:rPr lang="en-US" sz="1800" spc="-5" dirty="0">
                <a:cs typeface="Arial" panose="020B0604020202020204" pitchFamily="34" charset="0"/>
              </a:rPr>
              <a:t>as a family </a:t>
            </a:r>
            <a:r>
              <a:rPr lang="en-US" sz="1800" spc="-10" dirty="0">
                <a:cs typeface="Arial" panose="020B0604020202020204" pitchFamily="34" charset="0"/>
              </a:rPr>
              <a:t>member </a:t>
            </a:r>
            <a:r>
              <a:rPr lang="en-US" sz="1800" spc="-5" dirty="0">
                <a:cs typeface="Arial" panose="020B0604020202020204" pitchFamily="34" charset="0"/>
              </a:rPr>
              <a:t>under FEHB or TRICARE </a:t>
            </a:r>
            <a:r>
              <a:rPr lang="en-US" sz="1800" spc="-10" dirty="0">
                <a:cs typeface="Arial" panose="020B0604020202020204" pitchFamily="34" charset="0"/>
              </a:rPr>
              <a:t>counts </a:t>
            </a:r>
            <a:r>
              <a:rPr lang="en-US" sz="1800" spc="-5" dirty="0">
                <a:cs typeface="Arial" panose="020B0604020202020204" pitchFamily="34" charset="0"/>
              </a:rPr>
              <a:t>toward the 5-year </a:t>
            </a:r>
            <a:r>
              <a:rPr lang="en-US" sz="1800" spc="-10" dirty="0">
                <a:cs typeface="Arial" panose="020B0604020202020204" pitchFamily="34" charset="0"/>
              </a:rPr>
              <a:t>requirement (employee </a:t>
            </a:r>
            <a:r>
              <a:rPr lang="en-US" sz="1800" spc="-5" dirty="0">
                <a:cs typeface="Arial" panose="020B0604020202020204" pitchFamily="34" charset="0"/>
              </a:rPr>
              <a:t>must be </a:t>
            </a:r>
            <a:r>
              <a:rPr lang="en-US" sz="1800" spc="-10" dirty="0">
                <a:cs typeface="Arial" panose="020B0604020202020204" pitchFamily="34" charset="0"/>
              </a:rPr>
              <a:t>enrolled </a:t>
            </a:r>
            <a:r>
              <a:rPr lang="en-US" sz="1800" spc="-5" dirty="0">
                <a:cs typeface="Arial" panose="020B0604020202020204" pitchFamily="34" charset="0"/>
              </a:rPr>
              <a:t>in FEHB prior to</a:t>
            </a:r>
            <a:r>
              <a:rPr lang="en-US" sz="1800" spc="-60" dirty="0">
                <a:cs typeface="Arial" panose="020B0604020202020204" pitchFamily="34" charset="0"/>
              </a:rPr>
              <a:t> </a:t>
            </a:r>
            <a:r>
              <a:rPr lang="en-US" sz="1800" spc="-10" dirty="0">
                <a:cs typeface="Arial" panose="020B0604020202020204" pitchFamily="34" charset="0"/>
              </a:rPr>
              <a:t>retirement)</a:t>
            </a:r>
            <a:endParaRPr lang="en-US" sz="1800" dirty="0">
              <a:cs typeface="Arial" panose="020B0604020202020204" pitchFamily="34" charset="0"/>
            </a:endParaRPr>
          </a:p>
        </p:txBody>
      </p:sp>
    </p:spTree>
    <p:extLst>
      <p:ext uri="{BB962C8B-B14F-4D97-AF65-F5344CB8AC3E}">
        <p14:creationId xmlns:p14="http://schemas.microsoft.com/office/powerpoint/2010/main" val="36658850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FEHB</a:t>
            </a:r>
          </a:p>
        </p:txBody>
      </p:sp>
      <p:sp>
        <p:nvSpPr>
          <p:cNvPr id="6" name="TextBox 5">
            <a:extLst>
              <a:ext uri="{FF2B5EF4-FFF2-40B4-BE49-F238E27FC236}">
                <a16:creationId xmlns:a16="http://schemas.microsoft.com/office/drawing/2014/main" id="{E1FEF32C-835B-4C61-97CB-75965359CDEF}"/>
              </a:ext>
            </a:extLst>
          </p:cNvPr>
          <p:cNvSpPr txBox="1"/>
          <p:nvPr/>
        </p:nvSpPr>
        <p:spPr>
          <a:xfrm>
            <a:off x="726281" y="1396869"/>
            <a:ext cx="7691437" cy="3534301"/>
          </a:xfrm>
          <a:prstGeom prst="rect">
            <a:avLst/>
          </a:prstGeom>
          <a:noFill/>
        </p:spPr>
        <p:txBody>
          <a:bodyPr wrap="square">
            <a:spAutoFit/>
          </a:bodyPr>
          <a:lstStyle/>
          <a:p>
            <a:pPr marL="298450" marR="400050" indent="-285750">
              <a:lnSpc>
                <a:spcPts val="2160"/>
              </a:lnSpc>
              <a:buFont typeface="Arial" panose="020B0604020202020204" pitchFamily="34" charset="0"/>
              <a:buChar char="•"/>
              <a:tabLst>
                <a:tab pos="240665" algn="l"/>
                <a:tab pos="241300" algn="l"/>
              </a:tabLst>
            </a:pPr>
            <a:r>
              <a:rPr lang="en-US" sz="1800" spc="-5" dirty="0">
                <a:cs typeface="Arial" panose="020B0604020202020204" pitchFamily="34" charset="0"/>
              </a:rPr>
              <a:t>Cost of FEHB is the same for </a:t>
            </a:r>
            <a:r>
              <a:rPr lang="en-US" sz="1800" spc="-10" dirty="0">
                <a:cs typeface="Arial" panose="020B0604020202020204" pitchFamily="34" charset="0"/>
              </a:rPr>
              <a:t>retirees </a:t>
            </a:r>
            <a:r>
              <a:rPr lang="en-US" sz="1800" spc="-5" dirty="0">
                <a:cs typeface="Arial" panose="020B0604020202020204" pitchFamily="34" charset="0"/>
              </a:rPr>
              <a:t>and active </a:t>
            </a:r>
            <a:r>
              <a:rPr lang="en-US" sz="1800" spc="-10" dirty="0">
                <a:cs typeface="Arial" panose="020B0604020202020204" pitchFamily="34" charset="0"/>
              </a:rPr>
              <a:t>employees  except </a:t>
            </a:r>
            <a:r>
              <a:rPr lang="en-US" sz="1800" spc="-5" dirty="0">
                <a:cs typeface="Arial" panose="020B0604020202020204" pitchFamily="34" charset="0"/>
              </a:rPr>
              <a:t>that </a:t>
            </a:r>
            <a:r>
              <a:rPr lang="en-US" sz="1800" spc="-10" dirty="0">
                <a:cs typeface="Arial" panose="020B0604020202020204" pitchFamily="34" charset="0"/>
              </a:rPr>
              <a:t>premiums </a:t>
            </a:r>
            <a:r>
              <a:rPr lang="en-US" sz="1800" spc="-5" dirty="0">
                <a:cs typeface="Arial" panose="020B0604020202020204" pitchFamily="34" charset="0"/>
              </a:rPr>
              <a:t>are paid on a monthly vs </a:t>
            </a:r>
            <a:r>
              <a:rPr lang="en-US" sz="1800" spc="-10" dirty="0">
                <a:cs typeface="Arial" panose="020B0604020202020204" pitchFamily="34" charset="0"/>
              </a:rPr>
              <a:t>bi-weekly</a:t>
            </a:r>
            <a:r>
              <a:rPr lang="en-US" sz="1800" spc="110" dirty="0">
                <a:cs typeface="Arial" panose="020B0604020202020204" pitchFamily="34" charset="0"/>
              </a:rPr>
              <a:t> </a:t>
            </a:r>
            <a:r>
              <a:rPr lang="en-US" sz="1800" spc="-10" dirty="0">
                <a:cs typeface="Arial" panose="020B0604020202020204" pitchFamily="34" charset="0"/>
              </a:rPr>
              <a:t>basis</a:t>
            </a:r>
            <a:endParaRPr lang="en-US" sz="1800" dirty="0">
              <a:cs typeface="Arial" panose="020B0604020202020204" pitchFamily="34" charset="0"/>
            </a:endParaRPr>
          </a:p>
          <a:p>
            <a:pPr marL="298450" marR="5080" indent="-285750">
              <a:lnSpc>
                <a:spcPts val="2160"/>
              </a:lnSpc>
              <a:spcBef>
                <a:spcPts val="1600"/>
              </a:spcBef>
              <a:buFont typeface="Arial" panose="020B0604020202020204" pitchFamily="34" charset="0"/>
              <a:buChar char="•"/>
              <a:tabLst>
                <a:tab pos="240665" algn="l"/>
                <a:tab pos="241300" algn="l"/>
              </a:tabLst>
            </a:pPr>
            <a:r>
              <a:rPr lang="en-US" sz="1800" spc="-5" dirty="0">
                <a:cs typeface="Arial" panose="020B0604020202020204" pitchFamily="34" charset="0"/>
              </a:rPr>
              <a:t>Same Open </a:t>
            </a:r>
            <a:r>
              <a:rPr lang="en-US" sz="1800" spc="-10" dirty="0">
                <a:cs typeface="Arial" panose="020B0604020202020204" pitchFamily="34" charset="0"/>
              </a:rPr>
              <a:t>Season </a:t>
            </a:r>
            <a:r>
              <a:rPr lang="en-US" sz="1800" spc="-5" dirty="0">
                <a:cs typeface="Arial" panose="020B0604020202020204" pitchFamily="34" charset="0"/>
              </a:rPr>
              <a:t>and Qualifying Life Event (QLE) </a:t>
            </a:r>
            <a:r>
              <a:rPr lang="en-US" sz="1800" spc="-10" dirty="0">
                <a:cs typeface="Arial" panose="020B0604020202020204" pitchFamily="34" charset="0"/>
              </a:rPr>
              <a:t>opportunities </a:t>
            </a:r>
            <a:r>
              <a:rPr lang="en-US" sz="1800" spc="-5" dirty="0">
                <a:cs typeface="Arial" panose="020B0604020202020204" pitchFamily="34" charset="0"/>
              </a:rPr>
              <a:t>as active</a:t>
            </a:r>
            <a:r>
              <a:rPr lang="en-US" sz="1800" spc="-75" dirty="0">
                <a:cs typeface="Arial" panose="020B0604020202020204" pitchFamily="34" charset="0"/>
              </a:rPr>
              <a:t> </a:t>
            </a:r>
            <a:r>
              <a:rPr lang="en-US" sz="1800" spc="-10" dirty="0">
                <a:cs typeface="Arial" panose="020B0604020202020204" pitchFamily="34" charset="0"/>
              </a:rPr>
              <a:t>employees</a:t>
            </a:r>
            <a:endParaRPr lang="en-US" sz="1800" dirty="0">
              <a:cs typeface="Arial" panose="020B0604020202020204" pitchFamily="34" charset="0"/>
            </a:endParaRPr>
          </a:p>
          <a:p>
            <a:pPr marL="298450" indent="-285750">
              <a:lnSpc>
                <a:spcPct val="100000"/>
              </a:lnSpc>
              <a:spcBef>
                <a:spcPts val="1320"/>
              </a:spcBef>
              <a:buFont typeface="Arial" panose="020B0604020202020204" pitchFamily="34" charset="0"/>
              <a:buChar char="•"/>
              <a:tabLst>
                <a:tab pos="240665" algn="l"/>
                <a:tab pos="241300" algn="l"/>
              </a:tabLst>
            </a:pPr>
            <a:r>
              <a:rPr lang="en-US" sz="1800" spc="-5" dirty="0">
                <a:cs typeface="Arial" panose="020B0604020202020204" pitchFamily="34" charset="0"/>
              </a:rPr>
              <a:t>Same FEHB plans</a:t>
            </a:r>
            <a:r>
              <a:rPr lang="en-US" sz="1800" spc="-15" dirty="0">
                <a:cs typeface="Arial" panose="020B0604020202020204" pitchFamily="34" charset="0"/>
              </a:rPr>
              <a:t> </a:t>
            </a:r>
            <a:r>
              <a:rPr lang="en-US" sz="1800" spc="-10" dirty="0">
                <a:cs typeface="Arial" panose="020B0604020202020204" pitchFamily="34" charset="0"/>
              </a:rPr>
              <a:t>available</a:t>
            </a:r>
            <a:endParaRPr lang="en-US" sz="1800" dirty="0">
              <a:cs typeface="Arial" panose="020B0604020202020204" pitchFamily="34" charset="0"/>
            </a:endParaRPr>
          </a:p>
          <a:p>
            <a:pPr marL="298450" indent="-285750">
              <a:lnSpc>
                <a:spcPct val="100000"/>
              </a:lnSpc>
              <a:spcBef>
                <a:spcPts val="1360"/>
              </a:spcBef>
              <a:buFont typeface="Arial" panose="020B0604020202020204" pitchFamily="34" charset="0"/>
              <a:buChar char="•"/>
              <a:tabLst>
                <a:tab pos="240665" algn="l"/>
                <a:tab pos="241300" algn="l"/>
              </a:tabLst>
            </a:pPr>
            <a:r>
              <a:rPr lang="en-US" sz="1800" spc="-5" dirty="0">
                <a:cs typeface="Arial" panose="020B0604020202020204" pitchFamily="34" charset="0"/>
              </a:rPr>
              <a:t>Once you </a:t>
            </a:r>
            <a:r>
              <a:rPr lang="en-US" sz="1800" b="1" i="1" u="sng" spc="-5" dirty="0">
                <a:solidFill>
                  <a:srgbClr val="C00000"/>
                </a:solidFill>
                <a:cs typeface="Arial" panose="020B0604020202020204" pitchFamily="34" charset="0"/>
              </a:rPr>
              <a:t>cancel</a:t>
            </a:r>
            <a:r>
              <a:rPr lang="en-US" sz="1800" b="1" i="1" spc="-5" dirty="0">
                <a:solidFill>
                  <a:srgbClr val="C00000"/>
                </a:solidFill>
                <a:cs typeface="Arial" panose="020B0604020202020204" pitchFamily="34" charset="0"/>
              </a:rPr>
              <a:t> </a:t>
            </a:r>
            <a:r>
              <a:rPr lang="en-US" sz="1800" spc="-5" dirty="0">
                <a:cs typeface="Arial" panose="020B0604020202020204" pitchFamily="34" charset="0"/>
              </a:rPr>
              <a:t>FEHB in </a:t>
            </a:r>
            <a:r>
              <a:rPr lang="en-US" sz="1800" spc="-10" dirty="0">
                <a:cs typeface="Arial" panose="020B0604020202020204" pitchFamily="34" charset="0"/>
              </a:rPr>
              <a:t>retirement, </a:t>
            </a:r>
            <a:r>
              <a:rPr lang="en-US" sz="1800" spc="-5" dirty="0">
                <a:cs typeface="Arial" panose="020B0604020202020204" pitchFamily="34" charset="0"/>
              </a:rPr>
              <a:t>you can </a:t>
            </a:r>
            <a:r>
              <a:rPr lang="en-US" sz="1800" b="1" u="sng" spc="-5" dirty="0">
                <a:solidFill>
                  <a:srgbClr val="C00000"/>
                </a:solidFill>
                <a:cs typeface="Arial" panose="020B0604020202020204" pitchFamily="34" charset="0"/>
              </a:rPr>
              <a:t>never</a:t>
            </a:r>
            <a:r>
              <a:rPr lang="en-US" sz="1800" spc="50" dirty="0">
                <a:cs typeface="Arial" panose="020B0604020202020204" pitchFamily="34" charset="0"/>
              </a:rPr>
              <a:t> </a:t>
            </a:r>
            <a:r>
              <a:rPr lang="en-US" sz="1800" spc="-10" dirty="0">
                <a:cs typeface="Arial" panose="020B0604020202020204" pitchFamily="34" charset="0"/>
              </a:rPr>
              <a:t>re-enroll</a:t>
            </a:r>
            <a:endParaRPr lang="en-US" sz="1800" dirty="0">
              <a:cs typeface="Arial" panose="020B0604020202020204" pitchFamily="34" charset="0"/>
            </a:endParaRPr>
          </a:p>
          <a:p>
            <a:pPr marL="298450" indent="-285750">
              <a:lnSpc>
                <a:spcPct val="100000"/>
              </a:lnSpc>
              <a:spcBef>
                <a:spcPts val="1360"/>
              </a:spcBef>
              <a:buFont typeface="Arial" panose="020B0604020202020204" pitchFamily="34" charset="0"/>
              <a:buChar char="•"/>
              <a:tabLst>
                <a:tab pos="240665" algn="l"/>
                <a:tab pos="241300" algn="l"/>
              </a:tabLst>
            </a:pPr>
            <a:r>
              <a:rPr lang="en-US" sz="1800" spc="-10" dirty="0">
                <a:cs typeface="Arial" panose="020B0604020202020204" pitchFamily="34" charset="0"/>
              </a:rPr>
              <a:t>Retirement </a:t>
            </a:r>
            <a:r>
              <a:rPr lang="en-US" sz="1800" spc="-5" dirty="0">
                <a:cs typeface="Arial" panose="020B0604020202020204" pitchFamily="34" charset="0"/>
              </a:rPr>
              <a:t>is not a QLE for </a:t>
            </a:r>
            <a:r>
              <a:rPr lang="en-US" sz="1800" spc="-10" dirty="0">
                <a:cs typeface="Arial" panose="020B0604020202020204" pitchFamily="34" charset="0"/>
              </a:rPr>
              <a:t>changing </a:t>
            </a:r>
            <a:r>
              <a:rPr lang="en-US" sz="1800" spc="-5" dirty="0">
                <a:cs typeface="Arial" panose="020B0604020202020204" pitchFamily="34" charset="0"/>
              </a:rPr>
              <a:t>your FEHB</a:t>
            </a:r>
            <a:r>
              <a:rPr lang="en-US" sz="1800" spc="100" dirty="0">
                <a:cs typeface="Arial" panose="020B0604020202020204" pitchFamily="34" charset="0"/>
              </a:rPr>
              <a:t> </a:t>
            </a:r>
            <a:r>
              <a:rPr lang="en-US" sz="1800" spc="-10" dirty="0">
                <a:cs typeface="Arial" panose="020B0604020202020204" pitchFamily="34" charset="0"/>
              </a:rPr>
              <a:t>enrollment</a:t>
            </a:r>
            <a:endParaRPr lang="en-US" sz="1800" dirty="0">
              <a:cs typeface="Arial" panose="020B0604020202020204" pitchFamily="34" charset="0"/>
            </a:endParaRPr>
          </a:p>
          <a:p>
            <a:pPr marL="298450" marR="116205" indent="-285750">
              <a:lnSpc>
                <a:spcPts val="2160"/>
              </a:lnSpc>
              <a:spcBef>
                <a:spcPts val="1625"/>
              </a:spcBef>
              <a:buFont typeface="Arial" panose="020B0604020202020204" pitchFamily="34" charset="0"/>
              <a:buChar char="•"/>
              <a:tabLst>
                <a:tab pos="240665" algn="l"/>
                <a:tab pos="241300" algn="l"/>
              </a:tabLst>
            </a:pPr>
            <a:r>
              <a:rPr lang="en-US" sz="1800" spc="-5" dirty="0">
                <a:cs typeface="Arial" panose="020B0604020202020204" pitchFamily="34" charset="0"/>
              </a:rPr>
              <a:t>At age 65, </a:t>
            </a:r>
            <a:r>
              <a:rPr lang="en-US" sz="1800" spc="-10" dirty="0">
                <a:cs typeface="Arial" panose="020B0604020202020204" pitchFamily="34" charset="0"/>
              </a:rPr>
              <a:t>enrollment </a:t>
            </a:r>
            <a:r>
              <a:rPr lang="en-US" sz="1800" spc="-5" dirty="0">
                <a:cs typeface="Arial" panose="020B0604020202020204" pitchFamily="34" charset="0"/>
              </a:rPr>
              <a:t>in Medicare is </a:t>
            </a:r>
            <a:r>
              <a:rPr lang="en-US" sz="1800" spc="-10" dirty="0">
                <a:cs typeface="Arial" panose="020B0604020202020204" pitchFamily="34" charset="0"/>
              </a:rPr>
              <a:t>optional, </a:t>
            </a:r>
            <a:r>
              <a:rPr lang="en-US" sz="1800" spc="-20" dirty="0">
                <a:cs typeface="Arial" panose="020B0604020202020204" pitchFamily="34" charset="0"/>
              </a:rPr>
              <a:t>however, </a:t>
            </a:r>
            <a:r>
              <a:rPr lang="en-US" sz="1800" spc="-5" dirty="0">
                <a:cs typeface="Arial" panose="020B0604020202020204" pitchFamily="34" charset="0"/>
              </a:rPr>
              <a:t>if </a:t>
            </a:r>
            <a:r>
              <a:rPr lang="en-US" sz="1800" spc="-10" dirty="0">
                <a:cs typeface="Arial" panose="020B0604020202020204" pitchFamily="34" charset="0"/>
              </a:rPr>
              <a:t>enrolled  </a:t>
            </a:r>
            <a:r>
              <a:rPr lang="en-US" sz="1800" spc="-5" dirty="0">
                <a:cs typeface="Arial" panose="020B0604020202020204" pitchFamily="34" charset="0"/>
              </a:rPr>
              <a:t>in </a:t>
            </a:r>
            <a:r>
              <a:rPr lang="en-US" sz="1800" spc="-10" dirty="0">
                <a:cs typeface="Arial" panose="020B0604020202020204" pitchFamily="34" charset="0"/>
              </a:rPr>
              <a:t>Medicare </a:t>
            </a:r>
            <a:r>
              <a:rPr lang="en-US" sz="1800" spc="-5" dirty="0">
                <a:cs typeface="Arial" panose="020B0604020202020204" pitchFamily="34" charset="0"/>
              </a:rPr>
              <a:t>it </a:t>
            </a:r>
            <a:r>
              <a:rPr lang="en-US" sz="1800" spc="-10" dirty="0">
                <a:cs typeface="Arial" panose="020B0604020202020204" pitchFamily="34" charset="0"/>
              </a:rPr>
              <a:t>becomes </a:t>
            </a:r>
            <a:r>
              <a:rPr lang="en-US" sz="1800" spc="-5" dirty="0">
                <a:cs typeface="Arial" panose="020B0604020202020204" pitchFamily="34" charset="0"/>
              </a:rPr>
              <a:t>your </a:t>
            </a:r>
            <a:r>
              <a:rPr lang="en-US" sz="1800" spc="-10" dirty="0">
                <a:cs typeface="Arial" panose="020B0604020202020204" pitchFamily="34" charset="0"/>
              </a:rPr>
              <a:t>primary </a:t>
            </a:r>
            <a:r>
              <a:rPr lang="en-US" sz="1800" spc="-5" dirty="0">
                <a:cs typeface="Arial" panose="020B0604020202020204" pitchFamily="34" charset="0"/>
              </a:rPr>
              <a:t>and FEHB </a:t>
            </a:r>
            <a:r>
              <a:rPr lang="en-US" sz="1800" spc="-10" dirty="0">
                <a:cs typeface="Arial" panose="020B0604020202020204" pitchFamily="34" charset="0"/>
              </a:rPr>
              <a:t>becomes  </a:t>
            </a:r>
            <a:r>
              <a:rPr lang="en-US" sz="1800" spc="-5" dirty="0">
                <a:cs typeface="Arial" panose="020B0604020202020204" pitchFamily="34" charset="0"/>
              </a:rPr>
              <a:t>secondary</a:t>
            </a:r>
            <a:endParaRPr lang="en-US" sz="1800" dirty="0">
              <a:cs typeface="Arial" panose="020B0604020202020204" pitchFamily="34" charset="0"/>
            </a:endParaRPr>
          </a:p>
        </p:txBody>
      </p:sp>
    </p:spTree>
    <p:extLst>
      <p:ext uri="{BB962C8B-B14F-4D97-AF65-F5344CB8AC3E}">
        <p14:creationId xmlns:p14="http://schemas.microsoft.com/office/powerpoint/2010/main" val="1495023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FEHB</a:t>
            </a:r>
          </a:p>
        </p:txBody>
      </p:sp>
      <p:sp>
        <p:nvSpPr>
          <p:cNvPr id="5" name="TextBox 4">
            <a:extLst>
              <a:ext uri="{FF2B5EF4-FFF2-40B4-BE49-F238E27FC236}">
                <a16:creationId xmlns:a16="http://schemas.microsoft.com/office/drawing/2014/main" id="{A81CA263-C4A8-4184-A62A-D3C06E778E3E}"/>
              </a:ext>
            </a:extLst>
          </p:cNvPr>
          <p:cNvSpPr txBox="1"/>
          <p:nvPr/>
        </p:nvSpPr>
        <p:spPr>
          <a:xfrm>
            <a:off x="433389" y="1525458"/>
            <a:ext cx="7801570" cy="2706510"/>
          </a:xfrm>
          <a:prstGeom prst="rect">
            <a:avLst/>
          </a:prstGeom>
          <a:noFill/>
        </p:spPr>
        <p:txBody>
          <a:bodyPr wrap="square">
            <a:spAutoFit/>
          </a:bodyPr>
          <a:lstStyle/>
          <a:p>
            <a:pPr marL="298450" marR="5080" indent="-285750">
              <a:lnSpc>
                <a:spcPts val="2160"/>
              </a:lnSpc>
              <a:buFont typeface="Arial" panose="020B0604020202020204" pitchFamily="34" charset="0"/>
              <a:buChar char="•"/>
              <a:tabLst>
                <a:tab pos="240665" algn="l"/>
                <a:tab pos="241300" algn="l"/>
              </a:tabLst>
            </a:pPr>
            <a:r>
              <a:rPr lang="en-US" sz="1800" spc="-10" dirty="0">
                <a:cs typeface="Arial" panose="020B0604020202020204" pitchFamily="34" charset="0"/>
              </a:rPr>
              <a:t>Retirees </a:t>
            </a:r>
            <a:r>
              <a:rPr lang="en-US" sz="1800" spc="-5" dirty="0">
                <a:cs typeface="Arial" panose="020B0604020202020204" pitchFamily="34" charset="0"/>
              </a:rPr>
              <a:t>can suspend FEHB for TRICARE, Medicaid (or similar state </a:t>
            </a:r>
            <a:r>
              <a:rPr lang="en-US" sz="1800" spc="-10" dirty="0">
                <a:cs typeface="Arial" panose="020B0604020202020204" pitchFamily="34" charset="0"/>
              </a:rPr>
              <a:t>sponsored program) </a:t>
            </a:r>
            <a:r>
              <a:rPr lang="en-US" sz="1800" spc="-5" dirty="0">
                <a:cs typeface="Arial" panose="020B0604020202020204" pitchFamily="34" charset="0"/>
              </a:rPr>
              <a:t>or </a:t>
            </a:r>
            <a:r>
              <a:rPr lang="en-US" sz="1800" spc="-10" dirty="0">
                <a:cs typeface="Arial" panose="020B0604020202020204" pitchFamily="34" charset="0"/>
              </a:rPr>
              <a:t>Medicare Advantage (Medicare</a:t>
            </a:r>
            <a:r>
              <a:rPr lang="en-US" sz="1800" spc="15" dirty="0">
                <a:cs typeface="Arial" panose="020B0604020202020204" pitchFamily="34" charset="0"/>
              </a:rPr>
              <a:t> </a:t>
            </a:r>
            <a:r>
              <a:rPr lang="en-US" sz="1800" spc="-10" dirty="0">
                <a:cs typeface="Arial" panose="020B0604020202020204" pitchFamily="34" charset="0"/>
              </a:rPr>
              <a:t>Part </a:t>
            </a:r>
            <a:r>
              <a:rPr lang="en-US" sz="1800" spc="-5" dirty="0">
                <a:cs typeface="Arial" panose="020B0604020202020204" pitchFamily="34" charset="0"/>
              </a:rPr>
              <a:t>C) and return to FEHB </a:t>
            </a:r>
            <a:r>
              <a:rPr lang="en-US" sz="1800" spc="-10" dirty="0">
                <a:cs typeface="Arial" panose="020B0604020202020204" pitchFamily="34" charset="0"/>
              </a:rPr>
              <a:t>coverage </a:t>
            </a:r>
            <a:r>
              <a:rPr lang="en-US" sz="1800" spc="-5" dirty="0">
                <a:cs typeface="Arial" panose="020B0604020202020204" pitchFamily="34" charset="0"/>
              </a:rPr>
              <a:t>during Open </a:t>
            </a:r>
            <a:r>
              <a:rPr lang="en-US" sz="1800" spc="-10" dirty="0">
                <a:cs typeface="Arial" panose="020B0604020202020204" pitchFamily="34" charset="0"/>
              </a:rPr>
              <a:t>Season or immediately </a:t>
            </a:r>
            <a:r>
              <a:rPr lang="en-US" sz="1800" spc="-5" dirty="0">
                <a:cs typeface="Arial" panose="020B0604020202020204" pitchFamily="34" charset="0"/>
              </a:rPr>
              <a:t>upon </a:t>
            </a:r>
            <a:r>
              <a:rPr lang="en-US" sz="1800" spc="-10" dirty="0">
                <a:cs typeface="Arial" panose="020B0604020202020204" pitchFamily="34" charset="0"/>
              </a:rPr>
              <a:t>involuntarily </a:t>
            </a:r>
            <a:r>
              <a:rPr lang="en-US" sz="1800" spc="-5" dirty="0">
                <a:cs typeface="Arial" panose="020B0604020202020204" pitchFamily="34" charset="0"/>
              </a:rPr>
              <a:t>losing </a:t>
            </a:r>
            <a:r>
              <a:rPr lang="en-US" sz="1800" spc="-10" dirty="0">
                <a:cs typeface="Arial" panose="020B0604020202020204" pitchFamily="34" charset="0"/>
              </a:rPr>
              <a:t>non-FEHB</a:t>
            </a:r>
            <a:r>
              <a:rPr lang="en-US" sz="1800" spc="185" dirty="0">
                <a:cs typeface="Arial" panose="020B0604020202020204" pitchFamily="34" charset="0"/>
              </a:rPr>
              <a:t> </a:t>
            </a:r>
            <a:r>
              <a:rPr lang="en-US" sz="1800" spc="-10" dirty="0">
                <a:cs typeface="Arial" panose="020B0604020202020204" pitchFamily="34" charset="0"/>
              </a:rPr>
              <a:t>coverage</a:t>
            </a:r>
            <a:endParaRPr lang="en-US" sz="1800" dirty="0">
              <a:cs typeface="Arial" panose="020B0604020202020204" pitchFamily="34" charset="0"/>
            </a:endParaRPr>
          </a:p>
          <a:p>
            <a:pPr marL="298450" indent="-285750">
              <a:lnSpc>
                <a:spcPct val="100000"/>
              </a:lnSpc>
              <a:spcBef>
                <a:spcPts val="1330"/>
              </a:spcBef>
              <a:buFont typeface="Arial" panose="020B0604020202020204" pitchFamily="34" charset="0"/>
              <a:buChar char="•"/>
              <a:tabLst>
                <a:tab pos="240665" algn="l"/>
                <a:tab pos="241300" algn="l"/>
              </a:tabLst>
            </a:pPr>
            <a:r>
              <a:rPr lang="en-US" sz="1800" spc="-10" dirty="0">
                <a:cs typeface="Arial" panose="020B0604020202020204" pitchFamily="34" charset="0"/>
              </a:rPr>
              <a:t>Retirees </a:t>
            </a:r>
            <a:r>
              <a:rPr lang="en-US" sz="1800" spc="-5" dirty="0">
                <a:cs typeface="Arial" panose="020B0604020202020204" pitchFamily="34" charset="0"/>
              </a:rPr>
              <a:t>DO NOT </a:t>
            </a:r>
            <a:r>
              <a:rPr lang="en-US" sz="1800" spc="-10" dirty="0">
                <a:cs typeface="Arial" panose="020B0604020202020204" pitchFamily="34" charset="0"/>
              </a:rPr>
              <a:t>participate </a:t>
            </a:r>
            <a:r>
              <a:rPr lang="en-US" sz="1800" spc="-5" dirty="0">
                <a:cs typeface="Arial" panose="020B0604020202020204" pitchFamily="34" charset="0"/>
              </a:rPr>
              <a:t>in </a:t>
            </a:r>
            <a:r>
              <a:rPr lang="en-US" sz="1800" spc="-10" dirty="0">
                <a:cs typeface="Arial" panose="020B0604020202020204" pitchFamily="34" charset="0"/>
              </a:rPr>
              <a:t>Premium</a:t>
            </a:r>
            <a:r>
              <a:rPr lang="en-US" sz="1800" spc="75" dirty="0">
                <a:cs typeface="Arial" panose="020B0604020202020204" pitchFamily="34" charset="0"/>
              </a:rPr>
              <a:t> </a:t>
            </a:r>
            <a:r>
              <a:rPr lang="en-US" sz="1800" spc="-10" dirty="0">
                <a:cs typeface="Arial" panose="020B0604020202020204" pitchFamily="34" charset="0"/>
              </a:rPr>
              <a:t>Conversion</a:t>
            </a:r>
            <a:endParaRPr lang="en-US" sz="1800" dirty="0">
              <a:cs typeface="Arial" panose="020B0604020202020204" pitchFamily="34" charset="0"/>
            </a:endParaRPr>
          </a:p>
          <a:p>
            <a:pPr marL="298450" marR="273050" indent="-285750">
              <a:lnSpc>
                <a:spcPts val="2160"/>
              </a:lnSpc>
              <a:spcBef>
                <a:spcPts val="1625"/>
              </a:spcBef>
              <a:buFont typeface="Arial" panose="020B0604020202020204" pitchFamily="34" charset="0"/>
              <a:buChar char="•"/>
              <a:tabLst>
                <a:tab pos="240665" algn="l"/>
                <a:tab pos="241300" algn="l"/>
              </a:tabLst>
            </a:pPr>
            <a:r>
              <a:rPr lang="en-US" sz="1800" spc="-55" dirty="0">
                <a:cs typeface="Arial" panose="020B0604020202020204" pitchFamily="34" charset="0"/>
              </a:rPr>
              <a:t>Your </a:t>
            </a:r>
            <a:r>
              <a:rPr lang="en-US" sz="1800" spc="-5" dirty="0">
                <a:cs typeface="Arial" panose="020B0604020202020204" pitchFamily="34" charset="0"/>
              </a:rPr>
              <a:t>spouse is </a:t>
            </a:r>
            <a:r>
              <a:rPr lang="en-US" sz="1800" spc="-10" dirty="0">
                <a:cs typeface="Arial" panose="020B0604020202020204" pitchFamily="34" charset="0"/>
              </a:rPr>
              <a:t>eligible </a:t>
            </a:r>
            <a:r>
              <a:rPr lang="en-US" sz="1800" spc="-5" dirty="0">
                <a:cs typeface="Arial" panose="020B0604020202020204" pitchFamily="34" charset="0"/>
              </a:rPr>
              <a:t>to continue FEHB coverage after your death </a:t>
            </a:r>
            <a:r>
              <a:rPr lang="en-US" sz="1800" b="1" u="sng" spc="-5" dirty="0">
                <a:solidFill>
                  <a:srgbClr val="C00000"/>
                </a:solidFill>
                <a:cs typeface="Arial" panose="020B0604020202020204" pitchFamily="34" charset="0"/>
              </a:rPr>
              <a:t>only</a:t>
            </a:r>
            <a:r>
              <a:rPr lang="en-US" sz="1800" spc="-5" dirty="0">
                <a:solidFill>
                  <a:srgbClr val="C00000"/>
                </a:solidFill>
                <a:cs typeface="Arial" panose="020B0604020202020204" pitchFamily="34" charset="0"/>
              </a:rPr>
              <a:t> </a:t>
            </a:r>
            <a:r>
              <a:rPr lang="en-US" sz="1800" spc="-5" dirty="0">
                <a:cs typeface="Arial" panose="020B0604020202020204" pitchFamily="34" charset="0"/>
              </a:rPr>
              <a:t>if you have them </a:t>
            </a:r>
            <a:r>
              <a:rPr lang="en-US" sz="1800" spc="-10" dirty="0">
                <a:cs typeface="Arial" panose="020B0604020202020204" pitchFamily="34" charset="0"/>
              </a:rPr>
              <a:t>covered </a:t>
            </a:r>
            <a:r>
              <a:rPr lang="en-US" sz="1800" spc="-5" dirty="0">
                <a:cs typeface="Arial" panose="020B0604020202020204" pitchFamily="34" charset="0"/>
              </a:rPr>
              <a:t>and you elect to </a:t>
            </a:r>
            <a:r>
              <a:rPr lang="en-US" sz="1800" spc="-10" dirty="0">
                <a:cs typeface="Arial" panose="020B0604020202020204" pitchFamily="34" charset="0"/>
              </a:rPr>
              <a:t>provide </a:t>
            </a:r>
            <a:r>
              <a:rPr lang="en-US" sz="1800" spc="-5" dirty="0">
                <a:cs typeface="Arial" panose="020B0604020202020204" pitchFamily="34" charset="0"/>
              </a:rPr>
              <a:t>a </a:t>
            </a:r>
            <a:r>
              <a:rPr lang="en-US" sz="1800" spc="-10" dirty="0">
                <a:cs typeface="Arial" panose="020B0604020202020204" pitchFamily="34" charset="0"/>
              </a:rPr>
              <a:t>survivor benefit </a:t>
            </a:r>
            <a:r>
              <a:rPr lang="en-US" sz="1800" spc="-5" dirty="0">
                <a:cs typeface="Arial" panose="020B0604020202020204" pitchFamily="34" charset="0"/>
              </a:rPr>
              <a:t>at</a:t>
            </a:r>
            <a:r>
              <a:rPr lang="en-US" sz="1800" spc="5" dirty="0">
                <a:cs typeface="Arial" panose="020B0604020202020204" pitchFamily="34" charset="0"/>
              </a:rPr>
              <a:t> </a:t>
            </a:r>
            <a:r>
              <a:rPr lang="en-US" sz="1800" spc="-10" dirty="0">
                <a:cs typeface="Arial" panose="020B0604020202020204" pitchFamily="34" charset="0"/>
              </a:rPr>
              <a:t>retirement</a:t>
            </a:r>
            <a:endParaRPr lang="en-US" sz="1800" dirty="0">
              <a:cs typeface="Arial" panose="020B0604020202020204" pitchFamily="34" charset="0"/>
            </a:endParaRPr>
          </a:p>
        </p:txBody>
      </p:sp>
    </p:spTree>
    <p:extLst>
      <p:ext uri="{BB962C8B-B14F-4D97-AF65-F5344CB8AC3E}">
        <p14:creationId xmlns:p14="http://schemas.microsoft.com/office/powerpoint/2010/main" val="4255047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medicare</a:t>
            </a:r>
          </a:p>
        </p:txBody>
      </p:sp>
      <p:sp>
        <p:nvSpPr>
          <p:cNvPr id="6" name="TextBox 5">
            <a:extLst>
              <a:ext uri="{FF2B5EF4-FFF2-40B4-BE49-F238E27FC236}">
                <a16:creationId xmlns:a16="http://schemas.microsoft.com/office/drawing/2014/main" id="{15B8E142-4633-438A-8636-8F42E632E912}"/>
              </a:ext>
            </a:extLst>
          </p:cNvPr>
          <p:cNvSpPr txBox="1"/>
          <p:nvPr/>
        </p:nvSpPr>
        <p:spPr>
          <a:xfrm>
            <a:off x="790575" y="1057275"/>
            <a:ext cx="6627019" cy="4187939"/>
          </a:xfrm>
          <a:prstGeom prst="rect">
            <a:avLst/>
          </a:prstGeom>
          <a:noFill/>
        </p:spPr>
        <p:txBody>
          <a:bodyPr wrap="square">
            <a:spAutoFit/>
          </a:bodyPr>
          <a:lstStyle/>
          <a:p>
            <a:pPr marL="298450" indent="-285750">
              <a:lnSpc>
                <a:spcPct val="100000"/>
              </a:lnSpc>
              <a:buFont typeface="Arial" panose="020B0604020202020204" pitchFamily="34" charset="0"/>
              <a:buChar char="•"/>
              <a:tabLst>
                <a:tab pos="240665" algn="l"/>
                <a:tab pos="241300" algn="l"/>
              </a:tabLst>
            </a:pPr>
            <a:r>
              <a:rPr lang="en-US" sz="1800" spc="-5" dirty="0">
                <a:cs typeface="Arial" panose="020B0604020202020204" pitchFamily="34" charset="0"/>
              </a:rPr>
              <a:t>Part A (Hospitalization) – No</a:t>
            </a:r>
            <a:r>
              <a:rPr lang="en-US" sz="1800" spc="-215" dirty="0">
                <a:cs typeface="Arial" panose="020B0604020202020204" pitchFamily="34" charset="0"/>
              </a:rPr>
              <a:t> </a:t>
            </a:r>
            <a:r>
              <a:rPr lang="en-US" sz="1800" spc="-5" dirty="0">
                <a:cs typeface="Arial" panose="020B0604020202020204" pitchFamily="34" charset="0"/>
              </a:rPr>
              <a:t>Cost</a:t>
            </a:r>
            <a:endParaRPr lang="en-US" sz="1800" dirty="0">
              <a:cs typeface="Arial" panose="020B0604020202020204" pitchFamily="34" charset="0"/>
            </a:endParaRPr>
          </a:p>
          <a:p>
            <a:pPr marL="755015" indent="-285750">
              <a:lnSpc>
                <a:spcPct val="100000"/>
              </a:lnSpc>
              <a:spcBef>
                <a:spcPts val="855"/>
              </a:spcBef>
              <a:buFont typeface="Arial" panose="020B0604020202020204" pitchFamily="34" charset="0"/>
              <a:buChar char="•"/>
            </a:pPr>
            <a:r>
              <a:rPr lang="en-US" sz="1800" spc="-5" dirty="0">
                <a:cs typeface="Arial" panose="020B0604020202020204" pitchFamily="34" charset="0"/>
              </a:rPr>
              <a:t>Enroll at age</a:t>
            </a:r>
            <a:r>
              <a:rPr lang="en-US" sz="1800" spc="-345" dirty="0">
                <a:cs typeface="Arial" panose="020B0604020202020204" pitchFamily="34" charset="0"/>
              </a:rPr>
              <a:t> </a:t>
            </a:r>
            <a:r>
              <a:rPr lang="en-US" sz="1800" spc="-10" dirty="0">
                <a:cs typeface="Arial" panose="020B0604020202020204" pitchFamily="34" charset="0"/>
              </a:rPr>
              <a:t>65</a:t>
            </a:r>
            <a:endParaRPr lang="en-US" sz="1800" dirty="0">
              <a:cs typeface="Arial" panose="020B0604020202020204" pitchFamily="34" charset="0"/>
            </a:endParaRPr>
          </a:p>
          <a:p>
            <a:pPr marL="755015" marR="5080" indent="-285750">
              <a:lnSpc>
                <a:spcPts val="2160"/>
              </a:lnSpc>
              <a:spcBef>
                <a:spcPts val="1130"/>
              </a:spcBef>
              <a:buFont typeface="Arial" panose="020B0604020202020204" pitchFamily="34" charset="0"/>
              <a:buChar char="•"/>
            </a:pPr>
            <a:r>
              <a:rPr lang="en-US" sz="1800" spc="-10" dirty="0">
                <a:cs typeface="Arial" panose="020B0604020202020204" pitchFamily="34" charset="0"/>
              </a:rPr>
              <a:t>Enrollment </a:t>
            </a:r>
            <a:r>
              <a:rPr lang="en-US" sz="1800" spc="-5" dirty="0">
                <a:cs typeface="Arial" panose="020B0604020202020204" pitchFamily="34" charset="0"/>
              </a:rPr>
              <a:t>is </a:t>
            </a:r>
            <a:r>
              <a:rPr lang="en-US" sz="1800" spc="-10" dirty="0">
                <a:cs typeface="Arial" panose="020B0604020202020204" pitchFamily="34" charset="0"/>
              </a:rPr>
              <a:t>automatic </a:t>
            </a:r>
            <a:r>
              <a:rPr lang="en-US" sz="1800" spc="-5" dirty="0">
                <a:cs typeface="Arial" panose="020B0604020202020204" pitchFamily="34" charset="0"/>
              </a:rPr>
              <a:t>at age 65 if you are receiving</a:t>
            </a:r>
            <a:r>
              <a:rPr lang="en-US" sz="1800" spc="-160" dirty="0">
                <a:cs typeface="Arial" panose="020B0604020202020204" pitchFamily="34" charset="0"/>
              </a:rPr>
              <a:t> </a:t>
            </a:r>
            <a:r>
              <a:rPr lang="en-US" sz="1800" spc="-5" dirty="0">
                <a:cs typeface="Arial" panose="020B0604020202020204" pitchFamily="34" charset="0"/>
              </a:rPr>
              <a:t>Social  Security</a:t>
            </a:r>
            <a:r>
              <a:rPr lang="en-US" sz="1800" spc="-40" dirty="0">
                <a:cs typeface="Arial" panose="020B0604020202020204" pitchFamily="34" charset="0"/>
              </a:rPr>
              <a:t> </a:t>
            </a:r>
            <a:r>
              <a:rPr lang="en-US" sz="1800" spc="-5" dirty="0">
                <a:cs typeface="Arial" panose="020B0604020202020204" pitchFamily="34" charset="0"/>
              </a:rPr>
              <a:t>Benefits</a:t>
            </a:r>
            <a:endParaRPr lang="en-US" sz="1800" dirty="0">
              <a:cs typeface="Arial" panose="020B0604020202020204" pitchFamily="34" charset="0"/>
            </a:endParaRPr>
          </a:p>
          <a:p>
            <a:pPr marL="298450" marR="252095" indent="-285750">
              <a:lnSpc>
                <a:spcPts val="2160"/>
              </a:lnSpc>
              <a:spcBef>
                <a:spcPts val="1590"/>
              </a:spcBef>
              <a:buFont typeface="Arial" panose="020B0604020202020204" pitchFamily="34" charset="0"/>
              <a:buChar char="•"/>
              <a:tabLst>
                <a:tab pos="240665" algn="l"/>
                <a:tab pos="241300" algn="l"/>
              </a:tabLst>
            </a:pPr>
            <a:r>
              <a:rPr lang="en-US" sz="1800" spc="-5" dirty="0">
                <a:cs typeface="Arial" panose="020B0604020202020204" pitchFamily="34" charset="0"/>
              </a:rPr>
              <a:t>Part B </a:t>
            </a:r>
            <a:r>
              <a:rPr lang="en-US" sz="1800" spc="-10" dirty="0">
                <a:cs typeface="Arial" panose="020B0604020202020204" pitchFamily="34" charset="0"/>
              </a:rPr>
              <a:t>(Medical) </a:t>
            </a:r>
            <a:r>
              <a:rPr lang="en-US" sz="1800" spc="-5" dirty="0">
                <a:cs typeface="Arial" panose="020B0604020202020204" pitchFamily="34" charset="0"/>
              </a:rPr>
              <a:t>– </a:t>
            </a:r>
            <a:r>
              <a:rPr lang="en-US" sz="1800" spc="-10" dirty="0">
                <a:cs typeface="Arial" panose="020B0604020202020204" pitchFamily="34" charset="0"/>
              </a:rPr>
              <a:t>Monthly premium </a:t>
            </a:r>
            <a:r>
              <a:rPr lang="en-US" sz="1800" spc="-5" dirty="0">
                <a:cs typeface="Arial" panose="020B0604020202020204" pitchFamily="34" charset="0"/>
              </a:rPr>
              <a:t>based on yearly </a:t>
            </a:r>
            <a:r>
              <a:rPr lang="en-US" sz="1800" spc="-10" dirty="0">
                <a:cs typeface="Arial" panose="020B0604020202020204" pitchFamily="34" charset="0"/>
              </a:rPr>
              <a:t>adjusted </a:t>
            </a:r>
            <a:r>
              <a:rPr lang="en-US" sz="1800" spc="-5" dirty="0">
                <a:cs typeface="Arial" panose="020B0604020202020204" pitchFamily="34" charset="0"/>
              </a:rPr>
              <a:t>gross</a:t>
            </a:r>
            <a:r>
              <a:rPr lang="en-US" sz="1800" spc="-90" dirty="0">
                <a:cs typeface="Arial" panose="020B0604020202020204" pitchFamily="34" charset="0"/>
              </a:rPr>
              <a:t> </a:t>
            </a:r>
            <a:r>
              <a:rPr lang="en-US" sz="1800" spc="-10" dirty="0">
                <a:cs typeface="Arial" panose="020B0604020202020204" pitchFamily="34" charset="0"/>
              </a:rPr>
              <a:t>income</a:t>
            </a:r>
            <a:endParaRPr lang="en-US" sz="1800" dirty="0">
              <a:cs typeface="Arial" panose="020B0604020202020204" pitchFamily="34" charset="0"/>
            </a:endParaRPr>
          </a:p>
          <a:p>
            <a:pPr marL="298450" indent="-285750">
              <a:lnSpc>
                <a:spcPct val="100000"/>
              </a:lnSpc>
              <a:spcBef>
                <a:spcPts val="1325"/>
              </a:spcBef>
              <a:buFont typeface="Arial" panose="020B0604020202020204" pitchFamily="34" charset="0"/>
              <a:buChar char="•"/>
              <a:tabLst>
                <a:tab pos="240665" algn="l"/>
                <a:tab pos="241300" algn="l"/>
              </a:tabLst>
            </a:pPr>
            <a:r>
              <a:rPr lang="en-US" sz="1800" spc="-5" dirty="0">
                <a:cs typeface="Arial" panose="020B0604020202020204" pitchFamily="34" charset="0"/>
              </a:rPr>
              <a:t>Part C – A plan </a:t>
            </a:r>
            <a:r>
              <a:rPr lang="en-US" sz="1800" spc="-10" dirty="0">
                <a:cs typeface="Arial" panose="020B0604020202020204" pitchFamily="34" charset="0"/>
              </a:rPr>
              <a:t>offered </a:t>
            </a:r>
            <a:r>
              <a:rPr lang="en-US" sz="1800" spc="-5" dirty="0">
                <a:cs typeface="Arial" panose="020B0604020202020204" pitchFamily="34" charset="0"/>
              </a:rPr>
              <a:t>by a </a:t>
            </a:r>
            <a:r>
              <a:rPr lang="en-US" sz="1800" spc="-10" dirty="0">
                <a:cs typeface="Arial" panose="020B0604020202020204" pitchFamily="34" charset="0"/>
              </a:rPr>
              <a:t>private</a:t>
            </a:r>
            <a:r>
              <a:rPr lang="en-US" sz="1800" spc="-220" dirty="0">
                <a:cs typeface="Arial" panose="020B0604020202020204" pitchFamily="34" charset="0"/>
              </a:rPr>
              <a:t> </a:t>
            </a:r>
            <a:r>
              <a:rPr lang="en-US" sz="1800" spc="-10" dirty="0">
                <a:cs typeface="Arial" panose="020B0604020202020204" pitchFamily="34" charset="0"/>
              </a:rPr>
              <a:t>company</a:t>
            </a:r>
            <a:endParaRPr lang="en-US" sz="1800" dirty="0">
              <a:cs typeface="Arial" panose="020B0604020202020204" pitchFamily="34" charset="0"/>
            </a:endParaRPr>
          </a:p>
          <a:p>
            <a:pPr marL="298450" indent="-285750">
              <a:lnSpc>
                <a:spcPct val="100000"/>
              </a:lnSpc>
              <a:spcBef>
                <a:spcPts val="1360"/>
              </a:spcBef>
              <a:buFont typeface="Arial" panose="020B0604020202020204" pitchFamily="34" charset="0"/>
              <a:buChar char="•"/>
              <a:tabLst>
                <a:tab pos="240665" algn="l"/>
                <a:tab pos="241300" algn="l"/>
              </a:tabLst>
            </a:pPr>
            <a:r>
              <a:rPr lang="en-US" sz="1800" spc="-5" dirty="0">
                <a:cs typeface="Arial" panose="020B0604020202020204" pitchFamily="34" charset="0"/>
              </a:rPr>
              <a:t>Part D (Drug) – </a:t>
            </a:r>
            <a:r>
              <a:rPr lang="en-US" sz="1800" spc="-10" dirty="0">
                <a:cs typeface="Arial" panose="020B0604020202020204" pitchFamily="34" charset="0"/>
              </a:rPr>
              <a:t>Monthly</a:t>
            </a:r>
            <a:r>
              <a:rPr lang="en-US" sz="1800" spc="-15" dirty="0">
                <a:cs typeface="Arial" panose="020B0604020202020204" pitchFamily="34" charset="0"/>
              </a:rPr>
              <a:t> </a:t>
            </a:r>
            <a:r>
              <a:rPr lang="en-US" sz="1800" spc="-10" dirty="0">
                <a:cs typeface="Arial" panose="020B0604020202020204" pitchFamily="34" charset="0"/>
              </a:rPr>
              <a:t>premium</a:t>
            </a:r>
          </a:p>
          <a:p>
            <a:pPr marL="298450" indent="-285750">
              <a:lnSpc>
                <a:spcPct val="100000"/>
              </a:lnSpc>
              <a:spcBef>
                <a:spcPts val="1360"/>
              </a:spcBef>
              <a:buFont typeface="Arial" panose="020B0604020202020204" pitchFamily="34" charset="0"/>
              <a:buChar char="•"/>
              <a:tabLst>
                <a:tab pos="240665" algn="l"/>
                <a:tab pos="241300" algn="l"/>
              </a:tabLst>
            </a:pPr>
            <a:r>
              <a:rPr lang="en-US" sz="1800" dirty="0">
                <a:cs typeface="Arial" panose="020B0604020202020204" pitchFamily="34" charset="0"/>
                <a:hlinkClick r:id="rId3"/>
              </a:rPr>
              <a:t>https://www.medicare.gov/</a:t>
            </a:r>
            <a:endParaRPr lang="en-US" sz="1800" dirty="0">
              <a:cs typeface="Arial" panose="020B0604020202020204" pitchFamily="34" charset="0"/>
            </a:endParaRPr>
          </a:p>
          <a:p>
            <a:pPr marL="298450" indent="-285750">
              <a:lnSpc>
                <a:spcPct val="100000"/>
              </a:lnSpc>
              <a:spcBef>
                <a:spcPts val="1360"/>
              </a:spcBef>
              <a:buFont typeface="Arial" panose="020B0604020202020204" pitchFamily="34" charset="0"/>
              <a:buChar char="•"/>
              <a:tabLst>
                <a:tab pos="240665" algn="l"/>
                <a:tab pos="241300" algn="l"/>
              </a:tabLst>
            </a:pPr>
            <a:r>
              <a:rPr lang="en-US" sz="1800" dirty="0">
                <a:cs typeface="Arial" panose="020B0604020202020204" pitchFamily="34" charset="0"/>
              </a:rPr>
              <a:t>Phone 1-800-633-4227</a:t>
            </a:r>
          </a:p>
        </p:txBody>
      </p:sp>
      <p:sp>
        <p:nvSpPr>
          <p:cNvPr id="7" name="object 4">
            <a:extLst>
              <a:ext uri="{FF2B5EF4-FFF2-40B4-BE49-F238E27FC236}">
                <a16:creationId xmlns:a16="http://schemas.microsoft.com/office/drawing/2014/main" id="{09F00C4C-FBC4-4752-BA76-63D0B635A152}"/>
              </a:ext>
            </a:extLst>
          </p:cNvPr>
          <p:cNvSpPr/>
          <p:nvPr/>
        </p:nvSpPr>
        <p:spPr>
          <a:xfrm>
            <a:off x="5670537" y="4024313"/>
            <a:ext cx="2543555" cy="1905000"/>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33511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740856" y="209420"/>
            <a:ext cx="6984206" cy="1087438"/>
          </a:xfrm>
        </p:spPr>
        <p:txBody>
          <a:bodyPr>
            <a:normAutofit/>
          </a:bodyPr>
          <a:lstStyle/>
          <a:p>
            <a:pPr algn="ctr"/>
            <a:r>
              <a:rPr lang="en-US" u="sng" dirty="0"/>
              <a:t>fegli</a:t>
            </a:r>
          </a:p>
        </p:txBody>
      </p:sp>
      <p:sp>
        <p:nvSpPr>
          <p:cNvPr id="8" name="TextBox 7">
            <a:extLst>
              <a:ext uri="{FF2B5EF4-FFF2-40B4-BE49-F238E27FC236}">
                <a16:creationId xmlns:a16="http://schemas.microsoft.com/office/drawing/2014/main" id="{F9161162-208C-49E6-82FD-3DD587011CF2}"/>
              </a:ext>
            </a:extLst>
          </p:cNvPr>
          <p:cNvSpPr txBox="1"/>
          <p:nvPr/>
        </p:nvSpPr>
        <p:spPr>
          <a:xfrm>
            <a:off x="1356409" y="1112192"/>
            <a:ext cx="5753099" cy="369332"/>
          </a:xfrm>
          <a:prstGeom prst="rect">
            <a:avLst/>
          </a:prstGeom>
          <a:noFill/>
        </p:spPr>
        <p:txBody>
          <a:bodyPr wrap="square">
            <a:spAutoFit/>
          </a:bodyPr>
          <a:lstStyle/>
          <a:p>
            <a:pPr marL="12700" algn="ctr">
              <a:lnSpc>
                <a:spcPct val="100000"/>
              </a:lnSpc>
            </a:pPr>
            <a:r>
              <a:rPr lang="en-US" sz="1800" b="1" dirty="0">
                <a:cs typeface="Arial"/>
              </a:rPr>
              <a:t>Federal Employees’ Group Life Insurance</a:t>
            </a:r>
            <a:endParaRPr lang="en-US" sz="1800" dirty="0">
              <a:cs typeface="Arial"/>
            </a:endParaRPr>
          </a:p>
        </p:txBody>
      </p:sp>
      <p:sp>
        <p:nvSpPr>
          <p:cNvPr id="9" name="object 4">
            <a:extLst>
              <a:ext uri="{FF2B5EF4-FFF2-40B4-BE49-F238E27FC236}">
                <a16:creationId xmlns:a16="http://schemas.microsoft.com/office/drawing/2014/main" id="{DC01E080-8B4D-48EC-BA27-61D87F28157C}"/>
              </a:ext>
            </a:extLst>
          </p:cNvPr>
          <p:cNvSpPr/>
          <p:nvPr/>
        </p:nvSpPr>
        <p:spPr>
          <a:xfrm>
            <a:off x="1048942" y="1672097"/>
            <a:ext cx="6368034" cy="2438400"/>
          </a:xfrm>
          <a:prstGeom prst="rect">
            <a:avLst/>
          </a:prstGeom>
          <a:blipFill>
            <a:blip r:embed="rId3" cstate="print"/>
            <a:stretch>
              <a:fillRect/>
            </a:stretch>
          </a:blipFill>
        </p:spPr>
        <p:txBody>
          <a:bodyPr wrap="square" lIns="0" tIns="0" rIns="0" bIns="0" rtlCol="0"/>
          <a:lstStyle/>
          <a:p>
            <a:endParaRPr dirty="0"/>
          </a:p>
        </p:txBody>
      </p:sp>
      <p:sp>
        <p:nvSpPr>
          <p:cNvPr id="10" name="TextBox 9">
            <a:extLst>
              <a:ext uri="{FF2B5EF4-FFF2-40B4-BE49-F238E27FC236}">
                <a16:creationId xmlns:a16="http://schemas.microsoft.com/office/drawing/2014/main" id="{D20EE5E2-7CC5-4845-AE41-0682D82724E2}"/>
              </a:ext>
            </a:extLst>
          </p:cNvPr>
          <p:cNvSpPr txBox="1"/>
          <p:nvPr/>
        </p:nvSpPr>
        <p:spPr>
          <a:xfrm>
            <a:off x="1079897" y="4377270"/>
            <a:ext cx="6984206" cy="1477328"/>
          </a:xfrm>
          <a:prstGeom prst="rect">
            <a:avLst/>
          </a:prstGeom>
          <a:noFill/>
        </p:spPr>
        <p:txBody>
          <a:bodyPr wrap="square">
            <a:spAutoFit/>
          </a:bodyPr>
          <a:lstStyle/>
          <a:p>
            <a:pPr algn="ctr"/>
            <a:r>
              <a:rPr lang="en-US" sz="1800" spc="-5" dirty="0">
                <a:cs typeface="Arial" panose="020B0604020202020204" pitchFamily="34" charset="0"/>
              </a:rPr>
              <a:t>Additional Information:</a:t>
            </a:r>
          </a:p>
          <a:p>
            <a:pPr algn="ctr"/>
            <a:r>
              <a:rPr lang="en-US" sz="1800" spc="-5" dirty="0">
                <a:cs typeface="Arial" panose="020B0604020202020204" pitchFamily="34" charset="0"/>
                <a:hlinkClick r:id="rId4"/>
              </a:rPr>
              <a:t>https://www.opm.gov/healthcare-insurance/life-insurance/</a:t>
            </a:r>
            <a:endParaRPr lang="en-US" sz="1800" spc="-5" dirty="0">
              <a:cs typeface="Arial" panose="020B0604020202020204" pitchFamily="34" charset="0"/>
            </a:endParaRPr>
          </a:p>
          <a:p>
            <a:pPr algn="ctr"/>
            <a:endParaRPr lang="en-US" sz="1800" spc="-5" dirty="0">
              <a:cs typeface="Arial" panose="020B0604020202020204" pitchFamily="34" charset="0"/>
            </a:endParaRPr>
          </a:p>
          <a:p>
            <a:pPr algn="ctr"/>
            <a:r>
              <a:rPr lang="en-US" sz="1800" spc="-5" dirty="0">
                <a:cs typeface="Arial" panose="020B0604020202020204" pitchFamily="34" charset="0"/>
              </a:rPr>
              <a:t>OPM Telephone: 1-888-767-6738</a:t>
            </a:r>
          </a:p>
          <a:p>
            <a:pPr algn="ctr"/>
            <a:endParaRPr lang="en-US" sz="1800" dirty="0">
              <a:cs typeface="Arial" panose="020B0604020202020204" pitchFamily="34" charset="0"/>
            </a:endParaRPr>
          </a:p>
        </p:txBody>
      </p:sp>
    </p:spTree>
    <p:extLst>
      <p:ext uri="{BB962C8B-B14F-4D97-AF65-F5344CB8AC3E}">
        <p14:creationId xmlns:p14="http://schemas.microsoft.com/office/powerpoint/2010/main" val="19051560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fegli</a:t>
            </a:r>
          </a:p>
        </p:txBody>
      </p:sp>
      <p:sp>
        <p:nvSpPr>
          <p:cNvPr id="7" name="TextBox 6">
            <a:extLst>
              <a:ext uri="{FF2B5EF4-FFF2-40B4-BE49-F238E27FC236}">
                <a16:creationId xmlns:a16="http://schemas.microsoft.com/office/drawing/2014/main" id="{EAB156C8-2958-4446-A019-D9401F9244E3}"/>
              </a:ext>
            </a:extLst>
          </p:cNvPr>
          <p:cNvSpPr txBox="1"/>
          <p:nvPr/>
        </p:nvSpPr>
        <p:spPr>
          <a:xfrm>
            <a:off x="1634730" y="1263134"/>
            <a:ext cx="4581524" cy="369332"/>
          </a:xfrm>
          <a:prstGeom prst="rect">
            <a:avLst/>
          </a:prstGeom>
          <a:noFill/>
        </p:spPr>
        <p:txBody>
          <a:bodyPr wrap="square">
            <a:spAutoFit/>
          </a:bodyPr>
          <a:lstStyle/>
          <a:p>
            <a:pPr marL="12700" algn="ctr">
              <a:lnSpc>
                <a:spcPct val="100000"/>
              </a:lnSpc>
            </a:pPr>
            <a:r>
              <a:rPr lang="en-US" sz="1800" b="1" dirty="0">
                <a:cs typeface="Arial"/>
              </a:rPr>
              <a:t>Continuation into Retirement</a:t>
            </a:r>
            <a:endParaRPr lang="en-US" sz="1800" dirty="0">
              <a:cs typeface="Arial"/>
            </a:endParaRPr>
          </a:p>
        </p:txBody>
      </p:sp>
      <p:sp>
        <p:nvSpPr>
          <p:cNvPr id="11" name="TextBox 10">
            <a:extLst>
              <a:ext uri="{FF2B5EF4-FFF2-40B4-BE49-F238E27FC236}">
                <a16:creationId xmlns:a16="http://schemas.microsoft.com/office/drawing/2014/main" id="{C561DC44-9CA9-40C8-B16F-D65ED1CB7C68}"/>
              </a:ext>
            </a:extLst>
          </p:cNvPr>
          <p:cNvSpPr txBox="1"/>
          <p:nvPr/>
        </p:nvSpPr>
        <p:spPr>
          <a:xfrm>
            <a:off x="366713" y="1780104"/>
            <a:ext cx="7929562" cy="2039020"/>
          </a:xfrm>
          <a:prstGeom prst="rect">
            <a:avLst/>
          </a:prstGeom>
          <a:noFill/>
        </p:spPr>
        <p:txBody>
          <a:bodyPr wrap="square">
            <a:spAutoFit/>
          </a:bodyPr>
          <a:lstStyle/>
          <a:p>
            <a:pPr marL="298450" indent="-285750">
              <a:lnSpc>
                <a:spcPct val="100000"/>
              </a:lnSpc>
              <a:buFont typeface="Arial" panose="020B0604020202020204" pitchFamily="34" charset="0"/>
              <a:buChar char="•"/>
              <a:tabLst>
                <a:tab pos="240665" algn="l"/>
                <a:tab pos="241300" algn="l"/>
              </a:tabLst>
            </a:pPr>
            <a:r>
              <a:rPr lang="en-US" sz="1800" spc="-5" dirty="0">
                <a:cs typeface="Arial" panose="020B0604020202020204" pitchFamily="34" charset="0"/>
              </a:rPr>
              <a:t>Retire on an </a:t>
            </a:r>
            <a:r>
              <a:rPr lang="en-US" sz="1800" spc="-10" dirty="0">
                <a:cs typeface="Arial" panose="020B0604020202020204" pitchFamily="34" charset="0"/>
              </a:rPr>
              <a:t>immediate annuity</a:t>
            </a:r>
            <a:endParaRPr lang="en-US" sz="1800" dirty="0">
              <a:cs typeface="Arial" panose="020B0604020202020204" pitchFamily="34" charset="0"/>
            </a:endParaRPr>
          </a:p>
          <a:p>
            <a:pPr marL="298450" indent="-285750">
              <a:lnSpc>
                <a:spcPct val="100000"/>
              </a:lnSpc>
              <a:spcBef>
                <a:spcPts val="1360"/>
              </a:spcBef>
              <a:buFont typeface="Arial" panose="020B0604020202020204" pitchFamily="34" charset="0"/>
              <a:buChar char="•"/>
              <a:tabLst>
                <a:tab pos="240665" algn="l"/>
                <a:tab pos="241300" algn="l"/>
              </a:tabLst>
            </a:pPr>
            <a:r>
              <a:rPr lang="en-US" sz="1800" spc="-5" dirty="0">
                <a:cs typeface="Arial" panose="020B0604020202020204" pitchFamily="34" charset="0"/>
              </a:rPr>
              <a:t>Insured on the date of</a:t>
            </a:r>
            <a:r>
              <a:rPr lang="en-US" sz="1800" spc="-65" dirty="0">
                <a:cs typeface="Arial" panose="020B0604020202020204" pitchFamily="34" charset="0"/>
              </a:rPr>
              <a:t> </a:t>
            </a:r>
            <a:r>
              <a:rPr lang="en-US" sz="1800" spc="-10" dirty="0">
                <a:cs typeface="Arial" panose="020B0604020202020204" pitchFamily="34" charset="0"/>
              </a:rPr>
              <a:t>retirement</a:t>
            </a:r>
            <a:endParaRPr lang="en-US" sz="1800" dirty="0">
              <a:cs typeface="Arial" panose="020B0604020202020204" pitchFamily="34" charset="0"/>
            </a:endParaRPr>
          </a:p>
          <a:p>
            <a:pPr marL="298450" marR="5080" indent="-285750">
              <a:lnSpc>
                <a:spcPts val="2160"/>
              </a:lnSpc>
              <a:spcBef>
                <a:spcPts val="1630"/>
              </a:spcBef>
              <a:buFont typeface="Arial" panose="020B0604020202020204" pitchFamily="34" charset="0"/>
              <a:buChar char="•"/>
              <a:tabLst>
                <a:tab pos="240665" algn="l"/>
                <a:tab pos="241300" algn="l"/>
              </a:tabLst>
            </a:pPr>
            <a:r>
              <a:rPr lang="en-US" sz="1800" spc="-10" dirty="0">
                <a:cs typeface="Arial" panose="020B0604020202020204" pitchFamily="34" charset="0"/>
              </a:rPr>
              <a:t>Enrolled </a:t>
            </a:r>
            <a:r>
              <a:rPr lang="en-US" sz="1800" spc="-5" dirty="0">
                <a:cs typeface="Arial" panose="020B0604020202020204" pitchFamily="34" charset="0"/>
              </a:rPr>
              <a:t>in each Option and Multiple for the 5 years of service  prior to </a:t>
            </a:r>
            <a:r>
              <a:rPr lang="en-US" sz="1800" spc="-10" dirty="0">
                <a:cs typeface="Arial" panose="020B0604020202020204" pitchFamily="34" charset="0"/>
              </a:rPr>
              <a:t>retirement</a:t>
            </a:r>
            <a:r>
              <a:rPr lang="en-US" sz="1800" b="1" spc="-10" dirty="0">
                <a:cs typeface="Arial" panose="020B0604020202020204" pitchFamily="34" charset="0"/>
              </a:rPr>
              <a:t> </a:t>
            </a:r>
            <a:r>
              <a:rPr lang="en-US" sz="1800" b="1" u="sng" spc="-5" dirty="0">
                <a:solidFill>
                  <a:srgbClr val="C00000"/>
                </a:solidFill>
                <a:cs typeface="Arial" panose="020B0604020202020204" pitchFamily="34" charset="0"/>
              </a:rPr>
              <a:t>OR</a:t>
            </a:r>
            <a:r>
              <a:rPr lang="en-US" sz="1800" b="1" spc="-5" dirty="0">
                <a:solidFill>
                  <a:srgbClr val="C00000"/>
                </a:solidFill>
                <a:cs typeface="Arial" panose="020B0604020202020204" pitchFamily="34" charset="0"/>
              </a:rPr>
              <a:t> </a:t>
            </a:r>
            <a:r>
              <a:rPr lang="en-US" sz="1800" spc="-5" dirty="0">
                <a:cs typeface="Arial" panose="020B0604020202020204" pitchFamily="34" charset="0"/>
              </a:rPr>
              <a:t>since your FIRST </a:t>
            </a:r>
            <a:r>
              <a:rPr lang="en-US" sz="1800" spc="-10" dirty="0">
                <a:cs typeface="Arial" panose="020B0604020202020204" pitchFamily="34" charset="0"/>
              </a:rPr>
              <a:t>opportunity </a:t>
            </a:r>
            <a:r>
              <a:rPr lang="en-US" sz="1800" spc="-5" dirty="0">
                <a:cs typeface="Arial" panose="020B0604020202020204" pitchFamily="34" charset="0"/>
              </a:rPr>
              <a:t>to</a:t>
            </a:r>
            <a:r>
              <a:rPr lang="en-US" sz="1800" spc="10" dirty="0">
                <a:cs typeface="Arial" panose="020B0604020202020204" pitchFamily="34" charset="0"/>
              </a:rPr>
              <a:t> </a:t>
            </a:r>
            <a:r>
              <a:rPr lang="en-US" sz="1800" spc="-10" dirty="0">
                <a:cs typeface="Arial" panose="020B0604020202020204" pitchFamily="34" charset="0"/>
              </a:rPr>
              <a:t>enroll</a:t>
            </a:r>
            <a:endParaRPr lang="en-US" sz="1800" dirty="0">
              <a:cs typeface="Arial" panose="020B0604020202020204" pitchFamily="34" charset="0"/>
            </a:endParaRPr>
          </a:p>
          <a:p>
            <a:pPr marL="298450" indent="-285750">
              <a:lnSpc>
                <a:spcPct val="100000"/>
              </a:lnSpc>
              <a:spcBef>
                <a:spcPts val="1320"/>
              </a:spcBef>
              <a:buFont typeface="Arial" panose="020B0604020202020204" pitchFamily="34" charset="0"/>
              <a:buChar char="•"/>
              <a:tabLst>
                <a:tab pos="240665" algn="l"/>
                <a:tab pos="241300" algn="l"/>
                <a:tab pos="2017395" algn="l"/>
              </a:tabLst>
            </a:pPr>
            <a:r>
              <a:rPr lang="en-US" sz="1800" spc="-10" dirty="0">
                <a:cs typeface="Arial" panose="020B0604020202020204" pitchFamily="34" charset="0"/>
              </a:rPr>
              <a:t>Election</a:t>
            </a:r>
            <a:r>
              <a:rPr lang="en-US" sz="1800" spc="60" dirty="0">
                <a:cs typeface="Arial" panose="020B0604020202020204" pitchFamily="34" charset="0"/>
              </a:rPr>
              <a:t> </a:t>
            </a:r>
            <a:r>
              <a:rPr lang="en-US" sz="1800" spc="-5" dirty="0">
                <a:cs typeface="Arial" panose="020B0604020202020204" pitchFamily="34" charset="0"/>
              </a:rPr>
              <a:t>Form: SF 2818 – </a:t>
            </a:r>
            <a:r>
              <a:rPr lang="en-US" sz="1800" spc="-10" dirty="0">
                <a:cs typeface="Arial" panose="020B0604020202020204" pitchFamily="34" charset="0"/>
              </a:rPr>
              <a:t>Continuation </a:t>
            </a:r>
            <a:r>
              <a:rPr lang="en-US" sz="1800" spc="-5" dirty="0">
                <a:cs typeface="Arial" panose="020B0604020202020204" pitchFamily="34" charset="0"/>
              </a:rPr>
              <a:t>of Life</a:t>
            </a:r>
            <a:r>
              <a:rPr lang="en-US" sz="1800" spc="20" dirty="0">
                <a:cs typeface="Arial" panose="020B0604020202020204" pitchFamily="34" charset="0"/>
              </a:rPr>
              <a:t> </a:t>
            </a:r>
            <a:r>
              <a:rPr lang="en-US" sz="1800" spc="-5" dirty="0">
                <a:cs typeface="Arial" panose="020B0604020202020204" pitchFamily="34" charset="0"/>
              </a:rPr>
              <a:t>Insurance</a:t>
            </a:r>
            <a:endParaRPr lang="en-US" sz="1800" dirty="0">
              <a:cs typeface="Arial" panose="020B0604020202020204" pitchFamily="34" charset="0"/>
            </a:endParaRPr>
          </a:p>
        </p:txBody>
      </p:sp>
      <p:sp>
        <p:nvSpPr>
          <p:cNvPr id="12" name="object 4">
            <a:extLst>
              <a:ext uri="{FF2B5EF4-FFF2-40B4-BE49-F238E27FC236}">
                <a16:creationId xmlns:a16="http://schemas.microsoft.com/office/drawing/2014/main" id="{0BF12775-F04E-4DFE-B0F0-6EB35A20A34F}"/>
              </a:ext>
            </a:extLst>
          </p:cNvPr>
          <p:cNvSpPr/>
          <p:nvPr/>
        </p:nvSpPr>
        <p:spPr>
          <a:xfrm>
            <a:off x="2602089" y="4072465"/>
            <a:ext cx="3614165" cy="1779910"/>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7457565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8" y="209420"/>
            <a:ext cx="7717555" cy="1087438"/>
          </a:xfrm>
        </p:spPr>
        <p:txBody>
          <a:bodyPr>
            <a:normAutofit/>
          </a:bodyPr>
          <a:lstStyle/>
          <a:p>
            <a:pPr algn="ctr"/>
            <a:r>
              <a:rPr lang="en-US" u="sng" dirty="0"/>
              <a:t>fegli</a:t>
            </a:r>
          </a:p>
        </p:txBody>
      </p:sp>
      <p:sp>
        <p:nvSpPr>
          <p:cNvPr id="8" name="TextBox 7">
            <a:extLst>
              <a:ext uri="{FF2B5EF4-FFF2-40B4-BE49-F238E27FC236}">
                <a16:creationId xmlns:a16="http://schemas.microsoft.com/office/drawing/2014/main" id="{DF138A1E-6CBE-4AC9-9AC4-D3E7B7C086C0}"/>
              </a:ext>
            </a:extLst>
          </p:cNvPr>
          <p:cNvSpPr txBox="1"/>
          <p:nvPr/>
        </p:nvSpPr>
        <p:spPr>
          <a:xfrm>
            <a:off x="1061885" y="1258371"/>
            <a:ext cx="7089058" cy="954107"/>
          </a:xfrm>
          <a:prstGeom prst="rect">
            <a:avLst/>
          </a:prstGeom>
          <a:noFill/>
        </p:spPr>
        <p:txBody>
          <a:bodyPr wrap="square">
            <a:spAutoFit/>
          </a:bodyPr>
          <a:lstStyle/>
          <a:p>
            <a:pPr marL="12700" algn="ctr">
              <a:lnSpc>
                <a:spcPct val="100000"/>
              </a:lnSpc>
            </a:pPr>
            <a:r>
              <a:rPr lang="en-US" sz="2000" b="1" dirty="0">
                <a:cs typeface="Arial"/>
              </a:rPr>
              <a:t>Basic Life Insurance Options</a:t>
            </a:r>
          </a:p>
          <a:p>
            <a:pPr marL="12700" algn="ctr">
              <a:lnSpc>
                <a:spcPct val="100000"/>
              </a:lnSpc>
            </a:pPr>
            <a:endParaRPr lang="en-US" sz="2000" b="1" dirty="0">
              <a:cs typeface="Arial"/>
            </a:endParaRPr>
          </a:p>
          <a:p>
            <a:pPr marL="12700" algn="ctr">
              <a:lnSpc>
                <a:spcPct val="100000"/>
              </a:lnSpc>
            </a:pPr>
            <a:r>
              <a:rPr lang="en-US" sz="1600" dirty="0">
                <a:cs typeface="Arial" panose="020B0604020202020204" pitchFamily="34" charset="0"/>
              </a:rPr>
              <a:t>Basic Insurance Amount (BIA) </a:t>
            </a:r>
            <a:r>
              <a:rPr lang="en-US" sz="1600" spc="-5" dirty="0">
                <a:cs typeface="Arial" panose="020B0604020202020204" pitchFamily="34" charset="0"/>
              </a:rPr>
              <a:t>is </a:t>
            </a:r>
            <a:r>
              <a:rPr lang="en-US" sz="1600" dirty="0">
                <a:cs typeface="Arial" panose="020B0604020202020204" pitchFamily="34" charset="0"/>
              </a:rPr>
              <a:t>your final </a:t>
            </a:r>
            <a:r>
              <a:rPr lang="en-US" sz="1600" spc="-5" dirty="0">
                <a:cs typeface="Arial" panose="020B0604020202020204" pitchFamily="34" charset="0"/>
              </a:rPr>
              <a:t>annual </a:t>
            </a:r>
            <a:r>
              <a:rPr lang="en-US" sz="1600" dirty="0">
                <a:cs typeface="Arial" panose="020B0604020202020204" pitchFamily="34" charset="0"/>
              </a:rPr>
              <a:t>salary rounded</a:t>
            </a:r>
            <a:r>
              <a:rPr lang="en-US" sz="1600" spc="-260" dirty="0">
                <a:cs typeface="Arial" panose="020B0604020202020204" pitchFamily="34" charset="0"/>
              </a:rPr>
              <a:t> </a:t>
            </a:r>
            <a:r>
              <a:rPr lang="en-US" sz="1600" spc="-5" dirty="0">
                <a:cs typeface="Arial" panose="020B0604020202020204" pitchFamily="34" charset="0"/>
              </a:rPr>
              <a:t>up, plus $2,000.</a:t>
            </a:r>
            <a:endParaRPr lang="en-US" sz="1600" b="1" dirty="0">
              <a:cs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4209660892"/>
              </p:ext>
            </p:extLst>
          </p:nvPr>
        </p:nvGraphicFramePr>
        <p:xfrm>
          <a:off x="1061885" y="2345809"/>
          <a:ext cx="7089058" cy="2917615"/>
        </p:xfrm>
        <a:graphic>
          <a:graphicData uri="http://schemas.openxmlformats.org/drawingml/2006/table">
            <a:tbl>
              <a:tblPr bandRow="1">
                <a:tableStyleId>{93296810-A885-4BE3-A3E7-6D5BEEA58F35}</a:tableStyleId>
              </a:tblPr>
              <a:tblGrid>
                <a:gridCol w="2998838">
                  <a:extLst>
                    <a:ext uri="{9D8B030D-6E8A-4147-A177-3AD203B41FA5}">
                      <a16:colId xmlns:a16="http://schemas.microsoft.com/office/drawing/2014/main" val="1709727424"/>
                    </a:ext>
                  </a:extLst>
                </a:gridCol>
                <a:gridCol w="4090220">
                  <a:extLst>
                    <a:ext uri="{9D8B030D-6E8A-4147-A177-3AD203B41FA5}">
                      <a16:colId xmlns:a16="http://schemas.microsoft.com/office/drawing/2014/main" val="3558045029"/>
                    </a:ext>
                  </a:extLst>
                </a:gridCol>
              </a:tblGrid>
              <a:tr h="905935">
                <a:tc>
                  <a:txBody>
                    <a:bodyPr/>
                    <a:lstStyle/>
                    <a:p>
                      <a:r>
                        <a:rPr lang="en-US" sz="2000" dirty="0"/>
                        <a:t>75% Reduction</a:t>
                      </a:r>
                      <a:endParaRPr lang="en-US" sz="2000" b="0" dirty="0">
                        <a:solidFill>
                          <a:schemeClr val="bg1"/>
                        </a:solidFill>
                      </a:endParaRPr>
                    </a:p>
                  </a:txBody>
                  <a:tcPr anchor="ctr">
                    <a:solidFill>
                      <a:schemeClr val="tx2">
                        <a:lumMod val="40000"/>
                        <a:lumOff val="60000"/>
                      </a:schemeClr>
                    </a:solidFill>
                  </a:tcPr>
                </a:tc>
                <a:tc>
                  <a:txBody>
                    <a:bodyPr/>
                    <a:lstStyle/>
                    <a:p>
                      <a:r>
                        <a:rPr lang="en-US" sz="2000" dirty="0"/>
                        <a:t>Basic Insurance Amount reduces 2% per month at age 65 until 25% remains</a:t>
                      </a:r>
                      <a:endParaRPr lang="en-US" sz="2000" b="0" dirty="0">
                        <a:solidFill>
                          <a:schemeClr val="bg1"/>
                        </a:solidFill>
                      </a:endParaRPr>
                    </a:p>
                  </a:txBody>
                  <a:tcPr>
                    <a:solidFill>
                      <a:schemeClr val="tx2">
                        <a:lumMod val="40000"/>
                        <a:lumOff val="60000"/>
                      </a:schemeClr>
                    </a:solidFill>
                  </a:tcPr>
                </a:tc>
                <a:extLst>
                  <a:ext uri="{0D108BD9-81ED-4DB2-BD59-A6C34878D82A}">
                    <a16:rowId xmlns:a16="http://schemas.microsoft.com/office/drawing/2014/main" val="3892795034"/>
                  </a:ext>
                </a:extLst>
              </a:tr>
              <a:tr h="905935">
                <a:tc>
                  <a:txBody>
                    <a:bodyPr/>
                    <a:lstStyle/>
                    <a:p>
                      <a:r>
                        <a:rPr lang="en-US" sz="2000" dirty="0"/>
                        <a:t>50%</a:t>
                      </a:r>
                      <a:r>
                        <a:rPr lang="en-US" sz="2000" baseline="0" dirty="0"/>
                        <a:t> Reduction </a:t>
                      </a:r>
                      <a:endParaRPr lang="en-US" sz="2000" dirty="0">
                        <a:solidFill>
                          <a:schemeClr val="bg1"/>
                        </a:solidFill>
                      </a:endParaRPr>
                    </a:p>
                  </a:txBody>
                  <a:tcPr anchor="ctr">
                    <a:solidFill>
                      <a:schemeClr val="tx2">
                        <a:lumMod val="20000"/>
                        <a:lumOff val="80000"/>
                      </a:schemeClr>
                    </a:solidFill>
                  </a:tcPr>
                </a:tc>
                <a:tc>
                  <a:txBody>
                    <a:bodyPr/>
                    <a:lstStyle/>
                    <a:p>
                      <a:r>
                        <a:rPr lang="en-US" sz="2000" dirty="0"/>
                        <a:t>Basic</a:t>
                      </a:r>
                      <a:r>
                        <a:rPr lang="en-US" sz="2000" baseline="0" dirty="0"/>
                        <a:t> Insurance Amount reduces 1% per month at age 65 until 50% remains</a:t>
                      </a:r>
                      <a:endParaRPr lang="en-US" sz="2000" dirty="0">
                        <a:solidFill>
                          <a:schemeClr val="bg1"/>
                        </a:solidFill>
                      </a:endParaRPr>
                    </a:p>
                  </a:txBody>
                  <a:tcPr>
                    <a:solidFill>
                      <a:schemeClr val="tx2">
                        <a:lumMod val="20000"/>
                        <a:lumOff val="80000"/>
                      </a:schemeClr>
                    </a:solidFill>
                  </a:tcPr>
                </a:tc>
                <a:extLst>
                  <a:ext uri="{0D108BD9-81ED-4DB2-BD59-A6C34878D82A}">
                    <a16:rowId xmlns:a16="http://schemas.microsoft.com/office/drawing/2014/main" val="692626055"/>
                  </a:ext>
                </a:extLst>
              </a:tr>
              <a:tr h="905935">
                <a:tc>
                  <a:txBody>
                    <a:bodyPr/>
                    <a:lstStyle/>
                    <a:p>
                      <a:r>
                        <a:rPr lang="en-US" sz="2000" dirty="0"/>
                        <a:t>No Reduction </a:t>
                      </a:r>
                      <a:endParaRPr lang="en-US" sz="2000" dirty="0">
                        <a:solidFill>
                          <a:schemeClr val="bg1"/>
                        </a:solidFill>
                      </a:endParaRPr>
                    </a:p>
                  </a:txBody>
                  <a:tcPr anchor="ctr">
                    <a:solidFill>
                      <a:schemeClr val="tx2">
                        <a:lumMod val="40000"/>
                        <a:lumOff val="60000"/>
                      </a:schemeClr>
                    </a:solidFill>
                  </a:tcPr>
                </a:tc>
                <a:tc>
                  <a:txBody>
                    <a:bodyPr/>
                    <a:lstStyle/>
                    <a:p>
                      <a:r>
                        <a:rPr lang="en-US" sz="2000" dirty="0"/>
                        <a:t>Basic Insurance Amount remains the same</a:t>
                      </a:r>
                      <a:endParaRPr lang="en-US" sz="2000" dirty="0">
                        <a:solidFill>
                          <a:schemeClr val="bg1"/>
                        </a:solidFill>
                      </a:endParaRPr>
                    </a:p>
                  </a:txBody>
                  <a:tcPr>
                    <a:solidFill>
                      <a:schemeClr val="tx2">
                        <a:lumMod val="40000"/>
                        <a:lumOff val="60000"/>
                      </a:schemeClr>
                    </a:solidFill>
                  </a:tcPr>
                </a:tc>
                <a:extLst>
                  <a:ext uri="{0D108BD9-81ED-4DB2-BD59-A6C34878D82A}">
                    <a16:rowId xmlns:a16="http://schemas.microsoft.com/office/drawing/2014/main" val="928866047"/>
                  </a:ext>
                </a:extLst>
              </a:tr>
            </a:tbl>
          </a:graphicData>
        </a:graphic>
      </p:graphicFrame>
    </p:spTree>
    <p:extLst>
      <p:ext uri="{BB962C8B-B14F-4D97-AF65-F5344CB8AC3E}">
        <p14:creationId xmlns:p14="http://schemas.microsoft.com/office/powerpoint/2010/main" val="14778000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1216799" y="209420"/>
            <a:ext cx="6200795" cy="1087438"/>
          </a:xfrm>
        </p:spPr>
        <p:txBody>
          <a:bodyPr>
            <a:normAutofit/>
          </a:bodyPr>
          <a:lstStyle/>
          <a:p>
            <a:pPr algn="ctr"/>
            <a:r>
              <a:rPr lang="en-US" u="sng" dirty="0"/>
              <a:t>fegli</a:t>
            </a:r>
          </a:p>
        </p:txBody>
      </p:sp>
      <p:sp>
        <p:nvSpPr>
          <p:cNvPr id="8" name="TextBox 7">
            <a:extLst>
              <a:ext uri="{FF2B5EF4-FFF2-40B4-BE49-F238E27FC236}">
                <a16:creationId xmlns:a16="http://schemas.microsoft.com/office/drawing/2014/main" id="{DF138A1E-6CBE-4AC9-9AC4-D3E7B7C086C0}"/>
              </a:ext>
            </a:extLst>
          </p:cNvPr>
          <p:cNvSpPr txBox="1"/>
          <p:nvPr/>
        </p:nvSpPr>
        <p:spPr>
          <a:xfrm>
            <a:off x="1634730" y="1296858"/>
            <a:ext cx="5450070" cy="400110"/>
          </a:xfrm>
          <a:prstGeom prst="rect">
            <a:avLst/>
          </a:prstGeom>
          <a:noFill/>
        </p:spPr>
        <p:txBody>
          <a:bodyPr wrap="square">
            <a:spAutoFit/>
          </a:bodyPr>
          <a:lstStyle/>
          <a:p>
            <a:pPr marL="12700" algn="ctr">
              <a:lnSpc>
                <a:spcPct val="100000"/>
              </a:lnSpc>
            </a:pPr>
            <a:r>
              <a:rPr lang="en-US" sz="2000" b="1" dirty="0">
                <a:cs typeface="Arial"/>
              </a:rPr>
              <a:t>Basic Life Insurance Options:</a:t>
            </a:r>
            <a:endParaRPr lang="en-US" sz="2000" dirty="0">
              <a:cs typeface="Arial"/>
            </a:endParaRPr>
          </a:p>
        </p:txBody>
      </p:sp>
      <p:sp>
        <p:nvSpPr>
          <p:cNvPr id="10" name="Rectangle 9">
            <a:extLst>
              <a:ext uri="{FF2B5EF4-FFF2-40B4-BE49-F238E27FC236}">
                <a16:creationId xmlns:a16="http://schemas.microsoft.com/office/drawing/2014/main" id="{B68894D5-D5DB-4162-83EB-AFCBD56BA0F4}"/>
              </a:ext>
            </a:extLst>
          </p:cNvPr>
          <p:cNvSpPr/>
          <p:nvPr/>
        </p:nvSpPr>
        <p:spPr>
          <a:xfrm>
            <a:off x="1054507" y="2081668"/>
            <a:ext cx="1160446" cy="400110"/>
          </a:xfrm>
          <a:prstGeom prst="rect">
            <a:avLst/>
          </a:prstGeom>
        </p:spPr>
        <p:txBody>
          <a:bodyPr wrap="none">
            <a:spAutoFit/>
          </a:bodyPr>
          <a:lstStyle/>
          <a:p>
            <a:pPr marL="12700" algn="ctr">
              <a:lnSpc>
                <a:spcPct val="100000"/>
              </a:lnSpc>
            </a:pPr>
            <a:r>
              <a:rPr lang="en-US" sz="2000" b="1" u="sng" spc="-5" dirty="0">
                <a:cs typeface="Arial"/>
              </a:rPr>
              <a:t>OPTIONS</a:t>
            </a:r>
            <a:endParaRPr lang="en-US" sz="2000" b="1" u="sng" dirty="0">
              <a:cs typeface="Arial"/>
            </a:endParaRPr>
          </a:p>
        </p:txBody>
      </p:sp>
      <p:sp>
        <p:nvSpPr>
          <p:cNvPr id="13" name="Rectangle 12">
            <a:extLst>
              <a:ext uri="{FF2B5EF4-FFF2-40B4-BE49-F238E27FC236}">
                <a16:creationId xmlns:a16="http://schemas.microsoft.com/office/drawing/2014/main" id="{EBAFEDBC-2C7D-42D2-9D11-743FC29C8EB4}"/>
              </a:ext>
            </a:extLst>
          </p:cNvPr>
          <p:cNvSpPr/>
          <p:nvPr/>
        </p:nvSpPr>
        <p:spPr>
          <a:xfrm>
            <a:off x="3701476" y="2086740"/>
            <a:ext cx="1669047" cy="369332"/>
          </a:xfrm>
          <a:prstGeom prst="rect">
            <a:avLst/>
          </a:prstGeom>
        </p:spPr>
        <p:txBody>
          <a:bodyPr wrap="none">
            <a:spAutoFit/>
          </a:bodyPr>
          <a:lstStyle/>
          <a:p>
            <a:pPr marL="12700" algn="ctr">
              <a:lnSpc>
                <a:spcPct val="100000"/>
              </a:lnSpc>
            </a:pPr>
            <a:r>
              <a:rPr lang="en-US" b="1" u="sng" spc="-5" dirty="0">
                <a:cs typeface="Arial"/>
              </a:rPr>
              <a:t>BEFORE AGE 65</a:t>
            </a:r>
            <a:endParaRPr lang="en-US" b="1" u="sng" dirty="0">
              <a:cs typeface="Arial"/>
            </a:endParaRPr>
          </a:p>
        </p:txBody>
      </p:sp>
      <p:sp>
        <p:nvSpPr>
          <p:cNvPr id="14" name="Rectangle 13">
            <a:extLst>
              <a:ext uri="{FF2B5EF4-FFF2-40B4-BE49-F238E27FC236}">
                <a16:creationId xmlns:a16="http://schemas.microsoft.com/office/drawing/2014/main" id="{7FEE143D-E6B7-4ED9-ADC1-0A6113A9D64A}"/>
              </a:ext>
            </a:extLst>
          </p:cNvPr>
          <p:cNvSpPr/>
          <p:nvPr/>
        </p:nvSpPr>
        <p:spPr>
          <a:xfrm>
            <a:off x="6781431" y="2050881"/>
            <a:ext cx="1527085" cy="369332"/>
          </a:xfrm>
          <a:prstGeom prst="rect">
            <a:avLst/>
          </a:prstGeom>
        </p:spPr>
        <p:txBody>
          <a:bodyPr wrap="none">
            <a:spAutoFit/>
          </a:bodyPr>
          <a:lstStyle/>
          <a:p>
            <a:pPr marL="12700" algn="ctr">
              <a:lnSpc>
                <a:spcPct val="100000"/>
              </a:lnSpc>
            </a:pPr>
            <a:r>
              <a:rPr lang="en-US" b="1" u="sng" spc="-5" dirty="0">
                <a:cs typeface="Arial"/>
              </a:rPr>
              <a:t>AFTER AGE 65</a:t>
            </a:r>
            <a:endParaRPr lang="en-US" b="1" u="sng" dirty="0">
              <a:cs typeface="Arial"/>
            </a:endParaRPr>
          </a:p>
        </p:txBody>
      </p:sp>
      <p:sp>
        <p:nvSpPr>
          <p:cNvPr id="15" name="Rectangle 14">
            <a:extLst>
              <a:ext uri="{FF2B5EF4-FFF2-40B4-BE49-F238E27FC236}">
                <a16:creationId xmlns:a16="http://schemas.microsoft.com/office/drawing/2014/main" id="{5765C500-3C3B-450E-B183-E7E15D469E6C}"/>
              </a:ext>
            </a:extLst>
          </p:cNvPr>
          <p:cNvSpPr/>
          <p:nvPr/>
        </p:nvSpPr>
        <p:spPr>
          <a:xfrm>
            <a:off x="597927" y="2710270"/>
            <a:ext cx="2164082" cy="647255"/>
          </a:xfrm>
          <a:prstGeom prst="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2700" algn="ctr">
              <a:lnSpc>
                <a:spcPct val="100000"/>
              </a:lnSpc>
            </a:pPr>
            <a:r>
              <a:rPr lang="en-US" spc="-5" dirty="0">
                <a:solidFill>
                  <a:schemeClr val="tx1"/>
                </a:solidFill>
                <a:cs typeface="Arial"/>
              </a:rPr>
              <a:t>75%</a:t>
            </a:r>
            <a:r>
              <a:rPr lang="en-US" spc="-85" dirty="0">
                <a:solidFill>
                  <a:schemeClr val="tx1"/>
                </a:solidFill>
                <a:cs typeface="Arial"/>
              </a:rPr>
              <a:t> </a:t>
            </a:r>
            <a:r>
              <a:rPr lang="en-US" dirty="0">
                <a:solidFill>
                  <a:schemeClr val="tx1"/>
                </a:solidFill>
                <a:cs typeface="Arial"/>
              </a:rPr>
              <a:t>reduction</a:t>
            </a:r>
          </a:p>
        </p:txBody>
      </p:sp>
      <p:sp>
        <p:nvSpPr>
          <p:cNvPr id="16" name="Rectangle 15">
            <a:extLst>
              <a:ext uri="{FF2B5EF4-FFF2-40B4-BE49-F238E27FC236}">
                <a16:creationId xmlns:a16="http://schemas.microsoft.com/office/drawing/2014/main" id="{8FAE6C5C-8243-480B-A42C-F83C1484019D}"/>
              </a:ext>
            </a:extLst>
          </p:cNvPr>
          <p:cNvSpPr/>
          <p:nvPr/>
        </p:nvSpPr>
        <p:spPr>
          <a:xfrm>
            <a:off x="597927" y="3669287"/>
            <a:ext cx="2164082" cy="60423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endParaRPr lang="en-US" spc="-5" dirty="0">
              <a:solidFill>
                <a:schemeClr val="tx1"/>
              </a:solidFill>
              <a:cs typeface="Arial"/>
            </a:endParaRPr>
          </a:p>
          <a:p>
            <a:pPr marL="12700" algn="ctr"/>
            <a:r>
              <a:rPr lang="en-US" spc="-5" dirty="0">
                <a:solidFill>
                  <a:schemeClr val="tx1"/>
                </a:solidFill>
                <a:cs typeface="Arial"/>
              </a:rPr>
              <a:t> 50%</a:t>
            </a:r>
            <a:r>
              <a:rPr lang="en-US" spc="-85" dirty="0">
                <a:solidFill>
                  <a:schemeClr val="tx1"/>
                </a:solidFill>
                <a:cs typeface="Arial"/>
              </a:rPr>
              <a:t> </a:t>
            </a:r>
            <a:r>
              <a:rPr lang="en-US" dirty="0">
                <a:solidFill>
                  <a:schemeClr val="tx1"/>
                </a:solidFill>
                <a:cs typeface="Arial"/>
              </a:rPr>
              <a:t>reduction</a:t>
            </a:r>
          </a:p>
          <a:p>
            <a:pPr marL="12700" algn="ctr">
              <a:lnSpc>
                <a:spcPct val="100000"/>
              </a:lnSpc>
            </a:pPr>
            <a:endParaRPr lang="en-US" dirty="0">
              <a:solidFill>
                <a:schemeClr val="tx1"/>
              </a:solidFill>
              <a:cs typeface="Arial"/>
            </a:endParaRPr>
          </a:p>
        </p:txBody>
      </p:sp>
      <p:sp>
        <p:nvSpPr>
          <p:cNvPr id="17" name="Rectangle 16">
            <a:extLst>
              <a:ext uri="{FF2B5EF4-FFF2-40B4-BE49-F238E27FC236}">
                <a16:creationId xmlns:a16="http://schemas.microsoft.com/office/drawing/2014/main" id="{547CA039-B37E-4F4A-8418-0508F48110C9}"/>
              </a:ext>
            </a:extLst>
          </p:cNvPr>
          <p:cNvSpPr/>
          <p:nvPr/>
        </p:nvSpPr>
        <p:spPr>
          <a:xfrm>
            <a:off x="597927" y="4572972"/>
            <a:ext cx="2164082" cy="6479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lnSpc>
                <a:spcPct val="100000"/>
              </a:lnSpc>
            </a:pPr>
            <a:r>
              <a:rPr lang="en-US" spc="-5" dirty="0">
                <a:solidFill>
                  <a:schemeClr val="tx1"/>
                </a:solidFill>
                <a:cs typeface="Arial"/>
              </a:rPr>
              <a:t>NO</a:t>
            </a:r>
            <a:r>
              <a:rPr lang="en-US" spc="-85" dirty="0">
                <a:solidFill>
                  <a:schemeClr val="tx1"/>
                </a:solidFill>
                <a:cs typeface="Arial"/>
              </a:rPr>
              <a:t> </a:t>
            </a:r>
            <a:r>
              <a:rPr lang="en-US" dirty="0">
                <a:solidFill>
                  <a:schemeClr val="tx1"/>
                </a:solidFill>
                <a:cs typeface="Arial"/>
              </a:rPr>
              <a:t>reduction</a:t>
            </a:r>
          </a:p>
        </p:txBody>
      </p:sp>
      <p:sp>
        <p:nvSpPr>
          <p:cNvPr id="18" name="Rectangle 17">
            <a:extLst>
              <a:ext uri="{FF2B5EF4-FFF2-40B4-BE49-F238E27FC236}">
                <a16:creationId xmlns:a16="http://schemas.microsoft.com/office/drawing/2014/main" id="{E4FD837D-634C-4F19-B487-652FE54D56E2}"/>
              </a:ext>
            </a:extLst>
          </p:cNvPr>
          <p:cNvSpPr/>
          <p:nvPr/>
        </p:nvSpPr>
        <p:spPr>
          <a:xfrm>
            <a:off x="3051468" y="2710270"/>
            <a:ext cx="2802695" cy="65004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lnSpc>
                <a:spcPts val="1945"/>
              </a:lnSpc>
            </a:pPr>
            <a:endParaRPr lang="it-IT" dirty="0">
              <a:solidFill>
                <a:schemeClr val="tx1"/>
              </a:solidFill>
              <a:cs typeface="Arial"/>
            </a:endParaRPr>
          </a:p>
          <a:p>
            <a:pPr marL="12700" algn="ctr">
              <a:lnSpc>
                <a:spcPts val="1945"/>
              </a:lnSpc>
            </a:pPr>
            <a:r>
              <a:rPr lang="it-IT" dirty="0">
                <a:solidFill>
                  <a:schemeClr val="tx1"/>
                </a:solidFill>
                <a:cs typeface="Arial"/>
              </a:rPr>
              <a:t>BIA x 0.3467 (per $1,000)</a:t>
            </a:r>
          </a:p>
          <a:p>
            <a:pPr algn="ctr"/>
            <a:endParaRPr lang="en-US" dirty="0">
              <a:solidFill>
                <a:schemeClr val="tx1"/>
              </a:solidFill>
            </a:endParaRPr>
          </a:p>
        </p:txBody>
      </p:sp>
      <p:sp>
        <p:nvSpPr>
          <p:cNvPr id="19" name="Rectangle 18">
            <a:extLst>
              <a:ext uri="{FF2B5EF4-FFF2-40B4-BE49-F238E27FC236}">
                <a16:creationId xmlns:a16="http://schemas.microsoft.com/office/drawing/2014/main" id="{B6B8A611-D01F-44D3-AF8C-46BDBFFD3306}"/>
              </a:ext>
            </a:extLst>
          </p:cNvPr>
          <p:cNvSpPr/>
          <p:nvPr/>
        </p:nvSpPr>
        <p:spPr>
          <a:xfrm>
            <a:off x="3051467" y="3669287"/>
            <a:ext cx="2802696" cy="5897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lnSpc>
                <a:spcPts val="1945"/>
              </a:lnSpc>
            </a:pPr>
            <a:endParaRPr lang="it-IT" dirty="0">
              <a:solidFill>
                <a:schemeClr val="tx1"/>
              </a:solidFill>
              <a:cs typeface="Arial"/>
            </a:endParaRPr>
          </a:p>
          <a:p>
            <a:pPr marL="12700" algn="ctr">
              <a:lnSpc>
                <a:spcPts val="1945"/>
              </a:lnSpc>
            </a:pPr>
            <a:r>
              <a:rPr lang="it-IT" dirty="0">
                <a:solidFill>
                  <a:schemeClr val="tx1"/>
                </a:solidFill>
                <a:cs typeface="Arial"/>
              </a:rPr>
              <a:t>BIA x 1.0967 </a:t>
            </a:r>
            <a:r>
              <a:rPr lang="it-IT" spc="-5" dirty="0">
                <a:solidFill>
                  <a:schemeClr val="tx1"/>
                </a:solidFill>
                <a:cs typeface="Arial"/>
              </a:rPr>
              <a:t>(per</a:t>
            </a:r>
            <a:r>
              <a:rPr lang="it-IT" spc="-215" dirty="0">
                <a:solidFill>
                  <a:schemeClr val="tx1"/>
                </a:solidFill>
                <a:cs typeface="Arial"/>
              </a:rPr>
              <a:t> </a:t>
            </a:r>
            <a:r>
              <a:rPr lang="it-IT" spc="-5" dirty="0">
                <a:solidFill>
                  <a:schemeClr val="tx1"/>
                </a:solidFill>
                <a:cs typeface="Arial"/>
              </a:rPr>
              <a:t>$1,000)</a:t>
            </a:r>
            <a:endParaRPr lang="it-IT" dirty="0">
              <a:solidFill>
                <a:schemeClr val="tx1"/>
              </a:solidFill>
              <a:cs typeface="Arial"/>
            </a:endParaRPr>
          </a:p>
          <a:p>
            <a:pPr marL="12700" algn="ctr">
              <a:lnSpc>
                <a:spcPts val="1945"/>
              </a:lnSpc>
            </a:pPr>
            <a:endParaRPr lang="it-IT" dirty="0">
              <a:solidFill>
                <a:schemeClr val="tx1"/>
              </a:solidFill>
              <a:cs typeface="Arial"/>
            </a:endParaRPr>
          </a:p>
        </p:txBody>
      </p:sp>
      <p:sp>
        <p:nvSpPr>
          <p:cNvPr id="20" name="Rectangle 19">
            <a:extLst>
              <a:ext uri="{FF2B5EF4-FFF2-40B4-BE49-F238E27FC236}">
                <a16:creationId xmlns:a16="http://schemas.microsoft.com/office/drawing/2014/main" id="{A518BDF3-AC36-4CFD-A09D-0EA0120F7F4F}"/>
              </a:ext>
            </a:extLst>
          </p:cNvPr>
          <p:cNvSpPr/>
          <p:nvPr/>
        </p:nvSpPr>
        <p:spPr>
          <a:xfrm>
            <a:off x="3051467" y="4574150"/>
            <a:ext cx="2802699" cy="64794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lnSpc>
                <a:spcPct val="100000"/>
              </a:lnSpc>
            </a:pPr>
            <a:endParaRPr lang="it-IT" dirty="0">
              <a:solidFill>
                <a:schemeClr val="tx1"/>
              </a:solidFill>
              <a:cs typeface="Arial"/>
            </a:endParaRPr>
          </a:p>
          <a:p>
            <a:pPr marL="12700" algn="ctr">
              <a:lnSpc>
                <a:spcPct val="100000"/>
              </a:lnSpc>
            </a:pPr>
            <a:r>
              <a:rPr lang="it-IT" dirty="0">
                <a:solidFill>
                  <a:schemeClr val="tx1"/>
                </a:solidFill>
                <a:cs typeface="Arial"/>
              </a:rPr>
              <a:t>BIA x </a:t>
            </a:r>
            <a:r>
              <a:rPr lang="it-IT" spc="-5" dirty="0">
                <a:solidFill>
                  <a:schemeClr val="tx1"/>
                </a:solidFill>
                <a:cs typeface="Arial"/>
              </a:rPr>
              <a:t>2.5967 </a:t>
            </a:r>
            <a:r>
              <a:rPr lang="it-IT" dirty="0">
                <a:solidFill>
                  <a:schemeClr val="tx1"/>
                </a:solidFill>
                <a:cs typeface="Arial"/>
              </a:rPr>
              <a:t>(per</a:t>
            </a:r>
            <a:r>
              <a:rPr lang="it-IT" spc="-204" dirty="0">
                <a:solidFill>
                  <a:schemeClr val="tx1"/>
                </a:solidFill>
                <a:cs typeface="Arial"/>
              </a:rPr>
              <a:t> </a:t>
            </a:r>
            <a:r>
              <a:rPr lang="it-IT" spc="-5" dirty="0">
                <a:solidFill>
                  <a:schemeClr val="tx1"/>
                </a:solidFill>
                <a:cs typeface="Arial"/>
              </a:rPr>
              <a:t>$1,000)</a:t>
            </a:r>
            <a:endParaRPr lang="it-IT" dirty="0">
              <a:solidFill>
                <a:schemeClr val="tx1"/>
              </a:solidFill>
              <a:cs typeface="Arial"/>
            </a:endParaRPr>
          </a:p>
          <a:p>
            <a:pPr marL="12700" algn="ctr">
              <a:lnSpc>
                <a:spcPts val="1945"/>
              </a:lnSpc>
            </a:pPr>
            <a:endParaRPr lang="it-IT" dirty="0">
              <a:solidFill>
                <a:schemeClr val="tx1"/>
              </a:solidFill>
              <a:cs typeface="Arial"/>
            </a:endParaRPr>
          </a:p>
        </p:txBody>
      </p:sp>
      <p:sp>
        <p:nvSpPr>
          <p:cNvPr id="21" name="Rectangle 20">
            <a:extLst>
              <a:ext uri="{FF2B5EF4-FFF2-40B4-BE49-F238E27FC236}">
                <a16:creationId xmlns:a16="http://schemas.microsoft.com/office/drawing/2014/main" id="{643F078F-0002-452B-8C2E-3BF8A33C5556}"/>
              </a:ext>
            </a:extLst>
          </p:cNvPr>
          <p:cNvSpPr/>
          <p:nvPr/>
        </p:nvSpPr>
        <p:spPr>
          <a:xfrm>
            <a:off x="6143628" y="2710271"/>
            <a:ext cx="2802695" cy="64725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lnSpc>
                <a:spcPts val="1945"/>
              </a:lnSpc>
            </a:pPr>
            <a:endParaRPr lang="it-IT" dirty="0">
              <a:solidFill>
                <a:schemeClr val="tx1"/>
              </a:solidFill>
              <a:cs typeface="Arial"/>
            </a:endParaRPr>
          </a:p>
          <a:p>
            <a:pPr algn="ctr"/>
            <a:r>
              <a:rPr lang="it-IT" spc="-5" dirty="0">
                <a:solidFill>
                  <a:schemeClr val="tx1"/>
                </a:solidFill>
                <a:cs typeface="Arial"/>
              </a:rPr>
              <a:t>NO COST</a:t>
            </a:r>
            <a:endParaRPr lang="it-IT" dirty="0">
              <a:solidFill>
                <a:schemeClr val="tx1"/>
              </a:solidFill>
              <a:cs typeface="Arial"/>
            </a:endParaRPr>
          </a:p>
          <a:p>
            <a:pPr algn="ctr"/>
            <a:endParaRPr lang="en-US" dirty="0">
              <a:solidFill>
                <a:schemeClr val="tx1"/>
              </a:solidFill>
            </a:endParaRPr>
          </a:p>
        </p:txBody>
      </p:sp>
      <p:sp>
        <p:nvSpPr>
          <p:cNvPr id="22" name="Rectangle 21">
            <a:extLst>
              <a:ext uri="{FF2B5EF4-FFF2-40B4-BE49-F238E27FC236}">
                <a16:creationId xmlns:a16="http://schemas.microsoft.com/office/drawing/2014/main" id="{BE3477C8-4821-4901-94E0-38EF74496085}"/>
              </a:ext>
            </a:extLst>
          </p:cNvPr>
          <p:cNvSpPr/>
          <p:nvPr/>
        </p:nvSpPr>
        <p:spPr>
          <a:xfrm>
            <a:off x="6143626" y="3669287"/>
            <a:ext cx="2802697" cy="5897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lnSpc>
                <a:spcPts val="1945"/>
              </a:lnSpc>
            </a:pPr>
            <a:endParaRPr lang="it-IT" dirty="0">
              <a:solidFill>
                <a:schemeClr val="tx1"/>
              </a:solidFill>
              <a:cs typeface="Arial" panose="020B0604020202020204" pitchFamily="34" charset="0"/>
            </a:endParaRPr>
          </a:p>
          <a:p>
            <a:pPr marL="12700" algn="ctr">
              <a:lnSpc>
                <a:spcPts val="1945"/>
              </a:lnSpc>
            </a:pPr>
            <a:r>
              <a:rPr lang="it-IT" spc="-5" dirty="0">
                <a:solidFill>
                  <a:schemeClr val="tx1"/>
                </a:solidFill>
                <a:cs typeface="Arial" panose="020B0604020202020204" pitchFamily="34" charset="0"/>
              </a:rPr>
              <a:t>BIA </a:t>
            </a:r>
            <a:r>
              <a:rPr lang="it-IT" dirty="0">
                <a:solidFill>
                  <a:schemeClr val="tx1"/>
                </a:solidFill>
                <a:cs typeface="Arial" panose="020B0604020202020204" pitchFamily="34" charset="0"/>
              </a:rPr>
              <a:t>x .75 </a:t>
            </a:r>
            <a:r>
              <a:rPr lang="it-IT" spc="-5" dirty="0">
                <a:solidFill>
                  <a:schemeClr val="tx1"/>
                </a:solidFill>
                <a:cs typeface="Arial" panose="020B0604020202020204" pitchFamily="34" charset="0"/>
              </a:rPr>
              <a:t>(per</a:t>
            </a:r>
            <a:r>
              <a:rPr lang="it-IT" spc="-204" dirty="0">
                <a:solidFill>
                  <a:schemeClr val="tx1"/>
                </a:solidFill>
                <a:cs typeface="Arial" panose="020B0604020202020204" pitchFamily="34" charset="0"/>
              </a:rPr>
              <a:t> </a:t>
            </a:r>
            <a:r>
              <a:rPr lang="it-IT" spc="-5" dirty="0">
                <a:solidFill>
                  <a:schemeClr val="tx1"/>
                </a:solidFill>
                <a:cs typeface="Arial" panose="020B0604020202020204" pitchFamily="34" charset="0"/>
              </a:rPr>
              <a:t>$1,000)</a:t>
            </a:r>
            <a:endParaRPr lang="it-IT" dirty="0">
              <a:solidFill>
                <a:schemeClr val="tx1"/>
              </a:solidFill>
              <a:cs typeface="Arial" panose="020B0604020202020204" pitchFamily="34" charset="0"/>
            </a:endParaRPr>
          </a:p>
          <a:p>
            <a:pPr algn="ctr"/>
            <a:endParaRPr lang="en-US" dirty="0">
              <a:solidFill>
                <a:schemeClr val="tx1"/>
              </a:solidFill>
              <a:cs typeface="Arial" panose="020B0604020202020204" pitchFamily="34" charset="0"/>
            </a:endParaRPr>
          </a:p>
        </p:txBody>
      </p:sp>
      <p:sp>
        <p:nvSpPr>
          <p:cNvPr id="23" name="Rectangle 22">
            <a:extLst>
              <a:ext uri="{FF2B5EF4-FFF2-40B4-BE49-F238E27FC236}">
                <a16:creationId xmlns:a16="http://schemas.microsoft.com/office/drawing/2014/main" id="{65F2ABCF-26DC-4EFF-8ADD-46A2A38C33E9}"/>
              </a:ext>
            </a:extLst>
          </p:cNvPr>
          <p:cNvSpPr/>
          <p:nvPr/>
        </p:nvSpPr>
        <p:spPr>
          <a:xfrm>
            <a:off x="6143623" y="4570751"/>
            <a:ext cx="2802699" cy="68312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lnSpc>
                <a:spcPts val="1945"/>
              </a:lnSpc>
            </a:pPr>
            <a:endParaRPr lang="it-IT" dirty="0">
              <a:solidFill>
                <a:schemeClr val="tx1"/>
              </a:solidFill>
              <a:cs typeface="Arial" panose="020B0604020202020204" pitchFamily="34" charset="0"/>
            </a:endParaRPr>
          </a:p>
          <a:p>
            <a:pPr marL="34925" algn="ctr">
              <a:lnSpc>
                <a:spcPct val="100000"/>
              </a:lnSpc>
            </a:pPr>
            <a:endParaRPr lang="it-IT" dirty="0">
              <a:solidFill>
                <a:schemeClr val="tx1"/>
              </a:solidFill>
              <a:cs typeface="Arial" panose="020B0604020202020204" pitchFamily="34" charset="0"/>
            </a:endParaRPr>
          </a:p>
          <a:p>
            <a:pPr marL="34925" algn="ctr">
              <a:lnSpc>
                <a:spcPct val="100000"/>
              </a:lnSpc>
            </a:pPr>
            <a:r>
              <a:rPr lang="it-IT" dirty="0">
                <a:solidFill>
                  <a:schemeClr val="tx1"/>
                </a:solidFill>
                <a:cs typeface="Arial" panose="020B0604020202020204" pitchFamily="34" charset="0"/>
              </a:rPr>
              <a:t>BIA x </a:t>
            </a:r>
            <a:r>
              <a:rPr lang="it-IT" spc="-5" dirty="0">
                <a:solidFill>
                  <a:schemeClr val="tx1"/>
                </a:solidFill>
                <a:cs typeface="Arial" panose="020B0604020202020204" pitchFamily="34" charset="0"/>
              </a:rPr>
              <a:t>2.25 </a:t>
            </a:r>
            <a:r>
              <a:rPr lang="it-IT" dirty="0">
                <a:solidFill>
                  <a:schemeClr val="tx1"/>
                </a:solidFill>
                <a:cs typeface="Arial" panose="020B0604020202020204" pitchFamily="34" charset="0"/>
              </a:rPr>
              <a:t>(per</a:t>
            </a:r>
            <a:r>
              <a:rPr lang="it-IT" spc="-210" dirty="0">
                <a:solidFill>
                  <a:schemeClr val="tx1"/>
                </a:solidFill>
                <a:cs typeface="Arial" panose="020B0604020202020204" pitchFamily="34" charset="0"/>
              </a:rPr>
              <a:t> </a:t>
            </a:r>
            <a:r>
              <a:rPr lang="it-IT" spc="-5" dirty="0">
                <a:solidFill>
                  <a:schemeClr val="tx1"/>
                </a:solidFill>
                <a:cs typeface="Arial" panose="020B0604020202020204" pitchFamily="34" charset="0"/>
              </a:rPr>
              <a:t>$1,000)</a:t>
            </a:r>
            <a:endParaRPr lang="it-IT" dirty="0">
              <a:solidFill>
                <a:schemeClr val="tx1"/>
              </a:solidFill>
              <a:cs typeface="Arial" panose="020B0604020202020204" pitchFamily="34" charset="0"/>
            </a:endParaRPr>
          </a:p>
          <a:p>
            <a:pPr algn="ctr"/>
            <a:endParaRPr lang="it-IT" dirty="0">
              <a:solidFill>
                <a:schemeClr val="tx1"/>
              </a:solidFill>
              <a:cs typeface="Arial" panose="020B0604020202020204" pitchFamily="34" charset="0"/>
            </a:endParaRPr>
          </a:p>
          <a:p>
            <a:pPr algn="ctr"/>
            <a:endParaRPr lang="en-US" dirty="0">
              <a:solidFill>
                <a:schemeClr val="tx1"/>
              </a:solidFill>
              <a:cs typeface="Arial" panose="020B0604020202020204" pitchFamily="34" charset="0"/>
            </a:endParaRPr>
          </a:p>
        </p:txBody>
      </p:sp>
    </p:spTree>
    <p:extLst>
      <p:ext uri="{BB962C8B-B14F-4D97-AF65-F5344CB8AC3E}">
        <p14:creationId xmlns:p14="http://schemas.microsoft.com/office/powerpoint/2010/main" val="12196984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3"/>
            <p:extLst>
              <p:ext uri="{D42A27DB-BD31-4B8C-83A1-F6EECF244321}">
                <p14:modId xmlns:p14="http://schemas.microsoft.com/office/powerpoint/2010/main" val="3121028551"/>
              </p:ext>
            </p:extLst>
          </p:nvPr>
        </p:nvGraphicFramePr>
        <p:xfrm>
          <a:off x="1071563" y="1909938"/>
          <a:ext cx="6646836" cy="3961432"/>
        </p:xfrm>
        <a:graphic>
          <a:graphicData uri="http://schemas.openxmlformats.org/drawingml/2006/table">
            <a:tbl>
              <a:tblPr firstRow="1" firstCol="1" bandRow="1">
                <a:tableStyleId>{F5AB1C69-6EDB-4FF4-983F-18BD219EF322}</a:tableStyleId>
              </a:tblPr>
              <a:tblGrid>
                <a:gridCol w="1661709">
                  <a:extLst>
                    <a:ext uri="{9D8B030D-6E8A-4147-A177-3AD203B41FA5}">
                      <a16:colId xmlns:a16="http://schemas.microsoft.com/office/drawing/2014/main" val="1879099466"/>
                    </a:ext>
                  </a:extLst>
                </a:gridCol>
                <a:gridCol w="1661709">
                  <a:extLst>
                    <a:ext uri="{9D8B030D-6E8A-4147-A177-3AD203B41FA5}">
                      <a16:colId xmlns:a16="http://schemas.microsoft.com/office/drawing/2014/main" val="6909586"/>
                    </a:ext>
                  </a:extLst>
                </a:gridCol>
                <a:gridCol w="1661709">
                  <a:extLst>
                    <a:ext uri="{9D8B030D-6E8A-4147-A177-3AD203B41FA5}">
                      <a16:colId xmlns:a16="http://schemas.microsoft.com/office/drawing/2014/main" val="391396007"/>
                    </a:ext>
                  </a:extLst>
                </a:gridCol>
                <a:gridCol w="1661709">
                  <a:extLst>
                    <a:ext uri="{9D8B030D-6E8A-4147-A177-3AD203B41FA5}">
                      <a16:colId xmlns:a16="http://schemas.microsoft.com/office/drawing/2014/main" val="1595560180"/>
                    </a:ext>
                  </a:extLst>
                </a:gridCol>
              </a:tblGrid>
              <a:tr h="913916">
                <a:tc>
                  <a:txBody>
                    <a:bodyPr/>
                    <a:lstStyle/>
                    <a:p>
                      <a:pPr algn="ctr"/>
                      <a:r>
                        <a:rPr lang="en-US" b="0" dirty="0">
                          <a:solidFill>
                            <a:schemeClr val="tx1"/>
                          </a:solidFill>
                        </a:rPr>
                        <a:t>Basic Life Insurance</a:t>
                      </a:r>
                    </a:p>
                  </a:txBody>
                  <a:tcPr anchor="ctr">
                    <a:solidFill>
                      <a:schemeClr val="tx2">
                        <a:lumMod val="40000"/>
                        <a:lumOff val="60000"/>
                      </a:schemeClr>
                    </a:solidFill>
                  </a:tcPr>
                </a:tc>
                <a:tc>
                  <a:txBody>
                    <a:bodyPr/>
                    <a:lstStyle/>
                    <a:p>
                      <a:pPr algn="ctr"/>
                      <a:r>
                        <a:rPr lang="en-US" b="0" dirty="0">
                          <a:solidFill>
                            <a:schemeClr val="tx1"/>
                          </a:solidFill>
                        </a:rPr>
                        <a:t>Before Age 65</a:t>
                      </a:r>
                    </a:p>
                  </a:txBody>
                  <a:tcPr anchor="ctr">
                    <a:solidFill>
                      <a:schemeClr val="tx2">
                        <a:lumMod val="40000"/>
                        <a:lumOff val="60000"/>
                      </a:schemeClr>
                    </a:solidFill>
                  </a:tcPr>
                </a:tc>
                <a:tc>
                  <a:txBody>
                    <a:bodyPr/>
                    <a:lstStyle/>
                    <a:p>
                      <a:pPr algn="ctr"/>
                      <a:r>
                        <a:rPr lang="en-US" b="0" dirty="0">
                          <a:solidFill>
                            <a:schemeClr val="tx1"/>
                          </a:solidFill>
                        </a:rPr>
                        <a:t>After Age 65</a:t>
                      </a:r>
                    </a:p>
                  </a:txBody>
                  <a:tcPr anchor="ctr">
                    <a:solidFill>
                      <a:schemeClr val="tx2">
                        <a:lumMod val="40000"/>
                        <a:lumOff val="60000"/>
                      </a:schemeClr>
                    </a:solidFill>
                  </a:tcPr>
                </a:tc>
                <a:tc>
                  <a:txBody>
                    <a:bodyPr/>
                    <a:lstStyle/>
                    <a:p>
                      <a:pPr algn="ctr"/>
                      <a:r>
                        <a:rPr lang="en-US" b="0" dirty="0">
                          <a:solidFill>
                            <a:schemeClr val="tx1"/>
                          </a:solidFill>
                        </a:rPr>
                        <a:t>BIA</a:t>
                      </a:r>
                      <a:r>
                        <a:rPr lang="en-US" b="0" baseline="0" dirty="0">
                          <a:solidFill>
                            <a:schemeClr val="tx1"/>
                          </a:solidFill>
                        </a:rPr>
                        <a:t> after </a:t>
                      </a:r>
                    </a:p>
                    <a:p>
                      <a:pPr algn="ctr"/>
                      <a:r>
                        <a:rPr lang="en-US" b="0" baseline="0" dirty="0">
                          <a:solidFill>
                            <a:schemeClr val="tx1"/>
                          </a:solidFill>
                        </a:rPr>
                        <a:t>age 65</a:t>
                      </a:r>
                      <a:endParaRPr lang="en-US" b="0" dirty="0">
                        <a:solidFill>
                          <a:schemeClr val="tx1"/>
                        </a:solidFill>
                      </a:endParaRPr>
                    </a:p>
                  </a:txBody>
                  <a:tcPr anchor="ctr">
                    <a:solidFill>
                      <a:schemeClr val="tx2">
                        <a:lumMod val="40000"/>
                        <a:lumOff val="60000"/>
                      </a:schemeClr>
                    </a:solidFill>
                  </a:tcPr>
                </a:tc>
                <a:extLst>
                  <a:ext uri="{0D108BD9-81ED-4DB2-BD59-A6C34878D82A}">
                    <a16:rowId xmlns:a16="http://schemas.microsoft.com/office/drawing/2014/main" val="83859055"/>
                  </a:ext>
                </a:extLst>
              </a:tr>
              <a:tr h="913916">
                <a:tc>
                  <a:txBody>
                    <a:bodyPr/>
                    <a:lstStyle/>
                    <a:p>
                      <a:pPr algn="ctr"/>
                      <a:r>
                        <a:rPr lang="en-US" b="0" dirty="0">
                          <a:solidFill>
                            <a:schemeClr val="tx1"/>
                          </a:solidFill>
                        </a:rPr>
                        <a:t>75% Reduction</a:t>
                      </a:r>
                    </a:p>
                  </a:txBody>
                  <a:tcPr anchor="ctr">
                    <a:solidFill>
                      <a:schemeClr val="tx2">
                        <a:lumMod val="40000"/>
                        <a:lumOff val="60000"/>
                      </a:schemeClr>
                    </a:solidFill>
                  </a:tcPr>
                </a:tc>
                <a:tc>
                  <a:txBody>
                    <a:bodyPr/>
                    <a:lstStyle/>
                    <a:p>
                      <a:pPr algn="ctr"/>
                      <a:r>
                        <a:rPr lang="en-US" sz="1600" dirty="0">
                          <a:solidFill>
                            <a:schemeClr val="tx1"/>
                          </a:solidFill>
                        </a:rPr>
                        <a:t>$17.34</a:t>
                      </a:r>
                    </a:p>
                  </a:txBody>
                  <a:tcPr anchor="ctr">
                    <a:solidFill>
                      <a:schemeClr val="tx2">
                        <a:lumMod val="20000"/>
                        <a:lumOff val="80000"/>
                      </a:schemeClr>
                    </a:solidFill>
                  </a:tcPr>
                </a:tc>
                <a:tc>
                  <a:txBody>
                    <a:bodyPr/>
                    <a:lstStyle/>
                    <a:p>
                      <a:pPr algn="ctr"/>
                      <a:r>
                        <a:rPr lang="en-US" sz="1600" dirty="0">
                          <a:solidFill>
                            <a:schemeClr val="tx1"/>
                          </a:solidFill>
                        </a:rPr>
                        <a:t>Free</a:t>
                      </a:r>
                    </a:p>
                  </a:txBody>
                  <a:tcPr anchor="ctr">
                    <a:solidFill>
                      <a:schemeClr val="tx2">
                        <a:lumMod val="20000"/>
                        <a:lumOff val="80000"/>
                      </a:schemeClr>
                    </a:solidFill>
                  </a:tcPr>
                </a:tc>
                <a:tc>
                  <a:txBody>
                    <a:bodyPr/>
                    <a:lstStyle/>
                    <a:p>
                      <a:pPr algn="ctr"/>
                      <a:r>
                        <a:rPr lang="en-US" sz="1600" dirty="0">
                          <a:solidFill>
                            <a:schemeClr val="tx1"/>
                          </a:solidFill>
                        </a:rPr>
                        <a:t>Reduces 2% per month until $12,500 </a:t>
                      </a:r>
                    </a:p>
                    <a:p>
                      <a:pPr algn="ctr"/>
                      <a:r>
                        <a:rPr lang="en-US" sz="1600" dirty="0">
                          <a:solidFill>
                            <a:schemeClr val="tx1"/>
                          </a:solidFill>
                        </a:rPr>
                        <a:t>(37.5 months)</a:t>
                      </a:r>
                    </a:p>
                  </a:txBody>
                  <a:tcPr anchor="ctr">
                    <a:solidFill>
                      <a:schemeClr val="tx2">
                        <a:lumMod val="20000"/>
                        <a:lumOff val="80000"/>
                      </a:schemeClr>
                    </a:solidFill>
                  </a:tcPr>
                </a:tc>
                <a:extLst>
                  <a:ext uri="{0D108BD9-81ED-4DB2-BD59-A6C34878D82A}">
                    <a16:rowId xmlns:a16="http://schemas.microsoft.com/office/drawing/2014/main" val="4009750645"/>
                  </a:ext>
                </a:extLst>
              </a:tr>
              <a:tr h="913916">
                <a:tc>
                  <a:txBody>
                    <a:bodyPr/>
                    <a:lstStyle/>
                    <a:p>
                      <a:pPr algn="ctr"/>
                      <a:r>
                        <a:rPr lang="en-US" b="0" dirty="0">
                          <a:solidFill>
                            <a:schemeClr val="tx1"/>
                          </a:solidFill>
                        </a:rPr>
                        <a:t>50% Reduction</a:t>
                      </a:r>
                    </a:p>
                  </a:txBody>
                  <a:tcPr anchor="ctr">
                    <a:solidFill>
                      <a:schemeClr val="tx2">
                        <a:lumMod val="40000"/>
                        <a:lumOff val="60000"/>
                      </a:schemeClr>
                    </a:solidFill>
                  </a:tcPr>
                </a:tc>
                <a:tc>
                  <a:txBody>
                    <a:bodyPr/>
                    <a:lstStyle/>
                    <a:p>
                      <a:pPr algn="ctr"/>
                      <a:r>
                        <a:rPr lang="en-US" sz="1600" dirty="0">
                          <a:solidFill>
                            <a:schemeClr val="tx1"/>
                          </a:solidFill>
                        </a:rPr>
                        <a:t>$54.84</a:t>
                      </a:r>
                    </a:p>
                  </a:txBody>
                  <a:tcPr anchor="ctr">
                    <a:solidFill>
                      <a:schemeClr val="tx2">
                        <a:lumMod val="20000"/>
                        <a:lumOff val="80000"/>
                      </a:schemeClr>
                    </a:solidFill>
                  </a:tcPr>
                </a:tc>
                <a:tc>
                  <a:txBody>
                    <a:bodyPr/>
                    <a:lstStyle/>
                    <a:p>
                      <a:pPr algn="ctr"/>
                      <a:r>
                        <a:rPr lang="en-US" sz="1600" dirty="0">
                          <a:solidFill>
                            <a:schemeClr val="tx1"/>
                          </a:solidFill>
                        </a:rPr>
                        <a:t>$37.50</a:t>
                      </a:r>
                    </a:p>
                  </a:txBody>
                  <a:tcPr anchor="ctr">
                    <a:solidFill>
                      <a:schemeClr val="tx2">
                        <a:lumMod val="20000"/>
                        <a:lumOff val="80000"/>
                      </a:schemeClr>
                    </a:solidFill>
                  </a:tcPr>
                </a:tc>
                <a:tc>
                  <a:txBody>
                    <a:bodyPr/>
                    <a:lstStyle/>
                    <a:p>
                      <a:pPr algn="ctr"/>
                      <a:r>
                        <a:rPr lang="en-US" sz="1600" dirty="0">
                          <a:solidFill>
                            <a:schemeClr val="tx1"/>
                          </a:solidFill>
                        </a:rPr>
                        <a:t>Reduces 1% per month until $25,000</a:t>
                      </a:r>
                    </a:p>
                    <a:p>
                      <a:pPr algn="ctr"/>
                      <a:r>
                        <a:rPr lang="en-US" sz="1600" dirty="0">
                          <a:solidFill>
                            <a:schemeClr val="tx1"/>
                          </a:solidFill>
                        </a:rPr>
                        <a:t>(50 months)</a:t>
                      </a:r>
                    </a:p>
                  </a:txBody>
                  <a:tcPr anchor="ctr">
                    <a:solidFill>
                      <a:schemeClr val="tx2">
                        <a:lumMod val="20000"/>
                        <a:lumOff val="80000"/>
                      </a:schemeClr>
                    </a:solidFill>
                  </a:tcPr>
                </a:tc>
                <a:extLst>
                  <a:ext uri="{0D108BD9-81ED-4DB2-BD59-A6C34878D82A}">
                    <a16:rowId xmlns:a16="http://schemas.microsoft.com/office/drawing/2014/main" val="3863273825"/>
                  </a:ext>
                </a:extLst>
              </a:tr>
              <a:tr h="913916">
                <a:tc>
                  <a:txBody>
                    <a:bodyPr/>
                    <a:lstStyle/>
                    <a:p>
                      <a:pPr algn="ctr"/>
                      <a:r>
                        <a:rPr lang="en-US" b="0" dirty="0">
                          <a:solidFill>
                            <a:schemeClr val="tx1"/>
                          </a:solidFill>
                        </a:rPr>
                        <a:t>No Reduction</a:t>
                      </a:r>
                    </a:p>
                  </a:txBody>
                  <a:tcPr anchor="ctr">
                    <a:solidFill>
                      <a:schemeClr val="tx2">
                        <a:lumMod val="40000"/>
                        <a:lumOff val="60000"/>
                      </a:schemeClr>
                    </a:solidFill>
                  </a:tcPr>
                </a:tc>
                <a:tc>
                  <a:txBody>
                    <a:bodyPr/>
                    <a:lstStyle/>
                    <a:p>
                      <a:pPr algn="ctr"/>
                      <a:r>
                        <a:rPr lang="en-US" sz="1600" dirty="0">
                          <a:solidFill>
                            <a:schemeClr val="tx1"/>
                          </a:solidFill>
                        </a:rPr>
                        <a:t>$129.84</a:t>
                      </a:r>
                    </a:p>
                  </a:txBody>
                  <a:tcPr anchor="ctr">
                    <a:solidFill>
                      <a:schemeClr val="tx2">
                        <a:lumMod val="20000"/>
                        <a:lumOff val="80000"/>
                      </a:schemeClr>
                    </a:solidFill>
                  </a:tcPr>
                </a:tc>
                <a:tc>
                  <a:txBody>
                    <a:bodyPr/>
                    <a:lstStyle/>
                    <a:p>
                      <a:pPr algn="ctr"/>
                      <a:r>
                        <a:rPr lang="en-US" sz="1600" dirty="0">
                          <a:solidFill>
                            <a:schemeClr val="tx1"/>
                          </a:solidFill>
                        </a:rPr>
                        <a:t>$112.50</a:t>
                      </a:r>
                    </a:p>
                  </a:txBody>
                  <a:tcPr anchor="ctr">
                    <a:solidFill>
                      <a:schemeClr val="tx2">
                        <a:lumMod val="20000"/>
                        <a:lumOff val="80000"/>
                      </a:schemeClr>
                    </a:solidFill>
                  </a:tcPr>
                </a:tc>
                <a:tc>
                  <a:txBody>
                    <a:bodyPr/>
                    <a:lstStyle/>
                    <a:p>
                      <a:pPr algn="ctr"/>
                      <a:r>
                        <a:rPr lang="en-US" sz="1600" dirty="0">
                          <a:solidFill>
                            <a:schemeClr val="tx1"/>
                          </a:solidFill>
                        </a:rPr>
                        <a:t>$50,000</a:t>
                      </a:r>
                    </a:p>
                  </a:txBody>
                  <a:tcPr anchor="ctr">
                    <a:solidFill>
                      <a:schemeClr val="tx2">
                        <a:lumMod val="20000"/>
                        <a:lumOff val="80000"/>
                      </a:schemeClr>
                    </a:solidFill>
                  </a:tcPr>
                </a:tc>
                <a:extLst>
                  <a:ext uri="{0D108BD9-81ED-4DB2-BD59-A6C34878D82A}">
                    <a16:rowId xmlns:a16="http://schemas.microsoft.com/office/drawing/2014/main" val="192290731"/>
                  </a:ext>
                </a:extLst>
              </a:tr>
            </a:tbl>
          </a:graphicData>
        </a:graphic>
      </p:graphicFrame>
      <p:sp>
        <p:nvSpPr>
          <p:cNvPr id="4" name="Title 3"/>
          <p:cNvSpPr>
            <a:spLocks noGrp="1"/>
          </p:cNvSpPr>
          <p:nvPr>
            <p:ph type="title"/>
          </p:nvPr>
        </p:nvSpPr>
        <p:spPr>
          <a:xfrm>
            <a:off x="927016" y="330353"/>
            <a:ext cx="6611384" cy="972847"/>
          </a:xfrm>
        </p:spPr>
        <p:txBody>
          <a:bodyPr/>
          <a:lstStyle/>
          <a:p>
            <a:pPr algn="ctr"/>
            <a:r>
              <a:rPr lang="en-US" u="sng" dirty="0"/>
              <a:t>FEGLI EXAMPLE</a:t>
            </a:r>
          </a:p>
        </p:txBody>
      </p:sp>
      <p:sp>
        <p:nvSpPr>
          <p:cNvPr id="6" name="TextBox 5"/>
          <p:cNvSpPr txBox="1"/>
          <p:nvPr/>
        </p:nvSpPr>
        <p:spPr>
          <a:xfrm>
            <a:off x="1071563" y="1303200"/>
            <a:ext cx="6646836" cy="369332"/>
          </a:xfrm>
          <a:prstGeom prst="rect">
            <a:avLst/>
          </a:prstGeom>
          <a:noFill/>
        </p:spPr>
        <p:txBody>
          <a:bodyPr wrap="square" rtlCol="0">
            <a:spAutoFit/>
          </a:bodyPr>
          <a:lstStyle/>
          <a:p>
            <a:pPr algn="ctr"/>
            <a:r>
              <a:rPr lang="en-US" dirty="0"/>
              <a:t>Monthly Cost: $50,000 Basic Life Insurance</a:t>
            </a:r>
          </a:p>
        </p:txBody>
      </p:sp>
    </p:spTree>
    <p:extLst>
      <p:ext uri="{BB962C8B-B14F-4D97-AF65-F5344CB8AC3E}">
        <p14:creationId xmlns:p14="http://schemas.microsoft.com/office/powerpoint/2010/main" val="3580894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152399" y="70666"/>
            <a:ext cx="7339013" cy="1325563"/>
          </a:xfrm>
        </p:spPr>
        <p:txBody>
          <a:bodyPr>
            <a:normAutofit/>
          </a:bodyPr>
          <a:lstStyle/>
          <a:p>
            <a:pPr algn="ctr"/>
            <a:r>
              <a:rPr lang="en-US" sz="3600" u="sng" dirty="0"/>
              <a:t>Earnings and Leave Statement</a:t>
            </a:r>
          </a:p>
        </p:txBody>
      </p:sp>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192" t="8685" r="39800" b="24668"/>
          <a:stretch/>
        </p:blipFill>
        <p:spPr bwMode="auto">
          <a:xfrm>
            <a:off x="672051" y="1058353"/>
            <a:ext cx="6905625"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rot="5400000">
            <a:off x="1434860" y="4475132"/>
            <a:ext cx="9144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48035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1079896" y="316448"/>
            <a:ext cx="6984206" cy="1087438"/>
          </a:xfrm>
        </p:spPr>
        <p:txBody>
          <a:bodyPr>
            <a:normAutofit/>
          </a:bodyPr>
          <a:lstStyle/>
          <a:p>
            <a:pPr algn="ctr"/>
            <a:r>
              <a:rPr lang="en-US" u="sng" dirty="0"/>
              <a:t>fegli</a:t>
            </a:r>
          </a:p>
        </p:txBody>
      </p:sp>
      <p:sp>
        <p:nvSpPr>
          <p:cNvPr id="8" name="TextBox 7">
            <a:extLst>
              <a:ext uri="{FF2B5EF4-FFF2-40B4-BE49-F238E27FC236}">
                <a16:creationId xmlns:a16="http://schemas.microsoft.com/office/drawing/2014/main" id="{DF138A1E-6CBE-4AC9-9AC4-D3E7B7C086C0}"/>
              </a:ext>
            </a:extLst>
          </p:cNvPr>
          <p:cNvSpPr txBox="1"/>
          <p:nvPr/>
        </p:nvSpPr>
        <p:spPr>
          <a:xfrm>
            <a:off x="2379797" y="1403886"/>
            <a:ext cx="4581524" cy="369332"/>
          </a:xfrm>
          <a:prstGeom prst="rect">
            <a:avLst/>
          </a:prstGeom>
          <a:noFill/>
        </p:spPr>
        <p:txBody>
          <a:bodyPr wrap="square">
            <a:spAutoFit/>
          </a:bodyPr>
          <a:lstStyle/>
          <a:p>
            <a:pPr marL="12700" algn="ctr">
              <a:lnSpc>
                <a:spcPct val="100000"/>
              </a:lnSpc>
            </a:pPr>
            <a:r>
              <a:rPr lang="en-US" sz="1800" b="1" dirty="0">
                <a:cs typeface="Arial"/>
              </a:rPr>
              <a:t>Basic Life I</a:t>
            </a:r>
            <a:r>
              <a:rPr lang="en-US" b="1" dirty="0">
                <a:cs typeface="Arial"/>
              </a:rPr>
              <a:t>nsurance Elections</a:t>
            </a:r>
            <a:endParaRPr lang="en-US" sz="1800" dirty="0">
              <a:cs typeface="Arial"/>
            </a:endParaRPr>
          </a:p>
        </p:txBody>
      </p:sp>
      <p:sp>
        <p:nvSpPr>
          <p:cNvPr id="24" name="object 4">
            <a:extLst>
              <a:ext uri="{FF2B5EF4-FFF2-40B4-BE49-F238E27FC236}">
                <a16:creationId xmlns:a16="http://schemas.microsoft.com/office/drawing/2014/main" id="{30767280-6B2F-442E-9F4A-E9AD950A37FF}"/>
              </a:ext>
            </a:extLst>
          </p:cNvPr>
          <p:cNvSpPr/>
          <p:nvPr/>
        </p:nvSpPr>
        <p:spPr>
          <a:xfrm>
            <a:off x="440048" y="2424112"/>
            <a:ext cx="8263903" cy="1743075"/>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2399258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1079897" y="230894"/>
            <a:ext cx="6984206" cy="1087438"/>
          </a:xfrm>
        </p:spPr>
        <p:txBody>
          <a:bodyPr>
            <a:normAutofit/>
          </a:bodyPr>
          <a:lstStyle/>
          <a:p>
            <a:pPr algn="ctr"/>
            <a:r>
              <a:rPr lang="en-US" u="sng" dirty="0"/>
              <a:t>fegli</a:t>
            </a:r>
          </a:p>
        </p:txBody>
      </p:sp>
      <p:sp>
        <p:nvSpPr>
          <p:cNvPr id="6" name="TextBox 5">
            <a:extLst>
              <a:ext uri="{FF2B5EF4-FFF2-40B4-BE49-F238E27FC236}">
                <a16:creationId xmlns:a16="http://schemas.microsoft.com/office/drawing/2014/main" id="{41313C89-528D-4789-A5E4-8FC3ED332231}"/>
              </a:ext>
            </a:extLst>
          </p:cNvPr>
          <p:cNvSpPr txBox="1"/>
          <p:nvPr/>
        </p:nvSpPr>
        <p:spPr>
          <a:xfrm>
            <a:off x="2281238" y="1220044"/>
            <a:ext cx="4581524" cy="369332"/>
          </a:xfrm>
          <a:prstGeom prst="rect">
            <a:avLst/>
          </a:prstGeom>
          <a:noFill/>
        </p:spPr>
        <p:txBody>
          <a:bodyPr wrap="square">
            <a:spAutoFit/>
          </a:bodyPr>
          <a:lstStyle/>
          <a:p>
            <a:pPr marL="12700" algn="ctr">
              <a:lnSpc>
                <a:spcPct val="100000"/>
              </a:lnSpc>
            </a:pPr>
            <a:r>
              <a:rPr lang="en-US" sz="1800" b="1" dirty="0">
                <a:cs typeface="Arial"/>
              </a:rPr>
              <a:t>Option A Standard Coverage ($10,000)</a:t>
            </a:r>
            <a:endParaRPr lang="en-US" sz="1800" dirty="0">
              <a:cs typeface="Arial"/>
            </a:endParaRPr>
          </a:p>
        </p:txBody>
      </p:sp>
      <p:graphicFrame>
        <p:nvGraphicFramePr>
          <p:cNvPr id="3" name="Table 2">
            <a:extLst>
              <a:ext uri="{FF2B5EF4-FFF2-40B4-BE49-F238E27FC236}">
                <a16:creationId xmlns:a16="http://schemas.microsoft.com/office/drawing/2014/main" id="{DAEAC1F9-D243-4634-8B22-6A316C6DBA29}"/>
              </a:ext>
            </a:extLst>
          </p:cNvPr>
          <p:cNvGraphicFramePr>
            <a:graphicFrameLocks noGrp="1"/>
          </p:cNvGraphicFramePr>
          <p:nvPr>
            <p:extLst>
              <p:ext uri="{D42A27DB-BD31-4B8C-83A1-F6EECF244321}">
                <p14:modId xmlns:p14="http://schemas.microsoft.com/office/powerpoint/2010/main" val="2967358936"/>
              </p:ext>
            </p:extLst>
          </p:nvPr>
        </p:nvGraphicFramePr>
        <p:xfrm>
          <a:off x="2057400" y="1760221"/>
          <a:ext cx="5029200" cy="3337557"/>
        </p:xfrm>
        <a:graphic>
          <a:graphicData uri="http://schemas.openxmlformats.org/drawingml/2006/table">
            <a:tbl>
              <a:tblPr firstRow="1" bandRow="1">
                <a:tableStyleId>{2D5ABB26-0587-4C30-8999-92F81FD0307C}</a:tableStyleId>
              </a:tblPr>
              <a:tblGrid>
                <a:gridCol w="2514600">
                  <a:extLst>
                    <a:ext uri="{9D8B030D-6E8A-4147-A177-3AD203B41FA5}">
                      <a16:colId xmlns:a16="http://schemas.microsoft.com/office/drawing/2014/main" val="1695350153"/>
                    </a:ext>
                  </a:extLst>
                </a:gridCol>
                <a:gridCol w="2514600">
                  <a:extLst>
                    <a:ext uri="{9D8B030D-6E8A-4147-A177-3AD203B41FA5}">
                      <a16:colId xmlns:a16="http://schemas.microsoft.com/office/drawing/2014/main" val="2204647098"/>
                    </a:ext>
                  </a:extLst>
                </a:gridCol>
              </a:tblGrid>
              <a:tr h="371093">
                <a:tc>
                  <a:txBody>
                    <a:bodyPr/>
                    <a:lstStyle/>
                    <a:p>
                      <a:pPr algn="ctr">
                        <a:lnSpc>
                          <a:spcPct val="100000"/>
                        </a:lnSpc>
                        <a:spcBef>
                          <a:spcPts val="260"/>
                        </a:spcBef>
                      </a:pPr>
                      <a:r>
                        <a:rPr sz="1800" b="0" spc="-5" dirty="0">
                          <a:solidFill>
                            <a:schemeClr val="tx1"/>
                          </a:solidFill>
                          <a:latin typeface="+mn-lt"/>
                          <a:cs typeface="Arial"/>
                        </a:rPr>
                        <a:t>Age</a:t>
                      </a:r>
                      <a:r>
                        <a:rPr sz="1800" b="0" spc="-95" dirty="0">
                          <a:solidFill>
                            <a:schemeClr val="tx1"/>
                          </a:solidFill>
                          <a:latin typeface="+mn-lt"/>
                          <a:cs typeface="Arial"/>
                        </a:rPr>
                        <a:t> </a:t>
                      </a:r>
                      <a:r>
                        <a:rPr sz="1800" b="0" dirty="0">
                          <a:solidFill>
                            <a:schemeClr val="tx1"/>
                          </a:solidFill>
                          <a:latin typeface="+mn-lt"/>
                          <a:cs typeface="Arial"/>
                        </a:rPr>
                        <a:t>Group</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chemeClr val="tx2">
                        <a:lumMod val="60000"/>
                        <a:lumOff val="40000"/>
                      </a:schemeClr>
                    </a:solidFill>
                  </a:tcPr>
                </a:tc>
                <a:tc>
                  <a:txBody>
                    <a:bodyPr/>
                    <a:lstStyle/>
                    <a:p>
                      <a:pPr marL="635" algn="ctr">
                        <a:lnSpc>
                          <a:spcPct val="100000"/>
                        </a:lnSpc>
                        <a:spcBef>
                          <a:spcPts val="260"/>
                        </a:spcBef>
                      </a:pPr>
                      <a:r>
                        <a:rPr sz="1800" b="0" spc="-5" dirty="0">
                          <a:solidFill>
                            <a:schemeClr val="tx1"/>
                          </a:solidFill>
                          <a:latin typeface="+mn-lt"/>
                          <a:cs typeface="Arial"/>
                        </a:rPr>
                        <a:t>Monthly</a:t>
                      </a:r>
                      <a:r>
                        <a:rPr sz="1800" b="0" spc="-95" dirty="0">
                          <a:solidFill>
                            <a:schemeClr val="tx1"/>
                          </a:solidFill>
                          <a:latin typeface="+mn-lt"/>
                          <a:cs typeface="Arial"/>
                        </a:rPr>
                        <a:t> </a:t>
                      </a:r>
                      <a:r>
                        <a:rPr sz="1800" b="0" spc="-5" dirty="0">
                          <a:solidFill>
                            <a:schemeClr val="tx1"/>
                          </a:solidFill>
                          <a:latin typeface="+mn-lt"/>
                          <a:cs typeface="Arial"/>
                        </a:rPr>
                        <a:t>Cost</a:t>
                      </a:r>
                      <a:endParaRPr sz="1800" b="0" dirty="0">
                        <a:solidFill>
                          <a:schemeClr val="tx1"/>
                        </a:solidFill>
                        <a:latin typeface="+mn-lt"/>
                        <a:cs typeface="Arial"/>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chemeClr val="tx2">
                        <a:lumMod val="60000"/>
                        <a:lumOff val="40000"/>
                      </a:schemeClr>
                    </a:solidFill>
                  </a:tcPr>
                </a:tc>
                <a:extLst>
                  <a:ext uri="{0D108BD9-81ED-4DB2-BD59-A6C34878D82A}">
                    <a16:rowId xmlns:a16="http://schemas.microsoft.com/office/drawing/2014/main" val="1827421392"/>
                  </a:ext>
                </a:extLst>
              </a:tr>
              <a:tr h="371093">
                <a:tc>
                  <a:txBody>
                    <a:bodyPr/>
                    <a:lstStyle/>
                    <a:p>
                      <a:pPr algn="ctr">
                        <a:lnSpc>
                          <a:spcPct val="100000"/>
                        </a:lnSpc>
                        <a:spcBef>
                          <a:spcPts val="160"/>
                        </a:spcBef>
                      </a:pPr>
                      <a:r>
                        <a:rPr sz="1800" spc="-5" dirty="0">
                          <a:latin typeface="+mn-lt"/>
                          <a:cs typeface="Arial"/>
                        </a:rPr>
                        <a:t>Under</a:t>
                      </a:r>
                      <a:r>
                        <a:rPr sz="1800" spc="-105" dirty="0">
                          <a:latin typeface="+mn-lt"/>
                          <a:cs typeface="Arial"/>
                        </a:rPr>
                        <a:t> </a:t>
                      </a:r>
                      <a:r>
                        <a:rPr sz="1800" spc="-5" dirty="0">
                          <a:latin typeface="+mn-lt"/>
                          <a:cs typeface="Arial"/>
                        </a:rPr>
                        <a:t>35</a:t>
                      </a:r>
                      <a:endParaRPr sz="1800" dirty="0">
                        <a:latin typeface="+mn-lt"/>
                        <a:cs typeface="Arial"/>
                      </a:endParaRPr>
                    </a:p>
                  </a:txBody>
                  <a:tcPr marL="0" marR="0" marT="2032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tx2">
                        <a:lumMod val="40000"/>
                        <a:lumOff val="60000"/>
                      </a:schemeClr>
                    </a:solidFill>
                  </a:tcPr>
                </a:tc>
                <a:tc>
                  <a:txBody>
                    <a:bodyPr/>
                    <a:lstStyle/>
                    <a:p>
                      <a:pPr algn="ctr">
                        <a:lnSpc>
                          <a:spcPct val="100000"/>
                        </a:lnSpc>
                        <a:spcBef>
                          <a:spcPts val="160"/>
                        </a:spcBef>
                      </a:pPr>
                      <a:r>
                        <a:rPr sz="1800" spc="-5" dirty="0">
                          <a:latin typeface="+mn-lt"/>
                          <a:cs typeface="Arial"/>
                        </a:rPr>
                        <a:t>$0.43</a:t>
                      </a:r>
                      <a:endParaRPr sz="1800" dirty="0">
                        <a:latin typeface="+mn-lt"/>
                        <a:cs typeface="Arial"/>
                      </a:endParaRPr>
                    </a:p>
                  </a:txBody>
                  <a:tcPr marL="0" marR="0" marT="2032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tx2">
                        <a:lumMod val="40000"/>
                        <a:lumOff val="60000"/>
                      </a:schemeClr>
                    </a:solidFill>
                  </a:tcPr>
                </a:tc>
                <a:extLst>
                  <a:ext uri="{0D108BD9-81ED-4DB2-BD59-A6C34878D82A}">
                    <a16:rowId xmlns:a16="http://schemas.microsoft.com/office/drawing/2014/main" val="1946955293"/>
                  </a:ext>
                </a:extLst>
              </a:tr>
              <a:tr h="370332">
                <a:tc>
                  <a:txBody>
                    <a:bodyPr/>
                    <a:lstStyle/>
                    <a:p>
                      <a:pPr algn="ctr">
                        <a:lnSpc>
                          <a:spcPct val="100000"/>
                        </a:lnSpc>
                        <a:spcBef>
                          <a:spcPts val="254"/>
                        </a:spcBef>
                      </a:pPr>
                      <a:r>
                        <a:rPr sz="1800" dirty="0">
                          <a:latin typeface="+mn-lt"/>
                          <a:cs typeface="Arial"/>
                        </a:rPr>
                        <a:t>35 through</a:t>
                      </a:r>
                      <a:r>
                        <a:rPr sz="1800" spc="-114" dirty="0">
                          <a:latin typeface="+mn-lt"/>
                          <a:cs typeface="Arial"/>
                        </a:rPr>
                        <a:t> </a:t>
                      </a:r>
                      <a:r>
                        <a:rPr sz="1800" dirty="0">
                          <a:latin typeface="+mn-lt"/>
                          <a:cs typeface="Arial"/>
                        </a:rPr>
                        <a:t>39</a:t>
                      </a: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tc>
                  <a:txBody>
                    <a:bodyPr/>
                    <a:lstStyle/>
                    <a:p>
                      <a:pPr algn="ctr">
                        <a:lnSpc>
                          <a:spcPct val="100000"/>
                        </a:lnSpc>
                        <a:spcBef>
                          <a:spcPts val="254"/>
                        </a:spcBef>
                      </a:pPr>
                      <a:r>
                        <a:rPr sz="1800" dirty="0">
                          <a:latin typeface="+mn-lt"/>
                          <a:cs typeface="Arial"/>
                        </a:rPr>
                        <a:t>$0.</a:t>
                      </a:r>
                      <a:r>
                        <a:rPr lang="en-US" sz="1800" dirty="0">
                          <a:latin typeface="+mn-lt"/>
                          <a:cs typeface="Arial"/>
                        </a:rPr>
                        <a:t>43</a:t>
                      </a:r>
                      <a:endParaRPr sz="1800" dirty="0">
                        <a:latin typeface="+mn-lt"/>
                        <a:cs typeface="Arial"/>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extLst>
                  <a:ext uri="{0D108BD9-81ED-4DB2-BD59-A6C34878D82A}">
                    <a16:rowId xmlns:a16="http://schemas.microsoft.com/office/drawing/2014/main" val="2630591277"/>
                  </a:ext>
                </a:extLst>
              </a:tr>
              <a:tr h="371094">
                <a:tc>
                  <a:txBody>
                    <a:bodyPr/>
                    <a:lstStyle/>
                    <a:p>
                      <a:pPr algn="ctr">
                        <a:lnSpc>
                          <a:spcPct val="100000"/>
                        </a:lnSpc>
                        <a:spcBef>
                          <a:spcPts val="260"/>
                        </a:spcBef>
                      </a:pPr>
                      <a:r>
                        <a:rPr sz="1800" dirty="0">
                          <a:latin typeface="+mn-lt"/>
                          <a:cs typeface="Arial"/>
                        </a:rPr>
                        <a:t>40 through</a:t>
                      </a:r>
                      <a:r>
                        <a:rPr sz="1800" spc="-120" dirty="0">
                          <a:latin typeface="+mn-lt"/>
                          <a:cs typeface="Arial"/>
                        </a:rPr>
                        <a:t> </a:t>
                      </a:r>
                      <a:r>
                        <a:rPr sz="1800" dirty="0">
                          <a:latin typeface="+mn-lt"/>
                          <a:cs typeface="Arial"/>
                        </a:rPr>
                        <a:t>44</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40000"/>
                        <a:lumOff val="60000"/>
                      </a:schemeClr>
                    </a:solidFill>
                  </a:tcPr>
                </a:tc>
                <a:tc>
                  <a:txBody>
                    <a:bodyPr/>
                    <a:lstStyle/>
                    <a:p>
                      <a:pPr algn="ctr">
                        <a:lnSpc>
                          <a:spcPct val="100000"/>
                        </a:lnSpc>
                        <a:spcBef>
                          <a:spcPts val="260"/>
                        </a:spcBef>
                      </a:pPr>
                      <a:r>
                        <a:rPr sz="1800" dirty="0">
                          <a:latin typeface="+mn-lt"/>
                          <a:cs typeface="Arial"/>
                        </a:rPr>
                        <a:t>$0.</a:t>
                      </a:r>
                      <a:r>
                        <a:rPr lang="en-US" sz="1800" dirty="0">
                          <a:latin typeface="+mn-lt"/>
                          <a:cs typeface="Arial"/>
                        </a:rPr>
                        <a:t>65</a:t>
                      </a:r>
                      <a:endParaRPr sz="1800" dirty="0">
                        <a:latin typeface="+mn-lt"/>
                        <a:cs typeface="Arial"/>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40000"/>
                        <a:lumOff val="60000"/>
                      </a:schemeClr>
                    </a:solidFill>
                  </a:tcPr>
                </a:tc>
                <a:extLst>
                  <a:ext uri="{0D108BD9-81ED-4DB2-BD59-A6C34878D82A}">
                    <a16:rowId xmlns:a16="http://schemas.microsoft.com/office/drawing/2014/main" val="2443395860"/>
                  </a:ext>
                </a:extLst>
              </a:tr>
              <a:tr h="371094">
                <a:tc>
                  <a:txBody>
                    <a:bodyPr/>
                    <a:lstStyle/>
                    <a:p>
                      <a:pPr algn="ctr">
                        <a:lnSpc>
                          <a:spcPct val="100000"/>
                        </a:lnSpc>
                        <a:spcBef>
                          <a:spcPts val="260"/>
                        </a:spcBef>
                      </a:pPr>
                      <a:r>
                        <a:rPr sz="1800" dirty="0">
                          <a:latin typeface="+mn-lt"/>
                          <a:cs typeface="Arial"/>
                        </a:rPr>
                        <a:t>45 through</a:t>
                      </a:r>
                      <a:r>
                        <a:rPr sz="1800" spc="-114" dirty="0">
                          <a:latin typeface="+mn-lt"/>
                          <a:cs typeface="Arial"/>
                        </a:rPr>
                        <a:t> </a:t>
                      </a:r>
                      <a:r>
                        <a:rPr sz="1800" dirty="0">
                          <a:latin typeface="+mn-lt"/>
                          <a:cs typeface="Arial"/>
                        </a:rPr>
                        <a:t>49</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tc>
                  <a:txBody>
                    <a:bodyPr/>
                    <a:lstStyle/>
                    <a:p>
                      <a:pPr algn="ctr">
                        <a:lnSpc>
                          <a:spcPct val="100000"/>
                        </a:lnSpc>
                        <a:spcBef>
                          <a:spcPts val="260"/>
                        </a:spcBef>
                      </a:pPr>
                      <a:r>
                        <a:rPr lang="en-US" sz="1800" dirty="0">
                          <a:latin typeface="+mn-lt"/>
                          <a:cs typeface="Arial"/>
                        </a:rPr>
                        <a:t>$1.30</a:t>
                      </a:r>
                      <a:endParaRPr sz="1800" dirty="0">
                        <a:latin typeface="+mn-lt"/>
                        <a:cs typeface="Arial"/>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extLst>
                  <a:ext uri="{0D108BD9-81ED-4DB2-BD59-A6C34878D82A}">
                    <a16:rowId xmlns:a16="http://schemas.microsoft.com/office/drawing/2014/main" val="750687369"/>
                  </a:ext>
                </a:extLst>
              </a:tr>
              <a:tr h="370332">
                <a:tc>
                  <a:txBody>
                    <a:bodyPr/>
                    <a:lstStyle/>
                    <a:p>
                      <a:pPr algn="ctr">
                        <a:lnSpc>
                          <a:spcPct val="100000"/>
                        </a:lnSpc>
                        <a:spcBef>
                          <a:spcPts val="254"/>
                        </a:spcBef>
                      </a:pPr>
                      <a:r>
                        <a:rPr sz="1800" dirty="0">
                          <a:latin typeface="+mn-lt"/>
                          <a:cs typeface="Arial"/>
                        </a:rPr>
                        <a:t>50 through</a:t>
                      </a:r>
                      <a:r>
                        <a:rPr sz="1800" spc="-114" dirty="0">
                          <a:latin typeface="+mn-lt"/>
                          <a:cs typeface="Arial"/>
                        </a:rPr>
                        <a:t> </a:t>
                      </a:r>
                      <a:r>
                        <a:rPr sz="1800" dirty="0">
                          <a:latin typeface="+mn-lt"/>
                          <a:cs typeface="Arial"/>
                        </a:rPr>
                        <a:t>54</a:t>
                      </a: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40000"/>
                        <a:lumOff val="60000"/>
                      </a:schemeClr>
                    </a:solidFill>
                  </a:tcPr>
                </a:tc>
                <a:tc>
                  <a:txBody>
                    <a:bodyPr/>
                    <a:lstStyle/>
                    <a:p>
                      <a:pPr algn="ctr">
                        <a:lnSpc>
                          <a:spcPct val="100000"/>
                        </a:lnSpc>
                        <a:spcBef>
                          <a:spcPts val="254"/>
                        </a:spcBef>
                      </a:pPr>
                      <a:r>
                        <a:rPr lang="en-US" sz="1800" dirty="0">
                          <a:latin typeface="+mn-lt"/>
                          <a:cs typeface="Arial"/>
                        </a:rPr>
                        <a:t>$2.17</a:t>
                      </a:r>
                      <a:endParaRPr sz="1800" dirty="0">
                        <a:latin typeface="+mn-lt"/>
                        <a:cs typeface="Arial"/>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40000"/>
                        <a:lumOff val="60000"/>
                      </a:schemeClr>
                    </a:solidFill>
                  </a:tcPr>
                </a:tc>
                <a:extLst>
                  <a:ext uri="{0D108BD9-81ED-4DB2-BD59-A6C34878D82A}">
                    <a16:rowId xmlns:a16="http://schemas.microsoft.com/office/drawing/2014/main" val="4210786139"/>
                  </a:ext>
                </a:extLst>
              </a:tr>
              <a:tr h="371093">
                <a:tc>
                  <a:txBody>
                    <a:bodyPr/>
                    <a:lstStyle/>
                    <a:p>
                      <a:pPr algn="ctr">
                        <a:lnSpc>
                          <a:spcPct val="100000"/>
                        </a:lnSpc>
                        <a:spcBef>
                          <a:spcPts val="260"/>
                        </a:spcBef>
                      </a:pPr>
                      <a:r>
                        <a:rPr sz="1800" dirty="0">
                          <a:latin typeface="+mn-lt"/>
                          <a:cs typeface="Arial"/>
                        </a:rPr>
                        <a:t>55 through</a:t>
                      </a:r>
                      <a:r>
                        <a:rPr sz="1800" spc="-114" dirty="0">
                          <a:latin typeface="+mn-lt"/>
                          <a:cs typeface="Arial"/>
                        </a:rPr>
                        <a:t> </a:t>
                      </a:r>
                      <a:r>
                        <a:rPr sz="1800" dirty="0">
                          <a:latin typeface="+mn-lt"/>
                          <a:cs typeface="Arial"/>
                        </a:rPr>
                        <a:t>59</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tc>
                  <a:txBody>
                    <a:bodyPr/>
                    <a:lstStyle/>
                    <a:p>
                      <a:pPr algn="ctr">
                        <a:lnSpc>
                          <a:spcPct val="100000"/>
                        </a:lnSpc>
                        <a:spcBef>
                          <a:spcPts val="260"/>
                        </a:spcBef>
                      </a:pPr>
                      <a:r>
                        <a:rPr lang="en-US" sz="1800" dirty="0">
                          <a:latin typeface="+mn-lt"/>
                          <a:cs typeface="Arial"/>
                        </a:rPr>
                        <a:t>$3.90</a:t>
                      </a:r>
                      <a:endParaRPr sz="1800" dirty="0">
                        <a:latin typeface="+mn-lt"/>
                        <a:cs typeface="Arial"/>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extLst>
                  <a:ext uri="{0D108BD9-81ED-4DB2-BD59-A6C34878D82A}">
                    <a16:rowId xmlns:a16="http://schemas.microsoft.com/office/drawing/2014/main" val="354452812"/>
                  </a:ext>
                </a:extLst>
              </a:tr>
              <a:tr h="371094">
                <a:tc>
                  <a:txBody>
                    <a:bodyPr/>
                    <a:lstStyle/>
                    <a:p>
                      <a:pPr algn="ctr">
                        <a:lnSpc>
                          <a:spcPct val="100000"/>
                        </a:lnSpc>
                        <a:spcBef>
                          <a:spcPts val="260"/>
                        </a:spcBef>
                      </a:pPr>
                      <a:r>
                        <a:rPr sz="1800" dirty="0">
                          <a:latin typeface="+mn-lt"/>
                          <a:cs typeface="Arial"/>
                        </a:rPr>
                        <a:t>60 </a:t>
                      </a:r>
                      <a:r>
                        <a:rPr lang="en-US" sz="1800" dirty="0">
                          <a:latin typeface="+mn-lt"/>
                          <a:cs typeface="Arial"/>
                        </a:rPr>
                        <a:t>through 56</a:t>
                      </a:r>
                      <a:endParaRPr sz="1800" dirty="0">
                        <a:latin typeface="+mn-lt"/>
                        <a:cs typeface="Arial"/>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40000"/>
                        <a:lumOff val="60000"/>
                      </a:schemeClr>
                    </a:solidFill>
                  </a:tcPr>
                </a:tc>
                <a:tc>
                  <a:txBody>
                    <a:bodyPr/>
                    <a:lstStyle/>
                    <a:p>
                      <a:pPr algn="ctr">
                        <a:lnSpc>
                          <a:spcPct val="100000"/>
                        </a:lnSpc>
                        <a:spcBef>
                          <a:spcPts val="260"/>
                        </a:spcBef>
                      </a:pPr>
                      <a:r>
                        <a:rPr sz="1800" dirty="0">
                          <a:latin typeface="+mn-lt"/>
                          <a:cs typeface="Arial"/>
                        </a:rPr>
                        <a:t>$13.00</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40000"/>
                        <a:lumOff val="60000"/>
                      </a:schemeClr>
                    </a:solidFill>
                  </a:tcPr>
                </a:tc>
                <a:extLst>
                  <a:ext uri="{0D108BD9-81ED-4DB2-BD59-A6C34878D82A}">
                    <a16:rowId xmlns:a16="http://schemas.microsoft.com/office/drawing/2014/main" val="1413796511"/>
                  </a:ext>
                </a:extLst>
              </a:tr>
              <a:tr h="370332">
                <a:tc>
                  <a:txBody>
                    <a:bodyPr/>
                    <a:lstStyle/>
                    <a:p>
                      <a:pPr algn="ctr">
                        <a:lnSpc>
                          <a:spcPct val="100000"/>
                        </a:lnSpc>
                        <a:spcBef>
                          <a:spcPts val="254"/>
                        </a:spcBef>
                      </a:pPr>
                      <a:r>
                        <a:rPr sz="1800" dirty="0">
                          <a:latin typeface="+mn-lt"/>
                          <a:cs typeface="Arial"/>
                        </a:rPr>
                        <a:t>65 and</a:t>
                      </a:r>
                      <a:r>
                        <a:rPr sz="1800" spc="-110" dirty="0">
                          <a:latin typeface="+mn-lt"/>
                          <a:cs typeface="Arial"/>
                        </a:rPr>
                        <a:t> </a:t>
                      </a:r>
                      <a:r>
                        <a:rPr sz="1800" dirty="0">
                          <a:latin typeface="+mn-lt"/>
                          <a:cs typeface="Arial"/>
                        </a:rPr>
                        <a:t>above</a:t>
                      </a: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tc>
                  <a:txBody>
                    <a:bodyPr/>
                    <a:lstStyle/>
                    <a:p>
                      <a:pPr algn="ctr">
                        <a:lnSpc>
                          <a:spcPct val="100000"/>
                        </a:lnSpc>
                        <a:spcBef>
                          <a:spcPts val="254"/>
                        </a:spcBef>
                      </a:pPr>
                      <a:r>
                        <a:rPr sz="1800" dirty="0">
                          <a:latin typeface="+mn-lt"/>
                          <a:cs typeface="Arial"/>
                        </a:rPr>
                        <a:t>No</a:t>
                      </a:r>
                      <a:r>
                        <a:rPr sz="1800" spc="-105" dirty="0">
                          <a:latin typeface="+mn-lt"/>
                          <a:cs typeface="Arial"/>
                        </a:rPr>
                        <a:t> </a:t>
                      </a:r>
                      <a:r>
                        <a:rPr sz="1800" dirty="0">
                          <a:latin typeface="+mn-lt"/>
                          <a:cs typeface="Arial"/>
                        </a:rPr>
                        <a:t>Cost</a:t>
                      </a: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extLst>
                  <a:ext uri="{0D108BD9-81ED-4DB2-BD59-A6C34878D82A}">
                    <a16:rowId xmlns:a16="http://schemas.microsoft.com/office/drawing/2014/main" val="3429351070"/>
                  </a:ext>
                </a:extLst>
              </a:tr>
            </a:tbl>
          </a:graphicData>
        </a:graphic>
      </p:graphicFrame>
      <p:sp>
        <p:nvSpPr>
          <p:cNvPr id="9" name="TextBox 8">
            <a:extLst>
              <a:ext uri="{FF2B5EF4-FFF2-40B4-BE49-F238E27FC236}">
                <a16:creationId xmlns:a16="http://schemas.microsoft.com/office/drawing/2014/main" id="{E473614B-AD9E-4342-88B9-9C8C393F88AA}"/>
              </a:ext>
            </a:extLst>
          </p:cNvPr>
          <p:cNvSpPr txBox="1"/>
          <p:nvPr/>
        </p:nvSpPr>
        <p:spPr>
          <a:xfrm>
            <a:off x="938212" y="5557723"/>
            <a:ext cx="7958137" cy="364843"/>
          </a:xfrm>
          <a:prstGeom prst="rect">
            <a:avLst/>
          </a:prstGeom>
          <a:noFill/>
        </p:spPr>
        <p:txBody>
          <a:bodyPr wrap="square">
            <a:spAutoFit/>
          </a:bodyPr>
          <a:lstStyle/>
          <a:p>
            <a:pPr marL="12700" marR="5080" algn="ctr">
              <a:lnSpc>
                <a:spcPts val="2160"/>
              </a:lnSpc>
            </a:pPr>
            <a:r>
              <a:rPr lang="en-US" sz="1800" spc="-5" dirty="0">
                <a:cs typeface="Arial" panose="020B0604020202020204" pitchFamily="34" charset="0"/>
              </a:rPr>
              <a:t>At age 65 </a:t>
            </a:r>
            <a:r>
              <a:rPr lang="en-US" sz="1800" spc="-10" dirty="0">
                <a:cs typeface="Arial" panose="020B0604020202020204" pitchFamily="34" charset="0"/>
              </a:rPr>
              <a:t>coverage reduces </a:t>
            </a:r>
            <a:r>
              <a:rPr lang="en-US" sz="1800" spc="-5" dirty="0">
                <a:cs typeface="Arial" panose="020B0604020202020204" pitchFamily="34" charset="0"/>
              </a:rPr>
              <a:t>by 2% per </a:t>
            </a:r>
            <a:r>
              <a:rPr lang="en-US" sz="1800" spc="-10" dirty="0">
                <a:cs typeface="Arial" panose="020B0604020202020204" pitchFamily="34" charset="0"/>
              </a:rPr>
              <a:t>month </a:t>
            </a:r>
            <a:r>
              <a:rPr lang="en-US" sz="1800" spc="-5" dirty="0">
                <a:cs typeface="Arial" panose="020B0604020202020204" pitchFamily="34" charset="0"/>
              </a:rPr>
              <a:t>for 37.5 </a:t>
            </a:r>
            <a:r>
              <a:rPr lang="en-US" sz="1800" spc="-10" dirty="0">
                <a:cs typeface="Arial" panose="020B0604020202020204" pitchFamily="34" charset="0"/>
              </a:rPr>
              <a:t>months until </a:t>
            </a:r>
            <a:r>
              <a:rPr lang="en-US" sz="1800" spc="-5" dirty="0">
                <a:cs typeface="Arial" panose="020B0604020202020204" pitchFamily="34" charset="0"/>
              </a:rPr>
              <a:t>it </a:t>
            </a:r>
            <a:r>
              <a:rPr lang="en-US" sz="1800" spc="-10" dirty="0">
                <a:cs typeface="Arial" panose="020B0604020202020204" pitchFamily="34" charset="0"/>
              </a:rPr>
              <a:t>reaches</a:t>
            </a:r>
            <a:r>
              <a:rPr lang="en-US" sz="1800" spc="-55" dirty="0">
                <a:cs typeface="Arial" panose="020B0604020202020204" pitchFamily="34" charset="0"/>
              </a:rPr>
              <a:t> </a:t>
            </a:r>
            <a:r>
              <a:rPr lang="en-US" sz="1800" spc="-10" dirty="0">
                <a:cs typeface="Arial" panose="020B0604020202020204" pitchFamily="34" charset="0"/>
              </a:rPr>
              <a:t>$2,500</a:t>
            </a:r>
            <a:endParaRPr lang="en-US" sz="1800" dirty="0">
              <a:cs typeface="Arial" panose="020B0604020202020204" pitchFamily="34" charset="0"/>
            </a:endParaRPr>
          </a:p>
        </p:txBody>
      </p:sp>
    </p:spTree>
    <p:extLst>
      <p:ext uri="{BB962C8B-B14F-4D97-AF65-F5344CB8AC3E}">
        <p14:creationId xmlns:p14="http://schemas.microsoft.com/office/powerpoint/2010/main" val="36888647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924874" y="214258"/>
            <a:ext cx="6984206" cy="1087438"/>
          </a:xfrm>
        </p:spPr>
        <p:txBody>
          <a:bodyPr>
            <a:normAutofit/>
          </a:bodyPr>
          <a:lstStyle/>
          <a:p>
            <a:pPr algn="ctr"/>
            <a:r>
              <a:rPr lang="en-US" u="sng" dirty="0"/>
              <a:t>fegli</a:t>
            </a:r>
          </a:p>
        </p:txBody>
      </p:sp>
      <p:sp>
        <p:nvSpPr>
          <p:cNvPr id="6" name="TextBox 5">
            <a:extLst>
              <a:ext uri="{FF2B5EF4-FFF2-40B4-BE49-F238E27FC236}">
                <a16:creationId xmlns:a16="http://schemas.microsoft.com/office/drawing/2014/main" id="{41313C89-528D-4789-A5E4-8FC3ED332231}"/>
              </a:ext>
            </a:extLst>
          </p:cNvPr>
          <p:cNvSpPr txBox="1"/>
          <p:nvPr/>
        </p:nvSpPr>
        <p:spPr>
          <a:xfrm>
            <a:off x="2126215" y="1301696"/>
            <a:ext cx="4581524" cy="369332"/>
          </a:xfrm>
          <a:prstGeom prst="rect">
            <a:avLst/>
          </a:prstGeom>
          <a:noFill/>
        </p:spPr>
        <p:txBody>
          <a:bodyPr wrap="square">
            <a:spAutoFit/>
          </a:bodyPr>
          <a:lstStyle/>
          <a:p>
            <a:pPr marL="12700" algn="ctr">
              <a:lnSpc>
                <a:spcPct val="100000"/>
              </a:lnSpc>
            </a:pPr>
            <a:r>
              <a:rPr lang="en-US" sz="1800" dirty="0">
                <a:cs typeface="Arial"/>
              </a:rPr>
              <a:t>Option A Elections</a:t>
            </a:r>
          </a:p>
        </p:txBody>
      </p:sp>
      <p:sp>
        <p:nvSpPr>
          <p:cNvPr id="7" name="object 4">
            <a:extLst>
              <a:ext uri="{FF2B5EF4-FFF2-40B4-BE49-F238E27FC236}">
                <a16:creationId xmlns:a16="http://schemas.microsoft.com/office/drawing/2014/main" id="{2C4D109A-987C-4778-8C04-270F238D4635}"/>
              </a:ext>
            </a:extLst>
          </p:cNvPr>
          <p:cNvSpPr/>
          <p:nvPr/>
        </p:nvSpPr>
        <p:spPr>
          <a:xfrm>
            <a:off x="504342" y="2219325"/>
            <a:ext cx="7825271" cy="922242"/>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401652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831027" y="228052"/>
            <a:ext cx="6984206" cy="1087438"/>
          </a:xfrm>
        </p:spPr>
        <p:txBody>
          <a:bodyPr>
            <a:normAutofit/>
          </a:bodyPr>
          <a:lstStyle/>
          <a:p>
            <a:pPr algn="ctr"/>
            <a:r>
              <a:rPr lang="en-US" u="sng" dirty="0"/>
              <a:t>fegli</a:t>
            </a:r>
          </a:p>
        </p:txBody>
      </p:sp>
      <p:sp>
        <p:nvSpPr>
          <p:cNvPr id="8" name="TextBox 7">
            <a:extLst>
              <a:ext uri="{FF2B5EF4-FFF2-40B4-BE49-F238E27FC236}">
                <a16:creationId xmlns:a16="http://schemas.microsoft.com/office/drawing/2014/main" id="{850167C9-A050-41E5-B5E1-350E33A29821}"/>
              </a:ext>
            </a:extLst>
          </p:cNvPr>
          <p:cNvSpPr txBox="1"/>
          <p:nvPr/>
        </p:nvSpPr>
        <p:spPr>
          <a:xfrm>
            <a:off x="2032368" y="1174753"/>
            <a:ext cx="4581524" cy="369332"/>
          </a:xfrm>
          <a:prstGeom prst="rect">
            <a:avLst/>
          </a:prstGeom>
          <a:noFill/>
        </p:spPr>
        <p:txBody>
          <a:bodyPr wrap="square">
            <a:spAutoFit/>
          </a:bodyPr>
          <a:lstStyle/>
          <a:p>
            <a:pPr marL="12700" algn="ctr">
              <a:lnSpc>
                <a:spcPct val="100000"/>
              </a:lnSpc>
            </a:pPr>
            <a:r>
              <a:rPr lang="en-US" sz="1800" b="1" dirty="0">
                <a:cs typeface="Arial"/>
              </a:rPr>
              <a:t>Option B (1-5 Multiples of Pay)</a:t>
            </a:r>
            <a:endParaRPr lang="en-US" sz="1800" dirty="0">
              <a:cs typeface="Arial"/>
            </a:endParaRPr>
          </a:p>
        </p:txBody>
      </p:sp>
      <p:sp>
        <p:nvSpPr>
          <p:cNvPr id="9" name="TextBox 8">
            <a:extLst>
              <a:ext uri="{FF2B5EF4-FFF2-40B4-BE49-F238E27FC236}">
                <a16:creationId xmlns:a16="http://schemas.microsoft.com/office/drawing/2014/main" id="{103FA330-DF7B-4380-A9EC-06FB9462643E}"/>
              </a:ext>
            </a:extLst>
          </p:cNvPr>
          <p:cNvSpPr txBox="1"/>
          <p:nvPr/>
        </p:nvSpPr>
        <p:spPr>
          <a:xfrm>
            <a:off x="1094155" y="1629321"/>
            <a:ext cx="6457950" cy="369332"/>
          </a:xfrm>
          <a:prstGeom prst="rect">
            <a:avLst/>
          </a:prstGeom>
          <a:noFill/>
        </p:spPr>
        <p:txBody>
          <a:bodyPr wrap="square">
            <a:spAutoFit/>
          </a:bodyPr>
          <a:lstStyle/>
          <a:p>
            <a:pPr algn="ctr">
              <a:lnSpc>
                <a:spcPct val="100000"/>
              </a:lnSpc>
              <a:spcBef>
                <a:spcPts val="760"/>
              </a:spcBef>
            </a:pPr>
            <a:r>
              <a:rPr lang="en-US" sz="1800" spc="-5" dirty="0">
                <a:cs typeface="Arial" panose="020B0604020202020204" pitchFamily="34" charset="0"/>
              </a:rPr>
              <a:t>Option B – Ex: </a:t>
            </a:r>
            <a:r>
              <a:rPr lang="en-US" sz="1800" spc="-10" dirty="0">
                <a:cs typeface="Arial" panose="020B0604020202020204" pitchFamily="34" charset="0"/>
              </a:rPr>
              <a:t>Annual Salary $51,400 </a:t>
            </a:r>
            <a:r>
              <a:rPr lang="en-US" sz="1800" spc="-5" dirty="0">
                <a:cs typeface="Arial" panose="020B0604020202020204" pitchFamily="34" charset="0"/>
              </a:rPr>
              <a:t>1x </a:t>
            </a:r>
            <a:r>
              <a:rPr lang="en-US" sz="1800" spc="-10" dirty="0">
                <a:cs typeface="Arial" panose="020B0604020202020204" pitchFamily="34" charset="0"/>
              </a:rPr>
              <a:t>Multiple elected </a:t>
            </a:r>
            <a:r>
              <a:rPr lang="en-US" sz="1800" spc="-5" dirty="0">
                <a:cs typeface="Arial" panose="020B0604020202020204" pitchFamily="34" charset="0"/>
              </a:rPr>
              <a:t>=</a:t>
            </a:r>
            <a:r>
              <a:rPr lang="en-US" sz="1800" spc="65" dirty="0">
                <a:cs typeface="Arial" panose="020B0604020202020204" pitchFamily="34" charset="0"/>
              </a:rPr>
              <a:t> </a:t>
            </a:r>
            <a:r>
              <a:rPr lang="en-US" sz="1800" spc="-10" dirty="0">
                <a:cs typeface="Arial" panose="020B0604020202020204" pitchFamily="34" charset="0"/>
              </a:rPr>
              <a:t>$52,000</a:t>
            </a:r>
            <a:endParaRPr lang="en-US" sz="1800" dirty="0">
              <a:cs typeface="Arial" panose="020B0604020202020204" pitchFamily="34" charset="0"/>
            </a:endParaRPr>
          </a:p>
        </p:txBody>
      </p:sp>
      <p:graphicFrame>
        <p:nvGraphicFramePr>
          <p:cNvPr id="11" name="Table 10">
            <a:extLst>
              <a:ext uri="{FF2B5EF4-FFF2-40B4-BE49-F238E27FC236}">
                <a16:creationId xmlns:a16="http://schemas.microsoft.com/office/drawing/2014/main" id="{E8F1A580-E360-44FD-8112-3BE2083B8038}"/>
              </a:ext>
            </a:extLst>
          </p:cNvPr>
          <p:cNvGraphicFramePr>
            <a:graphicFrameLocks noGrp="1"/>
          </p:cNvGraphicFramePr>
          <p:nvPr>
            <p:extLst>
              <p:ext uri="{D42A27DB-BD31-4B8C-83A1-F6EECF244321}">
                <p14:modId xmlns:p14="http://schemas.microsoft.com/office/powerpoint/2010/main" val="2946484260"/>
              </p:ext>
            </p:extLst>
          </p:nvPr>
        </p:nvGraphicFramePr>
        <p:xfrm>
          <a:off x="1990729" y="2128549"/>
          <a:ext cx="4664802" cy="3957680"/>
        </p:xfrm>
        <a:graphic>
          <a:graphicData uri="http://schemas.openxmlformats.org/drawingml/2006/table">
            <a:tbl>
              <a:tblPr firstRow="1" bandRow="1">
                <a:tableStyleId>{2D5ABB26-0587-4C30-8999-92F81FD0307C}</a:tableStyleId>
              </a:tblPr>
              <a:tblGrid>
                <a:gridCol w="2609823">
                  <a:extLst>
                    <a:ext uri="{9D8B030D-6E8A-4147-A177-3AD203B41FA5}">
                      <a16:colId xmlns:a16="http://schemas.microsoft.com/office/drawing/2014/main" val="1320554146"/>
                    </a:ext>
                  </a:extLst>
                </a:gridCol>
                <a:gridCol w="2054979">
                  <a:extLst>
                    <a:ext uri="{9D8B030D-6E8A-4147-A177-3AD203B41FA5}">
                      <a16:colId xmlns:a16="http://schemas.microsoft.com/office/drawing/2014/main" val="1489869268"/>
                    </a:ext>
                  </a:extLst>
                </a:gridCol>
              </a:tblGrid>
              <a:tr h="329806">
                <a:tc>
                  <a:txBody>
                    <a:bodyPr/>
                    <a:lstStyle/>
                    <a:p>
                      <a:pPr marL="635" algn="ctr">
                        <a:lnSpc>
                          <a:spcPct val="100000"/>
                        </a:lnSpc>
                        <a:spcBef>
                          <a:spcPts val="260"/>
                        </a:spcBef>
                      </a:pPr>
                      <a:r>
                        <a:rPr sz="1800" b="0" spc="-5" dirty="0">
                          <a:solidFill>
                            <a:schemeClr val="tx1"/>
                          </a:solidFill>
                          <a:latin typeface="+mn-lt"/>
                          <a:cs typeface="Arial" panose="020B0604020202020204" pitchFamily="34" charset="0"/>
                        </a:rPr>
                        <a:t>Age</a:t>
                      </a:r>
                      <a:r>
                        <a:rPr sz="1800" b="0" spc="-95" dirty="0">
                          <a:solidFill>
                            <a:schemeClr val="tx1"/>
                          </a:solidFill>
                          <a:latin typeface="+mn-lt"/>
                          <a:cs typeface="Arial" panose="020B0604020202020204" pitchFamily="34" charset="0"/>
                        </a:rPr>
                        <a:t> </a:t>
                      </a:r>
                      <a:r>
                        <a:rPr sz="1800" b="0" dirty="0">
                          <a:solidFill>
                            <a:schemeClr val="tx1"/>
                          </a:solidFill>
                          <a:latin typeface="+mn-lt"/>
                          <a:cs typeface="Arial" panose="020B0604020202020204" pitchFamily="34" charset="0"/>
                        </a:rPr>
                        <a:t>Group</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chemeClr val="tx2">
                        <a:lumMod val="60000"/>
                        <a:lumOff val="40000"/>
                      </a:schemeClr>
                    </a:solidFill>
                  </a:tcPr>
                </a:tc>
                <a:tc>
                  <a:txBody>
                    <a:bodyPr/>
                    <a:lstStyle/>
                    <a:p>
                      <a:pPr marL="1270" algn="ctr">
                        <a:lnSpc>
                          <a:spcPct val="100000"/>
                        </a:lnSpc>
                        <a:spcBef>
                          <a:spcPts val="260"/>
                        </a:spcBef>
                      </a:pPr>
                      <a:r>
                        <a:rPr sz="1800" b="0" spc="-100" dirty="0">
                          <a:solidFill>
                            <a:schemeClr val="tx1"/>
                          </a:solidFill>
                          <a:latin typeface="+mn-lt"/>
                          <a:cs typeface="Arial" panose="020B0604020202020204" pitchFamily="34" charset="0"/>
                        </a:rPr>
                        <a:t> </a:t>
                      </a:r>
                      <a:r>
                        <a:rPr sz="1800" b="0" dirty="0">
                          <a:solidFill>
                            <a:schemeClr val="tx1"/>
                          </a:solidFill>
                          <a:latin typeface="+mn-lt"/>
                          <a:cs typeface="Arial" panose="020B0604020202020204" pitchFamily="34" charset="0"/>
                        </a:rPr>
                        <a:t>Cost</a:t>
                      </a:r>
                      <a:r>
                        <a:rPr lang="en-US" sz="1800" b="0" dirty="0">
                          <a:solidFill>
                            <a:schemeClr val="tx1"/>
                          </a:solidFill>
                          <a:latin typeface="+mn-lt"/>
                          <a:cs typeface="Arial" panose="020B0604020202020204" pitchFamily="34" charset="0"/>
                        </a:rPr>
                        <a:t> per $1,000</a:t>
                      </a:r>
                      <a:endParaRPr sz="1800" b="0" dirty="0">
                        <a:solidFill>
                          <a:schemeClr val="tx1"/>
                        </a:solidFill>
                        <a:latin typeface="+mn-lt"/>
                        <a:cs typeface="Arial" panose="020B0604020202020204" pitchFamily="34" charset="0"/>
                      </a:endParaRPr>
                    </a:p>
                  </a:txBody>
                  <a:tcPr marL="0" marR="0" marT="3302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38100" cap="flat" cmpd="sng" algn="ctr">
                      <a:solidFill>
                        <a:srgbClr val="FFFFFF"/>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2699949201"/>
                  </a:ext>
                </a:extLst>
              </a:tr>
              <a:tr h="329807">
                <a:tc>
                  <a:txBody>
                    <a:bodyPr/>
                    <a:lstStyle/>
                    <a:p>
                      <a:pPr algn="ctr">
                        <a:lnSpc>
                          <a:spcPct val="100000"/>
                        </a:lnSpc>
                        <a:spcBef>
                          <a:spcPts val="160"/>
                        </a:spcBef>
                      </a:pPr>
                      <a:r>
                        <a:rPr sz="1800" spc="-5" dirty="0">
                          <a:latin typeface="+mn-lt"/>
                          <a:cs typeface="Arial" panose="020B0604020202020204" pitchFamily="34" charset="0"/>
                        </a:rPr>
                        <a:t>Under</a:t>
                      </a:r>
                      <a:r>
                        <a:rPr sz="1800" spc="-105" dirty="0">
                          <a:latin typeface="+mn-lt"/>
                          <a:cs typeface="Arial" panose="020B0604020202020204" pitchFamily="34" charset="0"/>
                        </a:rPr>
                        <a:t> </a:t>
                      </a:r>
                      <a:r>
                        <a:rPr sz="1800" dirty="0">
                          <a:latin typeface="+mn-lt"/>
                          <a:cs typeface="Arial" panose="020B0604020202020204" pitchFamily="34" charset="0"/>
                        </a:rPr>
                        <a:t>35</a:t>
                      </a:r>
                    </a:p>
                  </a:txBody>
                  <a:tcPr marL="0" marR="0" marT="2032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tx2">
                        <a:lumMod val="40000"/>
                        <a:lumOff val="60000"/>
                      </a:schemeClr>
                    </a:solidFill>
                  </a:tcPr>
                </a:tc>
                <a:tc>
                  <a:txBody>
                    <a:bodyPr/>
                    <a:lstStyle/>
                    <a:p>
                      <a:pPr algn="ctr">
                        <a:lnSpc>
                          <a:spcPct val="100000"/>
                        </a:lnSpc>
                        <a:spcBef>
                          <a:spcPts val="160"/>
                        </a:spcBef>
                      </a:pPr>
                      <a:r>
                        <a:rPr sz="1800" dirty="0">
                          <a:latin typeface="+mn-lt"/>
                          <a:cs typeface="Arial" panose="020B0604020202020204" pitchFamily="34" charset="0"/>
                        </a:rPr>
                        <a:t>$</a:t>
                      </a:r>
                      <a:r>
                        <a:rPr lang="en-US" sz="1800" dirty="0">
                          <a:latin typeface="+mn-lt"/>
                          <a:cs typeface="Arial" panose="020B0604020202020204" pitchFamily="34" charset="0"/>
                        </a:rPr>
                        <a:t>0.043</a:t>
                      </a:r>
                      <a:endParaRPr sz="1800" dirty="0">
                        <a:latin typeface="+mn-lt"/>
                        <a:cs typeface="Arial" panose="020B0604020202020204" pitchFamily="34" charset="0"/>
                      </a:endParaRPr>
                    </a:p>
                  </a:txBody>
                  <a:tcPr marL="0" marR="0" marT="20320" marB="0">
                    <a:lnL w="12700" cap="flat" cmpd="sng" algn="ctr">
                      <a:solidFill>
                        <a:srgbClr val="FFFFFF"/>
                      </a:solidFill>
                      <a:prstDash val="solid"/>
                      <a:round/>
                      <a:headEnd type="none" w="med" len="med"/>
                      <a:tailEnd type="none" w="med" len="med"/>
                    </a:lnL>
                    <a:lnR w="12700">
                      <a:solidFill>
                        <a:srgbClr val="FFFFFF"/>
                      </a:solidFill>
                      <a:prstDash val="soli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785199404"/>
                  </a:ext>
                </a:extLst>
              </a:tr>
              <a:tr h="329806">
                <a:tc>
                  <a:txBody>
                    <a:bodyPr/>
                    <a:lstStyle/>
                    <a:p>
                      <a:pPr algn="ctr">
                        <a:lnSpc>
                          <a:spcPct val="100000"/>
                        </a:lnSpc>
                        <a:spcBef>
                          <a:spcPts val="260"/>
                        </a:spcBef>
                      </a:pPr>
                      <a:r>
                        <a:rPr sz="1800" dirty="0">
                          <a:latin typeface="+mn-lt"/>
                          <a:cs typeface="Arial" panose="020B0604020202020204" pitchFamily="34" charset="0"/>
                        </a:rPr>
                        <a:t>35 through</a:t>
                      </a:r>
                      <a:r>
                        <a:rPr sz="1800" spc="-114" dirty="0">
                          <a:latin typeface="+mn-lt"/>
                          <a:cs typeface="Arial" panose="020B0604020202020204" pitchFamily="34" charset="0"/>
                        </a:rPr>
                        <a:t> </a:t>
                      </a:r>
                      <a:r>
                        <a:rPr sz="1800" dirty="0">
                          <a:latin typeface="+mn-lt"/>
                          <a:cs typeface="Arial" panose="020B0604020202020204" pitchFamily="34" charset="0"/>
                        </a:rPr>
                        <a:t>39</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tc>
                  <a:txBody>
                    <a:bodyPr/>
                    <a:lstStyle/>
                    <a:p>
                      <a:pPr algn="ctr">
                        <a:lnSpc>
                          <a:spcPct val="100000"/>
                        </a:lnSpc>
                        <a:spcBef>
                          <a:spcPts val="260"/>
                        </a:spcBef>
                      </a:pPr>
                      <a:r>
                        <a:rPr sz="1800" dirty="0">
                          <a:latin typeface="+mn-lt"/>
                          <a:cs typeface="Arial" panose="020B0604020202020204" pitchFamily="34" charset="0"/>
                        </a:rPr>
                        <a:t>$</a:t>
                      </a:r>
                      <a:r>
                        <a:rPr lang="en-US" sz="1800" dirty="0">
                          <a:latin typeface="+mn-lt"/>
                          <a:cs typeface="Arial" panose="020B0604020202020204" pitchFamily="34" charset="0"/>
                        </a:rPr>
                        <a:t>0.043</a:t>
                      </a:r>
                      <a:endParaRPr sz="1800" dirty="0">
                        <a:latin typeface="+mn-lt"/>
                        <a:cs typeface="Arial" panose="020B0604020202020204" pitchFamily="34" charset="0"/>
                      </a:endParaRPr>
                    </a:p>
                  </a:txBody>
                  <a:tcPr marL="0" marR="0" marT="3302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619387625"/>
                  </a:ext>
                </a:extLst>
              </a:tr>
              <a:tr h="329807">
                <a:tc>
                  <a:txBody>
                    <a:bodyPr/>
                    <a:lstStyle/>
                    <a:p>
                      <a:pPr algn="ctr">
                        <a:lnSpc>
                          <a:spcPct val="100000"/>
                        </a:lnSpc>
                        <a:spcBef>
                          <a:spcPts val="260"/>
                        </a:spcBef>
                      </a:pPr>
                      <a:r>
                        <a:rPr sz="1800" dirty="0">
                          <a:latin typeface="+mn-lt"/>
                          <a:cs typeface="Arial" panose="020B0604020202020204" pitchFamily="34" charset="0"/>
                        </a:rPr>
                        <a:t>40 through</a:t>
                      </a:r>
                      <a:r>
                        <a:rPr sz="1800" spc="-120" dirty="0">
                          <a:latin typeface="+mn-lt"/>
                          <a:cs typeface="Arial" panose="020B0604020202020204" pitchFamily="34" charset="0"/>
                        </a:rPr>
                        <a:t> </a:t>
                      </a:r>
                      <a:r>
                        <a:rPr sz="1800" dirty="0">
                          <a:latin typeface="+mn-lt"/>
                          <a:cs typeface="Arial" panose="020B0604020202020204" pitchFamily="34" charset="0"/>
                        </a:rPr>
                        <a:t>44</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40000"/>
                        <a:lumOff val="60000"/>
                      </a:schemeClr>
                    </a:solidFill>
                  </a:tcPr>
                </a:tc>
                <a:tc>
                  <a:txBody>
                    <a:bodyPr/>
                    <a:lstStyle/>
                    <a:p>
                      <a:pPr algn="ctr">
                        <a:lnSpc>
                          <a:spcPct val="100000"/>
                        </a:lnSpc>
                        <a:spcBef>
                          <a:spcPts val="260"/>
                        </a:spcBef>
                      </a:pPr>
                      <a:r>
                        <a:rPr sz="1800" dirty="0">
                          <a:latin typeface="+mn-lt"/>
                          <a:cs typeface="Arial" panose="020B0604020202020204" pitchFamily="34" charset="0"/>
                        </a:rPr>
                        <a:t>$</a:t>
                      </a:r>
                      <a:r>
                        <a:rPr lang="en-US" sz="1800" dirty="0">
                          <a:latin typeface="+mn-lt"/>
                          <a:cs typeface="Arial" panose="020B0604020202020204" pitchFamily="34" charset="0"/>
                        </a:rPr>
                        <a:t>0.065</a:t>
                      </a:r>
                      <a:endParaRPr sz="1800" dirty="0">
                        <a:latin typeface="+mn-lt"/>
                        <a:cs typeface="Arial" panose="020B0604020202020204" pitchFamily="34" charset="0"/>
                      </a:endParaRPr>
                    </a:p>
                  </a:txBody>
                  <a:tcPr marL="0" marR="0" marT="3302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322041461"/>
                  </a:ext>
                </a:extLst>
              </a:tr>
              <a:tr h="329806">
                <a:tc>
                  <a:txBody>
                    <a:bodyPr/>
                    <a:lstStyle/>
                    <a:p>
                      <a:pPr algn="ctr">
                        <a:lnSpc>
                          <a:spcPct val="100000"/>
                        </a:lnSpc>
                        <a:spcBef>
                          <a:spcPts val="260"/>
                        </a:spcBef>
                      </a:pPr>
                      <a:r>
                        <a:rPr sz="1800" dirty="0">
                          <a:latin typeface="+mn-lt"/>
                          <a:cs typeface="Arial" panose="020B0604020202020204" pitchFamily="34" charset="0"/>
                        </a:rPr>
                        <a:t>45 through</a:t>
                      </a:r>
                      <a:r>
                        <a:rPr sz="1800" spc="-114" dirty="0">
                          <a:latin typeface="+mn-lt"/>
                          <a:cs typeface="Arial" panose="020B0604020202020204" pitchFamily="34" charset="0"/>
                        </a:rPr>
                        <a:t> </a:t>
                      </a:r>
                      <a:r>
                        <a:rPr sz="1800" dirty="0">
                          <a:latin typeface="+mn-lt"/>
                          <a:cs typeface="Arial" panose="020B0604020202020204" pitchFamily="34" charset="0"/>
                        </a:rPr>
                        <a:t>49</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tc>
                  <a:txBody>
                    <a:bodyPr/>
                    <a:lstStyle/>
                    <a:p>
                      <a:pPr algn="ctr">
                        <a:lnSpc>
                          <a:spcPct val="100000"/>
                        </a:lnSpc>
                        <a:spcBef>
                          <a:spcPts val="260"/>
                        </a:spcBef>
                      </a:pPr>
                      <a:r>
                        <a:rPr sz="1800" dirty="0">
                          <a:latin typeface="+mn-lt"/>
                          <a:cs typeface="Arial" panose="020B0604020202020204" pitchFamily="34" charset="0"/>
                        </a:rPr>
                        <a:t>$</a:t>
                      </a:r>
                      <a:r>
                        <a:rPr lang="en-US" sz="1800" dirty="0">
                          <a:latin typeface="+mn-lt"/>
                          <a:cs typeface="Arial" panose="020B0604020202020204" pitchFamily="34" charset="0"/>
                        </a:rPr>
                        <a:t>0.130</a:t>
                      </a:r>
                      <a:endParaRPr sz="1800" dirty="0">
                        <a:latin typeface="+mn-lt"/>
                        <a:cs typeface="Arial" panose="020B0604020202020204" pitchFamily="34" charset="0"/>
                      </a:endParaRPr>
                    </a:p>
                  </a:txBody>
                  <a:tcPr marL="0" marR="0" marT="3302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740099856"/>
                  </a:ext>
                </a:extLst>
              </a:tr>
              <a:tr h="329807">
                <a:tc>
                  <a:txBody>
                    <a:bodyPr/>
                    <a:lstStyle/>
                    <a:p>
                      <a:pPr algn="ctr">
                        <a:lnSpc>
                          <a:spcPct val="100000"/>
                        </a:lnSpc>
                        <a:spcBef>
                          <a:spcPts val="260"/>
                        </a:spcBef>
                      </a:pPr>
                      <a:r>
                        <a:rPr sz="1800" dirty="0">
                          <a:latin typeface="+mn-lt"/>
                          <a:cs typeface="Arial" panose="020B0604020202020204" pitchFamily="34" charset="0"/>
                        </a:rPr>
                        <a:t>50 through</a:t>
                      </a:r>
                      <a:r>
                        <a:rPr sz="1800" spc="-114" dirty="0">
                          <a:latin typeface="+mn-lt"/>
                          <a:cs typeface="Arial" panose="020B0604020202020204" pitchFamily="34" charset="0"/>
                        </a:rPr>
                        <a:t> </a:t>
                      </a:r>
                      <a:r>
                        <a:rPr sz="1800" dirty="0">
                          <a:latin typeface="+mn-lt"/>
                          <a:cs typeface="Arial" panose="020B0604020202020204" pitchFamily="34" charset="0"/>
                        </a:rPr>
                        <a:t>54</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40000"/>
                        <a:lumOff val="60000"/>
                      </a:schemeClr>
                    </a:solidFill>
                  </a:tcPr>
                </a:tc>
                <a:tc>
                  <a:txBody>
                    <a:bodyPr/>
                    <a:lstStyle/>
                    <a:p>
                      <a:pPr algn="ctr">
                        <a:lnSpc>
                          <a:spcPct val="100000"/>
                        </a:lnSpc>
                        <a:spcBef>
                          <a:spcPts val="260"/>
                        </a:spcBef>
                      </a:pPr>
                      <a:r>
                        <a:rPr sz="1800" dirty="0">
                          <a:latin typeface="+mn-lt"/>
                          <a:cs typeface="Arial" panose="020B0604020202020204" pitchFamily="34" charset="0"/>
                        </a:rPr>
                        <a:t>$</a:t>
                      </a:r>
                      <a:r>
                        <a:rPr lang="en-US" sz="1800" dirty="0">
                          <a:latin typeface="+mn-lt"/>
                          <a:cs typeface="Arial" panose="020B0604020202020204" pitchFamily="34" charset="0"/>
                        </a:rPr>
                        <a:t>0.217</a:t>
                      </a:r>
                      <a:endParaRPr sz="1800" dirty="0">
                        <a:latin typeface="+mn-lt"/>
                        <a:cs typeface="Arial" panose="020B0604020202020204" pitchFamily="34" charset="0"/>
                      </a:endParaRPr>
                    </a:p>
                  </a:txBody>
                  <a:tcPr marL="0" marR="0" marT="3302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60468814"/>
                  </a:ext>
                </a:extLst>
              </a:tr>
              <a:tr h="329807">
                <a:tc>
                  <a:txBody>
                    <a:bodyPr/>
                    <a:lstStyle/>
                    <a:p>
                      <a:pPr algn="ctr">
                        <a:lnSpc>
                          <a:spcPct val="100000"/>
                        </a:lnSpc>
                        <a:spcBef>
                          <a:spcPts val="260"/>
                        </a:spcBef>
                      </a:pPr>
                      <a:r>
                        <a:rPr sz="1800" dirty="0">
                          <a:latin typeface="+mn-lt"/>
                          <a:cs typeface="Arial" panose="020B0604020202020204" pitchFamily="34" charset="0"/>
                        </a:rPr>
                        <a:t>55 through</a:t>
                      </a:r>
                      <a:r>
                        <a:rPr sz="1800" spc="-114" dirty="0">
                          <a:latin typeface="+mn-lt"/>
                          <a:cs typeface="Arial" panose="020B0604020202020204" pitchFamily="34" charset="0"/>
                        </a:rPr>
                        <a:t> </a:t>
                      </a:r>
                      <a:r>
                        <a:rPr sz="1800" dirty="0">
                          <a:latin typeface="+mn-lt"/>
                          <a:cs typeface="Arial" panose="020B0604020202020204" pitchFamily="34" charset="0"/>
                        </a:rPr>
                        <a:t>59</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tc>
                  <a:txBody>
                    <a:bodyPr/>
                    <a:lstStyle/>
                    <a:p>
                      <a:pPr algn="ctr">
                        <a:lnSpc>
                          <a:spcPct val="100000"/>
                        </a:lnSpc>
                        <a:spcBef>
                          <a:spcPts val="260"/>
                        </a:spcBef>
                      </a:pPr>
                      <a:r>
                        <a:rPr sz="1800" dirty="0">
                          <a:latin typeface="+mn-lt"/>
                          <a:cs typeface="Arial" panose="020B0604020202020204" pitchFamily="34" charset="0"/>
                        </a:rPr>
                        <a:t>$</a:t>
                      </a:r>
                      <a:r>
                        <a:rPr lang="en-US" sz="1800" dirty="0">
                          <a:latin typeface="+mn-lt"/>
                          <a:cs typeface="Arial" panose="020B0604020202020204" pitchFamily="34" charset="0"/>
                        </a:rPr>
                        <a:t>0.390</a:t>
                      </a:r>
                      <a:endParaRPr sz="1800" dirty="0">
                        <a:latin typeface="+mn-lt"/>
                        <a:cs typeface="Arial" panose="020B0604020202020204" pitchFamily="34" charset="0"/>
                      </a:endParaRPr>
                    </a:p>
                  </a:txBody>
                  <a:tcPr marL="0" marR="0" marT="3302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749373657"/>
                  </a:ext>
                </a:extLst>
              </a:tr>
              <a:tr h="329807">
                <a:tc>
                  <a:txBody>
                    <a:bodyPr/>
                    <a:lstStyle/>
                    <a:p>
                      <a:pPr algn="ctr">
                        <a:lnSpc>
                          <a:spcPct val="100000"/>
                        </a:lnSpc>
                        <a:spcBef>
                          <a:spcPts val="260"/>
                        </a:spcBef>
                      </a:pPr>
                      <a:r>
                        <a:rPr sz="1800" dirty="0">
                          <a:latin typeface="+mn-lt"/>
                          <a:cs typeface="Arial" panose="020B0604020202020204" pitchFamily="34" charset="0"/>
                        </a:rPr>
                        <a:t>60 through</a:t>
                      </a:r>
                      <a:r>
                        <a:rPr sz="1800" spc="-114" dirty="0">
                          <a:latin typeface="+mn-lt"/>
                          <a:cs typeface="Arial" panose="020B0604020202020204" pitchFamily="34" charset="0"/>
                        </a:rPr>
                        <a:t> </a:t>
                      </a:r>
                      <a:r>
                        <a:rPr sz="1800" dirty="0">
                          <a:latin typeface="+mn-lt"/>
                          <a:cs typeface="Arial" panose="020B0604020202020204" pitchFamily="34" charset="0"/>
                        </a:rPr>
                        <a:t>64</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40000"/>
                        <a:lumOff val="60000"/>
                      </a:schemeClr>
                    </a:solidFill>
                  </a:tcPr>
                </a:tc>
                <a:tc>
                  <a:txBody>
                    <a:bodyPr/>
                    <a:lstStyle/>
                    <a:p>
                      <a:pPr algn="ctr">
                        <a:lnSpc>
                          <a:spcPct val="100000"/>
                        </a:lnSpc>
                        <a:spcBef>
                          <a:spcPts val="260"/>
                        </a:spcBef>
                      </a:pPr>
                      <a:r>
                        <a:rPr sz="1800" dirty="0">
                          <a:latin typeface="+mn-lt"/>
                          <a:cs typeface="Arial" panose="020B0604020202020204" pitchFamily="34" charset="0"/>
                        </a:rPr>
                        <a:t>$</a:t>
                      </a:r>
                      <a:r>
                        <a:rPr lang="en-US" sz="1800" dirty="0">
                          <a:latin typeface="+mn-lt"/>
                          <a:cs typeface="Arial" panose="020B0604020202020204" pitchFamily="34" charset="0"/>
                        </a:rPr>
                        <a:t>0.867</a:t>
                      </a:r>
                      <a:endParaRPr sz="1800" dirty="0">
                        <a:latin typeface="+mn-lt"/>
                        <a:cs typeface="Arial" panose="020B0604020202020204" pitchFamily="34" charset="0"/>
                      </a:endParaRPr>
                    </a:p>
                  </a:txBody>
                  <a:tcPr marL="0" marR="0" marT="3302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215072258"/>
                  </a:ext>
                </a:extLst>
              </a:tr>
              <a:tr h="329807">
                <a:tc>
                  <a:txBody>
                    <a:bodyPr/>
                    <a:lstStyle/>
                    <a:p>
                      <a:pPr algn="ctr">
                        <a:lnSpc>
                          <a:spcPct val="100000"/>
                        </a:lnSpc>
                        <a:spcBef>
                          <a:spcPts val="260"/>
                        </a:spcBef>
                      </a:pPr>
                      <a:r>
                        <a:rPr sz="1800" dirty="0">
                          <a:latin typeface="+mn-lt"/>
                          <a:cs typeface="Arial" panose="020B0604020202020204" pitchFamily="34" charset="0"/>
                        </a:rPr>
                        <a:t>65 through</a:t>
                      </a:r>
                      <a:r>
                        <a:rPr sz="1800" spc="-114" dirty="0">
                          <a:latin typeface="+mn-lt"/>
                          <a:cs typeface="Arial" panose="020B0604020202020204" pitchFamily="34" charset="0"/>
                        </a:rPr>
                        <a:t> </a:t>
                      </a:r>
                      <a:r>
                        <a:rPr sz="1800" dirty="0">
                          <a:latin typeface="+mn-lt"/>
                          <a:cs typeface="Arial" panose="020B0604020202020204" pitchFamily="34" charset="0"/>
                        </a:rPr>
                        <a:t>69</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tc>
                  <a:txBody>
                    <a:bodyPr/>
                    <a:lstStyle/>
                    <a:p>
                      <a:pPr algn="ctr">
                        <a:lnSpc>
                          <a:spcPct val="100000"/>
                        </a:lnSpc>
                        <a:spcBef>
                          <a:spcPts val="260"/>
                        </a:spcBef>
                      </a:pPr>
                      <a:r>
                        <a:rPr sz="1800" dirty="0">
                          <a:latin typeface="+mn-lt"/>
                          <a:cs typeface="Arial" panose="020B0604020202020204" pitchFamily="34" charset="0"/>
                        </a:rPr>
                        <a:t>$</a:t>
                      </a:r>
                      <a:r>
                        <a:rPr lang="en-US" sz="1800" dirty="0">
                          <a:latin typeface="+mn-lt"/>
                          <a:cs typeface="Arial" panose="020B0604020202020204" pitchFamily="34" charset="0"/>
                        </a:rPr>
                        <a:t>1.040</a:t>
                      </a:r>
                      <a:endParaRPr sz="1800" dirty="0">
                        <a:latin typeface="+mn-lt"/>
                        <a:cs typeface="Arial" panose="020B0604020202020204" pitchFamily="34" charset="0"/>
                      </a:endParaRPr>
                    </a:p>
                  </a:txBody>
                  <a:tcPr marL="0" marR="0" marT="3302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007179748"/>
                  </a:ext>
                </a:extLst>
              </a:tr>
              <a:tr h="329807">
                <a:tc>
                  <a:txBody>
                    <a:bodyPr/>
                    <a:lstStyle/>
                    <a:p>
                      <a:pPr algn="ctr">
                        <a:lnSpc>
                          <a:spcPct val="100000"/>
                        </a:lnSpc>
                        <a:spcBef>
                          <a:spcPts val="260"/>
                        </a:spcBef>
                      </a:pPr>
                      <a:r>
                        <a:rPr sz="1800" dirty="0">
                          <a:latin typeface="+mn-lt"/>
                          <a:cs typeface="Arial" panose="020B0604020202020204" pitchFamily="34" charset="0"/>
                        </a:rPr>
                        <a:t>70 through</a:t>
                      </a:r>
                      <a:r>
                        <a:rPr sz="1800" spc="-114" dirty="0">
                          <a:latin typeface="+mn-lt"/>
                          <a:cs typeface="Arial" panose="020B0604020202020204" pitchFamily="34" charset="0"/>
                        </a:rPr>
                        <a:t> </a:t>
                      </a:r>
                      <a:r>
                        <a:rPr sz="1800" dirty="0">
                          <a:latin typeface="+mn-lt"/>
                          <a:cs typeface="Arial" panose="020B0604020202020204" pitchFamily="34" charset="0"/>
                        </a:rPr>
                        <a:t>74</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40000"/>
                        <a:lumOff val="60000"/>
                      </a:schemeClr>
                    </a:solidFill>
                  </a:tcPr>
                </a:tc>
                <a:tc>
                  <a:txBody>
                    <a:bodyPr/>
                    <a:lstStyle/>
                    <a:p>
                      <a:pPr algn="ctr">
                        <a:lnSpc>
                          <a:spcPct val="100000"/>
                        </a:lnSpc>
                        <a:spcBef>
                          <a:spcPts val="260"/>
                        </a:spcBef>
                      </a:pPr>
                      <a:r>
                        <a:rPr sz="1800" dirty="0">
                          <a:latin typeface="+mn-lt"/>
                          <a:cs typeface="Arial" panose="020B0604020202020204" pitchFamily="34" charset="0"/>
                        </a:rPr>
                        <a:t>$</a:t>
                      </a:r>
                      <a:r>
                        <a:rPr lang="en-US" sz="1800" dirty="0">
                          <a:latin typeface="+mn-lt"/>
                          <a:cs typeface="Arial" panose="020B0604020202020204" pitchFamily="34" charset="0"/>
                        </a:rPr>
                        <a:t>1.863</a:t>
                      </a:r>
                      <a:endParaRPr sz="1800" dirty="0">
                        <a:latin typeface="+mn-lt"/>
                        <a:cs typeface="Arial" panose="020B0604020202020204" pitchFamily="34" charset="0"/>
                      </a:endParaRPr>
                    </a:p>
                  </a:txBody>
                  <a:tcPr marL="0" marR="0" marT="3302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551400141"/>
                  </a:ext>
                </a:extLst>
              </a:tr>
              <a:tr h="329806">
                <a:tc>
                  <a:txBody>
                    <a:bodyPr/>
                    <a:lstStyle/>
                    <a:p>
                      <a:pPr algn="ctr">
                        <a:lnSpc>
                          <a:spcPct val="100000"/>
                        </a:lnSpc>
                        <a:spcBef>
                          <a:spcPts val="260"/>
                        </a:spcBef>
                      </a:pPr>
                      <a:r>
                        <a:rPr sz="1800" dirty="0">
                          <a:latin typeface="+mn-lt"/>
                          <a:cs typeface="Arial" panose="020B0604020202020204" pitchFamily="34" charset="0"/>
                        </a:rPr>
                        <a:t>75 through</a:t>
                      </a:r>
                      <a:r>
                        <a:rPr sz="1800" spc="-114" dirty="0">
                          <a:latin typeface="+mn-lt"/>
                          <a:cs typeface="Arial" panose="020B0604020202020204" pitchFamily="34" charset="0"/>
                        </a:rPr>
                        <a:t> </a:t>
                      </a:r>
                      <a:r>
                        <a:rPr sz="1800" dirty="0">
                          <a:latin typeface="+mn-lt"/>
                          <a:cs typeface="Arial" panose="020B0604020202020204" pitchFamily="34" charset="0"/>
                        </a:rPr>
                        <a:t>79</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tc>
                  <a:txBody>
                    <a:bodyPr/>
                    <a:lstStyle/>
                    <a:p>
                      <a:pPr algn="ctr">
                        <a:lnSpc>
                          <a:spcPct val="100000"/>
                        </a:lnSpc>
                        <a:spcBef>
                          <a:spcPts val="260"/>
                        </a:spcBef>
                      </a:pPr>
                      <a:r>
                        <a:rPr lang="en-US" sz="1800" dirty="0">
                          <a:latin typeface="+mn-lt"/>
                          <a:cs typeface="Arial" panose="020B0604020202020204" pitchFamily="34" charset="0"/>
                        </a:rPr>
                        <a:t>$3.900</a:t>
                      </a:r>
                      <a:endParaRPr sz="1800" dirty="0">
                        <a:latin typeface="+mn-lt"/>
                        <a:cs typeface="Arial" panose="020B0604020202020204" pitchFamily="34" charset="0"/>
                      </a:endParaRPr>
                    </a:p>
                  </a:txBody>
                  <a:tcPr marL="0" marR="0" marT="3302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051527515"/>
                  </a:ext>
                </a:extLst>
              </a:tr>
              <a:tr h="329807">
                <a:tc>
                  <a:txBody>
                    <a:bodyPr/>
                    <a:lstStyle/>
                    <a:p>
                      <a:pPr algn="ctr">
                        <a:lnSpc>
                          <a:spcPct val="100000"/>
                        </a:lnSpc>
                        <a:spcBef>
                          <a:spcPts val="260"/>
                        </a:spcBef>
                      </a:pPr>
                      <a:r>
                        <a:rPr sz="1800" dirty="0">
                          <a:latin typeface="+mn-lt"/>
                          <a:cs typeface="Arial" panose="020B0604020202020204" pitchFamily="34" charset="0"/>
                        </a:rPr>
                        <a:t>80 and</a:t>
                      </a:r>
                      <a:r>
                        <a:rPr sz="1800" spc="-114" dirty="0">
                          <a:latin typeface="+mn-lt"/>
                          <a:cs typeface="Arial" panose="020B0604020202020204" pitchFamily="34" charset="0"/>
                        </a:rPr>
                        <a:t> </a:t>
                      </a:r>
                      <a:r>
                        <a:rPr sz="1800" dirty="0">
                          <a:latin typeface="+mn-lt"/>
                          <a:cs typeface="Arial" panose="020B0604020202020204" pitchFamily="34" charset="0"/>
                        </a:rPr>
                        <a:t>above</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40000"/>
                        <a:lumOff val="60000"/>
                      </a:schemeClr>
                    </a:solidFill>
                  </a:tcPr>
                </a:tc>
                <a:tc>
                  <a:txBody>
                    <a:bodyPr/>
                    <a:lstStyle/>
                    <a:p>
                      <a:pPr algn="ctr">
                        <a:lnSpc>
                          <a:spcPct val="100000"/>
                        </a:lnSpc>
                        <a:spcBef>
                          <a:spcPts val="260"/>
                        </a:spcBef>
                      </a:pPr>
                      <a:r>
                        <a:rPr sz="1800" dirty="0">
                          <a:latin typeface="+mn-lt"/>
                          <a:cs typeface="Arial" panose="020B0604020202020204" pitchFamily="34" charset="0"/>
                        </a:rPr>
                        <a:t>$</a:t>
                      </a:r>
                      <a:r>
                        <a:rPr lang="en-US" sz="1800" dirty="0">
                          <a:latin typeface="+mn-lt"/>
                          <a:cs typeface="Arial" panose="020B0604020202020204" pitchFamily="34" charset="0"/>
                        </a:rPr>
                        <a:t>6.24</a:t>
                      </a:r>
                      <a:endParaRPr sz="1800" dirty="0">
                        <a:latin typeface="+mn-lt"/>
                        <a:cs typeface="Arial" panose="020B0604020202020204" pitchFamily="34" charset="0"/>
                      </a:endParaRPr>
                    </a:p>
                  </a:txBody>
                  <a:tcPr marL="0" marR="0" marT="3302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chemeClr val="tx2">
                        <a:lumMod val="40000"/>
                        <a:lumOff val="60000"/>
                      </a:schemeClr>
                    </a:solidFill>
                  </a:tcPr>
                </a:tc>
                <a:extLst>
                  <a:ext uri="{0D108BD9-81ED-4DB2-BD59-A6C34878D82A}">
                    <a16:rowId xmlns:a16="http://schemas.microsoft.com/office/drawing/2014/main" val="2060075259"/>
                  </a:ext>
                </a:extLst>
              </a:tr>
            </a:tbl>
          </a:graphicData>
        </a:graphic>
      </p:graphicFrame>
    </p:spTree>
    <p:extLst>
      <p:ext uri="{BB962C8B-B14F-4D97-AF65-F5344CB8AC3E}">
        <p14:creationId xmlns:p14="http://schemas.microsoft.com/office/powerpoint/2010/main" val="27225931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813197" y="188622"/>
            <a:ext cx="6984206" cy="1087438"/>
          </a:xfrm>
        </p:spPr>
        <p:txBody>
          <a:bodyPr>
            <a:normAutofit/>
          </a:bodyPr>
          <a:lstStyle/>
          <a:p>
            <a:pPr algn="ctr"/>
            <a:r>
              <a:rPr lang="en-US" u="sng" dirty="0"/>
              <a:t>fegli</a:t>
            </a:r>
          </a:p>
        </p:txBody>
      </p:sp>
      <p:sp>
        <p:nvSpPr>
          <p:cNvPr id="7" name="TextBox 6">
            <a:extLst>
              <a:ext uri="{FF2B5EF4-FFF2-40B4-BE49-F238E27FC236}">
                <a16:creationId xmlns:a16="http://schemas.microsoft.com/office/drawing/2014/main" id="{22850044-D0E7-43AC-9E44-DAA3F5EF2C94}"/>
              </a:ext>
            </a:extLst>
          </p:cNvPr>
          <p:cNvSpPr txBox="1"/>
          <p:nvPr/>
        </p:nvSpPr>
        <p:spPr>
          <a:xfrm>
            <a:off x="3051158" y="1198696"/>
            <a:ext cx="2609849" cy="369332"/>
          </a:xfrm>
          <a:prstGeom prst="rect">
            <a:avLst/>
          </a:prstGeom>
          <a:noFill/>
        </p:spPr>
        <p:txBody>
          <a:bodyPr wrap="square">
            <a:spAutoFit/>
          </a:bodyPr>
          <a:lstStyle/>
          <a:p>
            <a:pPr marL="12700" algn="ctr">
              <a:lnSpc>
                <a:spcPct val="100000"/>
              </a:lnSpc>
            </a:pPr>
            <a:r>
              <a:rPr lang="en-US" sz="1800" b="1" dirty="0">
                <a:cs typeface="Arial"/>
              </a:rPr>
              <a:t>Option B Elections</a:t>
            </a:r>
            <a:endParaRPr lang="en-US" sz="1800" dirty="0">
              <a:cs typeface="Arial"/>
            </a:endParaRPr>
          </a:p>
        </p:txBody>
      </p:sp>
      <p:sp>
        <p:nvSpPr>
          <p:cNvPr id="10" name="TextBox 9">
            <a:extLst>
              <a:ext uri="{FF2B5EF4-FFF2-40B4-BE49-F238E27FC236}">
                <a16:creationId xmlns:a16="http://schemas.microsoft.com/office/drawing/2014/main" id="{8946C8EB-AE9C-4C6C-9E28-964B8B6E2748}"/>
              </a:ext>
            </a:extLst>
          </p:cNvPr>
          <p:cNvSpPr txBox="1"/>
          <p:nvPr/>
        </p:nvSpPr>
        <p:spPr>
          <a:xfrm>
            <a:off x="219075" y="1490663"/>
            <a:ext cx="8172450" cy="1042407"/>
          </a:xfrm>
          <a:prstGeom prst="rect">
            <a:avLst/>
          </a:prstGeom>
          <a:noFill/>
        </p:spPr>
        <p:txBody>
          <a:bodyPr wrap="square">
            <a:spAutoFit/>
          </a:bodyPr>
          <a:lstStyle/>
          <a:p>
            <a:pPr marL="298450" marR="5080" indent="-285750">
              <a:lnSpc>
                <a:spcPts val="2160"/>
              </a:lnSpc>
              <a:spcBef>
                <a:spcPts val="1035"/>
              </a:spcBef>
              <a:buFont typeface="Arial" panose="020B0604020202020204" pitchFamily="34" charset="0"/>
              <a:buChar char="•"/>
              <a:tabLst>
                <a:tab pos="240665" algn="l"/>
                <a:tab pos="241300" algn="l"/>
                <a:tab pos="2061210" algn="l"/>
              </a:tabLst>
            </a:pPr>
            <a:r>
              <a:rPr lang="en-US" sz="1800" u="heavy" spc="-5" dirty="0">
                <a:cs typeface="Arial" panose="020B0604020202020204" pitchFamily="34" charset="0"/>
              </a:rPr>
              <a:t>Full</a:t>
            </a:r>
            <a:r>
              <a:rPr lang="en-US" sz="1800" u="heavy" spc="50" dirty="0">
                <a:cs typeface="Arial" panose="020B0604020202020204" pitchFamily="34" charset="0"/>
              </a:rPr>
              <a:t> </a:t>
            </a:r>
            <a:r>
              <a:rPr lang="en-US" sz="1800" u="heavy" spc="-10" dirty="0">
                <a:cs typeface="Arial" panose="020B0604020202020204" pitchFamily="34" charset="0"/>
              </a:rPr>
              <a:t>Reduction:</a:t>
            </a:r>
            <a:r>
              <a:rPr lang="en-US" sz="1800" spc="-10" dirty="0">
                <a:cs typeface="Arial" panose="020B0604020202020204" pitchFamily="34" charset="0"/>
              </a:rPr>
              <a:t> </a:t>
            </a:r>
            <a:r>
              <a:rPr lang="en-US" sz="1800" spc="-5" dirty="0">
                <a:cs typeface="Arial" panose="020B0604020202020204" pitchFamily="34" charset="0"/>
              </a:rPr>
              <a:t>At age 65, no cost &amp; </a:t>
            </a:r>
            <a:r>
              <a:rPr lang="en-US" sz="1800" spc="-10" dirty="0">
                <a:cs typeface="Arial" panose="020B0604020202020204" pitchFamily="34" charset="0"/>
              </a:rPr>
              <a:t>coverage reduces </a:t>
            </a:r>
            <a:r>
              <a:rPr lang="en-US" sz="1800" spc="-5" dirty="0">
                <a:cs typeface="Arial" panose="020B0604020202020204" pitchFamily="34" charset="0"/>
              </a:rPr>
              <a:t>by</a:t>
            </a:r>
            <a:r>
              <a:rPr lang="en-US" sz="1800" spc="15" dirty="0">
                <a:cs typeface="Arial" panose="020B0604020202020204" pitchFamily="34" charset="0"/>
              </a:rPr>
              <a:t> </a:t>
            </a:r>
            <a:r>
              <a:rPr lang="en-US" sz="1800" spc="-5" dirty="0">
                <a:cs typeface="Arial" panose="020B0604020202020204" pitchFamily="34" charset="0"/>
              </a:rPr>
              <a:t>2% </a:t>
            </a:r>
            <a:r>
              <a:rPr lang="en-US" sz="1800" spc="-10" dirty="0">
                <a:cs typeface="Arial" panose="020B0604020202020204" pitchFamily="34" charset="0"/>
              </a:rPr>
              <a:t>per month </a:t>
            </a:r>
            <a:r>
              <a:rPr lang="en-US" sz="1800" spc="-5" dirty="0">
                <a:cs typeface="Arial" panose="020B0604020202020204" pitchFamily="34" charset="0"/>
              </a:rPr>
              <a:t>for 50 </a:t>
            </a:r>
            <a:r>
              <a:rPr lang="en-US" sz="1800" spc="-10" dirty="0">
                <a:cs typeface="Arial" panose="020B0604020202020204" pitchFamily="34" charset="0"/>
              </a:rPr>
              <a:t>months </a:t>
            </a:r>
            <a:r>
              <a:rPr lang="en-US" sz="1800" spc="-5" dirty="0">
                <a:cs typeface="Arial" panose="020B0604020202020204" pitchFamily="34" charset="0"/>
              </a:rPr>
              <a:t>at which time </a:t>
            </a:r>
            <a:r>
              <a:rPr lang="en-US" sz="1800" spc="-10" dirty="0">
                <a:cs typeface="Arial" panose="020B0604020202020204" pitchFamily="34" charset="0"/>
              </a:rPr>
              <a:t>coverage </a:t>
            </a:r>
            <a:r>
              <a:rPr lang="en-US" sz="1800" spc="-5" dirty="0">
                <a:cs typeface="Arial" panose="020B0604020202020204" pitchFamily="34" charset="0"/>
              </a:rPr>
              <a:t>will</a:t>
            </a:r>
            <a:r>
              <a:rPr lang="en-US" sz="1800" spc="60" dirty="0">
                <a:cs typeface="Arial" panose="020B0604020202020204" pitchFamily="34" charset="0"/>
              </a:rPr>
              <a:t> </a:t>
            </a:r>
            <a:r>
              <a:rPr lang="en-US" sz="1800" spc="-10" dirty="0">
                <a:cs typeface="Arial" panose="020B0604020202020204" pitchFamily="34" charset="0"/>
              </a:rPr>
              <a:t>end</a:t>
            </a:r>
            <a:endParaRPr lang="en-US" sz="1800" dirty="0">
              <a:cs typeface="Arial" panose="020B0604020202020204" pitchFamily="34" charset="0"/>
            </a:endParaRPr>
          </a:p>
          <a:p>
            <a:pPr marL="298450" indent="-285750">
              <a:lnSpc>
                <a:spcPct val="100000"/>
              </a:lnSpc>
              <a:spcBef>
                <a:spcPts val="725"/>
              </a:spcBef>
              <a:buFont typeface="Arial" panose="020B0604020202020204" pitchFamily="34" charset="0"/>
              <a:buChar char="•"/>
              <a:tabLst>
                <a:tab pos="240665" algn="l"/>
                <a:tab pos="241300" algn="l"/>
                <a:tab pos="1990089" algn="l"/>
              </a:tabLst>
            </a:pPr>
            <a:r>
              <a:rPr lang="en-US" sz="1800" u="heavy" spc="-5" dirty="0">
                <a:cs typeface="Arial" panose="020B0604020202020204" pitchFamily="34" charset="0"/>
              </a:rPr>
              <a:t>No</a:t>
            </a:r>
            <a:r>
              <a:rPr lang="en-US" sz="1800" u="heavy" spc="40" dirty="0">
                <a:cs typeface="Arial" panose="020B0604020202020204" pitchFamily="34" charset="0"/>
              </a:rPr>
              <a:t> </a:t>
            </a:r>
            <a:r>
              <a:rPr lang="en-US" sz="1800" u="heavy" spc="-10" dirty="0">
                <a:cs typeface="Arial" panose="020B0604020202020204" pitchFamily="34" charset="0"/>
              </a:rPr>
              <a:t>Reduction:</a:t>
            </a:r>
            <a:r>
              <a:rPr lang="en-US" sz="1800" spc="-10" dirty="0">
                <a:cs typeface="Arial" panose="020B0604020202020204" pitchFamily="34" charset="0"/>
              </a:rPr>
              <a:t> Coverage </a:t>
            </a:r>
            <a:r>
              <a:rPr lang="en-US" sz="1800" spc="-5" dirty="0">
                <a:cs typeface="Arial" panose="020B0604020202020204" pitchFamily="34" charset="0"/>
              </a:rPr>
              <a:t>and </a:t>
            </a:r>
            <a:r>
              <a:rPr lang="en-US" sz="1800" spc="-10" dirty="0">
                <a:cs typeface="Arial" panose="020B0604020202020204" pitchFamily="34" charset="0"/>
              </a:rPr>
              <a:t>premiums </a:t>
            </a:r>
            <a:r>
              <a:rPr lang="en-US" sz="1800" spc="-5" dirty="0">
                <a:cs typeface="Arial" panose="020B0604020202020204" pitchFamily="34" charset="0"/>
              </a:rPr>
              <a:t>will</a:t>
            </a:r>
            <a:r>
              <a:rPr lang="en-US" sz="1800" spc="70" dirty="0">
                <a:cs typeface="Arial" panose="020B0604020202020204" pitchFamily="34" charset="0"/>
              </a:rPr>
              <a:t> </a:t>
            </a:r>
            <a:r>
              <a:rPr lang="en-US" sz="1800" spc="-10" dirty="0">
                <a:cs typeface="Arial" panose="020B0604020202020204" pitchFamily="34" charset="0"/>
              </a:rPr>
              <a:t>continue</a:t>
            </a:r>
            <a:endParaRPr lang="en-US" sz="1800" dirty="0">
              <a:cs typeface="Arial" panose="020B0604020202020204" pitchFamily="34" charset="0"/>
            </a:endParaRPr>
          </a:p>
        </p:txBody>
      </p:sp>
      <p:sp>
        <p:nvSpPr>
          <p:cNvPr id="12" name="object 4">
            <a:extLst>
              <a:ext uri="{FF2B5EF4-FFF2-40B4-BE49-F238E27FC236}">
                <a16:creationId xmlns:a16="http://schemas.microsoft.com/office/drawing/2014/main" id="{BC6F7E63-2BCD-442F-99F3-B24E8A102F05}"/>
              </a:ext>
            </a:extLst>
          </p:cNvPr>
          <p:cNvSpPr/>
          <p:nvPr/>
        </p:nvSpPr>
        <p:spPr>
          <a:xfrm>
            <a:off x="616207" y="2962276"/>
            <a:ext cx="7911586" cy="1705736"/>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8246524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861309" y="209420"/>
            <a:ext cx="6984206" cy="1087438"/>
          </a:xfrm>
        </p:spPr>
        <p:txBody>
          <a:bodyPr>
            <a:normAutofit/>
          </a:bodyPr>
          <a:lstStyle/>
          <a:p>
            <a:pPr algn="ctr"/>
            <a:r>
              <a:rPr lang="en-US" u="sng" dirty="0"/>
              <a:t>fegli</a:t>
            </a:r>
          </a:p>
        </p:txBody>
      </p:sp>
      <p:sp>
        <p:nvSpPr>
          <p:cNvPr id="8" name="TextBox 7">
            <a:extLst>
              <a:ext uri="{FF2B5EF4-FFF2-40B4-BE49-F238E27FC236}">
                <a16:creationId xmlns:a16="http://schemas.microsoft.com/office/drawing/2014/main" id="{FB4AB8A8-08BA-469A-92F3-69804E60CB18}"/>
              </a:ext>
            </a:extLst>
          </p:cNvPr>
          <p:cNvSpPr txBox="1"/>
          <p:nvPr/>
        </p:nvSpPr>
        <p:spPr>
          <a:xfrm>
            <a:off x="1943587" y="1111884"/>
            <a:ext cx="4819649" cy="369332"/>
          </a:xfrm>
          <a:prstGeom prst="rect">
            <a:avLst/>
          </a:prstGeom>
          <a:noFill/>
        </p:spPr>
        <p:txBody>
          <a:bodyPr wrap="square">
            <a:spAutoFit/>
          </a:bodyPr>
          <a:lstStyle/>
          <a:p>
            <a:pPr marL="12700" algn="ctr">
              <a:lnSpc>
                <a:spcPct val="100000"/>
              </a:lnSpc>
            </a:pPr>
            <a:r>
              <a:rPr lang="en-US" sz="1800" b="1" dirty="0">
                <a:cs typeface="Arial"/>
              </a:rPr>
              <a:t>Option C: Family Coverage (1-5 Multiples)</a:t>
            </a:r>
          </a:p>
        </p:txBody>
      </p:sp>
      <p:sp>
        <p:nvSpPr>
          <p:cNvPr id="9" name="TextBox 8">
            <a:extLst>
              <a:ext uri="{FF2B5EF4-FFF2-40B4-BE49-F238E27FC236}">
                <a16:creationId xmlns:a16="http://schemas.microsoft.com/office/drawing/2014/main" id="{DA7B7D71-5788-46CE-A0D8-632D037670A8}"/>
              </a:ext>
            </a:extLst>
          </p:cNvPr>
          <p:cNvSpPr txBox="1"/>
          <p:nvPr/>
        </p:nvSpPr>
        <p:spPr>
          <a:xfrm>
            <a:off x="900009" y="1582138"/>
            <a:ext cx="6915150" cy="369332"/>
          </a:xfrm>
          <a:prstGeom prst="rect">
            <a:avLst/>
          </a:prstGeom>
          <a:noFill/>
        </p:spPr>
        <p:txBody>
          <a:bodyPr wrap="square">
            <a:spAutoFit/>
          </a:bodyPr>
          <a:lstStyle/>
          <a:p>
            <a:pPr algn="ctr">
              <a:lnSpc>
                <a:spcPct val="100000"/>
              </a:lnSpc>
              <a:spcBef>
                <a:spcPts val="760"/>
              </a:spcBef>
            </a:pPr>
            <a:r>
              <a:rPr lang="en-US" sz="1800" spc="-10" dirty="0">
                <a:cs typeface="Arial" panose="020B0604020202020204" pitchFamily="34" charset="0"/>
              </a:rPr>
              <a:t>Spouse </a:t>
            </a:r>
            <a:r>
              <a:rPr lang="en-US" sz="1800" spc="-5" dirty="0">
                <a:cs typeface="Arial" panose="020B0604020202020204" pitchFamily="34" charset="0"/>
              </a:rPr>
              <a:t>= </a:t>
            </a:r>
            <a:r>
              <a:rPr lang="en-US" sz="1800" spc="-10" dirty="0">
                <a:cs typeface="Arial" panose="020B0604020202020204" pitchFamily="34" charset="0"/>
              </a:rPr>
              <a:t>$5,000 </a:t>
            </a:r>
            <a:r>
              <a:rPr lang="en-US" sz="1800" spc="-5" dirty="0">
                <a:cs typeface="Arial" panose="020B0604020202020204" pitchFamily="34" charset="0"/>
              </a:rPr>
              <a:t>(1 x </a:t>
            </a:r>
            <a:r>
              <a:rPr lang="en-US" sz="1800" spc="-10" dirty="0">
                <a:cs typeface="Arial" panose="020B0604020202020204" pitchFamily="34" charset="0"/>
              </a:rPr>
              <a:t>Multiple) </a:t>
            </a:r>
            <a:r>
              <a:rPr lang="en-US" sz="1800" spc="-5" dirty="0">
                <a:cs typeface="Arial" panose="020B0604020202020204" pitchFamily="34" charset="0"/>
              </a:rPr>
              <a:t>/ Each Child = </a:t>
            </a:r>
            <a:r>
              <a:rPr lang="en-US" sz="1800" spc="-10" dirty="0">
                <a:cs typeface="Arial" panose="020B0604020202020204" pitchFamily="34" charset="0"/>
              </a:rPr>
              <a:t>$2,500 </a:t>
            </a:r>
            <a:r>
              <a:rPr lang="en-US" sz="1800" spc="-5" dirty="0">
                <a:cs typeface="Arial" panose="020B0604020202020204" pitchFamily="34" charset="0"/>
              </a:rPr>
              <a:t>(1 x</a:t>
            </a:r>
            <a:r>
              <a:rPr lang="en-US" sz="1800" spc="130" dirty="0">
                <a:cs typeface="Arial" panose="020B0604020202020204" pitchFamily="34" charset="0"/>
              </a:rPr>
              <a:t> </a:t>
            </a:r>
            <a:r>
              <a:rPr lang="en-US" sz="1800" spc="-10" dirty="0">
                <a:cs typeface="Arial" panose="020B0604020202020204" pitchFamily="34" charset="0"/>
              </a:rPr>
              <a:t>Multiple)</a:t>
            </a:r>
            <a:endParaRPr lang="en-US" sz="1800" dirty="0">
              <a:cs typeface="Arial" panose="020B0604020202020204" pitchFamily="34" charset="0"/>
            </a:endParaRPr>
          </a:p>
        </p:txBody>
      </p:sp>
      <p:graphicFrame>
        <p:nvGraphicFramePr>
          <p:cNvPr id="11" name="Table 10">
            <a:extLst>
              <a:ext uri="{FF2B5EF4-FFF2-40B4-BE49-F238E27FC236}">
                <a16:creationId xmlns:a16="http://schemas.microsoft.com/office/drawing/2014/main" id="{14732409-9851-451B-B570-0713EBF07D9E}"/>
              </a:ext>
            </a:extLst>
          </p:cNvPr>
          <p:cNvGraphicFramePr>
            <a:graphicFrameLocks noGrp="1"/>
          </p:cNvGraphicFramePr>
          <p:nvPr>
            <p:extLst>
              <p:ext uri="{D42A27DB-BD31-4B8C-83A1-F6EECF244321}">
                <p14:modId xmlns:p14="http://schemas.microsoft.com/office/powerpoint/2010/main" val="3155797173"/>
              </p:ext>
            </p:extLst>
          </p:nvPr>
        </p:nvGraphicFramePr>
        <p:xfrm>
          <a:off x="2240528" y="2052392"/>
          <a:ext cx="4522707" cy="3826549"/>
        </p:xfrm>
        <a:graphic>
          <a:graphicData uri="http://schemas.openxmlformats.org/drawingml/2006/table">
            <a:tbl>
              <a:tblPr firstRow="1" bandRow="1">
                <a:tableStyleId>{2D5ABB26-0587-4C30-8999-92F81FD0307C}</a:tableStyleId>
              </a:tblPr>
              <a:tblGrid>
                <a:gridCol w="1782878">
                  <a:extLst>
                    <a:ext uri="{9D8B030D-6E8A-4147-A177-3AD203B41FA5}">
                      <a16:colId xmlns:a16="http://schemas.microsoft.com/office/drawing/2014/main" val="3278200472"/>
                    </a:ext>
                  </a:extLst>
                </a:gridCol>
                <a:gridCol w="2739829">
                  <a:extLst>
                    <a:ext uri="{9D8B030D-6E8A-4147-A177-3AD203B41FA5}">
                      <a16:colId xmlns:a16="http://schemas.microsoft.com/office/drawing/2014/main" val="3572347576"/>
                    </a:ext>
                  </a:extLst>
                </a:gridCol>
              </a:tblGrid>
              <a:tr h="290794">
                <a:tc>
                  <a:txBody>
                    <a:bodyPr/>
                    <a:lstStyle/>
                    <a:p>
                      <a:pPr marL="635" algn="ctr">
                        <a:lnSpc>
                          <a:spcPct val="100000"/>
                        </a:lnSpc>
                        <a:spcBef>
                          <a:spcPts val="260"/>
                        </a:spcBef>
                      </a:pPr>
                      <a:r>
                        <a:rPr sz="1800" b="0" spc="-5" dirty="0">
                          <a:solidFill>
                            <a:schemeClr val="tx1"/>
                          </a:solidFill>
                          <a:latin typeface="+mn-lt"/>
                          <a:cs typeface="Arial" panose="020B0604020202020204" pitchFamily="34" charset="0"/>
                        </a:rPr>
                        <a:t>Age</a:t>
                      </a:r>
                      <a:r>
                        <a:rPr sz="1800" b="0" spc="-95" dirty="0">
                          <a:solidFill>
                            <a:schemeClr val="tx1"/>
                          </a:solidFill>
                          <a:latin typeface="+mn-lt"/>
                          <a:cs typeface="Arial" panose="020B0604020202020204" pitchFamily="34" charset="0"/>
                        </a:rPr>
                        <a:t> </a:t>
                      </a:r>
                      <a:r>
                        <a:rPr sz="1800" b="0" dirty="0">
                          <a:solidFill>
                            <a:schemeClr val="tx1"/>
                          </a:solidFill>
                          <a:latin typeface="+mn-lt"/>
                          <a:cs typeface="Arial" panose="020B0604020202020204" pitchFamily="34" charset="0"/>
                        </a:rPr>
                        <a:t>Group</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chemeClr val="tx2">
                        <a:lumMod val="60000"/>
                        <a:lumOff val="40000"/>
                      </a:schemeClr>
                    </a:solidFill>
                  </a:tcPr>
                </a:tc>
                <a:tc>
                  <a:txBody>
                    <a:bodyPr/>
                    <a:lstStyle/>
                    <a:p>
                      <a:pPr marL="1270" algn="ctr">
                        <a:lnSpc>
                          <a:spcPct val="100000"/>
                        </a:lnSpc>
                        <a:spcBef>
                          <a:spcPts val="260"/>
                        </a:spcBef>
                      </a:pPr>
                      <a:r>
                        <a:rPr sz="1800" b="0" dirty="0">
                          <a:solidFill>
                            <a:schemeClr val="tx1"/>
                          </a:solidFill>
                          <a:latin typeface="+mn-lt"/>
                          <a:cs typeface="Arial" panose="020B0604020202020204" pitchFamily="34" charset="0"/>
                        </a:rPr>
                        <a:t>M</a:t>
                      </a:r>
                      <a:r>
                        <a:rPr lang="en-US" sz="1800" b="0" dirty="0">
                          <a:solidFill>
                            <a:schemeClr val="tx1"/>
                          </a:solidFill>
                          <a:latin typeface="+mn-lt"/>
                          <a:cs typeface="Arial" panose="020B0604020202020204" pitchFamily="34" charset="0"/>
                        </a:rPr>
                        <a:t>on</a:t>
                      </a:r>
                      <a:r>
                        <a:rPr sz="1800" b="0" dirty="0">
                          <a:solidFill>
                            <a:schemeClr val="tx1"/>
                          </a:solidFill>
                          <a:latin typeface="+mn-lt"/>
                          <a:cs typeface="Arial" panose="020B0604020202020204" pitchFamily="34" charset="0"/>
                        </a:rPr>
                        <a:t>thly </a:t>
                      </a:r>
                      <a:r>
                        <a:rPr sz="1800" b="0" spc="-5" dirty="0">
                          <a:solidFill>
                            <a:schemeClr val="tx1"/>
                          </a:solidFill>
                          <a:latin typeface="+mn-lt"/>
                          <a:cs typeface="Arial" panose="020B0604020202020204" pitchFamily="34" charset="0"/>
                        </a:rPr>
                        <a:t>Cost</a:t>
                      </a:r>
                      <a:r>
                        <a:rPr lang="en-US" sz="1800" b="0" spc="-5" dirty="0">
                          <a:solidFill>
                            <a:schemeClr val="tx1"/>
                          </a:solidFill>
                          <a:latin typeface="+mn-lt"/>
                          <a:cs typeface="Arial" panose="020B0604020202020204" pitchFamily="34" charset="0"/>
                        </a:rPr>
                        <a:t> per Multiple</a:t>
                      </a:r>
                      <a:r>
                        <a:rPr sz="1800" b="0" spc="-5" dirty="0">
                          <a:solidFill>
                            <a:schemeClr val="tx1"/>
                          </a:solidFill>
                          <a:latin typeface="+mn-lt"/>
                          <a:cs typeface="Arial" panose="020B0604020202020204" pitchFamily="34" charset="0"/>
                        </a:rPr>
                        <a:t> </a:t>
                      </a:r>
                      <a:endParaRPr sz="1800" b="0" dirty="0">
                        <a:solidFill>
                          <a:schemeClr val="tx1"/>
                        </a:solidFill>
                        <a:latin typeface="+mn-lt"/>
                        <a:cs typeface="Arial" panose="020B0604020202020204" pitchFamily="34" charset="0"/>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chemeClr val="tx2">
                        <a:lumMod val="60000"/>
                        <a:lumOff val="40000"/>
                      </a:schemeClr>
                    </a:solidFill>
                  </a:tcPr>
                </a:tc>
                <a:extLst>
                  <a:ext uri="{0D108BD9-81ED-4DB2-BD59-A6C34878D82A}">
                    <a16:rowId xmlns:a16="http://schemas.microsoft.com/office/drawing/2014/main" val="941855683"/>
                  </a:ext>
                </a:extLst>
              </a:tr>
              <a:tr h="313849">
                <a:tc>
                  <a:txBody>
                    <a:bodyPr/>
                    <a:lstStyle/>
                    <a:p>
                      <a:pPr algn="ctr">
                        <a:lnSpc>
                          <a:spcPct val="100000"/>
                        </a:lnSpc>
                        <a:spcBef>
                          <a:spcPts val="160"/>
                        </a:spcBef>
                      </a:pPr>
                      <a:r>
                        <a:rPr sz="1800" spc="-5" dirty="0">
                          <a:solidFill>
                            <a:schemeClr val="tx1"/>
                          </a:solidFill>
                          <a:latin typeface="+mn-lt"/>
                          <a:cs typeface="Arial" panose="020B0604020202020204" pitchFamily="34" charset="0"/>
                        </a:rPr>
                        <a:t>Under</a:t>
                      </a:r>
                      <a:r>
                        <a:rPr sz="1800" spc="-105" dirty="0">
                          <a:solidFill>
                            <a:schemeClr val="tx1"/>
                          </a:solidFill>
                          <a:latin typeface="+mn-lt"/>
                          <a:cs typeface="Arial" panose="020B0604020202020204" pitchFamily="34" charset="0"/>
                        </a:rPr>
                        <a:t> </a:t>
                      </a:r>
                      <a:r>
                        <a:rPr sz="1800" dirty="0">
                          <a:solidFill>
                            <a:schemeClr val="tx1"/>
                          </a:solidFill>
                          <a:latin typeface="+mn-lt"/>
                          <a:cs typeface="Arial" panose="020B0604020202020204" pitchFamily="34" charset="0"/>
                        </a:rPr>
                        <a:t>35</a:t>
                      </a:r>
                    </a:p>
                  </a:txBody>
                  <a:tcPr marL="0" marR="0" marT="2032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tx2">
                        <a:lumMod val="40000"/>
                        <a:lumOff val="60000"/>
                      </a:schemeClr>
                    </a:solidFill>
                  </a:tcPr>
                </a:tc>
                <a:tc>
                  <a:txBody>
                    <a:bodyPr/>
                    <a:lstStyle/>
                    <a:p>
                      <a:pPr algn="ctr">
                        <a:lnSpc>
                          <a:spcPct val="100000"/>
                        </a:lnSpc>
                        <a:spcBef>
                          <a:spcPts val="160"/>
                        </a:spcBef>
                      </a:pPr>
                      <a:r>
                        <a:rPr sz="1800" dirty="0">
                          <a:solidFill>
                            <a:schemeClr val="tx1"/>
                          </a:solidFill>
                          <a:latin typeface="+mn-lt"/>
                          <a:cs typeface="Arial" panose="020B0604020202020204" pitchFamily="34" charset="0"/>
                        </a:rPr>
                        <a:t>$0.4</a:t>
                      </a:r>
                      <a:r>
                        <a:rPr lang="en-US" sz="1800" dirty="0">
                          <a:solidFill>
                            <a:schemeClr val="tx1"/>
                          </a:solidFill>
                          <a:latin typeface="+mn-lt"/>
                          <a:cs typeface="Arial" panose="020B0604020202020204" pitchFamily="34" charset="0"/>
                        </a:rPr>
                        <a:t>3</a:t>
                      </a:r>
                      <a:endParaRPr sz="1800" dirty="0">
                        <a:solidFill>
                          <a:schemeClr val="tx1"/>
                        </a:solidFill>
                        <a:latin typeface="+mn-lt"/>
                        <a:cs typeface="Arial" panose="020B0604020202020204" pitchFamily="34" charset="0"/>
                      </a:endParaRPr>
                    </a:p>
                  </a:txBody>
                  <a:tcPr marL="0" marR="0" marT="2032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tx2">
                        <a:lumMod val="40000"/>
                        <a:lumOff val="60000"/>
                      </a:schemeClr>
                    </a:solidFill>
                  </a:tcPr>
                </a:tc>
                <a:extLst>
                  <a:ext uri="{0D108BD9-81ED-4DB2-BD59-A6C34878D82A}">
                    <a16:rowId xmlns:a16="http://schemas.microsoft.com/office/drawing/2014/main" val="611978987"/>
                  </a:ext>
                </a:extLst>
              </a:tr>
              <a:tr h="320536">
                <a:tc>
                  <a:txBody>
                    <a:bodyPr/>
                    <a:lstStyle/>
                    <a:p>
                      <a:pPr algn="ctr">
                        <a:lnSpc>
                          <a:spcPct val="100000"/>
                        </a:lnSpc>
                        <a:spcBef>
                          <a:spcPts val="260"/>
                        </a:spcBef>
                      </a:pPr>
                      <a:r>
                        <a:rPr sz="1800" dirty="0">
                          <a:solidFill>
                            <a:schemeClr val="tx1"/>
                          </a:solidFill>
                          <a:latin typeface="+mn-lt"/>
                          <a:cs typeface="Arial" panose="020B0604020202020204" pitchFamily="34" charset="0"/>
                        </a:rPr>
                        <a:t>35 through</a:t>
                      </a:r>
                      <a:r>
                        <a:rPr sz="1800" spc="-114" dirty="0">
                          <a:solidFill>
                            <a:schemeClr val="tx1"/>
                          </a:solidFill>
                          <a:latin typeface="+mn-lt"/>
                          <a:cs typeface="Arial" panose="020B0604020202020204" pitchFamily="34" charset="0"/>
                        </a:rPr>
                        <a:t> </a:t>
                      </a:r>
                      <a:r>
                        <a:rPr sz="1800" dirty="0">
                          <a:solidFill>
                            <a:schemeClr val="tx1"/>
                          </a:solidFill>
                          <a:latin typeface="+mn-lt"/>
                          <a:cs typeface="Arial" panose="020B0604020202020204" pitchFamily="34" charset="0"/>
                        </a:rPr>
                        <a:t>39</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tc>
                  <a:txBody>
                    <a:bodyPr/>
                    <a:lstStyle/>
                    <a:p>
                      <a:pPr algn="ctr">
                        <a:lnSpc>
                          <a:spcPct val="100000"/>
                        </a:lnSpc>
                        <a:spcBef>
                          <a:spcPts val="260"/>
                        </a:spcBef>
                      </a:pPr>
                      <a:r>
                        <a:rPr sz="1800" dirty="0">
                          <a:solidFill>
                            <a:schemeClr val="tx1"/>
                          </a:solidFill>
                          <a:latin typeface="+mn-lt"/>
                          <a:cs typeface="Arial" panose="020B0604020202020204" pitchFamily="34" charset="0"/>
                        </a:rPr>
                        <a:t>$0.5</a:t>
                      </a:r>
                      <a:r>
                        <a:rPr lang="en-US" sz="1800" dirty="0">
                          <a:solidFill>
                            <a:schemeClr val="tx1"/>
                          </a:solidFill>
                          <a:latin typeface="+mn-lt"/>
                          <a:cs typeface="Arial" panose="020B0604020202020204" pitchFamily="34" charset="0"/>
                        </a:rPr>
                        <a:t>2</a:t>
                      </a:r>
                      <a:endParaRPr sz="1800" dirty="0">
                        <a:solidFill>
                          <a:schemeClr val="tx1"/>
                        </a:solidFill>
                        <a:latin typeface="+mn-lt"/>
                        <a:cs typeface="Arial" panose="020B0604020202020204" pitchFamily="34" charset="0"/>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extLst>
                  <a:ext uri="{0D108BD9-81ED-4DB2-BD59-A6C34878D82A}">
                    <a16:rowId xmlns:a16="http://schemas.microsoft.com/office/drawing/2014/main" val="1155246554"/>
                  </a:ext>
                </a:extLst>
              </a:tr>
              <a:tr h="320536">
                <a:tc>
                  <a:txBody>
                    <a:bodyPr/>
                    <a:lstStyle/>
                    <a:p>
                      <a:pPr algn="ctr">
                        <a:lnSpc>
                          <a:spcPct val="100000"/>
                        </a:lnSpc>
                        <a:spcBef>
                          <a:spcPts val="260"/>
                        </a:spcBef>
                      </a:pPr>
                      <a:r>
                        <a:rPr sz="1800" dirty="0">
                          <a:solidFill>
                            <a:schemeClr val="tx1"/>
                          </a:solidFill>
                          <a:latin typeface="+mn-lt"/>
                          <a:cs typeface="Arial" panose="020B0604020202020204" pitchFamily="34" charset="0"/>
                        </a:rPr>
                        <a:t>40 through</a:t>
                      </a:r>
                      <a:r>
                        <a:rPr sz="1800" spc="-120" dirty="0">
                          <a:solidFill>
                            <a:schemeClr val="tx1"/>
                          </a:solidFill>
                          <a:latin typeface="+mn-lt"/>
                          <a:cs typeface="Arial" panose="020B0604020202020204" pitchFamily="34" charset="0"/>
                        </a:rPr>
                        <a:t> </a:t>
                      </a:r>
                      <a:r>
                        <a:rPr sz="1800" dirty="0">
                          <a:solidFill>
                            <a:schemeClr val="tx1"/>
                          </a:solidFill>
                          <a:latin typeface="+mn-lt"/>
                          <a:cs typeface="Arial" panose="020B0604020202020204" pitchFamily="34" charset="0"/>
                        </a:rPr>
                        <a:t>44</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40000"/>
                        <a:lumOff val="60000"/>
                      </a:schemeClr>
                    </a:solidFill>
                  </a:tcPr>
                </a:tc>
                <a:tc>
                  <a:txBody>
                    <a:bodyPr/>
                    <a:lstStyle/>
                    <a:p>
                      <a:pPr algn="ctr">
                        <a:lnSpc>
                          <a:spcPct val="100000"/>
                        </a:lnSpc>
                        <a:spcBef>
                          <a:spcPts val="260"/>
                        </a:spcBef>
                      </a:pPr>
                      <a:r>
                        <a:rPr sz="1800" dirty="0">
                          <a:solidFill>
                            <a:schemeClr val="tx1"/>
                          </a:solidFill>
                          <a:latin typeface="+mn-lt"/>
                          <a:cs typeface="Arial" panose="020B0604020202020204" pitchFamily="34" charset="0"/>
                        </a:rPr>
                        <a:t>$0.8</a:t>
                      </a:r>
                      <a:r>
                        <a:rPr lang="en-US" sz="1800" dirty="0">
                          <a:solidFill>
                            <a:schemeClr val="tx1"/>
                          </a:solidFill>
                          <a:latin typeface="+mn-lt"/>
                          <a:cs typeface="Arial" panose="020B0604020202020204" pitchFamily="34" charset="0"/>
                        </a:rPr>
                        <a:t>0</a:t>
                      </a:r>
                      <a:endParaRPr sz="1800" dirty="0">
                        <a:solidFill>
                          <a:schemeClr val="tx1"/>
                        </a:solidFill>
                        <a:latin typeface="+mn-lt"/>
                        <a:cs typeface="Arial" panose="020B0604020202020204" pitchFamily="34" charset="0"/>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40000"/>
                        <a:lumOff val="60000"/>
                      </a:schemeClr>
                    </a:solidFill>
                  </a:tcPr>
                </a:tc>
                <a:extLst>
                  <a:ext uri="{0D108BD9-81ED-4DB2-BD59-A6C34878D82A}">
                    <a16:rowId xmlns:a16="http://schemas.microsoft.com/office/drawing/2014/main" val="1975204655"/>
                  </a:ext>
                </a:extLst>
              </a:tr>
              <a:tr h="320536">
                <a:tc>
                  <a:txBody>
                    <a:bodyPr/>
                    <a:lstStyle/>
                    <a:p>
                      <a:pPr algn="ctr">
                        <a:lnSpc>
                          <a:spcPct val="100000"/>
                        </a:lnSpc>
                        <a:spcBef>
                          <a:spcPts val="260"/>
                        </a:spcBef>
                      </a:pPr>
                      <a:r>
                        <a:rPr sz="1800" dirty="0">
                          <a:solidFill>
                            <a:schemeClr val="tx1"/>
                          </a:solidFill>
                          <a:latin typeface="+mn-lt"/>
                          <a:cs typeface="Arial" panose="020B0604020202020204" pitchFamily="34" charset="0"/>
                        </a:rPr>
                        <a:t>45 through</a:t>
                      </a:r>
                      <a:r>
                        <a:rPr sz="1800" spc="-114" dirty="0">
                          <a:solidFill>
                            <a:schemeClr val="tx1"/>
                          </a:solidFill>
                          <a:latin typeface="+mn-lt"/>
                          <a:cs typeface="Arial" panose="020B0604020202020204" pitchFamily="34" charset="0"/>
                        </a:rPr>
                        <a:t> </a:t>
                      </a:r>
                      <a:r>
                        <a:rPr sz="1800" dirty="0">
                          <a:solidFill>
                            <a:schemeClr val="tx1"/>
                          </a:solidFill>
                          <a:latin typeface="+mn-lt"/>
                          <a:cs typeface="Arial" panose="020B0604020202020204" pitchFamily="34" charset="0"/>
                        </a:rPr>
                        <a:t>49</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tc>
                  <a:txBody>
                    <a:bodyPr/>
                    <a:lstStyle/>
                    <a:p>
                      <a:pPr algn="ctr">
                        <a:lnSpc>
                          <a:spcPct val="100000"/>
                        </a:lnSpc>
                        <a:spcBef>
                          <a:spcPts val="260"/>
                        </a:spcBef>
                      </a:pPr>
                      <a:r>
                        <a:rPr sz="1800" dirty="0">
                          <a:solidFill>
                            <a:schemeClr val="tx1"/>
                          </a:solidFill>
                          <a:latin typeface="+mn-lt"/>
                          <a:cs typeface="Arial" panose="020B0604020202020204" pitchFamily="34" charset="0"/>
                        </a:rPr>
                        <a:t>$1.</a:t>
                      </a:r>
                      <a:r>
                        <a:rPr lang="en-US" sz="1800" dirty="0">
                          <a:solidFill>
                            <a:schemeClr val="tx1"/>
                          </a:solidFill>
                          <a:latin typeface="+mn-lt"/>
                          <a:cs typeface="Arial" panose="020B0604020202020204" pitchFamily="34" charset="0"/>
                        </a:rPr>
                        <a:t>15</a:t>
                      </a:r>
                      <a:endParaRPr sz="1800" dirty="0">
                        <a:solidFill>
                          <a:schemeClr val="tx1"/>
                        </a:solidFill>
                        <a:latin typeface="+mn-lt"/>
                        <a:cs typeface="Arial" panose="020B0604020202020204" pitchFamily="34" charset="0"/>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extLst>
                  <a:ext uri="{0D108BD9-81ED-4DB2-BD59-A6C34878D82A}">
                    <a16:rowId xmlns:a16="http://schemas.microsoft.com/office/drawing/2014/main" val="1066819256"/>
                  </a:ext>
                </a:extLst>
              </a:tr>
              <a:tr h="320536">
                <a:tc>
                  <a:txBody>
                    <a:bodyPr/>
                    <a:lstStyle/>
                    <a:p>
                      <a:pPr algn="ctr">
                        <a:lnSpc>
                          <a:spcPct val="100000"/>
                        </a:lnSpc>
                        <a:spcBef>
                          <a:spcPts val="260"/>
                        </a:spcBef>
                      </a:pPr>
                      <a:r>
                        <a:rPr sz="1800" dirty="0">
                          <a:solidFill>
                            <a:schemeClr val="tx1"/>
                          </a:solidFill>
                          <a:latin typeface="+mn-lt"/>
                          <a:cs typeface="Arial" panose="020B0604020202020204" pitchFamily="34" charset="0"/>
                        </a:rPr>
                        <a:t>50 through</a:t>
                      </a:r>
                      <a:r>
                        <a:rPr sz="1800" spc="-114" dirty="0">
                          <a:solidFill>
                            <a:schemeClr val="tx1"/>
                          </a:solidFill>
                          <a:latin typeface="+mn-lt"/>
                          <a:cs typeface="Arial" panose="020B0604020202020204" pitchFamily="34" charset="0"/>
                        </a:rPr>
                        <a:t> </a:t>
                      </a:r>
                      <a:r>
                        <a:rPr sz="1800" dirty="0">
                          <a:solidFill>
                            <a:schemeClr val="tx1"/>
                          </a:solidFill>
                          <a:latin typeface="+mn-lt"/>
                          <a:cs typeface="Arial" panose="020B0604020202020204" pitchFamily="34" charset="0"/>
                        </a:rPr>
                        <a:t>54</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40000"/>
                        <a:lumOff val="60000"/>
                      </a:schemeClr>
                    </a:solidFill>
                  </a:tcPr>
                </a:tc>
                <a:tc>
                  <a:txBody>
                    <a:bodyPr/>
                    <a:lstStyle/>
                    <a:p>
                      <a:pPr algn="ctr">
                        <a:lnSpc>
                          <a:spcPct val="100000"/>
                        </a:lnSpc>
                        <a:spcBef>
                          <a:spcPts val="260"/>
                        </a:spcBef>
                      </a:pPr>
                      <a:r>
                        <a:rPr sz="1800" dirty="0">
                          <a:solidFill>
                            <a:schemeClr val="tx1"/>
                          </a:solidFill>
                          <a:latin typeface="+mn-lt"/>
                          <a:cs typeface="Arial" panose="020B0604020202020204" pitchFamily="34" charset="0"/>
                        </a:rPr>
                        <a:t>$1.</a:t>
                      </a:r>
                      <a:r>
                        <a:rPr lang="en-US" sz="1800" dirty="0">
                          <a:solidFill>
                            <a:schemeClr val="tx1"/>
                          </a:solidFill>
                          <a:latin typeface="+mn-lt"/>
                          <a:cs typeface="Arial" panose="020B0604020202020204" pitchFamily="34" charset="0"/>
                        </a:rPr>
                        <a:t>80</a:t>
                      </a:r>
                      <a:endParaRPr sz="1800" dirty="0">
                        <a:solidFill>
                          <a:schemeClr val="tx1"/>
                        </a:solidFill>
                        <a:latin typeface="+mn-lt"/>
                        <a:cs typeface="Arial" panose="020B0604020202020204" pitchFamily="34" charset="0"/>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40000"/>
                        <a:lumOff val="60000"/>
                      </a:schemeClr>
                    </a:solidFill>
                  </a:tcPr>
                </a:tc>
                <a:extLst>
                  <a:ext uri="{0D108BD9-81ED-4DB2-BD59-A6C34878D82A}">
                    <a16:rowId xmlns:a16="http://schemas.microsoft.com/office/drawing/2014/main" val="2949554412"/>
                  </a:ext>
                </a:extLst>
              </a:tr>
              <a:tr h="320536">
                <a:tc>
                  <a:txBody>
                    <a:bodyPr/>
                    <a:lstStyle/>
                    <a:p>
                      <a:pPr algn="ctr">
                        <a:lnSpc>
                          <a:spcPct val="100000"/>
                        </a:lnSpc>
                        <a:spcBef>
                          <a:spcPts val="260"/>
                        </a:spcBef>
                      </a:pPr>
                      <a:r>
                        <a:rPr sz="1800" dirty="0">
                          <a:solidFill>
                            <a:schemeClr val="tx1"/>
                          </a:solidFill>
                          <a:latin typeface="+mn-lt"/>
                          <a:cs typeface="Arial" panose="020B0604020202020204" pitchFamily="34" charset="0"/>
                        </a:rPr>
                        <a:t>55 through</a:t>
                      </a:r>
                      <a:r>
                        <a:rPr sz="1800" spc="-114" dirty="0">
                          <a:solidFill>
                            <a:schemeClr val="tx1"/>
                          </a:solidFill>
                          <a:latin typeface="+mn-lt"/>
                          <a:cs typeface="Arial" panose="020B0604020202020204" pitchFamily="34" charset="0"/>
                        </a:rPr>
                        <a:t> </a:t>
                      </a:r>
                      <a:r>
                        <a:rPr sz="1800" dirty="0">
                          <a:solidFill>
                            <a:schemeClr val="tx1"/>
                          </a:solidFill>
                          <a:latin typeface="+mn-lt"/>
                          <a:cs typeface="Arial" panose="020B0604020202020204" pitchFamily="34" charset="0"/>
                        </a:rPr>
                        <a:t>59</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tc>
                  <a:txBody>
                    <a:bodyPr/>
                    <a:lstStyle/>
                    <a:p>
                      <a:pPr algn="ctr">
                        <a:lnSpc>
                          <a:spcPct val="100000"/>
                        </a:lnSpc>
                        <a:spcBef>
                          <a:spcPts val="260"/>
                        </a:spcBef>
                      </a:pPr>
                      <a:r>
                        <a:rPr sz="1800" dirty="0">
                          <a:solidFill>
                            <a:schemeClr val="tx1"/>
                          </a:solidFill>
                          <a:latin typeface="+mn-lt"/>
                          <a:cs typeface="Arial" panose="020B0604020202020204" pitchFamily="34" charset="0"/>
                        </a:rPr>
                        <a:t>$</a:t>
                      </a:r>
                      <a:r>
                        <a:rPr lang="en-US" sz="1800" dirty="0">
                          <a:solidFill>
                            <a:schemeClr val="tx1"/>
                          </a:solidFill>
                          <a:latin typeface="+mn-lt"/>
                          <a:cs typeface="Arial" panose="020B0604020202020204" pitchFamily="34" charset="0"/>
                        </a:rPr>
                        <a:t>2.88</a:t>
                      </a:r>
                      <a:endParaRPr sz="1800" dirty="0">
                        <a:solidFill>
                          <a:schemeClr val="tx1"/>
                        </a:solidFill>
                        <a:latin typeface="+mn-lt"/>
                        <a:cs typeface="Arial" panose="020B0604020202020204" pitchFamily="34" charset="0"/>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extLst>
                  <a:ext uri="{0D108BD9-81ED-4DB2-BD59-A6C34878D82A}">
                    <a16:rowId xmlns:a16="http://schemas.microsoft.com/office/drawing/2014/main" val="4054762167"/>
                  </a:ext>
                </a:extLst>
              </a:tr>
              <a:tr h="320536">
                <a:tc>
                  <a:txBody>
                    <a:bodyPr/>
                    <a:lstStyle/>
                    <a:p>
                      <a:pPr algn="ctr">
                        <a:lnSpc>
                          <a:spcPct val="100000"/>
                        </a:lnSpc>
                        <a:spcBef>
                          <a:spcPts val="260"/>
                        </a:spcBef>
                      </a:pPr>
                      <a:r>
                        <a:rPr sz="1800" dirty="0">
                          <a:solidFill>
                            <a:schemeClr val="tx1"/>
                          </a:solidFill>
                          <a:latin typeface="+mn-lt"/>
                          <a:cs typeface="Arial" panose="020B0604020202020204" pitchFamily="34" charset="0"/>
                        </a:rPr>
                        <a:t>60 through</a:t>
                      </a:r>
                      <a:r>
                        <a:rPr sz="1800" spc="-114" dirty="0">
                          <a:solidFill>
                            <a:schemeClr val="tx1"/>
                          </a:solidFill>
                          <a:latin typeface="+mn-lt"/>
                          <a:cs typeface="Arial" panose="020B0604020202020204" pitchFamily="34" charset="0"/>
                        </a:rPr>
                        <a:t> </a:t>
                      </a:r>
                      <a:r>
                        <a:rPr sz="1800" dirty="0">
                          <a:solidFill>
                            <a:schemeClr val="tx1"/>
                          </a:solidFill>
                          <a:latin typeface="+mn-lt"/>
                          <a:cs typeface="Arial" panose="020B0604020202020204" pitchFamily="34" charset="0"/>
                        </a:rPr>
                        <a:t>64</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40000"/>
                        <a:lumOff val="60000"/>
                      </a:schemeClr>
                    </a:solidFill>
                  </a:tcPr>
                </a:tc>
                <a:tc>
                  <a:txBody>
                    <a:bodyPr/>
                    <a:lstStyle/>
                    <a:p>
                      <a:pPr algn="ctr">
                        <a:lnSpc>
                          <a:spcPct val="100000"/>
                        </a:lnSpc>
                        <a:spcBef>
                          <a:spcPts val="260"/>
                        </a:spcBef>
                      </a:pPr>
                      <a:r>
                        <a:rPr sz="1800" dirty="0">
                          <a:solidFill>
                            <a:schemeClr val="tx1"/>
                          </a:solidFill>
                          <a:latin typeface="+mn-lt"/>
                          <a:cs typeface="Arial" panose="020B0604020202020204" pitchFamily="34" charset="0"/>
                        </a:rPr>
                        <a:t>$5.</a:t>
                      </a:r>
                      <a:r>
                        <a:rPr lang="en-US" sz="1800" dirty="0">
                          <a:solidFill>
                            <a:schemeClr val="tx1"/>
                          </a:solidFill>
                          <a:latin typeface="+mn-lt"/>
                          <a:cs typeface="Arial" panose="020B0604020202020204" pitchFamily="34" charset="0"/>
                        </a:rPr>
                        <a:t>27</a:t>
                      </a:r>
                      <a:endParaRPr sz="1800" dirty="0">
                        <a:solidFill>
                          <a:schemeClr val="tx1"/>
                        </a:solidFill>
                        <a:latin typeface="+mn-lt"/>
                        <a:cs typeface="Arial" panose="020B0604020202020204" pitchFamily="34" charset="0"/>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40000"/>
                        <a:lumOff val="60000"/>
                      </a:schemeClr>
                    </a:solidFill>
                  </a:tcPr>
                </a:tc>
                <a:extLst>
                  <a:ext uri="{0D108BD9-81ED-4DB2-BD59-A6C34878D82A}">
                    <a16:rowId xmlns:a16="http://schemas.microsoft.com/office/drawing/2014/main" val="1297647499"/>
                  </a:ext>
                </a:extLst>
              </a:tr>
              <a:tr h="320536">
                <a:tc>
                  <a:txBody>
                    <a:bodyPr/>
                    <a:lstStyle/>
                    <a:p>
                      <a:pPr algn="ctr">
                        <a:lnSpc>
                          <a:spcPct val="100000"/>
                        </a:lnSpc>
                        <a:spcBef>
                          <a:spcPts val="260"/>
                        </a:spcBef>
                      </a:pPr>
                      <a:r>
                        <a:rPr sz="1800" dirty="0">
                          <a:solidFill>
                            <a:schemeClr val="tx1"/>
                          </a:solidFill>
                          <a:latin typeface="+mn-lt"/>
                          <a:cs typeface="Arial" panose="020B0604020202020204" pitchFamily="34" charset="0"/>
                        </a:rPr>
                        <a:t>65 through</a:t>
                      </a:r>
                      <a:r>
                        <a:rPr sz="1800" spc="-114" dirty="0">
                          <a:solidFill>
                            <a:schemeClr val="tx1"/>
                          </a:solidFill>
                          <a:latin typeface="+mn-lt"/>
                          <a:cs typeface="Arial" panose="020B0604020202020204" pitchFamily="34" charset="0"/>
                        </a:rPr>
                        <a:t> </a:t>
                      </a:r>
                      <a:r>
                        <a:rPr sz="1800" dirty="0">
                          <a:solidFill>
                            <a:schemeClr val="tx1"/>
                          </a:solidFill>
                          <a:latin typeface="+mn-lt"/>
                          <a:cs typeface="Arial" panose="020B0604020202020204" pitchFamily="34" charset="0"/>
                        </a:rPr>
                        <a:t>69</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tc>
                  <a:txBody>
                    <a:bodyPr/>
                    <a:lstStyle/>
                    <a:p>
                      <a:pPr algn="ctr">
                        <a:lnSpc>
                          <a:spcPct val="100000"/>
                        </a:lnSpc>
                        <a:spcBef>
                          <a:spcPts val="260"/>
                        </a:spcBef>
                      </a:pPr>
                      <a:r>
                        <a:rPr sz="1800" dirty="0">
                          <a:solidFill>
                            <a:schemeClr val="tx1"/>
                          </a:solidFill>
                          <a:latin typeface="+mn-lt"/>
                          <a:cs typeface="Arial" panose="020B0604020202020204" pitchFamily="34" charset="0"/>
                        </a:rPr>
                        <a:t>$6.</a:t>
                      </a:r>
                      <a:r>
                        <a:rPr lang="en-US" sz="1800" dirty="0">
                          <a:solidFill>
                            <a:schemeClr val="tx1"/>
                          </a:solidFill>
                          <a:latin typeface="+mn-lt"/>
                          <a:cs typeface="Arial" panose="020B0604020202020204" pitchFamily="34" charset="0"/>
                        </a:rPr>
                        <a:t>13</a:t>
                      </a:r>
                      <a:endParaRPr sz="1800" dirty="0">
                        <a:solidFill>
                          <a:schemeClr val="tx1"/>
                        </a:solidFill>
                        <a:latin typeface="+mn-lt"/>
                        <a:cs typeface="Arial" panose="020B0604020202020204" pitchFamily="34" charset="0"/>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extLst>
                  <a:ext uri="{0D108BD9-81ED-4DB2-BD59-A6C34878D82A}">
                    <a16:rowId xmlns:a16="http://schemas.microsoft.com/office/drawing/2014/main" val="2908222119"/>
                  </a:ext>
                </a:extLst>
              </a:tr>
              <a:tr h="320536">
                <a:tc>
                  <a:txBody>
                    <a:bodyPr/>
                    <a:lstStyle/>
                    <a:p>
                      <a:pPr algn="ctr">
                        <a:lnSpc>
                          <a:spcPct val="100000"/>
                        </a:lnSpc>
                        <a:spcBef>
                          <a:spcPts val="260"/>
                        </a:spcBef>
                      </a:pPr>
                      <a:r>
                        <a:rPr sz="1800" dirty="0">
                          <a:solidFill>
                            <a:schemeClr val="tx1"/>
                          </a:solidFill>
                          <a:latin typeface="+mn-lt"/>
                          <a:cs typeface="Arial" panose="020B0604020202020204" pitchFamily="34" charset="0"/>
                        </a:rPr>
                        <a:t>70 through</a:t>
                      </a:r>
                      <a:r>
                        <a:rPr sz="1800" spc="-114" dirty="0">
                          <a:solidFill>
                            <a:schemeClr val="tx1"/>
                          </a:solidFill>
                          <a:latin typeface="+mn-lt"/>
                          <a:cs typeface="Arial" panose="020B0604020202020204" pitchFamily="34" charset="0"/>
                        </a:rPr>
                        <a:t> </a:t>
                      </a:r>
                      <a:r>
                        <a:rPr sz="1800" dirty="0">
                          <a:solidFill>
                            <a:schemeClr val="tx1"/>
                          </a:solidFill>
                          <a:latin typeface="+mn-lt"/>
                          <a:cs typeface="Arial" panose="020B0604020202020204" pitchFamily="34" charset="0"/>
                        </a:rPr>
                        <a:t>74</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40000"/>
                        <a:lumOff val="60000"/>
                      </a:schemeClr>
                    </a:solidFill>
                  </a:tcPr>
                </a:tc>
                <a:tc>
                  <a:txBody>
                    <a:bodyPr/>
                    <a:lstStyle/>
                    <a:p>
                      <a:pPr algn="ctr">
                        <a:lnSpc>
                          <a:spcPct val="100000"/>
                        </a:lnSpc>
                        <a:spcBef>
                          <a:spcPts val="260"/>
                        </a:spcBef>
                      </a:pPr>
                      <a:r>
                        <a:rPr sz="1800" dirty="0">
                          <a:solidFill>
                            <a:schemeClr val="tx1"/>
                          </a:solidFill>
                          <a:latin typeface="+mn-lt"/>
                          <a:cs typeface="Arial" panose="020B0604020202020204" pitchFamily="34" charset="0"/>
                        </a:rPr>
                        <a:t>$8.30</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40000"/>
                        <a:lumOff val="60000"/>
                      </a:schemeClr>
                    </a:solidFill>
                  </a:tcPr>
                </a:tc>
                <a:extLst>
                  <a:ext uri="{0D108BD9-81ED-4DB2-BD59-A6C34878D82A}">
                    <a16:rowId xmlns:a16="http://schemas.microsoft.com/office/drawing/2014/main" val="2155751129"/>
                  </a:ext>
                </a:extLst>
              </a:tr>
              <a:tr h="320536">
                <a:tc>
                  <a:txBody>
                    <a:bodyPr/>
                    <a:lstStyle/>
                    <a:p>
                      <a:pPr algn="ctr">
                        <a:lnSpc>
                          <a:spcPct val="100000"/>
                        </a:lnSpc>
                        <a:spcBef>
                          <a:spcPts val="260"/>
                        </a:spcBef>
                      </a:pPr>
                      <a:r>
                        <a:rPr sz="1800" dirty="0">
                          <a:solidFill>
                            <a:schemeClr val="tx1"/>
                          </a:solidFill>
                          <a:latin typeface="+mn-lt"/>
                          <a:cs typeface="Arial" panose="020B0604020202020204" pitchFamily="34" charset="0"/>
                        </a:rPr>
                        <a:t>75 through</a:t>
                      </a:r>
                      <a:r>
                        <a:rPr sz="1800" spc="-114" dirty="0">
                          <a:solidFill>
                            <a:schemeClr val="tx1"/>
                          </a:solidFill>
                          <a:latin typeface="+mn-lt"/>
                          <a:cs typeface="Arial" panose="020B0604020202020204" pitchFamily="34" charset="0"/>
                        </a:rPr>
                        <a:t> </a:t>
                      </a:r>
                      <a:r>
                        <a:rPr sz="1800" dirty="0">
                          <a:solidFill>
                            <a:schemeClr val="tx1"/>
                          </a:solidFill>
                          <a:latin typeface="+mn-lt"/>
                          <a:cs typeface="Arial" panose="020B0604020202020204" pitchFamily="34" charset="0"/>
                        </a:rPr>
                        <a:t>79</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tc>
                  <a:txBody>
                    <a:bodyPr/>
                    <a:lstStyle/>
                    <a:p>
                      <a:pPr algn="ctr">
                        <a:lnSpc>
                          <a:spcPct val="100000"/>
                        </a:lnSpc>
                        <a:spcBef>
                          <a:spcPts val="260"/>
                        </a:spcBef>
                      </a:pPr>
                      <a:r>
                        <a:rPr sz="1800" spc="-25" dirty="0">
                          <a:solidFill>
                            <a:schemeClr val="tx1"/>
                          </a:solidFill>
                          <a:latin typeface="+mn-lt"/>
                          <a:cs typeface="Arial" panose="020B0604020202020204" pitchFamily="34" charset="0"/>
                        </a:rPr>
                        <a:t>$1</a:t>
                      </a:r>
                      <a:r>
                        <a:rPr lang="en-US" sz="1800" spc="-25" dirty="0">
                          <a:solidFill>
                            <a:schemeClr val="tx1"/>
                          </a:solidFill>
                          <a:latin typeface="+mn-lt"/>
                          <a:cs typeface="Arial" panose="020B0604020202020204" pitchFamily="34" charset="0"/>
                        </a:rPr>
                        <a:t>2.48</a:t>
                      </a:r>
                      <a:endParaRPr sz="1800" dirty="0">
                        <a:solidFill>
                          <a:schemeClr val="tx1"/>
                        </a:solidFill>
                        <a:latin typeface="+mn-lt"/>
                        <a:cs typeface="Arial" panose="020B0604020202020204" pitchFamily="34" charset="0"/>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20000"/>
                        <a:lumOff val="80000"/>
                      </a:schemeClr>
                    </a:solidFill>
                  </a:tcPr>
                </a:tc>
                <a:extLst>
                  <a:ext uri="{0D108BD9-81ED-4DB2-BD59-A6C34878D82A}">
                    <a16:rowId xmlns:a16="http://schemas.microsoft.com/office/drawing/2014/main" val="3020787343"/>
                  </a:ext>
                </a:extLst>
              </a:tr>
              <a:tr h="320536">
                <a:tc>
                  <a:txBody>
                    <a:bodyPr/>
                    <a:lstStyle/>
                    <a:p>
                      <a:pPr algn="ctr">
                        <a:lnSpc>
                          <a:spcPct val="100000"/>
                        </a:lnSpc>
                        <a:spcBef>
                          <a:spcPts val="260"/>
                        </a:spcBef>
                      </a:pPr>
                      <a:r>
                        <a:rPr sz="1800" dirty="0">
                          <a:solidFill>
                            <a:schemeClr val="tx1"/>
                          </a:solidFill>
                          <a:latin typeface="+mn-lt"/>
                          <a:cs typeface="Arial" panose="020B0604020202020204" pitchFamily="34" charset="0"/>
                        </a:rPr>
                        <a:t>80 and</a:t>
                      </a:r>
                      <a:r>
                        <a:rPr sz="1800" spc="-114" dirty="0">
                          <a:solidFill>
                            <a:schemeClr val="tx1"/>
                          </a:solidFill>
                          <a:latin typeface="+mn-lt"/>
                          <a:cs typeface="Arial" panose="020B0604020202020204" pitchFamily="34" charset="0"/>
                        </a:rPr>
                        <a:t> </a:t>
                      </a:r>
                      <a:r>
                        <a:rPr sz="1800" dirty="0">
                          <a:solidFill>
                            <a:schemeClr val="tx1"/>
                          </a:solidFill>
                          <a:latin typeface="+mn-lt"/>
                          <a:cs typeface="Arial" panose="020B0604020202020204" pitchFamily="34" charset="0"/>
                        </a:rPr>
                        <a:t>above</a:t>
                      </a: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40000"/>
                        <a:lumOff val="60000"/>
                      </a:schemeClr>
                    </a:solidFill>
                  </a:tcPr>
                </a:tc>
                <a:tc>
                  <a:txBody>
                    <a:bodyPr/>
                    <a:lstStyle/>
                    <a:p>
                      <a:pPr algn="ctr">
                        <a:lnSpc>
                          <a:spcPct val="100000"/>
                        </a:lnSpc>
                        <a:spcBef>
                          <a:spcPts val="260"/>
                        </a:spcBef>
                      </a:pPr>
                      <a:r>
                        <a:rPr sz="1800" dirty="0">
                          <a:solidFill>
                            <a:schemeClr val="tx1"/>
                          </a:solidFill>
                          <a:latin typeface="+mn-lt"/>
                          <a:cs typeface="Arial" panose="020B0604020202020204" pitchFamily="34" charset="0"/>
                        </a:rPr>
                        <a:t>$1</a:t>
                      </a:r>
                      <a:r>
                        <a:rPr lang="en-US" sz="1800" dirty="0">
                          <a:solidFill>
                            <a:schemeClr val="tx1"/>
                          </a:solidFill>
                          <a:latin typeface="+mn-lt"/>
                          <a:cs typeface="Arial" panose="020B0604020202020204" pitchFamily="34" charset="0"/>
                        </a:rPr>
                        <a:t>6.90</a:t>
                      </a:r>
                      <a:endParaRPr sz="1800" dirty="0">
                        <a:solidFill>
                          <a:schemeClr val="tx1"/>
                        </a:solidFill>
                        <a:latin typeface="+mn-lt"/>
                        <a:cs typeface="Arial" panose="020B0604020202020204" pitchFamily="34" charset="0"/>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tx2">
                        <a:lumMod val="40000"/>
                        <a:lumOff val="60000"/>
                      </a:schemeClr>
                    </a:solidFill>
                  </a:tcPr>
                </a:tc>
                <a:extLst>
                  <a:ext uri="{0D108BD9-81ED-4DB2-BD59-A6C34878D82A}">
                    <a16:rowId xmlns:a16="http://schemas.microsoft.com/office/drawing/2014/main" val="2163324032"/>
                  </a:ext>
                </a:extLst>
              </a:tr>
            </a:tbl>
          </a:graphicData>
        </a:graphic>
      </p:graphicFrame>
    </p:spTree>
    <p:extLst>
      <p:ext uri="{BB962C8B-B14F-4D97-AF65-F5344CB8AC3E}">
        <p14:creationId xmlns:p14="http://schemas.microsoft.com/office/powerpoint/2010/main" val="27289075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1079897" y="209420"/>
            <a:ext cx="6984206" cy="1087438"/>
          </a:xfrm>
        </p:spPr>
        <p:txBody>
          <a:bodyPr>
            <a:normAutofit/>
          </a:bodyPr>
          <a:lstStyle/>
          <a:p>
            <a:pPr algn="ctr"/>
            <a:r>
              <a:rPr lang="en-US" u="sng" dirty="0"/>
              <a:t>fegli</a:t>
            </a:r>
          </a:p>
        </p:txBody>
      </p:sp>
      <p:sp>
        <p:nvSpPr>
          <p:cNvPr id="8" name="TextBox 7">
            <a:extLst>
              <a:ext uri="{FF2B5EF4-FFF2-40B4-BE49-F238E27FC236}">
                <a16:creationId xmlns:a16="http://schemas.microsoft.com/office/drawing/2014/main" id="{FB4AB8A8-08BA-469A-92F3-69804E60CB18}"/>
              </a:ext>
            </a:extLst>
          </p:cNvPr>
          <p:cNvSpPr txBox="1"/>
          <p:nvPr/>
        </p:nvSpPr>
        <p:spPr>
          <a:xfrm>
            <a:off x="2162175" y="1112192"/>
            <a:ext cx="4819649" cy="369332"/>
          </a:xfrm>
          <a:prstGeom prst="rect">
            <a:avLst/>
          </a:prstGeom>
          <a:noFill/>
        </p:spPr>
        <p:txBody>
          <a:bodyPr wrap="square">
            <a:spAutoFit/>
          </a:bodyPr>
          <a:lstStyle/>
          <a:p>
            <a:pPr marL="12700" algn="ctr">
              <a:lnSpc>
                <a:spcPct val="100000"/>
              </a:lnSpc>
            </a:pPr>
            <a:r>
              <a:rPr lang="en-US" sz="1800" b="1" dirty="0">
                <a:cs typeface="Arial"/>
              </a:rPr>
              <a:t>Option C Elections</a:t>
            </a:r>
            <a:endParaRPr lang="en-US" sz="1800" dirty="0">
              <a:cs typeface="Arial"/>
            </a:endParaRPr>
          </a:p>
        </p:txBody>
      </p:sp>
      <p:sp>
        <p:nvSpPr>
          <p:cNvPr id="7" name="TextBox 6">
            <a:extLst>
              <a:ext uri="{FF2B5EF4-FFF2-40B4-BE49-F238E27FC236}">
                <a16:creationId xmlns:a16="http://schemas.microsoft.com/office/drawing/2014/main" id="{25E2E27E-672D-4E98-B25F-D34D2257009E}"/>
              </a:ext>
            </a:extLst>
          </p:cNvPr>
          <p:cNvSpPr txBox="1"/>
          <p:nvPr/>
        </p:nvSpPr>
        <p:spPr>
          <a:xfrm>
            <a:off x="357188" y="1481524"/>
            <a:ext cx="7486650" cy="1023357"/>
          </a:xfrm>
          <a:prstGeom prst="rect">
            <a:avLst/>
          </a:prstGeom>
          <a:noFill/>
        </p:spPr>
        <p:txBody>
          <a:bodyPr wrap="square">
            <a:spAutoFit/>
          </a:bodyPr>
          <a:lstStyle/>
          <a:p>
            <a:pPr marL="298450" marR="5080" indent="-285750">
              <a:lnSpc>
                <a:spcPts val="2160"/>
              </a:lnSpc>
              <a:spcBef>
                <a:spcPts val="1035"/>
              </a:spcBef>
              <a:buFont typeface="Arial" panose="020B0604020202020204" pitchFamily="34" charset="0"/>
              <a:buChar char="•"/>
              <a:tabLst>
                <a:tab pos="240665" algn="l"/>
                <a:tab pos="241300" algn="l"/>
                <a:tab pos="2061210" algn="l"/>
              </a:tabLst>
            </a:pPr>
            <a:r>
              <a:rPr lang="en-US" sz="1800" u="heavy" spc="-5" dirty="0">
                <a:cs typeface="Arial" panose="020B0604020202020204" pitchFamily="34" charset="0"/>
              </a:rPr>
              <a:t>Full</a:t>
            </a:r>
            <a:r>
              <a:rPr lang="en-US" sz="1800" u="heavy" spc="50" dirty="0">
                <a:cs typeface="Arial" panose="020B0604020202020204" pitchFamily="34" charset="0"/>
              </a:rPr>
              <a:t> </a:t>
            </a:r>
            <a:r>
              <a:rPr lang="en-US" sz="1800" u="heavy" spc="-10" dirty="0">
                <a:cs typeface="Arial" panose="020B0604020202020204" pitchFamily="34" charset="0"/>
              </a:rPr>
              <a:t>Reduction:</a:t>
            </a:r>
            <a:r>
              <a:rPr lang="en-US" sz="1800" spc="-10" dirty="0">
                <a:cs typeface="Arial" panose="020B0604020202020204" pitchFamily="34" charset="0"/>
              </a:rPr>
              <a:t> </a:t>
            </a:r>
            <a:r>
              <a:rPr lang="en-US" sz="1800" spc="-5" dirty="0">
                <a:cs typeface="Arial" panose="020B0604020202020204" pitchFamily="34" charset="0"/>
              </a:rPr>
              <a:t>At age 65, no cost &amp; </a:t>
            </a:r>
            <a:r>
              <a:rPr lang="en-US" sz="1800" spc="-10" dirty="0">
                <a:cs typeface="Arial" panose="020B0604020202020204" pitchFamily="34" charset="0"/>
              </a:rPr>
              <a:t>coverage reduces </a:t>
            </a:r>
            <a:r>
              <a:rPr lang="en-US" sz="1800" spc="-5" dirty="0">
                <a:cs typeface="Arial" panose="020B0604020202020204" pitchFamily="34" charset="0"/>
              </a:rPr>
              <a:t>by</a:t>
            </a:r>
            <a:r>
              <a:rPr lang="en-US" sz="1800" spc="15" dirty="0">
                <a:cs typeface="Arial" panose="020B0604020202020204" pitchFamily="34" charset="0"/>
              </a:rPr>
              <a:t> </a:t>
            </a:r>
            <a:r>
              <a:rPr lang="en-US" sz="1800" spc="-5" dirty="0">
                <a:cs typeface="Arial" panose="020B0604020202020204" pitchFamily="34" charset="0"/>
              </a:rPr>
              <a:t>2% </a:t>
            </a:r>
            <a:r>
              <a:rPr lang="en-US" sz="1800" spc="-10" dirty="0">
                <a:cs typeface="Arial" panose="020B0604020202020204" pitchFamily="34" charset="0"/>
              </a:rPr>
              <a:t>per month </a:t>
            </a:r>
            <a:r>
              <a:rPr lang="en-US" sz="1800" spc="-5" dirty="0">
                <a:cs typeface="Arial" panose="020B0604020202020204" pitchFamily="34" charset="0"/>
              </a:rPr>
              <a:t>for 50 </a:t>
            </a:r>
            <a:r>
              <a:rPr lang="en-US" sz="1800" spc="-10" dirty="0">
                <a:cs typeface="Arial" panose="020B0604020202020204" pitchFamily="34" charset="0"/>
              </a:rPr>
              <a:t>months </a:t>
            </a:r>
            <a:r>
              <a:rPr lang="en-US" sz="1800" spc="-5" dirty="0">
                <a:cs typeface="Arial" panose="020B0604020202020204" pitchFamily="34" charset="0"/>
              </a:rPr>
              <a:t>at which time </a:t>
            </a:r>
            <a:r>
              <a:rPr lang="en-US" sz="1800" spc="-10" dirty="0">
                <a:cs typeface="Arial" panose="020B0604020202020204" pitchFamily="34" charset="0"/>
              </a:rPr>
              <a:t>coverage </a:t>
            </a:r>
            <a:r>
              <a:rPr lang="en-US" sz="1800" spc="-5" dirty="0">
                <a:cs typeface="Arial" panose="020B0604020202020204" pitchFamily="34" charset="0"/>
              </a:rPr>
              <a:t>will</a:t>
            </a:r>
            <a:r>
              <a:rPr lang="en-US" sz="1800" spc="60" dirty="0">
                <a:cs typeface="Arial" panose="020B0604020202020204" pitchFamily="34" charset="0"/>
              </a:rPr>
              <a:t> </a:t>
            </a:r>
            <a:r>
              <a:rPr lang="en-US" sz="1800" spc="-10" dirty="0">
                <a:cs typeface="Arial" panose="020B0604020202020204" pitchFamily="34" charset="0"/>
              </a:rPr>
              <a:t>end</a:t>
            </a:r>
            <a:endParaRPr lang="en-US" sz="1800" dirty="0">
              <a:cs typeface="Arial" panose="020B0604020202020204" pitchFamily="34" charset="0"/>
            </a:endParaRPr>
          </a:p>
          <a:p>
            <a:pPr marL="298450" indent="-285750">
              <a:lnSpc>
                <a:spcPct val="100000"/>
              </a:lnSpc>
              <a:spcBef>
                <a:spcPts val="725"/>
              </a:spcBef>
              <a:buFont typeface="Arial" panose="020B0604020202020204" pitchFamily="34" charset="0"/>
              <a:buChar char="•"/>
              <a:tabLst>
                <a:tab pos="240665" algn="l"/>
                <a:tab pos="241300" algn="l"/>
                <a:tab pos="1990089" algn="l"/>
              </a:tabLst>
            </a:pPr>
            <a:r>
              <a:rPr lang="en-US" sz="1800" u="heavy" spc="-5" dirty="0">
                <a:cs typeface="Arial" panose="020B0604020202020204" pitchFamily="34" charset="0"/>
              </a:rPr>
              <a:t>No</a:t>
            </a:r>
            <a:r>
              <a:rPr lang="en-US" sz="1800" u="heavy" spc="40" dirty="0">
                <a:cs typeface="Arial" panose="020B0604020202020204" pitchFamily="34" charset="0"/>
              </a:rPr>
              <a:t> </a:t>
            </a:r>
            <a:r>
              <a:rPr lang="en-US" sz="1800" u="heavy" spc="-10" dirty="0">
                <a:cs typeface="Arial" panose="020B0604020202020204" pitchFamily="34" charset="0"/>
              </a:rPr>
              <a:t>Reduction:</a:t>
            </a:r>
            <a:r>
              <a:rPr lang="en-US" sz="1800" spc="-10" dirty="0">
                <a:cs typeface="Arial" panose="020B0604020202020204" pitchFamily="34" charset="0"/>
              </a:rPr>
              <a:t> Coverage </a:t>
            </a:r>
            <a:r>
              <a:rPr lang="en-US" sz="1800" spc="-5" dirty="0">
                <a:cs typeface="Arial" panose="020B0604020202020204" pitchFamily="34" charset="0"/>
              </a:rPr>
              <a:t>and </a:t>
            </a:r>
            <a:r>
              <a:rPr lang="en-US" sz="1800" spc="-10" dirty="0">
                <a:cs typeface="Arial" panose="020B0604020202020204" pitchFamily="34" charset="0"/>
              </a:rPr>
              <a:t>premiums </a:t>
            </a:r>
            <a:r>
              <a:rPr lang="en-US" sz="1800" spc="-5" dirty="0">
                <a:cs typeface="Arial" panose="020B0604020202020204" pitchFamily="34" charset="0"/>
              </a:rPr>
              <a:t>will</a:t>
            </a:r>
            <a:r>
              <a:rPr lang="en-US" sz="1800" spc="70" dirty="0">
                <a:cs typeface="Arial" panose="020B0604020202020204" pitchFamily="34" charset="0"/>
              </a:rPr>
              <a:t> </a:t>
            </a:r>
            <a:r>
              <a:rPr lang="en-US" sz="1800" spc="-10" dirty="0">
                <a:cs typeface="Arial" panose="020B0604020202020204" pitchFamily="34" charset="0"/>
              </a:rPr>
              <a:t>continue</a:t>
            </a:r>
            <a:endParaRPr lang="en-US" sz="1800" dirty="0">
              <a:cs typeface="Arial" panose="020B0604020202020204" pitchFamily="34" charset="0"/>
            </a:endParaRPr>
          </a:p>
        </p:txBody>
      </p:sp>
      <p:sp>
        <p:nvSpPr>
          <p:cNvPr id="10" name="object 4">
            <a:extLst>
              <a:ext uri="{FF2B5EF4-FFF2-40B4-BE49-F238E27FC236}">
                <a16:creationId xmlns:a16="http://schemas.microsoft.com/office/drawing/2014/main" id="{68F3C38B-9E49-46C8-BB2F-B0DB580CF761}"/>
              </a:ext>
            </a:extLst>
          </p:cNvPr>
          <p:cNvSpPr/>
          <p:nvPr/>
        </p:nvSpPr>
        <p:spPr>
          <a:xfrm>
            <a:off x="903909" y="2767013"/>
            <a:ext cx="7997203" cy="2150172"/>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42031498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fedvip</a:t>
            </a:r>
          </a:p>
        </p:txBody>
      </p:sp>
      <p:sp>
        <p:nvSpPr>
          <p:cNvPr id="10" name="TextBox 9">
            <a:extLst>
              <a:ext uri="{FF2B5EF4-FFF2-40B4-BE49-F238E27FC236}">
                <a16:creationId xmlns:a16="http://schemas.microsoft.com/office/drawing/2014/main" id="{68510373-45D5-4821-A72A-9EC77C2D4498}"/>
              </a:ext>
            </a:extLst>
          </p:cNvPr>
          <p:cNvSpPr txBox="1"/>
          <p:nvPr/>
        </p:nvSpPr>
        <p:spPr>
          <a:xfrm>
            <a:off x="1189435" y="1143000"/>
            <a:ext cx="5472113" cy="378858"/>
          </a:xfrm>
          <a:prstGeom prst="rect">
            <a:avLst/>
          </a:prstGeom>
          <a:noFill/>
        </p:spPr>
        <p:txBody>
          <a:bodyPr wrap="square">
            <a:spAutoFit/>
          </a:bodyPr>
          <a:lstStyle/>
          <a:p>
            <a:pPr marL="12700" algn="ctr">
              <a:lnSpc>
                <a:spcPct val="100000"/>
              </a:lnSpc>
            </a:pPr>
            <a:r>
              <a:rPr lang="en-US" sz="1800" b="1" dirty="0">
                <a:cs typeface="Arial"/>
              </a:rPr>
              <a:t>Federal Employees Dental &amp; Vision Insurance Program</a:t>
            </a:r>
            <a:endParaRPr lang="en-US" sz="1800" dirty="0">
              <a:cs typeface="Arial"/>
            </a:endParaRPr>
          </a:p>
        </p:txBody>
      </p:sp>
      <p:sp>
        <p:nvSpPr>
          <p:cNvPr id="11" name="TextBox 10">
            <a:extLst>
              <a:ext uri="{FF2B5EF4-FFF2-40B4-BE49-F238E27FC236}">
                <a16:creationId xmlns:a16="http://schemas.microsoft.com/office/drawing/2014/main" id="{2CB4A4CB-3522-41DB-83D8-261B797C681B}"/>
              </a:ext>
            </a:extLst>
          </p:cNvPr>
          <p:cNvSpPr txBox="1"/>
          <p:nvPr/>
        </p:nvSpPr>
        <p:spPr>
          <a:xfrm>
            <a:off x="433389" y="1657204"/>
            <a:ext cx="8805862" cy="1146468"/>
          </a:xfrm>
          <a:prstGeom prst="rect">
            <a:avLst/>
          </a:prstGeom>
          <a:noFill/>
        </p:spPr>
        <p:txBody>
          <a:bodyPr wrap="square">
            <a:spAutoFit/>
          </a:bodyPr>
          <a:lstStyle/>
          <a:p>
            <a:pPr marL="298450" indent="-285750">
              <a:lnSpc>
                <a:spcPct val="100000"/>
              </a:lnSpc>
              <a:spcBef>
                <a:spcPts val="1385"/>
              </a:spcBef>
              <a:buFont typeface="Arial" panose="020B0604020202020204" pitchFamily="34" charset="0"/>
              <a:buChar char="•"/>
              <a:tabLst>
                <a:tab pos="240665" algn="l"/>
                <a:tab pos="241300" algn="l"/>
              </a:tabLst>
            </a:pPr>
            <a:r>
              <a:rPr lang="en-US" sz="1800" spc="-5" dirty="0">
                <a:cs typeface="Arial" panose="020B0604020202020204" pitchFamily="34" charset="0"/>
              </a:rPr>
              <a:t>No five (5) year </a:t>
            </a:r>
            <a:r>
              <a:rPr lang="en-US" sz="1800" spc="-10" dirty="0">
                <a:cs typeface="Arial" panose="020B0604020202020204" pitchFamily="34" charset="0"/>
              </a:rPr>
              <a:t>enrollment</a:t>
            </a:r>
            <a:r>
              <a:rPr lang="en-US" sz="1800" spc="-5" dirty="0">
                <a:cs typeface="Arial" panose="020B0604020202020204" pitchFamily="34" charset="0"/>
              </a:rPr>
              <a:t> </a:t>
            </a:r>
            <a:r>
              <a:rPr lang="en-US" sz="1800" spc="-10" dirty="0">
                <a:cs typeface="Arial" panose="020B0604020202020204" pitchFamily="34" charset="0"/>
              </a:rPr>
              <a:t>requirement</a:t>
            </a:r>
            <a:endParaRPr lang="en-US" sz="1800" dirty="0">
              <a:cs typeface="Arial" panose="020B0604020202020204" pitchFamily="34" charset="0"/>
            </a:endParaRPr>
          </a:p>
          <a:p>
            <a:pPr marL="298450" marR="5080" indent="-285750">
              <a:lnSpc>
                <a:spcPts val="2160"/>
              </a:lnSpc>
              <a:spcBef>
                <a:spcPts val="1030"/>
              </a:spcBef>
              <a:buFont typeface="Arial" panose="020B0604020202020204" pitchFamily="34" charset="0"/>
              <a:buChar char="•"/>
              <a:tabLst>
                <a:tab pos="240665" algn="l"/>
                <a:tab pos="241300" algn="l"/>
              </a:tabLst>
            </a:pPr>
            <a:r>
              <a:rPr lang="en-US" sz="1800" spc="-5" dirty="0">
                <a:cs typeface="Arial" panose="020B0604020202020204" pitchFamily="34" charset="0"/>
              </a:rPr>
              <a:t>Can enroll during Open </a:t>
            </a:r>
            <a:r>
              <a:rPr lang="en-US" sz="1800" spc="-10" dirty="0">
                <a:cs typeface="Arial" panose="020B0604020202020204" pitchFamily="34" charset="0"/>
              </a:rPr>
              <a:t>Season </a:t>
            </a:r>
            <a:r>
              <a:rPr lang="en-US" sz="1800" spc="-5" dirty="0">
                <a:cs typeface="Arial" panose="020B0604020202020204" pitchFamily="34" charset="0"/>
              </a:rPr>
              <a:t>after you retire even if you </a:t>
            </a:r>
            <a:r>
              <a:rPr lang="en-US" sz="1800" spc="-10" dirty="0">
                <a:cs typeface="Arial" panose="020B0604020202020204" pitchFamily="34" charset="0"/>
              </a:rPr>
              <a:t>were </a:t>
            </a:r>
            <a:r>
              <a:rPr lang="en-US" sz="1800" spc="-5" dirty="0">
                <a:cs typeface="Arial" panose="020B0604020202020204" pitchFamily="34" charset="0"/>
              </a:rPr>
              <a:t>never</a:t>
            </a:r>
            <a:r>
              <a:rPr lang="en-US" sz="1800" spc="-75" dirty="0">
                <a:cs typeface="Arial" panose="020B0604020202020204" pitchFamily="34" charset="0"/>
              </a:rPr>
              <a:t> </a:t>
            </a:r>
            <a:r>
              <a:rPr lang="en-US" sz="1800" spc="-10" dirty="0">
                <a:cs typeface="Arial" panose="020B0604020202020204" pitchFamily="34" charset="0"/>
              </a:rPr>
              <a:t>enrolled</a:t>
            </a:r>
            <a:endParaRPr lang="en-US" sz="1800" dirty="0">
              <a:cs typeface="Arial" panose="020B0604020202020204" pitchFamily="34" charset="0"/>
            </a:endParaRPr>
          </a:p>
          <a:p>
            <a:pPr marL="298450" indent="-285750">
              <a:lnSpc>
                <a:spcPct val="100000"/>
              </a:lnSpc>
              <a:spcBef>
                <a:spcPts val="730"/>
              </a:spcBef>
              <a:buFont typeface="Arial" panose="020B0604020202020204" pitchFamily="34" charset="0"/>
              <a:buChar char="•"/>
              <a:tabLst>
                <a:tab pos="240665" algn="l"/>
                <a:tab pos="241300" algn="l"/>
              </a:tabLst>
            </a:pPr>
            <a:r>
              <a:rPr lang="en-US" sz="1800" spc="-5" dirty="0">
                <a:cs typeface="Arial" panose="020B0604020202020204" pitchFamily="34" charset="0"/>
              </a:rPr>
              <a:t>Can enroll in </a:t>
            </a:r>
            <a:r>
              <a:rPr lang="en-US" sz="1800" spc="-10" dirty="0">
                <a:cs typeface="Arial" panose="020B0604020202020204" pitchFamily="34" charset="0"/>
              </a:rPr>
              <a:t>dental, </a:t>
            </a:r>
            <a:r>
              <a:rPr lang="en-US" sz="1800" spc="-5" dirty="0">
                <a:cs typeface="Arial" panose="020B0604020202020204" pitchFamily="34" charset="0"/>
              </a:rPr>
              <a:t>vision or</a:t>
            </a:r>
            <a:r>
              <a:rPr lang="en-US" sz="1800" spc="20" dirty="0">
                <a:cs typeface="Arial" panose="020B0604020202020204" pitchFamily="34" charset="0"/>
              </a:rPr>
              <a:t> </a:t>
            </a:r>
            <a:r>
              <a:rPr lang="en-US" sz="1800" spc="-10" dirty="0">
                <a:cs typeface="Arial" panose="020B0604020202020204" pitchFamily="34" charset="0"/>
              </a:rPr>
              <a:t>both</a:t>
            </a:r>
            <a:endParaRPr lang="en-US" sz="1800" dirty="0">
              <a:cs typeface="Arial" panose="020B0604020202020204" pitchFamily="34" charset="0"/>
            </a:endParaRPr>
          </a:p>
        </p:txBody>
      </p:sp>
      <p:sp>
        <p:nvSpPr>
          <p:cNvPr id="12" name="TextBox 11">
            <a:extLst>
              <a:ext uri="{FF2B5EF4-FFF2-40B4-BE49-F238E27FC236}">
                <a16:creationId xmlns:a16="http://schemas.microsoft.com/office/drawing/2014/main" id="{24AF87E8-0C00-43C9-B2FF-19574A8ED28D}"/>
              </a:ext>
            </a:extLst>
          </p:cNvPr>
          <p:cNvSpPr txBox="1"/>
          <p:nvPr/>
        </p:nvSpPr>
        <p:spPr>
          <a:xfrm>
            <a:off x="433389" y="3219747"/>
            <a:ext cx="4624386" cy="923330"/>
          </a:xfrm>
          <a:prstGeom prst="rect">
            <a:avLst/>
          </a:prstGeom>
          <a:noFill/>
        </p:spPr>
        <p:txBody>
          <a:bodyPr wrap="square">
            <a:spAutoFit/>
          </a:bodyPr>
          <a:lstStyle/>
          <a:p>
            <a:r>
              <a:rPr lang="en-US" sz="1800" b="1" dirty="0">
                <a:cs typeface="Arial" panose="020B0604020202020204" pitchFamily="34" charset="0"/>
              </a:rPr>
              <a:t>Phone:</a:t>
            </a:r>
            <a:br>
              <a:rPr lang="en-US" sz="1800" dirty="0">
                <a:cs typeface="Arial" panose="020B0604020202020204" pitchFamily="34" charset="0"/>
              </a:rPr>
            </a:br>
            <a:r>
              <a:rPr lang="en-US" sz="1800" dirty="0">
                <a:cs typeface="Arial" panose="020B0604020202020204" pitchFamily="34" charset="0"/>
              </a:rPr>
              <a:t>1-877-888-FEDS (1-877-888-3337)</a:t>
            </a:r>
            <a:br>
              <a:rPr lang="en-US" sz="1800" dirty="0">
                <a:cs typeface="Arial" panose="020B0604020202020204" pitchFamily="34" charset="0"/>
              </a:rPr>
            </a:br>
            <a:r>
              <a:rPr lang="en-US" sz="1800" dirty="0">
                <a:cs typeface="Arial" panose="020B0604020202020204" pitchFamily="34" charset="0"/>
              </a:rPr>
              <a:t>TTY: 1-877-889-5680</a:t>
            </a:r>
          </a:p>
        </p:txBody>
      </p:sp>
      <p:sp>
        <p:nvSpPr>
          <p:cNvPr id="13" name="TextBox 12">
            <a:extLst>
              <a:ext uri="{FF2B5EF4-FFF2-40B4-BE49-F238E27FC236}">
                <a16:creationId xmlns:a16="http://schemas.microsoft.com/office/drawing/2014/main" id="{E8CB51BC-FBBB-4652-8555-7F71A8ABC4F8}"/>
              </a:ext>
            </a:extLst>
          </p:cNvPr>
          <p:cNvSpPr txBox="1"/>
          <p:nvPr/>
        </p:nvSpPr>
        <p:spPr>
          <a:xfrm>
            <a:off x="5183982" y="3164018"/>
            <a:ext cx="2883693" cy="1239778"/>
          </a:xfrm>
          <a:prstGeom prst="rect">
            <a:avLst/>
          </a:prstGeom>
          <a:noFill/>
        </p:spPr>
        <p:txBody>
          <a:bodyPr wrap="square">
            <a:spAutoFit/>
          </a:bodyPr>
          <a:lstStyle/>
          <a:p>
            <a:r>
              <a:rPr lang="en-US" sz="1800" b="1" dirty="0">
                <a:cs typeface="Arial" panose="020B0604020202020204" pitchFamily="34" charset="0"/>
              </a:rPr>
              <a:t>Mail:</a:t>
            </a:r>
            <a:br>
              <a:rPr lang="en-US" sz="1800" dirty="0">
                <a:cs typeface="Arial" panose="020B0604020202020204" pitchFamily="34" charset="0"/>
              </a:rPr>
            </a:br>
            <a:r>
              <a:rPr lang="en-US" sz="1800" dirty="0">
                <a:cs typeface="Arial" panose="020B0604020202020204" pitchFamily="34" charset="0"/>
              </a:rPr>
              <a:t>BENEFEDS–FEDVIP</a:t>
            </a:r>
            <a:br>
              <a:rPr lang="en-US" sz="1800" dirty="0">
                <a:cs typeface="Arial" panose="020B0604020202020204" pitchFamily="34" charset="0"/>
              </a:rPr>
            </a:br>
            <a:r>
              <a:rPr lang="en-US" sz="1800" dirty="0">
                <a:cs typeface="Arial" panose="020B0604020202020204" pitchFamily="34" charset="0"/>
              </a:rPr>
              <a:t>P.O. Box 797</a:t>
            </a:r>
            <a:br>
              <a:rPr lang="en-US" sz="1800" dirty="0">
                <a:cs typeface="Arial" panose="020B0604020202020204" pitchFamily="34" charset="0"/>
              </a:rPr>
            </a:br>
            <a:r>
              <a:rPr lang="en-US" sz="1800" dirty="0">
                <a:cs typeface="Arial" panose="020B0604020202020204" pitchFamily="34" charset="0"/>
              </a:rPr>
              <a:t>Greenland, NH 03840-0797</a:t>
            </a:r>
          </a:p>
        </p:txBody>
      </p:sp>
      <p:sp>
        <p:nvSpPr>
          <p:cNvPr id="15" name="TextBox 14">
            <a:extLst>
              <a:ext uri="{FF2B5EF4-FFF2-40B4-BE49-F238E27FC236}">
                <a16:creationId xmlns:a16="http://schemas.microsoft.com/office/drawing/2014/main" id="{D3BFFBF2-E6E8-45B5-966D-47EBEBEE1DE7}"/>
              </a:ext>
            </a:extLst>
          </p:cNvPr>
          <p:cNvSpPr txBox="1"/>
          <p:nvPr/>
        </p:nvSpPr>
        <p:spPr>
          <a:xfrm>
            <a:off x="495300" y="4219130"/>
            <a:ext cx="3083719" cy="369332"/>
          </a:xfrm>
          <a:prstGeom prst="rect">
            <a:avLst/>
          </a:prstGeom>
          <a:noFill/>
        </p:spPr>
        <p:txBody>
          <a:bodyPr wrap="square">
            <a:spAutoFit/>
          </a:bodyPr>
          <a:lstStyle/>
          <a:p>
            <a:r>
              <a:rPr lang="en-US" sz="1800" dirty="0">
                <a:cs typeface="Arial" panose="020B0604020202020204" pitchFamily="34" charset="0"/>
                <a:hlinkClick r:id="rId3"/>
              </a:rPr>
              <a:t>https://www.benefeds.gov/</a:t>
            </a:r>
            <a:endParaRPr lang="en-US" sz="1800" dirty="0">
              <a:cs typeface="Arial" panose="020B0604020202020204" pitchFamily="34" charset="0"/>
            </a:endParaRPr>
          </a:p>
        </p:txBody>
      </p:sp>
    </p:spTree>
    <p:extLst>
      <p:ext uri="{BB962C8B-B14F-4D97-AF65-F5344CB8AC3E}">
        <p14:creationId xmlns:p14="http://schemas.microsoft.com/office/powerpoint/2010/main" val="28053265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fsa</a:t>
            </a:r>
          </a:p>
        </p:txBody>
      </p:sp>
      <p:sp>
        <p:nvSpPr>
          <p:cNvPr id="8" name="TextBox 7">
            <a:extLst>
              <a:ext uri="{FF2B5EF4-FFF2-40B4-BE49-F238E27FC236}">
                <a16:creationId xmlns:a16="http://schemas.microsoft.com/office/drawing/2014/main" id="{FB4AB8A8-08BA-469A-92F3-69804E60CB18}"/>
              </a:ext>
            </a:extLst>
          </p:cNvPr>
          <p:cNvSpPr txBox="1"/>
          <p:nvPr/>
        </p:nvSpPr>
        <p:spPr>
          <a:xfrm>
            <a:off x="1515667" y="1112192"/>
            <a:ext cx="4819649" cy="369332"/>
          </a:xfrm>
          <a:prstGeom prst="rect">
            <a:avLst/>
          </a:prstGeom>
          <a:noFill/>
        </p:spPr>
        <p:txBody>
          <a:bodyPr wrap="square">
            <a:spAutoFit/>
          </a:bodyPr>
          <a:lstStyle/>
          <a:p>
            <a:pPr marL="12700" algn="ctr">
              <a:lnSpc>
                <a:spcPct val="100000"/>
              </a:lnSpc>
            </a:pPr>
            <a:r>
              <a:rPr lang="en-US" sz="1800" b="1" dirty="0">
                <a:cs typeface="Arial"/>
              </a:rPr>
              <a:t>Flexible Spending Accounts</a:t>
            </a:r>
            <a:endParaRPr lang="en-US" sz="1800" dirty="0">
              <a:cs typeface="Arial"/>
            </a:endParaRPr>
          </a:p>
        </p:txBody>
      </p:sp>
      <p:sp>
        <p:nvSpPr>
          <p:cNvPr id="7" name="TextBox 6">
            <a:extLst>
              <a:ext uri="{FF2B5EF4-FFF2-40B4-BE49-F238E27FC236}">
                <a16:creationId xmlns:a16="http://schemas.microsoft.com/office/drawing/2014/main" id="{AB0D9457-66A5-4896-9415-B791AF454BDD}"/>
              </a:ext>
            </a:extLst>
          </p:cNvPr>
          <p:cNvSpPr txBox="1"/>
          <p:nvPr/>
        </p:nvSpPr>
        <p:spPr>
          <a:xfrm>
            <a:off x="173583" y="1643063"/>
            <a:ext cx="7834313" cy="3108543"/>
          </a:xfrm>
          <a:prstGeom prst="rect">
            <a:avLst/>
          </a:prstGeom>
          <a:noFill/>
        </p:spPr>
        <p:txBody>
          <a:bodyPr wrap="square">
            <a:spAutoFit/>
          </a:bodyPr>
          <a:lstStyle/>
          <a:p>
            <a:pPr marL="12700" marR="5080">
              <a:lnSpc>
                <a:spcPct val="100000"/>
              </a:lnSpc>
            </a:pPr>
            <a:r>
              <a:rPr lang="en-US" sz="1800" spc="-10" dirty="0">
                <a:cs typeface="Arial" panose="020B0604020202020204" pitchFamily="34" charset="0"/>
              </a:rPr>
              <a:t>Retirees </a:t>
            </a:r>
            <a:r>
              <a:rPr lang="en-US" sz="1800" spc="-5" dirty="0">
                <a:cs typeface="Arial" panose="020B0604020202020204" pitchFamily="34" charset="0"/>
              </a:rPr>
              <a:t>are </a:t>
            </a:r>
            <a:r>
              <a:rPr lang="en-US" sz="1800" b="1" spc="-5" dirty="0">
                <a:solidFill>
                  <a:srgbClr val="C00000"/>
                </a:solidFill>
                <a:cs typeface="Arial" panose="020B0604020202020204" pitchFamily="34" charset="0"/>
              </a:rPr>
              <a:t>NOT</a:t>
            </a:r>
            <a:r>
              <a:rPr lang="en-US" sz="1800" spc="-5" dirty="0">
                <a:cs typeface="Arial" panose="020B0604020202020204" pitchFamily="34" charset="0"/>
              </a:rPr>
              <a:t> </a:t>
            </a:r>
            <a:r>
              <a:rPr lang="en-US" sz="1800" spc="-10" dirty="0">
                <a:cs typeface="Arial" panose="020B0604020202020204" pitchFamily="34" charset="0"/>
              </a:rPr>
              <a:t>eligible </a:t>
            </a:r>
            <a:r>
              <a:rPr lang="en-US" sz="1800" spc="-5" dirty="0">
                <a:cs typeface="Arial" panose="020B0604020202020204" pitchFamily="34" charset="0"/>
              </a:rPr>
              <a:t>to </a:t>
            </a:r>
            <a:r>
              <a:rPr lang="en-US" sz="1800" spc="-10" dirty="0">
                <a:cs typeface="Arial" panose="020B0604020202020204" pitchFamily="34" charset="0"/>
              </a:rPr>
              <a:t>continue </a:t>
            </a:r>
            <a:r>
              <a:rPr lang="en-US" sz="1800" spc="-5" dirty="0">
                <a:cs typeface="Arial" panose="020B0604020202020204" pitchFamily="34" charset="0"/>
              </a:rPr>
              <a:t>FSA and </a:t>
            </a:r>
            <a:r>
              <a:rPr lang="en-US" sz="1800" b="1" spc="-10" dirty="0">
                <a:solidFill>
                  <a:srgbClr val="C00000"/>
                </a:solidFill>
                <a:cs typeface="Arial" panose="020B0604020202020204" pitchFamily="34" charset="0"/>
              </a:rPr>
              <a:t>CANNOT</a:t>
            </a:r>
            <a:r>
              <a:rPr lang="en-US" sz="1800" spc="-10" dirty="0">
                <a:cs typeface="Arial" panose="020B0604020202020204" pitchFamily="34" charset="0"/>
              </a:rPr>
              <a:t> participate </a:t>
            </a:r>
            <a:r>
              <a:rPr lang="en-US" sz="1800" spc="-5" dirty="0">
                <a:cs typeface="Arial" panose="020B0604020202020204" pitchFamily="34" charset="0"/>
              </a:rPr>
              <a:t>after</a:t>
            </a:r>
            <a:r>
              <a:rPr lang="en-US" sz="1800" spc="-20" dirty="0">
                <a:cs typeface="Arial" panose="020B0604020202020204" pitchFamily="34" charset="0"/>
              </a:rPr>
              <a:t> </a:t>
            </a:r>
            <a:r>
              <a:rPr lang="en-US" sz="1800" spc="-5" dirty="0">
                <a:cs typeface="Arial" panose="020B0604020202020204" pitchFamily="34" charset="0"/>
              </a:rPr>
              <a:t>retirement</a:t>
            </a:r>
          </a:p>
          <a:p>
            <a:pPr marL="12700" marR="5080">
              <a:lnSpc>
                <a:spcPct val="100000"/>
              </a:lnSpc>
            </a:pPr>
            <a:endParaRPr lang="en-US" sz="800" spc="-5" dirty="0">
              <a:cs typeface="Arial" panose="020B0604020202020204" pitchFamily="34" charset="0"/>
            </a:endParaRPr>
          </a:p>
          <a:p>
            <a:pPr marL="365125">
              <a:lnSpc>
                <a:spcPct val="100000"/>
              </a:lnSpc>
            </a:pPr>
            <a:r>
              <a:rPr lang="en-US" sz="1800" b="1" spc="-60" dirty="0">
                <a:cs typeface="Arial" panose="020B0604020202020204" pitchFamily="34" charset="0"/>
              </a:rPr>
              <a:t>Phone:</a:t>
            </a:r>
          </a:p>
          <a:p>
            <a:pPr marL="365125">
              <a:lnSpc>
                <a:spcPct val="100000"/>
              </a:lnSpc>
            </a:pPr>
            <a:r>
              <a:rPr lang="en-US" sz="1800" spc="-10" dirty="0">
                <a:cs typeface="Arial" panose="020B0604020202020204" pitchFamily="34" charset="0"/>
              </a:rPr>
              <a:t>1-877-372-3337</a:t>
            </a:r>
            <a:endParaRPr lang="en-US" sz="1800" dirty="0">
              <a:cs typeface="Arial" panose="020B0604020202020204" pitchFamily="34" charset="0"/>
            </a:endParaRPr>
          </a:p>
          <a:p>
            <a:pPr marL="367030">
              <a:lnSpc>
                <a:spcPct val="100000"/>
              </a:lnSpc>
            </a:pPr>
            <a:r>
              <a:rPr lang="en-US" sz="1800" spc="-30" dirty="0">
                <a:cs typeface="Arial" panose="020B0604020202020204" pitchFamily="34" charset="0"/>
              </a:rPr>
              <a:t>TTY:</a:t>
            </a:r>
            <a:r>
              <a:rPr lang="en-US" sz="1800" spc="-45" dirty="0">
                <a:cs typeface="Arial" panose="020B0604020202020204" pitchFamily="34" charset="0"/>
              </a:rPr>
              <a:t> </a:t>
            </a:r>
            <a:r>
              <a:rPr lang="en-US" sz="1800" spc="-10" dirty="0">
                <a:cs typeface="Arial" panose="020B0604020202020204" pitchFamily="34" charset="0"/>
              </a:rPr>
              <a:t>1-800-952-0450</a:t>
            </a:r>
          </a:p>
          <a:p>
            <a:pPr marL="367030">
              <a:lnSpc>
                <a:spcPct val="100000"/>
              </a:lnSpc>
            </a:pPr>
            <a:endParaRPr lang="en-US" sz="800" spc="-10" dirty="0">
              <a:cs typeface="Arial" panose="020B0604020202020204" pitchFamily="34" charset="0"/>
            </a:endParaRPr>
          </a:p>
          <a:p>
            <a:pPr marL="367030">
              <a:lnSpc>
                <a:spcPct val="100000"/>
              </a:lnSpc>
            </a:pPr>
            <a:r>
              <a:rPr lang="en-US" sz="1800" b="1" spc="-5" dirty="0">
                <a:cs typeface="Arial" panose="020B0604020202020204" pitchFamily="34" charset="0"/>
              </a:rPr>
              <a:t>Call Center Hours:</a:t>
            </a:r>
          </a:p>
          <a:p>
            <a:pPr marL="367030">
              <a:lnSpc>
                <a:spcPct val="100000"/>
              </a:lnSpc>
            </a:pPr>
            <a:r>
              <a:rPr lang="en-US" sz="1800" spc="-5" dirty="0">
                <a:cs typeface="Arial" panose="020B0604020202020204" pitchFamily="34" charset="0"/>
              </a:rPr>
              <a:t>Monday – Friday</a:t>
            </a:r>
          </a:p>
          <a:p>
            <a:pPr marL="367030">
              <a:lnSpc>
                <a:spcPct val="100000"/>
              </a:lnSpc>
            </a:pPr>
            <a:r>
              <a:rPr lang="en-US" sz="1800" spc="-5" dirty="0">
                <a:cs typeface="Arial" panose="020B0604020202020204" pitchFamily="34" charset="0"/>
              </a:rPr>
              <a:t>9 a.m. - 9 p.m.(ET)</a:t>
            </a:r>
          </a:p>
          <a:p>
            <a:pPr marL="367030">
              <a:lnSpc>
                <a:spcPct val="100000"/>
              </a:lnSpc>
            </a:pPr>
            <a:r>
              <a:rPr lang="en-US" sz="1800" spc="-10" dirty="0">
                <a:cs typeface="Arial" panose="020B0604020202020204" pitchFamily="34" charset="0"/>
              </a:rPr>
              <a:t>Closed </a:t>
            </a:r>
            <a:r>
              <a:rPr lang="en-US" sz="1800" spc="-5" dirty="0">
                <a:cs typeface="Arial" panose="020B0604020202020204" pitchFamily="34" charset="0"/>
              </a:rPr>
              <a:t>Saturday - Sunday and Federal</a:t>
            </a:r>
            <a:r>
              <a:rPr lang="en-US" sz="1800" spc="10" dirty="0">
                <a:cs typeface="Arial" panose="020B0604020202020204" pitchFamily="34" charset="0"/>
              </a:rPr>
              <a:t> </a:t>
            </a:r>
            <a:r>
              <a:rPr lang="en-US" sz="1800" spc="-10" dirty="0">
                <a:cs typeface="Arial" panose="020B0604020202020204" pitchFamily="34" charset="0"/>
              </a:rPr>
              <a:t>holidays.</a:t>
            </a:r>
            <a:endParaRPr lang="en-US" sz="1800" dirty="0">
              <a:cs typeface="Arial" panose="020B0604020202020204" pitchFamily="34" charset="0"/>
            </a:endParaRPr>
          </a:p>
          <a:p>
            <a:pPr marL="367030">
              <a:lnSpc>
                <a:spcPct val="100000"/>
              </a:lnSpc>
            </a:pPr>
            <a:endParaRPr lang="en-US" u="sng" spc="-10" dirty="0">
              <a:solidFill>
                <a:srgbClr val="800080"/>
              </a:solidFill>
              <a:cs typeface="Arial" panose="020B0604020202020204" pitchFamily="34" charset="0"/>
            </a:endParaRPr>
          </a:p>
          <a:p>
            <a:pPr marL="367030">
              <a:lnSpc>
                <a:spcPct val="100000"/>
              </a:lnSpc>
            </a:pPr>
            <a:r>
              <a:rPr lang="en-US" sz="1800" u="sng" spc="-10" dirty="0">
                <a:solidFill>
                  <a:schemeClr val="accent1"/>
                </a:solidFill>
                <a:cs typeface="Arial" panose="020B0604020202020204" pitchFamily="34" charset="0"/>
                <a:hlinkClick r:id="rId3"/>
              </a:rPr>
              <a:t>https://www.fsafeds.gov</a:t>
            </a:r>
            <a:endParaRPr lang="en-US" sz="1800" u="sng" dirty="0">
              <a:solidFill>
                <a:srgbClr val="0070C0"/>
              </a:solidFill>
              <a:cs typeface="Arial" panose="020B0604020202020204" pitchFamily="34" charset="0"/>
            </a:endParaRPr>
          </a:p>
        </p:txBody>
      </p:sp>
      <p:pic>
        <p:nvPicPr>
          <p:cNvPr id="9" name="Picture 8" descr="Quanto tempo leva a preparação para um intercâmbio?">
            <a:extLst>
              <a:ext uri="{FF2B5EF4-FFF2-40B4-BE49-F238E27FC236}">
                <a16:creationId xmlns:a16="http://schemas.microsoft.com/office/drawing/2014/main" id="{4C732BB1-5A20-44AA-B3B8-82D2CC28E9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52614">
            <a:off x="4871702" y="2854010"/>
            <a:ext cx="3771900" cy="2514600"/>
          </a:xfrm>
          <a:prstGeom prst="rect">
            <a:avLst/>
          </a:prstGeom>
        </p:spPr>
      </p:pic>
    </p:spTree>
    <p:extLst>
      <p:ext uri="{BB962C8B-B14F-4D97-AF65-F5344CB8AC3E}">
        <p14:creationId xmlns:p14="http://schemas.microsoft.com/office/powerpoint/2010/main" val="25044034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LTCI</a:t>
            </a:r>
          </a:p>
        </p:txBody>
      </p:sp>
      <p:sp>
        <p:nvSpPr>
          <p:cNvPr id="8" name="TextBox 7">
            <a:extLst>
              <a:ext uri="{FF2B5EF4-FFF2-40B4-BE49-F238E27FC236}">
                <a16:creationId xmlns:a16="http://schemas.microsoft.com/office/drawing/2014/main" id="{FB4AB8A8-08BA-469A-92F3-69804E60CB18}"/>
              </a:ext>
            </a:extLst>
          </p:cNvPr>
          <p:cNvSpPr txBox="1"/>
          <p:nvPr/>
        </p:nvSpPr>
        <p:spPr>
          <a:xfrm>
            <a:off x="1515667" y="1112192"/>
            <a:ext cx="4819649" cy="369332"/>
          </a:xfrm>
          <a:prstGeom prst="rect">
            <a:avLst/>
          </a:prstGeom>
          <a:noFill/>
        </p:spPr>
        <p:txBody>
          <a:bodyPr wrap="square">
            <a:spAutoFit/>
          </a:bodyPr>
          <a:lstStyle/>
          <a:p>
            <a:pPr marL="12700" algn="ctr">
              <a:lnSpc>
                <a:spcPct val="100000"/>
              </a:lnSpc>
            </a:pPr>
            <a:r>
              <a:rPr lang="en-US" sz="1800" b="1" dirty="0">
                <a:cs typeface="Arial"/>
              </a:rPr>
              <a:t>Long Term Care Insurance</a:t>
            </a:r>
            <a:endParaRPr lang="en-US" sz="1800" dirty="0">
              <a:cs typeface="Arial"/>
            </a:endParaRPr>
          </a:p>
        </p:txBody>
      </p:sp>
      <p:sp>
        <p:nvSpPr>
          <p:cNvPr id="11" name="TextBox 10">
            <a:extLst>
              <a:ext uri="{FF2B5EF4-FFF2-40B4-BE49-F238E27FC236}">
                <a16:creationId xmlns:a16="http://schemas.microsoft.com/office/drawing/2014/main" id="{F6B3EF03-3EB5-4659-A62B-0F35ECF1857A}"/>
              </a:ext>
            </a:extLst>
          </p:cNvPr>
          <p:cNvSpPr txBox="1"/>
          <p:nvPr/>
        </p:nvSpPr>
        <p:spPr>
          <a:xfrm>
            <a:off x="552451" y="1820867"/>
            <a:ext cx="4581524" cy="3216265"/>
          </a:xfrm>
          <a:prstGeom prst="rect">
            <a:avLst/>
          </a:prstGeom>
          <a:noFill/>
        </p:spPr>
        <p:txBody>
          <a:bodyPr wrap="square">
            <a:spAutoFit/>
          </a:bodyPr>
          <a:lstStyle/>
          <a:p>
            <a:pPr marL="368300">
              <a:lnSpc>
                <a:spcPct val="100000"/>
              </a:lnSpc>
              <a:spcBef>
                <a:spcPts val="595"/>
              </a:spcBef>
            </a:pPr>
            <a:r>
              <a:rPr lang="en-US" sz="1800" b="1" spc="-60" dirty="0">
                <a:cs typeface="Arial" panose="020B0604020202020204" pitchFamily="34" charset="0"/>
              </a:rPr>
              <a:t>Phone:</a:t>
            </a:r>
          </a:p>
          <a:p>
            <a:pPr marL="368300">
              <a:lnSpc>
                <a:spcPct val="100000"/>
              </a:lnSpc>
              <a:spcBef>
                <a:spcPts val="595"/>
              </a:spcBef>
            </a:pPr>
            <a:r>
              <a:rPr lang="en-US" sz="1800" spc="-5" dirty="0">
                <a:cs typeface="Arial" panose="020B0604020202020204" pitchFamily="34" charset="0"/>
              </a:rPr>
              <a:t>1-800-582-3337</a:t>
            </a:r>
            <a:endParaRPr lang="en-US" sz="1800" dirty="0">
              <a:cs typeface="Arial" panose="020B0604020202020204" pitchFamily="34" charset="0"/>
            </a:endParaRPr>
          </a:p>
          <a:p>
            <a:pPr marL="368300">
              <a:lnSpc>
                <a:spcPct val="100000"/>
              </a:lnSpc>
            </a:pPr>
            <a:r>
              <a:rPr lang="en-US" sz="1800" spc="-30" dirty="0">
                <a:cs typeface="Arial" panose="020B0604020202020204" pitchFamily="34" charset="0"/>
              </a:rPr>
              <a:t>TTY:</a:t>
            </a:r>
            <a:r>
              <a:rPr lang="en-US" sz="1800" spc="-45" dirty="0">
                <a:cs typeface="Arial" panose="020B0604020202020204" pitchFamily="34" charset="0"/>
              </a:rPr>
              <a:t> </a:t>
            </a:r>
            <a:r>
              <a:rPr lang="en-US" sz="1800" spc="-10" dirty="0">
                <a:cs typeface="Arial" panose="020B0604020202020204" pitchFamily="34" charset="0"/>
              </a:rPr>
              <a:t>1-800-843-3557</a:t>
            </a:r>
            <a:endParaRPr lang="en-US" sz="1800" dirty="0">
              <a:cs typeface="Arial" panose="020B0604020202020204" pitchFamily="34" charset="0"/>
            </a:endParaRPr>
          </a:p>
          <a:p>
            <a:pPr marL="368300">
              <a:lnSpc>
                <a:spcPct val="100000"/>
              </a:lnSpc>
            </a:pPr>
            <a:endParaRPr lang="en-US" sz="1800" spc="-5" dirty="0">
              <a:cs typeface="Arial" panose="020B0604020202020204" pitchFamily="34" charset="0"/>
            </a:endParaRPr>
          </a:p>
          <a:p>
            <a:pPr marL="368300">
              <a:lnSpc>
                <a:spcPct val="100000"/>
              </a:lnSpc>
            </a:pPr>
            <a:r>
              <a:rPr lang="en-US" sz="1800" b="1" spc="-5" dirty="0">
                <a:cs typeface="Arial" panose="020B0604020202020204" pitchFamily="34" charset="0"/>
              </a:rPr>
              <a:t>Call Center Hours:</a:t>
            </a:r>
          </a:p>
          <a:p>
            <a:pPr marL="368300">
              <a:lnSpc>
                <a:spcPct val="100000"/>
              </a:lnSpc>
            </a:pPr>
            <a:r>
              <a:rPr lang="en-US" sz="1800" spc="-5" dirty="0">
                <a:cs typeface="Arial" panose="020B0604020202020204" pitchFamily="34" charset="0"/>
              </a:rPr>
              <a:t>Monday - Friday</a:t>
            </a:r>
          </a:p>
          <a:p>
            <a:pPr marL="368300">
              <a:lnSpc>
                <a:spcPct val="100000"/>
              </a:lnSpc>
            </a:pPr>
            <a:r>
              <a:rPr lang="en-US" sz="1800" spc="-5" dirty="0">
                <a:cs typeface="Arial" panose="020B0604020202020204" pitchFamily="34" charset="0"/>
              </a:rPr>
              <a:t>8 a.m. - 6 p.m. (ET)</a:t>
            </a:r>
          </a:p>
          <a:p>
            <a:pPr marL="368300">
              <a:lnSpc>
                <a:spcPct val="100000"/>
              </a:lnSpc>
            </a:pPr>
            <a:r>
              <a:rPr lang="en-US" sz="1800" spc="-10" dirty="0">
                <a:cs typeface="Arial" panose="020B0604020202020204" pitchFamily="34" charset="0"/>
              </a:rPr>
              <a:t>Closed </a:t>
            </a:r>
            <a:r>
              <a:rPr lang="en-US" sz="1800" spc="-5" dirty="0">
                <a:cs typeface="Arial" panose="020B0604020202020204" pitchFamily="34" charset="0"/>
              </a:rPr>
              <a:t>Saturday - Sunday and Federal</a:t>
            </a:r>
            <a:r>
              <a:rPr lang="en-US" sz="1800" spc="10" dirty="0">
                <a:cs typeface="Arial" panose="020B0604020202020204" pitchFamily="34" charset="0"/>
              </a:rPr>
              <a:t> </a:t>
            </a:r>
            <a:r>
              <a:rPr lang="en-US" sz="1800" spc="-10" dirty="0">
                <a:cs typeface="Arial" panose="020B0604020202020204" pitchFamily="34" charset="0"/>
              </a:rPr>
              <a:t>holidays</a:t>
            </a:r>
          </a:p>
          <a:p>
            <a:pPr marL="368300">
              <a:lnSpc>
                <a:spcPct val="100000"/>
              </a:lnSpc>
            </a:pPr>
            <a:endParaRPr lang="en-US" sz="1800" dirty="0">
              <a:cs typeface="Arial" panose="020B0604020202020204" pitchFamily="34" charset="0"/>
            </a:endParaRPr>
          </a:p>
          <a:p>
            <a:pPr marL="366395">
              <a:lnSpc>
                <a:spcPct val="100000"/>
              </a:lnSpc>
            </a:pPr>
            <a:r>
              <a:rPr lang="en-US" sz="1800" u="sng" spc="-10" dirty="0">
                <a:solidFill>
                  <a:srgbClr val="0070C0"/>
                </a:solidFill>
                <a:cs typeface="Arial" panose="020B0604020202020204" pitchFamily="34" charset="0"/>
                <a:hlinkClick r:id="rId3"/>
              </a:rPr>
              <a:t>https://www.ltcfeds.gov</a:t>
            </a:r>
            <a:endParaRPr lang="en-US" sz="1800" u="sng" dirty="0">
              <a:solidFill>
                <a:srgbClr val="0070C0"/>
              </a:solidFill>
              <a:cs typeface="Arial" panose="020B0604020202020204" pitchFamily="34" charset="0"/>
            </a:endParaRPr>
          </a:p>
        </p:txBody>
      </p:sp>
      <p:pic>
        <p:nvPicPr>
          <p:cNvPr id="12" name="Picture 11" descr="Sintetia » Logística en un país de PyMEs (y III)">
            <a:extLst>
              <a:ext uri="{FF2B5EF4-FFF2-40B4-BE49-F238E27FC236}">
                <a16:creationId xmlns:a16="http://schemas.microsoft.com/office/drawing/2014/main" id="{847F0EE1-218F-43A5-8542-1DD6284B98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975" y="1820867"/>
            <a:ext cx="3179758" cy="3179758"/>
          </a:xfrm>
          <a:prstGeom prst="rect">
            <a:avLst/>
          </a:prstGeom>
        </p:spPr>
      </p:pic>
    </p:spTree>
    <p:extLst>
      <p:ext uri="{BB962C8B-B14F-4D97-AF65-F5344CB8AC3E}">
        <p14:creationId xmlns:p14="http://schemas.microsoft.com/office/powerpoint/2010/main" val="733947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48191C-AD27-4477-9BAD-67AE7F7888B5}"/>
              </a:ext>
            </a:extLst>
          </p:cNvPr>
          <p:cNvSpPr>
            <a:spLocks noGrp="1"/>
          </p:cNvSpPr>
          <p:nvPr>
            <p:ph sz="half" idx="13"/>
          </p:nvPr>
        </p:nvSpPr>
        <p:spPr>
          <a:xfrm>
            <a:off x="898442" y="1081088"/>
            <a:ext cx="6883483" cy="625821"/>
          </a:xfrm>
        </p:spPr>
        <p:txBody>
          <a:bodyPr>
            <a:normAutofit/>
          </a:bodyPr>
          <a:lstStyle/>
          <a:p>
            <a:pPr marL="0" indent="0" algn="ctr">
              <a:buNone/>
            </a:pPr>
            <a:r>
              <a:rPr lang="en-US" dirty="0">
                <a:latin typeface="+mj-lt"/>
              </a:rPr>
              <a:t>Electronic Official Personnel File</a:t>
            </a:r>
          </a:p>
        </p:txBody>
      </p:sp>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1696160" y="-6350"/>
            <a:ext cx="5288046" cy="1087438"/>
          </a:xfrm>
        </p:spPr>
        <p:txBody>
          <a:bodyPr/>
          <a:lstStyle/>
          <a:p>
            <a:pPr algn="ctr"/>
            <a:r>
              <a:rPr lang="en-US" u="sng" dirty="0"/>
              <a:t>EOPF</a:t>
            </a:r>
          </a:p>
        </p:txBody>
      </p:sp>
      <p:sp>
        <p:nvSpPr>
          <p:cNvPr id="8" name="TextBox 7">
            <a:extLst>
              <a:ext uri="{FF2B5EF4-FFF2-40B4-BE49-F238E27FC236}">
                <a16:creationId xmlns:a16="http://schemas.microsoft.com/office/drawing/2014/main" id="{67105FBA-9742-4B90-A317-5EB6482A5A41}"/>
              </a:ext>
            </a:extLst>
          </p:cNvPr>
          <p:cNvSpPr txBox="1"/>
          <p:nvPr/>
        </p:nvSpPr>
        <p:spPr>
          <a:xfrm>
            <a:off x="2133599" y="5514900"/>
            <a:ext cx="5686425" cy="1323439"/>
          </a:xfrm>
          <a:prstGeom prst="rect">
            <a:avLst/>
          </a:prstGeom>
          <a:noFill/>
        </p:spPr>
        <p:txBody>
          <a:bodyPr wrap="square">
            <a:spAutoFit/>
          </a:bodyPr>
          <a:lstStyle/>
          <a:p>
            <a:pPr marL="12700"/>
            <a:r>
              <a:rPr lang="de-DE" sz="2000" dirty="0">
                <a:cs typeface="Arial"/>
              </a:rPr>
              <a:t>eOPF Website: </a:t>
            </a:r>
            <a:r>
              <a:rPr lang="de-DE" sz="2000" dirty="0">
                <a:cs typeface="Arial"/>
                <a:hlinkClick r:id="rId2"/>
              </a:rPr>
              <a:t>https://eopf.opm.gov/doi/</a:t>
            </a:r>
            <a:endParaRPr lang="de-DE" sz="2000" dirty="0">
              <a:cs typeface="Arial"/>
            </a:endParaRPr>
          </a:p>
          <a:p>
            <a:pPr>
              <a:lnSpc>
                <a:spcPct val="100000"/>
              </a:lnSpc>
            </a:pPr>
            <a:endParaRPr lang="de-DE" sz="2000" dirty="0">
              <a:cs typeface="Times New Roman"/>
            </a:endParaRPr>
          </a:p>
          <a:p>
            <a:pPr>
              <a:lnSpc>
                <a:spcPct val="100000"/>
              </a:lnSpc>
              <a:spcBef>
                <a:spcPts val="20"/>
              </a:spcBef>
            </a:pPr>
            <a:endParaRPr lang="de-DE" sz="2000" dirty="0">
              <a:cs typeface="Times New Roman"/>
            </a:endParaRPr>
          </a:p>
          <a:p>
            <a:pPr marR="5080" algn="r">
              <a:lnSpc>
                <a:spcPct val="100000"/>
              </a:lnSpc>
            </a:pPr>
            <a:endParaRPr lang="de-DE" sz="2000" dirty="0">
              <a:cs typeface="Calibri"/>
            </a:endParaRPr>
          </a:p>
        </p:txBody>
      </p:sp>
      <p:pic>
        <p:nvPicPr>
          <p:cNvPr id="1026" name="Picture 2">
            <a:extLst>
              <a:ext uri="{FF2B5EF4-FFF2-40B4-BE49-F238E27FC236}">
                <a16:creationId xmlns:a16="http://schemas.microsoft.com/office/drawing/2014/main" id="{572A1F1A-BB68-4998-855C-FA67B51B57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992" y="1781484"/>
            <a:ext cx="7423292" cy="3733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6504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tsp</a:t>
            </a:r>
          </a:p>
        </p:txBody>
      </p:sp>
      <p:sp>
        <p:nvSpPr>
          <p:cNvPr id="8" name="TextBox 7">
            <a:extLst>
              <a:ext uri="{FF2B5EF4-FFF2-40B4-BE49-F238E27FC236}">
                <a16:creationId xmlns:a16="http://schemas.microsoft.com/office/drawing/2014/main" id="{FB4AB8A8-08BA-469A-92F3-69804E60CB18}"/>
              </a:ext>
            </a:extLst>
          </p:cNvPr>
          <p:cNvSpPr txBox="1"/>
          <p:nvPr/>
        </p:nvSpPr>
        <p:spPr>
          <a:xfrm>
            <a:off x="1515667" y="1112192"/>
            <a:ext cx="4819649" cy="369332"/>
          </a:xfrm>
          <a:prstGeom prst="rect">
            <a:avLst/>
          </a:prstGeom>
          <a:noFill/>
        </p:spPr>
        <p:txBody>
          <a:bodyPr wrap="square">
            <a:spAutoFit/>
          </a:bodyPr>
          <a:lstStyle/>
          <a:p>
            <a:pPr marL="12700" algn="ctr">
              <a:lnSpc>
                <a:spcPct val="100000"/>
              </a:lnSpc>
            </a:pPr>
            <a:r>
              <a:rPr lang="en-US" sz="1800" b="1" dirty="0">
                <a:cs typeface="Arial"/>
              </a:rPr>
              <a:t>Thrift Savings Plan</a:t>
            </a:r>
            <a:endParaRPr lang="en-US" sz="1800" dirty="0">
              <a:cs typeface="Arial"/>
            </a:endParaRPr>
          </a:p>
        </p:txBody>
      </p:sp>
      <p:sp>
        <p:nvSpPr>
          <p:cNvPr id="9" name="Rectangle 8">
            <a:extLst>
              <a:ext uri="{FF2B5EF4-FFF2-40B4-BE49-F238E27FC236}">
                <a16:creationId xmlns:a16="http://schemas.microsoft.com/office/drawing/2014/main" id="{3C6FFF91-23A9-4BB1-B075-AA49C1A143CE}"/>
              </a:ext>
            </a:extLst>
          </p:cNvPr>
          <p:cNvSpPr/>
          <p:nvPr/>
        </p:nvSpPr>
        <p:spPr>
          <a:xfrm>
            <a:off x="628996" y="1609726"/>
            <a:ext cx="3038764" cy="1323439"/>
          </a:xfrm>
          <a:prstGeom prst="rect">
            <a:avLst/>
          </a:prstGeom>
        </p:spPr>
        <p:txBody>
          <a:bodyPr wrap="square">
            <a:spAutoFit/>
          </a:bodyPr>
          <a:lstStyle/>
          <a:p>
            <a:pPr marL="12700">
              <a:lnSpc>
                <a:spcPct val="100000"/>
              </a:lnSpc>
              <a:tabLst>
                <a:tab pos="1394460" algn="l"/>
              </a:tabLst>
            </a:pPr>
            <a:r>
              <a:rPr lang="en-US" sz="2000" spc="-30" dirty="0">
                <a:cs typeface="Arial" panose="020B0604020202020204" pitchFamily="34" charset="0"/>
              </a:rPr>
              <a:t>Thriftline: </a:t>
            </a:r>
            <a:r>
              <a:rPr lang="en-US" sz="2000" spc="-10" dirty="0">
                <a:cs typeface="Arial" panose="020B0604020202020204" pitchFamily="34" charset="0"/>
              </a:rPr>
              <a:t>1-877-968-3778</a:t>
            </a:r>
            <a:endParaRPr lang="en-US" sz="2000" dirty="0">
              <a:cs typeface="Arial" panose="020B0604020202020204" pitchFamily="34" charset="0"/>
            </a:endParaRPr>
          </a:p>
          <a:p>
            <a:pPr marL="12700">
              <a:lnSpc>
                <a:spcPct val="100000"/>
              </a:lnSpc>
              <a:tabLst>
                <a:tab pos="746125" algn="l"/>
              </a:tabLst>
            </a:pPr>
            <a:endParaRPr lang="en-US" sz="2000" spc="-10" dirty="0">
              <a:cs typeface="Arial" panose="020B0604020202020204" pitchFamily="34" charset="0"/>
            </a:endParaRPr>
          </a:p>
          <a:p>
            <a:pPr marL="12700">
              <a:lnSpc>
                <a:spcPct val="100000"/>
              </a:lnSpc>
              <a:tabLst>
                <a:tab pos="746125" algn="l"/>
              </a:tabLst>
            </a:pPr>
            <a:r>
              <a:rPr lang="en-US" sz="2000" spc="-10" dirty="0">
                <a:cs typeface="Arial" panose="020B0604020202020204" pitchFamily="34" charset="0"/>
              </a:rPr>
              <a:t>Email: </a:t>
            </a:r>
            <a:r>
              <a:rPr lang="en-US" sz="2000" spc="-10" dirty="0">
                <a:cs typeface="Arial" panose="020B0604020202020204" pitchFamily="34" charset="0"/>
                <a:hlinkClick r:id="rId3"/>
              </a:rPr>
              <a:t>thriftline@tsp.gov</a:t>
            </a:r>
            <a:endParaRPr lang="en-US" sz="2000" spc="-10" dirty="0">
              <a:cs typeface="Arial" panose="020B0604020202020204" pitchFamily="34" charset="0"/>
            </a:endParaRPr>
          </a:p>
          <a:p>
            <a:pPr marL="12700">
              <a:lnSpc>
                <a:spcPct val="100000"/>
              </a:lnSpc>
              <a:tabLst>
                <a:tab pos="746125" algn="l"/>
              </a:tabLst>
            </a:pPr>
            <a:endParaRPr lang="en-US" sz="2000" dirty="0">
              <a:cs typeface="Arial" panose="020B0604020202020204" pitchFamily="34" charset="0"/>
            </a:endParaRPr>
          </a:p>
        </p:txBody>
      </p:sp>
      <p:sp>
        <p:nvSpPr>
          <p:cNvPr id="11" name="Rectangle 10">
            <a:extLst>
              <a:ext uri="{FF2B5EF4-FFF2-40B4-BE49-F238E27FC236}">
                <a16:creationId xmlns:a16="http://schemas.microsoft.com/office/drawing/2014/main" id="{FEA3863B-54D6-4BE8-911D-E646799BE08E}"/>
              </a:ext>
            </a:extLst>
          </p:cNvPr>
          <p:cNvSpPr/>
          <p:nvPr/>
        </p:nvSpPr>
        <p:spPr>
          <a:xfrm>
            <a:off x="628015" y="2684127"/>
            <a:ext cx="2987083" cy="707886"/>
          </a:xfrm>
          <a:prstGeom prst="rect">
            <a:avLst/>
          </a:prstGeom>
        </p:spPr>
        <p:txBody>
          <a:bodyPr wrap="square">
            <a:spAutoFit/>
          </a:bodyPr>
          <a:lstStyle/>
          <a:p>
            <a:pPr marL="12700" marR="5080">
              <a:lnSpc>
                <a:spcPct val="100000"/>
              </a:lnSpc>
            </a:pPr>
            <a:r>
              <a:rPr lang="en-US" sz="2000" spc="-10" dirty="0">
                <a:cs typeface="Arial" panose="020B0604020202020204" pitchFamily="34" charset="0"/>
              </a:rPr>
              <a:t>Monday </a:t>
            </a:r>
            <a:r>
              <a:rPr lang="en-US" sz="2000" spc="-5" dirty="0">
                <a:cs typeface="Arial" panose="020B0604020202020204" pitchFamily="34" charset="0"/>
              </a:rPr>
              <a:t>through Friday</a:t>
            </a:r>
          </a:p>
          <a:p>
            <a:pPr marL="12700" marR="5080">
              <a:lnSpc>
                <a:spcPct val="100000"/>
              </a:lnSpc>
            </a:pPr>
            <a:r>
              <a:rPr lang="en-US" sz="2000" spc="-5" dirty="0">
                <a:cs typeface="Arial" panose="020B0604020202020204" pitchFamily="34" charset="0"/>
              </a:rPr>
              <a:t>7:00 a.m. – 9:00 p.m.</a:t>
            </a:r>
            <a:r>
              <a:rPr lang="en-US" sz="2000" spc="-114" dirty="0">
                <a:cs typeface="Arial" panose="020B0604020202020204" pitchFamily="34" charset="0"/>
              </a:rPr>
              <a:t> </a:t>
            </a:r>
            <a:r>
              <a:rPr lang="en-US" sz="2000" spc="-5" dirty="0">
                <a:cs typeface="Arial" panose="020B0604020202020204" pitchFamily="34" charset="0"/>
              </a:rPr>
              <a:t>ET</a:t>
            </a:r>
            <a:endParaRPr lang="en-US" sz="2000" dirty="0">
              <a:cs typeface="Arial" panose="020B0604020202020204" pitchFamily="34" charset="0"/>
            </a:endParaRPr>
          </a:p>
        </p:txBody>
      </p:sp>
      <p:sp>
        <p:nvSpPr>
          <p:cNvPr id="14" name="TextBox 13">
            <a:extLst>
              <a:ext uri="{FF2B5EF4-FFF2-40B4-BE49-F238E27FC236}">
                <a16:creationId xmlns:a16="http://schemas.microsoft.com/office/drawing/2014/main" id="{620C26FD-4CBA-4512-9589-58495C98E973}"/>
              </a:ext>
            </a:extLst>
          </p:cNvPr>
          <p:cNvSpPr txBox="1"/>
          <p:nvPr/>
        </p:nvSpPr>
        <p:spPr>
          <a:xfrm>
            <a:off x="985838" y="4653624"/>
            <a:ext cx="2114550" cy="369332"/>
          </a:xfrm>
          <a:prstGeom prst="rect">
            <a:avLst/>
          </a:prstGeom>
          <a:noFill/>
        </p:spPr>
        <p:txBody>
          <a:bodyPr wrap="square">
            <a:spAutoFit/>
          </a:bodyPr>
          <a:lstStyle/>
          <a:p>
            <a:pPr marL="12700">
              <a:lnSpc>
                <a:spcPct val="100000"/>
              </a:lnSpc>
            </a:pPr>
            <a:r>
              <a:rPr lang="en-US" sz="1800" u="sng" spc="-15" dirty="0">
                <a:solidFill>
                  <a:schemeClr val="accent1"/>
                </a:solidFill>
                <a:cs typeface="Arial" panose="020B0604020202020204" pitchFamily="34" charset="0"/>
              </a:rPr>
              <a:t>https://www.tsp.gov</a:t>
            </a:r>
            <a:endParaRPr lang="en-US" sz="1800" u="sng" dirty="0">
              <a:solidFill>
                <a:schemeClr val="accent1"/>
              </a:solidFill>
              <a:cs typeface="Arial" panose="020B0604020202020204" pitchFamily="34" charset="0"/>
            </a:endParaRPr>
          </a:p>
        </p:txBody>
      </p:sp>
      <p:sp>
        <p:nvSpPr>
          <p:cNvPr id="20" name="object 7">
            <a:extLst>
              <a:ext uri="{FF2B5EF4-FFF2-40B4-BE49-F238E27FC236}">
                <a16:creationId xmlns:a16="http://schemas.microsoft.com/office/drawing/2014/main" id="{E83C2C3C-056B-49DB-B1AE-59FA57C17EEA}"/>
              </a:ext>
            </a:extLst>
          </p:cNvPr>
          <p:cNvSpPr/>
          <p:nvPr/>
        </p:nvSpPr>
        <p:spPr>
          <a:xfrm>
            <a:off x="5133975" y="1481524"/>
            <a:ext cx="2994617" cy="3375541"/>
          </a:xfrm>
          <a:prstGeom prst="rect">
            <a:avLst/>
          </a:prstGeom>
          <a:blipFill>
            <a:blip r:embed="rId4" cstate="print"/>
            <a:stretch>
              <a:fillRect/>
            </a:stretch>
          </a:blipFill>
        </p:spPr>
        <p:txBody>
          <a:bodyPr wrap="square" lIns="0" tIns="0" rIns="0" bIns="0" rtlCol="0"/>
          <a:lstStyle/>
          <a:p>
            <a:endParaRPr dirty="0"/>
          </a:p>
        </p:txBody>
      </p:sp>
      <p:sp>
        <p:nvSpPr>
          <p:cNvPr id="21" name="TextBox 20">
            <a:extLst>
              <a:ext uri="{FF2B5EF4-FFF2-40B4-BE49-F238E27FC236}">
                <a16:creationId xmlns:a16="http://schemas.microsoft.com/office/drawing/2014/main" id="{5A798447-C486-4AEE-8B64-B728F516C4A7}"/>
              </a:ext>
            </a:extLst>
          </p:cNvPr>
          <p:cNvSpPr txBox="1"/>
          <p:nvPr/>
        </p:nvSpPr>
        <p:spPr>
          <a:xfrm>
            <a:off x="5743575" y="2730782"/>
            <a:ext cx="800100" cy="369332"/>
          </a:xfrm>
          <a:prstGeom prst="rect">
            <a:avLst/>
          </a:prstGeom>
          <a:noFill/>
        </p:spPr>
        <p:txBody>
          <a:bodyPr wrap="square">
            <a:spAutoFit/>
          </a:bodyPr>
          <a:lstStyle/>
          <a:p>
            <a:pPr marL="12700">
              <a:lnSpc>
                <a:spcPct val="100000"/>
              </a:lnSpc>
            </a:pPr>
            <a:r>
              <a:rPr lang="en-US" b="1" dirty="0">
                <a:solidFill>
                  <a:srgbClr val="000000"/>
                </a:solidFill>
                <a:cs typeface="Arial" panose="020B0604020202020204" pitchFamily="34" charset="0"/>
              </a:rPr>
              <a:t>Thrift</a:t>
            </a:r>
          </a:p>
        </p:txBody>
      </p:sp>
      <p:sp>
        <p:nvSpPr>
          <p:cNvPr id="23" name="TextBox 22">
            <a:extLst>
              <a:ext uri="{FF2B5EF4-FFF2-40B4-BE49-F238E27FC236}">
                <a16:creationId xmlns:a16="http://schemas.microsoft.com/office/drawing/2014/main" id="{67CA9E77-93B1-4134-90F1-426BD1267476}"/>
              </a:ext>
            </a:extLst>
          </p:cNvPr>
          <p:cNvSpPr txBox="1"/>
          <p:nvPr/>
        </p:nvSpPr>
        <p:spPr>
          <a:xfrm>
            <a:off x="6878933" y="2670524"/>
            <a:ext cx="914400" cy="369332"/>
          </a:xfrm>
          <a:prstGeom prst="rect">
            <a:avLst/>
          </a:prstGeom>
          <a:noFill/>
        </p:spPr>
        <p:txBody>
          <a:bodyPr wrap="square">
            <a:spAutoFit/>
          </a:bodyPr>
          <a:lstStyle/>
          <a:p>
            <a:pPr marL="12700">
              <a:lnSpc>
                <a:spcPct val="100000"/>
              </a:lnSpc>
            </a:pPr>
            <a:r>
              <a:rPr lang="en-US" b="1" spc="-5" dirty="0">
                <a:solidFill>
                  <a:srgbClr val="000000"/>
                </a:solidFill>
                <a:cs typeface="Arial"/>
              </a:rPr>
              <a:t>Savings</a:t>
            </a:r>
            <a:endParaRPr lang="en-US" dirty="0">
              <a:solidFill>
                <a:srgbClr val="000000"/>
              </a:solidFill>
              <a:cs typeface="Arial"/>
            </a:endParaRPr>
          </a:p>
        </p:txBody>
      </p:sp>
      <p:sp>
        <p:nvSpPr>
          <p:cNvPr id="25" name="TextBox 24">
            <a:extLst>
              <a:ext uri="{FF2B5EF4-FFF2-40B4-BE49-F238E27FC236}">
                <a16:creationId xmlns:a16="http://schemas.microsoft.com/office/drawing/2014/main" id="{0CF24E5A-5C08-4255-B54E-1A09F05C0820}"/>
              </a:ext>
            </a:extLst>
          </p:cNvPr>
          <p:cNvSpPr txBox="1"/>
          <p:nvPr/>
        </p:nvSpPr>
        <p:spPr>
          <a:xfrm>
            <a:off x="6559845" y="3424927"/>
            <a:ext cx="638175" cy="369332"/>
          </a:xfrm>
          <a:prstGeom prst="rect">
            <a:avLst/>
          </a:prstGeom>
          <a:noFill/>
        </p:spPr>
        <p:txBody>
          <a:bodyPr wrap="square">
            <a:spAutoFit/>
          </a:bodyPr>
          <a:lstStyle/>
          <a:p>
            <a:pPr marL="12700">
              <a:lnSpc>
                <a:spcPct val="100000"/>
              </a:lnSpc>
            </a:pPr>
            <a:r>
              <a:rPr lang="en-US" b="1" spc="-5" dirty="0">
                <a:solidFill>
                  <a:srgbClr val="000000"/>
                </a:solidFill>
                <a:cs typeface="Arial"/>
              </a:rPr>
              <a:t>Plan</a:t>
            </a:r>
            <a:endParaRPr lang="en-US" dirty="0">
              <a:solidFill>
                <a:srgbClr val="000000"/>
              </a:solidFill>
              <a:cs typeface="Arial"/>
            </a:endParaRPr>
          </a:p>
        </p:txBody>
      </p:sp>
    </p:spTree>
    <p:extLst>
      <p:ext uri="{BB962C8B-B14F-4D97-AF65-F5344CB8AC3E}">
        <p14:creationId xmlns:p14="http://schemas.microsoft.com/office/powerpoint/2010/main" val="3787424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tsp</a:t>
            </a:r>
          </a:p>
        </p:txBody>
      </p:sp>
      <p:sp>
        <p:nvSpPr>
          <p:cNvPr id="9" name="TextBox 8">
            <a:extLst>
              <a:ext uri="{FF2B5EF4-FFF2-40B4-BE49-F238E27FC236}">
                <a16:creationId xmlns:a16="http://schemas.microsoft.com/office/drawing/2014/main" id="{CEFAA8E9-C183-4826-8071-4220886CE75E}"/>
              </a:ext>
            </a:extLst>
          </p:cNvPr>
          <p:cNvSpPr txBox="1"/>
          <p:nvPr/>
        </p:nvSpPr>
        <p:spPr>
          <a:xfrm>
            <a:off x="990600" y="1536874"/>
            <a:ext cx="7162800" cy="4426853"/>
          </a:xfrm>
          <a:prstGeom prst="rect">
            <a:avLst/>
          </a:prstGeom>
          <a:noFill/>
        </p:spPr>
        <p:txBody>
          <a:bodyPr wrap="square">
            <a:spAutoFit/>
          </a:bodyPr>
          <a:lstStyle/>
          <a:p>
            <a:pPr marL="355600" indent="-342900">
              <a:lnSpc>
                <a:spcPct val="100000"/>
              </a:lnSpc>
              <a:buFont typeface="Arial" panose="020B0604020202020204" pitchFamily="34" charset="0"/>
              <a:buChar char="•"/>
              <a:tabLst>
                <a:tab pos="240665" algn="l"/>
                <a:tab pos="241300" algn="l"/>
              </a:tabLst>
            </a:pPr>
            <a:r>
              <a:rPr lang="en-US" sz="1800" spc="-10" dirty="0">
                <a:cs typeface="Arial" panose="020B0604020202020204" pitchFamily="34" charset="0"/>
              </a:rPr>
              <a:t>Automatic </a:t>
            </a:r>
            <a:r>
              <a:rPr lang="en-US" sz="1800" spc="-5" dirty="0">
                <a:cs typeface="Arial" panose="020B0604020202020204" pitchFamily="34" charset="0"/>
              </a:rPr>
              <a:t>cash out (accounts less than</a:t>
            </a:r>
            <a:r>
              <a:rPr lang="en-US" sz="1800" spc="5" dirty="0">
                <a:cs typeface="Arial" panose="020B0604020202020204" pitchFamily="34" charset="0"/>
              </a:rPr>
              <a:t> </a:t>
            </a:r>
            <a:r>
              <a:rPr lang="en-US" sz="1800" spc="-10" dirty="0">
                <a:cs typeface="Arial" panose="020B0604020202020204" pitchFamily="34" charset="0"/>
              </a:rPr>
              <a:t>$200)</a:t>
            </a:r>
            <a:endParaRPr lang="en-US" sz="1800" dirty="0">
              <a:cs typeface="Arial" panose="020B0604020202020204" pitchFamily="34" charset="0"/>
            </a:endParaRPr>
          </a:p>
          <a:p>
            <a:pPr marL="355600" indent="-342900">
              <a:lnSpc>
                <a:spcPct val="100000"/>
              </a:lnSpc>
              <a:spcBef>
                <a:spcPts val="1360"/>
              </a:spcBef>
              <a:buFont typeface="Arial" panose="020B0604020202020204" pitchFamily="34" charset="0"/>
              <a:buChar char="•"/>
              <a:tabLst>
                <a:tab pos="240665" algn="l"/>
                <a:tab pos="241300" algn="l"/>
              </a:tabLst>
            </a:pPr>
            <a:r>
              <a:rPr lang="en-US" sz="1800" spc="-5" dirty="0">
                <a:cs typeface="Arial" panose="020B0604020202020204" pitchFamily="34" charset="0"/>
              </a:rPr>
              <a:t>Leave </a:t>
            </a:r>
            <a:r>
              <a:rPr lang="en-US" sz="1800" spc="-10" dirty="0">
                <a:cs typeface="Arial" panose="020B0604020202020204" pitchFamily="34" charset="0"/>
              </a:rPr>
              <a:t>money </a:t>
            </a:r>
            <a:r>
              <a:rPr lang="en-US" sz="1800" spc="-5" dirty="0">
                <a:cs typeface="Arial" panose="020B0604020202020204" pitchFamily="34" charset="0"/>
              </a:rPr>
              <a:t>in the</a:t>
            </a:r>
            <a:r>
              <a:rPr lang="en-US" sz="1800" spc="-80" dirty="0">
                <a:cs typeface="Arial" panose="020B0604020202020204" pitchFamily="34" charset="0"/>
              </a:rPr>
              <a:t> </a:t>
            </a:r>
            <a:r>
              <a:rPr lang="en-US" sz="1800" spc="-5" dirty="0">
                <a:cs typeface="Arial" panose="020B0604020202020204" pitchFamily="34" charset="0"/>
              </a:rPr>
              <a:t>TSP</a:t>
            </a:r>
            <a:endParaRPr lang="en-US" sz="1800" dirty="0">
              <a:cs typeface="Arial" panose="020B0604020202020204" pitchFamily="34" charset="0"/>
            </a:endParaRPr>
          </a:p>
          <a:p>
            <a:pPr marL="355600" indent="-342900">
              <a:lnSpc>
                <a:spcPct val="100000"/>
              </a:lnSpc>
              <a:spcBef>
                <a:spcPts val="1355"/>
              </a:spcBef>
              <a:buFont typeface="Arial" panose="020B0604020202020204" pitchFamily="34" charset="0"/>
              <a:buChar char="•"/>
              <a:tabLst>
                <a:tab pos="240665" algn="l"/>
                <a:tab pos="241300" algn="l"/>
              </a:tabLst>
            </a:pPr>
            <a:r>
              <a:rPr lang="en-US" sz="1800" spc="-5" dirty="0">
                <a:cs typeface="Arial" panose="020B0604020202020204" pitchFamily="34" charset="0"/>
              </a:rPr>
              <a:t>Partial distribution of a specified amount</a:t>
            </a:r>
            <a:endParaRPr lang="en-US" sz="1800" dirty="0">
              <a:cs typeface="Arial" panose="020B0604020202020204" pitchFamily="34" charset="0"/>
            </a:endParaRPr>
          </a:p>
          <a:p>
            <a:pPr marL="355600" indent="-342900">
              <a:lnSpc>
                <a:spcPct val="100000"/>
              </a:lnSpc>
              <a:spcBef>
                <a:spcPts val="1360"/>
              </a:spcBef>
              <a:buFont typeface="Arial" panose="020B0604020202020204" pitchFamily="34" charset="0"/>
              <a:buChar char="•"/>
              <a:tabLst>
                <a:tab pos="240665" algn="l"/>
                <a:tab pos="241300" algn="l"/>
              </a:tabLst>
            </a:pPr>
            <a:r>
              <a:rPr lang="en-US" spc="-5" dirty="0">
                <a:cs typeface="Arial" panose="020B0604020202020204" pitchFamily="34" charset="0"/>
              </a:rPr>
              <a:t>Total distribution</a:t>
            </a:r>
            <a:endParaRPr lang="en-US" sz="1800" dirty="0">
              <a:cs typeface="Arial" panose="020B0604020202020204" pitchFamily="34" charset="0"/>
            </a:endParaRPr>
          </a:p>
          <a:p>
            <a:pPr marL="355600" marR="5080" indent="-342900">
              <a:lnSpc>
                <a:spcPts val="2160"/>
              </a:lnSpc>
              <a:spcBef>
                <a:spcPts val="1630"/>
              </a:spcBef>
              <a:buFont typeface="Arial" panose="020B0604020202020204" pitchFamily="34" charset="0"/>
              <a:buChar char="•"/>
              <a:tabLst>
                <a:tab pos="240665" algn="l"/>
                <a:tab pos="241300" algn="l"/>
              </a:tabLst>
            </a:pPr>
            <a:r>
              <a:rPr lang="en-US" sz="1800" spc="-5" dirty="0">
                <a:cs typeface="Arial" panose="020B0604020202020204" pitchFamily="34" charset="0"/>
              </a:rPr>
              <a:t>Annuity Purchase</a:t>
            </a:r>
          </a:p>
          <a:p>
            <a:pPr marL="355600" marR="5080" indent="-342900">
              <a:lnSpc>
                <a:spcPts val="2160"/>
              </a:lnSpc>
              <a:spcBef>
                <a:spcPts val="1630"/>
              </a:spcBef>
              <a:buFont typeface="Arial" panose="020B0604020202020204" pitchFamily="34" charset="0"/>
              <a:buChar char="•"/>
              <a:tabLst>
                <a:tab pos="240665" algn="l"/>
                <a:tab pos="241300" algn="l"/>
              </a:tabLst>
            </a:pPr>
            <a:r>
              <a:rPr lang="en-US" spc="-5" dirty="0">
                <a:cs typeface="Arial" panose="020B0604020202020204" pitchFamily="34" charset="0"/>
              </a:rPr>
              <a:t>Installments (automatic withdrawals)</a:t>
            </a:r>
          </a:p>
          <a:p>
            <a:pPr marL="355600" marR="5080" indent="-342900">
              <a:lnSpc>
                <a:spcPts val="2160"/>
              </a:lnSpc>
              <a:spcBef>
                <a:spcPts val="1630"/>
              </a:spcBef>
              <a:buFont typeface="Arial" panose="020B0604020202020204" pitchFamily="34" charset="0"/>
              <a:buChar char="•"/>
              <a:tabLst>
                <a:tab pos="240665" algn="l"/>
                <a:tab pos="241300" algn="l"/>
              </a:tabLst>
            </a:pPr>
            <a:r>
              <a:rPr lang="en-US" dirty="0">
                <a:cs typeface="Arial" panose="020B0604020202020204" pitchFamily="34" charset="0"/>
                <a:hlinkClick r:id="rId3"/>
              </a:rPr>
              <a:t>https://www.tsp.gov/withdrawals-in-retirement/</a:t>
            </a:r>
            <a:r>
              <a:rPr lang="en-US" dirty="0">
                <a:cs typeface="Arial" panose="020B0604020202020204" pitchFamily="34" charset="0"/>
              </a:rPr>
              <a:t> </a:t>
            </a:r>
          </a:p>
          <a:p>
            <a:pPr marL="298450" marR="5080" indent="-285750">
              <a:lnSpc>
                <a:spcPts val="2160"/>
              </a:lnSpc>
              <a:spcBef>
                <a:spcPts val="1630"/>
              </a:spcBef>
              <a:buFont typeface="Arial" panose="020B0604020202020204" pitchFamily="34" charset="0"/>
              <a:buChar char="•"/>
              <a:tabLst>
                <a:tab pos="240665" algn="l"/>
                <a:tab pos="241300" algn="l"/>
              </a:tabLst>
            </a:pPr>
            <a:r>
              <a:rPr lang="en-US" sz="1800" spc="-10" dirty="0">
                <a:cs typeface="Arial" panose="020B0604020202020204" pitchFamily="34" charset="0"/>
              </a:rPr>
              <a:t>To request a withdrawal or distribution log in to My Account or contact the </a:t>
            </a:r>
            <a:r>
              <a:rPr lang="en-US" sz="1800" spc="-10" dirty="0" err="1">
                <a:cs typeface="Arial" panose="020B0604020202020204" pitchFamily="34" charset="0"/>
              </a:rPr>
              <a:t>ThriftLine</a:t>
            </a:r>
            <a:r>
              <a:rPr lang="en-US" sz="1800" spc="-10" dirty="0">
                <a:cs typeface="Arial" panose="020B0604020202020204" pitchFamily="34" charset="0"/>
              </a:rPr>
              <a:t> at 877-968-3778</a:t>
            </a:r>
            <a:r>
              <a:rPr lang="en-US" sz="1800" spc="-10" dirty="0">
                <a:solidFill>
                  <a:srgbClr val="0000FF"/>
                </a:solidFill>
                <a:cs typeface="Arial" panose="020B0604020202020204" pitchFamily="34" charset="0"/>
              </a:rPr>
              <a:t>		</a:t>
            </a:r>
            <a:endParaRPr lang="en-US" sz="1800" dirty="0"/>
          </a:p>
          <a:p>
            <a:pPr marL="914400" indent="-285750">
              <a:lnSpc>
                <a:spcPct val="100000"/>
              </a:lnSpc>
              <a:spcBef>
                <a:spcPts val="1355"/>
              </a:spcBef>
              <a:buFont typeface="Arial" panose="020B0604020202020204" pitchFamily="34" charset="0"/>
              <a:buChar char="•"/>
            </a:pPr>
            <a:endParaRPr lang="en-US" sz="1800" dirty="0">
              <a:cs typeface="Arial" panose="020B0604020202020204" pitchFamily="34" charset="0"/>
            </a:endParaRPr>
          </a:p>
        </p:txBody>
      </p:sp>
      <p:sp>
        <p:nvSpPr>
          <p:cNvPr id="10" name="object 4">
            <a:extLst>
              <a:ext uri="{FF2B5EF4-FFF2-40B4-BE49-F238E27FC236}">
                <a16:creationId xmlns:a16="http://schemas.microsoft.com/office/drawing/2014/main" id="{F5FC83C8-03A2-423D-A77D-988DCF77BAC1}"/>
              </a:ext>
            </a:extLst>
          </p:cNvPr>
          <p:cNvSpPr/>
          <p:nvPr/>
        </p:nvSpPr>
        <p:spPr>
          <a:xfrm rot="20931003">
            <a:off x="5397965" y="1690790"/>
            <a:ext cx="2753651" cy="1485987"/>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9063670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385763" y="122237"/>
            <a:ext cx="6984206" cy="1087438"/>
          </a:xfrm>
        </p:spPr>
        <p:txBody>
          <a:bodyPr>
            <a:normAutofit/>
          </a:bodyPr>
          <a:lstStyle/>
          <a:p>
            <a:pPr algn="ctr"/>
            <a:r>
              <a:rPr lang="en-US" u="sng" dirty="0"/>
              <a:t>Retirement planning</a:t>
            </a:r>
          </a:p>
        </p:txBody>
      </p:sp>
      <p:sp>
        <p:nvSpPr>
          <p:cNvPr id="5" name="object 3">
            <a:extLst>
              <a:ext uri="{FF2B5EF4-FFF2-40B4-BE49-F238E27FC236}">
                <a16:creationId xmlns:a16="http://schemas.microsoft.com/office/drawing/2014/main" id="{1999E83B-0A6A-4456-92B3-AD130127A6EA}"/>
              </a:ext>
            </a:extLst>
          </p:cNvPr>
          <p:cNvSpPr/>
          <p:nvPr/>
        </p:nvSpPr>
        <p:spPr>
          <a:xfrm>
            <a:off x="109538" y="1452562"/>
            <a:ext cx="8324850" cy="2881313"/>
          </a:xfrm>
          <a:prstGeom prst="rect">
            <a:avLst/>
          </a:prstGeom>
          <a:blipFill>
            <a:blip r:embed="rId3" cstate="print"/>
            <a:srcRect/>
            <a:stretch>
              <a:fillRect r="-2" b="-8781"/>
            </a:stretch>
          </a:blipFill>
        </p:spPr>
        <p:txBody>
          <a:bodyPr wrap="square" lIns="0" tIns="0" rIns="0" bIns="0" rtlCol="0"/>
          <a:lstStyle/>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0150272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3"/>
          </p:nvPr>
        </p:nvSpPr>
        <p:spPr>
          <a:xfrm>
            <a:off x="1071026" y="1627632"/>
            <a:ext cx="7306058" cy="4249901"/>
          </a:xfrm>
        </p:spPr>
        <p:txBody>
          <a:bodyPr>
            <a:normAutofit lnSpcReduction="10000"/>
          </a:bodyPr>
          <a:lstStyle/>
          <a:p>
            <a:r>
              <a:rPr lang="en-US" sz="2000" dirty="0"/>
              <a:t>Request a retirement estimate</a:t>
            </a:r>
          </a:p>
          <a:p>
            <a:pPr lvl="1"/>
            <a:r>
              <a:rPr lang="en-US" sz="1800" dirty="0"/>
              <a:t>Retirement application forms are included for estimate dates within one year</a:t>
            </a:r>
          </a:p>
          <a:p>
            <a:r>
              <a:rPr lang="en-US" sz="2000" dirty="0"/>
              <a:t>Review estimate and write down questions</a:t>
            </a:r>
            <a:endParaRPr lang="en-US" sz="1600" dirty="0"/>
          </a:p>
          <a:p>
            <a:r>
              <a:rPr lang="en-US" sz="2000" dirty="0"/>
              <a:t>Schedule a consultation</a:t>
            </a:r>
          </a:p>
          <a:p>
            <a:pPr lvl="1"/>
            <a:r>
              <a:rPr lang="en-US" sz="1800" dirty="0"/>
              <a:t>Virtual or in-person (</a:t>
            </a:r>
            <a:r>
              <a:rPr lang="en-US" sz="1800" dirty="0">
                <a:solidFill>
                  <a:srgbClr val="FF0000"/>
                </a:solidFill>
              </a:rPr>
              <a:t>must have appointment</a:t>
            </a:r>
            <a:r>
              <a:rPr lang="en-US" sz="1800" dirty="0"/>
              <a:t>)</a:t>
            </a:r>
          </a:p>
          <a:p>
            <a:pPr lvl="1"/>
            <a:r>
              <a:rPr lang="en-US" sz="1800" dirty="0"/>
              <a:t>Bring estimate packet and questions</a:t>
            </a:r>
          </a:p>
          <a:p>
            <a:pPr lvl="1"/>
            <a:r>
              <a:rPr lang="en-US" sz="1800" dirty="0"/>
              <a:t>Social Security and TSP statements optional</a:t>
            </a:r>
          </a:p>
          <a:p>
            <a:r>
              <a:rPr lang="en-US" sz="2000" dirty="0"/>
              <a:t>Complete application forms if not done during consultation</a:t>
            </a:r>
          </a:p>
          <a:p>
            <a:pPr lvl="1"/>
            <a:r>
              <a:rPr lang="en-US" sz="1800" dirty="0"/>
              <a:t>Forms can be signed electronically or in ink</a:t>
            </a:r>
          </a:p>
          <a:p>
            <a:pPr lvl="1"/>
            <a:r>
              <a:rPr lang="en-US" sz="1800" dirty="0"/>
              <a:t>No errors, white-outs, cross-outs, etc.</a:t>
            </a:r>
          </a:p>
          <a:p>
            <a:r>
              <a:rPr lang="en-US" sz="2000" dirty="0"/>
              <a:t>Submit completed forms to Benefits Specialist by email or mail 3-4 months in advance of retirement date </a:t>
            </a:r>
          </a:p>
          <a:p>
            <a:endParaRPr lang="en-US" sz="2000" dirty="0"/>
          </a:p>
        </p:txBody>
      </p:sp>
      <p:sp>
        <p:nvSpPr>
          <p:cNvPr id="4" name="Title 3"/>
          <p:cNvSpPr>
            <a:spLocks noGrp="1"/>
          </p:cNvSpPr>
          <p:nvPr>
            <p:ph type="title"/>
          </p:nvPr>
        </p:nvSpPr>
        <p:spPr>
          <a:xfrm>
            <a:off x="1071025" y="235974"/>
            <a:ext cx="6536783" cy="1160207"/>
          </a:xfrm>
        </p:spPr>
        <p:txBody>
          <a:bodyPr>
            <a:normAutofit/>
          </a:bodyPr>
          <a:lstStyle/>
          <a:p>
            <a:pPr algn="ctr"/>
            <a:r>
              <a:rPr lang="en-US" u="sng" dirty="0"/>
              <a:t>Steps to retire</a:t>
            </a:r>
          </a:p>
        </p:txBody>
      </p:sp>
    </p:spTree>
    <p:extLst>
      <p:ext uri="{BB962C8B-B14F-4D97-AF65-F5344CB8AC3E}">
        <p14:creationId xmlns:p14="http://schemas.microsoft.com/office/powerpoint/2010/main" val="34110870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Retirement estimates</a:t>
            </a:r>
          </a:p>
        </p:txBody>
      </p:sp>
      <p:sp>
        <p:nvSpPr>
          <p:cNvPr id="9" name="TextBox 8">
            <a:extLst>
              <a:ext uri="{FF2B5EF4-FFF2-40B4-BE49-F238E27FC236}">
                <a16:creationId xmlns:a16="http://schemas.microsoft.com/office/drawing/2014/main" id="{B59EA656-880A-4DEE-BC47-64A85C7232B7}"/>
              </a:ext>
            </a:extLst>
          </p:cNvPr>
          <p:cNvSpPr txBox="1"/>
          <p:nvPr/>
        </p:nvSpPr>
        <p:spPr>
          <a:xfrm>
            <a:off x="514351" y="1338262"/>
            <a:ext cx="7181850" cy="4052391"/>
          </a:xfrm>
          <a:prstGeom prst="rect">
            <a:avLst/>
          </a:prstGeom>
          <a:noFill/>
        </p:spPr>
        <p:txBody>
          <a:bodyPr wrap="square">
            <a:spAutoFit/>
          </a:bodyPr>
          <a:lstStyle/>
          <a:p>
            <a:pPr marL="298450" marR="384810" indent="-285750">
              <a:lnSpc>
                <a:spcPts val="2160"/>
              </a:lnSpc>
              <a:buFont typeface="Arial" panose="020B0604020202020204" pitchFamily="34" charset="0"/>
              <a:buChar char="•"/>
              <a:tabLst>
                <a:tab pos="240665" algn="l"/>
                <a:tab pos="241300" algn="l"/>
              </a:tabLst>
            </a:pPr>
            <a:r>
              <a:rPr lang="en-US" sz="1800" spc="-10" dirty="0">
                <a:cs typeface="Arial" panose="020B0604020202020204" pitchFamily="34" charset="0"/>
              </a:rPr>
              <a:t>Request </a:t>
            </a:r>
            <a:r>
              <a:rPr lang="en-US" sz="1800" spc="-5" dirty="0">
                <a:cs typeface="Arial" panose="020B0604020202020204" pitchFamily="34" charset="0"/>
              </a:rPr>
              <a:t>your </a:t>
            </a:r>
            <a:r>
              <a:rPr lang="en-US" sz="1800" spc="-10" dirty="0">
                <a:cs typeface="Arial" panose="020B0604020202020204" pitchFamily="34" charset="0"/>
              </a:rPr>
              <a:t>retirement estimate </a:t>
            </a:r>
            <a:r>
              <a:rPr lang="en-US" sz="1800" spc="-5" dirty="0">
                <a:cs typeface="Arial" panose="020B0604020202020204" pitchFamily="34" charset="0"/>
              </a:rPr>
              <a:t>5 years prior to your retirement </a:t>
            </a:r>
            <a:r>
              <a:rPr lang="en-US" sz="1800" spc="-10" dirty="0">
                <a:cs typeface="Arial" panose="020B0604020202020204" pitchFamily="34" charset="0"/>
              </a:rPr>
              <a:t>eligibility</a:t>
            </a:r>
            <a:r>
              <a:rPr lang="en-US" sz="1800" spc="25" dirty="0">
                <a:cs typeface="Arial" panose="020B0604020202020204" pitchFamily="34" charset="0"/>
              </a:rPr>
              <a:t> </a:t>
            </a:r>
            <a:r>
              <a:rPr lang="en-US" sz="1800" spc="-5" dirty="0">
                <a:cs typeface="Arial" panose="020B0604020202020204" pitchFamily="34" charset="0"/>
              </a:rPr>
              <a:t>date</a:t>
            </a:r>
            <a:endParaRPr lang="en-US" sz="1800" dirty="0">
              <a:cs typeface="Arial" panose="020B0604020202020204" pitchFamily="34" charset="0"/>
            </a:endParaRPr>
          </a:p>
          <a:p>
            <a:pPr marL="298450" indent="-285750">
              <a:lnSpc>
                <a:spcPct val="100000"/>
              </a:lnSpc>
              <a:spcBef>
                <a:spcPts val="1330"/>
              </a:spcBef>
              <a:buFont typeface="Arial" panose="020B0604020202020204" pitchFamily="34" charset="0"/>
              <a:buChar char="•"/>
              <a:tabLst>
                <a:tab pos="240665" algn="l"/>
                <a:tab pos="241300" algn="l"/>
              </a:tabLst>
            </a:pPr>
            <a:r>
              <a:rPr lang="en-US" sz="1800" spc="-5" dirty="0">
                <a:cs typeface="Arial" panose="020B0604020202020204" pitchFamily="34" charset="0"/>
              </a:rPr>
              <a:t>Can request updated </a:t>
            </a:r>
            <a:r>
              <a:rPr lang="en-US" sz="1800" spc="-10" dirty="0">
                <a:cs typeface="Arial" panose="020B0604020202020204" pitchFamily="34" charset="0"/>
              </a:rPr>
              <a:t>retirement estimate </a:t>
            </a:r>
            <a:r>
              <a:rPr lang="en-US" sz="1800" spc="-5" dirty="0">
                <a:cs typeface="Arial" panose="020B0604020202020204" pitchFamily="34" charset="0"/>
              </a:rPr>
              <a:t>every 3</a:t>
            </a:r>
            <a:r>
              <a:rPr lang="en-US" sz="1800" spc="110" dirty="0">
                <a:cs typeface="Arial" panose="020B0604020202020204" pitchFamily="34" charset="0"/>
              </a:rPr>
              <a:t> </a:t>
            </a:r>
            <a:r>
              <a:rPr lang="en-US" sz="1800" spc="-10" dirty="0">
                <a:cs typeface="Arial" panose="020B0604020202020204" pitchFamily="34" charset="0"/>
              </a:rPr>
              <a:t>years</a:t>
            </a:r>
            <a:endParaRPr lang="en-US" sz="1800" dirty="0">
              <a:cs typeface="Arial" panose="020B0604020202020204" pitchFamily="34" charset="0"/>
            </a:endParaRPr>
          </a:p>
          <a:p>
            <a:pPr marL="298450" indent="-285750">
              <a:lnSpc>
                <a:spcPct val="100000"/>
              </a:lnSpc>
              <a:spcBef>
                <a:spcPts val="1355"/>
              </a:spcBef>
              <a:buFont typeface="Arial" panose="020B0604020202020204" pitchFamily="34" charset="0"/>
              <a:buChar char="•"/>
              <a:tabLst>
                <a:tab pos="240665" algn="l"/>
                <a:tab pos="241300" algn="l"/>
              </a:tabLst>
            </a:pPr>
            <a:r>
              <a:rPr lang="en-US" sz="1800" spc="-10" dirty="0">
                <a:cs typeface="Arial" panose="020B0604020202020204" pitchFamily="34" charset="0"/>
              </a:rPr>
              <a:t>Retirement estimates</a:t>
            </a:r>
            <a:r>
              <a:rPr lang="en-US" sz="1800" spc="30" dirty="0">
                <a:cs typeface="Arial" panose="020B0604020202020204" pitchFamily="34" charset="0"/>
              </a:rPr>
              <a:t> </a:t>
            </a:r>
            <a:r>
              <a:rPr lang="en-US" sz="1800" spc="-10" dirty="0">
                <a:cs typeface="Arial" panose="020B0604020202020204" pitchFamily="34" charset="0"/>
              </a:rPr>
              <a:t>include:</a:t>
            </a:r>
            <a:endParaRPr lang="en-US" sz="1800" dirty="0">
              <a:cs typeface="Arial" panose="020B0604020202020204" pitchFamily="34" charset="0"/>
            </a:endParaRPr>
          </a:p>
          <a:p>
            <a:pPr marL="755015" marR="44450" indent="-285750">
              <a:lnSpc>
                <a:spcPts val="2160"/>
              </a:lnSpc>
              <a:spcBef>
                <a:spcPts val="1135"/>
              </a:spcBef>
              <a:buFont typeface="Arial" panose="020B0604020202020204" pitchFamily="34" charset="0"/>
              <a:buChar char="•"/>
            </a:pPr>
            <a:r>
              <a:rPr lang="en-US" sz="1800" spc="-15" dirty="0">
                <a:cs typeface="Arial" panose="020B0604020202020204" pitchFamily="34" charset="0"/>
              </a:rPr>
              <a:t>Verification </a:t>
            </a:r>
            <a:r>
              <a:rPr lang="en-US" sz="1800" spc="-5" dirty="0">
                <a:cs typeface="Arial" panose="020B0604020202020204" pitchFamily="34" charset="0"/>
              </a:rPr>
              <a:t>of military service &amp; civilian service </a:t>
            </a:r>
            <a:r>
              <a:rPr lang="en-US" sz="1800" spc="-10" dirty="0">
                <a:cs typeface="Arial" panose="020B0604020202020204" pitchFamily="34" charset="0"/>
              </a:rPr>
              <a:t>documented in </a:t>
            </a:r>
            <a:r>
              <a:rPr lang="en-US" sz="1800" spc="-5" dirty="0">
                <a:cs typeface="Arial" panose="020B0604020202020204" pitchFamily="34" charset="0"/>
              </a:rPr>
              <a:t>your </a:t>
            </a:r>
            <a:r>
              <a:rPr lang="en-US" sz="1800" spc="-10" dirty="0">
                <a:cs typeface="Arial" panose="020B0604020202020204" pitchFamily="34" charset="0"/>
              </a:rPr>
              <a:t>electronic Official </a:t>
            </a:r>
            <a:r>
              <a:rPr lang="en-US" sz="1800" spc="-5" dirty="0">
                <a:cs typeface="Arial" panose="020B0604020202020204" pitchFamily="34" charset="0"/>
              </a:rPr>
              <a:t>Personnel Folder</a:t>
            </a:r>
            <a:r>
              <a:rPr lang="en-US" sz="1800" spc="110" dirty="0">
                <a:cs typeface="Arial" panose="020B0604020202020204" pitchFamily="34" charset="0"/>
              </a:rPr>
              <a:t> </a:t>
            </a:r>
            <a:r>
              <a:rPr lang="en-US" sz="1800" spc="-5" dirty="0">
                <a:cs typeface="Arial" panose="020B0604020202020204" pitchFamily="34" charset="0"/>
              </a:rPr>
              <a:t>(eOPF)</a:t>
            </a:r>
            <a:endParaRPr lang="en-US" sz="1800" dirty="0">
              <a:cs typeface="Arial" panose="020B0604020202020204" pitchFamily="34" charset="0"/>
            </a:endParaRPr>
          </a:p>
          <a:p>
            <a:pPr marL="755015" indent="-285750">
              <a:lnSpc>
                <a:spcPct val="100000"/>
              </a:lnSpc>
              <a:spcBef>
                <a:spcPts val="825"/>
              </a:spcBef>
              <a:buFont typeface="Arial" panose="020B0604020202020204" pitchFamily="34" charset="0"/>
              <a:buChar char="•"/>
            </a:pPr>
            <a:r>
              <a:rPr lang="en-US" sz="1800" spc="-10" dirty="0">
                <a:cs typeface="Arial" panose="020B0604020202020204" pitchFamily="34" charset="0"/>
              </a:rPr>
              <a:t>Calculation </a:t>
            </a:r>
            <a:r>
              <a:rPr lang="en-US" sz="1800" spc="-5" dirty="0">
                <a:cs typeface="Arial" panose="020B0604020202020204" pitchFamily="34" charset="0"/>
              </a:rPr>
              <a:t>of </a:t>
            </a:r>
            <a:r>
              <a:rPr lang="en-US" sz="1800" spc="-10" dirty="0">
                <a:cs typeface="Arial" panose="020B0604020202020204" pitchFamily="34" charset="0"/>
              </a:rPr>
              <a:t>amount </a:t>
            </a:r>
            <a:r>
              <a:rPr lang="en-US" sz="1800" spc="-5" dirty="0">
                <a:cs typeface="Arial" panose="020B0604020202020204" pitchFamily="34" charset="0"/>
              </a:rPr>
              <a:t>of </a:t>
            </a:r>
            <a:r>
              <a:rPr lang="en-US" sz="1800" spc="-10" dirty="0">
                <a:cs typeface="Arial" panose="020B0604020202020204" pitchFamily="34" charset="0"/>
              </a:rPr>
              <a:t>civilian deposit and/or</a:t>
            </a:r>
            <a:r>
              <a:rPr lang="en-US" sz="1800" spc="-75" dirty="0">
                <a:cs typeface="Arial" panose="020B0604020202020204" pitchFamily="34" charset="0"/>
              </a:rPr>
              <a:t> </a:t>
            </a:r>
            <a:r>
              <a:rPr lang="en-US" sz="1800" spc="-10" dirty="0">
                <a:cs typeface="Arial" panose="020B0604020202020204" pitchFamily="34" charset="0"/>
              </a:rPr>
              <a:t>redeposit</a:t>
            </a:r>
            <a:endParaRPr lang="en-US" sz="1800" dirty="0">
              <a:cs typeface="Arial" panose="020B0604020202020204" pitchFamily="34" charset="0"/>
            </a:endParaRPr>
          </a:p>
          <a:p>
            <a:pPr marL="755015" marR="283845" indent="-285750">
              <a:lnSpc>
                <a:spcPts val="2160"/>
              </a:lnSpc>
              <a:spcBef>
                <a:spcPts val="1125"/>
              </a:spcBef>
              <a:buFont typeface="Arial" panose="020B0604020202020204" pitchFamily="34" charset="0"/>
              <a:buChar char="•"/>
            </a:pPr>
            <a:r>
              <a:rPr lang="en-US" sz="1800" spc="30" dirty="0">
                <a:cs typeface="Arial" panose="020B0604020202020204" pitchFamily="34" charset="0"/>
              </a:rPr>
              <a:t>Impact </a:t>
            </a:r>
            <a:r>
              <a:rPr lang="en-US" sz="1800" spc="-5" dirty="0">
                <a:cs typeface="Arial" panose="020B0604020202020204" pitchFamily="34" charset="0"/>
              </a:rPr>
              <a:t>of </a:t>
            </a:r>
            <a:r>
              <a:rPr lang="en-US" sz="1800" spc="-10" dirty="0">
                <a:cs typeface="Arial" panose="020B0604020202020204" pitchFamily="34" charset="0"/>
              </a:rPr>
              <a:t>unpaid </a:t>
            </a:r>
            <a:r>
              <a:rPr lang="en-US" sz="1800" spc="-5" dirty="0">
                <a:cs typeface="Arial" panose="020B0604020202020204" pitchFamily="34" charset="0"/>
              </a:rPr>
              <a:t>civilian </a:t>
            </a:r>
            <a:r>
              <a:rPr lang="en-US" sz="1800" spc="-10" dirty="0">
                <a:cs typeface="Arial" panose="020B0604020202020204" pitchFamily="34" charset="0"/>
              </a:rPr>
              <a:t>deposit/redeposit </a:t>
            </a:r>
            <a:r>
              <a:rPr lang="en-US" sz="1800" spc="-5" dirty="0">
                <a:cs typeface="Arial" panose="020B0604020202020204" pitchFamily="34" charset="0"/>
              </a:rPr>
              <a:t>&amp; military </a:t>
            </a:r>
            <a:r>
              <a:rPr lang="en-US" sz="1800" spc="-10" dirty="0">
                <a:cs typeface="Arial" panose="020B0604020202020204" pitchFamily="34" charset="0"/>
              </a:rPr>
              <a:t>deposit </a:t>
            </a:r>
            <a:r>
              <a:rPr lang="en-US" sz="1800" spc="-5" dirty="0">
                <a:cs typeface="Arial" panose="020B0604020202020204" pitchFamily="34" charset="0"/>
              </a:rPr>
              <a:t>on your </a:t>
            </a:r>
            <a:r>
              <a:rPr lang="en-US" sz="1800" spc="-10" dirty="0">
                <a:cs typeface="Arial" panose="020B0604020202020204" pitchFamily="34" charset="0"/>
              </a:rPr>
              <a:t>retirement</a:t>
            </a:r>
            <a:r>
              <a:rPr lang="en-US" sz="1800" spc="-45" dirty="0">
                <a:cs typeface="Arial" panose="020B0604020202020204" pitchFamily="34" charset="0"/>
              </a:rPr>
              <a:t> </a:t>
            </a:r>
            <a:r>
              <a:rPr lang="en-US" sz="1800" spc="-10" dirty="0">
                <a:cs typeface="Arial" panose="020B0604020202020204" pitchFamily="34" charset="0"/>
              </a:rPr>
              <a:t>annuity</a:t>
            </a:r>
            <a:endParaRPr lang="en-US" sz="1800" dirty="0">
              <a:cs typeface="Arial" panose="020B0604020202020204" pitchFamily="34" charset="0"/>
            </a:endParaRPr>
          </a:p>
          <a:p>
            <a:pPr marL="755015" marR="5080" indent="-285750">
              <a:lnSpc>
                <a:spcPts val="2160"/>
              </a:lnSpc>
              <a:spcBef>
                <a:spcPts val="1100"/>
              </a:spcBef>
              <a:buFont typeface="Arial" panose="020B0604020202020204" pitchFamily="34" charset="0"/>
              <a:buChar char="•"/>
            </a:pPr>
            <a:r>
              <a:rPr lang="en-US" sz="1800" spc="-10" dirty="0">
                <a:cs typeface="Arial" panose="020B0604020202020204" pitchFamily="34" charset="0"/>
              </a:rPr>
              <a:t>Confirmation </a:t>
            </a:r>
            <a:r>
              <a:rPr lang="en-US" sz="1800" spc="-5" dirty="0">
                <a:cs typeface="Arial" panose="020B0604020202020204" pitchFamily="34" charset="0"/>
              </a:rPr>
              <a:t>of your </a:t>
            </a:r>
            <a:r>
              <a:rPr lang="en-US" sz="1800" spc="-10" dirty="0">
                <a:cs typeface="Arial" panose="020B0604020202020204" pitchFamily="34" charset="0"/>
              </a:rPr>
              <a:t>current </a:t>
            </a:r>
            <a:r>
              <a:rPr lang="en-US" sz="1800" spc="-5" dirty="0">
                <a:cs typeface="Arial" panose="020B0604020202020204" pitchFamily="34" charset="0"/>
              </a:rPr>
              <a:t>FEHB &amp; FEGLI </a:t>
            </a:r>
            <a:r>
              <a:rPr lang="en-US" sz="1800" spc="-10" dirty="0">
                <a:cs typeface="Arial" panose="020B0604020202020204" pitchFamily="34" charset="0"/>
              </a:rPr>
              <a:t>enrollment </a:t>
            </a:r>
            <a:r>
              <a:rPr lang="en-US" sz="1800" spc="-5" dirty="0">
                <a:cs typeface="Arial" panose="020B0604020202020204" pitchFamily="34" charset="0"/>
              </a:rPr>
              <a:t>&amp; </a:t>
            </a:r>
            <a:r>
              <a:rPr lang="en-US" sz="1800" spc="-10" dirty="0">
                <a:cs typeface="Arial" panose="020B0604020202020204" pitchFamily="34" charset="0"/>
              </a:rPr>
              <a:t>your  eligibility </a:t>
            </a:r>
            <a:r>
              <a:rPr lang="en-US" sz="1800" spc="-5" dirty="0">
                <a:cs typeface="Arial" panose="020B0604020202020204" pitchFamily="34" charset="0"/>
              </a:rPr>
              <a:t>to continue these into</a:t>
            </a:r>
            <a:r>
              <a:rPr lang="en-US" sz="1800" spc="70" dirty="0">
                <a:cs typeface="Arial" panose="020B0604020202020204" pitchFamily="34" charset="0"/>
              </a:rPr>
              <a:t> </a:t>
            </a:r>
            <a:r>
              <a:rPr lang="en-US" sz="1800" spc="-5" dirty="0">
                <a:cs typeface="Arial" panose="020B0604020202020204" pitchFamily="34" charset="0"/>
              </a:rPr>
              <a:t>retirement</a:t>
            </a:r>
            <a:endParaRPr lang="en-US" sz="1800" dirty="0">
              <a:cs typeface="Arial" panose="020B0604020202020204" pitchFamily="34" charset="0"/>
            </a:endParaRPr>
          </a:p>
        </p:txBody>
      </p:sp>
    </p:spTree>
    <p:extLst>
      <p:ext uri="{BB962C8B-B14F-4D97-AF65-F5344CB8AC3E}">
        <p14:creationId xmlns:p14="http://schemas.microsoft.com/office/powerpoint/2010/main" val="39878101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3"/>
          </p:nvPr>
        </p:nvSpPr>
        <p:spPr>
          <a:xfrm>
            <a:off x="1071026" y="1664209"/>
            <a:ext cx="7286590" cy="4213324"/>
          </a:xfrm>
        </p:spPr>
        <p:txBody>
          <a:bodyPr>
            <a:normAutofit/>
          </a:bodyPr>
          <a:lstStyle/>
          <a:p>
            <a:pPr>
              <a:spcAft>
                <a:spcPts val="600"/>
              </a:spcAft>
            </a:pPr>
            <a:r>
              <a:rPr lang="en-US" sz="2000" dirty="0"/>
              <a:t>To determine how prepared you are for retirement, ask yourself the following questions:</a:t>
            </a:r>
          </a:p>
          <a:p>
            <a:pPr lvl="1"/>
            <a:r>
              <a:rPr lang="en-US" sz="1800" dirty="0"/>
              <a:t>Do I know when I am eligible to retire?</a:t>
            </a:r>
          </a:p>
          <a:p>
            <a:pPr lvl="1"/>
            <a:r>
              <a:rPr lang="en-US" sz="1800" dirty="0"/>
              <a:t>What amount am I expecting per month in retirement?</a:t>
            </a:r>
          </a:p>
          <a:p>
            <a:pPr lvl="1"/>
            <a:r>
              <a:rPr lang="en-US" sz="1800" dirty="0"/>
              <a:t>How much per paycheck am I putting into my retirement fund?</a:t>
            </a:r>
          </a:p>
          <a:p>
            <a:pPr lvl="1"/>
            <a:r>
              <a:rPr lang="en-US" sz="1800" dirty="0"/>
              <a:t>Am I participating in TSP to supplement my retirement fund?</a:t>
            </a:r>
          </a:p>
          <a:p>
            <a:pPr lvl="1"/>
            <a:r>
              <a:rPr lang="en-US" sz="1800" dirty="0"/>
              <a:t>How much can I get from Social Security at age 62?</a:t>
            </a:r>
          </a:p>
          <a:p>
            <a:pPr lvl="1"/>
            <a:r>
              <a:rPr lang="en-US" sz="1800" dirty="0"/>
              <a:t>My full retirement age with Social Security is_____?</a:t>
            </a:r>
          </a:p>
        </p:txBody>
      </p:sp>
      <p:sp>
        <p:nvSpPr>
          <p:cNvPr id="4" name="Title 3"/>
          <p:cNvSpPr>
            <a:spLocks noGrp="1"/>
          </p:cNvSpPr>
          <p:nvPr>
            <p:ph type="title"/>
          </p:nvPr>
        </p:nvSpPr>
        <p:spPr>
          <a:xfrm>
            <a:off x="557784" y="206873"/>
            <a:ext cx="7205472" cy="1325563"/>
          </a:xfrm>
        </p:spPr>
        <p:txBody>
          <a:bodyPr>
            <a:normAutofit/>
          </a:bodyPr>
          <a:lstStyle/>
          <a:p>
            <a:pPr algn="ctr"/>
            <a:r>
              <a:rPr lang="en-US" u="sng" dirty="0"/>
              <a:t>Preparing for retirement</a:t>
            </a:r>
          </a:p>
        </p:txBody>
      </p:sp>
    </p:spTree>
    <p:extLst>
      <p:ext uri="{BB962C8B-B14F-4D97-AF65-F5344CB8AC3E}">
        <p14:creationId xmlns:p14="http://schemas.microsoft.com/office/powerpoint/2010/main" val="11232436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Retirement timeline</a:t>
            </a:r>
          </a:p>
        </p:txBody>
      </p:sp>
      <p:sp>
        <p:nvSpPr>
          <p:cNvPr id="5" name="TextBox 4">
            <a:extLst>
              <a:ext uri="{FF2B5EF4-FFF2-40B4-BE49-F238E27FC236}">
                <a16:creationId xmlns:a16="http://schemas.microsoft.com/office/drawing/2014/main" id="{C20A2327-D170-48B9-B9EE-7AFD72765CCE}"/>
              </a:ext>
            </a:extLst>
          </p:cNvPr>
          <p:cNvSpPr txBox="1"/>
          <p:nvPr/>
        </p:nvSpPr>
        <p:spPr>
          <a:xfrm>
            <a:off x="955262" y="1085660"/>
            <a:ext cx="7672387" cy="6863417"/>
          </a:xfrm>
          <a:prstGeom prst="rect">
            <a:avLst/>
          </a:prstGeom>
          <a:noFill/>
        </p:spPr>
        <p:txBody>
          <a:bodyPr wrap="square">
            <a:spAutoFit/>
          </a:bodyPr>
          <a:lstStyle/>
          <a:p>
            <a:pPr marL="3556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tab pos="240665" algn="l"/>
                <a:tab pos="241300" algn="l"/>
              </a:tabLst>
              <a:defRPr/>
            </a:pPr>
            <a:r>
              <a:rPr kumimoji="0" lang="en-US" sz="1800" b="1" i="0" u="none" strike="noStrike" kern="1200" cap="none" spc="-5" normalizeH="0" baseline="0" noProof="0" dirty="0">
                <a:ln>
                  <a:noFill/>
                </a:ln>
                <a:solidFill>
                  <a:srgbClr val="0F6460"/>
                </a:solidFill>
                <a:effectLst/>
                <a:uLnTx/>
                <a:uFillTx/>
                <a:latin typeface="Calibri"/>
                <a:ea typeface="+mn-ea"/>
                <a:cs typeface="Arial" panose="020B0604020202020204" pitchFamily="34" charset="0"/>
              </a:rPr>
              <a:t>3-5 years prior to</a:t>
            </a:r>
            <a:r>
              <a:rPr kumimoji="0" lang="en-US" sz="1800" b="1" i="0" u="none" strike="noStrike" kern="1200" cap="none" spc="-45" normalizeH="0" baseline="0" noProof="0" dirty="0">
                <a:ln>
                  <a:noFill/>
                </a:ln>
                <a:solidFill>
                  <a:srgbClr val="0F6460"/>
                </a:solidFill>
                <a:effectLst/>
                <a:uLnTx/>
                <a:uFillTx/>
                <a:latin typeface="Calibri"/>
                <a:ea typeface="+mn-ea"/>
                <a:cs typeface="Arial" panose="020B0604020202020204" pitchFamily="34" charset="0"/>
              </a:rPr>
              <a:t> </a:t>
            </a:r>
            <a:r>
              <a:rPr kumimoji="0" lang="en-US" sz="1800" b="1" i="0" u="none" strike="noStrike" kern="1200" cap="none" spc="-5" normalizeH="0" baseline="0" noProof="0" dirty="0">
                <a:ln>
                  <a:noFill/>
                </a:ln>
                <a:solidFill>
                  <a:srgbClr val="0F6460"/>
                </a:solidFill>
                <a:effectLst/>
                <a:uLnTx/>
                <a:uFillTx/>
                <a:latin typeface="Calibri"/>
                <a:ea typeface="+mn-ea"/>
                <a:cs typeface="Arial" panose="020B0604020202020204" pitchFamily="34" charset="0"/>
              </a:rPr>
              <a:t>retirement:</a:t>
            </a:r>
            <a:endParaRPr kumimoji="0" lang="en-US" sz="1800" b="1" i="0" u="none" strike="noStrike" kern="1200" cap="none" spc="0" normalizeH="0" baseline="0" noProof="0" dirty="0">
              <a:ln>
                <a:noFill/>
              </a:ln>
              <a:solidFill>
                <a:srgbClr val="0F6460"/>
              </a:solidFill>
              <a:effectLst/>
              <a:uLnTx/>
              <a:uFillTx/>
              <a:latin typeface="Calibri"/>
              <a:ea typeface="+mn-ea"/>
              <a:cs typeface="Arial" panose="020B0604020202020204" pitchFamily="34" charset="0"/>
            </a:endParaRPr>
          </a:p>
          <a:p>
            <a:pPr marL="812165"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10" normalizeH="0" baseline="0" noProof="0" dirty="0">
                <a:ln>
                  <a:noFill/>
                </a:ln>
                <a:solidFill>
                  <a:srgbClr val="0F6460"/>
                </a:solidFill>
                <a:effectLst/>
                <a:uLnTx/>
                <a:uFillTx/>
                <a:latin typeface="Calibri"/>
                <a:ea typeface="+mn-ea"/>
                <a:cs typeface="Arial" panose="020B0604020202020204" pitchFamily="34" charset="0"/>
              </a:rPr>
              <a:t>Contact your Benefits Specialist </a:t>
            </a:r>
            <a:r>
              <a:rPr kumimoji="0" lang="en-US" sz="1800" b="0" i="0" u="none" strike="noStrike" kern="1200" cap="none" spc="-5" normalizeH="0" baseline="0" noProof="0" dirty="0">
                <a:ln>
                  <a:noFill/>
                </a:ln>
                <a:solidFill>
                  <a:srgbClr val="0F6460"/>
                </a:solidFill>
                <a:effectLst/>
                <a:uLnTx/>
                <a:uFillTx/>
                <a:latin typeface="Calibri"/>
                <a:ea typeface="+mn-ea"/>
                <a:cs typeface="Arial" panose="020B0604020202020204" pitchFamily="34" charset="0"/>
              </a:rPr>
              <a:t>for a </a:t>
            </a:r>
            <a:r>
              <a:rPr kumimoji="0" lang="en-US" sz="1800" b="0" i="0" u="none" strike="noStrike" kern="1200" cap="none" spc="-10" normalizeH="0" baseline="0" noProof="0" dirty="0">
                <a:ln>
                  <a:noFill/>
                </a:ln>
                <a:solidFill>
                  <a:srgbClr val="0F6460"/>
                </a:solidFill>
                <a:effectLst/>
                <a:uLnTx/>
                <a:uFillTx/>
                <a:latin typeface="Calibri"/>
                <a:ea typeface="+mn-ea"/>
                <a:cs typeface="Arial" panose="020B0604020202020204" pitchFamily="34" charset="0"/>
              </a:rPr>
              <a:t>retirement estimate </a:t>
            </a:r>
            <a:r>
              <a:rPr kumimoji="0" lang="en-US" sz="1800" b="0" i="0" u="none" strike="noStrike" kern="1200" cap="none" spc="-5" normalizeH="0" baseline="0" noProof="0" dirty="0">
                <a:ln>
                  <a:noFill/>
                </a:ln>
                <a:solidFill>
                  <a:srgbClr val="0F6460"/>
                </a:solidFill>
                <a:effectLst/>
                <a:uLnTx/>
                <a:uFillTx/>
                <a:latin typeface="Calibri"/>
                <a:ea typeface="+mn-ea"/>
                <a:cs typeface="Arial" panose="020B0604020202020204" pitchFamily="34" charset="0"/>
              </a:rPr>
              <a:t>and retirement</a:t>
            </a:r>
            <a:r>
              <a:rPr kumimoji="0" lang="en-US" sz="1800" b="0" i="0" u="none" strike="noStrike" kern="1200" cap="none" spc="-265" normalizeH="0" baseline="0" noProof="0" dirty="0">
                <a:ln>
                  <a:noFill/>
                </a:ln>
                <a:solidFill>
                  <a:srgbClr val="0F6460"/>
                </a:solidFill>
                <a:effectLst/>
                <a:uLnTx/>
                <a:uFillTx/>
                <a:latin typeface="Calibri"/>
                <a:ea typeface="+mn-ea"/>
                <a:cs typeface="Arial" panose="020B0604020202020204" pitchFamily="34" charset="0"/>
              </a:rPr>
              <a:t> </a:t>
            </a:r>
            <a:r>
              <a:rPr kumimoji="0" lang="en-US" sz="1800" b="0" i="0" u="none" strike="noStrike" kern="1200" cap="none" spc="-10" normalizeH="0" baseline="0" noProof="0" dirty="0">
                <a:ln>
                  <a:noFill/>
                </a:ln>
                <a:solidFill>
                  <a:srgbClr val="0F6460"/>
                </a:solidFill>
                <a:effectLst/>
                <a:uLnTx/>
                <a:uFillTx/>
                <a:latin typeface="Calibri"/>
                <a:ea typeface="+mn-ea"/>
                <a:cs typeface="Arial" panose="020B0604020202020204" pitchFamily="34" charset="0"/>
              </a:rPr>
              <a:t>information</a:t>
            </a:r>
            <a:endParaRPr kumimoji="0" lang="en-US" sz="1800" b="0" i="0" u="none" strike="noStrike" kern="1200" cap="none" spc="0" normalizeH="0" baseline="0" noProof="0" dirty="0">
              <a:ln>
                <a:noFill/>
              </a:ln>
              <a:solidFill>
                <a:srgbClr val="0F6460"/>
              </a:solidFill>
              <a:effectLst/>
              <a:uLnTx/>
              <a:uFillTx/>
              <a:latin typeface="Calibri"/>
              <a:ea typeface="+mn-ea"/>
              <a:cs typeface="Arial" panose="020B0604020202020204" pitchFamily="34" charset="0"/>
            </a:endParaRPr>
          </a:p>
          <a:p>
            <a:pPr marL="812165"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5" normalizeH="0" baseline="0" noProof="0" dirty="0">
                <a:ln>
                  <a:noFill/>
                </a:ln>
                <a:solidFill>
                  <a:srgbClr val="0F6460"/>
                </a:solidFill>
                <a:effectLst/>
                <a:uLnTx/>
                <a:uFillTx/>
                <a:latin typeface="Calibri"/>
                <a:ea typeface="+mn-ea"/>
                <a:cs typeface="Arial" panose="020B0604020202020204" pitchFamily="34" charset="0"/>
              </a:rPr>
              <a:t>Call </a:t>
            </a:r>
            <a:r>
              <a:rPr kumimoji="0" lang="en-US" sz="1800" b="0" i="0" u="none" strike="noStrike" kern="1200" cap="none" spc="-10" normalizeH="0" baseline="0" noProof="0" dirty="0">
                <a:ln>
                  <a:noFill/>
                </a:ln>
                <a:solidFill>
                  <a:srgbClr val="0F6460"/>
                </a:solidFill>
                <a:effectLst/>
                <a:uLnTx/>
                <a:uFillTx/>
                <a:latin typeface="Calibri"/>
                <a:ea typeface="+mn-ea"/>
                <a:cs typeface="Arial" panose="020B0604020202020204" pitchFamily="34" charset="0"/>
              </a:rPr>
              <a:t>or email your Benefits Specialist </a:t>
            </a:r>
            <a:r>
              <a:rPr kumimoji="0" lang="en-US" sz="1800" b="0" i="0" u="none" strike="noStrike" kern="1200" cap="none" spc="-5" normalizeH="0" baseline="0" noProof="0" dirty="0">
                <a:ln>
                  <a:noFill/>
                </a:ln>
                <a:solidFill>
                  <a:srgbClr val="0F6460"/>
                </a:solidFill>
                <a:effectLst/>
                <a:uLnTx/>
                <a:uFillTx/>
                <a:latin typeface="Calibri"/>
                <a:ea typeface="+mn-ea"/>
                <a:cs typeface="Arial" panose="020B0604020202020204" pitchFamily="34" charset="0"/>
              </a:rPr>
              <a:t>with </a:t>
            </a:r>
            <a:r>
              <a:rPr kumimoji="0" lang="en-US" sz="1800" b="0" i="0" u="none" strike="noStrike" kern="1200" cap="none" spc="-10" normalizeH="0" baseline="0" noProof="0" dirty="0">
                <a:ln>
                  <a:noFill/>
                </a:ln>
                <a:solidFill>
                  <a:srgbClr val="0F6460"/>
                </a:solidFill>
                <a:effectLst/>
                <a:uLnTx/>
                <a:uFillTx/>
                <a:latin typeface="Calibri"/>
                <a:ea typeface="+mn-ea"/>
                <a:cs typeface="Arial" panose="020B0604020202020204" pitchFamily="34" charset="0"/>
              </a:rPr>
              <a:t>questions </a:t>
            </a:r>
            <a:r>
              <a:rPr kumimoji="0" lang="en-US" sz="1800" b="0" i="0" u="none" strike="noStrike" kern="1200" cap="none" spc="-5" normalizeH="0" baseline="0" noProof="0" dirty="0">
                <a:ln>
                  <a:noFill/>
                </a:ln>
                <a:solidFill>
                  <a:srgbClr val="0F6460"/>
                </a:solidFill>
                <a:effectLst/>
                <a:uLnTx/>
                <a:uFillTx/>
                <a:latin typeface="Calibri"/>
                <a:ea typeface="+mn-ea"/>
                <a:cs typeface="Arial" panose="020B0604020202020204" pitchFamily="34" charset="0"/>
              </a:rPr>
              <a:t>on </a:t>
            </a:r>
            <a:r>
              <a:rPr kumimoji="0" lang="en-US" sz="1800" b="0" i="0" u="none" strike="noStrike" kern="1200" cap="none" spc="-10" normalizeH="0" baseline="0" noProof="0" dirty="0">
                <a:ln>
                  <a:noFill/>
                </a:ln>
                <a:solidFill>
                  <a:srgbClr val="0F6460"/>
                </a:solidFill>
                <a:effectLst/>
                <a:uLnTx/>
                <a:uFillTx/>
                <a:latin typeface="Calibri"/>
                <a:ea typeface="+mn-ea"/>
                <a:cs typeface="Arial" panose="020B0604020202020204" pitchFamily="34" charset="0"/>
              </a:rPr>
              <a:t>retirement</a:t>
            </a:r>
            <a:r>
              <a:rPr kumimoji="0" lang="en-US" sz="1800" b="0" i="0" u="none" strike="noStrike" kern="1200" cap="none" spc="-270" normalizeH="0" baseline="0" noProof="0" dirty="0">
                <a:ln>
                  <a:noFill/>
                </a:ln>
                <a:solidFill>
                  <a:srgbClr val="0F6460"/>
                </a:solidFill>
                <a:effectLst/>
                <a:uLnTx/>
                <a:uFillTx/>
                <a:latin typeface="Calibri"/>
                <a:ea typeface="+mn-ea"/>
                <a:cs typeface="Arial" panose="020B0604020202020204" pitchFamily="34" charset="0"/>
              </a:rPr>
              <a:t> </a:t>
            </a:r>
            <a:r>
              <a:rPr kumimoji="0" lang="en-US" sz="1800" b="0" i="0" u="none" strike="noStrike" kern="1200" cap="none" spc="-10" normalizeH="0" baseline="0" noProof="0" dirty="0">
                <a:ln>
                  <a:noFill/>
                </a:ln>
                <a:solidFill>
                  <a:srgbClr val="0F6460"/>
                </a:solidFill>
                <a:effectLst/>
                <a:uLnTx/>
                <a:uFillTx/>
                <a:latin typeface="Calibri"/>
                <a:ea typeface="+mn-ea"/>
                <a:cs typeface="Arial" panose="020B0604020202020204" pitchFamily="34" charset="0"/>
              </a:rPr>
              <a:t>estimate/schedule a retirement consult</a:t>
            </a:r>
          </a:p>
          <a:p>
            <a:pPr marL="469265"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460"/>
              </a:solidFill>
              <a:effectLst/>
              <a:uLnTx/>
              <a:uFillTx/>
              <a:latin typeface="Calibri"/>
              <a:ea typeface="+mn-ea"/>
              <a:cs typeface="Arial" panose="020B0604020202020204" pitchFamily="34" charset="0"/>
            </a:endParaRPr>
          </a:p>
          <a:p>
            <a:pPr marL="3556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tab pos="240665" algn="l"/>
                <a:tab pos="241300" algn="l"/>
              </a:tabLst>
              <a:defRPr/>
            </a:pPr>
            <a:r>
              <a:rPr kumimoji="0" lang="en-US" sz="1800" b="1" i="0" u="none" strike="noStrike" kern="1200" cap="none" spc="-5" normalizeH="0" baseline="0" noProof="0" dirty="0">
                <a:ln>
                  <a:noFill/>
                </a:ln>
                <a:solidFill>
                  <a:srgbClr val="0F6460"/>
                </a:solidFill>
                <a:effectLst/>
                <a:uLnTx/>
                <a:uFillTx/>
                <a:latin typeface="Calibri"/>
                <a:ea typeface="+mn-ea"/>
                <a:cs typeface="Arial" panose="020B0604020202020204" pitchFamily="34" charset="0"/>
              </a:rPr>
              <a:t>120-180 days prior to</a:t>
            </a:r>
            <a:r>
              <a:rPr kumimoji="0" lang="en-US" sz="1800" b="1" i="0" u="none" strike="noStrike" kern="1200" cap="none" spc="-50" normalizeH="0" baseline="0" noProof="0" dirty="0">
                <a:ln>
                  <a:noFill/>
                </a:ln>
                <a:solidFill>
                  <a:srgbClr val="0F6460"/>
                </a:solidFill>
                <a:effectLst/>
                <a:uLnTx/>
                <a:uFillTx/>
                <a:latin typeface="Calibri"/>
                <a:ea typeface="+mn-ea"/>
                <a:cs typeface="Arial" panose="020B0604020202020204" pitchFamily="34" charset="0"/>
              </a:rPr>
              <a:t> </a:t>
            </a:r>
            <a:r>
              <a:rPr kumimoji="0" lang="en-US" sz="1800" b="1" i="0" u="none" strike="noStrike" kern="1200" cap="none" spc="-10" normalizeH="0" baseline="0" noProof="0" dirty="0">
                <a:ln>
                  <a:noFill/>
                </a:ln>
                <a:solidFill>
                  <a:srgbClr val="0F6460"/>
                </a:solidFill>
                <a:effectLst/>
                <a:uLnTx/>
                <a:uFillTx/>
                <a:latin typeface="Calibri"/>
                <a:ea typeface="+mn-ea"/>
                <a:cs typeface="Arial" panose="020B0604020202020204" pitchFamily="34" charset="0"/>
              </a:rPr>
              <a:t>retirement:</a:t>
            </a:r>
            <a:endParaRPr kumimoji="0" lang="en-US" sz="1800" b="1" i="0" u="none" strike="noStrike" kern="1200" cap="none" spc="0" normalizeH="0" baseline="0" noProof="0" dirty="0">
              <a:ln>
                <a:noFill/>
              </a:ln>
              <a:solidFill>
                <a:srgbClr val="0F6460"/>
              </a:solidFill>
              <a:effectLst/>
              <a:uLnTx/>
              <a:uFillTx/>
              <a:latin typeface="Calibri"/>
              <a:ea typeface="+mn-ea"/>
              <a:cs typeface="Arial" panose="020B0604020202020204" pitchFamily="34" charset="0"/>
            </a:endParaRPr>
          </a:p>
          <a:p>
            <a:pPr marL="812165"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10" normalizeH="0" baseline="0" noProof="0" dirty="0">
                <a:ln>
                  <a:noFill/>
                </a:ln>
                <a:solidFill>
                  <a:srgbClr val="0F6460"/>
                </a:solidFill>
                <a:effectLst/>
                <a:uLnTx/>
                <a:uFillTx/>
                <a:latin typeface="Calibri"/>
                <a:ea typeface="+mn-ea"/>
                <a:cs typeface="Arial" panose="020B0604020202020204" pitchFamily="34" charset="0"/>
              </a:rPr>
              <a:t>Complete </a:t>
            </a:r>
            <a:r>
              <a:rPr kumimoji="0" lang="en-US" sz="1800" b="0" i="0" u="none" strike="noStrike" kern="1200" cap="none" spc="-5" normalizeH="0" baseline="0" noProof="0" dirty="0">
                <a:ln>
                  <a:noFill/>
                </a:ln>
                <a:solidFill>
                  <a:srgbClr val="0F6460"/>
                </a:solidFill>
                <a:effectLst/>
                <a:uLnTx/>
                <a:uFillTx/>
                <a:latin typeface="Calibri"/>
                <a:ea typeface="+mn-ea"/>
                <a:cs typeface="Arial" panose="020B0604020202020204" pitchFamily="34" charset="0"/>
              </a:rPr>
              <a:t>the r</a:t>
            </a:r>
            <a:r>
              <a:rPr kumimoji="0" lang="en-US" sz="1800" b="0" i="0" u="none" strike="noStrike" kern="1200" cap="none" spc="-10" normalizeH="0" baseline="0" noProof="0" dirty="0">
                <a:ln>
                  <a:noFill/>
                </a:ln>
                <a:solidFill>
                  <a:srgbClr val="0F6460"/>
                </a:solidFill>
                <a:effectLst/>
                <a:uLnTx/>
                <a:uFillTx/>
                <a:latin typeface="Calibri"/>
                <a:ea typeface="+mn-ea"/>
                <a:cs typeface="Arial" panose="020B0604020202020204" pitchFamily="34" charset="0"/>
              </a:rPr>
              <a:t>etirement f</a:t>
            </a:r>
            <a:r>
              <a:rPr kumimoji="0" lang="en-US" sz="1800" b="0" i="0" u="none" strike="noStrike" kern="1200" cap="none" spc="-5" normalizeH="0" baseline="0" noProof="0" dirty="0">
                <a:ln>
                  <a:noFill/>
                </a:ln>
                <a:solidFill>
                  <a:srgbClr val="0F6460"/>
                </a:solidFill>
                <a:effectLst/>
                <a:uLnTx/>
                <a:uFillTx/>
                <a:latin typeface="Calibri"/>
                <a:ea typeface="+mn-ea"/>
                <a:cs typeface="Arial" panose="020B0604020202020204" pitchFamily="34" charset="0"/>
              </a:rPr>
              <a:t>orms </a:t>
            </a:r>
          </a:p>
          <a:p>
            <a:pPr marL="812165"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5" normalizeH="0" baseline="0" noProof="0" dirty="0">
                <a:ln>
                  <a:noFill/>
                </a:ln>
                <a:solidFill>
                  <a:srgbClr val="0F6460"/>
                </a:solidFill>
                <a:effectLst/>
                <a:uLnTx/>
                <a:uFillTx/>
                <a:latin typeface="Calibri"/>
                <a:ea typeface="+mn-ea"/>
                <a:cs typeface="Arial" panose="020B0604020202020204" pitchFamily="34" charset="0"/>
              </a:rPr>
              <a:t>Call </a:t>
            </a:r>
            <a:r>
              <a:rPr kumimoji="0" lang="en-US" sz="1800" b="0" i="0" u="none" strike="noStrike" kern="1200" cap="none" spc="-10" normalizeH="0" baseline="0" noProof="0" dirty="0">
                <a:ln>
                  <a:noFill/>
                </a:ln>
                <a:solidFill>
                  <a:srgbClr val="0F6460"/>
                </a:solidFill>
                <a:effectLst/>
                <a:uLnTx/>
                <a:uFillTx/>
                <a:latin typeface="Calibri"/>
                <a:ea typeface="+mn-ea"/>
                <a:cs typeface="Arial" panose="020B0604020202020204" pitchFamily="34" charset="0"/>
              </a:rPr>
              <a:t>or email your Benefits Specialist </a:t>
            </a:r>
            <a:r>
              <a:rPr kumimoji="0" lang="en-US" sz="1800" b="0" i="0" u="none" strike="noStrike" kern="1200" cap="none" spc="-5" normalizeH="0" baseline="0" noProof="0" dirty="0">
                <a:ln>
                  <a:noFill/>
                </a:ln>
                <a:solidFill>
                  <a:srgbClr val="0F6460"/>
                </a:solidFill>
                <a:effectLst/>
                <a:uLnTx/>
                <a:uFillTx/>
                <a:latin typeface="Calibri"/>
                <a:ea typeface="+mn-ea"/>
                <a:cs typeface="Arial" panose="020B0604020202020204" pitchFamily="34" charset="0"/>
              </a:rPr>
              <a:t>for </a:t>
            </a:r>
            <a:r>
              <a:rPr kumimoji="0" lang="en-US" sz="1800" b="0" i="0" u="none" strike="noStrike" kern="1200" cap="none" spc="-10" normalizeH="0" baseline="0" noProof="0" dirty="0">
                <a:ln>
                  <a:noFill/>
                </a:ln>
                <a:solidFill>
                  <a:srgbClr val="0F6460"/>
                </a:solidFill>
                <a:effectLst/>
                <a:uLnTx/>
                <a:uFillTx/>
                <a:latin typeface="Calibri"/>
                <a:ea typeface="+mn-ea"/>
                <a:cs typeface="Arial" panose="020B0604020202020204" pitchFamily="34" charset="0"/>
              </a:rPr>
              <a:t>assistance </a:t>
            </a:r>
            <a:r>
              <a:rPr kumimoji="0" lang="en-US" sz="1800" b="0" i="0" u="none" strike="noStrike" kern="1200" cap="none" spc="-5" normalizeH="0" baseline="0" noProof="0" dirty="0">
                <a:ln>
                  <a:noFill/>
                </a:ln>
                <a:solidFill>
                  <a:srgbClr val="0F6460"/>
                </a:solidFill>
                <a:effectLst/>
                <a:uLnTx/>
                <a:uFillTx/>
                <a:latin typeface="Calibri"/>
                <a:ea typeface="+mn-ea"/>
                <a:cs typeface="Arial" panose="020B0604020202020204" pitchFamily="34" charset="0"/>
              </a:rPr>
              <a:t>with the retirement forms</a:t>
            </a:r>
          </a:p>
          <a:p>
            <a:pPr marL="469265"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460"/>
              </a:solidFill>
              <a:effectLst/>
              <a:uLnTx/>
              <a:uFillTx/>
              <a:latin typeface="Calibri"/>
              <a:ea typeface="+mn-ea"/>
              <a:cs typeface="Arial" panose="020B0604020202020204" pitchFamily="34" charset="0"/>
            </a:endParaRPr>
          </a:p>
          <a:p>
            <a:pPr marL="3556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tab pos="240665" algn="l"/>
                <a:tab pos="241300" algn="l"/>
              </a:tabLst>
              <a:defRPr/>
            </a:pPr>
            <a:r>
              <a:rPr kumimoji="0" lang="en-US" sz="1800" b="1" i="0" u="none" strike="noStrike" kern="1200" cap="none" spc="-10" normalizeH="0" baseline="0" noProof="0" dirty="0">
                <a:ln>
                  <a:noFill/>
                </a:ln>
                <a:solidFill>
                  <a:srgbClr val="0F6460"/>
                </a:solidFill>
                <a:effectLst/>
                <a:uLnTx/>
                <a:uFillTx/>
                <a:latin typeface="Calibri"/>
                <a:ea typeface="+mn-ea"/>
                <a:cs typeface="Arial" panose="020B0604020202020204" pitchFamily="34" charset="0"/>
              </a:rPr>
              <a:t>90-120 </a:t>
            </a:r>
            <a:r>
              <a:rPr kumimoji="0" lang="en-US" sz="1800" b="1" i="0" u="none" strike="noStrike" kern="1200" cap="none" spc="-5" normalizeH="0" baseline="0" noProof="0" dirty="0">
                <a:ln>
                  <a:noFill/>
                </a:ln>
                <a:solidFill>
                  <a:srgbClr val="0F6460"/>
                </a:solidFill>
                <a:effectLst/>
                <a:uLnTx/>
                <a:uFillTx/>
                <a:latin typeface="Calibri"/>
                <a:ea typeface="+mn-ea"/>
                <a:cs typeface="Arial" panose="020B0604020202020204" pitchFamily="34" charset="0"/>
              </a:rPr>
              <a:t>days prior to</a:t>
            </a:r>
            <a:r>
              <a:rPr kumimoji="0" lang="en-US" sz="1800" b="1" i="0" u="none" strike="noStrike" kern="1200" cap="none" spc="-20" normalizeH="0" baseline="0" noProof="0" dirty="0">
                <a:ln>
                  <a:noFill/>
                </a:ln>
                <a:solidFill>
                  <a:srgbClr val="0F6460"/>
                </a:solidFill>
                <a:effectLst/>
                <a:uLnTx/>
                <a:uFillTx/>
                <a:latin typeface="Calibri"/>
                <a:ea typeface="+mn-ea"/>
                <a:cs typeface="Arial" panose="020B0604020202020204" pitchFamily="34" charset="0"/>
              </a:rPr>
              <a:t> </a:t>
            </a:r>
            <a:r>
              <a:rPr kumimoji="0" lang="en-US" sz="1800" b="1" i="0" u="none" strike="noStrike" kern="1200" cap="none" spc="-10" normalizeH="0" baseline="0" noProof="0" dirty="0">
                <a:ln>
                  <a:noFill/>
                </a:ln>
                <a:solidFill>
                  <a:srgbClr val="0F6460"/>
                </a:solidFill>
                <a:effectLst/>
                <a:uLnTx/>
                <a:uFillTx/>
                <a:latin typeface="Calibri"/>
                <a:ea typeface="+mn-ea"/>
                <a:cs typeface="Arial" panose="020B0604020202020204" pitchFamily="34" charset="0"/>
              </a:rPr>
              <a:t>retirement:</a:t>
            </a:r>
            <a:endParaRPr kumimoji="0" lang="en-US" sz="1800" b="1" i="0" u="none" strike="noStrike" kern="1200" cap="none" spc="0" normalizeH="0" baseline="0" noProof="0" dirty="0">
              <a:ln>
                <a:noFill/>
              </a:ln>
              <a:solidFill>
                <a:srgbClr val="0F6460"/>
              </a:solidFill>
              <a:effectLst/>
              <a:uLnTx/>
              <a:uFillTx/>
              <a:latin typeface="Calibri"/>
              <a:ea typeface="+mn-ea"/>
              <a:cs typeface="Arial" panose="020B0604020202020204" pitchFamily="34" charset="0"/>
            </a:endParaRPr>
          </a:p>
          <a:p>
            <a:pPr marL="812165"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5" normalizeH="0" baseline="0" noProof="0" dirty="0">
                <a:ln>
                  <a:noFill/>
                </a:ln>
                <a:solidFill>
                  <a:srgbClr val="0F6460"/>
                </a:solidFill>
                <a:effectLst/>
                <a:uLnTx/>
                <a:uFillTx/>
                <a:latin typeface="Calibri"/>
                <a:ea typeface="+mn-ea"/>
                <a:cs typeface="Arial" panose="020B0604020202020204" pitchFamily="34" charset="0"/>
              </a:rPr>
              <a:t>Submit your </a:t>
            </a:r>
            <a:r>
              <a:rPr kumimoji="0" lang="en-US" sz="1800" b="0" i="0" u="none" strike="noStrike" kern="1200" cap="none" spc="-10" normalizeH="0" baseline="0" noProof="0" dirty="0">
                <a:ln>
                  <a:noFill/>
                </a:ln>
                <a:solidFill>
                  <a:srgbClr val="0F6460"/>
                </a:solidFill>
                <a:effectLst/>
                <a:uLnTx/>
                <a:uFillTx/>
                <a:latin typeface="Calibri"/>
                <a:ea typeface="+mn-ea"/>
                <a:cs typeface="Arial" panose="020B0604020202020204" pitchFamily="34" charset="0"/>
              </a:rPr>
              <a:t>retirement </a:t>
            </a:r>
            <a:r>
              <a:rPr kumimoji="0" lang="en-US" sz="1800" b="0" i="0" u="none" strike="noStrike" kern="1200" cap="none" spc="-5" normalizeH="0" baseline="0" noProof="0" dirty="0">
                <a:ln>
                  <a:noFill/>
                </a:ln>
                <a:solidFill>
                  <a:srgbClr val="0F6460"/>
                </a:solidFill>
                <a:effectLst/>
                <a:uLnTx/>
                <a:uFillTx/>
                <a:latin typeface="Calibri"/>
                <a:ea typeface="+mn-ea"/>
                <a:cs typeface="Arial" panose="020B0604020202020204" pitchFamily="34" charset="0"/>
              </a:rPr>
              <a:t>forms</a:t>
            </a:r>
          </a:p>
          <a:p>
            <a:pPr marL="812165"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10" normalizeH="0" baseline="0" noProof="0" dirty="0">
                <a:ln>
                  <a:noFill/>
                </a:ln>
                <a:solidFill>
                  <a:srgbClr val="0F6460"/>
                </a:solidFill>
                <a:effectLst/>
                <a:uLnTx/>
                <a:uFillTx/>
                <a:latin typeface="Calibri"/>
                <a:ea typeface="+mn-ea"/>
                <a:cs typeface="Arial" panose="020B0604020202020204" pitchFamily="34" charset="0"/>
              </a:rPr>
              <a:t>Maintain</a:t>
            </a:r>
            <a:r>
              <a:rPr kumimoji="0" lang="en-US" sz="1800" b="0" i="0" u="none" strike="noStrike" kern="1200" cap="none" spc="10" normalizeH="0" baseline="0" noProof="0" dirty="0">
                <a:ln>
                  <a:noFill/>
                </a:ln>
                <a:solidFill>
                  <a:srgbClr val="0F6460"/>
                </a:solidFill>
                <a:effectLst/>
                <a:uLnTx/>
                <a:uFillTx/>
                <a:latin typeface="Calibri"/>
                <a:ea typeface="+mn-ea"/>
                <a:cs typeface="Arial" panose="020B0604020202020204" pitchFamily="34" charset="0"/>
              </a:rPr>
              <a:t> </a:t>
            </a:r>
            <a:r>
              <a:rPr kumimoji="0" lang="en-US" sz="1800" b="0" i="0" u="none" strike="noStrike" kern="1200" cap="none" spc="-5" normalizeH="0" baseline="0" noProof="0" dirty="0">
                <a:ln>
                  <a:noFill/>
                </a:ln>
                <a:solidFill>
                  <a:srgbClr val="0F6460"/>
                </a:solidFill>
                <a:effectLst/>
                <a:uLnTx/>
                <a:uFillTx/>
                <a:latin typeface="Calibri"/>
                <a:ea typeface="+mn-ea"/>
                <a:cs typeface="Arial" panose="020B0604020202020204" pitchFamily="34" charset="0"/>
              </a:rPr>
              <a:t>a </a:t>
            </a:r>
            <a:r>
              <a:rPr kumimoji="0" lang="en-US" sz="1800" b="0" i="0" u="none" strike="noStrike" kern="1200" cap="none" spc="-10" normalizeH="0" baseline="0" noProof="0" dirty="0">
                <a:ln>
                  <a:noFill/>
                </a:ln>
                <a:solidFill>
                  <a:srgbClr val="0F6460"/>
                </a:solidFill>
                <a:effectLst/>
                <a:uLnTx/>
                <a:uFillTx/>
                <a:latin typeface="Calibri"/>
                <a:ea typeface="+mn-ea"/>
                <a:cs typeface="Arial" panose="020B0604020202020204" pitchFamily="34" charset="0"/>
              </a:rPr>
              <a:t>personal</a:t>
            </a:r>
            <a:r>
              <a:rPr kumimoji="0" lang="en-US" sz="1800" b="0" i="0" u="none" strike="noStrike" kern="1200" cap="none" spc="-50" normalizeH="0" baseline="0" noProof="0" dirty="0">
                <a:ln>
                  <a:noFill/>
                </a:ln>
                <a:solidFill>
                  <a:srgbClr val="0F6460"/>
                </a:solidFill>
                <a:effectLst/>
                <a:uLnTx/>
                <a:uFillTx/>
                <a:latin typeface="Calibri"/>
                <a:ea typeface="+mn-ea"/>
                <a:cs typeface="Arial" panose="020B0604020202020204" pitchFamily="34" charset="0"/>
              </a:rPr>
              <a:t> </a:t>
            </a:r>
            <a:r>
              <a:rPr kumimoji="0" lang="en-US" sz="1800" b="0" i="0" u="none" strike="noStrike" kern="1200" cap="none" spc="-10" normalizeH="0" baseline="0" noProof="0" dirty="0">
                <a:ln>
                  <a:noFill/>
                </a:ln>
                <a:solidFill>
                  <a:srgbClr val="0F6460"/>
                </a:solidFill>
                <a:effectLst/>
                <a:uLnTx/>
                <a:uFillTx/>
                <a:latin typeface="Calibri"/>
                <a:ea typeface="+mn-ea"/>
                <a:cs typeface="Arial" panose="020B0604020202020204" pitchFamily="34" charset="0"/>
              </a:rPr>
              <a:t>copy for your records</a:t>
            </a:r>
          </a:p>
          <a:p>
            <a:pPr marL="812165"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10" normalizeH="0" baseline="0" noProof="0" dirty="0">
                <a:ln>
                  <a:noFill/>
                </a:ln>
                <a:solidFill>
                  <a:srgbClr val="0F6460"/>
                </a:solidFill>
                <a:effectLst/>
                <a:uLnTx/>
                <a:uFillTx/>
                <a:latin typeface="Calibri"/>
                <a:ea typeface="+mn-ea"/>
                <a:cs typeface="Arial" panose="020B0604020202020204" pitchFamily="34" charset="0"/>
              </a:rPr>
              <a:t>Benefits Specialist verifies application is complete and error free and sends out retirement receipt, final exit clearance form, OPM Retirement Quick Guide, etc.</a:t>
            </a:r>
          </a:p>
          <a:p>
            <a:pPr marL="812165" indent="-342900">
              <a:buFont typeface="Arial" panose="020B0604020202020204" pitchFamily="34" charset="0"/>
              <a:buChar char="•"/>
              <a:defRPr/>
            </a:pPr>
            <a:r>
              <a:rPr lang="en-US" dirty="0">
                <a:solidFill>
                  <a:srgbClr val="FF0000"/>
                </a:solidFill>
                <a:cs typeface="Arial" panose="020B0604020202020204" pitchFamily="34" charset="0"/>
              </a:rPr>
              <a:t>Incomplete or late applications may delay processing of your application and receipt of first retirement payment from OPM</a:t>
            </a:r>
          </a:p>
          <a:p>
            <a:pPr marL="812165"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10" normalizeH="0" baseline="0" noProof="0" dirty="0">
              <a:ln>
                <a:noFill/>
              </a:ln>
              <a:solidFill>
                <a:srgbClr val="0F6460"/>
              </a:solidFill>
              <a:effectLst/>
              <a:uLnTx/>
              <a:uFillTx/>
              <a:latin typeface="Calibri"/>
              <a:ea typeface="+mn-ea"/>
              <a:cs typeface="Arial" panose="020B0604020202020204" pitchFamily="34" charset="0"/>
            </a:endParaRPr>
          </a:p>
          <a:p>
            <a:pPr marL="812165"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10" normalizeH="0" baseline="0" noProof="0" dirty="0">
              <a:ln>
                <a:noFill/>
              </a:ln>
              <a:solidFill>
                <a:srgbClr val="0F6460"/>
              </a:solidFill>
              <a:effectLst/>
              <a:uLnTx/>
              <a:uFillTx/>
              <a:latin typeface="Calibri"/>
              <a:ea typeface="+mn-ea"/>
              <a:cs typeface="Arial" panose="020B0604020202020204" pitchFamily="34" charset="0"/>
            </a:endParaRPr>
          </a:p>
          <a:p>
            <a:pPr marL="812165" marR="0" lvl="0" indent="-342900" algn="l" defTabSz="457200" rtl="0" eaLnBrk="1" fontAlgn="auto" latinLnBrk="0" hangingPunct="1">
              <a:lnSpc>
                <a:spcPct val="100000"/>
              </a:lnSpc>
              <a:spcBef>
                <a:spcPts val="615"/>
              </a:spcBef>
              <a:spcAft>
                <a:spcPts val="0"/>
              </a:spcAft>
              <a:buClrTx/>
              <a:buSzTx/>
              <a:buFont typeface="Arial" panose="020B0604020202020204" pitchFamily="34" charset="0"/>
              <a:buChar char="•"/>
              <a:tabLst/>
              <a:defRPr/>
            </a:pPr>
            <a:endParaRPr kumimoji="0" lang="en-US" sz="1800" b="0" i="0" u="none" strike="noStrike" kern="1200" cap="none" spc="-10" normalizeH="0" baseline="0" noProof="0" dirty="0">
              <a:ln>
                <a:noFill/>
              </a:ln>
              <a:solidFill>
                <a:srgbClr val="0F6460"/>
              </a:solidFill>
              <a:effectLst/>
              <a:uLnTx/>
              <a:uFillTx/>
              <a:latin typeface="Calibri"/>
              <a:ea typeface="+mn-ea"/>
              <a:cs typeface="Arial" panose="020B0604020202020204" pitchFamily="34" charset="0"/>
            </a:endParaRPr>
          </a:p>
          <a:p>
            <a:pPr marL="812165" marR="0" lvl="0" indent="-342900" algn="l" defTabSz="457200" rtl="0" eaLnBrk="1" fontAlgn="auto" latinLnBrk="0" hangingPunct="1">
              <a:lnSpc>
                <a:spcPct val="100000"/>
              </a:lnSpc>
              <a:spcBef>
                <a:spcPts val="615"/>
              </a:spcBef>
              <a:spcAft>
                <a:spcPts val="0"/>
              </a:spcAft>
              <a:buClrTx/>
              <a:buSzTx/>
              <a:buFont typeface="Arial" panose="020B0604020202020204" pitchFamily="34" charset="0"/>
              <a:buChar char="•"/>
              <a:tabLst/>
              <a:defRPr/>
            </a:pPr>
            <a:endParaRPr kumimoji="0" lang="en-US" sz="1800" b="0" i="0" u="none" strike="noStrike" kern="1200" cap="none" spc="-10" normalizeH="0" baseline="0" noProof="0" dirty="0">
              <a:ln>
                <a:noFill/>
              </a:ln>
              <a:solidFill>
                <a:srgbClr val="0F6460"/>
              </a:solidFill>
              <a:effectLst/>
              <a:uLnTx/>
              <a:uFillTx/>
              <a:latin typeface="Calibri"/>
              <a:ea typeface="+mn-ea"/>
              <a:cs typeface="Arial" panose="020B0604020202020204" pitchFamily="34" charset="0"/>
            </a:endParaRPr>
          </a:p>
          <a:p>
            <a:pPr marL="812165" marR="0" lvl="0" indent="-342900" algn="l" defTabSz="457200" rtl="0" eaLnBrk="1" fontAlgn="auto" latinLnBrk="0" hangingPunct="1">
              <a:lnSpc>
                <a:spcPct val="100000"/>
              </a:lnSpc>
              <a:spcBef>
                <a:spcPts val="615"/>
              </a:spcBef>
              <a:spcAft>
                <a:spcPts val="0"/>
              </a:spcAft>
              <a:buClrTx/>
              <a:buSzTx/>
              <a:buFont typeface="Arial" panose="020B0604020202020204" pitchFamily="34" charset="0"/>
              <a:buChar char="•"/>
              <a:tabLst/>
              <a:defRPr/>
            </a:pPr>
            <a:endParaRPr kumimoji="0" lang="en-US" sz="1800" b="0" i="0" u="none" strike="noStrike" kern="1200" cap="none" spc="-10" normalizeH="0" baseline="0" noProof="0" dirty="0">
              <a:ln>
                <a:noFill/>
              </a:ln>
              <a:solidFill>
                <a:srgbClr val="0F6460"/>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1767486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a:bodyPr>
          <a:lstStyle/>
          <a:p>
            <a:pPr algn="ctr"/>
            <a:r>
              <a:rPr lang="en-US" u="sng" dirty="0"/>
              <a:t>Retirement Process</a:t>
            </a:r>
          </a:p>
        </p:txBody>
      </p:sp>
      <p:sp>
        <p:nvSpPr>
          <p:cNvPr id="5" name="TextBox 4">
            <a:extLst>
              <a:ext uri="{FF2B5EF4-FFF2-40B4-BE49-F238E27FC236}">
                <a16:creationId xmlns:a16="http://schemas.microsoft.com/office/drawing/2014/main" id="{1A0A55B7-BAA2-4D93-8CCD-1AE49121D8D7}"/>
              </a:ext>
            </a:extLst>
          </p:cNvPr>
          <p:cNvSpPr txBox="1"/>
          <p:nvPr/>
        </p:nvSpPr>
        <p:spPr>
          <a:xfrm>
            <a:off x="2733675" y="1106894"/>
            <a:ext cx="2809874" cy="379928"/>
          </a:xfrm>
          <a:prstGeom prst="rect">
            <a:avLst/>
          </a:prstGeom>
          <a:noFill/>
        </p:spPr>
        <p:txBody>
          <a:bodyPr wrap="square">
            <a:spAutoFit/>
          </a:bodyPr>
          <a:lstStyle/>
          <a:p>
            <a:pPr marL="12700" algn="ctr">
              <a:lnSpc>
                <a:spcPct val="100000"/>
              </a:lnSpc>
            </a:pPr>
            <a:r>
              <a:rPr lang="en-US" sz="1800" b="1" dirty="0">
                <a:cs typeface="Arial"/>
              </a:rPr>
              <a:t>Changing or Withdrawing</a:t>
            </a:r>
            <a:endParaRPr lang="en-US" sz="1800" dirty="0">
              <a:cs typeface="Arial"/>
            </a:endParaRPr>
          </a:p>
        </p:txBody>
      </p:sp>
      <p:sp>
        <p:nvSpPr>
          <p:cNvPr id="7" name="TextBox 6">
            <a:extLst>
              <a:ext uri="{FF2B5EF4-FFF2-40B4-BE49-F238E27FC236}">
                <a16:creationId xmlns:a16="http://schemas.microsoft.com/office/drawing/2014/main" id="{E9C723C2-2539-4EE3-A1A1-E32465739108}"/>
              </a:ext>
            </a:extLst>
          </p:cNvPr>
          <p:cNvSpPr txBox="1"/>
          <p:nvPr/>
        </p:nvSpPr>
        <p:spPr>
          <a:xfrm>
            <a:off x="873919" y="1621774"/>
            <a:ext cx="7396162" cy="2918748"/>
          </a:xfrm>
          <a:prstGeom prst="rect">
            <a:avLst/>
          </a:prstGeom>
          <a:noFill/>
        </p:spPr>
        <p:txBody>
          <a:bodyPr wrap="square">
            <a:spAutoFit/>
          </a:bodyPr>
          <a:lstStyle/>
          <a:p>
            <a:pPr marL="298450" marR="5080" indent="-285750">
              <a:lnSpc>
                <a:spcPts val="2160"/>
              </a:lnSpc>
              <a:buFont typeface="Arial" panose="020B0604020202020204" pitchFamily="34" charset="0"/>
              <a:buChar char="•"/>
              <a:tabLst>
                <a:tab pos="240665" algn="l"/>
                <a:tab pos="241300" algn="l"/>
              </a:tabLst>
            </a:pPr>
            <a:r>
              <a:rPr lang="en-US" sz="1800" spc="-55" dirty="0">
                <a:cs typeface="Arial" panose="020B0604020202020204" pitchFamily="34" charset="0"/>
              </a:rPr>
              <a:t>Your </a:t>
            </a:r>
            <a:r>
              <a:rPr lang="en-US" sz="1800" spc="-10" dirty="0">
                <a:cs typeface="Arial" panose="020B0604020202020204" pitchFamily="34" charset="0"/>
              </a:rPr>
              <a:t>request </a:t>
            </a:r>
            <a:r>
              <a:rPr lang="en-US" sz="1800" spc="-5" dirty="0">
                <a:cs typeface="Arial" panose="020B0604020202020204" pitchFamily="34" charset="0"/>
              </a:rPr>
              <a:t>to </a:t>
            </a:r>
            <a:r>
              <a:rPr lang="en-US" sz="1800" spc="-10" dirty="0">
                <a:cs typeface="Arial" panose="020B0604020202020204" pitchFamily="34" charset="0"/>
              </a:rPr>
              <a:t>change </a:t>
            </a:r>
            <a:r>
              <a:rPr lang="en-US" sz="1800" spc="-5" dirty="0">
                <a:cs typeface="Arial" panose="020B0604020202020204" pitchFamily="34" charset="0"/>
              </a:rPr>
              <a:t>your date of retirement or to </a:t>
            </a:r>
            <a:r>
              <a:rPr lang="en-US" sz="1800" spc="-10" dirty="0">
                <a:cs typeface="Arial" panose="020B0604020202020204" pitchFamily="34" charset="0"/>
              </a:rPr>
              <a:t>withdraw your  retirement application </a:t>
            </a:r>
            <a:r>
              <a:rPr lang="en-US" sz="1800" spc="-5" dirty="0">
                <a:cs typeface="Arial" panose="020B0604020202020204" pitchFamily="34" charset="0"/>
              </a:rPr>
              <a:t>must be in </a:t>
            </a:r>
            <a:r>
              <a:rPr lang="en-US" sz="1800" spc="-10" dirty="0">
                <a:cs typeface="Arial" panose="020B0604020202020204" pitchFamily="34" charset="0"/>
              </a:rPr>
              <a:t>writing</a:t>
            </a:r>
            <a:r>
              <a:rPr lang="en-US" sz="1800" spc="75" dirty="0">
                <a:cs typeface="Arial" panose="020B0604020202020204" pitchFamily="34" charset="0"/>
              </a:rPr>
              <a:t> </a:t>
            </a:r>
            <a:r>
              <a:rPr lang="en-US" sz="1800" b="1" spc="-10" dirty="0">
                <a:solidFill>
                  <a:srgbClr val="C00000"/>
                </a:solidFill>
                <a:cs typeface="Arial" panose="020B0604020202020204" pitchFamily="34" charset="0"/>
              </a:rPr>
              <a:t>AND</a:t>
            </a:r>
            <a:endParaRPr lang="en-US" sz="1800" b="1" dirty="0">
              <a:solidFill>
                <a:srgbClr val="C00000"/>
              </a:solidFill>
              <a:cs typeface="Arial" panose="020B0604020202020204" pitchFamily="34" charset="0"/>
            </a:endParaRPr>
          </a:p>
          <a:p>
            <a:pPr marL="755015" indent="-285750">
              <a:lnSpc>
                <a:spcPct val="100000"/>
              </a:lnSpc>
              <a:spcBef>
                <a:spcPts val="825"/>
              </a:spcBef>
              <a:buFont typeface="Arial" panose="020B0604020202020204" pitchFamily="34" charset="0"/>
              <a:buChar char="•"/>
            </a:pPr>
            <a:r>
              <a:rPr lang="en-US" sz="1800" spc="-5" dirty="0">
                <a:cs typeface="Arial" panose="020B0604020202020204" pitchFamily="34" charset="0"/>
              </a:rPr>
              <a:t>Must be </a:t>
            </a:r>
            <a:r>
              <a:rPr lang="en-US" sz="1800" spc="-355" dirty="0">
                <a:cs typeface="Arial" panose="020B0604020202020204" pitchFamily="34" charset="0"/>
              </a:rPr>
              <a:t> </a:t>
            </a:r>
            <a:r>
              <a:rPr lang="en-US" sz="1800" spc="-10" dirty="0">
                <a:cs typeface="Arial" panose="020B0604020202020204" pitchFamily="34" charset="0"/>
              </a:rPr>
              <a:t>signed and dated</a:t>
            </a:r>
            <a:endParaRPr lang="en-US" sz="1800" dirty="0">
              <a:cs typeface="Arial" panose="020B0604020202020204" pitchFamily="34" charset="0"/>
            </a:endParaRPr>
          </a:p>
          <a:p>
            <a:pPr marL="755015" indent="-285750">
              <a:lnSpc>
                <a:spcPct val="100000"/>
              </a:lnSpc>
              <a:spcBef>
                <a:spcPts val="860"/>
              </a:spcBef>
              <a:buFont typeface="Arial" panose="020B0604020202020204" pitchFamily="34" charset="0"/>
              <a:buChar char="•"/>
            </a:pPr>
            <a:r>
              <a:rPr lang="en-US" sz="1800" spc="-5" dirty="0">
                <a:cs typeface="Arial" panose="020B0604020202020204" pitchFamily="34" charset="0"/>
              </a:rPr>
              <a:t>May</a:t>
            </a:r>
            <a:r>
              <a:rPr lang="en-US" sz="1800" spc="-15" dirty="0">
                <a:cs typeface="Arial" panose="020B0604020202020204" pitchFamily="34" charset="0"/>
              </a:rPr>
              <a:t> </a:t>
            </a:r>
            <a:r>
              <a:rPr lang="en-US" sz="1800" spc="-5" dirty="0">
                <a:cs typeface="Arial" panose="020B0604020202020204" pitchFamily="34" charset="0"/>
              </a:rPr>
              <a:t>be</a:t>
            </a:r>
            <a:r>
              <a:rPr lang="en-US" sz="1800" spc="-15" dirty="0">
                <a:cs typeface="Arial" panose="020B0604020202020204" pitchFamily="34" charset="0"/>
              </a:rPr>
              <a:t> emailed or </a:t>
            </a:r>
            <a:r>
              <a:rPr lang="en-US" sz="1800" spc="-5" dirty="0">
                <a:cs typeface="Arial" panose="020B0604020202020204" pitchFamily="34" charset="0"/>
              </a:rPr>
              <a:t>faxed</a:t>
            </a:r>
            <a:r>
              <a:rPr lang="en-US" sz="1800" spc="-20" dirty="0">
                <a:cs typeface="Arial" panose="020B0604020202020204" pitchFamily="34" charset="0"/>
              </a:rPr>
              <a:t> </a:t>
            </a:r>
            <a:r>
              <a:rPr lang="en-US" sz="1800" spc="-5" dirty="0">
                <a:cs typeface="Arial" panose="020B0604020202020204" pitchFamily="34" charset="0"/>
              </a:rPr>
              <a:t>to</a:t>
            </a:r>
            <a:r>
              <a:rPr lang="en-US" sz="1800" spc="-135" dirty="0">
                <a:cs typeface="Arial" panose="020B0604020202020204" pitchFamily="34" charset="0"/>
              </a:rPr>
              <a:t> </a:t>
            </a:r>
            <a:r>
              <a:rPr lang="en-US" sz="1800" spc="-5" dirty="0">
                <a:cs typeface="Arial" panose="020B0604020202020204" pitchFamily="34" charset="0"/>
              </a:rPr>
              <a:t>your Benefits Specialist</a:t>
            </a:r>
            <a:endParaRPr lang="en-US" sz="1800" dirty="0">
              <a:cs typeface="Arial" panose="020B0604020202020204" pitchFamily="34" charset="0"/>
            </a:endParaRPr>
          </a:p>
          <a:p>
            <a:pPr marL="298450" indent="-285750">
              <a:lnSpc>
                <a:spcPct val="100000"/>
              </a:lnSpc>
              <a:spcBef>
                <a:spcPts val="1330"/>
              </a:spcBef>
              <a:buFont typeface="Arial" panose="020B0604020202020204" pitchFamily="34" charset="0"/>
              <a:buChar char="•"/>
              <a:tabLst>
                <a:tab pos="240665" algn="l"/>
                <a:tab pos="241300" algn="l"/>
              </a:tabLst>
            </a:pPr>
            <a:r>
              <a:rPr lang="en-US" sz="1800" spc="-10" dirty="0">
                <a:cs typeface="Arial" panose="020B0604020202020204" pitchFamily="34" charset="0"/>
              </a:rPr>
              <a:t>Submit </a:t>
            </a:r>
            <a:r>
              <a:rPr lang="en-US" sz="1800" spc="-5" dirty="0">
                <a:cs typeface="Arial" panose="020B0604020202020204" pitchFamily="34" charset="0"/>
              </a:rPr>
              <a:t>request to your Benefits Specialist as soon as you have decided</a:t>
            </a:r>
            <a:r>
              <a:rPr lang="en-US" sz="1800" spc="-10" dirty="0">
                <a:cs typeface="Arial" panose="020B0604020202020204" pitchFamily="34" charset="0"/>
              </a:rPr>
              <a:t>. </a:t>
            </a:r>
            <a:r>
              <a:rPr lang="en-US" sz="1800" b="1" spc="-10" dirty="0">
                <a:solidFill>
                  <a:srgbClr val="C00000"/>
                </a:solidFill>
                <a:cs typeface="Arial" panose="020B0604020202020204" pitchFamily="34" charset="0"/>
              </a:rPr>
              <a:t>No later than midnight of date of retirement.</a:t>
            </a:r>
            <a:endParaRPr lang="en-US" sz="1800" b="1" dirty="0">
              <a:solidFill>
                <a:srgbClr val="C00000"/>
              </a:solidFill>
              <a:cs typeface="Arial" panose="020B0604020202020204" pitchFamily="34" charset="0"/>
            </a:endParaRPr>
          </a:p>
          <a:p>
            <a:pPr marL="298450" marR="419734" indent="-285750">
              <a:lnSpc>
                <a:spcPts val="2160"/>
              </a:lnSpc>
              <a:spcBef>
                <a:spcPts val="1635"/>
              </a:spcBef>
              <a:buFont typeface="Arial" panose="020B0604020202020204" pitchFamily="34" charset="0"/>
              <a:buChar char="•"/>
              <a:tabLst>
                <a:tab pos="240665" algn="l"/>
                <a:tab pos="241300" algn="l"/>
              </a:tabLst>
            </a:pPr>
            <a:r>
              <a:rPr lang="en-US" sz="1800" spc="-10" dirty="0">
                <a:cs typeface="Arial" panose="020B0604020202020204" pitchFamily="34" charset="0"/>
              </a:rPr>
              <a:t>Changing </a:t>
            </a:r>
            <a:r>
              <a:rPr lang="en-US" sz="1800" spc="-5" dirty="0">
                <a:cs typeface="Arial" panose="020B0604020202020204" pitchFamily="34" charset="0"/>
              </a:rPr>
              <a:t>or </a:t>
            </a:r>
            <a:r>
              <a:rPr lang="en-US" sz="1800" spc="-10" dirty="0">
                <a:cs typeface="Arial" panose="020B0604020202020204" pitchFamily="34" charset="0"/>
              </a:rPr>
              <a:t>withdrawing </a:t>
            </a:r>
            <a:r>
              <a:rPr lang="en-US" sz="1800" spc="-5" dirty="0">
                <a:cs typeface="Arial" panose="020B0604020202020204" pitchFamily="34" charset="0"/>
              </a:rPr>
              <a:t>your </a:t>
            </a:r>
            <a:r>
              <a:rPr lang="en-US" sz="1800" spc="-10" dirty="0">
                <a:cs typeface="Arial" panose="020B0604020202020204" pitchFamily="34" charset="0"/>
              </a:rPr>
              <a:t>retirement </a:t>
            </a:r>
            <a:r>
              <a:rPr lang="en-US" sz="1800" b="1" spc="-55" dirty="0">
                <a:solidFill>
                  <a:srgbClr val="C00000"/>
                </a:solidFill>
                <a:cs typeface="Arial" panose="020B0604020202020204" pitchFamily="34" charset="0"/>
              </a:rPr>
              <a:t>MAY</a:t>
            </a:r>
            <a:r>
              <a:rPr lang="en-US" sz="1800" spc="-55" dirty="0">
                <a:solidFill>
                  <a:srgbClr val="C00000"/>
                </a:solidFill>
                <a:cs typeface="Arial" panose="020B0604020202020204" pitchFamily="34" charset="0"/>
              </a:rPr>
              <a:t> </a:t>
            </a:r>
            <a:r>
              <a:rPr lang="en-US" sz="1800" spc="-5" dirty="0">
                <a:cs typeface="Arial" panose="020B0604020202020204" pitchFamily="34" charset="0"/>
              </a:rPr>
              <a:t>cause </a:t>
            </a:r>
            <a:r>
              <a:rPr lang="en-US" sz="1800" spc="-10" dirty="0">
                <a:cs typeface="Arial" panose="020B0604020202020204" pitchFamily="34" charset="0"/>
              </a:rPr>
              <a:t>problems </a:t>
            </a:r>
            <a:r>
              <a:rPr lang="en-US" sz="1800" spc="-5" dirty="0">
                <a:cs typeface="Arial" panose="020B0604020202020204" pitchFamily="34" charset="0"/>
              </a:rPr>
              <a:t>with your</a:t>
            </a:r>
            <a:r>
              <a:rPr lang="en-US" sz="1800" spc="-55" dirty="0">
                <a:cs typeface="Arial" panose="020B0604020202020204" pitchFamily="34" charset="0"/>
              </a:rPr>
              <a:t> </a:t>
            </a:r>
            <a:r>
              <a:rPr lang="en-US" sz="1800" spc="-10" dirty="0">
                <a:cs typeface="Arial" panose="020B0604020202020204" pitchFamily="34" charset="0"/>
              </a:rPr>
              <a:t>paycheck</a:t>
            </a:r>
            <a:endParaRPr lang="en-US" sz="1800" dirty="0">
              <a:cs typeface="Arial" panose="020B0604020202020204" pitchFamily="34" charset="0"/>
            </a:endParaRPr>
          </a:p>
        </p:txBody>
      </p:sp>
    </p:spTree>
    <p:extLst>
      <p:ext uri="{BB962C8B-B14F-4D97-AF65-F5344CB8AC3E}">
        <p14:creationId xmlns:p14="http://schemas.microsoft.com/office/powerpoint/2010/main" val="8783540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433389" y="209420"/>
            <a:ext cx="6984206" cy="1087438"/>
          </a:xfrm>
        </p:spPr>
        <p:txBody>
          <a:bodyPr>
            <a:normAutofit fontScale="90000"/>
          </a:bodyPr>
          <a:lstStyle/>
          <a:p>
            <a:pPr algn="ctr"/>
            <a:r>
              <a:rPr lang="en-US" u="sng" dirty="0"/>
              <a:t>Process after retirement</a:t>
            </a:r>
          </a:p>
        </p:txBody>
      </p:sp>
      <p:sp>
        <p:nvSpPr>
          <p:cNvPr id="6" name="TextBox 5">
            <a:extLst>
              <a:ext uri="{FF2B5EF4-FFF2-40B4-BE49-F238E27FC236}">
                <a16:creationId xmlns:a16="http://schemas.microsoft.com/office/drawing/2014/main" id="{2B318211-D0A0-4336-B7D9-67BD50266461}"/>
              </a:ext>
            </a:extLst>
          </p:cNvPr>
          <p:cNvSpPr txBox="1"/>
          <p:nvPr/>
        </p:nvSpPr>
        <p:spPr>
          <a:xfrm>
            <a:off x="757238" y="1576848"/>
            <a:ext cx="6660357" cy="4054956"/>
          </a:xfrm>
          <a:prstGeom prst="rect">
            <a:avLst/>
          </a:prstGeom>
          <a:noFill/>
        </p:spPr>
        <p:txBody>
          <a:bodyPr wrap="square">
            <a:spAutoFit/>
          </a:bodyPr>
          <a:lstStyle/>
          <a:p>
            <a:pPr marL="298450" indent="-285750">
              <a:lnSpc>
                <a:spcPct val="100000"/>
              </a:lnSpc>
              <a:buFont typeface="Arial" panose="020B0604020202020204" pitchFamily="34" charset="0"/>
              <a:buChar char="•"/>
              <a:tabLst>
                <a:tab pos="240665" algn="l"/>
                <a:tab pos="241300" algn="l"/>
              </a:tabLst>
            </a:pPr>
            <a:r>
              <a:rPr lang="en-US" sz="1800" b="1" spc="-5" dirty="0">
                <a:cs typeface="Arial" panose="020B0604020202020204" pitchFamily="34" charset="0"/>
              </a:rPr>
              <a:t>2 – 4 </a:t>
            </a:r>
            <a:r>
              <a:rPr lang="en-US" sz="1800" b="1" spc="-15" dirty="0">
                <a:cs typeface="Arial" panose="020B0604020202020204" pitchFamily="34" charset="0"/>
              </a:rPr>
              <a:t>Weeks </a:t>
            </a:r>
            <a:r>
              <a:rPr lang="en-US" sz="1800" b="1" spc="-5" dirty="0">
                <a:cs typeface="Arial" panose="020B0604020202020204" pitchFamily="34" charset="0"/>
              </a:rPr>
              <a:t>after</a:t>
            </a:r>
            <a:r>
              <a:rPr lang="en-US" sz="1800" b="1" spc="-50" dirty="0">
                <a:cs typeface="Arial" panose="020B0604020202020204" pitchFamily="34" charset="0"/>
              </a:rPr>
              <a:t> </a:t>
            </a:r>
            <a:r>
              <a:rPr lang="en-US" sz="1800" b="1" spc="-5" dirty="0">
                <a:cs typeface="Arial" panose="020B0604020202020204" pitchFamily="34" charset="0"/>
              </a:rPr>
              <a:t>retirement:</a:t>
            </a:r>
            <a:endParaRPr lang="en-US" sz="1800" b="1" dirty="0">
              <a:cs typeface="Arial" panose="020B0604020202020204" pitchFamily="34" charset="0"/>
            </a:endParaRPr>
          </a:p>
          <a:p>
            <a:pPr marL="755015" indent="-285750">
              <a:lnSpc>
                <a:spcPct val="100000"/>
              </a:lnSpc>
              <a:spcBef>
                <a:spcPts val="254"/>
              </a:spcBef>
              <a:buFont typeface="Arial" panose="020B0604020202020204" pitchFamily="34" charset="0"/>
              <a:buChar char="•"/>
            </a:pPr>
            <a:r>
              <a:rPr lang="en-US" sz="1800" spc="35" dirty="0">
                <a:cs typeface="Arial" panose="020B0604020202020204" pitchFamily="34" charset="0"/>
              </a:rPr>
              <a:t>Final </a:t>
            </a:r>
            <a:r>
              <a:rPr lang="en-US" sz="1800" spc="-10" dirty="0">
                <a:cs typeface="Arial" panose="020B0604020202020204" pitchFamily="34" charset="0"/>
              </a:rPr>
              <a:t>paycheck </a:t>
            </a:r>
            <a:r>
              <a:rPr lang="en-US" sz="1800" spc="-5" dirty="0">
                <a:cs typeface="Arial" panose="020B0604020202020204" pitchFamily="34" charset="0"/>
              </a:rPr>
              <a:t>is</a:t>
            </a:r>
            <a:r>
              <a:rPr lang="en-US" sz="1800" spc="-35" dirty="0">
                <a:cs typeface="Arial" panose="020B0604020202020204" pitchFamily="34" charset="0"/>
              </a:rPr>
              <a:t> </a:t>
            </a:r>
            <a:r>
              <a:rPr lang="en-US" sz="1800" spc="-5" dirty="0">
                <a:cs typeface="Arial" panose="020B0604020202020204" pitchFamily="34" charset="0"/>
              </a:rPr>
              <a:t>received</a:t>
            </a:r>
            <a:endParaRPr lang="en-US" sz="1800" dirty="0">
              <a:cs typeface="Arial" panose="020B0604020202020204" pitchFamily="34" charset="0"/>
            </a:endParaRPr>
          </a:p>
          <a:p>
            <a:pPr marL="755015" indent="-285750">
              <a:lnSpc>
                <a:spcPct val="100000"/>
              </a:lnSpc>
              <a:spcBef>
                <a:spcPts val="260"/>
              </a:spcBef>
              <a:buFont typeface="Arial" panose="020B0604020202020204" pitchFamily="34" charset="0"/>
              <a:buChar char="•"/>
            </a:pPr>
            <a:r>
              <a:rPr lang="en-US" sz="1800" spc="-5" dirty="0">
                <a:cs typeface="Arial" panose="020B0604020202020204" pitchFamily="34" charset="0"/>
              </a:rPr>
              <a:t>Lump sum </a:t>
            </a:r>
            <a:r>
              <a:rPr lang="en-US" sz="1800" spc="-10" dirty="0">
                <a:cs typeface="Arial" panose="020B0604020202020204" pitchFamily="34" charset="0"/>
              </a:rPr>
              <a:t>annual / summer proration</a:t>
            </a:r>
            <a:r>
              <a:rPr lang="en-US" sz="1800" spc="-5" dirty="0">
                <a:cs typeface="Arial" panose="020B0604020202020204" pitchFamily="34" charset="0"/>
              </a:rPr>
              <a:t> is </a:t>
            </a:r>
            <a:r>
              <a:rPr lang="en-US" sz="1800" spc="-280" dirty="0">
                <a:cs typeface="Arial" panose="020B0604020202020204" pitchFamily="34" charset="0"/>
              </a:rPr>
              <a:t> </a:t>
            </a:r>
            <a:r>
              <a:rPr lang="en-US" sz="1800" spc="-10" dirty="0">
                <a:cs typeface="Arial" panose="020B0604020202020204" pitchFamily="34" charset="0"/>
              </a:rPr>
              <a:t>paid</a:t>
            </a:r>
            <a:endParaRPr lang="en-US" sz="1800" dirty="0">
              <a:cs typeface="Arial" panose="020B0604020202020204" pitchFamily="34" charset="0"/>
            </a:endParaRPr>
          </a:p>
          <a:p>
            <a:pPr marL="298450" indent="-285750">
              <a:lnSpc>
                <a:spcPct val="100000"/>
              </a:lnSpc>
              <a:spcBef>
                <a:spcPts val="760"/>
              </a:spcBef>
              <a:buFont typeface="Arial" panose="020B0604020202020204" pitchFamily="34" charset="0"/>
              <a:buChar char="•"/>
              <a:tabLst>
                <a:tab pos="240665" algn="l"/>
                <a:tab pos="241300" algn="l"/>
              </a:tabLst>
            </a:pPr>
            <a:r>
              <a:rPr lang="en-US" sz="1800" b="1" spc="-10" dirty="0">
                <a:cs typeface="Arial" panose="020B0604020202020204" pitchFamily="34" charset="0"/>
              </a:rPr>
              <a:t>Approximately </a:t>
            </a:r>
            <a:r>
              <a:rPr lang="en-US" b="1" spc="-5" dirty="0">
                <a:cs typeface="Arial" panose="020B0604020202020204" pitchFamily="34" charset="0"/>
              </a:rPr>
              <a:t>4</a:t>
            </a:r>
            <a:r>
              <a:rPr lang="en-US" sz="1800" b="1" spc="-5" dirty="0">
                <a:cs typeface="Arial" panose="020B0604020202020204" pitchFamily="34" charset="0"/>
              </a:rPr>
              <a:t> – 6 </a:t>
            </a:r>
            <a:r>
              <a:rPr lang="en-US" sz="1800" b="1" spc="-10" dirty="0">
                <a:cs typeface="Arial" panose="020B0604020202020204" pitchFamily="34" charset="0"/>
              </a:rPr>
              <a:t>weeks </a:t>
            </a:r>
            <a:r>
              <a:rPr lang="en-US" sz="1800" b="1" spc="-5" dirty="0">
                <a:cs typeface="Arial" panose="020B0604020202020204" pitchFamily="34" charset="0"/>
              </a:rPr>
              <a:t>after</a:t>
            </a:r>
            <a:r>
              <a:rPr lang="en-US" sz="1800" b="1" spc="50" dirty="0">
                <a:cs typeface="Arial" panose="020B0604020202020204" pitchFamily="34" charset="0"/>
              </a:rPr>
              <a:t> </a:t>
            </a:r>
            <a:r>
              <a:rPr lang="en-US" sz="1800" b="1" spc="-5" dirty="0">
                <a:cs typeface="Arial" panose="020B0604020202020204" pitchFamily="34" charset="0"/>
              </a:rPr>
              <a:t>retirement:</a:t>
            </a:r>
            <a:endParaRPr lang="en-US" sz="1800" b="1" dirty="0">
              <a:cs typeface="Arial" panose="020B0604020202020204" pitchFamily="34" charset="0"/>
            </a:endParaRPr>
          </a:p>
          <a:p>
            <a:pPr marL="755015" indent="-285750">
              <a:lnSpc>
                <a:spcPct val="100000"/>
              </a:lnSpc>
              <a:spcBef>
                <a:spcPts val="254"/>
              </a:spcBef>
              <a:buFont typeface="Arial" panose="020B0604020202020204" pitchFamily="34" charset="0"/>
              <a:buChar char="•"/>
            </a:pPr>
            <a:r>
              <a:rPr lang="en-US" sz="1800" spc="-10" dirty="0">
                <a:cs typeface="Arial" panose="020B0604020202020204" pitchFamily="34" charset="0"/>
              </a:rPr>
              <a:t>Receive </a:t>
            </a:r>
            <a:r>
              <a:rPr lang="en-US" sz="1800" spc="5" dirty="0">
                <a:cs typeface="Arial" panose="020B0604020202020204" pitchFamily="34" charset="0"/>
              </a:rPr>
              <a:t>1</a:t>
            </a:r>
            <a:r>
              <a:rPr lang="en-US" sz="1800" spc="7" baseline="25641" dirty="0">
                <a:cs typeface="Arial" panose="020B0604020202020204" pitchFamily="34" charset="0"/>
              </a:rPr>
              <a:t>st </a:t>
            </a:r>
            <a:r>
              <a:rPr lang="en-US" sz="1800" spc="-5" dirty="0">
                <a:cs typeface="Arial" panose="020B0604020202020204" pitchFamily="34" charset="0"/>
              </a:rPr>
              <a:t>Interim</a:t>
            </a:r>
            <a:r>
              <a:rPr lang="en-US" sz="1800" spc="-270" dirty="0">
                <a:cs typeface="Arial" panose="020B0604020202020204" pitchFamily="34" charset="0"/>
              </a:rPr>
              <a:t> </a:t>
            </a:r>
            <a:r>
              <a:rPr lang="en-US" sz="1800" spc="-10" dirty="0">
                <a:cs typeface="Arial" panose="020B0604020202020204" pitchFamily="34" charset="0"/>
              </a:rPr>
              <a:t>payment (approximately 75%-80%)</a:t>
            </a:r>
            <a:endParaRPr lang="en-US" sz="1800" dirty="0">
              <a:cs typeface="Arial" panose="020B0604020202020204" pitchFamily="34" charset="0"/>
            </a:endParaRPr>
          </a:p>
          <a:p>
            <a:pPr marL="755015" marR="5080" indent="-285750">
              <a:lnSpc>
                <a:spcPts val="2160"/>
              </a:lnSpc>
              <a:spcBef>
                <a:spcPts val="525"/>
              </a:spcBef>
              <a:buFont typeface="Arial" panose="020B0604020202020204" pitchFamily="34" charset="0"/>
              <a:buChar char="•"/>
            </a:pPr>
            <a:r>
              <a:rPr lang="en-US" sz="1800" spc="-10" dirty="0">
                <a:cs typeface="Arial" panose="020B0604020202020204" pitchFamily="34" charset="0"/>
              </a:rPr>
              <a:t>Receive </a:t>
            </a:r>
            <a:r>
              <a:rPr lang="en-US" sz="1800" spc="-5" dirty="0">
                <a:cs typeface="Arial" panose="020B0604020202020204" pitchFamily="34" charset="0"/>
              </a:rPr>
              <a:t>letter from OPM with Civil Service Annuitant</a:t>
            </a:r>
            <a:r>
              <a:rPr lang="en-US" sz="1800" spc="-290" dirty="0">
                <a:cs typeface="Arial" panose="020B0604020202020204" pitchFamily="34" charset="0"/>
              </a:rPr>
              <a:t> </a:t>
            </a:r>
            <a:r>
              <a:rPr lang="en-US" sz="1800" spc="-5" dirty="0">
                <a:cs typeface="Arial" panose="020B0604020202020204" pitchFamily="34" charset="0"/>
              </a:rPr>
              <a:t>(CSA) </a:t>
            </a:r>
            <a:r>
              <a:rPr lang="en-US" sz="1800" spc="-10" dirty="0">
                <a:cs typeface="Arial" panose="020B0604020202020204" pitchFamily="34" charset="0"/>
              </a:rPr>
              <a:t>number</a:t>
            </a:r>
          </a:p>
          <a:p>
            <a:pPr marL="285750" marR="5080" indent="-285750">
              <a:lnSpc>
                <a:spcPts val="2160"/>
              </a:lnSpc>
              <a:spcBef>
                <a:spcPts val="525"/>
              </a:spcBef>
              <a:buFont typeface="Arial" panose="020B0604020202020204" pitchFamily="34" charset="0"/>
              <a:buChar char="•"/>
            </a:pPr>
            <a:r>
              <a:rPr lang="en-US" spc="-10" dirty="0">
                <a:cs typeface="Arial" panose="020B0604020202020204" pitchFamily="34" charset="0"/>
              </a:rPr>
              <a:t>Be prepared for interim pay status to last 6 months</a:t>
            </a:r>
          </a:p>
          <a:p>
            <a:pPr marL="285750" marR="5080" indent="-285750">
              <a:lnSpc>
                <a:spcPts val="2160"/>
              </a:lnSpc>
              <a:spcBef>
                <a:spcPts val="525"/>
              </a:spcBef>
              <a:buFont typeface="Arial" panose="020B0604020202020204" pitchFamily="34" charset="0"/>
              <a:buChar char="•"/>
            </a:pPr>
            <a:r>
              <a:rPr lang="en-US" spc="-10" dirty="0">
                <a:cs typeface="Arial" panose="020B0604020202020204" pitchFamily="34" charset="0"/>
              </a:rPr>
              <a:t>No FERS Supplement while in interim pay </a:t>
            </a:r>
          </a:p>
          <a:p>
            <a:pPr marL="285750" marR="5080" indent="-285750">
              <a:lnSpc>
                <a:spcPts val="2160"/>
              </a:lnSpc>
              <a:spcBef>
                <a:spcPts val="525"/>
              </a:spcBef>
              <a:buFont typeface="Arial" panose="020B0604020202020204" pitchFamily="34" charset="0"/>
              <a:buChar char="•"/>
            </a:pPr>
            <a:r>
              <a:rPr lang="en-US" spc="-10" dirty="0">
                <a:cs typeface="Arial" panose="020B0604020202020204" pitchFamily="34" charset="0"/>
              </a:rPr>
              <a:t>Can begin TSP withdrawal process 30 days after retirement</a:t>
            </a:r>
          </a:p>
          <a:p>
            <a:pPr marL="857250" marR="5080" lvl="2" indent="-285750">
              <a:lnSpc>
                <a:spcPts val="2160"/>
              </a:lnSpc>
              <a:spcBef>
                <a:spcPts val="525"/>
              </a:spcBef>
              <a:buFont typeface="Arial" panose="020B0604020202020204" pitchFamily="34" charset="0"/>
              <a:buChar char="•"/>
            </a:pPr>
            <a:r>
              <a:rPr lang="en-US" spc="-10" dirty="0">
                <a:cs typeface="Arial" panose="020B0604020202020204" pitchFamily="34" charset="0"/>
              </a:rPr>
              <a:t>Contact Benefits Specialist if TSP shows you as active</a:t>
            </a:r>
            <a:endParaRPr lang="en-US" dirty="0">
              <a:cs typeface="Arial" panose="020B0604020202020204" pitchFamily="34" charset="0"/>
            </a:endParaRPr>
          </a:p>
          <a:p>
            <a:pPr marL="755015" marR="5080" indent="-285750">
              <a:lnSpc>
                <a:spcPts val="2160"/>
              </a:lnSpc>
              <a:spcBef>
                <a:spcPts val="525"/>
              </a:spcBef>
              <a:buFont typeface="Arial" panose="020B0604020202020204" pitchFamily="34" charset="0"/>
              <a:buChar char="•"/>
            </a:pPr>
            <a:endParaRPr lang="en-US" sz="1800" spc="-10" dirty="0">
              <a:cs typeface="Arial" panose="020B0604020202020204" pitchFamily="34" charset="0"/>
            </a:endParaRPr>
          </a:p>
        </p:txBody>
      </p:sp>
    </p:spTree>
    <p:extLst>
      <p:ext uri="{BB962C8B-B14F-4D97-AF65-F5344CB8AC3E}">
        <p14:creationId xmlns:p14="http://schemas.microsoft.com/office/powerpoint/2010/main" val="37990996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1104087" y="156201"/>
            <a:ext cx="6984206" cy="1087438"/>
          </a:xfrm>
        </p:spPr>
        <p:txBody>
          <a:bodyPr>
            <a:normAutofit/>
          </a:bodyPr>
          <a:lstStyle/>
          <a:p>
            <a:pPr algn="ctr"/>
            <a:r>
              <a:rPr lang="en-US" dirty="0"/>
              <a:t>Contact Information</a:t>
            </a:r>
            <a:endParaRPr lang="en-US" u="sng" dirty="0"/>
          </a:p>
        </p:txBody>
      </p:sp>
      <p:sp>
        <p:nvSpPr>
          <p:cNvPr id="6" name="TextBox 5">
            <a:extLst>
              <a:ext uri="{FF2B5EF4-FFF2-40B4-BE49-F238E27FC236}">
                <a16:creationId xmlns:a16="http://schemas.microsoft.com/office/drawing/2014/main" id="{CBE81E31-8B53-4709-9C09-7E164FA136C6}"/>
              </a:ext>
            </a:extLst>
          </p:cNvPr>
          <p:cNvSpPr txBox="1"/>
          <p:nvPr/>
        </p:nvSpPr>
        <p:spPr>
          <a:xfrm>
            <a:off x="433389" y="1002176"/>
            <a:ext cx="8273143" cy="1508105"/>
          </a:xfrm>
          <a:prstGeom prst="rect">
            <a:avLst/>
          </a:prstGeom>
          <a:noFill/>
        </p:spPr>
        <p:txBody>
          <a:bodyPr wrap="square">
            <a:spAutoFit/>
          </a:bodyPr>
          <a:lstStyle/>
          <a:p>
            <a:pPr marL="12700" algn="ctr">
              <a:lnSpc>
                <a:spcPct val="100000"/>
              </a:lnSpc>
              <a:spcBef>
                <a:spcPts val="760"/>
              </a:spcBef>
              <a:tabLst>
                <a:tab pos="240665" algn="l"/>
              </a:tabLst>
            </a:pPr>
            <a:r>
              <a:rPr lang="en-US" b="1" dirty="0">
                <a:cs typeface="Arial" panose="020B0604020202020204" pitchFamily="34" charset="0"/>
              </a:rPr>
              <a:t>Retirement Benefits Inquiries Contact:</a:t>
            </a:r>
          </a:p>
          <a:p>
            <a:pPr marL="12700" algn="ctr">
              <a:spcBef>
                <a:spcPts val="760"/>
              </a:spcBef>
              <a:tabLst>
                <a:tab pos="240665" algn="l"/>
              </a:tabLst>
            </a:pPr>
            <a:r>
              <a:rPr lang="en-US" b="1" spc="-5" dirty="0">
                <a:cs typeface="Arial"/>
              </a:rPr>
              <a:t>Email:</a:t>
            </a:r>
            <a:r>
              <a:rPr lang="en-US" b="1" dirty="0">
                <a:cs typeface="Arial" panose="020B0604020202020204" pitchFamily="34" charset="0"/>
              </a:rPr>
              <a:t> </a:t>
            </a:r>
            <a:r>
              <a:rPr lang="en-US" dirty="0">
                <a:cs typeface="Arial" panose="020B0604020202020204" pitchFamily="34" charset="0"/>
                <a:hlinkClick r:id="rId2"/>
              </a:rPr>
              <a:t>Bie-benefits@bia.gov</a:t>
            </a:r>
            <a:endParaRPr lang="en-US" dirty="0">
              <a:cs typeface="Arial"/>
            </a:endParaRPr>
          </a:p>
          <a:p>
            <a:pPr marL="12700" algn="ctr">
              <a:lnSpc>
                <a:spcPct val="100000"/>
              </a:lnSpc>
              <a:spcBef>
                <a:spcPts val="760"/>
              </a:spcBef>
              <a:tabLst>
                <a:tab pos="240665" algn="l"/>
              </a:tabLst>
            </a:pPr>
            <a:endParaRPr lang="en-US" b="1" dirty="0">
              <a:cs typeface="Arial" panose="020B0604020202020204" pitchFamily="34" charset="0"/>
            </a:endParaRPr>
          </a:p>
          <a:p>
            <a:pPr marL="469900" lvl="1">
              <a:spcBef>
                <a:spcPts val="760"/>
              </a:spcBef>
              <a:tabLst>
                <a:tab pos="240665" algn="l"/>
              </a:tabLst>
            </a:pPr>
            <a:endParaRPr lang="en-US" dirty="0">
              <a:cs typeface="Arial" panose="020B0604020202020204" pitchFamily="34" charset="0"/>
            </a:endParaRPr>
          </a:p>
        </p:txBody>
      </p:sp>
      <p:graphicFrame>
        <p:nvGraphicFramePr>
          <p:cNvPr id="8" name="Table 17">
            <a:extLst>
              <a:ext uri="{FF2B5EF4-FFF2-40B4-BE49-F238E27FC236}">
                <a16:creationId xmlns:a16="http://schemas.microsoft.com/office/drawing/2014/main" id="{937424F0-190F-44D6-A922-A084AA580682}"/>
              </a:ext>
            </a:extLst>
          </p:cNvPr>
          <p:cNvGraphicFramePr>
            <a:graphicFrameLocks noGrp="1"/>
          </p:cNvGraphicFramePr>
          <p:nvPr>
            <p:extLst>
              <p:ext uri="{D42A27DB-BD31-4B8C-83A1-F6EECF244321}">
                <p14:modId xmlns:p14="http://schemas.microsoft.com/office/powerpoint/2010/main" val="499669904"/>
              </p:ext>
            </p:extLst>
          </p:nvPr>
        </p:nvGraphicFramePr>
        <p:xfrm>
          <a:off x="1015999" y="1828799"/>
          <a:ext cx="7160382" cy="3703320"/>
        </p:xfrm>
        <a:graphic>
          <a:graphicData uri="http://schemas.openxmlformats.org/drawingml/2006/table">
            <a:tbl>
              <a:tblPr firstRow="1" bandRow="1">
                <a:tableStyleId>{5C22544A-7EE6-4342-B048-85BDC9FD1C3A}</a:tableStyleId>
              </a:tblPr>
              <a:tblGrid>
                <a:gridCol w="3654324">
                  <a:extLst>
                    <a:ext uri="{9D8B030D-6E8A-4147-A177-3AD203B41FA5}">
                      <a16:colId xmlns:a16="http://schemas.microsoft.com/office/drawing/2014/main" val="3534736463"/>
                    </a:ext>
                  </a:extLst>
                </a:gridCol>
                <a:gridCol w="3506058">
                  <a:extLst>
                    <a:ext uri="{9D8B030D-6E8A-4147-A177-3AD203B41FA5}">
                      <a16:colId xmlns:a16="http://schemas.microsoft.com/office/drawing/2014/main" val="1641503203"/>
                    </a:ext>
                  </a:extLst>
                </a:gridCol>
              </a:tblGrid>
              <a:tr h="3648401">
                <a:tc>
                  <a:txBody>
                    <a:bodyPr/>
                    <a:lstStyle/>
                    <a:p>
                      <a:pPr marL="0" marR="266065" algn="ctr">
                        <a:spcBef>
                          <a:spcPts val="0"/>
                        </a:spcBef>
                        <a:spcAft>
                          <a:spcPts val="600"/>
                        </a:spcAft>
                      </a:pPr>
                      <a:r>
                        <a:rPr lang="en-US" sz="1800" b="1" spc="-5" dirty="0">
                          <a:solidFill>
                            <a:schemeClr val="tx1"/>
                          </a:solidFill>
                          <a:latin typeface="+mn-lt"/>
                          <a:cs typeface="Arial"/>
                        </a:rPr>
                        <a:t>Vacant</a:t>
                      </a:r>
                    </a:p>
                    <a:p>
                      <a:pPr marL="0" marR="266065">
                        <a:lnSpc>
                          <a:spcPct val="100000"/>
                        </a:lnSpc>
                        <a:spcBef>
                          <a:spcPts val="0"/>
                        </a:spcBef>
                      </a:pPr>
                      <a:r>
                        <a:rPr lang="en-US" sz="1600" b="0" spc="-5" dirty="0">
                          <a:solidFill>
                            <a:schemeClr val="tx1"/>
                          </a:solidFill>
                          <a:latin typeface="+mn-lt"/>
                          <a:cs typeface="Arial"/>
                        </a:rPr>
                        <a:t>Phone: </a:t>
                      </a:r>
                    </a:p>
                    <a:p>
                      <a:pPr marL="0" marR="266065">
                        <a:lnSpc>
                          <a:spcPct val="100000"/>
                        </a:lnSpc>
                        <a:spcBef>
                          <a:spcPts val="0"/>
                        </a:spcBef>
                      </a:pPr>
                      <a:r>
                        <a:rPr lang="en-US" sz="1600" b="0" spc="-5" dirty="0">
                          <a:solidFill>
                            <a:schemeClr val="tx1"/>
                          </a:solidFill>
                          <a:latin typeface="+mn-lt"/>
                          <a:cs typeface="Arial"/>
                        </a:rPr>
                        <a:t>Service Areas: New Mexico, Arizona Navajo North, Utah</a:t>
                      </a:r>
                    </a:p>
                    <a:p>
                      <a:pPr marL="0" marR="266065" algn="ctr">
                        <a:spcBef>
                          <a:spcPts val="0"/>
                        </a:spcBef>
                      </a:pPr>
                      <a:endParaRPr lang="en-US" sz="1400" b="1" dirty="0">
                        <a:solidFill>
                          <a:schemeClr val="tx1"/>
                        </a:solidFill>
                        <a:latin typeface="+mn-lt"/>
                        <a:cs typeface="Arial"/>
                      </a:endParaRPr>
                    </a:p>
                    <a:p>
                      <a:pPr marL="0" marR="266065" algn="ctr">
                        <a:spcBef>
                          <a:spcPts val="0"/>
                        </a:spcBef>
                      </a:pPr>
                      <a:endParaRPr lang="en-US" sz="1400" b="1" dirty="0">
                        <a:solidFill>
                          <a:schemeClr val="tx1"/>
                        </a:solidFill>
                        <a:latin typeface="+mn-lt"/>
                        <a:cs typeface="Arial"/>
                      </a:endParaRPr>
                    </a:p>
                    <a:p>
                      <a:pPr marL="0" marR="266065" algn="ctr">
                        <a:spcBef>
                          <a:spcPts val="0"/>
                        </a:spcBef>
                      </a:pPr>
                      <a:endParaRPr lang="en-US" sz="1600" b="1" dirty="0">
                        <a:solidFill>
                          <a:schemeClr val="tx1"/>
                        </a:solidFill>
                        <a:latin typeface="+mn-lt"/>
                        <a:cs typeface="Arial"/>
                      </a:endParaRPr>
                    </a:p>
                    <a:p>
                      <a:pPr marL="0" marR="266065" algn="ctr">
                        <a:spcBef>
                          <a:spcPts val="0"/>
                        </a:spcBef>
                      </a:pPr>
                      <a:endParaRPr lang="en-US" sz="1600" b="1" dirty="0">
                        <a:solidFill>
                          <a:schemeClr val="tx1"/>
                        </a:solidFill>
                        <a:latin typeface="+mn-lt"/>
                        <a:cs typeface="Arial"/>
                      </a:endParaRPr>
                    </a:p>
                    <a:p>
                      <a:pPr marL="0" marR="266065" algn="ctr">
                        <a:spcBef>
                          <a:spcPts val="0"/>
                        </a:spcBef>
                      </a:pPr>
                      <a:endParaRPr lang="en-US" sz="1600" b="1" dirty="0">
                        <a:solidFill>
                          <a:schemeClr val="tx1"/>
                        </a:solidFill>
                        <a:latin typeface="+mn-lt"/>
                        <a:cs typeface="Arial"/>
                      </a:endParaRPr>
                    </a:p>
                    <a:p>
                      <a:pPr marL="0" marR="266065" algn="ctr">
                        <a:spcBef>
                          <a:spcPts val="0"/>
                        </a:spcBef>
                      </a:pPr>
                      <a:r>
                        <a:rPr lang="en-US" sz="1600" b="1" dirty="0">
                          <a:solidFill>
                            <a:schemeClr val="tx1"/>
                          </a:solidFill>
                          <a:latin typeface="+mn-lt"/>
                          <a:cs typeface="Arial"/>
                        </a:rPr>
                        <a:t>Mailing Address:</a:t>
                      </a:r>
                    </a:p>
                    <a:p>
                      <a:pPr marL="91440" marR="266065">
                        <a:spcBef>
                          <a:spcPts val="325"/>
                        </a:spcBef>
                      </a:pPr>
                      <a:r>
                        <a:rPr lang="en-US" sz="1600" b="0" dirty="0">
                          <a:solidFill>
                            <a:schemeClr val="tx1"/>
                          </a:solidFill>
                          <a:latin typeface="+mn-lt"/>
                          <a:cs typeface="Arial"/>
                        </a:rPr>
                        <a:t>Interior-Bureau of Indian Education</a:t>
                      </a:r>
                    </a:p>
                    <a:p>
                      <a:pPr marL="91440" marR="266065">
                        <a:spcBef>
                          <a:spcPts val="325"/>
                        </a:spcBef>
                      </a:pPr>
                      <a:r>
                        <a:rPr lang="en-US" sz="1600" b="0" dirty="0">
                          <a:solidFill>
                            <a:schemeClr val="tx1"/>
                          </a:solidFill>
                          <a:latin typeface="+mn-lt"/>
                          <a:cs typeface="Arial"/>
                        </a:rPr>
                        <a:t>1011 Indian School Rd NW, Suite 150</a:t>
                      </a:r>
                    </a:p>
                    <a:p>
                      <a:pPr marL="91440" marR="266065">
                        <a:spcBef>
                          <a:spcPts val="325"/>
                        </a:spcBef>
                      </a:pPr>
                      <a:r>
                        <a:rPr lang="en-US" sz="1600" b="0" dirty="0">
                          <a:solidFill>
                            <a:schemeClr val="tx1"/>
                          </a:solidFill>
                          <a:latin typeface="+mn-lt"/>
                          <a:cs typeface="Arial"/>
                        </a:rPr>
                        <a:t>Albuquerque, NM 87104</a:t>
                      </a:r>
                    </a:p>
                    <a:p>
                      <a:endParaRPr lang="en-US" sz="1400" dirty="0">
                        <a:highlight>
                          <a:srgbClr val="4F81C0"/>
                        </a:highlight>
                        <a:latin typeface="+mn-lt"/>
                      </a:endParaRPr>
                    </a:p>
                  </a:txBody>
                  <a:tcPr>
                    <a:solidFill>
                      <a:schemeClr val="tx2">
                        <a:lumMod val="40000"/>
                        <a:lumOff val="60000"/>
                      </a:schemeClr>
                    </a:solidFill>
                  </a:tcPr>
                </a:tc>
                <a:tc>
                  <a:txBody>
                    <a:bodyPr/>
                    <a:lstStyle/>
                    <a:p>
                      <a:pPr marL="0" marR="266065" algn="ctr">
                        <a:spcBef>
                          <a:spcPts val="0"/>
                        </a:spcBef>
                        <a:spcAft>
                          <a:spcPts val="600"/>
                        </a:spcAft>
                      </a:pPr>
                      <a:r>
                        <a:rPr lang="en-US" sz="1800" b="1" spc="-5" dirty="0">
                          <a:solidFill>
                            <a:schemeClr val="tx1"/>
                          </a:solidFill>
                          <a:latin typeface="+mn-lt"/>
                          <a:cs typeface="Arial"/>
                        </a:rPr>
                        <a:t>Stephanie Blanken</a:t>
                      </a:r>
                    </a:p>
                    <a:p>
                      <a:pPr marL="0" marR="266065">
                        <a:spcBef>
                          <a:spcPts val="0"/>
                        </a:spcBef>
                      </a:pPr>
                      <a:r>
                        <a:rPr lang="en-US" sz="1600" b="0" spc="-5" dirty="0">
                          <a:solidFill>
                            <a:schemeClr val="tx1"/>
                          </a:solidFill>
                          <a:latin typeface="+mn-lt"/>
                          <a:cs typeface="Arial"/>
                        </a:rPr>
                        <a:t>Phone: (785) 830-2731</a:t>
                      </a:r>
                    </a:p>
                    <a:p>
                      <a:pPr marL="0" marR="266065">
                        <a:spcBef>
                          <a:spcPts val="0"/>
                        </a:spcBef>
                      </a:pPr>
                      <a:r>
                        <a:rPr lang="en-US" sz="1600" b="0" spc="-5" dirty="0">
                          <a:solidFill>
                            <a:schemeClr val="tx1"/>
                          </a:solidFill>
                          <a:latin typeface="+mn-lt"/>
                          <a:cs typeface="Arial"/>
                        </a:rPr>
                        <a:t>Service Areas: Arizona Navajo South, Arizona Navajo Central, Havasupai, </a:t>
                      </a:r>
                      <a:r>
                        <a:rPr lang="en-US" sz="1600" b="0" dirty="0">
                          <a:solidFill>
                            <a:schemeClr val="tx1"/>
                          </a:solidFill>
                          <a:latin typeface="+mn-lt"/>
                          <a:cs typeface="Arial" panose="020B0604020202020204" pitchFamily="34" charset="0"/>
                        </a:rPr>
                        <a:t>Oklahoma, North &amp; South Dakota, California, Oregon, Montana, Wyoming, HR Office</a:t>
                      </a:r>
                    </a:p>
                    <a:p>
                      <a:pPr marL="0" marR="266065">
                        <a:spcBef>
                          <a:spcPts val="0"/>
                        </a:spcBef>
                      </a:pPr>
                      <a:endParaRPr lang="en-US" sz="1600" b="0" dirty="0">
                        <a:solidFill>
                          <a:schemeClr val="tx1"/>
                        </a:solidFill>
                        <a:latin typeface="+mn-lt"/>
                        <a:cs typeface="Arial" panose="020B0604020202020204" pitchFamily="34" charset="0"/>
                      </a:endParaRPr>
                    </a:p>
                    <a:p>
                      <a:pPr marL="0" marR="266065" algn="ctr">
                        <a:spcBef>
                          <a:spcPts val="0"/>
                        </a:spcBef>
                      </a:pPr>
                      <a:endParaRPr lang="en-US" sz="800" b="1" dirty="0">
                        <a:solidFill>
                          <a:schemeClr val="tx1"/>
                        </a:solidFill>
                        <a:latin typeface="+mn-lt"/>
                        <a:cs typeface="Arial" panose="020B0604020202020204" pitchFamily="34" charset="0"/>
                      </a:endParaRPr>
                    </a:p>
                    <a:p>
                      <a:pPr marL="0" marR="266065" algn="ctr">
                        <a:spcBef>
                          <a:spcPts val="0"/>
                        </a:spcBef>
                      </a:pPr>
                      <a:r>
                        <a:rPr lang="en-US" sz="1600" b="1" dirty="0">
                          <a:solidFill>
                            <a:schemeClr val="tx1"/>
                          </a:solidFill>
                          <a:latin typeface="+mn-lt"/>
                          <a:cs typeface="Arial" panose="020B0604020202020204" pitchFamily="34" charset="0"/>
                        </a:rPr>
                        <a:t>Mailing Address:</a:t>
                      </a:r>
                    </a:p>
                    <a:p>
                      <a:pPr marL="0" marR="266065" algn="l">
                        <a:spcBef>
                          <a:spcPts val="0"/>
                        </a:spcBef>
                      </a:pPr>
                      <a:r>
                        <a:rPr lang="en-US" sz="1600" b="0" dirty="0">
                          <a:solidFill>
                            <a:schemeClr val="tx1"/>
                          </a:solidFill>
                          <a:latin typeface="+mn-lt"/>
                          <a:cs typeface="Arial" panose="020B0604020202020204" pitchFamily="34" charset="0"/>
                        </a:rPr>
                        <a:t>Interior-Bureau of Indian Education</a:t>
                      </a:r>
                    </a:p>
                    <a:p>
                      <a:pPr marL="0" marR="266065" algn="l">
                        <a:spcBef>
                          <a:spcPts val="0"/>
                        </a:spcBef>
                      </a:pPr>
                      <a:r>
                        <a:rPr lang="en-US" sz="1600" b="0" dirty="0">
                          <a:solidFill>
                            <a:schemeClr val="tx1"/>
                          </a:solidFill>
                          <a:latin typeface="+mn-lt"/>
                          <a:cs typeface="Arial" panose="020B0604020202020204" pitchFamily="34" charset="0"/>
                        </a:rPr>
                        <a:t>155 Indian Ave</a:t>
                      </a:r>
                    </a:p>
                    <a:p>
                      <a:pPr marL="0" marR="266065" algn="l">
                        <a:spcBef>
                          <a:spcPts val="0"/>
                        </a:spcBef>
                      </a:pPr>
                      <a:r>
                        <a:rPr lang="en-US" sz="1600" b="0" dirty="0">
                          <a:solidFill>
                            <a:schemeClr val="tx1"/>
                          </a:solidFill>
                          <a:latin typeface="+mn-lt"/>
                          <a:cs typeface="Arial" panose="020B0604020202020204" pitchFamily="34" charset="0"/>
                        </a:rPr>
                        <a:t>Human</a:t>
                      </a:r>
                      <a:r>
                        <a:rPr lang="en-US" sz="1600" b="0" baseline="0" dirty="0">
                          <a:solidFill>
                            <a:schemeClr val="tx1"/>
                          </a:solidFill>
                          <a:latin typeface="+mn-lt"/>
                          <a:cs typeface="Arial" panose="020B0604020202020204" pitchFamily="34" charset="0"/>
                        </a:rPr>
                        <a:t> Resources #5021</a:t>
                      </a:r>
                      <a:endParaRPr lang="en-US" sz="1600" b="0" dirty="0">
                        <a:solidFill>
                          <a:schemeClr val="tx1"/>
                        </a:solidFill>
                        <a:latin typeface="+mn-lt"/>
                        <a:cs typeface="Arial" panose="020B0604020202020204" pitchFamily="34" charset="0"/>
                      </a:endParaRPr>
                    </a:p>
                    <a:p>
                      <a:pPr marL="0" marR="266065" algn="l">
                        <a:spcBef>
                          <a:spcPts val="0"/>
                        </a:spcBef>
                      </a:pPr>
                      <a:r>
                        <a:rPr lang="en-US" sz="1600" b="0" dirty="0">
                          <a:solidFill>
                            <a:schemeClr val="tx1"/>
                          </a:solidFill>
                          <a:latin typeface="+mn-lt"/>
                          <a:cs typeface="Arial" panose="020B0604020202020204" pitchFamily="34" charset="0"/>
                        </a:rPr>
                        <a:t>Lawrence, KS 66046</a:t>
                      </a:r>
                      <a:endParaRPr lang="en-US" sz="1600" b="0" dirty="0">
                        <a:solidFill>
                          <a:schemeClr val="tx1"/>
                        </a:solidFill>
                        <a:latin typeface="+mn-lt"/>
                      </a:endParaRPr>
                    </a:p>
                    <a:p>
                      <a:endParaRPr lang="en-US" sz="1400" dirty="0">
                        <a:highlight>
                          <a:srgbClr val="4F81C0"/>
                        </a:highlight>
                        <a:latin typeface="+mn-lt"/>
                      </a:endParaRPr>
                    </a:p>
                  </a:txBody>
                  <a:tcPr>
                    <a:solidFill>
                      <a:schemeClr val="tx2">
                        <a:lumMod val="40000"/>
                        <a:lumOff val="60000"/>
                      </a:schemeClr>
                    </a:solidFill>
                  </a:tcPr>
                </a:tc>
                <a:extLst>
                  <a:ext uri="{0D108BD9-81ED-4DB2-BD59-A6C34878D82A}">
                    <a16:rowId xmlns:a16="http://schemas.microsoft.com/office/drawing/2014/main" val="30347791"/>
                  </a:ext>
                </a:extLst>
              </a:tr>
            </a:tbl>
          </a:graphicData>
        </a:graphic>
      </p:graphicFrame>
    </p:spTree>
    <p:extLst>
      <p:ext uri="{BB962C8B-B14F-4D97-AF65-F5344CB8AC3E}">
        <p14:creationId xmlns:p14="http://schemas.microsoft.com/office/powerpoint/2010/main" val="3891250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48191C-AD27-4477-9BAD-67AE7F7888B5}"/>
              </a:ext>
            </a:extLst>
          </p:cNvPr>
          <p:cNvSpPr>
            <a:spLocks noGrp="1"/>
          </p:cNvSpPr>
          <p:nvPr>
            <p:ph sz="half" idx="13"/>
          </p:nvPr>
        </p:nvSpPr>
        <p:spPr>
          <a:xfrm>
            <a:off x="898442" y="1081088"/>
            <a:ext cx="6883483" cy="625821"/>
          </a:xfrm>
        </p:spPr>
        <p:txBody>
          <a:bodyPr>
            <a:normAutofit/>
          </a:bodyPr>
          <a:lstStyle/>
          <a:p>
            <a:pPr marL="0" indent="0" algn="ctr">
              <a:buNone/>
            </a:pPr>
            <a:r>
              <a:rPr lang="en-US" dirty="0">
                <a:latin typeface="+mj-lt"/>
              </a:rPr>
              <a:t>Electronic Official Personnel File</a:t>
            </a:r>
          </a:p>
        </p:txBody>
      </p:sp>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1696160" y="-6350"/>
            <a:ext cx="5288046" cy="1087438"/>
          </a:xfrm>
        </p:spPr>
        <p:txBody>
          <a:bodyPr/>
          <a:lstStyle/>
          <a:p>
            <a:pPr algn="ctr"/>
            <a:r>
              <a:rPr lang="en-US" u="sng" dirty="0"/>
              <a:t>EOPF</a:t>
            </a:r>
          </a:p>
        </p:txBody>
      </p:sp>
      <p:sp>
        <p:nvSpPr>
          <p:cNvPr id="8" name="TextBox 7">
            <a:extLst>
              <a:ext uri="{FF2B5EF4-FFF2-40B4-BE49-F238E27FC236}">
                <a16:creationId xmlns:a16="http://schemas.microsoft.com/office/drawing/2014/main" id="{67105FBA-9742-4B90-A317-5EB6482A5A41}"/>
              </a:ext>
            </a:extLst>
          </p:cNvPr>
          <p:cNvSpPr txBox="1"/>
          <p:nvPr/>
        </p:nvSpPr>
        <p:spPr>
          <a:xfrm>
            <a:off x="2133599" y="5514900"/>
            <a:ext cx="5686425" cy="1631216"/>
          </a:xfrm>
          <a:prstGeom prst="rect">
            <a:avLst/>
          </a:prstGeom>
          <a:noFill/>
        </p:spPr>
        <p:txBody>
          <a:bodyPr wrap="square">
            <a:spAutoFit/>
          </a:bodyPr>
          <a:lstStyle/>
          <a:p>
            <a:pPr marL="12700"/>
            <a:endParaRPr lang="de-DE" sz="2000" dirty="0">
              <a:cs typeface="Arial"/>
            </a:endParaRPr>
          </a:p>
          <a:p>
            <a:pPr marL="12700"/>
            <a:r>
              <a:rPr lang="de-DE" sz="2000" dirty="0">
                <a:cs typeface="Arial"/>
              </a:rPr>
              <a:t>eOPF Website: </a:t>
            </a:r>
            <a:r>
              <a:rPr lang="de-DE" sz="2000" dirty="0">
                <a:cs typeface="Arial"/>
                <a:hlinkClick r:id="rId2"/>
              </a:rPr>
              <a:t>https://eopf.opm.gov/doi/</a:t>
            </a:r>
            <a:endParaRPr lang="de-DE" sz="2000" dirty="0">
              <a:cs typeface="Arial"/>
            </a:endParaRPr>
          </a:p>
          <a:p>
            <a:pPr>
              <a:lnSpc>
                <a:spcPct val="100000"/>
              </a:lnSpc>
            </a:pPr>
            <a:endParaRPr lang="de-DE" sz="2000" dirty="0">
              <a:cs typeface="Times New Roman"/>
            </a:endParaRPr>
          </a:p>
          <a:p>
            <a:pPr>
              <a:lnSpc>
                <a:spcPct val="100000"/>
              </a:lnSpc>
              <a:spcBef>
                <a:spcPts val="20"/>
              </a:spcBef>
            </a:pPr>
            <a:endParaRPr lang="de-DE" sz="2000" dirty="0">
              <a:cs typeface="Times New Roman"/>
            </a:endParaRPr>
          </a:p>
          <a:p>
            <a:pPr marR="5080" algn="r">
              <a:lnSpc>
                <a:spcPct val="100000"/>
              </a:lnSpc>
            </a:pPr>
            <a:endParaRPr lang="de-DE" sz="2000" dirty="0">
              <a:cs typeface="Calibri"/>
            </a:endParaRPr>
          </a:p>
        </p:txBody>
      </p:sp>
      <p:pic>
        <p:nvPicPr>
          <p:cNvPr id="2050" name="Picture 2">
            <a:extLst>
              <a:ext uri="{FF2B5EF4-FFF2-40B4-BE49-F238E27FC236}">
                <a16:creationId xmlns:a16="http://schemas.microsoft.com/office/drawing/2014/main" id="{EDF4C3FA-17FF-49D7-8F54-DA92DB7D9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013" y="1562740"/>
            <a:ext cx="7493345" cy="4299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6827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1104087" y="156201"/>
            <a:ext cx="6984206" cy="1087438"/>
          </a:xfrm>
        </p:spPr>
        <p:txBody>
          <a:bodyPr>
            <a:normAutofit/>
          </a:bodyPr>
          <a:lstStyle/>
          <a:p>
            <a:pPr algn="ctr"/>
            <a:r>
              <a:rPr lang="en-US" dirty="0"/>
              <a:t>Connect With Us</a:t>
            </a:r>
            <a:endParaRPr lang="en-US" u="sng" dirty="0"/>
          </a:p>
        </p:txBody>
      </p:sp>
      <p:pic>
        <p:nvPicPr>
          <p:cNvPr id="7" name="Picture 6">
            <a:extLst>
              <a:ext uri="{FF2B5EF4-FFF2-40B4-BE49-F238E27FC236}">
                <a16:creationId xmlns:a16="http://schemas.microsoft.com/office/drawing/2014/main" id="{FC82DABD-4C1A-4791-9975-F0ACE7568DB0}"/>
              </a:ext>
            </a:extLst>
          </p:cNvPr>
          <p:cNvPicPr/>
          <p:nvPr/>
        </p:nvPicPr>
        <p:blipFill rotWithShape="1">
          <a:blip r:embed="rId2"/>
          <a:srcRect l="44372" t="42058" r="21445" b="25717"/>
          <a:stretch/>
        </p:blipFill>
        <p:spPr bwMode="auto">
          <a:xfrm>
            <a:off x="1246310" y="1427487"/>
            <a:ext cx="6699760" cy="36382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619003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1079897" y="209420"/>
            <a:ext cx="6984206" cy="1087438"/>
          </a:xfrm>
        </p:spPr>
        <p:txBody>
          <a:bodyPr>
            <a:normAutofit fontScale="90000"/>
          </a:bodyPr>
          <a:lstStyle/>
          <a:p>
            <a:pPr algn="ctr"/>
            <a:r>
              <a:rPr lang="en-US" u="sng" dirty="0"/>
              <a:t>Thank you!</a:t>
            </a:r>
            <a:br>
              <a:rPr lang="en-US" u="sng" dirty="0"/>
            </a:br>
            <a:r>
              <a:rPr lang="en-US" dirty="0"/>
              <a:t>Any questions?</a:t>
            </a:r>
          </a:p>
        </p:txBody>
      </p:sp>
      <p:pic>
        <p:nvPicPr>
          <p:cNvPr id="5" name="Picture 4" descr="75+ Free Stock Images 3D Human Character Best Collection &amp; High Resolution">
            <a:extLst>
              <a:ext uri="{FF2B5EF4-FFF2-40B4-BE49-F238E27FC236}">
                <a16:creationId xmlns:a16="http://schemas.microsoft.com/office/drawing/2014/main" id="{DD6E18C0-4C25-4483-9A19-32B1B159B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2095" y="1296858"/>
            <a:ext cx="4751223" cy="4737531"/>
          </a:xfrm>
          <a:prstGeom prst="rect">
            <a:avLst/>
          </a:prstGeom>
        </p:spPr>
      </p:pic>
    </p:spTree>
    <p:extLst>
      <p:ext uri="{BB962C8B-B14F-4D97-AF65-F5344CB8AC3E}">
        <p14:creationId xmlns:p14="http://schemas.microsoft.com/office/powerpoint/2010/main" val="1968828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1CAA3-70E5-4AFB-A718-7472E48A4D6E}"/>
              </a:ext>
            </a:extLst>
          </p:cNvPr>
          <p:cNvSpPr>
            <a:spLocks noGrp="1"/>
          </p:cNvSpPr>
          <p:nvPr>
            <p:ph type="title"/>
          </p:nvPr>
        </p:nvSpPr>
        <p:spPr>
          <a:xfrm>
            <a:off x="351896" y="83532"/>
            <a:ext cx="6984206" cy="1087438"/>
          </a:xfrm>
        </p:spPr>
        <p:txBody>
          <a:bodyPr>
            <a:normAutofit/>
          </a:bodyPr>
          <a:lstStyle/>
          <a:p>
            <a:pPr algn="ctr"/>
            <a:r>
              <a:rPr lang="en-US" u="sng" dirty="0"/>
              <a:t>Standard Form 50 (SF 50)</a:t>
            </a:r>
          </a:p>
        </p:txBody>
      </p:sp>
      <p:pic>
        <p:nvPicPr>
          <p:cNvPr id="10" name="Picture 9">
            <a:extLst>
              <a:ext uri="{FF2B5EF4-FFF2-40B4-BE49-F238E27FC236}">
                <a16:creationId xmlns:a16="http://schemas.microsoft.com/office/drawing/2014/main" id="{83241133-A15B-40D0-8858-9FDEBABB418B}"/>
              </a:ext>
            </a:extLst>
          </p:cNvPr>
          <p:cNvPicPr/>
          <p:nvPr/>
        </p:nvPicPr>
        <p:blipFill rotWithShape="1">
          <a:blip r:embed="rId2"/>
          <a:srcRect l="30833" t="16732" r="35092" b="1912"/>
          <a:stretch/>
        </p:blipFill>
        <p:spPr bwMode="auto">
          <a:xfrm>
            <a:off x="1708030" y="1052423"/>
            <a:ext cx="6219646" cy="5460520"/>
          </a:xfrm>
          <a:prstGeom prst="rect">
            <a:avLst/>
          </a:prstGeom>
          <a:ln>
            <a:noFill/>
          </a:ln>
          <a:extLst>
            <a:ext uri="{53640926-AAD7-44D8-BBD7-CCE9431645EC}">
              <a14:shadowObscured xmlns:a14="http://schemas.microsoft.com/office/drawing/2010/main"/>
            </a:ext>
          </a:extLst>
        </p:spPr>
      </p:pic>
      <p:sp>
        <p:nvSpPr>
          <p:cNvPr id="2" name="Right Arrow 1"/>
          <p:cNvSpPr/>
          <p:nvPr/>
        </p:nvSpPr>
        <p:spPr>
          <a:xfrm>
            <a:off x="610435" y="367761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202422"/>
      </p:ext>
    </p:extLst>
  </p:cSld>
  <p:clrMapOvr>
    <a:masterClrMapping/>
  </p:clrMapOvr>
</p:sld>
</file>

<file path=ppt/theme/theme1.xml><?xml version="1.0" encoding="utf-8"?>
<a:theme xmlns:a="http://schemas.openxmlformats.org/drawingml/2006/main" name="Office Theme">
  <a:themeElements>
    <a:clrScheme name="BIE Color Palette">
      <a:dk1>
        <a:srgbClr val="0F6460"/>
      </a:dk1>
      <a:lt1>
        <a:sysClr val="window" lastClr="FFFFFF"/>
      </a:lt1>
      <a:dk2>
        <a:srgbClr val="9C3D10"/>
      </a:dk2>
      <a:lt2>
        <a:srgbClr val="E66F0E"/>
      </a:lt2>
      <a:accent1>
        <a:srgbClr val="008480"/>
      </a:accent1>
      <a:accent2>
        <a:srgbClr val="E5A000"/>
      </a:accent2>
      <a:accent3>
        <a:srgbClr val="008480"/>
      </a:accent3>
      <a:accent4>
        <a:srgbClr val="D54309"/>
      </a:accent4>
      <a:accent5>
        <a:srgbClr val="6FBAB3"/>
      </a:accent5>
      <a:accent6>
        <a:srgbClr val="FFBE2E"/>
      </a:accent6>
      <a:hlink>
        <a:srgbClr val="008480"/>
      </a:hlink>
      <a:folHlink>
        <a:srgbClr val="7F7F7F"/>
      </a:folHlink>
    </a:clrScheme>
    <a:fontScheme name="BIE Typography">
      <a:majorFont>
        <a:latin typeface="Trebuchet MS"/>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E SLIDE 4.3 Central Office Template" id="{9B7B5AD5-5FFB-453A-A7CF-BB838296C052}" vid="{858E6D96-D63E-4BB5-A635-9B6E650457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1672D4EDF546A48A6E426232A30F512" ma:contentTypeVersion="5" ma:contentTypeDescription="Create a new document." ma:contentTypeScope="" ma:versionID="8ea7b31ddc3b93282a7fd2c86658be76">
  <xsd:schema xmlns:xsd="http://www.w3.org/2001/XMLSchema" xmlns:xs="http://www.w3.org/2001/XMLSchema" xmlns:p="http://schemas.microsoft.com/office/2006/metadata/properties" xmlns:ns2="a6b8fb77-2cf4-46bf-a514-e4f0b1893eed" xmlns:ns3="73166ee1-6b64-49a2-af77-8563fe7cb853" targetNamespace="http://schemas.microsoft.com/office/2006/metadata/properties" ma:root="true" ma:fieldsID="ba26970d2e22f7943abad4892d4589a0" ns2:_="" ns3:_="">
    <xsd:import namespace="a6b8fb77-2cf4-46bf-a514-e4f0b1893eed"/>
    <xsd:import namespace="73166ee1-6b64-49a2-af77-8563fe7cb85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b8fb77-2cf4-46bf-a514-e4f0b1893e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166ee1-6b64-49a2-af77-8563fe7cb85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1387CA-414C-4A4B-BE5C-9E2C9DEAE4A6}">
  <ds:schemaRefs>
    <ds:schemaRef ds:uri="http://schemas.microsoft.com/office/2006/metadata/properties"/>
    <ds:schemaRef ds:uri="a6b8fb77-2cf4-46bf-a514-e4f0b1893eed"/>
    <ds:schemaRef ds:uri="http://schemas.openxmlformats.org/package/2006/metadata/core-properties"/>
    <ds:schemaRef ds:uri="http://purl.org/dc/terms/"/>
    <ds:schemaRef ds:uri="http://schemas.microsoft.com/office/2006/documentManagement/types"/>
    <ds:schemaRef ds:uri="73166ee1-6b64-49a2-af77-8563fe7cb853"/>
    <ds:schemaRef ds:uri="http://purl.org/dc/elements/1.1/"/>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9218057D-CADD-4435-B473-85BAC6559F95}">
  <ds:schemaRefs>
    <ds:schemaRef ds:uri="http://schemas.microsoft.com/sharepoint/v3/contenttype/forms"/>
  </ds:schemaRefs>
</ds:datastoreItem>
</file>

<file path=customXml/itemProps3.xml><?xml version="1.0" encoding="utf-8"?>
<ds:datastoreItem xmlns:ds="http://schemas.openxmlformats.org/officeDocument/2006/customXml" ds:itemID="{797E03E5-F38D-4E25-AA71-2B4611CB2C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b8fb77-2cf4-46bf-a514-e4f0b1893eed"/>
    <ds:schemaRef ds:uri="73166ee1-6b64-49a2-af77-8563fe7cb8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BIE SLIDE 4.3 Central Office Template</Template>
  <TotalTime>1241</TotalTime>
  <Words>4813</Words>
  <Application>Microsoft Office PowerPoint</Application>
  <PresentationFormat>On-screen Show (4:3)</PresentationFormat>
  <Paragraphs>1182</Paragraphs>
  <Slides>81</Slides>
  <Notes>64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vt:lpstr>
      <vt:lpstr>Calibri</vt:lpstr>
      <vt:lpstr>Times New Roman</vt:lpstr>
      <vt:lpstr>Trebuchet MS</vt:lpstr>
      <vt:lpstr>Office Theme</vt:lpstr>
      <vt:lpstr> FERS </vt:lpstr>
      <vt:lpstr>PowerPoint Presentation</vt:lpstr>
      <vt:lpstr>Agenda</vt:lpstr>
      <vt:lpstr>Retirement systems</vt:lpstr>
      <vt:lpstr>FERS</vt:lpstr>
      <vt:lpstr>Earnings and Leave Statement</vt:lpstr>
      <vt:lpstr>EOPF</vt:lpstr>
      <vt:lpstr>EOPF</vt:lpstr>
      <vt:lpstr>Standard Form 50 (SF 50)</vt:lpstr>
      <vt:lpstr>retirements  </vt:lpstr>
      <vt:lpstr>General eligibility</vt:lpstr>
      <vt:lpstr>RSCD</vt:lpstr>
      <vt:lpstr>Minimum retirement age</vt:lpstr>
      <vt:lpstr>Types of retirement</vt:lpstr>
      <vt:lpstr>Optional retirement</vt:lpstr>
      <vt:lpstr>MRA+10</vt:lpstr>
      <vt:lpstr>Deferred retirement</vt:lpstr>
      <vt:lpstr>Disability retirement</vt:lpstr>
      <vt:lpstr>Disability annuity amount</vt:lpstr>
      <vt:lpstr>Disability annuity amount</vt:lpstr>
      <vt:lpstr>Disability retirement</vt:lpstr>
      <vt:lpstr>Civilian deposit / redeposit </vt:lpstr>
      <vt:lpstr>Deposit service </vt:lpstr>
      <vt:lpstr>Deposit service  </vt:lpstr>
      <vt:lpstr>Deposit service  </vt:lpstr>
      <vt:lpstr>redeposit service </vt:lpstr>
      <vt:lpstr>redeposit service  </vt:lpstr>
      <vt:lpstr>Military Deposits</vt:lpstr>
      <vt:lpstr>Military Deposits  </vt:lpstr>
      <vt:lpstr>Military Deposits  </vt:lpstr>
      <vt:lpstr>Military Deposits  </vt:lpstr>
      <vt:lpstr>Paying Military deposits  </vt:lpstr>
      <vt:lpstr>Unused leave</vt:lpstr>
      <vt:lpstr>Unused sick leave</vt:lpstr>
      <vt:lpstr>sick leave chart</vt:lpstr>
      <vt:lpstr>example</vt:lpstr>
      <vt:lpstr>High-3 average salary</vt:lpstr>
      <vt:lpstr>Annuity computation</vt:lpstr>
      <vt:lpstr>Annuity computation</vt:lpstr>
      <vt:lpstr>Fers annuity supplement</vt:lpstr>
      <vt:lpstr>Fers annuity supplement</vt:lpstr>
      <vt:lpstr>Best Date to retire</vt:lpstr>
      <vt:lpstr>Retirement forms</vt:lpstr>
      <vt:lpstr>Reductions &amp; Deductions</vt:lpstr>
      <vt:lpstr>Survivor elections</vt:lpstr>
      <vt:lpstr>Survivor benefit</vt:lpstr>
      <vt:lpstr>Survivor benefit payments</vt:lpstr>
      <vt:lpstr>beneficiary</vt:lpstr>
      <vt:lpstr>cola</vt:lpstr>
      <vt:lpstr>FEHB</vt:lpstr>
      <vt:lpstr>FEHB</vt:lpstr>
      <vt:lpstr>FEHB</vt:lpstr>
      <vt:lpstr>FEHB</vt:lpstr>
      <vt:lpstr>medicare</vt:lpstr>
      <vt:lpstr>fegli</vt:lpstr>
      <vt:lpstr>fegli</vt:lpstr>
      <vt:lpstr>fegli</vt:lpstr>
      <vt:lpstr>fegli</vt:lpstr>
      <vt:lpstr>FEGLI EXAMPLE</vt:lpstr>
      <vt:lpstr>fegli</vt:lpstr>
      <vt:lpstr>fegli</vt:lpstr>
      <vt:lpstr>fegli</vt:lpstr>
      <vt:lpstr>fegli</vt:lpstr>
      <vt:lpstr>fegli</vt:lpstr>
      <vt:lpstr>fegli</vt:lpstr>
      <vt:lpstr>fegli</vt:lpstr>
      <vt:lpstr>fedvip</vt:lpstr>
      <vt:lpstr>fsa</vt:lpstr>
      <vt:lpstr>LTCI</vt:lpstr>
      <vt:lpstr>tsp</vt:lpstr>
      <vt:lpstr>tsp</vt:lpstr>
      <vt:lpstr>Retirement planning</vt:lpstr>
      <vt:lpstr>Steps to retire</vt:lpstr>
      <vt:lpstr>Retirement estimates</vt:lpstr>
      <vt:lpstr>Preparing for retirement</vt:lpstr>
      <vt:lpstr>Retirement timeline</vt:lpstr>
      <vt:lpstr>Retirement Process</vt:lpstr>
      <vt:lpstr>Process after retirement</vt:lpstr>
      <vt:lpstr>Contact Information</vt:lpstr>
      <vt:lpstr>Connect With Us</vt:lpstr>
      <vt:lpstr>Thank you!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Buckley, Natalie N</dc:creator>
  <cp:lastModifiedBy>Blanken, Stephanie</cp:lastModifiedBy>
  <cp:revision>403</cp:revision>
  <dcterms:created xsi:type="dcterms:W3CDTF">2022-01-18T17:04:40Z</dcterms:created>
  <dcterms:modified xsi:type="dcterms:W3CDTF">2024-10-23T16:35:31Z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0x01010001672D4EDF546A48A6E426232A30F512</vt:lpwstr>
  </property>
</Properties>
</file>