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11" r:id="rId1"/>
    <p:sldMasterId id="2147485383" r:id="rId2"/>
  </p:sldMasterIdLst>
  <p:notesMasterIdLst>
    <p:notesMasterId r:id="rId20"/>
  </p:notesMasterIdLst>
  <p:handoutMasterIdLst>
    <p:handoutMasterId r:id="rId21"/>
  </p:handoutMasterIdLst>
  <p:sldIdLst>
    <p:sldId id="719" r:id="rId3"/>
    <p:sldId id="720" r:id="rId4"/>
    <p:sldId id="666" r:id="rId5"/>
    <p:sldId id="667" r:id="rId6"/>
    <p:sldId id="727" r:id="rId7"/>
    <p:sldId id="661" r:id="rId8"/>
    <p:sldId id="721" r:id="rId9"/>
    <p:sldId id="712" r:id="rId10"/>
    <p:sldId id="710" r:id="rId11"/>
    <p:sldId id="714" r:id="rId12"/>
    <p:sldId id="715" r:id="rId13"/>
    <p:sldId id="716" r:id="rId14"/>
    <p:sldId id="717" r:id="rId15"/>
    <p:sldId id="723" r:id="rId16"/>
    <p:sldId id="724" r:id="rId17"/>
    <p:sldId id="725" r:id="rId18"/>
    <p:sldId id="726" r:id="rId1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581"/>
    <a:srgbClr val="389396"/>
    <a:srgbClr val="D9CFC0"/>
    <a:srgbClr val="A18F47"/>
    <a:srgbClr val="CC9900"/>
    <a:srgbClr val="996600"/>
    <a:srgbClr val="33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44" autoAdjust="0"/>
    <p:restoredTop sz="88040" autoAdjust="0"/>
  </p:normalViewPr>
  <p:slideViewPr>
    <p:cSldViewPr>
      <p:cViewPr>
        <p:scale>
          <a:sx n="111" d="100"/>
          <a:sy n="111" d="100"/>
        </p:scale>
        <p:origin x="-756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B954A41-5601-47AA-8ADA-C8F0482041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5664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3708841-9947-407E-AB3C-32D80AE2ED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1039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AA410D-CEDF-4A89-8D0A-D0F0B6AA8954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83D38-9185-47A1-8342-5A35D9C7E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92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B56A6-BE86-4D17-8F65-42A4A6CC3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06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C5448-3502-4A08-BB46-8A0D5F435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90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7F30F-F045-4F95-8690-1B6C165F9D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7631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3972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86D7C-E63E-46C3-B89A-1D220CA632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34652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66DF7-2A45-4669-9AAA-26DFE4E4FE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17897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A9517-222E-4193-AA4B-671F1C0D09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95318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 userDrawn="1"/>
        </p:nvSpPr>
        <p:spPr bwMode="auto">
          <a:xfrm>
            <a:off x="6705600" y="6400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>
              <a:defRPr/>
            </a:lvl1pPr>
          </a:lstStyle>
          <a:p>
            <a:pPr algn="r">
              <a:defRPr/>
            </a:pPr>
            <a:fld id="{00D9A0ED-087C-4590-9ED5-DEBDD7281B07}" type="slidenum">
              <a:rPr lang="en-US" sz="1200" smtClean="0">
                <a:latin typeface="Arial" charset="0"/>
                <a:cs typeface="+mn-cs"/>
              </a:rPr>
              <a:pPr algn="r">
                <a:defRPr/>
              </a:pPr>
              <a:t>‹#›</a:t>
            </a:fld>
            <a:endParaRPr lang="en-US" sz="1200" dirty="0">
              <a:latin typeface="Arial" charset="0"/>
              <a:cs typeface="+mn-cs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7500"/>
            <a:ext cx="6934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1173B-BA39-4905-989C-42F9A265A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62902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987EA-2D90-46D5-9090-A0DE189553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42271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ADC09-4E5F-46F5-9D29-6DE0FD1F17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4575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059F4-809B-46C7-9FA7-92E9AC041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98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90517-57C2-48A5-9615-F274DC0945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6852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79419-8ED7-454D-A67A-B1FFD87849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31095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35A91-08B7-4268-A191-9B46C961E7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29802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A227-7222-41D5-9602-6BBD7467E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3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6675B-F942-4CAE-85AB-557D5AD83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1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F4CE-F5C3-4016-A962-99406D91E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8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0536E-CE92-445E-B15F-93F9D9479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32BF6-889E-4FD1-ADC7-7F83A7334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91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B9A1C-258A-4A4A-A54F-2AD52402C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8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937E9-65B9-47B2-B558-33AB8E9C7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70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D2192EBB-41DA-41C2-AAC2-C9FEB5EBA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21" r:id="rId1"/>
    <p:sldLayoutId id="2147485422" r:id="rId2"/>
    <p:sldLayoutId id="2147485423" r:id="rId3"/>
    <p:sldLayoutId id="2147485424" r:id="rId4"/>
    <p:sldLayoutId id="2147485425" r:id="rId5"/>
    <p:sldLayoutId id="2147485426" r:id="rId6"/>
    <p:sldLayoutId id="2147485427" r:id="rId7"/>
    <p:sldLayoutId id="2147485428" r:id="rId8"/>
    <p:sldLayoutId id="2147485429" r:id="rId9"/>
    <p:sldLayoutId id="2147485430" r:id="rId10"/>
    <p:sldLayoutId id="214748543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1B2AE80B-132B-4835-BDB5-0A93667B45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2" r:id="rId1"/>
    <p:sldLayoutId id="2147485441" r:id="rId2"/>
    <p:sldLayoutId id="2147485433" r:id="rId3"/>
    <p:sldLayoutId id="2147485434" r:id="rId4"/>
    <p:sldLayoutId id="2147485435" r:id="rId5"/>
    <p:sldLayoutId id="2147485442" r:id="rId6"/>
    <p:sldLayoutId id="2147485436" r:id="rId7"/>
    <p:sldLayoutId id="2147485437" r:id="rId8"/>
    <p:sldLayoutId id="2147485438" r:id="rId9"/>
    <p:sldLayoutId id="2147485439" r:id="rId10"/>
    <p:sldLayoutId id="2147485440" r:id="rId11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3" name="Subtitle 4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848600" cy="22098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389396"/>
                </a:solidFill>
              </a:rPr>
              <a:t>Step 4</a:t>
            </a:r>
          </a:p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&lt;Insert Date&gt;</a:t>
            </a:r>
          </a:p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Presenter: &lt;Insert Presenter’s Name&gt;</a:t>
            </a:r>
          </a:p>
          <a:p>
            <a:pPr eaLnBrk="1" hangingPunct="1"/>
            <a:r>
              <a:rPr lang="en-US" sz="1800" b="1" smtClean="0">
                <a:solidFill>
                  <a:schemeClr val="tx1"/>
                </a:solidFill>
              </a:rPr>
              <a:t>&lt;Insert Presentation Time&gt;</a:t>
            </a:r>
            <a:endParaRPr lang="en-US" sz="1800" smtClean="0">
              <a:solidFill>
                <a:schemeClr val="tx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7435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74177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grpSp>
        <p:nvGrpSpPr>
          <p:cNvPr id="14339" name="Group 1"/>
          <p:cNvGrpSpPr>
            <a:grpSpLocks/>
          </p:cNvGrpSpPr>
          <p:nvPr/>
        </p:nvGrpSpPr>
        <p:grpSpPr bwMode="auto">
          <a:xfrm>
            <a:off x="1143000" y="1676400"/>
            <a:ext cx="6538913" cy="4156075"/>
            <a:chOff x="928688" y="1157288"/>
            <a:chExt cx="7290631" cy="5589217"/>
          </a:xfrm>
        </p:grpSpPr>
        <p:sp>
          <p:nvSpPr>
            <p:cNvPr id="14350" name="TextBox 2"/>
            <p:cNvSpPr txBox="1">
              <a:spLocks noChangeArrowheads="1"/>
            </p:cNvSpPr>
            <p:nvPr/>
          </p:nvSpPr>
          <p:spPr bwMode="auto">
            <a:xfrm>
              <a:off x="1254807" y="1461450"/>
              <a:ext cx="64770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200" b="1" u="sng">
                  <a:solidFill>
                    <a:srgbClr val="005581"/>
                  </a:solidFill>
                  <a:latin typeface="Tahoma" pitchFamily="34" charset="0"/>
                  <a:cs typeface="Tahoma" pitchFamily="34" charset="0"/>
                </a:rPr>
                <a:t>STEP 4 </a:t>
              </a:r>
            </a:p>
          </p:txBody>
        </p:sp>
        <p:pic>
          <p:nvPicPr>
            <p:cNvPr id="1435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88" y="1157288"/>
              <a:ext cx="7286625" cy="4543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5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744" y="5717805"/>
              <a:ext cx="7267575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ounded Rectangle 2"/>
          <p:cNvSpPr/>
          <p:nvPr/>
        </p:nvSpPr>
        <p:spPr>
          <a:xfrm>
            <a:off x="1163638" y="3365500"/>
            <a:ext cx="2417762" cy="3683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029200" y="4343400"/>
            <a:ext cx="2417763" cy="3683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613025" y="5408613"/>
            <a:ext cx="511175" cy="406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5800" y="3549650"/>
            <a:ext cx="533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446963" y="4521200"/>
            <a:ext cx="533400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200400" y="5611813"/>
            <a:ext cx="533400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6" name="TextBox 6"/>
          <p:cNvSpPr txBox="1">
            <a:spLocks noChangeArrowheads="1"/>
          </p:cNvSpPr>
          <p:nvPr/>
        </p:nvSpPr>
        <p:spPr bwMode="auto">
          <a:xfrm>
            <a:off x="76200" y="3124200"/>
            <a:ext cx="60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endParaRPr lang="en-US" sz="1200"/>
          </a:p>
          <a:p>
            <a:pPr eaLnBrk="1" hangingPunct="1"/>
            <a:r>
              <a:rPr lang="en-US" sz="1200" b="1"/>
              <a:t>Enter Date</a:t>
            </a:r>
          </a:p>
        </p:txBody>
      </p:sp>
      <p:sp>
        <p:nvSpPr>
          <p:cNvPr id="14347" name="Rectangle 7"/>
          <p:cNvSpPr>
            <a:spLocks noChangeArrowheads="1"/>
          </p:cNvSpPr>
          <p:nvPr/>
        </p:nvSpPr>
        <p:spPr bwMode="auto">
          <a:xfrm>
            <a:off x="7924800" y="4343400"/>
            <a:ext cx="81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Enter</a:t>
            </a:r>
          </a:p>
          <a:p>
            <a:r>
              <a:rPr lang="en-US" sz="1200" b="1"/>
              <a:t>Response</a:t>
            </a:r>
          </a:p>
        </p:txBody>
      </p:sp>
      <p:sp>
        <p:nvSpPr>
          <p:cNvPr id="14348" name="Rectangle 17"/>
          <p:cNvSpPr>
            <a:spLocks noChangeArrowheads="1"/>
          </p:cNvSpPr>
          <p:nvPr/>
        </p:nvSpPr>
        <p:spPr bwMode="auto">
          <a:xfrm>
            <a:off x="3846513" y="5408613"/>
            <a:ext cx="1058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Click Next to</a:t>
            </a:r>
          </a:p>
          <a:p>
            <a:r>
              <a:rPr lang="en-US" sz="1200" b="1"/>
              <a:t>Save &amp; go to</a:t>
            </a:r>
          </a:p>
          <a:p>
            <a:r>
              <a:rPr lang="en-US" sz="1200" b="1"/>
              <a:t>Next page</a:t>
            </a:r>
          </a:p>
        </p:txBody>
      </p:sp>
      <p:sp>
        <p:nvSpPr>
          <p:cNvPr id="14349" name="Rectangle 18"/>
          <p:cNvSpPr>
            <a:spLocks noChangeArrowheads="1"/>
          </p:cNvSpPr>
          <p:nvPr/>
        </p:nvSpPr>
        <p:spPr bwMode="auto">
          <a:xfrm>
            <a:off x="2971800" y="6172200"/>
            <a:ext cx="5556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/>
              <a:t>Academic Development Institute, Family Engagement Tool Online User Manual, 2008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1306513" y="1328738"/>
            <a:ext cx="6477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ahoma" pitchFamily="34" charset="0"/>
              </a:rPr>
              <a:t>STEP 4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74177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04788" y="4648200"/>
            <a:ext cx="8229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200">
                <a:latin typeface="Tahoma" pitchFamily="34" charset="0"/>
                <a:cs typeface="Tahoma" pitchFamily="34" charset="0"/>
              </a:rPr>
              <a:t>Once you entered the responses to the survey “click” Done-Review Responses</a:t>
            </a:r>
          </a:p>
        </p:txBody>
      </p:sp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90750"/>
            <a:ext cx="5438775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268538" y="3733800"/>
            <a:ext cx="1770062" cy="3952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7" name="Rectangle 9"/>
          <p:cNvSpPr>
            <a:spLocks noChangeArrowheads="1"/>
          </p:cNvSpPr>
          <p:nvPr/>
        </p:nvSpPr>
        <p:spPr bwMode="auto">
          <a:xfrm>
            <a:off x="3009900" y="5895975"/>
            <a:ext cx="5556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/>
              <a:t>Academic Development Institute, Family Engagement Tool Online User Manual, 2008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1" t="32034" r="39014" b="20944"/>
          <a:stretch>
            <a:fillRect/>
          </a:stretch>
        </p:blipFill>
        <p:spPr bwMode="auto">
          <a:xfrm>
            <a:off x="1600200" y="1828800"/>
            <a:ext cx="5457825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306513" y="1328738"/>
            <a:ext cx="6477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STEP 4</a:t>
            </a:r>
          </a:p>
        </p:txBody>
      </p:sp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74177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7" name="Rounded Rectangle 6"/>
          <p:cNvSpPr/>
          <p:nvPr/>
        </p:nvSpPr>
        <p:spPr>
          <a:xfrm>
            <a:off x="3048000" y="5562600"/>
            <a:ext cx="3063875" cy="1984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544513" y="5338763"/>
            <a:ext cx="152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endParaRPr lang="en-US" sz="1200"/>
          </a:p>
          <a:p>
            <a:pPr eaLnBrk="1" hangingPunct="1"/>
            <a:r>
              <a:rPr lang="en-US" sz="1200" b="1"/>
              <a:t>Click here to submit your final survey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30425" y="5664200"/>
            <a:ext cx="533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306513" y="1328738"/>
            <a:ext cx="6477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ahoma" pitchFamily="34" charset="0"/>
              </a:rPr>
              <a:t>STEP 4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74177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65151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966788" y="4114800"/>
            <a:ext cx="705961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000">
                <a:latin typeface="Tahoma" pitchFamily="34" charset="0"/>
                <a:cs typeface="Tahoma" pitchFamily="34" charset="0"/>
              </a:rPr>
              <a:t>Once final survey is submitted you are not able to make edits to your survey.</a:t>
            </a:r>
          </a:p>
          <a:p>
            <a:pPr marL="457200" indent="-457200">
              <a:buFont typeface="Arial" charset="0"/>
              <a:buChar char="•"/>
            </a:pPr>
            <a:endParaRPr lang="en-US" sz="2000">
              <a:latin typeface="Tahoma" pitchFamily="34" charset="0"/>
              <a:cs typeface="Tahoma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000">
                <a:latin typeface="Tahoma" pitchFamily="34" charset="0"/>
                <a:cs typeface="Tahoma" pitchFamily="34" charset="0"/>
              </a:rPr>
              <a:t>Principal will receive update that the survey was submitted</a:t>
            </a: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2971800" y="6172200"/>
            <a:ext cx="5556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/>
              <a:t>Academic Development Institute, Family Engagement Tool Online User Manual, 2008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295400" y="1447800"/>
            <a:ext cx="6477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ahoma" pitchFamily="34" charset="0"/>
              </a:rPr>
              <a:t>STEP 4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8"/>
          <a:stretch>
            <a:fillRect/>
          </a:stretch>
        </p:blipFill>
        <p:spPr bwMode="auto">
          <a:xfrm>
            <a:off x="1011238" y="2146300"/>
            <a:ext cx="6761162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-6350" y="4572000"/>
            <a:ext cx="86106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6858000" y="3684588"/>
            <a:ext cx="914400" cy="914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7532688" y="3200400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</a:rPr>
              <a:t>Indicate date completed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Trainings for FET Steps 1-5</a:t>
            </a:r>
          </a:p>
          <a:p>
            <a:pPr lvl="1" eaLnBrk="1" hangingPunct="1"/>
            <a:r>
              <a:rPr lang="en-US" smtClean="0"/>
              <a:t>&lt;Enter Date&gt; Step 1</a:t>
            </a:r>
          </a:p>
          <a:p>
            <a:pPr lvl="1" eaLnBrk="1" hangingPunct="1"/>
            <a:r>
              <a:rPr lang="en-US" smtClean="0"/>
              <a:t>&lt;Enter Date&gt; Steps 2 &amp; 3</a:t>
            </a:r>
          </a:p>
          <a:p>
            <a:pPr lvl="1" eaLnBrk="1" hangingPunct="1"/>
            <a:r>
              <a:rPr lang="en-US" smtClean="0">
                <a:solidFill>
                  <a:srgbClr val="FF0000"/>
                </a:solidFill>
              </a:rPr>
              <a:t>&lt;Enter Date&gt; Step 4</a:t>
            </a:r>
          </a:p>
          <a:p>
            <a:pPr lvl="1" eaLnBrk="1" hangingPunct="1"/>
            <a:r>
              <a:rPr lang="en-US" smtClean="0"/>
              <a:t>&lt;Enter Date&gt; Step 5</a:t>
            </a:r>
          </a:p>
          <a:p>
            <a:pPr lvl="1" eaLnBrk="1" hangingPunct="1"/>
            <a:r>
              <a:rPr lang="en-US" smtClean="0"/>
              <a:t>&lt;Enter Date&gt; Debriefing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Completion of FET Steps 1-5</a:t>
            </a:r>
          </a:p>
          <a:p>
            <a:pPr lvl="1" eaLnBrk="1" hangingPunct="1"/>
            <a:r>
              <a:rPr lang="en-US" smtClean="0"/>
              <a:t>&lt;Enter Date&gt;, Complete Step 1</a:t>
            </a:r>
          </a:p>
          <a:p>
            <a:pPr lvl="1" eaLnBrk="1" hangingPunct="1"/>
            <a:r>
              <a:rPr lang="en-US" smtClean="0"/>
              <a:t>&lt;Enter Date&gt;, Complete Steps 2 &amp; 3</a:t>
            </a:r>
          </a:p>
          <a:p>
            <a:pPr lvl="1" eaLnBrk="1" hangingPunct="1"/>
            <a:r>
              <a:rPr lang="en-US" smtClean="0">
                <a:solidFill>
                  <a:srgbClr val="FF0000"/>
                </a:solidFill>
              </a:rPr>
              <a:t>&lt;Enter Date&gt;, Complete Step 4</a:t>
            </a:r>
          </a:p>
          <a:p>
            <a:pPr lvl="1" eaLnBrk="1" hangingPunct="1"/>
            <a:r>
              <a:rPr lang="en-US" smtClean="0"/>
              <a:t>&lt;Enter Date&gt;, Complete Step 5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8600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3"/>
          <p:cNvSpPr txBox="1">
            <a:spLocks noChangeArrowheads="1"/>
          </p:cNvSpPr>
          <p:nvPr/>
        </p:nvSpPr>
        <p:spPr bwMode="auto">
          <a:xfrm>
            <a:off x="990600" y="1828800"/>
            <a:ext cx="7162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>
                <a:latin typeface="+mn-lt"/>
              </a:rPr>
              <a:t>Presenter’s Name</a:t>
            </a:r>
          </a:p>
          <a:p>
            <a:pPr algn="ctr" eaLnBrk="1" hangingPunct="1">
              <a:defRPr/>
            </a:pPr>
            <a:r>
              <a:rPr lang="en-US" sz="2800" dirty="0" smtClean="0">
                <a:latin typeface="+mn-lt"/>
              </a:rPr>
              <a:t>Title</a:t>
            </a:r>
          </a:p>
          <a:p>
            <a:pPr algn="ctr" eaLnBrk="1" hangingPunct="1">
              <a:defRPr/>
            </a:pPr>
            <a:r>
              <a:rPr lang="en-US" sz="2800" dirty="0" smtClean="0">
                <a:latin typeface="+mn-lt"/>
              </a:rPr>
              <a:t>Email</a:t>
            </a:r>
          </a:p>
          <a:p>
            <a:pPr algn="ctr" eaLnBrk="1" hangingPunct="1">
              <a:defRPr/>
            </a:pPr>
            <a:r>
              <a:rPr lang="en-US" sz="2800" dirty="0" smtClean="0">
                <a:latin typeface="+mn-lt"/>
              </a:rPr>
              <a:t>Phone Number</a:t>
            </a:r>
          </a:p>
        </p:txBody>
      </p:sp>
      <p:sp>
        <p:nvSpPr>
          <p:cNvPr id="37891" name="TextBox 5"/>
          <p:cNvSpPr txBox="1">
            <a:spLocks noChangeArrowheads="1"/>
          </p:cNvSpPr>
          <p:nvPr/>
        </p:nvSpPr>
        <p:spPr bwMode="auto">
          <a:xfrm>
            <a:off x="152400" y="381000"/>
            <a:ext cx="8839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i="1" dirty="0" smtClean="0">
                <a:latin typeface="+mn-lt"/>
              </a:rPr>
              <a:t>We can help you to build strong school communities </a:t>
            </a:r>
          </a:p>
          <a:p>
            <a:pPr algn="ctr" eaLnBrk="1" hangingPunct="1">
              <a:defRPr/>
            </a:pPr>
            <a:r>
              <a:rPr lang="en-US" sz="2800" i="1" dirty="0" smtClean="0">
                <a:latin typeface="+mn-lt"/>
              </a:rPr>
              <a:t>within the schools you serve.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Training Overview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eaLnBrk="1" hangingPunct="1"/>
            <a:r>
              <a:rPr lang="en-US" sz="2200" smtClean="0"/>
              <a:t>Introduction</a:t>
            </a:r>
          </a:p>
          <a:p>
            <a:pPr eaLnBrk="1" hangingPunct="1"/>
            <a:r>
              <a:rPr lang="en-US" sz="2200" smtClean="0"/>
              <a:t>Walk Through Step 4</a:t>
            </a:r>
          </a:p>
          <a:p>
            <a:pPr eaLnBrk="1" hangingPunct="1"/>
            <a:r>
              <a:rPr lang="en-US" sz="2200" smtClean="0"/>
              <a:t>Scheduled FET Trainings &amp; Completion Dates for FET Step(s) </a:t>
            </a:r>
          </a:p>
          <a:p>
            <a:pPr eaLnBrk="1" hangingPunct="1"/>
            <a:r>
              <a:rPr lang="en-US" sz="2200" smtClean="0"/>
              <a:t>Question(s) &amp; Answer(s)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533400" y="1828800"/>
            <a:ext cx="76962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Orientation Objectives</a:t>
            </a:r>
          </a:p>
          <a:p>
            <a:pPr>
              <a:defRPr/>
            </a:pP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200" dirty="0">
                <a:latin typeface="+mj-lt"/>
                <a:ea typeface="Tahoma" pitchFamily="34" charset="0"/>
                <a:cs typeface="Tahoma" pitchFamily="34" charset="0"/>
              </a:rPr>
              <a:t>Provide an overview of Step 4 of the Family Engagement Tool web based system for the School Improvement Team to utilize.</a:t>
            </a:r>
          </a:p>
          <a:p>
            <a:pPr marL="457200" indent="-457200">
              <a:defRPr/>
            </a:pPr>
            <a:endParaRPr lang="en-US" sz="2200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514350" indent="-514350">
              <a:defRPr/>
            </a:pPr>
            <a:r>
              <a:rPr lang="en-US" sz="2200" dirty="0">
                <a:latin typeface="+mj-lt"/>
                <a:ea typeface="Tahoma" pitchFamily="34" charset="0"/>
                <a:cs typeface="Tahoma" pitchFamily="34" charset="0"/>
              </a:rPr>
              <a:t>2.  </a:t>
            </a:r>
            <a:r>
              <a:rPr lang="en-US" sz="2200" dirty="0">
                <a:latin typeface="+mj-lt"/>
                <a:ea typeface="Tahoma" pitchFamily="34" charset="0"/>
                <a:cs typeface="Tahoma" pitchFamily="34" charset="0"/>
              </a:rPr>
              <a:t>	Demonstrate </a:t>
            </a:r>
            <a:r>
              <a:rPr lang="en-US" sz="2200" dirty="0">
                <a:latin typeface="+mj-lt"/>
                <a:ea typeface="Tahoma" pitchFamily="34" charset="0"/>
                <a:cs typeface="Tahoma" pitchFamily="34" charset="0"/>
              </a:rPr>
              <a:t>how the tool is used on the website.</a:t>
            </a:r>
          </a:p>
          <a:p>
            <a:pPr marL="457200" indent="-457200">
              <a:defRPr/>
            </a:pPr>
            <a:endParaRPr lang="en-US" sz="2200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457200" indent="-457200">
              <a:defRPr/>
            </a:pPr>
            <a:r>
              <a:rPr lang="en-US" sz="2200" dirty="0">
                <a:latin typeface="+mj-lt"/>
                <a:ea typeface="Tahoma" pitchFamily="34" charset="0"/>
                <a:cs typeface="Tahoma" pitchFamily="34" charset="0"/>
              </a:rPr>
              <a:t>3.  </a:t>
            </a:r>
            <a:r>
              <a:rPr lang="en-US" sz="2200" dirty="0">
                <a:latin typeface="+mj-lt"/>
                <a:ea typeface="Tahoma" pitchFamily="34" charset="0"/>
                <a:cs typeface="Tahoma" pitchFamily="34" charset="0"/>
              </a:rPr>
              <a:t>	Answer </a:t>
            </a:r>
            <a:r>
              <a:rPr lang="en-US" sz="2200" dirty="0">
                <a:latin typeface="+mj-lt"/>
                <a:ea typeface="Tahoma" pitchFamily="34" charset="0"/>
                <a:cs typeface="Tahoma" pitchFamily="34" charset="0"/>
              </a:rPr>
              <a:t>any questions at the end of the session.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1200" dirty="0"/>
          </a:p>
          <a:p>
            <a:pPr marL="457200" indent="-457200">
              <a:defRPr/>
            </a:pPr>
            <a:endParaRPr lang="en-US" sz="12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371600" y="2362200"/>
            <a:ext cx="6324600" cy="1804988"/>
          </a:xfrm>
          <a:prstGeom prst="roundRect">
            <a:avLst/>
          </a:prstGeom>
          <a:noFill/>
          <a:ln w="76200" cmpd="dbl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 sz="36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0" hangingPunct="0">
              <a:defRPr/>
            </a:pPr>
            <a:r>
              <a:rPr lang="en-US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Walk Through the Step 4</a:t>
            </a:r>
          </a:p>
          <a:p>
            <a:pPr algn="ctr" eaLnBrk="0" hangingPunct="0">
              <a:defRPr/>
            </a:pPr>
            <a:endParaRPr lang="en-US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86266"/>
            <a:ext cx="838200" cy="36933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Step 4</a:t>
            </a:r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1295400" y="1293813"/>
            <a:ext cx="7620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>
                <a:latin typeface="Tahoma" pitchFamily="34" charset="0"/>
                <a:cs typeface="Tahoma" pitchFamily="34" charset="0"/>
              </a:rPr>
              <a:t>The School Team completes the School Community Survey</a:t>
            </a:r>
          </a:p>
        </p:txBody>
      </p:sp>
      <p:sp>
        <p:nvSpPr>
          <p:cNvPr id="28678" name="Rectangle 3"/>
          <p:cNvSpPr>
            <a:spLocks noChangeArrowheads="1"/>
          </p:cNvSpPr>
          <p:nvPr/>
        </p:nvSpPr>
        <p:spPr bwMode="auto">
          <a:xfrm>
            <a:off x="609600" y="2209800"/>
            <a:ext cx="7772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SzPct val="150000"/>
              <a:buFont typeface="Arial" pitchFamily="34" charset="0"/>
              <a:buChar char="•"/>
              <a:defRPr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Each member of the team completes the survey independently.</a:t>
            </a:r>
          </a:p>
          <a:p>
            <a:pPr>
              <a:buClr>
                <a:schemeClr val="bg1">
                  <a:lumMod val="20000"/>
                  <a:lumOff val="80000"/>
                </a:schemeClr>
              </a:buClr>
              <a:buSzPct val="150000"/>
              <a:defRPr/>
            </a:pP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SzPct val="150000"/>
              <a:buFont typeface="Arial" pitchFamily="34" charset="0"/>
              <a:buChar char="•"/>
              <a:defRPr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The team discusses each survey question and arrives at a consensus score for each question.</a:t>
            </a:r>
          </a:p>
          <a:p>
            <a:pPr marL="225425" indent="-225425">
              <a:buClr>
                <a:schemeClr val="bg1">
                  <a:lumMod val="20000"/>
                  <a:lumOff val="80000"/>
                </a:schemeClr>
              </a:buClr>
              <a:buSzPct val="150000"/>
              <a:defRPr/>
            </a:pP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SzPct val="150000"/>
              <a:buFont typeface="Arial" pitchFamily="34" charset="0"/>
              <a:buChar char="•"/>
              <a:defRPr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Discussing each question will take time, but it simplifies the development of your objectives step 5.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762000" y="2286000"/>
            <a:ext cx="80772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1313" indent="-341313">
              <a:buFontTx/>
              <a:buBlip>
                <a:blip r:embed="rId2"/>
              </a:buBlip>
              <a:defRPr/>
            </a:pPr>
            <a:r>
              <a:rPr lang="en-US" sz="2200" dirty="0">
                <a:latin typeface="Tahoma" pitchFamily="34" charset="0"/>
                <a:cs typeface="Tahoma" pitchFamily="34" charset="0"/>
              </a:rPr>
              <a:t>The principal/team leader prints out the needed worksheets for Step 4</a:t>
            </a:r>
          </a:p>
          <a:p>
            <a:pPr>
              <a:defRPr/>
            </a:pPr>
            <a:endParaRPr lang="en-US" sz="2200" dirty="0">
              <a:latin typeface="Tahoma" pitchFamily="34" charset="0"/>
              <a:cs typeface="Tahoma" pitchFamily="34" charset="0"/>
            </a:endParaRPr>
          </a:p>
          <a:p>
            <a:pPr marL="341313" indent="-341313">
              <a:buFontTx/>
              <a:buBlip>
                <a:blip r:embed="rId2"/>
              </a:buBlip>
              <a:defRPr/>
            </a:pPr>
            <a:r>
              <a:rPr lang="en-US" sz="2200" dirty="0">
                <a:latin typeface="Tahoma" pitchFamily="34" charset="0"/>
                <a:cs typeface="Tahoma" pitchFamily="34" charset="0"/>
              </a:rPr>
              <a:t> The principal/team leader records the completed version in the online system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295400" y="1447800"/>
            <a:ext cx="647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Tools for the Team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8600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990600" y="2438400"/>
            <a:ext cx="74676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SzPct val="100000"/>
              <a:buFont typeface="Arial" pitchFamily="34" charset="0"/>
              <a:buChar char="•"/>
              <a:defRPr/>
            </a:pPr>
            <a:r>
              <a:rPr lang="en-US" sz="2200" b="1" dirty="0">
                <a:latin typeface="+mj-lt"/>
              </a:rPr>
              <a:t> </a:t>
            </a:r>
            <a:r>
              <a:rPr lang="en-US" sz="2200" dirty="0">
                <a:latin typeface="+mj-lt"/>
                <a:ea typeface="Tahoma" pitchFamily="34" charset="0"/>
                <a:cs typeface="Tahoma" pitchFamily="34" charset="0"/>
              </a:rPr>
              <a:t>Schedule 2 meetings for Step 4</a:t>
            </a:r>
          </a:p>
          <a:p>
            <a:pPr marL="514350" indent="-514350">
              <a:buSzPct val="100000"/>
              <a:buFont typeface="Arial" pitchFamily="34" charset="0"/>
              <a:buChar char="•"/>
              <a:defRPr/>
            </a:pPr>
            <a:r>
              <a:rPr lang="en-US" sz="2200" dirty="0">
                <a:latin typeface="+mj-lt"/>
                <a:ea typeface="Tahoma" pitchFamily="34" charset="0"/>
                <a:cs typeface="Tahoma" pitchFamily="34" charset="0"/>
              </a:rPr>
              <a:t>First meeting to review Survey and </a:t>
            </a:r>
            <a:r>
              <a:rPr lang="en-US" sz="2200" dirty="0">
                <a:latin typeface="+mj-lt"/>
                <a:ea typeface="Tahoma" pitchFamily="34" charset="0"/>
                <a:cs typeface="Tahoma" pitchFamily="34" charset="0"/>
              </a:rPr>
              <a:t>provide instructions </a:t>
            </a:r>
            <a:r>
              <a:rPr lang="en-US" sz="2200" dirty="0">
                <a:latin typeface="+mj-lt"/>
                <a:ea typeface="Tahoma" pitchFamily="34" charset="0"/>
                <a:cs typeface="Tahoma" pitchFamily="34" charset="0"/>
              </a:rPr>
              <a:t>on completing Survey</a:t>
            </a:r>
          </a:p>
          <a:p>
            <a:pPr marL="512763" indent="-512763">
              <a:buSzPct val="100000"/>
              <a:buFont typeface="Arial" pitchFamily="34" charset="0"/>
              <a:buChar char="•"/>
              <a:defRPr/>
            </a:pPr>
            <a:r>
              <a:rPr lang="en-US" sz="2200" dirty="0">
                <a:latin typeface="+mj-lt"/>
                <a:ea typeface="Tahoma" pitchFamily="34" charset="0"/>
                <a:cs typeface="Tahoma" pitchFamily="34" charset="0"/>
              </a:rPr>
              <a:t>Second meeting to complete Step 4 of </a:t>
            </a:r>
            <a:r>
              <a:rPr lang="en-US" sz="2200" dirty="0">
                <a:latin typeface="+mj-lt"/>
                <a:ea typeface="Tahoma" pitchFamily="34" charset="0"/>
                <a:cs typeface="Tahoma" pitchFamily="34" charset="0"/>
              </a:rPr>
              <a:t>tool with </a:t>
            </a:r>
            <a:r>
              <a:rPr lang="en-US" sz="2200" dirty="0">
                <a:latin typeface="+mj-lt"/>
                <a:ea typeface="Tahoma" pitchFamily="34" charset="0"/>
                <a:cs typeface="Tahoma" pitchFamily="34" charset="0"/>
              </a:rPr>
              <a:t>FET Team</a:t>
            </a:r>
          </a:p>
          <a:p>
            <a:pPr marL="512763" indent="-512763">
              <a:buSzPct val="100000"/>
              <a:buFont typeface="Arial" pitchFamily="34" charset="0"/>
              <a:buChar char="•"/>
              <a:defRPr/>
            </a:pPr>
            <a:r>
              <a:rPr lang="en-US" sz="2200" dirty="0">
                <a:latin typeface="+mj-lt"/>
                <a:ea typeface="Tahoma" pitchFamily="34" charset="0"/>
                <a:cs typeface="Tahoma" pitchFamily="34" charset="0"/>
              </a:rPr>
              <a:t>All FET team members are required to </a:t>
            </a:r>
            <a:r>
              <a:rPr lang="en-US" sz="2200" dirty="0">
                <a:latin typeface="+mj-lt"/>
                <a:ea typeface="Tahoma" pitchFamily="34" charset="0"/>
                <a:cs typeface="Tahoma" pitchFamily="34" charset="0"/>
              </a:rPr>
              <a:t>attend</a:t>
            </a:r>
            <a:endParaRPr lang="en-US" sz="2200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457200" indent="-457200">
              <a:buSzPct val="149000"/>
              <a:buFont typeface="Arial" pitchFamily="34" charset="0"/>
              <a:buChar char="•"/>
              <a:defRPr/>
            </a:pPr>
            <a:endParaRPr lang="en-US" sz="2800" dirty="0">
              <a:solidFill>
                <a:srgbClr val="00558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SzPct val="149000"/>
              <a:defRPr/>
            </a:pPr>
            <a:endParaRPr lang="en-US" sz="1400" dirty="0">
              <a:solidFill>
                <a:srgbClr val="00558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SzPct val="149000"/>
              <a:defRPr/>
            </a:pPr>
            <a:endParaRPr lang="en-US" sz="2800" dirty="0">
              <a:solidFill>
                <a:srgbClr val="00558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600200" y="1524000"/>
            <a:ext cx="594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Schedule Meeting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1254125" y="1462088"/>
            <a:ext cx="647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u="sng">
                <a:solidFill>
                  <a:srgbClr val="005581"/>
                </a:solidFill>
                <a:latin typeface="Tahoma" pitchFamily="34" charset="0"/>
                <a:cs typeface="Tahoma" pitchFamily="34" charset="0"/>
              </a:rPr>
              <a:t>STEP 4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74177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11300"/>
            <a:ext cx="7005638" cy="472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1295400" y="1414463"/>
            <a:ext cx="6477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ahoma" pitchFamily="34" charset="0"/>
              </a:rPr>
              <a:t>STEP 4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40706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533400" y="1998663"/>
            <a:ext cx="8153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280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endParaRPr lang="en-US" sz="280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8"/>
          <a:stretch>
            <a:fillRect/>
          </a:stretch>
        </p:blipFill>
        <p:spPr bwMode="auto">
          <a:xfrm>
            <a:off x="1944688" y="2055813"/>
            <a:ext cx="5330825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-Point Star 6"/>
          <p:cNvSpPr/>
          <p:nvPr/>
        </p:nvSpPr>
        <p:spPr>
          <a:xfrm>
            <a:off x="4514850" y="4357688"/>
            <a:ext cx="190500" cy="228600"/>
          </a:xfrm>
          <a:prstGeom prst="star5">
            <a:avLst/>
          </a:prstGeom>
          <a:solidFill>
            <a:schemeClr val="accent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9" name="Rectangle 1"/>
          <p:cNvSpPr>
            <a:spLocks noChangeArrowheads="1"/>
          </p:cNvSpPr>
          <p:nvPr/>
        </p:nvSpPr>
        <p:spPr bwMode="auto">
          <a:xfrm>
            <a:off x="1295400" y="5715000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ahoma" pitchFamily="34" charset="0"/>
                <a:cs typeface="Tahoma" pitchFamily="34" charset="0"/>
              </a:rPr>
              <a:t> After the team meets and responds to survey as a group the responses are entered into FET.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11905</TotalTime>
  <Words>448</Words>
  <Application>Microsoft Office PowerPoint</Application>
  <PresentationFormat>On-screen Show (4:3)</PresentationFormat>
  <Paragraphs>95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Garamond</vt:lpstr>
      <vt:lpstr>Arial</vt:lpstr>
      <vt:lpstr>Calibri</vt:lpstr>
      <vt:lpstr>Times New Roman</vt:lpstr>
      <vt:lpstr>Tahoma</vt:lpstr>
      <vt:lpstr>Custom Design</vt:lpstr>
      <vt:lpstr>Office Theme</vt:lpstr>
      <vt:lpstr>PowerPoint Presentation</vt:lpstr>
      <vt:lpstr>Training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SFOverviewSlideshow02</dc:title>
  <dc:creator>Denice Hildebrandt</dc:creator>
  <cp:lastModifiedBy>Todacheene, Valerie</cp:lastModifiedBy>
  <cp:revision>1155</cp:revision>
  <cp:lastPrinted>2011-09-29T21:57:45Z</cp:lastPrinted>
  <dcterms:created xsi:type="dcterms:W3CDTF">2003-03-01T14:04:52Z</dcterms:created>
  <dcterms:modified xsi:type="dcterms:W3CDTF">2013-06-21T21:34:17Z</dcterms:modified>
</cp:coreProperties>
</file>