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011" r:id="rId1"/>
    <p:sldMasterId id="2147485431" r:id="rId2"/>
  </p:sldMasterIdLst>
  <p:notesMasterIdLst>
    <p:notesMasterId r:id="rId13"/>
  </p:notesMasterIdLst>
  <p:handoutMasterIdLst>
    <p:handoutMasterId r:id="rId14"/>
  </p:handoutMasterIdLst>
  <p:sldIdLst>
    <p:sldId id="727" r:id="rId3"/>
    <p:sldId id="729" r:id="rId4"/>
    <p:sldId id="736" r:id="rId5"/>
    <p:sldId id="720" r:id="rId6"/>
    <p:sldId id="737" r:id="rId7"/>
    <p:sldId id="738" r:id="rId8"/>
    <p:sldId id="739" r:id="rId9"/>
    <p:sldId id="733" r:id="rId10"/>
    <p:sldId id="734" r:id="rId11"/>
    <p:sldId id="735" r:id="rId12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5581"/>
    <a:srgbClr val="389396"/>
    <a:srgbClr val="D9CFC0"/>
    <a:srgbClr val="A18F47"/>
    <a:srgbClr val="CC9900"/>
    <a:srgbClr val="996600"/>
    <a:srgbClr val="3333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39" autoAdjust="0"/>
    <p:restoredTop sz="88040" autoAdjust="0"/>
  </p:normalViewPr>
  <p:slideViewPr>
    <p:cSldViewPr>
      <p:cViewPr>
        <p:scale>
          <a:sx n="111" d="100"/>
          <a:sy n="111" d="100"/>
        </p:scale>
        <p:origin x="-780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7" tIns="45708" rIns="91417" bIns="4570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7" tIns="45708" rIns="91417" bIns="4570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7" tIns="45708" rIns="91417" bIns="4570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7" tIns="45708" rIns="91417" bIns="4570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C8ECF597-18A8-4D40-8979-0A9D0782B1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5835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7" tIns="45708" rIns="91417" bIns="4570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7" tIns="45708" rIns="91417" bIns="4570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6913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7" tIns="45708" rIns="91417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7" tIns="45708" rIns="91417" bIns="4570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7" tIns="45708" rIns="91417" bIns="4570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2929DF6-93CC-4AE9-97BB-B0C44A9EA5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4180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1796B29-6437-4AB2-B2BB-8F9AC07AAD3F}" type="slidenum">
              <a:rPr lang="en-US" smtClean="0"/>
              <a:pPr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BF988-F17C-4EDA-976E-028B91724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99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D83CE-B642-42A2-9A24-8FD6D57ACB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131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59D42-3094-4110-B8F1-6210F9FAA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505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68246-25DD-49CA-AE7A-C6461C0FD2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254134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39993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88F0F-0A0B-45BF-A3FB-8E6AF3C93A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529581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0096F-1944-4076-ABBD-52836C351C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46145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EB693-0AF5-4913-9ACA-5D8F8AF4EF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486470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 userDrawn="1"/>
        </p:nvSpPr>
        <p:spPr bwMode="auto">
          <a:xfrm>
            <a:off x="6705600" y="64008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>
            <a:lvl1pPr>
              <a:defRPr/>
            </a:lvl1pPr>
          </a:lstStyle>
          <a:p>
            <a:pPr algn="r">
              <a:defRPr/>
            </a:pPr>
            <a:fld id="{BCDD632E-DF27-45EB-BAF2-9A12E90516CF}" type="slidenum">
              <a:rPr lang="en-US" sz="1200" smtClean="0"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 dirty="0">
              <a:latin typeface="Arial" charset="0"/>
              <a:cs typeface="+mn-cs"/>
            </a:endParaRPr>
          </a:p>
        </p:txBody>
      </p:sp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17500"/>
            <a:ext cx="69342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167C3-9C45-459B-A362-9E86B58B9F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412165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E47D1-7E8E-4598-A0A0-D479F2E311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748793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1B6C1-2A1D-4F1C-8721-A4703C706B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64166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7F022-B2D5-4013-9325-A692D87E2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7168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F89ED-34C2-4756-9376-1F1417E832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283973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6CFDD-A3B1-434A-87B3-2897CAB28F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780698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6F53B-1040-4438-8B03-FBA1846590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23514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9687D-A348-4584-B54C-47E73CAD0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481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21D12-2598-4797-B85A-80FF521229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42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CB73D-1177-44F8-9C0B-FD6CC6D6FE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977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F29AD-ABDD-49AA-88D8-7471B05D2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689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1FA5F-3A5E-461B-B2EE-1F4FE5500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322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6F8DA-3DAD-4813-B415-3F780C0FDE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148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866F9-A74A-45FF-89F3-D880C0B290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118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C55D43B7-2CDE-4A11-B5DA-93393A41EE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93" r:id="rId1"/>
    <p:sldLayoutId id="2147485494" r:id="rId2"/>
    <p:sldLayoutId id="2147485495" r:id="rId3"/>
    <p:sldLayoutId id="2147485496" r:id="rId4"/>
    <p:sldLayoutId id="2147485497" r:id="rId5"/>
    <p:sldLayoutId id="2147485498" r:id="rId6"/>
    <p:sldLayoutId id="2147485499" r:id="rId7"/>
    <p:sldLayoutId id="2147485500" r:id="rId8"/>
    <p:sldLayoutId id="2147485501" r:id="rId9"/>
    <p:sldLayoutId id="2147485502" r:id="rId10"/>
    <p:sldLayoutId id="2147485503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A5F4220F-746E-489E-AC50-CA2F669786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04" r:id="rId1"/>
    <p:sldLayoutId id="2147485513" r:id="rId2"/>
    <p:sldLayoutId id="2147485505" r:id="rId3"/>
    <p:sldLayoutId id="2147485506" r:id="rId4"/>
    <p:sldLayoutId id="2147485507" r:id="rId5"/>
    <p:sldLayoutId id="2147485514" r:id="rId6"/>
    <p:sldLayoutId id="2147485508" r:id="rId7"/>
    <p:sldLayoutId id="2147485509" r:id="rId8"/>
    <p:sldLayoutId id="2147485510" r:id="rId9"/>
    <p:sldLayoutId id="2147485511" r:id="rId10"/>
    <p:sldLayoutId id="2147485512" r:id="rId11"/>
  </p:sldLayoutIdLst>
  <p:transition>
    <p:fade/>
  </p:transition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123" name="Subtitle 4"/>
          <p:cNvSpPr>
            <a:spLocks noGrp="1"/>
          </p:cNvSpPr>
          <p:nvPr>
            <p:ph type="subTitle" idx="1"/>
          </p:nvPr>
        </p:nvSpPr>
        <p:spPr>
          <a:xfrm>
            <a:off x="762000" y="3886200"/>
            <a:ext cx="7848600" cy="22098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389396"/>
                </a:solidFill>
              </a:rPr>
              <a:t>Debriefing/Planning</a:t>
            </a:r>
          </a:p>
          <a:p>
            <a:pPr eaLnBrk="1" hangingPunct="1"/>
            <a:r>
              <a:rPr lang="en-US" b="1" smtClean="0">
                <a:solidFill>
                  <a:schemeClr val="tx1"/>
                </a:solidFill>
              </a:rPr>
              <a:t>&lt;Insert Date&gt;</a:t>
            </a:r>
          </a:p>
          <a:p>
            <a:pPr eaLnBrk="1" hangingPunct="1"/>
            <a:r>
              <a:rPr lang="en-US" b="1" smtClean="0">
                <a:solidFill>
                  <a:schemeClr val="tx1"/>
                </a:solidFill>
              </a:rPr>
              <a:t>Presenter: &lt;Insert Presenter’s Name&gt;</a:t>
            </a:r>
          </a:p>
          <a:p>
            <a:pPr eaLnBrk="1" hangingPunct="1"/>
            <a:r>
              <a:rPr lang="en-US" sz="1800" b="1" smtClean="0">
                <a:solidFill>
                  <a:schemeClr val="tx1"/>
                </a:solidFill>
              </a:rPr>
              <a:t>&lt;Insert Presentation Time&gt;</a:t>
            </a:r>
            <a:endParaRPr lang="en-US" sz="1800" smtClean="0">
              <a:solidFill>
                <a:schemeClr val="tx1"/>
              </a:solidFill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057400"/>
            <a:ext cx="74358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Box 3"/>
          <p:cNvSpPr txBox="1">
            <a:spLocks noChangeArrowheads="1"/>
          </p:cNvSpPr>
          <p:nvPr/>
        </p:nvSpPr>
        <p:spPr bwMode="auto">
          <a:xfrm>
            <a:off x="990600" y="1828800"/>
            <a:ext cx="71628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dirty="0" smtClean="0">
                <a:latin typeface="+mn-lt"/>
              </a:rPr>
              <a:t>Presenter’s Name</a:t>
            </a:r>
          </a:p>
          <a:p>
            <a:pPr algn="ctr" eaLnBrk="1" hangingPunct="1">
              <a:defRPr/>
            </a:pPr>
            <a:r>
              <a:rPr lang="en-US" sz="2800" dirty="0" smtClean="0">
                <a:latin typeface="+mn-lt"/>
              </a:rPr>
              <a:t>Title</a:t>
            </a:r>
          </a:p>
          <a:p>
            <a:pPr algn="ctr" eaLnBrk="1" hangingPunct="1">
              <a:defRPr/>
            </a:pPr>
            <a:r>
              <a:rPr lang="en-US" sz="2800" dirty="0" smtClean="0">
                <a:latin typeface="+mn-lt"/>
              </a:rPr>
              <a:t>Email</a:t>
            </a:r>
          </a:p>
          <a:p>
            <a:pPr algn="ctr" eaLnBrk="1" hangingPunct="1">
              <a:defRPr/>
            </a:pPr>
            <a:r>
              <a:rPr lang="en-US" sz="2800" dirty="0" smtClean="0">
                <a:latin typeface="+mn-lt"/>
              </a:rPr>
              <a:t>Phone Number</a:t>
            </a:r>
          </a:p>
        </p:txBody>
      </p:sp>
      <p:sp>
        <p:nvSpPr>
          <p:cNvPr id="37891" name="TextBox 5"/>
          <p:cNvSpPr txBox="1">
            <a:spLocks noChangeArrowheads="1"/>
          </p:cNvSpPr>
          <p:nvPr/>
        </p:nvSpPr>
        <p:spPr bwMode="auto">
          <a:xfrm>
            <a:off x="152400" y="381000"/>
            <a:ext cx="8839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i="1" dirty="0" smtClean="0">
                <a:latin typeface="+mn-lt"/>
              </a:rPr>
              <a:t>We can help you to build strong school communities </a:t>
            </a:r>
          </a:p>
          <a:p>
            <a:pPr algn="ctr" eaLnBrk="1" hangingPunct="1">
              <a:defRPr/>
            </a:pPr>
            <a:r>
              <a:rPr lang="en-US" sz="2800" i="1" dirty="0" smtClean="0">
                <a:latin typeface="+mn-lt"/>
              </a:rPr>
              <a:t>within the schools you serve. 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560388" y="1447800"/>
            <a:ext cx="7696200" cy="363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Orientation Objectives</a:t>
            </a:r>
          </a:p>
          <a:p>
            <a:pPr>
              <a:defRPr/>
            </a:pP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200" dirty="0">
                <a:latin typeface="+mj-lt"/>
                <a:ea typeface="Tahoma" pitchFamily="34" charset="0"/>
                <a:cs typeface="Tahoma" pitchFamily="34" charset="0"/>
              </a:rPr>
              <a:t>Provide discussion on FET Experience and provide an overview of the Planning Tool in the Family Engagement Tool for the School Improvement Team to utilize.</a:t>
            </a:r>
          </a:p>
          <a:p>
            <a:pPr marL="457200" indent="-457200">
              <a:defRPr/>
            </a:pPr>
            <a:endParaRPr lang="en-US" sz="2200" dirty="0">
              <a:latin typeface="+mj-lt"/>
              <a:ea typeface="Tahoma" pitchFamily="34" charset="0"/>
              <a:cs typeface="Tahoma" pitchFamily="34" charset="0"/>
            </a:endParaRPr>
          </a:p>
          <a:p>
            <a:pPr marL="514350" indent="-514350">
              <a:defRPr/>
            </a:pPr>
            <a:r>
              <a:rPr lang="en-US" sz="2200" dirty="0">
                <a:latin typeface="+mj-lt"/>
                <a:ea typeface="Tahoma" pitchFamily="34" charset="0"/>
                <a:cs typeface="Tahoma" pitchFamily="34" charset="0"/>
              </a:rPr>
              <a:t>2.  </a:t>
            </a:r>
            <a:r>
              <a:rPr lang="en-US" sz="2200" dirty="0">
                <a:latin typeface="+mj-lt"/>
                <a:ea typeface="Tahoma" pitchFamily="34" charset="0"/>
                <a:cs typeface="Tahoma" pitchFamily="34" charset="0"/>
              </a:rPr>
              <a:t>	Demonstrate </a:t>
            </a:r>
            <a:r>
              <a:rPr lang="en-US" sz="2200" dirty="0">
                <a:latin typeface="+mj-lt"/>
                <a:ea typeface="Tahoma" pitchFamily="34" charset="0"/>
                <a:cs typeface="Tahoma" pitchFamily="34" charset="0"/>
              </a:rPr>
              <a:t>how the tool is used on the website.</a:t>
            </a:r>
          </a:p>
          <a:p>
            <a:pPr marL="457200" indent="-457200">
              <a:defRPr/>
            </a:pPr>
            <a:endParaRPr lang="en-US" sz="2200" dirty="0">
              <a:latin typeface="+mj-lt"/>
              <a:ea typeface="Tahoma" pitchFamily="34" charset="0"/>
              <a:cs typeface="Tahoma" pitchFamily="34" charset="0"/>
            </a:endParaRPr>
          </a:p>
          <a:p>
            <a:pPr marL="457200" indent="-457200">
              <a:defRPr/>
            </a:pPr>
            <a:r>
              <a:rPr lang="en-US" sz="2200" dirty="0">
                <a:latin typeface="+mj-lt"/>
                <a:ea typeface="Tahoma" pitchFamily="34" charset="0"/>
                <a:cs typeface="Tahoma" pitchFamily="34" charset="0"/>
              </a:rPr>
              <a:t>3.  </a:t>
            </a:r>
            <a:r>
              <a:rPr lang="en-US" sz="2200" dirty="0">
                <a:latin typeface="+mj-lt"/>
                <a:ea typeface="Tahoma" pitchFamily="34" charset="0"/>
                <a:cs typeface="Tahoma" pitchFamily="34" charset="0"/>
              </a:rPr>
              <a:t>	Answer </a:t>
            </a:r>
            <a:r>
              <a:rPr lang="en-US" sz="2200" dirty="0">
                <a:latin typeface="+mj-lt"/>
                <a:ea typeface="Tahoma" pitchFamily="34" charset="0"/>
                <a:cs typeface="Tahoma" pitchFamily="34" charset="0"/>
              </a:rPr>
              <a:t>any questions at the end of the session.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en-US" sz="1200" dirty="0"/>
          </a:p>
          <a:p>
            <a:pPr marL="457200" indent="-457200">
              <a:defRPr/>
            </a:pPr>
            <a:endParaRPr lang="en-US" sz="1200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28600"/>
            <a:ext cx="6934200" cy="1053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609600" y="1524000"/>
            <a:ext cx="7696200" cy="227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FET Overview</a:t>
            </a:r>
          </a:p>
          <a:p>
            <a:pPr>
              <a:defRPr/>
            </a:pP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200" dirty="0">
                <a:latin typeface="+mj-lt"/>
                <a:ea typeface="Tahoma" pitchFamily="34" charset="0"/>
                <a:cs typeface="Tahoma" pitchFamily="34" charset="0"/>
              </a:rPr>
              <a:t>Describe your team’s involvement.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200" dirty="0">
                <a:latin typeface="+mj-lt"/>
                <a:ea typeface="Tahoma" pitchFamily="34" charset="0"/>
                <a:cs typeface="Tahoma" pitchFamily="34" charset="0"/>
              </a:rPr>
              <a:t>How did the tool assist with your Title I requirements?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200" dirty="0">
                <a:latin typeface="+mj-lt"/>
                <a:ea typeface="Tahoma" pitchFamily="34" charset="0"/>
                <a:cs typeface="Tahoma" pitchFamily="34" charset="0"/>
              </a:rPr>
              <a:t>Is your team motivated to move forward?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en-US" sz="1200" dirty="0"/>
          </a:p>
          <a:p>
            <a:pPr marL="457200" indent="-457200">
              <a:defRPr/>
            </a:pPr>
            <a:endParaRPr lang="en-US" sz="1200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28600"/>
            <a:ext cx="6934200" cy="1053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"/>
          <p:cNvSpPr>
            <a:spLocks noChangeArrowheads="1"/>
          </p:cNvSpPr>
          <p:nvPr/>
        </p:nvSpPr>
        <p:spPr bwMode="auto">
          <a:xfrm>
            <a:off x="1371600" y="2362200"/>
            <a:ext cx="6324600" cy="1941513"/>
          </a:xfrm>
          <a:prstGeom prst="roundRect">
            <a:avLst>
              <a:gd name="adj" fmla="val 16667"/>
            </a:avLst>
          </a:prstGeom>
          <a:noFill/>
          <a:ln w="762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 eaLnBrk="0" hangingPunct="0"/>
            <a:endParaRPr lang="en-US" sz="3600" b="1">
              <a:solidFill>
                <a:schemeClr val="tx2"/>
              </a:solidFill>
              <a:latin typeface="Tahoma" pitchFamily="34" charset="0"/>
              <a:cs typeface="Tahoma" pitchFamily="34" charset="0"/>
            </a:endParaRPr>
          </a:p>
          <a:p>
            <a:pPr algn="ctr" eaLnBrk="0" hangingPunct="0"/>
            <a:r>
              <a:rPr lang="en-US" sz="3600" b="1">
                <a:latin typeface="Tahoma" pitchFamily="34" charset="0"/>
                <a:cs typeface="Tahoma" pitchFamily="34" charset="0"/>
              </a:rPr>
              <a:t>Walk Through the Planning Tool</a:t>
            </a:r>
          </a:p>
        </p:txBody>
      </p:sp>
      <p:pic>
        <p:nvPicPr>
          <p:cNvPr id="3" name="Picture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28600"/>
            <a:ext cx="6934200" cy="1053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5943600" y="3733800"/>
            <a:ext cx="2667000" cy="1295400"/>
          </a:xfrm>
          <a:prstGeom prst="roundRect">
            <a:avLst/>
          </a:prstGeom>
          <a:solidFill>
            <a:srgbClr val="00558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Connection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200400" y="3733800"/>
            <a:ext cx="2667000" cy="1295400"/>
          </a:xfrm>
          <a:prstGeom prst="roundRect">
            <a:avLst/>
          </a:prstGeom>
          <a:solidFill>
            <a:srgbClr val="00558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Education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3733800"/>
            <a:ext cx="2667000" cy="1295400"/>
          </a:xfrm>
          <a:prstGeom prst="roundRect">
            <a:avLst/>
          </a:prstGeom>
          <a:solidFill>
            <a:srgbClr val="00558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Communication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876800" y="1219200"/>
            <a:ext cx="2667000" cy="1295400"/>
          </a:xfrm>
          <a:prstGeom prst="roundRect">
            <a:avLst/>
          </a:prstGeom>
          <a:solidFill>
            <a:srgbClr val="00558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Policies &amp; Practices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676400" y="1219200"/>
            <a:ext cx="2667000" cy="1295400"/>
          </a:xfrm>
          <a:prstGeom prst="roundRect">
            <a:avLst/>
          </a:prstGeom>
          <a:solidFill>
            <a:srgbClr val="00558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Shared Leadership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724400"/>
            <a:ext cx="2667000" cy="1295400"/>
          </a:xfrm>
          <a:prstGeom prst="roundRect">
            <a:avLst/>
          </a:prstGeom>
          <a:solidFill>
            <a:schemeClr val="bg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rgbClr val="005581"/>
                </a:solidFill>
                <a:cs typeface="Calibri" pitchFamily="34" charset="0"/>
              </a:rPr>
              <a:t>Ongoing two-way between school and families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200400" y="4724400"/>
            <a:ext cx="2667000" cy="1295400"/>
          </a:xfrm>
          <a:prstGeom prst="roundRect">
            <a:avLst/>
          </a:prstGeom>
          <a:solidFill>
            <a:schemeClr val="bg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rgbClr val="005581"/>
                </a:solidFill>
                <a:cs typeface="Calibri" pitchFamily="34" charset="0"/>
              </a:rPr>
              <a:t>Developing a partnership through quality learning opportunities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943600" y="4724400"/>
            <a:ext cx="2667000" cy="1295400"/>
          </a:xfrm>
          <a:prstGeom prst="roundRect">
            <a:avLst/>
          </a:prstGeom>
          <a:solidFill>
            <a:schemeClr val="bg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rgbClr val="005581"/>
                </a:solidFill>
                <a:cs typeface="Calibri" pitchFamily="34" charset="0"/>
              </a:rPr>
              <a:t>Face to face opportunities to connect with families on learning goals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876800" y="2438400"/>
            <a:ext cx="2667000" cy="1295400"/>
          </a:xfrm>
          <a:prstGeom prst="roundRect">
            <a:avLst/>
          </a:prstGeom>
          <a:solidFill>
            <a:schemeClr val="bg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rgbClr val="005581"/>
                </a:solidFill>
                <a:cs typeface="Calibri" pitchFamily="34" charset="0"/>
              </a:rPr>
              <a:t>Guidelines that lead the way to engaging parents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676400" y="2438400"/>
            <a:ext cx="2667000" cy="1295400"/>
          </a:xfrm>
          <a:prstGeom prst="roundRect">
            <a:avLst/>
          </a:prstGeom>
          <a:solidFill>
            <a:schemeClr val="bg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rgbClr val="005581"/>
                </a:solidFill>
                <a:cs typeface="Calibri" pitchFamily="34" charset="0"/>
              </a:rPr>
              <a:t>School Team, PTA/PTO, Parent Advisory Group</a:t>
            </a:r>
          </a:p>
        </p:txBody>
      </p:sp>
      <p:sp>
        <p:nvSpPr>
          <p:cNvPr id="1334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u="sng" dirty="0" smtClean="0">
                <a:solidFill>
                  <a:srgbClr val="005581"/>
                </a:solidFill>
                <a:latin typeface="Tahoma" pitchFamily="34" charset="0"/>
                <a:ea typeface="+mn-ea"/>
                <a:cs typeface="Tahoma" pitchFamily="34" charset="0"/>
              </a:rPr>
              <a:t>FET Building Blocks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00200"/>
            <a:ext cx="8585200" cy="4095750"/>
          </a:xfrm>
          <a:prstGeom prst="rect">
            <a:avLst/>
          </a:prstGeom>
          <a:noFill/>
          <a:ln w="9525">
            <a:solidFill>
              <a:srgbClr val="00558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3" name="Rectangle 8"/>
          <p:cNvSpPr>
            <a:spLocks noChangeArrowheads="1"/>
          </p:cNvSpPr>
          <p:nvPr/>
        </p:nvSpPr>
        <p:spPr bwMode="auto">
          <a:xfrm>
            <a:off x="3048000" y="533400"/>
            <a:ext cx="33988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005581"/>
                </a:solidFill>
                <a:latin typeface="Tahoma" pitchFamily="34" charset="0"/>
                <a:cs typeface="Tahoma" pitchFamily="34" charset="0"/>
              </a:rPr>
              <a:t>FET Planning Tool</a:t>
            </a:r>
            <a:endParaRPr lang="en-US" sz="2800"/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457200" y="1219200"/>
            <a:ext cx="6019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005581"/>
                </a:solidFill>
                <a:latin typeface="Tahoma" pitchFamily="34" charset="0"/>
                <a:cs typeface="Tahoma" pitchFamily="34" charset="0"/>
              </a:rPr>
              <a:t>Get started by reviewing the Action Plan Resources</a:t>
            </a:r>
          </a:p>
        </p:txBody>
      </p:sp>
      <p:sp>
        <p:nvSpPr>
          <p:cNvPr id="6" name="Oval 5"/>
          <p:cNvSpPr/>
          <p:nvPr/>
        </p:nvSpPr>
        <p:spPr>
          <a:xfrm>
            <a:off x="381000" y="1828800"/>
            <a:ext cx="8610600" cy="609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8"/>
          <p:cNvSpPr>
            <a:spLocks noChangeArrowheads="1"/>
          </p:cNvSpPr>
          <p:nvPr/>
        </p:nvSpPr>
        <p:spPr bwMode="auto">
          <a:xfrm>
            <a:off x="2286000" y="533400"/>
            <a:ext cx="43068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005581"/>
                </a:solidFill>
                <a:latin typeface="Tahoma" pitchFamily="34" charset="0"/>
                <a:cs typeface="Tahoma" pitchFamily="34" charset="0"/>
              </a:rPr>
              <a:t>“Next Steps” Overview</a:t>
            </a:r>
            <a:endParaRPr lang="en-US" sz="2800"/>
          </a:p>
        </p:txBody>
      </p:sp>
      <p:sp>
        <p:nvSpPr>
          <p:cNvPr id="11267" name="TextBox 1"/>
          <p:cNvSpPr txBox="1">
            <a:spLocks noChangeArrowheads="1"/>
          </p:cNvSpPr>
          <p:nvPr/>
        </p:nvSpPr>
        <p:spPr bwMode="auto">
          <a:xfrm>
            <a:off x="914400" y="1371600"/>
            <a:ext cx="66294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2000">
                <a:latin typeface="Arial" charset="0"/>
              </a:rPr>
              <a:t>The Family Engagement Team will look at the School Community Indicators and other indicators found in Native Star involving Families/Parents and Assess and Plan for these indicators.</a:t>
            </a:r>
          </a:p>
          <a:p>
            <a:pPr eaLnBrk="1" hangingPunct="1">
              <a:buFont typeface="Arial" charset="0"/>
              <a:buChar char="•"/>
            </a:pPr>
            <a:endParaRPr lang="en-US" sz="2000">
              <a:latin typeface="Arial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en-US" sz="2000">
                <a:latin typeface="Arial" charset="0"/>
              </a:rPr>
              <a:t>The goal of the  “Next Steps” is familiarizing the Family Engagement Team of Native Star Indicators and involve this team in the School Improvement Process.</a:t>
            </a:r>
          </a:p>
          <a:p>
            <a:pPr eaLnBrk="1" hangingPunct="1">
              <a:buFont typeface="Arial" charset="0"/>
              <a:buChar char="•"/>
            </a:pPr>
            <a:endParaRPr lang="en-US" sz="2000">
              <a:latin typeface="Arial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en-US" sz="2000">
                <a:latin typeface="Arial" charset="0"/>
              </a:rPr>
              <a:t>This will provide the team training to move into the Family Engagement Indicators.</a:t>
            </a:r>
          </a:p>
          <a:p>
            <a:pPr eaLnBrk="1" hangingPunct="1">
              <a:buFont typeface="Arial" charset="0"/>
              <a:buChar char="•"/>
            </a:pPr>
            <a:r>
              <a:rPr lang="en-US" sz="2000">
                <a:latin typeface="Arial" charset="0"/>
              </a:rPr>
              <a:t>This training will begin &lt;DATE&gt;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smtClean="0"/>
              <a:t>Trainings for FET Steps 1-5</a:t>
            </a:r>
          </a:p>
          <a:p>
            <a:pPr lvl="1" eaLnBrk="1" hangingPunct="1"/>
            <a:r>
              <a:rPr lang="en-US" smtClean="0"/>
              <a:t>&lt;Enter Date&gt; Step 1</a:t>
            </a:r>
          </a:p>
          <a:p>
            <a:pPr lvl="1" eaLnBrk="1" hangingPunct="1"/>
            <a:r>
              <a:rPr lang="en-US" smtClean="0"/>
              <a:t>&lt;Enter Date&gt; Steps 2 &amp; 3</a:t>
            </a:r>
          </a:p>
          <a:p>
            <a:pPr lvl="1" eaLnBrk="1" hangingPunct="1"/>
            <a:r>
              <a:rPr lang="en-US" smtClean="0"/>
              <a:t>&lt;Enter Date&gt; Step 4</a:t>
            </a:r>
          </a:p>
          <a:p>
            <a:pPr lvl="1" eaLnBrk="1" hangingPunct="1"/>
            <a:r>
              <a:rPr lang="en-US" smtClean="0"/>
              <a:t>&lt;Enter Date&gt; Step 5</a:t>
            </a:r>
          </a:p>
          <a:p>
            <a:pPr lvl="1" eaLnBrk="1" hangingPunct="1"/>
            <a:r>
              <a:rPr lang="en-US" smtClean="0"/>
              <a:t>&lt;</a:t>
            </a:r>
            <a:r>
              <a:rPr lang="en-US" smtClean="0">
                <a:solidFill>
                  <a:srgbClr val="FF0000"/>
                </a:solidFill>
              </a:rPr>
              <a:t>Enter Date&gt; Debriefing/Action Plan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28600"/>
            <a:ext cx="6934200" cy="1053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smtClean="0"/>
              <a:t>Completion of FET Steps 1-5</a:t>
            </a:r>
          </a:p>
          <a:p>
            <a:pPr lvl="1" eaLnBrk="1" hangingPunct="1"/>
            <a:r>
              <a:rPr lang="en-US" smtClean="0"/>
              <a:t>&lt;Enter Date&gt;, Complete Step 1</a:t>
            </a:r>
          </a:p>
          <a:p>
            <a:pPr lvl="1" eaLnBrk="1" hangingPunct="1"/>
            <a:r>
              <a:rPr lang="en-US" smtClean="0"/>
              <a:t>&lt;Enter Date&gt;, Complete Steps 2 &amp; 3</a:t>
            </a:r>
          </a:p>
          <a:p>
            <a:pPr lvl="1" eaLnBrk="1" hangingPunct="1"/>
            <a:r>
              <a:rPr lang="en-US" smtClean="0"/>
              <a:t>&lt;Enter Date&gt;, Complete Step 4</a:t>
            </a:r>
          </a:p>
          <a:p>
            <a:pPr lvl="1" eaLnBrk="1" hangingPunct="1"/>
            <a:r>
              <a:rPr lang="en-US" smtClean="0"/>
              <a:t>&lt;Enter Date&gt;, Complete Step 5</a:t>
            </a:r>
          </a:p>
        </p:txBody>
      </p:sp>
      <p:pic>
        <p:nvPicPr>
          <p:cNvPr id="4" name="Picture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228600"/>
            <a:ext cx="6934200" cy="1053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Updated 6/21/2013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12269</TotalTime>
  <Words>336</Words>
  <Application>Microsoft Office PowerPoint</Application>
  <PresentationFormat>On-screen Show (4:3)</PresentationFormat>
  <Paragraphs>66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Garamond</vt:lpstr>
      <vt:lpstr>Arial</vt:lpstr>
      <vt:lpstr>Calibri</vt:lpstr>
      <vt:lpstr>Times New Roman</vt:lpstr>
      <vt:lpstr>Tahoma</vt:lpstr>
      <vt:lpstr>Custom Design</vt:lpstr>
      <vt:lpstr>Office Theme</vt:lpstr>
      <vt:lpstr>PowerPoint Presentation</vt:lpstr>
      <vt:lpstr>PowerPoint Presentation</vt:lpstr>
      <vt:lpstr>PowerPoint Presentation</vt:lpstr>
      <vt:lpstr>PowerPoint Presentation</vt:lpstr>
      <vt:lpstr>FET Building Blocks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SFOverviewSlideshow02</dc:title>
  <dc:creator>Denice Hildebrandt</dc:creator>
  <cp:lastModifiedBy>Todacheene, Valerie</cp:lastModifiedBy>
  <cp:revision>1159</cp:revision>
  <cp:lastPrinted>2011-09-29T21:57:45Z</cp:lastPrinted>
  <dcterms:created xsi:type="dcterms:W3CDTF">2003-03-01T14:04:52Z</dcterms:created>
  <dcterms:modified xsi:type="dcterms:W3CDTF">2013-06-21T21:32:32Z</dcterms:modified>
</cp:coreProperties>
</file>