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6" r:id="rId11"/>
    <p:sldId id="270" r:id="rId12"/>
    <p:sldId id="268" r:id="rId13"/>
    <p:sldId id="273" r:id="rId14"/>
    <p:sldId id="274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65" autoAdjust="0"/>
    <p:restoredTop sz="94660"/>
  </p:normalViewPr>
  <p:slideViewPr>
    <p:cSldViewPr>
      <p:cViewPr varScale="1">
        <p:scale>
          <a:sx n="123" d="100"/>
          <a:sy n="123" d="100"/>
        </p:scale>
        <p:origin x="-6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EC683-BFA8-4DFB-887B-9A58A2328BCC}" type="datetimeFigureOut">
              <a:rPr lang="en-US" smtClean="0"/>
              <a:t>6/21/2013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F6C294-EF78-48BF-ADD3-FEA67D3F9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99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F6C294-EF78-48BF-ADD3-FEA67D3F96B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993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53947-4F06-44EF-A4F7-71F20D7A35A8}" type="datetime1">
              <a:rPr lang="en-US" smtClean="0"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F1C1C-CFCB-46B1-B29D-0106C4CA478A}" type="datetime1">
              <a:rPr lang="en-US" smtClean="0"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79D0E-70C1-4D5E-BE01-57B164CEA8B7}" type="datetime1">
              <a:rPr lang="en-US" smtClean="0"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025F6-0DF5-4DFE-B0C0-BD37DD2C67A2}" type="datetime1">
              <a:rPr lang="en-US" smtClean="0"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5058-CB14-4C3F-B482-C2602BDB0E74}" type="datetime1">
              <a:rPr lang="en-US" smtClean="0"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08F4-1785-493E-816D-8A5CC307D329}" type="datetime1">
              <a:rPr lang="en-US" smtClean="0"/>
              <a:t>6/21/2013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056CD-C95F-45CD-B0C0-41797D8842AD}" type="datetime1">
              <a:rPr lang="en-US" smtClean="0"/>
              <a:t>6/21/2013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2E5D6-B88E-4E7C-BB2A-46B4C83FED65}" type="datetime1">
              <a:rPr lang="en-US" smtClean="0"/>
              <a:t>6/21/2013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DFC60-292D-47A3-94B5-772D7FF9F77A}" type="datetime1">
              <a:rPr lang="en-US" smtClean="0"/>
              <a:t>6/21/2013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0D559-4A40-487C-8F69-A160D9467E38}" type="datetime1">
              <a:rPr lang="en-US" smtClean="0"/>
              <a:t>6/21/2013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CEF65-E80C-4A28-AEFA-1BC828DEDD23}" type="datetime1">
              <a:rPr lang="en-US" smtClean="0"/>
              <a:t>6/21/2013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0A4B3A68-B71E-43E7-905E-65516E21A58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Updated 6/21/2013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294EA56-B7DA-46D1-9737-3BAEB4DF0B6A}" type="datetime1">
              <a:rPr lang="en-US" smtClean="0"/>
              <a:t>6/21/2013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“NEXT STEPS”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BIE FAMILY ENGAGEMENT</a:t>
            </a:r>
          </a:p>
          <a:p>
            <a:r>
              <a:rPr lang="en-US" dirty="0" smtClean="0"/>
              <a:t>&lt;ENTER DATE&gt;</a:t>
            </a:r>
            <a:endParaRPr lang="en-US" dirty="0"/>
          </a:p>
          <a:p>
            <a:r>
              <a:rPr lang="en-US" dirty="0" smtClean="0"/>
              <a:t>Facilitated by: &lt;ENTER NAME&gt;</a:t>
            </a:r>
            <a:endParaRPr lang="en-US" dirty="0"/>
          </a:p>
        </p:txBody>
      </p:sp>
      <p:pic>
        <p:nvPicPr>
          <p:cNvPr id="1028" name="Picture 4" descr="C:\Users\Valerie.Todacheene\AppData\Local\Microsoft\Windows\Temporary Internet Files\Content.IE5\CLTWHNL2\MP900049747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528" y="381000"/>
            <a:ext cx="1925574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40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smtClean="0"/>
              <a:t>Indicators that Involve Parents/Families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i="1" dirty="0"/>
              <a:t>Classroom Instruction </a:t>
            </a:r>
            <a:r>
              <a:rPr lang="en-US" b="1" dirty="0"/>
              <a:t>- Expecting and monitoring sound homework practices and communication with parents</a:t>
            </a:r>
            <a:endParaRPr lang="en-US" dirty="0"/>
          </a:p>
          <a:p>
            <a:r>
              <a:rPr lang="en-US" dirty="0"/>
              <a:t>IIIB01 - All teachers maintain a file of communication with parents. (150)</a:t>
            </a:r>
          </a:p>
          <a:p>
            <a:r>
              <a:rPr lang="en-US" dirty="0"/>
              <a:t>IIIB02 - All teachers regularly assign homework (4 or more days a week). (151)</a:t>
            </a:r>
          </a:p>
          <a:p>
            <a:r>
              <a:rPr lang="en-US" dirty="0"/>
              <a:t>IIIB03 - All teachers check, mark, and return homework. (152)</a:t>
            </a:r>
          </a:p>
          <a:p>
            <a:r>
              <a:rPr lang="en-US" dirty="0"/>
              <a:t>IIIB06 - All teachers systematically report to parents the student’s mastery of specific standards-based objectives. (155)</a:t>
            </a:r>
          </a:p>
          <a:p>
            <a:r>
              <a:rPr lang="en-US" dirty="0"/>
              <a:t> </a:t>
            </a:r>
          </a:p>
          <a:p>
            <a:r>
              <a:rPr lang="en-US" b="1" i="1" dirty="0"/>
              <a:t>School leadership and Decision Making – Helping parents to help their children meet the standards</a:t>
            </a:r>
            <a:endParaRPr lang="en-US" dirty="0"/>
          </a:p>
          <a:p>
            <a:r>
              <a:rPr lang="en-US" dirty="0"/>
              <a:t>IG02 - Parents receive regular communication (absent jargon) about learning standards, their children’s progress, and the parents’ role in their children’s school success. (76)</a:t>
            </a:r>
          </a:p>
          <a:p>
            <a:r>
              <a:rPr lang="en-US" dirty="0"/>
              <a:t> </a:t>
            </a:r>
          </a:p>
          <a:p>
            <a:r>
              <a:rPr lang="en-US" b="1" i="1" dirty="0"/>
              <a:t>School Community:  Policies and Practices-</a:t>
            </a:r>
            <a:endParaRPr lang="en-US" dirty="0"/>
          </a:p>
          <a:p>
            <a:r>
              <a:rPr lang="en-US" dirty="0"/>
              <a:t>IG10 - Parent involvement policy, classroom visit policy, and homework policy are clear, constructive, and include a plan for communicating the policies to parents and teachers. (84)</a:t>
            </a:r>
          </a:p>
          <a:p>
            <a:r>
              <a:rPr lang="en-US" dirty="0"/>
              <a:t>IVA09 - The school's Compact outlines the responsibilities/expectations of teachers, parents, and students. (202)</a:t>
            </a:r>
          </a:p>
          <a:p>
            <a:r>
              <a:rPr lang="en-US" dirty="0"/>
              <a:t> </a:t>
            </a:r>
          </a:p>
          <a:p>
            <a:r>
              <a:rPr lang="en-US" b="1" i="1" dirty="0"/>
              <a:t>School Community:  Communication</a:t>
            </a:r>
            <a:endParaRPr lang="en-US" dirty="0"/>
          </a:p>
          <a:p>
            <a:r>
              <a:rPr lang="en-US" dirty="0"/>
              <a:t>IVA11 - The school's Compact is annually distributed to teachers, school personnel, parents, and students. (204)</a:t>
            </a:r>
          </a:p>
          <a:p>
            <a:r>
              <a:rPr lang="en-US" dirty="0"/>
              <a:t>IVA06 - The school regularly and clearly communicates with parents about its expectations of them and the importance of the "curriculum of the home." (184)</a:t>
            </a:r>
          </a:p>
          <a:p>
            <a:r>
              <a:rPr lang="en-US" dirty="0"/>
              <a:t>IVB04 - The "ongoing conversation" between school personnel and parents is candid, supportive, and flows in both directions. (185)</a:t>
            </a:r>
          </a:p>
          <a:p>
            <a:r>
              <a:rPr lang="en-US" dirty="0"/>
              <a:t> </a:t>
            </a:r>
          </a:p>
          <a:p>
            <a:r>
              <a:rPr lang="en-US" b="1" i="1" dirty="0"/>
              <a:t>School Community:  Education</a:t>
            </a:r>
            <a:endParaRPr lang="en-US" dirty="0"/>
          </a:p>
          <a:p>
            <a:r>
              <a:rPr lang="en-US" dirty="0"/>
              <a:t>IVC02	Professional development programs for teachers include assistance in working effectively with parents. (192)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424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Resources/Tools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Action Plan Checklist</a:t>
            </a:r>
          </a:p>
          <a:p>
            <a:pPr lvl="0"/>
            <a:r>
              <a:rPr lang="en-US" dirty="0"/>
              <a:t>Action Plan Instructions/Web Entry Instructions </a:t>
            </a:r>
          </a:p>
          <a:p>
            <a:pPr lvl="0"/>
            <a:r>
              <a:rPr lang="en-US" dirty="0"/>
              <a:t>List of Objectives</a:t>
            </a:r>
          </a:p>
          <a:p>
            <a:pPr lvl="0"/>
            <a:r>
              <a:rPr lang="en-US" dirty="0"/>
              <a:t>Video Tutorial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339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FET Planning 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Return to FET and go to the Planning Tool</a:t>
            </a:r>
          </a:p>
          <a:p>
            <a:r>
              <a:rPr lang="en-US" dirty="0" smtClean="0"/>
              <a:t>This helps you develop an action plan for the findings that you want to improve from your FET assessment.</a:t>
            </a:r>
          </a:p>
          <a:p>
            <a:r>
              <a:rPr lang="en-US" dirty="0" smtClean="0"/>
              <a:t>Refer to your notes for each building block on planning to improve in areas within a particular building block. This is where you will derive your objectives.</a:t>
            </a:r>
          </a:p>
          <a:p>
            <a:r>
              <a:rPr lang="en-US" dirty="0" smtClean="0"/>
              <a:t>The action plan allows you to organize your findings where you can identify a plan by developing objectives within each of the building block, describe how the objective is achieved and the expected results.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555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FET Planning Tool</a:t>
            </a:r>
            <a:endParaRPr lang="en-US" dirty="0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219200"/>
            <a:ext cx="6962122" cy="5181600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5334000" y="2743200"/>
            <a:ext cx="762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6094141" y="2732049"/>
            <a:ext cx="762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856141" y="2667000"/>
            <a:ext cx="11448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Play the Video Tutorial for your participants </a:t>
            </a:r>
            <a:endParaRPr lang="en-US" sz="10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5250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FET Planning Tool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334000" y="2743200"/>
            <a:ext cx="762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6094141" y="2732049"/>
            <a:ext cx="7620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856141" y="2667000"/>
            <a:ext cx="11448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Play the Video Tutorial for your participants </a:t>
            </a:r>
            <a:endParaRPr lang="en-US" sz="1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/>
          <p:cNvPicPr/>
          <p:nvPr/>
        </p:nvPicPr>
        <p:blipFill>
          <a:blip r:embed="rId2"/>
          <a:stretch>
            <a:fillRect/>
          </a:stretch>
        </p:blipFill>
        <p:spPr>
          <a:xfrm>
            <a:off x="457200" y="1188960"/>
            <a:ext cx="7620000" cy="5189538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5334000" y="4648200"/>
            <a:ext cx="457200" cy="228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5791200" y="2933700"/>
            <a:ext cx="1295400" cy="1714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086600" y="27432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Date Completed in FET</a:t>
            </a:r>
            <a:endParaRPr lang="en-US" sz="1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62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Please submit </a:t>
            </a:r>
            <a:r>
              <a:rPr lang="en-US" dirty="0"/>
              <a:t>feedback on today’s presentation using the following guiding questions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Did </a:t>
            </a:r>
            <a:r>
              <a:rPr lang="en-US" dirty="0"/>
              <a:t>today’s information meet your expectation?</a:t>
            </a:r>
          </a:p>
          <a:p>
            <a:pPr lvl="1"/>
            <a:r>
              <a:rPr lang="en-US" dirty="0"/>
              <a:t>What information did you want presented today but was not discussed?</a:t>
            </a:r>
          </a:p>
          <a:p>
            <a:pPr lvl="1"/>
            <a:r>
              <a:rPr lang="en-US" dirty="0"/>
              <a:t>What information provided today you felt was most helpful?</a:t>
            </a:r>
          </a:p>
          <a:p>
            <a:pPr lvl="1"/>
            <a:r>
              <a:rPr lang="en-US" dirty="0"/>
              <a:t>Other feedback or questions.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8670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620000" cy="1143000"/>
          </a:xfrm>
        </p:spPr>
        <p:txBody>
          <a:bodyPr/>
          <a:lstStyle/>
          <a:p>
            <a:pPr algn="ctr"/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endParaRPr lang="en-US" sz="3600" dirty="0" smtClean="0"/>
          </a:p>
          <a:p>
            <a:pPr marL="114300" indent="0" algn="ctr">
              <a:buNone/>
            </a:pPr>
            <a:r>
              <a:rPr lang="en-US" sz="3600" dirty="0" smtClean="0"/>
              <a:t>&lt;ENTER NAME&gt;</a:t>
            </a:r>
            <a:endParaRPr lang="en-US" sz="3600" dirty="0"/>
          </a:p>
          <a:p>
            <a:pPr marL="114300" indent="0" algn="ctr">
              <a:buNone/>
            </a:pPr>
            <a:r>
              <a:rPr lang="en-US" sz="3600" dirty="0" smtClean="0"/>
              <a:t>&lt;ENTER TITLE&gt;</a:t>
            </a:r>
            <a:endParaRPr lang="en-US" sz="3600" dirty="0"/>
          </a:p>
          <a:p>
            <a:pPr marL="114300" indent="0" algn="ctr">
              <a:buNone/>
            </a:pPr>
            <a:r>
              <a:rPr lang="en-US" sz="3600" dirty="0" smtClean="0"/>
              <a:t>&lt;ENTER CONTACT INFORMATION&gt;</a:t>
            </a:r>
            <a:endParaRPr lang="en-US" sz="3600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17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Welcome/Introductions</a:t>
            </a:r>
          </a:p>
          <a:p>
            <a:r>
              <a:rPr lang="en-US" dirty="0" smtClean="0"/>
              <a:t>Housekeeping</a:t>
            </a:r>
          </a:p>
          <a:p>
            <a:r>
              <a:rPr lang="en-US" dirty="0" smtClean="0"/>
              <a:t>“Warm Up” Activity</a:t>
            </a:r>
          </a:p>
          <a:p>
            <a:r>
              <a:rPr lang="en-US" dirty="0" smtClean="0"/>
              <a:t>Expectations</a:t>
            </a:r>
          </a:p>
          <a:p>
            <a:r>
              <a:rPr lang="en-US" dirty="0" smtClean="0"/>
              <a:t>Presentation</a:t>
            </a:r>
          </a:p>
          <a:p>
            <a:r>
              <a:rPr lang="en-US" dirty="0" smtClean="0"/>
              <a:t>Resource(s)/Tool(s)</a:t>
            </a:r>
          </a:p>
          <a:p>
            <a:r>
              <a:rPr lang="en-US" dirty="0" smtClean="0"/>
              <a:t>Evaluation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80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Housekeeping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</a:t>
            </a:r>
            <a:r>
              <a:rPr lang="en-US" dirty="0" smtClean="0">
                <a:solidFill>
                  <a:srgbClr val="FF0000"/>
                </a:solidFill>
              </a:rPr>
              <a:t>MUTE</a:t>
            </a:r>
            <a:r>
              <a:rPr lang="en-US" dirty="0" smtClean="0"/>
              <a:t> your phones</a:t>
            </a:r>
          </a:p>
          <a:p>
            <a:endParaRPr lang="en-US" dirty="0" smtClean="0"/>
          </a:p>
          <a:p>
            <a:r>
              <a:rPr lang="en-US" dirty="0" smtClean="0"/>
              <a:t>Training attendance will be taken at the beginning and end of the session</a:t>
            </a:r>
          </a:p>
          <a:p>
            <a:endParaRPr lang="en-US" dirty="0" smtClean="0"/>
          </a:p>
          <a:p>
            <a:r>
              <a:rPr lang="en-US" dirty="0" smtClean="0"/>
              <a:t>Active Participation</a:t>
            </a:r>
          </a:p>
          <a:p>
            <a:pPr marL="11430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30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“Warm Up” 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Talk about experience with FET.</a:t>
            </a:r>
          </a:p>
          <a:p>
            <a:pPr lvl="1"/>
            <a:r>
              <a:rPr lang="en-US" dirty="0" smtClean="0"/>
              <a:t>Positive Experience</a:t>
            </a:r>
          </a:p>
          <a:p>
            <a:pPr lvl="1"/>
            <a:r>
              <a:rPr lang="en-US" dirty="0" smtClean="0"/>
              <a:t>Challenging Experience</a:t>
            </a:r>
          </a:p>
          <a:p>
            <a:r>
              <a:rPr lang="en-US" dirty="0" smtClean="0"/>
              <a:t>10 minutes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77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your training Expectations?</a:t>
            </a:r>
          </a:p>
          <a:p>
            <a:r>
              <a:rPr lang="en-US" dirty="0" smtClean="0"/>
              <a:t>Provide them in the “Chat”</a:t>
            </a:r>
          </a:p>
          <a:p>
            <a:r>
              <a:rPr lang="en-US" dirty="0" smtClean="0"/>
              <a:t>Send to me via Email</a:t>
            </a:r>
          </a:p>
          <a:p>
            <a:r>
              <a:rPr lang="en-US" dirty="0" smtClean="0"/>
              <a:t>5 minutes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296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FET Needs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Looking at areas of strength</a:t>
            </a:r>
          </a:p>
          <a:p>
            <a:r>
              <a:rPr lang="en-US" dirty="0" smtClean="0"/>
              <a:t>Document Strengths; will provide the foundation on other initiatives.</a:t>
            </a:r>
          </a:p>
          <a:p>
            <a:r>
              <a:rPr lang="en-US" dirty="0" smtClean="0"/>
              <a:t>How did you your school share strengths?</a:t>
            </a:r>
          </a:p>
          <a:p>
            <a:pPr lvl="1"/>
            <a:r>
              <a:rPr lang="en-US" dirty="0" smtClean="0"/>
              <a:t>Chat</a:t>
            </a:r>
          </a:p>
          <a:p>
            <a:pPr lvl="1"/>
            <a:r>
              <a:rPr lang="en-US" dirty="0" smtClean="0"/>
              <a:t>Email</a:t>
            </a:r>
            <a:endParaRPr lang="en-US" dirty="0"/>
          </a:p>
        </p:txBody>
      </p:sp>
      <p:pic>
        <p:nvPicPr>
          <p:cNvPr id="5122" name="Picture 2" descr="C:\Users\Valerie.Todacheene\AppData\Local\Microsoft\Windows\Temporary Internet Files\Content.IE5\DIZKLBYX\MP900437294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7667" y="3729874"/>
            <a:ext cx="2099734" cy="2399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38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Building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According to Redding, “school community is built and continuously strengthened with the six building blocks” (p. 16, 2011, Redding, Murphy, Sheley, </a:t>
            </a:r>
            <a:r>
              <a:rPr lang="en-US" i="1" dirty="0" smtClean="0"/>
              <a:t>Handbook on Family &amp; Community Engagement</a:t>
            </a:r>
            <a:r>
              <a:rPr lang="en-US" dirty="0" smtClean="0"/>
              <a:t>)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Shared Leadership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Goals &amp; Roles/Policies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Communication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Education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Connections</a:t>
            </a:r>
          </a:p>
          <a:p>
            <a:pPr marL="571500" indent="-457200">
              <a:buFont typeface="+mj-lt"/>
              <a:buAutoNum type="arabicPeriod"/>
            </a:pPr>
            <a:r>
              <a:rPr lang="en-US" dirty="0" smtClean="0"/>
              <a:t>Continuous Improvement</a:t>
            </a:r>
          </a:p>
          <a:p>
            <a:endParaRPr lang="en-US" dirty="0"/>
          </a:p>
        </p:txBody>
      </p:sp>
      <p:pic>
        <p:nvPicPr>
          <p:cNvPr id="6146" name="Picture 2" descr="C:\Users\Valerie.Todacheene\AppData\Local\Microsoft\Windows\Temporary Internet Files\Content.IE5\02JR1OC6\MC910216357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572000"/>
            <a:ext cx="2181225" cy="1900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35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FET Building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620000" cy="5105400"/>
          </a:xfrm>
        </p:spPr>
        <p:txBody>
          <a:bodyPr>
            <a:normAutofit lnSpcReduction="10000"/>
          </a:bodyPr>
          <a:lstStyle/>
          <a:p>
            <a:pPr marL="571500" indent="-457200">
              <a:buFont typeface="+mj-lt"/>
              <a:buAutoNum type="arabicPeriod"/>
            </a:pPr>
            <a:r>
              <a:rPr lang="en-US" dirty="0"/>
              <a:t>Shared </a:t>
            </a:r>
            <a:r>
              <a:rPr lang="en-US" dirty="0" smtClean="0"/>
              <a:t>Leadership</a:t>
            </a:r>
          </a:p>
          <a:p>
            <a:pPr marL="571500" indent="0">
              <a:buNone/>
            </a:pPr>
            <a:r>
              <a:rPr lang="en-US" dirty="0" smtClean="0"/>
              <a:t>How </a:t>
            </a:r>
            <a:r>
              <a:rPr lang="en-US" dirty="0" smtClean="0"/>
              <a:t>are parents involved in the decision making of your school?</a:t>
            </a:r>
            <a:endParaRPr lang="en-US" dirty="0"/>
          </a:p>
          <a:p>
            <a:pPr marL="571500" indent="-457200">
              <a:buFont typeface="+mj-lt"/>
              <a:buAutoNum type="arabicPeriod" startAt="2"/>
            </a:pPr>
            <a:r>
              <a:rPr lang="en-US" dirty="0"/>
              <a:t>Goals &amp; </a:t>
            </a:r>
            <a:r>
              <a:rPr lang="en-US" dirty="0" smtClean="0"/>
              <a:t>Roles/Policies</a:t>
            </a:r>
          </a:p>
          <a:p>
            <a:pPr marL="573088" lvl="1" indent="0">
              <a:buNone/>
            </a:pPr>
            <a:r>
              <a:rPr lang="en-US" dirty="0" smtClean="0"/>
              <a:t>What are your school’s key documents that incorporates school community’s roles</a:t>
            </a:r>
            <a:endParaRPr lang="en-US" dirty="0"/>
          </a:p>
          <a:p>
            <a:pPr marL="571500" indent="-457200">
              <a:buFont typeface="+mj-lt"/>
              <a:buAutoNum type="arabicPeriod" startAt="2"/>
            </a:pPr>
            <a:r>
              <a:rPr lang="en-US" dirty="0" smtClean="0"/>
              <a:t>Communication</a:t>
            </a:r>
          </a:p>
          <a:p>
            <a:pPr marL="573088" lvl="1" indent="0">
              <a:buNone/>
            </a:pPr>
            <a:r>
              <a:rPr lang="en-US" dirty="0" smtClean="0"/>
              <a:t>Clear, concise, consistent communication between school and school community</a:t>
            </a:r>
            <a:endParaRPr lang="en-US" dirty="0"/>
          </a:p>
          <a:p>
            <a:pPr marL="571500" indent="-457200">
              <a:buFont typeface="+mj-lt"/>
              <a:buAutoNum type="arabicPeriod" startAt="2"/>
            </a:pPr>
            <a:r>
              <a:rPr lang="en-US" dirty="0" smtClean="0"/>
              <a:t>Education</a:t>
            </a:r>
          </a:p>
          <a:p>
            <a:pPr marL="573088" lvl="1" indent="0">
              <a:buNone/>
            </a:pPr>
            <a:r>
              <a:rPr lang="en-US" dirty="0" smtClean="0"/>
              <a:t>How does school provide learning opportunities between school staff and parents to maximize student learning.</a:t>
            </a:r>
          </a:p>
          <a:p>
            <a:pPr marL="571500" indent="-457200">
              <a:buFont typeface="+mj-lt"/>
              <a:buAutoNum type="arabicPeriod" startAt="2"/>
            </a:pPr>
            <a:r>
              <a:rPr lang="en-US" dirty="0" smtClean="0"/>
              <a:t>Connections</a:t>
            </a:r>
          </a:p>
          <a:p>
            <a:pPr marL="573088" lvl="1" indent="0">
              <a:buNone/>
            </a:pPr>
            <a:r>
              <a:rPr lang="en-US" dirty="0" smtClean="0"/>
              <a:t>How does school increase sense of community and connectedness between school and parents/community?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7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Assessing Building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FET asked that you assess each building block</a:t>
            </a:r>
          </a:p>
          <a:p>
            <a:endParaRPr lang="en-US" dirty="0" smtClean="0"/>
          </a:p>
          <a:p>
            <a:r>
              <a:rPr lang="en-US" dirty="0" smtClean="0"/>
              <a:t>Requested to create objectives for items you rated “1” or “2” which will be included in your Family Engagement Plan and will be incorporated in your school improvement plan.</a:t>
            </a:r>
          </a:p>
          <a:p>
            <a:endParaRPr lang="en-US" dirty="0" smtClean="0"/>
          </a:p>
          <a:p>
            <a:r>
              <a:rPr lang="en-US" dirty="0" smtClean="0"/>
              <a:t>Identify which of the building blocks you have assessed is priority for your school to address. </a:t>
            </a:r>
            <a:r>
              <a:rPr lang="en-US" dirty="0" smtClean="0">
                <a:solidFill>
                  <a:srgbClr val="FF0000"/>
                </a:solidFill>
              </a:rPr>
              <a:t>*Focus on the immediate Title I requirements that your school </a:t>
            </a:r>
            <a:r>
              <a:rPr lang="en-US" u="sng" dirty="0" smtClean="0">
                <a:solidFill>
                  <a:srgbClr val="FF0000"/>
                </a:solidFill>
              </a:rPr>
              <a:t>must</a:t>
            </a:r>
            <a:r>
              <a:rPr lang="en-US" dirty="0" smtClean="0">
                <a:solidFill>
                  <a:srgbClr val="FF0000"/>
                </a:solidFill>
              </a:rPr>
              <a:t> address</a:t>
            </a:r>
          </a:p>
          <a:p>
            <a:endParaRPr lang="en-US" dirty="0" smtClean="0"/>
          </a:p>
          <a:p>
            <a:r>
              <a:rPr lang="en-US" dirty="0" smtClean="0"/>
              <a:t>Use “Family Engagement/School Community Indicators” in addressing the priorities. These indicators are indicators of effective practice on family engagement. </a:t>
            </a:r>
            <a:r>
              <a:rPr lang="en-US" dirty="0" smtClean="0">
                <a:solidFill>
                  <a:srgbClr val="FF0000"/>
                </a:solidFill>
              </a:rPr>
              <a:t>*Among the 99 indicators that your school is </a:t>
            </a:r>
            <a:r>
              <a:rPr lang="en-US" dirty="0" smtClean="0">
                <a:solidFill>
                  <a:srgbClr val="FF0000"/>
                </a:solidFill>
              </a:rPr>
              <a:t>assessed </a:t>
            </a:r>
            <a:r>
              <a:rPr lang="en-US" dirty="0" smtClean="0">
                <a:solidFill>
                  <a:srgbClr val="FF0000"/>
                </a:solidFill>
              </a:rPr>
              <a:t>and </a:t>
            </a:r>
            <a:r>
              <a:rPr lang="en-US" dirty="0" smtClean="0">
                <a:solidFill>
                  <a:srgbClr val="FF0000"/>
                </a:solidFill>
              </a:rPr>
              <a:t>planned </a:t>
            </a:r>
            <a:r>
              <a:rPr lang="en-US" dirty="0" smtClean="0">
                <a:solidFill>
                  <a:srgbClr val="FF0000"/>
                </a:solidFill>
              </a:rPr>
              <a:t>for in Native Star.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Updated 6/21/2013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26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460</TotalTime>
  <Words>674</Words>
  <Application>Microsoft Office PowerPoint</Application>
  <PresentationFormat>On-screen Show (4:3)</PresentationFormat>
  <Paragraphs>125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Adjacency</vt:lpstr>
      <vt:lpstr>“NEXT STEPS”</vt:lpstr>
      <vt:lpstr>Agenda</vt:lpstr>
      <vt:lpstr>Housekeeping</vt:lpstr>
      <vt:lpstr>“Warm Up” Activity</vt:lpstr>
      <vt:lpstr>Expectations</vt:lpstr>
      <vt:lpstr>FET Needs Assessment</vt:lpstr>
      <vt:lpstr>Building Blocks</vt:lpstr>
      <vt:lpstr>FET Building Blocks</vt:lpstr>
      <vt:lpstr>Assessing Building Blocks</vt:lpstr>
      <vt:lpstr>Indicators that Involve Parents/Families</vt:lpstr>
      <vt:lpstr>Resources/Tools</vt:lpstr>
      <vt:lpstr>FET Planning Tool</vt:lpstr>
      <vt:lpstr>FET Planning Tool</vt:lpstr>
      <vt:lpstr>FET Planning Tool</vt:lpstr>
      <vt:lpstr>Evaluation</vt:lpstr>
      <vt:lpstr>Contact Information</vt:lpstr>
    </vt:vector>
  </TitlesOfParts>
  <Company>BIE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“NEXT STEPS”</dc:title>
  <dc:creator>Todacheene, Valerie</dc:creator>
  <cp:lastModifiedBy>Todacheene, Valerie</cp:lastModifiedBy>
  <cp:revision>39</cp:revision>
  <dcterms:created xsi:type="dcterms:W3CDTF">2012-01-05T21:15:21Z</dcterms:created>
  <dcterms:modified xsi:type="dcterms:W3CDTF">2013-06-21T21:53:32Z</dcterms:modified>
</cp:coreProperties>
</file>