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7"/>
  </p:notesMasterIdLst>
  <p:sldIdLst>
    <p:sldId id="256" r:id="rId2"/>
    <p:sldId id="257" r:id="rId3"/>
    <p:sldId id="258" r:id="rId4"/>
    <p:sldId id="259" r:id="rId5"/>
    <p:sldId id="265" r:id="rId6"/>
    <p:sldId id="260" r:id="rId7"/>
    <p:sldId id="280" r:id="rId8"/>
    <p:sldId id="284" r:id="rId9"/>
    <p:sldId id="273" r:id="rId10"/>
    <p:sldId id="275" r:id="rId11"/>
    <p:sldId id="276" r:id="rId12"/>
    <p:sldId id="271" r:id="rId13"/>
    <p:sldId id="282" r:id="rId14"/>
    <p:sldId id="281" r:id="rId15"/>
    <p:sldId id="27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65" autoAdjust="0"/>
    <p:restoredTop sz="94660"/>
  </p:normalViewPr>
  <p:slideViewPr>
    <p:cSldViewPr>
      <p:cViewPr>
        <p:scale>
          <a:sx n="125" d="100"/>
          <a:sy n="125" d="100"/>
        </p:scale>
        <p:origin x="-54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6EC683-BFA8-4DFB-887B-9A58A2328BCC}" type="datetimeFigureOut">
              <a:rPr lang="en-US" smtClean="0"/>
              <a:t>6/21/2013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F6C294-EF78-48BF-ADD3-FEA67D3F96B7}" type="slidenum">
              <a:rPr lang="en-US" smtClean="0"/>
              <a:t>‹#›</a:t>
            </a:fld>
            <a:endParaRPr lang="en-US"/>
          </a:p>
        </p:txBody>
      </p:sp>
    </p:spTree>
    <p:extLst>
      <p:ext uri="{BB962C8B-B14F-4D97-AF65-F5344CB8AC3E}">
        <p14:creationId xmlns:p14="http://schemas.microsoft.com/office/powerpoint/2010/main" val="2819699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F6C294-EF78-48BF-ADD3-FEA67D3F96B7}" type="slidenum">
              <a:rPr lang="en-US" smtClean="0"/>
              <a:t>4</a:t>
            </a:fld>
            <a:endParaRPr lang="en-US"/>
          </a:p>
        </p:txBody>
      </p:sp>
    </p:spTree>
    <p:extLst>
      <p:ext uri="{BB962C8B-B14F-4D97-AF65-F5344CB8AC3E}">
        <p14:creationId xmlns:p14="http://schemas.microsoft.com/office/powerpoint/2010/main" val="4070993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F6C294-EF78-48BF-ADD3-FEA67D3F96B7}" type="slidenum">
              <a:rPr lang="en-US" smtClean="0"/>
              <a:t>10</a:t>
            </a:fld>
            <a:endParaRPr lang="en-US"/>
          </a:p>
        </p:txBody>
      </p:sp>
    </p:spTree>
    <p:extLst>
      <p:ext uri="{BB962C8B-B14F-4D97-AF65-F5344CB8AC3E}">
        <p14:creationId xmlns:p14="http://schemas.microsoft.com/office/powerpoint/2010/main" val="3675032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F6C294-EF78-48BF-ADD3-FEA67D3F96B7}" type="slidenum">
              <a:rPr lang="en-US" smtClean="0"/>
              <a:t>11</a:t>
            </a:fld>
            <a:endParaRPr lang="en-US"/>
          </a:p>
        </p:txBody>
      </p:sp>
    </p:spTree>
    <p:extLst>
      <p:ext uri="{BB962C8B-B14F-4D97-AF65-F5344CB8AC3E}">
        <p14:creationId xmlns:p14="http://schemas.microsoft.com/office/powerpoint/2010/main" val="3675032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65334B4-15E4-4DBA-84F6-650746A3DF04}" type="datetime1">
              <a:rPr lang="en-US" smtClean="0"/>
              <a:t>6/21/2013</a:t>
            </a:fld>
            <a:endParaRPr lang="en-US"/>
          </a:p>
        </p:txBody>
      </p:sp>
      <p:sp>
        <p:nvSpPr>
          <p:cNvPr id="5" name="Footer Placeholder 4"/>
          <p:cNvSpPr>
            <a:spLocks noGrp="1"/>
          </p:cNvSpPr>
          <p:nvPr>
            <p:ph type="ftr" sz="quarter" idx="11"/>
          </p:nvPr>
        </p:nvSpPr>
        <p:spPr/>
        <p:txBody>
          <a:bodyPr/>
          <a:lstStyle/>
          <a:p>
            <a:r>
              <a:rPr lang="en-US" smtClean="0"/>
              <a:t>Updated 6/21/2013</a:t>
            </a:r>
            <a:endParaRPr lang="en-US"/>
          </a:p>
        </p:txBody>
      </p:sp>
      <p:sp>
        <p:nvSpPr>
          <p:cNvPr id="6" name="Slide Number Placeholder 5"/>
          <p:cNvSpPr>
            <a:spLocks noGrp="1"/>
          </p:cNvSpPr>
          <p:nvPr>
            <p:ph type="sldNum" sz="quarter" idx="12"/>
          </p:nvPr>
        </p:nvSpPr>
        <p:spPr/>
        <p:txBody>
          <a:bodyPr/>
          <a:lstStyle/>
          <a:p>
            <a:fld id="{0A4B3A68-B71E-43E7-905E-65516E21A58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68180F-28E9-4A0D-9FE4-C884B249CBA6}" type="datetime1">
              <a:rPr lang="en-US" smtClean="0"/>
              <a:t>6/21/2013</a:t>
            </a:fld>
            <a:endParaRPr lang="en-US"/>
          </a:p>
        </p:txBody>
      </p:sp>
      <p:sp>
        <p:nvSpPr>
          <p:cNvPr id="5" name="Footer Placeholder 4"/>
          <p:cNvSpPr>
            <a:spLocks noGrp="1"/>
          </p:cNvSpPr>
          <p:nvPr>
            <p:ph type="ftr" sz="quarter" idx="11"/>
          </p:nvPr>
        </p:nvSpPr>
        <p:spPr/>
        <p:txBody>
          <a:bodyPr/>
          <a:lstStyle/>
          <a:p>
            <a:r>
              <a:rPr lang="en-US" smtClean="0"/>
              <a:t>Updated 6/21/2013</a:t>
            </a:r>
            <a:endParaRPr lang="en-US"/>
          </a:p>
        </p:txBody>
      </p:sp>
      <p:sp>
        <p:nvSpPr>
          <p:cNvPr id="6" name="Slide Number Placeholder 5"/>
          <p:cNvSpPr>
            <a:spLocks noGrp="1"/>
          </p:cNvSpPr>
          <p:nvPr>
            <p:ph type="sldNum" sz="quarter" idx="12"/>
          </p:nvPr>
        </p:nvSpPr>
        <p:spPr/>
        <p:txBody>
          <a:bodyPr/>
          <a:lstStyle/>
          <a:p>
            <a:fld id="{0A4B3A68-B71E-43E7-905E-65516E21A58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5CBF54-DCCD-4780-8A1B-94C83B930990}" type="datetime1">
              <a:rPr lang="en-US" smtClean="0"/>
              <a:t>6/21/2013</a:t>
            </a:fld>
            <a:endParaRPr lang="en-US"/>
          </a:p>
        </p:txBody>
      </p:sp>
      <p:sp>
        <p:nvSpPr>
          <p:cNvPr id="5" name="Footer Placeholder 4"/>
          <p:cNvSpPr>
            <a:spLocks noGrp="1"/>
          </p:cNvSpPr>
          <p:nvPr>
            <p:ph type="ftr" sz="quarter" idx="11"/>
          </p:nvPr>
        </p:nvSpPr>
        <p:spPr/>
        <p:txBody>
          <a:bodyPr/>
          <a:lstStyle/>
          <a:p>
            <a:r>
              <a:rPr lang="en-US" smtClean="0"/>
              <a:t>Updated 6/21/2013</a:t>
            </a:r>
            <a:endParaRPr lang="en-US"/>
          </a:p>
        </p:txBody>
      </p:sp>
      <p:sp>
        <p:nvSpPr>
          <p:cNvPr id="6" name="Slide Number Placeholder 5"/>
          <p:cNvSpPr>
            <a:spLocks noGrp="1"/>
          </p:cNvSpPr>
          <p:nvPr>
            <p:ph type="sldNum" sz="quarter" idx="12"/>
          </p:nvPr>
        </p:nvSpPr>
        <p:spPr/>
        <p:txBody>
          <a:bodyPr/>
          <a:lstStyle/>
          <a:p>
            <a:fld id="{0A4B3A68-B71E-43E7-905E-65516E21A58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5716DB-EE4A-4949-B15A-593B017C5C78}" type="datetime1">
              <a:rPr lang="en-US" smtClean="0"/>
              <a:t>6/21/2013</a:t>
            </a:fld>
            <a:endParaRPr lang="en-US"/>
          </a:p>
        </p:txBody>
      </p:sp>
      <p:sp>
        <p:nvSpPr>
          <p:cNvPr id="5" name="Footer Placeholder 4"/>
          <p:cNvSpPr>
            <a:spLocks noGrp="1"/>
          </p:cNvSpPr>
          <p:nvPr>
            <p:ph type="ftr" sz="quarter" idx="11"/>
          </p:nvPr>
        </p:nvSpPr>
        <p:spPr/>
        <p:txBody>
          <a:bodyPr/>
          <a:lstStyle/>
          <a:p>
            <a:r>
              <a:rPr lang="en-US" smtClean="0"/>
              <a:t>Updated 6/21/2013</a:t>
            </a:r>
            <a:endParaRPr lang="en-US"/>
          </a:p>
        </p:txBody>
      </p:sp>
      <p:sp>
        <p:nvSpPr>
          <p:cNvPr id="6" name="Slide Number Placeholder 5"/>
          <p:cNvSpPr>
            <a:spLocks noGrp="1"/>
          </p:cNvSpPr>
          <p:nvPr>
            <p:ph type="sldNum" sz="quarter" idx="12"/>
          </p:nvPr>
        </p:nvSpPr>
        <p:spPr/>
        <p:txBody>
          <a:bodyPr/>
          <a:lstStyle/>
          <a:p>
            <a:fld id="{0A4B3A68-B71E-43E7-905E-65516E21A58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F2C1EA-62DC-4E6C-A37D-A7022B6E230B}" type="datetime1">
              <a:rPr lang="en-US" smtClean="0"/>
              <a:t>6/21/2013</a:t>
            </a:fld>
            <a:endParaRPr lang="en-US"/>
          </a:p>
        </p:txBody>
      </p:sp>
      <p:sp>
        <p:nvSpPr>
          <p:cNvPr id="5" name="Footer Placeholder 4"/>
          <p:cNvSpPr>
            <a:spLocks noGrp="1"/>
          </p:cNvSpPr>
          <p:nvPr>
            <p:ph type="ftr" sz="quarter" idx="11"/>
          </p:nvPr>
        </p:nvSpPr>
        <p:spPr/>
        <p:txBody>
          <a:bodyPr/>
          <a:lstStyle/>
          <a:p>
            <a:r>
              <a:rPr lang="en-US" smtClean="0"/>
              <a:t>Updated 6/21/2013</a:t>
            </a:r>
            <a:endParaRPr lang="en-US"/>
          </a:p>
        </p:txBody>
      </p:sp>
      <p:sp>
        <p:nvSpPr>
          <p:cNvPr id="6" name="Slide Number Placeholder 5"/>
          <p:cNvSpPr>
            <a:spLocks noGrp="1"/>
          </p:cNvSpPr>
          <p:nvPr>
            <p:ph type="sldNum" sz="quarter" idx="12"/>
          </p:nvPr>
        </p:nvSpPr>
        <p:spPr/>
        <p:txBody>
          <a:bodyPr/>
          <a:lstStyle/>
          <a:p>
            <a:fld id="{0A4B3A68-B71E-43E7-905E-65516E21A58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BF1D77-7586-42BF-ADEF-29F6E00BFD85}" type="datetime1">
              <a:rPr lang="en-US" smtClean="0"/>
              <a:t>6/21/2013</a:t>
            </a:fld>
            <a:endParaRPr lang="en-US"/>
          </a:p>
        </p:txBody>
      </p:sp>
      <p:sp>
        <p:nvSpPr>
          <p:cNvPr id="6" name="Footer Placeholder 5"/>
          <p:cNvSpPr>
            <a:spLocks noGrp="1"/>
          </p:cNvSpPr>
          <p:nvPr>
            <p:ph type="ftr" sz="quarter" idx="11"/>
          </p:nvPr>
        </p:nvSpPr>
        <p:spPr/>
        <p:txBody>
          <a:bodyPr/>
          <a:lstStyle/>
          <a:p>
            <a:r>
              <a:rPr lang="en-US" smtClean="0"/>
              <a:t>Updated 6/21/2013</a:t>
            </a:r>
            <a:endParaRPr lang="en-US"/>
          </a:p>
        </p:txBody>
      </p:sp>
      <p:sp>
        <p:nvSpPr>
          <p:cNvPr id="7" name="Slide Number Placeholder 6"/>
          <p:cNvSpPr>
            <a:spLocks noGrp="1"/>
          </p:cNvSpPr>
          <p:nvPr>
            <p:ph type="sldNum" sz="quarter" idx="12"/>
          </p:nvPr>
        </p:nvSpPr>
        <p:spPr/>
        <p:txBody>
          <a:bodyPr/>
          <a:lstStyle/>
          <a:p>
            <a:fld id="{0A4B3A68-B71E-43E7-905E-65516E21A58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490EFD-1737-4365-9987-155B37816695}" type="datetime1">
              <a:rPr lang="en-US" smtClean="0"/>
              <a:t>6/21/2013</a:t>
            </a:fld>
            <a:endParaRPr lang="en-US"/>
          </a:p>
        </p:txBody>
      </p:sp>
      <p:sp>
        <p:nvSpPr>
          <p:cNvPr id="8" name="Footer Placeholder 7"/>
          <p:cNvSpPr>
            <a:spLocks noGrp="1"/>
          </p:cNvSpPr>
          <p:nvPr>
            <p:ph type="ftr" sz="quarter" idx="11"/>
          </p:nvPr>
        </p:nvSpPr>
        <p:spPr/>
        <p:txBody>
          <a:bodyPr/>
          <a:lstStyle/>
          <a:p>
            <a:r>
              <a:rPr lang="en-US" smtClean="0"/>
              <a:t>Updated 6/21/2013</a:t>
            </a:r>
            <a:endParaRPr lang="en-US"/>
          </a:p>
        </p:txBody>
      </p:sp>
      <p:sp>
        <p:nvSpPr>
          <p:cNvPr id="9" name="Slide Number Placeholder 8"/>
          <p:cNvSpPr>
            <a:spLocks noGrp="1"/>
          </p:cNvSpPr>
          <p:nvPr>
            <p:ph type="sldNum" sz="quarter" idx="12"/>
          </p:nvPr>
        </p:nvSpPr>
        <p:spPr/>
        <p:txBody>
          <a:bodyPr/>
          <a:lstStyle/>
          <a:p>
            <a:fld id="{0A4B3A68-B71E-43E7-905E-65516E21A58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8CB6CE-70FE-497A-BD8F-719066C73D24}" type="datetime1">
              <a:rPr lang="en-US" smtClean="0"/>
              <a:t>6/21/2013</a:t>
            </a:fld>
            <a:endParaRPr lang="en-US"/>
          </a:p>
        </p:txBody>
      </p:sp>
      <p:sp>
        <p:nvSpPr>
          <p:cNvPr id="4" name="Footer Placeholder 3"/>
          <p:cNvSpPr>
            <a:spLocks noGrp="1"/>
          </p:cNvSpPr>
          <p:nvPr>
            <p:ph type="ftr" sz="quarter" idx="11"/>
          </p:nvPr>
        </p:nvSpPr>
        <p:spPr/>
        <p:txBody>
          <a:bodyPr/>
          <a:lstStyle/>
          <a:p>
            <a:r>
              <a:rPr lang="en-US" smtClean="0"/>
              <a:t>Updated 6/21/2013</a:t>
            </a:r>
            <a:endParaRPr lang="en-US"/>
          </a:p>
        </p:txBody>
      </p:sp>
      <p:sp>
        <p:nvSpPr>
          <p:cNvPr id="5" name="Slide Number Placeholder 4"/>
          <p:cNvSpPr>
            <a:spLocks noGrp="1"/>
          </p:cNvSpPr>
          <p:nvPr>
            <p:ph type="sldNum" sz="quarter" idx="12"/>
          </p:nvPr>
        </p:nvSpPr>
        <p:spPr/>
        <p:txBody>
          <a:bodyPr/>
          <a:lstStyle/>
          <a:p>
            <a:fld id="{0A4B3A68-B71E-43E7-905E-65516E21A58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544C2D-A6D7-4342-B9FB-096A7735FA70}" type="datetime1">
              <a:rPr lang="en-US" smtClean="0"/>
              <a:t>6/21/2013</a:t>
            </a:fld>
            <a:endParaRPr lang="en-US"/>
          </a:p>
        </p:txBody>
      </p:sp>
      <p:sp>
        <p:nvSpPr>
          <p:cNvPr id="3" name="Footer Placeholder 2"/>
          <p:cNvSpPr>
            <a:spLocks noGrp="1"/>
          </p:cNvSpPr>
          <p:nvPr>
            <p:ph type="ftr" sz="quarter" idx="11"/>
          </p:nvPr>
        </p:nvSpPr>
        <p:spPr/>
        <p:txBody>
          <a:bodyPr/>
          <a:lstStyle/>
          <a:p>
            <a:r>
              <a:rPr lang="en-US" smtClean="0"/>
              <a:t>Updated 6/21/2013</a:t>
            </a:r>
            <a:endParaRPr lang="en-US"/>
          </a:p>
        </p:txBody>
      </p:sp>
      <p:sp>
        <p:nvSpPr>
          <p:cNvPr id="4" name="Slide Number Placeholder 3"/>
          <p:cNvSpPr>
            <a:spLocks noGrp="1"/>
          </p:cNvSpPr>
          <p:nvPr>
            <p:ph type="sldNum" sz="quarter" idx="12"/>
          </p:nvPr>
        </p:nvSpPr>
        <p:spPr/>
        <p:txBody>
          <a:bodyPr/>
          <a:lstStyle/>
          <a:p>
            <a:fld id="{0A4B3A68-B71E-43E7-905E-65516E21A58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7FE083-543F-4575-A8A2-F4F1D3E80462}" type="datetime1">
              <a:rPr lang="en-US" smtClean="0"/>
              <a:t>6/21/2013</a:t>
            </a:fld>
            <a:endParaRPr lang="en-US"/>
          </a:p>
        </p:txBody>
      </p:sp>
      <p:sp>
        <p:nvSpPr>
          <p:cNvPr id="6" name="Footer Placeholder 5"/>
          <p:cNvSpPr>
            <a:spLocks noGrp="1"/>
          </p:cNvSpPr>
          <p:nvPr>
            <p:ph type="ftr" sz="quarter" idx="11"/>
          </p:nvPr>
        </p:nvSpPr>
        <p:spPr/>
        <p:txBody>
          <a:bodyPr/>
          <a:lstStyle/>
          <a:p>
            <a:r>
              <a:rPr lang="en-US" smtClean="0"/>
              <a:t>Updated 6/21/2013</a:t>
            </a:r>
            <a:endParaRPr lang="en-US"/>
          </a:p>
        </p:txBody>
      </p:sp>
      <p:sp>
        <p:nvSpPr>
          <p:cNvPr id="7" name="Slide Number Placeholder 6"/>
          <p:cNvSpPr>
            <a:spLocks noGrp="1"/>
          </p:cNvSpPr>
          <p:nvPr>
            <p:ph type="sldNum" sz="quarter" idx="12"/>
          </p:nvPr>
        </p:nvSpPr>
        <p:spPr/>
        <p:txBody>
          <a:bodyPr/>
          <a:lstStyle/>
          <a:p>
            <a:fld id="{0A4B3A68-B71E-43E7-905E-65516E21A58D}"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D3686213-C6F5-4D79-803D-D5A852277859}" type="datetime1">
              <a:rPr lang="en-US" smtClean="0"/>
              <a:t>6/21/2013</a:t>
            </a:fld>
            <a:endParaRPr lang="en-US"/>
          </a:p>
        </p:txBody>
      </p:sp>
      <p:sp>
        <p:nvSpPr>
          <p:cNvPr id="9" name="Slide Number Placeholder 8"/>
          <p:cNvSpPr>
            <a:spLocks noGrp="1"/>
          </p:cNvSpPr>
          <p:nvPr>
            <p:ph type="sldNum" sz="quarter" idx="11"/>
          </p:nvPr>
        </p:nvSpPr>
        <p:spPr/>
        <p:txBody>
          <a:bodyPr/>
          <a:lstStyle/>
          <a:p>
            <a:fld id="{0A4B3A68-B71E-43E7-905E-65516E21A58D}" type="slidenum">
              <a:rPr lang="en-US" smtClean="0"/>
              <a:t>‹#›</a:t>
            </a:fld>
            <a:endParaRPr lang="en-US"/>
          </a:p>
        </p:txBody>
      </p:sp>
      <p:sp>
        <p:nvSpPr>
          <p:cNvPr id="10" name="Footer Placeholder 9"/>
          <p:cNvSpPr>
            <a:spLocks noGrp="1"/>
          </p:cNvSpPr>
          <p:nvPr>
            <p:ph type="ftr" sz="quarter" idx="12"/>
          </p:nvPr>
        </p:nvSpPr>
        <p:spPr/>
        <p:txBody>
          <a:bodyPr/>
          <a:lstStyle/>
          <a:p>
            <a:r>
              <a:rPr lang="en-US" smtClean="0"/>
              <a:t>Updated 6/21/2013</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0A4B3A68-B71E-43E7-905E-65516E21A58D}"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r>
              <a:rPr lang="en-US" smtClean="0"/>
              <a:t>Updated 6/21/2013</a:t>
            </a:r>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C72B68EF-5489-4B33-9B5D-559AC29200E1}" type="datetime1">
              <a:rPr lang="en-US" smtClean="0"/>
              <a:t>6/21/2013</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“NEXT STEPS”</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BIE FAMILY ENGAGEMENT</a:t>
            </a:r>
          </a:p>
          <a:p>
            <a:r>
              <a:rPr lang="en-US" dirty="0" smtClean="0"/>
              <a:t>&lt;ENTER DATE&gt;</a:t>
            </a:r>
            <a:endParaRPr lang="en-US" dirty="0"/>
          </a:p>
          <a:p>
            <a:r>
              <a:rPr lang="en-US" dirty="0" smtClean="0"/>
              <a:t>Facilitated by: &lt;ENTER NAME&gt;</a:t>
            </a:r>
            <a:endParaRPr lang="en-US" dirty="0"/>
          </a:p>
        </p:txBody>
      </p:sp>
      <p:pic>
        <p:nvPicPr>
          <p:cNvPr id="1028" name="Picture 4" descr="C:\Users\Valerie.Todacheene\AppData\Local\Microsoft\Windows\Temporary Internet Files\Content.IE5\CLTWHNL2\MP90004974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54528" y="381000"/>
            <a:ext cx="1925574" cy="2895600"/>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1"/>
          </p:nvPr>
        </p:nvSpPr>
        <p:spPr/>
        <p:txBody>
          <a:bodyPr/>
          <a:lstStyle/>
          <a:p>
            <a:r>
              <a:rPr lang="en-US" smtClean="0"/>
              <a:t>Updated 6/21/2013</a:t>
            </a:r>
            <a:endParaRPr lang="en-US"/>
          </a:p>
        </p:txBody>
      </p:sp>
    </p:spTree>
    <p:extLst>
      <p:ext uri="{BB962C8B-B14F-4D97-AF65-F5344CB8AC3E}">
        <p14:creationId xmlns:p14="http://schemas.microsoft.com/office/powerpoint/2010/main" val="12324094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Family </a:t>
            </a:r>
            <a:r>
              <a:rPr lang="en-US" dirty="0" smtClean="0"/>
              <a:t>Engagement </a:t>
            </a:r>
            <a:r>
              <a:rPr lang="en-US" dirty="0"/>
              <a:t>Assessing</a:t>
            </a: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47800" y="1219201"/>
            <a:ext cx="4886325" cy="5189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Footer Placeholder 2"/>
          <p:cNvSpPr>
            <a:spLocks noGrp="1"/>
          </p:cNvSpPr>
          <p:nvPr>
            <p:ph type="ftr" sz="quarter" idx="11"/>
          </p:nvPr>
        </p:nvSpPr>
        <p:spPr/>
        <p:txBody>
          <a:bodyPr/>
          <a:lstStyle/>
          <a:p>
            <a:r>
              <a:rPr lang="en-US" smtClean="0"/>
              <a:t>Updated 6/21/2013</a:t>
            </a:r>
            <a:endParaRPr lang="en-US"/>
          </a:p>
        </p:txBody>
      </p:sp>
    </p:spTree>
    <p:extLst>
      <p:ext uri="{BB962C8B-B14F-4D97-AF65-F5344CB8AC3E}">
        <p14:creationId xmlns:p14="http://schemas.microsoft.com/office/powerpoint/2010/main" val="24445209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Family </a:t>
            </a:r>
            <a:r>
              <a:rPr lang="en-US" dirty="0" smtClean="0"/>
              <a:t>Engagement </a:t>
            </a:r>
            <a:r>
              <a:rPr lang="en-US" dirty="0"/>
              <a:t>Assessing</a:t>
            </a: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454424"/>
            <a:ext cx="7780370" cy="29910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oter Placeholder 3"/>
          <p:cNvSpPr>
            <a:spLocks noGrp="1"/>
          </p:cNvSpPr>
          <p:nvPr>
            <p:ph type="ftr" sz="quarter" idx="11"/>
          </p:nvPr>
        </p:nvSpPr>
        <p:spPr/>
        <p:txBody>
          <a:bodyPr/>
          <a:lstStyle/>
          <a:p>
            <a:r>
              <a:rPr lang="en-US" smtClean="0"/>
              <a:t>Updated 6/21/2013</a:t>
            </a:r>
            <a:endParaRPr lang="en-US"/>
          </a:p>
        </p:txBody>
      </p:sp>
    </p:spTree>
    <p:extLst>
      <p:ext uri="{BB962C8B-B14F-4D97-AF65-F5344CB8AC3E}">
        <p14:creationId xmlns:p14="http://schemas.microsoft.com/office/powerpoint/2010/main" val="22844647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Assignment</a:t>
            </a:r>
            <a:endParaRPr lang="en-US" dirty="0"/>
          </a:p>
        </p:txBody>
      </p:sp>
      <p:sp>
        <p:nvSpPr>
          <p:cNvPr id="3" name="Content Placeholder 2"/>
          <p:cNvSpPr>
            <a:spLocks noGrp="1"/>
          </p:cNvSpPr>
          <p:nvPr>
            <p:ph idx="1"/>
          </p:nvPr>
        </p:nvSpPr>
        <p:spPr/>
        <p:txBody>
          <a:bodyPr>
            <a:normAutofit fontScale="92500"/>
          </a:bodyPr>
          <a:lstStyle/>
          <a:p>
            <a:r>
              <a:rPr lang="en-US" b="1" dirty="0"/>
              <a:t>INSTRUCTIONS-</a:t>
            </a:r>
            <a:endParaRPr lang="en-US" dirty="0"/>
          </a:p>
          <a:p>
            <a:pPr lvl="0"/>
            <a:r>
              <a:rPr lang="en-US" dirty="0" smtClean="0"/>
              <a:t>Look at the results of your assignment where you matched your objectives from the action plan to the 11 indicators.</a:t>
            </a:r>
            <a:endParaRPr lang="en-US" dirty="0"/>
          </a:p>
          <a:p>
            <a:pPr lvl="0"/>
            <a:r>
              <a:rPr lang="en-US" dirty="0"/>
              <a:t>Go to your Native Star worksheets for the indicators your team will be assessing. There should be eleven (11) different worksheets for the eleven (11) indicators and Wise Ways guidance sheets to assist in this process. Distribute these worksheets to your team </a:t>
            </a:r>
            <a:r>
              <a:rPr lang="en-US" dirty="0" smtClean="0"/>
              <a:t>members, select indicators your team will be working with.</a:t>
            </a:r>
            <a:endParaRPr lang="en-US" dirty="0"/>
          </a:p>
          <a:p>
            <a:pPr lvl="0"/>
            <a:r>
              <a:rPr lang="en-US" dirty="0"/>
              <a:t>Respond to A-D on the worksheets, and read each of the instructions carefully. You can use the </a:t>
            </a:r>
            <a:r>
              <a:rPr lang="en-US" dirty="0" err="1"/>
              <a:t>WiseWays</a:t>
            </a:r>
            <a:r>
              <a:rPr lang="en-US" dirty="0"/>
              <a:t> for guidance.</a:t>
            </a:r>
          </a:p>
          <a:p>
            <a:pPr lvl="0"/>
            <a:r>
              <a:rPr lang="en-US" dirty="0"/>
              <a:t>After your team has assessed the </a:t>
            </a:r>
            <a:r>
              <a:rPr lang="en-US" dirty="0" smtClean="0"/>
              <a:t>indicators they selected to work with </a:t>
            </a:r>
            <a:r>
              <a:rPr lang="en-US" dirty="0"/>
              <a:t>on the worksheets, they can submit into Native Star by</a:t>
            </a:r>
            <a:r>
              <a:rPr lang="en-US" b="1" dirty="0"/>
              <a:t> (ENTER DATE)</a:t>
            </a:r>
            <a:r>
              <a:rPr lang="en-US" dirty="0"/>
              <a:t> and I will provide coaching comments on your submission(s).  </a:t>
            </a:r>
          </a:p>
        </p:txBody>
      </p:sp>
      <p:sp>
        <p:nvSpPr>
          <p:cNvPr id="4" name="Footer Placeholder 3"/>
          <p:cNvSpPr>
            <a:spLocks noGrp="1"/>
          </p:cNvSpPr>
          <p:nvPr>
            <p:ph type="ftr" sz="quarter" idx="11"/>
          </p:nvPr>
        </p:nvSpPr>
        <p:spPr/>
        <p:txBody>
          <a:bodyPr/>
          <a:lstStyle/>
          <a:p>
            <a:r>
              <a:rPr lang="en-US" smtClean="0"/>
              <a:t>Updated 6/21/2013</a:t>
            </a:r>
            <a:endParaRPr lang="en-US"/>
          </a:p>
        </p:txBody>
      </p:sp>
    </p:spTree>
    <p:extLst>
      <p:ext uri="{BB962C8B-B14F-4D97-AF65-F5344CB8AC3E}">
        <p14:creationId xmlns:p14="http://schemas.microsoft.com/office/powerpoint/2010/main" val="1111867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Indicators that Involve Parents/Families</a:t>
            </a:r>
            <a:endParaRPr lang="en-US" sz="3600" dirty="0"/>
          </a:p>
        </p:txBody>
      </p:sp>
      <p:sp>
        <p:nvSpPr>
          <p:cNvPr id="4" name="Content Placeholder 3"/>
          <p:cNvSpPr>
            <a:spLocks noGrp="1"/>
          </p:cNvSpPr>
          <p:nvPr>
            <p:ph idx="1"/>
          </p:nvPr>
        </p:nvSpPr>
        <p:spPr/>
        <p:txBody>
          <a:bodyPr>
            <a:normAutofit fontScale="55000" lnSpcReduction="20000"/>
          </a:bodyPr>
          <a:lstStyle/>
          <a:p>
            <a:r>
              <a:rPr lang="en-US" b="1" i="1" dirty="0"/>
              <a:t>Classroom Instruction </a:t>
            </a:r>
            <a:r>
              <a:rPr lang="en-US" b="1" dirty="0"/>
              <a:t>- Expecting and monitoring sound homework practices and communication with parents</a:t>
            </a:r>
            <a:endParaRPr lang="en-US" dirty="0"/>
          </a:p>
          <a:p>
            <a:r>
              <a:rPr lang="en-US" dirty="0"/>
              <a:t>IIIB01 - All teachers maintain a file of communication with parents. (150)</a:t>
            </a:r>
          </a:p>
          <a:p>
            <a:r>
              <a:rPr lang="en-US" dirty="0"/>
              <a:t>IIIB02 - All teachers regularly assign homework (4 or more days a week). (151)</a:t>
            </a:r>
          </a:p>
          <a:p>
            <a:r>
              <a:rPr lang="en-US" dirty="0"/>
              <a:t>IIIB03 - All teachers check, mark, and return homework. (152)</a:t>
            </a:r>
          </a:p>
          <a:p>
            <a:r>
              <a:rPr lang="en-US" dirty="0"/>
              <a:t>IIIB06 - All teachers systematically report to parents the student’s mastery of specific standards-based objectives. (155)</a:t>
            </a:r>
          </a:p>
          <a:p>
            <a:r>
              <a:rPr lang="en-US" dirty="0"/>
              <a:t> </a:t>
            </a:r>
          </a:p>
          <a:p>
            <a:r>
              <a:rPr lang="en-US" b="1" i="1" dirty="0"/>
              <a:t>School leadership and Decision Making – Helping parents to help their children meet the standards</a:t>
            </a:r>
            <a:endParaRPr lang="en-US" dirty="0"/>
          </a:p>
          <a:p>
            <a:r>
              <a:rPr lang="en-US" dirty="0"/>
              <a:t>IG02 - Parents receive regular communication (absent jargon) about learning standards, their children’s progress, and the parents’ role in their children’s school success. (76)</a:t>
            </a:r>
          </a:p>
          <a:p>
            <a:r>
              <a:rPr lang="en-US" dirty="0"/>
              <a:t> </a:t>
            </a:r>
          </a:p>
          <a:p>
            <a:r>
              <a:rPr lang="en-US" b="1" i="1" dirty="0"/>
              <a:t>School Community:  Policies and Practices-</a:t>
            </a:r>
            <a:endParaRPr lang="en-US" dirty="0"/>
          </a:p>
          <a:p>
            <a:r>
              <a:rPr lang="en-US" dirty="0"/>
              <a:t>IG10 - Parent involvement policy, classroom visit policy, and homework policy are clear, constructive, and include a plan for communicating the policies to parents and teachers. (84)</a:t>
            </a:r>
          </a:p>
          <a:p>
            <a:r>
              <a:rPr lang="en-US" dirty="0"/>
              <a:t>IVA09 - The school's Compact outlines the responsibilities/expectations of teachers, parents, and students. (202)</a:t>
            </a:r>
          </a:p>
          <a:p>
            <a:r>
              <a:rPr lang="en-US" dirty="0"/>
              <a:t> </a:t>
            </a:r>
          </a:p>
          <a:p>
            <a:r>
              <a:rPr lang="en-US" b="1" i="1" dirty="0"/>
              <a:t>School Community:  Communication</a:t>
            </a:r>
            <a:endParaRPr lang="en-US" dirty="0"/>
          </a:p>
          <a:p>
            <a:r>
              <a:rPr lang="en-US" dirty="0"/>
              <a:t>IVA11 - The school's Compact is annually distributed to teachers, school personnel, parents, and students. (204)</a:t>
            </a:r>
          </a:p>
          <a:p>
            <a:r>
              <a:rPr lang="en-US" dirty="0"/>
              <a:t>IVA06 - The school regularly and clearly communicates with parents about its expectations of them and the importance of the "curriculum of the home." (184)</a:t>
            </a:r>
          </a:p>
          <a:p>
            <a:r>
              <a:rPr lang="en-US" dirty="0"/>
              <a:t>IVB04 - The "ongoing conversation" between school personnel and parents is candid, supportive, and flows in both directions. (185)</a:t>
            </a:r>
          </a:p>
          <a:p>
            <a:r>
              <a:rPr lang="en-US" dirty="0"/>
              <a:t> </a:t>
            </a:r>
          </a:p>
          <a:p>
            <a:r>
              <a:rPr lang="en-US" b="1" i="1" dirty="0"/>
              <a:t>School Community:  Education</a:t>
            </a:r>
            <a:endParaRPr lang="en-US" dirty="0"/>
          </a:p>
          <a:p>
            <a:r>
              <a:rPr lang="en-US" dirty="0"/>
              <a:t>IVC02	Professional development programs for teachers include assistance in working effectively with parents. (192)</a:t>
            </a:r>
          </a:p>
          <a:p>
            <a:endParaRPr lang="en-US" dirty="0"/>
          </a:p>
        </p:txBody>
      </p:sp>
      <p:sp>
        <p:nvSpPr>
          <p:cNvPr id="3" name="Footer Placeholder 2"/>
          <p:cNvSpPr>
            <a:spLocks noGrp="1"/>
          </p:cNvSpPr>
          <p:nvPr>
            <p:ph type="ftr" sz="quarter" idx="11"/>
          </p:nvPr>
        </p:nvSpPr>
        <p:spPr/>
        <p:txBody>
          <a:bodyPr/>
          <a:lstStyle/>
          <a:p>
            <a:r>
              <a:rPr lang="en-US" smtClean="0"/>
              <a:t>Updated 6/21/2013</a:t>
            </a:r>
            <a:endParaRPr lang="en-US"/>
          </a:p>
        </p:txBody>
      </p:sp>
    </p:spTree>
    <p:extLst>
      <p:ext uri="{BB962C8B-B14F-4D97-AF65-F5344CB8AC3E}">
        <p14:creationId xmlns:p14="http://schemas.microsoft.com/office/powerpoint/2010/main" val="37761594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Evaluation</a:t>
            </a:r>
            <a:endParaRPr lang="en-US" dirty="0"/>
          </a:p>
        </p:txBody>
      </p:sp>
      <p:sp>
        <p:nvSpPr>
          <p:cNvPr id="3" name="Content Placeholder 2"/>
          <p:cNvSpPr>
            <a:spLocks noGrp="1"/>
          </p:cNvSpPr>
          <p:nvPr>
            <p:ph idx="1"/>
          </p:nvPr>
        </p:nvSpPr>
        <p:spPr/>
        <p:txBody>
          <a:bodyPr/>
          <a:lstStyle/>
          <a:p>
            <a:pPr marL="114300" indent="0">
              <a:buNone/>
            </a:pPr>
            <a:r>
              <a:rPr lang="en-US" dirty="0" smtClean="0"/>
              <a:t>Please submit </a:t>
            </a:r>
            <a:r>
              <a:rPr lang="en-US" dirty="0"/>
              <a:t>feedback on today’s presentation using the following guiding questions</a:t>
            </a:r>
            <a:r>
              <a:rPr lang="en-US" dirty="0" smtClean="0"/>
              <a:t>:</a:t>
            </a:r>
          </a:p>
          <a:p>
            <a:pPr lvl="1"/>
            <a:r>
              <a:rPr lang="en-US" dirty="0" smtClean="0"/>
              <a:t>Did </a:t>
            </a:r>
            <a:r>
              <a:rPr lang="en-US" dirty="0"/>
              <a:t>today’s information meet your expectation?</a:t>
            </a:r>
          </a:p>
          <a:p>
            <a:pPr lvl="1"/>
            <a:r>
              <a:rPr lang="en-US" dirty="0"/>
              <a:t>What information did you want presented today but was not discussed?</a:t>
            </a:r>
          </a:p>
          <a:p>
            <a:pPr lvl="1"/>
            <a:r>
              <a:rPr lang="en-US" dirty="0"/>
              <a:t>What information provided today you felt was most helpful?</a:t>
            </a:r>
          </a:p>
          <a:p>
            <a:pPr lvl="1"/>
            <a:r>
              <a:rPr lang="en-US" dirty="0"/>
              <a:t>Other feedback or questions.</a:t>
            </a:r>
          </a:p>
          <a:p>
            <a:endParaRPr lang="en-US" dirty="0"/>
          </a:p>
        </p:txBody>
      </p:sp>
      <p:sp>
        <p:nvSpPr>
          <p:cNvPr id="4" name="Footer Placeholder 3"/>
          <p:cNvSpPr>
            <a:spLocks noGrp="1"/>
          </p:cNvSpPr>
          <p:nvPr>
            <p:ph type="ftr" sz="quarter" idx="11"/>
          </p:nvPr>
        </p:nvSpPr>
        <p:spPr/>
        <p:txBody>
          <a:bodyPr/>
          <a:lstStyle/>
          <a:p>
            <a:r>
              <a:rPr lang="en-US" smtClean="0"/>
              <a:t>Updated 6/21/2013</a:t>
            </a:r>
            <a:endParaRPr lang="en-US"/>
          </a:p>
        </p:txBody>
      </p:sp>
    </p:spTree>
    <p:extLst>
      <p:ext uri="{BB962C8B-B14F-4D97-AF65-F5344CB8AC3E}">
        <p14:creationId xmlns:p14="http://schemas.microsoft.com/office/powerpoint/2010/main" val="377557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lstStyle/>
          <a:p>
            <a:pPr algn="ctr"/>
            <a:r>
              <a:rPr lang="en-US" dirty="0" smtClean="0"/>
              <a:t>Contact Information</a:t>
            </a:r>
            <a:endParaRPr lang="en-US" dirty="0"/>
          </a:p>
        </p:txBody>
      </p:sp>
      <p:sp>
        <p:nvSpPr>
          <p:cNvPr id="3" name="Content Placeholder 2"/>
          <p:cNvSpPr>
            <a:spLocks noGrp="1"/>
          </p:cNvSpPr>
          <p:nvPr>
            <p:ph idx="1"/>
          </p:nvPr>
        </p:nvSpPr>
        <p:spPr/>
        <p:txBody>
          <a:bodyPr/>
          <a:lstStyle/>
          <a:p>
            <a:pPr marL="114300" indent="0" algn="ctr">
              <a:buNone/>
            </a:pPr>
            <a:endParaRPr lang="en-US" sz="3600" dirty="0" smtClean="0"/>
          </a:p>
          <a:p>
            <a:pPr marL="114300" indent="0" algn="ctr">
              <a:buNone/>
            </a:pPr>
            <a:r>
              <a:rPr lang="en-US" sz="3600" dirty="0" smtClean="0"/>
              <a:t>&lt;ENTER NAME&gt;</a:t>
            </a:r>
            <a:endParaRPr lang="en-US" sz="3600" dirty="0"/>
          </a:p>
          <a:p>
            <a:pPr marL="114300" indent="0" algn="ctr">
              <a:buNone/>
            </a:pPr>
            <a:r>
              <a:rPr lang="en-US" sz="3600" dirty="0" smtClean="0"/>
              <a:t>&lt;ENTER TITLE&gt;</a:t>
            </a:r>
            <a:endParaRPr lang="en-US" sz="3600" dirty="0"/>
          </a:p>
          <a:p>
            <a:pPr marL="114300" indent="0" algn="ctr">
              <a:buNone/>
            </a:pPr>
            <a:r>
              <a:rPr lang="en-US" sz="3600" dirty="0" smtClean="0"/>
              <a:t>&lt;ENTER CONTACT INFORMATION&gt;</a:t>
            </a:r>
            <a:endParaRPr lang="en-US" sz="3600" dirty="0"/>
          </a:p>
          <a:p>
            <a:endParaRPr lang="en-US" dirty="0"/>
          </a:p>
        </p:txBody>
      </p:sp>
      <p:sp>
        <p:nvSpPr>
          <p:cNvPr id="4" name="Footer Placeholder 3"/>
          <p:cNvSpPr>
            <a:spLocks noGrp="1"/>
          </p:cNvSpPr>
          <p:nvPr>
            <p:ph type="ftr" sz="quarter" idx="11"/>
          </p:nvPr>
        </p:nvSpPr>
        <p:spPr/>
        <p:txBody>
          <a:bodyPr/>
          <a:lstStyle/>
          <a:p>
            <a:r>
              <a:rPr lang="en-US" smtClean="0"/>
              <a:t>Updated 6/21/2013</a:t>
            </a:r>
            <a:endParaRPr lang="en-US"/>
          </a:p>
        </p:txBody>
      </p:sp>
    </p:spTree>
    <p:extLst>
      <p:ext uri="{BB962C8B-B14F-4D97-AF65-F5344CB8AC3E}">
        <p14:creationId xmlns:p14="http://schemas.microsoft.com/office/powerpoint/2010/main" val="791405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Agenda</a:t>
            </a:r>
            <a:endParaRPr lang="en-US" dirty="0"/>
          </a:p>
        </p:txBody>
      </p:sp>
      <p:sp>
        <p:nvSpPr>
          <p:cNvPr id="3" name="Content Placeholder 2"/>
          <p:cNvSpPr>
            <a:spLocks noGrp="1"/>
          </p:cNvSpPr>
          <p:nvPr>
            <p:ph idx="1"/>
          </p:nvPr>
        </p:nvSpPr>
        <p:spPr/>
        <p:txBody>
          <a:bodyPr/>
          <a:lstStyle/>
          <a:p>
            <a:r>
              <a:rPr lang="en-US" dirty="0" smtClean="0"/>
              <a:t>Welcome/Introductions</a:t>
            </a:r>
          </a:p>
          <a:p>
            <a:r>
              <a:rPr lang="en-US" dirty="0" smtClean="0"/>
              <a:t>Housekeeping</a:t>
            </a:r>
          </a:p>
          <a:p>
            <a:r>
              <a:rPr lang="en-US" dirty="0" smtClean="0"/>
              <a:t>“Warm Up” Activity</a:t>
            </a:r>
          </a:p>
          <a:p>
            <a:r>
              <a:rPr lang="en-US" dirty="0" smtClean="0"/>
              <a:t>Expectations</a:t>
            </a:r>
          </a:p>
          <a:p>
            <a:r>
              <a:rPr lang="en-US" dirty="0" smtClean="0"/>
              <a:t>Presentation</a:t>
            </a:r>
          </a:p>
          <a:p>
            <a:r>
              <a:rPr lang="en-US" dirty="0" smtClean="0"/>
              <a:t>Resource(s)/Tool(s)</a:t>
            </a:r>
          </a:p>
          <a:p>
            <a:r>
              <a:rPr lang="en-US" dirty="0" smtClean="0"/>
              <a:t>Evaluation</a:t>
            </a:r>
          </a:p>
          <a:p>
            <a:endParaRPr lang="en-US" dirty="0"/>
          </a:p>
        </p:txBody>
      </p:sp>
      <p:sp>
        <p:nvSpPr>
          <p:cNvPr id="4" name="Footer Placeholder 3"/>
          <p:cNvSpPr>
            <a:spLocks noGrp="1"/>
          </p:cNvSpPr>
          <p:nvPr>
            <p:ph type="ftr" sz="quarter" idx="11"/>
          </p:nvPr>
        </p:nvSpPr>
        <p:spPr/>
        <p:txBody>
          <a:bodyPr/>
          <a:lstStyle/>
          <a:p>
            <a:r>
              <a:rPr lang="en-US" smtClean="0"/>
              <a:t>Updated 6/21/2013</a:t>
            </a:r>
            <a:endParaRPr lang="en-US"/>
          </a:p>
        </p:txBody>
      </p:sp>
    </p:spTree>
    <p:extLst>
      <p:ext uri="{BB962C8B-B14F-4D97-AF65-F5344CB8AC3E}">
        <p14:creationId xmlns:p14="http://schemas.microsoft.com/office/powerpoint/2010/main" val="10618077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Housekeeping</a:t>
            </a:r>
            <a:endParaRPr lang="en-US" dirty="0"/>
          </a:p>
        </p:txBody>
      </p:sp>
      <p:sp>
        <p:nvSpPr>
          <p:cNvPr id="3" name="Content Placeholder 2"/>
          <p:cNvSpPr>
            <a:spLocks noGrp="1"/>
          </p:cNvSpPr>
          <p:nvPr>
            <p:ph idx="1"/>
          </p:nvPr>
        </p:nvSpPr>
        <p:spPr/>
        <p:txBody>
          <a:bodyPr/>
          <a:lstStyle/>
          <a:p>
            <a:r>
              <a:rPr lang="en-US" dirty="0" smtClean="0"/>
              <a:t>Please </a:t>
            </a:r>
            <a:r>
              <a:rPr lang="en-US" dirty="0" smtClean="0">
                <a:solidFill>
                  <a:srgbClr val="FF0000"/>
                </a:solidFill>
              </a:rPr>
              <a:t>MUTE</a:t>
            </a:r>
            <a:r>
              <a:rPr lang="en-US" dirty="0" smtClean="0"/>
              <a:t> your phones</a:t>
            </a:r>
          </a:p>
          <a:p>
            <a:endParaRPr lang="en-US" dirty="0" smtClean="0"/>
          </a:p>
          <a:p>
            <a:r>
              <a:rPr lang="en-US" dirty="0" smtClean="0"/>
              <a:t>Training attendance will be taken at the beginning and end of the session</a:t>
            </a:r>
          </a:p>
          <a:p>
            <a:endParaRPr lang="en-US" dirty="0" smtClean="0"/>
          </a:p>
          <a:p>
            <a:r>
              <a:rPr lang="en-US" dirty="0" smtClean="0"/>
              <a:t>Active Participation</a:t>
            </a:r>
          </a:p>
          <a:p>
            <a:pPr marL="114300" indent="0">
              <a:buNone/>
            </a:pPr>
            <a:endParaRPr lang="en-US" dirty="0"/>
          </a:p>
        </p:txBody>
      </p:sp>
      <p:sp>
        <p:nvSpPr>
          <p:cNvPr id="4" name="Footer Placeholder 3"/>
          <p:cNvSpPr>
            <a:spLocks noGrp="1"/>
          </p:cNvSpPr>
          <p:nvPr>
            <p:ph type="ftr" sz="quarter" idx="11"/>
          </p:nvPr>
        </p:nvSpPr>
        <p:spPr/>
        <p:txBody>
          <a:bodyPr/>
          <a:lstStyle/>
          <a:p>
            <a:r>
              <a:rPr lang="en-US" smtClean="0"/>
              <a:t>Updated 6/21/2013</a:t>
            </a:r>
            <a:endParaRPr lang="en-US"/>
          </a:p>
        </p:txBody>
      </p:sp>
    </p:spTree>
    <p:extLst>
      <p:ext uri="{BB962C8B-B14F-4D97-AF65-F5344CB8AC3E}">
        <p14:creationId xmlns:p14="http://schemas.microsoft.com/office/powerpoint/2010/main" val="15583063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“Warm Up” Activity</a:t>
            </a:r>
            <a:endParaRPr lang="en-US" dirty="0"/>
          </a:p>
        </p:txBody>
      </p:sp>
      <p:sp>
        <p:nvSpPr>
          <p:cNvPr id="3" name="Content Placeholder 2"/>
          <p:cNvSpPr>
            <a:spLocks noGrp="1"/>
          </p:cNvSpPr>
          <p:nvPr>
            <p:ph idx="1"/>
          </p:nvPr>
        </p:nvSpPr>
        <p:spPr/>
        <p:txBody>
          <a:bodyPr/>
          <a:lstStyle/>
          <a:p>
            <a:r>
              <a:rPr lang="en-US" dirty="0" smtClean="0"/>
              <a:t>Talk about experience with Action Plan and aligning them with the indicators</a:t>
            </a:r>
          </a:p>
          <a:p>
            <a:pPr lvl="1"/>
            <a:r>
              <a:rPr lang="en-US" dirty="0" smtClean="0"/>
              <a:t>Positive Experience</a:t>
            </a:r>
          </a:p>
          <a:p>
            <a:pPr lvl="1"/>
            <a:r>
              <a:rPr lang="en-US" dirty="0" smtClean="0"/>
              <a:t>Challenging Experience</a:t>
            </a:r>
          </a:p>
          <a:p>
            <a:endParaRPr lang="en-US" dirty="0"/>
          </a:p>
        </p:txBody>
      </p:sp>
      <p:sp>
        <p:nvSpPr>
          <p:cNvPr id="4" name="Footer Placeholder 3"/>
          <p:cNvSpPr>
            <a:spLocks noGrp="1"/>
          </p:cNvSpPr>
          <p:nvPr>
            <p:ph type="ftr" sz="quarter" idx="11"/>
          </p:nvPr>
        </p:nvSpPr>
        <p:spPr/>
        <p:txBody>
          <a:bodyPr/>
          <a:lstStyle/>
          <a:p>
            <a:r>
              <a:rPr lang="en-US" smtClean="0"/>
              <a:t>Updated 6/21/2013</a:t>
            </a:r>
            <a:endParaRPr lang="en-US"/>
          </a:p>
        </p:txBody>
      </p:sp>
    </p:spTree>
    <p:extLst>
      <p:ext uri="{BB962C8B-B14F-4D97-AF65-F5344CB8AC3E}">
        <p14:creationId xmlns:p14="http://schemas.microsoft.com/office/powerpoint/2010/main" val="7207715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Indicators that Involve Parents/Families</a:t>
            </a:r>
            <a:endParaRPr lang="en-US" sz="3600" dirty="0"/>
          </a:p>
        </p:txBody>
      </p:sp>
      <p:sp>
        <p:nvSpPr>
          <p:cNvPr id="4" name="Content Placeholder 3"/>
          <p:cNvSpPr>
            <a:spLocks noGrp="1"/>
          </p:cNvSpPr>
          <p:nvPr>
            <p:ph idx="1"/>
          </p:nvPr>
        </p:nvSpPr>
        <p:spPr/>
        <p:txBody>
          <a:bodyPr>
            <a:normAutofit fontScale="55000" lnSpcReduction="20000"/>
          </a:bodyPr>
          <a:lstStyle/>
          <a:p>
            <a:r>
              <a:rPr lang="en-US" b="1" i="1" dirty="0"/>
              <a:t>Classroom Instruction </a:t>
            </a:r>
            <a:r>
              <a:rPr lang="en-US" b="1" dirty="0"/>
              <a:t>- Expecting and monitoring sound homework practices and communication with parents</a:t>
            </a:r>
            <a:endParaRPr lang="en-US" dirty="0"/>
          </a:p>
          <a:p>
            <a:r>
              <a:rPr lang="en-US" dirty="0"/>
              <a:t>IIIB01 - All teachers maintain a file of communication with parents. (150)</a:t>
            </a:r>
          </a:p>
          <a:p>
            <a:r>
              <a:rPr lang="en-US" dirty="0"/>
              <a:t>IIIB02 - All teachers regularly assign homework (4 or more days a week). (151)</a:t>
            </a:r>
          </a:p>
          <a:p>
            <a:r>
              <a:rPr lang="en-US" dirty="0"/>
              <a:t>IIIB03 - All teachers check, mark, and return homework. (152)</a:t>
            </a:r>
          </a:p>
          <a:p>
            <a:r>
              <a:rPr lang="en-US" dirty="0"/>
              <a:t>IIIB06 - All teachers systematically report to parents the student’s mastery of specific standards-based objectives. (155)</a:t>
            </a:r>
          </a:p>
          <a:p>
            <a:r>
              <a:rPr lang="en-US" dirty="0"/>
              <a:t> </a:t>
            </a:r>
          </a:p>
          <a:p>
            <a:r>
              <a:rPr lang="en-US" b="1" i="1" dirty="0"/>
              <a:t>School leadership and Decision Making – Helping parents to help their children meet the standards</a:t>
            </a:r>
            <a:endParaRPr lang="en-US" dirty="0"/>
          </a:p>
          <a:p>
            <a:r>
              <a:rPr lang="en-US" dirty="0"/>
              <a:t>IG02 - Parents receive regular communication (absent jargon) about learning standards, their children’s progress, and the parents’ role in their children’s school success. (76)</a:t>
            </a:r>
          </a:p>
          <a:p>
            <a:r>
              <a:rPr lang="en-US" dirty="0"/>
              <a:t> </a:t>
            </a:r>
          </a:p>
          <a:p>
            <a:r>
              <a:rPr lang="en-US" b="1" i="1" dirty="0"/>
              <a:t>School Community:  Policies and Practices-</a:t>
            </a:r>
            <a:endParaRPr lang="en-US" dirty="0"/>
          </a:p>
          <a:p>
            <a:r>
              <a:rPr lang="en-US" dirty="0"/>
              <a:t>IG10 - Parent involvement policy, classroom visit policy, and homework policy are clear, constructive, and include a plan for communicating the policies to parents and teachers. (84)</a:t>
            </a:r>
          </a:p>
          <a:p>
            <a:r>
              <a:rPr lang="en-US" dirty="0"/>
              <a:t>IVA09 - The school's Compact outlines the responsibilities/expectations of teachers, parents, and students. (202)</a:t>
            </a:r>
          </a:p>
          <a:p>
            <a:r>
              <a:rPr lang="en-US" dirty="0"/>
              <a:t> </a:t>
            </a:r>
          </a:p>
          <a:p>
            <a:r>
              <a:rPr lang="en-US" b="1" i="1" dirty="0"/>
              <a:t>School Community:  Communication</a:t>
            </a:r>
            <a:endParaRPr lang="en-US" dirty="0"/>
          </a:p>
          <a:p>
            <a:r>
              <a:rPr lang="en-US" dirty="0"/>
              <a:t>IVA11 - The school's Compact is annually distributed to teachers, school personnel, parents, and students. (204)</a:t>
            </a:r>
          </a:p>
          <a:p>
            <a:r>
              <a:rPr lang="en-US" dirty="0"/>
              <a:t>IVA06 - The school regularly and clearly communicates with parents about its expectations of them and the importance of the "curriculum of the home." (184)</a:t>
            </a:r>
          </a:p>
          <a:p>
            <a:r>
              <a:rPr lang="en-US" dirty="0"/>
              <a:t>IVB04 - The "ongoing conversation" between school personnel and parents is candid, supportive, and flows in both directions. (185)</a:t>
            </a:r>
          </a:p>
          <a:p>
            <a:r>
              <a:rPr lang="en-US" dirty="0"/>
              <a:t> </a:t>
            </a:r>
          </a:p>
          <a:p>
            <a:r>
              <a:rPr lang="en-US" b="1" i="1" dirty="0"/>
              <a:t>School Community:  Education</a:t>
            </a:r>
            <a:endParaRPr lang="en-US" dirty="0"/>
          </a:p>
          <a:p>
            <a:r>
              <a:rPr lang="en-US" dirty="0"/>
              <a:t>IVC02	Professional development programs for teachers include assistance in working effectively with parents. (192)</a:t>
            </a:r>
          </a:p>
          <a:p>
            <a:endParaRPr lang="en-US" dirty="0"/>
          </a:p>
        </p:txBody>
      </p:sp>
      <p:sp>
        <p:nvSpPr>
          <p:cNvPr id="3" name="Footer Placeholder 2"/>
          <p:cNvSpPr>
            <a:spLocks noGrp="1"/>
          </p:cNvSpPr>
          <p:nvPr>
            <p:ph type="ftr" sz="quarter" idx="11"/>
          </p:nvPr>
        </p:nvSpPr>
        <p:spPr/>
        <p:txBody>
          <a:bodyPr/>
          <a:lstStyle/>
          <a:p>
            <a:r>
              <a:rPr lang="en-US" smtClean="0"/>
              <a:t>Updated 6/21/2013</a:t>
            </a:r>
            <a:endParaRPr lang="en-US"/>
          </a:p>
        </p:txBody>
      </p:sp>
    </p:spTree>
    <p:extLst>
      <p:ext uri="{BB962C8B-B14F-4D97-AF65-F5344CB8AC3E}">
        <p14:creationId xmlns:p14="http://schemas.microsoft.com/office/powerpoint/2010/main" val="2230204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Expectations</a:t>
            </a:r>
            <a:endParaRPr lang="en-US" dirty="0"/>
          </a:p>
        </p:txBody>
      </p:sp>
      <p:sp>
        <p:nvSpPr>
          <p:cNvPr id="3" name="Content Placeholder 2"/>
          <p:cNvSpPr>
            <a:spLocks noGrp="1"/>
          </p:cNvSpPr>
          <p:nvPr>
            <p:ph idx="1"/>
          </p:nvPr>
        </p:nvSpPr>
        <p:spPr/>
        <p:txBody>
          <a:bodyPr/>
          <a:lstStyle/>
          <a:p>
            <a:r>
              <a:rPr lang="en-US" dirty="0" smtClean="0"/>
              <a:t>What are your training Expectations?</a:t>
            </a:r>
          </a:p>
          <a:p>
            <a:r>
              <a:rPr lang="en-US" dirty="0" smtClean="0"/>
              <a:t>Provide them in the “Chat”</a:t>
            </a:r>
          </a:p>
          <a:p>
            <a:r>
              <a:rPr lang="en-US" dirty="0" smtClean="0"/>
              <a:t>Send to me via Email</a:t>
            </a:r>
          </a:p>
          <a:p>
            <a:r>
              <a:rPr lang="en-US" dirty="0" smtClean="0"/>
              <a:t>5 minutes</a:t>
            </a:r>
            <a:endParaRPr lang="en-US" dirty="0"/>
          </a:p>
        </p:txBody>
      </p:sp>
      <p:sp>
        <p:nvSpPr>
          <p:cNvPr id="4" name="Footer Placeholder 3"/>
          <p:cNvSpPr>
            <a:spLocks noGrp="1"/>
          </p:cNvSpPr>
          <p:nvPr>
            <p:ph type="ftr" sz="quarter" idx="11"/>
          </p:nvPr>
        </p:nvSpPr>
        <p:spPr/>
        <p:txBody>
          <a:bodyPr/>
          <a:lstStyle/>
          <a:p>
            <a:r>
              <a:rPr lang="en-US" smtClean="0"/>
              <a:t>Updated 6/21/2013</a:t>
            </a:r>
            <a:endParaRPr lang="en-US"/>
          </a:p>
        </p:txBody>
      </p:sp>
    </p:spTree>
    <p:extLst>
      <p:ext uri="{BB962C8B-B14F-4D97-AF65-F5344CB8AC3E}">
        <p14:creationId xmlns:p14="http://schemas.microsoft.com/office/powerpoint/2010/main" val="41462969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Resources/Tools</a:t>
            </a:r>
            <a:endParaRPr lang="en-US" dirty="0"/>
          </a:p>
        </p:txBody>
      </p:sp>
      <p:sp>
        <p:nvSpPr>
          <p:cNvPr id="3" name="Content Placeholder 2"/>
          <p:cNvSpPr>
            <a:spLocks noGrp="1"/>
          </p:cNvSpPr>
          <p:nvPr>
            <p:ph idx="1"/>
          </p:nvPr>
        </p:nvSpPr>
        <p:spPr/>
        <p:txBody>
          <a:bodyPr/>
          <a:lstStyle/>
          <a:p>
            <a:r>
              <a:rPr lang="en-US" dirty="0" smtClean="0"/>
              <a:t>Handbook on Family and Community Engagement</a:t>
            </a:r>
          </a:p>
          <a:p>
            <a:r>
              <a:rPr lang="en-US" dirty="0" smtClean="0"/>
              <a:t>Native Star Reporting Guide </a:t>
            </a:r>
            <a:r>
              <a:rPr lang="en-US" dirty="0" smtClean="0"/>
              <a:t>2013-2014</a:t>
            </a:r>
            <a:endParaRPr lang="en-US" dirty="0" smtClean="0"/>
          </a:p>
          <a:p>
            <a:r>
              <a:rPr lang="en-US" dirty="0" smtClean="0"/>
              <a:t>SY </a:t>
            </a:r>
            <a:r>
              <a:rPr lang="en-US" dirty="0" smtClean="0"/>
              <a:t>2013-14 </a:t>
            </a:r>
            <a:r>
              <a:rPr lang="en-US" dirty="0" smtClean="0"/>
              <a:t>Native Star Annual Reports and School Level Benchmarks</a:t>
            </a:r>
          </a:p>
          <a:p>
            <a:r>
              <a:rPr lang="en-US" dirty="0" smtClean="0"/>
              <a:t>Wise Ways, Assess Worksheet for IVA09</a:t>
            </a:r>
            <a:endParaRPr lang="en-US" dirty="0"/>
          </a:p>
        </p:txBody>
      </p:sp>
      <p:sp>
        <p:nvSpPr>
          <p:cNvPr id="4" name="Footer Placeholder 3"/>
          <p:cNvSpPr>
            <a:spLocks noGrp="1"/>
          </p:cNvSpPr>
          <p:nvPr>
            <p:ph type="ftr" sz="quarter" idx="11"/>
          </p:nvPr>
        </p:nvSpPr>
        <p:spPr/>
        <p:txBody>
          <a:bodyPr/>
          <a:lstStyle/>
          <a:p>
            <a:r>
              <a:rPr lang="en-US" smtClean="0"/>
              <a:t>Updated 6/21/2013</a:t>
            </a:r>
            <a:endParaRPr lang="en-US"/>
          </a:p>
        </p:txBody>
      </p:sp>
    </p:spTree>
    <p:extLst>
      <p:ext uri="{BB962C8B-B14F-4D97-AF65-F5344CB8AC3E}">
        <p14:creationId xmlns:p14="http://schemas.microsoft.com/office/powerpoint/2010/main" val="1293140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FET Planning Tool</a:t>
            </a:r>
            <a:endParaRPr lang="en-US" dirty="0"/>
          </a:p>
        </p:txBody>
      </p:sp>
      <p:pic>
        <p:nvPicPr>
          <p:cNvPr id="5" name="Content Placeholder 4"/>
          <p:cNvPicPr>
            <a:picLocks noGrp="1"/>
          </p:cNvPicPr>
          <p:nvPr>
            <p:ph idx="1"/>
          </p:nvPr>
        </p:nvPicPr>
        <p:blipFill>
          <a:blip r:embed="rId2"/>
          <a:stretch>
            <a:fillRect/>
          </a:stretch>
        </p:blipFill>
        <p:spPr>
          <a:xfrm>
            <a:off x="685800" y="1219200"/>
            <a:ext cx="6962122" cy="5181600"/>
          </a:xfrm>
          <a:prstGeom prst="rect">
            <a:avLst/>
          </a:prstGeom>
        </p:spPr>
      </p:pic>
      <p:sp>
        <p:nvSpPr>
          <p:cNvPr id="6" name="Oval 5"/>
          <p:cNvSpPr/>
          <p:nvPr/>
        </p:nvSpPr>
        <p:spPr>
          <a:xfrm>
            <a:off x="5334000" y="2743200"/>
            <a:ext cx="762000" cy="381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p:cNvCxnSpPr/>
          <p:nvPr/>
        </p:nvCxnSpPr>
        <p:spPr>
          <a:xfrm flipH="1">
            <a:off x="6094141" y="2732049"/>
            <a:ext cx="7620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856141" y="2667000"/>
            <a:ext cx="1144859" cy="553998"/>
          </a:xfrm>
          <a:prstGeom prst="rect">
            <a:avLst/>
          </a:prstGeom>
          <a:noFill/>
        </p:spPr>
        <p:txBody>
          <a:bodyPr wrap="square" rtlCol="0">
            <a:spAutoFit/>
          </a:bodyPr>
          <a:lstStyle/>
          <a:p>
            <a:r>
              <a:rPr lang="en-US" sz="1000" dirty="0" smtClean="0"/>
              <a:t>Play the Video Tutorial for your participants </a:t>
            </a:r>
            <a:endParaRPr lang="en-US" sz="1000" dirty="0"/>
          </a:p>
        </p:txBody>
      </p:sp>
      <p:sp>
        <p:nvSpPr>
          <p:cNvPr id="3" name="Footer Placeholder 2"/>
          <p:cNvSpPr>
            <a:spLocks noGrp="1"/>
          </p:cNvSpPr>
          <p:nvPr>
            <p:ph type="ftr" sz="quarter" idx="11"/>
          </p:nvPr>
        </p:nvSpPr>
        <p:spPr/>
        <p:txBody>
          <a:bodyPr/>
          <a:lstStyle/>
          <a:p>
            <a:r>
              <a:rPr lang="en-US" smtClean="0"/>
              <a:t>Updated 6/21/2013</a:t>
            </a:r>
            <a:endParaRPr lang="en-US"/>
          </a:p>
        </p:txBody>
      </p:sp>
    </p:spTree>
    <p:extLst>
      <p:ext uri="{BB962C8B-B14F-4D97-AF65-F5344CB8AC3E}">
        <p14:creationId xmlns:p14="http://schemas.microsoft.com/office/powerpoint/2010/main" val="3761143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Family Engagement Indicators:</a:t>
            </a:r>
            <a:br>
              <a:rPr lang="en-US" dirty="0" smtClean="0"/>
            </a:br>
            <a:r>
              <a:rPr lang="en-US" dirty="0" smtClean="0"/>
              <a:t>Sample Selection</a:t>
            </a:r>
            <a:endParaRPr lang="en-US" dirty="0"/>
          </a:p>
        </p:txBody>
      </p:sp>
      <p:sp>
        <p:nvSpPr>
          <p:cNvPr id="3" name="Content Placeholder 2"/>
          <p:cNvSpPr>
            <a:spLocks noGrp="1"/>
          </p:cNvSpPr>
          <p:nvPr>
            <p:ph idx="1"/>
          </p:nvPr>
        </p:nvSpPr>
        <p:spPr/>
        <p:txBody>
          <a:bodyPr/>
          <a:lstStyle/>
          <a:p>
            <a:pPr marL="114300" indent="0">
              <a:buNone/>
            </a:pPr>
            <a:r>
              <a:rPr lang="en-US" b="1" i="1" dirty="0"/>
              <a:t>School Community:  Policies and Practices</a:t>
            </a:r>
            <a:endParaRPr lang="en-US" dirty="0"/>
          </a:p>
          <a:p>
            <a:pPr marL="114300" indent="0">
              <a:buNone/>
            </a:pPr>
            <a:r>
              <a:rPr lang="en-US" dirty="0" smtClean="0"/>
              <a:t>IVA09</a:t>
            </a:r>
            <a:r>
              <a:rPr lang="en-US" dirty="0"/>
              <a:t>	</a:t>
            </a:r>
            <a:r>
              <a:rPr lang="en-US" u="sng" dirty="0"/>
              <a:t>The school's Compact outlines the responsibilities/expectations of teachers, parents, and students. (202)</a:t>
            </a:r>
            <a:endParaRPr lang="en-US" dirty="0"/>
          </a:p>
          <a:p>
            <a:endParaRPr lang="en-US" dirty="0"/>
          </a:p>
        </p:txBody>
      </p:sp>
      <p:sp>
        <p:nvSpPr>
          <p:cNvPr id="4" name="Footer Placeholder 3"/>
          <p:cNvSpPr>
            <a:spLocks noGrp="1"/>
          </p:cNvSpPr>
          <p:nvPr>
            <p:ph type="ftr" sz="quarter" idx="11"/>
          </p:nvPr>
        </p:nvSpPr>
        <p:spPr/>
        <p:txBody>
          <a:bodyPr/>
          <a:lstStyle/>
          <a:p>
            <a:r>
              <a:rPr lang="en-US" smtClean="0"/>
              <a:t>Updated 6/21/2013</a:t>
            </a:r>
            <a:endParaRPr lang="en-US"/>
          </a:p>
        </p:txBody>
      </p:sp>
    </p:spTree>
    <p:extLst>
      <p:ext uri="{BB962C8B-B14F-4D97-AF65-F5344CB8AC3E}">
        <p14:creationId xmlns:p14="http://schemas.microsoft.com/office/powerpoint/2010/main" val="31720930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501</TotalTime>
  <Words>556</Words>
  <Application>Microsoft Office PowerPoint</Application>
  <PresentationFormat>On-screen Show (4:3)</PresentationFormat>
  <Paragraphs>116</Paragraphs>
  <Slides>15</Slides>
  <Notes>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Adjacency</vt:lpstr>
      <vt:lpstr>“NEXT STEPS”</vt:lpstr>
      <vt:lpstr>Agenda</vt:lpstr>
      <vt:lpstr>Housekeeping</vt:lpstr>
      <vt:lpstr>“Warm Up” Activity</vt:lpstr>
      <vt:lpstr>Indicators that Involve Parents/Families</vt:lpstr>
      <vt:lpstr>Expectations</vt:lpstr>
      <vt:lpstr>Resources/Tools</vt:lpstr>
      <vt:lpstr>FET Planning Tool</vt:lpstr>
      <vt:lpstr>Family Engagement Indicators: Sample Selection</vt:lpstr>
      <vt:lpstr>Family Engagement Assessing</vt:lpstr>
      <vt:lpstr>Family Engagement Assessing</vt:lpstr>
      <vt:lpstr>Assignment</vt:lpstr>
      <vt:lpstr>Indicators that Involve Parents/Families</vt:lpstr>
      <vt:lpstr>Evaluation</vt:lpstr>
      <vt:lpstr>Contact Information</vt:lpstr>
    </vt:vector>
  </TitlesOfParts>
  <Company>BIE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“NEXT STEPS”</dc:title>
  <dc:creator>Todacheene, Valerie</dc:creator>
  <cp:lastModifiedBy>Todacheene, Valerie</cp:lastModifiedBy>
  <cp:revision>40</cp:revision>
  <dcterms:created xsi:type="dcterms:W3CDTF">2012-01-05T21:15:21Z</dcterms:created>
  <dcterms:modified xsi:type="dcterms:W3CDTF">2013-06-21T21:57:02Z</dcterms:modified>
</cp:coreProperties>
</file>