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62" r:id="rId4"/>
    <p:sldId id="279" r:id="rId5"/>
    <p:sldId id="276" r:id="rId6"/>
    <p:sldId id="277" r:id="rId7"/>
    <p:sldId id="268" r:id="rId8"/>
    <p:sldId id="267" r:id="rId9"/>
    <p:sldId id="270" r:id="rId10"/>
    <p:sldId id="269" r:id="rId11"/>
    <p:sldId id="271" r:id="rId12"/>
    <p:sldId id="280" r:id="rId13"/>
    <p:sldId id="272" r:id="rId14"/>
    <p:sldId id="274" r:id="rId15"/>
    <p:sldId id="275"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123" d="100"/>
          <a:sy n="123" d="100"/>
        </p:scale>
        <p:origin x="-3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87EC0-CDB0-43BA-8BE4-57E19E24BE14}" type="datetimeFigureOut">
              <a:rPr lang="en-US" smtClean="0"/>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D8C77-C192-4749-9D03-CD370A5F0B75}" type="slidenum">
              <a:rPr lang="en-US" smtClean="0"/>
              <a:t>‹#›</a:t>
            </a:fld>
            <a:endParaRPr lang="en-US"/>
          </a:p>
        </p:txBody>
      </p:sp>
    </p:spTree>
    <p:extLst>
      <p:ext uri="{BB962C8B-B14F-4D97-AF65-F5344CB8AC3E}">
        <p14:creationId xmlns:p14="http://schemas.microsoft.com/office/powerpoint/2010/main" val="106463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D8C77-C192-4749-9D03-CD370A5F0B75}" type="slidenum">
              <a:rPr lang="en-US" smtClean="0"/>
              <a:t>1</a:t>
            </a:fld>
            <a:endParaRPr lang="en-US"/>
          </a:p>
        </p:txBody>
      </p:sp>
    </p:spTree>
    <p:extLst>
      <p:ext uri="{BB962C8B-B14F-4D97-AF65-F5344CB8AC3E}">
        <p14:creationId xmlns:p14="http://schemas.microsoft.com/office/powerpoint/2010/main" val="6854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D8C77-C192-4749-9D03-CD370A5F0B75}" type="slidenum">
              <a:rPr lang="en-US" smtClean="0"/>
              <a:t>3</a:t>
            </a:fld>
            <a:endParaRPr lang="en-US"/>
          </a:p>
        </p:txBody>
      </p:sp>
    </p:spTree>
    <p:extLst>
      <p:ext uri="{BB962C8B-B14F-4D97-AF65-F5344CB8AC3E}">
        <p14:creationId xmlns:p14="http://schemas.microsoft.com/office/powerpoint/2010/main" val="353669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D8C77-C192-4749-9D03-CD370A5F0B75}" type="slidenum">
              <a:rPr lang="en-US" smtClean="0"/>
              <a:t>9</a:t>
            </a:fld>
            <a:endParaRPr lang="en-US"/>
          </a:p>
        </p:txBody>
      </p:sp>
    </p:spTree>
    <p:extLst>
      <p:ext uri="{BB962C8B-B14F-4D97-AF65-F5344CB8AC3E}">
        <p14:creationId xmlns:p14="http://schemas.microsoft.com/office/powerpoint/2010/main" val="317510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6F10A0-A06A-4C4C-A80B-6846EEDF0D4E}"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155305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F10A0-A06A-4C4C-A80B-6846EEDF0D4E}"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422608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F10A0-A06A-4C4C-A80B-6846EEDF0D4E}"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190533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F10A0-A06A-4C4C-A80B-6846EEDF0D4E}"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35578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F10A0-A06A-4C4C-A80B-6846EEDF0D4E}"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11442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6F10A0-A06A-4C4C-A80B-6846EEDF0D4E}"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294100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F10A0-A06A-4C4C-A80B-6846EEDF0D4E}" type="datetimeFigureOut">
              <a:rPr lang="en-US" smtClean="0"/>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232623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F10A0-A06A-4C4C-A80B-6846EEDF0D4E}" type="datetimeFigureOut">
              <a:rPr lang="en-US" smtClean="0"/>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346062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F10A0-A06A-4C4C-A80B-6846EEDF0D4E}" type="datetimeFigureOut">
              <a:rPr lang="en-US" smtClean="0"/>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292587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F10A0-A06A-4C4C-A80B-6846EEDF0D4E}"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313361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F10A0-A06A-4C4C-A80B-6846EEDF0D4E}"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5DA61-7D9F-4119-9EB9-4C4CB77059BA}" type="slidenum">
              <a:rPr lang="en-US" smtClean="0"/>
              <a:t>‹#›</a:t>
            </a:fld>
            <a:endParaRPr lang="en-US"/>
          </a:p>
        </p:txBody>
      </p:sp>
    </p:spTree>
    <p:extLst>
      <p:ext uri="{BB962C8B-B14F-4D97-AF65-F5344CB8AC3E}">
        <p14:creationId xmlns:p14="http://schemas.microsoft.com/office/powerpoint/2010/main" val="338809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F10A0-A06A-4C4C-A80B-6846EEDF0D4E}" type="datetimeFigureOut">
              <a:rPr lang="en-US" smtClean="0"/>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5DA61-7D9F-4119-9EB9-4C4CB77059BA}" type="slidenum">
              <a:rPr lang="en-US" smtClean="0"/>
              <a:t>‹#›</a:t>
            </a:fld>
            <a:endParaRPr lang="en-US"/>
          </a:p>
        </p:txBody>
      </p:sp>
    </p:spTree>
    <p:extLst>
      <p:ext uri="{BB962C8B-B14F-4D97-AF65-F5344CB8AC3E}">
        <p14:creationId xmlns:p14="http://schemas.microsoft.com/office/powerpoint/2010/main" val="540640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981199"/>
          </a:xfrm>
        </p:spPr>
        <p:txBody>
          <a:bodyPr>
            <a:noAutofit/>
          </a:bodyPr>
          <a:lstStyle/>
          <a:p>
            <a:r>
              <a:rPr lang="en-US" dirty="0" smtClean="0"/>
              <a:t>Family Engagement Indicators: Moving Towards Family Engagement</a:t>
            </a:r>
            <a:endParaRPr lang="en-US" dirty="0"/>
          </a:p>
        </p:txBody>
      </p:sp>
      <p:sp>
        <p:nvSpPr>
          <p:cNvPr id="3" name="Subtitle 2"/>
          <p:cNvSpPr>
            <a:spLocks noGrp="1"/>
          </p:cNvSpPr>
          <p:nvPr>
            <p:ph type="subTitle" idx="1"/>
          </p:nvPr>
        </p:nvSpPr>
        <p:spPr>
          <a:xfrm>
            <a:off x="3200400" y="4191000"/>
            <a:ext cx="4836456" cy="1621396"/>
          </a:xfrm>
        </p:spPr>
        <p:txBody>
          <a:bodyPr>
            <a:normAutofit/>
          </a:bodyPr>
          <a:lstStyle/>
          <a:p>
            <a:r>
              <a:rPr lang="en-US" sz="2000" dirty="0"/>
              <a:t>BIE FAMILY ENGAGEMENT</a:t>
            </a:r>
          </a:p>
          <a:p>
            <a:r>
              <a:rPr lang="en-US" sz="2000" dirty="0"/>
              <a:t>&lt;ENTER DATE&gt;</a:t>
            </a:r>
          </a:p>
          <a:p>
            <a:r>
              <a:rPr lang="en-US" sz="2000" dirty="0"/>
              <a:t>Facilitated by: &lt;ENTER NAME&gt;</a:t>
            </a:r>
          </a:p>
          <a:p>
            <a:r>
              <a:rPr lang="en-US" sz="2000" dirty="0" smtClean="0">
                <a:solidFill>
                  <a:schemeClr val="tx1"/>
                </a:solidFill>
              </a:rPr>
              <a:t>Monitoring </a:t>
            </a:r>
            <a:r>
              <a:rPr lang="en-US" sz="2000" dirty="0" smtClean="0">
                <a:solidFill>
                  <a:schemeClr val="tx1"/>
                </a:solidFill>
              </a:rPr>
              <a:t>Indicators</a:t>
            </a:r>
            <a:endParaRPr lang="en-US" sz="2000" dirty="0">
              <a:solidFill>
                <a:schemeClr val="tx1"/>
              </a:solidFill>
            </a:endParaRPr>
          </a:p>
        </p:txBody>
      </p:sp>
      <p:pic>
        <p:nvPicPr>
          <p:cNvPr id="8" name="Picture 7" descr="C:\Users\Valerie.Todacheene\AppData\Local\Microsoft\Windows\Temporary Internet Files\Content.IE5\08H6OGDR\MP900442177[1].jpg"/>
          <p:cNvPicPr/>
          <p:nvPr/>
        </p:nvPicPr>
        <p:blipFill rotWithShape="1">
          <a:blip r:embed="rId3" cstate="print">
            <a:extLst>
              <a:ext uri="{28A0092B-C50C-407E-A947-70E740481C1C}">
                <a14:useLocalDpi xmlns:a14="http://schemas.microsoft.com/office/drawing/2010/main" val="0"/>
              </a:ext>
            </a:extLst>
          </a:blip>
          <a:srcRect l="10740" t="12924" r="14815" b="13706"/>
          <a:stretch/>
        </p:blipFill>
        <p:spPr bwMode="auto">
          <a:xfrm rot="20435730">
            <a:off x="706830" y="3650691"/>
            <a:ext cx="2111921" cy="18638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728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8461" t="10256" r="58462" b="26838"/>
          <a:stretch/>
        </p:blipFill>
        <p:spPr bwMode="auto">
          <a:xfrm>
            <a:off x="1447800" y="1241502"/>
            <a:ext cx="6172200" cy="495657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Family Engagement Dashboard</a:t>
            </a:r>
            <a:endParaRPr lang="en-US" dirty="0"/>
          </a:p>
        </p:txBody>
      </p:sp>
      <p:sp>
        <p:nvSpPr>
          <p:cNvPr id="6" name="Oval 5"/>
          <p:cNvSpPr/>
          <p:nvPr/>
        </p:nvSpPr>
        <p:spPr>
          <a:xfrm>
            <a:off x="4781412" y="1129990"/>
            <a:ext cx="1219200" cy="5203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7114" y="1303350"/>
            <a:ext cx="301686" cy="369332"/>
          </a:xfrm>
          <a:prstGeom prst="rect">
            <a:avLst/>
          </a:prstGeom>
        </p:spPr>
        <p:txBody>
          <a:bodyPr wrap="none">
            <a:spAutoFit/>
          </a:bodyPr>
          <a:lstStyle/>
          <a:p>
            <a:r>
              <a:rPr lang="en-US" dirty="0" smtClean="0"/>
              <a:t>1</a:t>
            </a:r>
            <a:endParaRPr lang="en-US" dirty="0"/>
          </a:p>
        </p:txBody>
      </p:sp>
      <p:cxnSp>
        <p:nvCxnSpPr>
          <p:cNvPr id="8" name="Straight Arrow Connector 7"/>
          <p:cNvCxnSpPr/>
          <p:nvPr/>
        </p:nvCxnSpPr>
        <p:spPr>
          <a:xfrm flipV="1">
            <a:off x="304800" y="3905250"/>
            <a:ext cx="1371600" cy="495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172200" y="1129990"/>
            <a:ext cx="1219200" cy="5203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1" y="2590800"/>
            <a:ext cx="112783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757" y="1857348"/>
            <a:ext cx="1981200" cy="568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42108" y="1303350"/>
            <a:ext cx="301686" cy="369332"/>
          </a:xfrm>
          <a:prstGeom prst="rect">
            <a:avLst/>
          </a:prstGeom>
        </p:spPr>
        <p:txBody>
          <a:bodyPr wrap="none">
            <a:spAutoFit/>
          </a:bodyPr>
          <a:lstStyle/>
          <a:p>
            <a:r>
              <a:rPr lang="en-US" dirty="0"/>
              <a:t>2</a:t>
            </a:r>
          </a:p>
        </p:txBody>
      </p:sp>
      <p:sp>
        <p:nvSpPr>
          <p:cNvPr id="16" name="Rectangle 15"/>
          <p:cNvSpPr/>
          <p:nvPr/>
        </p:nvSpPr>
        <p:spPr>
          <a:xfrm>
            <a:off x="4192557" y="2056729"/>
            <a:ext cx="609600" cy="369332"/>
          </a:xfrm>
          <a:prstGeom prst="rect">
            <a:avLst/>
          </a:prstGeom>
        </p:spPr>
        <p:txBody>
          <a:bodyPr wrap="square">
            <a:spAutoFit/>
          </a:bodyPr>
          <a:lstStyle/>
          <a:p>
            <a:r>
              <a:rPr lang="en-US" dirty="0" smtClean="0"/>
              <a:t>3</a:t>
            </a:r>
            <a:endParaRPr lang="en-US" dirty="0"/>
          </a:p>
        </p:txBody>
      </p:sp>
      <p:sp>
        <p:nvSpPr>
          <p:cNvPr id="17" name="Oval 16"/>
          <p:cNvSpPr/>
          <p:nvPr/>
        </p:nvSpPr>
        <p:spPr>
          <a:xfrm>
            <a:off x="5029200" y="3429000"/>
            <a:ext cx="25146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31122" y="2825234"/>
            <a:ext cx="301686" cy="369332"/>
          </a:xfrm>
          <a:prstGeom prst="rect">
            <a:avLst/>
          </a:prstGeom>
        </p:spPr>
        <p:txBody>
          <a:bodyPr wrap="none">
            <a:spAutoFit/>
          </a:bodyPr>
          <a:lstStyle/>
          <a:p>
            <a:r>
              <a:rPr lang="en-US" dirty="0"/>
              <a:t>4</a:t>
            </a:r>
          </a:p>
        </p:txBody>
      </p:sp>
      <p:sp>
        <p:nvSpPr>
          <p:cNvPr id="19" name="Rectangle 18"/>
          <p:cNvSpPr/>
          <p:nvPr/>
        </p:nvSpPr>
        <p:spPr>
          <a:xfrm>
            <a:off x="5257801" y="3695369"/>
            <a:ext cx="301686" cy="369332"/>
          </a:xfrm>
          <a:prstGeom prst="rect">
            <a:avLst/>
          </a:prstGeom>
        </p:spPr>
        <p:txBody>
          <a:bodyPr wrap="none">
            <a:spAutoFit/>
          </a:bodyPr>
          <a:lstStyle/>
          <a:p>
            <a:r>
              <a:rPr lang="en-US" dirty="0" smtClean="0"/>
              <a:t>5</a:t>
            </a:r>
            <a:endParaRPr lang="en-US" dirty="0"/>
          </a:p>
        </p:txBody>
      </p:sp>
      <p:sp>
        <p:nvSpPr>
          <p:cNvPr id="22" name="Rectangle 21"/>
          <p:cNvSpPr/>
          <p:nvPr/>
        </p:nvSpPr>
        <p:spPr>
          <a:xfrm>
            <a:off x="153957" y="4343400"/>
            <a:ext cx="301686" cy="369332"/>
          </a:xfrm>
          <a:prstGeom prst="rect">
            <a:avLst/>
          </a:prstGeom>
        </p:spPr>
        <p:txBody>
          <a:bodyPr wrap="none">
            <a:spAutoFit/>
          </a:bodyPr>
          <a:lstStyle/>
          <a:p>
            <a:r>
              <a:rPr lang="en-US" dirty="0" smtClean="0"/>
              <a:t>6</a:t>
            </a:r>
            <a:endParaRPr lang="en-US" dirty="0"/>
          </a:p>
        </p:txBody>
      </p:sp>
    </p:spTree>
    <p:extLst>
      <p:ext uri="{BB962C8B-B14F-4D97-AF65-F5344CB8AC3E}">
        <p14:creationId xmlns:p14="http://schemas.microsoft.com/office/powerpoint/2010/main" val="170817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Indicators</a:t>
            </a:r>
            <a:endParaRPr lang="en-US" dirty="0"/>
          </a:p>
        </p:txBody>
      </p:sp>
      <p:sp>
        <p:nvSpPr>
          <p:cNvPr id="3" name="Content Placeholder 2"/>
          <p:cNvSpPr>
            <a:spLocks noGrp="1"/>
          </p:cNvSpPr>
          <p:nvPr>
            <p:ph idx="1"/>
          </p:nvPr>
        </p:nvSpPr>
        <p:spPr>
          <a:xfrm>
            <a:off x="33454" y="1524000"/>
            <a:ext cx="8229600" cy="4876800"/>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1460715" y="2514600"/>
            <a:ext cx="6752063" cy="3693319"/>
          </a:xfrm>
          <a:prstGeom prst="rect">
            <a:avLst/>
          </a:prstGeom>
          <a:noFill/>
        </p:spPr>
        <p:txBody>
          <a:bodyPr wrap="square" rtlCol="0">
            <a:spAutoFit/>
          </a:bodyPr>
          <a:lstStyle/>
          <a:p>
            <a:r>
              <a:rPr lang="en-US" dirty="0" smtClean="0"/>
              <a:t>A. </a:t>
            </a:r>
            <a:r>
              <a:rPr lang="en-US" dirty="0"/>
              <a:t> </a:t>
            </a:r>
            <a:r>
              <a:rPr lang="en-US" dirty="0" smtClean="0"/>
              <a:t> Print Worksheets on the Indicator for the Team</a:t>
            </a:r>
          </a:p>
          <a:p>
            <a:pPr marL="342900" indent="-342900">
              <a:buFont typeface="+mj-lt"/>
              <a:buAutoNum type="alphaUcPeriod" startAt="2"/>
            </a:pPr>
            <a:r>
              <a:rPr lang="en-US" dirty="0" smtClean="0"/>
              <a:t>Monitor the Indicators you selected from each of the five building blocks.</a:t>
            </a:r>
          </a:p>
          <a:p>
            <a:pPr marL="800100" lvl="1" indent="-342900">
              <a:buFont typeface="+mj-lt"/>
              <a:buAutoNum type="arabicPeriod"/>
            </a:pPr>
            <a:r>
              <a:rPr lang="en-US" dirty="0" smtClean="0"/>
              <a:t>Shared Leadership</a:t>
            </a:r>
          </a:p>
          <a:p>
            <a:pPr marL="800100" lvl="1" indent="-342900">
              <a:buFont typeface="+mj-lt"/>
              <a:buAutoNum type="arabicPeriod"/>
            </a:pPr>
            <a:r>
              <a:rPr lang="en-US" dirty="0" smtClean="0"/>
              <a:t>Goals &amp; Roles</a:t>
            </a:r>
          </a:p>
          <a:p>
            <a:pPr marL="800100" lvl="1" indent="-342900">
              <a:buFont typeface="+mj-lt"/>
              <a:buAutoNum type="arabicPeriod"/>
            </a:pPr>
            <a:r>
              <a:rPr lang="en-US" dirty="0" smtClean="0"/>
              <a:t>Communication</a:t>
            </a:r>
          </a:p>
          <a:p>
            <a:pPr marL="800100" lvl="1" indent="-342900">
              <a:buFont typeface="+mj-lt"/>
              <a:buAutoNum type="arabicPeriod"/>
            </a:pPr>
            <a:r>
              <a:rPr lang="en-US" dirty="0" smtClean="0"/>
              <a:t>Education</a:t>
            </a:r>
          </a:p>
          <a:p>
            <a:pPr marL="800100" lvl="1" indent="-342900">
              <a:buFont typeface="+mj-lt"/>
              <a:buAutoNum type="arabicPeriod"/>
            </a:pPr>
            <a:r>
              <a:rPr lang="en-US" dirty="0" smtClean="0"/>
              <a:t>Connection</a:t>
            </a:r>
            <a:r>
              <a:rPr lang="en-US" dirty="0"/>
              <a:t>	</a:t>
            </a:r>
          </a:p>
          <a:p>
            <a:pPr marL="342900" indent="-342900">
              <a:buFont typeface="+mj-lt"/>
              <a:buAutoNum type="alphaUcPeriod" startAt="2"/>
            </a:pPr>
            <a:r>
              <a:rPr lang="en-US" dirty="0" smtClean="0"/>
              <a:t>Refer to Wise Ways if necessary and tutorials on the webpage</a:t>
            </a:r>
          </a:p>
          <a:p>
            <a:pPr marL="342900" indent="-342900">
              <a:buFont typeface="+mj-lt"/>
              <a:buAutoNum type="alphaUcPeriod" startAt="2"/>
            </a:pPr>
            <a:r>
              <a:rPr lang="en-US" dirty="0" smtClean="0"/>
              <a:t>Your School Community Council or Family Engagement Team should work on monitoring these indicators</a:t>
            </a:r>
            <a:r>
              <a:rPr lang="en-US" b="1" dirty="0" smtClean="0"/>
              <a:t> </a:t>
            </a:r>
            <a:r>
              <a:rPr lang="en-US" dirty="0" smtClean="0"/>
              <a:t>with you</a:t>
            </a:r>
          </a:p>
          <a:p>
            <a:pPr marL="342900" indent="-342900">
              <a:buFont typeface="+mj-lt"/>
              <a:buAutoNum type="alphaUcPeriod" startAt="2"/>
            </a:pPr>
            <a:r>
              <a:rPr lang="en-US" dirty="0" smtClean="0"/>
              <a:t>Once completed submit to the Process Manager to enter into Native Star</a:t>
            </a:r>
            <a:endParaRPr lang="en-US" dirty="0"/>
          </a:p>
        </p:txBody>
      </p:sp>
      <p:pic>
        <p:nvPicPr>
          <p:cNvPr id="8" name="Picture 7"/>
          <p:cNvPicPr/>
          <p:nvPr/>
        </p:nvPicPr>
        <p:blipFill rotWithShape="1">
          <a:blip r:embed="rId2"/>
          <a:srcRect l="58500" t="44412" r="33582" b="42118"/>
          <a:stretch/>
        </p:blipFill>
        <p:spPr bwMode="auto">
          <a:xfrm>
            <a:off x="3790449" y="1219200"/>
            <a:ext cx="2092593"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905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Indicators</a:t>
            </a:r>
            <a:endParaRPr lang="en-US" dirty="0"/>
          </a:p>
        </p:txBody>
      </p:sp>
      <p:sp>
        <p:nvSpPr>
          <p:cNvPr id="3" name="Content Placeholder 2"/>
          <p:cNvSpPr>
            <a:spLocks noGrp="1"/>
          </p:cNvSpPr>
          <p:nvPr>
            <p:ph idx="1"/>
          </p:nvPr>
        </p:nvSpPr>
        <p:spPr>
          <a:xfrm>
            <a:off x="33454" y="1524000"/>
            <a:ext cx="8229600" cy="4876800"/>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p:nvPr/>
        </p:nvPicPr>
        <p:blipFill rotWithShape="1">
          <a:blip r:embed="rId2"/>
          <a:srcRect l="60545" t="8000" r="10000" b="4728"/>
          <a:stretch/>
        </p:blipFill>
        <p:spPr bwMode="auto">
          <a:xfrm>
            <a:off x="1143000" y="1295400"/>
            <a:ext cx="586740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829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8461" t="10256" r="58462" b="26838"/>
          <a:stretch/>
        </p:blipFill>
        <p:spPr bwMode="auto">
          <a:xfrm>
            <a:off x="1447800" y="1241502"/>
            <a:ext cx="6172200" cy="495657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Family Engagement Dashboard</a:t>
            </a:r>
            <a:endParaRPr lang="en-US" dirty="0"/>
          </a:p>
        </p:txBody>
      </p:sp>
      <p:sp>
        <p:nvSpPr>
          <p:cNvPr id="6" name="Oval 5"/>
          <p:cNvSpPr/>
          <p:nvPr/>
        </p:nvSpPr>
        <p:spPr>
          <a:xfrm>
            <a:off x="4781412" y="1129990"/>
            <a:ext cx="1219200" cy="5203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7114" y="1303350"/>
            <a:ext cx="301686" cy="369332"/>
          </a:xfrm>
          <a:prstGeom prst="rect">
            <a:avLst/>
          </a:prstGeom>
        </p:spPr>
        <p:txBody>
          <a:bodyPr wrap="none">
            <a:spAutoFit/>
          </a:bodyPr>
          <a:lstStyle/>
          <a:p>
            <a:r>
              <a:rPr lang="en-US" dirty="0" smtClean="0"/>
              <a:t>2</a:t>
            </a:r>
            <a:endParaRPr lang="en-US" dirty="0"/>
          </a:p>
        </p:txBody>
      </p:sp>
      <p:sp>
        <p:nvSpPr>
          <p:cNvPr id="11" name="Oval 10"/>
          <p:cNvSpPr/>
          <p:nvPr/>
        </p:nvSpPr>
        <p:spPr>
          <a:xfrm>
            <a:off x="6172200" y="1129990"/>
            <a:ext cx="1219200" cy="5203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42108" y="1303350"/>
            <a:ext cx="301686" cy="369332"/>
          </a:xfrm>
          <a:prstGeom prst="rect">
            <a:avLst/>
          </a:prstGeom>
        </p:spPr>
        <p:txBody>
          <a:bodyPr wrap="none">
            <a:spAutoFit/>
          </a:bodyPr>
          <a:lstStyle/>
          <a:p>
            <a:r>
              <a:rPr lang="en-US" dirty="0"/>
              <a:t>1</a:t>
            </a:r>
          </a:p>
        </p:txBody>
      </p:sp>
      <p:sp>
        <p:nvSpPr>
          <p:cNvPr id="18" name="Rectangle 17"/>
          <p:cNvSpPr/>
          <p:nvPr/>
        </p:nvSpPr>
        <p:spPr>
          <a:xfrm>
            <a:off x="5431122" y="2825234"/>
            <a:ext cx="184731" cy="369332"/>
          </a:xfrm>
          <a:prstGeom prst="rect">
            <a:avLst/>
          </a:prstGeom>
        </p:spPr>
        <p:txBody>
          <a:bodyPr wrap="none">
            <a:spAutoFit/>
          </a:bodyPr>
          <a:lstStyle/>
          <a:p>
            <a:endParaRPr lang="en-US" dirty="0"/>
          </a:p>
        </p:txBody>
      </p:sp>
      <p:cxnSp>
        <p:nvCxnSpPr>
          <p:cNvPr id="9" name="Straight Arrow Connector 8"/>
          <p:cNvCxnSpPr/>
          <p:nvPr/>
        </p:nvCxnSpPr>
        <p:spPr>
          <a:xfrm flipH="1" flipV="1">
            <a:off x="7086601" y="1488017"/>
            <a:ext cx="838199" cy="7533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391400" y="2243285"/>
            <a:ext cx="1504579" cy="276999"/>
          </a:xfrm>
          <a:prstGeom prst="rect">
            <a:avLst/>
          </a:prstGeom>
        </p:spPr>
        <p:txBody>
          <a:bodyPr wrap="none">
            <a:spAutoFit/>
          </a:bodyPr>
          <a:lstStyle/>
          <a:p>
            <a:r>
              <a:rPr lang="en-US" sz="1200" b="1" dirty="0"/>
              <a:t>Retrieve Worksheets</a:t>
            </a:r>
          </a:p>
        </p:txBody>
      </p:sp>
    </p:spTree>
    <p:extLst>
      <p:ext uri="{BB962C8B-B14F-4D97-AF65-F5344CB8AC3E}">
        <p14:creationId xmlns:p14="http://schemas.microsoft.com/office/powerpoint/2010/main" val="252462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t>Trainings for </a:t>
            </a:r>
            <a:r>
              <a:rPr lang="en-US" dirty="0" smtClean="0"/>
              <a:t>Family Engagement Indicators</a:t>
            </a:r>
          </a:p>
        </p:txBody>
      </p:sp>
      <p:sp>
        <p:nvSpPr>
          <p:cNvPr id="19459" name="Content Placeholder 2"/>
          <p:cNvSpPr>
            <a:spLocks noGrp="1"/>
          </p:cNvSpPr>
          <p:nvPr>
            <p:ph idx="4294967295"/>
          </p:nvPr>
        </p:nvSpPr>
        <p:spPr>
          <a:xfrm>
            <a:off x="0" y="1600200"/>
            <a:ext cx="8229600" cy="4525963"/>
          </a:xfrm>
        </p:spPr>
        <p:txBody>
          <a:bodyPr/>
          <a:lstStyle/>
          <a:p>
            <a:pPr lvl="1"/>
            <a:r>
              <a:rPr lang="en-US" strike="sngStrike" dirty="0"/>
              <a:t>ENTER DATE&gt;, Assessing Indicators</a:t>
            </a:r>
          </a:p>
          <a:p>
            <a:pPr lvl="1"/>
            <a:r>
              <a:rPr lang="en-US" strike="sngStrike" dirty="0"/>
              <a:t>&lt;ENTER DATE&gt;, Planning Indicators</a:t>
            </a:r>
          </a:p>
          <a:p>
            <a:pPr lvl="1"/>
            <a:r>
              <a:rPr lang="en-US" dirty="0"/>
              <a:t>&lt;ENTER DATE&gt;, Monitoring Indicators</a:t>
            </a:r>
          </a:p>
          <a:p>
            <a:pPr lvl="1"/>
            <a:r>
              <a:rPr lang="en-US" dirty="0"/>
              <a:t>&lt;ENTER DATE&gt;, Debriefing on Training</a:t>
            </a:r>
            <a:endParaRPr lang="en-US" dirty="0"/>
          </a:p>
        </p:txBody>
      </p:sp>
      <p:pic>
        <p:nvPicPr>
          <p:cNvPr id="5" name="Picture 4" descr="C:\Users\Valerie.Todacheene\AppData\Local\Microsoft\Windows\Temporary Internet Files\Content.IE5\08H6OGDR\MP900442177[1].jpg"/>
          <p:cNvPicPr/>
          <p:nvPr/>
        </p:nvPicPr>
        <p:blipFill rotWithShape="1">
          <a:blip r:embed="rId2" cstate="print">
            <a:extLst>
              <a:ext uri="{28A0092B-C50C-407E-A947-70E740481C1C}">
                <a14:useLocalDpi xmlns:a14="http://schemas.microsoft.com/office/drawing/2010/main" val="0"/>
              </a:ext>
            </a:extLst>
          </a:blip>
          <a:srcRect l="10740" t="12924" r="14815" b="13706"/>
          <a:stretch/>
        </p:blipFill>
        <p:spPr bwMode="auto">
          <a:xfrm rot="20435730">
            <a:off x="5736031" y="4260292"/>
            <a:ext cx="2111921" cy="18638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731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smtClean="0"/>
              <a:t>Assignments</a:t>
            </a:r>
          </a:p>
        </p:txBody>
      </p:sp>
      <p:sp>
        <p:nvSpPr>
          <p:cNvPr id="20483" name="Content Placeholder 2"/>
          <p:cNvSpPr>
            <a:spLocks noGrp="1"/>
          </p:cNvSpPr>
          <p:nvPr>
            <p:ph idx="4294967295"/>
          </p:nvPr>
        </p:nvSpPr>
        <p:spPr>
          <a:xfrm>
            <a:off x="533400" y="1600200"/>
            <a:ext cx="7696200" cy="4525963"/>
          </a:xfrm>
        </p:spPr>
        <p:txBody>
          <a:bodyPr/>
          <a:lstStyle/>
          <a:p>
            <a:pPr lvl="1"/>
            <a:r>
              <a:rPr lang="en-US" strike="sngStrike" dirty="0"/>
              <a:t>&lt;ENTER DATE&gt;, Assessing Indicators</a:t>
            </a:r>
          </a:p>
          <a:p>
            <a:pPr lvl="1"/>
            <a:r>
              <a:rPr lang="en-US" dirty="0"/>
              <a:t>&lt;ENTER DATE&gt;, Planning Indicators</a:t>
            </a:r>
          </a:p>
          <a:p>
            <a:pPr lvl="1"/>
            <a:r>
              <a:rPr lang="en-US" dirty="0"/>
              <a:t>&lt;ENTER DATE&gt;, Monitoring Indicators</a:t>
            </a:r>
            <a:endParaRPr lang="en-US" dirty="0"/>
          </a:p>
        </p:txBody>
      </p:sp>
      <p:pic>
        <p:nvPicPr>
          <p:cNvPr id="5" name="Picture 4" descr="C:\Users\Valerie.Todacheene\AppData\Local\Microsoft\Windows\Temporary Internet Files\Content.IE5\08H6OGDR\MP900442177[1].jpg"/>
          <p:cNvPicPr/>
          <p:nvPr/>
        </p:nvPicPr>
        <p:blipFill rotWithShape="1">
          <a:blip r:embed="rId3" cstate="print">
            <a:extLst>
              <a:ext uri="{28A0092B-C50C-407E-A947-70E740481C1C}">
                <a14:useLocalDpi xmlns:a14="http://schemas.microsoft.com/office/drawing/2010/main" val="0"/>
              </a:ext>
            </a:extLst>
          </a:blip>
          <a:srcRect l="10740" t="12924" r="14815" b="13706"/>
          <a:stretch/>
        </p:blipFill>
        <p:spPr bwMode="auto">
          <a:xfrm rot="20435730">
            <a:off x="5736031" y="4260292"/>
            <a:ext cx="2111921" cy="18638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348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54" y="1524000"/>
            <a:ext cx="8229600" cy="4525963"/>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8" name="Rectangle 7"/>
          <p:cNvSpPr/>
          <p:nvPr/>
        </p:nvSpPr>
        <p:spPr>
          <a:xfrm>
            <a:off x="381000" y="1600200"/>
            <a:ext cx="8153400" cy="2308324"/>
          </a:xfrm>
          <a:prstGeom prst="rect">
            <a:avLst/>
          </a:prstGeom>
        </p:spPr>
        <p:txBody>
          <a:bodyPr wrap="square">
            <a:spAutoFit/>
          </a:bodyPr>
          <a:lstStyle/>
          <a:p>
            <a:pPr marL="114300" indent="0" algn="ctr">
              <a:buNone/>
            </a:pPr>
            <a:r>
              <a:rPr lang="en-US" sz="3600" dirty="0"/>
              <a:t>&lt;ENTER FACILITATOR NAME&gt;</a:t>
            </a:r>
          </a:p>
          <a:p>
            <a:pPr marL="114300" indent="0" algn="ctr">
              <a:buNone/>
            </a:pPr>
            <a:r>
              <a:rPr lang="en-US" sz="3600" dirty="0"/>
              <a:t>&lt;ENTER FACILITATOR TITLE&gt;</a:t>
            </a:r>
          </a:p>
          <a:p>
            <a:pPr marL="114300" indent="0" algn="ctr">
              <a:buNone/>
            </a:pPr>
            <a:r>
              <a:rPr lang="en-US" sz="3600" dirty="0"/>
              <a:t>&lt;ENTER EMAIL&gt;</a:t>
            </a:r>
          </a:p>
          <a:p>
            <a:pPr marL="114300" indent="0" algn="ctr">
              <a:buNone/>
            </a:pPr>
            <a:r>
              <a:rPr lang="en-US" sz="3600" dirty="0"/>
              <a:t>&lt;ENTER PHONE NUMBER&gt;</a:t>
            </a:r>
            <a:endParaRPr lang="en-US" sz="3600" dirty="0"/>
          </a:p>
        </p:txBody>
      </p:sp>
    </p:spTree>
    <p:extLst>
      <p:ext uri="{BB962C8B-B14F-4D97-AF65-F5344CB8AC3E}">
        <p14:creationId xmlns:p14="http://schemas.microsoft.com/office/powerpoint/2010/main" val="193741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Family Engagement Indicators</a:t>
            </a:r>
          </a:p>
          <a:p>
            <a:r>
              <a:rPr lang="en-US" dirty="0" smtClean="0"/>
              <a:t>Dashboard Overview</a:t>
            </a:r>
          </a:p>
          <a:p>
            <a:r>
              <a:rPr lang="en-US" dirty="0" smtClean="0"/>
              <a:t>Planning Indicators</a:t>
            </a:r>
          </a:p>
          <a:p>
            <a:r>
              <a:rPr lang="en-US" dirty="0" smtClean="0"/>
              <a:t>Questions</a:t>
            </a:r>
          </a:p>
          <a:p>
            <a:endParaRPr lang="en-US" dirty="0" smtClean="0"/>
          </a:p>
          <a:p>
            <a:endParaRPr lang="en-US" dirty="0" smtClean="0"/>
          </a:p>
          <a:p>
            <a:endParaRPr lang="en-US" dirty="0"/>
          </a:p>
        </p:txBody>
      </p:sp>
    </p:spTree>
    <p:extLst>
      <p:ext uri="{BB962C8B-B14F-4D97-AF65-F5344CB8AC3E}">
        <p14:creationId xmlns:p14="http://schemas.microsoft.com/office/powerpoint/2010/main" val="361780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Engagement Building Blocks</a:t>
            </a:r>
            <a:endParaRPr lang="en-US" dirty="0"/>
          </a:p>
        </p:txBody>
      </p:sp>
      <p:sp>
        <p:nvSpPr>
          <p:cNvPr id="3" name="Content Placeholder 2"/>
          <p:cNvSpPr>
            <a:spLocks noGrp="1"/>
          </p:cNvSpPr>
          <p:nvPr>
            <p:ph idx="1"/>
          </p:nvPr>
        </p:nvSpPr>
        <p:spPr>
          <a:xfrm>
            <a:off x="457200" y="1295400"/>
            <a:ext cx="7620000" cy="5105400"/>
          </a:xfrm>
        </p:spPr>
        <p:txBody>
          <a:bodyPr>
            <a:normAutofit fontScale="92500" lnSpcReduction="20000"/>
          </a:bodyPr>
          <a:lstStyle/>
          <a:p>
            <a:pPr marL="114300" indent="0">
              <a:buNone/>
            </a:pPr>
            <a:r>
              <a:rPr lang="en-US" sz="1900" b="1" dirty="0">
                <a:solidFill>
                  <a:schemeClr val="accent6">
                    <a:lumMod val="50000"/>
                  </a:schemeClr>
                </a:solidFill>
              </a:rPr>
              <a:t>Shared </a:t>
            </a:r>
            <a:r>
              <a:rPr lang="en-US" sz="1900" b="1" dirty="0" smtClean="0">
                <a:solidFill>
                  <a:schemeClr val="accent6">
                    <a:lumMod val="50000"/>
                  </a:schemeClr>
                </a:solidFill>
              </a:rPr>
              <a:t>Leadership</a:t>
            </a:r>
          </a:p>
          <a:p>
            <a:pPr lvl="1"/>
            <a:r>
              <a:rPr lang="en-US" sz="1900" dirty="0" smtClean="0"/>
              <a:t>How are parents involved in the decision making of your school?</a:t>
            </a:r>
          </a:p>
          <a:p>
            <a:pPr marL="114300" indent="0">
              <a:buNone/>
            </a:pPr>
            <a:endParaRPr lang="en-US" sz="1900" dirty="0"/>
          </a:p>
          <a:p>
            <a:pPr marL="114300" indent="0">
              <a:buNone/>
            </a:pPr>
            <a:r>
              <a:rPr lang="en-US" sz="1900" b="1" dirty="0" smtClean="0">
                <a:solidFill>
                  <a:schemeClr val="accent6">
                    <a:lumMod val="50000"/>
                  </a:schemeClr>
                </a:solidFill>
              </a:rPr>
              <a:t>Goals </a:t>
            </a:r>
            <a:r>
              <a:rPr lang="en-US" sz="1900" b="1" dirty="0">
                <a:solidFill>
                  <a:schemeClr val="accent6">
                    <a:lumMod val="50000"/>
                  </a:schemeClr>
                </a:solidFill>
              </a:rPr>
              <a:t>&amp; </a:t>
            </a:r>
            <a:r>
              <a:rPr lang="en-US" sz="1900" b="1" dirty="0" smtClean="0">
                <a:solidFill>
                  <a:schemeClr val="accent6">
                    <a:lumMod val="50000"/>
                  </a:schemeClr>
                </a:solidFill>
              </a:rPr>
              <a:t>Roles/Policies</a:t>
            </a:r>
          </a:p>
          <a:p>
            <a:pPr lvl="1"/>
            <a:r>
              <a:rPr lang="en-US" sz="1900" dirty="0" smtClean="0"/>
              <a:t>What are your school’s key documents that incorporates the school community’s roles?</a:t>
            </a:r>
          </a:p>
          <a:p>
            <a:pPr lvl="1"/>
            <a:endParaRPr lang="en-US" sz="1900" dirty="0"/>
          </a:p>
          <a:p>
            <a:pPr marL="114300" indent="0">
              <a:buNone/>
            </a:pPr>
            <a:r>
              <a:rPr lang="en-US" sz="1900" b="1" dirty="0" smtClean="0">
                <a:solidFill>
                  <a:schemeClr val="accent6">
                    <a:lumMod val="50000"/>
                  </a:schemeClr>
                </a:solidFill>
              </a:rPr>
              <a:t>Communication</a:t>
            </a:r>
          </a:p>
          <a:p>
            <a:pPr lvl="1"/>
            <a:r>
              <a:rPr lang="en-US" sz="1900" dirty="0" smtClean="0"/>
              <a:t>Clear, concise, consistent communication between the school and school community</a:t>
            </a:r>
          </a:p>
          <a:p>
            <a:pPr lvl="1"/>
            <a:endParaRPr lang="en-US" sz="1900" dirty="0"/>
          </a:p>
          <a:p>
            <a:pPr marL="114300" indent="0">
              <a:buNone/>
            </a:pPr>
            <a:r>
              <a:rPr lang="en-US" sz="1900" b="1" dirty="0" smtClean="0">
                <a:solidFill>
                  <a:schemeClr val="accent6">
                    <a:lumMod val="50000"/>
                  </a:schemeClr>
                </a:solidFill>
              </a:rPr>
              <a:t>Education</a:t>
            </a:r>
          </a:p>
          <a:p>
            <a:pPr lvl="1"/>
            <a:r>
              <a:rPr lang="en-US" sz="1900" dirty="0" smtClean="0"/>
              <a:t>How does the school provide learning opportunities between the school staff and parents to maximize student learning?</a:t>
            </a:r>
          </a:p>
          <a:p>
            <a:pPr lvl="1"/>
            <a:endParaRPr lang="en-US" sz="1900" dirty="0" smtClean="0"/>
          </a:p>
          <a:p>
            <a:pPr marL="114300" indent="0">
              <a:buNone/>
            </a:pPr>
            <a:r>
              <a:rPr lang="en-US" sz="1900" b="1" dirty="0" smtClean="0">
                <a:solidFill>
                  <a:schemeClr val="accent6">
                    <a:lumMod val="50000"/>
                  </a:schemeClr>
                </a:solidFill>
              </a:rPr>
              <a:t>Connections</a:t>
            </a:r>
          </a:p>
          <a:p>
            <a:pPr lvl="1"/>
            <a:r>
              <a:rPr lang="en-US" sz="1900" dirty="0" smtClean="0"/>
              <a:t>How does school increase sense of community and connectedness between school and parents/community?</a:t>
            </a:r>
          </a:p>
          <a:p>
            <a:endParaRPr lang="en-US" dirty="0"/>
          </a:p>
        </p:txBody>
      </p:sp>
    </p:spTree>
    <p:extLst>
      <p:ext uri="{BB962C8B-B14F-4D97-AF65-F5344CB8AC3E}">
        <p14:creationId xmlns:p14="http://schemas.microsoft.com/office/powerpoint/2010/main" val="3804510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Indicators</a:t>
            </a:r>
            <a:endParaRPr lang="en-US" dirty="0"/>
          </a:p>
        </p:txBody>
      </p:sp>
      <p:sp>
        <p:nvSpPr>
          <p:cNvPr id="3" name="Content Placeholder 2"/>
          <p:cNvSpPr>
            <a:spLocks noGrp="1"/>
          </p:cNvSpPr>
          <p:nvPr>
            <p:ph idx="1"/>
          </p:nvPr>
        </p:nvSpPr>
        <p:spPr>
          <a:xfrm>
            <a:off x="33454" y="1524000"/>
            <a:ext cx="8229600" cy="4876800"/>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1460715" y="2514600"/>
            <a:ext cx="6752063" cy="3970318"/>
          </a:xfrm>
          <a:prstGeom prst="rect">
            <a:avLst/>
          </a:prstGeom>
          <a:noFill/>
        </p:spPr>
        <p:txBody>
          <a:bodyPr wrap="square" rtlCol="0">
            <a:spAutoFit/>
          </a:bodyPr>
          <a:lstStyle/>
          <a:p>
            <a:r>
              <a:rPr lang="en-US" dirty="0" smtClean="0"/>
              <a:t>A. </a:t>
            </a:r>
            <a:r>
              <a:rPr lang="en-US" dirty="0"/>
              <a:t> </a:t>
            </a:r>
            <a:r>
              <a:rPr lang="en-US" dirty="0" smtClean="0"/>
              <a:t> Print Worksheets on the Indicator for the Team</a:t>
            </a:r>
          </a:p>
          <a:p>
            <a:pPr marL="342900" indent="-342900">
              <a:buFont typeface="+mj-lt"/>
              <a:buAutoNum type="alphaUcPeriod" startAt="2"/>
            </a:pPr>
            <a:r>
              <a:rPr lang="en-US" dirty="0" smtClean="0"/>
              <a:t>Plan for the Indicators you selected from each of the five building blocks.</a:t>
            </a:r>
          </a:p>
          <a:p>
            <a:pPr marL="800100" lvl="1" indent="-342900">
              <a:buFont typeface="+mj-lt"/>
              <a:buAutoNum type="arabicPeriod"/>
            </a:pPr>
            <a:r>
              <a:rPr lang="en-US" dirty="0" smtClean="0"/>
              <a:t>Shared Leadership</a:t>
            </a:r>
          </a:p>
          <a:p>
            <a:pPr marL="800100" lvl="1" indent="-342900">
              <a:buFont typeface="+mj-lt"/>
              <a:buAutoNum type="arabicPeriod"/>
            </a:pPr>
            <a:r>
              <a:rPr lang="en-US" dirty="0" smtClean="0"/>
              <a:t>Goals &amp; Roles</a:t>
            </a:r>
          </a:p>
          <a:p>
            <a:pPr marL="800100" lvl="1" indent="-342900">
              <a:buFont typeface="+mj-lt"/>
              <a:buAutoNum type="arabicPeriod"/>
            </a:pPr>
            <a:r>
              <a:rPr lang="en-US" dirty="0" smtClean="0"/>
              <a:t>Communication</a:t>
            </a:r>
          </a:p>
          <a:p>
            <a:pPr marL="800100" lvl="1" indent="-342900">
              <a:buFont typeface="+mj-lt"/>
              <a:buAutoNum type="arabicPeriod"/>
            </a:pPr>
            <a:r>
              <a:rPr lang="en-US" dirty="0" smtClean="0"/>
              <a:t>Education</a:t>
            </a:r>
          </a:p>
          <a:p>
            <a:pPr marL="800100" lvl="1" indent="-342900">
              <a:buFont typeface="+mj-lt"/>
              <a:buAutoNum type="arabicPeriod"/>
            </a:pPr>
            <a:r>
              <a:rPr lang="en-US" dirty="0" smtClean="0"/>
              <a:t>Connection</a:t>
            </a:r>
            <a:r>
              <a:rPr lang="en-US" dirty="0"/>
              <a:t>	</a:t>
            </a:r>
          </a:p>
          <a:p>
            <a:pPr marL="342900" indent="-342900">
              <a:buFont typeface="+mj-lt"/>
              <a:buAutoNum type="alphaUcPeriod" startAt="2"/>
            </a:pPr>
            <a:r>
              <a:rPr lang="en-US" dirty="0" smtClean="0"/>
              <a:t>Refer to Wise Ways if you have difficulty with the planning and tutorials on the webpage</a:t>
            </a:r>
          </a:p>
          <a:p>
            <a:pPr marL="342900" indent="-342900">
              <a:buFont typeface="+mj-lt"/>
              <a:buAutoNum type="alphaUcPeriod" startAt="2"/>
            </a:pPr>
            <a:r>
              <a:rPr lang="en-US" dirty="0" smtClean="0"/>
              <a:t>Your School Community Council or Family Engagement Team should work on planning for these indicators with you</a:t>
            </a:r>
          </a:p>
          <a:p>
            <a:pPr marL="342900" indent="-342900">
              <a:buFont typeface="+mj-lt"/>
              <a:buAutoNum type="alphaUcPeriod" startAt="2"/>
            </a:pPr>
            <a:r>
              <a:rPr lang="en-US" dirty="0" smtClean="0"/>
              <a:t>Once completed submit to the Process Manager to enter into Native Star</a:t>
            </a:r>
            <a:endParaRPr lang="en-US" dirty="0"/>
          </a:p>
        </p:txBody>
      </p:sp>
      <p:pic>
        <p:nvPicPr>
          <p:cNvPr id="7" name="Picture 6"/>
          <p:cNvPicPr/>
          <p:nvPr/>
        </p:nvPicPr>
        <p:blipFill rotWithShape="1">
          <a:blip r:embed="rId2"/>
          <a:srcRect l="19940" t="43927" r="71895" b="41967"/>
          <a:stretch/>
        </p:blipFill>
        <p:spPr bwMode="auto">
          <a:xfrm>
            <a:off x="3600756" y="1143000"/>
            <a:ext cx="2115039" cy="137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698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Family Engagement Indicator Assignment</a:t>
            </a:r>
          </a:p>
        </p:txBody>
      </p:sp>
      <p:sp>
        <p:nvSpPr>
          <p:cNvPr id="3" name="Content Placeholder 2"/>
          <p:cNvSpPr>
            <a:spLocks noGrp="1"/>
          </p:cNvSpPr>
          <p:nvPr>
            <p:ph idx="1"/>
          </p:nvPr>
        </p:nvSpPr>
        <p:spPr/>
        <p:txBody>
          <a:bodyPr>
            <a:normAutofit/>
          </a:bodyPr>
          <a:lstStyle/>
          <a:p>
            <a:pPr marL="114300" indent="0">
              <a:buNone/>
            </a:pPr>
            <a:r>
              <a:rPr lang="en-US" sz="1900" b="1" dirty="0">
                <a:solidFill>
                  <a:schemeClr val="accent6">
                    <a:lumMod val="50000"/>
                  </a:schemeClr>
                </a:solidFill>
              </a:rPr>
              <a:t>Shared </a:t>
            </a:r>
            <a:r>
              <a:rPr lang="en-US" sz="1900" b="1" dirty="0" smtClean="0">
                <a:solidFill>
                  <a:schemeClr val="accent6">
                    <a:lumMod val="50000"/>
                  </a:schemeClr>
                </a:solidFill>
              </a:rPr>
              <a:t>Leadership-</a:t>
            </a:r>
            <a:endParaRPr lang="en-US" sz="1900" b="1" dirty="0">
              <a:solidFill>
                <a:schemeClr val="accent6">
                  <a:lumMod val="50000"/>
                </a:schemeClr>
              </a:solidFill>
            </a:endParaRPr>
          </a:p>
          <a:p>
            <a:pPr marL="114300" indent="0">
              <a:buNone/>
            </a:pPr>
            <a:endParaRPr lang="en-US" sz="1900" dirty="0"/>
          </a:p>
          <a:p>
            <a:pPr marL="114300" indent="0">
              <a:buNone/>
            </a:pPr>
            <a:r>
              <a:rPr lang="en-US" sz="1900" b="1" dirty="0">
                <a:solidFill>
                  <a:schemeClr val="accent6">
                    <a:lumMod val="50000"/>
                  </a:schemeClr>
                </a:solidFill>
              </a:rPr>
              <a:t>Goals &amp; </a:t>
            </a:r>
            <a:r>
              <a:rPr lang="en-US" sz="1900" b="1" dirty="0" smtClean="0">
                <a:solidFill>
                  <a:schemeClr val="accent6">
                    <a:lumMod val="50000"/>
                  </a:schemeClr>
                </a:solidFill>
              </a:rPr>
              <a:t>Roles/Policies-</a:t>
            </a:r>
            <a:endParaRPr lang="en-US" sz="1900" b="1" dirty="0">
              <a:solidFill>
                <a:schemeClr val="accent6">
                  <a:lumMod val="50000"/>
                </a:schemeClr>
              </a:solidFill>
            </a:endParaRPr>
          </a:p>
          <a:p>
            <a:pPr lvl="1"/>
            <a:endParaRPr lang="en-US" sz="1900" dirty="0"/>
          </a:p>
          <a:p>
            <a:pPr marL="114300" indent="0">
              <a:buNone/>
            </a:pPr>
            <a:r>
              <a:rPr lang="en-US" sz="1900" b="1" dirty="0" smtClean="0">
                <a:solidFill>
                  <a:schemeClr val="accent6">
                    <a:lumMod val="50000"/>
                  </a:schemeClr>
                </a:solidFill>
              </a:rPr>
              <a:t>Communication-</a:t>
            </a:r>
            <a:endParaRPr lang="en-US" sz="1900" b="1" dirty="0">
              <a:solidFill>
                <a:schemeClr val="accent6">
                  <a:lumMod val="50000"/>
                </a:schemeClr>
              </a:solidFill>
            </a:endParaRPr>
          </a:p>
          <a:p>
            <a:pPr lvl="1"/>
            <a:endParaRPr lang="en-US" sz="1900" dirty="0"/>
          </a:p>
          <a:p>
            <a:pPr marL="114300" indent="0">
              <a:buNone/>
            </a:pPr>
            <a:r>
              <a:rPr lang="en-US" sz="1900" b="1" dirty="0" smtClean="0">
                <a:solidFill>
                  <a:schemeClr val="accent6">
                    <a:lumMod val="50000"/>
                  </a:schemeClr>
                </a:solidFill>
              </a:rPr>
              <a:t>Education-</a:t>
            </a:r>
          </a:p>
          <a:p>
            <a:pPr marL="114300" indent="0">
              <a:buNone/>
            </a:pPr>
            <a:endParaRPr lang="en-US" sz="1900" b="1" dirty="0">
              <a:solidFill>
                <a:schemeClr val="accent6">
                  <a:lumMod val="50000"/>
                </a:schemeClr>
              </a:solidFill>
            </a:endParaRPr>
          </a:p>
          <a:p>
            <a:pPr marL="114300" indent="0">
              <a:buNone/>
            </a:pPr>
            <a:r>
              <a:rPr lang="en-US" sz="1900" b="1" dirty="0" smtClean="0">
                <a:solidFill>
                  <a:schemeClr val="accent6">
                    <a:lumMod val="50000"/>
                  </a:schemeClr>
                </a:solidFill>
              </a:rPr>
              <a:t>Connections-</a:t>
            </a:r>
            <a:endParaRPr lang="en-US" sz="1900" b="1" dirty="0">
              <a:solidFill>
                <a:schemeClr val="accent6">
                  <a:lumMod val="50000"/>
                </a:schemeClr>
              </a:solidFill>
            </a:endParaRPr>
          </a:p>
        </p:txBody>
      </p:sp>
    </p:spTree>
    <p:extLst>
      <p:ext uri="{BB962C8B-B14F-4D97-AF65-F5344CB8AC3E}">
        <p14:creationId xmlns:p14="http://schemas.microsoft.com/office/powerpoint/2010/main" val="247987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Family </a:t>
            </a:r>
            <a:r>
              <a:rPr lang="en-US" dirty="0"/>
              <a:t>Engagement </a:t>
            </a:r>
            <a:r>
              <a:rPr lang="en-US" dirty="0" smtClean="0"/>
              <a:t>Indicators</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1900" b="1" dirty="0" smtClean="0">
                <a:solidFill>
                  <a:schemeClr val="accent6">
                    <a:lumMod val="50000"/>
                  </a:schemeClr>
                </a:solidFill>
              </a:rPr>
              <a:t>Take one Indicator that you planned and share your experience on planning indicator(s).</a:t>
            </a:r>
          </a:p>
          <a:p>
            <a:pPr marL="571500" indent="-457200">
              <a:buFont typeface="+mj-lt"/>
              <a:buAutoNum type="arabicPeriod"/>
            </a:pPr>
            <a:endParaRPr lang="en-US" sz="1900" b="1" dirty="0" smtClean="0">
              <a:solidFill>
                <a:schemeClr val="accent6">
                  <a:lumMod val="50000"/>
                </a:schemeClr>
              </a:solidFill>
            </a:endParaRPr>
          </a:p>
          <a:p>
            <a:pPr marL="571500" indent="-457200">
              <a:buFont typeface="+mj-lt"/>
              <a:buAutoNum type="arabicPeriod"/>
            </a:pPr>
            <a:r>
              <a:rPr lang="en-US" sz="1900" b="1" dirty="0" smtClean="0">
                <a:solidFill>
                  <a:schemeClr val="accent6">
                    <a:lumMod val="50000"/>
                  </a:schemeClr>
                </a:solidFill>
              </a:rPr>
              <a:t>What was the first thing you did with your team?</a:t>
            </a:r>
          </a:p>
          <a:p>
            <a:pPr marL="571500" indent="-457200">
              <a:buFont typeface="+mj-lt"/>
              <a:buAutoNum type="arabicPeriod"/>
            </a:pPr>
            <a:endParaRPr lang="en-US" sz="1900" b="1" dirty="0" smtClean="0">
              <a:solidFill>
                <a:schemeClr val="accent6">
                  <a:lumMod val="50000"/>
                </a:schemeClr>
              </a:solidFill>
            </a:endParaRPr>
          </a:p>
          <a:p>
            <a:pPr marL="571500" indent="-457200">
              <a:buFont typeface="+mj-lt"/>
              <a:buAutoNum type="arabicPeriod"/>
            </a:pPr>
            <a:r>
              <a:rPr lang="en-US" sz="1900" b="1" dirty="0" smtClean="0">
                <a:solidFill>
                  <a:schemeClr val="accent6">
                    <a:lumMod val="50000"/>
                  </a:schemeClr>
                </a:solidFill>
              </a:rPr>
              <a:t>Give an example on how your team described how it will look when this objective is fully met? Give an example of task(s) that will lead to the full implementation of this objective.</a:t>
            </a:r>
          </a:p>
          <a:p>
            <a:pPr marL="571500" indent="-457200">
              <a:buFont typeface="+mj-lt"/>
              <a:buAutoNum type="arabicPeriod"/>
            </a:pPr>
            <a:endParaRPr lang="en-US" sz="1900" b="1" dirty="0" smtClean="0">
              <a:solidFill>
                <a:schemeClr val="accent6">
                  <a:lumMod val="50000"/>
                </a:schemeClr>
              </a:solidFill>
            </a:endParaRPr>
          </a:p>
          <a:p>
            <a:pPr marL="571500" indent="-457200">
              <a:buFont typeface="+mj-lt"/>
              <a:buAutoNum type="arabicPeriod"/>
            </a:pPr>
            <a:r>
              <a:rPr lang="en-US" sz="1900" b="1" dirty="0" smtClean="0">
                <a:solidFill>
                  <a:schemeClr val="accent6">
                    <a:lumMod val="50000"/>
                  </a:schemeClr>
                </a:solidFill>
              </a:rPr>
              <a:t>Please submit the indicators you planned today, I plan on providing feedback on your submission through the coaching comments. Your ELO’s are welcome to provide </a:t>
            </a:r>
            <a:r>
              <a:rPr lang="en-US" sz="2000" b="1" dirty="0" smtClean="0">
                <a:solidFill>
                  <a:schemeClr val="accent6">
                    <a:lumMod val="50000"/>
                  </a:schemeClr>
                </a:solidFill>
              </a:rPr>
              <a:t>feedback</a:t>
            </a:r>
            <a:r>
              <a:rPr lang="en-US" sz="1900" b="1" dirty="0" smtClean="0">
                <a:solidFill>
                  <a:schemeClr val="accent6">
                    <a:lumMod val="50000"/>
                  </a:schemeClr>
                </a:solidFill>
              </a:rPr>
              <a:t> also.</a:t>
            </a:r>
            <a:endParaRPr lang="en-US" sz="1900" b="1" dirty="0">
              <a:solidFill>
                <a:schemeClr val="accent6">
                  <a:lumMod val="50000"/>
                </a:schemeClr>
              </a:solidFill>
            </a:endParaRPr>
          </a:p>
        </p:txBody>
      </p:sp>
    </p:spTree>
    <p:extLst>
      <p:ext uri="{BB962C8B-B14F-4D97-AF65-F5344CB8AC3E}">
        <p14:creationId xmlns:p14="http://schemas.microsoft.com/office/powerpoint/2010/main" val="373959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MONITORING FAMILY ENGAGEMENT INDICATORS</a:t>
            </a:r>
            <a:endParaRPr lang="en-US" dirty="0"/>
          </a:p>
        </p:txBody>
      </p:sp>
      <p:sp>
        <p:nvSpPr>
          <p:cNvPr id="5" name="Subtitle 4"/>
          <p:cNvSpPr>
            <a:spLocks noGrp="1"/>
          </p:cNvSpPr>
          <p:nvPr>
            <p:ph type="subTitle" idx="1"/>
          </p:nvPr>
        </p:nvSpPr>
        <p:spPr/>
        <p:txBody>
          <a:bodyPr/>
          <a:lstStyle/>
          <a:p>
            <a:r>
              <a:rPr lang="en-US" dirty="0" smtClean="0"/>
              <a:t>NATIVE STAR</a:t>
            </a:r>
            <a:endParaRPr lang="en-US" dirty="0"/>
          </a:p>
        </p:txBody>
      </p:sp>
    </p:spTree>
    <p:extLst>
      <p:ext uri="{BB962C8B-B14F-4D97-AF65-F5344CB8AC3E}">
        <p14:creationId xmlns:p14="http://schemas.microsoft.com/office/powerpoint/2010/main" val="410553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 Dashboard</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Log into your </a:t>
            </a:r>
            <a:r>
              <a:rPr lang="en-US" dirty="0" err="1" smtClean="0"/>
              <a:t>Indistar</a:t>
            </a:r>
            <a:r>
              <a:rPr lang="en-US" dirty="0" smtClean="0"/>
              <a:t> Account</a:t>
            </a:r>
          </a:p>
          <a:p>
            <a:endParaRPr lang="en-US" dirty="0"/>
          </a:p>
        </p:txBody>
      </p:sp>
      <p:pic>
        <p:nvPicPr>
          <p:cNvPr id="4" name="Picture 3"/>
          <p:cNvPicPr/>
          <p:nvPr/>
        </p:nvPicPr>
        <p:blipFill rotWithShape="1">
          <a:blip r:embed="rId2"/>
          <a:srcRect l="12052" t="20171" r="61410" b="32991"/>
          <a:stretch/>
        </p:blipFill>
        <p:spPr bwMode="auto">
          <a:xfrm>
            <a:off x="1295400" y="2362200"/>
            <a:ext cx="5791200" cy="388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80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 Dashboard</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Log into your </a:t>
            </a:r>
            <a:r>
              <a:rPr lang="en-US" dirty="0" err="1" smtClean="0"/>
              <a:t>Indistar</a:t>
            </a:r>
            <a:r>
              <a:rPr lang="en-US" dirty="0" smtClean="0"/>
              <a:t> Account</a:t>
            </a:r>
          </a:p>
          <a:p>
            <a:endParaRPr lang="en-US" dirty="0"/>
          </a:p>
        </p:txBody>
      </p:sp>
      <p:pic>
        <p:nvPicPr>
          <p:cNvPr id="5" name="Picture 4"/>
          <p:cNvPicPr/>
          <p:nvPr/>
        </p:nvPicPr>
        <p:blipFill rotWithShape="1">
          <a:blip r:embed="rId3"/>
          <a:srcRect l="9314" t="9608" r="56942" b="33919"/>
          <a:stretch/>
        </p:blipFill>
        <p:spPr bwMode="auto">
          <a:xfrm>
            <a:off x="2209800" y="2126166"/>
            <a:ext cx="5791200" cy="4191000"/>
          </a:xfrm>
          <a:prstGeom prst="rect">
            <a:avLst/>
          </a:prstGeom>
          <a:ln>
            <a:noFill/>
          </a:ln>
          <a:extLst>
            <a:ext uri="{53640926-AAD7-44D8-BBD7-CCE9431645EC}">
              <a14:shadowObscured xmlns:a14="http://schemas.microsoft.com/office/drawing/2010/main"/>
            </a:ext>
          </a:extLst>
        </p:spPr>
      </p:pic>
      <p:sp>
        <p:nvSpPr>
          <p:cNvPr id="6" name="Oval 5"/>
          <p:cNvSpPr/>
          <p:nvPr/>
        </p:nvSpPr>
        <p:spPr>
          <a:xfrm>
            <a:off x="2209800" y="4648200"/>
            <a:ext cx="838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28900" y="5410200"/>
            <a:ext cx="5871992" cy="369332"/>
          </a:xfrm>
          <a:prstGeom prst="rect">
            <a:avLst/>
          </a:prstGeom>
        </p:spPr>
        <p:txBody>
          <a:bodyPr wrap="none">
            <a:spAutoFit/>
          </a:bodyPr>
          <a:lstStyle/>
          <a:p>
            <a:r>
              <a:rPr lang="en-US" dirty="0" smtClean="0"/>
              <a:t>Click here to get to Family Engagement Indicators Dashboard</a:t>
            </a:r>
            <a:endParaRPr lang="en-US" dirty="0"/>
          </a:p>
        </p:txBody>
      </p:sp>
      <p:cxnSp>
        <p:nvCxnSpPr>
          <p:cNvPr id="8" name="Straight Arrow Connector 7"/>
          <p:cNvCxnSpPr/>
          <p:nvPr/>
        </p:nvCxnSpPr>
        <p:spPr>
          <a:xfrm flipH="1" flipV="1">
            <a:off x="2971800" y="5079380"/>
            <a:ext cx="6477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86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409</Words>
  <Application>Microsoft Office PowerPoint</Application>
  <PresentationFormat>On-screen Show (4:3)</PresentationFormat>
  <Paragraphs>118</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Family Engagement Indicators: Moving Towards Family Engagement</vt:lpstr>
      <vt:lpstr>AGENDA</vt:lpstr>
      <vt:lpstr>Family Engagement Building Blocks</vt:lpstr>
      <vt:lpstr>Planning Indicators</vt:lpstr>
      <vt:lpstr>Family Engagement Indicator Assignment</vt:lpstr>
      <vt:lpstr>Planning Family Engagement Indicators</vt:lpstr>
      <vt:lpstr>MONITORING FAMILY ENGAGEMENT INDICATORS</vt:lpstr>
      <vt:lpstr>Family Engagement Dashboard</vt:lpstr>
      <vt:lpstr>Family Engagement Dashboard</vt:lpstr>
      <vt:lpstr>Family Engagement Dashboard</vt:lpstr>
      <vt:lpstr>Monitoring Indicators</vt:lpstr>
      <vt:lpstr>Monitoring Indicators</vt:lpstr>
      <vt:lpstr>Family Engagement Dashboard</vt:lpstr>
      <vt:lpstr>Trainings for Family Engagement Indicators</vt:lpstr>
      <vt:lpstr>Assignments</vt:lpstr>
      <vt:lpstr>Questions?</vt:lpstr>
    </vt:vector>
  </TitlesOfParts>
  <Company>BIE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 Indicators: Moving Towards Family Engagement</dc:title>
  <dc:creator>Todacheene, Valerie</dc:creator>
  <cp:lastModifiedBy>Todacheene, Valerie</cp:lastModifiedBy>
  <cp:revision>30</cp:revision>
  <cp:lastPrinted>2012-09-24T19:20:55Z</cp:lastPrinted>
  <dcterms:created xsi:type="dcterms:W3CDTF">2012-09-24T17:07:10Z</dcterms:created>
  <dcterms:modified xsi:type="dcterms:W3CDTF">2013-06-28T19:05:51Z</dcterms:modified>
</cp:coreProperties>
</file>