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0" r:id="rId4"/>
    <p:sldId id="259" r:id="rId5"/>
    <p:sldId id="261" r:id="rId6"/>
    <p:sldId id="263" r:id="rId7"/>
    <p:sldId id="266" r:id="rId8"/>
    <p:sldId id="264" r:id="rId9"/>
    <p:sldId id="265" r:id="rId10"/>
    <p:sldId id="267" r:id="rId11"/>
    <p:sldId id="262" r:id="rId12"/>
    <p:sldId id="268"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8" r:id="rId28"/>
    <p:sldId id="289" r:id="rId29"/>
    <p:sldId id="287"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968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61" autoAdjust="0"/>
  </p:normalViewPr>
  <p:slideViewPr>
    <p:cSldViewPr>
      <p:cViewPr varScale="1">
        <p:scale>
          <a:sx n="123" d="100"/>
          <a:sy n="123" d="100"/>
        </p:scale>
        <p:origin x="-3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99E7D-F396-420A-B848-EBE45421AAD4}" type="datetimeFigureOut">
              <a:rPr lang="en-US" smtClean="0"/>
              <a:t>11/25/2013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017A3-E2EA-4AC3-AA91-647428803B3A}" type="slidenum">
              <a:rPr lang="en-US" smtClean="0"/>
              <a:t>‹#›</a:t>
            </a:fld>
            <a:endParaRPr lang="en-US"/>
          </a:p>
        </p:txBody>
      </p:sp>
    </p:spTree>
    <p:extLst>
      <p:ext uri="{BB962C8B-B14F-4D97-AF65-F5344CB8AC3E}">
        <p14:creationId xmlns:p14="http://schemas.microsoft.com/office/powerpoint/2010/main" val="301380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17A3-E2EA-4AC3-AA91-647428803B3A}" type="slidenum">
              <a:rPr lang="en-US" smtClean="0"/>
              <a:t>31</a:t>
            </a:fld>
            <a:endParaRPr lang="en-US"/>
          </a:p>
        </p:txBody>
      </p:sp>
    </p:spTree>
    <p:extLst>
      <p:ext uri="{BB962C8B-B14F-4D97-AF65-F5344CB8AC3E}">
        <p14:creationId xmlns:p14="http://schemas.microsoft.com/office/powerpoint/2010/main" val="246610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CEB39-8D37-4C58-82A1-3009C5941EE8}"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85060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CEB39-8D37-4C58-82A1-3009C5941EE8}"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233171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CEB39-8D37-4C58-82A1-3009C5941EE8}"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13537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CEB39-8D37-4C58-82A1-3009C5941EE8}"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106472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CEB39-8D37-4C58-82A1-3009C5941EE8}"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92943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CEB39-8D37-4C58-82A1-3009C5941EE8}"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87183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CEB39-8D37-4C58-82A1-3009C5941EE8}" type="datetimeFigureOut">
              <a:rPr lang="en-US" smtClean="0"/>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40137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0CEB39-8D37-4C58-82A1-3009C5941EE8}" type="datetimeFigureOut">
              <a:rPr lang="en-US" smtClean="0"/>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354392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CEB39-8D37-4C58-82A1-3009C5941EE8}" type="datetimeFigureOut">
              <a:rPr lang="en-US" smtClean="0"/>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82018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CEB39-8D37-4C58-82A1-3009C5941EE8}"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364933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CEB39-8D37-4C58-82A1-3009C5941EE8}"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FB700-9705-420C-9F44-A04E360DECB7}" type="slidenum">
              <a:rPr lang="en-US" smtClean="0"/>
              <a:t>‹#›</a:t>
            </a:fld>
            <a:endParaRPr lang="en-US"/>
          </a:p>
        </p:txBody>
      </p:sp>
    </p:spTree>
    <p:extLst>
      <p:ext uri="{BB962C8B-B14F-4D97-AF65-F5344CB8AC3E}">
        <p14:creationId xmlns:p14="http://schemas.microsoft.com/office/powerpoint/2010/main" val="292651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33">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CEB39-8D37-4C58-82A1-3009C5941EE8}" type="datetimeFigureOut">
              <a:rPr lang="en-US" smtClean="0"/>
              <a:t>11/25/2013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FB700-9705-420C-9F44-A04E360DECB7}" type="slidenum">
              <a:rPr lang="en-US" smtClean="0"/>
              <a:t>‹#›</a:t>
            </a:fld>
            <a:endParaRPr lang="en-US"/>
          </a:p>
        </p:txBody>
      </p:sp>
    </p:spTree>
    <p:extLst>
      <p:ext uri="{BB962C8B-B14F-4D97-AF65-F5344CB8AC3E}">
        <p14:creationId xmlns:p14="http://schemas.microsoft.com/office/powerpoint/2010/main" val="2144252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enter.serve.org/nche/pr/er_poster.php#youth"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enter.serve.org/nche/pr/liaison_toolkit.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828800"/>
          </a:xfrm>
        </p:spPr>
        <p:txBody>
          <a:bodyPr>
            <a:normAutofit fontScale="90000"/>
          </a:bodyPr>
          <a:lstStyle/>
          <a:p>
            <a:r>
              <a:rPr lang="en-US" sz="3600" dirty="0" smtClean="0"/>
              <a:t>BIE McKinney Vento Local Liaison Training:</a:t>
            </a:r>
            <a:br>
              <a:rPr lang="en-US" sz="3600" dirty="0" smtClean="0"/>
            </a:br>
            <a:r>
              <a:rPr lang="en-US" b="1" dirty="0" smtClean="0">
                <a:effectLst>
                  <a:outerShdw blurRad="38100" dist="38100" dir="2700000" algn="tl">
                    <a:srgbClr val="000000">
                      <a:alpha val="43137"/>
                    </a:srgbClr>
                  </a:outerShdw>
                </a:effectLst>
              </a:rPr>
              <a:t>McKinney Vento</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5181600"/>
            <a:ext cx="6400800" cy="990600"/>
          </a:xfrm>
        </p:spPr>
        <p:txBody>
          <a:bodyPr>
            <a:normAutofit/>
          </a:bodyPr>
          <a:lstStyle/>
          <a:p>
            <a:r>
              <a:rPr lang="en-US" sz="2400" b="1" dirty="0" smtClean="0">
                <a:solidFill>
                  <a:schemeClr val="tx1"/>
                </a:solidFill>
              </a:rPr>
              <a:t>November 26, 2013, 11:00 am (MST)</a:t>
            </a:r>
          </a:p>
          <a:p>
            <a:r>
              <a:rPr lang="en-US" sz="2400" b="1" dirty="0" smtClean="0">
                <a:solidFill>
                  <a:schemeClr val="tx1"/>
                </a:solidFill>
              </a:rPr>
              <a:t>Facilitator: Valerie Todacheene, </a:t>
            </a:r>
            <a:r>
              <a:rPr lang="en-US" sz="2400" b="1" dirty="0" err="1" smtClean="0">
                <a:solidFill>
                  <a:schemeClr val="tx1"/>
                </a:solidFill>
              </a:rPr>
              <a:t>Ed.D</a:t>
            </a:r>
            <a:r>
              <a:rPr lang="en-US" sz="2400" b="1" dirty="0" smtClean="0">
                <a:solidFill>
                  <a:schemeClr val="tx1"/>
                </a:solidFill>
              </a:rPr>
              <a:t>.</a:t>
            </a:r>
            <a:endParaRPr lang="en-US" sz="2400" b="1" dirty="0">
              <a:solidFill>
                <a:schemeClr val="tx1"/>
              </a:solidFill>
            </a:endParaRPr>
          </a:p>
        </p:txBody>
      </p:sp>
      <p:sp>
        <p:nvSpPr>
          <p:cNvPr id="7" name="Rectangle 6"/>
          <p:cNvSpPr/>
          <p:nvPr/>
        </p:nvSpPr>
        <p:spPr>
          <a:xfrm>
            <a:off x="3429000" y="2514600"/>
            <a:ext cx="2590800" cy="23622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48100" y="3124200"/>
            <a:ext cx="1752600"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KaiTi" pitchFamily="49" charset="-122"/>
                <a:ea typeface="KaiTi" pitchFamily="49" charset="-122"/>
              </a:rPr>
              <a:t>101</a:t>
            </a:r>
            <a:endParaRPr lang="en-US" sz="5400" b="1" dirty="0">
              <a:effectLst>
                <a:outerShdw blurRad="38100" dist="38100" dir="2700000" algn="tl">
                  <a:srgbClr val="000000">
                    <a:alpha val="43137"/>
                  </a:srgbClr>
                </a:outerShdw>
              </a:effectLst>
              <a:latin typeface="KaiTi" pitchFamily="49" charset="-122"/>
              <a:ea typeface="KaiTi" pitchFamily="49" charset="-122"/>
            </a:endParaRPr>
          </a:p>
        </p:txBody>
      </p:sp>
      <p:pic>
        <p:nvPicPr>
          <p:cNvPr id="1026" name="Picture 2" descr="C:\Users\Valerie.Todacheene\AppData\Local\Microsoft\Windows\Temporary Internet Files\Content.IE5\VJMWA2P3\MC900432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09800"/>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0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a:solidFill>
            <a:schemeClr val="accent3"/>
          </a:solidFill>
        </p:spPr>
        <p:txBody>
          <a:bodyPr>
            <a:normAutofit fontScale="90000"/>
          </a:bodyPr>
          <a:lstStyle/>
          <a:p>
            <a:r>
              <a:rPr lang="en-US" dirty="0" smtClean="0"/>
              <a:t>Identification</a:t>
            </a:r>
            <a:endParaRPr lang="en-US" dirty="0"/>
          </a:p>
        </p:txBody>
      </p:sp>
      <p:sp>
        <p:nvSpPr>
          <p:cNvPr id="3" name="Content Placeholder 2"/>
          <p:cNvSpPr>
            <a:spLocks noGrp="1"/>
          </p:cNvSpPr>
          <p:nvPr>
            <p:ph idx="1"/>
          </p:nvPr>
        </p:nvSpPr>
        <p:spPr>
          <a:xfrm>
            <a:off x="304800" y="1371600"/>
            <a:ext cx="8610600" cy="4525963"/>
          </a:xfrm>
        </p:spPr>
        <p:txBody>
          <a:bodyPr>
            <a:normAutofit/>
          </a:bodyPr>
          <a:lstStyle/>
          <a:p>
            <a:pPr marL="1588" indent="0">
              <a:lnSpc>
                <a:spcPct val="90000"/>
              </a:lnSpc>
              <a:buNone/>
            </a:pPr>
            <a:r>
              <a:rPr lang="en-US" sz="2400" dirty="0" smtClean="0">
                <a:solidFill>
                  <a:schemeClr val="accent5">
                    <a:lumMod val="50000"/>
                  </a:schemeClr>
                </a:solidFill>
              </a:rPr>
              <a:t>Local Education Agency Liaison must ensure that student meets the definition unaccompanied youth….</a:t>
            </a:r>
          </a:p>
          <a:p>
            <a:pPr marL="744538" lvl="1">
              <a:lnSpc>
                <a:spcPct val="90000"/>
              </a:lnSpc>
            </a:pPr>
            <a:r>
              <a:rPr lang="en-US" sz="2400" dirty="0" smtClean="0"/>
              <a:t>a youth not in the physical custody of a parent or guardian. [725(6)] </a:t>
            </a:r>
          </a:p>
          <a:p>
            <a:pPr marL="744538" lvl="1">
              <a:lnSpc>
                <a:spcPct val="90000"/>
              </a:lnSpc>
            </a:pPr>
            <a:endParaRPr lang="en-US" sz="2000" dirty="0" smtClean="0">
              <a:solidFill>
                <a:schemeClr val="accent5">
                  <a:lumMod val="50000"/>
                </a:schemeClr>
              </a:solidFill>
            </a:endParaRPr>
          </a:p>
          <a:p>
            <a:pPr marL="1588" indent="0">
              <a:lnSpc>
                <a:spcPct val="90000"/>
              </a:lnSpc>
              <a:buNone/>
            </a:pPr>
            <a:endParaRPr lang="en-US" sz="2400" dirty="0" smtClean="0">
              <a:solidFill>
                <a:schemeClr val="accent5">
                  <a:lumMod val="50000"/>
                </a:schemeClr>
              </a:solidFill>
            </a:endParaRPr>
          </a:p>
          <a:p>
            <a:pPr>
              <a:lnSpc>
                <a:spcPct val="90000"/>
              </a:lnSpc>
              <a:buNone/>
            </a:pPr>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0"/>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39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944562"/>
          </a:xfrm>
          <a:solidFill>
            <a:schemeClr val="accent3"/>
          </a:solidFill>
        </p:spPr>
        <p:txBody>
          <a:bodyPr>
            <a:normAutofit fontScale="90000"/>
          </a:bodyPr>
          <a:lstStyle/>
          <a:p>
            <a:r>
              <a:rPr lang="en-US" dirty="0" smtClean="0"/>
              <a:t>What are some identification Strategies?</a:t>
            </a:r>
            <a:endParaRPr lang="en-US" dirty="0"/>
          </a:p>
        </p:txBody>
      </p:sp>
      <p:sp>
        <p:nvSpPr>
          <p:cNvPr id="3" name="Content Placeholder 2"/>
          <p:cNvSpPr>
            <a:spLocks noGrp="1"/>
          </p:cNvSpPr>
          <p:nvPr>
            <p:ph idx="1"/>
          </p:nvPr>
        </p:nvSpPr>
        <p:spPr>
          <a:xfrm>
            <a:off x="228600" y="1600200"/>
            <a:ext cx="8763000" cy="4525963"/>
          </a:xfrm>
        </p:spPr>
        <p:txBody>
          <a:bodyPr>
            <a:normAutofit/>
          </a:bodyPr>
          <a:lstStyle/>
          <a:p>
            <a:pPr marL="1588" indent="0">
              <a:lnSpc>
                <a:spcPct val="90000"/>
              </a:lnSpc>
              <a:buNone/>
            </a:pPr>
            <a:r>
              <a:rPr lang="en-US" sz="2400" dirty="0" smtClean="0">
                <a:solidFill>
                  <a:schemeClr val="accent5">
                    <a:lumMod val="50000"/>
                  </a:schemeClr>
                </a:solidFill>
              </a:rPr>
              <a:t>List on Chat</a:t>
            </a:r>
          </a:p>
          <a:p>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2"/>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522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a:solidFill>
            <a:schemeClr val="accent3"/>
          </a:solidFill>
        </p:spPr>
        <p:txBody>
          <a:bodyPr>
            <a:normAutofit fontScale="90000"/>
          </a:bodyPr>
          <a:lstStyle/>
          <a:p>
            <a:r>
              <a:rPr lang="en-US" dirty="0" smtClean="0"/>
              <a:t>What are some identification Strategies?</a:t>
            </a:r>
            <a:endParaRPr lang="en-US" dirty="0"/>
          </a:p>
        </p:txBody>
      </p:sp>
      <p:sp>
        <p:nvSpPr>
          <p:cNvPr id="3" name="Content Placeholder 2"/>
          <p:cNvSpPr>
            <a:spLocks noGrp="1"/>
          </p:cNvSpPr>
          <p:nvPr>
            <p:ph idx="1"/>
          </p:nvPr>
        </p:nvSpPr>
        <p:spPr>
          <a:xfrm>
            <a:off x="228600" y="1600200"/>
            <a:ext cx="8763000" cy="4525963"/>
          </a:xfrm>
        </p:spPr>
        <p:txBody>
          <a:bodyPr>
            <a:normAutofit/>
          </a:bodyPr>
          <a:lstStyle/>
          <a:p>
            <a:pPr marL="1588" indent="0">
              <a:lnSpc>
                <a:spcPct val="90000"/>
              </a:lnSpc>
              <a:buNone/>
            </a:pPr>
            <a:r>
              <a:rPr lang="en-US" sz="2400" dirty="0" smtClean="0">
                <a:solidFill>
                  <a:schemeClr val="accent5">
                    <a:lumMod val="50000"/>
                  </a:schemeClr>
                </a:solidFill>
              </a:rPr>
              <a:t>Review Responses</a:t>
            </a:r>
          </a:p>
          <a:p>
            <a:pPr marL="1588" indent="0">
              <a:lnSpc>
                <a:spcPct val="90000"/>
              </a:lnSpc>
              <a:buNone/>
            </a:pPr>
            <a:endParaRPr lang="en-US" sz="2400" dirty="0" smtClean="0">
              <a:solidFill>
                <a:schemeClr val="accent5">
                  <a:lumMod val="50000"/>
                </a:schemeClr>
              </a:solidFill>
            </a:endParaRPr>
          </a:p>
          <a:p>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618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a:solidFill>
            <a:schemeClr val="accent3"/>
          </a:solidFill>
        </p:spPr>
        <p:txBody>
          <a:bodyPr>
            <a:normAutofit/>
          </a:bodyPr>
          <a:lstStyle/>
          <a:p>
            <a:r>
              <a:rPr lang="en-US" dirty="0" smtClean="0"/>
              <a:t>Enrollment</a:t>
            </a:r>
            <a:endParaRPr lang="en-US" dirty="0"/>
          </a:p>
        </p:txBody>
      </p:sp>
      <p:sp>
        <p:nvSpPr>
          <p:cNvPr id="3" name="Content Placeholder 2"/>
          <p:cNvSpPr>
            <a:spLocks noGrp="1"/>
          </p:cNvSpPr>
          <p:nvPr>
            <p:ph idx="1"/>
          </p:nvPr>
        </p:nvSpPr>
        <p:spPr>
          <a:xfrm>
            <a:off x="2057400" y="1600200"/>
            <a:ext cx="6629400" cy="4525963"/>
          </a:xfrm>
        </p:spPr>
        <p:txBody>
          <a:bodyPr>
            <a:normAutofit/>
          </a:bodyPr>
          <a:lstStyle/>
          <a:p>
            <a:pPr marL="1588" indent="0">
              <a:lnSpc>
                <a:spcPct val="90000"/>
              </a:lnSpc>
              <a:buNone/>
            </a:pPr>
            <a:r>
              <a:rPr lang="en-US" sz="2400" dirty="0" smtClean="0">
                <a:solidFill>
                  <a:schemeClr val="accent5">
                    <a:lumMod val="50000"/>
                  </a:schemeClr>
                </a:solidFill>
              </a:rPr>
              <a:t>Local Education Agency Liaison must ensure that….</a:t>
            </a:r>
          </a:p>
          <a:p>
            <a:pPr marL="1588" indent="0">
              <a:lnSpc>
                <a:spcPct val="90000"/>
              </a:lnSpc>
              <a:buNone/>
            </a:pPr>
            <a:endParaRPr lang="en-US" sz="2400" dirty="0" smtClean="0">
              <a:solidFill>
                <a:schemeClr val="accent5">
                  <a:lumMod val="50000"/>
                </a:schemeClr>
              </a:solidFill>
            </a:endParaRPr>
          </a:p>
          <a:p>
            <a:pPr lvl="1"/>
            <a:r>
              <a:rPr lang="en-US" sz="2400" dirty="0"/>
              <a:t>(ii) homeless children and youths enroll in, and have a full and equal opportunity to succeed in, schools of that local education agency. [722(g)(6)(A)(ii</a:t>
            </a:r>
            <a:r>
              <a:rPr lang="en-US" sz="2400" dirty="0" smtClean="0"/>
              <a:t>)]</a:t>
            </a:r>
            <a:endParaRPr lang="en-US" sz="2000" dirty="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74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a:solidFill>
            <a:schemeClr val="accent3"/>
          </a:solidFill>
        </p:spPr>
        <p:txBody>
          <a:bodyPr>
            <a:normAutofit/>
          </a:bodyPr>
          <a:lstStyle/>
          <a:p>
            <a:r>
              <a:rPr lang="en-US" dirty="0" smtClean="0"/>
              <a:t>Enrollment</a:t>
            </a:r>
            <a:endParaRPr lang="en-US" dirty="0"/>
          </a:p>
        </p:txBody>
      </p:sp>
      <p:sp>
        <p:nvSpPr>
          <p:cNvPr id="3" name="Content Placeholder 2"/>
          <p:cNvSpPr>
            <a:spLocks noGrp="1"/>
          </p:cNvSpPr>
          <p:nvPr>
            <p:ph idx="1"/>
          </p:nvPr>
        </p:nvSpPr>
        <p:spPr>
          <a:xfrm>
            <a:off x="2057400" y="1600200"/>
            <a:ext cx="6629400" cy="4525963"/>
          </a:xfrm>
        </p:spPr>
        <p:txBody>
          <a:bodyPr>
            <a:normAutofit lnSpcReduction="10000"/>
          </a:bodyPr>
          <a:lstStyle/>
          <a:p>
            <a:pPr marL="1588" indent="0">
              <a:lnSpc>
                <a:spcPct val="90000"/>
              </a:lnSpc>
              <a:buNone/>
            </a:pPr>
            <a:r>
              <a:rPr lang="en-US" sz="2400" dirty="0" smtClean="0">
                <a:solidFill>
                  <a:schemeClr val="accent5">
                    <a:lumMod val="50000"/>
                  </a:schemeClr>
                </a:solidFill>
              </a:rPr>
              <a:t>Local Education Agency Liaison must ensure that….</a:t>
            </a:r>
          </a:p>
          <a:p>
            <a:pPr lvl="1"/>
            <a:r>
              <a:rPr lang="en-US" sz="2400" dirty="0" smtClean="0"/>
              <a:t>Enrollment is immediate even without the following documents:</a:t>
            </a:r>
          </a:p>
          <a:p>
            <a:pPr lvl="3"/>
            <a:r>
              <a:rPr lang="en-US" sz="2400" dirty="0" smtClean="0"/>
              <a:t>Birth Certificates</a:t>
            </a:r>
          </a:p>
          <a:p>
            <a:pPr lvl="3"/>
            <a:r>
              <a:rPr lang="en-US" sz="2400" dirty="0" smtClean="0"/>
              <a:t>School records</a:t>
            </a:r>
          </a:p>
          <a:p>
            <a:pPr lvl="3"/>
            <a:r>
              <a:rPr lang="en-US" sz="2400" dirty="0" smtClean="0"/>
              <a:t>Immunization</a:t>
            </a:r>
          </a:p>
          <a:p>
            <a:pPr lvl="3"/>
            <a:r>
              <a:rPr lang="en-US" sz="2400" dirty="0" smtClean="0"/>
              <a:t>Tribal Enrollment</a:t>
            </a:r>
            <a:endParaRPr lang="en-US" sz="2400" dirty="0" smtClean="0"/>
          </a:p>
          <a:p>
            <a:pPr lvl="1">
              <a:lnSpc>
                <a:spcPct val="90000"/>
              </a:lnSpc>
            </a:pPr>
            <a:r>
              <a:rPr lang="en-US" sz="2400" dirty="0" smtClean="0">
                <a:solidFill>
                  <a:schemeClr val="accent5">
                    <a:lumMod val="50000"/>
                  </a:schemeClr>
                </a:solidFill>
              </a:rPr>
              <a:t>Children and youth have the right to enroll in school immediately, even if they do not have required documents, such as school records, medical records, proof of residency, or other documents.  [722(g)(3)(C)(i)]</a:t>
            </a:r>
          </a:p>
          <a:p>
            <a:pPr lvl="1"/>
            <a:endParaRPr lang="en-US" dirty="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37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a:solidFill>
            <a:schemeClr val="accent3"/>
          </a:solidFill>
        </p:spPr>
        <p:txBody>
          <a:bodyPr>
            <a:normAutofit/>
          </a:bodyPr>
          <a:lstStyle/>
          <a:p>
            <a:r>
              <a:rPr lang="en-US" dirty="0" smtClean="0"/>
              <a:t>Enrollment</a:t>
            </a:r>
            <a:endParaRPr lang="en-US" dirty="0"/>
          </a:p>
        </p:txBody>
      </p:sp>
      <p:sp>
        <p:nvSpPr>
          <p:cNvPr id="3" name="Content Placeholder 2"/>
          <p:cNvSpPr>
            <a:spLocks noGrp="1"/>
          </p:cNvSpPr>
          <p:nvPr>
            <p:ph idx="1"/>
          </p:nvPr>
        </p:nvSpPr>
        <p:spPr>
          <a:xfrm>
            <a:off x="228898" y="1600200"/>
            <a:ext cx="8652088" cy="4525963"/>
          </a:xfrm>
        </p:spPr>
        <p:txBody>
          <a:bodyPr>
            <a:normAutofit fontScale="92500" lnSpcReduction="20000"/>
          </a:bodyPr>
          <a:lstStyle/>
          <a:p>
            <a:pPr marL="1588" indent="0">
              <a:lnSpc>
                <a:spcPct val="90000"/>
              </a:lnSpc>
              <a:buNone/>
            </a:pPr>
            <a:r>
              <a:rPr lang="en-US" sz="3400" dirty="0" smtClean="0">
                <a:solidFill>
                  <a:schemeClr val="accent5">
                    <a:lumMod val="50000"/>
                  </a:schemeClr>
                </a:solidFill>
              </a:rPr>
              <a:t>Local Education Agency Liaison must enroll immediately but must follow up on the required documents.</a:t>
            </a:r>
          </a:p>
          <a:p>
            <a:pPr marL="1200150" lvl="1" indent="-457200"/>
            <a:r>
              <a:rPr lang="en-US" sz="2700" dirty="0" smtClean="0"/>
              <a:t>If a student does not have immunizations, or immunization or medical records, the liaison must immediately assist in obtaining them, and the student must be enrolled in school in the interim. [722(g)(3)(C)(iii)]</a:t>
            </a:r>
          </a:p>
          <a:p>
            <a:pPr marL="1200150" lvl="1" indent="-457200"/>
            <a:r>
              <a:rPr lang="en-US" sz="2700" dirty="0" smtClean="0"/>
              <a:t>Enrolling schools must obtain school records from the previous school, and students must be enrolled in school while records are obtained. [722(g)(3)(C)(ii)]</a:t>
            </a:r>
          </a:p>
          <a:p>
            <a:pPr marL="1200150" lvl="1" indent="-457200"/>
            <a:r>
              <a:rPr lang="en-US" sz="2700" dirty="0" smtClean="0"/>
              <a:t>Schools must maintain records for students who are homeless so they are available quickly. [722(g)(3)(D)]</a:t>
            </a:r>
          </a:p>
          <a:p>
            <a:endParaRPr lang="en-US" dirty="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98"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823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a:solidFill>
            <a:schemeClr val="accent3"/>
          </a:solidFill>
        </p:spPr>
        <p:txBody>
          <a:bodyPr>
            <a:normAutofit/>
          </a:bodyPr>
          <a:lstStyle/>
          <a:p>
            <a:r>
              <a:rPr lang="en-US" dirty="0" smtClean="0"/>
              <a:t>Enrollment</a:t>
            </a:r>
            <a:endParaRPr lang="en-US" dirty="0"/>
          </a:p>
        </p:txBody>
      </p:sp>
      <p:sp>
        <p:nvSpPr>
          <p:cNvPr id="3" name="Content Placeholder 2"/>
          <p:cNvSpPr>
            <a:spLocks noGrp="1"/>
          </p:cNvSpPr>
          <p:nvPr>
            <p:ph idx="1"/>
          </p:nvPr>
        </p:nvSpPr>
        <p:spPr>
          <a:xfrm>
            <a:off x="2057400" y="1600200"/>
            <a:ext cx="6629400" cy="4525963"/>
          </a:xfrm>
        </p:spPr>
        <p:txBody>
          <a:bodyPr>
            <a:normAutofit/>
          </a:bodyPr>
          <a:lstStyle/>
          <a:p>
            <a:pPr marL="1588" indent="0">
              <a:lnSpc>
                <a:spcPct val="90000"/>
              </a:lnSpc>
              <a:buNone/>
            </a:pPr>
            <a:r>
              <a:rPr lang="en-US" sz="3400" dirty="0" smtClean="0">
                <a:solidFill>
                  <a:schemeClr val="accent5">
                    <a:lumMod val="50000"/>
                  </a:schemeClr>
                </a:solidFill>
              </a:rPr>
              <a:t>School Selection (if applicable):</a:t>
            </a:r>
          </a:p>
          <a:p>
            <a:pPr marL="1085850" lvl="1">
              <a:lnSpc>
                <a:spcPct val="80000"/>
              </a:lnSpc>
            </a:pPr>
            <a:r>
              <a:rPr lang="en-US" sz="2100" dirty="0" smtClean="0"/>
              <a:t>Local Educational Agencies (LEAs) must keep students in homeless situations in their school of origin, to the extent feasible, unless it is against the parent’s or guardian’s wishes.  [722(g)(3)(B)(i)]</a:t>
            </a:r>
          </a:p>
          <a:p>
            <a:pPr indent="0">
              <a:lnSpc>
                <a:spcPct val="80000"/>
              </a:lnSpc>
              <a:buNone/>
            </a:pPr>
            <a:endParaRPr lang="en-US" sz="2100" dirty="0" smtClean="0"/>
          </a:p>
          <a:p>
            <a:pPr marL="1085850" lvl="1">
              <a:lnSpc>
                <a:spcPct val="80000"/>
              </a:lnSpc>
            </a:pPr>
            <a:r>
              <a:rPr lang="en-US" sz="2100" dirty="0" smtClean="0"/>
              <a:t>Students can stay in their school of origin the entire time they are homeless, </a:t>
            </a:r>
            <a:r>
              <a:rPr lang="en-US" sz="2100" b="1" dirty="0" smtClean="0"/>
              <a:t>and until the end of any academic year in which they move into permanent housing.</a:t>
            </a:r>
            <a:r>
              <a:rPr lang="en-US" sz="2100" dirty="0" smtClean="0"/>
              <a:t> [722(g)(3)(A)(i)] [722(g)(3)(A)(i)(II)]</a:t>
            </a:r>
          </a:p>
          <a:p>
            <a:endParaRPr lang="en-US" dirty="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58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a:solidFill>
            <a:schemeClr val="accent3"/>
          </a:solidFill>
        </p:spPr>
        <p:txBody>
          <a:bodyPr>
            <a:normAutofit fontScale="90000"/>
          </a:bodyPr>
          <a:lstStyle/>
          <a:p>
            <a:r>
              <a:rPr lang="en-US" dirty="0" smtClean="0"/>
              <a:t>Educational Service Plan</a:t>
            </a:r>
            <a:endParaRPr lang="en-US" dirty="0"/>
          </a:p>
        </p:txBody>
      </p:sp>
      <p:sp>
        <p:nvSpPr>
          <p:cNvPr id="3" name="Content Placeholder 2"/>
          <p:cNvSpPr>
            <a:spLocks noGrp="1"/>
          </p:cNvSpPr>
          <p:nvPr>
            <p:ph idx="1"/>
          </p:nvPr>
        </p:nvSpPr>
        <p:spPr>
          <a:xfrm>
            <a:off x="304800" y="1600200"/>
            <a:ext cx="8686800" cy="4525963"/>
          </a:xfrm>
        </p:spPr>
        <p:txBody>
          <a:bodyPr>
            <a:normAutofit/>
          </a:bodyPr>
          <a:lstStyle/>
          <a:p>
            <a:pPr marL="1588" indent="0">
              <a:lnSpc>
                <a:spcPct val="90000"/>
              </a:lnSpc>
              <a:buNone/>
            </a:pPr>
            <a:r>
              <a:rPr lang="en-US" sz="2400" dirty="0" smtClean="0">
                <a:solidFill>
                  <a:schemeClr val="accent5">
                    <a:lumMod val="50000"/>
                  </a:schemeClr>
                </a:solidFill>
              </a:rPr>
              <a:t>Local Education Agency Liaison must ensure that….</a:t>
            </a:r>
          </a:p>
          <a:p>
            <a:pPr lvl="1">
              <a:lnSpc>
                <a:spcPct val="80000"/>
              </a:lnSpc>
            </a:pPr>
            <a:r>
              <a:rPr lang="en-US" sz="2400" dirty="0" smtClean="0"/>
              <a:t>Homeless families, children, and youths receive educational services for which such families, children, and youths are eligible, including Head Start and Even Start programs and preschool programs administered by the local educational agency, and referrals to health care services, dental services, mental health services, and other appropriate services; [722(g)(6)(A)(iii)]</a:t>
            </a:r>
          </a:p>
          <a:p>
            <a:endParaRPr lang="en-US" dirty="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261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a:solidFill>
            <a:schemeClr val="accent3"/>
          </a:solidFill>
        </p:spPr>
        <p:txBody>
          <a:bodyPr>
            <a:normAutofit/>
          </a:bodyPr>
          <a:lstStyle/>
          <a:p>
            <a:r>
              <a:rPr lang="en-US" dirty="0" smtClean="0"/>
              <a:t>Educational Service Plan</a:t>
            </a:r>
            <a:endParaRPr lang="en-US" dirty="0"/>
          </a:p>
        </p:txBody>
      </p:sp>
      <p:sp>
        <p:nvSpPr>
          <p:cNvPr id="3" name="Content Placeholder 2"/>
          <p:cNvSpPr>
            <a:spLocks noGrp="1"/>
          </p:cNvSpPr>
          <p:nvPr>
            <p:ph idx="1"/>
          </p:nvPr>
        </p:nvSpPr>
        <p:spPr>
          <a:xfrm>
            <a:off x="228600" y="1600200"/>
            <a:ext cx="8652386" cy="4525963"/>
          </a:xfrm>
        </p:spPr>
        <p:txBody>
          <a:bodyPr>
            <a:normAutofit fontScale="92500" lnSpcReduction="10000"/>
          </a:bodyPr>
          <a:lstStyle/>
          <a:p>
            <a:pPr marL="1588" indent="0">
              <a:lnSpc>
                <a:spcPct val="90000"/>
              </a:lnSpc>
              <a:buNone/>
            </a:pPr>
            <a:r>
              <a:rPr lang="en-US" sz="3100" dirty="0" smtClean="0">
                <a:solidFill>
                  <a:schemeClr val="accent5">
                    <a:lumMod val="50000"/>
                  </a:schemeClr>
                </a:solidFill>
              </a:rPr>
              <a:t>Local Education Agency Liaison </a:t>
            </a:r>
            <a:r>
              <a:rPr lang="en-US" sz="3100" u="sng" dirty="0" smtClean="0">
                <a:solidFill>
                  <a:schemeClr val="accent5">
                    <a:lumMod val="50000"/>
                  </a:schemeClr>
                </a:solidFill>
              </a:rPr>
              <a:t>must</a:t>
            </a:r>
            <a:r>
              <a:rPr lang="en-US" sz="3100" dirty="0" smtClean="0">
                <a:solidFill>
                  <a:schemeClr val="accent5">
                    <a:lumMod val="50000"/>
                  </a:schemeClr>
                </a:solidFill>
              </a:rPr>
              <a:t> ensure that….</a:t>
            </a:r>
          </a:p>
          <a:p>
            <a:pPr lvl="1">
              <a:lnSpc>
                <a:spcPct val="80000"/>
              </a:lnSpc>
            </a:pPr>
            <a:r>
              <a:rPr lang="en-US" dirty="0" smtClean="0"/>
              <a:t>Receives Title I services</a:t>
            </a:r>
          </a:p>
          <a:p>
            <a:pPr lvl="1">
              <a:lnSpc>
                <a:spcPct val="80000"/>
              </a:lnSpc>
            </a:pPr>
            <a:r>
              <a:rPr lang="en-US" dirty="0" smtClean="0"/>
              <a:t>The school has a Title I set-aside for Homeless students and youth at recommended .5%</a:t>
            </a:r>
            <a:endParaRPr lang="en-US" dirty="0"/>
          </a:p>
          <a:p>
            <a:pPr lvl="1">
              <a:defRPr/>
            </a:pPr>
            <a:r>
              <a:rPr lang="en-US" sz="2600" dirty="0" smtClean="0"/>
              <a:t>English </a:t>
            </a:r>
            <a:r>
              <a:rPr lang="en-US" sz="2600" dirty="0"/>
              <a:t>Acquisition Services/ELL</a:t>
            </a:r>
          </a:p>
          <a:p>
            <a:pPr lvl="1">
              <a:defRPr/>
            </a:pPr>
            <a:r>
              <a:rPr lang="en-US" sz="2600" dirty="0" smtClean="0"/>
              <a:t>Gifted</a:t>
            </a:r>
            <a:endParaRPr lang="en-US" sz="2600" dirty="0"/>
          </a:p>
          <a:p>
            <a:pPr lvl="1">
              <a:defRPr/>
            </a:pPr>
            <a:r>
              <a:rPr lang="en-US" sz="2600" dirty="0"/>
              <a:t>Counseling</a:t>
            </a:r>
          </a:p>
          <a:p>
            <a:pPr lvl="1">
              <a:defRPr/>
            </a:pPr>
            <a:r>
              <a:rPr lang="en-US" sz="2600" dirty="0"/>
              <a:t>Head </a:t>
            </a:r>
            <a:r>
              <a:rPr lang="en-US" sz="2600" dirty="0" smtClean="0"/>
              <a:t>Start</a:t>
            </a:r>
          </a:p>
          <a:p>
            <a:pPr lvl="2">
              <a:defRPr/>
            </a:pPr>
            <a:r>
              <a:rPr lang="en-US" sz="2200" dirty="0" smtClean="0"/>
              <a:t>Liaisons </a:t>
            </a:r>
            <a:r>
              <a:rPr lang="en-US" sz="2200" dirty="0"/>
              <a:t>must ensure that families and children receive Head Start, Even Start programs and preschool programs.  [722(g)(6)(A)(iii)]</a:t>
            </a:r>
          </a:p>
          <a:p>
            <a:pPr lvl="1">
              <a:defRPr/>
            </a:pPr>
            <a:r>
              <a:rPr lang="en-US" sz="2600" dirty="0"/>
              <a:t>Preschool</a:t>
            </a:r>
          </a:p>
          <a:p>
            <a:pPr lvl="1">
              <a:defRPr/>
            </a:pPr>
            <a:r>
              <a:rPr lang="en-US" sz="2600" dirty="0"/>
              <a:t>Special Education (if eligible)</a:t>
            </a:r>
          </a:p>
          <a:p>
            <a:pPr lvl="1">
              <a:lnSpc>
                <a:spcPct val="80000"/>
              </a:lnSpc>
            </a:pPr>
            <a:endParaRPr lang="en-US" sz="2400" dirty="0" smtClean="0"/>
          </a:p>
          <a:p>
            <a:endParaRPr lang="en-US" dirty="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92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868362"/>
          </a:xfrm>
          <a:solidFill>
            <a:schemeClr val="accent3"/>
          </a:solidFill>
        </p:spPr>
        <p:txBody>
          <a:bodyPr>
            <a:normAutofit/>
          </a:bodyPr>
          <a:lstStyle/>
          <a:p>
            <a:r>
              <a:rPr lang="en-US" dirty="0" smtClean="0"/>
              <a:t>Public Notice</a:t>
            </a:r>
            <a:endParaRPr lang="en-US" dirty="0"/>
          </a:p>
        </p:txBody>
      </p:sp>
      <p:sp>
        <p:nvSpPr>
          <p:cNvPr id="3" name="Content Placeholder 2"/>
          <p:cNvSpPr>
            <a:spLocks noGrp="1"/>
          </p:cNvSpPr>
          <p:nvPr>
            <p:ph idx="1"/>
          </p:nvPr>
        </p:nvSpPr>
        <p:spPr>
          <a:xfrm>
            <a:off x="2057400" y="1524000"/>
            <a:ext cx="6629400" cy="4525963"/>
          </a:xfrm>
        </p:spPr>
        <p:txBody>
          <a:bodyPr>
            <a:normAutofit fontScale="85000" lnSpcReduction="20000"/>
          </a:bodyPr>
          <a:lstStyle/>
          <a:p>
            <a:pPr marL="1588" indent="0">
              <a:lnSpc>
                <a:spcPct val="90000"/>
              </a:lnSpc>
              <a:buNone/>
            </a:pPr>
            <a:r>
              <a:rPr lang="en-US" sz="3100" dirty="0" smtClean="0">
                <a:solidFill>
                  <a:schemeClr val="accent5">
                    <a:lumMod val="50000"/>
                  </a:schemeClr>
                </a:solidFill>
              </a:rPr>
              <a:t>Local Education Agency Liaison </a:t>
            </a:r>
            <a:r>
              <a:rPr lang="en-US" sz="3100" u="sng" dirty="0" smtClean="0">
                <a:solidFill>
                  <a:schemeClr val="accent5">
                    <a:lumMod val="50000"/>
                  </a:schemeClr>
                </a:solidFill>
              </a:rPr>
              <a:t>must</a:t>
            </a:r>
            <a:r>
              <a:rPr lang="en-US" sz="3100" dirty="0" smtClean="0">
                <a:solidFill>
                  <a:schemeClr val="accent5">
                    <a:lumMod val="50000"/>
                  </a:schemeClr>
                </a:solidFill>
              </a:rPr>
              <a:t> ensure that….</a:t>
            </a:r>
          </a:p>
          <a:p>
            <a:pPr lvl="1">
              <a:lnSpc>
                <a:spcPct val="90000"/>
              </a:lnSpc>
              <a:defRPr/>
            </a:pPr>
            <a:r>
              <a:rPr lang="en-US" dirty="0"/>
              <a:t>The parents or guardians of homeless children and youths are informed of the educational and related opportunities available to their children and are provided with meaningful opportunities to participate in the education of their children; [722(g)(6)(A)(iv)]</a:t>
            </a:r>
          </a:p>
          <a:p>
            <a:pPr lvl="1">
              <a:lnSpc>
                <a:spcPct val="90000"/>
              </a:lnSpc>
              <a:defRPr/>
            </a:pPr>
            <a:endParaRPr lang="en-US" dirty="0"/>
          </a:p>
          <a:p>
            <a:pPr lvl="1">
              <a:lnSpc>
                <a:spcPct val="90000"/>
              </a:lnSpc>
              <a:defRPr/>
            </a:pPr>
            <a:r>
              <a:rPr lang="en-US" dirty="0"/>
              <a:t>Public notice of the educational rights of homeless children and youths is disseminated where such children and youths receive services under this Act such as schools, family shelters, and soup kitchens; [722(g)(6)(A)(v)]</a:t>
            </a:r>
          </a:p>
          <a:p>
            <a:endParaRPr lang="en-US" dirty="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317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066800"/>
          </a:xfrm>
          <a:solidFill>
            <a:schemeClr val="accent3"/>
          </a:solidFill>
        </p:spPr>
        <p:txBody>
          <a:bodyPr/>
          <a:lstStyle/>
          <a:p>
            <a:r>
              <a:rPr lang="en-US" dirty="0" smtClean="0"/>
              <a:t>Agenda</a:t>
            </a:r>
            <a:endParaRPr lang="en-US" dirty="0"/>
          </a:p>
        </p:txBody>
      </p:sp>
      <p:sp>
        <p:nvSpPr>
          <p:cNvPr id="3" name="Content Placeholder 2"/>
          <p:cNvSpPr>
            <a:spLocks noGrp="1"/>
          </p:cNvSpPr>
          <p:nvPr>
            <p:ph idx="1"/>
          </p:nvPr>
        </p:nvSpPr>
        <p:spPr>
          <a:xfrm>
            <a:off x="228600" y="1600200"/>
            <a:ext cx="8458200" cy="4525963"/>
          </a:xfrm>
        </p:spPr>
        <p:txBody>
          <a:bodyPr>
            <a:normAutofit/>
          </a:bodyPr>
          <a:lstStyle/>
          <a:p>
            <a:r>
              <a:rPr lang="en-US" sz="2400" dirty="0" smtClean="0"/>
              <a:t>History</a:t>
            </a:r>
          </a:p>
          <a:p>
            <a:r>
              <a:rPr lang="en-US" sz="2400" dirty="0" smtClean="0"/>
              <a:t>Policies/Procedures</a:t>
            </a:r>
          </a:p>
          <a:p>
            <a:r>
              <a:rPr lang="en-US" sz="2400" dirty="0" smtClean="0"/>
              <a:t>Identification</a:t>
            </a:r>
          </a:p>
          <a:p>
            <a:r>
              <a:rPr lang="en-US" sz="2400" dirty="0" smtClean="0"/>
              <a:t>Enrollment</a:t>
            </a:r>
          </a:p>
          <a:p>
            <a:r>
              <a:rPr lang="en-US" sz="2400" dirty="0" smtClean="0"/>
              <a:t>Educational Service Plan</a:t>
            </a:r>
          </a:p>
          <a:p>
            <a:r>
              <a:rPr lang="en-US" sz="2400" dirty="0" smtClean="0"/>
              <a:t>Public Notice</a:t>
            </a:r>
          </a:p>
          <a:p>
            <a:r>
              <a:rPr lang="en-US" sz="2400" dirty="0" smtClean="0"/>
              <a:t>Accountability</a:t>
            </a:r>
          </a:p>
          <a:p>
            <a:r>
              <a:rPr lang="en-US" sz="2400" dirty="0" smtClean="0"/>
              <a:t>Funding</a:t>
            </a:r>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3241"/>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49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a:solidFill>
            <a:schemeClr val="accent3"/>
          </a:solidFill>
        </p:spPr>
        <p:txBody>
          <a:bodyPr>
            <a:normAutofit fontScale="90000"/>
          </a:bodyPr>
          <a:lstStyle/>
          <a:p>
            <a:r>
              <a:rPr lang="en-US" dirty="0" smtClean="0"/>
              <a:t>Public Notice</a:t>
            </a:r>
            <a:endParaRPr lang="en-US" dirty="0"/>
          </a:p>
        </p:txBody>
      </p:sp>
      <p:sp>
        <p:nvSpPr>
          <p:cNvPr id="3" name="Content Placeholder 2"/>
          <p:cNvSpPr>
            <a:spLocks noGrp="1"/>
          </p:cNvSpPr>
          <p:nvPr>
            <p:ph idx="1"/>
          </p:nvPr>
        </p:nvSpPr>
        <p:spPr>
          <a:xfrm>
            <a:off x="228600" y="1524000"/>
            <a:ext cx="8652386" cy="4525963"/>
          </a:xfrm>
        </p:spPr>
        <p:txBody>
          <a:bodyPr>
            <a:normAutofit/>
          </a:bodyPr>
          <a:lstStyle/>
          <a:p>
            <a:pPr marL="1588" indent="0">
              <a:lnSpc>
                <a:spcPct val="90000"/>
              </a:lnSpc>
              <a:buNone/>
            </a:pPr>
            <a:r>
              <a:rPr lang="en-US" sz="3100" dirty="0" smtClean="0">
                <a:solidFill>
                  <a:schemeClr val="accent5">
                    <a:lumMod val="50000"/>
                  </a:schemeClr>
                </a:solidFill>
              </a:rPr>
              <a:t>Local Education Agency Liaison </a:t>
            </a:r>
            <a:r>
              <a:rPr lang="en-US" sz="3100" u="sng" dirty="0" smtClean="0">
                <a:solidFill>
                  <a:schemeClr val="accent5">
                    <a:lumMod val="50000"/>
                  </a:schemeClr>
                </a:solidFill>
              </a:rPr>
              <a:t>must</a:t>
            </a:r>
            <a:r>
              <a:rPr lang="en-US" sz="3100" dirty="0" smtClean="0">
                <a:solidFill>
                  <a:schemeClr val="accent5">
                    <a:lumMod val="50000"/>
                  </a:schemeClr>
                </a:solidFill>
              </a:rPr>
              <a:t> ensure that….</a:t>
            </a:r>
          </a:p>
          <a:p>
            <a:pPr lvl="1">
              <a:lnSpc>
                <a:spcPct val="90000"/>
              </a:lnSpc>
              <a:defRPr/>
            </a:pPr>
            <a:r>
              <a:rPr lang="en-US" dirty="0" smtClean="0"/>
              <a:t>There is information distributed to </a:t>
            </a:r>
            <a:r>
              <a:rPr lang="en-US" u="sng" dirty="0" smtClean="0"/>
              <a:t>all</a:t>
            </a:r>
            <a:r>
              <a:rPr lang="en-US" dirty="0" smtClean="0"/>
              <a:t> parents about the school’s services provided to homeless youth &amp; children during beginning and end of year.</a:t>
            </a:r>
            <a:endParaRPr lang="en-US" dirty="0"/>
          </a:p>
          <a:p>
            <a:pPr lvl="1">
              <a:lnSpc>
                <a:spcPct val="90000"/>
              </a:lnSpc>
              <a:defRPr/>
            </a:pPr>
            <a:r>
              <a:rPr lang="en-US" dirty="0" smtClean="0"/>
              <a:t>Samples include: poster, newsletters, brochures, Handbook, Website</a:t>
            </a:r>
            <a:endParaRPr lang="en-US" dirty="0"/>
          </a:p>
          <a:p>
            <a:pPr lvl="1">
              <a:lnSpc>
                <a:spcPct val="90000"/>
              </a:lnSpc>
              <a:defRPr/>
            </a:pPr>
            <a:r>
              <a:rPr lang="en-US" dirty="0" smtClean="0"/>
              <a:t>Provided in school and community</a:t>
            </a:r>
            <a:endParaRPr lang="en-US" dirty="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80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a:solidFill>
            <a:schemeClr val="accent3"/>
          </a:solidFill>
        </p:spPr>
        <p:txBody>
          <a:bodyPr>
            <a:normAutofit fontScale="90000"/>
          </a:bodyPr>
          <a:lstStyle/>
          <a:p>
            <a:r>
              <a:rPr lang="en-US" dirty="0" smtClean="0"/>
              <a:t>Public Notice</a:t>
            </a:r>
            <a:endParaRPr lang="en-US" dirty="0"/>
          </a:p>
        </p:txBody>
      </p:sp>
      <p:sp>
        <p:nvSpPr>
          <p:cNvPr id="3" name="Content Placeholder 2"/>
          <p:cNvSpPr>
            <a:spLocks noGrp="1"/>
          </p:cNvSpPr>
          <p:nvPr>
            <p:ph idx="1"/>
          </p:nvPr>
        </p:nvSpPr>
        <p:spPr>
          <a:xfrm>
            <a:off x="304800" y="1524000"/>
            <a:ext cx="8686800" cy="4525963"/>
          </a:xfrm>
        </p:spPr>
        <p:txBody>
          <a:bodyPr>
            <a:normAutofit/>
          </a:bodyPr>
          <a:lstStyle/>
          <a:p>
            <a:pPr marL="1588" indent="0">
              <a:lnSpc>
                <a:spcPct val="90000"/>
              </a:lnSpc>
              <a:buNone/>
            </a:pPr>
            <a:r>
              <a:rPr lang="en-US" sz="2800" dirty="0" smtClean="0">
                <a:solidFill>
                  <a:schemeClr val="accent5">
                    <a:lumMod val="50000"/>
                  </a:schemeClr>
                </a:solidFill>
                <a:hlinkClick r:id="rId2"/>
              </a:rPr>
              <a:t>http://center.serve.org/nche/pr/er_poster.php#youth</a:t>
            </a:r>
            <a:endParaRPr lang="en-US" sz="2800" dirty="0" smtClean="0">
              <a:solidFill>
                <a:schemeClr val="accent5">
                  <a:lumMod val="50000"/>
                </a:schemeClr>
              </a:solidFill>
            </a:endParaRPr>
          </a:p>
          <a:p>
            <a:pPr marL="1588" indent="0">
              <a:lnSpc>
                <a:spcPct val="90000"/>
              </a:lnSpc>
              <a:buNone/>
            </a:pPr>
            <a:endParaRPr lang="en-US" sz="3100" dirty="0" smtClean="0">
              <a:solidFill>
                <a:schemeClr val="accent5">
                  <a:lumMod val="50000"/>
                </a:schemeClr>
              </a:solidFill>
            </a:endParaRPr>
          </a:p>
          <a:p>
            <a:pPr marL="1588" indent="0">
              <a:lnSpc>
                <a:spcPct val="90000"/>
              </a:lnSpc>
              <a:buNone/>
            </a:pPr>
            <a:endParaRPr lang="en-US" sz="3100" dirty="0" smtClean="0">
              <a:solidFill>
                <a:schemeClr val="accent5">
                  <a:lumMod val="50000"/>
                </a:schemeClr>
              </a:solidFill>
            </a:endParaRPr>
          </a:p>
        </p:txBody>
      </p:sp>
      <p:pic>
        <p:nvPicPr>
          <p:cNvPr id="5" name="Picture 4"/>
          <p:cNvPicPr/>
          <p:nvPr/>
        </p:nvPicPr>
        <p:blipFill rotWithShape="1">
          <a:blip r:embed="rId3"/>
          <a:srcRect l="18910" t="14530" r="68590" b="32051"/>
          <a:stretch/>
        </p:blipFill>
        <p:spPr bwMode="auto">
          <a:xfrm>
            <a:off x="3429000" y="2133600"/>
            <a:ext cx="2452688" cy="4340860"/>
          </a:xfrm>
          <a:prstGeom prst="rect">
            <a:avLst/>
          </a:prstGeom>
          <a:ln>
            <a:noFill/>
          </a:ln>
          <a:extLst>
            <a:ext uri="{53640926-AAD7-44D8-BBD7-CCE9431645EC}">
              <a14:shadowObscured xmlns:a14="http://schemas.microsoft.com/office/drawing/2010/main"/>
            </a:ext>
          </a:extLst>
        </p:spPr>
      </p:pic>
      <p:pic>
        <p:nvPicPr>
          <p:cNvPr id="6" name="Picture 2" descr="C:\Users\Valerie.Todacheene\AppData\Local\Microsoft\Windows\Temporary Internet Files\Content.IE5\VJMWA2P3\MC90043258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alerie.Todacheene\AppData\Local\Microsoft\Windows\Temporary Internet Files\Content.IE5\VJMWA2P3\MC90043258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10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a:solidFill>
            <a:schemeClr val="accent3"/>
          </a:solidFill>
        </p:spPr>
        <p:txBody>
          <a:bodyPr>
            <a:normAutofit/>
          </a:bodyPr>
          <a:lstStyle/>
          <a:p>
            <a:r>
              <a:rPr lang="en-US" dirty="0" smtClean="0"/>
              <a:t>Accountability</a:t>
            </a:r>
            <a:endParaRPr lang="en-US" dirty="0"/>
          </a:p>
        </p:txBody>
      </p:sp>
      <p:sp>
        <p:nvSpPr>
          <p:cNvPr id="3" name="Content Placeholder 2"/>
          <p:cNvSpPr>
            <a:spLocks noGrp="1"/>
          </p:cNvSpPr>
          <p:nvPr>
            <p:ph idx="1"/>
          </p:nvPr>
        </p:nvSpPr>
        <p:spPr>
          <a:xfrm>
            <a:off x="228600" y="1524000"/>
            <a:ext cx="8652386" cy="4525963"/>
          </a:xfrm>
        </p:spPr>
        <p:txBody>
          <a:bodyPr>
            <a:normAutofit/>
          </a:bodyPr>
          <a:lstStyle/>
          <a:p>
            <a:pPr marL="1588" indent="0">
              <a:lnSpc>
                <a:spcPct val="90000"/>
              </a:lnSpc>
              <a:buNone/>
            </a:pPr>
            <a:r>
              <a:rPr lang="en-US" sz="3100" dirty="0" smtClean="0">
                <a:solidFill>
                  <a:schemeClr val="accent5">
                    <a:lumMod val="50000"/>
                  </a:schemeClr>
                </a:solidFill>
              </a:rPr>
              <a:t>Data Collection</a:t>
            </a:r>
          </a:p>
          <a:p>
            <a:pPr lvl="1">
              <a:buFont typeface="Wingdings" pitchFamily="2" charset="2"/>
              <a:buChar char="§"/>
            </a:pPr>
            <a:r>
              <a:rPr lang="en-US" i="0" dirty="0" smtClean="0"/>
              <a:t>All LEAs Identify Homeless Children &amp; Youth in NASIS</a:t>
            </a:r>
          </a:p>
          <a:p>
            <a:pPr lvl="1">
              <a:buFont typeface="Wingdings" pitchFamily="2" charset="2"/>
              <a:buChar char="§"/>
            </a:pPr>
            <a:r>
              <a:rPr lang="en-US" i="0" dirty="0" smtClean="0"/>
              <a:t>LEAs with Sub-Grants</a:t>
            </a:r>
          </a:p>
          <a:p>
            <a:pPr lvl="2">
              <a:buFont typeface="Wingdings" pitchFamily="2" charset="2"/>
              <a:buChar char="§"/>
            </a:pPr>
            <a:r>
              <a:rPr lang="en-US" dirty="0" smtClean="0"/>
              <a:t>Annual Evaluation Template</a:t>
            </a:r>
            <a:endParaRPr lang="en-US" i="0" dirty="0" smtClean="0"/>
          </a:p>
          <a:p>
            <a:pPr lvl="3"/>
            <a:r>
              <a:rPr lang="en-US" dirty="0" smtClean="0"/>
              <a:t>Number of homeless children &amp; youth served by sub-grant funding</a:t>
            </a:r>
          </a:p>
          <a:p>
            <a:pPr lvl="3"/>
            <a:r>
              <a:rPr lang="en-US" dirty="0" smtClean="0"/>
              <a:t>Number of children receiving educational and school support services</a:t>
            </a:r>
          </a:p>
          <a:p>
            <a:pPr lvl="3"/>
            <a:r>
              <a:rPr lang="en-US" dirty="0" smtClean="0"/>
              <a:t>Barriers to the education of homeless children &amp; youth. </a:t>
            </a:r>
          </a:p>
          <a:p>
            <a:pPr lvl="2"/>
            <a:endParaRPr lang="en-US" dirty="0" smtClean="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489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a:solidFill>
            <a:schemeClr val="accent3"/>
          </a:solidFill>
        </p:spPr>
        <p:txBody>
          <a:bodyPr>
            <a:normAutofit/>
          </a:bodyPr>
          <a:lstStyle/>
          <a:p>
            <a:r>
              <a:rPr lang="en-US" dirty="0" smtClean="0"/>
              <a:t>Accountability</a:t>
            </a:r>
            <a:endParaRPr lang="en-US" dirty="0"/>
          </a:p>
        </p:txBody>
      </p:sp>
      <p:sp>
        <p:nvSpPr>
          <p:cNvPr id="3" name="Content Placeholder 2"/>
          <p:cNvSpPr>
            <a:spLocks noGrp="1"/>
          </p:cNvSpPr>
          <p:nvPr>
            <p:ph idx="1"/>
          </p:nvPr>
        </p:nvSpPr>
        <p:spPr>
          <a:xfrm>
            <a:off x="228600" y="1219200"/>
            <a:ext cx="8652386" cy="5181600"/>
          </a:xfrm>
        </p:spPr>
        <p:txBody>
          <a:bodyPr>
            <a:normAutofit/>
          </a:bodyPr>
          <a:lstStyle/>
          <a:p>
            <a:pPr marL="0" indent="0">
              <a:buNone/>
            </a:pPr>
            <a:r>
              <a:rPr lang="en-US" dirty="0" smtClean="0">
                <a:solidFill>
                  <a:schemeClr val="accent5">
                    <a:lumMod val="50000"/>
                  </a:schemeClr>
                </a:solidFill>
              </a:rPr>
              <a:t>BIE Monitoring</a:t>
            </a:r>
          </a:p>
          <a:p>
            <a:pPr lvl="1">
              <a:lnSpc>
                <a:spcPct val="80000"/>
              </a:lnSpc>
            </a:pPr>
            <a:r>
              <a:rPr lang="en-US" dirty="0"/>
              <a:t>Describe local partnerships and collaborations in which the project is engaged</a:t>
            </a:r>
            <a:r>
              <a:rPr lang="en-US" dirty="0" smtClean="0"/>
              <a:t>.</a:t>
            </a:r>
          </a:p>
          <a:p>
            <a:pPr lvl="1">
              <a:lnSpc>
                <a:spcPct val="80000"/>
              </a:lnSpc>
            </a:pPr>
            <a:r>
              <a:rPr lang="en-US" dirty="0"/>
              <a:t>The </a:t>
            </a:r>
            <a:r>
              <a:rPr lang="en-US" dirty="0" smtClean="0"/>
              <a:t>school </a:t>
            </a:r>
            <a:r>
              <a:rPr lang="en-US" dirty="0"/>
              <a:t>has a procedure in place to identify school-age homeless children and youth and determine whether or not they are attending and succeeding in </a:t>
            </a:r>
            <a:r>
              <a:rPr lang="en-US" dirty="0" smtClean="0"/>
              <a:t>school.</a:t>
            </a:r>
            <a:endParaRPr lang="en-US" i="0" dirty="0" smtClean="0">
              <a:solidFill>
                <a:schemeClr val="accent6">
                  <a:lumMod val="50000"/>
                </a:schemeClr>
              </a:solidFill>
            </a:endParaRPr>
          </a:p>
          <a:p>
            <a:pPr lvl="1">
              <a:lnSpc>
                <a:spcPct val="80000"/>
              </a:lnSpc>
            </a:pPr>
            <a:r>
              <a:rPr lang="en-US" dirty="0"/>
              <a:t>Public notice of educational rights of homeless children and youth is disseminated by LEA in places where families and youth are likely to be present (e.g., schools, shelters, soup kitchens), and in comprehensible formats (e.g., in Native Language, geared for low literacy, or other community need</a:t>
            </a:r>
            <a:r>
              <a:rPr lang="en-US" dirty="0" smtClean="0"/>
              <a:t>).</a:t>
            </a:r>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30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a:solidFill>
            <a:schemeClr val="accent3"/>
          </a:solidFill>
        </p:spPr>
        <p:txBody>
          <a:bodyPr>
            <a:normAutofit/>
          </a:bodyPr>
          <a:lstStyle/>
          <a:p>
            <a:r>
              <a:rPr lang="en-US" dirty="0" smtClean="0"/>
              <a:t>Accountability</a:t>
            </a:r>
            <a:endParaRPr lang="en-US" dirty="0"/>
          </a:p>
        </p:txBody>
      </p:sp>
      <p:sp>
        <p:nvSpPr>
          <p:cNvPr id="3" name="Content Placeholder 2"/>
          <p:cNvSpPr>
            <a:spLocks noGrp="1"/>
          </p:cNvSpPr>
          <p:nvPr>
            <p:ph idx="1"/>
          </p:nvPr>
        </p:nvSpPr>
        <p:spPr>
          <a:xfrm>
            <a:off x="152400" y="1219200"/>
            <a:ext cx="8728586" cy="5181600"/>
          </a:xfrm>
        </p:spPr>
        <p:txBody>
          <a:bodyPr>
            <a:normAutofit/>
          </a:bodyPr>
          <a:lstStyle/>
          <a:p>
            <a:pPr marL="0" indent="0">
              <a:buNone/>
            </a:pPr>
            <a:r>
              <a:rPr lang="en-US" sz="2600" dirty="0" smtClean="0">
                <a:solidFill>
                  <a:schemeClr val="accent5">
                    <a:lumMod val="50000"/>
                  </a:schemeClr>
                </a:solidFill>
              </a:rPr>
              <a:t>BIE Monitoring</a:t>
            </a:r>
          </a:p>
          <a:p>
            <a:pPr lvl="1">
              <a:lnSpc>
                <a:spcPct val="80000"/>
              </a:lnSpc>
            </a:pPr>
            <a:r>
              <a:rPr lang="en-US" sz="2600" dirty="0" smtClean="0"/>
              <a:t>The </a:t>
            </a:r>
            <a:r>
              <a:rPr lang="en-US" sz="2600" dirty="0" smtClean="0"/>
              <a:t>school </a:t>
            </a:r>
            <a:r>
              <a:rPr lang="en-US" sz="2600" dirty="0"/>
              <a:t>has designated a staff person as the liaison for homeless children and youths, to carry out the duties described in paragraph (6)(A) of Title X, Part C, Sec. 1032, Subtitle B Sec. 722(g)(1)(j)(ii) and all schools, local service providers, and advocates are informed of the liaison’s duties, the definition of homeless and Title X requirements</a:t>
            </a:r>
            <a:r>
              <a:rPr lang="en-US" sz="2600" dirty="0" smtClean="0"/>
              <a:t>.</a:t>
            </a:r>
          </a:p>
          <a:p>
            <a:pPr lvl="1">
              <a:lnSpc>
                <a:spcPct val="80000"/>
              </a:lnSpc>
            </a:pPr>
            <a:r>
              <a:rPr lang="en-US" sz="2600" dirty="0"/>
              <a:t>The </a:t>
            </a:r>
            <a:r>
              <a:rPr lang="en-US" sz="2600" dirty="0" smtClean="0"/>
              <a:t>school </a:t>
            </a:r>
            <a:r>
              <a:rPr lang="en-US" sz="2600" dirty="0"/>
              <a:t>has a homeless education policy for the purpose of removing enrollment and retention barriers of homeless children and youth; the policy includes assurance that homeless children and youth are not stigmatized or segregated. </a:t>
            </a:r>
            <a:endParaRPr lang="en-US" sz="2600" dirty="0" smtClean="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79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a:solidFill>
            <a:schemeClr val="accent3"/>
          </a:solidFill>
        </p:spPr>
        <p:txBody>
          <a:bodyPr>
            <a:normAutofit/>
          </a:bodyPr>
          <a:lstStyle/>
          <a:p>
            <a:r>
              <a:rPr lang="en-US" dirty="0" smtClean="0"/>
              <a:t>Accountability</a:t>
            </a:r>
            <a:endParaRPr lang="en-US" dirty="0"/>
          </a:p>
        </p:txBody>
      </p:sp>
      <p:sp>
        <p:nvSpPr>
          <p:cNvPr id="3" name="Content Placeholder 2"/>
          <p:cNvSpPr>
            <a:spLocks noGrp="1"/>
          </p:cNvSpPr>
          <p:nvPr>
            <p:ph idx="1"/>
          </p:nvPr>
        </p:nvSpPr>
        <p:spPr>
          <a:xfrm>
            <a:off x="152400" y="1219200"/>
            <a:ext cx="8728586" cy="5181600"/>
          </a:xfrm>
        </p:spPr>
        <p:txBody>
          <a:bodyPr>
            <a:normAutofit/>
          </a:bodyPr>
          <a:lstStyle/>
          <a:p>
            <a:pPr marL="0" indent="0">
              <a:buNone/>
            </a:pPr>
            <a:r>
              <a:rPr lang="en-US" sz="2600" dirty="0" smtClean="0">
                <a:solidFill>
                  <a:schemeClr val="accent5">
                    <a:lumMod val="50000"/>
                  </a:schemeClr>
                </a:solidFill>
              </a:rPr>
              <a:t>Additional Items for BIE Monitoring</a:t>
            </a:r>
          </a:p>
          <a:p>
            <a:pPr lvl="1">
              <a:lnSpc>
                <a:spcPct val="80000"/>
              </a:lnSpc>
            </a:pPr>
            <a:r>
              <a:rPr lang="en-US" sz="2600" dirty="0" smtClean="0"/>
              <a:t>Homeless youth &amp; children goals are integrated in </a:t>
            </a:r>
            <a:r>
              <a:rPr lang="en-US" sz="2600" dirty="0" err="1" smtClean="0"/>
              <a:t>Schoolwide</a:t>
            </a:r>
            <a:r>
              <a:rPr lang="en-US" sz="2600" dirty="0" smtClean="0"/>
              <a:t> Plan and Consolidated </a:t>
            </a:r>
            <a:r>
              <a:rPr lang="en-US" sz="2600" dirty="0" err="1" smtClean="0"/>
              <a:t>Schoolwide</a:t>
            </a:r>
            <a:r>
              <a:rPr lang="en-US" sz="2600" dirty="0" smtClean="0"/>
              <a:t> Budget</a:t>
            </a:r>
          </a:p>
          <a:p>
            <a:pPr lvl="1">
              <a:lnSpc>
                <a:spcPct val="80000"/>
              </a:lnSpc>
            </a:pPr>
            <a:r>
              <a:rPr lang="en-US" sz="2600" dirty="0" smtClean="0"/>
              <a:t>Parental Involvement</a:t>
            </a:r>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60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a:solidFill>
            <a:schemeClr val="accent3"/>
          </a:solidFill>
        </p:spPr>
        <p:txBody>
          <a:bodyPr>
            <a:normAutofit/>
          </a:bodyPr>
          <a:lstStyle/>
          <a:p>
            <a:r>
              <a:rPr lang="en-US" dirty="0" smtClean="0"/>
              <a:t>Funding</a:t>
            </a:r>
            <a:endParaRPr lang="en-US" dirty="0"/>
          </a:p>
        </p:txBody>
      </p:sp>
      <p:sp>
        <p:nvSpPr>
          <p:cNvPr id="3" name="Content Placeholder 2"/>
          <p:cNvSpPr>
            <a:spLocks noGrp="1"/>
          </p:cNvSpPr>
          <p:nvPr>
            <p:ph idx="1"/>
          </p:nvPr>
        </p:nvSpPr>
        <p:spPr>
          <a:xfrm>
            <a:off x="270793" y="1447800"/>
            <a:ext cx="8576186" cy="3581400"/>
          </a:xfrm>
        </p:spPr>
        <p:txBody>
          <a:bodyPr>
            <a:normAutofit/>
          </a:bodyPr>
          <a:lstStyle/>
          <a:p>
            <a:pPr lvl="1">
              <a:lnSpc>
                <a:spcPct val="80000"/>
              </a:lnSpc>
            </a:pPr>
            <a:r>
              <a:rPr lang="en-US" sz="2600" dirty="0" smtClean="0"/>
              <a:t>Title I Set-Asides (.5%)</a:t>
            </a:r>
          </a:p>
          <a:p>
            <a:pPr lvl="1">
              <a:lnSpc>
                <a:spcPct val="80000"/>
              </a:lnSpc>
            </a:pPr>
            <a:endParaRPr lang="en-US" sz="2600" dirty="0" smtClean="0"/>
          </a:p>
          <a:p>
            <a:pPr lvl="1">
              <a:lnSpc>
                <a:spcPct val="80000"/>
              </a:lnSpc>
            </a:pPr>
            <a:r>
              <a:rPr lang="en-US" sz="2600" dirty="0" smtClean="0"/>
              <a:t>McKinney-Vento Sub Grant (Competitive)</a:t>
            </a:r>
          </a:p>
          <a:p>
            <a:pPr lvl="1">
              <a:lnSpc>
                <a:spcPct val="80000"/>
              </a:lnSpc>
            </a:pPr>
            <a:endParaRPr lang="en-US" sz="2600" dirty="0" smtClean="0"/>
          </a:p>
          <a:p>
            <a:pPr lvl="1">
              <a:lnSpc>
                <a:spcPct val="80000"/>
              </a:lnSpc>
            </a:pPr>
            <a:r>
              <a:rPr lang="en-US" sz="2600" dirty="0" smtClean="0"/>
              <a:t>General Funds</a:t>
            </a:r>
          </a:p>
          <a:p>
            <a:pPr lvl="1">
              <a:lnSpc>
                <a:spcPct val="80000"/>
              </a:lnSpc>
            </a:pPr>
            <a:endParaRPr lang="en-US" sz="2600" dirty="0"/>
          </a:p>
          <a:p>
            <a:pPr lvl="1">
              <a:lnSpc>
                <a:spcPct val="80000"/>
              </a:lnSpc>
            </a:pPr>
            <a:r>
              <a:rPr lang="en-US" sz="2600" dirty="0" smtClean="0"/>
              <a:t>Illustrated in Consolidated </a:t>
            </a:r>
            <a:r>
              <a:rPr lang="en-US" sz="2600" dirty="0" err="1" smtClean="0"/>
              <a:t>Schoolwide</a:t>
            </a:r>
            <a:r>
              <a:rPr lang="en-US" sz="2600" dirty="0" smtClean="0"/>
              <a:t> Budget(s)</a:t>
            </a:r>
          </a:p>
          <a:p>
            <a:pPr lvl="1">
              <a:lnSpc>
                <a:spcPct val="80000"/>
              </a:lnSpc>
            </a:pPr>
            <a:endParaRPr lang="en-US" sz="2600" dirty="0" smtClean="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93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944562"/>
          </a:xfrm>
          <a:solidFill>
            <a:schemeClr val="accent3"/>
          </a:solidFill>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152400" y="1752600"/>
            <a:ext cx="8839200" cy="3810000"/>
          </a:xfrm>
        </p:spPr>
        <p:txBody>
          <a:bodyPr>
            <a:normAutofit/>
          </a:bodyPr>
          <a:lstStyle/>
          <a:p>
            <a:pPr lvl="1">
              <a:lnSpc>
                <a:spcPct val="80000"/>
              </a:lnSpc>
            </a:pPr>
            <a:r>
              <a:rPr lang="en-US" sz="2600" dirty="0" smtClean="0"/>
              <a:t>PowerPoint 	</a:t>
            </a:r>
          </a:p>
          <a:p>
            <a:pPr lvl="1">
              <a:lnSpc>
                <a:spcPct val="80000"/>
              </a:lnSpc>
            </a:pPr>
            <a:endParaRPr lang="en-US" sz="2600" dirty="0" smtClean="0"/>
          </a:p>
          <a:p>
            <a:pPr lvl="1">
              <a:lnSpc>
                <a:spcPct val="80000"/>
              </a:lnSpc>
            </a:pPr>
            <a:r>
              <a:rPr lang="en-US" sz="2600" dirty="0" smtClean="0"/>
              <a:t>NCHE Title I (Law into Practice Brief Series)</a:t>
            </a:r>
          </a:p>
          <a:p>
            <a:pPr lvl="1">
              <a:lnSpc>
                <a:spcPct val="80000"/>
              </a:lnSpc>
            </a:pPr>
            <a:endParaRPr lang="en-US" sz="2600" dirty="0" smtClean="0"/>
          </a:p>
          <a:p>
            <a:pPr lvl="1">
              <a:lnSpc>
                <a:spcPct val="80000"/>
              </a:lnSpc>
            </a:pPr>
            <a:r>
              <a:rPr lang="en-US" sz="2600" dirty="0" smtClean="0"/>
              <a:t>BIE Homeless Education/McKinney-Vento Local Liaison Listing</a:t>
            </a:r>
          </a:p>
          <a:p>
            <a:pPr lvl="1">
              <a:lnSpc>
                <a:spcPct val="80000"/>
              </a:lnSpc>
            </a:pPr>
            <a:endParaRPr lang="en-US" sz="2600" dirty="0"/>
          </a:p>
          <a:p>
            <a:pPr lvl="1">
              <a:lnSpc>
                <a:spcPct val="80000"/>
              </a:lnSpc>
            </a:pPr>
            <a:r>
              <a:rPr lang="en-US" sz="2600" dirty="0" smtClean="0"/>
              <a:t>Local Liaison Toolkit (NCHE) post on BIE website</a:t>
            </a:r>
          </a:p>
          <a:p>
            <a:pPr marL="457200" lvl="1" indent="0">
              <a:lnSpc>
                <a:spcPct val="80000"/>
              </a:lnSpc>
              <a:buNone/>
            </a:pPr>
            <a:r>
              <a:rPr lang="en-US" sz="2600" dirty="0">
                <a:hlinkClick r:id="rId2"/>
              </a:rPr>
              <a:t>http://</a:t>
            </a:r>
            <a:r>
              <a:rPr lang="en-US" sz="2600" dirty="0" smtClean="0">
                <a:hlinkClick r:id="rId2"/>
              </a:rPr>
              <a:t>center.serve.org/nche/pr/liaison_toolkit.php</a:t>
            </a:r>
            <a:endParaRPr lang="en-US" sz="2600" dirty="0" smtClean="0"/>
          </a:p>
          <a:p>
            <a:pPr lvl="1">
              <a:lnSpc>
                <a:spcPct val="80000"/>
              </a:lnSpc>
            </a:pPr>
            <a:endParaRPr lang="en-US" sz="2600" dirty="0" smtClean="0"/>
          </a:p>
          <a:p>
            <a:pPr lvl="1">
              <a:lnSpc>
                <a:spcPct val="80000"/>
              </a:lnSpc>
            </a:pPr>
            <a:endParaRPr lang="en-US" sz="2600" dirty="0" smtClean="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41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a:solidFill>
            <a:schemeClr val="accent3"/>
          </a:solidFill>
        </p:spPr>
        <p:txBody>
          <a:bodyPr>
            <a:normAutofit/>
          </a:bodyPr>
          <a:lstStyle/>
          <a:p>
            <a:r>
              <a:rPr lang="en-US" dirty="0" smtClean="0"/>
              <a:t>Additional Resources</a:t>
            </a:r>
            <a:endParaRPr lang="en-US" dirty="0"/>
          </a:p>
        </p:txBody>
      </p:sp>
      <p:sp>
        <p:nvSpPr>
          <p:cNvPr id="3" name="Content Placeholder 2"/>
          <p:cNvSpPr>
            <a:spLocks noGrp="1"/>
          </p:cNvSpPr>
          <p:nvPr>
            <p:ph idx="1"/>
          </p:nvPr>
        </p:nvSpPr>
        <p:spPr>
          <a:xfrm>
            <a:off x="152400" y="1524000"/>
            <a:ext cx="8763000" cy="5181600"/>
          </a:xfrm>
        </p:spPr>
        <p:txBody>
          <a:bodyPr>
            <a:normAutofit/>
          </a:bodyPr>
          <a:lstStyle/>
          <a:p>
            <a:r>
              <a:rPr lang="en-US" sz="1800" b="1" dirty="0"/>
              <a:t>The National Center for Homeless Education (NCHE) w</a:t>
            </a:r>
            <a:r>
              <a:rPr lang="en-US" sz="1800" b="1" i="1" dirty="0"/>
              <a:t>ww.serve.org/nche</a:t>
            </a:r>
            <a:r>
              <a:rPr lang="en-US" sz="1800" b="1" dirty="0"/>
              <a:t> </a:t>
            </a:r>
          </a:p>
          <a:p>
            <a:endParaRPr lang="en-US" sz="1800" b="1" dirty="0"/>
          </a:p>
          <a:p>
            <a:r>
              <a:rPr lang="en-US" sz="1800" b="1" dirty="0"/>
              <a:t>U.S. Department of Education, Education for Homeless Children Youth Program </a:t>
            </a:r>
            <a:r>
              <a:rPr lang="en-US" sz="1800" b="1" i="1" dirty="0"/>
              <a:t>www.ed.gov/programs/homeless/index.html </a:t>
            </a:r>
          </a:p>
          <a:p>
            <a:endParaRPr lang="en-US" sz="1800" b="1" i="1" dirty="0"/>
          </a:p>
          <a:p>
            <a:r>
              <a:rPr lang="en-US" sz="1800" b="1" dirty="0"/>
              <a:t>The National Association for the Education of Homeless Children and Youth (NAEHCY) </a:t>
            </a:r>
            <a:r>
              <a:rPr lang="en-US" sz="1800" b="1" i="1" dirty="0"/>
              <a:t>www.naehcy.org </a:t>
            </a:r>
          </a:p>
          <a:p>
            <a:endParaRPr lang="en-US" sz="1800" b="1" i="1" dirty="0"/>
          </a:p>
          <a:p>
            <a:r>
              <a:rPr lang="en-US" sz="1800" b="1" dirty="0"/>
              <a:t>The National Law Center on Homelessness and Poverty (NLCHP) w</a:t>
            </a:r>
            <a:r>
              <a:rPr lang="en-US" sz="1800" b="1" i="1" dirty="0"/>
              <a:t>ww.nlchp.org</a:t>
            </a:r>
            <a:r>
              <a:rPr lang="en-US" sz="1800" b="1" dirty="0"/>
              <a:t> </a:t>
            </a:r>
          </a:p>
          <a:p>
            <a:pPr marL="457200" lvl="1" indent="0">
              <a:lnSpc>
                <a:spcPct val="80000"/>
              </a:lnSpc>
              <a:buNone/>
            </a:pPr>
            <a:endParaRPr lang="en-US" sz="2600" dirty="0" smtClean="0"/>
          </a:p>
          <a:p>
            <a:pPr lvl="1">
              <a:lnSpc>
                <a:spcPct val="80000"/>
              </a:lnSpc>
            </a:pPr>
            <a:endParaRPr lang="en-US" sz="2600" dirty="0" smtClean="0"/>
          </a:p>
          <a:p>
            <a:pPr lvl="1"/>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74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a:solidFill>
            <a:schemeClr val="accent3"/>
          </a:solidFill>
        </p:spPr>
        <p:txBody>
          <a:bodyPr>
            <a:normAutofit fontScale="90000"/>
          </a:bodyPr>
          <a:lstStyle/>
          <a:p>
            <a:r>
              <a:rPr lang="en-US" dirty="0" smtClean="0"/>
              <a:t>McKinney Vento Local Liaison Trainings (WebEx)</a:t>
            </a:r>
            <a:endParaRPr lang="en-US" dirty="0"/>
          </a:p>
        </p:txBody>
      </p:sp>
      <p:sp>
        <p:nvSpPr>
          <p:cNvPr id="3" name="Content Placeholder 2"/>
          <p:cNvSpPr>
            <a:spLocks noGrp="1"/>
          </p:cNvSpPr>
          <p:nvPr>
            <p:ph idx="1"/>
          </p:nvPr>
        </p:nvSpPr>
        <p:spPr>
          <a:xfrm>
            <a:off x="533400" y="1219200"/>
            <a:ext cx="8382000" cy="5181600"/>
          </a:xfrm>
        </p:spPr>
        <p:txBody>
          <a:bodyPr>
            <a:normAutofit/>
          </a:bodyPr>
          <a:lstStyle/>
          <a:p>
            <a:pPr lvl="1">
              <a:lnSpc>
                <a:spcPct val="80000"/>
              </a:lnSpc>
            </a:pPr>
            <a:endParaRPr lang="en-US" sz="2600" dirty="0" smtClean="0"/>
          </a:p>
          <a:p>
            <a:pPr lvl="1">
              <a:lnSpc>
                <a:spcPct val="80000"/>
              </a:lnSpc>
            </a:pPr>
            <a:endParaRPr lang="en-US" sz="2600" dirty="0"/>
          </a:p>
          <a:p>
            <a:pPr lvl="1">
              <a:lnSpc>
                <a:spcPct val="80000"/>
              </a:lnSpc>
            </a:pPr>
            <a:endParaRPr lang="en-US" sz="2600" dirty="0" smtClean="0"/>
          </a:p>
          <a:p>
            <a:pPr lvl="1">
              <a:lnSpc>
                <a:spcPct val="80000"/>
              </a:lnSpc>
            </a:pPr>
            <a:endParaRPr lang="en-US" sz="2600" dirty="0"/>
          </a:p>
          <a:p>
            <a:pPr lvl="1">
              <a:lnSpc>
                <a:spcPct val="80000"/>
              </a:lnSpc>
            </a:pPr>
            <a:endParaRPr lang="en-US" sz="2600" dirty="0" smtClean="0"/>
          </a:p>
          <a:p>
            <a:pPr lvl="1">
              <a:lnSpc>
                <a:spcPct val="80000"/>
              </a:lnSpc>
            </a:pPr>
            <a:endParaRPr lang="en-US" sz="2600" dirty="0"/>
          </a:p>
          <a:p>
            <a:pPr marL="457200" lvl="1" indent="0">
              <a:lnSpc>
                <a:spcPct val="80000"/>
              </a:lnSpc>
              <a:buNone/>
            </a:pPr>
            <a:endParaRPr lang="en-US" sz="2600" dirty="0" smtClean="0"/>
          </a:p>
          <a:p>
            <a:pPr lvl="1"/>
            <a:endParaRPr lang="en-US" dirty="0"/>
          </a:p>
        </p:txBody>
      </p:sp>
      <p:sp>
        <p:nvSpPr>
          <p:cNvPr id="4" name="Rectangle 3"/>
          <p:cNvSpPr/>
          <p:nvPr/>
        </p:nvSpPr>
        <p:spPr>
          <a:xfrm>
            <a:off x="304800" y="1942439"/>
            <a:ext cx="8686800" cy="2769989"/>
          </a:xfrm>
          <a:prstGeom prst="rect">
            <a:avLst/>
          </a:prstGeom>
        </p:spPr>
        <p:txBody>
          <a:bodyPr wrap="square">
            <a:spAutoFit/>
          </a:bodyPr>
          <a:lstStyle/>
          <a:p>
            <a:pPr lvl="0"/>
            <a:r>
              <a:rPr lang="en-US" sz="2400" dirty="0" smtClean="0"/>
              <a:t>January </a:t>
            </a:r>
            <a:r>
              <a:rPr lang="en-US" sz="2400" dirty="0"/>
              <a:t>9, </a:t>
            </a:r>
            <a:r>
              <a:rPr lang="en-US" sz="2400" dirty="0" smtClean="0"/>
              <a:t>2014, </a:t>
            </a:r>
            <a:r>
              <a:rPr lang="en-US" sz="2400" dirty="0"/>
              <a:t>11:00am (</a:t>
            </a:r>
            <a:r>
              <a:rPr lang="en-US" sz="2400" dirty="0" smtClean="0"/>
              <a:t>MST)</a:t>
            </a:r>
          </a:p>
          <a:p>
            <a:pPr lvl="0"/>
            <a:r>
              <a:rPr lang="en-US" dirty="0" smtClean="0"/>
              <a:t>Topic: TBA</a:t>
            </a:r>
          </a:p>
          <a:p>
            <a:pPr lvl="0"/>
            <a:endParaRPr lang="en-US" sz="2400" dirty="0"/>
          </a:p>
          <a:p>
            <a:pPr lvl="0"/>
            <a:r>
              <a:rPr lang="en-US" sz="2400" dirty="0" smtClean="0"/>
              <a:t>March 11, 2014, </a:t>
            </a:r>
            <a:r>
              <a:rPr lang="en-US" sz="2400" dirty="0"/>
              <a:t>11:00am (</a:t>
            </a:r>
            <a:r>
              <a:rPr lang="en-US" sz="2400" dirty="0" smtClean="0"/>
              <a:t>MST)</a:t>
            </a:r>
          </a:p>
          <a:p>
            <a:pPr lvl="0"/>
            <a:r>
              <a:rPr lang="en-US" dirty="0" smtClean="0"/>
              <a:t>Topic</a:t>
            </a:r>
            <a:r>
              <a:rPr lang="en-US" dirty="0"/>
              <a:t>: </a:t>
            </a:r>
            <a:r>
              <a:rPr lang="en-US" dirty="0" smtClean="0"/>
              <a:t>TBA</a:t>
            </a:r>
          </a:p>
          <a:p>
            <a:pPr lvl="0"/>
            <a:endParaRPr lang="en-US" sz="2400" dirty="0"/>
          </a:p>
          <a:p>
            <a:pPr lvl="0"/>
            <a:r>
              <a:rPr lang="en-US" sz="2400" dirty="0" smtClean="0"/>
              <a:t>May 13, </a:t>
            </a:r>
            <a:r>
              <a:rPr lang="en-US" sz="2400" dirty="0"/>
              <a:t>11:00am (</a:t>
            </a:r>
            <a:r>
              <a:rPr lang="en-US" sz="2400" dirty="0" smtClean="0"/>
              <a:t>MDT)</a:t>
            </a:r>
          </a:p>
          <a:p>
            <a:pPr lvl="0"/>
            <a:r>
              <a:rPr lang="en-US" dirty="0" smtClean="0"/>
              <a:t>Topic</a:t>
            </a:r>
            <a:r>
              <a:rPr lang="en-US" dirty="0"/>
              <a:t>: </a:t>
            </a:r>
            <a:r>
              <a:rPr lang="en-US" dirty="0" smtClean="0"/>
              <a:t>TBA</a:t>
            </a:r>
            <a:endParaRPr lang="en-US" sz="2400" dirty="0"/>
          </a:p>
        </p:txBody>
      </p:sp>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82" y="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17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a:solidFill>
            <a:schemeClr val="accent3"/>
          </a:solidFill>
        </p:spPr>
        <p:txBody>
          <a:bodyPr>
            <a:normAutofit fontScale="90000"/>
          </a:bodyPr>
          <a:lstStyle/>
          <a:p>
            <a:r>
              <a:rPr lang="en-US" dirty="0" smtClean="0"/>
              <a:t>History McKinney-Vento Homeless Assistance Act</a:t>
            </a:r>
            <a:endParaRPr lang="en-US" dirty="0"/>
          </a:p>
        </p:txBody>
      </p:sp>
      <p:sp>
        <p:nvSpPr>
          <p:cNvPr id="3" name="Content Placeholder 2"/>
          <p:cNvSpPr>
            <a:spLocks noGrp="1"/>
          </p:cNvSpPr>
          <p:nvPr>
            <p:ph idx="1"/>
          </p:nvPr>
        </p:nvSpPr>
        <p:spPr>
          <a:xfrm>
            <a:off x="304800" y="1600200"/>
            <a:ext cx="8610600" cy="4525963"/>
          </a:xfrm>
        </p:spPr>
        <p:txBody>
          <a:bodyPr>
            <a:normAutofit/>
          </a:bodyPr>
          <a:lstStyle/>
          <a:p>
            <a:pPr marL="0" indent="0">
              <a:buNone/>
            </a:pPr>
            <a:r>
              <a:rPr lang="en-US" sz="2400" dirty="0" smtClean="0"/>
              <a:t>Subtitle B of title VII of the McKinney-Vento Homeless Assistance Act (42 U.S.C. 11431 et seq.)</a:t>
            </a:r>
          </a:p>
          <a:p>
            <a:endParaRPr lang="en-US" sz="2400" dirty="0" smtClean="0"/>
          </a:p>
          <a:p>
            <a:pPr lvl="1"/>
            <a:r>
              <a:rPr lang="en-US" sz="2000" dirty="0" smtClean="0"/>
              <a:t>Signed into Law 1987</a:t>
            </a:r>
          </a:p>
          <a:p>
            <a:pPr lvl="1"/>
            <a:endParaRPr lang="en-US" sz="2000" dirty="0" smtClean="0"/>
          </a:p>
          <a:p>
            <a:pPr lvl="1"/>
            <a:r>
              <a:rPr lang="en-US" sz="2000" dirty="0" smtClean="0"/>
              <a:t>Reauthorized in 2002</a:t>
            </a:r>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78"/>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589" y="38043"/>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65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0" y="685800"/>
            <a:ext cx="4419600" cy="449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74638"/>
            <a:ext cx="8382000" cy="1858962"/>
          </a:xfrm>
        </p:spPr>
        <p:txBody>
          <a:bodyPr>
            <a:normAutofit/>
          </a:bodyPr>
          <a:lstStyle/>
          <a:p>
            <a:r>
              <a:rPr lang="en-US" dirty="0" smtClean="0"/>
              <a:t>QUESTIONS</a:t>
            </a:r>
            <a:endParaRPr lang="en-US" dirty="0"/>
          </a:p>
        </p:txBody>
      </p:sp>
      <p:pic>
        <p:nvPicPr>
          <p:cNvPr id="11"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891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513" y="47891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alerie.Todacheene\AppData\Local\Microsoft\Windows\Temporary Internet Files\Content.IE5\9IMCK9M2\MC9001108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533" y="1905000"/>
            <a:ext cx="2240533" cy="222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41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001604"/>
            <a:ext cx="6781800" cy="464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1371600"/>
            <a:ext cx="6781799" cy="1143000"/>
          </a:xfrm>
        </p:spPr>
        <p:txBody>
          <a:bodyPr>
            <a:normAutofit/>
          </a:bodyPr>
          <a:lstStyle/>
          <a:p>
            <a:r>
              <a:rPr lang="en-US" dirty="0" smtClean="0"/>
              <a:t>BIE State Coordinator</a:t>
            </a:r>
            <a:endParaRPr lang="en-US" dirty="0"/>
          </a:p>
        </p:txBody>
      </p:sp>
      <p:sp>
        <p:nvSpPr>
          <p:cNvPr id="3" name="Content Placeholder 2"/>
          <p:cNvSpPr>
            <a:spLocks noGrp="1"/>
          </p:cNvSpPr>
          <p:nvPr>
            <p:ph idx="1"/>
          </p:nvPr>
        </p:nvSpPr>
        <p:spPr>
          <a:xfrm>
            <a:off x="1295400" y="2286000"/>
            <a:ext cx="6781800" cy="1752600"/>
          </a:xfrm>
        </p:spPr>
        <p:txBody>
          <a:bodyPr>
            <a:normAutofit fontScale="92500" lnSpcReduction="20000"/>
          </a:bodyPr>
          <a:lstStyle/>
          <a:p>
            <a:pPr marL="457200" lvl="1" indent="0" algn="ctr">
              <a:lnSpc>
                <a:spcPct val="80000"/>
              </a:lnSpc>
              <a:buNone/>
            </a:pPr>
            <a:endParaRPr lang="en-US" dirty="0" smtClean="0"/>
          </a:p>
          <a:p>
            <a:pPr marL="457200" lvl="1" indent="0" algn="ctr">
              <a:lnSpc>
                <a:spcPct val="80000"/>
              </a:lnSpc>
              <a:buNone/>
            </a:pPr>
            <a:r>
              <a:rPr lang="en-US" dirty="0" smtClean="0"/>
              <a:t>Valerie Todacheene, </a:t>
            </a:r>
            <a:r>
              <a:rPr lang="en-US" dirty="0" err="1" smtClean="0"/>
              <a:t>Ed.D</a:t>
            </a:r>
            <a:r>
              <a:rPr lang="en-US" dirty="0" smtClean="0"/>
              <a:t>.</a:t>
            </a:r>
          </a:p>
          <a:p>
            <a:pPr marL="457200" lvl="1" indent="0" algn="ctr">
              <a:lnSpc>
                <a:spcPct val="80000"/>
              </a:lnSpc>
              <a:buNone/>
            </a:pPr>
            <a:r>
              <a:rPr lang="en-US" dirty="0" smtClean="0"/>
              <a:t>BIE-McKinney Vento State Coordinator</a:t>
            </a:r>
          </a:p>
          <a:p>
            <a:pPr marL="457200" lvl="1" indent="0" algn="ctr">
              <a:lnSpc>
                <a:spcPct val="80000"/>
              </a:lnSpc>
              <a:buNone/>
            </a:pPr>
            <a:r>
              <a:rPr lang="en-US" dirty="0" smtClean="0"/>
              <a:t>505-563-5269</a:t>
            </a:r>
          </a:p>
          <a:p>
            <a:pPr marL="457200" lvl="1" indent="0" algn="ctr">
              <a:lnSpc>
                <a:spcPct val="80000"/>
              </a:lnSpc>
              <a:buNone/>
            </a:pPr>
            <a:r>
              <a:rPr lang="en-US" dirty="0" smtClean="0"/>
              <a:t>Valerie.todacheene@bie.edu</a:t>
            </a:r>
          </a:p>
          <a:p>
            <a:pPr marL="457200" lvl="1" indent="0">
              <a:lnSpc>
                <a:spcPct val="80000"/>
              </a:lnSpc>
              <a:buNone/>
            </a:pPr>
            <a:endParaRPr lang="en-US" sz="2600" dirty="0" smtClean="0"/>
          </a:p>
        </p:txBody>
      </p:sp>
      <p:pic>
        <p:nvPicPr>
          <p:cNvPr id="5" name="Picture 2" descr="C:\Users\Valerie.Todacheene\AppData\Local\Microsoft\Windows\Temporary Internet Files\Content.IE5\VJMWA2P3\MC900432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191" y="685800"/>
            <a:ext cx="631609" cy="6316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Valerie.Todacheene\AppData\Local\Microsoft\Windows\Temporary Internet Files\Content.IE5\VJMWA2P3\MC900432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395" y="685799"/>
            <a:ext cx="631609" cy="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3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838200"/>
          </a:xfrm>
          <a:solidFill>
            <a:schemeClr val="accent3"/>
          </a:solidFill>
        </p:spPr>
        <p:txBody>
          <a:bodyPr/>
          <a:lstStyle/>
          <a:p>
            <a:r>
              <a:rPr lang="en-US" dirty="0" smtClean="0"/>
              <a:t>Policies &amp; Procedures</a:t>
            </a:r>
            <a:endParaRPr lang="en-US" dirty="0"/>
          </a:p>
        </p:txBody>
      </p:sp>
      <p:sp>
        <p:nvSpPr>
          <p:cNvPr id="3" name="Content Placeholder 2"/>
          <p:cNvSpPr>
            <a:spLocks noGrp="1"/>
          </p:cNvSpPr>
          <p:nvPr>
            <p:ph idx="1"/>
          </p:nvPr>
        </p:nvSpPr>
        <p:spPr>
          <a:xfrm>
            <a:off x="193015" y="1524000"/>
            <a:ext cx="8610600" cy="4525963"/>
          </a:xfrm>
        </p:spPr>
        <p:txBody>
          <a:bodyPr>
            <a:normAutofit/>
          </a:bodyPr>
          <a:lstStyle/>
          <a:p>
            <a:pPr marL="1588" indent="0">
              <a:lnSpc>
                <a:spcPct val="90000"/>
              </a:lnSpc>
              <a:buNone/>
            </a:pPr>
            <a:r>
              <a:rPr lang="en-US" sz="2400" dirty="0" smtClean="0">
                <a:solidFill>
                  <a:schemeClr val="accent5">
                    <a:lumMod val="50000"/>
                  </a:schemeClr>
                </a:solidFill>
              </a:rPr>
              <a:t>SEAs and LEAs must develop, review and revise their policies to remove barriers to the enrollment and retention of children and youth in homeless situations.  [722(g)(1)(I)]</a:t>
            </a:r>
          </a:p>
          <a:p>
            <a:pPr>
              <a:lnSpc>
                <a:spcPct val="90000"/>
              </a:lnSpc>
            </a:pPr>
            <a:r>
              <a:rPr lang="en-US" sz="2400" dirty="0" smtClean="0"/>
              <a:t>Immediate enrollment of Homeless students, regardless of missing documentation.</a:t>
            </a:r>
          </a:p>
          <a:p>
            <a:pPr>
              <a:lnSpc>
                <a:spcPct val="90000"/>
              </a:lnSpc>
            </a:pPr>
            <a:r>
              <a:rPr lang="en-US" sz="2400" dirty="0" smtClean="0"/>
              <a:t>Transportation is provided to &amp; from the “school of origin.” </a:t>
            </a:r>
          </a:p>
          <a:p>
            <a:pPr>
              <a:lnSpc>
                <a:spcPct val="90000"/>
              </a:lnSpc>
            </a:pPr>
            <a:r>
              <a:rPr lang="en-US" sz="2400" dirty="0" smtClean="0"/>
              <a:t>Homeless children and youths are not stigmatized or segregated on the basis of their status as Homeless.</a:t>
            </a:r>
          </a:p>
          <a:p>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0"/>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4" y="0"/>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8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868362"/>
          </a:xfrm>
          <a:solidFill>
            <a:schemeClr val="accent3"/>
          </a:solidFill>
        </p:spPr>
        <p:txBody>
          <a:bodyPr/>
          <a:lstStyle/>
          <a:p>
            <a:r>
              <a:rPr lang="en-US" dirty="0" smtClean="0"/>
              <a:t>Policies &amp; Procedures</a:t>
            </a:r>
            <a:endParaRPr lang="en-US" dirty="0"/>
          </a:p>
        </p:txBody>
      </p:sp>
      <p:sp>
        <p:nvSpPr>
          <p:cNvPr id="3" name="Content Placeholder 2"/>
          <p:cNvSpPr>
            <a:spLocks noGrp="1"/>
          </p:cNvSpPr>
          <p:nvPr>
            <p:ph idx="1"/>
          </p:nvPr>
        </p:nvSpPr>
        <p:spPr>
          <a:xfrm>
            <a:off x="228600" y="1600200"/>
            <a:ext cx="8458200" cy="4525963"/>
          </a:xfrm>
        </p:spPr>
        <p:txBody>
          <a:bodyPr>
            <a:normAutofit/>
          </a:bodyPr>
          <a:lstStyle/>
          <a:p>
            <a:pPr marL="1588" indent="0">
              <a:lnSpc>
                <a:spcPct val="90000"/>
              </a:lnSpc>
              <a:buNone/>
            </a:pPr>
            <a:r>
              <a:rPr lang="en-US" sz="2400" dirty="0" smtClean="0">
                <a:solidFill>
                  <a:schemeClr val="accent5">
                    <a:lumMod val="50000"/>
                  </a:schemeClr>
                </a:solidFill>
              </a:rPr>
              <a:t>States are prohibited from segregating homeless students in separate schools, separate programs within schools, or separate settings within schools. [722(e)(3)(A)]</a:t>
            </a:r>
          </a:p>
          <a:p>
            <a:pPr marL="1588" indent="0">
              <a:lnSpc>
                <a:spcPct val="90000"/>
              </a:lnSpc>
              <a:buNone/>
            </a:pPr>
            <a:endParaRPr lang="en-US" sz="2400" dirty="0" smtClean="0">
              <a:solidFill>
                <a:schemeClr val="accent5">
                  <a:lumMod val="50000"/>
                </a:schemeClr>
              </a:solidFill>
            </a:endParaRPr>
          </a:p>
          <a:p>
            <a:pPr marL="1588" indent="0">
              <a:lnSpc>
                <a:spcPct val="90000"/>
              </a:lnSpc>
              <a:buNone/>
            </a:pPr>
            <a:r>
              <a:rPr lang="en-US" sz="2400" dirty="0" smtClean="0">
                <a:solidFill>
                  <a:schemeClr val="accent5">
                    <a:lumMod val="50000"/>
                  </a:schemeClr>
                </a:solidFill>
              </a:rPr>
              <a:t>Local educational agencies will designate an appropriate staff person, who may also be a coordinator for other Federal programs, as a local educational agency liaison for homeless children and youths, to carry out the duties… [722(g)(1)(J)(ii)]</a:t>
            </a:r>
          </a:p>
          <a:p>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57" y="76200"/>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7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868362"/>
          </a:xfrm>
          <a:solidFill>
            <a:schemeClr val="accent3"/>
          </a:solidFill>
        </p:spPr>
        <p:txBody>
          <a:bodyPr/>
          <a:lstStyle/>
          <a:p>
            <a:r>
              <a:rPr lang="en-US" dirty="0" smtClean="0"/>
              <a:t>Identification</a:t>
            </a:r>
            <a:endParaRPr lang="en-US" dirty="0"/>
          </a:p>
        </p:txBody>
      </p:sp>
      <p:sp>
        <p:nvSpPr>
          <p:cNvPr id="3" name="Content Placeholder 2"/>
          <p:cNvSpPr>
            <a:spLocks noGrp="1"/>
          </p:cNvSpPr>
          <p:nvPr>
            <p:ph idx="1"/>
          </p:nvPr>
        </p:nvSpPr>
        <p:spPr>
          <a:xfrm>
            <a:off x="2057400" y="1600200"/>
            <a:ext cx="6629400" cy="4525963"/>
          </a:xfrm>
        </p:spPr>
        <p:txBody>
          <a:bodyPr>
            <a:normAutofit/>
          </a:bodyPr>
          <a:lstStyle/>
          <a:p>
            <a:pPr marL="1588" indent="0">
              <a:lnSpc>
                <a:spcPct val="90000"/>
              </a:lnSpc>
              <a:buNone/>
            </a:pPr>
            <a:r>
              <a:rPr lang="en-US" sz="2400" dirty="0" smtClean="0">
                <a:solidFill>
                  <a:schemeClr val="accent5">
                    <a:lumMod val="50000"/>
                  </a:schemeClr>
                </a:solidFill>
              </a:rPr>
              <a:t>Local Education Agency Liaison must ensure that….</a:t>
            </a:r>
          </a:p>
          <a:p>
            <a:pPr marL="1588" indent="0">
              <a:lnSpc>
                <a:spcPct val="90000"/>
              </a:lnSpc>
              <a:buNone/>
            </a:pPr>
            <a:endParaRPr lang="en-US" sz="2400" dirty="0" smtClean="0">
              <a:solidFill>
                <a:schemeClr val="accent5">
                  <a:lumMod val="50000"/>
                </a:schemeClr>
              </a:solidFill>
            </a:endParaRPr>
          </a:p>
          <a:p>
            <a:pPr>
              <a:lnSpc>
                <a:spcPct val="90000"/>
              </a:lnSpc>
              <a:buNone/>
            </a:pPr>
            <a:r>
              <a:rPr lang="en-US" sz="2400" dirty="0" smtClean="0"/>
              <a:t>(i) homeless children and youths are identified by school personnel and through coordination activities with other entities and agencies… [722(g)(6)(A)(i)]</a:t>
            </a:r>
          </a:p>
          <a:p>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0"/>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92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868362"/>
          </a:xfrm>
          <a:solidFill>
            <a:schemeClr val="accent3"/>
          </a:solidFill>
        </p:spPr>
        <p:txBody>
          <a:bodyPr/>
          <a:lstStyle/>
          <a:p>
            <a:r>
              <a:rPr lang="en-US" dirty="0" smtClean="0"/>
              <a:t>Identification</a:t>
            </a:r>
            <a:endParaRPr lang="en-US" dirty="0"/>
          </a:p>
        </p:txBody>
      </p:sp>
      <p:sp>
        <p:nvSpPr>
          <p:cNvPr id="3" name="Content Placeholder 2"/>
          <p:cNvSpPr>
            <a:spLocks noGrp="1"/>
          </p:cNvSpPr>
          <p:nvPr>
            <p:ph idx="1"/>
          </p:nvPr>
        </p:nvSpPr>
        <p:spPr>
          <a:xfrm>
            <a:off x="304800" y="1600200"/>
            <a:ext cx="8610486" cy="4525963"/>
          </a:xfrm>
        </p:spPr>
        <p:txBody>
          <a:bodyPr>
            <a:normAutofit/>
          </a:bodyPr>
          <a:lstStyle/>
          <a:p>
            <a:pPr marL="1588" indent="0">
              <a:lnSpc>
                <a:spcPct val="90000"/>
              </a:lnSpc>
              <a:buNone/>
            </a:pPr>
            <a:r>
              <a:rPr lang="en-US" sz="2400" dirty="0" smtClean="0">
                <a:solidFill>
                  <a:schemeClr val="accent5">
                    <a:lumMod val="50000"/>
                  </a:schemeClr>
                </a:solidFill>
              </a:rPr>
              <a:t>Local Education Agency Liaison must ensure that….</a:t>
            </a:r>
          </a:p>
          <a:p>
            <a:pPr marL="1588" indent="0">
              <a:lnSpc>
                <a:spcPct val="90000"/>
              </a:lnSpc>
              <a:buNone/>
            </a:pPr>
            <a:endParaRPr lang="en-US" sz="2400" dirty="0" smtClean="0">
              <a:solidFill>
                <a:schemeClr val="accent5">
                  <a:lumMod val="50000"/>
                </a:schemeClr>
              </a:solidFill>
            </a:endParaRPr>
          </a:p>
          <a:p>
            <a:pPr>
              <a:lnSpc>
                <a:spcPct val="90000"/>
              </a:lnSpc>
            </a:pPr>
            <a:r>
              <a:rPr lang="en-US" sz="2400" dirty="0" smtClean="0"/>
              <a:t>Housing is:</a:t>
            </a:r>
          </a:p>
          <a:p>
            <a:pPr lvl="1">
              <a:lnSpc>
                <a:spcPct val="90000"/>
              </a:lnSpc>
            </a:pPr>
            <a:r>
              <a:rPr lang="en-US" sz="2000" dirty="0" smtClean="0"/>
              <a:t>Temporary and as a result of hardship</a:t>
            </a:r>
          </a:p>
          <a:p>
            <a:pPr marL="457200" lvl="1" indent="0">
              <a:lnSpc>
                <a:spcPct val="90000"/>
              </a:lnSpc>
              <a:buNone/>
            </a:pPr>
            <a:r>
              <a:rPr lang="en-US" sz="2000" dirty="0"/>
              <a:t>	</a:t>
            </a:r>
            <a:r>
              <a:rPr lang="en-US" sz="2000" dirty="0" smtClean="0"/>
              <a:t>		</a:t>
            </a:r>
            <a:r>
              <a:rPr lang="en-US" sz="2000" u="sng" dirty="0" smtClean="0"/>
              <a:t>or</a:t>
            </a:r>
          </a:p>
          <a:p>
            <a:pPr lvl="1">
              <a:lnSpc>
                <a:spcPct val="90000"/>
              </a:lnSpc>
            </a:pPr>
            <a:r>
              <a:rPr lang="en-US" sz="2000" dirty="0" smtClean="0"/>
              <a:t>Substandard or considered inadequate</a:t>
            </a:r>
          </a:p>
          <a:p>
            <a:pPr marL="2686050" lvl="6" indent="0">
              <a:lnSpc>
                <a:spcPct val="90000"/>
              </a:lnSpc>
              <a:buNone/>
            </a:pPr>
            <a:endParaRPr lang="en-US" sz="400" dirty="0" smtClean="0"/>
          </a:p>
          <a:p>
            <a:pPr marL="0" lvl="1" indent="0">
              <a:buNone/>
            </a:pPr>
            <a:r>
              <a:rPr lang="en-US" sz="2000" dirty="0" smtClean="0"/>
              <a:t>			</a:t>
            </a:r>
            <a:r>
              <a:rPr lang="en-US" sz="2000" u="sng" dirty="0" smtClean="0"/>
              <a:t>or</a:t>
            </a:r>
          </a:p>
          <a:p>
            <a:pPr lvl="1" indent="-282575"/>
            <a:r>
              <a:rPr lang="en-US" sz="2000" dirty="0" smtClean="0"/>
              <a:t>Unaccompanied Youth</a:t>
            </a:r>
          </a:p>
          <a:p>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955"/>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31955"/>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55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a:solidFill>
            <a:schemeClr val="accent3"/>
          </a:solidFill>
        </p:spPr>
        <p:txBody>
          <a:bodyPr/>
          <a:lstStyle/>
          <a:p>
            <a:r>
              <a:rPr lang="en-US" dirty="0" smtClean="0"/>
              <a:t>Identification</a:t>
            </a:r>
            <a:endParaRPr lang="en-US" dirty="0"/>
          </a:p>
        </p:txBody>
      </p:sp>
      <p:sp>
        <p:nvSpPr>
          <p:cNvPr id="3" name="Content Placeholder 2"/>
          <p:cNvSpPr>
            <a:spLocks noGrp="1"/>
          </p:cNvSpPr>
          <p:nvPr>
            <p:ph idx="1"/>
          </p:nvPr>
        </p:nvSpPr>
        <p:spPr>
          <a:xfrm>
            <a:off x="2057400" y="1371600"/>
            <a:ext cx="6629400" cy="4525963"/>
          </a:xfrm>
        </p:spPr>
        <p:txBody>
          <a:bodyPr>
            <a:normAutofit fontScale="77500" lnSpcReduction="20000"/>
          </a:bodyPr>
          <a:lstStyle/>
          <a:p>
            <a:pPr marL="1588" indent="0">
              <a:lnSpc>
                <a:spcPct val="90000"/>
              </a:lnSpc>
              <a:buNone/>
            </a:pPr>
            <a:r>
              <a:rPr lang="en-US" sz="3100" dirty="0" smtClean="0">
                <a:solidFill>
                  <a:schemeClr val="accent5">
                    <a:lumMod val="50000"/>
                  </a:schemeClr>
                </a:solidFill>
              </a:rPr>
              <a:t>Local Education Agency Liaison must ensure that student meets the definition….</a:t>
            </a:r>
          </a:p>
          <a:p>
            <a:pPr marL="1588" indent="0">
              <a:lnSpc>
                <a:spcPct val="90000"/>
              </a:lnSpc>
              <a:buNone/>
            </a:pPr>
            <a:endParaRPr lang="en-US" sz="2400" dirty="0" smtClean="0">
              <a:solidFill>
                <a:schemeClr val="accent5">
                  <a:lumMod val="50000"/>
                </a:schemeClr>
              </a:solidFill>
            </a:endParaRPr>
          </a:p>
          <a:p>
            <a:pPr>
              <a:lnSpc>
                <a:spcPct val="90000"/>
              </a:lnSpc>
              <a:buNone/>
            </a:pPr>
            <a:r>
              <a:rPr lang="en-US" sz="2400" dirty="0" smtClean="0"/>
              <a:t>(i) </a:t>
            </a:r>
            <a:r>
              <a:rPr lang="en-US" sz="2800" dirty="0" smtClean="0"/>
              <a:t>The term ‘homeless children and youth’ (A)means individuals who lack a </a:t>
            </a:r>
            <a:r>
              <a:rPr lang="en-US" sz="2800" b="1" dirty="0" smtClean="0"/>
              <a:t>fixed</a:t>
            </a:r>
            <a:r>
              <a:rPr lang="en-US" sz="2800" dirty="0" smtClean="0"/>
              <a:t>, </a:t>
            </a:r>
            <a:r>
              <a:rPr lang="en-US" sz="2800" b="1" dirty="0" smtClean="0"/>
              <a:t>regular</a:t>
            </a:r>
            <a:r>
              <a:rPr lang="en-US" sz="2800" dirty="0" smtClean="0"/>
              <a:t>, and </a:t>
            </a:r>
            <a:r>
              <a:rPr lang="en-US" sz="2800" b="1" dirty="0" smtClean="0"/>
              <a:t>adequate</a:t>
            </a:r>
            <a:r>
              <a:rPr lang="en-US" sz="2800" dirty="0" smtClean="0"/>
              <a:t> nighttime residence. [725(2)(A)]</a:t>
            </a:r>
          </a:p>
          <a:p>
            <a:pPr>
              <a:lnSpc>
                <a:spcPct val="90000"/>
              </a:lnSpc>
              <a:buNone/>
            </a:pPr>
            <a:endParaRPr lang="en-US" sz="2800" dirty="0" smtClean="0"/>
          </a:p>
          <a:p>
            <a:pPr lvl="1">
              <a:lnSpc>
                <a:spcPct val="90000"/>
              </a:lnSpc>
              <a:buFont typeface="Wingdings" pitchFamily="2" charset="2"/>
              <a:buChar char="§"/>
            </a:pPr>
            <a:r>
              <a:rPr lang="en-US" u="sng" dirty="0" smtClean="0"/>
              <a:t>Fixed </a:t>
            </a:r>
            <a:r>
              <a:rPr lang="en-US" dirty="0" smtClean="0"/>
              <a:t>– one that is stationary, permanent, and not subject to change</a:t>
            </a:r>
          </a:p>
          <a:p>
            <a:pPr lvl="1">
              <a:lnSpc>
                <a:spcPct val="90000"/>
              </a:lnSpc>
              <a:buFont typeface="Wingdings" pitchFamily="2" charset="2"/>
              <a:buChar char="§"/>
            </a:pPr>
            <a:endParaRPr lang="en-US" dirty="0" smtClean="0"/>
          </a:p>
          <a:p>
            <a:pPr lvl="1">
              <a:lnSpc>
                <a:spcPct val="90000"/>
              </a:lnSpc>
              <a:buFont typeface="Wingdings" pitchFamily="2" charset="2"/>
              <a:buChar char="§"/>
            </a:pPr>
            <a:r>
              <a:rPr lang="en-US" u="sng" dirty="0" smtClean="0"/>
              <a:t>Regular</a:t>
            </a:r>
            <a:r>
              <a:rPr lang="en-US" dirty="0" smtClean="0"/>
              <a:t> – one which is used on a regular (i.e. nightly) basis</a:t>
            </a:r>
          </a:p>
          <a:p>
            <a:pPr lvl="1">
              <a:lnSpc>
                <a:spcPct val="90000"/>
              </a:lnSpc>
              <a:buFont typeface="Wingdings" pitchFamily="2" charset="2"/>
              <a:buChar char="§"/>
            </a:pPr>
            <a:endParaRPr lang="en-US" dirty="0" smtClean="0"/>
          </a:p>
          <a:p>
            <a:pPr lvl="1">
              <a:lnSpc>
                <a:spcPct val="90000"/>
              </a:lnSpc>
              <a:buFont typeface="Wingdings" pitchFamily="2" charset="2"/>
              <a:buChar char="§"/>
            </a:pPr>
            <a:r>
              <a:rPr lang="en-US" u="sng" dirty="0" smtClean="0"/>
              <a:t>Adequate</a:t>
            </a:r>
            <a:r>
              <a:rPr lang="en-US" dirty="0" smtClean="0"/>
              <a:t> – one that is sufficient for meeting both the physical and psychological needs typically met in home environments. </a:t>
            </a:r>
          </a:p>
          <a:p>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914" y="0"/>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569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a:solidFill>
            <a:schemeClr val="accent3"/>
          </a:solidFill>
        </p:spPr>
        <p:txBody>
          <a:bodyPr>
            <a:normAutofit fontScale="90000"/>
          </a:bodyPr>
          <a:lstStyle/>
          <a:p>
            <a:r>
              <a:rPr lang="en-US" dirty="0" smtClean="0"/>
              <a:t>Identification</a:t>
            </a:r>
            <a:endParaRPr lang="en-US" dirty="0"/>
          </a:p>
        </p:txBody>
      </p:sp>
      <p:sp>
        <p:nvSpPr>
          <p:cNvPr id="3" name="Content Placeholder 2"/>
          <p:cNvSpPr>
            <a:spLocks noGrp="1"/>
          </p:cNvSpPr>
          <p:nvPr>
            <p:ph idx="1"/>
          </p:nvPr>
        </p:nvSpPr>
        <p:spPr>
          <a:xfrm>
            <a:off x="228600" y="1371600"/>
            <a:ext cx="8686800" cy="4525963"/>
          </a:xfrm>
        </p:spPr>
        <p:txBody>
          <a:bodyPr>
            <a:normAutofit fontScale="92500" lnSpcReduction="20000"/>
          </a:bodyPr>
          <a:lstStyle/>
          <a:p>
            <a:pPr marL="1588" indent="0">
              <a:lnSpc>
                <a:spcPct val="90000"/>
              </a:lnSpc>
              <a:buNone/>
            </a:pPr>
            <a:r>
              <a:rPr lang="en-US" sz="3100" dirty="0" smtClean="0">
                <a:solidFill>
                  <a:schemeClr val="accent5">
                    <a:lumMod val="50000"/>
                  </a:schemeClr>
                </a:solidFill>
              </a:rPr>
              <a:t>Definition </a:t>
            </a:r>
            <a:r>
              <a:rPr lang="en-US" sz="3100" dirty="0" err="1" smtClean="0">
                <a:solidFill>
                  <a:schemeClr val="accent5">
                    <a:lumMod val="50000"/>
                  </a:schemeClr>
                </a:solidFill>
              </a:rPr>
              <a:t>con’t</a:t>
            </a:r>
            <a:r>
              <a:rPr lang="en-US" sz="3100" dirty="0" smtClean="0">
                <a:solidFill>
                  <a:schemeClr val="accent5">
                    <a:lumMod val="50000"/>
                  </a:schemeClr>
                </a:solidFill>
              </a:rPr>
              <a:t>….</a:t>
            </a:r>
          </a:p>
          <a:p>
            <a:pPr marL="1588" indent="0">
              <a:lnSpc>
                <a:spcPct val="90000"/>
              </a:lnSpc>
              <a:buNone/>
            </a:pPr>
            <a:endParaRPr lang="en-US" sz="2400" dirty="0" smtClean="0">
              <a:solidFill>
                <a:schemeClr val="accent5">
                  <a:lumMod val="50000"/>
                </a:schemeClr>
              </a:solidFill>
            </a:endParaRPr>
          </a:p>
          <a:p>
            <a:pPr lvl="2"/>
            <a:r>
              <a:rPr lang="en-US" dirty="0" smtClean="0"/>
              <a:t>Sharing housing due to loss of housing or economic hardship.</a:t>
            </a:r>
            <a:endParaRPr lang="en-US" sz="2800" dirty="0" smtClean="0"/>
          </a:p>
          <a:p>
            <a:pPr lvl="2"/>
            <a:r>
              <a:rPr lang="en-US" dirty="0" smtClean="0"/>
              <a:t>Living in motels, hotels, trailer parks, or camping grounds due to lack of alternative adequate housing.</a:t>
            </a:r>
            <a:endParaRPr lang="en-US" sz="2800" dirty="0" smtClean="0"/>
          </a:p>
          <a:p>
            <a:pPr lvl="2"/>
            <a:r>
              <a:rPr lang="en-US" dirty="0" smtClean="0"/>
              <a:t>Living in emergency or transitional housing. </a:t>
            </a:r>
            <a:endParaRPr lang="en-US" sz="2800" dirty="0" smtClean="0"/>
          </a:p>
          <a:p>
            <a:pPr lvl="2"/>
            <a:r>
              <a:rPr lang="en-US" dirty="0" smtClean="0"/>
              <a:t>Abandoned in hospitals.</a:t>
            </a:r>
            <a:endParaRPr lang="en-US" sz="2800" dirty="0" smtClean="0"/>
          </a:p>
          <a:p>
            <a:pPr lvl="2"/>
            <a:r>
              <a:rPr lang="en-US" dirty="0" smtClean="0"/>
              <a:t>Awaiting foster care. </a:t>
            </a:r>
            <a:endParaRPr lang="en-US" sz="2800" dirty="0" smtClean="0"/>
          </a:p>
          <a:p>
            <a:pPr lvl="2"/>
            <a:r>
              <a:rPr lang="en-US" dirty="0" smtClean="0"/>
              <a:t>Living in cars, parks, public spaces, abandoned buildings, substandard housing, and bus or train stations.</a:t>
            </a:r>
            <a:endParaRPr lang="en-US" sz="2800" dirty="0" smtClean="0"/>
          </a:p>
          <a:p>
            <a:pPr lvl="2"/>
            <a:r>
              <a:rPr lang="en-US" dirty="0" smtClean="0"/>
              <a:t>Children and youth who have a primary nighttime residence that is a public or private place not designed for, or ordinarily used as, regular sleeping accommodations.</a:t>
            </a:r>
            <a:endParaRPr lang="en-US" sz="2800" dirty="0" smtClean="0"/>
          </a:p>
          <a:p>
            <a:pPr>
              <a:lnSpc>
                <a:spcPct val="90000"/>
              </a:lnSpc>
              <a:buNone/>
            </a:pPr>
            <a:endParaRPr lang="en-US" dirty="0"/>
          </a:p>
        </p:txBody>
      </p:sp>
      <p:pic>
        <p:nvPicPr>
          <p:cNvPr id="4"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3" y="0"/>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erie.Todacheene\AppData\Local\Microsoft\Windows\Temporary Internet Files\Content.IE5\VJMWA2P3\MC900432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0"/>
            <a:ext cx="838086" cy="8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885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1581</Words>
  <Application>Microsoft Office PowerPoint</Application>
  <PresentationFormat>On-screen Show (4:3)</PresentationFormat>
  <Paragraphs>190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BIE McKinney Vento Local Liaison Training: McKinney Vento</vt:lpstr>
      <vt:lpstr>Agenda</vt:lpstr>
      <vt:lpstr>History McKinney-Vento Homeless Assistance Act</vt:lpstr>
      <vt:lpstr>Policies &amp; Procedures</vt:lpstr>
      <vt:lpstr>Policies &amp; Procedures</vt:lpstr>
      <vt:lpstr>Identification</vt:lpstr>
      <vt:lpstr>Identification</vt:lpstr>
      <vt:lpstr>Identification</vt:lpstr>
      <vt:lpstr>Identification</vt:lpstr>
      <vt:lpstr>Identification</vt:lpstr>
      <vt:lpstr>What are some identification Strategies?</vt:lpstr>
      <vt:lpstr>What are some identification Strategies?</vt:lpstr>
      <vt:lpstr>Enrollment</vt:lpstr>
      <vt:lpstr>Enrollment</vt:lpstr>
      <vt:lpstr>Enrollment</vt:lpstr>
      <vt:lpstr>Enrollment</vt:lpstr>
      <vt:lpstr>Educational Service Plan</vt:lpstr>
      <vt:lpstr>Educational Service Plan</vt:lpstr>
      <vt:lpstr>Public Notice</vt:lpstr>
      <vt:lpstr>Public Notice</vt:lpstr>
      <vt:lpstr>Public Notice</vt:lpstr>
      <vt:lpstr>Accountability</vt:lpstr>
      <vt:lpstr>Accountability</vt:lpstr>
      <vt:lpstr>Accountability</vt:lpstr>
      <vt:lpstr>Accountability</vt:lpstr>
      <vt:lpstr>Funding</vt:lpstr>
      <vt:lpstr>Resources</vt:lpstr>
      <vt:lpstr>Additional Resources</vt:lpstr>
      <vt:lpstr>McKinney Vento Local Liaison Trainings (WebEx)</vt:lpstr>
      <vt:lpstr>QUESTIONS</vt:lpstr>
      <vt:lpstr>BIE State Coordinator</vt:lpstr>
    </vt:vector>
  </TitlesOfParts>
  <Company>BIE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Todacheene, Valerie</dc:creator>
  <cp:lastModifiedBy>Todacheene, Valerie</cp:lastModifiedBy>
  <cp:revision>31</cp:revision>
  <dcterms:created xsi:type="dcterms:W3CDTF">2013-04-05T15:57:14Z</dcterms:created>
  <dcterms:modified xsi:type="dcterms:W3CDTF">2013-11-25T20:40:10Z</dcterms:modified>
</cp:coreProperties>
</file>