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04" r:id="rId2"/>
  </p:sldMasterIdLst>
  <p:notesMasterIdLst>
    <p:notesMasterId r:id="rId26"/>
  </p:notesMasterIdLst>
  <p:handoutMasterIdLst>
    <p:handoutMasterId r:id="rId27"/>
  </p:handoutMasterIdLst>
  <p:sldIdLst>
    <p:sldId id="256" r:id="rId3"/>
    <p:sldId id="313" r:id="rId4"/>
    <p:sldId id="378" r:id="rId5"/>
    <p:sldId id="343" r:id="rId6"/>
    <p:sldId id="374" r:id="rId7"/>
    <p:sldId id="345" r:id="rId8"/>
    <p:sldId id="347" r:id="rId9"/>
    <p:sldId id="363" r:id="rId10"/>
    <p:sldId id="364" r:id="rId11"/>
    <p:sldId id="365" r:id="rId12"/>
    <p:sldId id="366" r:id="rId13"/>
    <p:sldId id="367" r:id="rId14"/>
    <p:sldId id="359" r:id="rId15"/>
    <p:sldId id="368" r:id="rId16"/>
    <p:sldId id="369" r:id="rId17"/>
    <p:sldId id="370" r:id="rId18"/>
    <p:sldId id="344" r:id="rId19"/>
    <p:sldId id="358" r:id="rId20"/>
    <p:sldId id="376" r:id="rId21"/>
    <p:sldId id="377" r:id="rId22"/>
    <p:sldId id="375" r:id="rId23"/>
    <p:sldId id="312" r:id="rId24"/>
    <p:sldId id="287" r:id="rId25"/>
  </p:sldIdLst>
  <p:sldSz cx="8594725" cy="6858000"/>
  <p:notesSz cx="6858000" cy="9077325"/>
  <p:custShowLst>
    <p:custShow name="Custom Show 1" id="0">
      <p:sldLst>
        <p:sld r:id="rId3"/>
        <p:sld r:id="rId25"/>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OWMAN" initials="D" lastIdx="8" clrIdx="0"/>
  <p:cmAuthor id="1" name="Katherine Campbell" initials="KC" lastIdx="0" clrIdx="1"/>
  <p:cmAuthor id="2" name="Sandoval, Marie S." initials="SM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391" autoAdjust="0"/>
  </p:normalViewPr>
  <p:slideViewPr>
    <p:cSldViewPr>
      <p:cViewPr varScale="1">
        <p:scale>
          <a:sx n="127" d="100"/>
          <a:sy n="127" d="100"/>
        </p:scale>
        <p:origin x="-480" y="-102"/>
      </p:cViewPr>
      <p:guideLst>
        <p:guide orient="horz" pos="2160"/>
        <p:guide pos="2707"/>
      </p:guideLst>
    </p:cSldViewPr>
  </p:slideViewPr>
  <p:notesTextViewPr>
    <p:cViewPr>
      <p:scale>
        <a:sx n="100" d="100"/>
        <a:sy n="100" d="100"/>
      </p:scale>
      <p:origin x="0" y="0"/>
    </p:cViewPr>
  </p:notesTextViewPr>
  <p:sorterViewPr>
    <p:cViewPr>
      <p:scale>
        <a:sx n="100" d="100"/>
        <a:sy n="100" d="100"/>
      </p:scale>
      <p:origin x="0" y="1644"/>
    </p:cViewPr>
  </p:sorterViewPr>
  <p:notesViewPr>
    <p:cSldViewPr>
      <p:cViewPr varScale="1">
        <p:scale>
          <a:sx n="103" d="100"/>
          <a:sy n="103" d="100"/>
        </p:scale>
        <p:origin x="-2442" y="-90"/>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4177"/>
          </a:xfrm>
          <a:prstGeom prst="rect">
            <a:avLst/>
          </a:prstGeom>
        </p:spPr>
        <p:txBody>
          <a:bodyPr vert="horz" lIns="89342" tIns="44671" rIns="89342" bIns="44671" rtlCol="0"/>
          <a:lstStyle>
            <a:lvl1pPr algn="l">
              <a:defRPr sz="1200"/>
            </a:lvl1pPr>
          </a:lstStyle>
          <a:p>
            <a:pPr>
              <a:defRPr/>
            </a:pPr>
            <a:endParaRPr lang="en-US"/>
          </a:p>
        </p:txBody>
      </p:sp>
      <p:sp>
        <p:nvSpPr>
          <p:cNvPr id="3" name="Date Placeholder 2"/>
          <p:cNvSpPr>
            <a:spLocks noGrp="1"/>
          </p:cNvSpPr>
          <p:nvPr>
            <p:ph type="dt" sz="quarter" idx="1"/>
          </p:nvPr>
        </p:nvSpPr>
        <p:spPr>
          <a:xfrm>
            <a:off x="3884028" y="0"/>
            <a:ext cx="2972421" cy="454177"/>
          </a:xfrm>
          <a:prstGeom prst="rect">
            <a:avLst/>
          </a:prstGeom>
        </p:spPr>
        <p:txBody>
          <a:bodyPr vert="horz" lIns="89342" tIns="44671" rIns="89342" bIns="44671" rtlCol="0"/>
          <a:lstStyle>
            <a:lvl1pPr algn="r">
              <a:defRPr sz="1200"/>
            </a:lvl1pPr>
          </a:lstStyle>
          <a:p>
            <a:pPr>
              <a:defRPr/>
            </a:pPr>
            <a:fld id="{A65DCB74-B1B5-4906-813F-C4E580A7D9D5}" type="datetimeFigureOut">
              <a:rPr lang="en-US"/>
              <a:pPr>
                <a:defRPr/>
              </a:pPr>
              <a:t>1/13/2014</a:t>
            </a:fld>
            <a:endParaRPr lang="en-US" dirty="0"/>
          </a:p>
        </p:txBody>
      </p:sp>
      <p:sp>
        <p:nvSpPr>
          <p:cNvPr id="4" name="Footer Placeholder 3"/>
          <p:cNvSpPr>
            <a:spLocks noGrp="1"/>
          </p:cNvSpPr>
          <p:nvPr>
            <p:ph type="ftr" sz="quarter" idx="2"/>
          </p:nvPr>
        </p:nvSpPr>
        <p:spPr>
          <a:xfrm>
            <a:off x="2" y="8621599"/>
            <a:ext cx="2972421" cy="454177"/>
          </a:xfrm>
          <a:prstGeom prst="rect">
            <a:avLst/>
          </a:prstGeom>
        </p:spPr>
        <p:txBody>
          <a:bodyPr vert="horz" lIns="89342" tIns="44671" rIns="89342" bIns="4467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028" y="8621599"/>
            <a:ext cx="2972421" cy="454177"/>
          </a:xfrm>
          <a:prstGeom prst="rect">
            <a:avLst/>
          </a:prstGeom>
        </p:spPr>
        <p:txBody>
          <a:bodyPr vert="horz" lIns="89342" tIns="44671" rIns="89342" bIns="44671" rtlCol="0" anchor="b"/>
          <a:lstStyle>
            <a:lvl1pPr algn="r">
              <a:defRPr sz="1200"/>
            </a:lvl1pPr>
          </a:lstStyle>
          <a:p>
            <a:pPr>
              <a:defRPr/>
            </a:pPr>
            <a:fld id="{880B9121-61C0-4C58-AC38-17327082D04F}" type="slidenum">
              <a:rPr lang="en-US"/>
              <a:pPr>
                <a:defRPr/>
              </a:pPr>
              <a:t>‹#›</a:t>
            </a:fld>
            <a:endParaRPr lang="en-US" dirty="0"/>
          </a:p>
        </p:txBody>
      </p:sp>
    </p:spTree>
    <p:extLst>
      <p:ext uri="{BB962C8B-B14F-4D97-AF65-F5344CB8AC3E}">
        <p14:creationId xmlns:p14="http://schemas.microsoft.com/office/powerpoint/2010/main" val="169869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4177"/>
          </a:xfrm>
          <a:prstGeom prst="rect">
            <a:avLst/>
          </a:prstGeom>
        </p:spPr>
        <p:txBody>
          <a:bodyPr vert="horz" lIns="89342" tIns="44671" rIns="89342" bIns="44671" rtlCol="0"/>
          <a:lstStyle>
            <a:lvl1pPr algn="l">
              <a:defRPr sz="1200"/>
            </a:lvl1pPr>
          </a:lstStyle>
          <a:p>
            <a:pPr>
              <a:defRPr/>
            </a:pPr>
            <a:endParaRPr lang="en-US"/>
          </a:p>
        </p:txBody>
      </p:sp>
      <p:sp>
        <p:nvSpPr>
          <p:cNvPr id="3" name="Date Placeholder 2"/>
          <p:cNvSpPr>
            <a:spLocks noGrp="1"/>
          </p:cNvSpPr>
          <p:nvPr>
            <p:ph type="dt" idx="1"/>
          </p:nvPr>
        </p:nvSpPr>
        <p:spPr>
          <a:xfrm>
            <a:off x="3884028" y="0"/>
            <a:ext cx="2972421" cy="454177"/>
          </a:xfrm>
          <a:prstGeom prst="rect">
            <a:avLst/>
          </a:prstGeom>
        </p:spPr>
        <p:txBody>
          <a:bodyPr vert="horz" lIns="89342" tIns="44671" rIns="89342" bIns="44671" rtlCol="0"/>
          <a:lstStyle>
            <a:lvl1pPr algn="r">
              <a:defRPr sz="1200"/>
            </a:lvl1pPr>
          </a:lstStyle>
          <a:p>
            <a:pPr>
              <a:defRPr/>
            </a:pPr>
            <a:fld id="{EAC15341-89BD-4966-8BE2-BC692A377883}" type="datetimeFigureOut">
              <a:rPr lang="en-US"/>
              <a:pPr>
                <a:defRPr/>
              </a:pPr>
              <a:t>1/13/2014</a:t>
            </a:fld>
            <a:endParaRPr lang="en-US" dirty="0"/>
          </a:p>
        </p:txBody>
      </p:sp>
      <p:sp>
        <p:nvSpPr>
          <p:cNvPr id="4" name="Slide Image Placeholder 3"/>
          <p:cNvSpPr>
            <a:spLocks noGrp="1" noRot="1" noChangeAspect="1"/>
          </p:cNvSpPr>
          <p:nvPr>
            <p:ph type="sldImg" idx="2"/>
          </p:nvPr>
        </p:nvSpPr>
        <p:spPr>
          <a:xfrm>
            <a:off x="1296988" y="681038"/>
            <a:ext cx="4264025" cy="3403600"/>
          </a:xfrm>
          <a:prstGeom prst="rect">
            <a:avLst/>
          </a:prstGeom>
          <a:noFill/>
          <a:ln w="12700">
            <a:solidFill>
              <a:prstClr val="black"/>
            </a:solidFill>
          </a:ln>
        </p:spPr>
        <p:txBody>
          <a:bodyPr vert="horz" lIns="89342" tIns="44671" rIns="89342" bIns="44671" rtlCol="0" anchor="ctr"/>
          <a:lstStyle/>
          <a:p>
            <a:pPr lvl="0"/>
            <a:endParaRPr lang="en-US" noProof="0" dirty="0" smtClean="0"/>
          </a:p>
        </p:txBody>
      </p:sp>
      <p:sp>
        <p:nvSpPr>
          <p:cNvPr id="5" name="Notes Placeholder 4"/>
          <p:cNvSpPr>
            <a:spLocks noGrp="1"/>
          </p:cNvSpPr>
          <p:nvPr>
            <p:ph type="body" sz="quarter" idx="3"/>
          </p:nvPr>
        </p:nvSpPr>
        <p:spPr>
          <a:xfrm>
            <a:off x="686422" y="4312351"/>
            <a:ext cx="5485158" cy="4084487"/>
          </a:xfrm>
          <a:prstGeom prst="rect">
            <a:avLst/>
          </a:prstGeom>
        </p:spPr>
        <p:txBody>
          <a:bodyPr vert="horz" lIns="89342" tIns="44671" rIns="89342" bIns="446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621599"/>
            <a:ext cx="2972421" cy="454177"/>
          </a:xfrm>
          <a:prstGeom prst="rect">
            <a:avLst/>
          </a:prstGeom>
        </p:spPr>
        <p:txBody>
          <a:bodyPr vert="horz" lIns="89342" tIns="44671" rIns="89342" bIns="4467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028" y="8621599"/>
            <a:ext cx="2972421" cy="454177"/>
          </a:xfrm>
          <a:prstGeom prst="rect">
            <a:avLst/>
          </a:prstGeom>
        </p:spPr>
        <p:txBody>
          <a:bodyPr vert="horz" lIns="89342" tIns="44671" rIns="89342" bIns="44671" rtlCol="0" anchor="b"/>
          <a:lstStyle>
            <a:lvl1pPr algn="r">
              <a:defRPr sz="1200"/>
            </a:lvl1pPr>
          </a:lstStyle>
          <a:p>
            <a:pPr>
              <a:defRPr/>
            </a:pPr>
            <a:fld id="{1FCB9F91-43AD-4BE1-9605-B40EDCB329F1}" type="slidenum">
              <a:rPr lang="en-US"/>
              <a:pPr>
                <a:defRPr/>
              </a:pPr>
              <a:t>‹#›</a:t>
            </a:fld>
            <a:endParaRPr lang="en-US" dirty="0"/>
          </a:p>
        </p:txBody>
      </p:sp>
    </p:spTree>
    <p:extLst>
      <p:ext uri="{BB962C8B-B14F-4D97-AF65-F5344CB8AC3E}">
        <p14:creationId xmlns:p14="http://schemas.microsoft.com/office/powerpoint/2010/main" val="148643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605" y="2130428"/>
            <a:ext cx="730551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89209" y="3886200"/>
            <a:ext cx="60163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34495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28284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1177" y="274641"/>
            <a:ext cx="1933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9736" y="274641"/>
            <a:ext cx="565819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638478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604" y="1905001"/>
            <a:ext cx="7090648"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4604" y="4572000"/>
            <a:ext cx="6073606"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7A5066-31BF-4A08-8B89-D904339A951B}"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4" y="5486400"/>
            <a:ext cx="719957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78924" y="3852863"/>
            <a:ext cx="576712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9C01EE-3FFA-48A1-A340-20E3F822DCA0}"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36" y="1536192"/>
            <a:ext cx="343789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54117" y="1536192"/>
            <a:ext cx="343789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AECDA2-C1B5-4821-BE3E-15AAF34F36BC}"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9736" y="1535113"/>
            <a:ext cx="343789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9736" y="2174875"/>
            <a:ext cx="3437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54117" y="1535113"/>
            <a:ext cx="343789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54117" y="2174875"/>
            <a:ext cx="3437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074E2DD-0CC1-498B-9FB8-6D1962384157}"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4F5954-DFBE-4750-AB61-4482132DF76A}"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C883DB-71B1-4928-8F28-F08932ED3A3A}"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492" y="5495544"/>
            <a:ext cx="7305516"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86490" y="6096000"/>
            <a:ext cx="7305517"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043DAD-7859-495F-8E83-67EE6152FA76}" type="slidenum">
              <a:rPr lang="en-US" smtClean="0"/>
              <a:pPr>
                <a:defRPr/>
              </a:pPr>
              <a:t>‹#›</a:t>
            </a:fld>
            <a:endParaRPr lang="en-US" dirty="0"/>
          </a:p>
        </p:txBody>
      </p:sp>
      <p:sp>
        <p:nvSpPr>
          <p:cNvPr id="9" name="Content Placeholder 8"/>
          <p:cNvSpPr>
            <a:spLocks noGrp="1"/>
          </p:cNvSpPr>
          <p:nvPr>
            <p:ph sz="quarter" idx="13"/>
          </p:nvPr>
        </p:nvSpPr>
        <p:spPr>
          <a:xfrm>
            <a:off x="286491" y="381000"/>
            <a:ext cx="7305516"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021858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626" y="5495278"/>
            <a:ext cx="7305516"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7950121"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83626" y="6096000"/>
            <a:ext cx="7305516"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C5B9254E-A7BE-4A81-80E2-1EBFE3432C1D}"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transition>
    <p:blinds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EF2B0C-E71E-4287-8F21-71A7CA77308E}"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1176" y="274639"/>
            <a:ext cx="1647322"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9736" y="274639"/>
            <a:ext cx="565819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86EB2C-A5E6-48E5-90A2-4C2D4FE66093}"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4" y="4406903"/>
            <a:ext cx="730551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78924" y="2906713"/>
            <a:ext cx="730551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0938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36" y="1600203"/>
            <a:ext cx="37960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68985" y="1600203"/>
            <a:ext cx="37960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26504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9736" y="1535113"/>
            <a:ext cx="37974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9736" y="2174875"/>
            <a:ext cx="37974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66001" y="1535113"/>
            <a:ext cx="3798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66001" y="2174875"/>
            <a:ext cx="3798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239177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03374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16347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738" y="273050"/>
            <a:ext cx="282760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60299" y="273053"/>
            <a:ext cx="48046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9738" y="1435103"/>
            <a:ext cx="28276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6468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4626" y="4800600"/>
            <a:ext cx="515683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84626" y="612775"/>
            <a:ext cx="5156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84626" y="5367338"/>
            <a:ext cx="5156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85841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737" y="274638"/>
            <a:ext cx="773525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29737" y="1600203"/>
            <a:ext cx="773525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29736" y="6356353"/>
            <a:ext cx="20054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936532" y="6356353"/>
            <a:ext cx="27216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59553" y="6356353"/>
            <a:ext cx="20054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8C40D-2854-4E0D-8CCC-7F90FACF1AD5}" type="slidenum">
              <a:rPr lang="en-US" smtClean="0"/>
              <a:t>‹#›</a:t>
            </a:fld>
            <a:endParaRPr lang="en-US"/>
          </a:p>
        </p:txBody>
      </p:sp>
    </p:spTree>
    <p:extLst>
      <p:ext uri="{BB962C8B-B14F-4D97-AF65-F5344CB8AC3E}">
        <p14:creationId xmlns:p14="http://schemas.microsoft.com/office/powerpoint/2010/main" val="22811616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736" y="274638"/>
            <a:ext cx="7162271"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29736" y="1600200"/>
            <a:ext cx="7162271"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950121" y="0"/>
            <a:ext cx="6446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50121" y="5486400"/>
            <a:ext cx="644604"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19288" y="5648960"/>
            <a:ext cx="515684"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FD292F3-8E72-4727-B05E-F2835E7F2198}" type="slidenum">
              <a:rPr lang="en-US" smtClean="0"/>
              <a:pPr>
                <a:defRPr/>
              </a:pPr>
              <a:t>‹#›</a:t>
            </a:fld>
            <a:endParaRPr lang="en-US" dirty="0"/>
          </a:p>
        </p:txBody>
      </p:sp>
      <p:sp>
        <p:nvSpPr>
          <p:cNvPr id="5" name="Footer Placeholder 4"/>
          <p:cNvSpPr>
            <a:spLocks noGrp="1"/>
          </p:cNvSpPr>
          <p:nvPr>
            <p:ph type="ftr" sz="quarter" idx="3"/>
          </p:nvPr>
        </p:nvSpPr>
        <p:spPr>
          <a:xfrm rot="16200000">
            <a:off x="7060068" y="4059746"/>
            <a:ext cx="2367281" cy="343789"/>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024509" y="1656906"/>
            <a:ext cx="2438399" cy="343789"/>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blinds dir="vert"/>
  </p:transition>
  <p:timing>
    <p:tnLst>
      <p:par>
        <p:cTn id="1" dur="indefinite" restart="never" nodeType="tmRoot"/>
      </p:par>
    </p:tnLst>
  </p:timing>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viwc.org/Assets/linklogos/DOI-Logo.jpg"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ie.edu/"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Valerie.Todacheene@bie.edu"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7954962" cy="1905000"/>
          </a:xfrm>
        </p:spPr>
        <p:txBody>
          <a:bodyPr>
            <a:normAutofit fontScale="90000"/>
          </a:bodyPr>
          <a:lstStyle/>
          <a:p>
            <a:pPr algn="ctr" eaLnBrk="1" fontAlgn="auto" hangingPunct="1">
              <a:spcAft>
                <a:spcPts val="0"/>
              </a:spcAft>
              <a:defRPr/>
            </a:pP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err="1" smtClean="0">
                <a:latin typeface="Aharoni" pitchFamily="2" charset="-79"/>
                <a:cs typeface="Aharoni" pitchFamily="2" charset="-79"/>
              </a:rPr>
              <a:t>MCkINNEY-vento</a:t>
            </a:r>
            <a:r>
              <a:rPr lang="en-US" dirty="0" smtClean="0">
                <a:latin typeface="Aharoni" pitchFamily="2" charset="-79"/>
                <a:cs typeface="Aharoni" pitchFamily="2" charset="-79"/>
              </a:rPr>
              <a:t> homeless education</a:t>
            </a:r>
            <a:br>
              <a:rPr lang="en-US" dirty="0" smtClean="0">
                <a:latin typeface="Aharoni" pitchFamily="2" charset="-79"/>
                <a:cs typeface="Aharoni" pitchFamily="2" charset="-79"/>
              </a:rPr>
            </a:br>
            <a:r>
              <a:rPr lang="en-US" sz="3100" dirty="0" smtClean="0">
                <a:latin typeface="+mn-lt"/>
                <a:cs typeface="Aharoni" pitchFamily="2" charset="-79"/>
              </a:rPr>
              <a:t>2012-2015 grant awardee training</a:t>
            </a:r>
            <a:r>
              <a:rPr lang="en-US" dirty="0" smtClean="0"/>
              <a:t/>
            </a:r>
            <a:br>
              <a:rPr lang="en-US" dirty="0" smtClean="0"/>
            </a:br>
            <a:endParaRPr lang="en-US" dirty="0" smtClean="0"/>
          </a:p>
        </p:txBody>
      </p:sp>
      <p:sp>
        <p:nvSpPr>
          <p:cNvPr id="3" name="Subtitle 2"/>
          <p:cNvSpPr>
            <a:spLocks noGrp="1"/>
          </p:cNvSpPr>
          <p:nvPr>
            <p:ph type="body" idx="1"/>
          </p:nvPr>
        </p:nvSpPr>
        <p:spPr>
          <a:xfrm>
            <a:off x="0" y="4495800"/>
            <a:ext cx="7954962" cy="2209800"/>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0" lvl="3" algn="ctr">
              <a:defRPr/>
            </a:pPr>
            <a:r>
              <a:rPr lang="en-US" sz="6400" dirty="0" smtClean="0"/>
              <a:t>   </a:t>
            </a:r>
            <a:r>
              <a:rPr lang="en-US" sz="3200" dirty="0" smtClean="0"/>
              <a:t>Division </a:t>
            </a:r>
            <a:r>
              <a:rPr lang="en-US" sz="3200" dirty="0"/>
              <a:t>of Performance and </a:t>
            </a:r>
            <a:r>
              <a:rPr lang="en-US" sz="3200" dirty="0" smtClean="0"/>
              <a:t>Accountability</a:t>
            </a:r>
          </a:p>
          <a:p>
            <a:pPr marL="0" lvl="3">
              <a:defRPr/>
            </a:pPr>
            <a:endParaRPr lang="en-US" sz="3200" dirty="0" smtClean="0"/>
          </a:p>
          <a:p>
            <a:pPr marL="0" lvl="3" algn="ctr">
              <a:defRPr/>
            </a:pPr>
            <a:r>
              <a:rPr lang="en-US" sz="3200" dirty="0" smtClean="0"/>
              <a:t>January 14, 2014</a:t>
            </a:r>
          </a:p>
          <a:p>
            <a:pPr marL="0" lvl="3" algn="ctr">
              <a:defRPr/>
            </a:pPr>
            <a:r>
              <a:rPr lang="en-US" sz="3200" dirty="0" smtClean="0"/>
              <a:t>11:00 AM(MST)</a:t>
            </a:r>
            <a:endParaRPr lang="en-US" sz="3200" dirty="0"/>
          </a:p>
          <a:p>
            <a:pPr eaLnBrk="1" fontAlgn="auto" hangingPunct="1">
              <a:spcAft>
                <a:spcPts val="0"/>
              </a:spcAft>
              <a:buFont typeface="Arial" pitchFamily="34" charset="0"/>
              <a:buNone/>
              <a:defRPr/>
            </a:pPr>
            <a:endParaRPr lang="en-US" sz="6400" dirty="0" smtClean="0"/>
          </a:p>
        </p:txBody>
      </p:sp>
      <p:pic>
        <p:nvPicPr>
          <p:cNvPr id="8" name="Picture 7" descr="http://ts2.mm.bing.net/images/thumbnail.aspx?q=1758941677589&amp;id=759ff901bd428ef337eaf41376c00aa5&amp;url=http%3a%2f%2fwww.oviwc.org%2fAssets%2flinklogos%2fDOI-Logo.jpg">
            <a:hlinkClick r:id="rId2"/>
          </p:cNvPr>
          <p:cNvPicPr/>
          <p:nvPr/>
        </p:nvPicPr>
        <p:blipFill rotWithShape="1">
          <a:blip r:embed="rId3" cstate="print"/>
          <a:srcRect t="3290" b="3947"/>
          <a:stretch/>
        </p:blipFill>
        <p:spPr bwMode="auto">
          <a:xfrm>
            <a:off x="3230562" y="2209800"/>
            <a:ext cx="1575700" cy="1600200"/>
          </a:xfrm>
          <a:prstGeom prst="ellipse">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11381" t="10117" r="60458" b="55058"/>
          <a:stretch/>
        </p:blipFill>
        <p:spPr bwMode="auto">
          <a:xfrm>
            <a:off x="497865" y="1121162"/>
            <a:ext cx="6947403"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Star-File Cabinet</a:t>
            </a:r>
            <a:endParaRPr lang="en-US" sz="3600" dirty="0"/>
          </a:p>
        </p:txBody>
      </p:sp>
      <p:sp>
        <p:nvSpPr>
          <p:cNvPr id="6" name="Oval 5"/>
          <p:cNvSpPr/>
          <p:nvPr/>
        </p:nvSpPr>
        <p:spPr>
          <a:xfrm>
            <a:off x="724525" y="4648200"/>
            <a:ext cx="1639025"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171391" y="4876802"/>
            <a:ext cx="836763"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487092"/>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0870" t="10311" r="60968" b="42218"/>
          <a:stretch/>
        </p:blipFill>
        <p:spPr bwMode="auto">
          <a:xfrm>
            <a:off x="424494" y="1143000"/>
            <a:ext cx="7151790" cy="5486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Star-Document Upload</a:t>
            </a:r>
            <a:endParaRPr lang="en-US" sz="3600" dirty="0"/>
          </a:p>
        </p:txBody>
      </p:sp>
      <p:sp>
        <p:nvSpPr>
          <p:cNvPr id="6" name="Oval 5"/>
          <p:cNvSpPr/>
          <p:nvPr/>
        </p:nvSpPr>
        <p:spPr>
          <a:xfrm>
            <a:off x="622987" y="5791200"/>
            <a:ext cx="1454072"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077059" y="3528432"/>
            <a:ext cx="1095087" cy="2262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23022" y="3415100"/>
            <a:ext cx="2414209" cy="276999"/>
          </a:xfrm>
          <a:prstGeom prst="rect">
            <a:avLst/>
          </a:prstGeom>
          <a:noFill/>
        </p:spPr>
        <p:txBody>
          <a:bodyPr wrap="square" rtlCol="0">
            <a:spAutoFit/>
          </a:bodyPr>
          <a:lstStyle/>
          <a:p>
            <a:r>
              <a:rPr lang="en-US" sz="1200" dirty="0"/>
              <a:t>1. </a:t>
            </a:r>
            <a:r>
              <a:rPr lang="en-US" sz="1200" dirty="0" smtClean="0"/>
              <a:t>McKinney Vento File</a:t>
            </a:r>
            <a:endParaRPr lang="en-US" sz="1200" dirty="0"/>
          </a:p>
        </p:txBody>
      </p:sp>
      <p:sp>
        <p:nvSpPr>
          <p:cNvPr id="9" name="Oval 8"/>
          <p:cNvSpPr/>
          <p:nvPr/>
        </p:nvSpPr>
        <p:spPr>
          <a:xfrm>
            <a:off x="572982" y="1371600"/>
            <a:ext cx="1504077"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2170299" y="2133601"/>
            <a:ext cx="622986" cy="71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93285" y="2706766"/>
            <a:ext cx="2414209" cy="276999"/>
          </a:xfrm>
          <a:prstGeom prst="rect">
            <a:avLst/>
          </a:prstGeom>
          <a:noFill/>
        </p:spPr>
        <p:txBody>
          <a:bodyPr wrap="square" rtlCol="0">
            <a:spAutoFit/>
          </a:bodyPr>
          <a:lstStyle/>
          <a:p>
            <a:r>
              <a:rPr lang="en-US" sz="1200" dirty="0" smtClean="0"/>
              <a:t>2. Upload a New File</a:t>
            </a:r>
            <a:endParaRPr lang="en-US" sz="1200" dirty="0"/>
          </a:p>
        </p:txBody>
      </p:sp>
    </p:spTree>
    <p:extLst>
      <p:ext uri="{BB962C8B-B14F-4D97-AF65-F5344CB8AC3E}">
        <p14:creationId xmlns:p14="http://schemas.microsoft.com/office/powerpoint/2010/main" val="382480268"/>
      </p:ext>
    </p:extLst>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Native </a:t>
            </a:r>
            <a:r>
              <a:rPr lang="en-US" sz="3600" dirty="0" smtClean="0"/>
              <a:t>Star-Document Upload</a:t>
            </a:r>
            <a:endParaRPr lang="en-US" sz="3600" dirty="0"/>
          </a:p>
        </p:txBody>
      </p:sp>
      <p:sp>
        <p:nvSpPr>
          <p:cNvPr id="4" name="Content Placeholder 3"/>
          <p:cNvSpPr>
            <a:spLocks noGrp="1"/>
          </p:cNvSpPr>
          <p:nvPr>
            <p:ph idx="1"/>
          </p:nvPr>
        </p:nvSpPr>
        <p:spPr>
          <a:xfrm>
            <a:off x="429736" y="1371600"/>
            <a:ext cx="7162271" cy="4800600"/>
          </a:xfrm>
        </p:spPr>
        <p:txBody>
          <a:bodyPr>
            <a:normAutofit fontScale="55000" lnSpcReduction="20000"/>
          </a:bodyPr>
          <a:lstStyle/>
          <a:p>
            <a:pPr marL="114300" indent="0">
              <a:buNone/>
            </a:pPr>
            <a:r>
              <a:rPr lang="en-US" b="1" dirty="0"/>
              <a:t>The Document Upload</a:t>
            </a:r>
            <a:endParaRPr lang="en-US" dirty="0"/>
          </a:p>
          <a:p>
            <a:pPr marL="114300" indent="0">
              <a:buNone/>
            </a:pPr>
            <a:r>
              <a:rPr lang="en-US" dirty="0"/>
              <a:t>The Native Star Document Upload feature was developed and instituted in SY 2012-13 to collect specific types of supporting documents that address those components of NCLB that are</a:t>
            </a:r>
            <a:r>
              <a:rPr lang="en-US" b="1" dirty="0"/>
              <a:t> not</a:t>
            </a:r>
            <a:r>
              <a:rPr lang="en-US" dirty="0"/>
              <a:t> explicitly addressed by indicators. For SY 2013-14, specific documents for IDEA Part B, 21</a:t>
            </a:r>
            <a:r>
              <a:rPr lang="en-US" baseline="30000" dirty="0"/>
              <a:t>st</a:t>
            </a:r>
            <a:r>
              <a:rPr lang="en-US" dirty="0"/>
              <a:t> CCLC (Title V), and FACE have been identified to upload into the appropriate folders.  The names of those documents are outlined in this Document Upload document along with a description of Acceptable Documentation, the Due Dates or Window to Upload, and a Recommended Name for the uploaded files.  Schools should use the Document upload feature for documents that support the plans and not as a substitute for the succinct information entered into the indicator-based planning tool. </a:t>
            </a:r>
          </a:p>
          <a:p>
            <a:pPr marL="114300" indent="0">
              <a:buNone/>
            </a:pPr>
            <a:r>
              <a:rPr lang="en-US" dirty="0"/>
              <a:t> </a:t>
            </a:r>
          </a:p>
          <a:p>
            <a:pPr marL="114300" indent="0">
              <a:buNone/>
            </a:pPr>
            <a:r>
              <a:rPr lang="en-US" b="1" dirty="0"/>
              <a:t>The Document Upload Feature</a:t>
            </a:r>
            <a:endParaRPr lang="en-US" dirty="0"/>
          </a:p>
          <a:p>
            <a:pPr marL="411480" lvl="1" indent="0">
              <a:buNone/>
            </a:pPr>
            <a:r>
              <a:rPr lang="en-US" dirty="0"/>
              <a:t>Document Upload enables the school to:</a:t>
            </a:r>
          </a:p>
          <a:p>
            <a:pPr marL="682625" lvl="1" indent="-222250">
              <a:buFont typeface="+mj-lt"/>
              <a:buAutoNum type="arabicPeriod"/>
            </a:pPr>
            <a:r>
              <a:rPr lang="en-US" dirty="0"/>
              <a:t>Place files in the designated folders created for the schools.</a:t>
            </a:r>
          </a:p>
          <a:p>
            <a:pPr marL="682625" lvl="1" indent="-222250">
              <a:buFont typeface="+mj-lt"/>
              <a:buAutoNum type="arabicPeriod"/>
            </a:pPr>
            <a:r>
              <a:rPr lang="en-US" dirty="0"/>
              <a:t>Place a URL in a folder that directs the viewers to a webpage or a document on a webpage. </a:t>
            </a:r>
          </a:p>
          <a:p>
            <a:pPr marL="682625" lvl="1" indent="-222250">
              <a:buFont typeface="+mj-lt"/>
              <a:buAutoNum type="arabicPeriod"/>
            </a:pPr>
            <a:r>
              <a:rPr lang="en-US" dirty="0"/>
              <a:t>Create a new folder if folders are inadvertently deleted or if an additional folder is necessary.</a:t>
            </a:r>
          </a:p>
          <a:p>
            <a:pPr marL="682625" lvl="1" indent="-222250">
              <a:buFont typeface="+mj-lt"/>
              <a:buAutoNum type="arabicPeriod"/>
            </a:pPr>
            <a:r>
              <a:rPr lang="en-US" dirty="0"/>
              <a:t>The files may be viewed and downloaded viewed by ADD and DPA staff.   </a:t>
            </a:r>
          </a:p>
          <a:p>
            <a:pPr marL="114300" indent="0">
              <a:buNone/>
            </a:pPr>
            <a:r>
              <a:rPr lang="en-US" dirty="0"/>
              <a:t> </a:t>
            </a:r>
          </a:p>
          <a:p>
            <a:pPr marL="114300" indent="0">
              <a:buNone/>
            </a:pPr>
            <a:r>
              <a:rPr lang="en-US" dirty="0"/>
              <a:t>Folders have been created for BIE schools in the Native Star Document Upload.  A folder can also be created in the Document Upload if necessary.  Please be aware that a folder may only be created when a file has been selected to upload. The school enters the folder name and saves the file to the new folder. Other files may be added to the folder at any time, but a folder cannot be created without a file to put in the folder. </a:t>
            </a:r>
          </a:p>
          <a:p>
            <a:pPr marL="114300" indent="0">
              <a:buNone/>
            </a:pPr>
            <a:r>
              <a:rPr lang="en-US" dirty="0"/>
              <a:t>	</a:t>
            </a:r>
          </a:p>
          <a:p>
            <a:pPr marL="114300" indent="0">
              <a:buNone/>
            </a:pPr>
            <a:r>
              <a:rPr lang="en-US" dirty="0"/>
              <a:t>Document Upload will accept the following file types: doc, </a:t>
            </a:r>
            <a:r>
              <a:rPr lang="en-US" dirty="0" err="1"/>
              <a:t>docx</a:t>
            </a:r>
            <a:r>
              <a:rPr lang="en-US" dirty="0"/>
              <a:t>, </a:t>
            </a:r>
            <a:r>
              <a:rPr lang="en-US" dirty="0" err="1"/>
              <a:t>ppt</a:t>
            </a:r>
            <a:r>
              <a:rPr lang="en-US" dirty="0"/>
              <a:t>, </a:t>
            </a:r>
            <a:r>
              <a:rPr lang="en-US" dirty="0" err="1"/>
              <a:t>pptx</a:t>
            </a:r>
            <a:r>
              <a:rPr lang="en-US" dirty="0"/>
              <a:t>, </a:t>
            </a:r>
            <a:r>
              <a:rPr lang="en-US" dirty="0" err="1"/>
              <a:t>xls</a:t>
            </a:r>
            <a:r>
              <a:rPr lang="en-US" dirty="0"/>
              <a:t>, </a:t>
            </a:r>
            <a:r>
              <a:rPr lang="en-US" dirty="0" err="1"/>
              <a:t>xlsx</a:t>
            </a:r>
            <a:r>
              <a:rPr lang="en-US" dirty="0"/>
              <a:t>, </a:t>
            </a:r>
            <a:r>
              <a:rPr lang="en-US" dirty="0" err="1"/>
              <a:t>pdf</a:t>
            </a:r>
            <a:r>
              <a:rPr lang="en-US" dirty="0"/>
              <a:t>, and txt with a limit of 100 MB per file. BIE establishes a limit for the number of files that may be stored at any one time.</a:t>
            </a:r>
          </a:p>
          <a:p>
            <a:pPr marL="114300" indent="0">
              <a:buNone/>
            </a:pPr>
            <a:endParaRPr lang="en-US" dirty="0" smtClean="0"/>
          </a:p>
          <a:p>
            <a:pPr lvl="1"/>
            <a:endParaRPr lang="en-US" dirty="0" smtClean="0"/>
          </a:p>
        </p:txBody>
      </p:sp>
    </p:spTree>
    <p:extLst>
      <p:ext uri="{BB962C8B-B14F-4D97-AF65-F5344CB8AC3E}">
        <p14:creationId xmlns:p14="http://schemas.microsoft.com/office/powerpoint/2010/main" val="3085502358"/>
      </p:ext>
    </p:extLst>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sz="4000" dirty="0" smtClean="0"/>
              <a:t>Native Star Document Upload</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890501164"/>
              </p:ext>
            </p:extLst>
          </p:nvPr>
        </p:nvGraphicFramePr>
        <p:xfrm>
          <a:off x="258763" y="1295400"/>
          <a:ext cx="7297510" cy="2057401"/>
        </p:xfrm>
        <a:graphic>
          <a:graphicData uri="http://schemas.openxmlformats.org/drawingml/2006/table">
            <a:tbl>
              <a:tblPr firstRow="1" firstCol="1" bandRow="1">
                <a:tableStyleId>{5C22544A-7EE6-4342-B048-85BDC9FD1C3A}</a:tableStyleId>
              </a:tblPr>
              <a:tblGrid>
                <a:gridCol w="1763640"/>
                <a:gridCol w="1619669"/>
                <a:gridCol w="1754642"/>
                <a:gridCol w="2159559"/>
              </a:tblGrid>
              <a:tr h="158262">
                <a:tc>
                  <a:txBody>
                    <a:bodyPr/>
                    <a:lstStyle/>
                    <a:p>
                      <a:pPr>
                        <a:spcAft>
                          <a:spcPts val="0"/>
                        </a:spcAft>
                      </a:pPr>
                      <a:r>
                        <a:rPr lang="en-US" sz="800" dirty="0">
                          <a:effectLst/>
                        </a:rPr>
                        <a:t>DOCUMENT</a:t>
                      </a:r>
                      <a:endParaRPr lang="en-US" sz="800" dirty="0">
                        <a:effectLst/>
                        <a:latin typeface="Calibri"/>
                        <a:cs typeface="Times New Roman"/>
                      </a:endParaRPr>
                    </a:p>
                  </a:txBody>
                  <a:tcPr marL="52981" marR="52981" marT="0" marB="0"/>
                </a:tc>
                <a:tc>
                  <a:txBody>
                    <a:bodyPr/>
                    <a:lstStyle/>
                    <a:p>
                      <a:pPr>
                        <a:spcAft>
                          <a:spcPts val="0"/>
                        </a:spcAft>
                      </a:pPr>
                      <a:r>
                        <a:rPr lang="en-US" sz="800">
                          <a:effectLst/>
                        </a:rPr>
                        <a:t>Acceptable Documentation</a:t>
                      </a:r>
                      <a:endParaRPr lang="en-US" sz="800">
                        <a:effectLst/>
                        <a:latin typeface="Calibri"/>
                        <a:cs typeface="Times New Roman"/>
                      </a:endParaRPr>
                    </a:p>
                  </a:txBody>
                  <a:tcPr marL="52981" marR="52981" marT="0" marB="0"/>
                </a:tc>
                <a:tc>
                  <a:txBody>
                    <a:bodyPr/>
                    <a:lstStyle/>
                    <a:p>
                      <a:pPr>
                        <a:spcAft>
                          <a:spcPts val="0"/>
                        </a:spcAft>
                      </a:pPr>
                      <a:r>
                        <a:rPr lang="en-US" sz="800">
                          <a:effectLst/>
                        </a:rPr>
                        <a:t>WINDOW or DUE DATES </a:t>
                      </a:r>
                      <a:endParaRPr lang="en-US" sz="800">
                        <a:effectLst/>
                        <a:latin typeface="Calibri"/>
                        <a:cs typeface="Times New Roman"/>
                      </a:endParaRPr>
                    </a:p>
                  </a:txBody>
                  <a:tcPr marL="52981" marR="52981" marT="0" marB="0"/>
                </a:tc>
                <a:tc>
                  <a:txBody>
                    <a:bodyPr/>
                    <a:lstStyle/>
                    <a:p>
                      <a:pPr>
                        <a:spcAft>
                          <a:spcPts val="0"/>
                        </a:spcAft>
                      </a:pPr>
                      <a:r>
                        <a:rPr lang="en-US" sz="800">
                          <a:effectLst/>
                        </a:rPr>
                        <a:t>RECOMMENDED FILE NAME</a:t>
                      </a:r>
                      <a:endParaRPr lang="en-US" sz="800">
                        <a:effectLst/>
                        <a:latin typeface="Calibri"/>
                        <a:cs typeface="Times New Roman"/>
                      </a:endParaRPr>
                    </a:p>
                  </a:txBody>
                  <a:tcPr marL="52981" marR="52981" marT="0" marB="0"/>
                </a:tc>
              </a:tr>
              <a:tr h="158262">
                <a:tc>
                  <a:txBody>
                    <a:bodyPr/>
                    <a:lstStyle/>
                    <a:p>
                      <a:pPr>
                        <a:spcAft>
                          <a:spcPts val="0"/>
                        </a:spcAft>
                      </a:pPr>
                      <a:r>
                        <a:rPr lang="en-US" sz="800">
                          <a:effectLst/>
                        </a:rPr>
                        <a:t>Homeless Education Policy</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Policy_SY13-14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Student Verification Document (Blank Document)</a:t>
                      </a:r>
                      <a:endParaRPr lang="en-US" sz="800">
                        <a:effectLst/>
                        <a:latin typeface="Calibri"/>
                        <a:cs typeface="Times New Roman"/>
                      </a:endParaRPr>
                    </a:p>
                  </a:txBody>
                  <a:tcPr marL="52981" marR="52981" marT="0" marB="0"/>
                </a:tc>
                <a:tc>
                  <a:txBody>
                    <a:bodyPr/>
                    <a:lstStyle/>
                    <a:p>
                      <a:pPr>
                        <a:spcAft>
                          <a:spcPts val="0"/>
                        </a:spcAft>
                      </a:pPr>
                      <a:r>
                        <a:rPr lang="en-US" sz="800">
                          <a:effectLst/>
                        </a:rPr>
                        <a:t>Example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Enrollment Form_SY13-14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Liaison </a:t>
                      </a:r>
                    </a:p>
                    <a:p>
                      <a:pPr>
                        <a:spcAft>
                          <a:spcPts val="0"/>
                        </a:spcAft>
                      </a:pPr>
                      <a:r>
                        <a:rPr lang="en-US" sz="800">
                          <a:effectLst/>
                        </a:rPr>
                        <a:t>(Job Description)</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Liaison_SY13-14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Evaluation Template</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September 1, 2013, December 30, 2013, and July 1, 2014</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Evaluation_SY13-14</a:t>
                      </a:r>
                      <a:endParaRPr lang="en-US" sz="800">
                        <a:effectLst/>
                        <a:latin typeface="Calibri"/>
                        <a:cs typeface="Times New Roman"/>
                      </a:endParaRPr>
                    </a:p>
                  </a:txBody>
                  <a:tcPr marL="52981" marR="52981" marT="0" marB="0"/>
                </a:tc>
              </a:tr>
              <a:tr h="158262">
                <a:tc>
                  <a:txBody>
                    <a:bodyPr/>
                    <a:lstStyle/>
                    <a:p>
                      <a:pPr>
                        <a:spcAft>
                          <a:spcPts val="0"/>
                        </a:spcAft>
                      </a:pPr>
                      <a:r>
                        <a:rPr lang="en-US" sz="800">
                          <a:effectLst/>
                        </a:rPr>
                        <a:t>End of the Year Report Template</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July 1 - 31,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EOY Report_SY13-14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Approved Plan with Budget</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dirty="0">
                          <a:effectLst/>
                        </a:rPr>
                        <a:t>August 1 - October 31, 2013</a:t>
                      </a:r>
                      <a:endParaRPr lang="en-US" sz="800" dirty="0">
                        <a:effectLst/>
                        <a:latin typeface="Calibri"/>
                        <a:cs typeface="Times New Roman"/>
                      </a:endParaRPr>
                    </a:p>
                  </a:txBody>
                  <a:tcPr marL="52981" marR="52981" marT="0" marB="0"/>
                </a:tc>
                <a:tc>
                  <a:txBody>
                    <a:bodyPr/>
                    <a:lstStyle/>
                    <a:p>
                      <a:pPr>
                        <a:spcAft>
                          <a:spcPts val="0"/>
                        </a:spcAft>
                      </a:pPr>
                      <a:r>
                        <a:rPr lang="en-US" sz="800">
                          <a:effectLst/>
                        </a:rPr>
                        <a:t>SchoolName_TX Plan&amp;Budget_SY13-14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Modification Request</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As necessary</a:t>
                      </a:r>
                      <a:endParaRPr lang="en-US" sz="800">
                        <a:effectLst/>
                        <a:latin typeface="Calibri"/>
                        <a:cs typeface="Times New Roman"/>
                      </a:endParaRPr>
                    </a:p>
                  </a:txBody>
                  <a:tcPr marL="52981" marR="52981" marT="0" marB="0"/>
                </a:tc>
                <a:tc>
                  <a:txBody>
                    <a:bodyPr/>
                    <a:lstStyle/>
                    <a:p>
                      <a:pPr>
                        <a:spcAft>
                          <a:spcPts val="0"/>
                        </a:spcAft>
                      </a:pPr>
                      <a:r>
                        <a:rPr lang="en-US" sz="800" dirty="0" err="1">
                          <a:effectLst/>
                        </a:rPr>
                        <a:t>SchoolName_TX</a:t>
                      </a:r>
                      <a:r>
                        <a:rPr lang="en-US" sz="800" dirty="0">
                          <a:effectLst/>
                        </a:rPr>
                        <a:t> Modification_SY13-14</a:t>
                      </a:r>
                      <a:endParaRPr lang="en-US" sz="800" dirty="0">
                        <a:effectLst/>
                        <a:latin typeface="Calibri"/>
                        <a:cs typeface="Times New Roman"/>
                      </a:endParaRPr>
                    </a:p>
                  </a:txBody>
                  <a:tcPr marL="52981" marR="52981" marT="0" marB="0"/>
                </a:tc>
              </a:tr>
            </a:tbl>
          </a:graphicData>
        </a:graphic>
      </p:graphicFrame>
      <p:sp>
        <p:nvSpPr>
          <p:cNvPr id="4" name="Rectangle 1"/>
          <p:cNvSpPr>
            <a:spLocks noChangeArrowheads="1"/>
          </p:cNvSpPr>
          <p:nvPr/>
        </p:nvSpPr>
        <p:spPr bwMode="auto">
          <a:xfrm>
            <a:off x="258762" y="838200"/>
            <a:ext cx="859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cs typeface="Arial" pitchFamily="34" charset="0"/>
              </a:rPr>
              <a:t>Name of Folder</a:t>
            </a:r>
            <a:r>
              <a:rPr kumimoji="0" lang="en-US" sz="1400" b="1" i="0" u="none" strike="noStrike" cap="none" normalizeH="0" baseline="0" dirty="0" smtClean="0">
                <a:ln>
                  <a:noFill/>
                </a:ln>
                <a:solidFill>
                  <a:schemeClr val="tx1"/>
                </a:solidFill>
                <a:effectLst/>
                <a:latin typeface="Arial" pitchFamily="34" charset="0"/>
                <a:cs typeface="Arial" pitchFamily="34" charset="0"/>
              </a:rPr>
              <a:t>:  TITLE X-C McKinney-Vento Competitive Grant SY13-14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75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10506" t="9922" r="60822" b="47471"/>
          <a:stretch/>
        </p:blipFill>
        <p:spPr bwMode="auto">
          <a:xfrm>
            <a:off x="902272" y="1345840"/>
            <a:ext cx="5866076" cy="501009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594042" y="2362200"/>
            <a:ext cx="260571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226832" y="2362200"/>
            <a:ext cx="1288117"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1242" y="2161402"/>
            <a:ext cx="2414209" cy="276999"/>
          </a:xfrm>
          <a:prstGeom prst="rect">
            <a:avLst/>
          </a:prstGeom>
          <a:noFill/>
        </p:spPr>
        <p:txBody>
          <a:bodyPr wrap="square" rtlCol="0">
            <a:spAutoFit/>
          </a:bodyPr>
          <a:lstStyle/>
          <a:p>
            <a:r>
              <a:rPr lang="en-US" sz="1200" dirty="0"/>
              <a:t>1</a:t>
            </a:r>
            <a:r>
              <a:rPr lang="en-US" sz="1200" dirty="0" smtClean="0"/>
              <a:t>. Find File to Upload</a:t>
            </a:r>
            <a:endParaRPr lang="en-US" sz="1200" dirty="0"/>
          </a:p>
        </p:txBody>
      </p:sp>
      <p:sp>
        <p:nvSpPr>
          <p:cNvPr id="10" name="Oval 9"/>
          <p:cNvSpPr/>
          <p:nvPr/>
        </p:nvSpPr>
        <p:spPr>
          <a:xfrm>
            <a:off x="1417606" y="3489248"/>
            <a:ext cx="2230785"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1"/>
          </p:cNvCxnSpPr>
          <p:nvPr/>
        </p:nvCxnSpPr>
        <p:spPr>
          <a:xfrm flipH="1">
            <a:off x="3473701" y="3269709"/>
            <a:ext cx="976515" cy="208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50217" y="3038876"/>
            <a:ext cx="3809979" cy="461665"/>
          </a:xfrm>
          <a:prstGeom prst="rect">
            <a:avLst/>
          </a:prstGeom>
          <a:noFill/>
        </p:spPr>
        <p:txBody>
          <a:bodyPr wrap="square" rtlCol="0">
            <a:spAutoFit/>
          </a:bodyPr>
          <a:lstStyle/>
          <a:p>
            <a:r>
              <a:rPr lang="en-US" sz="1200" dirty="0" smtClean="0"/>
              <a:t>2. Title using format in the Instructions: </a:t>
            </a:r>
          </a:p>
          <a:p>
            <a:r>
              <a:rPr lang="en-US" sz="1200" dirty="0" err="1" smtClean="0"/>
              <a:t>SchoolName_TI</a:t>
            </a:r>
            <a:r>
              <a:rPr lang="en-US" sz="1200" dirty="0" smtClean="0"/>
              <a:t> </a:t>
            </a:r>
            <a:r>
              <a:rPr lang="en-US" sz="1200" dirty="0"/>
              <a:t>School-Parent Comp_SY13-14</a:t>
            </a:r>
          </a:p>
        </p:txBody>
      </p:sp>
      <p:sp>
        <p:nvSpPr>
          <p:cNvPr id="13" name="Oval 12"/>
          <p:cNvSpPr/>
          <p:nvPr/>
        </p:nvSpPr>
        <p:spPr>
          <a:xfrm>
            <a:off x="1594042" y="4038600"/>
            <a:ext cx="306143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591714" y="3972622"/>
            <a:ext cx="1176533" cy="131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68247" y="3782898"/>
            <a:ext cx="2650041" cy="461665"/>
          </a:xfrm>
          <a:prstGeom prst="rect">
            <a:avLst/>
          </a:prstGeom>
        </p:spPr>
        <p:txBody>
          <a:bodyPr wrap="square">
            <a:spAutoFit/>
          </a:bodyPr>
          <a:lstStyle/>
          <a:p>
            <a:r>
              <a:rPr lang="en-US" sz="1200" dirty="0" smtClean="0"/>
              <a:t>3. Select Folder you want to add File</a:t>
            </a:r>
            <a:endParaRPr lang="en-US" sz="1200" dirty="0"/>
          </a:p>
        </p:txBody>
      </p:sp>
      <p:sp>
        <p:nvSpPr>
          <p:cNvPr id="17" name="Oval 16"/>
          <p:cNvSpPr/>
          <p:nvPr/>
        </p:nvSpPr>
        <p:spPr>
          <a:xfrm>
            <a:off x="1611512" y="5638800"/>
            <a:ext cx="825408"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41505" y="5755888"/>
            <a:ext cx="704654" cy="5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22673" y="4648201"/>
            <a:ext cx="1392276" cy="461665"/>
          </a:xfrm>
          <a:prstGeom prst="rect">
            <a:avLst/>
          </a:prstGeom>
        </p:spPr>
        <p:txBody>
          <a:bodyPr wrap="square">
            <a:spAutoFit/>
          </a:bodyPr>
          <a:lstStyle/>
          <a:p>
            <a:r>
              <a:rPr lang="en-US" sz="1200" dirty="0" smtClean="0"/>
              <a:t>4. Insert Description</a:t>
            </a:r>
            <a:endParaRPr lang="en-US" sz="1200" dirty="0"/>
          </a:p>
        </p:txBody>
      </p:sp>
      <p:sp>
        <p:nvSpPr>
          <p:cNvPr id="21" name="Oval 20"/>
          <p:cNvSpPr/>
          <p:nvPr/>
        </p:nvSpPr>
        <p:spPr>
          <a:xfrm>
            <a:off x="1611511" y="6019800"/>
            <a:ext cx="501359"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2112870" y="6244605"/>
            <a:ext cx="1213436" cy="431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26307" y="6480558"/>
            <a:ext cx="1257547" cy="461665"/>
          </a:xfrm>
          <a:prstGeom prst="rect">
            <a:avLst/>
          </a:prstGeom>
        </p:spPr>
        <p:txBody>
          <a:bodyPr wrap="square">
            <a:spAutoFit/>
          </a:bodyPr>
          <a:lstStyle/>
          <a:p>
            <a:r>
              <a:rPr lang="en-US" sz="1200" dirty="0" smtClean="0"/>
              <a:t>6. “Click” Upload</a:t>
            </a:r>
            <a:endParaRPr lang="en-US" sz="1200" dirty="0"/>
          </a:p>
        </p:txBody>
      </p:sp>
      <p:sp>
        <p:nvSpPr>
          <p:cNvPr id="31" name="Rectangle 30"/>
          <p:cNvSpPr/>
          <p:nvPr/>
        </p:nvSpPr>
        <p:spPr>
          <a:xfrm>
            <a:off x="3146158" y="5638801"/>
            <a:ext cx="2655281" cy="461665"/>
          </a:xfrm>
          <a:prstGeom prst="rect">
            <a:avLst/>
          </a:prstGeom>
        </p:spPr>
        <p:txBody>
          <a:bodyPr wrap="square">
            <a:spAutoFit/>
          </a:bodyPr>
          <a:lstStyle/>
          <a:p>
            <a:r>
              <a:rPr lang="en-US" sz="1200" dirty="0" smtClean="0"/>
              <a:t>5. Insert Name of individual uploading file</a:t>
            </a:r>
            <a:endParaRPr lang="en-US" sz="1200" dirty="0"/>
          </a:p>
        </p:txBody>
      </p:sp>
      <p:sp>
        <p:nvSpPr>
          <p:cNvPr id="32" name="Oval 31"/>
          <p:cNvSpPr/>
          <p:nvPr/>
        </p:nvSpPr>
        <p:spPr>
          <a:xfrm>
            <a:off x="1594042" y="4648200"/>
            <a:ext cx="2148681"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6"/>
          </p:cNvCxnSpPr>
          <p:nvPr/>
        </p:nvCxnSpPr>
        <p:spPr>
          <a:xfrm flipH="1" flipV="1">
            <a:off x="3742724" y="4765289"/>
            <a:ext cx="457030" cy="21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63492"/>
      </p:ext>
    </p:extLst>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8963" t="8671" r="58787" b="49413"/>
          <a:stretch/>
        </p:blipFill>
        <p:spPr bwMode="auto">
          <a:xfrm>
            <a:off x="618076" y="990601"/>
            <a:ext cx="6329327" cy="321712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145963" y="2069131"/>
            <a:ext cx="214868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317192" y="2221532"/>
            <a:ext cx="93109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67503" y="2074630"/>
            <a:ext cx="2414209" cy="646331"/>
          </a:xfrm>
          <a:prstGeom prst="rect">
            <a:avLst/>
          </a:prstGeom>
          <a:noFill/>
        </p:spPr>
        <p:txBody>
          <a:bodyPr wrap="square" rtlCol="0">
            <a:spAutoFit/>
          </a:bodyPr>
          <a:lstStyle/>
          <a:p>
            <a:pPr marL="228600" indent="-228600">
              <a:buAutoNum type="arabicPeriod"/>
            </a:pPr>
            <a:r>
              <a:rPr lang="en-US" sz="1200" dirty="0" smtClean="0"/>
              <a:t>Insert Link</a:t>
            </a:r>
          </a:p>
          <a:p>
            <a:pPr marL="228600" indent="-228600">
              <a:buAutoNum type="arabicPeriod"/>
            </a:pPr>
            <a:r>
              <a:rPr lang="en-US" sz="1200" dirty="0" smtClean="0"/>
              <a:t>Then follow 2-6 from the previous slide </a:t>
            </a:r>
            <a:endParaRPr lang="en-US" sz="1200" dirty="0"/>
          </a:p>
        </p:txBody>
      </p:sp>
    </p:spTree>
    <p:extLst>
      <p:ext uri="{BB962C8B-B14F-4D97-AF65-F5344CB8AC3E}">
        <p14:creationId xmlns:p14="http://schemas.microsoft.com/office/powerpoint/2010/main" val="2636216773"/>
      </p:ext>
    </p:extLst>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9314" t="10545" r="59315" b="47979"/>
          <a:stretch/>
        </p:blipFill>
        <p:spPr bwMode="auto">
          <a:xfrm>
            <a:off x="286489" y="1447800"/>
            <a:ext cx="6947402"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397516" y="2834848"/>
            <a:ext cx="5621509"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082494" y="3025348"/>
            <a:ext cx="358114" cy="97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7627" y="4114801"/>
            <a:ext cx="2414209" cy="461665"/>
          </a:xfrm>
          <a:prstGeom prst="rect">
            <a:avLst/>
          </a:prstGeom>
          <a:noFill/>
        </p:spPr>
        <p:txBody>
          <a:bodyPr wrap="square" rtlCol="0">
            <a:spAutoFit/>
          </a:bodyPr>
          <a:lstStyle/>
          <a:p>
            <a:pPr marL="228600" indent="-228600">
              <a:buAutoNum type="arabicPeriod"/>
            </a:pPr>
            <a:r>
              <a:rPr lang="en-US" sz="1200" dirty="0" smtClean="0"/>
              <a:t>Click icon under “open” will take you to the link</a:t>
            </a:r>
          </a:p>
        </p:txBody>
      </p:sp>
    </p:spTree>
    <p:extLst>
      <p:ext uri="{BB962C8B-B14F-4D97-AF65-F5344CB8AC3E}">
        <p14:creationId xmlns:p14="http://schemas.microsoft.com/office/powerpoint/2010/main" val="4242302806"/>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Other Required Activities</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smtClean="0"/>
              <a:t>Attend </a:t>
            </a:r>
            <a:r>
              <a:rPr lang="en-US" sz="2400" dirty="0" err="1" smtClean="0"/>
              <a:t>subgrantees</a:t>
            </a:r>
            <a:r>
              <a:rPr lang="en-US" sz="2400" dirty="0" smtClean="0"/>
              <a:t>’ webinars &amp; trainings scheduled</a:t>
            </a:r>
          </a:p>
          <a:p>
            <a:r>
              <a:rPr lang="en-US" sz="2400" dirty="0" smtClean="0"/>
              <a:t>Attend McKinney Vento Local Liaison trainings (2 trainings for remainder of SY 13-14)</a:t>
            </a:r>
          </a:p>
          <a:p>
            <a:r>
              <a:rPr lang="en-US" sz="2400" dirty="0" smtClean="0"/>
              <a:t>Submit Homeless information into NASIS</a:t>
            </a:r>
          </a:p>
          <a:p>
            <a:r>
              <a:rPr lang="en-US" sz="2400" dirty="0" smtClean="0"/>
              <a:t>Participation in Family Engagement Tool if did not participate in Fall 2013</a:t>
            </a:r>
          </a:p>
          <a:p>
            <a:pPr lvl="1"/>
            <a:endParaRPr lang="en-US" dirty="0"/>
          </a:p>
        </p:txBody>
      </p:sp>
    </p:spTree>
    <p:extLst>
      <p:ext uri="{BB962C8B-B14F-4D97-AF65-F5344CB8AC3E}">
        <p14:creationId xmlns:p14="http://schemas.microsoft.com/office/powerpoint/2010/main" val="236376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2013-14 SY Funding</a:t>
            </a:r>
            <a:endParaRPr lang="en-US" sz="4000" dirty="0"/>
          </a:p>
        </p:txBody>
      </p:sp>
      <p:sp>
        <p:nvSpPr>
          <p:cNvPr id="3" name="Content Placeholder 2"/>
          <p:cNvSpPr>
            <a:spLocks noGrp="1"/>
          </p:cNvSpPr>
          <p:nvPr>
            <p:ph idx="1"/>
          </p:nvPr>
        </p:nvSpPr>
        <p:spPr>
          <a:xfrm>
            <a:off x="1718947" y="1392864"/>
            <a:ext cx="6732535" cy="5084136"/>
          </a:xfrm>
        </p:spPr>
        <p:txBody>
          <a:bodyPr>
            <a:noAutofit/>
          </a:bodyPr>
          <a:lstStyle/>
          <a:p>
            <a:pPr marL="0" indent="0">
              <a:buNone/>
            </a:pPr>
            <a:r>
              <a:rPr lang="en-US" sz="2400" dirty="0" smtClean="0"/>
              <a:t>  </a:t>
            </a:r>
          </a:p>
        </p:txBody>
      </p:sp>
      <p:sp>
        <p:nvSpPr>
          <p:cNvPr id="5" name="TextBox 4"/>
          <p:cNvSpPr txBox="1"/>
          <p:nvPr/>
        </p:nvSpPr>
        <p:spPr>
          <a:xfrm>
            <a:off x="15376" y="1066800"/>
            <a:ext cx="7939585" cy="4431983"/>
          </a:xfrm>
          <a:prstGeom prst="rect">
            <a:avLst/>
          </a:prstGeom>
          <a:noFill/>
        </p:spPr>
        <p:txBody>
          <a:bodyPr wrap="square" rtlCol="0">
            <a:spAutoFit/>
          </a:bodyPr>
          <a:lstStyle/>
          <a:p>
            <a:pPr marL="914400" lvl="1" indent="-457200">
              <a:buFont typeface="Arial" pitchFamily="34" charset="0"/>
              <a:buChar char="•"/>
            </a:pPr>
            <a:r>
              <a:rPr lang="en-US" sz="2400" dirty="0" smtClean="0">
                <a:latin typeface="+mn-lt"/>
              </a:rPr>
              <a:t>Demonstrate </a:t>
            </a:r>
            <a:r>
              <a:rPr lang="en-US" sz="2400" dirty="0">
                <a:latin typeface="+mn-lt"/>
              </a:rPr>
              <a:t>success yearly in order to be funded for a subsequent second and third year. </a:t>
            </a:r>
            <a:endParaRPr lang="en-US" sz="2400" dirty="0" smtClean="0">
              <a:latin typeface="+mn-lt"/>
            </a:endParaRPr>
          </a:p>
          <a:p>
            <a:pPr marL="914400" lvl="1" indent="-457200">
              <a:buFont typeface="Arial" pitchFamily="34" charset="0"/>
              <a:buChar char="•"/>
            </a:pPr>
            <a:r>
              <a:rPr lang="en-US" sz="2400" dirty="0" smtClean="0">
                <a:latin typeface="+mn-lt"/>
              </a:rPr>
              <a:t>Evidence </a:t>
            </a:r>
            <a:r>
              <a:rPr lang="en-US" sz="2400" dirty="0">
                <a:latin typeface="+mn-lt"/>
              </a:rPr>
              <a:t>of success includes meeting the grant requirements which were outlined in the application</a:t>
            </a:r>
            <a:r>
              <a:rPr lang="en-US" sz="2400" dirty="0" smtClean="0">
                <a:latin typeface="+mn-lt"/>
              </a:rPr>
              <a:t>.</a:t>
            </a:r>
          </a:p>
          <a:p>
            <a:pPr marL="914400" lvl="1" indent="-457200">
              <a:buFont typeface="Arial" pitchFamily="34" charset="0"/>
              <a:buChar char="•"/>
            </a:pPr>
            <a:r>
              <a:rPr lang="en-US" sz="2400" dirty="0" smtClean="0">
                <a:latin typeface="+mn-lt"/>
              </a:rPr>
              <a:t> </a:t>
            </a:r>
            <a:r>
              <a:rPr lang="en-US" sz="2400" dirty="0">
                <a:latin typeface="+mn-lt"/>
              </a:rPr>
              <a:t>In addition, this award is contingent upon funding and availability of funds. </a:t>
            </a:r>
            <a:endParaRPr lang="en-US" sz="2400" dirty="0" smtClean="0">
              <a:latin typeface="+mn-lt"/>
            </a:endParaRPr>
          </a:p>
          <a:p>
            <a:pPr marL="914400" lvl="1" indent="-457200">
              <a:buFont typeface="Arial" pitchFamily="34" charset="0"/>
              <a:buChar char="•"/>
            </a:pPr>
            <a:r>
              <a:rPr lang="en-US" sz="2400" dirty="0" smtClean="0">
                <a:latin typeface="+mn-lt"/>
              </a:rPr>
              <a:t>The </a:t>
            </a:r>
            <a:r>
              <a:rPr lang="en-US" sz="2400" dirty="0">
                <a:latin typeface="+mn-lt"/>
              </a:rPr>
              <a:t>distribution of this award is for the implementation of the goals of the </a:t>
            </a:r>
            <a:r>
              <a:rPr lang="en-US" sz="2400" dirty="0" err="1" smtClean="0">
                <a:latin typeface="+mn-lt"/>
              </a:rPr>
              <a:t>subgrant</a:t>
            </a:r>
            <a:r>
              <a:rPr lang="en-US" sz="2400" dirty="0" smtClean="0">
                <a:latin typeface="+mn-lt"/>
              </a:rPr>
              <a:t> </a:t>
            </a:r>
            <a:r>
              <a:rPr lang="en-US" sz="2400" dirty="0">
                <a:latin typeface="+mn-lt"/>
              </a:rPr>
              <a:t>which are carried out by the activities identified in the school’s approved application and signed assurances</a:t>
            </a:r>
            <a:r>
              <a:rPr lang="en-US" sz="2400" dirty="0" smtClean="0">
                <a:latin typeface="+mn-lt"/>
              </a:rPr>
              <a:t>.</a:t>
            </a:r>
          </a:p>
          <a:p>
            <a:pPr lvl="1"/>
            <a:endParaRPr lang="en-US" sz="2400" dirty="0"/>
          </a:p>
          <a:p>
            <a:endParaRPr lang="en-US" dirty="0"/>
          </a:p>
        </p:txBody>
      </p:sp>
    </p:spTree>
    <p:extLst>
      <p:ext uri="{BB962C8B-B14F-4D97-AF65-F5344CB8AC3E}">
        <p14:creationId xmlns:p14="http://schemas.microsoft.com/office/powerpoint/2010/main" val="346538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SY 2013-14 Supplemental Funding</a:t>
            </a:r>
            <a:endParaRPr lang="en-US" sz="4000" dirty="0"/>
          </a:p>
        </p:txBody>
      </p:sp>
      <p:sp>
        <p:nvSpPr>
          <p:cNvPr id="3" name="Content Placeholder 2"/>
          <p:cNvSpPr>
            <a:spLocks noGrp="1"/>
          </p:cNvSpPr>
          <p:nvPr>
            <p:ph idx="1"/>
          </p:nvPr>
        </p:nvSpPr>
        <p:spPr>
          <a:xfrm>
            <a:off x="1718947" y="1392864"/>
            <a:ext cx="6732535" cy="5084136"/>
          </a:xfrm>
        </p:spPr>
        <p:txBody>
          <a:bodyPr>
            <a:noAutofit/>
          </a:bodyPr>
          <a:lstStyle/>
          <a:p>
            <a:pPr marL="0" indent="0">
              <a:buNone/>
            </a:pPr>
            <a:r>
              <a:rPr lang="en-US" sz="2400" dirty="0" smtClean="0"/>
              <a:t>  </a:t>
            </a:r>
          </a:p>
        </p:txBody>
      </p:sp>
      <p:sp>
        <p:nvSpPr>
          <p:cNvPr id="5" name="TextBox 4"/>
          <p:cNvSpPr txBox="1"/>
          <p:nvPr/>
        </p:nvSpPr>
        <p:spPr>
          <a:xfrm>
            <a:off x="0" y="1066800"/>
            <a:ext cx="7939585" cy="4893647"/>
          </a:xfrm>
          <a:prstGeom prst="rect">
            <a:avLst/>
          </a:prstGeom>
          <a:noFill/>
        </p:spPr>
        <p:txBody>
          <a:bodyPr wrap="square" rtlCol="0">
            <a:spAutoFit/>
          </a:bodyPr>
          <a:lstStyle/>
          <a:p>
            <a:pPr marL="914400" lvl="1" indent="-457200">
              <a:buFont typeface="Arial" pitchFamily="34" charset="0"/>
              <a:buChar char="•"/>
            </a:pPr>
            <a:r>
              <a:rPr lang="en-US" sz="2400" dirty="0" smtClean="0">
                <a:latin typeface="+mn-lt"/>
              </a:rPr>
              <a:t>Funds available for SY 2013-14 ONLY, if awarded must expend by </a:t>
            </a:r>
            <a:r>
              <a:rPr lang="en-US" sz="2400" u="sng" dirty="0" smtClean="0">
                <a:solidFill>
                  <a:srgbClr val="FF0000"/>
                </a:solidFill>
                <a:latin typeface="+mn-lt"/>
              </a:rPr>
              <a:t>June 30, 2014</a:t>
            </a:r>
            <a:r>
              <a:rPr lang="en-US" sz="2400" dirty="0" smtClean="0">
                <a:latin typeface="+mn-lt"/>
              </a:rPr>
              <a:t>.</a:t>
            </a:r>
          </a:p>
          <a:p>
            <a:pPr marL="914400" lvl="1" indent="-457200">
              <a:buFont typeface="Arial" pitchFamily="34" charset="0"/>
              <a:buChar char="•"/>
            </a:pPr>
            <a:r>
              <a:rPr lang="en-US" sz="2400" dirty="0" smtClean="0">
                <a:latin typeface="+mn-lt"/>
              </a:rPr>
              <a:t>Submit Proposal by </a:t>
            </a:r>
            <a:r>
              <a:rPr lang="en-US" sz="2400" u="sng" dirty="0" smtClean="0">
                <a:solidFill>
                  <a:srgbClr val="FF0000"/>
                </a:solidFill>
                <a:latin typeface="+mn-lt"/>
              </a:rPr>
              <a:t>January 22, 2014</a:t>
            </a:r>
          </a:p>
          <a:p>
            <a:pPr marL="914400" lvl="1" indent="-457200">
              <a:buFont typeface="Arial" pitchFamily="34" charset="0"/>
              <a:buChar char="•"/>
            </a:pPr>
            <a:r>
              <a:rPr lang="en-US" sz="2400" dirty="0" smtClean="0">
                <a:latin typeface="+mn-lt"/>
              </a:rPr>
              <a:t>Activities are within the scope of grant goals &amp; allowable costs</a:t>
            </a:r>
          </a:p>
          <a:p>
            <a:pPr marL="914400" lvl="1" indent="-457200">
              <a:buFont typeface="Arial" pitchFamily="34" charset="0"/>
              <a:buChar char="•"/>
            </a:pPr>
            <a:r>
              <a:rPr lang="en-US" sz="2400" dirty="0" smtClean="0">
                <a:latin typeface="+mn-lt"/>
              </a:rPr>
              <a:t>Eligibility:</a:t>
            </a:r>
          </a:p>
          <a:p>
            <a:pPr marL="1371600" lvl="2" indent="-457200">
              <a:buFont typeface="Wingdings" pitchFamily="2" charset="2"/>
              <a:buChar char="ü"/>
            </a:pPr>
            <a:r>
              <a:rPr lang="en-US" sz="2400" dirty="0" smtClean="0">
                <a:latin typeface="+mn-lt"/>
              </a:rPr>
              <a:t>2012-2015 MCV </a:t>
            </a:r>
            <a:r>
              <a:rPr lang="en-US" sz="2400" dirty="0" err="1" smtClean="0">
                <a:latin typeface="+mn-lt"/>
              </a:rPr>
              <a:t>Subgrantee</a:t>
            </a:r>
            <a:endParaRPr lang="en-US" sz="2400" dirty="0" smtClean="0">
              <a:latin typeface="+mn-lt"/>
            </a:endParaRPr>
          </a:p>
          <a:p>
            <a:pPr marL="1371600" lvl="2" indent="-457200">
              <a:buFont typeface="Wingdings" pitchFamily="2" charset="2"/>
              <a:buChar char="ü"/>
            </a:pPr>
            <a:r>
              <a:rPr lang="en-US" sz="2400" dirty="0" smtClean="0">
                <a:latin typeface="+mn-lt"/>
              </a:rPr>
              <a:t>Submission of 2012-2013 EOY reports</a:t>
            </a:r>
          </a:p>
          <a:p>
            <a:pPr marL="1371600" lvl="2" indent="-457200">
              <a:buFont typeface="Wingdings" pitchFamily="2" charset="2"/>
              <a:buChar char="ü"/>
            </a:pPr>
            <a:r>
              <a:rPr lang="en-US" sz="2400" dirty="0" smtClean="0">
                <a:latin typeface="+mn-lt"/>
              </a:rPr>
              <a:t>SY 2012-13 funds must be expended</a:t>
            </a:r>
          </a:p>
          <a:p>
            <a:pPr marL="1371600" lvl="2" indent="-457200">
              <a:buFont typeface="Wingdings" pitchFamily="2" charset="2"/>
              <a:buChar char="ü"/>
            </a:pPr>
            <a:r>
              <a:rPr lang="en-US" sz="2400" dirty="0" smtClean="0">
                <a:latin typeface="+mn-lt"/>
              </a:rPr>
              <a:t>50% or more of SY 2013-14 funds have been spent</a:t>
            </a:r>
          </a:p>
          <a:p>
            <a:pPr marL="1371600" lvl="2" indent="-457200">
              <a:buFont typeface="Wingdings" pitchFamily="2" charset="2"/>
              <a:buChar char="ü"/>
            </a:pPr>
            <a:r>
              <a:rPr lang="en-US" sz="2400" dirty="0" smtClean="0">
                <a:latin typeface="+mn-lt"/>
              </a:rPr>
              <a:t>Remain in “good standing” with grant requirements</a:t>
            </a:r>
          </a:p>
          <a:p>
            <a:pPr marL="914400" lvl="1" indent="-457200">
              <a:buFont typeface="Arial" pitchFamily="34" charset="0"/>
              <a:buChar char="•"/>
            </a:pPr>
            <a:r>
              <a:rPr lang="en-US" sz="2400" dirty="0" smtClean="0">
                <a:latin typeface="+mn-lt"/>
              </a:rPr>
              <a:t>Notification of awards will be made as early as </a:t>
            </a:r>
            <a:r>
              <a:rPr lang="en-US" sz="2400" u="sng" dirty="0" smtClean="0">
                <a:solidFill>
                  <a:srgbClr val="FF0000"/>
                </a:solidFill>
                <a:latin typeface="+mn-lt"/>
              </a:rPr>
              <a:t>January 24, 2014</a:t>
            </a:r>
            <a:endParaRPr lang="en-US" u="sng" dirty="0">
              <a:solidFill>
                <a:srgbClr val="FF0000"/>
              </a:solidFill>
              <a:latin typeface="+mn-lt"/>
            </a:endParaRPr>
          </a:p>
        </p:txBody>
      </p:sp>
    </p:spTree>
    <p:extLst>
      <p:ext uri="{BB962C8B-B14F-4D97-AF65-F5344CB8AC3E}">
        <p14:creationId xmlns:p14="http://schemas.microsoft.com/office/powerpoint/2010/main" val="411535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594726" cy="1417638"/>
          </a:xfrm>
        </p:spPr>
        <p:txBody>
          <a:bodyPr>
            <a:normAutofit/>
          </a:bodyPr>
          <a:lstStyle/>
          <a:p>
            <a:pPr algn="ctr"/>
            <a:r>
              <a:rPr lang="en-US" sz="4000" dirty="0" smtClean="0"/>
              <a:t>Agenda</a:t>
            </a:r>
            <a:endParaRPr lang="en-US" sz="4000" dirty="0"/>
          </a:p>
        </p:txBody>
      </p:sp>
      <p:sp>
        <p:nvSpPr>
          <p:cNvPr id="3" name="Content Placeholder 2"/>
          <p:cNvSpPr>
            <a:spLocks noGrp="1"/>
          </p:cNvSpPr>
          <p:nvPr>
            <p:ph idx="1"/>
          </p:nvPr>
        </p:nvSpPr>
        <p:spPr>
          <a:xfrm>
            <a:off x="1" y="1524000"/>
            <a:ext cx="7954962" cy="4626936"/>
          </a:xfrm>
        </p:spPr>
        <p:txBody>
          <a:bodyPr>
            <a:normAutofit/>
          </a:bodyPr>
          <a:lstStyle/>
          <a:p>
            <a:pPr marL="457200" indent="-457200"/>
            <a:r>
              <a:rPr lang="en-US" sz="2400" dirty="0" smtClean="0"/>
              <a:t>Carryover Requests/Modifications</a:t>
            </a:r>
          </a:p>
          <a:p>
            <a:pPr marL="457200" indent="-457200"/>
            <a:r>
              <a:rPr lang="en-US" sz="2400" dirty="0" smtClean="0"/>
              <a:t>Reporting Requirements SY13-14</a:t>
            </a:r>
          </a:p>
          <a:p>
            <a:pPr marL="457200" indent="-457200"/>
            <a:r>
              <a:rPr lang="en-US" sz="2400" dirty="0" smtClean="0"/>
              <a:t>EOY Reports SY 2012-13/SY 2013-14</a:t>
            </a:r>
          </a:p>
          <a:p>
            <a:pPr marL="457200" indent="-457200"/>
            <a:r>
              <a:rPr lang="en-US" sz="2400" dirty="0" smtClean="0"/>
              <a:t>Native Star Reporting &amp; File Cabinet Uploads</a:t>
            </a:r>
          </a:p>
          <a:p>
            <a:pPr marL="457200" indent="-457200"/>
            <a:r>
              <a:rPr lang="en-US" sz="2400" dirty="0" smtClean="0"/>
              <a:t>SY 2013-14 Supplemental Funding</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31188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SY 2013-14 Supplemental Funding</a:t>
            </a:r>
            <a:endParaRPr lang="en-US" sz="4000" dirty="0"/>
          </a:p>
        </p:txBody>
      </p:sp>
      <p:sp>
        <p:nvSpPr>
          <p:cNvPr id="5" name="TextBox 4"/>
          <p:cNvSpPr txBox="1"/>
          <p:nvPr/>
        </p:nvSpPr>
        <p:spPr>
          <a:xfrm>
            <a:off x="15376" y="1066800"/>
            <a:ext cx="7939585" cy="461665"/>
          </a:xfrm>
          <a:prstGeom prst="rect">
            <a:avLst/>
          </a:prstGeom>
          <a:noFill/>
        </p:spPr>
        <p:txBody>
          <a:bodyPr wrap="square" rtlCol="0">
            <a:spAutoFit/>
          </a:bodyPr>
          <a:lstStyle/>
          <a:p>
            <a:pPr marL="914400" lvl="1" indent="-457200">
              <a:buFont typeface="Arial" pitchFamily="34" charset="0"/>
              <a:buChar char="•"/>
            </a:pPr>
            <a:r>
              <a:rPr lang="en-US" sz="2400" dirty="0" smtClean="0">
                <a:latin typeface="+mn-lt"/>
              </a:rPr>
              <a:t>REVIEW SUPPLEMENTAL FUNDING PROPOSAL</a:t>
            </a:r>
            <a:endParaRPr lang="en-US" dirty="0">
              <a:latin typeface="+mn-lt"/>
            </a:endParaRPr>
          </a:p>
        </p:txBody>
      </p:sp>
    </p:spTree>
    <p:extLst>
      <p:ext uri="{BB962C8B-B14F-4D97-AF65-F5344CB8AC3E}">
        <p14:creationId xmlns:p14="http://schemas.microsoft.com/office/powerpoint/2010/main" val="157815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Other Required Activities</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smtClean="0"/>
              <a:t>Attend </a:t>
            </a:r>
            <a:r>
              <a:rPr lang="en-US" sz="2400" dirty="0" err="1" smtClean="0"/>
              <a:t>subgrantees</a:t>
            </a:r>
            <a:r>
              <a:rPr lang="en-US" sz="2400" dirty="0" smtClean="0"/>
              <a:t>’ webinars &amp; trainings scheduled</a:t>
            </a:r>
          </a:p>
          <a:p>
            <a:r>
              <a:rPr lang="en-US" sz="2400" dirty="0" smtClean="0"/>
              <a:t>Attend McKinney Vento Local Liaison trainings (2 trainings for remainder of SY 13-14)</a:t>
            </a:r>
          </a:p>
          <a:p>
            <a:r>
              <a:rPr lang="en-US" sz="2400" dirty="0" smtClean="0"/>
              <a:t>Submit Homeless information into NASIS</a:t>
            </a:r>
          </a:p>
          <a:p>
            <a:r>
              <a:rPr lang="en-US" sz="2400" dirty="0" smtClean="0"/>
              <a:t>Participation in Family Engagement Tool if did not participate in Fall 2013</a:t>
            </a:r>
          </a:p>
          <a:p>
            <a:pPr lvl="1"/>
            <a:endParaRPr lang="en-US" dirty="0"/>
          </a:p>
        </p:txBody>
      </p:sp>
    </p:spTree>
    <p:extLst>
      <p:ext uri="{BB962C8B-B14F-4D97-AF65-F5344CB8AC3E}">
        <p14:creationId xmlns:p14="http://schemas.microsoft.com/office/powerpoint/2010/main" val="425767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4962" cy="1143000"/>
          </a:xfrm>
        </p:spPr>
        <p:txBody>
          <a:bodyPr>
            <a:normAutofit/>
          </a:bodyPr>
          <a:lstStyle/>
          <a:p>
            <a:pPr algn="ctr"/>
            <a:r>
              <a:rPr lang="en-US" dirty="0" smtClean="0"/>
              <a:t>Contact Information</a:t>
            </a:r>
            <a:endParaRPr lang="en-US" dirty="0"/>
          </a:p>
        </p:txBody>
      </p:sp>
      <p:sp>
        <p:nvSpPr>
          <p:cNvPr id="3" name="Content Placeholder 2"/>
          <p:cNvSpPr>
            <a:spLocks noGrp="1"/>
          </p:cNvSpPr>
          <p:nvPr>
            <p:ph idx="1"/>
          </p:nvPr>
        </p:nvSpPr>
        <p:spPr>
          <a:xfrm>
            <a:off x="19926" y="1219200"/>
            <a:ext cx="7935036" cy="5160336"/>
          </a:xfrm>
        </p:spPr>
        <p:txBody>
          <a:bodyPr>
            <a:normAutofit/>
          </a:bodyPr>
          <a:lstStyle/>
          <a:p>
            <a:r>
              <a:rPr lang="en-US" sz="2400" b="1" dirty="0" smtClean="0"/>
              <a:t>Valerie Todacheene, </a:t>
            </a:r>
            <a:r>
              <a:rPr lang="en-US" sz="2400" b="1" dirty="0" err="1" smtClean="0"/>
              <a:t>Ed.D</a:t>
            </a:r>
            <a:r>
              <a:rPr lang="en-US" sz="2400" b="1" dirty="0" smtClean="0"/>
              <a:t>, BIE McKinney-Vento State Coordinator</a:t>
            </a:r>
            <a:endParaRPr lang="en-US" sz="2400" b="1" dirty="0"/>
          </a:p>
          <a:p>
            <a:pPr lvl="1"/>
            <a:r>
              <a:rPr lang="en-US" sz="2400" dirty="0"/>
              <a:t>E-mail: </a:t>
            </a:r>
            <a:r>
              <a:rPr lang="en-US" sz="2400" dirty="0" smtClean="0">
                <a:hlinkClick r:id="rId2"/>
              </a:rPr>
              <a:t>Valerie.Todacheene@bie.edu</a:t>
            </a:r>
            <a:r>
              <a:rPr lang="en-US" sz="2400" dirty="0" smtClean="0"/>
              <a:t> </a:t>
            </a:r>
            <a:endParaRPr lang="en-US" sz="2400" dirty="0"/>
          </a:p>
          <a:p>
            <a:pPr lvl="1"/>
            <a:r>
              <a:rPr lang="en-US" sz="2400" dirty="0" err="1"/>
              <a:t>Ph</a:t>
            </a:r>
            <a:r>
              <a:rPr lang="en-US" sz="2400" dirty="0"/>
              <a:t>: </a:t>
            </a:r>
            <a:r>
              <a:rPr lang="en-US" sz="2400" dirty="0" smtClean="0"/>
              <a:t>505.563.5269</a:t>
            </a:r>
            <a:endParaRPr lang="en-US" sz="2400" dirty="0"/>
          </a:p>
          <a:p>
            <a:endParaRPr lang="en-US" sz="2000" b="1" dirty="0"/>
          </a:p>
          <a:p>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Questions</a:t>
            </a:r>
            <a:endParaRPr lang="en-US" sz="4000" dirty="0"/>
          </a:p>
        </p:txBody>
      </p:sp>
      <p:pic>
        <p:nvPicPr>
          <p:cNvPr id="2054" name="Picture 6" descr="C:\Users\Valerie.Todacheene\AppData\Local\Microsoft\Windows\Temporary Internet Files\Content.IE5\9H86GI7T\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31" y="3048000"/>
            <a:ext cx="1611511"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594726" cy="1417638"/>
          </a:xfrm>
        </p:spPr>
        <p:txBody>
          <a:bodyPr>
            <a:normAutofit/>
          </a:bodyPr>
          <a:lstStyle/>
          <a:p>
            <a:pPr algn="ctr"/>
            <a:r>
              <a:rPr lang="en-US" sz="4000" dirty="0" smtClean="0"/>
              <a:t>Carryover Requests 2012-13 Funds</a:t>
            </a:r>
            <a:endParaRPr lang="en-US" sz="4000" dirty="0"/>
          </a:p>
        </p:txBody>
      </p:sp>
      <p:sp>
        <p:nvSpPr>
          <p:cNvPr id="3" name="Content Placeholder 2"/>
          <p:cNvSpPr>
            <a:spLocks noGrp="1"/>
          </p:cNvSpPr>
          <p:nvPr>
            <p:ph idx="1"/>
          </p:nvPr>
        </p:nvSpPr>
        <p:spPr>
          <a:xfrm>
            <a:off x="1" y="1524000"/>
            <a:ext cx="7954962" cy="4626936"/>
          </a:xfrm>
        </p:spPr>
        <p:txBody>
          <a:bodyPr>
            <a:normAutofit/>
          </a:bodyPr>
          <a:lstStyle/>
          <a:p>
            <a:pPr marL="457200" indent="-457200"/>
            <a:r>
              <a:rPr lang="en-US" sz="2400" dirty="0" err="1" smtClean="0"/>
              <a:t>Subgrantees</a:t>
            </a:r>
            <a:r>
              <a:rPr lang="en-US" sz="2400" dirty="0" smtClean="0"/>
              <a:t> that submitted Carryover Requests for 2012-13 funds please make sure you review your Carryover Request document at the date funds are to be expended.</a:t>
            </a:r>
          </a:p>
          <a:p>
            <a:pPr marL="457200" indent="-457200"/>
            <a:r>
              <a:rPr lang="en-US" sz="2400" dirty="0" smtClean="0"/>
              <a:t>Carryover </a:t>
            </a:r>
            <a:r>
              <a:rPr lang="en-US" sz="2400" dirty="0"/>
              <a:t>is discouraged, and any carryovers may potentially impact subsequent funding.</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11547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fontScale="90000"/>
          </a:bodyPr>
          <a:lstStyle/>
          <a:p>
            <a:pPr algn="ctr"/>
            <a:r>
              <a:rPr lang="en-US" dirty="0" smtClean="0"/>
              <a:t>Modifications to Approved Application</a:t>
            </a:r>
            <a:endParaRPr lang="en-US" dirty="0"/>
          </a:p>
        </p:txBody>
      </p:sp>
      <p:sp>
        <p:nvSpPr>
          <p:cNvPr id="3" name="Content Placeholder 2"/>
          <p:cNvSpPr>
            <a:spLocks noGrp="1"/>
          </p:cNvSpPr>
          <p:nvPr>
            <p:ph idx="1"/>
          </p:nvPr>
        </p:nvSpPr>
        <p:spPr>
          <a:xfrm>
            <a:off x="1" y="1371600"/>
            <a:ext cx="7954962" cy="5084136"/>
          </a:xfrm>
        </p:spPr>
        <p:txBody>
          <a:bodyPr>
            <a:noAutofit/>
          </a:bodyPr>
          <a:lstStyle/>
          <a:p>
            <a:pPr lvl="0"/>
            <a:r>
              <a:rPr lang="en-US" sz="2400" dirty="0" smtClean="0"/>
              <a:t>If there are changes that you are making to your application in: activities, budget description, budget </a:t>
            </a:r>
            <a:r>
              <a:rPr lang="en-US" sz="2400" u="sng" dirty="0" smtClean="0"/>
              <a:t>you must</a:t>
            </a:r>
            <a:r>
              <a:rPr lang="en-US" sz="2400" dirty="0" smtClean="0"/>
              <a:t> submit a modification request.</a:t>
            </a:r>
          </a:p>
          <a:p>
            <a:pPr lvl="0"/>
            <a:r>
              <a:rPr lang="en-US" sz="2400" dirty="0" smtClean="0"/>
              <a:t>Modifications must still fall within the goal &amp; intent of the McKinney Vento grant.</a:t>
            </a:r>
          </a:p>
          <a:p>
            <a:r>
              <a:rPr lang="en-US" sz="2400" u="sng" dirty="0" smtClean="0"/>
              <a:t>Three (3) parts</a:t>
            </a:r>
            <a:r>
              <a:rPr lang="en-US" sz="2400" dirty="0" smtClean="0"/>
              <a:t> to the modification: 1) Modification Template, 2) Budget Description, and 3) Budget</a:t>
            </a:r>
          </a:p>
          <a:p>
            <a:r>
              <a:rPr lang="en-US" sz="2400" dirty="0" smtClean="0"/>
              <a:t>Requestor must sign &amp; the ELO must sign</a:t>
            </a:r>
            <a:endParaRPr lang="en-US" sz="2400" dirty="0"/>
          </a:p>
        </p:txBody>
      </p:sp>
    </p:spTree>
    <p:extLst>
      <p:ext uri="{BB962C8B-B14F-4D97-AF65-F5344CB8AC3E}">
        <p14:creationId xmlns:p14="http://schemas.microsoft.com/office/powerpoint/2010/main" val="55464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EOY Reports</a:t>
            </a:r>
            <a:endParaRPr lang="en-US" dirty="0"/>
          </a:p>
        </p:txBody>
      </p:sp>
      <p:sp>
        <p:nvSpPr>
          <p:cNvPr id="3" name="Content Placeholder 2"/>
          <p:cNvSpPr>
            <a:spLocks noGrp="1"/>
          </p:cNvSpPr>
          <p:nvPr>
            <p:ph idx="1"/>
          </p:nvPr>
        </p:nvSpPr>
        <p:spPr>
          <a:xfrm>
            <a:off x="1" y="1371600"/>
            <a:ext cx="7954962" cy="5084136"/>
          </a:xfrm>
        </p:spPr>
        <p:txBody>
          <a:bodyPr>
            <a:noAutofit/>
          </a:bodyPr>
          <a:lstStyle/>
          <a:p>
            <a:pPr lvl="0"/>
            <a:r>
              <a:rPr lang="en-US" sz="2400" dirty="0" smtClean="0"/>
              <a:t>SY 2012-13 EOY reports have been submitted and are posted on the BIE website. </a:t>
            </a:r>
          </a:p>
          <a:p>
            <a:pPr lvl="0"/>
            <a:r>
              <a:rPr lang="en-US" sz="2400" dirty="0" smtClean="0"/>
              <a:t>SY2013-14 EOY reports due </a:t>
            </a:r>
            <a:r>
              <a:rPr lang="en-US" sz="2400" b="1" u="sng" dirty="0" smtClean="0">
                <a:solidFill>
                  <a:srgbClr val="FF0000"/>
                </a:solidFill>
              </a:rPr>
              <a:t>June 30, 2014</a:t>
            </a:r>
          </a:p>
          <a:p>
            <a:pPr lvl="1"/>
            <a:r>
              <a:rPr lang="en-US" dirty="0" smtClean="0"/>
              <a:t>Template will be made available March 31, 2014</a:t>
            </a:r>
          </a:p>
          <a:p>
            <a:r>
              <a:rPr lang="en-US" dirty="0" smtClean="0"/>
              <a:t>Review of Reports</a:t>
            </a:r>
          </a:p>
          <a:p>
            <a:pPr lvl="1"/>
            <a:r>
              <a:rPr lang="en-US" dirty="0" smtClean="0"/>
              <a:t>Inconsistencies with approved application/modification</a:t>
            </a:r>
          </a:p>
          <a:p>
            <a:pPr lvl="1"/>
            <a:r>
              <a:rPr lang="en-US" dirty="0" smtClean="0"/>
              <a:t>Activities, budget must align with approved application activities &amp; budget also with the modification request.</a:t>
            </a:r>
          </a:p>
        </p:txBody>
      </p:sp>
    </p:spTree>
    <p:extLst>
      <p:ext uri="{BB962C8B-B14F-4D97-AF65-F5344CB8AC3E}">
        <p14:creationId xmlns:p14="http://schemas.microsoft.com/office/powerpoint/2010/main" val="345966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1" y="0"/>
            <a:ext cx="7954962" cy="1143000"/>
          </a:xfrm>
        </p:spPr>
        <p:txBody>
          <a:bodyPr>
            <a:normAutofit fontScale="90000"/>
          </a:bodyPr>
          <a:lstStyle/>
          <a:p>
            <a:pPr algn="ctr"/>
            <a:r>
              <a:rPr lang="en-US" dirty="0" smtClean="0"/>
              <a:t>Document Submissions in NS Document Upload</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a:solidFill>
                  <a:srgbClr val="FF0000"/>
                </a:solidFill>
              </a:rPr>
              <a:t>Submit an Evaluation Template </a:t>
            </a:r>
            <a:r>
              <a:rPr lang="en-US" sz="2400" dirty="0"/>
              <a:t>which provides a status report of their project to the McKinney-Vento State Coordinator at the beginning, middle and end of the school year</a:t>
            </a:r>
            <a:r>
              <a:rPr lang="en-US" sz="2400" dirty="0" smtClean="0"/>
              <a:t>. (Sept. 1</a:t>
            </a:r>
            <a:r>
              <a:rPr lang="en-US" sz="2400" baseline="30000" dirty="0" smtClean="0"/>
              <a:t>st</a:t>
            </a:r>
            <a:r>
              <a:rPr lang="en-US" sz="2400" dirty="0" smtClean="0"/>
              <a:t> , Dec. 30</a:t>
            </a:r>
            <a:r>
              <a:rPr lang="en-US" sz="2400" baseline="30000" dirty="0" smtClean="0"/>
              <a:t>th</a:t>
            </a:r>
            <a:r>
              <a:rPr lang="en-US" sz="2400" dirty="0" smtClean="0"/>
              <a:t>, July 1</a:t>
            </a:r>
            <a:r>
              <a:rPr lang="en-US" sz="2400" baseline="30000" dirty="0" smtClean="0"/>
              <a:t>st</a:t>
            </a:r>
            <a:r>
              <a:rPr lang="en-US" sz="2400" dirty="0" smtClean="0"/>
              <a:t>)</a:t>
            </a:r>
          </a:p>
          <a:p>
            <a:r>
              <a:rPr lang="en-US" sz="2400" dirty="0" smtClean="0">
                <a:solidFill>
                  <a:srgbClr val="FF0000"/>
                </a:solidFill>
              </a:rPr>
              <a:t>End of the Year Report </a:t>
            </a:r>
            <a:r>
              <a:rPr lang="en-US" sz="2400" dirty="0" smtClean="0"/>
              <a:t>(June 30, 2014)</a:t>
            </a:r>
            <a:endParaRPr lang="en-US" sz="2400" dirty="0"/>
          </a:p>
          <a:p>
            <a:r>
              <a:rPr lang="en-US" sz="2400" dirty="0" smtClean="0"/>
              <a:t>Homeless Education Modification Request (As necessary)</a:t>
            </a:r>
            <a:endParaRPr lang="en-US" sz="2400" dirty="0"/>
          </a:p>
          <a:p>
            <a:pPr lvl="0"/>
            <a:r>
              <a:rPr lang="en-US" sz="2400" dirty="0" smtClean="0"/>
              <a:t>Submission can be made into the Native Star Document Upload</a:t>
            </a:r>
          </a:p>
          <a:p>
            <a:r>
              <a:rPr lang="en-US" sz="2400" dirty="0" smtClean="0">
                <a:solidFill>
                  <a:srgbClr val="FF0000"/>
                </a:solidFill>
              </a:rPr>
              <a:t>Homeless Policy/Procedures </a:t>
            </a:r>
            <a:r>
              <a:rPr lang="en-US" sz="2400" dirty="0" smtClean="0"/>
              <a:t>(August </a:t>
            </a:r>
            <a:r>
              <a:rPr lang="en-US" sz="2400" dirty="0"/>
              <a:t>1-October 31, 2013</a:t>
            </a:r>
            <a:r>
              <a:rPr lang="en-US" sz="2400" dirty="0" smtClean="0"/>
              <a:t>)</a:t>
            </a:r>
          </a:p>
          <a:p>
            <a:r>
              <a:rPr lang="en-US" sz="2400" dirty="0" smtClean="0">
                <a:solidFill>
                  <a:srgbClr val="FF0000"/>
                </a:solidFill>
              </a:rPr>
              <a:t>Upload FET final report create folder</a:t>
            </a:r>
            <a:endParaRPr lang="en-US" sz="2400" dirty="0">
              <a:solidFill>
                <a:srgbClr val="FF0000"/>
              </a:solidFill>
            </a:endParaRPr>
          </a:p>
        </p:txBody>
      </p:sp>
    </p:spTree>
    <p:extLst>
      <p:ext uri="{BB962C8B-B14F-4D97-AF65-F5344CB8AC3E}">
        <p14:creationId xmlns:p14="http://schemas.microsoft.com/office/powerpoint/2010/main" val="151844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NS Report Submissions</a:t>
            </a:r>
            <a:endParaRPr lang="en-US" dirty="0"/>
          </a:p>
        </p:txBody>
      </p:sp>
      <p:sp>
        <p:nvSpPr>
          <p:cNvPr id="3" name="Content Placeholder 2"/>
          <p:cNvSpPr>
            <a:spLocks noGrp="1"/>
          </p:cNvSpPr>
          <p:nvPr>
            <p:ph idx="1"/>
          </p:nvPr>
        </p:nvSpPr>
        <p:spPr>
          <a:xfrm>
            <a:off x="0" y="1219200"/>
            <a:ext cx="7954962" cy="5084136"/>
          </a:xfrm>
        </p:spPr>
        <p:txBody>
          <a:bodyPr>
            <a:noAutofit/>
          </a:bodyPr>
          <a:lstStyle/>
          <a:p>
            <a:r>
              <a:rPr lang="en-US" sz="2400" dirty="0" err="1" smtClean="0"/>
              <a:t>Subgrantees</a:t>
            </a:r>
            <a:r>
              <a:rPr lang="en-US" sz="2400" dirty="0" smtClean="0"/>
              <a:t> should be working on the High Leverage Indicators (</a:t>
            </a:r>
            <a:r>
              <a:rPr lang="en-US" sz="2400" dirty="0" smtClean="0">
                <a:solidFill>
                  <a:srgbClr val="FF0000"/>
                </a:solidFill>
              </a:rPr>
              <a:t>Sept. 15</a:t>
            </a:r>
            <a:r>
              <a:rPr lang="en-US" sz="2400" baseline="30000" dirty="0" smtClean="0">
                <a:solidFill>
                  <a:srgbClr val="FF0000"/>
                </a:solidFill>
              </a:rPr>
              <a:t>th</a:t>
            </a:r>
            <a:r>
              <a:rPr lang="en-US" sz="2400" dirty="0" smtClean="0"/>
              <a:t>,  </a:t>
            </a:r>
            <a:r>
              <a:rPr lang="en-US" sz="2400" dirty="0" smtClean="0">
                <a:solidFill>
                  <a:srgbClr val="FF0000"/>
                </a:solidFill>
              </a:rPr>
              <a:t>Dec. 15</a:t>
            </a:r>
            <a:r>
              <a:rPr lang="en-US" sz="2400" baseline="30000" dirty="0" smtClean="0">
                <a:solidFill>
                  <a:srgbClr val="FF0000"/>
                </a:solidFill>
              </a:rPr>
              <a:t>th</a:t>
            </a:r>
            <a:r>
              <a:rPr lang="en-US" sz="2400" dirty="0" smtClean="0"/>
              <a:t>, </a:t>
            </a:r>
            <a:r>
              <a:rPr lang="en-US" sz="2400" dirty="0" smtClean="0">
                <a:solidFill>
                  <a:srgbClr val="FF0000"/>
                </a:solidFill>
              </a:rPr>
              <a:t>May 15</a:t>
            </a:r>
            <a:r>
              <a:rPr lang="en-US" sz="2400" baseline="30000" dirty="0" smtClean="0">
                <a:solidFill>
                  <a:srgbClr val="FF0000"/>
                </a:solidFill>
              </a:rPr>
              <a:t>th</a:t>
            </a:r>
            <a:r>
              <a:rPr lang="en-US" sz="2400" dirty="0" smtClean="0"/>
              <a:t>)</a:t>
            </a:r>
          </a:p>
          <a:p>
            <a:r>
              <a:rPr lang="en-US" sz="2400" dirty="0" smtClean="0"/>
              <a:t>Consolidated </a:t>
            </a:r>
            <a:r>
              <a:rPr lang="en-US" sz="2400" dirty="0" err="1" smtClean="0"/>
              <a:t>Schoolwide</a:t>
            </a:r>
            <a:r>
              <a:rPr lang="en-US" sz="2400" dirty="0" smtClean="0"/>
              <a:t> Budgets (</a:t>
            </a:r>
            <a:r>
              <a:rPr lang="en-US" sz="2400" dirty="0" smtClean="0">
                <a:solidFill>
                  <a:srgbClr val="FF0000"/>
                </a:solidFill>
              </a:rPr>
              <a:t>July 1</a:t>
            </a:r>
            <a:r>
              <a:rPr lang="en-US" sz="2400" baseline="30000" dirty="0" smtClean="0">
                <a:solidFill>
                  <a:srgbClr val="FF0000"/>
                </a:solidFill>
              </a:rPr>
              <a:t>st</a:t>
            </a:r>
            <a:r>
              <a:rPr lang="en-US" sz="2400" dirty="0" smtClean="0">
                <a:solidFill>
                  <a:srgbClr val="FF0000"/>
                </a:solidFill>
              </a:rPr>
              <a:t> -Sept. 30</a:t>
            </a:r>
            <a:r>
              <a:rPr lang="en-US" sz="2400" baseline="30000" dirty="0" smtClean="0">
                <a:solidFill>
                  <a:srgbClr val="FF0000"/>
                </a:solidFill>
              </a:rPr>
              <a:t>th</a:t>
            </a:r>
            <a:r>
              <a:rPr lang="en-US" sz="2400" dirty="0" smtClean="0"/>
              <a:t>)</a:t>
            </a:r>
          </a:p>
          <a:p>
            <a:pPr lvl="0"/>
            <a:r>
              <a:rPr lang="en-US" sz="2400" dirty="0" smtClean="0"/>
              <a:t>AYP Smart Goals &amp; Title I Supplemental Report (</a:t>
            </a:r>
            <a:r>
              <a:rPr lang="en-US" sz="2400" dirty="0" smtClean="0">
                <a:solidFill>
                  <a:srgbClr val="FF0000"/>
                </a:solidFill>
              </a:rPr>
              <a:t>July 1</a:t>
            </a:r>
            <a:r>
              <a:rPr lang="en-US" sz="2400" baseline="30000" dirty="0" smtClean="0">
                <a:solidFill>
                  <a:srgbClr val="FF0000"/>
                </a:solidFill>
              </a:rPr>
              <a:t>st</a:t>
            </a:r>
            <a:r>
              <a:rPr lang="en-US" sz="2400" dirty="0" smtClean="0">
                <a:solidFill>
                  <a:srgbClr val="FF0000"/>
                </a:solidFill>
              </a:rPr>
              <a:t>-Sept. 30</a:t>
            </a:r>
            <a:r>
              <a:rPr lang="en-US" sz="2400" baseline="30000" dirty="0" smtClean="0">
                <a:solidFill>
                  <a:srgbClr val="FF0000"/>
                </a:solidFill>
              </a:rPr>
              <a:t>th</a:t>
            </a:r>
            <a:r>
              <a:rPr lang="en-US" sz="2400" dirty="0" smtClean="0"/>
              <a:t>)</a:t>
            </a:r>
          </a:p>
          <a:p>
            <a:pPr lvl="0"/>
            <a:r>
              <a:rPr lang="en-US" sz="2400" dirty="0" smtClean="0"/>
              <a:t>LEA Title I Assurances (</a:t>
            </a:r>
            <a:r>
              <a:rPr lang="en-US" sz="2400" dirty="0" smtClean="0">
                <a:solidFill>
                  <a:srgbClr val="FF0000"/>
                </a:solidFill>
              </a:rPr>
              <a:t>July 1</a:t>
            </a:r>
            <a:r>
              <a:rPr lang="en-US" sz="2400" baseline="30000" dirty="0" smtClean="0">
                <a:solidFill>
                  <a:srgbClr val="FF0000"/>
                </a:solidFill>
              </a:rPr>
              <a:t>st</a:t>
            </a:r>
            <a:r>
              <a:rPr lang="en-US" sz="2400" dirty="0" smtClean="0">
                <a:solidFill>
                  <a:srgbClr val="FF0000"/>
                </a:solidFill>
              </a:rPr>
              <a:t>-Sept. 30</a:t>
            </a:r>
            <a:r>
              <a:rPr lang="en-US" sz="2400" baseline="30000" dirty="0" smtClean="0">
                <a:solidFill>
                  <a:srgbClr val="FF0000"/>
                </a:solidFill>
              </a:rPr>
              <a:t>th</a:t>
            </a:r>
            <a:r>
              <a:rPr lang="en-US" sz="2400" dirty="0" smtClean="0"/>
              <a:t>)</a:t>
            </a:r>
          </a:p>
          <a:p>
            <a:pPr lvl="0"/>
            <a:r>
              <a:rPr lang="en-US" sz="2400" dirty="0" smtClean="0"/>
              <a:t>School Improvement, Corrective Action, Restructuring (</a:t>
            </a:r>
            <a:r>
              <a:rPr lang="en-US" sz="2400" dirty="0" smtClean="0">
                <a:solidFill>
                  <a:srgbClr val="FF0000"/>
                </a:solidFill>
              </a:rPr>
              <a:t>July 1</a:t>
            </a:r>
            <a:r>
              <a:rPr lang="en-US" sz="2400" baseline="30000" dirty="0" smtClean="0">
                <a:solidFill>
                  <a:srgbClr val="FF0000"/>
                </a:solidFill>
              </a:rPr>
              <a:t>st</a:t>
            </a:r>
            <a:r>
              <a:rPr lang="en-US" sz="2400" dirty="0" smtClean="0">
                <a:solidFill>
                  <a:srgbClr val="FF0000"/>
                </a:solidFill>
              </a:rPr>
              <a:t>-Sept. 30</a:t>
            </a:r>
            <a:r>
              <a:rPr lang="en-US" sz="2400" baseline="30000" dirty="0" smtClean="0">
                <a:solidFill>
                  <a:srgbClr val="FF0000"/>
                </a:solidFill>
              </a:rPr>
              <a:t>th</a:t>
            </a:r>
            <a:r>
              <a:rPr lang="en-US" sz="2400" dirty="0" smtClean="0"/>
              <a:t>)</a:t>
            </a:r>
          </a:p>
          <a:p>
            <a:pPr lvl="0"/>
            <a:r>
              <a:rPr lang="en-US" sz="2400" dirty="0" smtClean="0"/>
              <a:t>SIG Compliance Reports </a:t>
            </a:r>
            <a:r>
              <a:rPr lang="en-US" sz="2400" dirty="0" smtClean="0">
                <a:solidFill>
                  <a:srgbClr val="FF0000"/>
                </a:solidFill>
              </a:rPr>
              <a:t>if applicable</a:t>
            </a:r>
          </a:p>
          <a:p>
            <a:pPr lvl="0"/>
            <a:endParaRPr lang="en-US" sz="2400" dirty="0"/>
          </a:p>
        </p:txBody>
      </p:sp>
    </p:spTree>
    <p:extLst>
      <p:ext uri="{BB962C8B-B14F-4D97-AF65-F5344CB8AC3E}">
        <p14:creationId xmlns:p14="http://schemas.microsoft.com/office/powerpoint/2010/main" val="72315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Native Star Document Upload</a:t>
            </a:r>
            <a:endParaRPr lang="en-US" sz="4800" dirty="0"/>
          </a:p>
        </p:txBody>
      </p:sp>
      <p:sp>
        <p:nvSpPr>
          <p:cNvPr id="3" name="Subtitle 2"/>
          <p:cNvSpPr>
            <a:spLocks noGrp="1"/>
          </p:cNvSpPr>
          <p:nvPr>
            <p:ph type="subTitle" idx="1"/>
          </p:nvPr>
        </p:nvSpPr>
        <p:spPr/>
        <p:txBody>
          <a:bodyPr>
            <a:normAutofit/>
          </a:bodyPr>
          <a:lstStyle/>
          <a:p>
            <a:r>
              <a:rPr lang="en-US" sz="2800" dirty="0" smtClean="0"/>
              <a:t>McKinney-Vento</a:t>
            </a:r>
            <a:endParaRPr lang="en-US" sz="2800" dirty="0"/>
          </a:p>
        </p:txBody>
      </p:sp>
      <p:pic>
        <p:nvPicPr>
          <p:cNvPr id="1027" name="Picture 3" descr="C:\Users\Valerie.Todacheene\AppData\Local\Microsoft\Windows\Temporary Internet Files\Content.IE5\IUL4OLQD\MC9004326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664" y="457201"/>
            <a:ext cx="2348201" cy="249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80094"/>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1016" t="10312" r="60676" b="53307"/>
          <a:stretch/>
        </p:blipFill>
        <p:spPr bwMode="auto">
          <a:xfrm>
            <a:off x="528435" y="1854834"/>
            <a:ext cx="6444296" cy="446976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Star-Document Upload</a:t>
            </a:r>
            <a:endParaRPr lang="en-US" sz="3600" dirty="0"/>
          </a:p>
        </p:txBody>
      </p:sp>
      <p:sp>
        <p:nvSpPr>
          <p:cNvPr id="6" name="Oval 5"/>
          <p:cNvSpPr/>
          <p:nvPr/>
        </p:nvSpPr>
        <p:spPr>
          <a:xfrm>
            <a:off x="516206" y="3547946"/>
            <a:ext cx="1202739"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58113" y="2418034"/>
            <a:ext cx="286491" cy="1239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043965" y="4038600"/>
            <a:ext cx="590887"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650138" y="3708717"/>
            <a:ext cx="3939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150542"/>
      </p:ext>
    </p:extLst>
  </p:cSld>
  <p:clrMapOvr>
    <a:masterClrMapping/>
  </p:clrMapOvr>
  <p:transition>
    <p:blinds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3277</TotalTime>
  <Words>1052</Words>
  <Application>Microsoft Office PowerPoint</Application>
  <PresentationFormat>Custom</PresentationFormat>
  <Paragraphs>150</Paragraphs>
  <Slides>23</Slides>
  <Notes>0</Notes>
  <HiddenSlides>0</HiddenSlides>
  <MMClips>0</MMClips>
  <ScaleCrop>false</ScaleCrop>
  <HeadingPairs>
    <vt:vector size="6" baseType="variant">
      <vt:variant>
        <vt:lpstr>Theme</vt:lpstr>
      </vt:variant>
      <vt:variant>
        <vt:i4>2</vt:i4>
      </vt:variant>
      <vt:variant>
        <vt:lpstr>Slide Titles</vt:lpstr>
      </vt:variant>
      <vt:variant>
        <vt:i4>23</vt:i4>
      </vt:variant>
      <vt:variant>
        <vt:lpstr>Custom Shows</vt:lpstr>
      </vt:variant>
      <vt:variant>
        <vt:i4>1</vt:i4>
      </vt:variant>
    </vt:vector>
  </HeadingPairs>
  <TitlesOfParts>
    <vt:vector size="26" baseType="lpstr">
      <vt:lpstr>1_Custom Design</vt:lpstr>
      <vt:lpstr>Adjacency</vt:lpstr>
      <vt:lpstr> MCkINNEY-vento homeless education 2012-2015 grant awardee training </vt:lpstr>
      <vt:lpstr>Agenda</vt:lpstr>
      <vt:lpstr>Carryover Requests 2012-13 Funds</vt:lpstr>
      <vt:lpstr>Modifications to Approved Application</vt:lpstr>
      <vt:lpstr>EOY Reports</vt:lpstr>
      <vt:lpstr>Document Submissions in NS Document Upload</vt:lpstr>
      <vt:lpstr>NS Report Submissions</vt:lpstr>
      <vt:lpstr>Native Star Document Upload</vt:lpstr>
      <vt:lpstr>Native Star-Document Upload</vt:lpstr>
      <vt:lpstr>Native Star-File Cabinet</vt:lpstr>
      <vt:lpstr>Native Star-Document Upload</vt:lpstr>
      <vt:lpstr>Native Star-Document Upload</vt:lpstr>
      <vt:lpstr>Native Star Document Upload</vt:lpstr>
      <vt:lpstr>Native Star-Document Upload</vt:lpstr>
      <vt:lpstr>Native Star-Document Upload</vt:lpstr>
      <vt:lpstr>Native Star-Document Upload</vt:lpstr>
      <vt:lpstr>Other Required Activities</vt:lpstr>
      <vt:lpstr>2013-14 SY Funding</vt:lpstr>
      <vt:lpstr>SY 2013-14 Supplemental Funding</vt:lpstr>
      <vt:lpstr>SY 2013-14 Supplemental Funding</vt:lpstr>
      <vt:lpstr>Other Required Activities</vt:lpstr>
      <vt:lpstr>Contact Information</vt:lpstr>
      <vt:lpstr>Questions</vt:lpstr>
      <vt:lpstr>Custom Show 1</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Jobs Fund Program (MS PowerPoint)</dc:title>
  <dc:creator>Authorised User</dc:creator>
  <cp:lastModifiedBy>Todacheene, Valerie</cp:lastModifiedBy>
  <cp:revision>329</cp:revision>
  <cp:lastPrinted>2014-01-13T22:08:36Z</cp:lastPrinted>
  <dcterms:created xsi:type="dcterms:W3CDTF">2010-08-12T13:39:24Z</dcterms:created>
  <dcterms:modified xsi:type="dcterms:W3CDTF">2014-01-13T22:23:32Z</dcterms:modified>
</cp:coreProperties>
</file>