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2" r:id="rId3"/>
    <p:sldId id="260" r:id="rId4"/>
    <p:sldId id="297" r:id="rId5"/>
    <p:sldId id="296" r:id="rId6"/>
    <p:sldId id="298" r:id="rId7"/>
    <p:sldId id="299" r:id="rId8"/>
    <p:sldId id="300" r:id="rId9"/>
    <p:sldId id="288" r:id="rId10"/>
    <p:sldId id="287" r:id="rId11"/>
    <p:sldId id="285" r:id="rId12"/>
    <p:sldId id="28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968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61" autoAdjust="0"/>
  </p:normalViewPr>
  <p:slideViewPr>
    <p:cSldViewPr>
      <p:cViewPr varScale="1">
        <p:scale>
          <a:sx n="129" d="100"/>
          <a:sy n="129" d="100"/>
        </p:scale>
        <p:origin x="-1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9E7D-F396-420A-B848-EBE45421AAD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017A3-E2EA-4AC3-AA91-647428803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0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017A3-E2EA-4AC3-AA91-647428803B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02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0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1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3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3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2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8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3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1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CEB39-8D37-4C58-82A1-3009C5941EE8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B700-9705-420C-9F44-A04E360DE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5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enter.serve.org/nche/pr/liaison_toolkit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BIE McKinney Vento Local Liaison Training:</a:t>
            </a:r>
            <a:br>
              <a:rPr lang="en-US" sz="3600" dirty="0" smtClean="0"/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McKinney Vento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990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March 11, 2014, 11:00 am (MST)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Facilitator: Valerie Todacheene, </a:t>
            </a:r>
            <a:r>
              <a:rPr lang="en-US" sz="2400" b="1" dirty="0" err="1" smtClean="0">
                <a:solidFill>
                  <a:schemeClr val="tx1"/>
                </a:solidFill>
              </a:rPr>
              <a:t>Ed.D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09452" y="2514600"/>
            <a:ext cx="3200400" cy="2667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76600" y="3047886"/>
            <a:ext cx="289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itchFamily="49" charset="-122"/>
                <a:ea typeface="KaiTi" pitchFamily="49" charset="-122"/>
              </a:rPr>
              <a:t>Preparing for an On-Site Visit: What will monitors review for MCV?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itchFamily="49" charset="-122"/>
              <a:ea typeface="KaiTi" pitchFamily="49" charset="-122"/>
            </a:endParaRPr>
          </a:p>
        </p:txBody>
      </p:sp>
      <p:pic>
        <p:nvPicPr>
          <p:cNvPr id="1026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10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McKinney Vento Local Liaison Trainings (WebEx)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 lvl="1">
              <a:lnSpc>
                <a:spcPct val="80000"/>
              </a:lnSpc>
            </a:pPr>
            <a:endParaRPr lang="en-US" sz="2600" dirty="0"/>
          </a:p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 lvl="1">
              <a:lnSpc>
                <a:spcPct val="80000"/>
              </a:lnSpc>
            </a:pPr>
            <a:endParaRPr lang="en-US" sz="2600" dirty="0"/>
          </a:p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 lvl="1">
              <a:lnSpc>
                <a:spcPct val="80000"/>
              </a:lnSpc>
            </a:pPr>
            <a:endParaRPr lang="en-US" sz="2600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600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942439"/>
            <a:ext cx="868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November 26, 2013, 11:00am (MDT), Title: McKinney Vento Local Liaison Training, Topic: McKinney Vento </a:t>
            </a:r>
            <a:r>
              <a:rPr lang="en-US" sz="2400" dirty="0" smtClean="0"/>
              <a:t>101</a:t>
            </a:r>
          </a:p>
          <a:p>
            <a:pPr lvl="0"/>
            <a:endParaRPr lang="en-US" sz="2400" dirty="0"/>
          </a:p>
          <a:p>
            <a:r>
              <a:rPr lang="en-US" sz="2400" dirty="0"/>
              <a:t>February 25, 2014, 11:00am (MST) Title: </a:t>
            </a:r>
            <a:r>
              <a:rPr lang="en-US" sz="2400" dirty="0">
                <a:ea typeface="KaiTi" pitchFamily="49" charset="-122"/>
              </a:rPr>
              <a:t>Providing Quality Support to McKinney-Vento Students &amp; their Families </a:t>
            </a:r>
          </a:p>
          <a:p>
            <a:pPr lvl="0"/>
            <a:endParaRPr lang="en-US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March 11, 2014, 11:00am (MDT), Title: </a:t>
            </a:r>
            <a:r>
              <a:rPr lang="en-US" sz="2400" b="1" dirty="0">
                <a:solidFill>
                  <a:srgbClr val="FF0000"/>
                </a:solidFill>
                <a:latin typeface="Calibri" pitchFamily="34" charset="0"/>
                <a:ea typeface="KaiTi" pitchFamily="49" charset="-122"/>
                <a:cs typeface="Calibri" pitchFamily="34" charset="0"/>
              </a:rPr>
              <a:t>Preparing for an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ea typeface="KaiTi" pitchFamily="49" charset="-122"/>
                <a:cs typeface="Calibri" pitchFamily="34" charset="0"/>
              </a:rPr>
              <a:t>On-Site Visit</a:t>
            </a:r>
            <a:r>
              <a:rPr lang="en-US" sz="2400" b="1" dirty="0">
                <a:solidFill>
                  <a:srgbClr val="FF0000"/>
                </a:solidFill>
                <a:latin typeface="Calibri" pitchFamily="34" charset="0"/>
                <a:ea typeface="KaiTi" pitchFamily="49" charset="-122"/>
                <a:cs typeface="Calibri" pitchFamily="34" charset="0"/>
              </a:rPr>
              <a:t>: What will monitors review for MCV?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May 13, 2014, 11:00am (MDT), Title: </a:t>
            </a:r>
            <a:r>
              <a:rPr lang="en-US" sz="2400" dirty="0" smtClean="0"/>
              <a:t>TBD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pPr lvl="0"/>
            <a:endParaRPr lang="en-US" sz="2400" dirty="0"/>
          </a:p>
        </p:txBody>
      </p:sp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5182" y="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41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685800"/>
            <a:ext cx="4419600" cy="4495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858962"/>
          </a:xfrm>
        </p:spPr>
        <p:txBody>
          <a:bodyPr>
            <a:normAutofit/>
          </a:bodyPr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1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7891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513" y="47891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Valerie.Todacheene\AppData\Local\Microsoft\Windows\Temporary Internet Files\Content.IE5\9IMCK9M2\MC90011084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533" y="1905000"/>
            <a:ext cx="2240533" cy="2223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74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001604"/>
            <a:ext cx="6781800" cy="4648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371600"/>
            <a:ext cx="6781799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BIE State Coordinator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0"/>
            <a:ext cx="6781800" cy="1752600"/>
          </a:xfrm>
        </p:spPr>
        <p:txBody>
          <a:bodyPr>
            <a:normAutofit fontScale="92500" lnSpcReduction="20000"/>
          </a:bodyPr>
          <a:lstStyle/>
          <a:p>
            <a:pPr marL="457200" lvl="1" indent="0" algn="ctr">
              <a:lnSpc>
                <a:spcPct val="80000"/>
              </a:lnSpc>
              <a:buNone/>
            </a:pPr>
            <a:endParaRPr lang="en-US" dirty="0" smtClean="0"/>
          </a:p>
          <a:p>
            <a:pPr marL="457200" lvl="1" indent="0" algn="ctr">
              <a:lnSpc>
                <a:spcPct val="80000"/>
              </a:lnSpc>
              <a:buNone/>
            </a:pPr>
            <a:r>
              <a:rPr lang="en-US" dirty="0" smtClean="0"/>
              <a:t>Valerie Todacheene, </a:t>
            </a:r>
            <a:r>
              <a:rPr lang="en-US" dirty="0" err="1" smtClean="0"/>
              <a:t>Ed.D</a:t>
            </a:r>
            <a:r>
              <a:rPr lang="en-US" dirty="0" smtClean="0"/>
              <a:t>.</a:t>
            </a:r>
          </a:p>
          <a:p>
            <a:pPr marL="457200" lvl="1" indent="0" algn="ctr">
              <a:lnSpc>
                <a:spcPct val="80000"/>
              </a:lnSpc>
              <a:buNone/>
            </a:pPr>
            <a:r>
              <a:rPr lang="en-US" dirty="0" smtClean="0"/>
              <a:t>BIE-McKinney Vento State Coordinator</a:t>
            </a:r>
          </a:p>
          <a:p>
            <a:pPr marL="457200" lvl="1" indent="0" algn="ctr">
              <a:lnSpc>
                <a:spcPct val="80000"/>
              </a:lnSpc>
              <a:buNone/>
            </a:pPr>
            <a:r>
              <a:rPr lang="en-US" dirty="0" smtClean="0"/>
              <a:t>505-563-5269</a:t>
            </a:r>
          </a:p>
          <a:p>
            <a:pPr marL="457200" lvl="1" indent="0" algn="ctr">
              <a:lnSpc>
                <a:spcPct val="80000"/>
              </a:lnSpc>
              <a:buNone/>
            </a:pPr>
            <a:r>
              <a:rPr lang="en-US" dirty="0" smtClean="0"/>
              <a:t>Valerie.todacheene@bie.edu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600" dirty="0" smtClean="0"/>
          </a:p>
        </p:txBody>
      </p:sp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191" y="68580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395" y="685799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43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Monitoring Process-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-Professional development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-Program design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-Data collection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-program evaluation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-Communication &amp; relations</a:t>
            </a:r>
            <a:endParaRPr lang="en-US" sz="2000" dirty="0" smtClean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Legislative Requirement-SEA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State Coordinator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Responsibilities §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722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(f) </a:t>
            </a:r>
          </a:p>
          <a:p>
            <a:pPr marL="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(f) FUNCTIONS OF THE OFFICE OF COORDINATOR- The Coordinator for Education of Homeless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Children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and Youths established in each State shall 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(1)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gather reliable, valid, and comprehensive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information on the nature and extent of the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problems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homeless children and youths have i n gaining access to public preschool programs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to public elementary schools and secondary schools, the difficulties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identifying the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special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needs of such children and youths, an y progress made by the State educational agency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local educational agencies in the State in addressing such problems and difficulties,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and the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success of the programs under this subtitle in allowing homeless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children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and youths to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enroll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in , attend, and succeed in, school ;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(2)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develop and carry out the State plan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described in subsection (g);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(3) collect and transmit to the Secretary, at such time and in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manner as the Secretary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may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require,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a report containing </a:t>
            </a:r>
            <a:r>
              <a:rPr lang="en-US" sz="1100" b="1" dirty="0" smtClean="0">
                <a:latin typeface="Calibri" pitchFamily="34" charset="0"/>
                <a:cs typeface="Calibri" pitchFamily="34" charset="0"/>
              </a:rPr>
              <a:t>such information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as </a:t>
            </a:r>
            <a:r>
              <a:rPr lang="en-US" sz="1100" b="1" dirty="0" smtClean="0">
                <a:latin typeface="Calibri" pitchFamily="34" charset="0"/>
                <a:cs typeface="Calibri" pitchFamily="34" charset="0"/>
              </a:rPr>
              <a:t>the Secretary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determines is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necessary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assess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the educational needs of homeless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children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and youths within the State;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(4)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facilitate coordination between the State educational agency, the State social services </a:t>
            </a:r>
            <a:r>
              <a:rPr lang="en-US" sz="1100" b="1" dirty="0" smtClean="0">
                <a:latin typeface="Calibri" pitchFamily="34" charset="0"/>
                <a:cs typeface="Calibri" pitchFamily="34" charset="0"/>
              </a:rPr>
              <a:t>agency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, and other agencies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including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agencies providing mental health services) to provide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services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to homeless children,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including preschool-aged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homeless children, and youths, and to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families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of such children and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youths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;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(5) in order to improve the provision of comprehensive education and related services to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homeless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children and youths and their families,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coordinate and collaborate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with  </a:t>
            </a:r>
          </a:p>
          <a:p>
            <a:pPr marL="800100" lvl="2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(A) educators, including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child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development and preschool program personnel; </a:t>
            </a:r>
          </a:p>
          <a:p>
            <a:pPr marL="800100" lvl="2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(B) providers of services to homeless and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runaway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children and youths and homeless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families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(including domestic violence agencies , shelter operators, transitional housing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facilities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, runaway and homeless youth center s, and transitional living programs for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homeless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youths); </a:t>
            </a:r>
          </a:p>
          <a:p>
            <a:pPr marL="800100" lvl="2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(C) local educational agency liaisons designated under subsection (g)(1)(J)(ii) for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homeless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children and youths ; and </a:t>
            </a:r>
          </a:p>
          <a:p>
            <a:pPr marL="800100" lvl="2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(D) community organizations and groups representing homeless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children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and youths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their families; and </a:t>
            </a:r>
          </a:p>
          <a:p>
            <a:pPr marL="400050" lvl="1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(6)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provide technical assistance to local educational agencies in coordination with local </a:t>
            </a:r>
            <a:r>
              <a:rPr lang="en-US" sz="1100" b="1" dirty="0" smtClean="0">
                <a:latin typeface="Calibri" pitchFamily="34" charset="0"/>
                <a:cs typeface="Calibri" pitchFamily="34" charset="0"/>
              </a:rPr>
              <a:t>educational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agency liaisons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designated under subsection (g)(1)(J)(ii), to ensure that local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educational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agencies comply with the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requirements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of section 722(e)(3) and paragraphs (3)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through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(7) of subsection (g). </a:t>
            </a: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marL="400050" lvl="1" indent="0" algn="r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~NCHE, http://center.serve.org/nche/downloads/sc_mon_hb.pdf</a:t>
            </a:r>
            <a:endParaRPr lang="en-US" sz="11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66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Legislative </a:t>
            </a:r>
            <a:r>
              <a:rPr lang="en-US" dirty="0" smtClean="0"/>
              <a:t>Requirement-LEA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LEA Responsibilities §722(g)(3)(A-D) </a:t>
            </a:r>
          </a:p>
          <a:p>
            <a:pPr marL="0" indent="0">
              <a:buNone/>
            </a:pPr>
            <a:r>
              <a:rPr lang="en-US" sz="11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3) LOCAL EDUCATIONAL AGENCY REQUIREMENTS- </a:t>
            </a:r>
          </a:p>
          <a:p>
            <a:pPr marL="398463" indent="0">
              <a:buNone/>
            </a:pPr>
            <a:r>
              <a:rPr lang="en-US" sz="11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A) IN GENERAL- The local educational agency serving each child or youth to be assisted under this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subtitle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shall, according to the child's or youth's best interest  </a:t>
            </a:r>
          </a:p>
          <a:p>
            <a:pPr marL="400050" lvl="1" indent="0">
              <a:buNone/>
            </a:pPr>
            <a:r>
              <a:rPr lang="en-US" sz="1100" dirty="0" smtClean="0">
                <a:latin typeface="Calibri" pitchFamily="34" charset="0"/>
                <a:cs typeface="Calibri" pitchFamily="34" charset="0"/>
              </a:rPr>
              <a:t>	(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continue the child's or youth's education in the school of origin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 for the duration of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homelessness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 </a:t>
            </a:r>
          </a:p>
          <a:p>
            <a:pPr marL="1260475" indent="0">
              <a:buNone/>
            </a:pPr>
            <a:r>
              <a:rPr lang="en-US" sz="11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I) in any case in which a family becomes homeless between academic years or during an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academic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year; or </a:t>
            </a:r>
          </a:p>
          <a:p>
            <a:pPr marL="1312863" indent="-52388">
              <a:buNone/>
              <a:tabLst>
                <a:tab pos="1260475" algn="l"/>
              </a:tabLst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(II) for the remainder of the academic year, if the child or youth becomes permanently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housed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during an academic year; or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(ii) enroll the child or youth in any public school that </a:t>
            </a:r>
            <a:r>
              <a:rPr lang="en-US" sz="1100" dirty="0" err="1">
                <a:latin typeface="Calibri" pitchFamily="34" charset="0"/>
                <a:cs typeface="Calibri" pitchFamily="34" charset="0"/>
              </a:rPr>
              <a:t>nonhomeless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 students who live in the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attendance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area in which the child or youth is actually living are eligible to attend. </a:t>
            </a:r>
          </a:p>
          <a:p>
            <a:pPr marL="398463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(B)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BEST INTEREST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- In determining the best interest of the child or youth under subparagraph (A),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local educational agency shall 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(i) to the extent feasible, keep a homeless child or youth in the school of origin, except when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doing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so is contrary to the wishes of the child's or youth's parent or guardian;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(ii) provide a written explanation, including a statement regarding the right to appeal under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subparagraph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(E), to the homeless child's or youth's parent or guardian, if the local educational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agency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sends such child or youth to a school other than the school of origin or a school requested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by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the parent or guardian; and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(iii) in the case of an unaccompanied youth, ensure that the homeless liaison designated under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paragraph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(1)(J)(ii) assists in placement or enrollment decisions under this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subparagraph, considers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the views of such unaccompanied youth, and provides notice to such youth of the right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appeal under subparagraph (E). </a:t>
            </a:r>
          </a:p>
          <a:p>
            <a:pPr marL="398463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(C)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ENROLLMENT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- (i) The school selected in accordance with this paragraph shall immediately enroll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homeless child or youth, even if the child or youth is unable to produce records normally required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for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enrollment, such as previous academic records, medical records, proof of residency, or other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documentation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(ii) The enrolling school shall immediately contact the school last attended by the child or youth to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obtain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relevant academic and other records.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(iii) If the child or youth needs to obtain immunizations, or immunization or medical records, the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enrolling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school shall immediately refer the parent or guardian of the child or youth to the local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educational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agency liaison designated under paragraph (1)(J)(ii), who shall assist in obtaining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necessary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immunizations, or immunization or medical records, in accordance with subparagraph (D). </a:t>
            </a:r>
          </a:p>
          <a:p>
            <a:pPr marL="398463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(D) </a:t>
            </a:r>
            <a:r>
              <a:rPr lang="en-US" sz="1100" b="1" dirty="0">
                <a:latin typeface="Calibri" pitchFamily="34" charset="0"/>
                <a:cs typeface="Calibri" pitchFamily="34" charset="0"/>
              </a:rPr>
              <a:t>RECORD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S- Any record ordinarily kept by the school, including immunization or medical records,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academic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records, birth certificates, guardianship records, and evaluations for special services or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programs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, regarding each homeless child or youth shall be maintained 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(i) so that the records are available, in a timely fashion, when a child or youth enters a new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school 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or school district; and </a:t>
            </a:r>
          </a:p>
          <a:p>
            <a:pPr marL="914400" indent="0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(ii) in a manner consistent with section 444 of the General Education Provisions Act (20 U.S.C. </a:t>
            </a:r>
            <a:r>
              <a:rPr lang="en-US" sz="1100" dirty="0" smtClean="0">
                <a:latin typeface="Calibri" pitchFamily="34" charset="0"/>
                <a:cs typeface="Calibri" pitchFamily="34" charset="0"/>
              </a:rPr>
              <a:t>1232g</a:t>
            </a:r>
            <a:r>
              <a:rPr lang="en-US" sz="1100" dirty="0">
                <a:latin typeface="Calibri" pitchFamily="34" charset="0"/>
                <a:cs typeface="Calibri" pitchFamily="34" charset="0"/>
              </a:rPr>
              <a:t>). </a:t>
            </a: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marL="914400" indent="0">
              <a:buNone/>
            </a:pPr>
            <a:endParaRPr lang="en-US" sz="1100" dirty="0">
              <a:latin typeface="Calibri" pitchFamily="34" charset="0"/>
              <a:cs typeface="Calibri" pitchFamily="34" charset="0"/>
            </a:endParaRPr>
          </a:p>
          <a:p>
            <a:pPr marL="0" lvl="1" indent="0" algn="r">
              <a:buNone/>
            </a:pPr>
            <a:r>
              <a:rPr lang="en-US" sz="1100" dirty="0">
                <a:latin typeface="Calibri" pitchFamily="34" charset="0"/>
                <a:cs typeface="Calibri" pitchFamily="34" charset="0"/>
              </a:rPr>
              <a:t>~NCHE, http://center.serve.org/nche/downloads/sc_mon_hb.pdf</a:t>
            </a:r>
          </a:p>
          <a:p>
            <a:pPr marL="0" indent="0">
              <a:buNone/>
            </a:pP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marL="400050" lvl="1" indent="0">
              <a:buNone/>
            </a:pPr>
            <a:endParaRPr lang="en-US" sz="11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6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4964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What monitors will look for..</a:t>
            </a:r>
            <a:endParaRPr lang="en-US" dirty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LEA/School is familiar with the requirements </a:t>
            </a:r>
            <a:r>
              <a:rPr lang="en-US" dirty="0"/>
              <a:t>of Title X as it refers to the Education of Homeless Children and Youth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Policy/In Plans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LEA/School has a </a:t>
            </a:r>
            <a:r>
              <a:rPr lang="en-US" b="1" dirty="0"/>
              <a:t>liaison </a:t>
            </a:r>
            <a:r>
              <a:rPr lang="en-US" dirty="0"/>
              <a:t>who is aware of his/her roles and responsibilities and works to assist homeless children, youth and families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Job description, trainings, documented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Staff members (administrative, teaching, and other staff in the schools) have received training </a:t>
            </a:r>
            <a:r>
              <a:rPr lang="en-US" dirty="0"/>
              <a:t>related to the statutory requirements and educational needs of homeless children and youth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Attendance rosters, agendas, handouts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LEA/School has </a:t>
            </a:r>
            <a:r>
              <a:rPr lang="en-US" b="1" dirty="0"/>
              <a:t>adopted policies and </a:t>
            </a:r>
            <a:r>
              <a:rPr lang="en-US" b="1" dirty="0" smtClean="0"/>
              <a:t>procedures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to ensure that </a:t>
            </a:r>
            <a:r>
              <a:rPr lang="en-US" b="1" dirty="0"/>
              <a:t>transportation</a:t>
            </a:r>
            <a:r>
              <a:rPr lang="en-US" dirty="0"/>
              <a:t> is provided, at the request of the parent or guardian (or in the case of unaccompanied youth, the liaison), to and from the school of origin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to </a:t>
            </a:r>
            <a:r>
              <a:rPr lang="en-US" dirty="0"/>
              <a:t>ensure that homeless children have </a:t>
            </a:r>
            <a:r>
              <a:rPr lang="en-US" b="1" dirty="0"/>
              <a:t>equal access </a:t>
            </a:r>
            <a:r>
              <a:rPr lang="en-US" dirty="0"/>
              <a:t>to the same public preschool programs as provided to other </a:t>
            </a:r>
            <a:r>
              <a:rPr lang="en-US" dirty="0" smtClean="0"/>
              <a:t>children.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to </a:t>
            </a:r>
            <a:r>
              <a:rPr lang="en-US" dirty="0"/>
              <a:t>ensure that homeless youth and youth separated from the public schools are identified and accorded </a:t>
            </a:r>
            <a:r>
              <a:rPr lang="en-US" b="1" dirty="0"/>
              <a:t>equal access to appropriate secondary education and support services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/>
              <a:t>ensure that homeless children and youth who meet relevant criteria are able to participate in </a:t>
            </a:r>
            <a:r>
              <a:rPr lang="en-US" b="1" dirty="0"/>
              <a:t>federal, state, or local before and after school care programs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/>
              <a:t>to ensure that activities carried out by the LEA/School </a:t>
            </a:r>
            <a:r>
              <a:rPr lang="en-US" b="1" dirty="0"/>
              <a:t>will not/do not isolate or stigmatize homeless children/youth</a:t>
            </a:r>
            <a:r>
              <a:rPr lang="en-US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homeless children/youth (including preschoolers) </a:t>
            </a:r>
            <a:r>
              <a:rPr lang="en-US" b="1" dirty="0"/>
              <a:t>are enrolled and receiving instruction in the same schools and classrooms as all other enrolled students. Appropriate services </a:t>
            </a:r>
            <a:r>
              <a:rPr lang="en-US" dirty="0"/>
              <a:t>(Title I, free/reduced lunch, counseling, tutoring, social/health services, etc.) are provided.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01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4964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m</a:t>
            </a:r>
            <a:r>
              <a:rPr lang="en-US" dirty="0" smtClean="0"/>
              <a:t>onitors will look for..</a:t>
            </a:r>
            <a:endParaRPr lang="en-US" dirty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+mj-lt"/>
              <a:buAutoNum type="arabicPeriod" startAt="6"/>
            </a:pPr>
            <a:r>
              <a:rPr lang="en-US" sz="1500" dirty="0">
                <a:latin typeface="Calibri" pitchFamily="34" charset="0"/>
                <a:cs typeface="Calibri" pitchFamily="34" charset="0"/>
              </a:rPr>
              <a:t>During the enrollment process, the LEA/School </a:t>
            </a:r>
            <a:r>
              <a:rPr lang="en-US" sz="1500" b="1" dirty="0">
                <a:latin typeface="Calibri" pitchFamily="34" charset="0"/>
                <a:cs typeface="Calibri" pitchFamily="34" charset="0"/>
              </a:rPr>
              <a:t>addresses issues regarding the appropriate transportation 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of homeless children and youth to and from school.</a:t>
            </a:r>
          </a:p>
          <a:p>
            <a:pPr>
              <a:buFont typeface="+mj-lt"/>
              <a:buAutoNum type="arabicPeriod" startAt="7"/>
            </a:pPr>
            <a:r>
              <a:rPr lang="en-US" sz="1500" b="1" dirty="0">
                <a:latin typeface="Calibri" pitchFamily="34" charset="0"/>
                <a:cs typeface="Calibri" pitchFamily="34" charset="0"/>
              </a:rPr>
              <a:t>Efforts have been made to reduce school changes/transitions 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in an effort to keep homeless children and youth enrolled in the same school for the entire year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n-US" sz="1500" dirty="0" smtClean="0"/>
              <a:t>Enrollment Data</a:t>
            </a:r>
            <a:endParaRPr lang="en-US" sz="1500" dirty="0"/>
          </a:p>
          <a:p>
            <a:pPr>
              <a:buFont typeface="+mj-lt"/>
              <a:buAutoNum type="arabicPeriod" startAt="8"/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500" b="1" dirty="0">
                <a:latin typeface="Calibri" pitchFamily="34" charset="0"/>
                <a:cs typeface="Calibri" pitchFamily="34" charset="0"/>
              </a:rPr>
              <a:t>LEA/School works with local shelter/agencies to assist homeless children, youth and families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n-US" sz="1500" dirty="0" smtClean="0"/>
              <a:t>Meeting Notes</a:t>
            </a:r>
            <a:endParaRPr lang="en-US" sz="15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+mj-lt"/>
              <a:buAutoNum type="arabicPeriod" startAt="8"/>
            </a:pPr>
            <a:r>
              <a:rPr lang="en-US" sz="1500" dirty="0">
                <a:latin typeface="Calibri" pitchFamily="34" charset="0"/>
                <a:cs typeface="Calibri" pitchFamily="34" charset="0"/>
              </a:rPr>
              <a:t>The LEA/School </a:t>
            </a:r>
            <a:r>
              <a:rPr lang="en-US" sz="1500" b="1" dirty="0">
                <a:latin typeface="Calibri" pitchFamily="34" charset="0"/>
                <a:cs typeface="Calibri" pitchFamily="34" charset="0"/>
              </a:rPr>
              <a:t>count identified the number of homeless children 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and youth enrolled within LEA/School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boundaries</a:t>
            </a:r>
          </a:p>
          <a:p>
            <a:pPr lvl="1"/>
            <a:r>
              <a:rPr lang="en-US" sz="1500" dirty="0" smtClean="0"/>
              <a:t>Data Indicating Count</a:t>
            </a:r>
            <a:endParaRPr lang="en-US" sz="1500" dirty="0">
              <a:latin typeface="Calibri" pitchFamily="34" charset="0"/>
              <a:cs typeface="Calibri" pitchFamily="34" charset="0"/>
            </a:endParaRPr>
          </a:p>
          <a:p>
            <a:pPr>
              <a:buFont typeface="+mj-lt"/>
              <a:buAutoNum type="arabicPeriod" startAt="8"/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500" b="1" dirty="0">
                <a:latin typeface="Calibri" pitchFamily="34" charset="0"/>
                <a:cs typeface="Calibri" pitchFamily="34" charset="0"/>
              </a:rPr>
              <a:t>LEA/School policies address and reduce barriers to successful enrollment and attendance 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of homeless children/youth. The LEA/School allows homeless children/youth to enroll in the LEA/School without proof of residence, immunization records etc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n-US" sz="1500" dirty="0" smtClean="0"/>
              <a:t>Policies &amp; Procedures &amp; enrollment records</a:t>
            </a:r>
          </a:p>
          <a:p>
            <a:pPr marL="400050">
              <a:buFont typeface="+mj-lt"/>
              <a:buAutoNum type="arabicPeriod" startAt="8"/>
            </a:pPr>
            <a:r>
              <a:rPr lang="en-US" sz="1500" b="1" dirty="0" smtClean="0"/>
              <a:t>Title I Set-asides</a:t>
            </a:r>
          </a:p>
          <a:p>
            <a:pPr marL="400050">
              <a:buFont typeface="+mj-lt"/>
              <a:buAutoNum type="arabicPeriod" startAt="8"/>
            </a:pPr>
            <a:r>
              <a:rPr lang="en-US" sz="1500" b="1" dirty="0" smtClean="0"/>
              <a:t>*Sub-grantees only-End of the Year reports</a:t>
            </a:r>
          </a:p>
        </p:txBody>
      </p:sp>
    </p:spTree>
    <p:extLst>
      <p:ext uri="{BB962C8B-B14F-4D97-AF65-F5344CB8AC3E}">
        <p14:creationId xmlns:p14="http://schemas.microsoft.com/office/powerpoint/2010/main" val="275015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4964"/>
            <a:ext cx="8686800" cy="114300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Where can I place the evidence?</a:t>
            </a:r>
            <a:endParaRPr lang="en-US" dirty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Native Star File Cabinet-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Job Description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Evaluation Template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Policy/Procedures</a:t>
            </a:r>
          </a:p>
          <a:p>
            <a:pPr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School/Student Files-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Identification/Verification Document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Agendas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Notes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Records of Services</a:t>
            </a:r>
          </a:p>
          <a:p>
            <a:pPr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NASIS Data-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Enrollment Data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Homeless Data</a:t>
            </a:r>
          </a:p>
          <a:p>
            <a:pPr>
              <a:buFont typeface="+mj-lt"/>
              <a:buAutoNum type="arabicPeriod"/>
            </a:pPr>
            <a:r>
              <a:rPr lang="en-US" sz="1600" dirty="0" err="1" smtClean="0">
                <a:latin typeface="Calibri" pitchFamily="34" charset="0"/>
                <a:cs typeface="Calibri" pitchFamily="34" charset="0"/>
              </a:rPr>
              <a:t>Subgrants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/Title I set asides-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lvl="1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Consolidated </a:t>
            </a:r>
            <a:r>
              <a:rPr lang="en-US" sz="1600" dirty="0" err="1" smtClean="0">
                <a:latin typeface="Calibri" pitchFamily="34" charset="0"/>
                <a:cs typeface="Calibri" pitchFamily="34" charset="0"/>
              </a:rPr>
              <a:t>Schoolwide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 Budgets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*</a:t>
            </a:r>
            <a:r>
              <a:rPr lang="en-US" sz="1600" dirty="0" err="1" smtClean="0">
                <a:latin typeface="Calibri" pitchFamily="34" charset="0"/>
                <a:cs typeface="Calibri" pitchFamily="34" charset="0"/>
              </a:rPr>
              <a:t>Subgrantees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 only-budget aligns to approved application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Both </a:t>
            </a:r>
            <a:r>
              <a:rPr lang="en-US" sz="1600" dirty="0" err="1" smtClean="0">
                <a:latin typeface="Calibri" pitchFamily="34" charset="0"/>
                <a:cs typeface="Calibri" pitchFamily="34" charset="0"/>
              </a:rPr>
              <a:t>subgrantees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 &amp; Title I-review the expenditures and ensure funds are spent on allowable costs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4964"/>
            <a:ext cx="8686800" cy="1143000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What to expect before/after the monitor?</a:t>
            </a:r>
            <a:endParaRPr lang="en-US" dirty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378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589" y="38043"/>
            <a:ext cx="838086" cy="83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+mj-lt"/>
              <a:buAutoNum type="arabicPeriod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Before monitoring-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School receives written notification of monitoring with agenda, preparation guide via email and certified US Postal Service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Desk monitoring prior to on-site visit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Webinar Training is provided to school before the on-site visit</a:t>
            </a:r>
          </a:p>
          <a:p>
            <a:pPr lvl="1">
              <a:buFont typeface="+mj-lt"/>
              <a:buAutoNum type="alphaLcPeriod"/>
            </a:pP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+mj-lt"/>
              <a:buAutoNum type="arabicPeriod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After Monitoring-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Report submitted to school with recommendations and findings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If there are findings, school will provide a corrective action plan in collaboration with ADD/ELO</a:t>
            </a:r>
          </a:p>
          <a:p>
            <a:pPr lvl="1">
              <a:buFont typeface="+mj-lt"/>
              <a:buAutoNum type="alphaLcPeriod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Review school’s progress and provide technical assistance to provide to the school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6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944562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839200" cy="52578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</a:pPr>
            <a:r>
              <a:rPr lang="en-US" sz="5600" b="1" dirty="0" smtClean="0"/>
              <a:t>NCHE </a:t>
            </a:r>
            <a:r>
              <a:rPr lang="en-US" sz="5600" b="1" dirty="0" smtClean="0"/>
              <a:t>Title I (Law into Practice Brief Series)</a:t>
            </a:r>
          </a:p>
          <a:p>
            <a:pPr>
              <a:lnSpc>
                <a:spcPct val="80000"/>
              </a:lnSpc>
            </a:pPr>
            <a:endParaRPr lang="en-US" sz="5600" b="1" dirty="0" smtClean="0"/>
          </a:p>
          <a:p>
            <a:pPr>
              <a:lnSpc>
                <a:spcPct val="80000"/>
              </a:lnSpc>
            </a:pPr>
            <a:r>
              <a:rPr lang="en-US" sz="5600" b="1" dirty="0" smtClean="0"/>
              <a:t>BIE Homeless Education/McKinney-Vento Local Liaison Listing</a:t>
            </a:r>
          </a:p>
          <a:p>
            <a:pPr>
              <a:lnSpc>
                <a:spcPct val="80000"/>
              </a:lnSpc>
            </a:pPr>
            <a:endParaRPr lang="en-US" sz="5600" b="1" dirty="0"/>
          </a:p>
          <a:p>
            <a:pPr>
              <a:lnSpc>
                <a:spcPct val="80000"/>
              </a:lnSpc>
            </a:pPr>
            <a:r>
              <a:rPr lang="en-US" sz="5600" b="1" dirty="0" smtClean="0"/>
              <a:t>Local Liaison Toolkit (NCHE) post on BIE website</a:t>
            </a:r>
          </a:p>
          <a:p>
            <a:pPr>
              <a:lnSpc>
                <a:spcPct val="80000"/>
              </a:lnSpc>
            </a:pPr>
            <a:r>
              <a:rPr lang="en-US" sz="5600" b="1" dirty="0">
                <a:hlinkClick r:id="rId2"/>
              </a:rPr>
              <a:t>http://</a:t>
            </a:r>
            <a:r>
              <a:rPr lang="en-US" sz="5600" b="1" dirty="0" smtClean="0">
                <a:hlinkClick r:id="rId2"/>
              </a:rPr>
              <a:t>center.serve.org/nche/pr/liaison_toolkit.php</a:t>
            </a:r>
            <a:endParaRPr lang="en-US" sz="5600" b="1" dirty="0" smtClean="0"/>
          </a:p>
          <a:p>
            <a:pPr lvl="1">
              <a:lnSpc>
                <a:spcPct val="80000"/>
              </a:lnSpc>
            </a:pPr>
            <a:endParaRPr lang="en-US" sz="5600" dirty="0" smtClean="0"/>
          </a:p>
          <a:p>
            <a:r>
              <a:rPr lang="en-US" sz="5600" b="1" dirty="0"/>
              <a:t>The National Center for Homeless Education (NCHE) w</a:t>
            </a:r>
            <a:r>
              <a:rPr lang="en-US" sz="5600" b="1" i="1" dirty="0"/>
              <a:t>ww.serve.org/nche</a:t>
            </a:r>
            <a:r>
              <a:rPr lang="en-US" sz="5600" b="1" dirty="0"/>
              <a:t> </a:t>
            </a:r>
          </a:p>
          <a:p>
            <a:endParaRPr lang="en-US" sz="5600" b="1" dirty="0"/>
          </a:p>
          <a:p>
            <a:r>
              <a:rPr lang="en-US" sz="5600" b="1" dirty="0"/>
              <a:t>U.S. Department of Education, Education for Homeless Children Youth Program </a:t>
            </a:r>
            <a:r>
              <a:rPr lang="en-US" sz="5600" b="1" i="1" dirty="0"/>
              <a:t>www.ed.gov/programs/homeless/index.html </a:t>
            </a:r>
          </a:p>
          <a:p>
            <a:endParaRPr lang="en-US" sz="5600" b="1" i="1" dirty="0"/>
          </a:p>
          <a:p>
            <a:r>
              <a:rPr lang="en-US" sz="5600" b="1" dirty="0"/>
              <a:t>The National Association for the Education of Homeless Children and Youth (NAEHCY) </a:t>
            </a:r>
            <a:r>
              <a:rPr lang="en-US" sz="5600" b="1" i="1" dirty="0"/>
              <a:t>www.naehcy.org </a:t>
            </a:r>
          </a:p>
          <a:p>
            <a:endParaRPr lang="en-US" sz="5600" b="1" i="1" dirty="0"/>
          </a:p>
          <a:p>
            <a:r>
              <a:rPr lang="en-US" sz="5600" b="1" dirty="0"/>
              <a:t>The National Law Center on Homelessness and Poverty (NLCHP) w</a:t>
            </a:r>
            <a:r>
              <a:rPr lang="en-US" sz="5600" b="1" i="1" dirty="0"/>
              <a:t>ww.nlchp.org</a:t>
            </a:r>
            <a:r>
              <a:rPr lang="en-US" sz="5600" b="1" dirty="0"/>
              <a:t> </a:t>
            </a:r>
          </a:p>
          <a:p>
            <a:r>
              <a:rPr lang="en-US" sz="5600" b="1" dirty="0"/>
              <a:t>The National Center for Homeless Education (NCHE) w</a:t>
            </a:r>
            <a:r>
              <a:rPr lang="en-US" sz="5600" b="1" i="1" dirty="0"/>
              <a:t>ww.serve.org/nche</a:t>
            </a:r>
            <a:r>
              <a:rPr lang="en-US" sz="5600" b="1" dirty="0"/>
              <a:t> </a:t>
            </a:r>
          </a:p>
          <a:p>
            <a:endParaRPr lang="en-US" sz="5600" b="1" dirty="0"/>
          </a:p>
          <a:p>
            <a:r>
              <a:rPr lang="en-US" sz="5600" b="1" dirty="0"/>
              <a:t>U.S. Department of Education, Education for Homeless Children Youth Program </a:t>
            </a:r>
            <a:r>
              <a:rPr lang="en-US" sz="5600" b="1" i="1" dirty="0"/>
              <a:t>www.ed.gov/programs/homeless/index.html </a:t>
            </a:r>
          </a:p>
          <a:p>
            <a:endParaRPr lang="en-US" sz="5600" b="1" i="1" dirty="0"/>
          </a:p>
          <a:p>
            <a:r>
              <a:rPr lang="en-US" sz="5600" b="1" dirty="0"/>
              <a:t>The National Association for the Education of Homeless Children and Youth (NAEHCY) </a:t>
            </a:r>
            <a:r>
              <a:rPr lang="en-US" sz="5600" b="1" i="1" dirty="0"/>
              <a:t>www.naehcy.org </a:t>
            </a:r>
          </a:p>
          <a:p>
            <a:endParaRPr lang="en-US" sz="5600" b="1" i="1" dirty="0"/>
          </a:p>
          <a:p>
            <a:r>
              <a:rPr lang="en-US" sz="5600" b="1" dirty="0"/>
              <a:t>The National Law Center on Homelessness and Poverty (NLCHP) w</a:t>
            </a:r>
            <a:r>
              <a:rPr lang="en-US" sz="5600" b="1" i="1" dirty="0"/>
              <a:t>ww.nlchp.org</a:t>
            </a:r>
            <a:r>
              <a:rPr lang="en-US" sz="5600" b="1" dirty="0"/>
              <a:t> </a:t>
            </a:r>
          </a:p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 lvl="1"/>
            <a:endParaRPr lang="en-US" dirty="0"/>
          </a:p>
        </p:txBody>
      </p:sp>
      <p:pic>
        <p:nvPicPr>
          <p:cNvPr id="4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5182" y="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Valerie.Todacheene\AppData\Local\Microsoft\Windows\Temporary Internet Files\Content.IE5\VJMWA2P3\MC900432586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631609" cy="63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5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1333</Words>
  <Application>Microsoft Office PowerPoint</Application>
  <PresentationFormat>On-screen Show (4:3)</PresentationFormat>
  <Paragraphs>143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BIE McKinney Vento Local Liaison Training: McKinney Vento</vt:lpstr>
      <vt:lpstr>Introduction</vt:lpstr>
      <vt:lpstr>Legislative Requirement-SEA </vt:lpstr>
      <vt:lpstr>Legislative Requirement-LEA </vt:lpstr>
      <vt:lpstr>What monitors will look for..</vt:lpstr>
      <vt:lpstr>What monitors will look for..</vt:lpstr>
      <vt:lpstr>Where can I place the evidence?</vt:lpstr>
      <vt:lpstr>What to expect before/after the monitor?</vt:lpstr>
      <vt:lpstr>Resources</vt:lpstr>
      <vt:lpstr>McKinney Vento Local Liaison Trainings (WebEx)</vt:lpstr>
      <vt:lpstr>QUESTIONS</vt:lpstr>
      <vt:lpstr>BIE State Coordinator</vt:lpstr>
    </vt:vector>
  </TitlesOfParts>
  <Company>BIE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Todacheene, Valerie</dc:creator>
  <cp:lastModifiedBy>Todacheene, Valerie</cp:lastModifiedBy>
  <cp:revision>65</cp:revision>
  <dcterms:created xsi:type="dcterms:W3CDTF">2013-04-05T15:57:14Z</dcterms:created>
  <dcterms:modified xsi:type="dcterms:W3CDTF">2014-03-10T21:30:04Z</dcterms:modified>
</cp:coreProperties>
</file>