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92" r:id="rId3"/>
    <p:sldId id="297" r:id="rId4"/>
    <p:sldId id="296" r:id="rId5"/>
    <p:sldId id="301" r:id="rId6"/>
    <p:sldId id="302" r:id="rId7"/>
    <p:sldId id="298" r:id="rId8"/>
    <p:sldId id="304" r:id="rId9"/>
    <p:sldId id="303" r:id="rId10"/>
    <p:sldId id="299" r:id="rId11"/>
    <p:sldId id="28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968C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61" autoAdjust="0"/>
  </p:normalViewPr>
  <p:slideViewPr>
    <p:cSldViewPr>
      <p:cViewPr varScale="1">
        <p:scale>
          <a:sx n="129" d="100"/>
          <a:sy n="129" d="100"/>
        </p:scale>
        <p:origin x="-18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E99E7D-F396-420A-B848-EBE45421AAD4}" type="datetimeFigureOut">
              <a:rPr lang="en-US" smtClean="0"/>
              <a:t>5/12/2014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017A3-E2EA-4AC3-AA91-647428803B3A}" type="slidenum">
              <a:rPr lang="en-US" smtClean="0"/>
              <a:t>‹#›</a:t>
            </a:fld>
            <a:endParaRPr lang="en-US"/>
          </a:p>
        </p:txBody>
      </p:sp>
    </p:spTree>
    <p:extLst>
      <p:ext uri="{BB962C8B-B14F-4D97-AF65-F5344CB8AC3E}">
        <p14:creationId xmlns:p14="http://schemas.microsoft.com/office/powerpoint/2010/main" val="3013806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9017A3-E2EA-4AC3-AA91-647428803B3A}" type="slidenum">
              <a:rPr lang="en-US" smtClean="0"/>
              <a:t>9</a:t>
            </a:fld>
            <a:endParaRPr lang="en-US"/>
          </a:p>
        </p:txBody>
      </p:sp>
    </p:spTree>
    <p:extLst>
      <p:ext uri="{BB962C8B-B14F-4D97-AF65-F5344CB8AC3E}">
        <p14:creationId xmlns:p14="http://schemas.microsoft.com/office/powerpoint/2010/main" val="3087625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9017A3-E2EA-4AC3-AA91-647428803B3A}" type="slidenum">
              <a:rPr lang="en-US" smtClean="0"/>
              <a:t>11</a:t>
            </a:fld>
            <a:endParaRPr lang="en-US"/>
          </a:p>
        </p:txBody>
      </p:sp>
    </p:spTree>
    <p:extLst>
      <p:ext uri="{BB962C8B-B14F-4D97-AF65-F5344CB8AC3E}">
        <p14:creationId xmlns:p14="http://schemas.microsoft.com/office/powerpoint/2010/main" val="2466102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5060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2331717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13537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106472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CEB39-8D37-4C58-82A1-3009C5941EE8}" type="datetimeFigureOut">
              <a:rPr lang="en-US" smtClean="0"/>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929436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0CEB39-8D37-4C58-82A1-3009C5941EE8}" type="datetimeFigureOut">
              <a:rPr lang="en-US" smtClean="0"/>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71833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0CEB39-8D37-4C58-82A1-3009C5941EE8}" type="datetimeFigureOut">
              <a:rPr lang="en-US" smtClean="0"/>
              <a:t>5/12/2014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401378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CEB39-8D37-4C58-82A1-3009C5941EE8}" type="datetimeFigureOut">
              <a:rPr lang="en-US" smtClean="0"/>
              <a:t>5/12/2014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354392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CEB39-8D37-4C58-82A1-3009C5941EE8}" type="datetimeFigureOut">
              <a:rPr lang="en-US" smtClean="0"/>
              <a:t>5/12/2014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2018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CEB39-8D37-4C58-82A1-3009C5941EE8}" type="datetimeFigureOut">
              <a:rPr lang="en-US" smtClean="0"/>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3649331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CEB39-8D37-4C58-82A1-3009C5941EE8}" type="datetimeFigureOut">
              <a:rPr lang="en-US" smtClean="0"/>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292651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6633">
            <a:alpha val="7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CEB39-8D37-4C58-82A1-3009C5941EE8}" type="datetimeFigureOut">
              <a:rPr lang="en-US" smtClean="0"/>
              <a:t>5/12/2014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7FB700-9705-420C-9F44-A04E360DECB7}" type="slidenum">
              <a:rPr lang="en-US" smtClean="0"/>
              <a:t>‹#›</a:t>
            </a:fld>
            <a:endParaRPr lang="en-US"/>
          </a:p>
        </p:txBody>
      </p:sp>
    </p:spTree>
    <p:extLst>
      <p:ext uri="{BB962C8B-B14F-4D97-AF65-F5344CB8AC3E}">
        <p14:creationId xmlns:p14="http://schemas.microsoft.com/office/powerpoint/2010/main" val="2144252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center.serve.org/nche/pr/liaison_toolkit.php"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828800"/>
          </a:xfrm>
        </p:spPr>
        <p:txBody>
          <a:bodyPr>
            <a:normAutofit fontScale="90000"/>
          </a:bodyPr>
          <a:lstStyle/>
          <a:p>
            <a:r>
              <a:rPr lang="en-US" sz="3600" dirty="0" smtClean="0"/>
              <a:t>BIE McKinney Vento Local Liaison Training:</a:t>
            </a:r>
            <a:br>
              <a:rPr lang="en-US" sz="3600" dirty="0" smtClean="0"/>
            </a:br>
            <a:r>
              <a:rPr lang="en-US" b="1" dirty="0" smtClean="0">
                <a:effectLst>
                  <a:outerShdw blurRad="38100" dist="38100" dir="2700000" algn="tl">
                    <a:srgbClr val="000000">
                      <a:alpha val="43137"/>
                    </a:srgbClr>
                  </a:outerShdw>
                </a:effectLst>
              </a:rPr>
              <a:t>McKinney Vento</a:t>
            </a:r>
            <a:endParaRPr lang="en-US"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5181600"/>
            <a:ext cx="6400800" cy="990600"/>
          </a:xfrm>
        </p:spPr>
        <p:txBody>
          <a:bodyPr>
            <a:normAutofit/>
          </a:bodyPr>
          <a:lstStyle/>
          <a:p>
            <a:r>
              <a:rPr lang="en-US" sz="2400" b="1" dirty="0" smtClean="0">
                <a:solidFill>
                  <a:schemeClr val="tx1"/>
                </a:solidFill>
              </a:rPr>
              <a:t>May 13, </a:t>
            </a:r>
            <a:r>
              <a:rPr lang="en-US" sz="2400" b="1" dirty="0" smtClean="0">
                <a:solidFill>
                  <a:schemeClr val="tx1"/>
                </a:solidFill>
              </a:rPr>
              <a:t>2014, 11:00 am (</a:t>
            </a:r>
            <a:r>
              <a:rPr lang="en-US" sz="2400" b="1" dirty="0" smtClean="0">
                <a:solidFill>
                  <a:schemeClr val="tx1"/>
                </a:solidFill>
              </a:rPr>
              <a:t>MDT</a:t>
            </a:r>
            <a:r>
              <a:rPr lang="en-US" sz="2400" b="1" dirty="0" smtClean="0">
                <a:solidFill>
                  <a:schemeClr val="tx1"/>
                </a:solidFill>
              </a:rPr>
              <a:t>)</a:t>
            </a:r>
          </a:p>
          <a:p>
            <a:r>
              <a:rPr lang="en-US" sz="2400" b="1" dirty="0" smtClean="0">
                <a:solidFill>
                  <a:schemeClr val="tx1"/>
                </a:solidFill>
              </a:rPr>
              <a:t>Facilitator: Valerie Todacheene, </a:t>
            </a:r>
            <a:r>
              <a:rPr lang="en-US" sz="2400" b="1" dirty="0" err="1" smtClean="0">
                <a:solidFill>
                  <a:schemeClr val="tx1"/>
                </a:solidFill>
              </a:rPr>
              <a:t>Ed.D</a:t>
            </a:r>
            <a:r>
              <a:rPr lang="en-US" sz="2400" b="1" dirty="0" smtClean="0">
                <a:solidFill>
                  <a:schemeClr val="tx1"/>
                </a:solidFill>
              </a:rPr>
              <a:t>.</a:t>
            </a:r>
            <a:endParaRPr lang="en-US" sz="2400" b="1" dirty="0">
              <a:solidFill>
                <a:schemeClr val="tx1"/>
              </a:solidFill>
            </a:endParaRPr>
          </a:p>
        </p:txBody>
      </p:sp>
      <p:sp>
        <p:nvSpPr>
          <p:cNvPr id="7" name="Rectangle 6"/>
          <p:cNvSpPr/>
          <p:nvPr/>
        </p:nvSpPr>
        <p:spPr>
          <a:xfrm>
            <a:off x="3109452" y="2514600"/>
            <a:ext cx="3200400" cy="2667000"/>
          </a:xfrm>
          <a:prstGeom prst="rect">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276600" y="3276600"/>
            <a:ext cx="2895600" cy="1200329"/>
          </a:xfrm>
          <a:prstGeom prst="rect">
            <a:avLst/>
          </a:prstGeom>
          <a:noFill/>
        </p:spPr>
        <p:txBody>
          <a:bodyPr wrap="square" rtlCol="0">
            <a:spAutoFit/>
          </a:bodyPr>
          <a:lstStyle/>
          <a:p>
            <a:pPr algn="ctr"/>
            <a:r>
              <a:rPr lang="en-US" sz="2400" b="1" dirty="0" smtClean="0">
                <a:effectLst>
                  <a:outerShdw blurRad="38100" dist="38100" dir="2700000" algn="tl">
                    <a:srgbClr val="000000">
                      <a:alpha val="43137"/>
                    </a:srgbClr>
                  </a:outerShdw>
                </a:effectLst>
                <a:latin typeface="KaiTi" pitchFamily="49" charset="-122"/>
                <a:ea typeface="KaiTi" pitchFamily="49" charset="-122"/>
              </a:rPr>
              <a:t>Review:</a:t>
            </a:r>
          </a:p>
          <a:p>
            <a:pPr algn="ctr"/>
            <a:r>
              <a:rPr lang="en-US" sz="2400" b="1" dirty="0" smtClean="0">
                <a:effectLst>
                  <a:outerShdw blurRad="38100" dist="38100" dir="2700000" algn="tl">
                    <a:srgbClr val="000000">
                      <a:alpha val="43137"/>
                    </a:srgbClr>
                  </a:outerShdw>
                </a:effectLst>
                <a:latin typeface="KaiTi" pitchFamily="49" charset="-122"/>
                <a:ea typeface="KaiTi" pitchFamily="49" charset="-122"/>
              </a:rPr>
              <a:t>Homeless Liaison Toolkit</a:t>
            </a:r>
            <a:endParaRPr lang="en-US" sz="2400" b="1" dirty="0">
              <a:effectLst>
                <a:outerShdw blurRad="38100" dist="38100" dir="2700000" algn="tl">
                  <a:srgbClr val="000000">
                    <a:alpha val="43137"/>
                  </a:srgbClr>
                </a:outerShdw>
              </a:effectLst>
              <a:latin typeface="KaiTi" pitchFamily="49" charset="-122"/>
              <a:ea typeface="KaiTi" pitchFamily="49" charset="-122"/>
            </a:endParaRPr>
          </a:p>
        </p:txBody>
      </p:sp>
      <p:pic>
        <p:nvPicPr>
          <p:cNvPr id="1026"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209800"/>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106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SY14-15 PLANNING</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lvl="0">
              <a:buFont typeface="+mj-lt"/>
              <a:buAutoNum type="arabicPeriod"/>
            </a:pPr>
            <a:r>
              <a:rPr lang="en-US" sz="2000" dirty="0" smtClean="0">
                <a:latin typeface="Calibri" pitchFamily="34" charset="0"/>
                <a:cs typeface="Calibri" pitchFamily="34" charset="0"/>
              </a:rPr>
              <a:t>Verification Documents</a:t>
            </a:r>
            <a:endParaRPr lang="en-US" sz="2000" dirty="0" smtClean="0">
              <a:latin typeface="Calibri" pitchFamily="34" charset="0"/>
              <a:cs typeface="Calibri" pitchFamily="34" charset="0"/>
            </a:endParaRPr>
          </a:p>
          <a:p>
            <a:pPr>
              <a:buFont typeface="+mj-lt"/>
              <a:buAutoNum type="arabicPeriod"/>
            </a:pPr>
            <a:r>
              <a:rPr lang="en-US" sz="2000" dirty="0" smtClean="0">
                <a:latin typeface="Calibri" pitchFamily="34" charset="0"/>
                <a:cs typeface="Calibri" pitchFamily="34" charset="0"/>
              </a:rPr>
              <a:t>Homeless Policy</a:t>
            </a:r>
            <a:endParaRPr lang="en-US" sz="2000" dirty="0" smtClean="0">
              <a:latin typeface="Calibri" pitchFamily="34" charset="0"/>
              <a:cs typeface="Calibri" pitchFamily="34" charset="0"/>
            </a:endParaRPr>
          </a:p>
          <a:p>
            <a:pPr>
              <a:buFont typeface="+mj-lt"/>
              <a:buAutoNum type="arabicPeriod"/>
            </a:pPr>
            <a:r>
              <a:rPr lang="en-US" sz="2000" dirty="0" smtClean="0">
                <a:latin typeface="Calibri" pitchFamily="34" charset="0"/>
                <a:cs typeface="Calibri" pitchFamily="34" charset="0"/>
              </a:rPr>
              <a:t>.05 % set-aside</a:t>
            </a:r>
            <a:endParaRPr lang="en-US" sz="2000" dirty="0" smtClean="0">
              <a:latin typeface="Calibri" pitchFamily="34" charset="0"/>
              <a:cs typeface="Calibri" pitchFamily="34" charset="0"/>
            </a:endParaRPr>
          </a:p>
          <a:p>
            <a:pPr>
              <a:buFont typeface="+mj-lt"/>
              <a:buAutoNum type="arabicPeriod"/>
            </a:pPr>
            <a:r>
              <a:rPr lang="en-US" sz="2000" dirty="0" smtClean="0">
                <a:latin typeface="Calibri" pitchFamily="34" charset="0"/>
                <a:cs typeface="Calibri" pitchFamily="34" charset="0"/>
              </a:rPr>
              <a:t>NAEHCY 2014 Annual Conference---Kansas City, MO, October 25-28, 2014</a:t>
            </a:r>
          </a:p>
          <a:p>
            <a:pPr>
              <a:buFont typeface="+mj-lt"/>
              <a:buAutoNum type="arabicPeriod"/>
            </a:pPr>
            <a:r>
              <a:rPr lang="en-US" sz="2000" dirty="0" smtClean="0">
                <a:latin typeface="Calibri" pitchFamily="34" charset="0"/>
                <a:cs typeface="Calibri" pitchFamily="34" charset="0"/>
              </a:rPr>
              <a:t>Submit Annual Evaluation Template in Native Star for SY 13-14 &amp; Plan to Submit for SY 14-15</a:t>
            </a:r>
          </a:p>
          <a:p>
            <a:pPr>
              <a:buFont typeface="+mj-lt"/>
              <a:buAutoNum type="arabicPeriod"/>
            </a:pPr>
            <a:r>
              <a:rPr lang="en-US" sz="2000" dirty="0" smtClean="0">
                <a:latin typeface="Calibri" pitchFamily="34" charset="0"/>
                <a:cs typeface="Calibri" pitchFamily="34" charset="0"/>
              </a:rPr>
              <a:t>Posters/Publications/Brochures of Services</a:t>
            </a:r>
          </a:p>
          <a:p>
            <a:pPr>
              <a:buFont typeface="+mj-lt"/>
              <a:buAutoNum type="arabicPeriod"/>
            </a:pPr>
            <a:r>
              <a:rPr lang="en-US" sz="2000" dirty="0" smtClean="0">
                <a:latin typeface="Calibri" pitchFamily="34" charset="0"/>
                <a:cs typeface="Calibri" pitchFamily="34" charset="0"/>
              </a:rPr>
              <a:t>Collaboration &amp; Outreach to community organizations</a:t>
            </a:r>
            <a:endParaRPr lang="en-US" sz="2000" dirty="0">
              <a:latin typeface="Calibri" pitchFamily="34" charset="0"/>
              <a:cs typeface="Calibri" pitchFamily="34" charset="0"/>
            </a:endParaRPr>
          </a:p>
          <a:p>
            <a:pPr marL="0" indent="0">
              <a:buNone/>
            </a:pPr>
            <a:endParaRPr lang="en-US" sz="2000" dirty="0">
              <a:latin typeface="Calibri" pitchFamily="34" charset="0"/>
              <a:cs typeface="Calibri" pitchFamily="34" charset="0"/>
            </a:endParaRPr>
          </a:p>
        </p:txBody>
      </p:sp>
    </p:spTree>
    <p:extLst>
      <p:ext uri="{BB962C8B-B14F-4D97-AF65-F5344CB8AC3E}">
        <p14:creationId xmlns:p14="http://schemas.microsoft.com/office/powerpoint/2010/main" val="1039199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1001604"/>
            <a:ext cx="6781800" cy="4648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95400" y="1371600"/>
            <a:ext cx="6781799" cy="1143000"/>
          </a:xfrm>
        </p:spPr>
        <p:txBody>
          <a:bodyPr>
            <a:normAutofit/>
          </a:bodyPr>
          <a:lstStyle/>
          <a:p>
            <a:r>
              <a:rPr lang="en-US" dirty="0" smtClean="0"/>
              <a:t>BIE State Coordinator</a:t>
            </a:r>
            <a:endParaRPr lang="en-US" dirty="0"/>
          </a:p>
        </p:txBody>
      </p:sp>
      <p:sp>
        <p:nvSpPr>
          <p:cNvPr id="3" name="Content Placeholder 2"/>
          <p:cNvSpPr>
            <a:spLocks noGrp="1"/>
          </p:cNvSpPr>
          <p:nvPr>
            <p:ph idx="1"/>
          </p:nvPr>
        </p:nvSpPr>
        <p:spPr>
          <a:xfrm>
            <a:off x="1295400" y="2286000"/>
            <a:ext cx="6781800" cy="1752600"/>
          </a:xfrm>
        </p:spPr>
        <p:txBody>
          <a:bodyPr>
            <a:normAutofit fontScale="92500" lnSpcReduction="20000"/>
          </a:bodyPr>
          <a:lstStyle/>
          <a:p>
            <a:pPr marL="457200" lvl="1" indent="0" algn="ctr">
              <a:lnSpc>
                <a:spcPct val="80000"/>
              </a:lnSpc>
              <a:buNone/>
            </a:pPr>
            <a:endParaRPr lang="en-US" dirty="0" smtClean="0"/>
          </a:p>
          <a:p>
            <a:pPr marL="457200" lvl="1" indent="0" algn="ctr">
              <a:lnSpc>
                <a:spcPct val="80000"/>
              </a:lnSpc>
              <a:buNone/>
            </a:pPr>
            <a:r>
              <a:rPr lang="en-US" dirty="0" smtClean="0"/>
              <a:t>Valerie Todacheene, </a:t>
            </a:r>
            <a:r>
              <a:rPr lang="en-US" dirty="0" err="1" smtClean="0"/>
              <a:t>Ed.D</a:t>
            </a:r>
            <a:r>
              <a:rPr lang="en-US" dirty="0" smtClean="0"/>
              <a:t>.</a:t>
            </a:r>
          </a:p>
          <a:p>
            <a:pPr marL="457200" lvl="1" indent="0" algn="ctr">
              <a:lnSpc>
                <a:spcPct val="80000"/>
              </a:lnSpc>
              <a:buNone/>
            </a:pPr>
            <a:r>
              <a:rPr lang="en-US" dirty="0" smtClean="0"/>
              <a:t>BIE-McKinney Vento State Coordinator</a:t>
            </a:r>
          </a:p>
          <a:p>
            <a:pPr marL="457200" lvl="1" indent="0" algn="ctr">
              <a:lnSpc>
                <a:spcPct val="80000"/>
              </a:lnSpc>
              <a:buNone/>
            </a:pPr>
            <a:r>
              <a:rPr lang="en-US" dirty="0" smtClean="0"/>
              <a:t>505-563-5269</a:t>
            </a:r>
          </a:p>
          <a:p>
            <a:pPr marL="457200" lvl="1" indent="0" algn="ctr">
              <a:lnSpc>
                <a:spcPct val="80000"/>
              </a:lnSpc>
              <a:buNone/>
            </a:pPr>
            <a:r>
              <a:rPr lang="en-US" dirty="0" smtClean="0"/>
              <a:t>Valerie.todacheene@bie.edu</a:t>
            </a:r>
          </a:p>
          <a:p>
            <a:pPr marL="457200" lvl="1" indent="0">
              <a:lnSpc>
                <a:spcPct val="80000"/>
              </a:lnSpc>
              <a:buNone/>
            </a:pPr>
            <a:endParaRPr lang="en-US" sz="2600" dirty="0" smtClean="0"/>
          </a:p>
        </p:txBody>
      </p:sp>
      <p:pic>
        <p:nvPicPr>
          <p:cNvPr id="5"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4191" y="68580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4395" y="685799"/>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1432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304800" y="1600200"/>
            <a:ext cx="8610600" cy="4525963"/>
          </a:xfrm>
        </p:spPr>
        <p:txBody>
          <a:bodyPr>
            <a:normAutofit/>
          </a:bodyPr>
          <a:lstStyle/>
          <a:p>
            <a:pPr marL="0" indent="0">
              <a:buNone/>
            </a:pPr>
            <a:r>
              <a:rPr lang="en-US" sz="2000" dirty="0"/>
              <a:t>	</a:t>
            </a:r>
            <a:r>
              <a:rPr lang="en-US" sz="2000" dirty="0" smtClean="0"/>
              <a:t>-Overview Liaison Responsibilities</a:t>
            </a:r>
            <a:endParaRPr lang="en-US" sz="2000" dirty="0" smtClean="0"/>
          </a:p>
          <a:p>
            <a:pPr marL="0" indent="0">
              <a:buNone/>
            </a:pPr>
            <a:r>
              <a:rPr lang="en-US" sz="2000" dirty="0"/>
              <a:t>	</a:t>
            </a:r>
            <a:r>
              <a:rPr lang="en-US" sz="2000" dirty="0" smtClean="0"/>
              <a:t>-Review Critical Chapters</a:t>
            </a:r>
            <a:endParaRPr lang="en-US" sz="2000" dirty="0" smtClean="0"/>
          </a:p>
          <a:p>
            <a:pPr marL="0" indent="0">
              <a:buNone/>
            </a:pPr>
            <a:r>
              <a:rPr lang="en-US" sz="2000" dirty="0"/>
              <a:t>	</a:t>
            </a:r>
            <a:r>
              <a:rPr lang="en-US" sz="2000" dirty="0" smtClean="0"/>
              <a:t>-Planning for SY14-15</a:t>
            </a:r>
            <a:endParaRPr lang="en-US" sz="2000" dirty="0" smtClean="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20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Legislative Requirement-LEA </a:t>
            </a:r>
            <a:endParaRPr lang="en-US" dirty="0"/>
          </a:p>
        </p:txBody>
      </p:sp>
      <p:sp>
        <p:nvSpPr>
          <p:cNvPr id="3" name="Content Placeholder 2"/>
          <p:cNvSpPr>
            <a:spLocks noGrp="1"/>
          </p:cNvSpPr>
          <p:nvPr>
            <p:ph idx="1"/>
          </p:nvPr>
        </p:nvSpPr>
        <p:spPr>
          <a:xfrm>
            <a:off x="304800" y="1600200"/>
            <a:ext cx="8610600" cy="4525963"/>
          </a:xfrm>
        </p:spPr>
        <p:txBody>
          <a:bodyPr>
            <a:normAutofit fontScale="92500" lnSpcReduction="20000"/>
          </a:bodyPr>
          <a:lstStyle/>
          <a:p>
            <a:pPr marL="0" indent="0">
              <a:buNone/>
            </a:pPr>
            <a:r>
              <a:rPr lang="en-US" sz="1100" dirty="0">
                <a:latin typeface="Calibri" pitchFamily="34" charset="0"/>
                <a:cs typeface="Calibri" pitchFamily="34" charset="0"/>
              </a:rPr>
              <a:t>LEA Responsibilities §722(g)(3)(A-D) </a:t>
            </a:r>
          </a:p>
          <a:p>
            <a:pPr marL="0" indent="0">
              <a:buNone/>
            </a:pPr>
            <a:r>
              <a:rPr lang="en-US" sz="1100" dirty="0" smtClean="0">
                <a:latin typeface="Calibri" pitchFamily="34" charset="0"/>
                <a:cs typeface="Calibri" pitchFamily="34" charset="0"/>
              </a:rPr>
              <a:t>(</a:t>
            </a:r>
            <a:r>
              <a:rPr lang="en-US" sz="1100" dirty="0">
                <a:latin typeface="Calibri" pitchFamily="34" charset="0"/>
                <a:cs typeface="Calibri" pitchFamily="34" charset="0"/>
              </a:rPr>
              <a:t>3) LOCAL EDUCATIONAL AGENCY REQUIREMENTS- </a:t>
            </a:r>
          </a:p>
          <a:p>
            <a:pPr marL="398463" indent="0">
              <a:buNone/>
            </a:pPr>
            <a:r>
              <a:rPr lang="en-US" sz="1100" dirty="0" smtClean="0">
                <a:latin typeface="Calibri" pitchFamily="34" charset="0"/>
                <a:cs typeface="Calibri" pitchFamily="34" charset="0"/>
              </a:rPr>
              <a:t>(</a:t>
            </a:r>
            <a:r>
              <a:rPr lang="en-US" sz="1100" dirty="0">
                <a:latin typeface="Calibri" pitchFamily="34" charset="0"/>
                <a:cs typeface="Calibri" pitchFamily="34" charset="0"/>
              </a:rPr>
              <a:t>A) IN GENERAL- The local educational agency serving each child or youth to be assisted under this </a:t>
            </a:r>
            <a:r>
              <a:rPr lang="en-US" sz="1100" dirty="0" smtClean="0">
                <a:latin typeface="Calibri" pitchFamily="34" charset="0"/>
                <a:cs typeface="Calibri" pitchFamily="34" charset="0"/>
              </a:rPr>
              <a:t>subtitle </a:t>
            </a:r>
            <a:r>
              <a:rPr lang="en-US" sz="1100" dirty="0">
                <a:latin typeface="Calibri" pitchFamily="34" charset="0"/>
                <a:cs typeface="Calibri" pitchFamily="34" charset="0"/>
              </a:rPr>
              <a:t>shall, according to the child's or youth's best interest  </a:t>
            </a:r>
          </a:p>
          <a:p>
            <a:pPr marL="400050" lvl="1" indent="0">
              <a:buNone/>
            </a:pPr>
            <a:r>
              <a:rPr lang="en-US" sz="1100" dirty="0" smtClean="0">
                <a:latin typeface="Calibri" pitchFamily="34" charset="0"/>
                <a:cs typeface="Calibri" pitchFamily="34" charset="0"/>
              </a:rPr>
              <a:t>	(</a:t>
            </a:r>
            <a:r>
              <a:rPr lang="en-US" sz="1100" dirty="0">
                <a:latin typeface="Calibri" pitchFamily="34" charset="0"/>
                <a:cs typeface="Calibri" pitchFamily="34" charset="0"/>
              </a:rPr>
              <a:t>i) </a:t>
            </a:r>
            <a:r>
              <a:rPr lang="en-US" sz="1100" b="1" dirty="0">
                <a:latin typeface="Calibri" pitchFamily="34" charset="0"/>
                <a:cs typeface="Calibri" pitchFamily="34" charset="0"/>
              </a:rPr>
              <a:t>continue the child's or youth's education in the school of origin</a:t>
            </a:r>
            <a:r>
              <a:rPr lang="en-US" sz="1100" dirty="0">
                <a:latin typeface="Calibri" pitchFamily="34" charset="0"/>
                <a:cs typeface="Calibri" pitchFamily="34" charset="0"/>
              </a:rPr>
              <a:t> for the duration of </a:t>
            </a:r>
            <a:r>
              <a:rPr lang="en-US" sz="1100" dirty="0" smtClean="0">
                <a:latin typeface="Calibri" pitchFamily="34" charset="0"/>
                <a:cs typeface="Calibri" pitchFamily="34" charset="0"/>
              </a:rPr>
              <a:t>homelessness </a:t>
            </a:r>
            <a:r>
              <a:rPr lang="en-US" sz="1100" dirty="0">
                <a:latin typeface="Calibri" pitchFamily="34" charset="0"/>
                <a:cs typeface="Calibri" pitchFamily="34" charset="0"/>
              </a:rPr>
              <a:t> </a:t>
            </a:r>
          </a:p>
          <a:p>
            <a:pPr marL="1260475" indent="0">
              <a:buNone/>
            </a:pPr>
            <a:r>
              <a:rPr lang="en-US" sz="1100" dirty="0" smtClean="0">
                <a:latin typeface="Calibri" pitchFamily="34" charset="0"/>
                <a:cs typeface="Calibri" pitchFamily="34" charset="0"/>
              </a:rPr>
              <a:t>(</a:t>
            </a:r>
            <a:r>
              <a:rPr lang="en-US" sz="1100" dirty="0">
                <a:latin typeface="Calibri" pitchFamily="34" charset="0"/>
                <a:cs typeface="Calibri" pitchFamily="34" charset="0"/>
              </a:rPr>
              <a:t>I) in any case in which a family becomes homeless between academic years or during an </a:t>
            </a:r>
            <a:r>
              <a:rPr lang="en-US" sz="1100" dirty="0" smtClean="0">
                <a:latin typeface="Calibri" pitchFamily="34" charset="0"/>
                <a:cs typeface="Calibri" pitchFamily="34" charset="0"/>
              </a:rPr>
              <a:t>academic </a:t>
            </a:r>
            <a:r>
              <a:rPr lang="en-US" sz="1100" dirty="0">
                <a:latin typeface="Calibri" pitchFamily="34" charset="0"/>
                <a:cs typeface="Calibri" pitchFamily="34" charset="0"/>
              </a:rPr>
              <a:t>year; or </a:t>
            </a:r>
          </a:p>
          <a:p>
            <a:pPr marL="1312863" indent="-52388">
              <a:buNone/>
              <a:tabLst>
                <a:tab pos="1260475" algn="l"/>
              </a:tabLst>
            </a:pPr>
            <a:r>
              <a:rPr lang="en-US" sz="1100" dirty="0">
                <a:latin typeface="Calibri" pitchFamily="34" charset="0"/>
                <a:cs typeface="Calibri" pitchFamily="34" charset="0"/>
              </a:rPr>
              <a:t>(II) for the remainder of the academic year, if the child or youth becomes permanently </a:t>
            </a:r>
            <a:r>
              <a:rPr lang="en-US" sz="1100" dirty="0" smtClean="0">
                <a:latin typeface="Calibri" pitchFamily="34" charset="0"/>
                <a:cs typeface="Calibri" pitchFamily="34" charset="0"/>
              </a:rPr>
              <a:t>housed </a:t>
            </a:r>
            <a:r>
              <a:rPr lang="en-US" sz="1100" dirty="0">
                <a:latin typeface="Calibri" pitchFamily="34" charset="0"/>
                <a:cs typeface="Calibri" pitchFamily="34" charset="0"/>
              </a:rPr>
              <a:t>during an academic year; or </a:t>
            </a:r>
          </a:p>
          <a:p>
            <a:pPr marL="914400" indent="0">
              <a:buNone/>
            </a:pPr>
            <a:r>
              <a:rPr lang="en-US" sz="1100" dirty="0">
                <a:latin typeface="Calibri" pitchFamily="34" charset="0"/>
                <a:cs typeface="Calibri" pitchFamily="34" charset="0"/>
              </a:rPr>
              <a:t>(ii) enroll the child or youth in any public school that </a:t>
            </a:r>
            <a:r>
              <a:rPr lang="en-US" sz="1100" dirty="0" err="1">
                <a:latin typeface="Calibri" pitchFamily="34" charset="0"/>
                <a:cs typeface="Calibri" pitchFamily="34" charset="0"/>
              </a:rPr>
              <a:t>nonhomeless</a:t>
            </a:r>
            <a:r>
              <a:rPr lang="en-US" sz="1100" dirty="0">
                <a:latin typeface="Calibri" pitchFamily="34" charset="0"/>
                <a:cs typeface="Calibri" pitchFamily="34" charset="0"/>
              </a:rPr>
              <a:t> students who live in the </a:t>
            </a:r>
            <a:r>
              <a:rPr lang="en-US" sz="1100" dirty="0" smtClean="0">
                <a:latin typeface="Calibri" pitchFamily="34" charset="0"/>
                <a:cs typeface="Calibri" pitchFamily="34" charset="0"/>
              </a:rPr>
              <a:t>attendance </a:t>
            </a:r>
            <a:r>
              <a:rPr lang="en-US" sz="1100" dirty="0">
                <a:latin typeface="Calibri" pitchFamily="34" charset="0"/>
                <a:cs typeface="Calibri" pitchFamily="34" charset="0"/>
              </a:rPr>
              <a:t>area in which the child or youth is actually living are eligible to attend. </a:t>
            </a:r>
          </a:p>
          <a:p>
            <a:pPr marL="398463" indent="0">
              <a:buNone/>
            </a:pPr>
            <a:r>
              <a:rPr lang="en-US" sz="1100" dirty="0">
                <a:latin typeface="Calibri" pitchFamily="34" charset="0"/>
                <a:cs typeface="Calibri" pitchFamily="34" charset="0"/>
              </a:rPr>
              <a:t>(B) </a:t>
            </a:r>
            <a:r>
              <a:rPr lang="en-US" sz="1100" b="1" dirty="0">
                <a:latin typeface="Calibri" pitchFamily="34" charset="0"/>
                <a:cs typeface="Calibri" pitchFamily="34" charset="0"/>
              </a:rPr>
              <a:t>BEST INTEREST</a:t>
            </a:r>
            <a:r>
              <a:rPr lang="en-US" sz="1100" dirty="0">
                <a:latin typeface="Calibri" pitchFamily="34" charset="0"/>
                <a:cs typeface="Calibri" pitchFamily="34" charset="0"/>
              </a:rPr>
              <a:t>- In determining the best interest of the child or youth under subparagraph (A), </a:t>
            </a:r>
            <a:r>
              <a:rPr lang="en-US" sz="1100" dirty="0" smtClean="0">
                <a:latin typeface="Calibri" pitchFamily="34" charset="0"/>
                <a:cs typeface="Calibri" pitchFamily="34" charset="0"/>
              </a:rPr>
              <a:t>the </a:t>
            </a:r>
            <a:r>
              <a:rPr lang="en-US" sz="1100" dirty="0">
                <a:latin typeface="Calibri" pitchFamily="34" charset="0"/>
                <a:cs typeface="Calibri" pitchFamily="34" charset="0"/>
              </a:rPr>
              <a:t>local educational agency shall  </a:t>
            </a:r>
          </a:p>
          <a:p>
            <a:pPr marL="914400" indent="0">
              <a:buNone/>
            </a:pPr>
            <a:r>
              <a:rPr lang="en-US" sz="1100" dirty="0">
                <a:latin typeface="Calibri" pitchFamily="34" charset="0"/>
                <a:cs typeface="Calibri" pitchFamily="34" charset="0"/>
              </a:rPr>
              <a:t>(i) to the extent feasible, keep a homeless child or youth in the school of origin, except when </a:t>
            </a:r>
            <a:r>
              <a:rPr lang="en-US" sz="1100" dirty="0" smtClean="0">
                <a:latin typeface="Calibri" pitchFamily="34" charset="0"/>
                <a:cs typeface="Calibri" pitchFamily="34" charset="0"/>
              </a:rPr>
              <a:t>doing </a:t>
            </a:r>
            <a:r>
              <a:rPr lang="en-US" sz="1100" dirty="0">
                <a:latin typeface="Calibri" pitchFamily="34" charset="0"/>
                <a:cs typeface="Calibri" pitchFamily="34" charset="0"/>
              </a:rPr>
              <a:t>so is contrary to the wishes of the child's or youth's parent or guardian; </a:t>
            </a:r>
          </a:p>
          <a:p>
            <a:pPr marL="914400" indent="0">
              <a:buNone/>
            </a:pPr>
            <a:r>
              <a:rPr lang="en-US" sz="1100" dirty="0">
                <a:latin typeface="Calibri" pitchFamily="34" charset="0"/>
                <a:cs typeface="Calibri" pitchFamily="34" charset="0"/>
              </a:rPr>
              <a:t>(ii) provide a written explanation, including a statement regarding the right to appeal under </a:t>
            </a:r>
            <a:r>
              <a:rPr lang="en-US" sz="1100" dirty="0" smtClean="0">
                <a:latin typeface="Calibri" pitchFamily="34" charset="0"/>
                <a:cs typeface="Calibri" pitchFamily="34" charset="0"/>
              </a:rPr>
              <a:t>subparagraph </a:t>
            </a:r>
            <a:r>
              <a:rPr lang="en-US" sz="1100" dirty="0">
                <a:latin typeface="Calibri" pitchFamily="34" charset="0"/>
                <a:cs typeface="Calibri" pitchFamily="34" charset="0"/>
              </a:rPr>
              <a:t>(E), to the homeless child's or youth's parent or guardian, if the local educational </a:t>
            </a:r>
            <a:r>
              <a:rPr lang="en-US" sz="1100" dirty="0" smtClean="0">
                <a:latin typeface="Calibri" pitchFamily="34" charset="0"/>
                <a:cs typeface="Calibri" pitchFamily="34" charset="0"/>
              </a:rPr>
              <a:t>agency </a:t>
            </a:r>
            <a:r>
              <a:rPr lang="en-US" sz="1100" dirty="0">
                <a:latin typeface="Calibri" pitchFamily="34" charset="0"/>
                <a:cs typeface="Calibri" pitchFamily="34" charset="0"/>
              </a:rPr>
              <a:t>sends such child or youth to a school other than the school of origin or a school requested </a:t>
            </a:r>
            <a:r>
              <a:rPr lang="en-US" sz="1100" dirty="0" smtClean="0">
                <a:latin typeface="Calibri" pitchFamily="34" charset="0"/>
                <a:cs typeface="Calibri" pitchFamily="34" charset="0"/>
              </a:rPr>
              <a:t>by </a:t>
            </a:r>
            <a:r>
              <a:rPr lang="en-US" sz="1100" dirty="0">
                <a:latin typeface="Calibri" pitchFamily="34" charset="0"/>
                <a:cs typeface="Calibri" pitchFamily="34" charset="0"/>
              </a:rPr>
              <a:t>the parent or guardian; and </a:t>
            </a:r>
          </a:p>
          <a:p>
            <a:pPr marL="914400" indent="0">
              <a:buNone/>
            </a:pPr>
            <a:r>
              <a:rPr lang="en-US" sz="1100" dirty="0">
                <a:latin typeface="Calibri" pitchFamily="34" charset="0"/>
                <a:cs typeface="Calibri" pitchFamily="34" charset="0"/>
              </a:rPr>
              <a:t>(iii) in the case of an unaccompanied youth, ensure that the homeless liaison designated under </a:t>
            </a:r>
            <a:r>
              <a:rPr lang="en-US" sz="1100" dirty="0" smtClean="0">
                <a:latin typeface="Calibri" pitchFamily="34" charset="0"/>
                <a:cs typeface="Calibri" pitchFamily="34" charset="0"/>
              </a:rPr>
              <a:t>paragraph </a:t>
            </a:r>
            <a:r>
              <a:rPr lang="en-US" sz="1100" dirty="0">
                <a:latin typeface="Calibri" pitchFamily="34" charset="0"/>
                <a:cs typeface="Calibri" pitchFamily="34" charset="0"/>
              </a:rPr>
              <a:t>(1)(J)(ii) assists in placement or enrollment decisions under this </a:t>
            </a:r>
            <a:r>
              <a:rPr lang="en-US" sz="1100" dirty="0" smtClean="0">
                <a:latin typeface="Calibri" pitchFamily="34" charset="0"/>
                <a:cs typeface="Calibri" pitchFamily="34" charset="0"/>
              </a:rPr>
              <a:t>subparagraph, considers </a:t>
            </a:r>
            <a:r>
              <a:rPr lang="en-US" sz="1100" dirty="0">
                <a:latin typeface="Calibri" pitchFamily="34" charset="0"/>
                <a:cs typeface="Calibri" pitchFamily="34" charset="0"/>
              </a:rPr>
              <a:t>the views of such unaccompanied youth, and provides notice to such youth of the right </a:t>
            </a:r>
            <a:r>
              <a:rPr lang="en-US" sz="1100" dirty="0" smtClean="0">
                <a:latin typeface="Calibri" pitchFamily="34" charset="0"/>
                <a:cs typeface="Calibri" pitchFamily="34" charset="0"/>
              </a:rPr>
              <a:t>to </a:t>
            </a:r>
            <a:r>
              <a:rPr lang="en-US" sz="1100" dirty="0">
                <a:latin typeface="Calibri" pitchFamily="34" charset="0"/>
                <a:cs typeface="Calibri" pitchFamily="34" charset="0"/>
              </a:rPr>
              <a:t>appeal under subparagraph (E). </a:t>
            </a:r>
          </a:p>
          <a:p>
            <a:pPr marL="398463" indent="0">
              <a:buNone/>
            </a:pPr>
            <a:r>
              <a:rPr lang="en-US" sz="1100" dirty="0">
                <a:latin typeface="Calibri" pitchFamily="34" charset="0"/>
                <a:cs typeface="Calibri" pitchFamily="34" charset="0"/>
              </a:rPr>
              <a:t>(C) </a:t>
            </a:r>
            <a:r>
              <a:rPr lang="en-US" sz="1100" b="1" dirty="0">
                <a:latin typeface="Calibri" pitchFamily="34" charset="0"/>
                <a:cs typeface="Calibri" pitchFamily="34" charset="0"/>
              </a:rPr>
              <a:t>ENROLLMENT</a:t>
            </a:r>
            <a:r>
              <a:rPr lang="en-US" sz="1100" dirty="0">
                <a:latin typeface="Calibri" pitchFamily="34" charset="0"/>
                <a:cs typeface="Calibri" pitchFamily="34" charset="0"/>
              </a:rPr>
              <a:t>- (i) The school selected in accordance with this paragraph shall immediately enroll </a:t>
            </a:r>
            <a:r>
              <a:rPr lang="en-US" sz="1100" dirty="0" smtClean="0">
                <a:latin typeface="Calibri" pitchFamily="34" charset="0"/>
                <a:cs typeface="Calibri" pitchFamily="34" charset="0"/>
              </a:rPr>
              <a:t>the </a:t>
            </a:r>
            <a:r>
              <a:rPr lang="en-US" sz="1100" dirty="0">
                <a:latin typeface="Calibri" pitchFamily="34" charset="0"/>
                <a:cs typeface="Calibri" pitchFamily="34" charset="0"/>
              </a:rPr>
              <a:t>homeless child or youth, even if the child or youth is unable to produce records normally required </a:t>
            </a:r>
            <a:r>
              <a:rPr lang="en-US" sz="1100" dirty="0" smtClean="0">
                <a:latin typeface="Calibri" pitchFamily="34" charset="0"/>
                <a:cs typeface="Calibri" pitchFamily="34" charset="0"/>
              </a:rPr>
              <a:t>for </a:t>
            </a:r>
            <a:r>
              <a:rPr lang="en-US" sz="1100" dirty="0">
                <a:latin typeface="Calibri" pitchFamily="34" charset="0"/>
                <a:cs typeface="Calibri" pitchFamily="34" charset="0"/>
              </a:rPr>
              <a:t>enrollment, such as previous academic records, medical records, proof of residency, or other </a:t>
            </a:r>
            <a:r>
              <a:rPr lang="en-US" sz="1100" dirty="0" smtClean="0">
                <a:latin typeface="Calibri" pitchFamily="34" charset="0"/>
                <a:cs typeface="Calibri" pitchFamily="34" charset="0"/>
              </a:rPr>
              <a:t>documentation</a:t>
            </a:r>
            <a:r>
              <a:rPr lang="en-US" sz="1100" dirty="0">
                <a:latin typeface="Calibri" pitchFamily="34" charset="0"/>
                <a:cs typeface="Calibri" pitchFamily="34" charset="0"/>
              </a:rPr>
              <a:t>. </a:t>
            </a:r>
          </a:p>
          <a:p>
            <a:pPr marL="914400" indent="0">
              <a:buNone/>
            </a:pPr>
            <a:r>
              <a:rPr lang="en-US" sz="1100" dirty="0">
                <a:latin typeface="Calibri" pitchFamily="34" charset="0"/>
                <a:cs typeface="Calibri" pitchFamily="34" charset="0"/>
              </a:rPr>
              <a:t>(ii) The enrolling school shall immediately contact the school last attended by the child or youth to </a:t>
            </a:r>
            <a:r>
              <a:rPr lang="en-US" sz="1100" dirty="0" smtClean="0">
                <a:latin typeface="Calibri" pitchFamily="34" charset="0"/>
                <a:cs typeface="Calibri" pitchFamily="34" charset="0"/>
              </a:rPr>
              <a:t>obtain </a:t>
            </a:r>
            <a:r>
              <a:rPr lang="en-US" sz="1100" dirty="0">
                <a:latin typeface="Calibri" pitchFamily="34" charset="0"/>
                <a:cs typeface="Calibri" pitchFamily="34" charset="0"/>
              </a:rPr>
              <a:t>relevant academic and other records. </a:t>
            </a:r>
          </a:p>
          <a:p>
            <a:pPr marL="914400" indent="0">
              <a:buNone/>
            </a:pPr>
            <a:r>
              <a:rPr lang="en-US" sz="1100" dirty="0">
                <a:latin typeface="Calibri" pitchFamily="34" charset="0"/>
                <a:cs typeface="Calibri" pitchFamily="34" charset="0"/>
              </a:rPr>
              <a:t>(iii) If the child or youth needs to obtain immunizations, or immunization or medical records, the </a:t>
            </a:r>
            <a:r>
              <a:rPr lang="en-US" sz="1100" dirty="0" smtClean="0">
                <a:latin typeface="Calibri" pitchFamily="34" charset="0"/>
                <a:cs typeface="Calibri" pitchFamily="34" charset="0"/>
              </a:rPr>
              <a:t>enrolling </a:t>
            </a:r>
            <a:r>
              <a:rPr lang="en-US" sz="1100" dirty="0">
                <a:latin typeface="Calibri" pitchFamily="34" charset="0"/>
                <a:cs typeface="Calibri" pitchFamily="34" charset="0"/>
              </a:rPr>
              <a:t>school shall immediately refer the parent or guardian of the child or youth to the local </a:t>
            </a:r>
            <a:r>
              <a:rPr lang="en-US" sz="1100" dirty="0" smtClean="0">
                <a:latin typeface="Calibri" pitchFamily="34" charset="0"/>
                <a:cs typeface="Calibri" pitchFamily="34" charset="0"/>
              </a:rPr>
              <a:t>educational </a:t>
            </a:r>
            <a:r>
              <a:rPr lang="en-US" sz="1100" dirty="0">
                <a:latin typeface="Calibri" pitchFamily="34" charset="0"/>
                <a:cs typeface="Calibri" pitchFamily="34" charset="0"/>
              </a:rPr>
              <a:t>agency liaison designated under paragraph (1)(J)(ii), who shall assist in obtaining </a:t>
            </a:r>
            <a:r>
              <a:rPr lang="en-US" sz="1100" dirty="0" smtClean="0">
                <a:latin typeface="Calibri" pitchFamily="34" charset="0"/>
                <a:cs typeface="Calibri" pitchFamily="34" charset="0"/>
              </a:rPr>
              <a:t>necessary </a:t>
            </a:r>
            <a:r>
              <a:rPr lang="en-US" sz="1100" dirty="0">
                <a:latin typeface="Calibri" pitchFamily="34" charset="0"/>
                <a:cs typeface="Calibri" pitchFamily="34" charset="0"/>
              </a:rPr>
              <a:t>immunizations, or immunization or medical records, in accordance with subparagraph (D). </a:t>
            </a:r>
          </a:p>
          <a:p>
            <a:pPr marL="398463" indent="0">
              <a:buNone/>
            </a:pPr>
            <a:r>
              <a:rPr lang="en-US" sz="1100" dirty="0">
                <a:latin typeface="Calibri" pitchFamily="34" charset="0"/>
                <a:cs typeface="Calibri" pitchFamily="34" charset="0"/>
              </a:rPr>
              <a:t>(D) </a:t>
            </a:r>
            <a:r>
              <a:rPr lang="en-US" sz="1100" b="1" dirty="0">
                <a:latin typeface="Calibri" pitchFamily="34" charset="0"/>
                <a:cs typeface="Calibri" pitchFamily="34" charset="0"/>
              </a:rPr>
              <a:t>RECORDS</a:t>
            </a:r>
            <a:r>
              <a:rPr lang="en-US" sz="1100" dirty="0">
                <a:latin typeface="Calibri" pitchFamily="34" charset="0"/>
                <a:cs typeface="Calibri" pitchFamily="34" charset="0"/>
              </a:rPr>
              <a:t>- Any record ordinarily kept by the school, including immunization or medical records, </a:t>
            </a:r>
            <a:r>
              <a:rPr lang="en-US" sz="1100" dirty="0" smtClean="0">
                <a:latin typeface="Calibri" pitchFamily="34" charset="0"/>
                <a:cs typeface="Calibri" pitchFamily="34" charset="0"/>
              </a:rPr>
              <a:t>academic </a:t>
            </a:r>
            <a:r>
              <a:rPr lang="en-US" sz="1100" dirty="0">
                <a:latin typeface="Calibri" pitchFamily="34" charset="0"/>
                <a:cs typeface="Calibri" pitchFamily="34" charset="0"/>
              </a:rPr>
              <a:t>records, birth certificates, guardianship records, and evaluations for special services or </a:t>
            </a:r>
            <a:r>
              <a:rPr lang="en-US" sz="1100" dirty="0" smtClean="0">
                <a:latin typeface="Calibri" pitchFamily="34" charset="0"/>
                <a:cs typeface="Calibri" pitchFamily="34" charset="0"/>
              </a:rPr>
              <a:t>programs</a:t>
            </a:r>
            <a:r>
              <a:rPr lang="en-US" sz="1100" dirty="0">
                <a:latin typeface="Calibri" pitchFamily="34" charset="0"/>
                <a:cs typeface="Calibri" pitchFamily="34" charset="0"/>
              </a:rPr>
              <a:t>, regarding each homeless child or youth shall be maintained  </a:t>
            </a:r>
          </a:p>
          <a:p>
            <a:pPr marL="914400" indent="0">
              <a:buNone/>
            </a:pPr>
            <a:r>
              <a:rPr lang="en-US" sz="1100" dirty="0">
                <a:latin typeface="Calibri" pitchFamily="34" charset="0"/>
                <a:cs typeface="Calibri" pitchFamily="34" charset="0"/>
              </a:rPr>
              <a:t>(i) so that the records are available, in a timely fashion, when a child or youth enters a new </a:t>
            </a:r>
            <a:r>
              <a:rPr lang="en-US" sz="1100" dirty="0" smtClean="0">
                <a:latin typeface="Calibri" pitchFamily="34" charset="0"/>
                <a:cs typeface="Calibri" pitchFamily="34" charset="0"/>
              </a:rPr>
              <a:t>school </a:t>
            </a:r>
            <a:r>
              <a:rPr lang="en-US" sz="1100" dirty="0">
                <a:latin typeface="Calibri" pitchFamily="34" charset="0"/>
                <a:cs typeface="Calibri" pitchFamily="34" charset="0"/>
              </a:rPr>
              <a:t>or school district; and </a:t>
            </a:r>
          </a:p>
          <a:p>
            <a:pPr marL="914400" indent="0">
              <a:buNone/>
            </a:pPr>
            <a:r>
              <a:rPr lang="en-US" sz="1100" dirty="0">
                <a:latin typeface="Calibri" pitchFamily="34" charset="0"/>
                <a:cs typeface="Calibri" pitchFamily="34" charset="0"/>
              </a:rPr>
              <a:t>(ii) in a manner consistent with section 444 of the General Education Provisions Act (20 U.S.C. </a:t>
            </a:r>
            <a:r>
              <a:rPr lang="en-US" sz="1100" dirty="0" smtClean="0">
                <a:latin typeface="Calibri" pitchFamily="34" charset="0"/>
                <a:cs typeface="Calibri" pitchFamily="34" charset="0"/>
              </a:rPr>
              <a:t>1232g</a:t>
            </a:r>
            <a:r>
              <a:rPr lang="en-US" sz="1100" dirty="0">
                <a:latin typeface="Calibri" pitchFamily="34" charset="0"/>
                <a:cs typeface="Calibri" pitchFamily="34" charset="0"/>
              </a:rPr>
              <a:t>). </a:t>
            </a:r>
            <a:endParaRPr lang="en-US" sz="1100" dirty="0" smtClean="0">
              <a:latin typeface="Calibri" pitchFamily="34" charset="0"/>
              <a:cs typeface="Calibri" pitchFamily="34" charset="0"/>
            </a:endParaRPr>
          </a:p>
          <a:p>
            <a:pPr marL="914400" indent="0">
              <a:buNone/>
            </a:pPr>
            <a:endParaRPr lang="en-US" sz="1100" dirty="0">
              <a:latin typeface="Calibri" pitchFamily="34" charset="0"/>
              <a:cs typeface="Calibri" pitchFamily="34" charset="0"/>
            </a:endParaRPr>
          </a:p>
          <a:p>
            <a:pPr marL="0" lvl="1" indent="0" algn="r">
              <a:buNone/>
            </a:pPr>
            <a:r>
              <a:rPr lang="en-US" sz="1100" dirty="0">
                <a:latin typeface="Calibri" pitchFamily="34" charset="0"/>
                <a:cs typeface="Calibri" pitchFamily="34" charset="0"/>
              </a:rPr>
              <a:t>~NCHE, http://center.serve.org/nche/downloads/sc_mon_hb.pdf</a:t>
            </a:r>
          </a:p>
          <a:p>
            <a:pPr marL="0" indent="0">
              <a:buNone/>
            </a:pPr>
            <a:endParaRPr lang="en-US" sz="1100" dirty="0" smtClean="0">
              <a:latin typeface="Calibri" pitchFamily="34" charset="0"/>
              <a:cs typeface="Calibri" pitchFamily="34" charset="0"/>
            </a:endParaRPr>
          </a:p>
          <a:p>
            <a:pPr marL="400050" lvl="1" indent="0">
              <a:buNone/>
            </a:pPr>
            <a:endParaRPr lang="en-US" sz="1100" dirty="0" smtClean="0">
              <a:latin typeface="Calibri" pitchFamily="34" charset="0"/>
              <a:cs typeface="Calibri" pitchFamily="34" charset="0"/>
            </a:endParaRPr>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5628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LEA LIAISON</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600200"/>
            <a:ext cx="8229600" cy="5029200"/>
          </a:xfrm>
        </p:spPr>
        <p:txBody>
          <a:bodyPr>
            <a:noAutofit/>
          </a:bodyPr>
          <a:lstStyle/>
          <a:p>
            <a:pPr marL="1588" indent="0">
              <a:lnSpc>
                <a:spcPct val="90000"/>
              </a:lnSpc>
              <a:buNone/>
            </a:pPr>
            <a:r>
              <a:rPr lang="en-US" sz="1400" dirty="0"/>
              <a:t>Local Education Agency Liaison must ensure that….</a:t>
            </a:r>
          </a:p>
          <a:p>
            <a:pPr lvl="1"/>
            <a:r>
              <a:rPr lang="en-US" sz="1400" dirty="0" smtClean="0"/>
              <a:t>(</a:t>
            </a:r>
            <a:r>
              <a:rPr lang="en-US" sz="1400" dirty="0"/>
              <a:t>ii) homeless children and youths enroll in, and have a full and equal opportunity to succeed in, schools of that local education agency. [722(g)(6)(A)(ii)]</a:t>
            </a:r>
          </a:p>
          <a:p>
            <a:pPr lvl="1"/>
            <a:r>
              <a:rPr lang="en-US" sz="1400" dirty="0" smtClean="0"/>
              <a:t>Enrollment </a:t>
            </a:r>
            <a:r>
              <a:rPr lang="en-US" sz="1400" dirty="0"/>
              <a:t>is immediate even without the following documents:</a:t>
            </a:r>
          </a:p>
          <a:p>
            <a:pPr lvl="3"/>
            <a:r>
              <a:rPr lang="en-US" sz="1400" dirty="0"/>
              <a:t>Birth Certificates</a:t>
            </a:r>
          </a:p>
          <a:p>
            <a:pPr lvl="3"/>
            <a:r>
              <a:rPr lang="en-US" sz="1400" dirty="0"/>
              <a:t>School records</a:t>
            </a:r>
          </a:p>
          <a:p>
            <a:pPr lvl="3"/>
            <a:r>
              <a:rPr lang="en-US" sz="1400" dirty="0"/>
              <a:t>Immunization</a:t>
            </a:r>
          </a:p>
          <a:p>
            <a:pPr lvl="3"/>
            <a:r>
              <a:rPr lang="en-US" sz="1400" dirty="0"/>
              <a:t>Tribal Enrollment</a:t>
            </a:r>
          </a:p>
          <a:p>
            <a:pPr lvl="1">
              <a:lnSpc>
                <a:spcPct val="90000"/>
              </a:lnSpc>
            </a:pPr>
            <a:r>
              <a:rPr lang="en-US" sz="1400" dirty="0"/>
              <a:t>Children and youth have the right to enroll in school immediately, even if they do not have required documents, such as school records, medical records, proof of residency, or other documents.  [722(g)(3)(C)(i</a:t>
            </a:r>
            <a:r>
              <a:rPr lang="en-US" sz="1400" dirty="0" smtClean="0"/>
              <a:t>)]</a:t>
            </a:r>
          </a:p>
          <a:p>
            <a:pPr lvl="1">
              <a:lnSpc>
                <a:spcPct val="90000"/>
              </a:lnSpc>
            </a:pPr>
            <a:endParaRPr lang="en-US" sz="1400" dirty="0"/>
          </a:p>
          <a:p>
            <a:pPr marL="1588" indent="0">
              <a:lnSpc>
                <a:spcPct val="90000"/>
              </a:lnSpc>
              <a:buNone/>
            </a:pPr>
            <a:r>
              <a:rPr lang="en-US" sz="1400" dirty="0"/>
              <a:t>Local Education Agency Liaison must enroll immediately but must follow up on the required documents.</a:t>
            </a:r>
          </a:p>
          <a:p>
            <a:pPr marL="1200150" lvl="1" indent="-457200"/>
            <a:r>
              <a:rPr lang="en-US" sz="1400" dirty="0"/>
              <a:t>If a student does not have immunizations, or immunization or medical records, the liaison must immediately assist in obtaining them, and the student must be enrolled in school in the interim. [722(g)(3)(C)(iii)]</a:t>
            </a:r>
          </a:p>
          <a:p>
            <a:pPr marL="1200150" lvl="1" indent="-457200"/>
            <a:r>
              <a:rPr lang="en-US" sz="1400" dirty="0"/>
              <a:t>Enrolling schools must obtain school records from the previous school, and students must be enrolled in school while records are obtained. [722(g)(3)(C)(ii)]</a:t>
            </a:r>
          </a:p>
          <a:p>
            <a:pPr marL="1200150" lvl="1" indent="-457200"/>
            <a:r>
              <a:rPr lang="en-US" sz="1400" dirty="0"/>
              <a:t>Schools must maintain records for students who are homeless so they are available quickly. [722(g)(3)(D</a:t>
            </a:r>
            <a:r>
              <a:rPr lang="en-US" sz="1400" dirty="0" smtClean="0"/>
              <a:t>)]</a:t>
            </a:r>
            <a:endParaRPr lang="en-US" sz="1400" dirty="0"/>
          </a:p>
        </p:txBody>
      </p:sp>
    </p:spTree>
    <p:extLst>
      <p:ext uri="{BB962C8B-B14F-4D97-AF65-F5344CB8AC3E}">
        <p14:creationId xmlns:p14="http://schemas.microsoft.com/office/powerpoint/2010/main" val="2749018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LEA LIAISON</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Autofit/>
          </a:bodyPr>
          <a:lstStyle/>
          <a:p>
            <a:pPr marL="1588" indent="0">
              <a:lnSpc>
                <a:spcPct val="90000"/>
              </a:lnSpc>
              <a:buNone/>
            </a:pPr>
            <a:r>
              <a:rPr lang="en-US" sz="1400" dirty="0" smtClean="0"/>
              <a:t>Local </a:t>
            </a:r>
            <a:r>
              <a:rPr lang="en-US" sz="1400" dirty="0"/>
              <a:t>Education Agency Liaison must ensure that….</a:t>
            </a:r>
          </a:p>
          <a:p>
            <a:pPr lvl="1">
              <a:lnSpc>
                <a:spcPct val="80000"/>
              </a:lnSpc>
            </a:pPr>
            <a:r>
              <a:rPr lang="en-US" sz="1400" dirty="0"/>
              <a:t>Homeless families, children, and youths receive educational services for which such families, children, and youths are eligible, including Head Start and Even Start programs and preschool programs administered by the local educational agency, and referrals to health care services, dental services, mental health services, and other appropriate services; [722(g)(6)(A)(iii</a:t>
            </a:r>
            <a:r>
              <a:rPr lang="en-US" sz="1400" dirty="0" smtClean="0"/>
              <a:t>)]</a:t>
            </a:r>
          </a:p>
          <a:p>
            <a:pPr lvl="1">
              <a:lnSpc>
                <a:spcPct val="80000"/>
              </a:lnSpc>
            </a:pPr>
            <a:r>
              <a:rPr lang="en-US" sz="1400" dirty="0"/>
              <a:t>Receives Title I services</a:t>
            </a:r>
          </a:p>
          <a:p>
            <a:pPr lvl="1">
              <a:lnSpc>
                <a:spcPct val="80000"/>
              </a:lnSpc>
            </a:pPr>
            <a:r>
              <a:rPr lang="en-US" sz="1400" dirty="0"/>
              <a:t>The school has a Title I set-aside for Homeless students and youth at recommended .5%</a:t>
            </a:r>
          </a:p>
          <a:p>
            <a:pPr lvl="1">
              <a:defRPr/>
            </a:pPr>
            <a:r>
              <a:rPr lang="en-US" sz="1400" dirty="0"/>
              <a:t>English Acquisition Services/ELL</a:t>
            </a:r>
          </a:p>
          <a:p>
            <a:pPr lvl="1">
              <a:defRPr/>
            </a:pPr>
            <a:r>
              <a:rPr lang="en-US" sz="1400" dirty="0"/>
              <a:t>Gifted</a:t>
            </a:r>
          </a:p>
          <a:p>
            <a:pPr lvl="1">
              <a:defRPr/>
            </a:pPr>
            <a:r>
              <a:rPr lang="en-US" sz="1400" dirty="0"/>
              <a:t>Counseling</a:t>
            </a:r>
          </a:p>
          <a:p>
            <a:pPr lvl="1">
              <a:defRPr/>
            </a:pPr>
            <a:r>
              <a:rPr lang="en-US" sz="1400" dirty="0"/>
              <a:t>Head Start</a:t>
            </a:r>
          </a:p>
          <a:p>
            <a:pPr lvl="2">
              <a:defRPr/>
            </a:pPr>
            <a:r>
              <a:rPr lang="en-US" sz="1400" dirty="0"/>
              <a:t>Liaisons must ensure that families and children receive Head Start, Even Start programs and preschool programs.  [722(g)(6)(A)(iii)]</a:t>
            </a:r>
          </a:p>
          <a:p>
            <a:pPr lvl="1">
              <a:defRPr/>
            </a:pPr>
            <a:r>
              <a:rPr lang="en-US" sz="1400" dirty="0"/>
              <a:t>Preschool</a:t>
            </a:r>
          </a:p>
          <a:p>
            <a:pPr lvl="1">
              <a:defRPr/>
            </a:pPr>
            <a:r>
              <a:rPr lang="en-US" sz="1400" dirty="0"/>
              <a:t>Special Education (if eligible</a:t>
            </a:r>
            <a:r>
              <a:rPr lang="en-US" sz="1400" dirty="0" smtClean="0"/>
              <a:t>)</a:t>
            </a:r>
          </a:p>
          <a:p>
            <a:pPr lvl="1">
              <a:defRPr/>
            </a:pPr>
            <a:endParaRPr lang="en-US" sz="1400" dirty="0"/>
          </a:p>
          <a:p>
            <a:pPr lvl="1">
              <a:lnSpc>
                <a:spcPct val="80000"/>
              </a:lnSpc>
            </a:pPr>
            <a:endParaRPr lang="en-US" sz="1400" dirty="0"/>
          </a:p>
          <a:p>
            <a:endParaRPr lang="en-US" sz="1400" dirty="0"/>
          </a:p>
        </p:txBody>
      </p:sp>
    </p:spTree>
    <p:extLst>
      <p:ext uri="{BB962C8B-B14F-4D97-AF65-F5344CB8AC3E}">
        <p14:creationId xmlns:p14="http://schemas.microsoft.com/office/powerpoint/2010/main" val="2215835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LEA LIAISON</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Autofit/>
          </a:bodyPr>
          <a:lstStyle/>
          <a:p>
            <a:pPr marL="1588" indent="0">
              <a:lnSpc>
                <a:spcPct val="90000"/>
              </a:lnSpc>
              <a:buNone/>
            </a:pPr>
            <a:r>
              <a:rPr lang="en-US" sz="1400" dirty="0"/>
              <a:t>Local Education Agency Liaison </a:t>
            </a:r>
            <a:r>
              <a:rPr lang="en-US" sz="1400" u="sng" dirty="0"/>
              <a:t>must</a:t>
            </a:r>
            <a:r>
              <a:rPr lang="en-US" sz="1400" dirty="0"/>
              <a:t> ensure that….</a:t>
            </a:r>
          </a:p>
          <a:p>
            <a:pPr lvl="1">
              <a:lnSpc>
                <a:spcPct val="90000"/>
              </a:lnSpc>
              <a:defRPr/>
            </a:pPr>
            <a:r>
              <a:rPr lang="en-US" sz="1400" dirty="0"/>
              <a:t>The parents or guardians of homeless children and youths are informed of the educational and related opportunities available to their children and are provided with meaningful opportunities to participate in the education of their children; [722(g)(6)(A)(iv)]</a:t>
            </a:r>
          </a:p>
          <a:p>
            <a:pPr lvl="1">
              <a:lnSpc>
                <a:spcPct val="90000"/>
              </a:lnSpc>
              <a:defRPr/>
            </a:pPr>
            <a:r>
              <a:rPr lang="en-US" sz="1400" dirty="0"/>
              <a:t>Public notice of the educational rights of homeless children and youths is disseminated where such children and youths receive services under this Act such as schools, family shelters, and soup kitchens; [722(g)(6)(A)(v)]</a:t>
            </a:r>
          </a:p>
          <a:p>
            <a:pPr lvl="1">
              <a:lnSpc>
                <a:spcPct val="90000"/>
              </a:lnSpc>
              <a:defRPr/>
            </a:pPr>
            <a:r>
              <a:rPr lang="en-US" sz="1400" dirty="0" smtClean="0"/>
              <a:t>There </a:t>
            </a:r>
            <a:r>
              <a:rPr lang="en-US" sz="1400" dirty="0"/>
              <a:t>is information distributed to </a:t>
            </a:r>
            <a:r>
              <a:rPr lang="en-US" sz="1400" u="sng" dirty="0"/>
              <a:t>all</a:t>
            </a:r>
            <a:r>
              <a:rPr lang="en-US" sz="1400" dirty="0"/>
              <a:t> parents about the school’s services provided to homeless youth &amp; children during beginning and end of year.</a:t>
            </a:r>
          </a:p>
          <a:p>
            <a:pPr lvl="1">
              <a:lnSpc>
                <a:spcPct val="90000"/>
              </a:lnSpc>
              <a:defRPr/>
            </a:pPr>
            <a:r>
              <a:rPr lang="en-US" sz="1400" dirty="0"/>
              <a:t>Samples include: poster, newsletters, brochures, Handbook, Website</a:t>
            </a:r>
          </a:p>
          <a:p>
            <a:pPr lvl="1">
              <a:lnSpc>
                <a:spcPct val="90000"/>
              </a:lnSpc>
              <a:defRPr/>
            </a:pPr>
            <a:r>
              <a:rPr lang="en-US" sz="1400" dirty="0"/>
              <a:t>Provided in school and community</a:t>
            </a:r>
          </a:p>
          <a:p>
            <a:pPr lvl="1">
              <a:defRPr/>
            </a:pPr>
            <a:endParaRPr lang="en-US" sz="1400" dirty="0"/>
          </a:p>
          <a:p>
            <a:pPr lvl="1">
              <a:lnSpc>
                <a:spcPct val="80000"/>
              </a:lnSpc>
            </a:pPr>
            <a:endParaRPr lang="en-US" sz="1400" dirty="0"/>
          </a:p>
          <a:p>
            <a:endParaRPr lang="en-US" sz="1400" dirty="0"/>
          </a:p>
        </p:txBody>
      </p:sp>
    </p:spTree>
    <p:extLst>
      <p:ext uri="{BB962C8B-B14F-4D97-AF65-F5344CB8AC3E}">
        <p14:creationId xmlns:p14="http://schemas.microsoft.com/office/powerpoint/2010/main" val="502794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Toolkit Chapters</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lnSpcReduction="10000"/>
          </a:bodyPr>
          <a:lstStyle/>
          <a:p>
            <a:r>
              <a:rPr lang="en-US" sz="1600" dirty="0"/>
              <a:t>Chapter 1 </a:t>
            </a:r>
            <a:r>
              <a:rPr lang="en-US" sz="1600" dirty="0" smtClean="0"/>
              <a:t>Overview and </a:t>
            </a:r>
            <a:r>
              <a:rPr lang="en-US" sz="1600" dirty="0"/>
              <a:t>History</a:t>
            </a:r>
          </a:p>
          <a:p>
            <a:r>
              <a:rPr lang="en-US" sz="1600" dirty="0" smtClean="0"/>
              <a:t>Chapter </a:t>
            </a:r>
            <a:r>
              <a:rPr lang="en-US" sz="1600" dirty="0"/>
              <a:t>2 </a:t>
            </a:r>
            <a:r>
              <a:rPr lang="en-US" sz="1600" dirty="0" smtClean="0"/>
              <a:t>Local </a:t>
            </a:r>
            <a:r>
              <a:rPr lang="en-US" sz="1600" dirty="0"/>
              <a:t>Educational Agency and Homeless Liaison Responsibilities</a:t>
            </a:r>
          </a:p>
          <a:p>
            <a:r>
              <a:rPr lang="en-US" sz="1600" dirty="0" smtClean="0"/>
              <a:t>Chapter 3 Identification </a:t>
            </a:r>
            <a:r>
              <a:rPr lang="en-US" sz="1600" dirty="0"/>
              <a:t>of Students Experiencing Homelessness</a:t>
            </a:r>
          </a:p>
          <a:p>
            <a:r>
              <a:rPr lang="en-US" sz="1600" dirty="0" smtClean="0"/>
              <a:t>Chapter 4 Determining Eligibility</a:t>
            </a:r>
            <a:endParaRPr lang="en-US" sz="1600" dirty="0"/>
          </a:p>
          <a:p>
            <a:r>
              <a:rPr lang="en-US" sz="1600" dirty="0" smtClean="0"/>
              <a:t>Chapter 5 Enrolling </a:t>
            </a:r>
            <a:r>
              <a:rPr lang="en-US" sz="1600" dirty="0"/>
              <a:t>Homeless Students.</a:t>
            </a:r>
          </a:p>
          <a:p>
            <a:r>
              <a:rPr lang="en-US" sz="1600" dirty="0" smtClean="0"/>
              <a:t>Chapter 6 School </a:t>
            </a:r>
            <a:r>
              <a:rPr lang="en-US" sz="1600" dirty="0"/>
              <a:t>Selection</a:t>
            </a:r>
          </a:p>
          <a:p>
            <a:r>
              <a:rPr lang="en-US" sz="1600" dirty="0" smtClean="0"/>
              <a:t>Chapter 7 Transportation</a:t>
            </a:r>
          </a:p>
          <a:p>
            <a:r>
              <a:rPr lang="en-US" sz="1600" dirty="0" smtClean="0"/>
              <a:t>Chapter 8 Dispute Resolution</a:t>
            </a:r>
            <a:endParaRPr lang="en-US" sz="1600" dirty="0"/>
          </a:p>
          <a:p>
            <a:r>
              <a:rPr lang="en-US" sz="1600" dirty="0"/>
              <a:t>Chapter </a:t>
            </a:r>
            <a:r>
              <a:rPr lang="en-US" sz="1600" dirty="0" smtClean="0"/>
              <a:t>9 Unaccompanied Homeless Youth</a:t>
            </a:r>
            <a:endParaRPr lang="en-US" sz="1600" dirty="0"/>
          </a:p>
          <a:p>
            <a:r>
              <a:rPr lang="en-US" sz="1600" dirty="0" smtClean="0"/>
              <a:t>Chapter 10 Working </a:t>
            </a:r>
            <a:r>
              <a:rPr lang="en-US" sz="1600" dirty="0"/>
              <a:t>with Parents </a:t>
            </a:r>
          </a:p>
          <a:p>
            <a:r>
              <a:rPr lang="en-US" sz="1600" dirty="0" smtClean="0"/>
              <a:t>Chapter 11 Collaboration</a:t>
            </a:r>
            <a:endParaRPr lang="en-US" sz="1600" dirty="0"/>
          </a:p>
          <a:p>
            <a:r>
              <a:rPr lang="en-US" sz="1600" dirty="0" smtClean="0"/>
              <a:t>Chapter 12 Training </a:t>
            </a:r>
            <a:r>
              <a:rPr lang="en-US" sz="1600" dirty="0"/>
              <a:t>and </a:t>
            </a:r>
            <a:r>
              <a:rPr lang="en-US" sz="1600" dirty="0" smtClean="0"/>
              <a:t>Awareness</a:t>
            </a:r>
            <a:endParaRPr lang="en-US" sz="1600" dirty="0"/>
          </a:p>
          <a:p>
            <a:r>
              <a:rPr lang="en-US" sz="1600" dirty="0" smtClean="0"/>
              <a:t>Chapter 13 Data </a:t>
            </a:r>
            <a:r>
              <a:rPr lang="en-US" sz="1600" dirty="0"/>
              <a:t>Collection </a:t>
            </a:r>
            <a:r>
              <a:rPr lang="en-US" sz="1600" dirty="0" smtClean="0"/>
              <a:t>and Requirements</a:t>
            </a:r>
          </a:p>
          <a:p>
            <a:r>
              <a:rPr lang="en-US" sz="1600" dirty="0" smtClean="0"/>
              <a:t>Chapter 14 </a:t>
            </a:r>
            <a:r>
              <a:rPr lang="en-US" sz="1600" dirty="0" err="1" smtClean="0"/>
              <a:t>Subgrants</a:t>
            </a:r>
            <a:endParaRPr lang="en-US" sz="1600" dirty="0"/>
          </a:p>
          <a:p>
            <a:r>
              <a:rPr lang="en-US" sz="1600" dirty="0" smtClean="0"/>
              <a:t>Chapter 15 Managing the Work</a:t>
            </a:r>
          </a:p>
          <a:p>
            <a:r>
              <a:rPr lang="en-US" sz="1600" dirty="0" smtClean="0"/>
              <a:t>Chapter 16 Related Legislation</a:t>
            </a:r>
          </a:p>
          <a:p>
            <a:r>
              <a:rPr lang="en-US" sz="1600" dirty="0" smtClean="0"/>
              <a:t>Chapter 17 Additional Resources</a:t>
            </a:r>
            <a:endParaRPr lang="en-US" sz="1600" dirty="0"/>
          </a:p>
        </p:txBody>
      </p:sp>
    </p:spTree>
    <p:extLst>
      <p:ext uri="{BB962C8B-B14F-4D97-AF65-F5344CB8AC3E}">
        <p14:creationId xmlns:p14="http://schemas.microsoft.com/office/powerpoint/2010/main" val="2750159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Toolkit Chapters</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lnSpcReduction="10000"/>
          </a:bodyPr>
          <a:lstStyle/>
          <a:p>
            <a:r>
              <a:rPr lang="en-US" sz="1600" dirty="0"/>
              <a:t>Chapter 1 </a:t>
            </a:r>
            <a:r>
              <a:rPr lang="en-US" sz="1600" dirty="0" smtClean="0"/>
              <a:t>Overview and </a:t>
            </a:r>
            <a:r>
              <a:rPr lang="en-US" sz="1600" dirty="0"/>
              <a:t>History</a:t>
            </a:r>
          </a:p>
          <a:p>
            <a:r>
              <a:rPr lang="en-US" sz="1600" dirty="0" smtClean="0"/>
              <a:t>Chapter </a:t>
            </a:r>
            <a:r>
              <a:rPr lang="en-US" sz="1600" dirty="0"/>
              <a:t>2 </a:t>
            </a:r>
            <a:r>
              <a:rPr lang="en-US" sz="1600" dirty="0" smtClean="0"/>
              <a:t>Local </a:t>
            </a:r>
            <a:r>
              <a:rPr lang="en-US" sz="1600" dirty="0"/>
              <a:t>Educational Agency and Homeless Liaison Responsibilities</a:t>
            </a:r>
          </a:p>
          <a:p>
            <a:r>
              <a:rPr lang="en-US" sz="1600" dirty="0" smtClean="0"/>
              <a:t>Chapter 3 Identification </a:t>
            </a:r>
            <a:r>
              <a:rPr lang="en-US" sz="1600" dirty="0"/>
              <a:t>of Students Experiencing Homelessness</a:t>
            </a:r>
          </a:p>
          <a:p>
            <a:r>
              <a:rPr lang="en-US" sz="1600" dirty="0" smtClean="0"/>
              <a:t>Chapter 4 Determining Eligibility</a:t>
            </a:r>
            <a:endParaRPr lang="en-US" sz="1600" dirty="0"/>
          </a:p>
          <a:p>
            <a:r>
              <a:rPr lang="en-US" sz="1600" dirty="0" smtClean="0"/>
              <a:t>Chapter 5 Enrolling </a:t>
            </a:r>
            <a:r>
              <a:rPr lang="en-US" sz="1600" dirty="0"/>
              <a:t>Homeless Students.</a:t>
            </a:r>
          </a:p>
          <a:p>
            <a:r>
              <a:rPr lang="en-US" sz="1600" dirty="0" smtClean="0"/>
              <a:t>Chapter 6 School </a:t>
            </a:r>
            <a:r>
              <a:rPr lang="en-US" sz="1600" dirty="0"/>
              <a:t>Selection</a:t>
            </a:r>
          </a:p>
          <a:p>
            <a:r>
              <a:rPr lang="en-US" sz="1600" dirty="0" smtClean="0"/>
              <a:t>Chapter 7 Transportation</a:t>
            </a:r>
          </a:p>
          <a:p>
            <a:r>
              <a:rPr lang="en-US" sz="1600" dirty="0" smtClean="0"/>
              <a:t>Chapter 8 Dispute Resolution</a:t>
            </a:r>
            <a:endParaRPr lang="en-US" sz="1600" dirty="0"/>
          </a:p>
          <a:p>
            <a:r>
              <a:rPr lang="en-US" sz="1600" dirty="0"/>
              <a:t>Chapter </a:t>
            </a:r>
            <a:r>
              <a:rPr lang="en-US" sz="1600" dirty="0" smtClean="0"/>
              <a:t>9 Unaccompanied Homeless Youth</a:t>
            </a:r>
            <a:endParaRPr lang="en-US" sz="1600" dirty="0"/>
          </a:p>
          <a:p>
            <a:r>
              <a:rPr lang="en-US" sz="1600" dirty="0" smtClean="0"/>
              <a:t>Chapter 10 Working </a:t>
            </a:r>
            <a:r>
              <a:rPr lang="en-US" sz="1600" dirty="0"/>
              <a:t>with Parents </a:t>
            </a:r>
          </a:p>
          <a:p>
            <a:r>
              <a:rPr lang="en-US" sz="1600" dirty="0" smtClean="0"/>
              <a:t>Chapter 11 Collaboration</a:t>
            </a:r>
            <a:endParaRPr lang="en-US" sz="1600" dirty="0"/>
          </a:p>
          <a:p>
            <a:r>
              <a:rPr lang="en-US" sz="1600" dirty="0" smtClean="0"/>
              <a:t>Chapter 12 Training </a:t>
            </a:r>
            <a:r>
              <a:rPr lang="en-US" sz="1600" dirty="0"/>
              <a:t>and </a:t>
            </a:r>
            <a:r>
              <a:rPr lang="en-US" sz="1600" dirty="0" smtClean="0"/>
              <a:t>Awareness</a:t>
            </a:r>
            <a:endParaRPr lang="en-US" sz="1600" dirty="0"/>
          </a:p>
          <a:p>
            <a:r>
              <a:rPr lang="en-US" sz="1600" dirty="0" smtClean="0"/>
              <a:t>Chapter 13 Data </a:t>
            </a:r>
            <a:r>
              <a:rPr lang="en-US" sz="1600" dirty="0"/>
              <a:t>Collection </a:t>
            </a:r>
            <a:r>
              <a:rPr lang="en-US" sz="1600" dirty="0" smtClean="0"/>
              <a:t>and Requirements</a:t>
            </a:r>
          </a:p>
          <a:p>
            <a:r>
              <a:rPr lang="en-US" sz="1600" dirty="0" smtClean="0"/>
              <a:t>Chapter 14 </a:t>
            </a:r>
            <a:r>
              <a:rPr lang="en-US" sz="1600" dirty="0" err="1" smtClean="0"/>
              <a:t>Subgrants</a:t>
            </a:r>
            <a:endParaRPr lang="en-US" sz="1600" dirty="0"/>
          </a:p>
          <a:p>
            <a:r>
              <a:rPr lang="en-US" sz="1600" dirty="0" smtClean="0"/>
              <a:t>Chapter 15 Managing the Work</a:t>
            </a:r>
          </a:p>
          <a:p>
            <a:r>
              <a:rPr lang="en-US" sz="1600" dirty="0" smtClean="0"/>
              <a:t>Chapter 16 Related Legislation</a:t>
            </a:r>
          </a:p>
          <a:p>
            <a:r>
              <a:rPr lang="en-US" sz="1600" dirty="0" smtClean="0"/>
              <a:t>Chapter 17 Additional Resources</a:t>
            </a:r>
            <a:endParaRPr lang="en-US" sz="1600" dirty="0"/>
          </a:p>
        </p:txBody>
      </p:sp>
    </p:spTree>
    <p:extLst>
      <p:ext uri="{BB962C8B-B14F-4D97-AF65-F5344CB8AC3E}">
        <p14:creationId xmlns:p14="http://schemas.microsoft.com/office/powerpoint/2010/main" val="3096187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964"/>
            <a:ext cx="8686800" cy="1143000"/>
          </a:xfrm>
          <a:solidFill>
            <a:schemeClr val="accent3"/>
          </a:solidFill>
        </p:spPr>
        <p:txBody>
          <a:bodyPr>
            <a:normAutofit/>
          </a:bodyPr>
          <a:lstStyle/>
          <a:p>
            <a:r>
              <a:rPr lang="en-US" dirty="0" smtClean="0"/>
              <a:t>Accessing Toolkit</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5"/>
          <p:cNvPicPr>
            <a:picLocks noGrp="1"/>
          </p:cNvPicPr>
          <p:nvPr>
            <p:ph idx="1"/>
          </p:nvPr>
        </p:nvPicPr>
        <p:blipFill rotWithShape="1">
          <a:blip r:embed="rId4"/>
          <a:srcRect l="8226" t="9972" r="58867" b="16809"/>
          <a:stretch/>
        </p:blipFill>
        <p:spPr bwMode="auto">
          <a:xfrm>
            <a:off x="1828800" y="2057400"/>
            <a:ext cx="5424306" cy="4525963"/>
          </a:xfrm>
          <a:prstGeom prst="rect">
            <a:avLst/>
          </a:prstGeom>
          <a:ln>
            <a:noFill/>
          </a:ln>
          <a:extLst>
            <a:ext uri="{53640926-AAD7-44D8-BBD7-CCE9431645EC}">
              <a14:shadowObscured xmlns:a14="http://schemas.microsoft.com/office/drawing/2010/main"/>
            </a:ext>
          </a:extLst>
        </p:spPr>
      </p:pic>
      <p:sp>
        <p:nvSpPr>
          <p:cNvPr id="7" name="TextBox 6"/>
          <p:cNvSpPr txBox="1"/>
          <p:nvPr/>
        </p:nvSpPr>
        <p:spPr>
          <a:xfrm>
            <a:off x="1600200" y="1447800"/>
            <a:ext cx="6858000" cy="923330"/>
          </a:xfrm>
          <a:prstGeom prst="rect">
            <a:avLst/>
          </a:prstGeom>
          <a:noFill/>
        </p:spPr>
        <p:txBody>
          <a:bodyPr wrap="square" rtlCol="0">
            <a:spAutoFit/>
          </a:bodyPr>
          <a:lstStyle/>
          <a:p>
            <a:r>
              <a:rPr lang="en-US" dirty="0">
                <a:hlinkClick r:id="rId5"/>
              </a:rPr>
              <a:t>http://</a:t>
            </a:r>
            <a:r>
              <a:rPr lang="en-US" dirty="0" smtClean="0">
                <a:hlinkClick r:id="rId5"/>
              </a:rPr>
              <a:t>center.serve.org/nche/pr/liaison_toolkit.php</a:t>
            </a:r>
            <a:endParaRPr lang="en-US" dirty="0" smtClean="0"/>
          </a:p>
          <a:p>
            <a:endParaRPr lang="en-US" dirty="0" smtClean="0"/>
          </a:p>
          <a:p>
            <a:endParaRPr lang="en-US" dirty="0"/>
          </a:p>
        </p:txBody>
      </p:sp>
    </p:spTree>
    <p:extLst>
      <p:ext uri="{BB962C8B-B14F-4D97-AF65-F5344CB8AC3E}">
        <p14:creationId xmlns:p14="http://schemas.microsoft.com/office/powerpoint/2010/main" val="31376032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TotalTime>
  <Words>819</Words>
  <Application>Microsoft Office PowerPoint</Application>
  <PresentationFormat>On-screen Show (4:3)</PresentationFormat>
  <Paragraphs>118</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BIE McKinney Vento Local Liaison Training: McKinney Vento</vt:lpstr>
      <vt:lpstr>Introduction</vt:lpstr>
      <vt:lpstr>Legislative Requirement-LEA </vt:lpstr>
      <vt:lpstr>LEA LIAISON</vt:lpstr>
      <vt:lpstr>LEA LIAISON</vt:lpstr>
      <vt:lpstr>LEA LIAISON</vt:lpstr>
      <vt:lpstr>Toolkit Chapters</vt:lpstr>
      <vt:lpstr>Toolkit Chapters</vt:lpstr>
      <vt:lpstr>Accessing Toolkit</vt:lpstr>
      <vt:lpstr>SY14-15 PLANNING</vt:lpstr>
      <vt:lpstr>BIE State Coordinator</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Todacheene, Valerie</dc:creator>
  <cp:lastModifiedBy>Todacheene, Valerie</cp:lastModifiedBy>
  <cp:revision>69</cp:revision>
  <dcterms:created xsi:type="dcterms:W3CDTF">2013-04-05T15:57:14Z</dcterms:created>
  <dcterms:modified xsi:type="dcterms:W3CDTF">2014-05-12T21:33:21Z</dcterms:modified>
</cp:coreProperties>
</file>