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  <p:sldMasterId id="2147484104" r:id="rId2"/>
  </p:sldMasterIdLst>
  <p:notesMasterIdLst>
    <p:notesMasterId r:id="rId17"/>
  </p:notesMasterIdLst>
  <p:handoutMasterIdLst>
    <p:handoutMasterId r:id="rId18"/>
  </p:handoutMasterIdLst>
  <p:sldIdLst>
    <p:sldId id="256" r:id="rId3"/>
    <p:sldId id="313" r:id="rId4"/>
    <p:sldId id="378" r:id="rId5"/>
    <p:sldId id="379" r:id="rId6"/>
    <p:sldId id="345" r:id="rId7"/>
    <p:sldId id="374" r:id="rId8"/>
    <p:sldId id="344" r:id="rId9"/>
    <p:sldId id="376" r:id="rId10"/>
    <p:sldId id="358" r:id="rId11"/>
    <p:sldId id="377" r:id="rId12"/>
    <p:sldId id="381" r:id="rId13"/>
    <p:sldId id="380" r:id="rId14"/>
    <p:sldId id="312" r:id="rId15"/>
    <p:sldId id="287" r:id="rId16"/>
  </p:sldIdLst>
  <p:sldSz cx="8594725" cy="6858000"/>
  <p:notesSz cx="6858000" cy="9077325"/>
  <p:custShowLst>
    <p:custShow name="Custom Show 1" id="0">
      <p:sldLst>
        <p:sld r:id="rId3"/>
        <p:sld r:id="rId16"/>
      </p:sldLst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OWMAN" initials="D" lastIdx="8" clrIdx="0"/>
  <p:cmAuthor id="1" name="Katherine Campbell" initials="KC" lastIdx="0" clrIdx="1"/>
  <p:cmAuthor id="2" name="Sandoval, Marie S." initials="SMS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62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4391" autoAdjust="0"/>
  </p:normalViewPr>
  <p:slideViewPr>
    <p:cSldViewPr>
      <p:cViewPr varScale="1">
        <p:scale>
          <a:sx n="127" d="100"/>
          <a:sy n="127" d="100"/>
        </p:scale>
        <p:origin x="-480" y="-102"/>
      </p:cViewPr>
      <p:guideLst>
        <p:guide orient="horz" pos="2160"/>
        <p:guide pos="270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3" d="100"/>
          <a:sy n="103" d="100"/>
        </p:scale>
        <p:origin x="-2442" y="-90"/>
      </p:cViewPr>
      <p:guideLst>
        <p:guide orient="horz" pos="285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8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r">
              <a:defRPr sz="1200"/>
            </a:lvl1pPr>
          </a:lstStyle>
          <a:p>
            <a:pPr>
              <a:defRPr/>
            </a:pPr>
            <a:fld id="{A65DCB74-B1B5-4906-813F-C4E580A7D9D5}" type="datetimeFigureOut">
              <a:rPr lang="en-US"/>
              <a:pPr>
                <a:defRPr/>
              </a:pPr>
              <a:t>6/5/2014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8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r">
              <a:defRPr sz="1200"/>
            </a:lvl1pPr>
          </a:lstStyle>
          <a:p>
            <a:pPr>
              <a:defRPr/>
            </a:pPr>
            <a:fld id="{880B9121-61C0-4C58-AC38-17327082D0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691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8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r">
              <a:defRPr sz="1200"/>
            </a:lvl1pPr>
          </a:lstStyle>
          <a:p>
            <a:pPr>
              <a:defRPr/>
            </a:pPr>
            <a:fld id="{EAC15341-89BD-4966-8BE2-BC692A377883}" type="datetimeFigureOut">
              <a:rPr lang="en-US"/>
              <a:pPr>
                <a:defRPr/>
              </a:pPr>
              <a:t>6/5/2014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96988" y="681038"/>
            <a:ext cx="4264025" cy="3403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342" tIns="44671" rIns="89342" bIns="44671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2" y="4312351"/>
            <a:ext cx="5485158" cy="4084487"/>
          </a:xfrm>
          <a:prstGeom prst="rect">
            <a:avLst/>
          </a:prstGeom>
        </p:spPr>
        <p:txBody>
          <a:bodyPr vert="horz" lIns="89342" tIns="44671" rIns="89342" bIns="4467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8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r">
              <a:defRPr sz="1200"/>
            </a:lvl1pPr>
          </a:lstStyle>
          <a:p>
            <a:pPr>
              <a:defRPr/>
            </a:pPr>
            <a:fld id="{1FCB9F91-43AD-4BE1-9605-B40EDCB329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436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605" y="2130428"/>
            <a:ext cx="7305516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9209" y="3886200"/>
            <a:ext cx="601630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55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4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31177" y="274641"/>
            <a:ext cx="1933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9736" y="274641"/>
            <a:ext cx="5658194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78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604" y="1905001"/>
            <a:ext cx="7090648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4604" y="4572000"/>
            <a:ext cx="6073606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7A5066-31BF-4A08-8B89-D904339A95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24" y="5486400"/>
            <a:ext cx="7199574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924" y="3852863"/>
            <a:ext cx="5767120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C01EE-3FFA-48A1-A340-20E3F822DC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9736" y="1536192"/>
            <a:ext cx="343789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54117" y="1536192"/>
            <a:ext cx="343789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ECDA2-C1B5-4821-BE3E-15AAF34F36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736" y="1535113"/>
            <a:ext cx="343789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9736" y="2174875"/>
            <a:ext cx="34378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54117" y="1535113"/>
            <a:ext cx="343789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54117" y="2174875"/>
            <a:ext cx="34378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4E2DD-0CC1-498B-9FB8-6D19623841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4F5954-DFBE-4750-AB61-4482132DF76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883DB-71B1-4928-8F28-F08932ED3A3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492" y="5495544"/>
            <a:ext cx="7305516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490" y="6096000"/>
            <a:ext cx="7305517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43DAD-7859-495F-8E83-67EE6152F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86491" y="381000"/>
            <a:ext cx="7305516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58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626" y="5495278"/>
            <a:ext cx="7305516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7950121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3626" y="6096000"/>
            <a:ext cx="7305516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5B9254E-A7BE-4A81-80E2-1EBFE3432C1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EF2B0C-E71E-4287-8F21-71A7CA77308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31176" y="274639"/>
            <a:ext cx="1647322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9736" y="274639"/>
            <a:ext cx="5658194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86EB2C-A5E6-48E5-90A2-4C2D4FE660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24" y="4406903"/>
            <a:ext cx="730551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924" y="2906713"/>
            <a:ext cx="730551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1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9736" y="1600203"/>
            <a:ext cx="379600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8985" y="1600203"/>
            <a:ext cx="379600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4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736" y="1535113"/>
            <a:ext cx="37974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9736" y="2174875"/>
            <a:ext cx="379749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6001" y="1535113"/>
            <a:ext cx="3798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66001" y="2174875"/>
            <a:ext cx="3798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7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4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7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38" y="273050"/>
            <a:ext cx="282760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0299" y="273053"/>
            <a:ext cx="480469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738" y="1435103"/>
            <a:ext cx="282760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6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4626" y="4800600"/>
            <a:ext cx="515683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84626" y="612775"/>
            <a:ext cx="515683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4626" y="5367338"/>
            <a:ext cx="515683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416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9737" y="274638"/>
            <a:ext cx="77352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737" y="1600203"/>
            <a:ext cx="773525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9736" y="6356353"/>
            <a:ext cx="20054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6532" y="6356353"/>
            <a:ext cx="2721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59553" y="6356353"/>
            <a:ext cx="20054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6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9736" y="274638"/>
            <a:ext cx="716227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736" y="1600200"/>
            <a:ext cx="7162271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950121" y="0"/>
            <a:ext cx="64460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950121" y="5486400"/>
            <a:ext cx="644604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19288" y="5648960"/>
            <a:ext cx="515684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FD292F3-8E72-4727-B05E-F2835E7F21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060068" y="4059746"/>
            <a:ext cx="2367281" cy="343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024509" y="1656906"/>
            <a:ext cx="2438399" cy="343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ransition>
    <p:blinds dir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oviwc.org/Assets/linklogos/DOI-Logo.jpg" TargetMode="Externa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Valerie.Todacheene@bie.edu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valerie.todacheene@bie.edu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7954962" cy="1905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r>
              <a:rPr lang="en-US" dirty="0" err="1" smtClean="0">
                <a:latin typeface="Aharoni" pitchFamily="2" charset="-79"/>
                <a:cs typeface="Aharoni" pitchFamily="2" charset="-79"/>
              </a:rPr>
              <a:t>MCkINNEY-vento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homeless education</a:t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r>
              <a:rPr lang="en-US" sz="3100" dirty="0" smtClean="0">
                <a:latin typeface="+mn-lt"/>
                <a:cs typeface="Aharoni" pitchFamily="2" charset="-79"/>
              </a:rPr>
              <a:t>2012-2015 grant awardee training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0" y="4495800"/>
            <a:ext cx="7954962" cy="22098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0" lvl="3" algn="ctr">
              <a:defRPr/>
            </a:pPr>
            <a:r>
              <a:rPr lang="en-US" sz="6400" dirty="0" smtClean="0"/>
              <a:t>   </a:t>
            </a:r>
            <a:r>
              <a:rPr lang="en-US" sz="3200" dirty="0" smtClean="0"/>
              <a:t>Division </a:t>
            </a:r>
            <a:r>
              <a:rPr lang="en-US" sz="3200" dirty="0"/>
              <a:t>of Performance and </a:t>
            </a:r>
            <a:r>
              <a:rPr lang="en-US" sz="3200" dirty="0" smtClean="0"/>
              <a:t>Accountability</a:t>
            </a:r>
          </a:p>
          <a:p>
            <a:pPr marL="0" lvl="3">
              <a:defRPr/>
            </a:pPr>
            <a:endParaRPr lang="en-US" sz="3200" dirty="0" smtClean="0"/>
          </a:p>
          <a:p>
            <a:pPr marL="0" lvl="3" algn="ctr">
              <a:defRPr/>
            </a:pPr>
            <a:r>
              <a:rPr lang="en-US" sz="3200" dirty="0" smtClean="0"/>
              <a:t>June 9</a:t>
            </a:r>
            <a:r>
              <a:rPr lang="en-US" sz="3200" dirty="0" smtClean="0"/>
              <a:t>, </a:t>
            </a:r>
            <a:r>
              <a:rPr lang="en-US" sz="3200" dirty="0" smtClean="0"/>
              <a:t>2014</a:t>
            </a:r>
          </a:p>
          <a:p>
            <a:pPr marL="0" lvl="3" algn="ctr">
              <a:defRPr/>
            </a:pPr>
            <a:r>
              <a:rPr lang="en-US" sz="3200" dirty="0" smtClean="0"/>
              <a:t>11:00 </a:t>
            </a:r>
            <a:r>
              <a:rPr lang="en-US" sz="3200" dirty="0" smtClean="0"/>
              <a:t>AM(MDT</a:t>
            </a:r>
            <a:r>
              <a:rPr lang="en-US" sz="3200" dirty="0" smtClean="0"/>
              <a:t>)</a:t>
            </a:r>
            <a:endParaRPr lang="en-US" sz="32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6400" dirty="0" smtClean="0"/>
          </a:p>
        </p:txBody>
      </p:sp>
      <p:pic>
        <p:nvPicPr>
          <p:cNvPr id="8" name="Picture 7" descr="http://ts2.mm.bing.net/images/thumbnail.aspx?q=1758941677589&amp;id=759ff901bd428ef337eaf41376c00aa5&amp;url=http%3a%2f%2fwww.oviwc.org%2fAssets%2flinklogos%2fDOI-Logo.jpg">
            <a:hlinkClick r:id="rId2"/>
          </p:cNvPr>
          <p:cNvPicPr/>
          <p:nvPr/>
        </p:nvPicPr>
        <p:blipFill rotWithShape="1">
          <a:blip r:embed="rId3" cstate="print"/>
          <a:srcRect t="3290" b="3947"/>
          <a:stretch/>
        </p:blipFill>
        <p:spPr bwMode="auto">
          <a:xfrm>
            <a:off x="3230562" y="2209800"/>
            <a:ext cx="1575700" cy="1600200"/>
          </a:xfrm>
          <a:prstGeom prst="ellipse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334"/>
            <a:ext cx="7954962" cy="1143000"/>
          </a:xfrm>
        </p:spPr>
        <p:txBody>
          <a:bodyPr>
            <a:normAutofit/>
          </a:bodyPr>
          <a:lstStyle/>
          <a:p>
            <a:pPr indent="-342900" algn="ctr"/>
            <a:r>
              <a:rPr lang="en-US" sz="4000" dirty="0"/>
              <a:t>SY 2014-15 </a:t>
            </a:r>
            <a:r>
              <a:rPr lang="en-US" sz="4000" dirty="0" smtClean="0"/>
              <a:t>Funds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5376" y="1066800"/>
            <a:ext cx="793958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Plan on awarding June 1</a:t>
            </a:r>
            <a:r>
              <a:rPr lang="en-US" sz="2400" baseline="30000" dirty="0" smtClean="0">
                <a:latin typeface="+mn-lt"/>
              </a:rPr>
              <a:t>st</a:t>
            </a:r>
            <a:endParaRPr lang="en-US" sz="2400" dirty="0" smtClean="0">
              <a:latin typeface="+mn-lt"/>
            </a:endParaRPr>
          </a:p>
          <a:p>
            <a:pPr marL="1371600" lvl="2" indent="-457200">
              <a:buFont typeface="Arial" pitchFamily="34" charset="0"/>
              <a:buChar char="•"/>
            </a:pPr>
            <a:r>
              <a:rPr lang="en-US" dirty="0" smtClean="0">
                <a:latin typeface="+mn-lt"/>
              </a:rPr>
              <a:t>Submission of EOY and no major concerns in report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dirty="0" smtClean="0">
                <a:latin typeface="+mn-lt"/>
              </a:rPr>
              <a:t>Majority of </a:t>
            </a:r>
            <a:r>
              <a:rPr lang="en-US" dirty="0" smtClean="0">
                <a:latin typeface="+mn-lt"/>
              </a:rPr>
              <a:t>funds expended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dirty="0" smtClean="0">
                <a:latin typeface="+mn-lt"/>
              </a:rPr>
              <a:t>Submission of all required reports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dirty="0" smtClean="0">
                <a:latin typeface="+mn-lt"/>
              </a:rPr>
              <a:t>Modifications is submitted (if applicable)</a:t>
            </a:r>
          </a:p>
          <a:p>
            <a:pPr marL="1371600" lvl="2" indent="-457200">
              <a:buFont typeface="Arial" pitchFamily="34" charset="0"/>
              <a:buChar char="•"/>
            </a:pPr>
            <a:endParaRPr lang="en-US" dirty="0">
              <a:latin typeface="+mn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Last funding year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>
              <a:latin typeface="+mn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Monitoring Will begin September 2014 additional details will be provided in July 2014</a:t>
            </a:r>
            <a:endParaRPr lang="en-US" sz="2400" dirty="0" smtClean="0">
              <a:latin typeface="+mn-lt"/>
            </a:endParaRPr>
          </a:p>
          <a:p>
            <a:pPr marL="1371600" lvl="2" indent="-457200">
              <a:buFont typeface="Arial" pitchFamily="34" charset="0"/>
              <a:buChar char="•"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78153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334"/>
            <a:ext cx="7954962" cy="1143000"/>
          </a:xfrm>
        </p:spPr>
        <p:txBody>
          <a:bodyPr>
            <a:normAutofit/>
          </a:bodyPr>
          <a:lstStyle/>
          <a:p>
            <a:pPr indent="-342900" algn="ctr"/>
            <a:r>
              <a:rPr lang="en-US" sz="4000" dirty="0"/>
              <a:t>SY 2014-15 </a:t>
            </a:r>
            <a:r>
              <a:rPr lang="en-US" sz="4000" dirty="0" smtClean="0"/>
              <a:t>Evaluation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025152"/>
            <a:ext cx="793958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Evaluation</a:t>
            </a:r>
            <a:endParaRPr lang="en-US" sz="2400" dirty="0" smtClean="0">
              <a:latin typeface="+mn-lt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Final Report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Data collection section of Approved application measure success of program. 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TBA Summer 2014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Consultant to do program review (TBD)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en-US" sz="2400" dirty="0">
              <a:latin typeface="+mn-lt"/>
            </a:endParaRPr>
          </a:p>
          <a:p>
            <a:pPr marL="914400" lvl="1" indent="-457200">
              <a:buFont typeface="Arial" pitchFamily="34" charset="0"/>
              <a:buChar char="•"/>
            </a:pPr>
            <a:endParaRPr lang="en-US" sz="2400" dirty="0" smtClean="0">
              <a:latin typeface="+mn-lt"/>
            </a:endParaRPr>
          </a:p>
          <a:p>
            <a:pPr marL="1371600" lvl="2" indent="-457200">
              <a:buFont typeface="Arial" pitchFamily="34" charset="0"/>
              <a:buChar char="•"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4913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334"/>
            <a:ext cx="7954962" cy="1143000"/>
          </a:xfrm>
        </p:spPr>
        <p:txBody>
          <a:bodyPr>
            <a:normAutofit fontScale="90000"/>
          </a:bodyPr>
          <a:lstStyle/>
          <a:p>
            <a:pPr indent="-342900" algn="ctr"/>
            <a:r>
              <a:rPr lang="en-US" sz="4000" dirty="0"/>
              <a:t>SY 2014-15 Family Engagement Supplemental Funding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059" y="1330111"/>
            <a:ext cx="793958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7300" lvl="2" indent="-3429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Majority of the Family </a:t>
            </a:r>
            <a:r>
              <a:rPr lang="en-US" sz="2400" dirty="0" smtClean="0">
                <a:latin typeface="+mn-lt"/>
              </a:rPr>
              <a:t>Engagement Tool </a:t>
            </a:r>
            <a:r>
              <a:rPr lang="en-US" sz="2400" dirty="0" smtClean="0">
                <a:latin typeface="+mn-lt"/>
              </a:rPr>
              <a:t>must be completed to be eligible</a:t>
            </a:r>
            <a:endParaRPr lang="en-US" sz="2400" b="1" dirty="0" smtClean="0">
              <a:solidFill>
                <a:srgbClr val="FF0000"/>
              </a:solidFill>
              <a:latin typeface="+mn-lt"/>
            </a:endParaRPr>
          </a:p>
          <a:p>
            <a:pPr marL="1257300" lvl="2" indent="-342900">
              <a:buFont typeface="Arial" pitchFamily="34" charset="0"/>
              <a:buChar char="•"/>
            </a:pPr>
            <a:endParaRPr lang="en-US" sz="2400" dirty="0" smtClean="0">
              <a:solidFill>
                <a:srgbClr val="FF0000"/>
              </a:solidFill>
              <a:latin typeface="+mn-lt"/>
            </a:endParaRP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Majority of 2013-14 funds must be spent to be eligible</a:t>
            </a:r>
          </a:p>
          <a:p>
            <a:pPr marL="1257300" lvl="2" indent="-342900">
              <a:buFont typeface="Arial" pitchFamily="34" charset="0"/>
              <a:buChar char="•"/>
            </a:pPr>
            <a:endParaRPr lang="en-US" sz="2400" dirty="0" smtClean="0">
              <a:latin typeface="+mn-lt"/>
            </a:endParaRP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Must be in good standing with reporting &amp; program requirements</a:t>
            </a:r>
            <a:endParaRPr lang="en-US" sz="2400" dirty="0" smtClean="0">
              <a:latin typeface="+mn-lt"/>
            </a:endParaRPr>
          </a:p>
          <a:p>
            <a:pPr marL="1257300" lvl="2" indent="-342900">
              <a:buFont typeface="Arial" pitchFamily="34" charset="0"/>
              <a:buChar char="•"/>
            </a:pPr>
            <a:endParaRPr lang="en-US" sz="2400" dirty="0" smtClean="0">
              <a:latin typeface="+mn-lt"/>
            </a:endParaRP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June 30, 2014</a:t>
            </a:r>
            <a:endParaRPr lang="en-US" sz="24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17823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26" y="1219200"/>
            <a:ext cx="7935036" cy="5160336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Valerie Todacheene, </a:t>
            </a:r>
            <a:r>
              <a:rPr lang="en-US" sz="2400" b="1" dirty="0" err="1" smtClean="0"/>
              <a:t>Ed.D</a:t>
            </a:r>
            <a:r>
              <a:rPr lang="en-US" sz="2400" b="1" dirty="0" smtClean="0"/>
              <a:t>, BIE McKinney-Vento State Coordinator</a:t>
            </a:r>
            <a:endParaRPr lang="en-US" sz="2400" b="1" dirty="0"/>
          </a:p>
          <a:p>
            <a:pPr lvl="1"/>
            <a:r>
              <a:rPr lang="en-US" sz="2400" dirty="0"/>
              <a:t>E-mail: </a:t>
            </a:r>
            <a:r>
              <a:rPr lang="en-US" sz="2400" dirty="0" smtClean="0">
                <a:hlinkClick r:id="rId2"/>
              </a:rPr>
              <a:t>Valerie.Todacheene@bie.edu</a:t>
            </a:r>
            <a:r>
              <a:rPr lang="en-US" sz="2400" dirty="0" smtClean="0"/>
              <a:t> </a:t>
            </a:r>
            <a:endParaRPr lang="en-US" sz="2400" dirty="0"/>
          </a:p>
          <a:p>
            <a:pPr lvl="1"/>
            <a:r>
              <a:rPr lang="en-US" sz="2400" dirty="0" err="1"/>
              <a:t>Ph</a:t>
            </a:r>
            <a:r>
              <a:rPr lang="en-US" sz="2400" dirty="0"/>
              <a:t>: </a:t>
            </a:r>
            <a:r>
              <a:rPr lang="en-US" sz="2400" dirty="0" smtClean="0"/>
              <a:t>505.563.5269</a:t>
            </a:r>
            <a:endParaRPr lang="en-US" sz="2400" dirty="0"/>
          </a:p>
          <a:p>
            <a:endParaRPr lang="en-US" sz="2000" b="1" dirty="0"/>
          </a:p>
          <a:p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Questions</a:t>
            </a:r>
            <a:endParaRPr lang="en-US" sz="4000" dirty="0"/>
          </a:p>
        </p:txBody>
      </p:sp>
      <p:pic>
        <p:nvPicPr>
          <p:cNvPr id="2054" name="Picture 6" descr="C:\Users\Valerie.Todacheene\AppData\Local\Microsoft\Windows\Temporary Internet Files\Content.IE5\9H86GI7T\MC90043485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631" y="3048000"/>
            <a:ext cx="1611511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594726" cy="141763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Agenda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562" y="990600"/>
            <a:ext cx="7954962" cy="5257800"/>
          </a:xfrm>
        </p:spPr>
        <p:txBody>
          <a:bodyPr>
            <a:normAutofit/>
          </a:bodyPr>
          <a:lstStyle/>
          <a:p>
            <a:pPr indent="-342900">
              <a:buFont typeface="Wingdings" pitchFamily="2" charset="2"/>
              <a:buChar char="ü"/>
            </a:pPr>
            <a:r>
              <a:rPr lang="en-US" sz="2400" dirty="0" smtClean="0"/>
              <a:t>Program Review</a:t>
            </a:r>
          </a:p>
          <a:p>
            <a:pPr indent="-342900">
              <a:buFont typeface="Wingdings" pitchFamily="2" charset="2"/>
              <a:buChar char="ü"/>
            </a:pPr>
            <a:r>
              <a:rPr lang="en-US" sz="2400" dirty="0" smtClean="0"/>
              <a:t>SY13-14 Funds/Carryover Requests/Modifications</a:t>
            </a:r>
          </a:p>
          <a:p>
            <a:pPr indent="-342900">
              <a:buFont typeface="Wingdings" pitchFamily="2" charset="2"/>
              <a:buChar char="ü"/>
            </a:pPr>
            <a:r>
              <a:rPr lang="en-US" sz="2400" dirty="0" smtClean="0"/>
              <a:t>Reporting Requirements SY13-14</a:t>
            </a:r>
          </a:p>
          <a:p>
            <a:pPr indent="-342900">
              <a:buFont typeface="Wingdings" pitchFamily="2" charset="2"/>
              <a:buChar char="ü"/>
            </a:pPr>
            <a:r>
              <a:rPr lang="en-US" sz="2400" dirty="0" smtClean="0"/>
              <a:t>EOY Reports 2013-14</a:t>
            </a:r>
          </a:p>
          <a:p>
            <a:pPr indent="-342900">
              <a:buFont typeface="Wingdings" pitchFamily="2" charset="2"/>
              <a:buChar char="ü"/>
            </a:pPr>
            <a:r>
              <a:rPr lang="en-US" sz="2400" dirty="0" smtClean="0"/>
              <a:t>Native Star Reporting &amp; File Cabinet Uploads</a:t>
            </a:r>
          </a:p>
          <a:p>
            <a:pPr indent="-342900">
              <a:buFont typeface="Wingdings" pitchFamily="2" charset="2"/>
              <a:buChar char="ü"/>
            </a:pPr>
            <a:r>
              <a:rPr lang="en-US" sz="2400" dirty="0" smtClean="0"/>
              <a:t>SY 2014-15 funds</a:t>
            </a:r>
          </a:p>
          <a:p>
            <a:pPr indent="-342900">
              <a:buFont typeface="Wingdings" pitchFamily="2" charset="2"/>
              <a:buChar char="ü"/>
            </a:pPr>
            <a:r>
              <a:rPr lang="en-US" sz="2400" dirty="0" smtClean="0"/>
              <a:t>SY 2014-15 Family Engagement Supplemental Funding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88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7954961" cy="141763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Program Review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524000"/>
            <a:ext cx="7954962" cy="4626936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400" dirty="0" smtClean="0"/>
              <a:t>Scheduling teleconferences: Expenditures, Reports, Status of Activities</a:t>
            </a:r>
          </a:p>
          <a:p>
            <a:pPr marL="457200" indent="-457200"/>
            <a:endParaRPr lang="en-US" sz="2400" dirty="0" smtClean="0"/>
          </a:p>
          <a:p>
            <a:pPr marL="457200" indent="-457200"/>
            <a:r>
              <a:rPr lang="en-US" sz="2400" dirty="0" smtClean="0"/>
              <a:t>Teleconferenced with: </a:t>
            </a:r>
            <a:r>
              <a:rPr lang="en-US" sz="2400" dirty="0" smtClean="0"/>
              <a:t>All schools except for Rock Creek &amp; Hotevilla Bacavi</a:t>
            </a:r>
            <a:endParaRPr lang="en-US" sz="2400" dirty="0" smtClean="0"/>
          </a:p>
          <a:p>
            <a:pPr marL="457200" indent="-457200"/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47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7954961" cy="141763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SY 13-14/Carryover/Modifications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143000"/>
            <a:ext cx="7954962" cy="5007936"/>
          </a:xfrm>
        </p:spPr>
        <p:txBody>
          <a:bodyPr>
            <a:normAutofit fontScale="92500" lnSpcReduction="20000"/>
          </a:bodyPr>
          <a:lstStyle/>
          <a:p>
            <a:pPr marL="457200" indent="-457200"/>
            <a:r>
              <a:rPr lang="en-US" sz="2400" dirty="0" err="1" smtClean="0"/>
              <a:t>Subgrantees</a:t>
            </a:r>
            <a:r>
              <a:rPr lang="en-US" sz="2400" dirty="0" smtClean="0"/>
              <a:t> that submitted Carryover Requests for 2012-13 funds please make sure you review your Carryover Request document at the date funds are to be expended.</a:t>
            </a:r>
          </a:p>
          <a:p>
            <a:pPr marL="457200" indent="-457200"/>
            <a:r>
              <a:rPr lang="en-US" sz="2400" dirty="0" smtClean="0">
                <a:solidFill>
                  <a:srgbClr val="FF0000"/>
                </a:solidFill>
              </a:rPr>
              <a:t>Carryover </a:t>
            </a:r>
            <a:r>
              <a:rPr lang="en-US" sz="2400" dirty="0">
                <a:solidFill>
                  <a:srgbClr val="FF0000"/>
                </a:solidFill>
              </a:rPr>
              <a:t>is discouraged</a:t>
            </a:r>
            <a:r>
              <a:rPr lang="en-US" sz="2400" dirty="0"/>
              <a:t>, and any carryovers may potentially impact subsequent funding</a:t>
            </a:r>
            <a:r>
              <a:rPr lang="en-US" sz="2400" dirty="0" smtClean="0"/>
              <a:t>.</a:t>
            </a:r>
          </a:p>
          <a:p>
            <a:pPr marL="457200" indent="-457200"/>
            <a:r>
              <a:rPr lang="en-US" sz="2400" dirty="0" smtClean="0"/>
              <a:t>SY 13-14 funds must be </a:t>
            </a:r>
            <a:r>
              <a:rPr lang="en-US" sz="2400" dirty="0" smtClean="0">
                <a:solidFill>
                  <a:srgbClr val="FF0000"/>
                </a:solidFill>
              </a:rPr>
              <a:t>75% expended </a:t>
            </a:r>
            <a:r>
              <a:rPr lang="en-US" sz="2400" dirty="0" smtClean="0"/>
              <a:t>before additional funds will be awarded for SY 14-15</a:t>
            </a:r>
          </a:p>
          <a:p>
            <a:pPr marL="457200" indent="-457200"/>
            <a:r>
              <a:rPr lang="en-US" sz="2400" dirty="0" smtClean="0"/>
              <a:t>May 2014, review program expenditures</a:t>
            </a:r>
          </a:p>
          <a:p>
            <a:pPr marL="457200" indent="-457200"/>
            <a:r>
              <a:rPr lang="en-US" sz="2400" dirty="0" smtClean="0">
                <a:solidFill>
                  <a:srgbClr val="FF0000"/>
                </a:solidFill>
              </a:rPr>
              <a:t>Modification</a:t>
            </a:r>
            <a:r>
              <a:rPr lang="en-US" sz="2400" dirty="0" smtClean="0"/>
              <a:t> document on BIE website</a:t>
            </a:r>
          </a:p>
          <a:p>
            <a:pPr marL="754380" lvl="1" indent="-457200"/>
            <a:r>
              <a:rPr lang="en-US" dirty="0" smtClean="0"/>
              <a:t>One time modification for SY 13-14 &amp; not for SY 14-15 then send detail email on modification</a:t>
            </a:r>
          </a:p>
          <a:p>
            <a:pPr marL="754380" lvl="1" indent="-457200"/>
            <a:r>
              <a:rPr lang="en-US" dirty="0" smtClean="0"/>
              <a:t>Modification for SY 13-14 &amp; SY14-15 submit modification request on BIE website</a:t>
            </a:r>
          </a:p>
          <a:p>
            <a:pPr marL="754380" lvl="1" indent="-457200"/>
            <a:r>
              <a:rPr lang="en-US" dirty="0"/>
              <a:t>Modifications must still fall within the goal &amp; intent of the McKinney Vento grant.</a:t>
            </a:r>
          </a:p>
          <a:p>
            <a:pPr marL="457200" indent="-457200"/>
            <a:r>
              <a:rPr lang="en-US" dirty="0" smtClean="0"/>
              <a:t>Any action (budget, expenditure, activity) outside approved application requires SEA approval.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86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21" y="0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Reporting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7954962" cy="5084136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Submit an Evaluation </a:t>
            </a:r>
            <a:r>
              <a:rPr lang="en-US" sz="2400" dirty="0" smtClean="0">
                <a:solidFill>
                  <a:srgbClr val="FF0000"/>
                </a:solidFill>
              </a:rPr>
              <a:t>Template </a:t>
            </a:r>
            <a:r>
              <a:rPr lang="en-US" sz="2400" dirty="0" smtClean="0"/>
              <a:t>July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, </a:t>
            </a:r>
            <a:r>
              <a:rPr lang="en-US" sz="2400" dirty="0" smtClean="0"/>
              <a:t>Sept</a:t>
            </a:r>
            <a:r>
              <a:rPr lang="en-US" sz="2400" dirty="0"/>
              <a:t>. 1</a:t>
            </a:r>
            <a:r>
              <a:rPr lang="en-US" sz="2400" baseline="30000" dirty="0"/>
              <a:t>st</a:t>
            </a:r>
            <a:r>
              <a:rPr lang="en-US" sz="2400" dirty="0"/>
              <a:t> , Dec. </a:t>
            </a:r>
            <a:r>
              <a:rPr lang="en-US" sz="2400" dirty="0" smtClean="0"/>
              <a:t>30</a:t>
            </a:r>
            <a:r>
              <a:rPr lang="en-US" sz="2400" baseline="30000" dirty="0" smtClean="0"/>
              <a:t>th</a:t>
            </a:r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End of the Year Report </a:t>
            </a:r>
            <a:r>
              <a:rPr lang="en-US" sz="2400" dirty="0" smtClean="0"/>
              <a:t>June </a:t>
            </a:r>
            <a:r>
              <a:rPr lang="en-US" sz="2400" dirty="0" smtClean="0"/>
              <a:t>30, </a:t>
            </a:r>
            <a:r>
              <a:rPr lang="en-US" sz="2400" dirty="0" smtClean="0"/>
              <a:t>2014</a:t>
            </a:r>
            <a:endParaRPr lang="en-US" sz="2400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Homeless Policy/Procedures </a:t>
            </a:r>
            <a:r>
              <a:rPr lang="en-US" sz="2400" dirty="0" smtClean="0"/>
              <a:t>SY 2013-14 should be in NS</a:t>
            </a:r>
            <a:endParaRPr lang="en-US" sz="2400" dirty="0" smtClean="0"/>
          </a:p>
          <a:p>
            <a:r>
              <a:rPr lang="en-US" sz="2400" dirty="0" smtClean="0"/>
              <a:t>Meet </a:t>
            </a:r>
            <a:r>
              <a:rPr lang="en-US" sz="2400" dirty="0" smtClean="0">
                <a:solidFill>
                  <a:srgbClr val="FF0000"/>
                </a:solidFill>
              </a:rPr>
              <a:t>NS Reporting </a:t>
            </a:r>
            <a:r>
              <a:rPr lang="en-US" sz="2400" dirty="0" smtClean="0"/>
              <a:t>requirements (</a:t>
            </a:r>
            <a:r>
              <a:rPr lang="en-US" sz="2400" dirty="0" err="1" smtClean="0"/>
              <a:t>Schoolwide</a:t>
            </a:r>
            <a:r>
              <a:rPr lang="en-US" sz="2400" dirty="0" smtClean="0"/>
              <a:t>, CSWB, NS Indicator submissions</a:t>
            </a:r>
            <a:r>
              <a:rPr lang="en-US" sz="2400" dirty="0" smtClean="0"/>
              <a:t>) SY 2013-14 &amp; SY 2014-15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1844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2657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EOY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371600"/>
            <a:ext cx="7954962" cy="5084136"/>
          </a:xfrm>
        </p:spPr>
        <p:txBody>
          <a:bodyPr>
            <a:noAutofit/>
          </a:bodyPr>
          <a:lstStyle/>
          <a:p>
            <a:pPr lvl="0"/>
            <a:r>
              <a:rPr lang="en-US" sz="2400" dirty="0" smtClean="0"/>
              <a:t>SY2013-14 </a:t>
            </a:r>
            <a:r>
              <a:rPr lang="en-US" sz="2400" dirty="0" smtClean="0"/>
              <a:t>EOY reports due </a:t>
            </a:r>
            <a:r>
              <a:rPr lang="en-US" sz="2400" b="1" u="sng" dirty="0" smtClean="0">
                <a:solidFill>
                  <a:srgbClr val="FF0000"/>
                </a:solidFill>
              </a:rPr>
              <a:t>June 30, 2014</a:t>
            </a:r>
          </a:p>
          <a:p>
            <a:pPr lvl="1"/>
            <a:r>
              <a:rPr lang="en-US" dirty="0" smtClean="0"/>
              <a:t>Template is available on the BIE </a:t>
            </a:r>
            <a:r>
              <a:rPr lang="en-US" dirty="0" smtClean="0"/>
              <a:t>website</a:t>
            </a:r>
          </a:p>
          <a:p>
            <a:pPr lvl="1"/>
            <a:r>
              <a:rPr lang="en-US" dirty="0" smtClean="0"/>
              <a:t>Email to </a:t>
            </a:r>
            <a:r>
              <a:rPr lang="en-US" dirty="0" smtClean="0">
                <a:hlinkClick r:id="rId2"/>
              </a:rPr>
              <a:t>valerie.todacheene@bie.edu</a:t>
            </a:r>
            <a:endParaRPr lang="en-US" dirty="0" smtClean="0"/>
          </a:p>
          <a:p>
            <a:pPr lvl="1"/>
            <a:r>
              <a:rPr lang="en-US" dirty="0" smtClean="0"/>
              <a:t>Post on the NS Document Upload under SY 2013-2014 folder</a:t>
            </a:r>
            <a:endParaRPr lang="en-US" dirty="0" smtClean="0"/>
          </a:p>
          <a:p>
            <a:pPr lvl="1"/>
            <a:r>
              <a:rPr lang="en-US" dirty="0" smtClean="0"/>
              <a:t>EOY Report is consistent with approved </a:t>
            </a:r>
            <a:r>
              <a:rPr lang="en-US" dirty="0" smtClean="0"/>
              <a:t>application/modification</a:t>
            </a:r>
          </a:p>
          <a:p>
            <a:pPr lvl="1"/>
            <a:r>
              <a:rPr lang="en-US" dirty="0" smtClean="0"/>
              <a:t>EOY Report activities</a:t>
            </a:r>
            <a:r>
              <a:rPr lang="en-US" dirty="0" smtClean="0"/>
              <a:t>, budget must align with approved application activities &amp; budget also with the modification request.</a:t>
            </a:r>
          </a:p>
        </p:txBody>
      </p:sp>
    </p:spTree>
    <p:extLst>
      <p:ext uri="{BB962C8B-B14F-4D97-AF65-F5344CB8AC3E}">
        <p14:creationId xmlns:p14="http://schemas.microsoft.com/office/powerpoint/2010/main" val="345966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2657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Other Required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7954962" cy="5084136"/>
          </a:xfrm>
        </p:spPr>
        <p:txBody>
          <a:bodyPr>
            <a:noAutofit/>
          </a:bodyPr>
          <a:lstStyle/>
          <a:p>
            <a:r>
              <a:rPr lang="en-US" sz="2400" dirty="0" smtClean="0"/>
              <a:t>Attend </a:t>
            </a:r>
            <a:r>
              <a:rPr lang="en-US" sz="2400" dirty="0" err="1" smtClean="0"/>
              <a:t>subgrantees</a:t>
            </a:r>
            <a:r>
              <a:rPr lang="en-US" sz="2400" dirty="0" smtClean="0"/>
              <a:t>’ webinars &amp; trainings scheduled</a:t>
            </a:r>
          </a:p>
          <a:p>
            <a:r>
              <a:rPr lang="en-US" sz="2400" dirty="0" smtClean="0"/>
              <a:t>Attend McKinney Vento Local Liaison </a:t>
            </a:r>
            <a:r>
              <a:rPr lang="en-US" sz="2400" dirty="0" smtClean="0"/>
              <a:t>trainings</a:t>
            </a:r>
            <a:endParaRPr lang="en-US" sz="2400" dirty="0" smtClean="0"/>
          </a:p>
          <a:p>
            <a:r>
              <a:rPr lang="en-US" sz="2400" dirty="0" smtClean="0"/>
              <a:t>Submit Homeless information into NASIS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761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334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SY </a:t>
            </a:r>
            <a:r>
              <a:rPr lang="en-US" sz="4000" dirty="0" smtClean="0"/>
              <a:t>2013-14 </a:t>
            </a:r>
            <a:r>
              <a:rPr lang="en-US" sz="4000" dirty="0" smtClean="0"/>
              <a:t>Supplemental Funding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8947" y="1392864"/>
            <a:ext cx="6732535" cy="5084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066800"/>
            <a:ext cx="79395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Funds available for SY 2013-14 ONLY, if awarded must expend by </a:t>
            </a:r>
            <a:r>
              <a:rPr lang="en-US" sz="2400" u="sng" dirty="0" smtClean="0">
                <a:solidFill>
                  <a:srgbClr val="FF0000"/>
                </a:solidFill>
                <a:latin typeface="+mn-lt"/>
              </a:rPr>
              <a:t>June 30, 2014</a:t>
            </a:r>
            <a:r>
              <a:rPr lang="en-US" sz="2400" dirty="0" smtClean="0">
                <a:latin typeface="+mn-lt"/>
              </a:rPr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Activities for Supplemental Funding must be included in the 2013-14 EOY Report</a:t>
            </a:r>
            <a:endParaRPr lang="en-US" sz="24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5356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334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2014-15 </a:t>
            </a:r>
            <a:r>
              <a:rPr lang="en-US" sz="4000" dirty="0" smtClean="0"/>
              <a:t>SY Funding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8947" y="1392864"/>
            <a:ext cx="6732535" cy="5084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376" y="1066800"/>
            <a:ext cx="793958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Demonstrate </a:t>
            </a:r>
            <a:r>
              <a:rPr lang="en-US" sz="2400" dirty="0">
                <a:latin typeface="+mn-lt"/>
              </a:rPr>
              <a:t>success yearly in order to be funded for a subsequent second and third year. </a:t>
            </a:r>
            <a:endParaRPr lang="en-US" sz="2400" dirty="0" smtClean="0">
              <a:latin typeface="+mn-lt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Evidence </a:t>
            </a:r>
            <a:r>
              <a:rPr lang="en-US" sz="2400" dirty="0">
                <a:latin typeface="+mn-lt"/>
              </a:rPr>
              <a:t>of success includes meeting the grant requirements which were outlined in the application</a:t>
            </a:r>
            <a:r>
              <a:rPr lang="en-US" sz="2400" dirty="0" smtClean="0">
                <a:latin typeface="+mn-lt"/>
              </a:rPr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In addition, this award is contingent upon funding and availability of funds. </a:t>
            </a:r>
            <a:endParaRPr lang="en-US" sz="2400" dirty="0" smtClean="0">
              <a:latin typeface="+mn-lt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The </a:t>
            </a:r>
            <a:r>
              <a:rPr lang="en-US" sz="2400" dirty="0">
                <a:latin typeface="+mn-lt"/>
              </a:rPr>
              <a:t>distribution of this award is for the implementation of the goals of the </a:t>
            </a:r>
            <a:r>
              <a:rPr lang="en-US" sz="2400" dirty="0" err="1" smtClean="0">
                <a:latin typeface="+mn-lt"/>
              </a:rPr>
              <a:t>subgrant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which are carried out by the activities identified in the school’s approved application and signed </a:t>
            </a:r>
            <a:r>
              <a:rPr lang="en-US" sz="2400" dirty="0" smtClean="0">
                <a:latin typeface="+mn-lt"/>
              </a:rPr>
              <a:t>assurances</a:t>
            </a:r>
            <a:endParaRPr lang="en-US" sz="2400" dirty="0">
              <a:latin typeface="+mn-lt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Distribute end of June 2014 if school has expended majority of funds (50% or less)</a:t>
            </a:r>
            <a:endParaRPr lang="en-US" sz="2400" dirty="0" smtClean="0">
              <a:latin typeface="+mn-lt"/>
            </a:endParaRPr>
          </a:p>
          <a:p>
            <a:pPr lvl="1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382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3368</TotalTime>
  <Words>592</Words>
  <Application>Microsoft Office PowerPoint</Application>
  <PresentationFormat>Custom</PresentationFormat>
  <Paragraphs>93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  <vt:variant>
        <vt:lpstr>Custom Shows</vt:lpstr>
      </vt:variant>
      <vt:variant>
        <vt:i4>1</vt:i4>
      </vt:variant>
    </vt:vector>
  </HeadingPairs>
  <TitlesOfParts>
    <vt:vector size="17" baseType="lpstr">
      <vt:lpstr>1_Custom Design</vt:lpstr>
      <vt:lpstr>Adjacency</vt:lpstr>
      <vt:lpstr> MCkINNEY-vento homeless education 2012-2015 grant awardee training </vt:lpstr>
      <vt:lpstr>Agenda</vt:lpstr>
      <vt:lpstr>Program Review</vt:lpstr>
      <vt:lpstr>SY 13-14/Carryover/Modifications</vt:lpstr>
      <vt:lpstr>Reporting Requirements</vt:lpstr>
      <vt:lpstr>EOY Reports</vt:lpstr>
      <vt:lpstr>Other Required Activities</vt:lpstr>
      <vt:lpstr>SY 2013-14 Supplemental Funding</vt:lpstr>
      <vt:lpstr>2014-15 SY Funding</vt:lpstr>
      <vt:lpstr>SY 2014-15 Funds</vt:lpstr>
      <vt:lpstr>SY 2014-15 Evaluation</vt:lpstr>
      <vt:lpstr>SY 2014-15 Family Engagement Supplemental Funding</vt:lpstr>
      <vt:lpstr>Contact Information</vt:lpstr>
      <vt:lpstr>Questions</vt:lpstr>
      <vt:lpstr>Custom Show 1</vt:lpstr>
    </vt:vector>
  </TitlesOfParts>
  <Company>U.S.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Jobs Fund Program (MS PowerPoint)</dc:title>
  <dc:creator>Authorised User</dc:creator>
  <cp:lastModifiedBy>Todacheene, Valerie</cp:lastModifiedBy>
  <cp:revision>338</cp:revision>
  <cp:lastPrinted>2014-01-13T22:08:36Z</cp:lastPrinted>
  <dcterms:created xsi:type="dcterms:W3CDTF">2010-08-12T13:39:24Z</dcterms:created>
  <dcterms:modified xsi:type="dcterms:W3CDTF">2014-06-05T21:16:08Z</dcterms:modified>
</cp:coreProperties>
</file>