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8" r:id="rId1"/>
  </p:sldMasterIdLst>
  <p:notesMasterIdLst>
    <p:notesMasterId r:id="rId30"/>
  </p:notesMasterIdLst>
  <p:handoutMasterIdLst>
    <p:handoutMasterId r:id="rId31"/>
  </p:handoutMasterIdLst>
  <p:sldIdLst>
    <p:sldId id="349" r:id="rId2"/>
    <p:sldId id="350" r:id="rId3"/>
    <p:sldId id="299" r:id="rId4"/>
    <p:sldId id="378" r:id="rId5"/>
    <p:sldId id="309" r:id="rId6"/>
    <p:sldId id="358" r:id="rId7"/>
    <p:sldId id="351" r:id="rId8"/>
    <p:sldId id="353" r:id="rId9"/>
    <p:sldId id="364" r:id="rId10"/>
    <p:sldId id="354" r:id="rId11"/>
    <p:sldId id="355" r:id="rId12"/>
    <p:sldId id="356" r:id="rId13"/>
    <p:sldId id="357" r:id="rId14"/>
    <p:sldId id="366" r:id="rId15"/>
    <p:sldId id="374" r:id="rId16"/>
    <p:sldId id="375" r:id="rId17"/>
    <p:sldId id="379" r:id="rId18"/>
    <p:sldId id="365" r:id="rId19"/>
    <p:sldId id="296" r:id="rId20"/>
    <p:sldId id="376" r:id="rId21"/>
    <p:sldId id="377" r:id="rId22"/>
    <p:sldId id="298" r:id="rId23"/>
    <p:sldId id="359" r:id="rId24"/>
    <p:sldId id="348" r:id="rId25"/>
    <p:sldId id="360" r:id="rId26"/>
    <p:sldId id="373" r:id="rId27"/>
    <p:sldId id="380" r:id="rId28"/>
    <p:sldId id="383"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sabetsaye, Johnnita" initials="jt"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E39"/>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8" autoAdjust="0"/>
    <p:restoredTop sz="69344" autoAdjust="0"/>
  </p:normalViewPr>
  <p:slideViewPr>
    <p:cSldViewPr>
      <p:cViewPr>
        <p:scale>
          <a:sx n="70" d="100"/>
          <a:sy n="70" d="100"/>
        </p:scale>
        <p:origin x="-2916" y="-9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75B735-D21C-4FD9-8ACB-3BF59D2B4766}" type="doc">
      <dgm:prSet loTypeId="urn:microsoft.com/office/officeart/2005/8/layout/cycle5" loCatId="cycle" qsTypeId="urn:microsoft.com/office/officeart/2005/8/quickstyle/simple1" qsCatId="simple" csTypeId="urn:microsoft.com/office/officeart/2005/8/colors/accent1_2" csCatId="accent1" phldr="1"/>
      <dgm:spPr/>
      <dgm:t>
        <a:bodyPr/>
        <a:lstStyle/>
        <a:p>
          <a:endParaRPr lang="en-US"/>
        </a:p>
      </dgm:t>
    </dgm:pt>
    <dgm:pt modelId="{FB45B376-B7A9-4712-9168-28749DB34942}">
      <dgm:prSet phldrT="[Text]"/>
      <dgm:spPr/>
      <dgm:t>
        <a:bodyPr/>
        <a:lstStyle/>
        <a:p>
          <a:r>
            <a:rPr lang="en-US" dirty="0"/>
            <a:t>Assess and Diagnose</a:t>
          </a:r>
        </a:p>
      </dgm:t>
    </dgm:pt>
    <dgm:pt modelId="{7BA4E8BE-7AFE-4C73-B4C1-E69EC732B68B}" type="parTrans" cxnId="{7E652BD6-8F23-4822-B311-E8A442215007}">
      <dgm:prSet/>
      <dgm:spPr/>
      <dgm:t>
        <a:bodyPr/>
        <a:lstStyle/>
        <a:p>
          <a:endParaRPr lang="en-US"/>
        </a:p>
      </dgm:t>
    </dgm:pt>
    <dgm:pt modelId="{4197F3F1-C993-4678-A2ED-37EDED72839D}" type="sibTrans" cxnId="{7E652BD6-8F23-4822-B311-E8A442215007}">
      <dgm:prSet/>
      <dgm:spPr/>
      <dgm:t>
        <a:bodyPr/>
        <a:lstStyle/>
        <a:p>
          <a:endParaRPr lang="en-US"/>
        </a:p>
      </dgm:t>
    </dgm:pt>
    <dgm:pt modelId="{C90116F4-57FD-438B-A1DB-0AC70C0DCD48}">
      <dgm:prSet phldrT="[Text]"/>
      <dgm:spPr/>
      <dgm:t>
        <a:bodyPr/>
        <a:lstStyle/>
        <a:p>
          <a:r>
            <a:rPr lang="en-US"/>
            <a:t>Plan</a:t>
          </a:r>
        </a:p>
      </dgm:t>
    </dgm:pt>
    <dgm:pt modelId="{B884D3E5-B873-4FDD-9339-5E454EF41434}" type="parTrans" cxnId="{17E3EDB5-C6CD-470A-A903-31D6FD4FA57B}">
      <dgm:prSet/>
      <dgm:spPr/>
      <dgm:t>
        <a:bodyPr/>
        <a:lstStyle/>
        <a:p>
          <a:endParaRPr lang="en-US"/>
        </a:p>
      </dgm:t>
    </dgm:pt>
    <dgm:pt modelId="{36EAD4B5-802F-49CF-8914-1C2EAE76BA29}" type="sibTrans" cxnId="{17E3EDB5-C6CD-470A-A903-31D6FD4FA57B}">
      <dgm:prSet/>
      <dgm:spPr/>
      <dgm:t>
        <a:bodyPr/>
        <a:lstStyle/>
        <a:p>
          <a:endParaRPr lang="en-US"/>
        </a:p>
      </dgm:t>
    </dgm:pt>
    <dgm:pt modelId="{C9AAB843-0905-4F6D-9864-2D82553575DF}">
      <dgm:prSet phldrT="[Text]"/>
      <dgm:spPr/>
      <dgm:t>
        <a:bodyPr/>
        <a:lstStyle/>
        <a:p>
          <a:r>
            <a:rPr lang="en-US"/>
            <a:t>Implement</a:t>
          </a:r>
        </a:p>
      </dgm:t>
    </dgm:pt>
    <dgm:pt modelId="{D15F10C5-D70F-4069-9DDC-BDCEA360EC37}" type="parTrans" cxnId="{9EDAE6F9-81EE-4015-ABF0-24E2BA7CDC67}">
      <dgm:prSet/>
      <dgm:spPr/>
      <dgm:t>
        <a:bodyPr/>
        <a:lstStyle/>
        <a:p>
          <a:endParaRPr lang="en-US"/>
        </a:p>
      </dgm:t>
    </dgm:pt>
    <dgm:pt modelId="{1BCDA87C-B304-4DBC-A3BE-CD448C36DA58}" type="sibTrans" cxnId="{9EDAE6F9-81EE-4015-ABF0-24E2BA7CDC67}">
      <dgm:prSet/>
      <dgm:spPr/>
      <dgm:t>
        <a:bodyPr/>
        <a:lstStyle/>
        <a:p>
          <a:endParaRPr lang="en-US"/>
        </a:p>
      </dgm:t>
    </dgm:pt>
    <dgm:pt modelId="{1BACE719-8E19-4D85-835F-CB8AB4C1F32F}">
      <dgm:prSet phldrT="[Text]"/>
      <dgm:spPr/>
      <dgm:t>
        <a:bodyPr/>
        <a:lstStyle/>
        <a:p>
          <a:r>
            <a:rPr lang="en-US"/>
            <a:t>Monitor </a:t>
          </a:r>
        </a:p>
      </dgm:t>
    </dgm:pt>
    <dgm:pt modelId="{6BAF3CBA-D42E-4305-A918-4232B9725FA7}" type="parTrans" cxnId="{C5DA9B09-3154-4E4B-BC36-467C6D42F5BF}">
      <dgm:prSet/>
      <dgm:spPr/>
      <dgm:t>
        <a:bodyPr/>
        <a:lstStyle/>
        <a:p>
          <a:endParaRPr lang="en-US"/>
        </a:p>
      </dgm:t>
    </dgm:pt>
    <dgm:pt modelId="{7EDD4B4B-D0C1-4A48-B623-C1C675051039}" type="sibTrans" cxnId="{C5DA9B09-3154-4E4B-BC36-467C6D42F5BF}">
      <dgm:prSet/>
      <dgm:spPr/>
      <dgm:t>
        <a:bodyPr/>
        <a:lstStyle/>
        <a:p>
          <a:endParaRPr lang="en-US"/>
        </a:p>
      </dgm:t>
    </dgm:pt>
    <dgm:pt modelId="{FE4CB4A8-BDDB-4394-9142-D5590680EA57}">
      <dgm:prSet phldrT="[Text]"/>
      <dgm:spPr/>
      <dgm:t>
        <a:bodyPr/>
        <a:lstStyle/>
        <a:p>
          <a:r>
            <a:rPr lang="en-US"/>
            <a:t>Adjust</a:t>
          </a:r>
        </a:p>
      </dgm:t>
    </dgm:pt>
    <dgm:pt modelId="{9E222CE2-A6A7-480B-BE1D-0230BE9FA0B5}" type="parTrans" cxnId="{E15B08E6-E56A-4554-B024-A2EC8C5A2B53}">
      <dgm:prSet/>
      <dgm:spPr/>
      <dgm:t>
        <a:bodyPr/>
        <a:lstStyle/>
        <a:p>
          <a:endParaRPr lang="en-US"/>
        </a:p>
      </dgm:t>
    </dgm:pt>
    <dgm:pt modelId="{7C319C53-1B30-4E8D-990B-B9CBFCA4DC26}" type="sibTrans" cxnId="{E15B08E6-E56A-4554-B024-A2EC8C5A2B53}">
      <dgm:prSet/>
      <dgm:spPr/>
      <dgm:t>
        <a:bodyPr/>
        <a:lstStyle/>
        <a:p>
          <a:endParaRPr lang="en-US"/>
        </a:p>
      </dgm:t>
    </dgm:pt>
    <dgm:pt modelId="{303806BD-D704-4E84-9B4B-11F9FCE2391B}" type="pres">
      <dgm:prSet presAssocID="{7375B735-D21C-4FD9-8ACB-3BF59D2B4766}" presName="cycle" presStyleCnt="0">
        <dgm:presLayoutVars>
          <dgm:dir/>
          <dgm:resizeHandles val="exact"/>
        </dgm:presLayoutVars>
      </dgm:prSet>
      <dgm:spPr/>
      <dgm:t>
        <a:bodyPr/>
        <a:lstStyle/>
        <a:p>
          <a:endParaRPr lang="en-US"/>
        </a:p>
      </dgm:t>
    </dgm:pt>
    <dgm:pt modelId="{BA520DD6-B9D6-46BD-BA84-CDB8B35967FC}" type="pres">
      <dgm:prSet presAssocID="{FB45B376-B7A9-4712-9168-28749DB34942}" presName="node" presStyleLbl="node1" presStyleIdx="0" presStyleCnt="5">
        <dgm:presLayoutVars>
          <dgm:bulletEnabled val="1"/>
        </dgm:presLayoutVars>
      </dgm:prSet>
      <dgm:spPr/>
      <dgm:t>
        <a:bodyPr/>
        <a:lstStyle/>
        <a:p>
          <a:endParaRPr lang="en-US"/>
        </a:p>
      </dgm:t>
    </dgm:pt>
    <dgm:pt modelId="{A4E89D91-B358-4DDE-BDFF-371E2D979D98}" type="pres">
      <dgm:prSet presAssocID="{FB45B376-B7A9-4712-9168-28749DB34942}" presName="spNode" presStyleCnt="0"/>
      <dgm:spPr/>
    </dgm:pt>
    <dgm:pt modelId="{5B2C87BB-8345-4DAB-B49B-E733B56A2CB7}" type="pres">
      <dgm:prSet presAssocID="{4197F3F1-C993-4678-A2ED-37EDED72839D}" presName="sibTrans" presStyleLbl="sibTrans1D1" presStyleIdx="0" presStyleCnt="5"/>
      <dgm:spPr/>
      <dgm:t>
        <a:bodyPr/>
        <a:lstStyle/>
        <a:p>
          <a:endParaRPr lang="en-US"/>
        </a:p>
      </dgm:t>
    </dgm:pt>
    <dgm:pt modelId="{BAF80A3B-FA6A-4B12-84A3-4B144718CE32}" type="pres">
      <dgm:prSet presAssocID="{C90116F4-57FD-438B-A1DB-0AC70C0DCD48}" presName="node" presStyleLbl="node1" presStyleIdx="1" presStyleCnt="5">
        <dgm:presLayoutVars>
          <dgm:bulletEnabled val="1"/>
        </dgm:presLayoutVars>
      </dgm:prSet>
      <dgm:spPr/>
      <dgm:t>
        <a:bodyPr/>
        <a:lstStyle/>
        <a:p>
          <a:endParaRPr lang="en-US"/>
        </a:p>
      </dgm:t>
    </dgm:pt>
    <dgm:pt modelId="{66DB640B-30D6-4511-AF8D-C00B50911EE6}" type="pres">
      <dgm:prSet presAssocID="{C90116F4-57FD-438B-A1DB-0AC70C0DCD48}" presName="spNode" presStyleCnt="0"/>
      <dgm:spPr/>
    </dgm:pt>
    <dgm:pt modelId="{AC739D77-9EAC-4028-9E75-30DDDE14F351}" type="pres">
      <dgm:prSet presAssocID="{36EAD4B5-802F-49CF-8914-1C2EAE76BA29}" presName="sibTrans" presStyleLbl="sibTrans1D1" presStyleIdx="1" presStyleCnt="5"/>
      <dgm:spPr/>
      <dgm:t>
        <a:bodyPr/>
        <a:lstStyle/>
        <a:p>
          <a:endParaRPr lang="en-US"/>
        </a:p>
      </dgm:t>
    </dgm:pt>
    <dgm:pt modelId="{E4E98613-8E2B-4216-8A56-C4AB35440E0E}" type="pres">
      <dgm:prSet presAssocID="{C9AAB843-0905-4F6D-9864-2D82553575DF}" presName="node" presStyleLbl="node1" presStyleIdx="2" presStyleCnt="5">
        <dgm:presLayoutVars>
          <dgm:bulletEnabled val="1"/>
        </dgm:presLayoutVars>
      </dgm:prSet>
      <dgm:spPr/>
      <dgm:t>
        <a:bodyPr/>
        <a:lstStyle/>
        <a:p>
          <a:endParaRPr lang="en-US"/>
        </a:p>
      </dgm:t>
    </dgm:pt>
    <dgm:pt modelId="{05C2E1BD-FB8E-4530-A35E-CACD09D9AFB8}" type="pres">
      <dgm:prSet presAssocID="{C9AAB843-0905-4F6D-9864-2D82553575DF}" presName="spNode" presStyleCnt="0"/>
      <dgm:spPr/>
    </dgm:pt>
    <dgm:pt modelId="{0ACB7791-5904-463E-9ACA-48CBFA0FF5AE}" type="pres">
      <dgm:prSet presAssocID="{1BCDA87C-B304-4DBC-A3BE-CD448C36DA58}" presName="sibTrans" presStyleLbl="sibTrans1D1" presStyleIdx="2" presStyleCnt="5"/>
      <dgm:spPr/>
      <dgm:t>
        <a:bodyPr/>
        <a:lstStyle/>
        <a:p>
          <a:endParaRPr lang="en-US"/>
        </a:p>
      </dgm:t>
    </dgm:pt>
    <dgm:pt modelId="{C6145014-4757-4FB5-A33B-92075D1273B2}" type="pres">
      <dgm:prSet presAssocID="{1BACE719-8E19-4D85-835F-CB8AB4C1F32F}" presName="node" presStyleLbl="node1" presStyleIdx="3" presStyleCnt="5">
        <dgm:presLayoutVars>
          <dgm:bulletEnabled val="1"/>
        </dgm:presLayoutVars>
      </dgm:prSet>
      <dgm:spPr/>
      <dgm:t>
        <a:bodyPr/>
        <a:lstStyle/>
        <a:p>
          <a:endParaRPr lang="en-US"/>
        </a:p>
      </dgm:t>
    </dgm:pt>
    <dgm:pt modelId="{C7756529-6929-4261-91AB-1F7FC4592FFF}" type="pres">
      <dgm:prSet presAssocID="{1BACE719-8E19-4D85-835F-CB8AB4C1F32F}" presName="spNode" presStyleCnt="0"/>
      <dgm:spPr/>
    </dgm:pt>
    <dgm:pt modelId="{01405C58-86A1-4E52-904D-27A9A2B102F4}" type="pres">
      <dgm:prSet presAssocID="{7EDD4B4B-D0C1-4A48-B623-C1C675051039}" presName="sibTrans" presStyleLbl="sibTrans1D1" presStyleIdx="3" presStyleCnt="5"/>
      <dgm:spPr/>
      <dgm:t>
        <a:bodyPr/>
        <a:lstStyle/>
        <a:p>
          <a:endParaRPr lang="en-US"/>
        </a:p>
      </dgm:t>
    </dgm:pt>
    <dgm:pt modelId="{FB4EF77E-8A22-4199-A590-809CB7ED3442}" type="pres">
      <dgm:prSet presAssocID="{FE4CB4A8-BDDB-4394-9142-D5590680EA57}" presName="node" presStyleLbl="node1" presStyleIdx="4" presStyleCnt="5">
        <dgm:presLayoutVars>
          <dgm:bulletEnabled val="1"/>
        </dgm:presLayoutVars>
      </dgm:prSet>
      <dgm:spPr/>
      <dgm:t>
        <a:bodyPr/>
        <a:lstStyle/>
        <a:p>
          <a:endParaRPr lang="en-US"/>
        </a:p>
      </dgm:t>
    </dgm:pt>
    <dgm:pt modelId="{DAAAF239-9241-40A1-B79E-45F8B75CA05A}" type="pres">
      <dgm:prSet presAssocID="{FE4CB4A8-BDDB-4394-9142-D5590680EA57}" presName="spNode" presStyleCnt="0"/>
      <dgm:spPr/>
    </dgm:pt>
    <dgm:pt modelId="{FD8B8587-BDCA-4D3C-A402-84115B5596BF}" type="pres">
      <dgm:prSet presAssocID="{7C319C53-1B30-4E8D-990B-B9CBFCA4DC26}" presName="sibTrans" presStyleLbl="sibTrans1D1" presStyleIdx="4" presStyleCnt="5"/>
      <dgm:spPr/>
      <dgm:t>
        <a:bodyPr/>
        <a:lstStyle/>
        <a:p>
          <a:endParaRPr lang="en-US"/>
        </a:p>
      </dgm:t>
    </dgm:pt>
  </dgm:ptLst>
  <dgm:cxnLst>
    <dgm:cxn modelId="{80DAEBC0-2DEB-4439-A8E2-2D47653A16E6}" type="presOf" srcId="{C9AAB843-0905-4F6D-9864-2D82553575DF}" destId="{E4E98613-8E2B-4216-8A56-C4AB35440E0E}" srcOrd="0" destOrd="0" presId="urn:microsoft.com/office/officeart/2005/8/layout/cycle5"/>
    <dgm:cxn modelId="{17E3EDB5-C6CD-470A-A903-31D6FD4FA57B}" srcId="{7375B735-D21C-4FD9-8ACB-3BF59D2B4766}" destId="{C90116F4-57FD-438B-A1DB-0AC70C0DCD48}" srcOrd="1" destOrd="0" parTransId="{B884D3E5-B873-4FDD-9339-5E454EF41434}" sibTransId="{36EAD4B5-802F-49CF-8914-1C2EAE76BA29}"/>
    <dgm:cxn modelId="{CEA8348B-FE7E-4D72-82BB-37C24DE7B80B}" type="presOf" srcId="{FB45B376-B7A9-4712-9168-28749DB34942}" destId="{BA520DD6-B9D6-46BD-BA84-CDB8B35967FC}" srcOrd="0" destOrd="0" presId="urn:microsoft.com/office/officeart/2005/8/layout/cycle5"/>
    <dgm:cxn modelId="{C629B2C1-2837-4CAF-8CD5-104C36C7DD83}" type="presOf" srcId="{7EDD4B4B-D0C1-4A48-B623-C1C675051039}" destId="{01405C58-86A1-4E52-904D-27A9A2B102F4}" srcOrd="0" destOrd="0" presId="urn:microsoft.com/office/officeart/2005/8/layout/cycle5"/>
    <dgm:cxn modelId="{4A92C4F5-20BB-4B2F-90E8-39DA6191BEAA}" type="presOf" srcId="{1BACE719-8E19-4D85-835F-CB8AB4C1F32F}" destId="{C6145014-4757-4FB5-A33B-92075D1273B2}" srcOrd="0" destOrd="0" presId="urn:microsoft.com/office/officeart/2005/8/layout/cycle5"/>
    <dgm:cxn modelId="{0FF22491-BBA1-4A96-A884-EE76A40C9D8A}" type="presOf" srcId="{1BCDA87C-B304-4DBC-A3BE-CD448C36DA58}" destId="{0ACB7791-5904-463E-9ACA-48CBFA0FF5AE}" srcOrd="0" destOrd="0" presId="urn:microsoft.com/office/officeart/2005/8/layout/cycle5"/>
    <dgm:cxn modelId="{18DF68DA-9720-4F97-861A-B73CE8C5FB38}" type="presOf" srcId="{FE4CB4A8-BDDB-4394-9142-D5590680EA57}" destId="{FB4EF77E-8A22-4199-A590-809CB7ED3442}" srcOrd="0" destOrd="0" presId="urn:microsoft.com/office/officeart/2005/8/layout/cycle5"/>
    <dgm:cxn modelId="{A375B465-BA33-44A6-8AC9-70A4C66A9F86}" type="presOf" srcId="{7C319C53-1B30-4E8D-990B-B9CBFCA4DC26}" destId="{FD8B8587-BDCA-4D3C-A402-84115B5596BF}" srcOrd="0" destOrd="0" presId="urn:microsoft.com/office/officeart/2005/8/layout/cycle5"/>
    <dgm:cxn modelId="{E15B08E6-E56A-4554-B024-A2EC8C5A2B53}" srcId="{7375B735-D21C-4FD9-8ACB-3BF59D2B4766}" destId="{FE4CB4A8-BDDB-4394-9142-D5590680EA57}" srcOrd="4" destOrd="0" parTransId="{9E222CE2-A6A7-480B-BE1D-0230BE9FA0B5}" sibTransId="{7C319C53-1B30-4E8D-990B-B9CBFCA4DC26}"/>
    <dgm:cxn modelId="{C5DA9B09-3154-4E4B-BC36-467C6D42F5BF}" srcId="{7375B735-D21C-4FD9-8ACB-3BF59D2B4766}" destId="{1BACE719-8E19-4D85-835F-CB8AB4C1F32F}" srcOrd="3" destOrd="0" parTransId="{6BAF3CBA-D42E-4305-A918-4232B9725FA7}" sibTransId="{7EDD4B4B-D0C1-4A48-B623-C1C675051039}"/>
    <dgm:cxn modelId="{9651F974-87A1-4ADC-BBB1-F0F03E491C7E}" type="presOf" srcId="{C90116F4-57FD-438B-A1DB-0AC70C0DCD48}" destId="{BAF80A3B-FA6A-4B12-84A3-4B144718CE32}" srcOrd="0" destOrd="0" presId="urn:microsoft.com/office/officeart/2005/8/layout/cycle5"/>
    <dgm:cxn modelId="{82680CA6-852A-40F3-9929-6F56A5B52939}" type="presOf" srcId="{4197F3F1-C993-4678-A2ED-37EDED72839D}" destId="{5B2C87BB-8345-4DAB-B49B-E733B56A2CB7}" srcOrd="0" destOrd="0" presId="urn:microsoft.com/office/officeart/2005/8/layout/cycle5"/>
    <dgm:cxn modelId="{4C3AEA16-10CD-415D-933B-A9729A7845D6}" type="presOf" srcId="{7375B735-D21C-4FD9-8ACB-3BF59D2B4766}" destId="{303806BD-D704-4E84-9B4B-11F9FCE2391B}" srcOrd="0" destOrd="0" presId="urn:microsoft.com/office/officeart/2005/8/layout/cycle5"/>
    <dgm:cxn modelId="{7E652BD6-8F23-4822-B311-E8A442215007}" srcId="{7375B735-D21C-4FD9-8ACB-3BF59D2B4766}" destId="{FB45B376-B7A9-4712-9168-28749DB34942}" srcOrd="0" destOrd="0" parTransId="{7BA4E8BE-7AFE-4C73-B4C1-E69EC732B68B}" sibTransId="{4197F3F1-C993-4678-A2ED-37EDED72839D}"/>
    <dgm:cxn modelId="{9EDAE6F9-81EE-4015-ABF0-24E2BA7CDC67}" srcId="{7375B735-D21C-4FD9-8ACB-3BF59D2B4766}" destId="{C9AAB843-0905-4F6D-9864-2D82553575DF}" srcOrd="2" destOrd="0" parTransId="{D15F10C5-D70F-4069-9DDC-BDCEA360EC37}" sibTransId="{1BCDA87C-B304-4DBC-A3BE-CD448C36DA58}"/>
    <dgm:cxn modelId="{A8C82EF8-4580-4A1A-9B53-D412B14ECC28}" type="presOf" srcId="{36EAD4B5-802F-49CF-8914-1C2EAE76BA29}" destId="{AC739D77-9EAC-4028-9E75-30DDDE14F351}" srcOrd="0" destOrd="0" presId="urn:microsoft.com/office/officeart/2005/8/layout/cycle5"/>
    <dgm:cxn modelId="{A696142E-51A6-4C5B-B934-C42F3A93B2F9}" type="presParOf" srcId="{303806BD-D704-4E84-9B4B-11F9FCE2391B}" destId="{BA520DD6-B9D6-46BD-BA84-CDB8B35967FC}" srcOrd="0" destOrd="0" presId="urn:microsoft.com/office/officeart/2005/8/layout/cycle5"/>
    <dgm:cxn modelId="{91673B5B-08CF-467A-9350-9671BB5DB0B6}" type="presParOf" srcId="{303806BD-D704-4E84-9B4B-11F9FCE2391B}" destId="{A4E89D91-B358-4DDE-BDFF-371E2D979D98}" srcOrd="1" destOrd="0" presId="urn:microsoft.com/office/officeart/2005/8/layout/cycle5"/>
    <dgm:cxn modelId="{64DC007E-DE6F-4889-ACA2-A9A25E5A5624}" type="presParOf" srcId="{303806BD-D704-4E84-9B4B-11F9FCE2391B}" destId="{5B2C87BB-8345-4DAB-B49B-E733B56A2CB7}" srcOrd="2" destOrd="0" presId="urn:microsoft.com/office/officeart/2005/8/layout/cycle5"/>
    <dgm:cxn modelId="{CF4326F3-709E-4C9C-BC95-F2159D66C98F}" type="presParOf" srcId="{303806BD-D704-4E84-9B4B-11F9FCE2391B}" destId="{BAF80A3B-FA6A-4B12-84A3-4B144718CE32}" srcOrd="3" destOrd="0" presId="urn:microsoft.com/office/officeart/2005/8/layout/cycle5"/>
    <dgm:cxn modelId="{B7BDCD41-B061-4158-B77B-8FAA6D7C51C8}" type="presParOf" srcId="{303806BD-D704-4E84-9B4B-11F9FCE2391B}" destId="{66DB640B-30D6-4511-AF8D-C00B50911EE6}" srcOrd="4" destOrd="0" presId="urn:microsoft.com/office/officeart/2005/8/layout/cycle5"/>
    <dgm:cxn modelId="{7B8E6098-6254-42A3-A081-C986CD582B04}" type="presParOf" srcId="{303806BD-D704-4E84-9B4B-11F9FCE2391B}" destId="{AC739D77-9EAC-4028-9E75-30DDDE14F351}" srcOrd="5" destOrd="0" presId="urn:microsoft.com/office/officeart/2005/8/layout/cycle5"/>
    <dgm:cxn modelId="{D7937C98-6667-40C9-A26F-F42688D2387E}" type="presParOf" srcId="{303806BD-D704-4E84-9B4B-11F9FCE2391B}" destId="{E4E98613-8E2B-4216-8A56-C4AB35440E0E}" srcOrd="6" destOrd="0" presId="urn:microsoft.com/office/officeart/2005/8/layout/cycle5"/>
    <dgm:cxn modelId="{8E24B134-B408-4720-8E58-C99EC5561692}" type="presParOf" srcId="{303806BD-D704-4E84-9B4B-11F9FCE2391B}" destId="{05C2E1BD-FB8E-4530-A35E-CACD09D9AFB8}" srcOrd="7" destOrd="0" presId="urn:microsoft.com/office/officeart/2005/8/layout/cycle5"/>
    <dgm:cxn modelId="{3ED03803-50DA-48A5-A481-57A5E649765F}" type="presParOf" srcId="{303806BD-D704-4E84-9B4B-11F9FCE2391B}" destId="{0ACB7791-5904-463E-9ACA-48CBFA0FF5AE}" srcOrd="8" destOrd="0" presId="urn:microsoft.com/office/officeart/2005/8/layout/cycle5"/>
    <dgm:cxn modelId="{69FE3AF4-02E2-4393-9D0F-B482532116C9}" type="presParOf" srcId="{303806BD-D704-4E84-9B4B-11F9FCE2391B}" destId="{C6145014-4757-4FB5-A33B-92075D1273B2}" srcOrd="9" destOrd="0" presId="urn:microsoft.com/office/officeart/2005/8/layout/cycle5"/>
    <dgm:cxn modelId="{3C14792C-10B7-478B-B25F-12F330C6D65E}" type="presParOf" srcId="{303806BD-D704-4E84-9B4B-11F9FCE2391B}" destId="{C7756529-6929-4261-91AB-1F7FC4592FFF}" srcOrd="10" destOrd="0" presId="urn:microsoft.com/office/officeart/2005/8/layout/cycle5"/>
    <dgm:cxn modelId="{827BC9AF-6284-4D4C-865E-75772338A8C5}" type="presParOf" srcId="{303806BD-D704-4E84-9B4B-11F9FCE2391B}" destId="{01405C58-86A1-4E52-904D-27A9A2B102F4}" srcOrd="11" destOrd="0" presId="urn:microsoft.com/office/officeart/2005/8/layout/cycle5"/>
    <dgm:cxn modelId="{B0A48FF1-AAFA-4907-9651-7C55B2915868}" type="presParOf" srcId="{303806BD-D704-4E84-9B4B-11F9FCE2391B}" destId="{FB4EF77E-8A22-4199-A590-809CB7ED3442}" srcOrd="12" destOrd="0" presId="urn:microsoft.com/office/officeart/2005/8/layout/cycle5"/>
    <dgm:cxn modelId="{A147135D-EFC9-4284-A335-BF3656BC9690}" type="presParOf" srcId="{303806BD-D704-4E84-9B4B-11F9FCE2391B}" destId="{DAAAF239-9241-40A1-B79E-45F8B75CA05A}" srcOrd="13" destOrd="0" presId="urn:microsoft.com/office/officeart/2005/8/layout/cycle5"/>
    <dgm:cxn modelId="{47DEC892-4AE0-4675-8F2F-CCE58BE91C9E}" type="presParOf" srcId="{303806BD-D704-4E84-9B4B-11F9FCE2391B}" destId="{FD8B8587-BDCA-4D3C-A402-84115B5596BF}" srcOrd="14" destOrd="0" presId="urn:microsoft.com/office/officeart/2005/8/layout/cycle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6D01515-B868-40CC-A693-E0625094B710}" type="doc">
      <dgm:prSet loTypeId="urn:microsoft.com/office/officeart/2005/8/layout/radial4" loCatId="relationship" qsTypeId="urn:microsoft.com/office/officeart/2005/8/quickstyle/simple5" qsCatId="simple" csTypeId="urn:microsoft.com/office/officeart/2005/8/colors/colorful1" csCatId="colorful" phldr="1"/>
      <dgm:spPr/>
      <dgm:t>
        <a:bodyPr/>
        <a:lstStyle/>
        <a:p>
          <a:endParaRPr lang="en-US"/>
        </a:p>
      </dgm:t>
    </dgm:pt>
    <dgm:pt modelId="{9E9325B2-94CC-4806-9DA7-7D69F6B92D47}">
      <dgm:prSet phldrT="[Text]" custT="1"/>
      <dgm:spPr/>
      <dgm:t>
        <a:bodyPr/>
        <a:lstStyle/>
        <a:p>
          <a:r>
            <a:rPr lang="en-US" sz="3200" b="1" smtClean="0"/>
            <a:t>ISEP Funds </a:t>
          </a:r>
        </a:p>
        <a:p>
          <a:r>
            <a:rPr lang="en-US" sz="3200" b="1" smtClean="0"/>
            <a:t>The Base Program </a:t>
          </a:r>
        </a:p>
        <a:p>
          <a:r>
            <a:rPr lang="en-US" sz="2800" b="1" smtClean="0"/>
            <a:t>[Minus 15% for Special Education]</a:t>
          </a:r>
          <a:endParaRPr lang="en-US" sz="2800" b="1" dirty="0"/>
        </a:p>
      </dgm:t>
    </dgm:pt>
    <dgm:pt modelId="{50D4CEEC-6A70-4C10-8C5C-0663B3516D27}" type="parTrans" cxnId="{ADE5D709-48CB-4A47-9140-46F22E0A1C83}">
      <dgm:prSet/>
      <dgm:spPr/>
      <dgm:t>
        <a:bodyPr/>
        <a:lstStyle/>
        <a:p>
          <a:endParaRPr lang="en-US" b="1">
            <a:solidFill>
              <a:sysClr val="windowText" lastClr="000000"/>
            </a:solidFill>
          </a:endParaRPr>
        </a:p>
      </dgm:t>
    </dgm:pt>
    <dgm:pt modelId="{4FEA98D0-62BA-43E1-8915-2F6AD25E5161}" type="sibTrans" cxnId="{ADE5D709-48CB-4A47-9140-46F22E0A1C83}">
      <dgm:prSet/>
      <dgm:spPr/>
      <dgm:t>
        <a:bodyPr/>
        <a:lstStyle/>
        <a:p>
          <a:endParaRPr lang="en-US" b="1">
            <a:solidFill>
              <a:sysClr val="windowText" lastClr="000000"/>
            </a:solidFill>
          </a:endParaRPr>
        </a:p>
      </dgm:t>
    </dgm:pt>
    <dgm:pt modelId="{42E8E20D-B0CA-499A-BCC7-13535D75C3EE}">
      <dgm:prSet phldrT="[Text]"/>
      <dgm:spPr/>
      <dgm:t>
        <a:bodyPr/>
        <a:lstStyle/>
        <a:p>
          <a:r>
            <a:rPr lang="en-US" b="1" smtClean="0"/>
            <a:t>ISEP Supplemental Funds:</a:t>
          </a:r>
        </a:p>
        <a:p>
          <a:r>
            <a:rPr lang="en-US" b="1" smtClean="0">
              <a:sym typeface="Wingdings"/>
            </a:rPr>
            <a:t></a:t>
          </a:r>
          <a:r>
            <a:rPr lang="en-US" b="1" smtClean="0"/>
            <a:t>Gifted &amp; Talented </a:t>
          </a:r>
          <a:r>
            <a:rPr lang="en-US" b="1" smtClean="0">
              <a:sym typeface="Wingdings"/>
            </a:rPr>
            <a:t></a:t>
          </a:r>
          <a:r>
            <a:rPr lang="en-US" b="1" smtClean="0"/>
            <a:t>LEP/NLL</a:t>
          </a:r>
          <a:endParaRPr lang="en-US" b="1" dirty="0"/>
        </a:p>
      </dgm:t>
    </dgm:pt>
    <dgm:pt modelId="{519C75FC-992E-45AE-B2CA-28CF2D1BC716}" type="parTrans" cxnId="{AA9CE2B9-8647-40A0-9960-084D5EF6315B}">
      <dgm:prSet/>
      <dgm:spPr/>
      <dgm:t>
        <a:bodyPr/>
        <a:lstStyle/>
        <a:p>
          <a:endParaRPr lang="en-US" b="1">
            <a:solidFill>
              <a:sysClr val="windowText" lastClr="000000"/>
            </a:solidFill>
          </a:endParaRPr>
        </a:p>
      </dgm:t>
    </dgm:pt>
    <dgm:pt modelId="{65F31567-6C9C-4FE3-B783-C83A44C70BED}" type="sibTrans" cxnId="{AA9CE2B9-8647-40A0-9960-084D5EF6315B}">
      <dgm:prSet/>
      <dgm:spPr/>
      <dgm:t>
        <a:bodyPr/>
        <a:lstStyle/>
        <a:p>
          <a:endParaRPr lang="en-US" b="1">
            <a:solidFill>
              <a:sysClr val="windowText" lastClr="000000"/>
            </a:solidFill>
          </a:endParaRPr>
        </a:p>
      </dgm:t>
    </dgm:pt>
    <dgm:pt modelId="{96DDBADB-20FD-48AE-800B-B89DAD374EA5}" type="pres">
      <dgm:prSet presAssocID="{F6D01515-B868-40CC-A693-E0625094B710}" presName="cycle" presStyleCnt="0">
        <dgm:presLayoutVars>
          <dgm:chMax val="1"/>
          <dgm:dir/>
          <dgm:animLvl val="ctr"/>
          <dgm:resizeHandles val="exact"/>
        </dgm:presLayoutVars>
      </dgm:prSet>
      <dgm:spPr/>
      <dgm:t>
        <a:bodyPr/>
        <a:lstStyle/>
        <a:p>
          <a:endParaRPr lang="en-US"/>
        </a:p>
      </dgm:t>
    </dgm:pt>
    <dgm:pt modelId="{5B3C035C-55F0-4BE3-99DA-DBD8E1D83892}" type="pres">
      <dgm:prSet presAssocID="{9E9325B2-94CC-4806-9DA7-7D69F6B92D47}" presName="centerShape" presStyleLbl="node0" presStyleIdx="0" presStyleCnt="1" custScaleX="200341" custScaleY="197916" custLinFactNeighborX="-20375" custLinFactNeighborY="-16430"/>
      <dgm:spPr/>
      <dgm:t>
        <a:bodyPr/>
        <a:lstStyle/>
        <a:p>
          <a:endParaRPr lang="en-US"/>
        </a:p>
      </dgm:t>
    </dgm:pt>
    <dgm:pt modelId="{B333E295-DFEE-4287-AE4C-F6AD66953E38}" type="pres">
      <dgm:prSet presAssocID="{519C75FC-992E-45AE-B2CA-28CF2D1BC716}" presName="parTrans" presStyleLbl="bgSibTrans2D1" presStyleIdx="0" presStyleCnt="1" custScaleX="124702" custScaleY="76478" custLinFactNeighborX="-4394" custLinFactNeighborY="-20334"/>
      <dgm:spPr/>
      <dgm:t>
        <a:bodyPr/>
        <a:lstStyle/>
        <a:p>
          <a:endParaRPr lang="en-US"/>
        </a:p>
      </dgm:t>
    </dgm:pt>
    <dgm:pt modelId="{022AF48E-F5C3-4744-BBBC-B8DAD5F08584}" type="pres">
      <dgm:prSet presAssocID="{42E8E20D-B0CA-499A-BCC7-13535D75C3EE}" presName="node" presStyleLbl="node1" presStyleIdx="0" presStyleCnt="1" custScaleX="73519" custScaleY="102465" custRadScaleRad="98561" custRadScaleInc="56464">
        <dgm:presLayoutVars>
          <dgm:bulletEnabled val="1"/>
        </dgm:presLayoutVars>
      </dgm:prSet>
      <dgm:spPr/>
      <dgm:t>
        <a:bodyPr/>
        <a:lstStyle/>
        <a:p>
          <a:endParaRPr lang="en-US"/>
        </a:p>
      </dgm:t>
    </dgm:pt>
  </dgm:ptLst>
  <dgm:cxnLst>
    <dgm:cxn modelId="{ADE5D709-48CB-4A47-9140-46F22E0A1C83}" srcId="{F6D01515-B868-40CC-A693-E0625094B710}" destId="{9E9325B2-94CC-4806-9DA7-7D69F6B92D47}" srcOrd="0" destOrd="0" parTransId="{50D4CEEC-6A70-4C10-8C5C-0663B3516D27}" sibTransId="{4FEA98D0-62BA-43E1-8915-2F6AD25E5161}"/>
    <dgm:cxn modelId="{AA9CE2B9-8647-40A0-9960-084D5EF6315B}" srcId="{9E9325B2-94CC-4806-9DA7-7D69F6B92D47}" destId="{42E8E20D-B0CA-499A-BCC7-13535D75C3EE}" srcOrd="0" destOrd="0" parTransId="{519C75FC-992E-45AE-B2CA-28CF2D1BC716}" sibTransId="{65F31567-6C9C-4FE3-B783-C83A44C70BED}"/>
    <dgm:cxn modelId="{8008540E-674B-431E-A92F-D59B9809303B}" type="presOf" srcId="{9E9325B2-94CC-4806-9DA7-7D69F6B92D47}" destId="{5B3C035C-55F0-4BE3-99DA-DBD8E1D83892}" srcOrd="0" destOrd="0" presId="urn:microsoft.com/office/officeart/2005/8/layout/radial4"/>
    <dgm:cxn modelId="{E9BB84D6-6358-417A-A1A8-83D265732B1D}" type="presOf" srcId="{42E8E20D-B0CA-499A-BCC7-13535D75C3EE}" destId="{022AF48E-F5C3-4744-BBBC-B8DAD5F08584}" srcOrd="0" destOrd="0" presId="urn:microsoft.com/office/officeart/2005/8/layout/radial4"/>
    <dgm:cxn modelId="{B376B6D5-BFBC-4721-B347-FD835E470ECA}" type="presOf" srcId="{519C75FC-992E-45AE-B2CA-28CF2D1BC716}" destId="{B333E295-DFEE-4287-AE4C-F6AD66953E38}" srcOrd="0" destOrd="0" presId="urn:microsoft.com/office/officeart/2005/8/layout/radial4"/>
    <dgm:cxn modelId="{2DEEC0EC-BAAA-4212-9539-B80483A68C16}" type="presOf" srcId="{F6D01515-B868-40CC-A693-E0625094B710}" destId="{96DDBADB-20FD-48AE-800B-B89DAD374EA5}" srcOrd="0" destOrd="0" presId="urn:microsoft.com/office/officeart/2005/8/layout/radial4"/>
    <dgm:cxn modelId="{CEEA0C66-9C7A-4401-94E5-A97BDA28DCEC}" type="presParOf" srcId="{96DDBADB-20FD-48AE-800B-B89DAD374EA5}" destId="{5B3C035C-55F0-4BE3-99DA-DBD8E1D83892}" srcOrd="0" destOrd="0" presId="urn:microsoft.com/office/officeart/2005/8/layout/radial4"/>
    <dgm:cxn modelId="{6162BF0B-99FC-4463-9147-9B6CD768A3A7}" type="presParOf" srcId="{96DDBADB-20FD-48AE-800B-B89DAD374EA5}" destId="{B333E295-DFEE-4287-AE4C-F6AD66953E38}" srcOrd="1" destOrd="0" presId="urn:microsoft.com/office/officeart/2005/8/layout/radial4"/>
    <dgm:cxn modelId="{14243FC8-FB9A-489A-B32E-4C2FAA96B9C9}" type="presParOf" srcId="{96DDBADB-20FD-48AE-800B-B89DAD374EA5}" destId="{022AF48E-F5C3-4744-BBBC-B8DAD5F08584}" srcOrd="2"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520DD6-B9D6-46BD-BA84-CDB8B35967FC}">
      <dsp:nvSpPr>
        <dsp:cNvPr id="0" name=""/>
        <dsp:cNvSpPr/>
      </dsp:nvSpPr>
      <dsp:spPr>
        <a:xfrm>
          <a:off x="2690533" y="1683"/>
          <a:ext cx="1400733" cy="9104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dirty="0"/>
            <a:t>Assess and Diagnose</a:t>
          </a:r>
        </a:p>
      </dsp:txBody>
      <dsp:txXfrm>
        <a:off x="2734979" y="46129"/>
        <a:ext cx="1311841" cy="821584"/>
      </dsp:txXfrm>
    </dsp:sp>
    <dsp:sp modelId="{5B2C87BB-8345-4DAB-B49B-E733B56A2CB7}">
      <dsp:nvSpPr>
        <dsp:cNvPr id="0" name=""/>
        <dsp:cNvSpPr/>
      </dsp:nvSpPr>
      <dsp:spPr>
        <a:xfrm>
          <a:off x="1570646" y="456921"/>
          <a:ext cx="3640507" cy="3640507"/>
        </a:xfrm>
        <a:custGeom>
          <a:avLst/>
          <a:gdLst/>
          <a:ahLst/>
          <a:cxnLst/>
          <a:rect l="0" t="0" r="0" b="0"/>
          <a:pathLst>
            <a:path>
              <a:moveTo>
                <a:pt x="2708569" y="231474"/>
              </a:moveTo>
              <a:arcTo wR="1820253" hR="1820253" stAng="17952621" swAng="12128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BAF80A3B-FA6A-4B12-84A3-4B144718CE32}">
      <dsp:nvSpPr>
        <dsp:cNvPr id="0" name=""/>
        <dsp:cNvSpPr/>
      </dsp:nvSpPr>
      <dsp:spPr>
        <a:xfrm>
          <a:off x="4421697" y="1259447"/>
          <a:ext cx="1400733" cy="9104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Plan</a:t>
          </a:r>
        </a:p>
      </dsp:txBody>
      <dsp:txXfrm>
        <a:off x="4466143" y="1303893"/>
        <a:ext cx="1311841" cy="821584"/>
      </dsp:txXfrm>
    </dsp:sp>
    <dsp:sp modelId="{AC739D77-9EAC-4028-9E75-30DDDE14F351}">
      <dsp:nvSpPr>
        <dsp:cNvPr id="0" name=""/>
        <dsp:cNvSpPr/>
      </dsp:nvSpPr>
      <dsp:spPr>
        <a:xfrm>
          <a:off x="1570646" y="456921"/>
          <a:ext cx="3640507" cy="3640507"/>
        </a:xfrm>
        <a:custGeom>
          <a:avLst/>
          <a:gdLst/>
          <a:ahLst/>
          <a:cxnLst/>
          <a:rect l="0" t="0" r="0" b="0"/>
          <a:pathLst>
            <a:path>
              <a:moveTo>
                <a:pt x="3636156" y="1946032"/>
              </a:moveTo>
              <a:arcTo wR="1820253" hR="1820253" stAng="21837737" swAng="13607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E4E98613-8E2B-4216-8A56-C4AB35440E0E}">
      <dsp:nvSpPr>
        <dsp:cNvPr id="0" name=""/>
        <dsp:cNvSpPr/>
      </dsp:nvSpPr>
      <dsp:spPr>
        <a:xfrm>
          <a:off x="3760451" y="3294553"/>
          <a:ext cx="1400733" cy="9104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Implement</a:t>
          </a:r>
        </a:p>
      </dsp:txBody>
      <dsp:txXfrm>
        <a:off x="3804897" y="3338999"/>
        <a:ext cx="1311841" cy="821584"/>
      </dsp:txXfrm>
    </dsp:sp>
    <dsp:sp modelId="{0ACB7791-5904-463E-9ACA-48CBFA0FF5AE}">
      <dsp:nvSpPr>
        <dsp:cNvPr id="0" name=""/>
        <dsp:cNvSpPr/>
      </dsp:nvSpPr>
      <dsp:spPr>
        <a:xfrm>
          <a:off x="1570646" y="456921"/>
          <a:ext cx="3640507" cy="3640507"/>
        </a:xfrm>
        <a:custGeom>
          <a:avLst/>
          <a:gdLst/>
          <a:ahLst/>
          <a:cxnLst/>
          <a:rect l="0" t="0" r="0" b="0"/>
          <a:pathLst>
            <a:path>
              <a:moveTo>
                <a:pt x="2044004" y="3626703"/>
              </a:moveTo>
              <a:arcTo wR="1820253" hR="1820253" stAng="4976351" swAng="847298"/>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C6145014-4757-4FB5-A33B-92075D1273B2}">
      <dsp:nvSpPr>
        <dsp:cNvPr id="0" name=""/>
        <dsp:cNvSpPr/>
      </dsp:nvSpPr>
      <dsp:spPr>
        <a:xfrm>
          <a:off x="1620615" y="3294553"/>
          <a:ext cx="1400733" cy="9104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Monitor </a:t>
          </a:r>
        </a:p>
      </dsp:txBody>
      <dsp:txXfrm>
        <a:off x="1665061" y="3338999"/>
        <a:ext cx="1311841" cy="821584"/>
      </dsp:txXfrm>
    </dsp:sp>
    <dsp:sp modelId="{01405C58-86A1-4E52-904D-27A9A2B102F4}">
      <dsp:nvSpPr>
        <dsp:cNvPr id="0" name=""/>
        <dsp:cNvSpPr/>
      </dsp:nvSpPr>
      <dsp:spPr>
        <a:xfrm>
          <a:off x="1570646" y="456921"/>
          <a:ext cx="3640507" cy="3640507"/>
        </a:xfrm>
        <a:custGeom>
          <a:avLst/>
          <a:gdLst/>
          <a:ahLst/>
          <a:cxnLst/>
          <a:rect l="0" t="0" r="0" b="0"/>
          <a:pathLst>
            <a:path>
              <a:moveTo>
                <a:pt x="193250" y="2636454"/>
              </a:moveTo>
              <a:arcTo wR="1820253" hR="1820253" stAng="9201537" swAng="1360726"/>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 modelId="{FB4EF77E-8A22-4199-A590-809CB7ED3442}">
      <dsp:nvSpPr>
        <dsp:cNvPr id="0" name=""/>
        <dsp:cNvSpPr/>
      </dsp:nvSpPr>
      <dsp:spPr>
        <a:xfrm>
          <a:off x="959369" y="1259447"/>
          <a:ext cx="1400733" cy="910476"/>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kern="1200"/>
            <a:t>Adjust</a:t>
          </a:r>
        </a:p>
      </dsp:txBody>
      <dsp:txXfrm>
        <a:off x="1003815" y="1303893"/>
        <a:ext cx="1311841" cy="821584"/>
      </dsp:txXfrm>
    </dsp:sp>
    <dsp:sp modelId="{FD8B8587-BDCA-4D3C-A402-84115B5596BF}">
      <dsp:nvSpPr>
        <dsp:cNvPr id="0" name=""/>
        <dsp:cNvSpPr/>
      </dsp:nvSpPr>
      <dsp:spPr>
        <a:xfrm>
          <a:off x="1570646" y="456921"/>
          <a:ext cx="3640507" cy="3640507"/>
        </a:xfrm>
        <a:custGeom>
          <a:avLst/>
          <a:gdLst/>
          <a:ahLst/>
          <a:cxnLst/>
          <a:rect l="0" t="0" r="0" b="0"/>
          <a:pathLst>
            <a:path>
              <a:moveTo>
                <a:pt x="437686" y="636263"/>
              </a:moveTo>
              <a:arcTo wR="1820253" hR="1820253" stAng="13234548" swAng="1212831"/>
            </a:path>
          </a:pathLst>
        </a:custGeom>
        <a:noFill/>
        <a:ln w="9525" cap="flat" cmpd="sng" algn="ctr">
          <a:solidFill>
            <a:schemeClr val="accent1">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3C035C-55F0-4BE3-99DA-DBD8E1D83892}">
      <dsp:nvSpPr>
        <dsp:cNvPr id="0" name=""/>
        <dsp:cNvSpPr/>
      </dsp:nvSpPr>
      <dsp:spPr>
        <a:xfrm>
          <a:off x="588685" y="8161"/>
          <a:ext cx="3544761" cy="3501854"/>
        </a:xfrm>
        <a:prstGeom prst="ellipse">
          <a:avLst/>
        </a:prstGeom>
        <a:gradFill rotWithShape="0">
          <a:gsLst>
            <a:gs pos="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100000">
              <a:schemeClr val="accent1">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1">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1422400">
            <a:lnSpc>
              <a:spcPct val="90000"/>
            </a:lnSpc>
            <a:spcBef>
              <a:spcPct val="0"/>
            </a:spcBef>
            <a:spcAft>
              <a:spcPct val="35000"/>
            </a:spcAft>
          </a:pPr>
          <a:r>
            <a:rPr lang="en-US" sz="3200" b="1" kern="1200" smtClean="0"/>
            <a:t>ISEP Funds </a:t>
          </a:r>
        </a:p>
        <a:p>
          <a:pPr lvl="0" algn="ctr" defTabSz="1422400">
            <a:lnSpc>
              <a:spcPct val="90000"/>
            </a:lnSpc>
            <a:spcBef>
              <a:spcPct val="0"/>
            </a:spcBef>
            <a:spcAft>
              <a:spcPct val="35000"/>
            </a:spcAft>
          </a:pPr>
          <a:r>
            <a:rPr lang="en-US" sz="3200" b="1" kern="1200" smtClean="0"/>
            <a:t>The Base Program </a:t>
          </a:r>
        </a:p>
        <a:p>
          <a:pPr lvl="0" algn="ctr" defTabSz="1422400">
            <a:lnSpc>
              <a:spcPct val="90000"/>
            </a:lnSpc>
            <a:spcBef>
              <a:spcPct val="0"/>
            </a:spcBef>
            <a:spcAft>
              <a:spcPct val="35000"/>
            </a:spcAft>
          </a:pPr>
          <a:r>
            <a:rPr lang="en-US" sz="2800" b="1" kern="1200" smtClean="0"/>
            <a:t>[Minus 15% for Special Education]</a:t>
          </a:r>
          <a:endParaRPr lang="en-US" sz="2800" b="1" kern="1200" dirty="0"/>
        </a:p>
      </dsp:txBody>
      <dsp:txXfrm>
        <a:off x="1107803" y="520996"/>
        <a:ext cx="2506525" cy="2476184"/>
      </dsp:txXfrm>
    </dsp:sp>
    <dsp:sp modelId="{B333E295-DFEE-4287-AE4C-F6AD66953E38}">
      <dsp:nvSpPr>
        <dsp:cNvPr id="0" name=""/>
        <dsp:cNvSpPr/>
      </dsp:nvSpPr>
      <dsp:spPr>
        <a:xfrm rot="1260845">
          <a:off x="3800684" y="2388571"/>
          <a:ext cx="1808407" cy="385654"/>
        </a:xfrm>
        <a:prstGeom prst="leftArrow">
          <a:avLst>
            <a:gd name="adj1" fmla="val 60000"/>
            <a:gd name="adj2" fmla="val 5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sp>
    <dsp:sp modelId="{022AF48E-F5C3-4744-BBBC-B8DAD5F08584}">
      <dsp:nvSpPr>
        <dsp:cNvPr id="0" name=""/>
        <dsp:cNvSpPr/>
      </dsp:nvSpPr>
      <dsp:spPr>
        <a:xfrm>
          <a:off x="4827588" y="2255020"/>
          <a:ext cx="1235777" cy="1377863"/>
        </a:xfrm>
        <a:prstGeom prst="roundRect">
          <a:avLst>
            <a:gd name="adj" fmla="val 10000"/>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accent2">
              <a:hueOff val="0"/>
              <a:satOff val="0"/>
              <a:lumOff val="0"/>
              <a:alphaOff val="0"/>
            </a:schemeClr>
          </a:contourClr>
        </a:sp3d>
      </dsp:spPr>
      <dsp:style>
        <a:lnRef idx="0">
          <a:scrgbClr r="0" g="0" b="0"/>
        </a:lnRef>
        <a:fillRef idx="3">
          <a:scrgbClr r="0" g="0" b="0"/>
        </a:fillRef>
        <a:effectRef idx="3">
          <a:scrgbClr r="0" g="0" b="0"/>
        </a:effectRef>
        <a:fontRef idx="minor">
          <a:schemeClr val="lt1"/>
        </a:fontRef>
      </dsp:style>
      <dsp:txBody>
        <a:bodyPr spcFirstLastPara="0" vert="horz" wrap="square" lIns="24765" tIns="24765" rIns="24765" bIns="24765" numCol="1" spcCol="1270" anchor="ctr" anchorCtr="0">
          <a:noAutofit/>
        </a:bodyPr>
        <a:lstStyle/>
        <a:p>
          <a:pPr lvl="0" algn="ctr" defTabSz="577850">
            <a:lnSpc>
              <a:spcPct val="90000"/>
            </a:lnSpc>
            <a:spcBef>
              <a:spcPct val="0"/>
            </a:spcBef>
            <a:spcAft>
              <a:spcPct val="35000"/>
            </a:spcAft>
          </a:pPr>
          <a:r>
            <a:rPr lang="en-US" sz="1300" b="1" kern="1200" smtClean="0"/>
            <a:t>ISEP Supplemental Funds:</a:t>
          </a:r>
        </a:p>
        <a:p>
          <a:pPr lvl="0" algn="ctr" defTabSz="577850">
            <a:lnSpc>
              <a:spcPct val="90000"/>
            </a:lnSpc>
            <a:spcBef>
              <a:spcPct val="0"/>
            </a:spcBef>
            <a:spcAft>
              <a:spcPct val="35000"/>
            </a:spcAft>
          </a:pPr>
          <a:r>
            <a:rPr lang="en-US" sz="1300" b="1" kern="1200" smtClean="0">
              <a:sym typeface="Wingdings"/>
            </a:rPr>
            <a:t></a:t>
          </a:r>
          <a:r>
            <a:rPr lang="en-US" sz="1300" b="1" kern="1200" smtClean="0"/>
            <a:t>Gifted &amp; Talented </a:t>
          </a:r>
          <a:r>
            <a:rPr lang="en-US" sz="1300" b="1" kern="1200" smtClean="0">
              <a:sym typeface="Wingdings"/>
            </a:rPr>
            <a:t></a:t>
          </a:r>
          <a:r>
            <a:rPr lang="en-US" sz="1300" b="1" kern="1200" smtClean="0"/>
            <a:t>LEP/NLL</a:t>
          </a:r>
          <a:endParaRPr lang="en-US" sz="1300" b="1" kern="1200" dirty="0"/>
        </a:p>
      </dsp:txBody>
      <dsp:txXfrm>
        <a:off x="4863783" y="2291215"/>
        <a:ext cx="1163387" cy="1305473"/>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04636C3-00A2-41B2-8048-63E217E17784}" type="datetimeFigureOut">
              <a:rPr lang="en-US" smtClean="0"/>
              <a:t>7/21/2014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A959EF7-AB94-4268-ABC2-E719558B9E36}" type="slidenum">
              <a:rPr lang="en-US" smtClean="0"/>
              <a:t>‹#›</a:t>
            </a:fld>
            <a:endParaRPr lang="en-US"/>
          </a:p>
        </p:txBody>
      </p:sp>
    </p:spTree>
    <p:extLst>
      <p:ext uri="{BB962C8B-B14F-4D97-AF65-F5344CB8AC3E}">
        <p14:creationId xmlns:p14="http://schemas.microsoft.com/office/powerpoint/2010/main" val="4066008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EC3576-CF9C-4306-BDE2-60DF36843358}" type="datetimeFigureOut">
              <a:rPr lang="en-US" smtClean="0"/>
              <a:t>7/21/2014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37F895-6F05-4459-A798-74FBB7A0DA70}" type="slidenum">
              <a:rPr lang="en-US" smtClean="0"/>
              <a:t>‹#›</a:t>
            </a:fld>
            <a:endParaRPr lang="en-US"/>
          </a:p>
        </p:txBody>
      </p:sp>
    </p:spTree>
    <p:extLst>
      <p:ext uri="{BB962C8B-B14F-4D97-AF65-F5344CB8AC3E}">
        <p14:creationId xmlns:p14="http://schemas.microsoft.com/office/powerpoint/2010/main" val="3158248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1</a:t>
            </a:fld>
            <a:endParaRPr lang="en-US"/>
          </a:p>
        </p:txBody>
      </p:sp>
    </p:spTree>
    <p:extLst>
      <p:ext uri="{BB962C8B-B14F-4D97-AF65-F5344CB8AC3E}">
        <p14:creationId xmlns:p14="http://schemas.microsoft.com/office/powerpoint/2010/main" val="3135738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37F895-6F05-4459-A798-74FBB7A0DA70}" type="slidenum">
              <a:rPr lang="en-US" smtClean="0"/>
              <a:t>10</a:t>
            </a:fld>
            <a:endParaRPr lang="en-US"/>
          </a:p>
        </p:txBody>
      </p:sp>
    </p:spTree>
    <p:extLst>
      <p:ext uri="{BB962C8B-B14F-4D97-AF65-F5344CB8AC3E}">
        <p14:creationId xmlns:p14="http://schemas.microsoft.com/office/powerpoint/2010/main" val="38154388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11</a:t>
            </a:fld>
            <a:endParaRPr lang="en-US"/>
          </a:p>
        </p:txBody>
      </p:sp>
    </p:spTree>
    <p:extLst>
      <p:ext uri="{BB962C8B-B14F-4D97-AF65-F5344CB8AC3E}">
        <p14:creationId xmlns:p14="http://schemas.microsoft.com/office/powerpoint/2010/main" val="3755004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12</a:t>
            </a:fld>
            <a:endParaRPr lang="en-US"/>
          </a:p>
        </p:txBody>
      </p:sp>
    </p:spTree>
    <p:extLst>
      <p:ext uri="{BB962C8B-B14F-4D97-AF65-F5344CB8AC3E}">
        <p14:creationId xmlns:p14="http://schemas.microsoft.com/office/powerpoint/2010/main" val="672383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13</a:t>
            </a:fld>
            <a:endParaRPr lang="en-US"/>
          </a:p>
        </p:txBody>
      </p:sp>
    </p:spTree>
    <p:extLst>
      <p:ext uri="{BB962C8B-B14F-4D97-AF65-F5344CB8AC3E}">
        <p14:creationId xmlns:p14="http://schemas.microsoft.com/office/powerpoint/2010/main" val="2955132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14</a:t>
            </a:fld>
            <a:endParaRPr lang="en-US"/>
          </a:p>
        </p:txBody>
      </p:sp>
    </p:spTree>
    <p:extLst>
      <p:ext uri="{BB962C8B-B14F-4D97-AF65-F5344CB8AC3E}">
        <p14:creationId xmlns:p14="http://schemas.microsoft.com/office/powerpoint/2010/main" val="38125002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15</a:t>
            </a:fld>
            <a:endParaRPr lang="en-US"/>
          </a:p>
        </p:txBody>
      </p:sp>
    </p:spTree>
    <p:extLst>
      <p:ext uri="{BB962C8B-B14F-4D97-AF65-F5344CB8AC3E}">
        <p14:creationId xmlns:p14="http://schemas.microsoft.com/office/powerpoint/2010/main" val="554073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18</a:t>
            </a:fld>
            <a:endParaRPr lang="en-US"/>
          </a:p>
        </p:txBody>
      </p:sp>
    </p:spTree>
    <p:extLst>
      <p:ext uri="{BB962C8B-B14F-4D97-AF65-F5344CB8AC3E}">
        <p14:creationId xmlns:p14="http://schemas.microsoft.com/office/powerpoint/2010/main" val="1510045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B37F895-6F05-4459-A798-74FBB7A0DA70}" type="slidenum">
              <a:rPr lang="en-US" smtClean="0"/>
              <a:t>19</a:t>
            </a:fld>
            <a:endParaRPr lang="en-US"/>
          </a:p>
        </p:txBody>
      </p:sp>
    </p:spTree>
    <p:extLst>
      <p:ext uri="{BB962C8B-B14F-4D97-AF65-F5344CB8AC3E}">
        <p14:creationId xmlns:p14="http://schemas.microsoft.com/office/powerpoint/2010/main" val="34348211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22</a:t>
            </a:fld>
            <a:endParaRPr lang="en-US"/>
          </a:p>
        </p:txBody>
      </p:sp>
    </p:spTree>
    <p:extLst>
      <p:ext uri="{BB962C8B-B14F-4D97-AF65-F5344CB8AC3E}">
        <p14:creationId xmlns:p14="http://schemas.microsoft.com/office/powerpoint/2010/main" val="208445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23</a:t>
            </a:fld>
            <a:endParaRPr lang="en-US"/>
          </a:p>
        </p:txBody>
      </p:sp>
    </p:spTree>
    <p:extLst>
      <p:ext uri="{BB962C8B-B14F-4D97-AF65-F5344CB8AC3E}">
        <p14:creationId xmlns:p14="http://schemas.microsoft.com/office/powerpoint/2010/main" val="31955067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Tell</a:t>
            </a:r>
            <a:r>
              <a:rPr lang="en-US" baseline="0" dirty="0" smtClean="0"/>
              <a:t> audience session in two parts</a:t>
            </a:r>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2</a:t>
            </a:fld>
            <a:endParaRPr lang="en-US"/>
          </a:p>
        </p:txBody>
      </p:sp>
    </p:spTree>
    <p:extLst>
      <p:ext uri="{BB962C8B-B14F-4D97-AF65-F5344CB8AC3E}">
        <p14:creationId xmlns:p14="http://schemas.microsoft.com/office/powerpoint/2010/main" val="289275815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24</a:t>
            </a:fld>
            <a:endParaRPr lang="en-US"/>
          </a:p>
        </p:txBody>
      </p:sp>
    </p:spTree>
    <p:extLst>
      <p:ext uri="{BB962C8B-B14F-4D97-AF65-F5344CB8AC3E}">
        <p14:creationId xmlns:p14="http://schemas.microsoft.com/office/powerpoint/2010/main" val="11730274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25</a:t>
            </a:fld>
            <a:endParaRPr lang="en-US"/>
          </a:p>
        </p:txBody>
      </p:sp>
    </p:spTree>
    <p:extLst>
      <p:ext uri="{BB962C8B-B14F-4D97-AF65-F5344CB8AC3E}">
        <p14:creationId xmlns:p14="http://schemas.microsoft.com/office/powerpoint/2010/main" val="18772100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26</a:t>
            </a:fld>
            <a:endParaRPr lang="en-US"/>
          </a:p>
        </p:txBody>
      </p:sp>
    </p:spTree>
    <p:extLst>
      <p:ext uri="{BB962C8B-B14F-4D97-AF65-F5344CB8AC3E}">
        <p14:creationId xmlns:p14="http://schemas.microsoft.com/office/powerpoint/2010/main" val="2860316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B37F895-6F05-4459-A798-74FBB7A0DA70}" type="slidenum">
              <a:rPr lang="en-US" smtClean="0"/>
              <a:t>3</a:t>
            </a:fld>
            <a:endParaRPr lang="en-US"/>
          </a:p>
        </p:txBody>
      </p:sp>
    </p:spTree>
    <p:extLst>
      <p:ext uri="{BB962C8B-B14F-4D97-AF65-F5344CB8AC3E}">
        <p14:creationId xmlns:p14="http://schemas.microsoft.com/office/powerpoint/2010/main" val="29384813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514350" indent="-514350">
              <a:buFont typeface="+mj-lt"/>
              <a:buAutoNum type="arabicPeriod"/>
            </a:pPr>
            <a:r>
              <a:rPr lang="en-US" sz="1200" b="0" baseline="0" dirty="0" smtClean="0"/>
              <a:t>strategies</a:t>
            </a:r>
            <a:endParaRPr lang="en-US" sz="1200" b="0" dirty="0" smtClean="0"/>
          </a:p>
        </p:txBody>
      </p:sp>
      <p:sp>
        <p:nvSpPr>
          <p:cNvPr id="4" name="Slide Number Placeholder 3"/>
          <p:cNvSpPr>
            <a:spLocks noGrp="1"/>
          </p:cNvSpPr>
          <p:nvPr>
            <p:ph type="sldNum" sz="quarter" idx="10"/>
          </p:nvPr>
        </p:nvSpPr>
        <p:spPr/>
        <p:txBody>
          <a:bodyPr/>
          <a:lstStyle/>
          <a:p>
            <a:fld id="{FB37F895-6F05-4459-A798-74FBB7A0DA70}" type="slidenum">
              <a:rPr lang="en-US" smtClean="0"/>
              <a:t>4</a:t>
            </a:fld>
            <a:endParaRPr lang="en-US"/>
          </a:p>
        </p:txBody>
      </p:sp>
    </p:spTree>
    <p:extLst>
      <p:ext uri="{BB962C8B-B14F-4D97-AF65-F5344CB8AC3E}">
        <p14:creationId xmlns:p14="http://schemas.microsoft.com/office/powerpoint/2010/main" val="29384813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5</a:t>
            </a:fld>
            <a:endParaRPr lang="en-US"/>
          </a:p>
        </p:txBody>
      </p:sp>
    </p:spTree>
    <p:extLst>
      <p:ext uri="{BB962C8B-B14F-4D97-AF65-F5344CB8AC3E}">
        <p14:creationId xmlns:p14="http://schemas.microsoft.com/office/powerpoint/2010/main" val="28530031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6</a:t>
            </a:fld>
            <a:endParaRPr lang="en-US"/>
          </a:p>
        </p:txBody>
      </p:sp>
    </p:spTree>
    <p:extLst>
      <p:ext uri="{BB962C8B-B14F-4D97-AF65-F5344CB8AC3E}">
        <p14:creationId xmlns:p14="http://schemas.microsoft.com/office/powerpoint/2010/main" val="29384813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B37F895-6F05-4459-A798-74FBB7A0DA70}" type="slidenum">
              <a:rPr lang="en-US" smtClean="0"/>
              <a:t>7</a:t>
            </a:fld>
            <a:endParaRPr lang="en-US"/>
          </a:p>
        </p:txBody>
      </p:sp>
    </p:spTree>
    <p:extLst>
      <p:ext uri="{BB962C8B-B14F-4D97-AF65-F5344CB8AC3E}">
        <p14:creationId xmlns:p14="http://schemas.microsoft.com/office/powerpoint/2010/main" val="1574741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8</a:t>
            </a:fld>
            <a:endParaRPr lang="en-US"/>
          </a:p>
        </p:txBody>
      </p:sp>
    </p:spTree>
    <p:extLst>
      <p:ext uri="{BB962C8B-B14F-4D97-AF65-F5344CB8AC3E}">
        <p14:creationId xmlns:p14="http://schemas.microsoft.com/office/powerpoint/2010/main" val="27503585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B37F895-6F05-4459-A798-74FBB7A0DA70}" type="slidenum">
              <a:rPr lang="en-US" smtClean="0"/>
              <a:t>9</a:t>
            </a:fld>
            <a:endParaRPr lang="en-US"/>
          </a:p>
        </p:txBody>
      </p:sp>
    </p:spTree>
    <p:extLst>
      <p:ext uri="{BB962C8B-B14F-4D97-AF65-F5344CB8AC3E}">
        <p14:creationId xmlns:p14="http://schemas.microsoft.com/office/powerpoint/2010/main" val="7597695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400800" y="6355080"/>
            <a:ext cx="2286000" cy="365760"/>
          </a:xfrm>
        </p:spPr>
        <p:txBody>
          <a:bodyPr/>
          <a:lstStyle>
            <a:lvl1pPr>
              <a:defRPr sz="1400"/>
            </a:lvl1pPr>
          </a:lstStyle>
          <a:p>
            <a:fld id="{6687645C-65D8-41F7-80E9-EA7138319BC7}" type="datetime1">
              <a:rPr lang="en-US" smtClean="0"/>
              <a:t>7/21/2014</a:t>
            </a:fld>
            <a:endParaRPr lang="en-US"/>
          </a:p>
        </p:txBody>
      </p:sp>
      <p:sp>
        <p:nvSpPr>
          <p:cNvPr id="17" name="Footer Placeholder 16"/>
          <p:cNvSpPr>
            <a:spLocks noGrp="1"/>
          </p:cNvSpPr>
          <p:nvPr>
            <p:ph type="ftr" sz="quarter" idx="11"/>
          </p:nvPr>
        </p:nvSpPr>
        <p:spPr>
          <a:xfrm>
            <a:off x="2898648" y="6355080"/>
            <a:ext cx="3474720" cy="365760"/>
          </a:xfrm>
        </p:spPr>
        <p:txBody>
          <a:bodyPr/>
          <a:lstStyle/>
          <a:p>
            <a:endParaRPr lang="en-US"/>
          </a:p>
        </p:txBody>
      </p:sp>
      <p:sp>
        <p:nvSpPr>
          <p:cNvPr id="29" name="Slide Number Placeholder 28"/>
          <p:cNvSpPr>
            <a:spLocks noGrp="1"/>
          </p:cNvSpPr>
          <p:nvPr>
            <p:ph type="sldNum" sz="quarter" idx="12"/>
          </p:nvPr>
        </p:nvSpPr>
        <p:spPr>
          <a:xfrm>
            <a:off x="1216152" y="6355080"/>
            <a:ext cx="1219200" cy="365760"/>
          </a:xfrm>
        </p:spPr>
        <p:txBody>
          <a:bodyPr/>
          <a:lstStyle/>
          <a:p>
            <a:fld id="{10160C0A-B9C1-4625-A46C-BBDF07A60FD2}" type="slidenum">
              <a:rPr lang="en-US" smtClean="0"/>
              <a:t>‹#›</a:t>
            </a:fld>
            <a:endParaRPr lang="en-US"/>
          </a:p>
        </p:txBody>
      </p:sp>
      <p:sp>
        <p:nvSpPr>
          <p:cNvPr id="21" name="Rectangle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Rectangle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Rectangle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Rectangle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F39AA26-E61C-4C73-BF11-22600F468F15}" type="datetime1">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0C0A-B9C1-4625-A46C-BBDF07A60FD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0942399-158F-4F0D-A5B1-4AB977A5BDDA}" type="datetime1">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0C0A-B9C1-4625-A46C-BBDF07A60FD2}" type="slidenum">
              <a:rPr lang="en-US" smtClean="0"/>
              <a:t>‹#›</a:t>
            </a:fld>
            <a:endParaRPr lang="en-US"/>
          </a:p>
        </p:txBody>
      </p:sp>
      <p:sp>
        <p:nvSpPr>
          <p:cNvPr id="7" name="Straight Connector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Isosceles Triangle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traight Connector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FC8B0A4D-4094-42B5-A0AB-5AFB9EEBD913}" type="datetime1">
              <a:rPr lang="en-US" smtClean="0"/>
              <a:t>7/21/2014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0160C0A-B9C1-4625-A46C-BBDF07A60FD2}" type="slidenum">
              <a:rPr lang="en-US" smtClean="0"/>
              <a:t>‹#›</a:t>
            </a:fld>
            <a:endParaRPr lang="en-US"/>
          </a:p>
        </p:txBody>
      </p:sp>
      <p:sp>
        <p:nvSpPr>
          <p:cNvPr id="8" name="Content Placeholder 7"/>
          <p:cNvSpPr>
            <a:spLocks noGrp="1"/>
          </p:cNvSpPr>
          <p:nvPr>
            <p:ph sz="quarter" idx="1"/>
          </p:nvPr>
        </p:nvSpPr>
        <p:spPr>
          <a:xfrm>
            <a:off x="457200" y="1219200"/>
            <a:ext cx="8229600"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400800" y="6355080"/>
            <a:ext cx="2286000" cy="365760"/>
          </a:xfrm>
        </p:spPr>
        <p:txBody>
          <a:bodyPr/>
          <a:lstStyle/>
          <a:p>
            <a:fld id="{2F0732CC-E908-40B5-9D12-65393965FD84}" type="datetime1">
              <a:rPr lang="en-US" smtClean="0"/>
              <a:t>7/21/2014</a:t>
            </a:fld>
            <a:endParaRPr lang="en-US"/>
          </a:p>
        </p:txBody>
      </p:sp>
      <p:sp>
        <p:nvSpPr>
          <p:cNvPr id="5" name="Footer Placeholder 4"/>
          <p:cNvSpPr>
            <a:spLocks noGrp="1"/>
          </p:cNvSpPr>
          <p:nvPr>
            <p:ph type="ftr" sz="quarter" idx="11"/>
          </p:nvPr>
        </p:nvSpPr>
        <p:spPr>
          <a:xfrm>
            <a:off x="2898648" y="6355080"/>
            <a:ext cx="3474720" cy="365760"/>
          </a:xfrm>
        </p:spPr>
        <p:txBody>
          <a:bodyPr/>
          <a:lstStyle/>
          <a:p>
            <a:endParaRPr lang="en-US"/>
          </a:p>
        </p:txBody>
      </p:sp>
      <p:sp>
        <p:nvSpPr>
          <p:cNvPr id="6" name="Slide Number Placeholder 5"/>
          <p:cNvSpPr>
            <a:spLocks noGrp="1"/>
          </p:cNvSpPr>
          <p:nvPr>
            <p:ph type="sldNum" sz="quarter" idx="12"/>
          </p:nvPr>
        </p:nvSpPr>
        <p:spPr>
          <a:xfrm>
            <a:off x="1069848" y="6355080"/>
            <a:ext cx="1520952" cy="365760"/>
          </a:xfrm>
        </p:spPr>
        <p:txBody>
          <a:bodyPr/>
          <a:lstStyle/>
          <a:p>
            <a:fld id="{10160C0A-B9C1-4625-A46C-BBDF07A60FD2}" type="slidenum">
              <a:rPr lang="en-US" smtClean="0"/>
              <a:t>‹#›</a:t>
            </a:fld>
            <a:endParaRPr lang="en-US"/>
          </a:p>
        </p:txBody>
      </p:sp>
      <p:sp>
        <p:nvSpPr>
          <p:cNvPr id="7" name="Rectangle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FAC2968C-6E98-474C-9B65-16ABD05E828F}" type="datetime1">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0C0A-B9C1-4625-A46C-BBDF07A60FD2}" type="slidenum">
              <a:rPr lang="en-US" smtClean="0"/>
              <a:t>‹#›</a:t>
            </a:fld>
            <a:endParaRPr lang="en-US"/>
          </a:p>
        </p:txBody>
      </p:sp>
      <p:sp>
        <p:nvSpPr>
          <p:cNvPr id="9" name="Content Placeholder 8"/>
          <p:cNvSpPr>
            <a:spLocks noGrp="1"/>
          </p:cNvSpPr>
          <p:nvPr>
            <p:ph sz="quarter" idx="1"/>
          </p:nvPr>
        </p:nvSpPr>
        <p:spPr>
          <a:xfrm>
            <a:off x="457200" y="1219200"/>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632198" y="1216152"/>
            <a:ext cx="4041648" cy="493776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8229CF33-CED9-4E3B-8B7E-76BE761AADFD}" type="datetime1">
              <a:rPr lang="en-US" smtClean="0"/>
              <a:t>7/21/2014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0160C0A-B9C1-4625-A46C-BBDF07A60FD2}" type="slidenum">
              <a:rPr lang="en-US" smtClean="0"/>
              <a:t>‹#›</a:t>
            </a:fld>
            <a:endParaRPr lang="en-US"/>
          </a:p>
        </p:txBody>
      </p:sp>
      <p:sp>
        <p:nvSpPr>
          <p:cNvPr id="11" name="Content Placeholder 10"/>
          <p:cNvSpPr>
            <a:spLocks noGrp="1"/>
          </p:cNvSpPr>
          <p:nvPr>
            <p:ph sz="quarter" idx="2"/>
          </p:nvPr>
        </p:nvSpPr>
        <p:spPr>
          <a:xfrm>
            <a:off x="457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648200" y="2133600"/>
            <a:ext cx="4038600" cy="4038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E9E0008-46FF-4B49-8F95-EA5853F3D4AE}" type="datetime1">
              <a:rPr lang="en-US" smtClean="0"/>
              <a:t>7/21/2014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0160C0A-B9C1-4625-A46C-BBDF07A60FD2}" type="slidenum">
              <a:rPr lang="en-US" smtClean="0"/>
              <a:t>‹#›</a:t>
            </a:fld>
            <a:endParaRPr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354F01-5BCD-4892-91CF-D4E1BDAE9086}" type="datetime1">
              <a:rPr lang="en-US" smtClean="0"/>
              <a:t>7/21/2014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a:t>
            </a:fld>
            <a:endParaRPr lang="en-US"/>
          </a:p>
        </p:txBody>
      </p:sp>
      <p:sp>
        <p:nvSpPr>
          <p:cNvPr id="5" name="Straight Connector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Isosceles Triangle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5372464E-9B69-4B0E-AE60-EEF3F6F12CA7}" type="datetime1">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0C0A-B9C1-4625-A46C-BBDF07A60FD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Straight Connector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Content Placeholder 11"/>
          <p:cNvSpPr>
            <a:spLocks noGrp="1"/>
          </p:cNvSpPr>
          <p:nvPr>
            <p:ph sz="quarter" idx="1"/>
          </p:nvPr>
        </p:nvSpPr>
        <p:spPr>
          <a:xfrm>
            <a:off x="304800" y="304800"/>
            <a:ext cx="57150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3355D390-BA1E-4DA2-8538-99E368022CA3}" type="datetime1">
              <a:rPr lang="en-US" smtClean="0"/>
              <a:t>7/21/2014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0160C0A-B9C1-4625-A46C-BBDF07A60FD2}" type="slidenum">
              <a:rPr lang="en-US" smtClean="0"/>
              <a:t>‹#›</a:t>
            </a:fld>
            <a:endParaRPr lang="en-US"/>
          </a:p>
        </p:txBody>
      </p:sp>
      <p:sp>
        <p:nvSpPr>
          <p:cNvPr id="8" name="Straight Connector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Isosceles Triangle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152400"/>
            <a:ext cx="8229600" cy="990600"/>
          </a:xfrm>
          <a:prstGeom prst="rect">
            <a:avLst/>
          </a:prstGeom>
        </p:spPr>
        <p:txBody>
          <a:bodyPr vert="horz"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E3D98CDF-9569-4338-90E9-EB315704FCD2}" type="datetime1">
              <a:rPr lang="en-US" smtClean="0"/>
              <a:t>7/21/2014</a:t>
            </a:fld>
            <a:endParaRPr lang="en-US"/>
          </a:p>
        </p:txBody>
      </p:sp>
      <p:sp>
        <p:nvSpPr>
          <p:cNvPr id="3" name="Footer Placeholder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10160C0A-B9C1-4625-A46C-BBDF07A60FD2}" type="slidenum">
              <a:rPr lang="en-US" smtClean="0"/>
              <a:t>‹#›</a:t>
            </a:fld>
            <a:endParaRPr lang="en-US"/>
          </a:p>
        </p:txBody>
      </p:sp>
      <p:sp>
        <p:nvSpPr>
          <p:cNvPr id="28" name="Straight Connector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Straight Connector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Isosceles Triangle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4129" r:id="rId1"/>
    <p:sldLayoutId id="2147484130" r:id="rId2"/>
    <p:sldLayoutId id="2147484131" r:id="rId3"/>
    <p:sldLayoutId id="2147484132" r:id="rId4"/>
    <p:sldLayoutId id="2147484133" r:id="rId5"/>
    <p:sldLayoutId id="2147484134" r:id="rId6"/>
    <p:sldLayoutId id="2147484135" r:id="rId7"/>
    <p:sldLayoutId id="2147484136" r:id="rId8"/>
    <p:sldLayoutId id="2147484137" r:id="rId9"/>
    <p:sldLayoutId id="2147484138" r:id="rId10"/>
    <p:sldLayoutId id="2147484139" r:id="rId11"/>
  </p:sldLayoutIdLst>
  <p:hf hdr="0" ftr="0"/>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federalregister.gov/articles/2013/12/26" TargetMode="External"/><Relationship Id="rId2" Type="http://schemas.openxmlformats.org/officeDocument/2006/relationships/hyperlink" Target="https://www.federalregister.gov/agencies/management-and-budget-office"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whitehouse.gov/omb/circulars_default/" TargetMode="External"/><Relationship Id="rId2" Type="http://schemas.openxmlformats.org/officeDocument/2006/relationships/hyperlink" Target="http://www.whitehouse.gov/sites/default/files/omb/assets/omb/fedreg/2005/083105_a87.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tmp"/><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mailto:GayeLeia.King@bie.edu" TargetMode="External"/><Relationship Id="rId2" Type="http://schemas.openxmlformats.org/officeDocument/2006/relationships/hyperlink" Target="mailto:Marie2.Sandoval@BIE.EDU" TargetMode="Externa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hyperlink" Target="mailto:Johnnita.tsabetsaye@bie.edu"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16"/>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a:t>
            </a:fld>
            <a:endParaRPr lang="en-US"/>
          </a:p>
        </p:txBody>
      </p:sp>
      <p:sp>
        <p:nvSpPr>
          <p:cNvPr id="18" name="Content Placeholder 17"/>
          <p:cNvSpPr>
            <a:spLocks noGrp="1"/>
          </p:cNvSpPr>
          <p:nvPr>
            <p:ph sz="quarter" idx="1"/>
          </p:nvPr>
        </p:nvSpPr>
        <p:spPr>
          <a:xfrm>
            <a:off x="457200" y="1600200"/>
            <a:ext cx="8229600" cy="4556760"/>
          </a:xfrm>
        </p:spPr>
        <p:txBody>
          <a:bodyPr>
            <a:normAutofit/>
          </a:bodyPr>
          <a:lstStyle/>
          <a:p>
            <a:pPr marL="0" indent="0" algn="ctr">
              <a:buNone/>
            </a:pPr>
            <a:r>
              <a:rPr lang="en-US" sz="3600" b="1" dirty="0" smtClean="0">
                <a:solidFill>
                  <a:srgbClr val="007E39"/>
                </a:solidFill>
                <a:latin typeface="+mj-lt"/>
              </a:rPr>
              <a:t>Continuous School </a:t>
            </a:r>
            <a:r>
              <a:rPr lang="en-US" sz="3600" b="1" dirty="0" smtClean="0">
                <a:solidFill>
                  <a:srgbClr val="007E39"/>
                </a:solidFill>
                <a:latin typeface="+mj-lt"/>
              </a:rPr>
              <a:t>Improvement</a:t>
            </a:r>
          </a:p>
          <a:p>
            <a:pPr marL="0" indent="0" algn="ctr">
              <a:buNone/>
            </a:pPr>
            <a:r>
              <a:rPr lang="en-US" sz="3600" b="1" dirty="0" smtClean="0">
                <a:solidFill>
                  <a:srgbClr val="007E39"/>
                </a:solidFill>
                <a:latin typeface="+mj-lt"/>
              </a:rPr>
              <a:t>And </a:t>
            </a:r>
            <a:endParaRPr lang="en-US" sz="3600" dirty="0">
              <a:solidFill>
                <a:srgbClr val="007E39"/>
              </a:solidFill>
              <a:latin typeface="+mj-lt"/>
            </a:endParaRPr>
          </a:p>
        </p:txBody>
      </p:sp>
      <p:pic>
        <p:nvPicPr>
          <p:cNvPr id="9" name="Picture 8"/>
          <p:cNvPicPr/>
          <p:nvPr/>
        </p:nvPicPr>
        <p:blipFill rotWithShape="1">
          <a:blip r:embed="rId3"/>
          <a:srcRect l="10664" t="14226" r="70908" b="77436"/>
          <a:stretch/>
        </p:blipFill>
        <p:spPr bwMode="auto">
          <a:xfrm>
            <a:off x="457200" y="152400"/>
            <a:ext cx="8382000" cy="1219200"/>
          </a:xfrm>
          <a:prstGeom prst="rect">
            <a:avLst/>
          </a:prstGeom>
          <a:ln>
            <a:noFill/>
          </a:ln>
          <a:extLst>
            <a:ext uri="{53640926-AAD7-44D8-BBD7-CCE9431645EC}">
              <a14:shadowObscured xmlns:a14="http://schemas.microsoft.com/office/drawing/2010/main"/>
            </a:ext>
          </a:extLst>
        </p:spPr>
      </p:pic>
      <p:pic>
        <p:nvPicPr>
          <p:cNvPr id="8" name="Picture 7" descr="C:\Users\johnnita.tsabetsaye\AppData\Local\Microsoft\Windows\Temporary Internet Files\Content.IE5\A21BIZNA\MP900387250[1].jpg"/>
          <p:cNvPicPr/>
          <p:nvPr/>
        </p:nvPicPr>
        <p:blipFill>
          <a:blip r:embed="rId4">
            <a:extLst>
              <a:ext uri="{28A0092B-C50C-407E-A947-70E740481C1C}">
                <a14:useLocalDpi xmlns:a14="http://schemas.microsoft.com/office/drawing/2010/main" val="0"/>
              </a:ext>
            </a:extLst>
          </a:blip>
          <a:srcRect/>
          <a:stretch>
            <a:fillRect/>
          </a:stretch>
        </p:blipFill>
        <p:spPr bwMode="auto">
          <a:xfrm>
            <a:off x="685800" y="2786418"/>
            <a:ext cx="7696200" cy="3505200"/>
          </a:xfrm>
          <a:prstGeom prst="rect">
            <a:avLst/>
          </a:prstGeom>
          <a:noFill/>
          <a:extLst/>
        </p:spPr>
      </p:pic>
    </p:spTree>
    <p:extLst>
      <p:ext uri="{BB962C8B-B14F-4D97-AF65-F5344CB8AC3E}">
        <p14:creationId xmlns:p14="http://schemas.microsoft.com/office/powerpoint/2010/main" val="34866923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10</a:t>
            </a:fld>
            <a:endParaRPr lang="en-US"/>
          </a:p>
        </p:txBody>
      </p:sp>
      <p:sp>
        <p:nvSpPr>
          <p:cNvPr id="5" name="Content Placeholder 4"/>
          <p:cNvSpPr>
            <a:spLocks noGrp="1"/>
          </p:cNvSpPr>
          <p:nvPr>
            <p:ph sz="quarter" idx="1"/>
          </p:nvPr>
        </p:nvSpPr>
        <p:spPr>
          <a:xfrm>
            <a:off x="457200" y="1447800"/>
            <a:ext cx="8229600" cy="4709160"/>
          </a:xfrm>
        </p:spPr>
        <p:txBody>
          <a:bodyPr>
            <a:normAutofit fontScale="92500"/>
          </a:bodyPr>
          <a:lstStyle/>
          <a:p>
            <a:pPr marL="514350" lvl="0" indent="-514350">
              <a:buFont typeface="+mj-lt"/>
              <a:buAutoNum type="arabicPeriod" startAt="2"/>
            </a:pPr>
            <a:r>
              <a:rPr lang="en-US" dirty="0"/>
              <a:t>The </a:t>
            </a:r>
            <a:r>
              <a:rPr lang="en-US" b="1" dirty="0"/>
              <a:t>comprehensive schoolwide plan</a:t>
            </a:r>
            <a:r>
              <a:rPr lang="en-US" dirty="0"/>
              <a:t> must – </a:t>
            </a:r>
          </a:p>
          <a:p>
            <a:pPr marL="274320" lvl="1" indent="0">
              <a:buNone/>
            </a:pPr>
            <a:endParaRPr lang="en-US" sz="800" dirty="0"/>
          </a:p>
          <a:p>
            <a:pPr marL="1325880" lvl="3" indent="-457200">
              <a:buFont typeface="+mj-lt"/>
              <a:buAutoNum type="alphaUcPeriod" startAt="2"/>
            </a:pPr>
            <a:r>
              <a:rPr lang="en-US" sz="2000" dirty="0"/>
              <a:t>Provide instruction by highly qualified </a:t>
            </a:r>
            <a:r>
              <a:rPr lang="en-US" sz="2000" dirty="0" smtClean="0"/>
              <a:t>teachers </a:t>
            </a:r>
            <a:r>
              <a:rPr lang="en-US" sz="2000" dirty="0">
                <a:solidFill>
                  <a:schemeClr val="tx2">
                    <a:lumMod val="50000"/>
                  </a:schemeClr>
                </a:solidFill>
              </a:rPr>
              <a:t>§ 1114 (b)(1)(C) </a:t>
            </a:r>
            <a:endParaRPr lang="en-US" sz="2000" dirty="0"/>
          </a:p>
          <a:p>
            <a:pPr marL="1325880" lvl="3" indent="-457200">
              <a:buFont typeface="+mj-lt"/>
              <a:buAutoNum type="alphaUcPeriod" startAt="3"/>
            </a:pPr>
            <a:r>
              <a:rPr lang="en-US" sz="2000" dirty="0"/>
              <a:t>Offer high-quality, ongoing professional </a:t>
            </a:r>
            <a:r>
              <a:rPr lang="en-US" sz="2000" dirty="0" smtClean="0"/>
              <a:t>development </a:t>
            </a:r>
            <a:r>
              <a:rPr lang="en-US" sz="2000" dirty="0">
                <a:solidFill>
                  <a:schemeClr val="tx2">
                    <a:lumMod val="50000"/>
                  </a:schemeClr>
                </a:solidFill>
              </a:rPr>
              <a:t>§1114(b)(1)(D) </a:t>
            </a:r>
            <a:endParaRPr lang="en-US" sz="2000" dirty="0"/>
          </a:p>
          <a:p>
            <a:pPr marL="868680" lvl="3" indent="0">
              <a:buNone/>
            </a:pPr>
            <a:endParaRPr lang="en-US" sz="800" dirty="0"/>
          </a:p>
          <a:p>
            <a:pPr lvl="1"/>
            <a:r>
              <a:rPr lang="en-US" sz="1500" b="1" i="1" dirty="0"/>
              <a:t>IE08 - The principal spends at least 50% of his/her time working directly with teachers to improve instruction, including classroom observations.</a:t>
            </a:r>
          </a:p>
          <a:p>
            <a:pPr lvl="1"/>
            <a:r>
              <a:rPr lang="en-US" sz="1500" b="1" i="1" dirty="0"/>
              <a:t>ID10 – The school’s Leadership Team regularly looks at performance data and aggregated classroom observation data and uses that data to make decisions about the school improvement and professional development needs.  </a:t>
            </a:r>
            <a:endParaRPr lang="en-US" sz="1500" dirty="0"/>
          </a:p>
          <a:p>
            <a:pPr marL="868680" lvl="3" indent="0">
              <a:buNone/>
            </a:pPr>
            <a:endParaRPr lang="en-US" sz="800" dirty="0"/>
          </a:p>
          <a:p>
            <a:pPr marL="1325880" lvl="3" indent="-457200">
              <a:buFont typeface="+mj-lt"/>
              <a:buAutoNum type="alphaUcPeriod" startAt="4"/>
            </a:pPr>
            <a:r>
              <a:rPr lang="en-US" sz="2000" dirty="0"/>
              <a:t>Create strategies to attract highly qualified </a:t>
            </a:r>
            <a:r>
              <a:rPr lang="en-US" sz="2000" dirty="0" smtClean="0"/>
              <a:t>teachers </a:t>
            </a:r>
            <a:r>
              <a:rPr lang="en-US" sz="2000" dirty="0">
                <a:solidFill>
                  <a:schemeClr val="tx2">
                    <a:lumMod val="50000"/>
                  </a:schemeClr>
                </a:solidFill>
              </a:rPr>
              <a:t>§1114(b)(1)(E)</a:t>
            </a:r>
            <a:r>
              <a:rPr lang="en-US" sz="2000" i="1" dirty="0">
                <a:solidFill>
                  <a:schemeClr val="tx2">
                    <a:lumMod val="50000"/>
                  </a:schemeClr>
                </a:solidFill>
              </a:rPr>
              <a:t> </a:t>
            </a:r>
            <a:endParaRPr lang="en-US" sz="2000" dirty="0" smtClean="0"/>
          </a:p>
          <a:p>
            <a:pPr marL="1325880" lvl="3" indent="-457200">
              <a:buFont typeface="+mj-lt"/>
              <a:buAutoNum type="alphaUcPeriod" startAt="5"/>
            </a:pPr>
            <a:r>
              <a:rPr lang="en-US" sz="2000" dirty="0" smtClean="0"/>
              <a:t>Create strategies to increase parental involvement  </a:t>
            </a:r>
            <a:r>
              <a:rPr lang="en-US" sz="2000" dirty="0" smtClean="0">
                <a:solidFill>
                  <a:schemeClr val="tx2">
                    <a:lumMod val="50000"/>
                  </a:schemeClr>
                </a:solidFill>
              </a:rPr>
              <a:t>§ 1114(b)(1)(F)</a:t>
            </a:r>
          </a:p>
          <a:p>
            <a:pPr marL="1600200" lvl="4" indent="-457200">
              <a:buFont typeface="+mj-lt"/>
              <a:buAutoNum type="alphaUcPeriod" startAt="5"/>
            </a:pPr>
            <a:endParaRPr lang="en-US" sz="1700" dirty="0"/>
          </a:p>
          <a:p>
            <a:pPr marL="868680" lvl="3" indent="0">
              <a:buNone/>
            </a:pPr>
            <a:endParaRPr lang="en-US" sz="800" dirty="0"/>
          </a:p>
          <a:p>
            <a:pPr marL="548640" lvl="2">
              <a:spcBef>
                <a:spcPts val="600"/>
              </a:spcBef>
              <a:buClr>
                <a:schemeClr val="accent1"/>
              </a:buClr>
            </a:pPr>
            <a:r>
              <a:rPr lang="en-US" sz="1500" b="1" i="1" dirty="0">
                <a:solidFill>
                  <a:schemeClr val="tx2"/>
                </a:solidFill>
              </a:rPr>
              <a:t>IIIB06 – All teachers systematically report to parents the student’s mastery of specific standards-based objectives.</a:t>
            </a:r>
          </a:p>
        </p:txBody>
      </p:sp>
    </p:spTree>
    <p:extLst>
      <p:ext uri="{BB962C8B-B14F-4D97-AF65-F5344CB8AC3E}">
        <p14:creationId xmlns:p14="http://schemas.microsoft.com/office/powerpoint/2010/main" val="14745854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11</a:t>
            </a:fld>
            <a:endParaRPr lang="en-US"/>
          </a:p>
        </p:txBody>
      </p:sp>
      <p:sp>
        <p:nvSpPr>
          <p:cNvPr id="5" name="Content Placeholder 4"/>
          <p:cNvSpPr>
            <a:spLocks noGrp="1"/>
          </p:cNvSpPr>
          <p:nvPr>
            <p:ph sz="quarter" idx="1"/>
          </p:nvPr>
        </p:nvSpPr>
        <p:spPr>
          <a:xfrm>
            <a:off x="457200" y="1371600"/>
            <a:ext cx="8229600" cy="4785360"/>
          </a:xfrm>
        </p:spPr>
        <p:txBody>
          <a:bodyPr>
            <a:normAutofit fontScale="92500" lnSpcReduction="20000"/>
          </a:bodyPr>
          <a:lstStyle/>
          <a:p>
            <a:pPr marL="514350" lvl="0" indent="-514350">
              <a:buFont typeface="+mj-lt"/>
              <a:buAutoNum type="arabicPeriod" startAt="2"/>
            </a:pPr>
            <a:r>
              <a:rPr lang="en-US" dirty="0"/>
              <a:t>The</a:t>
            </a:r>
            <a:r>
              <a:rPr lang="en-US" b="1" dirty="0"/>
              <a:t> comprehensive schoolwide plan</a:t>
            </a:r>
            <a:r>
              <a:rPr lang="en-US" dirty="0"/>
              <a:t> must – </a:t>
            </a:r>
          </a:p>
          <a:p>
            <a:pPr marL="0" lvl="1" indent="0">
              <a:spcBef>
                <a:spcPts val="600"/>
              </a:spcBef>
              <a:buClr>
                <a:schemeClr val="accent1"/>
              </a:buClr>
              <a:buNone/>
            </a:pPr>
            <a:endParaRPr lang="en-US" sz="800" dirty="0"/>
          </a:p>
          <a:p>
            <a:pPr marL="1325880" lvl="3" indent="-457200">
              <a:buFont typeface="+mj-lt"/>
              <a:buAutoNum type="alphaUcPeriod" startAt="6"/>
            </a:pPr>
            <a:r>
              <a:rPr lang="en-US" sz="1900" dirty="0"/>
              <a:t>Develop plans to assist preschool students through the transition from early childhood programs to local elementary school </a:t>
            </a:r>
            <a:r>
              <a:rPr lang="en-US" sz="1900" dirty="0" smtClean="0"/>
              <a:t>programs  </a:t>
            </a:r>
            <a:r>
              <a:rPr lang="en-US" sz="2000" dirty="0"/>
              <a:t>§1114(b)(1)(</a:t>
            </a:r>
            <a:r>
              <a:rPr lang="en-US" sz="2000" dirty="0" smtClean="0"/>
              <a:t>G)</a:t>
            </a:r>
            <a:endParaRPr lang="en-US" sz="2000" dirty="0"/>
          </a:p>
          <a:p>
            <a:pPr marL="1325880" lvl="3" indent="-457200">
              <a:buFont typeface="+mj-lt"/>
              <a:buAutoNum type="alphaUcPeriod" startAt="6"/>
            </a:pPr>
            <a:endParaRPr lang="en-US" sz="1900" dirty="0"/>
          </a:p>
          <a:p>
            <a:pPr marL="1325880" lvl="3" indent="-457200">
              <a:buFont typeface="+mj-lt"/>
              <a:buAutoNum type="alphaUcPeriod" startAt="7"/>
            </a:pPr>
            <a:r>
              <a:rPr lang="en-US" sz="1900" dirty="0"/>
              <a:t>Identify measures to include teachers in decisions regarding the use of academic </a:t>
            </a:r>
            <a:r>
              <a:rPr lang="en-US" sz="1900" dirty="0" smtClean="0"/>
              <a:t>assessments </a:t>
            </a:r>
            <a:r>
              <a:rPr lang="en-US" sz="2000" dirty="0">
                <a:solidFill>
                  <a:schemeClr val="tx2">
                    <a:lumMod val="50000"/>
                  </a:schemeClr>
                </a:solidFill>
              </a:rPr>
              <a:t>§1114(b)(1)(H)</a:t>
            </a:r>
            <a:r>
              <a:rPr lang="en-US" sz="2000" i="1" dirty="0">
                <a:solidFill>
                  <a:schemeClr val="tx2">
                    <a:lumMod val="50000"/>
                  </a:schemeClr>
                </a:solidFill>
              </a:rPr>
              <a:t> </a:t>
            </a:r>
            <a:endParaRPr lang="en-US" sz="1900" dirty="0"/>
          </a:p>
          <a:p>
            <a:pPr marL="868680" lvl="3" indent="0">
              <a:buNone/>
            </a:pPr>
            <a:endParaRPr lang="en-US" sz="900" dirty="0"/>
          </a:p>
          <a:p>
            <a:pPr lvl="1"/>
            <a:r>
              <a:rPr lang="en-US" sz="1500" b="1" i="1" dirty="0"/>
              <a:t>ID11 – Teachers are organized into grade-level, grade-level cluster, or subject-area Instructional Teams.</a:t>
            </a:r>
          </a:p>
          <a:p>
            <a:pPr lvl="1"/>
            <a:r>
              <a:rPr lang="en-US" sz="1500" b="1" i="1" dirty="0"/>
              <a:t>ID13 – Instructional Teams meet for blocks of time (4-6 hour blocks, once a month; whole days before and after school year)</a:t>
            </a:r>
          </a:p>
          <a:p>
            <a:pPr lvl="1"/>
            <a:r>
              <a:rPr lang="en-US" sz="1500" b="1" i="1" dirty="0"/>
              <a:t>IID03 – Teachers receive timely reports of results from standardized and objectives-based tests.</a:t>
            </a:r>
          </a:p>
          <a:p>
            <a:pPr lvl="1"/>
            <a:r>
              <a:rPr lang="en-US" sz="1500" b="1" i="1" dirty="0"/>
              <a:t>IID10 – Instructional Teams use student learning data to identify students in need of instructional support or enhancement.</a:t>
            </a:r>
          </a:p>
          <a:p>
            <a:pPr lvl="1"/>
            <a:r>
              <a:rPr lang="en-US" sz="1500" b="1" i="1" dirty="0"/>
              <a:t>IID11 – Instructional Teams review the results of unit pre/post-tests to make decisions about the curriculum and instructional plans and to “red flag” students in need of intervention (both students in need of tutoring or extra help and students needing enhanced learning opportunities because of their early mastery of objectives)</a:t>
            </a:r>
          </a:p>
        </p:txBody>
      </p:sp>
    </p:spTree>
    <p:extLst>
      <p:ext uri="{BB962C8B-B14F-4D97-AF65-F5344CB8AC3E}">
        <p14:creationId xmlns:p14="http://schemas.microsoft.com/office/powerpoint/2010/main" val="3170486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12</a:t>
            </a:fld>
            <a:endParaRPr lang="en-US"/>
          </a:p>
        </p:txBody>
      </p:sp>
      <p:sp>
        <p:nvSpPr>
          <p:cNvPr id="5" name="Content Placeholder 4"/>
          <p:cNvSpPr>
            <a:spLocks noGrp="1"/>
          </p:cNvSpPr>
          <p:nvPr>
            <p:ph sz="quarter" idx="1"/>
          </p:nvPr>
        </p:nvSpPr>
        <p:spPr>
          <a:xfrm>
            <a:off x="457200" y="1524000"/>
            <a:ext cx="8229600" cy="4632960"/>
          </a:xfrm>
        </p:spPr>
        <p:txBody>
          <a:bodyPr>
            <a:normAutofit lnSpcReduction="10000"/>
          </a:bodyPr>
          <a:lstStyle/>
          <a:p>
            <a:pPr marL="514350" lvl="0" indent="-514350">
              <a:buFont typeface="+mj-lt"/>
              <a:buAutoNum type="arabicPeriod" startAt="2"/>
            </a:pPr>
            <a:r>
              <a:rPr lang="en-US" dirty="0"/>
              <a:t>The</a:t>
            </a:r>
            <a:r>
              <a:rPr lang="en-US" b="1" dirty="0"/>
              <a:t> comprehensive schoolwide plan</a:t>
            </a:r>
            <a:r>
              <a:rPr lang="en-US" dirty="0"/>
              <a:t> must – </a:t>
            </a:r>
          </a:p>
          <a:p>
            <a:pPr marL="274320" lvl="1" indent="0">
              <a:buNone/>
            </a:pPr>
            <a:endParaRPr lang="en-US" sz="800" dirty="0"/>
          </a:p>
          <a:p>
            <a:pPr marL="1325880" lvl="3" indent="-457200">
              <a:buFont typeface="+mj-lt"/>
              <a:buAutoNum type="alphaUcPeriod" startAt="8"/>
            </a:pPr>
            <a:r>
              <a:rPr lang="en-US" sz="2000" dirty="0"/>
              <a:t>Conduct activities to ensure that students who experience difficulty attaining proficiency receive effective, timely, additional </a:t>
            </a:r>
            <a:r>
              <a:rPr lang="en-US" sz="2000" dirty="0" smtClean="0"/>
              <a:t>assistance  </a:t>
            </a:r>
            <a:r>
              <a:rPr lang="en-US" sz="2000" dirty="0">
                <a:solidFill>
                  <a:schemeClr val="tx2">
                    <a:lumMod val="50000"/>
                  </a:schemeClr>
                </a:solidFill>
              </a:rPr>
              <a:t>-§1114(b)(1)(I)</a:t>
            </a:r>
            <a:endParaRPr lang="en-US" sz="2000" dirty="0"/>
          </a:p>
          <a:p>
            <a:pPr marL="868680" lvl="3" indent="0">
              <a:buNone/>
            </a:pPr>
            <a:endParaRPr lang="en-US" sz="800" dirty="0"/>
          </a:p>
          <a:p>
            <a:pPr lvl="1"/>
            <a:r>
              <a:rPr lang="en-US" sz="1400" b="1" i="1" dirty="0"/>
              <a:t>IID11 – Instructional Teams review the results of unit pre/post-tests to make decisions about the curriculum and instructional plans and to “red flag” students in need of intervention (both students in need of tutoring or extra help and students needing enhanced learning opportunities because of their early mastery of objectives)</a:t>
            </a:r>
          </a:p>
          <a:p>
            <a:pPr lvl="1"/>
            <a:r>
              <a:rPr lang="en-US" sz="1400" b="1" i="1" dirty="0"/>
              <a:t>IIIA07 – All teachers differentiate assignments (individualize instruction) in response to individual student performance on pre-tests and other methods of assessments.</a:t>
            </a:r>
          </a:p>
          <a:p>
            <a:pPr lvl="1"/>
            <a:r>
              <a:rPr lang="en-US" sz="1400" b="1" i="1" dirty="0"/>
              <a:t>IIIA31 – All teachers interact instructionally with students (explaining, checking, giving feedback)</a:t>
            </a:r>
          </a:p>
          <a:p>
            <a:pPr lvl="1"/>
            <a:r>
              <a:rPr lang="en-US" sz="1400" b="1" i="1" dirty="0"/>
              <a:t>IIIC05 – All teachers use a variety of instructional modes (whole class, teacher-directed groups, student-directed groups, independent work, computer-based, and homework)</a:t>
            </a:r>
          </a:p>
          <a:p>
            <a:pPr marL="274320" lvl="1" indent="0">
              <a:buNone/>
            </a:pPr>
            <a:endParaRPr lang="en-US" sz="800" dirty="0"/>
          </a:p>
          <a:p>
            <a:pPr marL="1325880" lvl="3" indent="-457200">
              <a:buFont typeface="+mj-lt"/>
              <a:buAutoNum type="alphaUcPeriod" startAt="9"/>
            </a:pPr>
            <a:r>
              <a:rPr lang="en-US" sz="2000" dirty="0"/>
              <a:t>Coordinate and integrate Federal, State, and local services and </a:t>
            </a:r>
            <a:r>
              <a:rPr lang="en-US" sz="2000" dirty="0" smtClean="0"/>
              <a:t>programs   </a:t>
            </a:r>
            <a:r>
              <a:rPr lang="en-US" sz="2000" b="1" dirty="0"/>
              <a:t>§</a:t>
            </a:r>
            <a:r>
              <a:rPr lang="en-US" sz="2000" dirty="0"/>
              <a:t>1114(b)(1)(J)</a:t>
            </a:r>
          </a:p>
          <a:p>
            <a:pPr marL="1325880" lvl="3" indent="-457200">
              <a:buFont typeface="+mj-lt"/>
              <a:buAutoNum type="alphaUcPeriod" startAt="9"/>
            </a:pPr>
            <a:endParaRPr lang="en-US" sz="2000" dirty="0"/>
          </a:p>
        </p:txBody>
      </p:sp>
    </p:spTree>
    <p:extLst>
      <p:ext uri="{BB962C8B-B14F-4D97-AF65-F5344CB8AC3E}">
        <p14:creationId xmlns:p14="http://schemas.microsoft.com/office/powerpoint/2010/main" val="12220582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13</a:t>
            </a:fld>
            <a:endParaRPr lang="en-US"/>
          </a:p>
        </p:txBody>
      </p:sp>
      <p:sp>
        <p:nvSpPr>
          <p:cNvPr id="5" name="Content Placeholder 4"/>
          <p:cNvSpPr>
            <a:spLocks noGrp="1"/>
          </p:cNvSpPr>
          <p:nvPr>
            <p:ph sz="quarter" idx="1"/>
          </p:nvPr>
        </p:nvSpPr>
        <p:spPr>
          <a:xfrm>
            <a:off x="457200" y="1371600"/>
            <a:ext cx="8229600" cy="4785360"/>
          </a:xfrm>
        </p:spPr>
        <p:txBody>
          <a:bodyPr>
            <a:normAutofit/>
          </a:bodyPr>
          <a:lstStyle/>
          <a:p>
            <a:pPr marL="514350" lvl="0" indent="-514350">
              <a:buFont typeface="+mj-lt"/>
              <a:buAutoNum type="arabicPeriod" startAt="3"/>
            </a:pPr>
            <a:r>
              <a:rPr lang="en-US" sz="2800" b="1" dirty="0"/>
              <a:t>Evaluation - </a:t>
            </a:r>
            <a:r>
              <a:rPr lang="en-US" sz="2800" dirty="0"/>
              <a:t>The school must </a:t>
            </a:r>
            <a:r>
              <a:rPr lang="en-US" sz="2800" b="1" dirty="0"/>
              <a:t>evaluate annually</a:t>
            </a:r>
            <a:r>
              <a:rPr lang="en-US" sz="2800" dirty="0"/>
              <a:t> the outcomes and the implementation to determine whether the academic achievement of all students, and particularly of low-achieving students’ goals and objectives were achieved.</a:t>
            </a:r>
          </a:p>
          <a:p>
            <a:pPr marL="0" lvl="0" indent="0">
              <a:buNone/>
            </a:pPr>
            <a:endParaRPr lang="en-US" sz="1700" dirty="0"/>
          </a:p>
          <a:p>
            <a:pPr marL="274320" lvl="1" indent="0">
              <a:buNone/>
            </a:pPr>
            <a:endParaRPr lang="en-US" b="1" dirty="0"/>
          </a:p>
          <a:p>
            <a:pPr marL="0" indent="0">
              <a:buNone/>
            </a:pPr>
            <a:endParaRPr lang="en-US" dirty="0"/>
          </a:p>
        </p:txBody>
      </p:sp>
    </p:spTree>
    <p:extLst>
      <p:ext uri="{BB962C8B-B14F-4D97-AF65-F5344CB8AC3E}">
        <p14:creationId xmlns:p14="http://schemas.microsoft.com/office/powerpoint/2010/main" val="4167727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pPr algn="ctr"/>
            <a:r>
              <a:rPr lang="en-US" b="1" dirty="0" smtClean="0"/>
              <a:t>Developing </a:t>
            </a:r>
            <a:r>
              <a:rPr lang="en-US" b="1" dirty="0"/>
              <a:t>a </a:t>
            </a:r>
            <a:r>
              <a:rPr lang="en-US" b="1" dirty="0" smtClean="0"/>
              <a:t>Budget</a:t>
            </a:r>
            <a:endParaRPr lang="en-US" dirty="0"/>
          </a:p>
        </p:txBody>
      </p:sp>
      <p:sp>
        <p:nvSpPr>
          <p:cNvPr id="4" name="Date Placeholder 3"/>
          <p:cNvSpPr>
            <a:spLocks noGrp="1"/>
          </p:cNvSpPr>
          <p:nvPr>
            <p:ph type="dt" sz="half" idx="10"/>
          </p:nvPr>
        </p:nvSpPr>
        <p:spPr/>
        <p:txBody>
          <a:bodyPr/>
          <a:lstStyle/>
          <a:p>
            <a:fld id="{B48E7FDC-98EF-4921-8852-5B82D54A299A}" type="datetime1">
              <a:rPr lang="en-US" smtClean="0"/>
              <a:t>7/21/2014</a:t>
            </a:fld>
            <a:endParaRPr lang="en-US"/>
          </a:p>
        </p:txBody>
      </p:sp>
      <p:sp>
        <p:nvSpPr>
          <p:cNvPr id="5" name="Slide Number Placeholder 4"/>
          <p:cNvSpPr>
            <a:spLocks noGrp="1"/>
          </p:cNvSpPr>
          <p:nvPr>
            <p:ph type="sldNum" sz="quarter" idx="12"/>
          </p:nvPr>
        </p:nvSpPr>
        <p:spPr/>
        <p:txBody>
          <a:bodyPr>
            <a:normAutofit/>
          </a:bodyPr>
          <a:lstStyle/>
          <a:p>
            <a:fld id="{10160C0A-B9C1-4625-A46C-BBDF07A60FD2}" type="slidenum">
              <a:rPr lang="en-US" smtClean="0"/>
              <a:t>14</a:t>
            </a:fld>
            <a:endParaRPr lang="en-US"/>
          </a:p>
        </p:txBody>
      </p:sp>
      <p:sp>
        <p:nvSpPr>
          <p:cNvPr id="3" name="Content Placeholder 2"/>
          <p:cNvSpPr>
            <a:spLocks noGrp="1"/>
          </p:cNvSpPr>
          <p:nvPr>
            <p:ph sz="quarter" idx="1"/>
          </p:nvPr>
        </p:nvSpPr>
        <p:spPr>
          <a:xfrm>
            <a:off x="457200" y="1371600"/>
            <a:ext cx="8229600" cy="4785360"/>
          </a:xfrm>
        </p:spPr>
        <p:txBody>
          <a:bodyPr>
            <a:normAutofit/>
          </a:bodyPr>
          <a:lstStyle/>
          <a:p>
            <a:r>
              <a:rPr lang="en-US" dirty="0" smtClean="0"/>
              <a:t>Begin with </a:t>
            </a:r>
            <a:r>
              <a:rPr lang="en-US" dirty="0"/>
              <a:t>your school’s Schoolwide School Improvement Plan</a:t>
            </a:r>
          </a:p>
          <a:p>
            <a:pPr lvl="1"/>
            <a:r>
              <a:rPr lang="en-US" dirty="0" smtClean="0"/>
              <a:t>Comprehensive Needs Assessment</a:t>
            </a:r>
          </a:p>
          <a:p>
            <a:pPr lvl="1"/>
            <a:r>
              <a:rPr lang="en-US" dirty="0" smtClean="0"/>
              <a:t>Comprehensive Plan</a:t>
            </a:r>
          </a:p>
          <a:p>
            <a:r>
              <a:rPr lang="en-US" dirty="0" smtClean="0"/>
              <a:t>Follow school-wide plan and school improvement plan</a:t>
            </a:r>
          </a:p>
          <a:p>
            <a:r>
              <a:rPr lang="en-US" dirty="0" smtClean="0"/>
              <a:t>Review </a:t>
            </a:r>
            <a:r>
              <a:rPr lang="en-US" dirty="0"/>
              <a:t>the </a:t>
            </a:r>
            <a:r>
              <a:rPr lang="en-US" dirty="0" smtClean="0"/>
              <a:t>prior year funding to </a:t>
            </a:r>
            <a:r>
              <a:rPr lang="en-US" dirty="0"/>
              <a:t>project future funding levels. </a:t>
            </a:r>
            <a:endParaRPr lang="en-US" dirty="0" smtClean="0"/>
          </a:p>
          <a:p>
            <a:pPr lvl="1"/>
            <a:r>
              <a:rPr lang="en-US" dirty="0"/>
              <a:t>Funding levels of grant programs change each year.</a:t>
            </a:r>
          </a:p>
          <a:p>
            <a:r>
              <a:rPr lang="en-US" dirty="0" smtClean="0"/>
              <a:t>Make </a:t>
            </a:r>
            <a:r>
              <a:rPr lang="en-US" dirty="0"/>
              <a:t>lists of budget items needed for the </a:t>
            </a:r>
            <a:r>
              <a:rPr lang="en-US" dirty="0" smtClean="0"/>
              <a:t>project from NS and/or SWP.</a:t>
            </a:r>
            <a:endParaRPr lang="en-US" dirty="0"/>
          </a:p>
        </p:txBody>
      </p:sp>
    </p:spTree>
    <p:extLst>
      <p:ext uri="{BB962C8B-B14F-4D97-AF65-F5344CB8AC3E}">
        <p14:creationId xmlns:p14="http://schemas.microsoft.com/office/powerpoint/2010/main" val="277881633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lstStyle/>
          <a:p>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15</a:t>
            </a:fld>
            <a:endParaRPr lang="en-US"/>
          </a:p>
        </p:txBody>
      </p:sp>
      <p:sp>
        <p:nvSpPr>
          <p:cNvPr id="5" name="Content Placeholder 4"/>
          <p:cNvSpPr>
            <a:spLocks noGrp="1"/>
          </p:cNvSpPr>
          <p:nvPr>
            <p:ph sz="quarter" idx="1"/>
          </p:nvPr>
        </p:nvSpPr>
        <p:spPr>
          <a:xfrm>
            <a:off x="381000" y="1524000"/>
            <a:ext cx="2590800" cy="4648200"/>
          </a:xfrm>
        </p:spPr>
        <p:txBody>
          <a:bodyPr>
            <a:normAutofit fontScale="92500" lnSpcReduction="20000"/>
          </a:bodyPr>
          <a:lstStyle/>
          <a:p>
            <a:r>
              <a:rPr lang="en-US" dirty="0" smtClean="0"/>
              <a:t>Part II – </a:t>
            </a:r>
          </a:p>
          <a:p>
            <a:pPr marL="0" indent="0">
              <a:buNone/>
            </a:pPr>
            <a:r>
              <a:rPr lang="en-US" dirty="0" smtClean="0"/>
              <a:t>Three tools - use one that show all funding sources</a:t>
            </a:r>
            <a:endParaRPr lang="en-US" dirty="0"/>
          </a:p>
          <a:p>
            <a:pPr marL="0" indent="0">
              <a:buNone/>
            </a:pPr>
            <a:endParaRPr lang="en-US" sz="2400" dirty="0" smtClean="0"/>
          </a:p>
          <a:p>
            <a:pPr marL="0" indent="0">
              <a:buNone/>
            </a:pPr>
            <a:r>
              <a:rPr lang="en-US" sz="2400" dirty="0" smtClean="0"/>
              <a:t>Consolidated </a:t>
            </a:r>
            <a:r>
              <a:rPr lang="en-US" sz="2400" dirty="0" err="1" smtClean="0"/>
              <a:t>Schoolwide</a:t>
            </a:r>
            <a:r>
              <a:rPr lang="en-US" sz="2400" dirty="0" smtClean="0"/>
              <a:t> Budget Template</a:t>
            </a:r>
          </a:p>
          <a:p>
            <a:endParaRPr lang="en-US" sz="2400" dirty="0" smtClean="0"/>
          </a:p>
          <a:p>
            <a:pPr marL="0" indent="0">
              <a:buNone/>
            </a:pPr>
            <a:r>
              <a:rPr lang="en-US" sz="2400" dirty="0" smtClean="0"/>
              <a:t>Web Budget </a:t>
            </a:r>
          </a:p>
          <a:p>
            <a:endParaRPr lang="en-US" sz="2400" dirty="0"/>
          </a:p>
          <a:p>
            <a:pPr marL="0" indent="0">
              <a:buNone/>
            </a:pPr>
            <a:r>
              <a:rPr lang="en-US" sz="2400" dirty="0" smtClean="0"/>
              <a:t>School’s/tribe’s</a:t>
            </a:r>
            <a:endParaRPr lang="en-US" dirty="0" smtClean="0"/>
          </a:p>
          <a:p>
            <a:pPr marL="0" indent="0">
              <a:buNone/>
            </a:pPr>
            <a:r>
              <a:rPr lang="en-US" sz="2400" dirty="0" smtClean="0"/>
              <a:t>format</a:t>
            </a:r>
          </a:p>
        </p:txBody>
      </p:sp>
      <p:pic>
        <p:nvPicPr>
          <p:cNvPr id="6" name="Picture 5"/>
          <p:cNvPicPr/>
          <p:nvPr/>
        </p:nvPicPr>
        <p:blipFill rotWithShape="1">
          <a:blip r:embed="rId3"/>
          <a:srcRect l="10664" t="14226" r="70908" b="77436"/>
          <a:stretch/>
        </p:blipFill>
        <p:spPr bwMode="auto">
          <a:xfrm>
            <a:off x="457200" y="152400"/>
            <a:ext cx="8382000" cy="1219200"/>
          </a:xfrm>
          <a:prstGeom prst="rect">
            <a:avLst/>
          </a:prstGeom>
          <a:ln>
            <a:noFill/>
          </a:ln>
          <a:extLst>
            <a:ext uri="{53640926-AAD7-44D8-BBD7-CCE9431645EC}">
              <a14:shadowObscured xmlns:a14="http://schemas.microsoft.com/office/drawing/2010/main"/>
            </a:ext>
          </a:extLst>
        </p:spPr>
      </p:pic>
      <p:pic>
        <p:nvPicPr>
          <p:cNvPr id="15" name="Content Placeholder 14"/>
          <p:cNvPicPr>
            <a:picLocks noGrp="1"/>
          </p:cNvPicPr>
          <p:nvPr>
            <p:ph sz="quarter" idx="2"/>
          </p:nvPr>
        </p:nvPicPr>
        <p:blipFill rotWithShape="1">
          <a:blip r:embed="rId4"/>
          <a:srcRect l="12104" t="20556" r="62421" b="6668"/>
          <a:stretch/>
        </p:blipFill>
        <p:spPr bwMode="auto">
          <a:xfrm>
            <a:off x="3276600" y="1392382"/>
            <a:ext cx="5562600" cy="4932218"/>
          </a:xfrm>
          <a:prstGeom prst="rect">
            <a:avLst/>
          </a:prstGeom>
          <a:ln>
            <a:noFill/>
          </a:ln>
          <a:extLst>
            <a:ext uri="{53640926-AAD7-44D8-BBD7-CCE9431645EC}">
              <a14:shadowObscured xmlns:a14="http://schemas.microsoft.com/office/drawing/2010/main"/>
            </a:ext>
          </a:extLst>
        </p:spPr>
      </p:pic>
      <p:sp>
        <p:nvSpPr>
          <p:cNvPr id="16" name="Oval 15"/>
          <p:cNvSpPr/>
          <p:nvPr/>
        </p:nvSpPr>
        <p:spPr>
          <a:xfrm>
            <a:off x="3657600" y="5562600"/>
            <a:ext cx="14478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Arrow Connector 17"/>
          <p:cNvCxnSpPr/>
          <p:nvPr/>
        </p:nvCxnSpPr>
        <p:spPr>
          <a:xfrm>
            <a:off x="2667000" y="3810000"/>
            <a:ext cx="990600" cy="1961297"/>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17733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Native Star – </a:t>
            </a:r>
            <a:br>
              <a:rPr lang="en-US" dirty="0" smtClean="0"/>
            </a:br>
            <a:r>
              <a:rPr lang="en-US" dirty="0" smtClean="0"/>
              <a:t>Consolidated </a:t>
            </a:r>
            <a:r>
              <a:rPr lang="en-US" dirty="0" err="1" smtClean="0"/>
              <a:t>Schoolwide</a:t>
            </a:r>
            <a:r>
              <a:rPr lang="en-US" dirty="0" smtClean="0"/>
              <a:t> Budget</a:t>
            </a:r>
            <a:endParaRPr lang="en-US" dirty="0"/>
          </a:p>
        </p:txBody>
      </p:sp>
      <p:sp>
        <p:nvSpPr>
          <p:cNvPr id="3" name="Date Placeholder 2"/>
          <p:cNvSpPr>
            <a:spLocks noGrp="1"/>
          </p:cNvSpPr>
          <p:nvPr>
            <p:ph type="dt" sz="half" idx="10"/>
          </p:nvPr>
        </p:nvSpPr>
        <p:spPr/>
        <p:txBody>
          <a:bodyPr/>
          <a:lstStyle/>
          <a:p>
            <a:fld id="{FAC2968C-6E98-474C-9B65-16ABD05E828F}"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16</a:t>
            </a:fld>
            <a:endParaRPr lang="en-US"/>
          </a:p>
        </p:txBody>
      </p:sp>
      <p:sp>
        <p:nvSpPr>
          <p:cNvPr id="5" name="Content Placeholder 4"/>
          <p:cNvSpPr>
            <a:spLocks noGrp="1"/>
          </p:cNvSpPr>
          <p:nvPr>
            <p:ph sz="quarter" idx="1"/>
          </p:nvPr>
        </p:nvSpPr>
        <p:spPr/>
        <p:txBody>
          <a:bodyPr/>
          <a:lstStyle/>
          <a:p>
            <a:r>
              <a:rPr lang="en-US" dirty="0" smtClean="0"/>
              <a:t>Doc and Links</a:t>
            </a:r>
            <a:endParaRPr lang="en-US" dirty="0"/>
          </a:p>
        </p:txBody>
      </p:sp>
      <p:pic>
        <p:nvPicPr>
          <p:cNvPr id="7" name="Content Placeholder 6"/>
          <p:cNvPicPr>
            <a:picLocks noGrp="1"/>
          </p:cNvPicPr>
          <p:nvPr>
            <p:ph sz="quarter" idx="2"/>
          </p:nvPr>
        </p:nvPicPr>
        <p:blipFill rotWithShape="1">
          <a:blip r:embed="rId2"/>
          <a:srcRect l="13461" t="11282" r="63782" b="14871"/>
          <a:stretch/>
        </p:blipFill>
        <p:spPr bwMode="auto">
          <a:xfrm>
            <a:off x="4114800" y="1143000"/>
            <a:ext cx="4724399" cy="5181600"/>
          </a:xfrm>
          <a:prstGeom prst="rect">
            <a:avLst/>
          </a:prstGeom>
          <a:ln>
            <a:noFill/>
          </a:ln>
          <a:extLst>
            <a:ext uri="{53640926-AAD7-44D8-BBD7-CCE9431645EC}">
              <a14:shadowObscured xmlns:a14="http://schemas.microsoft.com/office/drawing/2010/main"/>
            </a:ext>
          </a:extLst>
        </p:spPr>
      </p:pic>
      <p:sp>
        <p:nvSpPr>
          <p:cNvPr id="8" name="Oval 7"/>
          <p:cNvSpPr/>
          <p:nvPr/>
        </p:nvSpPr>
        <p:spPr>
          <a:xfrm>
            <a:off x="4191000" y="4343400"/>
            <a:ext cx="1447800" cy="4953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692239" y="2743200"/>
            <a:ext cx="1013361" cy="2449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Arrow Connector 10"/>
          <p:cNvCxnSpPr>
            <a:endCxn id="8" idx="1"/>
          </p:cNvCxnSpPr>
          <p:nvPr/>
        </p:nvCxnSpPr>
        <p:spPr>
          <a:xfrm>
            <a:off x="1676400" y="1676400"/>
            <a:ext cx="2726625" cy="27395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endCxn id="9" idx="1"/>
          </p:cNvCxnSpPr>
          <p:nvPr/>
        </p:nvCxnSpPr>
        <p:spPr>
          <a:xfrm>
            <a:off x="1676400" y="1676400"/>
            <a:ext cx="4164242" cy="11026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93576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6858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smtClean="0"/>
              <a:t>BASE </a:t>
            </a:r>
            <a:r>
              <a:rPr lang="en-US" dirty="0"/>
              <a:t>VERSES SUPPLEMENTAL </a:t>
            </a:r>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17</a:t>
            </a:fld>
            <a:endParaRPr lang="en-US"/>
          </a:p>
        </p:txBody>
      </p:sp>
      <p:sp>
        <p:nvSpPr>
          <p:cNvPr id="5" name="Content Placeholder 4"/>
          <p:cNvSpPr>
            <a:spLocks noGrp="1"/>
          </p:cNvSpPr>
          <p:nvPr>
            <p:ph sz="quarter" idx="1"/>
          </p:nvPr>
        </p:nvSpPr>
        <p:spPr/>
        <p:txBody>
          <a:bodyPr/>
          <a:lstStyle/>
          <a:p>
            <a:pPr lvl="1"/>
            <a:r>
              <a:rPr lang="en-US" sz="1500" dirty="0" smtClean="0"/>
              <a:t>25 </a:t>
            </a:r>
            <a:r>
              <a:rPr lang="en-US" sz="1500" dirty="0"/>
              <a:t>CFR Ch. I (4–1–01 Edition), PART 39—THE INDIAN SCHOOL EQUALIZATION </a:t>
            </a:r>
            <a:r>
              <a:rPr lang="en-US" sz="1500" dirty="0" err="1"/>
              <a:t>PROGRAM,Subpart</a:t>
            </a:r>
            <a:r>
              <a:rPr lang="en-US" sz="1500" dirty="0"/>
              <a:t> B—The Indian School Equalization Formula, § 39.11</a:t>
            </a:r>
          </a:p>
          <a:p>
            <a:pPr marL="0" indent="0">
              <a:buNone/>
            </a:pPr>
            <a:endParaRPr lang="en-US" dirty="0"/>
          </a:p>
        </p:txBody>
      </p:sp>
      <p:graphicFrame>
        <p:nvGraphicFramePr>
          <p:cNvPr id="8" name="Content Placeholder 3"/>
          <p:cNvGraphicFramePr>
            <a:graphicFrameLocks/>
          </p:cNvGraphicFramePr>
          <p:nvPr>
            <p:extLst>
              <p:ext uri="{D42A27DB-BD31-4B8C-83A1-F6EECF244321}">
                <p14:modId xmlns:p14="http://schemas.microsoft.com/office/powerpoint/2010/main" val="3239928943"/>
              </p:ext>
            </p:extLst>
          </p:nvPr>
        </p:nvGraphicFramePr>
        <p:xfrm>
          <a:off x="1143000" y="2362200"/>
          <a:ext cx="6553200" cy="3810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275111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Supplement, Not Supplant </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18</a:t>
            </a:fld>
            <a:endParaRPr lang="en-US"/>
          </a:p>
        </p:txBody>
      </p:sp>
      <p:sp>
        <p:nvSpPr>
          <p:cNvPr id="5" name="Content Placeholder 4"/>
          <p:cNvSpPr>
            <a:spLocks noGrp="1"/>
          </p:cNvSpPr>
          <p:nvPr>
            <p:ph sz="quarter" idx="1"/>
          </p:nvPr>
        </p:nvSpPr>
        <p:spPr>
          <a:xfrm>
            <a:off x="457200" y="1524000"/>
            <a:ext cx="8229600" cy="4800600"/>
          </a:xfrm>
        </p:spPr>
        <p:txBody>
          <a:bodyPr>
            <a:normAutofit fontScale="77500" lnSpcReduction="20000"/>
          </a:bodyPr>
          <a:lstStyle/>
          <a:p>
            <a:pPr marL="0" indent="0">
              <a:buNone/>
            </a:pPr>
            <a:r>
              <a:rPr lang="en-US" b="1" dirty="0"/>
              <a:t>Background:  Supplement, Not Supplant Requirement for Elementary Secondary Education Act (ESEA) and Individuals with Disabilities Education Act (IDEA) Funds.  </a:t>
            </a:r>
            <a:r>
              <a:rPr lang="en-US" dirty="0"/>
              <a:t>Under the Federal “supplement not supplant” requirement, the Bureau of Indian Education LEAs/Schools may use these federal funds only to supplement not supplant.  These provisions generally operate the same way for all programs. </a:t>
            </a:r>
            <a:endParaRPr lang="en-US" dirty="0" smtClean="0"/>
          </a:p>
          <a:p>
            <a:pPr marL="0" indent="0">
              <a:buNone/>
            </a:pPr>
            <a:endParaRPr lang="en-US" dirty="0" smtClean="0"/>
          </a:p>
          <a:p>
            <a:pPr marL="0" indent="0">
              <a:buNone/>
            </a:pPr>
            <a:r>
              <a:rPr lang="en-US" dirty="0" smtClean="0"/>
              <a:t>Supplanting </a:t>
            </a:r>
            <a:r>
              <a:rPr lang="en-US" dirty="0"/>
              <a:t>is presumed to occur in the following instances:</a:t>
            </a:r>
          </a:p>
          <a:p>
            <a:pPr marL="0" indent="0">
              <a:buNone/>
            </a:pPr>
            <a:r>
              <a:rPr lang="en-US" b="1" dirty="0"/>
              <a:t> </a:t>
            </a:r>
            <a:endParaRPr lang="en-US" sz="1000" dirty="0" smtClean="0"/>
          </a:p>
          <a:p>
            <a:pPr lvl="1"/>
            <a:r>
              <a:rPr lang="en-US" dirty="0" smtClean="0"/>
              <a:t>The local educational agency or school uses Federal funds to provide services that it is required to make available under other Federal, State or local law.</a:t>
            </a:r>
          </a:p>
          <a:p>
            <a:pPr lvl="1"/>
            <a:r>
              <a:rPr lang="en-US" dirty="0" smtClean="0"/>
              <a:t>The </a:t>
            </a:r>
            <a:r>
              <a:rPr lang="en-US" dirty="0"/>
              <a:t>agency or school district uses Federal funds to provide services that it provided with non-Federal funds in the immediate prior years.</a:t>
            </a:r>
          </a:p>
          <a:p>
            <a:pPr marL="0" indent="0">
              <a:buNone/>
            </a:pPr>
            <a:endParaRPr lang="en-US" dirty="0" smtClean="0"/>
          </a:p>
          <a:p>
            <a:pPr marL="0" lvl="1" indent="0">
              <a:spcBef>
                <a:spcPts val="600"/>
              </a:spcBef>
              <a:buClr>
                <a:schemeClr val="accent1"/>
              </a:buClr>
              <a:buNone/>
            </a:pPr>
            <a:r>
              <a:rPr lang="en-US" dirty="0">
                <a:solidFill>
                  <a:schemeClr val="tx1"/>
                </a:solidFill>
              </a:rPr>
              <a:t>Because of the importance of the supplement/supplant requirement, it is very important that LEAs/Schools maintain good fiscal records and other documentation that will permit an auditor or program monitor to conclude that they have overcome a presumption that supplanting has occurred.  </a:t>
            </a:r>
          </a:p>
          <a:p>
            <a:pPr marL="0" indent="0">
              <a:buNone/>
            </a:pPr>
            <a:endParaRPr lang="en-US" dirty="0"/>
          </a:p>
          <a:p>
            <a:pPr lvl="1"/>
            <a:endParaRPr lang="en-US" dirty="0"/>
          </a:p>
          <a:p>
            <a:endParaRPr lang="en-US" dirty="0"/>
          </a:p>
        </p:txBody>
      </p:sp>
    </p:spTree>
    <p:extLst>
      <p:ext uri="{BB962C8B-B14F-4D97-AF65-F5344CB8AC3E}">
        <p14:creationId xmlns:p14="http://schemas.microsoft.com/office/powerpoint/2010/main" val="28202293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0000"/>
                </a:solidFill>
              </a:rPr>
              <a:t>BUDGET MANAGEMENT</a:t>
            </a:r>
            <a:endParaRPr lang="en-US" dirty="0"/>
          </a:p>
        </p:txBody>
      </p:sp>
      <p:sp>
        <p:nvSpPr>
          <p:cNvPr id="4" name="Date Placeholder 3"/>
          <p:cNvSpPr>
            <a:spLocks noGrp="1"/>
          </p:cNvSpPr>
          <p:nvPr>
            <p:ph type="dt" sz="half" idx="10"/>
          </p:nvPr>
        </p:nvSpPr>
        <p:spPr/>
        <p:txBody>
          <a:bodyPr/>
          <a:lstStyle/>
          <a:p>
            <a:fld id="{D6AA0A70-C3BC-441F-BBF4-EA042FC82385}" type="datetime1">
              <a:rPr lang="en-US" smtClean="0"/>
              <a:t>7/21/2014</a:t>
            </a:fld>
            <a:endParaRPr lang="en-US"/>
          </a:p>
        </p:txBody>
      </p:sp>
      <p:sp>
        <p:nvSpPr>
          <p:cNvPr id="5" name="Slide Number Placeholder 4"/>
          <p:cNvSpPr>
            <a:spLocks noGrp="1"/>
          </p:cNvSpPr>
          <p:nvPr>
            <p:ph type="sldNum" sz="quarter" idx="12"/>
          </p:nvPr>
        </p:nvSpPr>
        <p:spPr/>
        <p:txBody>
          <a:bodyPr>
            <a:normAutofit/>
          </a:bodyPr>
          <a:lstStyle/>
          <a:p>
            <a:fld id="{10160C0A-B9C1-4625-A46C-BBDF07A60FD2}" type="slidenum">
              <a:rPr lang="en-US" smtClean="0"/>
              <a:t>19</a:t>
            </a:fld>
            <a:endParaRPr lang="en-US"/>
          </a:p>
        </p:txBody>
      </p:sp>
      <p:sp>
        <p:nvSpPr>
          <p:cNvPr id="3" name="Content Placeholder 2"/>
          <p:cNvSpPr>
            <a:spLocks noGrp="1"/>
          </p:cNvSpPr>
          <p:nvPr>
            <p:ph sz="quarter" idx="1"/>
          </p:nvPr>
        </p:nvSpPr>
        <p:spPr/>
        <p:txBody>
          <a:bodyPr>
            <a:normAutofit/>
          </a:bodyPr>
          <a:lstStyle/>
          <a:p>
            <a:pPr>
              <a:spcBef>
                <a:spcPct val="0"/>
              </a:spcBef>
              <a:spcAft>
                <a:spcPct val="20000"/>
              </a:spcAft>
              <a:buClr>
                <a:schemeClr val="bg1"/>
              </a:buClr>
              <a:buSzTx/>
              <a:buFontTx/>
              <a:buNone/>
            </a:pPr>
            <a:r>
              <a:rPr lang="en-US" sz="2400" dirty="0" smtClean="0">
                <a:solidFill>
                  <a:srgbClr val="000000"/>
                </a:solidFill>
                <a:latin typeface="Arial" pitchFamily="34" charset="0"/>
              </a:rPr>
              <a:t>Cost Principles  require that :</a:t>
            </a:r>
            <a:endParaRPr lang="en-US" sz="2400" dirty="0">
              <a:solidFill>
                <a:srgbClr val="000000"/>
              </a:solidFill>
              <a:latin typeface="Arial" pitchFamily="34" charset="0"/>
            </a:endParaRPr>
          </a:p>
          <a:p>
            <a:pPr>
              <a:spcBef>
                <a:spcPct val="0"/>
              </a:spcBef>
              <a:spcAft>
                <a:spcPct val="20000"/>
              </a:spcAft>
              <a:buClr>
                <a:schemeClr val="hlink"/>
              </a:buClr>
            </a:pPr>
            <a:r>
              <a:rPr lang="en-US" sz="2400" u="sng" dirty="0"/>
              <a:t>Reasonable</a:t>
            </a:r>
            <a:r>
              <a:rPr lang="en-US" sz="2400" dirty="0"/>
              <a:t>: </a:t>
            </a:r>
            <a:r>
              <a:rPr lang="en-US" sz="2400" dirty="0" smtClean="0"/>
              <a:t>  costs </a:t>
            </a:r>
            <a:r>
              <a:rPr lang="en-US" sz="2400" dirty="0"/>
              <a:t>a prudent person would have incurred </a:t>
            </a:r>
            <a:endParaRPr lang="en-US" sz="2400" dirty="0" smtClean="0"/>
          </a:p>
          <a:p>
            <a:pPr>
              <a:spcBef>
                <a:spcPct val="0"/>
              </a:spcBef>
              <a:spcAft>
                <a:spcPct val="20000"/>
              </a:spcAft>
              <a:buClr>
                <a:schemeClr val="hlink"/>
              </a:buClr>
            </a:pPr>
            <a:endParaRPr lang="en-US" sz="2400" dirty="0">
              <a:solidFill>
                <a:srgbClr val="000000"/>
              </a:solidFill>
              <a:latin typeface="Arial" pitchFamily="34" charset="0"/>
            </a:endParaRPr>
          </a:p>
          <a:p>
            <a:pPr>
              <a:spcBef>
                <a:spcPct val="0"/>
              </a:spcBef>
              <a:spcAft>
                <a:spcPct val="20000"/>
              </a:spcAft>
              <a:buClr>
                <a:schemeClr val="hlink"/>
              </a:buClr>
            </a:pPr>
            <a:r>
              <a:rPr lang="en-US" sz="2400" u="sng" dirty="0"/>
              <a:t>Allocable</a:t>
            </a:r>
            <a:r>
              <a:rPr lang="en-US" sz="2400" dirty="0"/>
              <a:t>: </a:t>
            </a:r>
            <a:r>
              <a:rPr lang="en-US" sz="2400" dirty="0" smtClean="0"/>
              <a:t>  costs </a:t>
            </a:r>
            <a:r>
              <a:rPr lang="en-US" sz="2400" dirty="0"/>
              <a:t>directly benefit the </a:t>
            </a:r>
            <a:r>
              <a:rPr lang="en-US" sz="2400" dirty="0" smtClean="0"/>
              <a:t>program </a:t>
            </a:r>
            <a:r>
              <a:rPr lang="en-US" sz="2400" dirty="0"/>
              <a:t>to which they are charged and are in proportion to the benefit received by the </a:t>
            </a:r>
            <a:r>
              <a:rPr lang="en-US" sz="2400" dirty="0" smtClean="0"/>
              <a:t>program</a:t>
            </a:r>
          </a:p>
          <a:p>
            <a:pPr>
              <a:spcBef>
                <a:spcPct val="0"/>
              </a:spcBef>
              <a:spcAft>
                <a:spcPct val="20000"/>
              </a:spcAft>
              <a:buClr>
                <a:schemeClr val="hlink"/>
              </a:buClr>
            </a:pPr>
            <a:endParaRPr lang="en-US" sz="2400" dirty="0">
              <a:solidFill>
                <a:srgbClr val="000000"/>
              </a:solidFill>
              <a:latin typeface="Arial" pitchFamily="34" charset="0"/>
            </a:endParaRPr>
          </a:p>
          <a:p>
            <a:pPr>
              <a:spcBef>
                <a:spcPct val="0"/>
              </a:spcBef>
              <a:spcAft>
                <a:spcPct val="20000"/>
              </a:spcAft>
              <a:buClr>
                <a:schemeClr val="hlink"/>
              </a:buClr>
            </a:pPr>
            <a:r>
              <a:rPr lang="en-US" sz="2400" u="sng" dirty="0"/>
              <a:t>Allowable</a:t>
            </a:r>
            <a:r>
              <a:rPr lang="en-US" sz="2400" dirty="0"/>
              <a:t>: </a:t>
            </a:r>
            <a:r>
              <a:rPr lang="en-US" sz="2400" dirty="0" smtClean="0"/>
              <a:t>  costs </a:t>
            </a:r>
            <a:r>
              <a:rPr lang="en-US" sz="2400" dirty="0"/>
              <a:t>are allocable, reasonable and not specifically excluded by </a:t>
            </a:r>
            <a:r>
              <a:rPr lang="en-US" sz="2400" dirty="0" smtClean="0"/>
              <a:t>Cost Principles</a:t>
            </a:r>
          </a:p>
          <a:p>
            <a:pPr marL="0" indent="0">
              <a:spcBef>
                <a:spcPct val="0"/>
              </a:spcBef>
              <a:spcAft>
                <a:spcPct val="20000"/>
              </a:spcAft>
              <a:buClr>
                <a:schemeClr val="hlink"/>
              </a:buClr>
              <a:buNone/>
            </a:pPr>
            <a:endParaRPr lang="en-US" sz="2400" i="1" dirty="0">
              <a:solidFill>
                <a:srgbClr val="FF0000"/>
              </a:solidFill>
              <a:latin typeface="Arial" pitchFamily="34" charset="0"/>
            </a:endParaRPr>
          </a:p>
        </p:txBody>
      </p:sp>
    </p:spTree>
    <p:extLst>
      <p:ext uri="{BB962C8B-B14F-4D97-AF65-F5344CB8AC3E}">
        <p14:creationId xmlns:p14="http://schemas.microsoft.com/office/powerpoint/2010/main" val="2804126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Purpose of Our Session</a:t>
            </a:r>
            <a:endParaRPr lang="en-US" b="1" dirty="0"/>
          </a:p>
        </p:txBody>
      </p:sp>
      <p:sp>
        <p:nvSpPr>
          <p:cNvPr id="3" name="Date Placeholder 2"/>
          <p:cNvSpPr>
            <a:spLocks noGrp="1"/>
          </p:cNvSpPr>
          <p:nvPr>
            <p:ph type="dt" sz="half" idx="10"/>
          </p:nvPr>
        </p:nvSpPr>
        <p:spPr/>
        <p:txBody>
          <a:bodyPr/>
          <a:lstStyle/>
          <a:p>
            <a:fld id="{FC8B0A4D-4094-42B5-A0AB-5AFB9EEBD913}" type="datetime1">
              <a:rPr lang="en-US" smtClean="0"/>
              <a:pPr/>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pPr/>
              <a:t>2</a:t>
            </a:fld>
            <a:endParaRPr lang="en-US"/>
          </a:p>
        </p:txBody>
      </p:sp>
      <p:sp>
        <p:nvSpPr>
          <p:cNvPr id="5" name="Content Placeholder 4"/>
          <p:cNvSpPr>
            <a:spLocks noGrp="1"/>
          </p:cNvSpPr>
          <p:nvPr>
            <p:ph sz="quarter" idx="1"/>
          </p:nvPr>
        </p:nvSpPr>
        <p:spPr>
          <a:xfrm>
            <a:off x="457200" y="1524000"/>
            <a:ext cx="8229600" cy="4632960"/>
          </a:xfrm>
        </p:spPr>
        <p:txBody>
          <a:bodyPr/>
          <a:lstStyle/>
          <a:p>
            <a:r>
              <a:rPr lang="en-US" dirty="0" smtClean="0"/>
              <a:t>Explain the impact of a </a:t>
            </a:r>
            <a:r>
              <a:rPr lang="en-US" dirty="0" smtClean="0">
                <a:solidFill>
                  <a:schemeClr val="accent1"/>
                </a:solidFill>
              </a:rPr>
              <a:t>Title I </a:t>
            </a:r>
            <a:r>
              <a:rPr lang="en-US" dirty="0" err="1" smtClean="0">
                <a:solidFill>
                  <a:schemeClr val="accent1"/>
                </a:solidFill>
              </a:rPr>
              <a:t>Schoolwide</a:t>
            </a:r>
            <a:r>
              <a:rPr lang="en-US" dirty="0" smtClean="0">
                <a:solidFill>
                  <a:schemeClr val="accent1"/>
                </a:solidFill>
              </a:rPr>
              <a:t> Program </a:t>
            </a:r>
            <a:r>
              <a:rPr lang="en-US" dirty="0" smtClean="0"/>
              <a:t>on a school’s operation and the process for developing a </a:t>
            </a:r>
            <a:r>
              <a:rPr lang="en-US" dirty="0" err="1" smtClean="0">
                <a:solidFill>
                  <a:schemeClr val="accent1"/>
                </a:solidFill>
              </a:rPr>
              <a:t>schoolwide</a:t>
            </a:r>
            <a:r>
              <a:rPr lang="en-US" dirty="0" smtClean="0">
                <a:solidFill>
                  <a:schemeClr val="accent1"/>
                </a:solidFill>
              </a:rPr>
              <a:t> consolidated budget </a:t>
            </a:r>
            <a:r>
              <a:rPr lang="en-US" dirty="0" smtClean="0"/>
              <a:t>that supports:</a:t>
            </a:r>
          </a:p>
          <a:p>
            <a:pPr lvl="1"/>
            <a:r>
              <a:rPr lang="en-US" dirty="0" smtClean="0">
                <a:solidFill>
                  <a:schemeClr val="tx2">
                    <a:lumMod val="50000"/>
                  </a:schemeClr>
                </a:solidFill>
              </a:rPr>
              <a:t>Continuous School Improvement</a:t>
            </a:r>
          </a:p>
          <a:p>
            <a:pPr lvl="1"/>
            <a:r>
              <a:rPr lang="en-US" dirty="0" smtClean="0">
                <a:solidFill>
                  <a:schemeClr val="tx2">
                    <a:lumMod val="50000"/>
                  </a:schemeClr>
                </a:solidFill>
              </a:rPr>
              <a:t>Accountability of progress for improved student outcomes </a:t>
            </a:r>
          </a:p>
          <a:p>
            <a:pPr lvl="1"/>
            <a:r>
              <a:rPr lang="en-US" dirty="0" smtClean="0">
                <a:solidFill>
                  <a:schemeClr val="tx2">
                    <a:lumMod val="50000"/>
                  </a:schemeClr>
                </a:solidFill>
              </a:rPr>
              <a:t>Ongoing and transparent activities involving the various stakeholders</a:t>
            </a:r>
          </a:p>
          <a:p>
            <a:pPr lvl="1"/>
            <a:r>
              <a:rPr lang="en-US" dirty="0" smtClean="0">
                <a:solidFill>
                  <a:schemeClr val="tx2">
                    <a:lumMod val="50000"/>
                  </a:schemeClr>
                </a:solidFill>
              </a:rPr>
              <a:t>Alignment of resources (time, personnel, funding) according to student needs through identified continuous school improvement activities.</a:t>
            </a:r>
          </a:p>
          <a:p>
            <a:endParaRPr lang="en-US" dirty="0"/>
          </a:p>
        </p:txBody>
      </p:sp>
    </p:spTree>
    <p:extLst>
      <p:ext uri="{BB962C8B-B14F-4D97-AF65-F5344CB8AC3E}">
        <p14:creationId xmlns:p14="http://schemas.microsoft.com/office/powerpoint/2010/main" val="368504165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Streamlining </a:t>
            </a:r>
            <a:r>
              <a:rPr lang="en-US" dirty="0"/>
              <a:t>the Federal government's guidance </a:t>
            </a:r>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20</a:t>
            </a:fld>
            <a:endParaRPr lang="en-US"/>
          </a:p>
        </p:txBody>
      </p:sp>
      <p:sp>
        <p:nvSpPr>
          <p:cNvPr id="5" name="Content Placeholder 4"/>
          <p:cNvSpPr>
            <a:spLocks noGrp="1"/>
          </p:cNvSpPr>
          <p:nvPr>
            <p:ph sz="quarter" idx="1"/>
          </p:nvPr>
        </p:nvSpPr>
        <p:spPr/>
        <p:txBody>
          <a:bodyPr>
            <a:normAutofit fontScale="92500"/>
          </a:bodyPr>
          <a:lstStyle/>
          <a:p>
            <a:pPr marL="0" indent="0">
              <a:buNone/>
            </a:pPr>
            <a:r>
              <a:rPr lang="en-US" dirty="0"/>
              <a:t>A Rule by the </a:t>
            </a:r>
            <a:r>
              <a:rPr lang="en-US" dirty="0">
                <a:hlinkClick r:id="rId2"/>
              </a:rPr>
              <a:t>Management and Budget Office</a:t>
            </a:r>
            <a:r>
              <a:rPr lang="en-US" dirty="0"/>
              <a:t> on </a:t>
            </a:r>
            <a:r>
              <a:rPr lang="en-US" dirty="0" smtClean="0">
                <a:hlinkClick r:id="rId3"/>
              </a:rPr>
              <a:t>12/26/2013</a:t>
            </a:r>
            <a:endParaRPr lang="en-US" dirty="0" smtClean="0"/>
          </a:p>
          <a:p>
            <a:pPr marL="0" indent="0">
              <a:buNone/>
            </a:pPr>
            <a:r>
              <a:rPr lang="en-US" dirty="0" smtClean="0"/>
              <a:t>“</a:t>
            </a:r>
            <a:r>
              <a:rPr lang="en-US" dirty="0"/>
              <a:t>To deliver on the promise of a 21st-Century government that is more efficient, effective and transparent, </a:t>
            </a:r>
            <a:r>
              <a:rPr lang="en-US" dirty="0" smtClean="0"/>
              <a:t> the </a:t>
            </a:r>
            <a:r>
              <a:rPr lang="en-US" dirty="0"/>
              <a:t>Office of Management and Budget (OMB) is streamlining the Federal government's guidance on Administrative Requirements, Cost Principles, and Audit Requirements for Federal awards</a:t>
            </a:r>
            <a:r>
              <a:rPr lang="en-US" dirty="0" smtClean="0"/>
              <a:t>.”</a:t>
            </a:r>
          </a:p>
          <a:p>
            <a:pPr marL="0" indent="0">
              <a:buNone/>
            </a:pPr>
            <a:endParaRPr lang="en-US" dirty="0"/>
          </a:p>
          <a:p>
            <a:r>
              <a:rPr lang="en-US" dirty="0" smtClean="0"/>
              <a:t>Focus - federal </a:t>
            </a:r>
            <a:r>
              <a:rPr lang="en-US" dirty="0"/>
              <a:t>resources </a:t>
            </a:r>
            <a:r>
              <a:rPr lang="en-US" dirty="0" smtClean="0"/>
              <a:t>improving </a:t>
            </a:r>
            <a:r>
              <a:rPr lang="en-US" dirty="0"/>
              <a:t>performance and outcomes - while ensuring the financial integrity</a:t>
            </a:r>
          </a:p>
          <a:p>
            <a:r>
              <a:rPr lang="en-US" dirty="0"/>
              <a:t>R</a:t>
            </a:r>
            <a:r>
              <a:rPr lang="en-US" dirty="0" smtClean="0"/>
              <a:t>educe </a:t>
            </a:r>
            <a:r>
              <a:rPr lang="en-US" dirty="0"/>
              <a:t>administrative burden for non-Federal entities receiving Federal awards </a:t>
            </a:r>
            <a:r>
              <a:rPr lang="en-US" dirty="0" smtClean="0"/>
              <a:t> - while </a:t>
            </a:r>
            <a:r>
              <a:rPr lang="en-US" dirty="0"/>
              <a:t>reducing the risk of waste, fraud and abuse.</a:t>
            </a:r>
          </a:p>
          <a:p>
            <a:endParaRPr lang="en-US" dirty="0"/>
          </a:p>
        </p:txBody>
      </p:sp>
    </p:spTree>
    <p:extLst>
      <p:ext uri="{BB962C8B-B14F-4D97-AF65-F5344CB8AC3E}">
        <p14:creationId xmlns:p14="http://schemas.microsoft.com/office/powerpoint/2010/main" val="179011738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normAutofit fontScale="90000"/>
          </a:bodyPr>
          <a:lstStyle/>
          <a:p>
            <a:pPr lvl="2" algn="l" rtl="0">
              <a:spcBef>
                <a:spcPct val="0"/>
              </a:spcBef>
            </a:pPr>
            <a:r>
              <a:rPr lang="en-US" sz="2800" dirty="0" smtClean="0">
                <a:hlinkClick r:id="rId2"/>
              </a:rPr>
              <a:t/>
            </a:r>
            <a:br>
              <a:rPr lang="en-US" sz="2800" dirty="0" smtClean="0">
                <a:hlinkClick r:id="rId2"/>
              </a:rPr>
            </a:br>
            <a:r>
              <a:rPr lang="en-US" sz="2800" dirty="0">
                <a:hlinkClick r:id="rId2"/>
              </a:rPr>
              <a:t/>
            </a:r>
            <a:br>
              <a:rPr lang="en-US" sz="2800" dirty="0">
                <a:hlinkClick r:id="rId2"/>
              </a:rPr>
            </a:br>
            <a:r>
              <a:rPr lang="en-US" sz="2800" dirty="0" smtClean="0">
                <a:hlinkClick r:id="rId2"/>
              </a:rPr>
              <a:t/>
            </a:r>
            <a:br>
              <a:rPr lang="en-US" sz="2800" dirty="0" smtClean="0">
                <a:hlinkClick r:id="rId2"/>
              </a:rPr>
            </a:br>
            <a:r>
              <a:rPr lang="en-US" sz="2800" dirty="0" smtClean="0">
                <a:hlinkClick r:id="rId2"/>
              </a:rPr>
              <a:t>Relocated to 2 CFR</a:t>
            </a:r>
            <a:r>
              <a:rPr lang="en-US" sz="2800" dirty="0" smtClean="0"/>
              <a:t/>
            </a:r>
            <a:br>
              <a:rPr lang="en-US" sz="2800" dirty="0" smtClean="0"/>
            </a:br>
            <a:endParaRPr lang="en-US" sz="2800"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21</a:t>
            </a:fld>
            <a:endParaRPr lang="en-US"/>
          </a:p>
        </p:txBody>
      </p:sp>
      <p:sp>
        <p:nvSpPr>
          <p:cNvPr id="5" name="Content Placeholder 4"/>
          <p:cNvSpPr>
            <a:spLocks noGrp="1"/>
          </p:cNvSpPr>
          <p:nvPr>
            <p:ph sz="quarter" idx="1"/>
          </p:nvPr>
        </p:nvSpPr>
        <p:spPr/>
        <p:txBody>
          <a:bodyPr>
            <a:normAutofit fontScale="85000" lnSpcReduction="20000"/>
          </a:bodyPr>
          <a:lstStyle/>
          <a:p>
            <a:r>
              <a:rPr lang="en-US" dirty="0"/>
              <a:t>This final guidance supersedes and streamlines requirements from OMB Circulars A-21, A-87, A-110, and A-122 , Circulars A-89, A-102, and A-133; and Circular A-50 on Single Audit Act </a:t>
            </a:r>
            <a:endParaRPr lang="en-US" dirty="0" smtClean="0"/>
          </a:p>
          <a:p>
            <a:endParaRPr lang="en-US" dirty="0"/>
          </a:p>
          <a:p>
            <a:r>
              <a:rPr lang="en-US" dirty="0"/>
              <a:t>OMB Circulars that are superseded by this guidance are available on OMB's Web site at </a:t>
            </a:r>
            <a:r>
              <a:rPr lang="en-US" i="1" dirty="0">
                <a:hlinkClick r:id="rId3"/>
              </a:rPr>
              <a:t>http://www.whitehouse.gov/omb/circulars_default</a:t>
            </a:r>
            <a:r>
              <a:rPr lang="en-US" i="1" dirty="0" smtClean="0">
                <a:hlinkClick r:id="rId3"/>
              </a:rPr>
              <a:t>/</a:t>
            </a:r>
            <a:r>
              <a:rPr lang="en-US" i="1" dirty="0" smtClean="0"/>
              <a:t>.</a:t>
            </a:r>
            <a:endParaRPr lang="en-US" dirty="0" smtClean="0"/>
          </a:p>
          <a:p>
            <a:endParaRPr lang="en-US" dirty="0"/>
          </a:p>
          <a:p>
            <a:r>
              <a:rPr lang="en-US" dirty="0" smtClean="0"/>
              <a:t>Cost </a:t>
            </a:r>
            <a:r>
              <a:rPr lang="en-US" dirty="0"/>
              <a:t>Principles for State, Local, and Indian Tribal Governments (OMB Circular </a:t>
            </a:r>
            <a:r>
              <a:rPr lang="en-US" dirty="0" smtClean="0"/>
              <a:t>A–87</a:t>
            </a:r>
            <a:endParaRPr lang="en-US" dirty="0"/>
          </a:p>
          <a:p>
            <a:endParaRPr lang="en-US" dirty="0" smtClean="0"/>
          </a:p>
          <a:p>
            <a:r>
              <a:rPr lang="en-US" dirty="0" smtClean="0"/>
              <a:t>OMB </a:t>
            </a:r>
            <a:r>
              <a:rPr lang="en-US" dirty="0"/>
              <a:t>Circular A-102 - Grants and Cooperative Agreements With State and Local </a:t>
            </a:r>
            <a:r>
              <a:rPr lang="en-US" dirty="0" smtClean="0"/>
              <a:t>Governments</a:t>
            </a:r>
            <a:r>
              <a:rPr lang="en-US" dirty="0"/>
              <a:t/>
            </a:r>
            <a:br>
              <a:rPr lang="en-US" dirty="0"/>
            </a:br>
            <a:r>
              <a:rPr lang="en-US" dirty="0"/>
              <a:t> </a:t>
            </a:r>
          </a:p>
          <a:p>
            <a:r>
              <a:rPr lang="en-US" dirty="0"/>
              <a:t>OMB Circular A-133</a:t>
            </a:r>
            <a:r>
              <a:rPr lang="en-US" b="1" dirty="0"/>
              <a:t> -</a:t>
            </a:r>
            <a:r>
              <a:rPr lang="en-US" dirty="0"/>
              <a:t> Audits of States, Local Governments, and </a:t>
            </a:r>
            <a:r>
              <a:rPr lang="en-US" dirty="0" smtClean="0"/>
              <a:t>Non-Profit</a:t>
            </a:r>
          </a:p>
        </p:txBody>
      </p:sp>
    </p:spTree>
    <p:extLst>
      <p:ext uri="{BB962C8B-B14F-4D97-AF65-F5344CB8AC3E}">
        <p14:creationId xmlns:p14="http://schemas.microsoft.com/office/powerpoint/2010/main" val="792978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457200"/>
          </a:xfrm>
        </p:spPr>
        <p:txBody>
          <a:bodyPr>
            <a:noAutofit/>
          </a:bodyPr>
          <a:lstStyle/>
          <a:p>
            <a:r>
              <a:rPr lang="en-US" sz="2400" dirty="0" smtClean="0"/>
              <a:t>Budgeting Tool-</a:t>
            </a:r>
            <a:endParaRPr lang="en-US" sz="2400" dirty="0"/>
          </a:p>
        </p:txBody>
      </p:sp>
      <p:sp>
        <p:nvSpPr>
          <p:cNvPr id="3" name="Date Placeholder 2"/>
          <p:cNvSpPr>
            <a:spLocks noGrp="1"/>
          </p:cNvSpPr>
          <p:nvPr>
            <p:ph type="dt" sz="half" idx="10"/>
          </p:nvPr>
        </p:nvSpPr>
        <p:spPr/>
        <p:txBody>
          <a:bodyPr/>
          <a:lstStyle/>
          <a:p>
            <a:fld id="{EFAF8044-8A64-4659-B8CA-94BF3FD49EAD}" type="datetime1">
              <a:rPr lang="en-US" smtClean="0"/>
              <a:t>7/21/2014</a:t>
            </a:fld>
            <a:endParaRPr lang="en-US"/>
          </a:p>
        </p:txBody>
      </p:sp>
      <p:sp>
        <p:nvSpPr>
          <p:cNvPr id="4" name="Slide Number Placeholder 3"/>
          <p:cNvSpPr>
            <a:spLocks noGrp="1"/>
          </p:cNvSpPr>
          <p:nvPr>
            <p:ph type="sldNum" sz="quarter" idx="12"/>
          </p:nvPr>
        </p:nvSpPr>
        <p:spPr/>
        <p:txBody>
          <a:bodyPr>
            <a:normAutofit/>
          </a:bodyPr>
          <a:lstStyle/>
          <a:p>
            <a:fld id="{10160C0A-B9C1-4625-A46C-BBDF07A60FD2}" type="slidenum">
              <a:rPr lang="en-US" smtClean="0"/>
              <a:t>22</a:t>
            </a:fld>
            <a:endParaRPr lang="en-US"/>
          </a:p>
        </p:txBody>
      </p:sp>
      <p:sp>
        <p:nvSpPr>
          <p:cNvPr id="6" name="Content Placeholder 5"/>
          <p:cNvSpPr>
            <a:spLocks noGrp="1"/>
          </p:cNvSpPr>
          <p:nvPr>
            <p:ph sz="quarter" idx="1"/>
          </p:nvPr>
        </p:nvSpPr>
        <p:spPr>
          <a:xfrm>
            <a:off x="457200" y="762000"/>
            <a:ext cx="8229600" cy="5394960"/>
          </a:xfrm>
        </p:spPr>
        <p:txBody>
          <a:bodyPr>
            <a:normAutofit/>
          </a:bodyPr>
          <a:lstStyle/>
          <a:p>
            <a:r>
              <a:rPr lang="en-US" sz="2400" dirty="0" smtClean="0"/>
              <a:t>Accounting </a:t>
            </a:r>
            <a:r>
              <a:rPr lang="en-US" sz="2400" dirty="0"/>
              <a:t>processes are dependent on the budgeting of expenditure authorizations (appropriations</a:t>
            </a:r>
            <a:r>
              <a:rPr lang="en-US" sz="2400" dirty="0" smtClean="0"/>
              <a:t>)</a:t>
            </a:r>
          </a:p>
          <a:p>
            <a:endParaRPr lang="en-US" sz="2400" dirty="0"/>
          </a:p>
        </p:txBody>
      </p:sp>
      <p:pic>
        <p:nvPicPr>
          <p:cNvPr id="7" name="Picture 6"/>
          <p:cNvPicPr/>
          <p:nvPr/>
        </p:nvPicPr>
        <p:blipFill rotWithShape="1">
          <a:blip r:embed="rId3"/>
          <a:srcRect l="2478" t="22735" r="57870" b="3375"/>
          <a:stretch/>
        </p:blipFill>
        <p:spPr bwMode="auto">
          <a:xfrm>
            <a:off x="762000" y="1524000"/>
            <a:ext cx="8077200" cy="4953000"/>
          </a:xfrm>
          <a:prstGeom prst="rect">
            <a:avLst/>
          </a:prstGeom>
          <a:ln>
            <a:noFill/>
          </a:ln>
          <a:extLst>
            <a:ext uri="{53640926-AAD7-44D8-BBD7-CCE9431645EC}">
              <a14:shadowObscured xmlns:a14="http://schemas.microsoft.com/office/drawing/2010/main"/>
            </a:ext>
          </a:extLst>
        </p:spPr>
      </p:pic>
      <p:sp>
        <p:nvSpPr>
          <p:cNvPr id="5" name="Oval 4"/>
          <p:cNvSpPr/>
          <p:nvPr/>
        </p:nvSpPr>
        <p:spPr>
          <a:xfrm>
            <a:off x="563880" y="2133600"/>
            <a:ext cx="1417319"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6870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from Pilot Year</a:t>
            </a:r>
            <a:endParaRPr lang="en-US" dirty="0"/>
          </a:p>
        </p:txBody>
      </p:sp>
      <p:sp>
        <p:nvSpPr>
          <p:cNvPr id="4" name="Date Placeholder 3"/>
          <p:cNvSpPr>
            <a:spLocks noGrp="1"/>
          </p:cNvSpPr>
          <p:nvPr>
            <p:ph type="dt" sz="half" idx="10"/>
          </p:nvPr>
        </p:nvSpPr>
        <p:spPr/>
        <p:txBody>
          <a:bodyPr/>
          <a:lstStyle/>
          <a:p>
            <a:fld id="{1B638777-E72A-4263-9876-E0BD0A6AC1EF}" type="datetime1">
              <a:rPr lang="en-US" smtClean="0"/>
              <a:t>7/21/2014</a:t>
            </a:fld>
            <a:endParaRPr lang="en-US"/>
          </a:p>
        </p:txBody>
      </p:sp>
      <p:sp>
        <p:nvSpPr>
          <p:cNvPr id="6" name="Slide Number Placeholder 5"/>
          <p:cNvSpPr>
            <a:spLocks noGrp="1"/>
          </p:cNvSpPr>
          <p:nvPr>
            <p:ph type="sldNum" sz="quarter" idx="12"/>
          </p:nvPr>
        </p:nvSpPr>
        <p:spPr/>
        <p:txBody>
          <a:bodyPr>
            <a:normAutofit/>
          </a:bodyPr>
          <a:lstStyle/>
          <a:p>
            <a:fld id="{10160C0A-B9C1-4625-A46C-BBDF07A60FD2}" type="slidenum">
              <a:rPr lang="en-US" smtClean="0"/>
              <a:t>23</a:t>
            </a:fld>
            <a:endParaRPr lang="en-US"/>
          </a:p>
        </p:txBody>
      </p:sp>
      <p:sp>
        <p:nvSpPr>
          <p:cNvPr id="3" name="Content Placeholder 2"/>
          <p:cNvSpPr>
            <a:spLocks noGrp="1"/>
          </p:cNvSpPr>
          <p:nvPr>
            <p:ph sz="quarter" idx="1"/>
          </p:nvPr>
        </p:nvSpPr>
        <p:spPr/>
        <p:txBody>
          <a:bodyPr/>
          <a:lstStyle/>
          <a:p>
            <a:pPr marL="0" indent="0">
              <a:buNone/>
            </a:pPr>
            <a:r>
              <a:rPr lang="en-US" dirty="0" smtClean="0"/>
              <a:t>Developing Budget Justification </a:t>
            </a:r>
          </a:p>
          <a:p>
            <a:endParaRPr lang="en-US" dirty="0" smtClean="0"/>
          </a:p>
          <a:p>
            <a:endParaRPr lang="en-US" dirty="0"/>
          </a:p>
        </p:txBody>
      </p:sp>
      <p:pic>
        <p:nvPicPr>
          <p:cNvPr id="5" name="Picture 4"/>
          <p:cNvPicPr/>
          <p:nvPr/>
        </p:nvPicPr>
        <p:blipFill rotWithShape="1">
          <a:blip r:embed="rId3"/>
          <a:srcRect l="10577" t="22564" r="63301" b="28206"/>
          <a:stretch/>
        </p:blipFill>
        <p:spPr bwMode="auto">
          <a:xfrm>
            <a:off x="533400" y="1676400"/>
            <a:ext cx="8077200" cy="47244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43501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FAQs – USE OF FEDERAL AWARDS</a:t>
            </a:r>
            <a:br>
              <a:rPr lang="en-US" dirty="0"/>
            </a:b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24</a:t>
            </a:fld>
            <a:endParaRPr lang="en-US"/>
          </a:p>
        </p:txBody>
      </p:sp>
      <p:sp>
        <p:nvSpPr>
          <p:cNvPr id="5" name="Content Placeholder 4"/>
          <p:cNvSpPr>
            <a:spLocks noGrp="1"/>
          </p:cNvSpPr>
          <p:nvPr>
            <p:ph sz="quarter" idx="1"/>
          </p:nvPr>
        </p:nvSpPr>
        <p:spPr/>
        <p:txBody>
          <a:bodyPr>
            <a:normAutofit fontScale="55000" lnSpcReduction="20000"/>
          </a:bodyPr>
          <a:lstStyle/>
          <a:p>
            <a:r>
              <a:rPr lang="en-US" dirty="0"/>
              <a:t>Can ESEA funds be used for meals as incentive for parent volunteers?</a:t>
            </a:r>
          </a:p>
          <a:p>
            <a:pPr marL="0" lvl="0" indent="0">
              <a:buNone/>
            </a:pPr>
            <a:r>
              <a:rPr lang="en-US" dirty="0" smtClean="0"/>
              <a:t>	Yes </a:t>
            </a:r>
            <a:r>
              <a:rPr lang="en-US" dirty="0"/>
              <a:t>- Reasonable expenditures for refreshments of food, particularly when such sessions extend </a:t>
            </a:r>
            <a:r>
              <a:rPr lang="en-US" dirty="0" smtClean="0"/>
              <a:t>	through </a:t>
            </a:r>
            <a:r>
              <a:rPr lang="en-US" dirty="0"/>
              <a:t>mealtime, are allowable. </a:t>
            </a:r>
          </a:p>
          <a:p>
            <a:pPr marL="0" lvl="0" indent="0">
              <a:buNone/>
            </a:pPr>
            <a:r>
              <a:rPr lang="en-US" dirty="0" smtClean="0"/>
              <a:t>	Adequate </a:t>
            </a:r>
            <a:r>
              <a:rPr lang="en-US" dirty="0"/>
              <a:t>documentation to show that meal costs were necessary and reasonable for proper and </a:t>
            </a:r>
            <a:r>
              <a:rPr lang="en-US" dirty="0" smtClean="0"/>
              <a:t>	efficient </a:t>
            </a:r>
            <a:r>
              <a:rPr lang="en-US" dirty="0"/>
              <a:t>performance of Federal awards, and allocable to Federal awards.</a:t>
            </a:r>
          </a:p>
          <a:p>
            <a:pPr marL="0" lvl="0" indent="0">
              <a:buNone/>
            </a:pPr>
            <a:r>
              <a:rPr lang="en-US" dirty="0" smtClean="0"/>
              <a:t>	Parental </a:t>
            </a:r>
            <a:r>
              <a:rPr lang="en-US" dirty="0"/>
              <a:t>Involvement Policy stating how it will support the involvement of parents</a:t>
            </a:r>
          </a:p>
          <a:p>
            <a:endParaRPr lang="en-US" dirty="0" smtClean="0"/>
          </a:p>
          <a:p>
            <a:r>
              <a:rPr lang="en-US" dirty="0" smtClean="0"/>
              <a:t>Can </a:t>
            </a:r>
            <a:r>
              <a:rPr lang="en-US" dirty="0"/>
              <a:t>ESEA funds be used for purchasing gift cards for rewarding parental involvement?</a:t>
            </a:r>
          </a:p>
          <a:p>
            <a:pPr marL="0" indent="0">
              <a:buNone/>
            </a:pPr>
            <a:r>
              <a:rPr lang="en-US" dirty="0" smtClean="0"/>
              <a:t>	Yes </a:t>
            </a:r>
            <a:r>
              <a:rPr lang="en-US" dirty="0"/>
              <a:t>- Gift</a:t>
            </a:r>
            <a:r>
              <a:rPr lang="en-US" i="1" dirty="0"/>
              <a:t> Cards</a:t>
            </a:r>
            <a:r>
              <a:rPr lang="en-US" dirty="0"/>
              <a:t> are allowable as an incentive or reward for participating in surveys and evaluation </a:t>
            </a:r>
            <a:r>
              <a:rPr lang="en-US" dirty="0" smtClean="0"/>
              <a:t>	studies</a:t>
            </a:r>
            <a:r>
              <a:rPr lang="en-US" dirty="0"/>
              <a:t>.  Schools must show evidence that the intended recipients of the cards had, in fact, received </a:t>
            </a:r>
            <a:r>
              <a:rPr lang="en-US" dirty="0" smtClean="0"/>
              <a:t>	the </a:t>
            </a:r>
            <a:r>
              <a:rPr lang="en-US" dirty="0"/>
              <a:t>cards. </a:t>
            </a:r>
          </a:p>
          <a:p>
            <a:pPr marL="0" indent="0">
              <a:buNone/>
            </a:pPr>
            <a:endParaRPr lang="en-US" dirty="0"/>
          </a:p>
          <a:p>
            <a:r>
              <a:rPr lang="en-US" dirty="0"/>
              <a:t>Can ESEA funds be used to purchase items like are T-shirts, Sports Jerseys, Gatorade, basketballs, footballs, etc. for student incentives to promote Positive Behavior? </a:t>
            </a:r>
          </a:p>
          <a:p>
            <a:pPr marL="0" indent="0">
              <a:buNone/>
            </a:pPr>
            <a:r>
              <a:rPr lang="en-US" dirty="0" smtClean="0"/>
              <a:t>	Yes  </a:t>
            </a:r>
            <a:r>
              <a:rPr lang="en-US" dirty="0"/>
              <a:t>- Allowable cost  -  include the procurement of goods and services for the performance of a </a:t>
            </a:r>
            <a:r>
              <a:rPr lang="en-US" dirty="0" smtClean="0"/>
              <a:t>	Federal </a:t>
            </a:r>
            <a:r>
              <a:rPr lang="en-US" dirty="0"/>
              <a:t>award that include improving student achievement, closing achievement gaps, and </a:t>
            </a:r>
            <a:r>
              <a:rPr lang="en-US" dirty="0" smtClean="0"/>
              <a:t>	contribute </a:t>
            </a:r>
            <a:r>
              <a:rPr lang="en-US" dirty="0"/>
              <a:t>toward making AYP.  If the items have positive behavior insignia, then items would be </a:t>
            </a:r>
            <a:r>
              <a:rPr lang="en-US" dirty="0" smtClean="0"/>
              <a:t>	allowable </a:t>
            </a:r>
            <a:r>
              <a:rPr lang="en-US" dirty="0"/>
              <a:t>(with the caveat that it is part of your school improvement plan in Native Star).</a:t>
            </a:r>
          </a:p>
          <a:p>
            <a:pPr marL="0" indent="0">
              <a:buNone/>
            </a:pPr>
            <a:r>
              <a:rPr lang="en-US" dirty="0" smtClean="0"/>
              <a:t>	No </a:t>
            </a:r>
            <a:r>
              <a:rPr lang="en-US" dirty="0"/>
              <a:t>- Unallowable costs - costs for promotional items and memorabilia, including models, gifts and </a:t>
            </a:r>
            <a:r>
              <a:rPr lang="en-US" dirty="0" smtClean="0"/>
              <a:t>	souvenirs</a:t>
            </a:r>
            <a:r>
              <a:rPr lang="en-US" dirty="0"/>
              <a:t>.  If T-shirts, Sports Jerseys, basketball and football items promote professional teams, they </a:t>
            </a:r>
            <a:r>
              <a:rPr lang="en-US" dirty="0" smtClean="0"/>
              <a:t>	would </a:t>
            </a:r>
            <a:r>
              <a:rPr lang="en-US" dirty="0"/>
              <a:t>be considered unallowable.</a:t>
            </a:r>
          </a:p>
          <a:p>
            <a:endParaRPr lang="en-US" dirty="0" smtClean="0"/>
          </a:p>
          <a:p>
            <a:r>
              <a:rPr lang="en-US" dirty="0" smtClean="0"/>
              <a:t>IS IT IN YOUR PLAN?</a:t>
            </a:r>
            <a:endParaRPr lang="en-US" dirty="0"/>
          </a:p>
        </p:txBody>
      </p:sp>
    </p:spTree>
    <p:extLst>
      <p:ext uri="{BB962C8B-B14F-4D97-AF65-F5344CB8AC3E}">
        <p14:creationId xmlns:p14="http://schemas.microsoft.com/office/powerpoint/2010/main" val="280547036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BUDGET JUSTIFICATION</a:t>
            </a:r>
            <a:endParaRPr lang="en-US" sz="3600" dirty="0"/>
          </a:p>
        </p:txBody>
      </p:sp>
      <p:sp>
        <p:nvSpPr>
          <p:cNvPr id="4" name="Date Placeholder 3"/>
          <p:cNvSpPr>
            <a:spLocks noGrp="1"/>
          </p:cNvSpPr>
          <p:nvPr>
            <p:ph type="dt" sz="half" idx="10"/>
          </p:nvPr>
        </p:nvSpPr>
        <p:spPr/>
        <p:txBody>
          <a:bodyPr/>
          <a:lstStyle/>
          <a:p>
            <a:fld id="{09E5E32B-D8E4-4C38-B14E-8DC1A2914AF4}" type="datetime1">
              <a:rPr lang="en-US" smtClean="0"/>
              <a:t>7/21/2014</a:t>
            </a:fld>
            <a:endParaRPr lang="en-US"/>
          </a:p>
        </p:txBody>
      </p:sp>
      <p:sp>
        <p:nvSpPr>
          <p:cNvPr id="5" name="Slide Number Placeholder 4"/>
          <p:cNvSpPr>
            <a:spLocks noGrp="1"/>
          </p:cNvSpPr>
          <p:nvPr>
            <p:ph type="sldNum" sz="quarter" idx="12"/>
          </p:nvPr>
        </p:nvSpPr>
        <p:spPr/>
        <p:txBody>
          <a:bodyPr>
            <a:normAutofit/>
          </a:bodyPr>
          <a:lstStyle/>
          <a:p>
            <a:fld id="{10160C0A-B9C1-4625-A46C-BBDF07A60FD2}" type="slidenum">
              <a:rPr lang="en-US" smtClean="0"/>
              <a:t>25</a:t>
            </a:fld>
            <a:endParaRPr lang="en-US"/>
          </a:p>
        </p:txBody>
      </p:sp>
      <p:sp>
        <p:nvSpPr>
          <p:cNvPr id="3" name="Content Placeholder 2"/>
          <p:cNvSpPr>
            <a:spLocks noGrp="1"/>
          </p:cNvSpPr>
          <p:nvPr>
            <p:ph sz="quarter" idx="1"/>
          </p:nvPr>
        </p:nvSpPr>
        <p:spPr>
          <a:xfrm>
            <a:off x="457200" y="1371600"/>
            <a:ext cx="8229600" cy="5181600"/>
          </a:xfrm>
        </p:spPr>
        <p:txBody>
          <a:bodyPr>
            <a:noAutofit/>
          </a:bodyPr>
          <a:lstStyle/>
          <a:p>
            <a:pPr marL="0" indent="0">
              <a:buNone/>
            </a:pPr>
            <a:r>
              <a:rPr lang="en-US" sz="2400" dirty="0" smtClean="0"/>
              <a:t>Budget </a:t>
            </a:r>
            <a:r>
              <a:rPr lang="en-US" sz="2400" dirty="0"/>
              <a:t>should justify all expenses and be consistent with the </a:t>
            </a:r>
            <a:r>
              <a:rPr lang="en-US" sz="2400" dirty="0" smtClean="0"/>
              <a:t>School-wide Plan </a:t>
            </a:r>
          </a:p>
          <a:p>
            <a:pPr marL="0" indent="0">
              <a:buNone/>
            </a:pPr>
            <a:endParaRPr lang="en-US" sz="2400" dirty="0" smtClean="0"/>
          </a:p>
        </p:txBody>
      </p:sp>
      <p:pic>
        <p:nvPicPr>
          <p:cNvPr id="6" name="Picture 5"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0999" y="2667240"/>
            <a:ext cx="8553697" cy="3123959"/>
          </a:xfrm>
          <a:prstGeom prst="rect">
            <a:avLst/>
          </a:prstGeom>
        </p:spPr>
      </p:pic>
    </p:spTree>
    <p:extLst>
      <p:ext uri="{BB962C8B-B14F-4D97-AF65-F5344CB8AC3E}">
        <p14:creationId xmlns:p14="http://schemas.microsoft.com/office/powerpoint/2010/main" val="10849203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Resources</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26</a:t>
            </a:fld>
            <a:endParaRPr lang="en-US"/>
          </a:p>
        </p:txBody>
      </p:sp>
      <p:sp>
        <p:nvSpPr>
          <p:cNvPr id="5" name="Content Placeholder 4"/>
          <p:cNvSpPr>
            <a:spLocks noGrp="1"/>
          </p:cNvSpPr>
          <p:nvPr>
            <p:ph sz="quarter" idx="1"/>
          </p:nvPr>
        </p:nvSpPr>
        <p:spPr/>
        <p:txBody>
          <a:bodyPr>
            <a:normAutofit fontScale="92500"/>
          </a:bodyPr>
          <a:lstStyle/>
          <a:p>
            <a:r>
              <a:rPr lang="en-US" dirty="0"/>
              <a:t>Bernhardt, V. L., &amp; </a:t>
            </a:r>
            <a:r>
              <a:rPr lang="en-US" dirty="0" err="1"/>
              <a:t>Hébert</a:t>
            </a:r>
            <a:r>
              <a:rPr lang="en-US" dirty="0"/>
              <a:t>, C. L. (2011). </a:t>
            </a:r>
            <a:r>
              <a:rPr lang="en-US" i="1" dirty="0"/>
              <a:t>Response to intervention (RTI) and continuous school improvement (CSI) : using data, vision, and leadership to design, implement, and evaluate a schoolwide prevention system.</a:t>
            </a:r>
            <a:r>
              <a:rPr lang="en-US" dirty="0"/>
              <a:t> Larchmont, NY: Eye on Education</a:t>
            </a:r>
            <a:r>
              <a:rPr lang="en-US" dirty="0" smtClean="0"/>
              <a:t>.</a:t>
            </a:r>
          </a:p>
          <a:p>
            <a:r>
              <a:rPr lang="en-US" dirty="0" smtClean="0"/>
              <a:t>U.S. Department of Education (March 2006). </a:t>
            </a:r>
            <a:r>
              <a:rPr lang="en-US" i="1" dirty="0" smtClean="0"/>
              <a:t>Designing Schoolwide Programs, Non-Regulatory Guidance.</a:t>
            </a:r>
          </a:p>
          <a:p>
            <a:r>
              <a:rPr lang="en-US" dirty="0" smtClean="0"/>
              <a:t>Learning Point Associates (December 2004). </a:t>
            </a:r>
            <a:r>
              <a:rPr lang="en-US" i="1" dirty="0" smtClean="0"/>
              <a:t>Guide to Using Data in School Improvement Efforts. </a:t>
            </a:r>
            <a:r>
              <a:rPr lang="en-US" dirty="0" smtClean="0"/>
              <a:t>Naperville, IL.</a:t>
            </a:r>
          </a:p>
          <a:p>
            <a:r>
              <a:rPr lang="en-US" dirty="0" smtClean="0"/>
              <a:t>Learning Point Associates (June 1, 2009). </a:t>
            </a:r>
            <a:r>
              <a:rPr lang="en-US" i="1" dirty="0" smtClean="0"/>
              <a:t>Conducting A Comprehensive Needs Assessment.</a:t>
            </a:r>
            <a:r>
              <a:rPr lang="en-US" dirty="0" smtClean="0"/>
              <a:t> The Center for Comprehensive School Reform and Improvement</a:t>
            </a:r>
          </a:p>
          <a:p>
            <a:r>
              <a:rPr lang="en-US" i="1" dirty="0" smtClean="0"/>
              <a:t>34 CFR 200.26 – 200.29</a:t>
            </a:r>
          </a:p>
          <a:p>
            <a:endParaRPr lang="en-US" sz="2800" i="1" dirty="0">
              <a:solidFill>
                <a:srgbClr val="FF0000"/>
              </a:solidFill>
            </a:endParaRPr>
          </a:p>
          <a:p>
            <a:endParaRPr lang="en-US" dirty="0"/>
          </a:p>
          <a:p>
            <a:endParaRPr lang="en-US" dirty="0"/>
          </a:p>
        </p:txBody>
      </p:sp>
    </p:spTree>
    <p:extLst>
      <p:ext uri="{BB962C8B-B14F-4D97-AF65-F5344CB8AC3E}">
        <p14:creationId xmlns:p14="http://schemas.microsoft.com/office/powerpoint/2010/main" val="140281843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27</a:t>
            </a:fld>
            <a:endParaRPr lang="en-US"/>
          </a:p>
        </p:txBody>
      </p:sp>
      <p:pic>
        <p:nvPicPr>
          <p:cNvPr id="8" name="Picture 7"/>
          <p:cNvPicPr/>
          <p:nvPr/>
        </p:nvPicPr>
        <p:blipFill rotWithShape="1">
          <a:blip r:embed="rId2"/>
          <a:srcRect l="10664" t="14226" r="70908" b="77436"/>
          <a:stretch/>
        </p:blipFill>
        <p:spPr bwMode="auto">
          <a:xfrm>
            <a:off x="457200" y="152400"/>
            <a:ext cx="8382000" cy="1219200"/>
          </a:xfrm>
          <a:prstGeom prst="rect">
            <a:avLst/>
          </a:prstGeom>
          <a:ln>
            <a:noFill/>
          </a:ln>
          <a:extLst>
            <a:ext uri="{53640926-AAD7-44D8-BBD7-CCE9431645EC}">
              <a14:shadowObscured xmlns:a14="http://schemas.microsoft.com/office/drawing/2010/main"/>
            </a:ext>
          </a:extLst>
        </p:spPr>
      </p:pic>
      <p:sp>
        <p:nvSpPr>
          <p:cNvPr id="12" name="Content Placeholder 11"/>
          <p:cNvSpPr>
            <a:spLocks noGrp="1"/>
          </p:cNvSpPr>
          <p:nvPr>
            <p:ph sz="quarter" idx="1"/>
          </p:nvPr>
        </p:nvSpPr>
        <p:spPr>
          <a:xfrm>
            <a:off x="457200" y="1371600"/>
            <a:ext cx="8229600" cy="4785360"/>
          </a:xfrm>
        </p:spPr>
        <p:txBody>
          <a:bodyPr/>
          <a:lstStyle/>
          <a:p>
            <a:pPr marL="0" indent="0" algn="ctr">
              <a:buNone/>
            </a:pPr>
            <a:r>
              <a:rPr lang="en-US" i="1" dirty="0" smtClean="0"/>
              <a:t>Thank you</a:t>
            </a:r>
          </a:p>
          <a:p>
            <a:pPr marL="0" indent="0" algn="ctr">
              <a:buNone/>
            </a:pPr>
            <a:r>
              <a:rPr lang="en-US" i="1" dirty="0" smtClean="0"/>
              <a:t>We appreciate your participation and recommendations. </a:t>
            </a:r>
          </a:p>
          <a:p>
            <a:endParaRPr lang="en-US" i="1" dirty="0"/>
          </a:p>
        </p:txBody>
      </p:sp>
      <p:pic>
        <p:nvPicPr>
          <p:cNvPr id="13" name="Picture 12" descr="http://ppt-lt.crystalgraphics.com/lt_success03_am_34_powerpoint_templates_title_slide.jpg"/>
          <p:cNvPicPr/>
          <p:nvPr/>
        </p:nvPicPr>
        <p:blipFill rotWithShape="1">
          <a:blip r:embed="rId3">
            <a:extLst>
              <a:ext uri="{28A0092B-C50C-407E-A947-70E740481C1C}">
                <a14:useLocalDpi xmlns:a14="http://schemas.microsoft.com/office/drawing/2010/main" val="0"/>
              </a:ext>
            </a:extLst>
          </a:blip>
          <a:srcRect b="24145"/>
          <a:stretch/>
        </p:blipFill>
        <p:spPr bwMode="auto">
          <a:xfrm>
            <a:off x="1187824" y="2514600"/>
            <a:ext cx="6781800" cy="338137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40831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2" name="Date Placeholder 1"/>
          <p:cNvSpPr>
            <a:spLocks noGrp="1"/>
          </p:cNvSpPr>
          <p:nvPr>
            <p:ph type="dt" sz="half" idx="10"/>
          </p:nvPr>
        </p:nvSpPr>
        <p:spPr/>
        <p:txBody>
          <a:bodyPr/>
          <a:lstStyle/>
          <a:p>
            <a:fld id="{54354F01-5BCD-4892-91CF-D4E1BDAE9086}" type="datetime1">
              <a:rPr lang="en-US" smtClean="0"/>
              <a:t>7/21/2014</a:t>
            </a:fld>
            <a:endParaRPr lang="en-US"/>
          </a:p>
        </p:txBody>
      </p:sp>
      <p:sp>
        <p:nvSpPr>
          <p:cNvPr id="3" name="Slide Number Placeholder 2"/>
          <p:cNvSpPr>
            <a:spLocks noGrp="1"/>
          </p:cNvSpPr>
          <p:nvPr>
            <p:ph type="sldNum" sz="quarter" idx="12"/>
          </p:nvPr>
        </p:nvSpPr>
        <p:spPr/>
        <p:txBody>
          <a:bodyPr/>
          <a:lstStyle/>
          <a:p>
            <a:fld id="{10160C0A-B9C1-4625-A46C-BBDF07A60FD2}" type="slidenum">
              <a:rPr lang="en-US" smtClean="0"/>
              <a:t>28</a:t>
            </a:fld>
            <a:endParaRPr lang="en-US"/>
          </a:p>
        </p:txBody>
      </p:sp>
      <p:sp>
        <p:nvSpPr>
          <p:cNvPr id="5" name="Content Placeholder 4"/>
          <p:cNvSpPr>
            <a:spLocks noGrp="1"/>
          </p:cNvSpPr>
          <p:nvPr>
            <p:ph sz="quarter" idx="1"/>
          </p:nvPr>
        </p:nvSpPr>
        <p:spPr>
          <a:xfrm>
            <a:off x="457200" y="1524000"/>
            <a:ext cx="8229600" cy="4632960"/>
          </a:xfrm>
        </p:spPr>
        <p:txBody>
          <a:bodyPr/>
          <a:lstStyle/>
          <a:p>
            <a:pPr marL="0" indent="0">
              <a:buNone/>
            </a:pPr>
            <a:r>
              <a:rPr lang="en-US" dirty="0" smtClean="0"/>
              <a:t>Contact us at:</a:t>
            </a:r>
          </a:p>
          <a:p>
            <a:pPr marL="0" indent="0">
              <a:buNone/>
            </a:pPr>
            <a:endParaRPr lang="en-US" dirty="0" smtClean="0"/>
          </a:p>
          <a:p>
            <a:pPr marL="0" indent="0">
              <a:buNone/>
            </a:pPr>
            <a:r>
              <a:rPr lang="en-US" dirty="0" smtClean="0">
                <a:hlinkClick r:id="rId2"/>
              </a:rPr>
              <a:t>Marie2.Sandoval@BIE.EDU</a:t>
            </a:r>
            <a:endParaRPr lang="en-US" dirty="0" smtClean="0"/>
          </a:p>
          <a:p>
            <a:pPr marL="0" indent="0">
              <a:buNone/>
            </a:pPr>
            <a:endParaRPr lang="en-US" dirty="0"/>
          </a:p>
          <a:p>
            <a:pPr marL="0" indent="0">
              <a:buNone/>
            </a:pPr>
            <a:r>
              <a:rPr lang="en-US" dirty="0" smtClean="0">
                <a:hlinkClick r:id="rId3"/>
              </a:rPr>
              <a:t>GayeLeia.King@bie.edu</a:t>
            </a:r>
            <a:endParaRPr lang="en-US" dirty="0" smtClean="0"/>
          </a:p>
          <a:p>
            <a:pPr marL="0" indent="0">
              <a:buNone/>
            </a:pPr>
            <a:endParaRPr lang="en-US" dirty="0"/>
          </a:p>
          <a:p>
            <a:pPr marL="0" indent="0">
              <a:buNone/>
            </a:pPr>
            <a:r>
              <a:rPr lang="en-US" dirty="0" smtClean="0">
                <a:hlinkClick r:id="rId4"/>
              </a:rPr>
              <a:t>Johnnita.tsabetsaye@bie.edu</a:t>
            </a:r>
            <a:endParaRPr lang="en-US" dirty="0" smtClean="0"/>
          </a:p>
          <a:p>
            <a:pPr marL="0" indent="0">
              <a:buNone/>
            </a:pPr>
            <a:endParaRPr lang="en-US" dirty="0"/>
          </a:p>
        </p:txBody>
      </p:sp>
      <p:pic>
        <p:nvPicPr>
          <p:cNvPr id="6" name="Picture 5"/>
          <p:cNvPicPr/>
          <p:nvPr/>
        </p:nvPicPr>
        <p:blipFill rotWithShape="1">
          <a:blip r:embed="rId5"/>
          <a:srcRect l="10664" t="14226" r="70908" b="77436"/>
          <a:stretch/>
        </p:blipFill>
        <p:spPr bwMode="auto">
          <a:xfrm>
            <a:off x="457200" y="152400"/>
            <a:ext cx="8382000" cy="121920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805919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8382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b="1" dirty="0" smtClean="0"/>
              <a:t>Title </a:t>
            </a:r>
            <a:r>
              <a:rPr lang="en-US" sz="3600" b="1" dirty="0"/>
              <a:t>I Schoolwide </a:t>
            </a:r>
            <a:r>
              <a:rPr lang="en-US" sz="3600" b="1" dirty="0" smtClean="0"/>
              <a:t>Program</a:t>
            </a:r>
            <a:endParaRPr lang="en-US" sz="3600" b="1" dirty="0"/>
          </a:p>
        </p:txBody>
      </p:sp>
      <p:sp>
        <p:nvSpPr>
          <p:cNvPr id="4" name="Date Placeholder 3"/>
          <p:cNvSpPr>
            <a:spLocks noGrp="1"/>
          </p:cNvSpPr>
          <p:nvPr>
            <p:ph type="dt" sz="half" idx="10"/>
          </p:nvPr>
        </p:nvSpPr>
        <p:spPr/>
        <p:txBody>
          <a:bodyPr/>
          <a:lstStyle/>
          <a:p>
            <a:fld id="{737986F4-8C8E-4A82-A3A9-259316117D54}" type="datetime1">
              <a:rPr lang="en-US" smtClean="0"/>
              <a:t>7/21/2014</a:t>
            </a:fld>
            <a:endParaRPr lang="en-US"/>
          </a:p>
        </p:txBody>
      </p:sp>
      <p:sp>
        <p:nvSpPr>
          <p:cNvPr id="5" name="Slide Number Placeholder 4"/>
          <p:cNvSpPr>
            <a:spLocks noGrp="1"/>
          </p:cNvSpPr>
          <p:nvPr>
            <p:ph type="sldNum" sz="quarter" idx="12"/>
          </p:nvPr>
        </p:nvSpPr>
        <p:spPr/>
        <p:txBody>
          <a:bodyPr>
            <a:normAutofit/>
          </a:bodyPr>
          <a:lstStyle/>
          <a:p>
            <a:fld id="{10160C0A-B9C1-4625-A46C-BBDF07A60FD2}" type="slidenum">
              <a:rPr lang="en-US" smtClean="0"/>
              <a:t>3</a:t>
            </a:fld>
            <a:endParaRPr lang="en-US"/>
          </a:p>
        </p:txBody>
      </p:sp>
      <p:sp>
        <p:nvSpPr>
          <p:cNvPr id="3" name="Content Placeholder 2"/>
          <p:cNvSpPr>
            <a:spLocks noGrp="1"/>
          </p:cNvSpPr>
          <p:nvPr>
            <p:ph sz="quarter" idx="1"/>
          </p:nvPr>
        </p:nvSpPr>
        <p:spPr>
          <a:xfrm>
            <a:off x="457200" y="1447800"/>
            <a:ext cx="8229600" cy="4709160"/>
          </a:xfrm>
        </p:spPr>
        <p:txBody>
          <a:bodyPr>
            <a:normAutofit lnSpcReduction="10000"/>
          </a:bodyPr>
          <a:lstStyle/>
          <a:p>
            <a:r>
              <a:rPr lang="en-US" b="1" dirty="0" smtClean="0"/>
              <a:t>What </a:t>
            </a:r>
            <a:r>
              <a:rPr lang="en-US" b="1" dirty="0"/>
              <a:t>is a Schoolwide Program?</a:t>
            </a:r>
            <a:endParaRPr lang="en-US" dirty="0"/>
          </a:p>
          <a:p>
            <a:pPr lvl="1"/>
            <a:r>
              <a:rPr lang="en-US" b="1" dirty="0"/>
              <a:t>Purpose:  </a:t>
            </a:r>
            <a:r>
              <a:rPr lang="en-US" dirty="0"/>
              <a:t>Implement </a:t>
            </a:r>
            <a:r>
              <a:rPr lang="en-US" b="1" dirty="0"/>
              <a:t>comprehensive reform strategies</a:t>
            </a:r>
            <a:r>
              <a:rPr lang="en-US" dirty="0"/>
              <a:t> designed to upgrade the entire  educational program in a school</a:t>
            </a:r>
          </a:p>
          <a:p>
            <a:pPr lvl="1"/>
            <a:r>
              <a:rPr lang="en-US" b="1" dirty="0"/>
              <a:t>Goal:</a:t>
            </a:r>
            <a:r>
              <a:rPr lang="en-US" dirty="0"/>
              <a:t>  Ensures that </a:t>
            </a:r>
            <a:r>
              <a:rPr lang="en-US" b="1" dirty="0"/>
              <a:t>ALL students</a:t>
            </a:r>
            <a:r>
              <a:rPr lang="en-US" dirty="0"/>
              <a:t> – particularly those who are low-achieving – </a:t>
            </a:r>
            <a:r>
              <a:rPr lang="en-US" b="1" dirty="0"/>
              <a:t>meet and exceed proficiency levels</a:t>
            </a:r>
            <a:r>
              <a:rPr lang="en-US" dirty="0"/>
              <a:t> of academic achievement on assessments aligned to academic standards.</a:t>
            </a:r>
          </a:p>
          <a:p>
            <a:pPr lvl="1"/>
            <a:r>
              <a:rPr lang="en-US" b="1" dirty="0"/>
              <a:t>Flexibility:</a:t>
            </a:r>
            <a:r>
              <a:rPr lang="en-US" dirty="0"/>
              <a:t>  allows schools to write one, single plan under the various ESEA programs and meet each of their intended purposes and to consolidate and use funds with other Federal, State, and local funds in order to </a:t>
            </a:r>
            <a:r>
              <a:rPr lang="en-US" b="1" dirty="0"/>
              <a:t>upgrade the entire education program and improve student outcomes</a:t>
            </a:r>
            <a:r>
              <a:rPr lang="en-US" dirty="0"/>
              <a:t>.</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33679192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b="1" dirty="0"/>
              <a:t>5 Essential Continuous School Improvement Questions </a:t>
            </a:r>
          </a:p>
        </p:txBody>
      </p:sp>
      <p:sp>
        <p:nvSpPr>
          <p:cNvPr id="4" name="Date Placeholder 3"/>
          <p:cNvSpPr>
            <a:spLocks noGrp="1"/>
          </p:cNvSpPr>
          <p:nvPr>
            <p:ph type="dt" sz="half" idx="10"/>
          </p:nvPr>
        </p:nvSpPr>
        <p:spPr/>
        <p:txBody>
          <a:bodyPr/>
          <a:lstStyle/>
          <a:p>
            <a:fld id="{737986F4-8C8E-4A82-A3A9-259316117D54}" type="datetime1">
              <a:rPr lang="en-US" smtClean="0"/>
              <a:t>7/21/2014</a:t>
            </a:fld>
            <a:endParaRPr lang="en-US"/>
          </a:p>
        </p:txBody>
      </p:sp>
      <p:sp>
        <p:nvSpPr>
          <p:cNvPr id="5" name="Slide Number Placeholder 4"/>
          <p:cNvSpPr>
            <a:spLocks noGrp="1"/>
          </p:cNvSpPr>
          <p:nvPr>
            <p:ph type="sldNum" sz="quarter" idx="12"/>
          </p:nvPr>
        </p:nvSpPr>
        <p:spPr/>
        <p:txBody>
          <a:bodyPr>
            <a:normAutofit/>
          </a:bodyPr>
          <a:lstStyle/>
          <a:p>
            <a:fld id="{10160C0A-B9C1-4625-A46C-BBDF07A60FD2}" type="slidenum">
              <a:rPr lang="en-US" smtClean="0"/>
              <a:t>4</a:t>
            </a:fld>
            <a:endParaRPr lang="en-US"/>
          </a:p>
        </p:txBody>
      </p:sp>
      <p:sp>
        <p:nvSpPr>
          <p:cNvPr id="3" name="Content Placeholder 2"/>
          <p:cNvSpPr>
            <a:spLocks noGrp="1"/>
          </p:cNvSpPr>
          <p:nvPr>
            <p:ph sz="quarter" idx="1"/>
          </p:nvPr>
        </p:nvSpPr>
        <p:spPr>
          <a:xfrm>
            <a:off x="457200" y="1447800"/>
            <a:ext cx="8229600" cy="4709160"/>
          </a:xfrm>
        </p:spPr>
        <p:txBody>
          <a:bodyPr>
            <a:normAutofit fontScale="25000" lnSpcReduction="20000"/>
          </a:bodyPr>
          <a:lstStyle/>
          <a:p>
            <a:pPr marL="514350" indent="-514350">
              <a:buFont typeface="+mj-lt"/>
              <a:buAutoNum type="arabicPeriod"/>
            </a:pPr>
            <a:r>
              <a:rPr lang="en-US" sz="9600" b="1" dirty="0"/>
              <a:t>Where are we now?</a:t>
            </a:r>
          </a:p>
          <a:p>
            <a:pPr lvl="1"/>
            <a:r>
              <a:rPr lang="en-US" sz="9000" b="1" dirty="0"/>
              <a:t>A comprehensive review of all data</a:t>
            </a:r>
            <a:endParaRPr lang="en-US" sz="5600" b="1" dirty="0"/>
          </a:p>
          <a:p>
            <a:pPr marL="514350" indent="-514350">
              <a:buFont typeface="+mj-lt"/>
              <a:buAutoNum type="arabicPeriod"/>
            </a:pPr>
            <a:r>
              <a:rPr lang="en-US" sz="9600" b="1" dirty="0"/>
              <a:t>Where do we want to be?</a:t>
            </a:r>
          </a:p>
          <a:p>
            <a:pPr lvl="1"/>
            <a:r>
              <a:rPr lang="en-US" sz="9000" b="1" dirty="0"/>
              <a:t>A creation of a shared vision</a:t>
            </a:r>
            <a:endParaRPr lang="en-US" sz="5600" b="1" dirty="0"/>
          </a:p>
          <a:p>
            <a:pPr marL="514350" indent="-514350">
              <a:buFont typeface="+mj-lt"/>
              <a:buAutoNum type="arabicPeriod"/>
            </a:pPr>
            <a:r>
              <a:rPr lang="en-US" sz="9600" b="1" dirty="0"/>
              <a:t>How did we get to where we are?</a:t>
            </a:r>
          </a:p>
          <a:p>
            <a:pPr lvl="1"/>
            <a:r>
              <a:rPr lang="en-US" sz="9300" b="1" dirty="0"/>
              <a:t>A study of contributing causes of undesirable results </a:t>
            </a:r>
          </a:p>
          <a:p>
            <a:pPr marL="514350" indent="-514350">
              <a:buFont typeface="+mj-lt"/>
              <a:buAutoNum type="arabicPeriod"/>
            </a:pPr>
            <a:r>
              <a:rPr lang="en-US" sz="9600" b="1" dirty="0"/>
              <a:t>How are we going to get to where we want to be?</a:t>
            </a:r>
          </a:p>
          <a:p>
            <a:pPr lvl="1"/>
            <a:r>
              <a:rPr lang="en-US" sz="9300" b="1" dirty="0"/>
              <a:t>The development of structures required to get all staff implementing the vision.</a:t>
            </a:r>
          </a:p>
          <a:p>
            <a:pPr marL="514350" indent="-514350">
              <a:buFont typeface="+mj-lt"/>
              <a:buAutoNum type="arabicPeriod"/>
            </a:pPr>
            <a:r>
              <a:rPr lang="en-US" sz="9600" b="1" dirty="0"/>
              <a:t>Is what we are doing making a difference?</a:t>
            </a:r>
          </a:p>
          <a:p>
            <a:pPr lvl="1"/>
            <a:r>
              <a:rPr lang="en-US" sz="9300" b="1" dirty="0"/>
              <a:t>Formative and summative evaluation structures</a:t>
            </a:r>
          </a:p>
          <a:p>
            <a:pPr marL="0" indent="0">
              <a:buNone/>
            </a:pPr>
            <a:endParaRPr lang="en-US" sz="9600" b="1" dirty="0"/>
          </a:p>
          <a:p>
            <a:pPr marL="0" indent="0">
              <a:buNone/>
            </a:pPr>
            <a:r>
              <a:rPr lang="en-US" sz="4800" dirty="0"/>
              <a:t>Bernhardt, V. L., &amp; </a:t>
            </a:r>
            <a:r>
              <a:rPr lang="en-US" sz="4800" dirty="0" err="1"/>
              <a:t>Hébert</a:t>
            </a:r>
            <a:r>
              <a:rPr lang="en-US" sz="4800" dirty="0"/>
              <a:t>, C. L. (2011). </a:t>
            </a:r>
            <a:r>
              <a:rPr lang="en-US" sz="4800" i="1" dirty="0"/>
              <a:t>Response to intervention (RTI) and continuous school improvement (CSI) : using data, vision, and leadership to design, implement, and evaluate a schoolwide prevention system.</a:t>
            </a:r>
            <a:r>
              <a:rPr lang="en-US" sz="4800" dirty="0"/>
              <a:t> Larchmont, NY: Eye on Education.</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1307732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r>
              <a:rPr lang="en-US" b="1" dirty="0"/>
              <a:t>Continuous Improvement </a:t>
            </a:r>
            <a:r>
              <a:rPr lang="en-US" b="1" dirty="0" smtClean="0"/>
              <a:t>Process</a:t>
            </a:r>
            <a:endParaRPr lang="en-US" dirty="0"/>
          </a:p>
        </p:txBody>
      </p:sp>
      <p:sp>
        <p:nvSpPr>
          <p:cNvPr id="3" name="Date Placeholder 2"/>
          <p:cNvSpPr>
            <a:spLocks noGrp="1"/>
          </p:cNvSpPr>
          <p:nvPr>
            <p:ph type="dt" sz="half" idx="10"/>
          </p:nvPr>
        </p:nvSpPr>
        <p:spPr/>
        <p:txBody>
          <a:bodyPr/>
          <a:lstStyle/>
          <a:p>
            <a:fld id="{6E9E0008-46FF-4B49-8F95-EA5853F3D4AE}"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5</a:t>
            </a:fld>
            <a:endParaRPr lang="en-US"/>
          </a:p>
        </p:txBody>
      </p:sp>
      <p:graphicFrame>
        <p:nvGraphicFramePr>
          <p:cNvPr id="5" name="Diagram 4"/>
          <p:cNvGraphicFramePr/>
          <p:nvPr>
            <p:extLst>
              <p:ext uri="{D42A27DB-BD31-4B8C-83A1-F6EECF244321}">
                <p14:modId xmlns:p14="http://schemas.microsoft.com/office/powerpoint/2010/main" val="2430725661"/>
              </p:ext>
            </p:extLst>
          </p:nvPr>
        </p:nvGraphicFramePr>
        <p:xfrm>
          <a:off x="1143000" y="1676400"/>
          <a:ext cx="6781800" cy="4267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085203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534400" cy="9906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3600" b="1" dirty="0" smtClean="0"/>
              <a:t>Three Core Elements of a Schoolwide Program   </a:t>
            </a:r>
            <a:r>
              <a:rPr lang="en-US" sz="2200" b="1" dirty="0" smtClean="0"/>
              <a:t>[34 CFR 200.26]</a:t>
            </a:r>
            <a:endParaRPr lang="en-US" sz="2200" b="1" dirty="0"/>
          </a:p>
        </p:txBody>
      </p:sp>
      <p:sp>
        <p:nvSpPr>
          <p:cNvPr id="4" name="Date Placeholder 3"/>
          <p:cNvSpPr>
            <a:spLocks noGrp="1"/>
          </p:cNvSpPr>
          <p:nvPr>
            <p:ph type="dt" sz="half" idx="10"/>
          </p:nvPr>
        </p:nvSpPr>
        <p:spPr/>
        <p:txBody>
          <a:bodyPr/>
          <a:lstStyle/>
          <a:p>
            <a:fld id="{737986F4-8C8E-4A82-A3A9-259316117D54}" type="datetime1">
              <a:rPr lang="en-US" smtClean="0"/>
              <a:t>7/21/2014</a:t>
            </a:fld>
            <a:endParaRPr lang="en-US"/>
          </a:p>
        </p:txBody>
      </p:sp>
      <p:sp>
        <p:nvSpPr>
          <p:cNvPr id="5" name="Slide Number Placeholder 4"/>
          <p:cNvSpPr>
            <a:spLocks noGrp="1"/>
          </p:cNvSpPr>
          <p:nvPr>
            <p:ph type="sldNum" sz="quarter" idx="12"/>
          </p:nvPr>
        </p:nvSpPr>
        <p:spPr/>
        <p:txBody>
          <a:bodyPr>
            <a:normAutofit/>
          </a:bodyPr>
          <a:lstStyle/>
          <a:p>
            <a:fld id="{10160C0A-B9C1-4625-A46C-BBDF07A60FD2}" type="slidenum">
              <a:rPr lang="en-US" smtClean="0"/>
              <a:t>6</a:t>
            </a:fld>
            <a:endParaRPr lang="en-US"/>
          </a:p>
        </p:txBody>
      </p:sp>
      <p:sp>
        <p:nvSpPr>
          <p:cNvPr id="3" name="Content Placeholder 2"/>
          <p:cNvSpPr>
            <a:spLocks noGrp="1"/>
          </p:cNvSpPr>
          <p:nvPr>
            <p:ph sz="quarter" idx="1"/>
          </p:nvPr>
        </p:nvSpPr>
        <p:spPr>
          <a:xfrm>
            <a:off x="457200" y="1371600"/>
            <a:ext cx="8229600" cy="4785360"/>
          </a:xfrm>
        </p:spPr>
        <p:txBody>
          <a:bodyPr>
            <a:normAutofit/>
          </a:bodyPr>
          <a:lstStyle/>
          <a:p>
            <a:pPr>
              <a:lnSpc>
                <a:spcPct val="90000"/>
              </a:lnSpc>
            </a:pPr>
            <a:endParaRPr lang="en-US" dirty="0" smtClean="0">
              <a:solidFill>
                <a:schemeClr val="tx2">
                  <a:lumMod val="50000"/>
                </a:schemeClr>
              </a:solidFill>
            </a:endParaRPr>
          </a:p>
          <a:p>
            <a:pPr marL="514350" indent="-514350">
              <a:lnSpc>
                <a:spcPct val="90000"/>
              </a:lnSpc>
              <a:buFont typeface="+mj-lt"/>
              <a:buAutoNum type="arabicPeriod"/>
            </a:pPr>
            <a:r>
              <a:rPr lang="en-US" dirty="0" smtClean="0">
                <a:solidFill>
                  <a:schemeClr val="tx2">
                    <a:lumMod val="50000"/>
                  </a:schemeClr>
                </a:solidFill>
              </a:rPr>
              <a:t>Conduct </a:t>
            </a:r>
            <a:r>
              <a:rPr lang="en-US" dirty="0">
                <a:solidFill>
                  <a:schemeClr val="tx2">
                    <a:lumMod val="50000"/>
                  </a:schemeClr>
                </a:solidFill>
              </a:rPr>
              <a:t>a </a:t>
            </a:r>
            <a:r>
              <a:rPr lang="en-US" b="1" dirty="0">
                <a:solidFill>
                  <a:schemeClr val="accent1"/>
                </a:solidFill>
              </a:rPr>
              <a:t>comprehensive needs </a:t>
            </a:r>
            <a:r>
              <a:rPr lang="en-US" b="1" dirty="0" smtClean="0">
                <a:solidFill>
                  <a:schemeClr val="accent1"/>
                </a:solidFill>
              </a:rPr>
              <a:t>assessment</a:t>
            </a:r>
            <a:r>
              <a:rPr lang="en-US" dirty="0" smtClean="0">
                <a:solidFill>
                  <a:schemeClr val="tx2">
                    <a:lumMod val="50000"/>
                  </a:schemeClr>
                </a:solidFill>
              </a:rPr>
              <a:t>;</a:t>
            </a:r>
          </a:p>
          <a:p>
            <a:pPr marL="514350" indent="-514350">
              <a:lnSpc>
                <a:spcPct val="90000"/>
              </a:lnSpc>
              <a:buFont typeface="+mj-lt"/>
              <a:buAutoNum type="arabicPeriod"/>
            </a:pPr>
            <a:endParaRPr lang="en-US" dirty="0" smtClean="0">
              <a:solidFill>
                <a:schemeClr val="tx2">
                  <a:lumMod val="50000"/>
                </a:schemeClr>
              </a:solidFill>
            </a:endParaRPr>
          </a:p>
          <a:p>
            <a:pPr marL="514350" indent="-514350">
              <a:lnSpc>
                <a:spcPct val="90000"/>
              </a:lnSpc>
              <a:buFont typeface="+mj-lt"/>
              <a:buAutoNum type="arabicPeriod"/>
            </a:pPr>
            <a:r>
              <a:rPr lang="en-US" dirty="0" smtClean="0">
                <a:solidFill>
                  <a:schemeClr val="tx2">
                    <a:lumMod val="50000"/>
                  </a:schemeClr>
                </a:solidFill>
              </a:rPr>
              <a:t>Develop </a:t>
            </a:r>
            <a:r>
              <a:rPr lang="en-US" dirty="0">
                <a:solidFill>
                  <a:schemeClr val="tx2">
                    <a:lumMod val="50000"/>
                  </a:schemeClr>
                </a:solidFill>
              </a:rPr>
              <a:t>and implement a </a:t>
            </a:r>
            <a:r>
              <a:rPr lang="en-US" b="1" dirty="0">
                <a:solidFill>
                  <a:schemeClr val="accent1"/>
                </a:solidFill>
              </a:rPr>
              <a:t>comprehensive plan </a:t>
            </a:r>
            <a:r>
              <a:rPr lang="en-US" dirty="0">
                <a:solidFill>
                  <a:schemeClr val="tx2">
                    <a:lumMod val="50000"/>
                  </a:schemeClr>
                </a:solidFill>
              </a:rPr>
              <a:t>that addresses the </a:t>
            </a:r>
            <a:r>
              <a:rPr lang="en-US" dirty="0" smtClean="0">
                <a:solidFill>
                  <a:schemeClr val="tx2">
                    <a:lumMod val="50000"/>
                  </a:schemeClr>
                </a:solidFill>
              </a:rPr>
              <a:t>components </a:t>
            </a:r>
            <a:r>
              <a:rPr lang="en-US" dirty="0">
                <a:solidFill>
                  <a:schemeClr val="tx2">
                    <a:lumMod val="50000"/>
                  </a:schemeClr>
                </a:solidFill>
              </a:rPr>
              <a:t>of a Title I Schoolwide program; and </a:t>
            </a:r>
            <a:endParaRPr lang="en-US" dirty="0" smtClean="0">
              <a:solidFill>
                <a:schemeClr val="tx2">
                  <a:lumMod val="50000"/>
                </a:schemeClr>
              </a:solidFill>
            </a:endParaRPr>
          </a:p>
          <a:p>
            <a:pPr marL="514350" indent="-514350">
              <a:lnSpc>
                <a:spcPct val="90000"/>
              </a:lnSpc>
              <a:buFont typeface="+mj-lt"/>
              <a:buAutoNum type="arabicPeriod"/>
            </a:pPr>
            <a:endParaRPr lang="en-US" dirty="0" smtClean="0">
              <a:solidFill>
                <a:schemeClr val="tx2">
                  <a:lumMod val="50000"/>
                </a:schemeClr>
              </a:solidFill>
            </a:endParaRPr>
          </a:p>
          <a:p>
            <a:pPr marL="514350" indent="-514350">
              <a:lnSpc>
                <a:spcPct val="90000"/>
              </a:lnSpc>
              <a:buFont typeface="+mj-lt"/>
              <a:buAutoNum type="arabicPeriod"/>
            </a:pPr>
            <a:r>
              <a:rPr lang="en-US" dirty="0" smtClean="0">
                <a:solidFill>
                  <a:schemeClr val="tx2">
                    <a:lumMod val="50000"/>
                  </a:schemeClr>
                </a:solidFill>
              </a:rPr>
              <a:t>Conduct </a:t>
            </a:r>
            <a:r>
              <a:rPr lang="en-US" dirty="0">
                <a:solidFill>
                  <a:schemeClr val="tx2">
                    <a:lumMod val="50000"/>
                  </a:schemeClr>
                </a:solidFill>
              </a:rPr>
              <a:t>an </a:t>
            </a:r>
            <a:r>
              <a:rPr lang="en-US" b="1" dirty="0">
                <a:solidFill>
                  <a:schemeClr val="accent1"/>
                </a:solidFill>
              </a:rPr>
              <a:t>annual review of the effectiveness </a:t>
            </a:r>
            <a:r>
              <a:rPr lang="en-US" dirty="0">
                <a:solidFill>
                  <a:schemeClr val="tx2">
                    <a:lumMod val="50000"/>
                  </a:schemeClr>
                </a:solidFill>
              </a:rPr>
              <a:t>of the Schoolwide program and revise the plan as necessary.</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42441152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7</a:t>
            </a:fld>
            <a:endParaRPr lang="en-US"/>
          </a:p>
        </p:txBody>
      </p:sp>
      <p:sp>
        <p:nvSpPr>
          <p:cNvPr id="5" name="Content Placeholder 4"/>
          <p:cNvSpPr>
            <a:spLocks noGrp="1"/>
          </p:cNvSpPr>
          <p:nvPr>
            <p:ph sz="quarter" idx="1"/>
          </p:nvPr>
        </p:nvSpPr>
        <p:spPr>
          <a:xfrm>
            <a:off x="457200" y="1371600"/>
            <a:ext cx="8229600" cy="4953000"/>
          </a:xfrm>
        </p:spPr>
        <p:txBody>
          <a:bodyPr>
            <a:normAutofit fontScale="25000" lnSpcReduction="20000"/>
          </a:bodyPr>
          <a:lstStyle/>
          <a:p>
            <a:pPr marL="514350" indent="-514350">
              <a:buFont typeface="+mj-lt"/>
              <a:buAutoNum type="arabicPeriod"/>
            </a:pPr>
            <a:r>
              <a:rPr lang="en-US" sz="9600" b="1" dirty="0"/>
              <a:t>Comprehensive Needs Assessment  </a:t>
            </a:r>
            <a:r>
              <a:rPr lang="en-US" sz="9600" dirty="0"/>
              <a:t>§1114(b)(1)(A)</a:t>
            </a:r>
          </a:p>
          <a:p>
            <a:pPr lvl="1"/>
            <a:r>
              <a:rPr lang="en-US" sz="9600" dirty="0"/>
              <a:t>a school operating a schoolwide program must conduct a </a:t>
            </a:r>
            <a:r>
              <a:rPr lang="en-US" sz="9600" b="1" dirty="0"/>
              <a:t>comprehensive needs assessment</a:t>
            </a:r>
            <a:r>
              <a:rPr lang="en-US" sz="9600" dirty="0"/>
              <a:t> that identifies the schools strengths and challenges in the key areas that affect student achievement.  </a:t>
            </a:r>
          </a:p>
          <a:p>
            <a:pPr lvl="1"/>
            <a:r>
              <a:rPr lang="en-US" sz="9600" dirty="0"/>
              <a:t>A comprehensive needs assessment is based on: </a:t>
            </a:r>
          </a:p>
          <a:p>
            <a:pPr marL="1108710" lvl="3" indent="-285750"/>
            <a:r>
              <a:rPr lang="en-US" sz="6200" b="1" dirty="0"/>
              <a:t>Student Learning data</a:t>
            </a:r>
          </a:p>
          <a:p>
            <a:pPr marL="1108710" lvl="3" indent="-285750"/>
            <a:r>
              <a:rPr lang="en-US" sz="6200" b="1" dirty="0"/>
              <a:t>School Processes data</a:t>
            </a:r>
          </a:p>
          <a:p>
            <a:pPr marL="1108710" lvl="3" indent="-285750"/>
            <a:r>
              <a:rPr lang="en-US" sz="6200" b="1" dirty="0"/>
              <a:t>Demographics data</a:t>
            </a:r>
          </a:p>
          <a:p>
            <a:pPr marL="1108710" lvl="3" indent="-285750"/>
            <a:r>
              <a:rPr lang="en-US" sz="6200" b="1" dirty="0"/>
              <a:t>Perceptions data</a:t>
            </a:r>
          </a:p>
          <a:p>
            <a:pPr marL="1097280" lvl="4" indent="0">
              <a:buNone/>
            </a:pPr>
            <a:endParaRPr lang="en-US" sz="6400" b="1" dirty="0"/>
          </a:p>
          <a:p>
            <a:pPr marL="1097280" lvl="4" indent="0">
              <a:buNone/>
            </a:pPr>
            <a:endParaRPr lang="en-US" sz="6400" b="1" dirty="0"/>
          </a:p>
          <a:p>
            <a:pPr marL="1383030" lvl="4" indent="-285750"/>
            <a:endParaRPr lang="en-US" sz="6400" b="1" dirty="0"/>
          </a:p>
          <a:p>
            <a:r>
              <a:rPr lang="en-US" sz="4800" b="1" i="1" dirty="0">
                <a:solidFill>
                  <a:schemeClr val="tx2"/>
                </a:solidFill>
              </a:rPr>
              <a:t>ID10 - The school’s Leadership Team regularly looks at performance data and aggregated classroom observation data and uses that data to make decisions about the school improvement and professional development needs.</a:t>
            </a:r>
          </a:p>
          <a:p>
            <a:r>
              <a:rPr lang="en-US" sz="4800" b="1" i="1" dirty="0">
                <a:solidFill>
                  <a:schemeClr val="tx2"/>
                </a:solidFill>
              </a:rPr>
              <a:t>IIA01 – Instructional Teams develop standards-aligned </a:t>
            </a:r>
            <a:r>
              <a:rPr lang="en-US" sz="4800" b="1" i="1" dirty="0" smtClean="0">
                <a:solidFill>
                  <a:schemeClr val="tx2"/>
                </a:solidFill>
              </a:rPr>
              <a:t>units </a:t>
            </a:r>
            <a:r>
              <a:rPr lang="en-US" sz="4800" b="1" i="1" dirty="0">
                <a:solidFill>
                  <a:schemeClr val="tx2"/>
                </a:solidFill>
              </a:rPr>
              <a:t>of instruction for each subject and grade level.</a:t>
            </a:r>
          </a:p>
          <a:p>
            <a:r>
              <a:rPr lang="en-US" sz="4800" b="1" i="1" dirty="0">
                <a:solidFill>
                  <a:schemeClr val="tx2"/>
                </a:solidFill>
              </a:rPr>
              <a:t>IID09 – Instructional Teams use student learning data to plan instruction.</a:t>
            </a:r>
          </a:p>
          <a:p>
            <a:r>
              <a:rPr lang="en-US" sz="4800" b="1" i="1" dirty="0">
                <a:solidFill>
                  <a:schemeClr val="tx2"/>
                </a:solidFill>
              </a:rPr>
              <a:t>IIIA01 – All teachers are guided by a document that aligns standards, curriculum, instruction, and assessment.</a:t>
            </a:r>
            <a:endParaRPr lang="en-US" sz="4800" b="1" dirty="0">
              <a:solidFill>
                <a:schemeClr val="tx2"/>
              </a:solidFill>
            </a:endParaRPr>
          </a:p>
        </p:txBody>
      </p:sp>
    </p:spTree>
    <p:extLst>
      <p:ext uri="{BB962C8B-B14F-4D97-AF65-F5344CB8AC3E}">
        <p14:creationId xmlns:p14="http://schemas.microsoft.com/office/powerpoint/2010/main" val="18256185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8</a:t>
            </a:fld>
            <a:endParaRPr lang="en-US"/>
          </a:p>
        </p:txBody>
      </p:sp>
      <p:sp>
        <p:nvSpPr>
          <p:cNvPr id="5" name="Content Placeholder 4"/>
          <p:cNvSpPr>
            <a:spLocks noGrp="1"/>
          </p:cNvSpPr>
          <p:nvPr>
            <p:ph sz="quarter" idx="1"/>
          </p:nvPr>
        </p:nvSpPr>
        <p:spPr>
          <a:xfrm>
            <a:off x="457200" y="1447800"/>
            <a:ext cx="8229600" cy="4709160"/>
          </a:xfrm>
        </p:spPr>
        <p:txBody>
          <a:bodyPr>
            <a:normAutofit/>
          </a:bodyPr>
          <a:lstStyle/>
          <a:p>
            <a:pPr marL="514350" lvl="0" indent="-514350">
              <a:buFont typeface="+mj-lt"/>
              <a:buAutoNum type="arabicPeriod" startAt="2"/>
            </a:pPr>
            <a:r>
              <a:rPr lang="en-US" b="1" dirty="0" smtClean="0"/>
              <a:t>Comprehensive schoolwide Plan</a:t>
            </a:r>
          </a:p>
          <a:p>
            <a:r>
              <a:rPr lang="en-US" dirty="0" smtClean="0"/>
              <a:t>Using data from the comprehensive needs assessment, a school </a:t>
            </a:r>
            <a:r>
              <a:rPr lang="en-US" dirty="0"/>
              <a:t>must develop </a:t>
            </a:r>
            <a:r>
              <a:rPr lang="en-US" b="1" dirty="0"/>
              <a:t>a comprehensive schoolwide plan </a:t>
            </a:r>
            <a:r>
              <a:rPr lang="en-US" dirty="0"/>
              <a:t>that describes how it will </a:t>
            </a:r>
            <a:r>
              <a:rPr lang="en-US" dirty="0" smtClean="0"/>
              <a:t>improve academic achievement so that all students demonstrate at least proficiency on the State’s academic standards.  </a:t>
            </a:r>
          </a:p>
        </p:txBody>
      </p:sp>
    </p:spTree>
    <p:extLst>
      <p:ext uri="{BB962C8B-B14F-4D97-AF65-F5344CB8AC3E}">
        <p14:creationId xmlns:p14="http://schemas.microsoft.com/office/powerpoint/2010/main" val="331033120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0"/>
            <a:r>
              <a:rPr lang="en-US" b="1" dirty="0"/>
              <a:t>Three Core Elements of a Schoolwide Program   </a:t>
            </a:r>
            <a:r>
              <a:rPr lang="en-US" sz="2000" b="1" dirty="0"/>
              <a:t>[34 CFR 200.26]</a:t>
            </a:r>
            <a:endParaRPr lang="en-US" dirty="0"/>
          </a:p>
        </p:txBody>
      </p:sp>
      <p:sp>
        <p:nvSpPr>
          <p:cNvPr id="3" name="Date Placeholder 2"/>
          <p:cNvSpPr>
            <a:spLocks noGrp="1"/>
          </p:cNvSpPr>
          <p:nvPr>
            <p:ph type="dt" sz="half" idx="10"/>
          </p:nvPr>
        </p:nvSpPr>
        <p:spPr/>
        <p:txBody>
          <a:bodyPr/>
          <a:lstStyle/>
          <a:p>
            <a:fld id="{FC8B0A4D-4094-42B5-A0AB-5AFB9EEBD913}" type="datetime1">
              <a:rPr lang="en-US" smtClean="0"/>
              <a:t>7/21/2014</a:t>
            </a:fld>
            <a:endParaRPr lang="en-US"/>
          </a:p>
        </p:txBody>
      </p:sp>
      <p:sp>
        <p:nvSpPr>
          <p:cNvPr id="4" name="Slide Number Placeholder 3"/>
          <p:cNvSpPr>
            <a:spLocks noGrp="1"/>
          </p:cNvSpPr>
          <p:nvPr>
            <p:ph type="sldNum" sz="quarter" idx="12"/>
          </p:nvPr>
        </p:nvSpPr>
        <p:spPr/>
        <p:txBody>
          <a:bodyPr/>
          <a:lstStyle/>
          <a:p>
            <a:fld id="{10160C0A-B9C1-4625-A46C-BBDF07A60FD2}" type="slidenum">
              <a:rPr lang="en-US" smtClean="0"/>
              <a:t>9</a:t>
            </a:fld>
            <a:endParaRPr lang="en-US"/>
          </a:p>
        </p:txBody>
      </p:sp>
      <p:sp>
        <p:nvSpPr>
          <p:cNvPr id="5" name="Content Placeholder 4"/>
          <p:cNvSpPr>
            <a:spLocks noGrp="1"/>
          </p:cNvSpPr>
          <p:nvPr>
            <p:ph sz="quarter" idx="1"/>
          </p:nvPr>
        </p:nvSpPr>
        <p:spPr>
          <a:xfrm>
            <a:off x="457200" y="1447800"/>
            <a:ext cx="8229600" cy="4709160"/>
          </a:xfrm>
        </p:spPr>
        <p:txBody>
          <a:bodyPr>
            <a:normAutofit fontScale="92500" lnSpcReduction="10000"/>
          </a:bodyPr>
          <a:lstStyle/>
          <a:p>
            <a:pPr marL="514350" lvl="0" indent="-514350">
              <a:buFont typeface="+mj-lt"/>
              <a:buAutoNum type="arabicPeriod" startAt="2"/>
            </a:pPr>
            <a:r>
              <a:rPr lang="en-US" dirty="0" smtClean="0"/>
              <a:t>The </a:t>
            </a:r>
            <a:r>
              <a:rPr lang="en-US" b="1" dirty="0"/>
              <a:t>comprehensive schoolwide plan</a:t>
            </a:r>
            <a:r>
              <a:rPr lang="en-US" dirty="0"/>
              <a:t> must – </a:t>
            </a:r>
          </a:p>
          <a:p>
            <a:pPr marL="274320" lvl="1" indent="0">
              <a:buNone/>
            </a:pPr>
            <a:endParaRPr lang="en-US" sz="800" dirty="0"/>
          </a:p>
          <a:p>
            <a:pPr marL="1051560" lvl="2" indent="-457200">
              <a:buFont typeface="+mj-lt"/>
              <a:buAutoNum type="alphaUcPeriod"/>
            </a:pPr>
            <a:r>
              <a:rPr lang="en-US" sz="2200" dirty="0" smtClean="0"/>
              <a:t>Incorporate strategies in the overall instructional program that are </a:t>
            </a:r>
            <a:r>
              <a:rPr lang="en-US" sz="2200" dirty="0"/>
              <a:t>research-based and provide opportunities for all children to meet the State’s proficient or advanced levels of academic </a:t>
            </a:r>
            <a:r>
              <a:rPr lang="en-US" sz="2200" dirty="0" smtClean="0"/>
              <a:t>achievement   </a:t>
            </a:r>
            <a:r>
              <a:rPr lang="en-US" sz="2200" dirty="0"/>
              <a:t>§1114(b)(1)(B</a:t>
            </a:r>
            <a:r>
              <a:rPr lang="en-US" sz="2200" dirty="0" smtClean="0"/>
              <a:t>)</a:t>
            </a:r>
          </a:p>
          <a:p>
            <a:pPr marL="1325880" lvl="3" indent="-457200">
              <a:buFont typeface="+mj-lt"/>
              <a:buAutoNum type="alphaUcPeriod"/>
            </a:pPr>
            <a:r>
              <a:rPr lang="en-US" dirty="0" smtClean="0"/>
              <a:t>Reform strategies include:</a:t>
            </a:r>
          </a:p>
          <a:p>
            <a:pPr lvl="4"/>
            <a:r>
              <a:rPr lang="en-US" dirty="0" smtClean="0"/>
              <a:t>Using effective methods and instructional practice that are based on scientifically based research and that –</a:t>
            </a:r>
          </a:p>
          <a:p>
            <a:pPr lvl="5"/>
            <a:r>
              <a:rPr lang="en-US" dirty="0" smtClean="0"/>
              <a:t>Strengthen the core academic program;</a:t>
            </a:r>
          </a:p>
          <a:p>
            <a:pPr lvl="5"/>
            <a:r>
              <a:rPr lang="en-US" dirty="0" smtClean="0"/>
              <a:t>Provide an enriched and accelerated curriculum;</a:t>
            </a:r>
          </a:p>
          <a:p>
            <a:pPr lvl="5"/>
            <a:r>
              <a:rPr lang="en-US" dirty="0" smtClean="0"/>
              <a:t>Increase the amount and quality of learning time</a:t>
            </a:r>
          </a:p>
          <a:p>
            <a:pPr marL="868680" lvl="3" indent="0">
              <a:buNone/>
            </a:pPr>
            <a:endParaRPr lang="en-US" sz="2000" dirty="0"/>
          </a:p>
          <a:p>
            <a:pPr lvl="1"/>
            <a:r>
              <a:rPr lang="en-US" sz="1600" b="1" i="1" dirty="0"/>
              <a:t>IE07 - The principal monitors curriculum and classroom instruction regularly.</a:t>
            </a:r>
            <a:endParaRPr lang="en-US" sz="1600" dirty="0"/>
          </a:p>
          <a:p>
            <a:pPr lvl="1"/>
            <a:r>
              <a:rPr lang="en-US" sz="1600" b="1" i="1" dirty="0"/>
              <a:t>IID06 – Yearly learning goals are set for the school by the Leadership Team, utilizing student learning data.</a:t>
            </a:r>
          </a:p>
          <a:p>
            <a:pPr lvl="1"/>
            <a:r>
              <a:rPr lang="en-US" sz="1600" b="1" i="1" dirty="0"/>
              <a:t>IID07 – Leadership Team monitors school-level student learning data.</a:t>
            </a:r>
            <a:endParaRPr lang="en-US" sz="1600" dirty="0"/>
          </a:p>
        </p:txBody>
      </p:sp>
    </p:spTree>
    <p:extLst>
      <p:ext uri="{BB962C8B-B14F-4D97-AF65-F5344CB8AC3E}">
        <p14:creationId xmlns:p14="http://schemas.microsoft.com/office/powerpoint/2010/main" val="167139741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gi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14440</TotalTime>
  <Words>1982</Words>
  <Application>Microsoft Office PowerPoint</Application>
  <PresentationFormat>On-screen Show (4:3)</PresentationFormat>
  <Paragraphs>284</Paragraphs>
  <Slides>28</Slides>
  <Notes>22</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Origin</vt:lpstr>
      <vt:lpstr>PowerPoint Presentation</vt:lpstr>
      <vt:lpstr>Purpose of Our Session</vt:lpstr>
      <vt:lpstr>                   Title I Schoolwide Program</vt:lpstr>
      <vt:lpstr>                   5 Essential Continuous School Improvement Questions </vt:lpstr>
      <vt:lpstr>Continuous Improvement Process</vt:lpstr>
      <vt:lpstr>                   Three Core Elements of a Schoolwide Program   [34 CFR 200.26]</vt:lpstr>
      <vt:lpstr>Three Core Elements of a Schoolwide Program   [34 CFR 200.26]</vt:lpstr>
      <vt:lpstr>Three Core Elements of a Schoolwide Program   [34 CFR 200.26]</vt:lpstr>
      <vt:lpstr>Three Core Elements of a Schoolwide Program   [34 CFR 200.26]</vt:lpstr>
      <vt:lpstr>Three Core Elements of a Schoolwide Program   [34 CFR 200.26]</vt:lpstr>
      <vt:lpstr>Three Core Elements of a Schoolwide Program   [34 CFR 200.26]</vt:lpstr>
      <vt:lpstr>Three Core Elements of a Schoolwide Program   [34 CFR 200.26]</vt:lpstr>
      <vt:lpstr>Three Core Elements of a Schoolwide Program   [34 CFR 200.26]</vt:lpstr>
      <vt:lpstr>Developing a Budget</vt:lpstr>
      <vt:lpstr>PowerPoint Presentation</vt:lpstr>
      <vt:lpstr>Native Star –  Consolidated Schoolwide Budget</vt:lpstr>
      <vt:lpstr>     BASE VERSES SUPPLEMENTAL </vt:lpstr>
      <vt:lpstr>Supplement, Not Supplant </vt:lpstr>
      <vt:lpstr>BUDGET MANAGEMENT</vt:lpstr>
      <vt:lpstr>Streamlining the Federal government's guidance </vt:lpstr>
      <vt:lpstr>   Relocated to 2 CFR </vt:lpstr>
      <vt:lpstr>Budgeting Tool-</vt:lpstr>
      <vt:lpstr>Lessons from Pilot Year</vt:lpstr>
      <vt:lpstr>FAQs – USE OF FEDERAL AWARDS </vt:lpstr>
      <vt:lpstr>BUDGET JUSTIFICATION</vt:lpstr>
      <vt:lpstr>Resources</vt:lpstr>
      <vt:lpstr>PowerPoint Presentation</vt:lpstr>
      <vt:lpstr>PowerPoint Presentation</vt:lpstr>
    </vt:vector>
  </TitlesOfParts>
  <Company>BIE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Tsabetsaye, Johnnita</dc:creator>
  <cp:lastModifiedBy>Tsabetsaye, Johnnita</cp:lastModifiedBy>
  <cp:revision>176</cp:revision>
  <cp:lastPrinted>2014-04-04T14:54:12Z</cp:lastPrinted>
  <dcterms:created xsi:type="dcterms:W3CDTF">2014-02-04T19:55:46Z</dcterms:created>
  <dcterms:modified xsi:type="dcterms:W3CDTF">2014-07-21T21:13:23Z</dcterms:modified>
</cp:coreProperties>
</file>