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6" r:id="rId4"/>
    <p:sldId id="286" r:id="rId5"/>
    <p:sldId id="287" r:id="rId6"/>
    <p:sldId id="288" r:id="rId7"/>
    <p:sldId id="289" r:id="rId8"/>
    <p:sldId id="258" r:id="rId9"/>
    <p:sldId id="259" r:id="rId10"/>
    <p:sldId id="260" r:id="rId11"/>
    <p:sldId id="281" r:id="rId12"/>
    <p:sldId id="280" r:id="rId13"/>
    <p:sldId id="278" r:id="rId14"/>
    <p:sldId id="285" r:id="rId15"/>
    <p:sldId id="27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4660"/>
  </p:normalViewPr>
  <p:slideViewPr>
    <p:cSldViewPr>
      <p:cViewPr varScale="1">
        <p:scale>
          <a:sx n="128" d="100"/>
          <a:sy n="128" d="100"/>
        </p:scale>
        <p:origin x="-270"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AB786F-D2DE-4F5D-A660-DAE23D8C9DF4}" type="doc">
      <dgm:prSet loTypeId="urn:microsoft.com/office/officeart/2005/8/layout/hProcess9" loCatId="process" qsTypeId="urn:microsoft.com/office/officeart/2005/8/quickstyle/3d2" qsCatId="3D" csTypeId="urn:microsoft.com/office/officeart/2005/8/colors/accent1_2" csCatId="accent1" phldr="1"/>
      <dgm:spPr/>
    </dgm:pt>
    <dgm:pt modelId="{E72F880A-281F-4D34-A854-B28788ADC0DD}">
      <dgm:prSet phldrT="[Text]"/>
      <dgm:spPr/>
      <dgm:t>
        <a:bodyPr/>
        <a:lstStyle/>
        <a:p>
          <a:r>
            <a:rPr lang="en-US" dirty="0"/>
            <a:t>Family Engagement Tool</a:t>
          </a:r>
        </a:p>
        <a:p>
          <a:r>
            <a:rPr lang="en-US" dirty="0"/>
            <a:t>(FET)</a:t>
          </a:r>
        </a:p>
      </dgm:t>
    </dgm:pt>
    <dgm:pt modelId="{BBC4246F-77EC-4AEB-AE97-1259CE7AA0A5}" type="parTrans" cxnId="{37ED01F9-CC08-42D4-8792-E93C3C306BEE}">
      <dgm:prSet/>
      <dgm:spPr/>
      <dgm:t>
        <a:bodyPr/>
        <a:lstStyle/>
        <a:p>
          <a:endParaRPr lang="en-US"/>
        </a:p>
      </dgm:t>
    </dgm:pt>
    <dgm:pt modelId="{5984F1B0-0E33-4557-8DD5-4D948C2E593A}" type="sibTrans" cxnId="{37ED01F9-CC08-42D4-8792-E93C3C306BEE}">
      <dgm:prSet/>
      <dgm:spPr/>
      <dgm:t>
        <a:bodyPr/>
        <a:lstStyle/>
        <a:p>
          <a:endParaRPr lang="en-US"/>
        </a:p>
      </dgm:t>
    </dgm:pt>
    <dgm:pt modelId="{E9C67D4B-B431-43B8-9A6A-FBB36AF17A3E}">
      <dgm:prSet phldrT="[Text]"/>
      <dgm:spPr/>
      <dgm:t>
        <a:bodyPr/>
        <a:lstStyle/>
        <a:p>
          <a:r>
            <a:rPr lang="en-US" dirty="0"/>
            <a:t>"Next Steps"</a:t>
          </a:r>
        </a:p>
        <a:p>
          <a:r>
            <a:rPr lang="en-US" dirty="0"/>
            <a:t>Introduction to Indicators</a:t>
          </a:r>
        </a:p>
      </dgm:t>
    </dgm:pt>
    <dgm:pt modelId="{E319D2B5-7A18-4BBB-B984-9A6FD2DE884C}" type="parTrans" cxnId="{D518C1BE-123F-4253-BF65-D7999D767F3C}">
      <dgm:prSet/>
      <dgm:spPr/>
      <dgm:t>
        <a:bodyPr/>
        <a:lstStyle/>
        <a:p>
          <a:endParaRPr lang="en-US"/>
        </a:p>
      </dgm:t>
    </dgm:pt>
    <dgm:pt modelId="{F816B2A6-C2F3-4CE5-917C-278104765C83}" type="sibTrans" cxnId="{D518C1BE-123F-4253-BF65-D7999D767F3C}">
      <dgm:prSet/>
      <dgm:spPr/>
      <dgm:t>
        <a:bodyPr/>
        <a:lstStyle/>
        <a:p>
          <a:endParaRPr lang="en-US"/>
        </a:p>
      </dgm:t>
    </dgm:pt>
    <dgm:pt modelId="{1D755BB1-1AD6-4202-9F92-A9A41465C03F}">
      <dgm:prSet phldrT="[Text]"/>
      <dgm:spPr/>
      <dgm:t>
        <a:bodyPr/>
        <a:lstStyle/>
        <a:p>
          <a:r>
            <a:rPr lang="en-US" dirty="0"/>
            <a:t>"Family Engagement Indicators"</a:t>
          </a:r>
        </a:p>
        <a:p>
          <a:r>
            <a:rPr lang="en-US" dirty="0"/>
            <a:t>Moving Towards Family Engagement</a:t>
          </a:r>
        </a:p>
      </dgm:t>
    </dgm:pt>
    <dgm:pt modelId="{819F3187-0D9F-431C-9F14-F5A94BA0A292}" type="parTrans" cxnId="{E7AB09E1-70A2-4DC3-9FCE-DDF3F6E276B4}">
      <dgm:prSet/>
      <dgm:spPr/>
      <dgm:t>
        <a:bodyPr/>
        <a:lstStyle/>
        <a:p>
          <a:endParaRPr lang="en-US"/>
        </a:p>
      </dgm:t>
    </dgm:pt>
    <dgm:pt modelId="{485B1CBA-C7F0-42D2-82CA-4A3253F30FB0}" type="sibTrans" cxnId="{E7AB09E1-70A2-4DC3-9FCE-DDF3F6E276B4}">
      <dgm:prSet/>
      <dgm:spPr/>
      <dgm:t>
        <a:bodyPr/>
        <a:lstStyle/>
        <a:p>
          <a:endParaRPr lang="en-US"/>
        </a:p>
      </dgm:t>
    </dgm:pt>
    <dgm:pt modelId="{B21DDA97-762D-4A19-86A7-E32F56F96268}" type="pres">
      <dgm:prSet presAssocID="{DCAB786F-D2DE-4F5D-A660-DAE23D8C9DF4}" presName="CompostProcess" presStyleCnt="0">
        <dgm:presLayoutVars>
          <dgm:dir/>
          <dgm:resizeHandles val="exact"/>
        </dgm:presLayoutVars>
      </dgm:prSet>
      <dgm:spPr/>
    </dgm:pt>
    <dgm:pt modelId="{87B478EA-A062-4DCF-A947-5F951F0DD98C}" type="pres">
      <dgm:prSet presAssocID="{DCAB786F-D2DE-4F5D-A660-DAE23D8C9DF4}" presName="arrow" presStyleLbl="bgShp" presStyleIdx="0" presStyleCnt="1"/>
      <dgm:spPr/>
    </dgm:pt>
    <dgm:pt modelId="{F2BF12E7-5132-497B-A40B-FC9DD2624338}" type="pres">
      <dgm:prSet presAssocID="{DCAB786F-D2DE-4F5D-A660-DAE23D8C9DF4}" presName="linearProcess" presStyleCnt="0"/>
      <dgm:spPr/>
    </dgm:pt>
    <dgm:pt modelId="{C39B2035-B56A-4E23-8C03-2061B8C4D172}" type="pres">
      <dgm:prSet presAssocID="{E72F880A-281F-4D34-A854-B28788ADC0DD}" presName="textNode" presStyleLbl="node1" presStyleIdx="0" presStyleCnt="3">
        <dgm:presLayoutVars>
          <dgm:bulletEnabled val="1"/>
        </dgm:presLayoutVars>
      </dgm:prSet>
      <dgm:spPr/>
      <dgm:t>
        <a:bodyPr/>
        <a:lstStyle/>
        <a:p>
          <a:endParaRPr lang="en-US"/>
        </a:p>
      </dgm:t>
    </dgm:pt>
    <dgm:pt modelId="{60435585-7DDF-4735-B8E3-A705B20D7D17}" type="pres">
      <dgm:prSet presAssocID="{5984F1B0-0E33-4557-8DD5-4D948C2E593A}" presName="sibTrans" presStyleCnt="0"/>
      <dgm:spPr/>
    </dgm:pt>
    <dgm:pt modelId="{3CA6D099-FB24-4A95-8718-81CD860124A3}" type="pres">
      <dgm:prSet presAssocID="{E9C67D4B-B431-43B8-9A6A-FBB36AF17A3E}" presName="textNode" presStyleLbl="node1" presStyleIdx="1" presStyleCnt="3" custLinFactNeighborX="32323" custLinFactNeighborY="-1488">
        <dgm:presLayoutVars>
          <dgm:bulletEnabled val="1"/>
        </dgm:presLayoutVars>
      </dgm:prSet>
      <dgm:spPr/>
      <dgm:t>
        <a:bodyPr/>
        <a:lstStyle/>
        <a:p>
          <a:endParaRPr lang="en-US"/>
        </a:p>
      </dgm:t>
    </dgm:pt>
    <dgm:pt modelId="{12CD78A1-2252-44E1-92C4-520CAEF72464}" type="pres">
      <dgm:prSet presAssocID="{F816B2A6-C2F3-4CE5-917C-278104765C83}" presName="sibTrans" presStyleCnt="0"/>
      <dgm:spPr/>
    </dgm:pt>
    <dgm:pt modelId="{66A8BFE8-0A90-4A82-BDF9-6C23BA95BD22}" type="pres">
      <dgm:prSet presAssocID="{1D755BB1-1AD6-4202-9F92-A9A41465C03F}" presName="textNode" presStyleLbl="node1" presStyleIdx="2" presStyleCnt="3">
        <dgm:presLayoutVars>
          <dgm:bulletEnabled val="1"/>
        </dgm:presLayoutVars>
      </dgm:prSet>
      <dgm:spPr/>
      <dgm:t>
        <a:bodyPr/>
        <a:lstStyle/>
        <a:p>
          <a:endParaRPr lang="en-US"/>
        </a:p>
      </dgm:t>
    </dgm:pt>
  </dgm:ptLst>
  <dgm:cxnLst>
    <dgm:cxn modelId="{F0C08490-640C-49E0-9006-5754ED9DFFD4}" type="presOf" srcId="{E72F880A-281F-4D34-A854-B28788ADC0DD}" destId="{C39B2035-B56A-4E23-8C03-2061B8C4D172}" srcOrd="0" destOrd="0" presId="urn:microsoft.com/office/officeart/2005/8/layout/hProcess9"/>
    <dgm:cxn modelId="{1F9B4A79-4318-41DE-AF00-C208DC26B4F2}" type="presOf" srcId="{E9C67D4B-B431-43B8-9A6A-FBB36AF17A3E}" destId="{3CA6D099-FB24-4A95-8718-81CD860124A3}" srcOrd="0" destOrd="0" presId="urn:microsoft.com/office/officeart/2005/8/layout/hProcess9"/>
    <dgm:cxn modelId="{37ED01F9-CC08-42D4-8792-E93C3C306BEE}" srcId="{DCAB786F-D2DE-4F5D-A660-DAE23D8C9DF4}" destId="{E72F880A-281F-4D34-A854-B28788ADC0DD}" srcOrd="0" destOrd="0" parTransId="{BBC4246F-77EC-4AEB-AE97-1259CE7AA0A5}" sibTransId="{5984F1B0-0E33-4557-8DD5-4D948C2E593A}"/>
    <dgm:cxn modelId="{4D5A5A0F-107D-467B-BC89-A2708FAA9CB2}" type="presOf" srcId="{DCAB786F-D2DE-4F5D-A660-DAE23D8C9DF4}" destId="{B21DDA97-762D-4A19-86A7-E32F56F96268}" srcOrd="0" destOrd="0" presId="urn:microsoft.com/office/officeart/2005/8/layout/hProcess9"/>
    <dgm:cxn modelId="{B37A4D0A-AD7B-466C-9EAE-A9C9521E57DD}" type="presOf" srcId="{1D755BB1-1AD6-4202-9F92-A9A41465C03F}" destId="{66A8BFE8-0A90-4A82-BDF9-6C23BA95BD22}" srcOrd="0" destOrd="0" presId="urn:microsoft.com/office/officeart/2005/8/layout/hProcess9"/>
    <dgm:cxn modelId="{D518C1BE-123F-4253-BF65-D7999D767F3C}" srcId="{DCAB786F-D2DE-4F5D-A660-DAE23D8C9DF4}" destId="{E9C67D4B-B431-43B8-9A6A-FBB36AF17A3E}" srcOrd="1" destOrd="0" parTransId="{E319D2B5-7A18-4BBB-B984-9A6FD2DE884C}" sibTransId="{F816B2A6-C2F3-4CE5-917C-278104765C83}"/>
    <dgm:cxn modelId="{E7AB09E1-70A2-4DC3-9FCE-DDF3F6E276B4}" srcId="{DCAB786F-D2DE-4F5D-A660-DAE23D8C9DF4}" destId="{1D755BB1-1AD6-4202-9F92-A9A41465C03F}" srcOrd="2" destOrd="0" parTransId="{819F3187-0D9F-431C-9F14-F5A94BA0A292}" sibTransId="{485B1CBA-C7F0-42D2-82CA-4A3253F30FB0}"/>
    <dgm:cxn modelId="{7DA4C243-6891-4DDF-8C49-BACD90AF99EE}" type="presParOf" srcId="{B21DDA97-762D-4A19-86A7-E32F56F96268}" destId="{87B478EA-A062-4DCF-A947-5F951F0DD98C}" srcOrd="0" destOrd="0" presId="urn:microsoft.com/office/officeart/2005/8/layout/hProcess9"/>
    <dgm:cxn modelId="{DB79808C-EF30-43D0-A63F-10E951A3F5FC}" type="presParOf" srcId="{B21DDA97-762D-4A19-86A7-E32F56F96268}" destId="{F2BF12E7-5132-497B-A40B-FC9DD2624338}" srcOrd="1" destOrd="0" presId="urn:microsoft.com/office/officeart/2005/8/layout/hProcess9"/>
    <dgm:cxn modelId="{92A47CD0-CD26-4A30-8B7B-15288190F296}" type="presParOf" srcId="{F2BF12E7-5132-497B-A40B-FC9DD2624338}" destId="{C39B2035-B56A-4E23-8C03-2061B8C4D172}" srcOrd="0" destOrd="0" presId="urn:microsoft.com/office/officeart/2005/8/layout/hProcess9"/>
    <dgm:cxn modelId="{E1C8B69D-424F-42BB-B6F5-3B94BCA152C5}" type="presParOf" srcId="{F2BF12E7-5132-497B-A40B-FC9DD2624338}" destId="{60435585-7DDF-4735-B8E3-A705B20D7D17}" srcOrd="1" destOrd="0" presId="urn:microsoft.com/office/officeart/2005/8/layout/hProcess9"/>
    <dgm:cxn modelId="{7EAF8662-43AB-4F4D-A5C7-B688DE803D5A}" type="presParOf" srcId="{F2BF12E7-5132-497B-A40B-FC9DD2624338}" destId="{3CA6D099-FB24-4A95-8718-81CD860124A3}" srcOrd="2" destOrd="0" presId="urn:microsoft.com/office/officeart/2005/8/layout/hProcess9"/>
    <dgm:cxn modelId="{36D28867-A61E-48B1-B575-59770C0260FF}" type="presParOf" srcId="{F2BF12E7-5132-497B-A40B-FC9DD2624338}" destId="{12CD78A1-2252-44E1-92C4-520CAEF72464}" srcOrd="3" destOrd="0" presId="urn:microsoft.com/office/officeart/2005/8/layout/hProcess9"/>
    <dgm:cxn modelId="{EC56F624-591B-442A-B0C6-06C41D4CF0A9}" type="presParOf" srcId="{F2BF12E7-5132-497B-A40B-FC9DD2624338}" destId="{66A8BFE8-0A90-4A82-BDF9-6C23BA95BD2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478EA-A062-4DCF-A947-5F951F0DD98C}">
      <dsp:nvSpPr>
        <dsp:cNvPr id="0" name=""/>
        <dsp:cNvSpPr/>
      </dsp:nvSpPr>
      <dsp:spPr>
        <a:xfrm>
          <a:off x="411479" y="0"/>
          <a:ext cx="4663440" cy="3200400"/>
        </a:xfrm>
        <a:prstGeom prst="rightArrow">
          <a:avLst/>
        </a:prstGeom>
        <a:solidFill>
          <a:schemeClr val="accent1">
            <a:tint val="40000"/>
            <a:hueOff val="0"/>
            <a:satOff val="0"/>
            <a:lumOff val="0"/>
            <a:alphaOff val="0"/>
          </a:schemeClr>
        </a:soli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C39B2035-B56A-4E23-8C03-2061B8C4D172}">
      <dsp:nvSpPr>
        <dsp:cNvPr id="0" name=""/>
        <dsp:cNvSpPr/>
      </dsp:nvSpPr>
      <dsp:spPr>
        <a:xfrm>
          <a:off x="5893" y="960120"/>
          <a:ext cx="1765935" cy="1280160"/>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Family Engagement Tool</a:t>
          </a:r>
        </a:p>
        <a:p>
          <a:pPr lvl="0" algn="ctr" defTabSz="622300">
            <a:lnSpc>
              <a:spcPct val="90000"/>
            </a:lnSpc>
            <a:spcBef>
              <a:spcPct val="0"/>
            </a:spcBef>
            <a:spcAft>
              <a:spcPct val="35000"/>
            </a:spcAft>
          </a:pPr>
          <a:r>
            <a:rPr lang="en-US" sz="1400" kern="1200" dirty="0"/>
            <a:t>(FET)</a:t>
          </a:r>
        </a:p>
      </dsp:txBody>
      <dsp:txXfrm>
        <a:off x="68385" y="1022612"/>
        <a:ext cx="1640951" cy="1155176"/>
      </dsp:txXfrm>
    </dsp:sp>
    <dsp:sp modelId="{3CA6D099-FB24-4A95-8718-81CD860124A3}">
      <dsp:nvSpPr>
        <dsp:cNvPr id="0" name=""/>
        <dsp:cNvSpPr/>
      </dsp:nvSpPr>
      <dsp:spPr>
        <a:xfrm>
          <a:off x="1888807" y="941071"/>
          <a:ext cx="1765935" cy="1280160"/>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"Next Steps"</a:t>
          </a:r>
        </a:p>
        <a:p>
          <a:pPr lvl="0" algn="ctr" defTabSz="622300">
            <a:lnSpc>
              <a:spcPct val="90000"/>
            </a:lnSpc>
            <a:spcBef>
              <a:spcPct val="0"/>
            </a:spcBef>
            <a:spcAft>
              <a:spcPct val="35000"/>
            </a:spcAft>
          </a:pPr>
          <a:r>
            <a:rPr lang="en-US" sz="1400" kern="1200" dirty="0"/>
            <a:t>Introduction to Indicators</a:t>
          </a:r>
        </a:p>
      </dsp:txBody>
      <dsp:txXfrm>
        <a:off x="1951299" y="1003563"/>
        <a:ext cx="1640951" cy="1155176"/>
      </dsp:txXfrm>
    </dsp:sp>
    <dsp:sp modelId="{66A8BFE8-0A90-4A82-BDF9-6C23BA95BD22}">
      <dsp:nvSpPr>
        <dsp:cNvPr id="0" name=""/>
        <dsp:cNvSpPr/>
      </dsp:nvSpPr>
      <dsp:spPr>
        <a:xfrm>
          <a:off x="3714571" y="960120"/>
          <a:ext cx="1765935" cy="1280160"/>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"Family Engagement Indicators"</a:t>
          </a:r>
        </a:p>
        <a:p>
          <a:pPr lvl="0" algn="ctr" defTabSz="622300">
            <a:lnSpc>
              <a:spcPct val="90000"/>
            </a:lnSpc>
            <a:spcBef>
              <a:spcPct val="0"/>
            </a:spcBef>
            <a:spcAft>
              <a:spcPct val="35000"/>
            </a:spcAft>
          </a:pPr>
          <a:r>
            <a:rPr lang="en-US" sz="1400" kern="1200" dirty="0"/>
            <a:t>Moving Towards Family Engagement</a:t>
          </a:r>
        </a:p>
      </dsp:txBody>
      <dsp:txXfrm>
        <a:off x="3777063" y="1022612"/>
        <a:ext cx="1640951" cy="115517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01894F-735A-497E-9564-022E928F398C}" type="datetimeFigureOut">
              <a:rPr lang="en-US" smtClean="0"/>
              <a:t>10/8/2014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EA4B8C-4821-4004-9FFA-D7F231011F1F}" type="slidenum">
              <a:rPr lang="en-US" smtClean="0"/>
              <a:t>‹#›</a:t>
            </a:fld>
            <a:endParaRPr lang="en-US"/>
          </a:p>
        </p:txBody>
      </p:sp>
    </p:spTree>
    <p:extLst>
      <p:ext uri="{BB962C8B-B14F-4D97-AF65-F5344CB8AC3E}">
        <p14:creationId xmlns:p14="http://schemas.microsoft.com/office/powerpoint/2010/main" val="509762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EA4B8C-4821-4004-9FFA-D7F231011F1F}" type="slidenum">
              <a:rPr lang="en-US" smtClean="0"/>
              <a:t>1</a:t>
            </a:fld>
            <a:endParaRPr lang="en-US"/>
          </a:p>
        </p:txBody>
      </p:sp>
    </p:spTree>
    <p:extLst>
      <p:ext uri="{BB962C8B-B14F-4D97-AF65-F5344CB8AC3E}">
        <p14:creationId xmlns:p14="http://schemas.microsoft.com/office/powerpoint/2010/main" val="3427881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AFEE60-E92D-4530-A344-D330EE0028CC}" type="datetimeFigureOut">
              <a:rPr lang="en-US" smtClean="0"/>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FEE60-E92D-4530-A344-D330EE0028CC}" type="datetimeFigureOut">
              <a:rPr lang="en-US" smtClean="0"/>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FEE60-E92D-4530-A344-D330EE0028CC}" type="datetimeFigureOut">
              <a:rPr lang="en-US" smtClean="0"/>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FEE60-E92D-4530-A344-D330EE0028CC}" type="datetimeFigureOut">
              <a:rPr lang="en-US" smtClean="0"/>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AFEE60-E92D-4530-A344-D330EE0028CC}" type="datetimeFigureOut">
              <a:rPr lang="en-US" smtClean="0"/>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AFEE60-E92D-4530-A344-D330EE0028CC}" type="datetimeFigureOut">
              <a:rPr lang="en-US" smtClean="0"/>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AFEE60-E92D-4530-A344-D330EE0028CC}" type="datetimeFigureOut">
              <a:rPr lang="en-US" smtClean="0"/>
              <a:t>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AFEE60-E92D-4530-A344-D330EE0028CC}" type="datetimeFigureOut">
              <a:rPr lang="en-US" smtClean="0"/>
              <a:t>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AFEE60-E92D-4530-A344-D330EE0028CC}" type="datetimeFigureOut">
              <a:rPr lang="en-US" smtClean="0"/>
              <a:t>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B0E76B-7D56-4BDB-BBC8-DC2B46CCC48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AFEE60-E92D-4530-A344-D330EE0028CC}" type="datetimeFigureOut">
              <a:rPr lang="en-US" smtClean="0"/>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B0E76B-7D56-4BDB-BBC8-DC2B46CCC48D}"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6AFEE60-E92D-4530-A344-D330EE0028CC}" type="datetimeFigureOut">
              <a:rPr lang="en-US" smtClean="0"/>
              <a:t>10/8/2014</a:t>
            </a:fld>
            <a:endParaRPr lang="en-US"/>
          </a:p>
        </p:txBody>
      </p:sp>
      <p:sp>
        <p:nvSpPr>
          <p:cNvPr id="9" name="Slide Number Placeholder 8"/>
          <p:cNvSpPr>
            <a:spLocks noGrp="1"/>
          </p:cNvSpPr>
          <p:nvPr>
            <p:ph type="sldNum" sz="quarter" idx="11"/>
          </p:nvPr>
        </p:nvSpPr>
        <p:spPr/>
        <p:txBody>
          <a:bodyPr/>
          <a:lstStyle/>
          <a:p>
            <a:fld id="{BEB0E76B-7D56-4BDB-BBC8-DC2B46CCC48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EB0E76B-7D56-4BDB-BBC8-DC2B46CCC48D}"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6AFEE60-E92D-4530-A344-D330EE0028CC}" type="datetimeFigureOut">
              <a:rPr lang="en-US" smtClean="0"/>
              <a:t>10/8/2014</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bie.edu/Programs/supprog/TitleI/index.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bie.edu/Programs/supprog/TitleI/index.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valerie.todacheene@bie.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0"/>
            <a:ext cx="7543800" cy="1908175"/>
          </a:xfrm>
        </p:spPr>
        <p:txBody>
          <a:bodyPr/>
          <a:lstStyle/>
          <a:p>
            <a:r>
              <a:rPr lang="en-US" dirty="0" smtClean="0"/>
              <a:t/>
            </a:r>
            <a:br>
              <a:rPr lang="en-US" dirty="0" smtClean="0"/>
            </a:br>
            <a:r>
              <a:rPr lang="en-US" sz="4000" dirty="0" smtClean="0"/>
              <a:t>Family Engagement 2014-15 SY</a:t>
            </a:r>
            <a:endParaRPr lang="en-US" sz="4000" dirty="0"/>
          </a:p>
        </p:txBody>
      </p:sp>
      <p:sp>
        <p:nvSpPr>
          <p:cNvPr id="3" name="Subtitle 2"/>
          <p:cNvSpPr>
            <a:spLocks noGrp="1"/>
          </p:cNvSpPr>
          <p:nvPr>
            <p:ph type="subTitle" idx="1"/>
          </p:nvPr>
        </p:nvSpPr>
        <p:spPr/>
        <p:txBody>
          <a:bodyPr/>
          <a:lstStyle/>
          <a:p>
            <a:r>
              <a:rPr lang="en-US" dirty="0" smtClean="0"/>
              <a:t>October 9, 2014</a:t>
            </a:r>
          </a:p>
          <a:p>
            <a:r>
              <a:rPr lang="en-US" dirty="0" smtClean="0"/>
              <a:t>Facilitated by: Valerie Todacheene</a:t>
            </a:r>
            <a:endParaRPr lang="en-US" dirty="0"/>
          </a:p>
        </p:txBody>
      </p:sp>
      <p:grpSp>
        <p:nvGrpSpPr>
          <p:cNvPr id="5" name="Group 4"/>
          <p:cNvGrpSpPr/>
          <p:nvPr/>
        </p:nvGrpSpPr>
        <p:grpSpPr>
          <a:xfrm>
            <a:off x="821470" y="3657601"/>
            <a:ext cx="6569929" cy="225964"/>
            <a:chOff x="0" y="0"/>
            <a:chExt cx="2375662" cy="395021"/>
          </a:xfrm>
        </p:grpSpPr>
        <p:grpSp>
          <p:nvGrpSpPr>
            <p:cNvPr id="6" name="Group 5"/>
            <p:cNvGrpSpPr/>
            <p:nvPr/>
          </p:nvGrpSpPr>
          <p:grpSpPr>
            <a:xfrm>
              <a:off x="0" y="0"/>
              <a:ext cx="474112" cy="395021"/>
              <a:chOff x="0" y="0"/>
              <a:chExt cx="509270" cy="385445"/>
            </a:xfrm>
          </p:grpSpPr>
          <p:sp>
            <p:nvSpPr>
              <p:cNvPr id="19" name="Cross 18"/>
              <p:cNvSpPr/>
              <p:nvPr/>
            </p:nvSpPr>
            <p:spPr>
              <a:xfrm>
                <a:off x="0" y="0"/>
                <a:ext cx="509270" cy="385445"/>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Cross 19"/>
              <p:cNvSpPr/>
              <p:nvPr/>
            </p:nvSpPr>
            <p:spPr>
              <a:xfrm>
                <a:off x="117044" y="95097"/>
                <a:ext cx="285750" cy="175895"/>
              </a:xfrm>
              <a:prstGeom prst="plus">
                <a:avLst/>
              </a:prstGeom>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 name="Group 6"/>
            <p:cNvGrpSpPr/>
            <p:nvPr/>
          </p:nvGrpSpPr>
          <p:grpSpPr>
            <a:xfrm>
              <a:off x="475488" y="0"/>
              <a:ext cx="474112" cy="395021"/>
              <a:chOff x="0" y="0"/>
              <a:chExt cx="509270" cy="385445"/>
            </a:xfrm>
          </p:grpSpPr>
          <p:sp>
            <p:nvSpPr>
              <p:cNvPr id="17" name="Cross 16"/>
              <p:cNvSpPr/>
              <p:nvPr/>
            </p:nvSpPr>
            <p:spPr>
              <a:xfrm>
                <a:off x="0" y="0"/>
                <a:ext cx="509270" cy="385445"/>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Cross 17"/>
              <p:cNvSpPr/>
              <p:nvPr/>
            </p:nvSpPr>
            <p:spPr>
              <a:xfrm>
                <a:off x="117044" y="95097"/>
                <a:ext cx="285750" cy="175895"/>
              </a:xfrm>
              <a:prstGeom prst="plus">
                <a:avLst/>
              </a:prstGeom>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8" name="Group 7"/>
            <p:cNvGrpSpPr/>
            <p:nvPr/>
          </p:nvGrpSpPr>
          <p:grpSpPr>
            <a:xfrm>
              <a:off x="950976" y="0"/>
              <a:ext cx="473710" cy="394970"/>
              <a:chOff x="0" y="0"/>
              <a:chExt cx="509270" cy="385445"/>
            </a:xfrm>
          </p:grpSpPr>
          <p:sp>
            <p:nvSpPr>
              <p:cNvPr id="15" name="Cross 14"/>
              <p:cNvSpPr/>
              <p:nvPr/>
            </p:nvSpPr>
            <p:spPr>
              <a:xfrm>
                <a:off x="0" y="0"/>
                <a:ext cx="509270" cy="385445"/>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Cross 15"/>
              <p:cNvSpPr/>
              <p:nvPr/>
            </p:nvSpPr>
            <p:spPr>
              <a:xfrm>
                <a:off x="117044" y="95097"/>
                <a:ext cx="285750" cy="175895"/>
              </a:xfrm>
              <a:prstGeom prst="plus">
                <a:avLst/>
              </a:prstGeom>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9" name="Group 8"/>
            <p:cNvGrpSpPr/>
            <p:nvPr/>
          </p:nvGrpSpPr>
          <p:grpSpPr>
            <a:xfrm>
              <a:off x="1419149" y="0"/>
              <a:ext cx="474112" cy="395021"/>
              <a:chOff x="0" y="0"/>
              <a:chExt cx="509270" cy="385445"/>
            </a:xfrm>
          </p:grpSpPr>
          <p:sp>
            <p:nvSpPr>
              <p:cNvPr id="13" name="Cross 12"/>
              <p:cNvSpPr/>
              <p:nvPr/>
            </p:nvSpPr>
            <p:spPr>
              <a:xfrm>
                <a:off x="0" y="0"/>
                <a:ext cx="509270" cy="385445"/>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Cross 13"/>
              <p:cNvSpPr/>
              <p:nvPr/>
            </p:nvSpPr>
            <p:spPr>
              <a:xfrm>
                <a:off x="117044" y="95097"/>
                <a:ext cx="285750" cy="175895"/>
              </a:xfrm>
              <a:prstGeom prst="plus">
                <a:avLst/>
              </a:prstGeom>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0" name="Group 9"/>
            <p:cNvGrpSpPr/>
            <p:nvPr/>
          </p:nvGrpSpPr>
          <p:grpSpPr>
            <a:xfrm>
              <a:off x="1901952" y="0"/>
              <a:ext cx="473710" cy="394970"/>
              <a:chOff x="0" y="0"/>
              <a:chExt cx="509270" cy="385445"/>
            </a:xfrm>
          </p:grpSpPr>
          <p:sp>
            <p:nvSpPr>
              <p:cNvPr id="11" name="Cross 10"/>
              <p:cNvSpPr/>
              <p:nvPr/>
            </p:nvSpPr>
            <p:spPr>
              <a:xfrm>
                <a:off x="0" y="0"/>
                <a:ext cx="509270" cy="385445"/>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Cross 11"/>
              <p:cNvSpPr/>
              <p:nvPr/>
            </p:nvSpPr>
            <p:spPr>
              <a:xfrm>
                <a:off x="117044" y="95097"/>
                <a:ext cx="285750" cy="175895"/>
              </a:xfrm>
              <a:prstGeom prst="plus">
                <a:avLst/>
              </a:prstGeom>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sp>
        <p:nvSpPr>
          <p:cNvPr id="21"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6751" y="4648200"/>
            <a:ext cx="1233295"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63633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ESEA Family Engagement</a:t>
            </a:r>
          </a:p>
        </p:txBody>
      </p:sp>
      <p:sp>
        <p:nvSpPr>
          <p:cNvPr id="3" name="Content Placeholder 2"/>
          <p:cNvSpPr>
            <a:spLocks noGrp="1"/>
          </p:cNvSpPr>
          <p:nvPr>
            <p:ph idx="1"/>
          </p:nvPr>
        </p:nvSpPr>
        <p:spPr>
          <a:xfrm>
            <a:off x="457200" y="1371600"/>
            <a:ext cx="7620000" cy="4800600"/>
          </a:xfrm>
        </p:spPr>
        <p:txBody>
          <a:bodyPr>
            <a:normAutofit fontScale="92500" lnSpcReduction="10000"/>
          </a:bodyPr>
          <a:lstStyle/>
          <a:p>
            <a:pPr marL="114300" indent="0">
              <a:buNone/>
            </a:pPr>
            <a:r>
              <a:rPr lang="en-US" b="1" dirty="0" smtClean="0"/>
              <a:t>Parental Involvement </a:t>
            </a:r>
            <a:r>
              <a:rPr lang="en-US" b="1" dirty="0"/>
              <a:t>(ESEA </a:t>
            </a:r>
            <a:r>
              <a:rPr lang="en-US" b="1" dirty="0" smtClean="0"/>
              <a:t>1118 continued)</a:t>
            </a:r>
          </a:p>
          <a:p>
            <a:r>
              <a:rPr lang="en-US" i="1" dirty="0"/>
              <a:t>Assessing/Evaluating Your School’s Parent Involvement Program - </a:t>
            </a:r>
            <a:r>
              <a:rPr lang="en-US" dirty="0"/>
              <a:t>The school must assess their parent involvement component. This can be achieved by requesting parents to participate in a formal meeting or complete a survey questionnaire</a:t>
            </a:r>
            <a:r>
              <a:rPr lang="en-US" dirty="0" smtClean="0"/>
              <a:t>.</a:t>
            </a:r>
          </a:p>
          <a:p>
            <a:r>
              <a:rPr lang="en-US" i="1" dirty="0"/>
              <a:t>Parent Trainings - </a:t>
            </a:r>
            <a:r>
              <a:rPr lang="en-US" dirty="0"/>
              <a:t>The school provides parents with opportunities to become partners with the school and enhance their child’s education at home and at school through parent trainings</a:t>
            </a:r>
            <a:r>
              <a:rPr lang="en-US" dirty="0" smtClean="0"/>
              <a:t>.</a:t>
            </a:r>
          </a:p>
          <a:p>
            <a:r>
              <a:rPr lang="en-US" i="1" dirty="0"/>
              <a:t>Annual Review Meeting – </a:t>
            </a:r>
            <a:r>
              <a:rPr lang="en-US" dirty="0"/>
              <a:t>Title I require a review to be conducted of the entire Title I program each year. Parents must be informed of the results of this meeting</a:t>
            </a:r>
            <a:r>
              <a:rPr lang="en-US" dirty="0" smtClean="0"/>
              <a:t>.</a:t>
            </a:r>
          </a:p>
          <a:p>
            <a:r>
              <a:rPr lang="en-US" i="1" dirty="0"/>
              <a:t>1% Compliance - </a:t>
            </a:r>
            <a:r>
              <a:rPr lang="en-US" dirty="0"/>
              <a:t>If a school’s Title I allocation is $500,000 or more, they are then required to </a:t>
            </a:r>
            <a:r>
              <a:rPr lang="en-US" b="1" dirty="0"/>
              <a:t>set aside 1% </a:t>
            </a:r>
            <a:r>
              <a:rPr lang="en-US" dirty="0"/>
              <a:t>of their Title I allocation for parental involvement. </a:t>
            </a:r>
            <a:r>
              <a:rPr lang="en-US" dirty="0" smtClean="0"/>
              <a:t>*Included in the </a:t>
            </a:r>
            <a:r>
              <a:rPr lang="en-US" dirty="0" err="1" smtClean="0"/>
              <a:t>Schoolwide</a:t>
            </a:r>
            <a:r>
              <a:rPr lang="en-US" dirty="0" smtClean="0"/>
              <a:t> Plan &amp; the Consolidated </a:t>
            </a:r>
            <a:r>
              <a:rPr lang="en-US" dirty="0" err="1" smtClean="0"/>
              <a:t>Schoolwide</a:t>
            </a:r>
            <a:r>
              <a:rPr lang="en-US" dirty="0" smtClean="0"/>
              <a:t> budget. Also, are parents involved in how funds are spent.</a:t>
            </a:r>
          </a:p>
        </p:txBody>
      </p:sp>
    </p:spTree>
    <p:extLst>
      <p:ext uri="{BB962C8B-B14F-4D97-AF65-F5344CB8AC3E}">
        <p14:creationId xmlns:p14="http://schemas.microsoft.com/office/powerpoint/2010/main" val="3641804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BIE Training</a:t>
            </a:r>
            <a:endParaRPr lang="en-US" sz="3600" dirty="0"/>
          </a:p>
        </p:txBody>
      </p:sp>
      <p:sp>
        <p:nvSpPr>
          <p:cNvPr id="4" name="Content Placeholder 3"/>
          <p:cNvSpPr>
            <a:spLocks noGrp="1"/>
          </p:cNvSpPr>
          <p:nvPr>
            <p:ph idx="1"/>
          </p:nvPr>
        </p:nvSpPr>
        <p:spPr>
          <a:xfrm>
            <a:off x="457200" y="1371600"/>
            <a:ext cx="7620000" cy="4800600"/>
          </a:xfrm>
        </p:spPr>
        <p:txBody>
          <a:bodyPr>
            <a:normAutofit/>
          </a:bodyPr>
          <a:lstStyle/>
          <a:p>
            <a:pPr marL="114300" indent="0">
              <a:buNone/>
            </a:pPr>
            <a:r>
              <a:rPr lang="en-US" sz="1600" b="1" dirty="0"/>
              <a:t>Link: </a:t>
            </a:r>
            <a:r>
              <a:rPr lang="en-US" sz="1600" dirty="0">
                <a:hlinkClick r:id="rId2"/>
              </a:rPr>
              <a:t>http://www.bie.edu/Programs/supprog/TitleI/index.htm</a:t>
            </a:r>
            <a:endParaRPr lang="en-US" sz="1600" dirty="0"/>
          </a:p>
          <a:p>
            <a:pPr lvl="1"/>
            <a:r>
              <a:rPr lang="en-US" sz="1600" dirty="0" smtClean="0"/>
              <a:t>Family Engagement Tool Training Materials</a:t>
            </a:r>
          </a:p>
          <a:p>
            <a:pPr lvl="1"/>
            <a:r>
              <a:rPr lang="en-US" sz="1600" dirty="0" smtClean="0"/>
              <a:t>“</a:t>
            </a:r>
            <a:r>
              <a:rPr lang="en-US" sz="1600" dirty="0" smtClean="0"/>
              <a:t>Next Steps” Family Engagement Training Materials</a:t>
            </a:r>
          </a:p>
          <a:p>
            <a:pPr lvl="1"/>
            <a:r>
              <a:rPr lang="en-US" sz="1600" dirty="0" smtClean="0"/>
              <a:t>Family Engagement Indicators Training </a:t>
            </a:r>
            <a:r>
              <a:rPr lang="en-US" sz="1600" dirty="0" smtClean="0"/>
              <a:t>Materials</a:t>
            </a:r>
          </a:p>
          <a:p>
            <a:pPr marL="112713" lvl="1" indent="0">
              <a:buNone/>
            </a:pPr>
            <a:endParaRPr lang="en-US" sz="1600" dirty="0"/>
          </a:p>
          <a:p>
            <a:pPr marL="112713" lvl="1" indent="0">
              <a:buNone/>
            </a:pPr>
            <a:r>
              <a:rPr lang="en-US" sz="1600" b="1" dirty="0" smtClean="0"/>
              <a:t>Contacts:</a:t>
            </a:r>
            <a:endParaRPr lang="en-US" sz="1600" b="1" dirty="0" smtClean="0"/>
          </a:p>
          <a:p>
            <a:pPr lvl="2"/>
            <a:r>
              <a:rPr lang="en-US" sz="1600" dirty="0"/>
              <a:t>ADD-West Cohort (Contact Loverty Erickson, loverty.erickson@bie.edu)</a:t>
            </a:r>
          </a:p>
          <a:p>
            <a:pPr lvl="2"/>
            <a:r>
              <a:rPr lang="en-US" sz="1600" dirty="0"/>
              <a:t>ADD-East &amp; ADD-Navajo (TBD)</a:t>
            </a:r>
          </a:p>
          <a:p>
            <a:pPr lvl="1"/>
            <a:endParaRPr lang="en-US" sz="1600" dirty="0" smtClean="0"/>
          </a:p>
          <a:p>
            <a:pPr lvl="1"/>
            <a:endParaRPr lang="en-US" dirty="0"/>
          </a:p>
          <a:p>
            <a:pPr marL="411480" lvl="1" indent="0">
              <a:buNone/>
            </a:pPr>
            <a:endParaRPr lang="en-US" dirty="0"/>
          </a:p>
        </p:txBody>
      </p:sp>
    </p:spTree>
    <p:extLst>
      <p:ext uri="{BB962C8B-B14F-4D97-AF65-F5344CB8AC3E}">
        <p14:creationId xmlns:p14="http://schemas.microsoft.com/office/powerpoint/2010/main" val="1653470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Training</a:t>
            </a:r>
            <a:endParaRPr lang="en-US" sz="3600" dirty="0"/>
          </a:p>
        </p:txBody>
      </p:sp>
      <p:graphicFrame>
        <p:nvGraphicFramePr>
          <p:cNvPr id="5" name="Diagram 4"/>
          <p:cNvGraphicFramePr/>
          <p:nvPr>
            <p:extLst>
              <p:ext uri="{D42A27DB-BD31-4B8C-83A1-F6EECF244321}">
                <p14:modId xmlns:p14="http://schemas.microsoft.com/office/powerpoint/2010/main" val="2707462771"/>
              </p:ext>
            </p:extLst>
          </p:nvPr>
        </p:nvGraphicFramePr>
        <p:xfrm>
          <a:off x="1447800" y="1600200"/>
          <a:ext cx="54864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6473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pPr algn="ctr"/>
            <a:r>
              <a:rPr lang="en-US" dirty="0" smtClean="0"/>
              <a:t>FUTURE TRAININGS</a:t>
            </a:r>
            <a:endParaRPr lang="en-US" dirty="0"/>
          </a:p>
        </p:txBody>
      </p:sp>
      <p:sp>
        <p:nvSpPr>
          <p:cNvPr id="3" name="Content Placeholder 2"/>
          <p:cNvSpPr>
            <a:spLocks noGrp="1"/>
          </p:cNvSpPr>
          <p:nvPr>
            <p:ph idx="1"/>
          </p:nvPr>
        </p:nvSpPr>
        <p:spPr/>
        <p:txBody>
          <a:bodyPr/>
          <a:lstStyle/>
          <a:p>
            <a:r>
              <a:rPr lang="en-US" dirty="0" smtClean="0"/>
              <a:t>McKinney-Vento Homeless Liaison Webinar</a:t>
            </a:r>
            <a:r>
              <a:rPr lang="en-US" dirty="0" smtClean="0"/>
              <a:t>, October 23, 2014, 1pm-2pm </a:t>
            </a:r>
          </a:p>
          <a:p>
            <a:r>
              <a:rPr lang="en-US" dirty="0" smtClean="0"/>
              <a:t>Family Engagement Webinar, November 21, 2014</a:t>
            </a:r>
            <a:r>
              <a:rPr lang="en-US" dirty="0" smtClean="0"/>
              <a:t>, Recorded Webinar</a:t>
            </a:r>
          </a:p>
          <a:p>
            <a:r>
              <a:rPr lang="en-US" dirty="0" smtClean="0"/>
              <a:t>McKinney-Vento Homeless Liaison Webinar, November 21, 2014, Recorded Webinar</a:t>
            </a:r>
          </a:p>
        </p:txBody>
      </p:sp>
    </p:spTree>
    <p:extLst>
      <p:ext uri="{BB962C8B-B14F-4D97-AF65-F5344CB8AC3E}">
        <p14:creationId xmlns:p14="http://schemas.microsoft.com/office/powerpoint/2010/main" val="1249408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pPr algn="ctr"/>
            <a:r>
              <a:rPr lang="en-US" dirty="0" smtClean="0"/>
              <a:t>Presentations</a:t>
            </a:r>
            <a:endParaRPr lang="en-US" dirty="0"/>
          </a:p>
        </p:txBody>
      </p:sp>
      <p:sp>
        <p:nvSpPr>
          <p:cNvPr id="3" name="Content Placeholder 2"/>
          <p:cNvSpPr>
            <a:spLocks noGrp="1"/>
          </p:cNvSpPr>
          <p:nvPr>
            <p:ph idx="1"/>
          </p:nvPr>
        </p:nvSpPr>
        <p:spPr/>
        <p:txBody>
          <a:bodyPr/>
          <a:lstStyle/>
          <a:p>
            <a:r>
              <a:rPr lang="en-US" sz="2800" dirty="0" smtClean="0"/>
              <a:t>Copies of presentations will be on the BIE Website at:</a:t>
            </a:r>
          </a:p>
          <a:p>
            <a:pPr marL="114300" indent="0">
              <a:buNone/>
            </a:pPr>
            <a:r>
              <a:rPr lang="en-US" sz="2800" dirty="0" smtClean="0">
                <a:hlinkClick r:id="rId2"/>
              </a:rPr>
              <a:t>http</a:t>
            </a:r>
            <a:r>
              <a:rPr lang="en-US" sz="2800" dirty="0">
                <a:hlinkClick r:id="rId2"/>
              </a:rPr>
              <a:t>://www.bie.edu/Programs/supprog/TitleI/index.htm</a:t>
            </a:r>
            <a:endParaRPr lang="en-US" sz="2800" dirty="0"/>
          </a:p>
          <a:p>
            <a:endParaRPr lang="en-US" sz="2800" dirty="0" smtClean="0"/>
          </a:p>
          <a:p>
            <a:endParaRPr lang="en-US" dirty="0"/>
          </a:p>
        </p:txBody>
      </p:sp>
    </p:spTree>
    <p:extLst>
      <p:ext uri="{BB962C8B-B14F-4D97-AF65-F5344CB8AC3E}">
        <p14:creationId xmlns:p14="http://schemas.microsoft.com/office/powerpoint/2010/main" val="26372395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pPr algn="ctr"/>
            <a:r>
              <a:rPr lang="en-US" dirty="0" smtClean="0"/>
              <a:t>Any Questions, Contact:</a:t>
            </a:r>
            <a:endParaRPr lang="en-US" dirty="0"/>
          </a:p>
        </p:txBody>
      </p:sp>
      <p:sp>
        <p:nvSpPr>
          <p:cNvPr id="3" name="Content Placeholder 2"/>
          <p:cNvSpPr>
            <a:spLocks noGrp="1"/>
          </p:cNvSpPr>
          <p:nvPr>
            <p:ph idx="1"/>
          </p:nvPr>
        </p:nvSpPr>
        <p:spPr/>
        <p:txBody>
          <a:bodyPr/>
          <a:lstStyle/>
          <a:p>
            <a:pPr marL="114300" indent="0" algn="ctr">
              <a:buNone/>
            </a:pPr>
            <a:endParaRPr lang="en-US" sz="3600" dirty="0" smtClean="0"/>
          </a:p>
          <a:p>
            <a:pPr marL="114300" indent="0" algn="ctr">
              <a:buNone/>
            </a:pPr>
            <a:r>
              <a:rPr lang="en-US" sz="3600" dirty="0" smtClean="0"/>
              <a:t>Valerie Todacheene, </a:t>
            </a:r>
            <a:r>
              <a:rPr lang="en-US" sz="3600" dirty="0" err="1" smtClean="0"/>
              <a:t>Ed.D</a:t>
            </a:r>
            <a:r>
              <a:rPr lang="en-US" sz="3600" dirty="0" smtClean="0"/>
              <a:t>.</a:t>
            </a:r>
            <a:endParaRPr lang="en-US" sz="3600" dirty="0"/>
          </a:p>
          <a:p>
            <a:pPr marL="114300" indent="0" algn="ctr">
              <a:buNone/>
            </a:pPr>
            <a:r>
              <a:rPr lang="en-US" sz="3600" dirty="0" smtClean="0"/>
              <a:t>Education Program Specialist, DPA</a:t>
            </a:r>
            <a:endParaRPr lang="en-US" sz="3600" dirty="0"/>
          </a:p>
          <a:p>
            <a:pPr marL="114300" indent="0" algn="ctr">
              <a:buNone/>
            </a:pPr>
            <a:r>
              <a:rPr lang="en-US" sz="3600" dirty="0" smtClean="0">
                <a:hlinkClick r:id="rId2"/>
              </a:rPr>
              <a:t>valerie.todacheene@bie.edu</a:t>
            </a:r>
            <a:endParaRPr lang="en-US" sz="3600" dirty="0" smtClean="0"/>
          </a:p>
          <a:p>
            <a:pPr marL="114300" indent="0" algn="ctr">
              <a:buNone/>
            </a:pPr>
            <a:r>
              <a:rPr lang="en-US" sz="3600" dirty="0" smtClean="0"/>
              <a:t>505-563-5269</a:t>
            </a:r>
            <a:endParaRPr lang="en-US" sz="3600" dirty="0"/>
          </a:p>
          <a:p>
            <a:endParaRPr lang="en-US" dirty="0"/>
          </a:p>
        </p:txBody>
      </p:sp>
    </p:spTree>
    <p:extLst>
      <p:ext uri="{BB962C8B-B14F-4D97-AF65-F5344CB8AC3E}">
        <p14:creationId xmlns:p14="http://schemas.microsoft.com/office/powerpoint/2010/main" val="448869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BIE Monitoring Initiative on Parent Involvement/Engagement</a:t>
            </a:r>
          </a:p>
          <a:p>
            <a:r>
              <a:rPr lang="en-US" dirty="0" smtClean="0"/>
              <a:t>Review Requirements</a:t>
            </a:r>
          </a:p>
          <a:p>
            <a:r>
              <a:rPr lang="en-US" dirty="0" smtClean="0"/>
              <a:t>Evidence Parental Involvement Requirements</a:t>
            </a:r>
          </a:p>
          <a:p>
            <a:r>
              <a:rPr lang="en-US" dirty="0" smtClean="0"/>
              <a:t>BIE Resources/Training</a:t>
            </a:r>
          </a:p>
          <a:p>
            <a:r>
              <a:rPr lang="en-US" dirty="0" smtClean="0"/>
              <a:t>Native Star “Document Upload”</a:t>
            </a:r>
          </a:p>
          <a:p>
            <a:r>
              <a:rPr lang="en-US" dirty="0" smtClean="0"/>
              <a:t>Questions</a:t>
            </a:r>
            <a:endParaRPr lang="en-US" dirty="0"/>
          </a:p>
        </p:txBody>
      </p:sp>
    </p:spTree>
    <p:extLst>
      <p:ext uri="{BB962C8B-B14F-4D97-AF65-F5344CB8AC3E}">
        <p14:creationId xmlns:p14="http://schemas.microsoft.com/office/powerpoint/2010/main" val="3560362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BIE Monitoring</a:t>
            </a:r>
            <a:endParaRPr lang="en-US" dirty="0"/>
          </a:p>
        </p:txBody>
      </p:sp>
      <p:sp>
        <p:nvSpPr>
          <p:cNvPr id="3" name="Content Placeholder 2"/>
          <p:cNvSpPr>
            <a:spLocks noGrp="1"/>
          </p:cNvSpPr>
          <p:nvPr>
            <p:ph idx="1"/>
          </p:nvPr>
        </p:nvSpPr>
        <p:spPr>
          <a:xfrm>
            <a:off x="228600" y="1600200"/>
            <a:ext cx="7848600" cy="4800600"/>
          </a:xfrm>
        </p:spPr>
        <p:txBody>
          <a:bodyPr>
            <a:normAutofit/>
          </a:bodyPr>
          <a:lstStyle/>
          <a:p>
            <a:r>
              <a:rPr lang="en-US" sz="2800" dirty="0" smtClean="0"/>
              <a:t>IA&amp;S Monitoring </a:t>
            </a:r>
            <a:r>
              <a:rPr lang="en-US" sz="2800" dirty="0" smtClean="0"/>
              <a:t>2011-12, 2012-13, 2013-14</a:t>
            </a:r>
          </a:p>
          <a:p>
            <a:endParaRPr lang="en-US" sz="2800" dirty="0" smtClean="0"/>
          </a:p>
          <a:p>
            <a:r>
              <a:rPr lang="en-US" sz="2800" dirty="0" smtClean="0"/>
              <a:t>Communicate with ADDs/ELOs on non-compliance</a:t>
            </a:r>
          </a:p>
          <a:p>
            <a:endParaRPr lang="en-US" sz="2800" dirty="0" smtClean="0"/>
          </a:p>
          <a:p>
            <a:r>
              <a:rPr lang="en-US" sz="2800" dirty="0" smtClean="0"/>
              <a:t>Provide support to schools through </a:t>
            </a:r>
            <a:r>
              <a:rPr lang="en-US" sz="2800" dirty="0"/>
              <a:t>A</a:t>
            </a:r>
            <a:r>
              <a:rPr lang="en-US" sz="2800" dirty="0" smtClean="0"/>
              <a:t>DDs/ELOs on Family Engagement</a:t>
            </a:r>
          </a:p>
        </p:txBody>
      </p:sp>
    </p:spTree>
    <p:extLst>
      <p:ext uri="{BB962C8B-B14F-4D97-AF65-F5344CB8AC3E}">
        <p14:creationId xmlns:p14="http://schemas.microsoft.com/office/powerpoint/2010/main" val="1203151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IA&amp;S</a:t>
            </a:r>
            <a:r>
              <a:rPr lang="en-US" dirty="0" smtClean="0"/>
              <a:t> Monitoring SY 2014-15</a:t>
            </a:r>
            <a:endParaRPr lang="en-US" dirty="0"/>
          </a:p>
        </p:txBody>
      </p:sp>
      <p:sp>
        <p:nvSpPr>
          <p:cNvPr id="3" name="Content Placeholder 2"/>
          <p:cNvSpPr>
            <a:spLocks noGrp="1"/>
          </p:cNvSpPr>
          <p:nvPr>
            <p:ph idx="1"/>
          </p:nvPr>
        </p:nvSpPr>
        <p:spPr>
          <a:xfrm>
            <a:off x="228600" y="1371600"/>
            <a:ext cx="7848600" cy="5029200"/>
          </a:xfrm>
        </p:spPr>
        <p:txBody>
          <a:bodyPr numCol="2">
            <a:normAutofit fontScale="77500" lnSpcReduction="20000"/>
          </a:bodyPr>
          <a:lstStyle/>
          <a:p>
            <a:pPr marL="114300" indent="0">
              <a:buNone/>
            </a:pPr>
            <a:r>
              <a:rPr lang="en-US" sz="2500" b="1" dirty="0" smtClean="0"/>
              <a:t>ON-SITE VISIT(S)</a:t>
            </a:r>
          </a:p>
          <a:p>
            <a:r>
              <a:rPr lang="en-US" sz="2000" dirty="0" smtClean="0"/>
              <a:t>Ojibwa </a:t>
            </a:r>
            <a:r>
              <a:rPr lang="en-US" sz="2000" dirty="0"/>
              <a:t>Indian School</a:t>
            </a:r>
          </a:p>
          <a:p>
            <a:r>
              <a:rPr lang="en-US" sz="2000" dirty="0"/>
              <a:t>Dunseith Day School</a:t>
            </a:r>
          </a:p>
          <a:p>
            <a:r>
              <a:rPr lang="en-US" sz="2000" dirty="0"/>
              <a:t>Turtle Mountain Community Middle School </a:t>
            </a:r>
          </a:p>
          <a:p>
            <a:r>
              <a:rPr lang="en-US" sz="2000" dirty="0"/>
              <a:t>Pine Springs Day School</a:t>
            </a:r>
          </a:p>
          <a:p>
            <a:r>
              <a:rPr lang="en-US" sz="2000" dirty="0" err="1"/>
              <a:t>Shonto</a:t>
            </a:r>
            <a:r>
              <a:rPr lang="en-US" sz="2000" dirty="0"/>
              <a:t> Preparatory School</a:t>
            </a:r>
          </a:p>
          <a:p>
            <a:r>
              <a:rPr lang="en-US" sz="2000" dirty="0" err="1"/>
              <a:t>T'iisnazbas</a:t>
            </a:r>
            <a:r>
              <a:rPr lang="en-US" sz="2000" dirty="0"/>
              <a:t> Community School</a:t>
            </a:r>
          </a:p>
          <a:p>
            <a:r>
              <a:rPr lang="en-US" sz="2000" dirty="0"/>
              <a:t>Tate </a:t>
            </a:r>
            <a:r>
              <a:rPr lang="en-US" sz="2000" dirty="0" err="1"/>
              <a:t>Topa</a:t>
            </a:r>
            <a:r>
              <a:rPr lang="en-US" sz="2000" dirty="0"/>
              <a:t> Tribal School</a:t>
            </a:r>
          </a:p>
          <a:p>
            <a:r>
              <a:rPr lang="en-US" sz="2000" dirty="0"/>
              <a:t>Theodore </a:t>
            </a:r>
            <a:r>
              <a:rPr lang="en-US" sz="2000" dirty="0" err="1"/>
              <a:t>Jamerson</a:t>
            </a:r>
            <a:r>
              <a:rPr lang="en-US" sz="2000" dirty="0"/>
              <a:t> Elementary School</a:t>
            </a:r>
          </a:p>
          <a:p>
            <a:r>
              <a:rPr lang="en-US" sz="2000" dirty="0" err="1"/>
              <a:t>Beclabito</a:t>
            </a:r>
            <a:r>
              <a:rPr lang="en-US" sz="2000" dirty="0"/>
              <a:t> Day School</a:t>
            </a:r>
          </a:p>
          <a:p>
            <a:r>
              <a:rPr lang="en-US" sz="2000" dirty="0"/>
              <a:t>Kin Dah </a:t>
            </a:r>
            <a:r>
              <a:rPr lang="en-US" sz="2000" dirty="0" err="1"/>
              <a:t>Lichi</a:t>
            </a:r>
            <a:r>
              <a:rPr lang="en-US" sz="2000" dirty="0"/>
              <a:t> </a:t>
            </a:r>
            <a:r>
              <a:rPr lang="en-US" sz="2000" dirty="0" err="1"/>
              <a:t>Olta</a:t>
            </a:r>
            <a:endParaRPr lang="en-US" sz="2000" dirty="0"/>
          </a:p>
          <a:p>
            <a:r>
              <a:rPr lang="en-US" sz="2000" dirty="0"/>
              <a:t>Casa Blanca Community School</a:t>
            </a:r>
          </a:p>
          <a:p>
            <a:r>
              <a:rPr lang="en-US" sz="2000" dirty="0"/>
              <a:t>Salt River Community School</a:t>
            </a:r>
          </a:p>
          <a:p>
            <a:r>
              <a:rPr lang="en-US" sz="2000" dirty="0"/>
              <a:t>Rock Creek Grant School (SIG)</a:t>
            </a:r>
          </a:p>
          <a:p>
            <a:r>
              <a:rPr lang="en-US" sz="2000" dirty="0"/>
              <a:t>Wounded Knee District School (SIG)</a:t>
            </a:r>
          </a:p>
          <a:p>
            <a:r>
              <a:rPr lang="en-US" sz="2000" dirty="0"/>
              <a:t>Beatrice Rafferty School</a:t>
            </a:r>
          </a:p>
          <a:p>
            <a:r>
              <a:rPr lang="en-US" sz="2000" dirty="0"/>
              <a:t>Cherokee Central Elementary School</a:t>
            </a:r>
          </a:p>
          <a:p>
            <a:r>
              <a:rPr lang="en-US" sz="2000" dirty="0"/>
              <a:t>Jemez Day School</a:t>
            </a:r>
          </a:p>
          <a:p>
            <a:r>
              <a:rPr lang="en-US" sz="2000" dirty="0" err="1"/>
              <a:t>Meskwaki</a:t>
            </a:r>
            <a:r>
              <a:rPr lang="en-US" sz="2000" dirty="0"/>
              <a:t> Settlement School</a:t>
            </a:r>
          </a:p>
          <a:p>
            <a:r>
              <a:rPr lang="en-US" sz="2000" dirty="0"/>
              <a:t>Taos Day School</a:t>
            </a:r>
          </a:p>
          <a:p>
            <a:r>
              <a:rPr lang="en-US" sz="2000" dirty="0"/>
              <a:t>Isleta Elementary School</a:t>
            </a:r>
          </a:p>
          <a:p>
            <a:r>
              <a:rPr lang="en-US" sz="2000" dirty="0"/>
              <a:t>First Mesa Elementary School</a:t>
            </a:r>
          </a:p>
          <a:p>
            <a:r>
              <a:rPr lang="en-US" sz="2000" dirty="0"/>
              <a:t>Hopi Junior/Senior High School</a:t>
            </a:r>
          </a:p>
          <a:p>
            <a:r>
              <a:rPr lang="en-US" sz="2000" dirty="0"/>
              <a:t>Cheyenne-Eagle Butte School</a:t>
            </a:r>
          </a:p>
          <a:p>
            <a:r>
              <a:rPr lang="en-US" sz="2000" dirty="0"/>
              <a:t>Circle of Nations</a:t>
            </a:r>
          </a:p>
          <a:p>
            <a:r>
              <a:rPr lang="en-US" sz="2000" dirty="0"/>
              <a:t>Second Mesa Day School</a:t>
            </a:r>
          </a:p>
          <a:p>
            <a:endParaRPr lang="en-US" sz="2000" dirty="0" smtClean="0"/>
          </a:p>
          <a:p>
            <a:pPr marL="114300" indent="0">
              <a:buNone/>
            </a:pPr>
            <a:r>
              <a:rPr lang="en-US" sz="2600" b="1" dirty="0" smtClean="0"/>
              <a:t>DESK REVIEW</a:t>
            </a:r>
          </a:p>
          <a:p>
            <a:r>
              <a:rPr lang="en-US" sz="2000" dirty="0"/>
              <a:t>Choctaw Central High School</a:t>
            </a:r>
          </a:p>
          <a:p>
            <a:r>
              <a:rPr lang="en-US" sz="2000" dirty="0"/>
              <a:t>Choctaw </a:t>
            </a:r>
            <a:r>
              <a:rPr lang="en-US" sz="2000" dirty="0" err="1"/>
              <a:t>Cental</a:t>
            </a:r>
            <a:r>
              <a:rPr lang="en-US" sz="2000" dirty="0"/>
              <a:t> Middle School</a:t>
            </a:r>
          </a:p>
          <a:p>
            <a:r>
              <a:rPr lang="en-US" sz="2000" dirty="0"/>
              <a:t>Circle of Life School</a:t>
            </a:r>
          </a:p>
          <a:p>
            <a:r>
              <a:rPr lang="en-US" sz="2000" dirty="0"/>
              <a:t>Lac Courte Oreilles Ojibwa School</a:t>
            </a:r>
          </a:p>
          <a:p>
            <a:r>
              <a:rPr lang="en-US" sz="2000" dirty="0" err="1"/>
              <a:t>Aneth</a:t>
            </a:r>
            <a:r>
              <a:rPr lang="en-US" sz="2000" dirty="0"/>
              <a:t> Community School</a:t>
            </a:r>
          </a:p>
          <a:p>
            <a:r>
              <a:rPr lang="en-US" sz="2000" dirty="0" err="1"/>
              <a:t>Sanostee</a:t>
            </a:r>
            <a:r>
              <a:rPr lang="en-US" sz="2000" dirty="0"/>
              <a:t> Day School</a:t>
            </a:r>
          </a:p>
          <a:p>
            <a:r>
              <a:rPr lang="en-US" sz="2000" dirty="0" err="1"/>
              <a:t>Seba</a:t>
            </a:r>
            <a:r>
              <a:rPr lang="en-US" sz="2000" dirty="0"/>
              <a:t> </a:t>
            </a:r>
            <a:r>
              <a:rPr lang="en-US" sz="2000" dirty="0" err="1"/>
              <a:t>Dalkai</a:t>
            </a:r>
            <a:r>
              <a:rPr lang="en-US" sz="2000" dirty="0"/>
              <a:t> Boarding School</a:t>
            </a:r>
          </a:p>
          <a:p>
            <a:r>
              <a:rPr lang="en-US" sz="2000" dirty="0"/>
              <a:t>Tuba City Boarding School</a:t>
            </a:r>
          </a:p>
          <a:p>
            <a:r>
              <a:rPr lang="en-US" sz="2000" dirty="0"/>
              <a:t>Santa Clara Day School</a:t>
            </a:r>
          </a:p>
          <a:p>
            <a:pPr marL="114300" indent="0">
              <a:buNone/>
            </a:pPr>
            <a:endParaRPr lang="en-US" sz="2600" b="1" dirty="0" smtClean="0"/>
          </a:p>
        </p:txBody>
      </p:sp>
    </p:spTree>
    <p:extLst>
      <p:ext uri="{BB962C8B-B14F-4D97-AF65-F5344CB8AC3E}">
        <p14:creationId xmlns:p14="http://schemas.microsoft.com/office/powerpoint/2010/main" val="1432776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IA&amp;S Monitoring SY 2014-15</a:t>
            </a:r>
            <a:endParaRPr lang="en-US" dirty="0"/>
          </a:p>
        </p:txBody>
      </p:sp>
      <p:sp>
        <p:nvSpPr>
          <p:cNvPr id="3" name="Content Placeholder 2"/>
          <p:cNvSpPr>
            <a:spLocks noGrp="1"/>
          </p:cNvSpPr>
          <p:nvPr>
            <p:ph idx="1"/>
          </p:nvPr>
        </p:nvSpPr>
        <p:spPr>
          <a:xfrm>
            <a:off x="228600" y="1371600"/>
            <a:ext cx="7848600" cy="5029200"/>
          </a:xfrm>
        </p:spPr>
        <p:txBody>
          <a:bodyPr>
            <a:normAutofit/>
          </a:bodyPr>
          <a:lstStyle/>
          <a:p>
            <a:pPr marL="114300" indent="0">
              <a:buNone/>
            </a:pPr>
            <a:r>
              <a:rPr lang="en-US" sz="2500" b="1" dirty="0" smtClean="0"/>
              <a:t>FISCAL </a:t>
            </a:r>
            <a:r>
              <a:rPr lang="en-US" sz="2500" b="1" dirty="0" smtClean="0"/>
              <a:t>ON-SITE VISIT(S)</a:t>
            </a:r>
          </a:p>
          <a:p>
            <a:r>
              <a:rPr lang="en-US" sz="1100" dirty="0" err="1"/>
              <a:t>Tohajiilee</a:t>
            </a:r>
            <a:r>
              <a:rPr lang="en-US" sz="1100" dirty="0"/>
              <a:t> Community School</a:t>
            </a:r>
          </a:p>
          <a:p>
            <a:r>
              <a:rPr lang="en-US" sz="1100" dirty="0"/>
              <a:t>Hopi Day School</a:t>
            </a:r>
          </a:p>
          <a:p>
            <a:r>
              <a:rPr lang="en-US" sz="1100" dirty="0"/>
              <a:t>Hotevilla-Bacavi Community School</a:t>
            </a:r>
          </a:p>
          <a:p>
            <a:r>
              <a:rPr lang="en-US" sz="1100" dirty="0"/>
              <a:t>Moencopi Day  School</a:t>
            </a:r>
          </a:p>
          <a:p>
            <a:r>
              <a:rPr lang="en-US" sz="1100" dirty="0" err="1"/>
              <a:t>Ch'ooshgai</a:t>
            </a:r>
            <a:r>
              <a:rPr lang="en-US" sz="1100" dirty="0"/>
              <a:t> Community School</a:t>
            </a:r>
          </a:p>
          <a:p>
            <a:r>
              <a:rPr lang="en-US" sz="1100" dirty="0"/>
              <a:t>Cove Day School</a:t>
            </a:r>
          </a:p>
          <a:p>
            <a:r>
              <a:rPr lang="en-US" sz="1100" dirty="0"/>
              <a:t>Yakama Nation Tribal School</a:t>
            </a:r>
          </a:p>
          <a:p>
            <a:endParaRPr lang="en-US" sz="2000" dirty="0" smtClean="0"/>
          </a:p>
        </p:txBody>
      </p:sp>
    </p:spTree>
    <p:extLst>
      <p:ext uri="{BB962C8B-B14F-4D97-AF65-F5344CB8AC3E}">
        <p14:creationId xmlns:p14="http://schemas.microsoft.com/office/powerpoint/2010/main" val="1057884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IA&amp;S Monitoring Indicators</a:t>
            </a:r>
            <a:endParaRPr lang="en-US" dirty="0"/>
          </a:p>
        </p:txBody>
      </p:sp>
      <p:sp>
        <p:nvSpPr>
          <p:cNvPr id="3" name="Content Placeholder 2"/>
          <p:cNvSpPr>
            <a:spLocks noGrp="1"/>
          </p:cNvSpPr>
          <p:nvPr>
            <p:ph idx="1"/>
          </p:nvPr>
        </p:nvSpPr>
        <p:spPr>
          <a:xfrm>
            <a:off x="228600" y="1371600"/>
            <a:ext cx="7848600" cy="5029200"/>
          </a:xfrm>
        </p:spPr>
        <p:txBody>
          <a:bodyPr>
            <a:normAutofit/>
          </a:bodyPr>
          <a:lstStyle/>
          <a:p>
            <a:pPr marL="114300" indent="0">
              <a:buNone/>
            </a:pPr>
            <a:r>
              <a:rPr lang="en-US" sz="2400" b="1" dirty="0" smtClean="0"/>
              <a:t>Area </a:t>
            </a:r>
            <a:r>
              <a:rPr lang="en-US" sz="2400" b="1" dirty="0"/>
              <a:t>3: Family and Community Engagement</a:t>
            </a:r>
          </a:p>
          <a:p>
            <a:pPr marL="114300" indent="0">
              <a:buNone/>
            </a:pPr>
            <a:r>
              <a:rPr lang="en-US" sz="1100" dirty="0"/>
              <a:t>7. For Schools in School Improvement:  The LEA/School described how it publicizes and disseminates the annual progress of the school in making adequate yearly progress (AYP) to staff, parents, and the community. </a:t>
            </a:r>
            <a:r>
              <a:rPr lang="en-US" sz="1100" i="1" dirty="0"/>
              <a:t>[Section 1116(a)(1)(C</a:t>
            </a:r>
            <a:r>
              <a:rPr lang="en-US" sz="1100" i="1" dirty="0" smtClean="0"/>
              <a:t>)]</a:t>
            </a:r>
          </a:p>
          <a:p>
            <a:pPr marL="114300" indent="0">
              <a:buNone/>
            </a:pPr>
            <a:endParaRPr lang="en-US" sz="1100" dirty="0"/>
          </a:p>
          <a:p>
            <a:pPr marL="114300" indent="0">
              <a:buNone/>
            </a:pPr>
            <a:r>
              <a:rPr lang="en-US" sz="1100" dirty="0"/>
              <a:t>8. For Schools in School Improvement: The school outlines and implements strategies to promote effective parental involvement. </a:t>
            </a:r>
            <a:r>
              <a:rPr lang="en-US" sz="1100" i="1" dirty="0"/>
              <a:t>[Section 1116(c)(7)(A)(viii)]</a:t>
            </a:r>
            <a:r>
              <a:rPr lang="en-US" sz="1100" dirty="0"/>
              <a:t>   </a:t>
            </a:r>
            <a:endParaRPr lang="en-US" sz="1100" dirty="0" smtClean="0"/>
          </a:p>
          <a:p>
            <a:pPr marL="114300" indent="0">
              <a:buNone/>
            </a:pPr>
            <a:endParaRPr lang="en-US" sz="1100" dirty="0"/>
          </a:p>
          <a:p>
            <a:pPr marL="114300" indent="0">
              <a:buNone/>
            </a:pPr>
            <a:r>
              <a:rPr lang="en-US" sz="1100" dirty="0"/>
              <a:t>9. For All Schools: The LEA/School described how its Parental Involvement Policy was jointly developed with and distributed to parents. The Parental Involvement Policy establishes the LEA/School’s expectations for parent involvement.  </a:t>
            </a:r>
            <a:r>
              <a:rPr lang="en-US" sz="1100" i="1" dirty="0"/>
              <a:t>[Section 1118(a)(2)]</a:t>
            </a:r>
            <a:r>
              <a:rPr lang="en-US" sz="1100" dirty="0"/>
              <a:t> </a:t>
            </a:r>
            <a:endParaRPr lang="en-US" sz="1100" dirty="0" smtClean="0"/>
          </a:p>
          <a:p>
            <a:pPr marL="114300" indent="0">
              <a:buNone/>
            </a:pPr>
            <a:endParaRPr lang="en-US" sz="1100" dirty="0"/>
          </a:p>
          <a:p>
            <a:pPr marL="114300" indent="0">
              <a:buNone/>
            </a:pPr>
            <a:r>
              <a:rPr lang="en-US" sz="1100" dirty="0"/>
              <a:t>10. For All Schools: The LEA/School described how it will annually review and evaluate – with parent input – the effectiveness of LEA/School’s parental involvement policy in improving the academic achievement of students, and revise the plan as necessary. </a:t>
            </a:r>
            <a:r>
              <a:rPr lang="en-US" sz="1100" i="1" dirty="0"/>
              <a:t>[Section 1118 (a)(2)(E)]</a:t>
            </a:r>
            <a:r>
              <a:rPr lang="en-US" sz="1100" dirty="0"/>
              <a:t> </a:t>
            </a:r>
            <a:endParaRPr lang="en-US" sz="1100" dirty="0" smtClean="0"/>
          </a:p>
          <a:p>
            <a:pPr marL="114300" indent="0">
              <a:buNone/>
            </a:pPr>
            <a:endParaRPr lang="en-US" sz="1100" dirty="0"/>
          </a:p>
          <a:p>
            <a:pPr marL="114300" indent="0">
              <a:buNone/>
            </a:pPr>
            <a:r>
              <a:rPr lang="en-US" sz="1100" dirty="0"/>
              <a:t>11. For All Schools: The LEA/School described how it informs parents, through an annual meeting, about the school’s participation in Title I, Part A, as well as parents’ rights to be involved in school activities.</a:t>
            </a:r>
            <a:r>
              <a:rPr lang="en-US" sz="1100" i="1" dirty="0"/>
              <a:t> </a:t>
            </a:r>
            <a:br>
              <a:rPr lang="en-US" sz="1100" i="1" dirty="0"/>
            </a:br>
            <a:r>
              <a:rPr lang="en-US" sz="1100" i="1" dirty="0"/>
              <a:t>[Section 1118(c)(1)]</a:t>
            </a:r>
            <a:endParaRPr lang="en-US" sz="1100" dirty="0"/>
          </a:p>
          <a:p>
            <a:endParaRPr lang="en-US" sz="2000" dirty="0" smtClean="0"/>
          </a:p>
        </p:txBody>
      </p:sp>
    </p:spTree>
    <p:extLst>
      <p:ext uri="{BB962C8B-B14F-4D97-AF65-F5344CB8AC3E}">
        <p14:creationId xmlns:p14="http://schemas.microsoft.com/office/powerpoint/2010/main" val="1518523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Corrective Action Plan</a:t>
            </a:r>
            <a:endParaRPr lang="en-US" dirty="0"/>
          </a:p>
        </p:txBody>
      </p:sp>
      <p:sp>
        <p:nvSpPr>
          <p:cNvPr id="4" name="Content Placeholder 3"/>
          <p:cNvSpPr>
            <a:spLocks noGrp="1"/>
          </p:cNvSpPr>
          <p:nvPr>
            <p:ph idx="1"/>
          </p:nvPr>
        </p:nvSpPr>
        <p:spPr/>
        <p:txBody>
          <a:bodyPr/>
          <a:lstStyle/>
          <a:p>
            <a:endParaRPr lang="en-US" dirty="0"/>
          </a:p>
        </p:txBody>
      </p:sp>
      <p:pic>
        <p:nvPicPr>
          <p:cNvPr id="5" name="Content Placeholder 3"/>
          <p:cNvPicPr>
            <a:picLocks/>
          </p:cNvPicPr>
          <p:nvPr/>
        </p:nvPicPr>
        <p:blipFill rotWithShape="1">
          <a:blip r:embed="rId2"/>
          <a:stretch/>
        </p:blipFill>
        <p:spPr bwMode="auto">
          <a:xfrm>
            <a:off x="670560" y="1600200"/>
            <a:ext cx="7802880" cy="4876800"/>
          </a:xfrm>
          <a:prstGeom prst="rect">
            <a:avLst/>
          </a:prstGeom>
          <a:ln>
            <a:noFill/>
          </a:ln>
          <a:extLst>
            <a:ext uri="{53640926-AAD7-44D8-BBD7-CCE9431645EC}">
              <a14:shadowObscured xmlns:a14="http://schemas.microsoft.com/office/drawing/2010/main"/>
            </a:ext>
          </a:extLst>
        </p:spPr>
      </p:pic>
      <p:sp>
        <p:nvSpPr>
          <p:cNvPr id="6" name="Oval 5"/>
          <p:cNvSpPr/>
          <p:nvPr/>
        </p:nvSpPr>
        <p:spPr>
          <a:xfrm>
            <a:off x="1447800" y="4229100"/>
            <a:ext cx="28194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071154" y="4343400"/>
            <a:ext cx="3810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0" y="4418111"/>
            <a:ext cx="1812472" cy="276999"/>
          </a:xfrm>
          <a:prstGeom prst="rect">
            <a:avLst/>
          </a:prstGeom>
          <a:noFill/>
        </p:spPr>
        <p:txBody>
          <a:bodyPr wrap="square" rtlCol="0">
            <a:spAutoFit/>
          </a:bodyPr>
          <a:lstStyle/>
          <a:p>
            <a:r>
              <a:rPr lang="en-US" sz="1200" dirty="0" smtClean="0"/>
              <a:t>CLICK HERE</a:t>
            </a:r>
            <a:endParaRPr lang="en-US" sz="1200" dirty="0"/>
          </a:p>
        </p:txBody>
      </p:sp>
    </p:spTree>
    <p:extLst>
      <p:ext uri="{BB962C8B-B14F-4D97-AF65-F5344CB8AC3E}">
        <p14:creationId xmlns:p14="http://schemas.microsoft.com/office/powerpoint/2010/main" val="3811019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ESEA Family Engagement</a:t>
            </a:r>
            <a:endParaRPr lang="en-US" dirty="0"/>
          </a:p>
        </p:txBody>
      </p:sp>
      <p:sp>
        <p:nvSpPr>
          <p:cNvPr id="3" name="Content Placeholder 2"/>
          <p:cNvSpPr>
            <a:spLocks noGrp="1"/>
          </p:cNvSpPr>
          <p:nvPr>
            <p:ph idx="1"/>
          </p:nvPr>
        </p:nvSpPr>
        <p:spPr>
          <a:xfrm>
            <a:off x="457200" y="1371600"/>
            <a:ext cx="7620000" cy="4800600"/>
          </a:xfrm>
        </p:spPr>
        <p:txBody>
          <a:bodyPr>
            <a:normAutofit fontScale="92500" lnSpcReduction="10000"/>
          </a:bodyPr>
          <a:lstStyle/>
          <a:p>
            <a:pPr marL="114300" indent="0">
              <a:buNone/>
            </a:pPr>
            <a:r>
              <a:rPr lang="en-US" b="1" dirty="0" smtClean="0"/>
              <a:t>Parents Right Know </a:t>
            </a:r>
            <a:r>
              <a:rPr lang="en-US" b="1" dirty="0" smtClean="0"/>
              <a:t>(ESEA </a:t>
            </a:r>
            <a:r>
              <a:rPr lang="en-US" b="1" dirty="0" smtClean="0"/>
              <a:t>1111)</a:t>
            </a:r>
          </a:p>
          <a:p>
            <a:r>
              <a:rPr lang="en-US" dirty="0"/>
              <a:t>Parents have the right to know the qualifications of their children’s </a:t>
            </a:r>
            <a:r>
              <a:rPr lang="en-US" dirty="0" smtClean="0"/>
              <a:t>teacher and have right to request this information. </a:t>
            </a:r>
            <a:r>
              <a:rPr lang="en-US" dirty="0"/>
              <a:t>At the beginning of each school year, the school must notify parents of such information</a:t>
            </a:r>
            <a:r>
              <a:rPr lang="en-US" dirty="0" smtClean="0"/>
              <a:t>. Parent Notification Letter if their child is being taught by a teacher who is not highly qualified for 4 or more weeks.</a:t>
            </a:r>
          </a:p>
          <a:p>
            <a:pPr marL="114300" indent="0">
              <a:buNone/>
            </a:pPr>
            <a:r>
              <a:rPr lang="en-US" b="1" dirty="0" err="1" smtClean="0"/>
              <a:t>Schoolwide</a:t>
            </a:r>
            <a:r>
              <a:rPr lang="en-US" b="1" dirty="0" smtClean="0"/>
              <a:t> Program Criteria </a:t>
            </a:r>
            <a:r>
              <a:rPr lang="en-US" b="1" dirty="0"/>
              <a:t>(ESEA </a:t>
            </a:r>
            <a:r>
              <a:rPr lang="en-US" b="1" dirty="0" smtClean="0"/>
              <a:t>1114)</a:t>
            </a:r>
          </a:p>
          <a:p>
            <a:r>
              <a:rPr lang="en-US" dirty="0"/>
              <a:t>Parents must be involved in the planning, reviewing, and improving the </a:t>
            </a:r>
            <a:r>
              <a:rPr lang="en-US" dirty="0" err="1"/>
              <a:t>schoolwide</a:t>
            </a:r>
            <a:r>
              <a:rPr lang="en-US" dirty="0"/>
              <a:t> plan. This plan must include a parental involvement policy and a plan</a:t>
            </a:r>
            <a:r>
              <a:rPr lang="en-US" dirty="0" smtClean="0"/>
              <a:t>.</a:t>
            </a:r>
          </a:p>
          <a:p>
            <a:pPr marL="114300" indent="0">
              <a:buNone/>
            </a:pPr>
            <a:r>
              <a:rPr lang="en-US" b="1" dirty="0" smtClean="0"/>
              <a:t>Academic Assessment &amp; Local Educational Agency &amp; School Improvement </a:t>
            </a:r>
            <a:r>
              <a:rPr lang="en-US" b="1" dirty="0"/>
              <a:t>(ESEA </a:t>
            </a:r>
            <a:r>
              <a:rPr lang="en-US" b="1" dirty="0" smtClean="0"/>
              <a:t>1116)</a:t>
            </a:r>
          </a:p>
          <a:p>
            <a:r>
              <a:rPr lang="en-US" i="1" dirty="0"/>
              <a:t>Adequate Yearly Progress </a:t>
            </a:r>
            <a:r>
              <a:rPr lang="en-US" dirty="0"/>
              <a:t>– A copy of the school’s annual yearly progress reports must be provided to parents along with an explanation of the report.</a:t>
            </a:r>
            <a:endParaRPr lang="en-US" dirty="0" smtClean="0"/>
          </a:p>
        </p:txBody>
      </p:sp>
    </p:spTree>
    <p:extLst>
      <p:ext uri="{BB962C8B-B14F-4D97-AF65-F5344CB8AC3E}">
        <p14:creationId xmlns:p14="http://schemas.microsoft.com/office/powerpoint/2010/main" val="200922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ESEA Family Engagement</a:t>
            </a:r>
          </a:p>
        </p:txBody>
      </p:sp>
      <p:sp>
        <p:nvSpPr>
          <p:cNvPr id="3" name="Content Placeholder 2"/>
          <p:cNvSpPr>
            <a:spLocks noGrp="1"/>
          </p:cNvSpPr>
          <p:nvPr>
            <p:ph idx="1"/>
          </p:nvPr>
        </p:nvSpPr>
        <p:spPr>
          <a:xfrm>
            <a:off x="457200" y="1371600"/>
            <a:ext cx="7620000" cy="4800600"/>
          </a:xfrm>
        </p:spPr>
        <p:txBody>
          <a:bodyPr>
            <a:normAutofit fontScale="92500"/>
          </a:bodyPr>
          <a:lstStyle/>
          <a:p>
            <a:pPr marL="114300" indent="0">
              <a:buNone/>
            </a:pPr>
            <a:r>
              <a:rPr lang="en-US" b="1" dirty="0" smtClean="0"/>
              <a:t>Parental Involvement </a:t>
            </a:r>
            <a:r>
              <a:rPr lang="en-US" b="1" dirty="0"/>
              <a:t>(ESEA </a:t>
            </a:r>
            <a:r>
              <a:rPr lang="en-US" b="1" dirty="0" smtClean="0"/>
              <a:t>1118)</a:t>
            </a:r>
          </a:p>
          <a:p>
            <a:r>
              <a:rPr lang="en-US" i="1" dirty="0"/>
              <a:t>Parent Involvement Policies </a:t>
            </a:r>
            <a:r>
              <a:rPr lang="en-US" dirty="0"/>
              <a:t>- Each school receiving Title IA funds or services must collaboratively develop, agree upon and distribute to parent(s) of participating children, parental involvement policies that contain information required by the law</a:t>
            </a:r>
            <a:r>
              <a:rPr lang="en-US" dirty="0" smtClean="0"/>
              <a:t>.</a:t>
            </a:r>
          </a:p>
          <a:p>
            <a:r>
              <a:rPr lang="en-US" i="1" dirty="0"/>
              <a:t>Parent Involvement Compacts - </a:t>
            </a:r>
            <a:r>
              <a:rPr lang="en-US" dirty="0"/>
              <a:t>Compacts must be developed yearly which includes all school community members, including parents, teachers, principals, students, and involved community members, who will agree to share responsibility for the learning among students at the school</a:t>
            </a:r>
            <a:r>
              <a:rPr lang="en-US" dirty="0" smtClean="0"/>
              <a:t>.</a:t>
            </a:r>
          </a:p>
          <a:p>
            <a:r>
              <a:rPr lang="en-US" i="1" dirty="0"/>
              <a:t>Annual Parent Meetings -</a:t>
            </a:r>
            <a:r>
              <a:rPr lang="en-US" dirty="0"/>
              <a:t> The school is required to host a meeting for parents to explain the Title I program at the school and its requirements and how parents can be involved in their child’s education.</a:t>
            </a:r>
            <a:endParaRPr lang="en-US" dirty="0" smtClean="0"/>
          </a:p>
        </p:txBody>
      </p:sp>
    </p:spTree>
    <p:extLst>
      <p:ext uri="{BB962C8B-B14F-4D97-AF65-F5344CB8AC3E}">
        <p14:creationId xmlns:p14="http://schemas.microsoft.com/office/powerpoint/2010/main" val="18496878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386</TotalTime>
  <Words>1022</Words>
  <Application>Microsoft Office PowerPoint</Application>
  <PresentationFormat>On-screen Show (4:3)</PresentationFormat>
  <Paragraphs>125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Adjacency</vt:lpstr>
      <vt:lpstr> Family Engagement 2014-15 SY</vt:lpstr>
      <vt:lpstr>Agenda</vt:lpstr>
      <vt:lpstr>BIE Monitoring</vt:lpstr>
      <vt:lpstr>IA&amp;S Monitoring SY 2014-15</vt:lpstr>
      <vt:lpstr>IA&amp;S Monitoring SY 2014-15</vt:lpstr>
      <vt:lpstr>IA&amp;S Monitoring Indicators</vt:lpstr>
      <vt:lpstr>Corrective Action Plan</vt:lpstr>
      <vt:lpstr>ESEA Family Engagement</vt:lpstr>
      <vt:lpstr>ESEA Family Engagement</vt:lpstr>
      <vt:lpstr>ESEA Family Engagement</vt:lpstr>
      <vt:lpstr>BIE Training</vt:lpstr>
      <vt:lpstr>Training</vt:lpstr>
      <vt:lpstr>FUTURE TRAININGS</vt:lpstr>
      <vt:lpstr>Presentations</vt:lpstr>
      <vt:lpstr>Any Questions, Contact:</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Parental Engagement/Involvement: NCLB Requirements &amp; Native Star Filing Cabinet</dc:title>
  <dc:creator>Todacheene, Valerie</dc:creator>
  <cp:lastModifiedBy>Todacheene, Valerie</cp:lastModifiedBy>
  <cp:revision>38</cp:revision>
  <cp:lastPrinted>2012-09-11T22:02:11Z</cp:lastPrinted>
  <dcterms:created xsi:type="dcterms:W3CDTF">2012-09-11T21:34:54Z</dcterms:created>
  <dcterms:modified xsi:type="dcterms:W3CDTF">2014-10-08T19:25:57Z</dcterms:modified>
</cp:coreProperties>
</file>