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45"/>
  </p:notesMasterIdLst>
  <p:handoutMasterIdLst>
    <p:handoutMasterId r:id="rId46"/>
  </p:handoutMasterIdLst>
  <p:sldIdLst>
    <p:sldId id="256" r:id="rId2"/>
    <p:sldId id="313" r:id="rId3"/>
    <p:sldId id="282" r:id="rId4"/>
    <p:sldId id="314" r:id="rId5"/>
    <p:sldId id="292" r:id="rId6"/>
    <p:sldId id="315" r:id="rId7"/>
    <p:sldId id="326" r:id="rId8"/>
    <p:sldId id="320" r:id="rId9"/>
    <p:sldId id="342" r:id="rId10"/>
    <p:sldId id="328" r:id="rId11"/>
    <p:sldId id="329" r:id="rId12"/>
    <p:sldId id="332" r:id="rId13"/>
    <p:sldId id="330" r:id="rId14"/>
    <p:sldId id="331" r:id="rId15"/>
    <p:sldId id="327" r:id="rId16"/>
    <p:sldId id="333" r:id="rId17"/>
    <p:sldId id="340" r:id="rId18"/>
    <p:sldId id="316" r:id="rId19"/>
    <p:sldId id="356" r:id="rId20"/>
    <p:sldId id="293" r:id="rId21"/>
    <p:sldId id="300" r:id="rId22"/>
    <p:sldId id="308" r:id="rId23"/>
    <p:sldId id="309" r:id="rId24"/>
    <p:sldId id="321" r:id="rId25"/>
    <p:sldId id="296" r:id="rId26"/>
    <p:sldId id="317" r:id="rId27"/>
    <p:sldId id="322" r:id="rId28"/>
    <p:sldId id="334" r:id="rId29"/>
    <p:sldId id="335" r:id="rId30"/>
    <p:sldId id="343" r:id="rId31"/>
    <p:sldId id="344" r:id="rId32"/>
    <p:sldId id="346" r:id="rId33"/>
    <p:sldId id="347" r:id="rId34"/>
    <p:sldId id="348" r:id="rId35"/>
    <p:sldId id="349" r:id="rId36"/>
    <p:sldId id="350" r:id="rId37"/>
    <p:sldId id="351" r:id="rId38"/>
    <p:sldId id="352" r:id="rId39"/>
    <p:sldId id="355" r:id="rId40"/>
    <p:sldId id="354" r:id="rId41"/>
    <p:sldId id="269" r:id="rId42"/>
    <p:sldId id="312" r:id="rId43"/>
    <p:sldId id="287" r:id="rId44"/>
  </p:sldIdLst>
  <p:sldSz cx="9144000" cy="6858000" type="screen4x3"/>
  <p:notesSz cx="6858000" cy="9077325"/>
  <p:custShowLst>
    <p:custShow name="Custom Show 1" id="0">
      <p:sldLst>
        <p:sld r:id="rId2"/>
        <p:sld r:id="rId4"/>
        <p:sld r:id="rId6"/>
        <p:sld r:id="rId21"/>
        <p:sld r:id="rId22"/>
        <p:sld r:id="rId23"/>
        <p:sld r:id="rId24"/>
        <p:sld r:id="rId26"/>
        <p:sld r:id="rId42"/>
        <p:sld r:id="rId44"/>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OWMAN" initials="D" lastIdx="8" clrIdx="0"/>
  <p:cmAuthor id="1" name="Katherine Campbell" initials="KC" lastIdx="0" clrIdx="1"/>
  <p:cmAuthor id="2" name="Sandoval, Marie S." initials="SM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2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94681" autoAdjust="0"/>
  </p:normalViewPr>
  <p:slideViewPr>
    <p:cSldViewPr>
      <p:cViewPr>
        <p:scale>
          <a:sx n="81" d="100"/>
          <a:sy n="81" d="100"/>
        </p:scale>
        <p:origin x="-1536" y="-9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2-15T10:22:43.109" idx="5">
    <p:pos x="10" y="-109"/>
    <p:text>You might want to include a broader discussion of when doubled-up constitutes homelessness and when it does not, perhaps with some examples or scenarios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54177"/>
          </a:xfrm>
          <a:prstGeom prst="rect">
            <a:avLst/>
          </a:prstGeom>
        </p:spPr>
        <p:txBody>
          <a:bodyPr vert="horz" lIns="89342" tIns="44671" rIns="89342" bIns="44671" rtlCol="0"/>
          <a:lstStyle>
            <a:lvl1pPr algn="l">
              <a:defRPr sz="1200"/>
            </a:lvl1pPr>
          </a:lstStyle>
          <a:p>
            <a:pPr>
              <a:defRPr/>
            </a:pPr>
            <a:endParaRPr lang="en-US"/>
          </a:p>
        </p:txBody>
      </p:sp>
      <p:sp>
        <p:nvSpPr>
          <p:cNvPr id="3" name="Date Placeholder 2"/>
          <p:cNvSpPr>
            <a:spLocks noGrp="1"/>
          </p:cNvSpPr>
          <p:nvPr>
            <p:ph type="dt" sz="quarter" idx="1"/>
          </p:nvPr>
        </p:nvSpPr>
        <p:spPr>
          <a:xfrm>
            <a:off x="3884028" y="0"/>
            <a:ext cx="2972421" cy="454177"/>
          </a:xfrm>
          <a:prstGeom prst="rect">
            <a:avLst/>
          </a:prstGeom>
        </p:spPr>
        <p:txBody>
          <a:bodyPr vert="horz" lIns="89342" tIns="44671" rIns="89342" bIns="44671" rtlCol="0"/>
          <a:lstStyle>
            <a:lvl1pPr algn="r">
              <a:defRPr sz="1200"/>
            </a:lvl1pPr>
          </a:lstStyle>
          <a:p>
            <a:pPr>
              <a:defRPr/>
            </a:pPr>
            <a:fld id="{A65DCB74-B1B5-4906-813F-C4E580A7D9D5}" type="datetimeFigureOut">
              <a:rPr lang="en-US"/>
              <a:pPr>
                <a:defRPr/>
              </a:pPr>
              <a:t>12/17/2014</a:t>
            </a:fld>
            <a:endParaRPr lang="en-US" dirty="0"/>
          </a:p>
        </p:txBody>
      </p:sp>
      <p:sp>
        <p:nvSpPr>
          <p:cNvPr id="4" name="Footer Placeholder 3"/>
          <p:cNvSpPr>
            <a:spLocks noGrp="1"/>
          </p:cNvSpPr>
          <p:nvPr>
            <p:ph type="ftr" sz="quarter" idx="2"/>
          </p:nvPr>
        </p:nvSpPr>
        <p:spPr>
          <a:xfrm>
            <a:off x="2" y="8621599"/>
            <a:ext cx="2972421" cy="454177"/>
          </a:xfrm>
          <a:prstGeom prst="rect">
            <a:avLst/>
          </a:prstGeom>
        </p:spPr>
        <p:txBody>
          <a:bodyPr vert="horz" lIns="89342" tIns="44671" rIns="89342" bIns="44671"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028" y="8621599"/>
            <a:ext cx="2972421" cy="454177"/>
          </a:xfrm>
          <a:prstGeom prst="rect">
            <a:avLst/>
          </a:prstGeom>
        </p:spPr>
        <p:txBody>
          <a:bodyPr vert="horz" lIns="89342" tIns="44671" rIns="89342" bIns="44671" rtlCol="0" anchor="b"/>
          <a:lstStyle>
            <a:lvl1pPr algn="r">
              <a:defRPr sz="1200"/>
            </a:lvl1pPr>
          </a:lstStyle>
          <a:p>
            <a:pPr>
              <a:defRPr/>
            </a:pPr>
            <a:fld id="{880B9121-61C0-4C58-AC38-17327082D04F}" type="slidenum">
              <a:rPr lang="en-US"/>
              <a:pPr>
                <a:defRPr/>
              </a:pPr>
              <a:t>‹#›</a:t>
            </a:fld>
            <a:endParaRPr lang="en-US" dirty="0"/>
          </a:p>
        </p:txBody>
      </p:sp>
    </p:spTree>
    <p:extLst>
      <p:ext uri="{BB962C8B-B14F-4D97-AF65-F5344CB8AC3E}">
        <p14:creationId xmlns:p14="http://schemas.microsoft.com/office/powerpoint/2010/main" val="1698691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54177"/>
          </a:xfrm>
          <a:prstGeom prst="rect">
            <a:avLst/>
          </a:prstGeom>
        </p:spPr>
        <p:txBody>
          <a:bodyPr vert="horz" lIns="89342" tIns="44671" rIns="89342" bIns="44671" rtlCol="0"/>
          <a:lstStyle>
            <a:lvl1pPr algn="l">
              <a:defRPr sz="1200"/>
            </a:lvl1pPr>
          </a:lstStyle>
          <a:p>
            <a:pPr>
              <a:defRPr/>
            </a:pPr>
            <a:endParaRPr lang="en-US"/>
          </a:p>
        </p:txBody>
      </p:sp>
      <p:sp>
        <p:nvSpPr>
          <p:cNvPr id="3" name="Date Placeholder 2"/>
          <p:cNvSpPr>
            <a:spLocks noGrp="1"/>
          </p:cNvSpPr>
          <p:nvPr>
            <p:ph type="dt" idx="1"/>
          </p:nvPr>
        </p:nvSpPr>
        <p:spPr>
          <a:xfrm>
            <a:off x="3884028" y="0"/>
            <a:ext cx="2972421" cy="454177"/>
          </a:xfrm>
          <a:prstGeom prst="rect">
            <a:avLst/>
          </a:prstGeom>
        </p:spPr>
        <p:txBody>
          <a:bodyPr vert="horz" lIns="89342" tIns="44671" rIns="89342" bIns="44671" rtlCol="0"/>
          <a:lstStyle>
            <a:lvl1pPr algn="r">
              <a:defRPr sz="1200"/>
            </a:lvl1pPr>
          </a:lstStyle>
          <a:p>
            <a:pPr>
              <a:defRPr/>
            </a:pPr>
            <a:fld id="{EAC15341-89BD-4966-8BE2-BC692A377883}" type="datetimeFigureOut">
              <a:rPr lang="en-US"/>
              <a:pPr>
                <a:defRPr/>
              </a:pPr>
              <a:t>12/17/2014</a:t>
            </a:fld>
            <a:endParaRPr lang="en-US" dirty="0"/>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89342" tIns="44671" rIns="89342" bIns="44671" rtlCol="0" anchor="ctr"/>
          <a:lstStyle/>
          <a:p>
            <a:pPr lvl="0"/>
            <a:endParaRPr lang="en-US" noProof="0" dirty="0" smtClean="0"/>
          </a:p>
        </p:txBody>
      </p:sp>
      <p:sp>
        <p:nvSpPr>
          <p:cNvPr id="5" name="Notes Placeholder 4"/>
          <p:cNvSpPr>
            <a:spLocks noGrp="1"/>
          </p:cNvSpPr>
          <p:nvPr>
            <p:ph type="body" sz="quarter" idx="3"/>
          </p:nvPr>
        </p:nvSpPr>
        <p:spPr>
          <a:xfrm>
            <a:off x="686422" y="4312351"/>
            <a:ext cx="5485158" cy="4084487"/>
          </a:xfrm>
          <a:prstGeom prst="rect">
            <a:avLst/>
          </a:prstGeom>
        </p:spPr>
        <p:txBody>
          <a:bodyPr vert="horz" lIns="89342" tIns="44671" rIns="89342" bIns="4467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621599"/>
            <a:ext cx="2972421" cy="454177"/>
          </a:xfrm>
          <a:prstGeom prst="rect">
            <a:avLst/>
          </a:prstGeom>
        </p:spPr>
        <p:txBody>
          <a:bodyPr vert="horz" lIns="89342" tIns="44671" rIns="89342" bIns="44671"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028" y="8621599"/>
            <a:ext cx="2972421" cy="454177"/>
          </a:xfrm>
          <a:prstGeom prst="rect">
            <a:avLst/>
          </a:prstGeom>
        </p:spPr>
        <p:txBody>
          <a:bodyPr vert="horz" lIns="89342" tIns="44671" rIns="89342" bIns="44671" rtlCol="0" anchor="b"/>
          <a:lstStyle>
            <a:lvl1pPr algn="r">
              <a:defRPr sz="1200"/>
            </a:lvl1pPr>
          </a:lstStyle>
          <a:p>
            <a:pPr>
              <a:defRPr/>
            </a:pPr>
            <a:fld id="{1FCB9F91-43AD-4BE1-9605-B40EDCB329F1}" type="slidenum">
              <a:rPr lang="en-US"/>
              <a:pPr>
                <a:defRPr/>
              </a:pPr>
              <a:t>‹#›</a:t>
            </a:fld>
            <a:endParaRPr lang="en-US" dirty="0"/>
          </a:p>
        </p:txBody>
      </p:sp>
    </p:spTree>
    <p:extLst>
      <p:ext uri="{BB962C8B-B14F-4D97-AF65-F5344CB8AC3E}">
        <p14:creationId xmlns:p14="http://schemas.microsoft.com/office/powerpoint/2010/main" val="1486436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CB9F91-43AD-4BE1-9605-B40EDCB329F1}" type="slidenum">
              <a:rPr lang="en-US" smtClean="0"/>
              <a:pPr>
                <a:defRPr/>
              </a:pPr>
              <a:t>3</a:t>
            </a:fld>
            <a:endParaRPr lang="en-US" dirty="0"/>
          </a:p>
        </p:txBody>
      </p:sp>
    </p:spTree>
    <p:extLst>
      <p:ext uri="{BB962C8B-B14F-4D97-AF65-F5344CB8AC3E}">
        <p14:creationId xmlns:p14="http://schemas.microsoft.com/office/powerpoint/2010/main" val="4172674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FCB9F91-43AD-4BE1-9605-B40EDCB329F1}" type="slidenum">
              <a:rPr lang="en-US" smtClean="0"/>
              <a:pPr>
                <a:defRPr/>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CB9F91-43AD-4BE1-9605-B40EDCB329F1}" type="slidenum">
              <a:rPr lang="en-US" smtClean="0"/>
              <a:pPr>
                <a:defRPr/>
              </a:pPr>
              <a:t>11</a:t>
            </a:fld>
            <a:endParaRPr lang="en-US" dirty="0"/>
          </a:p>
        </p:txBody>
      </p:sp>
    </p:spTree>
    <p:extLst>
      <p:ext uri="{BB962C8B-B14F-4D97-AF65-F5344CB8AC3E}">
        <p14:creationId xmlns:p14="http://schemas.microsoft.com/office/powerpoint/2010/main" val="3915430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CB9F91-43AD-4BE1-9605-B40EDCB329F1}" type="slidenum">
              <a:rPr lang="en-US" smtClean="0"/>
              <a:pPr>
                <a:defRPr/>
              </a:pPr>
              <a:t>17</a:t>
            </a:fld>
            <a:endParaRPr lang="en-US" dirty="0"/>
          </a:p>
        </p:txBody>
      </p:sp>
    </p:spTree>
    <p:extLst>
      <p:ext uri="{BB962C8B-B14F-4D97-AF65-F5344CB8AC3E}">
        <p14:creationId xmlns:p14="http://schemas.microsoft.com/office/powerpoint/2010/main" val="2043969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8BECA55-9570-456C-A0AD-754332234443}" type="datetime1">
              <a:rPr lang="en-US" smtClean="0"/>
              <a:pPr>
                <a:defRPr/>
              </a:pPr>
              <a:t>12/17/2014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7A5066-31BF-4A08-8B89-D904339A951B}" type="slidenum">
              <a:rPr lang="en-US" smtClean="0"/>
              <a:pPr>
                <a:defRPr/>
              </a:pPr>
              <a:t>‹#›</a:t>
            </a:fld>
            <a:endParaRPr lang="en-US" dirty="0"/>
          </a:p>
        </p:txBody>
      </p:sp>
    </p:spTree>
    <p:extLst>
      <p:ext uri="{BB962C8B-B14F-4D97-AF65-F5344CB8AC3E}">
        <p14:creationId xmlns:p14="http://schemas.microsoft.com/office/powerpoint/2010/main" val="2614135144"/>
      </p:ext>
    </p:extLst>
  </p:cSld>
  <p:clrMapOvr>
    <a:masterClrMapping/>
  </p:clrMapOvr>
  <p:transition>
    <p:blinds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8AA36BA-4834-4E04-B53E-18960A57161D}" type="datetime1">
              <a:rPr lang="en-US" smtClean="0"/>
              <a:pPr>
                <a:defRPr/>
              </a:pPr>
              <a:t>12/17/2014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EF2B0C-E71E-4287-8F21-71A7CA77308E}" type="slidenum">
              <a:rPr lang="en-US" smtClean="0"/>
              <a:pPr>
                <a:defRPr/>
              </a:pPr>
              <a:t>‹#›</a:t>
            </a:fld>
            <a:endParaRPr lang="en-US" dirty="0"/>
          </a:p>
        </p:txBody>
      </p:sp>
    </p:spTree>
    <p:extLst>
      <p:ext uri="{BB962C8B-B14F-4D97-AF65-F5344CB8AC3E}">
        <p14:creationId xmlns:p14="http://schemas.microsoft.com/office/powerpoint/2010/main" val="330955850"/>
      </p:ext>
    </p:extLst>
  </p:cSld>
  <p:clrMapOvr>
    <a:masterClrMapping/>
  </p:clrMapOvr>
  <p:transition>
    <p:blinds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430678C-8471-482C-B2D2-0F9227F2B690}" type="datetime1">
              <a:rPr lang="en-US" smtClean="0"/>
              <a:pPr>
                <a:defRPr/>
              </a:pPr>
              <a:t>12/17/2014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286EB2C-A5E6-48E5-90A2-4C2D4FE66093}" type="slidenum">
              <a:rPr lang="en-US" smtClean="0"/>
              <a:pPr>
                <a:defRPr/>
              </a:pPr>
              <a:t>‹#›</a:t>
            </a:fld>
            <a:endParaRPr lang="en-US" dirty="0"/>
          </a:p>
        </p:txBody>
      </p:sp>
    </p:spTree>
    <p:extLst>
      <p:ext uri="{BB962C8B-B14F-4D97-AF65-F5344CB8AC3E}">
        <p14:creationId xmlns:p14="http://schemas.microsoft.com/office/powerpoint/2010/main" val="2907284265"/>
      </p:ext>
    </p:extLst>
  </p:cSld>
  <p:clrMapOvr>
    <a:masterClrMapping/>
  </p:clrMapOvr>
  <p:transition>
    <p:blinds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9687B09-601C-4DDE-8F53-D534F9FD8545}" type="datetime1">
              <a:rPr lang="en-US" smtClean="0"/>
              <a:pPr>
                <a:defRPr/>
              </a:pPr>
              <a:t>12/17/2014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96DC4F-A99F-4AAA-959D-9EBD50C7654B}" type="slidenum">
              <a:rPr lang="en-US" smtClean="0"/>
              <a:pPr>
                <a:defRPr/>
              </a:pPr>
              <a:t>‹#›</a:t>
            </a:fld>
            <a:endParaRPr lang="en-US" dirty="0"/>
          </a:p>
        </p:txBody>
      </p:sp>
    </p:spTree>
    <p:extLst>
      <p:ext uri="{BB962C8B-B14F-4D97-AF65-F5344CB8AC3E}">
        <p14:creationId xmlns:p14="http://schemas.microsoft.com/office/powerpoint/2010/main" val="2401146275"/>
      </p:ext>
    </p:extLst>
  </p:cSld>
  <p:clrMapOvr>
    <a:masterClrMapping/>
  </p:clrMapOvr>
  <p:transition>
    <p:blinds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55B7B69-4A75-4710-BFF8-4009988504C8}" type="datetime1">
              <a:rPr lang="en-US" smtClean="0"/>
              <a:pPr>
                <a:defRPr/>
              </a:pPr>
              <a:t>12/17/2014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9C01EE-3FFA-48A1-A340-20E3F822DCA0}" type="slidenum">
              <a:rPr lang="en-US" smtClean="0"/>
              <a:pPr>
                <a:defRPr/>
              </a:pPr>
              <a:t>‹#›</a:t>
            </a:fld>
            <a:endParaRPr lang="en-US" dirty="0"/>
          </a:p>
        </p:txBody>
      </p:sp>
    </p:spTree>
    <p:extLst>
      <p:ext uri="{BB962C8B-B14F-4D97-AF65-F5344CB8AC3E}">
        <p14:creationId xmlns:p14="http://schemas.microsoft.com/office/powerpoint/2010/main" val="3483491284"/>
      </p:ext>
    </p:extLst>
  </p:cSld>
  <p:clrMapOvr>
    <a:masterClrMapping/>
  </p:clrMapOvr>
  <p:transition>
    <p:blinds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030783B4-92EF-494E-A9A6-680870EC5AE5}" type="datetime1">
              <a:rPr lang="en-US" smtClean="0"/>
              <a:pPr>
                <a:defRPr/>
              </a:pPr>
              <a:t>12/17/2014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AECDA2-C1B5-4821-BE3E-15AAF34F36BC}" type="slidenum">
              <a:rPr lang="en-US" smtClean="0"/>
              <a:pPr>
                <a:defRPr/>
              </a:pPr>
              <a:t>‹#›</a:t>
            </a:fld>
            <a:endParaRPr lang="en-US" dirty="0"/>
          </a:p>
        </p:txBody>
      </p:sp>
    </p:spTree>
    <p:extLst>
      <p:ext uri="{BB962C8B-B14F-4D97-AF65-F5344CB8AC3E}">
        <p14:creationId xmlns:p14="http://schemas.microsoft.com/office/powerpoint/2010/main" val="2145311593"/>
      </p:ext>
    </p:extLst>
  </p:cSld>
  <p:clrMapOvr>
    <a:masterClrMapping/>
  </p:clrMapOvr>
  <p:transition>
    <p:blinds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77BC8082-1318-41D7-8ED3-72BF6AAB5B44}" type="datetime1">
              <a:rPr lang="en-US" smtClean="0"/>
              <a:pPr>
                <a:defRPr/>
              </a:pPr>
              <a:t>12/17/2014</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074E2DD-0CC1-498B-9FB8-6D1962384157}" type="slidenum">
              <a:rPr lang="en-US" smtClean="0"/>
              <a:pPr>
                <a:defRPr/>
              </a:pPr>
              <a:t>‹#›</a:t>
            </a:fld>
            <a:endParaRPr lang="en-US" dirty="0"/>
          </a:p>
        </p:txBody>
      </p:sp>
    </p:spTree>
    <p:extLst>
      <p:ext uri="{BB962C8B-B14F-4D97-AF65-F5344CB8AC3E}">
        <p14:creationId xmlns:p14="http://schemas.microsoft.com/office/powerpoint/2010/main" val="1341985051"/>
      </p:ext>
    </p:extLst>
  </p:cSld>
  <p:clrMapOvr>
    <a:masterClrMapping/>
  </p:clrMapOvr>
  <p:transition>
    <p:blinds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E13B28D-E895-4CD6-AE82-269DB469409A}" type="datetime1">
              <a:rPr lang="en-US" smtClean="0"/>
              <a:pPr>
                <a:defRPr/>
              </a:pPr>
              <a:t>12/17/2014</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74F5954-DFBE-4750-AB61-4482132DF76A}" type="slidenum">
              <a:rPr lang="en-US" smtClean="0"/>
              <a:pPr>
                <a:defRPr/>
              </a:pPr>
              <a:t>‹#›</a:t>
            </a:fld>
            <a:endParaRPr lang="en-US" dirty="0"/>
          </a:p>
        </p:txBody>
      </p:sp>
    </p:spTree>
    <p:extLst>
      <p:ext uri="{BB962C8B-B14F-4D97-AF65-F5344CB8AC3E}">
        <p14:creationId xmlns:p14="http://schemas.microsoft.com/office/powerpoint/2010/main" val="985570418"/>
      </p:ext>
    </p:extLst>
  </p:cSld>
  <p:clrMapOvr>
    <a:masterClrMapping/>
  </p:clrMapOvr>
  <p:transition>
    <p:blinds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249F7B-2984-48F7-8EBE-285038B6A28D}" type="datetime1">
              <a:rPr lang="en-US" smtClean="0"/>
              <a:pPr>
                <a:defRPr/>
              </a:pPr>
              <a:t>12/17/2014</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7C883DB-71B1-4928-8F28-F08932ED3A3A}" type="slidenum">
              <a:rPr lang="en-US" smtClean="0"/>
              <a:pPr>
                <a:defRPr/>
              </a:pPr>
              <a:t>‹#›</a:t>
            </a:fld>
            <a:endParaRPr lang="en-US" dirty="0"/>
          </a:p>
        </p:txBody>
      </p:sp>
    </p:spTree>
    <p:extLst>
      <p:ext uri="{BB962C8B-B14F-4D97-AF65-F5344CB8AC3E}">
        <p14:creationId xmlns:p14="http://schemas.microsoft.com/office/powerpoint/2010/main" val="2208303871"/>
      </p:ext>
    </p:extLst>
  </p:cSld>
  <p:clrMapOvr>
    <a:masterClrMapping/>
  </p:clrMapOvr>
  <p:transition>
    <p:blinds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B27E3D7-ED66-4F29-903D-0F62EF330F44}" type="datetime1">
              <a:rPr lang="en-US" smtClean="0"/>
              <a:pPr>
                <a:defRPr/>
              </a:pPr>
              <a:t>12/17/2014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3043DAD-7859-495F-8E83-67EE6152FA76}" type="slidenum">
              <a:rPr lang="en-US" smtClean="0"/>
              <a:pPr>
                <a:defRPr/>
              </a:pPr>
              <a:t>‹#›</a:t>
            </a:fld>
            <a:endParaRPr lang="en-US" dirty="0"/>
          </a:p>
        </p:txBody>
      </p:sp>
    </p:spTree>
    <p:extLst>
      <p:ext uri="{BB962C8B-B14F-4D97-AF65-F5344CB8AC3E}">
        <p14:creationId xmlns:p14="http://schemas.microsoft.com/office/powerpoint/2010/main" val="2263210834"/>
      </p:ext>
    </p:extLst>
  </p:cSld>
  <p:clrMapOvr>
    <a:masterClrMapping/>
  </p:clrMapOvr>
  <p:transition>
    <p:blinds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0279C1C-143E-4061-8D6F-E69EB2D4FA16}" type="datetime1">
              <a:rPr lang="en-US" smtClean="0"/>
              <a:pPr>
                <a:defRPr/>
              </a:pPr>
              <a:t>12/17/2014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B9254E-A7BE-4A81-80E2-1EBFE3432C1D}" type="slidenum">
              <a:rPr lang="en-US" smtClean="0"/>
              <a:pPr>
                <a:defRPr/>
              </a:pPr>
              <a:t>‹#›</a:t>
            </a:fld>
            <a:endParaRPr lang="en-US" dirty="0"/>
          </a:p>
        </p:txBody>
      </p:sp>
    </p:spTree>
    <p:extLst>
      <p:ext uri="{BB962C8B-B14F-4D97-AF65-F5344CB8AC3E}">
        <p14:creationId xmlns:p14="http://schemas.microsoft.com/office/powerpoint/2010/main" val="2249682394"/>
      </p:ext>
    </p:extLst>
  </p:cSld>
  <p:clrMapOvr>
    <a:masterClrMapping/>
  </p:clrMapOvr>
  <p:transition>
    <p:blinds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2428205-4096-46D3-BAC5-0F2A72DF9251}" type="datetime1">
              <a:rPr lang="en-US" smtClean="0"/>
              <a:pPr>
                <a:defRPr/>
              </a:pPr>
              <a:t>12/17/2014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FD292F3-8E72-4727-B05E-F2835E7F2198}" type="slidenum">
              <a:rPr lang="en-US" smtClean="0"/>
              <a:pPr>
                <a:defRPr/>
              </a:pPr>
              <a:t>‹#›</a:t>
            </a:fld>
            <a:endParaRPr lang="en-US" dirty="0"/>
          </a:p>
        </p:txBody>
      </p:sp>
    </p:spTree>
    <p:extLst>
      <p:ext uri="{BB962C8B-B14F-4D97-AF65-F5344CB8AC3E}">
        <p14:creationId xmlns:p14="http://schemas.microsoft.com/office/powerpoint/2010/main" val="367476940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p:blinds dir="vert"/>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viwc.org/Assets/linklogos/DOI-Logo.jpg"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erve.org/nche/m-v.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2.ed.gov/about/offices/list/ope/iegps/grantappforms-nrcflas2014.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Valerie.Todacheene@bie.edu"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2.ed.gov/about/offices/list/ope/iegps/grantappforms-nrcflas201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9144000" cy="1905000"/>
          </a:xfrm>
        </p:spPr>
        <p:txBody>
          <a:bodyPr>
            <a:normAutofit fontScale="90000"/>
          </a:bodyPr>
          <a:lstStyle/>
          <a:p>
            <a:pPr algn="ctr" eaLnBrk="1" fontAlgn="auto" hangingPunct="1">
              <a:spcAft>
                <a:spcPts val="0"/>
              </a:spcAft>
              <a:defRPr/>
            </a:pPr>
            <a:r>
              <a:rPr lang="en-US" dirty="0" err="1" smtClean="0">
                <a:latin typeface="Aharoni" pitchFamily="2" charset="-79"/>
                <a:cs typeface="Aharoni" pitchFamily="2" charset="-79"/>
              </a:rPr>
              <a:t>MCkINNEY-vento</a:t>
            </a:r>
            <a:r>
              <a:rPr lang="en-US" dirty="0" smtClean="0">
                <a:latin typeface="Aharoni" pitchFamily="2" charset="-79"/>
                <a:cs typeface="Aharoni" pitchFamily="2" charset="-79"/>
              </a:rPr>
              <a:t> homeless education assistance Act:</a:t>
            </a:r>
            <a:br>
              <a:rPr lang="en-US" dirty="0" smtClean="0">
                <a:latin typeface="Aharoni" pitchFamily="2" charset="-79"/>
                <a:cs typeface="Aharoni" pitchFamily="2" charset="-79"/>
              </a:rPr>
            </a:br>
            <a:r>
              <a:rPr lang="en-US" sz="3100" dirty="0" smtClean="0">
                <a:latin typeface="Aharoni" pitchFamily="2" charset="-79"/>
                <a:cs typeface="Aharoni" pitchFamily="2" charset="-79"/>
              </a:rPr>
              <a:t>Grant application</a:t>
            </a:r>
            <a:r>
              <a:rPr lang="en-US" dirty="0" smtClean="0"/>
              <a:t/>
            </a:r>
            <a:br>
              <a:rPr lang="en-US" dirty="0" smtClean="0"/>
            </a:br>
            <a:r>
              <a:rPr lang="en-US" dirty="0" smtClean="0"/>
              <a:t/>
            </a:r>
            <a:br>
              <a:rPr lang="en-US" dirty="0" smtClean="0"/>
            </a:br>
            <a:endParaRPr lang="en-US" dirty="0" smtClean="0"/>
          </a:p>
        </p:txBody>
      </p:sp>
      <p:sp>
        <p:nvSpPr>
          <p:cNvPr id="3" name="Subtitle 2"/>
          <p:cNvSpPr>
            <a:spLocks noGrp="1"/>
          </p:cNvSpPr>
          <p:nvPr>
            <p:ph type="body" idx="1"/>
          </p:nvPr>
        </p:nvSpPr>
        <p:spPr>
          <a:xfrm>
            <a:off x="-29688" y="4648200"/>
            <a:ext cx="9144000" cy="2209800"/>
          </a:xfrm>
        </p:spPr>
        <p:txBody>
          <a:bodyPr rtlCol="0">
            <a:normAutofit fontScale="77500" lnSpcReduction="20000"/>
          </a:bodyPr>
          <a:lstStyle/>
          <a:p>
            <a:pPr eaLnBrk="1" fontAlgn="auto" hangingPunct="1">
              <a:spcAft>
                <a:spcPts val="0"/>
              </a:spcAft>
              <a:buFont typeface="Arial" pitchFamily="34" charset="0"/>
              <a:buNone/>
              <a:defRPr/>
            </a:pPr>
            <a:endParaRPr lang="en-US" dirty="0" smtClean="0"/>
          </a:p>
          <a:p>
            <a:pPr marL="0" lvl="3" algn="ctr">
              <a:defRPr/>
            </a:pPr>
            <a:r>
              <a:rPr lang="en-US" sz="6400" dirty="0" smtClean="0"/>
              <a:t>   </a:t>
            </a:r>
            <a:r>
              <a:rPr lang="en-US" sz="3200" dirty="0" smtClean="0"/>
              <a:t>Division </a:t>
            </a:r>
            <a:r>
              <a:rPr lang="en-US" sz="3200" dirty="0"/>
              <a:t>of Performance and </a:t>
            </a:r>
            <a:r>
              <a:rPr lang="en-US" sz="3200" dirty="0" smtClean="0"/>
              <a:t>Accountability</a:t>
            </a:r>
          </a:p>
          <a:p>
            <a:pPr marL="0" lvl="3" algn="ctr">
              <a:tabLst>
                <a:tab pos="511175" algn="l"/>
              </a:tabLst>
            </a:pPr>
            <a:r>
              <a:rPr lang="en-US" sz="1300" dirty="0" smtClean="0">
                <a:solidFill>
                  <a:schemeClr val="tx1"/>
                </a:solidFill>
              </a:rPr>
              <a:t>Presenters:</a:t>
            </a:r>
          </a:p>
          <a:p>
            <a:pPr marL="63500" lvl="3" algn="ctr"/>
            <a:r>
              <a:rPr lang="en-US" sz="1300" dirty="0" smtClean="0">
                <a:solidFill>
                  <a:schemeClr val="tx1"/>
                </a:solidFill>
              </a:rPr>
              <a:t>Valerie Todacheene, BIE McKinney-Vento Coordinator</a:t>
            </a:r>
          </a:p>
          <a:p>
            <a:pPr marL="0" lvl="3">
              <a:defRPr/>
            </a:pPr>
            <a:endParaRPr lang="en-US" sz="3200" dirty="0" smtClean="0"/>
          </a:p>
          <a:p>
            <a:pPr marL="0" lvl="3" algn="ctr">
              <a:defRPr/>
            </a:pPr>
            <a:r>
              <a:rPr lang="en-US" sz="3200" dirty="0" smtClean="0"/>
              <a:t>December 15, 17, 19, 2014, 11:00 AM (MST)</a:t>
            </a:r>
            <a:endParaRPr lang="en-US" sz="3200" dirty="0"/>
          </a:p>
          <a:p>
            <a:pPr eaLnBrk="1" fontAlgn="auto" hangingPunct="1">
              <a:spcAft>
                <a:spcPts val="0"/>
              </a:spcAft>
              <a:buFont typeface="Arial" pitchFamily="34" charset="0"/>
              <a:buNone/>
              <a:defRPr/>
            </a:pPr>
            <a:endParaRPr lang="en-US" sz="6400" dirty="0" smtClean="0"/>
          </a:p>
        </p:txBody>
      </p:sp>
      <p:sp>
        <p:nvSpPr>
          <p:cNvPr id="9220" name="Slide Number Placeholder 3"/>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D1FC798F-FA5D-479A-AA20-4B145A872D06}" type="slidenum">
              <a:rPr lang="en-US" smtClean="0"/>
              <a:pPr/>
              <a:t>1</a:t>
            </a:fld>
            <a:endParaRPr lang="en-US" dirty="0" smtClean="0"/>
          </a:p>
        </p:txBody>
      </p:sp>
      <p:pic>
        <p:nvPicPr>
          <p:cNvPr id="8" name="Picture 7" descr="http://ts2.mm.bing.net/images/thumbnail.aspx?q=1758941677589&amp;id=759ff901bd428ef337eaf41376c00aa5&amp;url=http%3a%2f%2fwww.oviwc.org%2fAssets%2flinklogos%2fDOI-Logo.jpg">
            <a:hlinkClick r:id="rId2"/>
          </p:cNvPr>
          <p:cNvPicPr/>
          <p:nvPr/>
        </p:nvPicPr>
        <p:blipFill rotWithShape="1">
          <a:blip r:embed="rId3" cstate="print"/>
          <a:srcRect t="3290" b="3947"/>
          <a:stretch/>
        </p:blipFill>
        <p:spPr bwMode="auto">
          <a:xfrm>
            <a:off x="4038600" y="2286000"/>
            <a:ext cx="1676400" cy="1600200"/>
          </a:xfrm>
          <a:prstGeom prst="ellipse">
            <a:avLst/>
          </a:prstGeom>
          <a:noFill/>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33401" y="2969"/>
            <a:ext cx="7924799" cy="1143000"/>
          </a:xfrm>
        </p:spPr>
        <p:txBody>
          <a:bodyPr>
            <a:normAutofit/>
          </a:bodyPr>
          <a:lstStyle/>
          <a:p>
            <a:r>
              <a:rPr lang="en-US" sz="4000" dirty="0" smtClean="0"/>
              <a:t>Part II-Narrative</a:t>
            </a:r>
            <a:endParaRPr lang="en-US" dirty="0" smtClean="0">
              <a:solidFill>
                <a:srgbClr val="0070C0"/>
              </a:solidFill>
            </a:endParaRPr>
          </a:p>
        </p:txBody>
      </p:sp>
      <p:sp>
        <p:nvSpPr>
          <p:cNvPr id="36867" name="Content Placeholder 2"/>
          <p:cNvSpPr>
            <a:spLocks noGrp="1"/>
          </p:cNvSpPr>
          <p:nvPr>
            <p:ph idx="1"/>
          </p:nvPr>
        </p:nvSpPr>
        <p:spPr>
          <a:xfrm>
            <a:off x="609600" y="990600"/>
            <a:ext cx="7848601" cy="5334000"/>
          </a:xfrm>
        </p:spPr>
        <p:txBody>
          <a:bodyPr>
            <a:noAutofit/>
          </a:bodyPr>
          <a:lstStyle/>
          <a:p>
            <a:pPr marL="0" lvl="0" indent="0">
              <a:buNone/>
            </a:pPr>
            <a:r>
              <a:rPr lang="en-US" sz="2400" dirty="0"/>
              <a:t>Needs </a:t>
            </a:r>
            <a:r>
              <a:rPr lang="en-US" sz="2400" dirty="0" smtClean="0"/>
              <a:t>Assessment </a:t>
            </a:r>
            <a:r>
              <a:rPr lang="en-US" sz="2400" dirty="0" smtClean="0">
                <a:solidFill>
                  <a:srgbClr val="FF0000"/>
                </a:solidFill>
              </a:rPr>
              <a:t>(15 Points)</a:t>
            </a:r>
            <a:endParaRPr lang="en-US" sz="2400" dirty="0">
              <a:solidFill>
                <a:srgbClr val="FF0000"/>
              </a:solidFill>
            </a:endParaRPr>
          </a:p>
          <a:p>
            <a:pPr marL="0" indent="0">
              <a:buNone/>
            </a:pPr>
            <a:r>
              <a:rPr lang="en-US" sz="2000" dirty="0"/>
              <a:t>The needs assessment should include discussion of community and school demographics utilizing statistics related to poverty and homelessness to support the need of additional funds to support homeless students and youth. This section should include the number of students who are identified as McKinney-Vento eligible and any recent trend data related to homeless children and youth. Further, provide the current status of the applicants McKinney-Vento Homeless program and services provided to homeless students, youth and their families for the past three years. The overall narrative of the needs assessment should provide a justification to what the proposal activities will attempt to </a:t>
            </a:r>
            <a:r>
              <a:rPr lang="en-US" sz="2000" dirty="0" smtClean="0"/>
              <a:t>address.</a:t>
            </a:r>
          </a:p>
        </p:txBody>
      </p:sp>
    </p:spTree>
    <p:extLst>
      <p:ext uri="{BB962C8B-B14F-4D97-AF65-F5344CB8AC3E}">
        <p14:creationId xmlns:p14="http://schemas.microsoft.com/office/powerpoint/2010/main" val="668985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1" y="2969"/>
            <a:ext cx="8000999" cy="1143000"/>
          </a:xfrm>
        </p:spPr>
        <p:txBody>
          <a:bodyPr>
            <a:normAutofit/>
          </a:bodyPr>
          <a:lstStyle/>
          <a:p>
            <a:r>
              <a:rPr lang="en-US" sz="4000" dirty="0" smtClean="0"/>
              <a:t>Part II-Narrative</a:t>
            </a:r>
            <a:endParaRPr lang="en-US" dirty="0" smtClean="0">
              <a:solidFill>
                <a:srgbClr val="0070C0"/>
              </a:solidFill>
            </a:endParaRPr>
          </a:p>
        </p:txBody>
      </p:sp>
      <p:sp>
        <p:nvSpPr>
          <p:cNvPr id="36867" name="Content Placeholder 2"/>
          <p:cNvSpPr>
            <a:spLocks noGrp="1"/>
          </p:cNvSpPr>
          <p:nvPr>
            <p:ph idx="1"/>
          </p:nvPr>
        </p:nvSpPr>
        <p:spPr>
          <a:xfrm>
            <a:off x="533400" y="1066800"/>
            <a:ext cx="7924799" cy="5334000"/>
          </a:xfrm>
        </p:spPr>
        <p:txBody>
          <a:bodyPr>
            <a:noAutofit/>
          </a:bodyPr>
          <a:lstStyle/>
          <a:p>
            <a:pPr lvl="0"/>
            <a:r>
              <a:rPr lang="en-US" sz="2400" dirty="0" smtClean="0"/>
              <a:t>Project Activities </a:t>
            </a:r>
            <a:r>
              <a:rPr lang="en-US" sz="2400" dirty="0" smtClean="0">
                <a:solidFill>
                  <a:srgbClr val="FF0000"/>
                </a:solidFill>
              </a:rPr>
              <a:t>(20 Points)</a:t>
            </a:r>
            <a:endParaRPr lang="en-US" sz="2400" dirty="0">
              <a:solidFill>
                <a:srgbClr val="FF0000"/>
              </a:solidFill>
            </a:endParaRPr>
          </a:p>
          <a:p>
            <a:pPr marL="0" indent="0">
              <a:buNone/>
            </a:pPr>
            <a:r>
              <a:rPr lang="en-US" sz="2000" dirty="0"/>
              <a:t>The project activities should be connected to the findings from the needs assessment.  Therefore, the project activities will address the areas that hinder or act as barriers to the educational success of students and youth in homeless situations.  Describe how the proposed activities will enrich the academic programs offered at the school to increase services provided to homeless children and youth. There should be a description of who will be coordinating and managing the project. More important, activities should be innovative and robust in addressing the academic needs of homeless children &amp; youth. Please refer to allowable activities.</a:t>
            </a:r>
            <a:endParaRPr lang="en-US" sz="1600" dirty="0" smtClean="0"/>
          </a:p>
        </p:txBody>
      </p:sp>
    </p:spTree>
    <p:extLst>
      <p:ext uri="{BB962C8B-B14F-4D97-AF65-F5344CB8AC3E}">
        <p14:creationId xmlns:p14="http://schemas.microsoft.com/office/powerpoint/2010/main" val="1893551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33400" y="23751"/>
            <a:ext cx="7467599" cy="1143000"/>
          </a:xfrm>
        </p:spPr>
        <p:txBody>
          <a:bodyPr>
            <a:normAutofit/>
          </a:bodyPr>
          <a:lstStyle/>
          <a:p>
            <a:r>
              <a:rPr lang="en-US" sz="4000" dirty="0" smtClean="0"/>
              <a:t>Part II-Narrative</a:t>
            </a:r>
            <a:endParaRPr lang="en-US" dirty="0" smtClean="0">
              <a:solidFill>
                <a:srgbClr val="0070C0"/>
              </a:solidFill>
            </a:endParaRPr>
          </a:p>
        </p:txBody>
      </p:sp>
      <p:sp>
        <p:nvSpPr>
          <p:cNvPr id="36867" name="Content Placeholder 2"/>
          <p:cNvSpPr>
            <a:spLocks noGrp="1"/>
          </p:cNvSpPr>
          <p:nvPr>
            <p:ph idx="1"/>
          </p:nvPr>
        </p:nvSpPr>
        <p:spPr>
          <a:xfrm>
            <a:off x="381000" y="990600"/>
            <a:ext cx="7848599" cy="5334000"/>
          </a:xfrm>
        </p:spPr>
        <p:txBody>
          <a:bodyPr>
            <a:noAutofit/>
          </a:bodyPr>
          <a:lstStyle/>
          <a:p>
            <a:pPr lvl="0"/>
            <a:r>
              <a:rPr lang="en-US" sz="2400" dirty="0" smtClean="0"/>
              <a:t>Data Collection </a:t>
            </a:r>
            <a:r>
              <a:rPr lang="en-US" sz="2400" dirty="0" smtClean="0">
                <a:solidFill>
                  <a:srgbClr val="FF0000"/>
                </a:solidFill>
              </a:rPr>
              <a:t>(15 Points) </a:t>
            </a:r>
            <a:endParaRPr lang="en-US" sz="2400" dirty="0">
              <a:solidFill>
                <a:srgbClr val="FF0000"/>
              </a:solidFill>
            </a:endParaRPr>
          </a:p>
          <a:p>
            <a:pPr marL="0" indent="0">
              <a:buNone/>
            </a:pPr>
            <a:r>
              <a:rPr lang="en-US" sz="2000" dirty="0"/>
              <a:t>Provide a description on how your project will collect and analyze data to determine if the project goals defined in the grant are being met. Data may be collected through quantitative and qualitative means through interviews, surveys/questionnaires, state assessments, NASIS, and focus groups. </a:t>
            </a:r>
            <a:endParaRPr lang="en-US" sz="1600" dirty="0" smtClean="0"/>
          </a:p>
        </p:txBody>
      </p:sp>
    </p:spTree>
    <p:extLst>
      <p:ext uri="{BB962C8B-B14F-4D97-AF65-F5344CB8AC3E}">
        <p14:creationId xmlns:p14="http://schemas.microsoft.com/office/powerpoint/2010/main" val="3656086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33400" y="228600"/>
            <a:ext cx="7467599" cy="1143000"/>
          </a:xfrm>
        </p:spPr>
        <p:txBody>
          <a:bodyPr>
            <a:normAutofit/>
          </a:bodyPr>
          <a:lstStyle/>
          <a:p>
            <a:r>
              <a:rPr lang="en-US" sz="4000" dirty="0" smtClean="0"/>
              <a:t>Part II-Narrative</a:t>
            </a:r>
            <a:endParaRPr lang="en-US" dirty="0" smtClean="0">
              <a:solidFill>
                <a:srgbClr val="0070C0"/>
              </a:solidFill>
            </a:endParaRPr>
          </a:p>
        </p:txBody>
      </p:sp>
      <p:sp>
        <p:nvSpPr>
          <p:cNvPr id="36867" name="Content Placeholder 2"/>
          <p:cNvSpPr>
            <a:spLocks noGrp="1"/>
          </p:cNvSpPr>
          <p:nvPr>
            <p:ph idx="1"/>
          </p:nvPr>
        </p:nvSpPr>
        <p:spPr>
          <a:xfrm>
            <a:off x="533400" y="1066800"/>
            <a:ext cx="7848599" cy="5334000"/>
          </a:xfrm>
        </p:spPr>
        <p:txBody>
          <a:bodyPr>
            <a:noAutofit/>
          </a:bodyPr>
          <a:lstStyle/>
          <a:p>
            <a:pPr lvl="0"/>
            <a:r>
              <a:rPr lang="en-US" sz="2400" dirty="0" smtClean="0"/>
              <a:t>Establishing Partnerships </a:t>
            </a:r>
            <a:r>
              <a:rPr lang="en-US" sz="2400" dirty="0" smtClean="0">
                <a:solidFill>
                  <a:srgbClr val="FF0000"/>
                </a:solidFill>
              </a:rPr>
              <a:t>(10 Points)</a:t>
            </a:r>
            <a:endParaRPr lang="en-US" sz="2400" dirty="0">
              <a:solidFill>
                <a:srgbClr val="FF0000"/>
              </a:solidFill>
            </a:endParaRPr>
          </a:p>
          <a:p>
            <a:pPr marL="0" indent="0">
              <a:buNone/>
            </a:pPr>
            <a:r>
              <a:rPr lang="en-US" sz="2000" dirty="0"/>
              <a:t>Provide a description on how your proposed project will coordinate and collaborate with other local, state, federal, and tribal agencies and other providers who serve homeless families, children and youth. The following are some examples of these partners: Head Start, Even Start, Title I, Title IV, Title VII, shelters, Indian Health Service, Family and Social Services, county agencies, community agencies, parents, advocacy groups, housing authorities, and community members. In this narrative you will provide a description on how these partnerships support the McKinney Vento Initiative at your school. </a:t>
            </a:r>
            <a:endParaRPr lang="en-US" sz="1600" dirty="0" smtClean="0"/>
          </a:p>
        </p:txBody>
      </p:sp>
    </p:spTree>
    <p:extLst>
      <p:ext uri="{BB962C8B-B14F-4D97-AF65-F5344CB8AC3E}">
        <p14:creationId xmlns:p14="http://schemas.microsoft.com/office/powerpoint/2010/main" val="3540680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0"/>
            <a:ext cx="7467599" cy="1143000"/>
          </a:xfrm>
        </p:spPr>
        <p:txBody>
          <a:bodyPr>
            <a:normAutofit/>
          </a:bodyPr>
          <a:lstStyle/>
          <a:p>
            <a:r>
              <a:rPr lang="en-US" sz="4000" dirty="0" smtClean="0"/>
              <a:t>Part II-Narrative</a:t>
            </a:r>
            <a:endParaRPr lang="en-US" dirty="0" smtClean="0">
              <a:solidFill>
                <a:srgbClr val="0070C0"/>
              </a:solidFill>
            </a:endParaRPr>
          </a:p>
        </p:txBody>
      </p:sp>
      <p:sp>
        <p:nvSpPr>
          <p:cNvPr id="36867" name="Content Placeholder 2"/>
          <p:cNvSpPr>
            <a:spLocks noGrp="1"/>
          </p:cNvSpPr>
          <p:nvPr>
            <p:ph idx="1"/>
          </p:nvPr>
        </p:nvSpPr>
        <p:spPr>
          <a:xfrm>
            <a:off x="762000" y="914400"/>
            <a:ext cx="7467599" cy="5334000"/>
          </a:xfrm>
        </p:spPr>
        <p:txBody>
          <a:bodyPr>
            <a:noAutofit/>
          </a:bodyPr>
          <a:lstStyle/>
          <a:p>
            <a:r>
              <a:rPr lang="en-US" sz="2400" dirty="0" smtClean="0"/>
              <a:t>Effective </a:t>
            </a:r>
            <a:r>
              <a:rPr lang="en-US" sz="2400" dirty="0"/>
              <a:t>Establishment, Review &amp; Implementation of Policies &amp; Procedures on Ensuring the Academic Success of Homeless Student(s</a:t>
            </a:r>
            <a:r>
              <a:rPr lang="en-US" sz="2400" dirty="0" smtClean="0"/>
              <a:t>) </a:t>
            </a:r>
            <a:r>
              <a:rPr lang="en-US" sz="2400" dirty="0" smtClean="0">
                <a:solidFill>
                  <a:srgbClr val="FF0000"/>
                </a:solidFill>
              </a:rPr>
              <a:t>(10 Points)</a:t>
            </a:r>
            <a:endParaRPr lang="en-US" sz="2400" dirty="0">
              <a:solidFill>
                <a:srgbClr val="FF0000"/>
              </a:solidFill>
            </a:endParaRPr>
          </a:p>
          <a:p>
            <a:pPr marL="0" indent="0">
              <a:buNone/>
            </a:pPr>
            <a:r>
              <a:rPr lang="en-US" sz="2000" dirty="0"/>
              <a:t>Provide discussion on policies and procedures that are or will be in place to promote accessibility and academic success of homeless students. Reviewing and establishing policies and procedures for the purposes of promoting the education of McKinney-Vento eligible children and youth, removing barriers, and addressing the following: determining eligibility, enrollment, transportation, attendance, and academic services.</a:t>
            </a:r>
            <a:endParaRPr lang="en-US" sz="2000" dirty="0" smtClean="0"/>
          </a:p>
        </p:txBody>
      </p:sp>
    </p:spTree>
    <p:extLst>
      <p:ext uri="{BB962C8B-B14F-4D97-AF65-F5344CB8AC3E}">
        <p14:creationId xmlns:p14="http://schemas.microsoft.com/office/powerpoint/2010/main" val="1082697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2000" y="0"/>
            <a:ext cx="7467599" cy="1143000"/>
          </a:xfrm>
        </p:spPr>
        <p:txBody>
          <a:bodyPr>
            <a:normAutofit/>
          </a:bodyPr>
          <a:lstStyle/>
          <a:p>
            <a:r>
              <a:rPr lang="en-US" sz="4000" dirty="0" smtClean="0"/>
              <a:t>Description of Services</a:t>
            </a:r>
            <a:endParaRPr lang="en-US" dirty="0" smtClean="0">
              <a:solidFill>
                <a:srgbClr val="0070C0"/>
              </a:solidFill>
            </a:endParaRPr>
          </a:p>
        </p:txBody>
      </p:sp>
      <p:sp>
        <p:nvSpPr>
          <p:cNvPr id="36867" name="Content Placeholder 2"/>
          <p:cNvSpPr>
            <a:spLocks noGrp="1"/>
          </p:cNvSpPr>
          <p:nvPr>
            <p:ph idx="1"/>
          </p:nvPr>
        </p:nvSpPr>
        <p:spPr>
          <a:xfrm>
            <a:off x="457201" y="990600"/>
            <a:ext cx="7772399" cy="5334000"/>
          </a:xfrm>
        </p:spPr>
        <p:txBody>
          <a:bodyPr>
            <a:noAutofit/>
          </a:bodyPr>
          <a:lstStyle/>
          <a:p>
            <a:pPr lvl="1"/>
            <a:r>
              <a:rPr lang="en-US" sz="1800" dirty="0" smtClean="0">
                <a:solidFill>
                  <a:schemeClr val="tx1"/>
                </a:solidFill>
              </a:rPr>
              <a:t>Services </a:t>
            </a:r>
            <a:r>
              <a:rPr lang="en-US" sz="1800" dirty="0">
                <a:solidFill>
                  <a:schemeClr val="tx1"/>
                </a:solidFill>
              </a:rPr>
              <a:t>may include but are not limited to the following</a:t>
            </a:r>
            <a:r>
              <a:rPr lang="en-US" sz="1800" dirty="0" smtClean="0">
                <a:solidFill>
                  <a:schemeClr val="tx1"/>
                </a:solidFill>
              </a:rPr>
              <a:t>:</a:t>
            </a:r>
          </a:p>
          <a:p>
            <a:pPr lvl="2"/>
            <a:r>
              <a:rPr lang="en-US" sz="1800" dirty="0" smtClean="0"/>
              <a:t>Hiring of a Local Homeless Liaison, mandated </a:t>
            </a:r>
            <a:r>
              <a:rPr lang="en-US" sz="1800" dirty="0"/>
              <a:t>duties </a:t>
            </a:r>
            <a:r>
              <a:rPr lang="en-US" sz="1800" dirty="0" smtClean="0"/>
              <a:t>can </a:t>
            </a:r>
            <a:r>
              <a:rPr lang="en-US" sz="1800" dirty="0"/>
              <a:t>be found in the U.S. Department of Education Guidance at the website </a:t>
            </a:r>
            <a:r>
              <a:rPr lang="en-US" sz="1800" dirty="0" smtClean="0">
                <a:hlinkClick r:id="rId2"/>
              </a:rPr>
              <a:t>www.serve.org/nche/m-v.php</a:t>
            </a:r>
            <a:endParaRPr lang="en-US" sz="1800" dirty="0" smtClean="0">
              <a:solidFill>
                <a:schemeClr val="tx1"/>
              </a:solidFill>
            </a:endParaRPr>
          </a:p>
          <a:p>
            <a:pPr lvl="2"/>
            <a:r>
              <a:rPr lang="en-US" sz="1800" dirty="0" smtClean="0"/>
              <a:t>On-site assistance with enrollment and registration</a:t>
            </a:r>
          </a:p>
          <a:p>
            <a:pPr lvl="2"/>
            <a:r>
              <a:rPr lang="en-US" sz="1800" dirty="0" smtClean="0"/>
              <a:t>Assistance with school supplies, school uniforms and community resources (emergency basis only)</a:t>
            </a:r>
          </a:p>
          <a:p>
            <a:pPr lvl="2"/>
            <a:r>
              <a:rPr lang="en-US" sz="1800" dirty="0" smtClean="0"/>
              <a:t>Evening academic tutoring by highly-qualified teachers</a:t>
            </a:r>
          </a:p>
          <a:p>
            <a:pPr lvl="2"/>
            <a:r>
              <a:rPr lang="en-US" sz="1800" dirty="0" smtClean="0"/>
              <a:t>Information and application assistance to pre-K students</a:t>
            </a:r>
          </a:p>
          <a:p>
            <a:pPr lvl="2"/>
            <a:r>
              <a:rPr lang="en-US" sz="1800" dirty="0" smtClean="0"/>
              <a:t>Assessment of family needs to advocate for special education services</a:t>
            </a:r>
          </a:p>
          <a:p>
            <a:pPr lvl="2"/>
            <a:r>
              <a:rPr lang="en-US" sz="1800" dirty="0" smtClean="0"/>
              <a:t>Professional development to school personnel and community at-large</a:t>
            </a:r>
          </a:p>
          <a:p>
            <a:pPr lvl="1"/>
            <a:r>
              <a:rPr lang="en-US" sz="1800" dirty="0" smtClean="0">
                <a:solidFill>
                  <a:schemeClr val="tx1"/>
                </a:solidFill>
              </a:rPr>
              <a:t>Funds reserved to provide services to homeless children and unaccompanied youth including providing educational related support services in shelters and other locations where they may live (Section 1113 (c)(3)(A).  </a:t>
            </a:r>
          </a:p>
          <a:p>
            <a:endParaRPr lang="en-US" sz="1600" dirty="0" smtClean="0"/>
          </a:p>
        </p:txBody>
      </p:sp>
    </p:spTree>
    <p:extLst>
      <p:ext uri="{BB962C8B-B14F-4D97-AF65-F5344CB8AC3E}">
        <p14:creationId xmlns:p14="http://schemas.microsoft.com/office/powerpoint/2010/main" val="1560321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38200" y="-23446"/>
            <a:ext cx="7010399" cy="1143000"/>
          </a:xfrm>
        </p:spPr>
        <p:txBody>
          <a:bodyPr>
            <a:normAutofit fontScale="90000"/>
          </a:bodyPr>
          <a:lstStyle/>
          <a:p>
            <a:r>
              <a:rPr lang="en-US" sz="4000" dirty="0" smtClean="0"/>
              <a:t>Part III-Budget </a:t>
            </a:r>
            <a:r>
              <a:rPr lang="en-US" sz="4000" dirty="0"/>
              <a:t>Narrative/Spreadsheet</a:t>
            </a:r>
            <a:endParaRPr lang="en-US" dirty="0" smtClean="0">
              <a:solidFill>
                <a:srgbClr val="0070C0"/>
              </a:solidFill>
            </a:endParaRPr>
          </a:p>
        </p:txBody>
      </p:sp>
      <p:sp>
        <p:nvSpPr>
          <p:cNvPr id="36867" name="Content Placeholder 2"/>
          <p:cNvSpPr>
            <a:spLocks noGrp="1"/>
          </p:cNvSpPr>
          <p:nvPr>
            <p:ph idx="1"/>
          </p:nvPr>
        </p:nvSpPr>
        <p:spPr>
          <a:xfrm>
            <a:off x="762000" y="1143000"/>
            <a:ext cx="7467599" cy="5334000"/>
          </a:xfrm>
        </p:spPr>
        <p:txBody>
          <a:bodyPr>
            <a:noAutofit/>
          </a:bodyPr>
          <a:lstStyle/>
          <a:p>
            <a:pPr marL="0" indent="0">
              <a:buNone/>
            </a:pPr>
            <a:r>
              <a:rPr lang="en-US" sz="2000" dirty="0"/>
              <a:t>Please provide a descriptive explanation of costs for the line items listed which must be reflected in the amounts entered into the spreadsheet. Please refer to allowable costs on page 2-3. Any incentives are highly scrutinized and if applicant is considering incentives, this will only be considered for students, and the applicant must provide a strong justification and the costs must minimal and items must be educational related. </a:t>
            </a:r>
            <a:r>
              <a:rPr lang="en-US" sz="2000" b="1" u="sng" dirty="0"/>
              <a:t>Gift cards are not allowable.</a:t>
            </a:r>
            <a:r>
              <a:rPr lang="en-US" sz="2000" dirty="0"/>
              <a:t> </a:t>
            </a:r>
          </a:p>
          <a:p>
            <a:r>
              <a:rPr lang="en-US" sz="2000" b="1" dirty="0"/>
              <a:t>Budget Narrative (15 Pts</a:t>
            </a:r>
            <a:r>
              <a:rPr lang="en-US" sz="2000" b="1" dirty="0" smtClean="0"/>
              <a:t>.)</a:t>
            </a:r>
          </a:p>
          <a:p>
            <a:r>
              <a:rPr lang="en-US" sz="2000" b="1" dirty="0"/>
              <a:t>Budget Spreadsheet (15 Pts.)</a:t>
            </a:r>
          </a:p>
          <a:p>
            <a:pPr marL="0" indent="0">
              <a:buNone/>
            </a:pPr>
            <a:endParaRPr lang="en-US" sz="2000" dirty="0"/>
          </a:p>
          <a:p>
            <a:pPr marL="0" indent="0">
              <a:buNone/>
            </a:pPr>
            <a:r>
              <a:rPr lang="en-US" sz="2000" dirty="0"/>
              <a:t> </a:t>
            </a:r>
          </a:p>
        </p:txBody>
      </p:sp>
    </p:spTree>
    <p:extLst>
      <p:ext uri="{BB962C8B-B14F-4D97-AF65-F5344CB8AC3E}">
        <p14:creationId xmlns:p14="http://schemas.microsoft.com/office/powerpoint/2010/main" val="3849636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00100" y="152400"/>
            <a:ext cx="7467599" cy="1143000"/>
          </a:xfrm>
        </p:spPr>
        <p:txBody>
          <a:bodyPr>
            <a:normAutofit fontScale="90000"/>
          </a:bodyPr>
          <a:lstStyle/>
          <a:p>
            <a:r>
              <a:rPr lang="en-US" sz="4000" dirty="0" smtClean="0"/>
              <a:t>Part III-Budget Estimate Award Calculation</a:t>
            </a:r>
            <a:endParaRPr lang="en-US" dirty="0" smtClean="0">
              <a:solidFill>
                <a:srgbClr val="0070C0"/>
              </a:solidFill>
            </a:endParaRPr>
          </a:p>
        </p:txBody>
      </p:sp>
      <p:sp>
        <p:nvSpPr>
          <p:cNvPr id="36867" name="Content Placeholder 2"/>
          <p:cNvSpPr>
            <a:spLocks noGrp="1"/>
          </p:cNvSpPr>
          <p:nvPr>
            <p:ph idx="1"/>
          </p:nvPr>
        </p:nvSpPr>
        <p:spPr>
          <a:xfrm>
            <a:off x="1676401" y="1295400"/>
            <a:ext cx="7467599" cy="5334000"/>
          </a:xfrm>
        </p:spPr>
        <p:txBody>
          <a:bodyPr>
            <a:noAutofit/>
          </a:bodyPr>
          <a:lstStyle/>
          <a:p>
            <a:pPr marL="0" indent="0">
              <a:buNone/>
            </a:pPr>
            <a:endParaRPr lang="en-US" sz="2000" dirty="0"/>
          </a:p>
          <a:p>
            <a:pPr marL="0" indent="0">
              <a:buNone/>
            </a:pPr>
            <a:r>
              <a:rPr lang="en-US" sz="2000" dirty="0"/>
              <a:t> </a:t>
            </a:r>
          </a:p>
        </p:txBody>
      </p:sp>
      <p:sp>
        <p:nvSpPr>
          <p:cNvPr id="6" name="Rectangle 2"/>
          <p:cNvSpPr>
            <a:spLocks noChangeArrowheads="1"/>
          </p:cNvSpPr>
          <p:nvPr/>
        </p:nvSpPr>
        <p:spPr bwMode="auto">
          <a:xfrm>
            <a:off x="590797" y="1371600"/>
            <a:ext cx="76962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The 2015-2018 McKinney Vento Homeless Education Assistance Act Grants will be awarded based upon the criteria outlined and</a:t>
            </a:r>
            <a:r>
              <a:rPr kumimoji="0" lang="en-US" sz="2000" b="0" i="0" u="none" strike="noStrike" cap="none" normalizeH="0" dirty="0" smtClean="0">
                <a:ln>
                  <a:noFill/>
                </a:ln>
                <a:solidFill>
                  <a:schemeClr val="tx1"/>
                </a:solidFill>
                <a:effectLst/>
                <a:latin typeface="Calibri" pitchFamily="34" charset="0"/>
                <a:ea typeface="Calibri" pitchFamily="34" charset="0"/>
                <a:cs typeface="Calibri" pitchFamily="34" charset="0"/>
              </a:rPr>
              <a:t> evaluating the effectiveness of grant implementation for thos</a:t>
            </a:r>
            <a:r>
              <a:rPr lang="en-US" sz="2000" dirty="0" smtClean="0">
                <a:latin typeface="Calibri" pitchFamily="34" charset="0"/>
                <a:ea typeface="Calibri" pitchFamily="34" charset="0"/>
                <a:cs typeface="Calibri" pitchFamily="34" charset="0"/>
              </a:rPr>
              <a:t>e schools previously awarded</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In considering the amount to request</a:t>
            </a:r>
            <a:r>
              <a:rPr kumimoji="0" lang="en-US" sz="2000" b="0" i="0" u="none" strike="noStrike" cap="none" normalizeH="0" dirty="0" smtClean="0">
                <a:ln>
                  <a:noFill/>
                </a:ln>
                <a:solidFill>
                  <a:schemeClr val="tx1"/>
                </a:solidFill>
                <a:effectLst/>
                <a:latin typeface="Calibri" pitchFamily="34" charset="0"/>
                <a:ea typeface="Calibri" pitchFamily="34" charset="0"/>
                <a:cs typeface="Calibri" pitchFamily="34" charset="0"/>
              </a:rPr>
              <a:t> should be based upon whether the amount requested is  reasonable to implement proposed projects and addresses the needs of the students identified as homeless at your school.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397016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467599" cy="1143000"/>
          </a:xfrm>
        </p:spPr>
        <p:txBody>
          <a:bodyPr>
            <a:normAutofit/>
          </a:bodyPr>
          <a:lstStyle/>
          <a:p>
            <a:r>
              <a:rPr lang="en-US" sz="4000" dirty="0"/>
              <a:t>Part IV – Statement of Assurances</a:t>
            </a:r>
          </a:p>
        </p:txBody>
      </p:sp>
      <p:sp>
        <p:nvSpPr>
          <p:cNvPr id="3" name="Content Placeholder 2"/>
          <p:cNvSpPr>
            <a:spLocks noGrp="1"/>
          </p:cNvSpPr>
          <p:nvPr>
            <p:ph idx="1"/>
          </p:nvPr>
        </p:nvSpPr>
        <p:spPr>
          <a:xfrm>
            <a:off x="609600" y="1295400"/>
            <a:ext cx="7482443" cy="4474536"/>
          </a:xfrm>
        </p:spPr>
        <p:txBody>
          <a:bodyPr>
            <a:normAutofit/>
          </a:bodyPr>
          <a:lstStyle/>
          <a:p>
            <a:r>
              <a:rPr lang="en-US" sz="2000" dirty="0" smtClean="0"/>
              <a:t>Schools must read and sign the Statement of Assurance form and submit with applications</a:t>
            </a:r>
          </a:p>
          <a:p>
            <a:pPr marL="0" indent="0">
              <a:buNone/>
            </a:pPr>
            <a:endParaRPr lang="en-US" sz="2000" dirty="0" smtClean="0"/>
          </a:p>
          <a:p>
            <a:r>
              <a:rPr lang="en-US" sz="2000" dirty="0" smtClean="0"/>
              <a:t>Schools </a:t>
            </a:r>
            <a:r>
              <a:rPr lang="en-US" sz="2000" dirty="0"/>
              <a:t>must comply with all programmatic and fiscal </a:t>
            </a:r>
            <a:r>
              <a:rPr lang="en-US" sz="2000" dirty="0" smtClean="0"/>
              <a:t>requirements</a:t>
            </a:r>
          </a:p>
          <a:p>
            <a:pPr marL="0" indent="0">
              <a:buNone/>
            </a:pPr>
            <a:endParaRPr lang="en-US" sz="2000" dirty="0"/>
          </a:p>
          <a:p>
            <a:r>
              <a:rPr lang="en-US" sz="2000" dirty="0"/>
              <a:t>Schools will use fiscal control and fund accounting procedures that ensure proper disbursement of and accounting of funds</a:t>
            </a:r>
          </a:p>
          <a:p>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18</a:t>
            </a:fld>
            <a:endParaRPr lang="en-US" dirty="0"/>
          </a:p>
        </p:txBody>
      </p:sp>
    </p:spTree>
    <p:extLst>
      <p:ext uri="{BB962C8B-B14F-4D97-AF65-F5344CB8AC3E}">
        <p14:creationId xmlns:p14="http://schemas.microsoft.com/office/powerpoint/2010/main" val="323496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467599" cy="1143000"/>
          </a:xfrm>
        </p:spPr>
        <p:txBody>
          <a:bodyPr>
            <a:normAutofit fontScale="90000"/>
          </a:bodyPr>
          <a:lstStyle/>
          <a:p>
            <a:r>
              <a:rPr lang="en-US" sz="4000" dirty="0"/>
              <a:t>Part </a:t>
            </a:r>
            <a:r>
              <a:rPr lang="en-US" sz="4000" dirty="0" smtClean="0"/>
              <a:t>V </a:t>
            </a:r>
            <a:r>
              <a:rPr lang="en-US" sz="4000" dirty="0"/>
              <a:t>– SF-424 Application for Federal Assistance </a:t>
            </a:r>
          </a:p>
        </p:txBody>
      </p:sp>
      <p:sp>
        <p:nvSpPr>
          <p:cNvPr id="3" name="Content Placeholder 2"/>
          <p:cNvSpPr>
            <a:spLocks noGrp="1"/>
          </p:cNvSpPr>
          <p:nvPr>
            <p:ph idx="1"/>
          </p:nvPr>
        </p:nvSpPr>
        <p:spPr>
          <a:xfrm>
            <a:off x="609600" y="1295400"/>
            <a:ext cx="7482443" cy="4474536"/>
          </a:xfrm>
        </p:spPr>
        <p:txBody>
          <a:bodyPr>
            <a:normAutofit/>
          </a:bodyPr>
          <a:lstStyle/>
          <a:p>
            <a:r>
              <a:rPr lang="en-US" sz="2800" b="1" u="sng" dirty="0">
                <a:hlinkClick r:id="rId2"/>
              </a:rPr>
              <a:t>http://www2.ed.gov/about/offices/list/ope/iegps/grantappforms-nrcflas2014.pdf</a:t>
            </a:r>
            <a:endParaRPr lang="en-US" sz="2800" dirty="0"/>
          </a:p>
          <a:p>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19</a:t>
            </a:fld>
            <a:endParaRPr lang="en-US" dirty="0"/>
          </a:p>
        </p:txBody>
      </p:sp>
    </p:spTree>
    <p:extLst>
      <p:ext uri="{BB962C8B-B14F-4D97-AF65-F5344CB8AC3E}">
        <p14:creationId xmlns:p14="http://schemas.microsoft.com/office/powerpoint/2010/main" val="85374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4000" dirty="0" smtClean="0"/>
              <a:t>Overview</a:t>
            </a:r>
            <a:endParaRPr lang="en-US" sz="4000" dirty="0"/>
          </a:p>
        </p:txBody>
      </p:sp>
      <p:sp>
        <p:nvSpPr>
          <p:cNvPr id="3" name="Content Placeholder 2"/>
          <p:cNvSpPr>
            <a:spLocks noGrp="1"/>
          </p:cNvSpPr>
          <p:nvPr>
            <p:ph idx="1"/>
          </p:nvPr>
        </p:nvSpPr>
        <p:spPr>
          <a:xfrm>
            <a:off x="457200" y="1524000"/>
            <a:ext cx="8229600" cy="4626936"/>
          </a:xfrm>
        </p:spPr>
        <p:txBody>
          <a:bodyPr>
            <a:normAutofit/>
          </a:bodyPr>
          <a:lstStyle/>
          <a:p>
            <a:pPr marL="0" indent="0">
              <a:buNone/>
            </a:pPr>
            <a:r>
              <a:rPr lang="en-US" dirty="0"/>
              <a:t>The McKinney-Vento Act guarantees a free, appropriate public education for all homeless children and youth by removing barriers to their enrollment and attendance in school and supporting their educational success.  The purpose of McKinney-Vento </a:t>
            </a:r>
            <a:r>
              <a:rPr lang="en-US" dirty="0" err="1" smtClean="0"/>
              <a:t>subgrant</a:t>
            </a:r>
            <a:r>
              <a:rPr lang="en-US" dirty="0" smtClean="0"/>
              <a:t> </a:t>
            </a:r>
            <a:r>
              <a:rPr lang="en-US" dirty="0"/>
              <a:t>is to facilitate the enrollment, attendance, and success in school of homeless children and youth.</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2</a:t>
            </a:fld>
            <a:endParaRPr lang="en-US" dirty="0"/>
          </a:p>
        </p:txBody>
      </p:sp>
    </p:spTree>
    <p:extLst>
      <p:ext uri="{BB962C8B-B14F-4D97-AF65-F5344CB8AC3E}">
        <p14:creationId xmlns:p14="http://schemas.microsoft.com/office/powerpoint/2010/main" val="3311888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0"/>
            <a:ext cx="7479474" cy="1143000"/>
          </a:xfrm>
        </p:spPr>
        <p:txBody>
          <a:bodyPr>
            <a:normAutofit/>
          </a:bodyPr>
          <a:lstStyle/>
          <a:p>
            <a:pPr eaLnBrk="1" hangingPunct="1"/>
            <a:r>
              <a:rPr lang="en-US" sz="4000" dirty="0" smtClean="0"/>
              <a:t>Fiscal Responsibilities</a:t>
            </a:r>
          </a:p>
        </p:txBody>
      </p:sp>
      <p:sp>
        <p:nvSpPr>
          <p:cNvPr id="16388" name="Content Placeholder 2"/>
          <p:cNvSpPr>
            <a:spLocks noGrp="1"/>
          </p:cNvSpPr>
          <p:nvPr>
            <p:ph idx="1"/>
          </p:nvPr>
        </p:nvSpPr>
        <p:spPr>
          <a:xfrm>
            <a:off x="914400" y="1219200"/>
            <a:ext cx="7467599" cy="5334000"/>
          </a:xfrm>
        </p:spPr>
        <p:txBody>
          <a:bodyPr>
            <a:normAutofit/>
          </a:bodyPr>
          <a:lstStyle/>
          <a:p>
            <a:pPr eaLnBrk="1" hangingPunct="1"/>
            <a:r>
              <a:rPr lang="en-US" sz="2000" dirty="0" smtClean="0"/>
              <a:t>Schools must comply with all programmatic and fiscal requirements</a:t>
            </a:r>
          </a:p>
          <a:p>
            <a:pPr marL="0" indent="0" eaLnBrk="1" hangingPunct="1">
              <a:buNone/>
            </a:pPr>
            <a:endParaRPr lang="en-US" sz="2000" dirty="0" smtClean="0"/>
          </a:p>
          <a:p>
            <a:pPr eaLnBrk="1" hangingPunct="1"/>
            <a:r>
              <a:rPr lang="en-US" sz="2000" dirty="0" smtClean="0"/>
              <a:t>Schools will use fiscal control and fund accounting procedures that ensure proper disbursement of and accounting of funds</a:t>
            </a:r>
          </a:p>
          <a:p>
            <a:pPr marL="0" indent="0" eaLnBrk="1" hangingPunct="1">
              <a:buNone/>
            </a:pPr>
            <a:endParaRPr lang="en-US" sz="3000" dirty="0" smtClean="0"/>
          </a:p>
        </p:txBody>
      </p:sp>
      <p:sp>
        <p:nvSpPr>
          <p:cNvPr id="4" name="Slide Number Placeholder 3"/>
          <p:cNvSpPr>
            <a:spLocks noGrp="1"/>
          </p:cNvSpPr>
          <p:nvPr>
            <p:ph type="sldNum" sz="quarter" idx="12"/>
          </p:nvPr>
        </p:nvSpPr>
        <p:spPr/>
        <p:txBody>
          <a:bodyPr>
            <a:normAutofit/>
          </a:bodyPr>
          <a:lstStyle/>
          <a:p>
            <a:pPr>
              <a:defRPr/>
            </a:pPr>
            <a:fld id="{F927EFAF-84D6-46BB-A95A-D9B3AB70E11B}" type="slidenum">
              <a:rPr lang="en-US"/>
              <a:pPr>
                <a:defRPr/>
              </a:pPr>
              <a:t>20</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6966486" cy="1143000"/>
          </a:xfrm>
        </p:spPr>
        <p:txBody>
          <a:bodyPr>
            <a:normAutofit/>
          </a:bodyPr>
          <a:lstStyle/>
          <a:p>
            <a:r>
              <a:rPr lang="en-US" sz="4000" dirty="0" smtClean="0"/>
              <a:t>Allowable Use of Funds</a:t>
            </a:r>
            <a:endParaRPr lang="en-US" sz="4000" dirty="0"/>
          </a:p>
        </p:txBody>
      </p:sp>
      <p:sp>
        <p:nvSpPr>
          <p:cNvPr id="3" name="Content Placeholder 2"/>
          <p:cNvSpPr>
            <a:spLocks noGrp="1"/>
          </p:cNvSpPr>
          <p:nvPr>
            <p:ph idx="1"/>
          </p:nvPr>
        </p:nvSpPr>
        <p:spPr>
          <a:xfrm>
            <a:off x="990600" y="990600"/>
            <a:ext cx="6970444" cy="5257800"/>
          </a:xfrm>
        </p:spPr>
        <p:txBody>
          <a:bodyPr>
            <a:normAutofit fontScale="85000" lnSpcReduction="20000"/>
          </a:bodyPr>
          <a:lstStyle/>
          <a:p>
            <a:pPr marL="0" indent="0">
              <a:buNone/>
            </a:pPr>
            <a:r>
              <a:rPr lang="en-US" sz="2400" b="1" i="1" dirty="0" smtClean="0"/>
              <a:t>These funds are competitive and not all schools will receive these funds. Activities should be unique &amp; innovative in addressing the academic needs of homeless youth.</a:t>
            </a:r>
          </a:p>
          <a:p>
            <a:pPr lvl="1"/>
            <a:r>
              <a:rPr lang="en-US" sz="2400" dirty="0" smtClean="0">
                <a:solidFill>
                  <a:schemeClr val="tx1"/>
                </a:solidFill>
              </a:rPr>
              <a:t>The provision of tutoring, supplemental instruction, and enriched educational services</a:t>
            </a:r>
          </a:p>
          <a:p>
            <a:pPr lvl="1"/>
            <a:endParaRPr lang="en-US" sz="2400" dirty="0" smtClean="0">
              <a:solidFill>
                <a:schemeClr val="tx1"/>
              </a:solidFill>
            </a:endParaRPr>
          </a:p>
          <a:p>
            <a:pPr lvl="1"/>
            <a:r>
              <a:rPr lang="en-US" sz="2400" dirty="0" smtClean="0">
                <a:solidFill>
                  <a:schemeClr val="tx1"/>
                </a:solidFill>
              </a:rPr>
              <a:t>The provision of expedited evaluations of the strengths and needs of homeless children and youths.</a:t>
            </a:r>
          </a:p>
          <a:p>
            <a:pPr lvl="1"/>
            <a:endParaRPr lang="en-US" sz="2400" dirty="0" smtClean="0">
              <a:solidFill>
                <a:schemeClr val="tx1"/>
              </a:solidFill>
            </a:endParaRPr>
          </a:p>
          <a:p>
            <a:pPr lvl="1"/>
            <a:r>
              <a:rPr lang="en-US" sz="2400" dirty="0" smtClean="0">
                <a:solidFill>
                  <a:schemeClr val="tx1"/>
                </a:solidFill>
              </a:rPr>
              <a:t>Professional development and other activities for educators and pupil services personnel.</a:t>
            </a:r>
          </a:p>
          <a:p>
            <a:pPr lvl="1"/>
            <a:endParaRPr lang="en-US" sz="2400" dirty="0" smtClean="0">
              <a:solidFill>
                <a:schemeClr val="tx1"/>
              </a:solidFill>
            </a:endParaRPr>
          </a:p>
          <a:p>
            <a:pPr lvl="1"/>
            <a:r>
              <a:rPr lang="en-US" sz="2400" dirty="0" smtClean="0">
                <a:solidFill>
                  <a:schemeClr val="tx1"/>
                </a:solidFill>
              </a:rPr>
              <a:t>The provision of referral services to homeless children and youths for medical, dental, mental, and other health services.</a:t>
            </a:r>
          </a:p>
          <a:p>
            <a:pPr lvl="1"/>
            <a:endParaRPr lang="en-US" sz="2400" dirty="0" smtClean="0">
              <a:solidFill>
                <a:schemeClr val="tx1"/>
              </a:solidFill>
            </a:endParaRPr>
          </a:p>
          <a:p>
            <a:pPr lvl="1"/>
            <a:r>
              <a:rPr lang="en-US" sz="2400" dirty="0" smtClean="0">
                <a:solidFill>
                  <a:schemeClr val="tx1"/>
                </a:solidFill>
              </a:rPr>
              <a:t>The provision of assistance to defray the excess cost of transportation. </a:t>
            </a:r>
          </a:p>
          <a:p>
            <a:endParaRPr lang="en-US" sz="20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21</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467599" cy="990600"/>
          </a:xfrm>
        </p:spPr>
        <p:txBody>
          <a:bodyPr>
            <a:normAutofit fontScale="90000"/>
          </a:bodyPr>
          <a:lstStyle/>
          <a:p>
            <a:r>
              <a:rPr lang="en-US" dirty="0" smtClean="0"/>
              <a:t/>
            </a:r>
            <a:br>
              <a:rPr lang="en-US" dirty="0" smtClean="0"/>
            </a:br>
            <a:r>
              <a:rPr lang="en-US" dirty="0" smtClean="0"/>
              <a:t> Allowable Use of Funds</a:t>
            </a:r>
            <a:endParaRPr lang="en-US" dirty="0"/>
          </a:p>
        </p:txBody>
      </p:sp>
      <p:sp>
        <p:nvSpPr>
          <p:cNvPr id="3" name="Content Placeholder 2"/>
          <p:cNvSpPr>
            <a:spLocks noGrp="1"/>
          </p:cNvSpPr>
          <p:nvPr>
            <p:ph idx="1"/>
          </p:nvPr>
        </p:nvSpPr>
        <p:spPr>
          <a:xfrm>
            <a:off x="762000" y="1143000"/>
            <a:ext cx="7467599" cy="5105400"/>
          </a:xfrm>
        </p:spPr>
        <p:txBody>
          <a:bodyPr>
            <a:normAutofit fontScale="25000" lnSpcReduction="20000"/>
          </a:bodyPr>
          <a:lstStyle/>
          <a:p>
            <a:pPr lvl="1"/>
            <a:r>
              <a:rPr lang="en-US" sz="8000" dirty="0" smtClean="0">
                <a:solidFill>
                  <a:schemeClr val="tx1"/>
                </a:solidFill>
              </a:rPr>
              <a:t>The provision of developmentally appropriate early childhood education programs.</a:t>
            </a:r>
          </a:p>
          <a:p>
            <a:pPr lvl="1"/>
            <a:endParaRPr lang="en-US" sz="8000" dirty="0" smtClean="0">
              <a:solidFill>
                <a:schemeClr val="tx1"/>
              </a:solidFill>
            </a:endParaRPr>
          </a:p>
          <a:p>
            <a:pPr lvl="1"/>
            <a:r>
              <a:rPr lang="en-US" sz="8000" dirty="0" smtClean="0">
                <a:solidFill>
                  <a:schemeClr val="tx1"/>
                </a:solidFill>
              </a:rPr>
              <a:t>The provision of services and assistance to attract, engage, and retain homeless children and youths, and unaccompanied youths.</a:t>
            </a:r>
          </a:p>
          <a:p>
            <a:pPr lvl="1"/>
            <a:endParaRPr lang="en-US" sz="8000" dirty="0" smtClean="0">
              <a:solidFill>
                <a:schemeClr val="tx1"/>
              </a:solidFill>
            </a:endParaRPr>
          </a:p>
          <a:p>
            <a:pPr lvl="1"/>
            <a:r>
              <a:rPr lang="en-US" sz="8000" dirty="0" smtClean="0">
                <a:solidFill>
                  <a:schemeClr val="tx1"/>
                </a:solidFill>
              </a:rPr>
              <a:t>The provision for homeless children and youths of before- and after-school, mentoring, and summer programs.</a:t>
            </a:r>
          </a:p>
          <a:p>
            <a:pPr lvl="1"/>
            <a:endParaRPr lang="en-US" sz="8000" dirty="0" smtClean="0">
              <a:solidFill>
                <a:schemeClr val="tx1"/>
              </a:solidFill>
            </a:endParaRPr>
          </a:p>
          <a:p>
            <a:pPr lvl="1"/>
            <a:r>
              <a:rPr lang="en-US" sz="8000" dirty="0" smtClean="0">
                <a:solidFill>
                  <a:schemeClr val="tx1"/>
                </a:solidFill>
              </a:rPr>
              <a:t>If necessary, the payment of fees and other costs associated with tracking, obtaining, and transferring records.</a:t>
            </a:r>
          </a:p>
          <a:p>
            <a:pPr lvl="1"/>
            <a:endParaRPr lang="en-US" sz="8000" dirty="0" smtClean="0">
              <a:solidFill>
                <a:schemeClr val="tx1"/>
              </a:solidFill>
            </a:endParaRPr>
          </a:p>
          <a:p>
            <a:pPr lvl="1"/>
            <a:r>
              <a:rPr lang="en-US" sz="8000" dirty="0" smtClean="0">
                <a:solidFill>
                  <a:schemeClr val="tx1"/>
                </a:solidFill>
              </a:rPr>
              <a:t>The provision of education and training to the parents of homeless children and youths about the rights of, and resources available to, such children and youths.</a:t>
            </a:r>
          </a:p>
          <a:p>
            <a:pPr lvl="1"/>
            <a:endParaRPr lang="en-US" sz="8000" dirty="0" smtClean="0">
              <a:solidFill>
                <a:schemeClr val="tx1"/>
              </a:solidFill>
            </a:endParaRPr>
          </a:p>
          <a:p>
            <a:pPr lvl="1"/>
            <a:r>
              <a:rPr lang="en-US" sz="8000" dirty="0" smtClean="0">
                <a:solidFill>
                  <a:schemeClr val="tx1"/>
                </a:solidFill>
              </a:rPr>
              <a:t>The development of coordination between schools and agencies providing services to homeless children and youths, as described in section 722(g)(5).</a:t>
            </a:r>
          </a:p>
          <a:p>
            <a:endParaRPr lang="en-US" sz="2000" dirty="0" smtClean="0"/>
          </a:p>
          <a:p>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22</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467599" cy="1143000"/>
          </a:xfrm>
        </p:spPr>
        <p:txBody>
          <a:bodyPr>
            <a:normAutofit fontScale="90000"/>
          </a:bodyPr>
          <a:lstStyle/>
          <a:p>
            <a:r>
              <a:rPr lang="en-US" dirty="0" smtClean="0"/>
              <a:t/>
            </a:r>
            <a:br>
              <a:rPr lang="en-US" dirty="0" smtClean="0"/>
            </a:br>
            <a:r>
              <a:rPr lang="en-US" dirty="0" smtClean="0"/>
              <a:t> Allowable Use of Funds</a:t>
            </a:r>
            <a:endParaRPr lang="en-US" dirty="0"/>
          </a:p>
        </p:txBody>
      </p:sp>
      <p:sp>
        <p:nvSpPr>
          <p:cNvPr id="3" name="Content Placeholder 2"/>
          <p:cNvSpPr>
            <a:spLocks noGrp="1"/>
          </p:cNvSpPr>
          <p:nvPr>
            <p:ph idx="1"/>
          </p:nvPr>
        </p:nvSpPr>
        <p:spPr>
          <a:xfrm>
            <a:off x="762000" y="1676400"/>
            <a:ext cx="7467600" cy="4550736"/>
          </a:xfrm>
        </p:spPr>
        <p:txBody>
          <a:bodyPr>
            <a:normAutofit fontScale="85000" lnSpcReduction="20000"/>
          </a:bodyPr>
          <a:lstStyle/>
          <a:p>
            <a:pPr lvl="1"/>
            <a:r>
              <a:rPr lang="en-US" sz="2400" dirty="0" smtClean="0">
                <a:solidFill>
                  <a:schemeClr val="tx1"/>
                </a:solidFill>
              </a:rPr>
              <a:t>The provision of pupil services (including violence prevention counseling) and referrals for such services.</a:t>
            </a:r>
          </a:p>
          <a:p>
            <a:pPr lvl="1"/>
            <a:endParaRPr lang="en-US" sz="2400" dirty="0" smtClean="0">
              <a:solidFill>
                <a:schemeClr val="tx1"/>
              </a:solidFill>
            </a:endParaRPr>
          </a:p>
          <a:p>
            <a:pPr lvl="1"/>
            <a:r>
              <a:rPr lang="en-US" sz="2400" dirty="0" smtClean="0">
                <a:solidFill>
                  <a:schemeClr val="tx1"/>
                </a:solidFill>
              </a:rPr>
              <a:t>Activities to address the particular needs of homeless children and youths that may arise from domestic violence.</a:t>
            </a:r>
          </a:p>
          <a:p>
            <a:pPr lvl="1"/>
            <a:endParaRPr lang="en-US" sz="2400" dirty="0" smtClean="0">
              <a:solidFill>
                <a:schemeClr val="tx1"/>
              </a:solidFill>
            </a:endParaRPr>
          </a:p>
          <a:p>
            <a:pPr lvl="1"/>
            <a:r>
              <a:rPr lang="en-US" sz="2400" dirty="0" smtClean="0">
                <a:solidFill>
                  <a:schemeClr val="tx1"/>
                </a:solidFill>
              </a:rPr>
              <a:t>The adaptation of space and purchase of supplies for any non-school facilities.</a:t>
            </a:r>
          </a:p>
          <a:p>
            <a:pPr lvl="1"/>
            <a:endParaRPr lang="en-US" sz="2400" dirty="0" smtClean="0">
              <a:solidFill>
                <a:schemeClr val="tx1"/>
              </a:solidFill>
            </a:endParaRPr>
          </a:p>
          <a:p>
            <a:pPr lvl="1"/>
            <a:r>
              <a:rPr lang="en-US" sz="2400" dirty="0" smtClean="0">
                <a:solidFill>
                  <a:schemeClr val="tx1"/>
                </a:solidFill>
              </a:rPr>
              <a:t>The provision of school supplies, including those supplies to be distributed at shelters or temporary housing facilities, or other appropriate locations.</a:t>
            </a:r>
          </a:p>
          <a:p>
            <a:pPr lvl="1"/>
            <a:endParaRPr lang="en-US" sz="2400" dirty="0" smtClean="0">
              <a:solidFill>
                <a:schemeClr val="tx1"/>
              </a:solidFill>
            </a:endParaRPr>
          </a:p>
          <a:p>
            <a:pPr lvl="1"/>
            <a:r>
              <a:rPr lang="en-US" sz="2400" dirty="0" smtClean="0">
                <a:solidFill>
                  <a:schemeClr val="tx1"/>
                </a:solidFill>
              </a:rPr>
              <a:t>The provision of other extraordinary or emergency assistance needed to enable homeless children and youths to attend school.</a:t>
            </a:r>
          </a:p>
          <a:p>
            <a:endParaRPr lang="en-US" sz="2200" dirty="0" smtClean="0"/>
          </a:p>
          <a:p>
            <a:endParaRPr lang="en-US" sz="2200" dirty="0" smtClean="0"/>
          </a:p>
          <a:p>
            <a:endParaRPr lang="en-US" sz="2200" dirty="0" smtClean="0"/>
          </a:p>
          <a:p>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23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59682" cy="1371600"/>
          </a:xfrm>
        </p:spPr>
        <p:txBody>
          <a:bodyPr>
            <a:normAutofit fontScale="90000"/>
          </a:bodyPr>
          <a:lstStyle/>
          <a:p>
            <a:r>
              <a:rPr lang="en-US" dirty="0" smtClean="0"/>
              <a:t/>
            </a:r>
            <a:br>
              <a:rPr lang="en-US" dirty="0" smtClean="0"/>
            </a:br>
            <a:r>
              <a:rPr lang="en-US" dirty="0" smtClean="0"/>
              <a:t>Examples of Allowable Costs</a:t>
            </a:r>
            <a:endParaRPr lang="en-US" sz="3600" dirty="0"/>
          </a:p>
        </p:txBody>
      </p:sp>
      <p:sp>
        <p:nvSpPr>
          <p:cNvPr id="3" name="Content Placeholder 2"/>
          <p:cNvSpPr>
            <a:spLocks noGrp="1"/>
          </p:cNvSpPr>
          <p:nvPr>
            <p:ph idx="1"/>
          </p:nvPr>
        </p:nvSpPr>
        <p:spPr>
          <a:xfrm>
            <a:off x="609600" y="1371600"/>
            <a:ext cx="7467599" cy="4830763"/>
          </a:xfrm>
        </p:spPr>
        <p:txBody>
          <a:bodyPr>
            <a:normAutofit/>
          </a:bodyPr>
          <a:lstStyle/>
          <a:p>
            <a:r>
              <a:rPr lang="en-US" sz="2400" dirty="0" smtClean="0"/>
              <a:t>Clothing, uniforms, immunizations</a:t>
            </a:r>
          </a:p>
          <a:p>
            <a:r>
              <a:rPr lang="en-US" sz="2400" dirty="0" smtClean="0"/>
              <a:t>Food (if connected with nutrition trainin</a:t>
            </a:r>
            <a:r>
              <a:rPr lang="en-US" sz="2400" dirty="0" smtClean="0"/>
              <a:t>g)</a:t>
            </a:r>
            <a:endParaRPr lang="en-US" sz="2400" dirty="0" smtClean="0"/>
          </a:p>
          <a:p>
            <a:r>
              <a:rPr lang="en-US" sz="2400" dirty="0" smtClean="0"/>
              <a:t>Medical/Dental</a:t>
            </a:r>
            <a:endParaRPr lang="en-US" sz="2400" dirty="0" smtClean="0"/>
          </a:p>
          <a:p>
            <a:r>
              <a:rPr lang="en-US" sz="2400" dirty="0" smtClean="0"/>
              <a:t>Parent outreach</a:t>
            </a:r>
          </a:p>
          <a:p>
            <a:r>
              <a:rPr lang="en-US" sz="2400" dirty="0" smtClean="0"/>
              <a:t>Counseling services</a:t>
            </a:r>
          </a:p>
          <a:p>
            <a:r>
              <a:rPr lang="en-US" sz="2400" dirty="0" smtClean="0"/>
              <a:t>Testing fees – AP/IB, SAT/ACT</a:t>
            </a:r>
          </a:p>
          <a:p>
            <a:r>
              <a:rPr lang="en-US" sz="2400" dirty="0" smtClean="0"/>
              <a:t>GED testing for school-age students</a:t>
            </a:r>
          </a:p>
          <a:p>
            <a:r>
              <a:rPr lang="en-US" sz="2400" dirty="0" smtClean="0"/>
              <a:t>School fees</a:t>
            </a:r>
          </a:p>
          <a:p>
            <a:r>
              <a:rPr lang="en-US" sz="2400" dirty="0" smtClean="0"/>
              <a:t>Personal school supplies (backpacks &amp; notebooks)</a:t>
            </a:r>
          </a:p>
          <a:p>
            <a:r>
              <a:rPr lang="en-US" sz="2400" dirty="0" smtClean="0"/>
              <a:t>Birth certificates</a:t>
            </a:r>
          </a:p>
          <a:p>
            <a:endParaRPr lang="en-US" dirty="0" smtClean="0"/>
          </a:p>
          <a:p>
            <a:endParaRPr lang="en-US" dirty="0" smtClean="0"/>
          </a:p>
        </p:txBody>
      </p:sp>
      <p:sp>
        <p:nvSpPr>
          <p:cNvPr id="4" name="Slide Number Placeholder 3"/>
          <p:cNvSpPr>
            <a:spLocks noGrp="1"/>
          </p:cNvSpPr>
          <p:nvPr>
            <p:ph type="sldNum" sz="quarter" idx="12"/>
          </p:nvPr>
        </p:nvSpPr>
        <p:spPr>
          <a:xfrm>
            <a:off x="6553200" y="6492875"/>
            <a:ext cx="2133600" cy="365125"/>
          </a:xfrm>
        </p:spPr>
        <p:txBody>
          <a:bodyPr/>
          <a:lstStyle/>
          <a:p>
            <a:pPr>
              <a:defRPr/>
            </a:pPr>
            <a:fld id="{3596DC4F-A99F-4AAA-959D-9EBD50C7654B}" type="slidenum">
              <a:rPr lang="en-US" smtClean="0"/>
              <a:pPr>
                <a:defRPr/>
              </a:pPr>
              <a:t>24</a:t>
            </a:fld>
            <a:endParaRPr lang="en-US" dirty="0"/>
          </a:p>
        </p:txBody>
      </p:sp>
    </p:spTree>
    <p:extLst>
      <p:ext uri="{BB962C8B-B14F-4D97-AF65-F5344CB8AC3E}">
        <p14:creationId xmlns:p14="http://schemas.microsoft.com/office/powerpoint/2010/main" val="2909201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446"/>
            <a:ext cx="7469578" cy="1143000"/>
          </a:xfrm>
        </p:spPr>
        <p:txBody>
          <a:bodyPr>
            <a:normAutofit fontScale="90000"/>
          </a:bodyPr>
          <a:lstStyle/>
          <a:p>
            <a:r>
              <a:rPr lang="en-US" dirty="0" smtClean="0"/>
              <a:t>Homeless Local Liaison Responsibilities</a:t>
            </a:r>
            <a:endParaRPr lang="en-US" dirty="0"/>
          </a:p>
        </p:txBody>
      </p:sp>
      <p:sp>
        <p:nvSpPr>
          <p:cNvPr id="3" name="Content Placeholder 2"/>
          <p:cNvSpPr>
            <a:spLocks noGrp="1"/>
          </p:cNvSpPr>
          <p:nvPr>
            <p:ph idx="1"/>
          </p:nvPr>
        </p:nvSpPr>
        <p:spPr>
          <a:xfrm>
            <a:off x="762000" y="1143000"/>
            <a:ext cx="7462651" cy="5257800"/>
          </a:xfrm>
        </p:spPr>
        <p:txBody>
          <a:bodyPr>
            <a:normAutofit fontScale="55000" lnSpcReduction="20000"/>
          </a:bodyPr>
          <a:lstStyle/>
          <a:p>
            <a:pPr>
              <a:buNone/>
            </a:pPr>
            <a:endParaRPr lang="en-US" dirty="0" smtClean="0"/>
          </a:p>
          <a:p>
            <a:r>
              <a:rPr lang="en-US" sz="3200" b="1" dirty="0" smtClean="0"/>
              <a:t>Policies and Procedures </a:t>
            </a:r>
            <a:r>
              <a:rPr lang="en-US" sz="3200" dirty="0" smtClean="0"/>
              <a:t>- Review local policies and procedures</a:t>
            </a:r>
          </a:p>
          <a:p>
            <a:pPr marL="0" indent="0">
              <a:buNone/>
            </a:pPr>
            <a:r>
              <a:rPr lang="en-US" sz="3200" dirty="0" smtClean="0"/>
              <a:t> </a:t>
            </a:r>
          </a:p>
          <a:p>
            <a:r>
              <a:rPr lang="en-US" sz="3200" b="1" dirty="0" smtClean="0"/>
              <a:t>Enrollment and Access to Educational Services </a:t>
            </a:r>
            <a:r>
              <a:rPr lang="en-US" sz="3200" dirty="0" smtClean="0"/>
              <a:t>- Ensure that homeless families, children, and youth receive educational services for which they are eligible</a:t>
            </a:r>
          </a:p>
          <a:p>
            <a:endParaRPr lang="en-US" sz="3200" dirty="0" smtClean="0"/>
          </a:p>
          <a:p>
            <a:r>
              <a:rPr lang="en-US" sz="3200" b="1" dirty="0" smtClean="0"/>
              <a:t>Outreach</a:t>
            </a:r>
            <a:r>
              <a:rPr lang="en-US" sz="3200" dirty="0" smtClean="0"/>
              <a:t> - Ensure that the parent or guardian of a homeless child or youth, and any unaccompanied youth, is fully informed of all transportation services, including to the school of origin, and that assistance to accessing transportation services is provided</a:t>
            </a:r>
          </a:p>
          <a:p>
            <a:endParaRPr lang="en-US" sz="3200" dirty="0" smtClean="0"/>
          </a:p>
          <a:p>
            <a:r>
              <a:rPr lang="en-US" sz="3200" b="1" dirty="0" smtClean="0"/>
              <a:t>Unaccompanied Youth </a:t>
            </a:r>
            <a:r>
              <a:rPr lang="en-US" sz="3200" dirty="0" smtClean="0"/>
              <a:t>- Assist unaccompanied youth in placement/enrollment decisions, including considering the youth’s wishes in those decisions, and providing notice of the youth’s right to appeal such decisions under the enrollment disputes provisions.</a:t>
            </a:r>
          </a:p>
          <a:p>
            <a:endParaRPr lang="en-US" sz="3200" dirty="0" smtClean="0"/>
          </a:p>
          <a:p>
            <a:r>
              <a:rPr lang="en-US" sz="3200" b="1" dirty="0" smtClean="0"/>
              <a:t>Suggested Activities </a:t>
            </a:r>
            <a:r>
              <a:rPr lang="en-US" sz="3200" dirty="0" smtClean="0"/>
              <a:t>- Provide professional development for school district staff to build awareness of the educational needs of homeless students, legal responsibilities of the school, and local policies and procedures.</a:t>
            </a:r>
            <a:endParaRPr lang="en-US" dirty="0" smtClean="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25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467599" cy="1143000"/>
          </a:xfrm>
        </p:spPr>
        <p:txBody>
          <a:bodyPr>
            <a:normAutofit/>
          </a:bodyPr>
          <a:lstStyle/>
          <a:p>
            <a:r>
              <a:rPr lang="en-US" dirty="0" smtClean="0"/>
              <a:t>Accountability &amp; Reporting</a:t>
            </a:r>
            <a:endParaRPr lang="en-US" dirty="0"/>
          </a:p>
        </p:txBody>
      </p:sp>
      <p:sp>
        <p:nvSpPr>
          <p:cNvPr id="3" name="Content Placeholder 2"/>
          <p:cNvSpPr>
            <a:spLocks noGrp="1"/>
          </p:cNvSpPr>
          <p:nvPr>
            <p:ph idx="1"/>
          </p:nvPr>
        </p:nvSpPr>
        <p:spPr>
          <a:xfrm>
            <a:off x="762000" y="1066800"/>
            <a:ext cx="7467599" cy="5084136"/>
          </a:xfrm>
        </p:spPr>
        <p:txBody>
          <a:bodyPr>
            <a:noAutofit/>
          </a:bodyPr>
          <a:lstStyle/>
          <a:p>
            <a:pPr marL="0" indent="0">
              <a:buNone/>
            </a:pPr>
            <a:r>
              <a:rPr lang="en-US" sz="2400" dirty="0" smtClean="0"/>
              <a:t>Each grantee must submit the following  documents two times during the program year to evaluate the project:</a:t>
            </a:r>
            <a:endParaRPr lang="en-US" sz="1200" dirty="0" smtClean="0"/>
          </a:p>
          <a:p>
            <a:pPr lvl="1"/>
            <a:r>
              <a:rPr lang="en-US" sz="2400" b="1" dirty="0" smtClean="0"/>
              <a:t>Evaluation Form (submitted 3 times/year)</a:t>
            </a:r>
          </a:p>
          <a:p>
            <a:pPr lvl="1"/>
            <a:r>
              <a:rPr lang="en-US" sz="2400" b="1" dirty="0" smtClean="0"/>
              <a:t>End of the Year Report </a:t>
            </a:r>
            <a:r>
              <a:rPr lang="en-US" sz="2400" dirty="0" smtClean="0"/>
              <a:t>evaluating local program in how the needs of the homeless children and youth in the school have been met. </a:t>
            </a:r>
            <a:r>
              <a:rPr lang="en-US" sz="2400" b="1" dirty="0" smtClean="0"/>
              <a:t>(Submitted yearly)</a:t>
            </a:r>
            <a:endParaRPr lang="en-US" sz="2400" b="1"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26</a:t>
            </a:fld>
            <a:endParaRPr lang="en-US" dirty="0"/>
          </a:p>
        </p:txBody>
      </p:sp>
    </p:spTree>
    <p:extLst>
      <p:ext uri="{BB962C8B-B14F-4D97-AF65-F5344CB8AC3E}">
        <p14:creationId xmlns:p14="http://schemas.microsoft.com/office/powerpoint/2010/main" val="15130841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38200" y="11723"/>
            <a:ext cx="7467599" cy="1143000"/>
          </a:xfrm>
        </p:spPr>
        <p:txBody>
          <a:bodyPr>
            <a:normAutofit/>
          </a:bodyPr>
          <a:lstStyle/>
          <a:p>
            <a:r>
              <a:rPr lang="en-US" sz="4000" dirty="0" smtClean="0"/>
              <a:t>Program Requirements</a:t>
            </a:r>
            <a:endParaRPr lang="en-US" dirty="0" smtClean="0">
              <a:solidFill>
                <a:srgbClr val="0070C0"/>
              </a:solidFill>
            </a:endParaRPr>
          </a:p>
        </p:txBody>
      </p:sp>
      <p:sp>
        <p:nvSpPr>
          <p:cNvPr id="36867" name="Content Placeholder 2"/>
          <p:cNvSpPr>
            <a:spLocks noGrp="1"/>
          </p:cNvSpPr>
          <p:nvPr>
            <p:ph idx="1"/>
          </p:nvPr>
        </p:nvSpPr>
        <p:spPr>
          <a:xfrm>
            <a:off x="762000" y="1143000"/>
            <a:ext cx="7467599" cy="5334000"/>
          </a:xfrm>
        </p:spPr>
        <p:txBody>
          <a:bodyPr>
            <a:noAutofit/>
          </a:bodyPr>
          <a:lstStyle/>
          <a:p>
            <a:r>
              <a:rPr lang="en-US" sz="2000" b="1" dirty="0" smtClean="0"/>
              <a:t>Requirements for Bureau-funded schools</a:t>
            </a:r>
          </a:p>
          <a:p>
            <a:pPr lvl="1"/>
            <a:r>
              <a:rPr lang="en-US" sz="2000" dirty="0" smtClean="0">
                <a:solidFill>
                  <a:schemeClr val="tx1"/>
                </a:solidFill>
              </a:rPr>
              <a:t>Schools required to report students on NASIS</a:t>
            </a:r>
          </a:p>
          <a:p>
            <a:pPr lvl="1"/>
            <a:r>
              <a:rPr lang="en-US" sz="2000" dirty="0" smtClean="0">
                <a:solidFill>
                  <a:schemeClr val="tx1"/>
                </a:solidFill>
              </a:rPr>
              <a:t>Copy of their enrollment verification/residency questionnaire asking living arrangement must be included in the school’s enrollment packet</a:t>
            </a:r>
          </a:p>
          <a:p>
            <a:pPr lvl="1"/>
            <a:r>
              <a:rPr lang="en-US" sz="2000" dirty="0" smtClean="0">
                <a:solidFill>
                  <a:schemeClr val="tx1"/>
                </a:solidFill>
              </a:rPr>
              <a:t>Service plan for students</a:t>
            </a:r>
          </a:p>
          <a:p>
            <a:pPr lvl="1"/>
            <a:r>
              <a:rPr lang="en-US" sz="2000" dirty="0" smtClean="0">
                <a:solidFill>
                  <a:schemeClr val="tx1"/>
                </a:solidFill>
              </a:rPr>
              <a:t>Required to enroll immediately</a:t>
            </a:r>
          </a:p>
          <a:p>
            <a:pPr lvl="1"/>
            <a:endParaRPr lang="en-US" sz="2000" dirty="0" smtClean="0">
              <a:solidFill>
                <a:schemeClr val="tx1"/>
              </a:solidFill>
            </a:endParaRPr>
          </a:p>
          <a:p>
            <a:r>
              <a:rPr lang="en-US" sz="2000" b="1" dirty="0" smtClean="0"/>
              <a:t>Documentation of effort – </a:t>
            </a:r>
            <a:r>
              <a:rPr lang="en-US" sz="2000" dirty="0" smtClean="0"/>
              <a:t>must submit documentation of the </a:t>
            </a:r>
            <a:r>
              <a:rPr lang="en-US" sz="2000" b="1" dirty="0" smtClean="0"/>
              <a:t>school’s efforts </a:t>
            </a:r>
            <a:r>
              <a:rPr lang="en-US" sz="2000" b="1" dirty="0"/>
              <a:t>to identify homeless children and unaccompanied youth</a:t>
            </a:r>
            <a:r>
              <a:rPr lang="en-US" sz="2000" dirty="0"/>
              <a:t> by contacting the local Department of Social Services (DSS) and Office of Children and Family Services (OCFS) Regional Offices to verify that there are no homeless children or unaccompanied youth in the school district.  Documentation of the school’s efforts to identify homeless children and unaccompanied youth must be maintained on file and available for inspection upon request.</a:t>
            </a:r>
          </a:p>
          <a:p>
            <a:endParaRPr lang="en-US" sz="1600" dirty="0" smtClean="0"/>
          </a:p>
        </p:txBody>
      </p:sp>
    </p:spTree>
    <p:extLst>
      <p:ext uri="{BB962C8B-B14F-4D97-AF65-F5344CB8AC3E}">
        <p14:creationId xmlns:p14="http://schemas.microsoft.com/office/powerpoint/2010/main" val="1296474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599" cy="1143000"/>
          </a:xfrm>
        </p:spPr>
        <p:txBody>
          <a:bodyPr>
            <a:normAutofit/>
          </a:bodyPr>
          <a:lstStyle/>
          <a:p>
            <a:r>
              <a:rPr lang="en-US" dirty="0" smtClean="0"/>
              <a:t>Grant Requirements</a:t>
            </a:r>
            <a:endParaRPr lang="en-US" dirty="0"/>
          </a:p>
        </p:txBody>
      </p:sp>
      <p:sp>
        <p:nvSpPr>
          <p:cNvPr id="3" name="Content Placeholder 2"/>
          <p:cNvSpPr>
            <a:spLocks noGrp="1"/>
          </p:cNvSpPr>
          <p:nvPr>
            <p:ph idx="1"/>
          </p:nvPr>
        </p:nvSpPr>
        <p:spPr>
          <a:xfrm>
            <a:off x="838200" y="1143000"/>
            <a:ext cx="7467599" cy="5084136"/>
          </a:xfrm>
        </p:spPr>
        <p:txBody>
          <a:bodyPr>
            <a:noAutofit/>
          </a:bodyPr>
          <a:lstStyle/>
          <a:p>
            <a:pPr lvl="0"/>
            <a:r>
              <a:rPr lang="en-US" sz="2000" dirty="0"/>
              <a:t>The project application </a:t>
            </a:r>
            <a:r>
              <a:rPr lang="en-US" sz="2000" u="sng" dirty="0"/>
              <a:t>must</a:t>
            </a:r>
            <a:r>
              <a:rPr lang="en-US" sz="2000" dirty="0"/>
              <a:t> include the Statement of Assurances signed by an authorized school representative who is responsible for meeting all statutory and regulatory requirements for managing the grant. This representative is typically the ranking school administrator or designee</a:t>
            </a:r>
            <a:r>
              <a:rPr lang="en-US" sz="2000" dirty="0" smtClean="0"/>
              <a:t>.</a:t>
            </a:r>
          </a:p>
          <a:p>
            <a:pPr lvl="0"/>
            <a:endParaRPr lang="en-US" sz="2000" dirty="0"/>
          </a:p>
          <a:p>
            <a:pPr lvl="0"/>
            <a:r>
              <a:rPr lang="en-US" sz="2000" dirty="0"/>
              <a:t>All grant recipients must submit reports into Native Star on the timeline provided and grant information must be reflected in the school’s Title IA </a:t>
            </a:r>
            <a:r>
              <a:rPr lang="en-US" sz="2000" dirty="0" err="1"/>
              <a:t>Schoolwide</a:t>
            </a:r>
            <a:r>
              <a:rPr lang="en-US" sz="2000" dirty="0"/>
              <a:t> program and is included in the school’s Consolidated </a:t>
            </a:r>
            <a:r>
              <a:rPr lang="en-US" sz="2000" dirty="0" err="1"/>
              <a:t>Schoolwide</a:t>
            </a:r>
            <a:r>
              <a:rPr lang="en-US" sz="2000" dirty="0"/>
              <a:t> Budget</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28</a:t>
            </a:fld>
            <a:endParaRPr lang="en-US" dirty="0"/>
          </a:p>
        </p:txBody>
      </p:sp>
    </p:spTree>
    <p:extLst>
      <p:ext uri="{BB962C8B-B14F-4D97-AF65-F5344CB8AC3E}">
        <p14:creationId xmlns:p14="http://schemas.microsoft.com/office/powerpoint/2010/main" val="3467965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Grant Requirements</a:t>
            </a:r>
            <a:endParaRPr lang="en-US" dirty="0"/>
          </a:p>
        </p:txBody>
      </p:sp>
      <p:sp>
        <p:nvSpPr>
          <p:cNvPr id="3" name="Content Placeholder 2"/>
          <p:cNvSpPr>
            <a:spLocks noGrp="1"/>
          </p:cNvSpPr>
          <p:nvPr>
            <p:ph idx="1"/>
          </p:nvPr>
        </p:nvSpPr>
        <p:spPr>
          <a:xfrm>
            <a:off x="762000" y="1143000"/>
            <a:ext cx="7467599" cy="5084136"/>
          </a:xfrm>
        </p:spPr>
        <p:txBody>
          <a:bodyPr>
            <a:noAutofit/>
          </a:bodyPr>
          <a:lstStyle/>
          <a:p>
            <a:pPr lvl="0"/>
            <a:r>
              <a:rPr lang="en-US" sz="2000" dirty="0" smtClean="0"/>
              <a:t>All grant recipients must track the academic progress for all students and grade levels. The school agrees to share their data with the Bureau of Indian Education as a means of documenting progress of the students served in the McKinney-Vento Homeless Education program using non-identifying methodologies</a:t>
            </a:r>
            <a:r>
              <a:rPr lang="en-US" sz="2000" dirty="0" smtClean="0"/>
              <a:t>.</a:t>
            </a:r>
          </a:p>
          <a:p>
            <a:pPr lvl="0"/>
            <a:endParaRPr lang="en-US" sz="2000" dirty="0" smtClean="0"/>
          </a:p>
          <a:p>
            <a:pPr lvl="0"/>
            <a:r>
              <a:rPr lang="en-US" sz="2000" dirty="0" smtClean="0"/>
              <a:t>The application must specify the organizations the school will collaborate with to implement activities outlined in the grant.</a:t>
            </a:r>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29</a:t>
            </a:fld>
            <a:endParaRPr lang="en-US" dirty="0"/>
          </a:p>
        </p:txBody>
      </p:sp>
    </p:spTree>
    <p:extLst>
      <p:ext uri="{BB962C8B-B14F-4D97-AF65-F5344CB8AC3E}">
        <p14:creationId xmlns:p14="http://schemas.microsoft.com/office/powerpoint/2010/main" val="218207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 y="31668"/>
            <a:ext cx="9144000" cy="746760"/>
          </a:xfrm>
        </p:spPr>
        <p:txBody>
          <a:bodyPr>
            <a:normAutofit fontScale="90000"/>
          </a:bodyPr>
          <a:lstStyle/>
          <a:p>
            <a:pPr eaLnBrk="1" hangingPunct="1"/>
            <a:r>
              <a:rPr lang="en-US" dirty="0" smtClean="0"/>
              <a:t>Agenda</a:t>
            </a:r>
          </a:p>
        </p:txBody>
      </p:sp>
      <p:sp>
        <p:nvSpPr>
          <p:cNvPr id="11268" name="Content Placeholder 2"/>
          <p:cNvSpPr>
            <a:spLocks noGrp="1"/>
          </p:cNvSpPr>
          <p:nvPr>
            <p:ph idx="1"/>
          </p:nvPr>
        </p:nvSpPr>
        <p:spPr>
          <a:xfrm>
            <a:off x="457200" y="1143000"/>
            <a:ext cx="8305800" cy="4648200"/>
          </a:xfrm>
        </p:spPr>
        <p:txBody>
          <a:bodyPr>
            <a:normAutofit/>
          </a:bodyPr>
          <a:lstStyle/>
          <a:p>
            <a:pPr eaLnBrk="1" hangingPunct="1"/>
            <a:r>
              <a:rPr lang="en-US" dirty="0" smtClean="0"/>
              <a:t>Overview </a:t>
            </a:r>
          </a:p>
          <a:p>
            <a:pPr eaLnBrk="1" hangingPunct="1"/>
            <a:r>
              <a:rPr lang="en-US" dirty="0" smtClean="0"/>
              <a:t>Requirements</a:t>
            </a:r>
          </a:p>
          <a:p>
            <a:pPr eaLnBrk="1" hangingPunct="1"/>
            <a:r>
              <a:rPr lang="en-US" dirty="0" smtClean="0"/>
              <a:t>Application Process</a:t>
            </a:r>
          </a:p>
          <a:p>
            <a:pPr eaLnBrk="1" hangingPunct="1"/>
            <a:r>
              <a:rPr lang="en-US" dirty="0" smtClean="0"/>
              <a:t>Fiscal Responsibilities</a:t>
            </a:r>
          </a:p>
          <a:p>
            <a:pPr eaLnBrk="1" hangingPunct="1"/>
            <a:r>
              <a:rPr lang="en-US" dirty="0" smtClean="0"/>
              <a:t>Allowable Use of Funds</a:t>
            </a:r>
          </a:p>
          <a:p>
            <a:pPr eaLnBrk="1" hangingPunct="1"/>
            <a:r>
              <a:rPr lang="en-US" dirty="0" smtClean="0"/>
              <a:t>Accountability and Reporting</a:t>
            </a:r>
          </a:p>
          <a:p>
            <a:pPr marL="292608" lvl="1" indent="0">
              <a:buNone/>
            </a:pPr>
            <a:endParaRPr lang="en-US" dirty="0"/>
          </a:p>
          <a:p>
            <a:pPr eaLnBrk="1" hangingPunct="1">
              <a:buNone/>
            </a:pPr>
            <a:endParaRPr lang="en-US" dirty="0" smtClean="0"/>
          </a:p>
          <a:p>
            <a:pPr lvl="1" eaLnBrk="1" hangingPunct="1"/>
            <a:endParaRPr lang="en-US" dirty="0" smtClean="0"/>
          </a:p>
          <a:p>
            <a:pPr lvl="1" eaLnBrk="1" hangingPunct="1">
              <a:buFont typeface="Wingdings 2" pitchFamily="18" charset="2"/>
              <a:buNone/>
            </a:pPr>
            <a:endParaRPr lang="en-US" dirty="0" smtClean="0"/>
          </a:p>
        </p:txBody>
      </p:sp>
      <p:sp>
        <p:nvSpPr>
          <p:cNvPr id="4" name="Slide Number Placeholder 3"/>
          <p:cNvSpPr>
            <a:spLocks noGrp="1"/>
          </p:cNvSpPr>
          <p:nvPr>
            <p:ph type="sldNum" sz="quarter" idx="12"/>
          </p:nvPr>
        </p:nvSpPr>
        <p:spPr/>
        <p:txBody>
          <a:bodyPr>
            <a:normAutofit/>
          </a:bodyPr>
          <a:lstStyle/>
          <a:p>
            <a:pPr>
              <a:defRPr/>
            </a:pPr>
            <a:fld id="{A23BF87F-525B-4730-8E1D-76603021740C}" type="slidenum">
              <a:rPr lang="en-US"/>
              <a:pPr>
                <a:defRPr/>
              </a:pPr>
              <a:t>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Grant Requirements</a:t>
            </a:r>
            <a:endParaRPr lang="en-US" dirty="0"/>
          </a:p>
        </p:txBody>
      </p:sp>
      <p:sp>
        <p:nvSpPr>
          <p:cNvPr id="3" name="Content Placeholder 2"/>
          <p:cNvSpPr>
            <a:spLocks noGrp="1"/>
          </p:cNvSpPr>
          <p:nvPr>
            <p:ph idx="1"/>
          </p:nvPr>
        </p:nvSpPr>
        <p:spPr>
          <a:xfrm>
            <a:off x="762000" y="1143000"/>
            <a:ext cx="7467599" cy="5084136"/>
          </a:xfrm>
        </p:spPr>
        <p:txBody>
          <a:bodyPr>
            <a:noAutofit/>
          </a:bodyPr>
          <a:lstStyle/>
          <a:p>
            <a:pPr lvl="0"/>
            <a:r>
              <a:rPr lang="en-US" sz="2000" dirty="0" smtClean="0"/>
              <a:t>A representative for each grant recipient will be required to submit an end of the year report to the McKinney-Vento State Coordinator during the project period in order to be considered for the following year’s funding. </a:t>
            </a:r>
            <a:endParaRPr lang="en-US" sz="2000" dirty="0" smtClean="0"/>
          </a:p>
          <a:p>
            <a:pPr lvl="0"/>
            <a:endParaRPr lang="en-US" sz="2000" dirty="0" smtClean="0"/>
          </a:p>
          <a:p>
            <a:pPr lvl="0"/>
            <a:r>
              <a:rPr lang="en-US" sz="2000" dirty="0" smtClean="0"/>
              <a:t>All grant recipients must maintain fiscal and program records for monthly calls to review program progress.</a:t>
            </a:r>
          </a:p>
          <a:p>
            <a:pPr lvl="0"/>
            <a:endParaRPr lang="en-US" sz="2400"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30</a:t>
            </a:fld>
            <a:endParaRPr lang="en-US" dirty="0"/>
          </a:p>
        </p:txBody>
      </p:sp>
    </p:spTree>
    <p:extLst>
      <p:ext uri="{BB962C8B-B14F-4D97-AF65-F5344CB8AC3E}">
        <p14:creationId xmlns:p14="http://schemas.microsoft.com/office/powerpoint/2010/main" val="2794537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Grant Requirements</a:t>
            </a:r>
            <a:endParaRPr lang="en-US" dirty="0"/>
          </a:p>
        </p:txBody>
      </p:sp>
      <p:sp>
        <p:nvSpPr>
          <p:cNvPr id="3" name="Content Placeholder 2"/>
          <p:cNvSpPr>
            <a:spLocks noGrp="1"/>
          </p:cNvSpPr>
          <p:nvPr>
            <p:ph idx="1"/>
          </p:nvPr>
        </p:nvSpPr>
        <p:spPr>
          <a:xfrm>
            <a:off x="762000" y="1143000"/>
            <a:ext cx="7467599" cy="5084136"/>
          </a:xfrm>
        </p:spPr>
        <p:txBody>
          <a:bodyPr>
            <a:noAutofit/>
          </a:bodyPr>
          <a:lstStyle/>
          <a:p>
            <a:pPr lvl="0"/>
            <a:r>
              <a:rPr lang="en-US" sz="2000" dirty="0" smtClean="0"/>
              <a:t>All project funds must be spent according to the approved project proposal in order to be considered for the following year’s funding</a:t>
            </a:r>
            <a:r>
              <a:rPr lang="en-US" sz="2000" dirty="0" smtClean="0"/>
              <a:t>.</a:t>
            </a:r>
          </a:p>
          <a:p>
            <a:pPr lvl="0"/>
            <a:endParaRPr lang="en-US" sz="2000" dirty="0" smtClean="0"/>
          </a:p>
          <a:p>
            <a:pPr lvl="0"/>
            <a:r>
              <a:rPr lang="en-US" sz="2000" dirty="0" smtClean="0"/>
              <a:t>The project will be awarded for 3 school years with funds being renewed at the beginning of the school year. Renewal of funds for the following each consecutive year will be based on availability of funds and satisfactory progress. It is expected that grant recipients will respond to all grant requirements in a timely manner</a:t>
            </a:r>
            <a:r>
              <a:rPr lang="en-US" sz="2000" dirty="0" smtClean="0"/>
              <a:t>.</a:t>
            </a:r>
          </a:p>
          <a:p>
            <a:pPr lvl="0"/>
            <a:endParaRPr lang="en-US" sz="2000" dirty="0"/>
          </a:p>
          <a:p>
            <a:r>
              <a:rPr lang="en-US" sz="2000" dirty="0"/>
              <a:t>All project funds must be spent according to the approved project proposal in order to be considered for the following year’s funding.</a:t>
            </a:r>
          </a:p>
          <a:p>
            <a:pPr lvl="0"/>
            <a:endParaRPr lang="en-US" sz="2000" dirty="0" smtClean="0"/>
          </a:p>
          <a:p>
            <a:pPr lvl="0"/>
            <a:endParaRPr lang="en-US" sz="2000"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31</a:t>
            </a:fld>
            <a:endParaRPr lang="en-US" dirty="0"/>
          </a:p>
        </p:txBody>
      </p:sp>
    </p:spTree>
    <p:extLst>
      <p:ext uri="{BB962C8B-B14F-4D97-AF65-F5344CB8AC3E}">
        <p14:creationId xmlns:p14="http://schemas.microsoft.com/office/powerpoint/2010/main" val="71674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Grant Requirements</a:t>
            </a:r>
            <a:endParaRPr lang="en-US" dirty="0"/>
          </a:p>
        </p:txBody>
      </p:sp>
      <p:sp>
        <p:nvSpPr>
          <p:cNvPr id="3" name="Content Placeholder 2"/>
          <p:cNvSpPr>
            <a:spLocks noGrp="1"/>
          </p:cNvSpPr>
          <p:nvPr>
            <p:ph idx="1"/>
          </p:nvPr>
        </p:nvSpPr>
        <p:spPr>
          <a:xfrm>
            <a:off x="762000" y="1143000"/>
            <a:ext cx="7467599" cy="5084136"/>
          </a:xfrm>
        </p:spPr>
        <p:txBody>
          <a:bodyPr>
            <a:noAutofit/>
          </a:bodyPr>
          <a:lstStyle/>
          <a:p>
            <a:pPr lvl="0"/>
            <a:r>
              <a:rPr lang="en-US" sz="2000" dirty="0" smtClean="0"/>
              <a:t>The project will be awarded for 3 school years with funds being renewed at the beginning of the school year. Renewal of funds for the following each consecutive year will be based on availability of funds and satisfactory progress. It is expected that grant recipients will respond to all grant requirements in a timely manner.</a:t>
            </a:r>
          </a:p>
          <a:p>
            <a:pPr lvl="0"/>
            <a:endParaRPr lang="en-US" sz="2400" dirty="0" smtClean="0"/>
          </a:p>
          <a:p>
            <a:pPr lvl="0"/>
            <a:endParaRPr lang="en-US" sz="2400"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63917671"/>
              </p:ext>
            </p:extLst>
          </p:nvPr>
        </p:nvGraphicFramePr>
        <p:xfrm>
          <a:off x="1600200" y="3200400"/>
          <a:ext cx="5181600" cy="1752600"/>
        </p:xfrm>
        <a:graphic>
          <a:graphicData uri="http://schemas.openxmlformats.org/drawingml/2006/table">
            <a:tbl>
              <a:tblPr firstRow="1" firstCol="1" bandRow="1">
                <a:tableStyleId>{5C22544A-7EE6-4342-B048-85BDC9FD1C3A}</a:tableStyleId>
              </a:tblPr>
              <a:tblGrid>
                <a:gridCol w="2447265"/>
                <a:gridCol w="1370756"/>
                <a:gridCol w="1363579"/>
              </a:tblGrid>
              <a:tr h="438150">
                <a:tc>
                  <a:txBody>
                    <a:bodyPr/>
                    <a:lstStyle/>
                    <a:p>
                      <a:pPr>
                        <a:lnSpc>
                          <a:spcPct val="115000"/>
                        </a:lnSpc>
                      </a:pPr>
                      <a:endParaRPr lang="en-US" sz="1100" dirty="0">
                        <a:effectLst/>
                        <a:latin typeface="Calibri"/>
                        <a:cs typeface="Times New Roman"/>
                      </a:endParaRPr>
                    </a:p>
                  </a:txBody>
                  <a:tcPr marL="68580" marR="68580" marT="0" marB="0" anchor="b"/>
                </a:tc>
                <a:tc>
                  <a:txBody>
                    <a:bodyPr/>
                    <a:lstStyle/>
                    <a:p>
                      <a:pPr marL="0" marR="0" algn="ctr">
                        <a:lnSpc>
                          <a:spcPct val="115000"/>
                        </a:lnSpc>
                        <a:spcBef>
                          <a:spcPts val="0"/>
                        </a:spcBef>
                        <a:spcAft>
                          <a:spcPts val="1000"/>
                        </a:spcAft>
                        <a:tabLst>
                          <a:tab pos="457200" algn="l"/>
                          <a:tab pos="685800" algn="l"/>
                          <a:tab pos="914400" algn="l"/>
                        </a:tabLst>
                      </a:pPr>
                      <a:r>
                        <a:rPr lang="en-US" sz="1200">
                          <a:effectLst/>
                        </a:rPr>
                        <a:t>Start Date</a:t>
                      </a:r>
                      <a:endParaRPr lang="en-US" sz="1100">
                        <a:effectLst/>
                        <a:latin typeface="Calibri"/>
                        <a:ea typeface="Times New Roman"/>
                        <a:cs typeface="Times New Roman"/>
                      </a:endParaRPr>
                    </a:p>
                  </a:txBody>
                  <a:tcPr marL="68580" marR="68580" marT="0" marB="0" anchor="b"/>
                </a:tc>
                <a:tc>
                  <a:txBody>
                    <a:bodyPr/>
                    <a:lstStyle/>
                    <a:p>
                      <a:pPr marL="0" marR="0" algn="ctr">
                        <a:lnSpc>
                          <a:spcPct val="115000"/>
                        </a:lnSpc>
                        <a:spcBef>
                          <a:spcPts val="0"/>
                        </a:spcBef>
                        <a:spcAft>
                          <a:spcPts val="1000"/>
                        </a:spcAft>
                        <a:tabLst>
                          <a:tab pos="457200" algn="l"/>
                          <a:tab pos="685800" algn="l"/>
                          <a:tab pos="914400" algn="l"/>
                        </a:tabLst>
                      </a:pPr>
                      <a:r>
                        <a:rPr lang="en-US" sz="1200">
                          <a:effectLst/>
                        </a:rPr>
                        <a:t>End Date</a:t>
                      </a:r>
                      <a:endParaRPr lang="en-US" sz="1100">
                        <a:effectLst/>
                        <a:latin typeface="Calibri"/>
                        <a:ea typeface="Times New Roman"/>
                        <a:cs typeface="Times New Roman"/>
                      </a:endParaRPr>
                    </a:p>
                  </a:txBody>
                  <a:tcPr marL="68580" marR="68580" marT="0" marB="0" anchor="b"/>
                </a:tc>
              </a:tr>
              <a:tr h="438150">
                <a:tc>
                  <a:txBody>
                    <a:bodyPr/>
                    <a:lstStyle/>
                    <a:p>
                      <a:pPr marL="0" marR="0">
                        <a:lnSpc>
                          <a:spcPct val="115000"/>
                        </a:lnSpc>
                        <a:spcBef>
                          <a:spcPts val="0"/>
                        </a:spcBef>
                        <a:spcAft>
                          <a:spcPts val="1000"/>
                        </a:spcAft>
                        <a:tabLst>
                          <a:tab pos="457200" algn="l"/>
                          <a:tab pos="685800" algn="l"/>
                          <a:tab pos="914400" algn="l"/>
                        </a:tabLst>
                      </a:pPr>
                      <a:r>
                        <a:rPr lang="en-US" sz="1200">
                          <a:effectLst/>
                        </a:rPr>
                        <a:t>Initial Award (Year 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August 1, 2015</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a:effectLst/>
                        </a:rPr>
                        <a:t>June 30, 2016</a:t>
                      </a:r>
                      <a:endParaRPr lang="en-US" sz="1100">
                        <a:effectLst/>
                        <a:latin typeface="Calibri"/>
                        <a:ea typeface="Times New Roman"/>
                        <a:cs typeface="Times New Roman"/>
                      </a:endParaRPr>
                    </a:p>
                  </a:txBody>
                  <a:tcPr marL="68580" marR="68580" marT="0" marB="0"/>
                </a:tc>
              </a:tr>
              <a:tr h="438150">
                <a:tc>
                  <a:txBody>
                    <a:bodyPr/>
                    <a:lstStyle/>
                    <a:p>
                      <a:pPr marL="0" marR="0">
                        <a:lnSpc>
                          <a:spcPct val="115000"/>
                        </a:lnSpc>
                        <a:spcBef>
                          <a:spcPts val="0"/>
                        </a:spcBef>
                        <a:spcAft>
                          <a:spcPts val="1000"/>
                        </a:spcAft>
                        <a:tabLst>
                          <a:tab pos="457200" algn="l"/>
                          <a:tab pos="685800" algn="l"/>
                          <a:tab pos="914400" algn="l"/>
                        </a:tabLst>
                      </a:pPr>
                      <a:r>
                        <a:rPr lang="en-US" sz="1200">
                          <a:effectLst/>
                        </a:rPr>
                        <a:t>Year 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a:effectLst/>
                        </a:rPr>
                        <a:t>July 1, 2016</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June 30, 2017</a:t>
                      </a:r>
                      <a:endParaRPr lang="en-US" sz="1100" dirty="0">
                        <a:effectLst/>
                        <a:latin typeface="Calibri"/>
                        <a:ea typeface="Times New Roman"/>
                        <a:cs typeface="Times New Roman"/>
                      </a:endParaRPr>
                    </a:p>
                  </a:txBody>
                  <a:tcPr marL="68580" marR="68580" marT="0" marB="0"/>
                </a:tc>
              </a:tr>
              <a:tr h="438150">
                <a:tc>
                  <a:txBody>
                    <a:bodyPr/>
                    <a:lstStyle/>
                    <a:p>
                      <a:pPr marL="0" marR="0">
                        <a:lnSpc>
                          <a:spcPct val="115000"/>
                        </a:lnSpc>
                        <a:spcBef>
                          <a:spcPts val="0"/>
                        </a:spcBef>
                        <a:spcAft>
                          <a:spcPts val="1000"/>
                        </a:spcAft>
                        <a:tabLst>
                          <a:tab pos="457200" algn="l"/>
                          <a:tab pos="685800" algn="l"/>
                          <a:tab pos="914400" algn="l"/>
                        </a:tabLst>
                      </a:pPr>
                      <a:r>
                        <a:rPr lang="en-US" sz="1200">
                          <a:effectLst/>
                        </a:rPr>
                        <a:t>Year 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a:effectLst/>
                        </a:rPr>
                        <a:t>July 1, 2017</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August 1, 2018</a:t>
                      </a:r>
                      <a:endParaRPr lang="en-US"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874496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Grant Requirements</a:t>
            </a: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33</a:t>
            </a:fld>
            <a:endParaRPr lang="en-US" dirty="0"/>
          </a:p>
        </p:txBody>
      </p:sp>
      <p:sp>
        <p:nvSpPr>
          <p:cNvPr id="6" name="Content Placeholder 5"/>
          <p:cNvSpPr>
            <a:spLocks noGrp="1"/>
          </p:cNvSpPr>
          <p:nvPr>
            <p:ph idx="1"/>
          </p:nvPr>
        </p:nvSpPr>
        <p:spPr>
          <a:xfrm>
            <a:off x="457200" y="1371600"/>
            <a:ext cx="8229600" cy="4525963"/>
          </a:xfrm>
        </p:spPr>
        <p:txBody>
          <a:bodyPr>
            <a:normAutofit/>
          </a:bodyPr>
          <a:lstStyle/>
          <a:p>
            <a:pPr lvl="0"/>
            <a:r>
              <a:rPr lang="en-US" sz="2000" dirty="0"/>
              <a:t>Schools must submit a modification to application if activities, expenditures, budget description and budget are being modified. This must be submitted for approval prior to implementing the change. Modification requests must be submitted to the BIE State Coordinator</a:t>
            </a:r>
            <a:r>
              <a:rPr lang="en-US" sz="2000" dirty="0" smtClean="0"/>
              <a:t>.</a:t>
            </a:r>
          </a:p>
          <a:p>
            <a:pPr lvl="0"/>
            <a:endParaRPr lang="en-US" sz="2000" dirty="0"/>
          </a:p>
          <a:p>
            <a:pPr lvl="0"/>
            <a:r>
              <a:rPr lang="en-US" sz="2000" dirty="0"/>
              <a:t>Carryover is discouraged however, in cases where applicants have a carryover, a carryover request must be submitted by date provided by the BIE State Coordinator</a:t>
            </a:r>
            <a:r>
              <a:rPr lang="en-US" sz="2000" dirty="0" smtClean="0"/>
              <a:t>.</a:t>
            </a:r>
            <a:endParaRPr lang="en-US" sz="2000" dirty="0"/>
          </a:p>
        </p:txBody>
      </p:sp>
    </p:spTree>
    <p:extLst>
      <p:ext uri="{BB962C8B-B14F-4D97-AF65-F5344CB8AC3E}">
        <p14:creationId xmlns:p14="http://schemas.microsoft.com/office/powerpoint/2010/main" val="4189410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Grant Requirements</a:t>
            </a: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34</a:t>
            </a:fld>
            <a:endParaRPr lang="en-US" dirty="0"/>
          </a:p>
        </p:txBody>
      </p:sp>
      <p:sp>
        <p:nvSpPr>
          <p:cNvPr id="6" name="Content Placeholder 5"/>
          <p:cNvSpPr>
            <a:spLocks noGrp="1"/>
          </p:cNvSpPr>
          <p:nvPr>
            <p:ph idx="1"/>
          </p:nvPr>
        </p:nvSpPr>
        <p:spPr>
          <a:xfrm>
            <a:off x="457200" y="1371600"/>
            <a:ext cx="8229600" cy="4525963"/>
          </a:xfrm>
        </p:spPr>
        <p:txBody>
          <a:bodyPr>
            <a:normAutofit/>
          </a:bodyPr>
          <a:lstStyle/>
          <a:p>
            <a:pPr lvl="0"/>
            <a:r>
              <a:rPr lang="en-US" sz="2000" dirty="0" smtClean="0"/>
              <a:t>The BIE reserves the right to increase or decrease awards made to schools based on performance or expenditure of funds, this also includes withholding funds or terminating an award due to inappropriate use of funds, inability to expend funds and/or ability to implement activities, and non-compliance with assurances and requirements</a:t>
            </a:r>
            <a:r>
              <a:rPr lang="en-US" sz="2000" dirty="0" smtClean="0"/>
              <a:t>.</a:t>
            </a:r>
          </a:p>
          <a:p>
            <a:pPr lvl="0"/>
            <a:endParaRPr lang="en-US" sz="2000" dirty="0" smtClean="0"/>
          </a:p>
          <a:p>
            <a:pPr lvl="0"/>
            <a:r>
              <a:rPr lang="en-US" sz="2000" dirty="0" smtClean="0"/>
              <a:t>No more than 25% of funds that is requested may be allocated towards basic needs (clothing, hygiene, and school supplies) for identified homeless children &amp; youth. This request must be included and approved in the grant application.</a:t>
            </a:r>
          </a:p>
          <a:p>
            <a:endParaRPr lang="en-US" dirty="0"/>
          </a:p>
        </p:txBody>
      </p:sp>
    </p:spTree>
    <p:extLst>
      <p:ext uri="{BB962C8B-B14F-4D97-AF65-F5344CB8AC3E}">
        <p14:creationId xmlns:p14="http://schemas.microsoft.com/office/powerpoint/2010/main" val="1193401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Grant Requirements</a:t>
            </a: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35</a:t>
            </a:fld>
            <a:endParaRPr lang="en-US" dirty="0"/>
          </a:p>
        </p:txBody>
      </p:sp>
      <p:sp>
        <p:nvSpPr>
          <p:cNvPr id="6" name="Content Placeholder 5"/>
          <p:cNvSpPr>
            <a:spLocks noGrp="1"/>
          </p:cNvSpPr>
          <p:nvPr>
            <p:ph idx="1"/>
          </p:nvPr>
        </p:nvSpPr>
        <p:spPr>
          <a:xfrm>
            <a:off x="457200" y="1371600"/>
            <a:ext cx="8229600" cy="4525963"/>
          </a:xfrm>
        </p:spPr>
        <p:txBody>
          <a:bodyPr>
            <a:normAutofit/>
          </a:bodyPr>
          <a:lstStyle/>
          <a:p>
            <a:r>
              <a:rPr lang="en-US" dirty="0" smtClean="0"/>
              <a:t>Each grantee </a:t>
            </a:r>
            <a:r>
              <a:rPr lang="en-US" b="1" u="sng" dirty="0" smtClean="0"/>
              <a:t>must</a:t>
            </a:r>
            <a:r>
              <a:rPr lang="en-US" dirty="0" smtClean="0"/>
              <a:t> submit the following:</a:t>
            </a:r>
          </a:p>
          <a:p>
            <a:pPr marL="400050" lvl="1" indent="0">
              <a:buNone/>
            </a:pPr>
            <a:r>
              <a:rPr lang="en-US" sz="2400" dirty="0" smtClean="0"/>
              <a:t>-Evaluation Template which provides a status report of their project to the McKinney-Vento State Coordinator three times during the program year</a:t>
            </a:r>
            <a:r>
              <a:rPr lang="en-US" sz="2400" dirty="0" smtClean="0"/>
              <a:t>.</a:t>
            </a:r>
          </a:p>
          <a:p>
            <a:pPr marL="400050" lvl="1" indent="0">
              <a:buNone/>
            </a:pPr>
            <a:endParaRPr lang="en-US" sz="2400" dirty="0" smtClean="0"/>
          </a:p>
          <a:p>
            <a:pPr marL="400050" lvl="1" indent="0">
              <a:buNone/>
            </a:pPr>
            <a:r>
              <a:rPr lang="en-US" sz="2400" dirty="0" smtClean="0"/>
              <a:t>-Submission of an end of year report evaluating their local program in how the needs of the homeless children and youth in the school have been met. An end of the year template will be provided to schools for submission.</a:t>
            </a:r>
          </a:p>
          <a:p>
            <a:endParaRPr lang="en-US" dirty="0"/>
          </a:p>
        </p:txBody>
      </p:sp>
    </p:spTree>
    <p:extLst>
      <p:ext uri="{BB962C8B-B14F-4D97-AF65-F5344CB8AC3E}">
        <p14:creationId xmlns:p14="http://schemas.microsoft.com/office/powerpoint/2010/main" val="1893497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723"/>
            <a:ext cx="7467599" cy="1143000"/>
          </a:xfrm>
        </p:spPr>
        <p:txBody>
          <a:bodyPr>
            <a:normAutofit/>
          </a:bodyPr>
          <a:lstStyle/>
          <a:p>
            <a:r>
              <a:rPr lang="en-US" dirty="0" smtClean="0"/>
              <a:t>Scoring Weights</a:t>
            </a: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36</a:t>
            </a:fld>
            <a:endParaRPr lang="en-US" dirty="0"/>
          </a:p>
        </p:txBody>
      </p:sp>
      <p:sp>
        <p:nvSpPr>
          <p:cNvPr id="6" name="Content Placeholder 5"/>
          <p:cNvSpPr>
            <a:spLocks noGrp="1"/>
          </p:cNvSpPr>
          <p:nvPr>
            <p:ph idx="1"/>
          </p:nvPr>
        </p:nvSpPr>
        <p:spPr>
          <a:xfrm>
            <a:off x="457200" y="1371600"/>
            <a:ext cx="8229600" cy="4525963"/>
          </a:xfrm>
        </p:spPr>
        <p:txBody>
          <a:bodyPr>
            <a:normAutofit/>
          </a:bodyPr>
          <a:lstStyle/>
          <a:p>
            <a:pPr lvl="0"/>
            <a:r>
              <a:rPr lang="en-US" sz="2200" dirty="0"/>
              <a:t>The score will be based on a 100 point </a:t>
            </a:r>
            <a:r>
              <a:rPr lang="en-US" sz="2200" dirty="0" smtClean="0"/>
              <a:t>scale</a:t>
            </a:r>
          </a:p>
          <a:p>
            <a:pPr lvl="0"/>
            <a:endParaRPr lang="en-US" sz="2200" dirty="0"/>
          </a:p>
          <a:p>
            <a:pPr lvl="0"/>
            <a:r>
              <a:rPr lang="en-US" sz="2200" dirty="0"/>
              <a:t>Maximum possible points 100 </a:t>
            </a:r>
            <a:r>
              <a:rPr lang="en-US" sz="2200" b="1" dirty="0"/>
              <a:t>NOTE:</a:t>
            </a:r>
            <a:r>
              <a:rPr lang="en-US" sz="2200" dirty="0"/>
              <a:t> Applications that are incomplete (non-submission of parts I,II, III, IV, V) will be disqualified.</a:t>
            </a:r>
          </a:p>
          <a:p>
            <a:pPr lvl="2">
              <a:buFont typeface="Wingdings" panose="05000000000000000000" pitchFamily="2" charset="2"/>
              <a:buChar char="ü"/>
            </a:pPr>
            <a:r>
              <a:rPr lang="en-US" sz="2200" dirty="0"/>
              <a:t>Organization - 5 points</a:t>
            </a:r>
          </a:p>
          <a:p>
            <a:pPr lvl="2">
              <a:buFont typeface="Wingdings" panose="05000000000000000000" pitchFamily="2" charset="2"/>
              <a:buChar char="ü"/>
            </a:pPr>
            <a:r>
              <a:rPr lang="en-US" sz="2200" dirty="0"/>
              <a:t>Part I – 0 points</a:t>
            </a:r>
          </a:p>
          <a:p>
            <a:pPr lvl="2">
              <a:buFont typeface="Wingdings" panose="05000000000000000000" pitchFamily="2" charset="2"/>
              <a:buChar char="ü"/>
            </a:pPr>
            <a:r>
              <a:rPr lang="en-US" sz="2200" dirty="0"/>
              <a:t>Part II – 70 points</a:t>
            </a:r>
          </a:p>
          <a:p>
            <a:pPr lvl="2">
              <a:buFont typeface="Wingdings" panose="05000000000000000000" pitchFamily="2" charset="2"/>
              <a:buChar char="ü"/>
            </a:pPr>
            <a:r>
              <a:rPr lang="en-US" sz="2200" dirty="0"/>
              <a:t>Part III – 25 points</a:t>
            </a:r>
          </a:p>
          <a:p>
            <a:pPr lvl="2">
              <a:buFont typeface="Wingdings" panose="05000000000000000000" pitchFamily="2" charset="2"/>
              <a:buChar char="ü"/>
            </a:pPr>
            <a:r>
              <a:rPr lang="en-US" sz="2200" dirty="0"/>
              <a:t>Part IV – 0</a:t>
            </a:r>
          </a:p>
          <a:p>
            <a:pPr lvl="2">
              <a:buFont typeface="Wingdings" panose="05000000000000000000" pitchFamily="2" charset="2"/>
              <a:buChar char="ü"/>
            </a:pPr>
            <a:r>
              <a:rPr lang="en-US" sz="2200" dirty="0"/>
              <a:t>Part V – 0</a:t>
            </a:r>
          </a:p>
          <a:p>
            <a:endParaRPr lang="en-US" dirty="0"/>
          </a:p>
        </p:txBody>
      </p:sp>
    </p:spTree>
    <p:extLst>
      <p:ext uri="{BB962C8B-B14F-4D97-AF65-F5344CB8AC3E}">
        <p14:creationId xmlns:p14="http://schemas.microsoft.com/office/powerpoint/2010/main" val="3900464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Reviewing &amp; Scoring Process</a:t>
            </a: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37</a:t>
            </a:fld>
            <a:endParaRPr lang="en-US" dirty="0"/>
          </a:p>
        </p:txBody>
      </p:sp>
      <p:sp>
        <p:nvSpPr>
          <p:cNvPr id="6" name="Content Placeholder 5"/>
          <p:cNvSpPr>
            <a:spLocks noGrp="1"/>
          </p:cNvSpPr>
          <p:nvPr>
            <p:ph idx="1"/>
          </p:nvPr>
        </p:nvSpPr>
        <p:spPr>
          <a:xfrm>
            <a:off x="457200" y="1371600"/>
            <a:ext cx="8229600" cy="4525963"/>
          </a:xfrm>
        </p:spPr>
        <p:txBody>
          <a:bodyPr>
            <a:normAutofit fontScale="70000" lnSpcReduction="20000"/>
          </a:bodyPr>
          <a:lstStyle/>
          <a:p>
            <a:pPr marL="0" indent="0">
              <a:buNone/>
            </a:pPr>
            <a:r>
              <a:rPr lang="en-US" b="1" dirty="0"/>
              <a:t>Review and Scoring Process</a:t>
            </a:r>
          </a:p>
          <a:p>
            <a:r>
              <a:rPr lang="en-US" sz="2900" dirty="0"/>
              <a:t>All applications will be reviewed and rated according to the following factors</a:t>
            </a:r>
            <a:r>
              <a:rPr lang="en-US" sz="2900" dirty="0" smtClean="0"/>
              <a:t>:</a:t>
            </a:r>
          </a:p>
          <a:p>
            <a:endParaRPr lang="en-US" sz="2900" dirty="0"/>
          </a:p>
          <a:p>
            <a:pPr lvl="0"/>
            <a:r>
              <a:rPr lang="en-US" sz="2900" dirty="0"/>
              <a:t>Submission of a quality application and requested supporting </a:t>
            </a:r>
            <a:r>
              <a:rPr lang="en-US" sz="2900" dirty="0" smtClean="0"/>
              <a:t>documents</a:t>
            </a:r>
          </a:p>
          <a:p>
            <a:pPr lvl="0"/>
            <a:endParaRPr lang="en-US" sz="2900" dirty="0" smtClean="0"/>
          </a:p>
          <a:p>
            <a:r>
              <a:rPr lang="en-US" sz="2900" dirty="0" smtClean="0"/>
              <a:t>Reviewers will be identified to review applications. Each application will be reviewed and scored individually and the average of the scores will be taken. However, if there is a huge discrepancy between reviewers’ scores, then a meeting will be conducted between the reviewers to discuss their scores.</a:t>
            </a:r>
          </a:p>
          <a:p>
            <a:pPr lvl="0"/>
            <a:endParaRPr lang="en-US" dirty="0"/>
          </a:p>
          <a:p>
            <a:pPr lvl="0"/>
            <a:endParaRPr lang="en-US" dirty="0"/>
          </a:p>
          <a:p>
            <a:pPr marL="0" indent="0">
              <a:buNone/>
            </a:pPr>
            <a:r>
              <a:rPr lang="en-US" cap="all" dirty="0"/>
              <a:t> </a:t>
            </a:r>
            <a:endParaRPr lang="en-US" dirty="0"/>
          </a:p>
          <a:p>
            <a:endParaRPr lang="en-US" dirty="0"/>
          </a:p>
        </p:txBody>
      </p:sp>
    </p:spTree>
    <p:extLst>
      <p:ext uri="{BB962C8B-B14F-4D97-AF65-F5344CB8AC3E}">
        <p14:creationId xmlns:p14="http://schemas.microsoft.com/office/powerpoint/2010/main" val="3904256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Reviewing &amp; Scoring Process</a:t>
            </a: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38</a:t>
            </a:fld>
            <a:endParaRPr lang="en-US" dirty="0"/>
          </a:p>
        </p:txBody>
      </p:sp>
      <p:sp>
        <p:nvSpPr>
          <p:cNvPr id="6" name="Content Placeholder 5"/>
          <p:cNvSpPr>
            <a:spLocks noGrp="1"/>
          </p:cNvSpPr>
          <p:nvPr>
            <p:ph idx="1"/>
          </p:nvPr>
        </p:nvSpPr>
        <p:spPr>
          <a:xfrm>
            <a:off x="457200" y="1371600"/>
            <a:ext cx="8229600" cy="4525963"/>
          </a:xfrm>
        </p:spPr>
        <p:txBody>
          <a:bodyPr>
            <a:normAutofit/>
          </a:bodyPr>
          <a:lstStyle/>
          <a:p>
            <a:pPr marL="0" lvl="0" indent="0">
              <a:buNone/>
            </a:pPr>
            <a:r>
              <a:rPr lang="en-US" sz="2000" dirty="0" smtClean="0"/>
              <a:t>The BIE state coordinator will review the recommendations of the reviewers, funds available and will weigh this against the following criterions. </a:t>
            </a:r>
            <a:endParaRPr lang="en-US" sz="2000" dirty="0" smtClean="0"/>
          </a:p>
          <a:p>
            <a:pPr marL="0" lvl="0" indent="0">
              <a:buNone/>
            </a:pPr>
            <a:endParaRPr lang="en-US" sz="2000" dirty="0" smtClean="0"/>
          </a:p>
          <a:p>
            <a:pPr lvl="0"/>
            <a:r>
              <a:rPr lang="en-US" sz="2000" cap="all" dirty="0" smtClean="0"/>
              <a:t>T</a:t>
            </a:r>
            <a:r>
              <a:rPr lang="en-US" sz="2000" dirty="0" smtClean="0"/>
              <a:t>he </a:t>
            </a:r>
            <a:r>
              <a:rPr lang="en-US" sz="2000" b="1" dirty="0" smtClean="0"/>
              <a:t>number of children and youth experiencing homelessness</a:t>
            </a:r>
            <a:r>
              <a:rPr lang="en-US" sz="2000" dirty="0" smtClean="0"/>
              <a:t> (a priority criterion</a:t>
            </a:r>
            <a:r>
              <a:rPr lang="en-US" sz="2000" dirty="0" smtClean="0"/>
              <a:t>)</a:t>
            </a:r>
          </a:p>
          <a:p>
            <a:pPr lvl="0"/>
            <a:endParaRPr lang="en-US" sz="2000" dirty="0" smtClean="0"/>
          </a:p>
          <a:p>
            <a:pPr lvl="0"/>
            <a:r>
              <a:rPr lang="en-US" sz="2000" dirty="0" smtClean="0"/>
              <a:t>Educational needs and support service needs of children and youth experiencing homelessness</a:t>
            </a:r>
          </a:p>
        </p:txBody>
      </p:sp>
    </p:spTree>
    <p:extLst>
      <p:ext uri="{BB962C8B-B14F-4D97-AF65-F5344CB8AC3E}">
        <p14:creationId xmlns:p14="http://schemas.microsoft.com/office/powerpoint/2010/main" val="30621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Reviewing &amp; Scoring Process</a:t>
            </a: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39</a:t>
            </a:fld>
            <a:endParaRPr lang="en-US" dirty="0"/>
          </a:p>
        </p:txBody>
      </p:sp>
      <p:sp>
        <p:nvSpPr>
          <p:cNvPr id="6" name="Content Placeholder 5"/>
          <p:cNvSpPr>
            <a:spLocks noGrp="1"/>
          </p:cNvSpPr>
          <p:nvPr>
            <p:ph idx="1"/>
          </p:nvPr>
        </p:nvSpPr>
        <p:spPr>
          <a:xfrm>
            <a:off x="457200" y="1371600"/>
            <a:ext cx="8229600" cy="4525963"/>
          </a:xfrm>
        </p:spPr>
        <p:txBody>
          <a:bodyPr>
            <a:normAutofit/>
          </a:bodyPr>
          <a:lstStyle/>
          <a:p>
            <a:pPr lvl="0"/>
            <a:r>
              <a:rPr lang="en-US" sz="2000" dirty="0" smtClean="0"/>
              <a:t>The quality of the proposed program, including how the proposed use of funds will facilitate identification, enrollment, retention, and educational success of children and youth experiencing </a:t>
            </a:r>
            <a:r>
              <a:rPr lang="en-US" sz="2000" dirty="0" smtClean="0"/>
              <a:t>homelessness</a:t>
            </a:r>
          </a:p>
          <a:p>
            <a:pPr lvl="0"/>
            <a:endParaRPr lang="en-US" sz="2000" dirty="0" smtClean="0"/>
          </a:p>
          <a:p>
            <a:pPr lvl="0"/>
            <a:r>
              <a:rPr lang="en-US" sz="2000" cap="all" dirty="0" smtClean="0"/>
              <a:t>T</a:t>
            </a:r>
            <a:r>
              <a:rPr lang="en-US" sz="2000" dirty="0" smtClean="0"/>
              <a:t>he extent to which the program coordinates and collaborates with local services providers</a:t>
            </a:r>
          </a:p>
          <a:p>
            <a:endParaRPr lang="en-US" dirty="0" smtClean="0"/>
          </a:p>
          <a:p>
            <a:endParaRPr lang="en-US" dirty="0"/>
          </a:p>
        </p:txBody>
      </p:sp>
    </p:spTree>
    <p:extLst>
      <p:ext uri="{BB962C8B-B14F-4D97-AF65-F5344CB8AC3E}">
        <p14:creationId xmlns:p14="http://schemas.microsoft.com/office/powerpoint/2010/main" val="878551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239000" cy="899160"/>
          </a:xfrm>
        </p:spPr>
        <p:txBody>
          <a:bodyPr>
            <a:normAutofit/>
          </a:bodyPr>
          <a:lstStyle/>
          <a:p>
            <a:r>
              <a:rPr lang="en-US" sz="4000" dirty="0" smtClean="0"/>
              <a:t>Goals</a:t>
            </a:r>
            <a:endParaRPr lang="en-US" sz="4000" dirty="0"/>
          </a:p>
        </p:txBody>
      </p:sp>
      <p:sp>
        <p:nvSpPr>
          <p:cNvPr id="3" name="Content Placeholder 2"/>
          <p:cNvSpPr>
            <a:spLocks noGrp="1"/>
          </p:cNvSpPr>
          <p:nvPr>
            <p:ph idx="1"/>
          </p:nvPr>
        </p:nvSpPr>
        <p:spPr>
          <a:xfrm>
            <a:off x="304801" y="838200"/>
            <a:ext cx="8153400" cy="5562600"/>
          </a:xfrm>
        </p:spPr>
        <p:txBody>
          <a:bodyPr>
            <a:normAutofit fontScale="77500" lnSpcReduction="20000"/>
          </a:bodyPr>
          <a:lstStyle/>
          <a:p>
            <a:r>
              <a:rPr lang="en-US" sz="2800" dirty="0"/>
              <a:t>Provide </a:t>
            </a:r>
            <a:r>
              <a:rPr lang="en-US" sz="2800" b="1" dirty="0"/>
              <a:t>immediate enrollment </a:t>
            </a:r>
            <a:r>
              <a:rPr lang="en-US" sz="2800" dirty="0"/>
              <a:t>of homeless children who are not already enrolled. This includes reviewing and revising any laws, regulations, practices, or policies that may act as barriers to the enrollment, attendance, or success of homeless children and </a:t>
            </a:r>
            <a:r>
              <a:rPr lang="en-US" sz="2800" dirty="0" smtClean="0"/>
              <a:t>youth</a:t>
            </a:r>
          </a:p>
          <a:p>
            <a:endParaRPr lang="en-US" sz="2800" dirty="0"/>
          </a:p>
          <a:p>
            <a:r>
              <a:rPr lang="en-US" sz="2800" dirty="0"/>
              <a:t>Provide </a:t>
            </a:r>
            <a:r>
              <a:rPr lang="en-US" sz="2800" b="1" dirty="0"/>
              <a:t>school stability </a:t>
            </a:r>
            <a:r>
              <a:rPr lang="en-US" sz="2800" dirty="0"/>
              <a:t>for students experiencing homelessness by allowing them to remain in their school of origin when this is in the child’s or youth’s best interest and providing transportation to and from the student's school of origin at the parent’s/guardian’s or unaccompanied youth’s </a:t>
            </a:r>
            <a:r>
              <a:rPr lang="en-US" sz="2800" dirty="0" smtClean="0"/>
              <a:t>request</a:t>
            </a:r>
          </a:p>
          <a:p>
            <a:endParaRPr lang="en-US" sz="2800" dirty="0"/>
          </a:p>
          <a:p>
            <a:r>
              <a:rPr lang="en-US" sz="2800" dirty="0"/>
              <a:t>Ensure that homeless students are provided services in such a way that they are not </a:t>
            </a:r>
            <a:r>
              <a:rPr lang="en-US" sz="2800" b="1" dirty="0"/>
              <a:t>isolated or </a:t>
            </a:r>
            <a:r>
              <a:rPr lang="en-US" sz="2800" b="1" dirty="0" smtClean="0"/>
              <a:t>stigmatized</a:t>
            </a:r>
          </a:p>
          <a:p>
            <a:endParaRPr lang="en-US" sz="2800" dirty="0"/>
          </a:p>
          <a:p>
            <a:r>
              <a:rPr lang="en-US" sz="2800" dirty="0"/>
              <a:t>Promote </a:t>
            </a:r>
            <a:r>
              <a:rPr lang="en-US" sz="2800" b="1" dirty="0"/>
              <a:t>school success </a:t>
            </a:r>
            <a:r>
              <a:rPr lang="en-US" sz="2800" dirty="0"/>
              <a:t>and </a:t>
            </a:r>
            <a:r>
              <a:rPr lang="en-US" sz="2800" b="1" dirty="0"/>
              <a:t>completion</a:t>
            </a:r>
            <a:r>
              <a:rPr lang="en-US" sz="2800" dirty="0"/>
              <a:t> for homeless </a:t>
            </a:r>
            <a:r>
              <a:rPr lang="en-US" sz="2800" dirty="0" smtClean="0"/>
              <a:t>students</a:t>
            </a:r>
          </a:p>
          <a:p>
            <a:endParaRPr lang="en-US" sz="2800" dirty="0"/>
          </a:p>
          <a:p>
            <a:r>
              <a:rPr lang="en-US" sz="2800" dirty="0"/>
              <a:t>Support </a:t>
            </a:r>
            <a:r>
              <a:rPr lang="en-US" sz="2800" b="1" dirty="0"/>
              <a:t>collaboration</a:t>
            </a:r>
            <a:r>
              <a:rPr lang="en-US" sz="2800" dirty="0"/>
              <a:t> between school districts and community agencies serving homeless </a:t>
            </a:r>
            <a:r>
              <a:rPr lang="en-US" sz="2800" dirty="0" smtClean="0"/>
              <a:t>students</a:t>
            </a:r>
            <a:endParaRPr lang="en-US" sz="2800"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4</a:t>
            </a:fld>
            <a:endParaRPr lang="en-US" dirty="0"/>
          </a:p>
        </p:txBody>
      </p:sp>
    </p:spTree>
    <p:extLst>
      <p:ext uri="{BB962C8B-B14F-4D97-AF65-F5344CB8AC3E}">
        <p14:creationId xmlns:p14="http://schemas.microsoft.com/office/powerpoint/2010/main" val="796851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751"/>
            <a:ext cx="7467599" cy="1143000"/>
          </a:xfrm>
        </p:spPr>
        <p:txBody>
          <a:bodyPr>
            <a:normAutofit/>
          </a:bodyPr>
          <a:lstStyle/>
          <a:p>
            <a:r>
              <a:rPr lang="en-US" dirty="0" smtClean="0"/>
              <a:t>Reviewing &amp; Scoring Process</a:t>
            </a:r>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40</a:t>
            </a:fld>
            <a:endParaRPr lang="en-US" dirty="0"/>
          </a:p>
        </p:txBody>
      </p:sp>
      <p:sp>
        <p:nvSpPr>
          <p:cNvPr id="6" name="Content Placeholder 5"/>
          <p:cNvSpPr>
            <a:spLocks noGrp="1"/>
          </p:cNvSpPr>
          <p:nvPr>
            <p:ph idx="1"/>
          </p:nvPr>
        </p:nvSpPr>
        <p:spPr>
          <a:xfrm>
            <a:off x="457200" y="1371600"/>
            <a:ext cx="8229600" cy="4525963"/>
          </a:xfrm>
        </p:spPr>
        <p:txBody>
          <a:bodyPr>
            <a:normAutofit/>
          </a:bodyPr>
          <a:lstStyle/>
          <a:p>
            <a:pPr lvl="0"/>
            <a:r>
              <a:rPr lang="en-US" sz="2200" dirty="0" smtClean="0"/>
              <a:t>Ensuring no duplication of </a:t>
            </a:r>
            <a:r>
              <a:rPr lang="en-US" sz="2200" dirty="0" smtClean="0"/>
              <a:t>effort</a:t>
            </a:r>
          </a:p>
          <a:p>
            <a:pPr lvl="0"/>
            <a:endParaRPr lang="en-US" sz="2200" dirty="0" smtClean="0"/>
          </a:p>
          <a:p>
            <a:pPr lvl="0"/>
            <a:r>
              <a:rPr lang="en-US" sz="2200" dirty="0" smtClean="0"/>
              <a:t>Ensuring no duplication of other funding received (i.e. tutoring already funded by 21</a:t>
            </a:r>
            <a:r>
              <a:rPr lang="en-US" sz="2200" baseline="30000" dirty="0" smtClean="0"/>
              <a:t>st</a:t>
            </a:r>
            <a:r>
              <a:rPr lang="en-US" sz="2200" dirty="0" smtClean="0"/>
              <a:t> Century grant</a:t>
            </a:r>
            <a:r>
              <a:rPr lang="en-US" sz="2200" dirty="0" smtClean="0"/>
              <a:t>)</a:t>
            </a:r>
          </a:p>
          <a:p>
            <a:pPr lvl="0"/>
            <a:endParaRPr lang="en-US" sz="2200" dirty="0" smtClean="0"/>
          </a:p>
          <a:p>
            <a:pPr lvl="0"/>
            <a:r>
              <a:rPr lang="en-US" sz="2200" dirty="0" smtClean="0"/>
              <a:t>Providing evidence of  satisfactory performance on previous </a:t>
            </a:r>
            <a:r>
              <a:rPr lang="en-US" sz="2200" dirty="0" smtClean="0"/>
              <a:t>projects</a:t>
            </a:r>
          </a:p>
          <a:p>
            <a:pPr lvl="0"/>
            <a:endParaRPr lang="en-US" sz="2200" dirty="0" smtClean="0"/>
          </a:p>
          <a:p>
            <a:pPr lvl="0"/>
            <a:r>
              <a:rPr lang="en-US" sz="2200" dirty="0" smtClean="0"/>
              <a:t>Addressing the priority factors outlined in the legislation (i.e. educational stability, local liaison, enrollment, documentation of need, allowable uses of funds, coordination with other programs, such as Title I, Part A, tribal social services, etc.)</a:t>
            </a:r>
          </a:p>
          <a:p>
            <a:endParaRPr lang="en-US" dirty="0"/>
          </a:p>
        </p:txBody>
      </p:sp>
    </p:spTree>
    <p:extLst>
      <p:ext uri="{BB962C8B-B14F-4D97-AF65-F5344CB8AC3E}">
        <p14:creationId xmlns:p14="http://schemas.microsoft.com/office/powerpoint/2010/main" val="212712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9600" y="35626"/>
            <a:ext cx="7467599" cy="1143000"/>
          </a:xfrm>
        </p:spPr>
        <p:txBody>
          <a:bodyPr>
            <a:normAutofit/>
          </a:bodyPr>
          <a:lstStyle/>
          <a:p>
            <a:pPr eaLnBrk="1" hangingPunct="1"/>
            <a:r>
              <a:rPr lang="en-US" sz="4000" dirty="0" smtClean="0"/>
              <a:t>Additional Resources</a:t>
            </a:r>
          </a:p>
        </p:txBody>
      </p:sp>
      <p:sp>
        <p:nvSpPr>
          <p:cNvPr id="17412" name="Content Placeholder 2"/>
          <p:cNvSpPr>
            <a:spLocks noGrp="1"/>
          </p:cNvSpPr>
          <p:nvPr>
            <p:ph idx="1"/>
          </p:nvPr>
        </p:nvSpPr>
        <p:spPr>
          <a:xfrm>
            <a:off x="457200" y="1143000"/>
            <a:ext cx="7467599" cy="5082382"/>
          </a:xfrm>
          <a:noFill/>
          <a:ln>
            <a:noFill/>
          </a:ln>
        </p:spPr>
        <p:txBody>
          <a:bodyPr>
            <a:normAutofit/>
          </a:bodyPr>
          <a:lstStyle/>
          <a:p>
            <a:r>
              <a:rPr lang="en-US" sz="1800" b="1" dirty="0" smtClean="0"/>
              <a:t>The National Center for Homeless Education (NCHE) w</a:t>
            </a:r>
            <a:r>
              <a:rPr lang="en-US" sz="1800" b="1" i="1" dirty="0" smtClean="0"/>
              <a:t>ww.serve.org/nche</a:t>
            </a:r>
            <a:r>
              <a:rPr lang="en-US" sz="1800" b="1" dirty="0" smtClean="0"/>
              <a:t> </a:t>
            </a:r>
          </a:p>
          <a:p>
            <a:endParaRPr lang="en-US" sz="1800" b="1" dirty="0" smtClean="0"/>
          </a:p>
          <a:p>
            <a:r>
              <a:rPr lang="en-US" sz="1800" b="1" dirty="0" smtClean="0"/>
              <a:t>U.S. Department of Education, Education for Homeless Children Youth Program </a:t>
            </a:r>
            <a:r>
              <a:rPr lang="en-US" sz="1800" b="1" i="1" dirty="0" smtClean="0"/>
              <a:t>www.ed.gov/programs/homeless/index.html </a:t>
            </a:r>
          </a:p>
          <a:p>
            <a:endParaRPr lang="en-US" sz="1800" b="1" i="1" dirty="0" smtClean="0"/>
          </a:p>
          <a:p>
            <a:r>
              <a:rPr lang="en-US" sz="1800" b="1" dirty="0" smtClean="0"/>
              <a:t>The National Association for the Education of Homeless Children and Youth (NAEHCY) </a:t>
            </a:r>
            <a:r>
              <a:rPr lang="en-US" sz="1800" b="1" i="1" dirty="0" smtClean="0"/>
              <a:t>www.naehcy.org </a:t>
            </a:r>
          </a:p>
          <a:p>
            <a:endParaRPr lang="en-US" sz="1800" b="1" i="1" dirty="0" smtClean="0"/>
          </a:p>
          <a:p>
            <a:r>
              <a:rPr lang="en-US" sz="1800" b="1" dirty="0" smtClean="0"/>
              <a:t>The National Law Center on Homelessness and Poverty (NLCHP) w</a:t>
            </a:r>
            <a:r>
              <a:rPr lang="en-US" sz="1800" b="1" i="1" dirty="0" smtClean="0"/>
              <a:t>ww.nlchp.org</a:t>
            </a:r>
            <a:r>
              <a:rPr lang="en-US" sz="1800" b="1" dirty="0" smtClean="0"/>
              <a:t> </a:t>
            </a:r>
          </a:p>
          <a:p>
            <a:endParaRPr lang="en-US" sz="1800" b="1" dirty="0" smtClean="0"/>
          </a:p>
          <a:p>
            <a:r>
              <a:rPr lang="en-US" sz="1800" b="1" dirty="0" smtClean="0">
                <a:solidFill>
                  <a:srgbClr val="FF0000"/>
                </a:solidFill>
              </a:rPr>
              <a:t>Bureau of Indian Education—McKinney- Vento http://www.bie.edu/Programs/supprog/TitleXC/index.htm</a:t>
            </a:r>
          </a:p>
          <a:p>
            <a:pPr eaLnBrk="1" hangingPunct="1"/>
            <a:endParaRPr lang="en-US" sz="2400" dirty="0" smtClean="0"/>
          </a:p>
        </p:txBody>
      </p:sp>
      <p:sp>
        <p:nvSpPr>
          <p:cNvPr id="4" name="Slide Number Placeholder 3"/>
          <p:cNvSpPr>
            <a:spLocks noGrp="1"/>
          </p:cNvSpPr>
          <p:nvPr>
            <p:ph type="sldNum" sz="quarter" idx="12"/>
          </p:nvPr>
        </p:nvSpPr>
        <p:spPr/>
        <p:txBody>
          <a:bodyPr>
            <a:normAutofit/>
          </a:bodyPr>
          <a:lstStyle/>
          <a:p>
            <a:pPr>
              <a:defRPr/>
            </a:pPr>
            <a:fld id="{702CC1DC-8D50-4D03-A423-EFCE72397DF2}" type="slidenum">
              <a:rPr lang="en-US"/>
              <a:pPr>
                <a:defRPr/>
              </a:pPr>
              <a:t>41</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875"/>
            <a:ext cx="7470568" cy="1143000"/>
          </a:xfrm>
        </p:spPr>
        <p:txBody>
          <a:bodyPr>
            <a:normAutofit/>
          </a:bodyPr>
          <a:lstStyle/>
          <a:p>
            <a:pPr algn="ctr"/>
            <a:r>
              <a:rPr lang="en-US" dirty="0" smtClean="0"/>
              <a:t>Contact Information</a:t>
            </a:r>
            <a:endParaRPr lang="en-US" dirty="0"/>
          </a:p>
        </p:txBody>
      </p:sp>
      <p:sp>
        <p:nvSpPr>
          <p:cNvPr id="3" name="Content Placeholder 2"/>
          <p:cNvSpPr>
            <a:spLocks noGrp="1"/>
          </p:cNvSpPr>
          <p:nvPr>
            <p:ph idx="1"/>
          </p:nvPr>
        </p:nvSpPr>
        <p:spPr>
          <a:xfrm>
            <a:off x="762000" y="1066800"/>
            <a:ext cx="7481454" cy="5160336"/>
          </a:xfrm>
        </p:spPr>
        <p:txBody>
          <a:bodyPr>
            <a:normAutofit/>
          </a:bodyPr>
          <a:lstStyle/>
          <a:p>
            <a:pPr marL="0" indent="0" algn="ctr">
              <a:buNone/>
            </a:pPr>
            <a:r>
              <a:rPr lang="en-US" sz="3600" b="1" dirty="0" smtClean="0"/>
              <a:t>Dr. Valerie Todacheene, Education Program Specialist</a:t>
            </a:r>
            <a:endParaRPr lang="en-US" sz="3600" b="1" dirty="0"/>
          </a:p>
          <a:p>
            <a:pPr marL="457200" lvl="1" indent="0" algn="ctr">
              <a:buNone/>
            </a:pPr>
            <a:r>
              <a:rPr lang="en-US" sz="3600" dirty="0"/>
              <a:t>E-mail: </a:t>
            </a:r>
            <a:r>
              <a:rPr lang="en-US" sz="3600" dirty="0" smtClean="0">
                <a:hlinkClick r:id="rId2"/>
              </a:rPr>
              <a:t>Valerie.Todacheene@bie.edu</a:t>
            </a:r>
            <a:r>
              <a:rPr lang="en-US" sz="3600" dirty="0" smtClean="0"/>
              <a:t> </a:t>
            </a:r>
            <a:endParaRPr lang="en-US" sz="3600" dirty="0"/>
          </a:p>
          <a:p>
            <a:pPr marL="457200" lvl="1" indent="0" algn="ctr">
              <a:buNone/>
            </a:pPr>
            <a:r>
              <a:rPr lang="en-US" sz="3600" dirty="0" err="1"/>
              <a:t>Ph</a:t>
            </a:r>
            <a:r>
              <a:rPr lang="en-US" sz="3600" dirty="0"/>
              <a:t>: </a:t>
            </a:r>
            <a:r>
              <a:rPr lang="en-US" sz="3600" dirty="0" smtClean="0"/>
              <a:t>505.563.5269</a:t>
            </a:r>
            <a:endParaRPr lang="en-US" sz="3600" dirty="0"/>
          </a:p>
          <a:p>
            <a:endParaRPr lang="en-US" sz="2000" b="1" dirty="0"/>
          </a:p>
          <a:p>
            <a:endParaRPr lang="en-US" sz="2000"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42</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sp>
        <p:nvSpPr>
          <p:cNvPr id="4" name="Slide Number Placeholder 3"/>
          <p:cNvSpPr>
            <a:spLocks noGrp="1"/>
          </p:cNvSpPr>
          <p:nvPr>
            <p:ph type="sldNum" sz="quarter" idx="12"/>
          </p:nvPr>
        </p:nvSpPr>
        <p:spPr/>
        <p:txBody>
          <a:bodyPr>
            <a:normAutofit/>
          </a:bodyPr>
          <a:lstStyle/>
          <a:p>
            <a:pPr>
              <a:defRPr/>
            </a:pPr>
            <a:fld id="{3596DC4F-A99F-4AAA-959D-9EBD50C7654B}" type="slidenum">
              <a:rPr lang="en-US" smtClean="0"/>
              <a:pPr>
                <a:defRPr/>
              </a:pPr>
              <a:t>43</a:t>
            </a:fld>
            <a:endParaRPr lang="en-US" dirty="0"/>
          </a:p>
        </p:txBody>
      </p:sp>
      <p:pic>
        <p:nvPicPr>
          <p:cNvPr id="2054" name="Picture 6" descr="C:\Users\Valerie.Todacheene\AppData\Local\Microsoft\Windows\Temporary Internet Files\Content.IE5\9H86GI7T\MC90043485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8605" y="30480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7543800" cy="1143000"/>
          </a:xfrm>
        </p:spPr>
        <p:txBody>
          <a:bodyPr>
            <a:normAutofit/>
          </a:bodyPr>
          <a:lstStyle/>
          <a:p>
            <a:r>
              <a:rPr lang="en-US" dirty="0" smtClean="0"/>
              <a:t>Definition of Homeless?</a:t>
            </a:r>
            <a:endParaRPr lang="en-US" dirty="0"/>
          </a:p>
        </p:txBody>
      </p:sp>
      <p:sp>
        <p:nvSpPr>
          <p:cNvPr id="3" name="Content Placeholder 2"/>
          <p:cNvSpPr>
            <a:spLocks noGrp="1"/>
          </p:cNvSpPr>
          <p:nvPr>
            <p:ph idx="1"/>
          </p:nvPr>
        </p:nvSpPr>
        <p:spPr>
          <a:xfrm>
            <a:off x="304801" y="990600"/>
            <a:ext cx="8381999" cy="5539582"/>
          </a:xfrm>
        </p:spPr>
        <p:txBody>
          <a:bodyPr>
            <a:normAutofit fontScale="92500"/>
          </a:bodyPr>
          <a:lstStyle/>
          <a:p>
            <a:pPr marL="457200" lvl="1" indent="0">
              <a:buNone/>
            </a:pPr>
            <a:r>
              <a:rPr lang="en-US" dirty="0" smtClean="0"/>
              <a:t>An individual who lacks a </a:t>
            </a:r>
            <a:r>
              <a:rPr lang="en-US" b="1" dirty="0" smtClean="0"/>
              <a:t>fixed</a:t>
            </a:r>
            <a:r>
              <a:rPr lang="en-US" dirty="0" smtClean="0"/>
              <a:t>, </a:t>
            </a:r>
            <a:r>
              <a:rPr lang="en-US" b="1" dirty="0" smtClean="0"/>
              <a:t>regular</a:t>
            </a:r>
            <a:r>
              <a:rPr lang="en-US" dirty="0" smtClean="0"/>
              <a:t>, and </a:t>
            </a:r>
            <a:r>
              <a:rPr lang="en-US" b="1" dirty="0" smtClean="0"/>
              <a:t>adequate</a:t>
            </a:r>
            <a:r>
              <a:rPr lang="en-US" dirty="0" smtClean="0"/>
              <a:t>  nighttime residence, including children and youth who are: </a:t>
            </a:r>
          </a:p>
          <a:p>
            <a:pPr lvl="2"/>
            <a:r>
              <a:rPr lang="en-US" dirty="0" smtClean="0"/>
              <a:t>Sharing housing due to loss of housing or economic hardship.</a:t>
            </a:r>
            <a:endParaRPr lang="en-US" sz="2800" dirty="0" smtClean="0"/>
          </a:p>
          <a:p>
            <a:pPr lvl="2"/>
            <a:r>
              <a:rPr lang="en-US" dirty="0" smtClean="0"/>
              <a:t>Living in motels, hotels, trailer parks, or camping grounds due to lack of alternative adequate housing.</a:t>
            </a:r>
            <a:endParaRPr lang="en-US" sz="2800" dirty="0" smtClean="0"/>
          </a:p>
          <a:p>
            <a:pPr lvl="2"/>
            <a:r>
              <a:rPr lang="en-US" dirty="0" smtClean="0"/>
              <a:t>Living in emergency or transitional housing. </a:t>
            </a:r>
            <a:endParaRPr lang="en-US" sz="2800" dirty="0" smtClean="0"/>
          </a:p>
          <a:p>
            <a:pPr lvl="2"/>
            <a:r>
              <a:rPr lang="en-US" dirty="0" smtClean="0"/>
              <a:t>Abandoned in hospitals.</a:t>
            </a:r>
            <a:endParaRPr lang="en-US" sz="2800" dirty="0" smtClean="0"/>
          </a:p>
          <a:p>
            <a:pPr lvl="2"/>
            <a:r>
              <a:rPr lang="en-US" dirty="0" smtClean="0"/>
              <a:t>Awaiting foster care. </a:t>
            </a:r>
            <a:endParaRPr lang="en-US" sz="2800" dirty="0" smtClean="0"/>
          </a:p>
          <a:p>
            <a:pPr lvl="2"/>
            <a:r>
              <a:rPr lang="en-US" dirty="0" smtClean="0"/>
              <a:t>Living in cars, parks, public spaces, abandoned buildings, substandard housing, and bus or train stations.</a:t>
            </a:r>
            <a:endParaRPr lang="en-US" sz="2800" dirty="0" smtClean="0"/>
          </a:p>
          <a:p>
            <a:pPr lvl="2"/>
            <a:r>
              <a:rPr lang="en-US" dirty="0" smtClean="0"/>
              <a:t>Children and youth who have a primary nighttime residence that is a public or private place not designed for, or ordinarily used as, regular sleeping accommodations.</a:t>
            </a:r>
            <a:endParaRPr lang="en-US" sz="2800" dirty="0" smtClean="0"/>
          </a:p>
          <a:p>
            <a:endParaRPr lang="en-US" dirty="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80464" cy="1143000"/>
          </a:xfrm>
        </p:spPr>
        <p:txBody>
          <a:bodyPr/>
          <a:lstStyle/>
          <a:p>
            <a:r>
              <a:rPr lang="en-US" dirty="0" smtClean="0"/>
              <a:t>Application Process</a:t>
            </a:r>
            <a:endParaRPr lang="en-US" dirty="0"/>
          </a:p>
        </p:txBody>
      </p:sp>
      <p:sp>
        <p:nvSpPr>
          <p:cNvPr id="3" name="Content Placeholder 2"/>
          <p:cNvSpPr>
            <a:spLocks noGrp="1"/>
          </p:cNvSpPr>
          <p:nvPr>
            <p:ph idx="1"/>
          </p:nvPr>
        </p:nvSpPr>
        <p:spPr>
          <a:xfrm>
            <a:off x="381001" y="1295400"/>
            <a:ext cx="8153399" cy="5181600"/>
          </a:xfrm>
        </p:spPr>
        <p:txBody>
          <a:bodyPr>
            <a:normAutofit/>
          </a:bodyPr>
          <a:lstStyle/>
          <a:p>
            <a:r>
              <a:rPr lang="en-US" sz="2800" dirty="0" smtClean="0"/>
              <a:t>Now accepting Applications until 2/6/2015</a:t>
            </a:r>
          </a:p>
          <a:p>
            <a:r>
              <a:rPr lang="en-US" sz="2800" dirty="0" smtClean="0"/>
              <a:t>Applications </a:t>
            </a:r>
            <a:r>
              <a:rPr lang="en-US" sz="2800" dirty="0"/>
              <a:t>have been distributed via e-mail to </a:t>
            </a:r>
            <a:r>
              <a:rPr lang="en-US" sz="2800" dirty="0" smtClean="0"/>
              <a:t>ADDs/ELOs</a:t>
            </a:r>
            <a:endParaRPr lang="en-US" sz="2800" dirty="0"/>
          </a:p>
          <a:p>
            <a:r>
              <a:rPr lang="en-US" sz="2800" dirty="0"/>
              <a:t>Applications also available on the BIE </a:t>
            </a:r>
            <a:r>
              <a:rPr lang="en-US" sz="2800" dirty="0" smtClean="0"/>
              <a:t>website (www.bie.edu)</a:t>
            </a:r>
            <a:endParaRPr lang="en-US" sz="2800" dirty="0"/>
          </a:p>
          <a:p>
            <a:r>
              <a:rPr lang="en-US" sz="2800" dirty="0" smtClean="0"/>
              <a:t>Awards </a:t>
            </a:r>
            <a:r>
              <a:rPr lang="en-US" sz="2800" dirty="0"/>
              <a:t>will be made </a:t>
            </a:r>
            <a:r>
              <a:rPr lang="en-US" sz="2800" dirty="0" smtClean="0"/>
              <a:t>03/06/2015 upon submission </a:t>
            </a:r>
            <a:r>
              <a:rPr lang="en-US" sz="2800" dirty="0"/>
              <a:t>of an approvable </a:t>
            </a:r>
            <a:r>
              <a:rPr lang="en-US" sz="2800" dirty="0" smtClean="0"/>
              <a:t>application</a:t>
            </a:r>
          </a:p>
          <a:p>
            <a:r>
              <a:rPr lang="en-US" sz="2800" dirty="0"/>
              <a:t>Award is </a:t>
            </a:r>
            <a:r>
              <a:rPr lang="en-US" sz="2800" dirty="0" smtClean="0"/>
              <a:t>3-years and is contingent </a:t>
            </a:r>
            <a:r>
              <a:rPr lang="en-US" sz="2800" dirty="0"/>
              <a:t>upon funding &amp; availability of </a:t>
            </a:r>
            <a:r>
              <a:rPr lang="en-US" sz="2800" dirty="0" smtClean="0"/>
              <a:t>funds and meeting application requirements.</a:t>
            </a: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smtClean="0"/>
          </a:p>
        </p:txBody>
      </p:sp>
      <p:sp>
        <p:nvSpPr>
          <p:cNvPr id="4" name="Slide Number Placeholder 3"/>
          <p:cNvSpPr>
            <a:spLocks noGrp="1"/>
          </p:cNvSpPr>
          <p:nvPr>
            <p:ph type="sldNum" sz="quarter" idx="12"/>
          </p:nvPr>
        </p:nvSpPr>
        <p:spPr/>
        <p:txBody>
          <a:bodyPr/>
          <a:lstStyle/>
          <a:p>
            <a:pPr>
              <a:defRPr/>
            </a:pPr>
            <a:fld id="{3596DC4F-A99F-4AAA-959D-9EBD50C7654B}" type="slidenum">
              <a:rPr lang="en-US" smtClean="0"/>
              <a:pPr>
                <a:defRPr/>
              </a:pPr>
              <a:t>6</a:t>
            </a:fld>
            <a:endParaRPr lang="en-US" dirty="0"/>
          </a:p>
        </p:txBody>
      </p:sp>
    </p:spTree>
    <p:extLst>
      <p:ext uri="{BB962C8B-B14F-4D97-AF65-F5344CB8AC3E}">
        <p14:creationId xmlns:p14="http://schemas.microsoft.com/office/powerpoint/2010/main" val="3060983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32657"/>
            <a:ext cx="7467599" cy="1143000"/>
          </a:xfrm>
        </p:spPr>
        <p:txBody>
          <a:bodyPr>
            <a:normAutofit/>
          </a:bodyPr>
          <a:lstStyle/>
          <a:p>
            <a:r>
              <a:rPr lang="en-US" sz="4000" dirty="0" smtClean="0"/>
              <a:t>Criteria for Award</a:t>
            </a:r>
            <a:endParaRPr lang="en-US" dirty="0" smtClean="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098305747"/>
              </p:ext>
            </p:extLst>
          </p:nvPr>
        </p:nvGraphicFramePr>
        <p:xfrm>
          <a:off x="1600200" y="1066800"/>
          <a:ext cx="5423026" cy="5484776"/>
        </p:xfrm>
        <a:graphic>
          <a:graphicData uri="http://schemas.openxmlformats.org/drawingml/2006/table">
            <a:tbl>
              <a:tblPr>
                <a:tableStyleId>{5C22544A-7EE6-4342-B048-85BDC9FD1C3A}</a:tableStyleId>
              </a:tblPr>
              <a:tblGrid>
                <a:gridCol w="4641932"/>
                <a:gridCol w="781094"/>
              </a:tblGrid>
              <a:tr h="142543">
                <a:tc>
                  <a:txBody>
                    <a:bodyPr/>
                    <a:lstStyle/>
                    <a:p>
                      <a:pPr marL="0" marR="0" algn="ctr">
                        <a:lnSpc>
                          <a:spcPct val="115000"/>
                        </a:lnSpc>
                        <a:spcBef>
                          <a:spcPts val="0"/>
                        </a:spcBef>
                        <a:spcAft>
                          <a:spcPts val="0"/>
                        </a:spcAft>
                      </a:pPr>
                      <a:r>
                        <a:rPr lang="en-US" sz="1000" dirty="0">
                          <a:effectLst/>
                        </a:rPr>
                        <a:t>CATEGORY</a:t>
                      </a:r>
                      <a:endParaRPr lang="en-US" sz="1000" dirty="0">
                        <a:effectLst/>
                        <a:latin typeface="Calibri"/>
                        <a:ea typeface="Times New Roman"/>
                        <a:cs typeface="Times New Roman"/>
                      </a:endParaRPr>
                    </a:p>
                  </a:txBody>
                  <a:tcPr marL="47354" marR="47354" marT="0" marB="0" anchor="b"/>
                </a:tc>
                <a:tc>
                  <a:txBody>
                    <a:bodyPr/>
                    <a:lstStyle/>
                    <a:p>
                      <a:pPr marL="0" marR="0" algn="ctr">
                        <a:lnSpc>
                          <a:spcPct val="115000"/>
                        </a:lnSpc>
                        <a:spcBef>
                          <a:spcPts val="0"/>
                        </a:spcBef>
                        <a:spcAft>
                          <a:spcPts val="0"/>
                        </a:spcAft>
                      </a:pPr>
                      <a:r>
                        <a:rPr lang="en-US" sz="1000">
                          <a:effectLst/>
                        </a:rPr>
                        <a:t>POINTS</a:t>
                      </a:r>
                      <a:endParaRPr lang="en-US" sz="1000">
                        <a:effectLst/>
                        <a:latin typeface="Calibri"/>
                        <a:ea typeface="Times New Roman"/>
                        <a:cs typeface="Times New Roman"/>
                      </a:endParaRPr>
                    </a:p>
                  </a:txBody>
                  <a:tcPr marL="47354" marR="47354" marT="0" marB="0" anchor="b"/>
                </a:tc>
              </a:tr>
              <a:tr h="2089729">
                <a:tc>
                  <a:txBody>
                    <a:bodyPr/>
                    <a:lstStyle/>
                    <a:p>
                      <a:pPr marL="0" marR="0">
                        <a:lnSpc>
                          <a:spcPct val="115000"/>
                        </a:lnSpc>
                        <a:spcBef>
                          <a:spcPts val="0"/>
                        </a:spcBef>
                        <a:spcAft>
                          <a:spcPts val="0"/>
                        </a:spcAft>
                      </a:pPr>
                      <a:r>
                        <a:rPr lang="en-US" sz="1000" dirty="0">
                          <a:effectLst/>
                        </a:rPr>
                        <a:t>Application Format/Organization</a:t>
                      </a:r>
                    </a:p>
                    <a:p>
                      <a:pPr marL="342900" marR="0" lvl="0" indent="-342900">
                        <a:lnSpc>
                          <a:spcPct val="115000"/>
                        </a:lnSpc>
                        <a:spcBef>
                          <a:spcPts val="0"/>
                        </a:spcBef>
                        <a:spcAft>
                          <a:spcPts val="0"/>
                        </a:spcAft>
                        <a:buFont typeface="+mj-lt"/>
                        <a:buAutoNum type="arabicPeriod"/>
                        <a:tabLst>
                          <a:tab pos="4572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1000" dirty="0">
                          <a:effectLst/>
                        </a:rPr>
                        <a:t>Application should be typed or printed, single-spaced on white 8 ½” x 11” paper using a font no smaller than 12 point Times New Roman or similar.</a:t>
                      </a:r>
                    </a:p>
                    <a:p>
                      <a:pPr marL="344488" marR="0" indent="-344488">
                        <a:lnSpc>
                          <a:spcPct val="115000"/>
                        </a:lnSpc>
                        <a:spcBef>
                          <a:spcPts val="0"/>
                        </a:spcBef>
                        <a:spcAft>
                          <a:spcPts val="0"/>
                        </a:spcAft>
                        <a:tabLst>
                          <a:tab pos="344488"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1000" dirty="0">
                          <a:effectLst/>
                        </a:rPr>
                        <a:t>2.	All pages should be organized according to the format provided in this document.  Each Attachment must reference the section to which it corresponds.</a:t>
                      </a:r>
                    </a:p>
                    <a:p>
                      <a:pPr marL="344488" marR="0" indent="-344488">
                        <a:lnSpc>
                          <a:spcPct val="115000"/>
                        </a:lnSpc>
                        <a:spcBef>
                          <a:spcPts val="0"/>
                        </a:spcBef>
                        <a:spcAft>
                          <a:spcPts val="0"/>
                        </a:spcAft>
                        <a:tabLst>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1000" dirty="0">
                          <a:effectLst/>
                        </a:rPr>
                        <a:t>3.	Applicants are asked to provide a response to each section listed in the application utilizing the space provided in the application which is included in this document.  </a:t>
                      </a:r>
                      <a:r>
                        <a:rPr lang="en-US" sz="1000" u="sng" dirty="0">
                          <a:effectLst/>
                        </a:rPr>
                        <a:t>The proposal should be limited to a maximum total of 13 pages</a:t>
                      </a:r>
                      <a:r>
                        <a:rPr lang="en-US" sz="1000" dirty="0">
                          <a:effectLst/>
                        </a:rPr>
                        <a:t>.  Pages provided beyond the aforementioned maximum amount will not be considered during evaluation.</a:t>
                      </a:r>
                    </a:p>
                    <a:p>
                      <a:pPr marL="342900" marR="0" lvl="0" indent="-342900">
                        <a:lnSpc>
                          <a:spcPct val="115000"/>
                        </a:lnSpc>
                        <a:spcBef>
                          <a:spcPts val="0"/>
                        </a:spcBef>
                        <a:spcAft>
                          <a:spcPts val="0"/>
                        </a:spcAft>
                        <a:buFont typeface="+mj-lt"/>
                        <a:buAutoNum type="arabicPeriod" startAt="4"/>
                        <a:tabLst>
                          <a:tab pos="4572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1000" dirty="0">
                          <a:effectLst/>
                        </a:rPr>
                        <a:t>Submissions should only include parts 1-5 of the application. </a:t>
                      </a:r>
                      <a:endParaRPr lang="en-US" sz="1000" dirty="0">
                        <a:effectLst/>
                        <a:latin typeface="Times New Roman"/>
                        <a:ea typeface="Times New Roman"/>
                        <a:cs typeface="Times New Roman"/>
                      </a:endParaRPr>
                    </a:p>
                  </a:txBody>
                  <a:tcPr marL="47354" marR="47354" marT="0" marB="0" anchor="b"/>
                </a:tc>
                <a:tc>
                  <a:txBody>
                    <a:bodyPr/>
                    <a:lstStyle/>
                    <a:p>
                      <a:pPr marL="0" marR="0" algn="ctr">
                        <a:lnSpc>
                          <a:spcPct val="115000"/>
                        </a:lnSpc>
                        <a:spcBef>
                          <a:spcPts val="0"/>
                        </a:spcBef>
                        <a:spcAft>
                          <a:spcPts val="0"/>
                        </a:spcAft>
                      </a:pPr>
                      <a:r>
                        <a:rPr lang="en-US" sz="1000" dirty="0">
                          <a:effectLst/>
                        </a:rPr>
                        <a:t>5</a:t>
                      </a:r>
                      <a:endParaRPr lang="en-US" sz="1000" dirty="0">
                        <a:effectLst/>
                        <a:latin typeface="Calibri"/>
                        <a:ea typeface="Times New Roman"/>
                        <a:cs typeface="Times New Roman"/>
                      </a:endParaRPr>
                    </a:p>
                  </a:txBody>
                  <a:tcPr marL="47354" marR="47354" marT="0" marB="0" anchor="b"/>
                </a:tc>
              </a:tr>
              <a:tr h="142543">
                <a:tc>
                  <a:txBody>
                    <a:bodyPr/>
                    <a:lstStyle/>
                    <a:p>
                      <a:pPr marL="0" marR="0">
                        <a:lnSpc>
                          <a:spcPct val="115000"/>
                        </a:lnSpc>
                        <a:spcBef>
                          <a:spcPts val="0"/>
                        </a:spcBef>
                        <a:spcAft>
                          <a:spcPts val="0"/>
                        </a:spcAft>
                      </a:pPr>
                      <a:r>
                        <a:rPr lang="en-US" sz="1000">
                          <a:effectLst/>
                        </a:rPr>
                        <a:t>Part I - School Information (Required)</a:t>
                      </a:r>
                      <a:endParaRPr lang="en-US" sz="1000">
                        <a:effectLst/>
                        <a:latin typeface="Calibri"/>
                        <a:ea typeface="Times New Roman"/>
                        <a:cs typeface="Times New Roman"/>
                      </a:endParaRPr>
                    </a:p>
                  </a:txBody>
                  <a:tcPr marL="47354" marR="47354" marT="0" marB="0" anchor="b"/>
                </a:tc>
                <a:tc>
                  <a:txBody>
                    <a:bodyPr/>
                    <a:lstStyle/>
                    <a:p>
                      <a:pPr marL="0" marR="0" algn="ctr">
                        <a:lnSpc>
                          <a:spcPct val="115000"/>
                        </a:lnSpc>
                        <a:spcBef>
                          <a:spcPts val="0"/>
                        </a:spcBef>
                        <a:spcAft>
                          <a:spcPts val="0"/>
                        </a:spcAft>
                      </a:pPr>
                      <a:r>
                        <a:rPr lang="en-US" sz="1000" dirty="0">
                          <a:effectLst/>
                        </a:rPr>
                        <a:t>0</a:t>
                      </a:r>
                      <a:endParaRPr lang="en-US" sz="1000" dirty="0">
                        <a:effectLst/>
                        <a:latin typeface="Calibri"/>
                        <a:ea typeface="Times New Roman"/>
                        <a:cs typeface="Times New Roman"/>
                      </a:endParaRPr>
                    </a:p>
                  </a:txBody>
                  <a:tcPr marL="47354" marR="47354" marT="0" marB="0" anchor="b"/>
                </a:tc>
              </a:tr>
              <a:tr h="1341566">
                <a:tc>
                  <a:txBody>
                    <a:bodyPr/>
                    <a:lstStyle/>
                    <a:p>
                      <a:pPr marL="0" marR="0">
                        <a:lnSpc>
                          <a:spcPct val="115000"/>
                        </a:lnSpc>
                        <a:spcBef>
                          <a:spcPts val="0"/>
                        </a:spcBef>
                        <a:spcAft>
                          <a:spcPts val="0"/>
                        </a:spcAft>
                      </a:pPr>
                      <a:r>
                        <a:rPr lang="en-US" sz="1000" dirty="0">
                          <a:effectLst/>
                        </a:rPr>
                        <a:t>Part II - Project Narrative:  This section should address the areas A-E listed below in clear concise detail. </a:t>
                      </a:r>
                    </a:p>
                    <a:p>
                      <a:pPr marL="342900" marR="0" lvl="0" indent="-342900">
                        <a:lnSpc>
                          <a:spcPct val="115000"/>
                        </a:lnSpc>
                        <a:spcBef>
                          <a:spcPts val="0"/>
                        </a:spcBef>
                        <a:spcAft>
                          <a:spcPts val="0"/>
                        </a:spcAft>
                        <a:buFont typeface="+mj-lt"/>
                        <a:buAutoNum type="alphaUcPeriod"/>
                      </a:pPr>
                      <a:r>
                        <a:rPr lang="en-US" sz="1000" dirty="0">
                          <a:effectLst/>
                        </a:rPr>
                        <a:t>Needs Assessment (15 Pts.)</a:t>
                      </a:r>
                    </a:p>
                    <a:p>
                      <a:pPr marL="342900" marR="0" lvl="0" indent="-342900">
                        <a:lnSpc>
                          <a:spcPct val="115000"/>
                        </a:lnSpc>
                        <a:spcBef>
                          <a:spcPts val="0"/>
                        </a:spcBef>
                        <a:spcAft>
                          <a:spcPts val="0"/>
                        </a:spcAft>
                        <a:buFont typeface="+mj-lt"/>
                        <a:buAutoNum type="alphaUcPeriod"/>
                      </a:pPr>
                      <a:r>
                        <a:rPr lang="en-US" sz="1000" dirty="0">
                          <a:effectLst/>
                        </a:rPr>
                        <a:t>Project Activities (20 Pts.)</a:t>
                      </a:r>
                    </a:p>
                    <a:p>
                      <a:pPr marL="342900" marR="0" lvl="0" indent="-342900">
                        <a:lnSpc>
                          <a:spcPct val="115000"/>
                        </a:lnSpc>
                        <a:spcBef>
                          <a:spcPts val="0"/>
                        </a:spcBef>
                        <a:spcAft>
                          <a:spcPts val="0"/>
                        </a:spcAft>
                        <a:buFont typeface="+mj-lt"/>
                        <a:buAutoNum type="alphaUcPeriod"/>
                      </a:pPr>
                      <a:r>
                        <a:rPr lang="en-US" sz="1000" dirty="0">
                          <a:effectLst/>
                        </a:rPr>
                        <a:t>Data Collection (15 Pts.)</a:t>
                      </a:r>
                    </a:p>
                    <a:p>
                      <a:pPr marL="342900" marR="0" lvl="0" indent="-342900">
                        <a:lnSpc>
                          <a:spcPct val="115000"/>
                        </a:lnSpc>
                        <a:spcBef>
                          <a:spcPts val="0"/>
                        </a:spcBef>
                        <a:spcAft>
                          <a:spcPts val="0"/>
                        </a:spcAft>
                        <a:buFont typeface="+mj-lt"/>
                        <a:buAutoNum type="alphaUcPeriod"/>
                      </a:pPr>
                      <a:r>
                        <a:rPr lang="en-US" sz="1000" dirty="0">
                          <a:effectLst/>
                        </a:rPr>
                        <a:t>Establishing Partnerships (10 Pts.)</a:t>
                      </a:r>
                    </a:p>
                    <a:p>
                      <a:pPr marL="342900" marR="0" lvl="0" indent="-342900">
                        <a:lnSpc>
                          <a:spcPct val="115000"/>
                        </a:lnSpc>
                        <a:spcBef>
                          <a:spcPts val="0"/>
                        </a:spcBef>
                        <a:spcAft>
                          <a:spcPts val="0"/>
                        </a:spcAft>
                        <a:buFont typeface="+mj-lt"/>
                        <a:buAutoNum type="alphaUcPeriod"/>
                      </a:pPr>
                      <a:r>
                        <a:rPr lang="en-US" sz="1000" dirty="0">
                          <a:effectLst/>
                        </a:rPr>
                        <a:t>Establishing and implementing effective homeless policies &amp; procedures (10 Pts.)</a:t>
                      </a:r>
                    </a:p>
                    <a:p>
                      <a:pPr marL="457200" marR="0" algn="r">
                        <a:lnSpc>
                          <a:spcPct val="115000"/>
                        </a:lnSpc>
                        <a:spcBef>
                          <a:spcPts val="0"/>
                        </a:spcBef>
                        <a:spcAft>
                          <a:spcPts val="0"/>
                        </a:spcAft>
                      </a:pPr>
                      <a:r>
                        <a:rPr lang="en-US" sz="1000" dirty="0">
                          <a:effectLst/>
                        </a:rPr>
                        <a:t>TOTAL POINTS</a:t>
                      </a:r>
                      <a:endParaRPr lang="en-US" sz="1000" dirty="0">
                        <a:effectLst/>
                        <a:latin typeface="Calibri"/>
                        <a:ea typeface="Times New Roman"/>
                        <a:cs typeface="Times New Roman"/>
                      </a:endParaRPr>
                    </a:p>
                  </a:txBody>
                  <a:tcPr marL="47354" marR="47354" marT="0" marB="0" anchor="b"/>
                </a:tc>
                <a:tc>
                  <a:txBody>
                    <a:bodyPr/>
                    <a:lstStyle/>
                    <a:p>
                      <a:pPr marL="0" marR="0" algn="ctr">
                        <a:lnSpc>
                          <a:spcPct val="115000"/>
                        </a:lnSpc>
                        <a:spcBef>
                          <a:spcPts val="0"/>
                        </a:spcBef>
                        <a:spcAft>
                          <a:spcPts val="0"/>
                        </a:spcAft>
                      </a:pPr>
                      <a:r>
                        <a:rPr lang="en-US" sz="1000" dirty="0">
                          <a:effectLst/>
                        </a:rPr>
                        <a:t>70</a:t>
                      </a:r>
                      <a:endParaRPr lang="en-US" sz="1000" dirty="0">
                        <a:effectLst/>
                        <a:latin typeface="Calibri"/>
                        <a:ea typeface="Times New Roman"/>
                        <a:cs typeface="Times New Roman"/>
                      </a:endParaRPr>
                    </a:p>
                  </a:txBody>
                  <a:tcPr marL="47354" marR="47354" marT="0" marB="0" anchor="b"/>
                </a:tc>
              </a:tr>
              <a:tr h="590887">
                <a:tc>
                  <a:txBody>
                    <a:bodyPr/>
                    <a:lstStyle/>
                    <a:p>
                      <a:pPr marL="0" marR="0">
                        <a:lnSpc>
                          <a:spcPct val="115000"/>
                        </a:lnSpc>
                        <a:spcBef>
                          <a:spcPts val="0"/>
                        </a:spcBef>
                        <a:spcAft>
                          <a:spcPts val="0"/>
                        </a:spcAft>
                      </a:pPr>
                      <a:r>
                        <a:rPr lang="en-US" sz="1000" dirty="0">
                          <a:effectLst/>
                        </a:rPr>
                        <a:t>Part III - Budget Narrative/Spreadsheet</a:t>
                      </a:r>
                    </a:p>
                    <a:p>
                      <a:pPr marL="342900" marR="0" lvl="0" indent="-342900">
                        <a:lnSpc>
                          <a:spcPct val="115000"/>
                        </a:lnSpc>
                        <a:spcBef>
                          <a:spcPts val="0"/>
                        </a:spcBef>
                        <a:spcAft>
                          <a:spcPts val="0"/>
                        </a:spcAft>
                        <a:buFont typeface="+mj-lt"/>
                        <a:buAutoNum type="alphaUcPeriod"/>
                      </a:pPr>
                      <a:r>
                        <a:rPr lang="en-US" sz="1000" dirty="0">
                          <a:effectLst/>
                        </a:rPr>
                        <a:t>Budget Narrative (15 Pts.)</a:t>
                      </a:r>
                    </a:p>
                    <a:p>
                      <a:pPr marL="342900" marR="0" lvl="0" indent="-342900">
                        <a:lnSpc>
                          <a:spcPct val="115000"/>
                        </a:lnSpc>
                        <a:spcBef>
                          <a:spcPts val="0"/>
                        </a:spcBef>
                        <a:spcAft>
                          <a:spcPts val="0"/>
                        </a:spcAft>
                        <a:buFont typeface="+mj-lt"/>
                        <a:buAutoNum type="alphaUcPeriod"/>
                      </a:pPr>
                      <a:r>
                        <a:rPr lang="en-US" sz="1000" dirty="0">
                          <a:effectLst/>
                        </a:rPr>
                        <a:t>Budget Spreadsheet (10 pts.)</a:t>
                      </a:r>
                    </a:p>
                    <a:p>
                      <a:pPr marL="0" marR="0" algn="r">
                        <a:lnSpc>
                          <a:spcPct val="115000"/>
                        </a:lnSpc>
                        <a:spcBef>
                          <a:spcPts val="0"/>
                        </a:spcBef>
                        <a:spcAft>
                          <a:spcPts val="0"/>
                        </a:spcAft>
                      </a:pPr>
                      <a:r>
                        <a:rPr lang="en-US" sz="1000" dirty="0">
                          <a:effectLst/>
                        </a:rPr>
                        <a:t>TOTAL POINTS</a:t>
                      </a:r>
                      <a:endParaRPr lang="en-US" sz="1000" dirty="0">
                        <a:effectLst/>
                        <a:latin typeface="Calibri"/>
                        <a:ea typeface="Times New Roman"/>
                        <a:cs typeface="Times New Roman"/>
                      </a:endParaRPr>
                    </a:p>
                  </a:txBody>
                  <a:tcPr marL="47354" marR="47354" marT="0" marB="0" anchor="b"/>
                </a:tc>
                <a:tc>
                  <a:txBody>
                    <a:bodyPr/>
                    <a:lstStyle/>
                    <a:p>
                      <a:pPr marL="0" marR="0" algn="ctr">
                        <a:lnSpc>
                          <a:spcPct val="115000"/>
                        </a:lnSpc>
                        <a:spcBef>
                          <a:spcPts val="0"/>
                        </a:spcBef>
                        <a:spcAft>
                          <a:spcPts val="0"/>
                        </a:spcAft>
                      </a:pPr>
                      <a:r>
                        <a:rPr lang="en-US" sz="1000" dirty="0">
                          <a:effectLst/>
                        </a:rPr>
                        <a:t>25</a:t>
                      </a:r>
                      <a:endParaRPr lang="en-US" sz="1000" dirty="0">
                        <a:effectLst/>
                        <a:latin typeface="Calibri"/>
                        <a:ea typeface="Times New Roman"/>
                        <a:cs typeface="Times New Roman"/>
                      </a:endParaRPr>
                    </a:p>
                  </a:txBody>
                  <a:tcPr marL="47354" marR="47354" marT="0" marB="0" anchor="b"/>
                </a:tc>
              </a:tr>
              <a:tr h="142543">
                <a:tc>
                  <a:txBody>
                    <a:bodyPr/>
                    <a:lstStyle/>
                    <a:p>
                      <a:pPr marL="0" marR="0">
                        <a:lnSpc>
                          <a:spcPct val="115000"/>
                        </a:lnSpc>
                        <a:spcBef>
                          <a:spcPts val="0"/>
                        </a:spcBef>
                        <a:spcAft>
                          <a:spcPts val="0"/>
                        </a:spcAft>
                      </a:pPr>
                      <a:r>
                        <a:rPr lang="en-US" sz="1000">
                          <a:effectLst/>
                        </a:rPr>
                        <a:t>Part IV – Statement of Assurances (Required)</a:t>
                      </a:r>
                      <a:endParaRPr lang="en-US" sz="1000">
                        <a:effectLst/>
                        <a:latin typeface="Calibri"/>
                        <a:ea typeface="Times New Roman"/>
                        <a:cs typeface="Times New Roman"/>
                      </a:endParaRPr>
                    </a:p>
                  </a:txBody>
                  <a:tcPr marL="47354" marR="47354" marT="0" marB="0" anchor="b"/>
                </a:tc>
                <a:tc>
                  <a:txBody>
                    <a:bodyPr/>
                    <a:lstStyle/>
                    <a:p>
                      <a:pPr marL="0" marR="0" algn="ctr">
                        <a:lnSpc>
                          <a:spcPct val="115000"/>
                        </a:lnSpc>
                        <a:spcBef>
                          <a:spcPts val="0"/>
                        </a:spcBef>
                        <a:spcAft>
                          <a:spcPts val="0"/>
                        </a:spcAft>
                      </a:pPr>
                      <a:r>
                        <a:rPr lang="en-US" sz="1000" dirty="0">
                          <a:effectLst/>
                        </a:rPr>
                        <a:t>0</a:t>
                      </a:r>
                      <a:endParaRPr lang="en-US" sz="1000" dirty="0">
                        <a:effectLst/>
                        <a:latin typeface="Calibri"/>
                        <a:ea typeface="Times New Roman"/>
                        <a:cs typeface="Times New Roman"/>
                      </a:endParaRPr>
                    </a:p>
                  </a:txBody>
                  <a:tcPr marL="47354" marR="47354" marT="0" marB="0" anchor="b"/>
                </a:tc>
              </a:tr>
              <a:tr h="590887">
                <a:tc>
                  <a:txBody>
                    <a:bodyPr/>
                    <a:lstStyle/>
                    <a:p>
                      <a:pPr marL="0" marR="0">
                        <a:lnSpc>
                          <a:spcPct val="115000"/>
                        </a:lnSpc>
                        <a:spcBef>
                          <a:spcPts val="0"/>
                        </a:spcBef>
                        <a:spcAft>
                          <a:spcPts val="0"/>
                        </a:spcAft>
                      </a:pPr>
                      <a:r>
                        <a:rPr lang="en-US" sz="1000">
                          <a:effectLst/>
                        </a:rPr>
                        <a:t>Part V – SF-424 Application for Federal Assistance </a:t>
                      </a:r>
                      <a:r>
                        <a:rPr lang="en-US" sz="1000" u="sng">
                          <a:effectLst/>
                          <a:hlinkClick r:id="rId2"/>
                        </a:rPr>
                        <a:t>http://www2.ed.gov/about/offices/list/ope/iegps/grantappforms-nrcflas2014.pdf</a:t>
                      </a:r>
                      <a:endParaRPr lang="en-US" sz="1000">
                        <a:effectLst/>
                      </a:endParaRPr>
                    </a:p>
                    <a:p>
                      <a:pPr marL="0" marR="0">
                        <a:lnSpc>
                          <a:spcPct val="115000"/>
                        </a:lnSpc>
                        <a:spcBef>
                          <a:spcPts val="0"/>
                        </a:spcBef>
                        <a:spcAft>
                          <a:spcPts val="0"/>
                        </a:spcAft>
                      </a:pPr>
                      <a:r>
                        <a:rPr lang="en-US" sz="1000">
                          <a:effectLst/>
                        </a:rPr>
                        <a:t> </a:t>
                      </a:r>
                      <a:endParaRPr lang="en-US" sz="1000">
                        <a:effectLst/>
                        <a:latin typeface="Calibri"/>
                        <a:ea typeface="Times New Roman"/>
                        <a:cs typeface="Times New Roman"/>
                      </a:endParaRPr>
                    </a:p>
                  </a:txBody>
                  <a:tcPr marL="47354" marR="47354" marT="0" marB="0" anchor="b"/>
                </a:tc>
                <a:tc>
                  <a:txBody>
                    <a:bodyPr/>
                    <a:lstStyle/>
                    <a:p>
                      <a:pPr marL="0" marR="0" algn="ctr">
                        <a:lnSpc>
                          <a:spcPct val="115000"/>
                        </a:lnSpc>
                        <a:spcBef>
                          <a:spcPts val="0"/>
                        </a:spcBef>
                        <a:spcAft>
                          <a:spcPts val="0"/>
                        </a:spcAft>
                      </a:pPr>
                      <a:r>
                        <a:rPr lang="en-US" sz="1000" dirty="0">
                          <a:effectLst/>
                        </a:rPr>
                        <a:t>0</a:t>
                      </a:r>
                      <a:endParaRPr lang="en-US" sz="1000" dirty="0">
                        <a:effectLst/>
                        <a:latin typeface="Calibri"/>
                        <a:ea typeface="Times New Roman"/>
                        <a:cs typeface="Times New Roman"/>
                      </a:endParaRPr>
                    </a:p>
                  </a:txBody>
                  <a:tcPr marL="47354" marR="47354" marT="0" marB="0" anchor="b"/>
                </a:tc>
              </a:tr>
              <a:tr h="142543">
                <a:tc>
                  <a:txBody>
                    <a:bodyPr/>
                    <a:lstStyle/>
                    <a:p>
                      <a:pPr marL="0" marR="0" algn="r">
                        <a:lnSpc>
                          <a:spcPct val="115000"/>
                        </a:lnSpc>
                        <a:spcBef>
                          <a:spcPts val="0"/>
                        </a:spcBef>
                        <a:spcAft>
                          <a:spcPts val="0"/>
                        </a:spcAft>
                      </a:pPr>
                      <a:r>
                        <a:rPr lang="en-US" sz="1000">
                          <a:effectLst/>
                        </a:rPr>
                        <a:t>TOTAL POSSIBLE POINTS</a:t>
                      </a:r>
                      <a:endParaRPr lang="en-US" sz="1000">
                        <a:effectLst/>
                        <a:latin typeface="Calibri"/>
                        <a:ea typeface="Times New Roman"/>
                        <a:cs typeface="Times New Roman"/>
                      </a:endParaRPr>
                    </a:p>
                  </a:txBody>
                  <a:tcPr marL="47354" marR="47354" marT="0" marB="0" anchor="b"/>
                </a:tc>
                <a:tc>
                  <a:txBody>
                    <a:bodyPr/>
                    <a:lstStyle/>
                    <a:p>
                      <a:pPr marL="0" marR="0" algn="ctr">
                        <a:lnSpc>
                          <a:spcPct val="115000"/>
                        </a:lnSpc>
                        <a:spcBef>
                          <a:spcPts val="0"/>
                        </a:spcBef>
                        <a:spcAft>
                          <a:spcPts val="0"/>
                        </a:spcAft>
                      </a:pPr>
                      <a:r>
                        <a:rPr lang="en-US" sz="1000" dirty="0">
                          <a:effectLst/>
                        </a:rPr>
                        <a:t>100</a:t>
                      </a:r>
                      <a:endParaRPr lang="en-US" sz="1000" dirty="0">
                        <a:effectLst/>
                        <a:latin typeface="Calibri"/>
                        <a:ea typeface="Times New Roman"/>
                        <a:cs typeface="Times New Roman"/>
                      </a:endParaRPr>
                    </a:p>
                  </a:txBody>
                  <a:tcPr marL="47354" marR="47354" marT="0" marB="0" anchor="b"/>
                </a:tc>
              </a:tr>
            </a:tbl>
          </a:graphicData>
        </a:graphic>
      </p:graphicFrame>
    </p:spTree>
    <p:extLst>
      <p:ext uri="{BB962C8B-B14F-4D97-AF65-F5344CB8AC3E}">
        <p14:creationId xmlns:p14="http://schemas.microsoft.com/office/powerpoint/2010/main" val="3479797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1" y="2969"/>
            <a:ext cx="8153399" cy="1143000"/>
          </a:xfrm>
        </p:spPr>
        <p:txBody>
          <a:bodyPr>
            <a:normAutofit/>
          </a:bodyPr>
          <a:lstStyle/>
          <a:p>
            <a:r>
              <a:rPr lang="en-US" sz="4000" dirty="0" smtClean="0"/>
              <a:t>Application Format/Organization</a:t>
            </a:r>
            <a:endParaRPr lang="en-US" dirty="0" smtClean="0">
              <a:solidFill>
                <a:srgbClr val="0070C0"/>
              </a:solidFill>
            </a:endParaRPr>
          </a:p>
        </p:txBody>
      </p:sp>
      <p:sp>
        <p:nvSpPr>
          <p:cNvPr id="36867" name="Content Placeholder 2"/>
          <p:cNvSpPr>
            <a:spLocks noGrp="1"/>
          </p:cNvSpPr>
          <p:nvPr>
            <p:ph idx="1"/>
          </p:nvPr>
        </p:nvSpPr>
        <p:spPr>
          <a:xfrm>
            <a:off x="1676401" y="1371600"/>
            <a:ext cx="7467599" cy="5334000"/>
          </a:xfrm>
        </p:spPr>
        <p:txBody>
          <a:bodyPr>
            <a:noAutofit/>
          </a:bodyPr>
          <a:lstStyle/>
          <a:p>
            <a:endParaRPr lang="en-US" sz="1600" dirty="0" smtClean="0"/>
          </a:p>
          <a:p>
            <a:endParaRPr lang="en-US" sz="1600" dirty="0" smtClean="0"/>
          </a:p>
        </p:txBody>
      </p:sp>
      <p:sp>
        <p:nvSpPr>
          <p:cNvPr id="2" name="Rectangle 1"/>
          <p:cNvSpPr/>
          <p:nvPr/>
        </p:nvSpPr>
        <p:spPr>
          <a:xfrm>
            <a:off x="230579" y="1447800"/>
            <a:ext cx="8382000" cy="3416320"/>
          </a:xfrm>
          <a:prstGeom prst="rect">
            <a:avLst/>
          </a:prstGeom>
        </p:spPr>
        <p:txBody>
          <a:bodyPr wrap="square">
            <a:spAutoFit/>
          </a:bodyPr>
          <a:lstStyle/>
          <a:p>
            <a:r>
              <a:rPr lang="en-US" dirty="0"/>
              <a:t>Application </a:t>
            </a:r>
            <a:r>
              <a:rPr lang="en-US" dirty="0" smtClean="0"/>
              <a:t>Format/Organization---5 Points</a:t>
            </a:r>
            <a:endParaRPr lang="en-US" dirty="0"/>
          </a:p>
          <a:p>
            <a:pPr marL="342900" lvl="0" indent="-342900">
              <a:buFont typeface="+mj-lt"/>
              <a:buAutoNum type="arabicPeriod"/>
            </a:pPr>
            <a:r>
              <a:rPr lang="en-US" dirty="0"/>
              <a:t>Application should be typed or printed, single-spaced on white 8 ½” x 11” paper using a font no smaller than 12 point Times New Roman or similar.</a:t>
            </a:r>
          </a:p>
          <a:p>
            <a:pPr marL="342900" indent="-342900">
              <a:buFont typeface="+mj-lt"/>
              <a:buAutoNum type="arabicPeriod"/>
            </a:pPr>
            <a:r>
              <a:rPr lang="en-US" dirty="0" smtClean="0"/>
              <a:t>All </a:t>
            </a:r>
            <a:r>
              <a:rPr lang="en-US" dirty="0"/>
              <a:t>pages should be organized according to the format provided in this document.  Each Attachment must reference the section to which it corresponds.</a:t>
            </a:r>
          </a:p>
          <a:p>
            <a:pPr marL="342900" indent="-342900">
              <a:buFont typeface="+mj-lt"/>
              <a:buAutoNum type="arabicPeriod"/>
            </a:pPr>
            <a:r>
              <a:rPr lang="en-US" dirty="0" smtClean="0"/>
              <a:t>Applicants </a:t>
            </a:r>
            <a:r>
              <a:rPr lang="en-US" dirty="0"/>
              <a:t>are asked to provide a response to each section listed in the application utilizing the space provided in the application which is included in this document.  </a:t>
            </a:r>
            <a:r>
              <a:rPr lang="en-US" u="sng" dirty="0"/>
              <a:t>The proposal should be limited to a maximum total of 13 pages</a:t>
            </a:r>
            <a:r>
              <a:rPr lang="en-US" dirty="0"/>
              <a:t>.  Pages provided beyond the aforementioned maximum amount will not be considered during evaluation.</a:t>
            </a:r>
          </a:p>
          <a:p>
            <a:pPr marL="342900" lvl="0" indent="-342900">
              <a:buFont typeface="+mj-lt"/>
              <a:buAutoNum type="arabicPeriod"/>
            </a:pPr>
            <a:r>
              <a:rPr lang="en-US" dirty="0"/>
              <a:t>Submissions should only include parts 1-5 of the application. </a:t>
            </a:r>
            <a:endParaRPr lang="en-US" dirty="0">
              <a:effectLst/>
            </a:endParaRPr>
          </a:p>
        </p:txBody>
      </p:sp>
    </p:spTree>
    <p:extLst>
      <p:ext uri="{BB962C8B-B14F-4D97-AF65-F5344CB8AC3E}">
        <p14:creationId xmlns:p14="http://schemas.microsoft.com/office/powerpoint/2010/main" val="976985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33400" y="152400"/>
            <a:ext cx="7467599" cy="1143000"/>
          </a:xfrm>
        </p:spPr>
        <p:txBody>
          <a:bodyPr>
            <a:normAutofit/>
          </a:bodyPr>
          <a:lstStyle/>
          <a:p>
            <a:r>
              <a:rPr lang="en-US" sz="4000" dirty="0" smtClean="0"/>
              <a:t>Part I-School Information</a:t>
            </a:r>
            <a:endParaRPr lang="en-US" dirty="0" smtClean="0">
              <a:solidFill>
                <a:srgbClr val="0070C0"/>
              </a:solidFill>
            </a:endParaRPr>
          </a:p>
        </p:txBody>
      </p:sp>
      <p:sp>
        <p:nvSpPr>
          <p:cNvPr id="36867" name="Content Placeholder 2"/>
          <p:cNvSpPr>
            <a:spLocks noGrp="1"/>
          </p:cNvSpPr>
          <p:nvPr>
            <p:ph idx="1"/>
          </p:nvPr>
        </p:nvSpPr>
        <p:spPr>
          <a:xfrm>
            <a:off x="457200" y="1066800"/>
            <a:ext cx="8000999" cy="5334000"/>
          </a:xfrm>
        </p:spPr>
        <p:txBody>
          <a:bodyPr>
            <a:noAutofit/>
          </a:bodyPr>
          <a:lstStyle/>
          <a:p>
            <a:r>
              <a:rPr lang="en-US" sz="2400" dirty="0" smtClean="0"/>
              <a:t>Required</a:t>
            </a:r>
          </a:p>
          <a:p>
            <a:r>
              <a:rPr lang="en-US" sz="2400" dirty="0" smtClean="0"/>
              <a:t>No Points</a:t>
            </a:r>
          </a:p>
          <a:p>
            <a:r>
              <a:rPr lang="en-US" sz="2400" dirty="0" smtClean="0"/>
              <a:t>School information (Name, Address, Telephone)</a:t>
            </a:r>
          </a:p>
          <a:p>
            <a:r>
              <a:rPr lang="en-US" sz="2400" dirty="0" smtClean="0"/>
              <a:t>Name of Authorized Representative/Signature (Principal/Superintendent)</a:t>
            </a:r>
          </a:p>
          <a:p>
            <a:r>
              <a:rPr lang="en-US" sz="2400" dirty="0" smtClean="0"/>
              <a:t>Homeless Liaison/Signature</a:t>
            </a:r>
          </a:p>
          <a:p>
            <a:r>
              <a:rPr lang="en-US" sz="2400" dirty="0" smtClean="0"/>
              <a:t>Education Line Office Information/Signature (</a:t>
            </a:r>
            <a:r>
              <a:rPr lang="en-US" sz="2400" dirty="0" err="1" smtClean="0"/>
              <a:t>req’d</a:t>
            </a:r>
            <a:r>
              <a:rPr lang="en-US" sz="2400" dirty="0" smtClean="0"/>
              <a:t>)</a:t>
            </a:r>
          </a:p>
          <a:p>
            <a:r>
              <a:rPr lang="en-US" sz="2400" dirty="0" smtClean="0"/>
              <a:t>School Board President Signature</a:t>
            </a:r>
          </a:p>
          <a:p>
            <a:r>
              <a:rPr lang="en-US" sz="2400" dirty="0" smtClean="0"/>
              <a:t>Geographic Area and number of students served</a:t>
            </a:r>
          </a:p>
          <a:p>
            <a:r>
              <a:rPr lang="en-US" sz="2400" dirty="0" smtClean="0"/>
              <a:t>Amount Requested</a:t>
            </a:r>
          </a:p>
          <a:p>
            <a:endParaRPr lang="en-US" sz="1600" dirty="0" smtClean="0"/>
          </a:p>
          <a:p>
            <a:endParaRPr lang="en-US" sz="1600" dirty="0" smtClean="0"/>
          </a:p>
        </p:txBody>
      </p:sp>
    </p:spTree>
    <p:extLst>
      <p:ext uri="{BB962C8B-B14F-4D97-AF65-F5344CB8AC3E}">
        <p14:creationId xmlns:p14="http://schemas.microsoft.com/office/powerpoint/2010/main" val="519227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2933</TotalTime>
  <Words>3255</Words>
  <Application>Microsoft Office PowerPoint</Application>
  <PresentationFormat>On-screen Show (4:3)</PresentationFormat>
  <Paragraphs>345</Paragraphs>
  <Slides>43</Slides>
  <Notes>4</Notes>
  <HiddenSlides>0</HiddenSlides>
  <MMClips>0</MMClips>
  <ScaleCrop>false</ScaleCrop>
  <HeadingPairs>
    <vt:vector size="6" baseType="variant">
      <vt:variant>
        <vt:lpstr>Theme</vt:lpstr>
      </vt:variant>
      <vt:variant>
        <vt:i4>1</vt:i4>
      </vt:variant>
      <vt:variant>
        <vt:lpstr>Slide Titles</vt:lpstr>
      </vt:variant>
      <vt:variant>
        <vt:i4>43</vt:i4>
      </vt:variant>
      <vt:variant>
        <vt:lpstr>Custom Shows</vt:lpstr>
      </vt:variant>
      <vt:variant>
        <vt:i4>1</vt:i4>
      </vt:variant>
    </vt:vector>
  </HeadingPairs>
  <TitlesOfParts>
    <vt:vector size="45" baseType="lpstr">
      <vt:lpstr>Office Theme</vt:lpstr>
      <vt:lpstr>MCkINNEY-vento homeless education assistance Act: Grant application  </vt:lpstr>
      <vt:lpstr>Overview</vt:lpstr>
      <vt:lpstr>Agenda</vt:lpstr>
      <vt:lpstr>Goals</vt:lpstr>
      <vt:lpstr>Definition of Homeless?</vt:lpstr>
      <vt:lpstr>Application Process</vt:lpstr>
      <vt:lpstr>Criteria for Award</vt:lpstr>
      <vt:lpstr>Application Format/Organization</vt:lpstr>
      <vt:lpstr>Part I-School Information</vt:lpstr>
      <vt:lpstr>Part II-Narrative</vt:lpstr>
      <vt:lpstr>Part II-Narrative</vt:lpstr>
      <vt:lpstr>Part II-Narrative</vt:lpstr>
      <vt:lpstr>Part II-Narrative</vt:lpstr>
      <vt:lpstr>Part II-Narrative</vt:lpstr>
      <vt:lpstr>Description of Services</vt:lpstr>
      <vt:lpstr>Part III-Budget Narrative/Spreadsheet</vt:lpstr>
      <vt:lpstr>Part III-Budget Estimate Award Calculation</vt:lpstr>
      <vt:lpstr>Part IV – Statement of Assurances</vt:lpstr>
      <vt:lpstr>Part V – SF-424 Application for Federal Assistance </vt:lpstr>
      <vt:lpstr>Fiscal Responsibilities</vt:lpstr>
      <vt:lpstr>Allowable Use of Funds</vt:lpstr>
      <vt:lpstr>  Allowable Use of Funds</vt:lpstr>
      <vt:lpstr>  Allowable Use of Funds</vt:lpstr>
      <vt:lpstr> Examples of Allowable Costs</vt:lpstr>
      <vt:lpstr>Homeless Local Liaison Responsibilities</vt:lpstr>
      <vt:lpstr>Accountability &amp; Reporting</vt:lpstr>
      <vt:lpstr>Program Requirements</vt:lpstr>
      <vt:lpstr>Grant Requirements</vt:lpstr>
      <vt:lpstr>Grant Requirements</vt:lpstr>
      <vt:lpstr>Grant Requirements</vt:lpstr>
      <vt:lpstr>Grant Requirements</vt:lpstr>
      <vt:lpstr>Grant Requirements</vt:lpstr>
      <vt:lpstr>Grant Requirements</vt:lpstr>
      <vt:lpstr>Grant Requirements</vt:lpstr>
      <vt:lpstr>Grant Requirements</vt:lpstr>
      <vt:lpstr>Scoring Weights</vt:lpstr>
      <vt:lpstr>Reviewing &amp; Scoring Process</vt:lpstr>
      <vt:lpstr>Reviewing &amp; Scoring Process</vt:lpstr>
      <vt:lpstr>Reviewing &amp; Scoring Process</vt:lpstr>
      <vt:lpstr>Reviewing &amp; Scoring Process</vt:lpstr>
      <vt:lpstr>Additional Resources</vt:lpstr>
      <vt:lpstr>Contact Information</vt:lpstr>
      <vt:lpstr>Questions</vt:lpstr>
      <vt:lpstr>Custom Show 1</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Jobs Fund Program (MS PowerPoint)</dc:title>
  <dc:creator>Authorised User</dc:creator>
  <cp:lastModifiedBy>Todacheene, Valerie</cp:lastModifiedBy>
  <cp:revision>310</cp:revision>
  <cp:lastPrinted>2012-08-29T16:22:56Z</cp:lastPrinted>
  <dcterms:created xsi:type="dcterms:W3CDTF">2010-08-12T13:39:24Z</dcterms:created>
  <dcterms:modified xsi:type="dcterms:W3CDTF">2014-12-17T17:12:58Z</dcterms:modified>
</cp:coreProperties>
</file>