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9"/>
  </p:notesMasterIdLst>
  <p:handoutMasterIdLst>
    <p:handoutMasterId r:id="rId60"/>
  </p:handoutMasterIdLst>
  <p:sldIdLst>
    <p:sldId id="349" r:id="rId3"/>
    <p:sldId id="262" r:id="rId4"/>
    <p:sldId id="350" r:id="rId5"/>
    <p:sldId id="351" r:id="rId6"/>
    <p:sldId id="347" r:id="rId7"/>
    <p:sldId id="346" r:id="rId8"/>
    <p:sldId id="359" r:id="rId9"/>
    <p:sldId id="348" r:id="rId10"/>
    <p:sldId id="361" r:id="rId11"/>
    <p:sldId id="263" r:id="rId12"/>
    <p:sldId id="265" r:id="rId13"/>
    <p:sldId id="266" r:id="rId14"/>
    <p:sldId id="267" r:id="rId15"/>
    <p:sldId id="292" r:id="rId16"/>
    <p:sldId id="342" r:id="rId17"/>
    <p:sldId id="294" r:id="rId18"/>
    <p:sldId id="354" r:id="rId19"/>
    <p:sldId id="295" r:id="rId20"/>
    <p:sldId id="340" r:id="rId21"/>
    <p:sldId id="326" r:id="rId22"/>
    <p:sldId id="327" r:id="rId23"/>
    <p:sldId id="328" r:id="rId24"/>
    <p:sldId id="329" r:id="rId25"/>
    <p:sldId id="331" r:id="rId26"/>
    <p:sldId id="362" r:id="rId27"/>
    <p:sldId id="334" r:id="rId28"/>
    <p:sldId id="333" r:id="rId29"/>
    <p:sldId id="332" r:id="rId30"/>
    <p:sldId id="337" r:id="rId31"/>
    <p:sldId id="335" r:id="rId32"/>
    <p:sldId id="355" r:id="rId33"/>
    <p:sldId id="296" r:id="rId34"/>
    <p:sldId id="305" r:id="rId35"/>
    <p:sldId id="338" r:id="rId36"/>
    <p:sldId id="356" r:id="rId37"/>
    <p:sldId id="343" r:id="rId38"/>
    <p:sldId id="353" r:id="rId39"/>
    <p:sldId id="303" r:id="rId40"/>
    <p:sldId id="302" r:id="rId41"/>
    <p:sldId id="357" r:id="rId42"/>
    <p:sldId id="341" r:id="rId43"/>
    <p:sldId id="323" r:id="rId44"/>
    <p:sldId id="325" r:id="rId45"/>
    <p:sldId id="307" r:id="rId46"/>
    <p:sldId id="358" r:id="rId47"/>
    <p:sldId id="293" r:id="rId48"/>
    <p:sldId id="276" r:id="rId49"/>
    <p:sldId id="277" r:id="rId50"/>
    <p:sldId id="344" r:id="rId51"/>
    <p:sldId id="280" r:id="rId52"/>
    <p:sldId id="304" r:id="rId53"/>
    <p:sldId id="272" r:id="rId54"/>
    <p:sldId id="281" r:id="rId55"/>
    <p:sldId id="301" r:id="rId56"/>
    <p:sldId id="300" r:id="rId57"/>
    <p:sldId id="274"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6600"/>
    <a:srgbClr val="D60093"/>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834" autoAdjust="0"/>
  </p:normalViewPr>
  <p:slideViewPr>
    <p:cSldViewPr>
      <p:cViewPr>
        <p:scale>
          <a:sx n="110" d="100"/>
          <a:sy n="110" d="100"/>
        </p:scale>
        <p:origin x="-924" y="35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BBA855-3529-45A6-91B2-E616F0280633}" type="datetimeFigureOut">
              <a:rPr lang="en-US" smtClean="0"/>
              <a:t>3/5/2015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A56A3B0-0549-4436-9EF5-12ECB45CF27E}" type="slidenum">
              <a:rPr lang="en-US" smtClean="0"/>
              <a:t>‹#›</a:t>
            </a:fld>
            <a:endParaRPr lang="en-US"/>
          </a:p>
        </p:txBody>
      </p:sp>
    </p:spTree>
    <p:extLst>
      <p:ext uri="{BB962C8B-B14F-4D97-AF65-F5344CB8AC3E}">
        <p14:creationId xmlns:p14="http://schemas.microsoft.com/office/powerpoint/2010/main" val="6332712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6CEAD0-93D4-40D7-B0CF-AEF1082AC7D5}" type="datetimeFigureOut">
              <a:rPr lang="en-US" smtClean="0"/>
              <a:t>3/5/2015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E4928F-C01F-4F7E-A917-5F5EF3D077A5}" type="slidenum">
              <a:rPr lang="en-US" smtClean="0"/>
              <a:t>‹#›</a:t>
            </a:fld>
            <a:endParaRPr lang="en-US"/>
          </a:p>
        </p:txBody>
      </p:sp>
    </p:spTree>
    <p:extLst>
      <p:ext uri="{BB962C8B-B14F-4D97-AF65-F5344CB8AC3E}">
        <p14:creationId xmlns:p14="http://schemas.microsoft.com/office/powerpoint/2010/main" val="176491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4928F-C01F-4F7E-A917-5F5EF3D077A5}" type="slidenum">
              <a:rPr lang="en-US" smtClean="0"/>
              <a:t>1</a:t>
            </a:fld>
            <a:endParaRPr lang="en-US"/>
          </a:p>
        </p:txBody>
      </p:sp>
    </p:spTree>
    <p:extLst>
      <p:ext uri="{BB962C8B-B14F-4D97-AF65-F5344CB8AC3E}">
        <p14:creationId xmlns:p14="http://schemas.microsoft.com/office/powerpoint/2010/main" val="796465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F18174-D696-4908-B735-20185334B64A}" type="slidenum">
              <a:rPr lang="en-US" smtClean="0"/>
              <a:t>11</a:t>
            </a:fld>
            <a:endParaRPr lang="en-US"/>
          </a:p>
        </p:txBody>
      </p:sp>
    </p:spTree>
    <p:extLst>
      <p:ext uri="{BB962C8B-B14F-4D97-AF65-F5344CB8AC3E}">
        <p14:creationId xmlns:p14="http://schemas.microsoft.com/office/powerpoint/2010/main" val="1291949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F18174-D696-4908-B735-20185334B64A}" type="slidenum">
              <a:rPr lang="en-US" smtClean="0"/>
              <a:t>12</a:t>
            </a:fld>
            <a:endParaRPr lang="en-US"/>
          </a:p>
        </p:txBody>
      </p:sp>
    </p:spTree>
    <p:extLst>
      <p:ext uri="{BB962C8B-B14F-4D97-AF65-F5344CB8AC3E}">
        <p14:creationId xmlns:p14="http://schemas.microsoft.com/office/powerpoint/2010/main" val="419478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F18174-D696-4908-B735-20185334B64A}" type="slidenum">
              <a:rPr lang="en-US" smtClean="0"/>
              <a:t>13</a:t>
            </a:fld>
            <a:endParaRPr lang="en-US"/>
          </a:p>
        </p:txBody>
      </p:sp>
    </p:spTree>
    <p:extLst>
      <p:ext uri="{BB962C8B-B14F-4D97-AF65-F5344CB8AC3E}">
        <p14:creationId xmlns:p14="http://schemas.microsoft.com/office/powerpoint/2010/main" val="1864005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14</a:t>
            </a:fld>
            <a:endParaRPr lang="en-US"/>
          </a:p>
        </p:txBody>
      </p:sp>
    </p:spTree>
    <p:extLst>
      <p:ext uri="{BB962C8B-B14F-4D97-AF65-F5344CB8AC3E}">
        <p14:creationId xmlns:p14="http://schemas.microsoft.com/office/powerpoint/2010/main" val="4107608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15</a:t>
            </a:fld>
            <a:endParaRPr lang="en-US"/>
          </a:p>
        </p:txBody>
      </p:sp>
    </p:spTree>
    <p:extLst>
      <p:ext uri="{BB962C8B-B14F-4D97-AF65-F5344CB8AC3E}">
        <p14:creationId xmlns:p14="http://schemas.microsoft.com/office/powerpoint/2010/main" val="2264883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4928F-C01F-4F7E-A917-5F5EF3D077A5}" type="slidenum">
              <a:rPr lang="en-US" smtClean="0"/>
              <a:t>16</a:t>
            </a:fld>
            <a:endParaRPr lang="en-US"/>
          </a:p>
        </p:txBody>
      </p:sp>
    </p:spTree>
    <p:extLst>
      <p:ext uri="{BB962C8B-B14F-4D97-AF65-F5344CB8AC3E}">
        <p14:creationId xmlns:p14="http://schemas.microsoft.com/office/powerpoint/2010/main" val="723984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17</a:t>
            </a:fld>
            <a:endParaRPr lang="en-US"/>
          </a:p>
        </p:txBody>
      </p:sp>
    </p:spTree>
    <p:extLst>
      <p:ext uri="{BB962C8B-B14F-4D97-AF65-F5344CB8AC3E}">
        <p14:creationId xmlns:p14="http://schemas.microsoft.com/office/powerpoint/2010/main" val="3721090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18</a:t>
            </a:fld>
            <a:endParaRPr lang="en-US"/>
          </a:p>
        </p:txBody>
      </p:sp>
    </p:spTree>
    <p:extLst>
      <p:ext uri="{BB962C8B-B14F-4D97-AF65-F5344CB8AC3E}">
        <p14:creationId xmlns:p14="http://schemas.microsoft.com/office/powerpoint/2010/main" val="1674022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19</a:t>
            </a:fld>
            <a:endParaRPr lang="en-US"/>
          </a:p>
        </p:txBody>
      </p:sp>
    </p:spTree>
    <p:extLst>
      <p:ext uri="{BB962C8B-B14F-4D97-AF65-F5344CB8AC3E}">
        <p14:creationId xmlns:p14="http://schemas.microsoft.com/office/powerpoint/2010/main" val="3083080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20</a:t>
            </a:fld>
            <a:endParaRPr lang="en-US"/>
          </a:p>
        </p:txBody>
      </p:sp>
    </p:spTree>
    <p:extLst>
      <p:ext uri="{BB962C8B-B14F-4D97-AF65-F5344CB8AC3E}">
        <p14:creationId xmlns:p14="http://schemas.microsoft.com/office/powerpoint/2010/main" val="3543501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C00000"/>
              </a:solidFill>
            </a:endParaRPr>
          </a:p>
        </p:txBody>
      </p:sp>
      <p:sp>
        <p:nvSpPr>
          <p:cNvPr id="4" name="Slide Number Placeholder 3"/>
          <p:cNvSpPr>
            <a:spLocks noGrp="1"/>
          </p:cNvSpPr>
          <p:nvPr>
            <p:ph type="sldNum" sz="quarter" idx="10"/>
          </p:nvPr>
        </p:nvSpPr>
        <p:spPr/>
        <p:txBody>
          <a:bodyPr/>
          <a:lstStyle/>
          <a:p>
            <a:fld id="{A9F18174-D696-4908-B735-20185334B64A}" type="slidenum">
              <a:rPr lang="en-US" smtClean="0"/>
              <a:t>2</a:t>
            </a:fld>
            <a:endParaRPr lang="en-US"/>
          </a:p>
        </p:txBody>
      </p:sp>
    </p:spTree>
    <p:extLst>
      <p:ext uri="{BB962C8B-B14F-4D97-AF65-F5344CB8AC3E}">
        <p14:creationId xmlns:p14="http://schemas.microsoft.com/office/powerpoint/2010/main" val="30693488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21</a:t>
            </a:fld>
            <a:endParaRPr lang="en-US"/>
          </a:p>
        </p:txBody>
      </p:sp>
    </p:spTree>
    <p:extLst>
      <p:ext uri="{BB962C8B-B14F-4D97-AF65-F5344CB8AC3E}">
        <p14:creationId xmlns:p14="http://schemas.microsoft.com/office/powerpoint/2010/main" val="28713959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22</a:t>
            </a:fld>
            <a:endParaRPr lang="en-US"/>
          </a:p>
        </p:txBody>
      </p:sp>
    </p:spTree>
    <p:extLst>
      <p:ext uri="{BB962C8B-B14F-4D97-AF65-F5344CB8AC3E}">
        <p14:creationId xmlns:p14="http://schemas.microsoft.com/office/powerpoint/2010/main" val="1800734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23</a:t>
            </a:fld>
            <a:endParaRPr lang="en-US"/>
          </a:p>
        </p:txBody>
      </p:sp>
    </p:spTree>
    <p:extLst>
      <p:ext uri="{BB962C8B-B14F-4D97-AF65-F5344CB8AC3E}">
        <p14:creationId xmlns:p14="http://schemas.microsoft.com/office/powerpoint/2010/main" val="4063678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4928F-C01F-4F7E-A917-5F5EF3D077A5}" type="slidenum">
              <a:rPr lang="en-US" smtClean="0"/>
              <a:t>24</a:t>
            </a:fld>
            <a:endParaRPr lang="en-US"/>
          </a:p>
        </p:txBody>
      </p:sp>
    </p:spTree>
    <p:extLst>
      <p:ext uri="{BB962C8B-B14F-4D97-AF65-F5344CB8AC3E}">
        <p14:creationId xmlns:p14="http://schemas.microsoft.com/office/powerpoint/2010/main" val="15514192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008505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26</a:t>
            </a:fld>
            <a:endParaRPr lang="en-US"/>
          </a:p>
        </p:txBody>
      </p:sp>
    </p:spTree>
    <p:extLst>
      <p:ext uri="{BB962C8B-B14F-4D97-AF65-F5344CB8AC3E}">
        <p14:creationId xmlns:p14="http://schemas.microsoft.com/office/powerpoint/2010/main" val="33922495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27</a:t>
            </a:fld>
            <a:endParaRPr lang="en-US"/>
          </a:p>
        </p:txBody>
      </p:sp>
    </p:spTree>
    <p:extLst>
      <p:ext uri="{BB962C8B-B14F-4D97-AF65-F5344CB8AC3E}">
        <p14:creationId xmlns:p14="http://schemas.microsoft.com/office/powerpoint/2010/main" val="17290917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28</a:t>
            </a:fld>
            <a:endParaRPr lang="en-US"/>
          </a:p>
        </p:txBody>
      </p:sp>
    </p:spTree>
    <p:extLst>
      <p:ext uri="{BB962C8B-B14F-4D97-AF65-F5344CB8AC3E}">
        <p14:creationId xmlns:p14="http://schemas.microsoft.com/office/powerpoint/2010/main" val="19151047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Why? It is a part of our fiscal management accountability.  We are accountable </a:t>
            </a:r>
          </a:p>
        </p:txBody>
      </p:sp>
      <p:sp>
        <p:nvSpPr>
          <p:cNvPr id="4" name="Slide Number Placeholder 3"/>
          <p:cNvSpPr>
            <a:spLocks noGrp="1"/>
          </p:cNvSpPr>
          <p:nvPr>
            <p:ph type="sldNum" sz="quarter" idx="5"/>
          </p:nvPr>
        </p:nvSpPr>
        <p:spPr/>
        <p:txBody>
          <a:bodyPr/>
          <a:lstStyle/>
          <a:p>
            <a:pPr>
              <a:defRPr/>
            </a:pPr>
            <a:fld id="{F6228611-EA53-4397-B7B6-A0E64A80DCC7}" type="slidenum">
              <a:rPr lang="en-US" smtClean="0"/>
              <a:pPr>
                <a:defRPr/>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30</a:t>
            </a:fld>
            <a:endParaRPr lang="en-US"/>
          </a:p>
        </p:txBody>
      </p:sp>
    </p:spTree>
    <p:extLst>
      <p:ext uri="{BB962C8B-B14F-4D97-AF65-F5344CB8AC3E}">
        <p14:creationId xmlns:p14="http://schemas.microsoft.com/office/powerpoint/2010/main" val="1954857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3</a:t>
            </a:fld>
            <a:endParaRPr lang="en-US"/>
          </a:p>
        </p:txBody>
      </p:sp>
    </p:spTree>
    <p:extLst>
      <p:ext uri="{BB962C8B-B14F-4D97-AF65-F5344CB8AC3E}">
        <p14:creationId xmlns:p14="http://schemas.microsoft.com/office/powerpoint/2010/main" val="28779020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4928F-C01F-4F7E-A917-5F5EF3D077A5}" type="slidenum">
              <a:rPr lang="en-US" smtClean="0"/>
              <a:t>31</a:t>
            </a:fld>
            <a:endParaRPr lang="en-US"/>
          </a:p>
        </p:txBody>
      </p:sp>
    </p:spTree>
    <p:extLst>
      <p:ext uri="{BB962C8B-B14F-4D97-AF65-F5344CB8AC3E}">
        <p14:creationId xmlns:p14="http://schemas.microsoft.com/office/powerpoint/2010/main" val="36894718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32</a:t>
            </a:fld>
            <a:endParaRPr lang="en-US"/>
          </a:p>
        </p:txBody>
      </p:sp>
    </p:spTree>
    <p:extLst>
      <p:ext uri="{BB962C8B-B14F-4D97-AF65-F5344CB8AC3E}">
        <p14:creationId xmlns:p14="http://schemas.microsoft.com/office/powerpoint/2010/main" val="28449241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33</a:t>
            </a:fld>
            <a:endParaRPr lang="en-US"/>
          </a:p>
        </p:txBody>
      </p:sp>
    </p:spTree>
    <p:extLst>
      <p:ext uri="{BB962C8B-B14F-4D97-AF65-F5344CB8AC3E}">
        <p14:creationId xmlns:p14="http://schemas.microsoft.com/office/powerpoint/2010/main" val="4920616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34</a:t>
            </a:fld>
            <a:endParaRPr lang="en-US"/>
          </a:p>
        </p:txBody>
      </p:sp>
    </p:spTree>
    <p:extLst>
      <p:ext uri="{BB962C8B-B14F-4D97-AF65-F5344CB8AC3E}">
        <p14:creationId xmlns:p14="http://schemas.microsoft.com/office/powerpoint/2010/main" val="19323150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35</a:t>
            </a:fld>
            <a:endParaRPr lang="en-US"/>
          </a:p>
        </p:txBody>
      </p:sp>
    </p:spTree>
    <p:extLst>
      <p:ext uri="{BB962C8B-B14F-4D97-AF65-F5344CB8AC3E}">
        <p14:creationId xmlns:p14="http://schemas.microsoft.com/office/powerpoint/2010/main" val="17062355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36</a:t>
            </a:fld>
            <a:endParaRPr lang="en-US"/>
          </a:p>
        </p:txBody>
      </p:sp>
    </p:spTree>
    <p:extLst>
      <p:ext uri="{BB962C8B-B14F-4D97-AF65-F5344CB8AC3E}">
        <p14:creationId xmlns:p14="http://schemas.microsoft.com/office/powerpoint/2010/main" val="34953617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37</a:t>
            </a:fld>
            <a:endParaRPr lang="en-US"/>
          </a:p>
        </p:txBody>
      </p:sp>
    </p:spTree>
    <p:extLst>
      <p:ext uri="{BB962C8B-B14F-4D97-AF65-F5344CB8AC3E}">
        <p14:creationId xmlns:p14="http://schemas.microsoft.com/office/powerpoint/2010/main" val="13227228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38</a:t>
            </a:fld>
            <a:endParaRPr lang="en-US"/>
          </a:p>
        </p:txBody>
      </p:sp>
    </p:spTree>
    <p:extLst>
      <p:ext uri="{BB962C8B-B14F-4D97-AF65-F5344CB8AC3E}">
        <p14:creationId xmlns:p14="http://schemas.microsoft.com/office/powerpoint/2010/main" val="15498477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39</a:t>
            </a:fld>
            <a:endParaRPr lang="en-US"/>
          </a:p>
        </p:txBody>
      </p:sp>
    </p:spTree>
    <p:extLst>
      <p:ext uri="{BB962C8B-B14F-4D97-AF65-F5344CB8AC3E}">
        <p14:creationId xmlns:p14="http://schemas.microsoft.com/office/powerpoint/2010/main" val="41836126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40</a:t>
            </a:fld>
            <a:endParaRPr lang="en-US"/>
          </a:p>
        </p:txBody>
      </p:sp>
    </p:spTree>
    <p:extLst>
      <p:ext uri="{BB962C8B-B14F-4D97-AF65-F5344CB8AC3E}">
        <p14:creationId xmlns:p14="http://schemas.microsoft.com/office/powerpoint/2010/main" val="1896775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4</a:t>
            </a:fld>
            <a:endParaRPr lang="en-US"/>
          </a:p>
        </p:txBody>
      </p:sp>
    </p:spTree>
    <p:extLst>
      <p:ext uri="{BB962C8B-B14F-4D97-AF65-F5344CB8AC3E}">
        <p14:creationId xmlns:p14="http://schemas.microsoft.com/office/powerpoint/2010/main" val="19762914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41</a:t>
            </a:fld>
            <a:endParaRPr lang="en-US"/>
          </a:p>
        </p:txBody>
      </p:sp>
    </p:spTree>
    <p:extLst>
      <p:ext uri="{BB962C8B-B14F-4D97-AF65-F5344CB8AC3E}">
        <p14:creationId xmlns:p14="http://schemas.microsoft.com/office/powerpoint/2010/main" val="5377043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4928F-C01F-4F7E-A917-5F5EF3D077A5}" type="slidenum">
              <a:rPr lang="en-US" smtClean="0"/>
              <a:t>42</a:t>
            </a:fld>
            <a:endParaRPr lang="en-US"/>
          </a:p>
        </p:txBody>
      </p:sp>
    </p:spTree>
    <p:extLst>
      <p:ext uri="{BB962C8B-B14F-4D97-AF65-F5344CB8AC3E}">
        <p14:creationId xmlns:p14="http://schemas.microsoft.com/office/powerpoint/2010/main" val="14855486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43</a:t>
            </a:fld>
            <a:endParaRPr lang="en-US"/>
          </a:p>
        </p:txBody>
      </p:sp>
    </p:spTree>
    <p:extLst>
      <p:ext uri="{BB962C8B-B14F-4D97-AF65-F5344CB8AC3E}">
        <p14:creationId xmlns:p14="http://schemas.microsoft.com/office/powerpoint/2010/main" val="7319011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4928F-C01F-4F7E-A917-5F5EF3D077A5}" type="slidenum">
              <a:rPr lang="en-US" smtClean="0"/>
              <a:t>44</a:t>
            </a:fld>
            <a:endParaRPr lang="en-US"/>
          </a:p>
        </p:txBody>
      </p:sp>
    </p:spTree>
    <p:extLst>
      <p:ext uri="{BB962C8B-B14F-4D97-AF65-F5344CB8AC3E}">
        <p14:creationId xmlns:p14="http://schemas.microsoft.com/office/powerpoint/2010/main" val="18292407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45</a:t>
            </a:fld>
            <a:endParaRPr lang="en-US"/>
          </a:p>
        </p:txBody>
      </p:sp>
    </p:spTree>
    <p:extLst>
      <p:ext uri="{BB962C8B-B14F-4D97-AF65-F5344CB8AC3E}">
        <p14:creationId xmlns:p14="http://schemas.microsoft.com/office/powerpoint/2010/main" val="718240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4928F-C01F-4F7E-A917-5F5EF3D077A5}" type="slidenum">
              <a:rPr lang="en-US" smtClean="0"/>
              <a:t>46</a:t>
            </a:fld>
            <a:endParaRPr lang="en-US"/>
          </a:p>
        </p:txBody>
      </p:sp>
    </p:spTree>
    <p:extLst>
      <p:ext uri="{BB962C8B-B14F-4D97-AF65-F5344CB8AC3E}">
        <p14:creationId xmlns:p14="http://schemas.microsoft.com/office/powerpoint/2010/main" val="9248093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47</a:t>
            </a:fld>
            <a:endParaRPr lang="en-US"/>
          </a:p>
        </p:txBody>
      </p:sp>
    </p:spTree>
    <p:extLst>
      <p:ext uri="{BB962C8B-B14F-4D97-AF65-F5344CB8AC3E}">
        <p14:creationId xmlns:p14="http://schemas.microsoft.com/office/powerpoint/2010/main" val="16919724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48</a:t>
            </a:fld>
            <a:endParaRPr lang="en-US"/>
          </a:p>
        </p:txBody>
      </p:sp>
    </p:spTree>
    <p:extLst>
      <p:ext uri="{BB962C8B-B14F-4D97-AF65-F5344CB8AC3E}">
        <p14:creationId xmlns:p14="http://schemas.microsoft.com/office/powerpoint/2010/main" val="35899334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49</a:t>
            </a:fld>
            <a:endParaRPr lang="en-US"/>
          </a:p>
        </p:txBody>
      </p:sp>
    </p:spTree>
    <p:extLst>
      <p:ext uri="{BB962C8B-B14F-4D97-AF65-F5344CB8AC3E}">
        <p14:creationId xmlns:p14="http://schemas.microsoft.com/office/powerpoint/2010/main" val="787965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50</a:t>
            </a:fld>
            <a:endParaRPr lang="en-US"/>
          </a:p>
        </p:txBody>
      </p:sp>
    </p:spTree>
    <p:extLst>
      <p:ext uri="{BB962C8B-B14F-4D97-AF65-F5344CB8AC3E}">
        <p14:creationId xmlns:p14="http://schemas.microsoft.com/office/powerpoint/2010/main" val="2197918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5</a:t>
            </a:fld>
            <a:endParaRPr lang="en-US"/>
          </a:p>
        </p:txBody>
      </p:sp>
    </p:spTree>
    <p:extLst>
      <p:ext uri="{BB962C8B-B14F-4D97-AF65-F5344CB8AC3E}">
        <p14:creationId xmlns:p14="http://schemas.microsoft.com/office/powerpoint/2010/main" val="30042681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51</a:t>
            </a:fld>
            <a:endParaRPr lang="en-US"/>
          </a:p>
        </p:txBody>
      </p:sp>
    </p:spTree>
    <p:extLst>
      <p:ext uri="{BB962C8B-B14F-4D97-AF65-F5344CB8AC3E}">
        <p14:creationId xmlns:p14="http://schemas.microsoft.com/office/powerpoint/2010/main" val="33845329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52</a:t>
            </a:fld>
            <a:endParaRPr lang="en-US"/>
          </a:p>
        </p:txBody>
      </p:sp>
    </p:spTree>
    <p:extLst>
      <p:ext uri="{BB962C8B-B14F-4D97-AF65-F5344CB8AC3E}">
        <p14:creationId xmlns:p14="http://schemas.microsoft.com/office/powerpoint/2010/main" val="27390676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53</a:t>
            </a:fld>
            <a:endParaRPr lang="en-US"/>
          </a:p>
        </p:txBody>
      </p:sp>
    </p:spTree>
    <p:extLst>
      <p:ext uri="{BB962C8B-B14F-4D97-AF65-F5344CB8AC3E}">
        <p14:creationId xmlns:p14="http://schemas.microsoft.com/office/powerpoint/2010/main" val="29260311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54</a:t>
            </a:fld>
            <a:endParaRPr lang="en-US"/>
          </a:p>
        </p:txBody>
      </p:sp>
    </p:spTree>
    <p:extLst>
      <p:ext uri="{BB962C8B-B14F-4D97-AF65-F5344CB8AC3E}">
        <p14:creationId xmlns:p14="http://schemas.microsoft.com/office/powerpoint/2010/main" val="17991762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55</a:t>
            </a:fld>
            <a:endParaRPr lang="en-US"/>
          </a:p>
        </p:txBody>
      </p:sp>
    </p:spTree>
    <p:extLst>
      <p:ext uri="{BB962C8B-B14F-4D97-AF65-F5344CB8AC3E}">
        <p14:creationId xmlns:p14="http://schemas.microsoft.com/office/powerpoint/2010/main" val="7575382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56</a:t>
            </a:fld>
            <a:endParaRPr lang="en-US"/>
          </a:p>
        </p:txBody>
      </p:sp>
    </p:spTree>
    <p:extLst>
      <p:ext uri="{BB962C8B-B14F-4D97-AF65-F5344CB8AC3E}">
        <p14:creationId xmlns:p14="http://schemas.microsoft.com/office/powerpoint/2010/main" val="1933265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6</a:t>
            </a:fld>
            <a:endParaRPr lang="en-US"/>
          </a:p>
        </p:txBody>
      </p:sp>
    </p:spTree>
    <p:extLst>
      <p:ext uri="{BB962C8B-B14F-4D97-AF65-F5344CB8AC3E}">
        <p14:creationId xmlns:p14="http://schemas.microsoft.com/office/powerpoint/2010/main" val="1381778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B0E4928F-C01F-4F7E-A917-5F5EF3D077A5}"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618175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C00000"/>
              </a:solidFill>
            </a:endParaRPr>
          </a:p>
        </p:txBody>
      </p:sp>
      <p:sp>
        <p:nvSpPr>
          <p:cNvPr id="4" name="Slide Number Placeholder 3"/>
          <p:cNvSpPr>
            <a:spLocks noGrp="1"/>
          </p:cNvSpPr>
          <p:nvPr>
            <p:ph type="sldNum" sz="quarter" idx="10"/>
          </p:nvPr>
        </p:nvSpPr>
        <p:spPr/>
        <p:txBody>
          <a:bodyPr/>
          <a:lstStyle/>
          <a:p>
            <a:fld id="{A9F18174-D696-4908-B735-20185334B64A}"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069348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Native</a:t>
            </a:r>
            <a:r>
              <a:rPr lang="en-US" baseline="0" dirty="0" smtClean="0"/>
              <a:t> Star l</a:t>
            </a:r>
            <a:r>
              <a:rPr lang="en-US" dirty="0" smtClean="0"/>
              <a:t>ink is found on BIE website- that is </a:t>
            </a:r>
            <a:r>
              <a:rPr lang="en-US" b="1" u="sng" dirty="0" smtClean="0">
                <a:solidFill>
                  <a:srgbClr val="0070C0"/>
                </a:solidFill>
              </a:rPr>
              <a:t>www.bie.edu </a:t>
            </a:r>
            <a:endParaRPr lang="en-US" b="1" u="sng" dirty="0">
              <a:solidFill>
                <a:srgbClr val="0070C0"/>
              </a:solidFill>
            </a:endParaRPr>
          </a:p>
        </p:txBody>
      </p:sp>
      <p:sp>
        <p:nvSpPr>
          <p:cNvPr id="4" name="Slide Number Placeholder 3"/>
          <p:cNvSpPr>
            <a:spLocks noGrp="1"/>
          </p:cNvSpPr>
          <p:nvPr>
            <p:ph type="sldNum" sz="quarter" idx="10"/>
          </p:nvPr>
        </p:nvSpPr>
        <p:spPr/>
        <p:txBody>
          <a:bodyPr/>
          <a:lstStyle/>
          <a:p>
            <a:fld id="{A9F18174-D696-4908-B735-20185334B64A}" type="slidenum">
              <a:rPr lang="en-US" smtClean="0"/>
              <a:t>10</a:t>
            </a:fld>
            <a:endParaRPr lang="en-US"/>
          </a:p>
        </p:txBody>
      </p:sp>
    </p:spTree>
    <p:extLst>
      <p:ext uri="{BB962C8B-B14F-4D97-AF65-F5344CB8AC3E}">
        <p14:creationId xmlns:p14="http://schemas.microsoft.com/office/powerpoint/2010/main" val="653690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8514316-36B5-4BF5-B6D9-EB6D9ED33C4E}" type="datetime1">
              <a:rPr lang="en-US" smtClean="0"/>
              <a:t>3/5/2015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3F929B-39C1-4CD3-BF8A-DFFC82A6EC87}" type="slidenum">
              <a:rPr lang="en-US" smtClean="0"/>
              <a:t>‹#›</a:t>
            </a:fld>
            <a:endParaRPr lang="en-US"/>
          </a:p>
        </p:txBody>
      </p:sp>
    </p:spTree>
    <p:extLst>
      <p:ext uri="{BB962C8B-B14F-4D97-AF65-F5344CB8AC3E}">
        <p14:creationId xmlns:p14="http://schemas.microsoft.com/office/powerpoint/2010/main" val="3855754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44B4B9-63A8-4FBE-8956-EA1067F1CDB2}" type="datetime1">
              <a:rPr lang="en-US" smtClean="0"/>
              <a:t>3/5/2015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3F929B-39C1-4CD3-BF8A-DFFC82A6EC87}" type="slidenum">
              <a:rPr lang="en-US" smtClean="0"/>
              <a:t>‹#›</a:t>
            </a:fld>
            <a:endParaRPr lang="en-US"/>
          </a:p>
        </p:txBody>
      </p:sp>
    </p:spTree>
    <p:extLst>
      <p:ext uri="{BB962C8B-B14F-4D97-AF65-F5344CB8AC3E}">
        <p14:creationId xmlns:p14="http://schemas.microsoft.com/office/powerpoint/2010/main" val="2261123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8F7D85-B29D-4358-92D6-C8EDB84C3525}" type="datetime1">
              <a:rPr lang="en-US" smtClean="0"/>
              <a:t>3/5/2015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3F929B-39C1-4CD3-BF8A-DFFC82A6EC87}" type="slidenum">
              <a:rPr lang="en-US" smtClean="0"/>
              <a:t>‹#›</a:t>
            </a:fld>
            <a:endParaRPr lang="en-US"/>
          </a:p>
        </p:txBody>
      </p:sp>
    </p:spTree>
    <p:extLst>
      <p:ext uri="{BB962C8B-B14F-4D97-AF65-F5344CB8AC3E}">
        <p14:creationId xmlns:p14="http://schemas.microsoft.com/office/powerpoint/2010/main" val="3554375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8514316-36B5-4BF5-B6D9-EB6D9ED33C4E}" type="datetime1">
              <a:rPr lang="en-US" smtClean="0">
                <a:solidFill>
                  <a:prstClr val="black">
                    <a:tint val="75000"/>
                  </a:prstClr>
                </a:solidFill>
              </a:rPr>
              <a:pPr/>
              <a:t>3/5/2015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3F929B-39C1-4CD3-BF8A-DFFC82A6EC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22298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60DAA2-5139-4249-BBC5-6C22F91FE71D}" type="datetime1">
              <a:rPr lang="en-US" smtClean="0">
                <a:solidFill>
                  <a:prstClr val="black">
                    <a:tint val="75000"/>
                  </a:prstClr>
                </a:solidFill>
              </a:rPr>
              <a:pPr/>
              <a:t>3/5/2015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3F929B-39C1-4CD3-BF8A-DFFC82A6EC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2354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C7BFCD3-07A8-494D-B42E-DBF10C9C9992}" type="datetime1">
              <a:rPr lang="en-US" smtClean="0">
                <a:solidFill>
                  <a:prstClr val="black">
                    <a:tint val="75000"/>
                  </a:prstClr>
                </a:solidFill>
              </a:rPr>
              <a:pPr/>
              <a:t>3/5/2015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3F929B-39C1-4CD3-BF8A-DFFC82A6EC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5677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1B2141-61E2-4D52-ADA4-B7516FBA04D9}" type="datetime1">
              <a:rPr lang="en-US" smtClean="0">
                <a:solidFill>
                  <a:prstClr val="black">
                    <a:tint val="75000"/>
                  </a:prstClr>
                </a:solidFill>
              </a:rPr>
              <a:pPr/>
              <a:t>3/5/2015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13F929B-39C1-4CD3-BF8A-DFFC82A6EC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43496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CF4BB9-B186-4A0A-B354-42A977C1400A}" type="datetime1">
              <a:rPr lang="en-US" smtClean="0">
                <a:solidFill>
                  <a:prstClr val="black">
                    <a:tint val="75000"/>
                  </a:prstClr>
                </a:solidFill>
              </a:rPr>
              <a:pPr/>
              <a:t>3/5/2015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13F929B-39C1-4CD3-BF8A-DFFC82A6EC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185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1B775D-67B6-447E-95BA-96E168E75603}" type="datetime1">
              <a:rPr lang="en-US" smtClean="0">
                <a:solidFill>
                  <a:prstClr val="black">
                    <a:tint val="75000"/>
                  </a:prstClr>
                </a:solidFill>
              </a:rPr>
              <a:pPr/>
              <a:t>3/5/2015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13F929B-39C1-4CD3-BF8A-DFFC82A6EC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95172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908B3B-1031-40D9-8C55-35741C42D647}" type="datetime1">
              <a:rPr lang="en-US" smtClean="0">
                <a:solidFill>
                  <a:prstClr val="black">
                    <a:tint val="75000"/>
                  </a:prstClr>
                </a:solidFill>
              </a:rPr>
              <a:pPr/>
              <a:t>3/5/2015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13F929B-39C1-4CD3-BF8A-DFFC82A6EC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7883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EAEB42-5540-453E-8989-191A15F1DC07}" type="datetime1">
              <a:rPr lang="en-US" smtClean="0">
                <a:solidFill>
                  <a:prstClr val="black">
                    <a:tint val="75000"/>
                  </a:prstClr>
                </a:solidFill>
              </a:rPr>
              <a:pPr/>
              <a:t>3/5/2015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13F929B-39C1-4CD3-BF8A-DFFC82A6EC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718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60DAA2-5139-4249-BBC5-6C22F91FE71D}" type="datetime1">
              <a:rPr lang="en-US" smtClean="0"/>
              <a:t>3/5/2015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3F929B-39C1-4CD3-BF8A-DFFC82A6EC87}" type="slidenum">
              <a:rPr lang="en-US" smtClean="0"/>
              <a:t>‹#›</a:t>
            </a:fld>
            <a:endParaRPr lang="en-US"/>
          </a:p>
        </p:txBody>
      </p:sp>
    </p:spTree>
    <p:extLst>
      <p:ext uri="{BB962C8B-B14F-4D97-AF65-F5344CB8AC3E}">
        <p14:creationId xmlns:p14="http://schemas.microsoft.com/office/powerpoint/2010/main" val="13263627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A9DE1D-B7F1-41E8-8F96-3BA907437D83}" type="datetime1">
              <a:rPr lang="en-US" smtClean="0">
                <a:solidFill>
                  <a:prstClr val="black">
                    <a:tint val="75000"/>
                  </a:prstClr>
                </a:solidFill>
              </a:rPr>
              <a:pPr/>
              <a:t>3/5/2015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13F929B-39C1-4CD3-BF8A-DFFC82A6EC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59241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44B4B9-63A8-4FBE-8956-EA1067F1CDB2}" type="datetime1">
              <a:rPr lang="en-US" smtClean="0">
                <a:solidFill>
                  <a:prstClr val="black">
                    <a:tint val="75000"/>
                  </a:prstClr>
                </a:solidFill>
              </a:rPr>
              <a:pPr/>
              <a:t>3/5/2015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3F929B-39C1-4CD3-BF8A-DFFC82A6EC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14017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8F7D85-B29D-4358-92D6-C8EDB84C3525}" type="datetime1">
              <a:rPr lang="en-US" smtClean="0">
                <a:solidFill>
                  <a:prstClr val="black">
                    <a:tint val="75000"/>
                  </a:prstClr>
                </a:solidFill>
              </a:rPr>
              <a:pPr/>
              <a:t>3/5/2015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3F929B-39C1-4CD3-BF8A-DFFC82A6EC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3285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C7BFCD3-07A8-494D-B42E-DBF10C9C9992}" type="datetime1">
              <a:rPr lang="en-US" smtClean="0"/>
              <a:t>3/5/2015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3F929B-39C1-4CD3-BF8A-DFFC82A6EC87}" type="slidenum">
              <a:rPr lang="en-US" smtClean="0"/>
              <a:t>‹#›</a:t>
            </a:fld>
            <a:endParaRPr lang="en-US"/>
          </a:p>
        </p:txBody>
      </p:sp>
    </p:spTree>
    <p:extLst>
      <p:ext uri="{BB962C8B-B14F-4D97-AF65-F5344CB8AC3E}">
        <p14:creationId xmlns:p14="http://schemas.microsoft.com/office/powerpoint/2010/main" val="3908741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1B2141-61E2-4D52-ADA4-B7516FBA04D9}" type="datetime1">
              <a:rPr lang="en-US" smtClean="0"/>
              <a:t>3/5/2015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3F929B-39C1-4CD3-BF8A-DFFC82A6EC87}" type="slidenum">
              <a:rPr lang="en-US" smtClean="0"/>
              <a:t>‹#›</a:t>
            </a:fld>
            <a:endParaRPr lang="en-US"/>
          </a:p>
        </p:txBody>
      </p:sp>
    </p:spTree>
    <p:extLst>
      <p:ext uri="{BB962C8B-B14F-4D97-AF65-F5344CB8AC3E}">
        <p14:creationId xmlns:p14="http://schemas.microsoft.com/office/powerpoint/2010/main" val="2675502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CF4BB9-B186-4A0A-B354-42A977C1400A}" type="datetime1">
              <a:rPr lang="en-US" smtClean="0"/>
              <a:t>3/5/2015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3F929B-39C1-4CD3-BF8A-DFFC82A6EC87}" type="slidenum">
              <a:rPr lang="en-US" smtClean="0"/>
              <a:t>‹#›</a:t>
            </a:fld>
            <a:endParaRPr lang="en-US"/>
          </a:p>
        </p:txBody>
      </p:sp>
    </p:spTree>
    <p:extLst>
      <p:ext uri="{BB962C8B-B14F-4D97-AF65-F5344CB8AC3E}">
        <p14:creationId xmlns:p14="http://schemas.microsoft.com/office/powerpoint/2010/main" val="806618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1B775D-67B6-447E-95BA-96E168E75603}" type="datetime1">
              <a:rPr lang="en-US" smtClean="0"/>
              <a:t>3/5/2015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3F929B-39C1-4CD3-BF8A-DFFC82A6EC87}" type="slidenum">
              <a:rPr lang="en-US" smtClean="0"/>
              <a:t>‹#›</a:t>
            </a:fld>
            <a:endParaRPr lang="en-US"/>
          </a:p>
        </p:txBody>
      </p:sp>
    </p:spTree>
    <p:extLst>
      <p:ext uri="{BB962C8B-B14F-4D97-AF65-F5344CB8AC3E}">
        <p14:creationId xmlns:p14="http://schemas.microsoft.com/office/powerpoint/2010/main" val="1963037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908B3B-1031-40D9-8C55-35741C42D647}" type="datetime1">
              <a:rPr lang="en-US" smtClean="0"/>
              <a:t>3/5/2015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3F929B-39C1-4CD3-BF8A-DFFC82A6EC87}" type="slidenum">
              <a:rPr lang="en-US" smtClean="0"/>
              <a:t>‹#›</a:t>
            </a:fld>
            <a:endParaRPr lang="en-US"/>
          </a:p>
        </p:txBody>
      </p:sp>
    </p:spTree>
    <p:extLst>
      <p:ext uri="{BB962C8B-B14F-4D97-AF65-F5344CB8AC3E}">
        <p14:creationId xmlns:p14="http://schemas.microsoft.com/office/powerpoint/2010/main" val="3425967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EAEB42-5540-453E-8989-191A15F1DC07}" type="datetime1">
              <a:rPr lang="en-US" smtClean="0"/>
              <a:t>3/5/2015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3F929B-39C1-4CD3-BF8A-DFFC82A6EC87}" type="slidenum">
              <a:rPr lang="en-US" smtClean="0"/>
              <a:t>‹#›</a:t>
            </a:fld>
            <a:endParaRPr lang="en-US"/>
          </a:p>
        </p:txBody>
      </p:sp>
    </p:spTree>
    <p:extLst>
      <p:ext uri="{BB962C8B-B14F-4D97-AF65-F5344CB8AC3E}">
        <p14:creationId xmlns:p14="http://schemas.microsoft.com/office/powerpoint/2010/main" val="351821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A9DE1D-B7F1-41E8-8F96-3BA907437D83}" type="datetime1">
              <a:rPr lang="en-US" smtClean="0"/>
              <a:t>3/5/2015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3F929B-39C1-4CD3-BF8A-DFFC82A6EC87}" type="slidenum">
              <a:rPr lang="en-US" smtClean="0"/>
              <a:t>‹#›</a:t>
            </a:fld>
            <a:endParaRPr lang="en-US"/>
          </a:p>
        </p:txBody>
      </p:sp>
    </p:spTree>
    <p:extLst>
      <p:ext uri="{BB962C8B-B14F-4D97-AF65-F5344CB8AC3E}">
        <p14:creationId xmlns:p14="http://schemas.microsoft.com/office/powerpoint/2010/main" val="3132198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240AF0-7BE0-4EEA-B6E0-B911506EA6C1}" type="datetime1">
              <a:rPr lang="en-US" smtClean="0"/>
              <a:t>3/5/2015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3F929B-39C1-4CD3-BF8A-DFFC82A6EC87}" type="slidenum">
              <a:rPr lang="en-US" smtClean="0"/>
              <a:t>‹#›</a:t>
            </a:fld>
            <a:endParaRPr lang="en-US"/>
          </a:p>
        </p:txBody>
      </p:sp>
    </p:spTree>
    <p:extLst>
      <p:ext uri="{BB962C8B-B14F-4D97-AF65-F5344CB8AC3E}">
        <p14:creationId xmlns:p14="http://schemas.microsoft.com/office/powerpoint/2010/main" val="1015923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240AF0-7BE0-4EEA-B6E0-B911506EA6C1}" type="datetime1">
              <a:rPr lang="en-US" smtClean="0">
                <a:solidFill>
                  <a:prstClr val="black">
                    <a:tint val="75000"/>
                  </a:prstClr>
                </a:solidFill>
              </a:rPr>
              <a:pPr/>
              <a:t>3/5/2015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3F929B-39C1-4CD3-BF8A-DFFC82A6EC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07656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dcma100.webex.com/dcma100/k2/j.php?MTID=tbe47f467a0cb4df3b49793b2dddc1d53"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www.bie.edu/"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www.bie.edu/"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bie.edu/"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dcma100.webex.com/"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bie.edu/Programs/SpecialEd/SEF/index.htm" TargetMode="External"/><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hyperlink" Target="http://www.bie.edu/programs/specialeducation/fiscalmanagment"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2.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hyperlink" Target="mailto:laura.tsosie@bie.edu" TargetMode="External"/><Relationship Id="rId5" Type="http://schemas.openxmlformats.org/officeDocument/2006/relationships/hyperlink" Target="mailto:connie.albert@bie.edu" TargetMode="External"/><Relationship Id="rId4" Type="http://schemas.openxmlformats.org/officeDocument/2006/relationships/hyperlink" Target="mailto:gloria.yepa@bie.edu"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marL="0" indent="0">
              <a:buNone/>
            </a:pPr>
            <a:r>
              <a:rPr lang="en-US" sz="2800" dirty="0" smtClean="0"/>
              <a:t>To join the training session  </a:t>
            </a:r>
            <a:br>
              <a:rPr lang="en-US" sz="2800" dirty="0" smtClean="0"/>
            </a:br>
            <a:r>
              <a:rPr lang="en-US" sz="2800" dirty="0" smtClean="0"/>
              <a:t>1. 1. Go to </a:t>
            </a:r>
            <a:r>
              <a:rPr lang="en-US" sz="2800" u="sng" dirty="0" smtClean="0">
                <a:hlinkClick r:id="rId3"/>
              </a:rPr>
              <a:t>https://dcma100.webex.com/dcma100/k2/j.php?MTID=tbe47f467a0cb4df3b49793b2dddc1d53</a:t>
            </a:r>
            <a:r>
              <a:rPr lang="en-US" sz="2800" dirty="0" smtClean="0"/>
              <a:t> </a:t>
            </a:r>
            <a:br>
              <a:rPr lang="en-US" sz="2800" dirty="0" smtClean="0"/>
            </a:br>
            <a:r>
              <a:rPr lang="en-US" sz="2800" dirty="0" smtClean="0"/>
              <a:t>2. Enter your name and email address (or registration ID). </a:t>
            </a:r>
            <a:br>
              <a:rPr lang="en-US" sz="2800" dirty="0" smtClean="0"/>
            </a:br>
            <a:r>
              <a:rPr lang="en-US" sz="2800" dirty="0" smtClean="0"/>
              <a:t>3. Enter the session password: Sped1234 </a:t>
            </a:r>
            <a:br>
              <a:rPr lang="en-US" sz="2800" dirty="0" smtClean="0"/>
            </a:br>
            <a:r>
              <a:rPr lang="en-US" sz="2800" dirty="0" smtClean="0"/>
              <a:t>4. Click "Join Now". </a:t>
            </a:r>
            <a:br>
              <a:rPr lang="en-US" sz="2800" dirty="0" smtClean="0"/>
            </a:br>
            <a:r>
              <a:rPr lang="en-US" sz="2800" dirty="0" smtClean="0"/>
              <a:t>5. Follow the instructions that appear on your screen. </a:t>
            </a:r>
          </a:p>
          <a:p>
            <a:pPr marL="0" indent="0">
              <a:buNone/>
            </a:pPr>
            <a:r>
              <a:rPr lang="en-US" sz="2800" dirty="0" smtClean="0"/>
              <a:t>Teleconference No:  (</a:t>
            </a:r>
            <a:r>
              <a:rPr lang="en-US" sz="2800" dirty="0" smtClean="0">
                <a:solidFill>
                  <a:srgbClr val="0000FF"/>
                </a:solidFill>
              </a:rPr>
              <a:t>888)417-0376</a:t>
            </a:r>
            <a:r>
              <a:rPr lang="en-US" sz="2800" dirty="0" smtClean="0"/>
              <a:t>, Participant Passcode:  </a:t>
            </a:r>
            <a:r>
              <a:rPr lang="en-US" sz="2800" dirty="0" smtClean="0">
                <a:solidFill>
                  <a:srgbClr val="0000FF"/>
                </a:solidFill>
              </a:rPr>
              <a:t>1509140</a:t>
            </a:r>
          </a:p>
          <a:p>
            <a:pPr marL="0" indent="0">
              <a:buNone/>
            </a:pPr>
            <a:endParaRPr lang="en-US" dirty="0"/>
          </a:p>
          <a:p>
            <a:pPr marL="0" indent="0">
              <a:buNone/>
            </a:pPr>
            <a:endParaRPr lang="en-US" dirty="0" smtClean="0"/>
          </a:p>
          <a:p>
            <a:pPr marL="0" indent="0">
              <a:buNone/>
            </a:pPr>
            <a:endParaRPr lang="en-US" dirty="0" smtClean="0"/>
          </a:p>
          <a:p>
            <a:pPr marL="0" indent="0">
              <a:buNone/>
            </a:pPr>
            <a:endParaRPr lang="en-US" dirty="0" smtClean="0"/>
          </a:p>
        </p:txBody>
      </p:sp>
      <p:sp>
        <p:nvSpPr>
          <p:cNvPr id="4" name="Date Placeholder 3"/>
          <p:cNvSpPr>
            <a:spLocks noGrp="1"/>
          </p:cNvSpPr>
          <p:nvPr>
            <p:ph type="dt" sz="half" idx="10"/>
          </p:nvPr>
        </p:nvSpPr>
        <p:spPr/>
        <p:txBody>
          <a:bodyPr/>
          <a:lstStyle/>
          <a:p>
            <a:fld id="{2260DAA2-5139-4249-BBC5-6C22F91FE71D}" type="datetime1">
              <a:rPr lang="en-US" smtClean="0"/>
              <a:t>3/5/2015</a:t>
            </a:fld>
            <a:endParaRPr lang="en-US"/>
          </a:p>
        </p:txBody>
      </p:sp>
      <p:sp>
        <p:nvSpPr>
          <p:cNvPr id="5" name="Slide Number Placeholder 4"/>
          <p:cNvSpPr>
            <a:spLocks noGrp="1"/>
          </p:cNvSpPr>
          <p:nvPr>
            <p:ph type="sldNum" sz="quarter" idx="12"/>
          </p:nvPr>
        </p:nvSpPr>
        <p:spPr/>
        <p:txBody>
          <a:bodyPr/>
          <a:lstStyle/>
          <a:p>
            <a:fld id="{213F929B-39C1-4CD3-BF8A-DFFC82A6EC87}" type="slidenum">
              <a:rPr lang="en-US" smtClean="0"/>
              <a:t>1</a:t>
            </a:fld>
            <a:endParaRPr lang="en-US"/>
          </a:p>
        </p:txBody>
      </p:sp>
      <p:sp>
        <p:nvSpPr>
          <p:cNvPr id="8" name="Title 1"/>
          <p:cNvSpPr>
            <a:spLocks noGrp="1"/>
          </p:cNvSpPr>
          <p:nvPr>
            <p:ph type="title"/>
          </p:nvPr>
        </p:nvSpPr>
        <p:spPr>
          <a:xfrm>
            <a:off x="457200" y="274638"/>
            <a:ext cx="8229600" cy="1249362"/>
          </a:xfrm>
        </p:spPr>
        <p:txBody>
          <a:bodyPr>
            <a:normAutofit fontScale="90000"/>
          </a:bodyPr>
          <a:lstStyle/>
          <a:p>
            <a:pPr lvl="0"/>
            <a:r>
              <a:rPr lang="en-US" sz="3100" dirty="0" smtClean="0"/>
              <a:t/>
            </a:r>
            <a:br>
              <a:rPr lang="en-US" sz="3100" dirty="0" smtClean="0"/>
            </a:br>
            <a:r>
              <a:rPr lang="en-US" sz="3100" dirty="0" smtClean="0"/>
              <a:t/>
            </a:r>
            <a:br>
              <a:rPr lang="en-US" sz="3100" dirty="0" smtClean="0"/>
            </a:br>
            <a:r>
              <a:rPr lang="en-US" sz="3100" dirty="0" smtClean="0">
                <a:solidFill>
                  <a:prstClr val="black"/>
                </a:solidFill>
              </a:rPr>
              <a:t>Accessing </a:t>
            </a:r>
            <a:r>
              <a:rPr lang="en-US" sz="3100" dirty="0">
                <a:solidFill>
                  <a:prstClr val="black"/>
                </a:solidFill>
              </a:rPr>
              <a:t>LEA/School IDEA 2004 Part B application &amp; CSW-Special Education Spending Plan</a:t>
            </a:r>
            <a:r>
              <a:rPr lang="en-US" dirty="0">
                <a:solidFill>
                  <a:prstClr val="black"/>
                </a:solidFill>
              </a:rPr>
              <a:t/>
            </a:r>
            <a:br>
              <a:rPr lang="en-US" dirty="0">
                <a:solidFill>
                  <a:prstClr val="black"/>
                </a:solidFill>
              </a:rPr>
            </a:br>
            <a:r>
              <a:rPr lang="en-US" dirty="0" smtClean="0"/>
              <a:t>	</a:t>
            </a:r>
            <a:endParaRPr lang="en-US" dirty="0"/>
          </a:p>
        </p:txBody>
      </p:sp>
    </p:spTree>
    <p:extLst>
      <p:ext uri="{BB962C8B-B14F-4D97-AF65-F5344CB8AC3E}">
        <p14:creationId xmlns:p14="http://schemas.microsoft.com/office/powerpoint/2010/main" val="365538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smtClean="0"/>
              <a:t>How to Login?</a:t>
            </a:r>
            <a:br>
              <a:rPr lang="en-US" dirty="0" smtClean="0"/>
            </a:br>
            <a:r>
              <a:rPr lang="en-US" dirty="0" smtClean="0"/>
              <a:t/>
            </a:r>
            <a:br>
              <a:rPr lang="en-US" dirty="0" smtClean="0"/>
            </a:br>
            <a:r>
              <a:rPr lang="en-US" dirty="0" smtClean="0"/>
              <a:t>Step 1:</a:t>
            </a:r>
            <a:endParaRPr lang="en-US" dirty="0"/>
          </a:p>
        </p:txBody>
      </p:sp>
      <p:sp>
        <p:nvSpPr>
          <p:cNvPr id="18" name="Text Placeholder 17"/>
          <p:cNvSpPr>
            <a:spLocks noGrp="1"/>
          </p:cNvSpPr>
          <p:nvPr>
            <p:ph type="body" sz="half" idx="2"/>
          </p:nvPr>
        </p:nvSpPr>
        <p:spPr/>
        <p:txBody>
          <a:bodyPr>
            <a:normAutofit/>
          </a:bodyPr>
          <a:lstStyle/>
          <a:p>
            <a:r>
              <a:rPr lang="en-US" sz="1600" dirty="0" smtClean="0"/>
              <a:t>On the Internet type in </a:t>
            </a:r>
            <a:r>
              <a:rPr lang="en-US" sz="1600" dirty="0" smtClean="0">
                <a:hlinkClick r:id="rId3"/>
              </a:rPr>
              <a:t>www.bie.edu</a:t>
            </a:r>
            <a:r>
              <a:rPr lang="en-US" sz="1600" dirty="0"/>
              <a:t> </a:t>
            </a:r>
            <a:r>
              <a:rPr lang="en-US" sz="1600" dirty="0" smtClean="0"/>
              <a:t>to open the BIE website.  Once you open you will see the BIE homepage (see right clip).  On the BIE homepage, look to the far right hand side, and use the scroll bar to move the page down until you see</a:t>
            </a:r>
            <a:r>
              <a:rPr lang="en-US" sz="1600" b="1" dirty="0" smtClean="0"/>
              <a:t> NATIVE STAR:  BIE’s tool for Continuous School Improvement </a:t>
            </a:r>
            <a:r>
              <a:rPr lang="en-US" sz="1600" dirty="0" smtClean="0"/>
              <a:t>and click on the first highlighted word </a:t>
            </a:r>
            <a:r>
              <a:rPr lang="en-US" sz="1600" u="sng" dirty="0" smtClean="0">
                <a:solidFill>
                  <a:srgbClr val="D60093"/>
                </a:solidFill>
              </a:rPr>
              <a:t>here</a:t>
            </a:r>
            <a:r>
              <a:rPr lang="en-US" sz="1600" dirty="0"/>
              <a:t> </a:t>
            </a:r>
            <a:r>
              <a:rPr lang="en-US" sz="1600" dirty="0" smtClean="0"/>
              <a:t>(see </a:t>
            </a:r>
            <a:r>
              <a:rPr lang="en-US" sz="1600" dirty="0" smtClean="0">
                <a:solidFill>
                  <a:srgbClr val="FF0000"/>
                </a:solidFill>
              </a:rPr>
              <a:t>RED Arrow</a:t>
            </a:r>
            <a:r>
              <a:rPr lang="en-US" sz="1600" dirty="0" smtClean="0"/>
              <a:t>)  </a:t>
            </a:r>
            <a:endParaRPr lang="en-US" sz="1600" dirty="0"/>
          </a:p>
        </p:txBody>
      </p:sp>
      <p:pic>
        <p:nvPicPr>
          <p:cNvPr id="20" name="Content Placeholder 19"/>
          <p:cNvPicPr>
            <a:picLocks noGrp="1"/>
          </p:cNvPicPr>
          <p:nvPr>
            <p:ph idx="1"/>
          </p:nvPr>
        </p:nvPicPr>
        <p:blipFill rotWithShape="1">
          <a:blip r:embed="rId4"/>
          <a:srcRect l="15107" t="15101" r="60562" b="6310"/>
          <a:stretch/>
        </p:blipFill>
        <p:spPr bwMode="auto">
          <a:xfrm>
            <a:off x="3429000" y="990600"/>
            <a:ext cx="5163635" cy="5380038"/>
          </a:xfrm>
          <a:prstGeom prst="rect">
            <a:avLst/>
          </a:prstGeom>
          <a:ln>
            <a:noFill/>
          </a:ln>
          <a:extLst>
            <a:ext uri="{53640926-AAD7-44D8-BBD7-CCE9431645EC}">
              <a14:shadowObscured xmlns:a14="http://schemas.microsoft.com/office/drawing/2010/main"/>
            </a:ext>
          </a:extLst>
        </p:spPr>
      </p:pic>
      <p:sp>
        <p:nvSpPr>
          <p:cNvPr id="19" name="Left Arrow 18"/>
          <p:cNvSpPr/>
          <p:nvPr/>
        </p:nvSpPr>
        <p:spPr>
          <a:xfrm>
            <a:off x="7620000" y="5234640"/>
            <a:ext cx="1219200" cy="31851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lide Number Placeholder 20"/>
          <p:cNvSpPr>
            <a:spLocks noGrp="1"/>
          </p:cNvSpPr>
          <p:nvPr>
            <p:ph type="sldNum" sz="quarter" idx="12"/>
          </p:nvPr>
        </p:nvSpPr>
        <p:spPr/>
        <p:txBody>
          <a:bodyPr/>
          <a:lstStyle/>
          <a:p>
            <a:fld id="{88085EC1-229D-4008-A81F-FEBCA8742978}" type="slidenum">
              <a:rPr lang="en-US" smtClean="0"/>
              <a:t>10</a:t>
            </a:fld>
            <a:endParaRPr lang="en-US"/>
          </a:p>
        </p:txBody>
      </p:sp>
      <p:sp>
        <p:nvSpPr>
          <p:cNvPr id="2" name="Date Placeholder 1"/>
          <p:cNvSpPr>
            <a:spLocks noGrp="1"/>
          </p:cNvSpPr>
          <p:nvPr>
            <p:ph type="dt" sz="half" idx="10"/>
          </p:nvPr>
        </p:nvSpPr>
        <p:spPr/>
        <p:txBody>
          <a:bodyPr/>
          <a:lstStyle/>
          <a:p>
            <a:fld id="{12A9FA8E-09D2-4BF0-8E03-7F33A461B735}" type="datetime1">
              <a:rPr lang="en-US" smtClean="0"/>
              <a:t>3/5/2015</a:t>
            </a:fld>
            <a:endParaRPr lang="en-US"/>
          </a:p>
        </p:txBody>
      </p:sp>
    </p:spTree>
    <p:extLst>
      <p:ext uri="{BB962C8B-B14F-4D97-AF65-F5344CB8AC3E}">
        <p14:creationId xmlns:p14="http://schemas.microsoft.com/office/powerpoint/2010/main" val="37172049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2:</a:t>
            </a:r>
            <a:endParaRPr lang="en-US" dirty="0"/>
          </a:p>
        </p:txBody>
      </p:sp>
      <p:sp>
        <p:nvSpPr>
          <p:cNvPr id="4" name="Text Placeholder 3"/>
          <p:cNvSpPr>
            <a:spLocks noGrp="1"/>
          </p:cNvSpPr>
          <p:nvPr>
            <p:ph type="body" sz="half" idx="2"/>
          </p:nvPr>
        </p:nvSpPr>
        <p:spPr>
          <a:xfrm>
            <a:off x="457200" y="1676400"/>
            <a:ext cx="3008313" cy="4449763"/>
          </a:xfrm>
        </p:spPr>
        <p:txBody>
          <a:bodyPr>
            <a:normAutofit/>
          </a:bodyPr>
          <a:lstStyle/>
          <a:p>
            <a:pPr marL="285750" indent="-285750">
              <a:buFont typeface="Arial" pitchFamily="34" charset="0"/>
              <a:buChar char="•"/>
            </a:pPr>
            <a:r>
              <a:rPr lang="en-US" sz="1600" dirty="0" smtClean="0"/>
              <a:t>Enter the school Login and enter the Password and click on LOGIN.</a:t>
            </a:r>
          </a:p>
          <a:p>
            <a:pPr marL="285750" indent="-285750">
              <a:buFont typeface="Arial" pitchFamily="34" charset="0"/>
              <a:buChar char="•"/>
            </a:pPr>
            <a:endParaRPr lang="en-US" sz="1600" dirty="0"/>
          </a:p>
          <a:p>
            <a:r>
              <a:rPr lang="en-US" sz="1600" dirty="0" smtClean="0"/>
              <a:t>Note:  A Login and Password for the Native Star link has been provided to your School Administrator and Native Star Process Manager.</a:t>
            </a:r>
            <a:endParaRPr lang="en-US" sz="1600" dirty="0"/>
          </a:p>
        </p:txBody>
      </p:sp>
      <p:sp>
        <p:nvSpPr>
          <p:cNvPr id="6" name="Slide Number Placeholder 5"/>
          <p:cNvSpPr>
            <a:spLocks noGrp="1"/>
          </p:cNvSpPr>
          <p:nvPr>
            <p:ph type="sldNum" sz="quarter" idx="12"/>
          </p:nvPr>
        </p:nvSpPr>
        <p:spPr/>
        <p:txBody>
          <a:bodyPr/>
          <a:lstStyle/>
          <a:p>
            <a:fld id="{88085EC1-229D-4008-A81F-FEBCA8742978}" type="slidenum">
              <a:rPr lang="en-US" smtClean="0"/>
              <a:t>11</a:t>
            </a:fld>
            <a:endParaRPr lang="en-US"/>
          </a:p>
        </p:txBody>
      </p:sp>
      <p:sp>
        <p:nvSpPr>
          <p:cNvPr id="3" name="Date Placeholder 2"/>
          <p:cNvSpPr>
            <a:spLocks noGrp="1"/>
          </p:cNvSpPr>
          <p:nvPr>
            <p:ph type="dt" sz="half" idx="10"/>
          </p:nvPr>
        </p:nvSpPr>
        <p:spPr/>
        <p:txBody>
          <a:bodyPr/>
          <a:lstStyle/>
          <a:p>
            <a:fld id="{6764B8B8-5ECE-432D-92EF-F56C426C39F4}" type="datetime1">
              <a:rPr lang="en-US" smtClean="0"/>
              <a:t>3/5/2015</a:t>
            </a:fld>
            <a:endParaRPr lang="en-US"/>
          </a:p>
        </p:txBody>
      </p:sp>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61692" t="10088" r="11138" b="9989"/>
          <a:stretch/>
        </p:blipFill>
        <p:spPr bwMode="auto">
          <a:xfrm>
            <a:off x="3810000" y="579576"/>
            <a:ext cx="4773536" cy="55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31059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3:</a:t>
            </a:r>
            <a:endParaRPr lang="en-US" dirty="0"/>
          </a:p>
        </p:txBody>
      </p:sp>
      <p:sp>
        <p:nvSpPr>
          <p:cNvPr id="4" name="Text Placeholder 3"/>
          <p:cNvSpPr>
            <a:spLocks noGrp="1"/>
          </p:cNvSpPr>
          <p:nvPr>
            <p:ph type="body" sz="half" idx="2"/>
          </p:nvPr>
        </p:nvSpPr>
        <p:spPr>
          <a:xfrm>
            <a:off x="457200" y="1676400"/>
            <a:ext cx="3008313" cy="4449763"/>
          </a:xfrm>
        </p:spPr>
        <p:txBody>
          <a:bodyPr>
            <a:normAutofit fontScale="92500" lnSpcReduction="20000"/>
          </a:bodyPr>
          <a:lstStyle/>
          <a:p>
            <a:r>
              <a:rPr lang="en-US" sz="1700" dirty="0" smtClean="0"/>
              <a:t>After </a:t>
            </a:r>
            <a:r>
              <a:rPr lang="en-US" sz="1700" dirty="0"/>
              <a:t>you </a:t>
            </a:r>
            <a:r>
              <a:rPr lang="en-US" sz="1700" dirty="0" smtClean="0"/>
              <a:t>login </a:t>
            </a:r>
            <a:r>
              <a:rPr lang="en-US" sz="1700" dirty="0"/>
              <a:t>you will see the School Dashboard. </a:t>
            </a:r>
            <a:r>
              <a:rPr lang="en-US" sz="1700" dirty="0" smtClean="0"/>
              <a:t> Click </a:t>
            </a:r>
            <a:r>
              <a:rPr lang="en-US" sz="1700" dirty="0"/>
              <a:t>on the </a:t>
            </a:r>
            <a:r>
              <a:rPr lang="en-US" sz="1700" dirty="0" smtClean="0"/>
              <a:t>“</a:t>
            </a:r>
            <a:r>
              <a:rPr lang="en-US" sz="1700" dirty="0" smtClean="0">
                <a:solidFill>
                  <a:srgbClr val="0000FF"/>
                </a:solidFill>
              </a:rPr>
              <a:t>Complete Forms</a:t>
            </a:r>
            <a:r>
              <a:rPr lang="en-US" sz="1700" dirty="0" smtClean="0"/>
              <a:t>” </a:t>
            </a:r>
            <a:r>
              <a:rPr lang="en-US" sz="1700" dirty="0"/>
              <a:t>tab </a:t>
            </a:r>
            <a:r>
              <a:rPr lang="en-US" sz="1700" dirty="0" smtClean="0"/>
              <a:t> (see </a:t>
            </a:r>
            <a:r>
              <a:rPr lang="en-US" sz="1700" dirty="0" smtClean="0">
                <a:solidFill>
                  <a:srgbClr val="FF0000"/>
                </a:solidFill>
              </a:rPr>
              <a:t>RED </a:t>
            </a:r>
            <a:r>
              <a:rPr lang="en-US" sz="1700" dirty="0">
                <a:solidFill>
                  <a:srgbClr val="FF0000"/>
                </a:solidFill>
              </a:rPr>
              <a:t>Arrow</a:t>
            </a:r>
            <a:r>
              <a:rPr lang="en-US" sz="1700" dirty="0"/>
              <a:t>). </a:t>
            </a:r>
            <a:endParaRPr lang="en-US" sz="1700" dirty="0" smtClean="0"/>
          </a:p>
          <a:p>
            <a:endParaRPr lang="en-US" sz="1700" dirty="0" smtClean="0"/>
          </a:p>
          <a:p>
            <a:r>
              <a:rPr lang="en-US" sz="1700" dirty="0" smtClean="0"/>
              <a:t>The Local Education Agency (LEA)/School Part 2004 Part B Application has 2 components</a:t>
            </a:r>
          </a:p>
          <a:p>
            <a:pPr marL="342900" indent="-342900">
              <a:buAutoNum type="arabicPeriod"/>
            </a:pPr>
            <a:r>
              <a:rPr lang="en-US" sz="1700" dirty="0" smtClean="0"/>
              <a:t>The LEA Part B Application</a:t>
            </a:r>
          </a:p>
          <a:p>
            <a:pPr marL="342900" indent="-342900">
              <a:buAutoNum type="arabicPeriod"/>
            </a:pPr>
            <a:r>
              <a:rPr lang="en-US" sz="1700" dirty="0" smtClean="0"/>
              <a:t>The Consolidated </a:t>
            </a:r>
            <a:r>
              <a:rPr lang="en-US" sz="1700" dirty="0" err="1" smtClean="0"/>
              <a:t>Schoolwide</a:t>
            </a:r>
            <a:r>
              <a:rPr lang="en-US" sz="1700" dirty="0" smtClean="0"/>
              <a:t> Budget (CSW)– Special Education Spending </a:t>
            </a:r>
            <a:r>
              <a:rPr lang="en-US" sz="1700" dirty="0" smtClean="0"/>
              <a:t>Plan (located on the BIE website/programs/special education/fiscal accountability )</a:t>
            </a:r>
            <a:endParaRPr lang="en-US" sz="1700" dirty="0" smtClean="0"/>
          </a:p>
          <a:p>
            <a:pPr marL="342900" indent="-342900">
              <a:buAutoNum type="arabicPeriod"/>
            </a:pPr>
            <a:endParaRPr lang="en-US" sz="1700" dirty="0"/>
          </a:p>
          <a:p>
            <a:r>
              <a:rPr lang="en-US" sz="1700" dirty="0" smtClean="0"/>
              <a:t>The submission of </a:t>
            </a:r>
            <a:r>
              <a:rPr lang="en-US" sz="1700" u="sng" dirty="0" smtClean="0"/>
              <a:t>both </a:t>
            </a:r>
            <a:r>
              <a:rPr lang="en-US" sz="1700" dirty="0" smtClean="0"/>
              <a:t>documents is considered a Complete application request.</a:t>
            </a:r>
            <a:endParaRPr lang="en-US" sz="1700" dirty="0"/>
          </a:p>
          <a:p>
            <a:endParaRPr lang="en-US" dirty="0"/>
          </a:p>
        </p:txBody>
      </p:sp>
      <p:sp>
        <p:nvSpPr>
          <p:cNvPr id="7" name="Slide Number Placeholder 6"/>
          <p:cNvSpPr>
            <a:spLocks noGrp="1"/>
          </p:cNvSpPr>
          <p:nvPr>
            <p:ph type="sldNum" sz="quarter" idx="12"/>
          </p:nvPr>
        </p:nvSpPr>
        <p:spPr/>
        <p:txBody>
          <a:bodyPr/>
          <a:lstStyle/>
          <a:p>
            <a:fld id="{88085EC1-229D-4008-A81F-FEBCA8742978}" type="slidenum">
              <a:rPr lang="en-US" smtClean="0"/>
              <a:t>12</a:t>
            </a:fld>
            <a:endParaRPr lang="en-US"/>
          </a:p>
        </p:txBody>
      </p:sp>
      <p:sp>
        <p:nvSpPr>
          <p:cNvPr id="3" name="Content Placeholder 2"/>
          <p:cNvSpPr>
            <a:spLocks noGrp="1"/>
          </p:cNvSpPr>
          <p:nvPr>
            <p:ph idx="1"/>
          </p:nvPr>
        </p:nvSpPr>
        <p:spPr>
          <a:xfrm>
            <a:off x="3575050" y="914400"/>
            <a:ext cx="5111750" cy="5211763"/>
          </a:xfrm>
        </p:spPr>
        <p:txBody>
          <a:bodyPr/>
          <a:lstStyle/>
          <a:p>
            <a:endParaRPr lang="en-US" dirty="0"/>
          </a:p>
        </p:txBody>
      </p:sp>
      <p:pic>
        <p:nvPicPr>
          <p:cNvPr id="8" name="Picture 7"/>
          <p:cNvPicPr/>
          <p:nvPr/>
        </p:nvPicPr>
        <p:blipFill rotWithShape="1">
          <a:blip r:embed="rId3"/>
          <a:srcRect l="63160" t="12383" r="12482" b="18803"/>
          <a:stretch/>
        </p:blipFill>
        <p:spPr bwMode="auto">
          <a:xfrm>
            <a:off x="3572933" y="914400"/>
            <a:ext cx="5334000" cy="5181600"/>
          </a:xfrm>
          <a:prstGeom prst="rect">
            <a:avLst/>
          </a:prstGeom>
          <a:ln>
            <a:noFill/>
          </a:ln>
          <a:extLst>
            <a:ext uri="{53640926-AAD7-44D8-BBD7-CCE9431645EC}">
              <a14:shadowObscured xmlns:a14="http://schemas.microsoft.com/office/drawing/2010/main"/>
            </a:ext>
          </a:extLst>
        </p:spPr>
      </p:pic>
      <p:sp>
        <p:nvSpPr>
          <p:cNvPr id="9" name="Down Arrow 8"/>
          <p:cNvSpPr/>
          <p:nvPr/>
        </p:nvSpPr>
        <p:spPr>
          <a:xfrm>
            <a:off x="4219835" y="1371600"/>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5" name="Date Placeholder 4"/>
          <p:cNvSpPr>
            <a:spLocks noGrp="1"/>
          </p:cNvSpPr>
          <p:nvPr>
            <p:ph type="dt" sz="half" idx="10"/>
          </p:nvPr>
        </p:nvSpPr>
        <p:spPr/>
        <p:txBody>
          <a:bodyPr/>
          <a:lstStyle/>
          <a:p>
            <a:fld id="{2E970DF5-DFF0-4F8D-8AF9-C22DBCBAC0D8}" type="datetime1">
              <a:rPr lang="en-US" smtClean="0"/>
              <a:t>3/5/2015</a:t>
            </a:fld>
            <a:endParaRPr lang="en-US"/>
          </a:p>
        </p:txBody>
      </p:sp>
    </p:spTree>
    <p:extLst>
      <p:ext uri="{BB962C8B-B14F-4D97-AF65-F5344CB8AC3E}">
        <p14:creationId xmlns:p14="http://schemas.microsoft.com/office/powerpoint/2010/main" val="42518269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2590800" cy="565150"/>
          </a:xfrm>
          <a:ln>
            <a:solidFill>
              <a:schemeClr val="bg1"/>
            </a:solidFill>
          </a:ln>
        </p:spPr>
        <p:style>
          <a:lnRef idx="2">
            <a:schemeClr val="accent2"/>
          </a:lnRef>
          <a:fillRef idx="1">
            <a:schemeClr val="lt1"/>
          </a:fillRef>
          <a:effectRef idx="0">
            <a:schemeClr val="accent2"/>
          </a:effectRef>
          <a:fontRef idx="minor">
            <a:schemeClr val="dk1"/>
          </a:fontRef>
        </p:style>
        <p:txBody>
          <a:bodyPr/>
          <a:lstStyle/>
          <a:p>
            <a:r>
              <a:rPr lang="en-US" dirty="0" smtClean="0"/>
              <a:t>Step 4</a:t>
            </a:r>
            <a:endParaRPr lang="en-US" dirty="0"/>
          </a:p>
        </p:txBody>
      </p:sp>
      <p:sp>
        <p:nvSpPr>
          <p:cNvPr id="4" name="Text Placeholder 3"/>
          <p:cNvSpPr>
            <a:spLocks noGrp="1"/>
          </p:cNvSpPr>
          <p:nvPr>
            <p:ph type="body" sz="half" idx="2"/>
          </p:nvPr>
        </p:nvSpPr>
        <p:spPr>
          <a:xfrm>
            <a:off x="304800" y="1295400"/>
            <a:ext cx="2743200" cy="5181600"/>
          </a:xfrm>
        </p:spPr>
        <p:txBody>
          <a:bodyPr>
            <a:noAutofit/>
          </a:bodyPr>
          <a:lstStyle/>
          <a:p>
            <a:r>
              <a:rPr lang="en-US" sz="1600" dirty="0"/>
              <a:t>When </a:t>
            </a:r>
            <a:r>
              <a:rPr lang="en-US" sz="1600" dirty="0" smtClean="0"/>
              <a:t>the page opens use </a:t>
            </a:r>
            <a:r>
              <a:rPr lang="en-US" sz="1600" dirty="0"/>
              <a:t>the </a:t>
            </a:r>
            <a:r>
              <a:rPr lang="en-US" sz="1600" dirty="0" smtClean="0">
                <a:solidFill>
                  <a:srgbClr val="0000FF"/>
                </a:solidFill>
              </a:rPr>
              <a:t>Scroll </a:t>
            </a:r>
            <a:r>
              <a:rPr lang="en-US" sz="1600" dirty="0">
                <a:solidFill>
                  <a:srgbClr val="0000FF"/>
                </a:solidFill>
              </a:rPr>
              <a:t>B</a:t>
            </a:r>
            <a:r>
              <a:rPr lang="en-US" sz="1600" dirty="0" smtClean="0">
                <a:solidFill>
                  <a:srgbClr val="0000FF"/>
                </a:solidFill>
              </a:rPr>
              <a:t>ar </a:t>
            </a:r>
            <a:r>
              <a:rPr lang="en-US" sz="1600" dirty="0"/>
              <a:t>to the right and </a:t>
            </a:r>
            <a:r>
              <a:rPr lang="en-US" sz="1600" dirty="0" smtClean="0"/>
              <a:t>move it </a:t>
            </a:r>
            <a:r>
              <a:rPr lang="en-US" sz="1600" dirty="0"/>
              <a:t>down to the bottom of the page where you </a:t>
            </a:r>
            <a:r>
              <a:rPr lang="en-US" sz="1600" dirty="0" smtClean="0"/>
              <a:t>will locate the following document: </a:t>
            </a:r>
          </a:p>
          <a:p>
            <a:pPr marL="342900" indent="-342900">
              <a:buFont typeface="+mj-lt"/>
              <a:buAutoNum type="arabicPeriod"/>
            </a:pPr>
            <a:r>
              <a:rPr lang="en-US" sz="1600" u="sng" dirty="0" smtClean="0">
                <a:solidFill>
                  <a:srgbClr val="0000FF"/>
                </a:solidFill>
              </a:rPr>
              <a:t>LEA/School IDEA 2004 Part Application</a:t>
            </a:r>
          </a:p>
          <a:p>
            <a:endParaRPr lang="en-US" sz="1600" dirty="0" smtClean="0"/>
          </a:p>
          <a:p>
            <a:r>
              <a:rPr lang="en-US" sz="1600" dirty="0" smtClean="0"/>
              <a:t>Click on the highlighted title to begin filling the </a:t>
            </a:r>
            <a:r>
              <a:rPr lang="en-US" sz="1600" dirty="0" smtClean="0"/>
              <a:t>form.</a:t>
            </a:r>
            <a:endParaRPr lang="en-US" sz="1600" dirty="0"/>
          </a:p>
          <a:p>
            <a:endParaRPr lang="en-US" sz="1600" dirty="0" smtClean="0"/>
          </a:p>
          <a:p>
            <a:r>
              <a:rPr lang="en-US" sz="1600" dirty="0" smtClean="0"/>
              <a:t>Note:  The </a:t>
            </a:r>
            <a:r>
              <a:rPr lang="en-US" sz="1600" b="1" dirty="0" smtClean="0"/>
              <a:t>due </a:t>
            </a:r>
            <a:r>
              <a:rPr lang="en-US" sz="1600" b="1" dirty="0" smtClean="0"/>
              <a:t>date </a:t>
            </a:r>
            <a:r>
              <a:rPr lang="en-US" sz="1600" dirty="0" smtClean="0"/>
              <a:t>is </a:t>
            </a:r>
            <a:r>
              <a:rPr lang="en-US" sz="1600" b="1" u="sng" dirty="0" smtClean="0"/>
              <a:t>April 1, 2015</a:t>
            </a:r>
            <a:r>
              <a:rPr lang="en-US" sz="1600" dirty="0" smtClean="0"/>
              <a:t>.</a:t>
            </a:r>
          </a:p>
          <a:p>
            <a:endParaRPr lang="en-US" sz="1600" dirty="0" smtClean="0"/>
          </a:p>
        </p:txBody>
      </p:sp>
      <p:sp>
        <p:nvSpPr>
          <p:cNvPr id="14" name="Slide Number Placeholder 13"/>
          <p:cNvSpPr>
            <a:spLocks noGrp="1"/>
          </p:cNvSpPr>
          <p:nvPr>
            <p:ph type="sldNum" sz="quarter" idx="12"/>
          </p:nvPr>
        </p:nvSpPr>
        <p:spPr/>
        <p:txBody>
          <a:bodyPr/>
          <a:lstStyle/>
          <a:p>
            <a:fld id="{88085EC1-229D-4008-A81F-FEBCA8742978}" type="slidenum">
              <a:rPr lang="en-US" smtClean="0"/>
              <a:t>13</a:t>
            </a:fld>
            <a:endParaRPr lang="en-US"/>
          </a:p>
        </p:txBody>
      </p:sp>
      <p:sp>
        <p:nvSpPr>
          <p:cNvPr id="3" name="Date Placeholder 2"/>
          <p:cNvSpPr>
            <a:spLocks noGrp="1"/>
          </p:cNvSpPr>
          <p:nvPr>
            <p:ph type="dt" sz="half" idx="10"/>
          </p:nvPr>
        </p:nvSpPr>
        <p:spPr/>
        <p:txBody>
          <a:bodyPr/>
          <a:lstStyle/>
          <a:p>
            <a:fld id="{9B36AFD6-1DB5-442B-A989-217DB66C88B4}" type="datetime1">
              <a:rPr lang="en-US" smtClean="0"/>
              <a:t>3/5/2015</a:t>
            </a:fld>
            <a:endParaRPr lang="en-US"/>
          </a:p>
        </p:txBody>
      </p:sp>
      <p:pic>
        <p:nvPicPr>
          <p:cNvPr id="2051" name="Picture 3"/>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58317" t="3068" r="8100"/>
          <a:stretch/>
        </p:blipFill>
        <p:spPr bwMode="auto">
          <a:xfrm>
            <a:off x="3733801" y="533400"/>
            <a:ext cx="4847304"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ounded Rectangle 15"/>
          <p:cNvSpPr/>
          <p:nvPr/>
        </p:nvSpPr>
        <p:spPr>
          <a:xfrm>
            <a:off x="4038600" y="3810000"/>
            <a:ext cx="1524000" cy="457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flipH="1">
            <a:off x="8350272" y="3154393"/>
            <a:ext cx="461665" cy="1001406"/>
          </a:xfrm>
          <a:prstGeom prst="rect">
            <a:avLst/>
          </a:prstGeom>
          <a:noFill/>
        </p:spPr>
        <p:txBody>
          <a:bodyPr vert="vert" wrap="square" rtlCol="0">
            <a:spAutoFit/>
          </a:bodyPr>
          <a:lstStyle/>
          <a:p>
            <a:r>
              <a:rPr lang="en-US" dirty="0" smtClean="0"/>
              <a:t>Scroll Bar</a:t>
            </a:r>
            <a:endParaRPr lang="en-US" dirty="0"/>
          </a:p>
        </p:txBody>
      </p:sp>
      <p:cxnSp>
        <p:nvCxnSpPr>
          <p:cNvPr id="8" name="Straight Arrow Connector 7"/>
          <p:cNvCxnSpPr>
            <a:stCxn id="10" idx="2"/>
          </p:cNvCxnSpPr>
          <p:nvPr/>
        </p:nvCxnSpPr>
        <p:spPr>
          <a:xfrm flipH="1">
            <a:off x="8276306" y="4155799"/>
            <a:ext cx="267814" cy="86029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7028838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3008313" cy="609600"/>
          </a:xfrm>
        </p:spPr>
        <p:txBody>
          <a:bodyPr>
            <a:normAutofit fontScale="90000"/>
          </a:bodyPr>
          <a:lstStyle/>
          <a:p>
            <a:r>
              <a:rPr lang="en-US" dirty="0" smtClean="0"/>
              <a:t>LEA/School IDEA Part B Submission Statement</a:t>
            </a:r>
            <a:endParaRPr lang="en-US" dirty="0"/>
          </a:p>
        </p:txBody>
      </p:sp>
      <p:sp>
        <p:nvSpPr>
          <p:cNvPr id="4" name="Text Placeholder 3"/>
          <p:cNvSpPr>
            <a:spLocks noGrp="1"/>
          </p:cNvSpPr>
          <p:nvPr>
            <p:ph type="body" sz="half" idx="2"/>
          </p:nvPr>
        </p:nvSpPr>
        <p:spPr>
          <a:xfrm>
            <a:off x="457200" y="1219200"/>
            <a:ext cx="3008313" cy="4906963"/>
          </a:xfrm>
        </p:spPr>
        <p:txBody>
          <a:bodyPr>
            <a:normAutofit/>
          </a:bodyPr>
          <a:lstStyle/>
          <a:p>
            <a:r>
              <a:rPr lang="en-US" sz="1600" dirty="0" smtClean="0"/>
              <a:t>The school indicates their preference</a:t>
            </a:r>
          </a:p>
          <a:p>
            <a:pPr marL="285750" indent="-285750">
              <a:buFont typeface="Wingdings" pitchFamily="2" charset="2"/>
              <a:buChar char="q"/>
            </a:pPr>
            <a:r>
              <a:rPr lang="en-US" sz="1600" dirty="0" smtClean="0"/>
              <a:t>NONE:  the school has sufficient special education funds to cover cost of providing special education and related services for the school year.</a:t>
            </a:r>
          </a:p>
          <a:p>
            <a:endParaRPr lang="en-US" sz="1600" dirty="0" smtClean="0"/>
          </a:p>
          <a:p>
            <a:pPr marL="285750" indent="-285750">
              <a:buFont typeface="Wingdings" pitchFamily="2" charset="2"/>
              <a:buChar char="q"/>
            </a:pPr>
            <a:r>
              <a:rPr lang="en-US" sz="1600" dirty="0" smtClean="0"/>
              <a:t>PORTION: </a:t>
            </a:r>
            <a:r>
              <a:rPr lang="en-US" sz="1600" dirty="0"/>
              <a:t>M</a:t>
            </a:r>
            <a:r>
              <a:rPr lang="en-US" sz="1600" dirty="0" smtClean="0"/>
              <a:t>ust be less than the entire amount.  Indicate in the Portion Amount how much the school is requesting.</a:t>
            </a:r>
          </a:p>
          <a:p>
            <a:endParaRPr lang="en-US" sz="1600" dirty="0" smtClean="0"/>
          </a:p>
          <a:p>
            <a:pPr marL="285750" indent="-285750">
              <a:buFont typeface="Wingdings" pitchFamily="2" charset="2"/>
              <a:buChar char="q"/>
            </a:pPr>
            <a:r>
              <a:rPr lang="en-US" sz="1600" dirty="0" smtClean="0"/>
              <a:t>ENTIRE amount:  The whole amount of IDEA Part B </a:t>
            </a:r>
            <a:r>
              <a:rPr lang="en-US" sz="1600" dirty="0" smtClean="0"/>
              <a:t>funds</a:t>
            </a:r>
            <a:endParaRPr lang="en-US" sz="1600" dirty="0"/>
          </a:p>
        </p:txBody>
      </p:sp>
      <p:sp>
        <p:nvSpPr>
          <p:cNvPr id="3" name="Date Placeholder 2"/>
          <p:cNvSpPr>
            <a:spLocks noGrp="1"/>
          </p:cNvSpPr>
          <p:nvPr>
            <p:ph type="dt" sz="half" idx="10"/>
          </p:nvPr>
        </p:nvSpPr>
        <p:spPr/>
        <p:txBody>
          <a:bodyPr/>
          <a:lstStyle/>
          <a:p>
            <a:fld id="{7F636255-14DF-40F5-AA8E-D43158661B7C}" type="datetime1">
              <a:rPr lang="en-US" smtClean="0"/>
              <a:t>3/5/2015</a:t>
            </a:fld>
            <a:endParaRPr lang="en-US"/>
          </a:p>
        </p:txBody>
      </p:sp>
      <p:sp>
        <p:nvSpPr>
          <p:cNvPr id="5" name="Slide Number Placeholder 4"/>
          <p:cNvSpPr>
            <a:spLocks noGrp="1"/>
          </p:cNvSpPr>
          <p:nvPr>
            <p:ph type="sldNum" sz="quarter" idx="12"/>
          </p:nvPr>
        </p:nvSpPr>
        <p:spPr/>
        <p:txBody>
          <a:bodyPr/>
          <a:lstStyle/>
          <a:p>
            <a:fld id="{213F929B-39C1-4CD3-BF8A-DFFC82A6EC87}" type="slidenum">
              <a:rPr lang="en-US" smtClean="0"/>
              <a:t>14</a:t>
            </a:fld>
            <a:endParaRPr lang="en-US"/>
          </a:p>
        </p:txBody>
      </p:sp>
      <p:pic>
        <p:nvPicPr>
          <p:cNvPr id="5122"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63492" t="1620" r="13726" b="22687"/>
          <a:stretch/>
        </p:blipFill>
        <p:spPr bwMode="auto">
          <a:xfrm>
            <a:off x="3733800" y="609600"/>
            <a:ext cx="4942927" cy="5199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49740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Save</a:t>
            </a:r>
            <a:br>
              <a:rPr lang="en-US" dirty="0"/>
            </a:br>
            <a:endParaRPr lang="en-US" dirty="0"/>
          </a:p>
        </p:txBody>
      </p:sp>
      <p:sp>
        <p:nvSpPr>
          <p:cNvPr id="4" name="Text Placeholder 3"/>
          <p:cNvSpPr>
            <a:spLocks noGrp="1"/>
          </p:cNvSpPr>
          <p:nvPr>
            <p:ph type="body" sz="half" idx="2"/>
          </p:nvPr>
        </p:nvSpPr>
        <p:spPr>
          <a:xfrm>
            <a:off x="304800" y="1219200"/>
            <a:ext cx="3429000" cy="5181600"/>
          </a:xfrm>
        </p:spPr>
        <p:txBody>
          <a:bodyPr>
            <a:noAutofit/>
          </a:bodyPr>
          <a:lstStyle/>
          <a:p>
            <a:pPr marL="342900" indent="-342900">
              <a:buAutoNum type="arabicPeriod"/>
            </a:pPr>
            <a:r>
              <a:rPr lang="en-US" sz="1600" dirty="0"/>
              <a:t>“Next and Save” button is used when you want to save the completed page and go to the next page</a:t>
            </a:r>
            <a:r>
              <a:rPr lang="en-US" sz="1600" dirty="0" smtClean="0"/>
              <a:t>.</a:t>
            </a:r>
            <a:endParaRPr lang="en-US" sz="1600" dirty="0"/>
          </a:p>
          <a:p>
            <a:pPr marL="342900" indent="-342900">
              <a:buAutoNum type="arabicPeriod"/>
            </a:pPr>
            <a:r>
              <a:rPr lang="en-US" sz="1600" dirty="0"/>
              <a:t>“Save” button,  is used when you start working on the document and want to leave and return back to the same page</a:t>
            </a:r>
            <a:r>
              <a:rPr lang="en-US" sz="1600" dirty="0" smtClean="0"/>
              <a:t>.</a:t>
            </a:r>
            <a:endParaRPr lang="en-US" sz="1600" dirty="0"/>
          </a:p>
          <a:p>
            <a:pPr marL="342900" indent="-342900">
              <a:buAutoNum type="arabicPeriod"/>
            </a:pPr>
            <a:r>
              <a:rPr lang="en-US" sz="1600" dirty="0"/>
              <a:t>“Save and Preview”  button is used to review and edit the documents.  </a:t>
            </a:r>
          </a:p>
          <a:p>
            <a:pPr marL="342900" indent="-342900">
              <a:buAutoNum type="arabicPeriod"/>
            </a:pPr>
            <a:r>
              <a:rPr lang="en-US" sz="1600" dirty="0"/>
              <a:t>“Save and Send for Review” button is used when the document is completed, and it will automatically push it for review by the ADD/ELO or </a:t>
            </a:r>
            <a:r>
              <a:rPr lang="en-US" sz="1600" dirty="0" smtClean="0"/>
              <a:t>Native Star </a:t>
            </a:r>
            <a:r>
              <a:rPr lang="en-US" sz="1600" dirty="0"/>
              <a:t>Coach.  </a:t>
            </a:r>
          </a:p>
          <a:p>
            <a:pPr marL="342900" indent="-342900">
              <a:buAutoNum type="arabicPeriod"/>
            </a:pPr>
            <a:r>
              <a:rPr lang="en-US" sz="1600" dirty="0"/>
              <a:t>“Close” button will not save any entries you make.  This button is used after you save the document.</a:t>
            </a:r>
          </a:p>
          <a:p>
            <a:endParaRPr lang="en-US" sz="1600" dirty="0"/>
          </a:p>
        </p:txBody>
      </p:sp>
      <p:sp>
        <p:nvSpPr>
          <p:cNvPr id="5" name="Date Placeholder 4"/>
          <p:cNvSpPr>
            <a:spLocks noGrp="1"/>
          </p:cNvSpPr>
          <p:nvPr>
            <p:ph type="dt" sz="half" idx="10"/>
          </p:nvPr>
        </p:nvSpPr>
        <p:spPr/>
        <p:txBody>
          <a:bodyPr/>
          <a:lstStyle/>
          <a:p>
            <a:fld id="{C6EAEB42-5540-453E-8989-191A15F1DC07}" type="datetime1">
              <a:rPr lang="en-US" smtClean="0"/>
              <a:t>3/5/2015</a:t>
            </a:fld>
            <a:endParaRPr lang="en-US"/>
          </a:p>
        </p:txBody>
      </p:sp>
      <p:sp>
        <p:nvSpPr>
          <p:cNvPr id="6" name="Slide Number Placeholder 5"/>
          <p:cNvSpPr>
            <a:spLocks noGrp="1"/>
          </p:cNvSpPr>
          <p:nvPr>
            <p:ph type="sldNum" sz="quarter" idx="12"/>
          </p:nvPr>
        </p:nvSpPr>
        <p:spPr/>
        <p:txBody>
          <a:bodyPr/>
          <a:lstStyle/>
          <a:p>
            <a:fld id="{213F929B-39C1-4CD3-BF8A-DFFC82A6EC87}" type="slidenum">
              <a:rPr lang="en-US" smtClean="0"/>
              <a:t>15</a:t>
            </a:fld>
            <a:endParaRPr lang="en-US"/>
          </a:p>
        </p:txBody>
      </p:sp>
      <p:pic>
        <p:nvPicPr>
          <p:cNvPr id="717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62358" t="64994" r="15873" b="15025"/>
          <a:stretch/>
        </p:blipFill>
        <p:spPr bwMode="auto">
          <a:xfrm>
            <a:off x="3962400" y="1295400"/>
            <a:ext cx="4800600" cy="3276600"/>
          </a:xfrm>
          <a:prstGeom prst="rect">
            <a:avLst/>
          </a:prstGeom>
          <a:noFill/>
          <a:ln w="57150">
            <a:solidFill>
              <a:srgbClr val="0066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942587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 (BIE Funded school) Assurances</a:t>
            </a:r>
            <a:endParaRPr lang="en-US" dirty="0"/>
          </a:p>
        </p:txBody>
      </p:sp>
      <p:sp>
        <p:nvSpPr>
          <p:cNvPr id="4" name="Text Placeholder 3"/>
          <p:cNvSpPr>
            <a:spLocks noGrp="1"/>
          </p:cNvSpPr>
          <p:nvPr>
            <p:ph type="body" sz="half" idx="2"/>
          </p:nvPr>
        </p:nvSpPr>
        <p:spPr/>
        <p:txBody>
          <a:bodyPr>
            <a:normAutofit/>
          </a:bodyPr>
          <a:lstStyle/>
          <a:p>
            <a:r>
              <a:rPr lang="en-US" sz="1600" dirty="0" smtClean="0"/>
              <a:t>Ensure that your School Board members have a clear understanding of the set of assurances they are signing on behalf of the school to meet the needs and in provision of services to Students with Disabilities (SWD).  </a:t>
            </a:r>
            <a:endParaRPr lang="en-US" sz="1600" dirty="0"/>
          </a:p>
        </p:txBody>
      </p:sp>
      <p:pic>
        <p:nvPicPr>
          <p:cNvPr id="6" name="Picture 5"/>
          <p:cNvPicPr/>
          <p:nvPr/>
        </p:nvPicPr>
        <p:blipFill rotWithShape="1">
          <a:blip r:embed="rId3"/>
          <a:srcRect l="12795" t="80261" r="63338" b="11419"/>
          <a:stretch/>
        </p:blipFill>
        <p:spPr bwMode="auto">
          <a:xfrm>
            <a:off x="3429000" y="5638800"/>
            <a:ext cx="4782820" cy="604952"/>
          </a:xfrm>
          <a:prstGeom prst="rect">
            <a:avLst/>
          </a:prstGeom>
          <a:ln>
            <a:noFill/>
          </a:ln>
          <a:extLst>
            <a:ext uri="{53640926-AAD7-44D8-BBD7-CCE9431645EC}">
              <a14:shadowObscured xmlns:a14="http://schemas.microsoft.com/office/drawing/2010/main"/>
            </a:ext>
          </a:extLst>
        </p:spPr>
      </p:pic>
      <p:sp>
        <p:nvSpPr>
          <p:cNvPr id="3" name="Date Placeholder 2"/>
          <p:cNvSpPr>
            <a:spLocks noGrp="1"/>
          </p:cNvSpPr>
          <p:nvPr>
            <p:ph type="dt" sz="half" idx="10"/>
          </p:nvPr>
        </p:nvSpPr>
        <p:spPr/>
        <p:txBody>
          <a:bodyPr/>
          <a:lstStyle/>
          <a:p>
            <a:fld id="{FE0C428C-5761-44C9-857F-166D6D920CEB}" type="datetime1">
              <a:rPr lang="en-US" smtClean="0"/>
              <a:t>3/5/2015</a:t>
            </a:fld>
            <a:endParaRPr lang="en-US"/>
          </a:p>
        </p:txBody>
      </p:sp>
      <p:sp>
        <p:nvSpPr>
          <p:cNvPr id="7" name="Slide Number Placeholder 6"/>
          <p:cNvSpPr>
            <a:spLocks noGrp="1"/>
          </p:cNvSpPr>
          <p:nvPr>
            <p:ph type="sldNum" sz="quarter" idx="12"/>
          </p:nvPr>
        </p:nvSpPr>
        <p:spPr/>
        <p:txBody>
          <a:bodyPr/>
          <a:lstStyle/>
          <a:p>
            <a:fld id="{213F929B-39C1-4CD3-BF8A-DFFC82A6EC87}" type="slidenum">
              <a:rPr lang="en-US" smtClean="0"/>
              <a:t>16</a:t>
            </a:fld>
            <a:endParaRPr lang="en-US"/>
          </a:p>
        </p:txBody>
      </p:sp>
      <p:pic>
        <p:nvPicPr>
          <p:cNvPr id="8194" name="Picture 2"/>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63211" t="9008" r="13838"/>
          <a:stretch/>
        </p:blipFill>
        <p:spPr bwMode="auto">
          <a:xfrm>
            <a:off x="3505200" y="585158"/>
            <a:ext cx="480060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71851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Coordinated Early Intervening Services (CEIS)</a:t>
            </a:r>
            <a:br>
              <a:rPr lang="en-US" dirty="0" smtClean="0"/>
            </a:br>
            <a:endParaRPr lang="en-US" dirty="0"/>
          </a:p>
        </p:txBody>
      </p:sp>
      <p:sp>
        <p:nvSpPr>
          <p:cNvPr id="4" name="Date Placeholder 3"/>
          <p:cNvSpPr>
            <a:spLocks noGrp="1"/>
          </p:cNvSpPr>
          <p:nvPr>
            <p:ph type="dt" sz="half" idx="10"/>
          </p:nvPr>
        </p:nvSpPr>
        <p:spPr/>
        <p:txBody>
          <a:bodyPr/>
          <a:lstStyle/>
          <a:p>
            <a:fld id="{18514316-36B5-4BF5-B6D9-EB6D9ED33C4E}" type="datetime1">
              <a:rPr lang="en-US" smtClean="0"/>
              <a:t>3/5/2015</a:t>
            </a:fld>
            <a:endParaRPr lang="en-US"/>
          </a:p>
        </p:txBody>
      </p:sp>
      <p:sp>
        <p:nvSpPr>
          <p:cNvPr id="5" name="Slide Number Placeholder 4"/>
          <p:cNvSpPr>
            <a:spLocks noGrp="1"/>
          </p:cNvSpPr>
          <p:nvPr>
            <p:ph type="sldNum" sz="quarter" idx="12"/>
          </p:nvPr>
        </p:nvSpPr>
        <p:spPr/>
        <p:txBody>
          <a:bodyPr/>
          <a:lstStyle/>
          <a:p>
            <a:fld id="{213F929B-39C1-4CD3-BF8A-DFFC82A6EC87}" type="slidenum">
              <a:rPr lang="en-US" smtClean="0"/>
              <a:t>17</a:t>
            </a:fld>
            <a:endParaRPr lang="en-US"/>
          </a:p>
        </p:txBody>
      </p:sp>
    </p:spTree>
    <p:extLst>
      <p:ext uri="{BB962C8B-B14F-4D97-AF65-F5344CB8AC3E}">
        <p14:creationId xmlns:p14="http://schemas.microsoft.com/office/powerpoint/2010/main" val="897041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Optional:  </a:t>
            </a:r>
            <a:r>
              <a:rPr lang="en-US" dirty="0" smtClean="0"/>
              <a:t>Coordinated Early Intervening Services Plan</a:t>
            </a:r>
            <a:endParaRPr lang="en-US" dirty="0"/>
          </a:p>
        </p:txBody>
      </p:sp>
      <p:sp>
        <p:nvSpPr>
          <p:cNvPr id="4" name="Text Placeholder 3"/>
          <p:cNvSpPr>
            <a:spLocks noGrp="1"/>
          </p:cNvSpPr>
          <p:nvPr>
            <p:ph type="body" sz="half" idx="2"/>
          </p:nvPr>
        </p:nvSpPr>
        <p:spPr>
          <a:xfrm>
            <a:off x="457201" y="1600200"/>
            <a:ext cx="2895600" cy="4525963"/>
          </a:xfrm>
        </p:spPr>
        <p:txBody>
          <a:bodyPr>
            <a:normAutofit lnSpcReduction="10000"/>
          </a:bodyPr>
          <a:lstStyle/>
          <a:p>
            <a:r>
              <a:rPr lang="en-US" sz="1600" dirty="0" smtClean="0"/>
              <a:t>All schools must select an option to participate in CEIS, or not participate. If you select your school will participate in CEIS then you need to complete the rest of the document. </a:t>
            </a:r>
          </a:p>
          <a:p>
            <a:endParaRPr lang="en-US" sz="1600" dirty="0"/>
          </a:p>
          <a:p>
            <a:r>
              <a:rPr lang="en-US" sz="1600" dirty="0" smtClean="0"/>
              <a:t>This is an optional activity for schools and is not mandatory.  </a:t>
            </a:r>
            <a:r>
              <a:rPr lang="en-US" sz="1600" dirty="0" smtClean="0">
                <a:solidFill>
                  <a:srgbClr val="0000FF"/>
                </a:solidFill>
              </a:rPr>
              <a:t>Review the eligibility requirements </a:t>
            </a:r>
            <a:r>
              <a:rPr lang="en-US" sz="1600" dirty="0" smtClean="0"/>
              <a:t>prior to developing a CEIS plan (see </a:t>
            </a:r>
            <a:r>
              <a:rPr lang="en-US" sz="1600" dirty="0" smtClean="0">
                <a:solidFill>
                  <a:srgbClr val="FF0000"/>
                </a:solidFill>
              </a:rPr>
              <a:t>red</a:t>
            </a:r>
            <a:r>
              <a:rPr lang="en-US" sz="1600" dirty="0" smtClean="0"/>
              <a:t> arrow).  </a:t>
            </a:r>
          </a:p>
          <a:p>
            <a:endParaRPr lang="en-US" sz="1600" dirty="0"/>
          </a:p>
          <a:p>
            <a:r>
              <a:rPr lang="en-US" sz="1600" i="1" dirty="0" smtClean="0"/>
              <a:t>Note:  To allocate funds for CEIS activity it must be up to 15% of the </a:t>
            </a:r>
            <a:r>
              <a:rPr lang="en-US" sz="1600" i="1" dirty="0" smtClean="0"/>
              <a:t>Total </a:t>
            </a:r>
            <a:r>
              <a:rPr lang="en-US" sz="1600" b="1" i="1" dirty="0" smtClean="0"/>
              <a:t>Part </a:t>
            </a:r>
            <a:r>
              <a:rPr lang="en-US" sz="1600" b="1" i="1" dirty="0" smtClean="0"/>
              <a:t>B </a:t>
            </a:r>
            <a:r>
              <a:rPr lang="en-US" sz="1600" b="1" i="1" dirty="0" smtClean="0"/>
              <a:t>allocation t</a:t>
            </a:r>
            <a:r>
              <a:rPr lang="en-US" sz="1600" i="1" dirty="0" smtClean="0"/>
              <a:t>he </a:t>
            </a:r>
            <a:r>
              <a:rPr lang="en-US" sz="1600" i="1" dirty="0" smtClean="0"/>
              <a:t>school receives </a:t>
            </a:r>
            <a:r>
              <a:rPr lang="en-US" sz="1600" i="1" dirty="0" smtClean="0"/>
              <a:t>for the year.</a:t>
            </a:r>
            <a:endParaRPr lang="en-US" sz="1600" i="1" dirty="0" smtClean="0"/>
          </a:p>
          <a:p>
            <a:endParaRPr lang="en-US" i="1" dirty="0"/>
          </a:p>
        </p:txBody>
      </p:sp>
      <p:sp>
        <p:nvSpPr>
          <p:cNvPr id="3" name="Date Placeholder 2"/>
          <p:cNvSpPr>
            <a:spLocks noGrp="1"/>
          </p:cNvSpPr>
          <p:nvPr>
            <p:ph type="dt" sz="half" idx="10"/>
          </p:nvPr>
        </p:nvSpPr>
        <p:spPr/>
        <p:txBody>
          <a:bodyPr/>
          <a:lstStyle/>
          <a:p>
            <a:fld id="{153EF357-477D-4971-8252-E9758B3D03DE}" type="datetime1">
              <a:rPr lang="en-US" smtClean="0"/>
              <a:t>3/5/2015</a:t>
            </a:fld>
            <a:endParaRPr lang="en-US"/>
          </a:p>
        </p:txBody>
      </p:sp>
      <p:sp>
        <p:nvSpPr>
          <p:cNvPr id="8" name="Slide Number Placeholder 7"/>
          <p:cNvSpPr>
            <a:spLocks noGrp="1"/>
          </p:cNvSpPr>
          <p:nvPr>
            <p:ph type="sldNum" sz="quarter" idx="12"/>
          </p:nvPr>
        </p:nvSpPr>
        <p:spPr/>
        <p:txBody>
          <a:bodyPr/>
          <a:lstStyle/>
          <a:p>
            <a:fld id="{213F929B-39C1-4CD3-BF8A-DFFC82A6EC87}" type="slidenum">
              <a:rPr lang="en-US" smtClean="0"/>
              <a:t>18</a:t>
            </a:fld>
            <a:endParaRPr lang="en-US"/>
          </a:p>
        </p:txBody>
      </p:sp>
      <p:pic>
        <p:nvPicPr>
          <p:cNvPr id="9218"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63380" t="9549" r="13669" b="6748"/>
          <a:stretch/>
        </p:blipFill>
        <p:spPr bwMode="auto">
          <a:xfrm>
            <a:off x="3733800" y="609600"/>
            <a:ext cx="4830978"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ight Arrow 6"/>
          <p:cNvSpPr/>
          <p:nvPr/>
        </p:nvSpPr>
        <p:spPr>
          <a:xfrm>
            <a:off x="3276600" y="1871932"/>
            <a:ext cx="597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6" name="Right Arrow 5"/>
          <p:cNvSpPr/>
          <p:nvPr/>
        </p:nvSpPr>
        <p:spPr>
          <a:xfrm>
            <a:off x="3276600" y="3127190"/>
            <a:ext cx="597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Tree>
    <p:extLst>
      <p:ext uri="{BB962C8B-B14F-4D97-AF65-F5344CB8AC3E}">
        <p14:creationId xmlns:p14="http://schemas.microsoft.com/office/powerpoint/2010/main" val="32519885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Eligibility Requirements for CEIS</a:t>
            </a:r>
            <a:endParaRPr lang="en-US" dirty="0"/>
          </a:p>
        </p:txBody>
      </p:sp>
      <p:sp>
        <p:nvSpPr>
          <p:cNvPr id="3" name="Content Placeholder 2"/>
          <p:cNvSpPr>
            <a:spLocks noGrp="1"/>
          </p:cNvSpPr>
          <p:nvPr>
            <p:ph idx="1"/>
          </p:nvPr>
        </p:nvSpPr>
        <p:spPr>
          <a:xfrm>
            <a:off x="381000" y="2286000"/>
            <a:ext cx="8229600" cy="2819400"/>
          </a:xfrm>
        </p:spPr>
        <p:txBody>
          <a:bodyPr>
            <a:normAutofit/>
          </a:bodyPr>
          <a:lstStyle/>
          <a:p>
            <a:r>
              <a:rPr lang="en-US" sz="2800" dirty="0" smtClean="0"/>
              <a:t>The school special education shal</a:t>
            </a:r>
            <a:r>
              <a:rPr lang="en-US" sz="2800" dirty="0" smtClean="0"/>
              <a:t>l have:</a:t>
            </a:r>
          </a:p>
          <a:p>
            <a:pPr lvl="1"/>
            <a:r>
              <a:rPr lang="en-US" dirty="0" smtClean="0"/>
              <a:t>A Level of Determination of Meets Requirements</a:t>
            </a:r>
          </a:p>
          <a:p>
            <a:pPr marL="457200" lvl="1" indent="0">
              <a:buNone/>
            </a:pPr>
            <a:endParaRPr lang="en-US" dirty="0"/>
          </a:p>
          <a:p>
            <a:pPr marL="173038" lvl="1" indent="0">
              <a:buNone/>
            </a:pPr>
            <a:r>
              <a:rPr lang="en-US" dirty="0" smtClean="0"/>
              <a:t>Note: School who select </a:t>
            </a:r>
            <a:r>
              <a:rPr lang="en-US" dirty="0" smtClean="0"/>
              <a:t>to participate in CEIS, </a:t>
            </a:r>
            <a:r>
              <a:rPr lang="en-US" dirty="0" smtClean="0"/>
              <a:t>will not be eligible to apply for Unmet Needs funds</a:t>
            </a:r>
          </a:p>
        </p:txBody>
      </p:sp>
      <p:sp>
        <p:nvSpPr>
          <p:cNvPr id="4" name="Date Placeholder 3"/>
          <p:cNvSpPr>
            <a:spLocks noGrp="1"/>
          </p:cNvSpPr>
          <p:nvPr>
            <p:ph type="dt" sz="half" idx="10"/>
          </p:nvPr>
        </p:nvSpPr>
        <p:spPr/>
        <p:txBody>
          <a:bodyPr/>
          <a:lstStyle/>
          <a:p>
            <a:fld id="{2260DAA2-5139-4249-BBC5-6C22F91FE71D}" type="datetime1">
              <a:rPr lang="en-US" smtClean="0"/>
              <a:t>3/5/2015</a:t>
            </a:fld>
            <a:endParaRPr lang="en-US"/>
          </a:p>
        </p:txBody>
      </p:sp>
      <p:sp>
        <p:nvSpPr>
          <p:cNvPr id="5" name="Slide Number Placeholder 4"/>
          <p:cNvSpPr>
            <a:spLocks noGrp="1"/>
          </p:cNvSpPr>
          <p:nvPr>
            <p:ph type="sldNum" sz="quarter" idx="12"/>
          </p:nvPr>
        </p:nvSpPr>
        <p:spPr/>
        <p:txBody>
          <a:bodyPr/>
          <a:lstStyle/>
          <a:p>
            <a:fld id="{213F929B-39C1-4CD3-BF8A-DFFC82A6EC87}" type="slidenum">
              <a:rPr lang="en-US" smtClean="0"/>
              <a:t>19</a:t>
            </a:fld>
            <a:endParaRPr lang="en-US"/>
          </a:p>
        </p:txBody>
      </p:sp>
    </p:spTree>
    <p:extLst>
      <p:ext uri="{BB962C8B-B14F-4D97-AF65-F5344CB8AC3E}">
        <p14:creationId xmlns:p14="http://schemas.microsoft.com/office/powerpoint/2010/main" val="2750382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47800" y="2514600"/>
            <a:ext cx="6705600" cy="3657600"/>
          </a:xfrm>
        </p:spPr>
        <p:txBody>
          <a:bodyPr>
            <a:normAutofit fontScale="70000" lnSpcReduction="20000"/>
          </a:bodyPr>
          <a:lstStyle/>
          <a:p>
            <a:pPr lvl="0" algn="ctr">
              <a:spcBef>
                <a:spcPts val="0"/>
              </a:spcBef>
            </a:pPr>
            <a:r>
              <a:rPr lang="en-US" sz="4800" dirty="0" smtClean="0">
                <a:solidFill>
                  <a:prstClr val="black"/>
                </a:solidFill>
              </a:rPr>
              <a:t>Accessing LEA/School IDEA 2004 Part B application &amp; CSW-Special Education Spending Plan</a:t>
            </a:r>
          </a:p>
          <a:p>
            <a:pPr lvl="0" algn="ctr">
              <a:spcBef>
                <a:spcPts val="0"/>
              </a:spcBef>
            </a:pPr>
            <a:endParaRPr lang="en-US" sz="4800" dirty="0">
              <a:solidFill>
                <a:prstClr val="black"/>
              </a:solidFill>
            </a:endParaRPr>
          </a:p>
          <a:p>
            <a:pPr lvl="0" algn="ctr">
              <a:spcBef>
                <a:spcPts val="0"/>
              </a:spcBef>
            </a:pPr>
            <a:r>
              <a:rPr lang="en-US" sz="3400" dirty="0" smtClean="0">
                <a:solidFill>
                  <a:prstClr val="black"/>
                </a:solidFill>
              </a:rPr>
              <a:t>Laura N. Tsosie &amp; Connie Albert</a:t>
            </a:r>
          </a:p>
          <a:p>
            <a:pPr lvl="0" algn="ctr">
              <a:spcBef>
                <a:spcPts val="0"/>
              </a:spcBef>
            </a:pPr>
            <a:r>
              <a:rPr lang="en-US" sz="3400" dirty="0" smtClean="0">
                <a:solidFill>
                  <a:prstClr val="black"/>
                </a:solidFill>
              </a:rPr>
              <a:t>Education Program Specialists</a:t>
            </a:r>
          </a:p>
          <a:p>
            <a:pPr lvl="0" algn="ctr">
              <a:spcBef>
                <a:spcPts val="0"/>
              </a:spcBef>
            </a:pPr>
            <a:r>
              <a:rPr lang="en-US" sz="3400" dirty="0" smtClean="0">
                <a:solidFill>
                  <a:prstClr val="black"/>
                </a:solidFill>
              </a:rPr>
              <a:t>Special Education Programs - DPA</a:t>
            </a:r>
          </a:p>
          <a:p>
            <a:pPr lvl="0" algn="ctr">
              <a:spcBef>
                <a:spcPts val="0"/>
              </a:spcBef>
            </a:pPr>
            <a:r>
              <a:rPr lang="en-US" sz="3400" dirty="0" smtClean="0">
                <a:solidFill>
                  <a:prstClr val="black"/>
                </a:solidFill>
              </a:rPr>
              <a:t>Albuquerque, NM</a:t>
            </a:r>
          </a:p>
          <a:p>
            <a:pPr lvl="0" algn="ctr">
              <a:spcBef>
                <a:spcPts val="0"/>
              </a:spcBef>
            </a:pPr>
            <a:endParaRPr lang="en-US" sz="3400" dirty="0" smtClean="0">
              <a:solidFill>
                <a:prstClr val="black"/>
              </a:solidFill>
            </a:endParaRPr>
          </a:p>
          <a:p>
            <a:pPr lvl="0" algn="ctr">
              <a:spcBef>
                <a:spcPts val="0"/>
              </a:spcBef>
            </a:pPr>
            <a:r>
              <a:rPr lang="en-US" sz="3400" dirty="0" smtClean="0">
                <a:solidFill>
                  <a:prstClr val="black"/>
                </a:solidFill>
              </a:rPr>
              <a:t>March 5, 2015</a:t>
            </a:r>
          </a:p>
        </p:txBody>
      </p:sp>
      <p:sp>
        <p:nvSpPr>
          <p:cNvPr id="4" name="Title 3"/>
          <p:cNvSpPr>
            <a:spLocks noGrp="1"/>
          </p:cNvSpPr>
          <p:nvPr>
            <p:ph type="ctrTitle"/>
          </p:nvPr>
        </p:nvSpPr>
        <p:spPr>
          <a:xfrm>
            <a:off x="685800" y="2130425"/>
            <a:ext cx="7772400" cy="231775"/>
          </a:xfrm>
        </p:spPr>
        <p:txBody>
          <a:bodyPr>
            <a:normAutofit fontScale="90000"/>
          </a:bodyPr>
          <a:lstStyle/>
          <a:p>
            <a:endParaRPr lang="en-US" dirty="0"/>
          </a:p>
        </p:txBody>
      </p:sp>
      <p:pic>
        <p:nvPicPr>
          <p:cNvPr id="7" name="Picture 6"/>
          <p:cNvPicPr/>
          <p:nvPr/>
        </p:nvPicPr>
        <p:blipFill rotWithShape="1">
          <a:blip r:embed="rId3"/>
          <a:srcRect l="13782" t="13333" r="63462" b="74359"/>
          <a:stretch/>
        </p:blipFill>
        <p:spPr bwMode="auto">
          <a:xfrm>
            <a:off x="609600" y="457200"/>
            <a:ext cx="8001000" cy="2057400"/>
          </a:xfrm>
          <a:prstGeom prst="rect">
            <a:avLst/>
          </a:prstGeom>
          <a:ln>
            <a:noFill/>
          </a:ln>
          <a:extLst>
            <a:ext uri="{53640926-AAD7-44D8-BBD7-CCE9431645EC}">
              <a14:shadowObscured xmlns:a14="http://schemas.microsoft.com/office/drawing/2010/main"/>
            </a:ext>
          </a:extLst>
        </p:spPr>
      </p:pic>
      <p:sp>
        <p:nvSpPr>
          <p:cNvPr id="2" name="Date Placeholder 1"/>
          <p:cNvSpPr>
            <a:spLocks noGrp="1"/>
          </p:cNvSpPr>
          <p:nvPr>
            <p:ph type="dt" sz="half" idx="10"/>
          </p:nvPr>
        </p:nvSpPr>
        <p:spPr/>
        <p:txBody>
          <a:bodyPr/>
          <a:lstStyle/>
          <a:p>
            <a:fld id="{08ABE9D3-0FF0-4D72-951F-67BE61FA585B}" type="datetime1">
              <a:rPr lang="en-US" smtClean="0"/>
              <a:t>3/5/2015</a:t>
            </a:fld>
            <a:endParaRPr lang="en-US"/>
          </a:p>
        </p:txBody>
      </p:sp>
      <p:sp>
        <p:nvSpPr>
          <p:cNvPr id="5" name="Slide Number Placeholder 4"/>
          <p:cNvSpPr>
            <a:spLocks noGrp="1"/>
          </p:cNvSpPr>
          <p:nvPr>
            <p:ph type="sldNum" sz="quarter" idx="12"/>
          </p:nvPr>
        </p:nvSpPr>
        <p:spPr/>
        <p:txBody>
          <a:bodyPr/>
          <a:lstStyle/>
          <a:p>
            <a:fld id="{213F929B-39C1-4CD3-BF8A-DFFC82A6EC87}" type="slidenum">
              <a:rPr lang="en-US" smtClean="0"/>
              <a:t>2</a:t>
            </a:fld>
            <a:endParaRPr lang="en-US"/>
          </a:p>
        </p:txBody>
      </p:sp>
    </p:spTree>
    <p:extLst>
      <p:ext uri="{BB962C8B-B14F-4D97-AF65-F5344CB8AC3E}">
        <p14:creationId xmlns:p14="http://schemas.microsoft.com/office/powerpoint/2010/main" val="1221542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122" name="Title 1"/>
          <p:cNvSpPr>
            <a:spLocks noGrp="1"/>
          </p:cNvSpPr>
          <p:nvPr>
            <p:ph type="title"/>
          </p:nvPr>
        </p:nvSpPr>
        <p:spPr>
          <a:xfrm>
            <a:off x="381000" y="685800"/>
            <a:ext cx="8229600" cy="762000"/>
          </a:xfrm>
        </p:spPr>
        <p:txBody>
          <a:bodyPr>
            <a:noAutofit/>
          </a:bodyPr>
          <a:lstStyle/>
          <a:p>
            <a:pPr eaLnBrk="1" hangingPunct="1"/>
            <a:r>
              <a:rPr lang="en-US" altLang="en-US" sz="3200" dirty="0" smtClean="0"/>
              <a:t>COORDINATED EARLY INTERVENING SERVICES (CEIS)</a:t>
            </a:r>
          </a:p>
        </p:txBody>
      </p:sp>
      <p:sp>
        <p:nvSpPr>
          <p:cNvPr id="3" name="Content Placeholder 2"/>
          <p:cNvSpPr>
            <a:spLocks noGrp="1"/>
          </p:cNvSpPr>
          <p:nvPr>
            <p:ph idx="1"/>
          </p:nvPr>
        </p:nvSpPr>
        <p:spPr>
          <a:xfrm>
            <a:off x="304800" y="1981200"/>
            <a:ext cx="8686800" cy="4114800"/>
          </a:xfrm>
        </p:spPr>
        <p:txBody>
          <a:bodyPr>
            <a:normAutofit fontScale="70000" lnSpcReduction="20000"/>
          </a:bodyPr>
          <a:lstStyle/>
          <a:p>
            <a:pPr marL="274320" indent="-274320" eaLnBrk="1" fontAlgn="auto" hangingPunct="1">
              <a:spcAft>
                <a:spcPts val="0"/>
              </a:spcAft>
              <a:buClr>
                <a:schemeClr val="accent3"/>
              </a:buClr>
              <a:buFont typeface="Wingdings 2"/>
              <a:buChar char=""/>
              <a:defRPr/>
            </a:pPr>
            <a:r>
              <a:rPr lang="en-US" sz="2800" b="1" dirty="0" smtClean="0"/>
              <a:t>Sec.  300.711  Early intervening services</a:t>
            </a:r>
            <a:r>
              <a:rPr lang="en-US" sz="2800" dirty="0" smtClean="0"/>
              <a:t>.</a:t>
            </a:r>
            <a:br>
              <a:rPr lang="en-US" sz="2800" dirty="0" smtClean="0"/>
            </a:br>
            <a:endParaRPr lang="en-US" sz="2800" dirty="0" smtClean="0"/>
          </a:p>
          <a:p>
            <a:pPr marL="274320" indent="-274320" eaLnBrk="1" fontAlgn="auto" hangingPunct="1">
              <a:spcAft>
                <a:spcPts val="0"/>
              </a:spcAft>
              <a:buClr>
                <a:schemeClr val="accent3"/>
              </a:buClr>
              <a:buFont typeface="Wingdings 2"/>
              <a:buNone/>
              <a:defRPr/>
            </a:pPr>
            <a:r>
              <a:rPr lang="en-US" sz="2800" dirty="0" smtClean="0"/>
              <a:t>     (a) The Secretary of the Interior may allow each elementary school </a:t>
            </a:r>
            <a:br>
              <a:rPr lang="en-US" sz="2800" dirty="0" smtClean="0"/>
            </a:br>
            <a:r>
              <a:rPr lang="en-US" sz="2800" dirty="0" smtClean="0"/>
              <a:t>and secondary school for Indian children operated or funded by the </a:t>
            </a:r>
            <a:br>
              <a:rPr lang="en-US" sz="2800" dirty="0" smtClean="0"/>
            </a:br>
            <a:r>
              <a:rPr lang="en-US" sz="2800" dirty="0" smtClean="0"/>
              <a:t>Secretary of the Interior to use not more than 15 percent of the amount </a:t>
            </a:r>
            <a:br>
              <a:rPr lang="en-US" sz="2800" dirty="0" smtClean="0"/>
            </a:br>
            <a:r>
              <a:rPr lang="en-US" sz="2800" dirty="0" smtClean="0"/>
              <a:t>the school receives under Sec.  300.707(b) for any fiscal year, in </a:t>
            </a:r>
            <a:br>
              <a:rPr lang="en-US" sz="2800" dirty="0" smtClean="0"/>
            </a:br>
            <a:r>
              <a:rPr lang="en-US" sz="2800" dirty="0" smtClean="0"/>
              <a:t>combination with other amounts (which may include amounts other than </a:t>
            </a:r>
            <a:br>
              <a:rPr lang="en-US" sz="2800" dirty="0" smtClean="0"/>
            </a:br>
            <a:r>
              <a:rPr lang="en-US" sz="2800" dirty="0" smtClean="0"/>
              <a:t>education funds), to develop and implement coordinated, early </a:t>
            </a:r>
            <a:br>
              <a:rPr lang="en-US" sz="2800" dirty="0" smtClean="0"/>
            </a:br>
            <a:r>
              <a:rPr lang="en-US" sz="2800" dirty="0" smtClean="0"/>
              <a:t>intervening services, which may include interagency financing </a:t>
            </a:r>
            <a:br>
              <a:rPr lang="en-US" sz="2800" dirty="0" smtClean="0"/>
            </a:br>
            <a:r>
              <a:rPr lang="en-US" sz="2800" dirty="0" smtClean="0"/>
              <a:t>structures, for children in kindergarten through grade 12 </a:t>
            </a:r>
            <a:r>
              <a:rPr lang="en-US" sz="2800" dirty="0" smtClean="0">
                <a:solidFill>
                  <a:srgbClr val="0000FF"/>
                </a:solidFill>
              </a:rPr>
              <a:t>(with a </a:t>
            </a:r>
            <a:br>
              <a:rPr lang="en-US" sz="2800" dirty="0" smtClean="0">
                <a:solidFill>
                  <a:srgbClr val="0000FF"/>
                </a:solidFill>
              </a:rPr>
            </a:br>
            <a:r>
              <a:rPr lang="en-US" sz="2800" dirty="0" smtClean="0">
                <a:solidFill>
                  <a:srgbClr val="0000FF"/>
                </a:solidFill>
              </a:rPr>
              <a:t>particular emphasis on children in K through grade 3)</a:t>
            </a:r>
            <a:r>
              <a:rPr lang="en-US" sz="2800" dirty="0" smtClean="0"/>
              <a:t> who have </a:t>
            </a:r>
            <a:r>
              <a:rPr lang="en-US" sz="2800" dirty="0" smtClean="0">
                <a:solidFill>
                  <a:srgbClr val="0000FF"/>
                </a:solidFill>
              </a:rPr>
              <a:t>not been identified as needing special education or related services</a:t>
            </a:r>
            <a:r>
              <a:rPr lang="en-US" sz="2800" dirty="0" smtClean="0"/>
              <a:t> but who need additional academic and behavioral support to succeed in a general education environment, in accordance with section 613(f) of the Act.</a:t>
            </a:r>
            <a:br>
              <a:rPr lang="en-US" sz="2800" dirty="0" smtClean="0"/>
            </a:br>
            <a:endParaRPr lang="en-US" sz="2800" dirty="0"/>
          </a:p>
        </p:txBody>
      </p:sp>
      <p:sp>
        <p:nvSpPr>
          <p:cNvPr id="4" name="Slide Number Placeholder 3"/>
          <p:cNvSpPr>
            <a:spLocks noGrp="1"/>
          </p:cNvSpPr>
          <p:nvPr>
            <p:ph type="sldNum" sz="quarter" idx="12"/>
          </p:nvPr>
        </p:nvSpPr>
        <p:spPr/>
        <p:txBody>
          <a:bodyPr/>
          <a:lstStyle/>
          <a:p>
            <a:pPr>
              <a:defRPr/>
            </a:pPr>
            <a:fld id="{F0E6D27A-CF6C-42C7-9D41-5274AEF384DB}" type="slidenum">
              <a:rPr lang="en-US"/>
              <a:pPr>
                <a:defRPr/>
              </a:pPr>
              <a:t>20</a:t>
            </a:fld>
            <a:endParaRPr lang="en-US" dirty="0"/>
          </a:p>
        </p:txBody>
      </p:sp>
    </p:spTree>
    <p:extLst>
      <p:ext uri="{BB962C8B-B14F-4D97-AF65-F5344CB8AC3E}">
        <p14:creationId xmlns:p14="http://schemas.microsoft.com/office/powerpoint/2010/main" val="20576582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146" name="Title 1"/>
          <p:cNvSpPr>
            <a:spLocks noGrp="1"/>
          </p:cNvSpPr>
          <p:nvPr>
            <p:ph type="title"/>
          </p:nvPr>
        </p:nvSpPr>
        <p:spPr>
          <a:xfrm>
            <a:off x="457200" y="533400"/>
            <a:ext cx="8229600" cy="609600"/>
          </a:xfrm>
        </p:spPr>
        <p:txBody>
          <a:bodyPr>
            <a:noAutofit/>
          </a:bodyPr>
          <a:lstStyle/>
          <a:p>
            <a:pPr eaLnBrk="1" hangingPunct="1"/>
            <a:r>
              <a:rPr lang="en-US" altLang="en-US" sz="3200" dirty="0" smtClean="0"/>
              <a:t>CEIS is:</a:t>
            </a:r>
          </a:p>
        </p:txBody>
      </p:sp>
      <p:sp>
        <p:nvSpPr>
          <p:cNvPr id="3" name="Content Placeholder 2"/>
          <p:cNvSpPr>
            <a:spLocks noGrp="1"/>
          </p:cNvSpPr>
          <p:nvPr>
            <p:ph idx="1"/>
          </p:nvPr>
        </p:nvSpPr>
        <p:spPr>
          <a:xfrm>
            <a:off x="457200" y="1295400"/>
            <a:ext cx="8229600" cy="4830763"/>
          </a:xfrm>
        </p:spPr>
        <p:txBody>
          <a:bodyPr>
            <a:noAutofit/>
          </a:bodyPr>
          <a:lstStyle/>
          <a:p>
            <a:pPr marL="274320" indent="-274320" eaLnBrk="1" fontAlgn="auto" hangingPunct="1">
              <a:spcAft>
                <a:spcPts val="0"/>
              </a:spcAft>
              <a:buClr>
                <a:schemeClr val="accent3"/>
              </a:buClr>
              <a:buFont typeface="Wingdings 2"/>
              <a:buChar char=""/>
              <a:defRPr/>
            </a:pPr>
            <a:r>
              <a:rPr lang="en-US" sz="2800" dirty="0" smtClean="0"/>
              <a:t>A general education activity</a:t>
            </a:r>
          </a:p>
          <a:p>
            <a:pPr marL="274320" indent="-274320" eaLnBrk="1" fontAlgn="auto" hangingPunct="1">
              <a:spcAft>
                <a:spcPts val="0"/>
              </a:spcAft>
              <a:buClr>
                <a:schemeClr val="accent3"/>
              </a:buClr>
              <a:buFont typeface="Wingdings 2"/>
              <a:buChar char=""/>
              <a:defRPr/>
            </a:pPr>
            <a:r>
              <a:rPr lang="en-US" sz="2800" dirty="0" smtClean="0"/>
              <a:t>Voluntarily choose to use </a:t>
            </a:r>
            <a:r>
              <a:rPr lang="en-US" sz="2800" dirty="0" smtClean="0">
                <a:solidFill>
                  <a:srgbClr val="FF0000"/>
                </a:solidFill>
              </a:rPr>
              <a:t>up to </a:t>
            </a:r>
            <a:r>
              <a:rPr lang="en-US" sz="2800" dirty="0" smtClean="0"/>
              <a:t>15% of IDEA, Part B funds.</a:t>
            </a:r>
          </a:p>
          <a:p>
            <a:pPr marL="274320" indent="-274320" eaLnBrk="1" fontAlgn="auto" hangingPunct="1">
              <a:spcAft>
                <a:spcPts val="0"/>
              </a:spcAft>
              <a:buClr>
                <a:schemeClr val="accent3"/>
              </a:buClr>
              <a:buFont typeface="Wingdings 2"/>
              <a:buChar char=""/>
              <a:defRPr/>
            </a:pPr>
            <a:r>
              <a:rPr lang="en-US" sz="2800" dirty="0" smtClean="0"/>
              <a:t>A supplemental funds  to ensure that services provided </a:t>
            </a:r>
            <a:r>
              <a:rPr lang="en-US" sz="2800" dirty="0" smtClean="0">
                <a:solidFill>
                  <a:srgbClr val="FF0000"/>
                </a:solidFill>
              </a:rPr>
              <a:t>are in addition to</a:t>
            </a:r>
            <a:r>
              <a:rPr lang="en-US" sz="2800" dirty="0" smtClean="0"/>
              <a:t>, and </a:t>
            </a:r>
            <a:r>
              <a:rPr lang="en-US" sz="2800" dirty="0" smtClean="0">
                <a:solidFill>
                  <a:srgbClr val="FF0000"/>
                </a:solidFill>
              </a:rPr>
              <a:t>not replace or supplant </a:t>
            </a:r>
            <a:r>
              <a:rPr lang="en-US" sz="2800" dirty="0" smtClean="0"/>
              <a:t>services that students would otherwise receive.</a:t>
            </a:r>
          </a:p>
          <a:p>
            <a:pPr marL="274320" indent="-274320" eaLnBrk="1" fontAlgn="auto" hangingPunct="1">
              <a:spcAft>
                <a:spcPts val="0"/>
              </a:spcAft>
              <a:buClr>
                <a:schemeClr val="accent3"/>
              </a:buClr>
              <a:buFont typeface="Wingdings 2"/>
              <a:buChar char=""/>
              <a:defRPr/>
            </a:pPr>
            <a:r>
              <a:rPr lang="en-US" sz="2800" dirty="0" smtClean="0"/>
              <a:t>Specific to Kindergarten through grade 12.</a:t>
            </a:r>
          </a:p>
        </p:txBody>
      </p:sp>
    </p:spTree>
    <p:extLst>
      <p:ext uri="{BB962C8B-B14F-4D97-AF65-F5344CB8AC3E}">
        <p14:creationId xmlns:p14="http://schemas.microsoft.com/office/powerpoint/2010/main" val="37939947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170" name="Title 1"/>
          <p:cNvSpPr>
            <a:spLocks noGrp="1"/>
          </p:cNvSpPr>
          <p:nvPr>
            <p:ph type="title"/>
          </p:nvPr>
        </p:nvSpPr>
        <p:spPr>
          <a:xfrm>
            <a:off x="457200" y="609600"/>
            <a:ext cx="8229600" cy="685800"/>
          </a:xfrm>
        </p:spPr>
        <p:txBody>
          <a:bodyPr>
            <a:noAutofit/>
          </a:bodyPr>
          <a:lstStyle/>
          <a:p>
            <a:pPr eaLnBrk="1" hangingPunct="1"/>
            <a:r>
              <a:rPr lang="en-US" altLang="en-US" sz="3200" dirty="0" smtClean="0"/>
              <a:t>CEIS is </a:t>
            </a:r>
            <a:r>
              <a:rPr lang="en-US" altLang="en-US" sz="3200" u="sng" dirty="0" smtClean="0"/>
              <a:t>not</a:t>
            </a:r>
            <a:r>
              <a:rPr lang="en-US" altLang="en-US" sz="3200" dirty="0" smtClean="0"/>
              <a:t>:</a:t>
            </a:r>
          </a:p>
        </p:txBody>
      </p:sp>
      <p:sp>
        <p:nvSpPr>
          <p:cNvPr id="7171" name="Content Placeholder 2"/>
          <p:cNvSpPr>
            <a:spLocks noGrp="1"/>
          </p:cNvSpPr>
          <p:nvPr>
            <p:ph idx="1"/>
          </p:nvPr>
        </p:nvSpPr>
        <p:spPr/>
        <p:txBody>
          <a:bodyPr>
            <a:normAutofit/>
          </a:bodyPr>
          <a:lstStyle/>
          <a:p>
            <a:pPr eaLnBrk="1" hangingPunct="1"/>
            <a:r>
              <a:rPr lang="en-US" altLang="en-US" sz="2800" dirty="0" smtClean="0"/>
              <a:t>A special education activity or program.</a:t>
            </a:r>
          </a:p>
          <a:p>
            <a:pPr marL="0" indent="0" eaLnBrk="1" hangingPunct="1">
              <a:buNone/>
            </a:pPr>
            <a:endParaRPr lang="en-US" altLang="en-US" sz="2800" dirty="0" smtClean="0"/>
          </a:p>
          <a:p>
            <a:pPr eaLnBrk="1" hangingPunct="1"/>
            <a:r>
              <a:rPr lang="en-US" altLang="en-US" sz="2800" dirty="0" smtClean="0"/>
              <a:t>Mandatory for Bureau of Indian Education (BIE) funded schools</a:t>
            </a:r>
          </a:p>
          <a:p>
            <a:pPr eaLnBrk="1" hangingPunct="1"/>
            <a:endParaRPr lang="en-US" altLang="en-US" sz="2800" dirty="0" smtClean="0"/>
          </a:p>
          <a:p>
            <a:pPr eaLnBrk="1" hangingPunct="1"/>
            <a:r>
              <a:rPr lang="en-US" altLang="en-US" sz="2800" dirty="0" smtClean="0"/>
              <a:t>Used to provide intervention to students who are currently identified as needing special education and related services.</a:t>
            </a:r>
          </a:p>
          <a:p>
            <a:pPr eaLnBrk="1" hangingPunct="1"/>
            <a:endParaRPr lang="en-US" altLang="en-US" dirty="0" smtClean="0"/>
          </a:p>
          <a:p>
            <a:pPr eaLnBrk="1" hangingPunct="1"/>
            <a:endParaRPr lang="en-US" altLang="en-US" dirty="0" smtClean="0"/>
          </a:p>
        </p:txBody>
      </p:sp>
    </p:spTree>
    <p:extLst>
      <p:ext uri="{BB962C8B-B14F-4D97-AF65-F5344CB8AC3E}">
        <p14:creationId xmlns:p14="http://schemas.microsoft.com/office/powerpoint/2010/main" val="33276832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8194" name="Title 1"/>
          <p:cNvSpPr>
            <a:spLocks noGrp="1"/>
          </p:cNvSpPr>
          <p:nvPr>
            <p:ph type="title"/>
          </p:nvPr>
        </p:nvSpPr>
        <p:spPr>
          <a:xfrm>
            <a:off x="457200" y="762000"/>
            <a:ext cx="8229600" cy="762000"/>
          </a:xfrm>
        </p:spPr>
        <p:txBody>
          <a:bodyPr>
            <a:normAutofit/>
          </a:bodyPr>
          <a:lstStyle/>
          <a:p>
            <a:pPr algn="ctr" eaLnBrk="1" hangingPunct="1"/>
            <a:r>
              <a:rPr lang="en-US" altLang="en-US" sz="3200" dirty="0" smtClean="0"/>
              <a:t>Allowed activities for implementation of CEIS</a:t>
            </a:r>
          </a:p>
        </p:txBody>
      </p:sp>
      <p:sp>
        <p:nvSpPr>
          <p:cNvPr id="8195" name="Content Placeholder 2"/>
          <p:cNvSpPr>
            <a:spLocks noGrp="1"/>
          </p:cNvSpPr>
          <p:nvPr>
            <p:ph idx="1"/>
          </p:nvPr>
        </p:nvSpPr>
        <p:spPr>
          <a:xfrm>
            <a:off x="457200" y="1752600"/>
            <a:ext cx="8229600" cy="4191000"/>
          </a:xfrm>
        </p:spPr>
        <p:txBody>
          <a:bodyPr>
            <a:normAutofit/>
          </a:bodyPr>
          <a:lstStyle/>
          <a:p>
            <a:pPr eaLnBrk="1" hangingPunct="1"/>
            <a:r>
              <a:rPr lang="en-US" altLang="en-US" sz="2800" dirty="0" smtClean="0"/>
              <a:t>Employment of general education teachers and paraprofessional to deliver coordinated early intervening services (CEIS).</a:t>
            </a:r>
          </a:p>
          <a:p>
            <a:pPr eaLnBrk="1" hangingPunct="1"/>
            <a:r>
              <a:rPr lang="en-US" altLang="en-US" sz="2800" dirty="0" smtClean="0"/>
              <a:t>Professional Development for CEIS teachers and other school staff.</a:t>
            </a:r>
          </a:p>
          <a:p>
            <a:pPr eaLnBrk="1" hangingPunct="1"/>
            <a:r>
              <a:rPr lang="en-US" altLang="en-US" sz="2800" dirty="0" smtClean="0"/>
              <a:t>Providing educational and behavioral evaluations, services, and supports, including scientifically based literacy instruction.</a:t>
            </a:r>
          </a:p>
          <a:p>
            <a:pPr eaLnBrk="1" hangingPunct="1"/>
            <a:endParaRPr lang="en-US" altLang="en-US" dirty="0" smtClean="0"/>
          </a:p>
        </p:txBody>
      </p:sp>
      <p:sp>
        <p:nvSpPr>
          <p:cNvPr id="4" name="Slide Number Placeholder 3"/>
          <p:cNvSpPr>
            <a:spLocks noGrp="1"/>
          </p:cNvSpPr>
          <p:nvPr>
            <p:ph type="sldNum" sz="quarter" idx="12"/>
          </p:nvPr>
        </p:nvSpPr>
        <p:spPr/>
        <p:txBody>
          <a:bodyPr/>
          <a:lstStyle/>
          <a:p>
            <a:pPr>
              <a:defRPr/>
            </a:pPr>
            <a:fld id="{121E168F-70FF-4184-857E-3D01665E33A8}" type="slidenum">
              <a:rPr lang="en-US"/>
              <a:pPr>
                <a:defRPr/>
              </a:pPr>
              <a:t>23</a:t>
            </a:fld>
            <a:endParaRPr lang="en-US" dirty="0"/>
          </a:p>
        </p:txBody>
      </p:sp>
    </p:spTree>
    <p:extLst>
      <p:ext uri="{BB962C8B-B14F-4D97-AF65-F5344CB8AC3E}">
        <p14:creationId xmlns:p14="http://schemas.microsoft.com/office/powerpoint/2010/main" val="24385700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872" y="381000"/>
            <a:ext cx="8305800" cy="743712"/>
          </a:xfrm>
          <a:extLst/>
        </p:spPr>
        <p:txBody>
          <a:bodyPr>
            <a:noAutofit/>
          </a:bodyPr>
          <a:lstStyle/>
          <a:p>
            <a:pPr eaLnBrk="1" fontAlgn="auto" hangingPunct="1">
              <a:spcAft>
                <a:spcPts val="0"/>
              </a:spcAft>
              <a:defRPr/>
            </a:pPr>
            <a:r>
              <a:rPr lang="en-US" sz="3200" b="1" dirty="0" smtClean="0"/>
              <a:t> </a:t>
            </a:r>
            <a:r>
              <a:rPr lang="en-US" sz="3200" dirty="0" smtClean="0"/>
              <a:t>CEIS Plan Submission</a:t>
            </a:r>
            <a:endParaRPr lang="en-US" sz="3200" dirty="0"/>
          </a:p>
        </p:txBody>
      </p:sp>
      <p:sp>
        <p:nvSpPr>
          <p:cNvPr id="10243" name="TextBox 9"/>
          <p:cNvSpPr txBox="1">
            <a:spLocks noChangeArrowheads="1"/>
          </p:cNvSpPr>
          <p:nvPr/>
        </p:nvSpPr>
        <p:spPr bwMode="auto">
          <a:xfrm>
            <a:off x="360872" y="1066800"/>
            <a:ext cx="8305800"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600" dirty="0" smtClean="0">
                <a:latin typeface="+mn-lt"/>
              </a:rPr>
              <a:t>If the </a:t>
            </a:r>
            <a:r>
              <a:rPr lang="en-US" altLang="en-US" sz="2600" dirty="0">
                <a:latin typeface="+mn-lt"/>
              </a:rPr>
              <a:t>school indicates </a:t>
            </a:r>
            <a:r>
              <a:rPr lang="en-US" altLang="en-US" sz="2600" dirty="0" smtClean="0">
                <a:latin typeface="+mn-lt"/>
              </a:rPr>
              <a:t>it will use </a:t>
            </a:r>
            <a:r>
              <a:rPr lang="en-US" altLang="en-US" sz="2600" dirty="0">
                <a:latin typeface="+mn-lt"/>
              </a:rPr>
              <a:t>of up to 15% of IDEA Part B funds for SY </a:t>
            </a:r>
            <a:r>
              <a:rPr lang="en-US" altLang="en-US" sz="2600" dirty="0" smtClean="0">
                <a:latin typeface="+mn-lt"/>
              </a:rPr>
              <a:t>2015-16.  </a:t>
            </a:r>
            <a:r>
              <a:rPr lang="en-US" altLang="en-US" sz="2600" dirty="0" smtClean="0">
                <a:latin typeface="+mn-lt"/>
              </a:rPr>
              <a:t>All of the </a:t>
            </a:r>
            <a:r>
              <a:rPr lang="en-US" altLang="en-US" sz="2600" dirty="0">
                <a:latin typeface="+mn-lt"/>
              </a:rPr>
              <a:t>following </a:t>
            </a:r>
            <a:r>
              <a:rPr lang="en-US" altLang="en-US" sz="2600" dirty="0" smtClean="0">
                <a:latin typeface="+mn-lt"/>
              </a:rPr>
              <a:t>components must be thoroughly completed:</a:t>
            </a:r>
            <a:endParaRPr lang="en-US" altLang="en-US" sz="2600" dirty="0">
              <a:latin typeface="+mn-lt"/>
            </a:endParaRPr>
          </a:p>
          <a:p>
            <a:pPr lvl="1" eaLnBrk="1" hangingPunct="1">
              <a:buFont typeface="Arial" charset="0"/>
              <a:buChar char="•"/>
            </a:pPr>
            <a:r>
              <a:rPr lang="en-US" altLang="en-US" sz="2400" dirty="0">
                <a:latin typeface="+mn-lt"/>
              </a:rPr>
              <a:t>Identify CEIS </a:t>
            </a:r>
            <a:r>
              <a:rPr lang="en-US" altLang="en-US" sz="2400" dirty="0" smtClean="0">
                <a:latin typeface="+mn-lt"/>
              </a:rPr>
              <a:t>Budget – account for this in the CSW-SPED Spending Plan and in the Fiscal Accountability Self-Assessment (FASA)</a:t>
            </a:r>
            <a:endParaRPr lang="en-US" altLang="en-US" sz="2400" dirty="0">
              <a:latin typeface="+mn-lt"/>
            </a:endParaRPr>
          </a:p>
          <a:p>
            <a:pPr lvl="1" eaLnBrk="1" hangingPunct="1">
              <a:buFont typeface="Arial" charset="0"/>
              <a:buChar char="•"/>
            </a:pPr>
            <a:r>
              <a:rPr lang="en-US" altLang="en-US" sz="2400" dirty="0">
                <a:latin typeface="+mn-lt"/>
              </a:rPr>
              <a:t>Identify personnel responsible in implementing the program.</a:t>
            </a:r>
          </a:p>
          <a:p>
            <a:pPr lvl="1" eaLnBrk="1" hangingPunct="1">
              <a:buFont typeface="Arial" charset="0"/>
              <a:buChar char="•"/>
            </a:pPr>
            <a:r>
              <a:rPr lang="en-US" altLang="en-US" sz="2400" dirty="0">
                <a:latin typeface="+mn-lt"/>
              </a:rPr>
              <a:t>Identify the type of intervention and </a:t>
            </a:r>
            <a:r>
              <a:rPr lang="en-US" altLang="en-US" sz="2400" u="sng" dirty="0">
                <a:latin typeface="+mn-lt"/>
              </a:rPr>
              <a:t>describe</a:t>
            </a:r>
            <a:r>
              <a:rPr lang="en-US" altLang="en-US" sz="2400" dirty="0">
                <a:latin typeface="+mn-lt"/>
              </a:rPr>
              <a:t> the scientifically research-based activity program and progress monitoring process to be used.</a:t>
            </a:r>
          </a:p>
          <a:p>
            <a:pPr lvl="1" eaLnBrk="1" hangingPunct="1">
              <a:buFont typeface="Arial" charset="0"/>
              <a:buChar char="•"/>
            </a:pPr>
            <a:r>
              <a:rPr lang="en-US" altLang="en-US" sz="2400" dirty="0">
                <a:latin typeface="+mn-lt"/>
              </a:rPr>
              <a:t>Estimate anticipated number of students to be served.</a:t>
            </a:r>
          </a:p>
          <a:p>
            <a:pPr lvl="1" eaLnBrk="1" hangingPunct="1">
              <a:buFont typeface="Arial" charset="0"/>
              <a:buChar char="•"/>
            </a:pPr>
            <a:r>
              <a:rPr lang="en-US" altLang="en-US" sz="2400" u="sng" dirty="0">
                <a:latin typeface="+mn-lt"/>
              </a:rPr>
              <a:t>Describe</a:t>
            </a:r>
            <a:r>
              <a:rPr lang="en-US" altLang="en-US" sz="2400" dirty="0">
                <a:latin typeface="+mn-lt"/>
              </a:rPr>
              <a:t> the entrance and exit tools used to identify students who will participate in the CEIS program. </a:t>
            </a:r>
          </a:p>
        </p:txBody>
      </p:sp>
      <p:sp>
        <p:nvSpPr>
          <p:cNvPr id="4" name="Slide Number Placeholder 3"/>
          <p:cNvSpPr>
            <a:spLocks noGrp="1"/>
          </p:cNvSpPr>
          <p:nvPr>
            <p:ph type="sldNum" sz="quarter" idx="12"/>
          </p:nvPr>
        </p:nvSpPr>
        <p:spPr/>
        <p:txBody>
          <a:bodyPr/>
          <a:lstStyle/>
          <a:p>
            <a:pPr>
              <a:defRPr/>
            </a:pPr>
            <a:fld id="{53FB867E-9EBB-434A-AE18-F8655013C7E9}" type="slidenum">
              <a:rPr lang="en-US"/>
              <a:pPr>
                <a:defRPr/>
              </a:pPr>
              <a:t>24</a:t>
            </a:fld>
            <a:endParaRPr lang="en-US" dirty="0"/>
          </a:p>
        </p:txBody>
      </p:sp>
    </p:spTree>
    <p:extLst>
      <p:ext uri="{BB962C8B-B14F-4D97-AF65-F5344CB8AC3E}">
        <p14:creationId xmlns:p14="http://schemas.microsoft.com/office/powerpoint/2010/main" val="3042925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704850"/>
            <a:ext cx="8229600" cy="1123950"/>
          </a:xfrm>
        </p:spPr>
        <p:txBody>
          <a:bodyPr/>
          <a:lstStyle/>
          <a:p>
            <a:pPr algn="ctr" eaLnBrk="1" hangingPunct="1"/>
            <a:r>
              <a:rPr lang="en-US" altLang="en-US" sz="2800" b="1" dirty="0" smtClean="0"/>
              <a:t>Monitoring to ensure appropriate use of CEIS funds for allowable purpose (CFR 34 Sect 300.226)</a:t>
            </a:r>
            <a:endParaRPr lang="en-US" altLang="en-US" sz="2800" dirty="0" smtClean="0"/>
          </a:p>
        </p:txBody>
      </p:sp>
      <p:sp>
        <p:nvSpPr>
          <p:cNvPr id="15363" name="Content Placeholder 4"/>
          <p:cNvSpPr>
            <a:spLocks noGrp="1"/>
          </p:cNvSpPr>
          <p:nvPr>
            <p:ph idx="1"/>
          </p:nvPr>
        </p:nvSpPr>
        <p:spPr>
          <a:xfrm>
            <a:off x="990600" y="1905000"/>
            <a:ext cx="6934200" cy="4114800"/>
          </a:xfrm>
        </p:spPr>
        <p:txBody>
          <a:bodyPr/>
          <a:lstStyle/>
          <a:p>
            <a:pPr eaLnBrk="1" hangingPunct="1"/>
            <a:r>
              <a:rPr lang="en-US" altLang="en-US" sz="2400" dirty="0" smtClean="0"/>
              <a:t>Schools will submit on April 1, 2015 </a:t>
            </a:r>
            <a:r>
              <a:rPr lang="en-US" altLang="en-US" sz="2400" dirty="0" smtClean="0"/>
              <a:t>an estimated </a:t>
            </a:r>
            <a:r>
              <a:rPr lang="en-US" altLang="en-US" sz="2400" dirty="0" smtClean="0"/>
              <a:t>amount </a:t>
            </a:r>
            <a:r>
              <a:rPr lang="en-US" altLang="en-US" sz="2400" dirty="0" smtClean="0"/>
              <a:t>of the CEIS on </a:t>
            </a:r>
            <a:r>
              <a:rPr lang="en-US" altLang="en-US" sz="2400" dirty="0" smtClean="0"/>
              <a:t>the CSW- </a:t>
            </a:r>
            <a:r>
              <a:rPr lang="en-US" altLang="en-US" sz="2400" dirty="0"/>
              <a:t>S</a:t>
            </a:r>
            <a:r>
              <a:rPr lang="en-US" altLang="en-US" sz="2400" dirty="0" smtClean="0"/>
              <a:t>pecial </a:t>
            </a:r>
            <a:r>
              <a:rPr lang="en-US" altLang="en-US" sz="2400" dirty="0"/>
              <a:t>E</a:t>
            </a:r>
            <a:r>
              <a:rPr lang="en-US" altLang="en-US" sz="2400" dirty="0" smtClean="0"/>
              <a:t>ducation </a:t>
            </a:r>
            <a:r>
              <a:rPr lang="en-US" altLang="en-US" sz="2400" dirty="0"/>
              <a:t>S</a:t>
            </a:r>
            <a:r>
              <a:rPr lang="en-US" altLang="en-US" sz="2400" dirty="0" smtClean="0"/>
              <a:t>pending </a:t>
            </a:r>
            <a:r>
              <a:rPr lang="en-US" altLang="en-US" sz="2400" dirty="0"/>
              <a:t>P</a:t>
            </a:r>
            <a:r>
              <a:rPr lang="en-US" altLang="en-US" sz="2400" dirty="0" smtClean="0"/>
              <a:t>lan for SY 2015-16, indicating how they will use Part B CEIS funds, if applicable.  </a:t>
            </a:r>
            <a:endParaRPr lang="en-US" altLang="en-US" sz="2400" dirty="0" smtClean="0"/>
          </a:p>
          <a:p>
            <a:pPr marL="0" indent="0" eaLnBrk="1" hangingPunct="1">
              <a:buNone/>
            </a:pPr>
            <a:endParaRPr lang="en-US" altLang="en-US" sz="2400" dirty="0" smtClean="0"/>
          </a:p>
          <a:p>
            <a:pPr eaLnBrk="1" hangingPunct="1"/>
            <a:r>
              <a:rPr lang="en-US" altLang="en-US" sz="2400" dirty="0" smtClean="0"/>
              <a:t>U</a:t>
            </a:r>
            <a:r>
              <a:rPr lang="en-US" altLang="en-US" sz="2400" dirty="0" smtClean="0"/>
              <a:t>pdated </a:t>
            </a:r>
            <a:r>
              <a:rPr lang="en-US" altLang="en-US" sz="2400" dirty="0" smtClean="0"/>
              <a:t>budget using the  CSW Budget on </a:t>
            </a:r>
            <a:r>
              <a:rPr lang="en-US" altLang="en-US" sz="2400" b="1" dirty="0" smtClean="0">
                <a:solidFill>
                  <a:srgbClr val="0000FF"/>
                </a:solidFill>
              </a:rPr>
              <a:t>January 15, 2016. </a:t>
            </a:r>
          </a:p>
        </p:txBody>
      </p:sp>
    </p:spTree>
    <p:extLst>
      <p:ext uri="{BB962C8B-B14F-4D97-AF65-F5344CB8AC3E}">
        <p14:creationId xmlns:p14="http://schemas.microsoft.com/office/powerpoint/2010/main" val="38586871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704850"/>
            <a:ext cx="8229600" cy="895350"/>
          </a:xfrm>
        </p:spPr>
        <p:txBody>
          <a:bodyPr>
            <a:normAutofit/>
          </a:bodyPr>
          <a:lstStyle/>
          <a:p>
            <a:pPr eaLnBrk="1" hangingPunct="1"/>
            <a:r>
              <a:rPr lang="en-US" altLang="en-US" sz="4000" dirty="0" smtClean="0"/>
              <a:t>NASIS Special Education Process Guide</a:t>
            </a:r>
          </a:p>
        </p:txBody>
      </p:sp>
      <p:sp>
        <p:nvSpPr>
          <p:cNvPr id="16387" name="Content Placeholder 2"/>
          <p:cNvSpPr>
            <a:spLocks noGrp="1"/>
          </p:cNvSpPr>
          <p:nvPr>
            <p:ph idx="1"/>
          </p:nvPr>
        </p:nvSpPr>
        <p:spPr/>
        <p:txBody>
          <a:bodyPr/>
          <a:lstStyle/>
          <a:p>
            <a:pPr eaLnBrk="1" hangingPunct="1">
              <a:defRPr/>
            </a:pPr>
            <a:r>
              <a:rPr lang="en-US" dirty="0" smtClean="0"/>
              <a:t>BIE Website – </a:t>
            </a:r>
            <a:r>
              <a:rPr lang="en-US" dirty="0" smtClean="0">
                <a:hlinkClick r:id="rId4"/>
              </a:rPr>
              <a:t>www.bie.edu/</a:t>
            </a:r>
            <a:endParaRPr lang="en-US" dirty="0" smtClean="0"/>
          </a:p>
          <a:p>
            <a:pPr eaLnBrk="1" hangingPunct="1">
              <a:defRPr/>
            </a:pPr>
            <a:r>
              <a:rPr lang="en-US" dirty="0" smtClean="0"/>
              <a:t>Links:</a:t>
            </a:r>
          </a:p>
          <a:p>
            <a:pPr lvl="1" eaLnBrk="1" hangingPunct="1">
              <a:defRPr/>
            </a:pPr>
            <a:r>
              <a:rPr lang="en-US" dirty="0" smtClean="0"/>
              <a:t>NASIS</a:t>
            </a:r>
          </a:p>
          <a:p>
            <a:pPr lvl="2" eaLnBrk="1" hangingPunct="1">
              <a:defRPr/>
            </a:pPr>
            <a:r>
              <a:rPr lang="en-US" dirty="0" smtClean="0"/>
              <a:t>NASIS Training</a:t>
            </a:r>
          </a:p>
          <a:p>
            <a:pPr lvl="3" eaLnBrk="1" hangingPunct="1">
              <a:defRPr/>
            </a:pPr>
            <a:r>
              <a:rPr lang="en-US" dirty="0" smtClean="0"/>
              <a:t>NASIS Special Education Process Guide, Procedure for CEIS</a:t>
            </a:r>
          </a:p>
          <a:p>
            <a:pPr marL="977900" lvl="3" indent="0" eaLnBrk="1" hangingPunct="1">
              <a:buFont typeface="Wingdings 2" pitchFamily="18" charset="2"/>
              <a:buNone/>
              <a:defRPr/>
            </a:pPr>
            <a:r>
              <a:rPr lang="en-US" dirty="0" smtClean="0"/>
              <a:t>    pages 7-10</a:t>
            </a:r>
          </a:p>
        </p:txBody>
      </p:sp>
    </p:spTree>
    <p:extLst>
      <p:ext uri="{BB962C8B-B14F-4D97-AF65-F5344CB8AC3E}">
        <p14:creationId xmlns:p14="http://schemas.microsoft.com/office/powerpoint/2010/main" val="14101288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smtClean="0"/>
              <a:t>Where will DPA – Special Education get the information?</a:t>
            </a:r>
            <a:endParaRPr lang="en-US" dirty="0"/>
          </a:p>
        </p:txBody>
      </p:sp>
      <p:sp>
        <p:nvSpPr>
          <p:cNvPr id="3" name="Content Placeholder 2"/>
          <p:cNvSpPr>
            <a:spLocks noGrp="1"/>
          </p:cNvSpPr>
          <p:nvPr>
            <p:ph idx="1"/>
          </p:nvPr>
        </p:nvSpPr>
        <p:spPr>
          <a:xfrm>
            <a:off x="457200" y="1447800"/>
            <a:ext cx="8229600" cy="4678363"/>
          </a:xfrm>
        </p:spPr>
        <p:txBody>
          <a:bodyPr>
            <a:normAutofit fontScale="77500" lnSpcReduction="20000"/>
          </a:bodyPr>
          <a:lstStyle/>
          <a:p>
            <a:pPr marL="274320" indent="-274320" eaLnBrk="1" fontAlgn="auto" hangingPunct="1">
              <a:spcAft>
                <a:spcPts val="0"/>
              </a:spcAft>
              <a:buClr>
                <a:schemeClr val="accent3"/>
              </a:buClr>
              <a:buFont typeface="Wingdings 2"/>
              <a:buChar char=""/>
              <a:defRPr/>
            </a:pPr>
            <a:r>
              <a:rPr lang="en-US" dirty="0" smtClean="0"/>
              <a:t>From NASIS. We will go back the years needed and look at each year.</a:t>
            </a:r>
          </a:p>
          <a:p>
            <a:pPr marL="640080" lvl="1" indent="-246888" eaLnBrk="1" fontAlgn="auto" hangingPunct="1">
              <a:spcAft>
                <a:spcPts val="0"/>
              </a:spcAft>
              <a:buFont typeface="Wingdings 2"/>
              <a:buChar char=""/>
              <a:defRPr/>
            </a:pPr>
            <a:r>
              <a:rPr lang="en-US" dirty="0" smtClean="0"/>
              <a:t>We will ask schools to verify numbers as well as numbers of students who were subsequently identified for special education services.</a:t>
            </a:r>
          </a:p>
          <a:p>
            <a:pPr marL="393192" lvl="1" indent="0" eaLnBrk="1" fontAlgn="auto" hangingPunct="1">
              <a:spcAft>
                <a:spcPts val="0"/>
              </a:spcAft>
              <a:buNone/>
              <a:defRPr/>
            </a:pPr>
            <a:endParaRPr lang="en-US" dirty="0" smtClean="0"/>
          </a:p>
          <a:p>
            <a:pPr marL="274320" indent="-274320" eaLnBrk="1" fontAlgn="auto" hangingPunct="1">
              <a:spcAft>
                <a:spcPts val="0"/>
              </a:spcAft>
              <a:buClr>
                <a:schemeClr val="accent3"/>
              </a:buClr>
              <a:buFont typeface="Wingdings 2"/>
              <a:buChar char=""/>
              <a:defRPr/>
            </a:pPr>
            <a:r>
              <a:rPr lang="en-US" dirty="0" smtClean="0"/>
              <a:t>From information submitted by the school. </a:t>
            </a:r>
          </a:p>
          <a:p>
            <a:pPr marL="674370" lvl="1" indent="-274320">
              <a:buClr>
                <a:schemeClr val="accent3"/>
              </a:buClr>
              <a:buFont typeface="Wingdings 2"/>
              <a:buChar char=""/>
              <a:defRPr/>
            </a:pPr>
            <a:r>
              <a:rPr lang="en-US" dirty="0" smtClean="0"/>
              <a:t>If for example: the school indicates they spent $$ on CEIS yet we find no students identified as receiving CEIS in NASIS. We will ask school to clarify.</a:t>
            </a:r>
          </a:p>
          <a:p>
            <a:pPr marL="674370" lvl="1" indent="-274320">
              <a:buClr>
                <a:schemeClr val="accent3"/>
              </a:buClr>
              <a:buFont typeface="Wingdings 2"/>
              <a:buChar char=""/>
              <a:defRPr/>
            </a:pPr>
            <a:endParaRPr lang="en-US" dirty="0" smtClean="0"/>
          </a:p>
          <a:p>
            <a:pPr marL="274320" indent="-274320" eaLnBrk="1" fontAlgn="auto" hangingPunct="1">
              <a:spcAft>
                <a:spcPts val="0"/>
              </a:spcAft>
              <a:buClr>
                <a:schemeClr val="accent3"/>
              </a:buClr>
              <a:buFont typeface="Wingdings 2"/>
              <a:buChar char=""/>
              <a:defRPr/>
            </a:pPr>
            <a:r>
              <a:rPr lang="en-US" dirty="0" smtClean="0"/>
              <a:t>From fiscal reports by school that identify the dollar amount used for CEIS (SY 2014-15) or projected (SY 2015-16).</a:t>
            </a:r>
            <a:endParaRPr lang="en-US" dirty="0"/>
          </a:p>
        </p:txBody>
      </p:sp>
    </p:spTree>
    <p:extLst>
      <p:ext uri="{BB962C8B-B14F-4D97-AF65-F5344CB8AC3E}">
        <p14:creationId xmlns:p14="http://schemas.microsoft.com/office/powerpoint/2010/main" val="24563793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457200"/>
            <a:ext cx="8229600" cy="914400"/>
          </a:xfrm>
        </p:spPr>
        <p:txBody>
          <a:bodyPr>
            <a:noAutofit/>
          </a:bodyPr>
          <a:lstStyle/>
          <a:p>
            <a:pPr eaLnBrk="1" hangingPunct="1"/>
            <a:r>
              <a:rPr lang="en-US" altLang="en-US" sz="3200" dirty="0" smtClean="0"/>
              <a:t>State Education Agency</a:t>
            </a:r>
            <a:br>
              <a:rPr lang="en-US" altLang="en-US" sz="3200" dirty="0" smtClean="0"/>
            </a:br>
            <a:r>
              <a:rPr lang="en-US" altLang="en-US" sz="3200" dirty="0" smtClean="0"/>
              <a:t>Reporting</a:t>
            </a:r>
            <a:endParaRPr lang="en-US" altLang="en-US" sz="3200" dirty="0" smtClean="0"/>
          </a:p>
        </p:txBody>
      </p:sp>
      <p:sp>
        <p:nvSpPr>
          <p:cNvPr id="11267" name="Content Placeholder 3"/>
          <p:cNvSpPr>
            <a:spLocks noGrp="1"/>
          </p:cNvSpPr>
          <p:nvPr>
            <p:ph idx="1"/>
          </p:nvPr>
        </p:nvSpPr>
        <p:spPr>
          <a:xfrm>
            <a:off x="457200" y="1524000"/>
            <a:ext cx="8229600" cy="4191000"/>
          </a:xfrm>
        </p:spPr>
        <p:txBody>
          <a:bodyPr>
            <a:normAutofit/>
          </a:bodyPr>
          <a:lstStyle/>
          <a:p>
            <a:pPr eaLnBrk="1" hangingPunct="1"/>
            <a:r>
              <a:rPr lang="en-US" altLang="en-US" sz="2800" dirty="0" smtClean="0"/>
              <a:t>Sec.  300.711  Early intervening services.</a:t>
            </a:r>
            <a:br>
              <a:rPr lang="en-US" altLang="en-US" sz="2800" dirty="0" smtClean="0"/>
            </a:br>
            <a:r>
              <a:rPr lang="en-US" altLang="en-US" sz="2800" dirty="0" smtClean="0"/>
              <a:t/>
            </a:r>
            <a:br>
              <a:rPr lang="en-US" altLang="en-US" sz="2800" dirty="0" smtClean="0"/>
            </a:br>
            <a:r>
              <a:rPr lang="en-US" altLang="en-US" sz="2800" dirty="0" smtClean="0"/>
              <a:t> (b) Each elementary school and secondary school for Indian children operated or funded by the Secretary of the Interior that develops and maintains coordinated early intervening services in accordance with section 613(f) of the Act and Sec.  300.226 must </a:t>
            </a:r>
            <a:r>
              <a:rPr lang="en-US" altLang="en-US" sz="2800" u="sng" dirty="0" smtClean="0"/>
              <a:t>annually report </a:t>
            </a:r>
            <a:r>
              <a:rPr lang="en-US" altLang="en-US" sz="2800" dirty="0" smtClean="0"/>
              <a:t>to the Secretary of the Interior in accordance with section 613(f) of the Act.</a:t>
            </a:r>
          </a:p>
        </p:txBody>
      </p:sp>
      <p:sp>
        <p:nvSpPr>
          <p:cNvPr id="3" name="Slide Number Placeholder 2"/>
          <p:cNvSpPr>
            <a:spLocks noGrp="1"/>
          </p:cNvSpPr>
          <p:nvPr>
            <p:ph type="sldNum" sz="quarter" idx="12"/>
          </p:nvPr>
        </p:nvSpPr>
        <p:spPr/>
        <p:txBody>
          <a:bodyPr/>
          <a:lstStyle/>
          <a:p>
            <a:pPr>
              <a:defRPr/>
            </a:pPr>
            <a:fld id="{8430B7D8-FC83-46DA-A2DB-138776963637}" type="slidenum">
              <a:rPr lang="en-US"/>
              <a:pPr>
                <a:defRPr/>
              </a:pPr>
              <a:t>28</a:t>
            </a:fld>
            <a:endParaRPr lang="en-US" dirty="0"/>
          </a:p>
        </p:txBody>
      </p:sp>
    </p:spTree>
    <p:extLst>
      <p:ext uri="{BB962C8B-B14F-4D97-AF65-F5344CB8AC3E}">
        <p14:creationId xmlns:p14="http://schemas.microsoft.com/office/powerpoint/2010/main" val="39473516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6386" name="Title 1"/>
          <p:cNvSpPr>
            <a:spLocks noGrp="1"/>
          </p:cNvSpPr>
          <p:nvPr>
            <p:ph type="title"/>
          </p:nvPr>
        </p:nvSpPr>
        <p:spPr/>
        <p:txBody>
          <a:bodyPr>
            <a:normAutofit fontScale="90000"/>
          </a:bodyPr>
          <a:lstStyle/>
          <a:p>
            <a:r>
              <a:rPr lang="en-US" altLang="en-US" smtClean="0"/>
              <a:t>What do we do if we change our mind about CEIS?</a:t>
            </a:r>
          </a:p>
        </p:txBody>
      </p:sp>
      <p:sp>
        <p:nvSpPr>
          <p:cNvPr id="16387" name="Content Placeholder 2"/>
          <p:cNvSpPr>
            <a:spLocks noGrp="1"/>
          </p:cNvSpPr>
          <p:nvPr>
            <p:ph idx="1"/>
          </p:nvPr>
        </p:nvSpPr>
        <p:spPr>
          <a:xfrm>
            <a:off x="457200" y="1600200"/>
            <a:ext cx="8229600" cy="4724400"/>
          </a:xfrm>
        </p:spPr>
        <p:txBody>
          <a:bodyPr>
            <a:normAutofit fontScale="92500" lnSpcReduction="20000"/>
          </a:bodyPr>
          <a:lstStyle/>
          <a:p>
            <a:r>
              <a:rPr lang="en-US" altLang="en-US" dirty="0" smtClean="0"/>
              <a:t>If the school initially selected to participate in CEIS.</a:t>
            </a:r>
          </a:p>
          <a:p>
            <a:r>
              <a:rPr lang="en-US" altLang="en-US" dirty="0" smtClean="0"/>
              <a:t>Then school determined not to use the funds for CEIS.</a:t>
            </a:r>
          </a:p>
          <a:p>
            <a:pPr lvl="1"/>
            <a:r>
              <a:rPr lang="en-US" altLang="en-US" dirty="0" smtClean="0"/>
              <a:t>Step 1 : Write a memo/letter on a school letterhead describing the reason the school will not participate in CEIS.  </a:t>
            </a:r>
          </a:p>
          <a:p>
            <a:pPr lvl="1"/>
            <a:r>
              <a:rPr lang="en-US" altLang="en-US" dirty="0" smtClean="0"/>
              <a:t>Step 2 : Present the memo/letter to the school board for review and approval. Provide appropriate signatures from the school board and school administration.</a:t>
            </a:r>
          </a:p>
          <a:p>
            <a:pPr lvl="1"/>
            <a:r>
              <a:rPr lang="en-US" altLang="en-US" dirty="0" smtClean="0"/>
              <a:t>Step 3: Submit memo to DPA Special Education unit.</a:t>
            </a:r>
          </a:p>
          <a:p>
            <a:endParaRPr lang="en-US" altLang="en-US" dirty="0" smtClean="0"/>
          </a:p>
        </p:txBody>
      </p:sp>
    </p:spTree>
    <p:extLst>
      <p:ext uri="{BB962C8B-B14F-4D97-AF65-F5344CB8AC3E}">
        <p14:creationId xmlns:p14="http://schemas.microsoft.com/office/powerpoint/2010/main" val="2774209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sz="3300" dirty="0"/>
              <a:t>Protocol for the Session:</a:t>
            </a:r>
          </a:p>
          <a:p>
            <a:pPr>
              <a:buAutoNum type="arabicPeriod"/>
            </a:pPr>
            <a:r>
              <a:rPr lang="en-US" sz="3300" dirty="0">
                <a:solidFill>
                  <a:srgbClr val="0000FF"/>
                </a:solidFill>
              </a:rPr>
              <a:t>As a courtesy to other participants mute your phone during the training session. </a:t>
            </a:r>
          </a:p>
          <a:p>
            <a:pPr>
              <a:buAutoNum type="arabicPeriod"/>
            </a:pPr>
            <a:r>
              <a:rPr lang="en-US" sz="3300" dirty="0"/>
              <a:t>The </a:t>
            </a:r>
            <a:r>
              <a:rPr lang="en-US" sz="3300" dirty="0" smtClean="0"/>
              <a:t>PowerPoint </a:t>
            </a:r>
            <a:r>
              <a:rPr lang="en-US" sz="3300" dirty="0"/>
              <a:t>Presentation will be available on the BIE Website at </a:t>
            </a:r>
            <a:r>
              <a:rPr lang="en-US" sz="3300" dirty="0">
                <a:hlinkClick r:id="rId3"/>
              </a:rPr>
              <a:t>www.bie.edu</a:t>
            </a:r>
            <a:r>
              <a:rPr lang="en-US" sz="3300" dirty="0"/>
              <a:t>, at the following tabs, Programs, Special Education, and Fiscal Management below the title Webinar: SY 2015-2016 Part B Application, Consolidated </a:t>
            </a:r>
            <a:r>
              <a:rPr lang="en-US" sz="3300" dirty="0" err="1"/>
              <a:t>Schoolwide</a:t>
            </a:r>
            <a:r>
              <a:rPr lang="en-US" sz="3300" dirty="0"/>
              <a:t> Budget, CEIS and Coordinated Agreement Unit (CAU) </a:t>
            </a:r>
          </a:p>
          <a:p>
            <a:pPr marL="0" indent="0">
              <a:buNone/>
            </a:pPr>
            <a:r>
              <a:rPr lang="en-US" sz="3300" dirty="0"/>
              <a:t>3. The recorded session will be available on the WebEx link: </a:t>
            </a:r>
            <a:r>
              <a:rPr lang="en-US" sz="3300" dirty="0">
                <a:hlinkClick r:id="rId4"/>
              </a:rPr>
              <a:t>https://dcma100.webex.com</a:t>
            </a:r>
            <a:r>
              <a:rPr lang="en-US" sz="3300" dirty="0"/>
              <a:t> and click on recorded session.</a:t>
            </a:r>
          </a:p>
          <a:p>
            <a:endParaRPr lang="en-US" dirty="0"/>
          </a:p>
        </p:txBody>
      </p:sp>
      <p:sp>
        <p:nvSpPr>
          <p:cNvPr id="4" name="Date Placeholder 3"/>
          <p:cNvSpPr>
            <a:spLocks noGrp="1"/>
          </p:cNvSpPr>
          <p:nvPr>
            <p:ph type="dt" sz="half" idx="10"/>
          </p:nvPr>
        </p:nvSpPr>
        <p:spPr/>
        <p:txBody>
          <a:bodyPr/>
          <a:lstStyle/>
          <a:p>
            <a:fld id="{2260DAA2-5139-4249-BBC5-6C22F91FE71D}" type="datetime1">
              <a:rPr lang="en-US" smtClean="0"/>
              <a:t>3/5/2015</a:t>
            </a:fld>
            <a:endParaRPr lang="en-US"/>
          </a:p>
        </p:txBody>
      </p:sp>
      <p:sp>
        <p:nvSpPr>
          <p:cNvPr id="5" name="Slide Number Placeholder 4"/>
          <p:cNvSpPr>
            <a:spLocks noGrp="1"/>
          </p:cNvSpPr>
          <p:nvPr>
            <p:ph type="sldNum" sz="quarter" idx="12"/>
          </p:nvPr>
        </p:nvSpPr>
        <p:spPr/>
        <p:txBody>
          <a:bodyPr/>
          <a:lstStyle/>
          <a:p>
            <a:fld id="{213F929B-39C1-4CD3-BF8A-DFFC82A6EC87}" type="slidenum">
              <a:rPr lang="en-US" smtClean="0"/>
              <a:t>3</a:t>
            </a:fld>
            <a:endParaRPr lang="en-US"/>
          </a:p>
        </p:txBody>
      </p:sp>
    </p:spTree>
    <p:extLst>
      <p:ext uri="{BB962C8B-B14F-4D97-AF65-F5344CB8AC3E}">
        <p14:creationId xmlns:p14="http://schemas.microsoft.com/office/powerpoint/2010/main" val="21987408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305800" cy="819912"/>
          </a:xfrm>
          <a:extLst/>
        </p:spPr>
        <p:txBody>
          <a:bodyPr>
            <a:noAutofit/>
          </a:bodyPr>
          <a:lstStyle/>
          <a:p>
            <a:pPr eaLnBrk="1" fontAlgn="auto" hangingPunct="1">
              <a:spcAft>
                <a:spcPts val="0"/>
              </a:spcAft>
              <a:defRPr/>
            </a:pPr>
            <a:r>
              <a:rPr lang="en-US" sz="3200" dirty="0" smtClean="0"/>
              <a:t>Referral?</a:t>
            </a:r>
            <a:endParaRPr lang="en-US" sz="3200" dirty="0"/>
          </a:p>
        </p:txBody>
      </p:sp>
      <p:sp>
        <p:nvSpPr>
          <p:cNvPr id="10" name="TextBox 9"/>
          <p:cNvSpPr txBox="1"/>
          <p:nvPr/>
        </p:nvSpPr>
        <p:spPr>
          <a:xfrm>
            <a:off x="408317" y="1066800"/>
            <a:ext cx="8305800" cy="5601533"/>
          </a:xfrm>
          <a:prstGeom prst="rect">
            <a:avLst/>
          </a:prstGeom>
          <a:noFill/>
        </p:spPr>
        <p:txBody>
          <a:bodyPr>
            <a:spAutoFit/>
          </a:bodyPr>
          <a:lstStyle/>
          <a:p>
            <a:pPr marL="342900" indent="-342900" fontAlgn="auto">
              <a:spcBef>
                <a:spcPts val="0"/>
              </a:spcBef>
              <a:spcAft>
                <a:spcPts val="0"/>
              </a:spcAft>
              <a:defRPr/>
            </a:pPr>
            <a:r>
              <a:rPr lang="en-US" sz="2800" dirty="0">
                <a:latin typeface="+mn-lt"/>
              </a:rPr>
              <a:t> </a:t>
            </a:r>
            <a:r>
              <a:rPr lang="en-US" sz="2600" dirty="0" smtClean="0">
                <a:latin typeface="+mn-lt"/>
              </a:rPr>
              <a:t>If </a:t>
            </a:r>
            <a:r>
              <a:rPr lang="en-US" sz="2600" dirty="0">
                <a:latin typeface="+mn-lt"/>
              </a:rPr>
              <a:t>the intervention strategies are not successful, the team may determine that a referral to special education should be initiated.  BIE-funded schools report this information in the </a:t>
            </a:r>
            <a:r>
              <a:rPr lang="en-US" sz="2600" i="1" dirty="0">
                <a:latin typeface="+mn-lt"/>
              </a:rPr>
              <a:t>Enrollments-BIE Reporting</a:t>
            </a:r>
            <a:r>
              <a:rPr lang="en-US" sz="2600" dirty="0">
                <a:latin typeface="+mn-lt"/>
              </a:rPr>
              <a:t> tab for a child and document as 02:  Being Evaluated, in the Reporting section (shown below).  Schools are able to develop an Ad Hoc report indicating notice that the 60 day timeline is near.  </a:t>
            </a:r>
          </a:p>
          <a:p>
            <a:pPr fontAlgn="auto">
              <a:spcBef>
                <a:spcPts val="0"/>
              </a:spcBef>
              <a:spcAft>
                <a:spcPts val="0"/>
              </a:spcAft>
              <a:defRPr/>
            </a:pPr>
            <a:endParaRPr lang="en-US" sz="2600" dirty="0">
              <a:latin typeface="+mn-lt"/>
            </a:endParaRPr>
          </a:p>
          <a:p>
            <a:pPr fontAlgn="auto">
              <a:spcBef>
                <a:spcPts val="0"/>
              </a:spcBef>
              <a:spcAft>
                <a:spcPts val="0"/>
              </a:spcAft>
              <a:defRPr/>
            </a:pPr>
            <a:r>
              <a:rPr lang="en-US" sz="2600" dirty="0">
                <a:latin typeface="+mn-lt"/>
              </a:rPr>
              <a:t>Upon referral, schools will now indicate the student is in the evaluation process, placing the student in Special Ed Status 02, and removing the student from receiving CEIS as indicated above.  </a:t>
            </a:r>
          </a:p>
          <a:p>
            <a:pPr fontAlgn="auto">
              <a:spcBef>
                <a:spcPts val="0"/>
              </a:spcBef>
              <a:spcAft>
                <a:spcPts val="0"/>
              </a:spcAft>
              <a:defRPr/>
            </a:pPr>
            <a:endParaRPr lang="en-US" dirty="0">
              <a:latin typeface="+mn-lt"/>
            </a:endParaRPr>
          </a:p>
        </p:txBody>
      </p:sp>
    </p:spTree>
    <p:extLst>
      <p:ext uri="{BB962C8B-B14F-4D97-AF65-F5344CB8AC3E}">
        <p14:creationId xmlns:p14="http://schemas.microsoft.com/office/powerpoint/2010/main" val="12823819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Cooperative Agreement Unit (CAU)</a:t>
            </a:r>
            <a:endParaRPr lang="en-US" dirty="0"/>
          </a:p>
        </p:txBody>
      </p:sp>
      <p:sp>
        <p:nvSpPr>
          <p:cNvPr id="4" name="Date Placeholder 3"/>
          <p:cNvSpPr>
            <a:spLocks noGrp="1"/>
          </p:cNvSpPr>
          <p:nvPr>
            <p:ph type="dt" sz="half" idx="10"/>
          </p:nvPr>
        </p:nvSpPr>
        <p:spPr/>
        <p:txBody>
          <a:bodyPr/>
          <a:lstStyle/>
          <a:p>
            <a:fld id="{18514316-36B5-4BF5-B6D9-EB6D9ED33C4E}" type="datetime1">
              <a:rPr lang="en-US" smtClean="0"/>
              <a:t>3/5/2015</a:t>
            </a:fld>
            <a:endParaRPr lang="en-US"/>
          </a:p>
        </p:txBody>
      </p:sp>
      <p:sp>
        <p:nvSpPr>
          <p:cNvPr id="5" name="Slide Number Placeholder 4"/>
          <p:cNvSpPr>
            <a:spLocks noGrp="1"/>
          </p:cNvSpPr>
          <p:nvPr>
            <p:ph type="sldNum" sz="quarter" idx="12"/>
          </p:nvPr>
        </p:nvSpPr>
        <p:spPr/>
        <p:txBody>
          <a:bodyPr/>
          <a:lstStyle/>
          <a:p>
            <a:fld id="{213F929B-39C1-4CD3-BF8A-DFFC82A6EC87}" type="slidenum">
              <a:rPr lang="en-US" smtClean="0"/>
              <a:t>31</a:t>
            </a:fld>
            <a:endParaRPr lang="en-US"/>
          </a:p>
        </p:txBody>
      </p:sp>
    </p:spTree>
    <p:extLst>
      <p:ext uri="{BB962C8B-B14F-4D97-AF65-F5344CB8AC3E}">
        <p14:creationId xmlns:p14="http://schemas.microsoft.com/office/powerpoint/2010/main" val="37010149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273050"/>
            <a:ext cx="2819400" cy="1162050"/>
          </a:xfrm>
        </p:spPr>
        <p:txBody>
          <a:bodyPr/>
          <a:lstStyle/>
          <a:p>
            <a:r>
              <a:rPr lang="en-US" dirty="0" smtClean="0">
                <a:solidFill>
                  <a:srgbClr val="FF0000"/>
                </a:solidFill>
              </a:rPr>
              <a:t>Optional:  </a:t>
            </a:r>
            <a:r>
              <a:rPr lang="en-US" dirty="0" smtClean="0"/>
              <a:t>Cooperative Agreement Unit (CAU)</a:t>
            </a:r>
            <a:endParaRPr lang="en-US" dirty="0"/>
          </a:p>
        </p:txBody>
      </p:sp>
      <p:sp>
        <p:nvSpPr>
          <p:cNvPr id="4" name="Text Placeholder 3"/>
          <p:cNvSpPr>
            <a:spLocks noGrp="1"/>
          </p:cNvSpPr>
          <p:nvPr>
            <p:ph type="body" sz="half" idx="2"/>
          </p:nvPr>
        </p:nvSpPr>
        <p:spPr>
          <a:xfrm>
            <a:off x="304800" y="1676400"/>
            <a:ext cx="2971801" cy="4449763"/>
          </a:xfrm>
        </p:spPr>
        <p:txBody>
          <a:bodyPr>
            <a:normAutofit/>
          </a:bodyPr>
          <a:lstStyle/>
          <a:p>
            <a:r>
              <a:rPr lang="en-US" sz="1600" dirty="0"/>
              <a:t>All schools must select their option to participate in </a:t>
            </a:r>
            <a:r>
              <a:rPr lang="en-US" sz="1600" dirty="0" smtClean="0"/>
              <a:t>CAU, </a:t>
            </a:r>
            <a:r>
              <a:rPr lang="en-US" sz="1600" dirty="0"/>
              <a:t>or </a:t>
            </a:r>
            <a:r>
              <a:rPr lang="en-US" sz="1600" dirty="0" smtClean="0"/>
              <a:t>NOT participate</a:t>
            </a:r>
            <a:r>
              <a:rPr lang="en-US" sz="1600" dirty="0"/>
              <a:t>. </a:t>
            </a:r>
            <a:r>
              <a:rPr lang="en-US" sz="1600" dirty="0" smtClean="0"/>
              <a:t>If your </a:t>
            </a:r>
            <a:r>
              <a:rPr lang="en-US" sz="1600" dirty="0"/>
              <a:t>school </a:t>
            </a:r>
            <a:r>
              <a:rPr lang="en-US" sz="1600" dirty="0" smtClean="0"/>
              <a:t>selects to participate </a:t>
            </a:r>
            <a:r>
              <a:rPr lang="en-US" sz="1600" dirty="0"/>
              <a:t>in </a:t>
            </a:r>
            <a:r>
              <a:rPr lang="en-US" sz="1600" dirty="0" smtClean="0"/>
              <a:t>CAU </a:t>
            </a:r>
            <a:r>
              <a:rPr lang="en-US" sz="1600" dirty="0"/>
              <a:t>then you need to complete the rest of the document.</a:t>
            </a:r>
            <a:r>
              <a:rPr lang="en-US" sz="1600" dirty="0" smtClean="0"/>
              <a:t> </a:t>
            </a:r>
          </a:p>
          <a:p>
            <a:endParaRPr lang="en-US" sz="1600" dirty="0"/>
          </a:p>
          <a:p>
            <a:r>
              <a:rPr lang="en-US" sz="1600" i="1" dirty="0" smtClean="0"/>
              <a:t>Note:  Schools who are participating in CAU must work with their CAU providers to discuss and plan the needs of their Students with Disabilities (SWD) as supported by their Individualized Education Program (IEP).   </a:t>
            </a:r>
            <a:endParaRPr lang="en-US" sz="1600" i="1" dirty="0"/>
          </a:p>
        </p:txBody>
      </p:sp>
      <p:sp>
        <p:nvSpPr>
          <p:cNvPr id="3" name="Date Placeholder 2"/>
          <p:cNvSpPr>
            <a:spLocks noGrp="1"/>
          </p:cNvSpPr>
          <p:nvPr>
            <p:ph type="dt" sz="half" idx="10"/>
          </p:nvPr>
        </p:nvSpPr>
        <p:spPr/>
        <p:txBody>
          <a:bodyPr/>
          <a:lstStyle/>
          <a:p>
            <a:fld id="{A0968B39-5A47-4E87-80AF-754A6688418B}" type="datetime1">
              <a:rPr lang="en-US" smtClean="0"/>
              <a:t>3/5/2015</a:t>
            </a:fld>
            <a:endParaRPr lang="en-US"/>
          </a:p>
        </p:txBody>
      </p:sp>
      <p:sp>
        <p:nvSpPr>
          <p:cNvPr id="5" name="Slide Number Placeholder 4"/>
          <p:cNvSpPr>
            <a:spLocks noGrp="1"/>
          </p:cNvSpPr>
          <p:nvPr>
            <p:ph type="sldNum" sz="quarter" idx="12"/>
          </p:nvPr>
        </p:nvSpPr>
        <p:spPr/>
        <p:txBody>
          <a:bodyPr/>
          <a:lstStyle/>
          <a:p>
            <a:fld id="{213F929B-39C1-4CD3-BF8A-DFFC82A6EC87}" type="slidenum">
              <a:rPr lang="en-US" smtClean="0"/>
              <a:t>32</a:t>
            </a:fld>
            <a:endParaRPr lang="en-US"/>
          </a:p>
        </p:txBody>
      </p:sp>
      <p:pic>
        <p:nvPicPr>
          <p:cNvPr id="10242"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64393" t="10087" r="14006" b="24030"/>
          <a:stretch/>
        </p:blipFill>
        <p:spPr bwMode="auto">
          <a:xfrm>
            <a:off x="3472629" y="533400"/>
            <a:ext cx="4796851"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ight Arrow 7"/>
          <p:cNvSpPr/>
          <p:nvPr/>
        </p:nvSpPr>
        <p:spPr>
          <a:xfrm>
            <a:off x="3124200" y="2743200"/>
            <a:ext cx="597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Tree>
    <p:extLst>
      <p:ext uri="{BB962C8B-B14F-4D97-AF65-F5344CB8AC3E}">
        <p14:creationId xmlns:p14="http://schemas.microsoft.com/office/powerpoint/2010/main" val="16845691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200" dirty="0" smtClean="0"/>
              <a:t>Cooperative Agreement Units (CAU)</a:t>
            </a:r>
            <a:endParaRPr lang="en-US" sz="3200" dirty="0"/>
          </a:p>
        </p:txBody>
      </p:sp>
      <p:sp>
        <p:nvSpPr>
          <p:cNvPr id="6" name="Content Placeholder 5"/>
          <p:cNvSpPr>
            <a:spLocks noGrp="1"/>
          </p:cNvSpPr>
          <p:nvPr>
            <p:ph idx="1"/>
          </p:nvPr>
        </p:nvSpPr>
        <p:spPr>
          <a:xfrm>
            <a:off x="457200" y="1219200"/>
            <a:ext cx="8229600" cy="4906963"/>
          </a:xfrm>
        </p:spPr>
        <p:txBody>
          <a:bodyPr>
            <a:normAutofit fontScale="92500"/>
          </a:bodyPr>
          <a:lstStyle/>
          <a:p>
            <a:pPr marL="0" indent="0">
              <a:buNone/>
            </a:pPr>
            <a:r>
              <a:rPr lang="en-US" sz="3000" dirty="0" smtClean="0"/>
              <a:t>The CAU is a formal, written agreement between schools designed to assist in the provision of services to students with disabilities in a more efficient and cost effective manner.  The school can participate in a cooperative agreement for various reasons</a:t>
            </a:r>
            <a:r>
              <a:rPr lang="en-US" sz="3000" dirty="0" smtClean="0"/>
              <a:t>:</a:t>
            </a:r>
            <a:endParaRPr lang="en-US" sz="3000" dirty="0" smtClean="0"/>
          </a:p>
          <a:p>
            <a:pPr lvl="1"/>
            <a:r>
              <a:rPr lang="en-US" dirty="0" smtClean="0"/>
              <a:t>Schools located in rural isolated locations may pool their funds to hire related service providers</a:t>
            </a:r>
          </a:p>
          <a:p>
            <a:pPr lvl="1"/>
            <a:r>
              <a:rPr lang="en-US" dirty="0" smtClean="0"/>
              <a:t>Schools want to ensure consistency and quality in the provisions of services to students with disabilities</a:t>
            </a:r>
          </a:p>
          <a:p>
            <a:pPr lvl="1"/>
            <a:r>
              <a:rPr lang="en-US" dirty="0" smtClean="0"/>
              <a:t>Schools can identify the parameters of the services based on the needs of the students with disabilities.</a:t>
            </a:r>
            <a:endParaRPr lang="en-US" dirty="0"/>
          </a:p>
        </p:txBody>
      </p:sp>
      <p:sp>
        <p:nvSpPr>
          <p:cNvPr id="2" name="Date Placeholder 1"/>
          <p:cNvSpPr>
            <a:spLocks noGrp="1"/>
          </p:cNvSpPr>
          <p:nvPr>
            <p:ph type="dt" sz="half" idx="10"/>
          </p:nvPr>
        </p:nvSpPr>
        <p:spPr/>
        <p:txBody>
          <a:bodyPr/>
          <a:lstStyle/>
          <a:p>
            <a:fld id="{166407DA-B40A-42AA-BB64-BC7A15ED6A1D}" type="datetime1">
              <a:rPr lang="en-US" smtClean="0"/>
              <a:t>3/5/2015</a:t>
            </a:fld>
            <a:endParaRPr lang="en-US"/>
          </a:p>
        </p:txBody>
      </p:sp>
      <p:sp>
        <p:nvSpPr>
          <p:cNvPr id="3" name="Slide Number Placeholder 2"/>
          <p:cNvSpPr>
            <a:spLocks noGrp="1"/>
          </p:cNvSpPr>
          <p:nvPr>
            <p:ph type="sldNum" sz="quarter" idx="12"/>
          </p:nvPr>
        </p:nvSpPr>
        <p:spPr/>
        <p:txBody>
          <a:bodyPr/>
          <a:lstStyle/>
          <a:p>
            <a:fld id="{213F929B-39C1-4CD3-BF8A-DFFC82A6EC87}" type="slidenum">
              <a:rPr lang="en-US" smtClean="0"/>
              <a:t>33</a:t>
            </a:fld>
            <a:endParaRPr lang="en-US"/>
          </a:p>
        </p:txBody>
      </p:sp>
    </p:spTree>
    <p:extLst>
      <p:ext uri="{BB962C8B-B14F-4D97-AF65-F5344CB8AC3E}">
        <p14:creationId xmlns:p14="http://schemas.microsoft.com/office/powerpoint/2010/main" val="30541925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CAU Plan</a:t>
            </a:r>
            <a:endParaRPr lang="en-US" sz="3200" dirty="0"/>
          </a:p>
        </p:txBody>
      </p:sp>
      <p:sp>
        <p:nvSpPr>
          <p:cNvPr id="3" name="Content Placeholder 2"/>
          <p:cNvSpPr>
            <a:spLocks noGrp="1"/>
          </p:cNvSpPr>
          <p:nvPr>
            <p:ph idx="1"/>
          </p:nvPr>
        </p:nvSpPr>
        <p:spPr/>
        <p:txBody>
          <a:bodyPr/>
          <a:lstStyle/>
          <a:p>
            <a:r>
              <a:rPr lang="en-US" sz="2800" dirty="0"/>
              <a:t>I</a:t>
            </a:r>
            <a:r>
              <a:rPr lang="en-US" sz="2800" dirty="0" smtClean="0"/>
              <a:t>ncludes</a:t>
            </a:r>
            <a:r>
              <a:rPr lang="en-US" sz="2800" dirty="0"/>
              <a:t>: </a:t>
            </a:r>
            <a:endParaRPr lang="en-US" sz="2800" dirty="0" smtClean="0"/>
          </a:p>
          <a:p>
            <a:pPr lvl="1"/>
            <a:r>
              <a:rPr lang="en-US" dirty="0"/>
              <a:t>D</a:t>
            </a:r>
            <a:r>
              <a:rPr lang="en-US" dirty="0" smtClean="0"/>
              <a:t>escription </a:t>
            </a:r>
            <a:r>
              <a:rPr lang="en-US" dirty="0"/>
              <a:t>of purpose, </a:t>
            </a:r>
            <a:endParaRPr lang="en-US" dirty="0" smtClean="0"/>
          </a:p>
          <a:p>
            <a:pPr lvl="1"/>
            <a:r>
              <a:rPr lang="en-US" dirty="0" smtClean="0"/>
              <a:t>A narrative </a:t>
            </a:r>
            <a:r>
              <a:rPr lang="en-US" dirty="0"/>
              <a:t>of the scope of work </a:t>
            </a:r>
            <a:r>
              <a:rPr lang="en-US" dirty="0" smtClean="0"/>
              <a:t>and</a:t>
            </a:r>
          </a:p>
          <a:p>
            <a:pPr lvl="1"/>
            <a:r>
              <a:rPr lang="en-US" dirty="0" smtClean="0"/>
              <a:t>Budget – which is to be included in the CSW- Special Education Spending Plan.</a:t>
            </a:r>
            <a:endParaRPr lang="en-US" dirty="0"/>
          </a:p>
          <a:p>
            <a:endParaRPr lang="en-US" dirty="0"/>
          </a:p>
        </p:txBody>
      </p:sp>
      <p:sp>
        <p:nvSpPr>
          <p:cNvPr id="4" name="Date Placeholder 3"/>
          <p:cNvSpPr>
            <a:spLocks noGrp="1"/>
          </p:cNvSpPr>
          <p:nvPr>
            <p:ph type="dt" sz="half" idx="10"/>
          </p:nvPr>
        </p:nvSpPr>
        <p:spPr/>
        <p:txBody>
          <a:bodyPr/>
          <a:lstStyle/>
          <a:p>
            <a:fld id="{2260DAA2-5139-4249-BBC5-6C22F91FE71D}" type="datetime1">
              <a:rPr lang="en-US" smtClean="0"/>
              <a:t>3/5/2015</a:t>
            </a:fld>
            <a:endParaRPr lang="en-US"/>
          </a:p>
        </p:txBody>
      </p:sp>
      <p:sp>
        <p:nvSpPr>
          <p:cNvPr id="5" name="Slide Number Placeholder 4"/>
          <p:cNvSpPr>
            <a:spLocks noGrp="1"/>
          </p:cNvSpPr>
          <p:nvPr>
            <p:ph type="sldNum" sz="quarter" idx="12"/>
          </p:nvPr>
        </p:nvSpPr>
        <p:spPr/>
        <p:txBody>
          <a:bodyPr/>
          <a:lstStyle/>
          <a:p>
            <a:fld id="{213F929B-39C1-4CD3-BF8A-DFFC82A6EC87}" type="slidenum">
              <a:rPr lang="en-US" smtClean="0"/>
              <a:t>34</a:t>
            </a:fld>
            <a:endParaRPr lang="en-US"/>
          </a:p>
        </p:txBody>
      </p:sp>
    </p:spTree>
    <p:extLst>
      <p:ext uri="{BB962C8B-B14F-4D97-AF65-F5344CB8AC3E}">
        <p14:creationId xmlns:p14="http://schemas.microsoft.com/office/powerpoint/2010/main" val="38872472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Submission of LEA School IDEA Part B Application SY2015-16</a:t>
            </a:r>
            <a:endParaRPr lang="en-US" dirty="0"/>
          </a:p>
        </p:txBody>
      </p:sp>
      <p:sp>
        <p:nvSpPr>
          <p:cNvPr id="4" name="Date Placeholder 3"/>
          <p:cNvSpPr>
            <a:spLocks noGrp="1"/>
          </p:cNvSpPr>
          <p:nvPr>
            <p:ph type="dt" sz="half" idx="10"/>
          </p:nvPr>
        </p:nvSpPr>
        <p:spPr/>
        <p:txBody>
          <a:bodyPr/>
          <a:lstStyle/>
          <a:p>
            <a:fld id="{18514316-36B5-4BF5-B6D9-EB6D9ED33C4E}" type="datetime1">
              <a:rPr lang="en-US" smtClean="0"/>
              <a:t>3/5/2015</a:t>
            </a:fld>
            <a:endParaRPr lang="en-US"/>
          </a:p>
        </p:txBody>
      </p:sp>
      <p:sp>
        <p:nvSpPr>
          <p:cNvPr id="5" name="Slide Number Placeholder 4"/>
          <p:cNvSpPr>
            <a:spLocks noGrp="1"/>
          </p:cNvSpPr>
          <p:nvPr>
            <p:ph type="sldNum" sz="quarter" idx="12"/>
          </p:nvPr>
        </p:nvSpPr>
        <p:spPr/>
        <p:txBody>
          <a:bodyPr/>
          <a:lstStyle/>
          <a:p>
            <a:fld id="{213F929B-39C1-4CD3-BF8A-DFFC82A6EC87}" type="slidenum">
              <a:rPr lang="en-US" smtClean="0"/>
              <a:t>35</a:t>
            </a:fld>
            <a:endParaRPr lang="en-US"/>
          </a:p>
        </p:txBody>
      </p:sp>
    </p:spTree>
    <p:extLst>
      <p:ext uri="{BB962C8B-B14F-4D97-AF65-F5344CB8AC3E}">
        <p14:creationId xmlns:p14="http://schemas.microsoft.com/office/powerpoint/2010/main" val="24738923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we do when we complete this document?</a:t>
            </a:r>
          </a:p>
        </p:txBody>
      </p:sp>
      <p:sp>
        <p:nvSpPr>
          <p:cNvPr id="4" name="Text Placeholder 3"/>
          <p:cNvSpPr>
            <a:spLocks noGrp="1"/>
          </p:cNvSpPr>
          <p:nvPr>
            <p:ph type="body" sz="half" idx="2"/>
          </p:nvPr>
        </p:nvSpPr>
        <p:spPr>
          <a:xfrm>
            <a:off x="457200" y="1676400"/>
            <a:ext cx="3008313" cy="4449763"/>
          </a:xfrm>
        </p:spPr>
        <p:txBody>
          <a:bodyPr/>
          <a:lstStyle/>
          <a:p>
            <a:r>
              <a:rPr lang="en-US" sz="1600" dirty="0"/>
              <a:t>After you complete previewing all the forms for </a:t>
            </a:r>
            <a:r>
              <a:rPr lang="en-US" sz="1600" dirty="0" smtClean="0"/>
              <a:t>edits and are ready to submit to the ADD/ELO or NS Coach.</a:t>
            </a:r>
          </a:p>
          <a:p>
            <a:pPr marL="285750" indent="-285750">
              <a:buFont typeface="Arial" panose="020B0604020202020204" pitchFamily="34" charset="0"/>
              <a:buChar char="•"/>
            </a:pPr>
            <a:r>
              <a:rPr lang="en-US" sz="1600" dirty="0"/>
              <a:t>C</a:t>
            </a:r>
            <a:r>
              <a:rPr lang="en-US" sz="1600" dirty="0" smtClean="0"/>
              <a:t>lick </a:t>
            </a:r>
            <a:r>
              <a:rPr lang="en-US" sz="1600" dirty="0"/>
              <a:t>on the “Save and Send for Review” button (see </a:t>
            </a:r>
            <a:r>
              <a:rPr lang="en-US" sz="1600" dirty="0">
                <a:solidFill>
                  <a:srgbClr val="FF0000"/>
                </a:solidFill>
              </a:rPr>
              <a:t>red</a:t>
            </a:r>
            <a:r>
              <a:rPr lang="en-US" sz="1600" dirty="0"/>
              <a:t> arrow).  This will automatically push it for review by the ADD/ELO or NS Coach.  </a:t>
            </a:r>
          </a:p>
          <a:p>
            <a:endParaRPr lang="en-US" dirty="0"/>
          </a:p>
        </p:txBody>
      </p:sp>
      <p:sp>
        <p:nvSpPr>
          <p:cNvPr id="5" name="Date Placeholder 4"/>
          <p:cNvSpPr>
            <a:spLocks noGrp="1"/>
          </p:cNvSpPr>
          <p:nvPr>
            <p:ph type="dt" sz="half" idx="10"/>
          </p:nvPr>
        </p:nvSpPr>
        <p:spPr/>
        <p:txBody>
          <a:bodyPr/>
          <a:lstStyle/>
          <a:p>
            <a:fld id="{C6EAEB42-5540-453E-8989-191A15F1DC07}" type="datetime1">
              <a:rPr lang="en-US" smtClean="0"/>
              <a:t>3/5/2015</a:t>
            </a:fld>
            <a:endParaRPr lang="en-US"/>
          </a:p>
        </p:txBody>
      </p:sp>
      <p:sp>
        <p:nvSpPr>
          <p:cNvPr id="6" name="Slide Number Placeholder 5"/>
          <p:cNvSpPr>
            <a:spLocks noGrp="1"/>
          </p:cNvSpPr>
          <p:nvPr>
            <p:ph type="sldNum" sz="quarter" idx="12"/>
          </p:nvPr>
        </p:nvSpPr>
        <p:spPr/>
        <p:txBody>
          <a:bodyPr/>
          <a:lstStyle/>
          <a:p>
            <a:fld id="{213F929B-39C1-4CD3-BF8A-DFFC82A6EC87}" type="slidenum">
              <a:rPr lang="en-US" smtClean="0"/>
              <a:t>36</a:t>
            </a:fld>
            <a:endParaRPr lang="en-US"/>
          </a:p>
        </p:txBody>
      </p:sp>
      <p:pic>
        <p:nvPicPr>
          <p:cNvPr id="1229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63042" t="74351" r="14344"/>
          <a:stretch/>
        </p:blipFill>
        <p:spPr bwMode="auto">
          <a:xfrm>
            <a:off x="3810000" y="1143000"/>
            <a:ext cx="48768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3276600"/>
            <a:ext cx="54292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4495800"/>
            <a:ext cx="3752850" cy="1339851"/>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565977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Role of the Native Star Reviewer</a:t>
            </a:r>
            <a:endParaRPr lang="en-US" dirty="0"/>
          </a:p>
        </p:txBody>
      </p:sp>
      <p:sp>
        <p:nvSpPr>
          <p:cNvPr id="4" name="Date Placeholder 3"/>
          <p:cNvSpPr>
            <a:spLocks noGrp="1"/>
          </p:cNvSpPr>
          <p:nvPr>
            <p:ph type="dt" sz="half" idx="10"/>
          </p:nvPr>
        </p:nvSpPr>
        <p:spPr/>
        <p:txBody>
          <a:bodyPr/>
          <a:lstStyle/>
          <a:p>
            <a:fld id="{18514316-36B5-4BF5-B6D9-EB6D9ED33C4E}" type="datetime1">
              <a:rPr lang="en-US" smtClean="0"/>
              <a:t>3/5/2015</a:t>
            </a:fld>
            <a:endParaRPr lang="en-US"/>
          </a:p>
        </p:txBody>
      </p:sp>
      <p:sp>
        <p:nvSpPr>
          <p:cNvPr id="5" name="Slide Number Placeholder 4"/>
          <p:cNvSpPr>
            <a:spLocks noGrp="1"/>
          </p:cNvSpPr>
          <p:nvPr>
            <p:ph type="sldNum" sz="quarter" idx="12"/>
          </p:nvPr>
        </p:nvSpPr>
        <p:spPr/>
        <p:txBody>
          <a:bodyPr/>
          <a:lstStyle/>
          <a:p>
            <a:fld id="{213F929B-39C1-4CD3-BF8A-DFFC82A6EC87}" type="slidenum">
              <a:rPr lang="en-US" smtClean="0"/>
              <a:t>37</a:t>
            </a:fld>
            <a:endParaRPr lang="en-US"/>
          </a:p>
        </p:txBody>
      </p:sp>
    </p:spTree>
    <p:extLst>
      <p:ext uri="{BB962C8B-B14F-4D97-AF65-F5344CB8AC3E}">
        <p14:creationId xmlns:p14="http://schemas.microsoft.com/office/powerpoint/2010/main" val="15244658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role of the </a:t>
            </a:r>
            <a:r>
              <a:rPr lang="en-US" dirty="0" smtClean="0"/>
              <a:t>NS Coach/ELO or ADD Reviewer </a:t>
            </a:r>
            <a:r>
              <a:rPr lang="en-US" dirty="0" smtClean="0"/>
              <a:t>?</a:t>
            </a:r>
            <a:endParaRPr lang="en-US" dirty="0"/>
          </a:p>
        </p:txBody>
      </p:sp>
      <p:sp>
        <p:nvSpPr>
          <p:cNvPr id="4" name="Text Placeholder 3"/>
          <p:cNvSpPr>
            <a:spLocks noGrp="1"/>
          </p:cNvSpPr>
          <p:nvPr>
            <p:ph type="body" sz="half" idx="2"/>
          </p:nvPr>
        </p:nvSpPr>
        <p:spPr>
          <a:xfrm>
            <a:off x="457200" y="1676400"/>
            <a:ext cx="3008313" cy="4449763"/>
          </a:xfrm>
        </p:spPr>
        <p:txBody>
          <a:bodyPr/>
          <a:lstStyle/>
          <a:p>
            <a:pPr lvl="0"/>
            <a:r>
              <a:rPr lang="en-US" sz="1600" dirty="0" smtClean="0">
                <a:ea typeface="Calibri" pitchFamily="34" charset="0"/>
                <a:cs typeface="Times New Roman" pitchFamily="18" charset="0"/>
              </a:rPr>
              <a:t>Review the LEA School IDEA Part B Application </a:t>
            </a:r>
            <a:r>
              <a:rPr lang="en-US" sz="1600" u="sng" dirty="0" smtClean="0">
                <a:ea typeface="Calibri" pitchFamily="34" charset="0"/>
                <a:cs typeface="Times New Roman" pitchFamily="18" charset="0"/>
              </a:rPr>
              <a:t>and </a:t>
            </a:r>
            <a:r>
              <a:rPr lang="en-US" sz="1600" dirty="0" smtClean="0">
                <a:ea typeface="Calibri" pitchFamily="34" charset="0"/>
                <a:cs typeface="Times New Roman" pitchFamily="18" charset="0"/>
              </a:rPr>
              <a:t>the uploaded CSW- Special Education Spending Plan </a:t>
            </a:r>
            <a:r>
              <a:rPr lang="en-US" sz="1600" u="sng" dirty="0" smtClean="0">
                <a:ea typeface="Calibri" pitchFamily="34" charset="0"/>
                <a:cs typeface="Times New Roman" pitchFamily="18" charset="0"/>
              </a:rPr>
              <a:t>prior</a:t>
            </a:r>
            <a:r>
              <a:rPr lang="en-US" sz="1600" dirty="0" smtClean="0">
                <a:ea typeface="Calibri" pitchFamily="34" charset="0"/>
                <a:cs typeface="Times New Roman" pitchFamily="18" charset="0"/>
              </a:rPr>
              <a:t> </a:t>
            </a:r>
            <a:r>
              <a:rPr lang="en-US" sz="1600" dirty="0" smtClean="0">
                <a:ea typeface="Calibri" pitchFamily="34" charset="0"/>
                <a:cs typeface="Times New Roman" pitchFamily="18" charset="0"/>
              </a:rPr>
              <a:t>to:</a:t>
            </a:r>
          </a:p>
          <a:p>
            <a:pPr marL="457200" lvl="0" indent="-173038">
              <a:buFont typeface="Courier New" panose="02070309020205020404" pitchFamily="49" charset="0"/>
              <a:buChar char="o"/>
            </a:pPr>
            <a:r>
              <a:rPr lang="en-US" sz="1600" dirty="0" smtClean="0">
                <a:ea typeface="Calibri" pitchFamily="34" charset="0"/>
                <a:cs typeface="Times New Roman" pitchFamily="18" charset="0"/>
              </a:rPr>
              <a:t>Accepting </a:t>
            </a:r>
            <a:endParaRPr lang="en-US" sz="1600" dirty="0">
              <a:ea typeface="Calibri" pitchFamily="34" charset="0"/>
              <a:cs typeface="Times New Roman" pitchFamily="18" charset="0"/>
            </a:endParaRPr>
          </a:p>
          <a:p>
            <a:pPr marL="457200" lvl="0" indent="-173038">
              <a:buFont typeface="Courier New" panose="02070309020205020404" pitchFamily="49" charset="0"/>
              <a:buChar char="o"/>
            </a:pPr>
            <a:r>
              <a:rPr lang="en-US" sz="1600" dirty="0" smtClean="0">
                <a:ea typeface="Calibri" pitchFamily="34" charset="0"/>
                <a:cs typeface="Times New Roman" pitchFamily="18" charset="0"/>
              </a:rPr>
              <a:t>Revise </a:t>
            </a:r>
            <a:r>
              <a:rPr lang="en-US" sz="1600" dirty="0" smtClean="0">
                <a:ea typeface="Calibri" pitchFamily="34" charset="0"/>
                <a:cs typeface="Times New Roman" pitchFamily="18" charset="0"/>
              </a:rPr>
              <a:t>&amp; submit </a:t>
            </a:r>
            <a:r>
              <a:rPr lang="en-US" sz="1600" dirty="0" smtClean="0">
                <a:ea typeface="Calibri" pitchFamily="34" charset="0"/>
                <a:cs typeface="Times New Roman" pitchFamily="18" charset="0"/>
              </a:rPr>
              <a:t>or</a:t>
            </a:r>
          </a:p>
          <a:p>
            <a:pPr marL="457200" lvl="0" indent="-173038">
              <a:buFont typeface="Courier New" panose="02070309020205020404" pitchFamily="49" charset="0"/>
              <a:buChar char="o"/>
            </a:pPr>
            <a:r>
              <a:rPr lang="en-US" sz="1600" dirty="0" smtClean="0">
                <a:ea typeface="Calibri" pitchFamily="34" charset="0"/>
                <a:cs typeface="Times New Roman" pitchFamily="18" charset="0"/>
              </a:rPr>
              <a:t>Return </a:t>
            </a:r>
            <a:r>
              <a:rPr lang="en-US" sz="1600" dirty="0" smtClean="0">
                <a:ea typeface="Calibri" pitchFamily="34" charset="0"/>
                <a:cs typeface="Times New Roman" pitchFamily="18" charset="0"/>
              </a:rPr>
              <a:t>with revisions</a:t>
            </a:r>
          </a:p>
          <a:p>
            <a:pPr lvl="0"/>
            <a:endParaRPr lang="en-US" sz="1600" dirty="0">
              <a:cs typeface="Arial" pitchFamily="34" charset="0"/>
            </a:endParaRPr>
          </a:p>
          <a:p>
            <a:endParaRPr lang="en-US" dirty="0"/>
          </a:p>
        </p:txBody>
      </p:sp>
      <p:pic>
        <p:nvPicPr>
          <p:cNvPr id="5" name="Content Placeholder 4"/>
          <p:cNvPicPr>
            <a:picLocks noGrp="1"/>
          </p:cNvPicPr>
          <p:nvPr>
            <p:ph idx="1"/>
          </p:nvPr>
        </p:nvPicPr>
        <p:blipFill rotWithShape="1">
          <a:blip r:embed="rId3"/>
          <a:srcRect l="13784" t="54615" r="62991" b="22658"/>
          <a:stretch/>
        </p:blipFill>
        <p:spPr bwMode="auto">
          <a:xfrm>
            <a:off x="3575050" y="762000"/>
            <a:ext cx="5111750" cy="3276600"/>
          </a:xfrm>
          <a:prstGeom prst="rect">
            <a:avLst/>
          </a:prstGeom>
          <a:ln>
            <a:noFill/>
          </a:ln>
          <a:extLst>
            <a:ext uri="{53640926-AAD7-44D8-BBD7-CCE9431645EC}">
              <a14:shadowObscured xmlns:a14="http://schemas.microsoft.com/office/drawing/2010/main"/>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2362200"/>
            <a:ext cx="2895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p:cNvSpPr>
            <a:spLocks noGrp="1"/>
          </p:cNvSpPr>
          <p:nvPr>
            <p:ph type="dt" sz="half" idx="10"/>
          </p:nvPr>
        </p:nvSpPr>
        <p:spPr/>
        <p:txBody>
          <a:bodyPr/>
          <a:lstStyle/>
          <a:p>
            <a:fld id="{92E68179-7840-489F-9F36-95445AEB2494}" type="datetime1">
              <a:rPr lang="en-US" smtClean="0"/>
              <a:t>3/5/2015</a:t>
            </a:fld>
            <a:endParaRPr lang="en-US"/>
          </a:p>
        </p:txBody>
      </p:sp>
      <p:sp>
        <p:nvSpPr>
          <p:cNvPr id="7" name="Slide Number Placeholder 6"/>
          <p:cNvSpPr>
            <a:spLocks noGrp="1"/>
          </p:cNvSpPr>
          <p:nvPr>
            <p:ph type="sldNum" sz="quarter" idx="12"/>
          </p:nvPr>
        </p:nvSpPr>
        <p:spPr/>
        <p:txBody>
          <a:bodyPr/>
          <a:lstStyle/>
          <a:p>
            <a:fld id="{213F929B-39C1-4CD3-BF8A-DFFC82A6EC87}" type="slidenum">
              <a:rPr lang="en-US" smtClean="0"/>
              <a:t>38</a:t>
            </a:fld>
            <a:endParaRPr lang="en-US"/>
          </a:p>
        </p:txBody>
      </p:sp>
    </p:spTree>
    <p:extLst>
      <p:ext uri="{BB962C8B-B14F-4D97-AF65-F5344CB8AC3E}">
        <p14:creationId xmlns:p14="http://schemas.microsoft.com/office/powerpoint/2010/main" val="41468278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the review choices mean?</a:t>
            </a:r>
            <a:endParaRPr lang="en-US" dirty="0"/>
          </a:p>
        </p:txBody>
      </p:sp>
      <p:sp>
        <p:nvSpPr>
          <p:cNvPr id="4" name="Text Placeholder 3"/>
          <p:cNvSpPr>
            <a:spLocks noGrp="1"/>
          </p:cNvSpPr>
          <p:nvPr>
            <p:ph type="body" sz="half" idx="2"/>
          </p:nvPr>
        </p:nvSpPr>
        <p:spPr>
          <a:xfrm>
            <a:off x="457201" y="1600200"/>
            <a:ext cx="2667000" cy="4525963"/>
          </a:xfrm>
        </p:spPr>
        <p:txBody>
          <a:bodyPr>
            <a:normAutofit lnSpcReduction="10000"/>
          </a:bodyPr>
          <a:lstStyle/>
          <a:p>
            <a:r>
              <a:rPr lang="en-US" sz="1600" dirty="0" smtClean="0">
                <a:ea typeface="Calibri"/>
                <a:cs typeface="Times New Roman"/>
              </a:rPr>
              <a:t>The Reviewer </a:t>
            </a:r>
            <a:r>
              <a:rPr lang="en-US" sz="1600" dirty="0">
                <a:ea typeface="Calibri"/>
                <a:cs typeface="Times New Roman"/>
              </a:rPr>
              <a:t>will </a:t>
            </a:r>
            <a:r>
              <a:rPr lang="en-US" sz="1600" dirty="0" smtClean="0">
                <a:ea typeface="Calibri"/>
                <a:cs typeface="Times New Roman"/>
              </a:rPr>
              <a:t>use </a:t>
            </a:r>
            <a:r>
              <a:rPr lang="en-US" sz="1600" dirty="0">
                <a:ea typeface="Calibri"/>
                <a:cs typeface="Times New Roman"/>
              </a:rPr>
              <a:t>three </a:t>
            </a:r>
            <a:r>
              <a:rPr lang="en-US" sz="1600" dirty="0" smtClean="0">
                <a:ea typeface="Calibri"/>
                <a:cs typeface="Times New Roman"/>
              </a:rPr>
              <a:t>choices as he/she reviews the school document.  </a:t>
            </a:r>
          </a:p>
          <a:p>
            <a:pPr marL="285750" indent="-285750">
              <a:buFont typeface="Arial" panose="020B0604020202020204" pitchFamily="34" charset="0"/>
              <a:buChar char="•"/>
            </a:pPr>
            <a:r>
              <a:rPr lang="en-US" sz="1600" dirty="0" smtClean="0">
                <a:ea typeface="Calibri"/>
                <a:cs typeface="Times New Roman"/>
              </a:rPr>
              <a:t>When the reviewer selects a choice</a:t>
            </a:r>
            <a:r>
              <a:rPr lang="en-US" sz="1600" dirty="0">
                <a:ea typeface="Calibri"/>
                <a:cs typeface="Times New Roman"/>
              </a:rPr>
              <a:t>, the form will </a:t>
            </a:r>
            <a:r>
              <a:rPr lang="en-US" sz="1600" dirty="0" smtClean="0">
                <a:ea typeface="Calibri"/>
                <a:cs typeface="Times New Roman"/>
              </a:rPr>
              <a:t>be returned back </a:t>
            </a:r>
            <a:r>
              <a:rPr lang="en-US" sz="1600" dirty="0">
                <a:ea typeface="Calibri"/>
                <a:cs typeface="Times New Roman"/>
              </a:rPr>
              <a:t>to the school or </a:t>
            </a:r>
            <a:r>
              <a:rPr lang="en-US" sz="1600" dirty="0" smtClean="0">
                <a:ea typeface="Calibri"/>
                <a:cs typeface="Times New Roman"/>
              </a:rPr>
              <a:t>district cue.  </a:t>
            </a:r>
          </a:p>
          <a:p>
            <a:pPr marL="285750" indent="-285750">
              <a:buFont typeface="Arial" panose="020B0604020202020204" pitchFamily="34" charset="0"/>
              <a:buChar char="•"/>
            </a:pPr>
            <a:r>
              <a:rPr lang="en-US" sz="1600" dirty="0" smtClean="0">
                <a:ea typeface="Calibri"/>
                <a:cs typeface="Times New Roman"/>
              </a:rPr>
              <a:t>The school needs to continually check for the status of the document on a daily basis.  Once you see it on your cue look at the comment for suggestion, </a:t>
            </a:r>
            <a:r>
              <a:rPr lang="en-US" sz="1600" dirty="0">
                <a:ea typeface="Calibri"/>
                <a:cs typeface="Times New Roman"/>
              </a:rPr>
              <a:t>updates and further </a:t>
            </a:r>
            <a:r>
              <a:rPr lang="en-US" sz="1600" dirty="0" smtClean="0">
                <a:ea typeface="Calibri"/>
                <a:cs typeface="Times New Roman"/>
              </a:rPr>
              <a:t>instructions, and make the necessary adjustment prior </a:t>
            </a:r>
            <a:r>
              <a:rPr lang="en-US" sz="1600" dirty="0">
                <a:ea typeface="Calibri"/>
                <a:cs typeface="Times New Roman"/>
              </a:rPr>
              <a:t>to submitting </a:t>
            </a:r>
            <a:r>
              <a:rPr lang="en-US" sz="1600" dirty="0" smtClean="0">
                <a:ea typeface="Calibri"/>
                <a:cs typeface="Times New Roman"/>
              </a:rPr>
              <a:t>it to SEA/DPA</a:t>
            </a:r>
            <a:r>
              <a:rPr lang="en-US" sz="1600" dirty="0">
                <a:ea typeface="Calibri"/>
                <a:cs typeface="Times New Roman"/>
              </a:rPr>
              <a:t>.</a:t>
            </a:r>
          </a:p>
          <a:p>
            <a:endParaRPr lang="en-US" dirty="0"/>
          </a:p>
        </p:txBody>
      </p:sp>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575050" y="1143000"/>
            <a:ext cx="5111750" cy="3417569"/>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3" name="Date Placeholder 2"/>
          <p:cNvSpPr>
            <a:spLocks noGrp="1"/>
          </p:cNvSpPr>
          <p:nvPr>
            <p:ph type="dt" sz="half" idx="10"/>
          </p:nvPr>
        </p:nvSpPr>
        <p:spPr/>
        <p:txBody>
          <a:bodyPr/>
          <a:lstStyle/>
          <a:p>
            <a:fld id="{60516CF6-31E9-4258-9D2A-497BDD38D0B5}" type="datetime1">
              <a:rPr lang="en-US" smtClean="0"/>
              <a:t>3/5/2015</a:t>
            </a:fld>
            <a:endParaRPr lang="en-US"/>
          </a:p>
        </p:txBody>
      </p:sp>
      <p:sp>
        <p:nvSpPr>
          <p:cNvPr id="6" name="Slide Number Placeholder 5"/>
          <p:cNvSpPr>
            <a:spLocks noGrp="1"/>
          </p:cNvSpPr>
          <p:nvPr>
            <p:ph type="sldNum" sz="quarter" idx="12"/>
          </p:nvPr>
        </p:nvSpPr>
        <p:spPr/>
        <p:txBody>
          <a:bodyPr/>
          <a:lstStyle/>
          <a:p>
            <a:fld id="{213F929B-39C1-4CD3-BF8A-DFFC82A6EC87}" type="slidenum">
              <a:rPr lang="en-US" smtClean="0"/>
              <a:t>39</a:t>
            </a:fld>
            <a:endParaRPr lang="en-US"/>
          </a:p>
        </p:txBody>
      </p:sp>
    </p:spTree>
    <p:extLst>
      <p:ext uri="{BB962C8B-B14F-4D97-AF65-F5344CB8AC3E}">
        <p14:creationId xmlns:p14="http://schemas.microsoft.com/office/powerpoint/2010/main" val="41856329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AGENDA</a:t>
            </a:r>
            <a:br>
              <a:rPr lang="en-US" dirty="0" smtClean="0"/>
            </a:br>
            <a:endParaRPr lang="en-US" dirty="0"/>
          </a:p>
        </p:txBody>
      </p:sp>
      <p:sp>
        <p:nvSpPr>
          <p:cNvPr id="3" name="Content Placeholder 2"/>
          <p:cNvSpPr>
            <a:spLocks noGrp="1"/>
          </p:cNvSpPr>
          <p:nvPr>
            <p:ph idx="1"/>
          </p:nvPr>
        </p:nvSpPr>
        <p:spPr/>
        <p:txBody>
          <a:bodyPr/>
          <a:lstStyle/>
          <a:p>
            <a:r>
              <a:rPr lang="en-US" sz="2800" dirty="0" smtClean="0"/>
              <a:t>Introduction</a:t>
            </a:r>
          </a:p>
          <a:p>
            <a:r>
              <a:rPr lang="en-US" sz="2800" dirty="0" smtClean="0"/>
              <a:t>Background Information – 25 CFR</a:t>
            </a:r>
          </a:p>
          <a:p>
            <a:r>
              <a:rPr lang="en-US" sz="2800" dirty="0" smtClean="0"/>
              <a:t>Local Education Agency (LEA)/School Part B Application SY2015-16 on Native </a:t>
            </a:r>
            <a:r>
              <a:rPr lang="en-US" sz="2800" dirty="0" smtClean="0"/>
              <a:t>Star</a:t>
            </a:r>
          </a:p>
          <a:p>
            <a:r>
              <a:rPr lang="en-US" sz="2800" dirty="0" smtClean="0"/>
              <a:t>Consolidated </a:t>
            </a:r>
            <a:r>
              <a:rPr lang="en-US" sz="2800" dirty="0" err="1" smtClean="0"/>
              <a:t>Schoolwide</a:t>
            </a:r>
            <a:r>
              <a:rPr lang="en-US" sz="2800" dirty="0" smtClean="0"/>
              <a:t> Budget (CSW) –Special Education (SPED)Spending Plan </a:t>
            </a:r>
          </a:p>
          <a:p>
            <a:endParaRPr lang="en-US" dirty="0" smtClean="0"/>
          </a:p>
          <a:p>
            <a:endParaRPr lang="en-US" dirty="0"/>
          </a:p>
          <a:p>
            <a:endParaRPr lang="en-US" dirty="0" smtClean="0"/>
          </a:p>
          <a:p>
            <a:endParaRPr lang="en-US" dirty="0" smtClean="0"/>
          </a:p>
          <a:p>
            <a:endParaRPr lang="en-US" dirty="0" smtClean="0"/>
          </a:p>
          <a:p>
            <a:pPr lvl="2"/>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4" name="Date Placeholder 3"/>
          <p:cNvSpPr>
            <a:spLocks noGrp="1"/>
          </p:cNvSpPr>
          <p:nvPr>
            <p:ph type="dt" sz="half" idx="10"/>
          </p:nvPr>
        </p:nvSpPr>
        <p:spPr/>
        <p:txBody>
          <a:bodyPr/>
          <a:lstStyle/>
          <a:p>
            <a:fld id="{2260DAA2-5139-4249-BBC5-6C22F91FE71D}" type="datetime1">
              <a:rPr lang="en-US" smtClean="0"/>
              <a:t>3/5/2015</a:t>
            </a:fld>
            <a:endParaRPr lang="en-US"/>
          </a:p>
        </p:txBody>
      </p:sp>
      <p:sp>
        <p:nvSpPr>
          <p:cNvPr id="5" name="Slide Number Placeholder 4"/>
          <p:cNvSpPr>
            <a:spLocks noGrp="1"/>
          </p:cNvSpPr>
          <p:nvPr>
            <p:ph type="sldNum" sz="quarter" idx="12"/>
          </p:nvPr>
        </p:nvSpPr>
        <p:spPr/>
        <p:txBody>
          <a:bodyPr/>
          <a:lstStyle/>
          <a:p>
            <a:fld id="{213F929B-39C1-4CD3-BF8A-DFFC82A6EC87}" type="slidenum">
              <a:rPr lang="en-US" smtClean="0"/>
              <a:t>4</a:t>
            </a:fld>
            <a:endParaRPr lang="en-US"/>
          </a:p>
        </p:txBody>
      </p:sp>
    </p:spTree>
    <p:extLst>
      <p:ext uri="{BB962C8B-B14F-4D97-AF65-F5344CB8AC3E}">
        <p14:creationId xmlns:p14="http://schemas.microsoft.com/office/powerpoint/2010/main" val="41439856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143000"/>
            <a:ext cx="7772400" cy="1470025"/>
          </a:xfrm>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Consolidated </a:t>
            </a:r>
            <a:r>
              <a:rPr lang="en-US" dirty="0" err="1" smtClean="0"/>
              <a:t>Schoolwide</a:t>
            </a:r>
            <a:r>
              <a:rPr lang="en-US" dirty="0" smtClean="0"/>
              <a:t> Budget (CSW)– Special Education (SPED) Spending </a:t>
            </a:r>
            <a:r>
              <a:rPr lang="en-US" dirty="0" smtClean="0"/>
              <a:t>Plan</a:t>
            </a:r>
            <a:br>
              <a:rPr lang="en-US" dirty="0" smtClean="0"/>
            </a:br>
            <a:r>
              <a:rPr lang="en-US" dirty="0"/>
              <a:t/>
            </a:r>
            <a:br>
              <a:rPr lang="en-US" dirty="0"/>
            </a:br>
            <a:r>
              <a:rPr lang="en-US" dirty="0"/>
              <a:t/>
            </a:r>
            <a:br>
              <a:rPr lang="en-US" dirty="0"/>
            </a:br>
            <a:r>
              <a:rPr lang="en-US" sz="2700" dirty="0">
                <a:hlinkClick r:id="rId3"/>
              </a:rPr>
              <a:t>http://</a:t>
            </a:r>
            <a:r>
              <a:rPr lang="en-US" sz="2700" dirty="0" smtClean="0">
                <a:hlinkClick r:id="rId3"/>
              </a:rPr>
              <a:t>www.bie.edu/Programs/SpecialEd/SEF/index.htm</a:t>
            </a:r>
            <a:r>
              <a:rPr lang="en-US" sz="2700" dirty="0" smtClean="0"/>
              <a:t/>
            </a:r>
            <a:br>
              <a:rPr lang="en-US" sz="2700" dirty="0" smtClean="0"/>
            </a:br>
            <a:r>
              <a:rPr lang="en-US" sz="2700" dirty="0" smtClean="0"/>
              <a:t>or </a:t>
            </a:r>
            <a:br>
              <a:rPr lang="en-US" sz="2700" dirty="0" smtClean="0"/>
            </a:br>
            <a:r>
              <a:rPr lang="en-US" sz="2700" dirty="0" smtClean="0">
                <a:hlinkClick r:id="rId4"/>
              </a:rPr>
              <a:t>www.bie.edu/programs/specialeducation/fiscalmanagment</a:t>
            </a:r>
            <a:r>
              <a:rPr lang="en-US" sz="2700" dirty="0" smtClean="0"/>
              <a:t/>
            </a:r>
            <a:br>
              <a:rPr lang="en-US" sz="2700" dirty="0" smtClean="0"/>
            </a:br>
            <a:r>
              <a:rPr lang="en-US" sz="2700" dirty="0" smtClean="0"/>
              <a:t/>
            </a:r>
            <a:br>
              <a:rPr lang="en-US" sz="2700" dirty="0" smtClean="0"/>
            </a:br>
            <a:endParaRPr lang="en-US" sz="2700" dirty="0"/>
          </a:p>
        </p:txBody>
      </p:sp>
      <p:sp>
        <p:nvSpPr>
          <p:cNvPr id="4" name="Date Placeholder 3"/>
          <p:cNvSpPr>
            <a:spLocks noGrp="1"/>
          </p:cNvSpPr>
          <p:nvPr>
            <p:ph type="dt" sz="half" idx="10"/>
          </p:nvPr>
        </p:nvSpPr>
        <p:spPr/>
        <p:txBody>
          <a:bodyPr/>
          <a:lstStyle/>
          <a:p>
            <a:fld id="{18514316-36B5-4BF5-B6D9-EB6D9ED33C4E}" type="datetime1">
              <a:rPr lang="en-US" smtClean="0"/>
              <a:t>3/5/2015</a:t>
            </a:fld>
            <a:endParaRPr lang="en-US"/>
          </a:p>
        </p:txBody>
      </p:sp>
      <p:sp>
        <p:nvSpPr>
          <p:cNvPr id="5" name="Slide Number Placeholder 4"/>
          <p:cNvSpPr>
            <a:spLocks noGrp="1"/>
          </p:cNvSpPr>
          <p:nvPr>
            <p:ph type="sldNum" sz="quarter" idx="12"/>
          </p:nvPr>
        </p:nvSpPr>
        <p:spPr/>
        <p:txBody>
          <a:bodyPr/>
          <a:lstStyle/>
          <a:p>
            <a:fld id="{213F929B-39C1-4CD3-BF8A-DFFC82A6EC87}" type="slidenum">
              <a:rPr lang="en-US" smtClean="0"/>
              <a:t>40</a:t>
            </a:fld>
            <a:endParaRPr lang="en-US"/>
          </a:p>
        </p:txBody>
      </p:sp>
    </p:spTree>
    <p:extLst>
      <p:ext uri="{BB962C8B-B14F-4D97-AF65-F5344CB8AC3E}">
        <p14:creationId xmlns:p14="http://schemas.microsoft.com/office/powerpoint/2010/main" val="36001349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57200" y="1435100"/>
            <a:ext cx="3124200" cy="4691063"/>
          </a:xfrm>
        </p:spPr>
        <p:txBody>
          <a:bodyPr>
            <a:normAutofit/>
          </a:bodyPr>
          <a:lstStyle/>
          <a:p>
            <a:r>
              <a:rPr lang="en-US" sz="1600" dirty="0" smtClean="0"/>
              <a:t>The </a:t>
            </a:r>
            <a:r>
              <a:rPr lang="en-US" sz="1800" dirty="0" smtClean="0">
                <a:solidFill>
                  <a:srgbClr val="0000FF"/>
                </a:solidFill>
              </a:rPr>
              <a:t>CSW- </a:t>
            </a:r>
            <a:r>
              <a:rPr lang="en-US" sz="1800" dirty="0" smtClean="0">
                <a:solidFill>
                  <a:srgbClr val="0000FF"/>
                </a:solidFill>
              </a:rPr>
              <a:t>SPED </a:t>
            </a:r>
            <a:r>
              <a:rPr lang="en-US" sz="1800" dirty="0" smtClean="0">
                <a:solidFill>
                  <a:srgbClr val="0000FF"/>
                </a:solidFill>
              </a:rPr>
              <a:t>Spending </a:t>
            </a:r>
            <a:r>
              <a:rPr lang="en-US" sz="1800" dirty="0" smtClean="0">
                <a:solidFill>
                  <a:srgbClr val="0000FF"/>
                </a:solidFill>
              </a:rPr>
              <a:t>Plan</a:t>
            </a:r>
            <a:r>
              <a:rPr lang="en-US" sz="1800" dirty="0" smtClean="0"/>
              <a:t> </a:t>
            </a:r>
            <a:r>
              <a:rPr lang="en-US" sz="1600" dirty="0" smtClean="0"/>
              <a:t>can be located on the:</a:t>
            </a:r>
            <a:endParaRPr lang="en-US" sz="1600" dirty="0"/>
          </a:p>
          <a:p>
            <a:r>
              <a:rPr lang="en-US" sz="2400" b="1" dirty="0" smtClean="0"/>
              <a:t>Step </a:t>
            </a:r>
            <a:r>
              <a:rPr lang="en-US" sz="2400" b="1" dirty="0" smtClean="0"/>
              <a:t>1 </a:t>
            </a:r>
          </a:p>
          <a:p>
            <a:r>
              <a:rPr lang="en-US" sz="1600" dirty="0" smtClean="0"/>
              <a:t>Click </a:t>
            </a:r>
            <a:r>
              <a:rPr lang="en-US" sz="1600" dirty="0"/>
              <a:t>on the highlighted title located in the </a:t>
            </a:r>
            <a:r>
              <a:rPr lang="en-US" sz="1600" dirty="0" smtClean="0"/>
              <a:t>middle </a:t>
            </a:r>
            <a:r>
              <a:rPr lang="en-US" sz="1600" dirty="0"/>
              <a:t>of the </a:t>
            </a:r>
            <a:r>
              <a:rPr lang="en-US" sz="1600" dirty="0" smtClean="0"/>
              <a:t>page to </a:t>
            </a:r>
            <a:r>
              <a:rPr lang="en-US" sz="1600" dirty="0"/>
              <a:t>begin filling the </a:t>
            </a:r>
            <a:r>
              <a:rPr lang="en-US" sz="1600" dirty="0" smtClean="0"/>
              <a:t>form.</a:t>
            </a:r>
            <a:endParaRPr lang="en-US" sz="1600" dirty="0"/>
          </a:p>
        </p:txBody>
      </p:sp>
      <p:sp>
        <p:nvSpPr>
          <p:cNvPr id="5" name="Date Placeholder 4"/>
          <p:cNvSpPr>
            <a:spLocks noGrp="1"/>
          </p:cNvSpPr>
          <p:nvPr>
            <p:ph type="dt" sz="half" idx="10"/>
          </p:nvPr>
        </p:nvSpPr>
        <p:spPr/>
        <p:txBody>
          <a:bodyPr/>
          <a:lstStyle/>
          <a:p>
            <a:fld id="{C6EAEB42-5540-453E-8989-191A15F1DC07}" type="datetime1">
              <a:rPr lang="en-US" smtClean="0"/>
              <a:t>3/5/2015</a:t>
            </a:fld>
            <a:endParaRPr lang="en-US"/>
          </a:p>
        </p:txBody>
      </p:sp>
      <p:sp>
        <p:nvSpPr>
          <p:cNvPr id="6" name="Slide Number Placeholder 5"/>
          <p:cNvSpPr>
            <a:spLocks noGrp="1"/>
          </p:cNvSpPr>
          <p:nvPr>
            <p:ph type="sldNum" sz="quarter" idx="12"/>
          </p:nvPr>
        </p:nvSpPr>
        <p:spPr/>
        <p:txBody>
          <a:bodyPr/>
          <a:lstStyle/>
          <a:p>
            <a:fld id="{213F929B-39C1-4CD3-BF8A-DFFC82A6EC87}" type="slidenum">
              <a:rPr lang="en-US" smtClean="0"/>
              <a:t>41</a:t>
            </a:fld>
            <a:endParaRPr lang="en-US"/>
          </a:p>
        </p:txBody>
      </p:sp>
      <p:pic>
        <p:nvPicPr>
          <p:cNvPr id="3074"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59836" t="13687" r="9787" b="29581"/>
          <a:stretch/>
        </p:blipFill>
        <p:spPr bwMode="auto">
          <a:xfrm>
            <a:off x="3733800" y="685800"/>
            <a:ext cx="4892234"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own Arrow 6"/>
          <p:cNvSpPr/>
          <p:nvPr/>
        </p:nvSpPr>
        <p:spPr>
          <a:xfrm>
            <a:off x="4495800" y="3429000"/>
            <a:ext cx="381000" cy="7620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29643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2</a:t>
            </a:r>
            <a:endParaRPr lang="en-US" dirty="0"/>
          </a:p>
        </p:txBody>
      </p:sp>
      <p:sp>
        <p:nvSpPr>
          <p:cNvPr id="4" name="Text Placeholder 3"/>
          <p:cNvSpPr>
            <a:spLocks noGrp="1"/>
          </p:cNvSpPr>
          <p:nvPr>
            <p:ph type="body" sz="half" idx="2"/>
          </p:nvPr>
        </p:nvSpPr>
        <p:spPr/>
        <p:txBody>
          <a:bodyPr>
            <a:normAutofit lnSpcReduction="10000"/>
          </a:bodyPr>
          <a:lstStyle/>
          <a:p>
            <a:r>
              <a:rPr lang="en-US" sz="1600" dirty="0" smtClean="0"/>
              <a:t>Click “Open with” and push the “Ok” button below</a:t>
            </a:r>
          </a:p>
          <a:p>
            <a:endParaRPr lang="en-US" sz="1600" dirty="0" smtClean="0"/>
          </a:p>
          <a:p>
            <a:r>
              <a:rPr lang="en-US" sz="1600" dirty="0" smtClean="0"/>
              <a:t>Next, Click on the File and use the “Save  As” and give it a file name to a location where you will be able to locate the document.</a:t>
            </a:r>
          </a:p>
          <a:p>
            <a:endParaRPr lang="en-US" sz="1600" dirty="0" smtClean="0"/>
          </a:p>
          <a:p>
            <a:r>
              <a:rPr lang="en-US" sz="1600" dirty="0" smtClean="0"/>
              <a:t>Then, review the Guidance document as it provides instructions on how to complete the CSW-SPED Spending plan. Begin completing the Cover Page and Spending Plan</a:t>
            </a:r>
          </a:p>
          <a:p>
            <a:endParaRPr lang="en-US" sz="1600" dirty="0"/>
          </a:p>
          <a:p>
            <a:r>
              <a:rPr lang="en-US" sz="1600" dirty="0" smtClean="0"/>
              <a:t>Upon completion,  “</a:t>
            </a:r>
            <a:r>
              <a:rPr lang="en-US" sz="1600" dirty="0" smtClean="0"/>
              <a:t>Save” the final document and upload it </a:t>
            </a:r>
            <a:r>
              <a:rPr lang="en-US" sz="1600" dirty="0" smtClean="0"/>
              <a:t>to Native Star in the IDEA SY2015-16 folder.</a:t>
            </a:r>
            <a:endParaRPr lang="en-US" sz="1600" dirty="0" smtClean="0"/>
          </a:p>
          <a:p>
            <a:endParaRPr lang="en-US" sz="1600" dirty="0"/>
          </a:p>
          <a:p>
            <a:endParaRPr lang="en-US" sz="1600" dirty="0" smtClean="0"/>
          </a:p>
          <a:p>
            <a:endParaRPr lang="en-US" sz="1600" dirty="0"/>
          </a:p>
          <a:p>
            <a:endParaRPr lang="en-US" dirty="0" smtClean="0"/>
          </a:p>
          <a:p>
            <a:endParaRPr lang="en-US" dirty="0"/>
          </a:p>
        </p:txBody>
      </p:sp>
      <p:sp>
        <p:nvSpPr>
          <p:cNvPr id="9" name="Rectangle 8"/>
          <p:cNvSpPr/>
          <p:nvPr/>
        </p:nvSpPr>
        <p:spPr>
          <a:xfrm>
            <a:off x="6248400" y="3810000"/>
            <a:ext cx="609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ate Placeholder 5"/>
          <p:cNvSpPr>
            <a:spLocks noGrp="1"/>
          </p:cNvSpPr>
          <p:nvPr>
            <p:ph type="dt" sz="half" idx="10"/>
          </p:nvPr>
        </p:nvSpPr>
        <p:spPr/>
        <p:txBody>
          <a:bodyPr/>
          <a:lstStyle/>
          <a:p>
            <a:fld id="{B16AE53F-0C1B-489D-928C-047D8B165AFD}" type="datetime1">
              <a:rPr lang="en-US" smtClean="0"/>
              <a:t>3/5/2015</a:t>
            </a:fld>
            <a:endParaRPr lang="en-US"/>
          </a:p>
        </p:txBody>
      </p:sp>
      <p:sp>
        <p:nvSpPr>
          <p:cNvPr id="7" name="Slide Number Placeholder 6"/>
          <p:cNvSpPr>
            <a:spLocks noGrp="1"/>
          </p:cNvSpPr>
          <p:nvPr>
            <p:ph type="sldNum" sz="quarter" idx="12"/>
          </p:nvPr>
        </p:nvSpPr>
        <p:spPr/>
        <p:txBody>
          <a:bodyPr/>
          <a:lstStyle/>
          <a:p>
            <a:fld id="{213F929B-39C1-4CD3-BF8A-DFFC82A6EC87}" type="slidenum">
              <a:rPr lang="en-US" smtClean="0"/>
              <a:t>42</a:t>
            </a:fld>
            <a:endParaRPr lang="en-US"/>
          </a:p>
        </p:txBody>
      </p:sp>
      <p:pic>
        <p:nvPicPr>
          <p:cNvPr id="14338"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64224" t="25209" r="17044" b="28349"/>
          <a:stretch/>
        </p:blipFill>
        <p:spPr bwMode="auto">
          <a:xfrm>
            <a:off x="3505200" y="990600"/>
            <a:ext cx="4789080" cy="4952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Up Arrow 2"/>
          <p:cNvSpPr/>
          <p:nvPr/>
        </p:nvSpPr>
        <p:spPr>
          <a:xfrm>
            <a:off x="5410200" y="3453068"/>
            <a:ext cx="484632" cy="978408"/>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23889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2514600" cy="565150"/>
          </a:xfrm>
        </p:spPr>
        <p:txBody>
          <a:bodyPr/>
          <a:lstStyle/>
          <a:p>
            <a:r>
              <a:rPr lang="en-US" dirty="0" smtClean="0"/>
              <a:t>Step 3</a:t>
            </a:r>
            <a:endParaRPr lang="en-US" dirty="0"/>
          </a:p>
        </p:txBody>
      </p:sp>
      <p:sp>
        <p:nvSpPr>
          <p:cNvPr id="4" name="Text Placeholder 3"/>
          <p:cNvSpPr>
            <a:spLocks noGrp="1"/>
          </p:cNvSpPr>
          <p:nvPr>
            <p:ph type="body" sz="half" idx="2"/>
          </p:nvPr>
        </p:nvSpPr>
        <p:spPr>
          <a:xfrm>
            <a:off x="457200" y="838200"/>
            <a:ext cx="2895599" cy="5287963"/>
          </a:xfrm>
        </p:spPr>
        <p:txBody>
          <a:bodyPr>
            <a:normAutofit lnSpcReduction="10000"/>
          </a:bodyPr>
          <a:lstStyle/>
          <a:p>
            <a:r>
              <a:rPr lang="en-US" sz="1600" dirty="0" smtClean="0"/>
              <a:t>Use the </a:t>
            </a:r>
            <a:r>
              <a:rPr lang="en-US" sz="1600" dirty="0" smtClean="0"/>
              <a:t>tabs located at the bottom of the page</a:t>
            </a:r>
            <a:r>
              <a:rPr lang="en-US" sz="1600" dirty="0" smtClean="0"/>
              <a:t>.</a:t>
            </a:r>
          </a:p>
          <a:p>
            <a:endParaRPr lang="en-US" sz="1600" dirty="0" smtClean="0"/>
          </a:p>
          <a:p>
            <a:r>
              <a:rPr lang="en-US" sz="1600" dirty="0" smtClean="0"/>
              <a:t>Tab 1 – Guidance </a:t>
            </a:r>
            <a:r>
              <a:rPr lang="en-US" sz="1600" dirty="0"/>
              <a:t>-</a:t>
            </a:r>
            <a:r>
              <a:rPr lang="en-US" sz="1600" dirty="0" smtClean="0"/>
              <a:t> to assist in completing the form</a:t>
            </a:r>
          </a:p>
          <a:p>
            <a:r>
              <a:rPr lang="en-US" sz="1600" dirty="0" smtClean="0"/>
              <a:t>Tab 2 – Coversheet  - fill in with estimated amounts.  Use SY14-15 Part B funds the school received this school year as an estimate.</a:t>
            </a:r>
          </a:p>
          <a:p>
            <a:r>
              <a:rPr lang="en-US" sz="1600" dirty="0" smtClean="0"/>
              <a:t>Tab 3 – Spending Plan – complete  with accurate data and justifications</a:t>
            </a:r>
          </a:p>
          <a:p>
            <a:r>
              <a:rPr lang="en-US" sz="1600" dirty="0" smtClean="0"/>
              <a:t>Tab 4 – School Location codes</a:t>
            </a:r>
          </a:p>
          <a:p>
            <a:r>
              <a:rPr lang="en-US" sz="1600" dirty="0" smtClean="0"/>
              <a:t>Tab 5 – OMB Circular A-87</a:t>
            </a:r>
          </a:p>
          <a:p>
            <a:r>
              <a:rPr lang="en-US" sz="1600" dirty="0" smtClean="0"/>
              <a:t>Tab 6- EDGAR</a:t>
            </a:r>
          </a:p>
          <a:p>
            <a:endParaRPr lang="en-US" sz="1600" dirty="0" smtClean="0"/>
          </a:p>
          <a:p>
            <a:r>
              <a:rPr lang="en-US" sz="1600" dirty="0">
                <a:solidFill>
                  <a:srgbClr val="FF0000"/>
                </a:solidFill>
              </a:rPr>
              <a:t>Hint: </a:t>
            </a:r>
            <a:r>
              <a:rPr lang="en-US" sz="1600" dirty="0"/>
              <a:t>If you cannot see the tabs, go to the right hand top corner and click on the  ^</a:t>
            </a:r>
          </a:p>
          <a:p>
            <a:endParaRPr lang="en-US" dirty="0"/>
          </a:p>
        </p:txBody>
      </p:sp>
      <p:sp>
        <p:nvSpPr>
          <p:cNvPr id="3" name="Date Placeholder 2"/>
          <p:cNvSpPr>
            <a:spLocks noGrp="1"/>
          </p:cNvSpPr>
          <p:nvPr>
            <p:ph type="dt" sz="half" idx="10"/>
          </p:nvPr>
        </p:nvSpPr>
        <p:spPr/>
        <p:txBody>
          <a:bodyPr/>
          <a:lstStyle/>
          <a:p>
            <a:fld id="{65BD9630-FCAC-4AFF-BBD4-D62F72D8F6E2}" type="datetime1">
              <a:rPr lang="en-US" smtClean="0"/>
              <a:t>3/5/2015</a:t>
            </a:fld>
            <a:endParaRPr lang="en-US"/>
          </a:p>
        </p:txBody>
      </p:sp>
      <p:sp>
        <p:nvSpPr>
          <p:cNvPr id="6" name="Slide Number Placeholder 5"/>
          <p:cNvSpPr>
            <a:spLocks noGrp="1"/>
          </p:cNvSpPr>
          <p:nvPr>
            <p:ph type="sldNum" sz="quarter" idx="12"/>
          </p:nvPr>
        </p:nvSpPr>
        <p:spPr/>
        <p:txBody>
          <a:bodyPr/>
          <a:lstStyle/>
          <a:p>
            <a:fld id="{213F929B-39C1-4CD3-BF8A-DFFC82A6EC87}" type="slidenum">
              <a:rPr lang="en-US" smtClean="0"/>
              <a:t>43</a:t>
            </a:fld>
            <a:endParaRPr lang="en-US"/>
          </a:p>
        </p:txBody>
      </p:sp>
      <p:pic>
        <p:nvPicPr>
          <p:cNvPr id="15362"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51567" t="81371" r="23457"/>
          <a:stretch/>
        </p:blipFill>
        <p:spPr bwMode="auto">
          <a:xfrm>
            <a:off x="3657600" y="1371600"/>
            <a:ext cx="490374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Up Arrow 9"/>
          <p:cNvSpPr/>
          <p:nvPr/>
        </p:nvSpPr>
        <p:spPr>
          <a:xfrm>
            <a:off x="5181600" y="4311396"/>
            <a:ext cx="484632" cy="978408"/>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93653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57200" y="1524000"/>
            <a:ext cx="2819400" cy="4953000"/>
          </a:xfrm>
        </p:spPr>
        <p:txBody>
          <a:bodyPr>
            <a:normAutofit/>
          </a:bodyPr>
          <a:lstStyle/>
          <a:p>
            <a:pPr marL="284163" indent="-284163">
              <a:buFont typeface="Arial" panose="020B0604020202020204" pitchFamily="34" charset="0"/>
              <a:buChar char="•"/>
            </a:pPr>
            <a:r>
              <a:rPr lang="en-US" sz="1600" dirty="0" smtClean="0"/>
              <a:t>The </a:t>
            </a:r>
            <a:r>
              <a:rPr lang="en-US" sz="1600" dirty="0"/>
              <a:t>estimated plan </a:t>
            </a:r>
            <a:r>
              <a:rPr lang="en-US" sz="1600" dirty="0" smtClean="0"/>
              <a:t>is to </a:t>
            </a:r>
            <a:r>
              <a:rPr lang="en-US" sz="1600" dirty="0"/>
              <a:t>be uploaded into the Native Star Upload Document,  in </a:t>
            </a:r>
            <a:r>
              <a:rPr lang="en-US" sz="1600" dirty="0">
                <a:solidFill>
                  <a:srgbClr val="FF0000"/>
                </a:solidFill>
              </a:rPr>
              <a:t>IDEA Part B </a:t>
            </a:r>
            <a:r>
              <a:rPr lang="en-US" sz="1600" dirty="0" smtClean="0">
                <a:solidFill>
                  <a:srgbClr val="FF0000"/>
                </a:solidFill>
              </a:rPr>
              <a:t>SY15-16 </a:t>
            </a:r>
            <a:r>
              <a:rPr lang="en-US" sz="1600" dirty="0"/>
              <a:t>file cabinet. </a:t>
            </a:r>
            <a:endParaRPr lang="en-US" sz="1600" dirty="0" smtClean="0"/>
          </a:p>
          <a:p>
            <a:endParaRPr lang="en-US" sz="1600" dirty="0"/>
          </a:p>
          <a:p>
            <a:pPr marL="285750" indent="-285750">
              <a:buFont typeface="Arial" pitchFamily="34" charset="0"/>
              <a:buChar char="•"/>
            </a:pPr>
            <a:r>
              <a:rPr lang="en-US" sz="1600" dirty="0" smtClean="0"/>
              <a:t>Upon </a:t>
            </a:r>
            <a:r>
              <a:rPr lang="en-US" sz="1600" dirty="0"/>
              <a:t>receipt of all </a:t>
            </a:r>
            <a:r>
              <a:rPr lang="en-US" sz="1600" dirty="0" smtClean="0"/>
              <a:t>special education funds (15% ISEP, and IDEA Part B), </a:t>
            </a:r>
            <a:r>
              <a:rPr lang="en-US" sz="1600" dirty="0"/>
              <a:t>the school shall </a:t>
            </a:r>
            <a:r>
              <a:rPr lang="en-US" sz="1600" dirty="0" smtClean="0"/>
              <a:t>modify and/or adjust the information in the  CSW Budget in </a:t>
            </a:r>
            <a:r>
              <a:rPr lang="en-US" sz="1600" b="1" dirty="0" smtClean="0">
                <a:solidFill>
                  <a:srgbClr val="0000FF"/>
                </a:solidFill>
              </a:rPr>
              <a:t>January 15, 2016</a:t>
            </a:r>
            <a:r>
              <a:rPr lang="en-US" sz="1600" dirty="0" smtClean="0"/>
              <a:t>.</a:t>
            </a:r>
          </a:p>
          <a:p>
            <a:pPr marL="285750" indent="-285750">
              <a:buFont typeface="Arial" pitchFamily="34" charset="0"/>
              <a:buChar char="•"/>
            </a:pPr>
            <a:endParaRPr lang="en-US" dirty="0"/>
          </a:p>
        </p:txBody>
      </p:sp>
      <p:sp>
        <p:nvSpPr>
          <p:cNvPr id="3" name="Date Placeholder 2"/>
          <p:cNvSpPr>
            <a:spLocks noGrp="1"/>
          </p:cNvSpPr>
          <p:nvPr>
            <p:ph type="dt" sz="half" idx="10"/>
          </p:nvPr>
        </p:nvSpPr>
        <p:spPr/>
        <p:txBody>
          <a:bodyPr/>
          <a:lstStyle/>
          <a:p>
            <a:fld id="{80C7DD32-5864-4BB4-9A5D-CE3C0B3F958F}" type="datetime1">
              <a:rPr lang="en-US" smtClean="0"/>
              <a:t>3/5/2015</a:t>
            </a:fld>
            <a:endParaRPr lang="en-US"/>
          </a:p>
        </p:txBody>
      </p:sp>
      <p:sp>
        <p:nvSpPr>
          <p:cNvPr id="7" name="Slide Number Placeholder 6"/>
          <p:cNvSpPr>
            <a:spLocks noGrp="1"/>
          </p:cNvSpPr>
          <p:nvPr>
            <p:ph type="sldNum" sz="quarter" idx="12"/>
          </p:nvPr>
        </p:nvSpPr>
        <p:spPr/>
        <p:txBody>
          <a:bodyPr/>
          <a:lstStyle/>
          <a:p>
            <a:fld id="{213F929B-39C1-4CD3-BF8A-DFFC82A6EC87}" type="slidenum">
              <a:rPr lang="en-US" smtClean="0"/>
              <a:t>44</a:t>
            </a:fld>
            <a:endParaRPr lang="en-US"/>
          </a:p>
        </p:txBody>
      </p:sp>
      <p:sp>
        <p:nvSpPr>
          <p:cNvPr id="5" name="Title 4"/>
          <p:cNvSpPr>
            <a:spLocks noGrp="1"/>
          </p:cNvSpPr>
          <p:nvPr>
            <p:ph type="title"/>
          </p:nvPr>
        </p:nvSpPr>
        <p:spPr/>
        <p:txBody>
          <a:bodyPr>
            <a:normAutofit fontScale="90000"/>
          </a:bodyPr>
          <a:lstStyle/>
          <a:p>
            <a:r>
              <a:rPr lang="en-US" dirty="0" smtClean="0"/>
              <a:t>Consolidated </a:t>
            </a:r>
            <a:r>
              <a:rPr lang="en-US" dirty="0" err="1" smtClean="0"/>
              <a:t>Schoolwide</a:t>
            </a:r>
            <a:r>
              <a:rPr lang="en-US" dirty="0" smtClean="0"/>
              <a:t> Budget (CSW)- Special Education Spending Plan for SY2015-16</a:t>
            </a:r>
            <a:endParaRPr lang="en-US" dirty="0"/>
          </a:p>
        </p:txBody>
      </p:sp>
      <p:pic>
        <p:nvPicPr>
          <p:cNvPr id="205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58992" t="6308" r="27339" b="47790"/>
          <a:stretch/>
        </p:blipFill>
        <p:spPr bwMode="auto">
          <a:xfrm>
            <a:off x="3352800" y="304800"/>
            <a:ext cx="5062669" cy="5312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Left Arrow 8"/>
          <p:cNvSpPr/>
          <p:nvPr/>
        </p:nvSpPr>
        <p:spPr>
          <a:xfrm>
            <a:off x="6399362" y="3756658"/>
            <a:ext cx="1524000" cy="502919"/>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92009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Uploading Document in Native Star</a:t>
            </a:r>
            <a:endParaRPr lang="en-US" dirty="0"/>
          </a:p>
        </p:txBody>
      </p:sp>
      <p:sp>
        <p:nvSpPr>
          <p:cNvPr id="4" name="Date Placeholder 3"/>
          <p:cNvSpPr>
            <a:spLocks noGrp="1"/>
          </p:cNvSpPr>
          <p:nvPr>
            <p:ph type="dt" sz="half" idx="10"/>
          </p:nvPr>
        </p:nvSpPr>
        <p:spPr/>
        <p:txBody>
          <a:bodyPr/>
          <a:lstStyle/>
          <a:p>
            <a:fld id="{18514316-36B5-4BF5-B6D9-EB6D9ED33C4E}" type="datetime1">
              <a:rPr lang="en-US" smtClean="0"/>
              <a:t>3/5/2015</a:t>
            </a:fld>
            <a:endParaRPr lang="en-US"/>
          </a:p>
        </p:txBody>
      </p:sp>
      <p:sp>
        <p:nvSpPr>
          <p:cNvPr id="5" name="Slide Number Placeholder 4"/>
          <p:cNvSpPr>
            <a:spLocks noGrp="1"/>
          </p:cNvSpPr>
          <p:nvPr>
            <p:ph type="sldNum" sz="quarter" idx="12"/>
          </p:nvPr>
        </p:nvSpPr>
        <p:spPr/>
        <p:txBody>
          <a:bodyPr/>
          <a:lstStyle/>
          <a:p>
            <a:fld id="{213F929B-39C1-4CD3-BF8A-DFFC82A6EC87}" type="slidenum">
              <a:rPr lang="en-US" smtClean="0"/>
              <a:t>45</a:t>
            </a:fld>
            <a:endParaRPr lang="en-US"/>
          </a:p>
        </p:txBody>
      </p:sp>
    </p:spTree>
    <p:extLst>
      <p:ext uri="{BB962C8B-B14F-4D97-AF65-F5344CB8AC3E}">
        <p14:creationId xmlns:p14="http://schemas.microsoft.com/office/powerpoint/2010/main" val="39228444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smtClean="0"/>
              <a:t>NS Document Upload</a:t>
            </a:r>
            <a:r>
              <a:rPr lang="en-US" dirty="0" smtClean="0">
                <a:solidFill>
                  <a:schemeClr val="tx2">
                    <a:lumMod val="60000"/>
                    <a:lumOff val="40000"/>
                  </a:schemeClr>
                </a:solidFill>
              </a:rPr>
              <a:t>                </a:t>
            </a:r>
            <a:endParaRPr lang="en-US" dirty="0">
              <a:solidFill>
                <a:schemeClr val="tx2">
                  <a:lumMod val="60000"/>
                  <a:lumOff val="40000"/>
                </a:schemeClr>
              </a:solidFill>
            </a:endParaRPr>
          </a:p>
        </p:txBody>
      </p:sp>
      <p:sp>
        <p:nvSpPr>
          <p:cNvPr id="5" name="Content Placeholder 4"/>
          <p:cNvSpPr>
            <a:spLocks noGrp="1"/>
          </p:cNvSpPr>
          <p:nvPr>
            <p:ph sz="half" idx="1"/>
          </p:nvPr>
        </p:nvSpPr>
        <p:spPr>
          <a:xfrm>
            <a:off x="381000" y="1219200"/>
            <a:ext cx="2667000" cy="4906963"/>
          </a:xfrm>
        </p:spPr>
        <p:txBody>
          <a:bodyPr>
            <a:normAutofit/>
          </a:bodyPr>
          <a:lstStyle/>
          <a:p>
            <a:pPr marL="0" indent="0">
              <a:buNone/>
            </a:pPr>
            <a:r>
              <a:rPr lang="en-US" sz="1800" dirty="0"/>
              <a:t>The Document Upload folder is below the school name (see </a:t>
            </a:r>
            <a:r>
              <a:rPr lang="en-US" sz="1800" dirty="0">
                <a:solidFill>
                  <a:srgbClr val="FF0000"/>
                </a:solidFill>
              </a:rPr>
              <a:t>Red</a:t>
            </a:r>
            <a:r>
              <a:rPr lang="en-US" sz="1800" dirty="0"/>
              <a:t> Arrow</a:t>
            </a:r>
            <a:r>
              <a:rPr lang="en-US" sz="1800" dirty="0" smtClean="0"/>
              <a:t>).</a:t>
            </a:r>
          </a:p>
          <a:p>
            <a:pPr marL="0" indent="0">
              <a:buNone/>
            </a:pPr>
            <a:endParaRPr lang="en-US" sz="1800" dirty="0"/>
          </a:p>
          <a:p>
            <a:pPr marL="0" indent="0">
              <a:buNone/>
            </a:pPr>
            <a:r>
              <a:rPr lang="en-US" sz="1800" dirty="0" smtClean="0"/>
              <a:t>The </a:t>
            </a:r>
            <a:r>
              <a:rPr lang="en-US" sz="1800" dirty="0" smtClean="0"/>
              <a:t>following documents must be uploaded:</a:t>
            </a:r>
          </a:p>
          <a:p>
            <a:pPr lvl="1">
              <a:buFont typeface="+mj-lt"/>
              <a:buAutoNum type="arabicPeriod"/>
            </a:pPr>
            <a:r>
              <a:rPr lang="en-US" sz="1600" dirty="0"/>
              <a:t>P</a:t>
            </a:r>
            <a:r>
              <a:rPr lang="en-US" sz="1600" dirty="0" smtClean="0"/>
              <a:t>age 6 of Signed Application by School Board and ADD/ELO representative</a:t>
            </a:r>
          </a:p>
          <a:p>
            <a:pPr lvl="1">
              <a:buFont typeface="+mj-lt"/>
              <a:buAutoNum type="arabicPeriod"/>
            </a:pPr>
            <a:r>
              <a:rPr lang="en-US" sz="1600" dirty="0" smtClean="0"/>
              <a:t>CAU document if applicable:  Narrative, Scope of Work and Budget</a:t>
            </a:r>
            <a:r>
              <a:rPr lang="en-US" sz="1400" dirty="0" smtClean="0"/>
              <a:t>.</a:t>
            </a:r>
          </a:p>
          <a:p>
            <a:pPr lvl="1">
              <a:buFont typeface="+mj-lt"/>
              <a:buAutoNum type="arabicPeriod"/>
            </a:pPr>
            <a:r>
              <a:rPr lang="en-US" sz="1600" dirty="0" smtClean="0"/>
              <a:t>CSW-SPED Spending Plan Sy2015-16</a:t>
            </a:r>
            <a:endParaRPr lang="en-US" sz="1600" dirty="0" smtClean="0"/>
          </a:p>
          <a:p>
            <a:pPr marL="457200" lvl="1" indent="0">
              <a:buNone/>
            </a:pPr>
            <a:endParaRPr lang="en-US" sz="1800" dirty="0"/>
          </a:p>
        </p:txBody>
      </p:sp>
      <p:pic>
        <p:nvPicPr>
          <p:cNvPr id="9" name="Picture 8"/>
          <p:cNvPicPr/>
          <p:nvPr/>
        </p:nvPicPr>
        <p:blipFill rotWithShape="1">
          <a:blip r:embed="rId3"/>
          <a:srcRect l="12909" t="40695" r="83889" b="53101"/>
          <a:stretch/>
        </p:blipFill>
        <p:spPr bwMode="auto">
          <a:xfrm>
            <a:off x="7239000" y="304800"/>
            <a:ext cx="914400" cy="914400"/>
          </a:xfrm>
          <a:prstGeom prst="rect">
            <a:avLst/>
          </a:prstGeom>
          <a:ln>
            <a:noFill/>
          </a:ln>
          <a:extLst>
            <a:ext uri="{53640926-AAD7-44D8-BBD7-CCE9431645EC}">
              <a14:shadowObscured xmlns:a14="http://schemas.microsoft.com/office/drawing/2010/main"/>
            </a:ext>
          </a:extLst>
        </p:spPr>
      </p:pic>
      <p:sp>
        <p:nvSpPr>
          <p:cNvPr id="2" name="Date Placeholder 1"/>
          <p:cNvSpPr>
            <a:spLocks noGrp="1"/>
          </p:cNvSpPr>
          <p:nvPr>
            <p:ph type="dt" sz="half" idx="10"/>
          </p:nvPr>
        </p:nvSpPr>
        <p:spPr/>
        <p:txBody>
          <a:bodyPr/>
          <a:lstStyle/>
          <a:p>
            <a:fld id="{C48F4F6D-10C5-4833-ABBF-059859A32539}" type="datetime1">
              <a:rPr lang="en-US" smtClean="0"/>
              <a:t>3/5/2015</a:t>
            </a:fld>
            <a:endParaRPr lang="en-US"/>
          </a:p>
        </p:txBody>
      </p:sp>
      <p:sp>
        <p:nvSpPr>
          <p:cNvPr id="3" name="Slide Number Placeholder 2"/>
          <p:cNvSpPr>
            <a:spLocks noGrp="1"/>
          </p:cNvSpPr>
          <p:nvPr>
            <p:ph type="sldNum" sz="quarter" idx="12"/>
          </p:nvPr>
        </p:nvSpPr>
        <p:spPr/>
        <p:txBody>
          <a:bodyPr/>
          <a:lstStyle/>
          <a:p>
            <a:fld id="{213F929B-39C1-4CD3-BF8A-DFFC82A6EC87}" type="slidenum">
              <a:rPr lang="en-US" smtClean="0"/>
              <a:t>46</a:t>
            </a:fld>
            <a:endParaRPr lang="en-US"/>
          </a:p>
        </p:txBody>
      </p:sp>
      <p:pic>
        <p:nvPicPr>
          <p:cNvPr id="16386" name="Picture 2"/>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l="59416" t="11609" r="9185" b="57404"/>
          <a:stretch/>
        </p:blipFill>
        <p:spPr bwMode="auto">
          <a:xfrm>
            <a:off x="3352800" y="1571330"/>
            <a:ext cx="5392258" cy="3547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4343400"/>
            <a:ext cx="549275" cy="101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158922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p:nvPr/>
        </p:nvPicPr>
        <p:blipFill rotWithShape="1">
          <a:blip r:embed="rId3"/>
          <a:srcRect l="17364" t="9763" r="15167" b="32775"/>
          <a:stretch/>
        </p:blipFill>
        <p:spPr bwMode="auto">
          <a:xfrm>
            <a:off x="381000" y="1538286"/>
            <a:ext cx="7777635" cy="4545157"/>
          </a:xfrm>
          <a:prstGeom prst="rect">
            <a:avLst/>
          </a:prstGeom>
          <a:ln>
            <a:noFill/>
          </a:ln>
          <a:extLst>
            <a:ext uri="{53640926-AAD7-44D8-BBD7-CCE9431645EC}">
              <a14:shadowObscured xmlns:a14="http://schemas.microsoft.com/office/drawing/2010/main"/>
            </a:ext>
          </a:extLst>
        </p:spPr>
      </p:pic>
      <p:sp>
        <p:nvSpPr>
          <p:cNvPr id="11" name="TextBox 10"/>
          <p:cNvSpPr txBox="1"/>
          <p:nvPr/>
        </p:nvSpPr>
        <p:spPr>
          <a:xfrm>
            <a:off x="1862137" y="5714112"/>
            <a:ext cx="1338263" cy="369332"/>
          </a:xfrm>
          <a:prstGeom prst="rect">
            <a:avLst/>
          </a:prstGeom>
          <a:noFill/>
        </p:spPr>
        <p:txBody>
          <a:bodyPr wrap="square" rtlCol="0">
            <a:spAutoFit/>
          </a:bodyPr>
          <a:lstStyle/>
          <a:p>
            <a:endParaRPr lang="en-US" dirty="0"/>
          </a:p>
        </p:txBody>
      </p:sp>
      <p:sp>
        <p:nvSpPr>
          <p:cNvPr id="7" name="Oval 6"/>
          <p:cNvSpPr/>
          <p:nvPr/>
        </p:nvSpPr>
        <p:spPr>
          <a:xfrm>
            <a:off x="743756" y="1828800"/>
            <a:ext cx="1118381" cy="381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a:endCxn id="7" idx="5"/>
          </p:cNvCxnSpPr>
          <p:nvPr/>
        </p:nvCxnSpPr>
        <p:spPr>
          <a:xfrm flipH="1" flipV="1">
            <a:off x="1698354" y="2154004"/>
            <a:ext cx="832913" cy="855896"/>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531268" y="2821589"/>
            <a:ext cx="2193132" cy="523220"/>
          </a:xfrm>
          <a:prstGeom prst="rect">
            <a:avLst/>
          </a:prstGeom>
          <a:noFill/>
          <a:ln>
            <a:solidFill>
              <a:srgbClr val="C00000"/>
            </a:solidFill>
          </a:ln>
        </p:spPr>
        <p:txBody>
          <a:bodyPr wrap="square" rtlCol="0">
            <a:spAutoFit/>
          </a:bodyPr>
          <a:lstStyle/>
          <a:p>
            <a:r>
              <a:rPr lang="en-US" sz="1400" dirty="0" smtClean="0">
                <a:solidFill>
                  <a:srgbClr val="C00000"/>
                </a:solidFill>
              </a:rPr>
              <a:t>Press button to Upload a new file </a:t>
            </a:r>
            <a:endParaRPr lang="en-US" sz="1400" dirty="0">
              <a:solidFill>
                <a:srgbClr val="C00000"/>
              </a:solidFill>
            </a:endParaRPr>
          </a:p>
        </p:txBody>
      </p:sp>
      <p:sp>
        <p:nvSpPr>
          <p:cNvPr id="8" name="Rectangle 7"/>
          <p:cNvSpPr/>
          <p:nvPr/>
        </p:nvSpPr>
        <p:spPr>
          <a:xfrm>
            <a:off x="381000" y="533400"/>
            <a:ext cx="8077200" cy="707886"/>
          </a:xfrm>
          <a:prstGeom prst="rect">
            <a:avLst/>
          </a:prstGeom>
        </p:spPr>
        <p:txBody>
          <a:bodyPr wrap="square">
            <a:spAutoFit/>
          </a:bodyPr>
          <a:lstStyle/>
          <a:p>
            <a:r>
              <a:rPr lang="en-US" sz="4000" dirty="0" smtClean="0"/>
              <a:t>Document Upload  </a:t>
            </a:r>
            <a:endParaRPr lang="en-US" sz="4000" dirty="0"/>
          </a:p>
        </p:txBody>
      </p:sp>
      <p:pic>
        <p:nvPicPr>
          <p:cNvPr id="20" name="Picture 19"/>
          <p:cNvPicPr/>
          <p:nvPr/>
        </p:nvPicPr>
        <p:blipFill rotWithShape="1">
          <a:blip r:embed="rId4"/>
          <a:srcRect l="12909" t="40695" r="83889" b="53101"/>
          <a:stretch/>
        </p:blipFill>
        <p:spPr bwMode="auto">
          <a:xfrm>
            <a:off x="6961322" y="430143"/>
            <a:ext cx="914400" cy="914400"/>
          </a:xfrm>
          <a:prstGeom prst="rect">
            <a:avLst/>
          </a:prstGeom>
          <a:ln>
            <a:noFill/>
          </a:ln>
          <a:extLst>
            <a:ext uri="{53640926-AAD7-44D8-BBD7-CCE9431645EC}">
              <a14:shadowObscured xmlns:a14="http://schemas.microsoft.com/office/drawing/2010/main"/>
            </a:ext>
          </a:extLst>
        </p:spPr>
      </p:pic>
      <p:sp>
        <p:nvSpPr>
          <p:cNvPr id="2" name="Date Placeholder 1"/>
          <p:cNvSpPr>
            <a:spLocks noGrp="1"/>
          </p:cNvSpPr>
          <p:nvPr>
            <p:ph type="dt" sz="half" idx="10"/>
          </p:nvPr>
        </p:nvSpPr>
        <p:spPr/>
        <p:txBody>
          <a:bodyPr/>
          <a:lstStyle/>
          <a:p>
            <a:fld id="{97F5E870-9A1B-4CF5-A782-C1D4F151CAAE}" type="datetime1">
              <a:rPr lang="en-US" smtClean="0"/>
              <a:t>3/5/2015</a:t>
            </a:fld>
            <a:endParaRPr lang="en-US"/>
          </a:p>
        </p:txBody>
      </p:sp>
      <p:sp>
        <p:nvSpPr>
          <p:cNvPr id="3" name="Slide Number Placeholder 2"/>
          <p:cNvSpPr>
            <a:spLocks noGrp="1"/>
          </p:cNvSpPr>
          <p:nvPr>
            <p:ph type="sldNum" sz="quarter" idx="12"/>
          </p:nvPr>
        </p:nvSpPr>
        <p:spPr/>
        <p:txBody>
          <a:bodyPr/>
          <a:lstStyle/>
          <a:p>
            <a:fld id="{213F929B-39C1-4CD3-BF8A-DFFC82A6EC87}" type="slidenum">
              <a:rPr lang="en-US" smtClean="0"/>
              <a:t>47</a:t>
            </a:fld>
            <a:endParaRPr lang="en-US"/>
          </a:p>
        </p:txBody>
      </p:sp>
    </p:spTree>
    <p:extLst>
      <p:ext uri="{BB962C8B-B14F-4D97-AF65-F5344CB8AC3E}">
        <p14:creationId xmlns:p14="http://schemas.microsoft.com/office/powerpoint/2010/main" val="347042341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3"/>
          <a:srcRect l="18200" t="9484" r="18829" b="36123"/>
          <a:stretch/>
        </p:blipFill>
        <p:spPr bwMode="auto">
          <a:xfrm>
            <a:off x="401981" y="1359480"/>
            <a:ext cx="8229600" cy="4991100"/>
          </a:xfrm>
          <a:prstGeom prst="rect">
            <a:avLst/>
          </a:prstGeom>
          <a:ln>
            <a:noFill/>
          </a:ln>
          <a:extLst>
            <a:ext uri="{53640926-AAD7-44D8-BBD7-CCE9431645EC}">
              <a14:shadowObscured xmlns:a14="http://schemas.microsoft.com/office/drawing/2010/main"/>
            </a:ext>
          </a:extLst>
        </p:spPr>
      </p:pic>
      <p:sp>
        <p:nvSpPr>
          <p:cNvPr id="11" name="TextBox 10"/>
          <p:cNvSpPr txBox="1"/>
          <p:nvPr/>
        </p:nvSpPr>
        <p:spPr>
          <a:xfrm>
            <a:off x="1862137" y="5714112"/>
            <a:ext cx="1338263" cy="369332"/>
          </a:xfrm>
          <a:prstGeom prst="rect">
            <a:avLst/>
          </a:prstGeom>
          <a:noFill/>
        </p:spPr>
        <p:txBody>
          <a:bodyPr wrap="square" rtlCol="0">
            <a:spAutoFit/>
          </a:bodyPr>
          <a:lstStyle/>
          <a:p>
            <a:endParaRPr lang="en-US" dirty="0"/>
          </a:p>
        </p:txBody>
      </p:sp>
      <p:sp>
        <p:nvSpPr>
          <p:cNvPr id="7" name="Oval 6"/>
          <p:cNvSpPr/>
          <p:nvPr/>
        </p:nvSpPr>
        <p:spPr>
          <a:xfrm>
            <a:off x="4876800" y="3650961"/>
            <a:ext cx="661181" cy="381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a:endCxn id="7" idx="5"/>
          </p:cNvCxnSpPr>
          <p:nvPr/>
        </p:nvCxnSpPr>
        <p:spPr>
          <a:xfrm flipH="1" flipV="1">
            <a:off x="5441153" y="3976165"/>
            <a:ext cx="1106761" cy="918331"/>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638800" y="4894496"/>
            <a:ext cx="2193132" cy="523220"/>
          </a:xfrm>
          <a:prstGeom prst="rect">
            <a:avLst/>
          </a:prstGeom>
          <a:noFill/>
          <a:ln>
            <a:solidFill>
              <a:srgbClr val="C00000"/>
            </a:solidFill>
          </a:ln>
        </p:spPr>
        <p:txBody>
          <a:bodyPr wrap="square" rtlCol="0">
            <a:spAutoFit/>
          </a:bodyPr>
          <a:lstStyle/>
          <a:p>
            <a:r>
              <a:rPr lang="en-US" sz="1400" dirty="0" smtClean="0">
                <a:solidFill>
                  <a:srgbClr val="C00000"/>
                </a:solidFill>
              </a:rPr>
              <a:t>Press drop down list to select appropriate folder </a:t>
            </a:r>
            <a:endParaRPr lang="en-US" sz="1400" dirty="0">
              <a:solidFill>
                <a:srgbClr val="C00000"/>
              </a:solidFill>
            </a:endParaRPr>
          </a:p>
        </p:txBody>
      </p:sp>
      <p:sp>
        <p:nvSpPr>
          <p:cNvPr id="8" name="Rectangle 7"/>
          <p:cNvSpPr/>
          <p:nvPr/>
        </p:nvSpPr>
        <p:spPr>
          <a:xfrm>
            <a:off x="381000" y="533400"/>
            <a:ext cx="7010400" cy="707886"/>
          </a:xfrm>
          <a:prstGeom prst="rect">
            <a:avLst/>
          </a:prstGeom>
        </p:spPr>
        <p:txBody>
          <a:bodyPr wrap="square">
            <a:spAutoFit/>
          </a:bodyPr>
          <a:lstStyle/>
          <a:p>
            <a:r>
              <a:rPr lang="en-US" sz="4000" dirty="0" smtClean="0"/>
              <a:t>Document Upload  </a:t>
            </a:r>
            <a:endParaRPr lang="en-US" sz="4000" dirty="0"/>
          </a:p>
        </p:txBody>
      </p:sp>
      <p:pic>
        <p:nvPicPr>
          <p:cNvPr id="20" name="Picture 19"/>
          <p:cNvPicPr/>
          <p:nvPr/>
        </p:nvPicPr>
        <p:blipFill rotWithShape="1">
          <a:blip r:embed="rId4"/>
          <a:srcRect l="12909" t="40695" r="83889" b="53101"/>
          <a:stretch/>
        </p:blipFill>
        <p:spPr bwMode="auto">
          <a:xfrm>
            <a:off x="7162800" y="296554"/>
            <a:ext cx="914400" cy="914400"/>
          </a:xfrm>
          <a:prstGeom prst="rect">
            <a:avLst/>
          </a:prstGeom>
          <a:ln>
            <a:noFill/>
          </a:ln>
          <a:extLst>
            <a:ext uri="{53640926-AAD7-44D8-BBD7-CCE9431645EC}">
              <a14:shadowObscured xmlns:a14="http://schemas.microsoft.com/office/drawing/2010/main"/>
            </a:ext>
          </a:extLst>
        </p:spPr>
      </p:pic>
      <p:sp>
        <p:nvSpPr>
          <p:cNvPr id="2" name="Date Placeholder 1"/>
          <p:cNvSpPr>
            <a:spLocks noGrp="1"/>
          </p:cNvSpPr>
          <p:nvPr>
            <p:ph type="dt" sz="half" idx="10"/>
          </p:nvPr>
        </p:nvSpPr>
        <p:spPr/>
        <p:txBody>
          <a:bodyPr/>
          <a:lstStyle/>
          <a:p>
            <a:fld id="{3DE15C14-3626-4611-975C-8D6620DB8020}" type="datetime1">
              <a:rPr lang="en-US" smtClean="0"/>
              <a:t>3/5/2015</a:t>
            </a:fld>
            <a:endParaRPr lang="en-US"/>
          </a:p>
        </p:txBody>
      </p:sp>
      <p:sp>
        <p:nvSpPr>
          <p:cNvPr id="3" name="Slide Number Placeholder 2"/>
          <p:cNvSpPr>
            <a:spLocks noGrp="1"/>
          </p:cNvSpPr>
          <p:nvPr>
            <p:ph type="sldNum" sz="quarter" idx="12"/>
          </p:nvPr>
        </p:nvSpPr>
        <p:spPr/>
        <p:txBody>
          <a:bodyPr/>
          <a:lstStyle/>
          <a:p>
            <a:fld id="{213F929B-39C1-4CD3-BF8A-DFFC82A6EC87}" type="slidenum">
              <a:rPr lang="en-US" smtClean="0"/>
              <a:t>48</a:t>
            </a:fld>
            <a:endParaRPr lang="en-US"/>
          </a:p>
        </p:txBody>
      </p:sp>
    </p:spTree>
    <p:extLst>
      <p:ext uri="{BB962C8B-B14F-4D97-AF65-F5344CB8AC3E}">
        <p14:creationId xmlns:p14="http://schemas.microsoft.com/office/powerpoint/2010/main" val="16720211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Document</a:t>
            </a:r>
            <a:r>
              <a:rPr lang="en-US" dirty="0"/>
              <a:t> Upload  </a:t>
            </a:r>
          </a:p>
        </p:txBody>
      </p:sp>
      <p:sp>
        <p:nvSpPr>
          <p:cNvPr id="4" name="Date Placeholder 3"/>
          <p:cNvSpPr>
            <a:spLocks noGrp="1"/>
          </p:cNvSpPr>
          <p:nvPr>
            <p:ph type="dt" sz="half" idx="10"/>
          </p:nvPr>
        </p:nvSpPr>
        <p:spPr/>
        <p:txBody>
          <a:bodyPr/>
          <a:lstStyle/>
          <a:p>
            <a:fld id="{2260DAA2-5139-4249-BBC5-6C22F91FE71D}" type="datetime1">
              <a:rPr lang="en-US" smtClean="0"/>
              <a:t>3/5/2015</a:t>
            </a:fld>
            <a:endParaRPr lang="en-US"/>
          </a:p>
        </p:txBody>
      </p:sp>
      <p:sp>
        <p:nvSpPr>
          <p:cNvPr id="5" name="Slide Number Placeholder 4"/>
          <p:cNvSpPr>
            <a:spLocks noGrp="1"/>
          </p:cNvSpPr>
          <p:nvPr>
            <p:ph type="sldNum" sz="quarter" idx="12"/>
          </p:nvPr>
        </p:nvSpPr>
        <p:spPr/>
        <p:txBody>
          <a:bodyPr/>
          <a:lstStyle/>
          <a:p>
            <a:fld id="{213F929B-39C1-4CD3-BF8A-DFFC82A6EC87}" type="slidenum">
              <a:rPr lang="en-US" smtClean="0"/>
              <a:t>49</a:t>
            </a:fld>
            <a:endParaRPr lang="en-US"/>
          </a:p>
        </p:txBody>
      </p:sp>
      <p:pic>
        <p:nvPicPr>
          <p:cNvPr id="1843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1798637"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377825"/>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8992" t="6308" r="27339" b="47790"/>
          <a:stretch/>
        </p:blipFill>
        <p:spPr bwMode="auto">
          <a:xfrm>
            <a:off x="914400" y="1495150"/>
            <a:ext cx="6400800" cy="5189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2667000" y="4800600"/>
            <a:ext cx="1600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4883150"/>
            <a:ext cx="1000125"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0" y="5105400"/>
            <a:ext cx="2971800" cy="1464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592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25 CFR </a:t>
            </a:r>
            <a:r>
              <a:rPr lang="en-US" sz="3200" dirty="0">
                <a:latin typeface="Sylfaen"/>
              </a:rPr>
              <a:t>§</a:t>
            </a:r>
            <a:r>
              <a:rPr lang="en-US" sz="3200" dirty="0" smtClean="0">
                <a:latin typeface="Sylfaen"/>
              </a:rPr>
              <a:t>39.104- </a:t>
            </a:r>
            <a:r>
              <a:rPr lang="en-US" sz="3200" dirty="0">
                <a:latin typeface="Sylfaen"/>
              </a:rPr>
              <a:t>How must a school’s base funding provide for student with disabilities.</a:t>
            </a:r>
            <a:endParaRPr lang="en-US" sz="3200" dirty="0"/>
          </a:p>
        </p:txBody>
      </p:sp>
      <p:sp>
        <p:nvSpPr>
          <p:cNvPr id="3" name="Content Placeholder 2"/>
          <p:cNvSpPr>
            <a:spLocks noGrp="1"/>
          </p:cNvSpPr>
          <p:nvPr>
            <p:ph idx="1"/>
          </p:nvPr>
        </p:nvSpPr>
        <p:spPr/>
        <p:txBody>
          <a:bodyPr>
            <a:normAutofit fontScale="85000" lnSpcReduction="20000"/>
          </a:bodyPr>
          <a:lstStyle/>
          <a:p>
            <a:pPr marL="514350" indent="-514350">
              <a:buAutoNum type="alphaLcParenR"/>
            </a:pPr>
            <a:r>
              <a:rPr lang="en-US" sz="3000" dirty="0" smtClean="0"/>
              <a:t>Each school must provide student with disabilities by:</a:t>
            </a:r>
          </a:p>
          <a:p>
            <a:pPr marL="914400" lvl="1" indent="-514350">
              <a:buFont typeface="Arial" panose="020B0604020202020204" pitchFamily="34" charset="0"/>
              <a:buAutoNum type="arabicPeriod"/>
            </a:pPr>
            <a:r>
              <a:rPr lang="en-US" sz="3000" dirty="0" smtClean="0"/>
              <a:t>Reserving 15% of academics base funding to support Special Education programs.</a:t>
            </a:r>
          </a:p>
          <a:p>
            <a:pPr marL="400050" lvl="1" indent="0">
              <a:buNone/>
            </a:pPr>
            <a:r>
              <a:rPr lang="en-US" altLang="en-US" sz="3000" dirty="0" smtClean="0">
                <a:latin typeface="Calibri" pitchFamily="34" charset="0"/>
              </a:rPr>
              <a:t> </a:t>
            </a:r>
            <a:endParaRPr lang="en-US" altLang="en-US" sz="3000" dirty="0">
              <a:latin typeface="Calibri" pitchFamily="34" charset="0"/>
            </a:endParaRPr>
          </a:p>
          <a:p>
            <a:pPr marL="573088" lvl="1" indent="-573088">
              <a:buNone/>
            </a:pPr>
            <a:r>
              <a:rPr lang="en-US" altLang="en-US" sz="3000" dirty="0" smtClean="0">
                <a:latin typeface="Calibri" pitchFamily="34" charset="0"/>
              </a:rPr>
              <a:t>b</a:t>
            </a:r>
            <a:r>
              <a:rPr lang="en-US" altLang="en-US" sz="3000" dirty="0">
                <a:latin typeface="Calibri" pitchFamily="34" charset="0"/>
              </a:rPr>
              <a:t>) </a:t>
            </a:r>
            <a:r>
              <a:rPr lang="en-US" altLang="en-US" sz="3000" dirty="0" smtClean="0">
                <a:latin typeface="Calibri" pitchFamily="34" charset="0"/>
              </a:rPr>
              <a:t>   A </a:t>
            </a:r>
            <a:r>
              <a:rPr lang="en-US" altLang="en-US" sz="3000" dirty="0">
                <a:latin typeface="Calibri" pitchFamily="34" charset="0"/>
              </a:rPr>
              <a:t>school may spend all or part of the 15 percent academic base funding reserved under paragraph (a)(1) of this section on school-wide programs to benefit all students (including those without disabilities) </a:t>
            </a:r>
            <a:r>
              <a:rPr lang="en-US" altLang="en-US" sz="3000" u="sng" dirty="0">
                <a:latin typeface="Calibri" pitchFamily="34" charset="0"/>
              </a:rPr>
              <a:t>only if the school can document that it has met all needs of students with disabilities</a:t>
            </a:r>
            <a:r>
              <a:rPr lang="en-US" altLang="en-US" sz="3000" dirty="0">
                <a:latin typeface="Calibri" pitchFamily="34" charset="0"/>
              </a:rPr>
              <a:t> with such funds, and after having done so, there are unspent funds remaining from such funds.</a:t>
            </a:r>
          </a:p>
          <a:p>
            <a:pPr marL="914400" lvl="1" indent="-514350">
              <a:buAutoNum type="arabicPeriod"/>
            </a:pPr>
            <a:endParaRPr lang="en-US" dirty="0" smtClean="0"/>
          </a:p>
        </p:txBody>
      </p:sp>
      <p:sp>
        <p:nvSpPr>
          <p:cNvPr id="4" name="Date Placeholder 3"/>
          <p:cNvSpPr>
            <a:spLocks noGrp="1"/>
          </p:cNvSpPr>
          <p:nvPr>
            <p:ph type="dt" sz="half" idx="10"/>
          </p:nvPr>
        </p:nvSpPr>
        <p:spPr/>
        <p:txBody>
          <a:bodyPr/>
          <a:lstStyle/>
          <a:p>
            <a:fld id="{2260DAA2-5139-4249-BBC5-6C22F91FE71D}" type="datetime1">
              <a:rPr lang="en-US" smtClean="0"/>
              <a:t>3/5/2015</a:t>
            </a:fld>
            <a:endParaRPr lang="en-US"/>
          </a:p>
        </p:txBody>
      </p:sp>
      <p:sp>
        <p:nvSpPr>
          <p:cNvPr id="5" name="Slide Number Placeholder 4"/>
          <p:cNvSpPr>
            <a:spLocks noGrp="1"/>
          </p:cNvSpPr>
          <p:nvPr>
            <p:ph type="sldNum" sz="quarter" idx="12"/>
          </p:nvPr>
        </p:nvSpPr>
        <p:spPr/>
        <p:txBody>
          <a:bodyPr/>
          <a:lstStyle/>
          <a:p>
            <a:fld id="{213F929B-39C1-4CD3-BF8A-DFFC82A6EC87}" type="slidenum">
              <a:rPr lang="en-US" smtClean="0"/>
              <a:t>5</a:t>
            </a:fld>
            <a:endParaRPr lang="en-US"/>
          </a:p>
        </p:txBody>
      </p:sp>
    </p:spTree>
    <p:extLst>
      <p:ext uri="{BB962C8B-B14F-4D97-AF65-F5344CB8AC3E}">
        <p14:creationId xmlns:p14="http://schemas.microsoft.com/office/powerpoint/2010/main" val="5810231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Final submission</a:t>
            </a:r>
            <a:endParaRPr lang="en-US" sz="3200" dirty="0"/>
          </a:p>
        </p:txBody>
      </p:sp>
      <p:sp>
        <p:nvSpPr>
          <p:cNvPr id="3" name="Content Placeholder 2"/>
          <p:cNvSpPr>
            <a:spLocks noGrp="1"/>
          </p:cNvSpPr>
          <p:nvPr>
            <p:ph idx="1"/>
          </p:nvPr>
        </p:nvSpPr>
        <p:spPr>
          <a:xfrm>
            <a:off x="457200" y="1524000"/>
            <a:ext cx="8229600" cy="4602163"/>
          </a:xfrm>
        </p:spPr>
        <p:txBody>
          <a:bodyPr>
            <a:normAutofit/>
          </a:bodyPr>
          <a:lstStyle/>
          <a:p>
            <a:pPr marL="0" indent="0">
              <a:buNone/>
            </a:pPr>
            <a:r>
              <a:rPr lang="en-US" sz="2600" dirty="0" smtClean="0"/>
              <a:t>Present </a:t>
            </a:r>
            <a:r>
              <a:rPr lang="en-US" sz="2600" dirty="0"/>
              <a:t> </a:t>
            </a:r>
            <a:r>
              <a:rPr lang="en-US" sz="2600" dirty="0" smtClean="0"/>
              <a:t>the LEA/School IDEA </a:t>
            </a:r>
            <a:r>
              <a:rPr lang="en-US" sz="2600" dirty="0"/>
              <a:t>Part B SY </a:t>
            </a:r>
            <a:r>
              <a:rPr lang="en-US" sz="2600" dirty="0" smtClean="0"/>
              <a:t>2015-16 </a:t>
            </a:r>
            <a:r>
              <a:rPr lang="en-US" sz="2600" dirty="0"/>
              <a:t>Application </a:t>
            </a:r>
            <a:r>
              <a:rPr lang="en-US" sz="2600" u="sng" dirty="0" smtClean="0"/>
              <a:t>and</a:t>
            </a:r>
            <a:r>
              <a:rPr lang="en-US" sz="2600" dirty="0" smtClean="0"/>
              <a:t> the CSW-SPED Spending Plan to the School Board for public comment, review and approval.</a:t>
            </a:r>
          </a:p>
          <a:p>
            <a:pPr marL="514350" indent="-514350">
              <a:buAutoNum type="arabicPeriod"/>
            </a:pPr>
            <a:r>
              <a:rPr lang="en-US" sz="2600" dirty="0" smtClean="0"/>
              <a:t>Obtain signatures from the required individuals. </a:t>
            </a:r>
            <a:r>
              <a:rPr lang="en-US" sz="2600" i="1" dirty="0" smtClean="0"/>
              <a:t>Note: Signature should be obtained on the date of approval or after</a:t>
            </a:r>
            <a:r>
              <a:rPr lang="en-US" sz="2600" dirty="0" smtClean="0"/>
              <a:t>.</a:t>
            </a:r>
          </a:p>
          <a:p>
            <a:pPr marL="514350" indent="-514350">
              <a:buAutoNum type="arabicPeriod"/>
            </a:pPr>
            <a:r>
              <a:rPr lang="en-US" sz="2600" dirty="0" smtClean="0"/>
              <a:t>Upload only the signature page </a:t>
            </a:r>
            <a:r>
              <a:rPr lang="en-US" sz="2600" dirty="0"/>
              <a:t>of the LEA/School IDEA Part </a:t>
            </a:r>
            <a:r>
              <a:rPr lang="en-US" sz="2600" dirty="0" smtClean="0"/>
              <a:t>B application in the </a:t>
            </a:r>
            <a:r>
              <a:rPr lang="en-US" sz="2600" dirty="0" smtClean="0">
                <a:solidFill>
                  <a:srgbClr val="FF0000"/>
                </a:solidFill>
              </a:rPr>
              <a:t>IDEA Part B SY2015-2016</a:t>
            </a:r>
            <a:r>
              <a:rPr lang="en-US" sz="2600" dirty="0" smtClean="0"/>
              <a:t> folder and/or revised CSW- SPED Spending Plan </a:t>
            </a:r>
            <a:endParaRPr lang="en-US" sz="2600" dirty="0"/>
          </a:p>
        </p:txBody>
      </p:sp>
      <p:sp>
        <p:nvSpPr>
          <p:cNvPr id="4" name="Date Placeholder 3"/>
          <p:cNvSpPr>
            <a:spLocks noGrp="1"/>
          </p:cNvSpPr>
          <p:nvPr>
            <p:ph type="dt" sz="half" idx="10"/>
          </p:nvPr>
        </p:nvSpPr>
        <p:spPr/>
        <p:txBody>
          <a:bodyPr/>
          <a:lstStyle/>
          <a:p>
            <a:fld id="{FEBD1879-F6AB-4574-AC3A-6C122B0D9A3B}" type="datetime1">
              <a:rPr lang="en-US" smtClean="0"/>
              <a:t>3/5/2015</a:t>
            </a:fld>
            <a:endParaRPr lang="en-US"/>
          </a:p>
        </p:txBody>
      </p:sp>
      <p:sp>
        <p:nvSpPr>
          <p:cNvPr id="5" name="Slide Number Placeholder 4"/>
          <p:cNvSpPr>
            <a:spLocks noGrp="1"/>
          </p:cNvSpPr>
          <p:nvPr>
            <p:ph type="sldNum" sz="quarter" idx="12"/>
          </p:nvPr>
        </p:nvSpPr>
        <p:spPr/>
        <p:txBody>
          <a:bodyPr/>
          <a:lstStyle/>
          <a:p>
            <a:fld id="{213F929B-39C1-4CD3-BF8A-DFFC82A6EC87}" type="slidenum">
              <a:rPr lang="en-US" smtClean="0"/>
              <a:t>50</a:t>
            </a:fld>
            <a:endParaRPr lang="en-US"/>
          </a:p>
        </p:txBody>
      </p:sp>
    </p:spTree>
    <p:extLst>
      <p:ext uri="{BB962C8B-B14F-4D97-AF65-F5344CB8AC3E}">
        <p14:creationId xmlns:p14="http://schemas.microsoft.com/office/powerpoint/2010/main" val="2102414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9966"/>
            <a:ext cx="3008313" cy="1066800"/>
          </a:xfrm>
        </p:spPr>
        <p:txBody>
          <a:bodyPr/>
          <a:lstStyle/>
          <a:p>
            <a:r>
              <a:rPr lang="en-US" dirty="0">
                <a:solidFill>
                  <a:schemeClr val="tx2">
                    <a:lumMod val="50000"/>
                  </a:schemeClr>
                </a:solidFill>
              </a:rPr>
              <a:t>FINAL SUBMISSION OF DOCUMENTS to SEA/DPA</a:t>
            </a:r>
          </a:p>
        </p:txBody>
      </p:sp>
      <p:sp>
        <p:nvSpPr>
          <p:cNvPr id="4" name="Text Placeholder 3"/>
          <p:cNvSpPr>
            <a:spLocks noGrp="1"/>
          </p:cNvSpPr>
          <p:nvPr>
            <p:ph type="body" sz="half" idx="2"/>
          </p:nvPr>
        </p:nvSpPr>
        <p:spPr>
          <a:xfrm>
            <a:off x="457200" y="1752600"/>
            <a:ext cx="3008313" cy="4373563"/>
          </a:xfrm>
        </p:spPr>
        <p:txBody>
          <a:bodyPr/>
          <a:lstStyle/>
          <a:p>
            <a:pPr marL="342900" indent="-342900">
              <a:lnSpc>
                <a:spcPct val="115000"/>
              </a:lnSpc>
              <a:spcBef>
                <a:spcPts val="0"/>
              </a:spcBef>
              <a:spcAft>
                <a:spcPts val="1000"/>
              </a:spcAft>
              <a:buAutoNum type="arabicPeriod"/>
            </a:pPr>
            <a:r>
              <a:rPr lang="en-US" sz="1600" dirty="0" smtClean="0">
                <a:ea typeface="Calibri"/>
                <a:cs typeface="Times New Roman"/>
              </a:rPr>
              <a:t>To submit the document , go back to the “Submit Forms/Report “ tab</a:t>
            </a:r>
          </a:p>
          <a:p>
            <a:pPr marL="342900" indent="-342900">
              <a:lnSpc>
                <a:spcPct val="115000"/>
              </a:lnSpc>
              <a:spcBef>
                <a:spcPts val="0"/>
              </a:spcBef>
              <a:spcAft>
                <a:spcPts val="1000"/>
              </a:spcAft>
              <a:buAutoNum type="arabicPeriod"/>
            </a:pPr>
            <a:r>
              <a:rPr lang="en-US" sz="1600" dirty="0" smtClean="0">
                <a:ea typeface="Calibri"/>
                <a:cs typeface="Times New Roman"/>
              </a:rPr>
              <a:t>Then scroll down to the report </a:t>
            </a:r>
            <a:r>
              <a:rPr lang="en-US" sz="1600" dirty="0">
                <a:ea typeface="Calibri"/>
                <a:cs typeface="Times New Roman"/>
              </a:rPr>
              <a:t>name, and click the </a:t>
            </a:r>
            <a:r>
              <a:rPr lang="en-US" sz="1600" dirty="0" smtClean="0">
                <a:ea typeface="Calibri"/>
                <a:cs typeface="Times New Roman"/>
              </a:rPr>
              <a:t>“submit” </a:t>
            </a:r>
            <a:r>
              <a:rPr lang="en-US" sz="1600" dirty="0">
                <a:ea typeface="Calibri"/>
                <a:cs typeface="Times New Roman"/>
              </a:rPr>
              <a:t>button to send a final version to the </a:t>
            </a:r>
            <a:r>
              <a:rPr lang="en-US" sz="1600" dirty="0" smtClean="0">
                <a:ea typeface="Calibri"/>
                <a:cs typeface="Times New Roman"/>
              </a:rPr>
              <a:t>State/DPA.</a:t>
            </a:r>
            <a:endParaRPr lang="en-US" sz="1600" dirty="0">
              <a:ea typeface="Calibri"/>
              <a:cs typeface="Times New Roman"/>
            </a:endParaRPr>
          </a:p>
          <a:p>
            <a:endParaRPr lang="en-US" dirty="0"/>
          </a:p>
        </p:txBody>
      </p:sp>
      <p:pic>
        <p:nvPicPr>
          <p:cNvPr id="5" name="Content Placeholder 4"/>
          <p:cNvPicPr>
            <a:picLocks noGrp="1"/>
          </p:cNvPicPr>
          <p:nvPr>
            <p:ph idx="1"/>
          </p:nvPr>
        </p:nvPicPr>
        <p:blipFill rotWithShape="1">
          <a:blip r:embed="rId3"/>
          <a:srcRect l="10009" t="33644" r="59654" b="3923"/>
          <a:stretch/>
        </p:blipFill>
        <p:spPr bwMode="auto">
          <a:xfrm>
            <a:off x="3581400" y="762000"/>
            <a:ext cx="5111750" cy="4648200"/>
          </a:xfrm>
          <a:prstGeom prst="rect">
            <a:avLst/>
          </a:prstGeom>
          <a:ln>
            <a:noFill/>
          </a:ln>
          <a:extLst>
            <a:ext uri="{53640926-AAD7-44D8-BBD7-CCE9431645EC}">
              <a14:shadowObscured xmlns:a14="http://schemas.microsoft.com/office/drawing/2010/main"/>
            </a:ext>
          </a:extLst>
        </p:spPr>
      </p:pic>
      <p:sp>
        <p:nvSpPr>
          <p:cNvPr id="8" name="Oval 7"/>
          <p:cNvSpPr/>
          <p:nvPr/>
        </p:nvSpPr>
        <p:spPr>
          <a:xfrm>
            <a:off x="3581400" y="685800"/>
            <a:ext cx="914400" cy="476250"/>
          </a:xfrm>
          <a:prstGeom prst="ellipse">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4495800" y="1113366"/>
            <a:ext cx="1066800" cy="34713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705600" y="3810000"/>
            <a:ext cx="8382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fld id="{8DA531BC-C6F4-41A5-81C7-DF3033F42074}" type="datetime1">
              <a:rPr lang="en-US" smtClean="0"/>
              <a:t>3/5/2015</a:t>
            </a:fld>
            <a:endParaRPr lang="en-US"/>
          </a:p>
        </p:txBody>
      </p:sp>
      <p:sp>
        <p:nvSpPr>
          <p:cNvPr id="6" name="Slide Number Placeholder 5"/>
          <p:cNvSpPr>
            <a:spLocks noGrp="1"/>
          </p:cNvSpPr>
          <p:nvPr>
            <p:ph type="sldNum" sz="quarter" idx="12"/>
          </p:nvPr>
        </p:nvSpPr>
        <p:spPr/>
        <p:txBody>
          <a:bodyPr/>
          <a:lstStyle/>
          <a:p>
            <a:fld id="{213F929B-39C1-4CD3-BF8A-DFFC82A6EC87}" type="slidenum">
              <a:rPr lang="en-US" smtClean="0"/>
              <a:t>51</a:t>
            </a:fld>
            <a:endParaRPr lang="en-US"/>
          </a:p>
        </p:txBody>
      </p:sp>
    </p:spTree>
    <p:extLst>
      <p:ext uri="{BB962C8B-B14F-4D97-AF65-F5344CB8AC3E}">
        <p14:creationId xmlns:p14="http://schemas.microsoft.com/office/powerpoint/2010/main" val="336637983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3600" dirty="0" smtClean="0"/>
              <a:t>Responsible Person for submission of reports</a:t>
            </a:r>
            <a:endParaRPr lang="en-US" sz="3600" dirty="0"/>
          </a:p>
        </p:txBody>
      </p:sp>
      <p:sp>
        <p:nvSpPr>
          <p:cNvPr id="6" name="Content Placeholder 5"/>
          <p:cNvSpPr>
            <a:spLocks noGrp="1"/>
          </p:cNvSpPr>
          <p:nvPr>
            <p:ph idx="1"/>
          </p:nvPr>
        </p:nvSpPr>
        <p:spPr/>
        <p:txBody>
          <a:bodyPr>
            <a:normAutofit fontScale="85000" lnSpcReduction="10000"/>
          </a:bodyPr>
          <a:lstStyle/>
          <a:p>
            <a:r>
              <a:rPr lang="en-US" sz="2800" dirty="0" smtClean="0"/>
              <a:t>The LEA/School IDEA Part B application and Consolidated Schoolwide Budget/Spending plan is submitted directly into the Native Star.  Signatory page, additional CAU documents (if applicable)must be uploaded to “Document Upload” folder, and </a:t>
            </a:r>
            <a:r>
              <a:rPr lang="en-US" sz="2800" dirty="0" smtClean="0">
                <a:solidFill>
                  <a:srgbClr val="FF0000"/>
                </a:solidFill>
              </a:rPr>
              <a:t>IDEA Part B SY15-16 </a:t>
            </a:r>
            <a:r>
              <a:rPr lang="en-US" sz="2800" dirty="0" smtClean="0"/>
              <a:t>file cabinet.</a:t>
            </a:r>
          </a:p>
          <a:p>
            <a:pPr marL="0" indent="0">
              <a:buNone/>
            </a:pPr>
            <a:r>
              <a:rPr lang="en-US" sz="2800" dirty="0" smtClean="0"/>
              <a:t>  </a:t>
            </a:r>
          </a:p>
          <a:p>
            <a:r>
              <a:rPr lang="en-US" sz="2800" dirty="0" smtClean="0"/>
              <a:t>The Administrator: </a:t>
            </a:r>
          </a:p>
          <a:p>
            <a:pPr lvl="2"/>
            <a:r>
              <a:rPr lang="en-US" dirty="0"/>
              <a:t>M</a:t>
            </a:r>
            <a:r>
              <a:rPr lang="en-US" dirty="0" smtClean="0"/>
              <a:t>ay submit the application and budget</a:t>
            </a:r>
          </a:p>
          <a:p>
            <a:pPr lvl="2"/>
            <a:r>
              <a:rPr lang="en-US" dirty="0"/>
              <a:t>M</a:t>
            </a:r>
            <a:r>
              <a:rPr lang="en-US" dirty="0" smtClean="0"/>
              <a:t>ay log the special education staff member into Native Star to complete the documents.</a:t>
            </a:r>
          </a:p>
          <a:p>
            <a:pPr lvl="2"/>
            <a:r>
              <a:rPr lang="en-US" dirty="0" smtClean="0"/>
              <a:t>May provide the login and password to the special education staff member completing the report with a clear understanding that they must not write to any other reports in the system. </a:t>
            </a:r>
          </a:p>
        </p:txBody>
      </p:sp>
      <p:sp>
        <p:nvSpPr>
          <p:cNvPr id="7" name="Slide Number Placeholder 6"/>
          <p:cNvSpPr>
            <a:spLocks noGrp="1"/>
          </p:cNvSpPr>
          <p:nvPr>
            <p:ph type="sldNum" sz="quarter" idx="12"/>
          </p:nvPr>
        </p:nvSpPr>
        <p:spPr/>
        <p:txBody>
          <a:bodyPr/>
          <a:lstStyle/>
          <a:p>
            <a:fld id="{88085EC1-229D-4008-A81F-FEBCA8742978}" type="slidenum">
              <a:rPr lang="en-US" smtClean="0"/>
              <a:t>52</a:t>
            </a:fld>
            <a:endParaRPr lang="en-US"/>
          </a:p>
        </p:txBody>
      </p:sp>
      <p:sp>
        <p:nvSpPr>
          <p:cNvPr id="2" name="Date Placeholder 1"/>
          <p:cNvSpPr>
            <a:spLocks noGrp="1"/>
          </p:cNvSpPr>
          <p:nvPr>
            <p:ph type="dt" sz="half" idx="10"/>
          </p:nvPr>
        </p:nvSpPr>
        <p:spPr/>
        <p:txBody>
          <a:bodyPr/>
          <a:lstStyle/>
          <a:p>
            <a:fld id="{A485FECE-7D1B-4739-A549-2DBA4F12C173}" type="datetime1">
              <a:rPr lang="en-US" smtClean="0"/>
              <a:t>3/5/2015</a:t>
            </a:fld>
            <a:endParaRPr lang="en-US"/>
          </a:p>
        </p:txBody>
      </p:sp>
    </p:spTree>
    <p:extLst>
      <p:ext uri="{BB962C8B-B14F-4D97-AF65-F5344CB8AC3E}">
        <p14:creationId xmlns:p14="http://schemas.microsoft.com/office/powerpoint/2010/main" val="104073059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Frequently Asked Questions</a:t>
            </a:r>
            <a:endParaRPr lang="en-US" dirty="0"/>
          </a:p>
        </p:txBody>
      </p:sp>
      <p:sp>
        <p:nvSpPr>
          <p:cNvPr id="3" name="Content Placeholder 2"/>
          <p:cNvSpPr>
            <a:spLocks noGrp="1"/>
          </p:cNvSpPr>
          <p:nvPr>
            <p:ph idx="1"/>
          </p:nvPr>
        </p:nvSpPr>
        <p:spPr/>
        <p:txBody>
          <a:bodyPr/>
          <a:lstStyle/>
          <a:p>
            <a:pPr marL="0" indent="0">
              <a:buNone/>
            </a:pPr>
            <a:r>
              <a:rPr lang="en-US" sz="2800" dirty="0" smtClean="0"/>
              <a:t>Q1. How do I print the documents? </a:t>
            </a:r>
          </a:p>
          <a:p>
            <a:pPr marL="514350" indent="-514350">
              <a:buAutoNum type="alphaUcPeriod"/>
            </a:pPr>
            <a:r>
              <a:rPr lang="en-US" sz="2800" dirty="0" smtClean="0"/>
              <a:t>Select the page you want printed. Ctrl + P on the keyboard. </a:t>
            </a:r>
          </a:p>
          <a:p>
            <a:pPr marL="0" indent="0">
              <a:buNone/>
            </a:pPr>
            <a:endParaRPr lang="en-US" sz="2800" dirty="0" smtClean="0"/>
          </a:p>
          <a:p>
            <a:pPr marL="0" indent="0">
              <a:buNone/>
            </a:pPr>
            <a:r>
              <a:rPr lang="en-US" sz="2800" dirty="0" smtClean="0"/>
              <a:t>Q2. How do I upload the documents into Native Star?</a:t>
            </a:r>
          </a:p>
          <a:p>
            <a:pPr marL="514350" indent="-514350">
              <a:buAutoNum type="alphaUcPeriod"/>
            </a:pPr>
            <a:r>
              <a:rPr lang="en-US" sz="2800" dirty="0" smtClean="0"/>
              <a:t>See directions in this PowerPoint.</a:t>
            </a:r>
          </a:p>
          <a:p>
            <a:pPr marL="0" indent="0">
              <a:buNone/>
            </a:pPr>
            <a:endParaRPr lang="en-US" dirty="0"/>
          </a:p>
        </p:txBody>
      </p:sp>
      <p:sp>
        <p:nvSpPr>
          <p:cNvPr id="4" name="Date Placeholder 3"/>
          <p:cNvSpPr>
            <a:spLocks noGrp="1"/>
          </p:cNvSpPr>
          <p:nvPr>
            <p:ph type="dt" sz="half" idx="10"/>
          </p:nvPr>
        </p:nvSpPr>
        <p:spPr/>
        <p:txBody>
          <a:bodyPr/>
          <a:lstStyle/>
          <a:p>
            <a:fld id="{0DFC50C7-B540-4394-8A7A-F448D4C9E6E6}" type="datetime1">
              <a:rPr lang="en-US" smtClean="0"/>
              <a:t>3/5/2015</a:t>
            </a:fld>
            <a:endParaRPr lang="en-US"/>
          </a:p>
        </p:txBody>
      </p:sp>
      <p:sp>
        <p:nvSpPr>
          <p:cNvPr id="5" name="Slide Number Placeholder 4"/>
          <p:cNvSpPr>
            <a:spLocks noGrp="1"/>
          </p:cNvSpPr>
          <p:nvPr>
            <p:ph type="sldNum" sz="quarter" idx="12"/>
          </p:nvPr>
        </p:nvSpPr>
        <p:spPr/>
        <p:txBody>
          <a:bodyPr/>
          <a:lstStyle/>
          <a:p>
            <a:fld id="{213F929B-39C1-4CD3-BF8A-DFFC82A6EC87}" type="slidenum">
              <a:rPr lang="en-US" smtClean="0"/>
              <a:t>53</a:t>
            </a:fld>
            <a:endParaRPr lang="en-US"/>
          </a:p>
        </p:txBody>
      </p:sp>
    </p:spTree>
    <p:extLst>
      <p:ext uri="{BB962C8B-B14F-4D97-AF65-F5344CB8AC3E}">
        <p14:creationId xmlns:p14="http://schemas.microsoft.com/office/powerpoint/2010/main" val="373532595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Continue – Frequently Asked Questions</a:t>
            </a:r>
            <a:endParaRPr lang="en-US" sz="3600" dirty="0"/>
          </a:p>
        </p:txBody>
      </p:sp>
      <p:sp>
        <p:nvSpPr>
          <p:cNvPr id="3" name="Content Placeholder 2"/>
          <p:cNvSpPr>
            <a:spLocks noGrp="1"/>
          </p:cNvSpPr>
          <p:nvPr>
            <p:ph idx="1"/>
          </p:nvPr>
        </p:nvSpPr>
        <p:spPr/>
        <p:txBody>
          <a:bodyPr>
            <a:normAutofit fontScale="70000" lnSpcReduction="20000"/>
          </a:bodyPr>
          <a:lstStyle/>
          <a:p>
            <a:pPr marL="0" indent="0">
              <a:buNone/>
            </a:pPr>
            <a:r>
              <a:rPr lang="en-US" dirty="0" smtClean="0"/>
              <a:t>Q3.  Can a school relinquish their decision from doing CEIS activity during the School Year?</a:t>
            </a:r>
          </a:p>
          <a:p>
            <a:pPr marL="514350" indent="-514350">
              <a:buAutoNum type="alphaUcPeriod"/>
            </a:pPr>
            <a:r>
              <a:rPr lang="en-US" dirty="0" smtClean="0"/>
              <a:t>Yes. Then do Q4 below</a:t>
            </a:r>
          </a:p>
          <a:p>
            <a:pPr marL="0" indent="0">
              <a:buNone/>
            </a:pPr>
            <a:endParaRPr lang="en-US" dirty="0" smtClean="0"/>
          </a:p>
          <a:p>
            <a:pPr marL="0" indent="0">
              <a:buNone/>
            </a:pPr>
            <a:r>
              <a:rPr lang="en-US" dirty="0" smtClean="0"/>
              <a:t>Q4.  What documentation do I need to provide?</a:t>
            </a:r>
            <a:endParaRPr lang="en-US" dirty="0">
              <a:solidFill>
                <a:srgbClr val="FF0000"/>
              </a:solidFill>
            </a:endParaRPr>
          </a:p>
          <a:p>
            <a:pPr marL="914400" lvl="1" indent="-514350">
              <a:buFont typeface="+mj-lt"/>
              <a:buAutoNum type="arabicPeriod"/>
            </a:pPr>
            <a:r>
              <a:rPr lang="en-US" dirty="0" smtClean="0"/>
              <a:t>Tribally Controlled School:  Write a letter explaining the reason for opting out of CEIS activity on a school letter head with the following signatures: </a:t>
            </a:r>
          </a:p>
          <a:p>
            <a:pPr marL="1314450" lvl="2" indent="-514350"/>
            <a:r>
              <a:rPr lang="en-US" dirty="0" smtClean="0"/>
              <a:t>School administrator</a:t>
            </a:r>
          </a:p>
          <a:p>
            <a:pPr marL="1314450" lvl="2" indent="-514350"/>
            <a:r>
              <a:rPr lang="en-US" dirty="0" smtClean="0"/>
              <a:t>School Board President or Representative </a:t>
            </a:r>
          </a:p>
          <a:p>
            <a:pPr marL="800100" lvl="2" indent="0">
              <a:buNone/>
            </a:pPr>
            <a:endParaRPr lang="en-US" dirty="0" smtClean="0"/>
          </a:p>
          <a:p>
            <a:pPr marL="914400" lvl="1" indent="-514350">
              <a:buFont typeface="+mj-lt"/>
              <a:buAutoNum type="arabicPeriod"/>
            </a:pPr>
            <a:r>
              <a:rPr lang="en-US" dirty="0" smtClean="0"/>
              <a:t>BIE Operated schools:  Write a Memorandum explaining the reason for opting out of CEIS activity on a school letter head with the following signatures:</a:t>
            </a:r>
            <a:endParaRPr lang="en-US" dirty="0" smtClean="0">
              <a:solidFill>
                <a:srgbClr val="FF0000"/>
              </a:solidFill>
            </a:endParaRPr>
          </a:p>
          <a:p>
            <a:pPr marL="1314450" lvl="2" indent="-514350"/>
            <a:r>
              <a:rPr lang="en-US" dirty="0" smtClean="0"/>
              <a:t>School Administrator</a:t>
            </a:r>
          </a:p>
          <a:p>
            <a:pPr marL="1314450" lvl="2" indent="-514350"/>
            <a:r>
              <a:rPr lang="en-US" dirty="0" smtClean="0"/>
              <a:t>School Board President or Representative</a:t>
            </a:r>
          </a:p>
        </p:txBody>
      </p:sp>
      <p:sp>
        <p:nvSpPr>
          <p:cNvPr id="4" name="Date Placeholder 3"/>
          <p:cNvSpPr>
            <a:spLocks noGrp="1"/>
          </p:cNvSpPr>
          <p:nvPr>
            <p:ph type="dt" sz="half" idx="10"/>
          </p:nvPr>
        </p:nvSpPr>
        <p:spPr/>
        <p:txBody>
          <a:bodyPr/>
          <a:lstStyle/>
          <a:p>
            <a:fld id="{C8FA9F60-EE77-4067-9BF5-55ACD0A84EB7}" type="datetime1">
              <a:rPr lang="en-US" smtClean="0"/>
              <a:t>3/5/2015</a:t>
            </a:fld>
            <a:endParaRPr lang="en-US"/>
          </a:p>
        </p:txBody>
      </p:sp>
      <p:sp>
        <p:nvSpPr>
          <p:cNvPr id="5" name="Slide Number Placeholder 4"/>
          <p:cNvSpPr>
            <a:spLocks noGrp="1"/>
          </p:cNvSpPr>
          <p:nvPr>
            <p:ph type="sldNum" sz="quarter" idx="12"/>
          </p:nvPr>
        </p:nvSpPr>
        <p:spPr/>
        <p:txBody>
          <a:bodyPr/>
          <a:lstStyle/>
          <a:p>
            <a:fld id="{213F929B-39C1-4CD3-BF8A-DFFC82A6EC87}" type="slidenum">
              <a:rPr lang="en-US" smtClean="0"/>
              <a:t>54</a:t>
            </a:fld>
            <a:endParaRPr lang="en-US"/>
          </a:p>
        </p:txBody>
      </p:sp>
    </p:spTree>
    <p:extLst>
      <p:ext uri="{BB962C8B-B14F-4D97-AF65-F5344CB8AC3E}">
        <p14:creationId xmlns:p14="http://schemas.microsoft.com/office/powerpoint/2010/main" val="1872640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Continue – Frequently Asked Questions</a:t>
            </a:r>
            <a:endParaRPr lang="en-US" sz="3600" dirty="0"/>
          </a:p>
        </p:txBody>
      </p:sp>
      <p:sp>
        <p:nvSpPr>
          <p:cNvPr id="3" name="Content Placeholder 2"/>
          <p:cNvSpPr>
            <a:spLocks noGrp="1"/>
          </p:cNvSpPr>
          <p:nvPr>
            <p:ph idx="1"/>
          </p:nvPr>
        </p:nvSpPr>
        <p:spPr/>
        <p:txBody>
          <a:bodyPr>
            <a:noAutofit/>
          </a:bodyPr>
          <a:lstStyle/>
          <a:p>
            <a:pPr marL="0" indent="0">
              <a:buNone/>
            </a:pPr>
            <a:r>
              <a:rPr lang="en-US" sz="2400" dirty="0" smtClean="0"/>
              <a:t>Q5.  Which documents do I need to upload</a:t>
            </a:r>
          </a:p>
          <a:p>
            <a:pPr marL="514350" indent="-514350">
              <a:buAutoNum type="alphaUcPeriod"/>
            </a:pPr>
            <a:r>
              <a:rPr lang="en-US" sz="2400" dirty="0" smtClean="0"/>
              <a:t>The documents the school need to upload:</a:t>
            </a:r>
          </a:p>
          <a:p>
            <a:pPr marL="914400" lvl="1" indent="-514350">
              <a:buAutoNum type="arabicPeriod"/>
            </a:pPr>
            <a:r>
              <a:rPr lang="en-US" sz="2400" dirty="0" smtClean="0"/>
              <a:t>All schools:  Page 6 – LEA CERTIFICATION </a:t>
            </a:r>
          </a:p>
          <a:p>
            <a:pPr marL="914400" lvl="1" indent="-514350">
              <a:buAutoNum type="arabicPeriod"/>
            </a:pPr>
            <a:r>
              <a:rPr lang="en-US" sz="2400" dirty="0" smtClean="0"/>
              <a:t>All schools: The CSW budget – Special </a:t>
            </a:r>
            <a:r>
              <a:rPr lang="en-US" sz="2400" dirty="0" err="1" smtClean="0"/>
              <a:t>EducationSpending</a:t>
            </a:r>
            <a:r>
              <a:rPr lang="en-US" sz="2400" dirty="0" smtClean="0"/>
              <a:t> plan</a:t>
            </a:r>
            <a:endParaRPr lang="en-US" sz="2400" dirty="0">
              <a:solidFill>
                <a:srgbClr val="FF0000"/>
              </a:solidFill>
            </a:endParaRPr>
          </a:p>
          <a:p>
            <a:pPr marL="914400" lvl="1" indent="-514350">
              <a:buAutoNum type="arabicPeriod"/>
            </a:pPr>
            <a:r>
              <a:rPr lang="en-US" sz="2400" dirty="0" smtClean="0">
                <a:solidFill>
                  <a:srgbClr val="FF0000"/>
                </a:solidFill>
              </a:rPr>
              <a:t>Optional:  </a:t>
            </a:r>
            <a:r>
              <a:rPr lang="en-US" sz="2400" dirty="0" smtClean="0"/>
              <a:t>schools with CAU agreement must upload the following:</a:t>
            </a:r>
            <a:endParaRPr lang="en-US" sz="2400" dirty="0" smtClean="0">
              <a:solidFill>
                <a:srgbClr val="FF0000"/>
              </a:solidFill>
            </a:endParaRPr>
          </a:p>
          <a:p>
            <a:pPr marL="1314450" lvl="2" indent="-514350"/>
            <a:r>
              <a:rPr lang="en-US" dirty="0" smtClean="0"/>
              <a:t>A Narrative </a:t>
            </a:r>
          </a:p>
          <a:p>
            <a:pPr marL="1314450" lvl="2" indent="-514350"/>
            <a:r>
              <a:rPr lang="en-US" dirty="0" smtClean="0"/>
              <a:t>Scope of work</a:t>
            </a:r>
          </a:p>
          <a:p>
            <a:pPr marL="1314450" lvl="2" indent="-514350"/>
            <a:r>
              <a:rPr lang="en-US" dirty="0" smtClean="0"/>
              <a:t>CAU Budget</a:t>
            </a:r>
          </a:p>
        </p:txBody>
      </p:sp>
      <p:sp>
        <p:nvSpPr>
          <p:cNvPr id="4" name="Date Placeholder 3"/>
          <p:cNvSpPr>
            <a:spLocks noGrp="1"/>
          </p:cNvSpPr>
          <p:nvPr>
            <p:ph type="dt" sz="half" idx="10"/>
          </p:nvPr>
        </p:nvSpPr>
        <p:spPr/>
        <p:txBody>
          <a:bodyPr/>
          <a:lstStyle/>
          <a:p>
            <a:fld id="{4FFE0E01-79D6-4D06-8AF1-A2C57D722DEF}" type="datetime1">
              <a:rPr lang="en-US" smtClean="0"/>
              <a:t>3/5/2015</a:t>
            </a:fld>
            <a:endParaRPr lang="en-US"/>
          </a:p>
        </p:txBody>
      </p:sp>
      <p:sp>
        <p:nvSpPr>
          <p:cNvPr id="5" name="Slide Number Placeholder 4"/>
          <p:cNvSpPr>
            <a:spLocks noGrp="1"/>
          </p:cNvSpPr>
          <p:nvPr>
            <p:ph type="sldNum" sz="quarter" idx="12"/>
          </p:nvPr>
        </p:nvSpPr>
        <p:spPr/>
        <p:txBody>
          <a:bodyPr/>
          <a:lstStyle/>
          <a:p>
            <a:fld id="{213F929B-39C1-4CD3-BF8A-DFFC82A6EC87}" type="slidenum">
              <a:rPr lang="en-US" smtClean="0"/>
              <a:t>55</a:t>
            </a:fld>
            <a:endParaRPr lang="en-US"/>
          </a:p>
        </p:txBody>
      </p:sp>
    </p:spTree>
    <p:extLst>
      <p:ext uri="{BB962C8B-B14F-4D97-AF65-F5344CB8AC3E}">
        <p14:creationId xmlns:p14="http://schemas.microsoft.com/office/powerpoint/2010/main" val="134689231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Information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Gloria Yepa, Supervisory Education Program Specialist, </a:t>
            </a:r>
            <a:r>
              <a:rPr lang="en-US" dirty="0" smtClean="0">
                <a:hlinkClick r:id="rId4"/>
              </a:rPr>
              <a:t>gloria.yepa@bie.edu</a:t>
            </a:r>
            <a:r>
              <a:rPr lang="en-US" dirty="0" smtClean="0"/>
              <a:t>, phone #:  (505)563-5264</a:t>
            </a:r>
          </a:p>
          <a:p>
            <a:endParaRPr lang="en-US" dirty="0"/>
          </a:p>
          <a:p>
            <a:r>
              <a:rPr lang="en-US" dirty="0" smtClean="0"/>
              <a:t>Connie Albert, Education Program Specialist, </a:t>
            </a:r>
            <a:r>
              <a:rPr lang="en-US" dirty="0" smtClean="0">
                <a:hlinkClick r:id="rId5"/>
              </a:rPr>
              <a:t>connie.albert@bie.edu</a:t>
            </a:r>
            <a:r>
              <a:rPr lang="en-US" dirty="0" smtClean="0"/>
              <a:t>, phone #:  (505)563-5180</a:t>
            </a:r>
          </a:p>
          <a:p>
            <a:endParaRPr lang="en-US" dirty="0"/>
          </a:p>
          <a:p>
            <a:r>
              <a:rPr lang="en-US" dirty="0" smtClean="0"/>
              <a:t>Laura N. Tsosie, Education Program Specialist, </a:t>
            </a:r>
            <a:r>
              <a:rPr lang="en-US" dirty="0" smtClean="0">
                <a:hlinkClick r:id="rId6"/>
              </a:rPr>
              <a:t>laura.tsosie@bie.edu</a:t>
            </a:r>
            <a:r>
              <a:rPr lang="en-US" dirty="0" smtClean="0"/>
              <a:t>, phone #:  (505)563-5275</a:t>
            </a:r>
            <a:endParaRPr lang="en-US" dirty="0"/>
          </a:p>
        </p:txBody>
      </p:sp>
      <p:sp>
        <p:nvSpPr>
          <p:cNvPr id="4" name="Slide Number Placeholder 3"/>
          <p:cNvSpPr>
            <a:spLocks noGrp="1"/>
          </p:cNvSpPr>
          <p:nvPr>
            <p:ph type="sldNum" sz="quarter" idx="12"/>
          </p:nvPr>
        </p:nvSpPr>
        <p:spPr/>
        <p:txBody>
          <a:bodyPr/>
          <a:lstStyle/>
          <a:p>
            <a:fld id="{88085EC1-229D-4008-A81F-FEBCA8742978}" type="slidenum">
              <a:rPr lang="en-US" smtClean="0"/>
              <a:t>56</a:t>
            </a:fld>
            <a:endParaRPr lang="en-US"/>
          </a:p>
        </p:txBody>
      </p:sp>
      <p:sp>
        <p:nvSpPr>
          <p:cNvPr id="5" name="Date Placeholder 4"/>
          <p:cNvSpPr>
            <a:spLocks noGrp="1"/>
          </p:cNvSpPr>
          <p:nvPr>
            <p:ph type="dt" sz="half" idx="10"/>
          </p:nvPr>
        </p:nvSpPr>
        <p:spPr/>
        <p:txBody>
          <a:bodyPr/>
          <a:lstStyle/>
          <a:p>
            <a:fld id="{DFC3BEB0-205E-4E00-AF2C-255D2FF771DF}" type="datetime1">
              <a:rPr lang="en-US" smtClean="0"/>
              <a:t>3/5/2015</a:t>
            </a:fld>
            <a:endParaRPr lang="en-US"/>
          </a:p>
        </p:txBody>
      </p:sp>
    </p:spTree>
    <p:extLst>
      <p:ext uri="{BB962C8B-B14F-4D97-AF65-F5344CB8AC3E}">
        <p14:creationId xmlns:p14="http://schemas.microsoft.com/office/powerpoint/2010/main" val="33487147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25 CFR §39.105 – Are Additional funds available for Special Education.</a:t>
            </a:r>
            <a:endParaRPr lang="en-US" dirty="0"/>
          </a:p>
        </p:txBody>
      </p:sp>
      <p:sp>
        <p:nvSpPr>
          <p:cNvPr id="3" name="Content Placeholder 2"/>
          <p:cNvSpPr>
            <a:spLocks noGrp="1"/>
          </p:cNvSpPr>
          <p:nvPr>
            <p:ph idx="1"/>
          </p:nvPr>
        </p:nvSpPr>
        <p:spPr/>
        <p:txBody>
          <a:bodyPr>
            <a:normAutofit/>
          </a:bodyPr>
          <a:lstStyle/>
          <a:p>
            <a:pPr marL="0" indent="0">
              <a:buNone/>
            </a:pPr>
            <a:r>
              <a:rPr lang="en-US" sz="3000" dirty="0" smtClean="0"/>
              <a:t>(</a:t>
            </a:r>
            <a:r>
              <a:rPr lang="en-US" sz="2800" dirty="0"/>
              <a:t>a) Schools may supplement the 15 percent base academic funding </a:t>
            </a:r>
            <a:r>
              <a:rPr lang="en-US" sz="2800" dirty="0" smtClean="0"/>
              <a:t>reserved </a:t>
            </a:r>
            <a:r>
              <a:rPr lang="en-US" sz="2800" dirty="0"/>
              <a:t>under Sec.  39.104 for special education with funds available </a:t>
            </a:r>
            <a:r>
              <a:rPr lang="en-US" sz="2800" dirty="0" smtClean="0"/>
              <a:t>under </a:t>
            </a:r>
            <a:r>
              <a:rPr lang="en-US" sz="2800" dirty="0"/>
              <a:t>part B of the Individuals with Disabilities Education Act (IDEA). </a:t>
            </a:r>
          </a:p>
          <a:p>
            <a:pPr marL="0" indent="0">
              <a:buNone/>
            </a:pPr>
            <a:r>
              <a:rPr lang="en-US" sz="2800" dirty="0"/>
              <a:t>To obtain part B funds, the school must submit an application to BIE-DPA. IDEA funds are available </a:t>
            </a:r>
            <a:r>
              <a:rPr lang="en-US" sz="2800" dirty="0" smtClean="0"/>
              <a:t>only </a:t>
            </a:r>
            <a:r>
              <a:rPr lang="en-US" sz="2800" dirty="0"/>
              <a:t>if the school demonstrates that funds reserved under Sec. </a:t>
            </a:r>
            <a:r>
              <a:rPr lang="en-US" sz="2800" dirty="0" smtClean="0"/>
              <a:t>39.104(a</a:t>
            </a:r>
            <a:r>
              <a:rPr lang="en-US" sz="2800" dirty="0"/>
              <a:t>) are </a:t>
            </a:r>
            <a:r>
              <a:rPr lang="en-US" sz="2800" i="1" u="sng" dirty="0"/>
              <a:t>inadequate</a:t>
            </a:r>
            <a:r>
              <a:rPr lang="en-US" sz="2800" dirty="0"/>
              <a:t> to pay for services needed by all </a:t>
            </a:r>
            <a:r>
              <a:rPr lang="en-US" sz="2800" u="sng" dirty="0"/>
              <a:t>eligible </a:t>
            </a:r>
            <a:r>
              <a:rPr lang="en-US" sz="2800" u="sng" dirty="0" smtClean="0"/>
              <a:t>ISEP </a:t>
            </a:r>
            <a:r>
              <a:rPr lang="en-US" sz="2800" dirty="0"/>
              <a:t>students with disabilities.</a:t>
            </a:r>
          </a:p>
          <a:p>
            <a:endParaRPr lang="en-US" dirty="0"/>
          </a:p>
        </p:txBody>
      </p:sp>
      <p:sp>
        <p:nvSpPr>
          <p:cNvPr id="4" name="Date Placeholder 3"/>
          <p:cNvSpPr>
            <a:spLocks noGrp="1"/>
          </p:cNvSpPr>
          <p:nvPr>
            <p:ph type="dt" sz="half" idx="10"/>
          </p:nvPr>
        </p:nvSpPr>
        <p:spPr/>
        <p:txBody>
          <a:bodyPr/>
          <a:lstStyle/>
          <a:p>
            <a:fld id="{2260DAA2-5139-4249-BBC5-6C22F91FE71D}" type="datetime1">
              <a:rPr lang="en-US" smtClean="0"/>
              <a:t>3/5/2015</a:t>
            </a:fld>
            <a:endParaRPr lang="en-US"/>
          </a:p>
        </p:txBody>
      </p:sp>
      <p:sp>
        <p:nvSpPr>
          <p:cNvPr id="5" name="Slide Number Placeholder 4"/>
          <p:cNvSpPr>
            <a:spLocks noGrp="1"/>
          </p:cNvSpPr>
          <p:nvPr>
            <p:ph type="sldNum" sz="quarter" idx="12"/>
          </p:nvPr>
        </p:nvSpPr>
        <p:spPr/>
        <p:txBody>
          <a:bodyPr/>
          <a:lstStyle/>
          <a:p>
            <a:fld id="{213F929B-39C1-4CD3-BF8A-DFFC82A6EC87}" type="slidenum">
              <a:rPr lang="en-US" smtClean="0"/>
              <a:t>6</a:t>
            </a:fld>
            <a:endParaRPr lang="en-US"/>
          </a:p>
        </p:txBody>
      </p:sp>
    </p:spTree>
    <p:extLst>
      <p:ext uri="{BB962C8B-B14F-4D97-AF65-F5344CB8AC3E}">
        <p14:creationId xmlns:p14="http://schemas.microsoft.com/office/powerpoint/2010/main" val="3122801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a:t>If a school determines they have </a:t>
            </a:r>
            <a:r>
              <a:rPr lang="en-US" u="sng" dirty="0"/>
              <a:t>excess </a:t>
            </a:r>
            <a:r>
              <a:rPr lang="en-US" dirty="0"/>
              <a:t>Special Education funds (15% ISEP and Part B funds) to support student’s with disabilities, and </a:t>
            </a:r>
            <a:r>
              <a:rPr lang="en-US" u="sng" dirty="0"/>
              <a:t>will not </a:t>
            </a:r>
            <a:r>
              <a:rPr lang="en-US" dirty="0"/>
              <a:t>apply for Part B funds, the school </a:t>
            </a:r>
            <a:r>
              <a:rPr lang="en-US" dirty="0">
                <a:solidFill>
                  <a:srgbClr val="0000FF"/>
                </a:solidFill>
              </a:rPr>
              <a:t>shall still complete and submit the Part B application with school board approval.</a:t>
            </a:r>
          </a:p>
          <a:p>
            <a:endParaRPr lang="en-US" dirty="0"/>
          </a:p>
        </p:txBody>
      </p:sp>
      <p:sp>
        <p:nvSpPr>
          <p:cNvPr id="4" name="Date Placeholder 3"/>
          <p:cNvSpPr>
            <a:spLocks noGrp="1"/>
          </p:cNvSpPr>
          <p:nvPr>
            <p:ph type="dt" sz="half" idx="10"/>
          </p:nvPr>
        </p:nvSpPr>
        <p:spPr/>
        <p:txBody>
          <a:bodyPr/>
          <a:lstStyle/>
          <a:p>
            <a:fld id="{2260DAA2-5139-4249-BBC5-6C22F91FE71D}" type="datetime1">
              <a:rPr lang="en-US" smtClean="0"/>
              <a:t>3/5/2015</a:t>
            </a:fld>
            <a:endParaRPr lang="en-US"/>
          </a:p>
        </p:txBody>
      </p:sp>
      <p:sp>
        <p:nvSpPr>
          <p:cNvPr id="5" name="Slide Number Placeholder 4"/>
          <p:cNvSpPr>
            <a:spLocks noGrp="1"/>
          </p:cNvSpPr>
          <p:nvPr>
            <p:ph type="sldNum" sz="quarter" idx="12"/>
          </p:nvPr>
        </p:nvSpPr>
        <p:spPr/>
        <p:txBody>
          <a:bodyPr/>
          <a:lstStyle/>
          <a:p>
            <a:fld id="{213F929B-39C1-4CD3-BF8A-DFFC82A6EC87}" type="slidenum">
              <a:rPr lang="en-US" smtClean="0"/>
              <a:t>7</a:t>
            </a:fld>
            <a:endParaRPr lang="en-US"/>
          </a:p>
        </p:txBody>
      </p:sp>
    </p:spTree>
    <p:extLst>
      <p:ext uri="{BB962C8B-B14F-4D97-AF65-F5344CB8AC3E}">
        <p14:creationId xmlns:p14="http://schemas.microsoft.com/office/powerpoint/2010/main" val="129606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200" dirty="0" smtClean="0"/>
              <a:t>Who is responsible in completing the documents?</a:t>
            </a:r>
            <a:endParaRPr lang="en-US" sz="3200" dirty="0"/>
          </a:p>
        </p:txBody>
      </p:sp>
      <p:sp>
        <p:nvSpPr>
          <p:cNvPr id="6" name="Content Placeholder 5"/>
          <p:cNvSpPr>
            <a:spLocks noGrp="1"/>
          </p:cNvSpPr>
          <p:nvPr>
            <p:ph idx="1"/>
          </p:nvPr>
        </p:nvSpPr>
        <p:spPr>
          <a:xfrm>
            <a:off x="457200" y="1905000"/>
            <a:ext cx="8229600" cy="4221163"/>
          </a:xfrm>
        </p:spPr>
        <p:txBody>
          <a:bodyPr>
            <a:normAutofit/>
          </a:bodyPr>
          <a:lstStyle/>
          <a:p>
            <a:r>
              <a:rPr lang="en-US" sz="2800" dirty="0" smtClean="0"/>
              <a:t>School Administrator in cooperation with the Special Education Coordinator and/or Lead Special Education teacher, and the Business manger/Business technician. </a:t>
            </a:r>
          </a:p>
          <a:p>
            <a:endParaRPr lang="en-US" sz="2800" dirty="0"/>
          </a:p>
          <a:p>
            <a:r>
              <a:rPr lang="en-US" sz="2800" dirty="0"/>
              <a:t>The School Administrator has the responsibility to provide access and completion of  the documents</a:t>
            </a:r>
            <a:r>
              <a:rPr lang="en-US" sz="2800" dirty="0" smtClean="0"/>
              <a:t>.</a:t>
            </a:r>
          </a:p>
          <a:p>
            <a:endParaRPr lang="en-US" sz="1800" dirty="0"/>
          </a:p>
          <a:p>
            <a:endParaRPr lang="en-US" dirty="0"/>
          </a:p>
          <a:p>
            <a:endParaRPr lang="en-US" dirty="0"/>
          </a:p>
        </p:txBody>
      </p:sp>
      <p:sp>
        <p:nvSpPr>
          <p:cNvPr id="7" name="Slide Number Placeholder 6"/>
          <p:cNvSpPr>
            <a:spLocks noGrp="1"/>
          </p:cNvSpPr>
          <p:nvPr>
            <p:ph type="sldNum" sz="quarter" idx="12"/>
          </p:nvPr>
        </p:nvSpPr>
        <p:spPr/>
        <p:txBody>
          <a:bodyPr/>
          <a:lstStyle/>
          <a:p>
            <a:fld id="{88085EC1-229D-4008-A81F-FEBCA8742978}" type="slidenum">
              <a:rPr lang="en-US" smtClean="0">
                <a:solidFill>
                  <a:prstClr val="black">
                    <a:tint val="75000"/>
                  </a:prstClr>
                </a:solidFill>
              </a:rPr>
              <a:pPr/>
              <a:t>8</a:t>
            </a:fld>
            <a:endParaRPr lang="en-US">
              <a:solidFill>
                <a:prstClr val="black">
                  <a:tint val="75000"/>
                </a:prstClr>
              </a:solidFill>
            </a:endParaRPr>
          </a:p>
        </p:txBody>
      </p:sp>
      <p:sp>
        <p:nvSpPr>
          <p:cNvPr id="2" name="Date Placeholder 1"/>
          <p:cNvSpPr>
            <a:spLocks noGrp="1"/>
          </p:cNvSpPr>
          <p:nvPr>
            <p:ph type="dt" sz="half" idx="10"/>
          </p:nvPr>
        </p:nvSpPr>
        <p:spPr/>
        <p:txBody>
          <a:bodyPr/>
          <a:lstStyle/>
          <a:p>
            <a:fld id="{92B8551D-15CD-4D5C-8E61-7CF9F5A39FA2}" type="datetime1">
              <a:rPr lang="en-US" smtClean="0">
                <a:solidFill>
                  <a:prstClr val="black">
                    <a:tint val="75000"/>
                  </a:prstClr>
                </a:solidFill>
              </a:rPr>
              <a:pPr/>
              <a:t>3/5/2015</a:t>
            </a:fld>
            <a:endParaRPr lang="en-US">
              <a:solidFill>
                <a:prstClr val="black">
                  <a:tint val="75000"/>
                </a:prstClr>
              </a:solidFill>
            </a:endParaRPr>
          </a:p>
        </p:txBody>
      </p:sp>
    </p:spTree>
    <p:extLst>
      <p:ext uri="{BB962C8B-B14F-4D97-AF65-F5344CB8AC3E}">
        <p14:creationId xmlns:p14="http://schemas.microsoft.com/office/powerpoint/2010/main" val="26173996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38200" y="3048000"/>
            <a:ext cx="7543800" cy="1219200"/>
          </a:xfrm>
        </p:spPr>
        <p:txBody>
          <a:bodyPr>
            <a:normAutofit/>
          </a:bodyPr>
          <a:lstStyle/>
          <a:p>
            <a:pPr lvl="0" algn="ctr">
              <a:spcBef>
                <a:spcPts val="0"/>
              </a:spcBef>
            </a:pPr>
            <a:r>
              <a:rPr lang="en-US" dirty="0" smtClean="0">
                <a:solidFill>
                  <a:prstClr val="black"/>
                </a:solidFill>
              </a:rPr>
              <a:t>Accessing LEA/School IDEA 2004 Part B </a:t>
            </a:r>
            <a:r>
              <a:rPr lang="en-US" dirty="0" smtClean="0">
                <a:solidFill>
                  <a:prstClr val="black"/>
                </a:solidFill>
              </a:rPr>
              <a:t>A</a:t>
            </a:r>
            <a:r>
              <a:rPr lang="en-US" dirty="0" smtClean="0">
                <a:solidFill>
                  <a:prstClr val="black"/>
                </a:solidFill>
              </a:rPr>
              <a:t>pplication for SY2015-16</a:t>
            </a:r>
            <a:endParaRPr lang="en-US" dirty="0" smtClean="0">
              <a:solidFill>
                <a:prstClr val="black"/>
              </a:solidFill>
            </a:endParaRPr>
          </a:p>
        </p:txBody>
      </p:sp>
      <p:sp>
        <p:nvSpPr>
          <p:cNvPr id="4" name="Title 3"/>
          <p:cNvSpPr>
            <a:spLocks noGrp="1"/>
          </p:cNvSpPr>
          <p:nvPr>
            <p:ph type="ctrTitle"/>
          </p:nvPr>
        </p:nvSpPr>
        <p:spPr>
          <a:xfrm>
            <a:off x="685800" y="2130425"/>
            <a:ext cx="7772400" cy="231775"/>
          </a:xfrm>
        </p:spPr>
        <p:txBody>
          <a:bodyPr>
            <a:normAutofit fontScale="90000"/>
          </a:bodyPr>
          <a:lstStyle/>
          <a:p>
            <a:endParaRPr lang="en-US" dirty="0"/>
          </a:p>
        </p:txBody>
      </p:sp>
      <p:pic>
        <p:nvPicPr>
          <p:cNvPr id="7" name="Picture 6"/>
          <p:cNvPicPr/>
          <p:nvPr/>
        </p:nvPicPr>
        <p:blipFill rotWithShape="1">
          <a:blip r:embed="rId3"/>
          <a:srcRect l="13782" t="13333" r="63462" b="74359"/>
          <a:stretch/>
        </p:blipFill>
        <p:spPr bwMode="auto">
          <a:xfrm>
            <a:off x="609600" y="457200"/>
            <a:ext cx="8001000" cy="2057400"/>
          </a:xfrm>
          <a:prstGeom prst="rect">
            <a:avLst/>
          </a:prstGeom>
          <a:ln>
            <a:noFill/>
          </a:ln>
          <a:extLst>
            <a:ext uri="{53640926-AAD7-44D8-BBD7-CCE9431645EC}">
              <a14:shadowObscured xmlns:a14="http://schemas.microsoft.com/office/drawing/2010/main"/>
            </a:ext>
          </a:extLst>
        </p:spPr>
      </p:pic>
      <p:sp>
        <p:nvSpPr>
          <p:cNvPr id="2" name="Date Placeholder 1"/>
          <p:cNvSpPr>
            <a:spLocks noGrp="1"/>
          </p:cNvSpPr>
          <p:nvPr>
            <p:ph type="dt" sz="half" idx="10"/>
          </p:nvPr>
        </p:nvSpPr>
        <p:spPr/>
        <p:txBody>
          <a:bodyPr/>
          <a:lstStyle/>
          <a:p>
            <a:fld id="{08ABE9D3-0FF0-4D72-951F-67BE61FA585B}" type="datetime1">
              <a:rPr lang="en-US" smtClean="0">
                <a:solidFill>
                  <a:prstClr val="black">
                    <a:tint val="75000"/>
                  </a:prstClr>
                </a:solidFill>
              </a:rPr>
              <a:pPr/>
              <a:t>3/5/2015</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13F929B-39C1-4CD3-BF8A-DFFC82A6EC87}" type="slidenum">
              <a:rPr lang="en-US" smtClean="0">
                <a:solidFill>
                  <a:prstClr val="black">
                    <a:tint val="75000"/>
                  </a:prstClr>
                </a:solidFill>
              </a:rPr>
              <a:pPr/>
              <a:t>9</a:t>
            </a:fld>
            <a:endParaRPr lang="en-US">
              <a:solidFill>
                <a:prstClr val="black">
                  <a:tint val="75000"/>
                </a:prstClr>
              </a:solidFill>
            </a:endParaRPr>
          </a:p>
        </p:txBody>
      </p:sp>
    </p:spTree>
    <p:extLst>
      <p:ext uri="{BB962C8B-B14F-4D97-AF65-F5344CB8AC3E}">
        <p14:creationId xmlns:p14="http://schemas.microsoft.com/office/powerpoint/2010/main" val="29791701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Composite</Template>
  <TotalTime>1505</TotalTime>
  <Words>3154</Words>
  <Application>Microsoft Office PowerPoint</Application>
  <PresentationFormat>On-screen Show (4:3)</PresentationFormat>
  <Paragraphs>426</Paragraphs>
  <Slides>56</Slides>
  <Notes>55</Notes>
  <HiddenSlides>0</HiddenSlides>
  <MMClips>0</MMClips>
  <ScaleCrop>false</ScaleCrop>
  <HeadingPairs>
    <vt:vector size="4" baseType="variant">
      <vt:variant>
        <vt:lpstr>Theme</vt:lpstr>
      </vt:variant>
      <vt:variant>
        <vt:i4>2</vt:i4>
      </vt:variant>
      <vt:variant>
        <vt:lpstr>Slide Titles</vt:lpstr>
      </vt:variant>
      <vt:variant>
        <vt:i4>56</vt:i4>
      </vt:variant>
    </vt:vector>
  </HeadingPairs>
  <TitlesOfParts>
    <vt:vector size="58" baseType="lpstr">
      <vt:lpstr>Office Theme</vt:lpstr>
      <vt:lpstr>1_Office Theme</vt:lpstr>
      <vt:lpstr>  Accessing LEA/School IDEA 2004 Part B application &amp; CSW-Special Education Spending Plan  </vt:lpstr>
      <vt:lpstr>PowerPoint Presentation</vt:lpstr>
      <vt:lpstr>WELCOME</vt:lpstr>
      <vt:lpstr>AGENDA </vt:lpstr>
      <vt:lpstr>25 CFR §39.104- How must a school’s base funding provide for student with disabilities.</vt:lpstr>
      <vt:lpstr>25 CFR §39.105 – Are Additional funds available for Special Education.</vt:lpstr>
      <vt:lpstr>PowerPoint Presentation</vt:lpstr>
      <vt:lpstr>Who is responsible in completing the documents?</vt:lpstr>
      <vt:lpstr>PowerPoint Presentation</vt:lpstr>
      <vt:lpstr>How to Login?  Step 1:</vt:lpstr>
      <vt:lpstr>Step 2:</vt:lpstr>
      <vt:lpstr>Step 3:</vt:lpstr>
      <vt:lpstr>Step 4</vt:lpstr>
      <vt:lpstr>LEA/School IDEA Part B Submission Statement</vt:lpstr>
      <vt:lpstr>How to Save </vt:lpstr>
      <vt:lpstr>LEA (BIE Funded school) Assurances</vt:lpstr>
      <vt:lpstr>Coordinated Early Intervening Services (CEIS) </vt:lpstr>
      <vt:lpstr>Optional:  Coordinated Early Intervening Services Plan</vt:lpstr>
      <vt:lpstr>Eligibility Requirements for CEIS</vt:lpstr>
      <vt:lpstr>COORDINATED EARLY INTERVENING SERVICES (CEIS)</vt:lpstr>
      <vt:lpstr>CEIS is:</vt:lpstr>
      <vt:lpstr>CEIS is not:</vt:lpstr>
      <vt:lpstr>Allowed activities for implementation of CEIS</vt:lpstr>
      <vt:lpstr> CEIS Plan Submission</vt:lpstr>
      <vt:lpstr>Monitoring to ensure appropriate use of CEIS funds for allowable purpose (CFR 34 Sect 300.226)</vt:lpstr>
      <vt:lpstr>NASIS Special Education Process Guide</vt:lpstr>
      <vt:lpstr>Where will DPA – Special Education get the information?</vt:lpstr>
      <vt:lpstr>State Education Agency Reporting</vt:lpstr>
      <vt:lpstr>What do we do if we change our mind about CEIS?</vt:lpstr>
      <vt:lpstr>Referral?</vt:lpstr>
      <vt:lpstr>Cooperative Agreement Unit (CAU)</vt:lpstr>
      <vt:lpstr>Optional:  Cooperative Agreement Unit (CAU)</vt:lpstr>
      <vt:lpstr>Cooperative Agreement Units (CAU)</vt:lpstr>
      <vt:lpstr>CAU Plan</vt:lpstr>
      <vt:lpstr>Submission of LEA School IDEA Part B Application SY2015-16</vt:lpstr>
      <vt:lpstr>What do we do when we complete this document?</vt:lpstr>
      <vt:lpstr>Role of the Native Star Reviewer</vt:lpstr>
      <vt:lpstr>What is the role of the NS Coach/ELO or ADD Reviewer ?</vt:lpstr>
      <vt:lpstr>What does the review choices mean?</vt:lpstr>
      <vt:lpstr>      Consolidated Schoolwide Budget (CSW)– Special Education (SPED) Spending Plan   http://www.bie.edu/Programs/SpecialEd/SEF/index.htm or  www.bie.edu/programs/specialeducation/fiscalmanagment  </vt:lpstr>
      <vt:lpstr>PowerPoint Presentation</vt:lpstr>
      <vt:lpstr>Step 2</vt:lpstr>
      <vt:lpstr>Step 3</vt:lpstr>
      <vt:lpstr>Consolidated Schoolwide Budget (CSW)- Special Education Spending Plan for SY2015-16</vt:lpstr>
      <vt:lpstr>Uploading Document in Native Star</vt:lpstr>
      <vt:lpstr>NS Document Upload                </vt:lpstr>
      <vt:lpstr>PowerPoint Presentation</vt:lpstr>
      <vt:lpstr>PowerPoint Presentation</vt:lpstr>
      <vt:lpstr>Document Upload  </vt:lpstr>
      <vt:lpstr>Final submission</vt:lpstr>
      <vt:lpstr>FINAL SUBMISSION OF DOCUMENTS to SEA/DPA</vt:lpstr>
      <vt:lpstr>Responsible Person for submission of reports</vt:lpstr>
      <vt:lpstr>Frequently Asked Questions</vt:lpstr>
      <vt:lpstr>Continue – Frequently Asked Questions</vt:lpstr>
      <vt:lpstr>Continue – Frequently Asked Questions</vt:lpstr>
      <vt:lpstr>Contact Information</vt:lpstr>
    </vt:vector>
  </TitlesOfParts>
  <Company>BIE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Document Upload for Native Star</dc:title>
  <dc:creator>Albert, Connie</dc:creator>
  <cp:lastModifiedBy>Albert, Connie</cp:lastModifiedBy>
  <cp:revision>125</cp:revision>
  <cp:lastPrinted>2015-03-05T17:55:31Z</cp:lastPrinted>
  <dcterms:created xsi:type="dcterms:W3CDTF">2014-02-05T20:31:11Z</dcterms:created>
  <dcterms:modified xsi:type="dcterms:W3CDTF">2015-03-05T20:07:56Z</dcterms:modified>
</cp:coreProperties>
</file>