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6" r:id="rId3"/>
    <p:sldId id="286" r:id="rId4"/>
    <p:sldId id="288" r:id="rId5"/>
    <p:sldId id="290" r:id="rId6"/>
    <p:sldId id="258" r:id="rId7"/>
    <p:sldId id="259" r:id="rId8"/>
    <p:sldId id="260" r:id="rId9"/>
    <p:sldId id="291" r:id="rId10"/>
    <p:sldId id="292" r:id="rId11"/>
    <p:sldId id="294" r:id="rId12"/>
    <p:sldId id="295" r:id="rId13"/>
    <p:sldId id="285"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94660"/>
  </p:normalViewPr>
  <p:slideViewPr>
    <p:cSldViewPr>
      <p:cViewPr varScale="1">
        <p:scale>
          <a:sx n="128" d="100"/>
          <a:sy n="128" d="100"/>
        </p:scale>
        <p:origin x="-2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1894F-735A-497E-9564-022E928F398C}" type="datetimeFigureOut">
              <a:rPr lang="en-US" smtClean="0"/>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A4B8C-4821-4004-9FFA-D7F231011F1F}" type="slidenum">
              <a:rPr lang="en-US" smtClean="0"/>
              <a:t>‹#›</a:t>
            </a:fld>
            <a:endParaRPr lang="en-US"/>
          </a:p>
        </p:txBody>
      </p:sp>
    </p:spTree>
    <p:extLst>
      <p:ext uri="{BB962C8B-B14F-4D97-AF65-F5344CB8AC3E}">
        <p14:creationId xmlns:p14="http://schemas.microsoft.com/office/powerpoint/2010/main" val="50976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A4B8C-4821-4004-9FFA-D7F231011F1F}" type="slidenum">
              <a:rPr lang="en-US" smtClean="0"/>
              <a:t>1</a:t>
            </a:fld>
            <a:endParaRPr lang="en-US"/>
          </a:p>
        </p:txBody>
      </p:sp>
    </p:spTree>
    <p:extLst>
      <p:ext uri="{BB962C8B-B14F-4D97-AF65-F5344CB8AC3E}">
        <p14:creationId xmlns:p14="http://schemas.microsoft.com/office/powerpoint/2010/main" val="342788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AFEE60-E92D-4530-A344-D330EE0028C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EE60-E92D-4530-A344-D330EE0028C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EE60-E92D-4530-A344-D330EE0028C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EE60-E92D-4530-A344-D330EE0028C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FEE60-E92D-4530-A344-D330EE0028C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AFEE60-E92D-4530-A344-D330EE0028CC}"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FEE60-E92D-4530-A344-D330EE0028CC}"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FEE60-E92D-4530-A344-D330EE0028CC}"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FEE60-E92D-4530-A344-D330EE0028CC}"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FEE60-E92D-4530-A344-D330EE0028CC}"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0E76B-7D56-4BDB-BBC8-DC2B46CCC4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6AFEE60-E92D-4530-A344-D330EE0028CC}" type="datetimeFigureOut">
              <a:rPr lang="en-US" smtClean="0"/>
              <a:t>10/15/2015</a:t>
            </a:fld>
            <a:endParaRPr lang="en-US"/>
          </a:p>
        </p:txBody>
      </p:sp>
      <p:sp>
        <p:nvSpPr>
          <p:cNvPr id="9" name="Slide Number Placeholder 8"/>
          <p:cNvSpPr>
            <a:spLocks noGrp="1"/>
          </p:cNvSpPr>
          <p:nvPr>
            <p:ph type="sldNum" sz="quarter" idx="11"/>
          </p:nvPr>
        </p:nvSpPr>
        <p:spPr/>
        <p:txBody>
          <a:bodyPr/>
          <a:lstStyle/>
          <a:p>
            <a:fld id="{BEB0E76B-7D56-4BDB-BBC8-DC2B46CCC48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B0E76B-7D56-4BDB-BBC8-DC2B46CCC48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6AFEE60-E92D-4530-A344-D330EE0028CC}" type="datetimeFigureOut">
              <a:rPr lang="en-US" smtClean="0"/>
              <a:t>10/15/2015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enter.serve.org/nche/pr/er_poster.php#yout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ie.edu/Programs/supprog/TitleI/index.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valerie.todacheene@bi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543800" cy="1908175"/>
          </a:xfrm>
        </p:spPr>
        <p:txBody>
          <a:bodyPr/>
          <a:lstStyle/>
          <a:p>
            <a:r>
              <a:rPr lang="en-US" dirty="0" smtClean="0"/>
              <a:t/>
            </a:r>
            <a:br>
              <a:rPr lang="en-US" dirty="0" smtClean="0"/>
            </a:br>
            <a:r>
              <a:rPr lang="en-US" sz="4000" dirty="0" smtClean="0"/>
              <a:t>Family Engagement/Homeless Liaison Training 2015-16 SY</a:t>
            </a:r>
            <a:endParaRPr lang="en-US" sz="4000" dirty="0"/>
          </a:p>
        </p:txBody>
      </p:sp>
      <p:sp>
        <p:nvSpPr>
          <p:cNvPr id="3" name="Subtitle 2"/>
          <p:cNvSpPr>
            <a:spLocks noGrp="1"/>
          </p:cNvSpPr>
          <p:nvPr>
            <p:ph type="subTitle" idx="1"/>
          </p:nvPr>
        </p:nvSpPr>
        <p:spPr/>
        <p:txBody>
          <a:bodyPr/>
          <a:lstStyle/>
          <a:p>
            <a:r>
              <a:rPr lang="en-US" dirty="0" smtClean="0"/>
              <a:t>October 15, 2015</a:t>
            </a:r>
          </a:p>
          <a:p>
            <a:r>
              <a:rPr lang="en-US" dirty="0" smtClean="0"/>
              <a:t>Facilitated by: Valerie Todacheene</a:t>
            </a:r>
            <a:endParaRPr lang="en-US" dirty="0"/>
          </a:p>
        </p:txBody>
      </p:sp>
      <p:grpSp>
        <p:nvGrpSpPr>
          <p:cNvPr id="5" name="Group 4"/>
          <p:cNvGrpSpPr/>
          <p:nvPr/>
        </p:nvGrpSpPr>
        <p:grpSpPr>
          <a:xfrm>
            <a:off x="821470" y="3657601"/>
            <a:ext cx="6569929" cy="225964"/>
            <a:chOff x="0" y="0"/>
            <a:chExt cx="2375662" cy="395021"/>
          </a:xfrm>
        </p:grpSpPr>
        <p:grpSp>
          <p:nvGrpSpPr>
            <p:cNvPr id="6" name="Group 5"/>
            <p:cNvGrpSpPr/>
            <p:nvPr/>
          </p:nvGrpSpPr>
          <p:grpSpPr>
            <a:xfrm>
              <a:off x="0" y="0"/>
              <a:ext cx="474112" cy="395021"/>
              <a:chOff x="0" y="0"/>
              <a:chExt cx="509270" cy="385445"/>
            </a:xfrm>
          </p:grpSpPr>
          <p:sp>
            <p:nvSpPr>
              <p:cNvPr id="19" name="Cross 18"/>
              <p:cNvSpPr/>
              <p:nvPr/>
            </p:nvSpPr>
            <p:spPr>
              <a:xfrm>
                <a:off x="0" y="0"/>
                <a:ext cx="509270" cy="38544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Cross 19"/>
              <p:cNvSpPr/>
              <p:nvPr/>
            </p:nvSpPr>
            <p:spPr>
              <a:xfrm>
                <a:off x="117044" y="95097"/>
                <a:ext cx="285750" cy="175895"/>
              </a:xfrm>
              <a:prstGeom prst="plu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oup 6"/>
            <p:cNvGrpSpPr/>
            <p:nvPr/>
          </p:nvGrpSpPr>
          <p:grpSpPr>
            <a:xfrm>
              <a:off x="475488" y="0"/>
              <a:ext cx="474112" cy="395021"/>
              <a:chOff x="0" y="0"/>
              <a:chExt cx="509270" cy="385445"/>
            </a:xfrm>
          </p:grpSpPr>
          <p:sp>
            <p:nvSpPr>
              <p:cNvPr id="17" name="Cross 16"/>
              <p:cNvSpPr/>
              <p:nvPr/>
            </p:nvSpPr>
            <p:spPr>
              <a:xfrm>
                <a:off x="0" y="0"/>
                <a:ext cx="509270" cy="38544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Cross 17"/>
              <p:cNvSpPr/>
              <p:nvPr/>
            </p:nvSpPr>
            <p:spPr>
              <a:xfrm>
                <a:off x="117044" y="95097"/>
                <a:ext cx="285750" cy="175895"/>
              </a:xfrm>
              <a:prstGeom prst="plu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p:cNvGrpSpPr/>
            <p:nvPr/>
          </p:nvGrpSpPr>
          <p:grpSpPr>
            <a:xfrm>
              <a:off x="950976" y="0"/>
              <a:ext cx="473710" cy="394970"/>
              <a:chOff x="0" y="0"/>
              <a:chExt cx="509270" cy="385445"/>
            </a:xfrm>
          </p:grpSpPr>
          <p:sp>
            <p:nvSpPr>
              <p:cNvPr id="15" name="Cross 14"/>
              <p:cNvSpPr/>
              <p:nvPr/>
            </p:nvSpPr>
            <p:spPr>
              <a:xfrm>
                <a:off x="0" y="0"/>
                <a:ext cx="509270" cy="38544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Cross 15"/>
              <p:cNvSpPr/>
              <p:nvPr/>
            </p:nvSpPr>
            <p:spPr>
              <a:xfrm>
                <a:off x="117044" y="95097"/>
                <a:ext cx="285750" cy="175895"/>
              </a:xfrm>
              <a:prstGeom prst="plu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Group 8"/>
            <p:cNvGrpSpPr/>
            <p:nvPr/>
          </p:nvGrpSpPr>
          <p:grpSpPr>
            <a:xfrm>
              <a:off x="1419149" y="0"/>
              <a:ext cx="474112" cy="395021"/>
              <a:chOff x="0" y="0"/>
              <a:chExt cx="509270" cy="385445"/>
            </a:xfrm>
          </p:grpSpPr>
          <p:sp>
            <p:nvSpPr>
              <p:cNvPr id="13" name="Cross 12"/>
              <p:cNvSpPr/>
              <p:nvPr/>
            </p:nvSpPr>
            <p:spPr>
              <a:xfrm>
                <a:off x="0" y="0"/>
                <a:ext cx="509270" cy="38544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Cross 13"/>
              <p:cNvSpPr/>
              <p:nvPr/>
            </p:nvSpPr>
            <p:spPr>
              <a:xfrm>
                <a:off x="117044" y="95097"/>
                <a:ext cx="285750" cy="175895"/>
              </a:xfrm>
              <a:prstGeom prst="plu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p:cNvGrpSpPr/>
            <p:nvPr/>
          </p:nvGrpSpPr>
          <p:grpSpPr>
            <a:xfrm>
              <a:off x="1901952" y="0"/>
              <a:ext cx="473710" cy="394970"/>
              <a:chOff x="0" y="0"/>
              <a:chExt cx="509270" cy="385445"/>
            </a:xfrm>
          </p:grpSpPr>
          <p:sp>
            <p:nvSpPr>
              <p:cNvPr id="11" name="Cross 10"/>
              <p:cNvSpPr/>
              <p:nvPr/>
            </p:nvSpPr>
            <p:spPr>
              <a:xfrm>
                <a:off x="0" y="0"/>
                <a:ext cx="509270" cy="38544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ross 11"/>
              <p:cNvSpPr/>
              <p:nvPr/>
            </p:nvSpPr>
            <p:spPr>
              <a:xfrm>
                <a:off x="117044" y="95097"/>
                <a:ext cx="285750" cy="175895"/>
              </a:xfrm>
              <a:prstGeom prst="plu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751" y="4648200"/>
            <a:ext cx="123329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6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McKinney-Vento Act</a:t>
            </a:r>
            <a:endParaRPr lang="en-US" dirty="0"/>
          </a:p>
        </p:txBody>
      </p:sp>
      <p:sp>
        <p:nvSpPr>
          <p:cNvPr id="3" name="Content Placeholder 2"/>
          <p:cNvSpPr>
            <a:spLocks noGrp="1"/>
          </p:cNvSpPr>
          <p:nvPr>
            <p:ph idx="1"/>
          </p:nvPr>
        </p:nvSpPr>
        <p:spPr>
          <a:xfrm>
            <a:off x="457200" y="1371600"/>
            <a:ext cx="7620000" cy="4800600"/>
          </a:xfrm>
        </p:spPr>
        <p:txBody>
          <a:bodyPr>
            <a:normAutofit/>
          </a:bodyPr>
          <a:lstStyle/>
          <a:p>
            <a:pPr marL="344488" indent="-342900">
              <a:lnSpc>
                <a:spcPct val="90000"/>
              </a:lnSpc>
            </a:pPr>
            <a:r>
              <a:rPr lang="en-US" sz="2000" dirty="0" smtClean="0"/>
              <a:t>States </a:t>
            </a:r>
            <a:r>
              <a:rPr lang="en-US" sz="2000" dirty="0"/>
              <a:t>are prohibited from segregating homeless students in separate schools, separate programs within schools, or separate settings within schools. [722(e)(3)(A)]</a:t>
            </a:r>
          </a:p>
          <a:p>
            <a:pPr marL="341313" indent="-339725">
              <a:lnSpc>
                <a:spcPct val="90000"/>
              </a:lnSpc>
            </a:pPr>
            <a:r>
              <a:rPr lang="en-US" sz="2000" dirty="0"/>
              <a:t>Local educational agencies will designate an appropriate staff person, who may also be a coordinator for other Federal programs, as a local educational agency liaison for homeless children and youths, to carry out the duties… [722(g)(1)(J)(ii</a:t>
            </a:r>
            <a:r>
              <a:rPr lang="en-US" sz="2000" dirty="0" smtClean="0"/>
              <a:t>)]</a:t>
            </a:r>
          </a:p>
          <a:p>
            <a:pPr marL="341313" indent="-339725">
              <a:lnSpc>
                <a:spcPct val="90000"/>
              </a:lnSpc>
            </a:pPr>
            <a:r>
              <a:rPr lang="en-US" sz="2000" dirty="0" smtClean="0"/>
              <a:t>SEAs </a:t>
            </a:r>
            <a:r>
              <a:rPr lang="en-US" sz="2000" dirty="0"/>
              <a:t>and LEAs must develop, review and revise their policies to remove barriers to the enrollment and retention of children and youth in homeless situations.  [722(g)(1)(I)]</a:t>
            </a:r>
          </a:p>
          <a:p>
            <a:pPr marL="341313" indent="-339725">
              <a:lnSpc>
                <a:spcPct val="90000"/>
              </a:lnSpc>
            </a:pPr>
            <a:endParaRPr lang="en-US" sz="2000" dirty="0"/>
          </a:p>
          <a:p>
            <a:pPr marL="341313" indent="-339725">
              <a:lnSpc>
                <a:spcPct val="90000"/>
              </a:lnSpc>
            </a:pPr>
            <a:endParaRPr lang="en-US" sz="2000" dirty="0"/>
          </a:p>
        </p:txBody>
      </p:sp>
    </p:spTree>
    <p:extLst>
      <p:ext uri="{BB962C8B-B14F-4D97-AF65-F5344CB8AC3E}">
        <p14:creationId xmlns:p14="http://schemas.microsoft.com/office/powerpoint/2010/main" val="269611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1143000"/>
          </a:xfrm>
        </p:spPr>
        <p:txBody>
          <a:bodyPr>
            <a:normAutofit/>
          </a:bodyPr>
          <a:lstStyle/>
          <a:p>
            <a:r>
              <a:rPr lang="en-US" dirty="0" smtClean="0"/>
              <a:t>Public Notice</a:t>
            </a:r>
            <a:endParaRPr lang="en-US" dirty="0"/>
          </a:p>
        </p:txBody>
      </p:sp>
      <p:sp>
        <p:nvSpPr>
          <p:cNvPr id="3" name="Content Placeholder 2"/>
          <p:cNvSpPr>
            <a:spLocks noGrp="1"/>
          </p:cNvSpPr>
          <p:nvPr>
            <p:ph idx="1"/>
          </p:nvPr>
        </p:nvSpPr>
        <p:spPr>
          <a:xfrm>
            <a:off x="457200" y="1219200"/>
            <a:ext cx="6629400" cy="4525963"/>
          </a:xfrm>
        </p:spPr>
        <p:txBody>
          <a:bodyPr>
            <a:normAutofit/>
          </a:bodyPr>
          <a:lstStyle/>
          <a:p>
            <a:pPr marL="1588" indent="0">
              <a:lnSpc>
                <a:spcPct val="90000"/>
              </a:lnSpc>
              <a:buNone/>
            </a:pPr>
            <a:r>
              <a:rPr lang="en-US" sz="3100" dirty="0" smtClean="0">
                <a:solidFill>
                  <a:schemeClr val="accent5">
                    <a:lumMod val="50000"/>
                  </a:schemeClr>
                </a:solidFill>
                <a:hlinkClick r:id="rId2"/>
              </a:rPr>
              <a:t>http://center.serve.org/nche/pr/er_poster.php#youth</a:t>
            </a:r>
            <a:endParaRPr lang="en-US" sz="3100" dirty="0" smtClean="0">
              <a:solidFill>
                <a:schemeClr val="accent5">
                  <a:lumMod val="50000"/>
                </a:schemeClr>
              </a:solidFill>
            </a:endParaRPr>
          </a:p>
          <a:p>
            <a:pPr marL="1588" indent="0">
              <a:lnSpc>
                <a:spcPct val="90000"/>
              </a:lnSpc>
              <a:buNone/>
            </a:pPr>
            <a:endParaRPr lang="en-US" sz="3100" dirty="0" smtClean="0">
              <a:solidFill>
                <a:schemeClr val="accent5">
                  <a:lumMod val="50000"/>
                </a:schemeClr>
              </a:solidFill>
            </a:endParaRPr>
          </a:p>
          <a:p>
            <a:pPr marL="1588" indent="0">
              <a:lnSpc>
                <a:spcPct val="90000"/>
              </a:lnSpc>
              <a:buNone/>
            </a:pPr>
            <a:endParaRPr lang="en-US" sz="3100" dirty="0" smtClean="0">
              <a:solidFill>
                <a:schemeClr val="accent5">
                  <a:lumMod val="50000"/>
                </a:schemeClr>
              </a:solidFill>
            </a:endParaRPr>
          </a:p>
        </p:txBody>
      </p:sp>
      <p:pic>
        <p:nvPicPr>
          <p:cNvPr id="5" name="Picture 4"/>
          <p:cNvPicPr/>
          <p:nvPr/>
        </p:nvPicPr>
        <p:blipFill rotWithShape="1">
          <a:blip r:embed="rId3"/>
          <a:srcRect l="18910" t="14530" r="68590" b="32051"/>
          <a:stretch/>
        </p:blipFill>
        <p:spPr bwMode="auto">
          <a:xfrm>
            <a:off x="3200400" y="1981200"/>
            <a:ext cx="2452688" cy="4340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7747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48600" cy="1143000"/>
          </a:xfrm>
        </p:spPr>
        <p:txBody>
          <a:bodyPr>
            <a:normAutofit/>
          </a:bodyPr>
          <a:lstStyle/>
          <a:p>
            <a:r>
              <a:rPr lang="en-US" dirty="0" smtClean="0"/>
              <a:t>Accountability</a:t>
            </a:r>
            <a:endParaRPr lang="en-US" dirty="0"/>
          </a:p>
        </p:txBody>
      </p:sp>
      <p:sp>
        <p:nvSpPr>
          <p:cNvPr id="3" name="Content Placeholder 2"/>
          <p:cNvSpPr>
            <a:spLocks noGrp="1"/>
          </p:cNvSpPr>
          <p:nvPr>
            <p:ph idx="1"/>
          </p:nvPr>
        </p:nvSpPr>
        <p:spPr>
          <a:xfrm>
            <a:off x="609600" y="1447800"/>
            <a:ext cx="7772400" cy="4525963"/>
          </a:xfrm>
        </p:spPr>
        <p:txBody>
          <a:bodyPr>
            <a:normAutofit/>
          </a:bodyPr>
          <a:lstStyle/>
          <a:p>
            <a:pPr marL="1588" indent="0">
              <a:lnSpc>
                <a:spcPct val="90000"/>
              </a:lnSpc>
              <a:buNone/>
            </a:pPr>
            <a:r>
              <a:rPr lang="en-US" sz="3100" dirty="0" smtClean="0">
                <a:solidFill>
                  <a:schemeClr val="accent5">
                    <a:lumMod val="50000"/>
                  </a:schemeClr>
                </a:solidFill>
              </a:rPr>
              <a:t>Data Collection</a:t>
            </a:r>
          </a:p>
          <a:p>
            <a:pPr lvl="1">
              <a:buFont typeface="Wingdings" pitchFamily="2" charset="2"/>
              <a:buChar char="§"/>
            </a:pPr>
            <a:r>
              <a:rPr lang="en-US" sz="2400" i="0" dirty="0" smtClean="0"/>
              <a:t>All LEAs Identify Homeless Children &amp; Youth in NASIS</a:t>
            </a:r>
          </a:p>
          <a:p>
            <a:pPr lvl="1">
              <a:buFont typeface="Wingdings" pitchFamily="2" charset="2"/>
              <a:buChar char="§"/>
            </a:pPr>
            <a:r>
              <a:rPr lang="en-US" sz="2400" i="0" dirty="0" smtClean="0"/>
              <a:t>LEAs with Sub-Grants</a:t>
            </a:r>
          </a:p>
          <a:p>
            <a:pPr lvl="2"/>
            <a:endParaRPr lang="en-US" dirty="0" smtClean="0"/>
          </a:p>
          <a:p>
            <a:pPr lvl="1"/>
            <a:endParaRPr lang="en-US" dirty="0"/>
          </a:p>
        </p:txBody>
      </p:sp>
    </p:spTree>
    <p:extLst>
      <p:ext uri="{BB962C8B-B14F-4D97-AF65-F5344CB8AC3E}">
        <p14:creationId xmlns:p14="http://schemas.microsoft.com/office/powerpoint/2010/main" val="3542808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sz="2800" dirty="0" smtClean="0"/>
              <a:t>Copies of presentations will be on the BIE Website at:</a:t>
            </a:r>
          </a:p>
          <a:p>
            <a:pPr marL="114300" indent="0">
              <a:buNone/>
            </a:pPr>
            <a:r>
              <a:rPr lang="en-US" sz="2800" dirty="0" smtClean="0">
                <a:hlinkClick r:id="rId2"/>
              </a:rPr>
              <a:t>http</a:t>
            </a:r>
            <a:r>
              <a:rPr lang="en-US" sz="2800" dirty="0">
                <a:hlinkClick r:id="rId2"/>
              </a:rPr>
              <a:t>://www.bie.edu/Programs/supprog/TitleI/index.htm</a:t>
            </a:r>
            <a:endParaRPr lang="en-US" sz="2800" dirty="0"/>
          </a:p>
          <a:p>
            <a:endParaRPr lang="en-US" sz="2800" dirty="0" smtClean="0"/>
          </a:p>
          <a:p>
            <a:endParaRPr lang="en-US" dirty="0"/>
          </a:p>
        </p:txBody>
      </p:sp>
    </p:spTree>
    <p:extLst>
      <p:ext uri="{BB962C8B-B14F-4D97-AF65-F5344CB8AC3E}">
        <p14:creationId xmlns:p14="http://schemas.microsoft.com/office/powerpoint/2010/main" val="2637239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dirty="0" smtClean="0"/>
              <a:t>Any Questions, Contact:</a:t>
            </a:r>
            <a:endParaRPr lang="en-US" dirty="0"/>
          </a:p>
        </p:txBody>
      </p:sp>
      <p:sp>
        <p:nvSpPr>
          <p:cNvPr id="3" name="Content Placeholder 2"/>
          <p:cNvSpPr>
            <a:spLocks noGrp="1"/>
          </p:cNvSpPr>
          <p:nvPr>
            <p:ph idx="1"/>
          </p:nvPr>
        </p:nvSpPr>
        <p:spPr/>
        <p:txBody>
          <a:bodyPr/>
          <a:lstStyle/>
          <a:p>
            <a:pPr marL="114300" indent="0" algn="ctr">
              <a:buNone/>
            </a:pPr>
            <a:endParaRPr lang="en-US" sz="3600" dirty="0" smtClean="0"/>
          </a:p>
          <a:p>
            <a:pPr marL="114300" indent="0" algn="ctr">
              <a:buNone/>
            </a:pPr>
            <a:r>
              <a:rPr lang="en-US" sz="3600" dirty="0" smtClean="0"/>
              <a:t>Valerie Todacheene, </a:t>
            </a:r>
            <a:r>
              <a:rPr lang="en-US" sz="3600" dirty="0" err="1" smtClean="0"/>
              <a:t>Ed.D</a:t>
            </a:r>
            <a:r>
              <a:rPr lang="en-US" sz="3600" dirty="0" smtClean="0"/>
              <a:t>.</a:t>
            </a:r>
            <a:endParaRPr lang="en-US" sz="3600" dirty="0"/>
          </a:p>
          <a:p>
            <a:pPr marL="114300" indent="0" algn="ctr">
              <a:buNone/>
            </a:pPr>
            <a:r>
              <a:rPr lang="en-US" sz="3600" dirty="0" smtClean="0"/>
              <a:t>Education Program Specialist, DPA</a:t>
            </a:r>
            <a:endParaRPr lang="en-US" sz="3600" dirty="0"/>
          </a:p>
          <a:p>
            <a:pPr marL="114300" indent="0" algn="ctr">
              <a:buNone/>
            </a:pPr>
            <a:r>
              <a:rPr lang="en-US" sz="3600" dirty="0" smtClean="0">
                <a:hlinkClick r:id="rId2"/>
              </a:rPr>
              <a:t>valerie.todacheene@bie.edu</a:t>
            </a:r>
            <a:endParaRPr lang="en-US" sz="3600" dirty="0" smtClean="0"/>
          </a:p>
          <a:p>
            <a:pPr marL="114300" indent="0" algn="ctr">
              <a:buNone/>
            </a:pPr>
            <a:r>
              <a:rPr lang="en-US" sz="3600" dirty="0" smtClean="0"/>
              <a:t>505-563-5269</a:t>
            </a:r>
            <a:endParaRPr lang="en-US" sz="3600" dirty="0"/>
          </a:p>
          <a:p>
            <a:endParaRPr lang="en-US" dirty="0"/>
          </a:p>
        </p:txBody>
      </p:sp>
    </p:spTree>
    <p:extLst>
      <p:ext uri="{BB962C8B-B14F-4D97-AF65-F5344CB8AC3E}">
        <p14:creationId xmlns:p14="http://schemas.microsoft.com/office/powerpoint/2010/main" val="448869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 Monitoring</a:t>
            </a:r>
            <a:endParaRPr lang="en-US" dirty="0"/>
          </a:p>
        </p:txBody>
      </p:sp>
      <p:sp>
        <p:nvSpPr>
          <p:cNvPr id="3" name="Content Placeholder 2"/>
          <p:cNvSpPr>
            <a:spLocks noGrp="1"/>
          </p:cNvSpPr>
          <p:nvPr>
            <p:ph idx="1"/>
          </p:nvPr>
        </p:nvSpPr>
        <p:spPr>
          <a:xfrm>
            <a:off x="228600" y="1600200"/>
            <a:ext cx="7848600" cy="4800600"/>
          </a:xfrm>
        </p:spPr>
        <p:txBody>
          <a:bodyPr>
            <a:normAutofit/>
          </a:bodyPr>
          <a:lstStyle/>
          <a:p>
            <a:r>
              <a:rPr lang="en-US" sz="2800" dirty="0" smtClean="0"/>
              <a:t>IA&amp;S Monitoring 2011-12, 2012-13, 2013-14, 2014-15</a:t>
            </a:r>
          </a:p>
          <a:p>
            <a:endParaRPr lang="en-US" sz="2800" dirty="0" smtClean="0"/>
          </a:p>
          <a:p>
            <a:r>
              <a:rPr lang="en-US" sz="2800" dirty="0" smtClean="0"/>
              <a:t>Communicate with ADDs/ELOs on non-compliance</a:t>
            </a:r>
          </a:p>
          <a:p>
            <a:endParaRPr lang="en-US" sz="2800" dirty="0" smtClean="0"/>
          </a:p>
          <a:p>
            <a:r>
              <a:rPr lang="en-US" sz="2800" dirty="0" smtClean="0"/>
              <a:t>Provide support on Family Engagement/Homeless</a:t>
            </a:r>
          </a:p>
        </p:txBody>
      </p:sp>
    </p:spTree>
    <p:extLst>
      <p:ext uri="{BB962C8B-B14F-4D97-AF65-F5344CB8AC3E}">
        <p14:creationId xmlns:p14="http://schemas.microsoft.com/office/powerpoint/2010/main" val="120315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IA&amp;S Monitoring SY 2015-16</a:t>
            </a:r>
            <a:endParaRPr lang="en-US" dirty="0"/>
          </a:p>
        </p:txBody>
      </p:sp>
      <p:sp>
        <p:nvSpPr>
          <p:cNvPr id="3" name="Content Placeholder 2"/>
          <p:cNvSpPr>
            <a:spLocks noGrp="1"/>
          </p:cNvSpPr>
          <p:nvPr>
            <p:ph idx="1"/>
          </p:nvPr>
        </p:nvSpPr>
        <p:spPr>
          <a:xfrm>
            <a:off x="228600" y="1371600"/>
            <a:ext cx="7848600" cy="5029200"/>
          </a:xfrm>
        </p:spPr>
        <p:txBody>
          <a:bodyPr numCol="2">
            <a:normAutofit lnSpcReduction="10000"/>
          </a:bodyPr>
          <a:lstStyle/>
          <a:p>
            <a:pPr marL="114300" indent="0">
              <a:buNone/>
            </a:pPr>
            <a:r>
              <a:rPr lang="en-US" sz="2500" b="1" dirty="0" smtClean="0"/>
              <a:t>ON-SITE VISIT(S)</a:t>
            </a:r>
          </a:p>
          <a:p>
            <a:r>
              <a:rPr lang="en-US" sz="2000" dirty="0" smtClean="0"/>
              <a:t>Chitimacha Tribal School</a:t>
            </a:r>
          </a:p>
          <a:p>
            <a:r>
              <a:rPr lang="en-US" sz="2000" dirty="0" smtClean="0"/>
              <a:t>Fond du Lac </a:t>
            </a:r>
            <a:r>
              <a:rPr lang="en-US" sz="2000" dirty="0" err="1" smtClean="0"/>
              <a:t>Ojibwe</a:t>
            </a:r>
            <a:r>
              <a:rPr lang="en-US" sz="2000" dirty="0" smtClean="0"/>
              <a:t> School</a:t>
            </a:r>
            <a:endParaRPr lang="en-US" sz="2000" dirty="0"/>
          </a:p>
          <a:p>
            <a:r>
              <a:rPr lang="en-US" sz="2000" dirty="0" smtClean="0"/>
              <a:t>Hannahville Indian School</a:t>
            </a:r>
          </a:p>
          <a:p>
            <a:r>
              <a:rPr lang="en-US" sz="2000" dirty="0" smtClean="0"/>
              <a:t>Jones Academy</a:t>
            </a:r>
          </a:p>
          <a:p>
            <a:r>
              <a:rPr lang="en-US" sz="2000" dirty="0" smtClean="0"/>
              <a:t>Lower Brule Day School</a:t>
            </a:r>
          </a:p>
          <a:p>
            <a:r>
              <a:rPr lang="en-US" sz="2000" dirty="0" smtClean="0"/>
              <a:t>Menominee Tribal School</a:t>
            </a:r>
          </a:p>
          <a:p>
            <a:r>
              <a:rPr lang="en-US" sz="2000" dirty="0" smtClean="0"/>
              <a:t>Meskwaki Settlement School</a:t>
            </a:r>
          </a:p>
          <a:p>
            <a:r>
              <a:rPr lang="en-US" sz="2000" dirty="0" smtClean="0"/>
              <a:t>Oneida Nation School System</a:t>
            </a:r>
          </a:p>
          <a:p>
            <a:r>
              <a:rPr lang="en-US" sz="2000" dirty="0" smtClean="0"/>
              <a:t>Porcupine Day School</a:t>
            </a:r>
          </a:p>
          <a:p>
            <a:r>
              <a:rPr lang="en-US" sz="2000" dirty="0" smtClean="0"/>
              <a:t>Sequoyah High School</a:t>
            </a:r>
          </a:p>
          <a:p>
            <a:r>
              <a:rPr lang="en-US" sz="2000" dirty="0" smtClean="0"/>
              <a:t>St. Francis Indian School</a:t>
            </a:r>
          </a:p>
          <a:p>
            <a:r>
              <a:rPr lang="en-US" sz="2000" dirty="0" smtClean="0"/>
              <a:t>Black Mesa Community School</a:t>
            </a:r>
          </a:p>
          <a:p>
            <a:r>
              <a:rPr lang="en-US" sz="2000" dirty="0" err="1" smtClean="0"/>
              <a:t>Greyhills</a:t>
            </a:r>
            <a:r>
              <a:rPr lang="en-US" sz="2000" dirty="0" smtClean="0"/>
              <a:t> Academy High School</a:t>
            </a:r>
          </a:p>
          <a:p>
            <a:r>
              <a:rPr lang="en-US" sz="2000" dirty="0" err="1" smtClean="0"/>
              <a:t>Jeehdeez’a</a:t>
            </a:r>
            <a:r>
              <a:rPr lang="en-US" sz="2000" dirty="0" smtClean="0"/>
              <a:t> Elementary School</a:t>
            </a:r>
          </a:p>
          <a:p>
            <a:r>
              <a:rPr lang="en-US" sz="2000" dirty="0" err="1" smtClean="0"/>
              <a:t>Kaibeto</a:t>
            </a:r>
            <a:r>
              <a:rPr lang="en-US" sz="2000" dirty="0" smtClean="0"/>
              <a:t> Boarding School</a:t>
            </a:r>
          </a:p>
          <a:p>
            <a:r>
              <a:rPr lang="en-US" sz="2000" dirty="0" err="1" smtClean="0"/>
              <a:t>Tseii’ahi</a:t>
            </a:r>
            <a:r>
              <a:rPr lang="en-US" sz="2000" dirty="0" smtClean="0"/>
              <a:t> Community School</a:t>
            </a:r>
          </a:p>
          <a:p>
            <a:r>
              <a:rPr lang="en-US" sz="2000" dirty="0" smtClean="0"/>
              <a:t>Wingate High School</a:t>
            </a:r>
          </a:p>
          <a:p>
            <a:r>
              <a:rPr lang="en-US" sz="2000" dirty="0" smtClean="0"/>
              <a:t>Blackwater Community School</a:t>
            </a:r>
          </a:p>
          <a:p>
            <a:r>
              <a:rPr lang="en-US" sz="2000" dirty="0" smtClean="0"/>
              <a:t>Coeur d’Alene Tribal School</a:t>
            </a:r>
          </a:p>
          <a:p>
            <a:r>
              <a:rPr lang="en-US" sz="2000" dirty="0" smtClean="0"/>
              <a:t>Gila Crossing Community School</a:t>
            </a:r>
          </a:p>
          <a:p>
            <a:r>
              <a:rPr lang="en-US" sz="2000" dirty="0" err="1" smtClean="0"/>
              <a:t>Noli</a:t>
            </a:r>
            <a:r>
              <a:rPr lang="en-US" sz="2000" dirty="0" smtClean="0"/>
              <a:t> Indian School</a:t>
            </a:r>
          </a:p>
          <a:p>
            <a:r>
              <a:rPr lang="en-US" sz="2000" dirty="0" smtClean="0"/>
              <a:t>Northern Cheyenne Tribal School</a:t>
            </a:r>
          </a:p>
          <a:p>
            <a:r>
              <a:rPr lang="en-US" sz="2000" dirty="0" smtClean="0"/>
              <a:t>Pine Hill Schools</a:t>
            </a:r>
          </a:p>
          <a:p>
            <a:r>
              <a:rPr lang="en-US" sz="2000" dirty="0" smtClean="0"/>
              <a:t>Sherman Indian High School</a:t>
            </a:r>
          </a:p>
          <a:p>
            <a:r>
              <a:rPr lang="en-US" sz="2000" dirty="0" err="1" smtClean="0"/>
              <a:t>Te</a:t>
            </a:r>
            <a:r>
              <a:rPr lang="en-US" sz="2000" dirty="0" smtClean="0"/>
              <a:t> </a:t>
            </a:r>
            <a:r>
              <a:rPr lang="en-US" sz="2000" dirty="0" err="1" smtClean="0"/>
              <a:t>Tsu</a:t>
            </a:r>
            <a:r>
              <a:rPr lang="en-US" sz="2000" dirty="0" smtClean="0"/>
              <a:t> </a:t>
            </a:r>
            <a:r>
              <a:rPr lang="en-US" sz="2000" dirty="0" err="1" smtClean="0"/>
              <a:t>Geh</a:t>
            </a:r>
            <a:r>
              <a:rPr lang="en-US" sz="2000" dirty="0" smtClean="0"/>
              <a:t> </a:t>
            </a:r>
            <a:r>
              <a:rPr lang="en-US" sz="2000" dirty="0" err="1" smtClean="0"/>
              <a:t>Oweenge</a:t>
            </a:r>
            <a:r>
              <a:rPr lang="en-US" sz="2000" dirty="0" smtClean="0"/>
              <a:t> Day School</a:t>
            </a:r>
          </a:p>
          <a:p>
            <a:pPr marL="114300" indent="0">
              <a:buNone/>
            </a:pPr>
            <a:endParaRPr lang="en-US" sz="2600" b="1" dirty="0" smtClean="0"/>
          </a:p>
        </p:txBody>
      </p:sp>
    </p:spTree>
    <p:extLst>
      <p:ext uri="{BB962C8B-B14F-4D97-AF65-F5344CB8AC3E}">
        <p14:creationId xmlns:p14="http://schemas.microsoft.com/office/powerpoint/2010/main" val="143277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IA&amp;S Monitoring Indicators</a:t>
            </a:r>
            <a:endParaRPr lang="en-US" dirty="0"/>
          </a:p>
        </p:txBody>
      </p:sp>
      <p:sp>
        <p:nvSpPr>
          <p:cNvPr id="3" name="Content Placeholder 2"/>
          <p:cNvSpPr>
            <a:spLocks noGrp="1"/>
          </p:cNvSpPr>
          <p:nvPr>
            <p:ph idx="1"/>
          </p:nvPr>
        </p:nvSpPr>
        <p:spPr>
          <a:xfrm>
            <a:off x="228600" y="1371600"/>
            <a:ext cx="7848600" cy="5029200"/>
          </a:xfrm>
        </p:spPr>
        <p:txBody>
          <a:bodyPr>
            <a:normAutofit fontScale="62500" lnSpcReduction="20000"/>
          </a:bodyPr>
          <a:lstStyle/>
          <a:p>
            <a:pPr marL="114300" indent="0">
              <a:buNone/>
            </a:pPr>
            <a:r>
              <a:rPr lang="en-US" sz="3800" b="1" dirty="0" smtClean="0"/>
              <a:t>Title I Schoolwide Plan-Stakeholders Involvement</a:t>
            </a:r>
            <a:endParaRPr lang="en-US" sz="3800" b="1" dirty="0"/>
          </a:p>
          <a:p>
            <a:r>
              <a:rPr lang="en-US" sz="1800" dirty="0"/>
              <a:t>The Local Education Agency (LEA) plans, designs, reviews, and revises the Title I Schoolwide Plan in consultation with appropriate stakeholders, including: teachers, principals, parents, and school administrators.</a:t>
            </a:r>
            <a:r>
              <a:rPr lang="en-US" sz="1800" b="1" dirty="0"/>
              <a:t> </a:t>
            </a:r>
            <a:r>
              <a:rPr lang="en-US" sz="1800" b="1" i="1" dirty="0"/>
              <a:t>[ESEA Section 1112(d)(1-3) and ESEA Section 1114(b)(2)(B)(ii</a:t>
            </a:r>
            <a:r>
              <a:rPr lang="en-US" sz="1800" b="1" i="1" dirty="0" smtClean="0"/>
              <a:t>)]</a:t>
            </a:r>
          </a:p>
          <a:p>
            <a:pPr marL="114300" indent="0">
              <a:buNone/>
            </a:pPr>
            <a:endParaRPr lang="en-US" sz="1100" dirty="0"/>
          </a:p>
          <a:p>
            <a:pPr marL="114300" indent="0">
              <a:buNone/>
            </a:pPr>
            <a:r>
              <a:rPr lang="en-US" sz="3800" b="1" dirty="0" smtClean="0"/>
              <a:t>Curriculum, Assessment, and Instructional Planning</a:t>
            </a:r>
            <a:endParaRPr lang="en-US" sz="3800" b="1" dirty="0"/>
          </a:p>
          <a:p>
            <a:r>
              <a:rPr lang="en-US" sz="1800" dirty="0"/>
              <a:t>The LEA/School described how it uses assessments to track student progress; inform parents of student progress; assist in diagnosis, teaching and learning in the classroom; determine what changes are needed to the Title I Schoolwide Plan to help students meet the standards; and to identify at-risk students. </a:t>
            </a:r>
            <a:r>
              <a:rPr lang="en-US" sz="1800" b="1" i="1" dirty="0"/>
              <a:t>[ESEA Section 1112(b)(1)(A)(i-iv)]</a:t>
            </a:r>
            <a:endParaRPr lang="en-US" sz="1800" dirty="0" smtClean="0"/>
          </a:p>
          <a:p>
            <a:pPr marL="114300" indent="0">
              <a:buNone/>
            </a:pPr>
            <a:endParaRPr lang="en-US" sz="1100" dirty="0"/>
          </a:p>
          <a:p>
            <a:pPr marL="114300" indent="0">
              <a:buNone/>
            </a:pPr>
            <a:r>
              <a:rPr lang="en-US" sz="3800" b="1" dirty="0"/>
              <a:t>Family and Community Engagement</a:t>
            </a:r>
          </a:p>
          <a:p>
            <a:r>
              <a:rPr lang="en-US" sz="1800" dirty="0"/>
              <a:t>For Schools in School Improvement:  The LEA/School described how it publicizes and disseminates the annual progress of the school in making adequate yearly progress (AYP) to staff, parents, and the community. </a:t>
            </a:r>
            <a:r>
              <a:rPr lang="en-US" sz="1800" b="1" i="1" dirty="0"/>
              <a:t>[Section 1116(a)(1)(C)]</a:t>
            </a:r>
          </a:p>
          <a:p>
            <a:pPr marL="114300" indent="0">
              <a:buNone/>
            </a:pPr>
            <a:endParaRPr lang="en-US" sz="1800" dirty="0"/>
          </a:p>
          <a:p>
            <a:r>
              <a:rPr lang="en-US" sz="1800" dirty="0"/>
              <a:t>The school outlines and implements strategies to promote effective parental involvement. </a:t>
            </a:r>
            <a:r>
              <a:rPr lang="en-US" sz="1800" b="1" i="1" dirty="0"/>
              <a:t>[Section 1116(c)(7)(A)(viii)]</a:t>
            </a:r>
            <a:r>
              <a:rPr lang="en-US" sz="1800" b="1" dirty="0"/>
              <a:t> </a:t>
            </a:r>
            <a:r>
              <a:rPr lang="en-US" sz="1800" dirty="0"/>
              <a:t>  </a:t>
            </a:r>
          </a:p>
          <a:p>
            <a:pPr marL="114300" indent="0">
              <a:buNone/>
            </a:pPr>
            <a:endParaRPr lang="en-US" sz="1800" dirty="0"/>
          </a:p>
          <a:p>
            <a:r>
              <a:rPr lang="en-US" sz="1800" dirty="0"/>
              <a:t>The Parental Involvement Policy establishes the LEA/School’s expectations for parent involvement.  The LEA/School described how its Parental Involvement Policy was jointly developed with and distributed to parents. The LEA/School has described how parents are involved in an annual evaluation of the content and effectiveness of the Policy in improving the academic quality of schools. </a:t>
            </a:r>
            <a:r>
              <a:rPr lang="en-US" sz="1800" b="1" i="1" dirty="0"/>
              <a:t>[ESEA Title I, Part A, Section 1118(a)(2)]</a:t>
            </a:r>
          </a:p>
          <a:p>
            <a:endParaRPr lang="en-US" sz="1800" b="1" i="1" dirty="0"/>
          </a:p>
          <a:p>
            <a:r>
              <a:rPr lang="en-US" sz="1800" dirty="0"/>
              <a:t>The LEA/School described how it informs parents, through an annual meeting, about the school’s participation in Title I, Part A, as well as parents’ rights to be involved in school activities. </a:t>
            </a:r>
            <a:r>
              <a:rPr lang="en-US" sz="1800" b="1" i="1" dirty="0"/>
              <a:t>[ESEA Title I, Part A, Section 1118(c)(1)]</a:t>
            </a:r>
          </a:p>
          <a:p>
            <a:endParaRPr lang="en-US" sz="1800" b="1" i="1" dirty="0"/>
          </a:p>
          <a:p>
            <a:r>
              <a:rPr lang="en-US" sz="1800" dirty="0"/>
              <a:t>A copy of the procedural safeguards available to the parents of a child with a disability shall be given to the parents once a year.  </a:t>
            </a:r>
            <a:r>
              <a:rPr lang="en-US" sz="1800" b="1" i="1" dirty="0"/>
              <a:t>[IDEA Section 615 (d)(1)(A)(i-iii)]</a:t>
            </a:r>
            <a:endParaRPr lang="en-US" sz="1800" dirty="0"/>
          </a:p>
          <a:p>
            <a:endParaRPr lang="en-US" sz="2000" dirty="0" smtClean="0"/>
          </a:p>
        </p:txBody>
      </p:sp>
    </p:spTree>
    <p:extLst>
      <p:ext uri="{BB962C8B-B14F-4D97-AF65-F5344CB8AC3E}">
        <p14:creationId xmlns:p14="http://schemas.microsoft.com/office/powerpoint/2010/main" val="1518523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IA&amp;S Monitoring Indicators</a:t>
            </a:r>
            <a:endParaRPr lang="en-US" dirty="0"/>
          </a:p>
        </p:txBody>
      </p:sp>
      <p:sp>
        <p:nvSpPr>
          <p:cNvPr id="3" name="Content Placeholder 2"/>
          <p:cNvSpPr>
            <a:spLocks noGrp="1"/>
          </p:cNvSpPr>
          <p:nvPr>
            <p:ph idx="1"/>
          </p:nvPr>
        </p:nvSpPr>
        <p:spPr>
          <a:xfrm>
            <a:off x="228600" y="1371600"/>
            <a:ext cx="7848600" cy="5029200"/>
          </a:xfrm>
        </p:spPr>
        <p:txBody>
          <a:bodyPr>
            <a:normAutofit/>
          </a:bodyPr>
          <a:lstStyle/>
          <a:p>
            <a:pPr marL="114300" indent="0">
              <a:buNone/>
            </a:pPr>
            <a:r>
              <a:rPr lang="en-US" sz="2400" b="1" dirty="0" smtClean="0"/>
              <a:t>Highly Effective School Staff</a:t>
            </a:r>
            <a:endParaRPr lang="en-US" sz="2400" b="1" dirty="0"/>
          </a:p>
          <a:p>
            <a:r>
              <a:rPr lang="en-US" sz="1100" dirty="0"/>
              <a:t>In schools where not all staff is highly qualified, the LEA/School has described how it will provide, to each individual parent, timely notice that their child has been taught for four or more weeks by a non-highly qualified teacher. Parents have been notified that they may request information on professional qualifications of student’s classroom teachers. </a:t>
            </a:r>
            <a:r>
              <a:rPr lang="en-US" sz="1100" b="1" i="1" dirty="0"/>
              <a:t>[ESEA Title I, Part A, Section 1111(h)(6)(A) and ESEA, Title I, Part A, Section 1111(h)(6)(B)(ii</a:t>
            </a:r>
            <a:r>
              <a:rPr lang="en-US" sz="1100" b="1" i="1" dirty="0" smtClean="0"/>
              <a:t>)]</a:t>
            </a:r>
          </a:p>
          <a:p>
            <a:endParaRPr lang="en-US" sz="1100" dirty="0"/>
          </a:p>
          <a:p>
            <a:pPr marL="114300" indent="0">
              <a:buNone/>
            </a:pPr>
            <a:r>
              <a:rPr lang="en-US" sz="2400" b="1" dirty="0" smtClean="0"/>
              <a:t>Coordination and Integration of Educational Resources</a:t>
            </a:r>
          </a:p>
          <a:p>
            <a:r>
              <a:rPr lang="en-US" sz="1100" dirty="0"/>
              <a:t>The LEA/School described how it will coordinate and integrate its Title I program with other educational services at the LEA/School level, such as: (1) transitional services for students in preschool programs to local elementary schools programs and/or (2) services for English Language Learner and Limited English Proficient (ELL/LEP) students, children with disabilities, migratory students, neglected or delinquent youth, and homeless children in order to increase program effectiveness, eliminate duplication, and reduce fragmentation of the instructional program. </a:t>
            </a:r>
            <a:r>
              <a:rPr lang="en-US" sz="1100" b="1" i="1" dirty="0"/>
              <a:t>[ESEA Title I, Part A, Section 1112(b)(1)(E)(i-ii) and Section 1112(b)(1)(O</a:t>
            </a:r>
            <a:r>
              <a:rPr lang="en-US" sz="1100" b="1" i="1" dirty="0" smtClean="0"/>
              <a:t>)]</a:t>
            </a:r>
          </a:p>
          <a:p>
            <a:endParaRPr lang="en-US" sz="1100" b="1" i="1" dirty="0" smtClean="0"/>
          </a:p>
          <a:p>
            <a:r>
              <a:rPr lang="en-US" sz="1100" dirty="0"/>
              <a:t>The LEA/School has provided budget detail to verify appropriate use of recommended set-asides for professional development (10.0%), parental involvement (1.0%), and homeless students (0.5%). Schools have specified how funds will be used to remove the school from school improvement status, if applicable. </a:t>
            </a:r>
            <a:r>
              <a:rPr lang="en-US" sz="1100" b="1" i="1" dirty="0"/>
              <a:t>[ESEA Title I, Part A, Section 1113(c)(3)(A), Section 1118(a)(3)(A) and Section 1116(3)(A)(iii-iv)]</a:t>
            </a:r>
            <a:endParaRPr lang="en-US" sz="1100" dirty="0" smtClean="0"/>
          </a:p>
        </p:txBody>
      </p:sp>
    </p:spTree>
    <p:extLst>
      <p:ext uri="{BB962C8B-B14F-4D97-AF65-F5344CB8AC3E}">
        <p14:creationId xmlns:p14="http://schemas.microsoft.com/office/powerpoint/2010/main" val="328888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ESEA Family Engagement</a:t>
            </a:r>
            <a:endParaRPr lang="en-US" dirty="0"/>
          </a:p>
        </p:txBody>
      </p:sp>
      <p:sp>
        <p:nvSpPr>
          <p:cNvPr id="3" name="Content Placeholder 2"/>
          <p:cNvSpPr>
            <a:spLocks noGrp="1"/>
          </p:cNvSpPr>
          <p:nvPr>
            <p:ph idx="1"/>
          </p:nvPr>
        </p:nvSpPr>
        <p:spPr>
          <a:xfrm>
            <a:off x="457200" y="1371600"/>
            <a:ext cx="7620000" cy="4800600"/>
          </a:xfrm>
        </p:spPr>
        <p:txBody>
          <a:bodyPr>
            <a:normAutofit fontScale="92500" lnSpcReduction="10000"/>
          </a:bodyPr>
          <a:lstStyle/>
          <a:p>
            <a:pPr marL="114300" indent="0">
              <a:buNone/>
            </a:pPr>
            <a:r>
              <a:rPr lang="en-US" b="1" dirty="0" smtClean="0"/>
              <a:t>Parents Right Know (ESEA 1111)</a:t>
            </a:r>
          </a:p>
          <a:p>
            <a:r>
              <a:rPr lang="en-US" dirty="0"/>
              <a:t>Parents have the right to know the qualifications of their children’s </a:t>
            </a:r>
            <a:r>
              <a:rPr lang="en-US" dirty="0" smtClean="0"/>
              <a:t>teacher and have right to request this information. </a:t>
            </a:r>
            <a:r>
              <a:rPr lang="en-US" dirty="0"/>
              <a:t>At the beginning of each school year, the school must notify parents of such information</a:t>
            </a:r>
            <a:r>
              <a:rPr lang="en-US" dirty="0" smtClean="0"/>
              <a:t>. Parent Notification Letter if their child is being taught by a teacher who is not highly qualified for 4 or more weeks.</a:t>
            </a:r>
          </a:p>
          <a:p>
            <a:pPr marL="114300" indent="0">
              <a:buNone/>
            </a:pPr>
            <a:r>
              <a:rPr lang="en-US" b="1" dirty="0" err="1" smtClean="0"/>
              <a:t>Schoolwide</a:t>
            </a:r>
            <a:r>
              <a:rPr lang="en-US" b="1" dirty="0" smtClean="0"/>
              <a:t> Program Criteria </a:t>
            </a:r>
            <a:r>
              <a:rPr lang="en-US" b="1" dirty="0"/>
              <a:t>(ESEA </a:t>
            </a:r>
            <a:r>
              <a:rPr lang="en-US" b="1" dirty="0" smtClean="0"/>
              <a:t>1114)</a:t>
            </a:r>
          </a:p>
          <a:p>
            <a:r>
              <a:rPr lang="en-US" dirty="0"/>
              <a:t>Parents must be involved in the planning, reviewing, and improving the </a:t>
            </a:r>
            <a:r>
              <a:rPr lang="en-US" dirty="0" err="1"/>
              <a:t>schoolwide</a:t>
            </a:r>
            <a:r>
              <a:rPr lang="en-US" dirty="0"/>
              <a:t> plan. This plan must include a parental involvement policy and a plan</a:t>
            </a:r>
            <a:r>
              <a:rPr lang="en-US" dirty="0" smtClean="0"/>
              <a:t>.</a:t>
            </a:r>
          </a:p>
          <a:p>
            <a:pPr marL="114300" indent="0">
              <a:buNone/>
            </a:pPr>
            <a:r>
              <a:rPr lang="en-US" b="1" dirty="0" smtClean="0"/>
              <a:t>Academic Assessment &amp; Local Educational Agency &amp; School Improvement </a:t>
            </a:r>
            <a:r>
              <a:rPr lang="en-US" b="1" dirty="0"/>
              <a:t>(ESEA </a:t>
            </a:r>
            <a:r>
              <a:rPr lang="en-US" b="1" dirty="0" smtClean="0"/>
              <a:t>1116)</a:t>
            </a:r>
          </a:p>
          <a:p>
            <a:r>
              <a:rPr lang="en-US" i="1" dirty="0"/>
              <a:t>Adequate Yearly Progress </a:t>
            </a:r>
            <a:r>
              <a:rPr lang="en-US" dirty="0"/>
              <a:t>– A copy of the school’s annual yearly progress reports must be provided to parents along with an explanation of the report.</a:t>
            </a:r>
            <a:endParaRPr lang="en-US" dirty="0" smtClean="0"/>
          </a:p>
        </p:txBody>
      </p:sp>
    </p:spTree>
    <p:extLst>
      <p:ext uri="{BB962C8B-B14F-4D97-AF65-F5344CB8AC3E}">
        <p14:creationId xmlns:p14="http://schemas.microsoft.com/office/powerpoint/2010/main" val="20092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Family Engagement</a:t>
            </a:r>
          </a:p>
        </p:txBody>
      </p:sp>
      <p:sp>
        <p:nvSpPr>
          <p:cNvPr id="3" name="Content Placeholder 2"/>
          <p:cNvSpPr>
            <a:spLocks noGrp="1"/>
          </p:cNvSpPr>
          <p:nvPr>
            <p:ph idx="1"/>
          </p:nvPr>
        </p:nvSpPr>
        <p:spPr>
          <a:xfrm>
            <a:off x="457200" y="1371600"/>
            <a:ext cx="7620000" cy="4800600"/>
          </a:xfrm>
        </p:spPr>
        <p:txBody>
          <a:bodyPr>
            <a:normAutofit fontScale="92500"/>
          </a:bodyPr>
          <a:lstStyle/>
          <a:p>
            <a:pPr marL="114300" indent="0">
              <a:buNone/>
            </a:pPr>
            <a:r>
              <a:rPr lang="en-US" b="1" dirty="0" smtClean="0"/>
              <a:t>Parental Involvement </a:t>
            </a:r>
            <a:r>
              <a:rPr lang="en-US" b="1" dirty="0"/>
              <a:t>(ESEA </a:t>
            </a:r>
            <a:r>
              <a:rPr lang="en-US" b="1" dirty="0" smtClean="0"/>
              <a:t>1118)</a:t>
            </a:r>
          </a:p>
          <a:p>
            <a:r>
              <a:rPr lang="en-US" i="1" dirty="0"/>
              <a:t>Parent Involvement Policies </a:t>
            </a:r>
            <a:r>
              <a:rPr lang="en-US" dirty="0"/>
              <a:t>- Each school receiving Title IA funds or services must collaboratively develop, agree upon and distribute to parent(s) of participating children, parental involvement policies that contain information required by the law</a:t>
            </a:r>
            <a:r>
              <a:rPr lang="en-US" dirty="0" smtClean="0"/>
              <a:t>.</a:t>
            </a:r>
          </a:p>
          <a:p>
            <a:r>
              <a:rPr lang="en-US" i="1" dirty="0"/>
              <a:t>Parent Involvement Compacts - </a:t>
            </a:r>
            <a:r>
              <a:rPr lang="en-US" dirty="0"/>
              <a:t>Compacts must be developed yearly which includes all school community members, including parents, teachers, principals, students, and involved community members, who will agree to share responsibility for the learning among students at the school</a:t>
            </a:r>
            <a:r>
              <a:rPr lang="en-US" dirty="0" smtClean="0"/>
              <a:t>.</a:t>
            </a:r>
          </a:p>
          <a:p>
            <a:r>
              <a:rPr lang="en-US" i="1" dirty="0"/>
              <a:t>Annual Parent Meetings -</a:t>
            </a:r>
            <a:r>
              <a:rPr lang="en-US" dirty="0"/>
              <a:t> The school is required to host a meeting for parents to explain the Title I program at the school and its requirements and how parents can be involved in their child’s education.</a:t>
            </a:r>
            <a:endParaRPr lang="en-US" dirty="0" smtClean="0"/>
          </a:p>
        </p:txBody>
      </p:sp>
    </p:spTree>
    <p:extLst>
      <p:ext uri="{BB962C8B-B14F-4D97-AF65-F5344CB8AC3E}">
        <p14:creationId xmlns:p14="http://schemas.microsoft.com/office/powerpoint/2010/main" val="184968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Family Engagement</a:t>
            </a:r>
          </a:p>
        </p:txBody>
      </p:sp>
      <p:sp>
        <p:nvSpPr>
          <p:cNvPr id="3" name="Content Placeholder 2"/>
          <p:cNvSpPr>
            <a:spLocks noGrp="1"/>
          </p:cNvSpPr>
          <p:nvPr>
            <p:ph idx="1"/>
          </p:nvPr>
        </p:nvSpPr>
        <p:spPr>
          <a:xfrm>
            <a:off x="457200" y="1371600"/>
            <a:ext cx="7620000" cy="4800600"/>
          </a:xfrm>
        </p:spPr>
        <p:txBody>
          <a:bodyPr>
            <a:normAutofit fontScale="92500" lnSpcReduction="10000"/>
          </a:bodyPr>
          <a:lstStyle/>
          <a:p>
            <a:pPr marL="114300" indent="0">
              <a:buNone/>
            </a:pPr>
            <a:r>
              <a:rPr lang="en-US" b="1" dirty="0" smtClean="0"/>
              <a:t>Parental Involvement </a:t>
            </a:r>
            <a:r>
              <a:rPr lang="en-US" b="1" dirty="0"/>
              <a:t>(ESEA </a:t>
            </a:r>
            <a:r>
              <a:rPr lang="en-US" b="1" dirty="0" smtClean="0"/>
              <a:t>1118 continued)</a:t>
            </a:r>
          </a:p>
          <a:p>
            <a:r>
              <a:rPr lang="en-US" i="1" dirty="0"/>
              <a:t>Assessing/Evaluating Your School’s Parent Involvement Program - </a:t>
            </a:r>
            <a:r>
              <a:rPr lang="en-US" dirty="0"/>
              <a:t>The school must assess their parent involvement component. This can be achieved by requesting parents to participate in a formal meeting or complete a survey questionnaire</a:t>
            </a:r>
            <a:r>
              <a:rPr lang="en-US" dirty="0" smtClean="0"/>
              <a:t>.</a:t>
            </a:r>
          </a:p>
          <a:p>
            <a:r>
              <a:rPr lang="en-US" i="1" dirty="0"/>
              <a:t>Parent Trainings - </a:t>
            </a:r>
            <a:r>
              <a:rPr lang="en-US" dirty="0"/>
              <a:t>The school provides parents with opportunities to become partners with the school and enhance their child’s education at home and at school through parent trainings</a:t>
            </a:r>
            <a:r>
              <a:rPr lang="en-US" dirty="0" smtClean="0"/>
              <a:t>.</a:t>
            </a:r>
          </a:p>
          <a:p>
            <a:r>
              <a:rPr lang="en-US" i="1" dirty="0"/>
              <a:t>Annual Review Meeting – </a:t>
            </a:r>
            <a:r>
              <a:rPr lang="en-US" dirty="0"/>
              <a:t>Title I require a review to be conducted of the entire Title I program each year. Parents must be informed of the results of this meeting</a:t>
            </a:r>
            <a:r>
              <a:rPr lang="en-US" dirty="0" smtClean="0"/>
              <a:t>.</a:t>
            </a:r>
          </a:p>
          <a:p>
            <a:r>
              <a:rPr lang="en-US" i="1" dirty="0"/>
              <a:t>1% Compliance - </a:t>
            </a:r>
            <a:r>
              <a:rPr lang="en-US" dirty="0"/>
              <a:t>If a school’s Title I allocation is $500,000 or more, they are then required to </a:t>
            </a:r>
            <a:r>
              <a:rPr lang="en-US" b="1" dirty="0"/>
              <a:t>set aside 1% </a:t>
            </a:r>
            <a:r>
              <a:rPr lang="en-US" dirty="0"/>
              <a:t>of their Title I allocation for parental involvement. </a:t>
            </a:r>
            <a:r>
              <a:rPr lang="en-US" dirty="0" smtClean="0"/>
              <a:t>*Included in the </a:t>
            </a:r>
            <a:r>
              <a:rPr lang="en-US" dirty="0" err="1" smtClean="0"/>
              <a:t>Schoolwide</a:t>
            </a:r>
            <a:r>
              <a:rPr lang="en-US" dirty="0" smtClean="0"/>
              <a:t> Plan &amp; the Consolidated </a:t>
            </a:r>
            <a:r>
              <a:rPr lang="en-US" dirty="0" err="1" smtClean="0"/>
              <a:t>Schoolwide</a:t>
            </a:r>
            <a:r>
              <a:rPr lang="en-US" dirty="0" smtClean="0"/>
              <a:t> budget. Also, are parents involved in how funds are spent.</a:t>
            </a:r>
          </a:p>
        </p:txBody>
      </p:sp>
    </p:spTree>
    <p:extLst>
      <p:ext uri="{BB962C8B-B14F-4D97-AF65-F5344CB8AC3E}">
        <p14:creationId xmlns:p14="http://schemas.microsoft.com/office/powerpoint/2010/main" val="3641804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McKinney-Vento Act</a:t>
            </a:r>
            <a:endParaRPr lang="en-US" dirty="0"/>
          </a:p>
        </p:txBody>
      </p:sp>
      <p:sp>
        <p:nvSpPr>
          <p:cNvPr id="3" name="Content Placeholder 2"/>
          <p:cNvSpPr>
            <a:spLocks noGrp="1"/>
          </p:cNvSpPr>
          <p:nvPr>
            <p:ph idx="1"/>
          </p:nvPr>
        </p:nvSpPr>
        <p:spPr>
          <a:xfrm>
            <a:off x="457200" y="1371600"/>
            <a:ext cx="7620000" cy="4800600"/>
          </a:xfrm>
        </p:spPr>
        <p:txBody>
          <a:bodyPr>
            <a:normAutofit/>
          </a:bodyPr>
          <a:lstStyle/>
          <a:p>
            <a:pPr marL="344488" indent="-342900">
              <a:lnSpc>
                <a:spcPct val="90000"/>
              </a:lnSpc>
            </a:pPr>
            <a:r>
              <a:rPr lang="en-US" sz="2000" dirty="0"/>
              <a:t>Definition of Homeless-The term ‘homeless children and youth’ (A)means individuals who lack a </a:t>
            </a:r>
            <a:r>
              <a:rPr lang="en-US" sz="2000" b="1" dirty="0"/>
              <a:t>fixed</a:t>
            </a:r>
            <a:r>
              <a:rPr lang="en-US" sz="2000" dirty="0"/>
              <a:t>, </a:t>
            </a:r>
            <a:r>
              <a:rPr lang="en-US" sz="2000" b="1" dirty="0"/>
              <a:t>regular</a:t>
            </a:r>
            <a:r>
              <a:rPr lang="en-US" sz="2000" dirty="0"/>
              <a:t>, and </a:t>
            </a:r>
            <a:r>
              <a:rPr lang="en-US" sz="2000" b="1" dirty="0"/>
              <a:t>adequate</a:t>
            </a:r>
            <a:r>
              <a:rPr lang="en-US" sz="2000" dirty="0"/>
              <a:t> nighttime residence. [725(2)(A)]</a:t>
            </a:r>
          </a:p>
          <a:p>
            <a:pPr marL="341313" indent="-339725">
              <a:lnSpc>
                <a:spcPct val="90000"/>
              </a:lnSpc>
            </a:pPr>
            <a:endParaRPr lang="en-US" sz="2000" dirty="0"/>
          </a:p>
          <a:p>
            <a:pPr lvl="1">
              <a:lnSpc>
                <a:spcPct val="90000"/>
              </a:lnSpc>
              <a:buFont typeface="Wingdings" pitchFamily="2" charset="2"/>
              <a:buChar char="§"/>
            </a:pPr>
            <a:r>
              <a:rPr lang="en-US" u="sng" dirty="0"/>
              <a:t>Fixed </a:t>
            </a:r>
            <a:r>
              <a:rPr lang="en-US" dirty="0"/>
              <a:t>– one that is stationary, permanent, and not subject to change</a:t>
            </a:r>
          </a:p>
          <a:p>
            <a:pPr lvl="1">
              <a:lnSpc>
                <a:spcPct val="90000"/>
              </a:lnSpc>
              <a:buFont typeface="Wingdings" pitchFamily="2" charset="2"/>
              <a:buChar char="§"/>
            </a:pPr>
            <a:endParaRPr lang="en-US" dirty="0"/>
          </a:p>
          <a:p>
            <a:pPr lvl="1">
              <a:lnSpc>
                <a:spcPct val="90000"/>
              </a:lnSpc>
              <a:buFont typeface="Wingdings" pitchFamily="2" charset="2"/>
              <a:buChar char="§"/>
            </a:pPr>
            <a:r>
              <a:rPr lang="en-US" u="sng" dirty="0"/>
              <a:t>Regular</a:t>
            </a:r>
            <a:r>
              <a:rPr lang="en-US" dirty="0"/>
              <a:t> – one which is used on a regular (i.e. nightly) basis</a:t>
            </a:r>
          </a:p>
          <a:p>
            <a:pPr lvl="1">
              <a:lnSpc>
                <a:spcPct val="90000"/>
              </a:lnSpc>
              <a:buFont typeface="Wingdings" pitchFamily="2" charset="2"/>
              <a:buChar char="§"/>
            </a:pPr>
            <a:endParaRPr lang="en-US" dirty="0"/>
          </a:p>
          <a:p>
            <a:pPr lvl="1">
              <a:lnSpc>
                <a:spcPct val="90000"/>
              </a:lnSpc>
              <a:buFont typeface="Wingdings" pitchFamily="2" charset="2"/>
              <a:buChar char="§"/>
            </a:pPr>
            <a:r>
              <a:rPr lang="en-US" u="sng" dirty="0"/>
              <a:t>Adequate</a:t>
            </a:r>
            <a:r>
              <a:rPr lang="en-US" dirty="0"/>
              <a:t> – one that is sufficient for meeting both the physical and psychological needs typically met in home environments. </a:t>
            </a:r>
          </a:p>
          <a:p>
            <a:pPr marL="341313" indent="-339725">
              <a:lnSpc>
                <a:spcPct val="90000"/>
              </a:lnSpc>
            </a:pPr>
            <a:endParaRPr lang="en-US" sz="2000" dirty="0"/>
          </a:p>
        </p:txBody>
      </p:sp>
    </p:spTree>
    <p:extLst>
      <p:ext uri="{BB962C8B-B14F-4D97-AF65-F5344CB8AC3E}">
        <p14:creationId xmlns:p14="http://schemas.microsoft.com/office/powerpoint/2010/main" val="1939638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430</TotalTime>
  <Words>1476</Words>
  <Application>Microsoft Office PowerPoint</Application>
  <PresentationFormat>On-screen Show (4:3)</PresentationFormat>
  <Paragraphs>107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 Family Engagement/Homeless Liaison Training 2015-16 SY</vt:lpstr>
      <vt:lpstr>BIE Monitoring</vt:lpstr>
      <vt:lpstr>IA&amp;S Monitoring SY 2015-16</vt:lpstr>
      <vt:lpstr>IA&amp;S Monitoring Indicators</vt:lpstr>
      <vt:lpstr>IA&amp;S Monitoring Indicators</vt:lpstr>
      <vt:lpstr>ESEA Family Engagement</vt:lpstr>
      <vt:lpstr>ESEA Family Engagement</vt:lpstr>
      <vt:lpstr>ESEA Family Engagement</vt:lpstr>
      <vt:lpstr>McKinney-Vento Act</vt:lpstr>
      <vt:lpstr>McKinney-Vento Act</vt:lpstr>
      <vt:lpstr>Public Notice</vt:lpstr>
      <vt:lpstr>Accountability</vt:lpstr>
      <vt:lpstr>Presentations</vt:lpstr>
      <vt:lpstr>Any Questions, Contact:</vt:lpstr>
    </vt:vector>
  </TitlesOfParts>
  <Company>BIE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Parental Engagement/Involvement: NCLB Requirements &amp; Native Star Filing Cabinet</dc:title>
  <dc:creator>Todacheene, Valerie</dc:creator>
  <cp:lastModifiedBy>Todacheene, Valerie</cp:lastModifiedBy>
  <cp:revision>44</cp:revision>
  <cp:lastPrinted>2015-10-14T21:00:40Z</cp:lastPrinted>
  <dcterms:created xsi:type="dcterms:W3CDTF">2012-09-11T21:34:54Z</dcterms:created>
  <dcterms:modified xsi:type="dcterms:W3CDTF">2015-10-15T13:49:44Z</dcterms:modified>
</cp:coreProperties>
</file>