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 id="2147484104" r:id="rId2"/>
  </p:sldMasterIdLst>
  <p:notesMasterIdLst>
    <p:notesMasterId r:id="rId23"/>
  </p:notesMasterIdLst>
  <p:handoutMasterIdLst>
    <p:handoutMasterId r:id="rId24"/>
  </p:handoutMasterIdLst>
  <p:sldIdLst>
    <p:sldId id="256" r:id="rId3"/>
    <p:sldId id="342" r:id="rId4"/>
    <p:sldId id="313" r:id="rId5"/>
    <p:sldId id="343" r:id="rId6"/>
    <p:sldId id="345" r:id="rId7"/>
    <p:sldId id="347" r:id="rId8"/>
    <p:sldId id="359" r:id="rId9"/>
    <p:sldId id="360" r:id="rId10"/>
    <p:sldId id="344" r:id="rId11"/>
    <p:sldId id="320" r:id="rId12"/>
    <p:sldId id="362" r:id="rId13"/>
    <p:sldId id="363" r:id="rId14"/>
    <p:sldId id="348" r:id="rId15"/>
    <p:sldId id="361" r:id="rId16"/>
    <p:sldId id="328" r:id="rId17"/>
    <p:sldId id="358" r:id="rId18"/>
    <p:sldId id="364" r:id="rId19"/>
    <p:sldId id="365" r:id="rId20"/>
    <p:sldId id="312" r:id="rId21"/>
    <p:sldId id="287" r:id="rId22"/>
  </p:sldIdLst>
  <p:sldSz cx="8594725" cy="6858000"/>
  <p:notesSz cx="6858000" cy="9077325"/>
  <p:custShowLst>
    <p:custShow name="Custom Show 1" id="0">
      <p:sldLst>
        <p:sld r:id="rId3"/>
        <p:sld r:id="rId22"/>
      </p:sldLst>
    </p:custShow>
  </p:custShow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OWMAN" initials="D" lastIdx="8" clrIdx="0"/>
  <p:cmAuthor id="1" name="Katherine Campbell" initials="KC" lastIdx="0" clrIdx="1"/>
  <p:cmAuthor id="2" name="Sandoval, Marie S." initials="SM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62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7" autoAdjust="0"/>
    <p:restoredTop sz="94391" autoAdjust="0"/>
  </p:normalViewPr>
  <p:slideViewPr>
    <p:cSldViewPr>
      <p:cViewPr>
        <p:scale>
          <a:sx n="66" d="100"/>
          <a:sy n="66" d="100"/>
        </p:scale>
        <p:origin x="-2142" y="-1314"/>
      </p:cViewPr>
      <p:guideLst>
        <p:guide orient="horz" pos="2160"/>
        <p:guide pos="2707"/>
      </p:guideLst>
    </p:cSldViewPr>
  </p:slideViewPr>
  <p:notesTextViewPr>
    <p:cViewPr>
      <p:scale>
        <a:sx n="100" d="100"/>
        <a:sy n="100" d="100"/>
      </p:scale>
      <p:origin x="0" y="0"/>
    </p:cViewPr>
  </p:notesTextViewPr>
  <p:sorterViewPr>
    <p:cViewPr>
      <p:scale>
        <a:sx n="100" d="100"/>
        <a:sy n="100" d="100"/>
      </p:scale>
      <p:origin x="0" y="1644"/>
    </p:cViewPr>
  </p:sorterViewPr>
  <p:notesViewPr>
    <p:cSldViewPr>
      <p:cViewPr varScale="1">
        <p:scale>
          <a:sx n="103" d="100"/>
          <a:sy n="103" d="100"/>
        </p:scale>
        <p:origin x="-2442" y="-90"/>
      </p:cViewPr>
      <p:guideLst>
        <p:guide orient="horz" pos="28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54177"/>
          </a:xfrm>
          <a:prstGeom prst="rect">
            <a:avLst/>
          </a:prstGeom>
        </p:spPr>
        <p:txBody>
          <a:bodyPr vert="horz" lIns="89342" tIns="44671" rIns="89342" bIns="44671" rtlCol="0"/>
          <a:lstStyle>
            <a:lvl1pPr algn="l">
              <a:defRPr sz="1200"/>
            </a:lvl1pPr>
          </a:lstStyle>
          <a:p>
            <a:pPr>
              <a:defRPr/>
            </a:pPr>
            <a:endParaRPr lang="en-US"/>
          </a:p>
        </p:txBody>
      </p:sp>
      <p:sp>
        <p:nvSpPr>
          <p:cNvPr id="3" name="Date Placeholder 2"/>
          <p:cNvSpPr>
            <a:spLocks noGrp="1"/>
          </p:cNvSpPr>
          <p:nvPr>
            <p:ph type="dt" sz="quarter" idx="1"/>
          </p:nvPr>
        </p:nvSpPr>
        <p:spPr>
          <a:xfrm>
            <a:off x="3884028" y="0"/>
            <a:ext cx="2972421" cy="454177"/>
          </a:xfrm>
          <a:prstGeom prst="rect">
            <a:avLst/>
          </a:prstGeom>
        </p:spPr>
        <p:txBody>
          <a:bodyPr vert="horz" lIns="89342" tIns="44671" rIns="89342" bIns="44671" rtlCol="0"/>
          <a:lstStyle>
            <a:lvl1pPr algn="r">
              <a:defRPr sz="1200"/>
            </a:lvl1pPr>
          </a:lstStyle>
          <a:p>
            <a:pPr>
              <a:defRPr/>
            </a:pPr>
            <a:fld id="{A65DCB74-B1B5-4906-813F-C4E580A7D9D5}" type="datetimeFigureOut">
              <a:rPr lang="en-US"/>
              <a:pPr>
                <a:defRPr/>
              </a:pPr>
              <a:t>9/30/2015</a:t>
            </a:fld>
            <a:endParaRPr lang="en-US" dirty="0"/>
          </a:p>
        </p:txBody>
      </p:sp>
      <p:sp>
        <p:nvSpPr>
          <p:cNvPr id="4" name="Footer Placeholder 3"/>
          <p:cNvSpPr>
            <a:spLocks noGrp="1"/>
          </p:cNvSpPr>
          <p:nvPr>
            <p:ph type="ftr" sz="quarter" idx="2"/>
          </p:nvPr>
        </p:nvSpPr>
        <p:spPr>
          <a:xfrm>
            <a:off x="2" y="8621599"/>
            <a:ext cx="2972421" cy="454177"/>
          </a:xfrm>
          <a:prstGeom prst="rect">
            <a:avLst/>
          </a:prstGeom>
        </p:spPr>
        <p:txBody>
          <a:bodyPr vert="horz" lIns="89342" tIns="44671" rIns="89342" bIns="44671"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028" y="8621599"/>
            <a:ext cx="2972421" cy="454177"/>
          </a:xfrm>
          <a:prstGeom prst="rect">
            <a:avLst/>
          </a:prstGeom>
        </p:spPr>
        <p:txBody>
          <a:bodyPr vert="horz" lIns="89342" tIns="44671" rIns="89342" bIns="44671" rtlCol="0" anchor="b"/>
          <a:lstStyle>
            <a:lvl1pPr algn="r">
              <a:defRPr sz="1200"/>
            </a:lvl1pPr>
          </a:lstStyle>
          <a:p>
            <a:pPr>
              <a:defRPr/>
            </a:pPr>
            <a:fld id="{880B9121-61C0-4C58-AC38-17327082D04F}" type="slidenum">
              <a:rPr lang="en-US"/>
              <a:pPr>
                <a:defRPr/>
              </a:pPr>
              <a:t>‹#›</a:t>
            </a:fld>
            <a:endParaRPr lang="en-US" dirty="0"/>
          </a:p>
        </p:txBody>
      </p:sp>
    </p:spTree>
    <p:extLst>
      <p:ext uri="{BB962C8B-B14F-4D97-AF65-F5344CB8AC3E}">
        <p14:creationId xmlns:p14="http://schemas.microsoft.com/office/powerpoint/2010/main" val="1698691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54177"/>
          </a:xfrm>
          <a:prstGeom prst="rect">
            <a:avLst/>
          </a:prstGeom>
        </p:spPr>
        <p:txBody>
          <a:bodyPr vert="horz" lIns="89342" tIns="44671" rIns="89342" bIns="44671" rtlCol="0"/>
          <a:lstStyle>
            <a:lvl1pPr algn="l">
              <a:defRPr sz="1200"/>
            </a:lvl1pPr>
          </a:lstStyle>
          <a:p>
            <a:pPr>
              <a:defRPr/>
            </a:pPr>
            <a:endParaRPr lang="en-US"/>
          </a:p>
        </p:txBody>
      </p:sp>
      <p:sp>
        <p:nvSpPr>
          <p:cNvPr id="3" name="Date Placeholder 2"/>
          <p:cNvSpPr>
            <a:spLocks noGrp="1"/>
          </p:cNvSpPr>
          <p:nvPr>
            <p:ph type="dt" idx="1"/>
          </p:nvPr>
        </p:nvSpPr>
        <p:spPr>
          <a:xfrm>
            <a:off x="3884028" y="0"/>
            <a:ext cx="2972421" cy="454177"/>
          </a:xfrm>
          <a:prstGeom prst="rect">
            <a:avLst/>
          </a:prstGeom>
        </p:spPr>
        <p:txBody>
          <a:bodyPr vert="horz" lIns="89342" tIns="44671" rIns="89342" bIns="44671" rtlCol="0"/>
          <a:lstStyle>
            <a:lvl1pPr algn="r">
              <a:defRPr sz="1200"/>
            </a:lvl1pPr>
          </a:lstStyle>
          <a:p>
            <a:pPr>
              <a:defRPr/>
            </a:pPr>
            <a:fld id="{EAC15341-89BD-4966-8BE2-BC692A377883}" type="datetimeFigureOut">
              <a:rPr lang="en-US"/>
              <a:pPr>
                <a:defRPr/>
              </a:pPr>
              <a:t>9/30/2015</a:t>
            </a:fld>
            <a:endParaRPr lang="en-US" dirty="0"/>
          </a:p>
        </p:txBody>
      </p:sp>
      <p:sp>
        <p:nvSpPr>
          <p:cNvPr id="4" name="Slide Image Placeholder 3"/>
          <p:cNvSpPr>
            <a:spLocks noGrp="1" noRot="1" noChangeAspect="1"/>
          </p:cNvSpPr>
          <p:nvPr>
            <p:ph type="sldImg" idx="2"/>
          </p:nvPr>
        </p:nvSpPr>
        <p:spPr>
          <a:xfrm>
            <a:off x="1296988" y="681038"/>
            <a:ext cx="4264025" cy="3403600"/>
          </a:xfrm>
          <a:prstGeom prst="rect">
            <a:avLst/>
          </a:prstGeom>
          <a:noFill/>
          <a:ln w="12700">
            <a:solidFill>
              <a:prstClr val="black"/>
            </a:solidFill>
          </a:ln>
        </p:spPr>
        <p:txBody>
          <a:bodyPr vert="horz" lIns="89342" tIns="44671" rIns="89342" bIns="44671" rtlCol="0" anchor="ctr"/>
          <a:lstStyle/>
          <a:p>
            <a:pPr lvl="0"/>
            <a:endParaRPr lang="en-US" noProof="0" dirty="0" smtClean="0"/>
          </a:p>
        </p:txBody>
      </p:sp>
      <p:sp>
        <p:nvSpPr>
          <p:cNvPr id="5" name="Notes Placeholder 4"/>
          <p:cNvSpPr>
            <a:spLocks noGrp="1"/>
          </p:cNvSpPr>
          <p:nvPr>
            <p:ph type="body" sz="quarter" idx="3"/>
          </p:nvPr>
        </p:nvSpPr>
        <p:spPr>
          <a:xfrm>
            <a:off x="686422" y="4312351"/>
            <a:ext cx="5485158" cy="4084487"/>
          </a:xfrm>
          <a:prstGeom prst="rect">
            <a:avLst/>
          </a:prstGeom>
        </p:spPr>
        <p:txBody>
          <a:bodyPr vert="horz" lIns="89342" tIns="44671" rIns="89342" bIns="4467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2" y="8621599"/>
            <a:ext cx="2972421" cy="454177"/>
          </a:xfrm>
          <a:prstGeom prst="rect">
            <a:avLst/>
          </a:prstGeom>
        </p:spPr>
        <p:txBody>
          <a:bodyPr vert="horz" lIns="89342" tIns="44671" rIns="89342" bIns="44671"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028" y="8621599"/>
            <a:ext cx="2972421" cy="454177"/>
          </a:xfrm>
          <a:prstGeom prst="rect">
            <a:avLst/>
          </a:prstGeom>
        </p:spPr>
        <p:txBody>
          <a:bodyPr vert="horz" lIns="89342" tIns="44671" rIns="89342" bIns="44671" rtlCol="0" anchor="b"/>
          <a:lstStyle>
            <a:lvl1pPr algn="r">
              <a:defRPr sz="1200"/>
            </a:lvl1pPr>
          </a:lstStyle>
          <a:p>
            <a:pPr>
              <a:defRPr/>
            </a:pPr>
            <a:fld id="{1FCB9F91-43AD-4BE1-9605-B40EDCB329F1}" type="slidenum">
              <a:rPr lang="en-US"/>
              <a:pPr>
                <a:defRPr/>
              </a:pPr>
              <a:t>‹#›</a:t>
            </a:fld>
            <a:endParaRPr lang="en-US" dirty="0"/>
          </a:p>
        </p:txBody>
      </p:sp>
    </p:spTree>
    <p:extLst>
      <p:ext uri="{BB962C8B-B14F-4D97-AF65-F5344CB8AC3E}">
        <p14:creationId xmlns:p14="http://schemas.microsoft.com/office/powerpoint/2010/main" val="1486436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96988" y="681038"/>
            <a:ext cx="4264025" cy="34036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FCB9F91-43AD-4BE1-9605-B40EDCB329F1}" type="slidenum">
              <a:rPr lang="en-US" smtClean="0"/>
              <a:pPr>
                <a:defRPr/>
              </a:pPr>
              <a:t>2</a:t>
            </a:fld>
            <a:endParaRPr lang="en-US" dirty="0"/>
          </a:p>
        </p:txBody>
      </p:sp>
    </p:spTree>
    <p:extLst>
      <p:ext uri="{BB962C8B-B14F-4D97-AF65-F5344CB8AC3E}">
        <p14:creationId xmlns:p14="http://schemas.microsoft.com/office/powerpoint/2010/main" val="4172674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4605" y="2130428"/>
            <a:ext cx="7305516"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289209" y="3886200"/>
            <a:ext cx="601630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34495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282848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31177" y="274641"/>
            <a:ext cx="193381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29736" y="274641"/>
            <a:ext cx="565819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63847849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4604" y="1905001"/>
            <a:ext cx="7090648"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44604" y="4572000"/>
            <a:ext cx="6073606"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E7A5066-31BF-4A08-8B89-D904339A951B}"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transition>
    <p:blinds dir="vert"/>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4" y="5486400"/>
            <a:ext cx="7199574"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78924" y="3852863"/>
            <a:ext cx="5767120"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9C01EE-3FFA-48A1-A340-20E3F822DCA0}"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29736" y="1536192"/>
            <a:ext cx="343789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154117" y="1536192"/>
            <a:ext cx="343789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1AECDA2-C1B5-4821-BE3E-15AAF34F36BC}"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9736" y="1535113"/>
            <a:ext cx="343789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9736" y="2174875"/>
            <a:ext cx="3437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154117" y="1535113"/>
            <a:ext cx="343789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154117" y="2174875"/>
            <a:ext cx="3437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074E2DD-0CC1-498B-9FB8-6D1962384157}"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74F5954-DFBE-4750-AB61-4482132DF76A}"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7C883DB-71B1-4928-8F28-F08932ED3A3A}"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492" y="5495544"/>
            <a:ext cx="7305516"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86490" y="6096000"/>
            <a:ext cx="7305517"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3043DAD-7859-495F-8E83-67EE6152FA76}" type="slidenum">
              <a:rPr lang="en-US" smtClean="0"/>
              <a:pPr>
                <a:defRPr/>
              </a:pPr>
              <a:t>‹#›</a:t>
            </a:fld>
            <a:endParaRPr lang="en-US" dirty="0"/>
          </a:p>
        </p:txBody>
      </p:sp>
      <p:sp>
        <p:nvSpPr>
          <p:cNvPr id="9" name="Content Placeholder 8"/>
          <p:cNvSpPr>
            <a:spLocks noGrp="1"/>
          </p:cNvSpPr>
          <p:nvPr>
            <p:ph sz="quarter" idx="13"/>
          </p:nvPr>
        </p:nvSpPr>
        <p:spPr>
          <a:xfrm>
            <a:off x="286491" y="381000"/>
            <a:ext cx="7305516"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blinds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021858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626" y="5495278"/>
            <a:ext cx="7305516"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7950121"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83626" y="6096000"/>
            <a:ext cx="7305516"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endParaRPr lang="en-US" dirty="0"/>
          </a:p>
        </p:txBody>
      </p:sp>
      <p:sp>
        <p:nvSpPr>
          <p:cNvPr id="9" name="Slide Number Placeholder 8"/>
          <p:cNvSpPr>
            <a:spLocks noGrp="1"/>
          </p:cNvSpPr>
          <p:nvPr>
            <p:ph type="sldNum" sz="quarter" idx="11"/>
          </p:nvPr>
        </p:nvSpPr>
        <p:spPr/>
        <p:txBody>
          <a:bodyPr/>
          <a:lstStyle/>
          <a:p>
            <a:pPr>
              <a:defRPr/>
            </a:pPr>
            <a:fld id="{C5B9254E-A7BE-4A81-80E2-1EBFE3432C1D}" type="slidenum">
              <a:rPr lang="en-US" smtClean="0"/>
              <a:pPr>
                <a:defRPr/>
              </a:pPr>
              <a:t>‹#›</a:t>
            </a:fld>
            <a:endParaRPr lang="en-US" dirty="0"/>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transition>
    <p:blinds dir="vert"/>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3EF2B0C-E71E-4287-8F21-71A7CA77308E}"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31176" y="274639"/>
            <a:ext cx="1647322"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29736" y="274639"/>
            <a:ext cx="565819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286EB2C-A5E6-48E5-90A2-4C2D4FE66093}"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4" y="4406903"/>
            <a:ext cx="7305516"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78924" y="2906713"/>
            <a:ext cx="730551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093816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29736" y="1600203"/>
            <a:ext cx="379600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68985" y="1600203"/>
            <a:ext cx="379600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265047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9736" y="1535113"/>
            <a:ext cx="37974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9736" y="2174875"/>
            <a:ext cx="37974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366001" y="1535113"/>
            <a:ext cx="3798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66001" y="2174875"/>
            <a:ext cx="37989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239177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033746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1634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9738" y="273050"/>
            <a:ext cx="2827605"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360299" y="273053"/>
            <a:ext cx="480469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29738" y="1435103"/>
            <a:ext cx="282760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64686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4626" y="4800600"/>
            <a:ext cx="515683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684626" y="612775"/>
            <a:ext cx="515683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84626" y="5367338"/>
            <a:ext cx="515683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858416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9737" y="274638"/>
            <a:ext cx="7735253"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29737" y="1600203"/>
            <a:ext cx="7735253"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29736" y="6356353"/>
            <a:ext cx="200543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36532" y="6356353"/>
            <a:ext cx="272166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159553" y="6356353"/>
            <a:ext cx="200543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78C40D-2854-4E0D-8CCC-7F90FACF1AD5}" type="slidenum">
              <a:rPr lang="en-US" smtClean="0"/>
              <a:t>‹#›</a:t>
            </a:fld>
            <a:endParaRPr lang="en-US"/>
          </a:p>
        </p:txBody>
      </p:sp>
    </p:spTree>
    <p:extLst>
      <p:ext uri="{BB962C8B-B14F-4D97-AF65-F5344CB8AC3E}">
        <p14:creationId xmlns:p14="http://schemas.microsoft.com/office/powerpoint/2010/main" val="228116161"/>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9736" y="274638"/>
            <a:ext cx="7162271"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29736" y="1600200"/>
            <a:ext cx="7162271"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7950121" y="0"/>
            <a:ext cx="64460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950121" y="5486400"/>
            <a:ext cx="644604"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019288" y="5648960"/>
            <a:ext cx="515684"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0FD292F3-8E72-4727-B05E-F2835E7F2198}" type="slidenum">
              <a:rPr lang="en-US" smtClean="0"/>
              <a:pPr>
                <a:defRPr/>
              </a:pPr>
              <a:t>‹#›</a:t>
            </a:fld>
            <a:endParaRPr lang="en-US" dirty="0"/>
          </a:p>
        </p:txBody>
      </p:sp>
      <p:sp>
        <p:nvSpPr>
          <p:cNvPr id="5" name="Footer Placeholder 4"/>
          <p:cNvSpPr>
            <a:spLocks noGrp="1"/>
          </p:cNvSpPr>
          <p:nvPr>
            <p:ph type="ftr" sz="quarter" idx="3"/>
          </p:nvPr>
        </p:nvSpPr>
        <p:spPr>
          <a:xfrm rot="16200000">
            <a:off x="7060068" y="4059746"/>
            <a:ext cx="2367281" cy="343789"/>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024509" y="1656906"/>
            <a:ext cx="2438399" cy="343789"/>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ransition>
    <p:blinds dir="vert"/>
  </p:transition>
  <p:timing>
    <p:tnLst>
      <p:par>
        <p:cTn id="1" dur="indefinite" restart="never" nodeType="tmRoot"/>
      </p:par>
    </p:tnLst>
  </p:timing>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oviwc.org/Assets/linklogos/DOI-Logo.jpg"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www.bie.edu/Programs/supprog/TitleXC/index.htm"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mailto:Valerie.Todacheene@bie.edu"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0" y="152400"/>
            <a:ext cx="7954962" cy="1905000"/>
          </a:xfrm>
        </p:spPr>
        <p:txBody>
          <a:bodyPr>
            <a:normAutofit fontScale="90000"/>
          </a:bodyPr>
          <a:lstStyle/>
          <a:p>
            <a:pPr algn="ctr" eaLnBrk="1" fontAlgn="auto" hangingPunct="1">
              <a:spcAft>
                <a:spcPts val="0"/>
              </a:spcAft>
              <a:defRPr/>
            </a:pPr>
            <a:r>
              <a:rPr lang="en-US" dirty="0" smtClean="0">
                <a:latin typeface="Aharoni" pitchFamily="2" charset="-79"/>
                <a:cs typeface="Aharoni" pitchFamily="2" charset="-79"/>
              </a:rPr>
              <a:t/>
            </a:r>
            <a:br>
              <a:rPr lang="en-US" dirty="0" smtClean="0">
                <a:latin typeface="Aharoni" pitchFamily="2" charset="-79"/>
                <a:cs typeface="Aharoni" pitchFamily="2" charset="-79"/>
              </a:rPr>
            </a:br>
            <a:r>
              <a:rPr lang="en-US" dirty="0" err="1" smtClean="0">
                <a:latin typeface="Aharoni" pitchFamily="2" charset="-79"/>
                <a:cs typeface="Aharoni" pitchFamily="2" charset="-79"/>
              </a:rPr>
              <a:t>MCkINNEY-vento</a:t>
            </a:r>
            <a:r>
              <a:rPr lang="en-US" dirty="0" smtClean="0">
                <a:latin typeface="Aharoni" pitchFamily="2" charset="-79"/>
                <a:cs typeface="Aharoni" pitchFamily="2" charset="-79"/>
              </a:rPr>
              <a:t> homeless education</a:t>
            </a:r>
            <a:br>
              <a:rPr lang="en-US" dirty="0" smtClean="0">
                <a:latin typeface="Aharoni" pitchFamily="2" charset="-79"/>
                <a:cs typeface="Aharoni" pitchFamily="2" charset="-79"/>
              </a:rPr>
            </a:br>
            <a:r>
              <a:rPr lang="en-US" sz="3100" dirty="0" smtClean="0">
                <a:latin typeface="+mn-lt"/>
                <a:cs typeface="Aharoni" pitchFamily="2" charset="-79"/>
              </a:rPr>
              <a:t>2015-2018 grant awardee training</a:t>
            </a:r>
            <a:r>
              <a:rPr lang="en-US" dirty="0" smtClean="0"/>
              <a:t/>
            </a:r>
            <a:br>
              <a:rPr lang="en-US" dirty="0" smtClean="0"/>
            </a:br>
            <a:endParaRPr lang="en-US" dirty="0" smtClean="0"/>
          </a:p>
        </p:txBody>
      </p:sp>
      <p:sp>
        <p:nvSpPr>
          <p:cNvPr id="3" name="Subtitle 2"/>
          <p:cNvSpPr>
            <a:spLocks noGrp="1"/>
          </p:cNvSpPr>
          <p:nvPr>
            <p:ph type="body" idx="1"/>
          </p:nvPr>
        </p:nvSpPr>
        <p:spPr>
          <a:xfrm>
            <a:off x="0" y="4495800"/>
            <a:ext cx="7954962" cy="2209800"/>
          </a:xfrm>
        </p:spPr>
        <p:txBody>
          <a:bodyPr rtlCol="0">
            <a:normAutofit fontScale="77500" lnSpcReduction="20000"/>
          </a:bodyPr>
          <a:lstStyle/>
          <a:p>
            <a:pPr eaLnBrk="1" fontAlgn="auto" hangingPunct="1">
              <a:spcAft>
                <a:spcPts val="0"/>
              </a:spcAft>
              <a:buFont typeface="Arial" pitchFamily="34" charset="0"/>
              <a:buNone/>
              <a:defRPr/>
            </a:pPr>
            <a:endParaRPr lang="en-US" dirty="0" smtClean="0"/>
          </a:p>
          <a:p>
            <a:pPr marL="0" lvl="3" algn="ctr">
              <a:defRPr/>
            </a:pPr>
            <a:r>
              <a:rPr lang="en-US" sz="6400" dirty="0" smtClean="0"/>
              <a:t>   </a:t>
            </a:r>
            <a:r>
              <a:rPr lang="en-US" sz="3200" dirty="0" smtClean="0"/>
              <a:t>Division </a:t>
            </a:r>
            <a:r>
              <a:rPr lang="en-US" sz="3200" dirty="0"/>
              <a:t>of Performance and </a:t>
            </a:r>
            <a:r>
              <a:rPr lang="en-US" sz="3200" dirty="0" smtClean="0"/>
              <a:t>Accountability</a:t>
            </a:r>
          </a:p>
          <a:p>
            <a:pPr marL="0" lvl="3">
              <a:defRPr/>
            </a:pPr>
            <a:endParaRPr lang="en-US" sz="3200" dirty="0" smtClean="0"/>
          </a:p>
          <a:p>
            <a:pPr marL="0" lvl="3" algn="ctr">
              <a:defRPr/>
            </a:pPr>
            <a:r>
              <a:rPr lang="en-US" sz="3200" dirty="0" smtClean="0"/>
              <a:t>September 30, 2015</a:t>
            </a:r>
          </a:p>
          <a:p>
            <a:pPr marL="0" lvl="3" algn="ctr">
              <a:defRPr/>
            </a:pPr>
            <a:r>
              <a:rPr lang="en-US" sz="3200" dirty="0" smtClean="0"/>
              <a:t>11:00AM(MDT</a:t>
            </a:r>
            <a:r>
              <a:rPr lang="en-US" sz="3200" dirty="0" smtClean="0"/>
              <a:t>)</a:t>
            </a:r>
            <a:endParaRPr lang="en-US" sz="3200" dirty="0"/>
          </a:p>
          <a:p>
            <a:pPr eaLnBrk="1" fontAlgn="auto" hangingPunct="1">
              <a:spcAft>
                <a:spcPts val="0"/>
              </a:spcAft>
              <a:buFont typeface="Arial" pitchFamily="34" charset="0"/>
              <a:buNone/>
              <a:defRPr/>
            </a:pPr>
            <a:endParaRPr lang="en-US" sz="6400" dirty="0" smtClean="0"/>
          </a:p>
        </p:txBody>
      </p:sp>
      <p:pic>
        <p:nvPicPr>
          <p:cNvPr id="8" name="Picture 7" descr="http://ts2.mm.bing.net/images/thumbnail.aspx?q=1758941677589&amp;id=759ff901bd428ef337eaf41376c00aa5&amp;url=http%3a%2f%2fwww.oviwc.org%2fAssets%2flinklogos%2fDOI-Logo.jpg">
            <a:hlinkClick r:id="rId2"/>
          </p:cNvPr>
          <p:cNvPicPr/>
          <p:nvPr/>
        </p:nvPicPr>
        <p:blipFill rotWithShape="1">
          <a:blip r:embed="rId3" cstate="print"/>
          <a:srcRect t="3290" b="3947"/>
          <a:stretch/>
        </p:blipFill>
        <p:spPr bwMode="auto">
          <a:xfrm>
            <a:off x="3230562" y="2209800"/>
            <a:ext cx="1575700" cy="1600200"/>
          </a:xfrm>
          <a:prstGeom prst="ellipse">
            <a:avLst/>
          </a:prstGeom>
          <a:noFill/>
          <a:ln>
            <a:noFill/>
          </a:ln>
          <a:extLst>
            <a:ext uri="{53640926-AAD7-44D8-BBD7-CCE9431645EC}">
              <a14:shadowObscured xmlns:a14="http://schemas.microsoft.com/office/drawing/2010/main"/>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 y="2969"/>
            <a:ext cx="7954962" cy="1143000"/>
          </a:xfrm>
        </p:spPr>
        <p:txBody>
          <a:bodyPr>
            <a:normAutofit/>
          </a:bodyPr>
          <a:lstStyle/>
          <a:p>
            <a:pPr algn="ctr"/>
            <a:r>
              <a:rPr lang="en-US" sz="4000" dirty="0" smtClean="0"/>
              <a:t>Important Dates</a:t>
            </a:r>
            <a:endParaRPr lang="en-US" dirty="0" smtClean="0">
              <a:solidFill>
                <a:srgbClr val="0070C0"/>
              </a:solidFill>
            </a:endParaRPr>
          </a:p>
        </p:txBody>
      </p:sp>
      <p:sp>
        <p:nvSpPr>
          <p:cNvPr id="36867" name="Content Placeholder 2"/>
          <p:cNvSpPr>
            <a:spLocks noGrp="1"/>
          </p:cNvSpPr>
          <p:nvPr>
            <p:ph idx="1"/>
          </p:nvPr>
        </p:nvSpPr>
        <p:spPr>
          <a:xfrm>
            <a:off x="0" y="1143000"/>
            <a:ext cx="7954962" cy="5334000"/>
          </a:xfrm>
        </p:spPr>
        <p:txBody>
          <a:bodyPr>
            <a:noAutofit/>
          </a:bodyPr>
          <a:lstStyle/>
          <a:p>
            <a:r>
              <a:rPr lang="en-US" sz="2400" dirty="0" smtClean="0"/>
              <a:t>End of the Year Report-Submitted June 30</a:t>
            </a:r>
            <a:r>
              <a:rPr lang="en-US" sz="2400" baseline="30000" dirty="0" smtClean="0"/>
              <a:t>th</a:t>
            </a:r>
            <a:r>
              <a:rPr lang="en-US" sz="2400" dirty="0" smtClean="0"/>
              <a:t> </a:t>
            </a:r>
            <a:endParaRPr lang="en-US" sz="2400" baseline="30000" dirty="0" smtClean="0"/>
          </a:p>
          <a:p>
            <a:r>
              <a:rPr lang="en-US" sz="2400" dirty="0" smtClean="0"/>
              <a:t>Review Evaluation Template - Due October 15</a:t>
            </a:r>
            <a:r>
              <a:rPr lang="en-US" sz="2400" baseline="30000" dirty="0" smtClean="0"/>
              <a:t>th</a:t>
            </a:r>
            <a:r>
              <a:rPr lang="en-US" sz="2400" dirty="0" smtClean="0"/>
              <a:t> , December 30</a:t>
            </a:r>
            <a:r>
              <a:rPr lang="en-US" sz="2400" baseline="30000" dirty="0" smtClean="0"/>
              <a:t>th</a:t>
            </a:r>
            <a:r>
              <a:rPr lang="en-US" sz="2400" dirty="0" smtClean="0"/>
              <a:t>, May 30</a:t>
            </a:r>
            <a:r>
              <a:rPr lang="en-US" sz="2400" baseline="30000" dirty="0" smtClean="0"/>
              <a:t>th</a:t>
            </a:r>
            <a:r>
              <a:rPr lang="en-US" sz="2400" dirty="0" smtClean="0"/>
              <a:t> </a:t>
            </a:r>
            <a:endParaRPr lang="en-US" sz="2400" dirty="0"/>
          </a:p>
          <a:p>
            <a:r>
              <a:rPr lang="en-US" sz="2400" dirty="0" smtClean="0"/>
              <a:t>NAEHCY Annual Conference Phoenix, AZ November 15-17, 2015</a:t>
            </a:r>
          </a:p>
          <a:p>
            <a:r>
              <a:rPr lang="en-US" sz="2400" dirty="0" smtClean="0"/>
              <a:t>Homeless Policy/Procedures-October 31</a:t>
            </a:r>
            <a:r>
              <a:rPr lang="en-US" sz="2400" baseline="30000" dirty="0" smtClean="0"/>
              <a:t>st</a:t>
            </a:r>
            <a:endParaRPr lang="en-US" sz="2400" dirty="0" smtClean="0"/>
          </a:p>
          <a:p>
            <a:r>
              <a:rPr lang="en-US" sz="2400" dirty="0" smtClean="0"/>
              <a:t>Verification Document-October 31</a:t>
            </a:r>
            <a:r>
              <a:rPr lang="en-US" sz="2400" baseline="30000" dirty="0" smtClean="0"/>
              <a:t>st</a:t>
            </a:r>
            <a:r>
              <a:rPr lang="en-US" sz="2400" dirty="0" smtClean="0"/>
              <a:t> </a:t>
            </a:r>
          </a:p>
          <a:p>
            <a:endParaRPr lang="en-US" sz="2400" dirty="0"/>
          </a:p>
        </p:txBody>
      </p:sp>
    </p:spTree>
    <p:extLst>
      <p:ext uri="{BB962C8B-B14F-4D97-AF65-F5344CB8AC3E}">
        <p14:creationId xmlns:p14="http://schemas.microsoft.com/office/powerpoint/2010/main" val="9769850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NS Report Submissions</a:t>
            </a:r>
            <a:endParaRPr lang="en-US" dirty="0"/>
          </a:p>
        </p:txBody>
      </p:sp>
      <p:sp>
        <p:nvSpPr>
          <p:cNvPr id="3" name="Content Placeholder 2"/>
          <p:cNvSpPr>
            <a:spLocks noGrp="1"/>
          </p:cNvSpPr>
          <p:nvPr>
            <p:ph idx="1"/>
          </p:nvPr>
        </p:nvSpPr>
        <p:spPr>
          <a:xfrm>
            <a:off x="0" y="1219200"/>
            <a:ext cx="7954962" cy="5084136"/>
          </a:xfrm>
        </p:spPr>
        <p:txBody>
          <a:bodyPr>
            <a:noAutofit/>
          </a:bodyPr>
          <a:lstStyle/>
          <a:p>
            <a:r>
              <a:rPr lang="en-US" sz="2400" dirty="0" err="1" smtClean="0"/>
              <a:t>Subgrantees</a:t>
            </a:r>
            <a:r>
              <a:rPr lang="en-US" sz="2400" dirty="0" smtClean="0"/>
              <a:t> should be working on the High Leverage Indicators </a:t>
            </a:r>
            <a:r>
              <a:rPr lang="en-US" sz="2400" dirty="0"/>
              <a:t>(May 15</a:t>
            </a:r>
            <a:r>
              <a:rPr lang="en-US" sz="2400" baseline="30000" dirty="0"/>
              <a:t>th </a:t>
            </a:r>
            <a:r>
              <a:rPr lang="en-US" sz="2400" dirty="0"/>
              <a:t>,</a:t>
            </a:r>
            <a:r>
              <a:rPr lang="en-US" sz="2400" baseline="30000" dirty="0" smtClean="0"/>
              <a:t> </a:t>
            </a:r>
            <a:r>
              <a:rPr lang="en-US" sz="2400" dirty="0" smtClean="0"/>
              <a:t>Sept. 15</a:t>
            </a:r>
            <a:r>
              <a:rPr lang="en-US" sz="2400" baseline="30000" dirty="0" smtClean="0"/>
              <a:t>th</a:t>
            </a:r>
            <a:r>
              <a:rPr lang="en-US" sz="2400" dirty="0" smtClean="0"/>
              <a:t>,  Dec. 15</a:t>
            </a:r>
            <a:r>
              <a:rPr lang="en-US" sz="2400" baseline="30000" dirty="0" smtClean="0"/>
              <a:t>th</a:t>
            </a:r>
            <a:r>
              <a:rPr lang="en-US" sz="2400" dirty="0" smtClean="0"/>
              <a:t>)</a:t>
            </a:r>
          </a:p>
          <a:p>
            <a:r>
              <a:rPr lang="en-US" sz="2400" dirty="0" smtClean="0"/>
              <a:t>Consolidated </a:t>
            </a:r>
            <a:r>
              <a:rPr lang="en-US" sz="2400" dirty="0" err="1" smtClean="0"/>
              <a:t>Schoolwide</a:t>
            </a:r>
            <a:r>
              <a:rPr lang="en-US" sz="2400" dirty="0" smtClean="0"/>
              <a:t> Budgets (April 1</a:t>
            </a:r>
            <a:r>
              <a:rPr lang="en-US" sz="2400" baseline="30000" dirty="0" smtClean="0"/>
              <a:t>st</a:t>
            </a:r>
            <a:r>
              <a:rPr lang="en-US" sz="2400" dirty="0" smtClean="0"/>
              <a:t> –May 31</a:t>
            </a:r>
            <a:r>
              <a:rPr lang="en-US" sz="2400" baseline="30000" dirty="0" smtClean="0"/>
              <a:t>st</a:t>
            </a:r>
            <a:r>
              <a:rPr lang="en-US" sz="2400" dirty="0" smtClean="0"/>
              <a:t> )</a:t>
            </a:r>
          </a:p>
          <a:p>
            <a:pPr lvl="0"/>
            <a:r>
              <a:rPr lang="en-US" sz="2400" dirty="0" smtClean="0"/>
              <a:t>AYP Smart Goals &amp; Title I Supplemental Report (July 1</a:t>
            </a:r>
            <a:r>
              <a:rPr lang="en-US" sz="2400" baseline="30000" dirty="0" smtClean="0"/>
              <a:t>st</a:t>
            </a:r>
            <a:r>
              <a:rPr lang="en-US" sz="2400" dirty="0" smtClean="0"/>
              <a:t>-Sept. 15</a:t>
            </a:r>
            <a:r>
              <a:rPr lang="en-US" sz="2400" baseline="30000" dirty="0" smtClean="0"/>
              <a:t>th</a:t>
            </a:r>
            <a:r>
              <a:rPr lang="en-US" sz="2400" dirty="0" smtClean="0"/>
              <a:t>)</a:t>
            </a:r>
          </a:p>
          <a:p>
            <a:pPr lvl="0"/>
            <a:r>
              <a:rPr lang="en-US" sz="2400" dirty="0" smtClean="0"/>
              <a:t>LEA Title I Assurances (April 1</a:t>
            </a:r>
            <a:r>
              <a:rPr lang="en-US" sz="2400" baseline="30000" dirty="0" smtClean="0"/>
              <a:t>st</a:t>
            </a:r>
            <a:r>
              <a:rPr lang="en-US" sz="2400" dirty="0" smtClean="0"/>
              <a:t>-May 31</a:t>
            </a:r>
            <a:r>
              <a:rPr lang="en-US" sz="2400" baseline="30000" dirty="0" smtClean="0"/>
              <a:t>st</a:t>
            </a:r>
            <a:r>
              <a:rPr lang="en-US" sz="2400" dirty="0" smtClean="0"/>
              <a:t>)</a:t>
            </a:r>
          </a:p>
          <a:p>
            <a:pPr lvl="0"/>
            <a:r>
              <a:rPr lang="en-US" sz="2400" dirty="0" smtClean="0"/>
              <a:t>School Improvement, Corrective Action, Restructuring (April 1</a:t>
            </a:r>
            <a:r>
              <a:rPr lang="en-US" sz="2400" baseline="30000" dirty="0" smtClean="0"/>
              <a:t>st</a:t>
            </a:r>
            <a:r>
              <a:rPr lang="en-US" sz="2400" dirty="0" smtClean="0"/>
              <a:t>-Sept. 15</a:t>
            </a:r>
            <a:r>
              <a:rPr lang="en-US" sz="2400" baseline="30000" dirty="0" smtClean="0"/>
              <a:t>th</a:t>
            </a:r>
            <a:r>
              <a:rPr lang="en-US" sz="2400" dirty="0" smtClean="0"/>
              <a:t>)</a:t>
            </a:r>
          </a:p>
          <a:p>
            <a:pPr lvl="0"/>
            <a:r>
              <a:rPr lang="en-US" sz="2400" dirty="0" smtClean="0"/>
              <a:t>SIG Compliance Reports </a:t>
            </a:r>
            <a:r>
              <a:rPr lang="en-US" sz="2400" dirty="0" smtClean="0">
                <a:solidFill>
                  <a:srgbClr val="FF0000"/>
                </a:solidFill>
              </a:rPr>
              <a:t>if applicable</a:t>
            </a:r>
          </a:p>
          <a:p>
            <a:pPr lvl="0"/>
            <a:endParaRPr lang="en-US" sz="2400" dirty="0"/>
          </a:p>
        </p:txBody>
      </p:sp>
    </p:spTree>
    <p:extLst>
      <p:ext uri="{BB962C8B-B14F-4D97-AF65-F5344CB8AC3E}">
        <p14:creationId xmlns:p14="http://schemas.microsoft.com/office/powerpoint/2010/main" val="11265949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NS Report Submissions</a:t>
            </a:r>
            <a:endParaRPr lang="en-US" dirty="0"/>
          </a:p>
        </p:txBody>
      </p:sp>
      <p:sp>
        <p:nvSpPr>
          <p:cNvPr id="3" name="Content Placeholder 2"/>
          <p:cNvSpPr>
            <a:spLocks noGrp="1"/>
          </p:cNvSpPr>
          <p:nvPr>
            <p:ph idx="1"/>
          </p:nvPr>
        </p:nvSpPr>
        <p:spPr>
          <a:xfrm>
            <a:off x="0" y="1219200"/>
            <a:ext cx="7954962" cy="5084136"/>
          </a:xfrm>
        </p:spPr>
        <p:txBody>
          <a:bodyPr>
            <a:noAutofit/>
          </a:bodyPr>
          <a:lstStyle/>
          <a:p>
            <a:r>
              <a:rPr lang="en-US" sz="2400" dirty="0" err="1" smtClean="0"/>
              <a:t>Subgrantees</a:t>
            </a:r>
            <a:r>
              <a:rPr lang="en-US" sz="2400" dirty="0" smtClean="0"/>
              <a:t> should be working on the High Leverage Indicators </a:t>
            </a:r>
            <a:r>
              <a:rPr lang="en-US" sz="2400" dirty="0"/>
              <a:t>(May 15</a:t>
            </a:r>
            <a:r>
              <a:rPr lang="en-US" sz="2400" baseline="30000" dirty="0"/>
              <a:t>th </a:t>
            </a:r>
            <a:r>
              <a:rPr lang="en-US" sz="2400" dirty="0"/>
              <a:t>,</a:t>
            </a:r>
            <a:r>
              <a:rPr lang="en-US" sz="2400" baseline="30000" dirty="0" smtClean="0"/>
              <a:t> </a:t>
            </a:r>
            <a:r>
              <a:rPr lang="en-US" sz="2400" dirty="0" smtClean="0"/>
              <a:t>Sept. 15</a:t>
            </a:r>
            <a:r>
              <a:rPr lang="en-US" sz="2400" baseline="30000" dirty="0" smtClean="0"/>
              <a:t>th</a:t>
            </a:r>
            <a:r>
              <a:rPr lang="en-US" sz="2400" dirty="0" smtClean="0"/>
              <a:t>,  Dec. 15</a:t>
            </a:r>
            <a:r>
              <a:rPr lang="en-US" sz="2400" baseline="30000" dirty="0" smtClean="0"/>
              <a:t>th</a:t>
            </a:r>
            <a:r>
              <a:rPr lang="en-US" sz="2400" dirty="0" smtClean="0"/>
              <a:t>)</a:t>
            </a:r>
          </a:p>
          <a:p>
            <a:r>
              <a:rPr lang="en-US" sz="2400" dirty="0" smtClean="0"/>
              <a:t>Consolidated </a:t>
            </a:r>
            <a:r>
              <a:rPr lang="en-US" sz="2400" dirty="0" err="1" smtClean="0"/>
              <a:t>Schoolwide</a:t>
            </a:r>
            <a:r>
              <a:rPr lang="en-US" sz="2400" dirty="0" smtClean="0"/>
              <a:t> Budgets (April 1</a:t>
            </a:r>
            <a:r>
              <a:rPr lang="en-US" sz="2400" baseline="30000" dirty="0" smtClean="0"/>
              <a:t>st</a:t>
            </a:r>
            <a:r>
              <a:rPr lang="en-US" sz="2400" dirty="0" smtClean="0"/>
              <a:t> –May 31</a:t>
            </a:r>
            <a:r>
              <a:rPr lang="en-US" sz="2400" baseline="30000" dirty="0" smtClean="0"/>
              <a:t>st</a:t>
            </a:r>
            <a:r>
              <a:rPr lang="en-US" sz="2400" dirty="0" smtClean="0"/>
              <a:t> )</a:t>
            </a:r>
          </a:p>
          <a:p>
            <a:pPr lvl="0"/>
            <a:r>
              <a:rPr lang="en-US" sz="2400" dirty="0" smtClean="0"/>
              <a:t>AYP Smart Goals &amp; Title I Supplemental Report (July 1</a:t>
            </a:r>
            <a:r>
              <a:rPr lang="en-US" sz="2400" baseline="30000" dirty="0" smtClean="0"/>
              <a:t>st</a:t>
            </a:r>
            <a:r>
              <a:rPr lang="en-US" sz="2400" dirty="0" smtClean="0"/>
              <a:t>-Sept. 15</a:t>
            </a:r>
            <a:r>
              <a:rPr lang="en-US" sz="2400" baseline="30000" dirty="0" smtClean="0"/>
              <a:t>th</a:t>
            </a:r>
            <a:r>
              <a:rPr lang="en-US" sz="2400" dirty="0" smtClean="0"/>
              <a:t>)</a:t>
            </a:r>
          </a:p>
          <a:p>
            <a:pPr lvl="0"/>
            <a:r>
              <a:rPr lang="en-US" sz="2400" dirty="0" smtClean="0"/>
              <a:t>LEA Title I Assurances (April 1</a:t>
            </a:r>
            <a:r>
              <a:rPr lang="en-US" sz="2400" baseline="30000" dirty="0" smtClean="0"/>
              <a:t>st</a:t>
            </a:r>
            <a:r>
              <a:rPr lang="en-US" sz="2400" dirty="0" smtClean="0"/>
              <a:t>-May 31</a:t>
            </a:r>
            <a:r>
              <a:rPr lang="en-US" sz="2400" baseline="30000" dirty="0" smtClean="0"/>
              <a:t>st</a:t>
            </a:r>
            <a:r>
              <a:rPr lang="en-US" sz="2400" dirty="0" smtClean="0"/>
              <a:t>)</a:t>
            </a:r>
          </a:p>
          <a:p>
            <a:pPr lvl="0"/>
            <a:r>
              <a:rPr lang="en-US" sz="2400" dirty="0" smtClean="0"/>
              <a:t>School Improvement, Corrective Action, Restructuring (April 1</a:t>
            </a:r>
            <a:r>
              <a:rPr lang="en-US" sz="2400" baseline="30000" dirty="0" smtClean="0"/>
              <a:t>st</a:t>
            </a:r>
            <a:r>
              <a:rPr lang="en-US" sz="2400" dirty="0" smtClean="0"/>
              <a:t>-Sept. 15</a:t>
            </a:r>
            <a:r>
              <a:rPr lang="en-US" sz="2400" baseline="30000" dirty="0" smtClean="0"/>
              <a:t>th</a:t>
            </a:r>
            <a:r>
              <a:rPr lang="en-US" sz="2400" dirty="0" smtClean="0"/>
              <a:t>)</a:t>
            </a:r>
          </a:p>
          <a:p>
            <a:pPr lvl="0"/>
            <a:r>
              <a:rPr lang="en-US" sz="2400" dirty="0" smtClean="0"/>
              <a:t>SIG Compliance Reports </a:t>
            </a:r>
            <a:r>
              <a:rPr lang="en-US" sz="2400" dirty="0" smtClean="0">
                <a:solidFill>
                  <a:srgbClr val="FF0000"/>
                </a:solidFill>
              </a:rPr>
              <a:t>if applicable</a:t>
            </a:r>
          </a:p>
          <a:p>
            <a:pPr lvl="0"/>
            <a:endParaRPr lang="en-US" sz="2400" dirty="0"/>
          </a:p>
        </p:txBody>
      </p:sp>
    </p:spTree>
    <p:extLst>
      <p:ext uri="{BB962C8B-B14F-4D97-AF65-F5344CB8AC3E}">
        <p14:creationId xmlns:p14="http://schemas.microsoft.com/office/powerpoint/2010/main" val="11265949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 y="2969"/>
            <a:ext cx="7954962" cy="1143000"/>
          </a:xfrm>
        </p:spPr>
        <p:txBody>
          <a:bodyPr>
            <a:normAutofit/>
          </a:bodyPr>
          <a:lstStyle/>
          <a:p>
            <a:pPr algn="ctr"/>
            <a:r>
              <a:rPr lang="en-US" sz="4000" dirty="0" smtClean="0"/>
              <a:t>Onsite Monitoring</a:t>
            </a:r>
            <a:endParaRPr lang="en-US" dirty="0" smtClean="0">
              <a:solidFill>
                <a:srgbClr val="0070C0"/>
              </a:solidFill>
            </a:endParaRPr>
          </a:p>
        </p:txBody>
      </p:sp>
      <p:sp>
        <p:nvSpPr>
          <p:cNvPr id="36867" name="Content Placeholder 2"/>
          <p:cNvSpPr>
            <a:spLocks noGrp="1"/>
          </p:cNvSpPr>
          <p:nvPr>
            <p:ph idx="1"/>
          </p:nvPr>
        </p:nvSpPr>
        <p:spPr>
          <a:xfrm>
            <a:off x="0" y="1143000"/>
            <a:ext cx="7954962" cy="5334000"/>
          </a:xfrm>
        </p:spPr>
        <p:txBody>
          <a:bodyPr>
            <a:noAutofit/>
          </a:bodyPr>
          <a:lstStyle/>
          <a:p>
            <a:r>
              <a:rPr lang="en-US" sz="2400" dirty="0" smtClean="0"/>
              <a:t>Fall 2015</a:t>
            </a:r>
            <a:endParaRPr lang="en-US" dirty="0" smtClean="0"/>
          </a:p>
          <a:p>
            <a:r>
              <a:rPr lang="en-US" sz="2400" dirty="0" smtClean="0"/>
              <a:t>MCV Monitoring Rubric</a:t>
            </a:r>
            <a:endParaRPr lang="en-US" sz="2400" baseline="30000" dirty="0" smtClean="0">
              <a:solidFill>
                <a:srgbClr val="FF0000"/>
              </a:solidFill>
            </a:endParaRPr>
          </a:p>
          <a:p>
            <a:r>
              <a:rPr lang="en-US" sz="2400" dirty="0" smtClean="0"/>
              <a:t>Activities are being implemented</a:t>
            </a:r>
          </a:p>
          <a:p>
            <a:r>
              <a:rPr lang="en-US" sz="2400" dirty="0" smtClean="0"/>
              <a:t>Review use of funds</a:t>
            </a:r>
          </a:p>
          <a:p>
            <a:r>
              <a:rPr lang="en-US" sz="2400" dirty="0" smtClean="0"/>
              <a:t>6 per year</a:t>
            </a:r>
          </a:p>
          <a:p>
            <a:endParaRPr lang="en-US" sz="2400" dirty="0" smtClean="0"/>
          </a:p>
          <a:p>
            <a:endParaRPr lang="en-US" sz="1600" dirty="0" smtClean="0"/>
          </a:p>
          <a:p>
            <a:endParaRPr lang="en-US" sz="1600" dirty="0" smtClean="0"/>
          </a:p>
        </p:txBody>
      </p:sp>
    </p:spTree>
    <p:extLst>
      <p:ext uri="{BB962C8B-B14F-4D97-AF65-F5344CB8AC3E}">
        <p14:creationId xmlns:p14="http://schemas.microsoft.com/office/powerpoint/2010/main" val="12145999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 y="2969"/>
            <a:ext cx="7954962" cy="1143000"/>
          </a:xfrm>
        </p:spPr>
        <p:txBody>
          <a:bodyPr>
            <a:normAutofit/>
          </a:bodyPr>
          <a:lstStyle/>
          <a:p>
            <a:pPr algn="ctr"/>
            <a:r>
              <a:rPr lang="en-US" sz="4000" dirty="0" smtClean="0"/>
              <a:t>Desk Monitoring</a:t>
            </a:r>
            <a:endParaRPr lang="en-US" dirty="0" smtClean="0">
              <a:solidFill>
                <a:srgbClr val="0070C0"/>
              </a:solidFill>
            </a:endParaRPr>
          </a:p>
        </p:txBody>
      </p:sp>
      <p:sp>
        <p:nvSpPr>
          <p:cNvPr id="36867" name="Content Placeholder 2"/>
          <p:cNvSpPr>
            <a:spLocks noGrp="1"/>
          </p:cNvSpPr>
          <p:nvPr>
            <p:ph idx="1"/>
          </p:nvPr>
        </p:nvSpPr>
        <p:spPr>
          <a:xfrm>
            <a:off x="0" y="1143000"/>
            <a:ext cx="7954962" cy="5334000"/>
          </a:xfrm>
        </p:spPr>
        <p:txBody>
          <a:bodyPr>
            <a:noAutofit/>
          </a:bodyPr>
          <a:lstStyle/>
          <a:p>
            <a:r>
              <a:rPr lang="en-US" sz="2400" dirty="0" smtClean="0"/>
              <a:t>End of the Year Report</a:t>
            </a:r>
            <a:endParaRPr lang="en-US" sz="2400" baseline="30000" dirty="0" smtClean="0">
              <a:solidFill>
                <a:srgbClr val="FF0000"/>
              </a:solidFill>
            </a:endParaRPr>
          </a:p>
          <a:p>
            <a:r>
              <a:rPr lang="en-US" sz="2400" dirty="0" smtClean="0"/>
              <a:t>Review Consolidated School-wide Budget</a:t>
            </a:r>
          </a:p>
          <a:p>
            <a:r>
              <a:rPr lang="en-US" sz="2400" dirty="0" smtClean="0"/>
              <a:t>Any changes to the budget or activities in your school’s approved application must be brought to the attention of the MCV State Coordinator. School may be requested to submit a modification template.</a:t>
            </a:r>
          </a:p>
          <a:p>
            <a:r>
              <a:rPr lang="en-US" sz="2400" dirty="0" smtClean="0"/>
              <a:t>Carryover is discouraged, and any carryovers may potentially impact subsequent funding.</a:t>
            </a:r>
          </a:p>
          <a:p>
            <a:endParaRPr lang="en-US" sz="2400" dirty="0" smtClean="0"/>
          </a:p>
          <a:p>
            <a:endParaRPr lang="en-US" sz="1600" dirty="0" smtClean="0"/>
          </a:p>
          <a:p>
            <a:endParaRPr lang="en-US" sz="1600" dirty="0" smtClean="0"/>
          </a:p>
        </p:txBody>
      </p:sp>
    </p:spTree>
    <p:extLst>
      <p:ext uri="{BB962C8B-B14F-4D97-AF65-F5344CB8AC3E}">
        <p14:creationId xmlns:p14="http://schemas.microsoft.com/office/powerpoint/2010/main" val="18172533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7860" y="-7434"/>
            <a:ext cx="7947102" cy="1143000"/>
          </a:xfrm>
        </p:spPr>
        <p:txBody>
          <a:bodyPr>
            <a:normAutofit fontScale="90000"/>
          </a:bodyPr>
          <a:lstStyle/>
          <a:p>
            <a:pPr algn="ctr"/>
            <a:r>
              <a:rPr lang="en-US" dirty="0" smtClean="0"/>
              <a:t>Policy &amp; Procedure Development</a:t>
            </a:r>
          </a:p>
        </p:txBody>
      </p:sp>
      <p:sp>
        <p:nvSpPr>
          <p:cNvPr id="36867" name="Content Placeholder 2"/>
          <p:cNvSpPr>
            <a:spLocks noGrp="1"/>
          </p:cNvSpPr>
          <p:nvPr>
            <p:ph idx="1"/>
          </p:nvPr>
        </p:nvSpPr>
        <p:spPr>
          <a:xfrm>
            <a:off x="0" y="1143000"/>
            <a:ext cx="7954962" cy="5334000"/>
          </a:xfrm>
          <a:ln>
            <a:solidFill>
              <a:schemeClr val="bg1"/>
            </a:solidFill>
          </a:ln>
        </p:spPr>
        <p:txBody>
          <a:bodyPr>
            <a:noAutofit/>
          </a:bodyPr>
          <a:lstStyle/>
          <a:p>
            <a:r>
              <a:rPr lang="en-US" sz="2000" dirty="0" smtClean="0"/>
              <a:t>Policies </a:t>
            </a:r>
            <a:r>
              <a:rPr lang="en-US" sz="2000" dirty="0"/>
              <a:t>and procedures that are or will be in place to promote accessibility and academic success of homeless students. </a:t>
            </a:r>
            <a:endParaRPr lang="en-US" sz="2000" dirty="0" smtClean="0"/>
          </a:p>
          <a:p>
            <a:r>
              <a:rPr lang="en-US" sz="2000" dirty="0" smtClean="0"/>
              <a:t>Reviewing </a:t>
            </a:r>
            <a:r>
              <a:rPr lang="en-US" sz="2000" dirty="0"/>
              <a:t>and establishing policies and procedures for the purposes of promoting the education of McKinney-Vento eligible children and youth and addressing the following: determining eligibility, enrollment, transportation, attendance, guardianship assistance, credit accrual, comparable services, and any other policy or procedure-related</a:t>
            </a:r>
            <a:r>
              <a:rPr lang="en-US" sz="2000" dirty="0" smtClean="0"/>
              <a:t>.</a:t>
            </a:r>
          </a:p>
          <a:p>
            <a:r>
              <a:rPr lang="en-US" sz="2000" dirty="0" smtClean="0"/>
              <a:t>Policies &amp; Procedures should be in written form and can be included in Parent Policy, Handbook, or “stand alone” policy</a:t>
            </a:r>
          </a:p>
          <a:p>
            <a:r>
              <a:rPr lang="en-US" sz="2000" dirty="0" smtClean="0"/>
              <a:t>Schools receive </a:t>
            </a:r>
            <a:r>
              <a:rPr lang="en-US" sz="2000" dirty="0" err="1" smtClean="0"/>
              <a:t>subgrants</a:t>
            </a:r>
            <a:r>
              <a:rPr lang="en-US" sz="2000" dirty="0" smtClean="0"/>
              <a:t> will participate in FET to assist with the development of policies to address the needs McKinney-Vento students. Training for this will begin </a:t>
            </a:r>
            <a:r>
              <a:rPr lang="en-US" sz="2000" dirty="0" smtClean="0">
                <a:solidFill>
                  <a:srgbClr val="FF0000"/>
                </a:solidFill>
              </a:rPr>
              <a:t>April 2013</a:t>
            </a:r>
            <a:r>
              <a:rPr lang="en-US" sz="2000" dirty="0" smtClean="0"/>
              <a:t> to assist with this process.</a:t>
            </a:r>
            <a:endParaRPr lang="en-US" sz="2000" dirty="0"/>
          </a:p>
          <a:p>
            <a:endParaRPr lang="en-US" sz="2000" dirty="0" smtClean="0"/>
          </a:p>
        </p:txBody>
      </p:sp>
    </p:spTree>
    <p:extLst>
      <p:ext uri="{BB962C8B-B14F-4D97-AF65-F5344CB8AC3E}">
        <p14:creationId xmlns:p14="http://schemas.microsoft.com/office/powerpoint/2010/main" val="6689859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2017-18 SY Funding</a:t>
            </a:r>
            <a:endParaRPr lang="en-US" sz="4000" dirty="0"/>
          </a:p>
        </p:txBody>
      </p:sp>
      <p:sp>
        <p:nvSpPr>
          <p:cNvPr id="3" name="Content Placeholder 2"/>
          <p:cNvSpPr>
            <a:spLocks noGrp="1"/>
          </p:cNvSpPr>
          <p:nvPr>
            <p:ph idx="1"/>
          </p:nvPr>
        </p:nvSpPr>
        <p:spPr>
          <a:xfrm>
            <a:off x="1718947" y="1392864"/>
            <a:ext cx="6732535" cy="5084136"/>
          </a:xfrm>
        </p:spPr>
        <p:txBody>
          <a:bodyPr>
            <a:noAutofit/>
          </a:bodyPr>
          <a:lstStyle/>
          <a:p>
            <a:pPr marL="0" indent="0">
              <a:buNone/>
            </a:pPr>
            <a:r>
              <a:rPr lang="en-US" sz="2400" dirty="0" smtClean="0"/>
              <a:t>  </a:t>
            </a:r>
          </a:p>
        </p:txBody>
      </p:sp>
      <p:sp>
        <p:nvSpPr>
          <p:cNvPr id="5" name="TextBox 4"/>
          <p:cNvSpPr txBox="1"/>
          <p:nvPr/>
        </p:nvSpPr>
        <p:spPr>
          <a:xfrm>
            <a:off x="15376" y="1066800"/>
            <a:ext cx="7939585" cy="4801314"/>
          </a:xfrm>
          <a:prstGeom prst="rect">
            <a:avLst/>
          </a:prstGeom>
          <a:noFill/>
        </p:spPr>
        <p:txBody>
          <a:bodyPr wrap="square" rtlCol="0">
            <a:spAutoFit/>
          </a:bodyPr>
          <a:lstStyle/>
          <a:p>
            <a:pPr marL="914400" lvl="1" indent="-457200">
              <a:buFont typeface="Arial" pitchFamily="34" charset="0"/>
              <a:buChar char="•"/>
            </a:pPr>
            <a:r>
              <a:rPr lang="en-US" sz="2400" dirty="0" smtClean="0"/>
              <a:t>Demonstrate </a:t>
            </a:r>
            <a:r>
              <a:rPr lang="en-US" sz="2400" dirty="0"/>
              <a:t>success yearly in order to be funded for a subsequent second and third year. </a:t>
            </a:r>
            <a:endParaRPr lang="en-US" sz="2400" dirty="0" smtClean="0"/>
          </a:p>
          <a:p>
            <a:pPr marL="914400" lvl="1" indent="-457200">
              <a:buFont typeface="Arial" pitchFamily="34" charset="0"/>
              <a:buChar char="•"/>
            </a:pPr>
            <a:r>
              <a:rPr lang="en-US" sz="2400" dirty="0" smtClean="0"/>
              <a:t>Evidence </a:t>
            </a:r>
            <a:r>
              <a:rPr lang="en-US" sz="2400" dirty="0"/>
              <a:t>of success includes meeting the grant requirements which were outlined in the application</a:t>
            </a:r>
            <a:r>
              <a:rPr lang="en-US" sz="2400" dirty="0" smtClean="0"/>
              <a:t>.</a:t>
            </a:r>
          </a:p>
          <a:p>
            <a:pPr marL="914400" lvl="1" indent="-457200">
              <a:buFont typeface="Arial" pitchFamily="34" charset="0"/>
              <a:buChar char="•"/>
            </a:pPr>
            <a:r>
              <a:rPr lang="en-US" sz="2400" dirty="0" smtClean="0"/>
              <a:t> </a:t>
            </a:r>
            <a:r>
              <a:rPr lang="en-US" sz="2400" dirty="0"/>
              <a:t>In addition, this award is contingent upon funding and availability of funds. </a:t>
            </a:r>
            <a:endParaRPr lang="en-US" sz="2400" dirty="0" smtClean="0"/>
          </a:p>
          <a:p>
            <a:pPr marL="914400" lvl="1" indent="-457200">
              <a:buFont typeface="Arial" pitchFamily="34" charset="0"/>
              <a:buChar char="•"/>
            </a:pPr>
            <a:r>
              <a:rPr lang="en-US" sz="2400" dirty="0" smtClean="0"/>
              <a:t>The </a:t>
            </a:r>
            <a:r>
              <a:rPr lang="en-US" sz="2400" dirty="0"/>
              <a:t>distribution of this award is for the implementation of the goals of the </a:t>
            </a:r>
            <a:r>
              <a:rPr lang="en-US" sz="2400" dirty="0" err="1" smtClean="0"/>
              <a:t>subgrant</a:t>
            </a:r>
            <a:r>
              <a:rPr lang="en-US" sz="2400" dirty="0" smtClean="0"/>
              <a:t> </a:t>
            </a:r>
            <a:r>
              <a:rPr lang="en-US" sz="2400" dirty="0"/>
              <a:t>which are carried out by the activities identified in the school’s approved application and signed assurances.</a:t>
            </a:r>
          </a:p>
          <a:p>
            <a:endParaRPr lang="en-US" dirty="0"/>
          </a:p>
        </p:txBody>
      </p:sp>
    </p:spTree>
    <p:extLst>
      <p:ext uri="{BB962C8B-B14F-4D97-AF65-F5344CB8AC3E}">
        <p14:creationId xmlns:p14="http://schemas.microsoft.com/office/powerpoint/2010/main" val="34653828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BIE Website Resources</a:t>
            </a:r>
            <a:endParaRPr lang="en-US" sz="4000" dirty="0"/>
          </a:p>
        </p:txBody>
      </p:sp>
      <p:sp>
        <p:nvSpPr>
          <p:cNvPr id="3" name="Content Placeholder 2"/>
          <p:cNvSpPr>
            <a:spLocks noGrp="1"/>
          </p:cNvSpPr>
          <p:nvPr>
            <p:ph idx="1"/>
          </p:nvPr>
        </p:nvSpPr>
        <p:spPr>
          <a:xfrm>
            <a:off x="1718947" y="1392864"/>
            <a:ext cx="6732535" cy="5084136"/>
          </a:xfrm>
        </p:spPr>
        <p:txBody>
          <a:bodyPr>
            <a:noAutofit/>
          </a:bodyPr>
          <a:lstStyle/>
          <a:p>
            <a:pPr marL="0" indent="0">
              <a:buNone/>
            </a:pPr>
            <a:r>
              <a:rPr lang="en-US" sz="2400" dirty="0" smtClean="0"/>
              <a:t>  </a:t>
            </a:r>
          </a:p>
        </p:txBody>
      </p:sp>
      <p:sp>
        <p:nvSpPr>
          <p:cNvPr id="5" name="TextBox 4"/>
          <p:cNvSpPr txBox="1"/>
          <p:nvPr/>
        </p:nvSpPr>
        <p:spPr>
          <a:xfrm>
            <a:off x="15376" y="1066800"/>
            <a:ext cx="7939585" cy="5539978"/>
          </a:xfrm>
          <a:prstGeom prst="rect">
            <a:avLst/>
          </a:prstGeom>
          <a:noFill/>
        </p:spPr>
        <p:txBody>
          <a:bodyPr wrap="square" rtlCol="0">
            <a:spAutoFit/>
          </a:bodyPr>
          <a:lstStyle/>
          <a:p>
            <a:pPr marL="465138" lvl="1" indent="-233363">
              <a:buFont typeface="Arial" pitchFamily="34" charset="0"/>
              <a:buChar char="•"/>
            </a:pPr>
            <a:r>
              <a:rPr lang="en-US" sz="2400" dirty="0">
                <a:hlinkClick r:id="rId2"/>
              </a:rPr>
              <a:t>http://</a:t>
            </a:r>
            <a:r>
              <a:rPr lang="en-US" sz="2400" dirty="0" smtClean="0">
                <a:hlinkClick r:id="rId2"/>
              </a:rPr>
              <a:t>www.bie.edu/Programs/supprog/TitleXC/index.htm</a:t>
            </a:r>
            <a:endParaRPr lang="en-US" sz="2400" dirty="0" smtClean="0"/>
          </a:p>
          <a:p>
            <a:pPr marL="465138" lvl="1" indent="-290513">
              <a:buFont typeface="Arial" pitchFamily="34" charset="0"/>
              <a:buChar char="•"/>
            </a:pPr>
            <a:r>
              <a:rPr lang="en-US" sz="2400" dirty="0" smtClean="0"/>
              <a:t>Non-regulatory Guidance</a:t>
            </a:r>
          </a:p>
          <a:p>
            <a:pPr marL="465138" lvl="1" indent="-290513">
              <a:buFont typeface="Arial" pitchFamily="34" charset="0"/>
              <a:buChar char="•"/>
            </a:pPr>
            <a:r>
              <a:rPr lang="en-US" sz="2400" dirty="0" smtClean="0"/>
              <a:t>BIE Homeless Liaisons</a:t>
            </a:r>
          </a:p>
          <a:p>
            <a:pPr marL="450850" lvl="1" indent="-276225">
              <a:buFont typeface="Arial" pitchFamily="34" charset="0"/>
              <a:buChar char="•"/>
            </a:pPr>
            <a:r>
              <a:rPr lang="en-US" sz="2400" dirty="0" smtClean="0"/>
              <a:t>Homeless Liaison Toolkit</a:t>
            </a:r>
          </a:p>
          <a:p>
            <a:pPr marL="465138" lvl="1" indent="-290513">
              <a:buFont typeface="Arial" pitchFamily="34" charset="0"/>
              <a:buChar char="•"/>
            </a:pPr>
            <a:r>
              <a:rPr lang="en-US" sz="2400" dirty="0" smtClean="0"/>
              <a:t>Accessing College &amp; Post-Secondary Resources </a:t>
            </a:r>
            <a:r>
              <a:rPr lang="en-US" dirty="0" smtClean="0">
                <a:solidFill>
                  <a:srgbClr val="FF0000"/>
                </a:solidFill>
              </a:rPr>
              <a:t>NEW</a:t>
            </a:r>
          </a:p>
          <a:p>
            <a:pPr marL="450850" lvl="1" indent="-276225">
              <a:buFont typeface="Arial" pitchFamily="34" charset="0"/>
              <a:buChar char="•"/>
            </a:pPr>
            <a:r>
              <a:rPr lang="en-US" sz="2400" dirty="0" smtClean="0"/>
              <a:t>2015-16 Evaluation Template</a:t>
            </a:r>
          </a:p>
          <a:p>
            <a:pPr marL="450850" lvl="1" indent="-276225">
              <a:buFont typeface="Arial" pitchFamily="34" charset="0"/>
              <a:buChar char="•"/>
            </a:pPr>
            <a:r>
              <a:rPr lang="en-US" sz="2400" dirty="0" smtClean="0"/>
              <a:t>2015-16 Calendar of Events</a:t>
            </a:r>
          </a:p>
          <a:p>
            <a:pPr marL="450850" lvl="1" indent="-276225">
              <a:buFont typeface="Arial" pitchFamily="34" charset="0"/>
              <a:buChar char="•"/>
            </a:pPr>
            <a:r>
              <a:rPr lang="en-US" sz="2400" dirty="0" smtClean="0"/>
              <a:t>2015-2016 </a:t>
            </a:r>
            <a:r>
              <a:rPr lang="en-US" sz="2400" dirty="0" err="1" smtClean="0"/>
              <a:t>Subgrantee</a:t>
            </a:r>
            <a:r>
              <a:rPr lang="en-US" sz="2400" dirty="0" smtClean="0"/>
              <a:t> Modification Template</a:t>
            </a:r>
          </a:p>
          <a:p>
            <a:pPr marL="450850" lvl="1" indent="-276225">
              <a:buFont typeface="Arial" pitchFamily="34" charset="0"/>
              <a:buChar char="•"/>
            </a:pPr>
            <a:r>
              <a:rPr lang="en-US" sz="2400" dirty="0" smtClean="0"/>
              <a:t>Carryover Request</a:t>
            </a:r>
          </a:p>
          <a:p>
            <a:pPr marL="450850" lvl="1" indent="-276225">
              <a:buFont typeface="Arial" pitchFamily="34" charset="0"/>
              <a:buChar char="•"/>
            </a:pPr>
            <a:r>
              <a:rPr lang="en-US" sz="2400" dirty="0" err="1" smtClean="0"/>
              <a:t>Subgrantee</a:t>
            </a:r>
            <a:r>
              <a:rPr lang="en-US" sz="2400" dirty="0" smtClean="0"/>
              <a:t> information (Application, EOY, Verification Doc, Policy)</a:t>
            </a:r>
            <a:endParaRPr lang="en-US" sz="2400" dirty="0"/>
          </a:p>
          <a:p>
            <a:pPr marL="450850" lvl="1" indent="-450850">
              <a:buFont typeface="Arial" pitchFamily="34" charset="0"/>
              <a:buChar char="•"/>
            </a:pPr>
            <a:endParaRPr lang="en-US" sz="2400" dirty="0" smtClean="0"/>
          </a:p>
          <a:p>
            <a:pPr lvl="1"/>
            <a:endParaRPr lang="en-US" sz="2400" dirty="0"/>
          </a:p>
          <a:p>
            <a:endParaRPr lang="en-US" dirty="0"/>
          </a:p>
        </p:txBody>
      </p:sp>
    </p:spTree>
    <p:extLst>
      <p:ext uri="{BB962C8B-B14F-4D97-AF65-F5344CB8AC3E}">
        <p14:creationId xmlns:p14="http://schemas.microsoft.com/office/powerpoint/2010/main" val="3249529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Program Updates</a:t>
            </a:r>
            <a:endParaRPr lang="en-US" sz="4000" dirty="0"/>
          </a:p>
        </p:txBody>
      </p:sp>
      <p:sp>
        <p:nvSpPr>
          <p:cNvPr id="5" name="TextBox 4"/>
          <p:cNvSpPr txBox="1"/>
          <p:nvPr/>
        </p:nvSpPr>
        <p:spPr>
          <a:xfrm>
            <a:off x="15376" y="1066800"/>
            <a:ext cx="7939585" cy="4431983"/>
          </a:xfrm>
          <a:prstGeom prst="rect">
            <a:avLst/>
          </a:prstGeom>
          <a:noFill/>
        </p:spPr>
        <p:txBody>
          <a:bodyPr wrap="square" rtlCol="0">
            <a:spAutoFit/>
          </a:bodyPr>
          <a:lstStyle/>
          <a:p>
            <a:pPr marL="914400" lvl="1" indent="-457200">
              <a:buFont typeface="Arial" pitchFamily="34" charset="0"/>
              <a:buChar char="•"/>
            </a:pPr>
            <a:r>
              <a:rPr lang="en-US" sz="2400" dirty="0" smtClean="0"/>
              <a:t>FDDs Submitted for schools with approved applications prior to FBMS Blackout</a:t>
            </a:r>
          </a:p>
          <a:p>
            <a:pPr marL="914400" lvl="1" indent="-457200">
              <a:buFont typeface="Arial" pitchFamily="34" charset="0"/>
              <a:buChar char="•"/>
            </a:pPr>
            <a:r>
              <a:rPr lang="en-US" sz="2400" dirty="0" smtClean="0"/>
              <a:t>FDDs Submitted for schools with approved applications after FBMS Blackout estimated mid-October</a:t>
            </a:r>
            <a:endParaRPr lang="en-US" sz="2400" dirty="0"/>
          </a:p>
          <a:p>
            <a:pPr marL="914400" lvl="1" indent="-457200">
              <a:buFont typeface="Arial" pitchFamily="34" charset="0"/>
              <a:buChar char="•"/>
            </a:pPr>
            <a:r>
              <a:rPr lang="en-US" sz="2400" dirty="0" smtClean="0"/>
              <a:t>Award letters will be sent out within the next week or two</a:t>
            </a:r>
          </a:p>
          <a:p>
            <a:pPr marL="914400" lvl="1" indent="-457200">
              <a:buFont typeface="Arial" pitchFamily="34" charset="0"/>
              <a:buChar char="•"/>
            </a:pPr>
            <a:r>
              <a:rPr lang="en-US" sz="2400" dirty="0" smtClean="0"/>
              <a:t>Homeless/Parent Liaison Training in October</a:t>
            </a:r>
          </a:p>
          <a:p>
            <a:pPr lvl="1"/>
            <a:endParaRPr lang="en-US" sz="2400" dirty="0" smtClean="0"/>
          </a:p>
          <a:p>
            <a:pPr marL="800100" lvl="1" indent="-342900">
              <a:buFont typeface="Arial" pitchFamily="34" charset="0"/>
              <a:buChar char="•"/>
            </a:pPr>
            <a:endParaRPr lang="en-US" sz="2400" dirty="0" smtClean="0"/>
          </a:p>
          <a:p>
            <a:pPr lvl="1"/>
            <a:endParaRPr lang="en-US" sz="2400" dirty="0"/>
          </a:p>
          <a:p>
            <a:endParaRPr lang="en-US" dirty="0"/>
          </a:p>
        </p:txBody>
      </p:sp>
    </p:spTree>
    <p:extLst>
      <p:ext uri="{BB962C8B-B14F-4D97-AF65-F5344CB8AC3E}">
        <p14:creationId xmlns:p14="http://schemas.microsoft.com/office/powerpoint/2010/main" val="3597955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954962" cy="1143000"/>
          </a:xfrm>
        </p:spPr>
        <p:txBody>
          <a:bodyPr>
            <a:normAutofit/>
          </a:bodyPr>
          <a:lstStyle/>
          <a:p>
            <a:pPr algn="ctr"/>
            <a:r>
              <a:rPr lang="en-US" dirty="0" smtClean="0"/>
              <a:t>Contact Information</a:t>
            </a:r>
            <a:endParaRPr lang="en-US" dirty="0"/>
          </a:p>
        </p:txBody>
      </p:sp>
      <p:sp>
        <p:nvSpPr>
          <p:cNvPr id="3" name="Content Placeholder 2"/>
          <p:cNvSpPr>
            <a:spLocks noGrp="1"/>
          </p:cNvSpPr>
          <p:nvPr>
            <p:ph idx="1"/>
          </p:nvPr>
        </p:nvSpPr>
        <p:spPr>
          <a:xfrm>
            <a:off x="19926" y="1219200"/>
            <a:ext cx="7935036" cy="5160336"/>
          </a:xfrm>
        </p:spPr>
        <p:txBody>
          <a:bodyPr>
            <a:normAutofit/>
          </a:bodyPr>
          <a:lstStyle/>
          <a:p>
            <a:r>
              <a:rPr lang="en-US" sz="2000" b="1" dirty="0" smtClean="0"/>
              <a:t>Valerie Todacheene, BIE McKinney-Vento State Coordinator</a:t>
            </a:r>
            <a:endParaRPr lang="en-US" sz="2000" b="1" dirty="0"/>
          </a:p>
          <a:p>
            <a:pPr lvl="1"/>
            <a:r>
              <a:rPr lang="en-US" sz="1700" dirty="0"/>
              <a:t>E-mail: </a:t>
            </a:r>
            <a:r>
              <a:rPr lang="en-US" sz="1700" dirty="0" smtClean="0">
                <a:hlinkClick r:id="rId2"/>
              </a:rPr>
              <a:t>Valerie.Todacheene@bie.edu</a:t>
            </a:r>
            <a:r>
              <a:rPr lang="en-US" sz="1700" dirty="0" smtClean="0"/>
              <a:t> </a:t>
            </a:r>
            <a:endParaRPr lang="en-US" sz="1700" dirty="0"/>
          </a:p>
          <a:p>
            <a:pPr lvl="1"/>
            <a:r>
              <a:rPr lang="en-US" sz="1700" dirty="0" err="1"/>
              <a:t>Ph</a:t>
            </a:r>
            <a:r>
              <a:rPr lang="en-US" sz="1700" dirty="0"/>
              <a:t>: </a:t>
            </a:r>
            <a:r>
              <a:rPr lang="en-US" sz="1700" dirty="0" smtClean="0"/>
              <a:t>505.563.5269</a:t>
            </a:r>
            <a:endParaRPr lang="en-US" sz="1700" dirty="0"/>
          </a:p>
          <a:p>
            <a:endParaRPr lang="en-US" sz="2000" b="1" dirty="0"/>
          </a:p>
          <a:p>
            <a:endParaRPr lang="en-US" sz="20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 y="31668"/>
            <a:ext cx="7954962" cy="746760"/>
          </a:xfrm>
        </p:spPr>
        <p:txBody>
          <a:bodyPr>
            <a:normAutofit fontScale="90000"/>
          </a:bodyPr>
          <a:lstStyle/>
          <a:p>
            <a:pPr algn="ctr" eaLnBrk="1" hangingPunct="1"/>
            <a:r>
              <a:rPr lang="en-US" dirty="0" smtClean="0"/>
              <a:t>Agenda</a:t>
            </a:r>
          </a:p>
        </p:txBody>
      </p:sp>
      <p:sp>
        <p:nvSpPr>
          <p:cNvPr id="11268" name="Content Placeholder 2"/>
          <p:cNvSpPr>
            <a:spLocks noGrp="1"/>
          </p:cNvSpPr>
          <p:nvPr>
            <p:ph idx="1"/>
          </p:nvPr>
        </p:nvSpPr>
        <p:spPr>
          <a:xfrm>
            <a:off x="0" y="762000"/>
            <a:ext cx="7954962" cy="6096000"/>
          </a:xfrm>
        </p:spPr>
        <p:txBody>
          <a:bodyPr>
            <a:normAutofit/>
          </a:bodyPr>
          <a:lstStyle/>
          <a:p>
            <a:pPr eaLnBrk="1" hangingPunct="1"/>
            <a:r>
              <a:rPr lang="en-US" dirty="0" smtClean="0"/>
              <a:t>Overview </a:t>
            </a:r>
          </a:p>
          <a:p>
            <a:pPr eaLnBrk="1" hangingPunct="1"/>
            <a:r>
              <a:rPr lang="en-US" dirty="0" smtClean="0"/>
              <a:t>Grant Requirements</a:t>
            </a:r>
          </a:p>
          <a:p>
            <a:pPr eaLnBrk="1" hangingPunct="1"/>
            <a:r>
              <a:rPr lang="en-US" dirty="0" smtClean="0"/>
              <a:t>Award Timeline</a:t>
            </a:r>
          </a:p>
          <a:p>
            <a:pPr eaLnBrk="1" hangingPunct="1"/>
            <a:r>
              <a:rPr lang="en-US" dirty="0" smtClean="0"/>
              <a:t>Data Collection</a:t>
            </a:r>
          </a:p>
          <a:p>
            <a:pPr eaLnBrk="1" hangingPunct="1"/>
            <a:r>
              <a:rPr lang="en-US" dirty="0" smtClean="0"/>
              <a:t>Important Dates</a:t>
            </a:r>
          </a:p>
          <a:p>
            <a:pPr eaLnBrk="1" hangingPunct="1"/>
            <a:r>
              <a:rPr lang="en-US" dirty="0" smtClean="0"/>
              <a:t>Native Star Reporting Submission</a:t>
            </a:r>
          </a:p>
          <a:p>
            <a:pPr eaLnBrk="1" hangingPunct="1"/>
            <a:r>
              <a:rPr lang="en-US" dirty="0" smtClean="0"/>
              <a:t>Monitoring</a:t>
            </a:r>
          </a:p>
          <a:p>
            <a:r>
              <a:rPr lang="en-US" dirty="0" smtClean="0"/>
              <a:t>Policy Development</a:t>
            </a:r>
            <a:endParaRPr lang="en-US" dirty="0"/>
          </a:p>
          <a:p>
            <a:pPr eaLnBrk="1" hangingPunct="1"/>
            <a:r>
              <a:rPr lang="en-US" dirty="0" smtClean="0"/>
              <a:t>2017-18 SY Funding</a:t>
            </a:r>
          </a:p>
          <a:p>
            <a:pPr eaLnBrk="1" hangingPunct="1"/>
            <a:r>
              <a:rPr lang="en-US" dirty="0" smtClean="0"/>
              <a:t>Resources</a:t>
            </a:r>
          </a:p>
          <a:p>
            <a:pPr eaLnBrk="1" hangingPunct="1"/>
            <a:r>
              <a:rPr lang="en-US" dirty="0" smtClean="0"/>
              <a:t>Program Updates</a:t>
            </a:r>
          </a:p>
          <a:p>
            <a:pPr marL="292608" lvl="1" indent="0">
              <a:buNone/>
            </a:pPr>
            <a:endParaRPr lang="en-US" dirty="0"/>
          </a:p>
          <a:p>
            <a:pPr eaLnBrk="1" hangingPunct="1">
              <a:buNone/>
            </a:pPr>
            <a:endParaRPr lang="en-US" dirty="0" smtClean="0"/>
          </a:p>
          <a:p>
            <a:pPr lvl="1" eaLnBrk="1" hangingPunct="1"/>
            <a:endParaRPr lang="en-US" dirty="0" smtClean="0"/>
          </a:p>
          <a:p>
            <a:pPr lvl="1" eaLnBrk="1" hangingPunct="1">
              <a:buFont typeface="Wingdings 2" pitchFamily="18" charset="2"/>
              <a:buNone/>
            </a:pPr>
            <a:endParaRPr lang="en-US" dirty="0" smtClean="0"/>
          </a:p>
        </p:txBody>
      </p:sp>
    </p:spTree>
    <p:extLst>
      <p:ext uri="{BB962C8B-B14F-4D97-AF65-F5344CB8AC3E}">
        <p14:creationId xmlns:p14="http://schemas.microsoft.com/office/powerpoint/2010/main" val="42774801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Questions</a:t>
            </a:r>
            <a:endParaRPr lang="en-US" sz="4000" dirty="0"/>
          </a:p>
        </p:txBody>
      </p:sp>
      <p:pic>
        <p:nvPicPr>
          <p:cNvPr id="2054" name="Picture 6" descr="C:\Users\Valerie.Todacheene\AppData\Local\Microsoft\Windows\Temporary Internet Files\Content.IE5\9H86GI7T\MC900434859[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4631" y="3048000"/>
            <a:ext cx="1611511" cy="1714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8594726" cy="1417638"/>
          </a:xfrm>
        </p:spPr>
        <p:txBody>
          <a:bodyPr>
            <a:normAutofit/>
          </a:bodyPr>
          <a:lstStyle/>
          <a:p>
            <a:pPr algn="ctr"/>
            <a:r>
              <a:rPr lang="en-US" sz="4000" dirty="0" smtClean="0"/>
              <a:t>Overview</a:t>
            </a:r>
            <a:endParaRPr lang="en-US" sz="4000" dirty="0"/>
          </a:p>
        </p:txBody>
      </p:sp>
      <p:sp>
        <p:nvSpPr>
          <p:cNvPr id="3" name="Content Placeholder 2"/>
          <p:cNvSpPr>
            <a:spLocks noGrp="1"/>
          </p:cNvSpPr>
          <p:nvPr>
            <p:ph idx="1"/>
          </p:nvPr>
        </p:nvSpPr>
        <p:spPr>
          <a:xfrm>
            <a:off x="1" y="1524000"/>
            <a:ext cx="7954962" cy="4626936"/>
          </a:xfrm>
        </p:spPr>
        <p:txBody>
          <a:bodyPr>
            <a:normAutofit/>
          </a:bodyPr>
          <a:lstStyle/>
          <a:p>
            <a:pPr marL="0" indent="0">
              <a:buNone/>
            </a:pPr>
            <a:r>
              <a:rPr lang="en-US" dirty="0"/>
              <a:t>The McKinney-Vento Act guarantees a free, appropriate public education for all homeless children and youth by removing barriers to their enrollment and attendance in school and supporting their educational success.  The purpose of McKinney-Vento </a:t>
            </a:r>
            <a:r>
              <a:rPr lang="en-US" dirty="0" err="1" smtClean="0"/>
              <a:t>subgrant</a:t>
            </a:r>
            <a:r>
              <a:rPr lang="en-US" dirty="0" smtClean="0"/>
              <a:t> </a:t>
            </a:r>
            <a:r>
              <a:rPr lang="en-US" dirty="0"/>
              <a:t>is to facilitate the </a:t>
            </a:r>
            <a:r>
              <a:rPr lang="en-US" dirty="0">
                <a:solidFill>
                  <a:srgbClr val="FF0000"/>
                </a:solidFill>
              </a:rPr>
              <a:t>enrollment</a:t>
            </a:r>
            <a:r>
              <a:rPr lang="en-US" dirty="0"/>
              <a:t>, </a:t>
            </a:r>
            <a:r>
              <a:rPr lang="en-US" dirty="0">
                <a:solidFill>
                  <a:srgbClr val="FF0000"/>
                </a:solidFill>
              </a:rPr>
              <a:t>attendance</a:t>
            </a:r>
            <a:r>
              <a:rPr lang="en-US" dirty="0" smtClean="0"/>
              <a:t>, </a:t>
            </a:r>
            <a:r>
              <a:rPr lang="en-US" dirty="0"/>
              <a:t>and </a:t>
            </a:r>
            <a:r>
              <a:rPr lang="en-US" dirty="0">
                <a:solidFill>
                  <a:srgbClr val="FF0000"/>
                </a:solidFill>
              </a:rPr>
              <a:t>success</a:t>
            </a:r>
            <a:r>
              <a:rPr lang="en-US" dirty="0"/>
              <a:t> in school of homeless children and youth</a:t>
            </a: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3311888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1" y="1371600"/>
            <a:ext cx="7954962" cy="5084136"/>
          </a:xfrm>
        </p:spPr>
        <p:txBody>
          <a:bodyPr>
            <a:noAutofit/>
          </a:bodyPr>
          <a:lstStyle/>
          <a:p>
            <a:pPr lvl="0"/>
            <a:r>
              <a:rPr lang="en-US" sz="2400" dirty="0"/>
              <a:t>All grant recipients must submit reports into Native Star on the timeline provided and grant information must be reflected in the school’s Title IA Schoolwide program and is included in the school’s Consolidated Schoolwide Budget.</a:t>
            </a:r>
          </a:p>
          <a:p>
            <a:r>
              <a:rPr lang="en-US" sz="2400" dirty="0" smtClean="0"/>
              <a:t>All </a:t>
            </a:r>
            <a:r>
              <a:rPr lang="en-US" sz="2400" dirty="0"/>
              <a:t>grant recipients must track the academic progress for all students and grade levels. The school agrees to share their data with the Bureau of Indian Education as a means of documenting progress of the students served in the McKinney-Vento Homeless Education program using non-identifying methodologies.</a:t>
            </a:r>
          </a:p>
        </p:txBody>
      </p:sp>
    </p:spTree>
    <p:extLst>
      <p:ext uri="{BB962C8B-B14F-4D97-AF65-F5344CB8AC3E}">
        <p14:creationId xmlns:p14="http://schemas.microsoft.com/office/powerpoint/2010/main" val="5546459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21" y="0"/>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0" y="1371600"/>
            <a:ext cx="7954962" cy="5084136"/>
          </a:xfrm>
        </p:spPr>
        <p:txBody>
          <a:bodyPr>
            <a:noAutofit/>
          </a:bodyPr>
          <a:lstStyle/>
          <a:p>
            <a:pPr lvl="0"/>
            <a:r>
              <a:rPr lang="en-US" sz="2400" dirty="0"/>
              <a:t>A representative for each grant recipient will be required to submit an end of the year report to the McKinney-Vento State Coordinator during the project period in order to be considered for the following year’s funding. </a:t>
            </a:r>
          </a:p>
          <a:p>
            <a:pPr lvl="0"/>
            <a:r>
              <a:rPr lang="en-US" sz="2400" dirty="0"/>
              <a:t>All grant recipients must maintain fiscal and program records for monthly calls to review program progress</a:t>
            </a:r>
            <a:r>
              <a:rPr lang="en-US" sz="2400" dirty="0" smtClean="0"/>
              <a:t>.</a:t>
            </a:r>
          </a:p>
          <a:p>
            <a:r>
              <a:rPr lang="en-US" sz="2400" dirty="0"/>
              <a:t>All project funds must be spent according to the approved project proposal in order to be considered for the following year’s funding.</a:t>
            </a:r>
          </a:p>
          <a:p>
            <a:pPr lvl="0"/>
            <a:endParaRPr lang="en-US" sz="2400" dirty="0"/>
          </a:p>
        </p:txBody>
      </p:sp>
    </p:spTree>
    <p:extLst>
      <p:ext uri="{BB962C8B-B14F-4D97-AF65-F5344CB8AC3E}">
        <p14:creationId xmlns:p14="http://schemas.microsoft.com/office/powerpoint/2010/main" val="1518447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0" y="1219200"/>
            <a:ext cx="7954962" cy="5084136"/>
          </a:xfrm>
        </p:spPr>
        <p:txBody>
          <a:bodyPr>
            <a:noAutofit/>
          </a:bodyPr>
          <a:lstStyle/>
          <a:p>
            <a:r>
              <a:rPr lang="en-US" sz="2400" dirty="0"/>
              <a:t>The project will be awarded for 3 school years with funds being renewed at the beginning of the school year. Renewal of funds for the following each consecutive year will be based on availability of funds and satisfactory progress. It is expected that grant recipients will respond to all grant requirements in a timely manner.</a:t>
            </a:r>
          </a:p>
          <a:p>
            <a:r>
              <a:rPr lang="en-US" sz="2400" dirty="0" smtClean="0"/>
              <a:t>Submit an Evaluation Template </a:t>
            </a:r>
            <a:r>
              <a:rPr lang="en-US" sz="2400" dirty="0"/>
              <a:t>which provides a status report of their project to the McKinney-Vento State Coordinator </a:t>
            </a:r>
            <a:r>
              <a:rPr lang="en-US" sz="2400" dirty="0" smtClean="0"/>
              <a:t>at the beginning, middle and end of the school year.</a:t>
            </a:r>
          </a:p>
          <a:p>
            <a:pPr marL="0" indent="0">
              <a:buNone/>
            </a:pPr>
            <a:endParaRPr lang="en-US" sz="2400" dirty="0"/>
          </a:p>
        </p:txBody>
      </p:sp>
    </p:spTree>
    <p:extLst>
      <p:ext uri="{BB962C8B-B14F-4D97-AF65-F5344CB8AC3E}">
        <p14:creationId xmlns:p14="http://schemas.microsoft.com/office/powerpoint/2010/main" val="723152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0" y="1219200"/>
            <a:ext cx="7954962" cy="5084136"/>
          </a:xfrm>
        </p:spPr>
        <p:txBody>
          <a:bodyPr>
            <a:noAutofit/>
          </a:bodyPr>
          <a:lstStyle/>
          <a:p>
            <a:r>
              <a:rPr lang="en-US" sz="2400" dirty="0"/>
              <a:t>Local Liaisons must attend monthly webinar trainings for all McKinney Vento Liaisons throughout the BIE. This will begin April 2013</a:t>
            </a:r>
          </a:p>
          <a:p>
            <a:pPr lvl="0"/>
            <a:r>
              <a:rPr lang="en-US" sz="2400" dirty="0"/>
              <a:t>Students receiving services from the </a:t>
            </a:r>
            <a:r>
              <a:rPr lang="en-US" sz="2400" dirty="0" err="1"/>
              <a:t>subgrant</a:t>
            </a:r>
            <a:r>
              <a:rPr lang="en-US" sz="2400" dirty="0"/>
              <a:t> must have a file which contains student information and a service plan.</a:t>
            </a:r>
          </a:p>
          <a:p>
            <a:pPr marL="0" indent="0">
              <a:buNone/>
            </a:pPr>
            <a:endParaRPr lang="en-US" sz="2400" dirty="0"/>
          </a:p>
        </p:txBody>
      </p:sp>
    </p:spTree>
    <p:extLst>
      <p:ext uri="{BB962C8B-B14F-4D97-AF65-F5344CB8AC3E}">
        <p14:creationId xmlns:p14="http://schemas.microsoft.com/office/powerpoint/2010/main" val="40968392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Award Timeline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65701267"/>
              </p:ext>
            </p:extLst>
          </p:nvPr>
        </p:nvGraphicFramePr>
        <p:xfrm>
          <a:off x="639762" y="1752600"/>
          <a:ext cx="6477001" cy="3124200"/>
        </p:xfrm>
        <a:graphic>
          <a:graphicData uri="http://schemas.openxmlformats.org/drawingml/2006/table">
            <a:tbl>
              <a:tblPr firstRow="1" firstCol="1" bandRow="1">
                <a:tableStyleId>{5C22544A-7EE6-4342-B048-85BDC9FD1C3A}</a:tableStyleId>
              </a:tblPr>
              <a:tblGrid>
                <a:gridCol w="3059082"/>
                <a:gridCol w="1713445"/>
                <a:gridCol w="1704474"/>
              </a:tblGrid>
              <a:tr h="781050">
                <a:tc>
                  <a:txBody>
                    <a:bodyPr/>
                    <a:lstStyle/>
                    <a:p>
                      <a:pPr>
                        <a:lnSpc>
                          <a:spcPct val="115000"/>
                        </a:lnSpc>
                      </a:pPr>
                      <a:endParaRPr lang="en-US" sz="1100" dirty="0">
                        <a:effectLst/>
                        <a:latin typeface="Calibri"/>
                      </a:endParaRPr>
                    </a:p>
                  </a:txBody>
                  <a:tcPr marL="68580" marR="68580" marT="0" marB="0" anchor="b"/>
                </a:tc>
                <a:tc>
                  <a:txBody>
                    <a:bodyPr/>
                    <a:lstStyle/>
                    <a:p>
                      <a:pPr marL="0" marR="0" algn="ctr">
                        <a:lnSpc>
                          <a:spcPct val="115000"/>
                        </a:lnSpc>
                        <a:spcBef>
                          <a:spcPts val="0"/>
                        </a:spcBef>
                        <a:spcAft>
                          <a:spcPts val="1000"/>
                        </a:spcAft>
                        <a:tabLst>
                          <a:tab pos="457200" algn="l"/>
                          <a:tab pos="685800" algn="l"/>
                          <a:tab pos="914400" algn="l"/>
                        </a:tabLst>
                      </a:pPr>
                      <a:r>
                        <a:rPr lang="en-US" sz="1200">
                          <a:effectLst/>
                        </a:rPr>
                        <a:t>Start Date</a:t>
                      </a:r>
                      <a:endParaRPr lang="en-US" sz="1100">
                        <a:effectLst/>
                        <a:latin typeface="Calibri"/>
                        <a:ea typeface="Times New Roman"/>
                        <a:cs typeface="Times New Roman"/>
                      </a:endParaRPr>
                    </a:p>
                  </a:txBody>
                  <a:tcPr marL="68580" marR="68580" marT="0" marB="0" anchor="b"/>
                </a:tc>
                <a:tc>
                  <a:txBody>
                    <a:bodyPr/>
                    <a:lstStyle/>
                    <a:p>
                      <a:pPr marL="0" marR="0" algn="ctr">
                        <a:lnSpc>
                          <a:spcPct val="115000"/>
                        </a:lnSpc>
                        <a:spcBef>
                          <a:spcPts val="0"/>
                        </a:spcBef>
                        <a:spcAft>
                          <a:spcPts val="1000"/>
                        </a:spcAft>
                        <a:tabLst>
                          <a:tab pos="457200" algn="l"/>
                          <a:tab pos="685800" algn="l"/>
                          <a:tab pos="914400" algn="l"/>
                        </a:tabLst>
                      </a:pPr>
                      <a:r>
                        <a:rPr lang="en-US" sz="1200">
                          <a:effectLst/>
                        </a:rPr>
                        <a:t>End Date</a:t>
                      </a:r>
                      <a:endParaRPr lang="en-US" sz="1100">
                        <a:effectLst/>
                        <a:latin typeface="Calibri"/>
                        <a:ea typeface="Times New Roman"/>
                        <a:cs typeface="Times New Roman"/>
                      </a:endParaRPr>
                    </a:p>
                  </a:txBody>
                  <a:tcPr marL="68580" marR="68580" marT="0" marB="0" anchor="b"/>
                </a:tc>
              </a:tr>
              <a:tr h="781050">
                <a:tc>
                  <a:txBody>
                    <a:bodyPr/>
                    <a:lstStyle/>
                    <a:p>
                      <a:pPr marL="0" marR="0">
                        <a:lnSpc>
                          <a:spcPct val="115000"/>
                        </a:lnSpc>
                        <a:spcBef>
                          <a:spcPts val="0"/>
                        </a:spcBef>
                        <a:spcAft>
                          <a:spcPts val="1000"/>
                        </a:spcAft>
                        <a:tabLst>
                          <a:tab pos="457200" algn="l"/>
                          <a:tab pos="685800" algn="l"/>
                          <a:tab pos="914400" algn="l"/>
                        </a:tabLst>
                      </a:pPr>
                      <a:r>
                        <a:rPr lang="en-US" sz="1200" dirty="0">
                          <a:effectLst/>
                        </a:rPr>
                        <a:t>Initial Award (Year 1)</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a:effectLst/>
                        </a:rPr>
                        <a:t>August 1, 2015</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a:effectLst/>
                        </a:rPr>
                        <a:t>June 30, 2016</a:t>
                      </a:r>
                      <a:endParaRPr lang="en-US" sz="1100">
                        <a:effectLst/>
                        <a:latin typeface="Calibri"/>
                        <a:ea typeface="Times New Roman"/>
                        <a:cs typeface="Times New Roman"/>
                      </a:endParaRPr>
                    </a:p>
                  </a:txBody>
                  <a:tcPr marL="68580" marR="68580" marT="0" marB="0"/>
                </a:tc>
              </a:tr>
              <a:tr h="781050">
                <a:tc>
                  <a:txBody>
                    <a:bodyPr/>
                    <a:lstStyle/>
                    <a:p>
                      <a:pPr marL="0" marR="0">
                        <a:lnSpc>
                          <a:spcPct val="115000"/>
                        </a:lnSpc>
                        <a:spcBef>
                          <a:spcPts val="0"/>
                        </a:spcBef>
                        <a:spcAft>
                          <a:spcPts val="1000"/>
                        </a:spcAft>
                        <a:tabLst>
                          <a:tab pos="457200" algn="l"/>
                          <a:tab pos="685800" algn="l"/>
                          <a:tab pos="914400" algn="l"/>
                        </a:tabLst>
                      </a:pPr>
                      <a:r>
                        <a:rPr lang="en-US" sz="1200">
                          <a:effectLst/>
                        </a:rPr>
                        <a:t>Year 2</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a:effectLst/>
                        </a:rPr>
                        <a:t>July 1, 2016</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a:effectLst/>
                        </a:rPr>
                        <a:t>June 30, 2017</a:t>
                      </a:r>
                      <a:endParaRPr lang="en-US" sz="1100">
                        <a:effectLst/>
                        <a:latin typeface="Calibri"/>
                        <a:ea typeface="Times New Roman"/>
                        <a:cs typeface="Times New Roman"/>
                      </a:endParaRPr>
                    </a:p>
                  </a:txBody>
                  <a:tcPr marL="68580" marR="68580" marT="0" marB="0"/>
                </a:tc>
              </a:tr>
              <a:tr h="781050">
                <a:tc>
                  <a:txBody>
                    <a:bodyPr/>
                    <a:lstStyle/>
                    <a:p>
                      <a:pPr marL="0" marR="0">
                        <a:lnSpc>
                          <a:spcPct val="115000"/>
                        </a:lnSpc>
                        <a:spcBef>
                          <a:spcPts val="0"/>
                        </a:spcBef>
                        <a:spcAft>
                          <a:spcPts val="1000"/>
                        </a:spcAft>
                        <a:tabLst>
                          <a:tab pos="457200" algn="l"/>
                          <a:tab pos="685800" algn="l"/>
                          <a:tab pos="914400" algn="l"/>
                        </a:tabLst>
                      </a:pPr>
                      <a:r>
                        <a:rPr lang="en-US" sz="1200" dirty="0">
                          <a:effectLst/>
                        </a:rPr>
                        <a:t>Year 3</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July 1, 2017</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August 1, 2018</a:t>
                      </a:r>
                      <a:endParaRPr lang="en-US"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754944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Data Collection</a:t>
            </a:r>
            <a:endParaRPr lang="en-US" dirty="0"/>
          </a:p>
        </p:txBody>
      </p:sp>
      <p:sp>
        <p:nvSpPr>
          <p:cNvPr id="3" name="Content Placeholder 2"/>
          <p:cNvSpPr>
            <a:spLocks noGrp="1"/>
          </p:cNvSpPr>
          <p:nvPr>
            <p:ph idx="1"/>
          </p:nvPr>
        </p:nvSpPr>
        <p:spPr>
          <a:xfrm>
            <a:off x="0" y="1371600"/>
            <a:ext cx="7954962" cy="5084136"/>
          </a:xfrm>
        </p:spPr>
        <p:txBody>
          <a:bodyPr>
            <a:noAutofit/>
          </a:bodyPr>
          <a:lstStyle/>
          <a:p>
            <a:r>
              <a:rPr lang="en-US" sz="2400" dirty="0" smtClean="0"/>
              <a:t>The </a:t>
            </a:r>
            <a:r>
              <a:rPr lang="en-US" sz="2400" dirty="0"/>
              <a:t>school agrees to share their </a:t>
            </a:r>
            <a:r>
              <a:rPr lang="en-US" sz="2400" dirty="0" smtClean="0"/>
              <a:t>academic progress monitoring data (</a:t>
            </a:r>
            <a:r>
              <a:rPr lang="en-US" sz="2400" dirty="0" err="1" smtClean="0"/>
              <a:t>ie</a:t>
            </a:r>
            <a:r>
              <a:rPr lang="en-US" sz="2400" dirty="0" smtClean="0"/>
              <a:t> NWEA) , Native Star and NASIS data or any other data stated in the application with </a:t>
            </a:r>
            <a:r>
              <a:rPr lang="en-US" sz="2400" dirty="0"/>
              <a:t>the Bureau of Indian Education as a means of documenting progress of the students served in the McKinney-Vento Homeless Education </a:t>
            </a:r>
            <a:r>
              <a:rPr lang="en-US" sz="2400" dirty="0" smtClean="0"/>
              <a:t>program and evaluating the program. This information will be collected in the end of the year report.</a:t>
            </a:r>
            <a:endParaRPr lang="en-US" sz="2400" dirty="0"/>
          </a:p>
        </p:txBody>
      </p:sp>
    </p:spTree>
    <p:extLst>
      <p:ext uri="{BB962C8B-B14F-4D97-AF65-F5344CB8AC3E}">
        <p14:creationId xmlns:p14="http://schemas.microsoft.com/office/powerpoint/2010/main" val="23637616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3181</TotalTime>
  <Words>1079</Words>
  <Application>Microsoft Office PowerPoint</Application>
  <PresentationFormat>Custom</PresentationFormat>
  <Paragraphs>119</Paragraphs>
  <Slides>20</Slides>
  <Notes>1</Notes>
  <HiddenSlides>0</HiddenSlides>
  <MMClips>0</MMClips>
  <ScaleCrop>false</ScaleCrop>
  <HeadingPairs>
    <vt:vector size="6" baseType="variant">
      <vt:variant>
        <vt:lpstr>Theme</vt:lpstr>
      </vt:variant>
      <vt:variant>
        <vt:i4>2</vt:i4>
      </vt:variant>
      <vt:variant>
        <vt:lpstr>Slide Titles</vt:lpstr>
      </vt:variant>
      <vt:variant>
        <vt:i4>20</vt:i4>
      </vt:variant>
      <vt:variant>
        <vt:lpstr>Custom Shows</vt:lpstr>
      </vt:variant>
      <vt:variant>
        <vt:i4>1</vt:i4>
      </vt:variant>
    </vt:vector>
  </HeadingPairs>
  <TitlesOfParts>
    <vt:vector size="23" baseType="lpstr">
      <vt:lpstr>1_Custom Design</vt:lpstr>
      <vt:lpstr>Adjacency</vt:lpstr>
      <vt:lpstr> MCkINNEY-vento homeless education 2015-2018 grant awardee training </vt:lpstr>
      <vt:lpstr>Agenda</vt:lpstr>
      <vt:lpstr>Overview</vt:lpstr>
      <vt:lpstr>Grant Requirements</vt:lpstr>
      <vt:lpstr>Grant Requirements</vt:lpstr>
      <vt:lpstr>Grant Requirements</vt:lpstr>
      <vt:lpstr>Grant Requirements</vt:lpstr>
      <vt:lpstr>Award Timeline</vt:lpstr>
      <vt:lpstr>Data Collection</vt:lpstr>
      <vt:lpstr>Important Dates</vt:lpstr>
      <vt:lpstr>NS Report Submissions</vt:lpstr>
      <vt:lpstr>NS Report Submissions</vt:lpstr>
      <vt:lpstr>Onsite Monitoring</vt:lpstr>
      <vt:lpstr>Desk Monitoring</vt:lpstr>
      <vt:lpstr>Policy &amp; Procedure Development</vt:lpstr>
      <vt:lpstr>2017-18 SY Funding</vt:lpstr>
      <vt:lpstr>BIE Website Resources</vt:lpstr>
      <vt:lpstr>Program Updates</vt:lpstr>
      <vt:lpstr>Contact Information</vt:lpstr>
      <vt:lpstr>Questions</vt:lpstr>
      <vt:lpstr>Custom Show 1</vt:lpstr>
    </vt:vector>
  </TitlesOfParts>
  <Company>U.S.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Jobs Fund Program (MS PowerPoint)</dc:title>
  <dc:creator>Authorised User</dc:creator>
  <cp:lastModifiedBy>Todacheene, Valerie</cp:lastModifiedBy>
  <cp:revision>321</cp:revision>
  <cp:lastPrinted>2015-09-30T15:07:50Z</cp:lastPrinted>
  <dcterms:created xsi:type="dcterms:W3CDTF">2010-08-12T13:39:24Z</dcterms:created>
  <dcterms:modified xsi:type="dcterms:W3CDTF">2015-09-30T15:48:17Z</dcterms:modified>
</cp:coreProperties>
</file>