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6"/>
  </p:notesMasterIdLst>
  <p:sldIdLst>
    <p:sldId id="276" r:id="rId2"/>
    <p:sldId id="257" r:id="rId3"/>
    <p:sldId id="271" r:id="rId4"/>
    <p:sldId id="275" r:id="rId5"/>
    <p:sldId id="291" r:id="rId6"/>
    <p:sldId id="289" r:id="rId7"/>
    <p:sldId id="290" r:id="rId8"/>
    <p:sldId id="272" r:id="rId9"/>
    <p:sldId id="288" r:id="rId10"/>
    <p:sldId id="273" r:id="rId11"/>
    <p:sldId id="259" r:id="rId12"/>
    <p:sldId id="261" r:id="rId13"/>
    <p:sldId id="263" r:id="rId14"/>
    <p:sldId id="264" r:id="rId15"/>
    <p:sldId id="267" r:id="rId16"/>
    <p:sldId id="282" r:id="rId17"/>
    <p:sldId id="286" r:id="rId18"/>
    <p:sldId id="287" r:id="rId19"/>
    <p:sldId id="279" r:id="rId20"/>
    <p:sldId id="280" r:id="rId21"/>
    <p:sldId id="265" r:id="rId22"/>
    <p:sldId id="262" r:id="rId23"/>
    <p:sldId id="270" r:id="rId24"/>
    <p:sldId id="26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25C0B"/>
    <a:srgbClr val="9966FF"/>
    <a:srgbClr val="520C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57" autoAdjust="0"/>
  </p:normalViewPr>
  <p:slideViewPr>
    <p:cSldViewPr>
      <p:cViewPr varScale="1">
        <p:scale>
          <a:sx n="67" d="100"/>
          <a:sy n="67" d="100"/>
        </p:scale>
        <p:origin x="-11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B25891-593E-4B91-BA0F-0ABFB4261D1D}" type="datetimeFigureOut">
              <a:rPr lang="en-US" smtClean="0"/>
              <a:t>11/12/2015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F18174-D696-4908-B735-20185334B64A}" type="slidenum">
              <a:rPr lang="en-US" smtClean="0"/>
              <a:t>‹#›</a:t>
            </a:fld>
            <a:endParaRPr lang="en-US"/>
          </a:p>
        </p:txBody>
      </p:sp>
    </p:spTree>
    <p:extLst>
      <p:ext uri="{BB962C8B-B14F-4D97-AF65-F5344CB8AC3E}">
        <p14:creationId xmlns:p14="http://schemas.microsoft.com/office/powerpoint/2010/main" val="300813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C00000"/>
              </a:solidFill>
            </a:endParaRPr>
          </a:p>
        </p:txBody>
      </p:sp>
      <p:sp>
        <p:nvSpPr>
          <p:cNvPr id="4" name="Slide Number Placeholder 3"/>
          <p:cNvSpPr>
            <a:spLocks noGrp="1"/>
          </p:cNvSpPr>
          <p:nvPr>
            <p:ph type="sldNum" sz="quarter" idx="10"/>
          </p:nvPr>
        </p:nvSpPr>
        <p:spPr/>
        <p:txBody>
          <a:bodyPr/>
          <a:lstStyle/>
          <a:p>
            <a:fld id="{A9F18174-D696-4908-B735-20185334B64A}" type="slidenum">
              <a:rPr lang="en-US" smtClean="0"/>
              <a:t>2</a:t>
            </a:fld>
            <a:endParaRPr lang="en-US"/>
          </a:p>
        </p:txBody>
      </p:sp>
    </p:spTree>
    <p:extLst>
      <p:ext uri="{BB962C8B-B14F-4D97-AF65-F5344CB8AC3E}">
        <p14:creationId xmlns:p14="http://schemas.microsoft.com/office/powerpoint/2010/main" val="306934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Native</a:t>
            </a:r>
            <a:r>
              <a:rPr lang="en-US" baseline="0" dirty="0" smtClean="0"/>
              <a:t> Star l</a:t>
            </a:r>
            <a:r>
              <a:rPr lang="en-US" dirty="0" smtClean="0"/>
              <a:t>ink is found on BIE website- that is </a:t>
            </a:r>
            <a:r>
              <a:rPr lang="en-US" b="1" u="sng" dirty="0" smtClean="0">
                <a:solidFill>
                  <a:srgbClr val="0070C0"/>
                </a:solidFill>
              </a:rPr>
              <a:t>www.bie.edu </a:t>
            </a:r>
            <a:endParaRPr lang="en-US" b="1" u="sng" dirty="0">
              <a:solidFill>
                <a:srgbClr val="0070C0"/>
              </a:solidFill>
            </a:endParaRPr>
          </a:p>
        </p:txBody>
      </p:sp>
      <p:sp>
        <p:nvSpPr>
          <p:cNvPr id="4" name="Slide Number Placeholder 3"/>
          <p:cNvSpPr>
            <a:spLocks noGrp="1"/>
          </p:cNvSpPr>
          <p:nvPr>
            <p:ph type="sldNum" sz="quarter" idx="10"/>
          </p:nvPr>
        </p:nvSpPr>
        <p:spPr/>
        <p:txBody>
          <a:bodyPr/>
          <a:lstStyle/>
          <a:p>
            <a:fld id="{A9F18174-D696-4908-B735-20185334B64A}" type="slidenum">
              <a:rPr lang="en-US" smtClean="0"/>
              <a:t>11</a:t>
            </a:fld>
            <a:endParaRPr lang="en-US"/>
          </a:p>
        </p:txBody>
      </p:sp>
    </p:spTree>
    <p:extLst>
      <p:ext uri="{BB962C8B-B14F-4D97-AF65-F5344CB8AC3E}">
        <p14:creationId xmlns:p14="http://schemas.microsoft.com/office/powerpoint/2010/main" val="65369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18174-D696-4908-B735-20185334B64A}" type="slidenum">
              <a:rPr lang="en-US" smtClean="0"/>
              <a:t>12</a:t>
            </a:fld>
            <a:endParaRPr lang="en-US"/>
          </a:p>
        </p:txBody>
      </p:sp>
    </p:spTree>
    <p:extLst>
      <p:ext uri="{BB962C8B-B14F-4D97-AF65-F5344CB8AC3E}">
        <p14:creationId xmlns:p14="http://schemas.microsoft.com/office/powerpoint/2010/main" val="129194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18174-D696-4908-B735-20185334B64A}" type="slidenum">
              <a:rPr lang="en-US" smtClean="0"/>
              <a:t>13</a:t>
            </a:fld>
            <a:endParaRPr lang="en-US"/>
          </a:p>
        </p:txBody>
      </p:sp>
    </p:spTree>
    <p:extLst>
      <p:ext uri="{BB962C8B-B14F-4D97-AF65-F5344CB8AC3E}">
        <p14:creationId xmlns:p14="http://schemas.microsoft.com/office/powerpoint/2010/main" val="41947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18174-D696-4908-B735-20185334B64A}" type="slidenum">
              <a:rPr lang="en-US" smtClean="0"/>
              <a:t>14</a:t>
            </a:fld>
            <a:endParaRPr lang="en-US"/>
          </a:p>
        </p:txBody>
      </p:sp>
    </p:spTree>
    <p:extLst>
      <p:ext uri="{BB962C8B-B14F-4D97-AF65-F5344CB8AC3E}">
        <p14:creationId xmlns:p14="http://schemas.microsoft.com/office/powerpoint/2010/main" val="186400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46E002-9076-4311-BFA2-F913B8046E01}" type="datetime1">
              <a:rPr lang="en-US" smtClean="0"/>
              <a:t>11/12/2015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8085EC1-229D-4008-A81F-FEBCA8742978}"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1B2C60-A95F-4770-BBF2-8C282E548448}" type="datetime1">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85EC1-229D-4008-A81F-FEBCA87429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D9F108-C613-44B0-B598-EFA63F57BA18}" type="datetime1">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85EC1-229D-4008-A81F-FEBCA874297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96C10FC-AB78-41D1-989E-F4F42EBF083D}" type="datetime1">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85EC1-229D-4008-A81F-FEBCA8742978}"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7F2CC08-BF0F-472D-A258-62C4FF96921E}" type="datetime1">
              <a:rPr lang="en-US" smtClean="0"/>
              <a:t>11/12/2015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8085EC1-229D-4008-A81F-FEBCA874297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1867A24-95C8-493F-8EEF-BD6B9560AEDC}" type="datetime1">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85EC1-229D-4008-A81F-FEBCA8742978}"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9982F03-4813-452F-83F9-1ABCE447C08D}" type="datetime1">
              <a:rPr lang="en-US" smtClean="0"/>
              <a:t>11/12/2015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085EC1-229D-4008-A81F-FEBCA8742978}"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592E02-4379-430D-8AA8-8097FF886466}" type="datetime1">
              <a:rPr lang="en-US" smtClean="0"/>
              <a:t>11/12/2015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85EC1-229D-4008-A81F-FEBCA87429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BEDC1-E49C-469F-84EC-2E71180AB607}" type="datetime1">
              <a:rPr lang="en-US" smtClean="0"/>
              <a:t>11/12/2015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085EC1-229D-4008-A81F-FEBCA87429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25CFD8D-5289-4642-8F13-3767174B3799}" type="datetime1">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85EC1-229D-4008-A81F-FEBCA8742978}"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D2D614-7ADC-446E-9A3B-794C658F2DA4}" type="datetime1">
              <a:rPr lang="en-US" smtClean="0"/>
              <a:t>11/12/2015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8085EC1-229D-4008-A81F-FEBCA8742978}"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115DDE6-581E-469D-8838-B4F90B524B84}" type="datetime1">
              <a:rPr lang="en-US" smtClean="0"/>
              <a:t>11/12/2015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8085EC1-229D-4008-A81F-FEBCA87429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bie.edu/"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laura.tsosie@bie.edu" TargetMode="External"/><Relationship Id="rId2" Type="http://schemas.openxmlformats.org/officeDocument/2006/relationships/hyperlink" Target="mailto:connie.albert@bie.edu" TargetMode="External"/><Relationship Id="rId1" Type="http://schemas.openxmlformats.org/officeDocument/2006/relationships/slideLayout" Target="../slideLayouts/slideLayout2.xml"/><Relationship Id="rId4" Type="http://schemas.openxmlformats.org/officeDocument/2006/relationships/hyperlink" Target="mailto:gloria.yepa@bi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295400"/>
          </a:xfrm>
        </p:spPr>
        <p:txBody>
          <a:bodyPr>
            <a:normAutofit fontScale="90000"/>
          </a:bodyPr>
          <a:lstStyle/>
          <a:p>
            <a:pPr lvl="0" algn="ctr"/>
            <a:r>
              <a:rPr lang="en-US" sz="3100" dirty="0" smtClean="0">
                <a:solidFill>
                  <a:schemeClr val="tx1"/>
                </a:solidFill>
              </a:rPr>
              <a:t/>
            </a:r>
            <a:br>
              <a:rPr lang="en-US" sz="3100" dirty="0" smtClean="0">
                <a:solidFill>
                  <a:schemeClr val="tx1"/>
                </a:solidFill>
              </a:rPr>
            </a:br>
            <a:r>
              <a:rPr lang="en-US" sz="3100" dirty="0">
                <a:solidFill>
                  <a:schemeClr val="tx1"/>
                </a:solidFill>
              </a:rPr>
              <a:t/>
            </a:r>
            <a:br>
              <a:rPr lang="en-US" sz="3100" dirty="0">
                <a:solidFill>
                  <a:schemeClr val="tx1"/>
                </a:solidFill>
              </a:rPr>
            </a:br>
            <a:r>
              <a:rPr lang="en-US" sz="3100" dirty="0" smtClean="0">
                <a:solidFill>
                  <a:schemeClr val="tx1"/>
                </a:solidFill>
              </a:rPr>
              <a:t/>
            </a:r>
            <a:br>
              <a:rPr lang="en-US" sz="3100" dirty="0" smtClean="0">
                <a:solidFill>
                  <a:schemeClr val="tx1"/>
                </a:solidFill>
              </a:rPr>
            </a:br>
            <a:r>
              <a:rPr lang="en-US" sz="3100" dirty="0">
                <a:solidFill>
                  <a:schemeClr val="tx1"/>
                </a:solidFill>
              </a:rPr>
              <a:t/>
            </a:r>
            <a:br>
              <a:rPr lang="en-US" sz="3100" dirty="0">
                <a:solidFill>
                  <a:schemeClr val="tx1"/>
                </a:solidFill>
              </a:rPr>
            </a:br>
            <a:r>
              <a:rPr lang="en-US" sz="3100" dirty="0" smtClean="0">
                <a:solidFill>
                  <a:schemeClr val="tx1"/>
                </a:solidFill>
              </a:rPr>
              <a:t/>
            </a:r>
            <a:br>
              <a:rPr lang="en-US" sz="3100" dirty="0" smtClean="0">
                <a:solidFill>
                  <a:schemeClr val="tx1"/>
                </a:solidFill>
              </a:rPr>
            </a:br>
            <a:r>
              <a:rPr lang="en-US" sz="3100" dirty="0" smtClean="0">
                <a:solidFill>
                  <a:schemeClr val="tx1"/>
                </a:solidFill>
              </a:rPr>
              <a:t/>
            </a:r>
            <a:br>
              <a:rPr lang="en-US" sz="3100" dirty="0" smtClean="0">
                <a:solidFill>
                  <a:schemeClr val="tx1"/>
                </a:solidFill>
              </a:rPr>
            </a:br>
            <a:r>
              <a:rPr lang="en-US" sz="3100" dirty="0">
                <a:solidFill>
                  <a:schemeClr val="tx1"/>
                </a:solidFill>
              </a:rPr>
              <a:t/>
            </a:r>
            <a:br>
              <a:rPr lang="en-US" sz="3100" dirty="0">
                <a:solidFill>
                  <a:schemeClr val="tx1"/>
                </a:solidFill>
              </a:rPr>
            </a:br>
            <a:r>
              <a:rPr lang="en-US" sz="2700" b="1" dirty="0">
                <a:solidFill>
                  <a:schemeClr val="tx1"/>
                </a:solidFill>
              </a:rPr>
              <a:t>Welcome to today’s Webinar</a:t>
            </a:r>
            <a:r>
              <a:rPr lang="en-US" sz="2700" b="1" dirty="0" smtClean="0">
                <a:solidFill>
                  <a:schemeClr val="tx1"/>
                </a:solidFill>
              </a:rPr>
              <a:t>:</a:t>
            </a:r>
            <a:br>
              <a:rPr lang="en-US" sz="2700" b="1" dirty="0" smtClean="0">
                <a:solidFill>
                  <a:schemeClr val="tx1"/>
                </a:solidFill>
              </a:rPr>
            </a:br>
            <a:r>
              <a:rPr lang="en-US" sz="2700" b="1" dirty="0" smtClean="0">
                <a:solidFill>
                  <a:schemeClr val="tx1"/>
                </a:solidFill>
              </a:rPr>
              <a:t> </a:t>
            </a:r>
            <a:r>
              <a:rPr lang="en-US" sz="2700" dirty="0">
                <a:solidFill>
                  <a:prstClr val="black"/>
                </a:solidFill>
              </a:rPr>
              <a:t>Accessing and Completing Fiscal Accountability Self-Assessment (FASA) on BIE Native Star </a:t>
            </a:r>
            <a:r>
              <a:rPr lang="en-US" sz="2700" dirty="0" smtClean="0">
                <a:solidFill>
                  <a:prstClr val="black"/>
                </a:solidFill>
              </a:rPr>
              <a:t>Link</a:t>
            </a:r>
            <a:endParaRPr lang="en-US" dirty="0">
              <a:solidFill>
                <a:schemeClr val="tx1"/>
              </a:solidFill>
            </a:endParaRPr>
          </a:p>
        </p:txBody>
      </p:sp>
      <p:sp>
        <p:nvSpPr>
          <p:cNvPr id="3" name="Subtitle 2"/>
          <p:cNvSpPr>
            <a:spLocks noGrp="1"/>
          </p:cNvSpPr>
          <p:nvPr>
            <p:ph sz="quarter" idx="1"/>
          </p:nvPr>
        </p:nvSpPr>
        <p:spPr>
          <a:xfrm>
            <a:off x="438752" y="3733800"/>
            <a:ext cx="8229600" cy="2590800"/>
          </a:xfrm>
        </p:spPr>
        <p:txBody>
          <a:bodyPr>
            <a:normAutofit/>
          </a:bodyPr>
          <a:lstStyle/>
          <a:p>
            <a:r>
              <a:rPr lang="en-US" sz="2000" dirty="0" smtClean="0">
                <a:solidFill>
                  <a:schemeClr val="tx1"/>
                </a:solidFill>
              </a:rPr>
              <a:t>Tips</a:t>
            </a: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-Please place your phone on Mute</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-Do not put your phone on hold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-Please keep all cellular devices away from the </a:t>
            </a:r>
            <a:r>
              <a:rPr lang="en-US" sz="2000" dirty="0" smtClean="0">
                <a:solidFill>
                  <a:schemeClr val="tx1"/>
                </a:solidFill>
              </a:rPr>
              <a:t>computer </a:t>
            </a:r>
            <a:r>
              <a:rPr lang="en-US" sz="2000" dirty="0">
                <a:solidFill>
                  <a:schemeClr val="tx1"/>
                </a:solidFill>
              </a:rPr>
              <a:t>or </a:t>
            </a:r>
            <a:r>
              <a:rPr lang="en-US" sz="2000" dirty="0" smtClean="0">
                <a:solidFill>
                  <a:schemeClr val="tx1"/>
                </a:solidFill>
              </a:rPr>
              <a:t>speaker</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80041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57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085EC1-229D-4008-A81F-FEBCA8742978}" type="slidenum">
              <a:rPr lang="en-US" smtClean="0"/>
              <a:t>10</a:t>
            </a:fld>
            <a:endParaRPr lang="en-US"/>
          </a:p>
        </p:txBody>
      </p:sp>
      <p:sp>
        <p:nvSpPr>
          <p:cNvPr id="2" name="Title 1"/>
          <p:cNvSpPr>
            <a:spLocks noGrp="1"/>
          </p:cNvSpPr>
          <p:nvPr>
            <p:ph type="ctrTitle"/>
          </p:nvPr>
        </p:nvSpPr>
        <p:spPr/>
        <p:txBody>
          <a:bodyPr/>
          <a:lstStyle/>
          <a:p>
            <a:pPr algn="ctr"/>
            <a:r>
              <a:rPr lang="en-US" dirty="0" smtClean="0">
                <a:solidFill>
                  <a:schemeClr val="tx1"/>
                </a:solidFill>
              </a:rPr>
              <a:t>SY2015-16 FASA	</a:t>
            </a:r>
            <a:endParaRPr lang="en-US" dirty="0">
              <a:solidFill>
                <a:schemeClr val="tx1"/>
              </a:solidFill>
            </a:endParaRPr>
          </a:p>
        </p:txBody>
      </p:sp>
    </p:spTree>
    <p:extLst>
      <p:ext uri="{BB962C8B-B14F-4D97-AF65-F5344CB8AC3E}">
        <p14:creationId xmlns:p14="http://schemas.microsoft.com/office/powerpoint/2010/main" val="386342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en-US" dirty="0" smtClean="0">
                <a:solidFill>
                  <a:schemeClr val="tx1"/>
                </a:solidFill>
              </a:rPr>
              <a:t>Where do I log in?</a:t>
            </a:r>
            <a:br>
              <a:rPr lang="en-US" dirty="0" smtClean="0">
                <a:solidFill>
                  <a:schemeClr val="tx1"/>
                </a:solidFill>
              </a:rPr>
            </a:br>
            <a:r>
              <a:rPr lang="en-US" dirty="0" smtClean="0">
                <a:solidFill>
                  <a:schemeClr val="tx1"/>
                </a:solidFill>
              </a:rPr>
              <a:t>Step 1:</a:t>
            </a:r>
            <a:endParaRPr lang="en-US" dirty="0">
              <a:solidFill>
                <a:schemeClr val="tx1"/>
              </a:solidFill>
            </a:endParaRPr>
          </a:p>
        </p:txBody>
      </p:sp>
      <p:sp>
        <p:nvSpPr>
          <p:cNvPr id="18" name="Text Placeholder 17"/>
          <p:cNvSpPr>
            <a:spLocks noGrp="1"/>
          </p:cNvSpPr>
          <p:nvPr>
            <p:ph type="body" idx="2"/>
          </p:nvPr>
        </p:nvSpPr>
        <p:spPr/>
        <p:txBody>
          <a:bodyPr>
            <a:normAutofit fontScale="92500"/>
          </a:bodyPr>
          <a:lstStyle/>
          <a:p>
            <a:r>
              <a:rPr lang="en-US" dirty="0" smtClean="0"/>
              <a:t>Login to </a:t>
            </a:r>
            <a:r>
              <a:rPr lang="en-US" dirty="0" smtClean="0">
                <a:hlinkClick r:id="rId3"/>
              </a:rPr>
              <a:t>www.bie.edu</a:t>
            </a:r>
            <a:r>
              <a:rPr lang="en-US" dirty="0" smtClean="0"/>
              <a:t>.  Once you login you will see the BIE homepage (see right clip).  On the BIE homepage, look to the far right hand side, and use the scroll bar to move the page down until you see </a:t>
            </a:r>
            <a:r>
              <a:rPr lang="en-US" dirty="0" smtClean="0">
                <a:solidFill>
                  <a:srgbClr val="0000FF"/>
                </a:solidFill>
              </a:rPr>
              <a:t>NATIVE STAR:  BIE’s tool for Continuous School Improvement </a:t>
            </a:r>
            <a:r>
              <a:rPr lang="en-US" dirty="0" smtClean="0"/>
              <a:t>and click on the highlighted word </a:t>
            </a:r>
            <a:r>
              <a:rPr lang="en-US" u="sng" dirty="0" smtClean="0">
                <a:solidFill>
                  <a:srgbClr val="0000FF"/>
                </a:solidFill>
              </a:rPr>
              <a:t>here</a:t>
            </a:r>
            <a:r>
              <a:rPr lang="en-US" dirty="0"/>
              <a:t> </a:t>
            </a:r>
            <a:r>
              <a:rPr lang="en-US" dirty="0" smtClean="0"/>
              <a:t>(see </a:t>
            </a:r>
            <a:r>
              <a:rPr lang="en-US" dirty="0" smtClean="0">
                <a:solidFill>
                  <a:srgbClr val="FF0000"/>
                </a:solidFill>
              </a:rPr>
              <a:t>RED Arrow</a:t>
            </a:r>
            <a:r>
              <a:rPr lang="en-US" dirty="0" smtClean="0"/>
              <a:t>)  </a:t>
            </a:r>
            <a:endParaRPr lang="en-US" dirty="0"/>
          </a:p>
        </p:txBody>
      </p:sp>
      <p:sp>
        <p:nvSpPr>
          <p:cNvPr id="21" name="Slide Number Placeholder 20"/>
          <p:cNvSpPr>
            <a:spLocks noGrp="1"/>
          </p:cNvSpPr>
          <p:nvPr>
            <p:ph type="sldNum" sz="quarter" idx="12"/>
          </p:nvPr>
        </p:nvSpPr>
        <p:spPr/>
        <p:txBody>
          <a:bodyPr/>
          <a:lstStyle/>
          <a:p>
            <a:fld id="{88085EC1-229D-4008-A81F-FEBCA8742978}" type="slidenum">
              <a:rPr lang="en-US" smtClean="0"/>
              <a:t>11</a:t>
            </a:fld>
            <a:endParaRPr lang="en-US"/>
          </a:p>
        </p:txBody>
      </p:sp>
      <p:pic>
        <p:nvPicPr>
          <p:cNvPr id="20" name="Content Placeholder 19"/>
          <p:cNvPicPr>
            <a:picLocks noGrp="1"/>
          </p:cNvPicPr>
          <p:nvPr>
            <p:ph sz="quarter" idx="1"/>
          </p:nvPr>
        </p:nvPicPr>
        <p:blipFill rotWithShape="1">
          <a:blip r:embed="rId4"/>
          <a:srcRect l="14653" t="15825" r="61024" b="5406"/>
          <a:stretch/>
        </p:blipFill>
        <p:spPr bwMode="auto">
          <a:xfrm>
            <a:off x="3039034" y="990600"/>
            <a:ext cx="5342965" cy="5410199"/>
          </a:xfrm>
          <a:prstGeom prst="rect">
            <a:avLst/>
          </a:prstGeom>
          <a:ln>
            <a:noFill/>
          </a:ln>
          <a:extLst>
            <a:ext uri="{53640926-AAD7-44D8-BBD7-CCE9431645EC}">
              <a14:shadowObscured xmlns:a14="http://schemas.microsoft.com/office/drawing/2010/main"/>
            </a:ext>
          </a:extLst>
        </p:spPr>
      </p:pic>
      <p:sp>
        <p:nvSpPr>
          <p:cNvPr id="19" name="Left Arrow 18"/>
          <p:cNvSpPr/>
          <p:nvPr/>
        </p:nvSpPr>
        <p:spPr>
          <a:xfrm>
            <a:off x="7637585" y="5234640"/>
            <a:ext cx="1219200" cy="3185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314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solidFill>
                  <a:schemeClr val="tx1"/>
                </a:solidFill>
              </a:rPr>
              <a:t>Step 2:</a:t>
            </a:r>
            <a:endParaRPr lang="en-US" dirty="0">
              <a:solidFill>
                <a:schemeClr val="tx1"/>
              </a:solidFill>
            </a:endParaRPr>
          </a:p>
        </p:txBody>
      </p:sp>
      <p:sp>
        <p:nvSpPr>
          <p:cNvPr id="4" name="Text Placeholder 3"/>
          <p:cNvSpPr>
            <a:spLocks noGrp="1"/>
          </p:cNvSpPr>
          <p:nvPr>
            <p:ph type="body" idx="2"/>
          </p:nvPr>
        </p:nvSpPr>
        <p:spPr/>
        <p:txBody>
          <a:bodyPr>
            <a:normAutofit/>
          </a:bodyPr>
          <a:lstStyle/>
          <a:p>
            <a:pPr marL="285750" indent="-285750">
              <a:buFont typeface="Arial" pitchFamily="34" charset="0"/>
              <a:buChar char="•"/>
            </a:pPr>
            <a:r>
              <a:rPr lang="en-US" dirty="0" smtClean="0"/>
              <a:t>Enter the school Login and Password and click on the LOGIN.</a:t>
            </a:r>
          </a:p>
          <a:p>
            <a:pPr marL="285750" indent="-285750">
              <a:buFont typeface="Arial" pitchFamily="34" charset="0"/>
              <a:buChar char="•"/>
            </a:pPr>
            <a:endParaRPr lang="en-US" dirty="0"/>
          </a:p>
          <a:p>
            <a:r>
              <a:rPr lang="en-US" dirty="0" smtClean="0"/>
              <a:t>Note:  A Login and Password for the Native Star link has been provided to your School Administrator and Process Manager.</a:t>
            </a:r>
            <a:endParaRPr lang="en-US" dirty="0"/>
          </a:p>
        </p:txBody>
      </p:sp>
      <p:sp>
        <p:nvSpPr>
          <p:cNvPr id="6" name="Slide Number Placeholder 5"/>
          <p:cNvSpPr>
            <a:spLocks noGrp="1"/>
          </p:cNvSpPr>
          <p:nvPr>
            <p:ph type="sldNum" sz="quarter" idx="12"/>
          </p:nvPr>
        </p:nvSpPr>
        <p:spPr/>
        <p:txBody>
          <a:bodyPr/>
          <a:lstStyle/>
          <a:p>
            <a:fld id="{88085EC1-229D-4008-A81F-FEBCA8742978}" type="slidenum">
              <a:rPr lang="en-US" smtClean="0"/>
              <a:t>12</a:t>
            </a:fld>
            <a:endParaRPr lang="en-US"/>
          </a:p>
        </p:txBody>
      </p:sp>
      <p:pic>
        <p:nvPicPr>
          <p:cNvPr id="5" name="Picture 2"/>
          <p:cNvPicPr>
            <a:picLocks noGrp="1" noChangeAspect="1" noChangeArrowheads="1"/>
          </p:cNvPicPr>
          <p:nvPr>
            <p:ph sz="quarter" idx="1"/>
          </p:nvPr>
        </p:nvPicPr>
        <p:blipFill rotWithShape="1">
          <a:blip r:embed="rId3" cstate="print">
            <a:extLst>
              <a:ext uri="{28A0092B-C50C-407E-A947-70E740481C1C}">
                <a14:useLocalDpi xmlns:a14="http://schemas.microsoft.com/office/drawing/2010/main" val="0"/>
              </a:ext>
            </a:extLst>
          </a:blip>
          <a:srcRect l="65692" t="15702" r="8923" b="13897"/>
          <a:stretch/>
        </p:blipFill>
        <p:spPr bwMode="auto">
          <a:xfrm>
            <a:off x="3048000" y="1066800"/>
            <a:ext cx="5366240" cy="4650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163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solidFill>
                  <a:schemeClr val="tx1"/>
                </a:solidFill>
              </a:rPr>
              <a:t>Step 3:</a:t>
            </a:r>
            <a:endParaRPr lang="en-US" dirty="0">
              <a:solidFill>
                <a:schemeClr val="tx1"/>
              </a:solidFill>
            </a:endParaRPr>
          </a:p>
        </p:txBody>
      </p:sp>
      <p:sp>
        <p:nvSpPr>
          <p:cNvPr id="4" name="Text Placeholder 3"/>
          <p:cNvSpPr>
            <a:spLocks noGrp="1"/>
          </p:cNvSpPr>
          <p:nvPr>
            <p:ph type="body" idx="2"/>
          </p:nvPr>
        </p:nvSpPr>
        <p:spPr/>
        <p:txBody>
          <a:bodyPr/>
          <a:lstStyle/>
          <a:p>
            <a:r>
              <a:rPr lang="en-US" dirty="0"/>
              <a:t>When you </a:t>
            </a:r>
            <a:r>
              <a:rPr lang="en-US" dirty="0" smtClean="0"/>
              <a:t>login </a:t>
            </a:r>
            <a:r>
              <a:rPr lang="en-US" dirty="0"/>
              <a:t>you will see the School Dashboard.  On the school dashboard click on the </a:t>
            </a:r>
            <a:r>
              <a:rPr lang="en-US" dirty="0" smtClean="0"/>
              <a:t>“</a:t>
            </a:r>
            <a:r>
              <a:rPr lang="en-US" dirty="0" smtClean="0">
                <a:solidFill>
                  <a:srgbClr val="0000FF"/>
                </a:solidFill>
              </a:rPr>
              <a:t>Complete Forms</a:t>
            </a:r>
            <a:r>
              <a:rPr lang="en-US" dirty="0" smtClean="0"/>
              <a:t>” </a:t>
            </a:r>
            <a:r>
              <a:rPr lang="en-US" dirty="0"/>
              <a:t>tab (indicated by </a:t>
            </a:r>
            <a:r>
              <a:rPr lang="en-US" dirty="0">
                <a:solidFill>
                  <a:srgbClr val="FF0000"/>
                </a:solidFill>
              </a:rPr>
              <a:t>RED Arrow</a:t>
            </a:r>
            <a:r>
              <a:rPr lang="en-US" dirty="0"/>
              <a:t>). </a:t>
            </a:r>
            <a:endParaRPr lang="en-US" dirty="0" smtClean="0"/>
          </a:p>
          <a:p>
            <a:endParaRPr lang="en-US" dirty="0"/>
          </a:p>
          <a:p>
            <a:endParaRPr lang="en-US" dirty="0"/>
          </a:p>
        </p:txBody>
      </p:sp>
      <p:sp>
        <p:nvSpPr>
          <p:cNvPr id="7" name="Slide Number Placeholder 6"/>
          <p:cNvSpPr>
            <a:spLocks noGrp="1"/>
          </p:cNvSpPr>
          <p:nvPr>
            <p:ph type="sldNum" sz="quarter" idx="12"/>
          </p:nvPr>
        </p:nvSpPr>
        <p:spPr/>
        <p:txBody>
          <a:bodyPr/>
          <a:lstStyle/>
          <a:p>
            <a:fld id="{88085EC1-229D-4008-A81F-FEBCA8742978}" type="slidenum">
              <a:rPr lang="en-US" smtClean="0"/>
              <a:t>13</a:t>
            </a:fld>
            <a:endParaRPr lang="en-US"/>
          </a:p>
        </p:txBody>
      </p:sp>
      <p:sp>
        <p:nvSpPr>
          <p:cNvPr id="3" name="Content Placeholder 2"/>
          <p:cNvSpPr>
            <a:spLocks noGrp="1"/>
          </p:cNvSpPr>
          <p:nvPr>
            <p:ph sz="quarter" idx="1"/>
          </p:nvPr>
        </p:nvSpPr>
        <p:spPr/>
        <p:txBody>
          <a:bodyPr/>
          <a:lstStyle/>
          <a:p>
            <a:endParaRPr lang="en-US" dirty="0"/>
          </a:p>
        </p:txBody>
      </p:sp>
      <p:pic>
        <p:nvPicPr>
          <p:cNvPr id="8" name="Picture 7"/>
          <p:cNvPicPr/>
          <p:nvPr/>
        </p:nvPicPr>
        <p:blipFill rotWithShape="1">
          <a:blip r:embed="rId3"/>
          <a:srcRect l="63160" t="12383" r="12482" b="18803"/>
          <a:stretch/>
        </p:blipFill>
        <p:spPr bwMode="auto">
          <a:xfrm>
            <a:off x="2971800" y="838201"/>
            <a:ext cx="5715000" cy="5410199"/>
          </a:xfrm>
          <a:prstGeom prst="rect">
            <a:avLst/>
          </a:prstGeom>
          <a:ln>
            <a:noFill/>
          </a:ln>
          <a:extLst>
            <a:ext uri="{53640926-AAD7-44D8-BBD7-CCE9431645EC}">
              <a14:shadowObscured xmlns:a14="http://schemas.microsoft.com/office/drawing/2010/main"/>
            </a:ext>
          </a:extLst>
        </p:spPr>
      </p:pic>
      <p:sp>
        <p:nvSpPr>
          <p:cNvPr id="9" name="Down Arrow 8"/>
          <p:cNvSpPr/>
          <p:nvPr/>
        </p:nvSpPr>
        <p:spPr>
          <a:xfrm>
            <a:off x="3747794" y="13716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001386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solidFill>
                  <a:schemeClr val="tx1"/>
                </a:solidFill>
              </a:rPr>
              <a:t>Step 4:</a:t>
            </a:r>
            <a:endParaRPr lang="en-US" dirty="0">
              <a:solidFill>
                <a:schemeClr val="tx1"/>
              </a:solidFill>
            </a:endParaRPr>
          </a:p>
        </p:txBody>
      </p:sp>
      <p:sp>
        <p:nvSpPr>
          <p:cNvPr id="4" name="Text Placeholder 3"/>
          <p:cNvSpPr>
            <a:spLocks noGrp="1"/>
          </p:cNvSpPr>
          <p:nvPr>
            <p:ph type="body" idx="2"/>
          </p:nvPr>
        </p:nvSpPr>
        <p:spPr/>
        <p:txBody>
          <a:bodyPr>
            <a:normAutofit fontScale="92500" lnSpcReduction="10000"/>
          </a:bodyPr>
          <a:lstStyle/>
          <a:p>
            <a:r>
              <a:rPr lang="en-US" dirty="0"/>
              <a:t>When you are at this page, use the </a:t>
            </a:r>
            <a:r>
              <a:rPr lang="en-US" dirty="0" smtClean="0">
                <a:solidFill>
                  <a:srgbClr val="0000FF"/>
                </a:solidFill>
              </a:rPr>
              <a:t>Scroll </a:t>
            </a:r>
            <a:r>
              <a:rPr lang="en-US" dirty="0">
                <a:solidFill>
                  <a:srgbClr val="0000FF"/>
                </a:solidFill>
              </a:rPr>
              <a:t>B</a:t>
            </a:r>
            <a:r>
              <a:rPr lang="en-US" dirty="0" smtClean="0">
                <a:solidFill>
                  <a:srgbClr val="0000FF"/>
                </a:solidFill>
              </a:rPr>
              <a:t>ar </a:t>
            </a:r>
            <a:r>
              <a:rPr lang="en-US" dirty="0"/>
              <a:t>to the right and </a:t>
            </a:r>
            <a:r>
              <a:rPr lang="en-US" dirty="0" smtClean="0"/>
              <a:t>move it </a:t>
            </a:r>
            <a:r>
              <a:rPr lang="en-US" dirty="0"/>
              <a:t>down to the bottom of the page where you will </a:t>
            </a:r>
            <a:r>
              <a:rPr lang="en-US" dirty="0" smtClean="0"/>
              <a:t>locate </a:t>
            </a:r>
            <a:r>
              <a:rPr lang="en-US" dirty="0"/>
              <a:t>the Fiscal Accountability Self-Assessment (FASA), and the Coordinated Early Intervening Services </a:t>
            </a:r>
            <a:r>
              <a:rPr lang="en-US" dirty="0" smtClean="0"/>
              <a:t>Plan (see </a:t>
            </a:r>
            <a:r>
              <a:rPr lang="en-US" b="1" dirty="0" smtClean="0">
                <a:solidFill>
                  <a:srgbClr val="025C0B"/>
                </a:solidFill>
              </a:rPr>
              <a:t>GREEN Arrow</a:t>
            </a:r>
            <a:r>
              <a:rPr lang="en-US" dirty="0" smtClean="0"/>
              <a:t>).  </a:t>
            </a:r>
            <a:r>
              <a:rPr lang="en-US" dirty="0"/>
              <a:t>The </a:t>
            </a:r>
            <a:r>
              <a:rPr lang="en-US" b="1" dirty="0"/>
              <a:t>due date </a:t>
            </a:r>
            <a:r>
              <a:rPr lang="en-US" dirty="0" smtClean="0"/>
              <a:t>to complete and submit in Native Star link is </a:t>
            </a:r>
            <a:r>
              <a:rPr lang="en-US" b="1" u="sng" dirty="0" smtClean="0"/>
              <a:t>November 30, 2015</a:t>
            </a:r>
            <a:r>
              <a:rPr lang="en-US" dirty="0" smtClean="0"/>
              <a:t>.</a:t>
            </a:r>
            <a:endParaRPr lang="en-US" dirty="0"/>
          </a:p>
        </p:txBody>
      </p:sp>
      <p:sp>
        <p:nvSpPr>
          <p:cNvPr id="14" name="Slide Number Placeholder 13"/>
          <p:cNvSpPr>
            <a:spLocks noGrp="1"/>
          </p:cNvSpPr>
          <p:nvPr>
            <p:ph type="sldNum" sz="quarter" idx="12"/>
          </p:nvPr>
        </p:nvSpPr>
        <p:spPr/>
        <p:txBody>
          <a:bodyPr/>
          <a:lstStyle/>
          <a:p>
            <a:fld id="{88085EC1-229D-4008-A81F-FEBCA8742978}" type="slidenum">
              <a:rPr lang="en-US" smtClean="0"/>
              <a:t>14</a:t>
            </a:fld>
            <a:endParaRPr lang="en-US"/>
          </a:p>
        </p:txBody>
      </p:sp>
      <p:pic>
        <p:nvPicPr>
          <p:cNvPr id="2051" name="Picture 3"/>
          <p:cNvPicPr>
            <a:picLocks noGrp="1" noChangeAspect="1" noChangeArrowheads="1"/>
          </p:cNvPicPr>
          <p:nvPr>
            <p:ph sz="quarter" idx="1"/>
          </p:nvPr>
        </p:nvPicPr>
        <p:blipFill rotWithShape="1">
          <a:blip r:embed="rId3" cstate="print">
            <a:extLst>
              <a:ext uri="{28A0092B-C50C-407E-A947-70E740481C1C}">
                <a14:useLocalDpi xmlns:a14="http://schemas.microsoft.com/office/drawing/2010/main" val="0"/>
              </a:ext>
            </a:extLst>
          </a:blip>
          <a:srcRect l="62000" t="10190" r="5314"/>
          <a:stretch/>
        </p:blipFill>
        <p:spPr bwMode="auto">
          <a:xfrm>
            <a:off x="2895600" y="1066800"/>
            <a:ext cx="5738346" cy="4927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8458200" y="2590800"/>
            <a:ext cx="461665" cy="1092607"/>
          </a:xfrm>
          <a:prstGeom prst="rect">
            <a:avLst/>
          </a:prstGeom>
          <a:noFill/>
        </p:spPr>
        <p:txBody>
          <a:bodyPr vert="vert" wrap="none" rtlCol="0">
            <a:spAutoFit/>
          </a:bodyPr>
          <a:lstStyle/>
          <a:p>
            <a:r>
              <a:rPr lang="en-US" dirty="0" smtClean="0">
                <a:solidFill>
                  <a:srgbClr val="0000FF"/>
                </a:solidFill>
              </a:rPr>
              <a:t>Scroll Bar</a:t>
            </a:r>
            <a:endParaRPr lang="en-US" dirty="0">
              <a:solidFill>
                <a:srgbClr val="0000FF"/>
              </a:solidFill>
            </a:endParaRPr>
          </a:p>
        </p:txBody>
      </p:sp>
      <p:sp>
        <p:nvSpPr>
          <p:cNvPr id="6" name="Right Arrow 5"/>
          <p:cNvSpPr/>
          <p:nvPr/>
        </p:nvSpPr>
        <p:spPr>
          <a:xfrm>
            <a:off x="2648194" y="3137103"/>
            <a:ext cx="642326" cy="39130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10" idx="2"/>
          </p:cNvCxnSpPr>
          <p:nvPr/>
        </p:nvCxnSpPr>
        <p:spPr>
          <a:xfrm flipH="1">
            <a:off x="8383116" y="3683407"/>
            <a:ext cx="305917" cy="888593"/>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235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solidFill>
                  <a:schemeClr val="tx1"/>
                </a:solidFill>
              </a:rPr>
              <a:t>FASA</a:t>
            </a:r>
            <a:endParaRPr lang="en-US" dirty="0">
              <a:solidFill>
                <a:schemeClr val="tx1"/>
              </a:solidFill>
            </a:endParaRPr>
          </a:p>
        </p:txBody>
      </p:sp>
      <p:sp>
        <p:nvSpPr>
          <p:cNvPr id="4" name="Text Placeholder 3"/>
          <p:cNvSpPr>
            <a:spLocks noGrp="1"/>
          </p:cNvSpPr>
          <p:nvPr>
            <p:ph type="body" idx="2"/>
          </p:nvPr>
        </p:nvSpPr>
        <p:spPr/>
        <p:txBody>
          <a:bodyPr/>
          <a:lstStyle/>
          <a:p>
            <a:r>
              <a:rPr lang="en-US" dirty="0" smtClean="0"/>
              <a:t>When you click on the </a:t>
            </a:r>
            <a:r>
              <a:rPr lang="en-US" u="sng" dirty="0" smtClean="0">
                <a:solidFill>
                  <a:srgbClr val="0000FF"/>
                </a:solidFill>
              </a:rPr>
              <a:t>Fiscal Accountability Self-Assessment (FASA) SY2015-16 </a:t>
            </a:r>
            <a:r>
              <a:rPr lang="en-US" dirty="0" smtClean="0"/>
              <a:t>you will see the document to the right.</a:t>
            </a:r>
            <a:endParaRPr lang="en-US" dirty="0"/>
          </a:p>
        </p:txBody>
      </p:sp>
      <p:sp>
        <p:nvSpPr>
          <p:cNvPr id="5" name="Slide Number Placeholder 4"/>
          <p:cNvSpPr>
            <a:spLocks noGrp="1"/>
          </p:cNvSpPr>
          <p:nvPr>
            <p:ph type="sldNum" sz="quarter" idx="12"/>
          </p:nvPr>
        </p:nvSpPr>
        <p:spPr/>
        <p:txBody>
          <a:bodyPr/>
          <a:lstStyle/>
          <a:p>
            <a:fld id="{88085EC1-229D-4008-A81F-FEBCA8742978}" type="slidenum">
              <a:rPr lang="en-US" smtClean="0"/>
              <a:t>15</a:t>
            </a:fld>
            <a:endParaRPr lang="en-US"/>
          </a:p>
        </p:txBody>
      </p:sp>
      <p:pic>
        <p:nvPicPr>
          <p:cNvPr id="3076" name="Picture 4"/>
          <p:cNvPicPr>
            <a:picLocks noGrp="1" noChangeAspect="1" noChangeArrowheads="1"/>
          </p:cNvPicPr>
          <p:nvPr>
            <p:ph sz="quarter" idx="1"/>
          </p:nvPr>
        </p:nvPicPr>
        <p:blipFill rotWithShape="1">
          <a:blip r:embed="rId2" cstate="print">
            <a:extLst>
              <a:ext uri="{28A0092B-C50C-407E-A947-70E740481C1C}">
                <a14:useLocalDpi xmlns:a14="http://schemas.microsoft.com/office/drawing/2010/main" val="0"/>
              </a:ext>
            </a:extLst>
          </a:blip>
          <a:srcRect l="63539" t="11272" r="9846"/>
          <a:stretch/>
        </p:blipFill>
        <p:spPr bwMode="auto">
          <a:xfrm>
            <a:off x="2971800" y="838200"/>
            <a:ext cx="4800600" cy="5080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421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How to </a:t>
            </a:r>
            <a:r>
              <a:rPr lang="en-US" dirty="0">
                <a:solidFill>
                  <a:schemeClr val="tx1"/>
                </a:solidFill>
              </a:rPr>
              <a:t>upload a document in Native Star</a:t>
            </a:r>
            <a:endParaRPr lang="en-US" dirty="0"/>
          </a:p>
        </p:txBody>
      </p:sp>
      <p:sp>
        <p:nvSpPr>
          <p:cNvPr id="4" name="Slide Number Placeholder 3"/>
          <p:cNvSpPr>
            <a:spLocks noGrp="1"/>
          </p:cNvSpPr>
          <p:nvPr>
            <p:ph type="sldNum" sz="quarter" idx="12"/>
          </p:nvPr>
        </p:nvSpPr>
        <p:spPr/>
        <p:txBody>
          <a:bodyPr/>
          <a:lstStyle/>
          <a:p>
            <a:fld id="{88085EC1-229D-4008-A81F-FEBCA8742978}" type="slidenum">
              <a:rPr lang="en-US" smtClean="0"/>
              <a:t>16</a:t>
            </a:fld>
            <a:endParaRPr lang="en-US"/>
          </a:p>
        </p:txBody>
      </p:sp>
      <p:sp>
        <p:nvSpPr>
          <p:cNvPr id="3" name="Content Placeholder 2"/>
          <p:cNvSpPr>
            <a:spLocks noGrp="1"/>
          </p:cNvSpPr>
          <p:nvPr>
            <p:ph sz="quarter" idx="1"/>
          </p:nvPr>
        </p:nvSpPr>
        <p:spPr/>
        <p:txBody>
          <a:bodyPr/>
          <a:lstStyle/>
          <a:p>
            <a:r>
              <a:rPr lang="en-US" dirty="0" smtClean="0"/>
              <a:t>1. Scan document using your copier or scanner.</a:t>
            </a:r>
          </a:p>
          <a:p>
            <a:r>
              <a:rPr lang="en-US" dirty="0" smtClean="0"/>
              <a:t>2. Remember where you scanned the document to your computer.</a:t>
            </a:r>
          </a:p>
          <a:p>
            <a:r>
              <a:rPr lang="en-US" dirty="0" smtClean="0"/>
              <a:t>3. Click on Document upload under the school name</a:t>
            </a:r>
          </a:p>
          <a:p>
            <a:r>
              <a:rPr lang="en-US" dirty="0" smtClean="0"/>
              <a:t>4. Click on document type and locate scanned document (slide #17)</a:t>
            </a:r>
          </a:p>
          <a:p>
            <a:r>
              <a:rPr lang="en-US" dirty="0" smtClean="0"/>
              <a:t>5. Title the document </a:t>
            </a:r>
          </a:p>
          <a:p>
            <a:r>
              <a:rPr lang="en-US" dirty="0" smtClean="0"/>
              <a:t>6. Go to Add in Folder, click drop down box and select Fiscal Accountability Self-Assessment</a:t>
            </a:r>
          </a:p>
          <a:p>
            <a:r>
              <a:rPr lang="en-US" dirty="0" smtClean="0"/>
              <a:t>7. Click upload button.</a:t>
            </a:r>
            <a:endParaRPr lang="en-US" dirty="0"/>
          </a:p>
        </p:txBody>
      </p:sp>
    </p:spTree>
    <p:extLst>
      <p:ext uri="{BB962C8B-B14F-4D97-AF65-F5344CB8AC3E}">
        <p14:creationId xmlns:p14="http://schemas.microsoft.com/office/powerpoint/2010/main" val="391637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Document Upload </a:t>
            </a:r>
            <a:endParaRPr lang="en-US" dirty="0"/>
          </a:p>
        </p:txBody>
      </p:sp>
      <p:sp>
        <p:nvSpPr>
          <p:cNvPr id="5" name="Slide Number Placeholder 4"/>
          <p:cNvSpPr>
            <a:spLocks noGrp="1"/>
          </p:cNvSpPr>
          <p:nvPr>
            <p:ph type="sldNum" sz="quarter" idx="12"/>
          </p:nvPr>
        </p:nvSpPr>
        <p:spPr/>
        <p:txBody>
          <a:bodyPr/>
          <a:lstStyle/>
          <a:p>
            <a:fld id="{88085EC1-229D-4008-A81F-FEBCA8742978}" type="slidenum">
              <a:rPr lang="en-US" smtClean="0"/>
              <a:t>17</a:t>
            </a:fld>
            <a:endParaRPr lang="en-US"/>
          </a:p>
        </p:txBody>
      </p:sp>
      <p:sp>
        <p:nvSpPr>
          <p:cNvPr id="3" name="Content Placeholder 2"/>
          <p:cNvSpPr>
            <a:spLocks noGrp="1"/>
          </p:cNvSpPr>
          <p:nvPr>
            <p:ph sz="quarter" idx="1"/>
          </p:nvPr>
        </p:nvSpPr>
        <p:spPr>
          <a:xfrm>
            <a:off x="457200" y="1673352"/>
            <a:ext cx="2362200" cy="4718304"/>
          </a:xfrm>
        </p:spPr>
        <p:txBody>
          <a:bodyPr>
            <a:normAutofit/>
          </a:bodyPr>
          <a:lstStyle/>
          <a:p>
            <a:r>
              <a:rPr lang="en-US" sz="1800" dirty="0" smtClean="0"/>
              <a:t>Locate Document upload (</a:t>
            </a:r>
            <a:r>
              <a:rPr lang="en-US" sz="1800" dirty="0" smtClean="0">
                <a:solidFill>
                  <a:srgbClr val="FF0000"/>
                </a:solidFill>
              </a:rPr>
              <a:t>red arrow</a:t>
            </a:r>
            <a:r>
              <a:rPr lang="en-US" sz="1800" dirty="0" smtClean="0"/>
              <a:t>) on the top right corner underneath school name</a:t>
            </a:r>
            <a:endParaRPr lang="en-US" sz="1800" dirty="0"/>
          </a:p>
        </p:txBody>
      </p:sp>
      <p:pic>
        <p:nvPicPr>
          <p:cNvPr id="6" name="Content Placeholder 5"/>
          <p:cNvPicPr>
            <a:picLocks noGrp="1"/>
          </p:cNvPicPr>
          <p:nvPr>
            <p:ph sz="quarter" idx="2"/>
          </p:nvPr>
        </p:nvPicPr>
        <p:blipFill rotWithShape="1">
          <a:blip r:embed="rId2"/>
          <a:srcRect l="62803" t="11983" r="12342" b="50499"/>
          <a:stretch/>
        </p:blipFill>
        <p:spPr bwMode="auto">
          <a:xfrm>
            <a:off x="2971800" y="1295400"/>
            <a:ext cx="5334000" cy="4953000"/>
          </a:xfrm>
          <a:prstGeom prst="rect">
            <a:avLst/>
          </a:prstGeom>
          <a:ln>
            <a:noFill/>
          </a:ln>
          <a:extLst>
            <a:ext uri="{53640926-AAD7-44D8-BBD7-CCE9431645EC}">
              <a14:shadowObscured xmlns:a14="http://schemas.microsoft.com/office/drawing/2010/main"/>
            </a:ext>
          </a:extLst>
        </p:spPr>
      </p:pic>
      <p:sp>
        <p:nvSpPr>
          <p:cNvPr id="7" name="Right Arrow 6"/>
          <p:cNvSpPr/>
          <p:nvPr/>
        </p:nvSpPr>
        <p:spPr>
          <a:xfrm>
            <a:off x="2362200" y="3352800"/>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815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 Upload  </a:t>
            </a:r>
            <a:br>
              <a:rPr lang="en-US" dirty="0"/>
            </a:br>
            <a:endParaRPr lang="en-US" dirty="0"/>
          </a:p>
        </p:txBody>
      </p:sp>
      <p:sp>
        <p:nvSpPr>
          <p:cNvPr id="4" name="Slide Number Placeholder 3"/>
          <p:cNvSpPr>
            <a:spLocks noGrp="1"/>
          </p:cNvSpPr>
          <p:nvPr>
            <p:ph type="sldNum" sz="quarter" idx="12"/>
          </p:nvPr>
        </p:nvSpPr>
        <p:spPr/>
        <p:txBody>
          <a:bodyPr/>
          <a:lstStyle/>
          <a:p>
            <a:fld id="{88085EC1-229D-4008-A81F-FEBCA8742978}" type="slidenum">
              <a:rPr lang="en-US" smtClean="0"/>
              <a:t>18</a:t>
            </a:fld>
            <a:endParaRPr lang="en-US"/>
          </a:p>
        </p:txBody>
      </p:sp>
      <p:pic>
        <p:nvPicPr>
          <p:cNvPr id="6146" name="Picture 2"/>
          <p:cNvPicPr>
            <a:picLocks noGrp="1" noChangeAspect="1" noChangeArrowheads="1"/>
          </p:cNvPicPr>
          <p:nvPr>
            <p:ph sz="quarter" idx="1"/>
          </p:nvPr>
        </p:nvPicPr>
        <p:blipFill rotWithShape="1">
          <a:blip r:embed="rId2" cstate="print">
            <a:extLst>
              <a:ext uri="{28A0092B-C50C-407E-A947-70E740481C1C}">
                <a14:useLocalDpi xmlns:a14="http://schemas.microsoft.com/office/drawing/2010/main" val="0"/>
              </a:ext>
            </a:extLst>
          </a:blip>
          <a:srcRect l="62104" r="22738"/>
          <a:stretch/>
        </p:blipFill>
        <p:spPr bwMode="auto">
          <a:xfrm>
            <a:off x="1905000" y="1417358"/>
            <a:ext cx="4724400" cy="4963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rotWithShape="1">
          <a:blip r:embed="rId3"/>
          <a:srcRect l="12909" t="40695" r="83889" b="53101"/>
          <a:stretch/>
        </p:blipFill>
        <p:spPr bwMode="auto">
          <a:xfrm>
            <a:off x="6858000" y="491576"/>
            <a:ext cx="914400" cy="914400"/>
          </a:xfrm>
          <a:prstGeom prst="rect">
            <a:avLst/>
          </a:prstGeom>
          <a:ln>
            <a:noFill/>
          </a:ln>
          <a:extLst>
            <a:ext uri="{53640926-AAD7-44D8-BBD7-CCE9431645EC}">
              <a14:shadowObscured xmlns:a14="http://schemas.microsoft.com/office/drawing/2010/main"/>
            </a:ext>
          </a:extLst>
        </p:spPr>
      </p:pic>
      <p:sp>
        <p:nvSpPr>
          <p:cNvPr id="7" name="Oval 6"/>
          <p:cNvSpPr/>
          <p:nvPr/>
        </p:nvSpPr>
        <p:spPr>
          <a:xfrm>
            <a:off x="2635922" y="2171700"/>
            <a:ext cx="1118381"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4032909" y="2514163"/>
            <a:ext cx="832913" cy="855896"/>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89268" y="3370059"/>
            <a:ext cx="2193132" cy="523220"/>
          </a:xfrm>
          <a:prstGeom prst="rect">
            <a:avLst/>
          </a:prstGeom>
          <a:noFill/>
          <a:ln>
            <a:solidFill>
              <a:srgbClr val="C00000"/>
            </a:solidFill>
          </a:ln>
        </p:spPr>
        <p:txBody>
          <a:bodyPr wrap="square" rtlCol="0">
            <a:spAutoFit/>
          </a:bodyPr>
          <a:lstStyle/>
          <a:p>
            <a:r>
              <a:rPr lang="en-US" sz="1400" dirty="0" smtClean="0">
                <a:solidFill>
                  <a:srgbClr val="C00000"/>
                </a:solidFill>
              </a:rPr>
              <a:t>Press button to Upload a new file </a:t>
            </a:r>
            <a:endParaRPr lang="en-US" sz="1400" dirty="0">
              <a:solidFill>
                <a:srgbClr val="C00000"/>
              </a:solidFill>
            </a:endParaRPr>
          </a:p>
        </p:txBody>
      </p:sp>
    </p:spTree>
    <p:extLst>
      <p:ext uri="{BB962C8B-B14F-4D97-AF65-F5344CB8AC3E}">
        <p14:creationId xmlns:p14="http://schemas.microsoft.com/office/powerpoint/2010/main" val="1209163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62137" y="5714112"/>
            <a:ext cx="1338263" cy="369332"/>
          </a:xfrm>
          <a:prstGeom prst="rect">
            <a:avLst/>
          </a:prstGeom>
          <a:noFill/>
        </p:spPr>
        <p:txBody>
          <a:bodyPr wrap="square" rtlCol="0">
            <a:spAutoFit/>
          </a:bodyPr>
          <a:lstStyle/>
          <a:p>
            <a:endParaRPr lang="en-US" dirty="0"/>
          </a:p>
        </p:txBody>
      </p:sp>
      <p:sp>
        <p:nvSpPr>
          <p:cNvPr id="8" name="Rectangle 7"/>
          <p:cNvSpPr/>
          <p:nvPr/>
        </p:nvSpPr>
        <p:spPr>
          <a:xfrm>
            <a:off x="381000" y="533400"/>
            <a:ext cx="7010400" cy="707886"/>
          </a:xfrm>
          <a:prstGeom prst="rect">
            <a:avLst/>
          </a:prstGeom>
        </p:spPr>
        <p:txBody>
          <a:bodyPr wrap="square">
            <a:spAutoFit/>
          </a:bodyPr>
          <a:lstStyle/>
          <a:p>
            <a:r>
              <a:rPr lang="en-US" sz="4000" dirty="0" smtClean="0"/>
              <a:t>Document Upload  </a:t>
            </a:r>
            <a:endParaRPr lang="en-US" sz="4000" dirty="0"/>
          </a:p>
        </p:txBody>
      </p:sp>
      <p:pic>
        <p:nvPicPr>
          <p:cNvPr id="20" name="Picture 19"/>
          <p:cNvPicPr/>
          <p:nvPr/>
        </p:nvPicPr>
        <p:blipFill rotWithShape="1">
          <a:blip r:embed="rId2"/>
          <a:srcRect l="12909" t="40695" r="83889" b="53101"/>
          <a:stretch/>
        </p:blipFill>
        <p:spPr bwMode="auto">
          <a:xfrm>
            <a:off x="7162800" y="296554"/>
            <a:ext cx="914400" cy="914400"/>
          </a:xfrm>
          <a:prstGeom prst="rect">
            <a:avLst/>
          </a:prstGeom>
          <a:ln>
            <a:noFill/>
          </a:ln>
          <a:extLst>
            <a:ext uri="{53640926-AAD7-44D8-BBD7-CCE9431645EC}">
              <a14:shadowObscured xmlns:a14="http://schemas.microsoft.com/office/drawing/2010/main"/>
            </a:ext>
          </a:extLst>
        </p:spPr>
      </p:pic>
      <p:pic>
        <p:nvPicPr>
          <p:cNvPr id="7171" name="Picture 3"/>
          <p:cNvPicPr>
            <a:picLocks noGrp="1" noChangeAspect="1" noChangeArrowheads="1"/>
          </p:cNvPicPr>
          <p:nvPr>
            <p:ph sz="quarter" idx="1"/>
          </p:nvPr>
        </p:nvPicPr>
        <p:blipFill rotWithShape="1">
          <a:blip r:embed="rId3" cstate="print">
            <a:extLst>
              <a:ext uri="{28A0092B-C50C-407E-A947-70E740481C1C}">
                <a14:useLocalDpi xmlns:a14="http://schemas.microsoft.com/office/drawing/2010/main" val="0"/>
              </a:ext>
            </a:extLst>
          </a:blip>
          <a:srcRect l="61179" t="10270" r="6145" b="28192"/>
          <a:stretch/>
        </p:blipFill>
        <p:spPr bwMode="auto">
          <a:xfrm>
            <a:off x="762000" y="1295661"/>
            <a:ext cx="7551984" cy="4787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714" y="2317344"/>
            <a:ext cx="682625" cy="44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H="1">
            <a:off x="3962400" y="2417119"/>
            <a:ext cx="873630" cy="1"/>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03933" y="2073319"/>
            <a:ext cx="2387467" cy="523220"/>
          </a:xfrm>
          <a:prstGeom prst="rect">
            <a:avLst/>
          </a:prstGeom>
          <a:noFill/>
          <a:ln>
            <a:solidFill>
              <a:srgbClr val="FF0000"/>
            </a:solidFill>
          </a:ln>
        </p:spPr>
        <p:txBody>
          <a:bodyPr wrap="square" rtlCol="0">
            <a:spAutoFit/>
          </a:bodyPr>
          <a:lstStyle/>
          <a:p>
            <a:r>
              <a:rPr lang="en-US" sz="1400" dirty="0" smtClean="0">
                <a:solidFill>
                  <a:srgbClr val="FF0000"/>
                </a:solidFill>
              </a:rPr>
              <a:t>Locate scanned document in your computer</a:t>
            </a:r>
            <a:endParaRPr lang="en-US" sz="1400" dirty="0">
              <a:solidFill>
                <a:srgbClr val="FF0000"/>
              </a:solidFill>
            </a:endParaRPr>
          </a:p>
        </p:txBody>
      </p:sp>
      <p:cxnSp>
        <p:nvCxnSpPr>
          <p:cNvPr id="13" name="Straight Arrow Connector 12"/>
          <p:cNvCxnSpPr/>
          <p:nvPr/>
        </p:nvCxnSpPr>
        <p:spPr>
          <a:xfrm flipH="1">
            <a:off x="4787884" y="3352800"/>
            <a:ext cx="432098" cy="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87201" y="3091190"/>
            <a:ext cx="2489498" cy="523220"/>
          </a:xfrm>
          <a:prstGeom prst="rect">
            <a:avLst/>
          </a:prstGeom>
          <a:noFill/>
          <a:ln>
            <a:solidFill>
              <a:srgbClr val="FF0000"/>
            </a:solidFill>
          </a:ln>
        </p:spPr>
        <p:txBody>
          <a:bodyPr wrap="square" rtlCol="0">
            <a:spAutoFit/>
          </a:bodyPr>
          <a:lstStyle/>
          <a:p>
            <a:r>
              <a:rPr lang="en-US" sz="1400" dirty="0" smtClean="0">
                <a:solidFill>
                  <a:srgbClr val="FF0000"/>
                </a:solidFill>
              </a:rPr>
              <a:t>Title the document that will be place in the FASA folder</a:t>
            </a:r>
            <a:endParaRPr lang="en-US" sz="1400" dirty="0">
              <a:solidFill>
                <a:srgbClr val="FF0000"/>
              </a:solidFill>
            </a:endParaRPr>
          </a:p>
        </p:txBody>
      </p:sp>
      <p:sp>
        <p:nvSpPr>
          <p:cNvPr id="7" name="Oval 6"/>
          <p:cNvSpPr/>
          <p:nvPr/>
        </p:nvSpPr>
        <p:spPr>
          <a:xfrm flipV="1">
            <a:off x="5498184" y="3810000"/>
            <a:ext cx="381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5879184" y="4114800"/>
            <a:ext cx="1214697" cy="491966"/>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86532" y="4612815"/>
            <a:ext cx="2193132" cy="954107"/>
          </a:xfrm>
          <a:prstGeom prst="rect">
            <a:avLst/>
          </a:prstGeom>
          <a:noFill/>
          <a:ln>
            <a:solidFill>
              <a:srgbClr val="C00000"/>
            </a:solidFill>
          </a:ln>
        </p:spPr>
        <p:txBody>
          <a:bodyPr wrap="square" rtlCol="0">
            <a:spAutoFit/>
          </a:bodyPr>
          <a:lstStyle/>
          <a:p>
            <a:r>
              <a:rPr lang="en-US" sz="1400" dirty="0" smtClean="0">
                <a:solidFill>
                  <a:srgbClr val="C00000"/>
                </a:solidFill>
              </a:rPr>
              <a:t>Press drop down list to select Fiscal Accountability Self-Assessment SY15-16</a:t>
            </a:r>
            <a:endParaRPr lang="en-US" sz="1400" dirty="0">
              <a:solidFill>
                <a:srgbClr val="C00000"/>
              </a:solidFill>
            </a:endParaRPr>
          </a:p>
        </p:txBody>
      </p:sp>
    </p:spTree>
    <p:extLst>
      <p:ext uri="{BB962C8B-B14F-4D97-AF65-F5344CB8AC3E}">
        <p14:creationId xmlns:p14="http://schemas.microsoft.com/office/powerpoint/2010/main" val="2793231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581400"/>
            <a:ext cx="7467600" cy="2819400"/>
          </a:xfrm>
        </p:spPr>
        <p:txBody>
          <a:bodyPr>
            <a:normAutofit fontScale="62500" lnSpcReduction="20000"/>
          </a:bodyPr>
          <a:lstStyle/>
          <a:p>
            <a:pPr lvl="0" algn="ctr">
              <a:spcBef>
                <a:spcPts val="0"/>
              </a:spcBef>
            </a:pPr>
            <a:r>
              <a:rPr lang="en-US" sz="4800" dirty="0" smtClean="0">
                <a:solidFill>
                  <a:prstClr val="black"/>
                </a:solidFill>
              </a:rPr>
              <a:t>Accessing and Completing Fiscal Accountability Self-Assessment (FASA) on BIE Native Star Link</a:t>
            </a:r>
          </a:p>
          <a:p>
            <a:pPr lvl="0" algn="ctr">
              <a:spcBef>
                <a:spcPts val="0"/>
              </a:spcBef>
            </a:pPr>
            <a:endParaRPr lang="en-US" sz="4800" dirty="0">
              <a:solidFill>
                <a:prstClr val="black"/>
              </a:solidFill>
            </a:endParaRPr>
          </a:p>
          <a:p>
            <a:pPr lvl="0">
              <a:spcBef>
                <a:spcPts val="0"/>
              </a:spcBef>
            </a:pPr>
            <a:endParaRPr lang="en-US" sz="3400" dirty="0" smtClean="0">
              <a:solidFill>
                <a:prstClr val="black"/>
              </a:solidFill>
            </a:endParaRPr>
          </a:p>
          <a:p>
            <a:pPr lvl="0">
              <a:spcBef>
                <a:spcPts val="0"/>
              </a:spcBef>
            </a:pPr>
            <a:r>
              <a:rPr lang="en-US" sz="3400" dirty="0" smtClean="0">
                <a:solidFill>
                  <a:prstClr val="black"/>
                </a:solidFill>
              </a:rPr>
              <a:t>Connie Albert, Education Program Specialists</a:t>
            </a:r>
          </a:p>
          <a:p>
            <a:pPr lvl="0">
              <a:spcBef>
                <a:spcPts val="0"/>
              </a:spcBef>
            </a:pPr>
            <a:r>
              <a:rPr lang="en-US" sz="3400" dirty="0" smtClean="0">
                <a:solidFill>
                  <a:prstClr val="black"/>
                </a:solidFill>
              </a:rPr>
              <a:t>Special Education Programs – DPA</a:t>
            </a:r>
          </a:p>
          <a:p>
            <a:pPr lvl="0" algn="ctr">
              <a:spcBef>
                <a:spcPts val="0"/>
              </a:spcBef>
            </a:pPr>
            <a:endParaRPr lang="en-US" sz="3400" dirty="0" smtClean="0">
              <a:solidFill>
                <a:prstClr val="black"/>
              </a:solidFill>
            </a:endParaRPr>
          </a:p>
          <a:p>
            <a:pPr lvl="0" algn="ctr">
              <a:spcBef>
                <a:spcPts val="0"/>
              </a:spcBef>
            </a:pPr>
            <a:endParaRPr lang="en-US" sz="3400" dirty="0">
              <a:solidFill>
                <a:prstClr val="black"/>
              </a:solidFill>
            </a:endParaRPr>
          </a:p>
          <a:p>
            <a:pPr lvl="0" algn="ctr">
              <a:spcBef>
                <a:spcPts val="0"/>
              </a:spcBef>
            </a:pPr>
            <a:r>
              <a:rPr lang="en-US" sz="3400" dirty="0" smtClean="0">
                <a:solidFill>
                  <a:prstClr val="black"/>
                </a:solidFill>
              </a:rPr>
              <a:t>November 12, 2015</a:t>
            </a:r>
          </a:p>
        </p:txBody>
      </p:sp>
      <p:pic>
        <p:nvPicPr>
          <p:cNvPr id="7" name="Picture 6"/>
          <p:cNvPicPr/>
          <p:nvPr/>
        </p:nvPicPr>
        <p:blipFill rotWithShape="1">
          <a:blip r:embed="rId3"/>
          <a:srcRect l="13782" t="13333" r="63462" b="74359"/>
          <a:stretch/>
        </p:blipFill>
        <p:spPr bwMode="auto">
          <a:xfrm>
            <a:off x="914400" y="762000"/>
            <a:ext cx="8001000" cy="1600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623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62137" y="5714112"/>
            <a:ext cx="1338263" cy="369332"/>
          </a:xfrm>
          <a:prstGeom prst="rect">
            <a:avLst/>
          </a:prstGeom>
          <a:noFill/>
        </p:spPr>
        <p:txBody>
          <a:bodyPr wrap="square" rtlCol="0">
            <a:spAutoFit/>
          </a:bodyPr>
          <a:lstStyle/>
          <a:p>
            <a:endParaRPr lang="en-US" dirty="0"/>
          </a:p>
        </p:txBody>
      </p:sp>
      <p:pic>
        <p:nvPicPr>
          <p:cNvPr id="3077" name="Picture 5" descr="http://www.kuder.com/wp-content/uploads/2012/08/Reminder-Post-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381000"/>
            <a:ext cx="1798637" cy="1143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00200" y="524933"/>
            <a:ext cx="5791200" cy="707886"/>
          </a:xfrm>
          <a:prstGeom prst="rect">
            <a:avLst/>
          </a:prstGeom>
        </p:spPr>
        <p:txBody>
          <a:bodyPr wrap="square">
            <a:spAutoFit/>
          </a:bodyPr>
          <a:lstStyle/>
          <a:p>
            <a:r>
              <a:rPr lang="en-US" sz="4000" b="1" dirty="0" smtClean="0"/>
              <a:t>Document</a:t>
            </a:r>
            <a:r>
              <a:rPr lang="en-US" sz="4000" dirty="0" smtClean="0"/>
              <a:t> Upload  </a:t>
            </a:r>
            <a:endParaRPr lang="en-US" sz="4000" dirty="0"/>
          </a:p>
        </p:txBody>
      </p:sp>
      <p:pic>
        <p:nvPicPr>
          <p:cNvPr id="20" name="Picture 19"/>
          <p:cNvPicPr/>
          <p:nvPr/>
        </p:nvPicPr>
        <p:blipFill rotWithShape="1">
          <a:blip r:embed="rId3"/>
          <a:srcRect l="12909" t="40695" r="83889" b="53101"/>
          <a:stretch/>
        </p:blipFill>
        <p:spPr bwMode="auto">
          <a:xfrm>
            <a:off x="7086600" y="348079"/>
            <a:ext cx="914400" cy="914400"/>
          </a:xfrm>
          <a:prstGeom prst="rect">
            <a:avLst/>
          </a:prstGeom>
          <a:ln>
            <a:noFill/>
          </a:ln>
          <a:extLst>
            <a:ext uri="{53640926-AAD7-44D8-BBD7-CCE9431645EC}">
              <a14:shadowObscured xmlns:a14="http://schemas.microsoft.com/office/drawing/2010/main"/>
            </a:ext>
          </a:extLst>
        </p:spPr>
      </p:pic>
      <p:pic>
        <p:nvPicPr>
          <p:cNvPr id="8194" name="Picture 2"/>
          <p:cNvPicPr>
            <a:picLocks noGrp="1" noChangeAspect="1" noChangeArrowheads="1"/>
          </p:cNvPicPr>
          <p:nvPr>
            <p:ph sz="quarter" idx="1"/>
          </p:nvPr>
        </p:nvPicPr>
        <p:blipFill rotWithShape="1">
          <a:blip r:embed="rId4" cstate="print">
            <a:extLst>
              <a:ext uri="{28A0092B-C50C-407E-A947-70E740481C1C}">
                <a14:useLocalDpi xmlns:a14="http://schemas.microsoft.com/office/drawing/2010/main" val="0"/>
              </a:ext>
            </a:extLst>
          </a:blip>
          <a:srcRect l="61991" t="74881" r="22549"/>
          <a:stretch/>
        </p:blipFill>
        <p:spPr bwMode="auto">
          <a:xfrm>
            <a:off x="1143000" y="2115276"/>
            <a:ext cx="6435969" cy="3267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872996" y="3519210"/>
            <a:ext cx="2133600" cy="6876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eft Arrow 1"/>
          <p:cNvSpPr/>
          <p:nvPr/>
        </p:nvSpPr>
        <p:spPr>
          <a:xfrm>
            <a:off x="4006596" y="3519210"/>
            <a:ext cx="978408" cy="27317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257800" y="3707298"/>
            <a:ext cx="3352800" cy="152400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US" dirty="0" smtClean="0"/>
              <a:t>Upload into Fiscal Accountability Self-Assessment SY15-16</a:t>
            </a:r>
          </a:p>
          <a:p>
            <a:pPr marL="285750" indent="-285750">
              <a:buFont typeface="Arial" panose="020B0604020202020204" pitchFamily="34" charset="0"/>
              <a:buChar char="•"/>
            </a:pPr>
            <a:r>
              <a:rPr lang="en-US" b="1" dirty="0" smtClean="0"/>
              <a:t>Do not create a new folder</a:t>
            </a:r>
          </a:p>
          <a:p>
            <a:pPr algn="ctr"/>
            <a:endParaRPr lang="en-US" b="1" dirty="0"/>
          </a:p>
        </p:txBody>
      </p:sp>
    </p:spTree>
    <p:extLst>
      <p:ext uri="{BB962C8B-B14F-4D97-AF65-F5344CB8AC3E}">
        <p14:creationId xmlns:p14="http://schemas.microsoft.com/office/powerpoint/2010/main" val="3209057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chemeClr val="tx1"/>
                </a:solidFill>
              </a:rPr>
              <a:t>Responsible Person for submission of reports</a:t>
            </a:r>
            <a:endParaRPr lang="en-US" dirty="0">
              <a:solidFill>
                <a:schemeClr val="tx1"/>
              </a:solidFill>
            </a:endParaRPr>
          </a:p>
        </p:txBody>
      </p:sp>
      <p:sp>
        <p:nvSpPr>
          <p:cNvPr id="7" name="Slide Number Placeholder 6"/>
          <p:cNvSpPr>
            <a:spLocks noGrp="1"/>
          </p:cNvSpPr>
          <p:nvPr>
            <p:ph type="sldNum" sz="quarter" idx="12"/>
          </p:nvPr>
        </p:nvSpPr>
        <p:spPr/>
        <p:txBody>
          <a:bodyPr/>
          <a:lstStyle/>
          <a:p>
            <a:fld id="{88085EC1-229D-4008-A81F-FEBCA8742978}" type="slidenum">
              <a:rPr lang="en-US" smtClean="0"/>
              <a:t>21</a:t>
            </a:fld>
            <a:endParaRPr lang="en-US"/>
          </a:p>
        </p:txBody>
      </p:sp>
      <p:sp>
        <p:nvSpPr>
          <p:cNvPr id="6" name="Content Placeholder 5"/>
          <p:cNvSpPr>
            <a:spLocks noGrp="1"/>
          </p:cNvSpPr>
          <p:nvPr>
            <p:ph sz="quarter" idx="1"/>
          </p:nvPr>
        </p:nvSpPr>
        <p:spPr/>
        <p:txBody>
          <a:bodyPr/>
          <a:lstStyle/>
          <a:p>
            <a:r>
              <a:rPr lang="en-US" dirty="0" smtClean="0"/>
              <a:t>The FASA is submitted directly into the Native Star. </a:t>
            </a:r>
            <a:r>
              <a:rPr lang="en-US" dirty="0"/>
              <a:t>T</a:t>
            </a:r>
            <a:r>
              <a:rPr lang="en-US" dirty="0" smtClean="0"/>
              <a:t>he School Administrator has the responsibility to provide access and completion of  the documents.  The Administrator: </a:t>
            </a:r>
          </a:p>
          <a:p>
            <a:endParaRPr lang="en-US" dirty="0" smtClean="0"/>
          </a:p>
          <a:p>
            <a:pPr lvl="2"/>
            <a:r>
              <a:rPr lang="en-US" sz="2400" dirty="0"/>
              <a:t>M</a:t>
            </a:r>
            <a:r>
              <a:rPr lang="en-US" sz="2400" dirty="0" smtClean="0"/>
              <a:t>ay submit the report for the FASA </a:t>
            </a:r>
          </a:p>
          <a:p>
            <a:pPr lvl="2"/>
            <a:r>
              <a:rPr lang="en-US" sz="2400" dirty="0" smtClean="0"/>
              <a:t>May log the special education staff member into Native Star to complete the FASA report</a:t>
            </a:r>
          </a:p>
          <a:p>
            <a:pPr lvl="2"/>
            <a:r>
              <a:rPr lang="en-US" sz="2400" dirty="0" smtClean="0"/>
              <a:t>May provide the login and password to the special education staff member completing the report with a clear understanding that they must not write to any other reports in the system. </a:t>
            </a:r>
          </a:p>
        </p:txBody>
      </p:sp>
    </p:spTree>
    <p:extLst>
      <p:ext uri="{BB962C8B-B14F-4D97-AF65-F5344CB8AC3E}">
        <p14:creationId xmlns:p14="http://schemas.microsoft.com/office/powerpoint/2010/main" val="3627878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tx1"/>
                </a:solidFill>
              </a:rPr>
              <a:t>Who will complete the FASA?</a:t>
            </a:r>
            <a:endParaRPr lang="en-US" dirty="0">
              <a:solidFill>
                <a:schemeClr val="tx1"/>
              </a:solidFill>
            </a:endParaRPr>
          </a:p>
        </p:txBody>
      </p:sp>
      <p:sp>
        <p:nvSpPr>
          <p:cNvPr id="7" name="Slide Number Placeholder 6"/>
          <p:cNvSpPr>
            <a:spLocks noGrp="1"/>
          </p:cNvSpPr>
          <p:nvPr>
            <p:ph type="sldNum" sz="quarter" idx="12"/>
          </p:nvPr>
        </p:nvSpPr>
        <p:spPr/>
        <p:txBody>
          <a:bodyPr/>
          <a:lstStyle/>
          <a:p>
            <a:fld id="{88085EC1-229D-4008-A81F-FEBCA8742978}" type="slidenum">
              <a:rPr lang="en-US" smtClean="0"/>
              <a:t>22</a:t>
            </a:fld>
            <a:endParaRPr lang="en-US"/>
          </a:p>
        </p:txBody>
      </p:sp>
      <p:sp>
        <p:nvSpPr>
          <p:cNvPr id="6" name="Content Placeholder 5"/>
          <p:cNvSpPr>
            <a:spLocks noGrp="1"/>
          </p:cNvSpPr>
          <p:nvPr>
            <p:ph sz="quarter" idx="1"/>
          </p:nvPr>
        </p:nvSpPr>
        <p:spPr/>
        <p:txBody>
          <a:bodyPr>
            <a:normAutofit/>
          </a:bodyPr>
          <a:lstStyle/>
          <a:p>
            <a:endParaRPr lang="en-US" dirty="0" smtClean="0"/>
          </a:p>
          <a:p>
            <a:pPr marL="0" indent="0" algn="ctr">
              <a:buNone/>
            </a:pPr>
            <a:r>
              <a:rPr lang="en-US" sz="4800" dirty="0" smtClean="0"/>
              <a:t>It’s a Collaborative Team Effort:</a:t>
            </a:r>
          </a:p>
          <a:p>
            <a:pPr lvl="1"/>
            <a:endParaRPr lang="en-US" dirty="0"/>
          </a:p>
          <a:p>
            <a:pPr lvl="1"/>
            <a:r>
              <a:rPr lang="en-US" dirty="0" smtClean="0"/>
              <a:t>School Administrator, </a:t>
            </a:r>
          </a:p>
          <a:p>
            <a:pPr lvl="1"/>
            <a:r>
              <a:rPr lang="en-US" dirty="0" smtClean="0"/>
              <a:t>Business Manager, and </a:t>
            </a:r>
          </a:p>
          <a:p>
            <a:pPr lvl="1"/>
            <a:r>
              <a:rPr lang="en-US" dirty="0" smtClean="0"/>
              <a:t>Special Education Coordinator/teacher</a:t>
            </a:r>
          </a:p>
          <a:p>
            <a:endParaRPr lang="en-US" dirty="0"/>
          </a:p>
          <a:p>
            <a:endParaRPr lang="en-US" dirty="0"/>
          </a:p>
        </p:txBody>
      </p:sp>
    </p:spTree>
    <p:extLst>
      <p:ext uri="{BB962C8B-B14F-4D97-AF65-F5344CB8AC3E}">
        <p14:creationId xmlns:p14="http://schemas.microsoft.com/office/powerpoint/2010/main" val="567210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Questions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88085EC1-229D-4008-A81F-FEBCA8742978}" type="slidenum">
              <a:rPr lang="en-US" smtClean="0"/>
              <a:t>23</a:t>
            </a:fld>
            <a:endParaRPr lang="en-US"/>
          </a:p>
        </p:txBody>
      </p:sp>
      <p:sp>
        <p:nvSpPr>
          <p:cNvPr id="6" name="Content Placeholder 5"/>
          <p:cNvSpPr>
            <a:spLocks noGrp="1"/>
          </p:cNvSpPr>
          <p:nvPr>
            <p:ph sz="quarter" idx="1"/>
          </p:nvPr>
        </p:nvSpPr>
        <p:spPr/>
        <p:txBody>
          <a:bodyPr/>
          <a:lstStyle/>
          <a:p>
            <a:endParaRPr lang="en-US" dirty="0"/>
          </a:p>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100263"/>
            <a:ext cx="28575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894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Contact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88085EC1-229D-4008-A81F-FEBCA8742978}" type="slidenum">
              <a:rPr lang="en-US" smtClean="0"/>
              <a:t>24</a:t>
            </a:fld>
            <a:endParaRPr lang="en-US"/>
          </a:p>
        </p:txBody>
      </p:sp>
      <p:sp>
        <p:nvSpPr>
          <p:cNvPr id="3" name="Content Placeholder 2"/>
          <p:cNvSpPr>
            <a:spLocks noGrp="1"/>
          </p:cNvSpPr>
          <p:nvPr>
            <p:ph sz="quarter" idx="1"/>
          </p:nvPr>
        </p:nvSpPr>
        <p:spPr/>
        <p:txBody>
          <a:bodyPr/>
          <a:lstStyle/>
          <a:p>
            <a:pPr marL="0" indent="0">
              <a:buNone/>
            </a:pPr>
            <a:endParaRPr lang="en-US" dirty="0"/>
          </a:p>
          <a:p>
            <a:r>
              <a:rPr lang="en-US" dirty="0" smtClean="0"/>
              <a:t>Connie Albert, Education Program Specialist, </a:t>
            </a:r>
            <a:r>
              <a:rPr lang="en-US" dirty="0" smtClean="0">
                <a:hlinkClick r:id="rId2"/>
              </a:rPr>
              <a:t>connie.albert@bie.edu</a:t>
            </a:r>
            <a:r>
              <a:rPr lang="en-US" dirty="0" smtClean="0"/>
              <a:t>, phone #:  (505)563-5180</a:t>
            </a:r>
          </a:p>
          <a:p>
            <a:endParaRPr lang="en-US" dirty="0"/>
          </a:p>
          <a:p>
            <a:r>
              <a:rPr lang="en-US" dirty="0" smtClean="0"/>
              <a:t>Laura N. Tsosie, Education Program Specialist, </a:t>
            </a:r>
            <a:r>
              <a:rPr lang="en-US" dirty="0" smtClean="0">
                <a:hlinkClick r:id="rId3"/>
              </a:rPr>
              <a:t>laura.tsosie@bie.edu</a:t>
            </a:r>
            <a:r>
              <a:rPr lang="en-US" dirty="0" smtClean="0"/>
              <a:t>, phone #:  (505)563-5275</a:t>
            </a:r>
          </a:p>
          <a:p>
            <a:endParaRPr lang="en-US" dirty="0"/>
          </a:p>
          <a:p>
            <a:r>
              <a:rPr lang="en-US" dirty="0" smtClean="0"/>
              <a:t>Gloria Yepa, Supervisory Education Program Specialist</a:t>
            </a:r>
          </a:p>
          <a:p>
            <a:pPr marL="0" indent="171450">
              <a:buNone/>
            </a:pPr>
            <a:r>
              <a:rPr lang="en-US" dirty="0" smtClean="0">
                <a:hlinkClick r:id="rId4"/>
              </a:rPr>
              <a:t>gloria.yepa@bie.edu</a:t>
            </a:r>
            <a:r>
              <a:rPr lang="en-US" dirty="0"/>
              <a:t>, phone #:  (505)563-5264</a:t>
            </a:r>
            <a:endParaRPr lang="en-US" dirty="0" smtClean="0"/>
          </a:p>
        </p:txBody>
      </p:sp>
    </p:spTree>
    <p:extLst>
      <p:ext uri="{BB962C8B-B14F-4D97-AF65-F5344CB8AC3E}">
        <p14:creationId xmlns:p14="http://schemas.microsoft.com/office/powerpoint/2010/main" val="3993466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Purpose</a:t>
            </a:r>
            <a:r>
              <a:rPr lang="en-US" dirty="0" smtClean="0"/>
              <a:t>	</a:t>
            </a:r>
            <a:endParaRPr lang="en-US" dirty="0"/>
          </a:p>
        </p:txBody>
      </p:sp>
      <p:sp>
        <p:nvSpPr>
          <p:cNvPr id="4" name="Slide Number Placeholder 3"/>
          <p:cNvSpPr>
            <a:spLocks noGrp="1"/>
          </p:cNvSpPr>
          <p:nvPr>
            <p:ph type="sldNum" sz="quarter" idx="12"/>
          </p:nvPr>
        </p:nvSpPr>
        <p:spPr/>
        <p:txBody>
          <a:bodyPr/>
          <a:lstStyle/>
          <a:p>
            <a:fld id="{88085EC1-229D-4008-A81F-FEBCA8742978}" type="slidenum">
              <a:rPr lang="en-US" smtClean="0"/>
              <a:t>3</a:t>
            </a:fld>
            <a:endParaRPr lang="en-US"/>
          </a:p>
        </p:txBody>
      </p:sp>
      <p:sp>
        <p:nvSpPr>
          <p:cNvPr id="3" name="Content Placeholder 2"/>
          <p:cNvSpPr>
            <a:spLocks noGrp="1"/>
          </p:cNvSpPr>
          <p:nvPr>
            <p:ph sz="quarter" idx="1"/>
          </p:nvPr>
        </p:nvSpPr>
        <p:spPr/>
        <p:txBody>
          <a:bodyPr>
            <a:normAutofit/>
          </a:bodyPr>
          <a:lstStyle/>
          <a:p>
            <a:endParaRPr lang="en-US" dirty="0" smtClean="0"/>
          </a:p>
          <a:p>
            <a:r>
              <a:rPr lang="en-US" dirty="0"/>
              <a:t>To provide information on </a:t>
            </a:r>
            <a:r>
              <a:rPr lang="en-US" dirty="0" smtClean="0"/>
              <a:t>BIE </a:t>
            </a:r>
            <a:r>
              <a:rPr lang="en-US" dirty="0"/>
              <a:t>Fiscal </a:t>
            </a:r>
            <a:r>
              <a:rPr lang="en-US" dirty="0" smtClean="0"/>
              <a:t>Management and importance of the fiscal documents.</a:t>
            </a:r>
            <a:endParaRPr lang="en-US" dirty="0"/>
          </a:p>
          <a:p>
            <a:r>
              <a:rPr lang="en-US" dirty="0"/>
              <a:t>To provide a step by step process to locate and upload documents into Native Star</a:t>
            </a:r>
          </a:p>
          <a:p>
            <a:r>
              <a:rPr lang="en-US" dirty="0" smtClean="0"/>
              <a:t>To provide guidance and technical assistance on completing the SY2015-16 FASA</a:t>
            </a:r>
          </a:p>
          <a:p>
            <a:r>
              <a:rPr lang="en-US" dirty="0"/>
              <a:t>To provide a time for schools to request </a:t>
            </a:r>
            <a:r>
              <a:rPr lang="en-US" dirty="0" smtClean="0"/>
              <a:t>clarification and ask </a:t>
            </a:r>
            <a:r>
              <a:rPr lang="en-US" dirty="0"/>
              <a:t>questions</a:t>
            </a:r>
            <a:endParaRPr lang="en-US" dirty="0" smtClean="0"/>
          </a:p>
          <a:p>
            <a:endParaRPr lang="en-US" dirty="0"/>
          </a:p>
        </p:txBody>
      </p:sp>
    </p:spTree>
    <p:extLst>
      <p:ext uri="{BB962C8B-B14F-4D97-AF65-F5344CB8AC3E}">
        <p14:creationId xmlns:p14="http://schemas.microsoft.com/office/powerpoint/2010/main" val="27598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Fiscal Management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88085EC1-229D-4008-A81F-FEBCA8742978}" type="slidenum">
              <a:rPr lang="en-US" smtClean="0"/>
              <a:t>4</a:t>
            </a:fld>
            <a:endParaRPr lang="en-US"/>
          </a:p>
        </p:txBody>
      </p:sp>
      <p:sp>
        <p:nvSpPr>
          <p:cNvPr id="3" name="Content Placeholder 2"/>
          <p:cNvSpPr>
            <a:spLocks noGrp="1"/>
          </p:cNvSpPr>
          <p:nvPr>
            <p:ph sz="quarter" idx="1"/>
          </p:nvPr>
        </p:nvSpPr>
        <p:spPr/>
        <p:txBody>
          <a:bodyPr>
            <a:normAutofit fontScale="92500" lnSpcReduction="20000"/>
          </a:bodyPr>
          <a:lstStyle/>
          <a:p>
            <a:pPr marL="0" indent="0">
              <a:buNone/>
            </a:pPr>
            <a:endParaRPr lang="en-US" dirty="0" smtClean="0"/>
          </a:p>
          <a:p>
            <a:r>
              <a:rPr lang="en-US" dirty="0" smtClean="0"/>
              <a:t>Why is submission required?</a:t>
            </a:r>
          </a:p>
          <a:p>
            <a:pPr marL="0" indent="0">
              <a:buNone/>
            </a:pPr>
            <a:endParaRPr lang="en-US" dirty="0" smtClean="0"/>
          </a:p>
          <a:p>
            <a:pPr lvl="1"/>
            <a:r>
              <a:rPr lang="en-US" dirty="0" smtClean="0"/>
              <a:t>The BIE shall ensure that all BIE funded school’s are in compliance to certain fiscal and administrative requirements for all supplemental funding (e.g., Indian School Equalization Program (ISEP) 15% Academics base funds, Individuals with Disabilities Education Act (IDEA) of 2004; Part B supplemental funding and Elementary and Secondary  Education Act (ESEA)</a:t>
            </a:r>
          </a:p>
          <a:p>
            <a:pPr marL="320040" lvl="1" indent="0">
              <a:buNone/>
            </a:pPr>
            <a:endParaRPr lang="en-US" dirty="0" smtClean="0"/>
          </a:p>
          <a:p>
            <a:pPr lvl="1"/>
            <a:r>
              <a:rPr lang="en-US" dirty="0" smtClean="0"/>
              <a:t>The schools submits  an application that provides assurances that the school meets the requirements under Public Law 108-, 20 U.S.C 1413, (a)(1),(2)(A)(</a:t>
            </a:r>
            <a:r>
              <a:rPr lang="en-US" dirty="0" err="1" smtClean="0"/>
              <a:t>i</a:t>
            </a:r>
            <a:r>
              <a:rPr lang="en-US" dirty="0" smtClean="0"/>
              <a:t>), (7), (8) and (9) along with 20 U.S.C 6301 et seq. (ESEA of 1965), P.L.89-10, P.L. 103-382; 20 U.S.C 7401 et </a:t>
            </a:r>
            <a:r>
              <a:rPr lang="en-US" dirty="0" err="1" smtClean="0"/>
              <a:t>seq</a:t>
            </a:r>
            <a:r>
              <a:rPr lang="en-US" dirty="0" smtClean="0"/>
              <a:t> (The No Child Left Behind Act of 2001), P.L. 107-110</a:t>
            </a:r>
          </a:p>
          <a:p>
            <a:endParaRPr lang="en-US" dirty="0"/>
          </a:p>
        </p:txBody>
      </p:sp>
    </p:spTree>
    <p:extLst>
      <p:ext uri="{BB962C8B-B14F-4D97-AF65-F5344CB8AC3E}">
        <p14:creationId xmlns:p14="http://schemas.microsoft.com/office/powerpoint/2010/main" val="13298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Local Education Agency/Schools Assurances</a:t>
            </a:r>
            <a:endParaRPr lang="en-US" dirty="0"/>
          </a:p>
        </p:txBody>
      </p:sp>
      <p:sp>
        <p:nvSpPr>
          <p:cNvPr id="3" name="Slide Number Placeholder 2"/>
          <p:cNvSpPr>
            <a:spLocks noGrp="1"/>
          </p:cNvSpPr>
          <p:nvPr>
            <p:ph type="sldNum" sz="quarter" idx="12"/>
          </p:nvPr>
        </p:nvSpPr>
        <p:spPr/>
        <p:txBody>
          <a:bodyPr/>
          <a:lstStyle/>
          <a:p>
            <a:fld id="{88085EC1-229D-4008-A81F-FEBCA8742978}" type="slidenum">
              <a:rPr lang="en-US" smtClean="0"/>
              <a:t>5</a:t>
            </a:fld>
            <a:endParaRPr lang="en-US"/>
          </a:p>
        </p:txBody>
      </p:sp>
      <p:sp>
        <p:nvSpPr>
          <p:cNvPr id="4" name="Content Placeholder 3"/>
          <p:cNvSpPr>
            <a:spLocks noGrp="1"/>
          </p:cNvSpPr>
          <p:nvPr>
            <p:ph sz="quarter" idx="1"/>
          </p:nvPr>
        </p:nvSpPr>
        <p:spPr/>
        <p:txBody>
          <a:bodyPr/>
          <a:lstStyle/>
          <a:p>
            <a:r>
              <a:rPr lang="en-US" dirty="0" smtClean="0">
                <a:latin typeface="Sylfaen"/>
              </a:rPr>
              <a:t>§300.708 (c) references LEAs  to elementary schools and secondary schools for Indian children operated or funded by the Secretary of the Interior</a:t>
            </a:r>
          </a:p>
          <a:p>
            <a:endParaRPr lang="en-US" dirty="0">
              <a:latin typeface="Sylfaen"/>
            </a:endParaRPr>
          </a:p>
          <a:p>
            <a:r>
              <a:rPr lang="en-US" dirty="0" smtClean="0">
                <a:latin typeface="Sylfaen"/>
              </a:rPr>
              <a:t>Part B funds flow through the State Education Agency (SEA) – DPA then provides funds directly to the schools.</a:t>
            </a:r>
            <a:endParaRPr lang="en-US" dirty="0"/>
          </a:p>
        </p:txBody>
      </p:sp>
    </p:spTree>
    <p:extLst>
      <p:ext uri="{BB962C8B-B14F-4D97-AF65-F5344CB8AC3E}">
        <p14:creationId xmlns:p14="http://schemas.microsoft.com/office/powerpoint/2010/main" val="3493624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Local Education Agency/Schools Assurances</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88085EC1-229D-4008-A81F-FEBCA8742978}" type="slidenum">
              <a:rPr lang="en-US" smtClean="0"/>
              <a:t>6</a:t>
            </a:fld>
            <a:endParaRPr lang="en-US"/>
          </a:p>
        </p:txBody>
      </p:sp>
      <p:sp>
        <p:nvSpPr>
          <p:cNvPr id="4" name="Content Placeholder 3"/>
          <p:cNvSpPr>
            <a:spLocks noGrp="1"/>
          </p:cNvSpPr>
          <p:nvPr>
            <p:ph sz="quarter" idx="1"/>
          </p:nvPr>
        </p:nvSpPr>
        <p:spPr/>
        <p:txBody>
          <a:bodyPr>
            <a:normAutofit fontScale="32500" lnSpcReduction="20000"/>
          </a:bodyPr>
          <a:lstStyle/>
          <a:p>
            <a:pPr marL="0" indent="0">
              <a:buNone/>
            </a:pPr>
            <a:r>
              <a:rPr lang="en-US" sz="7400" dirty="0" smtClean="0"/>
              <a:t>The schools will meet each of the following conditions:</a:t>
            </a:r>
          </a:p>
          <a:p>
            <a:r>
              <a:rPr lang="en-US" sz="6200" dirty="0"/>
              <a:t>A. The School in providing for the education of children with disabilities within its jurisdiction and has in effect policies</a:t>
            </a:r>
            <a:r>
              <a:rPr lang="en-US" sz="6200" dirty="0" smtClean="0"/>
              <a:t>, procedures </a:t>
            </a:r>
            <a:r>
              <a:rPr lang="en-US" sz="6200" dirty="0"/>
              <a:t>and programs that are consistent with the BIE policies and procedures, established under section 612.</a:t>
            </a:r>
          </a:p>
          <a:p>
            <a:r>
              <a:rPr lang="en-US" sz="6200" dirty="0"/>
              <a:t>B. The IDEA 2004 program will be administered in accordance with all applicable statutes, regulations, program </a:t>
            </a:r>
            <a:r>
              <a:rPr lang="en-US" sz="6200" dirty="0" smtClean="0"/>
              <a:t>plans, and   applications</a:t>
            </a:r>
            <a:r>
              <a:rPr lang="en-US" sz="6200" dirty="0"/>
              <a:t>.</a:t>
            </a:r>
          </a:p>
          <a:p>
            <a:r>
              <a:rPr lang="en-US" sz="6200" dirty="0" smtClean="0"/>
              <a:t>C</a:t>
            </a:r>
            <a:r>
              <a:rPr lang="en-US" sz="6200" dirty="0"/>
              <a:t>. The School will provide </a:t>
            </a:r>
            <a:r>
              <a:rPr lang="en-US" sz="6200" dirty="0" smtClean="0"/>
              <a:t>for: </a:t>
            </a:r>
          </a:p>
          <a:p>
            <a:pPr lvl="1"/>
            <a:r>
              <a:rPr lang="en-US" sz="5500" dirty="0" smtClean="0"/>
              <a:t>The </a:t>
            </a:r>
            <a:r>
              <a:rPr lang="en-US" sz="5500" dirty="0"/>
              <a:t>control of funds provided under the IDEA 2004 program and any title(s) to property acquired with program </a:t>
            </a:r>
            <a:r>
              <a:rPr lang="en-US" sz="5500" dirty="0" smtClean="0"/>
              <a:t>funds will </a:t>
            </a:r>
            <a:r>
              <a:rPr lang="en-US" sz="5500" dirty="0"/>
              <a:t>be in a public agency, a nonprofit private agency, institution, organization, or an Indian Tribe, if the </a:t>
            </a:r>
            <a:r>
              <a:rPr lang="en-US" sz="5500" dirty="0" smtClean="0"/>
              <a:t>law authorizing </a:t>
            </a:r>
            <a:r>
              <a:rPr lang="en-US" sz="5500" dirty="0"/>
              <a:t>the program provides for assistance to those </a:t>
            </a:r>
            <a:r>
              <a:rPr lang="en-US" sz="5500" dirty="0" smtClean="0"/>
              <a:t>entities; </a:t>
            </a:r>
          </a:p>
          <a:p>
            <a:pPr lvl="1"/>
            <a:r>
              <a:rPr lang="en-US" sz="5500" dirty="0" smtClean="0"/>
              <a:t>The </a:t>
            </a:r>
            <a:r>
              <a:rPr lang="en-US" sz="5500" dirty="0"/>
              <a:t>public agency, nonprofit agency, institution, organization, or Indian tribe will administer those funds and </a:t>
            </a:r>
            <a:r>
              <a:rPr lang="en-US" sz="5500" dirty="0" smtClean="0"/>
              <a:t>property to </a:t>
            </a:r>
            <a:r>
              <a:rPr lang="en-US" sz="5500" dirty="0"/>
              <a:t>the extent required by the authorizing laws; and</a:t>
            </a:r>
          </a:p>
          <a:p>
            <a:pPr lvl="1"/>
            <a:r>
              <a:rPr lang="en-US" sz="5500" dirty="0"/>
              <a:t>Funds shall be used to supplement State, local and other Federal funds and </a:t>
            </a:r>
            <a:r>
              <a:rPr lang="en-US" sz="5500" dirty="0" smtClean="0"/>
              <a:t>not</a:t>
            </a:r>
            <a:r>
              <a:rPr lang="en-US" sz="5500" dirty="0"/>
              <a:t> </a:t>
            </a:r>
            <a:r>
              <a:rPr lang="en-US" sz="5500" dirty="0" smtClean="0"/>
              <a:t>to </a:t>
            </a:r>
            <a:r>
              <a:rPr lang="en-US" sz="5500" dirty="0"/>
              <a:t>supplant such funds</a:t>
            </a:r>
            <a:r>
              <a:rPr lang="en-US" sz="5500" dirty="0" smtClean="0"/>
              <a:t>.</a:t>
            </a:r>
          </a:p>
          <a:p>
            <a:endParaRPr lang="en-US" sz="5500" dirty="0"/>
          </a:p>
          <a:p>
            <a:endParaRPr lang="en-US" dirty="0"/>
          </a:p>
        </p:txBody>
      </p:sp>
    </p:spTree>
    <p:extLst>
      <p:ext uri="{BB962C8B-B14F-4D97-AF65-F5344CB8AC3E}">
        <p14:creationId xmlns:p14="http://schemas.microsoft.com/office/powerpoint/2010/main" val="325867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Local Education Agency/Schools Assurances</a:t>
            </a:r>
          </a:p>
        </p:txBody>
      </p:sp>
      <p:sp>
        <p:nvSpPr>
          <p:cNvPr id="3" name="Slide Number Placeholder 2"/>
          <p:cNvSpPr>
            <a:spLocks noGrp="1"/>
          </p:cNvSpPr>
          <p:nvPr>
            <p:ph type="sldNum" sz="quarter" idx="12"/>
          </p:nvPr>
        </p:nvSpPr>
        <p:spPr/>
        <p:txBody>
          <a:bodyPr/>
          <a:lstStyle/>
          <a:p>
            <a:fld id="{88085EC1-229D-4008-A81F-FEBCA8742978}" type="slidenum">
              <a:rPr lang="en-US" smtClean="0"/>
              <a:t>7</a:t>
            </a:fld>
            <a:endParaRPr lang="en-US"/>
          </a:p>
        </p:txBody>
      </p:sp>
      <p:sp>
        <p:nvSpPr>
          <p:cNvPr id="4" name="Content Placeholder 3"/>
          <p:cNvSpPr>
            <a:spLocks noGrp="1"/>
          </p:cNvSpPr>
          <p:nvPr>
            <p:ph sz="quarter" idx="1"/>
          </p:nvPr>
        </p:nvSpPr>
        <p:spPr/>
        <p:txBody>
          <a:bodyPr>
            <a:normAutofit/>
          </a:bodyPr>
          <a:lstStyle/>
          <a:p>
            <a:r>
              <a:rPr lang="en-US" sz="2000" dirty="0"/>
              <a:t>D. </a:t>
            </a:r>
            <a:r>
              <a:rPr lang="en-US" sz="2000" dirty="0" smtClean="0"/>
              <a:t> The </a:t>
            </a:r>
            <a:r>
              <a:rPr lang="en-US" sz="2000" dirty="0"/>
              <a:t>School will adopt and use proper methods of administering the program including:</a:t>
            </a:r>
          </a:p>
          <a:p>
            <a:pPr lvl="2"/>
            <a:r>
              <a:rPr lang="en-US" dirty="0"/>
              <a:t>The enforcement of any obligations imposed by law on agencies, institutions, organizations, and other </a:t>
            </a:r>
            <a:r>
              <a:rPr lang="en-US" dirty="0" smtClean="0"/>
              <a:t>recipients responsible </a:t>
            </a:r>
            <a:r>
              <a:rPr lang="en-US" dirty="0"/>
              <a:t>for carrying out each program; and</a:t>
            </a:r>
          </a:p>
          <a:p>
            <a:pPr lvl="2"/>
            <a:r>
              <a:rPr lang="en-US" dirty="0"/>
              <a:t>The corrections of deficiencies in program operations that are identified through audits, monitoring, or evaluation.</a:t>
            </a:r>
          </a:p>
          <a:p>
            <a:r>
              <a:rPr lang="en-US" sz="2000" dirty="0"/>
              <a:t>E. The School will cooperate in carrying out any evaluation of the IDEA 2004 program conducted for or by the BIE, </a:t>
            </a:r>
            <a:r>
              <a:rPr lang="en-US" sz="2000" dirty="0" smtClean="0"/>
              <a:t>the Secretary </a:t>
            </a:r>
            <a:r>
              <a:rPr lang="en-US" sz="2000" dirty="0"/>
              <a:t>or other Federal officials.</a:t>
            </a:r>
          </a:p>
          <a:p>
            <a:r>
              <a:rPr lang="en-US" sz="2000" dirty="0"/>
              <a:t>F. The School will use such fiscal control and fund accounting procedures to ensure proper disbursement of, </a:t>
            </a:r>
            <a:r>
              <a:rPr lang="en-US" sz="2000" dirty="0" smtClean="0"/>
              <a:t>and accounting </a:t>
            </a:r>
            <a:r>
              <a:rPr lang="en-US" sz="2000" dirty="0"/>
              <a:t>for, Federal funds provided to School under the IDEA 2004</a:t>
            </a:r>
          </a:p>
          <a:p>
            <a:pPr marL="0" indent="0">
              <a:buNone/>
            </a:pPr>
            <a:endParaRPr lang="en-US" dirty="0"/>
          </a:p>
        </p:txBody>
      </p:sp>
    </p:spTree>
    <p:extLst>
      <p:ext uri="{BB962C8B-B14F-4D97-AF65-F5344CB8AC3E}">
        <p14:creationId xmlns:p14="http://schemas.microsoft.com/office/powerpoint/2010/main" val="4217768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Common concerns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88085EC1-229D-4008-A81F-FEBCA8742978}" type="slidenum">
              <a:rPr lang="en-US" smtClean="0"/>
              <a:t>8</a:t>
            </a:fld>
            <a:endParaRPr lang="en-US"/>
          </a:p>
        </p:txBody>
      </p:sp>
      <p:sp>
        <p:nvSpPr>
          <p:cNvPr id="3" name="Content Placeholder 2"/>
          <p:cNvSpPr>
            <a:spLocks noGrp="1"/>
          </p:cNvSpPr>
          <p:nvPr>
            <p:ph sz="quarter" idx="1"/>
          </p:nvPr>
        </p:nvSpPr>
        <p:spPr/>
        <p:txBody>
          <a:bodyPr>
            <a:normAutofit fontScale="85000" lnSpcReduction="20000"/>
          </a:bodyPr>
          <a:lstStyle/>
          <a:p>
            <a:r>
              <a:rPr lang="en-US" sz="2000" dirty="0" smtClean="0"/>
              <a:t>Questions were not answered – left blank or partially answered.</a:t>
            </a:r>
          </a:p>
          <a:p>
            <a:endParaRPr lang="en-US" sz="2000" dirty="0" smtClean="0"/>
          </a:p>
          <a:p>
            <a:r>
              <a:rPr lang="en-US" sz="2000" dirty="0" smtClean="0"/>
              <a:t>Uploading of documents into Native Star</a:t>
            </a:r>
          </a:p>
          <a:p>
            <a:endParaRPr lang="en-US" sz="2000" dirty="0" smtClean="0"/>
          </a:p>
          <a:p>
            <a:r>
              <a:rPr lang="en-US" sz="2000" dirty="0" smtClean="0"/>
              <a:t>Staff new to Native Star and issues with the submit button</a:t>
            </a:r>
          </a:p>
          <a:p>
            <a:endParaRPr lang="en-US" sz="2000" dirty="0" smtClean="0"/>
          </a:p>
          <a:p>
            <a:r>
              <a:rPr lang="en-US" sz="2000" dirty="0" smtClean="0"/>
              <a:t>Travel </a:t>
            </a:r>
            <a:r>
              <a:rPr lang="en-US" sz="2000" dirty="0"/>
              <a:t>and training to achieve the goals &amp; objectives were not reasonable and </a:t>
            </a:r>
            <a:r>
              <a:rPr lang="en-US" sz="2000" dirty="0" smtClean="0"/>
              <a:t>necessary.</a:t>
            </a:r>
          </a:p>
          <a:p>
            <a:endParaRPr lang="en-US" sz="2000" dirty="0" smtClean="0"/>
          </a:p>
          <a:p>
            <a:r>
              <a:rPr lang="en-US" sz="2000" dirty="0" smtClean="0"/>
              <a:t>Use </a:t>
            </a:r>
            <a:r>
              <a:rPr lang="en-US" sz="2000" dirty="0"/>
              <a:t>of indirect cost </a:t>
            </a:r>
            <a:endParaRPr lang="en-US" sz="2000" dirty="0" smtClean="0"/>
          </a:p>
          <a:p>
            <a:endParaRPr lang="en-US" sz="2000" dirty="0" smtClean="0"/>
          </a:p>
          <a:p>
            <a:r>
              <a:rPr lang="en-US" sz="2000" dirty="0" smtClean="0"/>
              <a:t>Separation </a:t>
            </a:r>
            <a:r>
              <a:rPr lang="en-US" sz="2000" dirty="0"/>
              <a:t>of </a:t>
            </a:r>
            <a:r>
              <a:rPr lang="en-US" sz="2000" dirty="0" smtClean="0"/>
              <a:t>duties</a:t>
            </a:r>
          </a:p>
          <a:p>
            <a:endParaRPr lang="en-US" sz="2000" dirty="0" smtClean="0"/>
          </a:p>
          <a:p>
            <a:r>
              <a:rPr lang="en-US" sz="2000" dirty="0" smtClean="0"/>
              <a:t>Special </a:t>
            </a:r>
            <a:r>
              <a:rPr lang="en-US" sz="2000" dirty="0"/>
              <a:t>education coordinator/lead teacher not involved in the verification of purchase of supplies, and </a:t>
            </a:r>
            <a:r>
              <a:rPr lang="en-US" sz="2000" dirty="0" smtClean="0"/>
              <a:t>contracts.</a:t>
            </a:r>
          </a:p>
          <a:p>
            <a:endParaRPr lang="en-US" sz="2000" dirty="0" smtClean="0"/>
          </a:p>
          <a:p>
            <a:r>
              <a:rPr lang="en-US" sz="2000" dirty="0" smtClean="0"/>
              <a:t>Justification </a:t>
            </a:r>
            <a:r>
              <a:rPr lang="en-US" sz="2000" dirty="0"/>
              <a:t>of unusual items</a:t>
            </a:r>
          </a:p>
          <a:p>
            <a:endParaRPr lang="en-US" dirty="0" smtClean="0"/>
          </a:p>
          <a:p>
            <a:endParaRPr lang="en-US" dirty="0" smtClean="0"/>
          </a:p>
          <a:p>
            <a:endParaRPr lang="en-US" dirty="0"/>
          </a:p>
        </p:txBody>
      </p:sp>
    </p:spTree>
    <p:extLst>
      <p:ext uri="{BB962C8B-B14F-4D97-AF65-F5344CB8AC3E}">
        <p14:creationId xmlns:p14="http://schemas.microsoft.com/office/powerpoint/2010/main" val="60752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SY2015-16 FASA</a:t>
            </a:r>
            <a:r>
              <a:rPr lang="en-US" dirty="0"/>
              <a:t> </a:t>
            </a:r>
            <a:r>
              <a:rPr lang="en-US" dirty="0" smtClean="0">
                <a:solidFill>
                  <a:schemeClr val="tx1"/>
                </a:solidFill>
              </a:rPr>
              <a:t>in Native Star</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88085EC1-229D-4008-A81F-FEBCA8742978}" type="slidenum">
              <a:rPr lang="en-US" smtClean="0"/>
              <a:t>9</a:t>
            </a:fld>
            <a:endParaRPr lang="en-US"/>
          </a:p>
        </p:txBody>
      </p:sp>
      <p:sp>
        <p:nvSpPr>
          <p:cNvPr id="3" name="Content Placeholder 2"/>
          <p:cNvSpPr>
            <a:spLocks noGrp="1"/>
          </p:cNvSpPr>
          <p:nvPr>
            <p:ph sz="quarter" idx="1"/>
          </p:nvPr>
        </p:nvSpPr>
        <p:spPr/>
        <p:txBody>
          <a:bodyPr/>
          <a:lstStyle/>
          <a:p>
            <a:r>
              <a:rPr lang="en-US" dirty="0" smtClean="0"/>
              <a:t>FASA is prefilled with information from SY2014-15</a:t>
            </a:r>
          </a:p>
          <a:p>
            <a:pPr lvl="2"/>
            <a:r>
              <a:rPr lang="en-US" dirty="0"/>
              <a:t>Review and modify those questions that require </a:t>
            </a:r>
            <a:r>
              <a:rPr lang="en-US" dirty="0" smtClean="0"/>
              <a:t>updates</a:t>
            </a:r>
          </a:p>
          <a:p>
            <a:pPr lvl="2"/>
            <a:r>
              <a:rPr lang="en-US" dirty="0" smtClean="0"/>
              <a:t>Upload any </a:t>
            </a:r>
            <a:r>
              <a:rPr lang="en-US" dirty="0"/>
              <a:t>new procedures the school has updates</a:t>
            </a:r>
          </a:p>
          <a:p>
            <a:endParaRPr lang="en-US" dirty="0" smtClean="0"/>
          </a:p>
          <a:p>
            <a:r>
              <a:rPr lang="en-US" dirty="0" smtClean="0"/>
              <a:t>Integrated document for ESEA and Special Education</a:t>
            </a:r>
          </a:p>
          <a:p>
            <a:pPr lvl="2"/>
            <a:r>
              <a:rPr lang="en-US" dirty="0"/>
              <a:t>ESEA is Title 1 programs – schools will be evaluated on their </a:t>
            </a:r>
            <a:r>
              <a:rPr lang="en-US" dirty="0" smtClean="0"/>
              <a:t>responses	</a:t>
            </a:r>
          </a:p>
          <a:p>
            <a:r>
              <a:rPr lang="en-US" dirty="0" smtClean="0"/>
              <a:t>Note those questions that begin with SY2014-15</a:t>
            </a:r>
          </a:p>
          <a:p>
            <a:pPr lvl="2"/>
            <a:r>
              <a:rPr lang="en-US" dirty="0" smtClean="0"/>
              <a:t>Travel</a:t>
            </a:r>
          </a:p>
          <a:p>
            <a:pPr lvl="2"/>
            <a:r>
              <a:rPr lang="en-US" dirty="0" smtClean="0"/>
              <a:t>Carryover</a:t>
            </a:r>
          </a:p>
          <a:p>
            <a:pPr marL="594360" lvl="2" indent="0">
              <a:buNone/>
            </a:pPr>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2573208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3">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02060"/>
      </a:hlink>
      <a:folHlink>
        <a:srgbClr val="00206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1162</TotalTime>
  <Words>1295</Words>
  <Application>Microsoft Office PowerPoint</Application>
  <PresentationFormat>On-screen Show (4:3)</PresentationFormat>
  <Paragraphs>157</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Equity</vt:lpstr>
      <vt:lpstr>       Welcome to today’s Webinar:  Accessing and Completing Fiscal Accountability Self-Assessment (FASA) on BIE Native Star Link</vt:lpstr>
      <vt:lpstr>PowerPoint Presentation</vt:lpstr>
      <vt:lpstr>Purpose </vt:lpstr>
      <vt:lpstr>Fiscal Management</vt:lpstr>
      <vt:lpstr>Local Education Agency/Schools Assurances</vt:lpstr>
      <vt:lpstr>Local Education Agency/Schools Assurances</vt:lpstr>
      <vt:lpstr>Local Education Agency/Schools Assurances</vt:lpstr>
      <vt:lpstr>Common concerns</vt:lpstr>
      <vt:lpstr>SY2015-16 FASA in Native Star</vt:lpstr>
      <vt:lpstr>SY2015-16 FASA </vt:lpstr>
      <vt:lpstr>Where do I log in? Step 1:</vt:lpstr>
      <vt:lpstr>Step 2:</vt:lpstr>
      <vt:lpstr>Step 3:</vt:lpstr>
      <vt:lpstr>Step 4:</vt:lpstr>
      <vt:lpstr>FASA</vt:lpstr>
      <vt:lpstr>How to upload a document in Native Star</vt:lpstr>
      <vt:lpstr>Document Upload </vt:lpstr>
      <vt:lpstr>Document Upload   </vt:lpstr>
      <vt:lpstr>PowerPoint Presentation</vt:lpstr>
      <vt:lpstr>PowerPoint Presentation</vt:lpstr>
      <vt:lpstr>Responsible Person for submission of reports</vt:lpstr>
      <vt:lpstr>Who will complete the FASA?</vt:lpstr>
      <vt:lpstr>Questions</vt:lpstr>
      <vt:lpstr>Contact</vt:lpstr>
    </vt:vector>
  </TitlesOfParts>
  <Company>BIE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Poolaw, Sandra</dc:creator>
  <cp:lastModifiedBy>Nicholas-Mark, Rachael</cp:lastModifiedBy>
  <cp:revision>110</cp:revision>
  <cp:lastPrinted>2013-11-12T22:19:05Z</cp:lastPrinted>
  <dcterms:created xsi:type="dcterms:W3CDTF">2013-05-17T23:08:03Z</dcterms:created>
  <dcterms:modified xsi:type="dcterms:W3CDTF">2015-11-12T21:40:43Z</dcterms:modified>
</cp:coreProperties>
</file>