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5"/>
  </p:notesMasterIdLst>
  <p:sldIdLst>
    <p:sldId id="256" r:id="rId2"/>
    <p:sldId id="260" r:id="rId3"/>
    <p:sldId id="297" r:id="rId4"/>
    <p:sldId id="257" r:id="rId5"/>
    <p:sldId id="258" r:id="rId6"/>
    <p:sldId id="259" r:id="rId7"/>
    <p:sldId id="261" r:id="rId8"/>
    <p:sldId id="304" r:id="rId9"/>
    <p:sldId id="305" r:id="rId10"/>
    <p:sldId id="303" r:id="rId11"/>
    <p:sldId id="263" r:id="rId12"/>
    <p:sldId id="264" r:id="rId13"/>
    <p:sldId id="265" r:id="rId14"/>
    <p:sldId id="266" r:id="rId15"/>
    <p:sldId id="267" r:id="rId16"/>
    <p:sldId id="268" r:id="rId17"/>
    <p:sldId id="269" r:id="rId18"/>
    <p:sldId id="270" r:id="rId19"/>
    <p:sldId id="271" r:id="rId20"/>
    <p:sldId id="274" r:id="rId21"/>
    <p:sldId id="302" r:id="rId22"/>
    <p:sldId id="273" r:id="rId23"/>
    <p:sldId id="275" r:id="rId24"/>
    <p:sldId id="276" r:id="rId25"/>
    <p:sldId id="277" r:id="rId26"/>
    <p:sldId id="300" r:id="rId27"/>
    <p:sldId id="306" r:id="rId28"/>
    <p:sldId id="279" r:id="rId29"/>
    <p:sldId id="280" r:id="rId30"/>
    <p:sldId id="281" r:id="rId31"/>
    <p:sldId id="283" r:id="rId32"/>
    <p:sldId id="284" r:id="rId33"/>
    <p:sldId id="285" r:id="rId34"/>
    <p:sldId id="286" r:id="rId35"/>
    <p:sldId id="289" r:id="rId36"/>
    <p:sldId id="290" r:id="rId37"/>
    <p:sldId id="291" r:id="rId38"/>
    <p:sldId id="292" r:id="rId39"/>
    <p:sldId id="293" r:id="rId40"/>
    <p:sldId id="294" r:id="rId41"/>
    <p:sldId id="295" r:id="rId42"/>
    <p:sldId id="296" r:id="rId43"/>
    <p:sldId id="298"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8167" autoAdjust="0"/>
  </p:normalViewPr>
  <p:slideViewPr>
    <p:cSldViewPr>
      <p:cViewPr>
        <p:scale>
          <a:sx n="115" d="100"/>
          <a:sy n="115" d="100"/>
        </p:scale>
        <p:origin x="-88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F128E1-15F2-454D-920E-6452BA3C57FB}" type="datetimeFigureOut">
              <a:rPr lang="en-US" smtClean="0"/>
              <a:t>1/7/2016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657732-16A5-4275-BA55-6DA1DA9766DF}" type="slidenum">
              <a:rPr lang="en-US" smtClean="0"/>
              <a:t>‹#›</a:t>
            </a:fld>
            <a:endParaRPr lang="en-US"/>
          </a:p>
        </p:txBody>
      </p:sp>
    </p:spTree>
    <p:extLst>
      <p:ext uri="{BB962C8B-B14F-4D97-AF65-F5344CB8AC3E}">
        <p14:creationId xmlns:p14="http://schemas.microsoft.com/office/powerpoint/2010/main" val="507568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1</a:t>
            </a:fld>
            <a:endParaRPr lang="en-US"/>
          </a:p>
        </p:txBody>
      </p:sp>
    </p:spTree>
    <p:extLst>
      <p:ext uri="{BB962C8B-B14F-4D97-AF65-F5344CB8AC3E}">
        <p14:creationId xmlns:p14="http://schemas.microsoft.com/office/powerpoint/2010/main" val="897700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10</a:t>
            </a:fld>
            <a:endParaRPr lang="en-US"/>
          </a:p>
        </p:txBody>
      </p:sp>
    </p:spTree>
    <p:extLst>
      <p:ext uri="{BB962C8B-B14F-4D97-AF65-F5344CB8AC3E}">
        <p14:creationId xmlns:p14="http://schemas.microsoft.com/office/powerpoint/2010/main" val="3213936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11</a:t>
            </a:fld>
            <a:endParaRPr lang="en-US"/>
          </a:p>
        </p:txBody>
      </p:sp>
    </p:spTree>
    <p:extLst>
      <p:ext uri="{BB962C8B-B14F-4D97-AF65-F5344CB8AC3E}">
        <p14:creationId xmlns:p14="http://schemas.microsoft.com/office/powerpoint/2010/main" val="21507645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12</a:t>
            </a:fld>
            <a:endParaRPr lang="en-US"/>
          </a:p>
        </p:txBody>
      </p:sp>
    </p:spTree>
    <p:extLst>
      <p:ext uri="{BB962C8B-B14F-4D97-AF65-F5344CB8AC3E}">
        <p14:creationId xmlns:p14="http://schemas.microsoft.com/office/powerpoint/2010/main" val="18936660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13</a:t>
            </a:fld>
            <a:endParaRPr lang="en-US"/>
          </a:p>
        </p:txBody>
      </p:sp>
    </p:spTree>
    <p:extLst>
      <p:ext uri="{BB962C8B-B14F-4D97-AF65-F5344CB8AC3E}">
        <p14:creationId xmlns:p14="http://schemas.microsoft.com/office/powerpoint/2010/main" val="2562745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14</a:t>
            </a:fld>
            <a:endParaRPr lang="en-US"/>
          </a:p>
        </p:txBody>
      </p:sp>
    </p:spTree>
    <p:extLst>
      <p:ext uri="{BB962C8B-B14F-4D97-AF65-F5344CB8AC3E}">
        <p14:creationId xmlns:p14="http://schemas.microsoft.com/office/powerpoint/2010/main" val="34534159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15</a:t>
            </a:fld>
            <a:endParaRPr lang="en-US"/>
          </a:p>
        </p:txBody>
      </p:sp>
    </p:spTree>
    <p:extLst>
      <p:ext uri="{BB962C8B-B14F-4D97-AF65-F5344CB8AC3E}">
        <p14:creationId xmlns:p14="http://schemas.microsoft.com/office/powerpoint/2010/main" val="33850693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16</a:t>
            </a:fld>
            <a:endParaRPr lang="en-US"/>
          </a:p>
        </p:txBody>
      </p:sp>
    </p:spTree>
    <p:extLst>
      <p:ext uri="{BB962C8B-B14F-4D97-AF65-F5344CB8AC3E}">
        <p14:creationId xmlns:p14="http://schemas.microsoft.com/office/powerpoint/2010/main" val="12421901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17</a:t>
            </a:fld>
            <a:endParaRPr lang="en-US"/>
          </a:p>
        </p:txBody>
      </p:sp>
    </p:spTree>
    <p:extLst>
      <p:ext uri="{BB962C8B-B14F-4D97-AF65-F5344CB8AC3E}">
        <p14:creationId xmlns:p14="http://schemas.microsoft.com/office/powerpoint/2010/main" val="19488050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18</a:t>
            </a:fld>
            <a:endParaRPr lang="en-US"/>
          </a:p>
        </p:txBody>
      </p:sp>
    </p:spTree>
    <p:extLst>
      <p:ext uri="{BB962C8B-B14F-4D97-AF65-F5344CB8AC3E}">
        <p14:creationId xmlns:p14="http://schemas.microsoft.com/office/powerpoint/2010/main" val="42498461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19</a:t>
            </a:fld>
            <a:endParaRPr lang="en-US"/>
          </a:p>
        </p:txBody>
      </p:sp>
    </p:spTree>
    <p:extLst>
      <p:ext uri="{BB962C8B-B14F-4D97-AF65-F5344CB8AC3E}">
        <p14:creationId xmlns:p14="http://schemas.microsoft.com/office/powerpoint/2010/main" val="2154739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2</a:t>
            </a:fld>
            <a:endParaRPr lang="en-US"/>
          </a:p>
        </p:txBody>
      </p:sp>
    </p:spTree>
    <p:extLst>
      <p:ext uri="{BB962C8B-B14F-4D97-AF65-F5344CB8AC3E}">
        <p14:creationId xmlns:p14="http://schemas.microsoft.com/office/powerpoint/2010/main" val="2345860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20</a:t>
            </a:fld>
            <a:endParaRPr lang="en-US"/>
          </a:p>
        </p:txBody>
      </p:sp>
    </p:spTree>
    <p:extLst>
      <p:ext uri="{BB962C8B-B14F-4D97-AF65-F5344CB8AC3E}">
        <p14:creationId xmlns:p14="http://schemas.microsoft.com/office/powerpoint/2010/main" val="17845443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East increased</a:t>
            </a:r>
            <a:r>
              <a:rPr lang="en-US" baseline="0" dirty="0" smtClean="0"/>
              <a:t> by 4 for High Risk and decreased by 4 in the medium risk level</a:t>
            </a:r>
          </a:p>
          <a:p>
            <a:r>
              <a:rPr lang="en-US" baseline="0" dirty="0" smtClean="0"/>
              <a:t>Navajo and West had no changes.</a:t>
            </a:r>
          </a:p>
          <a:p>
            <a:endParaRPr lang="en-US" dirty="0"/>
          </a:p>
        </p:txBody>
      </p:sp>
      <p:sp>
        <p:nvSpPr>
          <p:cNvPr id="4" name="Slide Number Placeholder 3"/>
          <p:cNvSpPr>
            <a:spLocks noGrp="1"/>
          </p:cNvSpPr>
          <p:nvPr>
            <p:ph type="sldNum" sz="quarter" idx="10"/>
          </p:nvPr>
        </p:nvSpPr>
        <p:spPr/>
        <p:txBody>
          <a:bodyPr/>
          <a:lstStyle/>
          <a:p>
            <a:fld id="{EC657732-16A5-4275-BA55-6DA1DA9766DF}" type="slidenum">
              <a:rPr lang="en-US" smtClean="0"/>
              <a:t>21</a:t>
            </a:fld>
            <a:endParaRPr lang="en-US"/>
          </a:p>
        </p:txBody>
      </p:sp>
    </p:spTree>
    <p:extLst>
      <p:ext uri="{BB962C8B-B14F-4D97-AF65-F5344CB8AC3E}">
        <p14:creationId xmlns:p14="http://schemas.microsoft.com/office/powerpoint/2010/main" val="15457097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FTE –</a:t>
            </a:r>
            <a:r>
              <a:rPr lang="en-US" baseline="0" dirty="0" smtClean="0"/>
              <a:t> break down of salaries in 15% ISEP or Part B.  Funding Source allocation, not aligned</a:t>
            </a:r>
          </a:p>
          <a:p>
            <a:r>
              <a:rPr lang="en-US" baseline="0" dirty="0" smtClean="0"/>
              <a:t>Student Teacher ratio  was  considered.  </a:t>
            </a:r>
          </a:p>
          <a:p>
            <a:r>
              <a:rPr lang="en-US" baseline="0" dirty="0" smtClean="0"/>
              <a:t>	Number of High Needs students and Inclusion. </a:t>
            </a:r>
          </a:p>
          <a:p>
            <a:r>
              <a:rPr lang="en-US" baseline="0" dirty="0" smtClean="0"/>
              <a:t>	Speech only don’t count as they are served by related services. </a:t>
            </a:r>
          </a:p>
          <a:p>
            <a:r>
              <a:rPr lang="en-US" baseline="0" dirty="0" smtClean="0"/>
              <a:t>	Consider those in classroom in general education.</a:t>
            </a:r>
          </a:p>
          <a:p>
            <a:r>
              <a:rPr lang="en-US" dirty="0" smtClean="0"/>
              <a:t>Para’s are in general education and no connection with</a:t>
            </a:r>
            <a:r>
              <a:rPr lang="en-US" baseline="0" dirty="0" smtClean="0"/>
              <a:t> special education teacher. </a:t>
            </a:r>
          </a:p>
          <a:p>
            <a:r>
              <a:rPr lang="en-US" baseline="0" dirty="0" smtClean="0"/>
              <a:t>Teacher Supplies – a specialized for teacher use (SWD students are general education student first)</a:t>
            </a:r>
          </a:p>
          <a:p>
            <a:r>
              <a:rPr lang="en-US" baseline="0" dirty="0" smtClean="0"/>
              <a:t>Assistive Technology evaluation </a:t>
            </a:r>
          </a:p>
          <a:p>
            <a:r>
              <a:rPr lang="en-US" baseline="0" dirty="0" smtClean="0"/>
              <a:t>Material and Supplies – Specialized IPAD supported in the modification and adaption, Braille, etc.</a:t>
            </a:r>
          </a:p>
          <a:p>
            <a:endParaRPr lang="en-US" dirty="0"/>
          </a:p>
        </p:txBody>
      </p:sp>
      <p:sp>
        <p:nvSpPr>
          <p:cNvPr id="4" name="Slide Number Placeholder 3"/>
          <p:cNvSpPr>
            <a:spLocks noGrp="1"/>
          </p:cNvSpPr>
          <p:nvPr>
            <p:ph type="sldNum" sz="quarter" idx="10"/>
          </p:nvPr>
        </p:nvSpPr>
        <p:spPr/>
        <p:txBody>
          <a:bodyPr/>
          <a:lstStyle/>
          <a:p>
            <a:fld id="{EC657732-16A5-4275-BA55-6DA1DA9766DF}" type="slidenum">
              <a:rPr lang="en-US" smtClean="0"/>
              <a:t>22</a:t>
            </a:fld>
            <a:endParaRPr lang="en-US"/>
          </a:p>
        </p:txBody>
      </p:sp>
    </p:spTree>
    <p:extLst>
      <p:ext uri="{BB962C8B-B14F-4D97-AF65-F5344CB8AC3E}">
        <p14:creationId xmlns:p14="http://schemas.microsoft.com/office/powerpoint/2010/main" val="12602145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Professional</a:t>
            </a:r>
            <a:r>
              <a:rPr lang="en-US" baseline="0" dirty="0" smtClean="0"/>
              <a:t> Development – how did or will training help to improve academic performance for SWD </a:t>
            </a:r>
          </a:p>
          <a:p>
            <a:r>
              <a:rPr lang="en-US" baseline="0" dirty="0" smtClean="0"/>
              <a:t>Transportation - </a:t>
            </a:r>
          </a:p>
          <a:p>
            <a:r>
              <a:rPr lang="en-US" dirty="0" smtClean="0"/>
              <a:t>Parent Training</a:t>
            </a:r>
            <a:r>
              <a:rPr lang="en-US" baseline="0" dirty="0" smtClean="0"/>
              <a:t>  - be onsite, Procedural safeguards. </a:t>
            </a:r>
            <a:r>
              <a:rPr lang="en-US" dirty="0" smtClean="0"/>
              <a:t>Talk about Sequestration</a:t>
            </a:r>
          </a:p>
          <a:p>
            <a:r>
              <a:rPr lang="en-US" dirty="0" smtClean="0"/>
              <a:t>Child Find </a:t>
            </a:r>
          </a:p>
          <a:p>
            <a:r>
              <a:rPr lang="en-US" dirty="0" smtClean="0"/>
              <a:t>Talk about LRE – If you budgeted for residential,</a:t>
            </a:r>
            <a:r>
              <a:rPr lang="en-US" baseline="0" dirty="0" smtClean="0"/>
              <a:t> then adjust during amended submission date and move funds to another line item where the team and determined the funds could be used.</a:t>
            </a:r>
            <a:endParaRPr lang="en-US" dirty="0"/>
          </a:p>
        </p:txBody>
      </p:sp>
      <p:sp>
        <p:nvSpPr>
          <p:cNvPr id="4" name="Slide Number Placeholder 3"/>
          <p:cNvSpPr>
            <a:spLocks noGrp="1"/>
          </p:cNvSpPr>
          <p:nvPr>
            <p:ph type="sldNum" sz="quarter" idx="10"/>
          </p:nvPr>
        </p:nvSpPr>
        <p:spPr/>
        <p:txBody>
          <a:bodyPr/>
          <a:lstStyle/>
          <a:p>
            <a:fld id="{EC657732-16A5-4275-BA55-6DA1DA9766DF}" type="slidenum">
              <a:rPr lang="en-US" smtClean="0"/>
              <a:t>23</a:t>
            </a:fld>
            <a:endParaRPr lang="en-US"/>
          </a:p>
        </p:txBody>
      </p:sp>
    </p:spTree>
    <p:extLst>
      <p:ext uri="{BB962C8B-B14F-4D97-AF65-F5344CB8AC3E}">
        <p14:creationId xmlns:p14="http://schemas.microsoft.com/office/powerpoint/2010/main" val="19656391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Learn</a:t>
            </a:r>
            <a:r>
              <a:rPr lang="en-US" baseline="0" dirty="0" smtClean="0"/>
              <a:t> the 3 excess cost questions</a:t>
            </a:r>
          </a:p>
          <a:p>
            <a:r>
              <a:rPr lang="en-US" baseline="0" dirty="0" smtClean="0"/>
              <a:t>Supplemental not supplanting</a:t>
            </a:r>
            <a:endParaRPr lang="en-US" dirty="0"/>
          </a:p>
        </p:txBody>
      </p:sp>
      <p:sp>
        <p:nvSpPr>
          <p:cNvPr id="4" name="Slide Number Placeholder 3"/>
          <p:cNvSpPr>
            <a:spLocks noGrp="1"/>
          </p:cNvSpPr>
          <p:nvPr>
            <p:ph type="sldNum" sz="quarter" idx="10"/>
          </p:nvPr>
        </p:nvSpPr>
        <p:spPr/>
        <p:txBody>
          <a:bodyPr/>
          <a:lstStyle/>
          <a:p>
            <a:fld id="{EC657732-16A5-4275-BA55-6DA1DA9766DF}" type="slidenum">
              <a:rPr lang="en-US" smtClean="0"/>
              <a:t>24</a:t>
            </a:fld>
            <a:endParaRPr lang="en-US"/>
          </a:p>
        </p:txBody>
      </p:sp>
    </p:spTree>
    <p:extLst>
      <p:ext uri="{BB962C8B-B14F-4D97-AF65-F5344CB8AC3E}">
        <p14:creationId xmlns:p14="http://schemas.microsoft.com/office/powerpoint/2010/main" val="19562526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Job coach</a:t>
            </a:r>
          </a:p>
          <a:p>
            <a:r>
              <a:rPr lang="en-US" dirty="0" smtClean="0"/>
              <a:t>15-16 Reviewing the Justification</a:t>
            </a:r>
            <a:r>
              <a:rPr lang="en-US" baseline="0" dirty="0" smtClean="0"/>
              <a:t> and is critical.</a:t>
            </a:r>
            <a:endParaRPr lang="en-US" dirty="0"/>
          </a:p>
        </p:txBody>
      </p:sp>
      <p:sp>
        <p:nvSpPr>
          <p:cNvPr id="4" name="Slide Number Placeholder 3"/>
          <p:cNvSpPr>
            <a:spLocks noGrp="1"/>
          </p:cNvSpPr>
          <p:nvPr>
            <p:ph type="sldNum" sz="quarter" idx="10"/>
          </p:nvPr>
        </p:nvSpPr>
        <p:spPr/>
        <p:txBody>
          <a:bodyPr/>
          <a:lstStyle/>
          <a:p>
            <a:fld id="{EC657732-16A5-4275-BA55-6DA1DA9766DF}" type="slidenum">
              <a:rPr lang="en-US" smtClean="0"/>
              <a:t>25</a:t>
            </a:fld>
            <a:endParaRPr lang="en-US"/>
          </a:p>
        </p:txBody>
      </p:sp>
    </p:spTree>
    <p:extLst>
      <p:ext uri="{BB962C8B-B14F-4D97-AF65-F5344CB8AC3E}">
        <p14:creationId xmlns:p14="http://schemas.microsoft.com/office/powerpoint/2010/main" val="11789052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smtClean="0">
                <a:solidFill>
                  <a:schemeClr val="tx1"/>
                </a:solidFill>
                <a:effectLst/>
                <a:latin typeface="+mn-lt"/>
                <a:ea typeface="+mn-ea"/>
                <a:cs typeface="+mn-cs"/>
              </a:rPr>
              <a:t>May grantees use Federal grant funds to pay for the cost of attending a meeting or conference?</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If attending a meeting or conference is necessary to achieve the goals and objectives of the grant, </a:t>
            </a:r>
            <a:r>
              <a:rPr lang="en-US" sz="1200" u="sng" kern="1200" dirty="0" smtClean="0">
                <a:solidFill>
                  <a:schemeClr val="tx1"/>
                </a:solidFill>
                <a:effectLst/>
                <a:latin typeface="+mn-lt"/>
                <a:ea typeface="+mn-ea"/>
                <a:cs typeface="+mn-cs"/>
              </a:rPr>
              <a:t>and</a:t>
            </a:r>
            <a:r>
              <a:rPr lang="en-US" sz="1200" kern="1200" dirty="0" smtClean="0">
                <a:solidFill>
                  <a:schemeClr val="tx1"/>
                </a:solidFill>
                <a:effectLst/>
                <a:latin typeface="+mn-lt"/>
                <a:ea typeface="+mn-ea"/>
                <a:cs typeface="+mn-cs"/>
              </a:rPr>
              <a:t> if the expenses are reasonable (based on the grantee’s own policies and procedures, and State and local laws), Federal grant funds may be used to pay for travel expenses of grantee employees, consultants, or experts to attend a meeting or conference.  To determine whether a meeting or conference is “necessary,” grantees should consider whether the goals and objectives of the grant can be achieved without the meeting or conference and whether there is an equally effective and more efficient way (in terms of time and money) to achieve the goals and objectives of the grant (see question #3).  To determine whether the expenses are “reasonable,” grantees should consider how the costs (e.g., lodging, travel, registration fees) compare with other similar events and whether the public would view the expenses as a worthwhile use of Federal funds.</a:t>
            </a:r>
          </a:p>
          <a:p>
            <a:r>
              <a:rPr lang="en-US" sz="1200" kern="1200" dirty="0" smtClean="0">
                <a:solidFill>
                  <a:schemeClr val="tx1"/>
                </a:solidFill>
                <a:effectLst/>
                <a:latin typeface="+mn-lt"/>
                <a:ea typeface="+mn-ea"/>
                <a:cs typeface="+mn-cs"/>
              </a:rPr>
              <a:t> </a:t>
            </a:r>
          </a:p>
          <a:p>
            <a:pPr lvl="0"/>
            <a:r>
              <a:rPr lang="en-US" sz="1200" b="1" kern="1200" dirty="0" smtClean="0">
                <a:solidFill>
                  <a:schemeClr val="tx1"/>
                </a:solidFill>
                <a:effectLst/>
                <a:latin typeface="+mn-lt"/>
                <a:ea typeface="+mn-ea"/>
                <a:cs typeface="+mn-cs"/>
              </a:rPr>
              <a:t>What travel expenses may be paid for with Federal grant funds?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Grantees may use Federal grant funds for travel expenses only to the extent such costs are reasonable and necessary and do not exceed charges normally allowed by the grantee in its regular operations consistent with its written travel policies.  In the absence of an acceptable written policy regarding travel costs, grantees must follow the Federal travel and subsistence rates established by the General Services Administration.  48 CFR 31.205-46(a) (established under subchapter I of Chapter 57, Title 5, United States Code (“Travel and Subsistence Expenses; Mileage Allowances”)). Federal grant funds may be used to pay expenses for transportation, per diem, and lodging if the costs are reasonable and necessary.  Grantees should follow their own travel and per diem rules and costs when charging travel expenses to their Federal grant.  As noted in the cost principles, grantees that do not have travel policies must follow:  </a:t>
            </a:r>
          </a:p>
          <a:p>
            <a:r>
              <a:rPr lang="en-US" sz="1200" kern="1200" dirty="0" smtClean="0">
                <a:solidFill>
                  <a:schemeClr val="tx1"/>
                </a:solidFill>
                <a:effectLst/>
                <a:latin typeface="+mn-lt"/>
                <a:ea typeface="+mn-ea"/>
                <a:cs typeface="+mn-cs"/>
              </a:rPr>
              <a:t>…the rates and amounts established under subchapter I of Chapter 57, Title 5, United States Code (“Travel and Subsistence Expenses; Mileage Allowances”), or by the Administrator of General Services, or by the President (or his or her designee) pursuant to any provisions of such subchapter shall apply to travel under sponsored agreements (48 CFR 31.205-46(a)).</a:t>
            </a:r>
          </a:p>
          <a:p>
            <a:r>
              <a:rPr lang="en-US" sz="1200" u="sng" kern="1200" dirty="0" smtClean="0">
                <a:solidFill>
                  <a:schemeClr val="tx1"/>
                </a:solidFill>
                <a:effectLst/>
                <a:latin typeface="+mn-lt"/>
                <a:ea typeface="+mn-ea"/>
                <a:cs typeface="+mn-cs"/>
              </a:rPr>
              <a:t>See</a:t>
            </a:r>
            <a:r>
              <a:rPr lang="en-US" sz="1200" kern="1200" dirty="0" smtClean="0">
                <a:solidFill>
                  <a:schemeClr val="tx1"/>
                </a:solidFill>
                <a:effectLst/>
                <a:latin typeface="+mn-lt"/>
                <a:ea typeface="+mn-ea"/>
                <a:cs typeface="+mn-cs"/>
              </a:rPr>
              <a:t> 2 CFR Parts 220, 225, and 230.</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203D6F2-4805-487F-8CF1-538EE2E0F7B2}" type="slidenum">
              <a:rPr lang="en-US" smtClean="0"/>
              <a:t>26</a:t>
            </a:fld>
            <a:endParaRPr lang="en-US"/>
          </a:p>
        </p:txBody>
      </p:sp>
    </p:spTree>
    <p:extLst>
      <p:ext uri="{BB962C8B-B14F-4D97-AF65-F5344CB8AC3E}">
        <p14:creationId xmlns:p14="http://schemas.microsoft.com/office/powerpoint/2010/main" val="40514175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27</a:t>
            </a:fld>
            <a:endParaRPr lang="en-US"/>
          </a:p>
        </p:txBody>
      </p:sp>
    </p:spTree>
    <p:extLst>
      <p:ext uri="{BB962C8B-B14F-4D97-AF65-F5344CB8AC3E}">
        <p14:creationId xmlns:p14="http://schemas.microsoft.com/office/powerpoint/2010/main" val="6784357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000" kern="1200" dirty="0" smtClean="0">
              <a:solidFill>
                <a:schemeClr val="tx1"/>
              </a:solidFill>
              <a:effectLst/>
              <a:latin typeface="+mn-lt"/>
              <a:ea typeface="+mn-ea"/>
              <a:cs typeface="+mn-cs"/>
            </a:endParaRPr>
          </a:p>
          <a:p>
            <a:r>
              <a:rPr lang="en-US" dirty="0" smtClean="0"/>
              <a:t> 32</a:t>
            </a:r>
            <a:r>
              <a:rPr lang="en-US" baseline="0" dirty="0" smtClean="0"/>
              <a:t> CEIS </a:t>
            </a:r>
            <a:endParaRPr lang="en-US" dirty="0"/>
          </a:p>
        </p:txBody>
      </p:sp>
      <p:sp>
        <p:nvSpPr>
          <p:cNvPr id="4" name="Slide Number Placeholder 3"/>
          <p:cNvSpPr>
            <a:spLocks noGrp="1"/>
          </p:cNvSpPr>
          <p:nvPr>
            <p:ph type="sldNum" sz="quarter" idx="10"/>
          </p:nvPr>
        </p:nvSpPr>
        <p:spPr/>
        <p:txBody>
          <a:bodyPr/>
          <a:lstStyle/>
          <a:p>
            <a:fld id="{EC657732-16A5-4275-BA55-6DA1DA9766DF}" type="slidenum">
              <a:rPr lang="en-US" smtClean="0"/>
              <a:t>28</a:t>
            </a:fld>
            <a:endParaRPr lang="en-US"/>
          </a:p>
        </p:txBody>
      </p:sp>
    </p:spTree>
    <p:extLst>
      <p:ext uri="{BB962C8B-B14F-4D97-AF65-F5344CB8AC3E}">
        <p14:creationId xmlns:p14="http://schemas.microsoft.com/office/powerpoint/2010/main" val="22714443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Eleven (11) Schools exceeding the 15% threshold for CEIS and/or did not submit CEIS Plan </a:t>
            </a:r>
            <a:endParaRPr lang="en-US" sz="20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Schools corrected by due date of 8/26/2015</a:t>
            </a:r>
            <a:endParaRPr lang="en-US" sz="2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Chitimacha Day School</a:t>
            </a:r>
            <a:endParaRPr lang="en-US" sz="2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Enemy Swim School</a:t>
            </a:r>
            <a:endParaRPr lang="en-US" sz="2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Marty Indian School</a:t>
            </a:r>
            <a:endParaRPr lang="en-US" sz="2000" kern="1200" dirty="0" smtClean="0">
              <a:solidFill>
                <a:schemeClr val="tx1"/>
              </a:solidFill>
              <a:effectLst/>
              <a:latin typeface="+mn-lt"/>
              <a:ea typeface="+mn-ea"/>
              <a:cs typeface="+mn-cs"/>
            </a:endParaRPr>
          </a:p>
          <a:p>
            <a:pPr lvl="1"/>
            <a:r>
              <a:rPr lang="en-US" sz="1200" strike="sngStrike" kern="1200" dirty="0" smtClean="0">
                <a:solidFill>
                  <a:schemeClr val="tx1"/>
                </a:solidFill>
                <a:effectLst/>
                <a:latin typeface="+mn-lt"/>
                <a:ea typeface="+mn-ea"/>
                <a:cs typeface="+mn-cs"/>
              </a:rPr>
              <a:t>Rock Creek Grant School – not participating in CEIS</a:t>
            </a:r>
            <a:endParaRPr lang="en-US" sz="2000" strike="sngStrike" kern="1200" dirty="0" smtClean="0">
              <a:solidFill>
                <a:schemeClr val="tx1"/>
              </a:solidFill>
              <a:effectLst/>
              <a:latin typeface="+mn-lt"/>
              <a:ea typeface="+mn-ea"/>
              <a:cs typeface="+mn-cs"/>
            </a:endParaRPr>
          </a:p>
          <a:p>
            <a:pPr lvl="1"/>
            <a:r>
              <a:rPr lang="en-US" sz="1200" strike="sngStrike" kern="1200" dirty="0" smtClean="0">
                <a:solidFill>
                  <a:schemeClr val="tx1"/>
                </a:solidFill>
                <a:effectLst/>
                <a:latin typeface="+mn-lt"/>
                <a:ea typeface="+mn-ea"/>
                <a:cs typeface="+mn-cs"/>
              </a:rPr>
              <a:t>Rough Rock Community School – Not Participating in CEIS</a:t>
            </a:r>
            <a:endParaRPr lang="en-US" sz="2000" strike="sngStrike"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Schools corrected past due date:</a:t>
            </a:r>
            <a:endParaRPr lang="en-US" sz="2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Duck Water School – Corrected on 9/3/2015</a:t>
            </a:r>
            <a:endParaRPr lang="en-US" sz="2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Lac Courte Oreilles Ojibwa School – 9/16/2015</a:t>
            </a:r>
            <a:endParaRPr lang="en-US" sz="20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Schools have not corrected as of 11/13/15:  </a:t>
            </a:r>
            <a:endParaRPr lang="en-US" sz="2000" kern="1200" dirty="0" smtClean="0">
              <a:solidFill>
                <a:schemeClr val="tx1"/>
              </a:solidFill>
              <a:effectLst/>
              <a:latin typeface="+mn-lt"/>
              <a:ea typeface="+mn-ea"/>
              <a:cs typeface="+mn-cs"/>
            </a:endParaRPr>
          </a:p>
          <a:p>
            <a:pPr lvl="1"/>
            <a:r>
              <a:rPr lang="en-US" sz="1200" kern="1200" dirty="0" err="1" smtClean="0">
                <a:solidFill>
                  <a:schemeClr val="tx1"/>
                </a:solidFill>
                <a:effectLst/>
                <a:latin typeface="+mn-lt"/>
                <a:ea typeface="+mn-ea"/>
                <a:cs typeface="+mn-cs"/>
              </a:rPr>
              <a:t>Dzil</a:t>
            </a:r>
            <a:r>
              <a:rPr lang="en-US" sz="1200" kern="1200" dirty="0" smtClean="0">
                <a:solidFill>
                  <a:schemeClr val="tx1"/>
                </a:solidFill>
                <a:effectLst/>
                <a:latin typeface="+mn-lt"/>
                <a:ea typeface="+mn-ea"/>
                <a:cs typeface="+mn-cs"/>
              </a:rPr>
              <a:t>-Na-O-</a:t>
            </a:r>
            <a:r>
              <a:rPr lang="en-US" sz="1200" kern="1200" dirty="0" err="1" smtClean="0">
                <a:solidFill>
                  <a:schemeClr val="tx1"/>
                </a:solidFill>
                <a:effectLst/>
                <a:latin typeface="+mn-lt"/>
                <a:ea typeface="+mn-ea"/>
                <a:cs typeface="+mn-cs"/>
              </a:rPr>
              <a:t>Dilth</a:t>
            </a:r>
            <a:r>
              <a:rPr lang="en-US" sz="1200" kern="1200" dirty="0" smtClean="0">
                <a:solidFill>
                  <a:schemeClr val="tx1"/>
                </a:solidFill>
                <a:effectLst/>
                <a:latin typeface="+mn-lt"/>
                <a:ea typeface="+mn-ea"/>
                <a:cs typeface="+mn-cs"/>
              </a:rPr>
              <a:t>-Le School </a:t>
            </a:r>
            <a:endParaRPr lang="en-US" sz="2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Lummi High School </a:t>
            </a:r>
            <a:endParaRPr lang="en-US" sz="2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San Simon School </a:t>
            </a:r>
            <a:endParaRPr lang="en-US" sz="2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Theodore Jamerson Elementary School</a:t>
            </a:r>
            <a:endParaRPr lang="en-US" dirty="0"/>
          </a:p>
        </p:txBody>
      </p:sp>
      <p:sp>
        <p:nvSpPr>
          <p:cNvPr id="4" name="Slide Number Placeholder 3"/>
          <p:cNvSpPr>
            <a:spLocks noGrp="1"/>
          </p:cNvSpPr>
          <p:nvPr>
            <p:ph type="sldNum" sz="quarter" idx="10"/>
          </p:nvPr>
        </p:nvSpPr>
        <p:spPr/>
        <p:txBody>
          <a:bodyPr/>
          <a:lstStyle/>
          <a:p>
            <a:fld id="{EC657732-16A5-4275-BA55-6DA1DA9766DF}" type="slidenum">
              <a:rPr lang="en-US" smtClean="0"/>
              <a:t>29</a:t>
            </a:fld>
            <a:endParaRPr lang="en-US"/>
          </a:p>
        </p:txBody>
      </p:sp>
    </p:spTree>
    <p:extLst>
      <p:ext uri="{BB962C8B-B14F-4D97-AF65-F5344CB8AC3E}">
        <p14:creationId xmlns:p14="http://schemas.microsoft.com/office/powerpoint/2010/main" val="4216969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3</a:t>
            </a:fld>
            <a:endParaRPr lang="en-US"/>
          </a:p>
        </p:txBody>
      </p:sp>
    </p:spTree>
    <p:extLst>
      <p:ext uri="{BB962C8B-B14F-4D97-AF65-F5344CB8AC3E}">
        <p14:creationId xmlns:p14="http://schemas.microsoft.com/office/powerpoint/2010/main" val="13867585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30</a:t>
            </a:fld>
            <a:endParaRPr lang="en-US"/>
          </a:p>
        </p:txBody>
      </p:sp>
    </p:spTree>
    <p:extLst>
      <p:ext uri="{BB962C8B-B14F-4D97-AF65-F5344CB8AC3E}">
        <p14:creationId xmlns:p14="http://schemas.microsoft.com/office/powerpoint/2010/main" val="22348858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Training does not have to require travel,</a:t>
            </a:r>
            <a:r>
              <a:rPr lang="en-US" baseline="0" dirty="0" smtClean="0"/>
              <a:t> hiring a consultant to come to your school benefits all staff</a:t>
            </a:r>
            <a:endParaRPr lang="en-US" dirty="0"/>
          </a:p>
        </p:txBody>
      </p:sp>
      <p:sp>
        <p:nvSpPr>
          <p:cNvPr id="4" name="Slide Number Placeholder 3"/>
          <p:cNvSpPr>
            <a:spLocks noGrp="1"/>
          </p:cNvSpPr>
          <p:nvPr>
            <p:ph type="sldNum" sz="quarter" idx="10"/>
          </p:nvPr>
        </p:nvSpPr>
        <p:spPr/>
        <p:txBody>
          <a:bodyPr/>
          <a:lstStyle/>
          <a:p>
            <a:fld id="{EC657732-16A5-4275-BA55-6DA1DA9766DF}" type="slidenum">
              <a:rPr lang="en-US" smtClean="0"/>
              <a:t>31</a:t>
            </a:fld>
            <a:endParaRPr lang="en-US"/>
          </a:p>
        </p:txBody>
      </p:sp>
    </p:spTree>
    <p:extLst>
      <p:ext uri="{BB962C8B-B14F-4D97-AF65-F5344CB8AC3E}">
        <p14:creationId xmlns:p14="http://schemas.microsoft.com/office/powerpoint/2010/main" val="27595324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32</a:t>
            </a:fld>
            <a:endParaRPr lang="en-US"/>
          </a:p>
        </p:txBody>
      </p:sp>
    </p:spTree>
    <p:extLst>
      <p:ext uri="{BB962C8B-B14F-4D97-AF65-F5344CB8AC3E}">
        <p14:creationId xmlns:p14="http://schemas.microsoft.com/office/powerpoint/2010/main" val="17727175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33</a:t>
            </a:fld>
            <a:endParaRPr lang="en-US"/>
          </a:p>
        </p:txBody>
      </p:sp>
    </p:spTree>
    <p:extLst>
      <p:ext uri="{BB962C8B-B14F-4D97-AF65-F5344CB8AC3E}">
        <p14:creationId xmlns:p14="http://schemas.microsoft.com/office/powerpoint/2010/main" val="20820042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34</a:t>
            </a:fld>
            <a:endParaRPr lang="en-US"/>
          </a:p>
        </p:txBody>
      </p:sp>
    </p:spTree>
    <p:extLst>
      <p:ext uri="{BB962C8B-B14F-4D97-AF65-F5344CB8AC3E}">
        <p14:creationId xmlns:p14="http://schemas.microsoft.com/office/powerpoint/2010/main" val="16065139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35</a:t>
            </a:fld>
            <a:endParaRPr lang="en-US"/>
          </a:p>
        </p:txBody>
      </p:sp>
    </p:spTree>
    <p:extLst>
      <p:ext uri="{BB962C8B-B14F-4D97-AF65-F5344CB8AC3E}">
        <p14:creationId xmlns:p14="http://schemas.microsoft.com/office/powerpoint/2010/main" val="190451225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36</a:t>
            </a:fld>
            <a:endParaRPr lang="en-US"/>
          </a:p>
        </p:txBody>
      </p:sp>
    </p:spTree>
    <p:extLst>
      <p:ext uri="{BB962C8B-B14F-4D97-AF65-F5344CB8AC3E}">
        <p14:creationId xmlns:p14="http://schemas.microsoft.com/office/powerpoint/2010/main" val="23837729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37</a:t>
            </a:fld>
            <a:endParaRPr lang="en-US"/>
          </a:p>
        </p:txBody>
      </p:sp>
    </p:spTree>
    <p:extLst>
      <p:ext uri="{BB962C8B-B14F-4D97-AF65-F5344CB8AC3E}">
        <p14:creationId xmlns:p14="http://schemas.microsoft.com/office/powerpoint/2010/main" val="17713854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38</a:t>
            </a:fld>
            <a:endParaRPr lang="en-US"/>
          </a:p>
        </p:txBody>
      </p:sp>
    </p:spTree>
    <p:extLst>
      <p:ext uri="{BB962C8B-B14F-4D97-AF65-F5344CB8AC3E}">
        <p14:creationId xmlns:p14="http://schemas.microsoft.com/office/powerpoint/2010/main" val="44184927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39</a:t>
            </a:fld>
            <a:endParaRPr lang="en-US"/>
          </a:p>
        </p:txBody>
      </p:sp>
    </p:spTree>
    <p:extLst>
      <p:ext uri="{BB962C8B-B14F-4D97-AF65-F5344CB8AC3E}">
        <p14:creationId xmlns:p14="http://schemas.microsoft.com/office/powerpoint/2010/main" val="761453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4</a:t>
            </a:fld>
            <a:endParaRPr lang="en-US"/>
          </a:p>
        </p:txBody>
      </p:sp>
    </p:spTree>
    <p:extLst>
      <p:ext uri="{BB962C8B-B14F-4D97-AF65-F5344CB8AC3E}">
        <p14:creationId xmlns:p14="http://schemas.microsoft.com/office/powerpoint/2010/main" val="42254140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40</a:t>
            </a:fld>
            <a:endParaRPr lang="en-US"/>
          </a:p>
        </p:txBody>
      </p:sp>
    </p:spTree>
    <p:extLst>
      <p:ext uri="{BB962C8B-B14F-4D97-AF65-F5344CB8AC3E}">
        <p14:creationId xmlns:p14="http://schemas.microsoft.com/office/powerpoint/2010/main" val="120273024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41</a:t>
            </a:fld>
            <a:endParaRPr lang="en-US"/>
          </a:p>
        </p:txBody>
      </p:sp>
    </p:spTree>
    <p:extLst>
      <p:ext uri="{BB962C8B-B14F-4D97-AF65-F5344CB8AC3E}">
        <p14:creationId xmlns:p14="http://schemas.microsoft.com/office/powerpoint/2010/main" val="260089351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42</a:t>
            </a:fld>
            <a:endParaRPr lang="en-US"/>
          </a:p>
        </p:txBody>
      </p:sp>
    </p:spTree>
    <p:extLst>
      <p:ext uri="{BB962C8B-B14F-4D97-AF65-F5344CB8AC3E}">
        <p14:creationId xmlns:p14="http://schemas.microsoft.com/office/powerpoint/2010/main" val="115466351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43</a:t>
            </a:fld>
            <a:endParaRPr lang="en-US"/>
          </a:p>
        </p:txBody>
      </p:sp>
    </p:spTree>
    <p:extLst>
      <p:ext uri="{BB962C8B-B14F-4D97-AF65-F5344CB8AC3E}">
        <p14:creationId xmlns:p14="http://schemas.microsoft.com/office/powerpoint/2010/main" val="2041685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5</a:t>
            </a:fld>
            <a:endParaRPr lang="en-US"/>
          </a:p>
        </p:txBody>
      </p:sp>
    </p:spTree>
    <p:extLst>
      <p:ext uri="{BB962C8B-B14F-4D97-AF65-F5344CB8AC3E}">
        <p14:creationId xmlns:p14="http://schemas.microsoft.com/office/powerpoint/2010/main" val="2243195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6</a:t>
            </a:fld>
            <a:endParaRPr lang="en-US"/>
          </a:p>
        </p:txBody>
      </p:sp>
    </p:spTree>
    <p:extLst>
      <p:ext uri="{BB962C8B-B14F-4D97-AF65-F5344CB8AC3E}">
        <p14:creationId xmlns:p14="http://schemas.microsoft.com/office/powerpoint/2010/main" val="2293827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7</a:t>
            </a:fld>
            <a:endParaRPr lang="en-US"/>
          </a:p>
        </p:txBody>
      </p:sp>
    </p:spTree>
    <p:extLst>
      <p:ext uri="{BB962C8B-B14F-4D97-AF65-F5344CB8AC3E}">
        <p14:creationId xmlns:p14="http://schemas.microsoft.com/office/powerpoint/2010/main" val="1799927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8</a:t>
            </a:fld>
            <a:endParaRPr lang="en-US"/>
          </a:p>
        </p:txBody>
      </p:sp>
    </p:spTree>
    <p:extLst>
      <p:ext uri="{BB962C8B-B14F-4D97-AF65-F5344CB8AC3E}">
        <p14:creationId xmlns:p14="http://schemas.microsoft.com/office/powerpoint/2010/main" val="4149414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657732-16A5-4275-BA55-6DA1DA9766DF}" type="slidenum">
              <a:rPr lang="en-US" smtClean="0"/>
              <a:t>9</a:t>
            </a:fld>
            <a:endParaRPr lang="en-US"/>
          </a:p>
        </p:txBody>
      </p:sp>
    </p:spTree>
    <p:extLst>
      <p:ext uri="{BB962C8B-B14F-4D97-AF65-F5344CB8AC3E}">
        <p14:creationId xmlns:p14="http://schemas.microsoft.com/office/powerpoint/2010/main" val="1181530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63A2B2E-C73C-4B12-BD0E-FD30292F57DE}" type="datetimeFigureOut">
              <a:rPr lang="en-US" smtClean="0"/>
              <a:t>1/7/2016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FCDE14B-8311-4301-8B5E-8A975BB5B7A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63A2B2E-C73C-4B12-BD0E-FD30292F57DE}" type="datetimeFigureOut">
              <a:rPr lang="en-US" smtClean="0"/>
              <a:t>1/7/2016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CDE14B-8311-4301-8B5E-8A975BB5B7A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63A2B2E-C73C-4B12-BD0E-FD30292F57DE}" type="datetimeFigureOut">
              <a:rPr lang="en-US" smtClean="0"/>
              <a:t>1/7/2016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CDE14B-8311-4301-8B5E-8A975BB5B7A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63A2B2E-C73C-4B12-BD0E-FD30292F57DE}" type="datetimeFigureOut">
              <a:rPr lang="en-US" smtClean="0"/>
              <a:t>1/7/2016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CDE14B-8311-4301-8B5E-8A975BB5B7AE}"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63A2B2E-C73C-4B12-BD0E-FD30292F57DE}" type="datetimeFigureOut">
              <a:rPr lang="en-US" smtClean="0"/>
              <a:t>1/7/2016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CDE14B-8311-4301-8B5E-8A975BB5B7A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63A2B2E-C73C-4B12-BD0E-FD30292F57DE}" type="datetimeFigureOut">
              <a:rPr lang="en-US" smtClean="0"/>
              <a:t>1/7/2016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FCDE14B-8311-4301-8B5E-8A975BB5B7AE}"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63A2B2E-C73C-4B12-BD0E-FD30292F57DE}" type="datetimeFigureOut">
              <a:rPr lang="en-US" smtClean="0"/>
              <a:t>1/7/2016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FCDE14B-8311-4301-8B5E-8A975BB5B7A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63A2B2E-C73C-4B12-BD0E-FD30292F57DE}" type="datetimeFigureOut">
              <a:rPr lang="en-US" smtClean="0"/>
              <a:t>1/7/2016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FCDE14B-8311-4301-8B5E-8A975BB5B7AE}"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63A2B2E-C73C-4B12-BD0E-FD30292F57DE}" type="datetimeFigureOut">
              <a:rPr lang="en-US" smtClean="0"/>
              <a:t>1/7/2016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FCDE14B-8311-4301-8B5E-8A975BB5B7A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63A2B2E-C73C-4B12-BD0E-FD30292F57DE}" type="datetimeFigureOut">
              <a:rPr lang="en-US" smtClean="0"/>
              <a:t>1/7/2016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FCDE14B-8311-4301-8B5E-8A975BB5B7A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63A2B2E-C73C-4B12-BD0E-FD30292F57DE}" type="datetimeFigureOut">
              <a:rPr lang="en-US" smtClean="0"/>
              <a:t>1/7/2016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FCDE14B-8311-4301-8B5E-8A975BB5B7A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63A2B2E-C73C-4B12-BD0E-FD30292F57DE}" type="datetimeFigureOut">
              <a:rPr lang="en-US" smtClean="0"/>
              <a:t>1/7/2016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FCDE14B-8311-4301-8B5E-8A975BB5B7A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ataccess.org/"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5" Type="http://schemas.openxmlformats.org/officeDocument/2006/relationships/hyperlink" Target="http://www.educationworld.com/" TargetMode="External"/><Relationship Id="rId4" Type="http://schemas.openxmlformats.org/officeDocument/2006/relationships/hyperlink" Target="http://www.edutopia.org/article/assistive-technology-resources" TargetMode="Externa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mailto:gloria.yepa@bie.edu"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 Id="rId5" Type="http://schemas.openxmlformats.org/officeDocument/2006/relationships/hyperlink" Target="mailto:connie.albert@bie.edu" TargetMode="External"/><Relationship Id="rId4" Type="http://schemas.openxmlformats.org/officeDocument/2006/relationships/hyperlink" Target="mailto:laura.tsosie@bie.edu"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1"/>
            <a:ext cx="7772400" cy="2362199"/>
          </a:xfrm>
        </p:spPr>
        <p:txBody>
          <a:bodyPr>
            <a:normAutofit fontScale="90000"/>
          </a:bodyPr>
          <a:lstStyle/>
          <a:p>
            <a:r>
              <a:rPr lang="en-US" dirty="0" smtClean="0"/>
              <a:t>Bureau of Indian Education</a:t>
            </a:r>
            <a:br>
              <a:rPr lang="en-US" dirty="0" smtClean="0"/>
            </a:br>
            <a:r>
              <a:rPr lang="en-US" dirty="0" smtClean="0"/>
              <a:t>Division of Performance and Accountability</a:t>
            </a:r>
            <a:endParaRPr lang="en-US" dirty="0"/>
          </a:p>
        </p:txBody>
      </p:sp>
      <p:sp>
        <p:nvSpPr>
          <p:cNvPr id="3" name="Subtitle 2"/>
          <p:cNvSpPr>
            <a:spLocks noGrp="1"/>
          </p:cNvSpPr>
          <p:nvPr>
            <p:ph type="subTitle" idx="1"/>
          </p:nvPr>
        </p:nvSpPr>
        <p:spPr>
          <a:xfrm>
            <a:off x="1447800" y="3124200"/>
            <a:ext cx="6400800" cy="2057400"/>
          </a:xfrm>
        </p:spPr>
        <p:txBody>
          <a:bodyPr>
            <a:normAutofit/>
          </a:bodyPr>
          <a:lstStyle/>
          <a:p>
            <a:r>
              <a:rPr lang="en-US" dirty="0" smtClean="0"/>
              <a:t>FISCAL MANAGEMENT</a:t>
            </a:r>
          </a:p>
          <a:p>
            <a:r>
              <a:rPr lang="en-US" dirty="0" smtClean="0"/>
              <a:t>Special Education Funds</a:t>
            </a:r>
          </a:p>
          <a:p>
            <a:r>
              <a:rPr lang="en-US" dirty="0" smtClean="0"/>
              <a:t>SY 2014-15 Fiscal Risk Level </a:t>
            </a:r>
          </a:p>
          <a:p>
            <a:r>
              <a:rPr lang="en-US" dirty="0" smtClean="0"/>
              <a:t>Webinar – January 7, 2016</a:t>
            </a:r>
          </a:p>
          <a:p>
            <a:endParaRPr lang="en-US" dirty="0"/>
          </a:p>
        </p:txBody>
      </p:sp>
    </p:spTree>
    <p:extLst>
      <p:ext uri="{BB962C8B-B14F-4D97-AF65-F5344CB8AC3E}">
        <p14:creationId xmlns:p14="http://schemas.microsoft.com/office/powerpoint/2010/main" val="806816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200" dirty="0" smtClean="0"/>
              <a:t>3. The </a:t>
            </a:r>
            <a:r>
              <a:rPr lang="en-US" sz="2200" b="1" dirty="0" smtClean="0"/>
              <a:t>IDEA Fiscal Risk Level Scoring Sheet </a:t>
            </a:r>
            <a:r>
              <a:rPr lang="en-US" sz="2200" dirty="0" smtClean="0"/>
              <a:t>is used to communicate to the schools the risk level for each school</a:t>
            </a:r>
          </a:p>
          <a:p>
            <a:pPr marL="109728" indent="0">
              <a:buNone/>
            </a:pPr>
            <a:endParaRPr lang="en-US" sz="2200" dirty="0" smtClean="0"/>
          </a:p>
          <a:p>
            <a:pPr lvl="1">
              <a:buFont typeface="Wingdings" panose="05000000000000000000" pitchFamily="2" charset="2"/>
              <a:buChar char="§"/>
            </a:pPr>
            <a:r>
              <a:rPr lang="en-US" sz="2200" dirty="0" smtClean="0"/>
              <a:t>Low Risk:  minimal concerns identified for meeting fiscal and administrative requirements</a:t>
            </a:r>
          </a:p>
          <a:p>
            <a:pPr marL="393192" lvl="1" indent="0">
              <a:buNone/>
            </a:pPr>
            <a:endParaRPr lang="en-US" sz="2200" dirty="0" smtClean="0"/>
          </a:p>
          <a:p>
            <a:pPr lvl="1">
              <a:buFont typeface="Wingdings" panose="05000000000000000000" pitchFamily="2" charset="2"/>
              <a:buChar char="§"/>
            </a:pPr>
            <a:r>
              <a:rPr lang="en-US" sz="2200" dirty="0" smtClean="0"/>
              <a:t>Medium Risk:  concerns identified for meeting fiscal and administrative requirements</a:t>
            </a:r>
          </a:p>
          <a:p>
            <a:pPr marL="393192" lvl="1" indent="0">
              <a:buNone/>
            </a:pPr>
            <a:endParaRPr lang="en-US" sz="2200" dirty="0" smtClean="0"/>
          </a:p>
          <a:p>
            <a:pPr lvl="1">
              <a:buFont typeface="Wingdings" panose="05000000000000000000" pitchFamily="2" charset="2"/>
              <a:buChar char="§"/>
            </a:pPr>
            <a:r>
              <a:rPr lang="en-US" sz="2200" dirty="0" smtClean="0"/>
              <a:t>High Risk:  numerous concerns identified for meeting fiscal and administrative requirements</a:t>
            </a:r>
            <a:endParaRPr lang="en-US" sz="2200" dirty="0"/>
          </a:p>
        </p:txBody>
      </p:sp>
      <p:sp>
        <p:nvSpPr>
          <p:cNvPr id="2" name="Title 1"/>
          <p:cNvSpPr>
            <a:spLocks noGrp="1"/>
          </p:cNvSpPr>
          <p:nvPr>
            <p:ph type="title"/>
          </p:nvPr>
        </p:nvSpPr>
        <p:spPr/>
        <p:txBody>
          <a:bodyPr/>
          <a:lstStyle/>
          <a:p>
            <a:r>
              <a:rPr lang="en-US" dirty="0" smtClean="0"/>
              <a:t>Fiscal Risk Level</a:t>
            </a:r>
            <a:endParaRPr lang="en-US" dirty="0"/>
          </a:p>
        </p:txBody>
      </p:sp>
    </p:spTree>
    <p:extLst>
      <p:ext uri="{BB962C8B-B14F-4D97-AF65-F5344CB8AC3E}">
        <p14:creationId xmlns:p14="http://schemas.microsoft.com/office/powerpoint/2010/main" val="865971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4. Written notification of risk level is issued to the school</a:t>
            </a:r>
          </a:p>
          <a:p>
            <a:pPr marL="109728" indent="0">
              <a:buNone/>
            </a:pPr>
            <a:endParaRPr lang="en-US" dirty="0" smtClean="0"/>
          </a:p>
          <a:p>
            <a:r>
              <a:rPr lang="en-US" dirty="0" smtClean="0"/>
              <a:t>5. Targeted technical assistance is provided to medium and high risk level schools</a:t>
            </a:r>
            <a:endParaRPr lang="en-US" dirty="0"/>
          </a:p>
        </p:txBody>
      </p:sp>
      <p:sp>
        <p:nvSpPr>
          <p:cNvPr id="2" name="Title 1"/>
          <p:cNvSpPr>
            <a:spLocks noGrp="1"/>
          </p:cNvSpPr>
          <p:nvPr>
            <p:ph type="title"/>
          </p:nvPr>
        </p:nvSpPr>
        <p:spPr/>
        <p:txBody>
          <a:bodyPr/>
          <a:lstStyle/>
          <a:p>
            <a:r>
              <a:rPr lang="en-US" dirty="0"/>
              <a:t>Fiscal Risk </a:t>
            </a:r>
            <a:r>
              <a:rPr lang="en-US" dirty="0" smtClean="0"/>
              <a:t>Level Cont.</a:t>
            </a:r>
            <a:endParaRPr lang="en-US" dirty="0"/>
          </a:p>
        </p:txBody>
      </p:sp>
    </p:spTree>
    <p:extLst>
      <p:ext uri="{BB962C8B-B14F-4D97-AF65-F5344CB8AC3E}">
        <p14:creationId xmlns:p14="http://schemas.microsoft.com/office/powerpoint/2010/main" val="2717690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9"/>
            <a:ext cx="8229600" cy="3090672"/>
          </a:xfrm>
        </p:spPr>
        <p:txBody>
          <a:bodyPr/>
          <a:lstStyle/>
          <a:p>
            <a:pPr marL="0" indent="0">
              <a:buNone/>
            </a:pPr>
            <a:endParaRPr lang="en-US" dirty="0" smtClean="0"/>
          </a:p>
          <a:p>
            <a:pPr marL="0" indent="0">
              <a:buNone/>
            </a:pPr>
            <a:r>
              <a:rPr lang="en-US" sz="2200" dirty="0" smtClean="0"/>
              <a:t>An on-site visit provides an intensive level of fiscal review, and is the result of continuing violations of federal and IDEA fiscal requirements</a:t>
            </a:r>
            <a:endParaRPr lang="en-US" sz="2200" dirty="0"/>
          </a:p>
        </p:txBody>
      </p:sp>
      <p:sp>
        <p:nvSpPr>
          <p:cNvPr id="2" name="Title 1"/>
          <p:cNvSpPr>
            <a:spLocks noGrp="1"/>
          </p:cNvSpPr>
          <p:nvPr>
            <p:ph type="title"/>
          </p:nvPr>
        </p:nvSpPr>
        <p:spPr/>
        <p:txBody>
          <a:bodyPr>
            <a:normAutofit/>
          </a:bodyPr>
          <a:lstStyle/>
          <a:p>
            <a:pPr algn="l"/>
            <a:r>
              <a:rPr lang="en-US" sz="3600" dirty="0" smtClean="0"/>
              <a:t>B.  On-Site Fiscal Review</a:t>
            </a:r>
            <a:endParaRPr lang="en-US" sz="3600" dirty="0"/>
          </a:p>
        </p:txBody>
      </p:sp>
    </p:spTree>
    <p:extLst>
      <p:ext uri="{BB962C8B-B14F-4D97-AF65-F5344CB8AC3E}">
        <p14:creationId xmlns:p14="http://schemas.microsoft.com/office/powerpoint/2010/main" val="2699992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711891"/>
          </a:xfrm>
        </p:spPr>
        <p:txBody>
          <a:bodyPr>
            <a:normAutofit fontScale="55000" lnSpcReduction="20000"/>
          </a:bodyPr>
          <a:lstStyle/>
          <a:p>
            <a:r>
              <a:rPr lang="en-US" sz="3100" dirty="0" smtClean="0"/>
              <a:t>1. Criteria – if a school meets two of the five are used to identify a school for an on-site fiscal review:</a:t>
            </a:r>
          </a:p>
          <a:p>
            <a:pPr marL="109728" indent="0">
              <a:buNone/>
            </a:pPr>
            <a:endParaRPr lang="en-US" sz="3100" dirty="0" smtClean="0"/>
          </a:p>
          <a:p>
            <a:pPr lvl="1">
              <a:buFont typeface="Wingdings" panose="05000000000000000000" pitchFamily="2" charset="2"/>
              <a:buChar char="§"/>
            </a:pPr>
            <a:r>
              <a:rPr lang="en-US" sz="3100" dirty="0" smtClean="0"/>
              <a:t>Late submission or incomplete LEA/Part B application</a:t>
            </a:r>
          </a:p>
          <a:p>
            <a:pPr marL="393192" lvl="1" indent="0">
              <a:buNone/>
            </a:pPr>
            <a:endParaRPr lang="en-US" sz="3100" dirty="0" smtClean="0"/>
          </a:p>
          <a:p>
            <a:pPr lvl="1">
              <a:buFont typeface="Wingdings" panose="05000000000000000000" pitchFamily="2" charset="2"/>
              <a:buChar char="§"/>
            </a:pPr>
            <a:r>
              <a:rPr lang="en-US" sz="3100" dirty="0" smtClean="0"/>
              <a:t>High risk level for current and preceding years;</a:t>
            </a:r>
          </a:p>
          <a:p>
            <a:pPr marL="393192" lvl="1" indent="0">
              <a:buNone/>
            </a:pPr>
            <a:endParaRPr lang="en-US" sz="3100" dirty="0" smtClean="0"/>
          </a:p>
          <a:p>
            <a:pPr lvl="1">
              <a:buFont typeface="Wingdings" panose="05000000000000000000" pitchFamily="2" charset="2"/>
              <a:buChar char="§"/>
            </a:pPr>
            <a:r>
              <a:rPr lang="en-US" sz="3100" dirty="0" smtClean="0"/>
              <a:t>Administration Financial Reviews (BIE Operated Schools);</a:t>
            </a:r>
          </a:p>
          <a:p>
            <a:pPr marL="393192" lvl="1" indent="0">
              <a:buNone/>
            </a:pPr>
            <a:endParaRPr lang="en-US" sz="3100" dirty="0" smtClean="0"/>
          </a:p>
          <a:p>
            <a:pPr lvl="1">
              <a:buFont typeface="Wingdings" panose="05000000000000000000" pitchFamily="2" charset="2"/>
              <a:buChar char="§"/>
            </a:pPr>
            <a:r>
              <a:rPr lang="en-US" sz="3100" dirty="0" smtClean="0"/>
              <a:t>Recommendation for an on-site fiscal review from the Integrated Accountability and Support (IA&amp;S) monitoring report;</a:t>
            </a:r>
          </a:p>
          <a:p>
            <a:pPr marL="393192" lvl="1" indent="0">
              <a:buNone/>
            </a:pPr>
            <a:endParaRPr lang="en-US" sz="3100" dirty="0" smtClean="0"/>
          </a:p>
          <a:p>
            <a:pPr lvl="1">
              <a:buFont typeface="Wingdings" panose="05000000000000000000" pitchFamily="2" charset="2"/>
              <a:buChar char="§"/>
            </a:pPr>
            <a:r>
              <a:rPr lang="en-US" sz="3100" dirty="0" smtClean="0"/>
              <a:t>Indian Student Equalization Program (ISEP) Special Education Certification submitted by the Education Line Office (ELO) that identifies findings of noncompliance; and/or</a:t>
            </a:r>
          </a:p>
          <a:p>
            <a:pPr marL="393192" lvl="1" indent="0">
              <a:buNone/>
            </a:pPr>
            <a:endParaRPr lang="en-US" sz="3100" dirty="0" smtClean="0"/>
          </a:p>
          <a:p>
            <a:pPr lvl="1">
              <a:buFont typeface="Wingdings" panose="05000000000000000000" pitchFamily="2" charset="2"/>
              <a:buChar char="§"/>
            </a:pPr>
            <a:r>
              <a:rPr lang="en-US" sz="3100" dirty="0" smtClean="0"/>
              <a:t>Administration Financial Reviews (BIE Operated Schools) or Annual Report (Tribally Controlled Schools) or A-133 (Tribally Controlled Schools)</a:t>
            </a:r>
          </a:p>
          <a:p>
            <a:pPr lvl="1"/>
            <a:endParaRPr lang="en-US" dirty="0"/>
          </a:p>
        </p:txBody>
      </p:sp>
      <p:sp>
        <p:nvSpPr>
          <p:cNvPr id="2" name="Title 1"/>
          <p:cNvSpPr>
            <a:spLocks noGrp="1"/>
          </p:cNvSpPr>
          <p:nvPr>
            <p:ph type="title"/>
          </p:nvPr>
        </p:nvSpPr>
        <p:spPr>
          <a:xfrm>
            <a:off x="457200" y="274638"/>
            <a:ext cx="8229600" cy="1020762"/>
          </a:xfrm>
        </p:spPr>
        <p:txBody>
          <a:bodyPr>
            <a:normAutofit fontScale="90000"/>
          </a:bodyPr>
          <a:lstStyle/>
          <a:p>
            <a:r>
              <a:rPr lang="en-US" sz="4400" dirty="0"/>
              <a:t>B.  On-Site Fiscal </a:t>
            </a:r>
            <a:r>
              <a:rPr lang="en-US" sz="4400" dirty="0" smtClean="0"/>
              <a:t>Review Cont.</a:t>
            </a:r>
            <a:endParaRPr lang="en-US" dirty="0"/>
          </a:p>
        </p:txBody>
      </p:sp>
    </p:spTree>
    <p:extLst>
      <p:ext uri="{BB962C8B-B14F-4D97-AF65-F5344CB8AC3E}">
        <p14:creationId xmlns:p14="http://schemas.microsoft.com/office/powerpoint/2010/main" val="2388829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200" dirty="0" smtClean="0"/>
              <a:t>2. Written notification of an on-site fiscal review </a:t>
            </a:r>
            <a:r>
              <a:rPr lang="en-US" sz="2200" smtClean="0"/>
              <a:t>is sent</a:t>
            </a:r>
          </a:p>
          <a:p>
            <a:pPr marL="109728" indent="0">
              <a:buNone/>
            </a:pPr>
            <a:endParaRPr lang="en-US" sz="2200" dirty="0" smtClean="0"/>
          </a:p>
          <a:p>
            <a:r>
              <a:rPr lang="en-US" sz="2200" dirty="0" smtClean="0"/>
              <a:t>3. On-Site Fiscal Review Activities:</a:t>
            </a:r>
          </a:p>
          <a:p>
            <a:pPr lvl="1">
              <a:buFont typeface="Wingdings" panose="05000000000000000000" pitchFamily="2" charset="2"/>
              <a:buChar char="§"/>
            </a:pPr>
            <a:r>
              <a:rPr lang="en-US" sz="2200" dirty="0" smtClean="0"/>
              <a:t>Entrance meeting</a:t>
            </a:r>
          </a:p>
          <a:p>
            <a:pPr lvl="1">
              <a:buFont typeface="Wingdings" panose="05000000000000000000" pitchFamily="2" charset="2"/>
              <a:buChar char="§"/>
            </a:pPr>
            <a:r>
              <a:rPr lang="en-US" sz="2200" dirty="0" smtClean="0"/>
              <a:t>Demographic data and budget</a:t>
            </a:r>
          </a:p>
          <a:p>
            <a:pPr lvl="1">
              <a:buFont typeface="Wingdings" panose="05000000000000000000" pitchFamily="2" charset="2"/>
              <a:buChar char="§"/>
            </a:pPr>
            <a:r>
              <a:rPr lang="en-US" sz="2200" dirty="0" smtClean="0"/>
              <a:t>FASA and Fiscal Rating</a:t>
            </a:r>
          </a:p>
          <a:p>
            <a:pPr lvl="1">
              <a:buFont typeface="Wingdings" panose="05000000000000000000" pitchFamily="2" charset="2"/>
              <a:buChar char="§"/>
            </a:pPr>
            <a:r>
              <a:rPr lang="en-US" sz="2200" dirty="0" smtClean="0"/>
              <a:t>Verification of expenditures</a:t>
            </a:r>
          </a:p>
          <a:p>
            <a:pPr lvl="1">
              <a:buFont typeface="Wingdings" panose="05000000000000000000" pitchFamily="2" charset="2"/>
              <a:buChar char="§"/>
            </a:pPr>
            <a:r>
              <a:rPr lang="en-US" sz="2200" dirty="0" smtClean="0"/>
              <a:t>Evaluation of fiscal review process</a:t>
            </a:r>
          </a:p>
          <a:p>
            <a:pPr lvl="1">
              <a:buFont typeface="Wingdings" panose="05000000000000000000" pitchFamily="2" charset="2"/>
              <a:buChar char="§"/>
            </a:pPr>
            <a:r>
              <a:rPr lang="en-US" sz="2200" dirty="0" smtClean="0"/>
              <a:t>Exit meeting</a:t>
            </a:r>
            <a:endParaRPr lang="en-US" sz="2200" dirty="0"/>
          </a:p>
        </p:txBody>
      </p:sp>
      <p:sp>
        <p:nvSpPr>
          <p:cNvPr id="2" name="Title 1"/>
          <p:cNvSpPr>
            <a:spLocks noGrp="1"/>
          </p:cNvSpPr>
          <p:nvPr>
            <p:ph type="title"/>
          </p:nvPr>
        </p:nvSpPr>
        <p:spPr/>
        <p:txBody>
          <a:bodyPr/>
          <a:lstStyle/>
          <a:p>
            <a:r>
              <a:rPr lang="en-US" sz="4000" dirty="0"/>
              <a:t>B.  On-Site Fiscal Review Cont.</a:t>
            </a:r>
            <a:endParaRPr lang="en-US" dirty="0"/>
          </a:p>
        </p:txBody>
      </p:sp>
    </p:spTree>
    <p:extLst>
      <p:ext uri="{BB962C8B-B14F-4D97-AF65-F5344CB8AC3E}">
        <p14:creationId xmlns:p14="http://schemas.microsoft.com/office/powerpoint/2010/main" val="30150569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200" dirty="0" smtClean="0"/>
              <a:t>4. Analysis of data collected during the on-site fiscal review</a:t>
            </a:r>
          </a:p>
          <a:p>
            <a:pPr marL="109728" indent="0">
              <a:buNone/>
            </a:pPr>
            <a:endParaRPr lang="en-US" sz="2200" dirty="0" smtClean="0"/>
          </a:p>
          <a:p>
            <a:r>
              <a:rPr lang="en-US" sz="2200" dirty="0" smtClean="0"/>
              <a:t>5. Written report (also referred to as the written notification) issued to the school within 90 days of an on-site visit to inform of the intensive review results and if applicable, findings of noncompliance and corrective action.</a:t>
            </a:r>
            <a:endParaRPr lang="en-US" sz="2200" dirty="0"/>
          </a:p>
        </p:txBody>
      </p:sp>
      <p:sp>
        <p:nvSpPr>
          <p:cNvPr id="2" name="Title 1"/>
          <p:cNvSpPr>
            <a:spLocks noGrp="1"/>
          </p:cNvSpPr>
          <p:nvPr>
            <p:ph type="title"/>
          </p:nvPr>
        </p:nvSpPr>
        <p:spPr/>
        <p:txBody>
          <a:bodyPr/>
          <a:lstStyle/>
          <a:p>
            <a:r>
              <a:rPr lang="en-US" sz="4000" dirty="0"/>
              <a:t>B.  On-Site Fiscal Review Cont.</a:t>
            </a:r>
            <a:endParaRPr lang="en-US" dirty="0"/>
          </a:p>
        </p:txBody>
      </p:sp>
    </p:spTree>
    <p:extLst>
      <p:ext uri="{BB962C8B-B14F-4D97-AF65-F5344CB8AC3E}">
        <p14:creationId xmlns:p14="http://schemas.microsoft.com/office/powerpoint/2010/main" val="570585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sz="2200" dirty="0" smtClean="0"/>
          </a:p>
          <a:p>
            <a:pPr marL="0" indent="0">
              <a:buNone/>
            </a:pPr>
            <a:endParaRPr lang="en-US" sz="2200" dirty="0"/>
          </a:p>
          <a:p>
            <a:pPr marL="0" indent="0">
              <a:buNone/>
            </a:pPr>
            <a:r>
              <a:rPr lang="en-US" sz="2200" dirty="0" smtClean="0"/>
              <a:t>BIE identifies and corrects finding(s) of noncompliance as follows:</a:t>
            </a:r>
          </a:p>
          <a:p>
            <a:pPr marL="0" indent="0">
              <a:buNone/>
            </a:pPr>
            <a:endParaRPr lang="en-US" sz="2200" dirty="0" smtClean="0"/>
          </a:p>
          <a:p>
            <a:pPr marL="514350" indent="-514350">
              <a:buAutoNum type="alphaUcPeriod"/>
            </a:pPr>
            <a:r>
              <a:rPr lang="en-US" sz="2200" dirty="0" smtClean="0"/>
              <a:t>Schedule conference call with school(s) within 15-days of written report:</a:t>
            </a:r>
          </a:p>
          <a:p>
            <a:pPr lvl="1"/>
            <a:r>
              <a:rPr lang="en-US" sz="2200" dirty="0" smtClean="0"/>
              <a:t>Review findings of noncompliance</a:t>
            </a:r>
          </a:p>
          <a:p>
            <a:pPr lvl="1"/>
            <a:r>
              <a:rPr lang="en-US" sz="2200" dirty="0" smtClean="0"/>
              <a:t>Provide clarification/guidance</a:t>
            </a:r>
          </a:p>
          <a:p>
            <a:pPr lvl="1"/>
            <a:r>
              <a:rPr lang="en-US" sz="2200" dirty="0" smtClean="0"/>
              <a:t>Review correction process</a:t>
            </a:r>
          </a:p>
          <a:p>
            <a:pPr marL="400050" lvl="1" indent="0">
              <a:buNone/>
            </a:pPr>
            <a:endParaRPr lang="en-US" dirty="0" smtClean="0"/>
          </a:p>
          <a:p>
            <a:endParaRPr lang="en-US" dirty="0" smtClean="0"/>
          </a:p>
          <a:p>
            <a:pPr lvl="1"/>
            <a:endParaRPr lang="en-US" dirty="0"/>
          </a:p>
        </p:txBody>
      </p:sp>
      <p:sp>
        <p:nvSpPr>
          <p:cNvPr id="2" name="Title 1"/>
          <p:cNvSpPr>
            <a:spLocks noGrp="1"/>
          </p:cNvSpPr>
          <p:nvPr>
            <p:ph type="title"/>
          </p:nvPr>
        </p:nvSpPr>
        <p:spPr/>
        <p:txBody>
          <a:bodyPr>
            <a:noAutofit/>
          </a:bodyPr>
          <a:lstStyle/>
          <a:p>
            <a:r>
              <a:rPr lang="en-US" sz="3600" i="1" dirty="0" smtClean="0"/>
              <a:t>III. Fiscal Findings of Noncompliance and Correction</a:t>
            </a:r>
            <a:endParaRPr lang="en-US" sz="3600" i="1" dirty="0"/>
          </a:p>
        </p:txBody>
      </p:sp>
    </p:spTree>
    <p:extLst>
      <p:ext uri="{BB962C8B-B14F-4D97-AF65-F5344CB8AC3E}">
        <p14:creationId xmlns:p14="http://schemas.microsoft.com/office/powerpoint/2010/main" val="3608525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514350" indent="-514350">
              <a:buAutoNum type="alphaUcPeriod" startAt="2"/>
            </a:pPr>
            <a:r>
              <a:rPr lang="en-US" sz="2200" dirty="0" smtClean="0"/>
              <a:t>Conduct quarterly progress checkpoints</a:t>
            </a:r>
          </a:p>
          <a:p>
            <a:pPr marL="514350" indent="-514350">
              <a:buAutoNum type="alphaUcPeriod" startAt="2"/>
            </a:pPr>
            <a:endParaRPr lang="en-US" sz="2200" dirty="0" smtClean="0"/>
          </a:p>
          <a:p>
            <a:pPr marL="514350" indent="-514350">
              <a:buAutoNum type="alphaUcPeriod" startAt="2"/>
            </a:pPr>
            <a:r>
              <a:rPr lang="en-US" sz="2200" dirty="0" smtClean="0"/>
              <a:t>Ensure timely correction on noncompliance</a:t>
            </a:r>
          </a:p>
          <a:p>
            <a:pPr lvl="1">
              <a:buFont typeface="Wingdings" panose="05000000000000000000" pitchFamily="2" charset="2"/>
              <a:buChar char="§"/>
            </a:pPr>
            <a:r>
              <a:rPr lang="en-US" sz="2200" dirty="0" smtClean="0"/>
              <a:t>School corrects within required timeline</a:t>
            </a:r>
          </a:p>
          <a:p>
            <a:pPr lvl="2">
              <a:buFont typeface="Wingdings" panose="05000000000000000000" pitchFamily="2" charset="2"/>
              <a:buChar char="§"/>
            </a:pPr>
            <a:r>
              <a:rPr lang="en-US" sz="2200" dirty="0" smtClean="0"/>
              <a:t>BIE verifies correction of noncompliance</a:t>
            </a:r>
          </a:p>
          <a:p>
            <a:pPr lvl="2">
              <a:buFont typeface="Wingdings" panose="05000000000000000000" pitchFamily="2" charset="2"/>
              <a:buChar char="§"/>
            </a:pPr>
            <a:r>
              <a:rPr lang="en-US" sz="2200" dirty="0" smtClean="0"/>
              <a:t>BIE issues close-out letter within 30-days of verification</a:t>
            </a:r>
          </a:p>
          <a:p>
            <a:pPr marL="630936" lvl="2" indent="0">
              <a:buNone/>
            </a:pPr>
            <a:endParaRPr lang="en-US" sz="2200" dirty="0" smtClean="0"/>
          </a:p>
          <a:p>
            <a:pPr lvl="1">
              <a:buFont typeface="Wingdings" panose="05000000000000000000" pitchFamily="2" charset="2"/>
              <a:buChar char="§"/>
            </a:pPr>
            <a:r>
              <a:rPr lang="en-US" sz="2200" dirty="0" smtClean="0"/>
              <a:t>School does not timely correct; placed in continuing status of noncompliance</a:t>
            </a:r>
          </a:p>
          <a:p>
            <a:pPr lvl="2">
              <a:buFont typeface="Wingdings" panose="05000000000000000000" pitchFamily="2" charset="2"/>
              <a:buChar char="§"/>
            </a:pPr>
            <a:r>
              <a:rPr lang="en-US" sz="2200" dirty="0" smtClean="0"/>
              <a:t>BIE issues written notification</a:t>
            </a:r>
          </a:p>
          <a:p>
            <a:pPr lvl="2">
              <a:buFont typeface="Wingdings" panose="05000000000000000000" pitchFamily="2" charset="2"/>
              <a:buChar char="§"/>
            </a:pPr>
            <a:r>
              <a:rPr lang="en-US" sz="2200" dirty="0" smtClean="0"/>
              <a:t>BIE applies enforcement</a:t>
            </a:r>
          </a:p>
          <a:p>
            <a:pPr lvl="2">
              <a:buFont typeface="Wingdings" panose="05000000000000000000" pitchFamily="2" charset="2"/>
              <a:buChar char="§"/>
            </a:pPr>
            <a:r>
              <a:rPr lang="en-US" sz="2200" dirty="0" smtClean="0"/>
              <a:t>BIE verified correction</a:t>
            </a:r>
          </a:p>
          <a:p>
            <a:pPr lvl="2">
              <a:buFont typeface="Wingdings" panose="05000000000000000000" pitchFamily="2" charset="2"/>
              <a:buChar char="§"/>
            </a:pPr>
            <a:r>
              <a:rPr lang="en-US" sz="2200" dirty="0" smtClean="0"/>
              <a:t>BIE issues close-out letter within 30-days of verification</a:t>
            </a:r>
          </a:p>
          <a:p>
            <a:endParaRPr lang="en-US" dirty="0"/>
          </a:p>
        </p:txBody>
      </p:sp>
      <p:sp>
        <p:nvSpPr>
          <p:cNvPr id="2" name="Title 1"/>
          <p:cNvSpPr>
            <a:spLocks noGrp="1"/>
          </p:cNvSpPr>
          <p:nvPr>
            <p:ph type="title"/>
          </p:nvPr>
        </p:nvSpPr>
        <p:spPr/>
        <p:txBody>
          <a:bodyPr>
            <a:noAutofit/>
          </a:bodyPr>
          <a:lstStyle/>
          <a:p>
            <a:r>
              <a:rPr lang="en-US" sz="3600" i="1" dirty="0"/>
              <a:t>Fiscal Findings of Noncompliance and </a:t>
            </a:r>
            <a:r>
              <a:rPr lang="en-US" sz="3600" i="1" dirty="0" smtClean="0"/>
              <a:t>Correction Cont. </a:t>
            </a:r>
            <a:endParaRPr lang="en-US" sz="3600" dirty="0"/>
          </a:p>
        </p:txBody>
      </p:sp>
    </p:spTree>
    <p:extLst>
      <p:ext uri="{BB962C8B-B14F-4D97-AF65-F5344CB8AC3E}">
        <p14:creationId xmlns:p14="http://schemas.microsoft.com/office/powerpoint/2010/main" val="1364128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en-US" sz="2200" dirty="0" smtClean="0"/>
          </a:p>
          <a:p>
            <a:pPr marL="0" indent="0">
              <a:buNone/>
            </a:pPr>
            <a:endParaRPr lang="en-US" sz="2200" dirty="0"/>
          </a:p>
          <a:p>
            <a:pPr marL="0" indent="0">
              <a:buNone/>
            </a:pPr>
            <a:r>
              <a:rPr lang="en-US" sz="2200" dirty="0" smtClean="0"/>
              <a:t>The data from the desk audit and on-site fiscal review activities are analyzed and summarized to examine patterns and trends.  The BIE offers training and targeted technical assistance to ensure fiscal resources are directed to areas needing improvement.</a:t>
            </a:r>
            <a:endParaRPr lang="en-US" sz="2200" dirty="0"/>
          </a:p>
        </p:txBody>
      </p:sp>
      <p:sp>
        <p:nvSpPr>
          <p:cNvPr id="2" name="Title 1"/>
          <p:cNvSpPr>
            <a:spLocks noGrp="1"/>
          </p:cNvSpPr>
          <p:nvPr>
            <p:ph type="title"/>
          </p:nvPr>
        </p:nvSpPr>
        <p:spPr/>
        <p:txBody>
          <a:bodyPr>
            <a:normAutofit/>
          </a:bodyPr>
          <a:lstStyle/>
          <a:p>
            <a:r>
              <a:rPr lang="en-US" sz="3600" i="1" dirty="0" smtClean="0"/>
              <a:t>IV. Data Analysis</a:t>
            </a:r>
            <a:endParaRPr lang="en-US" sz="3600" i="1" dirty="0"/>
          </a:p>
        </p:txBody>
      </p:sp>
    </p:spTree>
    <p:extLst>
      <p:ext uri="{BB962C8B-B14F-4D97-AF65-F5344CB8AC3E}">
        <p14:creationId xmlns:p14="http://schemas.microsoft.com/office/powerpoint/2010/main" val="1260431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en-US" sz="2200" dirty="0" smtClean="0"/>
          </a:p>
          <a:p>
            <a:pPr marL="0" indent="0">
              <a:buNone/>
            </a:pPr>
            <a:endParaRPr lang="en-US" sz="2200" dirty="0"/>
          </a:p>
          <a:p>
            <a:pPr marL="0" indent="0">
              <a:buNone/>
            </a:pPr>
            <a:r>
              <a:rPr lang="en-US" sz="2200" dirty="0" smtClean="0"/>
              <a:t>An evaluation is performed to assist the BIE in improving the fiscal monitoring procedures, activities include:</a:t>
            </a:r>
          </a:p>
          <a:p>
            <a:pPr marL="0" indent="0">
              <a:buNone/>
            </a:pPr>
            <a:endParaRPr lang="en-US" sz="2200" dirty="0" smtClean="0"/>
          </a:p>
          <a:p>
            <a:r>
              <a:rPr lang="en-US" sz="2200" dirty="0" smtClean="0"/>
              <a:t>School completes post-fiscal review evaluation form</a:t>
            </a:r>
          </a:p>
          <a:p>
            <a:pPr marL="109728" indent="0">
              <a:buNone/>
            </a:pPr>
            <a:endParaRPr lang="en-US" sz="2200" dirty="0" smtClean="0"/>
          </a:p>
          <a:p>
            <a:r>
              <a:rPr lang="en-US" sz="2200" dirty="0" smtClean="0"/>
              <a:t>BIE assembles representatives from the BIE Administration, BIE Advisory Board for Exceptional Children, ELO staff and schools to evaluate the fiscal monitoring process.</a:t>
            </a:r>
            <a:endParaRPr lang="en-US" sz="2200" dirty="0"/>
          </a:p>
        </p:txBody>
      </p:sp>
      <p:sp>
        <p:nvSpPr>
          <p:cNvPr id="2" name="Title 1"/>
          <p:cNvSpPr>
            <a:spLocks noGrp="1"/>
          </p:cNvSpPr>
          <p:nvPr>
            <p:ph type="title"/>
          </p:nvPr>
        </p:nvSpPr>
        <p:spPr/>
        <p:txBody>
          <a:bodyPr>
            <a:normAutofit/>
          </a:bodyPr>
          <a:lstStyle/>
          <a:p>
            <a:r>
              <a:rPr lang="en-US" sz="3600" i="1" dirty="0" smtClean="0"/>
              <a:t>V. Evaluation</a:t>
            </a:r>
            <a:endParaRPr lang="en-US" sz="3600" i="1" dirty="0"/>
          </a:p>
        </p:txBody>
      </p:sp>
    </p:spTree>
    <p:extLst>
      <p:ext uri="{BB962C8B-B14F-4D97-AF65-F5344CB8AC3E}">
        <p14:creationId xmlns:p14="http://schemas.microsoft.com/office/powerpoint/2010/main" val="3595231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200" dirty="0" smtClean="0"/>
              <a:t>To provide information on BIE,DPA Special Education Fiscal Management</a:t>
            </a:r>
          </a:p>
          <a:p>
            <a:pPr marL="109728" indent="0">
              <a:buNone/>
            </a:pPr>
            <a:endParaRPr lang="en-US" sz="2200" dirty="0" smtClean="0"/>
          </a:p>
          <a:p>
            <a:r>
              <a:rPr lang="en-US" sz="2200" dirty="0" smtClean="0"/>
              <a:t>To provide the 2014-15 Desk Audit findings</a:t>
            </a:r>
          </a:p>
          <a:p>
            <a:pPr marL="109728" indent="0">
              <a:buNone/>
            </a:pPr>
            <a:endParaRPr lang="en-US" sz="2200" dirty="0" smtClean="0"/>
          </a:p>
          <a:p>
            <a:r>
              <a:rPr lang="en-US" sz="2200" dirty="0" smtClean="0"/>
              <a:t>To initiate technical assistance to the schools</a:t>
            </a:r>
          </a:p>
          <a:p>
            <a:pPr marL="109728" indent="0">
              <a:buNone/>
            </a:pPr>
            <a:endParaRPr lang="en-US" sz="2200" dirty="0" smtClean="0"/>
          </a:p>
          <a:p>
            <a:r>
              <a:rPr lang="en-US" sz="2200" dirty="0" smtClean="0"/>
              <a:t>To provide a time for schools to request clarification, ask questions and provide input to delivery of technical assistance and training</a:t>
            </a:r>
          </a:p>
          <a:p>
            <a:endParaRPr lang="en-US" dirty="0"/>
          </a:p>
        </p:txBody>
      </p:sp>
      <p:sp>
        <p:nvSpPr>
          <p:cNvPr id="2" name="Title 1"/>
          <p:cNvSpPr>
            <a:spLocks noGrp="1"/>
          </p:cNvSpPr>
          <p:nvPr>
            <p:ph type="title"/>
          </p:nvPr>
        </p:nvSpPr>
        <p:spPr/>
        <p:txBody>
          <a:bodyPr/>
          <a:lstStyle/>
          <a:p>
            <a:r>
              <a:rPr lang="en-US" dirty="0" smtClean="0"/>
              <a:t>The purpose of the training is:</a:t>
            </a:r>
            <a:endParaRPr lang="en-US" dirty="0"/>
          </a:p>
        </p:txBody>
      </p:sp>
    </p:spTree>
    <p:extLst>
      <p:ext uri="{BB962C8B-B14F-4D97-AF65-F5344CB8AC3E}">
        <p14:creationId xmlns:p14="http://schemas.microsoft.com/office/powerpoint/2010/main" val="2440360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200" dirty="0" smtClean="0"/>
              <a:t>School Part B Application: 3 Points</a:t>
            </a:r>
          </a:p>
          <a:p>
            <a:pPr lvl="1">
              <a:buFont typeface="Wingdings" panose="05000000000000000000" pitchFamily="2" charset="2"/>
              <a:buChar char="§"/>
            </a:pPr>
            <a:r>
              <a:rPr lang="en-US" sz="2200" dirty="0" smtClean="0"/>
              <a:t>Timely submission (1)</a:t>
            </a:r>
          </a:p>
          <a:p>
            <a:pPr lvl="1">
              <a:buFont typeface="Wingdings" panose="05000000000000000000" pitchFamily="2" charset="2"/>
              <a:buChar char="§"/>
            </a:pPr>
            <a:r>
              <a:rPr lang="en-US" sz="2200" dirty="0" smtClean="0"/>
              <a:t>Complete application (1)</a:t>
            </a:r>
          </a:p>
          <a:p>
            <a:pPr lvl="1">
              <a:buFont typeface="Wingdings" panose="05000000000000000000" pitchFamily="2" charset="2"/>
              <a:buChar char="§"/>
            </a:pPr>
            <a:r>
              <a:rPr lang="en-US" sz="2200" dirty="0" smtClean="0"/>
              <a:t>Signature after School Board Approval (1)</a:t>
            </a:r>
          </a:p>
          <a:p>
            <a:pPr marL="393192" lvl="1" indent="0">
              <a:buNone/>
            </a:pPr>
            <a:endParaRPr lang="en-US" sz="2200" dirty="0" smtClean="0"/>
          </a:p>
          <a:p>
            <a:r>
              <a:rPr lang="en-US" sz="2200" dirty="0" smtClean="0"/>
              <a:t>BIE Web Budget/Consolidated S W Budget</a:t>
            </a:r>
          </a:p>
          <a:p>
            <a:pPr lvl="1"/>
            <a:r>
              <a:rPr lang="en-US" sz="2200" dirty="0" smtClean="0"/>
              <a:t>K-8 Schools (19)</a:t>
            </a:r>
          </a:p>
          <a:p>
            <a:pPr lvl="1"/>
            <a:r>
              <a:rPr lang="en-US" sz="2200" dirty="0" smtClean="0"/>
              <a:t>K-12 Schools (23)</a:t>
            </a:r>
          </a:p>
          <a:p>
            <a:pPr marL="393192" lvl="1" indent="0">
              <a:buNone/>
            </a:pPr>
            <a:endParaRPr lang="en-US" sz="2200" dirty="0" smtClean="0"/>
          </a:p>
          <a:p>
            <a:r>
              <a:rPr lang="en-US" sz="2200" dirty="0" smtClean="0"/>
              <a:t>FASA (45)</a:t>
            </a:r>
          </a:p>
          <a:p>
            <a:pPr marL="109728" indent="0">
              <a:buNone/>
            </a:pPr>
            <a:endParaRPr lang="en-US" sz="2200" dirty="0" smtClean="0"/>
          </a:p>
          <a:p>
            <a:r>
              <a:rPr lang="en-US" sz="2200" dirty="0" smtClean="0"/>
              <a:t>CEIS (8)</a:t>
            </a:r>
            <a:endParaRPr lang="en-US" sz="2200" dirty="0"/>
          </a:p>
        </p:txBody>
      </p:sp>
      <p:sp>
        <p:nvSpPr>
          <p:cNvPr id="2" name="Title 1"/>
          <p:cNvSpPr>
            <a:spLocks noGrp="1"/>
          </p:cNvSpPr>
          <p:nvPr>
            <p:ph type="title"/>
          </p:nvPr>
        </p:nvSpPr>
        <p:spPr/>
        <p:txBody>
          <a:bodyPr/>
          <a:lstStyle/>
          <a:p>
            <a:r>
              <a:rPr lang="en-US" dirty="0" smtClean="0"/>
              <a:t>Desk Audit Process</a:t>
            </a:r>
            <a:endParaRPr lang="en-US" dirty="0"/>
          </a:p>
        </p:txBody>
      </p:sp>
    </p:spTree>
    <p:extLst>
      <p:ext uri="{BB962C8B-B14F-4D97-AF65-F5344CB8AC3E}">
        <p14:creationId xmlns:p14="http://schemas.microsoft.com/office/powerpoint/2010/main" val="1885303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62161136"/>
              </p:ext>
            </p:extLst>
          </p:nvPr>
        </p:nvGraphicFramePr>
        <p:xfrm>
          <a:off x="304800" y="2438400"/>
          <a:ext cx="8229600" cy="2951480"/>
        </p:xfrm>
        <a:graphic>
          <a:graphicData uri="http://schemas.openxmlformats.org/drawingml/2006/table">
            <a:tbl>
              <a:tblPr firstRow="1" bandRow="1">
                <a:tableStyleId>{5C22544A-7EE6-4342-B048-85BDC9FD1C3A}</a:tableStyleId>
              </a:tblPr>
              <a:tblGrid>
                <a:gridCol w="1028700"/>
                <a:gridCol w="1028700"/>
                <a:gridCol w="1009650"/>
                <a:gridCol w="1047750"/>
                <a:gridCol w="1028700"/>
                <a:gridCol w="1028700"/>
                <a:gridCol w="1028700"/>
                <a:gridCol w="1028700"/>
              </a:tblGrid>
              <a:tr h="731520">
                <a:tc>
                  <a:txBody>
                    <a:bodyPr/>
                    <a:lstStyle/>
                    <a:p>
                      <a:endParaRPr lang="en-US" sz="1600" dirty="0" smtClean="0">
                        <a:solidFill>
                          <a:sysClr val="windowText" lastClr="000000"/>
                        </a:solidFill>
                      </a:endParaRPr>
                    </a:p>
                    <a:p>
                      <a:r>
                        <a:rPr lang="en-US" sz="1600" dirty="0" smtClean="0">
                          <a:solidFill>
                            <a:sysClr val="windowText" lastClr="000000"/>
                          </a:solidFill>
                        </a:rPr>
                        <a:t>Regions</a:t>
                      </a:r>
                      <a:endParaRPr lang="en-US" sz="1600" dirty="0">
                        <a:solidFill>
                          <a:sysClr val="windowText" lastClr="000000"/>
                        </a:solidFill>
                      </a:endParaRPr>
                    </a:p>
                  </a:txBody>
                  <a:tcPr>
                    <a:solidFill>
                      <a:schemeClr val="bg2">
                        <a:lumMod val="90000"/>
                      </a:schemeClr>
                    </a:solidFill>
                  </a:tcPr>
                </a:tc>
                <a:tc gridSpan="2">
                  <a:txBody>
                    <a:bodyPr/>
                    <a:lstStyle/>
                    <a:p>
                      <a:pPr algn="ctr"/>
                      <a:r>
                        <a:rPr lang="en-US" sz="1600" dirty="0" smtClean="0">
                          <a:solidFill>
                            <a:sysClr val="windowText" lastClr="000000"/>
                          </a:solidFill>
                        </a:rPr>
                        <a:t># Low Risk Schools</a:t>
                      </a:r>
                    </a:p>
                    <a:p>
                      <a:pPr algn="ctr"/>
                      <a:endParaRPr lang="en-US" dirty="0">
                        <a:solidFill>
                          <a:sysClr val="windowText" lastClr="000000"/>
                        </a:solidFill>
                      </a:endParaRPr>
                    </a:p>
                  </a:txBody>
                  <a:tcPr>
                    <a:solidFill>
                      <a:schemeClr val="bg2">
                        <a:lumMod val="90000"/>
                      </a:schemeClr>
                    </a:solidFill>
                  </a:tcPr>
                </a:tc>
                <a:tc hMerge="1">
                  <a:txBody>
                    <a:bodyPr/>
                    <a:lstStyle/>
                    <a:p>
                      <a:pPr algn="ctr"/>
                      <a:endParaRPr lang="en-US" sz="1400" dirty="0">
                        <a:solidFill>
                          <a:sysClr val="windowText" lastClr="000000"/>
                        </a:solidFill>
                      </a:endParaRPr>
                    </a:p>
                  </a:txBody>
                  <a:tcPr>
                    <a:solidFill>
                      <a:srgbClr val="00B0F0"/>
                    </a:solidFill>
                  </a:tcPr>
                </a:tc>
                <a:tc gridSpan="2">
                  <a:txBody>
                    <a:bodyPr/>
                    <a:lstStyle/>
                    <a:p>
                      <a:pPr algn="ctr"/>
                      <a:r>
                        <a:rPr lang="en-US" sz="1600" dirty="0" smtClean="0">
                          <a:solidFill>
                            <a:sysClr val="windowText" lastClr="000000"/>
                          </a:solidFill>
                        </a:rPr>
                        <a:t>#</a:t>
                      </a:r>
                    </a:p>
                    <a:p>
                      <a:pPr algn="ctr"/>
                      <a:r>
                        <a:rPr lang="en-US" sz="1600" dirty="0" smtClean="0">
                          <a:solidFill>
                            <a:sysClr val="windowText" lastClr="000000"/>
                          </a:solidFill>
                        </a:rPr>
                        <a:t>Medium Risk </a:t>
                      </a:r>
                    </a:p>
                    <a:p>
                      <a:pPr algn="ctr"/>
                      <a:r>
                        <a:rPr lang="en-US" sz="1600" dirty="0" smtClean="0">
                          <a:solidFill>
                            <a:sysClr val="windowText" lastClr="000000"/>
                          </a:solidFill>
                        </a:rPr>
                        <a:t>Schools</a:t>
                      </a:r>
                    </a:p>
                    <a:p>
                      <a:pPr algn="ctr"/>
                      <a:endParaRPr lang="en-US" dirty="0">
                        <a:solidFill>
                          <a:sysClr val="windowText" lastClr="000000"/>
                        </a:solidFill>
                      </a:endParaRPr>
                    </a:p>
                  </a:txBody>
                  <a:tcPr>
                    <a:solidFill>
                      <a:schemeClr val="bg2">
                        <a:lumMod val="90000"/>
                      </a:schemeClr>
                    </a:solidFill>
                  </a:tcPr>
                </a:tc>
                <a:tc hMerge="1">
                  <a:txBody>
                    <a:bodyPr/>
                    <a:lstStyle/>
                    <a:p>
                      <a:pPr algn="ctr"/>
                      <a:endParaRPr lang="en-US" dirty="0">
                        <a:solidFill>
                          <a:sysClr val="windowText" lastClr="000000"/>
                        </a:solidFill>
                      </a:endParaRPr>
                    </a:p>
                  </a:txBody>
                  <a:tcPr>
                    <a:solidFill>
                      <a:srgbClr val="00B0F0"/>
                    </a:solidFill>
                  </a:tcPr>
                </a:tc>
                <a:tc gridSpan="2">
                  <a:txBody>
                    <a:bodyPr/>
                    <a:lstStyle/>
                    <a:p>
                      <a:pPr algn="ctr"/>
                      <a:r>
                        <a:rPr lang="en-US" sz="1600" dirty="0" smtClean="0">
                          <a:solidFill>
                            <a:sysClr val="windowText" lastClr="000000"/>
                          </a:solidFill>
                        </a:rPr>
                        <a:t>#</a:t>
                      </a:r>
                    </a:p>
                    <a:p>
                      <a:pPr algn="ctr"/>
                      <a:r>
                        <a:rPr lang="en-US" sz="1600" dirty="0" smtClean="0">
                          <a:solidFill>
                            <a:sysClr val="windowText" lastClr="000000"/>
                          </a:solidFill>
                        </a:rPr>
                        <a:t>High Risk </a:t>
                      </a:r>
                    </a:p>
                    <a:p>
                      <a:pPr algn="ctr"/>
                      <a:r>
                        <a:rPr lang="en-US" sz="1600" dirty="0" smtClean="0">
                          <a:solidFill>
                            <a:sysClr val="windowText" lastClr="000000"/>
                          </a:solidFill>
                        </a:rPr>
                        <a:t>Schools</a:t>
                      </a:r>
                      <a:r>
                        <a:rPr lang="en-US" sz="1600" baseline="0" dirty="0" smtClean="0">
                          <a:solidFill>
                            <a:sysClr val="windowText" lastClr="000000"/>
                          </a:solidFill>
                        </a:rPr>
                        <a:t> </a:t>
                      </a:r>
                    </a:p>
                    <a:p>
                      <a:pPr algn="ctr"/>
                      <a:endParaRPr lang="en-US" dirty="0">
                        <a:solidFill>
                          <a:sysClr val="windowText" lastClr="000000"/>
                        </a:solidFill>
                      </a:endParaRPr>
                    </a:p>
                  </a:txBody>
                  <a:tcPr>
                    <a:solidFill>
                      <a:schemeClr val="bg2">
                        <a:lumMod val="90000"/>
                      </a:schemeClr>
                    </a:solidFill>
                  </a:tcPr>
                </a:tc>
                <a:tc hMerge="1">
                  <a:txBody>
                    <a:bodyPr/>
                    <a:lstStyle/>
                    <a:p>
                      <a:pPr algn="ctr"/>
                      <a:endParaRPr lang="en-US" dirty="0">
                        <a:solidFill>
                          <a:sysClr val="windowText" lastClr="000000"/>
                        </a:solidFill>
                      </a:endParaRPr>
                    </a:p>
                  </a:txBody>
                  <a:tcPr>
                    <a:solidFill>
                      <a:srgbClr val="00B0F0"/>
                    </a:solidFill>
                  </a:tcPr>
                </a:tc>
                <a:tc>
                  <a:txBody>
                    <a:bodyPr/>
                    <a:lstStyle/>
                    <a:p>
                      <a:pPr algn="ctr"/>
                      <a:r>
                        <a:rPr lang="en-US" sz="1600" dirty="0" smtClean="0">
                          <a:solidFill>
                            <a:sysClr val="windowText" lastClr="000000"/>
                          </a:solidFill>
                        </a:rPr>
                        <a:t>Total</a:t>
                      </a:r>
                    </a:p>
                    <a:p>
                      <a:pPr algn="ctr"/>
                      <a:r>
                        <a:rPr lang="en-US" sz="1600" dirty="0" smtClean="0">
                          <a:solidFill>
                            <a:sysClr val="windowText" lastClr="000000"/>
                          </a:solidFill>
                        </a:rPr>
                        <a:t>Number of Schools</a:t>
                      </a:r>
                      <a:endParaRPr lang="en-US" sz="1600" dirty="0">
                        <a:solidFill>
                          <a:sysClr val="windowText" lastClr="000000"/>
                        </a:solidFill>
                      </a:endParaRPr>
                    </a:p>
                  </a:txBody>
                  <a:tcPr>
                    <a:solidFill>
                      <a:schemeClr val="bg2">
                        <a:lumMod val="90000"/>
                      </a:schemeClr>
                    </a:solidFill>
                  </a:tcPr>
                </a:tc>
              </a:tr>
              <a:tr h="370840">
                <a:tc>
                  <a:txBody>
                    <a:bodyPr/>
                    <a:lstStyle/>
                    <a:p>
                      <a:endParaRPr lang="en-US" dirty="0"/>
                    </a:p>
                  </a:txBody>
                  <a:tcPr/>
                </a:tc>
                <a:tc>
                  <a:txBody>
                    <a:bodyPr/>
                    <a:lstStyle/>
                    <a:p>
                      <a:pPr algn="l"/>
                      <a:r>
                        <a:rPr lang="en-US" sz="1400" b="1" dirty="0" smtClean="0"/>
                        <a:t>2014-15</a:t>
                      </a:r>
                      <a:endParaRPr lang="en-US" sz="1400" b="1" dirty="0"/>
                    </a:p>
                  </a:txBody>
                  <a:tcPr/>
                </a:tc>
                <a:tc>
                  <a:txBody>
                    <a:bodyPr/>
                    <a:lstStyle/>
                    <a:p>
                      <a:pPr algn="l"/>
                      <a:r>
                        <a:rPr lang="en-US" sz="1400" dirty="0" smtClean="0"/>
                        <a:t>2013-14</a:t>
                      </a:r>
                      <a:endParaRPr lang="en-US" sz="1400" dirty="0"/>
                    </a:p>
                  </a:txBody>
                  <a:tcPr>
                    <a:solidFill>
                      <a:schemeClr val="accent1">
                        <a:lumMod val="40000"/>
                        <a:lumOff val="60000"/>
                      </a:schemeClr>
                    </a:solidFill>
                  </a:tcPr>
                </a:tc>
                <a:tc>
                  <a:txBody>
                    <a:bodyPr/>
                    <a:lstStyle/>
                    <a:p>
                      <a:pPr algn="l"/>
                      <a:r>
                        <a:rPr lang="en-US" sz="1400" b="1" dirty="0" smtClean="0"/>
                        <a:t>2014-15</a:t>
                      </a:r>
                      <a:endParaRPr lang="en-US" sz="1400" b="1" dirty="0"/>
                    </a:p>
                  </a:txBody>
                  <a:tcPr/>
                </a:tc>
                <a:tc>
                  <a:txBody>
                    <a:bodyPr/>
                    <a:lstStyle/>
                    <a:p>
                      <a:pPr algn="l"/>
                      <a:r>
                        <a:rPr lang="en-US" sz="1400" dirty="0" smtClean="0"/>
                        <a:t>2013-14</a:t>
                      </a:r>
                      <a:endParaRPr lang="en-US" sz="1400" dirty="0"/>
                    </a:p>
                  </a:txBody>
                  <a:tcPr>
                    <a:solidFill>
                      <a:schemeClr val="accent1">
                        <a:lumMod val="40000"/>
                        <a:lumOff val="60000"/>
                      </a:schemeClr>
                    </a:solidFill>
                  </a:tcPr>
                </a:tc>
                <a:tc>
                  <a:txBody>
                    <a:bodyPr/>
                    <a:lstStyle/>
                    <a:p>
                      <a:pPr algn="l"/>
                      <a:r>
                        <a:rPr lang="en-US" sz="1400" b="1" dirty="0" smtClean="0"/>
                        <a:t>2014-15</a:t>
                      </a:r>
                      <a:endParaRPr lang="en-US" sz="1400" b="1" dirty="0"/>
                    </a:p>
                  </a:txBody>
                  <a:tcPr/>
                </a:tc>
                <a:tc>
                  <a:txBody>
                    <a:bodyPr/>
                    <a:lstStyle/>
                    <a:p>
                      <a:pPr algn="l"/>
                      <a:r>
                        <a:rPr lang="en-US" sz="1400" dirty="0" smtClean="0"/>
                        <a:t>2013-14</a:t>
                      </a:r>
                      <a:endParaRPr lang="en-US" sz="1400" dirty="0"/>
                    </a:p>
                  </a:txBody>
                  <a:tcPr>
                    <a:solidFill>
                      <a:schemeClr val="accent1">
                        <a:lumMod val="40000"/>
                        <a:lumOff val="60000"/>
                      </a:schemeClr>
                    </a:solidFill>
                  </a:tcPr>
                </a:tc>
                <a:tc>
                  <a:txBody>
                    <a:bodyPr/>
                    <a:lstStyle/>
                    <a:p>
                      <a:pPr algn="ctr"/>
                      <a:endParaRPr lang="en-US" dirty="0"/>
                    </a:p>
                  </a:txBody>
                  <a:tcPr/>
                </a:tc>
              </a:tr>
              <a:tr h="370840">
                <a:tc>
                  <a:txBody>
                    <a:bodyPr/>
                    <a:lstStyle/>
                    <a:p>
                      <a:r>
                        <a:rPr lang="en-US" dirty="0" smtClean="0"/>
                        <a:t>East</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p>
                  </a:txBody>
                  <a:tcPr>
                    <a:solidFill>
                      <a:schemeClr val="accent1">
                        <a:lumMod val="40000"/>
                        <a:lumOff val="60000"/>
                      </a:schemeClr>
                    </a:solidFill>
                  </a:tcPr>
                </a:tc>
                <a:tc>
                  <a:txBody>
                    <a:bodyPr/>
                    <a:lstStyle/>
                    <a:p>
                      <a:pPr algn="ctr"/>
                      <a:r>
                        <a:rPr lang="en-US" dirty="0" smtClean="0"/>
                        <a:t>21</a:t>
                      </a:r>
                      <a:endParaRPr lang="en-US" dirty="0"/>
                    </a:p>
                  </a:txBody>
                  <a:tcPr/>
                </a:tc>
                <a:tc>
                  <a:txBody>
                    <a:bodyPr/>
                    <a:lstStyle/>
                    <a:p>
                      <a:pPr algn="ctr"/>
                      <a:r>
                        <a:rPr lang="en-US" dirty="0" smtClean="0"/>
                        <a:t>25</a:t>
                      </a:r>
                      <a:endParaRPr lang="en-US" dirty="0"/>
                    </a:p>
                  </a:txBody>
                  <a:tcPr>
                    <a:solidFill>
                      <a:schemeClr val="accent1">
                        <a:lumMod val="40000"/>
                        <a:lumOff val="60000"/>
                      </a:schemeClr>
                    </a:solidFill>
                  </a:tcPr>
                </a:tc>
                <a:tc>
                  <a:txBody>
                    <a:bodyPr/>
                    <a:lstStyle/>
                    <a:p>
                      <a:pPr algn="ctr"/>
                      <a:r>
                        <a:rPr lang="en-US" dirty="0" smtClean="0"/>
                        <a:t>33</a:t>
                      </a:r>
                      <a:endParaRPr lang="en-US" dirty="0"/>
                    </a:p>
                  </a:txBody>
                  <a:tcPr/>
                </a:tc>
                <a:tc>
                  <a:txBody>
                    <a:bodyPr/>
                    <a:lstStyle/>
                    <a:p>
                      <a:pPr algn="ctr"/>
                      <a:r>
                        <a:rPr lang="en-US" dirty="0" smtClean="0"/>
                        <a:t>29</a:t>
                      </a:r>
                      <a:endParaRPr lang="en-US" dirty="0"/>
                    </a:p>
                  </a:txBody>
                  <a:tcPr>
                    <a:solidFill>
                      <a:schemeClr val="accent1">
                        <a:lumMod val="40000"/>
                        <a:lumOff val="60000"/>
                      </a:schemeClr>
                    </a:solidFill>
                  </a:tcPr>
                </a:tc>
                <a:tc>
                  <a:txBody>
                    <a:bodyPr/>
                    <a:lstStyle/>
                    <a:p>
                      <a:pPr algn="ctr"/>
                      <a:r>
                        <a:rPr lang="en-US" dirty="0" smtClean="0"/>
                        <a:t>55</a:t>
                      </a:r>
                      <a:endParaRPr lang="en-US" dirty="0"/>
                    </a:p>
                  </a:txBody>
                  <a:tcPr/>
                </a:tc>
              </a:tr>
              <a:tr h="370840">
                <a:tc>
                  <a:txBody>
                    <a:bodyPr/>
                    <a:lstStyle/>
                    <a:p>
                      <a:r>
                        <a:rPr lang="en-US" dirty="0" smtClean="0"/>
                        <a:t>Navajo</a:t>
                      </a:r>
                      <a:endParaRPr lang="en-US" dirty="0"/>
                    </a:p>
                  </a:txBody>
                  <a:tcPr/>
                </a:tc>
                <a:tc>
                  <a:txBody>
                    <a:bodyPr/>
                    <a:lstStyle/>
                    <a:p>
                      <a:pPr algn="ctr"/>
                      <a:r>
                        <a:rPr lang="en-US" dirty="0" smtClean="0"/>
                        <a:t>1</a:t>
                      </a:r>
                      <a:endParaRPr lang="en-US" dirty="0"/>
                    </a:p>
                  </a:txBody>
                  <a:tcPr/>
                </a:tc>
                <a:tc>
                  <a:txBody>
                    <a:bodyPr/>
                    <a:lstStyle/>
                    <a:p>
                      <a:pPr algn="ctr"/>
                      <a:r>
                        <a:rPr lang="en-US" dirty="0" smtClean="0"/>
                        <a:t>1</a:t>
                      </a:r>
                      <a:endParaRPr lang="en-US" dirty="0"/>
                    </a:p>
                  </a:txBody>
                  <a:tcPr>
                    <a:solidFill>
                      <a:schemeClr val="accent1">
                        <a:lumMod val="40000"/>
                        <a:lumOff val="60000"/>
                      </a:schemeClr>
                    </a:solidFill>
                  </a:tcPr>
                </a:tc>
                <a:tc>
                  <a:txBody>
                    <a:bodyPr/>
                    <a:lstStyle/>
                    <a:p>
                      <a:pPr algn="ctr"/>
                      <a:r>
                        <a:rPr lang="en-US" dirty="0" smtClean="0"/>
                        <a:t>20</a:t>
                      </a:r>
                      <a:endParaRPr lang="en-US" dirty="0"/>
                    </a:p>
                  </a:txBody>
                  <a:tcPr/>
                </a:tc>
                <a:tc>
                  <a:txBody>
                    <a:bodyPr/>
                    <a:lstStyle/>
                    <a:p>
                      <a:pPr algn="ctr"/>
                      <a:r>
                        <a:rPr lang="en-US" dirty="0" smtClean="0"/>
                        <a:t>20</a:t>
                      </a:r>
                      <a:endParaRPr lang="en-US" dirty="0"/>
                    </a:p>
                  </a:txBody>
                  <a:tcPr>
                    <a:solidFill>
                      <a:schemeClr val="accent1">
                        <a:lumMod val="40000"/>
                        <a:lumOff val="60000"/>
                      </a:schemeClr>
                    </a:solidFill>
                  </a:tcPr>
                </a:tc>
                <a:tc>
                  <a:txBody>
                    <a:bodyPr/>
                    <a:lstStyle/>
                    <a:p>
                      <a:pPr algn="ctr"/>
                      <a:r>
                        <a:rPr lang="en-US" dirty="0" smtClean="0"/>
                        <a:t>40</a:t>
                      </a:r>
                      <a:endParaRPr lang="en-US" dirty="0"/>
                    </a:p>
                  </a:txBody>
                  <a:tcPr/>
                </a:tc>
                <a:tc>
                  <a:txBody>
                    <a:bodyPr/>
                    <a:lstStyle/>
                    <a:p>
                      <a:pPr algn="ctr"/>
                      <a:r>
                        <a:rPr lang="en-US" dirty="0" smtClean="0"/>
                        <a:t>40</a:t>
                      </a:r>
                      <a:endParaRPr lang="en-US" dirty="0"/>
                    </a:p>
                  </a:txBody>
                  <a:tcPr>
                    <a:solidFill>
                      <a:schemeClr val="accent1">
                        <a:lumMod val="40000"/>
                        <a:lumOff val="60000"/>
                      </a:schemeClr>
                    </a:solidFill>
                  </a:tcPr>
                </a:tc>
                <a:tc>
                  <a:txBody>
                    <a:bodyPr/>
                    <a:lstStyle/>
                    <a:p>
                      <a:pPr algn="ctr"/>
                      <a:r>
                        <a:rPr lang="en-US" dirty="0" smtClean="0"/>
                        <a:t>61</a:t>
                      </a:r>
                      <a:endParaRPr lang="en-US" dirty="0"/>
                    </a:p>
                  </a:txBody>
                  <a:tcPr/>
                </a:tc>
              </a:tr>
              <a:tr h="370840">
                <a:tc>
                  <a:txBody>
                    <a:bodyPr/>
                    <a:lstStyle/>
                    <a:p>
                      <a:r>
                        <a:rPr lang="en-US" dirty="0" smtClean="0"/>
                        <a:t>West</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solidFill>
                      <a:schemeClr val="accent1">
                        <a:lumMod val="40000"/>
                        <a:lumOff val="60000"/>
                      </a:schemeClr>
                    </a:solidFill>
                  </a:tcPr>
                </a:tc>
                <a:tc>
                  <a:txBody>
                    <a:bodyPr/>
                    <a:lstStyle/>
                    <a:p>
                      <a:pPr algn="ctr"/>
                      <a:r>
                        <a:rPr lang="en-US" dirty="0" smtClean="0"/>
                        <a:t>16</a:t>
                      </a:r>
                      <a:endParaRPr lang="en-US" dirty="0"/>
                    </a:p>
                  </a:txBody>
                  <a:tcPr/>
                </a:tc>
                <a:tc>
                  <a:txBody>
                    <a:bodyPr/>
                    <a:lstStyle/>
                    <a:p>
                      <a:pPr algn="ctr"/>
                      <a:r>
                        <a:rPr lang="en-US" dirty="0" smtClean="0"/>
                        <a:t>16</a:t>
                      </a:r>
                      <a:endParaRPr lang="en-US" dirty="0"/>
                    </a:p>
                  </a:txBody>
                  <a:tcPr>
                    <a:solidFill>
                      <a:schemeClr val="accent1">
                        <a:lumMod val="40000"/>
                        <a:lumOff val="60000"/>
                      </a:schemeClr>
                    </a:solidFill>
                  </a:tcPr>
                </a:tc>
                <a:tc>
                  <a:txBody>
                    <a:bodyPr/>
                    <a:lstStyle/>
                    <a:p>
                      <a:pPr algn="ctr"/>
                      <a:r>
                        <a:rPr lang="en-US" dirty="0" smtClean="0"/>
                        <a:t>42</a:t>
                      </a:r>
                      <a:endParaRPr lang="en-US" dirty="0"/>
                    </a:p>
                  </a:txBody>
                  <a:tcPr/>
                </a:tc>
                <a:tc>
                  <a:txBody>
                    <a:bodyPr/>
                    <a:lstStyle/>
                    <a:p>
                      <a:pPr algn="ctr"/>
                      <a:r>
                        <a:rPr lang="en-US" dirty="0" smtClean="0"/>
                        <a:t>42</a:t>
                      </a:r>
                      <a:endParaRPr lang="en-US" dirty="0"/>
                    </a:p>
                  </a:txBody>
                  <a:tcPr>
                    <a:solidFill>
                      <a:schemeClr val="accent1">
                        <a:lumMod val="40000"/>
                        <a:lumOff val="60000"/>
                      </a:schemeClr>
                    </a:solidFill>
                  </a:tcPr>
                </a:tc>
                <a:tc>
                  <a:txBody>
                    <a:bodyPr/>
                    <a:lstStyle/>
                    <a:p>
                      <a:pPr algn="ctr"/>
                      <a:r>
                        <a:rPr lang="en-US" dirty="0" smtClean="0"/>
                        <a:t>60</a:t>
                      </a:r>
                      <a:endParaRPr lang="en-US" dirty="0"/>
                    </a:p>
                  </a:txBody>
                  <a:tcPr/>
                </a:tc>
              </a:tr>
              <a:tr h="370840">
                <a:tc>
                  <a:txBody>
                    <a:bodyPr/>
                    <a:lstStyle/>
                    <a:p>
                      <a:pPr algn="l"/>
                      <a:r>
                        <a:rPr lang="en-US" dirty="0" smtClean="0"/>
                        <a:t>Total</a:t>
                      </a:r>
                      <a:endParaRPr lang="en-US" dirty="0"/>
                    </a:p>
                  </a:txBody>
                  <a:tcPr/>
                </a:tc>
                <a:tc>
                  <a:txBody>
                    <a:bodyPr/>
                    <a:lstStyle/>
                    <a:p>
                      <a:pPr algn="ctr"/>
                      <a:r>
                        <a:rPr lang="en-US" dirty="0" smtClean="0"/>
                        <a:t>4</a:t>
                      </a:r>
                      <a:endParaRPr lang="en-US" dirty="0"/>
                    </a:p>
                  </a:txBody>
                  <a:tcPr/>
                </a:tc>
                <a:tc>
                  <a:txBody>
                    <a:bodyPr/>
                    <a:lstStyle/>
                    <a:p>
                      <a:pPr algn="ctr"/>
                      <a:r>
                        <a:rPr lang="en-US" dirty="0" smtClean="0"/>
                        <a:t>4</a:t>
                      </a:r>
                      <a:endParaRPr lang="en-US" dirty="0"/>
                    </a:p>
                  </a:txBody>
                  <a:tcPr>
                    <a:solidFill>
                      <a:schemeClr val="accent1">
                        <a:lumMod val="40000"/>
                        <a:lumOff val="60000"/>
                      </a:schemeClr>
                    </a:solidFill>
                  </a:tcPr>
                </a:tc>
                <a:tc>
                  <a:txBody>
                    <a:bodyPr/>
                    <a:lstStyle/>
                    <a:p>
                      <a:pPr algn="ctr"/>
                      <a:r>
                        <a:rPr lang="en-US" dirty="0" smtClean="0"/>
                        <a:t>57</a:t>
                      </a:r>
                      <a:endParaRPr lang="en-US" dirty="0"/>
                    </a:p>
                  </a:txBody>
                  <a:tcPr/>
                </a:tc>
                <a:tc>
                  <a:txBody>
                    <a:bodyPr/>
                    <a:lstStyle/>
                    <a:p>
                      <a:pPr algn="ctr"/>
                      <a:r>
                        <a:rPr lang="en-US" dirty="0" smtClean="0"/>
                        <a:t>61</a:t>
                      </a:r>
                      <a:endParaRPr lang="en-US" dirty="0"/>
                    </a:p>
                  </a:txBody>
                  <a:tcPr>
                    <a:solidFill>
                      <a:schemeClr val="accent1">
                        <a:lumMod val="40000"/>
                        <a:lumOff val="60000"/>
                      </a:schemeClr>
                    </a:solidFill>
                  </a:tcPr>
                </a:tc>
                <a:tc>
                  <a:txBody>
                    <a:bodyPr/>
                    <a:lstStyle/>
                    <a:p>
                      <a:pPr algn="ctr"/>
                      <a:r>
                        <a:rPr lang="en-US" dirty="0" smtClean="0"/>
                        <a:t>115</a:t>
                      </a:r>
                      <a:endParaRPr lang="en-US" dirty="0"/>
                    </a:p>
                  </a:txBody>
                  <a:tcPr/>
                </a:tc>
                <a:tc>
                  <a:txBody>
                    <a:bodyPr/>
                    <a:lstStyle/>
                    <a:p>
                      <a:pPr algn="ctr"/>
                      <a:r>
                        <a:rPr lang="en-US" dirty="0" smtClean="0"/>
                        <a:t>111</a:t>
                      </a:r>
                      <a:endParaRPr lang="en-US" dirty="0"/>
                    </a:p>
                  </a:txBody>
                  <a:tcPr>
                    <a:solidFill>
                      <a:schemeClr val="accent1">
                        <a:lumMod val="40000"/>
                        <a:lumOff val="60000"/>
                      </a:schemeClr>
                    </a:solidFill>
                  </a:tcPr>
                </a:tc>
                <a:tc>
                  <a:txBody>
                    <a:bodyPr/>
                    <a:lstStyle/>
                    <a:p>
                      <a:pPr algn="ctr"/>
                      <a:r>
                        <a:rPr lang="en-US" dirty="0" smtClean="0"/>
                        <a:t>176</a:t>
                      </a:r>
                      <a:endParaRPr lang="en-US" dirty="0"/>
                    </a:p>
                  </a:txBody>
                  <a:tcPr/>
                </a:tc>
              </a:tr>
            </a:tbl>
          </a:graphicData>
        </a:graphic>
      </p:graphicFrame>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Fiscal Risk Desk Audit School Results</a:t>
            </a:r>
            <a:endParaRPr lang="en-US" dirty="0"/>
          </a:p>
        </p:txBody>
      </p:sp>
    </p:spTree>
    <p:extLst>
      <p:ext uri="{BB962C8B-B14F-4D97-AF65-F5344CB8AC3E}">
        <p14:creationId xmlns:p14="http://schemas.microsoft.com/office/powerpoint/2010/main" val="12280654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200" dirty="0" smtClean="0"/>
              <a:t>Timely submission of the budget with appropriate signatures?</a:t>
            </a:r>
          </a:p>
          <a:p>
            <a:pPr marL="109728" indent="0">
              <a:buNone/>
            </a:pPr>
            <a:endParaRPr lang="en-US" sz="2200" dirty="0" smtClean="0"/>
          </a:p>
          <a:p>
            <a:r>
              <a:rPr lang="en-US" sz="2200" dirty="0" smtClean="0"/>
              <a:t>Were there </a:t>
            </a:r>
            <a:r>
              <a:rPr lang="en-US" sz="2200" b="1" dirty="0" smtClean="0"/>
              <a:t>adequate allocations </a:t>
            </a:r>
            <a:r>
              <a:rPr lang="en-US" sz="2200" dirty="0" smtClean="0"/>
              <a:t>and </a:t>
            </a:r>
            <a:r>
              <a:rPr lang="en-US" sz="2200" b="1" dirty="0" smtClean="0"/>
              <a:t>justification</a:t>
            </a:r>
            <a:r>
              <a:rPr lang="en-US" sz="2200" dirty="0" smtClean="0"/>
              <a:t> provided to support the allocation?</a:t>
            </a:r>
          </a:p>
          <a:p>
            <a:pPr lvl="1">
              <a:buFont typeface="Wingdings" panose="05000000000000000000" pitchFamily="2" charset="2"/>
              <a:buChar char="§"/>
            </a:pPr>
            <a:r>
              <a:rPr lang="en-US" sz="2200" dirty="0" smtClean="0"/>
              <a:t>Fulltime Equivalency's (FTE) for personnel (Student/Teacher Ratio</a:t>
            </a:r>
          </a:p>
          <a:p>
            <a:pPr lvl="1">
              <a:buFont typeface="Wingdings" panose="05000000000000000000" pitchFamily="2" charset="2"/>
              <a:buChar char="§"/>
            </a:pPr>
            <a:r>
              <a:rPr lang="en-US" sz="2200" dirty="0" smtClean="0"/>
              <a:t>Paraprofessionals </a:t>
            </a:r>
          </a:p>
          <a:p>
            <a:pPr lvl="1">
              <a:buFont typeface="Wingdings" panose="05000000000000000000" pitchFamily="2" charset="2"/>
              <a:buChar char="§"/>
            </a:pPr>
            <a:r>
              <a:rPr lang="en-US" sz="2200" dirty="0" smtClean="0"/>
              <a:t>Special Education Teacher Supplies, materials, equipment and assistive technology</a:t>
            </a:r>
            <a:endParaRPr lang="en-US" sz="2200" dirty="0"/>
          </a:p>
        </p:txBody>
      </p:sp>
      <p:sp>
        <p:nvSpPr>
          <p:cNvPr id="2" name="Title 1"/>
          <p:cNvSpPr>
            <a:spLocks noGrp="1"/>
          </p:cNvSpPr>
          <p:nvPr>
            <p:ph type="title"/>
          </p:nvPr>
        </p:nvSpPr>
        <p:spPr/>
        <p:txBody>
          <a:bodyPr/>
          <a:lstStyle/>
          <a:p>
            <a:r>
              <a:rPr lang="en-US" dirty="0" smtClean="0"/>
              <a:t>Budget Reviews</a:t>
            </a:r>
            <a:endParaRPr lang="en-US" dirty="0"/>
          </a:p>
        </p:txBody>
      </p:sp>
    </p:spTree>
    <p:extLst>
      <p:ext uri="{BB962C8B-B14F-4D97-AF65-F5344CB8AC3E}">
        <p14:creationId xmlns:p14="http://schemas.microsoft.com/office/powerpoint/2010/main" val="17739606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1"/>
            <a:r>
              <a:rPr lang="en-US" sz="2200" dirty="0" smtClean="0"/>
              <a:t>Professional Development for total school staff, for special education staff, and/or provided based on needs of individual SWD. </a:t>
            </a:r>
          </a:p>
          <a:p>
            <a:pPr lvl="1"/>
            <a:endParaRPr lang="en-US" sz="2200" dirty="0" smtClean="0"/>
          </a:p>
          <a:p>
            <a:pPr lvl="1">
              <a:buFont typeface="Wingdings" panose="05000000000000000000" pitchFamily="2" charset="2"/>
              <a:buChar char="§"/>
            </a:pPr>
            <a:r>
              <a:rPr lang="en-US" sz="2200" dirty="0" smtClean="0"/>
              <a:t>Transportation as a related service for SWD</a:t>
            </a:r>
          </a:p>
          <a:p>
            <a:pPr marL="393192" lvl="1" indent="0">
              <a:buNone/>
            </a:pPr>
            <a:endParaRPr lang="en-US" sz="2200" dirty="0" smtClean="0"/>
          </a:p>
          <a:p>
            <a:pPr lvl="1">
              <a:buFont typeface="Wingdings" panose="05000000000000000000" pitchFamily="2" charset="2"/>
              <a:buChar char="§"/>
            </a:pPr>
            <a:r>
              <a:rPr lang="en-US" sz="2200" dirty="0" smtClean="0"/>
              <a:t>Parent Training</a:t>
            </a:r>
          </a:p>
          <a:p>
            <a:pPr marL="393192" lvl="1" indent="0">
              <a:buNone/>
            </a:pPr>
            <a:endParaRPr lang="en-US" sz="2200" dirty="0" smtClean="0"/>
          </a:p>
          <a:p>
            <a:pPr lvl="1">
              <a:buFont typeface="Wingdings" panose="05000000000000000000" pitchFamily="2" charset="2"/>
              <a:buChar char="§"/>
            </a:pPr>
            <a:r>
              <a:rPr lang="en-US" sz="2200" dirty="0" smtClean="0"/>
              <a:t>Child Find Activities</a:t>
            </a:r>
          </a:p>
          <a:p>
            <a:pPr marL="393192" lvl="1" indent="0">
              <a:buNone/>
            </a:pPr>
            <a:endParaRPr lang="en-US" sz="2200" dirty="0" smtClean="0">
              <a:solidFill>
                <a:srgbClr val="FF0000"/>
              </a:solidFill>
            </a:endParaRPr>
          </a:p>
          <a:p>
            <a:pPr lvl="1">
              <a:buFont typeface="Wingdings" panose="05000000000000000000" pitchFamily="2" charset="2"/>
              <a:buChar char="§"/>
            </a:pPr>
            <a:r>
              <a:rPr lang="en-US" sz="2200" dirty="0" smtClean="0"/>
              <a:t>Least Restrictive Environment (LRE) placements in settings away from the school (incarceration, intensive specialized instruction or therapy, illness of student)</a:t>
            </a:r>
            <a:endParaRPr lang="en-US" sz="2200" dirty="0"/>
          </a:p>
        </p:txBody>
      </p:sp>
      <p:sp>
        <p:nvSpPr>
          <p:cNvPr id="2" name="Title 1"/>
          <p:cNvSpPr>
            <a:spLocks noGrp="1"/>
          </p:cNvSpPr>
          <p:nvPr>
            <p:ph type="title"/>
          </p:nvPr>
        </p:nvSpPr>
        <p:spPr/>
        <p:txBody>
          <a:bodyPr/>
          <a:lstStyle/>
          <a:p>
            <a:r>
              <a:rPr lang="en-US" dirty="0"/>
              <a:t>Budget </a:t>
            </a:r>
            <a:r>
              <a:rPr lang="en-US" dirty="0" smtClean="0"/>
              <a:t>Reviews Cont.</a:t>
            </a:r>
            <a:endParaRPr lang="en-US" dirty="0"/>
          </a:p>
        </p:txBody>
      </p:sp>
    </p:spTree>
    <p:extLst>
      <p:ext uri="{BB962C8B-B14F-4D97-AF65-F5344CB8AC3E}">
        <p14:creationId xmlns:p14="http://schemas.microsoft.com/office/powerpoint/2010/main" val="28127321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200" dirty="0" smtClean="0"/>
              <a:t>Most schools demonstrated appropriate use of Special Education funds in the following areas:</a:t>
            </a:r>
          </a:p>
          <a:p>
            <a:r>
              <a:rPr lang="en-US" sz="2200" dirty="0" smtClean="0"/>
              <a:t>Transportation</a:t>
            </a:r>
          </a:p>
          <a:p>
            <a:r>
              <a:rPr lang="en-US" sz="2200" dirty="0" smtClean="0"/>
              <a:t>Personnel </a:t>
            </a:r>
          </a:p>
          <a:p>
            <a:pPr lvl="1">
              <a:buFont typeface="Wingdings" panose="05000000000000000000" pitchFamily="2" charset="2"/>
              <a:buChar char="§"/>
            </a:pPr>
            <a:r>
              <a:rPr lang="en-US" sz="2200" dirty="0" smtClean="0"/>
              <a:t>Related Services</a:t>
            </a:r>
          </a:p>
          <a:p>
            <a:pPr lvl="1">
              <a:buFont typeface="Wingdings" panose="05000000000000000000" pitchFamily="2" charset="2"/>
              <a:buChar char="§"/>
            </a:pPr>
            <a:r>
              <a:rPr lang="en-US" sz="2200" dirty="0" smtClean="0"/>
              <a:t>Special Education Teachers</a:t>
            </a:r>
          </a:p>
          <a:p>
            <a:r>
              <a:rPr lang="en-US" sz="2200" dirty="0" smtClean="0"/>
              <a:t>Majority of schools provided Budgets </a:t>
            </a:r>
          </a:p>
          <a:p>
            <a:r>
              <a:rPr lang="en-US" sz="2200" dirty="0" smtClean="0"/>
              <a:t>Few entries of “Inappropriate </a:t>
            </a:r>
            <a:r>
              <a:rPr lang="en-US" sz="2200" dirty="0"/>
              <a:t>and Non Allowable </a:t>
            </a:r>
            <a:r>
              <a:rPr lang="en-US" sz="2200" dirty="0" smtClean="0"/>
              <a:t>Costs”</a:t>
            </a:r>
          </a:p>
          <a:p>
            <a:r>
              <a:rPr lang="en-US" sz="2200" dirty="0" smtClean="0"/>
              <a:t>Understanding the definition of Allowable Cost</a:t>
            </a:r>
          </a:p>
          <a:p>
            <a:r>
              <a:rPr lang="en-US" sz="2200" dirty="0" smtClean="0"/>
              <a:t>Utilization of the Allowable Cost Document</a:t>
            </a:r>
            <a:endParaRPr lang="en-US" sz="2200" dirty="0"/>
          </a:p>
          <a:p>
            <a:pPr marL="0" indent="0">
              <a:buNone/>
            </a:pPr>
            <a:endParaRPr lang="en-US" dirty="0" smtClean="0"/>
          </a:p>
          <a:p>
            <a:pPr marL="0" indent="0">
              <a:buNone/>
            </a:pPr>
            <a:endParaRPr lang="en-US" dirty="0" smtClean="0"/>
          </a:p>
          <a:p>
            <a:endParaRPr lang="en-US" dirty="0"/>
          </a:p>
        </p:txBody>
      </p:sp>
      <p:sp>
        <p:nvSpPr>
          <p:cNvPr id="2" name="Title 1"/>
          <p:cNvSpPr>
            <a:spLocks noGrp="1"/>
          </p:cNvSpPr>
          <p:nvPr>
            <p:ph type="title"/>
          </p:nvPr>
        </p:nvSpPr>
        <p:spPr/>
        <p:txBody>
          <a:bodyPr>
            <a:normAutofit/>
          </a:bodyPr>
          <a:lstStyle/>
          <a:p>
            <a:r>
              <a:rPr lang="en-US" dirty="0" smtClean="0"/>
              <a:t>Budget Analysis</a:t>
            </a:r>
            <a:endParaRPr lang="en-US" dirty="0"/>
          </a:p>
        </p:txBody>
      </p:sp>
    </p:spTree>
    <p:extLst>
      <p:ext uri="{BB962C8B-B14F-4D97-AF65-F5344CB8AC3E}">
        <p14:creationId xmlns:p14="http://schemas.microsoft.com/office/powerpoint/2010/main" val="9593555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r>
              <a:rPr lang="en-US" sz="2400" dirty="0" smtClean="0"/>
              <a:t>Questionable Costs</a:t>
            </a:r>
            <a:endParaRPr lang="en-US" dirty="0"/>
          </a:p>
        </p:txBody>
      </p:sp>
      <p:sp>
        <p:nvSpPr>
          <p:cNvPr id="2" name="Title 1"/>
          <p:cNvSpPr>
            <a:spLocks noGrp="1"/>
          </p:cNvSpPr>
          <p:nvPr>
            <p:ph type="title"/>
          </p:nvPr>
        </p:nvSpPr>
        <p:spPr>
          <a:xfrm>
            <a:off x="457200" y="274638"/>
            <a:ext cx="8229600" cy="944562"/>
          </a:xfrm>
        </p:spPr>
        <p:txBody>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301326291"/>
              </p:ext>
            </p:extLst>
          </p:nvPr>
        </p:nvGraphicFramePr>
        <p:xfrm>
          <a:off x="3352800" y="1905000"/>
          <a:ext cx="3048000" cy="3779520"/>
        </p:xfrm>
        <a:graphic>
          <a:graphicData uri="http://schemas.openxmlformats.org/drawingml/2006/table">
            <a:tbl>
              <a:tblPr firstRow="1" bandRow="1">
                <a:tableStyleId>{5C22544A-7EE6-4342-B048-85BDC9FD1C3A}</a:tableStyleId>
              </a:tblPr>
              <a:tblGrid>
                <a:gridCol w="3048000"/>
              </a:tblGrid>
              <a:tr h="370840">
                <a:tc>
                  <a:txBody>
                    <a:bodyPr/>
                    <a:lstStyle/>
                    <a:p>
                      <a:pPr algn="ctr"/>
                      <a:r>
                        <a:rPr lang="en-US" dirty="0" smtClean="0"/>
                        <a:t>Budget Item</a:t>
                      </a:r>
                      <a:endParaRPr lang="en-US" dirty="0"/>
                    </a:p>
                  </a:txBody>
                  <a:tcPr/>
                </a:tc>
              </a:tr>
              <a:tr h="370840">
                <a:tc>
                  <a:txBody>
                    <a:bodyPr/>
                    <a:lstStyle/>
                    <a:p>
                      <a:pPr algn="ctr"/>
                      <a:r>
                        <a:rPr lang="en-US" dirty="0" smtClean="0">
                          <a:solidFill>
                            <a:srgbClr val="FF0000"/>
                          </a:solidFill>
                        </a:rPr>
                        <a:t>Parent Training</a:t>
                      </a:r>
                      <a:endParaRPr lang="en-US" dirty="0">
                        <a:solidFill>
                          <a:srgbClr val="FF0000"/>
                        </a:solidFill>
                      </a:endParaRPr>
                    </a:p>
                  </a:txBody>
                  <a:tcPr/>
                </a:tc>
              </a:tr>
              <a:tr h="370840">
                <a:tc>
                  <a:txBody>
                    <a:bodyPr/>
                    <a:lstStyle/>
                    <a:p>
                      <a:pPr algn="ctr"/>
                      <a:r>
                        <a:rPr lang="en-US" dirty="0" smtClean="0"/>
                        <a:t>Assistive Technology</a:t>
                      </a:r>
                      <a:endParaRPr lang="en-US" dirty="0"/>
                    </a:p>
                  </a:txBody>
                  <a:tcPr/>
                </a:tc>
              </a:tr>
              <a:tr h="370840">
                <a:tc>
                  <a:txBody>
                    <a:bodyPr/>
                    <a:lstStyle/>
                    <a:p>
                      <a:pPr algn="ctr"/>
                      <a:r>
                        <a:rPr lang="en-US" dirty="0" smtClean="0">
                          <a:solidFill>
                            <a:srgbClr val="FF0000"/>
                          </a:solidFill>
                        </a:rPr>
                        <a:t>Child Find</a:t>
                      </a:r>
                      <a:endParaRPr lang="en-US" dirty="0">
                        <a:solidFill>
                          <a:srgbClr val="FF0000"/>
                        </a:solidFill>
                      </a:endParaRPr>
                    </a:p>
                  </a:txBody>
                  <a:tcPr/>
                </a:tc>
              </a:tr>
              <a:tr h="370840">
                <a:tc>
                  <a:txBody>
                    <a:bodyPr/>
                    <a:lstStyle/>
                    <a:p>
                      <a:pPr algn="ctr"/>
                      <a:r>
                        <a:rPr lang="en-US" dirty="0" smtClean="0"/>
                        <a:t>Equipment </a:t>
                      </a:r>
                    </a:p>
                    <a:p>
                      <a:pPr algn="ctr"/>
                      <a:r>
                        <a:rPr lang="en-US" dirty="0" smtClean="0"/>
                        <a:t>Materials </a:t>
                      </a:r>
                    </a:p>
                    <a:p>
                      <a:pPr algn="ctr"/>
                      <a:r>
                        <a:rPr lang="en-US" dirty="0" smtClean="0"/>
                        <a:t>Supplies </a:t>
                      </a:r>
                      <a:endParaRPr lang="en-US" dirty="0"/>
                    </a:p>
                  </a:txBody>
                  <a:tcPr/>
                </a:tc>
              </a:tr>
              <a:tr h="370840">
                <a:tc>
                  <a:txBody>
                    <a:bodyPr/>
                    <a:lstStyle/>
                    <a:p>
                      <a:pPr algn="ctr"/>
                      <a:r>
                        <a:rPr lang="en-US" dirty="0" smtClean="0"/>
                        <a:t>Staff</a:t>
                      </a:r>
                      <a:r>
                        <a:rPr lang="en-US" baseline="0" dirty="0" smtClean="0"/>
                        <a:t> Training</a:t>
                      </a:r>
                      <a:endParaRPr lang="en-US" dirty="0"/>
                    </a:p>
                  </a:txBody>
                  <a:tcPr/>
                </a:tc>
              </a:tr>
              <a:tr h="370840">
                <a:tc>
                  <a:txBody>
                    <a:bodyPr/>
                    <a:lstStyle/>
                    <a:p>
                      <a:pPr algn="ctr"/>
                      <a:r>
                        <a:rPr lang="en-US" dirty="0" smtClean="0">
                          <a:solidFill>
                            <a:srgbClr val="FF0000"/>
                          </a:solidFill>
                        </a:rPr>
                        <a:t>Secondary</a:t>
                      </a:r>
                      <a:r>
                        <a:rPr lang="en-US" baseline="0" dirty="0" smtClean="0">
                          <a:solidFill>
                            <a:srgbClr val="FF0000"/>
                          </a:solidFill>
                        </a:rPr>
                        <a:t> Transition Specialist</a:t>
                      </a:r>
                      <a:endParaRPr lang="en-US" dirty="0">
                        <a:solidFill>
                          <a:srgbClr val="FF0000"/>
                        </a:solidFill>
                      </a:endParaRPr>
                    </a:p>
                  </a:txBody>
                  <a:tcPr/>
                </a:tc>
              </a:tr>
              <a:tr h="370840">
                <a:tc>
                  <a:txBody>
                    <a:bodyPr/>
                    <a:lstStyle/>
                    <a:p>
                      <a:pPr algn="ctr"/>
                      <a:r>
                        <a:rPr lang="en-US" dirty="0" smtClean="0">
                          <a:solidFill>
                            <a:srgbClr val="FF0000"/>
                          </a:solidFill>
                        </a:rPr>
                        <a:t>Work Study Programs</a:t>
                      </a:r>
                      <a:endParaRPr lang="en-US" dirty="0">
                        <a:solidFill>
                          <a:srgbClr val="FF0000"/>
                        </a:solidFill>
                      </a:endParaRPr>
                    </a:p>
                  </a:txBody>
                  <a:tcPr/>
                </a:tc>
              </a:tr>
            </a:tbl>
          </a:graphicData>
        </a:graphic>
      </p:graphicFrame>
    </p:spTree>
    <p:extLst>
      <p:ext uri="{BB962C8B-B14F-4D97-AF65-F5344CB8AC3E}">
        <p14:creationId xmlns:p14="http://schemas.microsoft.com/office/powerpoint/2010/main" val="37256556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Areas of improvement:</a:t>
            </a:r>
          </a:p>
          <a:p>
            <a:pPr lvl="1">
              <a:buFont typeface="Wingdings" panose="05000000000000000000" pitchFamily="2" charset="2"/>
              <a:buChar char="§"/>
            </a:pPr>
            <a:r>
              <a:rPr lang="en-US" sz="2200" dirty="0" smtClean="0"/>
              <a:t>The upload documents into Native Star</a:t>
            </a:r>
          </a:p>
          <a:p>
            <a:pPr marL="393192" lvl="1" indent="0">
              <a:buNone/>
            </a:pPr>
            <a:endParaRPr lang="en-US" sz="2200" dirty="0" smtClean="0"/>
          </a:p>
          <a:p>
            <a:pPr lvl="1">
              <a:buFont typeface="Wingdings" panose="05000000000000000000" pitchFamily="2" charset="2"/>
              <a:buChar char="§"/>
            </a:pPr>
            <a:r>
              <a:rPr lang="en-US" sz="2400" dirty="0"/>
              <a:t>Internal controls </a:t>
            </a:r>
            <a:r>
              <a:rPr lang="en-US" sz="2400" dirty="0" smtClean="0"/>
              <a:t>– </a:t>
            </a:r>
          </a:p>
          <a:p>
            <a:pPr lvl="2">
              <a:buFont typeface="Wingdings" panose="05000000000000000000" pitchFamily="2" charset="2"/>
              <a:buChar char="§"/>
            </a:pPr>
            <a:r>
              <a:rPr lang="en-US" sz="2200" dirty="0" smtClean="0"/>
              <a:t>describing the process for monitoring internal controls.</a:t>
            </a:r>
          </a:p>
          <a:p>
            <a:pPr lvl="2">
              <a:buFont typeface="Wingdings" panose="05000000000000000000" pitchFamily="2" charset="2"/>
              <a:buChar char="§"/>
            </a:pPr>
            <a:r>
              <a:rPr lang="en-US" sz="2200" dirty="0" smtClean="0"/>
              <a:t>Separation </a:t>
            </a:r>
            <a:r>
              <a:rPr lang="en-US" sz="2200" dirty="0"/>
              <a:t>of </a:t>
            </a:r>
            <a:r>
              <a:rPr lang="en-US" sz="2200" dirty="0" smtClean="0"/>
              <a:t>duties</a:t>
            </a:r>
          </a:p>
          <a:p>
            <a:pPr lvl="2">
              <a:buFont typeface="Wingdings" panose="05000000000000000000" pitchFamily="2" charset="2"/>
              <a:buChar char="§"/>
            </a:pPr>
            <a:r>
              <a:rPr lang="en-US" sz="2200" dirty="0" smtClean="0"/>
              <a:t>Assessing of fiscal risk as it relates to theft &amp; embezzling</a:t>
            </a:r>
          </a:p>
          <a:p>
            <a:pPr marL="630936" lvl="2" indent="0">
              <a:buNone/>
            </a:pPr>
            <a:endParaRPr lang="en-US" sz="2200" dirty="0" smtClean="0"/>
          </a:p>
          <a:p>
            <a:pPr lvl="1">
              <a:buFont typeface="Wingdings" panose="05000000000000000000" pitchFamily="2" charset="2"/>
              <a:buChar char="§"/>
            </a:pPr>
            <a:r>
              <a:rPr lang="en-US" sz="2200" dirty="0" smtClean="0"/>
              <a:t>Travel </a:t>
            </a:r>
            <a:r>
              <a:rPr lang="en-US" sz="2200" dirty="0"/>
              <a:t>and </a:t>
            </a:r>
            <a:r>
              <a:rPr lang="en-US" sz="2200" dirty="0" smtClean="0"/>
              <a:t>training input of staff who attended, position and purpose </a:t>
            </a:r>
          </a:p>
          <a:p>
            <a:pPr marL="393192" lvl="1" indent="0">
              <a:buNone/>
            </a:pPr>
            <a:endParaRPr lang="en-US" sz="2200" dirty="0" smtClean="0"/>
          </a:p>
          <a:p>
            <a:pPr lvl="1">
              <a:buFont typeface="Wingdings" panose="05000000000000000000" pitchFamily="2" charset="2"/>
              <a:buChar char="§"/>
            </a:pPr>
            <a:endParaRPr lang="en-US" dirty="0" smtClean="0"/>
          </a:p>
        </p:txBody>
      </p:sp>
      <p:sp>
        <p:nvSpPr>
          <p:cNvPr id="2" name="Title 1"/>
          <p:cNvSpPr>
            <a:spLocks noGrp="1"/>
          </p:cNvSpPr>
          <p:nvPr>
            <p:ph type="title"/>
          </p:nvPr>
        </p:nvSpPr>
        <p:spPr/>
        <p:txBody>
          <a:bodyPr>
            <a:normAutofit/>
          </a:bodyPr>
          <a:lstStyle/>
          <a:p>
            <a:r>
              <a:rPr lang="en-US" dirty="0" smtClean="0"/>
              <a:t>FASA Analysis</a:t>
            </a:r>
            <a:endParaRPr lang="en-US" dirty="0"/>
          </a:p>
        </p:txBody>
      </p:sp>
    </p:spTree>
    <p:extLst>
      <p:ext uri="{BB962C8B-B14F-4D97-AF65-F5344CB8AC3E}">
        <p14:creationId xmlns:p14="http://schemas.microsoft.com/office/powerpoint/2010/main" val="945951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buFont typeface="Wingdings" panose="05000000000000000000" pitchFamily="2" charset="2"/>
              <a:buChar char="§"/>
            </a:pPr>
            <a:endParaRPr lang="en-US" sz="2000" dirty="0"/>
          </a:p>
          <a:p>
            <a:pPr lvl="1">
              <a:buFont typeface="Wingdings" panose="05000000000000000000" pitchFamily="2" charset="2"/>
              <a:buChar char="§"/>
            </a:pPr>
            <a:r>
              <a:rPr lang="en-US" sz="2000" dirty="0" smtClean="0"/>
              <a:t>Carryover</a:t>
            </a:r>
          </a:p>
          <a:p>
            <a:pPr marL="393192" lvl="1" indent="0">
              <a:buNone/>
            </a:pPr>
            <a:endParaRPr lang="en-US" sz="2000" dirty="0"/>
          </a:p>
          <a:p>
            <a:pPr lvl="1">
              <a:buFont typeface="Wingdings" panose="05000000000000000000" pitchFamily="2" charset="2"/>
              <a:buChar char="§"/>
            </a:pPr>
            <a:r>
              <a:rPr lang="en-US" sz="2000" dirty="0"/>
              <a:t>Inventory and safeguard to ensure fraud is not </a:t>
            </a:r>
            <a:r>
              <a:rPr lang="en-US" sz="2000" dirty="0" smtClean="0"/>
              <a:t>occurring</a:t>
            </a:r>
          </a:p>
          <a:p>
            <a:pPr marL="393192" lvl="1" indent="0">
              <a:buNone/>
            </a:pPr>
            <a:endParaRPr lang="en-US" sz="2000" dirty="0"/>
          </a:p>
          <a:p>
            <a:pPr lvl="1">
              <a:buFont typeface="Wingdings" panose="05000000000000000000" pitchFamily="2" charset="2"/>
              <a:buChar char="§"/>
            </a:pPr>
            <a:r>
              <a:rPr lang="en-US" sz="2000" dirty="0"/>
              <a:t>Special education coordinator/lead teacher not involved in the verification of purchase of supplies, and contracts</a:t>
            </a:r>
            <a:r>
              <a:rPr lang="en-US" sz="2000" dirty="0" smtClean="0"/>
              <a:t>.</a:t>
            </a:r>
          </a:p>
          <a:p>
            <a:pPr marL="393192" lvl="1" indent="0">
              <a:buNone/>
            </a:pPr>
            <a:endParaRPr lang="en-US" sz="2000" dirty="0"/>
          </a:p>
          <a:p>
            <a:pPr lvl="1">
              <a:buFont typeface="Wingdings" panose="05000000000000000000" pitchFamily="2" charset="2"/>
              <a:buChar char="§"/>
            </a:pPr>
            <a:r>
              <a:rPr lang="en-US" sz="2000" dirty="0"/>
              <a:t>Justification of unusual </a:t>
            </a:r>
            <a:r>
              <a:rPr lang="en-US" sz="2000" dirty="0" smtClean="0"/>
              <a:t>items</a:t>
            </a:r>
          </a:p>
          <a:p>
            <a:pPr lvl="1">
              <a:buFont typeface="Wingdings" panose="05000000000000000000" pitchFamily="2" charset="2"/>
              <a:buChar char="§"/>
            </a:pPr>
            <a:endParaRPr lang="en-US" sz="2000" dirty="0"/>
          </a:p>
          <a:p>
            <a:pPr lvl="1">
              <a:buFont typeface="Wingdings" panose="05000000000000000000" pitchFamily="2" charset="2"/>
              <a:buChar char="§"/>
            </a:pPr>
            <a:r>
              <a:rPr lang="en-US" sz="2000" dirty="0"/>
              <a:t>Schools will be issued findings of noncompliance if there are violations of IDEA requirements.</a:t>
            </a:r>
          </a:p>
          <a:p>
            <a:pPr lvl="1">
              <a:buFont typeface="Wingdings" panose="05000000000000000000" pitchFamily="2" charset="2"/>
              <a:buChar char="§"/>
            </a:pPr>
            <a:endParaRPr lang="en-US" sz="2000" dirty="0"/>
          </a:p>
          <a:p>
            <a:endParaRPr lang="en-US" dirty="0"/>
          </a:p>
        </p:txBody>
      </p:sp>
      <p:sp>
        <p:nvSpPr>
          <p:cNvPr id="3" name="Title 2"/>
          <p:cNvSpPr>
            <a:spLocks noGrp="1"/>
          </p:cNvSpPr>
          <p:nvPr>
            <p:ph type="title"/>
          </p:nvPr>
        </p:nvSpPr>
        <p:spPr/>
        <p:txBody>
          <a:bodyPr/>
          <a:lstStyle/>
          <a:p>
            <a:r>
              <a:rPr lang="en-US" dirty="0"/>
              <a:t>FASA Analysis</a:t>
            </a:r>
          </a:p>
        </p:txBody>
      </p:sp>
    </p:spTree>
    <p:extLst>
      <p:ext uri="{BB962C8B-B14F-4D97-AF65-F5344CB8AC3E}">
        <p14:creationId xmlns:p14="http://schemas.microsoft.com/office/powerpoint/2010/main" val="18708538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238630094"/>
              </p:ext>
            </p:extLst>
          </p:nvPr>
        </p:nvGraphicFramePr>
        <p:xfrm>
          <a:off x="457200" y="2590800"/>
          <a:ext cx="8229600" cy="185420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r>
                        <a:rPr lang="en-US" dirty="0" smtClean="0"/>
                        <a:t>Regions</a:t>
                      </a:r>
                      <a:endParaRPr lang="en-US" dirty="0"/>
                    </a:p>
                  </a:txBody>
                  <a:tcPr/>
                </a:tc>
                <a:tc>
                  <a:txBody>
                    <a:bodyPr/>
                    <a:lstStyle/>
                    <a:p>
                      <a:r>
                        <a:rPr lang="en-US" dirty="0" smtClean="0"/>
                        <a:t>Low Risk</a:t>
                      </a:r>
                      <a:endParaRPr lang="en-US" dirty="0"/>
                    </a:p>
                  </a:txBody>
                  <a:tcPr/>
                </a:tc>
                <a:tc>
                  <a:txBody>
                    <a:bodyPr/>
                    <a:lstStyle/>
                    <a:p>
                      <a:r>
                        <a:rPr lang="en-US" dirty="0" smtClean="0"/>
                        <a:t>Medium Risk</a:t>
                      </a:r>
                      <a:endParaRPr lang="en-US" dirty="0"/>
                    </a:p>
                  </a:txBody>
                  <a:tcPr/>
                </a:tc>
                <a:tc>
                  <a:txBody>
                    <a:bodyPr/>
                    <a:lstStyle/>
                    <a:p>
                      <a:r>
                        <a:rPr lang="en-US" dirty="0" smtClean="0"/>
                        <a:t>High Risk</a:t>
                      </a:r>
                      <a:endParaRPr lang="en-US" dirty="0"/>
                    </a:p>
                  </a:txBody>
                  <a:tcPr/>
                </a:tc>
                <a:tc>
                  <a:txBody>
                    <a:bodyPr/>
                    <a:lstStyle/>
                    <a:p>
                      <a:r>
                        <a:rPr lang="en-US" dirty="0" smtClean="0"/>
                        <a:t>Total</a:t>
                      </a:r>
                      <a:endParaRPr lang="en-US" dirty="0"/>
                    </a:p>
                  </a:txBody>
                  <a:tcPr/>
                </a:tc>
              </a:tr>
              <a:tr h="370840">
                <a:tc>
                  <a:txBody>
                    <a:bodyPr/>
                    <a:lstStyle/>
                    <a:p>
                      <a:r>
                        <a:rPr lang="en-US" dirty="0" smtClean="0"/>
                        <a:t>East</a:t>
                      </a:r>
                      <a:endParaRPr lang="en-US" dirty="0"/>
                    </a:p>
                  </a:txBody>
                  <a:tcPr/>
                </a:tc>
                <a:tc>
                  <a:txBody>
                    <a:bodyPr/>
                    <a:lstStyle/>
                    <a:p>
                      <a:pPr algn="ctr"/>
                      <a:r>
                        <a:rPr lang="en-US" dirty="0" smtClean="0"/>
                        <a:t>13</a:t>
                      </a:r>
                      <a:endParaRPr lang="en-US" dirty="0"/>
                    </a:p>
                  </a:txBody>
                  <a:tcPr/>
                </a:tc>
                <a:tc>
                  <a:txBody>
                    <a:bodyPr/>
                    <a:lstStyle/>
                    <a:p>
                      <a:pPr algn="ctr"/>
                      <a:r>
                        <a:rPr lang="en-US" dirty="0" smtClean="0"/>
                        <a:t>4</a:t>
                      </a:r>
                      <a:endParaRPr lang="en-US" dirty="0"/>
                    </a:p>
                  </a:txBody>
                  <a:tcPr/>
                </a:tc>
                <a:tc>
                  <a:txBody>
                    <a:bodyPr/>
                    <a:lstStyle/>
                    <a:p>
                      <a:pPr algn="ctr"/>
                      <a:r>
                        <a:rPr lang="en-US" dirty="0" smtClean="0"/>
                        <a:t>0 </a:t>
                      </a:r>
                      <a:endParaRPr lang="en-US" dirty="0"/>
                    </a:p>
                  </a:txBody>
                  <a:tcPr/>
                </a:tc>
                <a:tc>
                  <a:txBody>
                    <a:bodyPr/>
                    <a:lstStyle/>
                    <a:p>
                      <a:pPr algn="ctr"/>
                      <a:r>
                        <a:rPr lang="en-US" dirty="0" smtClean="0"/>
                        <a:t>17</a:t>
                      </a:r>
                      <a:endParaRPr lang="en-US" dirty="0"/>
                    </a:p>
                  </a:txBody>
                  <a:tcPr/>
                </a:tc>
              </a:tr>
              <a:tr h="370840">
                <a:tc>
                  <a:txBody>
                    <a:bodyPr/>
                    <a:lstStyle/>
                    <a:p>
                      <a:r>
                        <a:rPr lang="en-US" dirty="0" smtClean="0"/>
                        <a:t>Navajo</a:t>
                      </a:r>
                      <a:endParaRPr lang="en-US" dirty="0"/>
                    </a:p>
                  </a:txBody>
                  <a:tcPr/>
                </a:tc>
                <a:tc>
                  <a:txBody>
                    <a:bodyPr/>
                    <a:lstStyle/>
                    <a:p>
                      <a:pPr algn="ctr"/>
                      <a:r>
                        <a:rPr lang="en-US" dirty="0" smtClean="0"/>
                        <a:t>4 </a:t>
                      </a: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4</a:t>
                      </a:r>
                      <a:endParaRPr lang="en-US" dirty="0"/>
                    </a:p>
                  </a:txBody>
                  <a:tcPr/>
                </a:tc>
              </a:tr>
              <a:tr h="370840">
                <a:tc>
                  <a:txBody>
                    <a:bodyPr/>
                    <a:lstStyle/>
                    <a:p>
                      <a:r>
                        <a:rPr lang="en-US" dirty="0" smtClean="0"/>
                        <a:t>West</a:t>
                      </a:r>
                      <a:endParaRPr lang="en-US" dirty="0"/>
                    </a:p>
                  </a:txBody>
                  <a:tcPr/>
                </a:tc>
                <a:tc>
                  <a:txBody>
                    <a:bodyPr/>
                    <a:lstStyle/>
                    <a:p>
                      <a:pPr algn="ctr"/>
                      <a:r>
                        <a:rPr lang="en-US" dirty="0" smtClean="0"/>
                        <a:t>4</a:t>
                      </a:r>
                      <a:endParaRPr lang="en-US" dirty="0"/>
                    </a:p>
                  </a:txBody>
                  <a:tcPr/>
                </a:tc>
                <a:tc>
                  <a:txBody>
                    <a:bodyPr/>
                    <a:lstStyle/>
                    <a:p>
                      <a:pPr algn="ctr"/>
                      <a:r>
                        <a:rPr lang="en-US" dirty="0" smtClean="0"/>
                        <a:t>2</a:t>
                      </a:r>
                      <a:endParaRPr lang="en-US" dirty="0"/>
                    </a:p>
                  </a:txBody>
                  <a:tcPr/>
                </a:tc>
                <a:tc>
                  <a:txBody>
                    <a:bodyPr/>
                    <a:lstStyle/>
                    <a:p>
                      <a:pPr algn="ctr"/>
                      <a:r>
                        <a:rPr lang="en-US" dirty="0" smtClean="0"/>
                        <a:t> 1</a:t>
                      </a:r>
                      <a:endParaRPr lang="en-US" dirty="0"/>
                    </a:p>
                  </a:txBody>
                  <a:tcPr/>
                </a:tc>
                <a:tc>
                  <a:txBody>
                    <a:bodyPr/>
                    <a:lstStyle/>
                    <a:p>
                      <a:pPr algn="ctr"/>
                      <a:r>
                        <a:rPr lang="en-US" dirty="0" smtClean="0"/>
                        <a:t>7</a:t>
                      </a:r>
                      <a:endParaRPr lang="en-US" dirty="0"/>
                    </a:p>
                  </a:txBody>
                  <a:tcPr/>
                </a:tc>
              </a:tr>
              <a:tr h="370840">
                <a:tc>
                  <a:txBody>
                    <a:bodyPr/>
                    <a:lstStyle/>
                    <a:p>
                      <a:pPr algn="r"/>
                      <a:r>
                        <a:rPr lang="en-US" dirty="0" smtClean="0"/>
                        <a:t>TOTAL</a:t>
                      </a:r>
                      <a:endParaRPr lang="en-US" dirty="0"/>
                    </a:p>
                  </a:txBody>
                  <a:tcPr/>
                </a:tc>
                <a:tc>
                  <a:txBody>
                    <a:bodyPr/>
                    <a:lstStyle/>
                    <a:p>
                      <a:pPr algn="ctr"/>
                      <a:r>
                        <a:rPr lang="en-US" dirty="0" smtClean="0"/>
                        <a:t>21</a:t>
                      </a:r>
                      <a:endParaRPr lang="en-US" dirty="0"/>
                    </a:p>
                  </a:txBody>
                  <a:tcPr/>
                </a:tc>
                <a:tc>
                  <a:txBody>
                    <a:bodyPr/>
                    <a:lstStyle/>
                    <a:p>
                      <a:pPr algn="ctr"/>
                      <a:r>
                        <a:rPr lang="en-US" dirty="0" smtClean="0"/>
                        <a:t>6</a:t>
                      </a:r>
                      <a:endParaRPr lang="en-US" dirty="0"/>
                    </a:p>
                  </a:txBody>
                  <a:tcPr/>
                </a:tc>
                <a:tc>
                  <a:txBody>
                    <a:bodyPr/>
                    <a:lstStyle/>
                    <a:p>
                      <a:pPr algn="ctr"/>
                      <a:r>
                        <a:rPr lang="en-US" dirty="0" smtClean="0"/>
                        <a:t>1</a:t>
                      </a:r>
                      <a:endParaRPr lang="en-US" dirty="0"/>
                    </a:p>
                  </a:txBody>
                  <a:tcPr/>
                </a:tc>
                <a:tc>
                  <a:txBody>
                    <a:bodyPr/>
                    <a:lstStyle/>
                    <a:p>
                      <a:pPr algn="ctr"/>
                      <a:r>
                        <a:rPr lang="en-US" dirty="0" smtClean="0">
                          <a:solidFill>
                            <a:schemeClr val="tx1"/>
                          </a:solidFill>
                        </a:rPr>
                        <a:t>28</a:t>
                      </a:r>
                      <a:endParaRPr lang="en-US" dirty="0">
                        <a:solidFill>
                          <a:schemeClr val="tx1"/>
                        </a:solidFill>
                      </a:endParaRPr>
                    </a:p>
                  </a:txBody>
                  <a:tcPr/>
                </a:tc>
              </a:tr>
            </a:tbl>
          </a:graphicData>
        </a:graphic>
      </p:graphicFrame>
      <p:sp>
        <p:nvSpPr>
          <p:cNvPr id="2" name="Title 1"/>
          <p:cNvSpPr>
            <a:spLocks noGrp="1"/>
          </p:cNvSpPr>
          <p:nvPr>
            <p:ph type="title"/>
          </p:nvPr>
        </p:nvSpPr>
        <p:spPr/>
        <p:txBody>
          <a:bodyPr>
            <a:normAutofit fontScale="90000"/>
          </a:bodyPr>
          <a:lstStyle/>
          <a:p>
            <a:r>
              <a:rPr lang="en-US" dirty="0" smtClean="0"/>
              <a:t>Coordinated Early Intervening Services (CEIS) Data</a:t>
            </a:r>
            <a:endParaRPr lang="en-US" dirty="0"/>
          </a:p>
        </p:txBody>
      </p:sp>
    </p:spTree>
    <p:extLst>
      <p:ext uri="{BB962C8B-B14F-4D97-AF65-F5344CB8AC3E}">
        <p14:creationId xmlns:p14="http://schemas.microsoft.com/office/powerpoint/2010/main" val="27597292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normAutofit/>
          </a:bodyPr>
          <a:lstStyle/>
          <a:p>
            <a:r>
              <a:rPr lang="en-US" sz="2200" dirty="0" smtClean="0"/>
              <a:t>Schools will be issued findings of noncompliance if there are violations of IDEA requirements.</a:t>
            </a:r>
          </a:p>
          <a:p>
            <a:pPr marL="109728" indent="0">
              <a:buNone/>
            </a:pPr>
            <a:endParaRPr lang="en-US" sz="2200" dirty="0" smtClean="0"/>
          </a:p>
          <a:p>
            <a:r>
              <a:rPr lang="en-US" sz="2200" dirty="0" smtClean="0"/>
              <a:t>Schools received a score of 0 because:</a:t>
            </a:r>
          </a:p>
          <a:p>
            <a:pPr lvl="1">
              <a:buFont typeface="Wingdings" panose="05000000000000000000" pitchFamily="2" charset="2"/>
              <a:buChar char="§"/>
            </a:pPr>
            <a:r>
              <a:rPr lang="en-US" sz="2200" dirty="0" smtClean="0"/>
              <a:t> a CEIS Plan was not submitted or was not submitted by the due date;</a:t>
            </a:r>
          </a:p>
          <a:p>
            <a:pPr marL="393192" lvl="1" indent="0">
              <a:buNone/>
            </a:pPr>
            <a:endParaRPr lang="en-US" sz="2200" dirty="0" smtClean="0"/>
          </a:p>
        </p:txBody>
      </p:sp>
      <p:sp>
        <p:nvSpPr>
          <p:cNvPr id="2" name="Title 1"/>
          <p:cNvSpPr>
            <a:spLocks noGrp="1"/>
          </p:cNvSpPr>
          <p:nvPr>
            <p:ph type="title"/>
          </p:nvPr>
        </p:nvSpPr>
        <p:spPr/>
        <p:txBody>
          <a:bodyPr/>
          <a:lstStyle/>
          <a:p>
            <a:r>
              <a:rPr lang="en-US" dirty="0" smtClean="0"/>
              <a:t>CEIS Cont.</a:t>
            </a:r>
            <a:endParaRPr lang="en-US" dirty="0"/>
          </a:p>
        </p:txBody>
      </p:sp>
    </p:spTree>
    <p:extLst>
      <p:ext uri="{BB962C8B-B14F-4D97-AF65-F5344CB8AC3E}">
        <p14:creationId xmlns:p14="http://schemas.microsoft.com/office/powerpoint/2010/main" val="28707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lvl="1">
              <a:buFont typeface="Wingdings" panose="05000000000000000000" pitchFamily="2" charset="2"/>
              <a:buChar char="§"/>
            </a:pPr>
            <a:r>
              <a:rPr lang="en-US" sz="2400" dirty="0" smtClean="0"/>
              <a:t>Training and information continues to be shared via webinars, emails, conference and phone calls</a:t>
            </a:r>
          </a:p>
          <a:p>
            <a:pPr marL="393192" lvl="1" indent="0">
              <a:buNone/>
            </a:pPr>
            <a:endParaRPr lang="en-US" sz="2400" dirty="0" smtClean="0"/>
          </a:p>
          <a:p>
            <a:pPr lvl="1">
              <a:buFont typeface="Wingdings" panose="05000000000000000000" pitchFamily="2" charset="2"/>
              <a:buChar char="§"/>
            </a:pPr>
            <a:r>
              <a:rPr lang="en-US" sz="2400" dirty="0" smtClean="0"/>
              <a:t>Due dates were adjusted to accommodate changes</a:t>
            </a:r>
          </a:p>
          <a:p>
            <a:pPr marL="393192" lvl="1" indent="0">
              <a:buNone/>
            </a:pPr>
            <a:endParaRPr lang="en-US" sz="2400" dirty="0" smtClean="0"/>
          </a:p>
          <a:p>
            <a:pPr lvl="1">
              <a:buFont typeface="Wingdings" panose="05000000000000000000" pitchFamily="2" charset="2"/>
              <a:buChar char="§"/>
            </a:pPr>
            <a:r>
              <a:rPr lang="en-US" sz="2400" dirty="0" smtClean="0"/>
              <a:t>Turn around of school staff</a:t>
            </a:r>
          </a:p>
          <a:p>
            <a:pPr marL="393192" lvl="1" indent="0">
              <a:buNone/>
            </a:pPr>
            <a:endParaRPr lang="en-US" sz="2400" dirty="0" smtClean="0"/>
          </a:p>
          <a:p>
            <a:pPr lvl="1">
              <a:buFont typeface="Wingdings" panose="05000000000000000000" pitchFamily="2" charset="2"/>
              <a:buChar char="§"/>
            </a:pPr>
            <a:r>
              <a:rPr lang="en-US" sz="2400" dirty="0" smtClean="0"/>
              <a:t>Native Star continues as the process to submit documents</a:t>
            </a:r>
          </a:p>
          <a:p>
            <a:pPr marL="393192" lvl="1" indent="0">
              <a:buNone/>
            </a:pPr>
            <a:endParaRPr lang="en-US" sz="2400" dirty="0" smtClean="0"/>
          </a:p>
          <a:p>
            <a:pPr lvl="1">
              <a:buFont typeface="Wingdings" panose="05000000000000000000" pitchFamily="2" charset="2"/>
              <a:buChar char="§"/>
            </a:pPr>
            <a:r>
              <a:rPr lang="en-US" sz="2400" dirty="0" smtClean="0"/>
              <a:t>FDD</a:t>
            </a:r>
          </a:p>
          <a:p>
            <a:pPr marL="393192" lvl="1" indent="0">
              <a:buNone/>
            </a:pPr>
            <a:endParaRPr lang="en-US" sz="2400" dirty="0" smtClean="0"/>
          </a:p>
          <a:p>
            <a:pPr lvl="1">
              <a:buFont typeface="Wingdings" panose="05000000000000000000" pitchFamily="2" charset="2"/>
              <a:buChar char="§"/>
            </a:pPr>
            <a:r>
              <a:rPr lang="en-US" sz="2400" dirty="0" smtClean="0"/>
              <a:t>Understanding of CEIS</a:t>
            </a:r>
          </a:p>
          <a:p>
            <a:pPr marL="800100" lvl="1" indent="-342900">
              <a:buFont typeface="Wingdings" panose="05000000000000000000" pitchFamily="2" charset="2"/>
              <a:buChar char="§"/>
            </a:pPr>
            <a:endParaRPr lang="en-US" dirty="0" smtClean="0"/>
          </a:p>
          <a:p>
            <a:pPr lvl="1"/>
            <a:endParaRPr lang="en-US" dirty="0"/>
          </a:p>
        </p:txBody>
      </p:sp>
      <p:sp>
        <p:nvSpPr>
          <p:cNvPr id="2" name="Title 1"/>
          <p:cNvSpPr>
            <a:spLocks noGrp="1"/>
          </p:cNvSpPr>
          <p:nvPr>
            <p:ph type="title"/>
          </p:nvPr>
        </p:nvSpPr>
        <p:spPr/>
        <p:txBody>
          <a:bodyPr>
            <a:normAutofit fontScale="90000"/>
          </a:bodyPr>
          <a:lstStyle/>
          <a:p>
            <a:r>
              <a:rPr lang="en-US" sz="4600" dirty="0" smtClean="0"/>
              <a:t/>
            </a:r>
            <a:br>
              <a:rPr lang="en-US" sz="4600" dirty="0" smtClean="0"/>
            </a:br>
            <a:r>
              <a:rPr lang="en-US" sz="4600" dirty="0" smtClean="0"/>
              <a:t>Challenges for SY </a:t>
            </a:r>
            <a:r>
              <a:rPr lang="en-US" sz="4600" dirty="0"/>
              <a:t>2014-15</a:t>
            </a:r>
            <a:r>
              <a:rPr lang="en-US" sz="4400" dirty="0"/>
              <a:t/>
            </a:r>
            <a:br>
              <a:rPr lang="en-US" sz="4400" dirty="0"/>
            </a:br>
            <a:endParaRPr lang="en-US" dirty="0"/>
          </a:p>
        </p:txBody>
      </p:sp>
    </p:spTree>
    <p:extLst>
      <p:ext uri="{BB962C8B-B14F-4D97-AF65-F5344CB8AC3E}">
        <p14:creationId xmlns:p14="http://schemas.microsoft.com/office/powerpoint/2010/main" val="15360040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sz="2200" dirty="0" smtClean="0"/>
              <a:t>The CEIS rating was based on the following (8 pts):</a:t>
            </a:r>
          </a:p>
          <a:p>
            <a:pPr lvl="1">
              <a:buFont typeface="Wingdings" panose="05000000000000000000" pitchFamily="2" charset="2"/>
              <a:buChar char="§"/>
            </a:pPr>
            <a:r>
              <a:rPr lang="en-US" sz="2200" dirty="0" smtClean="0"/>
              <a:t>The Part B allocation was below the 15% Part B threshold (1pt)</a:t>
            </a:r>
          </a:p>
          <a:p>
            <a:pPr marL="393192" lvl="1" indent="0">
              <a:buNone/>
            </a:pPr>
            <a:endParaRPr lang="en-US" sz="2200" dirty="0" smtClean="0"/>
          </a:p>
          <a:p>
            <a:pPr lvl="1">
              <a:buFont typeface="Wingdings" panose="05000000000000000000" pitchFamily="2" charset="2"/>
              <a:buChar char="§"/>
            </a:pPr>
            <a:r>
              <a:rPr lang="en-US" sz="2200" dirty="0" smtClean="0"/>
              <a:t>The “Responsible Person” for CEIS at the school was identified (1pt)</a:t>
            </a:r>
          </a:p>
          <a:p>
            <a:pPr marL="393192" lvl="1" indent="0">
              <a:buNone/>
            </a:pPr>
            <a:endParaRPr lang="en-US" sz="2200" dirty="0" smtClean="0"/>
          </a:p>
          <a:p>
            <a:pPr lvl="1">
              <a:buFont typeface="Wingdings" panose="05000000000000000000" pitchFamily="2" charset="2"/>
              <a:buChar char="§"/>
            </a:pPr>
            <a:r>
              <a:rPr lang="en-US" sz="2200" dirty="0" smtClean="0"/>
              <a:t>The “targeted audience” was identified (1pt)</a:t>
            </a:r>
          </a:p>
          <a:p>
            <a:pPr marL="393192" lvl="1" indent="0">
              <a:buNone/>
            </a:pPr>
            <a:endParaRPr lang="en-US" sz="2200" dirty="0" smtClean="0"/>
          </a:p>
          <a:p>
            <a:pPr lvl="1">
              <a:buFont typeface="Wingdings" panose="05000000000000000000" pitchFamily="2" charset="2"/>
              <a:buChar char="§"/>
            </a:pPr>
            <a:r>
              <a:rPr lang="en-US" sz="2200" dirty="0" smtClean="0"/>
              <a:t>The School’s CEIS program was described (0-2 pts)</a:t>
            </a:r>
          </a:p>
          <a:p>
            <a:pPr marL="393192" lvl="1" indent="0">
              <a:buNone/>
            </a:pPr>
            <a:endParaRPr lang="en-US" sz="2200" dirty="0" smtClean="0"/>
          </a:p>
          <a:p>
            <a:pPr lvl="1">
              <a:buFont typeface="Wingdings" panose="05000000000000000000" pitchFamily="2" charset="2"/>
              <a:buChar char="§"/>
            </a:pPr>
            <a:r>
              <a:rPr lang="en-US" sz="2200" dirty="0" smtClean="0"/>
              <a:t>The number of student participants was provided (1pt)</a:t>
            </a:r>
          </a:p>
          <a:p>
            <a:pPr marL="393192" lvl="1" indent="0">
              <a:buNone/>
            </a:pPr>
            <a:endParaRPr lang="en-US" sz="2200" dirty="0" smtClean="0"/>
          </a:p>
          <a:p>
            <a:pPr lvl="1">
              <a:buFont typeface="Wingdings" panose="05000000000000000000" pitchFamily="2" charset="2"/>
              <a:buChar char="§"/>
            </a:pPr>
            <a:r>
              <a:rPr lang="en-US" sz="2200" dirty="0" smtClean="0"/>
              <a:t>The entrance and exit tools and criteria were provided (0-2pts)</a:t>
            </a:r>
          </a:p>
          <a:p>
            <a:pPr lvl="1"/>
            <a:endParaRPr lang="en-US" dirty="0" smtClean="0"/>
          </a:p>
          <a:p>
            <a:pPr lvl="1"/>
            <a:endParaRPr lang="en-US" dirty="0"/>
          </a:p>
        </p:txBody>
      </p:sp>
      <p:sp>
        <p:nvSpPr>
          <p:cNvPr id="2" name="Title 1"/>
          <p:cNvSpPr>
            <a:spLocks noGrp="1"/>
          </p:cNvSpPr>
          <p:nvPr>
            <p:ph type="title"/>
          </p:nvPr>
        </p:nvSpPr>
        <p:spPr/>
        <p:txBody>
          <a:bodyPr/>
          <a:lstStyle/>
          <a:p>
            <a:r>
              <a:rPr lang="en-US" dirty="0"/>
              <a:t>CEIS Cont.</a:t>
            </a:r>
          </a:p>
        </p:txBody>
      </p:sp>
    </p:spTree>
    <p:extLst>
      <p:ext uri="{BB962C8B-B14F-4D97-AF65-F5344CB8AC3E}">
        <p14:creationId xmlns:p14="http://schemas.microsoft.com/office/powerpoint/2010/main" val="42104790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200" dirty="0"/>
              <a:t>E</a:t>
            </a:r>
            <a:r>
              <a:rPr lang="en-US" sz="2200" dirty="0" smtClean="0"/>
              <a:t>xamples of topics</a:t>
            </a:r>
          </a:p>
          <a:p>
            <a:pPr lvl="1">
              <a:buFont typeface="Wingdings" panose="05000000000000000000" pitchFamily="2" charset="2"/>
              <a:buChar char="§"/>
            </a:pPr>
            <a:r>
              <a:rPr lang="en-US" sz="2200" dirty="0" smtClean="0"/>
              <a:t>Procedural Safeguards </a:t>
            </a:r>
            <a:r>
              <a:rPr lang="en-US" sz="2200" dirty="0"/>
              <a:t>(</a:t>
            </a:r>
            <a:r>
              <a:rPr lang="en-US" sz="2200" dirty="0" smtClean="0"/>
              <a:t>Individuals with Disabilities Education Act) </a:t>
            </a:r>
          </a:p>
          <a:p>
            <a:pPr lvl="1">
              <a:buFont typeface="Wingdings" panose="05000000000000000000" pitchFamily="2" charset="2"/>
              <a:buChar char="§"/>
            </a:pPr>
            <a:r>
              <a:rPr lang="en-US" sz="2200" dirty="0" smtClean="0"/>
              <a:t>Overview of Special Education procedures &amp; processes</a:t>
            </a:r>
          </a:p>
          <a:p>
            <a:pPr lvl="1">
              <a:buFont typeface="Wingdings" panose="05000000000000000000" pitchFamily="2" charset="2"/>
              <a:buChar char="§"/>
            </a:pPr>
            <a:r>
              <a:rPr lang="en-US" sz="2200" dirty="0"/>
              <a:t>Parenting a child with a </a:t>
            </a:r>
            <a:r>
              <a:rPr lang="en-US" sz="2200" dirty="0" smtClean="0"/>
              <a:t>disability</a:t>
            </a:r>
          </a:p>
          <a:p>
            <a:pPr lvl="1">
              <a:buFont typeface="Wingdings" panose="05000000000000000000" pitchFamily="2" charset="2"/>
              <a:buChar char="§"/>
            </a:pPr>
            <a:r>
              <a:rPr lang="en-US" sz="2200" dirty="0" smtClean="0"/>
              <a:t>Overview of the Individualized Education Program (IEP)</a:t>
            </a:r>
          </a:p>
          <a:p>
            <a:pPr lvl="1">
              <a:buFont typeface="Wingdings" panose="05000000000000000000" pitchFamily="2" charset="2"/>
              <a:buChar char="§"/>
            </a:pPr>
            <a:r>
              <a:rPr lang="en-US" sz="2200" dirty="0"/>
              <a:t>Developing your child’s IEP</a:t>
            </a:r>
          </a:p>
          <a:p>
            <a:pPr lvl="1">
              <a:buFont typeface="Wingdings" panose="05000000000000000000" pitchFamily="2" charset="2"/>
              <a:buChar char="§"/>
            </a:pPr>
            <a:r>
              <a:rPr lang="en-US" sz="2200" dirty="0"/>
              <a:t>S</a:t>
            </a:r>
            <a:r>
              <a:rPr lang="en-US" sz="2200" dirty="0" smtClean="0"/>
              <a:t>upplementary aids &amp; services; accommodations &amp; modifications; Assistive Technology</a:t>
            </a:r>
          </a:p>
          <a:p>
            <a:pPr lvl="1">
              <a:buFont typeface="Wingdings" panose="05000000000000000000" pitchFamily="2" charset="2"/>
              <a:buChar char="§"/>
            </a:pPr>
            <a:r>
              <a:rPr lang="en-US" sz="2200" dirty="0" smtClean="0"/>
              <a:t>Nurturing Self-determination</a:t>
            </a:r>
          </a:p>
        </p:txBody>
      </p:sp>
      <p:sp>
        <p:nvSpPr>
          <p:cNvPr id="2" name="Title 1"/>
          <p:cNvSpPr>
            <a:spLocks noGrp="1"/>
          </p:cNvSpPr>
          <p:nvPr>
            <p:ph type="title"/>
          </p:nvPr>
        </p:nvSpPr>
        <p:spPr/>
        <p:txBody>
          <a:bodyPr>
            <a:normAutofit fontScale="90000"/>
          </a:bodyPr>
          <a:lstStyle/>
          <a:p>
            <a:r>
              <a:rPr lang="en-US" dirty="0" smtClean="0"/>
              <a:t>TECHNICAL ASSISTANCE</a:t>
            </a:r>
            <a:br>
              <a:rPr lang="en-US" dirty="0" smtClean="0"/>
            </a:br>
            <a:r>
              <a:rPr lang="en-US" dirty="0" smtClean="0"/>
              <a:t>Parent Training</a:t>
            </a:r>
            <a:endParaRPr lang="en-US" dirty="0"/>
          </a:p>
        </p:txBody>
      </p:sp>
    </p:spTree>
    <p:extLst>
      <p:ext uri="{BB962C8B-B14F-4D97-AF65-F5344CB8AC3E}">
        <p14:creationId xmlns:p14="http://schemas.microsoft.com/office/powerpoint/2010/main" val="18298615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buFont typeface="Wingdings" panose="05000000000000000000" pitchFamily="2" charset="2"/>
              <a:buChar char="§"/>
            </a:pPr>
            <a:r>
              <a:rPr lang="en-US" sz="2200" dirty="0"/>
              <a:t>Assistance is available for parents</a:t>
            </a:r>
          </a:p>
          <a:p>
            <a:pPr lvl="2">
              <a:buFont typeface="Wingdings" panose="05000000000000000000" pitchFamily="2" charset="2"/>
              <a:buChar char="§"/>
            </a:pPr>
            <a:r>
              <a:rPr lang="en-US" sz="2200" dirty="0" smtClean="0"/>
              <a:t>100 Parent Centers across the nation at least one is located in each state</a:t>
            </a:r>
          </a:p>
          <a:p>
            <a:pPr marL="630936" lvl="2" indent="0">
              <a:buNone/>
            </a:pPr>
            <a:endParaRPr lang="en-US" sz="2200" dirty="0" smtClean="0"/>
          </a:p>
          <a:p>
            <a:pPr lvl="3">
              <a:buFont typeface="Wingdings" panose="05000000000000000000" pitchFamily="2" charset="2"/>
              <a:buChar char="§"/>
            </a:pPr>
            <a:r>
              <a:rPr lang="en-US" sz="2200" dirty="0" smtClean="0"/>
              <a:t>Sometimes they are referred to as Parent Training and Information Centers (PTIs) and/or Community Parent Resource Centers (CPRCs)</a:t>
            </a:r>
          </a:p>
          <a:p>
            <a:pPr marL="914400" lvl="3" indent="0">
              <a:buNone/>
            </a:pPr>
            <a:endParaRPr lang="en-US" sz="2200" dirty="0" smtClean="0"/>
          </a:p>
          <a:p>
            <a:pPr lvl="3">
              <a:buFont typeface="Wingdings" panose="05000000000000000000" pitchFamily="2" charset="2"/>
              <a:buChar char="§"/>
            </a:pPr>
            <a:r>
              <a:rPr lang="en-US" sz="2200" dirty="0" smtClean="0"/>
              <a:t>They help parents to participate effectively in the education of their children at school and at home, thereby improving outcomes for children with disabilities</a:t>
            </a:r>
          </a:p>
          <a:p>
            <a:pPr lvl="3"/>
            <a:endParaRPr lang="en-US" dirty="0"/>
          </a:p>
        </p:txBody>
      </p:sp>
      <p:sp>
        <p:nvSpPr>
          <p:cNvPr id="2" name="Title 1"/>
          <p:cNvSpPr>
            <a:spLocks noGrp="1"/>
          </p:cNvSpPr>
          <p:nvPr>
            <p:ph type="title"/>
          </p:nvPr>
        </p:nvSpPr>
        <p:spPr/>
        <p:txBody>
          <a:bodyPr/>
          <a:lstStyle/>
          <a:p>
            <a:r>
              <a:rPr lang="en-US" dirty="0" smtClean="0"/>
              <a:t>Parent Training Cont.</a:t>
            </a:r>
            <a:endParaRPr lang="en-US" dirty="0"/>
          </a:p>
        </p:txBody>
      </p:sp>
    </p:spTree>
    <p:extLst>
      <p:ext uri="{BB962C8B-B14F-4D97-AF65-F5344CB8AC3E}">
        <p14:creationId xmlns:p14="http://schemas.microsoft.com/office/powerpoint/2010/main" val="36732664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2"/>
            <a:r>
              <a:rPr lang="en-US" dirty="0"/>
              <a:t>Native American Parent Technical Assistance Center (NAPTAC):  Education for Parents of Indian Children with Special Needs (EPICS)</a:t>
            </a:r>
          </a:p>
          <a:p>
            <a:pPr marL="109728" indent="0">
              <a:buNone/>
            </a:pPr>
            <a:endParaRPr lang="en-US" dirty="0"/>
          </a:p>
        </p:txBody>
      </p:sp>
      <p:sp>
        <p:nvSpPr>
          <p:cNvPr id="2" name="Title 1"/>
          <p:cNvSpPr>
            <a:spLocks noGrp="1"/>
          </p:cNvSpPr>
          <p:nvPr>
            <p:ph type="title"/>
          </p:nvPr>
        </p:nvSpPr>
        <p:spPr/>
        <p:txBody>
          <a:bodyPr/>
          <a:lstStyle/>
          <a:p>
            <a:r>
              <a:rPr lang="en-US" dirty="0" smtClean="0"/>
              <a:t>Parent Training Cont.</a:t>
            </a:r>
            <a:endParaRPr lang="en-US" dirty="0"/>
          </a:p>
        </p:txBody>
      </p:sp>
    </p:spTree>
    <p:extLst>
      <p:ext uri="{BB962C8B-B14F-4D97-AF65-F5344CB8AC3E}">
        <p14:creationId xmlns:p14="http://schemas.microsoft.com/office/powerpoint/2010/main" val="40077544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p:spPr>
        <p:txBody>
          <a:bodyPr>
            <a:normAutofit fontScale="92500"/>
          </a:bodyPr>
          <a:lstStyle/>
          <a:p>
            <a:r>
              <a:rPr lang="en-US" sz="2400" dirty="0" smtClean="0"/>
              <a:t>Assistive technology devices or services, or both, are made available to a child with a disability if required as part of the child’s special education, related services, or supplementary aids and services.</a:t>
            </a:r>
          </a:p>
          <a:p>
            <a:r>
              <a:rPr lang="en-US" sz="2400" dirty="0" smtClean="0"/>
              <a:t>The child’s IEP team determines if an assistive technology service and/or devise is necessary for the child to benefit from his or her education program</a:t>
            </a:r>
          </a:p>
          <a:p>
            <a:r>
              <a:rPr lang="en-US" sz="2400" dirty="0" smtClean="0"/>
              <a:t>There are a broad range of assistive devices:</a:t>
            </a:r>
          </a:p>
          <a:p>
            <a:pPr lvl="2"/>
            <a:r>
              <a:rPr lang="en-US" dirty="0" smtClean="0"/>
              <a:t>Low-tech examples:  pencil grips, highlighters, paper stabilizers, magnifiers, books on tape</a:t>
            </a:r>
          </a:p>
          <a:p>
            <a:pPr lvl="2"/>
            <a:r>
              <a:rPr lang="en-US" dirty="0" smtClean="0"/>
              <a:t>High-tech examples:  computers, computer based </a:t>
            </a:r>
            <a:r>
              <a:rPr lang="en-US" dirty="0"/>
              <a:t>a</a:t>
            </a:r>
            <a:r>
              <a:rPr lang="en-US" dirty="0" smtClean="0"/>
              <a:t>ssistive technology, voice synthesizers, Braille readers </a:t>
            </a:r>
            <a:endParaRPr lang="en-US" dirty="0"/>
          </a:p>
        </p:txBody>
      </p:sp>
      <p:sp>
        <p:nvSpPr>
          <p:cNvPr id="2" name="Title 1"/>
          <p:cNvSpPr>
            <a:spLocks noGrp="1"/>
          </p:cNvSpPr>
          <p:nvPr>
            <p:ph type="title"/>
          </p:nvPr>
        </p:nvSpPr>
        <p:spPr/>
        <p:txBody>
          <a:bodyPr/>
          <a:lstStyle/>
          <a:p>
            <a:r>
              <a:rPr lang="en-US" dirty="0" smtClean="0"/>
              <a:t>Assistive Technology (AT)</a:t>
            </a:r>
            <a:endParaRPr lang="en-US" dirty="0"/>
          </a:p>
        </p:txBody>
      </p:sp>
    </p:spTree>
    <p:extLst>
      <p:ext uri="{BB962C8B-B14F-4D97-AF65-F5344CB8AC3E}">
        <p14:creationId xmlns:p14="http://schemas.microsoft.com/office/powerpoint/2010/main" val="36507860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lstStyle/>
          <a:p>
            <a:r>
              <a:rPr lang="en-US" dirty="0" smtClean="0"/>
              <a:t>Accommodations/Modifications Example</a:t>
            </a:r>
          </a:p>
          <a:p>
            <a:pPr marL="0" indent="0">
              <a:buNone/>
            </a:pPr>
            <a:r>
              <a:rPr lang="en-US" dirty="0" smtClean="0"/>
              <a:t>Skill Area:  Written Expression</a:t>
            </a:r>
          </a:p>
          <a:p>
            <a:pPr marL="0" indent="0">
              <a:buNone/>
            </a:pPr>
            <a:r>
              <a:rPr lang="en-US" dirty="0" smtClean="0"/>
              <a:t>Accommodations:</a:t>
            </a:r>
          </a:p>
          <a:p>
            <a:pPr marL="0" indent="0">
              <a:buNone/>
            </a:pPr>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222996953"/>
              </p:ext>
            </p:extLst>
          </p:nvPr>
        </p:nvGraphicFramePr>
        <p:xfrm>
          <a:off x="1600200" y="1828800"/>
          <a:ext cx="6096000" cy="4084320"/>
        </p:xfrm>
        <a:graphic>
          <a:graphicData uri="http://schemas.openxmlformats.org/drawingml/2006/table">
            <a:tbl>
              <a:tblPr firstRow="1" bandRow="1">
                <a:tableStyleId>{5C22544A-7EE6-4342-B048-85BDC9FD1C3A}</a:tableStyleId>
              </a:tblPr>
              <a:tblGrid>
                <a:gridCol w="2032000"/>
                <a:gridCol w="2032000"/>
                <a:gridCol w="2032000"/>
              </a:tblGrid>
              <a:tr h="294640">
                <a:tc>
                  <a:txBody>
                    <a:bodyPr/>
                    <a:lstStyle/>
                    <a:p>
                      <a:r>
                        <a:rPr lang="en-US" dirty="0" smtClean="0"/>
                        <a:t>Method</a:t>
                      </a:r>
                      <a:endParaRPr lang="en-US" dirty="0"/>
                    </a:p>
                  </a:txBody>
                  <a:tcPr/>
                </a:tc>
                <a:tc>
                  <a:txBody>
                    <a:bodyPr/>
                    <a:lstStyle/>
                    <a:p>
                      <a:r>
                        <a:rPr lang="en-US" dirty="0" smtClean="0"/>
                        <a:t>Material</a:t>
                      </a:r>
                      <a:endParaRPr lang="en-US" dirty="0"/>
                    </a:p>
                  </a:txBody>
                  <a:tcPr/>
                </a:tc>
                <a:tc>
                  <a:txBody>
                    <a:bodyPr/>
                    <a:lstStyle/>
                    <a:p>
                      <a:r>
                        <a:rPr lang="en-US" dirty="0" smtClean="0"/>
                        <a:t>Technology</a:t>
                      </a:r>
                      <a:endParaRPr lang="en-US" dirty="0"/>
                    </a:p>
                  </a:txBody>
                  <a:tcPr/>
                </a:tc>
              </a:tr>
              <a:tr h="370840">
                <a:tc>
                  <a:txBody>
                    <a:bodyPr/>
                    <a:lstStyle/>
                    <a:p>
                      <a:r>
                        <a:rPr lang="en-US" sz="1400" dirty="0" smtClean="0"/>
                        <a:t>Accept outlines or notes</a:t>
                      </a:r>
                      <a:r>
                        <a:rPr lang="en-US" sz="1400" baseline="0" dirty="0" smtClean="0"/>
                        <a:t> </a:t>
                      </a:r>
                      <a:r>
                        <a:rPr lang="en-US" sz="1400" dirty="0" smtClean="0"/>
                        <a:t>to reduce written work</a:t>
                      </a:r>
                    </a:p>
                    <a:p>
                      <a:r>
                        <a:rPr lang="en-US" sz="1400" dirty="0" smtClean="0"/>
                        <a:t>Create sentences aloud</a:t>
                      </a:r>
                    </a:p>
                    <a:p>
                      <a:r>
                        <a:rPr lang="en-US" sz="1400" dirty="0" smtClean="0"/>
                        <a:t>Do not grade for spelling</a:t>
                      </a:r>
                    </a:p>
                    <a:p>
                      <a:r>
                        <a:rPr lang="en-US" sz="1400" dirty="0" smtClean="0"/>
                        <a:t>Extra time for completion</a:t>
                      </a:r>
                    </a:p>
                    <a:p>
                      <a:r>
                        <a:rPr lang="en-US" sz="1400" dirty="0" smtClean="0"/>
                        <a:t>Process reminders on</a:t>
                      </a:r>
                      <a:r>
                        <a:rPr lang="en-US" sz="1400" baseline="0" dirty="0" smtClean="0"/>
                        <a:t> </a:t>
                      </a:r>
                      <a:r>
                        <a:rPr lang="en-US" sz="1400" dirty="0" smtClean="0"/>
                        <a:t>chalkboard or desk </a:t>
                      </a:r>
                    </a:p>
                    <a:p>
                      <a:r>
                        <a:rPr lang="en-US" sz="1400" dirty="0" smtClean="0"/>
                        <a:t>Provide writing sample</a:t>
                      </a:r>
                    </a:p>
                    <a:p>
                      <a:r>
                        <a:rPr lang="en-US" sz="1400" dirty="0" smtClean="0"/>
                        <a:t>Shorten assignments Study carrel for solo work</a:t>
                      </a:r>
                      <a:endParaRPr lang="en-US" sz="1400" dirty="0"/>
                    </a:p>
                  </a:txBody>
                  <a:tcPr/>
                </a:tc>
                <a:tc>
                  <a:txBody>
                    <a:bodyPr/>
                    <a:lstStyle/>
                    <a:p>
                      <a:r>
                        <a:rPr lang="en-US" sz="1400" dirty="0" smtClean="0"/>
                        <a:t>Pocket dictionary</a:t>
                      </a:r>
                    </a:p>
                    <a:p>
                      <a:r>
                        <a:rPr lang="en-US" sz="1400" dirty="0" smtClean="0"/>
                        <a:t>Pocket thesaurus</a:t>
                      </a:r>
                    </a:p>
                    <a:p>
                      <a:r>
                        <a:rPr lang="en-US" sz="1400" dirty="0" smtClean="0"/>
                        <a:t>Process reminders on</a:t>
                      </a:r>
                      <a:r>
                        <a:rPr lang="en-US" sz="1400" baseline="0" dirty="0" smtClean="0"/>
                        <a:t> </a:t>
                      </a:r>
                      <a:r>
                        <a:rPr lang="en-US" sz="1400" dirty="0" smtClean="0"/>
                        <a:t>chalk board or desk</a:t>
                      </a:r>
                      <a:endParaRPr lang="en-US" sz="1400" dirty="0"/>
                    </a:p>
                  </a:txBody>
                  <a:tcPr/>
                </a:tc>
                <a:tc>
                  <a:txBody>
                    <a:bodyPr/>
                    <a:lstStyle/>
                    <a:p>
                      <a:r>
                        <a:rPr lang="en-US" sz="1400" dirty="0" smtClean="0"/>
                        <a:t>Electronic dictionary</a:t>
                      </a:r>
                    </a:p>
                    <a:p>
                      <a:r>
                        <a:rPr lang="en-US" sz="1400" dirty="0" smtClean="0"/>
                        <a:t>Electronic thesaurus</a:t>
                      </a:r>
                    </a:p>
                    <a:p>
                      <a:r>
                        <a:rPr lang="en-US" sz="1400" dirty="0" smtClean="0"/>
                        <a:t>Spell check</a:t>
                      </a:r>
                    </a:p>
                    <a:p>
                      <a:r>
                        <a:rPr lang="en-US" sz="1400" dirty="0" smtClean="0"/>
                        <a:t>Use computer or word</a:t>
                      </a:r>
                      <a:r>
                        <a:rPr lang="en-US" sz="1400" baseline="0" dirty="0" smtClean="0"/>
                        <a:t> </a:t>
                      </a:r>
                      <a:r>
                        <a:rPr lang="en-US" sz="1400" dirty="0" smtClean="0"/>
                        <a:t>process for writing</a:t>
                      </a:r>
                    </a:p>
                    <a:p>
                      <a:r>
                        <a:rPr lang="en-US" sz="1400" dirty="0" smtClean="0"/>
                        <a:t>Use tape recorder to do</a:t>
                      </a:r>
                      <a:r>
                        <a:rPr lang="en-US" sz="1400" baseline="0" dirty="0" smtClean="0"/>
                        <a:t> </a:t>
                      </a:r>
                      <a:r>
                        <a:rPr lang="en-US" sz="1400" dirty="0" smtClean="0"/>
                        <a:t>assignments verbally</a:t>
                      </a:r>
                    </a:p>
                    <a:p>
                      <a:r>
                        <a:rPr lang="en-US" sz="1400" dirty="0" smtClean="0"/>
                        <a:t>Word Prediction</a:t>
                      </a:r>
                      <a:r>
                        <a:rPr lang="en-US" sz="1400" baseline="0" dirty="0" smtClean="0"/>
                        <a:t> </a:t>
                      </a:r>
                      <a:r>
                        <a:rPr lang="en-US" sz="1400" dirty="0" smtClean="0"/>
                        <a:t>software</a:t>
                      </a:r>
                      <a:endParaRPr lang="en-US" sz="1400" dirty="0"/>
                    </a:p>
                  </a:txBody>
                  <a:tcPr/>
                </a:tc>
              </a:tr>
            </a:tbl>
          </a:graphicData>
        </a:graphic>
      </p:graphicFrame>
    </p:spTree>
    <p:extLst>
      <p:ext uri="{BB962C8B-B14F-4D97-AF65-F5344CB8AC3E}">
        <p14:creationId xmlns:p14="http://schemas.microsoft.com/office/powerpoint/2010/main" val="35762535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There are many:</a:t>
            </a:r>
          </a:p>
          <a:p>
            <a:pPr marL="365760" lvl="1" indent="-256032">
              <a:spcBef>
                <a:spcPts val="400"/>
              </a:spcBef>
              <a:buSzPct val="68000"/>
              <a:buFont typeface="Wingdings 3"/>
              <a:buChar char=""/>
            </a:pPr>
            <a:r>
              <a:rPr lang="en-US" dirty="0"/>
              <a:t>Alliance for Technology Access Resource Centers</a:t>
            </a:r>
          </a:p>
          <a:p>
            <a:endParaRPr lang="en-US" dirty="0" smtClean="0"/>
          </a:p>
          <a:p>
            <a:pPr lvl="1">
              <a:buFont typeface="Wingdings" panose="05000000000000000000" pitchFamily="2" charset="2"/>
              <a:buChar char="§"/>
            </a:pPr>
            <a:r>
              <a:rPr lang="en-US" dirty="0" smtClean="0"/>
              <a:t>National Center for Learning Disabilities</a:t>
            </a:r>
          </a:p>
          <a:p>
            <a:pPr lvl="1">
              <a:buFont typeface="Wingdings" panose="05000000000000000000" pitchFamily="2" charset="2"/>
              <a:buChar char="§"/>
            </a:pPr>
            <a:r>
              <a:rPr lang="en-US" dirty="0" smtClean="0"/>
              <a:t>Parent Training and Information Centers</a:t>
            </a:r>
          </a:p>
          <a:p>
            <a:pPr marL="393192" lvl="1" indent="0">
              <a:buNone/>
            </a:pPr>
            <a:endParaRPr lang="en-US" dirty="0"/>
          </a:p>
          <a:p>
            <a:pPr marL="393192" lvl="1" indent="0">
              <a:buNone/>
            </a:pPr>
            <a:r>
              <a:rPr lang="en-US" dirty="0" smtClean="0"/>
              <a:t>Alliance for Technology Access </a:t>
            </a:r>
            <a:r>
              <a:rPr lang="en-US" dirty="0"/>
              <a:t>R</a:t>
            </a:r>
            <a:r>
              <a:rPr lang="en-US" dirty="0" smtClean="0"/>
              <a:t>esource Centers</a:t>
            </a:r>
          </a:p>
          <a:p>
            <a:pPr marL="457200" lvl="1" indent="0">
              <a:buNone/>
            </a:pPr>
            <a:r>
              <a:rPr lang="en-US" dirty="0" smtClean="0"/>
              <a:t>    </a:t>
            </a:r>
            <a:r>
              <a:rPr lang="en-US" dirty="0" smtClean="0">
                <a:hlinkClick r:id="rId3"/>
              </a:rPr>
              <a:t>http://www.ataccess.org</a:t>
            </a:r>
            <a:endParaRPr lang="en-US" dirty="0" smtClean="0"/>
          </a:p>
          <a:p>
            <a:endParaRPr lang="en-US" sz="2200" dirty="0" smtClean="0">
              <a:hlinkClick r:id="rId4"/>
            </a:endParaRPr>
          </a:p>
          <a:p>
            <a:pPr marL="365760" lvl="1" indent="-256032">
              <a:spcBef>
                <a:spcPts val="400"/>
              </a:spcBef>
              <a:buSzPct val="68000"/>
              <a:buFont typeface="Wingdings 3"/>
              <a:buChar char=""/>
            </a:pPr>
            <a:r>
              <a:rPr lang="en-US" dirty="0"/>
              <a:t>Center for Innovation in </a:t>
            </a:r>
            <a:r>
              <a:rPr lang="en-US" dirty="0" smtClean="0"/>
              <a:t>Learning</a:t>
            </a:r>
            <a:r>
              <a:rPr lang="en-US" sz="2200" dirty="0"/>
              <a:t>	</a:t>
            </a:r>
            <a:r>
              <a:rPr lang="en-US" sz="2200" dirty="0" smtClean="0">
                <a:hlinkClick r:id="rId4"/>
              </a:rPr>
              <a:t>http</a:t>
            </a:r>
            <a:r>
              <a:rPr lang="en-US" sz="2200" dirty="0">
                <a:hlinkClick r:id="rId4"/>
              </a:rPr>
              <a:t>://</a:t>
            </a:r>
            <a:r>
              <a:rPr lang="en-US" sz="2200" dirty="0" smtClean="0">
                <a:hlinkClick r:id="rId4"/>
              </a:rPr>
              <a:t>www.edutopia.org/article/assistive-technology-resources</a:t>
            </a:r>
            <a:endParaRPr lang="en-US" sz="2200" dirty="0"/>
          </a:p>
          <a:p>
            <a:pPr marL="365760" lvl="1" indent="-256032">
              <a:spcBef>
                <a:spcPts val="400"/>
              </a:spcBef>
              <a:buSzPct val="68000"/>
              <a:buFont typeface="Wingdings 3"/>
              <a:buChar char=""/>
            </a:pPr>
            <a:endParaRPr lang="en-US" sz="2200" dirty="0"/>
          </a:p>
          <a:p>
            <a:pPr marL="365760" lvl="1" indent="-256032">
              <a:spcBef>
                <a:spcPts val="400"/>
              </a:spcBef>
              <a:buSzPct val="68000"/>
              <a:buFont typeface="Wingdings 3"/>
              <a:buChar char=""/>
            </a:pPr>
            <a:r>
              <a:rPr lang="en-US" dirty="0" smtClean="0"/>
              <a:t>Education World</a:t>
            </a:r>
          </a:p>
          <a:p>
            <a:pPr marL="457200" lvl="1" indent="0">
              <a:buNone/>
            </a:pPr>
            <a:r>
              <a:rPr lang="en-US" dirty="0"/>
              <a:t> </a:t>
            </a:r>
            <a:r>
              <a:rPr lang="en-US" dirty="0" smtClean="0"/>
              <a:t>    </a:t>
            </a:r>
            <a:r>
              <a:rPr lang="en-US" dirty="0" smtClean="0">
                <a:hlinkClick r:id="rId5"/>
              </a:rPr>
              <a:t>www.educationworld.com</a:t>
            </a:r>
            <a:r>
              <a:rPr lang="en-US" dirty="0" smtClean="0"/>
              <a:t> </a:t>
            </a:r>
          </a:p>
          <a:p>
            <a:pPr marL="457200" lvl="1" indent="0">
              <a:buNone/>
            </a:pPr>
            <a:r>
              <a:rPr lang="en-US" dirty="0"/>
              <a:t> </a:t>
            </a:r>
            <a:r>
              <a:rPr lang="en-US" dirty="0" smtClean="0"/>
              <a:t>   </a:t>
            </a:r>
          </a:p>
        </p:txBody>
      </p:sp>
      <p:sp>
        <p:nvSpPr>
          <p:cNvPr id="2" name="Title 1"/>
          <p:cNvSpPr>
            <a:spLocks noGrp="1"/>
          </p:cNvSpPr>
          <p:nvPr>
            <p:ph type="title"/>
          </p:nvPr>
        </p:nvSpPr>
        <p:spPr/>
        <p:txBody>
          <a:bodyPr/>
          <a:lstStyle/>
          <a:p>
            <a:r>
              <a:rPr lang="en-US" dirty="0" smtClean="0"/>
              <a:t>AT Cont.</a:t>
            </a:r>
            <a:endParaRPr lang="en-US" dirty="0"/>
          </a:p>
        </p:txBody>
      </p:sp>
    </p:spTree>
    <p:extLst>
      <p:ext uri="{BB962C8B-B14F-4D97-AF65-F5344CB8AC3E}">
        <p14:creationId xmlns:p14="http://schemas.microsoft.com/office/powerpoint/2010/main" val="13456910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200" dirty="0"/>
              <a:t>i</a:t>
            </a:r>
            <a:r>
              <a:rPr lang="en-US" sz="2200" dirty="0" smtClean="0"/>
              <a:t>s a component of the Individuals with Disabilities Education Act that requires States and Local Education Agencies to identify, locate, and evaluate all children with disabilities residing in the State, regardless of the severity of their disabilities, and who are in need of special education and related services. </a:t>
            </a:r>
          </a:p>
          <a:p>
            <a:pPr marL="109728" indent="0">
              <a:buNone/>
            </a:pPr>
            <a:r>
              <a:rPr lang="en-US" sz="2200" dirty="0" smtClean="0"/>
              <a:t> </a:t>
            </a:r>
          </a:p>
          <a:p>
            <a:r>
              <a:rPr lang="en-US" sz="2200" dirty="0"/>
              <a:t>i</a:t>
            </a:r>
            <a:r>
              <a:rPr lang="en-US" sz="2200" dirty="0" smtClean="0"/>
              <a:t>s a continuous process of public awareness activities, screening and evaluation designed to locate, identify, and evaluate children with disabilities who are in need of Early Childhood Intervention Programs or Special Education and Related Services</a:t>
            </a:r>
            <a:endParaRPr lang="en-US" sz="2200" dirty="0"/>
          </a:p>
        </p:txBody>
      </p:sp>
      <p:sp>
        <p:nvSpPr>
          <p:cNvPr id="2" name="Title 1"/>
          <p:cNvSpPr>
            <a:spLocks noGrp="1"/>
          </p:cNvSpPr>
          <p:nvPr>
            <p:ph type="title"/>
          </p:nvPr>
        </p:nvSpPr>
        <p:spPr/>
        <p:txBody>
          <a:bodyPr/>
          <a:lstStyle/>
          <a:p>
            <a:r>
              <a:rPr lang="en-US" dirty="0" smtClean="0"/>
              <a:t>Child Find</a:t>
            </a:r>
            <a:endParaRPr lang="en-US" dirty="0"/>
          </a:p>
        </p:txBody>
      </p:sp>
    </p:spTree>
    <p:extLst>
      <p:ext uri="{BB962C8B-B14F-4D97-AF65-F5344CB8AC3E}">
        <p14:creationId xmlns:p14="http://schemas.microsoft.com/office/powerpoint/2010/main" val="1917595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200" dirty="0" smtClean="0"/>
              <a:t>Examples of Child Find activities:</a:t>
            </a:r>
          </a:p>
          <a:p>
            <a:pPr lvl="1">
              <a:buFont typeface="Wingdings" panose="05000000000000000000" pitchFamily="2" charset="2"/>
              <a:buChar char="§"/>
            </a:pPr>
            <a:r>
              <a:rPr lang="en-US" sz="2200" dirty="0" smtClean="0"/>
              <a:t>The school publishes a child find notice in the local newspaper or the school’s newsletter</a:t>
            </a:r>
          </a:p>
          <a:p>
            <a:pPr lvl="1">
              <a:buFont typeface="Wingdings" panose="05000000000000000000" pitchFamily="2" charset="2"/>
              <a:buChar char="§"/>
            </a:pPr>
            <a:r>
              <a:rPr lang="en-US" sz="2200" dirty="0" smtClean="0"/>
              <a:t>school participates in conjunction with community agencies such as </a:t>
            </a:r>
            <a:r>
              <a:rPr lang="en-US" sz="2200" dirty="0" err="1" smtClean="0"/>
              <a:t>HeadStart</a:t>
            </a:r>
            <a:r>
              <a:rPr lang="en-US" sz="2200" dirty="0" smtClean="0"/>
              <a:t>, preschool services, and other area preschools; </a:t>
            </a:r>
            <a:r>
              <a:rPr lang="en-US" sz="2200" dirty="0"/>
              <a:t>Child find notices are sent to all area clinics, doctors, preschools and daycare centers in conjunction with preschool screening </a:t>
            </a:r>
            <a:r>
              <a:rPr lang="en-US" sz="2200" dirty="0" smtClean="0"/>
              <a:t>activities</a:t>
            </a:r>
          </a:p>
          <a:p>
            <a:pPr lvl="1">
              <a:buFont typeface="Wingdings" panose="05000000000000000000" pitchFamily="2" charset="2"/>
              <a:buChar char="§"/>
            </a:pPr>
            <a:r>
              <a:rPr lang="en-US" sz="2200" dirty="0" smtClean="0"/>
              <a:t>All children entering kindergarten are screened to identify children with suspected disabilities</a:t>
            </a:r>
            <a:endParaRPr lang="en-US" sz="2200" dirty="0"/>
          </a:p>
        </p:txBody>
      </p:sp>
      <p:sp>
        <p:nvSpPr>
          <p:cNvPr id="2" name="Title 1"/>
          <p:cNvSpPr>
            <a:spLocks noGrp="1"/>
          </p:cNvSpPr>
          <p:nvPr>
            <p:ph type="title"/>
          </p:nvPr>
        </p:nvSpPr>
        <p:spPr/>
        <p:txBody>
          <a:bodyPr/>
          <a:lstStyle/>
          <a:p>
            <a:r>
              <a:rPr lang="en-US" dirty="0" smtClean="0"/>
              <a:t>Child Find Cont.</a:t>
            </a:r>
            <a:endParaRPr lang="en-US" dirty="0"/>
          </a:p>
        </p:txBody>
      </p:sp>
    </p:spTree>
    <p:extLst>
      <p:ext uri="{BB962C8B-B14F-4D97-AF65-F5344CB8AC3E}">
        <p14:creationId xmlns:p14="http://schemas.microsoft.com/office/powerpoint/2010/main" val="11349308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1">
              <a:buFont typeface="Wingdings" panose="05000000000000000000" pitchFamily="2" charset="2"/>
              <a:buChar char="§"/>
            </a:pPr>
            <a:r>
              <a:rPr lang="en-US" sz="2200" dirty="0" smtClean="0"/>
              <a:t>The files of all children transferring to the school are screened to identify children who may have been receiving special services in their prior school</a:t>
            </a:r>
          </a:p>
          <a:p>
            <a:pPr marL="393192" lvl="1" indent="0">
              <a:buNone/>
            </a:pPr>
            <a:endParaRPr lang="en-US" sz="2200" dirty="0" smtClean="0"/>
          </a:p>
          <a:p>
            <a:pPr lvl="1">
              <a:buFont typeface="Wingdings" panose="05000000000000000000" pitchFamily="2" charset="2"/>
              <a:buChar char="§"/>
            </a:pPr>
            <a:r>
              <a:rPr lang="en-US" sz="2200" dirty="0" smtClean="0"/>
              <a:t>Parents of older children who enter the school for the first time are given a document, which explains the school’s special services and who to contact if they suspect their child may have a disability</a:t>
            </a:r>
          </a:p>
          <a:p>
            <a:pPr marL="393192" lvl="1" indent="0">
              <a:buNone/>
            </a:pPr>
            <a:endParaRPr lang="en-US" sz="2200" dirty="0" smtClean="0"/>
          </a:p>
          <a:p>
            <a:pPr lvl="1">
              <a:buFont typeface="Wingdings" panose="05000000000000000000" pitchFamily="2" charset="2"/>
              <a:buChar char="§"/>
            </a:pPr>
            <a:r>
              <a:rPr lang="en-US" sz="2200" dirty="0" smtClean="0"/>
              <a:t>For children attending the school ages 5 to 21, the primary child find process is parent and teacher referrals.  In-service activities to assist teachers in making appropriate referrals are provided annually</a:t>
            </a:r>
            <a:endParaRPr lang="en-US" sz="2200" dirty="0"/>
          </a:p>
        </p:txBody>
      </p:sp>
      <p:sp>
        <p:nvSpPr>
          <p:cNvPr id="2" name="Title 1"/>
          <p:cNvSpPr>
            <a:spLocks noGrp="1"/>
          </p:cNvSpPr>
          <p:nvPr>
            <p:ph type="title"/>
          </p:nvPr>
        </p:nvSpPr>
        <p:spPr/>
        <p:txBody>
          <a:bodyPr/>
          <a:lstStyle/>
          <a:p>
            <a:r>
              <a:rPr lang="en-US" dirty="0"/>
              <a:t>Child Find Cont.</a:t>
            </a:r>
          </a:p>
        </p:txBody>
      </p:sp>
    </p:spTree>
    <p:extLst>
      <p:ext uri="{BB962C8B-B14F-4D97-AF65-F5344CB8AC3E}">
        <p14:creationId xmlns:p14="http://schemas.microsoft.com/office/powerpoint/2010/main" val="4114336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buNone/>
            </a:pPr>
            <a:r>
              <a:rPr lang="en-US" sz="3200" i="1" dirty="0" smtClean="0"/>
              <a:t>I. Overview</a:t>
            </a:r>
          </a:p>
          <a:p>
            <a:pPr marL="0" indent="0">
              <a:buNone/>
            </a:pPr>
            <a:endParaRPr lang="en-US" sz="3200" i="1" dirty="0" smtClean="0"/>
          </a:p>
          <a:p>
            <a:pPr marL="0" indent="0">
              <a:buNone/>
            </a:pPr>
            <a:r>
              <a:rPr lang="en-US" sz="2400" dirty="0" smtClean="0"/>
              <a:t>The Fiscal Monitoring Procedures for Special Education ensures a school’s compliance to certain fiscal and administrative requirements for special education funds, 15% ISEP Academic base funds and IDEA Part B Supplemental Funds. Part B funds are allocated to the schools for excess costs of special education and related services and to supplement the ISEP 15% Academic base fund.</a:t>
            </a:r>
          </a:p>
          <a:p>
            <a:pPr marL="0" indent="0">
              <a:buNone/>
            </a:pPr>
            <a:endParaRPr lang="en-US" sz="2400" dirty="0"/>
          </a:p>
          <a:p>
            <a:pPr marL="0" indent="0">
              <a:buNone/>
            </a:pPr>
            <a:r>
              <a:rPr lang="en-US" sz="2400" dirty="0" smtClean="0"/>
              <a:t>The school submits an application that provides assurances that the school will meet the requirements of Public Law 108-446</a:t>
            </a:r>
          </a:p>
        </p:txBody>
      </p:sp>
      <p:sp>
        <p:nvSpPr>
          <p:cNvPr id="2" name="Title 1"/>
          <p:cNvSpPr>
            <a:spLocks noGrp="1"/>
          </p:cNvSpPr>
          <p:nvPr>
            <p:ph type="title"/>
          </p:nvPr>
        </p:nvSpPr>
        <p:spPr>
          <a:xfrm>
            <a:off x="457200" y="274638"/>
            <a:ext cx="8001000" cy="1096962"/>
          </a:xfrm>
        </p:spPr>
        <p:txBody>
          <a:bodyPr>
            <a:normAutofit fontScale="90000"/>
          </a:bodyPr>
          <a:lstStyle/>
          <a:p>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400" dirty="0"/>
              <a:t>Fiscal Monitoring for Special </a:t>
            </a:r>
            <a:r>
              <a:rPr lang="en-US" sz="4400" dirty="0" smtClean="0"/>
              <a:t>Education</a:t>
            </a:r>
            <a:r>
              <a:rPr lang="en-US" sz="4400" dirty="0"/>
              <a:t/>
            </a:r>
            <a:br>
              <a:rPr lang="en-US" sz="4400" dirty="0"/>
            </a:br>
            <a:r>
              <a:rPr lang="en-US" dirty="0" smtClean="0"/>
              <a:t/>
            </a:r>
            <a:br>
              <a:rPr lang="en-US" dirty="0" smtClean="0"/>
            </a:br>
            <a:r>
              <a:rPr lang="en-US" sz="4000" dirty="0"/>
              <a:t/>
            </a:r>
            <a:br>
              <a:rPr lang="en-US" sz="4000" dirty="0"/>
            </a:br>
            <a:r>
              <a:rPr lang="en-US" dirty="0" smtClean="0"/>
              <a:t/>
            </a:r>
            <a:br>
              <a:rPr lang="en-US" dirty="0" smtClean="0"/>
            </a:br>
            <a:r>
              <a:rPr lang="en-US" dirty="0" smtClean="0"/>
              <a:t> </a:t>
            </a:r>
            <a:endParaRPr lang="en-US" dirty="0"/>
          </a:p>
        </p:txBody>
      </p:sp>
    </p:spTree>
    <p:extLst>
      <p:ext uri="{BB962C8B-B14F-4D97-AF65-F5344CB8AC3E}">
        <p14:creationId xmlns:p14="http://schemas.microsoft.com/office/powerpoint/2010/main" val="4872558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buFont typeface="Wingdings" panose="05000000000000000000" pitchFamily="2" charset="2"/>
              <a:buChar char="§"/>
            </a:pPr>
            <a:r>
              <a:rPr lang="en-US" sz="2200" dirty="0" smtClean="0"/>
              <a:t>The school student services team reviews the files of all students with a health plan to screen for suspected disabilities</a:t>
            </a:r>
          </a:p>
          <a:p>
            <a:pPr marL="393192" lvl="1" indent="0">
              <a:buNone/>
            </a:pPr>
            <a:endParaRPr lang="en-US" sz="2200" dirty="0" smtClean="0"/>
          </a:p>
          <a:p>
            <a:pPr lvl="1">
              <a:buFont typeface="Wingdings" panose="05000000000000000000" pitchFamily="2" charset="2"/>
              <a:buChar char="§"/>
            </a:pPr>
            <a:r>
              <a:rPr lang="en-US" sz="2200" dirty="0"/>
              <a:t> </a:t>
            </a:r>
            <a:r>
              <a:rPr lang="en-US" sz="2200" dirty="0" smtClean="0"/>
              <a:t>Student Assistance Team (other names may be used) ensure appropriate interventions have been utilized to help the student overcome their learning problems before beginning a referral for special education services</a:t>
            </a:r>
          </a:p>
          <a:p>
            <a:pPr marL="457200" lvl="1" indent="0">
              <a:buNone/>
            </a:pPr>
            <a:endParaRPr lang="en-US" dirty="0"/>
          </a:p>
        </p:txBody>
      </p:sp>
      <p:sp>
        <p:nvSpPr>
          <p:cNvPr id="2" name="Title 1"/>
          <p:cNvSpPr>
            <a:spLocks noGrp="1"/>
          </p:cNvSpPr>
          <p:nvPr>
            <p:ph type="title"/>
          </p:nvPr>
        </p:nvSpPr>
        <p:spPr/>
        <p:txBody>
          <a:bodyPr/>
          <a:lstStyle/>
          <a:p>
            <a:r>
              <a:rPr lang="en-US" dirty="0"/>
              <a:t>Child Find Cont.</a:t>
            </a:r>
          </a:p>
        </p:txBody>
      </p:sp>
    </p:spTree>
    <p:extLst>
      <p:ext uri="{BB962C8B-B14F-4D97-AF65-F5344CB8AC3E}">
        <p14:creationId xmlns:p14="http://schemas.microsoft.com/office/powerpoint/2010/main" val="35400139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525963"/>
          </a:xfrm>
        </p:spPr>
        <p:txBody>
          <a:bodyPr>
            <a:noAutofit/>
          </a:bodyPr>
          <a:lstStyle/>
          <a:p>
            <a:pPr lvl="1">
              <a:buFont typeface="Wingdings" panose="05000000000000000000" pitchFamily="2" charset="2"/>
              <a:buChar char="§"/>
            </a:pPr>
            <a:r>
              <a:rPr lang="en-US" sz="1800" dirty="0" smtClean="0"/>
              <a:t>Child find is integrated with ESEA:  </a:t>
            </a:r>
            <a:endParaRPr lang="en-US" sz="1800" dirty="0"/>
          </a:p>
          <a:p>
            <a:pPr marL="457200" lvl="1" indent="0">
              <a:buNone/>
            </a:pPr>
            <a:r>
              <a:rPr lang="en-US" sz="1800" dirty="0"/>
              <a:t> </a:t>
            </a:r>
            <a:r>
              <a:rPr lang="en-US" sz="1800" dirty="0" smtClean="0"/>
              <a:t>   Under ESEA, each LEA (school) must have an</a:t>
            </a:r>
          </a:p>
          <a:p>
            <a:pPr marL="457200" lvl="1" indent="0">
              <a:buNone/>
            </a:pPr>
            <a:r>
              <a:rPr lang="en-US" sz="1800" dirty="0" smtClean="0"/>
              <a:t>    improvement plan developed to guide school and</a:t>
            </a:r>
          </a:p>
          <a:p>
            <a:pPr marL="457200" lvl="1" indent="0">
              <a:buNone/>
            </a:pPr>
            <a:r>
              <a:rPr lang="en-US" sz="1800" dirty="0"/>
              <a:t> </a:t>
            </a:r>
            <a:r>
              <a:rPr lang="en-US" sz="1800" dirty="0" smtClean="0"/>
              <a:t>   staff in the improvement of student performance for</a:t>
            </a:r>
          </a:p>
          <a:p>
            <a:pPr marL="457200" lvl="1" indent="0">
              <a:buNone/>
            </a:pPr>
            <a:r>
              <a:rPr lang="en-US" sz="1800" dirty="0"/>
              <a:t> </a:t>
            </a:r>
            <a:r>
              <a:rPr lang="en-US" sz="1800" dirty="0" smtClean="0"/>
              <a:t>   all student groups in order to attain state standards.   The </a:t>
            </a:r>
          </a:p>
          <a:p>
            <a:pPr marL="457200" lvl="1" indent="0">
              <a:buNone/>
            </a:pPr>
            <a:r>
              <a:rPr lang="en-US" sz="1800" dirty="0"/>
              <a:t> </a:t>
            </a:r>
            <a:r>
              <a:rPr lang="en-US" sz="1800" dirty="0" smtClean="0"/>
              <a:t>   school improvement plan must include strategies for</a:t>
            </a:r>
          </a:p>
          <a:p>
            <a:pPr marL="457200" lvl="1" indent="0">
              <a:buNone/>
            </a:pPr>
            <a:r>
              <a:rPr lang="en-US" sz="1800" dirty="0"/>
              <a:t> </a:t>
            </a:r>
            <a:r>
              <a:rPr lang="en-US" sz="1800" dirty="0" smtClean="0"/>
              <a:t>   improvement of student performance such as:  </a:t>
            </a:r>
          </a:p>
          <a:p>
            <a:pPr marL="457200" lvl="1" indent="0">
              <a:buNone/>
            </a:pPr>
            <a:r>
              <a:rPr lang="en-US" sz="1800" dirty="0"/>
              <a:t> </a:t>
            </a:r>
            <a:r>
              <a:rPr lang="en-US" sz="1800" dirty="0" smtClean="0"/>
              <a:t>   instructional methods designed based on the needs of</a:t>
            </a:r>
          </a:p>
          <a:p>
            <a:pPr marL="457200" lvl="1" indent="0">
              <a:buNone/>
            </a:pPr>
            <a:r>
              <a:rPr lang="en-US" sz="1800" dirty="0"/>
              <a:t> </a:t>
            </a:r>
            <a:r>
              <a:rPr lang="en-US" sz="1800" dirty="0" smtClean="0"/>
              <a:t>   student groups not achieving; processes for addressing the</a:t>
            </a:r>
          </a:p>
          <a:p>
            <a:pPr marL="457200" lvl="1" indent="0">
              <a:buNone/>
            </a:pPr>
            <a:r>
              <a:rPr lang="en-US" sz="1800" dirty="0"/>
              <a:t> </a:t>
            </a:r>
            <a:r>
              <a:rPr lang="en-US" sz="1800" dirty="0" smtClean="0"/>
              <a:t>   needs of children in special programs; integration of technology </a:t>
            </a:r>
          </a:p>
          <a:p>
            <a:pPr marL="457200" lvl="1" indent="0">
              <a:buNone/>
            </a:pPr>
            <a:r>
              <a:rPr lang="en-US" sz="1800" dirty="0"/>
              <a:t> </a:t>
            </a:r>
            <a:r>
              <a:rPr lang="en-US" sz="1800" dirty="0" smtClean="0"/>
              <a:t>   in instructional and administrative program; positive </a:t>
            </a:r>
            <a:r>
              <a:rPr lang="en-US" sz="1800" dirty="0"/>
              <a:t>b</a:t>
            </a:r>
            <a:r>
              <a:rPr lang="en-US" sz="1800" dirty="0" smtClean="0"/>
              <a:t>ehavior </a:t>
            </a:r>
          </a:p>
          <a:p>
            <a:pPr marL="457200" lvl="1" indent="0">
              <a:buNone/>
            </a:pPr>
            <a:r>
              <a:rPr lang="en-US" sz="1800" dirty="0"/>
              <a:t> </a:t>
            </a:r>
            <a:r>
              <a:rPr lang="en-US" sz="1800" dirty="0" smtClean="0"/>
              <a:t>   supports; staff development for educators; and accelerated </a:t>
            </a:r>
          </a:p>
          <a:p>
            <a:pPr marL="457200" lvl="1" indent="0">
              <a:buNone/>
            </a:pPr>
            <a:r>
              <a:rPr lang="en-US" sz="1800" dirty="0"/>
              <a:t> </a:t>
            </a:r>
            <a:r>
              <a:rPr lang="en-US" sz="1800" dirty="0" smtClean="0"/>
              <a:t>   instruction </a:t>
            </a:r>
            <a:endParaRPr lang="en-US" sz="1800" dirty="0"/>
          </a:p>
        </p:txBody>
      </p:sp>
      <p:sp>
        <p:nvSpPr>
          <p:cNvPr id="2" name="Title 1"/>
          <p:cNvSpPr>
            <a:spLocks noGrp="1"/>
          </p:cNvSpPr>
          <p:nvPr>
            <p:ph type="title"/>
          </p:nvPr>
        </p:nvSpPr>
        <p:spPr/>
        <p:txBody>
          <a:bodyPr/>
          <a:lstStyle/>
          <a:p>
            <a:r>
              <a:rPr lang="en-US" dirty="0"/>
              <a:t>Child Find Cont.</a:t>
            </a:r>
          </a:p>
        </p:txBody>
      </p:sp>
    </p:spTree>
    <p:extLst>
      <p:ext uri="{BB962C8B-B14F-4D97-AF65-F5344CB8AC3E}">
        <p14:creationId xmlns:p14="http://schemas.microsoft.com/office/powerpoint/2010/main" val="22699090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Conduct school data analysis to determine improvement needs in the following areas:</a:t>
            </a:r>
          </a:p>
          <a:p>
            <a:pPr lvl="1">
              <a:buFont typeface="Wingdings" panose="05000000000000000000" pitchFamily="2" charset="2"/>
              <a:buChar char="§"/>
            </a:pPr>
            <a:r>
              <a:rPr lang="en-US" dirty="0" smtClean="0"/>
              <a:t>Equipment, supplies, materials</a:t>
            </a:r>
          </a:p>
          <a:p>
            <a:pPr lvl="1">
              <a:buFont typeface="Wingdings" panose="05000000000000000000" pitchFamily="2" charset="2"/>
              <a:buChar char="§"/>
            </a:pPr>
            <a:r>
              <a:rPr lang="en-US" dirty="0" smtClean="0"/>
              <a:t>Staff Training</a:t>
            </a:r>
          </a:p>
          <a:p>
            <a:pPr lvl="2">
              <a:buFont typeface="Wingdings" panose="05000000000000000000" pitchFamily="2" charset="2"/>
              <a:buChar char="§"/>
            </a:pPr>
            <a:r>
              <a:rPr lang="en-US" dirty="0" smtClean="0"/>
              <a:t>Include training on School Records and Confidentiality; Family Educational Rights and Privacy Act (FERPA)</a:t>
            </a:r>
          </a:p>
          <a:p>
            <a:pPr marL="630936" lvl="2" indent="0">
              <a:buNone/>
            </a:pPr>
            <a:endParaRPr lang="en-US" dirty="0" smtClean="0"/>
          </a:p>
          <a:p>
            <a:r>
              <a:rPr lang="en-US" dirty="0" smtClean="0"/>
              <a:t>Secondary Transition</a:t>
            </a:r>
          </a:p>
        </p:txBody>
      </p:sp>
      <p:sp>
        <p:nvSpPr>
          <p:cNvPr id="2" name="Title 1"/>
          <p:cNvSpPr>
            <a:spLocks noGrp="1"/>
          </p:cNvSpPr>
          <p:nvPr>
            <p:ph type="title"/>
          </p:nvPr>
        </p:nvSpPr>
        <p:spPr/>
        <p:txBody>
          <a:bodyPr/>
          <a:lstStyle/>
          <a:p>
            <a:r>
              <a:rPr lang="en-US" dirty="0" smtClean="0"/>
              <a:t>Plan, Plan, Plan</a:t>
            </a:r>
            <a:endParaRPr lang="en-US" dirty="0"/>
          </a:p>
        </p:txBody>
      </p:sp>
    </p:spTree>
    <p:extLst>
      <p:ext uri="{BB962C8B-B14F-4D97-AF65-F5344CB8AC3E}">
        <p14:creationId xmlns:p14="http://schemas.microsoft.com/office/powerpoint/2010/main" val="21107732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dirty="0" smtClean="0"/>
          </a:p>
          <a:p>
            <a:pPr marL="0" indent="0" algn="ctr">
              <a:buNone/>
            </a:pPr>
            <a:r>
              <a:rPr lang="en-US" dirty="0" smtClean="0"/>
              <a:t>Gloria Yepa (505) 563-5264</a:t>
            </a:r>
          </a:p>
          <a:p>
            <a:pPr marL="0" indent="0" algn="ctr">
              <a:buNone/>
            </a:pPr>
            <a:r>
              <a:rPr lang="en-US" dirty="0">
                <a:hlinkClick r:id="rId3"/>
              </a:rPr>
              <a:t>g</a:t>
            </a:r>
            <a:r>
              <a:rPr lang="en-US" dirty="0" smtClean="0">
                <a:hlinkClick r:id="rId3"/>
              </a:rPr>
              <a:t>loria.yepa@bie.edu</a:t>
            </a:r>
            <a:endParaRPr lang="en-US" dirty="0" smtClean="0"/>
          </a:p>
          <a:p>
            <a:pPr marL="0" indent="0" algn="ctr">
              <a:buNone/>
            </a:pPr>
            <a:r>
              <a:rPr lang="en-US" dirty="0" smtClean="0"/>
              <a:t>Laura N. Tsosie (505) 563-5275</a:t>
            </a:r>
          </a:p>
          <a:p>
            <a:pPr marL="0" indent="0" algn="ctr">
              <a:buNone/>
            </a:pPr>
            <a:r>
              <a:rPr lang="en-US" dirty="0" smtClean="0">
                <a:hlinkClick r:id="rId4"/>
              </a:rPr>
              <a:t>laura.tsosie@bie.edu</a:t>
            </a:r>
            <a:endParaRPr lang="en-US" dirty="0" smtClean="0"/>
          </a:p>
          <a:p>
            <a:pPr marL="0" indent="0" algn="ctr">
              <a:buNone/>
            </a:pPr>
            <a:r>
              <a:rPr lang="en-US" dirty="0" smtClean="0"/>
              <a:t>Connie Albert (505) 563-5180</a:t>
            </a:r>
          </a:p>
          <a:p>
            <a:pPr marL="0" indent="0" algn="ctr">
              <a:buNone/>
            </a:pPr>
            <a:r>
              <a:rPr lang="en-US" dirty="0" smtClean="0">
                <a:hlinkClick r:id="rId5"/>
              </a:rPr>
              <a:t>connie.albert@bie.edu</a:t>
            </a:r>
            <a:r>
              <a:rPr lang="en-US" dirty="0" smtClean="0"/>
              <a:t> </a:t>
            </a:r>
            <a:endParaRPr lang="en-US" dirty="0"/>
          </a:p>
        </p:txBody>
      </p:sp>
      <p:sp>
        <p:nvSpPr>
          <p:cNvPr id="2" name="Title 1"/>
          <p:cNvSpPr>
            <a:spLocks noGrp="1"/>
          </p:cNvSpPr>
          <p:nvPr>
            <p:ph type="title"/>
          </p:nvPr>
        </p:nvSpPr>
        <p:spPr/>
        <p:txBody>
          <a:bodyPr/>
          <a:lstStyle/>
          <a:p>
            <a:r>
              <a:rPr lang="en-US" dirty="0" smtClean="0"/>
              <a:t>Contact Information</a:t>
            </a:r>
            <a:endParaRPr lang="en-US" dirty="0"/>
          </a:p>
        </p:txBody>
      </p:sp>
    </p:spTree>
    <p:extLst>
      <p:ext uri="{BB962C8B-B14F-4D97-AF65-F5344CB8AC3E}">
        <p14:creationId xmlns:p14="http://schemas.microsoft.com/office/powerpoint/2010/main" val="798400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sz="2200" dirty="0" smtClean="0"/>
              <a:t>The procedure is established to ensure:</a:t>
            </a:r>
          </a:p>
          <a:p>
            <a:pPr lvl="1">
              <a:buFont typeface="Wingdings" panose="05000000000000000000" pitchFamily="2" charset="2"/>
              <a:buChar char="§"/>
            </a:pPr>
            <a:r>
              <a:rPr lang="en-US" dirty="0" smtClean="0"/>
              <a:t>Program and fiscal policies and procedures are developed and implemented to meet certain fiscal and administrative requirements;</a:t>
            </a:r>
          </a:p>
          <a:p>
            <a:pPr marL="393192" lvl="1" indent="0">
              <a:buNone/>
            </a:pPr>
            <a:endParaRPr lang="en-US" dirty="0" smtClean="0"/>
          </a:p>
          <a:p>
            <a:pPr lvl="1">
              <a:buFont typeface="Wingdings" panose="05000000000000000000" pitchFamily="2" charset="2"/>
              <a:buChar char="§"/>
            </a:pPr>
            <a:r>
              <a:rPr lang="en-US" dirty="0" smtClean="0"/>
              <a:t>Appropriate use of special education funds for the intended purpose, Free and Appropriate Public Education (FAPE) in the Least Restrictive Environment (LRE);</a:t>
            </a:r>
          </a:p>
          <a:p>
            <a:pPr lvl="1">
              <a:buFont typeface="Wingdings" panose="05000000000000000000" pitchFamily="2" charset="2"/>
              <a:buChar char="§"/>
            </a:pPr>
            <a:endParaRPr lang="en-US" dirty="0" smtClean="0"/>
          </a:p>
          <a:p>
            <a:pPr lvl="1">
              <a:buFont typeface="Wingdings" panose="05000000000000000000" pitchFamily="2" charset="2"/>
              <a:buChar char="§"/>
            </a:pPr>
            <a:r>
              <a:rPr lang="en-US" dirty="0" smtClean="0"/>
              <a:t>Problems are identified and remediated; and</a:t>
            </a:r>
          </a:p>
          <a:p>
            <a:pPr marL="393192" lvl="1" indent="0">
              <a:buNone/>
            </a:pPr>
            <a:endParaRPr lang="en-US" dirty="0" smtClean="0"/>
          </a:p>
          <a:p>
            <a:pPr lvl="1">
              <a:buFont typeface="Wingdings" panose="05000000000000000000" pitchFamily="2" charset="2"/>
              <a:buChar char="§"/>
            </a:pPr>
            <a:r>
              <a:rPr lang="en-US" dirty="0" smtClean="0"/>
              <a:t>Oversight is provided that would result in improved student outcomes.</a:t>
            </a:r>
          </a:p>
          <a:p>
            <a:pPr lvl="1"/>
            <a:endParaRPr lang="en-US" dirty="0"/>
          </a:p>
        </p:txBody>
      </p:sp>
      <p:sp>
        <p:nvSpPr>
          <p:cNvPr id="2" name="Title 1"/>
          <p:cNvSpPr>
            <a:spLocks noGrp="1"/>
          </p:cNvSpPr>
          <p:nvPr>
            <p:ph type="title"/>
          </p:nvPr>
        </p:nvSpPr>
        <p:spPr/>
        <p:txBody>
          <a:bodyPr>
            <a:normAutofit fontScale="90000"/>
          </a:bodyPr>
          <a:lstStyle/>
          <a:p>
            <a:r>
              <a:rPr lang="en-US" dirty="0"/>
              <a:t>Fiscal Monitoring for Special Education</a:t>
            </a:r>
          </a:p>
        </p:txBody>
      </p:sp>
    </p:spTree>
    <p:extLst>
      <p:ext uri="{BB962C8B-B14F-4D97-AF65-F5344CB8AC3E}">
        <p14:creationId xmlns:p14="http://schemas.microsoft.com/office/powerpoint/2010/main" val="2294470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en-US" sz="2200" dirty="0" smtClean="0"/>
          </a:p>
          <a:p>
            <a:pPr marL="0" indent="0">
              <a:buNone/>
            </a:pPr>
            <a:endParaRPr lang="en-US" sz="2200" dirty="0"/>
          </a:p>
          <a:p>
            <a:pPr marL="0" indent="0">
              <a:buNone/>
            </a:pPr>
            <a:r>
              <a:rPr lang="en-US" sz="2200" dirty="0" smtClean="0"/>
              <a:t>Each school submits all fiscal documents in the </a:t>
            </a:r>
            <a:r>
              <a:rPr lang="en-US" sz="2200" u="sng" dirty="0" smtClean="0"/>
              <a:t>Native Star </a:t>
            </a:r>
            <a:r>
              <a:rPr lang="en-US" sz="2200" dirty="0" smtClean="0"/>
              <a:t>link on the BIE website with the exception of the </a:t>
            </a:r>
            <a:r>
              <a:rPr lang="en-US" sz="2200" b="1" dirty="0" smtClean="0"/>
              <a:t>Unmet Needs Request</a:t>
            </a:r>
            <a:r>
              <a:rPr lang="en-US" sz="2200" dirty="0" smtClean="0"/>
              <a:t>.  Each document, with a timeline, is used for the fiscal desk audit completed on each school in June.</a:t>
            </a:r>
            <a:endParaRPr lang="en-US" sz="2200" dirty="0"/>
          </a:p>
        </p:txBody>
      </p:sp>
      <p:sp>
        <p:nvSpPr>
          <p:cNvPr id="2" name="Title 1"/>
          <p:cNvSpPr>
            <a:spLocks noGrp="1"/>
          </p:cNvSpPr>
          <p:nvPr>
            <p:ph type="title"/>
          </p:nvPr>
        </p:nvSpPr>
        <p:spPr/>
        <p:txBody>
          <a:bodyPr>
            <a:normAutofit/>
          </a:bodyPr>
          <a:lstStyle/>
          <a:p>
            <a:r>
              <a:rPr lang="en-US" sz="3600" i="1" dirty="0" smtClean="0"/>
              <a:t>II. Process</a:t>
            </a:r>
            <a:endParaRPr lang="en-US" sz="3600" i="1" dirty="0"/>
          </a:p>
        </p:txBody>
      </p:sp>
    </p:spTree>
    <p:extLst>
      <p:ext uri="{BB962C8B-B14F-4D97-AF65-F5344CB8AC3E}">
        <p14:creationId xmlns:p14="http://schemas.microsoft.com/office/powerpoint/2010/main" val="4214925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200" dirty="0" smtClean="0"/>
              <a:t>1.The BIE reviews and rates the following fiscal documents:</a:t>
            </a:r>
          </a:p>
          <a:p>
            <a:pPr lvl="1">
              <a:buFont typeface="Wingdings" panose="05000000000000000000" pitchFamily="2" charset="2"/>
              <a:buChar char="§"/>
            </a:pPr>
            <a:r>
              <a:rPr lang="en-US" sz="2200" i="1" dirty="0" smtClean="0"/>
              <a:t>Local Education Agency LEA/School Part B Application </a:t>
            </a:r>
          </a:p>
          <a:p>
            <a:pPr lvl="2">
              <a:buFont typeface="Wingdings" panose="05000000000000000000" pitchFamily="2" charset="2"/>
              <a:buChar char="§"/>
            </a:pPr>
            <a:r>
              <a:rPr lang="en-US" sz="2200" dirty="0" smtClean="0"/>
              <a:t>and if applicable, the </a:t>
            </a:r>
            <a:r>
              <a:rPr lang="en-US" sz="2200" b="1" i="1" dirty="0" smtClean="0"/>
              <a:t>Coordinated Early Intervening Services (CEIS) Plan</a:t>
            </a:r>
            <a:r>
              <a:rPr lang="en-US" sz="2200" i="1" dirty="0" smtClean="0"/>
              <a:t>;</a:t>
            </a:r>
          </a:p>
          <a:p>
            <a:pPr marL="393192" lvl="1" indent="0">
              <a:buNone/>
            </a:pPr>
            <a:endParaRPr lang="en-US" sz="2200" dirty="0" smtClean="0"/>
          </a:p>
          <a:p>
            <a:pPr lvl="1">
              <a:buFont typeface="Wingdings" panose="05000000000000000000" pitchFamily="2" charset="2"/>
              <a:buChar char="§"/>
            </a:pPr>
            <a:r>
              <a:rPr lang="en-US" sz="2200" i="1" dirty="0" smtClean="0"/>
              <a:t>BIE Web Budget</a:t>
            </a:r>
            <a:r>
              <a:rPr lang="en-US" sz="2200" dirty="0" smtClean="0"/>
              <a:t>, BIE Operated Schools only; or </a:t>
            </a:r>
            <a:r>
              <a:rPr lang="en-US" sz="2200" i="1" dirty="0" smtClean="0"/>
              <a:t>Consolidated School-Wide Budget</a:t>
            </a:r>
            <a:r>
              <a:rPr lang="en-US" sz="2200" dirty="0" smtClean="0"/>
              <a:t>, Tribally Controlled Schools (TCS) only;</a:t>
            </a:r>
          </a:p>
          <a:p>
            <a:pPr marL="393192" lvl="1" indent="0">
              <a:buNone/>
            </a:pPr>
            <a:endParaRPr lang="en-US" sz="2200" dirty="0" smtClean="0"/>
          </a:p>
          <a:p>
            <a:pPr lvl="1">
              <a:buFont typeface="Wingdings" panose="05000000000000000000" pitchFamily="2" charset="2"/>
              <a:buChar char="§"/>
            </a:pPr>
            <a:r>
              <a:rPr lang="en-US" sz="2200" i="1" dirty="0" smtClean="0"/>
              <a:t>Fiscal Accountability Self-Assessment (FASA)</a:t>
            </a:r>
            <a:endParaRPr lang="en-US" sz="2200" i="1" dirty="0"/>
          </a:p>
        </p:txBody>
      </p:sp>
      <p:sp>
        <p:nvSpPr>
          <p:cNvPr id="2" name="Title 1"/>
          <p:cNvSpPr>
            <a:spLocks noGrp="1"/>
          </p:cNvSpPr>
          <p:nvPr>
            <p:ph type="title"/>
          </p:nvPr>
        </p:nvSpPr>
        <p:spPr/>
        <p:txBody>
          <a:bodyPr>
            <a:normAutofit/>
          </a:bodyPr>
          <a:lstStyle/>
          <a:p>
            <a:pPr algn="l"/>
            <a:r>
              <a:rPr lang="en-US" sz="3600" dirty="0" smtClean="0"/>
              <a:t>A.  Desk Audit</a:t>
            </a:r>
            <a:endParaRPr lang="en-US" sz="3600" dirty="0"/>
          </a:p>
        </p:txBody>
      </p:sp>
    </p:spTree>
    <p:extLst>
      <p:ext uri="{BB962C8B-B14F-4D97-AF65-F5344CB8AC3E}">
        <p14:creationId xmlns:p14="http://schemas.microsoft.com/office/powerpoint/2010/main" val="423427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200" dirty="0" smtClean="0"/>
              <a:t>2. Fiscal findings of noncompliance identified during the desk audit process for which no written findings are issued, the following will apply:</a:t>
            </a:r>
          </a:p>
          <a:p>
            <a:pPr marL="109728" indent="0">
              <a:buNone/>
            </a:pPr>
            <a:endParaRPr lang="en-US" sz="2200" dirty="0" smtClean="0"/>
          </a:p>
          <a:p>
            <a:pPr lvl="1"/>
            <a:r>
              <a:rPr lang="en-US" sz="2200" dirty="0" smtClean="0"/>
              <a:t>A) The school will be issued a warning notification for instances of noncompliance related to IDEA fiscal requirements</a:t>
            </a:r>
          </a:p>
          <a:p>
            <a:pPr marL="393192" lvl="1" indent="0">
              <a:buNone/>
            </a:pPr>
            <a:endParaRPr lang="en-US" sz="2200" dirty="0" smtClean="0"/>
          </a:p>
          <a:p>
            <a:pPr lvl="1"/>
            <a:r>
              <a:rPr lang="en-US" sz="2200" dirty="0" smtClean="0"/>
              <a:t>B) Targeted technical assistance will be provided to ensure instances of noncompliance are corrected within 30 school days of identification.</a:t>
            </a:r>
          </a:p>
          <a:p>
            <a:pPr lvl="1"/>
            <a:endParaRPr lang="en-US" i="1" dirty="0"/>
          </a:p>
        </p:txBody>
      </p:sp>
      <p:sp>
        <p:nvSpPr>
          <p:cNvPr id="2" name="Title 1"/>
          <p:cNvSpPr>
            <a:spLocks noGrp="1"/>
          </p:cNvSpPr>
          <p:nvPr>
            <p:ph type="title"/>
          </p:nvPr>
        </p:nvSpPr>
        <p:spPr/>
        <p:txBody>
          <a:bodyPr>
            <a:normAutofit/>
          </a:bodyPr>
          <a:lstStyle/>
          <a:p>
            <a:pPr algn="l"/>
            <a:r>
              <a:rPr lang="en-US" sz="3600" dirty="0" smtClean="0"/>
              <a:t>A.  Desk Audit Cont.</a:t>
            </a:r>
            <a:endParaRPr lang="en-US" sz="3600" dirty="0"/>
          </a:p>
        </p:txBody>
      </p:sp>
    </p:spTree>
    <p:extLst>
      <p:ext uri="{BB962C8B-B14F-4D97-AF65-F5344CB8AC3E}">
        <p14:creationId xmlns:p14="http://schemas.microsoft.com/office/powerpoint/2010/main" val="1434770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lvl="1"/>
            <a:r>
              <a:rPr lang="en-US" sz="2200" dirty="0"/>
              <a:t>C) Findings of noncompliance corrected by the school will be verified through the review of the school’s required upload of fiscal evidence in </a:t>
            </a:r>
            <a:r>
              <a:rPr lang="en-US" sz="2200" i="1" dirty="0"/>
              <a:t>Native Star </a:t>
            </a:r>
            <a:r>
              <a:rPr lang="en-US" sz="2200" dirty="0"/>
              <a:t>or </a:t>
            </a:r>
            <a:r>
              <a:rPr lang="en-US" sz="2200" i="1" dirty="0"/>
              <a:t>Native American Student Information System</a:t>
            </a:r>
          </a:p>
          <a:p>
            <a:pPr lvl="1"/>
            <a:endParaRPr lang="en-US" sz="2200" dirty="0" smtClean="0"/>
          </a:p>
          <a:p>
            <a:pPr lvl="1"/>
            <a:r>
              <a:rPr lang="en-US" sz="2200" dirty="0" smtClean="0"/>
              <a:t>D) Findings of noncompliance not corrected by the school within 30 calendar days will result in a written notification</a:t>
            </a:r>
            <a:endParaRPr lang="en-US" sz="2200" i="1" dirty="0"/>
          </a:p>
        </p:txBody>
      </p:sp>
      <p:sp>
        <p:nvSpPr>
          <p:cNvPr id="2" name="Title 1"/>
          <p:cNvSpPr>
            <a:spLocks noGrp="1"/>
          </p:cNvSpPr>
          <p:nvPr>
            <p:ph type="title"/>
          </p:nvPr>
        </p:nvSpPr>
        <p:spPr/>
        <p:txBody>
          <a:bodyPr>
            <a:normAutofit/>
          </a:bodyPr>
          <a:lstStyle/>
          <a:p>
            <a:pPr algn="l"/>
            <a:r>
              <a:rPr lang="en-US" sz="3600" dirty="0" smtClean="0"/>
              <a:t>A.  Desk Audit</a:t>
            </a:r>
            <a:endParaRPr lang="en-US" sz="3600" dirty="0"/>
          </a:p>
        </p:txBody>
      </p:sp>
    </p:spTree>
    <p:extLst>
      <p:ext uri="{BB962C8B-B14F-4D97-AF65-F5344CB8AC3E}">
        <p14:creationId xmlns:p14="http://schemas.microsoft.com/office/powerpoint/2010/main" val="4546133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964</TotalTime>
  <Words>2984</Words>
  <Application>Microsoft Office PowerPoint</Application>
  <PresentationFormat>On-screen Show (4:3)</PresentationFormat>
  <Paragraphs>504</Paragraphs>
  <Slides>43</Slides>
  <Notes>43</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Concourse</vt:lpstr>
      <vt:lpstr>Bureau of Indian Education Division of Performance and Accountability</vt:lpstr>
      <vt:lpstr>The purpose of the training is:</vt:lpstr>
      <vt:lpstr> Challenges for SY 2014-15 </vt:lpstr>
      <vt:lpstr>    Fiscal Monitoring for Special Education     </vt:lpstr>
      <vt:lpstr>Fiscal Monitoring for Special Education</vt:lpstr>
      <vt:lpstr>II. Process</vt:lpstr>
      <vt:lpstr>A.  Desk Audit</vt:lpstr>
      <vt:lpstr>A.  Desk Audit Cont.</vt:lpstr>
      <vt:lpstr>A.  Desk Audit</vt:lpstr>
      <vt:lpstr>Fiscal Risk Level</vt:lpstr>
      <vt:lpstr>Fiscal Risk Level Cont.</vt:lpstr>
      <vt:lpstr>B.  On-Site Fiscal Review</vt:lpstr>
      <vt:lpstr>B.  On-Site Fiscal Review Cont.</vt:lpstr>
      <vt:lpstr>B.  On-Site Fiscal Review Cont.</vt:lpstr>
      <vt:lpstr>B.  On-Site Fiscal Review Cont.</vt:lpstr>
      <vt:lpstr>III. Fiscal Findings of Noncompliance and Correction</vt:lpstr>
      <vt:lpstr>Fiscal Findings of Noncompliance and Correction Cont. </vt:lpstr>
      <vt:lpstr>IV. Data Analysis</vt:lpstr>
      <vt:lpstr>V. Evaluation</vt:lpstr>
      <vt:lpstr>Desk Audit Process</vt:lpstr>
      <vt:lpstr> Fiscal Risk Desk Audit School Results</vt:lpstr>
      <vt:lpstr>Budget Reviews</vt:lpstr>
      <vt:lpstr>Budget Reviews Cont.</vt:lpstr>
      <vt:lpstr>Budget Analysis</vt:lpstr>
      <vt:lpstr>PowerPoint Presentation</vt:lpstr>
      <vt:lpstr>FASA Analysis</vt:lpstr>
      <vt:lpstr>FASA Analysis</vt:lpstr>
      <vt:lpstr>Coordinated Early Intervening Services (CEIS) Data</vt:lpstr>
      <vt:lpstr>CEIS Cont.</vt:lpstr>
      <vt:lpstr>CEIS Cont.</vt:lpstr>
      <vt:lpstr>TECHNICAL ASSISTANCE Parent Training</vt:lpstr>
      <vt:lpstr>Parent Training Cont.</vt:lpstr>
      <vt:lpstr>Parent Training Cont.</vt:lpstr>
      <vt:lpstr>Assistive Technology (AT)</vt:lpstr>
      <vt:lpstr>PowerPoint Presentation</vt:lpstr>
      <vt:lpstr>AT Cont.</vt:lpstr>
      <vt:lpstr>Child Find</vt:lpstr>
      <vt:lpstr>Child Find Cont.</vt:lpstr>
      <vt:lpstr>Child Find Cont.</vt:lpstr>
      <vt:lpstr>Child Find Cont.</vt:lpstr>
      <vt:lpstr>Child Find Cont.</vt:lpstr>
      <vt:lpstr>Plan, Plan, Plan</vt:lpstr>
      <vt:lpstr>Contact Information</vt:lpstr>
    </vt:vector>
  </TitlesOfParts>
  <Company>BIE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Bureau of Indian Education Division of Performance and Accountability</dc:title>
  <dc:creator>Yepa, Gloria</dc:creator>
  <cp:lastModifiedBy>Nicholas-Mark, Rachael</cp:lastModifiedBy>
  <cp:revision>108</cp:revision>
  <cp:lastPrinted>2016-01-07T16:53:49Z</cp:lastPrinted>
  <dcterms:created xsi:type="dcterms:W3CDTF">2014-10-18T17:31:50Z</dcterms:created>
  <dcterms:modified xsi:type="dcterms:W3CDTF">2016-01-07T22:30:49Z</dcterms:modified>
</cp:coreProperties>
</file>