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262" r:id="rId2"/>
    <p:sldId id="348" r:id="rId3"/>
    <p:sldId id="361" r:id="rId4"/>
    <p:sldId id="263" r:id="rId5"/>
    <p:sldId id="265" r:id="rId6"/>
    <p:sldId id="266" r:id="rId7"/>
    <p:sldId id="267" r:id="rId8"/>
    <p:sldId id="292" r:id="rId9"/>
    <p:sldId id="342" r:id="rId10"/>
    <p:sldId id="366" r:id="rId11"/>
    <p:sldId id="362" r:id="rId12"/>
    <p:sldId id="365" r:id="rId13"/>
    <p:sldId id="364" r:id="rId14"/>
    <p:sldId id="367" r:id="rId15"/>
    <p:sldId id="369" r:id="rId16"/>
    <p:sldId id="323" r:id="rId17"/>
    <p:sldId id="370" r:id="rId18"/>
    <p:sldId id="307" r:id="rId19"/>
    <p:sldId id="358" r:id="rId20"/>
    <p:sldId id="293" r:id="rId21"/>
    <p:sldId id="276" r:id="rId22"/>
    <p:sldId id="277" r:id="rId23"/>
    <p:sldId id="371" r:id="rId24"/>
    <p:sldId id="344" r:id="rId25"/>
    <p:sldId id="343" r:id="rId26"/>
    <p:sldId id="353" r:id="rId27"/>
    <p:sldId id="303" r:id="rId28"/>
    <p:sldId id="302" r:id="rId29"/>
    <p:sldId id="375" r:id="rId30"/>
    <p:sldId id="376" r:id="rId31"/>
    <p:sldId id="304" r:id="rId32"/>
    <p:sldId id="377" r:id="rId33"/>
    <p:sldId id="280" r:id="rId34"/>
    <p:sldId id="272" r:id="rId35"/>
    <p:sldId id="281" r:id="rId36"/>
    <p:sldId id="301" r:id="rId37"/>
    <p:sldId id="300" r:id="rId38"/>
    <p:sldId id="274" r:id="rId3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00"/>
    <a:srgbClr val="D60093"/>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834" autoAdjust="0"/>
  </p:normalViewPr>
  <p:slideViewPr>
    <p:cSldViewPr>
      <p:cViewPr>
        <p:scale>
          <a:sx n="110" d="100"/>
          <a:sy n="110" d="100"/>
        </p:scale>
        <p:origin x="-1008" y="54"/>
      </p:cViewPr>
      <p:guideLst>
        <p:guide orient="horz" pos="2160"/>
        <p:guide pos="2880"/>
      </p:guideLst>
    </p:cSldViewPr>
  </p:slideViewPr>
  <p:notesTextViewPr>
    <p:cViewPr>
      <p:scale>
        <a:sx n="1" d="1"/>
        <a:sy n="1" d="1"/>
      </p:scale>
      <p:origin x="0" y="0"/>
    </p:cViewPr>
  </p:notesTextViewPr>
  <p:sorterViewPr>
    <p:cViewPr>
      <p:scale>
        <a:sx n="150" d="100"/>
        <a:sy n="150" d="100"/>
      </p:scale>
      <p:origin x="0" y="1156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BDBBA855-3529-45A6-91B2-E616F0280633}" type="datetimeFigureOut">
              <a:rPr lang="en-US" smtClean="0"/>
              <a:t>1/8/2016</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4A56A3B0-0549-4436-9EF5-12ECB45CF27E}" type="slidenum">
              <a:rPr lang="en-US" smtClean="0"/>
              <a:t>‹#›</a:t>
            </a:fld>
            <a:endParaRPr lang="en-US"/>
          </a:p>
        </p:txBody>
      </p:sp>
    </p:spTree>
    <p:extLst>
      <p:ext uri="{BB962C8B-B14F-4D97-AF65-F5344CB8AC3E}">
        <p14:creationId xmlns:p14="http://schemas.microsoft.com/office/powerpoint/2010/main" val="6332712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66CEAD0-93D4-40D7-B0CF-AEF1082AC7D5}" type="datetimeFigureOut">
              <a:rPr lang="en-US" smtClean="0"/>
              <a:t>1/8/2016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0E4928F-C01F-4F7E-A917-5F5EF3D077A5}" type="slidenum">
              <a:rPr lang="en-US" smtClean="0"/>
              <a:t>‹#›</a:t>
            </a:fld>
            <a:endParaRPr lang="en-US"/>
          </a:p>
        </p:txBody>
      </p:sp>
    </p:spTree>
    <p:extLst>
      <p:ext uri="{BB962C8B-B14F-4D97-AF65-F5344CB8AC3E}">
        <p14:creationId xmlns:p14="http://schemas.microsoft.com/office/powerpoint/2010/main" val="176491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C00000"/>
              </a:solidFill>
            </a:endParaRPr>
          </a:p>
        </p:txBody>
      </p:sp>
      <p:sp>
        <p:nvSpPr>
          <p:cNvPr id="4" name="Slide Number Placeholder 3"/>
          <p:cNvSpPr>
            <a:spLocks noGrp="1"/>
          </p:cNvSpPr>
          <p:nvPr>
            <p:ph type="sldNum" sz="quarter" idx="10"/>
          </p:nvPr>
        </p:nvSpPr>
        <p:spPr/>
        <p:txBody>
          <a:bodyPr/>
          <a:lstStyle/>
          <a:p>
            <a:fld id="{A9F18174-D696-4908-B735-20185334B64A}" type="slidenum">
              <a:rPr lang="en-US" smtClean="0"/>
              <a:t>1</a:t>
            </a:fld>
            <a:endParaRPr lang="en-US"/>
          </a:p>
        </p:txBody>
      </p:sp>
    </p:spTree>
    <p:extLst>
      <p:ext uri="{BB962C8B-B14F-4D97-AF65-F5344CB8AC3E}">
        <p14:creationId xmlns:p14="http://schemas.microsoft.com/office/powerpoint/2010/main" val="3069348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10</a:t>
            </a:fld>
            <a:endParaRPr lang="en-US"/>
          </a:p>
        </p:txBody>
      </p:sp>
    </p:spTree>
    <p:extLst>
      <p:ext uri="{BB962C8B-B14F-4D97-AF65-F5344CB8AC3E}">
        <p14:creationId xmlns:p14="http://schemas.microsoft.com/office/powerpoint/2010/main" val="4107608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18174-D696-4908-B735-20185334B64A}" type="slidenum">
              <a:rPr lang="en-US" smtClean="0"/>
              <a:t>12</a:t>
            </a:fld>
            <a:endParaRPr lang="en-US"/>
          </a:p>
        </p:txBody>
      </p:sp>
    </p:spTree>
    <p:extLst>
      <p:ext uri="{BB962C8B-B14F-4D97-AF65-F5344CB8AC3E}">
        <p14:creationId xmlns:p14="http://schemas.microsoft.com/office/powerpoint/2010/main" val="1864005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15</a:t>
            </a:fld>
            <a:endParaRPr lang="en-US"/>
          </a:p>
        </p:txBody>
      </p:sp>
    </p:spTree>
    <p:extLst>
      <p:ext uri="{BB962C8B-B14F-4D97-AF65-F5344CB8AC3E}">
        <p14:creationId xmlns:p14="http://schemas.microsoft.com/office/powerpoint/2010/main" val="3495361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4928F-C01F-4F7E-A917-5F5EF3D077A5}" type="slidenum">
              <a:rPr lang="en-US" smtClean="0"/>
              <a:t>16</a:t>
            </a:fld>
            <a:endParaRPr lang="en-US"/>
          </a:p>
        </p:txBody>
      </p:sp>
    </p:spTree>
    <p:extLst>
      <p:ext uri="{BB962C8B-B14F-4D97-AF65-F5344CB8AC3E}">
        <p14:creationId xmlns:p14="http://schemas.microsoft.com/office/powerpoint/2010/main" val="1485548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17</a:t>
            </a:fld>
            <a:endParaRPr lang="en-US"/>
          </a:p>
        </p:txBody>
      </p:sp>
    </p:spTree>
    <p:extLst>
      <p:ext uri="{BB962C8B-B14F-4D97-AF65-F5344CB8AC3E}">
        <p14:creationId xmlns:p14="http://schemas.microsoft.com/office/powerpoint/2010/main" val="3495361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4928F-C01F-4F7E-A917-5F5EF3D077A5}" type="slidenum">
              <a:rPr lang="en-US" smtClean="0"/>
              <a:t>18</a:t>
            </a:fld>
            <a:endParaRPr lang="en-US"/>
          </a:p>
        </p:txBody>
      </p:sp>
    </p:spTree>
    <p:extLst>
      <p:ext uri="{BB962C8B-B14F-4D97-AF65-F5344CB8AC3E}">
        <p14:creationId xmlns:p14="http://schemas.microsoft.com/office/powerpoint/2010/main" val="1829240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19</a:t>
            </a:fld>
            <a:endParaRPr lang="en-US"/>
          </a:p>
        </p:txBody>
      </p:sp>
    </p:spTree>
    <p:extLst>
      <p:ext uri="{BB962C8B-B14F-4D97-AF65-F5344CB8AC3E}">
        <p14:creationId xmlns:p14="http://schemas.microsoft.com/office/powerpoint/2010/main" val="71824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4928F-C01F-4F7E-A917-5F5EF3D077A5}" type="slidenum">
              <a:rPr lang="en-US" smtClean="0"/>
              <a:t>20</a:t>
            </a:fld>
            <a:endParaRPr lang="en-US"/>
          </a:p>
        </p:txBody>
      </p:sp>
    </p:spTree>
    <p:extLst>
      <p:ext uri="{BB962C8B-B14F-4D97-AF65-F5344CB8AC3E}">
        <p14:creationId xmlns:p14="http://schemas.microsoft.com/office/powerpoint/2010/main" val="924809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21</a:t>
            </a:fld>
            <a:endParaRPr lang="en-US"/>
          </a:p>
        </p:txBody>
      </p:sp>
    </p:spTree>
    <p:extLst>
      <p:ext uri="{BB962C8B-B14F-4D97-AF65-F5344CB8AC3E}">
        <p14:creationId xmlns:p14="http://schemas.microsoft.com/office/powerpoint/2010/main" val="1691972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22</a:t>
            </a:fld>
            <a:endParaRPr lang="en-US"/>
          </a:p>
        </p:txBody>
      </p:sp>
    </p:spTree>
    <p:extLst>
      <p:ext uri="{BB962C8B-B14F-4D97-AF65-F5344CB8AC3E}">
        <p14:creationId xmlns:p14="http://schemas.microsoft.com/office/powerpoint/2010/main" val="3589933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p>
        </p:txBody>
      </p:sp>
      <p:sp>
        <p:nvSpPr>
          <p:cNvPr id="4" name="Slide Number Placeholder 3"/>
          <p:cNvSpPr>
            <a:spLocks noGrp="1"/>
          </p:cNvSpPr>
          <p:nvPr>
            <p:ph type="sldNum" sz="quarter" idx="10"/>
          </p:nvPr>
        </p:nvSpPr>
        <p:spPr/>
        <p:txBody>
          <a:bodyPr/>
          <a:lstStyle/>
          <a:p>
            <a:fld id="{B0E4928F-C01F-4F7E-A917-5F5EF3D077A5}"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618175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23</a:t>
            </a:fld>
            <a:endParaRPr lang="en-US"/>
          </a:p>
        </p:txBody>
      </p:sp>
    </p:spTree>
    <p:extLst>
      <p:ext uri="{BB962C8B-B14F-4D97-AF65-F5344CB8AC3E}">
        <p14:creationId xmlns:p14="http://schemas.microsoft.com/office/powerpoint/2010/main" val="3589933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24</a:t>
            </a:fld>
            <a:endParaRPr lang="en-US"/>
          </a:p>
        </p:txBody>
      </p:sp>
    </p:spTree>
    <p:extLst>
      <p:ext uri="{BB962C8B-B14F-4D97-AF65-F5344CB8AC3E}">
        <p14:creationId xmlns:p14="http://schemas.microsoft.com/office/powerpoint/2010/main" val="78796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25</a:t>
            </a:fld>
            <a:endParaRPr lang="en-US"/>
          </a:p>
        </p:txBody>
      </p:sp>
    </p:spTree>
    <p:extLst>
      <p:ext uri="{BB962C8B-B14F-4D97-AF65-F5344CB8AC3E}">
        <p14:creationId xmlns:p14="http://schemas.microsoft.com/office/powerpoint/2010/main" val="34953617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26</a:t>
            </a:fld>
            <a:endParaRPr lang="en-US"/>
          </a:p>
        </p:txBody>
      </p:sp>
    </p:spTree>
    <p:extLst>
      <p:ext uri="{BB962C8B-B14F-4D97-AF65-F5344CB8AC3E}">
        <p14:creationId xmlns:p14="http://schemas.microsoft.com/office/powerpoint/2010/main" val="13227228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27</a:t>
            </a:fld>
            <a:endParaRPr lang="en-US"/>
          </a:p>
        </p:txBody>
      </p:sp>
    </p:spTree>
    <p:extLst>
      <p:ext uri="{BB962C8B-B14F-4D97-AF65-F5344CB8AC3E}">
        <p14:creationId xmlns:p14="http://schemas.microsoft.com/office/powerpoint/2010/main" val="15498477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28</a:t>
            </a:fld>
            <a:endParaRPr lang="en-US"/>
          </a:p>
        </p:txBody>
      </p:sp>
    </p:spTree>
    <p:extLst>
      <p:ext uri="{BB962C8B-B14F-4D97-AF65-F5344CB8AC3E}">
        <p14:creationId xmlns:p14="http://schemas.microsoft.com/office/powerpoint/2010/main" val="41836126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29</a:t>
            </a:fld>
            <a:endParaRPr lang="en-US"/>
          </a:p>
        </p:txBody>
      </p:sp>
    </p:spTree>
    <p:extLst>
      <p:ext uri="{BB962C8B-B14F-4D97-AF65-F5344CB8AC3E}">
        <p14:creationId xmlns:p14="http://schemas.microsoft.com/office/powerpoint/2010/main" val="1322722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30</a:t>
            </a:fld>
            <a:endParaRPr lang="en-US"/>
          </a:p>
        </p:txBody>
      </p:sp>
    </p:spTree>
    <p:extLst>
      <p:ext uri="{BB962C8B-B14F-4D97-AF65-F5344CB8AC3E}">
        <p14:creationId xmlns:p14="http://schemas.microsoft.com/office/powerpoint/2010/main" val="41836126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31</a:t>
            </a:fld>
            <a:endParaRPr lang="en-US"/>
          </a:p>
        </p:txBody>
      </p:sp>
    </p:spTree>
    <p:extLst>
      <p:ext uri="{BB962C8B-B14F-4D97-AF65-F5344CB8AC3E}">
        <p14:creationId xmlns:p14="http://schemas.microsoft.com/office/powerpoint/2010/main" val="33845329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32</a:t>
            </a:fld>
            <a:endParaRPr lang="en-US"/>
          </a:p>
        </p:txBody>
      </p:sp>
    </p:spTree>
    <p:extLst>
      <p:ext uri="{BB962C8B-B14F-4D97-AF65-F5344CB8AC3E}">
        <p14:creationId xmlns:p14="http://schemas.microsoft.com/office/powerpoint/2010/main" val="4183612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C00000"/>
              </a:solidFill>
            </a:endParaRPr>
          </a:p>
        </p:txBody>
      </p:sp>
      <p:sp>
        <p:nvSpPr>
          <p:cNvPr id="4" name="Slide Number Placeholder 3"/>
          <p:cNvSpPr>
            <a:spLocks noGrp="1"/>
          </p:cNvSpPr>
          <p:nvPr>
            <p:ph type="sldNum" sz="quarter" idx="10"/>
          </p:nvPr>
        </p:nvSpPr>
        <p:spPr/>
        <p:txBody>
          <a:bodyPr/>
          <a:lstStyle/>
          <a:p>
            <a:fld id="{A9F18174-D696-4908-B735-20185334B64A}"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0693488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33</a:t>
            </a:fld>
            <a:endParaRPr lang="en-US"/>
          </a:p>
        </p:txBody>
      </p:sp>
    </p:spTree>
    <p:extLst>
      <p:ext uri="{BB962C8B-B14F-4D97-AF65-F5344CB8AC3E}">
        <p14:creationId xmlns:p14="http://schemas.microsoft.com/office/powerpoint/2010/main" val="21979183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34</a:t>
            </a:fld>
            <a:endParaRPr lang="en-US"/>
          </a:p>
        </p:txBody>
      </p:sp>
    </p:spTree>
    <p:extLst>
      <p:ext uri="{BB962C8B-B14F-4D97-AF65-F5344CB8AC3E}">
        <p14:creationId xmlns:p14="http://schemas.microsoft.com/office/powerpoint/2010/main" val="27390676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35</a:t>
            </a:fld>
            <a:endParaRPr lang="en-US"/>
          </a:p>
        </p:txBody>
      </p:sp>
    </p:spTree>
    <p:extLst>
      <p:ext uri="{BB962C8B-B14F-4D97-AF65-F5344CB8AC3E}">
        <p14:creationId xmlns:p14="http://schemas.microsoft.com/office/powerpoint/2010/main" val="29260311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36</a:t>
            </a:fld>
            <a:endParaRPr lang="en-US"/>
          </a:p>
        </p:txBody>
      </p:sp>
    </p:spTree>
    <p:extLst>
      <p:ext uri="{BB962C8B-B14F-4D97-AF65-F5344CB8AC3E}">
        <p14:creationId xmlns:p14="http://schemas.microsoft.com/office/powerpoint/2010/main" val="17991762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37</a:t>
            </a:fld>
            <a:endParaRPr lang="en-US"/>
          </a:p>
        </p:txBody>
      </p:sp>
    </p:spTree>
    <p:extLst>
      <p:ext uri="{BB962C8B-B14F-4D97-AF65-F5344CB8AC3E}">
        <p14:creationId xmlns:p14="http://schemas.microsoft.com/office/powerpoint/2010/main" val="7575382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38</a:t>
            </a:fld>
            <a:endParaRPr lang="en-US"/>
          </a:p>
        </p:txBody>
      </p:sp>
    </p:spTree>
    <p:extLst>
      <p:ext uri="{BB962C8B-B14F-4D97-AF65-F5344CB8AC3E}">
        <p14:creationId xmlns:p14="http://schemas.microsoft.com/office/powerpoint/2010/main" val="1933265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Native</a:t>
            </a:r>
            <a:r>
              <a:rPr lang="en-US" baseline="0" dirty="0" smtClean="0"/>
              <a:t> Star l</a:t>
            </a:r>
            <a:r>
              <a:rPr lang="en-US" dirty="0" smtClean="0"/>
              <a:t>ink is found on BIE website- that is </a:t>
            </a:r>
            <a:r>
              <a:rPr lang="en-US" b="1" u="sng" dirty="0" smtClean="0">
                <a:solidFill>
                  <a:srgbClr val="0070C0"/>
                </a:solidFill>
              </a:rPr>
              <a:t>www.bie.edu </a:t>
            </a:r>
            <a:endParaRPr lang="en-US" b="1" u="sng" dirty="0">
              <a:solidFill>
                <a:srgbClr val="0070C0"/>
              </a:solidFill>
            </a:endParaRPr>
          </a:p>
        </p:txBody>
      </p:sp>
      <p:sp>
        <p:nvSpPr>
          <p:cNvPr id="4" name="Slide Number Placeholder 3"/>
          <p:cNvSpPr>
            <a:spLocks noGrp="1"/>
          </p:cNvSpPr>
          <p:nvPr>
            <p:ph type="sldNum" sz="quarter" idx="10"/>
          </p:nvPr>
        </p:nvSpPr>
        <p:spPr/>
        <p:txBody>
          <a:bodyPr/>
          <a:lstStyle/>
          <a:p>
            <a:fld id="{A9F18174-D696-4908-B735-20185334B64A}" type="slidenum">
              <a:rPr lang="en-US" smtClean="0"/>
              <a:t>4</a:t>
            </a:fld>
            <a:endParaRPr lang="en-US"/>
          </a:p>
        </p:txBody>
      </p:sp>
    </p:spTree>
    <p:extLst>
      <p:ext uri="{BB962C8B-B14F-4D97-AF65-F5344CB8AC3E}">
        <p14:creationId xmlns:p14="http://schemas.microsoft.com/office/powerpoint/2010/main" val="653690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18174-D696-4908-B735-20185334B64A}" type="slidenum">
              <a:rPr lang="en-US" smtClean="0"/>
              <a:t>5</a:t>
            </a:fld>
            <a:endParaRPr lang="en-US"/>
          </a:p>
        </p:txBody>
      </p:sp>
    </p:spTree>
    <p:extLst>
      <p:ext uri="{BB962C8B-B14F-4D97-AF65-F5344CB8AC3E}">
        <p14:creationId xmlns:p14="http://schemas.microsoft.com/office/powerpoint/2010/main" val="1291949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18174-D696-4908-B735-20185334B64A}" type="slidenum">
              <a:rPr lang="en-US" smtClean="0"/>
              <a:t>6</a:t>
            </a:fld>
            <a:endParaRPr lang="en-US"/>
          </a:p>
        </p:txBody>
      </p:sp>
    </p:spTree>
    <p:extLst>
      <p:ext uri="{BB962C8B-B14F-4D97-AF65-F5344CB8AC3E}">
        <p14:creationId xmlns:p14="http://schemas.microsoft.com/office/powerpoint/2010/main" val="419478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18174-D696-4908-B735-20185334B64A}" type="slidenum">
              <a:rPr lang="en-US" smtClean="0"/>
              <a:t>7</a:t>
            </a:fld>
            <a:endParaRPr lang="en-US"/>
          </a:p>
        </p:txBody>
      </p:sp>
    </p:spTree>
    <p:extLst>
      <p:ext uri="{BB962C8B-B14F-4D97-AF65-F5344CB8AC3E}">
        <p14:creationId xmlns:p14="http://schemas.microsoft.com/office/powerpoint/2010/main" val="1864005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8</a:t>
            </a:fld>
            <a:endParaRPr lang="en-US"/>
          </a:p>
        </p:txBody>
      </p:sp>
    </p:spTree>
    <p:extLst>
      <p:ext uri="{BB962C8B-B14F-4D97-AF65-F5344CB8AC3E}">
        <p14:creationId xmlns:p14="http://schemas.microsoft.com/office/powerpoint/2010/main" val="4107608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4928F-C01F-4F7E-A917-5F5EF3D077A5}" type="slidenum">
              <a:rPr lang="en-US" smtClean="0"/>
              <a:t>9</a:t>
            </a:fld>
            <a:endParaRPr lang="en-US"/>
          </a:p>
        </p:txBody>
      </p:sp>
    </p:spTree>
    <p:extLst>
      <p:ext uri="{BB962C8B-B14F-4D97-AF65-F5344CB8AC3E}">
        <p14:creationId xmlns:p14="http://schemas.microsoft.com/office/powerpoint/2010/main" val="2264883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514316-36B5-4BF5-B6D9-EB6D9ED33C4E}" type="datetime1">
              <a:rPr lang="en-US" smtClean="0"/>
              <a:t>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3F929B-39C1-4CD3-BF8A-DFFC82A6EC87}" type="slidenum">
              <a:rPr lang="en-US" smtClean="0"/>
              <a:t>‹#›</a:t>
            </a:fld>
            <a:endParaRPr lang="en-US"/>
          </a:p>
        </p:txBody>
      </p:sp>
    </p:spTree>
    <p:extLst>
      <p:ext uri="{BB962C8B-B14F-4D97-AF65-F5344CB8AC3E}">
        <p14:creationId xmlns:p14="http://schemas.microsoft.com/office/powerpoint/2010/main" val="3855754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44B4B9-63A8-4FBE-8956-EA1067F1CDB2}" type="datetime1">
              <a:rPr lang="en-US" smtClean="0"/>
              <a:t>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3F929B-39C1-4CD3-BF8A-DFFC82A6EC87}" type="slidenum">
              <a:rPr lang="en-US" smtClean="0"/>
              <a:t>‹#›</a:t>
            </a:fld>
            <a:endParaRPr lang="en-US"/>
          </a:p>
        </p:txBody>
      </p:sp>
    </p:spTree>
    <p:extLst>
      <p:ext uri="{BB962C8B-B14F-4D97-AF65-F5344CB8AC3E}">
        <p14:creationId xmlns:p14="http://schemas.microsoft.com/office/powerpoint/2010/main" val="2261123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8F7D85-B29D-4358-92D6-C8EDB84C3525}" type="datetime1">
              <a:rPr lang="en-US" smtClean="0"/>
              <a:t>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3F929B-39C1-4CD3-BF8A-DFFC82A6EC87}" type="slidenum">
              <a:rPr lang="en-US" smtClean="0"/>
              <a:t>‹#›</a:t>
            </a:fld>
            <a:endParaRPr lang="en-US"/>
          </a:p>
        </p:txBody>
      </p:sp>
    </p:spTree>
    <p:extLst>
      <p:ext uri="{BB962C8B-B14F-4D97-AF65-F5344CB8AC3E}">
        <p14:creationId xmlns:p14="http://schemas.microsoft.com/office/powerpoint/2010/main" val="3554375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60DAA2-5139-4249-BBC5-6C22F91FE71D}" type="datetime1">
              <a:rPr lang="en-US" smtClean="0"/>
              <a:t>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3F929B-39C1-4CD3-BF8A-DFFC82A6EC87}" type="slidenum">
              <a:rPr lang="en-US" smtClean="0"/>
              <a:t>‹#›</a:t>
            </a:fld>
            <a:endParaRPr lang="en-US"/>
          </a:p>
        </p:txBody>
      </p:sp>
    </p:spTree>
    <p:extLst>
      <p:ext uri="{BB962C8B-B14F-4D97-AF65-F5344CB8AC3E}">
        <p14:creationId xmlns:p14="http://schemas.microsoft.com/office/powerpoint/2010/main" val="1326362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7BFCD3-07A8-494D-B42E-DBF10C9C9992}" type="datetime1">
              <a:rPr lang="en-US" smtClean="0"/>
              <a:t>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3F929B-39C1-4CD3-BF8A-DFFC82A6EC87}" type="slidenum">
              <a:rPr lang="en-US" smtClean="0"/>
              <a:t>‹#›</a:t>
            </a:fld>
            <a:endParaRPr lang="en-US"/>
          </a:p>
        </p:txBody>
      </p:sp>
    </p:spTree>
    <p:extLst>
      <p:ext uri="{BB962C8B-B14F-4D97-AF65-F5344CB8AC3E}">
        <p14:creationId xmlns:p14="http://schemas.microsoft.com/office/powerpoint/2010/main" val="3908741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1B2141-61E2-4D52-ADA4-B7516FBA04D9}" type="datetime1">
              <a:rPr lang="en-US" smtClean="0"/>
              <a:t>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3F929B-39C1-4CD3-BF8A-DFFC82A6EC87}" type="slidenum">
              <a:rPr lang="en-US" smtClean="0"/>
              <a:t>‹#›</a:t>
            </a:fld>
            <a:endParaRPr lang="en-US"/>
          </a:p>
        </p:txBody>
      </p:sp>
    </p:spTree>
    <p:extLst>
      <p:ext uri="{BB962C8B-B14F-4D97-AF65-F5344CB8AC3E}">
        <p14:creationId xmlns:p14="http://schemas.microsoft.com/office/powerpoint/2010/main" val="2675502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CF4BB9-B186-4A0A-B354-42A977C1400A}" type="datetime1">
              <a:rPr lang="en-US" smtClean="0"/>
              <a:t>1/8/2016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3F929B-39C1-4CD3-BF8A-DFFC82A6EC87}" type="slidenum">
              <a:rPr lang="en-US" smtClean="0"/>
              <a:t>‹#›</a:t>
            </a:fld>
            <a:endParaRPr lang="en-US"/>
          </a:p>
        </p:txBody>
      </p:sp>
    </p:spTree>
    <p:extLst>
      <p:ext uri="{BB962C8B-B14F-4D97-AF65-F5344CB8AC3E}">
        <p14:creationId xmlns:p14="http://schemas.microsoft.com/office/powerpoint/2010/main" val="806618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1B775D-67B6-447E-95BA-96E168E75603}" type="datetime1">
              <a:rPr lang="en-US" smtClean="0"/>
              <a:t>1/8/2016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3F929B-39C1-4CD3-BF8A-DFFC82A6EC87}" type="slidenum">
              <a:rPr lang="en-US" smtClean="0"/>
              <a:t>‹#›</a:t>
            </a:fld>
            <a:endParaRPr lang="en-US"/>
          </a:p>
        </p:txBody>
      </p:sp>
    </p:spTree>
    <p:extLst>
      <p:ext uri="{BB962C8B-B14F-4D97-AF65-F5344CB8AC3E}">
        <p14:creationId xmlns:p14="http://schemas.microsoft.com/office/powerpoint/2010/main" val="1963037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908B3B-1031-40D9-8C55-35741C42D647}" type="datetime1">
              <a:rPr lang="en-US" smtClean="0"/>
              <a:t>1/8/2016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3F929B-39C1-4CD3-BF8A-DFFC82A6EC87}" type="slidenum">
              <a:rPr lang="en-US" smtClean="0"/>
              <a:t>‹#›</a:t>
            </a:fld>
            <a:endParaRPr lang="en-US"/>
          </a:p>
        </p:txBody>
      </p:sp>
    </p:spTree>
    <p:extLst>
      <p:ext uri="{BB962C8B-B14F-4D97-AF65-F5344CB8AC3E}">
        <p14:creationId xmlns:p14="http://schemas.microsoft.com/office/powerpoint/2010/main" val="3425967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EAEB42-5540-453E-8989-191A15F1DC07}" type="datetime1">
              <a:rPr lang="en-US" smtClean="0"/>
              <a:t>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3F929B-39C1-4CD3-BF8A-DFFC82A6EC87}" type="slidenum">
              <a:rPr lang="en-US" smtClean="0"/>
              <a:t>‹#›</a:t>
            </a:fld>
            <a:endParaRPr lang="en-US"/>
          </a:p>
        </p:txBody>
      </p:sp>
    </p:spTree>
    <p:extLst>
      <p:ext uri="{BB962C8B-B14F-4D97-AF65-F5344CB8AC3E}">
        <p14:creationId xmlns:p14="http://schemas.microsoft.com/office/powerpoint/2010/main" val="351821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A9DE1D-B7F1-41E8-8F96-3BA907437D83}" type="datetime1">
              <a:rPr lang="en-US" smtClean="0"/>
              <a:t>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3F929B-39C1-4CD3-BF8A-DFFC82A6EC87}" type="slidenum">
              <a:rPr lang="en-US" smtClean="0"/>
              <a:t>‹#›</a:t>
            </a:fld>
            <a:endParaRPr lang="en-US"/>
          </a:p>
        </p:txBody>
      </p:sp>
    </p:spTree>
    <p:extLst>
      <p:ext uri="{BB962C8B-B14F-4D97-AF65-F5344CB8AC3E}">
        <p14:creationId xmlns:p14="http://schemas.microsoft.com/office/powerpoint/2010/main" val="3132198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240AF0-7BE0-4EEA-B6E0-B911506EA6C1}" type="datetime1">
              <a:rPr lang="en-US" smtClean="0"/>
              <a:t>1/8/2016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3F929B-39C1-4CD3-BF8A-DFFC82A6EC87}" type="slidenum">
              <a:rPr lang="en-US" smtClean="0"/>
              <a:t>‹#›</a:t>
            </a:fld>
            <a:endParaRPr lang="en-US"/>
          </a:p>
        </p:txBody>
      </p:sp>
    </p:spTree>
    <p:extLst>
      <p:ext uri="{BB962C8B-B14F-4D97-AF65-F5344CB8AC3E}">
        <p14:creationId xmlns:p14="http://schemas.microsoft.com/office/powerpoint/2010/main" val="1015923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4.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mailto:gloria.yepa@bie.edu" TargetMode="External"/><Relationship Id="rId5" Type="http://schemas.openxmlformats.org/officeDocument/2006/relationships/hyperlink" Target="mailto:connie.albert@bie.edu" TargetMode="External"/><Relationship Id="rId4" Type="http://schemas.openxmlformats.org/officeDocument/2006/relationships/hyperlink" Target="mailto:laura.tsosie@bie.edu"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bie.edu/"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47800" y="2514600"/>
            <a:ext cx="6705600" cy="3657600"/>
          </a:xfrm>
        </p:spPr>
        <p:txBody>
          <a:bodyPr>
            <a:normAutofit fontScale="70000" lnSpcReduction="20000"/>
          </a:bodyPr>
          <a:lstStyle/>
          <a:p>
            <a:pPr lvl="0" algn="ctr">
              <a:spcBef>
                <a:spcPts val="0"/>
              </a:spcBef>
            </a:pPr>
            <a:r>
              <a:rPr lang="en-US" sz="4800" dirty="0" smtClean="0">
                <a:solidFill>
                  <a:prstClr val="black"/>
                </a:solidFill>
              </a:rPr>
              <a:t>Accessing LEA/School IDEA 2004 Part B application &amp; Special Education Spending Plan for SY 2016-17</a:t>
            </a:r>
          </a:p>
          <a:p>
            <a:pPr lvl="0" algn="ctr">
              <a:spcBef>
                <a:spcPts val="0"/>
              </a:spcBef>
            </a:pPr>
            <a:endParaRPr lang="en-US" sz="4800" dirty="0">
              <a:solidFill>
                <a:prstClr val="black"/>
              </a:solidFill>
            </a:endParaRPr>
          </a:p>
          <a:p>
            <a:pPr lvl="0" algn="ctr">
              <a:spcBef>
                <a:spcPts val="0"/>
              </a:spcBef>
            </a:pPr>
            <a:r>
              <a:rPr lang="en-US" sz="3400" dirty="0" smtClean="0">
                <a:solidFill>
                  <a:prstClr val="black"/>
                </a:solidFill>
              </a:rPr>
              <a:t>Laura N. Tsosie &amp; Connie Albert</a:t>
            </a:r>
          </a:p>
          <a:p>
            <a:pPr lvl="0" algn="ctr">
              <a:spcBef>
                <a:spcPts val="0"/>
              </a:spcBef>
            </a:pPr>
            <a:r>
              <a:rPr lang="en-US" sz="3400" dirty="0" smtClean="0">
                <a:solidFill>
                  <a:prstClr val="black"/>
                </a:solidFill>
              </a:rPr>
              <a:t>Education Program Specialists</a:t>
            </a:r>
          </a:p>
          <a:p>
            <a:pPr lvl="0" algn="ctr">
              <a:spcBef>
                <a:spcPts val="0"/>
              </a:spcBef>
            </a:pPr>
            <a:r>
              <a:rPr lang="en-US" sz="3400" dirty="0" smtClean="0">
                <a:solidFill>
                  <a:prstClr val="black"/>
                </a:solidFill>
              </a:rPr>
              <a:t>Special Education Programs - DPA</a:t>
            </a:r>
          </a:p>
          <a:p>
            <a:pPr lvl="0" algn="ctr">
              <a:spcBef>
                <a:spcPts val="0"/>
              </a:spcBef>
            </a:pPr>
            <a:r>
              <a:rPr lang="en-US" sz="3400" dirty="0" smtClean="0">
                <a:solidFill>
                  <a:prstClr val="black"/>
                </a:solidFill>
              </a:rPr>
              <a:t>Albuquerque, NM</a:t>
            </a:r>
          </a:p>
          <a:p>
            <a:pPr lvl="0" algn="ctr">
              <a:spcBef>
                <a:spcPts val="0"/>
              </a:spcBef>
            </a:pPr>
            <a:endParaRPr lang="en-US" sz="3400" dirty="0" smtClean="0">
              <a:solidFill>
                <a:prstClr val="black"/>
              </a:solidFill>
            </a:endParaRPr>
          </a:p>
          <a:p>
            <a:pPr lvl="0" algn="ctr">
              <a:spcBef>
                <a:spcPts val="0"/>
              </a:spcBef>
            </a:pPr>
            <a:r>
              <a:rPr lang="en-US" sz="3400" dirty="0" smtClean="0">
                <a:solidFill>
                  <a:prstClr val="black"/>
                </a:solidFill>
              </a:rPr>
              <a:t>January </a:t>
            </a:r>
            <a:r>
              <a:rPr lang="en-US" sz="3400" dirty="0">
                <a:solidFill>
                  <a:prstClr val="black"/>
                </a:solidFill>
              </a:rPr>
              <a:t>7</a:t>
            </a:r>
            <a:r>
              <a:rPr lang="en-US" sz="3400" dirty="0" smtClean="0">
                <a:solidFill>
                  <a:prstClr val="black"/>
                </a:solidFill>
              </a:rPr>
              <a:t>, 2015</a:t>
            </a:r>
          </a:p>
        </p:txBody>
      </p:sp>
      <p:sp>
        <p:nvSpPr>
          <p:cNvPr id="4" name="Title 3"/>
          <p:cNvSpPr>
            <a:spLocks noGrp="1"/>
          </p:cNvSpPr>
          <p:nvPr>
            <p:ph type="ctrTitle"/>
          </p:nvPr>
        </p:nvSpPr>
        <p:spPr>
          <a:xfrm>
            <a:off x="685800" y="2130425"/>
            <a:ext cx="7772400" cy="231775"/>
          </a:xfrm>
        </p:spPr>
        <p:txBody>
          <a:bodyPr>
            <a:normAutofit fontScale="90000"/>
          </a:bodyPr>
          <a:lstStyle/>
          <a:p>
            <a:endParaRPr lang="en-US" dirty="0"/>
          </a:p>
        </p:txBody>
      </p:sp>
      <p:pic>
        <p:nvPicPr>
          <p:cNvPr id="7" name="Picture 6"/>
          <p:cNvPicPr/>
          <p:nvPr/>
        </p:nvPicPr>
        <p:blipFill rotWithShape="1">
          <a:blip r:embed="rId3"/>
          <a:srcRect l="13782" t="13333" r="63462" b="74359"/>
          <a:stretch/>
        </p:blipFill>
        <p:spPr bwMode="auto">
          <a:xfrm>
            <a:off x="609600" y="457200"/>
            <a:ext cx="8001000" cy="2057400"/>
          </a:xfrm>
          <a:prstGeom prst="rect">
            <a:avLst/>
          </a:prstGeom>
          <a:ln>
            <a:noFill/>
          </a:ln>
          <a:extLst>
            <a:ext uri="{53640926-AAD7-44D8-BBD7-CCE9431645EC}">
              <a14:shadowObscured xmlns:a14="http://schemas.microsoft.com/office/drawing/2010/main"/>
            </a:ext>
          </a:extLst>
        </p:spPr>
      </p:pic>
      <p:sp>
        <p:nvSpPr>
          <p:cNvPr id="2" name="Date Placeholder 1"/>
          <p:cNvSpPr>
            <a:spLocks noGrp="1"/>
          </p:cNvSpPr>
          <p:nvPr>
            <p:ph type="dt" sz="half" idx="10"/>
          </p:nvPr>
        </p:nvSpPr>
        <p:spPr/>
        <p:txBody>
          <a:bodyPr/>
          <a:lstStyle/>
          <a:p>
            <a:fld id="{08ABE9D3-0FF0-4D72-951F-67BE61FA585B}" type="datetime1">
              <a:rPr lang="en-US" smtClean="0"/>
              <a:t>1/8/2016</a:t>
            </a:fld>
            <a:endParaRPr lang="en-US"/>
          </a:p>
        </p:txBody>
      </p:sp>
      <p:sp>
        <p:nvSpPr>
          <p:cNvPr id="5" name="Slide Number Placeholder 4"/>
          <p:cNvSpPr>
            <a:spLocks noGrp="1"/>
          </p:cNvSpPr>
          <p:nvPr>
            <p:ph type="sldNum" sz="quarter" idx="12"/>
          </p:nvPr>
        </p:nvSpPr>
        <p:spPr/>
        <p:txBody>
          <a:bodyPr/>
          <a:lstStyle/>
          <a:p>
            <a:fld id="{213F929B-39C1-4CD3-BF8A-DFFC82A6EC87}" type="slidenum">
              <a:rPr lang="en-US" smtClean="0"/>
              <a:t>1</a:t>
            </a:fld>
            <a:endParaRPr lang="en-US"/>
          </a:p>
        </p:txBody>
      </p:sp>
    </p:spTree>
    <p:extLst>
      <p:ext uri="{BB962C8B-B14F-4D97-AF65-F5344CB8AC3E}">
        <p14:creationId xmlns:p14="http://schemas.microsoft.com/office/powerpoint/2010/main" val="1221542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3008313" cy="914400"/>
          </a:xfrm>
        </p:spPr>
        <p:txBody>
          <a:bodyPr>
            <a:normAutofit fontScale="90000"/>
          </a:bodyPr>
          <a:lstStyle/>
          <a:p>
            <a:r>
              <a:rPr lang="en-US" dirty="0" smtClean="0"/>
              <a:t>STEP 6:  LEA (BIE Funded School) Assurances for IDEA Part B</a:t>
            </a:r>
            <a:endParaRPr lang="en-US" dirty="0"/>
          </a:p>
        </p:txBody>
      </p:sp>
      <p:sp>
        <p:nvSpPr>
          <p:cNvPr id="4" name="Text Placeholder 3"/>
          <p:cNvSpPr>
            <a:spLocks noGrp="1"/>
          </p:cNvSpPr>
          <p:nvPr>
            <p:ph type="body" sz="half" idx="2"/>
          </p:nvPr>
        </p:nvSpPr>
        <p:spPr>
          <a:xfrm>
            <a:off x="457200" y="1219200"/>
            <a:ext cx="3008313" cy="4906963"/>
          </a:xfrm>
        </p:spPr>
        <p:txBody>
          <a:bodyPr>
            <a:normAutofit/>
          </a:bodyPr>
          <a:lstStyle/>
          <a:p>
            <a:r>
              <a:rPr lang="en-US" sz="1600" dirty="0"/>
              <a:t>Ensure that your School Board members have a clear understanding of the set of assurances they are signing on behalf of the school to meet the needs and in provision of services to Students with Disabilities (SWD).  </a:t>
            </a:r>
          </a:p>
        </p:txBody>
      </p:sp>
      <p:sp>
        <p:nvSpPr>
          <p:cNvPr id="3" name="Date Placeholder 2"/>
          <p:cNvSpPr>
            <a:spLocks noGrp="1"/>
          </p:cNvSpPr>
          <p:nvPr>
            <p:ph type="dt" sz="half" idx="10"/>
          </p:nvPr>
        </p:nvSpPr>
        <p:spPr/>
        <p:txBody>
          <a:bodyPr/>
          <a:lstStyle/>
          <a:p>
            <a:fld id="{7F636255-14DF-40F5-AA8E-D43158661B7C}" type="datetime1">
              <a:rPr lang="en-US" smtClean="0"/>
              <a:t>1/8/2016</a:t>
            </a:fld>
            <a:endParaRPr lang="en-US" dirty="0"/>
          </a:p>
        </p:txBody>
      </p:sp>
      <p:sp>
        <p:nvSpPr>
          <p:cNvPr id="5" name="Slide Number Placeholder 4"/>
          <p:cNvSpPr>
            <a:spLocks noGrp="1"/>
          </p:cNvSpPr>
          <p:nvPr>
            <p:ph type="sldNum" sz="quarter" idx="12"/>
          </p:nvPr>
        </p:nvSpPr>
        <p:spPr/>
        <p:txBody>
          <a:bodyPr/>
          <a:lstStyle/>
          <a:p>
            <a:fld id="{213F929B-39C1-4CD3-BF8A-DFFC82A6EC87}" type="slidenum">
              <a:rPr lang="en-US" smtClean="0"/>
              <a:t>10</a:t>
            </a:fld>
            <a:endParaRPr lang="en-US"/>
          </a:p>
        </p:txBody>
      </p:sp>
      <p:pic>
        <p:nvPicPr>
          <p:cNvPr id="9" name="Content Placeholder 8"/>
          <p:cNvPicPr>
            <a:picLocks noGrp="1"/>
          </p:cNvPicPr>
          <p:nvPr>
            <p:ph idx="1"/>
          </p:nvPr>
        </p:nvPicPr>
        <p:blipFill rotWithShape="1">
          <a:blip r:embed="rId3"/>
          <a:srcRect l="16026" t="12179" r="66146"/>
          <a:stretch/>
        </p:blipFill>
        <p:spPr bwMode="auto">
          <a:xfrm>
            <a:off x="3733800" y="273050"/>
            <a:ext cx="4298251" cy="5853113"/>
          </a:xfrm>
          <a:prstGeom prst="rect">
            <a:avLst/>
          </a:prstGeom>
          <a:ln w="1270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6178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STEP 7:</a:t>
            </a:r>
            <a:r>
              <a:rPr lang="en-US" dirty="0" smtClean="0">
                <a:solidFill>
                  <a:srgbClr val="FF0000"/>
                </a:solidFill>
              </a:rPr>
              <a:t/>
            </a:r>
            <a:br>
              <a:rPr lang="en-US" dirty="0" smtClean="0">
                <a:solidFill>
                  <a:srgbClr val="FF0000"/>
                </a:solidFill>
              </a:rPr>
            </a:br>
            <a:r>
              <a:rPr lang="en-US" dirty="0" smtClean="0">
                <a:solidFill>
                  <a:srgbClr val="FF0000"/>
                </a:solidFill>
              </a:rPr>
              <a:t>OPTIONAL</a:t>
            </a:r>
            <a:r>
              <a:rPr lang="en-US" dirty="0" smtClean="0"/>
              <a:t> – Coordinated Early Intervening Services (CEIS)</a:t>
            </a:r>
            <a:endParaRPr lang="en-US" dirty="0"/>
          </a:p>
        </p:txBody>
      </p:sp>
      <p:sp>
        <p:nvSpPr>
          <p:cNvPr id="4" name="Text Placeholder 3"/>
          <p:cNvSpPr>
            <a:spLocks noGrp="1"/>
          </p:cNvSpPr>
          <p:nvPr>
            <p:ph type="body" sz="half" idx="2"/>
          </p:nvPr>
        </p:nvSpPr>
        <p:spPr/>
        <p:txBody>
          <a:bodyPr/>
          <a:lstStyle/>
          <a:p>
            <a:pPr marL="0" lvl="1"/>
            <a:r>
              <a:rPr lang="en-US" sz="1400" dirty="0"/>
              <a:t>If </a:t>
            </a:r>
            <a:r>
              <a:rPr lang="en-US" sz="1400" dirty="0" smtClean="0"/>
              <a:t>the school chose to </a:t>
            </a:r>
            <a:r>
              <a:rPr lang="en-US" sz="1400" dirty="0"/>
              <a:t>participate in </a:t>
            </a:r>
            <a:r>
              <a:rPr lang="en-US" sz="1400" dirty="0" smtClean="0"/>
              <a:t>the CEIS activity on page 1 it needs </a:t>
            </a:r>
            <a:r>
              <a:rPr lang="en-US" sz="1400" dirty="0"/>
              <a:t>to check </a:t>
            </a:r>
            <a:r>
              <a:rPr lang="en-US" sz="1400" dirty="0" smtClean="0"/>
              <a:t>appropriate box </a:t>
            </a:r>
            <a:r>
              <a:rPr lang="en-US" sz="1400" dirty="0"/>
              <a:t>and complete the documents requested on page 3.   </a:t>
            </a:r>
          </a:p>
          <a:p>
            <a:pPr marL="0" lvl="1"/>
            <a:endParaRPr lang="en-US" sz="1400" dirty="0"/>
          </a:p>
          <a:p>
            <a:pPr marL="0" lvl="1"/>
            <a:r>
              <a:rPr lang="en-US" sz="1400" dirty="0" smtClean="0"/>
              <a:t>CEIS is an optional activity for BIE Funded Schools’ whose Level of Determination must be at “Meets Requirement.”  </a:t>
            </a:r>
          </a:p>
          <a:p>
            <a:pPr marL="0" lvl="1"/>
            <a:endParaRPr lang="en-US" sz="1400" dirty="0"/>
          </a:p>
          <a:p>
            <a:pPr marL="0" lvl="1"/>
            <a:r>
              <a:rPr lang="en-US" sz="1400" dirty="0" smtClean="0"/>
              <a:t>The school may use up to 15% of the current Part B funds the school received for the School Year:</a:t>
            </a:r>
          </a:p>
          <a:p>
            <a:pPr marL="285750" lvl="1" indent="-285750">
              <a:buFont typeface="Arial" panose="020B0604020202020204" pitchFamily="34" charset="0"/>
              <a:buChar char="•"/>
            </a:pPr>
            <a:r>
              <a:rPr lang="en-US" sz="1400" dirty="0" smtClean="0"/>
              <a:t>Initial Part B Allocation</a:t>
            </a:r>
          </a:p>
          <a:p>
            <a:pPr marL="285750" lvl="1" indent="-285750">
              <a:buFont typeface="Arial" panose="020B0604020202020204" pitchFamily="34" charset="0"/>
              <a:buChar char="•"/>
            </a:pPr>
            <a:r>
              <a:rPr lang="en-US" sz="1400" dirty="0" smtClean="0"/>
              <a:t>Level of Determination (if applicable)</a:t>
            </a:r>
          </a:p>
          <a:p>
            <a:pPr marL="285750" lvl="1" indent="-285750">
              <a:buFont typeface="Arial" panose="020B0604020202020204" pitchFamily="34" charset="0"/>
              <a:buChar char="•"/>
            </a:pPr>
            <a:r>
              <a:rPr lang="en-US" sz="1400" dirty="0" smtClean="0"/>
              <a:t>Unmet Needs (if applicable)</a:t>
            </a:r>
          </a:p>
          <a:p>
            <a:pPr marL="285750" lvl="1" indent="-285750">
              <a:buFont typeface="Arial" panose="020B0604020202020204" pitchFamily="34" charset="0"/>
              <a:buChar char="•"/>
            </a:pPr>
            <a:r>
              <a:rPr lang="en-US" sz="1400" dirty="0" smtClean="0"/>
              <a:t>Pro-rata Distribution</a:t>
            </a:r>
          </a:p>
          <a:p>
            <a:pPr marL="285750" lvl="1" indent="-285750">
              <a:buFont typeface="Arial" panose="020B0604020202020204" pitchFamily="34" charset="0"/>
              <a:buChar char="•"/>
            </a:pPr>
            <a:endParaRPr lang="en-US" sz="1400" dirty="0" smtClean="0"/>
          </a:p>
          <a:p>
            <a:pPr marL="0" lvl="1"/>
            <a:endParaRPr lang="en-US" sz="1400" dirty="0" smtClean="0"/>
          </a:p>
          <a:p>
            <a:pPr marL="0" lvl="1"/>
            <a:endParaRPr lang="en-US" dirty="0"/>
          </a:p>
          <a:p>
            <a:endParaRPr lang="en-US" dirty="0"/>
          </a:p>
        </p:txBody>
      </p:sp>
      <p:sp>
        <p:nvSpPr>
          <p:cNvPr id="5" name="Date Placeholder 4"/>
          <p:cNvSpPr>
            <a:spLocks noGrp="1"/>
          </p:cNvSpPr>
          <p:nvPr>
            <p:ph type="dt" sz="half" idx="10"/>
          </p:nvPr>
        </p:nvSpPr>
        <p:spPr/>
        <p:txBody>
          <a:bodyPr/>
          <a:lstStyle/>
          <a:p>
            <a:fld id="{C6EAEB42-5540-453E-8989-191A15F1DC07}" type="datetime1">
              <a:rPr lang="en-US" smtClean="0"/>
              <a:t>1/8/2016</a:t>
            </a:fld>
            <a:endParaRPr lang="en-US"/>
          </a:p>
        </p:txBody>
      </p:sp>
      <p:sp>
        <p:nvSpPr>
          <p:cNvPr id="6" name="Slide Number Placeholder 5"/>
          <p:cNvSpPr>
            <a:spLocks noGrp="1"/>
          </p:cNvSpPr>
          <p:nvPr>
            <p:ph type="sldNum" sz="quarter" idx="12"/>
          </p:nvPr>
        </p:nvSpPr>
        <p:spPr/>
        <p:txBody>
          <a:bodyPr/>
          <a:lstStyle/>
          <a:p>
            <a:fld id="{213F929B-39C1-4CD3-BF8A-DFFC82A6EC87}" type="slidenum">
              <a:rPr lang="en-US" smtClean="0"/>
              <a:t>11</a:t>
            </a:fld>
            <a:endParaRPr lang="en-US"/>
          </a:p>
        </p:txBody>
      </p:sp>
      <p:pic>
        <p:nvPicPr>
          <p:cNvPr id="7" name="Content Placeholder 7"/>
          <p:cNvPicPr>
            <a:picLocks noGrp="1"/>
          </p:cNvPicPr>
          <p:nvPr>
            <p:ph idx="1"/>
          </p:nvPr>
        </p:nvPicPr>
        <p:blipFill rotWithShape="1">
          <a:blip r:embed="rId2"/>
          <a:srcRect l="16426" t="12179" r="66747" b="39744"/>
          <a:stretch/>
        </p:blipFill>
        <p:spPr bwMode="auto">
          <a:xfrm>
            <a:off x="3575050" y="533400"/>
            <a:ext cx="5111750" cy="4948231"/>
          </a:xfrm>
          <a:prstGeom prst="rect">
            <a:avLst/>
          </a:prstGeom>
          <a:ln w="1270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93841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81000" y="1524000"/>
            <a:ext cx="2699004" cy="4724400"/>
          </a:xfrm>
        </p:spPr>
        <p:txBody>
          <a:bodyPr>
            <a:normAutofit lnSpcReduction="10000"/>
          </a:bodyPr>
          <a:lstStyle/>
          <a:p>
            <a:r>
              <a:rPr lang="en-US" dirty="0" smtClean="0"/>
              <a:t>Complete the CEIS Plan .  </a:t>
            </a:r>
            <a:r>
              <a:rPr lang="en-US" altLang="en-US" dirty="0" smtClean="0">
                <a:solidFill>
                  <a:prstClr val="black"/>
                </a:solidFill>
              </a:rPr>
              <a:t>The </a:t>
            </a:r>
            <a:r>
              <a:rPr lang="en-US" altLang="en-US" dirty="0">
                <a:solidFill>
                  <a:prstClr val="black"/>
                </a:solidFill>
              </a:rPr>
              <a:t>CEIS plan should </a:t>
            </a:r>
            <a:r>
              <a:rPr lang="en-US" altLang="en-US" dirty="0" smtClean="0">
                <a:solidFill>
                  <a:prstClr val="black"/>
                </a:solidFill>
              </a:rPr>
              <a:t>include </a:t>
            </a:r>
            <a:r>
              <a:rPr lang="en-US" altLang="en-US" dirty="0">
                <a:solidFill>
                  <a:prstClr val="black"/>
                </a:solidFill>
              </a:rPr>
              <a:t>the following components:</a:t>
            </a:r>
          </a:p>
          <a:p>
            <a:pPr eaLnBrk="1" hangingPunct="1">
              <a:spcBef>
                <a:spcPct val="0"/>
              </a:spcBef>
              <a:buClrTx/>
              <a:buSzTx/>
              <a:buFont typeface="Arial" charset="0"/>
              <a:buChar char="•"/>
            </a:pPr>
            <a:r>
              <a:rPr lang="en-US" altLang="en-US" dirty="0">
                <a:solidFill>
                  <a:prstClr val="black"/>
                </a:solidFill>
              </a:rPr>
              <a:t>Identify CEIS Budget – must be up to 15% of the current Part B funds the school received.  </a:t>
            </a:r>
          </a:p>
          <a:p>
            <a:pPr eaLnBrk="1" hangingPunct="1">
              <a:spcBef>
                <a:spcPct val="0"/>
              </a:spcBef>
              <a:buClrTx/>
              <a:buSzTx/>
              <a:buFont typeface="Arial" charset="0"/>
              <a:buChar char="•"/>
            </a:pPr>
            <a:r>
              <a:rPr lang="en-US" altLang="en-US" dirty="0">
                <a:solidFill>
                  <a:prstClr val="black"/>
                </a:solidFill>
              </a:rPr>
              <a:t>Identify personnel responsible in implementing the </a:t>
            </a:r>
            <a:r>
              <a:rPr lang="en-US" altLang="en-US" dirty="0" smtClean="0">
                <a:solidFill>
                  <a:prstClr val="black"/>
                </a:solidFill>
              </a:rPr>
              <a:t>program (by title not by name).</a:t>
            </a:r>
            <a:endParaRPr lang="en-US" altLang="en-US" dirty="0">
              <a:solidFill>
                <a:prstClr val="black"/>
              </a:solidFill>
            </a:endParaRPr>
          </a:p>
          <a:p>
            <a:pPr eaLnBrk="1" hangingPunct="1">
              <a:spcBef>
                <a:spcPct val="0"/>
              </a:spcBef>
              <a:buClrTx/>
              <a:buSzTx/>
              <a:buFont typeface="Arial" charset="0"/>
              <a:buChar char="•"/>
            </a:pPr>
            <a:r>
              <a:rPr lang="en-US" altLang="en-US" dirty="0">
                <a:solidFill>
                  <a:prstClr val="black"/>
                </a:solidFill>
              </a:rPr>
              <a:t>Identify the type of intervention and </a:t>
            </a:r>
            <a:r>
              <a:rPr lang="en-US" altLang="en-US" dirty="0" smtClean="0">
                <a:solidFill>
                  <a:prstClr val="black"/>
                </a:solidFill>
              </a:rPr>
              <a:t>describe (</a:t>
            </a:r>
            <a:r>
              <a:rPr lang="en-US" altLang="en-US" i="1" dirty="0" smtClean="0">
                <a:solidFill>
                  <a:prstClr val="black"/>
                </a:solidFill>
              </a:rPr>
              <a:t>text is in expandable format</a:t>
            </a:r>
            <a:r>
              <a:rPr lang="en-US" altLang="en-US" dirty="0" smtClean="0">
                <a:solidFill>
                  <a:prstClr val="black"/>
                </a:solidFill>
              </a:rPr>
              <a:t>) </a:t>
            </a:r>
            <a:r>
              <a:rPr lang="en-US" altLang="en-US" dirty="0">
                <a:solidFill>
                  <a:prstClr val="black"/>
                </a:solidFill>
              </a:rPr>
              <a:t>the scientifically research-based activity program and progress monitoring process to be used.</a:t>
            </a:r>
          </a:p>
          <a:p>
            <a:pPr eaLnBrk="1" hangingPunct="1">
              <a:spcBef>
                <a:spcPct val="0"/>
              </a:spcBef>
              <a:buClrTx/>
              <a:buSzTx/>
              <a:buFont typeface="Arial" charset="0"/>
              <a:buChar char="•"/>
            </a:pPr>
            <a:r>
              <a:rPr lang="en-US" altLang="en-US" dirty="0">
                <a:solidFill>
                  <a:prstClr val="black"/>
                </a:solidFill>
              </a:rPr>
              <a:t>Estimate anticipated number of students to be served.</a:t>
            </a:r>
          </a:p>
          <a:p>
            <a:pPr>
              <a:spcBef>
                <a:spcPct val="0"/>
              </a:spcBef>
              <a:buFont typeface="Arial" charset="0"/>
              <a:buChar char="•"/>
            </a:pPr>
            <a:r>
              <a:rPr lang="en-US" altLang="en-US" dirty="0">
                <a:solidFill>
                  <a:prstClr val="black"/>
                </a:solidFill>
              </a:rPr>
              <a:t>Describe (</a:t>
            </a:r>
            <a:r>
              <a:rPr lang="en-US" altLang="en-US" i="1" dirty="0">
                <a:solidFill>
                  <a:prstClr val="black"/>
                </a:solidFill>
              </a:rPr>
              <a:t>text is in expandable </a:t>
            </a:r>
            <a:r>
              <a:rPr lang="en-US" altLang="en-US" i="1" dirty="0" smtClean="0">
                <a:solidFill>
                  <a:prstClr val="black"/>
                </a:solidFill>
              </a:rPr>
              <a:t>format</a:t>
            </a:r>
            <a:r>
              <a:rPr lang="en-US" altLang="en-US" dirty="0" smtClean="0">
                <a:solidFill>
                  <a:prstClr val="black"/>
                </a:solidFill>
              </a:rPr>
              <a:t>) the </a:t>
            </a:r>
            <a:r>
              <a:rPr lang="en-US" altLang="en-US" dirty="0">
                <a:solidFill>
                  <a:prstClr val="black"/>
                </a:solidFill>
              </a:rPr>
              <a:t>entrance and exit tools used to identify students who will participate in the CEIS </a:t>
            </a:r>
            <a:r>
              <a:rPr lang="en-US" altLang="en-US" dirty="0" smtClean="0">
                <a:solidFill>
                  <a:prstClr val="black"/>
                </a:solidFill>
              </a:rPr>
              <a:t>activity. </a:t>
            </a:r>
            <a:endParaRPr lang="en-US" altLang="en-US" dirty="0">
              <a:solidFill>
                <a:prstClr val="black"/>
              </a:solidFill>
            </a:endParaRPr>
          </a:p>
        </p:txBody>
      </p:sp>
      <p:sp>
        <p:nvSpPr>
          <p:cNvPr id="14" name="Slide Number Placeholder 13"/>
          <p:cNvSpPr>
            <a:spLocks noGrp="1"/>
          </p:cNvSpPr>
          <p:nvPr>
            <p:ph type="sldNum" sz="quarter" idx="12"/>
          </p:nvPr>
        </p:nvSpPr>
        <p:spPr/>
        <p:txBody>
          <a:bodyPr/>
          <a:lstStyle/>
          <a:p>
            <a:fld id="{88085EC1-229D-4008-A81F-FEBCA8742978}" type="slidenum">
              <a:rPr lang="en-US" smtClean="0"/>
              <a:t>12</a:t>
            </a:fld>
            <a:endParaRPr lang="en-US"/>
          </a:p>
        </p:txBody>
      </p:sp>
      <p:sp>
        <p:nvSpPr>
          <p:cNvPr id="15" name="Rounded Rectangle 14"/>
          <p:cNvSpPr/>
          <p:nvPr/>
        </p:nvSpPr>
        <p:spPr>
          <a:xfrm>
            <a:off x="5334000" y="4724400"/>
            <a:ext cx="762000" cy="228600"/>
          </a:xfrm>
          <a:prstGeom prst="round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8" name="Title 1"/>
          <p:cNvSpPr>
            <a:spLocks noGrp="1"/>
          </p:cNvSpPr>
          <p:nvPr>
            <p:ph type="title"/>
          </p:nvPr>
        </p:nvSpPr>
        <p:spPr>
          <a:xfrm>
            <a:off x="457200" y="273050"/>
            <a:ext cx="3008313" cy="1162050"/>
          </a:xfrm>
        </p:spPr>
        <p:txBody>
          <a:bodyPr>
            <a:normAutofit fontScale="90000"/>
          </a:bodyPr>
          <a:lstStyle/>
          <a:p>
            <a:r>
              <a:rPr lang="en-US" dirty="0" smtClean="0"/>
              <a:t>Continuation of STEP 7:</a:t>
            </a:r>
            <a:r>
              <a:rPr lang="en-US" dirty="0" smtClean="0">
                <a:solidFill>
                  <a:srgbClr val="FF0000"/>
                </a:solidFill>
              </a:rPr>
              <a:t/>
            </a:r>
            <a:br>
              <a:rPr lang="en-US" dirty="0" smtClean="0">
                <a:solidFill>
                  <a:srgbClr val="FF0000"/>
                </a:solidFill>
              </a:rPr>
            </a:br>
            <a:r>
              <a:rPr lang="en-US" dirty="0" smtClean="0">
                <a:solidFill>
                  <a:srgbClr val="FF0000"/>
                </a:solidFill>
              </a:rPr>
              <a:t>Optional</a:t>
            </a:r>
            <a:r>
              <a:rPr lang="en-US" dirty="0" smtClean="0"/>
              <a:t> – Coordinated Early Intervening Services (CEIS) – Page 3</a:t>
            </a:r>
            <a:endParaRPr lang="en-US" dirty="0"/>
          </a:p>
        </p:txBody>
      </p:sp>
      <p:pic>
        <p:nvPicPr>
          <p:cNvPr id="19" name="Content Placeholder 18"/>
          <p:cNvPicPr>
            <a:picLocks noGrp="1"/>
          </p:cNvPicPr>
          <p:nvPr>
            <p:ph idx="1"/>
          </p:nvPr>
        </p:nvPicPr>
        <p:blipFill rotWithShape="1">
          <a:blip r:embed="rId3"/>
          <a:srcRect l="16226" t="12820" r="66146" b="21154"/>
          <a:stretch/>
        </p:blipFill>
        <p:spPr bwMode="auto">
          <a:xfrm>
            <a:off x="3630609" y="273050"/>
            <a:ext cx="5000632" cy="5853113"/>
          </a:xfrm>
          <a:prstGeom prst="rect">
            <a:avLst/>
          </a:prstGeom>
          <a:ln w="12700">
            <a:solidFill>
              <a:schemeClr val="tx1"/>
            </a:solidFill>
          </a:ln>
          <a:extLst>
            <a:ext uri="{53640926-AAD7-44D8-BBD7-CCE9431645EC}">
              <a14:shadowObscured xmlns:a14="http://schemas.microsoft.com/office/drawing/2010/main"/>
            </a:ext>
          </a:extLst>
        </p:spPr>
      </p:pic>
      <p:sp>
        <p:nvSpPr>
          <p:cNvPr id="5" name="Right Arrow 4"/>
          <p:cNvSpPr/>
          <p:nvPr/>
        </p:nvSpPr>
        <p:spPr>
          <a:xfrm>
            <a:off x="3680604" y="3581400"/>
            <a:ext cx="304800"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a:off x="3680604" y="3928944"/>
            <a:ext cx="304800"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a:off x="3692106" y="4191000"/>
            <a:ext cx="304800"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a:off x="3692106" y="4562267"/>
            <a:ext cx="304800"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a:off x="3692106" y="4941886"/>
            <a:ext cx="304800"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a:off x="3680604" y="5184202"/>
            <a:ext cx="304800"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xplosion 2 5"/>
          <p:cNvSpPr/>
          <p:nvPr/>
        </p:nvSpPr>
        <p:spPr>
          <a:xfrm>
            <a:off x="3692106" y="2895600"/>
            <a:ext cx="270293" cy="228600"/>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47337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8:</a:t>
            </a:r>
            <a:r>
              <a:rPr lang="en-US" dirty="0" smtClean="0">
                <a:solidFill>
                  <a:srgbClr val="FF0000"/>
                </a:solidFill>
              </a:rPr>
              <a:t/>
            </a:r>
            <a:br>
              <a:rPr lang="en-US" dirty="0" smtClean="0">
                <a:solidFill>
                  <a:srgbClr val="FF0000"/>
                </a:solidFill>
              </a:rPr>
            </a:br>
            <a:r>
              <a:rPr lang="en-US" dirty="0" smtClean="0">
                <a:solidFill>
                  <a:srgbClr val="FF0000"/>
                </a:solidFill>
              </a:rPr>
              <a:t>Optional</a:t>
            </a:r>
            <a:r>
              <a:rPr lang="en-US" dirty="0" smtClean="0"/>
              <a:t> </a:t>
            </a:r>
            <a:r>
              <a:rPr lang="en-US" dirty="0"/>
              <a:t>– Cooperative Agreement Unit (CAU) </a:t>
            </a:r>
          </a:p>
        </p:txBody>
      </p:sp>
      <p:sp>
        <p:nvSpPr>
          <p:cNvPr id="4" name="Text Placeholder 3"/>
          <p:cNvSpPr>
            <a:spLocks noGrp="1"/>
          </p:cNvSpPr>
          <p:nvPr>
            <p:ph type="body" sz="half" idx="2"/>
          </p:nvPr>
        </p:nvSpPr>
        <p:spPr/>
        <p:txBody>
          <a:bodyPr>
            <a:normAutofit fontScale="92500" lnSpcReduction="10000"/>
          </a:bodyPr>
          <a:lstStyle/>
          <a:p>
            <a:r>
              <a:rPr lang="en-US" dirty="0" smtClean="0"/>
              <a:t>The school must select either to participate or not participate in CAU for Related Services or Education Program Specialist (Special Education).</a:t>
            </a:r>
          </a:p>
          <a:p>
            <a:endParaRPr lang="en-US" dirty="0"/>
          </a:p>
          <a:p>
            <a:r>
              <a:rPr lang="en-US" dirty="0" smtClean="0"/>
              <a:t>School participating in CAU must provide a completed Cooperative Agreement Unit.  The school must upload the following requested documents in Native Star:</a:t>
            </a:r>
          </a:p>
          <a:p>
            <a:pPr marL="285750" indent="-285750">
              <a:buFont typeface="Arial" panose="020B0604020202020204" pitchFamily="34" charset="0"/>
              <a:buChar char="•"/>
            </a:pPr>
            <a:r>
              <a:rPr lang="en-US" dirty="0" smtClean="0"/>
              <a:t>A Narrative that describes the purpose</a:t>
            </a:r>
          </a:p>
          <a:p>
            <a:pPr marL="285750" indent="-285750">
              <a:buFont typeface="Arial" panose="020B0604020202020204" pitchFamily="34" charset="0"/>
              <a:buChar char="•"/>
            </a:pPr>
            <a:r>
              <a:rPr lang="en-US" dirty="0" smtClean="0"/>
              <a:t>Scope of Work</a:t>
            </a:r>
          </a:p>
          <a:p>
            <a:pPr marL="285750" indent="-285750">
              <a:buFont typeface="Arial" panose="020B0604020202020204" pitchFamily="34" charset="0"/>
              <a:buChar char="•"/>
            </a:pPr>
            <a:r>
              <a:rPr lang="en-US" dirty="0" smtClean="0"/>
              <a:t>Include the CAU Budget in the Special Education Spending Plan</a:t>
            </a:r>
            <a:r>
              <a:rPr lang="en-US" dirty="0"/>
              <a:t>.</a:t>
            </a:r>
            <a:endParaRPr lang="en-US" dirty="0" smtClean="0"/>
          </a:p>
          <a:p>
            <a:pPr marL="285750" indent="-285750">
              <a:buFont typeface="Arial" panose="020B0604020202020204" pitchFamily="34" charset="0"/>
              <a:buChar char="•"/>
            </a:pPr>
            <a:endParaRPr lang="en-US" dirty="0"/>
          </a:p>
          <a:p>
            <a:r>
              <a:rPr lang="en-US" dirty="0" smtClean="0"/>
              <a:t>School must provide the amount of Part B Funds allocated for CAU, the Location Code and name of school or ELO where the CAU funds will be distributed to.  Note:  BIE Administration prepares FDD for BIE Operated Schools and Grant Schools who have prior arrangement with BIE Administration.</a:t>
            </a:r>
            <a:endParaRPr lang="en-US" dirty="0"/>
          </a:p>
        </p:txBody>
      </p:sp>
      <p:sp>
        <p:nvSpPr>
          <p:cNvPr id="5" name="Date Placeholder 4"/>
          <p:cNvSpPr>
            <a:spLocks noGrp="1"/>
          </p:cNvSpPr>
          <p:nvPr>
            <p:ph type="dt" sz="half" idx="10"/>
          </p:nvPr>
        </p:nvSpPr>
        <p:spPr/>
        <p:txBody>
          <a:bodyPr/>
          <a:lstStyle/>
          <a:p>
            <a:fld id="{C6EAEB42-5540-453E-8989-191A15F1DC07}" type="datetime1">
              <a:rPr lang="en-US" smtClean="0"/>
              <a:t>1/8/2016</a:t>
            </a:fld>
            <a:endParaRPr lang="en-US" dirty="0"/>
          </a:p>
        </p:txBody>
      </p:sp>
      <p:sp>
        <p:nvSpPr>
          <p:cNvPr id="6" name="Slide Number Placeholder 5"/>
          <p:cNvSpPr>
            <a:spLocks noGrp="1"/>
          </p:cNvSpPr>
          <p:nvPr>
            <p:ph type="sldNum" sz="quarter" idx="12"/>
          </p:nvPr>
        </p:nvSpPr>
        <p:spPr/>
        <p:txBody>
          <a:bodyPr/>
          <a:lstStyle/>
          <a:p>
            <a:fld id="{213F929B-39C1-4CD3-BF8A-DFFC82A6EC87}" type="slidenum">
              <a:rPr lang="en-US" smtClean="0"/>
              <a:t>13</a:t>
            </a:fld>
            <a:endParaRPr lang="en-US"/>
          </a:p>
        </p:txBody>
      </p:sp>
      <p:pic>
        <p:nvPicPr>
          <p:cNvPr id="8" name="Content Placeholder 7"/>
          <p:cNvPicPr>
            <a:picLocks noGrp="1"/>
          </p:cNvPicPr>
          <p:nvPr>
            <p:ph idx="1"/>
          </p:nvPr>
        </p:nvPicPr>
        <p:blipFill rotWithShape="1">
          <a:blip r:embed="rId2"/>
          <a:srcRect l="16226" t="12821" r="66346" b="41666"/>
          <a:stretch/>
        </p:blipFill>
        <p:spPr bwMode="auto">
          <a:xfrm>
            <a:off x="3575050" y="457201"/>
            <a:ext cx="5111750" cy="48282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3750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Special Education Spending Plan</a:t>
            </a:r>
            <a:endParaRPr lang="en-US" dirty="0"/>
          </a:p>
        </p:txBody>
      </p:sp>
      <p:sp>
        <p:nvSpPr>
          <p:cNvPr id="8" name="Subtitle 7"/>
          <p:cNvSpPr>
            <a:spLocks noGrp="1"/>
          </p:cNvSpPr>
          <p:nvPr>
            <p:ph type="subTitle" idx="1"/>
          </p:nvPr>
        </p:nvSpPr>
        <p:spPr/>
        <p:txBody>
          <a:bodyPr/>
          <a:lstStyle/>
          <a:p>
            <a:r>
              <a:rPr lang="en-US" dirty="0" smtClean="0"/>
              <a:t>SY 2016-17</a:t>
            </a:r>
            <a:endParaRPr lang="en-US" dirty="0"/>
          </a:p>
        </p:txBody>
      </p:sp>
      <p:sp>
        <p:nvSpPr>
          <p:cNvPr id="5" name="Date Placeholder 4"/>
          <p:cNvSpPr>
            <a:spLocks noGrp="1"/>
          </p:cNvSpPr>
          <p:nvPr>
            <p:ph type="dt" sz="half" idx="10"/>
          </p:nvPr>
        </p:nvSpPr>
        <p:spPr/>
        <p:txBody>
          <a:bodyPr/>
          <a:lstStyle/>
          <a:p>
            <a:fld id="{C6EAEB42-5540-453E-8989-191A15F1DC07}" type="datetime1">
              <a:rPr lang="en-US" smtClean="0"/>
              <a:t>1/8/2016</a:t>
            </a:fld>
            <a:endParaRPr lang="en-US"/>
          </a:p>
        </p:txBody>
      </p:sp>
      <p:sp>
        <p:nvSpPr>
          <p:cNvPr id="6" name="Slide Number Placeholder 5"/>
          <p:cNvSpPr>
            <a:spLocks noGrp="1"/>
          </p:cNvSpPr>
          <p:nvPr>
            <p:ph type="sldNum" sz="quarter" idx="12"/>
          </p:nvPr>
        </p:nvSpPr>
        <p:spPr/>
        <p:txBody>
          <a:bodyPr/>
          <a:lstStyle/>
          <a:p>
            <a:fld id="{213F929B-39C1-4CD3-BF8A-DFFC82A6EC87}" type="slidenum">
              <a:rPr lang="en-US" smtClean="0"/>
              <a:t>14</a:t>
            </a:fld>
            <a:endParaRPr lang="en-US"/>
          </a:p>
        </p:txBody>
      </p:sp>
    </p:spTree>
    <p:extLst>
      <p:ext uri="{BB962C8B-B14F-4D97-AF65-F5344CB8AC3E}">
        <p14:creationId xmlns:p14="http://schemas.microsoft.com/office/powerpoint/2010/main" val="498144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Education Spending Plan for SY 2016-17</a:t>
            </a:r>
            <a:endParaRPr lang="en-US" dirty="0"/>
          </a:p>
        </p:txBody>
      </p:sp>
      <p:sp>
        <p:nvSpPr>
          <p:cNvPr id="4" name="Text Placeholder 3"/>
          <p:cNvSpPr>
            <a:spLocks noGrp="1"/>
          </p:cNvSpPr>
          <p:nvPr>
            <p:ph type="body" sz="half" idx="2"/>
          </p:nvPr>
        </p:nvSpPr>
        <p:spPr>
          <a:xfrm>
            <a:off x="457200" y="1600201"/>
            <a:ext cx="3008313" cy="4114800"/>
          </a:xfrm>
        </p:spPr>
        <p:txBody>
          <a:bodyPr/>
          <a:lstStyle/>
          <a:p>
            <a:r>
              <a:rPr lang="en-US" dirty="0" smtClean="0"/>
              <a:t>The Special Education Spending Plan for SY 2016-17 is in Docs and Links Tab.</a:t>
            </a:r>
          </a:p>
          <a:p>
            <a:endParaRPr lang="en-US" dirty="0"/>
          </a:p>
          <a:p>
            <a:r>
              <a:rPr lang="en-US" dirty="0" smtClean="0"/>
              <a:t>Click on the highlighted title to open the document.  When the document opens click on “Save As” and add the File Name and click the Save button below.  This will enable you to save the spending plan to work on in your computer.   </a:t>
            </a:r>
          </a:p>
          <a:p>
            <a:endParaRPr lang="en-US" dirty="0"/>
          </a:p>
          <a:p>
            <a:endParaRPr lang="en-US" dirty="0" smtClean="0"/>
          </a:p>
          <a:p>
            <a:endParaRPr lang="en-US" dirty="0"/>
          </a:p>
          <a:p>
            <a:endParaRPr lang="en-US" dirty="0"/>
          </a:p>
        </p:txBody>
      </p:sp>
      <p:sp>
        <p:nvSpPr>
          <p:cNvPr id="5" name="Date Placeholder 4"/>
          <p:cNvSpPr>
            <a:spLocks noGrp="1"/>
          </p:cNvSpPr>
          <p:nvPr>
            <p:ph type="dt" sz="half" idx="10"/>
          </p:nvPr>
        </p:nvSpPr>
        <p:spPr/>
        <p:txBody>
          <a:bodyPr/>
          <a:lstStyle/>
          <a:p>
            <a:fld id="{C6EAEB42-5540-453E-8989-191A15F1DC07}" type="datetime1">
              <a:rPr lang="en-US" smtClean="0"/>
              <a:t>1/8/2016</a:t>
            </a:fld>
            <a:endParaRPr lang="en-US"/>
          </a:p>
        </p:txBody>
      </p:sp>
      <p:sp>
        <p:nvSpPr>
          <p:cNvPr id="6" name="Slide Number Placeholder 5"/>
          <p:cNvSpPr>
            <a:spLocks noGrp="1"/>
          </p:cNvSpPr>
          <p:nvPr>
            <p:ph type="sldNum" sz="quarter" idx="12"/>
          </p:nvPr>
        </p:nvSpPr>
        <p:spPr/>
        <p:txBody>
          <a:bodyPr/>
          <a:lstStyle/>
          <a:p>
            <a:fld id="{213F929B-39C1-4CD3-BF8A-DFFC82A6EC87}" type="slidenum">
              <a:rPr lang="en-US" smtClean="0"/>
              <a:t>15</a:t>
            </a:fld>
            <a:endParaRPr lang="en-US"/>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49879" t="14949" r="24301" b="20249"/>
          <a:stretch/>
        </p:blipFill>
        <p:spPr bwMode="auto">
          <a:xfrm>
            <a:off x="3633556" y="685800"/>
            <a:ext cx="4824644" cy="4419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71124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Education Spending Plan for SY 2016-17</a:t>
            </a:r>
          </a:p>
        </p:txBody>
      </p:sp>
      <p:sp>
        <p:nvSpPr>
          <p:cNvPr id="4" name="Text Placeholder 3"/>
          <p:cNvSpPr>
            <a:spLocks noGrp="1"/>
          </p:cNvSpPr>
          <p:nvPr>
            <p:ph type="body" sz="half" idx="2"/>
          </p:nvPr>
        </p:nvSpPr>
        <p:spPr/>
        <p:txBody>
          <a:bodyPr>
            <a:normAutofit/>
          </a:bodyPr>
          <a:lstStyle/>
          <a:p>
            <a:r>
              <a:rPr lang="en-US" sz="1600" dirty="0" smtClean="0"/>
              <a:t>First, click “Save as” and give it a file name.  Click on the Save button below.  </a:t>
            </a:r>
          </a:p>
          <a:p>
            <a:endParaRPr lang="en-US" sz="1600" dirty="0" smtClean="0"/>
          </a:p>
          <a:p>
            <a:endParaRPr lang="en-US" sz="1600" dirty="0"/>
          </a:p>
          <a:p>
            <a:endParaRPr lang="en-US" sz="1600" dirty="0" smtClean="0"/>
          </a:p>
          <a:p>
            <a:endParaRPr lang="en-US" sz="1600" dirty="0"/>
          </a:p>
          <a:p>
            <a:endParaRPr lang="en-US" dirty="0" smtClean="0"/>
          </a:p>
          <a:p>
            <a:endParaRPr lang="en-US" dirty="0"/>
          </a:p>
        </p:txBody>
      </p:sp>
      <p:sp>
        <p:nvSpPr>
          <p:cNvPr id="9" name="Rectangle 8"/>
          <p:cNvSpPr/>
          <p:nvPr/>
        </p:nvSpPr>
        <p:spPr>
          <a:xfrm>
            <a:off x="6248400" y="3810000"/>
            <a:ext cx="609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p:cNvSpPr>
            <a:spLocks noGrp="1"/>
          </p:cNvSpPr>
          <p:nvPr>
            <p:ph type="dt" sz="half" idx="10"/>
          </p:nvPr>
        </p:nvSpPr>
        <p:spPr/>
        <p:txBody>
          <a:bodyPr/>
          <a:lstStyle/>
          <a:p>
            <a:fld id="{B16AE53F-0C1B-489D-928C-047D8B165AFD}" type="datetime1">
              <a:rPr lang="en-US" smtClean="0"/>
              <a:t>1/8/2016</a:t>
            </a:fld>
            <a:endParaRPr lang="en-US"/>
          </a:p>
        </p:txBody>
      </p:sp>
      <p:sp>
        <p:nvSpPr>
          <p:cNvPr id="7" name="Slide Number Placeholder 6"/>
          <p:cNvSpPr>
            <a:spLocks noGrp="1"/>
          </p:cNvSpPr>
          <p:nvPr>
            <p:ph type="sldNum" sz="quarter" idx="12"/>
          </p:nvPr>
        </p:nvSpPr>
        <p:spPr/>
        <p:txBody>
          <a:bodyPr/>
          <a:lstStyle/>
          <a:p>
            <a:fld id="{213F929B-39C1-4CD3-BF8A-DFFC82A6EC87}" type="slidenum">
              <a:rPr lang="en-US" smtClean="0"/>
              <a:t>16</a:t>
            </a:fld>
            <a:endParaRPr lang="en-US"/>
          </a:p>
        </p:txBody>
      </p:sp>
      <p:sp>
        <p:nvSpPr>
          <p:cNvPr id="3" name="Up Arrow 2"/>
          <p:cNvSpPr/>
          <p:nvPr/>
        </p:nvSpPr>
        <p:spPr>
          <a:xfrm>
            <a:off x="5410200" y="3453068"/>
            <a:ext cx="484632" cy="978408"/>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67937" t="29529" r="18394" b="34133"/>
          <a:stretch/>
        </p:blipFill>
        <p:spPr bwMode="auto">
          <a:xfrm>
            <a:off x="4343400" y="838200"/>
            <a:ext cx="38862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2388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Education Spending Plan for SY 2016-17</a:t>
            </a:r>
            <a:endParaRPr lang="en-US" dirty="0"/>
          </a:p>
        </p:txBody>
      </p:sp>
      <p:sp>
        <p:nvSpPr>
          <p:cNvPr id="4" name="Text Placeholder 3"/>
          <p:cNvSpPr>
            <a:spLocks noGrp="1"/>
          </p:cNvSpPr>
          <p:nvPr>
            <p:ph type="body" sz="half" idx="2"/>
          </p:nvPr>
        </p:nvSpPr>
        <p:spPr>
          <a:xfrm>
            <a:off x="457200" y="1600200"/>
            <a:ext cx="3008313" cy="4343399"/>
          </a:xfrm>
        </p:spPr>
        <p:txBody>
          <a:bodyPr>
            <a:normAutofit fontScale="92500" lnSpcReduction="10000"/>
          </a:bodyPr>
          <a:lstStyle/>
          <a:p>
            <a:r>
              <a:rPr lang="en-US" dirty="0" smtClean="0"/>
              <a:t>The Special Education Spending Plan has six tabs located at the bottom that will assist you in completing the Spending Plan (see </a:t>
            </a:r>
            <a:r>
              <a:rPr lang="en-US" dirty="0" smtClean="0">
                <a:solidFill>
                  <a:srgbClr val="FF0000"/>
                </a:solidFill>
              </a:rPr>
              <a:t>red</a:t>
            </a:r>
            <a:r>
              <a:rPr lang="en-US" dirty="0" smtClean="0"/>
              <a:t> arrow).</a:t>
            </a:r>
          </a:p>
          <a:p>
            <a:pPr marL="285750" indent="-285750">
              <a:buFont typeface="Arial" panose="020B0604020202020204" pitchFamily="34" charset="0"/>
              <a:buChar char="•"/>
            </a:pPr>
            <a:r>
              <a:rPr lang="en-US" dirty="0"/>
              <a:t>Tab 1 – Guidance - to assist in completing the </a:t>
            </a:r>
            <a:r>
              <a:rPr lang="en-US" dirty="0" smtClean="0"/>
              <a:t>form</a:t>
            </a:r>
          </a:p>
          <a:p>
            <a:pPr marL="285750" indent="-285750">
              <a:buFont typeface="Arial" panose="020B0604020202020204" pitchFamily="34" charset="0"/>
              <a:buChar char="•"/>
            </a:pPr>
            <a:r>
              <a:rPr lang="en-US" dirty="0" smtClean="0"/>
              <a:t>Tab </a:t>
            </a:r>
            <a:r>
              <a:rPr lang="en-US" dirty="0"/>
              <a:t>2 – Coversheet  - fill in with estimated amounts.  Use </a:t>
            </a:r>
            <a:r>
              <a:rPr lang="en-US" dirty="0" smtClean="0"/>
              <a:t>SY15-16 </a:t>
            </a:r>
            <a:r>
              <a:rPr lang="en-US" dirty="0"/>
              <a:t>Part B funds the school received this school year as an </a:t>
            </a:r>
            <a:r>
              <a:rPr lang="en-US" dirty="0" smtClean="0"/>
              <a:t>estimate.</a:t>
            </a:r>
          </a:p>
          <a:p>
            <a:pPr marL="285750" indent="-285750">
              <a:buFont typeface="Arial" panose="020B0604020202020204" pitchFamily="34" charset="0"/>
              <a:buChar char="•"/>
            </a:pPr>
            <a:r>
              <a:rPr lang="en-US" dirty="0" smtClean="0"/>
              <a:t>Tab </a:t>
            </a:r>
            <a:r>
              <a:rPr lang="en-US" dirty="0"/>
              <a:t>3 – Spending Plan – complete  with accurate data and </a:t>
            </a:r>
            <a:r>
              <a:rPr lang="en-US" dirty="0" smtClean="0"/>
              <a:t>justifications for each budget line item.</a:t>
            </a:r>
          </a:p>
          <a:p>
            <a:pPr marL="285750" indent="-285750">
              <a:buFont typeface="Arial" panose="020B0604020202020204" pitchFamily="34" charset="0"/>
              <a:buChar char="•"/>
            </a:pPr>
            <a:r>
              <a:rPr lang="en-US" dirty="0" smtClean="0"/>
              <a:t>Tab </a:t>
            </a:r>
            <a:r>
              <a:rPr lang="en-US" dirty="0"/>
              <a:t>4 – School Location </a:t>
            </a:r>
            <a:r>
              <a:rPr lang="en-US" dirty="0" smtClean="0"/>
              <a:t>codes</a:t>
            </a:r>
          </a:p>
          <a:p>
            <a:pPr marL="285750" indent="-285750">
              <a:buFont typeface="Arial" panose="020B0604020202020204" pitchFamily="34" charset="0"/>
              <a:buChar char="•"/>
            </a:pPr>
            <a:r>
              <a:rPr lang="en-US" dirty="0" smtClean="0"/>
              <a:t>Tab </a:t>
            </a:r>
            <a:r>
              <a:rPr lang="en-US" dirty="0"/>
              <a:t>5 – OMB Circular </a:t>
            </a:r>
            <a:r>
              <a:rPr lang="en-US" dirty="0" smtClean="0"/>
              <a:t>A-87</a:t>
            </a:r>
          </a:p>
          <a:p>
            <a:pPr marL="285750" indent="-285750">
              <a:buFont typeface="Arial" panose="020B0604020202020204" pitchFamily="34" charset="0"/>
              <a:buChar char="•"/>
            </a:pPr>
            <a:r>
              <a:rPr lang="en-US" dirty="0" smtClean="0"/>
              <a:t>Tab </a:t>
            </a:r>
            <a:r>
              <a:rPr lang="en-US" dirty="0"/>
              <a:t>6- EDGAR</a:t>
            </a:r>
          </a:p>
          <a:p>
            <a:endParaRPr lang="en-US" dirty="0"/>
          </a:p>
          <a:p>
            <a:r>
              <a:rPr lang="en-US" dirty="0" smtClean="0"/>
              <a:t>Review the </a:t>
            </a:r>
            <a:r>
              <a:rPr lang="en-US" dirty="0"/>
              <a:t>Guidance document as it provides instructions on how to complete the Special Education Spending plan. Begin by completing the Coversheet – SPED, and the SPED Spending Plan.</a:t>
            </a:r>
          </a:p>
          <a:p>
            <a:endParaRPr lang="en-US" dirty="0"/>
          </a:p>
          <a:p>
            <a:endParaRPr lang="en-US" dirty="0"/>
          </a:p>
          <a:p>
            <a:endParaRPr lang="en-US" dirty="0" smtClean="0"/>
          </a:p>
          <a:p>
            <a:endParaRPr lang="en-US" dirty="0" smtClean="0"/>
          </a:p>
          <a:p>
            <a:endParaRPr lang="en-US" dirty="0"/>
          </a:p>
          <a:p>
            <a:endParaRPr lang="en-US" dirty="0"/>
          </a:p>
        </p:txBody>
      </p:sp>
      <p:sp>
        <p:nvSpPr>
          <p:cNvPr id="5" name="Date Placeholder 4"/>
          <p:cNvSpPr>
            <a:spLocks noGrp="1"/>
          </p:cNvSpPr>
          <p:nvPr>
            <p:ph type="dt" sz="half" idx="10"/>
          </p:nvPr>
        </p:nvSpPr>
        <p:spPr/>
        <p:txBody>
          <a:bodyPr/>
          <a:lstStyle/>
          <a:p>
            <a:fld id="{C6EAEB42-5540-453E-8989-191A15F1DC07}" type="datetime1">
              <a:rPr lang="en-US" smtClean="0"/>
              <a:t>1/8/2016</a:t>
            </a:fld>
            <a:endParaRPr lang="en-US"/>
          </a:p>
        </p:txBody>
      </p:sp>
      <p:sp>
        <p:nvSpPr>
          <p:cNvPr id="6" name="Slide Number Placeholder 5"/>
          <p:cNvSpPr>
            <a:spLocks noGrp="1"/>
          </p:cNvSpPr>
          <p:nvPr>
            <p:ph type="sldNum" sz="quarter" idx="12"/>
          </p:nvPr>
        </p:nvSpPr>
        <p:spPr/>
        <p:txBody>
          <a:bodyPr/>
          <a:lstStyle/>
          <a:p>
            <a:fld id="{213F929B-39C1-4CD3-BF8A-DFFC82A6EC87}" type="slidenum">
              <a:rPr lang="en-US" smtClean="0"/>
              <a:t>17</a:t>
            </a:fld>
            <a:endParaRPr lang="en-US"/>
          </a:p>
        </p:txBody>
      </p:sp>
      <p:pic>
        <p:nvPicPr>
          <p:cNvPr id="7"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1567" t="19809" r="23964"/>
          <a:stretch/>
        </p:blipFill>
        <p:spPr bwMode="auto">
          <a:xfrm>
            <a:off x="3886200" y="336436"/>
            <a:ext cx="4507849" cy="5302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ight Arrow 7"/>
          <p:cNvSpPr/>
          <p:nvPr/>
        </p:nvSpPr>
        <p:spPr>
          <a:xfrm>
            <a:off x="3352800" y="5257800"/>
            <a:ext cx="489204" cy="36961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0062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57200" y="1524000"/>
            <a:ext cx="2819400" cy="4953000"/>
          </a:xfrm>
        </p:spPr>
        <p:txBody>
          <a:bodyPr>
            <a:normAutofit lnSpcReduction="10000"/>
          </a:bodyPr>
          <a:lstStyle/>
          <a:p>
            <a:r>
              <a:rPr lang="en-US" sz="1600" dirty="0" smtClean="0"/>
              <a:t>Upon finishing the spending plan save and upload (see slides 19-24 for instructions on Uploading) into </a:t>
            </a:r>
            <a:r>
              <a:rPr lang="en-US" sz="1600" dirty="0"/>
              <a:t>the Native Star </a:t>
            </a:r>
            <a:r>
              <a:rPr lang="en-US" sz="1600" dirty="0" smtClean="0"/>
              <a:t>Document</a:t>
            </a:r>
            <a:r>
              <a:rPr lang="en-US" sz="1600" dirty="0"/>
              <a:t> </a:t>
            </a:r>
            <a:r>
              <a:rPr lang="en-US" sz="1600" dirty="0" smtClean="0"/>
              <a:t>Upload  </a:t>
            </a:r>
            <a:r>
              <a:rPr lang="en-US" sz="1600" dirty="0"/>
              <a:t>in </a:t>
            </a:r>
            <a:r>
              <a:rPr lang="en-US" sz="1600" dirty="0">
                <a:solidFill>
                  <a:srgbClr val="FF0000"/>
                </a:solidFill>
              </a:rPr>
              <a:t>IDEA Part B </a:t>
            </a:r>
            <a:r>
              <a:rPr lang="en-US" sz="1600" dirty="0" smtClean="0">
                <a:solidFill>
                  <a:srgbClr val="FF0000"/>
                </a:solidFill>
              </a:rPr>
              <a:t>SY16-17 </a:t>
            </a:r>
            <a:r>
              <a:rPr lang="en-US" sz="1600" dirty="0"/>
              <a:t>file cabinet. </a:t>
            </a:r>
            <a:endParaRPr lang="en-US" sz="1600" dirty="0" smtClean="0"/>
          </a:p>
          <a:p>
            <a:endParaRPr lang="en-US" sz="1600" dirty="0"/>
          </a:p>
          <a:p>
            <a:r>
              <a:rPr lang="en-US" sz="1600" dirty="0" smtClean="0"/>
              <a:t>NOTE:  When the school receives all special education funds </a:t>
            </a:r>
          </a:p>
          <a:p>
            <a:pPr marL="285750" indent="-285750">
              <a:buFont typeface="Arial" panose="020B0604020202020204" pitchFamily="34" charset="0"/>
              <a:buChar char="•"/>
            </a:pPr>
            <a:r>
              <a:rPr lang="en-US" sz="1600" dirty="0" smtClean="0"/>
              <a:t>15% ISEP</a:t>
            </a:r>
          </a:p>
          <a:p>
            <a:pPr marL="285750" indent="-285750">
              <a:buFont typeface="Arial" panose="020B0604020202020204" pitchFamily="34" charset="0"/>
              <a:buChar char="•"/>
            </a:pPr>
            <a:r>
              <a:rPr lang="en-US" sz="1600" dirty="0" smtClean="0"/>
              <a:t>IDEA Part B allocations</a:t>
            </a:r>
          </a:p>
          <a:p>
            <a:pPr marL="742950" lvl="1" indent="-285750">
              <a:buFont typeface="Arial" panose="020B0604020202020204" pitchFamily="34" charset="0"/>
              <a:buChar char="•"/>
            </a:pPr>
            <a:r>
              <a:rPr lang="en-US" dirty="0" smtClean="0"/>
              <a:t>Initial distribution (July or August)</a:t>
            </a:r>
          </a:p>
          <a:p>
            <a:pPr marL="742950" lvl="1" indent="-285750">
              <a:buFont typeface="Arial" panose="020B0604020202020204" pitchFamily="34" charset="0"/>
              <a:buChar char="•"/>
            </a:pPr>
            <a:r>
              <a:rPr lang="en-US" dirty="0" smtClean="0"/>
              <a:t>Level of Determination Award</a:t>
            </a:r>
          </a:p>
          <a:p>
            <a:pPr marL="742950" lvl="1" indent="-285750">
              <a:buFont typeface="Arial" panose="020B0604020202020204" pitchFamily="34" charset="0"/>
              <a:buChar char="•"/>
            </a:pPr>
            <a:r>
              <a:rPr lang="en-US" dirty="0" smtClean="0"/>
              <a:t>Unmet Needs</a:t>
            </a:r>
          </a:p>
          <a:p>
            <a:pPr marL="742950" lvl="1" indent="-285750">
              <a:buFont typeface="Arial" panose="020B0604020202020204" pitchFamily="34" charset="0"/>
              <a:buChar char="•"/>
            </a:pPr>
            <a:r>
              <a:rPr lang="en-US" dirty="0" smtClean="0"/>
              <a:t>Pro-rata distribution</a:t>
            </a:r>
          </a:p>
          <a:p>
            <a:r>
              <a:rPr lang="en-US" sz="1600" dirty="0"/>
              <a:t>T</a:t>
            </a:r>
            <a:r>
              <a:rPr lang="en-US" sz="1600" dirty="0" smtClean="0"/>
              <a:t>he </a:t>
            </a:r>
            <a:r>
              <a:rPr lang="en-US" sz="1600" dirty="0"/>
              <a:t>school shall </a:t>
            </a:r>
            <a:r>
              <a:rPr lang="en-US" sz="1600" dirty="0" smtClean="0"/>
              <a:t>modify and/or adjust the information in the Special Education Spending Plan by </a:t>
            </a:r>
            <a:r>
              <a:rPr lang="en-US" sz="1600" b="1" dirty="0" smtClean="0">
                <a:solidFill>
                  <a:srgbClr val="0000FF"/>
                </a:solidFill>
              </a:rPr>
              <a:t>February 12, 2017</a:t>
            </a:r>
            <a:r>
              <a:rPr lang="en-US" sz="1600" dirty="0" smtClean="0"/>
              <a:t>.</a:t>
            </a:r>
          </a:p>
          <a:p>
            <a:endParaRPr lang="en-US" dirty="0"/>
          </a:p>
        </p:txBody>
      </p:sp>
      <p:sp>
        <p:nvSpPr>
          <p:cNvPr id="3" name="Date Placeholder 2"/>
          <p:cNvSpPr>
            <a:spLocks noGrp="1"/>
          </p:cNvSpPr>
          <p:nvPr>
            <p:ph type="dt" sz="half" idx="10"/>
          </p:nvPr>
        </p:nvSpPr>
        <p:spPr/>
        <p:txBody>
          <a:bodyPr/>
          <a:lstStyle/>
          <a:p>
            <a:fld id="{80C7DD32-5864-4BB4-9A5D-CE3C0B3F958F}" type="datetime1">
              <a:rPr lang="en-US" smtClean="0"/>
              <a:t>1/8/2016</a:t>
            </a:fld>
            <a:endParaRPr lang="en-US"/>
          </a:p>
        </p:txBody>
      </p:sp>
      <p:sp>
        <p:nvSpPr>
          <p:cNvPr id="7" name="Slide Number Placeholder 6"/>
          <p:cNvSpPr>
            <a:spLocks noGrp="1"/>
          </p:cNvSpPr>
          <p:nvPr>
            <p:ph type="sldNum" sz="quarter" idx="12"/>
          </p:nvPr>
        </p:nvSpPr>
        <p:spPr/>
        <p:txBody>
          <a:bodyPr/>
          <a:lstStyle/>
          <a:p>
            <a:fld id="{213F929B-39C1-4CD3-BF8A-DFFC82A6EC87}" type="slidenum">
              <a:rPr lang="en-US" smtClean="0"/>
              <a:t>18</a:t>
            </a:fld>
            <a:endParaRPr lang="en-US"/>
          </a:p>
        </p:txBody>
      </p:sp>
      <p:sp>
        <p:nvSpPr>
          <p:cNvPr id="5" name="Title 4"/>
          <p:cNvSpPr>
            <a:spLocks noGrp="1"/>
          </p:cNvSpPr>
          <p:nvPr>
            <p:ph type="title"/>
          </p:nvPr>
        </p:nvSpPr>
        <p:spPr/>
        <p:txBody>
          <a:bodyPr>
            <a:normAutofit/>
          </a:bodyPr>
          <a:lstStyle/>
          <a:p>
            <a:r>
              <a:rPr lang="en-US" dirty="0" smtClean="0"/>
              <a:t>Special Education Spending Plan for SY2016-17</a:t>
            </a:r>
            <a:endParaRPr lang="en-US" dirty="0"/>
          </a:p>
        </p:txBody>
      </p:sp>
      <p:pic>
        <p:nvPicPr>
          <p:cNvPr id="205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8992" t="6308" r="27339" b="47790"/>
          <a:stretch/>
        </p:blipFill>
        <p:spPr bwMode="auto">
          <a:xfrm>
            <a:off x="3352800" y="304800"/>
            <a:ext cx="5062669" cy="531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Left Arrow 8"/>
          <p:cNvSpPr/>
          <p:nvPr/>
        </p:nvSpPr>
        <p:spPr>
          <a:xfrm>
            <a:off x="6399362" y="3756658"/>
            <a:ext cx="1524000" cy="502919"/>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9200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Uploading Document in Native Star</a:t>
            </a:r>
            <a:endParaRPr lang="en-US" dirty="0"/>
          </a:p>
        </p:txBody>
      </p:sp>
      <p:sp>
        <p:nvSpPr>
          <p:cNvPr id="4" name="Date Placeholder 3"/>
          <p:cNvSpPr>
            <a:spLocks noGrp="1"/>
          </p:cNvSpPr>
          <p:nvPr>
            <p:ph type="dt" sz="half" idx="10"/>
          </p:nvPr>
        </p:nvSpPr>
        <p:spPr/>
        <p:txBody>
          <a:bodyPr/>
          <a:lstStyle/>
          <a:p>
            <a:fld id="{18514316-36B5-4BF5-B6D9-EB6D9ED33C4E}" type="datetime1">
              <a:rPr lang="en-US" smtClean="0"/>
              <a:t>1/8/2016</a:t>
            </a:fld>
            <a:endParaRPr lang="en-US"/>
          </a:p>
        </p:txBody>
      </p:sp>
      <p:sp>
        <p:nvSpPr>
          <p:cNvPr id="5" name="Slide Number Placeholder 4"/>
          <p:cNvSpPr>
            <a:spLocks noGrp="1"/>
          </p:cNvSpPr>
          <p:nvPr>
            <p:ph type="sldNum" sz="quarter" idx="12"/>
          </p:nvPr>
        </p:nvSpPr>
        <p:spPr/>
        <p:txBody>
          <a:bodyPr/>
          <a:lstStyle/>
          <a:p>
            <a:fld id="{213F929B-39C1-4CD3-BF8A-DFFC82A6EC87}" type="slidenum">
              <a:rPr lang="en-US" smtClean="0"/>
              <a:t>19</a:t>
            </a:fld>
            <a:endParaRPr lang="en-US"/>
          </a:p>
        </p:txBody>
      </p:sp>
    </p:spTree>
    <p:extLst>
      <p:ext uri="{BB962C8B-B14F-4D97-AF65-F5344CB8AC3E}">
        <p14:creationId xmlns:p14="http://schemas.microsoft.com/office/powerpoint/2010/main" val="3922844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200" dirty="0" smtClean="0"/>
              <a:t>Who is responsible in completing the documents?</a:t>
            </a:r>
            <a:endParaRPr lang="en-US" sz="3200" dirty="0"/>
          </a:p>
        </p:txBody>
      </p:sp>
      <p:sp>
        <p:nvSpPr>
          <p:cNvPr id="6" name="Content Placeholder 5"/>
          <p:cNvSpPr>
            <a:spLocks noGrp="1"/>
          </p:cNvSpPr>
          <p:nvPr>
            <p:ph idx="1"/>
          </p:nvPr>
        </p:nvSpPr>
        <p:spPr>
          <a:xfrm>
            <a:off x="457200" y="1905000"/>
            <a:ext cx="8229600" cy="4221163"/>
          </a:xfrm>
        </p:spPr>
        <p:txBody>
          <a:bodyPr>
            <a:normAutofit fontScale="92500" lnSpcReduction="20000"/>
          </a:bodyPr>
          <a:lstStyle/>
          <a:p>
            <a:r>
              <a:rPr lang="en-US" sz="2800" dirty="0" smtClean="0"/>
              <a:t>School Administrator in cooperation with the Special Education Coordinator and/or Lead Special Education teacher, and the Business manager/Business technician. </a:t>
            </a:r>
          </a:p>
          <a:p>
            <a:endParaRPr lang="en-US" sz="2800" dirty="0"/>
          </a:p>
          <a:p>
            <a:r>
              <a:rPr lang="en-US" sz="2800" dirty="0"/>
              <a:t>The School Administrator has the responsibility to provide </a:t>
            </a:r>
            <a:r>
              <a:rPr lang="en-US" sz="2800" dirty="0" smtClean="0"/>
              <a:t>Native Star access </a:t>
            </a:r>
            <a:r>
              <a:rPr lang="en-US" sz="2800" dirty="0"/>
              <a:t>and completion of  the documents</a:t>
            </a:r>
            <a:r>
              <a:rPr lang="en-US" sz="2800" dirty="0" smtClean="0"/>
              <a:t>.</a:t>
            </a:r>
          </a:p>
          <a:p>
            <a:pPr marL="0" indent="0">
              <a:buNone/>
            </a:pPr>
            <a:endParaRPr lang="en-US" sz="2800" dirty="0" smtClean="0"/>
          </a:p>
          <a:p>
            <a:r>
              <a:rPr lang="en-US" sz="2800" dirty="0" smtClean="0"/>
              <a:t>All BIE Funded Schools are required to complete and submit Local Education Agency (LEA)/School IDEA Part B Application.</a:t>
            </a:r>
          </a:p>
          <a:p>
            <a:endParaRPr lang="en-US" sz="1800" dirty="0"/>
          </a:p>
          <a:p>
            <a:endParaRPr lang="en-US" dirty="0"/>
          </a:p>
          <a:p>
            <a:endParaRPr lang="en-US" dirty="0"/>
          </a:p>
        </p:txBody>
      </p:sp>
      <p:sp>
        <p:nvSpPr>
          <p:cNvPr id="7" name="Slide Number Placeholder 6"/>
          <p:cNvSpPr>
            <a:spLocks noGrp="1"/>
          </p:cNvSpPr>
          <p:nvPr>
            <p:ph type="sldNum" sz="quarter" idx="12"/>
          </p:nvPr>
        </p:nvSpPr>
        <p:spPr/>
        <p:txBody>
          <a:bodyPr/>
          <a:lstStyle/>
          <a:p>
            <a:fld id="{88085EC1-229D-4008-A81F-FEBCA8742978}" type="slidenum">
              <a:rPr lang="en-US" smtClean="0">
                <a:solidFill>
                  <a:prstClr val="black">
                    <a:tint val="75000"/>
                  </a:prstClr>
                </a:solidFill>
              </a:rPr>
              <a:pPr/>
              <a:t>2</a:t>
            </a:fld>
            <a:endParaRPr lang="en-US">
              <a:solidFill>
                <a:prstClr val="black">
                  <a:tint val="75000"/>
                </a:prstClr>
              </a:solidFill>
            </a:endParaRPr>
          </a:p>
        </p:txBody>
      </p:sp>
      <p:sp>
        <p:nvSpPr>
          <p:cNvPr id="2" name="Date Placeholder 1"/>
          <p:cNvSpPr>
            <a:spLocks noGrp="1"/>
          </p:cNvSpPr>
          <p:nvPr>
            <p:ph type="dt" sz="half" idx="10"/>
          </p:nvPr>
        </p:nvSpPr>
        <p:spPr/>
        <p:txBody>
          <a:bodyPr/>
          <a:lstStyle/>
          <a:p>
            <a:fld id="{92B8551D-15CD-4D5C-8E61-7CF9F5A39FA2}" type="datetime1">
              <a:rPr lang="en-US" smtClean="0">
                <a:solidFill>
                  <a:prstClr val="black">
                    <a:tint val="75000"/>
                  </a:prstClr>
                </a:solidFill>
              </a:rPr>
              <a:pPr/>
              <a:t>1/8/2016</a:t>
            </a:fld>
            <a:endParaRPr lang="en-US">
              <a:solidFill>
                <a:prstClr val="black">
                  <a:tint val="75000"/>
                </a:prstClr>
              </a:solidFill>
            </a:endParaRPr>
          </a:p>
        </p:txBody>
      </p:sp>
    </p:spTree>
    <p:extLst>
      <p:ext uri="{BB962C8B-B14F-4D97-AF65-F5344CB8AC3E}">
        <p14:creationId xmlns:p14="http://schemas.microsoft.com/office/powerpoint/2010/main" val="26173996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NS Document Upload</a:t>
            </a:r>
            <a:r>
              <a:rPr lang="en-US" dirty="0" smtClean="0">
                <a:solidFill>
                  <a:schemeClr val="tx2">
                    <a:lumMod val="60000"/>
                    <a:lumOff val="40000"/>
                  </a:schemeClr>
                </a:solidFill>
              </a:rPr>
              <a:t>                </a:t>
            </a:r>
            <a:endParaRPr lang="en-US" dirty="0">
              <a:solidFill>
                <a:schemeClr val="tx2">
                  <a:lumMod val="60000"/>
                  <a:lumOff val="40000"/>
                </a:schemeClr>
              </a:solidFill>
            </a:endParaRPr>
          </a:p>
        </p:txBody>
      </p:sp>
      <p:sp>
        <p:nvSpPr>
          <p:cNvPr id="5" name="Content Placeholder 4"/>
          <p:cNvSpPr>
            <a:spLocks noGrp="1"/>
          </p:cNvSpPr>
          <p:nvPr>
            <p:ph sz="half" idx="1"/>
          </p:nvPr>
        </p:nvSpPr>
        <p:spPr>
          <a:xfrm>
            <a:off x="381000" y="1219200"/>
            <a:ext cx="2667000" cy="4906963"/>
          </a:xfrm>
        </p:spPr>
        <p:txBody>
          <a:bodyPr>
            <a:normAutofit/>
          </a:bodyPr>
          <a:lstStyle/>
          <a:p>
            <a:pPr marL="0" indent="0">
              <a:buNone/>
            </a:pPr>
            <a:r>
              <a:rPr lang="en-US" sz="1800" dirty="0"/>
              <a:t>The Document Upload folder is below the school name (see </a:t>
            </a:r>
            <a:r>
              <a:rPr lang="en-US" sz="1800" dirty="0">
                <a:solidFill>
                  <a:srgbClr val="FF0000"/>
                </a:solidFill>
              </a:rPr>
              <a:t>Red</a:t>
            </a:r>
            <a:r>
              <a:rPr lang="en-US" sz="1800" dirty="0"/>
              <a:t> Arrow</a:t>
            </a:r>
            <a:r>
              <a:rPr lang="en-US" sz="1800" dirty="0" smtClean="0"/>
              <a:t>).</a:t>
            </a:r>
          </a:p>
          <a:p>
            <a:pPr marL="0" indent="0">
              <a:buNone/>
            </a:pPr>
            <a:endParaRPr lang="en-US" sz="1800" dirty="0"/>
          </a:p>
          <a:p>
            <a:pPr marL="0" indent="0">
              <a:buNone/>
            </a:pPr>
            <a:r>
              <a:rPr lang="en-US" sz="1800" dirty="0" smtClean="0"/>
              <a:t>The following documents must be uploaded:</a:t>
            </a:r>
          </a:p>
          <a:p>
            <a:pPr lvl="1">
              <a:buFont typeface="+mj-lt"/>
              <a:buAutoNum type="arabicPeriod"/>
            </a:pPr>
            <a:r>
              <a:rPr lang="en-US" sz="1600" dirty="0"/>
              <a:t>P</a:t>
            </a:r>
            <a:r>
              <a:rPr lang="en-US" sz="1600" dirty="0" smtClean="0"/>
              <a:t>age 6 of Signed Application by School Board and ADD/ELO representative</a:t>
            </a:r>
          </a:p>
          <a:p>
            <a:pPr lvl="1">
              <a:buFont typeface="+mj-lt"/>
              <a:buAutoNum type="arabicPeriod"/>
            </a:pPr>
            <a:r>
              <a:rPr lang="en-US" sz="1600" dirty="0" smtClean="0"/>
              <a:t>CAU document if applicable:  Narrative, Scope of Work and Budget</a:t>
            </a:r>
            <a:r>
              <a:rPr lang="en-US" sz="1400" dirty="0" smtClean="0"/>
              <a:t>.</a:t>
            </a:r>
          </a:p>
          <a:p>
            <a:pPr lvl="1">
              <a:buFont typeface="+mj-lt"/>
              <a:buAutoNum type="arabicPeriod"/>
            </a:pPr>
            <a:r>
              <a:rPr lang="en-US" sz="1600" dirty="0" smtClean="0"/>
              <a:t>CSW-SPED Spending Plan Sy2015-16</a:t>
            </a:r>
          </a:p>
          <a:p>
            <a:pPr marL="457200" lvl="1" indent="0">
              <a:buNone/>
            </a:pPr>
            <a:endParaRPr lang="en-US" sz="1800" dirty="0"/>
          </a:p>
        </p:txBody>
      </p:sp>
      <p:pic>
        <p:nvPicPr>
          <p:cNvPr id="9" name="Picture 8"/>
          <p:cNvPicPr/>
          <p:nvPr/>
        </p:nvPicPr>
        <p:blipFill rotWithShape="1">
          <a:blip r:embed="rId3"/>
          <a:srcRect l="12909" t="40695" r="83889" b="53101"/>
          <a:stretch/>
        </p:blipFill>
        <p:spPr bwMode="auto">
          <a:xfrm>
            <a:off x="7239000" y="304800"/>
            <a:ext cx="914400" cy="914400"/>
          </a:xfrm>
          <a:prstGeom prst="rect">
            <a:avLst/>
          </a:prstGeom>
          <a:ln>
            <a:noFill/>
          </a:ln>
          <a:extLst>
            <a:ext uri="{53640926-AAD7-44D8-BBD7-CCE9431645EC}">
              <a14:shadowObscured xmlns:a14="http://schemas.microsoft.com/office/drawing/2010/main"/>
            </a:ext>
          </a:extLst>
        </p:spPr>
      </p:pic>
      <p:sp>
        <p:nvSpPr>
          <p:cNvPr id="2" name="Date Placeholder 1"/>
          <p:cNvSpPr>
            <a:spLocks noGrp="1"/>
          </p:cNvSpPr>
          <p:nvPr>
            <p:ph type="dt" sz="half" idx="10"/>
          </p:nvPr>
        </p:nvSpPr>
        <p:spPr/>
        <p:txBody>
          <a:bodyPr/>
          <a:lstStyle/>
          <a:p>
            <a:fld id="{C48F4F6D-10C5-4833-ABBF-059859A32539}" type="datetime1">
              <a:rPr lang="en-US" smtClean="0"/>
              <a:t>1/8/2016</a:t>
            </a:fld>
            <a:endParaRPr lang="en-US"/>
          </a:p>
        </p:txBody>
      </p:sp>
      <p:sp>
        <p:nvSpPr>
          <p:cNvPr id="3" name="Slide Number Placeholder 2"/>
          <p:cNvSpPr>
            <a:spLocks noGrp="1"/>
          </p:cNvSpPr>
          <p:nvPr>
            <p:ph type="sldNum" sz="quarter" idx="12"/>
          </p:nvPr>
        </p:nvSpPr>
        <p:spPr/>
        <p:txBody>
          <a:bodyPr/>
          <a:lstStyle/>
          <a:p>
            <a:fld id="{213F929B-39C1-4CD3-BF8A-DFFC82A6EC87}" type="slidenum">
              <a:rPr lang="en-US" smtClean="0"/>
              <a:t>20</a:t>
            </a:fld>
            <a:endParaRPr lang="en-US"/>
          </a:p>
        </p:txBody>
      </p:sp>
      <p:pic>
        <p:nvPicPr>
          <p:cNvPr id="16386" name="Picture 2"/>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59416" t="11609" r="9185" b="57404"/>
          <a:stretch/>
        </p:blipFill>
        <p:spPr bwMode="auto">
          <a:xfrm>
            <a:off x="3352800" y="1571330"/>
            <a:ext cx="5392258" cy="3547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4343400"/>
            <a:ext cx="549275" cy="101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15892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rotWithShape="1">
          <a:blip r:embed="rId3"/>
          <a:srcRect l="17364" t="9763" r="15167" b="32775"/>
          <a:stretch/>
        </p:blipFill>
        <p:spPr bwMode="auto">
          <a:xfrm>
            <a:off x="381000" y="1538286"/>
            <a:ext cx="7777635" cy="4545157"/>
          </a:xfrm>
          <a:prstGeom prst="rect">
            <a:avLst/>
          </a:prstGeom>
          <a:ln>
            <a:noFill/>
          </a:ln>
          <a:extLst>
            <a:ext uri="{53640926-AAD7-44D8-BBD7-CCE9431645EC}">
              <a14:shadowObscured xmlns:a14="http://schemas.microsoft.com/office/drawing/2010/main"/>
            </a:ext>
          </a:extLst>
        </p:spPr>
      </p:pic>
      <p:sp>
        <p:nvSpPr>
          <p:cNvPr id="11" name="TextBox 10"/>
          <p:cNvSpPr txBox="1"/>
          <p:nvPr/>
        </p:nvSpPr>
        <p:spPr>
          <a:xfrm>
            <a:off x="1862137" y="5714112"/>
            <a:ext cx="1338263" cy="369332"/>
          </a:xfrm>
          <a:prstGeom prst="rect">
            <a:avLst/>
          </a:prstGeom>
          <a:noFill/>
        </p:spPr>
        <p:txBody>
          <a:bodyPr wrap="square" rtlCol="0">
            <a:spAutoFit/>
          </a:bodyPr>
          <a:lstStyle/>
          <a:p>
            <a:endParaRPr lang="en-US" dirty="0"/>
          </a:p>
        </p:txBody>
      </p:sp>
      <p:sp>
        <p:nvSpPr>
          <p:cNvPr id="7" name="Oval 6"/>
          <p:cNvSpPr/>
          <p:nvPr/>
        </p:nvSpPr>
        <p:spPr>
          <a:xfrm>
            <a:off x="743756" y="1828800"/>
            <a:ext cx="1118381" cy="381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endCxn id="7" idx="5"/>
          </p:cNvCxnSpPr>
          <p:nvPr/>
        </p:nvCxnSpPr>
        <p:spPr>
          <a:xfrm flipH="1" flipV="1">
            <a:off x="1698354" y="2154004"/>
            <a:ext cx="832913" cy="855896"/>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531268" y="2821589"/>
            <a:ext cx="2193132" cy="523220"/>
          </a:xfrm>
          <a:prstGeom prst="rect">
            <a:avLst/>
          </a:prstGeom>
          <a:noFill/>
          <a:ln>
            <a:solidFill>
              <a:srgbClr val="C00000"/>
            </a:solidFill>
          </a:ln>
        </p:spPr>
        <p:txBody>
          <a:bodyPr wrap="square" rtlCol="0">
            <a:spAutoFit/>
          </a:bodyPr>
          <a:lstStyle/>
          <a:p>
            <a:r>
              <a:rPr lang="en-US" sz="1400" dirty="0" smtClean="0">
                <a:solidFill>
                  <a:srgbClr val="C00000"/>
                </a:solidFill>
              </a:rPr>
              <a:t>Press button to Upload a new file </a:t>
            </a:r>
            <a:endParaRPr lang="en-US" sz="1400" dirty="0">
              <a:solidFill>
                <a:srgbClr val="C00000"/>
              </a:solidFill>
            </a:endParaRPr>
          </a:p>
        </p:txBody>
      </p:sp>
      <p:sp>
        <p:nvSpPr>
          <p:cNvPr id="8" name="Rectangle 7"/>
          <p:cNvSpPr/>
          <p:nvPr/>
        </p:nvSpPr>
        <p:spPr>
          <a:xfrm>
            <a:off x="381000" y="533400"/>
            <a:ext cx="8077200" cy="707886"/>
          </a:xfrm>
          <a:prstGeom prst="rect">
            <a:avLst/>
          </a:prstGeom>
        </p:spPr>
        <p:txBody>
          <a:bodyPr wrap="square">
            <a:spAutoFit/>
          </a:bodyPr>
          <a:lstStyle/>
          <a:p>
            <a:r>
              <a:rPr lang="en-US" sz="4000" dirty="0" smtClean="0"/>
              <a:t>Document Upload  </a:t>
            </a:r>
            <a:endParaRPr lang="en-US" sz="4000" dirty="0"/>
          </a:p>
        </p:txBody>
      </p:sp>
      <p:pic>
        <p:nvPicPr>
          <p:cNvPr id="20" name="Picture 19"/>
          <p:cNvPicPr/>
          <p:nvPr/>
        </p:nvPicPr>
        <p:blipFill rotWithShape="1">
          <a:blip r:embed="rId4"/>
          <a:srcRect l="12909" t="40695" r="83889" b="53101"/>
          <a:stretch/>
        </p:blipFill>
        <p:spPr bwMode="auto">
          <a:xfrm>
            <a:off x="6961322" y="430143"/>
            <a:ext cx="914400" cy="914400"/>
          </a:xfrm>
          <a:prstGeom prst="rect">
            <a:avLst/>
          </a:prstGeom>
          <a:ln>
            <a:noFill/>
          </a:ln>
          <a:extLst>
            <a:ext uri="{53640926-AAD7-44D8-BBD7-CCE9431645EC}">
              <a14:shadowObscured xmlns:a14="http://schemas.microsoft.com/office/drawing/2010/main"/>
            </a:ext>
          </a:extLst>
        </p:spPr>
      </p:pic>
      <p:sp>
        <p:nvSpPr>
          <p:cNvPr id="2" name="Date Placeholder 1"/>
          <p:cNvSpPr>
            <a:spLocks noGrp="1"/>
          </p:cNvSpPr>
          <p:nvPr>
            <p:ph type="dt" sz="half" idx="10"/>
          </p:nvPr>
        </p:nvSpPr>
        <p:spPr/>
        <p:txBody>
          <a:bodyPr/>
          <a:lstStyle/>
          <a:p>
            <a:fld id="{97F5E870-9A1B-4CF5-A782-C1D4F151CAAE}" type="datetime1">
              <a:rPr lang="en-US" smtClean="0"/>
              <a:t>1/8/2016</a:t>
            </a:fld>
            <a:endParaRPr lang="en-US"/>
          </a:p>
        </p:txBody>
      </p:sp>
      <p:sp>
        <p:nvSpPr>
          <p:cNvPr id="3" name="Slide Number Placeholder 2"/>
          <p:cNvSpPr>
            <a:spLocks noGrp="1"/>
          </p:cNvSpPr>
          <p:nvPr>
            <p:ph type="sldNum" sz="quarter" idx="12"/>
          </p:nvPr>
        </p:nvSpPr>
        <p:spPr/>
        <p:txBody>
          <a:bodyPr/>
          <a:lstStyle/>
          <a:p>
            <a:fld id="{213F929B-39C1-4CD3-BF8A-DFFC82A6EC87}" type="slidenum">
              <a:rPr lang="en-US" smtClean="0"/>
              <a:t>21</a:t>
            </a:fld>
            <a:endParaRPr lang="en-US"/>
          </a:p>
        </p:txBody>
      </p:sp>
    </p:spTree>
    <p:extLst>
      <p:ext uri="{BB962C8B-B14F-4D97-AF65-F5344CB8AC3E}">
        <p14:creationId xmlns:p14="http://schemas.microsoft.com/office/powerpoint/2010/main" val="34704234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862137" y="5714112"/>
            <a:ext cx="1338263" cy="369332"/>
          </a:xfrm>
          <a:prstGeom prst="rect">
            <a:avLst/>
          </a:prstGeom>
          <a:noFill/>
        </p:spPr>
        <p:txBody>
          <a:bodyPr wrap="square" rtlCol="0">
            <a:spAutoFit/>
          </a:bodyPr>
          <a:lstStyle/>
          <a:p>
            <a:endParaRPr lang="en-US" dirty="0"/>
          </a:p>
        </p:txBody>
      </p:sp>
      <p:sp>
        <p:nvSpPr>
          <p:cNvPr id="8" name="Rectangle 7"/>
          <p:cNvSpPr/>
          <p:nvPr/>
        </p:nvSpPr>
        <p:spPr>
          <a:xfrm>
            <a:off x="381000" y="533400"/>
            <a:ext cx="7010400" cy="707886"/>
          </a:xfrm>
          <a:prstGeom prst="rect">
            <a:avLst/>
          </a:prstGeom>
        </p:spPr>
        <p:txBody>
          <a:bodyPr wrap="square">
            <a:spAutoFit/>
          </a:bodyPr>
          <a:lstStyle/>
          <a:p>
            <a:r>
              <a:rPr lang="en-US" sz="4000" dirty="0" smtClean="0"/>
              <a:t>Document Upload  </a:t>
            </a:r>
            <a:endParaRPr lang="en-US" sz="4000" dirty="0"/>
          </a:p>
        </p:txBody>
      </p:sp>
      <p:pic>
        <p:nvPicPr>
          <p:cNvPr id="20" name="Picture 19"/>
          <p:cNvPicPr/>
          <p:nvPr/>
        </p:nvPicPr>
        <p:blipFill rotWithShape="1">
          <a:blip r:embed="rId3"/>
          <a:srcRect l="12909" t="40695" r="83889" b="53101"/>
          <a:stretch/>
        </p:blipFill>
        <p:spPr bwMode="auto">
          <a:xfrm>
            <a:off x="7162800" y="296554"/>
            <a:ext cx="914400" cy="914400"/>
          </a:xfrm>
          <a:prstGeom prst="rect">
            <a:avLst/>
          </a:prstGeom>
          <a:ln>
            <a:noFill/>
          </a:ln>
          <a:extLst>
            <a:ext uri="{53640926-AAD7-44D8-BBD7-CCE9431645EC}">
              <a14:shadowObscured xmlns:a14="http://schemas.microsoft.com/office/drawing/2010/main"/>
            </a:ext>
          </a:extLst>
        </p:spPr>
      </p:pic>
      <p:sp>
        <p:nvSpPr>
          <p:cNvPr id="2" name="Date Placeholder 1"/>
          <p:cNvSpPr>
            <a:spLocks noGrp="1"/>
          </p:cNvSpPr>
          <p:nvPr>
            <p:ph type="dt" sz="half" idx="10"/>
          </p:nvPr>
        </p:nvSpPr>
        <p:spPr/>
        <p:txBody>
          <a:bodyPr/>
          <a:lstStyle/>
          <a:p>
            <a:fld id="{3DE15C14-3626-4611-975C-8D6620DB8020}" type="datetime1">
              <a:rPr lang="en-US" smtClean="0"/>
              <a:t>1/8/2016</a:t>
            </a:fld>
            <a:endParaRPr lang="en-US"/>
          </a:p>
        </p:txBody>
      </p:sp>
      <p:sp>
        <p:nvSpPr>
          <p:cNvPr id="3" name="Slide Number Placeholder 2"/>
          <p:cNvSpPr>
            <a:spLocks noGrp="1"/>
          </p:cNvSpPr>
          <p:nvPr>
            <p:ph type="sldNum" sz="quarter" idx="12"/>
          </p:nvPr>
        </p:nvSpPr>
        <p:spPr/>
        <p:txBody>
          <a:bodyPr/>
          <a:lstStyle/>
          <a:p>
            <a:fld id="{213F929B-39C1-4CD3-BF8A-DFFC82A6EC87}" type="slidenum">
              <a:rPr lang="en-US" smtClean="0"/>
              <a:t>22</a:t>
            </a:fld>
            <a:endParaRPr lang="en-US"/>
          </a:p>
        </p:txBody>
      </p:sp>
      <p:pic>
        <p:nvPicPr>
          <p:cNvPr id="12" name="Picture 11"/>
          <p:cNvPicPr/>
          <p:nvPr/>
        </p:nvPicPr>
        <p:blipFill rotWithShape="1">
          <a:blip r:embed="rId4"/>
          <a:srcRect l="63261" t="11765" r="13647" b="46323"/>
          <a:stretch/>
        </p:blipFill>
        <p:spPr bwMode="auto">
          <a:xfrm>
            <a:off x="685800" y="1371600"/>
            <a:ext cx="7772400" cy="4572000"/>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5867400" y="3657600"/>
            <a:ext cx="2209800" cy="923330"/>
          </a:xfrm>
          <a:prstGeom prst="rect">
            <a:avLst/>
          </a:prstGeom>
          <a:solidFill>
            <a:srgbClr val="92D050"/>
          </a:solidFill>
          <a:ln>
            <a:solidFill>
              <a:srgbClr val="FF0000"/>
            </a:solidFill>
          </a:ln>
        </p:spPr>
        <p:txBody>
          <a:bodyPr wrap="square" rtlCol="0">
            <a:spAutoFit/>
          </a:bodyPr>
          <a:lstStyle/>
          <a:p>
            <a:r>
              <a:rPr lang="en-US" dirty="0" smtClean="0"/>
              <a:t>Use drop down menu to locate IDEA Part </a:t>
            </a:r>
            <a:r>
              <a:rPr lang="en-US" smtClean="0"/>
              <a:t>B SY15-16</a:t>
            </a:r>
            <a:endParaRPr lang="en-US" dirty="0"/>
          </a:p>
        </p:txBody>
      </p:sp>
      <p:sp>
        <p:nvSpPr>
          <p:cNvPr id="5" name="Down Arrow 4"/>
          <p:cNvSpPr/>
          <p:nvPr/>
        </p:nvSpPr>
        <p:spPr>
          <a:xfrm rot="5400000">
            <a:off x="5098542" y="3570107"/>
            <a:ext cx="242316" cy="12954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20211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862137" y="5714112"/>
            <a:ext cx="1338263" cy="369332"/>
          </a:xfrm>
          <a:prstGeom prst="rect">
            <a:avLst/>
          </a:prstGeom>
          <a:noFill/>
        </p:spPr>
        <p:txBody>
          <a:bodyPr wrap="square" rtlCol="0">
            <a:spAutoFit/>
          </a:bodyPr>
          <a:lstStyle/>
          <a:p>
            <a:endParaRPr lang="en-US" dirty="0"/>
          </a:p>
        </p:txBody>
      </p:sp>
      <p:sp>
        <p:nvSpPr>
          <p:cNvPr id="8" name="Rectangle 7"/>
          <p:cNvSpPr/>
          <p:nvPr/>
        </p:nvSpPr>
        <p:spPr>
          <a:xfrm>
            <a:off x="381000" y="533400"/>
            <a:ext cx="7010400" cy="707886"/>
          </a:xfrm>
          <a:prstGeom prst="rect">
            <a:avLst/>
          </a:prstGeom>
        </p:spPr>
        <p:txBody>
          <a:bodyPr wrap="square">
            <a:spAutoFit/>
          </a:bodyPr>
          <a:lstStyle/>
          <a:p>
            <a:r>
              <a:rPr lang="en-US" sz="4000" dirty="0" smtClean="0"/>
              <a:t>Document Upload  </a:t>
            </a:r>
            <a:endParaRPr lang="en-US" sz="4000" dirty="0"/>
          </a:p>
        </p:txBody>
      </p:sp>
      <p:pic>
        <p:nvPicPr>
          <p:cNvPr id="20" name="Picture 19"/>
          <p:cNvPicPr/>
          <p:nvPr/>
        </p:nvPicPr>
        <p:blipFill rotWithShape="1">
          <a:blip r:embed="rId3"/>
          <a:srcRect l="12909" t="40695" r="83889" b="53101"/>
          <a:stretch/>
        </p:blipFill>
        <p:spPr bwMode="auto">
          <a:xfrm>
            <a:off x="7162800" y="296554"/>
            <a:ext cx="914400" cy="914400"/>
          </a:xfrm>
          <a:prstGeom prst="rect">
            <a:avLst/>
          </a:prstGeom>
          <a:ln>
            <a:noFill/>
          </a:ln>
          <a:extLst>
            <a:ext uri="{53640926-AAD7-44D8-BBD7-CCE9431645EC}">
              <a14:shadowObscured xmlns:a14="http://schemas.microsoft.com/office/drawing/2010/main"/>
            </a:ext>
          </a:extLst>
        </p:spPr>
      </p:pic>
      <p:sp>
        <p:nvSpPr>
          <p:cNvPr id="2" name="Date Placeholder 1"/>
          <p:cNvSpPr>
            <a:spLocks noGrp="1"/>
          </p:cNvSpPr>
          <p:nvPr>
            <p:ph type="dt" sz="half" idx="10"/>
          </p:nvPr>
        </p:nvSpPr>
        <p:spPr/>
        <p:txBody>
          <a:bodyPr/>
          <a:lstStyle/>
          <a:p>
            <a:fld id="{3DE15C14-3626-4611-975C-8D6620DB8020}" type="datetime1">
              <a:rPr lang="en-US" smtClean="0"/>
              <a:t>1/8/2016</a:t>
            </a:fld>
            <a:endParaRPr lang="en-US"/>
          </a:p>
        </p:txBody>
      </p:sp>
      <p:sp>
        <p:nvSpPr>
          <p:cNvPr id="3" name="Slide Number Placeholder 2"/>
          <p:cNvSpPr>
            <a:spLocks noGrp="1"/>
          </p:cNvSpPr>
          <p:nvPr>
            <p:ph type="sldNum" sz="quarter" idx="12"/>
          </p:nvPr>
        </p:nvSpPr>
        <p:spPr/>
        <p:txBody>
          <a:bodyPr/>
          <a:lstStyle/>
          <a:p>
            <a:fld id="{213F929B-39C1-4CD3-BF8A-DFFC82A6EC87}" type="slidenum">
              <a:rPr lang="en-US" smtClean="0"/>
              <a:t>23</a:t>
            </a:fld>
            <a:endParaRPr lang="en-US"/>
          </a:p>
        </p:txBody>
      </p:sp>
      <p:pic>
        <p:nvPicPr>
          <p:cNvPr id="13" name="Picture 12"/>
          <p:cNvPicPr/>
          <p:nvPr/>
        </p:nvPicPr>
        <p:blipFill rotWithShape="1">
          <a:blip r:embed="rId4"/>
          <a:srcRect l="63146" t="12868" r="13647" b="46324"/>
          <a:stretch/>
        </p:blipFill>
        <p:spPr bwMode="auto">
          <a:xfrm>
            <a:off x="685800" y="1805622"/>
            <a:ext cx="7924800" cy="4277822"/>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2133600" y="4724400"/>
            <a:ext cx="3886200" cy="461665"/>
          </a:xfrm>
          <a:prstGeom prst="rect">
            <a:avLst/>
          </a:prstGeom>
          <a:solidFill>
            <a:srgbClr val="FFFF00"/>
          </a:solidFill>
          <a:ln>
            <a:solidFill>
              <a:srgbClr val="FF0000"/>
            </a:solidFill>
          </a:ln>
        </p:spPr>
        <p:txBody>
          <a:bodyPr wrap="square" rtlCol="0">
            <a:spAutoFit/>
          </a:bodyPr>
          <a:lstStyle/>
          <a:p>
            <a:r>
              <a:rPr lang="en-US" sz="1200" dirty="0" smtClean="0"/>
              <a:t>Complete Description of the document uploaded and who it was uploaded by below.  Click on Upload button.</a:t>
            </a:r>
            <a:endParaRPr lang="en-US" sz="1200" dirty="0"/>
          </a:p>
        </p:txBody>
      </p:sp>
    </p:spTree>
    <p:extLst>
      <p:ext uri="{BB962C8B-B14F-4D97-AF65-F5344CB8AC3E}">
        <p14:creationId xmlns:p14="http://schemas.microsoft.com/office/powerpoint/2010/main" val="32023865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Document</a:t>
            </a:r>
            <a:r>
              <a:rPr lang="en-US" dirty="0"/>
              <a:t> Upload  </a:t>
            </a:r>
          </a:p>
        </p:txBody>
      </p:sp>
      <p:sp>
        <p:nvSpPr>
          <p:cNvPr id="4" name="Date Placeholder 3"/>
          <p:cNvSpPr>
            <a:spLocks noGrp="1"/>
          </p:cNvSpPr>
          <p:nvPr>
            <p:ph type="dt" sz="half" idx="10"/>
          </p:nvPr>
        </p:nvSpPr>
        <p:spPr/>
        <p:txBody>
          <a:bodyPr/>
          <a:lstStyle/>
          <a:p>
            <a:fld id="{2260DAA2-5139-4249-BBC5-6C22F91FE71D}" type="datetime1">
              <a:rPr lang="en-US" smtClean="0"/>
              <a:t>1/8/2016</a:t>
            </a:fld>
            <a:endParaRPr lang="en-US"/>
          </a:p>
        </p:txBody>
      </p:sp>
      <p:sp>
        <p:nvSpPr>
          <p:cNvPr id="5" name="Slide Number Placeholder 4"/>
          <p:cNvSpPr>
            <a:spLocks noGrp="1"/>
          </p:cNvSpPr>
          <p:nvPr>
            <p:ph type="sldNum" sz="quarter" idx="12"/>
          </p:nvPr>
        </p:nvSpPr>
        <p:spPr/>
        <p:txBody>
          <a:bodyPr/>
          <a:lstStyle/>
          <a:p>
            <a:fld id="{213F929B-39C1-4CD3-BF8A-DFFC82A6EC87}" type="slidenum">
              <a:rPr lang="en-US" smtClean="0"/>
              <a:t>24</a:t>
            </a:fld>
            <a:endParaRPr lang="en-US"/>
          </a:p>
        </p:txBody>
      </p:sp>
      <p:pic>
        <p:nvPicPr>
          <p:cNvPr id="1843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1798637"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377825"/>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8992" t="6308" r="27339" b="47790"/>
          <a:stretch/>
        </p:blipFill>
        <p:spPr bwMode="auto">
          <a:xfrm>
            <a:off x="914400" y="1495150"/>
            <a:ext cx="6400800" cy="5189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2667000" y="4800600"/>
            <a:ext cx="1600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4883150"/>
            <a:ext cx="1000125"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410200" y="4883150"/>
            <a:ext cx="2133600" cy="1015663"/>
          </a:xfrm>
          <a:prstGeom prst="rect">
            <a:avLst/>
          </a:prstGeom>
          <a:solidFill>
            <a:srgbClr val="92D050"/>
          </a:solidFill>
          <a:ln>
            <a:solidFill>
              <a:srgbClr val="FF0000"/>
            </a:solidFill>
          </a:ln>
        </p:spPr>
        <p:txBody>
          <a:bodyPr wrap="square" rtlCol="0">
            <a:spAutoFit/>
          </a:bodyPr>
          <a:lstStyle/>
          <a:p>
            <a:r>
              <a:rPr lang="en-US" sz="1200" dirty="0" smtClean="0"/>
              <a:t>Make sure the Special Education Spending Plan for SY 2016-17 is in this folder.</a:t>
            </a:r>
          </a:p>
          <a:p>
            <a:endParaRPr lang="en-US" sz="1200" dirty="0"/>
          </a:p>
          <a:p>
            <a:r>
              <a:rPr lang="en-US" sz="1200" dirty="0" smtClean="0"/>
              <a:t>Do not create a New Folder.</a:t>
            </a:r>
            <a:endParaRPr lang="en-US" sz="1200" dirty="0"/>
          </a:p>
        </p:txBody>
      </p:sp>
    </p:spTree>
    <p:extLst>
      <p:ext uri="{BB962C8B-B14F-4D97-AF65-F5344CB8AC3E}">
        <p14:creationId xmlns:p14="http://schemas.microsoft.com/office/powerpoint/2010/main" val="328592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STEP 9:</a:t>
            </a:r>
            <a:br>
              <a:rPr lang="en-US" dirty="0" smtClean="0"/>
            </a:br>
            <a:r>
              <a:rPr lang="en-US" dirty="0" smtClean="0"/>
              <a:t>What </a:t>
            </a:r>
            <a:r>
              <a:rPr lang="en-US" dirty="0"/>
              <a:t>do we do when we complete </a:t>
            </a:r>
            <a:r>
              <a:rPr lang="en-US" dirty="0" smtClean="0"/>
              <a:t>the Application and the Spending Plan?</a:t>
            </a:r>
            <a:endParaRPr lang="en-US" dirty="0"/>
          </a:p>
        </p:txBody>
      </p:sp>
      <p:sp>
        <p:nvSpPr>
          <p:cNvPr id="4" name="Text Placeholder 3"/>
          <p:cNvSpPr>
            <a:spLocks noGrp="1"/>
          </p:cNvSpPr>
          <p:nvPr>
            <p:ph type="body" sz="half" idx="2"/>
          </p:nvPr>
        </p:nvSpPr>
        <p:spPr>
          <a:xfrm>
            <a:off x="457200" y="1676400"/>
            <a:ext cx="3008313" cy="4449763"/>
          </a:xfrm>
        </p:spPr>
        <p:txBody>
          <a:bodyPr>
            <a:normAutofit fontScale="92500"/>
          </a:bodyPr>
          <a:lstStyle/>
          <a:p>
            <a:r>
              <a:rPr lang="en-US" sz="1600" dirty="0"/>
              <a:t>After you complete previewing all the forms for </a:t>
            </a:r>
            <a:r>
              <a:rPr lang="en-US" sz="1600" dirty="0" smtClean="0"/>
              <a:t>edits on the Part B Application and the Special Education Spending Plan and are ready to submit to the Native Star Reviewer. </a:t>
            </a:r>
          </a:p>
          <a:p>
            <a:pPr marL="285750" indent="-285750">
              <a:buFont typeface="Arial" panose="020B0604020202020204" pitchFamily="34" charset="0"/>
              <a:buChar char="•"/>
            </a:pPr>
            <a:r>
              <a:rPr lang="en-US" sz="1600" dirty="0" smtClean="0"/>
              <a:t>Click </a:t>
            </a:r>
            <a:r>
              <a:rPr lang="en-US" sz="1600" dirty="0"/>
              <a:t>on the “Save and Send for Review” button (see </a:t>
            </a:r>
            <a:r>
              <a:rPr lang="en-US" sz="1600" dirty="0">
                <a:solidFill>
                  <a:srgbClr val="FF0000"/>
                </a:solidFill>
              </a:rPr>
              <a:t>red</a:t>
            </a:r>
            <a:r>
              <a:rPr lang="en-US" sz="1600" dirty="0"/>
              <a:t> </a:t>
            </a:r>
            <a:r>
              <a:rPr lang="en-US" sz="1600" dirty="0" smtClean="0"/>
              <a:t>arrow on image).  </a:t>
            </a:r>
            <a:r>
              <a:rPr lang="en-US" sz="1600" dirty="0"/>
              <a:t>This will automatically push it for review by the ADD/ELO or NS Coach.  </a:t>
            </a:r>
            <a:endParaRPr lang="en-US" sz="1600" dirty="0" smtClean="0"/>
          </a:p>
          <a:p>
            <a:endParaRPr lang="en-US" sz="1600" dirty="0"/>
          </a:p>
          <a:p>
            <a:r>
              <a:rPr lang="en-US" sz="1600" dirty="0"/>
              <a:t>Email your </a:t>
            </a:r>
            <a:r>
              <a:rPr lang="en-US" sz="1600" dirty="0" smtClean="0"/>
              <a:t>Native Star reviewer </a:t>
            </a:r>
            <a:r>
              <a:rPr lang="en-US" sz="1600" dirty="0"/>
              <a:t>(ADD/ELO/Education Specialist) informing him/her that </a:t>
            </a:r>
            <a:r>
              <a:rPr lang="en-US" sz="1600" dirty="0" smtClean="0"/>
              <a:t>you completed </a:t>
            </a:r>
            <a:r>
              <a:rPr lang="en-US" sz="1600" dirty="0"/>
              <a:t>the </a:t>
            </a:r>
            <a:r>
              <a:rPr lang="en-US" sz="1600" dirty="0" smtClean="0"/>
              <a:t>application and uploaded the completed special education spending plan for review.</a:t>
            </a:r>
            <a:endParaRPr lang="en-US" sz="1600" dirty="0"/>
          </a:p>
          <a:p>
            <a:endParaRPr lang="en-US" dirty="0"/>
          </a:p>
        </p:txBody>
      </p:sp>
      <p:sp>
        <p:nvSpPr>
          <p:cNvPr id="5" name="Date Placeholder 4"/>
          <p:cNvSpPr>
            <a:spLocks noGrp="1"/>
          </p:cNvSpPr>
          <p:nvPr>
            <p:ph type="dt" sz="half" idx="10"/>
          </p:nvPr>
        </p:nvSpPr>
        <p:spPr/>
        <p:txBody>
          <a:bodyPr/>
          <a:lstStyle/>
          <a:p>
            <a:fld id="{C6EAEB42-5540-453E-8989-191A15F1DC07}" type="datetime1">
              <a:rPr lang="en-US" smtClean="0"/>
              <a:t>1/8/2016</a:t>
            </a:fld>
            <a:endParaRPr lang="en-US"/>
          </a:p>
        </p:txBody>
      </p:sp>
      <p:sp>
        <p:nvSpPr>
          <p:cNvPr id="6" name="Slide Number Placeholder 5"/>
          <p:cNvSpPr>
            <a:spLocks noGrp="1"/>
          </p:cNvSpPr>
          <p:nvPr>
            <p:ph type="sldNum" sz="quarter" idx="12"/>
          </p:nvPr>
        </p:nvSpPr>
        <p:spPr/>
        <p:txBody>
          <a:bodyPr/>
          <a:lstStyle/>
          <a:p>
            <a:fld id="{213F929B-39C1-4CD3-BF8A-DFFC82A6EC87}" type="slidenum">
              <a:rPr lang="en-US" smtClean="0"/>
              <a:t>25</a:t>
            </a:fld>
            <a:endParaRPr lang="en-US"/>
          </a:p>
        </p:txBody>
      </p:sp>
      <p:pic>
        <p:nvPicPr>
          <p:cNvPr id="1229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63042" t="74351" r="14344" b="4646"/>
          <a:stretch/>
        </p:blipFill>
        <p:spPr bwMode="auto">
          <a:xfrm>
            <a:off x="3810000" y="1143000"/>
            <a:ext cx="4876800" cy="280789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3276601"/>
            <a:ext cx="54292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4495800"/>
            <a:ext cx="3752850" cy="1339851"/>
          </a:xfrm>
          <a:prstGeom prst="rect">
            <a:avLst/>
          </a:prstGeom>
          <a:ln w="12700">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56597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Role of the Native Star Reviewer</a:t>
            </a:r>
            <a:endParaRPr lang="en-US" dirty="0"/>
          </a:p>
        </p:txBody>
      </p:sp>
      <p:sp>
        <p:nvSpPr>
          <p:cNvPr id="4" name="Date Placeholder 3"/>
          <p:cNvSpPr>
            <a:spLocks noGrp="1"/>
          </p:cNvSpPr>
          <p:nvPr>
            <p:ph type="dt" sz="half" idx="10"/>
          </p:nvPr>
        </p:nvSpPr>
        <p:spPr/>
        <p:txBody>
          <a:bodyPr/>
          <a:lstStyle/>
          <a:p>
            <a:fld id="{18514316-36B5-4BF5-B6D9-EB6D9ED33C4E}" type="datetime1">
              <a:rPr lang="en-US" smtClean="0"/>
              <a:t>1/8/2016</a:t>
            </a:fld>
            <a:endParaRPr lang="en-US"/>
          </a:p>
        </p:txBody>
      </p:sp>
      <p:sp>
        <p:nvSpPr>
          <p:cNvPr id="5" name="Slide Number Placeholder 4"/>
          <p:cNvSpPr>
            <a:spLocks noGrp="1"/>
          </p:cNvSpPr>
          <p:nvPr>
            <p:ph type="sldNum" sz="quarter" idx="12"/>
          </p:nvPr>
        </p:nvSpPr>
        <p:spPr/>
        <p:txBody>
          <a:bodyPr/>
          <a:lstStyle/>
          <a:p>
            <a:fld id="{213F929B-39C1-4CD3-BF8A-DFFC82A6EC87}" type="slidenum">
              <a:rPr lang="en-US" smtClean="0"/>
              <a:t>26</a:t>
            </a:fld>
            <a:endParaRPr lang="en-US"/>
          </a:p>
        </p:txBody>
      </p:sp>
    </p:spTree>
    <p:extLst>
      <p:ext uri="{BB962C8B-B14F-4D97-AF65-F5344CB8AC3E}">
        <p14:creationId xmlns:p14="http://schemas.microsoft.com/office/powerpoint/2010/main" val="1524465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role of the NS Coach/ELO or ADD Reviewer ?</a:t>
            </a:r>
            <a:endParaRPr lang="en-US" dirty="0"/>
          </a:p>
        </p:txBody>
      </p:sp>
      <p:sp>
        <p:nvSpPr>
          <p:cNvPr id="4" name="Text Placeholder 3"/>
          <p:cNvSpPr>
            <a:spLocks noGrp="1"/>
          </p:cNvSpPr>
          <p:nvPr>
            <p:ph type="body" sz="half" idx="2"/>
          </p:nvPr>
        </p:nvSpPr>
        <p:spPr>
          <a:xfrm>
            <a:off x="457200" y="1676400"/>
            <a:ext cx="3008313" cy="4449763"/>
          </a:xfrm>
        </p:spPr>
        <p:txBody>
          <a:bodyPr/>
          <a:lstStyle/>
          <a:p>
            <a:pPr lvl="0"/>
            <a:r>
              <a:rPr lang="en-US" sz="1600" dirty="0" smtClean="0">
                <a:ea typeface="Calibri" pitchFamily="34" charset="0"/>
                <a:cs typeface="Times New Roman" pitchFamily="18" charset="0"/>
              </a:rPr>
              <a:t>Review the LEA School IDEA Part B Application and Special Education Spending Plan for completeness; </a:t>
            </a:r>
          </a:p>
          <a:p>
            <a:pPr marL="285750" lvl="0" indent="-285750">
              <a:buFont typeface="Arial" panose="020B0604020202020204" pitchFamily="34" charset="0"/>
              <a:buChar char="•"/>
            </a:pPr>
            <a:r>
              <a:rPr lang="en-US" sz="1600" dirty="0" smtClean="0">
                <a:ea typeface="Calibri" pitchFamily="34" charset="0"/>
                <a:cs typeface="Times New Roman" pitchFamily="18" charset="0"/>
              </a:rPr>
              <a:t>Page 3 of the CEIS Plan (if applicable),  </a:t>
            </a:r>
          </a:p>
          <a:p>
            <a:pPr marL="285750" lvl="0" indent="-285750">
              <a:buFont typeface="Arial" panose="020B0604020202020204" pitchFamily="34" charset="0"/>
              <a:buChar char="•"/>
            </a:pPr>
            <a:r>
              <a:rPr lang="en-US" sz="1600" dirty="0" smtClean="0">
                <a:ea typeface="Calibri" pitchFamily="34" charset="0"/>
                <a:cs typeface="Times New Roman" pitchFamily="18" charset="0"/>
              </a:rPr>
              <a:t>Page 4 of CAU and required documents (if applicable), </a:t>
            </a:r>
            <a:r>
              <a:rPr lang="en-US" sz="1600" u="sng" dirty="0" smtClean="0">
                <a:ea typeface="Calibri" pitchFamily="34" charset="0"/>
                <a:cs typeface="Times New Roman" pitchFamily="18" charset="0"/>
              </a:rPr>
              <a:t>prior</a:t>
            </a:r>
            <a:r>
              <a:rPr lang="en-US" sz="1600" dirty="0" smtClean="0">
                <a:ea typeface="Calibri" pitchFamily="34" charset="0"/>
                <a:cs typeface="Times New Roman" pitchFamily="18" charset="0"/>
              </a:rPr>
              <a:t> to:</a:t>
            </a:r>
          </a:p>
          <a:p>
            <a:pPr marL="457200" lvl="0" indent="-173038">
              <a:buFont typeface="Courier New" panose="02070309020205020404" pitchFamily="49" charset="0"/>
              <a:buChar char="o"/>
            </a:pPr>
            <a:r>
              <a:rPr lang="en-US" sz="1600" dirty="0" smtClean="0">
                <a:ea typeface="Calibri" pitchFamily="34" charset="0"/>
                <a:cs typeface="Times New Roman" pitchFamily="18" charset="0"/>
              </a:rPr>
              <a:t>Accepting </a:t>
            </a:r>
            <a:endParaRPr lang="en-US" sz="1600" dirty="0">
              <a:ea typeface="Calibri" pitchFamily="34" charset="0"/>
              <a:cs typeface="Times New Roman" pitchFamily="18" charset="0"/>
            </a:endParaRPr>
          </a:p>
          <a:p>
            <a:pPr marL="457200" lvl="0" indent="-173038">
              <a:buFont typeface="Courier New" panose="02070309020205020404" pitchFamily="49" charset="0"/>
              <a:buChar char="o"/>
            </a:pPr>
            <a:r>
              <a:rPr lang="en-US" sz="1600" dirty="0" smtClean="0">
                <a:ea typeface="Calibri" pitchFamily="34" charset="0"/>
                <a:cs typeface="Times New Roman" pitchFamily="18" charset="0"/>
              </a:rPr>
              <a:t>Revise &amp; submit </a:t>
            </a:r>
          </a:p>
          <a:p>
            <a:pPr marL="457200" lvl="0" indent="-173038">
              <a:buFont typeface="Courier New" panose="02070309020205020404" pitchFamily="49" charset="0"/>
              <a:buChar char="o"/>
            </a:pPr>
            <a:r>
              <a:rPr lang="en-US" sz="1600" dirty="0" smtClean="0">
                <a:ea typeface="Calibri" pitchFamily="34" charset="0"/>
                <a:cs typeface="Times New Roman" pitchFamily="18" charset="0"/>
              </a:rPr>
              <a:t>Return with revisions</a:t>
            </a:r>
          </a:p>
          <a:p>
            <a:pPr lvl="0"/>
            <a:endParaRPr lang="en-US" sz="1600" dirty="0">
              <a:cs typeface="Times New Roman" pitchFamily="18" charset="0"/>
            </a:endParaRPr>
          </a:p>
          <a:p>
            <a:pPr lvl="0"/>
            <a:endParaRPr lang="en-US" sz="1600" dirty="0">
              <a:cs typeface="Arial" pitchFamily="34" charset="0"/>
            </a:endParaRPr>
          </a:p>
          <a:p>
            <a:endParaRPr lang="en-US" dirty="0"/>
          </a:p>
        </p:txBody>
      </p:sp>
      <p:pic>
        <p:nvPicPr>
          <p:cNvPr id="5" name="Content Placeholder 4"/>
          <p:cNvPicPr>
            <a:picLocks noGrp="1"/>
          </p:cNvPicPr>
          <p:nvPr>
            <p:ph idx="1"/>
          </p:nvPr>
        </p:nvPicPr>
        <p:blipFill rotWithShape="1">
          <a:blip r:embed="rId3"/>
          <a:srcRect l="13784" t="54615" r="62991" b="22658"/>
          <a:stretch/>
        </p:blipFill>
        <p:spPr bwMode="auto">
          <a:xfrm>
            <a:off x="3575050" y="762000"/>
            <a:ext cx="5111750" cy="3276600"/>
          </a:xfrm>
          <a:prstGeom prst="rect">
            <a:avLst/>
          </a:prstGeom>
          <a:ln>
            <a:noFill/>
          </a:ln>
          <a:extLst>
            <a:ext uri="{53640926-AAD7-44D8-BBD7-CCE9431645EC}">
              <a14:shadowObscured xmlns:a14="http://schemas.microsoft.com/office/drawing/2010/main"/>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362200"/>
            <a:ext cx="2895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fld id="{92E68179-7840-489F-9F36-95445AEB2494}" type="datetime1">
              <a:rPr lang="en-US" smtClean="0"/>
              <a:t>1/8/2016</a:t>
            </a:fld>
            <a:endParaRPr lang="en-US"/>
          </a:p>
        </p:txBody>
      </p:sp>
      <p:sp>
        <p:nvSpPr>
          <p:cNvPr id="7" name="Slide Number Placeholder 6"/>
          <p:cNvSpPr>
            <a:spLocks noGrp="1"/>
          </p:cNvSpPr>
          <p:nvPr>
            <p:ph type="sldNum" sz="quarter" idx="12"/>
          </p:nvPr>
        </p:nvSpPr>
        <p:spPr/>
        <p:txBody>
          <a:bodyPr/>
          <a:lstStyle/>
          <a:p>
            <a:fld id="{213F929B-39C1-4CD3-BF8A-DFFC82A6EC87}" type="slidenum">
              <a:rPr lang="en-US" smtClean="0"/>
              <a:t>27</a:t>
            </a:fld>
            <a:endParaRPr lang="en-US"/>
          </a:p>
        </p:txBody>
      </p:sp>
    </p:spTree>
    <p:extLst>
      <p:ext uri="{BB962C8B-B14F-4D97-AF65-F5344CB8AC3E}">
        <p14:creationId xmlns:p14="http://schemas.microsoft.com/office/powerpoint/2010/main" val="41468278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the review choices mean?</a:t>
            </a:r>
            <a:endParaRPr lang="en-US" dirty="0"/>
          </a:p>
        </p:txBody>
      </p:sp>
      <p:sp>
        <p:nvSpPr>
          <p:cNvPr id="4" name="Text Placeholder 3"/>
          <p:cNvSpPr>
            <a:spLocks noGrp="1"/>
          </p:cNvSpPr>
          <p:nvPr>
            <p:ph type="body" sz="half" idx="2"/>
          </p:nvPr>
        </p:nvSpPr>
        <p:spPr>
          <a:xfrm>
            <a:off x="457201" y="1600200"/>
            <a:ext cx="2667000" cy="4525963"/>
          </a:xfrm>
        </p:spPr>
        <p:txBody>
          <a:bodyPr>
            <a:normAutofit/>
          </a:bodyPr>
          <a:lstStyle/>
          <a:p>
            <a:r>
              <a:rPr lang="en-US" sz="1600" dirty="0" smtClean="0">
                <a:ea typeface="Calibri"/>
                <a:cs typeface="Times New Roman"/>
              </a:rPr>
              <a:t>The Reviewer </a:t>
            </a:r>
            <a:r>
              <a:rPr lang="en-US" sz="1600" dirty="0">
                <a:ea typeface="Calibri"/>
                <a:cs typeface="Times New Roman"/>
              </a:rPr>
              <a:t>will </a:t>
            </a:r>
            <a:r>
              <a:rPr lang="en-US" sz="1600" dirty="0" smtClean="0">
                <a:ea typeface="Calibri"/>
                <a:cs typeface="Times New Roman"/>
              </a:rPr>
              <a:t>use </a:t>
            </a:r>
            <a:r>
              <a:rPr lang="en-US" sz="1600" dirty="0">
                <a:ea typeface="Calibri"/>
                <a:cs typeface="Times New Roman"/>
              </a:rPr>
              <a:t>three </a:t>
            </a:r>
            <a:r>
              <a:rPr lang="en-US" sz="1600" dirty="0" smtClean="0">
                <a:ea typeface="Calibri"/>
                <a:cs typeface="Times New Roman"/>
              </a:rPr>
              <a:t>choices as he/she reviews the school document.  </a:t>
            </a:r>
          </a:p>
          <a:p>
            <a:pPr marL="285750" indent="-285750">
              <a:buFont typeface="Arial" panose="020B0604020202020204" pitchFamily="34" charset="0"/>
              <a:buChar char="•"/>
            </a:pPr>
            <a:r>
              <a:rPr lang="en-US" sz="1600" dirty="0" smtClean="0">
                <a:ea typeface="Calibri"/>
                <a:cs typeface="Times New Roman"/>
              </a:rPr>
              <a:t>When the reviewer selects a choice</a:t>
            </a:r>
            <a:r>
              <a:rPr lang="en-US" sz="1600" dirty="0">
                <a:ea typeface="Calibri"/>
                <a:cs typeface="Times New Roman"/>
              </a:rPr>
              <a:t>, the form will </a:t>
            </a:r>
            <a:r>
              <a:rPr lang="en-US" sz="1600" dirty="0" smtClean="0">
                <a:ea typeface="Calibri"/>
                <a:cs typeface="Times New Roman"/>
              </a:rPr>
              <a:t>be returned back </a:t>
            </a:r>
            <a:r>
              <a:rPr lang="en-US" sz="1600" dirty="0">
                <a:ea typeface="Calibri"/>
                <a:cs typeface="Times New Roman"/>
              </a:rPr>
              <a:t>to the school or </a:t>
            </a:r>
            <a:r>
              <a:rPr lang="en-US" sz="1600" dirty="0" smtClean="0">
                <a:ea typeface="Calibri"/>
                <a:cs typeface="Times New Roman"/>
              </a:rPr>
              <a:t>district cue.  </a:t>
            </a:r>
          </a:p>
          <a:p>
            <a:pPr marL="285750" indent="-285750">
              <a:buFont typeface="Arial" panose="020B0604020202020204" pitchFamily="34" charset="0"/>
              <a:buChar char="•"/>
            </a:pPr>
            <a:r>
              <a:rPr lang="en-US" sz="1600" dirty="0" smtClean="0">
                <a:ea typeface="Calibri"/>
                <a:cs typeface="Times New Roman"/>
              </a:rPr>
              <a:t>The school needs to continually check for the status of the document on a daily basis.  Once you see it on your cue look at the comment for suggestion, </a:t>
            </a:r>
            <a:r>
              <a:rPr lang="en-US" sz="1600" dirty="0">
                <a:ea typeface="Calibri"/>
                <a:cs typeface="Times New Roman"/>
              </a:rPr>
              <a:t>updates and further </a:t>
            </a:r>
            <a:r>
              <a:rPr lang="en-US" sz="1600" dirty="0" smtClean="0">
                <a:ea typeface="Calibri"/>
                <a:cs typeface="Times New Roman"/>
              </a:rPr>
              <a:t>instructions, and make the necessary adjustment.</a:t>
            </a:r>
            <a:endParaRPr lang="en-US" dirty="0"/>
          </a:p>
        </p:txBody>
      </p:sp>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75050" y="1143000"/>
            <a:ext cx="5111750" cy="3417569"/>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3" name="Date Placeholder 2"/>
          <p:cNvSpPr>
            <a:spLocks noGrp="1"/>
          </p:cNvSpPr>
          <p:nvPr>
            <p:ph type="dt" sz="half" idx="10"/>
          </p:nvPr>
        </p:nvSpPr>
        <p:spPr/>
        <p:txBody>
          <a:bodyPr/>
          <a:lstStyle/>
          <a:p>
            <a:fld id="{60516CF6-31E9-4258-9D2A-497BDD38D0B5}" type="datetime1">
              <a:rPr lang="en-US" smtClean="0"/>
              <a:t>1/8/2016</a:t>
            </a:fld>
            <a:endParaRPr lang="en-US"/>
          </a:p>
        </p:txBody>
      </p:sp>
      <p:sp>
        <p:nvSpPr>
          <p:cNvPr id="6" name="Slide Number Placeholder 5"/>
          <p:cNvSpPr>
            <a:spLocks noGrp="1"/>
          </p:cNvSpPr>
          <p:nvPr>
            <p:ph type="sldNum" sz="quarter" idx="12"/>
          </p:nvPr>
        </p:nvSpPr>
        <p:spPr/>
        <p:txBody>
          <a:bodyPr/>
          <a:lstStyle/>
          <a:p>
            <a:fld id="{213F929B-39C1-4CD3-BF8A-DFFC82A6EC87}" type="slidenum">
              <a:rPr lang="en-US" smtClean="0"/>
              <a:t>28</a:t>
            </a:fld>
            <a:endParaRPr lang="en-US"/>
          </a:p>
        </p:txBody>
      </p:sp>
    </p:spTree>
    <p:extLst>
      <p:ext uri="{BB962C8B-B14F-4D97-AF65-F5344CB8AC3E}">
        <p14:creationId xmlns:p14="http://schemas.microsoft.com/office/powerpoint/2010/main" val="41856329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8514316-36B5-4BF5-B6D9-EB6D9ED33C4E}" type="datetime1">
              <a:rPr lang="en-US" smtClean="0"/>
              <a:t>1/8/2016</a:t>
            </a:fld>
            <a:endParaRPr lang="en-US"/>
          </a:p>
        </p:txBody>
      </p:sp>
      <p:sp>
        <p:nvSpPr>
          <p:cNvPr id="5" name="Slide Number Placeholder 4"/>
          <p:cNvSpPr>
            <a:spLocks noGrp="1"/>
          </p:cNvSpPr>
          <p:nvPr>
            <p:ph type="sldNum" sz="quarter" idx="12"/>
          </p:nvPr>
        </p:nvSpPr>
        <p:spPr/>
        <p:txBody>
          <a:bodyPr/>
          <a:lstStyle/>
          <a:p>
            <a:fld id="{213F929B-39C1-4CD3-BF8A-DFFC82A6EC87}" type="slidenum">
              <a:rPr lang="en-US" smtClean="0"/>
              <a:t>29</a:t>
            </a:fld>
            <a:endParaRPr lang="en-US"/>
          </a:p>
        </p:txBody>
      </p:sp>
      <p:sp>
        <p:nvSpPr>
          <p:cNvPr id="3" name="Title 2"/>
          <p:cNvSpPr>
            <a:spLocks noGrp="1"/>
          </p:cNvSpPr>
          <p:nvPr>
            <p:ph type="ctrTitle"/>
          </p:nvPr>
        </p:nvSpPr>
        <p:spPr>
          <a:xfrm>
            <a:off x="685800" y="2130425"/>
            <a:ext cx="7772400" cy="1603375"/>
          </a:xfrm>
        </p:spPr>
        <p:txBody>
          <a:bodyPr>
            <a:normAutofit fontScale="90000"/>
          </a:bodyPr>
          <a:lstStyle/>
          <a:p>
            <a:r>
              <a:rPr lang="en-US" dirty="0" smtClean="0"/>
              <a:t>Native Star Reviewer returns the document back to the school’s queue</a:t>
            </a:r>
            <a:endParaRPr lang="en-US" dirty="0"/>
          </a:p>
        </p:txBody>
      </p:sp>
    </p:spTree>
    <p:extLst>
      <p:ext uri="{BB962C8B-B14F-4D97-AF65-F5344CB8AC3E}">
        <p14:creationId xmlns:p14="http://schemas.microsoft.com/office/powerpoint/2010/main" val="87880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8200" y="3048000"/>
            <a:ext cx="7543800" cy="1219200"/>
          </a:xfrm>
        </p:spPr>
        <p:txBody>
          <a:bodyPr>
            <a:normAutofit fontScale="92500" lnSpcReduction="20000"/>
          </a:bodyPr>
          <a:lstStyle/>
          <a:p>
            <a:pPr lvl="0" algn="ctr">
              <a:spcBef>
                <a:spcPts val="0"/>
              </a:spcBef>
            </a:pPr>
            <a:r>
              <a:rPr lang="en-US" dirty="0" smtClean="0">
                <a:solidFill>
                  <a:prstClr val="black"/>
                </a:solidFill>
              </a:rPr>
              <a:t>Accessing LEA/School IDEA 2004 Part B Application &amp; Special Education Spending Play for SY 2016-17 in Native Star</a:t>
            </a:r>
          </a:p>
        </p:txBody>
      </p:sp>
      <p:sp>
        <p:nvSpPr>
          <p:cNvPr id="4" name="Title 3"/>
          <p:cNvSpPr>
            <a:spLocks noGrp="1"/>
          </p:cNvSpPr>
          <p:nvPr>
            <p:ph type="ctrTitle"/>
          </p:nvPr>
        </p:nvSpPr>
        <p:spPr>
          <a:xfrm>
            <a:off x="685800" y="2130425"/>
            <a:ext cx="7772400" cy="231775"/>
          </a:xfrm>
        </p:spPr>
        <p:txBody>
          <a:bodyPr>
            <a:normAutofit fontScale="90000"/>
          </a:bodyPr>
          <a:lstStyle/>
          <a:p>
            <a:endParaRPr lang="en-US" dirty="0"/>
          </a:p>
        </p:txBody>
      </p:sp>
      <p:pic>
        <p:nvPicPr>
          <p:cNvPr id="7" name="Picture 6"/>
          <p:cNvPicPr/>
          <p:nvPr/>
        </p:nvPicPr>
        <p:blipFill rotWithShape="1">
          <a:blip r:embed="rId3"/>
          <a:srcRect l="13782" t="13333" r="63462" b="74359"/>
          <a:stretch/>
        </p:blipFill>
        <p:spPr bwMode="auto">
          <a:xfrm>
            <a:off x="609600" y="457200"/>
            <a:ext cx="8001000" cy="2057400"/>
          </a:xfrm>
          <a:prstGeom prst="rect">
            <a:avLst/>
          </a:prstGeom>
          <a:ln>
            <a:noFill/>
          </a:ln>
          <a:extLst>
            <a:ext uri="{53640926-AAD7-44D8-BBD7-CCE9431645EC}">
              <a14:shadowObscured xmlns:a14="http://schemas.microsoft.com/office/drawing/2010/main"/>
            </a:ext>
          </a:extLst>
        </p:spPr>
      </p:pic>
      <p:sp>
        <p:nvSpPr>
          <p:cNvPr id="2" name="Date Placeholder 1"/>
          <p:cNvSpPr>
            <a:spLocks noGrp="1"/>
          </p:cNvSpPr>
          <p:nvPr>
            <p:ph type="dt" sz="half" idx="10"/>
          </p:nvPr>
        </p:nvSpPr>
        <p:spPr/>
        <p:txBody>
          <a:bodyPr/>
          <a:lstStyle/>
          <a:p>
            <a:fld id="{08ABE9D3-0FF0-4D72-951F-67BE61FA585B}" type="datetime1">
              <a:rPr lang="en-US" smtClean="0">
                <a:solidFill>
                  <a:prstClr val="black">
                    <a:tint val="75000"/>
                  </a:prstClr>
                </a:solidFill>
              </a:rPr>
              <a:pPr/>
              <a:t>1/8/2016</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13F929B-39C1-4CD3-BF8A-DFFC82A6EC87}" type="slidenum">
              <a:rPr lang="en-US" smtClean="0">
                <a:solidFill>
                  <a:prstClr val="black">
                    <a:tint val="75000"/>
                  </a:prstClr>
                </a:solidFill>
              </a:rPr>
              <a:pPr/>
              <a:t>3</a:t>
            </a:fld>
            <a:endParaRPr lang="en-US">
              <a:solidFill>
                <a:prstClr val="black">
                  <a:tint val="75000"/>
                </a:prstClr>
              </a:solidFill>
            </a:endParaRPr>
          </a:p>
        </p:txBody>
      </p:sp>
    </p:spTree>
    <p:extLst>
      <p:ext uri="{BB962C8B-B14F-4D97-AF65-F5344CB8AC3E}">
        <p14:creationId xmlns:p14="http://schemas.microsoft.com/office/powerpoint/2010/main" val="29791701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do I need to do when the NS Reviewer sends the documents back to </a:t>
            </a:r>
            <a:r>
              <a:rPr lang="en-US" dirty="0" smtClean="0"/>
              <a:t>the school’s </a:t>
            </a:r>
            <a:r>
              <a:rPr lang="en-US" dirty="0"/>
              <a:t>queue?</a:t>
            </a:r>
          </a:p>
        </p:txBody>
      </p:sp>
      <p:sp>
        <p:nvSpPr>
          <p:cNvPr id="4" name="Text Placeholder 3"/>
          <p:cNvSpPr>
            <a:spLocks noGrp="1"/>
          </p:cNvSpPr>
          <p:nvPr>
            <p:ph type="body" sz="half" idx="2"/>
          </p:nvPr>
        </p:nvSpPr>
        <p:spPr>
          <a:xfrm>
            <a:off x="457201" y="1600200"/>
            <a:ext cx="3047999" cy="4648199"/>
          </a:xfrm>
        </p:spPr>
        <p:txBody>
          <a:bodyPr>
            <a:normAutofit fontScale="77500" lnSpcReduction="20000"/>
          </a:bodyPr>
          <a:lstStyle/>
          <a:p>
            <a:r>
              <a:rPr lang="en-US" sz="1800" dirty="0">
                <a:ea typeface="Calibri"/>
                <a:cs typeface="Times New Roman"/>
              </a:rPr>
              <a:t>Review slide 28 about what the review choices mean.</a:t>
            </a:r>
          </a:p>
          <a:p>
            <a:endParaRPr lang="en-US" sz="1800" dirty="0">
              <a:ea typeface="Calibri"/>
              <a:cs typeface="Times New Roman"/>
            </a:endParaRPr>
          </a:p>
          <a:p>
            <a:r>
              <a:rPr lang="en-US" sz="1800" dirty="0" smtClean="0">
                <a:ea typeface="Calibri"/>
                <a:cs typeface="Times New Roman"/>
              </a:rPr>
              <a:t>Do the following when you see one of the choice next to your title in Complete Forms tab:</a:t>
            </a:r>
          </a:p>
          <a:p>
            <a:pPr marL="285750" indent="-285750">
              <a:buFont typeface="Arial" panose="020B0604020202020204" pitchFamily="34" charset="0"/>
              <a:buChar char="•"/>
            </a:pPr>
            <a:r>
              <a:rPr lang="en-US" sz="1800" dirty="0" smtClean="0">
                <a:solidFill>
                  <a:srgbClr val="00B050"/>
                </a:solidFill>
                <a:ea typeface="Calibri"/>
                <a:cs typeface="Times New Roman"/>
              </a:rPr>
              <a:t>ACCEPTED</a:t>
            </a:r>
            <a:r>
              <a:rPr lang="en-US" sz="1800" dirty="0" smtClean="0">
                <a:ea typeface="Calibri"/>
                <a:cs typeface="Times New Roman"/>
              </a:rPr>
              <a:t> </a:t>
            </a:r>
          </a:p>
          <a:p>
            <a:pPr marL="685800" lvl="1" indent="-228600">
              <a:buFont typeface="+mj-lt"/>
              <a:buAutoNum type="arabicPeriod"/>
            </a:pPr>
            <a:r>
              <a:rPr lang="en-US" sz="1300" dirty="0" smtClean="0">
                <a:ea typeface="Calibri"/>
                <a:cs typeface="Times New Roman"/>
              </a:rPr>
              <a:t>First, Complete </a:t>
            </a:r>
            <a:r>
              <a:rPr lang="en-US" sz="1300" dirty="0">
                <a:ea typeface="Calibri"/>
                <a:cs typeface="Times New Roman"/>
              </a:rPr>
              <a:t>page 6 – </a:t>
            </a:r>
            <a:r>
              <a:rPr lang="en-US" sz="1300" dirty="0" smtClean="0">
                <a:ea typeface="Calibri"/>
                <a:cs typeface="Times New Roman"/>
              </a:rPr>
              <a:t>LEA CERTIFICATION (see slide ).  </a:t>
            </a:r>
          </a:p>
          <a:p>
            <a:pPr marL="685800" lvl="1" indent="-228600">
              <a:buFont typeface="+mj-lt"/>
              <a:buAutoNum type="arabicPeriod"/>
            </a:pPr>
            <a:r>
              <a:rPr lang="en-US" sz="1300" dirty="0" smtClean="0">
                <a:ea typeface="Calibri"/>
                <a:cs typeface="Times New Roman"/>
              </a:rPr>
              <a:t>Next, click “Save and Preview” button.  </a:t>
            </a:r>
          </a:p>
          <a:p>
            <a:pPr marL="685800" lvl="1" indent="-228600">
              <a:buFont typeface="+mj-lt"/>
              <a:buAutoNum type="arabicPeriod"/>
            </a:pPr>
            <a:r>
              <a:rPr lang="en-US" sz="1300" dirty="0" smtClean="0">
                <a:ea typeface="Calibri"/>
                <a:cs typeface="Times New Roman"/>
              </a:rPr>
              <a:t>Then, go to the Submit Forms/Reports tab and push submit (see  slide 31 for instruction) .</a:t>
            </a:r>
          </a:p>
          <a:p>
            <a:pPr marL="685800" lvl="1" indent="-228600">
              <a:buFont typeface="+mj-lt"/>
              <a:buAutoNum type="arabicPeriod"/>
            </a:pPr>
            <a:r>
              <a:rPr lang="en-US" sz="1300" dirty="0" smtClean="0">
                <a:ea typeface="Calibri"/>
                <a:cs typeface="Times New Roman"/>
              </a:rPr>
              <a:t>Finally, Click on the PDF document and print the document for presentation to the School Board and to obtain signatures.  </a:t>
            </a:r>
          </a:p>
          <a:p>
            <a:pPr lvl="1"/>
            <a:endParaRPr lang="en-US" sz="1300" dirty="0" smtClean="0">
              <a:ea typeface="Calibri"/>
              <a:cs typeface="Times New Roman"/>
            </a:endParaRPr>
          </a:p>
          <a:p>
            <a:pPr marL="285750" indent="-285750">
              <a:buFont typeface="Arial" panose="020B0604020202020204" pitchFamily="34" charset="0"/>
              <a:buChar char="•"/>
            </a:pPr>
            <a:r>
              <a:rPr lang="en-US" sz="1800" dirty="0" smtClean="0">
                <a:solidFill>
                  <a:srgbClr val="0000FF"/>
                </a:solidFill>
                <a:ea typeface="Calibri"/>
                <a:cs typeface="Times New Roman"/>
              </a:rPr>
              <a:t>REVISIONS NEEDED</a:t>
            </a:r>
            <a:endParaRPr lang="en-US" sz="1800" dirty="0">
              <a:ea typeface="Calibri"/>
              <a:cs typeface="Times New Roman"/>
            </a:endParaRPr>
          </a:p>
          <a:p>
            <a:pPr marL="685800" lvl="1" indent="-228600">
              <a:buFont typeface="+mj-lt"/>
              <a:buAutoNum type="arabicPeriod"/>
            </a:pPr>
            <a:r>
              <a:rPr lang="en-US" sz="1300" dirty="0" smtClean="0">
                <a:ea typeface="Calibri"/>
                <a:cs typeface="Times New Roman"/>
              </a:rPr>
              <a:t>First, make the revision requested in comment section of page 5 on the Application or the Spending Plan.   </a:t>
            </a:r>
          </a:p>
          <a:p>
            <a:pPr marL="685800" lvl="1" indent="-228600">
              <a:buFont typeface="+mj-lt"/>
              <a:buAutoNum type="arabicPeriod"/>
            </a:pPr>
            <a:r>
              <a:rPr lang="en-US" sz="1300" dirty="0" smtClean="0">
                <a:ea typeface="Calibri"/>
                <a:cs typeface="Times New Roman"/>
              </a:rPr>
              <a:t>Next, complete page 6 - LEA CERTIFICATION page.  </a:t>
            </a:r>
          </a:p>
          <a:p>
            <a:pPr marL="685800" lvl="1" indent="-228600">
              <a:buFont typeface="+mj-lt"/>
              <a:buAutoNum type="arabicPeriod"/>
            </a:pPr>
            <a:r>
              <a:rPr lang="en-US" sz="1300" dirty="0" smtClean="0">
                <a:ea typeface="Calibri"/>
                <a:cs typeface="Times New Roman"/>
              </a:rPr>
              <a:t>Then, click “Save and Preview” button.</a:t>
            </a:r>
          </a:p>
          <a:p>
            <a:pPr marL="685800" lvl="1" indent="-228600">
              <a:buFont typeface="+mj-lt"/>
              <a:buAutoNum type="arabicPeriod"/>
            </a:pPr>
            <a:r>
              <a:rPr lang="en-US" sz="1300" dirty="0" smtClean="0">
                <a:ea typeface="Calibri"/>
                <a:cs typeface="Times New Roman"/>
              </a:rPr>
              <a:t>Follow the ACCEPTED instruction for 3 and 4 above.</a:t>
            </a:r>
          </a:p>
          <a:p>
            <a:pPr lvl="1"/>
            <a:endParaRPr lang="en-US" dirty="0" smtClean="0">
              <a:ea typeface="Calibri"/>
              <a:cs typeface="Times New Roman"/>
            </a:endParaRPr>
          </a:p>
          <a:p>
            <a:endParaRPr lang="en-US" sz="1600" dirty="0">
              <a:ea typeface="Calibri"/>
              <a:cs typeface="Times New Roman"/>
            </a:endParaRPr>
          </a:p>
        </p:txBody>
      </p:sp>
      <p:sp>
        <p:nvSpPr>
          <p:cNvPr id="3" name="Date Placeholder 2"/>
          <p:cNvSpPr>
            <a:spLocks noGrp="1"/>
          </p:cNvSpPr>
          <p:nvPr>
            <p:ph type="dt" sz="half" idx="10"/>
          </p:nvPr>
        </p:nvSpPr>
        <p:spPr/>
        <p:txBody>
          <a:bodyPr/>
          <a:lstStyle/>
          <a:p>
            <a:fld id="{60516CF6-31E9-4258-9D2A-497BDD38D0B5}" type="datetime1">
              <a:rPr lang="en-US" smtClean="0"/>
              <a:t>1/8/2016</a:t>
            </a:fld>
            <a:endParaRPr lang="en-US"/>
          </a:p>
        </p:txBody>
      </p:sp>
      <p:sp>
        <p:nvSpPr>
          <p:cNvPr id="6" name="Slide Number Placeholder 5"/>
          <p:cNvSpPr>
            <a:spLocks noGrp="1"/>
          </p:cNvSpPr>
          <p:nvPr>
            <p:ph type="sldNum" sz="quarter" idx="12"/>
          </p:nvPr>
        </p:nvSpPr>
        <p:spPr/>
        <p:txBody>
          <a:bodyPr/>
          <a:lstStyle/>
          <a:p>
            <a:fld id="{213F929B-39C1-4CD3-BF8A-DFFC82A6EC87}" type="slidenum">
              <a:rPr lang="en-US" smtClean="0"/>
              <a:t>30</a:t>
            </a:fld>
            <a:endParaRPr lang="en-US"/>
          </a:p>
        </p:txBody>
      </p:sp>
      <p:pic>
        <p:nvPicPr>
          <p:cNvPr id="9" name="Content Placeholder 8"/>
          <p:cNvPicPr>
            <a:picLocks noGrp="1"/>
          </p:cNvPicPr>
          <p:nvPr>
            <p:ph idx="1"/>
          </p:nvPr>
        </p:nvPicPr>
        <p:blipFill rotWithShape="1">
          <a:blip r:embed="rId3"/>
          <a:srcRect l="66751" t="12543" r="16533" b="19558"/>
          <a:stretch/>
        </p:blipFill>
        <p:spPr bwMode="auto">
          <a:xfrm>
            <a:off x="3825368" y="273050"/>
            <a:ext cx="4611114" cy="5853113"/>
          </a:xfrm>
          <a:prstGeom prst="rect">
            <a:avLst/>
          </a:prstGeom>
          <a:ln w="28575">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489635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9966"/>
            <a:ext cx="3008313" cy="1066800"/>
          </a:xfrm>
        </p:spPr>
        <p:txBody>
          <a:bodyPr>
            <a:normAutofit fontScale="90000"/>
          </a:bodyPr>
          <a:lstStyle/>
          <a:p>
            <a:r>
              <a:rPr lang="en-US" dirty="0" smtClean="0">
                <a:solidFill>
                  <a:schemeClr val="tx2">
                    <a:lumMod val="50000"/>
                  </a:schemeClr>
                </a:solidFill>
              </a:rPr>
              <a:t>SUBMISSION OF COMPLETE FORMS DOCUMENTS </a:t>
            </a:r>
            <a:r>
              <a:rPr lang="en-US" dirty="0">
                <a:solidFill>
                  <a:schemeClr val="tx2">
                    <a:lumMod val="50000"/>
                  </a:schemeClr>
                </a:solidFill>
              </a:rPr>
              <a:t>to </a:t>
            </a:r>
            <a:r>
              <a:rPr lang="en-US" dirty="0" smtClean="0">
                <a:solidFill>
                  <a:schemeClr val="tx2">
                    <a:lumMod val="50000"/>
                  </a:schemeClr>
                </a:solidFill>
              </a:rPr>
              <a:t>SUBMIT FORMS/REPORTS</a:t>
            </a:r>
            <a:endParaRPr lang="en-US" dirty="0">
              <a:solidFill>
                <a:schemeClr val="tx2">
                  <a:lumMod val="50000"/>
                </a:schemeClr>
              </a:solidFill>
            </a:endParaRPr>
          </a:p>
        </p:txBody>
      </p:sp>
      <p:sp>
        <p:nvSpPr>
          <p:cNvPr id="4" name="Text Placeholder 3"/>
          <p:cNvSpPr>
            <a:spLocks noGrp="1"/>
          </p:cNvSpPr>
          <p:nvPr>
            <p:ph type="body" sz="half" idx="2"/>
          </p:nvPr>
        </p:nvSpPr>
        <p:spPr>
          <a:xfrm>
            <a:off x="457200" y="1752600"/>
            <a:ext cx="3008313" cy="4373563"/>
          </a:xfrm>
        </p:spPr>
        <p:txBody>
          <a:bodyPr/>
          <a:lstStyle/>
          <a:p>
            <a:pPr marL="342900" indent="-342900">
              <a:lnSpc>
                <a:spcPct val="115000"/>
              </a:lnSpc>
              <a:spcBef>
                <a:spcPts val="0"/>
              </a:spcBef>
              <a:spcAft>
                <a:spcPts val="1000"/>
              </a:spcAft>
              <a:buAutoNum type="arabicPeriod"/>
            </a:pPr>
            <a:r>
              <a:rPr lang="en-US" sz="1600" dirty="0" smtClean="0">
                <a:ea typeface="Calibri"/>
                <a:cs typeface="Times New Roman"/>
              </a:rPr>
              <a:t>To submit the document , go back to the “Submit Forms/Report “ tab</a:t>
            </a:r>
          </a:p>
          <a:p>
            <a:pPr marL="342900" indent="-342900">
              <a:lnSpc>
                <a:spcPct val="115000"/>
              </a:lnSpc>
              <a:spcBef>
                <a:spcPts val="0"/>
              </a:spcBef>
              <a:spcAft>
                <a:spcPts val="1000"/>
              </a:spcAft>
              <a:buAutoNum type="arabicPeriod"/>
            </a:pPr>
            <a:r>
              <a:rPr lang="en-US" sz="1600" dirty="0" smtClean="0">
                <a:ea typeface="Calibri"/>
                <a:cs typeface="Times New Roman"/>
              </a:rPr>
              <a:t>Then scroll down to the report </a:t>
            </a:r>
            <a:r>
              <a:rPr lang="en-US" sz="1600" dirty="0">
                <a:ea typeface="Calibri"/>
                <a:cs typeface="Times New Roman"/>
              </a:rPr>
              <a:t>name, and click the </a:t>
            </a:r>
            <a:r>
              <a:rPr lang="en-US" sz="1600" dirty="0" smtClean="0">
                <a:ea typeface="Calibri"/>
                <a:cs typeface="Times New Roman"/>
              </a:rPr>
              <a:t>“submit” </a:t>
            </a:r>
            <a:r>
              <a:rPr lang="en-US" sz="1600" dirty="0">
                <a:ea typeface="Calibri"/>
                <a:cs typeface="Times New Roman"/>
              </a:rPr>
              <a:t>button to send a final version to the </a:t>
            </a:r>
            <a:r>
              <a:rPr lang="en-US" sz="1600" dirty="0" smtClean="0">
                <a:ea typeface="Calibri"/>
                <a:cs typeface="Times New Roman"/>
              </a:rPr>
              <a:t>State/DPA.</a:t>
            </a:r>
            <a:endParaRPr lang="en-US" sz="1600" dirty="0">
              <a:ea typeface="Calibri"/>
              <a:cs typeface="Times New Roman"/>
            </a:endParaRPr>
          </a:p>
          <a:p>
            <a:endParaRPr lang="en-US" dirty="0"/>
          </a:p>
        </p:txBody>
      </p:sp>
      <p:pic>
        <p:nvPicPr>
          <p:cNvPr id="5" name="Content Placeholder 4"/>
          <p:cNvPicPr>
            <a:picLocks noGrp="1"/>
          </p:cNvPicPr>
          <p:nvPr>
            <p:ph idx="1"/>
          </p:nvPr>
        </p:nvPicPr>
        <p:blipFill rotWithShape="1">
          <a:blip r:embed="rId3"/>
          <a:srcRect l="10009" t="33644" r="59654" b="3923"/>
          <a:stretch/>
        </p:blipFill>
        <p:spPr bwMode="auto">
          <a:xfrm>
            <a:off x="3581400" y="762000"/>
            <a:ext cx="5111750" cy="4648200"/>
          </a:xfrm>
          <a:prstGeom prst="rect">
            <a:avLst/>
          </a:prstGeom>
          <a:ln>
            <a:noFill/>
          </a:ln>
          <a:extLst>
            <a:ext uri="{53640926-AAD7-44D8-BBD7-CCE9431645EC}">
              <a14:shadowObscured xmlns:a14="http://schemas.microsoft.com/office/drawing/2010/main"/>
            </a:ext>
          </a:extLst>
        </p:spPr>
      </p:pic>
      <p:sp>
        <p:nvSpPr>
          <p:cNvPr id="8" name="Oval 7"/>
          <p:cNvSpPr/>
          <p:nvPr/>
        </p:nvSpPr>
        <p:spPr>
          <a:xfrm>
            <a:off x="3581400" y="685800"/>
            <a:ext cx="914400" cy="476250"/>
          </a:xfrm>
          <a:prstGeom prst="ellipse">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4495800" y="1113366"/>
            <a:ext cx="1066800" cy="34713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705600" y="3810000"/>
            <a:ext cx="838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8DA531BC-C6F4-41A5-81C7-DF3033F42074}" type="datetime1">
              <a:rPr lang="en-US" smtClean="0"/>
              <a:t>1/8/2016</a:t>
            </a:fld>
            <a:endParaRPr lang="en-US"/>
          </a:p>
        </p:txBody>
      </p:sp>
      <p:sp>
        <p:nvSpPr>
          <p:cNvPr id="6" name="Slide Number Placeholder 5"/>
          <p:cNvSpPr>
            <a:spLocks noGrp="1"/>
          </p:cNvSpPr>
          <p:nvPr>
            <p:ph type="sldNum" sz="quarter" idx="12"/>
          </p:nvPr>
        </p:nvSpPr>
        <p:spPr/>
        <p:txBody>
          <a:bodyPr/>
          <a:lstStyle/>
          <a:p>
            <a:fld id="{213F929B-39C1-4CD3-BF8A-DFFC82A6EC87}" type="slidenum">
              <a:rPr lang="en-US" smtClean="0"/>
              <a:t>31</a:t>
            </a:fld>
            <a:endParaRPr lang="en-US"/>
          </a:p>
        </p:txBody>
      </p:sp>
    </p:spTree>
    <p:extLst>
      <p:ext uri="{BB962C8B-B14F-4D97-AF65-F5344CB8AC3E}">
        <p14:creationId xmlns:p14="http://schemas.microsoft.com/office/powerpoint/2010/main" val="33663798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CONT - What </a:t>
            </a:r>
            <a:r>
              <a:rPr lang="en-US" dirty="0"/>
              <a:t>do I need to do when the NS Reviewer sends the documents back to </a:t>
            </a:r>
            <a:r>
              <a:rPr lang="en-US" dirty="0" smtClean="0"/>
              <a:t>the school’s </a:t>
            </a:r>
            <a:r>
              <a:rPr lang="en-US" dirty="0"/>
              <a:t>queue?</a:t>
            </a:r>
          </a:p>
        </p:txBody>
      </p:sp>
      <p:sp>
        <p:nvSpPr>
          <p:cNvPr id="4" name="Text Placeholder 3"/>
          <p:cNvSpPr>
            <a:spLocks noGrp="1"/>
          </p:cNvSpPr>
          <p:nvPr>
            <p:ph type="body" sz="half" idx="2"/>
          </p:nvPr>
        </p:nvSpPr>
        <p:spPr>
          <a:xfrm>
            <a:off x="457201" y="1600200"/>
            <a:ext cx="2667000" cy="4525963"/>
          </a:xfrm>
        </p:spPr>
        <p:txBody>
          <a:bodyPr>
            <a:normAutofit lnSpcReduction="10000"/>
          </a:bodyPr>
          <a:lstStyle/>
          <a:p>
            <a:r>
              <a:rPr lang="en-US" sz="1600" dirty="0" smtClean="0">
                <a:ea typeface="Calibri"/>
                <a:cs typeface="Times New Roman"/>
              </a:rPr>
              <a:t>Do the following when you see one of the choice next to your title in Complete Forms tab:</a:t>
            </a:r>
          </a:p>
          <a:p>
            <a:pPr marL="285750" indent="-285750">
              <a:buFont typeface="Arial" panose="020B0604020202020204" pitchFamily="34" charset="0"/>
              <a:buChar char="•"/>
            </a:pPr>
            <a:r>
              <a:rPr lang="en-US" sz="1600" dirty="0" smtClean="0">
                <a:solidFill>
                  <a:srgbClr val="FF0000"/>
                </a:solidFill>
                <a:ea typeface="Calibri"/>
                <a:cs typeface="Times New Roman"/>
              </a:rPr>
              <a:t>RETURN WITH REVISIONS </a:t>
            </a:r>
          </a:p>
          <a:p>
            <a:pPr marL="685800" lvl="1" indent="-228600">
              <a:buFont typeface="+mj-lt"/>
              <a:buAutoNum type="arabicPeriod"/>
            </a:pPr>
            <a:r>
              <a:rPr lang="en-US" dirty="0">
                <a:ea typeface="Calibri"/>
                <a:cs typeface="Times New Roman"/>
              </a:rPr>
              <a:t>First, </a:t>
            </a:r>
            <a:r>
              <a:rPr lang="en-US" dirty="0" smtClean="0">
                <a:ea typeface="Calibri"/>
                <a:cs typeface="Times New Roman"/>
              </a:rPr>
              <a:t>read the comment section on page 5 and make </a:t>
            </a:r>
            <a:r>
              <a:rPr lang="en-US" dirty="0">
                <a:ea typeface="Calibri"/>
                <a:cs typeface="Times New Roman"/>
              </a:rPr>
              <a:t>the revision </a:t>
            </a:r>
            <a:r>
              <a:rPr lang="en-US" dirty="0" smtClean="0">
                <a:ea typeface="Calibri"/>
                <a:cs typeface="Times New Roman"/>
              </a:rPr>
              <a:t>requested on the Application or the Spending Plan.   </a:t>
            </a:r>
            <a:endParaRPr lang="en-US" dirty="0">
              <a:ea typeface="Calibri"/>
              <a:cs typeface="Times New Roman"/>
            </a:endParaRPr>
          </a:p>
          <a:p>
            <a:pPr marL="685800" lvl="1" indent="-228600">
              <a:buFont typeface="+mj-lt"/>
              <a:buAutoNum type="arabicPeriod"/>
            </a:pPr>
            <a:r>
              <a:rPr lang="en-US" dirty="0">
                <a:ea typeface="Calibri"/>
                <a:cs typeface="Times New Roman"/>
              </a:rPr>
              <a:t>Next, </a:t>
            </a:r>
            <a:r>
              <a:rPr lang="en-US" dirty="0" smtClean="0">
                <a:ea typeface="Calibri"/>
                <a:cs typeface="Times New Roman"/>
              </a:rPr>
              <a:t>click </a:t>
            </a:r>
            <a:r>
              <a:rPr lang="en-US" dirty="0">
                <a:ea typeface="Calibri"/>
                <a:cs typeface="Times New Roman"/>
              </a:rPr>
              <a:t>“Save and Preview” </a:t>
            </a:r>
            <a:r>
              <a:rPr lang="en-US" dirty="0" smtClean="0">
                <a:ea typeface="Calibri"/>
                <a:cs typeface="Times New Roman"/>
              </a:rPr>
              <a:t>button and this will automatically send the document back to the NS reviewers queue.  </a:t>
            </a:r>
            <a:endParaRPr lang="en-US" dirty="0">
              <a:ea typeface="Calibri"/>
              <a:cs typeface="Times New Roman"/>
            </a:endParaRPr>
          </a:p>
          <a:p>
            <a:pPr marL="685800" lvl="1" indent="-228600">
              <a:buFont typeface="+mj-lt"/>
              <a:buAutoNum type="arabicPeriod"/>
            </a:pPr>
            <a:r>
              <a:rPr lang="en-US" dirty="0" smtClean="0">
                <a:ea typeface="Calibri"/>
                <a:cs typeface="Times New Roman"/>
              </a:rPr>
              <a:t>Then, when the Reviewer ACCEPTS </a:t>
            </a:r>
            <a:r>
              <a:rPr lang="en-US" dirty="0">
                <a:ea typeface="Calibri"/>
                <a:cs typeface="Times New Roman"/>
              </a:rPr>
              <a:t>complete page 6 - LEA CERTIFICATION page.  </a:t>
            </a:r>
          </a:p>
          <a:p>
            <a:pPr marL="685800" lvl="1" indent="-228600">
              <a:buFont typeface="+mj-lt"/>
              <a:buAutoNum type="arabicPeriod"/>
            </a:pPr>
            <a:r>
              <a:rPr lang="en-US" dirty="0">
                <a:ea typeface="Calibri"/>
                <a:cs typeface="Times New Roman"/>
              </a:rPr>
              <a:t>C</a:t>
            </a:r>
            <a:r>
              <a:rPr lang="en-US" dirty="0" smtClean="0">
                <a:ea typeface="Calibri"/>
                <a:cs typeface="Times New Roman"/>
              </a:rPr>
              <a:t>lick </a:t>
            </a:r>
            <a:r>
              <a:rPr lang="en-US" dirty="0">
                <a:ea typeface="Calibri"/>
                <a:cs typeface="Times New Roman"/>
              </a:rPr>
              <a:t>“Save and Preview” button.</a:t>
            </a:r>
          </a:p>
          <a:p>
            <a:pPr marL="685800" lvl="1" indent="-228600">
              <a:buFont typeface="+mj-lt"/>
              <a:buAutoNum type="arabicPeriod"/>
            </a:pPr>
            <a:r>
              <a:rPr lang="en-US" dirty="0">
                <a:ea typeface="Calibri"/>
                <a:cs typeface="Times New Roman"/>
              </a:rPr>
              <a:t>Follow the ACCEPTED instruction for 3 and 4 </a:t>
            </a:r>
            <a:r>
              <a:rPr lang="en-US" dirty="0" smtClean="0">
                <a:ea typeface="Calibri"/>
                <a:cs typeface="Times New Roman"/>
              </a:rPr>
              <a:t>from the previous page.</a:t>
            </a:r>
            <a:endParaRPr lang="en-US" dirty="0">
              <a:ea typeface="Calibri"/>
              <a:cs typeface="Times New Roman"/>
            </a:endParaRPr>
          </a:p>
          <a:p>
            <a:pPr lvl="1"/>
            <a:endParaRPr lang="en-US" dirty="0" smtClean="0">
              <a:ea typeface="Calibri"/>
              <a:cs typeface="Times New Roman"/>
            </a:endParaRPr>
          </a:p>
          <a:p>
            <a:endParaRPr lang="en-US" sz="1600" dirty="0">
              <a:ea typeface="Calibri"/>
              <a:cs typeface="Times New Roman"/>
            </a:endParaRPr>
          </a:p>
          <a:p>
            <a:endParaRPr lang="en-US" sz="1600" dirty="0">
              <a:ea typeface="Calibri"/>
              <a:cs typeface="Times New Roman"/>
            </a:endParaRPr>
          </a:p>
          <a:p>
            <a:endParaRPr lang="en-US" sz="1600" dirty="0" smtClean="0">
              <a:ea typeface="Calibri"/>
              <a:cs typeface="Times New Roman"/>
            </a:endParaRPr>
          </a:p>
          <a:p>
            <a:endParaRPr lang="en-US" dirty="0"/>
          </a:p>
        </p:txBody>
      </p:sp>
      <p:sp>
        <p:nvSpPr>
          <p:cNvPr id="3" name="Date Placeholder 2"/>
          <p:cNvSpPr>
            <a:spLocks noGrp="1"/>
          </p:cNvSpPr>
          <p:nvPr>
            <p:ph type="dt" sz="half" idx="10"/>
          </p:nvPr>
        </p:nvSpPr>
        <p:spPr/>
        <p:txBody>
          <a:bodyPr/>
          <a:lstStyle/>
          <a:p>
            <a:fld id="{60516CF6-31E9-4258-9D2A-497BDD38D0B5}" type="datetime1">
              <a:rPr lang="en-US" smtClean="0"/>
              <a:t>1/8/2016</a:t>
            </a:fld>
            <a:endParaRPr lang="en-US"/>
          </a:p>
        </p:txBody>
      </p:sp>
      <p:sp>
        <p:nvSpPr>
          <p:cNvPr id="6" name="Slide Number Placeholder 5"/>
          <p:cNvSpPr>
            <a:spLocks noGrp="1"/>
          </p:cNvSpPr>
          <p:nvPr>
            <p:ph type="sldNum" sz="quarter" idx="12"/>
          </p:nvPr>
        </p:nvSpPr>
        <p:spPr/>
        <p:txBody>
          <a:bodyPr/>
          <a:lstStyle/>
          <a:p>
            <a:fld id="{213F929B-39C1-4CD3-BF8A-DFFC82A6EC87}" type="slidenum">
              <a:rPr lang="en-US" smtClean="0"/>
              <a:t>32</a:t>
            </a:fld>
            <a:endParaRPr lang="en-US"/>
          </a:p>
        </p:txBody>
      </p:sp>
      <p:pic>
        <p:nvPicPr>
          <p:cNvPr id="9" name="Content Placeholder 8"/>
          <p:cNvPicPr>
            <a:picLocks noGrp="1"/>
          </p:cNvPicPr>
          <p:nvPr>
            <p:ph idx="1"/>
          </p:nvPr>
        </p:nvPicPr>
        <p:blipFill rotWithShape="1">
          <a:blip r:embed="rId3"/>
          <a:srcRect l="66751" t="12543" r="16533" b="19558"/>
          <a:stretch/>
        </p:blipFill>
        <p:spPr bwMode="auto">
          <a:xfrm>
            <a:off x="3825368" y="273050"/>
            <a:ext cx="4611114" cy="5853113"/>
          </a:xfrm>
          <a:prstGeom prst="rect">
            <a:avLst/>
          </a:prstGeom>
          <a:ln w="28575">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171953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Final submission</a:t>
            </a:r>
            <a:endParaRPr lang="en-US" sz="3200" dirty="0"/>
          </a:p>
        </p:txBody>
      </p:sp>
      <p:sp>
        <p:nvSpPr>
          <p:cNvPr id="3" name="Content Placeholder 2"/>
          <p:cNvSpPr>
            <a:spLocks noGrp="1"/>
          </p:cNvSpPr>
          <p:nvPr>
            <p:ph idx="1"/>
          </p:nvPr>
        </p:nvSpPr>
        <p:spPr>
          <a:xfrm>
            <a:off x="457200" y="1524000"/>
            <a:ext cx="8229600" cy="4602163"/>
          </a:xfrm>
        </p:spPr>
        <p:txBody>
          <a:bodyPr>
            <a:normAutofit/>
          </a:bodyPr>
          <a:lstStyle/>
          <a:p>
            <a:pPr marL="0" indent="0">
              <a:buNone/>
            </a:pPr>
            <a:r>
              <a:rPr lang="en-US" sz="2600" dirty="0" smtClean="0"/>
              <a:t>Present </a:t>
            </a:r>
            <a:r>
              <a:rPr lang="en-US" sz="2600" dirty="0"/>
              <a:t> </a:t>
            </a:r>
            <a:r>
              <a:rPr lang="en-US" sz="2600" dirty="0" smtClean="0"/>
              <a:t>the LEA/School IDEA </a:t>
            </a:r>
            <a:r>
              <a:rPr lang="en-US" sz="2600" dirty="0"/>
              <a:t>Part B SY </a:t>
            </a:r>
            <a:r>
              <a:rPr lang="en-US" sz="2600" dirty="0" smtClean="0"/>
              <a:t>2016-17 </a:t>
            </a:r>
            <a:r>
              <a:rPr lang="en-US" sz="2600" dirty="0"/>
              <a:t>Application </a:t>
            </a:r>
            <a:r>
              <a:rPr lang="en-US" sz="2600" u="sng" dirty="0" smtClean="0"/>
              <a:t>and</a:t>
            </a:r>
            <a:r>
              <a:rPr lang="en-US" sz="2600" dirty="0" smtClean="0"/>
              <a:t> the Special Education Spending Plan to the School Board for public comment, review and approval.</a:t>
            </a:r>
          </a:p>
          <a:p>
            <a:pPr marL="514350" indent="-514350">
              <a:buAutoNum type="arabicPeriod"/>
            </a:pPr>
            <a:r>
              <a:rPr lang="en-US" sz="2600" dirty="0" smtClean="0"/>
              <a:t>Obtain signatures from the required individuals. </a:t>
            </a:r>
            <a:r>
              <a:rPr lang="en-US" sz="2600" i="1" dirty="0" smtClean="0"/>
              <a:t>Note: Signature should be obtained on the date of approval or after</a:t>
            </a:r>
            <a:r>
              <a:rPr lang="en-US" sz="2600" dirty="0" smtClean="0"/>
              <a:t>.</a:t>
            </a:r>
          </a:p>
          <a:p>
            <a:pPr marL="514350" indent="-514350">
              <a:buAutoNum type="arabicPeriod"/>
            </a:pPr>
            <a:r>
              <a:rPr lang="en-US" sz="2600" dirty="0" smtClean="0"/>
              <a:t>Upload only the signature page </a:t>
            </a:r>
            <a:r>
              <a:rPr lang="en-US" sz="2600" dirty="0"/>
              <a:t>of the LEA/School IDEA Part </a:t>
            </a:r>
            <a:r>
              <a:rPr lang="en-US" sz="2600" dirty="0" smtClean="0"/>
              <a:t>B application in the </a:t>
            </a:r>
            <a:r>
              <a:rPr lang="en-US" sz="2600" dirty="0" smtClean="0">
                <a:solidFill>
                  <a:srgbClr val="FF0000"/>
                </a:solidFill>
              </a:rPr>
              <a:t>IDEA Part B SY2016-2017</a:t>
            </a:r>
            <a:r>
              <a:rPr lang="en-US" sz="2600" dirty="0" smtClean="0"/>
              <a:t> folder and/or revised Special Education Spending Plan. </a:t>
            </a:r>
            <a:endParaRPr lang="en-US" sz="2600" dirty="0"/>
          </a:p>
        </p:txBody>
      </p:sp>
      <p:sp>
        <p:nvSpPr>
          <p:cNvPr id="4" name="Date Placeholder 3"/>
          <p:cNvSpPr>
            <a:spLocks noGrp="1"/>
          </p:cNvSpPr>
          <p:nvPr>
            <p:ph type="dt" sz="half" idx="10"/>
          </p:nvPr>
        </p:nvSpPr>
        <p:spPr/>
        <p:txBody>
          <a:bodyPr/>
          <a:lstStyle/>
          <a:p>
            <a:fld id="{FEBD1879-F6AB-4574-AC3A-6C122B0D9A3B}" type="datetime1">
              <a:rPr lang="en-US" smtClean="0"/>
              <a:t>1/8/2016</a:t>
            </a:fld>
            <a:endParaRPr lang="en-US"/>
          </a:p>
        </p:txBody>
      </p:sp>
      <p:sp>
        <p:nvSpPr>
          <p:cNvPr id="5" name="Slide Number Placeholder 4"/>
          <p:cNvSpPr>
            <a:spLocks noGrp="1"/>
          </p:cNvSpPr>
          <p:nvPr>
            <p:ph type="sldNum" sz="quarter" idx="12"/>
          </p:nvPr>
        </p:nvSpPr>
        <p:spPr/>
        <p:txBody>
          <a:bodyPr/>
          <a:lstStyle/>
          <a:p>
            <a:fld id="{213F929B-39C1-4CD3-BF8A-DFFC82A6EC87}" type="slidenum">
              <a:rPr lang="en-US" smtClean="0"/>
              <a:t>33</a:t>
            </a:fld>
            <a:endParaRPr lang="en-US"/>
          </a:p>
        </p:txBody>
      </p:sp>
    </p:spTree>
    <p:extLst>
      <p:ext uri="{BB962C8B-B14F-4D97-AF65-F5344CB8AC3E}">
        <p14:creationId xmlns:p14="http://schemas.microsoft.com/office/powerpoint/2010/main" val="2102414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600" dirty="0" smtClean="0"/>
              <a:t>Responsible Person for submission of reports</a:t>
            </a:r>
            <a:endParaRPr lang="en-US" sz="3600" dirty="0"/>
          </a:p>
        </p:txBody>
      </p:sp>
      <p:sp>
        <p:nvSpPr>
          <p:cNvPr id="6" name="Content Placeholder 5"/>
          <p:cNvSpPr>
            <a:spLocks noGrp="1"/>
          </p:cNvSpPr>
          <p:nvPr>
            <p:ph idx="1"/>
          </p:nvPr>
        </p:nvSpPr>
        <p:spPr/>
        <p:txBody>
          <a:bodyPr>
            <a:normAutofit fontScale="85000" lnSpcReduction="10000"/>
          </a:bodyPr>
          <a:lstStyle/>
          <a:p>
            <a:r>
              <a:rPr lang="en-US" sz="2800" dirty="0" smtClean="0"/>
              <a:t>The LEA/School IDEA Part B application and the Special Education Spending Plan is submitted directly into the Native Star.  Signatory page, additional CAU documents (if applicable)must be uploaded to “Document Upload” folder, and </a:t>
            </a:r>
            <a:r>
              <a:rPr lang="en-US" sz="2800" dirty="0" smtClean="0">
                <a:solidFill>
                  <a:srgbClr val="FF0000"/>
                </a:solidFill>
              </a:rPr>
              <a:t>IDEA Part B SY16-17 </a:t>
            </a:r>
            <a:r>
              <a:rPr lang="en-US" sz="2800" dirty="0" smtClean="0"/>
              <a:t>file cabinet.</a:t>
            </a:r>
          </a:p>
          <a:p>
            <a:pPr marL="0" indent="0">
              <a:buNone/>
            </a:pPr>
            <a:r>
              <a:rPr lang="en-US" sz="2800" dirty="0" smtClean="0"/>
              <a:t>  </a:t>
            </a:r>
          </a:p>
          <a:p>
            <a:r>
              <a:rPr lang="en-US" sz="2800" dirty="0" smtClean="0"/>
              <a:t>The Administrator: </a:t>
            </a:r>
          </a:p>
          <a:p>
            <a:pPr lvl="2"/>
            <a:r>
              <a:rPr lang="en-US" dirty="0" smtClean="0"/>
              <a:t>May log the special education staff member into Native Star to complete the documents.</a:t>
            </a:r>
          </a:p>
          <a:p>
            <a:pPr lvl="2"/>
            <a:r>
              <a:rPr lang="en-US" dirty="0" smtClean="0"/>
              <a:t>May provide the login and password to the special education staff member completing the report with a clear understanding that they must not write to any other reports in the system. </a:t>
            </a:r>
            <a:endParaRPr lang="en-US" dirty="0"/>
          </a:p>
          <a:p>
            <a:pPr lvl="2"/>
            <a:r>
              <a:rPr lang="en-US" dirty="0"/>
              <a:t>May submit the application and spending plan.</a:t>
            </a:r>
          </a:p>
          <a:p>
            <a:pPr marL="914400" lvl="2" indent="0">
              <a:buNone/>
            </a:pPr>
            <a:endParaRPr lang="en-US" dirty="0" smtClean="0"/>
          </a:p>
        </p:txBody>
      </p:sp>
      <p:sp>
        <p:nvSpPr>
          <p:cNvPr id="7" name="Slide Number Placeholder 6"/>
          <p:cNvSpPr>
            <a:spLocks noGrp="1"/>
          </p:cNvSpPr>
          <p:nvPr>
            <p:ph type="sldNum" sz="quarter" idx="12"/>
          </p:nvPr>
        </p:nvSpPr>
        <p:spPr/>
        <p:txBody>
          <a:bodyPr/>
          <a:lstStyle/>
          <a:p>
            <a:fld id="{88085EC1-229D-4008-A81F-FEBCA8742978}" type="slidenum">
              <a:rPr lang="en-US" smtClean="0"/>
              <a:t>34</a:t>
            </a:fld>
            <a:endParaRPr lang="en-US"/>
          </a:p>
        </p:txBody>
      </p:sp>
      <p:sp>
        <p:nvSpPr>
          <p:cNvPr id="2" name="Date Placeholder 1"/>
          <p:cNvSpPr>
            <a:spLocks noGrp="1"/>
          </p:cNvSpPr>
          <p:nvPr>
            <p:ph type="dt" sz="half" idx="10"/>
          </p:nvPr>
        </p:nvSpPr>
        <p:spPr/>
        <p:txBody>
          <a:bodyPr/>
          <a:lstStyle/>
          <a:p>
            <a:fld id="{A485FECE-7D1B-4739-A549-2DBA4F12C173}" type="datetime1">
              <a:rPr lang="en-US" smtClean="0"/>
              <a:t>1/8/2016</a:t>
            </a:fld>
            <a:endParaRPr lang="en-US"/>
          </a:p>
        </p:txBody>
      </p:sp>
    </p:spTree>
    <p:extLst>
      <p:ext uri="{BB962C8B-B14F-4D97-AF65-F5344CB8AC3E}">
        <p14:creationId xmlns:p14="http://schemas.microsoft.com/office/powerpoint/2010/main" val="10407305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Frequently Asked Questions</a:t>
            </a:r>
            <a:endParaRPr lang="en-US" dirty="0"/>
          </a:p>
        </p:txBody>
      </p:sp>
      <p:sp>
        <p:nvSpPr>
          <p:cNvPr id="3" name="Content Placeholder 2"/>
          <p:cNvSpPr>
            <a:spLocks noGrp="1"/>
          </p:cNvSpPr>
          <p:nvPr>
            <p:ph idx="1"/>
          </p:nvPr>
        </p:nvSpPr>
        <p:spPr/>
        <p:txBody>
          <a:bodyPr/>
          <a:lstStyle/>
          <a:p>
            <a:pPr marL="0" indent="0">
              <a:buNone/>
            </a:pPr>
            <a:r>
              <a:rPr lang="en-US" sz="2800" dirty="0" smtClean="0"/>
              <a:t>Q1. How do I print the documents? </a:t>
            </a:r>
          </a:p>
          <a:p>
            <a:pPr marL="514350" indent="-514350">
              <a:buAutoNum type="alphaUcPeriod"/>
            </a:pPr>
            <a:r>
              <a:rPr lang="en-US" sz="2800" dirty="0" smtClean="0"/>
              <a:t>Select the page you want printed. Ctrl + P on the keyboard. </a:t>
            </a:r>
          </a:p>
          <a:p>
            <a:pPr marL="0" indent="0">
              <a:buNone/>
            </a:pPr>
            <a:endParaRPr lang="en-US" sz="2800" dirty="0" smtClean="0"/>
          </a:p>
          <a:p>
            <a:pPr marL="0" indent="0">
              <a:buNone/>
            </a:pPr>
            <a:r>
              <a:rPr lang="en-US" sz="2800" dirty="0" smtClean="0"/>
              <a:t>Q2. How do I upload the documents into Native Star?</a:t>
            </a:r>
          </a:p>
          <a:p>
            <a:pPr marL="514350" indent="-514350">
              <a:buAutoNum type="alphaUcPeriod"/>
            </a:pPr>
            <a:r>
              <a:rPr lang="en-US" sz="2800" dirty="0" smtClean="0"/>
              <a:t>See directions in this PowerPoint (slides 19-24).</a:t>
            </a:r>
          </a:p>
          <a:p>
            <a:pPr marL="0" indent="0">
              <a:buNone/>
            </a:pPr>
            <a:endParaRPr lang="en-US" dirty="0"/>
          </a:p>
        </p:txBody>
      </p:sp>
      <p:sp>
        <p:nvSpPr>
          <p:cNvPr id="4" name="Date Placeholder 3"/>
          <p:cNvSpPr>
            <a:spLocks noGrp="1"/>
          </p:cNvSpPr>
          <p:nvPr>
            <p:ph type="dt" sz="half" idx="10"/>
          </p:nvPr>
        </p:nvSpPr>
        <p:spPr/>
        <p:txBody>
          <a:bodyPr/>
          <a:lstStyle/>
          <a:p>
            <a:fld id="{0DFC50C7-B540-4394-8A7A-F448D4C9E6E6}" type="datetime1">
              <a:rPr lang="en-US" smtClean="0"/>
              <a:t>1/8/2016</a:t>
            </a:fld>
            <a:endParaRPr lang="en-US"/>
          </a:p>
        </p:txBody>
      </p:sp>
      <p:sp>
        <p:nvSpPr>
          <p:cNvPr id="5" name="Slide Number Placeholder 4"/>
          <p:cNvSpPr>
            <a:spLocks noGrp="1"/>
          </p:cNvSpPr>
          <p:nvPr>
            <p:ph type="sldNum" sz="quarter" idx="12"/>
          </p:nvPr>
        </p:nvSpPr>
        <p:spPr/>
        <p:txBody>
          <a:bodyPr/>
          <a:lstStyle/>
          <a:p>
            <a:fld id="{213F929B-39C1-4CD3-BF8A-DFFC82A6EC87}" type="slidenum">
              <a:rPr lang="en-US" smtClean="0"/>
              <a:t>35</a:t>
            </a:fld>
            <a:endParaRPr lang="en-US"/>
          </a:p>
        </p:txBody>
      </p:sp>
    </p:spTree>
    <p:extLst>
      <p:ext uri="{BB962C8B-B14F-4D97-AF65-F5344CB8AC3E}">
        <p14:creationId xmlns:p14="http://schemas.microsoft.com/office/powerpoint/2010/main" val="37353259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Continue – Frequently Asked Questions</a:t>
            </a:r>
            <a:endParaRPr lang="en-US" sz="3600" dirty="0"/>
          </a:p>
        </p:txBody>
      </p:sp>
      <p:sp>
        <p:nvSpPr>
          <p:cNvPr id="3" name="Content Placeholder 2"/>
          <p:cNvSpPr>
            <a:spLocks noGrp="1"/>
          </p:cNvSpPr>
          <p:nvPr>
            <p:ph idx="1"/>
          </p:nvPr>
        </p:nvSpPr>
        <p:spPr/>
        <p:txBody>
          <a:bodyPr>
            <a:normAutofit fontScale="70000" lnSpcReduction="20000"/>
          </a:bodyPr>
          <a:lstStyle/>
          <a:p>
            <a:pPr marL="0" indent="0">
              <a:buNone/>
            </a:pPr>
            <a:r>
              <a:rPr lang="en-US" dirty="0" smtClean="0"/>
              <a:t>Q3.  Can a school relinquish their decision from doing CEIS activity during the School Year?</a:t>
            </a:r>
          </a:p>
          <a:p>
            <a:pPr marL="514350" indent="-514350">
              <a:buAutoNum type="alphaUcPeriod"/>
            </a:pPr>
            <a:r>
              <a:rPr lang="en-US" dirty="0" smtClean="0"/>
              <a:t>Yes. Then do Q4 below</a:t>
            </a:r>
          </a:p>
          <a:p>
            <a:pPr marL="0" indent="0">
              <a:buNone/>
            </a:pPr>
            <a:endParaRPr lang="en-US" dirty="0" smtClean="0"/>
          </a:p>
          <a:p>
            <a:pPr marL="0" indent="0">
              <a:buNone/>
            </a:pPr>
            <a:r>
              <a:rPr lang="en-US" dirty="0" smtClean="0"/>
              <a:t>Q4.  What documentation do I need to provide?</a:t>
            </a:r>
            <a:endParaRPr lang="en-US" dirty="0">
              <a:solidFill>
                <a:srgbClr val="FF0000"/>
              </a:solidFill>
            </a:endParaRPr>
          </a:p>
          <a:p>
            <a:pPr marL="914400" lvl="1" indent="-514350">
              <a:buFont typeface="+mj-lt"/>
              <a:buAutoNum type="arabicPeriod"/>
            </a:pPr>
            <a:r>
              <a:rPr lang="en-US" dirty="0" smtClean="0"/>
              <a:t>Tribally Controlled School:  Write a letter explaining the reason for opting out of CEIS activity on a school letter head with the following signatures: </a:t>
            </a:r>
          </a:p>
          <a:p>
            <a:pPr marL="1314450" lvl="2" indent="-514350"/>
            <a:r>
              <a:rPr lang="en-US" dirty="0" smtClean="0"/>
              <a:t>School administrator</a:t>
            </a:r>
          </a:p>
          <a:p>
            <a:pPr marL="1314450" lvl="2" indent="-514350"/>
            <a:r>
              <a:rPr lang="en-US" dirty="0" smtClean="0"/>
              <a:t>School Board President or Representative </a:t>
            </a:r>
          </a:p>
          <a:p>
            <a:pPr marL="800100" lvl="2" indent="0">
              <a:buNone/>
            </a:pPr>
            <a:endParaRPr lang="en-US" dirty="0" smtClean="0"/>
          </a:p>
          <a:p>
            <a:pPr marL="914400" lvl="1" indent="-514350">
              <a:buFont typeface="+mj-lt"/>
              <a:buAutoNum type="arabicPeriod"/>
            </a:pPr>
            <a:r>
              <a:rPr lang="en-US" dirty="0" smtClean="0"/>
              <a:t>BIE Operated schools:  Write a Memorandum explaining the reason for opting out of CEIS activity on a school letter head with the following signatures:</a:t>
            </a:r>
            <a:endParaRPr lang="en-US" dirty="0" smtClean="0">
              <a:solidFill>
                <a:srgbClr val="FF0000"/>
              </a:solidFill>
            </a:endParaRPr>
          </a:p>
          <a:p>
            <a:pPr marL="1314450" lvl="2" indent="-514350"/>
            <a:r>
              <a:rPr lang="en-US" dirty="0" smtClean="0"/>
              <a:t>School Administrator</a:t>
            </a:r>
          </a:p>
          <a:p>
            <a:pPr marL="1314450" lvl="2" indent="-514350"/>
            <a:r>
              <a:rPr lang="en-US" dirty="0" smtClean="0"/>
              <a:t>School Board President or Representative</a:t>
            </a:r>
          </a:p>
        </p:txBody>
      </p:sp>
      <p:sp>
        <p:nvSpPr>
          <p:cNvPr id="4" name="Date Placeholder 3"/>
          <p:cNvSpPr>
            <a:spLocks noGrp="1"/>
          </p:cNvSpPr>
          <p:nvPr>
            <p:ph type="dt" sz="half" idx="10"/>
          </p:nvPr>
        </p:nvSpPr>
        <p:spPr/>
        <p:txBody>
          <a:bodyPr/>
          <a:lstStyle/>
          <a:p>
            <a:fld id="{C8FA9F60-EE77-4067-9BF5-55ACD0A84EB7}" type="datetime1">
              <a:rPr lang="en-US" smtClean="0"/>
              <a:t>1/8/2016</a:t>
            </a:fld>
            <a:endParaRPr lang="en-US"/>
          </a:p>
        </p:txBody>
      </p:sp>
      <p:sp>
        <p:nvSpPr>
          <p:cNvPr id="5" name="Slide Number Placeholder 4"/>
          <p:cNvSpPr>
            <a:spLocks noGrp="1"/>
          </p:cNvSpPr>
          <p:nvPr>
            <p:ph type="sldNum" sz="quarter" idx="12"/>
          </p:nvPr>
        </p:nvSpPr>
        <p:spPr/>
        <p:txBody>
          <a:bodyPr/>
          <a:lstStyle/>
          <a:p>
            <a:fld id="{213F929B-39C1-4CD3-BF8A-DFFC82A6EC87}" type="slidenum">
              <a:rPr lang="en-US" smtClean="0"/>
              <a:t>36</a:t>
            </a:fld>
            <a:endParaRPr lang="en-US"/>
          </a:p>
        </p:txBody>
      </p:sp>
    </p:spTree>
    <p:extLst>
      <p:ext uri="{BB962C8B-B14F-4D97-AF65-F5344CB8AC3E}">
        <p14:creationId xmlns:p14="http://schemas.microsoft.com/office/powerpoint/2010/main" val="1872640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Continue – Frequently Asked Questions</a:t>
            </a:r>
            <a:endParaRPr lang="en-US" sz="3600" dirty="0"/>
          </a:p>
        </p:txBody>
      </p:sp>
      <p:sp>
        <p:nvSpPr>
          <p:cNvPr id="3" name="Content Placeholder 2"/>
          <p:cNvSpPr>
            <a:spLocks noGrp="1"/>
          </p:cNvSpPr>
          <p:nvPr>
            <p:ph idx="1"/>
          </p:nvPr>
        </p:nvSpPr>
        <p:spPr/>
        <p:txBody>
          <a:bodyPr>
            <a:noAutofit/>
          </a:bodyPr>
          <a:lstStyle/>
          <a:p>
            <a:pPr marL="0" indent="0">
              <a:buNone/>
            </a:pPr>
            <a:r>
              <a:rPr lang="en-US" sz="2400" dirty="0" smtClean="0"/>
              <a:t>Q5.  Which documents do I need to upload</a:t>
            </a:r>
          </a:p>
          <a:p>
            <a:pPr marL="514350" indent="-514350">
              <a:buAutoNum type="alphaUcPeriod"/>
            </a:pPr>
            <a:r>
              <a:rPr lang="en-US" sz="2400" dirty="0" smtClean="0"/>
              <a:t>The documents to upload include:</a:t>
            </a:r>
          </a:p>
          <a:p>
            <a:pPr marL="914400" lvl="1" indent="-514350">
              <a:buAutoNum type="arabicPeriod"/>
            </a:pPr>
            <a:r>
              <a:rPr lang="en-US" sz="2400" dirty="0" smtClean="0"/>
              <a:t>All schools:  Page 6 – LEA CERTIFICATION </a:t>
            </a:r>
          </a:p>
          <a:p>
            <a:pPr marL="914400" lvl="1" indent="-514350">
              <a:buAutoNum type="arabicPeriod"/>
            </a:pPr>
            <a:r>
              <a:rPr lang="en-US" sz="2400" dirty="0" smtClean="0"/>
              <a:t>All schools: The Special Education Spending Plan </a:t>
            </a:r>
          </a:p>
          <a:p>
            <a:pPr marL="914400" lvl="1" indent="-514350">
              <a:buAutoNum type="arabicPeriod"/>
            </a:pPr>
            <a:r>
              <a:rPr lang="en-US" sz="2400" dirty="0" smtClean="0">
                <a:solidFill>
                  <a:srgbClr val="FF0000"/>
                </a:solidFill>
              </a:rPr>
              <a:t>Optional:  </a:t>
            </a:r>
            <a:r>
              <a:rPr lang="en-US" sz="2400" dirty="0"/>
              <a:t>S</a:t>
            </a:r>
            <a:r>
              <a:rPr lang="en-US" sz="2400" dirty="0" smtClean="0"/>
              <a:t>chools with CAU agreement must upload the following:</a:t>
            </a:r>
            <a:endParaRPr lang="en-US" sz="2400" dirty="0" smtClean="0">
              <a:solidFill>
                <a:srgbClr val="FF0000"/>
              </a:solidFill>
            </a:endParaRPr>
          </a:p>
          <a:p>
            <a:pPr marL="1314450" lvl="2" indent="-514350"/>
            <a:r>
              <a:rPr lang="en-US" dirty="0" smtClean="0"/>
              <a:t>A Narrative </a:t>
            </a:r>
          </a:p>
          <a:p>
            <a:pPr marL="1314450" lvl="2" indent="-514350"/>
            <a:r>
              <a:rPr lang="en-US" dirty="0" smtClean="0"/>
              <a:t>Scope of work</a:t>
            </a:r>
          </a:p>
          <a:p>
            <a:pPr marL="1314450" lvl="2" indent="-514350"/>
            <a:r>
              <a:rPr lang="en-US" dirty="0" smtClean="0"/>
              <a:t>CSW – SPED Spending Plan</a:t>
            </a:r>
          </a:p>
        </p:txBody>
      </p:sp>
      <p:sp>
        <p:nvSpPr>
          <p:cNvPr id="4" name="Date Placeholder 3"/>
          <p:cNvSpPr>
            <a:spLocks noGrp="1"/>
          </p:cNvSpPr>
          <p:nvPr>
            <p:ph type="dt" sz="half" idx="10"/>
          </p:nvPr>
        </p:nvSpPr>
        <p:spPr/>
        <p:txBody>
          <a:bodyPr/>
          <a:lstStyle/>
          <a:p>
            <a:fld id="{4FFE0E01-79D6-4D06-8AF1-A2C57D722DEF}" type="datetime1">
              <a:rPr lang="en-US" smtClean="0"/>
              <a:t>1/8/2016</a:t>
            </a:fld>
            <a:endParaRPr lang="en-US"/>
          </a:p>
        </p:txBody>
      </p:sp>
      <p:sp>
        <p:nvSpPr>
          <p:cNvPr id="5" name="Slide Number Placeholder 4"/>
          <p:cNvSpPr>
            <a:spLocks noGrp="1"/>
          </p:cNvSpPr>
          <p:nvPr>
            <p:ph type="sldNum" sz="quarter" idx="12"/>
          </p:nvPr>
        </p:nvSpPr>
        <p:spPr/>
        <p:txBody>
          <a:bodyPr/>
          <a:lstStyle/>
          <a:p>
            <a:fld id="{213F929B-39C1-4CD3-BF8A-DFFC82A6EC87}" type="slidenum">
              <a:rPr lang="en-US" smtClean="0"/>
              <a:t>37</a:t>
            </a:fld>
            <a:endParaRPr lang="en-US"/>
          </a:p>
        </p:txBody>
      </p:sp>
    </p:spTree>
    <p:extLst>
      <p:ext uri="{BB962C8B-B14F-4D97-AF65-F5344CB8AC3E}">
        <p14:creationId xmlns:p14="http://schemas.microsoft.com/office/powerpoint/2010/main" val="13468923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Information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a:t>Laura N. Tsosie, Education Program Specialist, </a:t>
            </a:r>
            <a:r>
              <a:rPr lang="en-US" dirty="0">
                <a:hlinkClick r:id="rId4"/>
              </a:rPr>
              <a:t>laura.tsosie@bie.edu</a:t>
            </a:r>
            <a:r>
              <a:rPr lang="en-US" dirty="0"/>
              <a:t>, phone #:  (</a:t>
            </a:r>
            <a:r>
              <a:rPr lang="en-US" dirty="0" smtClean="0"/>
              <a:t>505)563-5275</a:t>
            </a:r>
          </a:p>
          <a:p>
            <a:pPr marL="0" indent="0">
              <a:buNone/>
            </a:pPr>
            <a:endParaRPr lang="en-US" dirty="0"/>
          </a:p>
          <a:p>
            <a:r>
              <a:rPr lang="en-US" dirty="0"/>
              <a:t>Connie Albert, Education Program Specialist, </a:t>
            </a:r>
            <a:r>
              <a:rPr lang="en-US" dirty="0">
                <a:hlinkClick r:id="rId5"/>
              </a:rPr>
              <a:t>connie.albert@bie.edu</a:t>
            </a:r>
            <a:r>
              <a:rPr lang="en-US" dirty="0"/>
              <a:t>, phone #:  (</a:t>
            </a:r>
            <a:r>
              <a:rPr lang="en-US" dirty="0" smtClean="0"/>
              <a:t>505)563-5180</a:t>
            </a:r>
          </a:p>
          <a:p>
            <a:pPr marL="0" indent="0">
              <a:buNone/>
            </a:pPr>
            <a:endParaRPr lang="en-US" dirty="0"/>
          </a:p>
          <a:p>
            <a:r>
              <a:rPr lang="en-US" dirty="0" smtClean="0"/>
              <a:t>Gloria Yepa, Supervisory Education Program Specialist, </a:t>
            </a:r>
            <a:r>
              <a:rPr lang="en-US" dirty="0" smtClean="0">
                <a:hlinkClick r:id="rId6"/>
              </a:rPr>
              <a:t>gloria.yepa@bie.edu</a:t>
            </a:r>
            <a:r>
              <a:rPr lang="en-US" dirty="0" smtClean="0"/>
              <a:t>, phone #:  (505)563-5264</a:t>
            </a:r>
          </a:p>
          <a:p>
            <a:endParaRPr lang="en-US" dirty="0"/>
          </a:p>
          <a:p>
            <a:endParaRPr lang="en-US" dirty="0"/>
          </a:p>
        </p:txBody>
      </p:sp>
      <p:sp>
        <p:nvSpPr>
          <p:cNvPr id="4" name="Slide Number Placeholder 3"/>
          <p:cNvSpPr>
            <a:spLocks noGrp="1"/>
          </p:cNvSpPr>
          <p:nvPr>
            <p:ph type="sldNum" sz="quarter" idx="12"/>
          </p:nvPr>
        </p:nvSpPr>
        <p:spPr/>
        <p:txBody>
          <a:bodyPr/>
          <a:lstStyle/>
          <a:p>
            <a:fld id="{88085EC1-229D-4008-A81F-FEBCA8742978}" type="slidenum">
              <a:rPr lang="en-US" smtClean="0"/>
              <a:t>38</a:t>
            </a:fld>
            <a:endParaRPr lang="en-US"/>
          </a:p>
        </p:txBody>
      </p:sp>
      <p:sp>
        <p:nvSpPr>
          <p:cNvPr id="5" name="Date Placeholder 4"/>
          <p:cNvSpPr>
            <a:spLocks noGrp="1"/>
          </p:cNvSpPr>
          <p:nvPr>
            <p:ph type="dt" sz="half" idx="10"/>
          </p:nvPr>
        </p:nvSpPr>
        <p:spPr/>
        <p:txBody>
          <a:bodyPr/>
          <a:lstStyle/>
          <a:p>
            <a:fld id="{DFC3BEB0-205E-4E00-AF2C-255D2FF771DF}" type="datetime1">
              <a:rPr lang="en-US" smtClean="0"/>
              <a:t>1/8/2016</a:t>
            </a:fld>
            <a:endParaRPr lang="en-US"/>
          </a:p>
        </p:txBody>
      </p:sp>
    </p:spTree>
    <p:extLst>
      <p:ext uri="{BB962C8B-B14F-4D97-AF65-F5344CB8AC3E}">
        <p14:creationId xmlns:p14="http://schemas.microsoft.com/office/powerpoint/2010/main" val="33487147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t>How to Login?</a:t>
            </a:r>
            <a:br>
              <a:rPr lang="en-US" dirty="0" smtClean="0"/>
            </a:br>
            <a:r>
              <a:rPr lang="en-US" dirty="0" smtClean="0"/>
              <a:t/>
            </a:r>
            <a:br>
              <a:rPr lang="en-US" dirty="0" smtClean="0"/>
            </a:br>
            <a:r>
              <a:rPr lang="en-US" dirty="0" smtClean="0"/>
              <a:t>Step 1:</a:t>
            </a:r>
            <a:endParaRPr lang="en-US" dirty="0"/>
          </a:p>
        </p:txBody>
      </p:sp>
      <p:sp>
        <p:nvSpPr>
          <p:cNvPr id="18" name="Text Placeholder 17"/>
          <p:cNvSpPr>
            <a:spLocks noGrp="1"/>
          </p:cNvSpPr>
          <p:nvPr>
            <p:ph type="body" sz="half" idx="2"/>
          </p:nvPr>
        </p:nvSpPr>
        <p:spPr/>
        <p:txBody>
          <a:bodyPr>
            <a:normAutofit/>
          </a:bodyPr>
          <a:lstStyle/>
          <a:p>
            <a:r>
              <a:rPr lang="en-US" sz="1600" dirty="0" smtClean="0"/>
              <a:t>On the Internet type in </a:t>
            </a:r>
            <a:r>
              <a:rPr lang="en-US" sz="1600" dirty="0" smtClean="0">
                <a:hlinkClick r:id="rId3"/>
              </a:rPr>
              <a:t>www.bie.edu</a:t>
            </a:r>
            <a:r>
              <a:rPr lang="en-US" sz="1600" dirty="0"/>
              <a:t> </a:t>
            </a:r>
            <a:r>
              <a:rPr lang="en-US" sz="1600" dirty="0" smtClean="0"/>
              <a:t>to open the BIE website.  Once you open you will see the BIE homepage (see right clip).  On the BIE homepage, look to the far right hand side, and use the scroll bar to move the page down until you see</a:t>
            </a:r>
            <a:r>
              <a:rPr lang="en-US" sz="1600" b="1" dirty="0" smtClean="0"/>
              <a:t> NATIVE STAR:  BIE’s tool for Continuous School Improvement </a:t>
            </a:r>
            <a:r>
              <a:rPr lang="en-US" sz="1600" dirty="0" smtClean="0"/>
              <a:t>and click on the first highlighted word </a:t>
            </a:r>
            <a:r>
              <a:rPr lang="en-US" sz="1600" u="sng" dirty="0" smtClean="0">
                <a:solidFill>
                  <a:srgbClr val="D60093"/>
                </a:solidFill>
              </a:rPr>
              <a:t>here</a:t>
            </a:r>
            <a:r>
              <a:rPr lang="en-US" sz="1600" dirty="0"/>
              <a:t> </a:t>
            </a:r>
            <a:r>
              <a:rPr lang="en-US" sz="1600" dirty="0" smtClean="0"/>
              <a:t>(see </a:t>
            </a:r>
            <a:r>
              <a:rPr lang="en-US" sz="1600" dirty="0" smtClean="0">
                <a:solidFill>
                  <a:srgbClr val="FF0000"/>
                </a:solidFill>
              </a:rPr>
              <a:t>RED Arrow</a:t>
            </a:r>
            <a:r>
              <a:rPr lang="en-US" sz="1600" dirty="0" smtClean="0"/>
              <a:t>)  </a:t>
            </a:r>
            <a:endParaRPr lang="en-US" sz="1600" dirty="0"/>
          </a:p>
        </p:txBody>
      </p:sp>
      <p:sp>
        <p:nvSpPr>
          <p:cNvPr id="21" name="Slide Number Placeholder 20"/>
          <p:cNvSpPr>
            <a:spLocks noGrp="1"/>
          </p:cNvSpPr>
          <p:nvPr>
            <p:ph type="sldNum" sz="quarter" idx="12"/>
          </p:nvPr>
        </p:nvSpPr>
        <p:spPr/>
        <p:txBody>
          <a:bodyPr/>
          <a:lstStyle/>
          <a:p>
            <a:fld id="{88085EC1-229D-4008-A81F-FEBCA8742978}" type="slidenum">
              <a:rPr lang="en-US" smtClean="0"/>
              <a:t>4</a:t>
            </a:fld>
            <a:endParaRPr lang="en-US"/>
          </a:p>
        </p:txBody>
      </p:sp>
      <p:sp>
        <p:nvSpPr>
          <p:cNvPr id="2" name="Date Placeholder 1"/>
          <p:cNvSpPr>
            <a:spLocks noGrp="1"/>
          </p:cNvSpPr>
          <p:nvPr>
            <p:ph type="dt" sz="half" idx="10"/>
          </p:nvPr>
        </p:nvSpPr>
        <p:spPr/>
        <p:txBody>
          <a:bodyPr/>
          <a:lstStyle/>
          <a:p>
            <a:fld id="{12A9FA8E-09D2-4BF0-8E03-7F33A461B735}" type="datetime1">
              <a:rPr lang="en-US" smtClean="0"/>
              <a:t>1/8/2016</a:t>
            </a:fld>
            <a:endParaRPr lang="en-US"/>
          </a:p>
        </p:txBody>
      </p:sp>
      <p:pic>
        <p:nvPicPr>
          <p:cNvPr id="9" name="Content Placeholder 8"/>
          <p:cNvPicPr>
            <a:picLocks noGrp="1"/>
          </p:cNvPicPr>
          <p:nvPr>
            <p:ph idx="1"/>
          </p:nvPr>
        </p:nvPicPr>
        <p:blipFill rotWithShape="1">
          <a:blip r:embed="rId4"/>
          <a:srcRect l="13422" r="64142" b="18590"/>
          <a:stretch/>
        </p:blipFill>
        <p:spPr bwMode="auto">
          <a:xfrm>
            <a:off x="3575050" y="301449"/>
            <a:ext cx="5111750" cy="5796315"/>
          </a:xfrm>
          <a:prstGeom prst="rect">
            <a:avLst/>
          </a:prstGeom>
          <a:ln w="12700">
            <a:solidFill>
              <a:schemeClr val="tx1"/>
            </a:solidFill>
          </a:ln>
          <a:extLst>
            <a:ext uri="{53640926-AAD7-44D8-BBD7-CCE9431645EC}">
              <a14:shadowObscured xmlns:a14="http://schemas.microsoft.com/office/drawing/2010/main"/>
            </a:ext>
          </a:extLst>
        </p:spPr>
      </p:pic>
      <p:sp>
        <p:nvSpPr>
          <p:cNvPr id="4" name="Left Arrow 3"/>
          <p:cNvSpPr/>
          <p:nvPr/>
        </p:nvSpPr>
        <p:spPr>
          <a:xfrm>
            <a:off x="8229600" y="5029200"/>
            <a:ext cx="838200" cy="33367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72049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2:</a:t>
            </a:r>
            <a:endParaRPr lang="en-US" dirty="0"/>
          </a:p>
        </p:txBody>
      </p:sp>
      <p:sp>
        <p:nvSpPr>
          <p:cNvPr id="4" name="Text Placeholder 3"/>
          <p:cNvSpPr>
            <a:spLocks noGrp="1"/>
          </p:cNvSpPr>
          <p:nvPr>
            <p:ph type="body" sz="half" idx="2"/>
          </p:nvPr>
        </p:nvSpPr>
        <p:spPr>
          <a:xfrm>
            <a:off x="457200" y="1676400"/>
            <a:ext cx="3008313" cy="4449763"/>
          </a:xfrm>
        </p:spPr>
        <p:txBody>
          <a:bodyPr>
            <a:normAutofit/>
          </a:bodyPr>
          <a:lstStyle/>
          <a:p>
            <a:pPr marL="285750" indent="-285750">
              <a:buFont typeface="Arial" pitchFamily="34" charset="0"/>
              <a:buChar char="•"/>
            </a:pPr>
            <a:r>
              <a:rPr lang="en-US" sz="1600" dirty="0" smtClean="0"/>
              <a:t>Enter the school Login and Password, then click on the LOGIN button.</a:t>
            </a:r>
          </a:p>
          <a:p>
            <a:pPr marL="285750" indent="-285750">
              <a:buFont typeface="Arial" pitchFamily="34" charset="0"/>
              <a:buChar char="•"/>
            </a:pPr>
            <a:endParaRPr lang="en-US" sz="1600" dirty="0"/>
          </a:p>
          <a:p>
            <a:r>
              <a:rPr lang="en-US" sz="1600" dirty="0" smtClean="0"/>
              <a:t>Note:  A Login and Password for the Native Star link has been provided to your School Administrator and Native Star Process Manager.</a:t>
            </a:r>
            <a:endParaRPr lang="en-US" sz="1600" dirty="0"/>
          </a:p>
        </p:txBody>
      </p:sp>
      <p:sp>
        <p:nvSpPr>
          <p:cNvPr id="6" name="Slide Number Placeholder 5"/>
          <p:cNvSpPr>
            <a:spLocks noGrp="1"/>
          </p:cNvSpPr>
          <p:nvPr>
            <p:ph type="sldNum" sz="quarter" idx="12"/>
          </p:nvPr>
        </p:nvSpPr>
        <p:spPr/>
        <p:txBody>
          <a:bodyPr/>
          <a:lstStyle/>
          <a:p>
            <a:fld id="{88085EC1-229D-4008-A81F-FEBCA8742978}" type="slidenum">
              <a:rPr lang="en-US" smtClean="0"/>
              <a:t>5</a:t>
            </a:fld>
            <a:endParaRPr lang="en-US"/>
          </a:p>
        </p:txBody>
      </p:sp>
      <p:sp>
        <p:nvSpPr>
          <p:cNvPr id="3" name="Date Placeholder 2"/>
          <p:cNvSpPr>
            <a:spLocks noGrp="1"/>
          </p:cNvSpPr>
          <p:nvPr>
            <p:ph type="dt" sz="half" idx="10"/>
          </p:nvPr>
        </p:nvSpPr>
        <p:spPr/>
        <p:txBody>
          <a:bodyPr/>
          <a:lstStyle/>
          <a:p>
            <a:fld id="{6764B8B8-5ECE-432D-92EF-F56C426C39F4}" type="datetime1">
              <a:rPr lang="en-US" smtClean="0"/>
              <a:t>1/8/2016</a:t>
            </a:fld>
            <a:endParaRPr lang="en-US"/>
          </a:p>
        </p:txBody>
      </p:sp>
      <p:pic>
        <p:nvPicPr>
          <p:cNvPr id="9" name="Content Placeholder 8"/>
          <p:cNvPicPr>
            <a:picLocks noGrp="1"/>
          </p:cNvPicPr>
          <p:nvPr>
            <p:ph idx="1"/>
          </p:nvPr>
        </p:nvPicPr>
        <p:blipFill rotWithShape="1">
          <a:blip r:embed="rId3"/>
          <a:srcRect l="9014" t="13462" r="64543" b="24359"/>
          <a:stretch/>
        </p:blipFill>
        <p:spPr bwMode="auto">
          <a:xfrm>
            <a:off x="3581400" y="914400"/>
            <a:ext cx="5111750" cy="4419600"/>
          </a:xfrm>
          <a:prstGeom prst="rect">
            <a:avLst/>
          </a:prstGeom>
          <a:ln w="1270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831059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3:</a:t>
            </a:r>
            <a:endParaRPr lang="en-US" dirty="0"/>
          </a:p>
        </p:txBody>
      </p:sp>
      <p:sp>
        <p:nvSpPr>
          <p:cNvPr id="4" name="Text Placeholder 3"/>
          <p:cNvSpPr>
            <a:spLocks noGrp="1"/>
          </p:cNvSpPr>
          <p:nvPr>
            <p:ph type="body" sz="half" idx="2"/>
          </p:nvPr>
        </p:nvSpPr>
        <p:spPr>
          <a:xfrm>
            <a:off x="457200" y="1676400"/>
            <a:ext cx="3008313" cy="4449763"/>
          </a:xfrm>
        </p:spPr>
        <p:txBody>
          <a:bodyPr>
            <a:normAutofit fontScale="92500" lnSpcReduction="10000"/>
          </a:bodyPr>
          <a:lstStyle/>
          <a:p>
            <a:r>
              <a:rPr lang="en-US" sz="1700" dirty="0" smtClean="0"/>
              <a:t>After </a:t>
            </a:r>
            <a:r>
              <a:rPr lang="en-US" sz="1700" dirty="0"/>
              <a:t>you </a:t>
            </a:r>
            <a:r>
              <a:rPr lang="en-US" sz="1700" dirty="0" smtClean="0"/>
              <a:t>login </a:t>
            </a:r>
            <a:r>
              <a:rPr lang="en-US" sz="1700" dirty="0"/>
              <a:t>you will see the School Dashboard. </a:t>
            </a:r>
            <a:r>
              <a:rPr lang="en-US" sz="1700" dirty="0" smtClean="0"/>
              <a:t> Click </a:t>
            </a:r>
            <a:r>
              <a:rPr lang="en-US" sz="1700" dirty="0"/>
              <a:t>on the </a:t>
            </a:r>
            <a:r>
              <a:rPr lang="en-US" sz="1700" dirty="0" smtClean="0"/>
              <a:t>“</a:t>
            </a:r>
            <a:r>
              <a:rPr lang="en-US" sz="1700" dirty="0" smtClean="0">
                <a:solidFill>
                  <a:srgbClr val="0000FF"/>
                </a:solidFill>
              </a:rPr>
              <a:t>Complete Forms</a:t>
            </a:r>
            <a:r>
              <a:rPr lang="en-US" sz="1700" dirty="0" smtClean="0"/>
              <a:t>” </a:t>
            </a:r>
            <a:r>
              <a:rPr lang="en-US" sz="1700" dirty="0"/>
              <a:t>tab </a:t>
            </a:r>
            <a:r>
              <a:rPr lang="en-US" sz="1700" dirty="0" smtClean="0"/>
              <a:t> (see </a:t>
            </a:r>
            <a:r>
              <a:rPr lang="en-US" sz="1700" dirty="0" smtClean="0">
                <a:solidFill>
                  <a:srgbClr val="FF0000"/>
                </a:solidFill>
              </a:rPr>
              <a:t>RED </a:t>
            </a:r>
            <a:r>
              <a:rPr lang="en-US" sz="1700" dirty="0">
                <a:solidFill>
                  <a:srgbClr val="FF0000"/>
                </a:solidFill>
              </a:rPr>
              <a:t>Arrow</a:t>
            </a:r>
            <a:r>
              <a:rPr lang="en-US" sz="1700" dirty="0"/>
              <a:t>). </a:t>
            </a:r>
            <a:endParaRPr lang="en-US" sz="1700" dirty="0" smtClean="0"/>
          </a:p>
          <a:p>
            <a:endParaRPr lang="en-US" sz="1700" dirty="0" smtClean="0"/>
          </a:p>
          <a:p>
            <a:r>
              <a:rPr lang="en-US" sz="1700" dirty="0" smtClean="0"/>
              <a:t>The Local Education Agency (LEA)/School IDEA 2004 Part B Application has 2 components</a:t>
            </a:r>
          </a:p>
          <a:p>
            <a:pPr marL="342900" indent="-342900">
              <a:buAutoNum type="arabicPeriod"/>
            </a:pPr>
            <a:r>
              <a:rPr lang="en-US" sz="1700" dirty="0" smtClean="0"/>
              <a:t>The LEA/School IDEA Part B Application</a:t>
            </a:r>
          </a:p>
          <a:p>
            <a:pPr marL="342900" indent="-342900">
              <a:buAutoNum type="arabicPeriod"/>
            </a:pPr>
            <a:r>
              <a:rPr lang="en-US" sz="1700" dirty="0" smtClean="0"/>
              <a:t>The Special Education Spending Plan (located on the Docs &amp; Links tab).</a:t>
            </a:r>
          </a:p>
          <a:p>
            <a:pPr marL="342900" indent="-342900">
              <a:buAutoNum type="arabicPeriod"/>
            </a:pPr>
            <a:endParaRPr lang="en-US" sz="1700" dirty="0"/>
          </a:p>
          <a:p>
            <a:r>
              <a:rPr lang="en-US" sz="1700" dirty="0" smtClean="0"/>
              <a:t>The submission of </a:t>
            </a:r>
            <a:r>
              <a:rPr lang="en-US" sz="1700" u="sng" dirty="0" smtClean="0"/>
              <a:t>both </a:t>
            </a:r>
            <a:r>
              <a:rPr lang="en-US" sz="1700" dirty="0" smtClean="0"/>
              <a:t>documents is considered a complete application request.</a:t>
            </a:r>
            <a:endParaRPr lang="en-US" sz="1700" dirty="0"/>
          </a:p>
          <a:p>
            <a:endParaRPr lang="en-US" dirty="0"/>
          </a:p>
        </p:txBody>
      </p:sp>
      <p:sp>
        <p:nvSpPr>
          <p:cNvPr id="7" name="Slide Number Placeholder 6"/>
          <p:cNvSpPr>
            <a:spLocks noGrp="1"/>
          </p:cNvSpPr>
          <p:nvPr>
            <p:ph type="sldNum" sz="quarter" idx="12"/>
          </p:nvPr>
        </p:nvSpPr>
        <p:spPr/>
        <p:txBody>
          <a:bodyPr/>
          <a:lstStyle/>
          <a:p>
            <a:fld id="{88085EC1-229D-4008-A81F-FEBCA8742978}" type="slidenum">
              <a:rPr lang="en-US" smtClean="0"/>
              <a:t>6</a:t>
            </a:fld>
            <a:endParaRPr lang="en-US"/>
          </a:p>
        </p:txBody>
      </p:sp>
      <p:sp>
        <p:nvSpPr>
          <p:cNvPr id="5" name="Date Placeholder 4"/>
          <p:cNvSpPr>
            <a:spLocks noGrp="1"/>
          </p:cNvSpPr>
          <p:nvPr>
            <p:ph type="dt" sz="half" idx="10"/>
          </p:nvPr>
        </p:nvSpPr>
        <p:spPr/>
        <p:txBody>
          <a:bodyPr/>
          <a:lstStyle/>
          <a:p>
            <a:fld id="{2E970DF5-DFF0-4F8D-8AF9-C22DBCBAC0D8}" type="datetime1">
              <a:rPr lang="en-US" smtClean="0"/>
              <a:t>1/8/2016</a:t>
            </a:fld>
            <a:endParaRPr lang="en-US"/>
          </a:p>
        </p:txBody>
      </p:sp>
      <p:pic>
        <p:nvPicPr>
          <p:cNvPr id="10" name="Content Placeholder 9"/>
          <p:cNvPicPr>
            <a:picLocks noGrp="1"/>
          </p:cNvPicPr>
          <p:nvPr>
            <p:ph idx="1"/>
          </p:nvPr>
        </p:nvPicPr>
        <p:blipFill rotWithShape="1">
          <a:blip r:embed="rId3"/>
          <a:srcRect l="9215" t="12821" r="64744" b="43590"/>
          <a:stretch/>
        </p:blipFill>
        <p:spPr bwMode="auto">
          <a:xfrm>
            <a:off x="3657600" y="1219200"/>
            <a:ext cx="5111750" cy="3810000"/>
          </a:xfrm>
          <a:prstGeom prst="rect">
            <a:avLst/>
          </a:prstGeom>
          <a:ln w="1270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518269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2590800" cy="946150"/>
          </a:xfrm>
          <a:ln>
            <a:solidFill>
              <a:schemeClr val="bg1"/>
            </a:solidFill>
          </a:ln>
        </p:spPr>
        <p:style>
          <a:lnRef idx="2">
            <a:schemeClr val="accent2"/>
          </a:lnRef>
          <a:fillRef idx="1">
            <a:schemeClr val="lt1"/>
          </a:fillRef>
          <a:effectRef idx="0">
            <a:schemeClr val="accent2"/>
          </a:effectRef>
          <a:fontRef idx="minor">
            <a:schemeClr val="dk1"/>
          </a:fontRef>
        </p:style>
        <p:txBody>
          <a:bodyPr/>
          <a:lstStyle/>
          <a:p>
            <a:r>
              <a:rPr lang="en-US" dirty="0" smtClean="0"/>
              <a:t>Step 4</a:t>
            </a:r>
            <a:endParaRPr lang="en-US" dirty="0"/>
          </a:p>
        </p:txBody>
      </p:sp>
      <p:sp>
        <p:nvSpPr>
          <p:cNvPr id="4" name="Text Placeholder 3"/>
          <p:cNvSpPr>
            <a:spLocks noGrp="1"/>
          </p:cNvSpPr>
          <p:nvPr>
            <p:ph type="body" sz="half" idx="2"/>
          </p:nvPr>
        </p:nvSpPr>
        <p:spPr>
          <a:xfrm>
            <a:off x="304800" y="1295400"/>
            <a:ext cx="2743200" cy="5181600"/>
          </a:xfrm>
        </p:spPr>
        <p:txBody>
          <a:bodyPr>
            <a:noAutofit/>
          </a:bodyPr>
          <a:lstStyle/>
          <a:p>
            <a:r>
              <a:rPr lang="en-US" sz="1600" dirty="0"/>
              <a:t>When </a:t>
            </a:r>
            <a:r>
              <a:rPr lang="en-US" sz="1600" dirty="0" smtClean="0"/>
              <a:t>the tab opens use </a:t>
            </a:r>
            <a:r>
              <a:rPr lang="en-US" sz="1600" dirty="0"/>
              <a:t>the </a:t>
            </a:r>
            <a:r>
              <a:rPr lang="en-US" sz="1600" dirty="0" smtClean="0">
                <a:solidFill>
                  <a:srgbClr val="0000FF"/>
                </a:solidFill>
              </a:rPr>
              <a:t>Scroll </a:t>
            </a:r>
            <a:r>
              <a:rPr lang="en-US" sz="1600" dirty="0">
                <a:solidFill>
                  <a:srgbClr val="0000FF"/>
                </a:solidFill>
              </a:rPr>
              <a:t>B</a:t>
            </a:r>
            <a:r>
              <a:rPr lang="en-US" sz="1600" dirty="0" smtClean="0">
                <a:solidFill>
                  <a:srgbClr val="0000FF"/>
                </a:solidFill>
              </a:rPr>
              <a:t>ar </a:t>
            </a:r>
            <a:r>
              <a:rPr lang="en-US" sz="1600" dirty="0"/>
              <a:t>to the right and </a:t>
            </a:r>
            <a:r>
              <a:rPr lang="en-US" sz="1600" dirty="0" smtClean="0"/>
              <a:t>move it </a:t>
            </a:r>
            <a:r>
              <a:rPr lang="en-US" sz="1600" dirty="0"/>
              <a:t>down to the bottom of the page where you </a:t>
            </a:r>
            <a:r>
              <a:rPr lang="en-US" sz="1600" dirty="0" smtClean="0"/>
              <a:t>will locate the following document: </a:t>
            </a:r>
          </a:p>
          <a:p>
            <a:pPr marL="342900" indent="-342900">
              <a:buFont typeface="+mj-lt"/>
              <a:buAutoNum type="arabicPeriod"/>
            </a:pPr>
            <a:r>
              <a:rPr lang="en-US" sz="1600" u="sng" dirty="0" smtClean="0">
                <a:solidFill>
                  <a:srgbClr val="0000FF"/>
                </a:solidFill>
              </a:rPr>
              <a:t>LEA/School IDEA 2004 Part B Application for SY16-17</a:t>
            </a:r>
          </a:p>
          <a:p>
            <a:endParaRPr lang="en-US" sz="1600" dirty="0" smtClean="0"/>
          </a:p>
          <a:p>
            <a:r>
              <a:rPr lang="en-US" sz="1600" dirty="0" smtClean="0"/>
              <a:t>Click on the highlighted title to begin filling the form.</a:t>
            </a:r>
            <a:endParaRPr lang="en-US" sz="1600" dirty="0"/>
          </a:p>
          <a:p>
            <a:endParaRPr lang="en-US" sz="1600" dirty="0" smtClean="0"/>
          </a:p>
          <a:p>
            <a:r>
              <a:rPr lang="en-US" sz="1600" dirty="0" smtClean="0"/>
              <a:t>Note:  The </a:t>
            </a:r>
            <a:r>
              <a:rPr lang="en-US" sz="1600" b="1" dirty="0" smtClean="0"/>
              <a:t>due date </a:t>
            </a:r>
            <a:r>
              <a:rPr lang="en-US" sz="1600" dirty="0" smtClean="0"/>
              <a:t>is </a:t>
            </a:r>
            <a:r>
              <a:rPr lang="en-US" sz="1600" b="1" u="sng" dirty="0" smtClean="0"/>
              <a:t>April 1, 2016</a:t>
            </a:r>
            <a:r>
              <a:rPr lang="en-US" sz="1600" dirty="0" smtClean="0"/>
              <a:t>.</a:t>
            </a:r>
          </a:p>
          <a:p>
            <a:endParaRPr lang="en-US" sz="1600" dirty="0" smtClean="0"/>
          </a:p>
        </p:txBody>
      </p:sp>
      <p:sp>
        <p:nvSpPr>
          <p:cNvPr id="14" name="Slide Number Placeholder 13"/>
          <p:cNvSpPr>
            <a:spLocks noGrp="1"/>
          </p:cNvSpPr>
          <p:nvPr>
            <p:ph type="sldNum" sz="quarter" idx="12"/>
          </p:nvPr>
        </p:nvSpPr>
        <p:spPr/>
        <p:txBody>
          <a:bodyPr/>
          <a:lstStyle/>
          <a:p>
            <a:fld id="{88085EC1-229D-4008-A81F-FEBCA8742978}" type="slidenum">
              <a:rPr lang="en-US" smtClean="0"/>
              <a:t>7</a:t>
            </a:fld>
            <a:endParaRPr lang="en-US"/>
          </a:p>
        </p:txBody>
      </p:sp>
      <p:sp>
        <p:nvSpPr>
          <p:cNvPr id="3" name="Date Placeholder 2"/>
          <p:cNvSpPr>
            <a:spLocks noGrp="1"/>
          </p:cNvSpPr>
          <p:nvPr>
            <p:ph type="dt" sz="half" idx="10"/>
          </p:nvPr>
        </p:nvSpPr>
        <p:spPr/>
        <p:txBody>
          <a:bodyPr/>
          <a:lstStyle/>
          <a:p>
            <a:fld id="{9B36AFD6-1DB5-442B-A989-217DB66C88B4}" type="datetime1">
              <a:rPr lang="en-US" smtClean="0"/>
              <a:t>1/8/2016</a:t>
            </a:fld>
            <a:endParaRPr lang="en-US"/>
          </a:p>
        </p:txBody>
      </p:sp>
      <p:pic>
        <p:nvPicPr>
          <p:cNvPr id="12" name="Content Placeholder 11"/>
          <p:cNvPicPr>
            <a:picLocks noGrp="1"/>
          </p:cNvPicPr>
          <p:nvPr>
            <p:ph idx="1"/>
          </p:nvPr>
        </p:nvPicPr>
        <p:blipFill rotWithShape="1">
          <a:blip r:embed="rId3"/>
          <a:srcRect l="13822" t="8975" r="62941" b="20512"/>
          <a:stretch/>
        </p:blipFill>
        <p:spPr bwMode="auto">
          <a:xfrm>
            <a:off x="3575050" y="914400"/>
            <a:ext cx="5111750" cy="4952999"/>
          </a:xfrm>
          <a:prstGeom prst="rect">
            <a:avLst/>
          </a:prstGeom>
          <a:ln w="12700">
            <a:solidFill>
              <a:schemeClr val="tx1"/>
            </a:solidFill>
          </a:ln>
          <a:extLst>
            <a:ext uri="{53640926-AAD7-44D8-BBD7-CCE9431645EC}">
              <a14:shadowObscured xmlns:a14="http://schemas.microsoft.com/office/drawing/2010/main"/>
            </a:ext>
          </a:extLst>
        </p:spPr>
      </p:pic>
      <p:sp>
        <p:nvSpPr>
          <p:cNvPr id="5" name="Rectangle 4"/>
          <p:cNvSpPr/>
          <p:nvPr/>
        </p:nvSpPr>
        <p:spPr>
          <a:xfrm>
            <a:off x="5328249" y="3657600"/>
            <a:ext cx="762000" cy="2286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28838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3008313" cy="609600"/>
          </a:xfrm>
        </p:spPr>
        <p:txBody>
          <a:bodyPr>
            <a:normAutofit fontScale="90000"/>
          </a:bodyPr>
          <a:lstStyle/>
          <a:p>
            <a:r>
              <a:rPr lang="en-US" dirty="0" smtClean="0"/>
              <a:t>STEP 5:  LEA/School IDEA Part B Submission Statement</a:t>
            </a:r>
            <a:endParaRPr lang="en-US" dirty="0"/>
          </a:p>
        </p:txBody>
      </p:sp>
      <p:sp>
        <p:nvSpPr>
          <p:cNvPr id="4" name="Text Placeholder 3"/>
          <p:cNvSpPr>
            <a:spLocks noGrp="1"/>
          </p:cNvSpPr>
          <p:nvPr>
            <p:ph type="body" sz="half" idx="2"/>
          </p:nvPr>
        </p:nvSpPr>
        <p:spPr>
          <a:xfrm>
            <a:off x="457200" y="1219200"/>
            <a:ext cx="3008313" cy="4906963"/>
          </a:xfrm>
        </p:spPr>
        <p:txBody>
          <a:bodyPr>
            <a:normAutofit lnSpcReduction="10000"/>
          </a:bodyPr>
          <a:lstStyle/>
          <a:p>
            <a:r>
              <a:rPr lang="en-US" sz="1600" dirty="0" smtClean="0"/>
              <a:t>The school indicates their preference</a:t>
            </a:r>
          </a:p>
          <a:p>
            <a:pPr marL="285750" indent="-285750">
              <a:buFont typeface="Wingdings" pitchFamily="2" charset="2"/>
              <a:buChar char="q"/>
            </a:pPr>
            <a:r>
              <a:rPr lang="en-US" sz="1600" dirty="0" smtClean="0"/>
              <a:t>NONE:  the school has sufficient special education funds to cover cost of providing special education and related services for the school year.</a:t>
            </a:r>
          </a:p>
          <a:p>
            <a:endParaRPr lang="en-US" sz="1600" dirty="0" smtClean="0"/>
          </a:p>
          <a:p>
            <a:pPr marL="285750" indent="-285750">
              <a:buFont typeface="Wingdings" pitchFamily="2" charset="2"/>
              <a:buChar char="q"/>
            </a:pPr>
            <a:r>
              <a:rPr lang="en-US" sz="1600" dirty="0" smtClean="0"/>
              <a:t>PORTION: </a:t>
            </a:r>
            <a:r>
              <a:rPr lang="en-US" sz="1600" dirty="0"/>
              <a:t>M</a:t>
            </a:r>
            <a:r>
              <a:rPr lang="en-US" sz="1600" dirty="0" smtClean="0"/>
              <a:t>ust be less than the entire amount.  Indicate in the Portion Amount the amount the school is requesting.</a:t>
            </a:r>
          </a:p>
          <a:p>
            <a:endParaRPr lang="en-US" sz="1600" dirty="0" smtClean="0"/>
          </a:p>
          <a:p>
            <a:pPr marL="285750" indent="-285750">
              <a:buFont typeface="Wingdings" pitchFamily="2" charset="2"/>
              <a:buChar char="q"/>
            </a:pPr>
            <a:r>
              <a:rPr lang="en-US" sz="1600" dirty="0" smtClean="0"/>
              <a:t>ENTIRE amount:  The whole amount of IDEA Part B funds.  </a:t>
            </a:r>
          </a:p>
          <a:p>
            <a:pPr marL="742950" lvl="1" indent="-285750">
              <a:buFont typeface="Arial" panose="020B0604020202020204" pitchFamily="34" charset="0"/>
              <a:buChar char="•"/>
            </a:pPr>
            <a:r>
              <a:rPr lang="en-US" dirty="0" smtClean="0"/>
              <a:t>Check the </a:t>
            </a:r>
            <a:r>
              <a:rPr lang="en-US" dirty="0" smtClean="0">
                <a:solidFill>
                  <a:srgbClr val="FF0000"/>
                </a:solidFill>
              </a:rPr>
              <a:t>Optional</a:t>
            </a:r>
            <a:r>
              <a:rPr lang="en-US" dirty="0" smtClean="0"/>
              <a:t> that is applicable and complete the required documents.</a:t>
            </a:r>
          </a:p>
        </p:txBody>
      </p:sp>
      <p:sp>
        <p:nvSpPr>
          <p:cNvPr id="3" name="Date Placeholder 2"/>
          <p:cNvSpPr>
            <a:spLocks noGrp="1"/>
          </p:cNvSpPr>
          <p:nvPr>
            <p:ph type="dt" sz="half" idx="10"/>
          </p:nvPr>
        </p:nvSpPr>
        <p:spPr/>
        <p:txBody>
          <a:bodyPr/>
          <a:lstStyle/>
          <a:p>
            <a:fld id="{7F636255-14DF-40F5-AA8E-D43158661B7C}" type="datetime1">
              <a:rPr lang="en-US" smtClean="0"/>
              <a:t>1/8/2016</a:t>
            </a:fld>
            <a:endParaRPr lang="en-US"/>
          </a:p>
        </p:txBody>
      </p:sp>
      <p:sp>
        <p:nvSpPr>
          <p:cNvPr id="5" name="Slide Number Placeholder 4"/>
          <p:cNvSpPr>
            <a:spLocks noGrp="1"/>
          </p:cNvSpPr>
          <p:nvPr>
            <p:ph type="sldNum" sz="quarter" idx="12"/>
          </p:nvPr>
        </p:nvSpPr>
        <p:spPr/>
        <p:txBody>
          <a:bodyPr/>
          <a:lstStyle/>
          <a:p>
            <a:fld id="{213F929B-39C1-4CD3-BF8A-DFFC82A6EC87}" type="slidenum">
              <a:rPr lang="en-US" smtClean="0"/>
              <a:t>8</a:t>
            </a:fld>
            <a:endParaRPr lang="en-US"/>
          </a:p>
        </p:txBody>
      </p:sp>
      <p:pic>
        <p:nvPicPr>
          <p:cNvPr id="8" name="Content Placeholder 7"/>
          <p:cNvPicPr>
            <a:picLocks noGrp="1"/>
          </p:cNvPicPr>
          <p:nvPr>
            <p:ph idx="1"/>
          </p:nvPr>
        </p:nvPicPr>
        <p:blipFill rotWithShape="1">
          <a:blip r:embed="rId3"/>
          <a:srcRect l="16426" t="12179" r="66747" b="39744"/>
          <a:stretch/>
        </p:blipFill>
        <p:spPr bwMode="auto">
          <a:xfrm>
            <a:off x="3575050" y="609600"/>
            <a:ext cx="5111750" cy="4872031"/>
          </a:xfrm>
          <a:prstGeom prst="rect">
            <a:avLst/>
          </a:prstGeom>
          <a:ln w="1270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54974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946150"/>
          </a:xfrm>
        </p:spPr>
        <p:txBody>
          <a:bodyPr>
            <a:normAutofit fontScale="90000"/>
          </a:bodyPr>
          <a:lstStyle/>
          <a:p>
            <a:r>
              <a:rPr lang="en-US" dirty="0" smtClean="0"/>
              <a:t>What are the buttons at bottom of documents for?</a:t>
            </a:r>
            <a:r>
              <a:rPr lang="en-US" dirty="0"/>
              <a:t/>
            </a:r>
            <a:br>
              <a:rPr lang="en-US" dirty="0"/>
            </a:br>
            <a:endParaRPr lang="en-US" dirty="0"/>
          </a:p>
        </p:txBody>
      </p:sp>
      <p:sp>
        <p:nvSpPr>
          <p:cNvPr id="4" name="Text Placeholder 3"/>
          <p:cNvSpPr>
            <a:spLocks noGrp="1"/>
          </p:cNvSpPr>
          <p:nvPr>
            <p:ph type="body" sz="half" idx="2"/>
          </p:nvPr>
        </p:nvSpPr>
        <p:spPr>
          <a:xfrm>
            <a:off x="304800" y="1219200"/>
            <a:ext cx="3429000" cy="5181600"/>
          </a:xfrm>
        </p:spPr>
        <p:txBody>
          <a:bodyPr>
            <a:noAutofit/>
          </a:bodyPr>
          <a:lstStyle/>
          <a:p>
            <a:pPr marL="342900" indent="-342900">
              <a:buAutoNum type="arabicPeriod"/>
            </a:pPr>
            <a:r>
              <a:rPr lang="en-US" sz="1600" dirty="0"/>
              <a:t>“Next and Save” button is used when you want to save the completed page and go to the next page</a:t>
            </a:r>
            <a:r>
              <a:rPr lang="en-US" sz="1600" dirty="0" smtClean="0"/>
              <a:t>.</a:t>
            </a:r>
            <a:endParaRPr lang="en-US" sz="1600" dirty="0"/>
          </a:p>
          <a:p>
            <a:pPr marL="342900" indent="-342900">
              <a:buAutoNum type="arabicPeriod"/>
            </a:pPr>
            <a:r>
              <a:rPr lang="en-US" sz="1600" dirty="0"/>
              <a:t>“Save” button,  is used when you start working on the document and want to leave and return back to the same page</a:t>
            </a:r>
            <a:r>
              <a:rPr lang="en-US" sz="1600" dirty="0" smtClean="0"/>
              <a:t>.</a:t>
            </a:r>
            <a:endParaRPr lang="en-US" sz="1600" dirty="0"/>
          </a:p>
          <a:p>
            <a:pPr marL="342900" indent="-342900">
              <a:buAutoNum type="arabicPeriod"/>
            </a:pPr>
            <a:r>
              <a:rPr lang="en-US" sz="1600" dirty="0"/>
              <a:t>“Save and Preview”  button is used to review and edit the documents.  </a:t>
            </a:r>
          </a:p>
          <a:p>
            <a:pPr marL="342900" indent="-342900">
              <a:buAutoNum type="arabicPeriod"/>
            </a:pPr>
            <a:r>
              <a:rPr lang="en-US" sz="1600" dirty="0"/>
              <a:t>“Save and Send for Review” button is used when the document is completed, and it will automatically push it for review by the ADD/ELO or </a:t>
            </a:r>
            <a:r>
              <a:rPr lang="en-US" sz="1600" dirty="0" smtClean="0"/>
              <a:t>Native Star </a:t>
            </a:r>
            <a:r>
              <a:rPr lang="en-US" sz="1600" dirty="0"/>
              <a:t>Coach.  </a:t>
            </a:r>
          </a:p>
          <a:p>
            <a:pPr marL="342900" indent="-342900">
              <a:buAutoNum type="arabicPeriod"/>
            </a:pPr>
            <a:r>
              <a:rPr lang="en-US" sz="1600" dirty="0"/>
              <a:t>“Close” button will not save any entries you make.  This button is used after you save the document.</a:t>
            </a:r>
          </a:p>
          <a:p>
            <a:endParaRPr lang="en-US" sz="1600" dirty="0"/>
          </a:p>
        </p:txBody>
      </p:sp>
      <p:sp>
        <p:nvSpPr>
          <p:cNvPr id="5" name="Date Placeholder 4"/>
          <p:cNvSpPr>
            <a:spLocks noGrp="1"/>
          </p:cNvSpPr>
          <p:nvPr>
            <p:ph type="dt" sz="half" idx="10"/>
          </p:nvPr>
        </p:nvSpPr>
        <p:spPr/>
        <p:txBody>
          <a:bodyPr/>
          <a:lstStyle/>
          <a:p>
            <a:fld id="{C6EAEB42-5540-453E-8989-191A15F1DC07}" type="datetime1">
              <a:rPr lang="en-US" smtClean="0"/>
              <a:t>1/8/2016</a:t>
            </a:fld>
            <a:endParaRPr lang="en-US"/>
          </a:p>
        </p:txBody>
      </p:sp>
      <p:sp>
        <p:nvSpPr>
          <p:cNvPr id="6" name="Slide Number Placeholder 5"/>
          <p:cNvSpPr>
            <a:spLocks noGrp="1"/>
          </p:cNvSpPr>
          <p:nvPr>
            <p:ph type="sldNum" sz="quarter" idx="12"/>
          </p:nvPr>
        </p:nvSpPr>
        <p:spPr/>
        <p:txBody>
          <a:bodyPr/>
          <a:lstStyle/>
          <a:p>
            <a:fld id="{213F929B-39C1-4CD3-BF8A-DFFC82A6EC87}" type="slidenum">
              <a:rPr lang="en-US" smtClean="0"/>
              <a:t>9</a:t>
            </a:fld>
            <a:endParaRPr lang="en-US"/>
          </a:p>
        </p:txBody>
      </p:sp>
      <p:pic>
        <p:nvPicPr>
          <p:cNvPr id="717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62358" t="64994" r="15873" b="15025"/>
          <a:stretch/>
        </p:blipFill>
        <p:spPr bwMode="auto">
          <a:xfrm>
            <a:off x="3962400" y="914400"/>
            <a:ext cx="4800600" cy="2514600"/>
          </a:xfrm>
          <a:prstGeom prst="rect">
            <a:avLst/>
          </a:prstGeom>
          <a:noFill/>
          <a:ln w="57150">
            <a:solidFill>
              <a:srgbClr val="0066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942587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Composite</Template>
  <TotalTime>3083</TotalTime>
  <Words>2567</Words>
  <Application>Microsoft Office PowerPoint</Application>
  <PresentationFormat>On-screen Show (4:3)</PresentationFormat>
  <Paragraphs>342</Paragraphs>
  <Slides>38</Slides>
  <Notes>35</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Who is responsible in completing the documents?</vt:lpstr>
      <vt:lpstr>PowerPoint Presentation</vt:lpstr>
      <vt:lpstr>How to Login?  Step 1:</vt:lpstr>
      <vt:lpstr>Step 2:</vt:lpstr>
      <vt:lpstr>Step 3:</vt:lpstr>
      <vt:lpstr>Step 4</vt:lpstr>
      <vt:lpstr>STEP 5:  LEA/School IDEA Part B Submission Statement</vt:lpstr>
      <vt:lpstr>What are the buttons at bottom of documents for? </vt:lpstr>
      <vt:lpstr>STEP 6:  LEA (BIE Funded School) Assurances for IDEA Part B</vt:lpstr>
      <vt:lpstr>STEP 7: OPTIONAL – Coordinated Early Intervening Services (CEIS)</vt:lpstr>
      <vt:lpstr>Continuation of STEP 7: Optional – Coordinated Early Intervening Services (CEIS) – Page 3</vt:lpstr>
      <vt:lpstr>STEP 8: Optional – Cooperative Agreement Unit (CAU) </vt:lpstr>
      <vt:lpstr>Special Education Spending Plan</vt:lpstr>
      <vt:lpstr>Special Education Spending Plan for SY 2016-17</vt:lpstr>
      <vt:lpstr>Special Education Spending Plan for SY 2016-17</vt:lpstr>
      <vt:lpstr>Special Education Spending Plan for SY 2016-17</vt:lpstr>
      <vt:lpstr>Special Education Spending Plan for SY2016-17</vt:lpstr>
      <vt:lpstr>Uploading Document in Native Star</vt:lpstr>
      <vt:lpstr>NS Document Upload                </vt:lpstr>
      <vt:lpstr>PowerPoint Presentation</vt:lpstr>
      <vt:lpstr>PowerPoint Presentation</vt:lpstr>
      <vt:lpstr>PowerPoint Presentation</vt:lpstr>
      <vt:lpstr>Document Upload  </vt:lpstr>
      <vt:lpstr>STEP 9: What do we do when we complete the Application and the Spending Plan?</vt:lpstr>
      <vt:lpstr>Role of the Native Star Reviewer</vt:lpstr>
      <vt:lpstr>What is the role of the NS Coach/ELO or ADD Reviewer ?</vt:lpstr>
      <vt:lpstr>What does the review choices mean?</vt:lpstr>
      <vt:lpstr>Native Star Reviewer returns the document back to the school’s queue</vt:lpstr>
      <vt:lpstr>What do I need to do when the NS Reviewer sends the documents back to the school’s queue?</vt:lpstr>
      <vt:lpstr>SUBMISSION OF COMPLETE FORMS DOCUMENTS to SUBMIT FORMS/REPORTS</vt:lpstr>
      <vt:lpstr>CONT - What do I need to do when the NS Reviewer sends the documents back to the school’s queue?</vt:lpstr>
      <vt:lpstr>Final submission</vt:lpstr>
      <vt:lpstr>Responsible Person for submission of reports</vt:lpstr>
      <vt:lpstr>Frequently Asked Questions</vt:lpstr>
      <vt:lpstr>Continue – Frequently Asked Questions</vt:lpstr>
      <vt:lpstr>Continue – Frequently Asked Questions</vt:lpstr>
      <vt:lpstr>Contact Information</vt:lpstr>
    </vt:vector>
  </TitlesOfParts>
  <Company>BIE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Document Upload for Native Star</dc:title>
  <dc:creator>Albert, Connie</dc:creator>
  <cp:lastModifiedBy>Nicholas-Mark, Rachael</cp:lastModifiedBy>
  <cp:revision>173</cp:revision>
  <cp:lastPrinted>2016-01-08T17:28:31Z</cp:lastPrinted>
  <dcterms:created xsi:type="dcterms:W3CDTF">2014-02-05T20:31:11Z</dcterms:created>
  <dcterms:modified xsi:type="dcterms:W3CDTF">2016-01-08T17:28:55Z</dcterms:modified>
</cp:coreProperties>
</file>