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92" r:id="rId3"/>
    <p:sldId id="293" r:id="rId4"/>
    <p:sldId id="264" r:id="rId5"/>
    <p:sldId id="271" r:id="rId6"/>
    <p:sldId id="294" r:id="rId7"/>
    <p:sldId id="295" r:id="rId8"/>
    <p:sldId id="299" r:id="rId9"/>
    <p:sldId id="296" r:id="rId10"/>
    <p:sldId id="297" r:id="rId11"/>
    <p:sldId id="298" r:id="rId12"/>
    <p:sldId id="300" r:id="rId13"/>
    <p:sldId id="301" r:id="rId14"/>
    <p:sldId id="302" r:id="rId15"/>
    <p:sldId id="303" r:id="rId16"/>
    <p:sldId id="307" r:id="rId17"/>
    <p:sldId id="304" r:id="rId18"/>
    <p:sldId id="306" r:id="rId19"/>
    <p:sldId id="305" r:id="rId20"/>
    <p:sldId id="308" r:id="rId21"/>
    <p:sldId id="309" r:id="rId22"/>
    <p:sldId id="27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ndoza, Juanita" initials="JMM"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2814" y="-9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96CF8E2-01BB-4AD9-8F51-95503AD3FCE4}" type="datetimeFigureOut">
              <a:rPr lang="en-US" smtClean="0"/>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DFBBA6-90CC-4758-BD0A-4DB4B9BB8FAF}"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6CF8E2-01BB-4AD9-8F51-95503AD3FCE4}" type="datetimeFigureOut">
              <a:rPr lang="en-US" smtClean="0"/>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DFBBA6-90CC-4758-BD0A-4DB4B9BB8FA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496CF8E2-01BB-4AD9-8F51-95503AD3FCE4}" type="datetimeFigureOut">
              <a:rPr lang="en-US" smtClean="0"/>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DFBBA6-90CC-4758-BD0A-4DB4B9BB8FAF}" type="slidenum">
              <a:rPr lang="en-US" smtClean="0"/>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6CF8E2-01BB-4AD9-8F51-95503AD3FCE4}" type="datetimeFigureOut">
              <a:rPr lang="en-US" smtClean="0"/>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DFBBA6-90CC-4758-BD0A-4DB4B9BB8FAF}"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6CF8E2-01BB-4AD9-8F51-95503AD3FCE4}" type="datetimeFigureOut">
              <a:rPr lang="en-US" smtClean="0"/>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DFBBA6-90CC-4758-BD0A-4DB4B9BB8FAF}"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96CF8E2-01BB-4AD9-8F51-95503AD3FCE4}" type="datetimeFigureOut">
              <a:rPr lang="en-US" smtClean="0"/>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DFBBA6-90CC-4758-BD0A-4DB4B9BB8FAF}" type="slidenum">
              <a:rPr lang="en-US" smtClean="0"/>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6CF8E2-01BB-4AD9-8F51-95503AD3FCE4}" type="datetimeFigureOut">
              <a:rPr lang="en-US" smtClean="0"/>
              <a:t>10/18/2017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9DFBBA6-90CC-4758-BD0A-4DB4B9BB8FAF}"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6CF8E2-01BB-4AD9-8F51-95503AD3FCE4}" type="datetimeFigureOut">
              <a:rPr lang="en-US" smtClean="0"/>
              <a:t>10/18/2017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9DFBBA6-90CC-4758-BD0A-4DB4B9BB8FA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496CF8E2-01BB-4AD9-8F51-95503AD3FCE4}" type="datetimeFigureOut">
              <a:rPr lang="en-US" smtClean="0"/>
              <a:t>10/18/2017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9DFBBA6-90CC-4758-BD0A-4DB4B9BB8FA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496CF8E2-01BB-4AD9-8F51-95503AD3FCE4}" type="datetimeFigureOut">
              <a:rPr lang="en-US" smtClean="0"/>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DFBBA6-90CC-4758-BD0A-4DB4B9BB8FAF}" type="slidenum">
              <a:rPr lang="en-US" smtClean="0"/>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6CF8E2-01BB-4AD9-8F51-95503AD3FCE4}" type="datetimeFigureOut">
              <a:rPr lang="en-US" smtClean="0"/>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DFBBA6-90CC-4758-BD0A-4DB4B9BB8FAF}" type="slidenum">
              <a:rPr lang="en-US" smtClean="0"/>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96CF8E2-01BB-4AD9-8F51-95503AD3FCE4}" type="datetimeFigureOut">
              <a:rPr lang="en-US" smtClean="0"/>
              <a:t>10/18/2017</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9DFBBA6-90CC-4758-BD0A-4DB4B9BB8FAF}" type="slidenum">
              <a:rPr lang="en-US" smtClean="0"/>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travis.clark@bie.edu" TargetMode="External"/><Relationship Id="rId2" Type="http://schemas.openxmlformats.org/officeDocument/2006/relationships/hyperlink" Target="mailto:clint.bowers@bie.edu"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paulina.bell@bie.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600200"/>
            <a:ext cx="5029200" cy="1752600"/>
          </a:xfrm>
        </p:spPr>
        <p:txBody>
          <a:bodyPr>
            <a:normAutofit fontScale="90000"/>
          </a:bodyPr>
          <a:lstStyle/>
          <a:p>
            <a:r>
              <a:rPr lang="en-US" b="1" dirty="0" smtClean="0"/>
              <a:t>Building a Better BIE </a:t>
            </a:r>
            <a:br>
              <a:rPr lang="en-US" b="1" dirty="0" smtClean="0"/>
            </a:br>
            <a:r>
              <a:rPr lang="en-US" sz="3600" i="1" dirty="0" smtClean="0"/>
              <a:t>DRAFT</a:t>
            </a:r>
            <a:r>
              <a:rPr lang="en-US" sz="3600" dirty="0" smtClean="0"/>
              <a:t> Strategic Plan Proposal</a:t>
            </a:r>
            <a:endParaRPr lang="en-US" sz="3600" dirty="0"/>
          </a:p>
        </p:txBody>
      </p:sp>
      <p:sp>
        <p:nvSpPr>
          <p:cNvPr id="3" name="Subtitle 2"/>
          <p:cNvSpPr>
            <a:spLocks noGrp="1"/>
          </p:cNvSpPr>
          <p:nvPr>
            <p:ph type="subTitle" idx="1"/>
          </p:nvPr>
        </p:nvSpPr>
        <p:spPr>
          <a:xfrm>
            <a:off x="1371600" y="3556001"/>
            <a:ext cx="3597233" cy="1473200"/>
          </a:xfrm>
        </p:spPr>
        <p:txBody>
          <a:bodyPr/>
          <a:lstStyle/>
          <a:p>
            <a:r>
              <a:rPr lang="en-US" dirty="0" smtClean="0"/>
              <a:t>Bureau of Indian Education</a:t>
            </a:r>
          </a:p>
          <a:p>
            <a:r>
              <a:rPr lang="en-US" dirty="0" smtClean="0"/>
              <a:t>October </a:t>
            </a:r>
            <a:r>
              <a:rPr lang="en-US" dirty="0" smtClean="0"/>
              <a:t>2017</a:t>
            </a:r>
            <a:endParaRPr lang="en-US" dirty="0"/>
          </a:p>
        </p:txBody>
      </p:sp>
      <p:pic>
        <p:nvPicPr>
          <p:cNvPr id="4" name="Shape 55"/>
          <p:cNvPicPr preferRelativeResize="0"/>
          <p:nvPr/>
        </p:nvPicPr>
        <p:blipFill>
          <a:blip r:embed="rId2"/>
          <a:stretch>
            <a:fillRect/>
          </a:stretch>
        </p:blipFill>
        <p:spPr>
          <a:xfrm>
            <a:off x="5257800" y="914400"/>
            <a:ext cx="3619499" cy="3619499"/>
          </a:xfrm>
          <a:prstGeom prst="rect">
            <a:avLst/>
          </a:prstGeom>
        </p:spPr>
      </p:pic>
    </p:spTree>
    <p:extLst>
      <p:ext uri="{BB962C8B-B14F-4D97-AF65-F5344CB8AC3E}">
        <p14:creationId xmlns:p14="http://schemas.microsoft.com/office/powerpoint/2010/main" val="4004678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i="1" dirty="0" smtClean="0"/>
              <a:t>DRAFT</a:t>
            </a:r>
            <a:r>
              <a:rPr lang="en-US" b="1" dirty="0" smtClean="0"/>
              <a:t> Mission Statement:</a:t>
            </a:r>
          </a:p>
          <a:p>
            <a:pPr lvl="1"/>
            <a:r>
              <a:rPr lang="en-US" dirty="0" smtClean="0"/>
              <a:t>“The </a:t>
            </a:r>
            <a:r>
              <a:rPr lang="en-US" dirty="0"/>
              <a:t>mission of the BIE is to provide students at BIE-funded schools with a culturally relevant, high-quality education that prepares students with the knowledge, skills and behaviors needed to flourish in the opportunities of tomorrow, become healthy and successful individuals, and lead their communities and sovereign nations to a thriving future that preserves their unique cultural identities</a:t>
            </a:r>
            <a:r>
              <a:rPr lang="en-US" dirty="0" smtClean="0"/>
              <a:t>.”</a:t>
            </a:r>
          </a:p>
        </p:txBody>
      </p:sp>
      <p:sp>
        <p:nvSpPr>
          <p:cNvPr id="3" name="Title 2"/>
          <p:cNvSpPr>
            <a:spLocks noGrp="1"/>
          </p:cNvSpPr>
          <p:nvPr>
            <p:ph type="title"/>
          </p:nvPr>
        </p:nvSpPr>
        <p:spPr/>
        <p:txBody>
          <a:bodyPr/>
          <a:lstStyle/>
          <a:p>
            <a:r>
              <a:rPr lang="en-US" dirty="0" smtClean="0"/>
              <a:t>Draft Strategic Plan Proposal</a:t>
            </a:r>
            <a:endParaRPr lang="en-US" dirty="0"/>
          </a:p>
        </p:txBody>
      </p:sp>
    </p:spTree>
    <p:extLst>
      <p:ext uri="{BB962C8B-B14F-4D97-AF65-F5344CB8AC3E}">
        <p14:creationId xmlns:p14="http://schemas.microsoft.com/office/powerpoint/2010/main" val="4141684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800"/>
            <a:ext cx="7408333" cy="3916363"/>
          </a:xfrm>
        </p:spPr>
        <p:txBody>
          <a:bodyPr>
            <a:normAutofit fontScale="85000" lnSpcReduction="20000"/>
          </a:bodyPr>
          <a:lstStyle/>
          <a:p>
            <a:r>
              <a:rPr lang="en-US" b="1" i="1" dirty="0" smtClean="0"/>
              <a:t>DRAFT</a:t>
            </a:r>
            <a:r>
              <a:rPr lang="en-US" b="1" dirty="0" smtClean="0"/>
              <a:t> Core Values: </a:t>
            </a:r>
            <a:r>
              <a:rPr lang="en-US" b="1" dirty="0"/>
              <a:t> </a:t>
            </a:r>
            <a:endParaRPr lang="en-US" b="1" dirty="0" smtClean="0"/>
          </a:p>
          <a:p>
            <a:r>
              <a:rPr lang="en-US" dirty="0" smtClean="0"/>
              <a:t>“BIE </a:t>
            </a:r>
            <a:r>
              <a:rPr lang="en-US" dirty="0"/>
              <a:t>employees carry out the mission to achieve the vision through guiding organizational principles underpinning how the work of the BIE is successfully accomplished. </a:t>
            </a:r>
          </a:p>
          <a:p>
            <a:pPr lvl="1"/>
            <a:r>
              <a:rPr lang="en-US" b="1" u="sng" dirty="0" smtClean="0">
                <a:latin typeface="Calibri"/>
                <a:ea typeface="Calibri"/>
                <a:cs typeface="Times New Roman"/>
              </a:rPr>
              <a:t>Excellence</a:t>
            </a:r>
            <a:r>
              <a:rPr lang="en-US" b="1" dirty="0">
                <a:latin typeface="Calibri"/>
                <a:ea typeface="Calibri"/>
                <a:cs typeface="Times New Roman"/>
              </a:rPr>
              <a:t>:</a:t>
            </a:r>
            <a:r>
              <a:rPr lang="en-US" dirty="0">
                <a:latin typeface="Calibri"/>
                <a:ea typeface="Calibri"/>
                <a:cs typeface="Times New Roman"/>
              </a:rPr>
              <a:t> The BIE achieves success through continuous self-assessment and improvement. </a:t>
            </a:r>
            <a:endParaRPr lang="en-US" sz="1800" dirty="0" smtClean="0">
              <a:latin typeface="Calibri"/>
              <a:ea typeface="Calibri"/>
              <a:cs typeface="Times New Roman"/>
            </a:endParaRPr>
          </a:p>
          <a:p>
            <a:pPr lvl="1"/>
            <a:r>
              <a:rPr lang="en-US" b="1" u="sng" dirty="0" smtClean="0">
                <a:latin typeface="Calibri"/>
                <a:ea typeface="Calibri"/>
                <a:cs typeface="Times New Roman"/>
              </a:rPr>
              <a:t>Focus</a:t>
            </a:r>
            <a:r>
              <a:rPr lang="en-US" b="1" dirty="0">
                <a:latin typeface="Calibri"/>
                <a:ea typeface="Calibri"/>
                <a:cs typeface="Times New Roman"/>
              </a:rPr>
              <a:t>:</a:t>
            </a:r>
            <a:r>
              <a:rPr lang="en-US" dirty="0">
                <a:latin typeface="Calibri"/>
                <a:ea typeface="Calibri"/>
                <a:cs typeface="Times New Roman"/>
              </a:rPr>
              <a:t> The BIE is student-centered, committed to addressing the holistic needs of students. </a:t>
            </a:r>
            <a:endParaRPr lang="en-US" sz="2000" dirty="0" smtClean="0">
              <a:latin typeface="Calibri"/>
              <a:ea typeface="Calibri"/>
              <a:cs typeface="Times New Roman"/>
            </a:endParaRPr>
          </a:p>
          <a:p>
            <a:pPr lvl="1"/>
            <a:r>
              <a:rPr lang="en-US" b="1" u="sng" dirty="0" smtClean="0">
                <a:latin typeface="Calibri"/>
                <a:ea typeface="Calibri"/>
                <a:cs typeface="Times New Roman"/>
              </a:rPr>
              <a:t>Integrity</a:t>
            </a:r>
            <a:r>
              <a:rPr lang="en-US" b="1" dirty="0">
                <a:latin typeface="Calibri"/>
                <a:ea typeface="Calibri"/>
                <a:cs typeface="Times New Roman"/>
              </a:rPr>
              <a:t>:</a:t>
            </a:r>
            <a:r>
              <a:rPr lang="en-US" dirty="0">
                <a:latin typeface="Calibri"/>
                <a:ea typeface="Calibri"/>
                <a:cs typeface="Times New Roman"/>
              </a:rPr>
              <a:t> The BIE maintains high standards of character and professionalism as the foundation upon which the agency is </a:t>
            </a:r>
            <a:r>
              <a:rPr lang="en-US" dirty="0" smtClean="0">
                <a:latin typeface="Calibri"/>
                <a:ea typeface="Calibri"/>
                <a:cs typeface="Times New Roman"/>
              </a:rPr>
              <a:t>built.</a:t>
            </a:r>
            <a:endParaRPr lang="en-US" sz="2000" dirty="0" smtClean="0">
              <a:latin typeface="Calibri"/>
              <a:ea typeface="Calibri"/>
              <a:cs typeface="Times New Roman"/>
            </a:endParaRPr>
          </a:p>
          <a:p>
            <a:pPr lvl="1"/>
            <a:r>
              <a:rPr lang="en-US" b="1" u="sng" dirty="0" smtClean="0">
                <a:latin typeface="Calibri"/>
                <a:ea typeface="Calibri"/>
                <a:cs typeface="Times New Roman"/>
              </a:rPr>
              <a:t>Respect</a:t>
            </a:r>
            <a:r>
              <a:rPr lang="en-US" b="1" dirty="0">
                <a:latin typeface="Calibri"/>
                <a:ea typeface="Calibri"/>
                <a:cs typeface="Times New Roman"/>
              </a:rPr>
              <a:t>:</a:t>
            </a:r>
            <a:r>
              <a:rPr lang="en-US" dirty="0">
                <a:latin typeface="Calibri"/>
                <a:ea typeface="Calibri"/>
                <a:cs typeface="Times New Roman"/>
              </a:rPr>
              <a:t> The BIE fosters communities of support through mutual regard and </a:t>
            </a:r>
            <a:r>
              <a:rPr lang="en-US" dirty="0" smtClean="0">
                <a:latin typeface="Calibri"/>
                <a:ea typeface="Calibri"/>
                <a:cs typeface="Times New Roman"/>
              </a:rPr>
              <a:t>collaboration.</a:t>
            </a:r>
            <a:endParaRPr lang="en-US" sz="2000" dirty="0" smtClean="0">
              <a:latin typeface="Calibri"/>
              <a:ea typeface="Calibri"/>
              <a:cs typeface="Times New Roman"/>
            </a:endParaRPr>
          </a:p>
          <a:p>
            <a:pPr lvl="1"/>
            <a:r>
              <a:rPr lang="en-US" b="1" u="sng" dirty="0" smtClean="0">
                <a:latin typeface="Calibri"/>
                <a:ea typeface="Calibri"/>
                <a:cs typeface="Times New Roman"/>
              </a:rPr>
              <a:t>Service</a:t>
            </a:r>
            <a:r>
              <a:rPr lang="en-US" b="1" u="sng" dirty="0">
                <a:latin typeface="Calibri"/>
                <a:ea typeface="Calibri"/>
                <a:cs typeface="Times New Roman"/>
              </a:rPr>
              <a:t>:</a:t>
            </a:r>
            <a:r>
              <a:rPr lang="en-US" dirty="0">
                <a:latin typeface="Calibri"/>
                <a:ea typeface="Calibri"/>
                <a:cs typeface="Times New Roman"/>
              </a:rPr>
              <a:t> The BIE supports students through proactive and responsive teamwork with schools, tribes and </a:t>
            </a:r>
            <a:r>
              <a:rPr lang="en-US" dirty="0" smtClean="0">
                <a:latin typeface="Calibri"/>
                <a:ea typeface="Calibri"/>
                <a:cs typeface="Times New Roman"/>
              </a:rPr>
              <a:t>communities”</a:t>
            </a:r>
            <a:endParaRPr lang="en-US" dirty="0" smtClean="0"/>
          </a:p>
        </p:txBody>
      </p:sp>
      <p:sp>
        <p:nvSpPr>
          <p:cNvPr id="3" name="Title 2"/>
          <p:cNvSpPr>
            <a:spLocks noGrp="1"/>
          </p:cNvSpPr>
          <p:nvPr>
            <p:ph type="title"/>
          </p:nvPr>
        </p:nvSpPr>
        <p:spPr/>
        <p:txBody>
          <a:bodyPr/>
          <a:lstStyle/>
          <a:p>
            <a:r>
              <a:rPr lang="en-US" dirty="0" smtClean="0"/>
              <a:t>Draft Strategic Plan Proposal </a:t>
            </a:r>
            <a:endParaRPr lang="en-US" dirty="0"/>
          </a:p>
        </p:txBody>
      </p:sp>
    </p:spTree>
    <p:extLst>
      <p:ext uri="{BB962C8B-B14F-4D97-AF65-F5344CB8AC3E}">
        <p14:creationId xmlns:p14="http://schemas.microsoft.com/office/powerpoint/2010/main" val="25099497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i="1" dirty="0" smtClean="0"/>
              <a:t>DRAFT</a:t>
            </a:r>
            <a:r>
              <a:rPr lang="en-US" b="1" dirty="0" smtClean="0"/>
              <a:t> Goals: </a:t>
            </a:r>
            <a:r>
              <a:rPr lang="en-US" dirty="0" smtClean="0"/>
              <a:t>There are six (6) draft goals, each with goal specific strategies.</a:t>
            </a:r>
          </a:p>
          <a:p>
            <a:pPr lvl="1"/>
            <a:r>
              <a:rPr lang="en-US" b="1" i="1" dirty="0" smtClean="0"/>
              <a:t>DRAFT</a:t>
            </a:r>
            <a:r>
              <a:rPr lang="en-US" b="1" dirty="0" smtClean="0"/>
              <a:t> Goal 1</a:t>
            </a:r>
            <a:r>
              <a:rPr lang="en-US" b="1" dirty="0"/>
              <a:t>: </a:t>
            </a:r>
            <a:r>
              <a:rPr lang="en-US" dirty="0" smtClean="0"/>
              <a:t>“All </a:t>
            </a:r>
            <a:r>
              <a:rPr lang="en-US" dirty="0"/>
              <a:t>students will enter kindergarten academically, socially, and emotionally prepared to succeed in school</a:t>
            </a:r>
            <a:r>
              <a:rPr lang="en-US" dirty="0" smtClean="0"/>
              <a:t>.”</a:t>
            </a:r>
          </a:p>
          <a:p>
            <a:pPr lvl="1"/>
            <a:r>
              <a:rPr lang="en-US" b="1" i="1" dirty="0" smtClean="0"/>
              <a:t>DRAFT</a:t>
            </a:r>
            <a:r>
              <a:rPr lang="en-US" b="1" dirty="0" smtClean="0"/>
              <a:t> Goal </a:t>
            </a:r>
            <a:r>
              <a:rPr lang="en-US" b="1" dirty="0"/>
              <a:t>2: </a:t>
            </a:r>
            <a:r>
              <a:rPr lang="en-US" dirty="0"/>
              <a:t>“All students will develop the knowledge, skills, and behaviors necessary for physical, mental, and emotional wellbeing</a:t>
            </a:r>
            <a:r>
              <a:rPr lang="en-US" dirty="0" smtClean="0"/>
              <a:t>.”</a:t>
            </a:r>
          </a:p>
          <a:p>
            <a:pPr lvl="1"/>
            <a:r>
              <a:rPr lang="en-US" b="1" i="1" dirty="0" smtClean="0"/>
              <a:t>DRAFT</a:t>
            </a:r>
            <a:r>
              <a:rPr lang="en-US" b="1" dirty="0" smtClean="0"/>
              <a:t> Goal </a:t>
            </a:r>
            <a:r>
              <a:rPr lang="en-US" b="1" dirty="0"/>
              <a:t>3: </a:t>
            </a:r>
            <a:r>
              <a:rPr lang="en-US" dirty="0"/>
              <a:t>“All students will develop the knowledge, skills, and behaviors necessary to progress successfully through school</a:t>
            </a:r>
            <a:r>
              <a:rPr lang="en-US" dirty="0" smtClean="0"/>
              <a:t>.”</a:t>
            </a:r>
          </a:p>
          <a:p>
            <a:pPr lvl="1"/>
            <a:endParaRPr lang="en-US" dirty="0"/>
          </a:p>
        </p:txBody>
      </p:sp>
      <p:sp>
        <p:nvSpPr>
          <p:cNvPr id="3" name="Title 2"/>
          <p:cNvSpPr>
            <a:spLocks noGrp="1"/>
          </p:cNvSpPr>
          <p:nvPr>
            <p:ph type="title"/>
          </p:nvPr>
        </p:nvSpPr>
        <p:spPr/>
        <p:txBody>
          <a:bodyPr/>
          <a:lstStyle/>
          <a:p>
            <a:r>
              <a:rPr lang="en-US" dirty="0" smtClean="0"/>
              <a:t>Draft Strategic Plan Proposal</a:t>
            </a:r>
            <a:endParaRPr lang="en-US" dirty="0"/>
          </a:p>
        </p:txBody>
      </p:sp>
    </p:spTree>
    <p:extLst>
      <p:ext uri="{BB962C8B-B14F-4D97-AF65-F5344CB8AC3E}">
        <p14:creationId xmlns:p14="http://schemas.microsoft.com/office/powerpoint/2010/main" val="40879145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b="1" i="1" dirty="0" smtClean="0"/>
              <a:t>DRAFT</a:t>
            </a:r>
            <a:r>
              <a:rPr lang="en-US" b="1" dirty="0" smtClean="0"/>
              <a:t> Goal </a:t>
            </a:r>
            <a:r>
              <a:rPr lang="en-US" b="1" dirty="0"/>
              <a:t>4: </a:t>
            </a:r>
            <a:r>
              <a:rPr lang="en-US" dirty="0"/>
              <a:t>“All students will graduate high school ready to succeed in postsecondary study and careers</a:t>
            </a:r>
            <a:r>
              <a:rPr lang="en-US" dirty="0" smtClean="0"/>
              <a:t>.”</a:t>
            </a:r>
          </a:p>
          <a:p>
            <a:pPr lvl="1"/>
            <a:r>
              <a:rPr lang="en-US" b="1" i="1" dirty="0" smtClean="0"/>
              <a:t>DRAFT</a:t>
            </a:r>
            <a:r>
              <a:rPr lang="en-US" b="1" dirty="0" smtClean="0"/>
              <a:t> Goal </a:t>
            </a:r>
            <a:r>
              <a:rPr lang="en-US" b="1" dirty="0"/>
              <a:t>5: </a:t>
            </a:r>
            <a:r>
              <a:rPr lang="en-US" dirty="0"/>
              <a:t>“All students will develop the knowledge, skills, and behaviors needed to lead their sovereign nations to a thriving future through self-determination</a:t>
            </a:r>
            <a:r>
              <a:rPr lang="en-US" dirty="0" smtClean="0"/>
              <a:t>.”</a:t>
            </a:r>
          </a:p>
          <a:p>
            <a:pPr lvl="1"/>
            <a:r>
              <a:rPr lang="en-US" b="1" i="1" dirty="0" smtClean="0"/>
              <a:t>DRAFT</a:t>
            </a:r>
            <a:r>
              <a:rPr lang="en-US" b="1" dirty="0" smtClean="0"/>
              <a:t> Goal </a:t>
            </a:r>
            <a:r>
              <a:rPr lang="en-US" b="1" dirty="0"/>
              <a:t>6: </a:t>
            </a:r>
            <a:r>
              <a:rPr lang="en-US" dirty="0"/>
              <a:t>“All students will benefit from an education system that is effective, efficient, transparent, and accountable</a:t>
            </a:r>
            <a:r>
              <a:rPr lang="en-US" dirty="0" smtClean="0"/>
              <a:t>.”</a:t>
            </a:r>
            <a:endParaRPr lang="en-US" dirty="0"/>
          </a:p>
        </p:txBody>
      </p:sp>
      <p:sp>
        <p:nvSpPr>
          <p:cNvPr id="3" name="Title 2"/>
          <p:cNvSpPr>
            <a:spLocks noGrp="1"/>
          </p:cNvSpPr>
          <p:nvPr>
            <p:ph type="title"/>
          </p:nvPr>
        </p:nvSpPr>
        <p:spPr/>
        <p:txBody>
          <a:bodyPr/>
          <a:lstStyle/>
          <a:p>
            <a:r>
              <a:rPr lang="en-US" dirty="0" smtClean="0"/>
              <a:t>Draft Strategic Plan Proposal</a:t>
            </a:r>
            <a:endParaRPr lang="en-US" dirty="0"/>
          </a:p>
        </p:txBody>
      </p:sp>
    </p:spTree>
    <p:extLst>
      <p:ext uri="{BB962C8B-B14F-4D97-AF65-F5344CB8AC3E}">
        <p14:creationId xmlns:p14="http://schemas.microsoft.com/office/powerpoint/2010/main" val="18844890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i="1" dirty="0" smtClean="0"/>
              <a:t>DRAFT</a:t>
            </a:r>
            <a:r>
              <a:rPr lang="en-US" b="1" dirty="0" smtClean="0"/>
              <a:t> Strategies: </a:t>
            </a:r>
            <a:r>
              <a:rPr lang="en-US" dirty="0" smtClean="0"/>
              <a:t>Each goal has specific strategies designed to accomplish the goal. There are twenty-two (22) draft strategies in total.</a:t>
            </a:r>
          </a:p>
          <a:p>
            <a:endParaRPr lang="en-US" sz="500" dirty="0" smtClean="0"/>
          </a:p>
          <a:p>
            <a:pPr lvl="1"/>
            <a:r>
              <a:rPr lang="en-US" b="1" i="1" dirty="0" smtClean="0"/>
              <a:t>DRAFT</a:t>
            </a:r>
            <a:r>
              <a:rPr lang="en-US" b="1" dirty="0" smtClean="0"/>
              <a:t> Strategy </a:t>
            </a:r>
            <a:r>
              <a:rPr lang="en-US" b="1" dirty="0"/>
              <a:t>1.1: </a:t>
            </a:r>
            <a:r>
              <a:rPr lang="en-US" dirty="0"/>
              <a:t>“Establish Partnerships with Early Childhood Development </a:t>
            </a:r>
            <a:r>
              <a:rPr lang="en-US" dirty="0" smtClean="0"/>
              <a:t>Organizations.”</a:t>
            </a:r>
          </a:p>
          <a:p>
            <a:pPr lvl="1"/>
            <a:r>
              <a:rPr lang="en-US" b="1" i="1" dirty="0" smtClean="0"/>
              <a:t>DRAFT</a:t>
            </a:r>
            <a:r>
              <a:rPr lang="en-US" b="1" dirty="0" smtClean="0"/>
              <a:t> Strategy </a:t>
            </a:r>
            <a:r>
              <a:rPr lang="en-US" b="1" dirty="0"/>
              <a:t>1.2: </a:t>
            </a:r>
            <a:r>
              <a:rPr lang="en-US" dirty="0"/>
              <a:t>“Strengthen Family-School-Community </a:t>
            </a:r>
            <a:r>
              <a:rPr lang="en-US" dirty="0" smtClean="0"/>
              <a:t>Connections.”</a:t>
            </a:r>
          </a:p>
          <a:p>
            <a:pPr lvl="1"/>
            <a:r>
              <a:rPr lang="en-US" b="1" i="1" dirty="0" smtClean="0"/>
              <a:t>DRAFT</a:t>
            </a:r>
            <a:r>
              <a:rPr lang="en-US" b="1" dirty="0" smtClean="0"/>
              <a:t> Strategy </a:t>
            </a:r>
            <a:r>
              <a:rPr lang="en-US" b="1" dirty="0"/>
              <a:t>1.3: </a:t>
            </a:r>
            <a:r>
              <a:rPr lang="en-US" dirty="0"/>
              <a:t>“Preschool </a:t>
            </a:r>
            <a:r>
              <a:rPr lang="en-US" dirty="0" smtClean="0"/>
              <a:t>Initiative”</a:t>
            </a:r>
            <a:endParaRPr lang="en-US" dirty="0"/>
          </a:p>
        </p:txBody>
      </p:sp>
      <p:sp>
        <p:nvSpPr>
          <p:cNvPr id="3" name="Title 2"/>
          <p:cNvSpPr>
            <a:spLocks noGrp="1"/>
          </p:cNvSpPr>
          <p:nvPr>
            <p:ph type="title"/>
          </p:nvPr>
        </p:nvSpPr>
        <p:spPr/>
        <p:txBody>
          <a:bodyPr/>
          <a:lstStyle/>
          <a:p>
            <a:r>
              <a:rPr lang="en-US" dirty="0" smtClean="0"/>
              <a:t>Draft Strategic Plan Proposal</a:t>
            </a:r>
            <a:endParaRPr lang="en-US" dirty="0"/>
          </a:p>
        </p:txBody>
      </p:sp>
    </p:spTree>
    <p:extLst>
      <p:ext uri="{BB962C8B-B14F-4D97-AF65-F5344CB8AC3E}">
        <p14:creationId xmlns:p14="http://schemas.microsoft.com/office/powerpoint/2010/main" val="12449709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800"/>
            <a:ext cx="7408333" cy="3916363"/>
          </a:xfrm>
        </p:spPr>
        <p:txBody>
          <a:bodyPr>
            <a:normAutofit/>
          </a:bodyPr>
          <a:lstStyle/>
          <a:p>
            <a:endParaRPr lang="en-US" i="1" dirty="0" smtClean="0"/>
          </a:p>
          <a:p>
            <a:r>
              <a:rPr lang="en-US" b="1" i="1" dirty="0" smtClean="0"/>
              <a:t>DRAFT</a:t>
            </a:r>
            <a:r>
              <a:rPr lang="en-US" b="1" dirty="0" smtClean="0"/>
              <a:t> Strategy </a:t>
            </a:r>
            <a:r>
              <a:rPr lang="en-US" b="1" dirty="0"/>
              <a:t>2.1</a:t>
            </a:r>
            <a:r>
              <a:rPr lang="en-US" dirty="0"/>
              <a:t>: “Student </a:t>
            </a:r>
            <a:r>
              <a:rPr lang="en-US" dirty="0" smtClean="0"/>
              <a:t>Wellness”</a:t>
            </a:r>
          </a:p>
          <a:p>
            <a:r>
              <a:rPr lang="en-US" b="1" i="1" dirty="0" smtClean="0"/>
              <a:t>DRAFT</a:t>
            </a:r>
            <a:r>
              <a:rPr lang="en-US" b="1" dirty="0" smtClean="0"/>
              <a:t> Strategy </a:t>
            </a:r>
            <a:r>
              <a:rPr lang="en-US" b="1" dirty="0"/>
              <a:t>2.2</a:t>
            </a:r>
            <a:r>
              <a:rPr lang="en-US" dirty="0"/>
              <a:t>: “Behavioral </a:t>
            </a:r>
            <a:r>
              <a:rPr lang="en-US" dirty="0" smtClean="0"/>
              <a:t>Health”</a:t>
            </a:r>
          </a:p>
          <a:p>
            <a:r>
              <a:rPr lang="en-US" b="1" i="1" dirty="0" smtClean="0"/>
              <a:t>DRAFT</a:t>
            </a:r>
            <a:r>
              <a:rPr lang="en-US" b="1" dirty="0" smtClean="0"/>
              <a:t> Strategy </a:t>
            </a:r>
            <a:r>
              <a:rPr lang="en-US" b="1" dirty="0"/>
              <a:t>2.3</a:t>
            </a:r>
            <a:r>
              <a:rPr lang="en-US" dirty="0"/>
              <a:t>: “Student Physical Health and </a:t>
            </a:r>
            <a:r>
              <a:rPr lang="en-US" dirty="0" smtClean="0"/>
              <a:t>Safety”</a:t>
            </a:r>
          </a:p>
        </p:txBody>
      </p:sp>
      <p:sp>
        <p:nvSpPr>
          <p:cNvPr id="3" name="Title 2"/>
          <p:cNvSpPr>
            <a:spLocks noGrp="1"/>
          </p:cNvSpPr>
          <p:nvPr>
            <p:ph type="title"/>
          </p:nvPr>
        </p:nvSpPr>
        <p:spPr/>
        <p:txBody>
          <a:bodyPr/>
          <a:lstStyle/>
          <a:p>
            <a:r>
              <a:rPr lang="en-US" dirty="0" smtClean="0"/>
              <a:t>Draft Strategic Plan Proposal</a:t>
            </a:r>
            <a:endParaRPr lang="en-US" dirty="0"/>
          </a:p>
        </p:txBody>
      </p:sp>
    </p:spTree>
    <p:extLst>
      <p:ext uri="{BB962C8B-B14F-4D97-AF65-F5344CB8AC3E}">
        <p14:creationId xmlns:p14="http://schemas.microsoft.com/office/powerpoint/2010/main" val="19975690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800"/>
            <a:ext cx="7408333" cy="3916363"/>
          </a:xfrm>
        </p:spPr>
        <p:txBody>
          <a:bodyPr>
            <a:normAutofit lnSpcReduction="10000"/>
          </a:bodyPr>
          <a:lstStyle/>
          <a:p>
            <a:endParaRPr lang="en-US" i="1" dirty="0" smtClean="0"/>
          </a:p>
          <a:p>
            <a:r>
              <a:rPr lang="en-US" b="1" i="1" dirty="0" smtClean="0"/>
              <a:t>DRAFT</a:t>
            </a:r>
            <a:r>
              <a:rPr lang="en-US" b="1" dirty="0" smtClean="0"/>
              <a:t> Strategy </a:t>
            </a:r>
            <a:r>
              <a:rPr lang="en-US" b="1" dirty="0"/>
              <a:t>3.1</a:t>
            </a:r>
            <a:r>
              <a:rPr lang="en-US" dirty="0"/>
              <a:t>: “Recruitment for Principals, Teachers and </a:t>
            </a:r>
            <a:r>
              <a:rPr lang="en-US" dirty="0" smtClean="0"/>
              <a:t>Staff” </a:t>
            </a:r>
          </a:p>
          <a:p>
            <a:r>
              <a:rPr lang="en-US" b="1" i="1" dirty="0" smtClean="0"/>
              <a:t>DRAFT</a:t>
            </a:r>
            <a:r>
              <a:rPr lang="en-US" b="1" dirty="0" smtClean="0"/>
              <a:t> Strategy </a:t>
            </a:r>
            <a:r>
              <a:rPr lang="en-US" b="1" dirty="0"/>
              <a:t>3.2</a:t>
            </a:r>
            <a:r>
              <a:rPr lang="en-US" dirty="0"/>
              <a:t>: “Develop and Mentor Principals, Teachers and </a:t>
            </a:r>
            <a:r>
              <a:rPr lang="en-US" dirty="0" smtClean="0"/>
              <a:t>Staff”</a:t>
            </a:r>
          </a:p>
          <a:p>
            <a:r>
              <a:rPr lang="en-US" b="1" i="1" dirty="0" smtClean="0"/>
              <a:t>DRAFT</a:t>
            </a:r>
            <a:r>
              <a:rPr lang="en-US" b="1" dirty="0" smtClean="0"/>
              <a:t> Strategy </a:t>
            </a:r>
            <a:r>
              <a:rPr lang="en-US" b="1" dirty="0"/>
              <a:t>3.3</a:t>
            </a:r>
            <a:r>
              <a:rPr lang="en-US" dirty="0"/>
              <a:t>: “Standards-aligned </a:t>
            </a:r>
            <a:r>
              <a:rPr lang="en-US" dirty="0" smtClean="0"/>
              <a:t>Curricula”</a:t>
            </a:r>
          </a:p>
          <a:p>
            <a:r>
              <a:rPr lang="en-US" b="1" i="1" dirty="0" smtClean="0"/>
              <a:t>DRAFT</a:t>
            </a:r>
            <a:r>
              <a:rPr lang="en-US" b="1" dirty="0" smtClean="0"/>
              <a:t> Strategy </a:t>
            </a:r>
            <a:r>
              <a:rPr lang="en-US" b="1" dirty="0"/>
              <a:t>3.4</a:t>
            </a:r>
            <a:r>
              <a:rPr lang="en-US" dirty="0"/>
              <a:t>: “Curriculum-aligned </a:t>
            </a:r>
            <a:r>
              <a:rPr lang="en-US" dirty="0" smtClean="0"/>
              <a:t>Instruction”</a:t>
            </a:r>
          </a:p>
          <a:p>
            <a:r>
              <a:rPr lang="en-US" b="1" i="1" dirty="0" smtClean="0"/>
              <a:t>DRAFT</a:t>
            </a:r>
            <a:r>
              <a:rPr lang="en-US" b="1" dirty="0" smtClean="0"/>
              <a:t> Strategy </a:t>
            </a:r>
            <a:r>
              <a:rPr lang="en-US" b="1" dirty="0"/>
              <a:t>3.5</a:t>
            </a:r>
            <a:r>
              <a:rPr lang="en-US" dirty="0"/>
              <a:t>: “</a:t>
            </a:r>
            <a:r>
              <a:rPr lang="en-US" dirty="0" smtClean="0"/>
              <a:t>Assessments”</a:t>
            </a:r>
          </a:p>
          <a:p>
            <a:r>
              <a:rPr lang="en-US" b="1" i="1" dirty="0" smtClean="0"/>
              <a:t>DRAFT</a:t>
            </a:r>
            <a:r>
              <a:rPr lang="en-US" b="1" dirty="0" smtClean="0"/>
              <a:t> Strategy </a:t>
            </a:r>
            <a:r>
              <a:rPr lang="en-US" b="1" dirty="0"/>
              <a:t>3.6</a:t>
            </a:r>
            <a:r>
              <a:rPr lang="en-US" dirty="0"/>
              <a:t>: </a:t>
            </a:r>
            <a:r>
              <a:rPr lang="en-US" dirty="0" smtClean="0"/>
              <a:t>“Personal Competencies”</a:t>
            </a:r>
          </a:p>
          <a:p>
            <a:r>
              <a:rPr lang="en-US" b="1" i="1" dirty="0" smtClean="0"/>
              <a:t>DRAFT</a:t>
            </a:r>
            <a:r>
              <a:rPr lang="en-US" b="1" dirty="0" smtClean="0"/>
              <a:t> Strategy </a:t>
            </a:r>
            <a:r>
              <a:rPr lang="en-US" b="1" dirty="0"/>
              <a:t>3.7</a:t>
            </a:r>
            <a:r>
              <a:rPr lang="en-US" dirty="0"/>
              <a:t>: “Native Languages and </a:t>
            </a:r>
            <a:r>
              <a:rPr lang="en-US" dirty="0" smtClean="0"/>
              <a:t>Cultures”</a:t>
            </a:r>
          </a:p>
        </p:txBody>
      </p:sp>
      <p:sp>
        <p:nvSpPr>
          <p:cNvPr id="3" name="Title 2"/>
          <p:cNvSpPr>
            <a:spLocks noGrp="1"/>
          </p:cNvSpPr>
          <p:nvPr>
            <p:ph type="title"/>
          </p:nvPr>
        </p:nvSpPr>
        <p:spPr/>
        <p:txBody>
          <a:bodyPr/>
          <a:lstStyle/>
          <a:p>
            <a:r>
              <a:rPr lang="en-US" dirty="0" smtClean="0"/>
              <a:t>Draft Strategic Plan Proposal</a:t>
            </a:r>
            <a:endParaRPr lang="en-US" dirty="0"/>
          </a:p>
        </p:txBody>
      </p:sp>
    </p:spTree>
    <p:extLst>
      <p:ext uri="{BB962C8B-B14F-4D97-AF65-F5344CB8AC3E}">
        <p14:creationId xmlns:p14="http://schemas.microsoft.com/office/powerpoint/2010/main" val="23674189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i="1" dirty="0" smtClean="0"/>
              <a:t>DRAFT</a:t>
            </a:r>
            <a:r>
              <a:rPr lang="en-US" b="1" dirty="0" smtClean="0"/>
              <a:t> Strategy </a:t>
            </a:r>
            <a:r>
              <a:rPr lang="en-US" b="1" dirty="0"/>
              <a:t>4.1: </a:t>
            </a:r>
            <a:r>
              <a:rPr lang="en-US" dirty="0"/>
              <a:t>“Post-secondary Support and </a:t>
            </a:r>
            <a:r>
              <a:rPr lang="en-US" dirty="0" smtClean="0"/>
              <a:t>Transition”</a:t>
            </a:r>
          </a:p>
          <a:p>
            <a:r>
              <a:rPr lang="en-US" b="1" i="1" dirty="0" smtClean="0"/>
              <a:t>DRAFT</a:t>
            </a:r>
            <a:r>
              <a:rPr lang="en-US" b="1" dirty="0" smtClean="0"/>
              <a:t> Strategy </a:t>
            </a:r>
            <a:r>
              <a:rPr lang="en-US" b="1" dirty="0"/>
              <a:t>4.2: </a:t>
            </a:r>
            <a:r>
              <a:rPr lang="en-US" dirty="0"/>
              <a:t>“Career </a:t>
            </a:r>
            <a:r>
              <a:rPr lang="en-US" dirty="0" smtClean="0"/>
              <a:t>Readiness”</a:t>
            </a:r>
          </a:p>
          <a:p>
            <a:r>
              <a:rPr lang="en-US" b="1" i="1" dirty="0" smtClean="0"/>
              <a:t>DRAFT</a:t>
            </a:r>
            <a:r>
              <a:rPr lang="en-US" b="1" dirty="0" smtClean="0"/>
              <a:t> Strategy </a:t>
            </a:r>
            <a:r>
              <a:rPr lang="en-US" b="1" dirty="0"/>
              <a:t>4.3: </a:t>
            </a:r>
            <a:r>
              <a:rPr lang="en-US" dirty="0"/>
              <a:t>“</a:t>
            </a:r>
            <a:r>
              <a:rPr lang="en-US" dirty="0" smtClean="0"/>
              <a:t>Engagement”</a:t>
            </a:r>
          </a:p>
          <a:p>
            <a:r>
              <a:rPr lang="en-US" b="1" i="1" dirty="0" smtClean="0"/>
              <a:t>DRAFT</a:t>
            </a:r>
            <a:r>
              <a:rPr lang="en-US" b="1" dirty="0" smtClean="0"/>
              <a:t> Strategy </a:t>
            </a:r>
            <a:r>
              <a:rPr lang="en-US" b="1" dirty="0"/>
              <a:t>4.4: </a:t>
            </a:r>
            <a:r>
              <a:rPr lang="en-US" dirty="0"/>
              <a:t>“Colleges and </a:t>
            </a:r>
            <a:r>
              <a:rPr lang="en-US" dirty="0" smtClean="0"/>
              <a:t>Universities”</a:t>
            </a:r>
          </a:p>
        </p:txBody>
      </p:sp>
      <p:sp>
        <p:nvSpPr>
          <p:cNvPr id="3" name="Title 2"/>
          <p:cNvSpPr>
            <a:spLocks noGrp="1"/>
          </p:cNvSpPr>
          <p:nvPr>
            <p:ph type="title"/>
          </p:nvPr>
        </p:nvSpPr>
        <p:spPr/>
        <p:txBody>
          <a:bodyPr/>
          <a:lstStyle/>
          <a:p>
            <a:r>
              <a:rPr lang="en-US" dirty="0" smtClean="0"/>
              <a:t>Draft Strategic Plan Proposal</a:t>
            </a:r>
            <a:endParaRPr lang="en-US" dirty="0"/>
          </a:p>
        </p:txBody>
      </p:sp>
    </p:spTree>
    <p:extLst>
      <p:ext uri="{BB962C8B-B14F-4D97-AF65-F5344CB8AC3E}">
        <p14:creationId xmlns:p14="http://schemas.microsoft.com/office/powerpoint/2010/main" val="15251654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i="1" dirty="0" smtClean="0"/>
              <a:t>DRAFT</a:t>
            </a:r>
            <a:r>
              <a:rPr lang="en-US" b="1" dirty="0" smtClean="0"/>
              <a:t> Strategy </a:t>
            </a:r>
            <a:r>
              <a:rPr lang="en-US" b="1" dirty="0"/>
              <a:t>5.1: </a:t>
            </a:r>
            <a:r>
              <a:rPr lang="en-US" dirty="0"/>
              <a:t>“Educational </a:t>
            </a:r>
            <a:r>
              <a:rPr lang="en-US" dirty="0" smtClean="0"/>
              <a:t>Self-Determination”</a:t>
            </a:r>
          </a:p>
          <a:p>
            <a:r>
              <a:rPr lang="en-US" b="1" i="1" dirty="0" smtClean="0"/>
              <a:t>DRAFT</a:t>
            </a:r>
            <a:r>
              <a:rPr lang="en-US" b="1" dirty="0" smtClean="0"/>
              <a:t> Strategy </a:t>
            </a:r>
            <a:r>
              <a:rPr lang="en-US" b="1" dirty="0"/>
              <a:t>5.2: </a:t>
            </a:r>
            <a:r>
              <a:rPr lang="en-US" dirty="0"/>
              <a:t>“Support Tribal Education </a:t>
            </a:r>
            <a:r>
              <a:rPr lang="en-US" dirty="0" smtClean="0"/>
              <a:t>Capacity-Building”</a:t>
            </a:r>
          </a:p>
        </p:txBody>
      </p:sp>
      <p:sp>
        <p:nvSpPr>
          <p:cNvPr id="3" name="Title 2"/>
          <p:cNvSpPr>
            <a:spLocks noGrp="1"/>
          </p:cNvSpPr>
          <p:nvPr>
            <p:ph type="title"/>
          </p:nvPr>
        </p:nvSpPr>
        <p:spPr/>
        <p:txBody>
          <a:bodyPr/>
          <a:lstStyle/>
          <a:p>
            <a:r>
              <a:rPr lang="en-US" dirty="0" smtClean="0"/>
              <a:t>Draft Strategic Plan Proposal</a:t>
            </a:r>
            <a:endParaRPr lang="en-US" dirty="0"/>
          </a:p>
        </p:txBody>
      </p:sp>
    </p:spTree>
    <p:extLst>
      <p:ext uri="{BB962C8B-B14F-4D97-AF65-F5344CB8AC3E}">
        <p14:creationId xmlns:p14="http://schemas.microsoft.com/office/powerpoint/2010/main" val="21150861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i="1" dirty="0" smtClean="0"/>
              <a:t>DRAFT</a:t>
            </a:r>
            <a:r>
              <a:rPr lang="en-US" b="1" dirty="0" smtClean="0"/>
              <a:t> Strategy </a:t>
            </a:r>
            <a:r>
              <a:rPr lang="en-US" b="1" dirty="0"/>
              <a:t>6.1: </a:t>
            </a:r>
            <a:r>
              <a:rPr lang="en-US" dirty="0"/>
              <a:t>“Employee System of </a:t>
            </a:r>
            <a:r>
              <a:rPr lang="en-US" dirty="0" smtClean="0"/>
              <a:t>Support”</a:t>
            </a:r>
          </a:p>
          <a:p>
            <a:r>
              <a:rPr lang="en-US" b="1" i="1" dirty="0" smtClean="0"/>
              <a:t>DRAFT</a:t>
            </a:r>
            <a:r>
              <a:rPr lang="en-US" b="1" dirty="0" smtClean="0"/>
              <a:t> Strategy </a:t>
            </a:r>
            <a:r>
              <a:rPr lang="en-US" b="1" dirty="0"/>
              <a:t>6.2: </a:t>
            </a:r>
            <a:r>
              <a:rPr lang="en-US" dirty="0"/>
              <a:t>“Data-driven Decision </a:t>
            </a:r>
            <a:r>
              <a:rPr lang="en-US" dirty="0" smtClean="0"/>
              <a:t>Making”</a:t>
            </a:r>
          </a:p>
          <a:p>
            <a:r>
              <a:rPr lang="en-US" b="1" i="1" dirty="0" smtClean="0"/>
              <a:t>DRAFT</a:t>
            </a:r>
            <a:r>
              <a:rPr lang="en-US" b="1" dirty="0" smtClean="0"/>
              <a:t> Strategy </a:t>
            </a:r>
            <a:r>
              <a:rPr lang="en-US" b="1" dirty="0"/>
              <a:t>6.3: </a:t>
            </a:r>
            <a:r>
              <a:rPr lang="en-US" dirty="0"/>
              <a:t>“</a:t>
            </a:r>
            <a:r>
              <a:rPr lang="en-US" dirty="0" smtClean="0"/>
              <a:t>Communication”</a:t>
            </a:r>
            <a:endParaRPr lang="en-US" dirty="0"/>
          </a:p>
        </p:txBody>
      </p:sp>
      <p:sp>
        <p:nvSpPr>
          <p:cNvPr id="3" name="Title 2"/>
          <p:cNvSpPr>
            <a:spLocks noGrp="1"/>
          </p:cNvSpPr>
          <p:nvPr>
            <p:ph type="title"/>
          </p:nvPr>
        </p:nvSpPr>
        <p:spPr/>
        <p:txBody>
          <a:bodyPr/>
          <a:lstStyle/>
          <a:p>
            <a:r>
              <a:rPr lang="en-US" dirty="0" smtClean="0"/>
              <a:t>Draft Strategic Plan Proposal</a:t>
            </a:r>
            <a:endParaRPr lang="en-US" dirty="0"/>
          </a:p>
        </p:txBody>
      </p:sp>
    </p:spTree>
    <p:extLst>
      <p:ext uri="{BB962C8B-B14F-4D97-AF65-F5344CB8AC3E}">
        <p14:creationId xmlns:p14="http://schemas.microsoft.com/office/powerpoint/2010/main" val="571239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buClr>
                <a:srgbClr val="31B6FD"/>
              </a:buClr>
            </a:pPr>
            <a:r>
              <a:rPr lang="en-US" dirty="0">
                <a:solidFill>
                  <a:srgbClr val="073E87"/>
                </a:solidFill>
              </a:rPr>
              <a:t>What is Strategic Planning?</a:t>
            </a:r>
          </a:p>
          <a:p>
            <a:pPr lvl="1">
              <a:buClr>
                <a:srgbClr val="31B6FD"/>
              </a:buClr>
            </a:pPr>
            <a:r>
              <a:rPr lang="en-US" dirty="0">
                <a:solidFill>
                  <a:srgbClr val="073E87"/>
                </a:solidFill>
              </a:rPr>
              <a:t>It is an organizational management activity that is used to: </a:t>
            </a:r>
          </a:p>
          <a:p>
            <a:pPr lvl="2">
              <a:buClr>
                <a:srgbClr val="31B6FD"/>
              </a:buClr>
            </a:pPr>
            <a:r>
              <a:rPr lang="en-US" dirty="0">
                <a:solidFill>
                  <a:srgbClr val="073E87"/>
                </a:solidFill>
              </a:rPr>
              <a:t>Identify an organization’s priorities, </a:t>
            </a:r>
          </a:p>
          <a:p>
            <a:pPr lvl="2">
              <a:buClr>
                <a:srgbClr val="31B6FD"/>
              </a:buClr>
            </a:pPr>
            <a:r>
              <a:rPr lang="en-US" dirty="0">
                <a:solidFill>
                  <a:srgbClr val="073E87"/>
                </a:solidFill>
              </a:rPr>
              <a:t>Maximize organizational collaboration with stakeholders, </a:t>
            </a:r>
          </a:p>
          <a:p>
            <a:pPr lvl="2">
              <a:buClr>
                <a:srgbClr val="31B6FD"/>
              </a:buClr>
            </a:pPr>
            <a:r>
              <a:rPr lang="en-US" dirty="0">
                <a:solidFill>
                  <a:srgbClr val="073E87"/>
                </a:solidFill>
              </a:rPr>
              <a:t>Efficiently direct an organization’s time, energy and resources, </a:t>
            </a:r>
          </a:p>
          <a:p>
            <a:pPr lvl="2">
              <a:buClr>
                <a:srgbClr val="31B6FD"/>
              </a:buClr>
            </a:pPr>
            <a:r>
              <a:rPr lang="en-US" dirty="0">
                <a:solidFill>
                  <a:srgbClr val="073E87"/>
                </a:solidFill>
              </a:rPr>
              <a:t>Ensure </a:t>
            </a:r>
            <a:r>
              <a:rPr lang="en-US" dirty="0" smtClean="0">
                <a:solidFill>
                  <a:srgbClr val="073E87"/>
                </a:solidFill>
              </a:rPr>
              <a:t>an </a:t>
            </a:r>
            <a:r>
              <a:rPr lang="en-US" dirty="0">
                <a:solidFill>
                  <a:srgbClr val="073E87"/>
                </a:solidFill>
              </a:rPr>
              <a:t>organization’s employees are working cooperatively </a:t>
            </a:r>
            <a:r>
              <a:rPr lang="en-US" dirty="0" smtClean="0">
                <a:solidFill>
                  <a:srgbClr val="073E87"/>
                </a:solidFill>
              </a:rPr>
              <a:t>toward </a:t>
            </a:r>
            <a:r>
              <a:rPr lang="en-US" dirty="0">
                <a:solidFill>
                  <a:srgbClr val="073E87"/>
                </a:solidFill>
              </a:rPr>
              <a:t>common goals, and</a:t>
            </a:r>
          </a:p>
          <a:p>
            <a:pPr lvl="2">
              <a:buClr>
                <a:srgbClr val="31B6FD"/>
              </a:buClr>
            </a:pPr>
            <a:r>
              <a:rPr lang="en-US" dirty="0">
                <a:solidFill>
                  <a:srgbClr val="073E87"/>
                </a:solidFill>
              </a:rPr>
              <a:t>Establish general agreement around intended outcomes.</a:t>
            </a:r>
          </a:p>
          <a:p>
            <a:endParaRPr lang="en-US" dirty="0" smtClean="0"/>
          </a:p>
          <a:p>
            <a:endParaRPr lang="en-US" dirty="0"/>
          </a:p>
        </p:txBody>
      </p:sp>
      <p:sp>
        <p:nvSpPr>
          <p:cNvPr id="3" name="Title 2"/>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val="23893247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53110032"/>
              </p:ext>
            </p:extLst>
          </p:nvPr>
        </p:nvGraphicFramePr>
        <p:xfrm>
          <a:off x="228600" y="1524000"/>
          <a:ext cx="8686801" cy="4736378"/>
        </p:xfrm>
        <a:graphic>
          <a:graphicData uri="http://schemas.openxmlformats.org/drawingml/2006/table">
            <a:tbl>
              <a:tblPr firstRow="1" firstCol="1" bandRow="1">
                <a:tableStyleId>{5C22544A-7EE6-4342-B048-85BDC9FD1C3A}</a:tableStyleId>
              </a:tblPr>
              <a:tblGrid>
                <a:gridCol w="1485674"/>
                <a:gridCol w="1211759"/>
                <a:gridCol w="5989368"/>
              </a:tblGrid>
              <a:tr h="193523">
                <a:tc>
                  <a:txBody>
                    <a:bodyPr/>
                    <a:lstStyle/>
                    <a:p>
                      <a:pPr marL="0" marR="0" algn="ctr">
                        <a:lnSpc>
                          <a:spcPct val="107000"/>
                        </a:lnSpc>
                        <a:spcBef>
                          <a:spcPts val="0"/>
                        </a:spcBef>
                        <a:spcAft>
                          <a:spcPts val="800"/>
                        </a:spcAft>
                      </a:pPr>
                      <a:r>
                        <a:rPr lang="en-US" sz="1100" dirty="0">
                          <a:effectLst/>
                        </a:rPr>
                        <a:t>DATE</a:t>
                      </a:r>
                      <a:endParaRPr lang="en-US" sz="1100" dirty="0">
                        <a:effectLst/>
                        <a:latin typeface="Times New Roman"/>
                        <a:ea typeface="Times New Roman"/>
                      </a:endParaRPr>
                    </a:p>
                  </a:txBody>
                  <a:tcPr marL="62518" marR="62518" marT="0" marB="0"/>
                </a:tc>
                <a:tc>
                  <a:txBody>
                    <a:bodyPr/>
                    <a:lstStyle/>
                    <a:p>
                      <a:pPr marL="0" marR="0" algn="ctr">
                        <a:lnSpc>
                          <a:spcPct val="107000"/>
                        </a:lnSpc>
                        <a:spcBef>
                          <a:spcPts val="0"/>
                        </a:spcBef>
                        <a:spcAft>
                          <a:spcPts val="800"/>
                        </a:spcAft>
                      </a:pPr>
                      <a:r>
                        <a:rPr lang="en-US" sz="1100">
                          <a:effectLst/>
                        </a:rPr>
                        <a:t>TIME</a:t>
                      </a:r>
                      <a:endParaRPr lang="en-US" sz="1100">
                        <a:effectLst/>
                        <a:latin typeface="Times New Roman"/>
                        <a:ea typeface="Times New Roman"/>
                      </a:endParaRPr>
                    </a:p>
                  </a:txBody>
                  <a:tcPr marL="62518" marR="62518" marT="0" marB="0"/>
                </a:tc>
                <a:tc>
                  <a:txBody>
                    <a:bodyPr/>
                    <a:lstStyle/>
                    <a:p>
                      <a:pPr marL="0" marR="0" algn="ctr">
                        <a:lnSpc>
                          <a:spcPct val="107000"/>
                        </a:lnSpc>
                        <a:spcBef>
                          <a:spcPts val="0"/>
                        </a:spcBef>
                        <a:spcAft>
                          <a:spcPts val="800"/>
                        </a:spcAft>
                      </a:pPr>
                      <a:r>
                        <a:rPr lang="en-US" sz="1100" dirty="0">
                          <a:effectLst/>
                        </a:rPr>
                        <a:t>LOCATION</a:t>
                      </a:r>
                      <a:endParaRPr lang="en-US" sz="1100" dirty="0">
                        <a:effectLst/>
                        <a:latin typeface="Times New Roman"/>
                        <a:ea typeface="Times New Roman"/>
                      </a:endParaRPr>
                    </a:p>
                  </a:txBody>
                  <a:tcPr marL="62518" marR="62518" marT="0" marB="0"/>
                </a:tc>
              </a:tr>
              <a:tr h="580567">
                <a:tc>
                  <a:txBody>
                    <a:bodyPr/>
                    <a:lstStyle/>
                    <a:p>
                      <a:pPr marL="0" marR="0" algn="ctr">
                        <a:lnSpc>
                          <a:spcPct val="107000"/>
                        </a:lnSpc>
                        <a:spcBef>
                          <a:spcPts val="0"/>
                        </a:spcBef>
                        <a:spcAft>
                          <a:spcPts val="800"/>
                        </a:spcAft>
                      </a:pPr>
                      <a:r>
                        <a:rPr lang="en-US" sz="1600" dirty="0" smtClean="0">
                          <a:effectLst/>
                        </a:rPr>
                        <a:t>Wednesday </a:t>
                      </a:r>
                      <a:r>
                        <a:rPr lang="en-US" sz="1600" dirty="0">
                          <a:effectLst/>
                        </a:rPr>
                        <a:t>November </a:t>
                      </a:r>
                      <a:r>
                        <a:rPr lang="en-US" sz="1600" dirty="0" smtClean="0">
                          <a:effectLst/>
                        </a:rPr>
                        <a:t>15, </a:t>
                      </a:r>
                      <a:r>
                        <a:rPr lang="en-US" sz="1600" dirty="0">
                          <a:effectLst/>
                        </a:rPr>
                        <a:t>2017</a:t>
                      </a:r>
                      <a:endParaRPr lang="en-US" sz="1600" dirty="0">
                        <a:effectLst/>
                        <a:latin typeface="Times New Roman"/>
                        <a:ea typeface="Times New Roman"/>
                      </a:endParaRPr>
                    </a:p>
                  </a:txBody>
                  <a:tcPr marL="62518" marR="62518" marT="0" marB="0" anchor="ctr"/>
                </a:tc>
                <a:tc>
                  <a:txBody>
                    <a:bodyPr/>
                    <a:lstStyle/>
                    <a:p>
                      <a:pPr marL="0" marR="0" algn="ctr">
                        <a:lnSpc>
                          <a:spcPct val="107000"/>
                        </a:lnSpc>
                        <a:spcBef>
                          <a:spcPts val="0"/>
                        </a:spcBef>
                        <a:spcAft>
                          <a:spcPts val="800"/>
                        </a:spcAft>
                      </a:pPr>
                      <a:r>
                        <a:rPr lang="en-US" sz="1600" dirty="0">
                          <a:effectLst/>
                        </a:rPr>
                        <a:t>1:00 p.m. – 5:00 p.m. PST</a:t>
                      </a:r>
                      <a:endParaRPr lang="en-US" sz="1600" dirty="0">
                        <a:effectLst/>
                        <a:latin typeface="Times New Roman"/>
                        <a:ea typeface="Times New Roman"/>
                      </a:endParaRPr>
                    </a:p>
                  </a:txBody>
                  <a:tcPr marL="62518" marR="62518" marT="0" marB="0" anchor="ctr"/>
                </a:tc>
                <a:tc>
                  <a:txBody>
                    <a:bodyPr/>
                    <a:lstStyle/>
                    <a:p>
                      <a:pPr marL="0" marR="0">
                        <a:spcBef>
                          <a:spcPts val="0"/>
                        </a:spcBef>
                        <a:spcAft>
                          <a:spcPts val="0"/>
                        </a:spcAft>
                      </a:pPr>
                      <a:r>
                        <a:rPr lang="en-US" sz="1600" b="1" dirty="0" err="1">
                          <a:effectLst/>
                        </a:rPr>
                        <a:t>Chemawa</a:t>
                      </a:r>
                      <a:r>
                        <a:rPr lang="en-US" sz="1600" b="1" dirty="0">
                          <a:effectLst/>
                        </a:rPr>
                        <a:t> Indian School Auditorium</a:t>
                      </a:r>
                    </a:p>
                    <a:p>
                      <a:pPr marL="0" marR="0">
                        <a:spcBef>
                          <a:spcPts val="0"/>
                        </a:spcBef>
                        <a:spcAft>
                          <a:spcPts val="0"/>
                        </a:spcAft>
                      </a:pPr>
                      <a:r>
                        <a:rPr lang="en-US" sz="1600" dirty="0">
                          <a:effectLst/>
                        </a:rPr>
                        <a:t>3700 </a:t>
                      </a:r>
                      <a:r>
                        <a:rPr lang="en-US" sz="1600" dirty="0" err="1">
                          <a:effectLst/>
                        </a:rPr>
                        <a:t>Chemawa</a:t>
                      </a:r>
                      <a:r>
                        <a:rPr lang="en-US" sz="1600" dirty="0">
                          <a:effectLst/>
                        </a:rPr>
                        <a:t> Road NE,</a:t>
                      </a:r>
                    </a:p>
                    <a:p>
                      <a:pPr marL="0" marR="0">
                        <a:spcBef>
                          <a:spcPts val="0"/>
                        </a:spcBef>
                        <a:spcAft>
                          <a:spcPts val="0"/>
                        </a:spcAft>
                      </a:pPr>
                      <a:r>
                        <a:rPr lang="en-US" sz="1600" dirty="0">
                          <a:effectLst/>
                        </a:rPr>
                        <a:t>Salem, OR 97305</a:t>
                      </a:r>
                      <a:endParaRPr lang="en-US" sz="1600" dirty="0">
                        <a:effectLst/>
                        <a:latin typeface="Times New Roman"/>
                        <a:ea typeface="Times New Roman"/>
                      </a:endParaRPr>
                    </a:p>
                  </a:txBody>
                  <a:tcPr marL="62518" marR="62518" marT="0" marB="0" anchor="ctr"/>
                </a:tc>
              </a:tr>
              <a:tr h="580567">
                <a:tc>
                  <a:txBody>
                    <a:bodyPr/>
                    <a:lstStyle/>
                    <a:p>
                      <a:pPr marL="0" marR="0" algn="ctr">
                        <a:lnSpc>
                          <a:spcPct val="107000"/>
                        </a:lnSpc>
                        <a:spcBef>
                          <a:spcPts val="0"/>
                        </a:spcBef>
                        <a:spcAft>
                          <a:spcPts val="800"/>
                        </a:spcAft>
                      </a:pPr>
                      <a:r>
                        <a:rPr lang="en-US" sz="1600">
                          <a:effectLst/>
                        </a:rPr>
                        <a:t>Tuesday November 28, 2017</a:t>
                      </a:r>
                      <a:endParaRPr lang="en-US" sz="1600">
                        <a:effectLst/>
                        <a:latin typeface="Times New Roman"/>
                        <a:ea typeface="Times New Roman"/>
                      </a:endParaRPr>
                    </a:p>
                  </a:txBody>
                  <a:tcPr marL="62518" marR="62518" marT="0" marB="0" anchor="ctr"/>
                </a:tc>
                <a:tc>
                  <a:txBody>
                    <a:bodyPr/>
                    <a:lstStyle/>
                    <a:p>
                      <a:pPr marL="0" marR="0" algn="ctr">
                        <a:lnSpc>
                          <a:spcPct val="107000"/>
                        </a:lnSpc>
                        <a:spcBef>
                          <a:spcPts val="0"/>
                        </a:spcBef>
                        <a:spcAft>
                          <a:spcPts val="800"/>
                        </a:spcAft>
                      </a:pPr>
                      <a:r>
                        <a:rPr lang="en-US" sz="1600" dirty="0">
                          <a:effectLst/>
                        </a:rPr>
                        <a:t>1:00 p.m. – 5:00 p.m. CST </a:t>
                      </a:r>
                      <a:endParaRPr lang="en-US" sz="1600" dirty="0">
                        <a:effectLst/>
                        <a:latin typeface="Times New Roman"/>
                        <a:ea typeface="Times New Roman"/>
                      </a:endParaRPr>
                    </a:p>
                  </a:txBody>
                  <a:tcPr marL="62518" marR="62518" marT="0" marB="0" anchor="ctr"/>
                </a:tc>
                <a:tc>
                  <a:txBody>
                    <a:bodyPr/>
                    <a:lstStyle/>
                    <a:p>
                      <a:pPr marL="0" marR="0">
                        <a:spcBef>
                          <a:spcPts val="0"/>
                        </a:spcBef>
                        <a:spcAft>
                          <a:spcPts val="0"/>
                        </a:spcAft>
                      </a:pPr>
                      <a:r>
                        <a:rPr lang="en-US" sz="1600" b="1" dirty="0">
                          <a:effectLst/>
                        </a:rPr>
                        <a:t>Riverside Indian School</a:t>
                      </a:r>
                    </a:p>
                    <a:p>
                      <a:pPr marL="0" marR="0">
                        <a:spcBef>
                          <a:spcPts val="0"/>
                        </a:spcBef>
                        <a:spcAft>
                          <a:spcPts val="0"/>
                        </a:spcAft>
                      </a:pPr>
                      <a:r>
                        <a:rPr lang="en-US" sz="1600" dirty="0">
                          <a:effectLst/>
                        </a:rPr>
                        <a:t>101 Riverside Drive</a:t>
                      </a:r>
                    </a:p>
                    <a:p>
                      <a:pPr marL="0" marR="0">
                        <a:spcBef>
                          <a:spcPts val="0"/>
                        </a:spcBef>
                        <a:spcAft>
                          <a:spcPts val="0"/>
                        </a:spcAft>
                      </a:pPr>
                      <a:r>
                        <a:rPr lang="en-US" sz="1600" dirty="0">
                          <a:effectLst/>
                        </a:rPr>
                        <a:t>Anadarko, OK 73005</a:t>
                      </a:r>
                      <a:endParaRPr lang="en-US" sz="1600" dirty="0">
                        <a:effectLst/>
                        <a:latin typeface="Times New Roman"/>
                        <a:ea typeface="Times New Roman"/>
                      </a:endParaRPr>
                    </a:p>
                  </a:txBody>
                  <a:tcPr marL="62518" marR="62518" marT="0" marB="0" anchor="ctr"/>
                </a:tc>
              </a:tr>
              <a:tr h="765598">
                <a:tc>
                  <a:txBody>
                    <a:bodyPr/>
                    <a:lstStyle/>
                    <a:p>
                      <a:pPr marL="0" marR="0" algn="ctr">
                        <a:lnSpc>
                          <a:spcPct val="107000"/>
                        </a:lnSpc>
                        <a:spcBef>
                          <a:spcPts val="0"/>
                        </a:spcBef>
                        <a:spcAft>
                          <a:spcPts val="800"/>
                        </a:spcAft>
                      </a:pPr>
                      <a:r>
                        <a:rPr lang="en-US" sz="1600">
                          <a:effectLst/>
                        </a:rPr>
                        <a:t>Tuesday December 5, 2017</a:t>
                      </a:r>
                      <a:endParaRPr lang="en-US" sz="1600">
                        <a:effectLst/>
                        <a:latin typeface="Times New Roman"/>
                        <a:ea typeface="Times New Roman"/>
                      </a:endParaRPr>
                    </a:p>
                  </a:txBody>
                  <a:tcPr marL="62518" marR="62518" marT="0" marB="0" anchor="ctr"/>
                </a:tc>
                <a:tc>
                  <a:txBody>
                    <a:bodyPr/>
                    <a:lstStyle/>
                    <a:p>
                      <a:pPr marL="0" marR="0" algn="ctr">
                        <a:lnSpc>
                          <a:spcPct val="107000"/>
                        </a:lnSpc>
                        <a:spcBef>
                          <a:spcPts val="0"/>
                        </a:spcBef>
                        <a:spcAft>
                          <a:spcPts val="800"/>
                        </a:spcAft>
                      </a:pPr>
                      <a:r>
                        <a:rPr lang="en-US" sz="1600">
                          <a:effectLst/>
                        </a:rPr>
                        <a:t>1:00 p.m. – 5:00 p.m. MDT</a:t>
                      </a:r>
                      <a:endParaRPr lang="en-US" sz="1600">
                        <a:effectLst/>
                        <a:latin typeface="Times New Roman"/>
                        <a:ea typeface="Times New Roman"/>
                      </a:endParaRPr>
                    </a:p>
                  </a:txBody>
                  <a:tcPr marL="62518" marR="62518" marT="0" marB="0" anchor="ctr"/>
                </a:tc>
                <a:tc>
                  <a:txBody>
                    <a:bodyPr/>
                    <a:lstStyle/>
                    <a:p>
                      <a:pPr marL="0" marR="0">
                        <a:lnSpc>
                          <a:spcPct val="107000"/>
                        </a:lnSpc>
                        <a:spcBef>
                          <a:spcPts val="0"/>
                        </a:spcBef>
                        <a:spcAft>
                          <a:spcPts val="0"/>
                        </a:spcAft>
                      </a:pPr>
                      <a:r>
                        <a:rPr lang="en-US" sz="1600" b="1" dirty="0">
                          <a:effectLst/>
                        </a:rPr>
                        <a:t>United Tribes Technical College</a:t>
                      </a:r>
                    </a:p>
                    <a:p>
                      <a:pPr marL="0" marR="0">
                        <a:lnSpc>
                          <a:spcPct val="107000"/>
                        </a:lnSpc>
                        <a:spcBef>
                          <a:spcPts val="0"/>
                        </a:spcBef>
                        <a:spcAft>
                          <a:spcPts val="0"/>
                        </a:spcAft>
                      </a:pPr>
                      <a:r>
                        <a:rPr lang="en-US" sz="1600" dirty="0">
                          <a:effectLst/>
                        </a:rPr>
                        <a:t>Lewis </a:t>
                      </a:r>
                      <a:r>
                        <a:rPr lang="en-US" sz="1600" dirty="0" err="1">
                          <a:effectLst/>
                        </a:rPr>
                        <a:t>Goodhouse</a:t>
                      </a:r>
                      <a:r>
                        <a:rPr lang="en-US" sz="1600" dirty="0">
                          <a:effectLst/>
                        </a:rPr>
                        <a:t> Wellness Center</a:t>
                      </a:r>
                    </a:p>
                    <a:p>
                      <a:pPr marL="0" marR="0">
                        <a:lnSpc>
                          <a:spcPct val="107000"/>
                        </a:lnSpc>
                        <a:spcBef>
                          <a:spcPts val="0"/>
                        </a:spcBef>
                        <a:spcAft>
                          <a:spcPts val="0"/>
                        </a:spcAft>
                      </a:pPr>
                      <a:r>
                        <a:rPr lang="en-US" sz="1600" dirty="0">
                          <a:effectLst/>
                        </a:rPr>
                        <a:t>3315 University Drive</a:t>
                      </a:r>
                    </a:p>
                    <a:p>
                      <a:pPr marL="0" marR="0">
                        <a:spcBef>
                          <a:spcPts val="0"/>
                        </a:spcBef>
                        <a:spcAft>
                          <a:spcPts val="0"/>
                        </a:spcAft>
                      </a:pPr>
                      <a:r>
                        <a:rPr lang="en-US" sz="1600" dirty="0">
                          <a:effectLst/>
                        </a:rPr>
                        <a:t>Bismarck, ND 58504</a:t>
                      </a:r>
                      <a:endParaRPr lang="en-US" sz="1600" dirty="0">
                        <a:effectLst/>
                        <a:latin typeface="Times New Roman"/>
                        <a:ea typeface="Times New Roman"/>
                      </a:endParaRPr>
                    </a:p>
                  </a:txBody>
                  <a:tcPr marL="62518" marR="62518" marT="0" marB="0" anchor="ctr"/>
                </a:tc>
              </a:tr>
              <a:tr h="545528">
                <a:tc>
                  <a:txBody>
                    <a:bodyPr/>
                    <a:lstStyle/>
                    <a:p>
                      <a:pPr marL="0" marR="0" algn="ctr">
                        <a:spcBef>
                          <a:spcPts val="0"/>
                        </a:spcBef>
                        <a:spcAft>
                          <a:spcPts val="0"/>
                        </a:spcAft>
                      </a:pPr>
                      <a:r>
                        <a:rPr lang="en-US" sz="1600">
                          <a:effectLst/>
                        </a:rPr>
                        <a:t>Tuesday, December 12, 2017</a:t>
                      </a:r>
                      <a:endParaRPr lang="en-US" sz="1600">
                        <a:effectLst/>
                        <a:latin typeface="Times New Roman"/>
                        <a:ea typeface="Times New Roman"/>
                      </a:endParaRPr>
                    </a:p>
                  </a:txBody>
                  <a:tcPr marL="62518" marR="62518" marT="0" marB="0"/>
                </a:tc>
                <a:tc>
                  <a:txBody>
                    <a:bodyPr/>
                    <a:lstStyle/>
                    <a:p>
                      <a:pPr marL="0" marR="0">
                        <a:spcBef>
                          <a:spcPts val="0"/>
                        </a:spcBef>
                        <a:spcAft>
                          <a:spcPts val="0"/>
                        </a:spcAft>
                      </a:pPr>
                      <a:r>
                        <a:rPr lang="en-US" sz="1600">
                          <a:effectLst/>
                        </a:rPr>
                        <a:t>1:00 p.m. – 5:00 p.m. MDT</a:t>
                      </a:r>
                      <a:endParaRPr lang="en-US" sz="1600">
                        <a:effectLst/>
                        <a:latin typeface="Times New Roman"/>
                        <a:ea typeface="Times New Roman"/>
                      </a:endParaRPr>
                    </a:p>
                  </a:txBody>
                  <a:tcPr marL="62518" marR="62518" marT="0" marB="0"/>
                </a:tc>
                <a:tc>
                  <a:txBody>
                    <a:bodyPr/>
                    <a:lstStyle/>
                    <a:p>
                      <a:pPr marL="0" marR="0">
                        <a:spcBef>
                          <a:spcPts val="0"/>
                        </a:spcBef>
                        <a:spcAft>
                          <a:spcPts val="0"/>
                        </a:spcAft>
                      </a:pPr>
                      <a:r>
                        <a:rPr lang="en-US" sz="1600" b="1" dirty="0">
                          <a:effectLst/>
                        </a:rPr>
                        <a:t>National Indian Programs Training </a:t>
                      </a:r>
                      <a:r>
                        <a:rPr lang="en-US" sz="1600" b="1" dirty="0" smtClean="0">
                          <a:effectLst/>
                        </a:rPr>
                        <a:t>Center</a:t>
                      </a:r>
                      <a:endParaRPr lang="en-US" sz="1600" dirty="0">
                        <a:effectLst/>
                      </a:endParaRPr>
                    </a:p>
                    <a:p>
                      <a:pPr marL="0" marR="0">
                        <a:spcBef>
                          <a:spcPts val="0"/>
                        </a:spcBef>
                        <a:spcAft>
                          <a:spcPts val="0"/>
                        </a:spcAft>
                      </a:pPr>
                      <a:r>
                        <a:rPr lang="en-US" sz="1600" dirty="0">
                          <a:effectLst/>
                        </a:rPr>
                        <a:t>1011 Indian School Road NW, </a:t>
                      </a:r>
                    </a:p>
                    <a:p>
                      <a:pPr marL="0" marR="0">
                        <a:spcBef>
                          <a:spcPts val="0"/>
                        </a:spcBef>
                        <a:spcAft>
                          <a:spcPts val="0"/>
                        </a:spcAft>
                      </a:pPr>
                      <a:r>
                        <a:rPr lang="en-US" sz="1600" dirty="0">
                          <a:effectLst/>
                        </a:rPr>
                        <a:t>Albuquerque, NM  87104</a:t>
                      </a:r>
                      <a:endParaRPr lang="en-US" sz="1600" dirty="0">
                        <a:effectLst/>
                        <a:latin typeface="Times New Roman"/>
                        <a:ea typeface="Times New Roman"/>
                      </a:endParaRPr>
                    </a:p>
                  </a:txBody>
                  <a:tcPr marL="62518" marR="62518" marT="0" marB="0"/>
                </a:tc>
              </a:tr>
              <a:tr h="1091054">
                <a:tc>
                  <a:txBody>
                    <a:bodyPr/>
                    <a:lstStyle/>
                    <a:p>
                      <a:pPr marL="0" marR="0" algn="ctr">
                        <a:lnSpc>
                          <a:spcPct val="107000"/>
                        </a:lnSpc>
                        <a:spcBef>
                          <a:spcPts val="0"/>
                        </a:spcBef>
                        <a:spcAft>
                          <a:spcPts val="800"/>
                        </a:spcAft>
                      </a:pPr>
                      <a:r>
                        <a:rPr lang="en-US" sz="1600">
                          <a:effectLst/>
                        </a:rPr>
                        <a:t>Thursday December 14, 2017</a:t>
                      </a:r>
                      <a:endParaRPr lang="en-US" sz="1600">
                        <a:effectLst/>
                        <a:latin typeface="Times New Roman"/>
                        <a:ea typeface="Times New Roman"/>
                      </a:endParaRPr>
                    </a:p>
                  </a:txBody>
                  <a:tcPr marL="62518" marR="62518" marT="0" marB="0" anchor="ctr"/>
                </a:tc>
                <a:tc>
                  <a:txBody>
                    <a:bodyPr/>
                    <a:lstStyle/>
                    <a:p>
                      <a:pPr marL="0" marR="0" algn="ctr">
                        <a:lnSpc>
                          <a:spcPct val="107000"/>
                        </a:lnSpc>
                        <a:spcBef>
                          <a:spcPts val="0"/>
                        </a:spcBef>
                        <a:spcAft>
                          <a:spcPts val="800"/>
                        </a:spcAft>
                      </a:pPr>
                      <a:r>
                        <a:rPr lang="en-US" sz="1600">
                          <a:effectLst/>
                        </a:rPr>
                        <a:t>1:00 p.m. – 5:00 p.m. EST</a:t>
                      </a:r>
                      <a:endParaRPr lang="en-US" sz="1600">
                        <a:effectLst/>
                        <a:latin typeface="Times New Roman"/>
                        <a:ea typeface="Times New Roman"/>
                      </a:endParaRPr>
                    </a:p>
                  </a:txBody>
                  <a:tcPr marL="62518" marR="62518" marT="0" marB="0" anchor="ctr"/>
                </a:tc>
                <a:tc>
                  <a:txBody>
                    <a:bodyPr/>
                    <a:lstStyle/>
                    <a:p>
                      <a:pPr marL="0" marR="0">
                        <a:spcBef>
                          <a:spcPts val="0"/>
                        </a:spcBef>
                        <a:spcAft>
                          <a:spcPts val="0"/>
                        </a:spcAft>
                      </a:pPr>
                      <a:r>
                        <a:rPr lang="en-US" sz="1600" b="1" dirty="0">
                          <a:effectLst/>
                        </a:rPr>
                        <a:t>Teleconference and Webinar</a:t>
                      </a:r>
                    </a:p>
                    <a:p>
                      <a:pPr marL="0" marR="0">
                        <a:spcBef>
                          <a:spcPts val="0"/>
                        </a:spcBef>
                        <a:spcAft>
                          <a:spcPts val="0"/>
                        </a:spcAft>
                      </a:pPr>
                      <a:r>
                        <a:rPr lang="en-US" sz="1600" dirty="0">
                          <a:effectLst/>
                        </a:rPr>
                        <a:t>Call in:631-992-3221</a:t>
                      </a:r>
                    </a:p>
                    <a:p>
                      <a:pPr marL="0" marR="0">
                        <a:spcBef>
                          <a:spcPts val="0"/>
                        </a:spcBef>
                        <a:spcAft>
                          <a:spcPts val="0"/>
                        </a:spcAft>
                      </a:pPr>
                      <a:r>
                        <a:rPr lang="en-US" sz="1600" dirty="0">
                          <a:effectLst/>
                        </a:rPr>
                        <a:t>Passcode: 759-763-471</a:t>
                      </a:r>
                    </a:p>
                    <a:p>
                      <a:pPr marL="0" marR="0">
                        <a:spcBef>
                          <a:spcPts val="0"/>
                        </a:spcBef>
                        <a:spcAft>
                          <a:spcPts val="0"/>
                        </a:spcAft>
                      </a:pPr>
                      <a:r>
                        <a:rPr lang="en-US" sz="1600" dirty="0">
                          <a:effectLst/>
                        </a:rPr>
                        <a:t>Https://attendee.gotowebinar.com/register/7727750735595699458</a:t>
                      </a:r>
                    </a:p>
                    <a:p>
                      <a:pPr marL="0" marR="0">
                        <a:spcBef>
                          <a:spcPts val="0"/>
                        </a:spcBef>
                        <a:spcAft>
                          <a:spcPts val="0"/>
                        </a:spcAft>
                      </a:pPr>
                      <a:r>
                        <a:rPr lang="en-US" sz="1600" dirty="0">
                          <a:effectLst/>
                        </a:rPr>
                        <a:t>Webinar ID: 993-210-731</a:t>
                      </a:r>
                      <a:endParaRPr lang="en-US" sz="1600" dirty="0">
                        <a:effectLst/>
                        <a:latin typeface="Times New Roman"/>
                        <a:ea typeface="Times New Roman"/>
                      </a:endParaRPr>
                    </a:p>
                  </a:txBody>
                  <a:tcPr marL="62518" marR="62518" marT="0" marB="0" anchor="ctr"/>
                </a:tc>
              </a:tr>
            </a:tbl>
          </a:graphicData>
        </a:graphic>
      </p:graphicFrame>
      <p:sp>
        <p:nvSpPr>
          <p:cNvPr id="3" name="Title 2"/>
          <p:cNvSpPr>
            <a:spLocks noGrp="1"/>
          </p:cNvSpPr>
          <p:nvPr>
            <p:ph type="title"/>
          </p:nvPr>
        </p:nvSpPr>
        <p:spPr/>
        <p:txBody>
          <a:bodyPr/>
          <a:lstStyle/>
          <a:p>
            <a:r>
              <a:rPr lang="en-US" dirty="0" smtClean="0"/>
              <a:t>Tribal Consultations</a:t>
            </a:r>
            <a:endParaRPr lang="en-US" dirty="0"/>
          </a:p>
        </p:txBody>
      </p:sp>
    </p:spTree>
    <p:extLst>
      <p:ext uri="{BB962C8B-B14F-4D97-AF65-F5344CB8AC3E}">
        <p14:creationId xmlns:p14="http://schemas.microsoft.com/office/powerpoint/2010/main" val="42317586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For </a:t>
            </a:r>
            <a:r>
              <a:rPr lang="en-US" b="1" dirty="0" smtClean="0"/>
              <a:t>questions or concerns, </a:t>
            </a:r>
            <a:r>
              <a:rPr lang="en-US" b="1" dirty="0"/>
              <a:t>feel free to contact the SPM team presenters at</a:t>
            </a:r>
            <a:r>
              <a:rPr lang="en-US" b="1" dirty="0" smtClean="0"/>
              <a:t>:</a:t>
            </a:r>
          </a:p>
          <a:p>
            <a:endParaRPr lang="en-US" b="1" dirty="0"/>
          </a:p>
          <a:p>
            <a:pPr lvl="1"/>
            <a:r>
              <a:rPr lang="en-US" b="1" dirty="0"/>
              <a:t>Mr. Clint Bowers at </a:t>
            </a:r>
            <a:r>
              <a:rPr lang="en-US" b="1" dirty="0" smtClean="0">
                <a:hlinkClick r:id="rId2"/>
              </a:rPr>
              <a:t>clint.bowers@bie.edu</a:t>
            </a:r>
            <a:endParaRPr lang="en-US" b="1" dirty="0" smtClean="0"/>
          </a:p>
          <a:p>
            <a:pPr lvl="1"/>
            <a:endParaRPr lang="en-US" b="1" dirty="0"/>
          </a:p>
          <a:p>
            <a:pPr lvl="1"/>
            <a:r>
              <a:rPr lang="en-US" b="1" dirty="0"/>
              <a:t>Mr. Travis Clark at </a:t>
            </a:r>
            <a:r>
              <a:rPr lang="en-US" b="1" dirty="0">
                <a:hlinkClick r:id="rId3"/>
              </a:rPr>
              <a:t>travis.clark@bie.edu</a:t>
            </a:r>
            <a:endParaRPr lang="en-US" b="1" dirty="0"/>
          </a:p>
          <a:p>
            <a:endParaRPr lang="en-US" dirty="0"/>
          </a:p>
        </p:txBody>
      </p:sp>
      <p:sp>
        <p:nvSpPr>
          <p:cNvPr id="3" name="Title 2"/>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3852441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0"/>
            <a:ext cx="7408333" cy="3810000"/>
          </a:xfrm>
        </p:spPr>
        <p:txBody>
          <a:bodyPr>
            <a:normAutofit/>
          </a:bodyPr>
          <a:lstStyle/>
          <a:p>
            <a:r>
              <a:rPr lang="en-US" b="1" dirty="0" smtClean="0"/>
              <a:t>Federal Register Citation: 82 FR 48241 (10/17/2017)</a:t>
            </a:r>
          </a:p>
          <a:p>
            <a:endParaRPr lang="en-US" b="1" dirty="0" smtClean="0"/>
          </a:p>
          <a:p>
            <a:r>
              <a:rPr lang="en-US" b="1" dirty="0" smtClean="0"/>
              <a:t>Please submit written comments and feedback to the comment </a:t>
            </a:r>
            <a:r>
              <a:rPr lang="en-US" b="1" dirty="0"/>
              <a:t>coordinator </a:t>
            </a:r>
            <a:r>
              <a:rPr lang="en-US" b="1" dirty="0" smtClean="0"/>
              <a:t>by </a:t>
            </a:r>
            <a:r>
              <a:rPr lang="en-US" b="1" u="sng" dirty="0" smtClean="0"/>
              <a:t>January </a:t>
            </a:r>
            <a:r>
              <a:rPr lang="en-US" b="1" u="sng" dirty="0"/>
              <a:t>13, 2018 </a:t>
            </a:r>
            <a:r>
              <a:rPr lang="en-US" b="1" dirty="0"/>
              <a:t>at</a:t>
            </a:r>
            <a:r>
              <a:rPr lang="en-US" b="1" dirty="0" smtClean="0"/>
              <a:t>:</a:t>
            </a:r>
          </a:p>
          <a:p>
            <a:endParaRPr lang="en-US" b="1" dirty="0" smtClean="0"/>
          </a:p>
          <a:p>
            <a:pPr lvl="1"/>
            <a:r>
              <a:rPr lang="en-US" b="1" dirty="0" smtClean="0"/>
              <a:t>Ms. Paulina Bell at: </a:t>
            </a:r>
            <a:r>
              <a:rPr lang="en-US" b="1" dirty="0" smtClean="0">
                <a:hlinkClick r:id="rId2"/>
              </a:rPr>
              <a:t>paulina.bell@bie.edu</a:t>
            </a:r>
            <a:endParaRPr lang="en-US" b="1" dirty="0" smtClean="0"/>
          </a:p>
          <a:p>
            <a:endParaRPr lang="en-US" b="1" dirty="0"/>
          </a:p>
          <a:p>
            <a:endParaRPr lang="en-US" dirty="0"/>
          </a:p>
          <a:p>
            <a:pPr lvl="1"/>
            <a:endParaRPr lang="en-US" dirty="0"/>
          </a:p>
          <a:p>
            <a:pPr lvl="1"/>
            <a:endParaRPr lang="en-US" dirty="0" smtClean="0"/>
          </a:p>
          <a:p>
            <a:pPr lvl="1"/>
            <a:endParaRPr lang="en-US" dirty="0"/>
          </a:p>
        </p:txBody>
      </p:sp>
      <p:sp>
        <p:nvSpPr>
          <p:cNvPr id="3" name="Title 2"/>
          <p:cNvSpPr>
            <a:spLocks noGrp="1"/>
          </p:cNvSpPr>
          <p:nvPr>
            <p:ph type="title"/>
          </p:nvPr>
        </p:nvSpPr>
        <p:spPr/>
        <p:txBody>
          <a:bodyPr>
            <a:normAutofit/>
          </a:bodyPr>
          <a:lstStyle/>
          <a:p>
            <a:r>
              <a:rPr lang="en-US" dirty="0" smtClean="0"/>
              <a:t>Comments &amp; Feedback</a:t>
            </a:r>
            <a:endParaRPr lang="en-US" dirty="0"/>
          </a:p>
        </p:txBody>
      </p:sp>
    </p:spTree>
    <p:extLst>
      <p:ext uri="{BB962C8B-B14F-4D97-AF65-F5344CB8AC3E}">
        <p14:creationId xmlns:p14="http://schemas.microsoft.com/office/powerpoint/2010/main" val="1532020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What are BIE’s Strategic Planning Goals?</a:t>
            </a:r>
          </a:p>
          <a:p>
            <a:pPr lvl="1"/>
            <a:r>
              <a:rPr lang="en-US" dirty="0" smtClean="0"/>
              <a:t>BIE desires to implement an effective plan which sets the strategic direction of the Bureau, communicates its organizational </a:t>
            </a:r>
            <a:r>
              <a:rPr lang="en-US" dirty="0"/>
              <a:t>goals, </a:t>
            </a:r>
            <a:r>
              <a:rPr lang="en-US" dirty="0" smtClean="0"/>
              <a:t>outlines the specific strategies </a:t>
            </a:r>
            <a:r>
              <a:rPr lang="en-US" dirty="0"/>
              <a:t>needed to achieve those </a:t>
            </a:r>
            <a:r>
              <a:rPr lang="en-US" dirty="0" smtClean="0"/>
              <a:t>goals, </a:t>
            </a:r>
            <a:r>
              <a:rPr lang="en-US" dirty="0"/>
              <a:t>and </a:t>
            </a:r>
            <a:r>
              <a:rPr lang="en-US" dirty="0" smtClean="0"/>
              <a:t>effectively and accurately incorporates the input, feedback, and contributions of the Tribes, schools, and Native education partners for which it serves. </a:t>
            </a:r>
            <a:endParaRPr lang="en-US" dirty="0"/>
          </a:p>
        </p:txBody>
      </p:sp>
      <p:sp>
        <p:nvSpPr>
          <p:cNvPr id="3" name="Title 2"/>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val="1597466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0"/>
            <a:ext cx="7408333" cy="3810000"/>
          </a:xfrm>
        </p:spPr>
        <p:txBody>
          <a:bodyPr>
            <a:normAutofit fontScale="92500" lnSpcReduction="10000"/>
          </a:bodyPr>
          <a:lstStyle/>
          <a:p>
            <a:r>
              <a:rPr lang="en-US" b="1" dirty="0" smtClean="0"/>
              <a:t>GAO Report </a:t>
            </a:r>
            <a:r>
              <a:rPr lang="en-US" b="1" dirty="0"/>
              <a:t>13-774</a:t>
            </a:r>
            <a:r>
              <a:rPr lang="en-US" dirty="0"/>
              <a:t>, Indian Affairs: Better Management and Accountability Needed to Improve Indian </a:t>
            </a:r>
            <a:r>
              <a:rPr lang="en-US" dirty="0" smtClean="0"/>
              <a:t>Education:</a:t>
            </a:r>
            <a:endParaRPr lang="en-US" dirty="0"/>
          </a:p>
          <a:p>
            <a:endParaRPr lang="en-US" sz="700" dirty="0"/>
          </a:p>
          <a:p>
            <a:pPr lvl="1"/>
            <a:r>
              <a:rPr lang="en-US" dirty="0" smtClean="0"/>
              <a:t>High leadership turnover</a:t>
            </a:r>
          </a:p>
          <a:p>
            <a:pPr lvl="1"/>
            <a:r>
              <a:rPr lang="en-US" dirty="0" smtClean="0"/>
              <a:t>Lack of an organizational strategic plan</a:t>
            </a:r>
          </a:p>
          <a:p>
            <a:pPr lvl="2"/>
            <a:r>
              <a:rPr lang="en-US" dirty="0" smtClean="0"/>
              <a:t>“Develop </a:t>
            </a:r>
            <a:r>
              <a:rPr lang="en-US" dirty="0"/>
              <a:t>a strategic plan that includes detailed goals and strategies </a:t>
            </a:r>
            <a:r>
              <a:rPr lang="en-US" dirty="0" smtClean="0"/>
              <a:t>for BIE...[d]</a:t>
            </a:r>
            <a:r>
              <a:rPr lang="en-US" dirty="0" err="1" smtClean="0"/>
              <a:t>evelopment</a:t>
            </a:r>
            <a:r>
              <a:rPr lang="en-US" dirty="0" smtClean="0"/>
              <a:t> of </a:t>
            </a:r>
            <a:r>
              <a:rPr lang="en-US" dirty="0"/>
              <a:t>the strategic plan should incorporate feedback from BIE </a:t>
            </a:r>
            <a:r>
              <a:rPr lang="en-US" dirty="0" smtClean="0"/>
              <a:t>officials and </a:t>
            </a:r>
            <a:r>
              <a:rPr lang="en-US" dirty="0"/>
              <a:t>other key </a:t>
            </a:r>
            <a:r>
              <a:rPr lang="en-US" dirty="0" smtClean="0"/>
              <a:t>stakeholders.”</a:t>
            </a:r>
          </a:p>
          <a:p>
            <a:pPr lvl="1"/>
            <a:r>
              <a:rPr lang="en-US" dirty="0" smtClean="0"/>
              <a:t>BIE’s </a:t>
            </a:r>
            <a:r>
              <a:rPr lang="en-US" dirty="0"/>
              <a:t>goal is </a:t>
            </a:r>
            <a:r>
              <a:rPr lang="en-US" dirty="0" smtClean="0"/>
              <a:t>to seek substantive consultation from Tribes, engage in a robust communication effort with other interested stakeholders, and fully implement the strategic plan by spring 2018. </a:t>
            </a:r>
          </a:p>
          <a:p>
            <a:pPr lvl="1"/>
            <a:endParaRPr lang="en-US" dirty="0" smtClean="0"/>
          </a:p>
          <a:p>
            <a:pPr lvl="1"/>
            <a:endParaRPr lang="en-US" dirty="0"/>
          </a:p>
        </p:txBody>
      </p:sp>
      <p:sp>
        <p:nvSpPr>
          <p:cNvPr id="3" name="Title 2"/>
          <p:cNvSpPr>
            <a:spLocks noGrp="1"/>
          </p:cNvSpPr>
          <p:nvPr>
            <p:ph type="title"/>
          </p:nvPr>
        </p:nvSpPr>
        <p:spPr/>
        <p:txBody>
          <a:bodyPr>
            <a:normAutofit/>
          </a:bodyPr>
          <a:lstStyle/>
          <a:p>
            <a:r>
              <a:rPr lang="en-US" dirty="0" smtClean="0"/>
              <a:t>Background</a:t>
            </a:r>
            <a:endParaRPr lang="en-US" dirty="0"/>
          </a:p>
        </p:txBody>
      </p:sp>
    </p:spTree>
    <p:extLst>
      <p:ext uri="{BB962C8B-B14F-4D97-AF65-F5344CB8AC3E}">
        <p14:creationId xmlns:p14="http://schemas.microsoft.com/office/powerpoint/2010/main" val="35964508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0"/>
            <a:ext cx="7408333" cy="3810000"/>
          </a:xfrm>
        </p:spPr>
        <p:txBody>
          <a:bodyPr>
            <a:normAutofit/>
          </a:bodyPr>
          <a:lstStyle/>
          <a:p>
            <a:pPr lvl="1"/>
            <a:r>
              <a:rPr lang="en-US" b="1" u="sng" dirty="0" smtClean="0"/>
              <a:t>Step One</a:t>
            </a:r>
            <a:r>
              <a:rPr lang="en-US" dirty="0" smtClean="0"/>
              <a:t>: Develop a </a:t>
            </a:r>
            <a:r>
              <a:rPr lang="en-US" b="1" i="1" u="sng" dirty="0" smtClean="0"/>
              <a:t>Draft Strategic Plan Proposal</a:t>
            </a:r>
            <a:r>
              <a:rPr lang="en-US" dirty="0" smtClean="0"/>
              <a:t>:</a:t>
            </a:r>
          </a:p>
          <a:p>
            <a:pPr lvl="2"/>
            <a:r>
              <a:rPr lang="en-US" dirty="0" smtClean="0"/>
              <a:t>BIE engaged in face-to-face internal strategic planning exercises with Central Office and Field Level leaders which totaled 8 days and included 31 managers;</a:t>
            </a:r>
          </a:p>
          <a:p>
            <a:pPr lvl="2"/>
            <a:r>
              <a:rPr lang="en-US" dirty="0" smtClean="0"/>
              <a:t>BIE solicited input and feedback </a:t>
            </a:r>
            <a:r>
              <a:rPr lang="en-US" dirty="0"/>
              <a:t>(</a:t>
            </a:r>
            <a:r>
              <a:rPr lang="en-US" dirty="0" smtClean="0"/>
              <a:t>to the goal level) from the FISE Union, BIE employees, school boards, school level leaders and staff, and representatives from NIEA, and NCAI. </a:t>
            </a:r>
          </a:p>
          <a:p>
            <a:pPr lvl="2"/>
            <a:r>
              <a:rPr lang="en-US" dirty="0" smtClean="0"/>
              <a:t>BIE concluded its </a:t>
            </a:r>
            <a:r>
              <a:rPr lang="en-US" b="1" i="1" u="sng" dirty="0" smtClean="0"/>
              <a:t>Draft Strategic Plan Proposal</a:t>
            </a:r>
            <a:r>
              <a:rPr lang="en-US" dirty="0" smtClean="0"/>
              <a:t> efforts in September 2017.</a:t>
            </a:r>
          </a:p>
        </p:txBody>
      </p:sp>
      <p:sp>
        <p:nvSpPr>
          <p:cNvPr id="3" name="Title 2"/>
          <p:cNvSpPr>
            <a:spLocks noGrp="1"/>
          </p:cNvSpPr>
          <p:nvPr>
            <p:ph type="title"/>
          </p:nvPr>
        </p:nvSpPr>
        <p:spPr/>
        <p:txBody>
          <a:bodyPr>
            <a:normAutofit/>
          </a:bodyPr>
          <a:lstStyle/>
          <a:p>
            <a:r>
              <a:rPr lang="en-US" dirty="0" smtClean="0"/>
              <a:t>Strategic Planning Process</a:t>
            </a:r>
            <a:endParaRPr lang="en-US" dirty="0"/>
          </a:p>
        </p:txBody>
      </p:sp>
    </p:spTree>
    <p:extLst>
      <p:ext uri="{BB962C8B-B14F-4D97-AF65-F5344CB8AC3E}">
        <p14:creationId xmlns:p14="http://schemas.microsoft.com/office/powerpoint/2010/main" val="2683667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590800"/>
            <a:ext cx="7408333" cy="3581400"/>
          </a:xfrm>
        </p:spPr>
        <p:txBody>
          <a:bodyPr>
            <a:normAutofit fontScale="85000" lnSpcReduction="10000"/>
          </a:bodyPr>
          <a:lstStyle/>
          <a:p>
            <a:r>
              <a:rPr lang="en-US" b="1" u="sng" dirty="0" smtClean="0"/>
              <a:t>Step Two</a:t>
            </a:r>
            <a:r>
              <a:rPr lang="en-US" dirty="0" smtClean="0"/>
              <a:t>: Formal Tribal consultation and robust </a:t>
            </a:r>
            <a:r>
              <a:rPr lang="en-US" dirty="0"/>
              <a:t>c</a:t>
            </a:r>
            <a:r>
              <a:rPr lang="en-US" dirty="0" smtClean="0"/>
              <a:t>ommunication and engagement with Indian education </a:t>
            </a:r>
            <a:r>
              <a:rPr lang="en-US" dirty="0"/>
              <a:t>s</a:t>
            </a:r>
            <a:r>
              <a:rPr lang="en-US" dirty="0" smtClean="0"/>
              <a:t>takeholders:</a:t>
            </a:r>
          </a:p>
          <a:p>
            <a:pPr lvl="1"/>
            <a:r>
              <a:rPr lang="en-US" dirty="0" smtClean="0"/>
              <a:t>Formal Tribal consultation</a:t>
            </a:r>
          </a:p>
          <a:p>
            <a:pPr lvl="1"/>
            <a:r>
              <a:rPr lang="en-US" dirty="0" smtClean="0"/>
              <a:t>Planning and engaging in comprehensive communication and input contribution from critical Indian education stakeholders, including:</a:t>
            </a:r>
          </a:p>
          <a:p>
            <a:pPr lvl="2"/>
            <a:r>
              <a:rPr lang="en-US" dirty="0" smtClean="0"/>
              <a:t>Tribes and Tribal Education Departments,</a:t>
            </a:r>
          </a:p>
          <a:p>
            <a:pPr lvl="2"/>
            <a:r>
              <a:rPr lang="en-US" dirty="0" smtClean="0"/>
              <a:t>School Boards</a:t>
            </a:r>
          </a:p>
          <a:p>
            <a:pPr lvl="2"/>
            <a:r>
              <a:rPr lang="en-US" dirty="0" smtClean="0"/>
              <a:t>School leaders and staff,</a:t>
            </a:r>
          </a:p>
          <a:p>
            <a:pPr lvl="2"/>
            <a:r>
              <a:rPr lang="en-US" dirty="0" smtClean="0"/>
              <a:t>Indian education advocacy organizations, such as  NCAI and NIEA,</a:t>
            </a:r>
          </a:p>
          <a:p>
            <a:pPr lvl="2"/>
            <a:r>
              <a:rPr lang="en-US" dirty="0" smtClean="0"/>
              <a:t>FISE Union, and </a:t>
            </a:r>
          </a:p>
          <a:p>
            <a:pPr lvl="2"/>
            <a:r>
              <a:rPr lang="en-US" dirty="0" smtClean="0"/>
              <a:t>BIE employees</a:t>
            </a:r>
          </a:p>
        </p:txBody>
      </p:sp>
      <p:sp>
        <p:nvSpPr>
          <p:cNvPr id="3" name="Title 2"/>
          <p:cNvSpPr>
            <a:spLocks noGrp="1"/>
          </p:cNvSpPr>
          <p:nvPr>
            <p:ph type="title"/>
          </p:nvPr>
        </p:nvSpPr>
        <p:spPr/>
        <p:txBody>
          <a:bodyPr/>
          <a:lstStyle/>
          <a:p>
            <a:r>
              <a:rPr lang="en-US" dirty="0"/>
              <a:t>Strategic Planning Process</a:t>
            </a:r>
          </a:p>
        </p:txBody>
      </p:sp>
    </p:spTree>
    <p:extLst>
      <p:ext uri="{BB962C8B-B14F-4D97-AF65-F5344CB8AC3E}">
        <p14:creationId xmlns:p14="http://schemas.microsoft.com/office/powerpoint/2010/main" val="771090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u="sng" dirty="0" smtClean="0"/>
              <a:t>Step Three</a:t>
            </a:r>
            <a:r>
              <a:rPr lang="en-US" dirty="0" smtClean="0"/>
              <a:t>: Gather all contributions, feedback, and input submitted by </a:t>
            </a:r>
            <a:r>
              <a:rPr lang="en-US" b="1" dirty="0" smtClean="0"/>
              <a:t>January 13, 2018 </a:t>
            </a:r>
            <a:r>
              <a:rPr lang="en-US" dirty="0" smtClean="0"/>
              <a:t>as identified in </a:t>
            </a:r>
            <a:r>
              <a:rPr lang="en-US" b="1" dirty="0" smtClean="0"/>
              <a:t>Federal Register Notice 82 </a:t>
            </a:r>
            <a:r>
              <a:rPr lang="en-US" b="1" dirty="0"/>
              <a:t>FR 48241</a:t>
            </a:r>
            <a:r>
              <a:rPr lang="en-US" dirty="0"/>
              <a:t> (</a:t>
            </a:r>
            <a:r>
              <a:rPr lang="en-US" dirty="0" smtClean="0"/>
              <a:t>10/17/2017) and incorporate such input into a </a:t>
            </a:r>
            <a:r>
              <a:rPr lang="en-US" i="1" dirty="0" smtClean="0"/>
              <a:t>Formal</a:t>
            </a:r>
            <a:r>
              <a:rPr lang="en-US" dirty="0" smtClean="0"/>
              <a:t> BIE Strategic Plan.</a:t>
            </a:r>
          </a:p>
          <a:p>
            <a:pPr lvl="1"/>
            <a:r>
              <a:rPr lang="en-US" dirty="0" smtClean="0"/>
              <a:t>Following the last Tribal consultation there is a thirty (30) day comment period to garner additional feedback. </a:t>
            </a:r>
          </a:p>
          <a:p>
            <a:pPr lvl="1"/>
            <a:r>
              <a:rPr lang="en-US" dirty="0" smtClean="0"/>
              <a:t>All contributions, feedback, and input is encouraged to strengthen the document and improve the Bureau’s dedication to an inclusive process.</a:t>
            </a:r>
            <a:endParaRPr lang="en-US" dirty="0"/>
          </a:p>
        </p:txBody>
      </p:sp>
      <p:sp>
        <p:nvSpPr>
          <p:cNvPr id="3" name="Title 2"/>
          <p:cNvSpPr>
            <a:spLocks noGrp="1"/>
          </p:cNvSpPr>
          <p:nvPr>
            <p:ph type="title"/>
          </p:nvPr>
        </p:nvSpPr>
        <p:spPr/>
        <p:txBody>
          <a:bodyPr/>
          <a:lstStyle/>
          <a:p>
            <a:r>
              <a:rPr lang="en-US" dirty="0" smtClean="0"/>
              <a:t>Strategic Planning Process</a:t>
            </a:r>
            <a:endParaRPr lang="en-US" dirty="0"/>
          </a:p>
        </p:txBody>
      </p:sp>
    </p:spTree>
    <p:extLst>
      <p:ext uri="{BB962C8B-B14F-4D97-AF65-F5344CB8AC3E}">
        <p14:creationId xmlns:p14="http://schemas.microsoft.com/office/powerpoint/2010/main" val="37452082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t>
            </a:r>
            <a:r>
              <a:rPr lang="en-US" b="1" i="1" dirty="0" smtClean="0"/>
              <a:t>DRAFT</a:t>
            </a:r>
            <a:r>
              <a:rPr lang="en-US" b="1" dirty="0" smtClean="0"/>
              <a:t> Strategic Plan Proposal </a:t>
            </a:r>
            <a:r>
              <a:rPr lang="en-US" dirty="0" smtClean="0"/>
              <a:t>includes the following components:</a:t>
            </a:r>
          </a:p>
          <a:p>
            <a:pPr lvl="1"/>
            <a:r>
              <a:rPr lang="en-US" dirty="0" smtClean="0"/>
              <a:t>Vision Statement,</a:t>
            </a:r>
          </a:p>
          <a:p>
            <a:pPr lvl="1"/>
            <a:r>
              <a:rPr lang="en-US" dirty="0" smtClean="0"/>
              <a:t>Mission Statement,</a:t>
            </a:r>
          </a:p>
          <a:p>
            <a:pPr lvl="1"/>
            <a:r>
              <a:rPr lang="en-US" dirty="0" smtClean="0"/>
              <a:t>Core Values,</a:t>
            </a:r>
          </a:p>
          <a:p>
            <a:pPr lvl="1"/>
            <a:r>
              <a:rPr lang="en-US" dirty="0" smtClean="0"/>
              <a:t>Goals, and </a:t>
            </a:r>
          </a:p>
          <a:p>
            <a:pPr lvl="1"/>
            <a:r>
              <a:rPr lang="en-US" dirty="0" smtClean="0"/>
              <a:t>Strategies.</a:t>
            </a:r>
          </a:p>
        </p:txBody>
      </p:sp>
      <p:sp>
        <p:nvSpPr>
          <p:cNvPr id="3" name="Title 2"/>
          <p:cNvSpPr>
            <a:spLocks noGrp="1"/>
          </p:cNvSpPr>
          <p:nvPr>
            <p:ph type="title"/>
          </p:nvPr>
        </p:nvSpPr>
        <p:spPr/>
        <p:txBody>
          <a:bodyPr/>
          <a:lstStyle/>
          <a:p>
            <a:r>
              <a:rPr lang="en-US" dirty="0" smtClean="0"/>
              <a:t>Draft Strategic Plan Proposal</a:t>
            </a:r>
            <a:endParaRPr lang="en-US" dirty="0"/>
          </a:p>
        </p:txBody>
      </p:sp>
    </p:spTree>
    <p:extLst>
      <p:ext uri="{BB962C8B-B14F-4D97-AF65-F5344CB8AC3E}">
        <p14:creationId xmlns:p14="http://schemas.microsoft.com/office/powerpoint/2010/main" val="23242758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i="1" dirty="0" smtClean="0"/>
              <a:t>DRAFT</a:t>
            </a:r>
            <a:r>
              <a:rPr lang="en-US" b="1" dirty="0" smtClean="0"/>
              <a:t> Vision Statement:</a:t>
            </a:r>
          </a:p>
          <a:p>
            <a:pPr lvl="1"/>
            <a:r>
              <a:rPr lang="en-US" dirty="0" smtClean="0"/>
              <a:t>“The Bureau of Indian Education (BIE) is the preeminent provider of high quality educational services and supports to students at BIE funded schools to foster lifelong learning.”</a:t>
            </a:r>
          </a:p>
        </p:txBody>
      </p:sp>
      <p:sp>
        <p:nvSpPr>
          <p:cNvPr id="3" name="Title 2"/>
          <p:cNvSpPr>
            <a:spLocks noGrp="1"/>
          </p:cNvSpPr>
          <p:nvPr>
            <p:ph type="title"/>
          </p:nvPr>
        </p:nvSpPr>
        <p:spPr/>
        <p:txBody>
          <a:bodyPr/>
          <a:lstStyle/>
          <a:p>
            <a:r>
              <a:rPr lang="en-US" dirty="0" smtClean="0"/>
              <a:t>Draft Strategic Plan Proposal</a:t>
            </a:r>
            <a:endParaRPr lang="en-US" dirty="0"/>
          </a:p>
        </p:txBody>
      </p:sp>
    </p:spTree>
    <p:extLst>
      <p:ext uri="{BB962C8B-B14F-4D97-AF65-F5344CB8AC3E}">
        <p14:creationId xmlns:p14="http://schemas.microsoft.com/office/powerpoint/2010/main" val="17554719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977</TotalTime>
  <Words>1341</Words>
  <Application>Microsoft Office PowerPoint</Application>
  <PresentationFormat>On-screen Show (4:3)</PresentationFormat>
  <Paragraphs>149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Waveform</vt:lpstr>
      <vt:lpstr>Building a Better BIE  DRAFT Strategic Plan Proposal</vt:lpstr>
      <vt:lpstr>Introduction</vt:lpstr>
      <vt:lpstr>Introduction</vt:lpstr>
      <vt:lpstr>Background</vt:lpstr>
      <vt:lpstr>Strategic Planning Process</vt:lpstr>
      <vt:lpstr>Strategic Planning Process</vt:lpstr>
      <vt:lpstr>Strategic Planning Process</vt:lpstr>
      <vt:lpstr>Draft Strategic Plan Proposal</vt:lpstr>
      <vt:lpstr>Draft Strategic Plan Proposal</vt:lpstr>
      <vt:lpstr>Draft Strategic Plan Proposal</vt:lpstr>
      <vt:lpstr>Draft Strategic Plan Proposal </vt:lpstr>
      <vt:lpstr>Draft Strategic Plan Proposal</vt:lpstr>
      <vt:lpstr>Draft Strategic Plan Proposal</vt:lpstr>
      <vt:lpstr>Draft Strategic Plan Proposal</vt:lpstr>
      <vt:lpstr>Draft Strategic Plan Proposal</vt:lpstr>
      <vt:lpstr>Draft Strategic Plan Proposal</vt:lpstr>
      <vt:lpstr>Draft Strategic Plan Proposal</vt:lpstr>
      <vt:lpstr>Draft Strategic Plan Proposal</vt:lpstr>
      <vt:lpstr>Draft Strategic Plan Proposal</vt:lpstr>
      <vt:lpstr>Tribal Consultations</vt:lpstr>
      <vt:lpstr>Questions?</vt:lpstr>
      <vt:lpstr>Comments &amp; Feedback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BIE Transition</dc:title>
  <dc:creator>Clark, Travis</dc:creator>
  <cp:lastModifiedBy>Bowers, Clint</cp:lastModifiedBy>
  <cp:revision>72</cp:revision>
  <dcterms:created xsi:type="dcterms:W3CDTF">2016-10-31T15:00:47Z</dcterms:created>
  <dcterms:modified xsi:type="dcterms:W3CDTF">2017-10-18T15:54:59Z</dcterms:modified>
</cp:coreProperties>
</file>