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notesMasterIdLst>
    <p:notesMasterId r:id="rId12"/>
  </p:notesMasterIdLst>
  <p:handoutMasterIdLst>
    <p:handoutMasterId r:id="rId13"/>
  </p:handoutMasterIdLst>
  <p:sldIdLst>
    <p:sldId id="256" r:id="rId2"/>
    <p:sldId id="378" r:id="rId3"/>
    <p:sldId id="292" r:id="rId4"/>
    <p:sldId id="379" r:id="rId5"/>
    <p:sldId id="328" r:id="rId6"/>
    <p:sldId id="380" r:id="rId7"/>
    <p:sldId id="381" r:id="rId8"/>
    <p:sldId id="383" r:id="rId9"/>
    <p:sldId id="384" r:id="rId10"/>
    <p:sldId id="287" r:id="rId11"/>
  </p:sldIdLst>
  <p:sldSz cx="9144000" cy="6858000" type="screen4x3"/>
  <p:notesSz cx="6858000" cy="9077325"/>
  <p:custShowLst>
    <p:custShow name="Custom Show 1" id="0">
      <p:sldLst>
        <p:sld r:id="rId2"/>
        <p:sld r:id="rId4"/>
        <p:sld r:id="rId11"/>
      </p:sldLst>
    </p:custShow>
  </p:custShow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OWMAN" initials="D" lastIdx="8" clrIdx="0"/>
  <p:cmAuthor id="1" name="Katherine Campbell" initials="KC" lastIdx="0" clrIdx="1"/>
  <p:cmAuthor id="2" name="Sandoval, Marie S." initials="SMS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62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86" autoAdjust="0"/>
    <p:restoredTop sz="94681" autoAdjust="0"/>
  </p:normalViewPr>
  <p:slideViewPr>
    <p:cSldViewPr>
      <p:cViewPr>
        <p:scale>
          <a:sx n="75" d="100"/>
          <a:sy n="75" d="100"/>
        </p:scale>
        <p:origin x="-1642" y="-26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1-02-15T10:22:43.109" idx="5">
    <p:pos x="10" y="-109"/>
    <p:text>You might want to include a broader discussion of when doubled-up constitutes homelessness and when it does not, perhaps with some examples or scenarios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8" y="0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/>
          <a:lstStyle>
            <a:lvl1pPr algn="r">
              <a:defRPr sz="1200"/>
            </a:lvl1pPr>
          </a:lstStyle>
          <a:p>
            <a:pPr>
              <a:defRPr/>
            </a:pPr>
            <a:fld id="{A65DCB74-B1B5-4906-813F-C4E580A7D9D5}" type="datetimeFigureOut">
              <a:rPr lang="en-US"/>
              <a:pPr>
                <a:defRPr/>
              </a:pPr>
              <a:t>6/14/2018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621599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8" y="8621599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 anchor="b"/>
          <a:lstStyle>
            <a:lvl1pPr algn="r">
              <a:defRPr sz="1200"/>
            </a:lvl1pPr>
          </a:lstStyle>
          <a:p>
            <a:pPr>
              <a:defRPr/>
            </a:pPr>
            <a:fld id="{880B9121-61C0-4C58-AC38-17327082D0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691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028" y="0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/>
          <a:lstStyle>
            <a:lvl1pPr algn="r">
              <a:defRPr sz="1200"/>
            </a:lvl1pPr>
          </a:lstStyle>
          <a:p>
            <a:pPr>
              <a:defRPr/>
            </a:pPr>
            <a:fld id="{EAC15341-89BD-4966-8BE2-BC692A377883}" type="datetimeFigureOut">
              <a:rPr lang="en-US"/>
              <a:pPr>
                <a:defRPr/>
              </a:pPr>
              <a:t>6/14/2018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0463" y="681038"/>
            <a:ext cx="4537075" cy="3403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342" tIns="44671" rIns="89342" bIns="44671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22" y="4312351"/>
            <a:ext cx="5485158" cy="4084487"/>
          </a:xfrm>
          <a:prstGeom prst="rect">
            <a:avLst/>
          </a:prstGeom>
        </p:spPr>
        <p:txBody>
          <a:bodyPr vert="horz" lIns="89342" tIns="44671" rIns="89342" bIns="4467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621599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028" y="8621599"/>
            <a:ext cx="2972421" cy="454177"/>
          </a:xfrm>
          <a:prstGeom prst="rect">
            <a:avLst/>
          </a:prstGeom>
        </p:spPr>
        <p:txBody>
          <a:bodyPr vert="horz" lIns="89342" tIns="44671" rIns="89342" bIns="44671" rtlCol="0" anchor="b"/>
          <a:lstStyle>
            <a:lvl1pPr algn="r">
              <a:defRPr sz="1200"/>
            </a:lvl1pPr>
          </a:lstStyle>
          <a:p>
            <a:pPr>
              <a:defRPr/>
            </a:pPr>
            <a:fld id="{1FCB9F91-43AD-4BE1-9605-B40EDCB329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4364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CB9F91-43AD-4BE1-9605-B40EDCB329F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274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CB9F91-43AD-4BE1-9605-B40EDCB329F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C12116-2C98-451B-8A93-E867E335C91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8650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C12116-2C98-451B-8A93-E867E335C91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865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BECA55-9570-456C-A0AD-754332234443}" type="datetime1">
              <a:rPr lang="en-US" smtClean="0"/>
              <a:pPr>
                <a:defRPr/>
              </a:pPr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7A5066-31BF-4A08-8B89-D904339A95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135144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AA36BA-4834-4E04-B53E-18960A57161D}" type="datetime1">
              <a:rPr lang="en-US" smtClean="0"/>
              <a:pPr>
                <a:defRPr/>
              </a:pPr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EF2B0C-E71E-4287-8F21-71A7CA77308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55850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30678C-8471-482C-B2D2-0F9227F2B690}" type="datetime1">
              <a:rPr lang="en-US" smtClean="0"/>
              <a:pPr>
                <a:defRPr/>
              </a:pPr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86EB2C-A5E6-48E5-90A2-4C2D4FE660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284265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687B09-601C-4DDE-8F53-D534F9FD8545}" type="datetime1">
              <a:rPr lang="en-US" smtClean="0"/>
              <a:pPr>
                <a:defRPr/>
              </a:pPr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96DC4F-A99F-4AAA-959D-9EBD50C7654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146275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5B7B69-4A75-4710-BFF8-4009988504C8}" type="datetime1">
              <a:rPr lang="en-US" smtClean="0"/>
              <a:pPr>
                <a:defRPr/>
              </a:pPr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9C01EE-3FFA-48A1-A340-20E3F822DCA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491284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0783B4-92EF-494E-A9A6-680870EC5AE5}" type="datetime1">
              <a:rPr lang="en-US" smtClean="0"/>
              <a:pPr>
                <a:defRPr/>
              </a:pPr>
              <a:t>6/14/2018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AECDA2-C1B5-4821-BE3E-15AAF34F36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311593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BC8082-1318-41D7-8ED3-72BF6AAB5B44}" type="datetime1">
              <a:rPr lang="en-US" smtClean="0"/>
              <a:pPr>
                <a:defRPr/>
              </a:pPr>
              <a:t>6/14/2018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74E2DD-0CC1-498B-9FB8-6D196238415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985051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13B28D-E895-4CD6-AE82-269DB469409A}" type="datetime1">
              <a:rPr lang="en-US" smtClean="0"/>
              <a:pPr>
                <a:defRPr/>
              </a:pPr>
              <a:t>6/14/2018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4F5954-DFBE-4750-AB61-4482132DF76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570418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249F7B-2984-48F7-8EBE-285038B6A28D}" type="datetime1">
              <a:rPr lang="en-US" smtClean="0"/>
              <a:pPr>
                <a:defRPr/>
              </a:pPr>
              <a:t>6/14/2018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C883DB-71B1-4928-8F28-F08932ED3A3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303871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27E3D7-ED66-4F29-903D-0F62EF330F44}" type="datetime1">
              <a:rPr lang="en-US" smtClean="0"/>
              <a:pPr>
                <a:defRPr/>
              </a:pPr>
              <a:t>6/14/2018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043DAD-7859-495F-8E83-67EE6152FA7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210834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279C1C-143E-4061-8D6F-E69EB2D4FA16}" type="datetime1">
              <a:rPr lang="en-US" smtClean="0"/>
              <a:pPr>
                <a:defRPr/>
              </a:pPr>
              <a:t>6/14/2018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B9254E-A7BE-4A81-80E2-1EBFE3432C1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682394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2428205-4096-46D3-BAC5-0F2A72DF9251}" type="datetime1">
              <a:rPr lang="en-US" smtClean="0"/>
              <a:pPr>
                <a:defRPr/>
              </a:pPr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D292F3-8E72-4727-B05E-F2835E7F219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769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transition>
    <p:blinds dir="vert"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oviwc.org/Assets/linklogos/DOI-Logo.jpg" TargetMode="Externa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valerie.todacheene@bie.ed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hyperlink" Target="mailto:jacqueline.wade@bie.edu" TargetMode="External"/><Relationship Id="rId4" Type="http://schemas.openxmlformats.org/officeDocument/2006/relationships/hyperlink" Target="mailto:margo.delaune@bie.edu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cheryl.quimayouise@bie.edu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hyperlink" Target="mailto:andrea.bia@bie.edu" TargetMode="External"/><Relationship Id="rId5" Type="http://schemas.openxmlformats.org/officeDocument/2006/relationships/hyperlink" Target="mailto:eleanor.jones@bie.edu" TargetMode="External"/><Relationship Id="rId4" Type="http://schemas.openxmlformats.org/officeDocument/2006/relationships/hyperlink" Target="mailto:marie.silverhatband@bie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24384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2400" dirty="0" smtClean="0">
                <a:cs typeface="Aharoni" pitchFamily="2" charset="-79"/>
              </a:rPr>
              <a:t>School Improvement Grant 1003 Part A &amp; </a:t>
            </a:r>
            <a:br>
              <a:rPr lang="en-US" sz="2400" dirty="0" smtClean="0">
                <a:cs typeface="Aharoni" pitchFamily="2" charset="-79"/>
              </a:rPr>
            </a:br>
            <a:r>
              <a:rPr lang="en-US" sz="2400" dirty="0" smtClean="0">
                <a:cs typeface="Aharoni" pitchFamily="2" charset="-79"/>
              </a:rPr>
              <a:t>Student Support &amp; Academic Enrichment IV PART A</a:t>
            </a:r>
            <a:br>
              <a:rPr lang="en-US" sz="2400" dirty="0" smtClean="0">
                <a:cs typeface="Aharoni" pitchFamily="2" charset="-79"/>
              </a:rPr>
            </a:br>
            <a:r>
              <a:rPr lang="en-US" sz="2400" dirty="0" smtClean="0">
                <a:cs typeface="Aharoni" pitchFamily="2" charset="-79"/>
              </a:rPr>
              <a:t>SY 2018-19</a:t>
            </a:r>
            <a:endParaRPr lang="en-US" sz="2400" dirty="0" smtClean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0" y="4349262"/>
            <a:ext cx="9144000" cy="2209800"/>
          </a:xfrm>
        </p:spPr>
        <p:txBody>
          <a:bodyPr rtlCol="0">
            <a:normAutofit/>
          </a:bodyPr>
          <a:lstStyle/>
          <a:p>
            <a:pPr marL="0" lvl="3" algn="ctr">
              <a:defRPr/>
            </a:pPr>
            <a:r>
              <a:rPr lang="en-US" sz="3200" dirty="0" smtClean="0"/>
              <a:t>Division </a:t>
            </a:r>
            <a:r>
              <a:rPr lang="en-US" sz="3200" dirty="0"/>
              <a:t>of Performance and </a:t>
            </a:r>
            <a:r>
              <a:rPr lang="en-US" sz="3200" dirty="0" smtClean="0"/>
              <a:t>Accountability</a:t>
            </a:r>
          </a:p>
          <a:p>
            <a:pPr marL="0" lvl="3" algn="ctr">
              <a:defRPr/>
            </a:pPr>
            <a:r>
              <a:rPr lang="en-US" sz="3200" dirty="0" smtClean="0"/>
              <a:t>Technical Assistance Webinar</a:t>
            </a:r>
            <a:endParaRPr lang="en-US" sz="6400" dirty="0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fld id="{D1FC798F-FA5D-479A-AA20-4B145A872D06}" type="slidenum">
              <a:rPr lang="en-US" smtClean="0"/>
              <a:pPr/>
              <a:t>1</a:t>
            </a:fld>
            <a:endParaRPr lang="en-US" dirty="0" smtClean="0"/>
          </a:p>
        </p:txBody>
      </p:sp>
      <p:pic>
        <p:nvPicPr>
          <p:cNvPr id="8" name="Picture 7" descr="http://ts2.mm.bing.net/images/thumbnail.aspx?q=1758941677589&amp;id=759ff901bd428ef337eaf41376c00aa5&amp;url=http%3a%2f%2fwww.oviwc.org%2fAssets%2flinklogos%2fDOI-Logo.jpg">
            <a:hlinkClick r:id="rId2"/>
          </p:cNvPr>
          <p:cNvPicPr/>
          <p:nvPr/>
        </p:nvPicPr>
        <p:blipFill rotWithShape="1">
          <a:blip r:embed="rId3" cstate="print"/>
          <a:srcRect t="3290" b="3947"/>
          <a:stretch/>
        </p:blipFill>
        <p:spPr bwMode="auto">
          <a:xfrm>
            <a:off x="3886200" y="2209800"/>
            <a:ext cx="1676400" cy="1600200"/>
          </a:xfrm>
          <a:prstGeom prst="ellipse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Questions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3596DC4F-A99F-4AAA-959D-9EBD50C7654B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2054" name="Picture 6" descr="C:\Users\Valerie.Todacheene\AppData\Local\Microsoft\Windows\Temporary Internet Files\Content.IE5\9H86GI7T\MC90043485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8605" y="304800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89916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4000" dirty="0" smtClean="0"/>
              <a:t>School Improvement Grant (SIG)</a:t>
            </a:r>
            <a:br>
              <a:rPr lang="en-US" sz="4000" dirty="0" smtClean="0"/>
            </a:br>
            <a:r>
              <a:rPr lang="en-US" sz="4000" dirty="0" smtClean="0"/>
              <a:t> 1003 Part A Funds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153400" cy="5562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Distributed </a:t>
            </a:r>
            <a:r>
              <a:rPr lang="en-US" sz="2800" dirty="0"/>
              <a:t>May </a:t>
            </a:r>
            <a:r>
              <a:rPr lang="en-US" sz="2800" dirty="0" smtClean="0"/>
              <a:t>2018 Amount $30,560.00</a:t>
            </a:r>
            <a:endParaRPr lang="en-US" sz="2800" dirty="0"/>
          </a:p>
          <a:p>
            <a:r>
              <a:rPr lang="en-US" sz="2800" dirty="0" smtClean="0"/>
              <a:t>Purpose: Support schools in developing a comprehensive needs assessment which will assist with the development of a School Improvement Grant Application.</a:t>
            </a:r>
          </a:p>
          <a:p>
            <a:r>
              <a:rPr lang="en-US" sz="2800" dirty="0" smtClean="0"/>
              <a:t>Allowable costs</a:t>
            </a:r>
            <a:r>
              <a:rPr lang="en-US" sz="2800" dirty="0"/>
              <a:t>: . Funds may be used for salaries for short term contracts for planning time, consultants, travel to training activities, training materials focused on school improvement. </a:t>
            </a:r>
            <a:endParaRPr lang="en-US" sz="2800" dirty="0" smtClean="0"/>
          </a:p>
          <a:p>
            <a:r>
              <a:rPr lang="en-US" sz="2800" dirty="0" smtClean="0"/>
              <a:t>Funds </a:t>
            </a:r>
            <a:r>
              <a:rPr lang="en-US" sz="2800" dirty="0"/>
              <a:t>should be expended by </a:t>
            </a:r>
            <a:r>
              <a:rPr lang="en-US" sz="2800" u="sng" dirty="0"/>
              <a:t>December 30, </a:t>
            </a:r>
            <a:r>
              <a:rPr lang="en-US" sz="2800" u="sng" dirty="0" smtClean="0"/>
              <a:t>2018</a:t>
            </a:r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96DC4F-A99F-4AAA-959D-9EBD50C7654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350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763000" cy="1143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3200" dirty="0" smtClean="0"/>
              <a:t>Student Support &amp; Academic Enrichment (SSAE)</a:t>
            </a:r>
            <a:br>
              <a:rPr lang="en-US" sz="3200" dirty="0" smtClean="0"/>
            </a:br>
            <a:r>
              <a:rPr lang="en-US" sz="3200" dirty="0" smtClean="0"/>
              <a:t>Title IV-Part 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381999" cy="5539582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/>
              <a:t>Distributed May 2018 </a:t>
            </a:r>
            <a:r>
              <a:rPr lang="en-US" sz="2600" dirty="0" smtClean="0"/>
              <a:t>Amounts Varied</a:t>
            </a:r>
          </a:p>
          <a:p>
            <a:r>
              <a:rPr lang="en-US" sz="2600" dirty="0" smtClean="0"/>
              <a:t>Purpose</a:t>
            </a:r>
            <a:r>
              <a:rPr lang="en-US" sz="2600" dirty="0"/>
              <a:t>: </a:t>
            </a:r>
            <a:r>
              <a:rPr lang="en-US" sz="2600" dirty="0" smtClean="0"/>
              <a:t>Title </a:t>
            </a:r>
            <a:r>
              <a:rPr lang="en-US" sz="2600" dirty="0"/>
              <a:t>IV, Part A, Student Support and Academic Enrichment (SSAE) grants are intended to improve students’ academic achievement by increasing the capacity of States, LEAs, schools, and local communities to</a:t>
            </a:r>
            <a:r>
              <a:rPr lang="en-US" sz="2600" dirty="0" smtClean="0"/>
              <a:t>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 smtClean="0"/>
              <a:t>provide </a:t>
            </a:r>
            <a:r>
              <a:rPr lang="en-US" sz="2600" dirty="0"/>
              <a:t>all students with access to a well-rounded education</a:t>
            </a:r>
            <a:r>
              <a:rPr lang="en-US" sz="2600" dirty="0" smtClean="0"/>
              <a:t>,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 smtClean="0"/>
              <a:t>improve </a:t>
            </a:r>
            <a:r>
              <a:rPr lang="en-US" sz="2600" dirty="0"/>
              <a:t>school conditions for student learning, </a:t>
            </a:r>
            <a:r>
              <a:rPr lang="en-US" sz="2600" dirty="0" smtClean="0"/>
              <a:t>and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 smtClean="0"/>
              <a:t>improve </a:t>
            </a:r>
            <a:r>
              <a:rPr lang="en-US" sz="2600" dirty="0"/>
              <a:t>the use of technology in order to improve the academic achievement and digital literacy of all students. (</a:t>
            </a:r>
            <a:r>
              <a:rPr lang="en-US" sz="2600" i="1" dirty="0"/>
              <a:t>ESEA </a:t>
            </a:r>
            <a:r>
              <a:rPr lang="en-US" sz="2600" dirty="0"/>
              <a:t>section 41​01).</a:t>
            </a:r>
          </a:p>
          <a:p>
            <a:r>
              <a:rPr lang="en-US" sz="2600" dirty="0" smtClean="0"/>
              <a:t>Allowable </a:t>
            </a:r>
            <a:r>
              <a:rPr lang="en-US" sz="2600" dirty="0"/>
              <a:t>costs</a:t>
            </a:r>
            <a:r>
              <a:rPr lang="en-US" sz="2600" dirty="0" smtClean="0"/>
              <a:t>: Funds should be used to assist in the development of a comprehensive needs assessment to support the three (3) areas above. </a:t>
            </a:r>
          </a:p>
          <a:p>
            <a:r>
              <a:rPr lang="en-US" sz="2600" dirty="0" smtClean="0"/>
              <a:t>Funds </a:t>
            </a:r>
            <a:r>
              <a:rPr lang="en-US" sz="2600" dirty="0"/>
              <a:t>should be expended by </a:t>
            </a:r>
            <a:r>
              <a:rPr lang="en-US" sz="2600" u="sng" dirty="0" smtClean="0"/>
              <a:t>May 31, 2019</a:t>
            </a:r>
            <a:endParaRPr lang="en-US" sz="26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96DC4F-A99F-4AAA-959D-9EBD50C7654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Schools must submit a 1003a &amp; Title IVA spending plan. This will be included in the Native Star Docs &amp; Links. Also, a copy will be provided on the BIE website with recorded webinar.</a:t>
            </a:r>
          </a:p>
          <a:p>
            <a:r>
              <a:rPr lang="en-US" sz="2400" dirty="0" smtClean="0"/>
              <a:t>Spending plan should be uploaded in the Native Star document Upload in Folder #1 and titled “SchoolName_1003a_TitleIVA_SpendingPLan_date”</a:t>
            </a:r>
          </a:p>
          <a:p>
            <a:r>
              <a:rPr lang="en-US" sz="2400" dirty="0" smtClean="0"/>
              <a:t>Spending Plan submission deadline is </a:t>
            </a:r>
            <a:r>
              <a:rPr lang="en-US" sz="2400" b="1" dirty="0" smtClean="0"/>
              <a:t>July 9, 2018</a:t>
            </a:r>
          </a:p>
          <a:p>
            <a:r>
              <a:rPr lang="en-US" sz="2400" dirty="0" smtClean="0"/>
              <a:t>School Administrator &amp; School Board Signatures are required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96DC4F-A99F-4AAA-959D-9EBD50C7654B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51266"/>
      </p:ext>
    </p:extLst>
  </p:cSld>
  <p:clrMapOvr>
    <a:masterClrMapping/>
  </p:clrMapOvr>
  <p:transition>
    <p:blinds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248920" y="152399"/>
            <a:ext cx="8514079" cy="99356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4000" b="1" dirty="0" smtClean="0"/>
              <a:t>Spending Plan Page 1</a:t>
            </a:r>
            <a:endParaRPr lang="en-US" b="1" dirty="0" smtClean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43000"/>
            <a:ext cx="8464219" cy="4403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>
            <a:off x="248920" y="1066800"/>
            <a:ext cx="1676400" cy="6858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477000" y="2362200"/>
            <a:ext cx="1066800" cy="3810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438400" y="4572000"/>
            <a:ext cx="1559560" cy="1524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492240" y="3371850"/>
            <a:ext cx="1219200" cy="1905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985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304800" y="76201"/>
            <a:ext cx="8534399" cy="106976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4000" b="1" dirty="0" smtClean="0"/>
              <a:t>Spending Plan Page 2</a:t>
            </a:r>
            <a:endParaRPr lang="en-US" b="1" dirty="0" smtClean="0">
              <a:solidFill>
                <a:srgbClr val="0070C0"/>
              </a:solidFill>
            </a:endParaRP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1447799"/>
            <a:ext cx="8517466" cy="3381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Arrow Connector 12"/>
          <p:cNvCxnSpPr/>
          <p:nvPr/>
        </p:nvCxnSpPr>
        <p:spPr>
          <a:xfrm>
            <a:off x="6553200" y="2471420"/>
            <a:ext cx="38100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457200" y="2547620"/>
            <a:ext cx="3886200" cy="1955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57200" y="48768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dirty="0" smtClean="0"/>
              <a:t>1003 A  Budget</a:t>
            </a:r>
          </a:p>
          <a:p>
            <a:pPr marL="342900" indent="-342900">
              <a:buFontTx/>
              <a:buAutoNum type="arabicPeriod"/>
            </a:pPr>
            <a:r>
              <a:rPr lang="en-US" dirty="0" smtClean="0"/>
              <a:t>Enter </a:t>
            </a:r>
            <a:r>
              <a:rPr lang="en-US" dirty="0"/>
              <a:t>amounts for each line item</a:t>
            </a:r>
          </a:p>
          <a:p>
            <a:pPr marL="342900" indent="-342900">
              <a:buAutoNum type="arabicPeriod"/>
            </a:pPr>
            <a:r>
              <a:rPr lang="en-US" dirty="0" smtClean="0"/>
              <a:t>Provide a descriptive justification for each line item</a:t>
            </a:r>
          </a:p>
          <a:p>
            <a:pPr marL="342900" indent="-342900">
              <a:buAutoNum type="arabicPeriod"/>
            </a:pPr>
            <a:r>
              <a:rPr lang="en-US" dirty="0" smtClean="0"/>
              <a:t>Total should equal the amount you received for 1003A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732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304800" y="76201"/>
            <a:ext cx="8534399" cy="106976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4000" b="1" dirty="0" smtClean="0"/>
              <a:t>Spending Plan Page 3</a:t>
            </a:r>
            <a:endParaRPr lang="en-US" b="1" dirty="0" smtClean="0">
              <a:solidFill>
                <a:srgbClr val="0070C0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19200"/>
            <a:ext cx="8655017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Arrow Connector 12"/>
          <p:cNvCxnSpPr/>
          <p:nvPr/>
        </p:nvCxnSpPr>
        <p:spPr>
          <a:xfrm>
            <a:off x="6477000" y="2286000"/>
            <a:ext cx="38100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81000" y="2545080"/>
            <a:ext cx="3886200" cy="1955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57200" y="48768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dirty="0" smtClean="0"/>
              <a:t>Title IVA Budget</a:t>
            </a:r>
          </a:p>
          <a:p>
            <a:pPr marL="342900" indent="-342900">
              <a:buFontTx/>
              <a:buAutoNum type="arabicPeriod"/>
            </a:pPr>
            <a:r>
              <a:rPr lang="en-US" dirty="0" smtClean="0"/>
              <a:t>Enter </a:t>
            </a:r>
            <a:r>
              <a:rPr lang="en-US" dirty="0"/>
              <a:t>amounts for each line item</a:t>
            </a:r>
          </a:p>
          <a:p>
            <a:pPr marL="342900" indent="-342900">
              <a:buAutoNum type="arabicPeriod"/>
            </a:pPr>
            <a:r>
              <a:rPr lang="en-US" dirty="0" smtClean="0"/>
              <a:t>Provide a descriptive justification for each line item</a:t>
            </a:r>
          </a:p>
          <a:p>
            <a:pPr marL="342900" indent="-342900">
              <a:buAutoNum type="arabicPeriod"/>
            </a:pPr>
            <a:r>
              <a:rPr lang="en-US" dirty="0" smtClean="0"/>
              <a:t>Total should equal the amount you received for Title IVA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588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038600" cy="38100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Albuquerque and Nashville ERCs (Tribally Controlled)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VACAN</a:t>
            </a:r>
            <a:r>
              <a:rPr lang="en-US" sz="1600" dirty="0" smtClean="0">
                <a:effectLst/>
              </a:rPr>
              <a:t>T POSITION</a:t>
            </a: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Albuquerque ERC (Bureau Operated)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North Dakota (Tribally Controlled)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Valerie Todacheene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505-563-5269</a:t>
            </a: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hlinkClick r:id="rId3"/>
              </a:rPr>
              <a:t>valerie.todacheene@bie.edu</a:t>
            </a:r>
            <a:r>
              <a:rPr lang="en-US" sz="1600" dirty="0"/>
              <a:t> 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600200"/>
            <a:ext cx="4191000" cy="315772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sz="16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Seattle and Minneapolis ERCs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(Tribally Controlled)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Margo </a:t>
            </a:r>
            <a:r>
              <a:rPr lang="en-US" sz="1600" dirty="0" smtClean="0"/>
              <a:t>Delaune</a:t>
            </a: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206-220-7978</a:t>
            </a: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hlinkClick r:id="rId4"/>
              </a:rPr>
              <a:t>margo.delaune@bie.edu</a:t>
            </a:r>
            <a:r>
              <a:rPr lang="en-US" sz="1600" dirty="0" smtClean="0"/>
              <a:t> </a:t>
            </a: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Phoenix ERC (Bureau Operated)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South Dakota (Tribally Controlled)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Jacqueline </a:t>
            </a:r>
            <a:r>
              <a:rPr lang="en-US" sz="1600" dirty="0"/>
              <a:t>Wade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602-265-1592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hlinkClick r:id="rId5"/>
              </a:rPr>
              <a:t>jacqueline.wade@bie.edu</a:t>
            </a:r>
            <a:r>
              <a:rPr lang="en-US" sz="1600" dirty="0"/>
              <a:t> 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15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/>
              <a:t>Education Program Specialists</a:t>
            </a:r>
          </a:p>
          <a:p>
            <a:pPr algn="ctr"/>
            <a:r>
              <a:rPr lang="en-US" sz="2400" dirty="0"/>
              <a:t>D</a:t>
            </a:r>
            <a:r>
              <a:rPr lang="en-US" sz="2400" dirty="0" smtClean="0"/>
              <a:t>ivision of Performance and Accountability  (ESSA Programs)</a:t>
            </a:r>
            <a:endParaRPr lang="en-US" sz="2400" dirty="0"/>
          </a:p>
        </p:txBody>
      </p:sp>
      <p:sp>
        <p:nvSpPr>
          <p:cNvPr id="7" name="Title 2"/>
          <p:cNvSpPr txBox="1">
            <a:spLocks/>
          </p:cNvSpPr>
          <p:nvPr/>
        </p:nvSpPr>
        <p:spPr>
          <a:xfrm>
            <a:off x="1485900" y="5257800"/>
            <a:ext cx="6096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b="1" dirty="0" smtClean="0"/>
              <a:t>GayeLeia King, Supervisory Education Specialist</a:t>
            </a: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/>
              <a:t>202-208-2535</a:t>
            </a:r>
            <a:br>
              <a:rPr lang="en-US" sz="1800" b="1" dirty="0"/>
            </a:br>
            <a:r>
              <a:rPr lang="en-US" sz="1800" b="1" dirty="0"/>
              <a:t>gayeleia.king@bie.edu</a:t>
            </a:r>
          </a:p>
        </p:txBody>
      </p:sp>
    </p:spTree>
    <p:extLst>
      <p:ext uri="{BB962C8B-B14F-4D97-AF65-F5344CB8AC3E}">
        <p14:creationId xmlns:p14="http://schemas.microsoft.com/office/powerpoint/2010/main" val="2099396825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038600" cy="38100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err="1" smtClean="0"/>
              <a:t>Crownpoint</a:t>
            </a:r>
            <a:r>
              <a:rPr lang="en-US" sz="1600" b="1" dirty="0" smtClean="0"/>
              <a:t> and Window Rock ERCs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Cheryl </a:t>
            </a:r>
            <a:r>
              <a:rPr lang="en-US" sz="1600" dirty="0"/>
              <a:t>Quimayousie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505-786-6144</a:t>
            </a: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hlinkClick r:id="rId3"/>
              </a:rPr>
              <a:t>cheryl.quimayouise@bie.edu</a:t>
            </a: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err="1" smtClean="0"/>
              <a:t>Chinle</a:t>
            </a:r>
            <a:r>
              <a:rPr lang="en-US" sz="1600" b="1" dirty="0" smtClean="0"/>
              <a:t> and Window Rock ERCs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Marie </a:t>
            </a:r>
            <a:r>
              <a:rPr lang="en-US" sz="1600" dirty="0"/>
              <a:t>Silverhatband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938-674-5137</a:t>
            </a: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hlinkClick r:id="rId4"/>
              </a:rPr>
              <a:t>marie.silverhatband@bie.edu</a:t>
            </a:r>
            <a:r>
              <a:rPr lang="en-US" sz="1600" dirty="0" smtClean="0"/>
              <a:t> </a:t>
            </a: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600200"/>
            <a:ext cx="4191000" cy="315772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err="1" smtClean="0"/>
              <a:t>Shiprock</a:t>
            </a:r>
            <a:r>
              <a:rPr lang="en-US" sz="1600" b="1" dirty="0" smtClean="0"/>
              <a:t> ERC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Eleanor Jones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505-368-3403/3400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hlinkClick r:id="rId5"/>
              </a:rPr>
              <a:t>eleanor.jones@bie.edu</a:t>
            </a:r>
            <a:r>
              <a:rPr lang="en-US" sz="1600" dirty="0" smtClean="0"/>
              <a:t> </a:t>
            </a: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/>
              <a:t>Tuba City ERC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Andrea Bia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928-283-2308 </a:t>
            </a: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>
                <a:hlinkClick r:id="rId6"/>
              </a:rPr>
              <a:t>andrea.bia@bie.edu</a:t>
            </a:r>
            <a:r>
              <a:rPr lang="en-US" sz="1600" dirty="0" smtClean="0"/>
              <a:t> 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15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/>
              <a:t>Education Program Specialists</a:t>
            </a:r>
          </a:p>
          <a:p>
            <a:pPr algn="ctr"/>
            <a:r>
              <a:rPr lang="en-US" sz="2400" dirty="0"/>
              <a:t>D</a:t>
            </a:r>
            <a:r>
              <a:rPr lang="en-US" sz="2400" dirty="0" smtClean="0"/>
              <a:t>ivision of Performance and Accountability  (ESSA Programs)</a:t>
            </a:r>
            <a:endParaRPr lang="en-US" sz="2400" dirty="0"/>
          </a:p>
        </p:txBody>
      </p:sp>
      <p:sp>
        <p:nvSpPr>
          <p:cNvPr id="7" name="Title 2"/>
          <p:cNvSpPr txBox="1">
            <a:spLocks/>
          </p:cNvSpPr>
          <p:nvPr/>
        </p:nvSpPr>
        <p:spPr>
          <a:xfrm>
            <a:off x="1485900" y="4800600"/>
            <a:ext cx="6096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b="1" dirty="0" smtClean="0"/>
              <a:t>GayeLeia King, Supervisory Education Specialist</a:t>
            </a: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/>
              <a:t>202-208-2535</a:t>
            </a:r>
            <a:br>
              <a:rPr lang="en-US" sz="1800" b="1" dirty="0"/>
            </a:br>
            <a:r>
              <a:rPr lang="en-US" sz="1800" b="1" dirty="0"/>
              <a:t>gayeleia.king@bie.edu</a:t>
            </a:r>
          </a:p>
        </p:txBody>
      </p:sp>
    </p:spTree>
    <p:extLst>
      <p:ext uri="{BB962C8B-B14F-4D97-AF65-F5344CB8AC3E}">
        <p14:creationId xmlns:p14="http://schemas.microsoft.com/office/powerpoint/2010/main" val="3005853088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3335</TotalTime>
  <Words>456</Words>
  <Application>Microsoft Office PowerPoint</Application>
  <PresentationFormat>On-screen Show (4:3)</PresentationFormat>
  <Paragraphs>93</Paragraphs>
  <Slides>10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  <vt:variant>
        <vt:lpstr>Custom Shows</vt:lpstr>
      </vt:variant>
      <vt:variant>
        <vt:i4>1</vt:i4>
      </vt:variant>
    </vt:vector>
  </HeadingPairs>
  <TitlesOfParts>
    <vt:vector size="12" baseType="lpstr">
      <vt:lpstr>Office Theme</vt:lpstr>
      <vt:lpstr>School Improvement Grant 1003 Part A &amp;  Student Support &amp; Academic Enrichment IV PART A SY 2018-19</vt:lpstr>
      <vt:lpstr>School Improvement Grant (SIG)  1003 Part A Funds</vt:lpstr>
      <vt:lpstr>Student Support &amp; Academic Enrichment (SSAE) Title IV-Part A</vt:lpstr>
      <vt:lpstr>Requirements</vt:lpstr>
      <vt:lpstr>Spending Plan Page 1</vt:lpstr>
      <vt:lpstr>Spending Plan Page 2</vt:lpstr>
      <vt:lpstr>Spending Plan Page 3</vt:lpstr>
      <vt:lpstr>PowerPoint Presentation</vt:lpstr>
      <vt:lpstr>PowerPoint Presentation</vt:lpstr>
      <vt:lpstr>Questions</vt:lpstr>
      <vt:lpstr>Custom Show 1</vt:lpstr>
    </vt:vector>
  </TitlesOfParts>
  <Company>U.S. Department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Jobs Fund Program (MS PowerPoint)</dc:title>
  <dc:creator>Authorised User</dc:creator>
  <cp:lastModifiedBy>Todacheene, Valerie</cp:lastModifiedBy>
  <cp:revision>346</cp:revision>
  <cp:lastPrinted>2012-08-29T16:22:56Z</cp:lastPrinted>
  <dcterms:created xsi:type="dcterms:W3CDTF">2010-08-12T13:39:24Z</dcterms:created>
  <dcterms:modified xsi:type="dcterms:W3CDTF">2018-06-14T16:04:05Z</dcterms:modified>
</cp:coreProperties>
</file>