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84" r:id="rId4"/>
  </p:sldMasterIdLst>
  <p:notesMasterIdLst>
    <p:notesMasterId r:id="rId26"/>
  </p:notesMasterIdLst>
  <p:sldIdLst>
    <p:sldId id="256" r:id="rId5"/>
    <p:sldId id="277" r:id="rId6"/>
    <p:sldId id="278" r:id="rId7"/>
    <p:sldId id="279" r:id="rId8"/>
    <p:sldId id="280" r:id="rId9"/>
    <p:sldId id="281" r:id="rId10"/>
    <p:sldId id="257" r:id="rId11"/>
    <p:sldId id="258" r:id="rId12"/>
    <p:sldId id="259" r:id="rId13"/>
    <p:sldId id="276" r:id="rId14"/>
    <p:sldId id="264" r:id="rId15"/>
    <p:sldId id="271" r:id="rId16"/>
    <p:sldId id="266" r:id="rId17"/>
    <p:sldId id="272" r:id="rId18"/>
    <p:sldId id="268" r:id="rId19"/>
    <p:sldId id="269" r:id="rId20"/>
    <p:sldId id="270" r:id="rId21"/>
    <p:sldId id="273" r:id="rId22"/>
    <p:sldId id="282" r:id="rId23"/>
    <p:sldId id="275" r:id="rId24"/>
    <p:sldId id="260" r:id="rId2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1301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4C6DECF-8DBE-458E-9959-0FB3E147CEF8}" type="datetimeFigureOut">
              <a:rPr lang="en-US" smtClean="0"/>
              <a:t>8/14/2018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AA0B189-703C-4843-953D-EDB9D4CA07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698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en-US" smtClean="0"/>
              <a:t>The </a:t>
            </a:r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7066" indent="-29117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4717" indent="-232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0604" indent="-232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96491" indent="-232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62377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28264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94151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60038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EF225ED-B11C-4D4C-A702-E9B3DA064A82}" type="slidenum">
              <a:rPr lang="en-US" altLang="en-US">
                <a:latin typeface="Lucida Sans Unicode" panose="020B0602030504020204" pitchFamily="34" charset="0"/>
              </a:rPr>
              <a:pPr eaLnBrk="1" hangingPunct="1">
                <a:spcBef>
                  <a:spcPct val="0"/>
                </a:spcBef>
              </a:pPr>
              <a:t>8</a:t>
            </a:fld>
            <a:endParaRPr lang="en-US" altLang="en-US">
              <a:latin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94050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2DC33D-B274-47A3-A43A-5C58ABBD2AC2}" type="slidenum">
              <a:rPr lang="en-US" smtClean="0">
                <a:solidFill>
                  <a:prstClr val="black"/>
                </a:solidFill>
              </a:rPr>
              <a:pPr/>
              <a:t>14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72887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F2EF07-9CB7-4A86-B971-B74C24D541B0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0191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24786-CB68-40A7-AE38-B6B97DFB8C2D}" type="datetimeFigureOut">
              <a:rPr lang="en-US" smtClean="0"/>
              <a:t>8/14/2018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9D6BF-8674-47DE-B1B0-E658AF3574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004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24786-CB68-40A7-AE38-B6B97DFB8C2D}" type="datetimeFigureOut">
              <a:rPr lang="en-US" smtClean="0"/>
              <a:t>8/14/2018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9D6BF-8674-47DE-B1B0-E658AF3574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623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24786-CB68-40A7-AE38-B6B97DFB8C2D}" type="datetimeFigureOut">
              <a:rPr lang="en-US" smtClean="0"/>
              <a:t>8/14/2018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9D6BF-8674-47DE-B1B0-E658AF3574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3017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latin typeface="Franklin Gothic Book" pitchFamily="34" charset="0"/>
              <a:cs typeface="Arial" pitchFamily="34" charset="0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latin typeface="Franklin Gothic Book" pitchFamily="34" charset="0"/>
              <a:cs typeface="Arial" pitchFamily="34" charset="0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latin typeface="Franklin Gothic Book" pitchFamily="34" charset="0"/>
              <a:cs typeface="Arial" pitchFamily="34" charset="0"/>
            </a:endParaRPr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latin typeface="Franklin Gothic Book" pitchFamily="34" charset="0"/>
              <a:cs typeface="Arial" pitchFamily="34" charset="0"/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latin typeface="Franklin Gothic Book" pitchFamily="34" charset="0"/>
              <a:cs typeface="Arial" pitchFamily="34" charset="0"/>
            </a:endParaRPr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latin typeface="Franklin Gothic Book" pitchFamily="34" charset="0"/>
              <a:cs typeface="Arial" pitchFamily="34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7" name="Oval 16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8" name="Oval 17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9" name="Oval 18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0" name="Oval 19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22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57EE4B-FFDA-4D63-B7BC-41C022DFE194}" type="datetime1">
              <a:rPr lang="en-US">
                <a:solidFill>
                  <a:srgbClr val="1F497D"/>
                </a:solidFill>
              </a:rPr>
              <a:pPr>
                <a:defRPr/>
              </a:pPr>
              <a:t>8/14/2018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23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1F497D"/>
              </a:solidFill>
            </a:endParaRPr>
          </a:p>
        </p:txBody>
      </p:sp>
      <p:sp>
        <p:nvSpPr>
          <p:cNvPr id="24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CC568D-D776-4523-AE5A-79E7E4D577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1258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DB8A25D4-7DBC-4AB0-94F7-D605862B9AFE}" type="datetime1">
              <a:rPr lang="en-US">
                <a:solidFill>
                  <a:srgbClr val="1F497D"/>
                </a:solidFill>
              </a:rPr>
              <a:pPr>
                <a:defRPr/>
              </a:pPr>
              <a:t>8/14/2018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46D937A-204D-434B-A878-41C406F5E9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96576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  <a:latin typeface="Franklin Gothic Book" pitchFamily="34" charset="0"/>
              <a:cs typeface="Arial" pitchFamily="34" charset="0"/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  <a:latin typeface="Franklin Gothic Book" pitchFamily="34" charset="0"/>
              <a:cs typeface="Arial" pitchFamily="34" charset="0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  <a:latin typeface="Franklin Gothic Book" pitchFamily="34" charset="0"/>
              <a:cs typeface="Arial" pitchFamily="34" charset="0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  <a:latin typeface="Franklin Gothic Book" pitchFamily="34" charset="0"/>
              <a:cs typeface="Arial" pitchFamily="34" charset="0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  <a:latin typeface="Franklin Gothic Book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5" name="Oval 14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6" name="Oval 15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7" name="Oval 16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8" name="Oval 17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  <a:latin typeface="Franklin Gothic Book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90B2CA-DA30-458D-BDC0-A5736995D5CF}" type="datetime1">
              <a:rPr lang="en-US">
                <a:solidFill>
                  <a:srgbClr val="EEECE1"/>
                </a:solidFill>
              </a:rPr>
              <a:pPr>
                <a:defRPr/>
              </a:pPr>
              <a:t>8/14/2018</a:t>
            </a:fld>
            <a:endParaRPr lang="en-US">
              <a:solidFill>
                <a:srgbClr val="EEECE1"/>
              </a:solidFill>
            </a:endParaRPr>
          </a:p>
        </p:txBody>
      </p:sp>
      <p:sp>
        <p:nvSpPr>
          <p:cNvPr id="21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EECE1"/>
              </a:solidFill>
            </a:endParaRPr>
          </a:p>
        </p:txBody>
      </p:sp>
      <p:sp>
        <p:nvSpPr>
          <p:cNvPr id="22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D42D56-D75E-419C-8712-5ECBDEF6E3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15323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9D3C4A-8746-41B9-A5F9-956E9E9D995E}" type="datetime1">
              <a:rPr lang="en-US">
                <a:solidFill>
                  <a:srgbClr val="1F497D"/>
                </a:solidFill>
              </a:rPr>
              <a:pPr>
                <a:defRPr/>
              </a:pPr>
              <a:t>8/14/2018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1F497D"/>
              </a:solidFill>
            </a:endParaRP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C69152-9742-4023-8BD6-0428057E05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4219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990DA0-C7F0-43E8-8F4B-EFA25B0B2F29}" type="datetime1">
              <a:rPr lang="en-US">
                <a:solidFill>
                  <a:srgbClr val="1F497D"/>
                </a:solidFill>
              </a:rPr>
              <a:pPr>
                <a:defRPr/>
              </a:pPr>
              <a:t>8/14/2018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1F497D"/>
              </a:solidFill>
            </a:endParaRPr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3954C5-8C90-4D2D-AF07-B0FF471EC7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6622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C58170AD-2E6B-42CF-B644-FFA440154DFF}" type="datetime1">
              <a:rPr lang="en-US">
                <a:solidFill>
                  <a:srgbClr val="1F497D"/>
                </a:solidFill>
              </a:rPr>
              <a:pPr>
                <a:defRPr/>
              </a:pPr>
              <a:t>8/14/2018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2BD1BB02-9E41-4C27-A5FF-F4F3685A06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14527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B64095-CE54-437B-91B8-E7E5AC95C0D6}" type="datetime1">
              <a:rPr lang="en-US">
                <a:solidFill>
                  <a:srgbClr val="1F497D"/>
                </a:solidFill>
              </a:rPr>
              <a:pPr>
                <a:defRPr/>
              </a:pPr>
              <a:t>8/14/2018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1F497D"/>
              </a:solidFill>
            </a:endParaRPr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F626D8-D79E-4C7D-8A8D-1D3B6AAB77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24373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black"/>
              </a:solidFill>
              <a:latin typeface="Franklin Gothic Book" pitchFamily="34" charset="0"/>
              <a:cs typeface="Arial" pitchFamily="34" charset="0"/>
            </a:endParaRPr>
          </a:p>
        </p:txBody>
      </p:sp>
      <p:sp>
        <p:nvSpPr>
          <p:cNvPr id="6" name="Straight Connector 5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black"/>
              </a:solidFill>
              <a:latin typeface="Franklin Gothic Book" pitchFamily="34" charset="0"/>
              <a:cs typeface="Arial" pitchFamily="34" charset="0"/>
            </a:endParaRPr>
          </a:p>
        </p:txBody>
      </p:sp>
      <p:sp>
        <p:nvSpPr>
          <p:cNvPr id="7" name="Straight Connector 17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prstClr val="black"/>
              </a:solidFill>
              <a:latin typeface="Franklin Gothic Book" pitchFamily="34" charset="0"/>
              <a:cs typeface="Arial" pitchFamily="34" charset="0"/>
            </a:endParaRPr>
          </a:p>
        </p:txBody>
      </p:sp>
      <p:sp>
        <p:nvSpPr>
          <p:cNvPr id="8" name="Straight Connector 1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prstClr val="black"/>
              </a:solidFill>
              <a:latin typeface="Franklin Gothic Book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Straight Connector 2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prstClr val="black"/>
              </a:solidFill>
              <a:latin typeface="Franklin Gothic Book" pitchFamily="34" charset="0"/>
              <a:cs typeface="Arial" pitchFamily="34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Date Placeholder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91EBAD19-FE7A-4DB4-913A-2AE3B504B2A8}" type="datetime1">
              <a:rPr lang="en-US">
                <a:solidFill>
                  <a:srgbClr val="1F497D"/>
                </a:solidFill>
              </a:rPr>
              <a:pPr>
                <a:defRPr/>
              </a:pPr>
              <a:t>8/14/2018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13" name="Slide Number Placeholder 2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978CE02-9C16-4591-ABC1-3883BD8B3B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Footer Placeholder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62598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24786-CB68-40A7-AE38-B6B97DFB8C2D}" type="datetimeFigureOut">
              <a:rPr lang="en-US" smtClean="0"/>
              <a:t>8/14/2018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9D6BF-8674-47DE-B1B0-E658AF3574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64693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latin typeface="Franklin Gothic Book" pitchFamily="34" charset="0"/>
              <a:cs typeface="Arial" pitchFamily="34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traight Connector 17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prstClr val="black"/>
              </a:solidFill>
              <a:latin typeface="Franklin Gothic Book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Straight Connector 19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prstClr val="black"/>
              </a:solidFill>
              <a:latin typeface="Franklin Gothic Book" pitchFamily="34" charset="0"/>
              <a:cs typeface="Arial" pitchFamily="34" charset="0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black"/>
              </a:solidFill>
              <a:latin typeface="Franklin Gothic Book" pitchFamily="34" charset="0"/>
              <a:cs typeface="Arial" pitchFamily="34" charset="0"/>
            </a:endParaRPr>
          </a:p>
        </p:txBody>
      </p:sp>
      <p:sp>
        <p:nvSpPr>
          <p:cNvPr id="11" name="Straight Connector 23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prstClr val="black"/>
              </a:solidFill>
              <a:latin typeface="Franklin Gothic Book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9F7C7EBB-48FB-4B11-895A-5B4E8002113B}" type="datetime1">
              <a:rPr lang="en-US">
                <a:solidFill>
                  <a:srgbClr val="1F497D"/>
                </a:solidFill>
              </a:rPr>
              <a:pPr>
                <a:defRPr/>
              </a:pPr>
              <a:t>8/14/2018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13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9DEEA633-AB20-4E95-8600-2EE2BC2D60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67796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7F3D71-A639-4F7C-ABB2-DB1B2A1183D9}" type="datetime1">
              <a:rPr lang="en-US">
                <a:solidFill>
                  <a:srgbClr val="1F497D"/>
                </a:solidFill>
              </a:rPr>
              <a:pPr>
                <a:defRPr/>
              </a:pPr>
              <a:t>8/14/2018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1F497D"/>
              </a:solidFill>
            </a:endParaRP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A0A5EC-FF56-4280-B2F3-5AF5BAE9A7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8105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881604-EFBD-46D5-86B7-7A973A6469F1}" type="datetime1">
              <a:rPr lang="en-US">
                <a:solidFill>
                  <a:srgbClr val="1F497D"/>
                </a:solidFill>
              </a:rPr>
              <a:pPr>
                <a:defRPr/>
              </a:pPr>
              <a:t>8/14/2018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1F497D"/>
              </a:solidFill>
            </a:endParaRP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C418AB-A9AB-425C-99BC-4C1BD8D245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19330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81F23-ABF5-4E49-9123-00EF23499F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305FF-F78A-44CE-AA8B-DBFBF4F2C69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118384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81F23-ABF5-4E49-9123-00EF23499F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305FF-F78A-44CE-AA8B-DBFBF4F2C69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755675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81F23-ABF5-4E49-9123-00EF23499F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305FF-F78A-44CE-AA8B-DBFBF4F2C69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260753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81F23-ABF5-4E49-9123-00EF23499F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305FF-F78A-44CE-AA8B-DBFBF4F2C69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685588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81F23-ABF5-4E49-9123-00EF23499F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305FF-F78A-44CE-AA8B-DBFBF4F2C69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99440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81F23-ABF5-4E49-9123-00EF23499F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305FF-F78A-44CE-AA8B-DBFBF4F2C69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207309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81F23-ABF5-4E49-9123-00EF23499F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305FF-F78A-44CE-AA8B-DBFBF4F2C69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3976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24786-CB68-40A7-AE38-B6B97DFB8C2D}" type="datetimeFigureOut">
              <a:rPr lang="en-US" smtClean="0"/>
              <a:t>8/14/2018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9D6BF-8674-47DE-B1B0-E658AF3574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70988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81F23-ABF5-4E49-9123-00EF23499F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305FF-F78A-44CE-AA8B-DBFBF4F2C69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18469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81F23-ABF5-4E49-9123-00EF23499F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305FF-F78A-44CE-AA8B-DBFBF4F2C69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140346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81F23-ABF5-4E49-9123-00EF23499F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305FF-F78A-44CE-AA8B-DBFBF4F2C69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582576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81F23-ABF5-4E49-9123-00EF23499F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305FF-F78A-44CE-AA8B-DBFBF4F2C69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97832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81F23-ABF5-4E49-9123-00EF23499F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305FF-F78A-44CE-AA8B-DBFBF4F2C69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011542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81F23-ABF5-4E49-9123-00EF23499F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305FF-F78A-44CE-AA8B-DBFBF4F2C69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512762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81F23-ABF5-4E49-9123-00EF23499F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305FF-F78A-44CE-AA8B-DBFBF4F2C69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981018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81F23-ABF5-4E49-9123-00EF23499F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305FF-F78A-44CE-AA8B-DBFBF4F2C69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558085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81F23-ABF5-4E49-9123-00EF23499F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305FF-F78A-44CE-AA8B-DBFBF4F2C69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387704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81F23-ABF5-4E49-9123-00EF23499F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305FF-F78A-44CE-AA8B-DBFBF4F2C69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163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24786-CB68-40A7-AE38-B6B97DFB8C2D}" type="datetimeFigureOut">
              <a:rPr lang="en-US" smtClean="0"/>
              <a:t>8/14/2018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9D6BF-8674-47DE-B1B0-E658AF3574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21262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81F23-ABF5-4E49-9123-00EF23499F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305FF-F78A-44CE-AA8B-DBFBF4F2C69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09771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81F23-ABF5-4E49-9123-00EF23499F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305FF-F78A-44CE-AA8B-DBFBF4F2C69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317810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81F23-ABF5-4E49-9123-00EF23499F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305FF-F78A-44CE-AA8B-DBFBF4F2C69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347659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81F23-ABF5-4E49-9123-00EF23499F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305FF-F78A-44CE-AA8B-DBFBF4F2C69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860791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81F23-ABF5-4E49-9123-00EF23499F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305FF-F78A-44CE-AA8B-DBFBF4F2C69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32191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24786-CB68-40A7-AE38-B6B97DFB8C2D}" type="datetimeFigureOut">
              <a:rPr lang="en-US" smtClean="0"/>
              <a:t>8/14/2018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9D6BF-8674-47DE-B1B0-E658AF3574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337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24786-CB68-40A7-AE38-B6B97DFB8C2D}" type="datetimeFigureOut">
              <a:rPr lang="en-US" smtClean="0"/>
              <a:t>8/14/2018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9D6BF-8674-47DE-B1B0-E658AF3574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005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24786-CB68-40A7-AE38-B6B97DFB8C2D}" type="datetimeFigureOut">
              <a:rPr lang="en-US" smtClean="0"/>
              <a:t>8/14/2018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9D6BF-8674-47DE-B1B0-E658AF3574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835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24786-CB68-40A7-AE38-B6B97DFB8C2D}" type="datetimeFigureOut">
              <a:rPr lang="en-US" smtClean="0"/>
              <a:t>8/14/2018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9D6BF-8674-47DE-B1B0-E658AF3574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383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24786-CB68-40A7-AE38-B6B97DFB8C2D}" type="datetimeFigureOut">
              <a:rPr lang="en-US" smtClean="0"/>
              <a:t>8/14/2018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9D6BF-8674-47DE-B1B0-E658AF3574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765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E24786-CB68-40A7-AE38-B6B97DFB8C2D}" type="datetimeFigureOut">
              <a:rPr lang="en-US" smtClean="0"/>
              <a:t>8/14/2018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9D6BF-8674-47DE-B1B0-E658AF3574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134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black"/>
              </a:solidFill>
              <a:latin typeface="Franklin Gothic Book" pitchFamily="34" charset="0"/>
              <a:cs typeface="Arial" pitchFamily="34" charset="0"/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8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  <a:cs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FD5E653-AE94-4327-809C-E47D7F3AA25C}" type="datetime1">
              <a:rPr lang="en-US">
                <a:solidFill>
                  <a:srgbClr val="1F497D"/>
                </a:solidFill>
                <a:latin typeface="Franklin Gothic Book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8/14/2018</a:t>
            </a:fld>
            <a:endParaRPr lang="en-US">
              <a:solidFill>
                <a:srgbClr val="1F497D"/>
              </a:solidFill>
              <a:latin typeface="Franklin Gothic Book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  <a:cs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1F497D"/>
              </a:solidFill>
              <a:latin typeface="Franklin Gothic Book" pitchFamily="34" charset="0"/>
            </a:endParaRPr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latin typeface="Franklin Gothic Book" pitchFamily="34" charset="0"/>
              <a:cs typeface="Arial" pitchFamily="34" charset="0"/>
            </a:endParaRPr>
          </a:p>
        </p:txBody>
      </p:sp>
      <p:sp>
        <p:nvSpPr>
          <p:cNvPr id="1032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prstClr val="black"/>
              </a:solidFill>
              <a:latin typeface="Franklin Gothic Book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34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prstClr val="black"/>
              </a:solidFill>
              <a:latin typeface="Franklin Gothic Book" pitchFamily="34" charset="0"/>
              <a:cs typeface="Arial" pitchFamily="34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  <a:cs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010557A-358B-449F-A986-7A78ECA22978}" type="slidenum">
              <a:rPr lang="en-US">
                <a:latin typeface="Franklin Gothic Book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latin typeface="Franklin Gothic Boo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6263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4471A6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B2C1DB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DCB3B2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C81F23-ABF5-4E49-9123-00EF23499F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F305FF-F78A-44CE-AA8B-DBFBF4F2C69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8787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C81F23-ABF5-4E49-9123-00EF23499F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F305FF-F78A-44CE-AA8B-DBFBF4F2C69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4582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mailto:narcy.kawon@bie.edu" TargetMode="External"/><Relationship Id="rId1" Type="http://schemas.openxmlformats.org/officeDocument/2006/relationships/slideLayout" Target="../slideLayouts/slideLayout3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hyperlink" Target="mailto:marcy.oliver@bie.edu" TargetMode="External"/><Relationship Id="rId3" Type="http://schemas.openxmlformats.org/officeDocument/2006/relationships/hyperlink" Target="mailto:Connie.albert@bie.edu" TargetMode="External"/><Relationship Id="rId7" Type="http://schemas.openxmlformats.org/officeDocument/2006/relationships/hyperlink" Target="mailto:deanna.klingensmith@bie.edu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Narcy.kawon@bie.edu" TargetMode="External"/><Relationship Id="rId11" Type="http://schemas.openxmlformats.org/officeDocument/2006/relationships/hyperlink" Target="mailto:eugene.thompson@bie.edu" TargetMode="External"/><Relationship Id="rId5" Type="http://schemas.openxmlformats.org/officeDocument/2006/relationships/hyperlink" Target="mailto:donald.grfiffin@bie.edu" TargetMode="External"/><Relationship Id="rId10" Type="http://schemas.openxmlformats.org/officeDocument/2006/relationships/hyperlink" Target="mailto:zonnie.sombrero@bie.edu" TargetMode="External"/><Relationship Id="rId4" Type="http://schemas.openxmlformats.org/officeDocument/2006/relationships/hyperlink" Target="mailto:jennifer.davis@bie.edu" TargetMode="External"/><Relationship Id="rId9" Type="http://schemas.openxmlformats.org/officeDocument/2006/relationships/hyperlink" Target="mailto:Delphina.shunkamolah@bie.edu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mailto:annette.miller@bie.edu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Fiscal.Accountability@bie.edu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BIEDPA Special Education Monthly TA Call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August 14, 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6992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4400" b="1" dirty="0" smtClean="0"/>
          </a:p>
          <a:p>
            <a:pPr marL="0" indent="0" algn="ctr">
              <a:buNone/>
            </a:pPr>
            <a:r>
              <a:rPr lang="en-US" sz="4400" b="1" dirty="0" smtClean="0"/>
              <a:t>TIMELY  </a:t>
            </a:r>
          </a:p>
          <a:p>
            <a:pPr marL="0" indent="0" algn="ctr">
              <a:buNone/>
            </a:pPr>
            <a:r>
              <a:rPr lang="en-US" sz="4400" b="1" dirty="0" smtClean="0"/>
              <a:t>INITIAL </a:t>
            </a:r>
          </a:p>
          <a:p>
            <a:pPr marL="0" indent="0" algn="ctr">
              <a:buNone/>
            </a:pPr>
            <a:r>
              <a:rPr lang="en-US" sz="4400" b="1" dirty="0" smtClean="0"/>
              <a:t>EVALUATIONS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2635629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REMINDER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4800" dirty="0" smtClean="0"/>
          </a:p>
          <a:p>
            <a:pPr marL="0" indent="0" algn="ctr">
              <a:buNone/>
            </a:pPr>
            <a:r>
              <a:rPr lang="en-US" sz="4800" dirty="0" smtClean="0"/>
              <a:t> Desk Audit Form is due on/or before September 30, 2018</a:t>
            </a:r>
          </a:p>
          <a:p>
            <a:pPr marL="0" indent="0" algn="ctr">
              <a:buNone/>
            </a:pPr>
            <a:r>
              <a:rPr lang="en-US" sz="4800" dirty="0"/>
              <a:t>S</a:t>
            </a:r>
            <a:r>
              <a:rPr lang="en-US" sz="4800" dirty="0" smtClean="0"/>
              <a:t>end </a:t>
            </a:r>
            <a:r>
              <a:rPr lang="en-US" sz="4800" u="sng" dirty="0" smtClean="0"/>
              <a:t>NOW</a:t>
            </a:r>
            <a:r>
              <a:rPr lang="en-US" sz="4800" dirty="0" smtClean="0"/>
              <a:t> if you have them completed.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2420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	</a:t>
            </a:r>
            <a:r>
              <a:rPr lang="en-US" dirty="0" smtClean="0"/>
              <a:t>WHERE TO SEND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r>
              <a:rPr lang="en-US" sz="4800" dirty="0" smtClean="0"/>
              <a:t>   Fax </a:t>
            </a:r>
            <a:r>
              <a:rPr lang="en-US" sz="4800" dirty="0"/>
              <a:t>number is </a:t>
            </a:r>
            <a:r>
              <a:rPr lang="en-US" sz="4800" dirty="0" smtClean="0"/>
              <a:t>615-564-6631 </a:t>
            </a:r>
            <a:endParaRPr lang="en-US" sz="4800" dirty="0"/>
          </a:p>
          <a:p>
            <a:pPr marL="0" indent="0" algn="just">
              <a:buNone/>
            </a:pPr>
            <a:r>
              <a:rPr lang="en-US" sz="4800" dirty="0"/>
              <a:t>       </a:t>
            </a:r>
            <a:r>
              <a:rPr lang="en-US" sz="4800" dirty="0" smtClean="0"/>
              <a:t>Attention</a:t>
            </a:r>
            <a:r>
              <a:rPr lang="en-US" sz="4800" dirty="0"/>
              <a:t>:  Narcy </a:t>
            </a:r>
            <a:r>
              <a:rPr lang="en-US" sz="4800" dirty="0" err="1" smtClean="0"/>
              <a:t>KaWon</a:t>
            </a:r>
            <a:endParaRPr lang="en-US" sz="48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1435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LOCATION OF DESK AUDIT FORM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4400" dirty="0" smtClean="0"/>
          </a:p>
          <a:p>
            <a:r>
              <a:rPr lang="en-US" sz="4400" dirty="0" smtClean="0"/>
              <a:t>The </a:t>
            </a:r>
            <a:r>
              <a:rPr lang="en-US" sz="4400" dirty="0"/>
              <a:t>Desk Audit Form can be downloaded </a:t>
            </a:r>
            <a:r>
              <a:rPr lang="en-US" sz="4400" dirty="0" smtClean="0"/>
              <a:t>from Native </a:t>
            </a:r>
            <a:r>
              <a:rPr lang="en-US" sz="4400" dirty="0"/>
              <a:t>Star under Docs &amp; Links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9981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8363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DESK AUDIT FORM</a:t>
            </a:r>
            <a:endParaRPr lang="en-US" sz="4000" dirty="0"/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8298" y="2666999"/>
            <a:ext cx="7367404" cy="373380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2133600" y="1371600"/>
            <a:ext cx="4572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 smtClean="0">
                <a:solidFill>
                  <a:prstClr val="black"/>
                </a:solidFill>
              </a:rPr>
              <a:t>BIE </a:t>
            </a:r>
            <a:r>
              <a:rPr lang="en-US" sz="1400" dirty="0">
                <a:solidFill>
                  <a:prstClr val="black"/>
                </a:solidFill>
              </a:rPr>
              <a:t>Division of Performance and Accountability (BIE-DPA)       </a:t>
            </a:r>
          </a:p>
          <a:p>
            <a:pPr algn="ctr"/>
            <a:r>
              <a:rPr lang="en-US" sz="1400" dirty="0">
                <a:solidFill>
                  <a:prstClr val="black"/>
                </a:solidFill>
              </a:rPr>
              <a:t>State Performance Plan (SPP)/Annual Performance Report</a:t>
            </a:r>
          </a:p>
          <a:p>
            <a:pPr algn="ctr"/>
            <a:r>
              <a:rPr lang="en-US" sz="1400" dirty="0">
                <a:solidFill>
                  <a:prstClr val="black"/>
                </a:solidFill>
              </a:rPr>
              <a:t> Indicator 11 - Timely Evaluation for SY 2017-18  </a:t>
            </a:r>
          </a:p>
          <a:p>
            <a:pPr algn="ctr"/>
            <a:r>
              <a:rPr lang="en-US" sz="1400" b="1" dirty="0">
                <a:solidFill>
                  <a:prstClr val="black"/>
                </a:solidFill>
              </a:rPr>
              <a:t> Desk Audit form </a:t>
            </a:r>
          </a:p>
        </p:txBody>
      </p:sp>
    </p:spTree>
    <p:extLst>
      <p:ext uri="{BB962C8B-B14F-4D97-AF65-F5344CB8AC3E}">
        <p14:creationId xmlns:p14="http://schemas.microsoft.com/office/powerpoint/2010/main" val="1351956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3562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 smtClean="0"/>
              <a:t>Parent Consent to Evaluate</a:t>
            </a:r>
            <a:endParaRPr lang="en-US" dirty="0"/>
          </a:p>
        </p:txBody>
      </p:sp>
      <p:sp>
        <p:nvSpPr>
          <p:cNvPr id="2048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914400"/>
            <a:ext cx="8001000" cy="5791200"/>
          </a:xfrm>
        </p:spPr>
        <p:txBody>
          <a:bodyPr>
            <a:normAutofit fontScale="85000" lnSpcReduction="10000"/>
          </a:bodyPr>
          <a:lstStyle/>
          <a:p>
            <a:pPr eaLnBrk="1" hangingPunct="1"/>
            <a:r>
              <a:rPr lang="en-US" altLang="en-US" dirty="0" smtClean="0"/>
              <a:t>Use the Date the document was </a:t>
            </a:r>
            <a:r>
              <a:rPr lang="en-US" altLang="en-US" u="sng" dirty="0" smtClean="0"/>
              <a:t>received</a:t>
            </a:r>
            <a:r>
              <a:rPr lang="en-US" altLang="en-US" dirty="0" smtClean="0"/>
              <a:t> by the school. </a:t>
            </a:r>
          </a:p>
          <a:p>
            <a:pPr eaLnBrk="1" hangingPunct="1"/>
            <a:r>
              <a:rPr lang="en-US" altLang="en-US" dirty="0" smtClean="0"/>
              <a:t>This should match the date on the desk audit form.</a:t>
            </a:r>
          </a:p>
          <a:p>
            <a:pPr lvl="1" eaLnBrk="1" hangingPunct="1"/>
            <a:r>
              <a:rPr lang="en-US" altLang="en-US" dirty="0" smtClean="0"/>
              <a:t>If it does not change the date on form</a:t>
            </a:r>
          </a:p>
          <a:p>
            <a:pPr eaLnBrk="1" hangingPunct="1"/>
            <a:endParaRPr lang="en-US" altLang="en-US" dirty="0" smtClean="0"/>
          </a:p>
          <a:p>
            <a:pPr eaLnBrk="1" hangingPunct="1"/>
            <a:endParaRPr lang="en-US" altLang="en-US" dirty="0" smtClean="0"/>
          </a:p>
          <a:p>
            <a:pPr eaLnBrk="1" hangingPunct="1"/>
            <a:endParaRPr lang="en-US" altLang="en-US" dirty="0" smtClean="0"/>
          </a:p>
          <a:p>
            <a:pPr eaLnBrk="1" hangingPunct="1"/>
            <a:endParaRPr lang="en-US" altLang="en-US" dirty="0" smtClean="0"/>
          </a:p>
          <a:p>
            <a:pPr eaLnBrk="1" hangingPunct="1"/>
            <a:endParaRPr lang="en-US" altLang="en-US" dirty="0" smtClean="0"/>
          </a:p>
          <a:p>
            <a:pPr eaLnBrk="1" hangingPunct="1"/>
            <a:endParaRPr lang="en-US" altLang="en-US" dirty="0" smtClean="0"/>
          </a:p>
          <a:p>
            <a:pPr eaLnBrk="1" hangingPunct="1"/>
            <a:endParaRPr lang="en-US" altLang="en-US" dirty="0" smtClean="0"/>
          </a:p>
          <a:p>
            <a:pPr eaLnBrk="1" hangingPunct="1"/>
            <a:endParaRPr lang="en-US" altLang="en-US" dirty="0" smtClean="0"/>
          </a:p>
          <a:p>
            <a:pPr eaLnBrk="1" hangingPunct="1"/>
            <a:r>
              <a:rPr lang="en-US" altLang="en-US" dirty="0" smtClean="0"/>
              <a:t>Only this form is acceptable </a:t>
            </a:r>
          </a:p>
          <a:p>
            <a:pPr eaLnBrk="1" hangingPunct="1"/>
            <a:endParaRPr lang="en-US" altLang="en-US" dirty="0" smtClean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76400" y="2670175"/>
            <a:ext cx="5105400" cy="315277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048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5388" y="4419600"/>
            <a:ext cx="1011237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486" name="Slide Number Placeholder 4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4471A6"/>
              </a:buClr>
              <a:buSzPct val="60000"/>
              <a:buFont typeface="Wingdings" pitchFamily="2" charset="2"/>
              <a:buChar char=""/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B2C1DB"/>
              </a:buClr>
              <a:buSzPct val="60000"/>
              <a:buFont typeface="Wingdings" pitchFamily="2" charset="2"/>
              <a:buChar char=""/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DCB3B2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CB3B2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CB3B2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CB3B2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CB3B2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17F7E64C-ED1C-4374-A7E4-4C22877F97E5}" type="slidenum">
              <a:rPr lang="en-US" altLang="en-US" sz="1400" smtClean="0">
                <a:solidFill>
                  <a:srgbClr val="FFFFFF"/>
                </a:solidFill>
                <a:latin typeface="Franklin Gothic Book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15</a:t>
            </a:fld>
            <a:endParaRPr lang="en-US" altLang="en-US" sz="1400" smtClean="0">
              <a:solidFill>
                <a:srgbClr val="FFFFFF"/>
              </a:solidFill>
              <a:latin typeface="Franklin Gothic Boo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9262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  <a:ln>
            <a:solidFill>
              <a:schemeClr val="tx1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chemeClr val="tx1"/>
                </a:solidFill>
              </a:rPr>
              <a:t>Determination of Eligibility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3555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990600"/>
            <a:ext cx="7924800" cy="5483225"/>
          </a:xfrm>
        </p:spPr>
        <p:txBody>
          <a:bodyPr/>
          <a:lstStyle/>
          <a:p>
            <a:pPr eaLnBrk="1" hangingPunct="1"/>
            <a:r>
              <a:rPr lang="en-US" altLang="en-US" smtClean="0"/>
              <a:t>Located under Evaluation Summary Report</a:t>
            </a:r>
          </a:p>
          <a:p>
            <a:pPr eaLnBrk="1" hangingPunct="1"/>
            <a:r>
              <a:rPr lang="en-US" altLang="en-US" smtClean="0"/>
              <a:t>Review the form to ensure it complete &amp; the signed dates match to the desk audit form</a:t>
            </a:r>
          </a:p>
        </p:txBody>
      </p:sp>
      <p:pic>
        <p:nvPicPr>
          <p:cNvPr id="3174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2293938"/>
            <a:ext cx="6934200" cy="39258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3557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6088" y="4953000"/>
            <a:ext cx="54927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558" name="Slide Number Placeholder 3"/>
          <p:cNvSpPr>
            <a:spLocks noGrp="1"/>
          </p:cNvSpPr>
          <p:nvPr>
            <p:ph type="sldNum" sz="quarter" idx="11"/>
          </p:nvPr>
        </p:nvSpPr>
        <p:spPr bwMode="auto">
          <a:xfrm>
            <a:off x="8610600" y="6209030"/>
            <a:ext cx="128588" cy="45719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4471A6"/>
              </a:buClr>
              <a:buSzPct val="60000"/>
              <a:buFont typeface="Wingdings" pitchFamily="2" charset="2"/>
              <a:buChar char=""/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B2C1DB"/>
              </a:buClr>
              <a:buSzPct val="60000"/>
              <a:buFont typeface="Wingdings" pitchFamily="2" charset="2"/>
              <a:buChar char=""/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DCB3B2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CB3B2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CB3B2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CB3B2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CB3B2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64424A77-3196-4E1F-A639-65D8AE6BEC6C}" type="slidenum">
              <a:rPr lang="en-US" altLang="en-US" sz="1400" smtClean="0">
                <a:solidFill>
                  <a:srgbClr val="FFFFFF"/>
                </a:solidFill>
                <a:latin typeface="Franklin Gothic Book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16</a:t>
            </a:fld>
            <a:endParaRPr lang="en-US" altLang="en-US" sz="1400" dirty="0" smtClean="0">
              <a:solidFill>
                <a:srgbClr val="FFFFFF"/>
              </a:solidFill>
              <a:latin typeface="Franklin Gothic Boo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8378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TIMELY INITIAL EVALUATION 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5400" dirty="0" smtClean="0"/>
          </a:p>
          <a:p>
            <a:pPr marL="0" indent="0" algn="ctr">
              <a:buNone/>
            </a:pPr>
            <a:r>
              <a:rPr lang="en-US" sz="4800" dirty="0" smtClean="0"/>
              <a:t>WEBINAR </a:t>
            </a:r>
          </a:p>
          <a:p>
            <a:pPr marL="0" indent="0" algn="ctr">
              <a:buNone/>
            </a:pPr>
            <a:r>
              <a:rPr lang="en-US" sz="4800" dirty="0" smtClean="0"/>
              <a:t>AUGUST 30, 2018 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305971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NARCY D. KA’WON </a:t>
            </a:r>
          </a:p>
          <a:p>
            <a:pPr marL="0" indent="0" algn="ctr">
              <a:buNone/>
            </a:pPr>
            <a:r>
              <a:rPr lang="en-US" dirty="0" smtClean="0"/>
              <a:t>Phone:  615-564-6632  Fax:  615-564-6631</a:t>
            </a:r>
          </a:p>
          <a:p>
            <a:pPr marL="0" indent="0" algn="ctr">
              <a:buNone/>
            </a:pPr>
            <a:r>
              <a:rPr lang="en-US" dirty="0" smtClean="0">
                <a:hlinkClick r:id="rId2"/>
              </a:rPr>
              <a:t> narcy.kawon@bie.edu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 or</a:t>
            </a:r>
          </a:p>
          <a:p>
            <a:pPr marL="0" indent="0" algn="ctr">
              <a:buNone/>
            </a:pPr>
            <a:r>
              <a:rPr lang="en-US" dirty="0" smtClean="0"/>
              <a:t> ZONNIE SOMBRERO</a:t>
            </a:r>
          </a:p>
          <a:p>
            <a:pPr marL="0" indent="0" algn="ctr">
              <a:buNone/>
            </a:pPr>
            <a:r>
              <a:rPr lang="en-US" dirty="0" smtClean="0"/>
              <a:t>Phone:  928-283-2208</a:t>
            </a:r>
          </a:p>
          <a:p>
            <a:pPr marL="0" indent="0" algn="ctr">
              <a:buNone/>
            </a:pPr>
            <a:r>
              <a:rPr lang="en-US" u="sng" dirty="0" smtClean="0">
                <a:solidFill>
                  <a:srgbClr val="0070C0"/>
                </a:solidFill>
              </a:rPr>
              <a:t>zonnie.sombrero@bie.edu</a:t>
            </a:r>
            <a:endParaRPr lang="en-US" u="sng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2836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LSPP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Text box now open in Native Star for initial LSPP improvement activities submissions</a:t>
            </a:r>
          </a:p>
          <a:p>
            <a:r>
              <a:rPr lang="en-US" dirty="0" smtClean="0"/>
              <a:t>Activities should demonstrate improvement on all BIE SPP/APR indicator targets</a:t>
            </a:r>
          </a:p>
          <a:p>
            <a:r>
              <a:rPr lang="en-US" dirty="0" smtClean="0"/>
              <a:t>Timely submissions are those received by 30 September 2018</a:t>
            </a:r>
          </a:p>
          <a:p>
            <a:r>
              <a:rPr lang="en-US" dirty="0" smtClean="0"/>
              <a:t>Written feedback will be provided in the order that they were submitted</a:t>
            </a:r>
          </a:p>
          <a:p>
            <a:r>
              <a:rPr lang="en-US" dirty="0" smtClean="0"/>
              <a:t>A PDF copy of the LSPP guidance can be found in the school’s Native Star dashboard under Resources under the Docs &amp; Links tab.</a:t>
            </a:r>
          </a:p>
        </p:txBody>
      </p:sp>
    </p:spTree>
    <p:extLst>
      <p:ext uri="{BB962C8B-B14F-4D97-AF65-F5344CB8AC3E}">
        <p14:creationId xmlns:p14="http://schemas.microsoft.com/office/powerpoint/2010/main" val="1941909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Welcome Back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DPA Staff updates</a:t>
            </a:r>
          </a:p>
          <a:p>
            <a:r>
              <a:rPr lang="en-US" dirty="0" smtClean="0"/>
              <a:t>Theory of Action:  Marketing the Value of Education—Importance of students staying in school</a:t>
            </a:r>
          </a:p>
          <a:p>
            <a:r>
              <a:rPr lang="en-US" dirty="0" smtClean="0"/>
              <a:t>SY 2017-18 Parent Surveys due date extended to September 15, 2018 for 40 schools</a:t>
            </a:r>
          </a:p>
          <a:p>
            <a:r>
              <a:rPr lang="en-US" dirty="0" smtClean="0"/>
              <a:t>Program/Fiscal Onsite Monitoring Visits for SY 2018-19</a:t>
            </a:r>
          </a:p>
          <a:p>
            <a:pPr lvl="1"/>
            <a:r>
              <a:rPr lang="en-US" dirty="0" smtClean="0"/>
              <a:t>15 onsite monitoring visits</a:t>
            </a:r>
          </a:p>
          <a:p>
            <a:pPr lvl="1"/>
            <a:r>
              <a:rPr lang="en-US" dirty="0" smtClean="0"/>
              <a:t>20 school IEP file reviews in NASIS (sample)</a:t>
            </a:r>
          </a:p>
          <a:p>
            <a:pPr lvl="1"/>
            <a:r>
              <a:rPr lang="en-US" dirty="0" smtClean="0"/>
              <a:t>2 CAU onsite reviews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36067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BIEDPA Special Education </a:t>
            </a:r>
            <a:br>
              <a:rPr lang="en-US" dirty="0" smtClean="0"/>
            </a:br>
            <a:r>
              <a:rPr lang="en-US" dirty="0" smtClean="0"/>
              <a:t>Announcements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August 31, 2018—correction of noncompliance due for SY 2017-18 secondary transition IEP file reviews</a:t>
            </a:r>
          </a:p>
          <a:p>
            <a:r>
              <a:rPr lang="en-US" dirty="0" smtClean="0"/>
              <a:t>August 30, 2018 – Webinar for Timely Initial Evaluation September 11, 2018—Next TA call</a:t>
            </a:r>
          </a:p>
          <a:p>
            <a:r>
              <a:rPr lang="en-US" dirty="0" smtClean="0"/>
              <a:t>September 17, 2018—unmet needs application due</a:t>
            </a:r>
          </a:p>
          <a:p>
            <a:r>
              <a:rPr lang="en-US" dirty="0" smtClean="0"/>
              <a:t>September 30, 2018—Initial LSPPs due in Native Star</a:t>
            </a:r>
          </a:p>
          <a:p>
            <a:r>
              <a:rPr lang="en-US" dirty="0" smtClean="0"/>
              <a:t>September 30, 2018 -  Timely  Initial Evaluation Desk Audit Form due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85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52400" y="381000"/>
            <a:ext cx="8839200" cy="762000"/>
          </a:xfrm>
        </p:spPr>
        <p:txBody>
          <a:bodyPr>
            <a:noAutofit/>
          </a:bodyPr>
          <a:lstStyle/>
          <a:p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BIE Division of Performance and Accountability</a:t>
            </a:r>
            <a:br>
              <a:rPr lang="en-US" sz="2400" dirty="0" smtClean="0"/>
            </a:br>
            <a:r>
              <a:rPr lang="en-US" sz="2400" dirty="0" smtClean="0"/>
              <a:t>Special </a:t>
            </a:r>
            <a:r>
              <a:rPr lang="en-US" sz="2400" smtClean="0"/>
              <a:t>Education Staff 2018-19</a:t>
            </a: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4864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800" dirty="0"/>
          </a:p>
          <a:p>
            <a:endParaRPr lang="en-US" sz="28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3AE3F-34B0-4252-941F-D54AC5847F83}" type="slidenum">
              <a:rPr lang="en-US" smtClean="0"/>
              <a:t>21</a:t>
            </a:fld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1293455"/>
              </p:ext>
            </p:extLst>
          </p:nvPr>
        </p:nvGraphicFramePr>
        <p:xfrm>
          <a:off x="304800" y="1397000"/>
          <a:ext cx="8458200" cy="503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56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5908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2954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Staff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Location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Email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Telephone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Connie Albert</a:t>
                      </a:r>
                      <a:r>
                        <a:rPr lang="en-US" sz="1400" baseline="0" dirty="0" smtClean="0"/>
                        <a:t> </a:t>
                      </a:r>
                    </a:p>
                    <a:p>
                      <a:r>
                        <a:rPr lang="en-US" sz="1400" baseline="0" dirty="0" smtClean="0"/>
                        <a:t>Education Program Specialist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Albuquerque, NM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hlinkClick r:id="rId3"/>
                        </a:rPr>
                        <a:t>connie.albert@bie.edu</a:t>
                      </a:r>
                      <a:r>
                        <a:rPr lang="en-US" sz="1400" dirty="0" smtClean="0"/>
                        <a:t>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505-563-5180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Jennifer Davis</a:t>
                      </a:r>
                    </a:p>
                    <a:p>
                      <a:r>
                        <a:rPr lang="en-US" sz="1400" dirty="0" smtClean="0"/>
                        <a:t>Education Program Specialist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Phoenix,</a:t>
                      </a:r>
                      <a:r>
                        <a:rPr lang="en-US" sz="1400" baseline="0" dirty="0" smtClean="0"/>
                        <a:t> AZ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hlinkClick r:id="rId4"/>
                        </a:rPr>
                        <a:t>jennifer.davis@bie.edu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602-265-1592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Donald Griffin</a:t>
                      </a:r>
                    </a:p>
                    <a:p>
                      <a:r>
                        <a:rPr lang="en-US" sz="1400" dirty="0" smtClean="0"/>
                        <a:t>Supervisory Education Specialist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Washington, DC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hlinkClick r:id="rId5"/>
                        </a:rPr>
                        <a:t>donald.griffin@bie.edu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202-208-0268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Narcy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Ka’won</a:t>
                      </a:r>
                      <a:endParaRPr lang="en-US" sz="1400" baseline="0" dirty="0" smtClean="0"/>
                    </a:p>
                    <a:p>
                      <a:r>
                        <a:rPr lang="en-US" sz="1400" baseline="0" dirty="0" smtClean="0"/>
                        <a:t>Education Program Specialist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Nashville, TN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hlinkClick r:id="rId6"/>
                        </a:rPr>
                        <a:t>narcy.kawon@bie.edu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615-564-6632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Deanna Klingensmith</a:t>
                      </a:r>
                    </a:p>
                    <a:p>
                      <a:r>
                        <a:rPr lang="en-US" sz="1400" dirty="0" smtClean="0"/>
                        <a:t>Education</a:t>
                      </a:r>
                      <a:r>
                        <a:rPr lang="en-US" sz="1400" baseline="0" dirty="0" smtClean="0"/>
                        <a:t> Program Specialist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Seattle, WA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hlinkClick r:id="rId7"/>
                        </a:rPr>
                        <a:t>deanna.klingensmith@bie.edu</a:t>
                      </a:r>
                      <a:r>
                        <a:rPr lang="en-US" sz="1400" dirty="0" smtClean="0"/>
                        <a:t>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206-220-7979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Marcy Oliver</a:t>
                      </a:r>
                    </a:p>
                    <a:p>
                      <a:r>
                        <a:rPr lang="en-US" sz="1400" dirty="0" smtClean="0"/>
                        <a:t>Education Program Specialist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Albuquerque, NM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hlinkClick r:id="rId8"/>
                        </a:rPr>
                        <a:t>marcy.oliver@bie.edu</a:t>
                      </a:r>
                      <a:r>
                        <a:rPr lang="en-US" sz="1400" dirty="0" smtClean="0"/>
                        <a:t>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505-563-5239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Delphina Shunkamolah</a:t>
                      </a:r>
                    </a:p>
                    <a:p>
                      <a:r>
                        <a:rPr lang="en-US" sz="1400" dirty="0" smtClean="0"/>
                        <a:t>Education</a:t>
                      </a:r>
                      <a:r>
                        <a:rPr lang="en-US" sz="1400" baseline="0" dirty="0" smtClean="0"/>
                        <a:t> Program Specialist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Shiprock</a:t>
                      </a:r>
                      <a:r>
                        <a:rPr lang="en-US" sz="1400" dirty="0" smtClean="0"/>
                        <a:t>, NM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hlinkClick r:id="rId9"/>
                        </a:rPr>
                        <a:t>delphina.shunkamolah@bie.edu</a:t>
                      </a:r>
                      <a:r>
                        <a:rPr lang="en-US" sz="1400" baseline="0" dirty="0" smtClean="0"/>
                        <a:t>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505-368-3407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Zonnie Sombrero</a:t>
                      </a:r>
                    </a:p>
                    <a:p>
                      <a:r>
                        <a:rPr lang="en-US" sz="1400" dirty="0" smtClean="0"/>
                        <a:t>Education Program Specialist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Tuba City, AZ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hlinkClick r:id="rId10"/>
                        </a:rPr>
                        <a:t>zonnie.sombrero@bie.edu</a:t>
                      </a:r>
                      <a:r>
                        <a:rPr lang="en-US" sz="1400" dirty="0" smtClean="0"/>
                        <a:t>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928-283-2218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Dr. Eugene Thompson</a:t>
                      </a:r>
                    </a:p>
                    <a:p>
                      <a:r>
                        <a:rPr lang="en-US" sz="1400" dirty="0" smtClean="0"/>
                        <a:t>Education</a:t>
                      </a:r>
                      <a:r>
                        <a:rPr lang="en-US" sz="1400" baseline="0" dirty="0" smtClean="0"/>
                        <a:t> Program Specialist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Albuquerque, NM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hlinkClick r:id="rId11"/>
                        </a:rPr>
                        <a:t>eugene.thompson@bie.edu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505-563-5394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0293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2017 Amended Special Education Determinations —waiting for approval of letter</a:t>
            </a:r>
          </a:p>
          <a:p>
            <a:r>
              <a:rPr lang="en-US" dirty="0" smtClean="0"/>
              <a:t>2018 Special Education Determinations– September 2018</a:t>
            </a:r>
          </a:p>
          <a:p>
            <a:r>
              <a:rPr lang="en-US" dirty="0" smtClean="0"/>
              <a:t>Need school contact information (</a:t>
            </a:r>
            <a:r>
              <a:rPr lang="en-US" dirty="0" err="1" smtClean="0"/>
              <a:t>ph</a:t>
            </a:r>
            <a:r>
              <a:rPr lang="en-US" dirty="0" smtClean="0"/>
              <a:t> &amp; email):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dirty="0" smtClean="0"/>
              <a:t>Superintendent, principal, special education coordinator, business manager, secondary transition specialists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dirty="0" smtClean="0"/>
              <a:t>Email to:  Annette Miller:  </a:t>
            </a:r>
            <a:r>
              <a:rPr lang="en-US" dirty="0" smtClean="0">
                <a:hlinkClick r:id="rId2"/>
              </a:rPr>
              <a:t>annette.miller@bie.edu</a:t>
            </a:r>
            <a:r>
              <a:rPr lang="en-US" dirty="0" smtClean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3129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SY 2018-19 Special Education Calendar of due dates—posted on BIE website</a:t>
            </a:r>
          </a:p>
          <a:p>
            <a:r>
              <a:rPr lang="en-US" dirty="0" smtClean="0"/>
              <a:t>SY 2018-19 Monthly TA Call &amp; Webinars—posted on BIE website</a:t>
            </a:r>
          </a:p>
          <a:p>
            <a:r>
              <a:rPr lang="en-US" dirty="0" smtClean="0"/>
              <a:t>SY 2018-19 Personnel &amp; Related Services—schools will be contacted this fall.</a:t>
            </a:r>
          </a:p>
          <a:p>
            <a:r>
              <a:rPr lang="en-US" dirty="0" smtClean="0"/>
              <a:t>Post School Outcomes data collection this fall for SY 2016-17 leavers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91871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Fund Distribution Documents (FDD) are being submitted to BIE Director’s office for disbursement of funds for SY 2018-19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28589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Guidance for SY 2018-19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>
                <a:latin typeface="Calibri" panose="020F0502020204030204" pitchFamily="34" charset="0"/>
              </a:rPr>
              <a:t>S</a:t>
            </a:r>
            <a:r>
              <a:rPr lang="en-US" dirty="0" smtClean="0">
                <a:latin typeface="Calibri" panose="020F0502020204030204" pitchFamily="34" charset="0"/>
              </a:rPr>
              <a:t>pecial education teachers should be available </a:t>
            </a:r>
            <a:r>
              <a:rPr lang="en-US" dirty="0">
                <a:latin typeface="Calibri" panose="020F0502020204030204" pitchFamily="34" charset="0"/>
              </a:rPr>
              <a:t>to provide special education services on the first day of </a:t>
            </a:r>
            <a:r>
              <a:rPr lang="en-US" dirty="0" smtClean="0">
                <a:latin typeface="Calibri" panose="020F0502020204030204" pitchFamily="34" charset="0"/>
              </a:rPr>
              <a:t>school</a:t>
            </a:r>
            <a:endParaRPr lang="en-US" dirty="0">
              <a:latin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dirty="0">
                <a:latin typeface="Calibri" panose="020F0502020204030204" pitchFamily="34" charset="0"/>
              </a:rPr>
              <a:t>R</a:t>
            </a:r>
            <a:r>
              <a:rPr lang="en-US" dirty="0" smtClean="0">
                <a:latin typeface="Calibri" panose="020F0502020204030204" pitchFamily="34" charset="0"/>
              </a:rPr>
              <a:t>elated </a:t>
            </a:r>
            <a:r>
              <a:rPr lang="en-US" dirty="0">
                <a:latin typeface="Calibri" panose="020F0502020204030204" pitchFamily="34" charset="0"/>
              </a:rPr>
              <a:t>service providers </a:t>
            </a:r>
            <a:r>
              <a:rPr lang="en-US" dirty="0" smtClean="0">
                <a:latin typeface="Calibri" panose="020F0502020204030204" pitchFamily="34" charset="0"/>
              </a:rPr>
              <a:t>should be available </a:t>
            </a:r>
            <a:r>
              <a:rPr lang="en-US" dirty="0">
                <a:latin typeface="Calibri" panose="020F0502020204030204" pitchFamily="34" charset="0"/>
              </a:rPr>
              <a:t>on the first day of </a:t>
            </a:r>
            <a:r>
              <a:rPr lang="en-US" dirty="0" smtClean="0">
                <a:latin typeface="Calibri" panose="020F0502020204030204" pitchFamily="34" charset="0"/>
              </a:rPr>
              <a:t>school</a:t>
            </a:r>
            <a:endParaRPr lang="en-US" dirty="0">
              <a:latin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dirty="0">
                <a:latin typeface="Calibri" panose="020F0502020204030204" pitchFamily="34" charset="0"/>
              </a:rPr>
              <a:t>A</a:t>
            </a:r>
            <a:r>
              <a:rPr lang="en-US" dirty="0" smtClean="0">
                <a:latin typeface="Calibri" panose="020F0502020204030204" pitchFamily="34" charset="0"/>
              </a:rPr>
              <a:t>ll </a:t>
            </a:r>
            <a:r>
              <a:rPr lang="en-US" dirty="0">
                <a:latin typeface="Calibri" panose="020F0502020204030204" pitchFamily="34" charset="0"/>
              </a:rPr>
              <a:t>students with disabilities have active/current </a:t>
            </a:r>
            <a:r>
              <a:rPr lang="en-US" dirty="0" smtClean="0">
                <a:latin typeface="Calibri" panose="020F0502020204030204" pitchFamily="34" charset="0"/>
              </a:rPr>
              <a:t>IEPs</a:t>
            </a:r>
            <a:endParaRPr lang="en-US" dirty="0">
              <a:latin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dirty="0">
                <a:latin typeface="Calibri" panose="020F0502020204030204" pitchFamily="34" charset="0"/>
              </a:rPr>
              <a:t>S</a:t>
            </a:r>
            <a:r>
              <a:rPr lang="en-US" dirty="0" smtClean="0">
                <a:latin typeface="Calibri" panose="020F0502020204030204" pitchFamily="34" charset="0"/>
              </a:rPr>
              <a:t>ervices are </a:t>
            </a:r>
            <a:r>
              <a:rPr lang="en-US" dirty="0">
                <a:latin typeface="Calibri" panose="020F0502020204030204" pitchFamily="34" charset="0"/>
              </a:rPr>
              <a:t>provided and documented through: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>
                <a:latin typeface="Calibri" panose="020F0502020204030204" pitchFamily="34" charset="0"/>
              </a:rPr>
              <a:t>  Attendance rosters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>
                <a:latin typeface="Calibri" panose="020F0502020204030204" pitchFamily="34" charset="0"/>
              </a:rPr>
              <a:t>  Service logs</a:t>
            </a:r>
          </a:p>
          <a:p>
            <a:pPr indent="-298450">
              <a:buFont typeface="Wingdings" panose="05000000000000000000" pitchFamily="2" charset="2"/>
              <a:buChar char="§"/>
            </a:pPr>
            <a:r>
              <a:rPr lang="en-US" dirty="0">
                <a:latin typeface="Calibri" panose="020F0502020204030204" pitchFamily="34" charset="0"/>
              </a:rPr>
              <a:t>D</a:t>
            </a:r>
            <a:r>
              <a:rPr lang="en-US" dirty="0" smtClean="0">
                <a:latin typeface="Calibri" panose="020F0502020204030204" pitchFamily="34" charset="0"/>
              </a:rPr>
              <a:t>elivery </a:t>
            </a:r>
            <a:r>
              <a:rPr lang="en-US" dirty="0">
                <a:latin typeface="Calibri" panose="020F0502020204030204" pitchFamily="34" charset="0"/>
              </a:rPr>
              <a:t>of missed services </a:t>
            </a:r>
            <a:r>
              <a:rPr lang="en-US" dirty="0" smtClean="0">
                <a:latin typeface="Calibri" panose="020F0502020204030204" pitchFamily="34" charset="0"/>
              </a:rPr>
              <a:t>are </a:t>
            </a:r>
            <a:r>
              <a:rPr lang="en-US" dirty="0">
                <a:latin typeface="Calibri" panose="020F0502020204030204" pitchFamily="34" charset="0"/>
              </a:rPr>
              <a:t>documented and </a:t>
            </a:r>
            <a:r>
              <a:rPr lang="en-US" dirty="0" smtClean="0">
                <a:latin typeface="Calibri" panose="020F0502020204030204" pitchFamily="34" charset="0"/>
              </a:rPr>
              <a:t> </a:t>
            </a:r>
            <a:r>
              <a:rPr lang="en-US" dirty="0">
                <a:latin typeface="Calibri" panose="020F0502020204030204" pitchFamily="34" charset="0"/>
              </a:rPr>
              <a:t>missed services </a:t>
            </a:r>
            <a:r>
              <a:rPr lang="en-US" dirty="0" smtClean="0">
                <a:latin typeface="Calibri" panose="020F0502020204030204" pitchFamily="34" charset="0"/>
              </a:rPr>
              <a:t>are to be provided</a:t>
            </a:r>
            <a:endParaRPr lang="en-US" dirty="0">
              <a:latin typeface="Calibri" panose="020F050202020403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04297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IDEA Part B Unmet Needs Application SY 2018-19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All Schools are eligible to apply.</a:t>
            </a:r>
          </a:p>
          <a:p>
            <a:r>
              <a:rPr lang="en-US" dirty="0" smtClean="0"/>
              <a:t>Unmet Needs Application posted on BIE website- Native Star; window will open September 4, </a:t>
            </a:r>
            <a:r>
              <a:rPr lang="en-US" dirty="0"/>
              <a:t>2018</a:t>
            </a:r>
          </a:p>
          <a:p>
            <a:r>
              <a:rPr lang="en-US" dirty="0" smtClean="0"/>
              <a:t>Unmet Needs application </a:t>
            </a:r>
            <a:r>
              <a:rPr lang="en-US" dirty="0"/>
              <a:t>webinar on </a:t>
            </a:r>
            <a:r>
              <a:rPr lang="en-US" dirty="0" smtClean="0"/>
              <a:t>August 23, 2018, 1pm -2pm (MDT)</a:t>
            </a:r>
          </a:p>
          <a:p>
            <a:r>
              <a:rPr lang="en-US" dirty="0" smtClean="0"/>
              <a:t>Complete Application due September 17, 2018</a:t>
            </a:r>
          </a:p>
          <a:p>
            <a:r>
              <a:rPr lang="en-US" dirty="0" smtClean="0"/>
              <a:t>Location: Native Star/Resources/Docs &amp; Links</a:t>
            </a:r>
          </a:p>
        </p:txBody>
      </p:sp>
    </p:spTree>
    <p:extLst>
      <p:ext uri="{BB962C8B-B14F-4D97-AF65-F5344CB8AC3E}">
        <p14:creationId xmlns:p14="http://schemas.microsoft.com/office/powerpoint/2010/main" val="619718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What is Unmet Needs?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7924800" cy="4953000"/>
          </a:xfrm>
        </p:spPr>
        <p:txBody>
          <a:bodyPr rtlCol="0">
            <a:normAutofit fontScale="85000" lnSpcReduction="20000"/>
          </a:bodyPr>
          <a:lstStyle/>
          <a:p>
            <a:pPr marL="393192" lvl="1" indent="0" eaLnBrk="1" fontAlgn="auto" hangingPunct="1">
              <a:lnSpc>
                <a:spcPct val="90000"/>
              </a:lnSpc>
              <a:spcBef>
                <a:spcPts val="324"/>
              </a:spcBef>
              <a:spcAft>
                <a:spcPts val="0"/>
              </a:spcAft>
              <a:buFont typeface="Verdana" pitchFamily="34" charset="0"/>
              <a:buNone/>
              <a:defRPr/>
            </a:pPr>
            <a:r>
              <a:rPr lang="en-US" sz="3200" dirty="0" smtClean="0"/>
              <a:t>An opportunity to apply for additional Part B supplemental funds if:</a:t>
            </a:r>
          </a:p>
          <a:p>
            <a:pPr marL="393192" lvl="1" indent="0" eaLnBrk="1" fontAlgn="auto" hangingPunct="1">
              <a:lnSpc>
                <a:spcPct val="90000"/>
              </a:lnSpc>
              <a:spcBef>
                <a:spcPts val="324"/>
              </a:spcBef>
              <a:spcAft>
                <a:spcPts val="0"/>
              </a:spcAft>
              <a:buFont typeface="Verdana" pitchFamily="34" charset="0"/>
              <a:buNone/>
              <a:defRPr/>
            </a:pPr>
            <a:endParaRPr lang="en-US" sz="2400" dirty="0" smtClean="0"/>
          </a:p>
          <a:p>
            <a:pPr marL="1088136" lvl="2" indent="-45720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AutoNum type="arabicPeriod"/>
              <a:defRPr/>
            </a:pPr>
            <a:r>
              <a:rPr lang="en-US" sz="3200" dirty="0" smtClean="0"/>
              <a:t>Priority 1 - Increase  in numbers of NEW high needs students </a:t>
            </a:r>
            <a:r>
              <a:rPr lang="en-US" sz="3200" u="sng" dirty="0" smtClean="0"/>
              <a:t>or</a:t>
            </a:r>
          </a:p>
          <a:p>
            <a:pPr marL="1088136" lvl="2" indent="-45720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AutoNum type="arabicPeriod"/>
              <a:defRPr/>
            </a:pPr>
            <a:r>
              <a:rPr lang="en-US" sz="3200" dirty="0" smtClean="0"/>
              <a:t>Priority 2 – Substantial Increase (at least 10% ) in new special education enrollment.</a:t>
            </a:r>
          </a:p>
          <a:p>
            <a:pPr marL="630936" lvl="2" indent="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Arial" panose="020B0604020202020204" pitchFamily="34" charset="0"/>
              <a:buNone/>
              <a:defRPr/>
            </a:pPr>
            <a:r>
              <a:rPr lang="en-US" sz="3200" dirty="0"/>
              <a:t>*Schools can apply for only Priority 1 or 2, not both.</a:t>
            </a:r>
          </a:p>
          <a:p>
            <a:pPr marL="630936" lvl="2" indent="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Arial" panose="020B0604020202020204" pitchFamily="34" charset="0"/>
              <a:buNone/>
              <a:defRPr/>
            </a:pPr>
            <a:r>
              <a:rPr lang="en-US" sz="3200" dirty="0" smtClean="0"/>
              <a:t> </a:t>
            </a:r>
          </a:p>
          <a:p>
            <a:pPr marL="630936" lvl="2" indent="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Arial" panose="020B0604020202020204" pitchFamily="34" charset="0"/>
              <a:buNone/>
              <a:defRPr/>
            </a:pPr>
            <a:r>
              <a:rPr lang="en-US" sz="3200" dirty="0" smtClean="0"/>
              <a:t>3.  Priority 3 - </a:t>
            </a:r>
            <a:r>
              <a:rPr lang="en-US" sz="3200" dirty="0"/>
              <a:t>Unique </a:t>
            </a:r>
            <a:r>
              <a:rPr lang="en-US" sz="3200" dirty="0" smtClean="0"/>
              <a:t>circumstances </a:t>
            </a:r>
          </a:p>
          <a:p>
            <a:pPr marL="905256" lvl="3" indent="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4"/>
              </a:buClr>
              <a:buFont typeface="Arial" panose="020B0604020202020204" pitchFamily="34" charset="0"/>
              <a:buNone/>
              <a:defRPr/>
            </a:pPr>
            <a:r>
              <a:rPr lang="en-US" sz="3000" dirty="0"/>
              <a:t>*</a:t>
            </a:r>
            <a:r>
              <a:rPr lang="en-US" sz="3000" dirty="0" smtClean="0"/>
              <a:t>Schools </a:t>
            </a:r>
            <a:r>
              <a:rPr lang="en-US" sz="3000" dirty="0"/>
              <a:t>are eligible to request for Unique Circumstances </a:t>
            </a:r>
            <a:r>
              <a:rPr lang="en-US" sz="3000" u="sng" dirty="0" smtClean="0"/>
              <a:t>in addition </a:t>
            </a:r>
            <a:r>
              <a:rPr lang="en-US" sz="3000" dirty="0" smtClean="0"/>
              <a:t>to </a:t>
            </a:r>
            <a:r>
              <a:rPr lang="en-US" sz="3000" dirty="0"/>
              <a:t>Priority 1 or Priority </a:t>
            </a:r>
            <a:r>
              <a:rPr lang="en-US" sz="3000" dirty="0" smtClean="0"/>
              <a:t>2</a:t>
            </a:r>
            <a:r>
              <a:rPr lang="en-US" sz="3000" dirty="0"/>
              <a:t>									</a:t>
            </a:r>
          </a:p>
          <a:p>
            <a:pPr marL="1088136" lvl="2" indent="-45720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AutoNum type="arabicPeriod"/>
              <a:defRPr/>
            </a:pPr>
            <a:endParaRPr lang="en-US" sz="3200" dirty="0"/>
          </a:p>
          <a:p>
            <a:pPr marL="630936" lvl="2" indent="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Arial" panose="020B0604020202020204" pitchFamily="34" charset="0"/>
              <a:buNone/>
              <a:defRPr/>
            </a:pPr>
            <a:endParaRPr lang="en-US" sz="3200" dirty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FF6700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909465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956B43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56B43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56B43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56B43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56B43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67159E73-CD80-48FE-89E8-FA2188E8F85A}" type="slidenum">
              <a:rPr lang="en-US" altLang="en-US" sz="1800">
                <a:solidFill>
                  <a:srgbClr val="FFFFFF"/>
                </a:solidFill>
                <a:latin typeface="Lucida Sans Unicode" panose="020B0602030504020204" pitchFamily="34" charset="0"/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en-US" altLang="en-US" sz="1800">
              <a:solidFill>
                <a:srgbClr val="FFFFFF"/>
              </a:solidFill>
              <a:latin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3115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0" indent="0"/>
            <a:r>
              <a:rPr lang="en-US" sz="3600" dirty="0" smtClean="0"/>
              <a:t>How to Prepare for Unmet Needs application for SY2018-19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Components for a complete application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/>
              <a:t>Unmet Needs application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en-US" dirty="0"/>
              <a:t>Priority 1 </a:t>
            </a:r>
            <a:r>
              <a:rPr lang="en-US" b="1" u="sng" dirty="0">
                <a:solidFill>
                  <a:srgbClr val="FF0000"/>
                </a:solidFill>
              </a:rPr>
              <a:t>or </a:t>
            </a:r>
            <a:endParaRPr lang="en-US" b="1" u="sng" dirty="0" smtClean="0">
              <a:solidFill>
                <a:srgbClr val="FF0000"/>
              </a:solidFill>
            </a:endParaRPr>
          </a:p>
          <a:p>
            <a:pPr lvl="2">
              <a:buFont typeface="Wingdings" panose="05000000000000000000" pitchFamily="2" charset="2"/>
              <a:buChar char="ü"/>
            </a:pPr>
            <a:r>
              <a:rPr lang="en-US" dirty="0" smtClean="0"/>
              <a:t>Priority </a:t>
            </a:r>
            <a:r>
              <a:rPr lang="en-US" dirty="0"/>
              <a:t>2 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en-US" dirty="0"/>
              <a:t>Priority 3 with budget and narrative </a:t>
            </a:r>
            <a:endParaRPr lang="en-US" dirty="0" smtClean="0"/>
          </a:p>
          <a:p>
            <a:pPr marL="857250" lvl="2" indent="0">
              <a:buNone/>
            </a:pPr>
            <a:endParaRPr lang="en-US" dirty="0"/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/>
              <a:t>Current list of SWD utilizing NASIS Adhoc </a:t>
            </a:r>
            <a:r>
              <a:rPr lang="en-US" dirty="0" smtClean="0"/>
              <a:t>Reporting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en-US" dirty="0" smtClean="0"/>
              <a:t>Signed by school administrator </a:t>
            </a:r>
          </a:p>
          <a:p>
            <a:pPr marL="457200" lvl="1" indent="0">
              <a:buNone/>
            </a:pPr>
            <a:endParaRPr lang="en-US" dirty="0" smtClean="0"/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 smtClean="0"/>
              <a:t>Scan and send via email to </a:t>
            </a:r>
            <a:r>
              <a:rPr lang="en-US" dirty="0" smtClean="0">
                <a:hlinkClick r:id="rId2"/>
              </a:rPr>
              <a:t>Fiscal.Accountability@bie.edu</a:t>
            </a:r>
            <a:endParaRPr lang="en-US" dirty="0" smtClean="0"/>
          </a:p>
          <a:p>
            <a:pPr marL="457200" lvl="1" indent="0">
              <a:buNone/>
            </a:pPr>
            <a:endParaRPr lang="en-US" dirty="0"/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/>
              <a:t>Current and valid </a:t>
            </a:r>
            <a:r>
              <a:rPr lang="en-US" dirty="0" smtClean="0"/>
              <a:t>IEP of each student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8654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rie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867</Words>
  <Application>Microsoft Office PowerPoint</Application>
  <PresentationFormat>On-screen Show (4:3)</PresentationFormat>
  <Paragraphs>177</Paragraphs>
  <Slides>21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Office Theme</vt:lpstr>
      <vt:lpstr>Oriel</vt:lpstr>
      <vt:lpstr>1_Office Theme</vt:lpstr>
      <vt:lpstr>2_Office Theme</vt:lpstr>
      <vt:lpstr>BIEDPA Special Education Monthly TA Call</vt:lpstr>
      <vt:lpstr>Welcome Back</vt:lpstr>
      <vt:lpstr>PowerPoint Presentation</vt:lpstr>
      <vt:lpstr>PowerPoint Presentation</vt:lpstr>
      <vt:lpstr>PowerPoint Presentation</vt:lpstr>
      <vt:lpstr>Guidance for SY 2018-19</vt:lpstr>
      <vt:lpstr>IDEA Part B Unmet Needs Application SY 2018-19</vt:lpstr>
      <vt:lpstr>What is Unmet Needs?</vt:lpstr>
      <vt:lpstr>How to Prepare for Unmet Needs application for SY2018-19</vt:lpstr>
      <vt:lpstr>PowerPoint Presentation</vt:lpstr>
      <vt:lpstr>REMINDER</vt:lpstr>
      <vt:lpstr> WHERE TO SEND </vt:lpstr>
      <vt:lpstr>LOCATION OF DESK AUDIT FORM</vt:lpstr>
      <vt:lpstr>DESK AUDIT FORM</vt:lpstr>
      <vt:lpstr>Parent Consent to Evaluate</vt:lpstr>
      <vt:lpstr>Determination of Eligibility</vt:lpstr>
      <vt:lpstr>TIMELY INITIAL EVALUATION </vt:lpstr>
      <vt:lpstr>CONTACT INFORMATION</vt:lpstr>
      <vt:lpstr>LSPP</vt:lpstr>
      <vt:lpstr>BIEDPA Special Education  Announcements</vt:lpstr>
      <vt:lpstr> BIE Division of Performance and Accountability Special Education Staff 2018-19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BIEDPA Special Education Monthly TA Call</dc:title>
  <dc:creator>Thompson, Eugene</dc:creator>
  <cp:lastModifiedBy>Thompson, Eugene</cp:lastModifiedBy>
  <cp:revision>26</cp:revision>
  <cp:lastPrinted>2018-08-14T15:25:10Z</cp:lastPrinted>
  <dcterms:created xsi:type="dcterms:W3CDTF">2018-08-09T21:48:41Z</dcterms:created>
  <dcterms:modified xsi:type="dcterms:W3CDTF">2018-08-14T17:19:49Z</dcterms:modified>
</cp:coreProperties>
</file>