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2" r:id="rId1"/>
    <p:sldMasterId id="2147484104" r:id="rId2"/>
  </p:sldMasterIdLst>
  <p:notesMasterIdLst>
    <p:notesMasterId r:id="rId21"/>
  </p:notesMasterIdLst>
  <p:handoutMasterIdLst>
    <p:handoutMasterId r:id="rId22"/>
  </p:handoutMasterIdLst>
  <p:sldIdLst>
    <p:sldId id="256" r:id="rId3"/>
    <p:sldId id="313" r:id="rId4"/>
    <p:sldId id="343" r:id="rId5"/>
    <p:sldId id="345" r:id="rId6"/>
    <p:sldId id="347" r:id="rId7"/>
    <p:sldId id="360" r:id="rId8"/>
    <p:sldId id="344" r:id="rId9"/>
    <p:sldId id="320" r:id="rId10"/>
    <p:sldId id="368" r:id="rId11"/>
    <p:sldId id="361" r:id="rId12"/>
    <p:sldId id="369" r:id="rId13"/>
    <p:sldId id="328" r:id="rId14"/>
    <p:sldId id="358" r:id="rId15"/>
    <p:sldId id="365" r:id="rId16"/>
    <p:sldId id="366" r:id="rId17"/>
    <p:sldId id="367" r:id="rId18"/>
    <p:sldId id="312" r:id="rId19"/>
    <p:sldId id="287" r:id="rId20"/>
  </p:sldIdLst>
  <p:sldSz cx="8594725" cy="6858000"/>
  <p:notesSz cx="6858000" cy="9077325"/>
  <p:custShowLst>
    <p:custShow name="Custom Show 1" id="0">
      <p:sldLst>
        <p:sld r:id="rId3"/>
        <p:sld r:id="rId20"/>
      </p:sldLst>
    </p:custShow>
  </p:custShow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OWMAN" initials="D" lastIdx="8" clrIdx="0"/>
  <p:cmAuthor id="1" name="Katherine Campbell" initials="KC" lastIdx="0" clrIdx="1"/>
  <p:cmAuthor id="2" name="Sandoval, Marie S." initials="SM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62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4391" autoAdjust="0"/>
  </p:normalViewPr>
  <p:slideViewPr>
    <p:cSldViewPr>
      <p:cViewPr varScale="1">
        <p:scale>
          <a:sx n="84" d="100"/>
          <a:sy n="84" d="100"/>
        </p:scale>
        <p:origin x="-1579" y="-62"/>
      </p:cViewPr>
      <p:guideLst>
        <p:guide orient="horz" pos="2160"/>
        <p:guide pos="2707"/>
      </p:guideLst>
    </p:cSldViewPr>
  </p:slideViewPr>
  <p:notesTextViewPr>
    <p:cViewPr>
      <p:scale>
        <a:sx n="100" d="100"/>
        <a:sy n="100" d="100"/>
      </p:scale>
      <p:origin x="0" y="0"/>
    </p:cViewPr>
  </p:notesTextViewPr>
  <p:sorterViewPr>
    <p:cViewPr>
      <p:scale>
        <a:sx n="100" d="100"/>
        <a:sy n="100" d="100"/>
      </p:scale>
      <p:origin x="0" y="1644"/>
    </p:cViewPr>
  </p:sorterViewPr>
  <p:notesViewPr>
    <p:cSldViewPr>
      <p:cViewPr varScale="1">
        <p:scale>
          <a:sx n="103" d="100"/>
          <a:sy n="103" d="100"/>
        </p:scale>
        <p:origin x="-2442" y="-90"/>
      </p:cViewPr>
      <p:guideLst>
        <p:guide orient="horz" pos="28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54177"/>
          </a:xfrm>
          <a:prstGeom prst="rect">
            <a:avLst/>
          </a:prstGeom>
        </p:spPr>
        <p:txBody>
          <a:bodyPr vert="horz" lIns="89342" tIns="44671" rIns="89342" bIns="44671" rtlCol="0"/>
          <a:lstStyle>
            <a:lvl1pPr algn="l">
              <a:defRPr sz="1200"/>
            </a:lvl1pPr>
          </a:lstStyle>
          <a:p>
            <a:pPr>
              <a:defRPr/>
            </a:pPr>
            <a:endParaRPr lang="en-US"/>
          </a:p>
        </p:txBody>
      </p:sp>
      <p:sp>
        <p:nvSpPr>
          <p:cNvPr id="3" name="Date Placeholder 2"/>
          <p:cNvSpPr>
            <a:spLocks noGrp="1"/>
          </p:cNvSpPr>
          <p:nvPr>
            <p:ph type="dt" sz="quarter" idx="1"/>
          </p:nvPr>
        </p:nvSpPr>
        <p:spPr>
          <a:xfrm>
            <a:off x="3884028" y="0"/>
            <a:ext cx="2972421" cy="454177"/>
          </a:xfrm>
          <a:prstGeom prst="rect">
            <a:avLst/>
          </a:prstGeom>
        </p:spPr>
        <p:txBody>
          <a:bodyPr vert="horz" lIns="89342" tIns="44671" rIns="89342" bIns="44671" rtlCol="0"/>
          <a:lstStyle>
            <a:lvl1pPr algn="r">
              <a:defRPr sz="1200"/>
            </a:lvl1pPr>
          </a:lstStyle>
          <a:p>
            <a:pPr>
              <a:defRPr/>
            </a:pPr>
            <a:fld id="{A65DCB74-B1B5-4906-813F-C4E580A7D9D5}" type="datetimeFigureOut">
              <a:rPr lang="en-US"/>
              <a:pPr>
                <a:defRPr/>
              </a:pPr>
              <a:t>8/29/2018</a:t>
            </a:fld>
            <a:endParaRPr lang="en-US" dirty="0"/>
          </a:p>
        </p:txBody>
      </p:sp>
      <p:sp>
        <p:nvSpPr>
          <p:cNvPr id="4" name="Footer Placeholder 3"/>
          <p:cNvSpPr>
            <a:spLocks noGrp="1"/>
          </p:cNvSpPr>
          <p:nvPr>
            <p:ph type="ftr" sz="quarter" idx="2"/>
          </p:nvPr>
        </p:nvSpPr>
        <p:spPr>
          <a:xfrm>
            <a:off x="2" y="8621599"/>
            <a:ext cx="2972421" cy="454177"/>
          </a:xfrm>
          <a:prstGeom prst="rect">
            <a:avLst/>
          </a:prstGeom>
        </p:spPr>
        <p:txBody>
          <a:bodyPr vert="horz" lIns="89342" tIns="44671" rIns="89342" bIns="44671"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028" y="8621599"/>
            <a:ext cx="2972421" cy="454177"/>
          </a:xfrm>
          <a:prstGeom prst="rect">
            <a:avLst/>
          </a:prstGeom>
        </p:spPr>
        <p:txBody>
          <a:bodyPr vert="horz" lIns="89342" tIns="44671" rIns="89342" bIns="44671" rtlCol="0" anchor="b"/>
          <a:lstStyle>
            <a:lvl1pPr algn="r">
              <a:defRPr sz="1200"/>
            </a:lvl1pPr>
          </a:lstStyle>
          <a:p>
            <a:pPr>
              <a:defRPr/>
            </a:pPr>
            <a:fld id="{880B9121-61C0-4C58-AC38-17327082D04F}" type="slidenum">
              <a:rPr lang="en-US"/>
              <a:pPr>
                <a:defRPr/>
              </a:pPr>
              <a:t>‹#›</a:t>
            </a:fld>
            <a:endParaRPr lang="en-US" dirty="0"/>
          </a:p>
        </p:txBody>
      </p:sp>
    </p:spTree>
    <p:extLst>
      <p:ext uri="{BB962C8B-B14F-4D97-AF65-F5344CB8AC3E}">
        <p14:creationId xmlns:p14="http://schemas.microsoft.com/office/powerpoint/2010/main" val="1698691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2421" cy="454177"/>
          </a:xfrm>
          <a:prstGeom prst="rect">
            <a:avLst/>
          </a:prstGeom>
        </p:spPr>
        <p:txBody>
          <a:bodyPr vert="horz" lIns="89342" tIns="44671" rIns="89342" bIns="44671" rtlCol="0"/>
          <a:lstStyle>
            <a:lvl1pPr algn="l">
              <a:defRPr sz="1200"/>
            </a:lvl1pPr>
          </a:lstStyle>
          <a:p>
            <a:pPr>
              <a:defRPr/>
            </a:pPr>
            <a:endParaRPr lang="en-US"/>
          </a:p>
        </p:txBody>
      </p:sp>
      <p:sp>
        <p:nvSpPr>
          <p:cNvPr id="3" name="Date Placeholder 2"/>
          <p:cNvSpPr>
            <a:spLocks noGrp="1"/>
          </p:cNvSpPr>
          <p:nvPr>
            <p:ph type="dt" idx="1"/>
          </p:nvPr>
        </p:nvSpPr>
        <p:spPr>
          <a:xfrm>
            <a:off x="3884028" y="0"/>
            <a:ext cx="2972421" cy="454177"/>
          </a:xfrm>
          <a:prstGeom prst="rect">
            <a:avLst/>
          </a:prstGeom>
        </p:spPr>
        <p:txBody>
          <a:bodyPr vert="horz" lIns="89342" tIns="44671" rIns="89342" bIns="44671" rtlCol="0"/>
          <a:lstStyle>
            <a:lvl1pPr algn="r">
              <a:defRPr sz="1200"/>
            </a:lvl1pPr>
          </a:lstStyle>
          <a:p>
            <a:pPr>
              <a:defRPr/>
            </a:pPr>
            <a:fld id="{EAC15341-89BD-4966-8BE2-BC692A377883}" type="datetimeFigureOut">
              <a:rPr lang="en-US"/>
              <a:pPr>
                <a:defRPr/>
              </a:pPr>
              <a:t>8/29/2018</a:t>
            </a:fld>
            <a:endParaRPr lang="en-US" dirty="0"/>
          </a:p>
        </p:txBody>
      </p:sp>
      <p:sp>
        <p:nvSpPr>
          <p:cNvPr id="4" name="Slide Image Placeholder 3"/>
          <p:cNvSpPr>
            <a:spLocks noGrp="1" noRot="1" noChangeAspect="1"/>
          </p:cNvSpPr>
          <p:nvPr>
            <p:ph type="sldImg" idx="2"/>
          </p:nvPr>
        </p:nvSpPr>
        <p:spPr>
          <a:xfrm>
            <a:off x="1296988" y="681038"/>
            <a:ext cx="4264025" cy="3403600"/>
          </a:xfrm>
          <a:prstGeom prst="rect">
            <a:avLst/>
          </a:prstGeom>
          <a:noFill/>
          <a:ln w="12700">
            <a:solidFill>
              <a:prstClr val="black"/>
            </a:solidFill>
          </a:ln>
        </p:spPr>
        <p:txBody>
          <a:bodyPr vert="horz" lIns="89342" tIns="44671" rIns="89342" bIns="44671" rtlCol="0" anchor="ctr"/>
          <a:lstStyle/>
          <a:p>
            <a:pPr lvl="0"/>
            <a:endParaRPr lang="en-US" noProof="0" dirty="0" smtClean="0"/>
          </a:p>
        </p:txBody>
      </p:sp>
      <p:sp>
        <p:nvSpPr>
          <p:cNvPr id="5" name="Notes Placeholder 4"/>
          <p:cNvSpPr>
            <a:spLocks noGrp="1"/>
          </p:cNvSpPr>
          <p:nvPr>
            <p:ph type="body" sz="quarter" idx="3"/>
          </p:nvPr>
        </p:nvSpPr>
        <p:spPr>
          <a:xfrm>
            <a:off x="686422" y="4312351"/>
            <a:ext cx="5485158" cy="4084487"/>
          </a:xfrm>
          <a:prstGeom prst="rect">
            <a:avLst/>
          </a:prstGeom>
        </p:spPr>
        <p:txBody>
          <a:bodyPr vert="horz" lIns="89342" tIns="44671" rIns="89342" bIns="4467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2" y="8621599"/>
            <a:ext cx="2972421" cy="454177"/>
          </a:xfrm>
          <a:prstGeom prst="rect">
            <a:avLst/>
          </a:prstGeom>
        </p:spPr>
        <p:txBody>
          <a:bodyPr vert="horz" lIns="89342" tIns="44671" rIns="89342" bIns="44671"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028" y="8621599"/>
            <a:ext cx="2972421" cy="454177"/>
          </a:xfrm>
          <a:prstGeom prst="rect">
            <a:avLst/>
          </a:prstGeom>
        </p:spPr>
        <p:txBody>
          <a:bodyPr vert="horz" lIns="89342" tIns="44671" rIns="89342" bIns="44671" rtlCol="0" anchor="b"/>
          <a:lstStyle>
            <a:lvl1pPr algn="r">
              <a:defRPr sz="1200"/>
            </a:lvl1pPr>
          </a:lstStyle>
          <a:p>
            <a:pPr>
              <a:defRPr/>
            </a:pPr>
            <a:fld id="{1FCB9F91-43AD-4BE1-9605-B40EDCB329F1}" type="slidenum">
              <a:rPr lang="en-US"/>
              <a:pPr>
                <a:defRPr/>
              </a:pPr>
              <a:t>‹#›</a:t>
            </a:fld>
            <a:endParaRPr lang="en-US" dirty="0"/>
          </a:p>
        </p:txBody>
      </p:sp>
    </p:spTree>
    <p:extLst>
      <p:ext uri="{BB962C8B-B14F-4D97-AF65-F5344CB8AC3E}">
        <p14:creationId xmlns:p14="http://schemas.microsoft.com/office/powerpoint/2010/main" val="14864364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FCB9F91-43AD-4BE1-9605-B40EDCB329F1}" type="slidenum">
              <a:rPr lang="en-US" smtClean="0"/>
              <a:pPr>
                <a:defRPr/>
              </a:pPr>
              <a:t>8</a:t>
            </a:fld>
            <a:endParaRPr lang="en-US" dirty="0"/>
          </a:p>
        </p:txBody>
      </p:sp>
    </p:spTree>
    <p:extLst>
      <p:ext uri="{BB962C8B-B14F-4D97-AF65-F5344CB8AC3E}">
        <p14:creationId xmlns:p14="http://schemas.microsoft.com/office/powerpoint/2010/main" val="4234834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4605" y="2130428"/>
            <a:ext cx="7305516"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289209" y="3886200"/>
            <a:ext cx="601630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334495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3282848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31177" y="274641"/>
            <a:ext cx="1933813"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29736" y="274641"/>
            <a:ext cx="5658194"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63847849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4604" y="1905001"/>
            <a:ext cx="7090648"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44604" y="4572000"/>
            <a:ext cx="6073606"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E7A5066-31BF-4A08-8B89-D904339A951B}"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8/29/2018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transition>
    <p:blinds dir="vert"/>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4" y="5486400"/>
            <a:ext cx="7199574"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78924" y="3852863"/>
            <a:ext cx="5767120"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9C01EE-3FFA-48A1-A340-20E3F822DCA0}"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29736" y="1536192"/>
            <a:ext cx="343789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154117" y="1536192"/>
            <a:ext cx="343789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1AECDA2-C1B5-4821-BE3E-15AAF34F36BC}"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9736" y="1535113"/>
            <a:ext cx="343789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9736" y="2174875"/>
            <a:ext cx="3437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154117" y="1535113"/>
            <a:ext cx="343789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154117" y="2174875"/>
            <a:ext cx="34378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6074E2DD-0CC1-498B-9FB8-6D1962384157}"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74F5954-DFBE-4750-AB61-4482132DF76A}"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7C883DB-71B1-4928-8F28-F08932ED3A3A}"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6492" y="5495544"/>
            <a:ext cx="7305516"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286490" y="6096000"/>
            <a:ext cx="7305517"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3043DAD-7859-495F-8E83-67EE6152FA76}" type="slidenum">
              <a:rPr lang="en-US" smtClean="0"/>
              <a:pPr>
                <a:defRPr/>
              </a:pPr>
              <a:t>‹#›</a:t>
            </a:fld>
            <a:endParaRPr lang="en-US" dirty="0"/>
          </a:p>
        </p:txBody>
      </p:sp>
      <p:sp>
        <p:nvSpPr>
          <p:cNvPr id="9" name="Content Placeholder 8"/>
          <p:cNvSpPr>
            <a:spLocks noGrp="1"/>
          </p:cNvSpPr>
          <p:nvPr>
            <p:ph sz="quarter" idx="13"/>
          </p:nvPr>
        </p:nvSpPr>
        <p:spPr>
          <a:xfrm>
            <a:off x="286491" y="381000"/>
            <a:ext cx="7305516"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blinds dir="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3021858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626" y="5495278"/>
            <a:ext cx="7305516"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7950121"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83626" y="6096000"/>
            <a:ext cx="7305516"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pPr>
              <a:defRPr/>
            </a:pPr>
            <a:endParaRPr lang="en-US" dirty="0"/>
          </a:p>
        </p:txBody>
      </p:sp>
      <p:sp>
        <p:nvSpPr>
          <p:cNvPr id="9" name="Slide Number Placeholder 8"/>
          <p:cNvSpPr>
            <a:spLocks noGrp="1"/>
          </p:cNvSpPr>
          <p:nvPr>
            <p:ph type="sldNum" sz="quarter" idx="11"/>
          </p:nvPr>
        </p:nvSpPr>
        <p:spPr/>
        <p:txBody>
          <a:bodyPr/>
          <a:lstStyle/>
          <a:p>
            <a:pPr>
              <a:defRPr/>
            </a:pPr>
            <a:fld id="{C5B9254E-A7BE-4A81-80E2-1EBFE3432C1D}" type="slidenum">
              <a:rPr lang="en-US" smtClean="0"/>
              <a:pPr>
                <a:defRPr/>
              </a:pPr>
              <a:t>‹#›</a:t>
            </a:fld>
            <a:endParaRPr lang="en-US" dirty="0"/>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transition>
    <p:blinds dir="vert"/>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3EF2B0C-E71E-4287-8F21-71A7CA77308E}"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31176" y="274639"/>
            <a:ext cx="1647322"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29736" y="274639"/>
            <a:ext cx="5658194"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286EB2C-A5E6-48E5-90A2-4C2D4FE66093}" type="slidenum">
              <a:rPr lang="en-US" smtClean="0"/>
              <a:pPr>
                <a:defRPr/>
              </a:pPr>
              <a:t>‹#›</a:t>
            </a:fld>
            <a:endParaRPr lang="en-US" dirty="0"/>
          </a:p>
        </p:txBody>
      </p:sp>
    </p:spTree>
  </p:cSld>
  <p:clrMapOvr>
    <a:masterClrMapping/>
  </p:clrMapOvr>
  <p:transition>
    <p:blinds dir="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4" y="4406903"/>
            <a:ext cx="7305516"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78924" y="2906713"/>
            <a:ext cx="730551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4093816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29736" y="1600203"/>
            <a:ext cx="379600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68985" y="1600203"/>
            <a:ext cx="379600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1265047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9736" y="1535113"/>
            <a:ext cx="37974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9736" y="2174875"/>
            <a:ext cx="37974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366001" y="1535113"/>
            <a:ext cx="3798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366001" y="2174875"/>
            <a:ext cx="37989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239177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4033746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416347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9738" y="273050"/>
            <a:ext cx="2827605"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360299" y="273053"/>
            <a:ext cx="480469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29738" y="1435103"/>
            <a:ext cx="282760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164686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4626" y="4800600"/>
            <a:ext cx="5156835"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684626" y="612775"/>
            <a:ext cx="515683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84626" y="5367338"/>
            <a:ext cx="515683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78C40D-2854-4E0D-8CCC-7F90FACF1AD5}" type="slidenum">
              <a:rPr lang="en-US" smtClean="0"/>
              <a:t>‹#›</a:t>
            </a:fld>
            <a:endParaRPr lang="en-US"/>
          </a:p>
        </p:txBody>
      </p:sp>
    </p:spTree>
    <p:extLst>
      <p:ext uri="{BB962C8B-B14F-4D97-AF65-F5344CB8AC3E}">
        <p14:creationId xmlns:p14="http://schemas.microsoft.com/office/powerpoint/2010/main" val="1858416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29737" y="274638"/>
            <a:ext cx="7735253"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29737" y="1600203"/>
            <a:ext cx="7735253"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29736" y="6356353"/>
            <a:ext cx="200543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936532" y="6356353"/>
            <a:ext cx="272166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159553" y="6356353"/>
            <a:ext cx="200543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78C40D-2854-4E0D-8CCC-7F90FACF1AD5}" type="slidenum">
              <a:rPr lang="en-US" smtClean="0"/>
              <a:t>‹#›</a:t>
            </a:fld>
            <a:endParaRPr lang="en-US"/>
          </a:p>
        </p:txBody>
      </p:sp>
    </p:spTree>
    <p:extLst>
      <p:ext uri="{BB962C8B-B14F-4D97-AF65-F5344CB8AC3E}">
        <p14:creationId xmlns:p14="http://schemas.microsoft.com/office/powerpoint/2010/main" val="228116161"/>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29736" y="274638"/>
            <a:ext cx="7162271"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29736" y="1600200"/>
            <a:ext cx="7162271"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7950121" y="0"/>
            <a:ext cx="64460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950121" y="5486400"/>
            <a:ext cx="644604"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019288" y="5648960"/>
            <a:ext cx="515684"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0FD292F3-8E72-4727-B05E-F2835E7F2198}" type="slidenum">
              <a:rPr lang="en-US" smtClean="0"/>
              <a:pPr>
                <a:defRPr/>
              </a:pPr>
              <a:t>‹#›</a:t>
            </a:fld>
            <a:endParaRPr lang="en-US" dirty="0"/>
          </a:p>
        </p:txBody>
      </p:sp>
      <p:sp>
        <p:nvSpPr>
          <p:cNvPr id="5" name="Footer Placeholder 4"/>
          <p:cNvSpPr>
            <a:spLocks noGrp="1"/>
          </p:cNvSpPr>
          <p:nvPr>
            <p:ph type="ftr" sz="quarter" idx="3"/>
          </p:nvPr>
        </p:nvSpPr>
        <p:spPr>
          <a:xfrm rot="16200000">
            <a:off x="7060068" y="4059746"/>
            <a:ext cx="2367281" cy="343789"/>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024509" y="1656906"/>
            <a:ext cx="2438399" cy="343789"/>
          </a:xfrm>
          <a:prstGeom prst="rect">
            <a:avLst/>
          </a:prstGeom>
        </p:spPr>
        <p:txBody>
          <a:bodyPr vert="horz" lIns="91440" tIns="45720" rIns="91440" bIns="45720" rtlCol="0" anchor="ctr"/>
          <a:lstStyle>
            <a:lvl1pPr algn="l">
              <a:defRPr sz="1200">
                <a:solidFill>
                  <a:schemeClr val="bg2"/>
                </a:solidFill>
              </a:defRPr>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ransition>
    <p:blinds dir="vert"/>
  </p:transition>
  <p:timing>
    <p:tnLst>
      <p:par>
        <p:cTn id="1" dur="indefinite" restart="never" nodeType="tmRoot"/>
      </p:par>
    </p:tnLst>
  </p:timing>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oviwc.org/Assets/linklogos/DOI-Logo.jpg"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mailto:Valerie.Todacheene@bie.edu" TargetMode="External"/><Relationship Id="rId2" Type="http://schemas.openxmlformats.org/officeDocument/2006/relationships/hyperlink" Target="mailto:eleanor.jones@bie.edu"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0" y="152400"/>
            <a:ext cx="7954962" cy="1905000"/>
          </a:xfrm>
        </p:spPr>
        <p:txBody>
          <a:bodyPr>
            <a:normAutofit fontScale="90000"/>
          </a:bodyPr>
          <a:lstStyle/>
          <a:p>
            <a:pPr algn="ctr" eaLnBrk="1" fontAlgn="auto" hangingPunct="1">
              <a:spcAft>
                <a:spcPts val="0"/>
              </a:spcAft>
              <a:defRPr/>
            </a:pPr>
            <a:r>
              <a:rPr lang="en-US" dirty="0" smtClean="0">
                <a:latin typeface="Aharoni" pitchFamily="2" charset="-79"/>
                <a:cs typeface="Aharoni" pitchFamily="2" charset="-79"/>
              </a:rPr>
              <a:t/>
            </a:r>
            <a:br>
              <a:rPr lang="en-US" dirty="0" smtClean="0">
                <a:latin typeface="Aharoni" pitchFamily="2" charset="-79"/>
                <a:cs typeface="Aharoni" pitchFamily="2" charset="-79"/>
              </a:rPr>
            </a:br>
            <a:r>
              <a:rPr lang="en-US" dirty="0" err="1" smtClean="0">
                <a:latin typeface="Aharoni" pitchFamily="2" charset="-79"/>
                <a:cs typeface="Aharoni" pitchFamily="2" charset="-79"/>
              </a:rPr>
              <a:t>MCkINNEY-vento</a:t>
            </a:r>
            <a:r>
              <a:rPr lang="en-US" dirty="0" smtClean="0">
                <a:latin typeface="Aharoni" pitchFamily="2" charset="-79"/>
                <a:cs typeface="Aharoni" pitchFamily="2" charset="-79"/>
              </a:rPr>
              <a:t> homeless education</a:t>
            </a:r>
            <a:br>
              <a:rPr lang="en-US" dirty="0" smtClean="0">
                <a:latin typeface="Aharoni" pitchFamily="2" charset="-79"/>
                <a:cs typeface="Aharoni" pitchFamily="2" charset="-79"/>
              </a:rPr>
            </a:br>
            <a:r>
              <a:rPr lang="en-US" sz="3100" dirty="0" smtClean="0">
                <a:latin typeface="+mn-lt"/>
                <a:cs typeface="Aharoni" pitchFamily="2" charset="-79"/>
              </a:rPr>
              <a:t>2018-2021 grant awardee training</a:t>
            </a:r>
            <a:r>
              <a:rPr lang="en-US" dirty="0" smtClean="0"/>
              <a:t/>
            </a:r>
            <a:br>
              <a:rPr lang="en-US" dirty="0" smtClean="0"/>
            </a:br>
            <a:endParaRPr lang="en-US" dirty="0" smtClean="0"/>
          </a:p>
        </p:txBody>
      </p:sp>
      <p:sp>
        <p:nvSpPr>
          <p:cNvPr id="3" name="Subtitle 2"/>
          <p:cNvSpPr>
            <a:spLocks noGrp="1"/>
          </p:cNvSpPr>
          <p:nvPr>
            <p:ph type="body" idx="1"/>
          </p:nvPr>
        </p:nvSpPr>
        <p:spPr>
          <a:xfrm>
            <a:off x="0" y="4495800"/>
            <a:ext cx="7954962" cy="2209800"/>
          </a:xfrm>
        </p:spPr>
        <p:txBody>
          <a:bodyPr rtlCol="0">
            <a:normAutofit fontScale="92500" lnSpcReduction="20000"/>
          </a:bodyPr>
          <a:lstStyle/>
          <a:p>
            <a:pPr eaLnBrk="1" fontAlgn="auto" hangingPunct="1">
              <a:spcAft>
                <a:spcPts val="0"/>
              </a:spcAft>
              <a:buFont typeface="Arial" pitchFamily="34" charset="0"/>
              <a:buNone/>
              <a:defRPr/>
            </a:pPr>
            <a:endParaRPr lang="en-US" dirty="0" smtClean="0"/>
          </a:p>
          <a:p>
            <a:pPr marL="0" lvl="3" algn="ctr">
              <a:defRPr/>
            </a:pPr>
            <a:r>
              <a:rPr lang="en-US" sz="6400" dirty="0" smtClean="0"/>
              <a:t>   </a:t>
            </a:r>
            <a:r>
              <a:rPr lang="en-US" sz="3200" dirty="0" smtClean="0"/>
              <a:t>Division </a:t>
            </a:r>
            <a:r>
              <a:rPr lang="en-US" sz="3200" dirty="0"/>
              <a:t>of Performance and </a:t>
            </a:r>
            <a:r>
              <a:rPr lang="en-US" sz="3200" dirty="0" smtClean="0"/>
              <a:t>Accountability</a:t>
            </a:r>
          </a:p>
          <a:p>
            <a:pPr marL="0" lvl="3">
              <a:defRPr/>
            </a:pPr>
            <a:endParaRPr lang="en-US" sz="3200" dirty="0" smtClean="0"/>
          </a:p>
          <a:p>
            <a:pPr marL="0" lvl="3" algn="ctr">
              <a:defRPr/>
            </a:pPr>
            <a:r>
              <a:rPr lang="en-US" sz="3200" dirty="0" smtClean="0"/>
              <a:t>August 30, 2018, 10:00AM (MDT)</a:t>
            </a:r>
            <a:endParaRPr lang="en-US" sz="3200" dirty="0"/>
          </a:p>
          <a:p>
            <a:pPr eaLnBrk="1" fontAlgn="auto" hangingPunct="1">
              <a:spcAft>
                <a:spcPts val="0"/>
              </a:spcAft>
              <a:buFont typeface="Arial" pitchFamily="34" charset="0"/>
              <a:buNone/>
              <a:defRPr/>
            </a:pPr>
            <a:endParaRPr lang="en-US" sz="6400" dirty="0" smtClean="0"/>
          </a:p>
        </p:txBody>
      </p:sp>
      <p:pic>
        <p:nvPicPr>
          <p:cNvPr id="8" name="Picture 7" descr="http://ts2.mm.bing.net/images/thumbnail.aspx?q=1758941677589&amp;id=759ff901bd428ef337eaf41376c00aa5&amp;url=http%3a%2f%2fwww.oviwc.org%2fAssets%2flinklogos%2fDOI-Logo.jpg">
            <a:hlinkClick r:id="rId2"/>
          </p:cNvPr>
          <p:cNvPicPr/>
          <p:nvPr/>
        </p:nvPicPr>
        <p:blipFill rotWithShape="1">
          <a:blip r:embed="rId3" cstate="print"/>
          <a:srcRect t="3290" b="3947"/>
          <a:stretch/>
        </p:blipFill>
        <p:spPr bwMode="auto">
          <a:xfrm>
            <a:off x="3230562" y="2209800"/>
            <a:ext cx="1575700" cy="1600200"/>
          </a:xfrm>
          <a:prstGeom prst="ellipse">
            <a:avLst/>
          </a:prstGeom>
          <a:noFill/>
          <a:ln>
            <a:noFill/>
          </a:ln>
          <a:extLst>
            <a:ext uri="{53640926-AAD7-44D8-BBD7-CCE9431645EC}">
              <a14:shadowObscured xmlns:a14="http://schemas.microsoft.com/office/drawing/2010/main"/>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 y="2969"/>
            <a:ext cx="7954962" cy="1143000"/>
          </a:xfrm>
        </p:spPr>
        <p:txBody>
          <a:bodyPr>
            <a:normAutofit/>
          </a:bodyPr>
          <a:lstStyle/>
          <a:p>
            <a:pPr algn="ctr"/>
            <a:r>
              <a:rPr lang="en-US" sz="4000" dirty="0" smtClean="0"/>
              <a:t>Monitoring</a:t>
            </a:r>
            <a:endParaRPr lang="en-US" dirty="0" smtClean="0">
              <a:solidFill>
                <a:srgbClr val="0070C0"/>
              </a:solidFill>
            </a:endParaRPr>
          </a:p>
        </p:txBody>
      </p:sp>
      <p:sp>
        <p:nvSpPr>
          <p:cNvPr id="36867" name="Content Placeholder 2"/>
          <p:cNvSpPr>
            <a:spLocks noGrp="1"/>
          </p:cNvSpPr>
          <p:nvPr>
            <p:ph idx="1"/>
          </p:nvPr>
        </p:nvSpPr>
        <p:spPr>
          <a:xfrm>
            <a:off x="0" y="1143000"/>
            <a:ext cx="7954962" cy="5334000"/>
          </a:xfrm>
        </p:spPr>
        <p:txBody>
          <a:bodyPr>
            <a:noAutofit/>
          </a:bodyPr>
          <a:lstStyle/>
          <a:p>
            <a:r>
              <a:rPr lang="en-US" sz="2400" dirty="0" smtClean="0"/>
              <a:t>Program Fiscal onsite </a:t>
            </a:r>
            <a:r>
              <a:rPr lang="en-US" sz="2400" dirty="0"/>
              <a:t>visits</a:t>
            </a:r>
          </a:p>
          <a:p>
            <a:r>
              <a:rPr lang="en-US" sz="2400" dirty="0"/>
              <a:t>Native Star reports---Title I Supplemental report, CSWB</a:t>
            </a:r>
          </a:p>
          <a:p>
            <a:r>
              <a:rPr lang="en-US" sz="2400" dirty="0" smtClean="0"/>
              <a:t>End of the Year Reports</a:t>
            </a:r>
            <a:endParaRPr lang="en-US" sz="2400" baseline="30000" dirty="0" smtClean="0">
              <a:solidFill>
                <a:srgbClr val="FF0000"/>
              </a:solidFill>
            </a:endParaRPr>
          </a:p>
          <a:p>
            <a:r>
              <a:rPr lang="en-US" sz="2400" dirty="0" smtClean="0"/>
              <a:t>Review School-wide Budget</a:t>
            </a:r>
            <a:endParaRPr lang="en-US" sz="2400" dirty="0" smtClean="0">
              <a:solidFill>
                <a:srgbClr val="FF0000"/>
              </a:solidFill>
            </a:endParaRPr>
          </a:p>
          <a:p>
            <a:r>
              <a:rPr lang="en-US" sz="2400" dirty="0" smtClean="0"/>
              <a:t>Any changes to the budget or activities in your school’s approved application </a:t>
            </a:r>
            <a:r>
              <a:rPr lang="en-US" sz="2400" b="1" u="sng" dirty="0" smtClean="0"/>
              <a:t>must</a:t>
            </a:r>
            <a:r>
              <a:rPr lang="en-US" sz="2400" dirty="0" smtClean="0"/>
              <a:t> be brought to the attention of the MCV State Coordinator. School may be requested to submit a modification template.</a:t>
            </a:r>
          </a:p>
          <a:p>
            <a:r>
              <a:rPr lang="en-US" sz="2400" dirty="0" smtClean="0"/>
              <a:t>Carryover is discouraged, and any carryovers may potentially impact subsequent funding. If you do have carryover, you must bring that to the attention of the MCV State Coordinator and submit a carryover request document.</a:t>
            </a:r>
          </a:p>
          <a:p>
            <a:endParaRPr lang="en-US" sz="2400" dirty="0" smtClean="0"/>
          </a:p>
          <a:p>
            <a:endParaRPr lang="en-US" sz="1600" dirty="0" smtClean="0"/>
          </a:p>
          <a:p>
            <a:endParaRPr lang="en-US" sz="1600" dirty="0" smtClean="0"/>
          </a:p>
        </p:txBody>
      </p:sp>
    </p:spTree>
    <p:extLst>
      <p:ext uri="{BB962C8B-B14F-4D97-AF65-F5344CB8AC3E}">
        <p14:creationId xmlns:p14="http://schemas.microsoft.com/office/powerpoint/2010/main" val="18172533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Probation</a:t>
            </a:r>
            <a:endParaRPr lang="en-US" dirty="0"/>
          </a:p>
        </p:txBody>
      </p:sp>
      <p:sp>
        <p:nvSpPr>
          <p:cNvPr id="3" name="Content Placeholder 2"/>
          <p:cNvSpPr>
            <a:spLocks noGrp="1"/>
          </p:cNvSpPr>
          <p:nvPr>
            <p:ph idx="1"/>
          </p:nvPr>
        </p:nvSpPr>
        <p:spPr>
          <a:xfrm>
            <a:off x="334962" y="1371600"/>
            <a:ext cx="7162271" cy="4800600"/>
          </a:xfrm>
        </p:spPr>
        <p:txBody>
          <a:bodyPr/>
          <a:lstStyle/>
          <a:p>
            <a:pPr marL="114300" indent="0">
              <a:buNone/>
            </a:pPr>
            <a:r>
              <a:rPr lang="en-US" dirty="0" err="1" smtClean="0"/>
              <a:t>Subgrantees</a:t>
            </a:r>
            <a:r>
              <a:rPr lang="en-US" dirty="0" smtClean="0"/>
              <a:t> will be placed on probationary status for:</a:t>
            </a:r>
          </a:p>
          <a:p>
            <a:pPr marL="571500" indent="-457200">
              <a:buFont typeface="+mj-lt"/>
              <a:buAutoNum type="arabicPeriod"/>
            </a:pPr>
            <a:r>
              <a:rPr lang="en-US" dirty="0" smtClean="0"/>
              <a:t>Non-submission of reports outlined in the grant requirements and assurances</a:t>
            </a:r>
          </a:p>
          <a:p>
            <a:pPr marL="571500" indent="-457200">
              <a:buFont typeface="+mj-lt"/>
              <a:buAutoNum type="arabicPeriod"/>
            </a:pPr>
            <a:r>
              <a:rPr lang="en-US" dirty="0" smtClean="0"/>
              <a:t>Not following approved program plan and budget</a:t>
            </a:r>
          </a:p>
          <a:p>
            <a:pPr marL="571500" indent="-457200">
              <a:buFont typeface="+mj-lt"/>
              <a:buAutoNum type="arabicPeriod"/>
            </a:pPr>
            <a:r>
              <a:rPr lang="en-US" dirty="0" smtClean="0"/>
              <a:t>Not meeting the requirement of providing services to a minimum number of 25 students.</a:t>
            </a:r>
          </a:p>
        </p:txBody>
      </p:sp>
    </p:spTree>
    <p:extLst>
      <p:ext uri="{BB962C8B-B14F-4D97-AF65-F5344CB8AC3E}">
        <p14:creationId xmlns:p14="http://schemas.microsoft.com/office/powerpoint/2010/main" val="4108531581"/>
      </p:ext>
    </p:extLst>
  </p:cSld>
  <p:clrMapOvr>
    <a:masterClrMapping/>
  </p:clrMapOvr>
  <p:transition>
    <p:blinds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7860" y="-7434"/>
            <a:ext cx="7947102" cy="1143000"/>
          </a:xfrm>
        </p:spPr>
        <p:txBody>
          <a:bodyPr>
            <a:normAutofit fontScale="90000"/>
          </a:bodyPr>
          <a:lstStyle/>
          <a:p>
            <a:pPr algn="ctr"/>
            <a:r>
              <a:rPr lang="en-US" dirty="0" smtClean="0"/>
              <a:t>Policy &amp; Procedure Development</a:t>
            </a:r>
          </a:p>
        </p:txBody>
      </p:sp>
      <p:sp>
        <p:nvSpPr>
          <p:cNvPr id="36867" name="Content Placeholder 2"/>
          <p:cNvSpPr>
            <a:spLocks noGrp="1"/>
          </p:cNvSpPr>
          <p:nvPr>
            <p:ph idx="1"/>
          </p:nvPr>
        </p:nvSpPr>
        <p:spPr>
          <a:xfrm>
            <a:off x="182562" y="1143000"/>
            <a:ext cx="7772400" cy="5334000"/>
          </a:xfrm>
          <a:ln>
            <a:solidFill>
              <a:schemeClr val="bg1"/>
            </a:solidFill>
          </a:ln>
        </p:spPr>
        <p:txBody>
          <a:bodyPr>
            <a:noAutofit/>
          </a:bodyPr>
          <a:lstStyle/>
          <a:p>
            <a:r>
              <a:rPr lang="en-US" sz="2000" dirty="0" smtClean="0"/>
              <a:t>Policies </a:t>
            </a:r>
            <a:r>
              <a:rPr lang="en-US" sz="2000" dirty="0"/>
              <a:t>and procedures that are or will be in place to promote accessibility and academic success of homeless students. </a:t>
            </a:r>
            <a:endParaRPr lang="en-US" sz="2000" dirty="0" smtClean="0"/>
          </a:p>
          <a:p>
            <a:r>
              <a:rPr lang="en-US" sz="2000" dirty="0" smtClean="0"/>
              <a:t>Reviewing </a:t>
            </a:r>
            <a:r>
              <a:rPr lang="en-US" sz="2000" dirty="0"/>
              <a:t>and establishing policies and procedures for the purposes of promoting the education of McKinney-Vento eligible children and youth and addressing the following: determining eligibility, enrollment, transportation, attendance, guardianship assistance, credit accrual, comparable services, and any other policy or procedure-related</a:t>
            </a:r>
            <a:r>
              <a:rPr lang="en-US" sz="2000" dirty="0" smtClean="0"/>
              <a:t>.</a:t>
            </a:r>
          </a:p>
          <a:p>
            <a:r>
              <a:rPr lang="en-US" sz="2000" dirty="0" smtClean="0"/>
              <a:t>Policies &amp; Procedures should be in written form and can be included in Parent Policy, Handbook, or “stand alone” policy</a:t>
            </a:r>
          </a:p>
          <a:p>
            <a:endParaRPr lang="en-US" sz="2000" dirty="0" smtClean="0"/>
          </a:p>
        </p:txBody>
      </p:sp>
    </p:spTree>
    <p:extLst>
      <p:ext uri="{BB962C8B-B14F-4D97-AF65-F5344CB8AC3E}">
        <p14:creationId xmlns:p14="http://schemas.microsoft.com/office/powerpoint/2010/main" val="6689859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2018-19 SY Funding</a:t>
            </a:r>
            <a:endParaRPr lang="en-US" sz="4000" dirty="0"/>
          </a:p>
        </p:txBody>
      </p:sp>
      <p:sp>
        <p:nvSpPr>
          <p:cNvPr id="3" name="Content Placeholder 2"/>
          <p:cNvSpPr>
            <a:spLocks noGrp="1"/>
          </p:cNvSpPr>
          <p:nvPr>
            <p:ph idx="1"/>
          </p:nvPr>
        </p:nvSpPr>
        <p:spPr>
          <a:xfrm>
            <a:off x="1718947" y="1392864"/>
            <a:ext cx="6732535" cy="5084136"/>
          </a:xfrm>
        </p:spPr>
        <p:txBody>
          <a:bodyPr>
            <a:noAutofit/>
          </a:bodyPr>
          <a:lstStyle/>
          <a:p>
            <a:pPr marL="0" indent="0">
              <a:buNone/>
            </a:pPr>
            <a:r>
              <a:rPr lang="en-US" sz="2400" dirty="0" smtClean="0"/>
              <a:t>  </a:t>
            </a:r>
          </a:p>
        </p:txBody>
      </p:sp>
      <p:sp>
        <p:nvSpPr>
          <p:cNvPr id="5" name="TextBox 4"/>
          <p:cNvSpPr txBox="1"/>
          <p:nvPr/>
        </p:nvSpPr>
        <p:spPr>
          <a:xfrm>
            <a:off x="15376" y="1066800"/>
            <a:ext cx="7939585" cy="4801314"/>
          </a:xfrm>
          <a:prstGeom prst="rect">
            <a:avLst/>
          </a:prstGeom>
          <a:noFill/>
        </p:spPr>
        <p:txBody>
          <a:bodyPr wrap="square" rtlCol="0">
            <a:spAutoFit/>
          </a:bodyPr>
          <a:lstStyle/>
          <a:p>
            <a:pPr marL="914400" lvl="1" indent="-457200">
              <a:buFont typeface="Arial" pitchFamily="34" charset="0"/>
              <a:buChar char="•"/>
            </a:pPr>
            <a:r>
              <a:rPr lang="en-US" sz="2400" dirty="0" smtClean="0">
                <a:latin typeface="+mn-lt"/>
              </a:rPr>
              <a:t>Demonstrate </a:t>
            </a:r>
            <a:r>
              <a:rPr lang="en-US" sz="2400" dirty="0">
                <a:latin typeface="+mn-lt"/>
              </a:rPr>
              <a:t>success yearly in order to be funded for a subsequent second and third year. </a:t>
            </a:r>
            <a:endParaRPr lang="en-US" sz="2400" dirty="0" smtClean="0">
              <a:latin typeface="+mn-lt"/>
            </a:endParaRPr>
          </a:p>
          <a:p>
            <a:pPr marL="914400" lvl="1" indent="-457200">
              <a:buFont typeface="Arial" pitchFamily="34" charset="0"/>
              <a:buChar char="•"/>
            </a:pPr>
            <a:r>
              <a:rPr lang="en-US" sz="2400" dirty="0" smtClean="0">
                <a:latin typeface="+mn-lt"/>
              </a:rPr>
              <a:t>Evidence </a:t>
            </a:r>
            <a:r>
              <a:rPr lang="en-US" sz="2400" dirty="0">
                <a:latin typeface="+mn-lt"/>
              </a:rPr>
              <a:t>of success includes meeting the grant requirements which were outlined in the application</a:t>
            </a:r>
            <a:r>
              <a:rPr lang="en-US" sz="2400" dirty="0" smtClean="0">
                <a:latin typeface="+mn-lt"/>
              </a:rPr>
              <a:t>.</a:t>
            </a:r>
          </a:p>
          <a:p>
            <a:pPr marL="914400" lvl="1" indent="-457200">
              <a:buFont typeface="Arial" pitchFamily="34" charset="0"/>
              <a:buChar char="•"/>
            </a:pPr>
            <a:r>
              <a:rPr lang="en-US" sz="2400" dirty="0" smtClean="0">
                <a:latin typeface="+mn-lt"/>
              </a:rPr>
              <a:t> </a:t>
            </a:r>
            <a:r>
              <a:rPr lang="en-US" sz="2400" dirty="0">
                <a:latin typeface="+mn-lt"/>
              </a:rPr>
              <a:t>In addition, this award is contingent upon funding and availability of funds. </a:t>
            </a:r>
            <a:endParaRPr lang="en-US" sz="2400" dirty="0" smtClean="0">
              <a:latin typeface="+mn-lt"/>
            </a:endParaRPr>
          </a:p>
          <a:p>
            <a:pPr marL="914400" lvl="1" indent="-457200">
              <a:buFont typeface="Arial" pitchFamily="34" charset="0"/>
              <a:buChar char="•"/>
            </a:pPr>
            <a:r>
              <a:rPr lang="en-US" sz="2400" dirty="0" smtClean="0">
                <a:latin typeface="+mn-lt"/>
              </a:rPr>
              <a:t>The </a:t>
            </a:r>
            <a:r>
              <a:rPr lang="en-US" sz="2400" dirty="0">
                <a:latin typeface="+mn-lt"/>
              </a:rPr>
              <a:t>distribution of this award is for the implementation of the goals of the </a:t>
            </a:r>
            <a:r>
              <a:rPr lang="en-US" sz="2400" dirty="0" err="1" smtClean="0">
                <a:latin typeface="+mn-lt"/>
              </a:rPr>
              <a:t>subgrant</a:t>
            </a:r>
            <a:r>
              <a:rPr lang="en-US" sz="2400" dirty="0" smtClean="0">
                <a:latin typeface="+mn-lt"/>
              </a:rPr>
              <a:t> </a:t>
            </a:r>
            <a:r>
              <a:rPr lang="en-US" sz="2400" dirty="0">
                <a:latin typeface="+mn-lt"/>
              </a:rPr>
              <a:t>which are carried out by the activities identified in the school’s approved application and signed assurances</a:t>
            </a:r>
            <a:r>
              <a:rPr lang="en-US" sz="2400" dirty="0" smtClean="0">
                <a:latin typeface="+mn-lt"/>
              </a:rPr>
              <a:t>.</a:t>
            </a:r>
          </a:p>
          <a:p>
            <a:pPr marL="914400" lvl="1" indent="-457200">
              <a:buFont typeface="Arial" pitchFamily="34" charset="0"/>
              <a:buChar char="•"/>
            </a:pPr>
            <a:r>
              <a:rPr lang="en-US" sz="2400" dirty="0" smtClean="0">
                <a:latin typeface="+mn-lt"/>
              </a:rPr>
              <a:t>All reporting documents for SY 18-19 must be submitted</a:t>
            </a:r>
            <a:endParaRPr lang="en-US" sz="2400" dirty="0">
              <a:latin typeface="+mn-lt"/>
            </a:endParaRPr>
          </a:p>
          <a:p>
            <a:endParaRPr lang="en-US" dirty="0"/>
          </a:p>
        </p:txBody>
      </p:sp>
    </p:spTree>
    <p:extLst>
      <p:ext uri="{BB962C8B-B14F-4D97-AF65-F5344CB8AC3E}">
        <p14:creationId xmlns:p14="http://schemas.microsoft.com/office/powerpoint/2010/main" val="34653828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Program Updates</a:t>
            </a:r>
            <a:endParaRPr lang="en-US" sz="4000" dirty="0"/>
          </a:p>
        </p:txBody>
      </p:sp>
      <p:sp>
        <p:nvSpPr>
          <p:cNvPr id="5" name="TextBox 4"/>
          <p:cNvSpPr txBox="1"/>
          <p:nvPr/>
        </p:nvSpPr>
        <p:spPr>
          <a:xfrm>
            <a:off x="15376" y="1066800"/>
            <a:ext cx="7939585" cy="5170646"/>
          </a:xfrm>
          <a:prstGeom prst="rect">
            <a:avLst/>
          </a:prstGeom>
          <a:noFill/>
        </p:spPr>
        <p:txBody>
          <a:bodyPr wrap="square" rtlCol="0">
            <a:spAutoFit/>
          </a:bodyPr>
          <a:lstStyle/>
          <a:p>
            <a:pPr marL="914400" lvl="1" indent="-457200">
              <a:buFont typeface="Arial" pitchFamily="34" charset="0"/>
              <a:buChar char="•"/>
            </a:pPr>
            <a:r>
              <a:rPr lang="en-US" sz="2400" dirty="0">
                <a:latin typeface="+mn-lt"/>
              </a:rPr>
              <a:t>Awards have been released with the exception of 3 schools.</a:t>
            </a:r>
          </a:p>
          <a:p>
            <a:pPr marL="914400" lvl="1" indent="-457200">
              <a:buFont typeface="Arial" pitchFamily="34" charset="0"/>
              <a:buChar char="•"/>
            </a:pPr>
            <a:r>
              <a:rPr lang="en-US" sz="2400" dirty="0" smtClean="0">
                <a:latin typeface="+mn-lt"/>
              </a:rPr>
              <a:t>Additional Homeless/Parent Liaison Training will be scheduled dates TBD.</a:t>
            </a:r>
          </a:p>
          <a:p>
            <a:pPr marL="914400" lvl="1" indent="-457200">
              <a:buFont typeface="Arial" pitchFamily="34" charset="0"/>
              <a:buChar char="•"/>
            </a:pPr>
            <a:r>
              <a:rPr lang="en-US" sz="2400" dirty="0" smtClean="0">
                <a:latin typeface="+mn-lt"/>
              </a:rPr>
              <a:t>Provide updated MCV contact information.</a:t>
            </a:r>
          </a:p>
          <a:p>
            <a:pPr marL="914400" lvl="1" indent="-457200">
              <a:buFont typeface="Arial" pitchFamily="34" charset="0"/>
              <a:buChar char="•"/>
            </a:pPr>
            <a:r>
              <a:rPr lang="en-US" sz="2400" dirty="0" smtClean="0">
                <a:latin typeface="+mn-lt"/>
              </a:rPr>
              <a:t>Please review the alignment of the budget with your needs assessment/program activities.</a:t>
            </a:r>
          </a:p>
          <a:p>
            <a:pPr marL="914400" lvl="1" indent="-457200">
              <a:buFont typeface="Arial" pitchFamily="34" charset="0"/>
              <a:buChar char="•"/>
            </a:pPr>
            <a:r>
              <a:rPr lang="en-US" sz="2400" dirty="0" smtClean="0">
                <a:latin typeface="+mn-lt"/>
              </a:rPr>
              <a:t>Gift cards &amp; vouchers are unallowable costs</a:t>
            </a:r>
          </a:p>
          <a:p>
            <a:pPr marL="914400" lvl="1" indent="-457200">
              <a:buFont typeface="Arial" pitchFamily="34" charset="0"/>
              <a:buChar char="•"/>
            </a:pPr>
            <a:r>
              <a:rPr lang="en-US" sz="2400" dirty="0" smtClean="0">
                <a:latin typeface="+mn-lt"/>
              </a:rPr>
              <a:t>Tracking expenses to avoid large carryover and unallowable costs.</a:t>
            </a:r>
          </a:p>
          <a:p>
            <a:pPr lvl="1"/>
            <a:endParaRPr lang="en-US" sz="2400" dirty="0" smtClean="0"/>
          </a:p>
          <a:p>
            <a:pPr marL="800100" lvl="1" indent="-342900">
              <a:buFont typeface="Arial" pitchFamily="34" charset="0"/>
              <a:buChar char="•"/>
            </a:pPr>
            <a:endParaRPr lang="en-US" sz="2400" dirty="0" smtClean="0"/>
          </a:p>
          <a:p>
            <a:pPr lvl="1"/>
            <a:endParaRPr lang="en-US" sz="2400" dirty="0"/>
          </a:p>
          <a:p>
            <a:endParaRPr lang="en-US" dirty="0"/>
          </a:p>
        </p:txBody>
      </p:sp>
    </p:spTree>
    <p:extLst>
      <p:ext uri="{BB962C8B-B14F-4D97-AF65-F5344CB8AC3E}">
        <p14:creationId xmlns:p14="http://schemas.microsoft.com/office/powerpoint/2010/main" val="3597955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Missing Reports SY 17-18</a:t>
            </a:r>
            <a:endParaRPr lang="en-US" sz="4000" dirty="0"/>
          </a:p>
        </p:txBody>
      </p:sp>
      <p:graphicFrame>
        <p:nvGraphicFramePr>
          <p:cNvPr id="3" name="Table 2"/>
          <p:cNvGraphicFramePr>
            <a:graphicFrameLocks noGrp="1"/>
          </p:cNvGraphicFramePr>
          <p:nvPr>
            <p:extLst>
              <p:ext uri="{D42A27DB-BD31-4B8C-83A1-F6EECF244321}">
                <p14:modId xmlns:p14="http://schemas.microsoft.com/office/powerpoint/2010/main" val="3531652224"/>
              </p:ext>
            </p:extLst>
          </p:nvPr>
        </p:nvGraphicFramePr>
        <p:xfrm>
          <a:off x="430213" y="1040701"/>
          <a:ext cx="7161213" cy="1179576"/>
        </p:xfrm>
        <a:graphic>
          <a:graphicData uri="http://schemas.openxmlformats.org/drawingml/2006/table">
            <a:tbl>
              <a:tblPr firstRow="1" firstCol="1" bandRow="1">
                <a:tableStyleId>{5C22544A-7EE6-4342-B048-85BDC9FD1C3A}</a:tableStyleId>
              </a:tblPr>
              <a:tblGrid>
                <a:gridCol w="2952749"/>
                <a:gridCol w="1821393"/>
                <a:gridCol w="2387071"/>
              </a:tblGrid>
              <a:tr h="381000">
                <a:tc>
                  <a:txBody>
                    <a:bodyPr/>
                    <a:lstStyle/>
                    <a:p>
                      <a:pPr marL="0" marR="0" algn="ctr">
                        <a:spcBef>
                          <a:spcPts val="0"/>
                        </a:spcBef>
                        <a:spcAft>
                          <a:spcPts val="0"/>
                        </a:spcAft>
                      </a:pPr>
                      <a:r>
                        <a:rPr lang="en-US" sz="1800" dirty="0">
                          <a:effectLst/>
                        </a:rPr>
                        <a:t>School Name</a:t>
                      </a:r>
                      <a:endParaRPr lang="en-US" sz="1800" dirty="0">
                        <a:effectLst/>
                        <a:latin typeface="Calibri"/>
                        <a:ea typeface="Calibri"/>
                        <a:cs typeface="Times New Roman"/>
                      </a:endParaRPr>
                    </a:p>
                  </a:txBody>
                  <a:tcPr marL="68580" marR="68580" marT="0" marB="0" anchor="b"/>
                </a:tc>
                <a:tc>
                  <a:txBody>
                    <a:bodyPr/>
                    <a:lstStyle/>
                    <a:p>
                      <a:pPr marL="0" marR="0" algn="ctr">
                        <a:spcBef>
                          <a:spcPts val="0"/>
                        </a:spcBef>
                        <a:spcAft>
                          <a:spcPts val="0"/>
                        </a:spcAft>
                      </a:pPr>
                      <a:r>
                        <a:rPr lang="en-US" sz="1800" dirty="0" smtClean="0">
                          <a:effectLst/>
                        </a:rPr>
                        <a:t>Fund Balance Document</a:t>
                      </a:r>
                      <a:endParaRPr lang="en-US" sz="1800" dirty="0">
                        <a:effectLst/>
                        <a:latin typeface="Calibri"/>
                        <a:ea typeface="Calibri"/>
                        <a:cs typeface="Times New Roman"/>
                      </a:endParaRPr>
                    </a:p>
                  </a:txBody>
                  <a:tcPr marL="68580" marR="68580" marT="0" marB="0" anchor="b"/>
                </a:tc>
                <a:tc>
                  <a:txBody>
                    <a:bodyPr/>
                    <a:lstStyle/>
                    <a:p>
                      <a:pPr marL="0" marR="0" algn="ctr">
                        <a:spcBef>
                          <a:spcPts val="0"/>
                        </a:spcBef>
                        <a:spcAft>
                          <a:spcPts val="0"/>
                        </a:spcAft>
                      </a:pPr>
                      <a:r>
                        <a:rPr lang="en-US" sz="1800" dirty="0">
                          <a:effectLst/>
                        </a:rPr>
                        <a:t>EOY Report</a:t>
                      </a:r>
                      <a:br>
                        <a:rPr lang="en-US" sz="1800" dirty="0">
                          <a:effectLst/>
                        </a:rPr>
                      </a:br>
                      <a:r>
                        <a:rPr lang="en-US" sz="1800" dirty="0" smtClean="0">
                          <a:effectLst/>
                        </a:rPr>
                        <a:t>6/30/18</a:t>
                      </a:r>
                      <a:endParaRPr lang="en-US" sz="1800" dirty="0">
                        <a:effectLst/>
                        <a:latin typeface="Calibri"/>
                        <a:ea typeface="Calibri"/>
                        <a:cs typeface="Times New Roman"/>
                      </a:endParaRPr>
                    </a:p>
                  </a:txBody>
                  <a:tcPr marL="68580" marR="68580" marT="0" marB="0" anchor="b"/>
                </a:tc>
              </a:tr>
              <a:tr h="233680">
                <a:tc>
                  <a:txBody>
                    <a:bodyPr/>
                    <a:lstStyle/>
                    <a:p>
                      <a:pPr marL="0" marR="0">
                        <a:spcBef>
                          <a:spcPts val="0"/>
                        </a:spcBef>
                        <a:spcAft>
                          <a:spcPts val="0"/>
                        </a:spcAft>
                      </a:pPr>
                      <a:r>
                        <a:rPr lang="en-US" sz="1800" dirty="0" err="1" smtClean="0">
                          <a:effectLst/>
                        </a:rPr>
                        <a:t>Loneman</a:t>
                      </a:r>
                      <a:r>
                        <a:rPr lang="en-US" sz="1800" baseline="0" dirty="0" smtClean="0">
                          <a:effectLst/>
                        </a:rPr>
                        <a:t> School</a:t>
                      </a:r>
                      <a:endParaRPr lang="en-US" sz="1800" dirty="0">
                        <a:effectLst/>
                        <a:latin typeface="Calibri"/>
                        <a:ea typeface="Calibri"/>
                        <a:cs typeface="Times New Roman"/>
                      </a:endParaRPr>
                    </a:p>
                  </a:txBody>
                  <a:tcPr marL="68580" marR="68580" marT="0" marB="0" anchor="b"/>
                </a:tc>
                <a:tc>
                  <a:txBody>
                    <a:bodyPr/>
                    <a:lstStyle/>
                    <a:p>
                      <a:pPr marL="0" marR="0" algn="ctr">
                        <a:spcBef>
                          <a:spcPts val="0"/>
                        </a:spcBef>
                        <a:spcAft>
                          <a:spcPts val="0"/>
                        </a:spcAft>
                      </a:pPr>
                      <a:r>
                        <a:rPr lang="en-US" sz="1800" dirty="0">
                          <a:effectLst/>
                        </a:rPr>
                        <a:t>Not submitted</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1000"/>
                        </a:spcAft>
                      </a:pPr>
                      <a:r>
                        <a:rPr lang="en-US" sz="1800" dirty="0">
                          <a:effectLst/>
                        </a:rPr>
                        <a:t>Not submitted</a:t>
                      </a:r>
                      <a:endParaRPr lang="en-US" sz="1800" dirty="0">
                        <a:effectLst/>
                        <a:latin typeface="Calibri"/>
                        <a:ea typeface="Calibri"/>
                        <a:cs typeface="Times New Roman"/>
                      </a:endParaRPr>
                    </a:p>
                  </a:txBody>
                  <a:tcPr marL="68580" marR="68580" marT="0" marB="0"/>
                </a:tc>
              </a:tr>
              <a:tr h="193675">
                <a:tc>
                  <a:txBody>
                    <a:bodyPr/>
                    <a:lstStyle/>
                    <a:p>
                      <a:pPr marL="0" marR="0">
                        <a:spcBef>
                          <a:spcPts val="0"/>
                        </a:spcBef>
                        <a:spcAft>
                          <a:spcPts val="0"/>
                        </a:spcAft>
                      </a:pPr>
                      <a:r>
                        <a:rPr lang="en-US" sz="1800" dirty="0" err="1" smtClean="0">
                          <a:effectLst/>
                        </a:rPr>
                        <a:t>Chilchinbeto</a:t>
                      </a:r>
                      <a:endParaRPr lang="en-US" sz="18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1000"/>
                        </a:spcAft>
                      </a:pPr>
                      <a:r>
                        <a:rPr lang="en-US" sz="1800" dirty="0" smtClean="0">
                          <a:effectLst/>
                        </a:rPr>
                        <a:t>Submitted</a:t>
                      </a:r>
                      <a:endParaRPr lang="en-US" sz="1800" dirty="0">
                        <a:effectLst/>
                        <a:latin typeface="Calibri"/>
                        <a:ea typeface="Calibri"/>
                        <a:cs typeface="Times New Roman"/>
                      </a:endParaRPr>
                    </a:p>
                  </a:txBody>
                  <a:tcPr marL="68580" marR="68580" marT="0" marB="0"/>
                </a:tc>
                <a:tc>
                  <a:txBody>
                    <a:bodyPr/>
                    <a:lstStyle/>
                    <a:p>
                      <a:pPr marL="0" marR="0" algn="ctr">
                        <a:spcBef>
                          <a:spcPts val="0"/>
                        </a:spcBef>
                        <a:spcAft>
                          <a:spcPts val="0"/>
                        </a:spcAft>
                      </a:pPr>
                      <a:r>
                        <a:rPr lang="en-US" sz="1800" dirty="0" smtClean="0">
                          <a:effectLst/>
                        </a:rPr>
                        <a:t>Not Submitted</a:t>
                      </a:r>
                      <a:endParaRPr lang="en-US" sz="1800" dirty="0">
                        <a:effectLst/>
                        <a:latin typeface="Calibri"/>
                        <a:ea typeface="Calibri"/>
                        <a:cs typeface="Times New Roman"/>
                      </a:endParaRPr>
                    </a:p>
                  </a:txBody>
                  <a:tcPr marL="68580" marR="68580" marT="0" marB="0"/>
                </a:tc>
              </a:tr>
            </a:tbl>
          </a:graphicData>
        </a:graphic>
      </p:graphicFrame>
      <p:sp>
        <p:nvSpPr>
          <p:cNvPr id="4" name="Rectangle 1"/>
          <p:cNvSpPr>
            <a:spLocks noChangeArrowheads="1"/>
          </p:cNvSpPr>
          <p:nvPr/>
        </p:nvSpPr>
        <p:spPr bwMode="auto">
          <a:xfrm>
            <a:off x="430213" y="2406650"/>
            <a:ext cx="8594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551734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334"/>
            <a:ext cx="7954962" cy="1143000"/>
          </a:xfrm>
        </p:spPr>
        <p:txBody>
          <a:bodyPr>
            <a:normAutofit/>
          </a:bodyPr>
          <a:lstStyle/>
          <a:p>
            <a:pPr algn="ctr"/>
            <a:r>
              <a:rPr lang="en-US" sz="4000" dirty="0" smtClean="0"/>
              <a:t>SY 2018-19 Webinars</a:t>
            </a:r>
            <a:endParaRPr lang="en-US" sz="4000" dirty="0"/>
          </a:p>
        </p:txBody>
      </p:sp>
      <p:graphicFrame>
        <p:nvGraphicFramePr>
          <p:cNvPr id="3" name="Table 2"/>
          <p:cNvGraphicFramePr>
            <a:graphicFrameLocks noGrp="1"/>
          </p:cNvGraphicFramePr>
          <p:nvPr>
            <p:extLst>
              <p:ext uri="{D42A27DB-BD31-4B8C-83A1-F6EECF244321}">
                <p14:modId xmlns:p14="http://schemas.microsoft.com/office/powerpoint/2010/main" val="299311248"/>
              </p:ext>
            </p:extLst>
          </p:nvPr>
        </p:nvGraphicFramePr>
        <p:xfrm>
          <a:off x="639762" y="1371600"/>
          <a:ext cx="6934200" cy="1993392"/>
        </p:xfrm>
        <a:graphic>
          <a:graphicData uri="http://schemas.openxmlformats.org/drawingml/2006/table">
            <a:tbl>
              <a:tblPr firstRow="1" firstCol="1" bandRow="1">
                <a:tableStyleId>{5C22544A-7EE6-4342-B048-85BDC9FD1C3A}</a:tableStyleId>
              </a:tblPr>
              <a:tblGrid>
                <a:gridCol w="4572000"/>
                <a:gridCol w="2362200"/>
              </a:tblGrid>
              <a:tr h="457200">
                <a:tc>
                  <a:txBody>
                    <a:bodyPr/>
                    <a:lstStyle/>
                    <a:p>
                      <a:pPr marL="0" marR="0" algn="ctr">
                        <a:spcBef>
                          <a:spcPts val="0"/>
                        </a:spcBef>
                        <a:spcAft>
                          <a:spcPts val="0"/>
                        </a:spcAft>
                      </a:pPr>
                      <a:r>
                        <a:rPr lang="en-US" sz="1800" dirty="0" smtClean="0">
                          <a:effectLst/>
                        </a:rPr>
                        <a:t>Webinar(s)</a:t>
                      </a:r>
                      <a:endParaRPr lang="en-US" sz="1800" dirty="0">
                        <a:effectLst/>
                        <a:latin typeface="Calibri"/>
                        <a:ea typeface="Calibri"/>
                        <a:cs typeface="Times New Roman"/>
                      </a:endParaRPr>
                    </a:p>
                  </a:txBody>
                  <a:tcPr marL="68580" marR="68580" marT="0" marB="0" anchor="b"/>
                </a:tc>
                <a:tc>
                  <a:txBody>
                    <a:bodyPr/>
                    <a:lstStyle/>
                    <a:p>
                      <a:pPr marL="0" marR="0" algn="ctr">
                        <a:spcBef>
                          <a:spcPts val="0"/>
                        </a:spcBef>
                        <a:spcAft>
                          <a:spcPts val="0"/>
                        </a:spcAft>
                      </a:pPr>
                      <a:r>
                        <a:rPr lang="en-US" sz="1800" dirty="0" smtClean="0">
                          <a:effectLst/>
                        </a:rPr>
                        <a:t>Date(s)</a:t>
                      </a:r>
                      <a:endParaRPr lang="en-US" sz="1800" dirty="0">
                        <a:effectLst/>
                        <a:latin typeface="Calibri"/>
                        <a:ea typeface="Calibri"/>
                        <a:cs typeface="Times New Roman"/>
                      </a:endParaRPr>
                    </a:p>
                  </a:txBody>
                  <a:tcPr marL="68580" marR="68580" marT="0" marB="0" anchor="b"/>
                </a:tc>
              </a:tr>
              <a:tr h="233680">
                <a:tc>
                  <a:txBody>
                    <a:bodyPr/>
                    <a:lstStyle/>
                    <a:p>
                      <a:pPr marL="0" marR="0">
                        <a:spcBef>
                          <a:spcPts val="0"/>
                        </a:spcBef>
                        <a:spcAft>
                          <a:spcPts val="0"/>
                        </a:spcAft>
                      </a:pPr>
                      <a:r>
                        <a:rPr lang="en-US" sz="1800" dirty="0" smtClean="0">
                          <a:effectLst/>
                          <a:latin typeface="Calibri"/>
                          <a:ea typeface="Calibri"/>
                          <a:cs typeface="Times New Roman"/>
                        </a:rPr>
                        <a:t>Introduction</a:t>
                      </a:r>
                      <a:r>
                        <a:rPr lang="en-US" sz="1800" baseline="0" dirty="0" smtClean="0">
                          <a:effectLst/>
                          <a:latin typeface="Calibri"/>
                          <a:ea typeface="Calibri"/>
                          <a:cs typeface="Times New Roman"/>
                        </a:rPr>
                        <a:t> to MCV Grant</a:t>
                      </a:r>
                      <a:endParaRPr lang="en-US" sz="1800" dirty="0">
                        <a:effectLst/>
                        <a:latin typeface="Calibri"/>
                        <a:ea typeface="Calibri"/>
                        <a:cs typeface="Times New Roman"/>
                      </a:endParaRPr>
                    </a:p>
                  </a:txBody>
                  <a:tcPr marL="68580" marR="68580" marT="0" marB="0" anchor="b"/>
                </a:tc>
                <a:tc>
                  <a:txBody>
                    <a:bodyPr/>
                    <a:lstStyle/>
                    <a:p>
                      <a:pPr marL="0" marR="0" algn="ctr">
                        <a:spcBef>
                          <a:spcPts val="0"/>
                        </a:spcBef>
                        <a:spcAft>
                          <a:spcPts val="0"/>
                        </a:spcAft>
                      </a:pPr>
                      <a:r>
                        <a:rPr lang="en-US" sz="1800" dirty="0" smtClean="0">
                          <a:effectLst/>
                        </a:rPr>
                        <a:t>8/30/2018</a:t>
                      </a:r>
                      <a:endParaRPr lang="en-US" sz="1800" dirty="0">
                        <a:effectLst/>
                        <a:latin typeface="Calibri"/>
                        <a:ea typeface="Calibri"/>
                        <a:cs typeface="Times New Roman"/>
                      </a:endParaRPr>
                    </a:p>
                  </a:txBody>
                  <a:tcPr marL="68580" marR="68580" marT="0" marB="0"/>
                </a:tc>
              </a:tr>
              <a:tr h="250825">
                <a:tc>
                  <a:txBody>
                    <a:bodyPr/>
                    <a:lstStyle/>
                    <a:p>
                      <a:pPr marL="0" marR="0">
                        <a:spcBef>
                          <a:spcPts val="0"/>
                        </a:spcBef>
                        <a:spcAft>
                          <a:spcPts val="0"/>
                        </a:spcAft>
                      </a:pPr>
                      <a:r>
                        <a:rPr lang="en-US" sz="1800" dirty="0" smtClean="0">
                          <a:effectLst/>
                          <a:latin typeface="Calibri"/>
                          <a:ea typeface="Calibri"/>
                          <a:cs typeface="Times New Roman"/>
                        </a:rPr>
                        <a:t>Alignment</a:t>
                      </a:r>
                      <a:r>
                        <a:rPr lang="en-US" sz="1800" baseline="0" dirty="0" smtClean="0">
                          <a:effectLst/>
                          <a:latin typeface="Calibri"/>
                          <a:ea typeface="Calibri"/>
                          <a:cs typeface="Times New Roman"/>
                        </a:rPr>
                        <a:t> of Activities/Expenditures</a:t>
                      </a:r>
                      <a:endParaRPr lang="en-US" sz="18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1000"/>
                        </a:spcAft>
                      </a:pPr>
                      <a:r>
                        <a:rPr lang="en-US" sz="1800" dirty="0" smtClean="0">
                          <a:effectLst/>
                        </a:rPr>
                        <a:t>9/27/2018</a:t>
                      </a:r>
                      <a:endParaRPr lang="en-US" sz="1800" dirty="0">
                        <a:effectLst/>
                        <a:latin typeface="Calibri"/>
                        <a:ea typeface="Calibri"/>
                        <a:cs typeface="Times New Roman"/>
                      </a:endParaRPr>
                    </a:p>
                  </a:txBody>
                  <a:tcPr marL="68580" marR="68580" marT="0" marB="0"/>
                </a:tc>
              </a:tr>
              <a:tr h="193675">
                <a:tc>
                  <a:txBody>
                    <a:bodyPr/>
                    <a:lstStyle/>
                    <a:p>
                      <a:pPr marL="0" marR="0">
                        <a:spcBef>
                          <a:spcPts val="0"/>
                        </a:spcBef>
                        <a:spcAft>
                          <a:spcPts val="0"/>
                        </a:spcAft>
                      </a:pPr>
                      <a:r>
                        <a:rPr lang="en-US" sz="1800" dirty="0" smtClean="0">
                          <a:effectLst/>
                          <a:latin typeface="Calibri"/>
                          <a:ea typeface="Calibri"/>
                          <a:cs typeface="Times New Roman"/>
                        </a:rPr>
                        <a:t>CSPR Data</a:t>
                      </a:r>
                      <a:r>
                        <a:rPr lang="en-US" sz="1800" baseline="0" dirty="0" smtClean="0">
                          <a:effectLst/>
                          <a:latin typeface="Calibri"/>
                          <a:ea typeface="Calibri"/>
                          <a:cs typeface="Times New Roman"/>
                        </a:rPr>
                        <a:t> Overview</a:t>
                      </a:r>
                      <a:endParaRPr lang="en-US" sz="18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1000"/>
                        </a:spcAft>
                      </a:pPr>
                      <a:r>
                        <a:rPr lang="en-US" sz="1800" dirty="0" smtClean="0">
                          <a:effectLst/>
                        </a:rPr>
                        <a:t>11/29/2018</a:t>
                      </a:r>
                      <a:endParaRPr lang="en-US" sz="1800" dirty="0">
                        <a:effectLst/>
                        <a:latin typeface="Calibri"/>
                        <a:ea typeface="Calibri"/>
                        <a:cs typeface="Times New Roman"/>
                      </a:endParaRPr>
                    </a:p>
                  </a:txBody>
                  <a:tcPr marL="68580" marR="68580" marT="0" marB="0"/>
                </a:tc>
              </a:tr>
              <a:tr h="192786">
                <a:tc>
                  <a:txBody>
                    <a:bodyPr/>
                    <a:lstStyle/>
                    <a:p>
                      <a:pPr marL="0" marR="0">
                        <a:spcBef>
                          <a:spcPts val="0"/>
                        </a:spcBef>
                        <a:spcAft>
                          <a:spcPts val="0"/>
                        </a:spcAft>
                      </a:pPr>
                      <a:r>
                        <a:rPr lang="en-US" sz="1800" dirty="0" smtClean="0">
                          <a:effectLst/>
                          <a:latin typeface="Calibri"/>
                          <a:ea typeface="Calibri"/>
                          <a:cs typeface="Times New Roman"/>
                        </a:rPr>
                        <a:t>Revisiting Program Activities</a:t>
                      </a:r>
                      <a:endParaRPr lang="en-US" sz="18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1000"/>
                        </a:spcAft>
                      </a:pPr>
                      <a:r>
                        <a:rPr lang="en-US" sz="1800" dirty="0" smtClean="0">
                          <a:effectLst/>
                        </a:rPr>
                        <a:t>2/28/2019</a:t>
                      </a:r>
                      <a:endParaRPr lang="en-US" sz="1800" dirty="0">
                        <a:effectLst/>
                        <a:latin typeface="Calibri"/>
                        <a:ea typeface="Calibri"/>
                        <a:cs typeface="Times New Roman"/>
                      </a:endParaRPr>
                    </a:p>
                  </a:txBody>
                  <a:tcPr marL="68580" marR="68580" marT="0" marB="0"/>
                </a:tc>
              </a:tr>
              <a:tr h="192786">
                <a:tc>
                  <a:txBody>
                    <a:bodyPr/>
                    <a:lstStyle/>
                    <a:p>
                      <a:pPr marL="0" marR="0">
                        <a:spcBef>
                          <a:spcPts val="0"/>
                        </a:spcBef>
                        <a:spcAft>
                          <a:spcPts val="0"/>
                        </a:spcAft>
                      </a:pPr>
                      <a:r>
                        <a:rPr lang="en-US" sz="1800" dirty="0" smtClean="0">
                          <a:effectLst/>
                          <a:latin typeface="Calibri"/>
                          <a:ea typeface="Calibri"/>
                          <a:cs typeface="Times New Roman"/>
                        </a:rPr>
                        <a:t>End</a:t>
                      </a:r>
                      <a:r>
                        <a:rPr lang="en-US" sz="1800" baseline="0" dirty="0" smtClean="0">
                          <a:effectLst/>
                          <a:latin typeface="Calibri"/>
                          <a:ea typeface="Calibri"/>
                          <a:cs typeface="Times New Roman"/>
                        </a:rPr>
                        <a:t> of the Year Preparation</a:t>
                      </a:r>
                      <a:endParaRPr lang="en-US" sz="1800" dirty="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1000"/>
                        </a:spcAft>
                      </a:pPr>
                      <a:r>
                        <a:rPr lang="en-US" sz="1800" dirty="0" smtClean="0">
                          <a:effectLst/>
                        </a:rPr>
                        <a:t>4/25/2019</a:t>
                      </a: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320217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954962" cy="1143000"/>
          </a:xfrm>
        </p:spPr>
        <p:txBody>
          <a:bodyPr>
            <a:normAutofit/>
          </a:bodyPr>
          <a:lstStyle/>
          <a:p>
            <a:pPr algn="ctr"/>
            <a:r>
              <a:rPr lang="en-US" dirty="0" smtClean="0"/>
              <a:t>Contact Information</a:t>
            </a:r>
            <a:endParaRPr lang="en-US" dirty="0"/>
          </a:p>
        </p:txBody>
      </p:sp>
      <p:sp>
        <p:nvSpPr>
          <p:cNvPr id="3" name="Content Placeholder 2"/>
          <p:cNvSpPr>
            <a:spLocks noGrp="1"/>
          </p:cNvSpPr>
          <p:nvPr>
            <p:ph idx="1"/>
          </p:nvPr>
        </p:nvSpPr>
        <p:spPr>
          <a:xfrm>
            <a:off x="19926" y="1219200"/>
            <a:ext cx="7935036" cy="5160336"/>
          </a:xfrm>
        </p:spPr>
        <p:txBody>
          <a:bodyPr>
            <a:normAutofit/>
          </a:bodyPr>
          <a:lstStyle/>
          <a:p>
            <a:r>
              <a:rPr lang="en-US" sz="2400" b="1" dirty="0" smtClean="0"/>
              <a:t>Eleanor Jones, </a:t>
            </a:r>
            <a:r>
              <a:rPr lang="en-US" sz="2400" b="1" dirty="0"/>
              <a:t>BIE McKinney-Vento </a:t>
            </a:r>
            <a:r>
              <a:rPr lang="en-US" sz="2400" b="1" dirty="0" smtClean="0"/>
              <a:t>Co-State </a:t>
            </a:r>
            <a:r>
              <a:rPr lang="en-US" sz="2400" b="1" dirty="0"/>
              <a:t>Coordinator</a:t>
            </a:r>
          </a:p>
          <a:p>
            <a:pPr lvl="1"/>
            <a:r>
              <a:rPr lang="en-US" sz="2400" dirty="0"/>
              <a:t>E-mail: </a:t>
            </a:r>
            <a:r>
              <a:rPr lang="en-US" sz="2400" dirty="0" smtClean="0">
                <a:hlinkClick r:id="rId2"/>
              </a:rPr>
              <a:t>eleanor.jones@bie.edu</a:t>
            </a:r>
            <a:r>
              <a:rPr lang="en-US" sz="2400" dirty="0" smtClean="0"/>
              <a:t> </a:t>
            </a:r>
            <a:endParaRPr lang="en-US" sz="2400" dirty="0"/>
          </a:p>
          <a:p>
            <a:pPr lvl="1"/>
            <a:r>
              <a:rPr lang="en-US" sz="2400" dirty="0" err="1"/>
              <a:t>Ph</a:t>
            </a:r>
            <a:r>
              <a:rPr lang="en-US" sz="2400" dirty="0"/>
              <a:t>: </a:t>
            </a:r>
            <a:r>
              <a:rPr lang="en-US" sz="2400" dirty="0" smtClean="0"/>
              <a:t>505.368.3403</a:t>
            </a:r>
            <a:endParaRPr lang="en-US" sz="2400" dirty="0"/>
          </a:p>
          <a:p>
            <a:endParaRPr lang="en-US" sz="2400" b="1" dirty="0" smtClean="0"/>
          </a:p>
          <a:p>
            <a:r>
              <a:rPr lang="en-US" sz="2400" b="1" dirty="0" smtClean="0"/>
              <a:t>Valerie Todacheene, BIE McKinney-Vento Co-State Coordinator</a:t>
            </a:r>
            <a:endParaRPr lang="en-US" sz="2400" b="1" dirty="0"/>
          </a:p>
          <a:p>
            <a:pPr lvl="1"/>
            <a:r>
              <a:rPr lang="en-US" sz="2400" dirty="0"/>
              <a:t>E-mail: </a:t>
            </a:r>
            <a:r>
              <a:rPr lang="en-US" sz="2400" dirty="0" smtClean="0">
                <a:hlinkClick r:id="rId3"/>
              </a:rPr>
              <a:t>Valerie.Todacheene@bie.edu</a:t>
            </a:r>
            <a:r>
              <a:rPr lang="en-US" sz="2400" dirty="0" smtClean="0"/>
              <a:t> </a:t>
            </a:r>
            <a:endParaRPr lang="en-US" sz="2400" dirty="0"/>
          </a:p>
          <a:p>
            <a:pPr lvl="1"/>
            <a:r>
              <a:rPr lang="en-US" sz="2400" dirty="0" err="1"/>
              <a:t>Ph</a:t>
            </a:r>
            <a:r>
              <a:rPr lang="en-US" sz="2400" dirty="0"/>
              <a:t>: </a:t>
            </a:r>
            <a:r>
              <a:rPr lang="en-US" sz="2400" dirty="0" smtClean="0"/>
              <a:t>505.563.5269</a:t>
            </a:r>
          </a:p>
          <a:p>
            <a:endParaRPr lang="en-US" sz="1900" dirty="0"/>
          </a:p>
          <a:p>
            <a:pPr lvl="1"/>
            <a:endParaRPr lang="en-US" sz="1700" dirty="0"/>
          </a:p>
          <a:p>
            <a:endParaRPr lang="en-US" sz="2000" b="1" dirty="0"/>
          </a:p>
          <a:p>
            <a:endParaRPr lang="en-US" sz="20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Questions</a:t>
            </a:r>
            <a:endParaRPr lang="en-US" sz="4000" dirty="0"/>
          </a:p>
        </p:txBody>
      </p:sp>
      <p:pic>
        <p:nvPicPr>
          <p:cNvPr id="2054" name="Picture 6" descr="C:\Users\Valerie.Todacheene\AppData\Local\Microsoft\Windows\Temporary Internet Files\Content.IE5\9H86GI7T\MC900434859[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4631" y="3048000"/>
            <a:ext cx="1611511" cy="1714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8594726" cy="1417638"/>
          </a:xfrm>
        </p:spPr>
        <p:txBody>
          <a:bodyPr>
            <a:normAutofit/>
          </a:bodyPr>
          <a:lstStyle/>
          <a:p>
            <a:pPr algn="ctr"/>
            <a:r>
              <a:rPr lang="en-US" dirty="0" smtClean="0"/>
              <a:t>Overview</a:t>
            </a:r>
            <a:endParaRPr lang="en-US" dirty="0"/>
          </a:p>
        </p:txBody>
      </p:sp>
      <p:sp>
        <p:nvSpPr>
          <p:cNvPr id="3" name="Content Placeholder 2"/>
          <p:cNvSpPr>
            <a:spLocks noGrp="1"/>
          </p:cNvSpPr>
          <p:nvPr>
            <p:ph idx="1"/>
          </p:nvPr>
        </p:nvSpPr>
        <p:spPr>
          <a:xfrm>
            <a:off x="411161" y="1524000"/>
            <a:ext cx="7543801" cy="4626936"/>
          </a:xfrm>
        </p:spPr>
        <p:txBody>
          <a:bodyPr>
            <a:normAutofit/>
          </a:bodyPr>
          <a:lstStyle/>
          <a:p>
            <a:pPr marL="0" indent="0">
              <a:buNone/>
            </a:pPr>
            <a:r>
              <a:rPr lang="en-US" dirty="0"/>
              <a:t>The McKinney-Vento Act guarantees a free, appropriate public education for all homeless children and youth by removing barriers to their enrollment and attendance in school and supporting their educational success.  The purpose of McKinney-Vento </a:t>
            </a:r>
            <a:r>
              <a:rPr lang="en-US" dirty="0" err="1" smtClean="0"/>
              <a:t>subgrant</a:t>
            </a:r>
            <a:r>
              <a:rPr lang="en-US" dirty="0" smtClean="0"/>
              <a:t> </a:t>
            </a:r>
            <a:r>
              <a:rPr lang="en-US" dirty="0"/>
              <a:t>is to facilitate the enrollment, attendance</a:t>
            </a:r>
            <a:r>
              <a:rPr lang="en-US" dirty="0" smtClean="0"/>
              <a:t>, </a:t>
            </a:r>
            <a:r>
              <a:rPr lang="en-US" dirty="0"/>
              <a:t>and success in school of homeless children and youth</a:t>
            </a:r>
            <a:r>
              <a:rPr lang="en-US" dirty="0" smtClean="0"/>
              <a:t>. </a:t>
            </a:r>
            <a:endParaRPr lang="en-US" dirty="0"/>
          </a:p>
          <a:p>
            <a:pPr marL="0" indent="0">
              <a:buNone/>
            </a:pPr>
            <a:endParaRPr lang="en-US" dirty="0"/>
          </a:p>
        </p:txBody>
      </p:sp>
    </p:spTree>
    <p:extLst>
      <p:ext uri="{BB962C8B-B14F-4D97-AF65-F5344CB8AC3E}">
        <p14:creationId xmlns:p14="http://schemas.microsoft.com/office/powerpoint/2010/main" val="33118885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1" y="1371600"/>
            <a:ext cx="7954962" cy="5084136"/>
          </a:xfrm>
        </p:spPr>
        <p:txBody>
          <a:bodyPr>
            <a:noAutofit/>
          </a:bodyPr>
          <a:lstStyle/>
          <a:p>
            <a:pPr lvl="0"/>
            <a:r>
              <a:rPr lang="en-US" sz="2400" dirty="0" smtClean="0"/>
              <a:t>Submission of Schoolwide Reports </a:t>
            </a:r>
            <a:r>
              <a:rPr lang="en-US" sz="2400" dirty="0"/>
              <a:t>into Native </a:t>
            </a:r>
            <a:r>
              <a:rPr lang="en-US" sz="2400" dirty="0" smtClean="0"/>
              <a:t>Star.  Grant initiative </a:t>
            </a:r>
            <a:r>
              <a:rPr lang="en-US" sz="2400" dirty="0"/>
              <a:t>must be reflected in the school’s </a:t>
            </a:r>
            <a:r>
              <a:rPr lang="en-US" sz="2400" dirty="0" smtClean="0"/>
              <a:t>Schoolwide Plan </a:t>
            </a:r>
            <a:r>
              <a:rPr lang="en-US" sz="2400" dirty="0"/>
              <a:t>and is included in the school’s </a:t>
            </a:r>
            <a:r>
              <a:rPr lang="en-US" sz="2400" dirty="0" smtClean="0"/>
              <a:t>Schoolwide </a:t>
            </a:r>
            <a:r>
              <a:rPr lang="en-US" sz="2400" dirty="0"/>
              <a:t>Budget</a:t>
            </a:r>
            <a:r>
              <a:rPr lang="en-US" sz="2400" dirty="0" smtClean="0"/>
              <a:t>. Also, the SW Plan and Budget must demonstrate how grant is coordinated with TIA Homeless set-asides.</a:t>
            </a:r>
            <a:endParaRPr lang="en-US" sz="2400" dirty="0"/>
          </a:p>
          <a:p>
            <a:r>
              <a:rPr lang="en-US" sz="2400" dirty="0" smtClean="0"/>
              <a:t>Track the </a:t>
            </a:r>
            <a:r>
              <a:rPr lang="en-US" sz="2400" dirty="0"/>
              <a:t>academic progress for </a:t>
            </a:r>
            <a:r>
              <a:rPr lang="en-US" sz="2400" dirty="0" smtClean="0"/>
              <a:t>students in a homeless situation and </a:t>
            </a:r>
            <a:r>
              <a:rPr lang="en-US" sz="2400" dirty="0"/>
              <a:t>grade </a:t>
            </a:r>
            <a:r>
              <a:rPr lang="en-US" sz="2400" dirty="0" smtClean="0"/>
              <a:t>levels. </a:t>
            </a:r>
            <a:r>
              <a:rPr lang="en-US" sz="2400" dirty="0"/>
              <a:t>The school agrees to share their data with the Bureau of Indian Education as a means of documenting progress of the students served in the McKinney-Vento Homeless Education </a:t>
            </a:r>
            <a:r>
              <a:rPr lang="en-US" sz="2400" dirty="0" smtClean="0"/>
              <a:t>program.</a:t>
            </a:r>
          </a:p>
          <a:p>
            <a:r>
              <a:rPr lang="en-US" sz="2400" dirty="0" smtClean="0"/>
              <a:t>School must enter homeless students identified into NASIS, these should align to the numbers identified in the Evaluation templates.</a:t>
            </a:r>
            <a:endParaRPr lang="en-US" sz="2400" dirty="0"/>
          </a:p>
        </p:txBody>
      </p:sp>
    </p:spTree>
    <p:extLst>
      <p:ext uri="{BB962C8B-B14F-4D97-AF65-F5344CB8AC3E}">
        <p14:creationId xmlns:p14="http://schemas.microsoft.com/office/powerpoint/2010/main" val="5546459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21" y="0"/>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0" y="1371600"/>
            <a:ext cx="7954962" cy="5084136"/>
          </a:xfrm>
        </p:spPr>
        <p:txBody>
          <a:bodyPr>
            <a:noAutofit/>
          </a:bodyPr>
          <a:lstStyle/>
          <a:p>
            <a:pPr lvl="0"/>
            <a:r>
              <a:rPr lang="en-US" sz="2400" dirty="0" smtClean="0"/>
              <a:t>Each </a:t>
            </a:r>
            <a:r>
              <a:rPr lang="en-US" sz="2400" dirty="0"/>
              <a:t>grant recipient </a:t>
            </a:r>
            <a:r>
              <a:rPr lang="en-US" sz="2400" dirty="0" smtClean="0"/>
              <a:t>is required </a:t>
            </a:r>
            <a:r>
              <a:rPr lang="en-US" sz="2400" dirty="0"/>
              <a:t>to submit an end of the year report to the McKinney-Vento State Coordinator during the project period in order to be considered for the following year’s funding. </a:t>
            </a:r>
          </a:p>
          <a:p>
            <a:pPr lvl="0"/>
            <a:r>
              <a:rPr lang="en-US" sz="2400" dirty="0" smtClean="0"/>
              <a:t>Must maintain </a:t>
            </a:r>
            <a:r>
              <a:rPr lang="en-US" sz="2400" dirty="0"/>
              <a:t>fiscal and program records </a:t>
            </a:r>
            <a:endParaRPr lang="en-US" sz="2400" dirty="0" smtClean="0"/>
          </a:p>
          <a:p>
            <a:pPr lvl="0"/>
            <a:r>
              <a:rPr lang="en-US" sz="2400" dirty="0" smtClean="0"/>
              <a:t>Funds must </a:t>
            </a:r>
            <a:r>
              <a:rPr lang="en-US" sz="2400" dirty="0"/>
              <a:t>be spent according to the approved project proposal in order to be considered for the following year’s funding.</a:t>
            </a:r>
          </a:p>
          <a:p>
            <a:pPr lvl="0"/>
            <a:endParaRPr lang="en-US" sz="2400" dirty="0"/>
          </a:p>
        </p:txBody>
      </p:sp>
    </p:spTree>
    <p:extLst>
      <p:ext uri="{BB962C8B-B14F-4D97-AF65-F5344CB8AC3E}">
        <p14:creationId xmlns:p14="http://schemas.microsoft.com/office/powerpoint/2010/main" val="15184474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Grant Requirements</a:t>
            </a:r>
            <a:endParaRPr lang="en-US" dirty="0"/>
          </a:p>
        </p:txBody>
      </p:sp>
      <p:sp>
        <p:nvSpPr>
          <p:cNvPr id="3" name="Content Placeholder 2"/>
          <p:cNvSpPr>
            <a:spLocks noGrp="1"/>
          </p:cNvSpPr>
          <p:nvPr>
            <p:ph idx="1"/>
          </p:nvPr>
        </p:nvSpPr>
        <p:spPr>
          <a:xfrm>
            <a:off x="0" y="1219200"/>
            <a:ext cx="7954962" cy="5084136"/>
          </a:xfrm>
        </p:spPr>
        <p:txBody>
          <a:bodyPr>
            <a:noAutofit/>
          </a:bodyPr>
          <a:lstStyle/>
          <a:p>
            <a:r>
              <a:rPr lang="en-US" sz="2400" dirty="0"/>
              <a:t>The project will be awarded for 3 school years with funds being renewed at the beginning of the school year. Renewal of funds for the following each consecutive year will be based on availability of funds and satisfactory progress. It is expected that grant recipients will respond to all grant requirements in a timely manner</a:t>
            </a:r>
            <a:r>
              <a:rPr lang="en-US" sz="2400" dirty="0" smtClean="0"/>
              <a:t>. </a:t>
            </a:r>
          </a:p>
          <a:p>
            <a:r>
              <a:rPr lang="en-US" sz="2400" dirty="0" smtClean="0"/>
              <a:t>Submit an Evaluation Template </a:t>
            </a:r>
            <a:r>
              <a:rPr lang="en-US" sz="2400" dirty="0"/>
              <a:t>which provides a status report of their project to the McKinney-Vento State Coordinator </a:t>
            </a:r>
            <a:r>
              <a:rPr lang="en-US" sz="2400" dirty="0" smtClean="0"/>
              <a:t>at the beginning, middle and end of the school year.</a:t>
            </a:r>
          </a:p>
          <a:p>
            <a:pPr indent="-342900"/>
            <a:r>
              <a:rPr lang="en-US" sz="2400" dirty="0"/>
              <a:t>Students receiving services from the </a:t>
            </a:r>
            <a:r>
              <a:rPr lang="en-US" sz="2400" dirty="0" err="1"/>
              <a:t>subgrant</a:t>
            </a:r>
            <a:r>
              <a:rPr lang="en-US" sz="2400" dirty="0"/>
              <a:t> must have a file which contains student information and a service plan.</a:t>
            </a:r>
          </a:p>
          <a:p>
            <a:pPr marL="0" indent="0">
              <a:buNone/>
            </a:pPr>
            <a:endParaRPr lang="en-US" sz="2400" dirty="0"/>
          </a:p>
        </p:txBody>
      </p:sp>
    </p:spTree>
    <p:extLst>
      <p:ext uri="{BB962C8B-B14F-4D97-AF65-F5344CB8AC3E}">
        <p14:creationId xmlns:p14="http://schemas.microsoft.com/office/powerpoint/2010/main" val="723152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Award Timeline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55371174"/>
              </p:ext>
            </p:extLst>
          </p:nvPr>
        </p:nvGraphicFramePr>
        <p:xfrm>
          <a:off x="639762" y="1752600"/>
          <a:ext cx="6477001" cy="3124200"/>
        </p:xfrm>
        <a:graphic>
          <a:graphicData uri="http://schemas.openxmlformats.org/drawingml/2006/table">
            <a:tbl>
              <a:tblPr firstRow="1" firstCol="1" bandRow="1">
                <a:tableStyleId>{5C22544A-7EE6-4342-B048-85BDC9FD1C3A}</a:tableStyleId>
              </a:tblPr>
              <a:tblGrid>
                <a:gridCol w="3059082"/>
                <a:gridCol w="1713445"/>
                <a:gridCol w="1704474"/>
              </a:tblGrid>
              <a:tr h="781050">
                <a:tc>
                  <a:txBody>
                    <a:bodyPr/>
                    <a:lstStyle/>
                    <a:p>
                      <a:pPr>
                        <a:lnSpc>
                          <a:spcPct val="115000"/>
                        </a:lnSpc>
                      </a:pPr>
                      <a:endParaRPr lang="en-US" sz="1100" dirty="0">
                        <a:effectLst/>
                        <a:latin typeface="Calibri"/>
                      </a:endParaRPr>
                    </a:p>
                  </a:txBody>
                  <a:tcPr marL="68580" marR="68580" marT="0" marB="0" anchor="b"/>
                </a:tc>
                <a:tc>
                  <a:txBody>
                    <a:bodyPr/>
                    <a:lstStyle/>
                    <a:p>
                      <a:pPr marL="0" marR="0" algn="ctr">
                        <a:lnSpc>
                          <a:spcPct val="115000"/>
                        </a:lnSpc>
                        <a:spcBef>
                          <a:spcPts val="0"/>
                        </a:spcBef>
                        <a:spcAft>
                          <a:spcPts val="1000"/>
                        </a:spcAft>
                        <a:tabLst>
                          <a:tab pos="457200" algn="l"/>
                          <a:tab pos="685800" algn="l"/>
                          <a:tab pos="914400" algn="l"/>
                        </a:tabLst>
                      </a:pPr>
                      <a:r>
                        <a:rPr lang="en-US" sz="1200">
                          <a:effectLst/>
                        </a:rPr>
                        <a:t>Start Date</a:t>
                      </a:r>
                      <a:endParaRPr lang="en-US" sz="1100">
                        <a:effectLst/>
                        <a:latin typeface="Calibri"/>
                        <a:ea typeface="Times New Roman"/>
                        <a:cs typeface="Times New Roman"/>
                      </a:endParaRPr>
                    </a:p>
                  </a:txBody>
                  <a:tcPr marL="68580" marR="68580" marT="0" marB="0" anchor="b"/>
                </a:tc>
                <a:tc>
                  <a:txBody>
                    <a:bodyPr/>
                    <a:lstStyle/>
                    <a:p>
                      <a:pPr marL="0" marR="0" algn="ctr">
                        <a:lnSpc>
                          <a:spcPct val="115000"/>
                        </a:lnSpc>
                        <a:spcBef>
                          <a:spcPts val="0"/>
                        </a:spcBef>
                        <a:spcAft>
                          <a:spcPts val="1000"/>
                        </a:spcAft>
                        <a:tabLst>
                          <a:tab pos="457200" algn="l"/>
                          <a:tab pos="685800" algn="l"/>
                          <a:tab pos="914400" algn="l"/>
                        </a:tabLst>
                      </a:pPr>
                      <a:r>
                        <a:rPr lang="en-US" sz="1200">
                          <a:effectLst/>
                        </a:rPr>
                        <a:t>End Date</a:t>
                      </a:r>
                      <a:endParaRPr lang="en-US" sz="1100">
                        <a:effectLst/>
                        <a:latin typeface="Calibri"/>
                        <a:ea typeface="Times New Roman"/>
                        <a:cs typeface="Times New Roman"/>
                      </a:endParaRPr>
                    </a:p>
                  </a:txBody>
                  <a:tcPr marL="68580" marR="68580" marT="0" marB="0" anchor="b"/>
                </a:tc>
              </a:tr>
              <a:tr h="781050">
                <a:tc>
                  <a:txBody>
                    <a:bodyPr/>
                    <a:lstStyle/>
                    <a:p>
                      <a:pPr marL="0" marR="0">
                        <a:lnSpc>
                          <a:spcPct val="115000"/>
                        </a:lnSpc>
                        <a:spcBef>
                          <a:spcPts val="0"/>
                        </a:spcBef>
                        <a:spcAft>
                          <a:spcPts val="1000"/>
                        </a:spcAft>
                        <a:tabLst>
                          <a:tab pos="457200" algn="l"/>
                          <a:tab pos="685800" algn="l"/>
                          <a:tab pos="914400" algn="l"/>
                        </a:tabLst>
                      </a:pPr>
                      <a:r>
                        <a:rPr lang="en-US" sz="1200" dirty="0">
                          <a:effectLst/>
                        </a:rPr>
                        <a:t>Initial Award (Year 1)</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August 1, </a:t>
                      </a:r>
                      <a:r>
                        <a:rPr lang="en-US" sz="1200" dirty="0" smtClean="0">
                          <a:effectLst/>
                        </a:rPr>
                        <a:t>2018</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June 30, </a:t>
                      </a:r>
                      <a:r>
                        <a:rPr lang="en-US" sz="1200" dirty="0" smtClean="0">
                          <a:effectLst/>
                        </a:rPr>
                        <a:t>2019</a:t>
                      </a:r>
                      <a:endParaRPr lang="en-US" sz="1100" dirty="0">
                        <a:effectLst/>
                        <a:latin typeface="Calibri"/>
                        <a:ea typeface="Times New Roman"/>
                        <a:cs typeface="Times New Roman"/>
                      </a:endParaRPr>
                    </a:p>
                  </a:txBody>
                  <a:tcPr marL="68580" marR="68580" marT="0" marB="0"/>
                </a:tc>
              </a:tr>
              <a:tr h="781050">
                <a:tc>
                  <a:txBody>
                    <a:bodyPr/>
                    <a:lstStyle/>
                    <a:p>
                      <a:pPr marL="0" marR="0">
                        <a:lnSpc>
                          <a:spcPct val="115000"/>
                        </a:lnSpc>
                        <a:spcBef>
                          <a:spcPts val="0"/>
                        </a:spcBef>
                        <a:spcAft>
                          <a:spcPts val="1000"/>
                        </a:spcAft>
                        <a:tabLst>
                          <a:tab pos="457200" algn="l"/>
                          <a:tab pos="685800" algn="l"/>
                          <a:tab pos="914400" algn="l"/>
                        </a:tabLst>
                      </a:pPr>
                      <a:r>
                        <a:rPr lang="en-US" sz="1200">
                          <a:effectLst/>
                        </a:rPr>
                        <a:t>Year 2</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July 1, </a:t>
                      </a:r>
                      <a:r>
                        <a:rPr lang="en-US" sz="1200" dirty="0" smtClean="0">
                          <a:effectLst/>
                        </a:rPr>
                        <a:t>2019</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June 30, </a:t>
                      </a:r>
                      <a:r>
                        <a:rPr lang="en-US" sz="1200" dirty="0" smtClean="0">
                          <a:effectLst/>
                        </a:rPr>
                        <a:t>2020</a:t>
                      </a:r>
                      <a:endParaRPr lang="en-US" sz="1100" dirty="0">
                        <a:effectLst/>
                        <a:latin typeface="Calibri"/>
                        <a:ea typeface="Times New Roman"/>
                        <a:cs typeface="Times New Roman"/>
                      </a:endParaRPr>
                    </a:p>
                  </a:txBody>
                  <a:tcPr marL="68580" marR="68580" marT="0" marB="0"/>
                </a:tc>
              </a:tr>
              <a:tr h="781050">
                <a:tc>
                  <a:txBody>
                    <a:bodyPr/>
                    <a:lstStyle/>
                    <a:p>
                      <a:pPr marL="0" marR="0">
                        <a:lnSpc>
                          <a:spcPct val="115000"/>
                        </a:lnSpc>
                        <a:spcBef>
                          <a:spcPts val="0"/>
                        </a:spcBef>
                        <a:spcAft>
                          <a:spcPts val="1000"/>
                        </a:spcAft>
                        <a:tabLst>
                          <a:tab pos="457200" algn="l"/>
                          <a:tab pos="685800" algn="l"/>
                          <a:tab pos="914400" algn="l"/>
                        </a:tabLst>
                      </a:pPr>
                      <a:r>
                        <a:rPr lang="en-US" sz="1200" dirty="0">
                          <a:effectLst/>
                        </a:rPr>
                        <a:t>Year 3</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a:effectLst/>
                        </a:rPr>
                        <a:t>July 1, </a:t>
                      </a:r>
                      <a:r>
                        <a:rPr lang="en-US" sz="1200" dirty="0" smtClean="0">
                          <a:effectLst/>
                        </a:rPr>
                        <a:t>2020</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1000"/>
                        </a:spcAft>
                        <a:tabLst>
                          <a:tab pos="457200" algn="l"/>
                          <a:tab pos="685800" algn="l"/>
                          <a:tab pos="914400" algn="l"/>
                        </a:tabLst>
                      </a:pPr>
                      <a:r>
                        <a:rPr lang="en-US" sz="1200" dirty="0" smtClean="0">
                          <a:effectLst/>
                        </a:rPr>
                        <a:t>June 30, 2021</a:t>
                      </a:r>
                      <a:endParaRPr lang="en-US"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7549444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32657"/>
            <a:ext cx="7954962" cy="1143000"/>
          </a:xfrm>
        </p:spPr>
        <p:txBody>
          <a:bodyPr>
            <a:normAutofit/>
          </a:bodyPr>
          <a:lstStyle/>
          <a:p>
            <a:pPr algn="ctr"/>
            <a:r>
              <a:rPr lang="en-US" dirty="0" smtClean="0"/>
              <a:t>Data Collection</a:t>
            </a:r>
            <a:endParaRPr lang="en-US" dirty="0"/>
          </a:p>
        </p:txBody>
      </p:sp>
      <p:sp>
        <p:nvSpPr>
          <p:cNvPr id="3" name="Content Placeholder 2"/>
          <p:cNvSpPr>
            <a:spLocks noGrp="1"/>
          </p:cNvSpPr>
          <p:nvPr>
            <p:ph idx="1"/>
          </p:nvPr>
        </p:nvSpPr>
        <p:spPr>
          <a:xfrm>
            <a:off x="0" y="1371600"/>
            <a:ext cx="7954962" cy="5084136"/>
          </a:xfrm>
        </p:spPr>
        <p:txBody>
          <a:bodyPr>
            <a:noAutofit/>
          </a:bodyPr>
          <a:lstStyle/>
          <a:p>
            <a:r>
              <a:rPr lang="en-US" sz="2400" dirty="0" smtClean="0"/>
              <a:t>The </a:t>
            </a:r>
            <a:r>
              <a:rPr lang="en-US" sz="2400" dirty="0"/>
              <a:t>school agrees to share their </a:t>
            </a:r>
            <a:r>
              <a:rPr lang="en-US" sz="2400" dirty="0" smtClean="0"/>
              <a:t>academic progress monitoring data (</a:t>
            </a:r>
            <a:r>
              <a:rPr lang="en-US" sz="2400" dirty="0" err="1" smtClean="0"/>
              <a:t>ie</a:t>
            </a:r>
            <a:r>
              <a:rPr lang="en-US" sz="2400" dirty="0" smtClean="0"/>
              <a:t>. NWEA) , Native Star and NASIS data or any other data stated in the application with </a:t>
            </a:r>
            <a:r>
              <a:rPr lang="en-US" sz="2400" dirty="0"/>
              <a:t>the Bureau of Indian Education as a means of documenting progress of the students served in the McKinney-Vento Homeless Education </a:t>
            </a:r>
            <a:r>
              <a:rPr lang="en-US" sz="2400" dirty="0" smtClean="0"/>
              <a:t>program and evaluating the program. This information will be collected in the end of the year report.</a:t>
            </a:r>
            <a:endParaRPr lang="en-US" sz="2400" dirty="0"/>
          </a:p>
        </p:txBody>
      </p:sp>
    </p:spTree>
    <p:extLst>
      <p:ext uri="{BB962C8B-B14F-4D97-AF65-F5344CB8AC3E}">
        <p14:creationId xmlns:p14="http://schemas.microsoft.com/office/powerpoint/2010/main" val="23637616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a:bodyPr>
          <a:lstStyle/>
          <a:p>
            <a:pPr algn="ctr"/>
            <a:r>
              <a:rPr lang="en-US" sz="4000" dirty="0" smtClean="0"/>
              <a:t>Important  MCV Reporting Dates</a:t>
            </a:r>
            <a:endParaRPr lang="en-US" dirty="0" smtClean="0">
              <a:solidFill>
                <a:srgbClr val="0070C0"/>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762" y="1219200"/>
            <a:ext cx="8223250" cy="345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769850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NS Report Submissions</a:t>
            </a:r>
            <a:endParaRPr lang="en-US" dirty="0"/>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8762" y="1371600"/>
            <a:ext cx="7734300" cy="2371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742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3480</TotalTime>
  <Words>936</Words>
  <Application>Microsoft Office PowerPoint</Application>
  <PresentationFormat>Custom</PresentationFormat>
  <Paragraphs>103</Paragraphs>
  <Slides>18</Slides>
  <Notes>1</Notes>
  <HiddenSlides>0</HiddenSlides>
  <MMClips>0</MMClips>
  <ScaleCrop>false</ScaleCrop>
  <HeadingPairs>
    <vt:vector size="6" baseType="variant">
      <vt:variant>
        <vt:lpstr>Theme</vt:lpstr>
      </vt:variant>
      <vt:variant>
        <vt:i4>2</vt:i4>
      </vt:variant>
      <vt:variant>
        <vt:lpstr>Slide Titles</vt:lpstr>
      </vt:variant>
      <vt:variant>
        <vt:i4>18</vt:i4>
      </vt:variant>
      <vt:variant>
        <vt:lpstr>Custom Shows</vt:lpstr>
      </vt:variant>
      <vt:variant>
        <vt:i4>1</vt:i4>
      </vt:variant>
    </vt:vector>
  </HeadingPairs>
  <TitlesOfParts>
    <vt:vector size="21" baseType="lpstr">
      <vt:lpstr>1_Custom Design</vt:lpstr>
      <vt:lpstr>Adjacency</vt:lpstr>
      <vt:lpstr> MCkINNEY-vento homeless education 2018-2021 grant awardee training </vt:lpstr>
      <vt:lpstr>Overview</vt:lpstr>
      <vt:lpstr>Grant Requirements</vt:lpstr>
      <vt:lpstr>Grant Requirements</vt:lpstr>
      <vt:lpstr>Grant Requirements</vt:lpstr>
      <vt:lpstr>Award Timeline</vt:lpstr>
      <vt:lpstr>Data Collection</vt:lpstr>
      <vt:lpstr>Important  MCV Reporting Dates</vt:lpstr>
      <vt:lpstr>NS Report Submissions</vt:lpstr>
      <vt:lpstr>Monitoring</vt:lpstr>
      <vt:lpstr>Probation</vt:lpstr>
      <vt:lpstr>Policy &amp; Procedure Development</vt:lpstr>
      <vt:lpstr>2018-19 SY Funding</vt:lpstr>
      <vt:lpstr>Program Updates</vt:lpstr>
      <vt:lpstr>Missing Reports SY 17-18</vt:lpstr>
      <vt:lpstr>SY 2018-19 Webinars</vt:lpstr>
      <vt:lpstr>Contact Information</vt:lpstr>
      <vt:lpstr>Questions</vt:lpstr>
      <vt:lpstr>Custom Show 1</vt:lpstr>
    </vt:vector>
  </TitlesOfParts>
  <Company>U.S.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Jobs Fund Program (MS PowerPoint)</dc:title>
  <dc:creator>Authorised User</dc:creator>
  <cp:lastModifiedBy>Todacheene, Valerie</cp:lastModifiedBy>
  <cp:revision>340</cp:revision>
  <cp:lastPrinted>2018-08-23T16:27:52Z</cp:lastPrinted>
  <dcterms:created xsi:type="dcterms:W3CDTF">2010-08-12T13:39:24Z</dcterms:created>
  <dcterms:modified xsi:type="dcterms:W3CDTF">2018-08-29T19:37:35Z</dcterms:modified>
</cp:coreProperties>
</file>