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058400" cy="7772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Noto Sans" panose="020B0502040504020204" pitchFamily="34" charset="0"/>
      <p:regular r:id="rId10"/>
      <p:bold r:id="rId11"/>
      <p:italic r:id="rId12"/>
      <p:boldItalic r:id="rId13"/>
    </p:embeddedFont>
    <p:embeddedFont>
      <p:font typeface="Noto Sans Bold" panose="020B0802040504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0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2272288" y="2181008"/>
            <a:ext cx="1837941" cy="4909596"/>
          </a:xfrm>
          <a:prstGeom prst="rect">
            <a:avLst/>
          </a:prstGeom>
          <a:solidFill>
            <a:srgbClr val="123131">
              <a:alpha val="9804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-989603" y="6995160"/>
            <a:ext cx="2331720" cy="23317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C3D1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62673" y="-575725"/>
            <a:ext cx="2331720" cy="23317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A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106617" y="-783743"/>
            <a:ext cx="2331720" cy="23317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A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8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29867" y="1313061"/>
            <a:ext cx="9198666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13" name="AutoShape 13"/>
          <p:cNvSpPr/>
          <p:nvPr/>
        </p:nvSpPr>
        <p:spPr>
          <a:xfrm>
            <a:off x="5948171" y="2181008"/>
            <a:ext cx="1837941" cy="4909596"/>
          </a:xfrm>
          <a:prstGeom prst="rect">
            <a:avLst/>
          </a:prstGeom>
          <a:solidFill>
            <a:srgbClr val="123131">
              <a:alpha val="9804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4105749" y="1322021"/>
            <a:ext cx="1842421" cy="867947"/>
          </a:xfrm>
          <a:prstGeom prst="rect">
            <a:avLst/>
          </a:prstGeom>
          <a:solidFill>
            <a:srgbClr val="123131"/>
          </a:solidFill>
        </p:spPr>
      </p:sp>
      <p:sp>
        <p:nvSpPr>
          <p:cNvPr id="15" name="AutoShape 15"/>
          <p:cNvSpPr/>
          <p:nvPr/>
        </p:nvSpPr>
        <p:spPr>
          <a:xfrm rot="5400000">
            <a:off x="1216978" y="4197352"/>
            <a:ext cx="5777543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16" name="AutoShape 16"/>
          <p:cNvSpPr/>
          <p:nvPr/>
        </p:nvSpPr>
        <p:spPr>
          <a:xfrm>
            <a:off x="420906" y="1313061"/>
            <a:ext cx="1842421" cy="867947"/>
          </a:xfrm>
          <a:prstGeom prst="rect">
            <a:avLst/>
          </a:prstGeom>
          <a:solidFill>
            <a:srgbClr val="123131"/>
          </a:solidFill>
        </p:spPr>
      </p:sp>
      <p:sp>
        <p:nvSpPr>
          <p:cNvPr id="17" name="AutoShape 17"/>
          <p:cNvSpPr/>
          <p:nvPr/>
        </p:nvSpPr>
        <p:spPr>
          <a:xfrm rot="5400000">
            <a:off x="-620963" y="4206313"/>
            <a:ext cx="5777543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18" name="AutoShape 18"/>
          <p:cNvSpPr/>
          <p:nvPr/>
        </p:nvSpPr>
        <p:spPr>
          <a:xfrm rot="5400000">
            <a:off x="3054919" y="4206313"/>
            <a:ext cx="5777543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19" name="AutoShape 19"/>
          <p:cNvSpPr/>
          <p:nvPr/>
        </p:nvSpPr>
        <p:spPr>
          <a:xfrm rot="5400000">
            <a:off x="4892860" y="4206313"/>
            <a:ext cx="5777543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20" name="AutoShape 20"/>
          <p:cNvSpPr/>
          <p:nvPr/>
        </p:nvSpPr>
        <p:spPr>
          <a:xfrm>
            <a:off x="420906" y="2172047"/>
            <a:ext cx="9207626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21" name="AutoShape 21"/>
          <p:cNvSpPr/>
          <p:nvPr/>
        </p:nvSpPr>
        <p:spPr>
          <a:xfrm>
            <a:off x="7786112" y="1322021"/>
            <a:ext cx="1842421" cy="867947"/>
          </a:xfrm>
          <a:prstGeom prst="rect">
            <a:avLst/>
          </a:prstGeom>
          <a:solidFill>
            <a:srgbClr val="123131"/>
          </a:solidFill>
        </p:spPr>
      </p:sp>
      <p:sp>
        <p:nvSpPr>
          <p:cNvPr id="22" name="AutoShape 22"/>
          <p:cNvSpPr/>
          <p:nvPr/>
        </p:nvSpPr>
        <p:spPr>
          <a:xfrm rot="5400000">
            <a:off x="-2463385" y="4206313"/>
            <a:ext cx="5777543" cy="8961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23" name="AutoShape 23"/>
          <p:cNvSpPr/>
          <p:nvPr/>
        </p:nvSpPr>
        <p:spPr>
          <a:xfrm>
            <a:off x="420906" y="7090039"/>
            <a:ext cx="9207626" cy="9525"/>
          </a:xfrm>
          <a:prstGeom prst="rect">
            <a:avLst/>
          </a:prstGeom>
          <a:solidFill>
            <a:srgbClr val="3577FF"/>
          </a:solidFill>
        </p:spPr>
      </p:sp>
      <p:sp>
        <p:nvSpPr>
          <p:cNvPr id="24" name="AutoShape 24"/>
          <p:cNvSpPr/>
          <p:nvPr/>
        </p:nvSpPr>
        <p:spPr>
          <a:xfrm rot="5400000">
            <a:off x="6744242" y="4197352"/>
            <a:ext cx="5777543" cy="8961"/>
          </a:xfrm>
          <a:prstGeom prst="rect">
            <a:avLst/>
          </a:prstGeom>
          <a:solidFill>
            <a:srgbClr val="3577FF"/>
          </a:solidFill>
        </p:spPr>
      </p:sp>
      <p:grpSp>
        <p:nvGrpSpPr>
          <p:cNvPr id="25" name="Group 25"/>
          <p:cNvGrpSpPr/>
          <p:nvPr/>
        </p:nvGrpSpPr>
        <p:grpSpPr>
          <a:xfrm>
            <a:off x="558184" y="2422181"/>
            <a:ext cx="135095" cy="145797"/>
            <a:chOff x="0" y="0"/>
            <a:chExt cx="1295626" cy="13982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2400978" y="2422181"/>
            <a:ext cx="135095" cy="145797"/>
            <a:chOff x="0" y="0"/>
            <a:chExt cx="1295626" cy="139826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4221760" y="2479957"/>
            <a:ext cx="135095" cy="145797"/>
            <a:chOff x="0" y="0"/>
            <a:chExt cx="1295626" cy="13982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067970" y="2422181"/>
            <a:ext cx="135095" cy="145797"/>
            <a:chOff x="0" y="0"/>
            <a:chExt cx="1295626" cy="13982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936034" y="2422181"/>
            <a:ext cx="135095" cy="145797"/>
            <a:chOff x="0" y="0"/>
            <a:chExt cx="1295626" cy="13982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558184" y="3159673"/>
            <a:ext cx="135095" cy="145797"/>
            <a:chOff x="0" y="0"/>
            <a:chExt cx="1295626" cy="139826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360313" y="3232571"/>
            <a:ext cx="135095" cy="145797"/>
            <a:chOff x="0" y="0"/>
            <a:chExt cx="1295626" cy="139826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4215627" y="3207338"/>
            <a:ext cx="135095" cy="145797"/>
            <a:chOff x="0" y="0"/>
            <a:chExt cx="1295626" cy="139826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6067970" y="3314175"/>
            <a:ext cx="135095" cy="145797"/>
            <a:chOff x="0" y="0"/>
            <a:chExt cx="1295626" cy="139826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909937" y="3305470"/>
            <a:ext cx="135095" cy="145797"/>
            <a:chOff x="0" y="0"/>
            <a:chExt cx="1295626" cy="139826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558184" y="3886428"/>
            <a:ext cx="135095" cy="145797"/>
            <a:chOff x="0" y="0"/>
            <a:chExt cx="1295626" cy="139826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2333431" y="4106949"/>
            <a:ext cx="135095" cy="145797"/>
            <a:chOff x="0" y="0"/>
            <a:chExt cx="1295626" cy="139826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4224210" y="4171492"/>
            <a:ext cx="135095" cy="145797"/>
            <a:chOff x="0" y="0"/>
            <a:chExt cx="1295626" cy="139826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6041088" y="4266004"/>
            <a:ext cx="135095" cy="145797"/>
            <a:chOff x="0" y="0"/>
            <a:chExt cx="1295626" cy="139826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7936034" y="4137894"/>
            <a:ext cx="135095" cy="145797"/>
            <a:chOff x="0" y="0"/>
            <a:chExt cx="1295626" cy="13982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558184" y="4617194"/>
            <a:ext cx="135095" cy="145797"/>
            <a:chOff x="0" y="0"/>
            <a:chExt cx="1295626" cy="1398269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2360313" y="5047987"/>
            <a:ext cx="135095" cy="145797"/>
            <a:chOff x="0" y="0"/>
            <a:chExt cx="1295626" cy="139826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4203147" y="4975088"/>
            <a:ext cx="135095" cy="145797"/>
            <a:chOff x="0" y="0"/>
            <a:chExt cx="1295626" cy="139826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6051551" y="4975088"/>
            <a:ext cx="135095" cy="145797"/>
            <a:chOff x="0" y="0"/>
            <a:chExt cx="1295626" cy="139826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7896469" y="4932848"/>
            <a:ext cx="135095" cy="145797"/>
            <a:chOff x="0" y="0"/>
            <a:chExt cx="1295626" cy="1398269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7936034" y="5750013"/>
            <a:ext cx="135095" cy="145797"/>
            <a:chOff x="0" y="0"/>
            <a:chExt cx="1295626" cy="1398269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530163" y="5578428"/>
            <a:ext cx="135095" cy="145797"/>
            <a:chOff x="0" y="0"/>
            <a:chExt cx="1295626" cy="1398269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2369000" y="5748108"/>
            <a:ext cx="135095" cy="145797"/>
            <a:chOff x="0" y="0"/>
            <a:chExt cx="1295626" cy="1398269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538344" y="6217793"/>
            <a:ext cx="135095" cy="145797"/>
            <a:chOff x="0" y="0"/>
            <a:chExt cx="1295626" cy="1398269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295626" cy="1398269"/>
            </a:xfrm>
            <a:custGeom>
              <a:avLst/>
              <a:gdLst/>
              <a:ahLst/>
              <a:cxnLst/>
              <a:rect l="l" t="t" r="r" b="b"/>
              <a:pathLst>
                <a:path w="1295626" h="1398269">
                  <a:moveTo>
                    <a:pt x="0" y="0"/>
                  </a:moveTo>
                  <a:lnTo>
                    <a:pt x="0" y="1398269"/>
                  </a:lnTo>
                  <a:lnTo>
                    <a:pt x="1295626" y="1398269"/>
                  </a:lnTo>
                  <a:lnTo>
                    <a:pt x="1295626" y="0"/>
                  </a:lnTo>
                  <a:lnTo>
                    <a:pt x="0" y="0"/>
                  </a:lnTo>
                  <a:close/>
                  <a:moveTo>
                    <a:pt x="1234666" y="1337309"/>
                  </a:moveTo>
                  <a:lnTo>
                    <a:pt x="59690" y="1337309"/>
                  </a:lnTo>
                  <a:lnTo>
                    <a:pt x="59690" y="59690"/>
                  </a:lnTo>
                  <a:lnTo>
                    <a:pt x="1234666" y="59690"/>
                  </a:lnTo>
                  <a:lnTo>
                    <a:pt x="1234666" y="1337309"/>
                  </a:lnTo>
                  <a:close/>
                </a:path>
              </a:pathLst>
            </a:custGeom>
            <a:solidFill>
              <a:srgbClr val="3577FF"/>
            </a:solidFill>
          </p:spPr>
        </p:sp>
      </p:grpSp>
      <p:sp>
        <p:nvSpPr>
          <p:cNvPr id="75" name="TextBox 75"/>
          <p:cNvSpPr txBox="1"/>
          <p:nvPr/>
        </p:nvSpPr>
        <p:spPr>
          <a:xfrm>
            <a:off x="2427860" y="1519402"/>
            <a:ext cx="1508050" cy="57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1691">
                <a:solidFill>
                  <a:srgbClr val="123131"/>
                </a:solidFill>
                <a:latin typeface="Noto Sans Bold"/>
              </a:rPr>
              <a:t>TUESDAY</a:t>
            </a:r>
          </a:p>
          <a:p>
            <a:pPr algn="ctr">
              <a:lnSpc>
                <a:spcPts val="2368"/>
              </a:lnSpc>
              <a:spcBef>
                <a:spcPct val="0"/>
              </a:spcBef>
            </a:pPr>
            <a:r>
              <a:rPr lang="en-US" sz="1691">
                <a:solidFill>
                  <a:srgbClr val="123131"/>
                </a:solidFill>
                <a:latin typeface="Noto Sans Bold"/>
              </a:rPr>
              <a:t>NOVEMBER 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270695" y="1509877"/>
            <a:ext cx="1508050" cy="56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646">
                <a:solidFill>
                  <a:srgbClr val="FFFFF8"/>
                </a:solidFill>
                <a:latin typeface="Noto Sans Bold"/>
              </a:rPr>
              <a:t>WEDNESDAY</a:t>
            </a:r>
          </a:p>
          <a:p>
            <a:pPr algn="ctr">
              <a:lnSpc>
                <a:spcPts val="2304"/>
              </a:lnSpc>
              <a:spcBef>
                <a:spcPct val="0"/>
              </a:spcBef>
            </a:pPr>
            <a:r>
              <a:rPr lang="en-US" sz="1646">
                <a:solidFill>
                  <a:srgbClr val="FFFFF8"/>
                </a:solidFill>
                <a:latin typeface="Noto Sans Bold"/>
              </a:rPr>
              <a:t>NOVEMBER 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108636" y="1509877"/>
            <a:ext cx="1508050" cy="56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646">
                <a:solidFill>
                  <a:srgbClr val="123131"/>
                </a:solidFill>
                <a:latin typeface="Noto Sans Bold"/>
              </a:rPr>
              <a:t>THURSDAY</a:t>
            </a:r>
          </a:p>
          <a:p>
            <a:pPr algn="ctr">
              <a:lnSpc>
                <a:spcPts val="2304"/>
              </a:lnSpc>
              <a:spcBef>
                <a:spcPct val="0"/>
              </a:spcBef>
            </a:pPr>
            <a:r>
              <a:rPr lang="en-US" sz="1646">
                <a:solidFill>
                  <a:srgbClr val="123131"/>
                </a:solidFill>
                <a:latin typeface="Noto Sans Bold"/>
              </a:rPr>
              <a:t>NOVMEBER 3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65258" y="1519402"/>
            <a:ext cx="1403825" cy="57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1691">
                <a:solidFill>
                  <a:srgbClr val="FFFFF8"/>
                </a:solidFill>
                <a:latin typeface="Noto Sans Bold"/>
              </a:rPr>
              <a:t>MONDAY</a:t>
            </a:r>
          </a:p>
          <a:p>
            <a:pPr algn="ctr">
              <a:lnSpc>
                <a:spcPts val="2368"/>
              </a:lnSpc>
              <a:spcBef>
                <a:spcPct val="0"/>
              </a:spcBef>
            </a:pPr>
            <a:r>
              <a:rPr lang="en-US" sz="1691">
                <a:solidFill>
                  <a:srgbClr val="FFFFF8"/>
                </a:solidFill>
                <a:latin typeface="Noto Sans Bold"/>
              </a:rPr>
              <a:t>OCTOBER 31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20906" y="660893"/>
            <a:ext cx="9207626" cy="38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0"/>
              </a:lnSpc>
              <a:spcBef>
                <a:spcPct val="0"/>
              </a:spcBef>
            </a:pPr>
            <a:r>
              <a:rPr lang="en-US" sz="2257">
                <a:solidFill>
                  <a:srgbClr val="123131"/>
                </a:solidFill>
                <a:latin typeface="Noto Sans"/>
              </a:rPr>
              <a:t>WEEK 1: MS. DEMO'S CLASS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81915" y="2345152"/>
            <a:ext cx="1424263" cy="479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Class: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9:00-11:00am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Conferences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Research group video chat: Updates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Video: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Literature: William Shakespeare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Research: Words coined by Shakespeare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Video: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Media Literacy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Class discussion via video about Media Literacy and its importance.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030463" y="1519402"/>
            <a:ext cx="1403825" cy="57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1691">
                <a:solidFill>
                  <a:srgbClr val="FFFFF8"/>
                </a:solidFill>
                <a:latin typeface="Noto Sans Bold"/>
              </a:rPr>
              <a:t>FRIDAY</a:t>
            </a:r>
          </a:p>
          <a:p>
            <a:pPr algn="ctr">
              <a:lnSpc>
                <a:spcPts val="2368"/>
              </a:lnSpc>
              <a:spcBef>
                <a:spcPct val="0"/>
              </a:spcBef>
            </a:pPr>
            <a:r>
              <a:rPr lang="en-US" sz="1691">
                <a:solidFill>
                  <a:srgbClr val="FFFFF8"/>
                </a:solidFill>
                <a:latin typeface="Noto Sans Bold"/>
              </a:rPr>
              <a:t>NOVEMBER 4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600806" y="2424769"/>
            <a:ext cx="1424263" cy="402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Class: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9:00-11:00am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Conferences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 Bold"/>
              </a:rPr>
              <a:t>Video: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Math 100 - Algebra review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Prepare for Math 100 quiz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Video: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Social Science - The Amazon rainforest.</a:t>
            </a:r>
          </a:p>
          <a:p>
            <a:pPr>
              <a:lnSpc>
                <a:spcPts val="1457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7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(Video call) Class discussion about life in the Amazon.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434266" y="2426907"/>
            <a:ext cx="1443111" cy="441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Class: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9:00-11:00am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Conferences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Finish typing first draft; submit for editing round 1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Library work: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Check if </a:t>
            </a:r>
            <a:r>
              <a:rPr lang="en-US" sz="1040" dirty="0" err="1">
                <a:solidFill>
                  <a:srgbClr val="123131"/>
                </a:solidFill>
                <a:latin typeface="Noto Sans"/>
              </a:rPr>
              <a:t>ebook</a:t>
            </a:r>
            <a:r>
              <a:rPr lang="en-US" sz="1040" dirty="0">
                <a:solidFill>
                  <a:srgbClr val="123131"/>
                </a:solidFill>
                <a:latin typeface="Noto Sans"/>
              </a:rPr>
              <a:t> is available to download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To do: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Reaction paper for Mass Media and Society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6272207" y="2401277"/>
            <a:ext cx="1424263" cy="364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Class: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9:00-11:00am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Conferences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 </a:t>
            </a: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Why is it important that we always wash our hands?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Video: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COMM 150 - Mass Media and Ethics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Discuss: Why is ethics important when you're a media practitioner?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8141923" y="2401277"/>
            <a:ext cx="1402375" cy="4025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Class: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9:00-11:00am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Conferences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Create a simple workout plan 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Video: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COMM 100 - Mass Media and Society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Activity: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Discuss: Is media a gatekeeper?</a:t>
            </a:r>
          </a:p>
          <a:p>
            <a:pPr>
              <a:lnSpc>
                <a:spcPts val="1456"/>
              </a:lnSpc>
            </a:pPr>
            <a:endParaRPr lang="en-US" sz="1040" dirty="0">
              <a:solidFill>
                <a:srgbClr val="123131"/>
              </a:solidFill>
              <a:latin typeface="Noto Sans"/>
            </a:endParaRPr>
          </a:p>
          <a:p>
            <a:pPr>
              <a:lnSpc>
                <a:spcPts val="1456"/>
              </a:lnSpc>
            </a:pPr>
            <a:r>
              <a:rPr lang="en-US" sz="1040" u="sng" dirty="0">
                <a:solidFill>
                  <a:srgbClr val="123131"/>
                </a:solidFill>
                <a:latin typeface="Noto Sans Bold"/>
              </a:rPr>
              <a:t>To do:</a:t>
            </a:r>
          </a:p>
          <a:p>
            <a:pPr>
              <a:lnSpc>
                <a:spcPts val="1456"/>
              </a:lnSpc>
            </a:pPr>
            <a:r>
              <a:rPr lang="en-US" sz="1040" dirty="0">
                <a:solidFill>
                  <a:srgbClr val="123131"/>
                </a:solidFill>
                <a:latin typeface="Noto Sans"/>
              </a:rPr>
              <a:t>Prepare for next weeks quiz on COMM 100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6984339" y="-1290024"/>
            <a:ext cx="2331720" cy="2331720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C3D10"/>
            </a:solidFill>
          </p:spPr>
        </p:sp>
        <p:sp>
          <p:nvSpPr>
            <p:cNvPr id="88" name="TextBox 8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8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1E061AB923B41B814B7CA1B1B12CD" ma:contentTypeVersion="16" ma:contentTypeDescription="Create a new document." ma:contentTypeScope="" ma:versionID="728133ba230bcc86b67d254cb6c6d8f5">
  <xsd:schema xmlns:xsd="http://www.w3.org/2001/XMLSchema" xmlns:xs="http://www.w3.org/2001/XMLSchema" xmlns:p="http://schemas.microsoft.com/office/2006/metadata/properties" xmlns:ns2="84fa13a6-c6f6-4c51-be9c-92f42b1f0f73" xmlns:ns3="33f6b3cc-6da1-4e6c-a0e4-21b78b7fecdb" xmlns:ns4="31062a0d-ede8-4112-b4bb-00a9c1bc8e16" targetNamespace="http://schemas.microsoft.com/office/2006/metadata/properties" ma:root="true" ma:fieldsID="91f9a24f0ca736163f8c978dbaa9f774" ns2:_="" ns3:_="" ns4:_="">
    <xsd:import namespace="84fa13a6-c6f6-4c51-be9c-92f42b1f0f73"/>
    <xsd:import namespace="33f6b3cc-6da1-4e6c-a0e4-21b78b7fecdb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ReviewDate" minOccurs="0"/>
                <xsd:element ref="ns2:Date" minOccurs="0"/>
                <xsd:element ref="ns2:Email" minOccurs="0"/>
                <xsd:element ref="ns2:Not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a13a6-c6f6-4c51-be9c-92f42b1f0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ReviewDate" ma:index="12" nillable="true" ma:displayName="Participant Name" ma:format="Dropdown" ma:internalName="ReviewDate">
      <xsd:simpleType>
        <xsd:restriction base="dms:Text">
          <xsd:maxLength value="255"/>
        </xsd:restriction>
      </xsd:simpleType>
    </xsd:element>
    <xsd:element name="Date" ma:index="13" nillable="true" ma:displayName="Date" ma:format="DateOnly" ma:internalName="Date">
      <xsd:simpleType>
        <xsd:restriction base="dms:DateTime"/>
      </xsd:simpleType>
    </xsd:element>
    <xsd:element name="Email" ma:index="14" nillable="true" ma:displayName="Email" ma:internalName="Email">
      <xsd:simpleType>
        <xsd:restriction base="dms:Text">
          <xsd:maxLength value="255"/>
        </xsd:restriction>
      </xsd:simpleType>
    </xsd:element>
    <xsd:element name="Notes" ma:index="1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6b3cc-6da1-4e6c-a0e4-21b78b7f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505bb3b-600f-4dd2-97d1-0aa4c49e4934}" ma:internalName="TaxCatchAll" ma:showField="CatchAllData" ma:web="53f24b3a-2adf-47ef-9d29-c9edda841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fa13a6-c6f6-4c51-be9c-92f42b1f0f73">
      <Terms xmlns="http://schemas.microsoft.com/office/infopath/2007/PartnerControls"/>
    </lcf76f155ced4ddcb4097134ff3c332f>
    <Date xmlns="84fa13a6-c6f6-4c51-be9c-92f42b1f0f73" xsi:nil="true"/>
    <ReviewDate xmlns="84fa13a6-c6f6-4c51-be9c-92f42b1f0f73" xsi:nil="true"/>
    <Notes xmlns="84fa13a6-c6f6-4c51-be9c-92f42b1f0f73" xsi:nil="true"/>
    <Email xmlns="84fa13a6-c6f6-4c51-be9c-92f42b1f0f73" xsi:nil="true"/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99FDC9DC-E1B6-4842-919A-ECE9262AD0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70A57-5368-45CF-89EF-BC9DBA427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a13a6-c6f6-4c51-be9c-92f42b1f0f73"/>
    <ds:schemaRef ds:uri="33f6b3cc-6da1-4e6c-a0e4-21b78b7fecdb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40A87F-35CB-4B30-B621-253B329EEF09}">
  <ds:schemaRefs>
    <ds:schemaRef ds:uri="http://schemas.microsoft.com/office/2006/metadata/properties"/>
    <ds:schemaRef ds:uri="http://schemas.microsoft.com/office/infopath/2007/PartnerControls"/>
    <ds:schemaRef ds:uri="84fa13a6-c6f6-4c51-be9c-92f42b1f0f73"/>
    <ds:schemaRef ds:uri="31062a0d-ede8-4112-b4bb-00a9c1bc8e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223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Learning Schedule</dc:title>
  <dc:creator>Knoche, Carly Ray</dc:creator>
  <cp:lastModifiedBy>Knoche, Carly</cp:lastModifiedBy>
  <cp:revision>5</cp:revision>
  <dcterms:created xsi:type="dcterms:W3CDTF">2006-08-16T00:00:00Z</dcterms:created>
  <dcterms:modified xsi:type="dcterms:W3CDTF">2023-08-30T18:10:03Z</dcterms:modified>
  <dc:identifier>DAFQ6Bmp94s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0x010100F331E061AB923B41B814B7CA1B1B12CD</vt:lpwstr>
  </property>
</Properties>
</file>